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 autoCompressPictures="0">
  <p:sldMasterIdLst>
    <p:sldMasterId id="2147483665" r:id="rId1"/>
    <p:sldMasterId id="2147483666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60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Setup a Virtual Network Management system that consists mininet topology and implementing functionalities to test and monitor the network. Use various scenarios to see how the topology would respond in different settings.</a:t>
            </a:r>
          </a:p>
          <a:p>
            <a:pPr lvl="0" rtl="0">
              <a:spcBef>
                <a:spcPts val="600"/>
              </a:spcBef>
              <a:buClr>
                <a:schemeClr val="dk1"/>
              </a:buClr>
              <a:buFont typeface="Arial"/>
              <a:buNone/>
            </a:pPr>
            <a:endParaRPr sz="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85750" rtl="0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Set up the frame(Mininet+Opendaylight+Openstack)</a:t>
            </a:r>
          </a:p>
          <a:p>
            <a:pPr marL="457200" lvl="0" indent="-285750" rtl="0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Implement 5 basic network functions (Firewall, Load Balancer, Tunneling/Slicing with security flavors, L3 Routing and NAT, Monitoring/Metering) </a:t>
            </a:r>
          </a:p>
          <a:p>
            <a:pPr marL="457200" lvl="0" indent="-285750" rtl="0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Run 3 big scenarios that Run 3 big scenarios that showcase and test the functions</a:t>
            </a:r>
          </a:p>
          <a:p>
            <a:pPr marL="457200" lvl="0" indent="-285750" rtl="0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 traffic to stress the Network Fucntions</a:t>
            </a:r>
          </a:p>
          <a:p>
            <a:pPr>
              <a:spcBef>
                <a:spcPts val="0"/>
              </a:spcBef>
              <a:buNone/>
            </a:pPr>
            <a:endParaRPr sz="9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chemeClr val="dk1"/>
                </a:solidFill>
              </a:rPr>
              <a:t>To get familiar with the SDN</a:t>
            </a:r>
          </a:p>
          <a:p>
            <a:pPr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chemeClr val="dk1"/>
                </a:solidFill>
              </a:rPr>
              <a:t>1)Online tutorial</a:t>
            </a:r>
          </a:p>
          <a:p>
            <a:pPr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chemeClr val="dk1"/>
                </a:solidFill>
              </a:rPr>
              <a:t>2)Youtube Videos</a:t>
            </a:r>
          </a:p>
          <a:p>
            <a:pPr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chemeClr val="dk1"/>
                </a:solidFill>
              </a:rPr>
              <a:t>3)Follow step by step</a:t>
            </a:r>
          </a:p>
          <a:p>
            <a:pPr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900">
              <a:solidFill>
                <a:schemeClr val="dk1"/>
              </a:solidFill>
            </a:endParaRPr>
          </a:p>
          <a:p>
            <a:pPr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chemeClr val="dk1"/>
                </a:solidFill>
              </a:rPr>
              <a:t>We have 3 sub-groups to finish different sub-tasks.</a:t>
            </a:r>
          </a:p>
          <a:p>
            <a:pPr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chemeClr val="dk1"/>
                </a:solidFill>
              </a:rPr>
              <a:t>1.Mininet</a:t>
            </a:r>
          </a:p>
          <a:p>
            <a:pPr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chemeClr val="dk1"/>
                </a:solidFill>
              </a:rPr>
              <a:t> 1)Design a simple mininet topology to explore the mininet function and the OpenFolow features.</a:t>
            </a:r>
          </a:p>
          <a:p>
            <a:pPr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chemeClr val="dk1"/>
                </a:solidFill>
              </a:rPr>
              <a:t> 2)Work with the Stanford Topology</a:t>
            </a:r>
          </a:p>
          <a:p>
            <a:pPr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chemeClr val="dk1"/>
                </a:solidFill>
              </a:rPr>
              <a:t> 3)Write a traffic generator</a:t>
            </a:r>
          </a:p>
          <a:p>
            <a:pPr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chemeClr val="dk1"/>
                </a:solidFill>
              </a:rPr>
              <a:t> 2.OpenStack</a:t>
            </a:r>
          </a:p>
          <a:p>
            <a:pPr lvl="0" indent="-2286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chemeClr val="dk1"/>
                </a:solidFill>
              </a:rPr>
              <a:t> 3.Connection between Openstack and Opendaylight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1714753" y="685800"/>
            <a:ext cx="3429168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>
            <a:off x="0" y="0"/>
            <a:ext cx="9144000" cy="46913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cxnSp>
        <p:nvCxnSpPr>
          <p:cNvPr id="9" name="Shape 9"/>
          <p:cNvCxnSpPr/>
          <p:nvPr/>
        </p:nvCxnSpPr>
        <p:spPr>
          <a:xfrm>
            <a:off x="0" y="4662139"/>
            <a:ext cx="9144000" cy="0"/>
          </a:xfrm>
          <a:prstGeom prst="straightConnector1">
            <a:avLst/>
          </a:prstGeom>
          <a:noFill/>
          <a:ln w="57150" cap="flat">
            <a:solidFill>
              <a:srgbClr val="000000">
                <a:alpha val="14901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685800" y="2490375"/>
            <a:ext cx="7772400" cy="2198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SzPct val="100000"/>
              <a:defRPr sz="7200"/>
            </a:lvl1pPr>
            <a:lvl2pPr>
              <a:spcBef>
                <a:spcPts val="0"/>
              </a:spcBef>
              <a:buSzPct val="100000"/>
              <a:defRPr sz="7200"/>
            </a:lvl2pPr>
            <a:lvl3pPr>
              <a:spcBef>
                <a:spcPts val="0"/>
              </a:spcBef>
              <a:buSzPct val="100000"/>
              <a:defRPr sz="7200"/>
            </a:lvl3pPr>
            <a:lvl4pPr>
              <a:spcBef>
                <a:spcPts val="0"/>
              </a:spcBef>
              <a:buSzPct val="100000"/>
              <a:defRPr sz="7200"/>
            </a:lvl4pPr>
            <a:lvl5pPr>
              <a:spcBef>
                <a:spcPts val="0"/>
              </a:spcBef>
              <a:buSzPct val="100000"/>
              <a:defRPr sz="7200"/>
            </a:lvl5pPr>
            <a:lvl6pPr>
              <a:spcBef>
                <a:spcPts val="0"/>
              </a:spcBef>
              <a:buSzPct val="100000"/>
              <a:defRPr sz="7200"/>
            </a:lvl6pPr>
            <a:lvl7pPr>
              <a:spcBef>
                <a:spcPts val="0"/>
              </a:spcBef>
              <a:buSzPct val="100000"/>
              <a:defRPr sz="7200"/>
            </a:lvl7pPr>
            <a:lvl8pPr>
              <a:spcBef>
                <a:spcPts val="0"/>
              </a:spcBef>
              <a:buSzPct val="100000"/>
              <a:defRPr sz="7200"/>
            </a:lvl8pPr>
            <a:lvl9pPr>
              <a:spcBef>
                <a:spcPts val="0"/>
              </a:spcBef>
              <a:buSzPct val="100000"/>
              <a:defRPr sz="7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685800" y="4836035"/>
            <a:ext cx="7772400" cy="1032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0" y="0"/>
            <a:ext cx="9144000" cy="1532999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cxnSp>
        <p:nvCxnSpPr>
          <p:cNvPr id="14" name="Shape 14"/>
          <p:cNvCxnSpPr/>
          <p:nvPr/>
        </p:nvCxnSpPr>
        <p:spPr>
          <a:xfrm>
            <a:off x="0" y="1503833"/>
            <a:ext cx="9144000" cy="0"/>
          </a:xfrm>
          <a:prstGeom prst="straightConnector1">
            <a:avLst/>
          </a:prstGeom>
          <a:noFill/>
          <a:ln w="57150" cap="flat">
            <a:solidFill>
              <a:srgbClr val="000000">
                <a:alpha val="14901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0" y="0"/>
            <a:ext cx="9144000" cy="1532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cxnSp>
        <p:nvCxnSpPr>
          <p:cNvPr id="19" name="Shape 19"/>
          <p:cNvCxnSpPr/>
          <p:nvPr/>
        </p:nvCxnSpPr>
        <p:spPr>
          <a:xfrm>
            <a:off x="0" y="1503833"/>
            <a:ext cx="9144000" cy="0"/>
          </a:xfrm>
          <a:prstGeom prst="straightConnector1">
            <a:avLst/>
          </a:prstGeom>
          <a:noFill/>
          <a:ln w="57150" cap="flat">
            <a:solidFill>
              <a:srgbClr val="000000">
                <a:alpha val="14901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0" y="0"/>
            <a:ext cx="9144000" cy="1532999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cxnSp>
        <p:nvCxnSpPr>
          <p:cNvPr id="25" name="Shape 25"/>
          <p:cNvCxnSpPr/>
          <p:nvPr/>
        </p:nvCxnSpPr>
        <p:spPr>
          <a:xfrm>
            <a:off x="0" y="1503833"/>
            <a:ext cx="9144000" cy="0"/>
          </a:xfrm>
          <a:prstGeom prst="straightConnector1">
            <a:avLst/>
          </a:prstGeom>
          <a:noFill/>
          <a:ln w="57150" cap="flat">
            <a:solidFill>
              <a:srgbClr val="000000">
                <a:alpha val="14901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Clr>
                <a:schemeClr val="dk2"/>
              </a:buClr>
              <a:buSzPct val="100000"/>
              <a:buNone/>
              <a:defRPr sz="1800">
                <a:solidFill>
                  <a:schemeClr val="dk2"/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4274" y="0"/>
            <a:ext cx="9144000" cy="5875200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cxnSp>
        <p:nvCxnSpPr>
          <p:cNvPr id="30" name="Shape 30"/>
          <p:cNvCxnSpPr/>
          <p:nvPr/>
        </p:nvCxnSpPr>
        <p:spPr>
          <a:xfrm>
            <a:off x="0" y="5845828"/>
            <a:ext cx="9144000" cy="0"/>
          </a:xfrm>
          <a:prstGeom prst="straightConnector1">
            <a:avLst/>
          </a:prstGeom>
          <a:noFill/>
          <a:ln w="57150" cap="flat">
            <a:solidFill>
              <a:srgbClr val="000000">
                <a:alpha val="14901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dk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ctrTitle"/>
          </p:nvPr>
        </p:nvSpPr>
        <p:spPr>
          <a:xfrm>
            <a:off x="1143000" y="1122362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/>
            </a:lvl1pPr>
            <a:lvl2pPr marL="4572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/>
            </a:lvl2pPr>
            <a:lvl3pPr marL="9144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/>
            </a:lvl3pPr>
            <a:lvl4pPr marL="13716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/>
            </a:lvl4pPr>
            <a:lvl5pPr marL="18288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/>
            </a:lvl5pPr>
            <a:lvl6pPr marL="22860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/>
            </a:lvl6pPr>
            <a:lvl7pPr marL="27432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/>
            </a:lvl7pPr>
            <a:lvl8pPr marL="32004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/>
            </a:lvl8pPr>
            <a:lvl9pPr marL="36576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23887" y="4589462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629841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2"/>
          </p:nvPr>
        </p:nvSpPr>
        <p:spPr>
          <a:xfrm>
            <a:off x="629841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0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0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3887391" y="987425"/>
            <a:ext cx="4629150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0" name="Shape 90"/>
          <p:cNvSpPr>
            <a:spLocks noGrp="1"/>
          </p:cNvSpPr>
          <p:nvPr>
            <p:ph type="pic" idx="2"/>
          </p:nvPr>
        </p:nvSpPr>
        <p:spPr>
          <a:xfrm>
            <a:off x="3887391" y="987425"/>
            <a:ext cx="4629150" cy="4873624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 rot="5400000">
            <a:off x="2396330" y="57943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 b="1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 b="1"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 b="1"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 b="1"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 b="1"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 b="1"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 b="1"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 b="1"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685800" marR="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1143000" marR="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600200" marR="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2057400" marR="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2514600" marR="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marR="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marR="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marR="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3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tm1@kth.s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jji@kth.se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/ccc?key=0AnghXXUPwkgVdEw5c3lqajhZQThfR2haN2VKUndsUWc&amp;usp=sharin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ile/d/0B27BAlA6W2QDLTFpcWpBaXQ1Q1U/edit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GkTNknbBJLc&amp;feature=youtu.b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ctrTitle"/>
          </p:nvPr>
        </p:nvSpPr>
        <p:spPr>
          <a:xfrm>
            <a:off x="0" y="1995200"/>
            <a:ext cx="9144000" cy="16629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4000"/>
              <a:t>Network Management  Using NFV</a:t>
            </a:r>
          </a:p>
        </p:txBody>
      </p:sp>
      <p:sp>
        <p:nvSpPr>
          <p:cNvPr id="109" name="Shape 109"/>
          <p:cNvSpPr txBox="1">
            <a:spLocks noGrp="1"/>
          </p:cNvSpPr>
          <p:nvPr>
            <p:ph type="subTitle" idx="1"/>
          </p:nvPr>
        </p:nvSpPr>
        <p:spPr>
          <a:xfrm>
            <a:off x="685800" y="4836035"/>
            <a:ext cx="7772400" cy="1032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r" rtl="0">
              <a:spcBef>
                <a:spcPts val="0"/>
              </a:spcBef>
              <a:buNone/>
            </a:pPr>
            <a:r>
              <a:rPr lang="en" i="1">
                <a:solidFill>
                  <a:srgbClr val="000000"/>
                </a:solidFill>
              </a:rPr>
              <a:t>Group 2 UnnA</a:t>
            </a:r>
          </a:p>
          <a:p>
            <a:pPr algn="r">
              <a:spcBef>
                <a:spcPts val="0"/>
              </a:spcBef>
              <a:buNone/>
            </a:pPr>
            <a:r>
              <a:rPr lang="en" i="1">
                <a:solidFill>
                  <a:srgbClr val="000000"/>
                </a:solidFill>
              </a:rPr>
              <a:t>Oct.22th.2014</a:t>
            </a:r>
          </a:p>
        </p:txBody>
      </p:sp>
      <p:sp>
        <p:nvSpPr>
          <p:cNvPr id="110" name="Shape 110"/>
          <p:cNvSpPr txBox="1"/>
          <p:nvPr/>
        </p:nvSpPr>
        <p:spPr>
          <a:xfrm>
            <a:off x="322650" y="452625"/>
            <a:ext cx="7467299" cy="87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000" b="1">
                <a:solidFill>
                  <a:schemeClr val="lt2"/>
                </a:solidFill>
              </a:rPr>
              <a:t>IK2200 Midterm Presentation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Outline</a:t>
            </a:r>
          </a:p>
        </p:txBody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en"/>
              <a:t>Introduction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en"/>
              <a:t>Goal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en"/>
              <a:t>Approach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en"/>
              <a:t>Work Splitting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en"/>
              <a:t>Challenges &amp; Problems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en"/>
              <a:t>2nd Term Plan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en"/>
              <a:t>Current results and Video shows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Introduction</a:t>
            </a:r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800" dirty="0"/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800" dirty="0"/>
              <a:t>Project name:Network Management Using NFV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800" dirty="0"/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800" dirty="0"/>
              <a:t>Team Members: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800" dirty="0"/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 dirty="0"/>
              <a:t>Epameinondas Kontothanasis: 	</a:t>
            </a:r>
            <a:r>
              <a:rPr lang="en" sz="1800" dirty="0" smtClean="0"/>
              <a:t>	</a:t>
            </a:r>
            <a:r>
              <a:rPr lang="en" sz="1800" u="sng" dirty="0" smtClean="0">
                <a:solidFill>
                  <a:srgbClr val="1155CC"/>
                </a:solidFill>
                <a:hlinkClick r:id="rId3"/>
              </a:rPr>
              <a:t>ekon@kth.se</a:t>
            </a:r>
            <a:endParaRPr lang="en" sz="1800" u="sng" dirty="0">
              <a:solidFill>
                <a:srgbClr val="1155CC"/>
              </a:solidFill>
              <a:hlinkClick r:id="rId3"/>
            </a:endParaRP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 dirty="0"/>
              <a:t>Sikandar Khan: 			</a:t>
            </a:r>
            <a:r>
              <a:rPr lang="en" sz="1800" u="sng" dirty="0" smtClean="0">
                <a:solidFill>
                  <a:srgbClr val="1155CC"/>
                </a:solidFill>
                <a:hlinkClick r:id="rId3"/>
              </a:rPr>
              <a:t>sikkha@kth.se</a:t>
            </a:r>
            <a:endParaRPr lang="en" sz="1800" u="sng" dirty="0">
              <a:solidFill>
                <a:srgbClr val="1155CC"/>
              </a:solidFill>
              <a:hlinkClick r:id="rId3"/>
            </a:endParaRP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 dirty="0"/>
              <a:t>Maria Haider:			</a:t>
            </a:r>
            <a:r>
              <a:rPr lang="en" sz="1800" u="sng" dirty="0" smtClean="0">
                <a:solidFill>
                  <a:srgbClr val="1155CC"/>
                </a:solidFill>
                <a:hlinkClick r:id="rId3"/>
              </a:rPr>
              <a:t>mariahai@kth.se</a:t>
            </a:r>
            <a:endParaRPr lang="en" sz="1800" u="sng" dirty="0">
              <a:solidFill>
                <a:srgbClr val="1155CC"/>
              </a:solidFill>
              <a:hlinkClick r:id="rId3"/>
            </a:endParaRP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 dirty="0"/>
              <a:t>Ganapathy Raman:			</a:t>
            </a:r>
            <a:r>
              <a:rPr lang="en" sz="1800" u="sng" dirty="0">
                <a:solidFill>
                  <a:srgbClr val="1155CC"/>
                </a:solidFill>
                <a:hlinkClick r:id="rId3"/>
              </a:rPr>
              <a:t>grma@kth.se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 dirty="0"/>
              <a:t>Peiyue Zhao:				</a:t>
            </a:r>
            <a:r>
              <a:rPr lang="en" sz="1800" u="sng" dirty="0" smtClean="0">
                <a:solidFill>
                  <a:srgbClr val="1155CC"/>
                </a:solidFill>
                <a:hlinkClick r:id="rId3"/>
              </a:rPr>
              <a:t>peiyue@kth.se</a:t>
            </a:r>
            <a:endParaRPr lang="en" sz="1800" u="sng" dirty="0">
              <a:solidFill>
                <a:srgbClr val="1155CC"/>
              </a:solidFill>
              <a:hlinkClick r:id="rId3"/>
            </a:endParaRP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 dirty="0"/>
              <a:t>Jing Jin:				</a:t>
            </a:r>
            <a:r>
              <a:rPr lang="en" sz="1800" u="sng" dirty="0" smtClean="0">
                <a:solidFill>
                  <a:schemeClr val="hlink"/>
                </a:solidFill>
                <a:hlinkClick r:id="rId4"/>
              </a:rPr>
              <a:t>jji@kth.se</a:t>
            </a:r>
            <a:endParaRPr lang="en" sz="1800" u="sng" dirty="0">
              <a:solidFill>
                <a:schemeClr val="hlink"/>
              </a:solidFill>
              <a:hlinkClick r:id="rId4"/>
            </a:endParaRPr>
          </a:p>
          <a:p>
            <a:pPr lvl="0">
              <a:lnSpc>
                <a:spcPct val="115000"/>
              </a:lnSpc>
              <a:spcBef>
                <a:spcPts val="0"/>
              </a:spcBef>
              <a:buNone/>
            </a:pPr>
            <a:endParaRPr sz="1800" dirty="0"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Goal</a:t>
            </a:r>
          </a:p>
        </p:txBody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187150" y="1539416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rtl="0">
              <a:spcBef>
                <a:spcPts val="0"/>
              </a:spcBef>
              <a:buNone/>
            </a:pP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rtl="0">
              <a:spcBef>
                <a:spcPts val="0"/>
              </a:spcBef>
              <a:buNone/>
            </a:pP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Separate hardware from network functions</a:t>
            </a:r>
          </a:p>
          <a:p>
            <a:pPr rtl="0">
              <a:spcBef>
                <a:spcPts val="0"/>
              </a:spcBef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Virtualize the Network Functions</a:t>
            </a:r>
          </a:p>
          <a:p>
            <a:pPr rtl="0">
              <a:spcBef>
                <a:spcPts val="0"/>
              </a:spcBef>
              <a:buNone/>
            </a:pP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4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spcBef>
                <a:spcPts val="0"/>
              </a:spcBef>
              <a:buNone/>
            </a:pPr>
            <a:endParaRPr sz="24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Approach</a:t>
            </a:r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457200" y="16287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55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➔"/>
            </a:pPr>
            <a:r>
              <a:rPr lang="en" sz="2000"/>
              <a:t>Study about SDN</a:t>
            </a:r>
          </a:p>
          <a:p>
            <a:pPr marL="457200" lvl="0" indent="-355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➔"/>
            </a:pPr>
            <a:r>
              <a:rPr lang="en" sz="2000"/>
              <a:t>Study about NFV</a:t>
            </a:r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endParaRPr sz="2000"/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000"/>
              <a:t>Define tasks and sub-tasks</a:t>
            </a:r>
          </a:p>
          <a:p>
            <a:pPr lvl="0" indent="-228600" rtl="0">
              <a:lnSpc>
                <a:spcPct val="115000"/>
              </a:lnSpc>
              <a:spcBef>
                <a:spcPts val="0"/>
              </a:spcBef>
              <a:buNone/>
            </a:pPr>
            <a:endParaRPr sz="2000"/>
          </a:p>
          <a:p>
            <a:pPr lvl="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000"/>
              <a:t>We have sub-groups to finish different sub-tasks.</a:t>
            </a:r>
          </a:p>
          <a:p>
            <a:pPr marL="45720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000"/>
              <a:t>Virtual “physical” topology </a:t>
            </a:r>
          </a:p>
          <a:p>
            <a:pPr marL="45720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000"/>
              <a:t>OpenDaylight Controller</a:t>
            </a:r>
          </a:p>
          <a:p>
            <a:pPr marL="45720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000"/>
              <a:t>OpenStack </a:t>
            </a:r>
          </a:p>
          <a:p>
            <a:pPr marL="45720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000"/>
              <a:t>Integration between components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None/>
            </a:pPr>
            <a:endParaRPr sz="2000"/>
          </a:p>
          <a:p>
            <a:pPr lvl="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200"/>
              <a:t>·</a:t>
            </a: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</a:p>
          <a:p>
            <a:pPr lvl="0" indent="-228600" rtl="0">
              <a:lnSpc>
                <a:spcPct val="115000"/>
              </a:lnSpc>
              <a:spcBef>
                <a:spcPts val="0"/>
              </a:spcBef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indent="-228600" rtl="0">
              <a:lnSpc>
                <a:spcPct val="115000"/>
              </a:lnSpc>
              <a:spcBef>
                <a:spcPts val="0"/>
              </a:spcBef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indent="-228600" rtl="0">
              <a:lnSpc>
                <a:spcPct val="115000"/>
              </a:lnSpc>
              <a:spcBef>
                <a:spcPts val="0"/>
              </a:spcBef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indent="-2286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9" name="Shape 139"/>
          <p:cNvCxnSpPr/>
          <p:nvPr/>
        </p:nvCxnSpPr>
        <p:spPr>
          <a:xfrm>
            <a:off x="628650" y="5397685"/>
            <a:ext cx="4644503" cy="0"/>
          </a:xfrm>
          <a:prstGeom prst="straightConnector1">
            <a:avLst/>
          </a:prstGeom>
          <a:noFill/>
          <a:ln w="9525" cap="flat">
            <a:solidFill>
              <a:schemeClr val="accent4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40" name="Shape 140"/>
          <p:cNvSpPr/>
          <p:nvPr/>
        </p:nvSpPr>
        <p:spPr>
          <a:xfrm>
            <a:off x="1504665" y="3425587"/>
            <a:ext cx="2722728" cy="2751374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1555205" y="4367282"/>
            <a:ext cx="1292058" cy="140571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2956872" y="4367282"/>
            <a:ext cx="1235975" cy="140571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>
            <a:solidFill>
              <a:schemeClr val="accent6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Shape 14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2529" t="11292" r="15282" b="9644"/>
          <a:stretch/>
        </p:blipFill>
        <p:spPr>
          <a:xfrm>
            <a:off x="1802037" y="4742594"/>
            <a:ext cx="798394" cy="655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Shape 144"/>
          <p:cNvPicPr preferRelativeResize="0"/>
          <p:nvPr/>
        </p:nvPicPr>
        <p:blipFill rotWithShape="1">
          <a:blip r:embed="rId3">
            <a:alphaModFix/>
          </a:blip>
          <a:srcRect l="2529" t="11292" r="15282" b="9644"/>
          <a:stretch/>
        </p:blipFill>
        <p:spPr>
          <a:xfrm>
            <a:off x="3175662" y="4742592"/>
            <a:ext cx="798394" cy="655092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Shape 145"/>
          <p:cNvSpPr/>
          <p:nvPr/>
        </p:nvSpPr>
        <p:spPr>
          <a:xfrm>
            <a:off x="5273153" y="3425587"/>
            <a:ext cx="2722728" cy="2751374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Shape 146"/>
          <p:cNvSpPr/>
          <p:nvPr/>
        </p:nvSpPr>
        <p:spPr>
          <a:xfrm>
            <a:off x="5323693" y="4367282"/>
            <a:ext cx="1292058" cy="140571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>
            <a:solidFill>
              <a:schemeClr val="accent6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Shape 147"/>
          <p:cNvSpPr/>
          <p:nvPr/>
        </p:nvSpPr>
        <p:spPr>
          <a:xfrm>
            <a:off x="6725360" y="4367282"/>
            <a:ext cx="1235975" cy="140571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Shape 148"/>
          <p:cNvPicPr preferRelativeResize="0"/>
          <p:nvPr/>
        </p:nvPicPr>
        <p:blipFill rotWithShape="1">
          <a:blip r:embed="rId3">
            <a:alphaModFix/>
          </a:blip>
          <a:srcRect l="2529" t="11292" r="15282" b="9644"/>
          <a:stretch/>
        </p:blipFill>
        <p:spPr>
          <a:xfrm>
            <a:off x="5570525" y="4742594"/>
            <a:ext cx="798394" cy="655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Shape 149"/>
          <p:cNvPicPr preferRelativeResize="0"/>
          <p:nvPr/>
        </p:nvPicPr>
        <p:blipFill rotWithShape="1">
          <a:blip r:embed="rId3">
            <a:alphaModFix/>
          </a:blip>
          <a:srcRect l="2529" t="11292" r="15282" b="9644"/>
          <a:stretch/>
        </p:blipFill>
        <p:spPr>
          <a:xfrm>
            <a:off x="6944150" y="4742592"/>
            <a:ext cx="798394" cy="655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Shape 150"/>
          <p:cNvPicPr preferRelativeResize="0"/>
          <p:nvPr/>
        </p:nvPicPr>
        <p:blipFill rotWithShape="1">
          <a:blip r:embed="rId4">
            <a:alphaModFix/>
          </a:blip>
          <a:srcRect l="5600" t="8866" r="811" b="4041"/>
          <a:stretch/>
        </p:blipFill>
        <p:spPr>
          <a:xfrm>
            <a:off x="2118814" y="252484"/>
            <a:ext cx="4718713" cy="27022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1" name="Shape 151"/>
          <p:cNvCxnSpPr>
            <a:stCxn id="141" idx="2"/>
            <a:endCxn id="147" idx="2"/>
          </p:cNvCxnSpPr>
          <p:nvPr/>
        </p:nvCxnSpPr>
        <p:spPr>
          <a:xfrm rot="-5400000" flipH="1">
            <a:off x="4771934" y="3202301"/>
            <a:ext cx="600" cy="5142000"/>
          </a:xfrm>
          <a:prstGeom prst="bentConnector3">
            <a:avLst>
              <a:gd name="adj1" fmla="val 134850505"/>
            </a:avLst>
          </a:prstGeom>
          <a:noFill/>
          <a:ln w="28575" cap="flat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52" name="Shape 152"/>
          <p:cNvCxnSpPr>
            <a:endCxn id="140" idx="1"/>
          </p:cNvCxnSpPr>
          <p:nvPr/>
        </p:nvCxnSpPr>
        <p:spPr>
          <a:xfrm rot="-5400000" flipH="1">
            <a:off x="645765" y="3942375"/>
            <a:ext cx="1103400" cy="614400"/>
          </a:xfrm>
          <a:prstGeom prst="bentConnector2">
            <a:avLst/>
          </a:prstGeom>
          <a:noFill/>
          <a:ln w="9525" cap="flat">
            <a:solidFill>
              <a:schemeClr val="accent4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53" name="Shape 153"/>
          <p:cNvCxnSpPr>
            <a:stCxn id="142" idx="2"/>
            <a:endCxn id="146" idx="2"/>
          </p:cNvCxnSpPr>
          <p:nvPr/>
        </p:nvCxnSpPr>
        <p:spPr>
          <a:xfrm rot="-5400000" flipH="1">
            <a:off x="4772010" y="4575851"/>
            <a:ext cx="600" cy="2394900"/>
          </a:xfrm>
          <a:prstGeom prst="bentConnector3">
            <a:avLst>
              <a:gd name="adj1" fmla="val 80259492"/>
            </a:avLst>
          </a:prstGeom>
          <a:noFill/>
          <a:ln w="28575" cap="flat">
            <a:solidFill>
              <a:schemeClr val="accent6"/>
            </a:solidFill>
            <a:prstDash val="solid"/>
            <a:miter/>
            <a:headEnd type="none" w="med" len="med"/>
            <a:tailEnd type="none" w="med" len="med"/>
          </a:ln>
        </p:spPr>
      </p:cxnSp>
      <p:pic>
        <p:nvPicPr>
          <p:cNvPr id="154" name="Shape 1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69648" y="3542923"/>
            <a:ext cx="498332" cy="498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Shape 1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4405" y="3558273"/>
            <a:ext cx="498332" cy="498332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Shape 156"/>
          <p:cNvSpPr txBox="1"/>
          <p:nvPr/>
        </p:nvSpPr>
        <p:spPr>
          <a:xfrm>
            <a:off x="2359403" y="3690476"/>
            <a:ext cx="1614654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1800" b="0" i="0" u="none" strike="noStrike" cap="none" baseline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Compute Node 1</a:t>
            </a:r>
          </a:p>
        </p:txBody>
      </p:sp>
      <p:sp>
        <p:nvSpPr>
          <p:cNvPr id="157" name="Shape 157"/>
          <p:cNvSpPr txBox="1"/>
          <p:nvPr/>
        </p:nvSpPr>
        <p:spPr>
          <a:xfrm>
            <a:off x="6127891" y="3673576"/>
            <a:ext cx="1614654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1800" b="0" i="0" u="none" strike="noStrike" cap="none" baseline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Compute Node 2</a:t>
            </a:r>
          </a:p>
        </p:txBody>
      </p:sp>
      <p:sp>
        <p:nvSpPr>
          <p:cNvPr id="158" name="Shape 158"/>
          <p:cNvSpPr/>
          <p:nvPr/>
        </p:nvSpPr>
        <p:spPr>
          <a:xfrm>
            <a:off x="133064" y="136478"/>
            <a:ext cx="1514901" cy="214269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Shape 15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4460" y="252484"/>
            <a:ext cx="1250744" cy="692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Shape 160"/>
          <p:cNvPicPr preferRelativeResize="0"/>
          <p:nvPr/>
        </p:nvPicPr>
        <p:blipFill rotWithShape="1">
          <a:blip r:embed="rId7">
            <a:alphaModFix/>
          </a:blip>
          <a:srcRect l="14494" t="13934" r="14447" b="12832"/>
          <a:stretch/>
        </p:blipFill>
        <p:spPr>
          <a:xfrm>
            <a:off x="452052" y="994870"/>
            <a:ext cx="1003111" cy="80845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1" name="Shape 161"/>
          <p:cNvCxnSpPr/>
          <p:nvPr/>
        </p:nvCxnSpPr>
        <p:spPr>
          <a:xfrm>
            <a:off x="133064" y="914400"/>
            <a:ext cx="1514901" cy="0"/>
          </a:xfrm>
          <a:prstGeom prst="straightConnector1">
            <a:avLst/>
          </a:prstGeom>
          <a:noFill/>
          <a:ln w="9525" cap="flat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62" name="Shape 162"/>
          <p:cNvSpPr txBox="1"/>
          <p:nvPr/>
        </p:nvSpPr>
        <p:spPr>
          <a:xfrm>
            <a:off x="304460" y="1654791"/>
            <a:ext cx="1343400" cy="369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1800" b="1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Controller Node</a:t>
            </a:r>
          </a:p>
        </p:txBody>
      </p:sp>
      <p:pic>
        <p:nvPicPr>
          <p:cNvPr id="163" name="Shape 16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2011" y="3023990"/>
            <a:ext cx="757007" cy="92109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4" name="Shape 164"/>
          <p:cNvCxnSpPr>
            <a:stCxn id="158" idx="2"/>
            <a:endCxn id="163" idx="0"/>
          </p:cNvCxnSpPr>
          <p:nvPr/>
        </p:nvCxnSpPr>
        <p:spPr>
          <a:xfrm>
            <a:off x="890515" y="2279176"/>
            <a:ext cx="0" cy="744900"/>
          </a:xfrm>
          <a:prstGeom prst="straightConnector1">
            <a:avLst/>
          </a:prstGeom>
          <a:noFill/>
          <a:ln w="12700" cap="flat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65" name="Shape 165"/>
          <p:cNvSpPr txBox="1"/>
          <p:nvPr/>
        </p:nvSpPr>
        <p:spPr>
          <a:xfrm>
            <a:off x="3896079" y="1430933"/>
            <a:ext cx="1618326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1800" b="0" i="1" u="none" strike="noStrike" cap="none" baseline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Mininet Topology</a:t>
            </a:r>
          </a:p>
        </p:txBody>
      </p:sp>
      <p:sp>
        <p:nvSpPr>
          <p:cNvPr id="166" name="Shape 166"/>
          <p:cNvSpPr txBox="1"/>
          <p:nvPr/>
        </p:nvSpPr>
        <p:spPr>
          <a:xfrm>
            <a:off x="920701" y="2776900"/>
            <a:ext cx="1679699" cy="369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1800" b="0" i="1" u="none" strike="noStrike" cap="none" baseline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OpenVSwitch</a:t>
            </a:r>
          </a:p>
        </p:txBody>
      </p:sp>
      <p:cxnSp>
        <p:nvCxnSpPr>
          <p:cNvPr id="167" name="Shape 167"/>
          <p:cNvCxnSpPr/>
          <p:nvPr/>
        </p:nvCxnSpPr>
        <p:spPr>
          <a:xfrm>
            <a:off x="628650" y="3697953"/>
            <a:ext cx="0" cy="1699731"/>
          </a:xfrm>
          <a:prstGeom prst="straightConnector1">
            <a:avLst/>
          </a:prstGeom>
          <a:noFill/>
          <a:ln w="19050" cap="flat">
            <a:solidFill>
              <a:schemeClr val="accent4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68" name="Shape 168"/>
          <p:cNvSpPr txBox="1"/>
          <p:nvPr/>
        </p:nvSpPr>
        <p:spPr>
          <a:xfrm>
            <a:off x="4376869" y="5912707"/>
            <a:ext cx="1269018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1800" b="0" i="1" u="none" strike="noStrike" cap="none" baseline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Tenant1</a:t>
            </a:r>
          </a:p>
        </p:txBody>
      </p:sp>
      <p:sp>
        <p:nvSpPr>
          <p:cNvPr id="169" name="Shape 169"/>
          <p:cNvSpPr txBox="1"/>
          <p:nvPr/>
        </p:nvSpPr>
        <p:spPr>
          <a:xfrm>
            <a:off x="4376869" y="6278478"/>
            <a:ext cx="1269018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1800" b="0" i="1" u="none" strike="noStrike" cap="none" baseline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Tenant 2</a:t>
            </a:r>
          </a:p>
        </p:txBody>
      </p:sp>
      <p:cxnSp>
        <p:nvCxnSpPr>
          <p:cNvPr id="170" name="Shape 170"/>
          <p:cNvCxnSpPr/>
          <p:nvPr/>
        </p:nvCxnSpPr>
        <p:spPr>
          <a:xfrm>
            <a:off x="2477450" y="2777700"/>
            <a:ext cx="44400" cy="6660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71" name="Shape 171"/>
          <p:cNvCxnSpPr/>
          <p:nvPr/>
        </p:nvCxnSpPr>
        <p:spPr>
          <a:xfrm>
            <a:off x="5524450" y="2937600"/>
            <a:ext cx="186599" cy="4529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Division of Responsibilities</a:t>
            </a:r>
          </a:p>
        </p:txBody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rtl="0">
              <a:spcBef>
                <a:spcPts val="0"/>
              </a:spcBef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Project Integration : Ganapathy Raman, Peiyue Zhao</a:t>
            </a:r>
          </a:p>
          <a:p>
            <a:pPr indent="457200" rtl="0">
              <a:spcBef>
                <a:spcPts val="0"/>
              </a:spcBef>
              <a:buNone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Connectivity from Mininet to ODL OVSwitch </a:t>
            </a:r>
          </a:p>
          <a:p>
            <a:pPr indent="457200" rtl="0">
              <a:spcBef>
                <a:spcPts val="0"/>
              </a:spcBef>
              <a:buNone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Connectivity from the instance inside Openstack to Mininet  </a:t>
            </a:r>
          </a:p>
          <a:p>
            <a:pPr lvl="0" indent="457200" rtl="0">
              <a:spcBef>
                <a:spcPts val="0"/>
              </a:spcBef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Project Virtualization : Sikandar Khan, Maria Haider, Jing Jin, Epameinondas Kontothanasis</a:t>
            </a:r>
          </a:p>
          <a:p>
            <a:pPr indent="457200" rtl="0">
              <a:spcBef>
                <a:spcPts val="0"/>
              </a:spcBef>
              <a:buNone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Generate packet in Mininet </a:t>
            </a:r>
          </a:p>
          <a:p>
            <a:pPr indent="457200" rtl="0">
              <a:spcBef>
                <a:spcPts val="0"/>
              </a:spcBef>
              <a:buNone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Create a Tenant Network in Openstack </a:t>
            </a:r>
          </a:p>
          <a:p>
            <a:pPr lvl="0" indent="457200">
              <a:spcBef>
                <a:spcPts val="0"/>
              </a:spcBef>
              <a:buNone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Openstack Functions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Work Splitting-Gantt Chart</a:t>
            </a:r>
          </a:p>
        </p:txBody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endParaRPr dirty="0"/>
          </a:p>
          <a:p>
            <a:pPr rtl="0">
              <a:spcBef>
                <a:spcPts val="0"/>
              </a:spcBef>
              <a:buNone/>
            </a:pPr>
            <a:endParaRPr dirty="0"/>
          </a:p>
          <a:p>
            <a:pPr rtl="0">
              <a:spcBef>
                <a:spcPts val="0"/>
              </a:spcBef>
              <a:buNone/>
            </a:pPr>
            <a:endParaRPr dirty="0"/>
          </a:p>
          <a:p>
            <a:pPr>
              <a:spcBef>
                <a:spcPts val="0"/>
              </a:spcBef>
              <a:buNone/>
            </a:pPr>
            <a:r>
              <a:rPr lang="en" u="sng" dirty="0">
                <a:solidFill>
                  <a:schemeClr val="hlink"/>
                </a:solidFill>
                <a:hlinkClick r:id="rId3"/>
              </a:rPr>
              <a:t>Gantt Diagram</a:t>
            </a:r>
            <a:endParaRPr lang="en" u="sng" dirty="0">
              <a:solidFill>
                <a:schemeClr val="hlink"/>
              </a:solidFill>
              <a:hlinkClick r:id="rId3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Challenges &amp; Problems</a:t>
            </a:r>
          </a:p>
        </p:txBody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dirty="0"/>
              <a:t>Challenges Faced: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/>
              <a:t>Memory issues in physical machines</a:t>
            </a:r>
          </a:p>
          <a:p>
            <a:pPr marL="457200" lvl="0" indent="-4191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dirty="0">
                <a:solidFill>
                  <a:srgbClr val="000000"/>
                </a:solidFill>
              </a:rPr>
              <a:t>OpenStack bugs</a:t>
            </a:r>
            <a:r>
              <a:rPr lang="en" dirty="0">
                <a:solidFill>
                  <a:srgbClr val="FF0000"/>
                </a:solidFill>
              </a:rPr>
              <a:t> </a:t>
            </a:r>
            <a:r>
              <a:rPr lang="en" sz="2400" b="1" i="1" dirty="0">
                <a:solidFill>
                  <a:srgbClr val="6AA84F"/>
                </a:solidFill>
              </a:rPr>
              <a:t>✓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 smtClean="0"/>
              <a:t>OpenStack </a:t>
            </a:r>
            <a:r>
              <a:rPr lang="en" dirty="0"/>
              <a:t>gateway issues </a:t>
            </a:r>
            <a:r>
              <a:rPr lang="en" sz="2400" b="1" i="1" dirty="0">
                <a:solidFill>
                  <a:srgbClr val="6AA84F"/>
                </a:solidFill>
              </a:rPr>
              <a:t>✓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/>
              <a:t>No connection between OpenStack nodes and external world </a:t>
            </a:r>
            <a:r>
              <a:rPr lang="en" sz="2400" b="1" dirty="0">
                <a:solidFill>
                  <a:srgbClr val="F1C2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↻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2nd Term Plan</a:t>
            </a:r>
          </a:p>
        </p:txBody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Finish the integration between Opendaylight and Openstack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Implement Network functions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Design scenarios to test the functions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Current Results-Mininet Topology</a:t>
            </a:r>
          </a:p>
        </p:txBody>
      </p:sp>
      <p:pic>
        <p:nvPicPr>
          <p:cNvPr id="201" name="Shape 2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66026"/>
            <a:ext cx="9144000" cy="4297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Current Results - Packet Generator</a:t>
            </a:r>
          </a:p>
        </p:txBody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A packet generator tool has been created in python which can generate following packet types: </a:t>
            </a:r>
          </a:p>
          <a:p>
            <a:pPr marL="18288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400">
                <a:solidFill>
                  <a:srgbClr val="000000"/>
                </a:solidFill>
              </a:rPr>
              <a:t>ICMP</a:t>
            </a:r>
          </a:p>
          <a:p>
            <a:pPr marL="18288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400">
                <a:solidFill>
                  <a:srgbClr val="000000"/>
                </a:solidFill>
              </a:rPr>
              <a:t>ARP</a:t>
            </a:r>
          </a:p>
          <a:p>
            <a:pPr marL="18288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400">
                <a:solidFill>
                  <a:srgbClr val="000000"/>
                </a:solidFill>
              </a:rPr>
              <a:t>UDP</a:t>
            </a:r>
          </a:p>
          <a:p>
            <a:pPr marL="18288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400">
                <a:solidFill>
                  <a:srgbClr val="000000"/>
                </a:solidFill>
              </a:rPr>
              <a:t>TCP</a:t>
            </a:r>
          </a:p>
          <a:p>
            <a:pPr marL="1828800" lvl="0" indent="-3810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400">
                <a:solidFill>
                  <a:srgbClr val="000000"/>
                </a:solidFill>
              </a:rPr>
              <a:t>VLAN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Current Results-Integration of OpenStack and OpenDaylight </a:t>
            </a:r>
          </a:p>
        </p:txBody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Integration of Openstack and OpenDaylight.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 </a:t>
            </a:r>
          </a:p>
        </p:txBody>
      </p:sp>
      <p:pic>
        <p:nvPicPr>
          <p:cNvPr id="214" name="Shape 2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0" y="1591392"/>
            <a:ext cx="9144002" cy="54337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Current Result-Video Show</a:t>
            </a:r>
          </a:p>
        </p:txBody>
      </p:sp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Video1-Ping between OpenStack VMs and Firewall functions.</a:t>
            </a:r>
          </a:p>
          <a:p>
            <a:pPr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https://docs.google.com/file/d/0B27BAlA6W2QDLTFpcWpBaXQ1Q1U/edit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Video2-Packet Generator</a:t>
            </a:r>
          </a:p>
          <a:p>
            <a:pPr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http://www.youtube.com/watch?v=GkTNknbBJLc&amp;feature=youtu.be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Q&amp;A</a:t>
            </a:r>
          </a:p>
        </p:txBody>
      </p:sp>
      <p:pic>
        <p:nvPicPr>
          <p:cNvPr id="226" name="Shape 2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0550" y="2114325"/>
            <a:ext cx="5422900" cy="379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z">
  <a:themeElements>
    <a:clrScheme name="Custom 233">
      <a:dk1>
        <a:srgbClr val="000000"/>
      </a:dk1>
      <a:lt1>
        <a:srgbClr val="FFFFFF"/>
      </a:lt1>
      <a:dk2>
        <a:srgbClr val="2388DB"/>
      </a:dk2>
      <a:lt2>
        <a:srgbClr val="BBD7F8"/>
      </a:lt2>
      <a:accent1>
        <a:srgbClr val="80B606"/>
      </a:accent1>
      <a:accent2>
        <a:srgbClr val="E29F1D"/>
      </a:accent2>
      <a:accent3>
        <a:srgbClr val="1D6FB2"/>
      </a:accent3>
      <a:accent4>
        <a:srgbClr val="3FAC98"/>
      </a:accent4>
      <a:accent5>
        <a:srgbClr val="5B57BB"/>
      </a:accent5>
      <a:accent6>
        <a:srgbClr val="D1505E"/>
      </a:accent6>
      <a:hlink>
        <a:srgbClr val="185DA2"/>
      </a:hlink>
      <a:folHlink>
        <a:srgbClr val="00487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402</Words>
  <Application>Microsoft Office PowerPoint</Application>
  <PresentationFormat>On-screen Show (4:3)</PresentationFormat>
  <Paragraphs>120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biz</vt:lpstr>
      <vt:lpstr>Office Theme</vt:lpstr>
      <vt:lpstr>Network Management  Using NFV</vt:lpstr>
      <vt:lpstr>Outline</vt:lpstr>
      <vt:lpstr>Introduction</vt:lpstr>
      <vt:lpstr>Goal</vt:lpstr>
      <vt:lpstr>Approach</vt:lpstr>
      <vt:lpstr>Slide 5</vt:lpstr>
      <vt:lpstr>Division of Responsibilities</vt:lpstr>
      <vt:lpstr>Work Splitting-Gantt Chart</vt:lpstr>
      <vt:lpstr>Challenges &amp; Problems</vt:lpstr>
      <vt:lpstr>2nd Term Plan</vt:lpstr>
      <vt:lpstr>Current Results-Mininet Topology</vt:lpstr>
      <vt:lpstr>Current Results - Packet Generator</vt:lpstr>
      <vt:lpstr>Current Results-Integration of OpenStack and OpenDaylight </vt:lpstr>
      <vt:lpstr>Current Result-Video Show</vt:lpstr>
      <vt:lpstr>Q&amp;A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 Management  Using NFV</dc:title>
  <cp:lastModifiedBy>Maria Haider</cp:lastModifiedBy>
  <cp:revision>1</cp:revision>
  <dcterms:modified xsi:type="dcterms:W3CDTF">2014-10-21T19:59:32Z</dcterms:modified>
</cp:coreProperties>
</file>