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1" r:id="rId16"/>
    <p:sldId id="272" r:id="rId17"/>
  </p:sldIdLst>
  <p:sldSz cx="10691813" cy="7559675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2712" y="-1272"/>
      </p:cViewPr>
      <p:guideLst>
        <p:guide orient="horz" pos="2381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A262E69A-3800-8D4F-ACE8-D31A4EDB781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5645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62E69A-3800-8D4F-ACE8-D31A4EDB7817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00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1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501E-0A4A-DE42-8B2A-F9BC0C38E23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4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4" name="Platshållare för sidfo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2D778-E62C-5344-863F-4E6C80E8E46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80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9" name="Platshållare för datum 1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1" name="Platshållare för sidfot 1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2" name="Platshållare för bildnummer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99F57-6AD4-1A4B-9EBF-9977183DD47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364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3" name="Platshållare för sidfo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FE22C-D604-5140-A7CF-4F4C0A0FCC0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91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5FECAC-E38C-4E48-BAD7-6D4E43FA51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7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bakgrundsrubriken</a:t>
            </a:r>
          </a:p>
        </p:txBody>
      </p:sp>
      <p:pic>
        <p:nvPicPr>
          <p:cNvPr id="1027" name="Bildobjekt 9" descr="kth_eng_rgb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342900" y="6637338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6811963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>
                <a:solidFill>
                  <a:schemeClr val="tx2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6811963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>
                <a:solidFill>
                  <a:schemeClr val="tx2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6811963"/>
            <a:ext cx="527050" cy="401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solidFill>
                  <a:schemeClr val="tx2"/>
                </a:solidFill>
                <a:latin typeface="Verdana" charset="0"/>
                <a:cs typeface="+mn-cs"/>
              </a:defRPr>
            </a:lvl1pPr>
          </a:lstStyle>
          <a:p>
            <a:pPr>
              <a:defRPr/>
            </a:pPr>
            <a:fld id="{F34D0139-F15A-2042-BA49-3197B4D3EE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7" r:id="rId2"/>
    <p:sldLayoutId id="2147483698" r:id="rId3"/>
    <p:sldLayoutId id="2147483699" r:id="rId4"/>
    <p:sldLayoutId id="2147483700" r:id="rId5"/>
    <p:sldLayoutId id="2147483702" r:id="rId6"/>
  </p:sldLayoutIdLst>
  <p:hf sldNum="0" hdr="0" ftr="0" dt="0"/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04825" indent="-209550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754063" indent="-260350" algn="l" defTabSz="1042988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030288" indent="-261938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281113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  <a:ea typeface="ＭＳ Ｐゴシック" charset="0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ayanthr@kth.se" TargetMode="External"/><Relationship Id="rId4" Type="http://schemas.openxmlformats.org/officeDocument/2006/relationships/hyperlink" Target="mailto:kornevs@kth.se" TargetMode="External"/><Relationship Id="rId5" Type="http://schemas.openxmlformats.org/officeDocument/2006/relationships/hyperlink" Target="mailto:zomer@kth.se" TargetMode="External"/><Relationship Id="rId6" Type="http://schemas.openxmlformats.org/officeDocument/2006/relationships/hyperlink" Target="mailto:qiuchen@kth.se" TargetMode="External"/><Relationship Id="rId7" Type="http://schemas.openxmlformats.org/officeDocument/2006/relationships/hyperlink" Target="mailto:vinutha@kth.s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meijer@kth.s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meijer@kth.s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ubrik 1"/>
          <p:cNvSpPr>
            <a:spLocks noGrp="1"/>
          </p:cNvSpPr>
          <p:nvPr>
            <p:ph type="ctrTitle"/>
          </p:nvPr>
        </p:nvSpPr>
        <p:spPr>
          <a:xfrm>
            <a:off x="2344738" y="2351088"/>
            <a:ext cx="7753696" cy="1120775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Logistics and Transportation</a:t>
            </a:r>
            <a:endParaRPr lang="en-GB" dirty="0">
              <a:latin typeface="Verdana" charset="0"/>
            </a:endParaRPr>
          </a:p>
        </p:txBody>
      </p:sp>
      <p:sp>
        <p:nvSpPr>
          <p:cNvPr id="8194" name="Underrubrik 2"/>
          <p:cNvSpPr>
            <a:spLocks noGrp="1"/>
          </p:cNvSpPr>
          <p:nvPr>
            <p:ph type="subTitle" idx="1"/>
          </p:nvPr>
        </p:nvSpPr>
        <p:spPr>
          <a:xfrm>
            <a:off x="2344738" y="3490913"/>
            <a:ext cx="7215187" cy="931862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Verdana" charset="0"/>
              </a:rPr>
              <a:t>AH2102</a:t>
            </a:r>
          </a:p>
          <a:p>
            <a:pPr eaLnBrk="1" hangingPunct="1"/>
            <a:endParaRPr lang="en-GB" dirty="0" smtClean="0">
              <a:latin typeface="Verdana" charset="0"/>
            </a:endParaRPr>
          </a:p>
          <a:p>
            <a:pPr eaLnBrk="1" hangingPunct="1"/>
            <a:r>
              <a:rPr lang="en-GB" dirty="0" err="1" smtClean="0">
                <a:latin typeface="Verdana" charset="0"/>
              </a:rPr>
              <a:t>Dr.ir</a:t>
            </a:r>
            <a:r>
              <a:rPr lang="en-GB" dirty="0" smtClean="0">
                <a:latin typeface="Verdana" charset="0"/>
              </a:rPr>
              <a:t>. Sebastiaan Meijer</a:t>
            </a:r>
          </a:p>
          <a:p>
            <a:pPr eaLnBrk="1" hangingPunct="1"/>
            <a:r>
              <a:rPr lang="en-GB" dirty="0" smtClean="0">
                <a:latin typeface="Verdana" charset="0"/>
              </a:rPr>
              <a:t>Associate professor</a:t>
            </a:r>
          </a:p>
          <a:p>
            <a:pPr eaLnBrk="1" hangingPunct="1"/>
            <a:r>
              <a:rPr lang="en-GB" dirty="0" smtClean="0">
                <a:latin typeface="Verdana" charset="0"/>
              </a:rPr>
              <a:t>smeijer@kth.se</a:t>
            </a:r>
            <a:endParaRPr lang="en-GB" dirty="0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course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Aims to give you an introduction into logistics</a:t>
            </a:r>
            <a:endParaRPr lang="en-GB" dirty="0"/>
          </a:p>
          <a:p>
            <a:r>
              <a:rPr lang="en-GB" dirty="0" smtClean="0"/>
              <a:t>Overview of several aspects and dimensions</a:t>
            </a:r>
          </a:p>
          <a:p>
            <a:endParaRPr lang="en-GB" dirty="0"/>
          </a:p>
          <a:p>
            <a:r>
              <a:rPr lang="en-GB" dirty="0" smtClean="0"/>
              <a:t>7 weeks, last lecture December 18th</a:t>
            </a:r>
          </a:p>
          <a:p>
            <a:r>
              <a:rPr lang="en-GB" dirty="0"/>
              <a:t>2</a:t>
            </a:r>
            <a:r>
              <a:rPr lang="en-GB" dirty="0" smtClean="0"/>
              <a:t> assignments + group project</a:t>
            </a:r>
          </a:p>
          <a:p>
            <a:r>
              <a:rPr lang="en-GB" dirty="0" smtClean="0"/>
              <a:t>1 Supply chain game + one choice experiment</a:t>
            </a:r>
          </a:p>
          <a:p>
            <a:endParaRPr lang="en-GB" dirty="0"/>
          </a:p>
          <a:p>
            <a:r>
              <a:rPr lang="en-GB" dirty="0" smtClean="0"/>
              <a:t>Logistics is a very broad topic. Be active, participate and discuss about things that you like. We can steer the contents of the course towards your interests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5905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You pass the course when:</a:t>
            </a:r>
          </a:p>
          <a:p>
            <a:endParaRPr lang="en-GB" dirty="0"/>
          </a:p>
          <a:p>
            <a:r>
              <a:rPr lang="en-GB" dirty="0" smtClean="0"/>
              <a:t>You handed in the 2 individual assignments and received a ‘Pass’ for each.</a:t>
            </a:r>
          </a:p>
          <a:p>
            <a:r>
              <a:rPr lang="en-GB" dirty="0" smtClean="0"/>
              <a:t>You have handed in a report and orally presented the results of the group project successfully. Each member of the group gets the same grade.</a:t>
            </a:r>
          </a:p>
          <a:p>
            <a:r>
              <a:rPr lang="en-GB" dirty="0" smtClean="0"/>
              <a:t>You participated in the supply chain game and choice experiment</a:t>
            </a:r>
          </a:p>
          <a:p>
            <a:endParaRPr lang="en-GB" dirty="0"/>
          </a:p>
          <a:p>
            <a:r>
              <a:rPr lang="en-GB" dirty="0" smtClean="0"/>
              <a:t>End result:</a:t>
            </a:r>
          </a:p>
          <a:p>
            <a:pPr lvl="1"/>
            <a:r>
              <a:rPr lang="en-GB" dirty="0" smtClean="0"/>
              <a:t>Grade for project.</a:t>
            </a:r>
          </a:p>
        </p:txBody>
      </p:sp>
    </p:spTree>
    <p:extLst>
      <p:ext uri="{BB962C8B-B14F-4D97-AF65-F5344CB8AC3E}">
        <p14:creationId xmlns:p14="http://schemas.microsoft.com/office/powerpoint/2010/main" val="4196760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331565"/>
            <a:ext cx="8024400" cy="5209635"/>
          </a:xfrm>
        </p:spPr>
        <p:txBody>
          <a:bodyPr/>
          <a:lstStyle/>
          <a:p>
            <a:r>
              <a:rPr lang="en-GB" dirty="0" smtClean="0"/>
              <a:t>Most lectures + examiner:</a:t>
            </a:r>
          </a:p>
          <a:p>
            <a:pPr lvl="1"/>
            <a:r>
              <a:rPr lang="en-GB" dirty="0" smtClean="0"/>
              <a:t>Sebastiaan Meijer</a:t>
            </a:r>
          </a:p>
          <a:p>
            <a:pPr lvl="1"/>
            <a:r>
              <a:rPr lang="en-GB" dirty="0" smtClean="0"/>
              <a:t>Associate professor Transport </a:t>
            </a:r>
            <a:r>
              <a:rPr lang="en-GB" dirty="0" smtClean="0"/>
              <a:t>Systems, Head </a:t>
            </a:r>
            <a:r>
              <a:rPr lang="en-GB" dirty="0" smtClean="0"/>
              <a:t>of </a:t>
            </a:r>
            <a:r>
              <a:rPr lang="en-GB" dirty="0" err="1" smtClean="0"/>
              <a:t>GaPSlabs</a:t>
            </a:r>
            <a:endParaRPr lang="en-GB" dirty="0" smtClean="0"/>
          </a:p>
          <a:p>
            <a:pPr lvl="1"/>
            <a:r>
              <a:rPr lang="en-GB" dirty="0" smtClean="0">
                <a:hlinkClick r:id="rId2"/>
              </a:rPr>
              <a:t>smeijer@kth.se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Logistics simulation</a:t>
            </a:r>
          </a:p>
          <a:p>
            <a:pPr lvl="1"/>
            <a:r>
              <a:rPr lang="en-GB" dirty="0" smtClean="0"/>
              <a:t>Jayanth Raghothama &amp; Maksims Kornevs</a:t>
            </a:r>
          </a:p>
          <a:p>
            <a:pPr lvl="1"/>
            <a:r>
              <a:rPr lang="en-GB" dirty="0" smtClean="0">
                <a:hlinkClick r:id="rId3"/>
              </a:rPr>
              <a:t>jayanthr@kth.se</a:t>
            </a:r>
            <a:r>
              <a:rPr lang="en-GB" dirty="0" smtClean="0"/>
              <a:t> / </a:t>
            </a:r>
            <a:r>
              <a:rPr lang="en-GB" dirty="0" smtClean="0">
                <a:hlinkClick r:id="rId4"/>
              </a:rPr>
              <a:t>kornevs@</a:t>
            </a:r>
            <a:r>
              <a:rPr lang="en-GB" dirty="0" smtClean="0">
                <a:hlinkClick r:id="rId4"/>
              </a:rPr>
              <a:t>kth.se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City logistics</a:t>
            </a:r>
          </a:p>
          <a:p>
            <a:pPr lvl="1"/>
            <a:r>
              <a:rPr lang="en-GB" dirty="0" smtClean="0"/>
              <a:t>Lara </a:t>
            </a:r>
            <a:r>
              <a:rPr lang="en-GB" dirty="0" err="1" smtClean="0"/>
              <a:t>Zomer</a:t>
            </a:r>
            <a:r>
              <a:rPr lang="en-GB" dirty="0" smtClean="0"/>
              <a:t>, </a:t>
            </a:r>
            <a:r>
              <a:rPr lang="en-GB" dirty="0" smtClean="0">
                <a:hlinkClick r:id="rId5"/>
              </a:rPr>
              <a:t>zomer@kth.se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Electric transportation</a:t>
            </a:r>
          </a:p>
          <a:p>
            <a:pPr lvl="1"/>
            <a:r>
              <a:rPr lang="en-GB" dirty="0" err="1" smtClean="0"/>
              <a:t>Qiuchen</a:t>
            </a:r>
            <a:r>
              <a:rPr lang="en-GB" dirty="0" smtClean="0"/>
              <a:t> Wang / </a:t>
            </a:r>
            <a:r>
              <a:rPr lang="en-GB" dirty="0" err="1" smtClean="0"/>
              <a:t>Vinutha</a:t>
            </a:r>
            <a:r>
              <a:rPr lang="en-GB" dirty="0" smtClean="0"/>
              <a:t> </a:t>
            </a:r>
            <a:r>
              <a:rPr lang="en-GB" dirty="0" err="1" smtClean="0"/>
              <a:t>Shreenath</a:t>
            </a:r>
            <a:endParaRPr lang="en-GB" dirty="0" smtClean="0"/>
          </a:p>
          <a:p>
            <a:pPr lvl="1"/>
            <a:r>
              <a:rPr lang="en-GB" dirty="0" smtClean="0">
                <a:hlinkClick r:id="rId6"/>
              </a:rPr>
              <a:t>qiuchen@kth.se</a:t>
            </a:r>
            <a:r>
              <a:rPr lang="en-GB" dirty="0" smtClean="0"/>
              <a:t> / </a:t>
            </a:r>
            <a:r>
              <a:rPr lang="en-GB" dirty="0" smtClean="0">
                <a:hlinkClick r:id="rId7"/>
              </a:rPr>
              <a:t>vinutha@kth.se</a:t>
            </a:r>
            <a:r>
              <a:rPr lang="en-GB" dirty="0" smtClean="0"/>
              <a:t>	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29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Schedule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817514" y="1403573"/>
            <a:ext cx="8496943" cy="5137627"/>
          </a:xfrm>
        </p:spPr>
        <p:txBody>
          <a:bodyPr/>
          <a:lstStyle/>
          <a:p>
            <a:r>
              <a:rPr lang="en-GB" dirty="0" smtClean="0"/>
              <a:t>Every day a different room: check KTH Social</a:t>
            </a:r>
          </a:p>
          <a:p>
            <a:endParaRPr lang="en-GB" dirty="0"/>
          </a:p>
          <a:p>
            <a:r>
              <a:rPr lang="en-GB" dirty="0" smtClean="0"/>
              <a:t>03/11: 	Introduction (SM)</a:t>
            </a:r>
          </a:p>
          <a:p>
            <a:r>
              <a:rPr lang="en-GB" dirty="0" smtClean="0"/>
              <a:t>07/11:	Logistics and supply networks (SM)</a:t>
            </a:r>
          </a:p>
          <a:p>
            <a:r>
              <a:rPr lang="en-GB" dirty="0" smtClean="0"/>
              <a:t>11/11: 	Stocks &amp; Packaging (SM)</a:t>
            </a:r>
          </a:p>
          <a:p>
            <a:r>
              <a:rPr lang="en-GB" dirty="0" smtClean="0"/>
              <a:t>13/11:	City Logistics (LZ, SM)</a:t>
            </a:r>
          </a:p>
          <a:p>
            <a:r>
              <a:rPr lang="en-GB" dirty="0" smtClean="0"/>
              <a:t>18/11:	Electrification (VS, QW)</a:t>
            </a:r>
          </a:p>
          <a:p>
            <a:r>
              <a:rPr lang="en-GB" dirty="0" smtClean="0"/>
              <a:t>20/11:	Simulation (JR + MK)</a:t>
            </a:r>
          </a:p>
          <a:p>
            <a:r>
              <a:rPr lang="en-GB" dirty="0" smtClean="0"/>
              <a:t>25/11:	</a:t>
            </a:r>
            <a:r>
              <a:rPr lang="en-GB" dirty="0" err="1" smtClean="0"/>
              <a:t>SimClass</a:t>
            </a:r>
            <a:r>
              <a:rPr lang="en-GB" dirty="0" smtClean="0"/>
              <a:t> (JR + MK) (walk in session)</a:t>
            </a:r>
            <a:endParaRPr lang="en-GB" dirty="0"/>
          </a:p>
          <a:p>
            <a:r>
              <a:rPr lang="en-GB" b="1" smtClean="0"/>
              <a:t>27/</a:t>
            </a:r>
            <a:r>
              <a:rPr lang="en-GB" b="1" dirty="0" smtClean="0"/>
              <a:t>11: 	Supply chain game (--) (two parts!!!)</a:t>
            </a:r>
          </a:p>
          <a:p>
            <a:r>
              <a:rPr lang="en-GB" dirty="0" smtClean="0"/>
              <a:t>1/12:		EXTRA: project supervision (SM) (walk-in)</a:t>
            </a:r>
          </a:p>
          <a:p>
            <a:r>
              <a:rPr lang="en-GB" dirty="0" smtClean="0"/>
              <a:t>2/12:</a:t>
            </a:r>
            <a:r>
              <a:rPr lang="en-GB" b="1" dirty="0" smtClean="0"/>
              <a:t>	</a:t>
            </a:r>
            <a:r>
              <a:rPr lang="en-GB" dirty="0" smtClean="0"/>
              <a:t>	Cancelled</a:t>
            </a:r>
          </a:p>
          <a:p>
            <a:r>
              <a:rPr lang="en-GB" dirty="0" smtClean="0"/>
              <a:t>4/12:</a:t>
            </a:r>
            <a:r>
              <a:rPr lang="en-GB" dirty="0"/>
              <a:t>	</a:t>
            </a:r>
            <a:r>
              <a:rPr lang="en-GB" dirty="0" smtClean="0"/>
              <a:t>	</a:t>
            </a:r>
            <a:r>
              <a:rPr lang="en-GB" dirty="0" err="1" smtClean="0"/>
              <a:t>SimClass</a:t>
            </a:r>
            <a:r>
              <a:rPr lang="en-GB" dirty="0" smtClean="0"/>
              <a:t> </a:t>
            </a:r>
            <a:r>
              <a:rPr lang="en-GB" dirty="0"/>
              <a:t>(JR + MK) (walk in session)</a:t>
            </a:r>
          </a:p>
          <a:p>
            <a:r>
              <a:rPr lang="en-GB" dirty="0" smtClean="0"/>
              <a:t>12/12:	Project supervision (</a:t>
            </a:r>
            <a:r>
              <a:rPr lang="en-GB" dirty="0"/>
              <a:t>SM) (walk in session)</a:t>
            </a:r>
          </a:p>
          <a:p>
            <a:r>
              <a:rPr lang="en-GB" b="1" dirty="0" smtClean="0"/>
              <a:t>18/12: 	Project presentations (all) (two parts)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4310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Schedule assignments /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619597"/>
            <a:ext cx="8024400" cy="4921603"/>
          </a:xfrm>
        </p:spPr>
        <p:txBody>
          <a:bodyPr/>
          <a:lstStyle/>
          <a:p>
            <a:r>
              <a:rPr lang="en-GB" dirty="0" smtClean="0"/>
              <a:t>11</a:t>
            </a:r>
            <a:r>
              <a:rPr lang="en-GB" dirty="0" smtClean="0"/>
              <a:t>/</a:t>
            </a:r>
            <a:r>
              <a:rPr lang="en-GB" dirty="0" smtClean="0"/>
              <a:t>11: Hand-out of assignment 1</a:t>
            </a:r>
          </a:p>
          <a:p>
            <a:r>
              <a:rPr lang="en-GB" dirty="0" smtClean="0"/>
              <a:t>17/</a:t>
            </a:r>
            <a:r>
              <a:rPr lang="en-GB" dirty="0" smtClean="0"/>
              <a:t>11 kl. 17.00: Deadline for handing in assignment 1</a:t>
            </a:r>
          </a:p>
          <a:p>
            <a:r>
              <a:rPr lang="en-GB" dirty="0" smtClean="0"/>
              <a:t>18/</a:t>
            </a:r>
            <a:r>
              <a:rPr lang="en-GB" dirty="0" smtClean="0"/>
              <a:t>11: Hand-out of assignment 2</a:t>
            </a:r>
          </a:p>
          <a:p>
            <a:r>
              <a:rPr lang="en-GB" dirty="0" smtClean="0"/>
              <a:t>24/</a:t>
            </a:r>
            <a:r>
              <a:rPr lang="en-GB" dirty="0" smtClean="0"/>
              <a:t>11 kl. 17.00: Deadline for handing in assignment 2</a:t>
            </a:r>
          </a:p>
          <a:p>
            <a:endParaRPr lang="en-GB" dirty="0" smtClean="0"/>
          </a:p>
          <a:p>
            <a:r>
              <a:rPr lang="en-GB" dirty="0" smtClean="0"/>
              <a:t>Handing in the assignments: </a:t>
            </a:r>
            <a:r>
              <a:rPr lang="en-GB" dirty="0" smtClean="0"/>
              <a:t>by email (</a:t>
            </a:r>
            <a:r>
              <a:rPr lang="en-GB" dirty="0" smtClean="0">
                <a:hlinkClick r:id="rId2"/>
              </a:rPr>
              <a:t>smeijer@kth.se</a:t>
            </a:r>
            <a:r>
              <a:rPr lang="en-GB" dirty="0" smtClean="0"/>
              <a:t>) or physical </a:t>
            </a:r>
            <a:r>
              <a:rPr lang="en-GB" dirty="0" smtClean="0"/>
              <a:t>copy at </a:t>
            </a:r>
            <a:r>
              <a:rPr lang="en-GB" dirty="0" err="1" smtClean="0"/>
              <a:t>Teknikringen</a:t>
            </a:r>
            <a:r>
              <a:rPr lang="en-GB" dirty="0" smtClean="0"/>
              <a:t> </a:t>
            </a:r>
            <a:r>
              <a:rPr lang="en-GB" dirty="0" smtClean="0"/>
              <a:t>72, 2tr, room of Sebastiaan Meijer</a:t>
            </a:r>
          </a:p>
          <a:p>
            <a:endParaRPr lang="en-GB" dirty="0"/>
          </a:p>
          <a:p>
            <a:r>
              <a:rPr lang="en-GB" dirty="0" smtClean="0"/>
              <a:t>13/</a:t>
            </a:r>
            <a:r>
              <a:rPr lang="en-GB" dirty="0" smtClean="0"/>
              <a:t>11: Introduction to project (SM)</a:t>
            </a:r>
          </a:p>
          <a:p>
            <a:r>
              <a:rPr lang="en-GB" dirty="0" smtClean="0"/>
              <a:t>16/</a:t>
            </a:r>
            <a:r>
              <a:rPr lang="en-GB" dirty="0" smtClean="0"/>
              <a:t>12 kl 24.00: Deadline for sending in report via email to </a:t>
            </a:r>
            <a:r>
              <a:rPr lang="en-GB" dirty="0" smtClean="0">
                <a:hlinkClick r:id="rId2"/>
              </a:rPr>
              <a:t>smeijer@kth.se</a:t>
            </a:r>
            <a:r>
              <a:rPr lang="en-GB" dirty="0" smtClean="0"/>
              <a:t> </a:t>
            </a:r>
          </a:p>
          <a:p>
            <a:r>
              <a:rPr lang="en-GB" dirty="0" smtClean="0"/>
              <a:t>18/</a:t>
            </a:r>
            <a:r>
              <a:rPr lang="en-GB" dirty="0" smtClean="0"/>
              <a:t>12 Presentations. Not present, no degree….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420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logistics?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619597"/>
            <a:ext cx="8024400" cy="4921603"/>
          </a:xfrm>
        </p:spPr>
        <p:txBody>
          <a:bodyPr/>
          <a:lstStyle/>
          <a:p>
            <a:r>
              <a:rPr lang="en-GB" dirty="0" smtClean="0"/>
              <a:t>A truck delivering pallets</a:t>
            </a:r>
          </a:p>
          <a:p>
            <a:endParaRPr lang="en-GB" dirty="0"/>
          </a:p>
          <a:p>
            <a:r>
              <a:rPr lang="en-GB" dirty="0" smtClean="0"/>
              <a:t>The movement of goods from location A to B</a:t>
            </a:r>
          </a:p>
          <a:p>
            <a:endParaRPr lang="en-GB" dirty="0"/>
          </a:p>
          <a:p>
            <a:r>
              <a:rPr lang="en-GB" dirty="0" smtClean="0"/>
              <a:t>A system to physically leverage the consequences of economic transactions</a:t>
            </a:r>
          </a:p>
          <a:p>
            <a:endParaRPr lang="en-GB" dirty="0"/>
          </a:p>
          <a:p>
            <a:r>
              <a:rPr lang="en-GB" dirty="0" smtClean="0"/>
              <a:t>The process of planning, implementing and controlling the efficient, cost effective flow and storage of raw materials, work-in-process inventory, finished goods or products, and related information from point-of-origin to point of consumption for the purpose of conforming to customer requirements.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59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Logistics questions in a firm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547589"/>
            <a:ext cx="8024400" cy="4993611"/>
          </a:xfrm>
        </p:spPr>
        <p:txBody>
          <a:bodyPr/>
          <a:lstStyle/>
          <a:p>
            <a:r>
              <a:rPr lang="en-GB" dirty="0" smtClean="0"/>
              <a:t>Strategic level</a:t>
            </a:r>
          </a:p>
          <a:p>
            <a:pPr lvl="1"/>
            <a:r>
              <a:rPr lang="en-GB" dirty="0" smtClean="0"/>
              <a:t>What do we make? Which partners to work with?</a:t>
            </a:r>
          </a:p>
          <a:p>
            <a:pPr lvl="1"/>
            <a:r>
              <a:rPr lang="en-GB" dirty="0" smtClean="0"/>
              <a:t>Do we have warehouses? And where?</a:t>
            </a:r>
          </a:p>
          <a:p>
            <a:pPr lvl="1"/>
            <a:r>
              <a:rPr lang="en-GB" dirty="0" smtClean="0"/>
              <a:t>Have trucks or outsource?</a:t>
            </a:r>
            <a:endParaRPr lang="en-GB" dirty="0"/>
          </a:p>
          <a:p>
            <a:pPr lvl="1"/>
            <a:endParaRPr lang="en-GB" dirty="0" smtClean="0"/>
          </a:p>
          <a:p>
            <a:r>
              <a:rPr lang="en-GB" dirty="0" smtClean="0"/>
              <a:t>Tactical level</a:t>
            </a:r>
          </a:p>
          <a:p>
            <a:pPr lvl="1"/>
            <a:r>
              <a:rPr lang="en-GB" dirty="0" smtClean="0"/>
              <a:t>How to organise the inbound and outbound flows?</a:t>
            </a:r>
            <a:endParaRPr lang="en-GB" dirty="0"/>
          </a:p>
          <a:p>
            <a:pPr lvl="1"/>
            <a:r>
              <a:rPr lang="en-GB" dirty="0" smtClean="0"/>
              <a:t>How to exchange data?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Operational level</a:t>
            </a:r>
          </a:p>
          <a:p>
            <a:pPr lvl="1"/>
            <a:r>
              <a:rPr lang="en-GB" dirty="0" smtClean="0"/>
              <a:t>Combine packages or not?</a:t>
            </a:r>
          </a:p>
          <a:p>
            <a:pPr lvl="1"/>
            <a:r>
              <a:rPr lang="en-GB" dirty="0" smtClean="0"/>
              <a:t>Order new materials or wait?</a:t>
            </a:r>
          </a:p>
          <a:p>
            <a:pPr lvl="1"/>
            <a:r>
              <a:rPr lang="en-GB" dirty="0" smtClean="0"/>
              <a:t>Order size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421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Supply chain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4" descr="Fig 5-2     T&amp;Tchain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2" y="1691605"/>
            <a:ext cx="1006212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49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1625" b="1625"/>
          <a:stretch>
            <a:fillRect/>
          </a:stretch>
        </p:blipFill>
        <p:spPr>
          <a:xfrm>
            <a:off x="449362" y="1619597"/>
            <a:ext cx="9813711" cy="5472608"/>
          </a:xfrm>
        </p:spPr>
      </p:pic>
    </p:spTree>
    <p:extLst>
      <p:ext uri="{BB962C8B-B14F-4D97-AF65-F5344CB8AC3E}">
        <p14:creationId xmlns:p14="http://schemas.microsoft.com/office/powerpoint/2010/main" val="78930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Modes of governance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62" y="1403573"/>
            <a:ext cx="6011590" cy="516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2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490" y="107430"/>
            <a:ext cx="8531523" cy="1152128"/>
          </a:xfrm>
        </p:spPr>
        <p:txBody>
          <a:bodyPr/>
          <a:lstStyle/>
          <a:p>
            <a:r>
              <a:rPr lang="en-US" dirty="0" smtClean="0"/>
              <a:t>A real-world chain: Indian mango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66" y="1763613"/>
            <a:ext cx="8593559" cy="4896544"/>
          </a:xfrm>
        </p:spPr>
        <p:txBody>
          <a:bodyPr/>
          <a:lstStyle/>
          <a:p>
            <a:r>
              <a:rPr lang="en-US" dirty="0" smtClean="0"/>
              <a:t>Largest producer + exporter</a:t>
            </a:r>
          </a:p>
          <a:p>
            <a:r>
              <a:rPr lang="en-US" dirty="0" smtClean="0"/>
              <a:t>10 states produce 95% of supply</a:t>
            </a:r>
          </a:p>
          <a:p>
            <a:r>
              <a:rPr lang="en-US" dirty="0" smtClean="0"/>
              <a:t>National market = 75%</a:t>
            </a:r>
          </a:p>
          <a:p>
            <a:r>
              <a:rPr lang="en-US" dirty="0" smtClean="0"/>
              <a:t>1000 </a:t>
            </a:r>
            <a:r>
              <a:rPr lang="en-US" dirty="0" err="1" smtClean="0"/>
              <a:t>variaties</a:t>
            </a:r>
            <a:r>
              <a:rPr lang="en-US" dirty="0" smtClean="0"/>
              <a:t>, 20 commercial</a:t>
            </a:r>
          </a:p>
          <a:p>
            <a:r>
              <a:rPr lang="en-US" dirty="0" smtClean="0"/>
              <a:t>Pre-harvest contractors buy most</a:t>
            </a:r>
          </a:p>
          <a:p>
            <a:pPr lvl="1"/>
            <a:r>
              <a:rPr lang="en-US" dirty="0" smtClean="0"/>
              <a:t>‘Dealers’ provide informal credit</a:t>
            </a:r>
          </a:p>
          <a:p>
            <a:r>
              <a:rPr lang="en-US" dirty="0" smtClean="0"/>
              <a:t>Seasonal market (</a:t>
            </a:r>
            <a:r>
              <a:rPr lang="en-US" dirty="0" err="1" smtClean="0"/>
              <a:t>Mandi</a:t>
            </a:r>
            <a:r>
              <a:rPr lang="en-US" dirty="0" smtClean="0"/>
              <a:t>), lasts 30 – 45 days</a:t>
            </a:r>
          </a:p>
          <a:p>
            <a:r>
              <a:rPr lang="en-US" dirty="0" smtClean="0"/>
              <a:t>300 – 400 traders per </a:t>
            </a:r>
            <a:r>
              <a:rPr lang="en-US" dirty="0" err="1" smtClean="0"/>
              <a:t>mandi</a:t>
            </a:r>
            <a:endParaRPr lang="en-US" dirty="0" smtClean="0"/>
          </a:p>
          <a:p>
            <a:r>
              <a:rPr lang="en-US" dirty="0" smtClean="0"/>
              <a:t>Waste level = 20%</a:t>
            </a:r>
          </a:p>
          <a:p>
            <a:r>
              <a:rPr lang="en-US" dirty="0" smtClean="0"/>
              <a:t>Due to lack of infra, cooling, credit, information,….</a:t>
            </a:r>
          </a:p>
          <a:p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2050" y="1115541"/>
            <a:ext cx="3887005" cy="276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867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6" y="323453"/>
            <a:ext cx="8002588" cy="1260475"/>
          </a:xfrm>
        </p:spPr>
        <p:txBody>
          <a:bodyPr/>
          <a:lstStyle/>
          <a:p>
            <a:r>
              <a:rPr lang="en-GB" dirty="0" smtClean="0"/>
              <a:t>Another real world chain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26" b="2226"/>
          <a:stretch>
            <a:fillRect/>
          </a:stretch>
        </p:blipFill>
        <p:spPr/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54" y="5219997"/>
            <a:ext cx="3089323" cy="2316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147" y="0"/>
            <a:ext cx="4110666" cy="235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54" y="1619597"/>
            <a:ext cx="32512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46" y="5855"/>
            <a:ext cx="10081120" cy="755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3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764626" cy="723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49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46" y="0"/>
            <a:ext cx="9986582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04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TH Eng Logo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3400</TotalTime>
  <Words>560</Words>
  <Application>Microsoft Macintosh PowerPoint</Application>
  <PresentationFormat>Custom</PresentationFormat>
  <Paragraphs>105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KTH Eng Logo</vt:lpstr>
      <vt:lpstr>Logistics and Transportation</vt:lpstr>
      <vt:lpstr>This course</vt:lpstr>
      <vt:lpstr>Examination</vt:lpstr>
      <vt:lpstr>Teachers</vt:lpstr>
      <vt:lpstr>Schedule</vt:lpstr>
      <vt:lpstr>Schedule assignments / project</vt:lpstr>
      <vt:lpstr>What is logistics?</vt:lpstr>
      <vt:lpstr>Logistics questions in a firm</vt:lpstr>
      <vt:lpstr>Supply chain management</vt:lpstr>
      <vt:lpstr>PowerPoint Presentation</vt:lpstr>
      <vt:lpstr>Modes of governance</vt:lpstr>
      <vt:lpstr>A real-world chain: Indian mango </vt:lpstr>
      <vt:lpstr>Another real world chain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mariaq</dc:creator>
  <cp:lastModifiedBy>Sebastiaan Meijer</cp:lastModifiedBy>
  <cp:revision>31</cp:revision>
  <dcterms:created xsi:type="dcterms:W3CDTF">2010-06-07T06:35:01Z</dcterms:created>
  <dcterms:modified xsi:type="dcterms:W3CDTF">2014-11-03T08:44:08Z</dcterms:modified>
</cp:coreProperties>
</file>