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8" r:id="rId2"/>
    <p:sldId id="263" r:id="rId3"/>
    <p:sldId id="264" r:id="rId4"/>
    <p:sldId id="262" r:id="rId5"/>
    <p:sldId id="265" r:id="rId6"/>
    <p:sldId id="266" r:id="rId7"/>
    <p:sldId id="267" r:id="rId8"/>
    <p:sldId id="268" r:id="rId9"/>
    <p:sldId id="269" r:id="rId10"/>
  </p:sldIdLst>
  <p:sldSz cx="9144000" cy="6858000" type="screen4x3"/>
  <p:notesSz cx="6858000" cy="91440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85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1182" y="-96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02/11/2014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CD737B-A854-F64B-B954-63122D60B827}" type="datetimeFigureOut">
              <a:rPr lang="en-US" smtClean="0"/>
              <a:t>11/2/2014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20FCF-52E3-4D4E-B65A-A3581E88A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776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2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1ECF825B-53B1-074B-81DB-C093246AA59C}" type="datetime1">
              <a:rPr lang="sv-SE" smtClean="0"/>
              <a:t>2014-11-02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RCV project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BB186A27-D2FE-6D42-A03C-5673EE152A46}" type="datetime1">
              <a:rPr lang="sv-SE" smtClean="0"/>
              <a:t>2014-11-02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RCV project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0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Klicka på ikonen för att lägga till ett diagram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5B4AB70C-40A2-D14D-9104-0CDB27E33CF5}" type="datetime1">
              <a:rPr lang="sv-SE" smtClean="0"/>
              <a:t>2014-11-02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RCV project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24E99AF9-C7DC-814B-9143-0D9EECC70249}" type="datetime1">
              <a:rPr lang="sv-SE" smtClean="0"/>
              <a:t>2014-11-02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RCV project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5D1FB194-BD10-E442-9840-D5424FF8DF70}" type="datetime1">
              <a:rPr lang="sv-SE" smtClean="0"/>
              <a:t>2014-11-02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RCV project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38"/>
            <a:ext cx="69357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917CDC5E-1CFD-904B-AEC1-FC146FF2D881}" type="datetime1">
              <a:rPr lang="sv-SE" smtClean="0"/>
              <a:t>2014-11-02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RCV project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6E2402B7-4032-2747-8365-0F6D949BD33A}" type="datetime1">
              <a:rPr lang="sv-SE" smtClean="0"/>
              <a:t>2014-11-02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RCV project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9A8510ED-133F-F14A-B762-E7A53930BB06}" type="datetime1">
              <a:rPr lang="sv-SE" smtClean="0"/>
              <a:t>2014-11-02</a:t>
            </a:fld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r>
              <a:rPr lang="sv-SE" smtClean="0"/>
              <a:t>RCV project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353516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161143"/>
            <a:ext cx="6935788" cy="4499881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F4D20039-DBD3-0F49-A147-7FF1D9558D44}" type="datetime1">
              <a:rPr lang="sv-SE" smtClean="0"/>
              <a:t>2014-11-02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680D72F4-1C41-4187-A4BC-492CF086CF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900" b="1" cap="all" baseline="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RCV project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9728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582739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r>
              <a:rPr lang="en-GB" smtClean="0"/>
              <a:t>RCV project</a:t>
            </a: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1852EAA-CA53-7B4C-ACE4-060F1C1039CC}" type="datetime1">
              <a:rPr lang="sv-SE" smtClean="0"/>
              <a:t>2014-11-02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  <p:sldLayoutId id="2147483679" r:id="rId11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ctrTitle"/>
          </p:nvPr>
        </p:nvSpPr>
        <p:spPr>
          <a:xfrm>
            <a:off x="1568185" y="274771"/>
            <a:ext cx="6984337" cy="1043684"/>
          </a:xfrm>
        </p:spPr>
        <p:txBody>
          <a:bodyPr anchor="ctr"/>
          <a:lstStyle/>
          <a:p>
            <a:r>
              <a:rPr lang="sv-SE" dirty="0" smtClean="0"/>
              <a:t>RCV projekt</a:t>
            </a:r>
            <a:endParaRPr lang="sv-SE" dirty="0"/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 descr="RCV_rendere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76539" y="1256830"/>
            <a:ext cx="5831543" cy="2332617"/>
          </a:xfrm>
          <a:prstGeom prst="rect">
            <a:avLst/>
          </a:prstGeom>
        </p:spPr>
      </p:pic>
      <p:pic>
        <p:nvPicPr>
          <p:cNvPr id="3" name="Picture 2" descr="motor-model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656" y="1152511"/>
            <a:ext cx="4444678" cy="243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57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kärmavbild 2014-05-05 kl. 09.17.0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367" y="2373673"/>
            <a:ext cx="2445347" cy="19054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492600"/>
            <a:ext cx="6935788" cy="668338"/>
          </a:xfrm>
        </p:spPr>
        <p:txBody>
          <a:bodyPr/>
          <a:lstStyle/>
          <a:p>
            <a:r>
              <a:rPr lang="en-US" dirty="0" smtClean="0"/>
              <a:t>KTH Research Concept Vehicle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179287"/>
            <a:ext cx="4914602" cy="482600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/>
              <a:buChar char="•"/>
            </a:pPr>
            <a:r>
              <a:rPr lang="en-US" sz="1800" dirty="0" smtClean="0"/>
              <a:t>Modular design to include research results from several disciplines</a:t>
            </a:r>
          </a:p>
          <a:p>
            <a:pPr marL="342900" indent="-342900">
              <a:buFont typeface="Arial"/>
              <a:buChar char="•"/>
            </a:pPr>
            <a:r>
              <a:rPr lang="en-US" sz="1800" dirty="0" smtClean="0"/>
              <a:t>Developed to validate and demonstrate current and future research</a:t>
            </a:r>
          </a:p>
          <a:p>
            <a:pPr marL="342900" indent="-342900">
              <a:buFont typeface="Arial"/>
              <a:buChar char="•"/>
            </a:pPr>
            <a:r>
              <a:rPr lang="en-US" sz="1800" dirty="0" smtClean="0"/>
              <a:t>Versatile in its design and its functions</a:t>
            </a:r>
          </a:p>
          <a:p>
            <a:pPr marL="342900" indent="-342900">
              <a:buFont typeface="Arial"/>
              <a:buChar char="•"/>
            </a:pPr>
            <a:r>
              <a:rPr lang="en-US" sz="1800" dirty="0" smtClean="0"/>
              <a:t>Full access to and control of all units</a:t>
            </a:r>
          </a:p>
          <a:p>
            <a:pPr marL="342900" indent="-342900">
              <a:buFont typeface="Arial"/>
              <a:buChar char="•"/>
            </a:pPr>
            <a:endParaRPr lang="en-US" sz="1800" dirty="0" smtClean="0"/>
          </a:p>
          <a:p>
            <a:r>
              <a:rPr lang="en-US" sz="1800" b="1" dirty="0" smtClean="0"/>
              <a:t>Functions:</a:t>
            </a:r>
          </a:p>
          <a:p>
            <a:pPr marL="698500" lvl="1" indent="-342900"/>
            <a:r>
              <a:rPr lang="en-US" sz="1400" dirty="0" smtClean="0"/>
              <a:t>Drive-by-wire technology</a:t>
            </a:r>
          </a:p>
          <a:p>
            <a:pPr marL="698500" lvl="1" indent="-342900"/>
            <a:r>
              <a:rPr lang="en-US" sz="1400" dirty="0" smtClean="0"/>
              <a:t>4 in-wheel electric motors</a:t>
            </a:r>
          </a:p>
          <a:p>
            <a:pPr marL="698500" lvl="1" indent="-342900"/>
            <a:r>
              <a:rPr lang="en-US" sz="1400" dirty="0" smtClean="0"/>
              <a:t>Active electric individual steering, camber and traction/braking on each wheel</a:t>
            </a:r>
          </a:p>
          <a:p>
            <a:pPr marL="1066800" lvl="2" indent="-342900"/>
            <a:r>
              <a:rPr lang="en-US" sz="1200" dirty="0"/>
              <a:t>F</a:t>
            </a:r>
            <a:r>
              <a:rPr lang="en-US" sz="1200" dirty="0" smtClean="0"/>
              <a:t>WS, RWS, 4WS</a:t>
            </a:r>
          </a:p>
          <a:p>
            <a:pPr marL="1066800" lvl="2" indent="-342900"/>
            <a:r>
              <a:rPr lang="en-US" sz="1200" dirty="0" smtClean="0"/>
              <a:t>FWD, RWD, 4WD</a:t>
            </a:r>
          </a:p>
          <a:p>
            <a:pPr marL="1066800" lvl="2" indent="-342900"/>
            <a:r>
              <a:rPr lang="en-US" sz="1200" dirty="0" smtClean="0"/>
              <a:t>Torque Vectoring, Adaptive Steering, Active Camber </a:t>
            </a:r>
          </a:p>
          <a:p>
            <a:pPr marL="1066800" lvl="2" indent="-342900"/>
            <a:r>
              <a:rPr lang="en-US" sz="1200" dirty="0" smtClean="0"/>
              <a:t>Etc.</a:t>
            </a:r>
          </a:p>
          <a:p>
            <a:pPr marL="698500" lvl="1" indent="-342900"/>
            <a:r>
              <a:rPr lang="en-US" sz="1400" dirty="0" smtClean="0"/>
              <a:t>Light-weight design with carbon-fiber sandwich</a:t>
            </a:r>
          </a:p>
          <a:p>
            <a:pPr marL="698500" lvl="1" indent="-342900"/>
            <a:r>
              <a:rPr lang="en-US" sz="1400" dirty="0" smtClean="0"/>
              <a:t>New battery management technology</a:t>
            </a:r>
            <a:endParaRPr lang="en-US" sz="1800" dirty="0" smtClean="0"/>
          </a:p>
          <a:p>
            <a:pPr marL="342900" indent="-342900">
              <a:buFont typeface="+mj-lt"/>
              <a:buAutoNum type="arabicPeriod"/>
            </a:pPr>
            <a:endParaRPr lang="en-US" sz="1800" dirty="0" smtClean="0"/>
          </a:p>
          <a:p>
            <a:pPr marL="342900" indent="-342900">
              <a:buFont typeface="Arial"/>
              <a:buChar char="•"/>
            </a:pPr>
            <a:endParaRPr lang="en-US" sz="1800" dirty="0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/>
          <a:p>
            <a:fld id="{67DC3183-9FD5-AA4A-93AE-01C99CE3C9D6}" type="datetime1">
              <a:rPr lang="sv-SE" sz="1100" smtClean="0"/>
              <a:t>2014-11-02</a:t>
            </a:fld>
            <a:endParaRPr lang="sv-SE" sz="110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/>
          <a:lstStyle/>
          <a:p>
            <a:r>
              <a:rPr lang="sv-SE" sz="1100" dirty="0" smtClean="0"/>
              <a:t>RCV </a:t>
            </a:r>
            <a:r>
              <a:rPr lang="sv-SE" sz="1100" dirty="0" err="1" smtClean="0"/>
              <a:t>project</a:t>
            </a:r>
            <a:endParaRPr lang="sv-SE" sz="1100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/>
          <a:p>
            <a:fld id="{680D72F4-1C41-4187-A4BC-492CF086CF40}" type="slidenum">
              <a:rPr lang="sv-SE" sz="1100" smtClean="0"/>
              <a:pPr/>
              <a:t>2</a:t>
            </a:fld>
            <a:endParaRPr lang="sv-SE" sz="1100"/>
          </a:p>
        </p:txBody>
      </p:sp>
    </p:spTree>
    <p:extLst>
      <p:ext uri="{BB962C8B-B14F-4D97-AF65-F5344CB8AC3E}">
        <p14:creationId xmlns:p14="http://schemas.microsoft.com/office/powerpoint/2010/main" val="402090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492600"/>
            <a:ext cx="6935788" cy="668338"/>
          </a:xfrm>
        </p:spPr>
        <p:txBody>
          <a:bodyPr/>
          <a:lstStyle/>
          <a:p>
            <a:r>
              <a:rPr lang="en-US" dirty="0" smtClean="0"/>
              <a:t>KTH Research Concept Vehicle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179287"/>
            <a:ext cx="4914602" cy="4826000"/>
          </a:xfrm>
        </p:spPr>
        <p:txBody>
          <a:bodyPr>
            <a:normAutofit/>
          </a:bodyPr>
          <a:lstStyle/>
          <a:p>
            <a:pPr marL="698500" lvl="1" indent="-342900">
              <a:buFont typeface="+mj-lt"/>
              <a:buAutoNum type="arabicPeriod"/>
            </a:pPr>
            <a:endParaRPr lang="en-US" sz="1400" dirty="0" smtClean="0"/>
          </a:p>
          <a:p>
            <a:r>
              <a:rPr lang="en-US" b="1" dirty="0" smtClean="0"/>
              <a:t>Numbers:</a:t>
            </a:r>
          </a:p>
          <a:p>
            <a:pPr marL="698500" lvl="1" indent="-342900"/>
            <a:r>
              <a:rPr lang="en-US" sz="1800" dirty="0" smtClean="0"/>
              <a:t>Weight: 400 kg</a:t>
            </a:r>
          </a:p>
          <a:p>
            <a:pPr marL="698500" lvl="1" indent="-342900"/>
            <a:r>
              <a:rPr lang="en-US" sz="1800" dirty="0" err="1" smtClean="0"/>
              <a:t>Unsprung</a:t>
            </a:r>
            <a:r>
              <a:rPr lang="en-US" sz="1800" dirty="0" smtClean="0"/>
              <a:t> mass: 25 kg</a:t>
            </a:r>
          </a:p>
          <a:p>
            <a:pPr marL="698500" lvl="1" indent="-342900"/>
            <a:r>
              <a:rPr lang="en-US" sz="1800" dirty="0" smtClean="0"/>
              <a:t>Track width: 1.5 m  </a:t>
            </a:r>
          </a:p>
          <a:p>
            <a:pPr marL="698500" lvl="1" indent="-342900"/>
            <a:r>
              <a:rPr lang="en-US" sz="1800" dirty="0" smtClean="0"/>
              <a:t>Wheel base: 2 m</a:t>
            </a:r>
          </a:p>
          <a:p>
            <a:pPr marL="698500" lvl="1" indent="-342900"/>
            <a:r>
              <a:rPr lang="en-US" sz="1800" dirty="0" err="1" smtClean="0"/>
              <a:t>Tyres</a:t>
            </a:r>
            <a:r>
              <a:rPr lang="en-US" sz="1800" dirty="0" smtClean="0"/>
              <a:t>: </a:t>
            </a:r>
          </a:p>
          <a:p>
            <a:pPr marL="1066800" lvl="2" indent="-342900"/>
            <a:r>
              <a:rPr lang="en-US" sz="1600" dirty="0" smtClean="0"/>
              <a:t>Dual compound Michelin Pilot Sport 3 170/60 R17</a:t>
            </a:r>
          </a:p>
          <a:p>
            <a:pPr marL="1066800" lvl="2" indent="-342900"/>
            <a:r>
              <a:rPr lang="en-US" sz="1600" dirty="0"/>
              <a:t>Bridgestone Potenza </a:t>
            </a:r>
            <a:r>
              <a:rPr lang="en-US" sz="1600" dirty="0" smtClean="0"/>
              <a:t>175</a:t>
            </a:r>
            <a:r>
              <a:rPr lang="en-US" sz="1600" dirty="0"/>
              <a:t>/55 R17 81W</a:t>
            </a:r>
            <a:endParaRPr lang="en-US" sz="1600" dirty="0" smtClean="0"/>
          </a:p>
          <a:p>
            <a:pPr marL="698500" lvl="1" indent="-342900"/>
            <a:r>
              <a:rPr lang="en-US" sz="1800" dirty="0" smtClean="0"/>
              <a:t>17 kW drivetrain (peak)</a:t>
            </a:r>
          </a:p>
          <a:p>
            <a:pPr marL="698500" lvl="1" indent="-342900"/>
            <a:r>
              <a:rPr lang="en-US" sz="1800" dirty="0" smtClean="0"/>
              <a:t>52 V 42 Ah Lithium-battery for 30 min drive full activity</a:t>
            </a:r>
          </a:p>
          <a:p>
            <a:pPr marL="698500" lvl="1" indent="-342900"/>
            <a:r>
              <a:rPr lang="en-US" sz="1800" dirty="0" smtClean="0"/>
              <a:t>Top speed: 70 km/h</a:t>
            </a:r>
          </a:p>
          <a:p>
            <a:pPr marL="698500" lvl="1" indent="-342900">
              <a:buFont typeface="+mj-lt"/>
              <a:buAutoNum type="arabicPeriod"/>
            </a:pPr>
            <a:endParaRPr lang="en-US" sz="1800" dirty="0" smtClean="0"/>
          </a:p>
          <a:p>
            <a:pPr marL="342900" indent="-342900">
              <a:buFont typeface="+mj-lt"/>
              <a:buAutoNum type="arabicPeriod"/>
            </a:pPr>
            <a:endParaRPr lang="en-US" sz="1800" dirty="0" smtClean="0"/>
          </a:p>
          <a:p>
            <a:pPr marL="342900" indent="-342900">
              <a:buFont typeface="Arial"/>
              <a:buChar char="•"/>
            </a:pPr>
            <a:endParaRPr lang="en-US" sz="1800" dirty="0"/>
          </a:p>
        </p:txBody>
      </p:sp>
      <p:pic>
        <p:nvPicPr>
          <p:cNvPr id="8" name="Picture 7" descr="IMG_385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300" y="1034151"/>
            <a:ext cx="2520700" cy="2520700"/>
          </a:xfrm>
          <a:prstGeom prst="rect">
            <a:avLst/>
          </a:prstGeom>
        </p:spPr>
      </p:pic>
      <p:pic>
        <p:nvPicPr>
          <p:cNvPr id="9" name="Picture 8" descr="IMG_3850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9" b="7782"/>
          <a:stretch/>
        </p:blipFill>
        <p:spPr>
          <a:xfrm>
            <a:off x="6630794" y="3922418"/>
            <a:ext cx="2513206" cy="1580285"/>
          </a:xfrm>
          <a:prstGeom prst="rect">
            <a:avLst/>
          </a:prstGeom>
        </p:spPr>
      </p:pic>
      <p:pic>
        <p:nvPicPr>
          <p:cNvPr id="7" name="Picture 6" descr="Profil_PotenzaRE040_neu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67" y="3585942"/>
            <a:ext cx="1347065" cy="1812195"/>
          </a:xfrm>
          <a:prstGeom prst="rect">
            <a:avLst/>
          </a:prstGeom>
        </p:spPr>
      </p:pic>
      <p:pic>
        <p:nvPicPr>
          <p:cNvPr id="10" name="Picture 9" descr="michelin-pilot-road-3-rea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59" y="1573354"/>
            <a:ext cx="975018" cy="1875034"/>
          </a:xfrm>
          <a:prstGeom prst="rect">
            <a:avLst/>
          </a:prstGeom>
        </p:spPr>
      </p:pic>
      <p:sp>
        <p:nvSpPr>
          <p:cNvPr id="11" name="Date Placeholder 1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/>
          <a:p>
            <a:fld id="{67DC3183-9FD5-AA4A-93AE-01C99CE3C9D6}" type="datetime1">
              <a:rPr lang="sv-SE" sz="1100" smtClean="0"/>
              <a:t>2014-11-02</a:t>
            </a:fld>
            <a:endParaRPr lang="sv-SE" sz="1100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/>
          <a:lstStyle/>
          <a:p>
            <a:r>
              <a:rPr lang="sv-SE" sz="1100" dirty="0" smtClean="0"/>
              <a:t>RCV </a:t>
            </a:r>
            <a:r>
              <a:rPr lang="sv-SE" sz="1100" dirty="0" err="1" smtClean="0"/>
              <a:t>project</a:t>
            </a:r>
            <a:endParaRPr lang="sv-SE" sz="1100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/>
          <a:p>
            <a:fld id="{680D72F4-1C41-4187-A4BC-492CF086CF40}" type="slidenum">
              <a:rPr lang="sv-SE" sz="1100" smtClean="0"/>
              <a:pPr/>
              <a:t>3</a:t>
            </a:fld>
            <a:endParaRPr lang="sv-SE" sz="1100"/>
          </a:p>
        </p:txBody>
      </p:sp>
    </p:spTree>
    <p:extLst>
      <p:ext uri="{BB962C8B-B14F-4D97-AF65-F5344CB8AC3E}">
        <p14:creationId xmlns:p14="http://schemas.microsoft.com/office/powerpoint/2010/main" val="13465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>
          <a:xfrm>
            <a:off x="7170981" y="78828"/>
            <a:ext cx="1355993" cy="3950138"/>
          </a:xfrm>
          <a:custGeom>
            <a:avLst/>
            <a:gdLst>
              <a:gd name="connsiteX0" fmla="*/ 965778 w 1355993"/>
              <a:gd name="connsiteY0" fmla="*/ 3704896 h 3704896"/>
              <a:gd name="connsiteX1" fmla="*/ 1246053 w 1355993"/>
              <a:gd name="connsiteY1" fmla="*/ 2329793 h 3704896"/>
              <a:gd name="connsiteX2" fmla="*/ 1263571 w 1355993"/>
              <a:gd name="connsiteY2" fmla="*/ 1366344 h 3704896"/>
              <a:gd name="connsiteX3" fmla="*/ 89916 w 1355993"/>
              <a:gd name="connsiteY3" fmla="*/ 595586 h 3704896"/>
              <a:gd name="connsiteX4" fmla="*/ 81157 w 1355993"/>
              <a:gd name="connsiteY4" fmla="*/ 0 h 3704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5993" h="3704896">
                <a:moveTo>
                  <a:pt x="965778" y="3704896"/>
                </a:moveTo>
                <a:cubicBezTo>
                  <a:pt x="1081099" y="3212224"/>
                  <a:pt x="1196421" y="2719552"/>
                  <a:pt x="1246053" y="2329793"/>
                </a:cubicBezTo>
                <a:cubicBezTo>
                  <a:pt x="1295685" y="1940034"/>
                  <a:pt x="1456261" y="1655378"/>
                  <a:pt x="1263571" y="1366344"/>
                </a:cubicBezTo>
                <a:cubicBezTo>
                  <a:pt x="1070882" y="1077309"/>
                  <a:pt x="286985" y="823310"/>
                  <a:pt x="89916" y="595586"/>
                </a:cubicBezTo>
                <a:cubicBezTo>
                  <a:pt x="-107153" y="367862"/>
                  <a:pt x="81157" y="99264"/>
                  <a:pt x="81157" y="0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Project </a:t>
            </a:r>
            <a:r>
              <a:rPr lang="sv-SE" dirty="0" err="1" smtClean="0"/>
              <a:t>goal</a:t>
            </a:r>
            <a:r>
              <a:rPr lang="sv-SE" dirty="0"/>
              <a:t>	</a:t>
            </a:r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dirty="0" smtClean="0"/>
              <a:t>Create state estimation algorithms to estimate </a:t>
            </a:r>
          </a:p>
          <a:p>
            <a:pPr marL="812800" lvl="1" indent="-457200">
              <a:buFont typeface="Arial"/>
              <a:buChar char="•"/>
            </a:pPr>
            <a:r>
              <a:rPr lang="en-GB" sz="1600" dirty="0"/>
              <a:t>V</a:t>
            </a:r>
            <a:r>
              <a:rPr lang="en-GB" sz="1600" dirty="0" smtClean="0"/>
              <a:t>elocity x, y</a:t>
            </a:r>
          </a:p>
          <a:p>
            <a:pPr marL="812800" lvl="1" indent="-457200">
              <a:buFont typeface="Arial"/>
              <a:buChar char="•"/>
            </a:pPr>
            <a:r>
              <a:rPr lang="en-GB" sz="1600" dirty="0" smtClean="0"/>
              <a:t>Distance x, y</a:t>
            </a:r>
            <a:endParaRPr lang="en-GB" sz="1600" dirty="0"/>
          </a:p>
          <a:p>
            <a:pPr marL="812800" lvl="1" indent="-457200">
              <a:buFont typeface="Arial"/>
              <a:buChar char="•"/>
            </a:pPr>
            <a:r>
              <a:rPr lang="en-GB" sz="1600" dirty="0"/>
              <a:t>T</a:t>
            </a:r>
            <a:r>
              <a:rPr lang="en-GB" sz="1600" dirty="0" smtClean="0"/>
              <a:t>yre forces x, y </a:t>
            </a:r>
          </a:p>
          <a:p>
            <a:pPr marL="812800" lvl="1" indent="-457200">
              <a:buFont typeface="Arial"/>
              <a:buChar char="•"/>
            </a:pPr>
            <a:r>
              <a:rPr lang="en-GB" sz="1600" dirty="0"/>
              <a:t>R</a:t>
            </a:r>
            <a:r>
              <a:rPr lang="en-GB" sz="1600" dirty="0" smtClean="0"/>
              <a:t>oad banking and slope</a:t>
            </a:r>
          </a:p>
          <a:p>
            <a:pPr marL="812800" lvl="1" indent="-457200">
              <a:buFont typeface="Arial"/>
              <a:buChar char="•"/>
            </a:pPr>
            <a:r>
              <a:rPr lang="en-GB" sz="1600" dirty="0"/>
              <a:t>C</a:t>
            </a:r>
            <a:r>
              <a:rPr lang="en-GB" sz="1600" dirty="0" smtClean="0"/>
              <a:t>entre of gravity and mass</a:t>
            </a:r>
          </a:p>
          <a:p>
            <a:pPr marL="812800" lvl="1" indent="-457200">
              <a:buFont typeface="Arial"/>
              <a:buChar char="•"/>
            </a:pPr>
            <a:r>
              <a:rPr lang="en-GB" sz="1600" dirty="0"/>
              <a:t>F</a:t>
            </a:r>
            <a:r>
              <a:rPr lang="en-GB" sz="1600" dirty="0" smtClean="0"/>
              <a:t>riction coefficient</a:t>
            </a:r>
          </a:p>
          <a:p>
            <a:pPr marL="812800" lvl="1" indent="-457200">
              <a:buFont typeface="Arial"/>
              <a:buChar char="•"/>
            </a:pPr>
            <a:r>
              <a:rPr lang="en-GB" sz="1600" dirty="0" smtClean="0"/>
              <a:t>And maybe more…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1900" dirty="0" smtClean="0"/>
              <a:t>Create </a:t>
            </a:r>
            <a:r>
              <a:rPr lang="en-GB" sz="1900" dirty="0"/>
              <a:t>a simplified dynamic Simulink model of the RCV for evaluating autonomous </a:t>
            </a:r>
            <a:r>
              <a:rPr lang="en-GB" sz="1900" dirty="0" smtClean="0"/>
              <a:t>algorithms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Create a path-following autonomous system</a:t>
            </a:r>
          </a:p>
          <a:p>
            <a:pPr marL="812800" lvl="1" indent="-457200"/>
            <a:r>
              <a:rPr lang="en-GB" sz="1600" dirty="0"/>
              <a:t>The RCV should be able to drive autonomously on a pre-defined path given by the Managers.</a:t>
            </a:r>
          </a:p>
          <a:p>
            <a:pPr marL="812800" lvl="1" indent="-457200"/>
            <a:r>
              <a:rPr lang="en-GB" sz="1600" dirty="0"/>
              <a:t>The autonomous control on the path should be as comfortable as possible for the passenger, i.e. restrictions on accelerations and rotational rates need to be carefully selected.</a:t>
            </a:r>
            <a:endParaRPr lang="en-GB" dirty="0"/>
          </a:p>
          <a:p>
            <a:pPr marL="457200" indent="-457200">
              <a:buFont typeface="+mj-lt"/>
              <a:buAutoNum type="arabicPeriod"/>
            </a:pPr>
            <a:endParaRPr lang="en-GB" sz="1900" dirty="0"/>
          </a:p>
          <a:p>
            <a:pPr marL="457200" indent="-457200"/>
            <a:endParaRPr lang="en-GB" sz="16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C3183-9FD5-AA4A-93AE-01C99CE3C9D6}" type="datetime1">
              <a:rPr lang="sv-SE" smtClean="0"/>
              <a:t>2014-11-02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 smtClean="0"/>
              <a:t>RCV </a:t>
            </a:r>
            <a:r>
              <a:rPr lang="sv-SE" dirty="0" err="1" smtClean="0"/>
              <a:t>project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4</a:t>
            </a:fld>
            <a:endParaRPr lang="sv-SE"/>
          </a:p>
        </p:txBody>
      </p:sp>
      <p:sp>
        <p:nvSpPr>
          <p:cNvPr id="7" name="Donut 6"/>
          <p:cNvSpPr/>
          <p:nvPr/>
        </p:nvSpPr>
        <p:spPr>
          <a:xfrm>
            <a:off x="7164552" y="560551"/>
            <a:ext cx="157655" cy="157655"/>
          </a:xfrm>
          <a:prstGeom prst="donu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8" name="Donut 7"/>
          <p:cNvSpPr/>
          <p:nvPr/>
        </p:nvSpPr>
        <p:spPr>
          <a:xfrm>
            <a:off x="8341710" y="1396124"/>
            <a:ext cx="157655" cy="157655"/>
          </a:xfrm>
          <a:prstGeom prst="donu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9" name="Donut 8"/>
          <p:cNvSpPr/>
          <p:nvPr/>
        </p:nvSpPr>
        <p:spPr>
          <a:xfrm>
            <a:off x="8327696" y="2345558"/>
            <a:ext cx="157655" cy="157655"/>
          </a:xfrm>
          <a:prstGeom prst="donu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10" name="Donut 9"/>
          <p:cNvSpPr/>
          <p:nvPr/>
        </p:nvSpPr>
        <p:spPr>
          <a:xfrm>
            <a:off x="8077200" y="3724165"/>
            <a:ext cx="157655" cy="157655"/>
          </a:xfrm>
          <a:prstGeom prst="donu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>
            <a:off x="7168056" y="117365"/>
            <a:ext cx="157655" cy="157655"/>
          </a:xfrm>
          <a:prstGeom prst="donu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61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kärmavbild 2014-08-29 kl. 18.04.3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293" y="3787226"/>
            <a:ext cx="3314707" cy="2186152"/>
          </a:xfrm>
          <a:prstGeom prst="rect">
            <a:avLst/>
          </a:prstGeom>
        </p:spPr>
      </p:pic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Project </a:t>
            </a:r>
            <a:r>
              <a:rPr lang="sv-SE" dirty="0" err="1" smtClean="0"/>
              <a:t>resources</a:t>
            </a:r>
            <a:r>
              <a:rPr lang="sv-SE" dirty="0"/>
              <a:t>	</a:t>
            </a:r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GB" dirty="0" smtClean="0"/>
              <a:t>Location:</a:t>
            </a:r>
          </a:p>
          <a:p>
            <a:pPr marL="812800" lvl="1" indent="-457200"/>
            <a:r>
              <a:rPr lang="en-GB" sz="1600" dirty="0" smtClean="0"/>
              <a:t>KTH Transport Labs</a:t>
            </a:r>
          </a:p>
          <a:p>
            <a:pPr marL="812800" lvl="1" indent="-457200"/>
            <a:endParaRPr lang="en-GB" sz="1600" dirty="0" smtClean="0"/>
          </a:p>
          <a:p>
            <a:pPr marL="457200" indent="-457200">
              <a:buFont typeface="Arial"/>
              <a:buChar char="•"/>
            </a:pPr>
            <a:r>
              <a:rPr lang="en-GB" dirty="0" smtClean="0"/>
              <a:t>Simulation software:</a:t>
            </a:r>
          </a:p>
          <a:p>
            <a:pPr marL="812800" lvl="1" indent="-457200">
              <a:buFont typeface="Arial"/>
              <a:buChar char="•"/>
            </a:pPr>
            <a:r>
              <a:rPr lang="en-GB" sz="1600" dirty="0" smtClean="0"/>
              <a:t>ADAMS/Car model exists</a:t>
            </a:r>
          </a:p>
          <a:p>
            <a:pPr marL="812800" lvl="1" indent="-457200">
              <a:buFont typeface="Arial"/>
              <a:buChar char="•"/>
            </a:pPr>
            <a:r>
              <a:rPr lang="en-GB" sz="1600" dirty="0" smtClean="0"/>
              <a:t>Simulink model exists with base functions added</a:t>
            </a:r>
          </a:p>
          <a:p>
            <a:pPr marL="812800" lvl="1" indent="-457200">
              <a:buFont typeface="Arial"/>
              <a:buChar char="•"/>
            </a:pPr>
            <a:endParaRPr lang="en-GB" sz="1600" dirty="0" smtClean="0"/>
          </a:p>
          <a:p>
            <a:pPr marL="457200" indent="-457200">
              <a:buFont typeface="Arial"/>
              <a:buChar char="•"/>
            </a:pPr>
            <a:r>
              <a:rPr lang="en-GB" dirty="0" smtClean="0"/>
              <a:t>Prototype vehicle:</a:t>
            </a:r>
          </a:p>
          <a:p>
            <a:pPr marL="812800" lvl="1" indent="-457200">
              <a:buFont typeface="Arial"/>
              <a:buChar char="•"/>
            </a:pPr>
            <a:r>
              <a:rPr lang="en-GB" sz="1600" dirty="0" smtClean="0"/>
              <a:t>RCV vehicle with </a:t>
            </a:r>
            <a:r>
              <a:rPr lang="en-GB" sz="1600" dirty="0" err="1" smtClean="0"/>
              <a:t>MicroAutoBox</a:t>
            </a:r>
            <a:r>
              <a:rPr lang="en-GB" sz="1600" dirty="0" smtClean="0"/>
              <a:t> </a:t>
            </a:r>
          </a:p>
          <a:p>
            <a:pPr marL="812800" lvl="1" indent="-457200">
              <a:buFont typeface="Arial"/>
              <a:buChar char="•"/>
            </a:pPr>
            <a:r>
              <a:rPr lang="en-GB" sz="1600" dirty="0" smtClean="0"/>
              <a:t>Some base Autonomous functions exists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C3183-9FD5-AA4A-93AE-01C99CE3C9D6}" type="datetime1">
              <a:rPr lang="sv-SE" smtClean="0"/>
              <a:t>2014-11-02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 smtClean="0"/>
              <a:t>RCV </a:t>
            </a:r>
            <a:r>
              <a:rPr lang="sv-SE" dirty="0" err="1" smtClean="0"/>
              <a:t>project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5</a:t>
            </a:fld>
            <a:endParaRPr lang="sv-SE"/>
          </a:p>
        </p:txBody>
      </p:sp>
      <p:pic>
        <p:nvPicPr>
          <p:cNvPr id="7" name="Picture 6" descr="T-labs_670x2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861" y="1265620"/>
            <a:ext cx="3801241" cy="158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29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Project </a:t>
            </a:r>
            <a:r>
              <a:rPr lang="sv-SE" dirty="0" err="1" smtClean="0"/>
              <a:t>collaboration</a:t>
            </a:r>
            <a:r>
              <a:rPr lang="sv-SE" dirty="0"/>
              <a:t>	</a:t>
            </a:r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GB" dirty="0" smtClean="0"/>
              <a:t>This project will be done in collaboration between Vehicle Dynamics project students and Automatic Control project students. </a:t>
            </a:r>
          </a:p>
          <a:p>
            <a:pPr marL="457200" indent="-457200">
              <a:buFont typeface="Arial"/>
              <a:buChar char="•"/>
            </a:pPr>
            <a:r>
              <a:rPr lang="en-GB" dirty="0" smtClean="0"/>
              <a:t>Vehicle Dynamics project will run from September – December in half speed, e.g. 20h per week</a:t>
            </a:r>
          </a:p>
          <a:p>
            <a:pPr marL="457200" indent="-457200">
              <a:buFont typeface="Arial"/>
              <a:buChar char="•"/>
            </a:pPr>
            <a:r>
              <a:rPr lang="en-GB" dirty="0" smtClean="0"/>
              <a:t>Automatic Control project will run from end of October to December in full speed, e.g. 40h per week?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C3183-9FD5-AA4A-93AE-01C99CE3C9D6}" type="datetime1">
              <a:rPr lang="sv-SE" smtClean="0"/>
              <a:t>2014-11-02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 smtClean="0"/>
              <a:t>RCV </a:t>
            </a:r>
            <a:r>
              <a:rPr lang="sv-SE" dirty="0" err="1" smtClean="0"/>
              <a:t>project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012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Project in </a:t>
            </a:r>
            <a:r>
              <a:rPr lang="sv-SE" dirty="0" err="1" smtClean="0"/>
              <a:t>detail</a:t>
            </a:r>
            <a:r>
              <a:rPr lang="sv-SE" dirty="0" smtClean="0"/>
              <a:t> – </a:t>
            </a:r>
            <a:r>
              <a:rPr lang="sv-SE" dirty="0" err="1" smtClean="0"/>
              <a:t>vehicle</a:t>
            </a:r>
            <a:r>
              <a:rPr lang="sv-SE" dirty="0" smtClean="0"/>
              <a:t> </a:t>
            </a:r>
            <a:r>
              <a:rPr lang="sv-SE" dirty="0" err="1" smtClean="0"/>
              <a:t>dynamics</a:t>
            </a:r>
            <a:r>
              <a:rPr lang="sv-SE" dirty="0"/>
              <a:t>	</a:t>
            </a:r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Arial"/>
              <a:buChar char="•"/>
            </a:pPr>
            <a:r>
              <a:rPr lang="en-GB" dirty="0" smtClean="0"/>
              <a:t>Find related work for state estimation, path following, autonomous vehicles.</a:t>
            </a:r>
          </a:p>
          <a:p>
            <a:pPr marL="457200" indent="-457200">
              <a:buFont typeface="Arial"/>
              <a:buChar char="•"/>
            </a:pPr>
            <a:r>
              <a:rPr lang="en-GB" dirty="0" smtClean="0"/>
              <a:t>Make necessary changes to ADAMS/Car model and Simulink model for co-simulation</a:t>
            </a:r>
          </a:p>
          <a:p>
            <a:pPr marL="457200" indent="-457200">
              <a:buFont typeface="Arial"/>
              <a:buChar char="•"/>
            </a:pPr>
            <a:r>
              <a:rPr lang="en-GB" dirty="0" smtClean="0"/>
              <a:t>Create models that should be used for state estimation and autonomous driving</a:t>
            </a:r>
          </a:p>
          <a:p>
            <a:pPr marL="812800" lvl="1" indent="-457200">
              <a:buFont typeface="Arial"/>
              <a:buChar char="•"/>
            </a:pPr>
            <a:r>
              <a:rPr lang="en-GB" sz="1700" dirty="0" smtClean="0"/>
              <a:t>Vehicle related models</a:t>
            </a:r>
          </a:p>
          <a:p>
            <a:pPr marL="812800" lvl="1" indent="-457200">
              <a:buFont typeface="Arial"/>
              <a:buChar char="•"/>
            </a:pPr>
            <a:r>
              <a:rPr lang="en-GB" sz="1700" dirty="0" smtClean="0"/>
              <a:t>Tyre models</a:t>
            </a:r>
          </a:p>
          <a:p>
            <a:pPr marL="812800" lvl="1" indent="-457200">
              <a:buFont typeface="Arial"/>
              <a:buChar char="•"/>
            </a:pPr>
            <a:r>
              <a:rPr lang="en-GB" sz="1700" dirty="0" smtClean="0"/>
              <a:t>Simplified Simulink model for testing and evaluating autonomous functions</a:t>
            </a:r>
          </a:p>
          <a:p>
            <a:pPr marL="457200" indent="-457200">
              <a:buFont typeface="Arial"/>
              <a:buChar char="•"/>
            </a:pPr>
            <a:r>
              <a:rPr lang="en-GB" dirty="0" smtClean="0"/>
              <a:t>Find suitable control strategies with the Automatic Control students</a:t>
            </a:r>
          </a:p>
          <a:p>
            <a:pPr marL="457200" indent="-457200">
              <a:buFont typeface="Arial"/>
              <a:buChar char="•"/>
            </a:pPr>
            <a:r>
              <a:rPr lang="en-GB" dirty="0" smtClean="0"/>
              <a:t>With the Automatic Control students build, test and evaluate the state estimation and autonomous functions in simulation and on the RCV (if weather is suitable)</a:t>
            </a:r>
            <a:endParaRPr lang="en-GB" dirty="0"/>
          </a:p>
          <a:p>
            <a:pPr marL="457200" indent="-457200">
              <a:buFont typeface="Arial"/>
              <a:buChar char="•"/>
            </a:pPr>
            <a:endParaRPr lang="en-GB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C3183-9FD5-AA4A-93AE-01C99CE3C9D6}" type="datetime1">
              <a:rPr lang="sv-SE" smtClean="0"/>
              <a:t>2014-11-02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 smtClean="0"/>
              <a:t>RCV </a:t>
            </a:r>
            <a:r>
              <a:rPr lang="sv-SE" dirty="0" err="1" smtClean="0"/>
              <a:t>project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658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Project in </a:t>
            </a:r>
            <a:r>
              <a:rPr lang="sv-SE" dirty="0" err="1" smtClean="0"/>
              <a:t>detail</a:t>
            </a:r>
            <a:r>
              <a:rPr lang="sv-SE" dirty="0" smtClean="0"/>
              <a:t> – </a:t>
            </a:r>
            <a:r>
              <a:rPr lang="sv-SE" dirty="0" err="1" smtClean="0"/>
              <a:t>automatic</a:t>
            </a:r>
            <a:r>
              <a:rPr lang="sv-SE" dirty="0" smtClean="0"/>
              <a:t> </a:t>
            </a:r>
            <a:r>
              <a:rPr lang="sv-SE" dirty="0" err="1" smtClean="0"/>
              <a:t>control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 smtClean="0"/>
              <a:t>Literature</a:t>
            </a:r>
            <a:r>
              <a:rPr lang="sv-SE" dirty="0" smtClean="0"/>
              <a:t> </a:t>
            </a:r>
            <a:r>
              <a:rPr lang="sv-SE" dirty="0" err="1" smtClean="0"/>
              <a:t>review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path</a:t>
            </a:r>
            <a:r>
              <a:rPr lang="sv-SE" dirty="0" smtClean="0"/>
              <a:t>/</a:t>
            </a:r>
            <a:r>
              <a:rPr lang="sv-SE" dirty="0" err="1" smtClean="0"/>
              <a:t>trajectory</a:t>
            </a:r>
            <a:r>
              <a:rPr lang="sv-SE" dirty="0" smtClean="0"/>
              <a:t> </a:t>
            </a:r>
            <a:r>
              <a:rPr lang="sv-SE" dirty="0" err="1" smtClean="0"/>
              <a:t>following</a:t>
            </a:r>
            <a:r>
              <a:rPr lang="sv-SE" dirty="0" smtClean="0"/>
              <a:t> </a:t>
            </a:r>
            <a:r>
              <a:rPr lang="sv-SE" dirty="0" err="1" smtClean="0"/>
              <a:t>algorithms</a:t>
            </a:r>
            <a:r>
              <a:rPr lang="sv-SE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 smtClean="0"/>
              <a:t>Collaboration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Vehicle</a:t>
            </a:r>
            <a:r>
              <a:rPr lang="sv-SE" dirty="0" smtClean="0"/>
              <a:t> </a:t>
            </a:r>
            <a:r>
              <a:rPr lang="sv-SE" dirty="0" err="1" smtClean="0"/>
              <a:t>dynamics</a:t>
            </a:r>
            <a:r>
              <a:rPr lang="sv-SE" dirty="0" smtClean="0"/>
              <a:t> students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develop</a:t>
            </a:r>
            <a:r>
              <a:rPr lang="sv-SE" dirty="0" smtClean="0"/>
              <a:t> </a:t>
            </a:r>
            <a:r>
              <a:rPr lang="sv-SE" dirty="0" err="1" smtClean="0"/>
              <a:t>dynamic</a:t>
            </a:r>
            <a:r>
              <a:rPr lang="sv-SE" dirty="0" smtClean="0"/>
              <a:t> simulation </a:t>
            </a:r>
            <a:r>
              <a:rPr lang="sv-SE" dirty="0" err="1" smtClean="0"/>
              <a:t>model</a:t>
            </a:r>
            <a:r>
              <a:rPr lang="sv-SE" dirty="0" smtClean="0"/>
              <a:t> in </a:t>
            </a:r>
            <a:r>
              <a:rPr lang="sv-SE" dirty="0" err="1" smtClean="0"/>
              <a:t>Simulink</a:t>
            </a:r>
            <a:r>
              <a:rPr lang="sv-SE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 smtClean="0"/>
              <a:t>Requirement</a:t>
            </a:r>
            <a:r>
              <a:rPr lang="sv-SE" dirty="0" smtClean="0"/>
              <a:t> </a:t>
            </a:r>
            <a:r>
              <a:rPr lang="sv-SE" dirty="0" err="1" smtClean="0"/>
              <a:t>specification</a:t>
            </a:r>
            <a:r>
              <a:rPr lang="sv-SE" dirty="0" smtClean="0"/>
              <a:t> (in </a:t>
            </a:r>
            <a:r>
              <a:rPr lang="sv-SE" dirty="0" err="1" smtClean="0"/>
              <a:t>particular</a:t>
            </a:r>
            <a:r>
              <a:rPr lang="sv-SE" dirty="0" smtClean="0"/>
              <a:t>, </a:t>
            </a:r>
            <a:r>
              <a:rPr lang="sv-SE" dirty="0" err="1" smtClean="0"/>
              <a:t>find</a:t>
            </a:r>
            <a:r>
              <a:rPr lang="sv-SE" dirty="0" smtClean="0"/>
              <a:t> </a:t>
            </a:r>
            <a:r>
              <a:rPr lang="sv-SE" dirty="0" err="1" smtClean="0"/>
              <a:t>suitable</a:t>
            </a:r>
            <a:r>
              <a:rPr lang="sv-SE" dirty="0" smtClean="0"/>
              <a:t> </a:t>
            </a:r>
            <a:r>
              <a:rPr lang="sv-SE" dirty="0" err="1" smtClean="0"/>
              <a:t>constraints</a:t>
            </a:r>
            <a:r>
              <a:rPr lang="sv-SE" dirty="0" smtClean="0"/>
              <a:t> for </a:t>
            </a:r>
            <a:r>
              <a:rPr lang="sv-SE" dirty="0" err="1" smtClean="0"/>
              <a:t>comfort</a:t>
            </a:r>
            <a:r>
              <a:rPr lang="sv-SE" dirty="0" smtClean="0"/>
              <a:t> and </a:t>
            </a:r>
            <a:r>
              <a:rPr lang="sv-SE" dirty="0" err="1" smtClean="0"/>
              <a:t>safety</a:t>
            </a:r>
            <a:r>
              <a:rPr lang="sv-SE" dirty="0" smtClean="0"/>
              <a:t> in the </a:t>
            </a:r>
            <a:r>
              <a:rPr lang="sv-SE" dirty="0" err="1" smtClean="0"/>
              <a:t>autonomous</a:t>
            </a:r>
            <a:r>
              <a:rPr lang="sv-SE" dirty="0" smtClean="0"/>
              <a:t> RCV).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Design, implementation and </a:t>
            </a:r>
            <a:r>
              <a:rPr lang="sv-SE" dirty="0" err="1" smtClean="0"/>
              <a:t>evaluation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control</a:t>
            </a:r>
            <a:r>
              <a:rPr lang="sv-SE" dirty="0" smtClean="0"/>
              <a:t> </a:t>
            </a:r>
            <a:r>
              <a:rPr lang="sv-SE" dirty="0" err="1" smtClean="0"/>
              <a:t>algorithms</a:t>
            </a:r>
            <a:r>
              <a:rPr lang="sv-SE" dirty="0" smtClean="0"/>
              <a:t> in simulation: </a:t>
            </a:r>
            <a:r>
              <a:rPr lang="sv-SE" dirty="0" err="1" smtClean="0"/>
              <a:t>Smooth</a:t>
            </a:r>
            <a:r>
              <a:rPr lang="sv-SE" dirty="0" smtClean="0"/>
              <a:t> start/stop, </a:t>
            </a:r>
            <a:r>
              <a:rPr lang="sv-SE" dirty="0" err="1" smtClean="0"/>
              <a:t>comfortable</a:t>
            </a:r>
            <a:r>
              <a:rPr lang="sv-SE" dirty="0" smtClean="0"/>
              <a:t> and </a:t>
            </a:r>
            <a:r>
              <a:rPr lang="sv-SE" dirty="0" err="1" smtClean="0"/>
              <a:t>safe</a:t>
            </a:r>
            <a:r>
              <a:rPr lang="sv-SE" dirty="0" smtClean="0"/>
              <a:t> </a:t>
            </a:r>
            <a:r>
              <a:rPr lang="sv-SE" dirty="0" err="1" smtClean="0"/>
              <a:t>path</a:t>
            </a:r>
            <a:r>
              <a:rPr lang="sv-SE" dirty="0" smtClean="0"/>
              <a:t> </a:t>
            </a:r>
            <a:r>
              <a:rPr lang="sv-SE" dirty="0" err="1" smtClean="0"/>
              <a:t>following</a:t>
            </a:r>
            <a:r>
              <a:rPr lang="sv-SE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Vehicle</a:t>
            </a:r>
            <a:r>
              <a:rPr lang="sv-SE" dirty="0" smtClean="0"/>
              <a:t> </a:t>
            </a:r>
            <a:r>
              <a:rPr lang="sv-SE" dirty="0" err="1" smtClean="0"/>
              <a:t>dynamics</a:t>
            </a:r>
            <a:r>
              <a:rPr lang="sv-SE" dirty="0" smtClean="0"/>
              <a:t> students: Integration and </a:t>
            </a:r>
            <a:r>
              <a:rPr lang="sv-SE" dirty="0" err="1" smtClean="0"/>
              <a:t>evaluation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control</a:t>
            </a:r>
            <a:r>
              <a:rPr lang="sv-SE" dirty="0" smtClean="0"/>
              <a:t> and </a:t>
            </a:r>
            <a:r>
              <a:rPr lang="sv-SE" dirty="0" err="1" smtClean="0"/>
              <a:t>state</a:t>
            </a:r>
            <a:r>
              <a:rPr lang="sv-SE" dirty="0" smtClean="0"/>
              <a:t> </a:t>
            </a:r>
            <a:r>
              <a:rPr lang="sv-SE" dirty="0" err="1" smtClean="0"/>
              <a:t>estimation</a:t>
            </a:r>
            <a:r>
              <a:rPr lang="sv-SE" dirty="0" smtClean="0"/>
              <a:t> </a:t>
            </a:r>
            <a:r>
              <a:rPr lang="sv-SE" dirty="0" err="1" smtClean="0"/>
              <a:t>algorithms</a:t>
            </a:r>
            <a:r>
              <a:rPr lang="sv-SE" dirty="0" smtClean="0"/>
              <a:t> in simulation and on the RCV.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F825B-53B1-074B-81DB-C093246AA59C}" type="datetime1">
              <a:rPr lang="sv-SE" smtClean="0"/>
              <a:t>2014-11-02</a:t>
            </a:fld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RCV project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2717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4870502" y="1821241"/>
            <a:ext cx="3147501" cy="1700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smtClean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System </a:t>
            </a:r>
            <a:r>
              <a:rPr lang="sv-SE" dirty="0" err="1" smtClean="0"/>
              <a:t>overview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F825B-53B1-074B-81DB-C093246AA59C}" type="datetime1">
              <a:rPr lang="sv-SE" smtClean="0"/>
              <a:t>2014-11-02</a:t>
            </a:fld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RCV project</a:t>
            </a:r>
            <a:endParaRPr lang="sv-SE" dirty="0"/>
          </a:p>
        </p:txBody>
      </p:sp>
      <p:sp>
        <p:nvSpPr>
          <p:cNvPr id="7" name="Rectangle 6"/>
          <p:cNvSpPr/>
          <p:nvPr/>
        </p:nvSpPr>
        <p:spPr>
          <a:xfrm>
            <a:off x="793488" y="1821242"/>
            <a:ext cx="3068152" cy="1700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Real-</a:t>
            </a:r>
            <a:r>
              <a:rPr lang="sv-SE" dirty="0" err="1" smtClean="0">
                <a:solidFill>
                  <a:schemeClr val="tx1"/>
                </a:solidFill>
              </a:rPr>
              <a:t>time</a:t>
            </a:r>
            <a:r>
              <a:rPr lang="sv-SE" dirty="0" smtClean="0">
                <a:solidFill>
                  <a:schemeClr val="tx1"/>
                </a:solidFill>
              </a:rPr>
              <a:t> controller</a:t>
            </a:r>
            <a:br>
              <a:rPr lang="sv-SE" dirty="0" smtClean="0">
                <a:solidFill>
                  <a:schemeClr val="tx1"/>
                </a:solidFill>
              </a:rPr>
            </a:br>
            <a:r>
              <a:rPr lang="sv-SE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CompactRIO</a:t>
            </a:r>
            <a:r>
              <a:rPr lang="sv-SE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/</a:t>
            </a:r>
            <a:r>
              <a:rPr lang="sv-SE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LabView</a:t>
            </a:r>
            <a:r>
              <a:rPr lang="sv-SE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sv-SE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sv-SE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or</a:t>
            </a:r>
            <a:br>
              <a:rPr lang="sv-SE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sv-SE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xPC</a:t>
            </a:r>
            <a:r>
              <a:rPr lang="sv-SE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-Target/</a:t>
            </a:r>
            <a:r>
              <a:rPr lang="sv-SE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Simulink</a:t>
            </a:r>
            <a:endParaRPr lang="sv-SE" dirty="0" smtClean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3488" y="4103463"/>
            <a:ext cx="3068152" cy="12166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err="1" smtClean="0">
                <a:solidFill>
                  <a:schemeClr val="tx1"/>
                </a:solidFill>
              </a:rPr>
              <a:t>User</a:t>
            </a:r>
            <a:r>
              <a:rPr lang="sv-SE" dirty="0" smtClean="0">
                <a:solidFill>
                  <a:schemeClr val="tx1"/>
                </a:solidFill>
              </a:rPr>
              <a:t> interface</a:t>
            </a:r>
            <a:br>
              <a:rPr lang="sv-SE" dirty="0" smtClean="0">
                <a:solidFill>
                  <a:schemeClr val="tx1"/>
                </a:solidFill>
              </a:rPr>
            </a:br>
            <a:r>
              <a:rPr lang="sv-SE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Windows PC</a:t>
            </a:r>
            <a:endParaRPr lang="sv-SE" dirty="0" smtClean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>
            <a:stCxn id="8" idx="0"/>
            <a:endCxn id="8" idx="0"/>
          </p:cNvCxnSpPr>
          <p:nvPr/>
        </p:nvCxnSpPr>
        <p:spPr>
          <a:xfrm>
            <a:off x="2327564" y="4103463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0"/>
            <a:endCxn id="7" idx="2"/>
          </p:cNvCxnSpPr>
          <p:nvPr/>
        </p:nvCxnSpPr>
        <p:spPr>
          <a:xfrm flipV="1">
            <a:off x="2327564" y="3521573"/>
            <a:ext cx="0" cy="58189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972523" y="1859027"/>
            <a:ext cx="2932125" cy="7481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Research </a:t>
            </a:r>
            <a:r>
              <a:rPr lang="sv-SE" dirty="0" err="1" smtClean="0">
                <a:solidFill>
                  <a:schemeClr val="tx1"/>
                </a:solidFill>
              </a:rPr>
              <a:t>Concept</a:t>
            </a:r>
            <a:r>
              <a:rPr lang="sv-SE" dirty="0" smtClean="0">
                <a:solidFill>
                  <a:schemeClr val="tx1"/>
                </a:solidFill>
              </a:rPr>
              <a:t> </a:t>
            </a:r>
            <a:r>
              <a:rPr lang="sv-SE" dirty="0" err="1" smtClean="0">
                <a:solidFill>
                  <a:schemeClr val="tx1"/>
                </a:solidFill>
              </a:rPr>
              <a:t>Vehicle</a:t>
            </a:r>
            <a:endParaRPr lang="sv-SE" dirty="0" smtClean="0">
              <a:solidFill>
                <a:schemeClr val="tx1"/>
              </a:solidFill>
            </a:endParaRPr>
          </a:p>
          <a:p>
            <a:pPr algn="ctr"/>
            <a:r>
              <a:rPr lang="sv-SE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dSpace</a:t>
            </a:r>
            <a:r>
              <a:rPr lang="sv-SE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/</a:t>
            </a:r>
            <a:r>
              <a:rPr lang="sv-SE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Simulink</a:t>
            </a:r>
            <a:endParaRPr lang="sv-SE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Left-Right Arrow 18"/>
          <p:cNvSpPr/>
          <p:nvPr/>
        </p:nvSpPr>
        <p:spPr>
          <a:xfrm>
            <a:off x="3857861" y="2574867"/>
            <a:ext cx="1012641" cy="193080"/>
          </a:xfrm>
          <a:prstGeom prst="left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CAN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72523" y="2709192"/>
            <a:ext cx="2932125" cy="7481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Real-</a:t>
            </a:r>
            <a:r>
              <a:rPr lang="sv-SE" dirty="0" err="1" smtClean="0">
                <a:solidFill>
                  <a:schemeClr val="tx1"/>
                </a:solidFill>
              </a:rPr>
              <a:t>time</a:t>
            </a:r>
            <a:r>
              <a:rPr lang="sv-SE" dirty="0" smtClean="0">
                <a:solidFill>
                  <a:schemeClr val="tx1"/>
                </a:solidFill>
              </a:rPr>
              <a:t> simulator</a:t>
            </a:r>
          </a:p>
          <a:p>
            <a:pPr algn="ctr"/>
            <a:r>
              <a:rPr lang="sv-SE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xPC</a:t>
            </a:r>
            <a:r>
              <a:rPr lang="sv-SE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-Target/</a:t>
            </a:r>
            <a:r>
              <a:rPr lang="sv-SE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Simulink</a:t>
            </a:r>
            <a:endParaRPr lang="sv-SE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06268" y="1390493"/>
            <a:ext cx="34006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 err="1" smtClean="0"/>
              <a:t>Low-level</a:t>
            </a:r>
            <a:r>
              <a:rPr lang="sv-SE" sz="1600" dirty="0" smtClean="0"/>
              <a:t> </a:t>
            </a:r>
            <a:r>
              <a:rPr lang="sv-SE" sz="1600" dirty="0" err="1" smtClean="0"/>
              <a:t>control</a:t>
            </a:r>
            <a:r>
              <a:rPr lang="sv-SE" sz="1600" dirty="0" smtClean="0"/>
              <a:t> + </a:t>
            </a:r>
            <a:r>
              <a:rPr lang="sv-SE" sz="1600" dirty="0" err="1" smtClean="0"/>
              <a:t>state</a:t>
            </a:r>
            <a:r>
              <a:rPr lang="sv-SE" sz="1600" dirty="0" smtClean="0"/>
              <a:t> </a:t>
            </a:r>
            <a:r>
              <a:rPr lang="sv-SE" sz="1600" dirty="0" err="1" smtClean="0"/>
              <a:t>estimation</a:t>
            </a:r>
            <a:endParaRPr lang="sv-SE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1360265" y="1382936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 err="1" smtClean="0"/>
              <a:t>High-level</a:t>
            </a:r>
            <a:r>
              <a:rPr lang="sv-SE" sz="1600" dirty="0" smtClean="0"/>
              <a:t> </a:t>
            </a:r>
            <a:r>
              <a:rPr lang="sv-SE" sz="1600" dirty="0" err="1" smtClean="0"/>
              <a:t>control</a:t>
            </a:r>
            <a:endParaRPr lang="sv-SE" sz="1600" dirty="0"/>
          </a:p>
        </p:txBody>
      </p:sp>
      <p:sp>
        <p:nvSpPr>
          <p:cNvPr id="24" name="Rectangle 23"/>
          <p:cNvSpPr/>
          <p:nvPr/>
        </p:nvSpPr>
        <p:spPr>
          <a:xfrm>
            <a:off x="4972522" y="4103463"/>
            <a:ext cx="3068152" cy="12166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Data </a:t>
            </a:r>
            <a:r>
              <a:rPr lang="sv-SE" dirty="0" err="1" smtClean="0">
                <a:solidFill>
                  <a:schemeClr val="tx1"/>
                </a:solidFill>
              </a:rPr>
              <a:t>logging</a:t>
            </a:r>
            <a:r>
              <a:rPr lang="sv-SE" dirty="0" smtClean="0">
                <a:solidFill>
                  <a:schemeClr val="tx1"/>
                </a:solidFill>
              </a:rPr>
              <a:t/>
            </a:r>
            <a:br>
              <a:rPr lang="sv-SE" dirty="0" smtClean="0">
                <a:solidFill>
                  <a:schemeClr val="tx1"/>
                </a:solidFill>
              </a:rPr>
            </a:br>
            <a:r>
              <a:rPr lang="sv-SE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Windows PC</a:t>
            </a:r>
            <a:endParaRPr lang="sv-SE" dirty="0" smtClean="0">
              <a:solidFill>
                <a:schemeClr val="tx1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6445512" y="3521573"/>
            <a:ext cx="0" cy="58189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638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</TotalTime>
  <Words>574</Words>
  <Application>Microsoft Office PowerPoint</Application>
  <PresentationFormat>On-screen Show (4:3)</PresentationFormat>
  <Paragraphs>109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Template_KTH_with colours and grafs</vt:lpstr>
      <vt:lpstr>think-cell Slide</vt:lpstr>
      <vt:lpstr>RCV projekt</vt:lpstr>
      <vt:lpstr>KTH Research Concept Vehicle</vt:lpstr>
      <vt:lpstr>KTH Research Concept Vehicle</vt:lpstr>
      <vt:lpstr>Project goal </vt:lpstr>
      <vt:lpstr>Project resources </vt:lpstr>
      <vt:lpstr>Project collaboration </vt:lpstr>
      <vt:lpstr>Project in detail – vehicle dynamics </vt:lpstr>
      <vt:lpstr>Project in detail – automatic control</vt:lpstr>
      <vt:lpstr>System overview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Annika Hansson</dc:creator>
  <cp:lastModifiedBy>Jonas Mårtensson</cp:lastModifiedBy>
  <cp:revision>27</cp:revision>
  <cp:lastPrinted>2013-05-27T09:10:21Z</cp:lastPrinted>
  <dcterms:created xsi:type="dcterms:W3CDTF">2014-01-30T09:56:50Z</dcterms:created>
  <dcterms:modified xsi:type="dcterms:W3CDTF">2014-11-02T15:04:55Z</dcterms:modified>
</cp:coreProperties>
</file>