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8" r:id="rId2"/>
    <p:sldId id="268" r:id="rId3"/>
    <p:sldId id="260" r:id="rId4"/>
    <p:sldId id="269" r:id="rId5"/>
    <p:sldId id="270" r:id="rId6"/>
    <p:sldId id="276" r:id="rId7"/>
    <p:sldId id="272" r:id="rId8"/>
    <p:sldId id="278" r:id="rId9"/>
    <p:sldId id="279" r:id="rId10"/>
    <p:sldId id="273" r:id="rId11"/>
    <p:sldId id="274" r:id="rId12"/>
    <p:sldId id="275" r:id="rId13"/>
    <p:sldId id="263" r:id="rId14"/>
    <p:sldId id="266" r:id="rId15"/>
    <p:sldId id="264" r:id="rId16"/>
    <p:sldId id="277" r:id="rId17"/>
  </p:sldIdLst>
  <p:sldSz cx="9144000" cy="6858000" type="screen4x3"/>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6D93"/>
    <a:srgbClr val="1954A6"/>
    <a:srgbClr val="1E84B2"/>
    <a:srgbClr val="24A0D8"/>
    <a:srgbClr val="62922E"/>
    <a:srgbClr val="B0C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72781" autoAdjust="0"/>
  </p:normalViewPr>
  <p:slideViewPr>
    <p:cSldViewPr snapToGrid="0" showGuides="1">
      <p:cViewPr>
        <p:scale>
          <a:sx n="58" d="100"/>
          <a:sy n="58" d="100"/>
        </p:scale>
        <p:origin x="-2424" y="-582"/>
      </p:cViewPr>
      <p:guideLst>
        <p:guide orient="horz" pos="1296"/>
        <p:guide orient="horz" pos="629"/>
        <p:guide orient="horz" pos="997"/>
        <p:guide orient="horz"/>
        <p:guide orient="horz" pos="217"/>
        <p:guide orient="horz" pos="3681"/>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46D799-E1BE-4538-9ED8-46B7DED6DE2B}" type="doc">
      <dgm:prSet loTypeId="urn:microsoft.com/office/officeart/2005/8/layout/pyramid1" loCatId="pyramid" qsTypeId="urn:microsoft.com/office/officeart/2005/8/quickstyle/3d5" qsCatId="3D" csTypeId="urn:microsoft.com/office/officeart/2005/8/colors/colorful5" csCatId="colorful" phldr="1"/>
      <dgm:spPr/>
    </dgm:pt>
    <dgm:pt modelId="{2F3B5A4B-7F4A-4441-B981-D064D54AF142}">
      <dgm:prSet phldrT="[Text]" custT="1"/>
      <dgm:spPr/>
      <dgm:t>
        <a:bodyPr/>
        <a:lstStyle/>
        <a:p>
          <a:r>
            <a:rPr lang="sv-SE" sz="2400" dirty="0" smtClean="0">
              <a:latin typeface="+mj-lt"/>
              <a:ea typeface="Verdana" panose="020B0604030504040204" pitchFamily="34" charset="0"/>
              <a:cs typeface="Verdana" panose="020B0604030504040204" pitchFamily="34" charset="0"/>
            </a:rPr>
            <a:t>Akuta </a:t>
          </a:r>
          <a:br>
            <a:rPr lang="sv-SE" sz="2400" dirty="0" smtClean="0">
              <a:latin typeface="+mj-lt"/>
              <a:ea typeface="Verdana" panose="020B0604030504040204" pitchFamily="34" charset="0"/>
              <a:cs typeface="Verdana" panose="020B0604030504040204" pitchFamily="34" charset="0"/>
            </a:rPr>
          </a:br>
          <a:r>
            <a:rPr lang="sv-SE" sz="2400" dirty="0" smtClean="0">
              <a:latin typeface="+mj-lt"/>
              <a:ea typeface="Verdana" panose="020B0604030504040204" pitchFamily="34" charset="0"/>
              <a:cs typeface="Verdana" panose="020B0604030504040204" pitchFamily="34" charset="0"/>
            </a:rPr>
            <a:t>behov</a:t>
          </a:r>
          <a:endParaRPr lang="sv-SE" sz="2400" dirty="0">
            <a:latin typeface="+mj-lt"/>
            <a:ea typeface="Verdana" panose="020B0604030504040204" pitchFamily="34" charset="0"/>
            <a:cs typeface="Verdana" panose="020B0604030504040204" pitchFamily="34" charset="0"/>
          </a:endParaRPr>
        </a:p>
      </dgm:t>
    </dgm:pt>
    <dgm:pt modelId="{2093CC0B-E7A2-4767-A438-EB6ED53B3B00}" type="parTrans" cxnId="{61A92CD6-D0D4-4511-8083-B0118F8943E4}">
      <dgm:prSet/>
      <dgm:spPr/>
      <dgm:t>
        <a:bodyPr/>
        <a:lstStyle/>
        <a:p>
          <a:endParaRPr lang="sv-SE"/>
        </a:p>
      </dgm:t>
    </dgm:pt>
    <dgm:pt modelId="{43567A03-B790-4BD1-AAFF-368E63D50437}" type="sibTrans" cxnId="{61A92CD6-D0D4-4511-8083-B0118F8943E4}">
      <dgm:prSet/>
      <dgm:spPr/>
      <dgm:t>
        <a:bodyPr/>
        <a:lstStyle/>
        <a:p>
          <a:endParaRPr lang="sv-SE"/>
        </a:p>
      </dgm:t>
    </dgm:pt>
    <dgm:pt modelId="{358B89AF-BA83-4C1D-9727-95609E55504F}">
      <dgm:prSet phldrT="[Text]" custT="1"/>
      <dgm:spPr/>
      <dgm:t>
        <a:bodyPr/>
        <a:lstStyle/>
        <a:p>
          <a:r>
            <a:rPr lang="sv-SE" sz="2800" dirty="0" smtClean="0">
              <a:latin typeface="+mj-lt"/>
              <a:ea typeface="Verdana" panose="020B0604030504040204" pitchFamily="34" charset="0"/>
              <a:cs typeface="Verdana" panose="020B0604030504040204" pitchFamily="34" charset="0"/>
            </a:rPr>
            <a:t>Latenta behov</a:t>
          </a:r>
          <a:endParaRPr lang="sv-SE" sz="2800" dirty="0">
            <a:latin typeface="+mj-lt"/>
            <a:ea typeface="Verdana" panose="020B0604030504040204" pitchFamily="34" charset="0"/>
            <a:cs typeface="Verdana" panose="020B0604030504040204" pitchFamily="34" charset="0"/>
          </a:endParaRPr>
        </a:p>
      </dgm:t>
    </dgm:pt>
    <dgm:pt modelId="{C70FAF90-F2B1-4424-93DE-C16885E2BE0C}" type="parTrans" cxnId="{E18BD2AD-2CED-4FA7-9961-4A3FEDEC0C08}">
      <dgm:prSet/>
      <dgm:spPr/>
      <dgm:t>
        <a:bodyPr/>
        <a:lstStyle/>
        <a:p>
          <a:endParaRPr lang="sv-SE"/>
        </a:p>
      </dgm:t>
    </dgm:pt>
    <dgm:pt modelId="{E8FB7B07-0031-42A1-BE9D-0F7D9F506124}" type="sibTrans" cxnId="{E18BD2AD-2CED-4FA7-9961-4A3FEDEC0C08}">
      <dgm:prSet/>
      <dgm:spPr/>
      <dgm:t>
        <a:bodyPr/>
        <a:lstStyle/>
        <a:p>
          <a:endParaRPr lang="sv-SE"/>
        </a:p>
      </dgm:t>
    </dgm:pt>
    <dgm:pt modelId="{D1EF3720-313C-4490-8B9B-FDCE64336F1E}">
      <dgm:prSet phldrT="[Text]" custT="1"/>
      <dgm:spPr/>
      <dgm:t>
        <a:bodyPr/>
        <a:lstStyle/>
        <a:p>
          <a:r>
            <a:rPr lang="sv-SE" sz="2800" dirty="0" smtClean="0">
              <a:latin typeface="+mj-lt"/>
              <a:ea typeface="Verdana" panose="020B0604030504040204" pitchFamily="34" charset="0"/>
              <a:cs typeface="Verdana" panose="020B0604030504040204" pitchFamily="34" charset="0"/>
            </a:rPr>
            <a:t>Svaga behov</a:t>
          </a:r>
          <a:endParaRPr lang="sv-SE" sz="2800" dirty="0">
            <a:latin typeface="+mj-lt"/>
            <a:ea typeface="Verdana" panose="020B0604030504040204" pitchFamily="34" charset="0"/>
            <a:cs typeface="Verdana" panose="020B0604030504040204" pitchFamily="34" charset="0"/>
          </a:endParaRPr>
        </a:p>
      </dgm:t>
    </dgm:pt>
    <dgm:pt modelId="{F378B3B8-A700-4031-966F-A848C3B0531F}" type="parTrans" cxnId="{880AC249-89FF-4000-B22C-BAA8F3CE45E7}">
      <dgm:prSet/>
      <dgm:spPr/>
      <dgm:t>
        <a:bodyPr/>
        <a:lstStyle/>
        <a:p>
          <a:endParaRPr lang="sv-SE"/>
        </a:p>
      </dgm:t>
    </dgm:pt>
    <dgm:pt modelId="{884818C1-2FC1-4E20-946E-E8E0FF5BD2BC}" type="sibTrans" cxnId="{880AC249-89FF-4000-B22C-BAA8F3CE45E7}">
      <dgm:prSet/>
      <dgm:spPr/>
      <dgm:t>
        <a:bodyPr/>
        <a:lstStyle/>
        <a:p>
          <a:endParaRPr lang="sv-SE"/>
        </a:p>
      </dgm:t>
    </dgm:pt>
    <dgm:pt modelId="{0920891E-219D-4EFE-8E65-8A1F7CC78AB0}" type="pres">
      <dgm:prSet presAssocID="{3C46D799-E1BE-4538-9ED8-46B7DED6DE2B}" presName="Name0" presStyleCnt="0">
        <dgm:presLayoutVars>
          <dgm:dir/>
          <dgm:animLvl val="lvl"/>
          <dgm:resizeHandles val="exact"/>
        </dgm:presLayoutVars>
      </dgm:prSet>
      <dgm:spPr/>
    </dgm:pt>
    <dgm:pt modelId="{6530BFD5-7174-4C96-9681-EEAA116B9176}" type="pres">
      <dgm:prSet presAssocID="{2F3B5A4B-7F4A-4441-B981-D064D54AF142}" presName="Name8" presStyleCnt="0"/>
      <dgm:spPr/>
    </dgm:pt>
    <dgm:pt modelId="{AE8578C1-DCD0-4F3A-9616-22916A0E1960}" type="pres">
      <dgm:prSet presAssocID="{2F3B5A4B-7F4A-4441-B981-D064D54AF142}" presName="level" presStyleLbl="node1" presStyleIdx="0" presStyleCnt="3">
        <dgm:presLayoutVars>
          <dgm:chMax val="1"/>
          <dgm:bulletEnabled val="1"/>
        </dgm:presLayoutVars>
      </dgm:prSet>
      <dgm:spPr/>
      <dgm:t>
        <a:bodyPr/>
        <a:lstStyle/>
        <a:p>
          <a:endParaRPr lang="sv-SE"/>
        </a:p>
      </dgm:t>
    </dgm:pt>
    <dgm:pt modelId="{40A7F645-6CB8-4598-A42C-E8AC27C62658}" type="pres">
      <dgm:prSet presAssocID="{2F3B5A4B-7F4A-4441-B981-D064D54AF142}" presName="levelTx" presStyleLbl="revTx" presStyleIdx="0" presStyleCnt="0">
        <dgm:presLayoutVars>
          <dgm:chMax val="1"/>
          <dgm:bulletEnabled val="1"/>
        </dgm:presLayoutVars>
      </dgm:prSet>
      <dgm:spPr/>
      <dgm:t>
        <a:bodyPr/>
        <a:lstStyle/>
        <a:p>
          <a:endParaRPr lang="sv-SE"/>
        </a:p>
      </dgm:t>
    </dgm:pt>
    <dgm:pt modelId="{F43E2CCC-6862-4351-9C2C-137E2F32992E}" type="pres">
      <dgm:prSet presAssocID="{358B89AF-BA83-4C1D-9727-95609E55504F}" presName="Name8" presStyleCnt="0"/>
      <dgm:spPr/>
    </dgm:pt>
    <dgm:pt modelId="{046EBEF1-C98B-4049-B108-835E41F82B26}" type="pres">
      <dgm:prSet presAssocID="{358B89AF-BA83-4C1D-9727-95609E55504F}" presName="level" presStyleLbl="node1" presStyleIdx="1" presStyleCnt="3">
        <dgm:presLayoutVars>
          <dgm:chMax val="1"/>
          <dgm:bulletEnabled val="1"/>
        </dgm:presLayoutVars>
      </dgm:prSet>
      <dgm:spPr/>
      <dgm:t>
        <a:bodyPr/>
        <a:lstStyle/>
        <a:p>
          <a:endParaRPr lang="sv-SE"/>
        </a:p>
      </dgm:t>
    </dgm:pt>
    <dgm:pt modelId="{E2B98889-7D91-4D8C-90C1-9C0315D1AFA8}" type="pres">
      <dgm:prSet presAssocID="{358B89AF-BA83-4C1D-9727-95609E55504F}" presName="levelTx" presStyleLbl="revTx" presStyleIdx="0" presStyleCnt="0">
        <dgm:presLayoutVars>
          <dgm:chMax val="1"/>
          <dgm:bulletEnabled val="1"/>
        </dgm:presLayoutVars>
      </dgm:prSet>
      <dgm:spPr/>
      <dgm:t>
        <a:bodyPr/>
        <a:lstStyle/>
        <a:p>
          <a:endParaRPr lang="sv-SE"/>
        </a:p>
      </dgm:t>
    </dgm:pt>
    <dgm:pt modelId="{B7245104-AB78-4963-8976-DF5CD17D5410}" type="pres">
      <dgm:prSet presAssocID="{D1EF3720-313C-4490-8B9B-FDCE64336F1E}" presName="Name8" presStyleCnt="0"/>
      <dgm:spPr/>
    </dgm:pt>
    <dgm:pt modelId="{88B2AF28-C237-490C-AD95-E83BF2430D55}" type="pres">
      <dgm:prSet presAssocID="{D1EF3720-313C-4490-8B9B-FDCE64336F1E}" presName="level" presStyleLbl="node1" presStyleIdx="2" presStyleCnt="3">
        <dgm:presLayoutVars>
          <dgm:chMax val="1"/>
          <dgm:bulletEnabled val="1"/>
        </dgm:presLayoutVars>
      </dgm:prSet>
      <dgm:spPr/>
      <dgm:t>
        <a:bodyPr/>
        <a:lstStyle/>
        <a:p>
          <a:endParaRPr lang="sv-SE"/>
        </a:p>
      </dgm:t>
    </dgm:pt>
    <dgm:pt modelId="{CBD8D89C-43C8-4F02-B2DF-D6D44F2664D6}" type="pres">
      <dgm:prSet presAssocID="{D1EF3720-313C-4490-8B9B-FDCE64336F1E}" presName="levelTx" presStyleLbl="revTx" presStyleIdx="0" presStyleCnt="0">
        <dgm:presLayoutVars>
          <dgm:chMax val="1"/>
          <dgm:bulletEnabled val="1"/>
        </dgm:presLayoutVars>
      </dgm:prSet>
      <dgm:spPr/>
      <dgm:t>
        <a:bodyPr/>
        <a:lstStyle/>
        <a:p>
          <a:endParaRPr lang="sv-SE"/>
        </a:p>
      </dgm:t>
    </dgm:pt>
  </dgm:ptLst>
  <dgm:cxnLst>
    <dgm:cxn modelId="{61A92CD6-D0D4-4511-8083-B0118F8943E4}" srcId="{3C46D799-E1BE-4538-9ED8-46B7DED6DE2B}" destId="{2F3B5A4B-7F4A-4441-B981-D064D54AF142}" srcOrd="0" destOrd="0" parTransId="{2093CC0B-E7A2-4767-A438-EB6ED53B3B00}" sibTransId="{43567A03-B790-4BD1-AAFF-368E63D50437}"/>
    <dgm:cxn modelId="{1409736B-4C04-48EB-93BB-A4F88F059556}" type="presOf" srcId="{D1EF3720-313C-4490-8B9B-FDCE64336F1E}" destId="{88B2AF28-C237-490C-AD95-E83BF2430D55}" srcOrd="0" destOrd="0" presId="urn:microsoft.com/office/officeart/2005/8/layout/pyramid1"/>
    <dgm:cxn modelId="{9634C970-600F-4D33-8C39-CE0645E5CE10}" type="presOf" srcId="{358B89AF-BA83-4C1D-9727-95609E55504F}" destId="{E2B98889-7D91-4D8C-90C1-9C0315D1AFA8}" srcOrd="1" destOrd="0" presId="urn:microsoft.com/office/officeart/2005/8/layout/pyramid1"/>
    <dgm:cxn modelId="{880AC249-89FF-4000-B22C-BAA8F3CE45E7}" srcId="{3C46D799-E1BE-4538-9ED8-46B7DED6DE2B}" destId="{D1EF3720-313C-4490-8B9B-FDCE64336F1E}" srcOrd="2" destOrd="0" parTransId="{F378B3B8-A700-4031-966F-A848C3B0531F}" sibTransId="{884818C1-2FC1-4E20-946E-E8E0FF5BD2BC}"/>
    <dgm:cxn modelId="{7E81BF0A-63A5-431A-A921-C9C1D491BE73}" type="presOf" srcId="{2F3B5A4B-7F4A-4441-B981-D064D54AF142}" destId="{40A7F645-6CB8-4598-A42C-E8AC27C62658}" srcOrd="1" destOrd="0" presId="urn:microsoft.com/office/officeart/2005/8/layout/pyramid1"/>
    <dgm:cxn modelId="{84E3AD6E-2D3D-43CC-AE20-395EE5B42EEA}" type="presOf" srcId="{358B89AF-BA83-4C1D-9727-95609E55504F}" destId="{046EBEF1-C98B-4049-B108-835E41F82B26}" srcOrd="0" destOrd="0" presId="urn:microsoft.com/office/officeart/2005/8/layout/pyramid1"/>
    <dgm:cxn modelId="{40AD938B-2F43-4223-91D5-08ABB13955C9}" type="presOf" srcId="{3C46D799-E1BE-4538-9ED8-46B7DED6DE2B}" destId="{0920891E-219D-4EFE-8E65-8A1F7CC78AB0}" srcOrd="0" destOrd="0" presId="urn:microsoft.com/office/officeart/2005/8/layout/pyramid1"/>
    <dgm:cxn modelId="{5EB3FB36-9708-4D87-83BB-3046D99A5E0F}" type="presOf" srcId="{2F3B5A4B-7F4A-4441-B981-D064D54AF142}" destId="{AE8578C1-DCD0-4F3A-9616-22916A0E1960}" srcOrd="0" destOrd="0" presId="urn:microsoft.com/office/officeart/2005/8/layout/pyramid1"/>
    <dgm:cxn modelId="{E18BD2AD-2CED-4FA7-9961-4A3FEDEC0C08}" srcId="{3C46D799-E1BE-4538-9ED8-46B7DED6DE2B}" destId="{358B89AF-BA83-4C1D-9727-95609E55504F}" srcOrd="1" destOrd="0" parTransId="{C70FAF90-F2B1-4424-93DE-C16885E2BE0C}" sibTransId="{E8FB7B07-0031-42A1-BE9D-0F7D9F506124}"/>
    <dgm:cxn modelId="{105FC4FF-5E97-4BC9-B3ED-591F87A5DAC9}" type="presOf" srcId="{D1EF3720-313C-4490-8B9B-FDCE64336F1E}" destId="{CBD8D89C-43C8-4F02-B2DF-D6D44F2664D6}" srcOrd="1" destOrd="0" presId="urn:microsoft.com/office/officeart/2005/8/layout/pyramid1"/>
    <dgm:cxn modelId="{AC4A3FF3-0D17-4C7B-8CE0-A0C3D4CE8710}" type="presParOf" srcId="{0920891E-219D-4EFE-8E65-8A1F7CC78AB0}" destId="{6530BFD5-7174-4C96-9681-EEAA116B9176}" srcOrd="0" destOrd="0" presId="urn:microsoft.com/office/officeart/2005/8/layout/pyramid1"/>
    <dgm:cxn modelId="{5C749B1E-327F-47EB-B0C7-23F8CCF82D5F}" type="presParOf" srcId="{6530BFD5-7174-4C96-9681-EEAA116B9176}" destId="{AE8578C1-DCD0-4F3A-9616-22916A0E1960}" srcOrd="0" destOrd="0" presId="urn:microsoft.com/office/officeart/2005/8/layout/pyramid1"/>
    <dgm:cxn modelId="{B332596A-ECF3-43FF-B705-213A3347819D}" type="presParOf" srcId="{6530BFD5-7174-4C96-9681-EEAA116B9176}" destId="{40A7F645-6CB8-4598-A42C-E8AC27C62658}" srcOrd="1" destOrd="0" presId="urn:microsoft.com/office/officeart/2005/8/layout/pyramid1"/>
    <dgm:cxn modelId="{38727B6B-4930-44B2-B32E-F2DEDBED7C86}" type="presParOf" srcId="{0920891E-219D-4EFE-8E65-8A1F7CC78AB0}" destId="{F43E2CCC-6862-4351-9C2C-137E2F32992E}" srcOrd="1" destOrd="0" presId="urn:microsoft.com/office/officeart/2005/8/layout/pyramid1"/>
    <dgm:cxn modelId="{109761B0-A7EE-4E6A-97DA-9B9AE31C19F5}" type="presParOf" srcId="{F43E2CCC-6862-4351-9C2C-137E2F32992E}" destId="{046EBEF1-C98B-4049-B108-835E41F82B26}" srcOrd="0" destOrd="0" presId="urn:microsoft.com/office/officeart/2005/8/layout/pyramid1"/>
    <dgm:cxn modelId="{1B86AFCA-F276-4994-B964-462FE4671C8C}" type="presParOf" srcId="{F43E2CCC-6862-4351-9C2C-137E2F32992E}" destId="{E2B98889-7D91-4D8C-90C1-9C0315D1AFA8}" srcOrd="1" destOrd="0" presId="urn:microsoft.com/office/officeart/2005/8/layout/pyramid1"/>
    <dgm:cxn modelId="{D11DC648-B5B6-40F4-B567-E0FAF1AC647B}" type="presParOf" srcId="{0920891E-219D-4EFE-8E65-8A1F7CC78AB0}" destId="{B7245104-AB78-4963-8976-DF5CD17D5410}" srcOrd="2" destOrd="0" presId="urn:microsoft.com/office/officeart/2005/8/layout/pyramid1"/>
    <dgm:cxn modelId="{8AB6E755-F016-49F6-804C-A0958849AF07}" type="presParOf" srcId="{B7245104-AB78-4963-8976-DF5CD17D5410}" destId="{88B2AF28-C237-490C-AD95-E83BF2430D55}" srcOrd="0" destOrd="0" presId="urn:microsoft.com/office/officeart/2005/8/layout/pyramid1"/>
    <dgm:cxn modelId="{F3F213B3-9151-4398-84DD-4B0ECFD8B4EA}" type="presParOf" srcId="{B7245104-AB78-4963-8976-DF5CD17D5410}" destId="{CBD8D89C-43C8-4F02-B2DF-D6D44F2664D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21582" cy="493633"/>
          </a:xfrm>
          <a:prstGeom prst="rect">
            <a:avLst/>
          </a:prstGeom>
        </p:spPr>
        <p:txBody>
          <a:bodyPr vert="horz" lIns="90836" tIns="45418" rIns="90836" bIns="45418" rtlCol="0"/>
          <a:lstStyle>
            <a:lvl1pPr algn="l">
              <a:defRPr sz="1200"/>
            </a:lvl1pPr>
          </a:lstStyle>
          <a:p>
            <a:endParaRPr lang="en-GB"/>
          </a:p>
        </p:txBody>
      </p:sp>
      <p:sp>
        <p:nvSpPr>
          <p:cNvPr id="3" name="Platshållare för datum 2"/>
          <p:cNvSpPr>
            <a:spLocks noGrp="1"/>
          </p:cNvSpPr>
          <p:nvPr>
            <p:ph type="dt" sz="quarter" idx="1"/>
          </p:nvPr>
        </p:nvSpPr>
        <p:spPr>
          <a:xfrm>
            <a:off x="3818971" y="0"/>
            <a:ext cx="2921582" cy="493633"/>
          </a:xfrm>
          <a:prstGeom prst="rect">
            <a:avLst/>
          </a:prstGeom>
        </p:spPr>
        <p:txBody>
          <a:bodyPr vert="horz" lIns="90836" tIns="45418" rIns="90836" bIns="45418" rtlCol="0"/>
          <a:lstStyle>
            <a:lvl1pPr algn="r">
              <a:defRPr sz="1200"/>
            </a:lvl1pPr>
          </a:lstStyle>
          <a:p>
            <a:fld id="{7079D065-03A5-4C09-9A36-A973175AAF75}" type="datetimeFigureOut">
              <a:rPr lang="en-GB" smtClean="0"/>
              <a:pPr/>
              <a:t>07/11/2014</a:t>
            </a:fld>
            <a:endParaRPr lang="en-GB"/>
          </a:p>
        </p:txBody>
      </p:sp>
      <p:sp>
        <p:nvSpPr>
          <p:cNvPr id="4" name="Platshållare för sidfot 3"/>
          <p:cNvSpPr>
            <a:spLocks noGrp="1"/>
          </p:cNvSpPr>
          <p:nvPr>
            <p:ph type="ftr" sz="quarter" idx="2"/>
          </p:nvPr>
        </p:nvSpPr>
        <p:spPr>
          <a:xfrm>
            <a:off x="1" y="9377316"/>
            <a:ext cx="2921582" cy="493633"/>
          </a:xfrm>
          <a:prstGeom prst="rect">
            <a:avLst/>
          </a:prstGeom>
        </p:spPr>
        <p:txBody>
          <a:bodyPr vert="horz" lIns="90836" tIns="45418" rIns="90836" bIns="45418" rtlCol="0" anchor="b"/>
          <a:lstStyle>
            <a:lvl1pPr algn="l">
              <a:defRPr sz="1200"/>
            </a:lvl1pPr>
          </a:lstStyle>
          <a:p>
            <a:endParaRPr lang="en-GB"/>
          </a:p>
        </p:txBody>
      </p:sp>
      <p:sp>
        <p:nvSpPr>
          <p:cNvPr id="5" name="Platshållare för bildnummer 4"/>
          <p:cNvSpPr>
            <a:spLocks noGrp="1"/>
          </p:cNvSpPr>
          <p:nvPr>
            <p:ph type="sldNum" sz="quarter" idx="3"/>
          </p:nvPr>
        </p:nvSpPr>
        <p:spPr>
          <a:xfrm>
            <a:off x="3818971" y="9377316"/>
            <a:ext cx="2921582" cy="493633"/>
          </a:xfrm>
          <a:prstGeom prst="rect">
            <a:avLst/>
          </a:prstGeom>
        </p:spPr>
        <p:txBody>
          <a:bodyPr vert="horz" lIns="90836" tIns="45418" rIns="90836" bIns="45418"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21582" cy="493633"/>
          </a:xfrm>
          <a:prstGeom prst="rect">
            <a:avLst/>
          </a:prstGeom>
        </p:spPr>
        <p:txBody>
          <a:bodyPr vert="horz" lIns="90836" tIns="45418" rIns="90836" bIns="45418" rtlCol="0"/>
          <a:lstStyle>
            <a:lvl1pPr algn="l">
              <a:defRPr sz="1200"/>
            </a:lvl1pPr>
          </a:lstStyle>
          <a:p>
            <a:endParaRPr lang="sv-SE"/>
          </a:p>
        </p:txBody>
      </p:sp>
      <p:sp>
        <p:nvSpPr>
          <p:cNvPr id="3" name="Platshållare för datum 2"/>
          <p:cNvSpPr>
            <a:spLocks noGrp="1"/>
          </p:cNvSpPr>
          <p:nvPr>
            <p:ph type="dt" idx="1"/>
          </p:nvPr>
        </p:nvSpPr>
        <p:spPr>
          <a:xfrm>
            <a:off x="3818971" y="0"/>
            <a:ext cx="2921582" cy="493633"/>
          </a:xfrm>
          <a:prstGeom prst="rect">
            <a:avLst/>
          </a:prstGeom>
        </p:spPr>
        <p:txBody>
          <a:bodyPr vert="horz" lIns="90836" tIns="45418" rIns="90836" bIns="45418" rtlCol="0"/>
          <a:lstStyle>
            <a:lvl1pPr algn="r">
              <a:defRPr sz="1200"/>
            </a:lvl1pPr>
          </a:lstStyle>
          <a:p>
            <a:fld id="{1C5E8165-F343-47D3-9C4D-DD5B8A763674}" type="datetimeFigureOut">
              <a:rPr lang="sv-SE" smtClean="0"/>
              <a:pPr/>
              <a:t>2014-11-07</a:t>
            </a:fld>
            <a:endParaRPr lang="sv-SE"/>
          </a:p>
        </p:txBody>
      </p:sp>
      <p:sp>
        <p:nvSpPr>
          <p:cNvPr id="4" name="Platshållare för bildobjekt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0836" tIns="45418" rIns="90836" bIns="45418" rtlCol="0" anchor="ctr"/>
          <a:lstStyle/>
          <a:p>
            <a:endParaRPr lang="sv-SE"/>
          </a:p>
        </p:txBody>
      </p:sp>
      <p:sp>
        <p:nvSpPr>
          <p:cNvPr id="5" name="Platshållare för anteckningar 4"/>
          <p:cNvSpPr>
            <a:spLocks noGrp="1"/>
          </p:cNvSpPr>
          <p:nvPr>
            <p:ph type="body" sz="quarter" idx="3"/>
          </p:nvPr>
        </p:nvSpPr>
        <p:spPr>
          <a:xfrm>
            <a:off x="674212" y="4689515"/>
            <a:ext cx="5393690" cy="4442698"/>
          </a:xfrm>
          <a:prstGeom prst="rect">
            <a:avLst/>
          </a:prstGeom>
        </p:spPr>
        <p:txBody>
          <a:bodyPr vert="horz" lIns="90836" tIns="45418" rIns="90836" bIns="45418"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1" y="9377316"/>
            <a:ext cx="2921582" cy="493633"/>
          </a:xfrm>
          <a:prstGeom prst="rect">
            <a:avLst/>
          </a:prstGeom>
        </p:spPr>
        <p:txBody>
          <a:bodyPr vert="horz" lIns="90836" tIns="45418" rIns="90836" bIns="45418" rtlCol="0" anchor="b"/>
          <a:lstStyle>
            <a:lvl1pPr algn="l">
              <a:defRPr sz="1200"/>
            </a:lvl1pPr>
          </a:lstStyle>
          <a:p>
            <a:endParaRPr lang="sv-SE"/>
          </a:p>
        </p:txBody>
      </p:sp>
      <p:sp>
        <p:nvSpPr>
          <p:cNvPr id="7" name="Platshållare för bildnummer 6"/>
          <p:cNvSpPr>
            <a:spLocks noGrp="1"/>
          </p:cNvSpPr>
          <p:nvPr>
            <p:ph type="sldNum" sz="quarter" idx="5"/>
          </p:nvPr>
        </p:nvSpPr>
        <p:spPr>
          <a:xfrm>
            <a:off x="3818971" y="9377316"/>
            <a:ext cx="2921582" cy="493633"/>
          </a:xfrm>
          <a:prstGeom prst="rect">
            <a:avLst/>
          </a:prstGeom>
        </p:spPr>
        <p:txBody>
          <a:bodyPr vert="horz" lIns="90836" tIns="45418" rIns="90836" bIns="45418" rtlCol="0" anchor="b"/>
          <a:lstStyle>
            <a:lvl1pPr algn="r">
              <a:defRPr sz="1200"/>
            </a:lvl1pPr>
          </a:lstStyle>
          <a:p>
            <a:fld id="{ED256929-04B8-4A96-A9D0-D5A969EF1F41}" type="slidenum">
              <a:rPr lang="sv-SE" smtClean="0"/>
              <a:pPr/>
              <a:t>‹#›</a:t>
            </a:fld>
            <a:endParaRPr lang="sv-SE"/>
          </a:p>
        </p:txBody>
      </p:sp>
    </p:spTree>
    <p:extLst>
      <p:ext uri="{BB962C8B-B14F-4D97-AF65-F5344CB8AC3E}">
        <p14:creationId xmlns:p14="http://schemas.microsoft.com/office/powerpoint/2010/main" val="2022173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D256929-04B8-4A96-A9D0-D5A969EF1F41}" type="slidenum">
              <a:rPr lang="sv-SE" smtClean="0"/>
              <a:pPr/>
              <a:t>1</a:t>
            </a:fld>
            <a:endParaRPr lang="sv-SE" dirty="0"/>
          </a:p>
        </p:txBody>
      </p:sp>
    </p:spTree>
    <p:extLst>
      <p:ext uri="{BB962C8B-B14F-4D97-AF65-F5344CB8AC3E}">
        <p14:creationId xmlns:p14="http://schemas.microsoft.com/office/powerpoint/2010/main" val="264065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Platshållare för bildobjekt 1"/>
          <p:cNvSpPr>
            <a:spLocks noGrp="1" noRot="1" noChangeAspect="1" noTextEdit="1"/>
          </p:cNvSpPr>
          <p:nvPr>
            <p:ph type="sldImg"/>
          </p:nvPr>
        </p:nvSpPr>
        <p:spPr>
          <a:ln/>
        </p:spPr>
      </p:sp>
      <p:sp>
        <p:nvSpPr>
          <p:cNvPr id="22531" name="Platshållare för anteckningar 2"/>
          <p:cNvSpPr>
            <a:spLocks noGrp="1"/>
          </p:cNvSpPr>
          <p:nvPr>
            <p:ph type="body" idx="1"/>
          </p:nvPr>
        </p:nvSpPr>
        <p:spPr>
          <a:noFill/>
          <a:ln/>
        </p:spPr>
        <p:txBody>
          <a:bodyPr/>
          <a:lstStyle/>
          <a:p>
            <a:endParaRPr lang="sv-SE" smtClean="0">
              <a:latin typeface="Times" pitchFamily="18" charset="0"/>
            </a:endParaRPr>
          </a:p>
        </p:txBody>
      </p:sp>
      <p:sp>
        <p:nvSpPr>
          <p:cNvPr id="4" name="Platshållare för bildnummer 3"/>
          <p:cNvSpPr>
            <a:spLocks noGrp="1"/>
          </p:cNvSpPr>
          <p:nvPr>
            <p:ph type="sldNum" sz="quarter" idx="5"/>
          </p:nvPr>
        </p:nvSpPr>
        <p:spPr/>
        <p:txBody>
          <a:bodyPr/>
          <a:lstStyle/>
          <a:p>
            <a:pPr>
              <a:defRPr/>
            </a:pPr>
            <a:fld id="{6CD06CF7-FC57-4C1A-A7AC-16A484238FB7}" type="slidenum">
              <a:rPr lang="sv-SE" smtClean="0"/>
              <a:pPr>
                <a:defRPr/>
              </a:pPr>
              <a:t>2</a:t>
            </a:fld>
            <a:endParaRPr 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D256929-04B8-4A96-A9D0-D5A969EF1F41}" type="slidenum">
              <a:rPr lang="sv-SE" smtClean="0"/>
              <a:pPr/>
              <a:t>3</a:t>
            </a:fld>
            <a:endParaRPr lang="sv-SE" dirty="0"/>
          </a:p>
        </p:txBody>
      </p:sp>
    </p:spTree>
    <p:extLst>
      <p:ext uri="{BB962C8B-B14F-4D97-AF65-F5344CB8AC3E}">
        <p14:creationId xmlns:p14="http://schemas.microsoft.com/office/powerpoint/2010/main" val="899386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Platshållare för bildobjekt 1"/>
          <p:cNvSpPr>
            <a:spLocks noGrp="1" noRot="1" noChangeAspect="1" noTextEdit="1"/>
          </p:cNvSpPr>
          <p:nvPr>
            <p:ph type="sldImg"/>
          </p:nvPr>
        </p:nvSpPr>
        <p:spPr>
          <a:xfrm>
            <a:off x="903288" y="739775"/>
            <a:ext cx="4935537" cy="3703638"/>
          </a:xfrm>
          <a:ln/>
        </p:spPr>
      </p:sp>
      <p:sp>
        <p:nvSpPr>
          <p:cNvPr id="24579" name="Platshållare för anteckningar 2"/>
          <p:cNvSpPr>
            <a:spLocks noGrp="1"/>
          </p:cNvSpPr>
          <p:nvPr>
            <p:ph type="body" idx="1"/>
          </p:nvPr>
        </p:nvSpPr>
        <p:spPr>
          <a:noFill/>
          <a:ln/>
        </p:spPr>
        <p:txBody>
          <a:bodyPr/>
          <a:lstStyle/>
          <a:p>
            <a:r>
              <a:rPr lang="sv-SE" altLang="sv-SE" smtClean="0">
                <a:latin typeface="Times" pitchFamily="18" charset="0"/>
              </a:rPr>
              <a:t>Läs annonsen snabbt högt för att visa på en ”typiskt annonsupplägg”</a:t>
            </a:r>
          </a:p>
        </p:txBody>
      </p:sp>
      <p:sp>
        <p:nvSpPr>
          <p:cNvPr id="4" name="Platshållare för bildnummer 3"/>
          <p:cNvSpPr>
            <a:spLocks noGrp="1"/>
          </p:cNvSpPr>
          <p:nvPr>
            <p:ph type="sldNum" sz="quarter" idx="5"/>
          </p:nvPr>
        </p:nvSpPr>
        <p:spPr/>
        <p:txBody>
          <a:bodyPr/>
          <a:lstStyle/>
          <a:p>
            <a:pPr>
              <a:defRPr/>
            </a:pPr>
            <a:fld id="{53214DE6-589E-413E-B20A-953AE95D3E56}" type="slidenum">
              <a:rPr lang="sv-SE" smtClean="0"/>
              <a:pPr>
                <a:defRPr/>
              </a:pPr>
              <a:t>4</a:t>
            </a:fld>
            <a:endParaRPr lang="sv-S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tshållare för bildobjekt 1"/>
          <p:cNvSpPr>
            <a:spLocks noGrp="1" noRot="1" noChangeAspect="1" noTextEdit="1"/>
          </p:cNvSpPr>
          <p:nvPr>
            <p:ph type="sldImg"/>
          </p:nvPr>
        </p:nvSpPr>
        <p:spPr>
          <a:xfrm>
            <a:off x="903288" y="739775"/>
            <a:ext cx="4935537" cy="3703638"/>
          </a:xfrm>
          <a:ln/>
        </p:spPr>
      </p:sp>
      <p:sp>
        <p:nvSpPr>
          <p:cNvPr id="25603" name="Platshållare för anteckningar 2"/>
          <p:cNvSpPr>
            <a:spLocks noGrp="1"/>
          </p:cNvSpPr>
          <p:nvPr>
            <p:ph type="body" idx="1"/>
          </p:nvPr>
        </p:nvSpPr>
        <p:spPr>
          <a:noFill/>
          <a:ln/>
        </p:spPr>
        <p:txBody>
          <a:bodyPr/>
          <a:lstStyle/>
          <a:p>
            <a:r>
              <a:rPr lang="sv-SE" altLang="sv-SE" smtClean="0">
                <a:latin typeface="Times" pitchFamily="18" charset="0"/>
              </a:rPr>
              <a:t>Hur läser man en annons? Vad ska man leta efter?</a:t>
            </a:r>
          </a:p>
          <a:p>
            <a:endParaRPr lang="sv-SE" altLang="sv-SE" smtClean="0">
              <a:latin typeface="Times" pitchFamily="18" charset="0"/>
            </a:endParaRPr>
          </a:p>
          <a:p>
            <a:r>
              <a:rPr lang="sv-SE" altLang="sv-SE" smtClean="0">
                <a:latin typeface="Times" pitchFamily="18" charset="0"/>
              </a:rPr>
              <a:t>Vikten av att läsa mellan raderna. Hur sker ”matchning”? Jag vet vad arbetsgivaren är ute efter och, förutsatt att det passar mig, utformar min egen ansökan efter detta.</a:t>
            </a:r>
          </a:p>
        </p:txBody>
      </p:sp>
      <p:sp>
        <p:nvSpPr>
          <p:cNvPr id="4" name="Platshållare för bildnummer 3"/>
          <p:cNvSpPr>
            <a:spLocks noGrp="1"/>
          </p:cNvSpPr>
          <p:nvPr>
            <p:ph type="sldNum" sz="quarter" idx="5"/>
          </p:nvPr>
        </p:nvSpPr>
        <p:spPr/>
        <p:txBody>
          <a:bodyPr/>
          <a:lstStyle/>
          <a:p>
            <a:pPr>
              <a:defRPr/>
            </a:pPr>
            <a:fld id="{90798584-D619-4F04-887B-2FFC65CD2907}" type="slidenum">
              <a:rPr lang="sv-SE" smtClean="0"/>
              <a:pPr>
                <a:defRPr/>
              </a:pPr>
              <a:t>5</a:t>
            </a:fld>
            <a:endParaRPr lang="sv-S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latshållare för bildobjekt 1"/>
          <p:cNvSpPr>
            <a:spLocks noGrp="1" noRot="1" noChangeAspect="1" noTextEdit="1"/>
          </p:cNvSpPr>
          <p:nvPr>
            <p:ph type="sldImg"/>
          </p:nvPr>
        </p:nvSpPr>
        <p:spPr>
          <a:ln/>
        </p:spPr>
      </p:sp>
      <p:sp>
        <p:nvSpPr>
          <p:cNvPr id="26627" name="Platshållare för anteckningar 2"/>
          <p:cNvSpPr>
            <a:spLocks noGrp="1"/>
          </p:cNvSpPr>
          <p:nvPr>
            <p:ph type="body" idx="1"/>
          </p:nvPr>
        </p:nvSpPr>
        <p:spPr>
          <a:noFill/>
          <a:ln/>
        </p:spPr>
        <p:txBody>
          <a:bodyPr/>
          <a:lstStyle/>
          <a:p>
            <a:r>
              <a:rPr lang="sv-SE" altLang="sv-SE" smtClean="0">
                <a:latin typeface="Times" pitchFamily="18" charset="0"/>
              </a:rPr>
              <a:t>Markera drivkrafter/egenskaper i rött.</a:t>
            </a:r>
          </a:p>
        </p:txBody>
      </p:sp>
      <p:sp>
        <p:nvSpPr>
          <p:cNvPr id="4" name="Platshållare för bildnummer 3"/>
          <p:cNvSpPr>
            <a:spLocks noGrp="1"/>
          </p:cNvSpPr>
          <p:nvPr>
            <p:ph type="sldNum" sz="quarter" idx="5"/>
          </p:nvPr>
        </p:nvSpPr>
        <p:spPr/>
        <p:txBody>
          <a:bodyPr/>
          <a:lstStyle/>
          <a:p>
            <a:pPr>
              <a:defRPr/>
            </a:pPr>
            <a:fld id="{F7F905FC-0A44-4EAF-B7BB-D2B6078F2557}" type="slidenum">
              <a:rPr lang="sv-SE" smtClean="0"/>
              <a:pPr>
                <a:defRPr/>
              </a:pPr>
              <a:t>6</a:t>
            </a:fld>
            <a:endParaRPr lang="sv-S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D256929-04B8-4A96-A9D0-D5A969EF1F41}" type="slidenum">
              <a:rPr lang="sv-SE" smtClean="0"/>
              <a:pPr/>
              <a:t>8</a:t>
            </a:fld>
            <a:endParaRPr lang="sv-SE" dirty="0"/>
          </a:p>
        </p:txBody>
      </p:sp>
    </p:spTree>
    <p:extLst>
      <p:ext uri="{BB962C8B-B14F-4D97-AF65-F5344CB8AC3E}">
        <p14:creationId xmlns:p14="http://schemas.microsoft.com/office/powerpoint/2010/main" val="101664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r>
              <a:rPr lang="sv-SE" dirty="0" smtClean="0"/>
              <a:t>Berätta att jag vill ha jobbet</a:t>
            </a:r>
          </a:p>
          <a:p>
            <a:r>
              <a:rPr lang="sv-SE" dirty="0" smtClean="0"/>
              <a:t>Berätta att de gör ett stort misstag om de inte anställer mig</a:t>
            </a:r>
          </a:p>
          <a:p>
            <a:r>
              <a:rPr lang="sv-SE" dirty="0" smtClean="0"/>
              <a:t>Ta fasta på mina erfarenheter och egenskaper</a:t>
            </a:r>
            <a:endParaRPr lang="sv-SE" dirty="0"/>
          </a:p>
        </p:txBody>
      </p:sp>
      <p:sp>
        <p:nvSpPr>
          <p:cNvPr id="4" name="Platshållare för bildnummer 3"/>
          <p:cNvSpPr>
            <a:spLocks noGrp="1"/>
          </p:cNvSpPr>
          <p:nvPr>
            <p:ph type="sldNum" sz="quarter" idx="10"/>
          </p:nvPr>
        </p:nvSpPr>
        <p:spPr/>
        <p:txBody>
          <a:bodyPr/>
          <a:lstStyle/>
          <a:p>
            <a:fld id="{ED256929-04B8-4A96-A9D0-D5A969EF1F41}" type="slidenum">
              <a:rPr lang="sv-SE" smtClean="0"/>
              <a:pPr/>
              <a:t>9</a:t>
            </a:fld>
            <a:endParaRPr lang="sv-S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tshållare för bildobjekt 1"/>
          <p:cNvSpPr>
            <a:spLocks noGrp="1" noRot="1" noChangeAspect="1" noTextEdit="1"/>
          </p:cNvSpPr>
          <p:nvPr>
            <p:ph type="sldImg"/>
          </p:nvPr>
        </p:nvSpPr>
        <p:spPr>
          <a:xfrm>
            <a:off x="903288" y="739775"/>
            <a:ext cx="4935537" cy="3703638"/>
          </a:xfrm>
          <a:ln/>
        </p:spPr>
      </p:sp>
      <p:sp>
        <p:nvSpPr>
          <p:cNvPr id="27651" name="Platshållare för anteckningar 2"/>
          <p:cNvSpPr>
            <a:spLocks noGrp="1"/>
          </p:cNvSpPr>
          <p:nvPr>
            <p:ph type="body" idx="1"/>
          </p:nvPr>
        </p:nvSpPr>
        <p:spPr>
          <a:noFill/>
          <a:ln/>
        </p:spPr>
        <p:txBody>
          <a:bodyPr/>
          <a:lstStyle/>
          <a:p>
            <a:endParaRPr lang="sv-SE" altLang="sv-SE" smtClean="0">
              <a:latin typeface="Times" pitchFamily="18" charset="0"/>
            </a:endParaRPr>
          </a:p>
        </p:txBody>
      </p:sp>
      <p:sp>
        <p:nvSpPr>
          <p:cNvPr id="4" name="Platshållare för bildnummer 3"/>
          <p:cNvSpPr>
            <a:spLocks noGrp="1"/>
          </p:cNvSpPr>
          <p:nvPr>
            <p:ph type="sldNum" sz="quarter" idx="5"/>
          </p:nvPr>
        </p:nvSpPr>
        <p:spPr/>
        <p:txBody>
          <a:bodyPr/>
          <a:lstStyle/>
          <a:p>
            <a:pPr>
              <a:defRPr/>
            </a:pPr>
            <a:fld id="{C292D467-866A-4839-94C7-737E6E390A74}" type="slidenum">
              <a:rPr lang="sv-SE" smtClean="0"/>
              <a:pPr>
                <a:defRPr/>
              </a:pPr>
              <a:t>10</a:t>
            </a:fld>
            <a:endParaRPr lang="sv-S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Platshållare för bildobjekt 1"/>
          <p:cNvSpPr>
            <a:spLocks noGrp="1" noRot="1" noChangeAspect="1" noTextEdit="1"/>
          </p:cNvSpPr>
          <p:nvPr>
            <p:ph type="sldImg"/>
          </p:nvPr>
        </p:nvSpPr>
        <p:spPr>
          <a:xfrm>
            <a:off x="901700" y="739775"/>
            <a:ext cx="4938713" cy="3703638"/>
          </a:xfrm>
          <a:ln/>
        </p:spPr>
      </p:sp>
      <p:sp>
        <p:nvSpPr>
          <p:cNvPr id="28675" name="Platshållare för anteckningar 2"/>
          <p:cNvSpPr>
            <a:spLocks noGrp="1"/>
          </p:cNvSpPr>
          <p:nvPr>
            <p:ph type="body" idx="1"/>
          </p:nvPr>
        </p:nvSpPr>
        <p:spPr>
          <a:noFill/>
          <a:ln/>
        </p:spPr>
        <p:txBody>
          <a:bodyPr/>
          <a:lstStyle/>
          <a:p>
            <a:endParaRPr lang="sv-SE" altLang="sv-SE" smtClean="0">
              <a:latin typeface="Times" pitchFamily="18" charset="0"/>
            </a:endParaRPr>
          </a:p>
        </p:txBody>
      </p:sp>
      <p:sp>
        <p:nvSpPr>
          <p:cNvPr id="4" name="Platshållare för bildnummer 3"/>
          <p:cNvSpPr>
            <a:spLocks noGrp="1"/>
          </p:cNvSpPr>
          <p:nvPr>
            <p:ph type="sldNum" sz="quarter" idx="5"/>
          </p:nvPr>
        </p:nvSpPr>
        <p:spPr/>
        <p:txBody>
          <a:bodyPr/>
          <a:lstStyle/>
          <a:p>
            <a:pPr>
              <a:defRPr/>
            </a:pPr>
            <a:fld id="{029C1CEC-8067-46CA-8132-93D81A460368}" type="slidenum">
              <a:rPr lang="sv-SE" smtClean="0"/>
              <a:pPr>
                <a:defRPr/>
              </a:pPr>
              <a:t>11</a:t>
            </a:fld>
            <a:endParaRPr lang="sv-S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Platshållare för bildobjekt 1"/>
          <p:cNvSpPr>
            <a:spLocks noGrp="1" noRot="1" noChangeAspect="1" noTextEdit="1"/>
          </p:cNvSpPr>
          <p:nvPr>
            <p:ph type="sldImg"/>
          </p:nvPr>
        </p:nvSpPr>
        <p:spPr>
          <a:xfrm>
            <a:off x="901700" y="739775"/>
            <a:ext cx="4938713" cy="3703638"/>
          </a:xfrm>
          <a:ln/>
        </p:spPr>
      </p:sp>
      <p:sp>
        <p:nvSpPr>
          <p:cNvPr id="29699" name="Platshållare för anteckningar 2"/>
          <p:cNvSpPr>
            <a:spLocks noGrp="1"/>
          </p:cNvSpPr>
          <p:nvPr>
            <p:ph type="body" idx="1"/>
          </p:nvPr>
        </p:nvSpPr>
        <p:spPr>
          <a:noFill/>
          <a:ln/>
        </p:spPr>
        <p:txBody>
          <a:bodyPr/>
          <a:lstStyle/>
          <a:p>
            <a:endParaRPr lang="sv-SE" altLang="sv-SE" smtClean="0">
              <a:latin typeface="Times" pitchFamily="18" charset="0"/>
            </a:endParaRPr>
          </a:p>
        </p:txBody>
      </p:sp>
      <p:sp>
        <p:nvSpPr>
          <p:cNvPr id="4" name="Platshållare för bildnummer 3"/>
          <p:cNvSpPr>
            <a:spLocks noGrp="1"/>
          </p:cNvSpPr>
          <p:nvPr>
            <p:ph type="sldNum" sz="quarter" idx="5"/>
          </p:nvPr>
        </p:nvSpPr>
        <p:spPr/>
        <p:txBody>
          <a:bodyPr/>
          <a:lstStyle/>
          <a:p>
            <a:pPr>
              <a:defRPr/>
            </a:pPr>
            <a:fld id="{F22439CB-EA45-42BD-B93A-5D3DEB3A2C9E}" type="slidenum">
              <a:rPr lang="sv-SE" smtClean="0"/>
              <a:pPr>
                <a:defRPr/>
              </a:pPr>
              <a:t>12</a:t>
            </a:fld>
            <a:endParaRPr lang="sv-S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D256929-04B8-4A96-A9D0-D5A969EF1F41}" type="slidenum">
              <a:rPr lang="sv-SE" smtClean="0"/>
              <a:pPr/>
              <a:t>13</a:t>
            </a:fld>
            <a:endParaRPr lang="sv-SE" dirty="0"/>
          </a:p>
        </p:txBody>
      </p:sp>
    </p:spTree>
    <p:extLst>
      <p:ext uri="{BB962C8B-B14F-4D97-AF65-F5344CB8AC3E}">
        <p14:creationId xmlns:p14="http://schemas.microsoft.com/office/powerpoint/2010/main" val="1755662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Rot="1" noChangeAspect="1" noChangeArrowheads="1" noTextEdit="1"/>
          </p:cNvSpPr>
          <p:nvPr>
            <p:ph type="sldImg"/>
          </p:nvPr>
        </p:nvSpPr>
        <p:spPr/>
      </p:sp>
      <p:sp>
        <p:nvSpPr>
          <p:cNvPr id="16387"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defTabSz="908365">
              <a:spcBef>
                <a:spcPts val="397"/>
              </a:spcBef>
            </a:pPr>
            <a:r>
              <a:rPr lang="sv-SE" altLang="sv-SE" dirty="0" smtClean="0">
                <a:latin typeface="Times New Roman" pitchFamily="18" charset="0"/>
                <a:cs typeface="Times New Roman" pitchFamily="18" charset="0"/>
                <a:sym typeface="Times New Roman" pitchFamily="18" charset="0"/>
              </a:rPr>
              <a:t>Akuta: </a:t>
            </a:r>
          </a:p>
          <a:p>
            <a:pPr defTabSz="908365">
              <a:spcBef>
                <a:spcPts val="397"/>
              </a:spcBef>
            </a:pPr>
            <a:r>
              <a:rPr lang="sv-SE" altLang="sv-SE" dirty="0" smtClean="0">
                <a:latin typeface="Times New Roman" pitchFamily="18" charset="0"/>
                <a:cs typeface="Times New Roman" pitchFamily="18" charset="0"/>
                <a:sym typeface="Times New Roman" pitchFamily="18" charset="0"/>
              </a:rPr>
              <a:t>Ex uppsägning; omedelbar risk för okade kostnader och förlorade intäkter. Man vet vilken resurs man behöver, använder ibland rekryteringsbolag för att snabbt få till en anställning. Hög kostnad. Tidskrävande. Fördel för dig är att arbetsgivaren driver denna process; ett färdigt och konkret erbjudande att ta ställning till.</a:t>
            </a:r>
          </a:p>
          <a:p>
            <a:pPr defTabSz="908365">
              <a:spcBef>
                <a:spcPts val="397"/>
              </a:spcBef>
            </a:pPr>
            <a:r>
              <a:rPr lang="sv-SE" altLang="sv-SE" dirty="0" smtClean="0">
                <a:latin typeface="Times New Roman" pitchFamily="18" charset="0"/>
                <a:cs typeface="Times New Roman" pitchFamily="18" charset="0"/>
                <a:sym typeface="Times New Roman" pitchFamily="18" charset="0"/>
              </a:rPr>
              <a:t>Utmaningar</a:t>
            </a:r>
          </a:p>
          <a:p>
            <a:pPr defTabSz="908365">
              <a:spcBef>
                <a:spcPts val="397"/>
              </a:spcBef>
            </a:pPr>
            <a:r>
              <a:rPr lang="sv-SE" altLang="sv-SE" dirty="0" smtClean="0">
                <a:latin typeface="Times New Roman" pitchFamily="18" charset="0"/>
                <a:cs typeface="Times New Roman" pitchFamily="18" charset="0"/>
                <a:sym typeface="Times New Roman" pitchFamily="18" charset="0"/>
              </a:rPr>
              <a:t>-ofta bråttom / - arbetsgivaren har bestämt vilken kompetens/person / -du är en av flera sökande</a:t>
            </a:r>
          </a:p>
          <a:p>
            <a:pPr defTabSz="908365">
              <a:spcBef>
                <a:spcPts val="397"/>
              </a:spcBef>
            </a:pPr>
            <a:r>
              <a:rPr lang="sv-SE" altLang="sv-SE" dirty="0" smtClean="0">
                <a:latin typeface="Times New Roman" pitchFamily="18" charset="0"/>
                <a:cs typeface="Times New Roman" pitchFamily="18" charset="0"/>
                <a:sym typeface="Times New Roman" pitchFamily="18" charset="0"/>
              </a:rPr>
              <a:t>Latenta:</a:t>
            </a:r>
          </a:p>
          <a:p>
            <a:pPr defTabSz="908365">
              <a:spcBef>
                <a:spcPts val="397"/>
              </a:spcBef>
            </a:pPr>
            <a:r>
              <a:rPr lang="sv-SE" altLang="sv-SE" dirty="0" smtClean="0">
                <a:latin typeface="Times New Roman" pitchFamily="18" charset="0"/>
                <a:cs typeface="Times New Roman" pitchFamily="18" charset="0"/>
                <a:sym typeface="Times New Roman" pitchFamily="18" charset="0"/>
              </a:rPr>
              <a:t>”Det borde vi ta tag i…” Tidiga, outtalade, omedvetna och nedprioriterade.</a:t>
            </a:r>
          </a:p>
          <a:p>
            <a:pPr defTabSz="908365">
              <a:spcBef>
                <a:spcPts val="397"/>
              </a:spcBef>
            </a:pPr>
            <a:r>
              <a:rPr lang="sv-SE" altLang="sv-SE" dirty="0" smtClean="0">
                <a:latin typeface="Times New Roman" pitchFamily="18" charset="0"/>
                <a:cs typeface="Times New Roman" pitchFamily="18" charset="0"/>
                <a:sym typeface="Times New Roman" pitchFamily="18" charset="0"/>
              </a:rPr>
              <a:t>Fördelen är att du kan inleda dialogen tidigt, upplevs som initiativrik, intresserad, kompetens och modig. Utforma uppdraget så att det passar dig; skapa en roll som passar dig maximalt. Mer fördelaktig roll då konkurrensen inte är lika stor. Är du först ut så bli kanske du själva ”mallen” för tjänsten som övriga ska försöka passa in i.</a:t>
            </a:r>
          </a:p>
          <a:p>
            <a:pPr defTabSz="908365">
              <a:spcBef>
                <a:spcPts val="397"/>
              </a:spcBef>
            </a:pPr>
            <a:r>
              <a:rPr lang="sv-SE" altLang="sv-SE" dirty="0" smtClean="0">
                <a:latin typeface="Times New Roman" pitchFamily="18" charset="0"/>
                <a:cs typeface="Times New Roman" pitchFamily="18" charset="0"/>
                <a:sym typeface="Times New Roman" pitchFamily="18" charset="0"/>
              </a:rPr>
              <a:t>Utmaning:</a:t>
            </a:r>
          </a:p>
          <a:p>
            <a:pPr defTabSz="908365">
              <a:spcBef>
                <a:spcPts val="397"/>
              </a:spcBef>
            </a:pPr>
            <a:r>
              <a:rPr lang="sv-SE" altLang="sv-SE" dirty="0" smtClean="0">
                <a:latin typeface="Times New Roman" pitchFamily="18" charset="0"/>
                <a:cs typeface="Times New Roman" pitchFamily="18" charset="0"/>
                <a:sym typeface="Times New Roman" pitchFamily="18" charset="0"/>
              </a:rPr>
              <a:t>Ärendet är, och kanske förblir, nr 101 på listan över arbestgivarens 100 mest prioriterade ärenden. Du måste driva på processen.</a:t>
            </a:r>
          </a:p>
          <a:p>
            <a:pPr defTabSz="908365">
              <a:spcBef>
                <a:spcPts val="397"/>
              </a:spcBef>
            </a:pPr>
            <a:r>
              <a:rPr lang="sv-SE" altLang="sv-SE" dirty="0" smtClean="0">
                <a:latin typeface="Times New Roman" pitchFamily="18" charset="0"/>
                <a:cs typeface="Times New Roman" pitchFamily="18" charset="0"/>
                <a:sym typeface="Times New Roman" pitchFamily="18" charset="0"/>
              </a:rPr>
              <a:t>Svaga behov:</a:t>
            </a:r>
          </a:p>
          <a:p>
            <a:pPr defTabSz="908365">
              <a:spcBef>
                <a:spcPts val="397"/>
              </a:spcBef>
            </a:pPr>
            <a:r>
              <a:rPr lang="sv-SE" altLang="sv-SE" dirty="0" smtClean="0">
                <a:latin typeface="Times New Roman" pitchFamily="18" charset="0"/>
                <a:cs typeface="Times New Roman" pitchFamily="18" charset="0"/>
                <a:sym typeface="Times New Roman" pitchFamily="18" charset="0"/>
              </a:rPr>
              <a:t>Behov som kanske finns men som arbestgivaren inte upplever sig ha alls. Du kan ta upp frågan men det är arb givaren som avgör om den ska prioriteras. Många behov stiger emellertid uppåt med tiden så det kan vara bra att känna till svaga behov idag och jobba på lång sikt. Uppmärksamma arb givaren för att sedan återkomma, nätverkande en viktig faktor i detta!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0637" indent="-340637" defTabSz="908365">
              <a:buFont typeface="Arial" panose="020B0604020202020204" pitchFamily="34" charset="0"/>
              <a:buChar char="•"/>
              <a:defRPr/>
            </a:pPr>
            <a:r>
              <a:rPr lang="sv-SE" sz="2000" b="1" dirty="0" smtClean="0"/>
              <a:t>Ring</a:t>
            </a:r>
            <a:r>
              <a:rPr lang="sv-SE" sz="2000" dirty="0" smtClean="0"/>
              <a:t> först och fråga om du får skicka en ansökan. Vissa företag har databassystem för spontanansökan</a:t>
            </a:r>
          </a:p>
          <a:p>
            <a:pPr marL="340637" indent="-340637" defTabSz="908365">
              <a:buFont typeface="Arial" panose="020B0604020202020204" pitchFamily="34" charset="0"/>
              <a:buChar char="•"/>
              <a:defRPr/>
            </a:pPr>
            <a:r>
              <a:rPr lang="sv-SE" sz="2000" dirty="0" smtClean="0"/>
              <a:t>Adressera till person om möjligt, Vissa företag har sidor där du laddar upp. Ej resurser svara på frågor.</a:t>
            </a:r>
          </a:p>
          <a:p>
            <a:pPr marL="340637" indent="-340637">
              <a:buFont typeface="Arial" panose="020B0604020202020204" pitchFamily="34" charset="0"/>
              <a:buChar char="•"/>
            </a:pPr>
            <a:r>
              <a:rPr lang="sv-SE" sz="2000" b="1" dirty="0" smtClean="0"/>
              <a:t>Visa</a:t>
            </a:r>
            <a:r>
              <a:rPr lang="sv-SE" sz="2000" dirty="0" smtClean="0"/>
              <a:t> att du haft kontakt med företaget och hur , arb markn dag, studiebesök, känner någon på företaget, har ringt etc.</a:t>
            </a:r>
          </a:p>
          <a:p>
            <a:pPr marL="340637" indent="-340637">
              <a:buFont typeface="Arial" panose="020B0604020202020204" pitchFamily="34" charset="0"/>
              <a:buChar char="•"/>
            </a:pPr>
            <a:r>
              <a:rPr lang="sv-SE" sz="2000" b="1" dirty="0" smtClean="0"/>
              <a:t>Hänvisa</a:t>
            </a:r>
            <a:r>
              <a:rPr lang="sv-SE" sz="2000" dirty="0" smtClean="0"/>
              <a:t> i början av brevet hur du kommit i kontakt med företaget och en person.</a:t>
            </a:r>
          </a:p>
          <a:p>
            <a:pPr marL="340637" indent="-340637">
              <a:buFont typeface="Arial" panose="020B0604020202020204" pitchFamily="34" charset="0"/>
              <a:buChar char="•"/>
            </a:pPr>
            <a:r>
              <a:rPr lang="sv-SE" sz="2000" b="1" dirty="0" smtClean="0"/>
              <a:t>Skräddarsy</a:t>
            </a:r>
            <a:r>
              <a:rPr lang="sv-SE" sz="2000" dirty="0" smtClean="0"/>
              <a:t> brevet - inget standardbrev till alla. Men svårt när du inte har en annons</a:t>
            </a:r>
          </a:p>
          <a:p>
            <a:pPr marL="340637" indent="-340637">
              <a:buFont typeface="Arial" panose="020B0604020202020204" pitchFamily="34" charset="0"/>
              <a:buChar char="•"/>
            </a:pPr>
            <a:r>
              <a:rPr lang="sv-SE" sz="2000" b="1" dirty="0" smtClean="0"/>
              <a:t>Motivera</a:t>
            </a:r>
            <a:r>
              <a:rPr lang="sv-SE" sz="2000" dirty="0" smtClean="0"/>
              <a:t> varför du valt företaget med utgångspunkt från företaget inte dig själv. Visa att du vet hur företaget skiljer sig från sina konkurrenter och vad du vet om det. Visa entusiasm!</a:t>
            </a:r>
          </a:p>
          <a:p>
            <a:pPr marL="340637" indent="-340637">
              <a:buFont typeface="Arial" panose="020B0604020202020204" pitchFamily="34" charset="0"/>
              <a:buChar char="•"/>
            </a:pPr>
            <a:r>
              <a:rPr lang="sv-SE" sz="2000" b="1" dirty="0" smtClean="0"/>
              <a:t>Vad ser du att du kan bidra </a:t>
            </a:r>
            <a:r>
              <a:rPr lang="sv-SE" sz="2000" dirty="0" smtClean="0"/>
              <a:t>med/ eller vad vill du göra? med utgångspunkt från företaget, inte jag är social flexibel etc. utan vilken typ av uppgifter, konkret vill du arbeta med, något helt nytt. Ex. Du har identifierat företagets latenta behov, eller ser tydligt att du vill ha en viss typ av tjänst som redan finns, sett annons eller känner ngn som jobbar med liknande saker. Detta ska ta upp närmare hälften av brevet. Det är inte arbetsgivarens uppgift att komma på vad du ska göra. Inget jobbtiggeri utan att du hjälper dem att lösa ett problem.</a:t>
            </a:r>
          </a:p>
          <a:p>
            <a:pPr marL="340637" indent="-340637">
              <a:buFont typeface="Arial" panose="020B0604020202020204" pitchFamily="34" charset="0"/>
              <a:buChar char="•"/>
            </a:pPr>
            <a:r>
              <a:rPr lang="sv-SE" sz="2000" b="1" dirty="0" smtClean="0"/>
              <a:t>Varför anställa dig? </a:t>
            </a:r>
            <a:r>
              <a:rPr lang="sv-SE" sz="2000" dirty="0" smtClean="0"/>
              <a:t>Utmaning – avgränsa. Välj det som är relevant utifrån de uppgifter områden som du vill arbeta med.</a:t>
            </a:r>
          </a:p>
          <a:p>
            <a:pPr marL="340637" indent="-340637">
              <a:buFont typeface="Arial" panose="020B0604020202020204" pitchFamily="34" charset="0"/>
              <a:buChar char="•"/>
            </a:pPr>
            <a:r>
              <a:rPr lang="sv-SE" sz="2000" dirty="0" smtClean="0"/>
              <a:t>Gör det personligt – storytelling, väcka intresse.</a:t>
            </a:r>
          </a:p>
          <a:p>
            <a:pPr marL="340637" indent="-340637">
              <a:buFont typeface="Arial" panose="020B0604020202020204" pitchFamily="34" charset="0"/>
              <a:buChar char="•"/>
            </a:pPr>
            <a:r>
              <a:rPr lang="sv-SE" sz="2000" b="1" dirty="0" smtClean="0"/>
              <a:t>Avslutning</a:t>
            </a:r>
            <a:r>
              <a:rPr lang="sv-SE" sz="2000" dirty="0" smtClean="0"/>
              <a:t>: Be om ett möte, hoppas vi kan träffas. Säg att du följer upp inom ett par veckor.</a:t>
            </a:r>
          </a:p>
          <a:p>
            <a:pPr marL="340637" indent="-340637">
              <a:buFont typeface="Arial" panose="020B0604020202020204" pitchFamily="34" charset="0"/>
              <a:buChar char="•"/>
            </a:pPr>
            <a:endParaRPr lang="sv-SE" dirty="0" smtClean="0"/>
          </a:p>
          <a:p>
            <a:pPr marL="340637" indent="-340637">
              <a:buFont typeface="Arial" panose="020B0604020202020204" pitchFamily="34" charset="0"/>
              <a:buChar char="•"/>
            </a:pPr>
            <a:endParaRPr lang="sv-SE" dirty="0" smtClean="0"/>
          </a:p>
          <a:p>
            <a:pPr marL="340637" indent="-340637">
              <a:buFont typeface="Arial" panose="020B0604020202020204" pitchFamily="34" charset="0"/>
              <a:buChar char="•"/>
            </a:pPr>
            <a:endParaRPr lang="sv-SE" dirty="0" smtClean="0"/>
          </a:p>
          <a:p>
            <a:pPr marL="340637" indent="-340637">
              <a:buFont typeface="Arial" panose="020B0604020202020204" pitchFamily="34" charset="0"/>
              <a:buChar char="•"/>
            </a:pPr>
            <a:endParaRPr lang="sv-SE" dirty="0" smtClean="0"/>
          </a:p>
          <a:p>
            <a:pPr marL="340637" indent="-340637">
              <a:buFont typeface="Arial" panose="020B0604020202020204" pitchFamily="34" charset="0"/>
              <a:buChar char="•"/>
            </a:pPr>
            <a:endParaRPr lang="sv-SE" dirty="0" smtClean="0"/>
          </a:p>
          <a:p>
            <a:endParaRPr lang="sv-SE" dirty="0"/>
          </a:p>
        </p:txBody>
      </p:sp>
      <p:sp>
        <p:nvSpPr>
          <p:cNvPr id="4" name="Platshållare för bildnummer 3"/>
          <p:cNvSpPr>
            <a:spLocks noGrp="1"/>
          </p:cNvSpPr>
          <p:nvPr>
            <p:ph type="sldNum" sz="quarter" idx="10"/>
          </p:nvPr>
        </p:nvSpPr>
        <p:spPr/>
        <p:txBody>
          <a:bodyPr/>
          <a:lstStyle/>
          <a:p>
            <a:fld id="{ED256929-04B8-4A96-A9D0-D5A969EF1F41}" type="slidenum">
              <a:rPr lang="sv-SE" smtClean="0"/>
              <a:pPr/>
              <a:t>15</a:t>
            </a:fld>
            <a:endParaRPr lang="sv-SE" dirty="0"/>
          </a:p>
        </p:txBody>
      </p:sp>
    </p:spTree>
    <p:extLst>
      <p:ext uri="{BB962C8B-B14F-4D97-AF65-F5344CB8AC3E}">
        <p14:creationId xmlns:p14="http://schemas.microsoft.com/office/powerpoint/2010/main" val="2068019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rgbClr val="B0C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Klicka här för att ändra format</a:t>
            </a:r>
            <a:endParaRPr lang="en-GB" dirty="0"/>
          </a:p>
        </p:txBody>
      </p:sp>
      <p:sp>
        <p:nvSpPr>
          <p:cNvPr id="3" name="Platshållare för innehåll 2"/>
          <p:cNvSpPr>
            <a:spLocks noGrp="1"/>
          </p:cNvSpPr>
          <p:nvPr>
            <p:ph idx="1"/>
          </p:nvPr>
        </p:nvSpPr>
        <p:spPr>
          <a:xfrm>
            <a:off x="1619250" y="2057399"/>
            <a:ext cx="6935788" cy="360362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pPr/>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Tree>
    <p:extLst>
      <p:ext uri="{BB962C8B-B14F-4D97-AF65-F5344CB8AC3E}">
        <p14:creationId xmlns:p14="http://schemas.microsoft.com/office/powerpoint/2010/main" val="14555286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7896" cy="668338"/>
          </a:xfrm>
        </p:spPr>
        <p:txBody>
          <a:bodyPr/>
          <a:lstStyle/>
          <a:p>
            <a:r>
              <a:rPr lang="sv-SE" smtClean="0"/>
              <a:t>Klicka här för att ändra format</a:t>
            </a:r>
            <a:endParaRPr lang="en-GB" dirty="0"/>
          </a:p>
        </p:txBody>
      </p:sp>
      <p:sp>
        <p:nvSpPr>
          <p:cNvPr id="3" name="Platshållare för innehåll 2"/>
          <p:cNvSpPr>
            <a:spLocks noGrp="1"/>
          </p:cNvSpPr>
          <p:nvPr>
            <p:ph idx="1"/>
          </p:nvPr>
        </p:nvSpPr>
        <p:spPr>
          <a:xfrm>
            <a:off x="1619250" y="2057399"/>
            <a:ext cx="3312790" cy="360362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pPr/>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9" name="Platshållare för bild 8"/>
          <p:cNvSpPr>
            <a:spLocks noGrp="1"/>
          </p:cNvSpPr>
          <p:nvPr>
            <p:ph type="pic" sz="quarter" idx="13"/>
          </p:nvPr>
        </p:nvSpPr>
        <p:spPr>
          <a:xfrm>
            <a:off x="5226050" y="2057399"/>
            <a:ext cx="3328988" cy="3603625"/>
          </a:xfrm>
        </p:spPr>
        <p:txBody>
          <a:bodyPr/>
          <a:lstStyle/>
          <a:p>
            <a:r>
              <a:rPr lang="sv-SE" smtClean="0"/>
              <a:t>Klicka på ikonen för att lägga till en bild</a:t>
            </a:r>
            <a:endParaRPr lang="en-GB"/>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ch graf">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Klicka här för att ändra format</a:t>
            </a:r>
            <a:endParaRPr lang="en-GB" dirty="0"/>
          </a:p>
        </p:txBody>
      </p:sp>
      <p:sp>
        <p:nvSpPr>
          <p:cNvPr id="3" name="Platshållare för innehåll 2"/>
          <p:cNvSpPr>
            <a:spLocks noGrp="1"/>
          </p:cNvSpPr>
          <p:nvPr>
            <p:ph idx="1"/>
          </p:nvPr>
        </p:nvSpPr>
        <p:spPr>
          <a:xfrm>
            <a:off x="1619250" y="2057399"/>
            <a:ext cx="3312790" cy="360362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pPr/>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diagram 7"/>
          <p:cNvSpPr>
            <a:spLocks noGrp="1"/>
          </p:cNvSpPr>
          <p:nvPr>
            <p:ph type="chart" sz="quarter" idx="13"/>
          </p:nvPr>
        </p:nvSpPr>
        <p:spPr>
          <a:xfrm>
            <a:off x="5226050" y="2057400"/>
            <a:ext cx="3328988" cy="3603625"/>
          </a:xfrm>
        </p:spPr>
        <p:txBody>
          <a:bodyPr>
            <a:normAutofit/>
          </a:bodyPr>
          <a:lstStyle>
            <a:lvl1pPr>
              <a:defRPr sz="1400"/>
            </a:lvl1pPr>
          </a:lstStyle>
          <a:p>
            <a:r>
              <a:rPr lang="sv-SE" smtClean="0"/>
              <a:t>Klicka på ikonen för att lägga till ett diagram</a:t>
            </a:r>
            <a:endParaRPr lang="en-GB"/>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bilder">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Klicka här för att ändra format</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pPr/>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9" name="Platshållare för bild 8"/>
          <p:cNvSpPr>
            <a:spLocks noGrp="1"/>
          </p:cNvSpPr>
          <p:nvPr>
            <p:ph type="pic" sz="quarter" idx="13"/>
          </p:nvPr>
        </p:nvSpPr>
        <p:spPr>
          <a:xfrm>
            <a:off x="5226050" y="2057399"/>
            <a:ext cx="3328988" cy="3603625"/>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619250" y="2057399"/>
            <a:ext cx="3328988" cy="3603625"/>
          </a:xfrm>
        </p:spPr>
        <p:txBody>
          <a:bodyPr/>
          <a:lstStyle/>
          <a:p>
            <a:r>
              <a:rPr lang="sv-SE" smtClean="0"/>
              <a:t>Klicka på ikonen för att lägga till en bild</a:t>
            </a:r>
            <a:endParaRPr lang="en-GB"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tfallande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Klicka här för att ändra format</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pPr/>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bild 7"/>
          <p:cNvSpPr>
            <a:spLocks noGrp="1"/>
          </p:cNvSpPr>
          <p:nvPr>
            <p:ph type="pic" sz="quarter" idx="13"/>
          </p:nvPr>
        </p:nvSpPr>
        <p:spPr>
          <a:xfrm>
            <a:off x="-3651" y="2067717"/>
            <a:ext cx="9180625" cy="4219952"/>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50006" h="4281672">
                <a:moveTo>
                  <a:pt x="69" y="0"/>
                </a:moveTo>
                <a:lnTo>
                  <a:pt x="9149876" y="9702"/>
                </a:lnTo>
                <a:lnTo>
                  <a:pt x="9149876" y="89"/>
                </a:lnTo>
                <a:cubicBezTo>
                  <a:pt x="9151464" y="1317690"/>
                  <a:pt x="9138022" y="2649786"/>
                  <a:pt x="9139610" y="3967387"/>
                </a:cubicBezTo>
                <a:lnTo>
                  <a:pt x="1343580" y="3963016"/>
                </a:lnTo>
                <a:cubicBezTo>
                  <a:pt x="1305423" y="3967687"/>
                  <a:pt x="1277548" y="3969456"/>
                  <a:pt x="1268613" y="4009885"/>
                </a:cubicBezTo>
                <a:cubicBezTo>
                  <a:pt x="1259678" y="4050314"/>
                  <a:pt x="1265601" y="4168622"/>
                  <a:pt x="1261493" y="4220084"/>
                </a:cubicBezTo>
                <a:cubicBezTo>
                  <a:pt x="1252639" y="4259467"/>
                  <a:pt x="1251642" y="4256446"/>
                  <a:pt x="1213117" y="4280000"/>
                </a:cubicBezTo>
                <a:lnTo>
                  <a:pt x="5075" y="4281672"/>
                </a:lnTo>
                <a:cubicBezTo>
                  <a:pt x="9308" y="3094403"/>
                  <a:pt x="1643" y="1905539"/>
                  <a:pt x="5876" y="718270"/>
                </a:cubicBezTo>
                <a:cubicBezTo>
                  <a:pt x="5876" y="326939"/>
                  <a:pt x="-737" y="428625"/>
                  <a:pt x="69" y="0"/>
                </a:cubicBezTo>
                <a:close/>
              </a:path>
            </a:pathLst>
          </a:custGeom>
        </p:spPr>
        <p:txBody>
          <a:bodyPr/>
          <a:lstStyle/>
          <a:p>
            <a:r>
              <a:rPr lang="sv-SE" smtClean="0"/>
              <a:t>Klicka på ikonen för att lägga till en bild</a:t>
            </a:r>
            <a:endParaRPr lang="en-GB"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Klicka här för att ändra format</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pPr/>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bild 7"/>
          <p:cNvSpPr>
            <a:spLocks noGrp="1"/>
          </p:cNvSpPr>
          <p:nvPr>
            <p:ph type="pic" sz="quarter" idx="13"/>
          </p:nvPr>
        </p:nvSpPr>
        <p:spPr>
          <a:xfrm>
            <a:off x="1619250" y="2057401"/>
            <a:ext cx="6935788" cy="3603624"/>
          </a:xfrm>
        </p:spPr>
        <p:txBody>
          <a:bodyPr/>
          <a:lstStyle/>
          <a:p>
            <a:r>
              <a:rPr lang="sv-SE" smtClean="0"/>
              <a:t>Klicka på ikonen för att lägga till en bild</a:t>
            </a:r>
            <a:endParaRPr lang="en-GB"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FCB38AA-14D0-4B67-BE5B-608C5A8A7489}" type="datetimeFigureOut">
              <a:rPr lang="en-GB" smtClean="0"/>
              <a:pPr/>
              <a:t>07/11/2014</a:t>
            </a:fld>
            <a:endParaRPr lang="en-GB"/>
          </a:p>
        </p:txBody>
      </p:sp>
      <p:sp>
        <p:nvSpPr>
          <p:cNvPr id="3" name="Platshållare för sidfot 2"/>
          <p:cNvSpPr>
            <a:spLocks noGrp="1"/>
          </p:cNvSpPr>
          <p:nvPr>
            <p:ph type="ftr" sz="quarter" idx="11"/>
          </p:nvPr>
        </p:nvSpPr>
        <p:spPr/>
        <p:txBody>
          <a:bodyPr/>
          <a:lstStyle/>
          <a:p>
            <a:endParaRPr lang="en-GB"/>
          </a:p>
        </p:txBody>
      </p:sp>
      <p:sp>
        <p:nvSpPr>
          <p:cNvPr id="4" name="Platshållare för bildnummer 3"/>
          <p:cNvSpPr>
            <a:spLocks noGrp="1"/>
          </p:cNvSpPr>
          <p:nvPr>
            <p:ph type="sldNum" sz="quarter" idx="12"/>
          </p:nvPr>
        </p:nvSpPr>
        <p:spPr/>
        <p:txBody>
          <a:bodyPr/>
          <a:lstStyle/>
          <a:p>
            <a:fld id="{680D72F4-1C41-4187-A4BC-492CF086CF40}" type="slidenum">
              <a:rPr lang="en-GB" smtClean="0"/>
              <a:pPr/>
              <a:t>‹#›</a:t>
            </a:fld>
            <a:endParaRPr lang="en-GB"/>
          </a:p>
        </p:txBody>
      </p:sp>
    </p:spTree>
    <p:extLst>
      <p:ext uri="{BB962C8B-B14F-4D97-AF65-F5344CB8AC3E}">
        <p14:creationId xmlns:p14="http://schemas.microsoft.com/office/powerpoint/2010/main" val="3546274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Endast rubrik">
    <p:spTree>
      <p:nvGrpSpPr>
        <p:cNvPr id="1" name=""/>
        <p:cNvGrpSpPr/>
        <p:nvPr/>
      </p:nvGrpSpPr>
      <p:grpSpPr>
        <a:xfrm>
          <a:off x="0" y="0"/>
          <a:ext cx="0" cy="0"/>
          <a:chOff x="0" y="0"/>
          <a:chExt cx="0" cy="0"/>
        </a:xfrm>
      </p:grpSpPr>
      <p:cxnSp>
        <p:nvCxnSpPr>
          <p:cNvPr id="3" name="Straight Connector 17"/>
          <p:cNvCxnSpPr/>
          <p:nvPr userDrawn="1"/>
        </p:nvCxnSpPr>
        <p:spPr bwMode="auto">
          <a:xfrm>
            <a:off x="293261" y="6433156"/>
            <a:ext cx="8588707"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 name="Rubrik 1"/>
          <p:cNvSpPr>
            <a:spLocks noGrp="1"/>
          </p:cNvSpPr>
          <p:nvPr>
            <p:ph type="title"/>
          </p:nvPr>
        </p:nvSpPr>
        <p:spPr/>
        <p:txBody>
          <a:bodyPr/>
          <a:lstStyle/>
          <a:p>
            <a:r>
              <a:rPr lang="sv-SE" smtClean="0"/>
              <a:t>Klicka här för att ändra format</a:t>
            </a:r>
            <a:endParaRPr lang="sv-SE"/>
          </a:p>
        </p:txBody>
      </p:sp>
      <p:sp>
        <p:nvSpPr>
          <p:cNvPr id="4" name="Platshållare för datum 2"/>
          <p:cNvSpPr>
            <a:spLocks noGrp="1"/>
          </p:cNvSpPr>
          <p:nvPr>
            <p:ph type="dt" sz="half" idx="10"/>
          </p:nvPr>
        </p:nvSpPr>
        <p:spPr/>
        <p:txBody>
          <a:bodyPr/>
          <a:lstStyle>
            <a:lvl1pPr>
              <a:defRPr/>
            </a:lvl1pPr>
          </a:lstStyle>
          <a:p>
            <a:pPr>
              <a:defRPr/>
            </a:pPr>
            <a:endParaRPr lang="sv-SE"/>
          </a:p>
        </p:txBody>
      </p:sp>
      <p:sp>
        <p:nvSpPr>
          <p:cNvPr id="5" name="Platshållare för sidfot 3"/>
          <p:cNvSpPr>
            <a:spLocks noGrp="1"/>
          </p:cNvSpPr>
          <p:nvPr>
            <p:ph type="ftr" sz="quarter" idx="11"/>
          </p:nvPr>
        </p:nvSpPr>
        <p:spPr/>
        <p:txBody>
          <a:bodyPr/>
          <a:lstStyle>
            <a:lvl1pPr>
              <a:defRPr/>
            </a:lvl1pPr>
          </a:lstStyle>
          <a:p>
            <a:pPr>
              <a:defRPr/>
            </a:pPr>
            <a:endParaRPr lang="sv-SE"/>
          </a:p>
        </p:txBody>
      </p:sp>
      <p:sp>
        <p:nvSpPr>
          <p:cNvPr id="6" name="Platshållare för bildnummer 4"/>
          <p:cNvSpPr>
            <a:spLocks noGrp="1"/>
          </p:cNvSpPr>
          <p:nvPr>
            <p:ph type="sldNum" sz="quarter" idx="12"/>
          </p:nvPr>
        </p:nvSpPr>
        <p:spPr/>
        <p:txBody>
          <a:bodyPr/>
          <a:lstStyle>
            <a:lvl1pPr>
              <a:defRPr/>
            </a:lvl1pPr>
          </a:lstStyle>
          <a:p>
            <a:pPr>
              <a:defRPr/>
            </a:pPr>
            <a:fld id="{D15C6531-5C75-450A-BF38-B674C64DE1FB}"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982456"/>
            <a:ext cx="6935788" cy="668338"/>
          </a:xfrm>
          <a:prstGeom prst="rect">
            <a:avLst/>
          </a:prstGeom>
        </p:spPr>
        <p:txBody>
          <a:bodyPr vert="horz" lIns="0" tIns="0" rIns="0" bIns="0" rtlCol="0" anchor="t">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2057399"/>
            <a:ext cx="6935788" cy="3603625"/>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07/11/2014</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rgbClr val="B0C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4" r:id="rId4"/>
    <p:sldLayoutId id="2147483663" r:id="rId5"/>
    <p:sldLayoutId id="2147483661" r:id="rId6"/>
    <p:sldLayoutId id="2147483662" r:id="rId7"/>
    <p:sldLayoutId id="2147483655" r:id="rId8"/>
    <p:sldLayoutId id="2147483665" r:id="rId9"/>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th.se/student/framtid/karria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p:cNvSpPr>
            <a:spLocks noGrp="1"/>
          </p:cNvSpPr>
          <p:nvPr>
            <p:ph type="ctrTitle"/>
          </p:nvPr>
        </p:nvSpPr>
        <p:spPr/>
        <p:txBody>
          <a:bodyPr>
            <a:normAutofit/>
          </a:bodyPr>
          <a:lstStyle/>
          <a:p>
            <a:pPr>
              <a:defRPr/>
            </a:pPr>
            <a:r>
              <a:rPr lang="sv-SE" dirty="0" smtClean="0"/>
              <a:t>Hur får jag till ett bra ansökningsbrev?</a:t>
            </a:r>
          </a:p>
        </p:txBody>
      </p:sp>
      <p:sp>
        <p:nvSpPr>
          <p:cNvPr id="12" name="Underrubrik 11"/>
          <p:cNvSpPr>
            <a:spLocks noGrp="1"/>
          </p:cNvSpPr>
          <p:nvPr>
            <p:ph type="subTitle" idx="1"/>
          </p:nvPr>
        </p:nvSpPr>
        <p:spPr>
          <a:xfrm>
            <a:off x="1567963" y="2276871"/>
            <a:ext cx="6987075" cy="1087765"/>
          </a:xfrm>
        </p:spPr>
        <p:txBody>
          <a:bodyPr>
            <a:normAutofit fontScale="92500"/>
          </a:bodyPr>
          <a:lstStyle/>
          <a:p>
            <a:r>
              <a:rPr lang="en-GB" dirty="0" smtClean="0"/>
              <a:t/>
            </a:r>
            <a:br>
              <a:rPr lang="en-GB" dirty="0" smtClean="0"/>
            </a:br>
            <a:r>
              <a:rPr lang="en-GB" sz="1400" dirty="0" smtClean="0"/>
              <a:t>Joséphine </a:t>
            </a:r>
            <a:r>
              <a:rPr lang="en-GB" sz="1400" dirty="0"/>
              <a:t>Häckner </a:t>
            </a:r>
            <a:r>
              <a:rPr lang="en-GB" sz="1400" dirty="0" smtClean="0"/>
              <a:t>Posse, jhp@kth.se, KTH Karriär, </a:t>
            </a:r>
            <a:r>
              <a:rPr lang="en-GB" sz="1400" b="1" dirty="0" smtClean="0">
                <a:hlinkClick r:id="rId3"/>
              </a:rPr>
              <a:t>www.kth.se/student/framtid/karriar</a:t>
            </a:r>
            <a:r>
              <a:rPr lang="en-GB" sz="1400" b="1" dirty="0" smtClean="0"/>
              <a:t/>
            </a:r>
            <a:br>
              <a:rPr lang="en-GB" sz="1400" b="1" dirty="0" smtClean="0"/>
            </a:br>
            <a:endParaRPr lang="en-GB" sz="1400" b="1" dirty="0"/>
          </a:p>
        </p:txBody>
      </p:sp>
      <p:sp>
        <p:nvSpPr>
          <p:cNvPr id="4" name="Line 6"/>
          <p:cNvSpPr>
            <a:spLocks noChangeShapeType="1"/>
          </p:cNvSpPr>
          <p:nvPr/>
        </p:nvSpPr>
        <p:spPr bwMode="auto">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643575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ubrik 1"/>
          <p:cNvSpPr>
            <a:spLocks noGrp="1"/>
          </p:cNvSpPr>
          <p:nvPr>
            <p:ph type="title"/>
          </p:nvPr>
        </p:nvSpPr>
        <p:spPr/>
        <p:txBody>
          <a:bodyPr/>
          <a:lstStyle/>
          <a:p>
            <a:r>
              <a:rPr lang="sv-SE" dirty="0" smtClean="0"/>
              <a:t>Frågor</a:t>
            </a:r>
          </a:p>
        </p:txBody>
      </p:sp>
      <p:sp>
        <p:nvSpPr>
          <p:cNvPr id="10243" name="Platshållare för innehåll 2"/>
          <p:cNvSpPr>
            <a:spLocks noGrp="1"/>
          </p:cNvSpPr>
          <p:nvPr>
            <p:ph sz="quarter" idx="4294967295"/>
          </p:nvPr>
        </p:nvSpPr>
        <p:spPr>
          <a:xfrm>
            <a:off x="1822012" y="1875077"/>
            <a:ext cx="6863091" cy="4058346"/>
          </a:xfrm>
          <a:prstGeom prst="rect">
            <a:avLst/>
          </a:prstGeom>
        </p:spPr>
        <p:txBody>
          <a:bodyPr lIns="80165" tIns="40083" rIns="80165" bIns="40083"/>
          <a:lstStyle/>
          <a:p>
            <a:r>
              <a:rPr lang="sv-SE" dirty="0" smtClean="0"/>
              <a:t>Varför svårt skriva ett ansökningsbrev? </a:t>
            </a:r>
          </a:p>
          <a:p>
            <a:endParaRPr lang="sv-SE" dirty="0" smtClean="0"/>
          </a:p>
          <a:p>
            <a:r>
              <a:rPr lang="sv-SE" dirty="0" smtClean="0"/>
              <a:t>Skillnad mellan CV och brev?</a:t>
            </a:r>
          </a:p>
          <a:p>
            <a:endParaRPr lang="sv-SE" dirty="0" smtClean="0"/>
          </a:p>
          <a:p>
            <a:r>
              <a:rPr lang="sv-SE" dirty="0" smtClean="0"/>
              <a:t>Syftet med ansökningsbrevet?</a:t>
            </a:r>
          </a:p>
          <a:p>
            <a:endParaRPr lang="sv-SE" dirty="0" smtClean="0"/>
          </a:p>
        </p:txBody>
      </p:sp>
      <p:sp>
        <p:nvSpPr>
          <p:cNvPr id="4" name="Platshållare för bildnummer 3"/>
          <p:cNvSpPr>
            <a:spLocks noGrp="1"/>
          </p:cNvSpPr>
          <p:nvPr>
            <p:ph type="sldNum" sz="quarter" idx="4294967295"/>
          </p:nvPr>
        </p:nvSpPr>
        <p:spPr>
          <a:xfrm>
            <a:off x="8482808" y="6499403"/>
            <a:ext cx="450751" cy="364358"/>
          </a:xfrm>
          <a:prstGeom prst="rect">
            <a:avLst/>
          </a:prstGeom>
        </p:spPr>
        <p:txBody>
          <a:bodyPr lIns="80165" tIns="40083" rIns="80165" bIns="40083"/>
          <a:lstStyle/>
          <a:p>
            <a:pPr>
              <a:defRPr/>
            </a:pPr>
            <a:fld id="{95D347EE-75AC-4839-8541-4180A458DDCB}" type="slidenum">
              <a:rPr lang="sv-SE" smtClean="0"/>
              <a:pPr>
                <a:defRPr/>
              </a:pPr>
              <a:t>2</a:t>
            </a:fld>
            <a:endParaRPr lang="sv-SE"/>
          </a:p>
        </p:txBody>
      </p:sp>
      <p:pic>
        <p:nvPicPr>
          <p:cNvPr id="10245" name="Bildobjekt 1"/>
          <p:cNvPicPr>
            <a:picLocks noChangeAspect="1"/>
          </p:cNvPicPr>
          <p:nvPr/>
        </p:nvPicPr>
        <p:blipFill>
          <a:blip r:embed="rId3" cstate="print"/>
          <a:srcRect/>
          <a:stretch>
            <a:fillRect/>
          </a:stretch>
        </p:blipFill>
        <p:spPr bwMode="auto">
          <a:xfrm rot="886485">
            <a:off x="6542678" y="3429001"/>
            <a:ext cx="1618359" cy="222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62922E"/>
                </a:solidFill>
              </a:rPr>
              <a:t>Dagens upplägg</a:t>
            </a:r>
            <a:endParaRPr lang="sv-SE" dirty="0">
              <a:solidFill>
                <a:srgbClr val="62922E"/>
              </a:solidFill>
            </a:endParaRPr>
          </a:p>
        </p:txBody>
      </p:sp>
      <p:sp>
        <p:nvSpPr>
          <p:cNvPr id="3" name="Platshållare för innehåll 2"/>
          <p:cNvSpPr>
            <a:spLocks noGrp="1"/>
          </p:cNvSpPr>
          <p:nvPr>
            <p:ph idx="1"/>
          </p:nvPr>
        </p:nvSpPr>
        <p:spPr>
          <a:xfrm>
            <a:off x="1619250" y="2057399"/>
            <a:ext cx="5536924" cy="3603625"/>
          </a:xfrm>
        </p:spPr>
        <p:txBody>
          <a:bodyPr/>
          <a:lstStyle/>
          <a:p>
            <a:pPr marL="342900" indent="-342900">
              <a:buFont typeface="Arial" panose="020B0604020202020204" pitchFamily="34" charset="0"/>
              <a:buChar char="•"/>
            </a:pPr>
            <a:r>
              <a:rPr lang="sv-SE" dirty="0" smtClean="0"/>
              <a:t>”Klassiskt” ansökningsbrev </a:t>
            </a:r>
          </a:p>
          <a:p>
            <a:pPr marL="342900" indent="-342900">
              <a:buFont typeface="Arial" panose="020B0604020202020204" pitchFamily="34" charset="0"/>
              <a:buChar char="•"/>
            </a:pPr>
            <a:r>
              <a:rPr lang="sv-SE" dirty="0" smtClean="0"/>
              <a:t>Våga vara personlig </a:t>
            </a:r>
          </a:p>
          <a:p>
            <a:pPr marL="342900" indent="-342900">
              <a:buFont typeface="Arial" panose="020B0604020202020204" pitchFamily="34" charset="0"/>
              <a:buChar char="•"/>
            </a:pPr>
            <a:r>
              <a:rPr lang="sv-SE" dirty="0" smtClean="0"/>
              <a:t>Spontanansökan </a:t>
            </a:r>
            <a:endParaRPr lang="sv-SE" dirty="0"/>
          </a:p>
        </p:txBody>
      </p:sp>
    </p:spTree>
    <p:extLst>
      <p:ext uri="{BB962C8B-B14F-4D97-AF65-F5344CB8AC3E}">
        <p14:creationId xmlns:p14="http://schemas.microsoft.com/office/powerpoint/2010/main" val="702432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ubrik 1"/>
          <p:cNvSpPr>
            <a:spLocks noGrp="1"/>
          </p:cNvSpPr>
          <p:nvPr>
            <p:ph type="title"/>
          </p:nvPr>
        </p:nvSpPr>
        <p:spPr>
          <a:xfrm>
            <a:off x="1283165" y="579022"/>
            <a:ext cx="8154749" cy="5756463"/>
          </a:xfrm>
        </p:spPr>
        <p:txBody>
          <a:bodyPr/>
          <a:lstStyle/>
          <a:p>
            <a:pPr>
              <a:lnSpc>
                <a:spcPct val="100000"/>
              </a:lnSpc>
            </a:pPr>
            <a:r>
              <a:rPr lang="sv-SE" altLang="sv-SE" sz="1400" dirty="0" smtClean="0">
                <a:latin typeface="Courier New" pitchFamily="49" charset="0"/>
                <a:cs typeface="Courier New" pitchFamily="49" charset="0"/>
              </a:rPr>
              <a:t>OPTIMERINGSINGENJÖR FÖR TUNGA FORDON</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Alten Sverige AB</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Ort: Stockholm (Kommuninformation), 1 plats</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Yrke: Civilingenjör, farkostteknik</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Sista ansökningsdag: 20140114</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ARBETSUPPGIFTER OCH KOMPETENS</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Alten växer så det knakar! Vi behöver nu förstärka vårt fantastiska konsultteam med</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en optimeringsingenjör till vår kund inom fordonsindustrin i södra Stockholm. Du</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kommer att arbeta med kalibrering och prestandaoptimering för emissionsnivåerna</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EU3EU5med PDE och/eller </a:t>
            </a:r>
            <a:r>
              <a:rPr lang="sv-SE" altLang="sv-SE" sz="1400" dirty="0" err="1" smtClean="0">
                <a:latin typeface="Courier New" pitchFamily="49" charset="0"/>
                <a:cs typeface="Courier New" pitchFamily="49" charset="0"/>
              </a:rPr>
              <a:t>Common</a:t>
            </a:r>
            <a:r>
              <a:rPr lang="sv-SE" altLang="sv-SE" sz="1400" dirty="0" smtClean="0">
                <a:latin typeface="Courier New" pitchFamily="49" charset="0"/>
                <a:cs typeface="Courier New" pitchFamily="49" charset="0"/>
              </a:rPr>
              <a:t> </a:t>
            </a:r>
            <a:r>
              <a:rPr lang="sv-SE" altLang="sv-SE" sz="1400" dirty="0" err="1" smtClean="0">
                <a:latin typeface="Courier New" pitchFamily="49" charset="0"/>
                <a:cs typeface="Courier New" pitchFamily="49" charset="0"/>
              </a:rPr>
              <a:t>Rail</a:t>
            </a:r>
            <a:r>
              <a:rPr lang="sv-SE" altLang="sv-SE" sz="1400" dirty="0" smtClean="0">
                <a:latin typeface="Courier New" pitchFamily="49" charset="0"/>
                <a:cs typeface="Courier New" pitchFamily="49" charset="0"/>
              </a:rPr>
              <a:t> insprutningssystem, där typiska</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arbetsuppgifter är:</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Provning i motorprovcell inklusive egen provplanering</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Analys och presentation av provdata (</a:t>
            </a:r>
            <a:r>
              <a:rPr lang="sv-SE" altLang="sv-SE" sz="1400" dirty="0" err="1" smtClean="0">
                <a:latin typeface="Courier New" pitchFamily="49" charset="0"/>
                <a:cs typeface="Courier New" pitchFamily="49" charset="0"/>
              </a:rPr>
              <a:t>Concerto</a:t>
            </a:r>
            <a:r>
              <a:rPr lang="sv-SE" altLang="sv-SE" sz="1400" dirty="0" smtClean="0">
                <a:latin typeface="Courier New" pitchFamily="49" charset="0"/>
                <a:cs typeface="Courier New" pitchFamily="49" charset="0"/>
              </a:rPr>
              <a:t>, </a:t>
            </a:r>
            <a:r>
              <a:rPr lang="sv-SE" altLang="sv-SE" sz="1400" dirty="0" err="1" smtClean="0">
                <a:latin typeface="Courier New" pitchFamily="49" charset="0"/>
                <a:cs typeface="Courier New" pitchFamily="49" charset="0"/>
              </a:rPr>
              <a:t>Matlab</a:t>
            </a:r>
            <a:r>
              <a:rPr lang="sv-SE" altLang="sv-SE" sz="1400" dirty="0" smtClean="0">
                <a:latin typeface="Courier New" pitchFamily="49" charset="0"/>
                <a:cs typeface="Courier New" pitchFamily="49" charset="0"/>
              </a:rPr>
              <a:t>)</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Optimering och kalibrering av S8 motorstyrsystem och i viss mån avgasbehandling (Vision)</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Hantering av </a:t>
            </a:r>
            <a:r>
              <a:rPr lang="sv-SE" altLang="sv-SE" sz="1400" dirty="0" err="1" smtClean="0">
                <a:latin typeface="Courier New" pitchFamily="49" charset="0"/>
                <a:cs typeface="Courier New" pitchFamily="49" charset="0"/>
              </a:rPr>
              <a:t>kalibrerdata</a:t>
            </a:r>
            <a:r>
              <a:rPr lang="sv-SE" altLang="sv-SE" sz="1400" dirty="0" smtClean="0">
                <a:latin typeface="Courier New" pitchFamily="49" charset="0"/>
                <a:cs typeface="Courier New" pitchFamily="49" charset="0"/>
              </a:rPr>
              <a:t> i kund system (</a:t>
            </a:r>
            <a:r>
              <a:rPr lang="sv-SE" altLang="sv-SE" sz="1400" dirty="0" err="1" smtClean="0">
                <a:latin typeface="Courier New" pitchFamily="49" charset="0"/>
                <a:cs typeface="Courier New" pitchFamily="49" charset="0"/>
              </a:rPr>
              <a:t>Comptrans</a:t>
            </a:r>
            <a:r>
              <a:rPr lang="sv-SE" altLang="sv-SE" sz="1400" dirty="0" smtClean="0">
                <a:latin typeface="Courier New" pitchFamily="49" charset="0"/>
                <a:cs typeface="Courier New" pitchFamily="49" charset="0"/>
              </a:rPr>
              <a:t>)</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Granskning och rapportering av resultat från kalibrering</a:t>
            </a:r>
          </a:p>
        </p:txBody>
      </p:sp>
      <p:sp>
        <p:nvSpPr>
          <p:cNvPr id="3" name="Platshållare för bildnummer 2"/>
          <p:cNvSpPr>
            <a:spLocks noGrp="1"/>
          </p:cNvSpPr>
          <p:nvPr>
            <p:ph type="sldNum" sz="quarter" idx="12"/>
          </p:nvPr>
        </p:nvSpPr>
        <p:spPr/>
        <p:txBody>
          <a:bodyPr/>
          <a:lstStyle/>
          <a:p>
            <a:pPr>
              <a:defRPr/>
            </a:pPr>
            <a:fld id="{97B04763-F151-4154-A9E7-0740FC931397}" type="slidenum">
              <a:rPr lang="sv-SE" smtClean="0"/>
              <a:pPr>
                <a:defRPr/>
              </a:pPr>
              <a:t>4</a:t>
            </a:fld>
            <a:endParaRPr lang="sv-SE"/>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ubrik 1"/>
          <p:cNvSpPr>
            <a:spLocks noGrp="1"/>
          </p:cNvSpPr>
          <p:nvPr>
            <p:ph type="title"/>
          </p:nvPr>
        </p:nvSpPr>
        <p:spPr>
          <a:xfrm>
            <a:off x="1642397" y="497382"/>
            <a:ext cx="6844084" cy="7160718"/>
          </a:xfrm>
        </p:spPr>
        <p:txBody>
          <a:bodyPr/>
          <a:lstStyle/>
          <a:p>
            <a:pPr>
              <a:lnSpc>
                <a:spcPct val="100000"/>
              </a:lnSpc>
            </a:pPr>
            <a:r>
              <a:rPr lang="sv-SE" altLang="sv-SE" sz="1400" dirty="0" smtClean="0">
                <a:latin typeface="Courier New" pitchFamily="49" charset="0"/>
                <a:cs typeface="Courier New" pitchFamily="49" charset="0"/>
              </a:rPr>
              <a:t>Vi söker dig med erfarenhet inom diselmotorkalibrering och avgasbehandling för tunga fordon och är </a:t>
            </a:r>
            <a:r>
              <a:rPr lang="sv-SE" altLang="sv-SE" sz="1400" dirty="0" err="1" smtClean="0">
                <a:latin typeface="Courier New" pitchFamily="49" charset="0"/>
                <a:cs typeface="Courier New" pitchFamily="49" charset="0"/>
              </a:rPr>
              <a:t>högskole-eller</a:t>
            </a:r>
            <a:r>
              <a:rPr lang="sv-SE" altLang="sv-SE" sz="1400" dirty="0" smtClean="0">
                <a:latin typeface="Courier New" pitchFamily="49" charset="0"/>
                <a:cs typeface="Courier New" pitchFamily="49" charset="0"/>
              </a:rPr>
              <a:t> civilingenjör, gärna med fördjupning inom förbränningsmotorteknik. Du är motorintresserad och det är meriterande om du skruvat med motorer på fritiden! Då vår kund arbetar i projektform och i utvecklingsteam, är det viktigt att du har en hög samarbetsförmåga och är duktig på</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att kommunicera. Du är noggrann, har initiativförmåga och viljan att lära dig nya saker. Du har goda </a:t>
            </a:r>
            <a:r>
              <a:rPr lang="sv-SE" altLang="sv-SE" sz="1400" dirty="0" err="1" smtClean="0">
                <a:latin typeface="Courier New" pitchFamily="49" charset="0"/>
                <a:cs typeface="Courier New" pitchFamily="49" charset="0"/>
              </a:rPr>
              <a:t>svensk-och</a:t>
            </a:r>
            <a:r>
              <a:rPr lang="sv-SE" altLang="sv-SE" sz="1400" dirty="0" smtClean="0">
                <a:latin typeface="Courier New" pitchFamily="49" charset="0"/>
                <a:cs typeface="Courier New" pitchFamily="49" charset="0"/>
              </a:rPr>
              <a:t> engelskkunskaper i både tal och skrift. Då provning i lastbil kan förekomma, är CE eller CE-kort mycket meriterande. Om ovanstående beskrivning passar in på dig, så tveka inte att skicka in din ansökan redan idag!</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PERSONLIGHET OCH ENGAGEMANG </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Personliga egenskaper som vi värdesätter är din förmåga att agera självständigt och affärsmässigt. Du är positiv, utåtriktad och drivande med förmåga att skapa och upprätthålla goda relationer med våra kunder. Du stimuleras av problemlösning och använder din kreativitet till att hitta nya lösningar. Naturligtvis har du ett genuint </a:t>
            </a:r>
            <a:r>
              <a:rPr lang="sv-SE" altLang="sv-SE" sz="1400" dirty="0" err="1" smtClean="0">
                <a:latin typeface="Courier New" pitchFamily="49" charset="0"/>
                <a:cs typeface="Courier New" pitchFamily="49" charset="0"/>
              </a:rPr>
              <a:t>eknikintresse</a:t>
            </a:r>
            <a:r>
              <a:rPr lang="sv-SE" altLang="sv-SE" sz="1400" dirty="0" smtClean="0">
                <a:latin typeface="Courier New" pitchFamily="49" charset="0"/>
                <a:cs typeface="Courier New" pitchFamily="49" charset="0"/>
              </a:rPr>
              <a:t>! Du anser att din lön ska stå i relation till din kompetens och vidare</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delar vi ansvaret med dig för att upprätthålla och utveckla din konkurrenskraftiga konsultprofil. Stor vikt kommer att läggas vid personlig lämplighet.</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a:r>
            <a:br>
              <a:rPr lang="sv-SE" altLang="sv-SE" sz="1400" dirty="0" smtClean="0">
                <a:latin typeface="Courier New" pitchFamily="49" charset="0"/>
                <a:cs typeface="Courier New" pitchFamily="49" charset="0"/>
              </a:rPr>
            </a:br>
            <a:r>
              <a:rPr lang="sv-SE" altLang="sv-SE" sz="1600" dirty="0" smtClean="0"/>
              <a:t/>
            </a:r>
            <a:br>
              <a:rPr lang="sv-SE" altLang="sv-SE" sz="1600" dirty="0" smtClean="0"/>
            </a:br>
            <a:endParaRPr lang="sv-SE" altLang="sv-SE" sz="1600" dirty="0" smtClean="0"/>
          </a:p>
        </p:txBody>
      </p:sp>
      <p:sp>
        <p:nvSpPr>
          <p:cNvPr id="3" name="Platshållare för bildnummer 2"/>
          <p:cNvSpPr>
            <a:spLocks noGrp="1"/>
          </p:cNvSpPr>
          <p:nvPr>
            <p:ph type="sldNum" sz="quarter" idx="12"/>
          </p:nvPr>
        </p:nvSpPr>
        <p:spPr/>
        <p:txBody>
          <a:bodyPr/>
          <a:lstStyle/>
          <a:p>
            <a:pPr>
              <a:defRPr/>
            </a:pPr>
            <a:fld id="{F988C835-ABA9-47D2-9DBC-2EC3C208F0F9}" type="slidenum">
              <a:rPr lang="sv-SE" smtClean="0"/>
              <a:pPr>
                <a:defRPr/>
              </a:pPr>
              <a:t>5</a:t>
            </a:fld>
            <a:endParaRPr lang="sv-SE"/>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ubrik 1"/>
          <p:cNvSpPr>
            <a:spLocks noGrp="1"/>
          </p:cNvSpPr>
          <p:nvPr>
            <p:ph type="title"/>
          </p:nvPr>
        </p:nvSpPr>
        <p:spPr>
          <a:xfrm>
            <a:off x="1462782" y="481052"/>
            <a:ext cx="6844084" cy="5724601"/>
          </a:xfrm>
        </p:spPr>
        <p:txBody>
          <a:bodyPr/>
          <a:lstStyle/>
          <a:p>
            <a:pPr>
              <a:lnSpc>
                <a:spcPct val="100000"/>
              </a:lnSpc>
            </a:pPr>
            <a:r>
              <a:rPr lang="sv-SE" altLang="sv-SE" sz="1400" b="0" kern="0" dirty="0" smtClean="0">
                <a:solidFill>
                  <a:srgbClr val="808080"/>
                </a:solidFill>
                <a:latin typeface="Courier New" pitchFamily="49" charset="0"/>
                <a:cs typeface="Courier New" pitchFamily="49" charset="0"/>
              </a:rPr>
              <a:t>Vi söker dig med </a:t>
            </a:r>
            <a:r>
              <a:rPr lang="sv-SE" altLang="sv-SE" sz="1400" b="0" kern="0" dirty="0" smtClean="0">
                <a:solidFill>
                  <a:srgbClr val="C00000"/>
                </a:solidFill>
                <a:latin typeface="Courier New" pitchFamily="49" charset="0"/>
                <a:cs typeface="Courier New" pitchFamily="49" charset="0"/>
              </a:rPr>
              <a:t>erfarenhet inom diselmotorkalibrering och avgasbehandling</a:t>
            </a:r>
            <a:r>
              <a:rPr lang="sv-SE" altLang="sv-SE" sz="1400" b="0" kern="0" dirty="0" smtClean="0">
                <a:solidFill>
                  <a:srgbClr val="808080"/>
                </a:solidFill>
                <a:latin typeface="Courier New" pitchFamily="49" charset="0"/>
                <a:cs typeface="Courier New" pitchFamily="49" charset="0"/>
              </a:rPr>
              <a:t> för  tunga fordon och är </a:t>
            </a:r>
            <a:r>
              <a:rPr lang="sv-SE" altLang="sv-SE" sz="1400" b="0" kern="0" dirty="0" err="1" smtClean="0">
                <a:solidFill>
                  <a:srgbClr val="C00000"/>
                </a:solidFill>
                <a:latin typeface="Courier New" pitchFamily="49" charset="0"/>
                <a:cs typeface="Courier New" pitchFamily="49" charset="0"/>
              </a:rPr>
              <a:t>högskole-eller</a:t>
            </a:r>
            <a:r>
              <a:rPr lang="sv-SE" altLang="sv-SE" sz="1400" b="0" kern="0" dirty="0" smtClean="0">
                <a:solidFill>
                  <a:srgbClr val="C00000"/>
                </a:solidFill>
                <a:latin typeface="Courier New" pitchFamily="49" charset="0"/>
                <a:cs typeface="Courier New" pitchFamily="49" charset="0"/>
              </a:rPr>
              <a:t> civilingenjör</a:t>
            </a:r>
            <a:r>
              <a:rPr lang="sv-SE" altLang="sv-SE" sz="1400" b="0" kern="0" dirty="0" smtClean="0">
                <a:solidFill>
                  <a:srgbClr val="808080"/>
                </a:solidFill>
                <a:latin typeface="Courier New" pitchFamily="49" charset="0"/>
                <a:cs typeface="Courier New" pitchFamily="49" charset="0"/>
              </a:rPr>
              <a:t>, gärna med fördjupning inom förbränningsmotorteknik. Då vår kund arbetar i projektform och i utvecklingsteam, är det viktigt att du har en hög </a:t>
            </a:r>
            <a:r>
              <a:rPr lang="sv-SE" altLang="sv-SE" sz="1400" b="0" kern="0" dirty="0" smtClean="0">
                <a:solidFill>
                  <a:srgbClr val="C00000"/>
                </a:solidFill>
                <a:latin typeface="Courier New" pitchFamily="49" charset="0"/>
                <a:cs typeface="Courier New" pitchFamily="49" charset="0"/>
              </a:rPr>
              <a:t>samarbetsförmåga</a:t>
            </a:r>
            <a:r>
              <a:rPr lang="sv-SE" altLang="sv-SE" sz="1400" b="0" kern="0" dirty="0" smtClean="0">
                <a:solidFill>
                  <a:srgbClr val="808080"/>
                </a:solidFill>
                <a:latin typeface="Courier New" pitchFamily="49" charset="0"/>
                <a:cs typeface="Courier New" pitchFamily="49" charset="0"/>
              </a:rPr>
              <a:t> och är duktig på att </a:t>
            </a:r>
            <a:r>
              <a:rPr lang="sv-SE" altLang="sv-SE" sz="1400" b="0" kern="0" dirty="0" smtClean="0">
                <a:solidFill>
                  <a:srgbClr val="C00000"/>
                </a:solidFill>
                <a:latin typeface="Courier New" pitchFamily="49" charset="0"/>
                <a:cs typeface="Courier New" pitchFamily="49" charset="0"/>
              </a:rPr>
              <a:t>kommunicera</a:t>
            </a:r>
            <a:r>
              <a:rPr lang="sv-SE" altLang="sv-SE" sz="1400" b="0" kern="0" dirty="0" smtClean="0">
                <a:solidFill>
                  <a:srgbClr val="808080"/>
                </a:solidFill>
                <a:latin typeface="Courier New" pitchFamily="49" charset="0"/>
                <a:cs typeface="Courier New" pitchFamily="49" charset="0"/>
              </a:rPr>
              <a:t>. Du </a:t>
            </a:r>
            <a:r>
              <a:rPr lang="sv-SE" altLang="sv-SE" sz="1400" b="0" kern="0" dirty="0" smtClean="0">
                <a:solidFill>
                  <a:srgbClr val="C00000"/>
                </a:solidFill>
                <a:latin typeface="Courier New" pitchFamily="49" charset="0"/>
                <a:cs typeface="Courier New" pitchFamily="49" charset="0"/>
              </a:rPr>
              <a:t>är noggrann</a:t>
            </a:r>
            <a:r>
              <a:rPr lang="sv-SE" altLang="sv-SE" sz="1400" b="0" kern="0" dirty="0" smtClean="0">
                <a:solidFill>
                  <a:srgbClr val="808080"/>
                </a:solidFill>
                <a:latin typeface="Courier New" pitchFamily="49" charset="0"/>
                <a:cs typeface="Courier New" pitchFamily="49" charset="0"/>
              </a:rPr>
              <a:t>, har</a:t>
            </a:r>
            <a:r>
              <a:rPr lang="sv-SE" altLang="sv-SE" sz="1400" b="0" kern="0" dirty="0" smtClean="0">
                <a:solidFill>
                  <a:srgbClr val="C00000"/>
                </a:solidFill>
                <a:latin typeface="Courier New" pitchFamily="49" charset="0"/>
                <a:cs typeface="Courier New" pitchFamily="49" charset="0"/>
              </a:rPr>
              <a:t> initiativförmåga </a:t>
            </a:r>
            <a:r>
              <a:rPr lang="sv-SE" altLang="sv-SE" sz="1400" b="0" kern="0" dirty="0" smtClean="0">
                <a:solidFill>
                  <a:srgbClr val="808080"/>
                </a:solidFill>
                <a:latin typeface="Courier New" pitchFamily="49" charset="0"/>
                <a:cs typeface="Courier New" pitchFamily="49" charset="0"/>
              </a:rPr>
              <a:t>och </a:t>
            </a:r>
            <a:r>
              <a:rPr lang="sv-SE" altLang="sv-SE" sz="1400" b="0" kern="0" dirty="0" smtClean="0">
                <a:solidFill>
                  <a:srgbClr val="C00000"/>
                </a:solidFill>
                <a:latin typeface="Courier New" pitchFamily="49" charset="0"/>
                <a:cs typeface="Courier New" pitchFamily="49" charset="0"/>
              </a:rPr>
              <a:t>viljan att lära dig nya saker</a:t>
            </a:r>
            <a:r>
              <a:rPr lang="sv-SE" altLang="sv-SE" sz="1400" b="0" kern="0" dirty="0" smtClean="0">
                <a:solidFill>
                  <a:srgbClr val="808080"/>
                </a:solidFill>
                <a:latin typeface="Courier New" pitchFamily="49" charset="0"/>
                <a:cs typeface="Courier New" pitchFamily="49" charset="0"/>
              </a:rPr>
              <a:t>. Du har </a:t>
            </a:r>
            <a:r>
              <a:rPr lang="sv-SE" altLang="sv-SE" sz="1400" b="0" kern="0" dirty="0" smtClean="0">
                <a:solidFill>
                  <a:srgbClr val="C00000"/>
                </a:solidFill>
                <a:latin typeface="Courier New" pitchFamily="49" charset="0"/>
                <a:cs typeface="Courier New" pitchFamily="49" charset="0"/>
              </a:rPr>
              <a:t>goda </a:t>
            </a:r>
            <a:r>
              <a:rPr lang="sv-SE" altLang="sv-SE" sz="1400" b="0" kern="0" dirty="0" err="1" smtClean="0">
                <a:solidFill>
                  <a:srgbClr val="C00000"/>
                </a:solidFill>
                <a:latin typeface="Courier New" pitchFamily="49" charset="0"/>
                <a:cs typeface="Courier New" pitchFamily="49" charset="0"/>
              </a:rPr>
              <a:t>svensk-och</a:t>
            </a:r>
            <a:r>
              <a:rPr lang="sv-SE" altLang="sv-SE" sz="1400" b="0" kern="0" dirty="0" smtClean="0">
                <a:solidFill>
                  <a:srgbClr val="C00000"/>
                </a:solidFill>
                <a:latin typeface="Courier New" pitchFamily="49" charset="0"/>
                <a:cs typeface="Courier New" pitchFamily="49" charset="0"/>
              </a:rPr>
              <a:t> engelskkunskaper</a:t>
            </a:r>
            <a:r>
              <a:rPr lang="sv-SE" altLang="sv-SE" sz="1400" b="0" kern="0" dirty="0" smtClean="0">
                <a:solidFill>
                  <a:srgbClr val="808080"/>
                </a:solidFill>
                <a:latin typeface="Courier New" pitchFamily="49" charset="0"/>
                <a:cs typeface="Courier New" pitchFamily="49" charset="0"/>
              </a:rPr>
              <a:t> i både tal och skrift. Då provning i</a:t>
            </a:r>
            <a:br>
              <a:rPr lang="sv-SE" altLang="sv-SE" sz="1400" b="0" kern="0" dirty="0" smtClean="0">
                <a:solidFill>
                  <a:srgbClr val="808080"/>
                </a:solidFill>
                <a:latin typeface="Courier New" pitchFamily="49" charset="0"/>
                <a:cs typeface="Courier New" pitchFamily="49" charset="0"/>
              </a:rPr>
            </a:br>
            <a:r>
              <a:rPr lang="sv-SE" altLang="sv-SE" sz="1400" b="0" kern="0" dirty="0" smtClean="0">
                <a:solidFill>
                  <a:srgbClr val="808080"/>
                </a:solidFill>
                <a:latin typeface="Courier New" pitchFamily="49" charset="0"/>
                <a:cs typeface="Courier New" pitchFamily="49" charset="0"/>
              </a:rPr>
              <a:t>lastbil kan förekomma, är </a:t>
            </a:r>
            <a:r>
              <a:rPr lang="sv-SE" altLang="sv-SE" sz="1400" b="0" kern="0" dirty="0" smtClean="0">
                <a:solidFill>
                  <a:srgbClr val="C00000"/>
                </a:solidFill>
                <a:latin typeface="Courier New" pitchFamily="49" charset="0"/>
                <a:cs typeface="Courier New" pitchFamily="49" charset="0"/>
              </a:rPr>
              <a:t>CE eller CE-kort mycket meriterande</a:t>
            </a:r>
            <a:r>
              <a:rPr lang="sv-SE" altLang="sv-SE" sz="1400" b="0" kern="0" dirty="0" smtClean="0">
                <a:solidFill>
                  <a:srgbClr val="808080"/>
                </a:solidFill>
                <a:latin typeface="Courier New" pitchFamily="49" charset="0"/>
                <a:cs typeface="Courier New" pitchFamily="49" charset="0"/>
              </a:rPr>
              <a:t>.</a:t>
            </a:r>
            <a:br>
              <a:rPr lang="sv-SE" altLang="sv-SE" sz="1400" b="0" kern="0" dirty="0" smtClean="0">
                <a:solidFill>
                  <a:srgbClr val="808080"/>
                </a:solidFill>
                <a:latin typeface="Courier New" pitchFamily="49" charset="0"/>
                <a:cs typeface="Courier New" pitchFamily="49" charset="0"/>
              </a:rPr>
            </a:br>
            <a:r>
              <a:rPr lang="sv-SE" altLang="sv-SE" sz="1400" b="0" kern="0" dirty="0" smtClean="0">
                <a:solidFill>
                  <a:srgbClr val="808080"/>
                </a:solidFill>
                <a:latin typeface="Courier New" pitchFamily="49" charset="0"/>
                <a:cs typeface="Courier New" pitchFamily="49" charset="0"/>
              </a:rPr>
              <a:t>Om ovanstående beskrivning passar in på dig, så tveka inte att skicka in </a:t>
            </a:r>
            <a:r>
              <a:rPr lang="sv-SE" altLang="sv-SE" sz="1400" b="0" kern="0" dirty="0" err="1" smtClean="0">
                <a:solidFill>
                  <a:srgbClr val="808080"/>
                </a:solidFill>
                <a:latin typeface="Courier New" pitchFamily="49" charset="0"/>
                <a:cs typeface="Courier New" pitchFamily="49" charset="0"/>
              </a:rPr>
              <a:t>dinansökan</a:t>
            </a:r>
            <a:r>
              <a:rPr lang="sv-SE" altLang="sv-SE" sz="1400" b="0" kern="0" dirty="0" smtClean="0">
                <a:solidFill>
                  <a:srgbClr val="808080"/>
                </a:solidFill>
                <a:latin typeface="Courier New" pitchFamily="49" charset="0"/>
                <a:cs typeface="Courier New" pitchFamily="49" charset="0"/>
              </a:rPr>
              <a:t> redan idag!</a:t>
            </a:r>
            <a:br>
              <a:rPr lang="sv-SE" altLang="sv-SE" sz="1400" b="0" kern="0" dirty="0" smtClean="0">
                <a:solidFill>
                  <a:srgbClr val="808080"/>
                </a:solidFill>
                <a:latin typeface="Courier New" pitchFamily="49" charset="0"/>
                <a:cs typeface="Courier New" pitchFamily="49" charset="0"/>
              </a:rPr>
            </a:br>
            <a:r>
              <a:rPr lang="sv-SE" altLang="sv-SE" sz="1400" b="0" kern="0" dirty="0" smtClean="0">
                <a:solidFill>
                  <a:srgbClr val="808080"/>
                </a:solidFill>
                <a:latin typeface="Courier New" pitchFamily="49" charset="0"/>
                <a:cs typeface="Courier New" pitchFamily="49" charset="0"/>
              </a:rPr>
              <a:t/>
            </a:r>
            <a:br>
              <a:rPr lang="sv-SE" altLang="sv-SE" sz="1400" b="0" kern="0" dirty="0" smtClean="0">
                <a:solidFill>
                  <a:srgbClr val="808080"/>
                </a:solidFill>
                <a:latin typeface="Courier New" pitchFamily="49" charset="0"/>
                <a:cs typeface="Courier New" pitchFamily="49" charset="0"/>
              </a:rPr>
            </a:br>
            <a:r>
              <a:rPr lang="sv-SE" altLang="sv-SE" sz="1400" b="0" kern="0" dirty="0" smtClean="0">
                <a:solidFill>
                  <a:srgbClr val="808080"/>
                </a:solidFill>
                <a:latin typeface="Courier New" pitchFamily="49" charset="0"/>
                <a:cs typeface="Courier New" pitchFamily="49" charset="0"/>
              </a:rPr>
              <a:t>PERSONLIGHET OCH ENGAGEMANG</a:t>
            </a:r>
            <a:br>
              <a:rPr lang="sv-SE" altLang="sv-SE" sz="1400" b="0" kern="0" dirty="0" smtClean="0">
                <a:solidFill>
                  <a:srgbClr val="808080"/>
                </a:solidFill>
                <a:latin typeface="Courier New" pitchFamily="49" charset="0"/>
                <a:cs typeface="Courier New" pitchFamily="49" charset="0"/>
              </a:rPr>
            </a:br>
            <a:r>
              <a:rPr lang="sv-SE" altLang="sv-SE" sz="1400" b="0" kern="0" dirty="0" smtClean="0">
                <a:solidFill>
                  <a:srgbClr val="808080"/>
                </a:solidFill>
                <a:latin typeface="Courier New" pitchFamily="49" charset="0"/>
                <a:cs typeface="Courier New" pitchFamily="49" charset="0"/>
              </a:rPr>
              <a:t>Personliga egenskaper som vi värdesätter är din förmåga att </a:t>
            </a:r>
            <a:r>
              <a:rPr lang="sv-SE" altLang="sv-SE" sz="1400" b="0" kern="0" dirty="0" smtClean="0">
                <a:solidFill>
                  <a:srgbClr val="C00000"/>
                </a:solidFill>
                <a:latin typeface="Courier New" pitchFamily="49" charset="0"/>
                <a:cs typeface="Courier New" pitchFamily="49" charset="0"/>
              </a:rPr>
              <a:t>agera självständigt </a:t>
            </a:r>
            <a:r>
              <a:rPr lang="sv-SE" altLang="sv-SE" sz="1400" b="0" kern="0" dirty="0" smtClean="0">
                <a:solidFill>
                  <a:srgbClr val="808080"/>
                </a:solidFill>
                <a:latin typeface="Courier New" pitchFamily="49" charset="0"/>
                <a:cs typeface="Courier New" pitchFamily="49" charset="0"/>
              </a:rPr>
              <a:t>och </a:t>
            </a:r>
            <a:r>
              <a:rPr lang="sv-SE" altLang="sv-SE" sz="1400" b="0" kern="0" dirty="0" smtClean="0">
                <a:solidFill>
                  <a:srgbClr val="C00000"/>
                </a:solidFill>
                <a:latin typeface="Courier New" pitchFamily="49" charset="0"/>
                <a:cs typeface="Courier New" pitchFamily="49" charset="0"/>
              </a:rPr>
              <a:t>affärsmässigt</a:t>
            </a:r>
            <a:r>
              <a:rPr lang="sv-SE" altLang="sv-SE" sz="1400" b="0" kern="0" dirty="0" smtClean="0">
                <a:solidFill>
                  <a:srgbClr val="808080"/>
                </a:solidFill>
                <a:latin typeface="Courier New" pitchFamily="49" charset="0"/>
                <a:cs typeface="Courier New" pitchFamily="49" charset="0"/>
              </a:rPr>
              <a:t>. Du är </a:t>
            </a:r>
            <a:r>
              <a:rPr lang="sv-SE" altLang="sv-SE" sz="1400" b="0" kern="0" dirty="0" smtClean="0">
                <a:solidFill>
                  <a:srgbClr val="C00000"/>
                </a:solidFill>
                <a:latin typeface="Courier New" pitchFamily="49" charset="0"/>
                <a:cs typeface="Courier New" pitchFamily="49" charset="0"/>
              </a:rPr>
              <a:t>positiv, utåtriktad och drivande </a:t>
            </a:r>
            <a:r>
              <a:rPr lang="sv-SE" altLang="sv-SE" sz="1400" b="0" kern="0" dirty="0" smtClean="0">
                <a:solidFill>
                  <a:srgbClr val="808080"/>
                </a:solidFill>
                <a:latin typeface="Courier New" pitchFamily="49" charset="0"/>
                <a:cs typeface="Courier New" pitchFamily="49" charset="0"/>
              </a:rPr>
              <a:t>med förmåga att </a:t>
            </a:r>
            <a:r>
              <a:rPr lang="sv-SE" altLang="sv-SE" sz="1400" b="0" kern="0" dirty="0" smtClean="0">
                <a:solidFill>
                  <a:srgbClr val="C00000"/>
                </a:solidFill>
                <a:latin typeface="Courier New" pitchFamily="49" charset="0"/>
                <a:cs typeface="Courier New" pitchFamily="49" charset="0"/>
              </a:rPr>
              <a:t>skapa och upprätthålla goda relationer</a:t>
            </a:r>
            <a:r>
              <a:rPr lang="sv-SE" altLang="sv-SE" sz="1400" b="0" kern="0" dirty="0" smtClean="0">
                <a:solidFill>
                  <a:srgbClr val="808080"/>
                </a:solidFill>
                <a:latin typeface="Courier New" pitchFamily="49" charset="0"/>
                <a:cs typeface="Courier New" pitchFamily="49" charset="0"/>
              </a:rPr>
              <a:t> med våra kunder. Du stimuleras av </a:t>
            </a:r>
            <a:r>
              <a:rPr lang="sv-SE" altLang="sv-SE" sz="1400" b="0" kern="0" dirty="0" smtClean="0">
                <a:solidFill>
                  <a:srgbClr val="C00000"/>
                </a:solidFill>
                <a:latin typeface="Courier New" pitchFamily="49" charset="0"/>
                <a:cs typeface="Courier New" pitchFamily="49" charset="0"/>
              </a:rPr>
              <a:t>problemlösning</a:t>
            </a:r>
            <a:r>
              <a:rPr lang="sv-SE" altLang="sv-SE" sz="1400" b="0" kern="0" dirty="0" smtClean="0">
                <a:solidFill>
                  <a:srgbClr val="808080"/>
                </a:solidFill>
                <a:latin typeface="Courier New" pitchFamily="49" charset="0"/>
                <a:cs typeface="Courier New" pitchFamily="49" charset="0"/>
              </a:rPr>
              <a:t> och använder din </a:t>
            </a:r>
            <a:r>
              <a:rPr lang="sv-SE" altLang="sv-SE" sz="1400" b="0" kern="0" dirty="0" smtClean="0">
                <a:solidFill>
                  <a:srgbClr val="C00000"/>
                </a:solidFill>
                <a:latin typeface="Courier New" pitchFamily="49" charset="0"/>
                <a:cs typeface="Courier New" pitchFamily="49" charset="0"/>
              </a:rPr>
              <a:t>kreativitet </a:t>
            </a:r>
            <a:r>
              <a:rPr lang="sv-SE" altLang="sv-SE" sz="1400" b="0" kern="0" dirty="0" smtClean="0">
                <a:solidFill>
                  <a:srgbClr val="808080"/>
                </a:solidFill>
                <a:latin typeface="Courier New" pitchFamily="49" charset="0"/>
                <a:cs typeface="Courier New" pitchFamily="49" charset="0"/>
              </a:rPr>
              <a:t>till att hitta nya lösningar. Naturligtvis har du ett genuint </a:t>
            </a:r>
            <a:r>
              <a:rPr lang="sv-SE" altLang="sv-SE" sz="1400" b="0" kern="0" dirty="0" smtClean="0">
                <a:solidFill>
                  <a:srgbClr val="C00000"/>
                </a:solidFill>
                <a:latin typeface="Courier New" pitchFamily="49" charset="0"/>
                <a:cs typeface="Courier New" pitchFamily="49" charset="0"/>
              </a:rPr>
              <a:t>teknikintresse</a:t>
            </a:r>
            <a:r>
              <a:rPr lang="sv-SE" altLang="sv-SE" sz="1400" b="0" kern="0" dirty="0" smtClean="0">
                <a:solidFill>
                  <a:srgbClr val="808080"/>
                </a:solidFill>
                <a:latin typeface="Courier New" pitchFamily="49" charset="0"/>
                <a:cs typeface="Courier New" pitchFamily="49" charset="0"/>
              </a:rPr>
              <a:t>! Du anser att din </a:t>
            </a:r>
            <a:r>
              <a:rPr lang="sv-SE" altLang="sv-SE" sz="1400" b="0" kern="0" dirty="0" smtClean="0">
                <a:solidFill>
                  <a:srgbClr val="C00000"/>
                </a:solidFill>
                <a:latin typeface="Courier New" pitchFamily="49" charset="0"/>
                <a:cs typeface="Courier New" pitchFamily="49" charset="0"/>
              </a:rPr>
              <a:t>lön ska stå i relation till din kompetens</a:t>
            </a:r>
            <a:r>
              <a:rPr lang="sv-SE" altLang="sv-SE" sz="1400" b="0" kern="0" dirty="0" smtClean="0">
                <a:solidFill>
                  <a:srgbClr val="808080"/>
                </a:solidFill>
                <a:latin typeface="Courier New" pitchFamily="49" charset="0"/>
                <a:cs typeface="Courier New" pitchFamily="49" charset="0"/>
              </a:rPr>
              <a:t> och vidare delar vi ansvaret med dig för att upprätthålla och utveckla din konkurrenskraftiga konsultprofil. Stor vikt kommer att läggas vid personlig lämplighet.</a:t>
            </a:r>
            <a:br>
              <a:rPr lang="sv-SE" altLang="sv-SE" sz="1400" b="0" kern="0" dirty="0" smtClean="0">
                <a:solidFill>
                  <a:srgbClr val="808080"/>
                </a:solidFill>
                <a:latin typeface="Courier New" pitchFamily="49" charset="0"/>
                <a:cs typeface="Courier New" pitchFamily="49" charset="0"/>
              </a:rPr>
            </a:br>
            <a:r>
              <a:rPr lang="sv-SE" altLang="sv-SE" sz="1400" b="0" kern="0" dirty="0" smtClean="0">
                <a:solidFill>
                  <a:srgbClr val="808080"/>
                </a:solidFill>
                <a:latin typeface="Verdana"/>
              </a:rPr>
              <a:t/>
            </a:r>
            <a:br>
              <a:rPr lang="sv-SE" altLang="sv-SE" sz="1400" b="0" kern="0" dirty="0" smtClean="0">
                <a:solidFill>
                  <a:srgbClr val="808080"/>
                </a:solidFill>
                <a:latin typeface="Verdana"/>
              </a:rPr>
            </a:br>
            <a:r>
              <a:rPr lang="sv-SE" altLang="sv-SE" sz="1400" b="0" kern="0" dirty="0" smtClean="0">
                <a:solidFill>
                  <a:srgbClr val="808080"/>
                </a:solidFill>
                <a:latin typeface="Verdana"/>
              </a:rPr>
              <a:t/>
            </a:r>
            <a:br>
              <a:rPr lang="sv-SE" altLang="sv-SE" sz="1400" b="0" kern="0" dirty="0" smtClean="0">
                <a:solidFill>
                  <a:srgbClr val="808080"/>
                </a:solidFill>
                <a:latin typeface="Verdana"/>
              </a:rPr>
            </a:br>
            <a:r>
              <a:rPr lang="sv-SE" altLang="sv-SE" sz="1400" dirty="0" smtClean="0">
                <a:latin typeface="Courier New" pitchFamily="49" charset="0"/>
                <a:cs typeface="Courier New" pitchFamily="49" charset="0"/>
              </a:rPr>
              <a:t/>
            </a:r>
            <a:br>
              <a:rPr lang="sv-SE" altLang="sv-SE" sz="1400" dirty="0" smtClean="0">
                <a:latin typeface="Courier New" pitchFamily="49" charset="0"/>
                <a:cs typeface="Courier New" pitchFamily="49" charset="0"/>
              </a:rPr>
            </a:br>
            <a:r>
              <a:rPr lang="sv-SE" altLang="sv-SE" sz="1400" dirty="0" smtClean="0">
                <a:latin typeface="Courier New" pitchFamily="49" charset="0"/>
                <a:cs typeface="Courier New" pitchFamily="49" charset="0"/>
              </a:rPr>
              <a:t/>
            </a:r>
            <a:br>
              <a:rPr lang="sv-SE" altLang="sv-SE" sz="1400" dirty="0" smtClean="0">
                <a:latin typeface="Courier New" pitchFamily="49" charset="0"/>
                <a:cs typeface="Courier New" pitchFamily="49" charset="0"/>
              </a:rPr>
            </a:br>
            <a:endParaRPr lang="sv-SE" altLang="sv-SE" sz="1400" dirty="0" smtClean="0">
              <a:latin typeface="Courier New" pitchFamily="49" charset="0"/>
              <a:cs typeface="Courier New" pitchFamily="49" charset="0"/>
            </a:endParaRPr>
          </a:p>
        </p:txBody>
      </p:sp>
      <p:sp>
        <p:nvSpPr>
          <p:cNvPr id="3" name="Platshållare för bildnummer 2"/>
          <p:cNvSpPr>
            <a:spLocks noGrp="1"/>
          </p:cNvSpPr>
          <p:nvPr>
            <p:ph type="sldNum" sz="quarter" idx="12"/>
          </p:nvPr>
        </p:nvSpPr>
        <p:spPr/>
        <p:txBody>
          <a:bodyPr/>
          <a:lstStyle/>
          <a:p>
            <a:pPr>
              <a:defRPr/>
            </a:pPr>
            <a:fld id="{45116C9F-147D-46E1-B5EF-7F54D3028801}" type="slidenum">
              <a:rPr lang="sv-SE" smtClean="0"/>
              <a:pPr>
                <a:defRPr/>
              </a:pPr>
              <a:t>6</a:t>
            </a:fld>
            <a:endParaRPr lang="sv-S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1"/>
          <p:cNvSpPr>
            <a:spLocks noGrp="1"/>
          </p:cNvSpPr>
          <p:nvPr>
            <p:ph type="title"/>
          </p:nvPr>
        </p:nvSpPr>
        <p:spPr/>
        <p:txBody>
          <a:bodyPr/>
          <a:lstStyle/>
          <a:p>
            <a:r>
              <a:rPr lang="sv-SE" smtClean="0"/>
              <a:t>Hur stämmer det här på mig?</a:t>
            </a:r>
          </a:p>
        </p:txBody>
      </p:sp>
      <p:sp>
        <p:nvSpPr>
          <p:cNvPr id="3" name="Platshållare för bildnummer 2"/>
          <p:cNvSpPr>
            <a:spLocks noGrp="1"/>
          </p:cNvSpPr>
          <p:nvPr>
            <p:ph type="sldNum" sz="quarter" idx="12"/>
          </p:nvPr>
        </p:nvSpPr>
        <p:spPr/>
        <p:txBody>
          <a:bodyPr/>
          <a:lstStyle/>
          <a:p>
            <a:pPr>
              <a:defRPr/>
            </a:pPr>
            <a:fld id="{0FEF3FCA-C060-4FB1-A710-EC1F54129BD6}" type="slidenum">
              <a:rPr lang="sv-SE" smtClean="0"/>
              <a:pPr>
                <a:defRPr/>
              </a:pPr>
              <a:t>7</a:t>
            </a:fld>
            <a:endParaRPr lang="sv-SE"/>
          </a:p>
        </p:txBody>
      </p:sp>
      <p:sp>
        <p:nvSpPr>
          <p:cNvPr id="6" name="Rektangel 5"/>
          <p:cNvSpPr/>
          <p:nvPr/>
        </p:nvSpPr>
        <p:spPr>
          <a:xfrm>
            <a:off x="2286341" y="2040291"/>
            <a:ext cx="4569963" cy="2850928"/>
          </a:xfrm>
          <a:prstGeom prst="rect">
            <a:avLst/>
          </a:prstGeom>
        </p:spPr>
        <p:txBody>
          <a:bodyPr lIns="80155" tIns="40078" rIns="80155" bIns="40078">
            <a:spAutoFit/>
          </a:bodyPr>
          <a:lstStyle/>
          <a:p>
            <a:pPr marL="300583" indent="-300583">
              <a:buFont typeface="Arial" panose="020B0604020202020204" pitchFamily="34" charset="0"/>
              <a:buChar char="•"/>
              <a:defRPr/>
            </a:pPr>
            <a:r>
              <a:rPr lang="sv-SE" dirty="0">
                <a:latin typeface="+mj-lt"/>
              </a:rPr>
              <a:t>På vilket sätt är </a:t>
            </a:r>
            <a:r>
              <a:rPr lang="sv-SE" dirty="0" smtClean="0">
                <a:latin typeface="+mj-lt"/>
              </a:rPr>
              <a:t>jag…?</a:t>
            </a:r>
            <a:r>
              <a:rPr lang="sv-SE" dirty="0">
                <a:latin typeface="+mj-lt"/>
              </a:rPr>
              <a:t/>
            </a:r>
            <a:br>
              <a:rPr lang="sv-SE" dirty="0">
                <a:latin typeface="+mj-lt"/>
              </a:rPr>
            </a:br>
            <a:r>
              <a:rPr lang="sv-SE" dirty="0">
                <a:latin typeface="+mj-lt"/>
              </a:rPr>
              <a:t> </a:t>
            </a:r>
          </a:p>
          <a:p>
            <a:pPr marL="300583" indent="-300583">
              <a:buFont typeface="Arial" panose="020B0604020202020204" pitchFamily="34" charset="0"/>
              <a:buChar char="•"/>
              <a:defRPr/>
            </a:pPr>
            <a:r>
              <a:rPr lang="sv-SE" dirty="0">
                <a:latin typeface="+mj-lt"/>
              </a:rPr>
              <a:t>Hur märker jag att </a:t>
            </a:r>
            <a:r>
              <a:rPr lang="sv-SE" dirty="0" smtClean="0">
                <a:latin typeface="+mj-lt"/>
              </a:rPr>
              <a:t>jag </a:t>
            </a:r>
            <a:r>
              <a:rPr lang="sv-SE" dirty="0">
                <a:latin typeface="+mj-lt"/>
              </a:rPr>
              <a:t>är</a:t>
            </a:r>
            <a:r>
              <a:rPr lang="sv-SE" dirty="0" smtClean="0">
                <a:latin typeface="+mj-lt"/>
              </a:rPr>
              <a:t>…?</a:t>
            </a:r>
          </a:p>
          <a:p>
            <a:pPr marL="300583" indent="-300583">
              <a:buFont typeface="Arial" panose="020B0604020202020204" pitchFamily="34" charset="0"/>
              <a:buChar char="•"/>
              <a:defRPr/>
            </a:pPr>
            <a:endParaRPr lang="sv-SE" dirty="0" smtClean="0">
              <a:latin typeface="+mj-lt"/>
            </a:endParaRPr>
          </a:p>
          <a:p>
            <a:pPr marL="300583" indent="-300583">
              <a:buFont typeface="Arial" panose="020B0604020202020204" pitchFamily="34" charset="0"/>
              <a:buChar char="•"/>
              <a:defRPr/>
            </a:pPr>
            <a:r>
              <a:rPr lang="sv-SE" dirty="0" smtClean="0">
                <a:latin typeface="+mj-lt"/>
              </a:rPr>
              <a:t>I vilka situationer är jag…?</a:t>
            </a:r>
          </a:p>
          <a:p>
            <a:pPr marL="300583" indent="-300583">
              <a:buFont typeface="Arial" panose="020B0604020202020204" pitchFamily="34" charset="0"/>
              <a:buChar char="•"/>
              <a:defRPr/>
            </a:pPr>
            <a:endParaRPr lang="sv-SE" dirty="0" smtClean="0">
              <a:latin typeface="+mj-lt"/>
            </a:endParaRPr>
          </a:p>
          <a:p>
            <a:pPr marL="300583" indent="-300583">
              <a:buFont typeface="Arial" panose="020B0604020202020204" pitchFamily="34" charset="0"/>
              <a:buChar char="•"/>
              <a:defRPr/>
            </a:pPr>
            <a:r>
              <a:rPr lang="sv-SE" dirty="0" smtClean="0">
                <a:latin typeface="+mj-lt"/>
              </a:rPr>
              <a:t>Hur märker andra att jag är…?</a:t>
            </a:r>
            <a:r>
              <a:rPr lang="sv-SE" dirty="0">
                <a:latin typeface="+mj-lt"/>
              </a:rPr>
              <a:t/>
            </a:r>
            <a:br>
              <a:rPr lang="sv-SE" dirty="0">
                <a:latin typeface="+mj-lt"/>
              </a:rPr>
            </a:br>
            <a:endParaRPr lang="sv-SE" dirty="0">
              <a:latin typeface="+mj-lt"/>
            </a:endParaRPr>
          </a:p>
          <a:p>
            <a:pPr marL="300583" indent="-300583">
              <a:buFont typeface="Arial" panose="020B0604020202020204" pitchFamily="34" charset="0"/>
              <a:buChar char="•"/>
              <a:defRPr/>
            </a:pPr>
            <a:r>
              <a:rPr lang="sv-SE" dirty="0" smtClean="0">
                <a:latin typeface="+mj-lt"/>
              </a:rPr>
              <a:t>Finns det synonymer som jag tycker passar bättre..?</a:t>
            </a:r>
            <a:endParaRPr lang="sv-SE"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62922E"/>
                </a:solidFill>
              </a:rPr>
              <a:t>Klassiskt ansökningsbrev</a:t>
            </a:r>
            <a:endParaRPr lang="sv-SE" dirty="0">
              <a:solidFill>
                <a:srgbClr val="62922E"/>
              </a:solidFill>
            </a:endParaRPr>
          </a:p>
        </p:txBody>
      </p:sp>
      <p:sp>
        <p:nvSpPr>
          <p:cNvPr id="3" name="Platshållare för innehåll 2"/>
          <p:cNvSpPr>
            <a:spLocks noGrp="1"/>
          </p:cNvSpPr>
          <p:nvPr>
            <p:ph idx="1"/>
          </p:nvPr>
        </p:nvSpPr>
        <p:spPr>
          <a:xfrm>
            <a:off x="1627877" y="1665660"/>
            <a:ext cx="4479400" cy="3603625"/>
          </a:xfrm>
        </p:spPr>
        <p:txBody>
          <a:bodyPr/>
          <a:lstStyle/>
          <a:p>
            <a:r>
              <a:rPr lang="sv-SE" dirty="0" smtClean="0"/>
              <a:t>Läs annonsen noga</a:t>
            </a:r>
          </a:p>
          <a:p>
            <a:r>
              <a:rPr lang="sv-SE" dirty="0" smtClean="0"/>
              <a:t>Hitta nyckelord</a:t>
            </a:r>
          </a:p>
          <a:p>
            <a:r>
              <a:rPr lang="sv-SE" dirty="0" smtClean="0"/>
              <a:t>Skriv ett nytt för varje jobb</a:t>
            </a:r>
          </a:p>
          <a:p>
            <a:endParaRPr lang="sv-SE" dirty="0" smtClean="0"/>
          </a:p>
          <a:p>
            <a:r>
              <a:rPr lang="sv-SE" u="sng" dirty="0" smtClean="0"/>
              <a:t>Brevet ska svara på dessa frågor:</a:t>
            </a:r>
          </a:p>
          <a:p>
            <a:pPr>
              <a:buFont typeface="Arial" pitchFamily="34" charset="0"/>
              <a:buChar char="•"/>
            </a:pPr>
            <a:r>
              <a:rPr lang="sv-SE" dirty="0" smtClean="0"/>
              <a:t> Varför vill jag till företaget?</a:t>
            </a:r>
          </a:p>
          <a:p>
            <a:pPr>
              <a:buFont typeface="Arial" pitchFamily="34" charset="0"/>
              <a:buChar char="•"/>
            </a:pPr>
            <a:r>
              <a:rPr lang="sv-SE" dirty="0" smtClean="0"/>
              <a:t> Varför tjänsten?</a:t>
            </a:r>
          </a:p>
          <a:p>
            <a:pPr>
              <a:buFont typeface="Arial" pitchFamily="34" charset="0"/>
              <a:buChar char="•"/>
            </a:pPr>
            <a:r>
              <a:rPr lang="sv-SE" dirty="0" smtClean="0"/>
              <a:t> Varför ska ni anställa mig?</a:t>
            </a:r>
          </a:p>
          <a:p>
            <a:endParaRPr lang="sv-SE" dirty="0"/>
          </a:p>
          <a:p>
            <a:r>
              <a:rPr lang="sv-SE" dirty="0"/>
              <a:t>Checklista</a:t>
            </a: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4857" y="1665660"/>
            <a:ext cx="2718756" cy="3518816"/>
          </a:xfrm>
          <a:prstGeom prst="rect">
            <a:avLst/>
          </a:prstGeom>
        </p:spPr>
      </p:pic>
    </p:spTree>
    <p:extLst>
      <p:ext uri="{BB962C8B-B14F-4D97-AF65-F5344CB8AC3E}">
        <p14:creationId xmlns:p14="http://schemas.microsoft.com/office/powerpoint/2010/main" val="3034747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p:cNvSpPr>
            <a:spLocks noGrp="1"/>
          </p:cNvSpPr>
          <p:nvPr>
            <p:ph type="title"/>
          </p:nvPr>
        </p:nvSpPr>
        <p:spPr>
          <a:xfrm>
            <a:off x="1619250" y="982456"/>
            <a:ext cx="6935788" cy="668338"/>
          </a:xfrm>
        </p:spPr>
        <p:txBody>
          <a:bodyPr/>
          <a:lstStyle/>
          <a:p>
            <a:r>
              <a:rPr lang="sv-SE" altLang="sv-SE" dirty="0" smtClean="0"/>
              <a:t>Att berätta en historia</a:t>
            </a:r>
          </a:p>
        </p:txBody>
      </p:sp>
      <p:sp>
        <p:nvSpPr>
          <p:cNvPr id="4" name="textruta 3"/>
          <p:cNvSpPr txBox="1"/>
          <p:nvPr/>
        </p:nvSpPr>
        <p:spPr>
          <a:xfrm>
            <a:off x="1845129" y="2106386"/>
            <a:ext cx="3951514" cy="1477328"/>
          </a:xfrm>
          <a:prstGeom prst="rect">
            <a:avLst/>
          </a:prstGeom>
          <a:noFill/>
        </p:spPr>
        <p:txBody>
          <a:bodyPr wrap="square" rtlCol="0">
            <a:spAutoFit/>
          </a:bodyPr>
          <a:lstStyle/>
          <a:p>
            <a:r>
              <a:rPr lang="sv-SE" dirty="0" smtClean="0"/>
              <a:t>Vad ska jag berätta?</a:t>
            </a:r>
          </a:p>
          <a:p>
            <a:endParaRPr lang="sv-SE" dirty="0" smtClean="0"/>
          </a:p>
          <a:p>
            <a:r>
              <a:rPr lang="sv-SE" dirty="0" smtClean="0"/>
              <a:t>Varför?</a:t>
            </a:r>
          </a:p>
          <a:p>
            <a:endParaRPr lang="sv-SE" dirty="0" smtClean="0"/>
          </a:p>
          <a:p>
            <a:r>
              <a:rPr lang="sv-SE" dirty="0" smtClean="0"/>
              <a:t>Hur?</a:t>
            </a:r>
            <a:endParaRPr lang="sv-S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descr="C:\Users\jhp\AppData\Local\Microsoft\Windows\Temporary Internet Files\Content.IE5\00M282AQ\MP90044245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560" y="1694739"/>
            <a:ext cx="3941355" cy="3208244"/>
          </a:xfrm>
          <a:prstGeom prst="rect">
            <a:avLst/>
          </a:prstGeom>
          <a:effectLst>
            <a:glow rad="127000">
              <a:schemeClr val="accent1">
                <a:alpha val="33000"/>
              </a:schemeClr>
            </a:glow>
          </a:effectLst>
          <a:extLst>
            <a:ext uri="{909E8E84-426E-40DD-AFC4-6F175D3DCCD1}">
              <a14:hiddenFill xmlns:a14="http://schemas.microsoft.com/office/drawing/2010/main">
                <a:solidFill>
                  <a:srgbClr val="FFFFFF"/>
                </a:solidFill>
              </a14:hiddenFill>
            </a:ext>
          </a:extLst>
        </p:spPr>
      </p:pic>
      <p:sp>
        <p:nvSpPr>
          <p:cNvPr id="16387" name="Rubrik 1"/>
          <p:cNvSpPr>
            <a:spLocks noGrp="1"/>
          </p:cNvSpPr>
          <p:nvPr>
            <p:ph type="title"/>
          </p:nvPr>
        </p:nvSpPr>
        <p:spPr/>
        <p:txBody>
          <a:bodyPr/>
          <a:lstStyle/>
          <a:p>
            <a:r>
              <a:rPr lang="sv-SE" altLang="sv-SE" dirty="0" smtClean="0"/>
              <a:t>Att berätta en historia</a:t>
            </a:r>
          </a:p>
        </p:txBody>
      </p:sp>
      <p:sp>
        <p:nvSpPr>
          <p:cNvPr id="3" name="Platshållare för bildnummer 2"/>
          <p:cNvSpPr>
            <a:spLocks noGrp="1"/>
          </p:cNvSpPr>
          <p:nvPr>
            <p:ph type="sldNum" sz="quarter" idx="12"/>
          </p:nvPr>
        </p:nvSpPr>
        <p:spPr/>
        <p:txBody>
          <a:bodyPr/>
          <a:lstStyle/>
          <a:p>
            <a:pPr>
              <a:defRPr/>
            </a:pPr>
            <a:fld id="{FBFC8DC6-0770-47EE-9C83-D4D2E809ADE6}" type="slidenum">
              <a:rPr lang="sv-SE" smtClean="0"/>
              <a:pPr>
                <a:defRPr/>
              </a:pPr>
              <a:t>10</a:t>
            </a:fld>
            <a:endParaRPr lang="sv-SE"/>
          </a:p>
        </p:txBody>
      </p:sp>
      <p:sp>
        <p:nvSpPr>
          <p:cNvPr id="5" name="Rektangel 4"/>
          <p:cNvSpPr/>
          <p:nvPr/>
        </p:nvSpPr>
        <p:spPr>
          <a:xfrm>
            <a:off x="4355449" y="2056536"/>
            <a:ext cx="4817062" cy="2296930"/>
          </a:xfrm>
          <a:prstGeom prst="rect">
            <a:avLst/>
          </a:prstGeom>
        </p:spPr>
        <p:txBody>
          <a:bodyPr lIns="80155" tIns="40078" rIns="80155" bIns="40078">
            <a:spAutoFit/>
          </a:bodyPr>
          <a:lstStyle/>
          <a:p>
            <a:pPr marL="342330" indent="-342330" defTabSz="914275" eaLnBrk="0" hangingPunct="0">
              <a:spcBef>
                <a:spcPct val="20000"/>
              </a:spcBef>
              <a:buClr>
                <a:srgbClr val="C01900"/>
              </a:buClr>
              <a:buFontTx/>
              <a:buChar char="•"/>
              <a:defRPr/>
            </a:pPr>
            <a:r>
              <a:rPr lang="sv-SE" sz="1600" kern="0" dirty="0">
                <a:solidFill>
                  <a:srgbClr val="000000"/>
                </a:solidFill>
                <a:latin typeface="+mj-lt"/>
              </a:rPr>
              <a:t>Början, mitt och slut</a:t>
            </a:r>
          </a:p>
          <a:p>
            <a:pPr marL="342330" indent="-342330" defTabSz="914275" eaLnBrk="0" hangingPunct="0">
              <a:spcBef>
                <a:spcPct val="20000"/>
              </a:spcBef>
              <a:buClr>
                <a:srgbClr val="C01900"/>
              </a:buClr>
              <a:buFontTx/>
              <a:buChar char="•"/>
              <a:defRPr/>
            </a:pPr>
            <a:r>
              <a:rPr lang="sv-SE" sz="1600" kern="0" dirty="0">
                <a:solidFill>
                  <a:srgbClr val="000000"/>
                </a:solidFill>
                <a:latin typeface="+mj-lt"/>
              </a:rPr>
              <a:t>Röd tråd</a:t>
            </a:r>
          </a:p>
          <a:p>
            <a:pPr marL="342330" indent="-342330" defTabSz="914275" eaLnBrk="0" hangingPunct="0">
              <a:spcBef>
                <a:spcPct val="20000"/>
              </a:spcBef>
              <a:buClr>
                <a:srgbClr val="C01900"/>
              </a:buClr>
              <a:buFontTx/>
              <a:buChar char="•"/>
              <a:defRPr/>
            </a:pPr>
            <a:r>
              <a:rPr lang="sv-SE" sz="1600" kern="0" dirty="0">
                <a:solidFill>
                  <a:srgbClr val="000000"/>
                </a:solidFill>
                <a:latin typeface="+mj-lt"/>
              </a:rPr>
              <a:t>Huvudpersoner – levande personer</a:t>
            </a:r>
          </a:p>
          <a:p>
            <a:pPr marL="342330" indent="-342330" defTabSz="914275" eaLnBrk="0" hangingPunct="0">
              <a:spcBef>
                <a:spcPct val="20000"/>
              </a:spcBef>
              <a:buClr>
                <a:srgbClr val="C01900"/>
              </a:buClr>
              <a:buFontTx/>
              <a:buChar char="•"/>
              <a:defRPr/>
            </a:pPr>
            <a:r>
              <a:rPr lang="sv-SE" sz="1600" kern="0" dirty="0">
                <a:solidFill>
                  <a:srgbClr val="000000"/>
                </a:solidFill>
                <a:latin typeface="+mj-lt"/>
              </a:rPr>
              <a:t>Dramaturgi – Problem, konflikt, lösning utveckling</a:t>
            </a:r>
          </a:p>
          <a:p>
            <a:pPr marL="342330" indent="-342330" defTabSz="914275" eaLnBrk="0" hangingPunct="0">
              <a:spcBef>
                <a:spcPct val="20000"/>
              </a:spcBef>
              <a:buClr>
                <a:srgbClr val="C01900"/>
              </a:buClr>
              <a:buFontTx/>
              <a:buChar char="•"/>
              <a:defRPr/>
            </a:pPr>
            <a:r>
              <a:rPr lang="sv-SE" sz="1600" kern="0" dirty="0">
                <a:solidFill>
                  <a:srgbClr val="000000"/>
                </a:solidFill>
                <a:latin typeface="+mj-lt"/>
              </a:rPr>
              <a:t>Ge berättelsen liv - syn, färg, lukt, smak ”kött på benen”</a:t>
            </a:r>
          </a:p>
          <a:p>
            <a:pPr marL="342330" indent="-342330" defTabSz="914275" eaLnBrk="0" hangingPunct="0">
              <a:spcBef>
                <a:spcPct val="20000"/>
              </a:spcBef>
              <a:buClr>
                <a:srgbClr val="C01900"/>
              </a:buClr>
              <a:buFontTx/>
              <a:buChar char="•"/>
              <a:defRPr/>
            </a:pPr>
            <a:r>
              <a:rPr lang="sv-SE" sz="1600" kern="0" dirty="0">
                <a:solidFill>
                  <a:srgbClr val="000000"/>
                </a:solidFill>
                <a:latin typeface="+mj-lt"/>
              </a:rPr>
              <a:t>Metaforer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ubrik 1"/>
          <p:cNvSpPr>
            <a:spLocks noGrp="1"/>
          </p:cNvSpPr>
          <p:nvPr>
            <p:ph type="title"/>
          </p:nvPr>
        </p:nvSpPr>
        <p:spPr/>
        <p:txBody>
          <a:bodyPr/>
          <a:lstStyle/>
          <a:p>
            <a:r>
              <a:rPr lang="sv-SE" altLang="sv-SE" sz="1800" dirty="0" smtClean="0">
                <a:solidFill>
                  <a:srgbClr val="7F8E2B"/>
                </a:solidFill>
              </a:rPr>
              <a:t>Bra exempel från KTH-studenter</a:t>
            </a:r>
          </a:p>
        </p:txBody>
      </p:sp>
      <p:sp>
        <p:nvSpPr>
          <p:cNvPr id="4" name="textruta 3"/>
          <p:cNvSpPr txBox="1">
            <a:spLocks noChangeArrowheads="1"/>
          </p:cNvSpPr>
          <p:nvPr/>
        </p:nvSpPr>
        <p:spPr bwMode="auto">
          <a:xfrm>
            <a:off x="445322" y="1706580"/>
            <a:ext cx="4126001" cy="2296930"/>
          </a:xfrm>
          <a:prstGeom prst="rect">
            <a:avLst/>
          </a:prstGeom>
          <a:noFill/>
          <a:ln w="9525">
            <a:noFill/>
            <a:miter lim="800000"/>
            <a:headEnd/>
            <a:tailEnd/>
          </a:ln>
        </p:spPr>
        <p:txBody>
          <a:bodyPr lIns="80155" tIns="40078" rIns="80155" bIns="40078">
            <a:spAutoFit/>
          </a:bodyPr>
          <a:lstStyle/>
          <a:p>
            <a:r>
              <a:rPr lang="sv-SE" altLang="sv-SE" sz="1600" b="1" dirty="0">
                <a:solidFill>
                  <a:srgbClr val="9D102D"/>
                </a:solidFill>
                <a:latin typeface="Courier New" pitchFamily="49" charset="0"/>
                <a:cs typeface="Courier New" pitchFamily="49" charset="0"/>
              </a:rPr>
              <a:t>”</a:t>
            </a:r>
            <a:r>
              <a:rPr lang="sv-SE" altLang="sv-SE" sz="1600" b="1" u="sng" dirty="0">
                <a:solidFill>
                  <a:srgbClr val="9D102D"/>
                </a:solidFill>
                <a:latin typeface="Courier New" pitchFamily="49" charset="0"/>
                <a:cs typeface="Courier New" pitchFamily="49" charset="0"/>
              </a:rPr>
              <a:t>Allt sedan </a:t>
            </a:r>
            <a:r>
              <a:rPr lang="sv-SE" altLang="sv-SE" sz="1600" b="1" dirty="0">
                <a:solidFill>
                  <a:srgbClr val="9D102D"/>
                </a:solidFill>
                <a:latin typeface="Courier New" pitchFamily="49" charset="0"/>
                <a:cs typeface="Courier New" pitchFamily="49" charset="0"/>
              </a:rPr>
              <a:t>barnsben har jag fascinerats av flyg- och teknikhistoria. Detta tog sig uttryck i form av pampiga </a:t>
            </a:r>
            <a:r>
              <a:rPr lang="sv-SE" altLang="sv-SE" sz="1600" b="1" u="sng" dirty="0">
                <a:solidFill>
                  <a:srgbClr val="9D102D"/>
                </a:solidFill>
                <a:latin typeface="Courier New" pitchFamily="49" charset="0"/>
                <a:cs typeface="Courier New" pitchFamily="49" charset="0"/>
              </a:rPr>
              <a:t>modellbyggen</a:t>
            </a:r>
            <a:r>
              <a:rPr lang="sv-SE" altLang="sv-SE" sz="1600" b="1" dirty="0">
                <a:solidFill>
                  <a:srgbClr val="9D102D"/>
                </a:solidFill>
                <a:latin typeface="Courier New" pitchFamily="49" charset="0"/>
                <a:cs typeface="Courier New" pitchFamily="49" charset="0"/>
              </a:rPr>
              <a:t> som belamrade mitt </a:t>
            </a:r>
            <a:r>
              <a:rPr lang="sv-SE" altLang="sv-SE" sz="1600" b="1" u="sng" dirty="0">
                <a:solidFill>
                  <a:srgbClr val="9D102D"/>
                </a:solidFill>
                <a:latin typeface="Courier New" pitchFamily="49" charset="0"/>
                <a:cs typeface="Courier New" pitchFamily="49" charset="0"/>
              </a:rPr>
              <a:t>lekrum</a:t>
            </a:r>
            <a:r>
              <a:rPr lang="sv-SE" altLang="sv-SE" sz="1600" b="1" dirty="0">
                <a:solidFill>
                  <a:srgbClr val="9D102D"/>
                </a:solidFill>
                <a:latin typeface="Courier New" pitchFamily="49" charset="0"/>
                <a:cs typeface="Courier New" pitchFamily="49" charset="0"/>
              </a:rPr>
              <a:t>! Sedan många år står dessa på vinden och dammar medan jag </a:t>
            </a:r>
            <a:r>
              <a:rPr lang="sv-SE" altLang="sv-SE" sz="1600" b="1" u="sng" dirty="0">
                <a:solidFill>
                  <a:srgbClr val="9D102D"/>
                </a:solidFill>
                <a:latin typeface="Courier New" pitchFamily="49" charset="0"/>
                <a:cs typeface="Courier New" pitchFamily="49" charset="0"/>
              </a:rPr>
              <a:t>snart</a:t>
            </a:r>
            <a:r>
              <a:rPr lang="sv-SE" altLang="sv-SE" sz="1600" b="1" dirty="0">
                <a:solidFill>
                  <a:srgbClr val="9D102D"/>
                </a:solidFill>
                <a:latin typeface="Courier New" pitchFamily="49" charset="0"/>
                <a:cs typeface="Courier New" pitchFamily="49" charset="0"/>
              </a:rPr>
              <a:t> är </a:t>
            </a:r>
            <a:r>
              <a:rPr lang="sv-SE" altLang="sv-SE" sz="1600" b="1" u="sng" dirty="0">
                <a:solidFill>
                  <a:srgbClr val="9D102D"/>
                </a:solidFill>
                <a:latin typeface="Courier New" pitchFamily="49" charset="0"/>
                <a:cs typeface="Courier New" pitchFamily="49" charset="0"/>
              </a:rPr>
              <a:t>färdigutbildad ingenjör </a:t>
            </a:r>
            <a:r>
              <a:rPr lang="sv-SE" altLang="sv-SE" sz="1600" b="1" dirty="0">
                <a:solidFill>
                  <a:srgbClr val="9D102D"/>
                </a:solidFill>
                <a:latin typeface="Courier New" pitchFamily="49" charset="0"/>
                <a:cs typeface="Courier New" pitchFamily="49" charset="0"/>
              </a:rPr>
              <a:t>inom farkostteknik…..”</a:t>
            </a:r>
          </a:p>
        </p:txBody>
      </p:sp>
      <p:sp>
        <p:nvSpPr>
          <p:cNvPr id="5" name="textruta 4"/>
          <p:cNvSpPr txBox="1"/>
          <p:nvPr/>
        </p:nvSpPr>
        <p:spPr>
          <a:xfrm>
            <a:off x="4502079" y="1535201"/>
            <a:ext cx="4127358" cy="4143589"/>
          </a:xfrm>
          <a:prstGeom prst="rect">
            <a:avLst/>
          </a:prstGeom>
          <a:noFill/>
        </p:spPr>
        <p:txBody>
          <a:bodyPr lIns="80155" tIns="40078" rIns="80155" bIns="40078">
            <a:spAutoFit/>
          </a:bodyPr>
          <a:lstStyle/>
          <a:p>
            <a:pPr>
              <a:defRPr/>
            </a:pPr>
            <a:r>
              <a:rPr lang="sv-SE" sz="1200" b="1" dirty="0">
                <a:solidFill>
                  <a:schemeClr val="accent5">
                    <a:lumMod val="50000"/>
                  </a:schemeClr>
                </a:solidFill>
                <a:latin typeface="Courier New" panose="02070309020205020404" pitchFamily="49" charset="0"/>
                <a:cs typeface="Courier New" panose="02070309020205020404" pitchFamily="49" charset="0"/>
              </a:rPr>
              <a:t>”</a:t>
            </a:r>
            <a:r>
              <a:rPr lang="en-US" sz="1200" b="1" dirty="0">
                <a:solidFill>
                  <a:schemeClr val="accent5">
                    <a:lumMod val="50000"/>
                  </a:schemeClr>
                </a:solidFill>
                <a:latin typeface="Courier New" panose="02070309020205020404" pitchFamily="49" charset="0"/>
                <a:cs typeface="Courier New" panose="02070309020205020404" pitchFamily="49" charset="0"/>
              </a:rPr>
              <a:t>I learned the concepts of </a:t>
            </a:r>
            <a:r>
              <a:rPr lang="en-US" sz="1200" b="1" u="sng" dirty="0">
                <a:solidFill>
                  <a:schemeClr val="accent5">
                    <a:lumMod val="50000"/>
                  </a:schemeClr>
                </a:solidFill>
                <a:latin typeface="Courier New" panose="02070309020205020404" pitchFamily="49" charset="0"/>
                <a:cs typeface="Courier New" panose="02070309020205020404" pitchFamily="49" charset="0"/>
              </a:rPr>
              <a:t>bird view </a:t>
            </a:r>
            <a:r>
              <a:rPr lang="en-US" sz="1200" b="1" dirty="0">
                <a:solidFill>
                  <a:schemeClr val="accent5">
                    <a:lumMod val="50000"/>
                  </a:schemeClr>
                </a:solidFill>
                <a:latin typeface="Courier New" panose="02070309020205020404" pitchFamily="49" charset="0"/>
                <a:cs typeface="Courier New" panose="02070309020205020404" pitchFamily="49" charset="0"/>
              </a:rPr>
              <a:t>and </a:t>
            </a:r>
            <a:r>
              <a:rPr lang="en-US" sz="1200" b="1" u="sng" dirty="0">
                <a:solidFill>
                  <a:schemeClr val="accent5">
                    <a:lumMod val="50000"/>
                  </a:schemeClr>
                </a:solidFill>
                <a:latin typeface="Courier New" panose="02070309020205020404" pitchFamily="49" charset="0"/>
                <a:cs typeface="Courier New" panose="02070309020205020404" pitchFamily="49" charset="0"/>
              </a:rPr>
              <a:t>worm view </a:t>
            </a:r>
            <a:r>
              <a:rPr lang="en-US" sz="1200" b="1" dirty="0">
                <a:solidFill>
                  <a:schemeClr val="accent5">
                    <a:lumMod val="50000"/>
                  </a:schemeClr>
                </a:solidFill>
                <a:latin typeface="Courier New" panose="02070309020205020404" pitchFamily="49" charset="0"/>
                <a:cs typeface="Courier New" panose="02070309020205020404" pitchFamily="49" charset="0"/>
              </a:rPr>
              <a:t>during a trip to United States. Before last year, I was characterized by my fellow colleagues in a course group as a nice organizer and a great presenter, instead of a good engineer. I realized I had been a nice </a:t>
            </a:r>
            <a:r>
              <a:rPr lang="en-US" sz="1200" b="1" u="sng" dirty="0">
                <a:solidFill>
                  <a:schemeClr val="accent5">
                    <a:lumMod val="50000"/>
                  </a:schemeClr>
                </a:solidFill>
                <a:latin typeface="Courier New" panose="02070309020205020404" pitchFamily="49" charset="0"/>
                <a:cs typeface="Courier New" panose="02070309020205020404" pitchFamily="49" charset="0"/>
              </a:rPr>
              <a:t>‘bird viewer</a:t>
            </a:r>
            <a:r>
              <a:rPr lang="en-US" sz="1200" b="1" dirty="0">
                <a:solidFill>
                  <a:schemeClr val="accent5">
                    <a:lumMod val="50000"/>
                  </a:schemeClr>
                </a:solidFill>
                <a:latin typeface="Courier New" panose="02070309020205020404" pitchFamily="49" charset="0"/>
                <a:cs typeface="Courier New" panose="02070309020205020404" pitchFamily="49" charset="0"/>
              </a:rPr>
              <a:t>’, one that is always willing to analyze things in an overall perspective, instead of being a </a:t>
            </a:r>
            <a:r>
              <a:rPr lang="en-US" sz="1200" b="1" u="sng" dirty="0">
                <a:solidFill>
                  <a:schemeClr val="accent5">
                    <a:lumMod val="50000"/>
                  </a:schemeClr>
                </a:solidFill>
                <a:latin typeface="Courier New" panose="02070309020205020404" pitchFamily="49" charset="0"/>
                <a:cs typeface="Courier New" panose="02070309020205020404" pitchFamily="49" charset="0"/>
              </a:rPr>
              <a:t>little worm </a:t>
            </a:r>
            <a:r>
              <a:rPr lang="en-US" sz="1200" b="1" dirty="0">
                <a:solidFill>
                  <a:schemeClr val="accent5">
                    <a:lumMod val="50000"/>
                  </a:schemeClr>
                </a:solidFill>
                <a:latin typeface="Courier New" panose="02070309020205020404" pitchFamily="49" charset="0"/>
                <a:cs typeface="Courier New" panose="02070309020205020404" pitchFamily="49" charset="0"/>
              </a:rPr>
              <a:t>and getting to a specific point to tackle the matter. Then I earned the chance to be an intern in Duke Smart Home last year in United States. For the first time there I realized how amazing it was to do something hands-on. My partner and I, we monitored the energy consumption in the Smart Home with a </a:t>
            </a:r>
            <a:r>
              <a:rPr lang="en-US" sz="1200" b="1" dirty="0" err="1">
                <a:solidFill>
                  <a:schemeClr val="accent5">
                    <a:lumMod val="50000"/>
                  </a:schemeClr>
                </a:solidFill>
                <a:latin typeface="Courier New" panose="02070309020205020404" pitchFamily="49" charset="0"/>
                <a:cs typeface="Courier New" panose="02070309020205020404" pitchFamily="49" charset="0"/>
              </a:rPr>
              <a:t>eGauge</a:t>
            </a:r>
            <a:r>
              <a:rPr lang="en-US" sz="1200" b="1" dirty="0">
                <a:solidFill>
                  <a:schemeClr val="accent5">
                    <a:lumMod val="50000"/>
                  </a:schemeClr>
                </a:solidFill>
                <a:latin typeface="Courier New" panose="02070309020205020404" pitchFamily="49" charset="0"/>
                <a:cs typeface="Courier New" panose="02070309020205020404" pitchFamily="49" charset="0"/>
              </a:rPr>
              <a:t> software and did a solar panel placement project in the back yard. This experience encouraged me to always try something applicable and innovative in the real setting, just as a </a:t>
            </a:r>
            <a:r>
              <a:rPr lang="en-US" sz="1200" b="1" u="sng" dirty="0">
                <a:solidFill>
                  <a:schemeClr val="accent5">
                    <a:lumMod val="50000"/>
                  </a:schemeClr>
                </a:solidFill>
                <a:latin typeface="Courier New" panose="02070309020205020404" pitchFamily="49" charset="0"/>
                <a:cs typeface="Courier New" panose="02070309020205020404" pitchFamily="49" charset="0"/>
              </a:rPr>
              <a:t>little worm. </a:t>
            </a:r>
            <a:endParaRPr lang="sv-SE" sz="1200" b="1" u="sng" dirty="0">
              <a:solidFill>
                <a:schemeClr val="accent5">
                  <a:lumMod val="50000"/>
                </a:schemeClr>
              </a:solidFill>
              <a:latin typeface="Courier New" panose="02070309020205020404" pitchFamily="49" charset="0"/>
              <a:cs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ubrik 1"/>
          <p:cNvSpPr>
            <a:spLocks noGrp="1"/>
          </p:cNvSpPr>
          <p:nvPr>
            <p:ph type="title"/>
          </p:nvPr>
        </p:nvSpPr>
        <p:spPr/>
        <p:txBody>
          <a:bodyPr/>
          <a:lstStyle/>
          <a:p>
            <a:r>
              <a:rPr lang="sv-SE" altLang="sv-SE" sz="1800" dirty="0" smtClean="0">
                <a:solidFill>
                  <a:srgbClr val="7F8E2B"/>
                </a:solidFill>
              </a:rPr>
              <a:t>Bra exempel från KTH-studenter….</a:t>
            </a:r>
          </a:p>
        </p:txBody>
      </p:sp>
      <p:sp>
        <p:nvSpPr>
          <p:cNvPr id="3" name="textruta 2"/>
          <p:cNvSpPr txBox="1"/>
          <p:nvPr/>
        </p:nvSpPr>
        <p:spPr>
          <a:xfrm>
            <a:off x="384226" y="1731063"/>
            <a:ext cx="4434195" cy="4174367"/>
          </a:xfrm>
          <a:prstGeom prst="rect">
            <a:avLst/>
          </a:prstGeom>
          <a:noFill/>
        </p:spPr>
        <p:txBody>
          <a:bodyPr lIns="80155" tIns="40078" rIns="80155" bIns="40078">
            <a:spAutoFit/>
          </a:bodyPr>
          <a:lstStyle/>
          <a:p>
            <a:pPr>
              <a:defRPr/>
            </a:pPr>
            <a:r>
              <a:rPr lang="sv-SE" sz="1600" b="1" dirty="0">
                <a:solidFill>
                  <a:srgbClr val="404616"/>
                </a:solidFill>
                <a:latin typeface="Courier New" panose="02070309020205020404" pitchFamily="49" charset="0"/>
                <a:cs typeface="Courier New" panose="02070309020205020404" pitchFamily="49" charset="0"/>
              </a:rPr>
              <a:t>Att </a:t>
            </a:r>
            <a:r>
              <a:rPr lang="sv-SE" sz="1600" b="1" dirty="0">
                <a:solidFill>
                  <a:schemeClr val="accent4">
                    <a:lumMod val="10000"/>
                  </a:schemeClr>
                </a:solidFill>
                <a:latin typeface="Courier New" panose="02070309020205020404" pitchFamily="49" charset="0"/>
                <a:cs typeface="Courier New" panose="02070309020205020404" pitchFamily="49" charset="0"/>
              </a:rPr>
              <a:t>ställa</a:t>
            </a:r>
            <a:r>
              <a:rPr lang="sv-SE" sz="1600" b="1" dirty="0">
                <a:solidFill>
                  <a:srgbClr val="404616"/>
                </a:solidFill>
                <a:latin typeface="Courier New" panose="02070309020205020404" pitchFamily="49" charset="0"/>
                <a:cs typeface="Courier New" panose="02070309020205020404" pitchFamily="49" charset="0"/>
              </a:rPr>
              <a:t> om snabbt och lära mig nya saker </a:t>
            </a:r>
            <a:r>
              <a:rPr lang="sv-SE" sz="1600" b="1" u="sng" dirty="0">
                <a:solidFill>
                  <a:srgbClr val="404616"/>
                </a:solidFill>
                <a:latin typeface="Courier New" panose="02070309020205020404" pitchFamily="49" charset="0"/>
                <a:cs typeface="Courier New" panose="02070309020205020404" pitchFamily="49" charset="0"/>
              </a:rPr>
              <a:t>sattes på prov </a:t>
            </a:r>
            <a:r>
              <a:rPr lang="sv-SE" sz="1600" b="1" dirty="0">
                <a:solidFill>
                  <a:srgbClr val="404616"/>
                </a:solidFill>
                <a:latin typeface="Courier New" panose="02070309020205020404" pitchFamily="49" charset="0"/>
                <a:cs typeface="Courier New" panose="02070309020205020404" pitchFamily="49" charset="0"/>
              </a:rPr>
              <a:t>när jag fick jobbet som museiguide en sommar. Jag fick det genom en kontakt som rekommenderade mig. Jag hade </a:t>
            </a:r>
            <a:r>
              <a:rPr lang="sv-SE" sz="1600" b="1" u="sng" dirty="0">
                <a:solidFill>
                  <a:srgbClr val="404616"/>
                </a:solidFill>
                <a:latin typeface="Courier New" panose="02070309020205020404" pitchFamily="49" charset="0"/>
                <a:cs typeface="Courier New" panose="02070309020205020404" pitchFamily="49" charset="0"/>
              </a:rPr>
              <a:t>bara fått veta </a:t>
            </a:r>
            <a:r>
              <a:rPr lang="sv-SE" sz="1600" b="1" dirty="0">
                <a:solidFill>
                  <a:srgbClr val="404616"/>
                </a:solidFill>
                <a:latin typeface="Courier New" panose="02070309020205020404" pitchFamily="49" charset="0"/>
                <a:cs typeface="Courier New" panose="02070309020205020404" pitchFamily="49" charset="0"/>
              </a:rPr>
              <a:t>att mina arbetsuppgifter skulle vara att ställa i ordning en utställning. </a:t>
            </a:r>
            <a:r>
              <a:rPr lang="sv-SE" sz="1600" b="1" u="sng" dirty="0">
                <a:solidFill>
                  <a:srgbClr val="404616"/>
                </a:solidFill>
                <a:latin typeface="Courier New" panose="02070309020205020404" pitchFamily="49" charset="0"/>
                <a:cs typeface="Courier New" panose="02070309020205020404" pitchFamily="49" charset="0"/>
              </a:rPr>
              <a:t>Det visade sig</a:t>
            </a:r>
            <a:r>
              <a:rPr lang="sv-SE" sz="1600" b="1" dirty="0">
                <a:solidFill>
                  <a:srgbClr val="404616"/>
                </a:solidFill>
                <a:latin typeface="Courier New" panose="02070309020205020404" pitchFamily="49" charset="0"/>
                <a:cs typeface="Courier New" panose="02070309020205020404" pitchFamily="49" charset="0"/>
              </a:rPr>
              <a:t> att jag skulle jobba i kassan, vara värd och ta guidade turer, något jag </a:t>
            </a:r>
            <a:r>
              <a:rPr lang="sv-SE" sz="1600" b="1" u="sng" dirty="0">
                <a:solidFill>
                  <a:srgbClr val="404616"/>
                </a:solidFill>
                <a:latin typeface="Courier New" panose="02070309020205020404" pitchFamily="49" charset="0"/>
                <a:cs typeface="Courier New" panose="02070309020205020404" pitchFamily="49" charset="0"/>
              </a:rPr>
              <a:t>fick veta dagen då jag började jobba</a:t>
            </a:r>
            <a:r>
              <a:rPr lang="sv-SE" sz="1600" b="1" dirty="0">
                <a:solidFill>
                  <a:srgbClr val="404616"/>
                </a:solidFill>
                <a:latin typeface="Courier New" panose="02070309020205020404" pitchFamily="49" charset="0"/>
                <a:cs typeface="Courier New" panose="02070309020205020404" pitchFamily="49" charset="0"/>
              </a:rPr>
              <a:t>. En rolig upplevelse och en stor </a:t>
            </a:r>
            <a:r>
              <a:rPr lang="sv-SE" sz="1600" b="1" u="sng" dirty="0">
                <a:solidFill>
                  <a:srgbClr val="404616"/>
                </a:solidFill>
                <a:latin typeface="Courier New" panose="02070309020205020404" pitchFamily="49" charset="0"/>
                <a:cs typeface="Courier New" panose="02070309020205020404" pitchFamily="49" charset="0"/>
              </a:rPr>
              <a:t>utmaning</a:t>
            </a:r>
            <a:r>
              <a:rPr lang="sv-SE" sz="1600" b="1" dirty="0">
                <a:solidFill>
                  <a:srgbClr val="404616"/>
                </a:solidFill>
                <a:latin typeface="Courier New" panose="02070309020205020404" pitchFamily="49" charset="0"/>
                <a:cs typeface="Courier New" panose="02070309020205020404" pitchFamily="49" charset="0"/>
              </a:rPr>
              <a:t> för mig och som slutade med många nöjda kunder.</a:t>
            </a:r>
            <a:r>
              <a:rPr lang="sv-SE" sz="1600" b="1" dirty="0">
                <a:solidFill>
                  <a:srgbClr val="404616"/>
                </a:solidFill>
              </a:rPr>
              <a:t/>
            </a:r>
            <a:br>
              <a:rPr lang="sv-SE" sz="1600" b="1" dirty="0">
                <a:solidFill>
                  <a:srgbClr val="404616"/>
                </a:solidFill>
              </a:rPr>
            </a:br>
            <a:endParaRPr lang="sv-SE" sz="1600" b="1" dirty="0">
              <a:solidFill>
                <a:srgbClr val="404616"/>
              </a:solidFill>
            </a:endParaRPr>
          </a:p>
        </p:txBody>
      </p:sp>
      <p:sp>
        <p:nvSpPr>
          <p:cNvPr id="6" name="textruta 5"/>
          <p:cNvSpPr txBox="1">
            <a:spLocks noChangeArrowheads="1"/>
          </p:cNvSpPr>
          <p:nvPr/>
        </p:nvSpPr>
        <p:spPr bwMode="auto">
          <a:xfrm>
            <a:off x="5003066" y="1592807"/>
            <a:ext cx="3695615" cy="4328255"/>
          </a:xfrm>
          <a:prstGeom prst="rect">
            <a:avLst/>
          </a:prstGeom>
          <a:noFill/>
          <a:ln w="9525">
            <a:noFill/>
            <a:miter lim="800000"/>
            <a:headEnd/>
            <a:tailEnd/>
          </a:ln>
        </p:spPr>
        <p:txBody>
          <a:bodyPr lIns="80155" tIns="40078" rIns="80155" bIns="40078">
            <a:spAutoFit/>
          </a:bodyPr>
          <a:lstStyle/>
          <a:p>
            <a:r>
              <a:rPr lang="sv-SE" altLang="sv-SE" sz="1200" b="1" dirty="0">
                <a:solidFill>
                  <a:srgbClr val="9D102D"/>
                </a:solidFill>
                <a:latin typeface="Courier New" pitchFamily="49" charset="0"/>
                <a:cs typeface="Courier New" pitchFamily="49" charset="0"/>
              </a:rPr>
              <a:t>Vi kan väl börja från början? Jag </a:t>
            </a:r>
            <a:r>
              <a:rPr lang="sv-SE" altLang="sv-SE" sz="1200" b="1" dirty="0" err="1">
                <a:solidFill>
                  <a:srgbClr val="9D102D"/>
                </a:solidFill>
                <a:latin typeface="Courier New" pitchFamily="49" charset="0"/>
                <a:cs typeface="Courier New" pitchFamily="49" charset="0"/>
              </a:rPr>
              <a:t>heter….och</a:t>
            </a:r>
            <a:r>
              <a:rPr lang="sv-SE" altLang="sv-SE" sz="1200" b="1" dirty="0">
                <a:solidFill>
                  <a:srgbClr val="9D102D"/>
                </a:solidFill>
                <a:latin typeface="Courier New" pitchFamily="49" charset="0"/>
                <a:cs typeface="Courier New" pitchFamily="49" charset="0"/>
              </a:rPr>
              <a:t> </a:t>
            </a:r>
            <a:r>
              <a:rPr lang="sv-SE" altLang="sv-SE" sz="1200" b="1" u="sng" dirty="0">
                <a:solidFill>
                  <a:srgbClr val="9D102D"/>
                </a:solidFill>
                <a:latin typeface="Courier New" pitchFamily="49" charset="0"/>
                <a:cs typeface="Courier New" pitchFamily="49" charset="0"/>
              </a:rPr>
              <a:t>föddes en kall decembereftermiddag år…..</a:t>
            </a:r>
            <a:br>
              <a:rPr lang="sv-SE" altLang="sv-SE" sz="1200" b="1" u="sng" dirty="0">
                <a:solidFill>
                  <a:srgbClr val="9D102D"/>
                </a:solidFill>
                <a:latin typeface="Courier New" pitchFamily="49" charset="0"/>
                <a:cs typeface="Courier New" pitchFamily="49" charset="0"/>
              </a:rPr>
            </a:br>
            <a:r>
              <a:rPr lang="sv-SE" altLang="sv-SE" sz="1200" b="1" dirty="0">
                <a:solidFill>
                  <a:srgbClr val="9D102D"/>
                </a:solidFill>
                <a:latin typeface="Courier New" pitchFamily="49" charset="0"/>
                <a:cs typeface="Courier New" pitchFamily="49" charset="0"/>
              </a:rPr>
              <a:t>Mina första år i skolan var jag lite blyg men jag </a:t>
            </a:r>
            <a:r>
              <a:rPr lang="sv-SE" altLang="sv-SE" sz="1200" b="1" u="sng" dirty="0">
                <a:solidFill>
                  <a:srgbClr val="9D102D"/>
                </a:solidFill>
                <a:latin typeface="Courier New" pitchFamily="49" charset="0"/>
                <a:cs typeface="Courier New" pitchFamily="49" charset="0"/>
              </a:rPr>
              <a:t>älskade</a:t>
            </a:r>
            <a:r>
              <a:rPr lang="sv-SE" altLang="sv-SE" sz="1200" b="1" dirty="0">
                <a:solidFill>
                  <a:srgbClr val="9D102D"/>
                </a:solidFill>
                <a:latin typeface="Courier New" pitchFamily="49" charset="0"/>
                <a:cs typeface="Courier New" pitchFamily="49" charset="0"/>
              </a:rPr>
              <a:t> allt som hade med </a:t>
            </a:r>
            <a:r>
              <a:rPr lang="sv-SE" altLang="sv-SE" sz="1200" b="1" u="sng" dirty="0">
                <a:solidFill>
                  <a:srgbClr val="9D102D"/>
                </a:solidFill>
                <a:latin typeface="Courier New" pitchFamily="49" charset="0"/>
                <a:cs typeface="Courier New" pitchFamily="49" charset="0"/>
              </a:rPr>
              <a:t>naturvetenskap</a:t>
            </a:r>
            <a:r>
              <a:rPr lang="sv-SE" altLang="sv-SE" sz="1200" b="1" dirty="0">
                <a:solidFill>
                  <a:srgbClr val="9D102D"/>
                </a:solidFill>
                <a:latin typeface="Courier New" pitchFamily="49" charset="0"/>
                <a:cs typeface="Courier New" pitchFamily="49" charset="0"/>
              </a:rPr>
              <a:t> att göra. När jag började på gymnasiet valde jag en naturvetenskaplig utbildning med inriktning på (…)Väl klar så stod jag i </a:t>
            </a:r>
            <a:r>
              <a:rPr lang="sv-SE" altLang="sv-SE" sz="1200" b="1" u="sng" dirty="0">
                <a:solidFill>
                  <a:srgbClr val="9D102D"/>
                </a:solidFill>
                <a:latin typeface="Courier New" pitchFamily="49" charset="0"/>
                <a:cs typeface="Courier New" pitchFamily="49" charset="0"/>
              </a:rPr>
              <a:t>valet och kvalet</a:t>
            </a:r>
            <a:r>
              <a:rPr lang="sv-SE" altLang="sv-SE" sz="1200" b="1" dirty="0">
                <a:solidFill>
                  <a:srgbClr val="9D102D"/>
                </a:solidFill>
                <a:latin typeface="Courier New" pitchFamily="49" charset="0"/>
                <a:cs typeface="Courier New" pitchFamily="49" charset="0"/>
              </a:rPr>
              <a:t> mellan att fortsätta med min stora </a:t>
            </a:r>
            <a:r>
              <a:rPr lang="sv-SE" altLang="sv-SE" sz="1200" b="1" u="sng" dirty="0">
                <a:solidFill>
                  <a:srgbClr val="9D102D"/>
                </a:solidFill>
                <a:latin typeface="Courier New" pitchFamily="49" charset="0"/>
                <a:cs typeface="Courier New" pitchFamily="49" charset="0"/>
              </a:rPr>
              <a:t>passion</a:t>
            </a:r>
            <a:r>
              <a:rPr lang="sv-SE" altLang="sv-SE" sz="1200" b="1" dirty="0">
                <a:solidFill>
                  <a:srgbClr val="9D102D"/>
                </a:solidFill>
                <a:latin typeface="Courier New" pitchFamily="49" charset="0"/>
                <a:cs typeface="Courier New" pitchFamily="49" charset="0"/>
              </a:rPr>
              <a:t>, </a:t>
            </a:r>
            <a:r>
              <a:rPr lang="sv-SE" altLang="sv-SE" sz="1200" b="1" u="sng" dirty="0">
                <a:solidFill>
                  <a:srgbClr val="9D102D"/>
                </a:solidFill>
                <a:latin typeface="Courier New" pitchFamily="49" charset="0"/>
                <a:cs typeface="Courier New" pitchFamily="49" charset="0"/>
              </a:rPr>
              <a:t>dansen</a:t>
            </a:r>
            <a:r>
              <a:rPr lang="sv-SE" altLang="sv-SE" sz="1200" b="1" dirty="0">
                <a:solidFill>
                  <a:srgbClr val="9D102D"/>
                </a:solidFill>
                <a:latin typeface="Courier New" pitchFamily="49" charset="0"/>
                <a:cs typeface="Courier New" pitchFamily="49" charset="0"/>
              </a:rPr>
              <a:t>, eller att gå vidare till något tyngre som en utbildning på KTH. Det blev dans till en början men jag insåg snabbt att jag saknade den intellektuella stimulans som jag hade fått naturligt under gymnasiet. Så, efter ett års dansande bar det av till KTH (…) Jag har under mina år hunnit prova på en massa olika saker som jag aldrig någonsin trodde att jag var kapabel till och </a:t>
            </a:r>
            <a:r>
              <a:rPr lang="sv-SE" altLang="sv-SE" sz="1200" b="1" u="sng" dirty="0">
                <a:solidFill>
                  <a:srgbClr val="9D102D"/>
                </a:solidFill>
                <a:latin typeface="Courier New" pitchFamily="49" charset="0"/>
                <a:cs typeface="Courier New" pitchFamily="49" charset="0"/>
              </a:rPr>
              <a:t>utvecklats</a:t>
            </a:r>
            <a:r>
              <a:rPr lang="sv-SE" altLang="sv-SE" sz="1200" b="1" dirty="0">
                <a:solidFill>
                  <a:srgbClr val="9D102D"/>
                </a:solidFill>
                <a:latin typeface="Courier New" pitchFamily="49" charset="0"/>
                <a:cs typeface="Courier New" pitchFamily="49" charset="0"/>
              </a:rPr>
              <a:t> till en självständig och kompetent person………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62922E"/>
                </a:solidFill>
              </a:rPr>
              <a:t>Spontanansökan</a:t>
            </a:r>
            <a:endParaRPr lang="sv-SE" dirty="0">
              <a:solidFill>
                <a:srgbClr val="62922E"/>
              </a:solidFill>
            </a:endParaRPr>
          </a:p>
        </p:txBody>
      </p:sp>
      <p:sp>
        <p:nvSpPr>
          <p:cNvPr id="3" name="Platshållare för innehåll 2"/>
          <p:cNvSpPr>
            <a:spLocks noGrp="1"/>
          </p:cNvSpPr>
          <p:nvPr>
            <p:ph idx="1"/>
          </p:nvPr>
        </p:nvSpPr>
        <p:spPr/>
        <p:txBody>
          <a:bodyPr/>
          <a:lstStyle/>
          <a:p>
            <a:r>
              <a:rPr lang="sv-SE" dirty="0" smtClean="0"/>
              <a:t>Skillnader ”klassisk” ansökan?</a:t>
            </a:r>
          </a:p>
          <a:p>
            <a:endParaRPr lang="sv-SE" dirty="0"/>
          </a:p>
          <a:p>
            <a:r>
              <a:rPr lang="sv-SE" dirty="0" smtClean="0"/>
              <a:t>Hur tänka?</a:t>
            </a:r>
          </a:p>
          <a:p>
            <a:endParaRPr lang="sv-SE" dirty="0"/>
          </a:p>
          <a:p>
            <a:r>
              <a:rPr lang="sv-SE" dirty="0" smtClean="0"/>
              <a:t>Strategier?</a:t>
            </a:r>
            <a:endParaRPr lang="sv-SE" dirty="0"/>
          </a:p>
        </p:txBody>
      </p:sp>
    </p:spTree>
    <p:extLst>
      <p:ext uri="{BB962C8B-B14F-4D97-AF65-F5344CB8AC3E}">
        <p14:creationId xmlns:p14="http://schemas.microsoft.com/office/powerpoint/2010/main" val="569106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p:cNvSpPr>
          <p:nvPr>
            <p:ph type="title"/>
          </p:nvPr>
        </p:nvSpPr>
        <p:spPr bwMode="auto">
          <a:xfrm>
            <a:off x="1309457" y="259336"/>
            <a:ext cx="6851204" cy="11439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915118"/>
            <a:r>
              <a:rPr lang="sv-SE" altLang="sv-SE" dirty="0">
                <a:solidFill>
                  <a:srgbClr val="62922E"/>
                </a:solidFill>
                <a:sym typeface="Verdana" pitchFamily="34" charset="0"/>
              </a:rPr>
              <a:t>Företagets behov</a:t>
            </a:r>
            <a:endParaRPr lang="sv-SE" altLang="sv-SE" dirty="0">
              <a:solidFill>
                <a:srgbClr val="62922E"/>
              </a:solidFill>
            </a:endParaRPr>
          </a:p>
        </p:txBody>
      </p:sp>
      <p:sp>
        <p:nvSpPr>
          <p:cNvPr id="8195" name="AutoShape 2"/>
          <p:cNvSpPr>
            <a:spLocks/>
          </p:cNvSpPr>
          <p:nvPr/>
        </p:nvSpPr>
        <p:spPr bwMode="auto">
          <a:xfrm>
            <a:off x="1789930" y="1629496"/>
            <a:ext cx="6794122" cy="96530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0114" tIns="40114" rIns="40114" bIns="40114"/>
          <a:lstStyle/>
          <a:p>
            <a:endParaRPr lang="sv-SE" dirty="0"/>
          </a:p>
        </p:txBody>
      </p:sp>
      <p:sp>
        <p:nvSpPr>
          <p:cNvPr id="8196" name="AutoShape 3"/>
          <p:cNvSpPr>
            <a:spLocks/>
          </p:cNvSpPr>
          <p:nvPr/>
        </p:nvSpPr>
        <p:spPr bwMode="auto">
          <a:xfrm>
            <a:off x="8491634" y="6572731"/>
            <a:ext cx="451220" cy="221876"/>
          </a:xfrm>
          <a:custGeom>
            <a:avLst/>
            <a:gdLst>
              <a:gd name="T0" fmla="*/ 2147483647 w 21600"/>
              <a:gd name="T1" fmla="*/ 2005974227 h 21600"/>
              <a:gd name="T2" fmla="*/ 2147483647 w 21600"/>
              <a:gd name="T3" fmla="*/ 2005974227 h 21600"/>
              <a:gd name="T4" fmla="*/ 2147483647 w 21600"/>
              <a:gd name="T5" fmla="*/ 2005974227 h 21600"/>
              <a:gd name="T6" fmla="*/ 2147483647 w 21600"/>
              <a:gd name="T7" fmla="*/ 200597422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a:defRPr sz="2400">
                <a:solidFill>
                  <a:srgbClr val="000000"/>
                </a:solidFill>
                <a:latin typeface="Verdana" pitchFamily="34" charset="0"/>
                <a:ea typeface="Verdana" pitchFamily="34" charset="0"/>
                <a:cs typeface="Verdana" pitchFamily="34" charset="0"/>
                <a:sym typeface="Verdana" pitchFamily="34" charset="0"/>
              </a:defRPr>
            </a:lvl1pPr>
            <a:lvl2pPr marL="742950" indent="-285750" eaLnBrk="0">
              <a:defRPr sz="2400">
                <a:solidFill>
                  <a:srgbClr val="000000"/>
                </a:solidFill>
                <a:latin typeface="Verdana" pitchFamily="34" charset="0"/>
                <a:ea typeface="Verdana" pitchFamily="34" charset="0"/>
                <a:cs typeface="Verdana" pitchFamily="34" charset="0"/>
                <a:sym typeface="Verdana" pitchFamily="34" charset="0"/>
              </a:defRPr>
            </a:lvl2pPr>
            <a:lvl3pPr marL="1143000" indent="-228600" eaLnBrk="0">
              <a:defRPr sz="2400">
                <a:solidFill>
                  <a:srgbClr val="000000"/>
                </a:solidFill>
                <a:latin typeface="Verdana" pitchFamily="34" charset="0"/>
                <a:ea typeface="Verdana" pitchFamily="34" charset="0"/>
                <a:cs typeface="Verdana" pitchFamily="34" charset="0"/>
                <a:sym typeface="Verdana" pitchFamily="34" charset="0"/>
              </a:defRPr>
            </a:lvl3pPr>
            <a:lvl4pPr marL="1600200" indent="-228600" eaLnBrk="0">
              <a:defRPr sz="2400">
                <a:solidFill>
                  <a:srgbClr val="000000"/>
                </a:solidFill>
                <a:latin typeface="Verdana" pitchFamily="34" charset="0"/>
                <a:ea typeface="Verdana" pitchFamily="34" charset="0"/>
                <a:cs typeface="Verdana" pitchFamily="34" charset="0"/>
                <a:sym typeface="Verdana" pitchFamily="34" charset="0"/>
              </a:defRPr>
            </a:lvl4pPr>
            <a:lvl5pPr marL="2057400" indent="-228600" eaLnBrk="0">
              <a:defRPr sz="2400">
                <a:solidFill>
                  <a:srgbClr val="000000"/>
                </a:solidFill>
                <a:latin typeface="Verdana" pitchFamily="34" charset="0"/>
                <a:ea typeface="Verdana" pitchFamily="34" charset="0"/>
                <a:cs typeface="Verdana" pitchFamily="34" charset="0"/>
                <a:sym typeface="Verdana" pitchFamily="34" charset="0"/>
              </a:defRPr>
            </a:lvl5pPr>
            <a:lvl6pPr marL="25146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6pPr>
            <a:lvl7pPr marL="29718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7pPr>
            <a:lvl8pPr marL="34290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8pPr>
            <a:lvl9pPr marL="38862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9pPr>
          </a:lstStyle>
          <a:p>
            <a:pPr algn="r" eaLnBrk="1"/>
            <a:r>
              <a:rPr lang="sv-SE" altLang="sv-SE" sz="900" dirty="0"/>
              <a:t>6</a:t>
            </a:r>
            <a:endParaRPr lang="sv-SE" altLang="sv-SE" dirty="0"/>
          </a:p>
        </p:txBody>
      </p:sp>
      <p:graphicFrame>
        <p:nvGraphicFramePr>
          <p:cNvPr id="7" name="Diagram 6"/>
          <p:cNvGraphicFramePr/>
          <p:nvPr>
            <p:extLst>
              <p:ext uri="{D42A27DB-BD31-4B8C-83A1-F6EECF244321}">
                <p14:modId xmlns:p14="http://schemas.microsoft.com/office/powerpoint/2010/main" val="665371505"/>
              </p:ext>
            </p:extLst>
          </p:nvPr>
        </p:nvGraphicFramePr>
        <p:xfrm>
          <a:off x="2443329" y="1544989"/>
          <a:ext cx="5609286" cy="4114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198" name="Rak pil 8"/>
          <p:cNvCxnSpPr>
            <a:cxnSpLocks noChangeShapeType="1"/>
          </p:cNvCxnSpPr>
          <p:nvPr/>
        </p:nvCxnSpPr>
        <p:spPr bwMode="auto">
          <a:xfrm flipV="1">
            <a:off x="2537434" y="1403297"/>
            <a:ext cx="62518" cy="4182516"/>
          </a:xfrm>
          <a:prstGeom prst="straightConnector1">
            <a:avLst/>
          </a:prstGeom>
          <a:noFill/>
          <a:ln w="25400" algn="ctr">
            <a:solidFill>
              <a:srgbClr val="1C54A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199" name="textruta 9"/>
          <p:cNvSpPr txBox="1">
            <a:spLocks noChangeArrowheads="1"/>
          </p:cNvSpPr>
          <p:nvPr/>
        </p:nvSpPr>
        <p:spPr bwMode="auto">
          <a:xfrm>
            <a:off x="936320" y="1403297"/>
            <a:ext cx="2034568" cy="35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229" tIns="40115" rIns="80229" bIns="40115">
            <a:spAutoFit/>
          </a:bodyPr>
          <a:lstStyle>
            <a:lvl1pPr eaLnBrk="0">
              <a:defRPr sz="2400">
                <a:solidFill>
                  <a:srgbClr val="000000"/>
                </a:solidFill>
                <a:latin typeface="Verdana" pitchFamily="34" charset="0"/>
                <a:ea typeface="Verdana" pitchFamily="34" charset="0"/>
                <a:cs typeface="Verdana" pitchFamily="34" charset="0"/>
                <a:sym typeface="Verdana" pitchFamily="34" charset="0"/>
              </a:defRPr>
            </a:lvl1pPr>
            <a:lvl2pPr marL="742950" indent="-285750" eaLnBrk="0">
              <a:defRPr sz="2400">
                <a:solidFill>
                  <a:srgbClr val="000000"/>
                </a:solidFill>
                <a:latin typeface="Verdana" pitchFamily="34" charset="0"/>
                <a:ea typeface="Verdana" pitchFamily="34" charset="0"/>
                <a:cs typeface="Verdana" pitchFamily="34" charset="0"/>
                <a:sym typeface="Verdana" pitchFamily="34" charset="0"/>
              </a:defRPr>
            </a:lvl2pPr>
            <a:lvl3pPr marL="1143000" indent="-228600" eaLnBrk="0">
              <a:defRPr sz="2400">
                <a:solidFill>
                  <a:srgbClr val="000000"/>
                </a:solidFill>
                <a:latin typeface="Verdana" pitchFamily="34" charset="0"/>
                <a:ea typeface="Verdana" pitchFamily="34" charset="0"/>
                <a:cs typeface="Verdana" pitchFamily="34" charset="0"/>
                <a:sym typeface="Verdana" pitchFamily="34" charset="0"/>
              </a:defRPr>
            </a:lvl3pPr>
            <a:lvl4pPr marL="1600200" indent="-228600" eaLnBrk="0">
              <a:defRPr sz="2400">
                <a:solidFill>
                  <a:srgbClr val="000000"/>
                </a:solidFill>
                <a:latin typeface="Verdana" pitchFamily="34" charset="0"/>
                <a:ea typeface="Verdana" pitchFamily="34" charset="0"/>
                <a:cs typeface="Verdana" pitchFamily="34" charset="0"/>
                <a:sym typeface="Verdana" pitchFamily="34" charset="0"/>
              </a:defRPr>
            </a:lvl4pPr>
            <a:lvl5pPr marL="2057400" indent="-228600" eaLnBrk="0">
              <a:defRPr sz="2400">
                <a:solidFill>
                  <a:srgbClr val="000000"/>
                </a:solidFill>
                <a:latin typeface="Verdana" pitchFamily="34" charset="0"/>
                <a:ea typeface="Verdana" pitchFamily="34" charset="0"/>
                <a:cs typeface="Verdana" pitchFamily="34" charset="0"/>
                <a:sym typeface="Verdana" pitchFamily="34" charset="0"/>
              </a:defRPr>
            </a:lvl5pPr>
            <a:lvl6pPr marL="25146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6pPr>
            <a:lvl7pPr marL="29718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7pPr>
            <a:lvl8pPr marL="34290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8pPr>
            <a:lvl9pPr marL="3886200" indent="-228600" eaLnBrk="0" fontAlgn="base" hangingPunct="0">
              <a:spcBef>
                <a:spcPct val="0"/>
              </a:spcBef>
              <a:spcAft>
                <a:spcPct val="0"/>
              </a:spcAft>
              <a:defRPr sz="2400">
                <a:solidFill>
                  <a:srgbClr val="000000"/>
                </a:solidFill>
                <a:latin typeface="Verdana" pitchFamily="34" charset="0"/>
                <a:ea typeface="Verdana" pitchFamily="34" charset="0"/>
                <a:cs typeface="Verdana" pitchFamily="34" charset="0"/>
                <a:sym typeface="Verdana" pitchFamily="34" charset="0"/>
              </a:defRPr>
            </a:lvl9pPr>
          </a:lstStyle>
          <a:p>
            <a:pPr eaLnBrk="1"/>
            <a:r>
              <a:rPr lang="sv-SE" altLang="sv-SE" sz="1800" b="1" dirty="0">
                <a:solidFill>
                  <a:srgbClr val="C00000"/>
                </a:solidFill>
                <a:latin typeface="+mj-lt"/>
                <a:ea typeface="+mj-ea"/>
                <a:cs typeface="+mj-cs"/>
              </a:rPr>
              <a:t>Angeläget</a:t>
            </a:r>
          </a:p>
        </p:txBody>
      </p:sp>
      <p:grpSp>
        <p:nvGrpSpPr>
          <p:cNvPr id="13" name="Grupp 12"/>
          <p:cNvGrpSpPr/>
          <p:nvPr/>
        </p:nvGrpSpPr>
        <p:grpSpPr>
          <a:xfrm>
            <a:off x="5848709" y="1423721"/>
            <a:ext cx="1574572" cy="954107"/>
            <a:chOff x="5848709" y="1423721"/>
            <a:chExt cx="1574572" cy="954107"/>
          </a:xfrm>
        </p:grpSpPr>
        <p:sp>
          <p:nvSpPr>
            <p:cNvPr id="2" name="textruta 1"/>
            <p:cNvSpPr txBox="1"/>
            <p:nvPr/>
          </p:nvSpPr>
          <p:spPr>
            <a:xfrm>
              <a:off x="6301847" y="1423721"/>
              <a:ext cx="1121434" cy="954107"/>
            </a:xfrm>
            <a:prstGeom prst="rect">
              <a:avLst/>
            </a:prstGeom>
            <a:noFill/>
          </p:spPr>
          <p:txBody>
            <a:bodyPr wrap="square" rtlCol="0">
              <a:spAutoFit/>
            </a:bodyPr>
            <a:lstStyle/>
            <a:p>
              <a:r>
                <a:rPr lang="sv-SE" sz="1400" b="1" dirty="0">
                  <a:solidFill>
                    <a:srgbClr val="1954A6"/>
                  </a:solidFill>
                  <a:latin typeface="+mj-lt"/>
                  <a:ea typeface="+mj-ea"/>
                  <a:cs typeface="+mj-cs"/>
                  <a:sym typeface="Verdana" pitchFamily="34" charset="0"/>
                </a:rPr>
                <a:t>Möte bokas efter kontakt</a:t>
              </a:r>
            </a:p>
          </p:txBody>
        </p:sp>
        <p:cxnSp>
          <p:nvCxnSpPr>
            <p:cNvPr id="4" name="Rak pil 3"/>
            <p:cNvCxnSpPr>
              <a:stCxn id="2" idx="1"/>
            </p:cNvCxnSpPr>
            <p:nvPr/>
          </p:nvCxnSpPr>
          <p:spPr>
            <a:xfrm flipH="1">
              <a:off x="5848709" y="1900775"/>
              <a:ext cx="453138" cy="3334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4" name="Grupp 13"/>
          <p:cNvGrpSpPr/>
          <p:nvPr/>
        </p:nvGrpSpPr>
        <p:grpSpPr>
          <a:xfrm>
            <a:off x="6590581" y="2704497"/>
            <a:ext cx="1432754" cy="954107"/>
            <a:chOff x="6590581" y="2704497"/>
            <a:chExt cx="1432754" cy="954107"/>
          </a:xfrm>
        </p:grpSpPr>
        <p:sp>
          <p:nvSpPr>
            <p:cNvPr id="9" name="textruta 8"/>
            <p:cNvSpPr txBox="1"/>
            <p:nvPr/>
          </p:nvSpPr>
          <p:spPr>
            <a:xfrm>
              <a:off x="6901901" y="2704497"/>
              <a:ext cx="1121434" cy="954107"/>
            </a:xfrm>
            <a:prstGeom prst="rect">
              <a:avLst/>
            </a:prstGeom>
            <a:noFill/>
          </p:spPr>
          <p:txBody>
            <a:bodyPr wrap="square" rtlCol="0">
              <a:spAutoFit/>
            </a:bodyPr>
            <a:lstStyle/>
            <a:p>
              <a:r>
                <a:rPr lang="sv-SE" sz="1400" b="1" dirty="0">
                  <a:solidFill>
                    <a:srgbClr val="1954A6"/>
                  </a:solidFill>
                  <a:latin typeface="+mj-lt"/>
                  <a:ea typeface="+mj-ea"/>
                  <a:cs typeface="+mj-cs"/>
                </a:rPr>
                <a:t>Ansökan skickas du får följa upp</a:t>
              </a:r>
            </a:p>
          </p:txBody>
        </p:sp>
        <p:cxnSp>
          <p:nvCxnSpPr>
            <p:cNvPr id="8" name="Rak pil 7"/>
            <p:cNvCxnSpPr/>
            <p:nvPr/>
          </p:nvCxnSpPr>
          <p:spPr>
            <a:xfrm flipH="1">
              <a:off x="6590581" y="3036498"/>
              <a:ext cx="414068" cy="3278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5" name="Grupp 14"/>
          <p:cNvGrpSpPr/>
          <p:nvPr/>
        </p:nvGrpSpPr>
        <p:grpSpPr>
          <a:xfrm>
            <a:off x="7090913" y="3912887"/>
            <a:ext cx="1493139" cy="1169551"/>
            <a:chOff x="7090913" y="3912887"/>
            <a:chExt cx="1493139" cy="1169551"/>
          </a:xfrm>
        </p:grpSpPr>
        <p:sp>
          <p:nvSpPr>
            <p:cNvPr id="10" name="textruta 9"/>
            <p:cNvSpPr txBox="1"/>
            <p:nvPr/>
          </p:nvSpPr>
          <p:spPr>
            <a:xfrm>
              <a:off x="7462618" y="3912887"/>
              <a:ext cx="1121434" cy="1169551"/>
            </a:xfrm>
            <a:prstGeom prst="rect">
              <a:avLst/>
            </a:prstGeom>
            <a:noFill/>
          </p:spPr>
          <p:txBody>
            <a:bodyPr wrap="square" rtlCol="0">
              <a:spAutoFit/>
            </a:bodyPr>
            <a:lstStyle/>
            <a:p>
              <a:r>
                <a:rPr lang="sv-SE" sz="1400" b="1" dirty="0">
                  <a:solidFill>
                    <a:srgbClr val="1954A6"/>
                  </a:solidFill>
                  <a:latin typeface="+mj-lt"/>
                  <a:ea typeface="+mj-ea"/>
                  <a:cs typeface="+mj-cs"/>
                </a:rPr>
                <a:t>Ansökan skickas men du får inte följa upp</a:t>
              </a:r>
            </a:p>
          </p:txBody>
        </p:sp>
        <p:cxnSp>
          <p:nvCxnSpPr>
            <p:cNvPr id="12" name="Rak pil 11"/>
            <p:cNvCxnSpPr/>
            <p:nvPr/>
          </p:nvCxnSpPr>
          <p:spPr>
            <a:xfrm flipH="1">
              <a:off x="7090913" y="4347713"/>
              <a:ext cx="457200" cy="41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845349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198"/>
                                        </p:tgtEl>
                                        <p:attrNameLst>
                                          <p:attrName>style.visibility</p:attrName>
                                        </p:attrNameLst>
                                      </p:cBhvr>
                                      <p:to>
                                        <p:strVal val="visible"/>
                                      </p:to>
                                    </p:set>
                                    <p:anim calcmode="lin" valueType="num">
                                      <p:cBhvr additive="base">
                                        <p:cTn id="19" dur="500" fill="hold"/>
                                        <p:tgtEl>
                                          <p:spTgt spid="8198"/>
                                        </p:tgtEl>
                                        <p:attrNameLst>
                                          <p:attrName>ppt_x</p:attrName>
                                        </p:attrNameLst>
                                      </p:cBhvr>
                                      <p:tavLst>
                                        <p:tav tm="0">
                                          <p:val>
                                            <p:strVal val="#ppt_x"/>
                                          </p:val>
                                        </p:tav>
                                        <p:tav tm="100000">
                                          <p:val>
                                            <p:strVal val="#ppt_x"/>
                                          </p:val>
                                        </p:tav>
                                      </p:tavLst>
                                    </p:anim>
                                    <p:anim calcmode="lin" valueType="num">
                                      <p:cBhvr additive="base">
                                        <p:cTn id="20"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9"/>
                                        </p:tgtEl>
                                        <p:attrNameLst>
                                          <p:attrName>style.visibility</p:attrName>
                                        </p:attrNameLst>
                                      </p:cBhvr>
                                      <p:to>
                                        <p:strVal val="visible"/>
                                      </p:to>
                                    </p:set>
                                    <p:anim calcmode="lin" valueType="num">
                                      <p:cBhvr additive="base">
                                        <p:cTn id="25" dur="500" fill="hold"/>
                                        <p:tgtEl>
                                          <p:spTgt spid="8199"/>
                                        </p:tgtEl>
                                        <p:attrNameLst>
                                          <p:attrName>ppt_x</p:attrName>
                                        </p:attrNameLst>
                                      </p:cBhvr>
                                      <p:tavLst>
                                        <p:tav tm="0">
                                          <p:val>
                                            <p:strVal val="#ppt_x"/>
                                          </p:val>
                                        </p:tav>
                                        <p:tav tm="100000">
                                          <p:val>
                                            <p:strVal val="#ppt_x"/>
                                          </p:val>
                                        </p:tav>
                                      </p:tavLst>
                                    </p:anim>
                                    <p:anim calcmode="lin" valueType="num">
                                      <p:cBhvr additive="base">
                                        <p:cTn id="26" dur="500" fill="hold"/>
                                        <p:tgtEl>
                                          <p:spTgt spid="819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Graphic spid="7" grpId="0">
        <p:bldAsOne/>
      </p:bldGraphic>
      <p:bldP spid="819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62922E"/>
                </a:solidFill>
              </a:rPr>
              <a:t>Spontanansökan - tumregler</a:t>
            </a:r>
            <a:endParaRPr lang="sv-SE" dirty="0">
              <a:solidFill>
                <a:srgbClr val="62922E"/>
              </a:solidFill>
            </a:endParaRPr>
          </a:p>
        </p:txBody>
      </p:sp>
      <p:sp>
        <p:nvSpPr>
          <p:cNvPr id="3" name="Platshållare för innehåll 2"/>
          <p:cNvSpPr>
            <a:spLocks noGrp="1"/>
          </p:cNvSpPr>
          <p:nvPr>
            <p:ph idx="1"/>
          </p:nvPr>
        </p:nvSpPr>
        <p:spPr>
          <a:xfrm>
            <a:off x="1152672" y="1791930"/>
            <a:ext cx="5826097" cy="2967826"/>
          </a:xfrm>
        </p:spPr>
        <p:txBody>
          <a:bodyPr>
            <a:normAutofit/>
          </a:bodyPr>
          <a:lstStyle/>
          <a:p>
            <a:pPr marL="342900" indent="-342900">
              <a:buFont typeface="+mj-lt"/>
              <a:buAutoNum type="arabicPeriod"/>
            </a:pPr>
            <a:r>
              <a:rPr lang="sv-SE" sz="1600" dirty="0" smtClean="0"/>
              <a:t>Få ok på att skicka ansökan.</a:t>
            </a:r>
          </a:p>
          <a:p>
            <a:pPr marL="342900" indent="-342900">
              <a:buFont typeface="+mj-lt"/>
              <a:buAutoNum type="arabicPeriod"/>
            </a:pPr>
            <a:r>
              <a:rPr lang="sv-SE" sz="1600" dirty="0" smtClean="0"/>
              <a:t>Adressera till en person (om möjligt).</a:t>
            </a:r>
          </a:p>
          <a:p>
            <a:pPr marL="342900" indent="-342900">
              <a:buFont typeface="+mj-lt"/>
              <a:buAutoNum type="arabicPeriod"/>
            </a:pPr>
            <a:r>
              <a:rPr lang="sv-SE" sz="1600" dirty="0" smtClean="0"/>
              <a:t>Visa i brevets inledning hur du kom i kontakt med företaget.</a:t>
            </a:r>
          </a:p>
          <a:p>
            <a:pPr marL="342900" indent="-342900">
              <a:buFont typeface="+mj-lt"/>
              <a:buAutoNum type="arabicPeriod"/>
            </a:pPr>
            <a:r>
              <a:rPr lang="sv-SE" sz="1600" dirty="0" smtClean="0"/>
              <a:t>Skräddarsy brevet - inte samma brev till flera</a:t>
            </a:r>
          </a:p>
          <a:p>
            <a:pPr marL="342900" indent="-342900">
              <a:buFont typeface="+mj-lt"/>
              <a:buAutoNum type="arabicPeriod"/>
            </a:pPr>
            <a:r>
              <a:rPr lang="sv-SE" sz="1600" dirty="0" smtClean="0"/>
              <a:t>Motivera varför du valt företaget, utgå från företaget.</a:t>
            </a:r>
          </a:p>
          <a:p>
            <a:pPr marL="342900" indent="-342900">
              <a:buFont typeface="+mj-lt"/>
              <a:buAutoNum type="arabicPeriod"/>
            </a:pPr>
            <a:r>
              <a:rPr lang="sv-SE" sz="1600" dirty="0" smtClean="0"/>
              <a:t>Vad kan du bidra med – vad vill du göra</a:t>
            </a:r>
          </a:p>
          <a:p>
            <a:pPr marL="342900" indent="-342900">
              <a:buFont typeface="+mj-lt"/>
              <a:buAutoNum type="arabicPeriod"/>
            </a:pPr>
            <a:r>
              <a:rPr lang="sv-SE" sz="1600" dirty="0" smtClean="0"/>
              <a:t>Varför anställa dig – avgränsa, väcka intresse.</a:t>
            </a:r>
          </a:p>
          <a:p>
            <a:pPr marL="342900" indent="-342900">
              <a:buFont typeface="+mj-lt"/>
              <a:buAutoNum type="arabicPeriod"/>
            </a:pPr>
            <a:r>
              <a:rPr lang="sv-SE" sz="1600" dirty="0" smtClean="0"/>
              <a:t>Avslutning </a:t>
            </a:r>
          </a:p>
          <a:p>
            <a:pPr marL="342900" indent="-342900">
              <a:buFont typeface="+mj-lt"/>
              <a:buAutoNum type="arabicPeriod"/>
            </a:pPr>
            <a:r>
              <a:rPr lang="sv-SE" sz="1600" dirty="0" smtClean="0"/>
              <a:t>Följ upp</a:t>
            </a:r>
          </a:p>
        </p:txBody>
      </p:sp>
      <p:pic>
        <p:nvPicPr>
          <p:cNvPr id="4" name="Picture 13" descr="H:\Webbmaterial\Bilder\bilder studentwebb 2011-12\Brev bilder\Brev manus_brev som väcker intres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9014" y="2824463"/>
            <a:ext cx="1487488"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748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62922E"/>
                </a:solidFill>
              </a:rPr>
              <a:t>Generella tips på vägen 	</a:t>
            </a:r>
          </a:p>
        </p:txBody>
      </p:sp>
      <p:sp>
        <p:nvSpPr>
          <p:cNvPr id="3" name="Platshållare för innehåll 2"/>
          <p:cNvSpPr>
            <a:spLocks noGrp="1"/>
          </p:cNvSpPr>
          <p:nvPr>
            <p:ph idx="1"/>
          </p:nvPr>
        </p:nvSpPr>
        <p:spPr>
          <a:xfrm>
            <a:off x="1570264" y="1681841"/>
            <a:ext cx="6935788" cy="4163788"/>
          </a:xfrm>
        </p:spPr>
        <p:txBody>
          <a:bodyPr>
            <a:normAutofit fontScale="92500" lnSpcReduction="20000"/>
          </a:bodyPr>
          <a:lstStyle/>
          <a:p>
            <a:pPr lvl="0"/>
            <a:r>
              <a:rPr lang="sv-SE" sz="1600" u="sng" dirty="0" smtClean="0"/>
              <a:t>Klassiskt brev</a:t>
            </a:r>
          </a:p>
          <a:p>
            <a:pPr lvl="0">
              <a:buFont typeface="Arial" pitchFamily="34" charset="0"/>
              <a:buChar char="•"/>
            </a:pPr>
            <a:r>
              <a:rPr lang="sv-SE" sz="1600" dirty="0" smtClean="0"/>
              <a:t>Lägg tid på att läsa annonsen! Vilka är företaget? Hur är tjänsten utformad? Vem letar de efter? Vad väcker ditt intresse?</a:t>
            </a:r>
          </a:p>
          <a:p>
            <a:pPr lvl="0">
              <a:buFont typeface="Arial" pitchFamily="34" charset="0"/>
              <a:buChar char="•"/>
            </a:pPr>
            <a:r>
              <a:rPr lang="sv-SE" sz="1600" dirty="0" smtClean="0"/>
              <a:t>Ta fasta på 2-3 egenskaper som du verkligen kan identifiera dig med. </a:t>
            </a:r>
          </a:p>
          <a:p>
            <a:pPr lvl="0">
              <a:buFont typeface="Arial" pitchFamily="34" charset="0"/>
              <a:buChar char="•"/>
            </a:pPr>
            <a:r>
              <a:rPr lang="sv-SE" sz="1600" dirty="0" smtClean="0"/>
              <a:t>Fundera igenom situationer i ditt liv (vardag , fritidsintresse, skola, jobb) där de här egenskaperna uttrycks.</a:t>
            </a:r>
          </a:p>
          <a:p>
            <a:pPr lvl="0"/>
            <a:endParaRPr lang="sv-SE" sz="1600" dirty="0" smtClean="0"/>
          </a:p>
          <a:p>
            <a:pPr lvl="0"/>
            <a:r>
              <a:rPr lang="sv-SE" sz="1600" u="sng" dirty="0" smtClean="0"/>
              <a:t>Spontanansökan</a:t>
            </a:r>
          </a:p>
          <a:p>
            <a:pPr lvl="0">
              <a:buFont typeface="Arial" pitchFamily="34" charset="0"/>
              <a:buChar char="•"/>
            </a:pPr>
            <a:r>
              <a:rPr lang="sv-SE" sz="1600" dirty="0" smtClean="0"/>
              <a:t>Läs på om företaget och identifiera behov</a:t>
            </a:r>
            <a:br>
              <a:rPr lang="sv-SE" sz="1600" dirty="0" smtClean="0"/>
            </a:br>
            <a:r>
              <a:rPr lang="sv-SE" sz="1600" dirty="0" smtClean="0"/>
              <a:t>Ge förslag på vad du kan bidra med eller är särskilt intresserad av</a:t>
            </a:r>
          </a:p>
          <a:p>
            <a:pPr lvl="0">
              <a:buFont typeface="Arial" pitchFamily="34" charset="0"/>
              <a:buChar char="•"/>
            </a:pPr>
            <a:r>
              <a:rPr lang="sv-SE" sz="1600" dirty="0" smtClean="0"/>
              <a:t>Sälj in dina styrkor med konkreta exempel på erfarenheter från arbete, studier och fritid.</a:t>
            </a:r>
          </a:p>
          <a:p>
            <a:pPr lvl="0"/>
            <a:endParaRPr lang="sv-SE" sz="1600" dirty="0" smtClean="0"/>
          </a:p>
          <a:p>
            <a:pPr lvl="0"/>
            <a:r>
              <a:rPr lang="sv-SE" sz="1600" u="sng" dirty="0" smtClean="0"/>
              <a:t>Våga vara personlig</a:t>
            </a:r>
          </a:p>
          <a:p>
            <a:pPr lvl="0">
              <a:buFont typeface="Arial" pitchFamily="34" charset="0"/>
              <a:buChar char="•"/>
            </a:pPr>
            <a:r>
              <a:rPr lang="sv-SE" sz="1600" dirty="0" smtClean="0"/>
              <a:t>Skapa den röda tråden: början, mitt och slut. Dramaturgiskt! Ge en personlig berättelse.</a:t>
            </a:r>
          </a:p>
          <a:p>
            <a:pPr>
              <a:buFont typeface="Arial" pitchFamily="34" charset="0"/>
              <a:buChar char="•"/>
            </a:pPr>
            <a:r>
              <a:rPr lang="sv-SE" sz="1600" dirty="0" smtClean="0"/>
              <a:t>Unna dig att låta detta ta tid! Sätt dig på ett inspirerande ställer när du skriver. </a:t>
            </a:r>
          </a:p>
          <a:p>
            <a:pPr>
              <a:buFont typeface="Arial" pitchFamily="34" charset="0"/>
              <a:buChar char="•"/>
            </a:pPr>
            <a:r>
              <a:rPr lang="sv-SE" sz="1600" dirty="0" smtClean="0"/>
              <a:t>Satsa på språket och layouten, genom ett välarbetat brev signalerar du mycket om dig själv och ger ett proffsigt intryck.</a:t>
            </a:r>
          </a:p>
          <a:p>
            <a:pPr lvl="0"/>
            <a:endParaRPr lang="sv-SE" sz="1600" dirty="0" smtClean="0"/>
          </a:p>
          <a:p>
            <a:pPr lvl="0"/>
            <a:endParaRPr lang="sv-SE" sz="1600" dirty="0" smtClean="0"/>
          </a:p>
          <a:p>
            <a:pPr lvl="0"/>
            <a:endParaRPr lang="sv-SE" sz="1600" b="1" dirty="0" smtClean="0"/>
          </a:p>
          <a:p>
            <a:endParaRPr lang="sv-SE" dirty="0"/>
          </a:p>
        </p:txBody>
      </p:sp>
    </p:spTree>
  </p:cSld>
  <p:clrMapOvr>
    <a:masterClrMapping/>
  </p:clrMapOvr>
</p:sld>
</file>

<file path=ppt/theme/theme1.xml><?xml version="1.0" encoding="utf-8"?>
<a:theme xmlns:a="http://schemas.openxmlformats.org/drawingml/2006/main" name="KTH_PPT template light green">
  <a:themeElements>
    <a:clrScheme name="Anpassat 88">
      <a:dk1>
        <a:sysClr val="windowText" lastClr="000000"/>
      </a:dk1>
      <a:lt1>
        <a:sysClr val="window" lastClr="FFFFFF"/>
      </a:lt1>
      <a:dk2>
        <a:srgbClr val="1F497D"/>
      </a:dk2>
      <a:lt2>
        <a:srgbClr val="EEECE1"/>
      </a:lt2>
      <a:accent1>
        <a:srgbClr val="1954A6"/>
      </a:accent1>
      <a:accent2>
        <a:srgbClr val="5E87C1"/>
      </a:accent2>
      <a:accent3>
        <a:srgbClr val="A3BBDB"/>
      </a:accent3>
      <a:accent4>
        <a:srgbClr val="65656C"/>
      </a:accent4>
      <a:accent5>
        <a:srgbClr val="939398"/>
      </a:accent5>
      <a:accent6>
        <a:srgbClr val="C2C2C4"/>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light green</Template>
  <TotalTime>490</TotalTime>
  <Words>1466</Words>
  <Application>Microsoft Office PowerPoint</Application>
  <PresentationFormat>Bildspel på skärmen (4:3)</PresentationFormat>
  <Paragraphs>146</Paragraphs>
  <Slides>16</Slides>
  <Notes>14</Notes>
  <HiddenSlides>0</HiddenSlides>
  <MMClips>0</MMClips>
  <ScaleCrop>false</ScaleCrop>
  <HeadingPairs>
    <vt:vector size="4" baseType="variant">
      <vt:variant>
        <vt:lpstr>Tema</vt:lpstr>
      </vt:variant>
      <vt:variant>
        <vt:i4>1</vt:i4>
      </vt:variant>
      <vt:variant>
        <vt:lpstr>Bildrubriker</vt:lpstr>
      </vt:variant>
      <vt:variant>
        <vt:i4>16</vt:i4>
      </vt:variant>
    </vt:vector>
  </HeadingPairs>
  <TitlesOfParts>
    <vt:vector size="17" baseType="lpstr">
      <vt:lpstr>KTH_PPT template light green</vt:lpstr>
      <vt:lpstr>Hur får jag till ett bra ansökningsbrev?</vt:lpstr>
      <vt:lpstr>Frågor</vt:lpstr>
      <vt:lpstr>Dagens upplägg</vt:lpstr>
      <vt:lpstr>OPTIMERINGSINGENJÖR FÖR TUNGA FORDON Alten Sverige AB  Ort: Stockholm (Kommuninformation), 1 plats Yrke: Civilingenjör, farkostteknik Sista ansökningsdag: 20140114  ARBETSUPPGIFTER OCH KOMPETENS Alten växer så det knakar! Vi behöver nu förstärka vårt fantastiska konsultteam med en optimeringsingenjör till vår kund inom fordonsindustrin i södra Stockholm. Du kommer att arbeta med kalibrering och prestandaoptimering för emissionsnivåerna EU3EU5med PDE och/eller Common Rail insprutningssystem, där typiska arbetsuppgifter är: · Provning i motorprovcell inklusive egen provplanering · Analys och presentation av provdata (Concerto, Matlab) · Optimering och kalibrering av S8 motorstyrsystem och i viss mån avgasbehandling (Vision) · Hantering av kalibrerdata i kund system (Comptrans) · Granskning och rapportering av resultat från kalibrering</vt:lpstr>
      <vt:lpstr>Vi söker dig med erfarenhet inom diselmotorkalibrering och avgasbehandling för tunga fordon och är högskole-eller civilingenjör, gärna med fördjupning inom förbränningsmotorteknik. Du är motorintresserad och det är meriterande om du skruvat med motorer på fritiden! Då vår kund arbetar i projektform och i utvecklingsteam, är det viktigt att du har en hög samarbetsförmåga och är duktig på att kommunicera. Du är noggrann, har initiativförmåga och viljan att lära dig nya saker. Du har goda svensk-och engelskkunskaper i både tal och skrift. Då provning i lastbil kan förekomma, är CE eller CE-kort mycket meriterande. Om ovanstående beskrivning passar in på dig, så tveka inte att skicka in din ansökan redan idag!  PERSONLIGHET OCH ENGAGEMANG  Personliga egenskaper som vi värdesätter är din förmåga att agera självständigt och affärsmässigt. Du är positiv, utåtriktad och drivande med förmåga att skapa och upprätthålla goda relationer med våra kunder. Du stimuleras av problemlösning och använder din kreativitet till att hitta nya lösningar. Naturligtvis har du ett genuint eknikintresse! Du anser att din lön ska stå i relation till din kompetens och vidare delar vi ansvaret med dig för att upprätthålla och utveckla din konkurrenskraftiga konsultprofil. Stor vikt kommer att läggas vid personlig lämplighet.   </vt:lpstr>
      <vt:lpstr>Vi söker dig med erfarenhet inom diselmotorkalibrering och avgasbehandling för  tunga fordon och är högskole-eller civilingenjör, gärna med fördjupning inom förbränningsmotorteknik. Då vår kund arbetar i projektform och i utvecklingsteam, är det viktigt att du har en hög samarbetsförmåga och är duktig på att kommunicera. Du är noggrann, har initiativförmåga och viljan att lära dig nya saker. Du har goda svensk-och engelskkunskaper i både tal och skrift. Då provning i lastbil kan förekomma, är CE eller CE-kort mycket meriterande. Om ovanstående beskrivning passar in på dig, så tveka inte att skicka in dinansökan redan idag!  PERSONLIGHET OCH ENGAGEMANG Personliga egenskaper som vi värdesätter är din förmåga att agera självständigt och affärsmässigt. Du är positiv, utåtriktad och drivande med förmåga att skapa och upprätthålla goda relationer med våra kunder. Du stimuleras av problemlösning och använder din kreativitet till att hitta nya lösningar. Naturligtvis har du ett genuint teknikintresse! Du anser att din lön ska stå i relation till din kompetens och vidare delar vi ansvaret med dig för att upprätthålla och utveckla din konkurrenskraftiga konsultprofil. Stor vikt kommer att läggas vid personlig lämplighet.     </vt:lpstr>
      <vt:lpstr>Hur stämmer det här på mig?</vt:lpstr>
      <vt:lpstr>Klassiskt ansökningsbrev</vt:lpstr>
      <vt:lpstr>Att berätta en historia</vt:lpstr>
      <vt:lpstr>Att berätta en historia</vt:lpstr>
      <vt:lpstr>Bra exempel från KTH-studenter</vt:lpstr>
      <vt:lpstr>Bra exempel från KTH-studenter….</vt:lpstr>
      <vt:lpstr>Spontanansökan</vt:lpstr>
      <vt:lpstr>Företagets behov</vt:lpstr>
      <vt:lpstr>Spontanansökan - tumregler</vt:lpstr>
      <vt:lpstr>Generella tips på vägen  </vt:lpstr>
    </vt:vector>
  </TitlesOfParts>
  <Company>Kungliga Tekniska Högskolan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Josephine Häckner Posse</dc:creator>
  <cp:lastModifiedBy>Josephine Häckner Posse</cp:lastModifiedBy>
  <cp:revision>65</cp:revision>
  <cp:lastPrinted>2014-04-11T11:41:41Z</cp:lastPrinted>
  <dcterms:created xsi:type="dcterms:W3CDTF">2014-02-20T15:15:27Z</dcterms:created>
  <dcterms:modified xsi:type="dcterms:W3CDTF">2014-11-07T14:17:51Z</dcterms:modified>
</cp:coreProperties>
</file>