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0691813" cy="7559675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28" y="-104"/>
      </p:cViewPr>
      <p:guideLst>
        <p:guide orient="horz" pos="2381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cs typeface="+mn-cs"/>
              </a:defRPr>
            </a:lvl1pPr>
          </a:lstStyle>
          <a:p>
            <a:pPr>
              <a:defRPr/>
            </a:pPr>
            <a:fld id="{A262E69A-3800-8D4F-ACE8-D31A4EDB781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5645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5" name="Platshållare för sidfot 1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501E-0A4A-DE42-8B2A-F9BC0C38E23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24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4" name="Platshållare för sidfo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2D778-E62C-5344-863F-4E6C80E8E46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80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9" name="Platshållare för datum 1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1" name="Platshållare för sidfot 1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2" name="Platshållare för bildnummer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99F57-6AD4-1A4B-9EBF-9977183DD47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364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3" name="Platshållare för sidfo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FE22C-D604-5140-A7CF-4F4C0A0FCC0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491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bakgrundsrubriken</a:t>
            </a:r>
          </a:p>
        </p:txBody>
      </p:sp>
      <p:pic>
        <p:nvPicPr>
          <p:cNvPr id="1027" name="Bildobjekt 9" descr="kth_eng_rgb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342900" y="6637338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413" y="6811963"/>
            <a:ext cx="109220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>
                <a:solidFill>
                  <a:schemeClr val="tx2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0425" y="6811963"/>
            <a:ext cx="4625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>
                <a:solidFill>
                  <a:schemeClr val="tx2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8700" y="6811963"/>
            <a:ext cx="527050" cy="401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 smtClean="0">
                <a:solidFill>
                  <a:schemeClr val="tx2"/>
                </a:solidFill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F34D0139-F15A-2042-BA49-3197B4D3EE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7" r:id="rId2"/>
    <p:sldLayoutId id="2147483698" r:id="rId3"/>
    <p:sldLayoutId id="2147483699" r:id="rId4"/>
    <p:sldLayoutId id="2147483700" r:id="rId5"/>
  </p:sldLayoutIdLst>
  <p:hf sldNum="0" hdr="0" ftr="0" dt="0"/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04825" indent="-209550" algn="l" defTabSz="1042988" rtl="0" eaLnBrk="0" fontAlgn="base" hangingPunct="0">
        <a:spcBef>
          <a:spcPct val="20000"/>
        </a:spcBef>
        <a:spcAft>
          <a:spcPct val="0"/>
        </a:spcAft>
        <a:buFont typeface="Verdana" charset="0"/>
        <a:buChar char="-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754063" indent="-260350" algn="l" defTabSz="1042988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030288" indent="-261938" algn="l" defTabSz="1042988" rtl="0" eaLnBrk="0" fontAlgn="base" hangingPunct="0">
        <a:spcBef>
          <a:spcPct val="20000"/>
        </a:spcBef>
        <a:spcAft>
          <a:spcPct val="0"/>
        </a:spcAft>
        <a:buFont typeface="Verdana" charset="0"/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1281113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  <a:ea typeface="ＭＳ Ｐゴシック" charset="0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ubrik 1"/>
          <p:cNvSpPr>
            <a:spLocks noGrp="1"/>
          </p:cNvSpPr>
          <p:nvPr>
            <p:ph type="ctrTitle"/>
          </p:nvPr>
        </p:nvSpPr>
        <p:spPr>
          <a:xfrm>
            <a:off x="2344738" y="2351088"/>
            <a:ext cx="7753696" cy="1120775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Verdana" charset="0"/>
              </a:rPr>
              <a:t>Logistics and Transportation</a:t>
            </a:r>
            <a:br>
              <a:rPr lang="en-GB" dirty="0" smtClean="0">
                <a:latin typeface="Verdana" charset="0"/>
              </a:rPr>
            </a:br>
            <a:r>
              <a:rPr lang="en-GB" dirty="0" smtClean="0">
                <a:latin typeface="Verdana" charset="0"/>
              </a:rPr>
              <a:t>Project assignment </a:t>
            </a:r>
            <a:r>
              <a:rPr lang="en-GB" dirty="0" smtClean="0">
                <a:latin typeface="Verdana" charset="0"/>
              </a:rPr>
              <a:t>2014</a:t>
            </a:r>
            <a:endParaRPr lang="en-GB" dirty="0">
              <a:latin typeface="Verdana" charset="0"/>
            </a:endParaRPr>
          </a:p>
        </p:txBody>
      </p:sp>
      <p:sp>
        <p:nvSpPr>
          <p:cNvPr id="8194" name="Underrubrik 2"/>
          <p:cNvSpPr>
            <a:spLocks noGrp="1"/>
          </p:cNvSpPr>
          <p:nvPr>
            <p:ph type="subTitle" idx="1"/>
          </p:nvPr>
        </p:nvSpPr>
        <p:spPr>
          <a:xfrm>
            <a:off x="2344738" y="3490913"/>
            <a:ext cx="7215187" cy="931862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Verdana" charset="0"/>
              </a:rPr>
              <a:t>AH2102</a:t>
            </a:r>
          </a:p>
          <a:p>
            <a:pPr eaLnBrk="1" hangingPunct="1"/>
            <a:r>
              <a:rPr lang="en-GB" dirty="0" err="1" smtClean="0">
                <a:latin typeface="Verdana" charset="0"/>
              </a:rPr>
              <a:t>Prof.dr.ir</a:t>
            </a:r>
            <a:r>
              <a:rPr lang="en-GB" dirty="0" smtClean="0">
                <a:latin typeface="Verdana" charset="0"/>
              </a:rPr>
              <a:t>. Sebastiaan Meijer</a:t>
            </a:r>
            <a:endParaRPr lang="en-GB" dirty="0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The goal is to learn from the analysis of a real-world logistics problem for which you generate solutions</a:t>
            </a:r>
          </a:p>
          <a:p>
            <a:endParaRPr lang="en-GB" dirty="0"/>
          </a:p>
          <a:p>
            <a:r>
              <a:rPr lang="en-GB" dirty="0" smtClean="0"/>
              <a:t>Groups of </a:t>
            </a:r>
            <a:r>
              <a:rPr lang="en-GB" dirty="0" smtClean="0"/>
              <a:t>2 – 3 people </a:t>
            </a:r>
            <a:r>
              <a:rPr lang="en-GB" dirty="0" smtClean="0"/>
              <a:t>(organise yourself, please)</a:t>
            </a:r>
          </a:p>
          <a:p>
            <a:r>
              <a:rPr lang="en-GB" dirty="0" smtClean="0"/>
              <a:t>Choice of 2 subjects:</a:t>
            </a:r>
          </a:p>
          <a:p>
            <a:pPr lvl="1"/>
            <a:r>
              <a:rPr lang="en-GB" dirty="0" smtClean="0"/>
              <a:t>City logistics problem</a:t>
            </a:r>
          </a:p>
          <a:p>
            <a:pPr lvl="1"/>
            <a:r>
              <a:rPr lang="en-GB" dirty="0" smtClean="0"/>
              <a:t>Retail logistics problem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Find yourself a real-world problem that you</a:t>
            </a:r>
          </a:p>
          <a:p>
            <a:pPr lvl="1"/>
            <a:r>
              <a:rPr lang="en-GB" dirty="0" smtClean="0"/>
              <a:t>Analyse for the size and complexity of the problem</a:t>
            </a:r>
          </a:p>
          <a:p>
            <a:pPr lvl="1"/>
            <a:r>
              <a:rPr lang="en-GB" dirty="0" smtClean="0"/>
              <a:t>Optimise for 1 or 2 performance indicators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5905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problem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smtClean="0"/>
              <a:t>Should exist in the real world</a:t>
            </a:r>
          </a:p>
          <a:p>
            <a:r>
              <a:rPr lang="sv-SE" dirty="0" smtClean="0"/>
              <a:t>Take a city that you know, a chain that you have worked at, etc, etc</a:t>
            </a:r>
          </a:p>
          <a:p>
            <a:r>
              <a:rPr lang="sv-SE" dirty="0" smtClean="0"/>
              <a:t>Should have lots of data available</a:t>
            </a:r>
          </a:p>
          <a:p>
            <a:pPr lvl="1"/>
            <a:r>
              <a:rPr lang="sv-SE" dirty="0" smtClean="0"/>
              <a:t>Quantitative and qualitative</a:t>
            </a:r>
          </a:p>
          <a:p>
            <a:pPr lvl="1"/>
            <a:r>
              <a:rPr lang="sv-SE" dirty="0" smtClean="0"/>
              <a:t>Make up ’reasonable estimates’ of missing data.</a:t>
            </a:r>
          </a:p>
          <a:p>
            <a:pPr lvl="1"/>
            <a:endParaRPr lang="sv-SE" dirty="0"/>
          </a:p>
          <a:p>
            <a:r>
              <a:rPr lang="sv-SE" dirty="0" smtClean="0"/>
              <a:t>Come up with problems, and write 1 A4 on why it is interesting, and what data sources you can find.</a:t>
            </a:r>
          </a:p>
          <a:p>
            <a:r>
              <a:rPr lang="sv-SE" dirty="0" smtClean="0"/>
              <a:t>Send this to Sebastiaan Meijer to get a go!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744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analysis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smtClean="0"/>
              <a:t>Context, size, volumes, variations, etc</a:t>
            </a:r>
          </a:p>
          <a:p>
            <a:r>
              <a:rPr lang="sv-SE" dirty="0" smtClean="0"/>
              <a:t>Pay attention to the technical, human, economic and environmental aspects. </a:t>
            </a:r>
          </a:p>
          <a:p>
            <a:endParaRPr lang="sv-SE" dirty="0"/>
          </a:p>
          <a:p>
            <a:r>
              <a:rPr lang="sv-SE" dirty="0" smtClean="0"/>
              <a:t>Use GIS, map analysis, transport models, etc</a:t>
            </a:r>
          </a:p>
          <a:p>
            <a:r>
              <a:rPr lang="sv-SE" dirty="0" smtClean="0"/>
              <a:t>Use whatever you have learned so far, don’t limit yourself!</a:t>
            </a:r>
          </a:p>
          <a:p>
            <a:endParaRPr lang="sv-SE" dirty="0"/>
          </a:p>
          <a:p>
            <a:r>
              <a:rPr lang="sv-SE" dirty="0" smtClean="0"/>
              <a:t>The goal: to make the problem and potential directions for solutions as precise as possible.</a:t>
            </a:r>
          </a:p>
          <a:p>
            <a:r>
              <a:rPr lang="sv-SE" dirty="0" smtClean="0"/>
              <a:t>8 – 12 pages in the report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838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solutions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smtClean="0"/>
              <a:t>Use heuristics and good reasoning to derive a few options. Don’t explore 10 alternatives. 2 – 3 is enough</a:t>
            </a:r>
          </a:p>
          <a:p>
            <a:r>
              <a:rPr lang="sv-SE" dirty="0" smtClean="0"/>
              <a:t>Use a simple simulation in (a part of) the evaluation of the value of different solutions.</a:t>
            </a:r>
          </a:p>
          <a:p>
            <a:endParaRPr lang="sv-SE" dirty="0"/>
          </a:p>
          <a:p>
            <a:r>
              <a:rPr lang="sv-SE" dirty="0" smtClean="0"/>
              <a:t>Think of different performance indicators:</a:t>
            </a:r>
          </a:p>
          <a:p>
            <a:pPr lvl="1"/>
            <a:r>
              <a:rPr lang="sv-SE" dirty="0" smtClean="0"/>
              <a:t>Money</a:t>
            </a:r>
          </a:p>
          <a:p>
            <a:pPr lvl="1"/>
            <a:r>
              <a:rPr lang="sv-SE" dirty="0" smtClean="0"/>
              <a:t>CO2</a:t>
            </a:r>
          </a:p>
          <a:p>
            <a:pPr lvl="1"/>
            <a:r>
              <a:rPr lang="sv-SE" dirty="0" smtClean="0"/>
              <a:t>Noise</a:t>
            </a:r>
          </a:p>
          <a:p>
            <a:pPr lvl="1"/>
            <a:r>
              <a:rPr lang="sv-SE" dirty="0" smtClean="0"/>
              <a:t>Service levels</a:t>
            </a:r>
          </a:p>
          <a:p>
            <a:pPr lvl="1"/>
            <a:endParaRPr lang="sv-SE" dirty="0"/>
          </a:p>
          <a:p>
            <a:r>
              <a:rPr lang="sv-SE" dirty="0" smtClean="0"/>
              <a:t> Around 8 – 12 pages in the report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1241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report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403573"/>
            <a:ext cx="8024400" cy="5137627"/>
          </a:xfrm>
        </p:spPr>
        <p:txBody>
          <a:bodyPr/>
          <a:lstStyle/>
          <a:p>
            <a:r>
              <a:rPr lang="sv-SE" dirty="0" smtClean="0"/>
              <a:t>Make sure that you include data</a:t>
            </a:r>
          </a:p>
          <a:p>
            <a:r>
              <a:rPr lang="sv-SE" dirty="0" smtClean="0"/>
              <a:t>Somebody who is not familiar with the problem shall be able to understand your conclusions.</a:t>
            </a:r>
          </a:p>
          <a:p>
            <a:endParaRPr lang="sv-SE" dirty="0"/>
          </a:p>
          <a:p>
            <a:r>
              <a:rPr lang="sv-SE" dirty="0" smtClean="0"/>
              <a:t>A good report:</a:t>
            </a:r>
          </a:p>
          <a:p>
            <a:pPr lvl="1"/>
            <a:r>
              <a:rPr lang="sv-SE" dirty="0" smtClean="0"/>
              <a:t>Is precise and analytical</a:t>
            </a:r>
          </a:p>
          <a:p>
            <a:pPr lvl="1"/>
            <a:r>
              <a:rPr lang="sv-SE" dirty="0" smtClean="0"/>
              <a:t>Treats logistics as more than trucks that move</a:t>
            </a:r>
          </a:p>
          <a:p>
            <a:pPr lvl="1"/>
            <a:r>
              <a:rPr lang="sv-SE" dirty="0" smtClean="0"/>
              <a:t>Has feasible solutions</a:t>
            </a:r>
          </a:p>
          <a:p>
            <a:pPr lvl="1"/>
            <a:r>
              <a:rPr lang="sv-SE" dirty="0" smtClean="0"/>
              <a:t>Has a waterproof foundation under the evaluation of alternatives</a:t>
            </a:r>
          </a:p>
          <a:p>
            <a:pPr lvl="1"/>
            <a:r>
              <a:rPr lang="sv-SE" dirty="0" smtClean="0"/>
              <a:t>Discusses what has not been analysed</a:t>
            </a:r>
          </a:p>
          <a:p>
            <a:pPr lvl="1"/>
            <a:endParaRPr lang="sv-SE" dirty="0"/>
          </a:p>
          <a:p>
            <a:r>
              <a:rPr lang="sv-SE" dirty="0" smtClean="0"/>
              <a:t>Hand it in via email </a:t>
            </a:r>
            <a:r>
              <a:rPr lang="sv-SE" dirty="0" err="1" smtClean="0"/>
              <a:t>before</a:t>
            </a:r>
            <a:r>
              <a:rPr lang="sv-SE" dirty="0" smtClean="0"/>
              <a:t> </a:t>
            </a:r>
            <a:r>
              <a:rPr lang="en-GB" dirty="0" smtClean="0"/>
              <a:t>16/</a:t>
            </a:r>
            <a:r>
              <a:rPr lang="en-GB" dirty="0"/>
              <a:t>12 kl </a:t>
            </a:r>
            <a:r>
              <a:rPr lang="en-GB" dirty="0" smtClean="0"/>
              <a:t>24.00</a:t>
            </a:r>
          </a:p>
          <a:p>
            <a:r>
              <a:rPr lang="en-GB" dirty="0" smtClean="0"/>
              <a:t>Presentation on </a:t>
            </a:r>
            <a:r>
              <a:rPr lang="en-GB" dirty="0" smtClean="0"/>
              <a:t>18/</a:t>
            </a:r>
            <a:r>
              <a:rPr lang="en-GB" dirty="0" smtClean="0"/>
              <a:t>12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319467"/>
      </p:ext>
    </p:extLst>
  </p:cSld>
  <p:clrMapOvr>
    <a:masterClrMapping/>
  </p:clrMapOvr>
</p:sld>
</file>

<file path=ppt/theme/theme1.xml><?xml version="1.0" encoding="utf-8"?>
<a:theme xmlns:a="http://schemas.openxmlformats.org/drawingml/2006/main" name="KTH Eng Logo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</TotalTime>
  <Words>362</Words>
  <Application>Microsoft Macintosh PowerPoint</Application>
  <PresentationFormat>Custom</PresentationFormat>
  <Paragraphs>56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KTH Eng Logo</vt:lpstr>
      <vt:lpstr>Logistics and Transportation Project assignment 2014</vt:lpstr>
      <vt:lpstr>The project</vt:lpstr>
      <vt:lpstr>The problem</vt:lpstr>
      <vt:lpstr>The analysis</vt:lpstr>
      <vt:lpstr>The solutions</vt:lpstr>
      <vt:lpstr>The report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mariaq</dc:creator>
  <cp:lastModifiedBy>Sebastiaan Meijer</cp:lastModifiedBy>
  <cp:revision>22</cp:revision>
  <dcterms:created xsi:type="dcterms:W3CDTF">2010-06-07T06:35:01Z</dcterms:created>
  <dcterms:modified xsi:type="dcterms:W3CDTF">2014-11-17T08:29:03Z</dcterms:modified>
</cp:coreProperties>
</file>