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9" r:id="rId1"/>
    <p:sldMasterId id="2147484136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84" r:id="rId11"/>
    <p:sldId id="285" r:id="rId12"/>
    <p:sldId id="265" r:id="rId13"/>
    <p:sldId id="266" r:id="rId14"/>
    <p:sldId id="283" r:id="rId15"/>
    <p:sldId id="287" r:id="rId16"/>
    <p:sldId id="267" r:id="rId17"/>
    <p:sldId id="268" r:id="rId18"/>
    <p:sldId id="269" r:id="rId19"/>
    <p:sldId id="270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1" r:id="rId28"/>
    <p:sldId id="279" r:id="rId29"/>
    <p:sldId id="280" r:id="rId30"/>
  </p:sldIdLst>
  <p:sldSz cx="9144000" cy="6858000" type="screen4x3"/>
  <p:notesSz cx="6772275" cy="9902825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A383D2A-805A-49BD-9C3E-BC29B6B32964}">
  <a:tblStyle styleId="{0A383D2A-805A-49BD-9C3E-BC29B6B32964}" styleName="Table_0"/>
  <a:tblStyle styleId="{E4550DA0-B0CE-4695-BEDE-7A539348AA30}" styleName="Table_1"/>
  <a:tblStyle styleId="{221288C3-51F1-451D-B805-A7A462A81A4E}" styleName="Table_2"/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9" autoAdjust="0"/>
    <p:restoredTop sz="94660"/>
  </p:normalViewPr>
  <p:slideViewPr>
    <p:cSldViewPr>
      <p:cViewPr>
        <p:scale>
          <a:sx n="64" d="100"/>
          <a:sy n="64" d="100"/>
        </p:scale>
        <p:origin x="22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35400" y="0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911225" y="742950"/>
            <a:ext cx="4949825" cy="371316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defRPr sz="1200" b="0" i="0" u="none" strike="noStrike" cap="none" baseline="0"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326922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4617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6980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0813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7919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9858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552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3339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2887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4805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0355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4328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2601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8106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998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01760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48277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266" name="Shape 26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40433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34716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51726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559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/>
          <p:nvPr/>
        </p:nvSpPr>
        <p:spPr>
          <a:xfrm>
            <a:off x="3835400" y="9405936"/>
            <a:ext cx="2935199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lvl="0" algn="r" rtl="0">
              <a:buNone/>
            </a:pPr>
            <a:r>
              <a:rPr lang="en-US" sz="1200"/>
              <a:t>*</a:t>
            </a:r>
          </a:p>
        </p:txBody>
      </p:sp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78157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/>
          <p:nvPr/>
        </p:nvSpPr>
        <p:spPr>
          <a:xfrm>
            <a:off x="3835400" y="9405936"/>
            <a:ext cx="2935199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lvl="0" algn="r" rtl="0">
              <a:buNone/>
            </a:pPr>
            <a:r>
              <a:rPr lang="en-US" sz="1200"/>
              <a:t>*</a:t>
            </a:r>
          </a:p>
        </p:txBody>
      </p:sp>
      <p:sp>
        <p:nvSpPr>
          <p:cNvPr id="304" name="Shape 304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13476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Shape 323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6109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/>
          <p:nvPr/>
        </p:nvSpPr>
        <p:spPr>
          <a:xfrm>
            <a:off x="3835400" y="9405936"/>
            <a:ext cx="2935199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lvl="0" algn="r" rtl="0">
              <a:buNone/>
            </a:pPr>
            <a:r>
              <a:rPr lang="en-US" sz="1200"/>
              <a:t>*</a:t>
            </a:r>
          </a:p>
        </p:txBody>
      </p:sp>
      <p:sp>
        <p:nvSpPr>
          <p:cNvPr id="311" name="Shape 311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25825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4374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610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0825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065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786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520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632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1967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6305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2475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9085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1404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AndObj" type="txAndObj">
  <p:cSld name="txAndObj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spcAft>
                <a:spcPts val="0"/>
              </a:spcAft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136525" algn="l" rtl="0"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spcAft>
                <a:spcPts val="0"/>
              </a:spcAft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136525" algn="l" rtl="0"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8333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74587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9678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0738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36204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0997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09182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69670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4850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5584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2905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97536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smtClean="0">
                <a:solidFill>
                  <a:schemeClr val="tx1"/>
                </a:solidFill>
                <a:effectLst/>
              </a:rPr>
              <a:t>"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smtClean="0">
                <a:solidFill>
                  <a:schemeClr val="tx1"/>
                </a:solidFill>
                <a:effectLst/>
              </a:rPr>
              <a:t>"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468292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76366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52752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24594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32748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81766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AndObj" type="txAndObj">
  <p:cSld name="txAndObj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spcAft>
                <a:spcPts val="0"/>
              </a:spcAft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136525" algn="l" rtl="0"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spcAft>
                <a:spcPts val="0"/>
              </a:spcAft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136525" algn="l" rtl="0"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4588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2614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381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7" r:id="rId1"/>
    <p:sldLayoutId id="2147484138" r:id="rId2"/>
    <p:sldLayoutId id="2147484139" r:id="rId3"/>
    <p:sldLayoutId id="2147484140" r:id="rId4"/>
    <p:sldLayoutId id="2147484141" r:id="rId5"/>
    <p:sldLayoutId id="2147484142" r:id="rId6"/>
    <p:sldLayoutId id="2147484143" r:id="rId7"/>
    <p:sldLayoutId id="2147484144" r:id="rId8"/>
    <p:sldLayoutId id="2147484145" r:id="rId9"/>
    <p:sldLayoutId id="2147484146" r:id="rId10"/>
    <p:sldLayoutId id="2147484147" r:id="rId11"/>
    <p:sldLayoutId id="2147484148" r:id="rId12"/>
    <p:sldLayoutId id="2147484149" r:id="rId13"/>
    <p:sldLayoutId id="2147484150" r:id="rId14"/>
    <p:sldLayoutId id="2147484151" r:id="rId15"/>
    <p:sldLayoutId id="2147484152" r:id="rId16"/>
    <p:sldLayoutId id="2147484153" r:id="rId17"/>
    <p:sldLayoutId id="2147484154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914400" y="2115809"/>
            <a:ext cx="7315200" cy="12002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strike="noStrike" cap="none" baseline="0" smtClean="0">
                <a:solidFill>
                  <a:schemeClr val="bg1"/>
                </a:solidFill>
                <a:ea typeface="Arial"/>
                <a:cs typeface="Arial"/>
                <a:sym typeface="Arial"/>
              </a:rPr>
              <a:t>DD131</a:t>
            </a:r>
            <a:r>
              <a:rPr lang="en-US" sz="4000" smtClean="0">
                <a:solidFill>
                  <a:schemeClr val="bg1"/>
                </a:solidFill>
              </a:rPr>
              <a:t>0/DD1314/DA3009</a:t>
            </a:r>
            <a:endParaRPr lang="en-US" sz="4000">
              <a:solidFill>
                <a:schemeClr val="bg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0" i="0" u="none" strike="noStrike" cap="none" baseline="0">
                <a:solidFill>
                  <a:schemeClr val="dk2"/>
                </a:solidFill>
                <a:ea typeface="Arial"/>
                <a:cs typeface="Arial"/>
                <a:sym typeface="Arial"/>
              </a:rPr>
              <a:t>Programmeringsteknik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683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0" i="0" u="none" strike="noStrike" cap="none" baseline="0" smtClean="0">
                <a:solidFill>
                  <a:schemeClr val="dk1"/>
                </a:solidFill>
                <a:latin typeface="+mj-lt"/>
                <a:cs typeface="Times New Roman" panose="02020603050405020304" pitchFamily="18" charset="0"/>
              </a:rPr>
              <a:t>Föreläsning </a:t>
            </a:r>
            <a:r>
              <a:rPr lang="en-US" sz="3200" b="0" i="0" u="none" strike="noStrike" cap="none" baseline="0">
                <a:solidFill>
                  <a:schemeClr val="dk1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0" name="Shape 90"/>
          <p:cNvSpPr/>
          <p:nvPr/>
        </p:nvSpPr>
        <p:spPr>
          <a:xfrm>
            <a:off x="3924300" y="804862"/>
            <a:ext cx="5040312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buNone/>
            </a:pPr>
            <a:r>
              <a:rPr lang="en-US" sz="1800" b="0" i="1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Skolan för Datavetenskap och kommunikation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subTitle" idx="1"/>
          </p:nvPr>
        </p:nvSpPr>
        <p:spPr>
          <a:xfrm>
            <a:off x="685800" y="621877"/>
            <a:ext cx="7772400" cy="4583276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342900" lvl="0" indent="-342900" rtl="0">
              <a:buFont typeface="Arial" panose="020B0604020202020204" pitchFamily="34" charset="0"/>
              <a:buChar char="•"/>
            </a:pPr>
            <a:r>
              <a:rPr lang="en-US" smtClean="0"/>
              <a:t>Kursinformation</a:t>
            </a:r>
            <a:endParaRPr lang="en-US"/>
          </a:p>
          <a:p>
            <a:pPr marL="342900" lvl="0" indent="-342900" rtl="0">
              <a:buFont typeface="Arial" panose="020B0604020202020204" pitchFamily="34" charset="0"/>
              <a:buChar char="•"/>
            </a:pPr>
            <a:r>
              <a:rPr lang="sv-SE" smtClean="0"/>
              <a:t>Programmering:</a:t>
            </a:r>
            <a:endParaRPr lang="en-US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/>
              <a:t>print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err="1"/>
              <a:t>variabler</a:t>
            </a:r>
            <a:endParaRPr lang="en-US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err="1"/>
              <a:t>reserverade</a:t>
            </a:r>
            <a:r>
              <a:rPr lang="en-US"/>
              <a:t> </a:t>
            </a:r>
            <a:r>
              <a:rPr lang="en-US" err="1"/>
              <a:t>ord</a:t>
            </a:r>
            <a:endParaRPr lang="en-US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/>
              <a:t>input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err="1"/>
              <a:t>kommentarer</a:t>
            </a:r>
            <a:endParaRPr lang="en-US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err="1"/>
              <a:t>beräkningar</a:t>
            </a:r>
            <a:endParaRPr lang="en-US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err="1"/>
              <a:t>datatyper</a:t>
            </a:r>
            <a:endParaRPr lang="en-US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/>
              <a:t>if-</a:t>
            </a:r>
            <a:r>
              <a:rPr lang="en-US" err="1"/>
              <a:t>satser</a:t>
            </a:r>
            <a:endParaRPr 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baseline="0">
                <a:solidFill>
                  <a:schemeClr val="dk2"/>
                </a:solidFill>
              </a:rPr>
              <a:t>Vilka läser kursen?</a:t>
            </a:r>
          </a:p>
        </p:txBody>
      </p:sp>
      <p:sp>
        <p:nvSpPr>
          <p:cNvPr id="102" name="Shape 102"/>
          <p:cNvSpPr>
            <a:spLocks noGrp="1"/>
          </p:cNvSpPr>
          <p:nvPr>
            <p:ph idx="1"/>
          </p:nvPr>
        </p:nvSpPr>
        <p:spPr>
          <a:xfrm>
            <a:off x="594360" y="2194560"/>
            <a:ext cx="7955280" cy="471714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buClr>
                <a:schemeClr val="dk1"/>
              </a:buClr>
              <a:buSzPct val="98958"/>
              <a:buNone/>
            </a:pPr>
            <a:r>
              <a:rPr lang="en-US" sz="3200" b="0" i="0" u="none" strike="noStrike" cap="none" baseline="0">
                <a:solidFill>
                  <a:schemeClr val="dk1"/>
                </a:solidFill>
                <a:ea typeface="Georgia"/>
                <a:cs typeface="Georgia"/>
                <a:sym typeface="Georgia"/>
              </a:rPr>
              <a:t>Samhällsbyggnad </a:t>
            </a:r>
            <a:r>
              <a:rPr lang="en-US" sz="3200" b="0" i="0" u="none" strike="noStrike" cap="none" baseline="0" smtClean="0">
                <a:solidFill>
                  <a:schemeClr val="dk1"/>
                </a:solidFill>
                <a:ea typeface="Georgia"/>
                <a:cs typeface="Georgia"/>
                <a:sym typeface="Georgia"/>
              </a:rPr>
              <a:t>KTH</a:t>
            </a:r>
            <a:endParaRPr lang="en-US" sz="3200" b="0" i="0" u="none" strike="noStrike" cap="none" baseline="0">
              <a:solidFill>
                <a:schemeClr val="dk1"/>
              </a:solidFill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958"/>
              <a:buNone/>
            </a:pPr>
            <a:r>
              <a:rPr lang="en-US" sz="3200" b="0" i="0" u="none" strike="noStrike" cap="none" baseline="0">
                <a:solidFill>
                  <a:schemeClr val="dk1"/>
                </a:solidFill>
                <a:ea typeface="Georgia"/>
                <a:cs typeface="Georgia"/>
                <a:sym typeface="Georgia"/>
              </a:rPr>
              <a:t>Civilingenjör och </a:t>
            </a:r>
            <a:r>
              <a:rPr lang="en-US" sz="3200" b="0" i="0" u="none" strike="noStrike" cap="none" baseline="0" smtClean="0">
                <a:solidFill>
                  <a:schemeClr val="dk1"/>
                </a:solidFill>
                <a:ea typeface="Georgia"/>
                <a:cs typeface="Georgia"/>
                <a:sym typeface="Georgia"/>
              </a:rPr>
              <a:t>Lärare KTH</a:t>
            </a:r>
            <a:endParaRPr lang="en-US" sz="3200" b="0" i="0" u="none" strike="noStrike" cap="none" baseline="0">
              <a:solidFill>
                <a:schemeClr val="dk1"/>
              </a:solidFill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50000"/>
              </a:lnSpc>
              <a:buClr>
                <a:schemeClr val="dk1"/>
              </a:buClr>
              <a:buSzPct val="98958"/>
              <a:buNone/>
            </a:pPr>
            <a:r>
              <a:rPr lang="en-US" sz="3200">
                <a:solidFill>
                  <a:schemeClr val="dk1"/>
                </a:solidFill>
                <a:ea typeface="Georgia"/>
                <a:cs typeface="Georgia"/>
                <a:sym typeface="Georgia"/>
              </a:rPr>
              <a:t>L</a:t>
            </a:r>
            <a:r>
              <a:rPr lang="en-US" sz="3200" b="0" i="0" u="none" strike="noStrike" cap="none" baseline="0" smtClean="0">
                <a:solidFill>
                  <a:schemeClr val="dk1"/>
                </a:solidFill>
                <a:ea typeface="Georgia"/>
                <a:cs typeface="Georgia"/>
                <a:sym typeface="Georgia"/>
              </a:rPr>
              <a:t>ingvistik </a:t>
            </a:r>
            <a:r>
              <a:rPr lang="en-US" sz="3200">
                <a:solidFill>
                  <a:schemeClr val="dk1"/>
                </a:solidFill>
                <a:ea typeface="Georgia"/>
                <a:cs typeface="Georgia"/>
                <a:sym typeface="Georgia"/>
              </a:rPr>
              <a:t>S</a:t>
            </a:r>
            <a:r>
              <a:rPr lang="en-US" sz="3200" b="0" i="0" u="none" strike="noStrike" cap="none" baseline="0" smtClean="0">
                <a:solidFill>
                  <a:schemeClr val="dk1"/>
                </a:solidFill>
                <a:ea typeface="Georgia"/>
                <a:cs typeface="Georgia"/>
                <a:sym typeface="Georgia"/>
              </a:rPr>
              <a:t>U</a:t>
            </a:r>
            <a:endParaRPr lang="en-US" sz="3200" b="0" i="0" u="none" strike="noStrike" cap="none" baseline="0">
              <a:solidFill>
                <a:schemeClr val="dk1"/>
              </a:solidFill>
              <a:ea typeface="Georgia"/>
              <a:cs typeface="Georgia"/>
              <a:sym typeface="Georgia"/>
            </a:endParaRPr>
          </a:p>
          <a:p>
            <a:pPr marL="0" indent="0">
              <a:buNone/>
            </a:pPr>
            <a:endParaRPr lang="en-US" sz="3200" b="0" i="0" u="none" strike="noStrike" cap="none" baseline="0">
              <a:solidFill>
                <a:schemeClr val="dk1"/>
              </a:solidFill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50000"/>
              </a:lnSpc>
              <a:buClr>
                <a:schemeClr val="dk1"/>
              </a:buClr>
              <a:buSzPct val="98958"/>
              <a:buNone/>
            </a:pPr>
            <a:r>
              <a:rPr lang="en-US" sz="3200" b="0" i="0" u="none" strike="noStrike" cap="none" baseline="0" smtClean="0">
                <a:solidFill>
                  <a:schemeClr val="dk1"/>
                </a:solidFill>
                <a:ea typeface="Georgia"/>
                <a:cs typeface="Georgia"/>
                <a:sym typeface="Georgia"/>
              </a:rPr>
              <a:t>Kursnämndsrepresentanter </a:t>
            </a:r>
            <a:r>
              <a:rPr lang="sv-SE" sz="3200" b="0" i="0" u="none" strike="noStrike" cap="none" baseline="0" smtClean="0">
                <a:solidFill>
                  <a:schemeClr val="dk1"/>
                </a:solidFill>
                <a:ea typeface="Georgia"/>
                <a:cs typeface="Georgia"/>
                <a:sym typeface="Georgia"/>
              </a:rPr>
              <a:t>sökes!</a:t>
            </a:r>
            <a:endParaRPr lang="en-US" sz="3200" b="0" i="0" u="none" strike="noStrike" cap="none" baseline="0">
              <a:solidFill>
                <a:schemeClr val="dk1"/>
              </a:solidFill>
              <a:ea typeface="Georgia"/>
              <a:cs typeface="Georgia"/>
              <a:sym typeface="Georgia"/>
            </a:endParaRPr>
          </a:p>
          <a:p>
            <a:pPr marL="0" indent="0">
              <a:buNone/>
            </a:pPr>
            <a:endParaRPr lang="en-US" sz="3200" b="0" i="0" u="none" strike="noStrike" cap="none" baseline="0">
              <a:solidFill>
                <a:schemeClr val="dk1"/>
              </a:solidFill>
              <a:ea typeface="Georgia"/>
              <a:cs typeface="Georgia"/>
              <a:sym typeface="Georgia"/>
            </a:endParaRPr>
          </a:p>
        </p:txBody>
      </p:sp>
      <p:sp>
        <p:nvSpPr>
          <p:cNvPr id="103" name="Shape 103"/>
          <p:cNvSpPr/>
          <p:nvPr/>
        </p:nvSpPr>
        <p:spPr>
          <a:xfrm>
            <a:off x="5219700" y="2349500"/>
            <a:ext cx="155699" cy="1225499"/>
          </a:xfrm>
          <a:prstGeom prst="rightBrace">
            <a:avLst>
              <a:gd name="adj1" fmla="val 306"/>
              <a:gd name="adj2" fmla="val 50000"/>
            </a:avLst>
          </a:prstGeom>
          <a:noFill/>
          <a:ln w="9525" cap="rnd">
            <a:solidFill>
              <a:srgbClr val="B6DCD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499" cy="697084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algn="ctr">
              <a:buNone/>
            </a:pPr>
            <a:r>
              <a:rPr lang="en-US"/>
              <a:t>Lärandemål...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-US"/>
              <a:t>Efter godkänd kurs ska du kunna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Pythons syntax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god programmeringsstil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hitta och rätta fel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ändra färdiga program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hämta data från fil</a:t>
            </a:r>
          </a:p>
          <a:p>
            <a:pPr marL="457200" lvl="0" indent="-41910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lagra data på fil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499" cy="697084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algn="ctr">
              <a:buNone/>
            </a:pPr>
            <a:r>
              <a:rPr lang="en-US"/>
              <a:t>...fler lärandemål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villkor och slingor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funktioner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problem -&gt; program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datastrukturer (t ex listor, klasser)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enkla grafiska gränssnitt</a:t>
            </a:r>
          </a:p>
          <a:p>
            <a:pPr marL="457200" lvl="0" indent="-41910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granska andras program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856060" y="1112371"/>
            <a:ext cx="7429499" cy="4908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228600" lvl="0" algn="ctr">
              <a:buClr>
                <a:schemeClr val="dk1"/>
              </a:buClr>
              <a:buSzPct val="25000"/>
            </a:pPr>
            <a:r>
              <a:rPr lang="en-US" sz="2800"/>
              <a:t>för att du ska kunna: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idx="1"/>
          </p:nvPr>
        </p:nvSpPr>
        <p:spPr>
          <a:xfrm>
            <a:off x="1043608" y="2060848"/>
            <a:ext cx="7429499" cy="354171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457200" lvl="0" indent="-349250" algn="l" rtl="0">
              <a:buClr>
                <a:schemeClr val="dk1"/>
              </a:buClr>
              <a:buSzPct val="105555"/>
              <a:buFont typeface="Arial"/>
              <a:buChar char="•"/>
            </a:pPr>
            <a:r>
              <a:rPr lang="en-US" sz="2400">
                <a:solidFill>
                  <a:schemeClr val="tx1"/>
                </a:solidFill>
              </a:rPr>
              <a:t>använda </a:t>
            </a:r>
            <a:r>
              <a:rPr lang="en-US" sz="2400" err="1">
                <a:solidFill>
                  <a:schemeClr val="tx1"/>
                </a:solidFill>
              </a:rPr>
              <a:t>programmering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för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att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lösa</a:t>
            </a:r>
            <a:r>
              <a:rPr lang="en-US" sz="2400">
                <a:solidFill>
                  <a:schemeClr val="tx1"/>
                </a:solidFill>
              </a:rPr>
              <a:t> problem,</a:t>
            </a:r>
          </a:p>
          <a:p>
            <a:pPr marL="457200" lvl="0" indent="-349250" algn="l" rtl="0">
              <a:lnSpc>
                <a:spcPct val="150000"/>
              </a:lnSpc>
              <a:buClr>
                <a:schemeClr val="dk1"/>
              </a:buClr>
              <a:buSzPct val="105555"/>
              <a:buFont typeface="Arial"/>
              <a:buChar char="•"/>
            </a:pPr>
            <a:r>
              <a:rPr lang="en-US" sz="2400" err="1">
                <a:solidFill>
                  <a:schemeClr val="tx1"/>
                </a:solidFill>
              </a:rPr>
              <a:t>tillämpa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problemlösningsmetodiken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även</a:t>
            </a:r>
            <a:r>
              <a:rPr lang="en-US" sz="2400">
                <a:solidFill>
                  <a:schemeClr val="tx1"/>
                </a:solidFill>
              </a:rPr>
              <a:t> inom andra </a:t>
            </a:r>
            <a:r>
              <a:rPr lang="en-US" sz="2400" err="1">
                <a:solidFill>
                  <a:schemeClr val="tx1"/>
                </a:solidFill>
              </a:rPr>
              <a:t>områden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än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programmering</a:t>
            </a:r>
            <a:r>
              <a:rPr lang="en-US" sz="2400">
                <a:solidFill>
                  <a:schemeClr val="tx1"/>
                </a:solidFill>
              </a:rPr>
              <a:t>,</a:t>
            </a:r>
          </a:p>
          <a:p>
            <a:pPr marL="457200" lvl="0" indent="-349250" algn="l" rtl="0">
              <a:buClr>
                <a:schemeClr val="dk1"/>
              </a:buClr>
              <a:buSzPct val="105555"/>
              <a:buFont typeface="Arial"/>
              <a:buChar char="•"/>
            </a:pPr>
            <a:r>
              <a:rPr lang="en-US" sz="2400" err="1">
                <a:solidFill>
                  <a:schemeClr val="tx1"/>
                </a:solidFill>
              </a:rPr>
              <a:t>diskutera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programutveckling</a:t>
            </a:r>
            <a:r>
              <a:rPr lang="en-US" sz="2400">
                <a:solidFill>
                  <a:schemeClr val="tx1"/>
                </a:solidFill>
              </a:rPr>
              <a:t> med </a:t>
            </a:r>
            <a:r>
              <a:rPr lang="en-US" sz="2400" err="1">
                <a:solidFill>
                  <a:schemeClr val="tx1"/>
                </a:solidFill>
              </a:rPr>
              <a:t>experter</a:t>
            </a:r>
            <a:r>
              <a:rPr lang="en-US" sz="2400">
                <a:solidFill>
                  <a:schemeClr val="tx1"/>
                </a:solidFill>
              </a:rPr>
              <a:t>,</a:t>
            </a:r>
          </a:p>
          <a:p>
            <a:pPr marL="457200" marR="0" lvl="0" indent="-3492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5555"/>
              <a:buFont typeface="Arial"/>
              <a:buChar char="•"/>
            </a:pPr>
            <a:r>
              <a:rPr lang="en-US" sz="2400" err="1">
                <a:solidFill>
                  <a:schemeClr val="tx1"/>
                </a:solidFill>
              </a:rPr>
              <a:t>bedöma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kommersiella</a:t>
            </a:r>
            <a:r>
              <a:rPr lang="en-US" sz="2400">
                <a:solidFill>
                  <a:schemeClr val="tx1"/>
                </a:solidFill>
              </a:rPr>
              <a:t> program.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856060" y="1055432"/>
            <a:ext cx="7429499" cy="6047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err="1"/>
              <a:t>Undervisning</a:t>
            </a:r>
            <a:endParaRPr lang="en-US" sz="3600" b="0"/>
          </a:p>
        </p:txBody>
      </p:sp>
      <p:sp>
        <p:nvSpPr>
          <p:cNvPr id="129" name="Shape 129"/>
          <p:cNvSpPr txBox="1">
            <a:spLocks noGrp="1"/>
          </p:cNvSpPr>
          <p:nvPr>
            <p:ph idx="1"/>
          </p:nvPr>
        </p:nvSpPr>
        <p:spPr>
          <a:xfrm>
            <a:off x="856060" y="2249487"/>
            <a:ext cx="7429499" cy="201076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indent="-419100" algn="l">
              <a:lnSpc>
                <a:spcPct val="150000"/>
              </a:lnSpc>
              <a:buFont typeface="Arial"/>
              <a:buChar char="•"/>
            </a:pPr>
            <a:r>
              <a:rPr lang="en-US" smtClean="0"/>
              <a:t>Entimmesföreläsningar. Kom </a:t>
            </a:r>
            <a:r>
              <a:rPr lang="en-US"/>
              <a:t>förberedd!</a:t>
            </a:r>
          </a:p>
          <a:p>
            <a:pPr marL="457200" indent="-419100" algn="l">
              <a:lnSpc>
                <a:spcPct val="150000"/>
              </a:lnSpc>
              <a:buFont typeface="Arial"/>
              <a:buChar char="•"/>
            </a:pPr>
            <a:r>
              <a:rPr lang="en-US" err="1"/>
              <a:t>Labbtimmar</a:t>
            </a:r>
            <a:r>
              <a:rPr lang="en-US"/>
              <a:t> - handledning</a:t>
            </a:r>
          </a:p>
          <a:p>
            <a:pPr marL="457200" indent="-419100" algn="l">
              <a:lnSpc>
                <a:spcPct val="150000"/>
              </a:lnSpc>
              <a:buFont typeface="Arial"/>
              <a:buChar char="•"/>
            </a:pPr>
            <a:r>
              <a:rPr lang="en-US"/>
              <a:t>Övningstimmar - </a:t>
            </a:r>
            <a:r>
              <a:rPr lang="en-US" err="1"/>
              <a:t>redovisning</a:t>
            </a:r>
            <a:endParaRPr 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457200" y="455828"/>
            <a:ext cx="8229600" cy="7186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 err="1">
                <a:solidFill>
                  <a:schemeClr val="tx1">
                    <a:lumMod val="95000"/>
                  </a:schemeClr>
                </a:solidFill>
              </a:rPr>
              <a:t>Vad</a:t>
            </a:r>
            <a:r>
              <a:rPr lang="en-US" sz="4400" b="1" i="0" u="none" strike="noStrike" cap="small" baseline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4400" b="1" i="0" u="none" strike="noStrike" cap="small" baseline="0" err="1">
                <a:solidFill>
                  <a:schemeClr val="tx1">
                    <a:lumMod val="95000"/>
                  </a:schemeClr>
                </a:solidFill>
              </a:rPr>
              <a:t>ska</a:t>
            </a:r>
            <a:r>
              <a:rPr lang="en-US" sz="4400" b="1" i="0" u="none" strike="noStrike" cap="small" baseline="0">
                <a:solidFill>
                  <a:schemeClr val="tx1">
                    <a:lumMod val="95000"/>
                  </a:schemeClr>
                </a:solidFill>
              </a:rPr>
              <a:t> du </a:t>
            </a:r>
            <a:r>
              <a:rPr lang="en-US" sz="4400" b="1" i="0" u="none" strike="noStrike" cap="small" baseline="0" err="1">
                <a:solidFill>
                  <a:schemeClr val="tx1">
                    <a:lumMod val="95000"/>
                  </a:schemeClr>
                </a:solidFill>
              </a:rPr>
              <a:t>göra</a:t>
            </a:r>
            <a:r>
              <a:rPr lang="en-US" sz="4400" b="1" i="0" u="none" strike="noStrike" cap="small" baseline="0">
                <a:solidFill>
                  <a:schemeClr val="tx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971600" y="1484784"/>
            <a:ext cx="7825139" cy="443194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i="0" u="none" strike="noStrike" cap="none" baseline="0" err="1">
                <a:solidFill>
                  <a:schemeClr val="tx1"/>
                </a:solidFill>
              </a:rPr>
              <a:t>Laborationer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(LAB1; 1,5hp)</a:t>
            </a:r>
          </a:p>
          <a:p>
            <a:pPr marL="457200" marR="0" lvl="1" indent="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1190"/>
            </a:pPr>
            <a:r>
              <a:rPr lang="en-US" sz="2400" b="0" i="0" u="none" strike="noStrike" cap="none" baseline="0" smtClean="0">
                <a:solidFill>
                  <a:schemeClr val="tx1"/>
                </a:solidFill>
              </a:rPr>
              <a:t>Sex labbar:</a:t>
            </a:r>
            <a:r>
              <a:rPr lang="en-US" sz="2400" b="0" i="0" u="none" strike="noStrike" cap="none" smtClean="0">
                <a:solidFill>
                  <a:schemeClr val="tx1"/>
                </a:solidFill>
              </a:rPr>
              <a:t> </a:t>
            </a:r>
            <a:r>
              <a:rPr lang="en-US" sz="2400" b="0" i="0" u="none" strike="noStrike" cap="none" baseline="0" smtClean="0">
                <a:solidFill>
                  <a:schemeClr val="tx1"/>
                </a:solidFill>
              </a:rPr>
              <a:t>program &amp;</a:t>
            </a:r>
            <a:r>
              <a:rPr lang="en-US" sz="2400" b="0" i="0" u="none" strike="noStrike" cap="none" smtClean="0">
                <a:solidFill>
                  <a:schemeClr val="tx1"/>
                </a:solidFill>
              </a:rPr>
              <a:t> </a:t>
            </a:r>
            <a:r>
              <a:rPr lang="en-US" sz="2400" b="0" i="0" u="none" strike="noStrike" cap="none" baseline="0" smtClean="0">
                <a:solidFill>
                  <a:schemeClr val="tx1"/>
                </a:solidFill>
              </a:rPr>
              <a:t>instuderingsuppgifter</a:t>
            </a:r>
            <a:endParaRPr lang="en-US" sz="2400" b="0" i="0" u="none" strike="noStrike" cap="none" baseline="0">
              <a:solidFill>
                <a:schemeClr val="tx1"/>
              </a:solidFill>
            </a:endParaRPr>
          </a:p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i="0" u="none" strike="noStrike" cap="none" baseline="0" err="1">
                <a:solidFill>
                  <a:schemeClr val="tx1"/>
                </a:solidFill>
              </a:rPr>
              <a:t>Prov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(LAB2; 1,5 </a:t>
            </a:r>
            <a:r>
              <a:rPr lang="en-US" sz="2400" b="0" i="0" u="none" strike="noStrike" cap="none" baseline="0" err="1">
                <a:solidFill>
                  <a:schemeClr val="tx1"/>
                </a:solidFill>
              </a:rPr>
              <a:t>hp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)</a:t>
            </a:r>
          </a:p>
          <a:p>
            <a:pPr marL="457200" marR="0" lvl="1" indent="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1190"/>
            </a:pPr>
            <a:r>
              <a:rPr lang="en-US" sz="2400" b="0" i="0" u="none" strike="noStrike" cap="none" baseline="0" err="1">
                <a:solidFill>
                  <a:schemeClr val="tx1"/>
                </a:solidFill>
              </a:rPr>
              <a:t>Skriftligt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tx1"/>
                </a:solidFill>
              </a:rPr>
              <a:t>prov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tx1"/>
                </a:solidFill>
              </a:rPr>
              <a:t>på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tx1"/>
                </a:solidFill>
              </a:rPr>
              <a:t>grunderna</a:t>
            </a:r>
            <a:endParaRPr lang="en-US" sz="2400" b="0" i="0" u="none" strike="noStrike" cap="none" baseline="0">
              <a:solidFill>
                <a:schemeClr val="tx1"/>
              </a:solidFill>
            </a:endParaRPr>
          </a:p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i="0" u="none" strike="noStrike" cap="none" baseline="0">
                <a:solidFill>
                  <a:schemeClr val="tx1"/>
                </a:solidFill>
              </a:rPr>
              <a:t>P-</a:t>
            </a:r>
            <a:r>
              <a:rPr lang="en-US" sz="2400" b="1" i="0" u="none" strike="noStrike" cap="none" baseline="0" err="1">
                <a:solidFill>
                  <a:schemeClr val="tx1"/>
                </a:solidFill>
              </a:rPr>
              <a:t>uppgift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(LAB3; 3p)</a:t>
            </a:r>
          </a:p>
          <a:p>
            <a:pPr marL="457200" marR="0" lvl="1" indent="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1190"/>
            </a:pPr>
            <a:r>
              <a:rPr lang="sv-SE" sz="2400" smtClean="0">
                <a:solidFill>
                  <a:schemeClr val="tx1"/>
                </a:solidFill>
              </a:rPr>
              <a:t>Större individuellt programmeringsprojekt</a:t>
            </a:r>
            <a:endParaRPr lang="en-US" sz="2400" b="0" i="0" u="none" strike="noStrike" cap="none" baseline="0">
              <a:solidFill>
                <a:schemeClr val="tx1"/>
              </a:solidFill>
            </a:endParaRPr>
          </a:p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err="1" smtClean="0">
                <a:solidFill>
                  <a:schemeClr val="tx1"/>
                </a:solidFill>
              </a:rPr>
              <a:t>Webblabbar</a:t>
            </a:r>
            <a:r>
              <a:rPr lang="en-US" sz="2400" smtClean="0">
                <a:solidFill>
                  <a:schemeClr val="tx1"/>
                </a:solidFill>
              </a:rPr>
              <a:t> </a:t>
            </a:r>
            <a:r>
              <a:rPr lang="en-US" sz="2400">
                <a:solidFill>
                  <a:schemeClr val="tx1"/>
                </a:solidFill>
              </a:rPr>
              <a:t>(</a:t>
            </a:r>
            <a:r>
              <a:rPr lang="en-US" sz="2400" err="1">
                <a:solidFill>
                  <a:schemeClr val="tx1"/>
                </a:solidFill>
              </a:rPr>
              <a:t>endast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smtClean="0">
                <a:solidFill>
                  <a:schemeClr val="tx1"/>
                </a:solidFill>
              </a:rPr>
              <a:t>CLGYM/</a:t>
            </a:r>
            <a:r>
              <a:rPr lang="en-US" sz="2400" err="1" smtClean="0">
                <a:solidFill>
                  <a:schemeClr val="tx1"/>
                </a:solidFill>
              </a:rPr>
              <a:t>Lingv</a:t>
            </a:r>
            <a:r>
              <a:rPr lang="en-US" sz="2400" smtClean="0">
                <a:solidFill>
                  <a:schemeClr val="tx1"/>
                </a:solidFill>
              </a:rPr>
              <a:t>)</a:t>
            </a:r>
            <a:endParaRPr 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772400" cy="1361999"/>
          </a:xfrm>
        </p:spPr>
        <p:txBody>
          <a:bodyPr/>
          <a:lstStyle/>
          <a:p>
            <a:r>
              <a:rPr lang="sv-SE" smtClean="0"/>
              <a:t>Bonuspoäng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560298"/>
              </p:ext>
            </p:extLst>
          </p:nvPr>
        </p:nvGraphicFramePr>
        <p:xfrm>
          <a:off x="1043609" y="1622647"/>
          <a:ext cx="7662950" cy="435892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70891"/>
                <a:gridCol w="2095757"/>
                <a:gridCol w="4296302"/>
              </a:tblGrid>
              <a:tr h="294185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Moment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err="1">
                          <a:effectLst/>
                        </a:rPr>
                        <a:t>Poäng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54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err="1">
                          <a:effectLst/>
                        </a:rPr>
                        <a:t>Labb</a:t>
                      </a:r>
                      <a:r>
                        <a:rPr lang="en-US" sz="2000">
                          <a:effectLst/>
                        </a:rPr>
                        <a:t> 1-5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0-4/</a:t>
                      </a:r>
                      <a:r>
                        <a:rPr lang="en-US" sz="2000" err="1">
                          <a:effectLst/>
                        </a:rPr>
                        <a:t>labb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2000">
                          <a:effectLst/>
                        </a:rPr>
                        <a:t>Skriftligt förhör på instuderingsfrågor:</a:t>
                      </a:r>
                    </a:p>
                    <a:p>
                      <a:pPr lvl="1" algn="l" fontAlgn="t">
                        <a:buFont typeface="Arial"/>
                        <a:buChar char="•"/>
                      </a:pPr>
                      <a:r>
                        <a:rPr lang="sv-SE" sz="2000" smtClean="0">
                          <a:effectLst/>
                        </a:rPr>
                        <a:t> tre </a:t>
                      </a:r>
                      <a:r>
                        <a:rPr lang="sv-SE" sz="2000">
                          <a:effectLst/>
                        </a:rPr>
                        <a:t>rätt ger godkänt</a:t>
                      </a:r>
                    </a:p>
                    <a:p>
                      <a:pPr lvl="1" algn="l" fontAlgn="t">
                        <a:buFont typeface="Arial"/>
                        <a:buChar char="•"/>
                      </a:pPr>
                      <a:r>
                        <a:rPr lang="sv-SE" sz="2000" smtClean="0">
                          <a:effectLst/>
                        </a:rPr>
                        <a:t> fyra </a:t>
                      </a:r>
                      <a:r>
                        <a:rPr lang="sv-SE" sz="2000">
                          <a:effectLst/>
                        </a:rPr>
                        <a:t>rätt ger 1 </a:t>
                      </a:r>
                      <a:r>
                        <a:rPr lang="sv-SE" sz="2000" err="1">
                          <a:effectLst/>
                        </a:rPr>
                        <a:t>bp</a:t>
                      </a:r>
                      <a:endParaRPr lang="sv-SE" sz="2000">
                        <a:effectLst/>
                      </a:endParaRPr>
                    </a:p>
                    <a:p>
                      <a:pPr lvl="1" algn="l" fontAlgn="t">
                        <a:buFont typeface="Arial"/>
                        <a:buChar char="•"/>
                      </a:pPr>
                      <a:r>
                        <a:rPr lang="sv-SE" sz="2000" smtClean="0">
                          <a:effectLst/>
                        </a:rPr>
                        <a:t> fem </a:t>
                      </a:r>
                      <a:r>
                        <a:rPr lang="sv-SE" sz="2000">
                          <a:effectLst/>
                        </a:rPr>
                        <a:t>rätt ger 2 </a:t>
                      </a:r>
                      <a:r>
                        <a:rPr lang="sv-SE" sz="2000" err="1">
                          <a:effectLst/>
                        </a:rPr>
                        <a:t>bp</a:t>
                      </a:r>
                      <a:endParaRPr lang="sv-SE" sz="2000">
                        <a:effectLst/>
                      </a:endParaRPr>
                    </a:p>
                    <a:p>
                      <a:pPr algn="l" fontAlgn="t"/>
                      <a:r>
                        <a:rPr lang="sv-SE" sz="2000" smtClean="0">
                          <a:effectLst/>
                        </a:rPr>
                        <a:t>Uppfylls kraven </a:t>
                      </a:r>
                      <a:r>
                        <a:rPr lang="sv-SE" sz="2000">
                          <a:effectLst/>
                        </a:rPr>
                        <a:t>i labblydelsen?</a:t>
                      </a:r>
                    </a:p>
                    <a:p>
                      <a:pPr lvl="1" algn="l" fontAlgn="t">
                        <a:buFont typeface="Arial"/>
                        <a:buChar char="•"/>
                      </a:pPr>
                      <a:r>
                        <a:rPr lang="sv-SE" sz="2000" smtClean="0">
                          <a:effectLst/>
                        </a:rPr>
                        <a:t> två krav </a:t>
                      </a:r>
                      <a:r>
                        <a:rPr lang="sv-SE" sz="2000">
                          <a:effectLst/>
                        </a:rPr>
                        <a:t>ger godkänt</a:t>
                      </a:r>
                    </a:p>
                    <a:p>
                      <a:pPr lvl="1" algn="l" fontAlgn="t">
                        <a:buFont typeface="Arial"/>
                        <a:buChar char="•"/>
                      </a:pPr>
                      <a:r>
                        <a:rPr lang="sv-SE" sz="2000" smtClean="0">
                          <a:effectLst/>
                        </a:rPr>
                        <a:t> tre </a:t>
                      </a:r>
                      <a:r>
                        <a:rPr lang="sv-SE" sz="2000">
                          <a:effectLst/>
                        </a:rPr>
                        <a:t>krav </a:t>
                      </a:r>
                      <a:r>
                        <a:rPr lang="sv-SE" sz="2000" smtClean="0">
                          <a:effectLst/>
                        </a:rPr>
                        <a:t>ger </a:t>
                      </a:r>
                      <a:r>
                        <a:rPr lang="sv-SE" sz="2000">
                          <a:effectLst/>
                        </a:rPr>
                        <a:t>1 </a:t>
                      </a:r>
                      <a:r>
                        <a:rPr lang="sv-SE" sz="2000" err="1">
                          <a:effectLst/>
                        </a:rPr>
                        <a:t>bp</a:t>
                      </a:r>
                      <a:endParaRPr lang="sv-SE" sz="2000">
                        <a:effectLst/>
                      </a:endParaRPr>
                    </a:p>
                    <a:p>
                      <a:pPr lvl="1" algn="l" fontAlgn="t">
                        <a:buFont typeface="Arial"/>
                        <a:buChar char="•"/>
                      </a:pPr>
                      <a:r>
                        <a:rPr lang="sv-SE" sz="2000" smtClean="0">
                          <a:effectLst/>
                        </a:rPr>
                        <a:t> fyra krav ger </a:t>
                      </a:r>
                      <a:r>
                        <a:rPr lang="sv-SE" sz="2000">
                          <a:effectLst/>
                        </a:rPr>
                        <a:t>2 </a:t>
                      </a:r>
                      <a:r>
                        <a:rPr lang="sv-SE" sz="2000" err="1">
                          <a:effectLst/>
                        </a:rPr>
                        <a:t>bp</a:t>
                      </a:r>
                      <a:endParaRPr lang="sv-SE" sz="2000" b="0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703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Provet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0-4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6703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Spec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0-8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</a:tr>
              <a:tr h="396529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Prototyp</a:t>
                      </a:r>
                      <a:endParaRPr lang="en-US" sz="2000" b="1" i="0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0-8</a:t>
                      </a:r>
                      <a:endParaRPr lang="en-US" sz="2000" b="1" i="0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11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5"/>
            <a:ext cx="7955280" cy="1091290"/>
          </a:xfrm>
        </p:spPr>
        <p:txBody>
          <a:bodyPr/>
          <a:lstStyle/>
          <a:p>
            <a:r>
              <a:rPr lang="sv-SE" smtClean="0"/>
              <a:t>Kursinformation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576" y="2924944"/>
            <a:ext cx="7772400" cy="1500300"/>
          </a:xfrm>
        </p:spPr>
        <p:txBody>
          <a:bodyPr/>
          <a:lstStyle/>
          <a:p>
            <a:r>
              <a:rPr lang="sv-SE" sz="2400" smtClean="0"/>
              <a:t>Se KTH Social!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2929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>
                <a:solidFill>
                  <a:schemeClr val="dk2"/>
                </a:solidFill>
              </a:rPr>
              <a:t>Enklaste programmet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971600" y="2215349"/>
            <a:ext cx="8548442" cy="374765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
</a:t>
            </a: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</a:rPr>
              <a:t>En </a:t>
            </a:r>
            <a:r>
              <a:rPr lang="en-US" sz="2400" b="0" i="1" u="none" strike="noStrike" cap="none" baseline="0">
                <a:solidFill>
                  <a:schemeClr val="dk1"/>
                </a:solidFill>
              </a:rPr>
              <a:t>sats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som skriver ut Hej på skärmen.</a:t>
            </a: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0" i="1" u="none" strike="noStrike" cap="none" baseline="0">
                <a:solidFill>
                  <a:schemeClr val="dk1"/>
                </a:solidFill>
              </a:rPr>
              <a:t>Kommandot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heter print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PRINT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eller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Print</a:t>
            </a:r>
            <a:r>
              <a:rPr lang="en-US" sz="2400" cap="none">
                <a:solidFill>
                  <a:schemeClr val="dk1"/>
                </a:solidFill>
                <a:sym typeface="Courier New"/>
              </a:rPr>
              <a:t>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</a:rPr>
              <a:t>fungerar inte</a:t>
            </a:r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</a:rPr>
              <a:t>Texten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</a:rPr>
              <a:t>"Hej" 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kallas för ett </a:t>
            </a:r>
            <a:r>
              <a:rPr lang="en-US" sz="2400" b="0" i="1" u="none" strike="noStrike" cap="none" baseline="0" smtClean="0">
                <a:solidFill>
                  <a:schemeClr val="dk1"/>
                </a:solidFill>
              </a:rPr>
              <a:t>uttryck</a:t>
            </a: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endParaRPr lang="en-US" sz="2400" b="0" i="1" u="none" strike="noStrike" cap="none" baseline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1" u="none" strike="noStrike" cap="none" baseline="0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sats=statement </a:t>
            </a: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1" u="none" strike="noStrike" cap="none" baseline="0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kommando=command</a:t>
            </a: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1" u="none" strike="noStrike" cap="none" baseline="0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uttryck=expression</a:t>
            </a:r>
          </a:p>
        </p:txBody>
      </p:sp>
      <p:sp>
        <p:nvSpPr>
          <p:cNvPr id="159" name="Shape 159"/>
          <p:cNvSpPr/>
          <p:nvPr/>
        </p:nvSpPr>
        <p:spPr>
          <a:xfrm>
            <a:off x="1763711" y="1557337"/>
            <a:ext cx="2808286" cy="52318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FF99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ctr" rtl="0"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US" sz="28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("Hej")</a:t>
            </a:r>
            <a:endParaRPr lang="en-US" sz="28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>
                <a:solidFill>
                  <a:schemeClr val="dk2"/>
                </a:solidFill>
              </a:rPr>
              <a:t>Variabler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435975" cy="321314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i="0" u="none" strike="noStrike" cap="none" baseline="0" err="1" smtClean="0">
                <a:solidFill>
                  <a:schemeClr val="dk1"/>
                </a:solidFill>
              </a:rPr>
              <a:t>Variabler</a:t>
            </a:r>
            <a:r>
              <a:rPr lang="en-US" sz="2400">
                <a:solidFill>
                  <a:schemeClr val="dk1"/>
                </a:solidFill>
              </a:rPr>
              <a:t> </a:t>
            </a:r>
            <a:r>
              <a:rPr lang="en-US" sz="2400" smtClean="0">
                <a:solidFill>
                  <a:schemeClr val="dk1"/>
                </a:solidFill>
              </a:rPr>
              <a:t>- </a:t>
            </a:r>
            <a:r>
              <a:rPr lang="en-US" sz="2400" b="0" i="0" u="none" strike="noStrike" cap="none" baseline="0" err="1" smtClean="0">
                <a:solidFill>
                  <a:schemeClr val="dk1"/>
                </a:solidFill>
              </a:rPr>
              <a:t>lagrar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data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i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programmet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.</a:t>
            </a: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endParaRPr lang="en-US" sz="2400" b="1" i="0" u="none" strike="noStrike" cap="none" baseline="0" smtClean="0">
              <a:solidFill>
                <a:schemeClr val="dk1"/>
              </a:solidFill>
            </a:endParaRP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i="0" u="none" strike="noStrike" cap="none" baseline="0" err="1" smtClean="0">
                <a:solidFill>
                  <a:schemeClr val="dk1"/>
                </a:solidFill>
              </a:rPr>
              <a:t>Variabelnamn</a:t>
            </a:r>
            <a:r>
              <a:rPr lang="en-US" sz="2400" b="1" i="0" u="none" strike="noStrike" cap="none" baseline="0" smtClean="0">
                <a:solidFill>
                  <a:schemeClr val="dk1"/>
                </a:solidFill>
              </a:rPr>
              <a:t> </a:t>
            </a:r>
            <a:r>
              <a:rPr lang="en-US" sz="2400" i="0" u="none" strike="noStrike" cap="none" baseline="0" smtClean="0">
                <a:solidFill>
                  <a:schemeClr val="dk1"/>
                </a:solidFill>
              </a:rPr>
              <a:t>(</a:t>
            </a:r>
            <a:r>
              <a:rPr lang="en-US" sz="2400" i="0" u="none" strike="noStrike" cap="none" baseline="0" err="1" smtClean="0">
                <a:solidFill>
                  <a:schemeClr val="dk1"/>
                </a:solidFill>
              </a:rPr>
              <a:t>bokstäver</a:t>
            </a:r>
            <a:r>
              <a:rPr lang="en-US" sz="2400" i="0" u="none" strike="noStrike" cap="none" baseline="0" smtClean="0">
                <a:solidFill>
                  <a:schemeClr val="dk1"/>
                </a:solidFill>
              </a:rPr>
              <a:t>, </a:t>
            </a:r>
            <a:r>
              <a:rPr lang="en-US" sz="2400" i="0" u="none" strike="noStrike" cap="none" baseline="0" err="1" smtClean="0">
                <a:solidFill>
                  <a:schemeClr val="dk1"/>
                </a:solidFill>
              </a:rPr>
              <a:t>siffror</a:t>
            </a:r>
            <a:r>
              <a:rPr lang="en-US" sz="2400" i="0" u="none" strike="noStrike" cap="none" baseline="0" smtClean="0">
                <a:solidFill>
                  <a:schemeClr val="dk1"/>
                </a:solidFill>
              </a:rPr>
              <a:t>, _)</a:t>
            </a:r>
            <a:r>
              <a:rPr lang="en-US" sz="2400" smtClean="0">
                <a:solidFill>
                  <a:schemeClr val="dk1"/>
                </a:solidFill>
              </a:rPr>
              <a:t>: </a:t>
            </a:r>
            <a:r>
              <a:rPr lang="en-US" sz="2400" err="1" smtClean="0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antal</a:t>
            </a:r>
            <a:r>
              <a:rPr lang="en-US" sz="2400" smtClean="0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, vikt2, </a:t>
            </a:r>
            <a:r>
              <a:rPr lang="en-US" sz="2400" err="1" smtClean="0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bioBiljetter</a:t>
            </a:r>
            <a:r>
              <a:rPr lang="en-US" sz="2400" smtClean="0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err="1" smtClean="0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serie_mördare</a:t>
            </a:r>
            <a:r>
              <a:rPr lang="en-US" sz="2400" smtClean="0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 </a:t>
            </a:r>
            <a:endParaRPr lang="en-US" sz="2400" i="0" u="none" strike="noStrike" cap="none" baseline="0" smtClean="0">
              <a:solidFill>
                <a:schemeClr val="dk1"/>
              </a:solidFill>
              <a:latin typeface="Courier New" pitchFamily="49" charset="0"/>
              <a:cs typeface="Courier New" pitchFamily="49" charset="0"/>
            </a:endParaRPr>
          </a:p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</a:pPr>
            <a:endParaRPr lang="sv-SE" sz="2400" b="1" smtClean="0">
              <a:solidFill>
                <a:schemeClr val="dk1"/>
              </a:solidFill>
              <a:ea typeface="Comic Sans MS"/>
              <a:cs typeface="Comic Sans MS"/>
            </a:endParaRPr>
          </a:p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</a:pPr>
            <a:r>
              <a:rPr lang="sv-SE" sz="2400" b="1" smtClean="0">
                <a:solidFill>
                  <a:schemeClr val="dk1"/>
                </a:solidFill>
                <a:ea typeface="Comic Sans MS"/>
                <a:cs typeface="Comic Sans MS"/>
              </a:rPr>
              <a:t>Tilldelning: </a:t>
            </a:r>
            <a:r>
              <a:rPr lang="sv-SE" sz="2400" smtClean="0">
                <a:solidFill>
                  <a:schemeClr val="dk1"/>
                </a:solidFill>
                <a:ea typeface="Comic Sans MS"/>
                <a:cs typeface="Comic Sans MS"/>
              </a:rPr>
              <a:t>ger variabeln värde och typ</a:t>
            </a:r>
          </a:p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</a:pPr>
            <a:endParaRPr lang="sv-SE" sz="2400" b="0" i="0" u="none" strike="noStrike" cap="none" baseline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1" u="none" strike="noStrike" cap="none" baseline="0" smtClean="0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tilldelning=assignment</a:t>
            </a:r>
            <a:endParaRPr lang="en-US" sz="2400" b="0" i="1" u="none" strike="noStrike" cap="none" baseline="0">
              <a:solidFill>
                <a:schemeClr val="dk1"/>
              </a:solidFill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7" name="Shape 167"/>
          <p:cNvSpPr/>
          <p:nvPr/>
        </p:nvSpPr>
        <p:spPr>
          <a:xfrm>
            <a:off x="611939" y="5207620"/>
            <a:ext cx="4695868" cy="830956"/>
          </a:xfrm>
          <a:prstGeom prst="rect">
            <a:avLst/>
          </a:prstGeom>
          <a:solidFill>
            <a:srgbClr val="FFFF99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spAutoFit/>
          </a:bodyPr>
          <a:lstStyle/>
          <a:p>
            <a:pPr marL="0" marR="0" lvl="0" indent="0" rtl="0">
              <a:buNone/>
            </a:pPr>
            <a:r>
              <a:rPr lang="en-US" sz="240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antal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lang="en-US" sz="240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162 + 63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 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rtl="0">
              <a:buNone/>
            </a:pP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print(antal)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en-US"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Shape 168"/>
          <p:cNvSpPr/>
          <p:nvPr/>
        </p:nvSpPr>
        <p:spPr>
          <a:xfrm>
            <a:off x="5446713" y="4888461"/>
            <a:ext cx="3240087" cy="1214437"/>
          </a:xfrm>
          <a:prstGeom prst="cube">
            <a:avLst>
              <a:gd name="adj" fmla="val 25000"/>
            </a:avLst>
          </a:prstGeom>
          <a:solidFill>
            <a:schemeClr val="accent1">
              <a:alpha val="0"/>
            </a:schemeClr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cxnSp>
        <p:nvCxnSpPr>
          <p:cNvPr id="170" name="Shape 170"/>
          <p:cNvCxnSpPr/>
          <p:nvPr/>
        </p:nvCxnSpPr>
        <p:spPr>
          <a:xfrm>
            <a:off x="5724525" y="4868862"/>
            <a:ext cx="0" cy="936624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71" name="Shape 171"/>
          <p:cNvCxnSpPr/>
          <p:nvPr/>
        </p:nvCxnSpPr>
        <p:spPr>
          <a:xfrm rot="10800000">
            <a:off x="5724524" y="5805487"/>
            <a:ext cx="2951161" cy="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72" name="Shape 172"/>
          <p:cNvCxnSpPr/>
          <p:nvPr/>
        </p:nvCxnSpPr>
        <p:spPr>
          <a:xfrm rot="10800000" flipH="1">
            <a:off x="5435600" y="5805486"/>
            <a:ext cx="288925" cy="287337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73" name="Shape 173"/>
          <p:cNvSpPr/>
          <p:nvPr/>
        </p:nvSpPr>
        <p:spPr>
          <a:xfrm>
            <a:off x="6619023" y="5481029"/>
            <a:ext cx="1007393" cy="58473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0" marR="0" lvl="0" indent="0" algn="l" rtl="0">
              <a:buNone/>
            </a:pPr>
            <a:r>
              <a:rPr lang="en-US" sz="3200" b="1" smtClean="0">
                <a:solidFill>
                  <a:schemeClr val="dk1"/>
                </a:solidFill>
              </a:rPr>
              <a:t>225</a:t>
            </a:r>
            <a:endParaRPr lang="en-US" sz="3200" b="1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735640" y="4771609"/>
            <a:ext cx="1800436" cy="461624"/>
          </a:xfrm>
          <a:prstGeom prst="rect">
            <a:avLst/>
          </a:prstGeom>
          <a:noFill/>
          <a:ln w="9525" cap="rnd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lIns="91425" tIns="45700" rIns="91425" bIns="45700" anchor="t" anchorCtr="0">
            <a:spAutoFit/>
            <a:scene3d>
              <a:camera prst="orthographicFront"/>
              <a:lightRig rig="threePt" dir="t">
                <a:rot lat="0" lon="0" rev="1200000"/>
              </a:lightRig>
            </a:scene3d>
          </a:bodyPr>
          <a:lstStyle/>
          <a:p>
            <a:r>
              <a:rPr lang="sv-SE" sz="2400" smtClean="0"/>
              <a:t>antalStolar</a:t>
            </a:r>
            <a:endParaRPr sz="240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457200" y="461436"/>
            <a:ext cx="8229600" cy="7694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 err="1" smtClean="0">
                <a:solidFill>
                  <a:schemeClr val="dk2"/>
                </a:solidFill>
              </a:rPr>
              <a:t>Typer</a:t>
            </a:r>
            <a:endParaRPr lang="en-US" sz="4400" b="1" i="0" u="none" strike="noStrike" cap="small" baseline="0">
              <a:solidFill>
                <a:schemeClr val="dk2"/>
              </a:solidFill>
            </a:endParaRPr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435975" cy="14649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sv-SE" sz="2400" i="0" u="none" strike="noStrike" cap="none" baseline="0" smtClean="0">
                <a:solidFill>
                  <a:schemeClr val="dk1"/>
                </a:solidFill>
              </a:rPr>
              <a:t>Varje variabel har en typ, t ex </a:t>
            </a:r>
          </a:p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</a:pPr>
            <a:endParaRPr lang="sv-SE" sz="3200" smtClean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</a:pPr>
            <a:endParaRPr lang="en-US" sz="3200" b="0" i="0" u="none" strike="noStrike" cap="none" baseline="0" smtClean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4329"/>
              </p:ext>
            </p:extLst>
          </p:nvPr>
        </p:nvGraphicFramePr>
        <p:xfrm>
          <a:off x="683568" y="2492896"/>
          <a:ext cx="7776864" cy="2286000"/>
        </p:xfrm>
        <a:graphic>
          <a:graphicData uri="http://schemas.openxmlformats.org/drawingml/2006/table">
            <a:tbl>
              <a:tblPr firstRow="1" bandRow="1">
                <a:tableStyleId>{0A383D2A-805A-49BD-9C3E-BC29B6B32964}</a:tableStyleId>
              </a:tblPr>
              <a:tblGrid>
                <a:gridCol w="2592288"/>
                <a:gridCol w="2592288"/>
                <a:gridCol w="2592288"/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2400" b="1" smtClean="0"/>
                        <a:t>namn</a:t>
                      </a:r>
                      <a:endParaRPr lang="en-US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b="1" smtClean="0"/>
                        <a:t>innebörd</a:t>
                      </a:r>
                      <a:endParaRPr lang="en-US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b="1" smtClean="0"/>
                        <a:t>exempel</a:t>
                      </a:r>
                      <a:endParaRPr lang="en-US" sz="2400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sz="2400" err="1" smtClean="0"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endParaRPr lang="en-US" sz="24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smtClean="0"/>
                        <a:t>heltal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smtClean="0"/>
                        <a:t>5   -239769</a:t>
                      </a:r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sz="2400" smtClean="0">
                          <a:latin typeface="Courier New" pitchFamily="49" charset="0"/>
                          <a:cs typeface="Courier New" pitchFamily="49" charset="0"/>
                        </a:rPr>
                        <a:t>float</a:t>
                      </a:r>
                      <a:endParaRPr lang="en-US" sz="24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smtClean="0"/>
                        <a:t>flyttal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smtClean="0"/>
                        <a:t>3.14   4e-3</a:t>
                      </a:r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sz="2400" err="1" smtClean="0">
                          <a:latin typeface="Courier New" pitchFamily="49" charset="0"/>
                          <a:cs typeface="Courier New" pitchFamily="49" charset="0"/>
                        </a:rPr>
                        <a:t>bool</a:t>
                      </a:r>
                      <a:endParaRPr lang="en-US" sz="24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smtClean="0"/>
                        <a:t>villkorsvärde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err="1" smtClean="0"/>
                        <a:t>True</a:t>
                      </a:r>
                      <a:r>
                        <a:rPr lang="sv-SE" sz="2400" baseline="0" smtClean="0"/>
                        <a:t>  </a:t>
                      </a:r>
                      <a:r>
                        <a:rPr lang="sv-SE" sz="2400" baseline="0" err="1" smtClean="0"/>
                        <a:t>False</a:t>
                      </a:r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sz="2400" err="1" smtClean="0">
                          <a:latin typeface="Courier New" pitchFamily="49" charset="0"/>
                          <a:cs typeface="Courier New" pitchFamily="49" charset="0"/>
                        </a:rPr>
                        <a:t>str</a:t>
                      </a:r>
                      <a:endParaRPr lang="en-US" sz="24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smtClean="0"/>
                        <a:t>sträng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smtClean="0"/>
                        <a:t>"eld"  "12"</a:t>
                      </a:r>
                      <a:endParaRPr lang="en-US" sz="240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16609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vilken typ?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mtClean="0"/>
              <a:t>Du kan kontrollera vilken typ din variabel har:</a:t>
            </a:r>
          </a:p>
          <a:p>
            <a:pPr marL="0" indent="0">
              <a:buNone/>
            </a:pPr>
            <a:r>
              <a:rPr lang="sv-SE"/>
              <a:t> </a:t>
            </a:r>
            <a:r>
              <a:rPr lang="sv-SE" smtClean="0"/>
              <a:t>   </a:t>
            </a:r>
            <a:r>
              <a:rPr lang="sv-SE" smtClean="0">
                <a:latin typeface="Courier New" panose="02070309020205020404" pitchFamily="49" charset="0"/>
                <a:cs typeface="Courier New" panose="02070309020205020404" pitchFamily="49" charset="0"/>
              </a:rPr>
              <a:t>type(x)</a:t>
            </a:r>
            <a:endParaRPr lang="sv-SE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47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small" baseline="0">
                <a:solidFill>
                  <a:schemeClr val="dk2"/>
                </a:solidFill>
              </a:rPr>
              <a:t>Reserverade ord</a:t>
            </a:r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268675" y="1628800"/>
            <a:ext cx="8893175" cy="505057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</a:rPr>
              <a:t>Följande ord är reserverade i Python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</a:rPr>
              <a:t>: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2800" b="0" i="0" u="none" strike="noStrike" cap="none" baseline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and		del		for		is		raise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assert	elif		from		lambda	try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break	else		global	not		while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class	except	if		or		return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continue	exec		import	pass		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def		finally	in		</a:t>
            </a:r>
            <a:r>
              <a:rPr lang="en-US" sz="28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endParaRPr lang="en-US" sz="28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</a:rPr>
              <a:t>Reserverade ord har betydelse i språket och får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</a:rPr>
              <a:t>inte användas 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som variabelnamn.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457200" y="323706"/>
            <a:ext cx="8229600" cy="10448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small" baseline="0"/>
              <a:t>Uppgift: </a:t>
            </a:r>
            <a:r>
              <a:rPr lang="en-US" sz="4000" b="1" i="0" u="none" strike="noStrike" cap="small" baseline="0" smtClean="0"/>
              <a:t/>
            </a:r>
            <a:br>
              <a:rPr lang="en-US" sz="4000" b="1" i="0" u="none" strike="noStrike" cap="small" baseline="0" smtClean="0"/>
            </a:br>
            <a:r>
              <a:rPr lang="en-US" sz="2800" cap="none" smtClean="0"/>
              <a:t>Vilka </a:t>
            </a:r>
            <a:r>
              <a:rPr lang="en-US" sz="2800" cap="none"/>
              <a:t>av följande är OK som variabelnamn</a:t>
            </a:r>
            <a:r>
              <a:rPr lang="en-US" sz="2800" cap="none" smtClean="0"/>
              <a:t>?</a:t>
            </a:r>
            <a:endParaRPr lang="en-US" sz="2800" cap="none"/>
          </a:p>
        </p:txBody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9000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numCol="2" spcCol="540000" anchor="t" anchorCtr="0">
            <a:spAutoFit/>
          </a:bodyPr>
          <a:lstStyle/>
          <a:p>
            <a:pPr lvl="0" rtl="0">
              <a:buNone/>
            </a:pPr>
            <a:r>
              <a:rPr lang="en-US" sz="2400" cap="none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anka</a:t>
            </a:r>
          </a:p>
          <a:p>
            <a:pPr lvl="0" rtl="0">
              <a:buNone/>
            </a:pPr>
            <a:r>
              <a:rPr lang="en-US" sz="2400" cap="none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and</a:t>
            </a:r>
          </a:p>
          <a:p>
            <a:pPr lvl="0" rtl="0">
              <a:buNone/>
            </a:pPr>
            <a:r>
              <a:rPr lang="en-US" sz="2400" cap="none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mås</a:t>
            </a:r>
          </a:p>
          <a:p>
            <a:pPr lvl="0" rtl="0">
              <a:buNone/>
            </a:pPr>
            <a:r>
              <a:rPr lang="en-US" sz="2400" cap="none" smtClean="0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moment22</a:t>
            </a:r>
          </a:p>
          <a:p>
            <a:pPr lvl="0" rtl="0">
              <a:buNone/>
            </a:pPr>
            <a:endParaRPr lang="en-US" sz="2400" cap="none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endParaRPr lang="en-US" sz="2400" cap="none" smtClean="0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endParaRPr lang="en-US" sz="2400" cap="none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endParaRPr lang="en-US" sz="2400" cap="none" smtClean="0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endParaRPr lang="en-US" sz="2400" cap="none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endParaRPr lang="en-US" sz="2400" cap="none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r>
              <a:rPr lang="en-US" sz="2400" cap="none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pass</a:t>
            </a:r>
          </a:p>
          <a:p>
            <a:pPr lvl="0" rtl="0">
              <a:buNone/>
            </a:pPr>
            <a:r>
              <a:rPr lang="en-US" sz="2400" cap="none" smtClean="0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pass-foto</a:t>
            </a:r>
            <a:endParaRPr lang="en-US" sz="2400" cap="none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r>
              <a:rPr lang="en-US" sz="2400" cap="none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akademiskaHus</a:t>
            </a:r>
          </a:p>
          <a:p>
            <a:pPr lvl="0" rtl="0">
              <a:buNone/>
            </a:pPr>
            <a:r>
              <a:rPr lang="en-US" sz="2400" cap="none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17tåget</a:t>
            </a:r>
          </a:p>
          <a:p>
            <a:pPr lvl="0" rtl="0">
              <a:buNone/>
            </a:pPr>
            <a:r>
              <a:rPr lang="en-US" sz="3000">
                <a:solidFill>
                  <a:schemeClr val="bg1"/>
                </a:solidFill>
                <a:latin typeface="Courier New"/>
                <a:ea typeface="Courier New"/>
                <a:cs typeface="Courier New"/>
                <a:sym typeface="Courier New"/>
              </a:rPr>
              <a:t>el-ledning</a:t>
            </a:r>
          </a:p>
          <a:p>
            <a:pPr>
              <a:buNone/>
            </a:pPr>
            <a:r>
              <a:rPr lang="en-US" sz="3000">
                <a:solidFill>
                  <a:schemeClr val="bg1"/>
                </a:solidFill>
                <a:latin typeface="Courier New"/>
                <a:ea typeface="Courier New"/>
                <a:cs typeface="Courier New"/>
                <a:sym typeface="Courier New"/>
              </a:rPr>
              <a:t>jord_prover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457200" y="495292"/>
            <a:ext cx="8229600" cy="70169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 smtClean="0">
                <a:solidFill>
                  <a:schemeClr val="dk2"/>
                </a:solidFill>
              </a:rPr>
              <a:t>Inläsning</a:t>
            </a:r>
            <a:endParaRPr lang="en-US" sz="4400" b="1" i="0" u="none" strike="noStrike" cap="small" baseline="0">
              <a:solidFill>
                <a:schemeClr val="dk2"/>
              </a:solidFill>
            </a:endParaRPr>
          </a:p>
        </p:txBody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6784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694"/>
            </a:pPr>
            <a:r>
              <a:rPr lang="en-US" sz="2400" b="0" i="0" u="none" strike="noStrike" cap="none" baseline="0">
                <a:solidFill>
                  <a:schemeClr val="dk1"/>
                </a:solidFill>
              </a:rPr>
              <a:t>Funktionen input() används vid inläsning av strängar:</a:t>
            </a: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694"/>
            </a:pPr>
            <a:r>
              <a:rPr lang="en-US" sz="2400" b="0" i="0" u="none" strike="noStrike" cap="none" baseline="0">
                <a:solidFill>
                  <a:schemeClr val="dk1"/>
                </a:solidFill>
              </a:rPr>
              <a:t>Vill vi ha tal kan vi konvertera med t ex int(input())</a:t>
            </a: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pPr marL="0" marR="0" lvl="0" indent="0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>
                <a:solidFill>
                  <a:schemeClr val="bg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Inläsning=user input</a:t>
            </a:r>
            <a:r>
              <a:rPr lang="en-US" sz="2400" b="0" i="0" u="none" strike="noStrike" cap="none" baseline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5" name="Shape 195"/>
          <p:cNvSpPr/>
          <p:nvPr/>
        </p:nvSpPr>
        <p:spPr>
          <a:xfrm>
            <a:off x="1042987" y="2184846"/>
            <a:ext cx="5903911" cy="830956"/>
          </a:xfrm>
          <a:prstGeom prst="rect">
            <a:avLst/>
          </a:prstGeom>
          <a:solidFill>
            <a:srgbClr val="FFFF99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pPr lvl="0"/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namn=input("Vad 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heter du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? </a:t>
            </a:r>
            <a:r>
              <a:rPr lang="en-US" sz="240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")     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("Nämen"</a:t>
            </a:r>
            <a:r>
              <a:rPr lang="en-US" sz="240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namn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"då!") 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827584" y="4988500"/>
            <a:ext cx="7993062" cy="1200288"/>
          </a:xfrm>
          <a:prstGeom prst="rect">
            <a:avLst/>
          </a:prstGeom>
          <a:solidFill>
            <a:srgbClr val="FFFF99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buNone/>
            </a:pP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storlek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(input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("Ge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skostorlek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"))          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("Ta "+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str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(storlek+1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)+"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skridskor")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("så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får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du plats med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sockor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också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!")</a:t>
            </a:r>
            <a:r>
              <a:rPr lang="en-US" sz="1800" b="0" i="0" u="none" strike="noStrike" cap="none" baseline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en-US"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baseline="0">
                <a:solidFill>
                  <a:schemeClr val="dk2"/>
                </a:solidFill>
              </a:rPr>
              <a:t>Kommentarer</a:t>
            </a:r>
          </a:p>
        </p:txBody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8604448" cy="48009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US" sz="2800" b="0" i="0" u="none" strike="noStrike" cap="none" baseline="0" err="1">
                <a:solidFill>
                  <a:schemeClr val="dk1"/>
                </a:solidFill>
              </a:rPr>
              <a:t>Alla</a:t>
            </a:r>
            <a:r>
              <a:rPr lang="en-US" sz="28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800" b="0" i="0" u="none" strike="noStrike" cap="none" baseline="0" err="1">
                <a:solidFill>
                  <a:schemeClr val="dk1"/>
                </a:solidFill>
              </a:rPr>
              <a:t>rader</a:t>
            </a:r>
            <a:r>
              <a:rPr lang="en-US" sz="28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800" b="0" i="0" u="none" strike="noStrike" cap="none" baseline="0" err="1">
                <a:solidFill>
                  <a:schemeClr val="dk1"/>
                </a:solidFill>
              </a:rPr>
              <a:t>som</a:t>
            </a:r>
            <a:r>
              <a:rPr lang="en-US" sz="28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800" b="0" i="0" u="none" strike="noStrike" cap="none" baseline="0" err="1">
                <a:solidFill>
                  <a:schemeClr val="dk1"/>
                </a:solidFill>
              </a:rPr>
              <a:t>börjar</a:t>
            </a:r>
            <a:r>
              <a:rPr lang="en-US" sz="2800" b="0" i="0" u="none" strike="noStrike" cap="none" baseline="0">
                <a:solidFill>
                  <a:schemeClr val="dk1"/>
                </a:solidFill>
              </a:rPr>
              <a:t> med # </a:t>
            </a:r>
            <a:r>
              <a:rPr lang="en-US" sz="2800" b="0" i="0" u="none" strike="noStrike" cap="none" baseline="0" err="1">
                <a:solidFill>
                  <a:schemeClr val="dk1"/>
                </a:solidFill>
              </a:rPr>
              <a:t>blir</a:t>
            </a:r>
            <a:r>
              <a:rPr lang="en-US" sz="28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800" b="0" i="0" u="none" strike="noStrike" cap="none" baseline="0" err="1" smtClean="0">
                <a:solidFill>
                  <a:schemeClr val="dk1"/>
                </a:solidFill>
              </a:rPr>
              <a:t>kommentarer</a:t>
            </a:r>
            <a:r>
              <a:rPr lang="en-US" sz="2800">
                <a:solidFill>
                  <a:schemeClr val="dk1"/>
                </a:solidFill>
              </a:rPr>
              <a:t>.</a:t>
            </a:r>
            <a:endParaRPr lang="en-US" sz="2800" b="0" i="0" u="none" strike="noStrike" cap="none" baseline="0">
              <a:solidFill>
                <a:schemeClr val="dk1"/>
              </a:solidFill>
            </a:endParaRPr>
          </a:p>
        </p:txBody>
      </p:sp>
      <p:sp>
        <p:nvSpPr>
          <p:cNvPr id="204" name="Shape 204"/>
          <p:cNvSpPr>
            <a:spLocks noGrp="1"/>
          </p:cNvSpPr>
          <p:nvPr>
            <p:ph type="body" idx="2"/>
          </p:nvPr>
        </p:nvSpPr>
        <p:spPr>
          <a:xfrm>
            <a:off x="2699793" y="1557337"/>
            <a:ext cx="6274342" cy="452596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2386608" y="2381380"/>
            <a:ext cx="6300192" cy="3416279"/>
          </a:xfrm>
          <a:prstGeom prst="rect">
            <a:avLst/>
          </a:prstGeom>
          <a:solidFill>
            <a:srgbClr val="FFFF99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spAutoFit/>
          </a:bodyPr>
          <a:lstStyle/>
          <a:p>
            <a:pPr marL="0" marR="0" lvl="0" indent="0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#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Programmet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som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ger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komplimanger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#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Skrivet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av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Linda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Kann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 sz="240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011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rtl="0">
              <a:buNone/>
            </a:pPr>
            <a:endParaRPr lang="en-US" sz="2400" b="0" i="0" u="none" strike="noStrike" cap="none" baseline="0" smtClean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rtl="0">
              <a:buNone/>
            </a:pP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("Hej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")              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("Vilken 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fin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klänning</a:t>
            </a:r>
            <a:r>
              <a:rPr lang="en-US" sz="240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")     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("och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vad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gott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du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luktar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!")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en-US"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</a:t>
            </a:r>
          </a:p>
          <a:p>
            <a:endParaRPr lang="en-US"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title"/>
          </p:nvPr>
        </p:nvSpPr>
        <p:spPr>
          <a:xfrm>
            <a:off x="457200" y="329093"/>
            <a:ext cx="8229600" cy="103408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small" baseline="0"/>
              <a:t>Uppgift: </a:t>
            </a:r>
            <a:r>
              <a:rPr lang="en-US" sz="4000" b="1" i="0" u="none" strike="noStrike" cap="small" baseline="0" smtClean="0"/>
              <a:t/>
            </a:r>
            <a:br>
              <a:rPr lang="en-US" sz="4000" b="1" i="0" u="none" strike="noStrike" cap="small" baseline="0" smtClean="0"/>
            </a:br>
            <a:r>
              <a:rPr lang="en-US" sz="2800" cap="none" smtClean="0"/>
              <a:t>I </a:t>
            </a:r>
            <a:r>
              <a:rPr lang="en-US" sz="2800" cap="none"/>
              <a:t>vilken ordning ska satserna stå</a:t>
            </a:r>
            <a:r>
              <a:rPr lang="en-US" sz="2800" b="1" i="0" u="none" strike="noStrike" cap="none"/>
              <a:t>?</a:t>
            </a:r>
          </a:p>
        </p:txBody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10908704" cy="405748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457200" lvl="0" indent="-419100" algn="l" rtl="0">
              <a:buClr>
                <a:schemeClr val="dk2"/>
              </a:buClr>
              <a:buSzPct val="100000"/>
              <a:buFont typeface="Georgia"/>
              <a:buAutoNum type="alphaLcPeriod"/>
            </a:pPr>
            <a:r>
              <a:rPr lang="en-US" sz="3000" cap="none" smtClean="0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 sidor </a:t>
            </a:r>
            <a:r>
              <a:rPr lang="en-US" sz="3000" cap="none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lang="en-US" sz="3000" cap="none" smtClean="0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boksidor/dagar</a:t>
            </a:r>
            <a:endParaRPr lang="en-US" sz="3000" cap="none">
              <a:solidFill>
                <a:schemeClr val="tx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419100" algn="l" rtl="0">
              <a:buClr>
                <a:schemeClr val="dk2"/>
              </a:buClr>
              <a:buSzPct val="100000"/>
              <a:buFont typeface="Georgia"/>
              <a:buAutoNum type="alphaLcPeriod"/>
            </a:pPr>
            <a:r>
              <a:rPr lang="en-US" sz="3000" cap="none" smtClean="0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 boksidor </a:t>
            </a:r>
            <a:r>
              <a:rPr lang="en-US" sz="3000" cap="none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lang="en-US" sz="3000" cap="none" smtClean="0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63</a:t>
            </a:r>
            <a:endParaRPr lang="en-US" sz="3000" cap="none">
              <a:solidFill>
                <a:schemeClr val="tx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419100" algn="l" rtl="0">
              <a:buClr>
                <a:schemeClr val="dk2"/>
              </a:buClr>
              <a:buSzPct val="100000"/>
              <a:buFont typeface="Georgia"/>
              <a:buAutoNum type="alphaLcPeriod"/>
            </a:pPr>
            <a:r>
              <a:rPr lang="en-US" sz="3000" cap="none" smtClean="0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 print("Läs:",sidor,"sidor om dan."</a:t>
            </a:r>
            <a:r>
              <a:rPr lang="en-US" sz="3000" cap="none" smtClean="0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lang="en-US" sz="3000" cap="none">
              <a:solidFill>
                <a:schemeClr val="tx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419100" algn="l" rtl="0">
              <a:buClr>
                <a:schemeClr val="dk2"/>
              </a:buClr>
              <a:buSzPct val="100000"/>
              <a:buFont typeface="Georgia"/>
              <a:buAutoNum type="alphaLcPeriod"/>
            </a:pPr>
            <a:r>
              <a:rPr lang="en-US" sz="3000" cap="none" smtClean="0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 dagar </a:t>
            </a:r>
            <a:r>
              <a:rPr lang="en-US" sz="3000" cap="none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= 3</a:t>
            </a:r>
          </a:p>
          <a:p>
            <a:pPr algn="l"/>
            <a:endParaRPr lang="en-US" sz="3000">
              <a:solidFill>
                <a:schemeClr val="tx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algn="l"/>
            <a:endParaRPr lang="en-US" sz="3000">
              <a:solidFill>
                <a:schemeClr val="bg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>
                <a:solidFill>
                  <a:schemeClr val="dk2"/>
                </a:solidFill>
              </a:rPr>
              <a:t>Algoritm</a:t>
            </a:r>
          </a:p>
        </p:txBody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609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US" sz="3200" b="0" i="0" u="none" strike="noStrike" cap="none" baseline="0">
                <a:solidFill>
                  <a:schemeClr val="dk1"/>
                </a:solidFill>
              </a:rPr>
              <a:t>Läser in indata</a:t>
            </a:r>
          </a:p>
          <a:p>
            <a:pPr marL="0" marR="0" lvl="0" indent="609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US" sz="3200" b="0" i="0" u="none" strike="noStrike" cap="none" baseline="0">
                <a:solidFill>
                  <a:schemeClr val="dk1"/>
                </a:solidFill>
              </a:rPr>
              <a:t>Gör beräkningar</a:t>
            </a:r>
          </a:p>
          <a:p>
            <a:pPr marL="0" marR="0" lvl="0" indent="609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US" sz="3200" b="0" i="0" u="none" strike="noStrike" cap="none" baseline="0">
                <a:solidFill>
                  <a:schemeClr val="dk1"/>
                </a:solidFill>
              </a:rPr>
              <a:t>Skriver ut resultatet</a:t>
            </a:r>
          </a:p>
          <a:p>
            <a:endParaRPr lang="en-US" sz="3200" b="0" i="0" u="none" strike="noStrike" cap="none" baseline="0">
              <a:solidFill>
                <a:schemeClr val="dk1"/>
              </a:solidFill>
            </a:endParaRPr>
          </a:p>
        </p:txBody>
      </p:sp>
      <p:grpSp>
        <p:nvGrpSpPr>
          <p:cNvPr id="228" name="Shape 228"/>
          <p:cNvGrpSpPr/>
          <p:nvPr/>
        </p:nvGrpSpPr>
        <p:grpSpPr>
          <a:xfrm>
            <a:off x="217486" y="3827451"/>
            <a:ext cx="1809752" cy="1362090"/>
            <a:chOff x="60300" y="78925"/>
            <a:chExt cx="2864325" cy="2822400"/>
          </a:xfrm>
        </p:grpSpPr>
        <p:sp>
          <p:nvSpPr>
            <p:cNvPr id="229" name="Shape 229"/>
            <p:cNvSpPr/>
            <p:nvPr/>
          </p:nvSpPr>
          <p:spPr>
            <a:xfrm>
              <a:off x="512550" y="78925"/>
              <a:ext cx="1974900" cy="1875025"/>
            </a:xfrm>
            <a:custGeom>
              <a:avLst/>
              <a:gdLst/>
              <a:ahLst/>
              <a:cxnLst/>
              <a:rect l="0" t="0" r="0" b="0"/>
              <a:pathLst>
                <a:path w="78996" h="75001" extrusionOk="0">
                  <a:moveTo>
                    <a:pt x="1" y="1"/>
                  </a:moveTo>
                  <a:lnTo>
                    <a:pt x="78995" y="1"/>
                  </a:lnTo>
                  <a:lnTo>
                    <a:pt x="78995" y="75001"/>
                  </a:lnTo>
                  <a:lnTo>
                    <a:pt x="1" y="7500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30" name="Shape 230"/>
            <p:cNvSpPr/>
            <p:nvPr/>
          </p:nvSpPr>
          <p:spPr>
            <a:xfrm>
              <a:off x="60300" y="2052625"/>
              <a:ext cx="2864325" cy="631600"/>
            </a:xfrm>
            <a:custGeom>
              <a:avLst/>
              <a:gdLst/>
              <a:ahLst/>
              <a:cxnLst/>
              <a:rect l="0" t="0" r="0" b="0"/>
              <a:pathLst>
                <a:path w="114573" h="25264" extrusionOk="0">
                  <a:moveTo>
                    <a:pt x="17487" y="0"/>
                  </a:moveTo>
                  <a:lnTo>
                    <a:pt x="0" y="25263"/>
                  </a:lnTo>
                  <a:lnTo>
                    <a:pt x="114573" y="25263"/>
                  </a:lnTo>
                  <a:lnTo>
                    <a:pt x="97085" y="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31" name="Shape 231"/>
            <p:cNvSpPr/>
            <p:nvPr/>
          </p:nvSpPr>
          <p:spPr>
            <a:xfrm>
              <a:off x="60300" y="2684200"/>
              <a:ext cx="2864325" cy="217125"/>
            </a:xfrm>
            <a:custGeom>
              <a:avLst/>
              <a:gdLst/>
              <a:ahLst/>
              <a:cxnLst/>
              <a:rect l="0" t="0" r="0" b="0"/>
              <a:pathLst>
                <a:path w="114573" h="8685" extrusionOk="0">
                  <a:moveTo>
                    <a:pt x="0" y="0"/>
                  </a:moveTo>
                  <a:lnTo>
                    <a:pt x="0" y="8685"/>
                  </a:lnTo>
                  <a:lnTo>
                    <a:pt x="114573" y="8685"/>
                  </a:lnTo>
                  <a:lnTo>
                    <a:pt x="11457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32" name="Shape 232"/>
            <p:cNvSpPr/>
            <p:nvPr/>
          </p:nvSpPr>
          <p:spPr>
            <a:xfrm>
              <a:off x="618075" y="276300"/>
              <a:ext cx="1763850" cy="1460550"/>
            </a:xfrm>
            <a:custGeom>
              <a:avLst/>
              <a:gdLst/>
              <a:ahLst/>
              <a:cxnLst/>
              <a:rect l="0" t="0" r="0" b="0"/>
              <a:pathLst>
                <a:path w="70554" h="58422" extrusionOk="0">
                  <a:moveTo>
                    <a:pt x="1" y="1"/>
                  </a:moveTo>
                  <a:lnTo>
                    <a:pt x="70553" y="1"/>
                  </a:lnTo>
                  <a:lnTo>
                    <a:pt x="70553" y="58422"/>
                  </a:lnTo>
                  <a:lnTo>
                    <a:pt x="1" y="5842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33" name="Shape 233"/>
            <p:cNvSpPr/>
            <p:nvPr/>
          </p:nvSpPr>
          <p:spPr>
            <a:xfrm>
              <a:off x="452250" y="2111825"/>
              <a:ext cx="2095500" cy="78975"/>
            </a:xfrm>
            <a:custGeom>
              <a:avLst/>
              <a:gdLst/>
              <a:ahLst/>
              <a:cxnLst/>
              <a:rect l="0" t="0" r="0" b="0"/>
              <a:pathLst>
                <a:path w="83820" h="3159" extrusionOk="0">
                  <a:moveTo>
                    <a:pt x="1809" y="1"/>
                  </a:moveTo>
                  <a:lnTo>
                    <a:pt x="0" y="3159"/>
                  </a:lnTo>
                  <a:lnTo>
                    <a:pt x="83820" y="3159"/>
                  </a:lnTo>
                  <a:lnTo>
                    <a:pt x="81407" y="1"/>
                  </a:lnTo>
                  <a:lnTo>
                    <a:pt x="1809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34" name="Shape 234"/>
            <p:cNvSpPr/>
            <p:nvPr/>
          </p:nvSpPr>
          <p:spPr>
            <a:xfrm>
              <a:off x="844200" y="2467100"/>
              <a:ext cx="1311600" cy="78975"/>
            </a:xfrm>
            <a:custGeom>
              <a:avLst/>
              <a:gdLst/>
              <a:ahLst/>
              <a:cxnLst/>
              <a:rect l="0" t="0" r="0" b="0"/>
              <a:pathLst>
                <a:path w="52464" h="3159" extrusionOk="0">
                  <a:moveTo>
                    <a:pt x="1810" y="0"/>
                  </a:moveTo>
                  <a:lnTo>
                    <a:pt x="1" y="3158"/>
                  </a:lnTo>
                  <a:lnTo>
                    <a:pt x="52463" y="3158"/>
                  </a:lnTo>
                  <a:lnTo>
                    <a:pt x="50654" y="0"/>
                  </a:lnTo>
                  <a:lnTo>
                    <a:pt x="1810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35" name="Shape 235"/>
            <p:cNvSpPr/>
            <p:nvPr/>
          </p:nvSpPr>
          <p:spPr>
            <a:xfrm>
              <a:off x="376875" y="2230250"/>
              <a:ext cx="2246250" cy="78975"/>
            </a:xfrm>
            <a:custGeom>
              <a:avLst/>
              <a:gdLst/>
              <a:ahLst/>
              <a:cxnLst/>
              <a:rect l="0" t="0" r="0" b="0"/>
              <a:pathLst>
                <a:path w="89850" h="3159" extrusionOk="0">
                  <a:moveTo>
                    <a:pt x="2412" y="1"/>
                  </a:moveTo>
                  <a:lnTo>
                    <a:pt x="0" y="3158"/>
                  </a:lnTo>
                  <a:lnTo>
                    <a:pt x="89850" y="3158"/>
                  </a:lnTo>
                  <a:lnTo>
                    <a:pt x="87438" y="1"/>
                  </a:lnTo>
                  <a:lnTo>
                    <a:pt x="2412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36" name="Shape 236"/>
            <p:cNvSpPr/>
            <p:nvPr/>
          </p:nvSpPr>
          <p:spPr>
            <a:xfrm>
              <a:off x="301500" y="2348675"/>
              <a:ext cx="2397000" cy="78975"/>
            </a:xfrm>
            <a:custGeom>
              <a:avLst/>
              <a:gdLst/>
              <a:ahLst/>
              <a:cxnLst/>
              <a:rect l="0" t="0" r="0" b="0"/>
              <a:pathLst>
                <a:path w="95880" h="3159" extrusionOk="0">
                  <a:moveTo>
                    <a:pt x="2412" y="0"/>
                  </a:moveTo>
                  <a:lnTo>
                    <a:pt x="0" y="3158"/>
                  </a:lnTo>
                  <a:lnTo>
                    <a:pt x="95880" y="3158"/>
                  </a:lnTo>
                  <a:lnTo>
                    <a:pt x="93468" y="0"/>
                  </a:lnTo>
                  <a:lnTo>
                    <a:pt x="2412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237" name="Shape 237"/>
          <p:cNvSpPr/>
          <p:nvPr/>
        </p:nvSpPr>
        <p:spPr>
          <a:xfrm>
            <a:off x="1547812" y="4724400"/>
            <a:ext cx="976312" cy="4857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238" name="Shape 238"/>
          <p:cNvGrpSpPr/>
          <p:nvPr/>
        </p:nvGrpSpPr>
        <p:grpSpPr>
          <a:xfrm>
            <a:off x="6122986" y="4043351"/>
            <a:ext cx="1809752" cy="1362090"/>
            <a:chOff x="60300" y="78925"/>
            <a:chExt cx="2864325" cy="2822400"/>
          </a:xfrm>
        </p:grpSpPr>
        <p:sp>
          <p:nvSpPr>
            <p:cNvPr id="239" name="Shape 239"/>
            <p:cNvSpPr/>
            <p:nvPr/>
          </p:nvSpPr>
          <p:spPr>
            <a:xfrm>
              <a:off x="512550" y="78925"/>
              <a:ext cx="1974900" cy="1875025"/>
            </a:xfrm>
            <a:custGeom>
              <a:avLst/>
              <a:gdLst/>
              <a:ahLst/>
              <a:cxnLst/>
              <a:rect l="0" t="0" r="0" b="0"/>
              <a:pathLst>
                <a:path w="78996" h="75001" extrusionOk="0">
                  <a:moveTo>
                    <a:pt x="1" y="1"/>
                  </a:moveTo>
                  <a:lnTo>
                    <a:pt x="78995" y="1"/>
                  </a:lnTo>
                  <a:lnTo>
                    <a:pt x="78995" y="75001"/>
                  </a:lnTo>
                  <a:lnTo>
                    <a:pt x="1" y="7500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40" name="Shape 240"/>
            <p:cNvSpPr/>
            <p:nvPr/>
          </p:nvSpPr>
          <p:spPr>
            <a:xfrm>
              <a:off x="60300" y="2052625"/>
              <a:ext cx="2864325" cy="631600"/>
            </a:xfrm>
            <a:custGeom>
              <a:avLst/>
              <a:gdLst/>
              <a:ahLst/>
              <a:cxnLst/>
              <a:rect l="0" t="0" r="0" b="0"/>
              <a:pathLst>
                <a:path w="114573" h="25264" extrusionOk="0">
                  <a:moveTo>
                    <a:pt x="17487" y="0"/>
                  </a:moveTo>
                  <a:lnTo>
                    <a:pt x="0" y="25263"/>
                  </a:lnTo>
                  <a:lnTo>
                    <a:pt x="114573" y="25263"/>
                  </a:lnTo>
                  <a:lnTo>
                    <a:pt x="97085" y="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41" name="Shape 241"/>
            <p:cNvSpPr/>
            <p:nvPr/>
          </p:nvSpPr>
          <p:spPr>
            <a:xfrm>
              <a:off x="60300" y="2684200"/>
              <a:ext cx="2864325" cy="217125"/>
            </a:xfrm>
            <a:custGeom>
              <a:avLst/>
              <a:gdLst/>
              <a:ahLst/>
              <a:cxnLst/>
              <a:rect l="0" t="0" r="0" b="0"/>
              <a:pathLst>
                <a:path w="114573" h="8685" extrusionOk="0">
                  <a:moveTo>
                    <a:pt x="0" y="0"/>
                  </a:moveTo>
                  <a:lnTo>
                    <a:pt x="0" y="8685"/>
                  </a:lnTo>
                  <a:lnTo>
                    <a:pt x="114573" y="8685"/>
                  </a:lnTo>
                  <a:lnTo>
                    <a:pt x="11457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42" name="Shape 242"/>
            <p:cNvSpPr/>
            <p:nvPr/>
          </p:nvSpPr>
          <p:spPr>
            <a:xfrm>
              <a:off x="618075" y="276300"/>
              <a:ext cx="1763850" cy="1460550"/>
            </a:xfrm>
            <a:custGeom>
              <a:avLst/>
              <a:gdLst/>
              <a:ahLst/>
              <a:cxnLst/>
              <a:rect l="0" t="0" r="0" b="0"/>
              <a:pathLst>
                <a:path w="70554" h="58422" extrusionOk="0">
                  <a:moveTo>
                    <a:pt x="1" y="1"/>
                  </a:moveTo>
                  <a:lnTo>
                    <a:pt x="70553" y="1"/>
                  </a:lnTo>
                  <a:lnTo>
                    <a:pt x="70553" y="58422"/>
                  </a:lnTo>
                  <a:lnTo>
                    <a:pt x="1" y="5842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43" name="Shape 243"/>
            <p:cNvSpPr/>
            <p:nvPr/>
          </p:nvSpPr>
          <p:spPr>
            <a:xfrm>
              <a:off x="452250" y="2111825"/>
              <a:ext cx="2095500" cy="78975"/>
            </a:xfrm>
            <a:custGeom>
              <a:avLst/>
              <a:gdLst/>
              <a:ahLst/>
              <a:cxnLst/>
              <a:rect l="0" t="0" r="0" b="0"/>
              <a:pathLst>
                <a:path w="83820" h="3159" extrusionOk="0">
                  <a:moveTo>
                    <a:pt x="1809" y="1"/>
                  </a:moveTo>
                  <a:lnTo>
                    <a:pt x="0" y="3159"/>
                  </a:lnTo>
                  <a:lnTo>
                    <a:pt x="83820" y="3159"/>
                  </a:lnTo>
                  <a:lnTo>
                    <a:pt x="81407" y="1"/>
                  </a:lnTo>
                  <a:lnTo>
                    <a:pt x="1809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44" name="Shape 244"/>
            <p:cNvSpPr/>
            <p:nvPr/>
          </p:nvSpPr>
          <p:spPr>
            <a:xfrm>
              <a:off x="844200" y="2467100"/>
              <a:ext cx="1311600" cy="78975"/>
            </a:xfrm>
            <a:custGeom>
              <a:avLst/>
              <a:gdLst/>
              <a:ahLst/>
              <a:cxnLst/>
              <a:rect l="0" t="0" r="0" b="0"/>
              <a:pathLst>
                <a:path w="52464" h="3159" extrusionOk="0">
                  <a:moveTo>
                    <a:pt x="1810" y="0"/>
                  </a:moveTo>
                  <a:lnTo>
                    <a:pt x="1" y="3158"/>
                  </a:lnTo>
                  <a:lnTo>
                    <a:pt x="52463" y="3158"/>
                  </a:lnTo>
                  <a:lnTo>
                    <a:pt x="50654" y="0"/>
                  </a:lnTo>
                  <a:lnTo>
                    <a:pt x="1810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45" name="Shape 245"/>
            <p:cNvSpPr/>
            <p:nvPr/>
          </p:nvSpPr>
          <p:spPr>
            <a:xfrm>
              <a:off x="376875" y="2230250"/>
              <a:ext cx="2246250" cy="78975"/>
            </a:xfrm>
            <a:custGeom>
              <a:avLst/>
              <a:gdLst/>
              <a:ahLst/>
              <a:cxnLst/>
              <a:rect l="0" t="0" r="0" b="0"/>
              <a:pathLst>
                <a:path w="89850" h="3159" extrusionOk="0">
                  <a:moveTo>
                    <a:pt x="2412" y="1"/>
                  </a:moveTo>
                  <a:lnTo>
                    <a:pt x="0" y="3158"/>
                  </a:lnTo>
                  <a:lnTo>
                    <a:pt x="89850" y="3158"/>
                  </a:lnTo>
                  <a:lnTo>
                    <a:pt x="87438" y="1"/>
                  </a:lnTo>
                  <a:lnTo>
                    <a:pt x="2412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46" name="Shape 246"/>
            <p:cNvSpPr/>
            <p:nvPr/>
          </p:nvSpPr>
          <p:spPr>
            <a:xfrm>
              <a:off x="301500" y="2348675"/>
              <a:ext cx="2397000" cy="78975"/>
            </a:xfrm>
            <a:custGeom>
              <a:avLst/>
              <a:gdLst/>
              <a:ahLst/>
              <a:cxnLst/>
              <a:rect l="0" t="0" r="0" b="0"/>
              <a:pathLst>
                <a:path w="95880" h="3159" extrusionOk="0">
                  <a:moveTo>
                    <a:pt x="2412" y="0"/>
                  </a:moveTo>
                  <a:lnTo>
                    <a:pt x="0" y="3158"/>
                  </a:lnTo>
                  <a:lnTo>
                    <a:pt x="95880" y="3158"/>
                  </a:lnTo>
                  <a:lnTo>
                    <a:pt x="93468" y="0"/>
                  </a:lnTo>
                  <a:lnTo>
                    <a:pt x="2412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247" name="Shape 247"/>
          <p:cNvSpPr/>
          <p:nvPr/>
        </p:nvSpPr>
        <p:spPr>
          <a:xfrm>
            <a:off x="5724525" y="4221162"/>
            <a:ext cx="976312" cy="4857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248" name="Shape 248"/>
          <p:cNvGrpSpPr/>
          <p:nvPr/>
        </p:nvGrpSpPr>
        <p:grpSpPr>
          <a:xfrm>
            <a:off x="2605818" y="3766256"/>
            <a:ext cx="2956716" cy="2007432"/>
            <a:chOff x="48700" y="70400"/>
            <a:chExt cx="2883125" cy="2831025"/>
          </a:xfrm>
        </p:grpSpPr>
        <p:sp>
          <p:nvSpPr>
            <p:cNvPr id="249" name="Shape 249"/>
            <p:cNvSpPr/>
            <p:nvPr/>
          </p:nvSpPr>
          <p:spPr>
            <a:xfrm>
              <a:off x="126600" y="183075"/>
              <a:ext cx="2805225" cy="2718350"/>
            </a:xfrm>
            <a:custGeom>
              <a:avLst/>
              <a:gdLst/>
              <a:ahLst/>
              <a:cxnLst/>
              <a:rect l="0" t="0" r="0" b="0"/>
              <a:pathLst>
                <a:path w="112209" h="108734" extrusionOk="0">
                  <a:moveTo>
                    <a:pt x="10131" y="36057"/>
                  </a:moveTo>
                  <a:lnTo>
                    <a:pt x="6235" y="37747"/>
                  </a:lnTo>
                  <a:lnTo>
                    <a:pt x="2728" y="41128"/>
                  </a:lnTo>
                  <a:lnTo>
                    <a:pt x="780" y="45635"/>
                  </a:lnTo>
                  <a:lnTo>
                    <a:pt x="391" y="48452"/>
                  </a:lnTo>
                  <a:lnTo>
                    <a:pt x="1" y="51269"/>
                  </a:lnTo>
                  <a:lnTo>
                    <a:pt x="391" y="55212"/>
                  </a:lnTo>
                  <a:lnTo>
                    <a:pt x="1559" y="58592"/>
                  </a:lnTo>
                  <a:lnTo>
                    <a:pt x="3118" y="61409"/>
                  </a:lnTo>
                  <a:lnTo>
                    <a:pt x="5455" y="63663"/>
                  </a:lnTo>
                  <a:lnTo>
                    <a:pt x="5455" y="63663"/>
                  </a:lnTo>
                  <a:lnTo>
                    <a:pt x="3118" y="68733"/>
                  </a:lnTo>
                  <a:lnTo>
                    <a:pt x="2728" y="70987"/>
                  </a:lnTo>
                  <a:lnTo>
                    <a:pt x="2339" y="73804"/>
                  </a:lnTo>
                  <a:lnTo>
                    <a:pt x="2728" y="76621"/>
                  </a:lnTo>
                  <a:lnTo>
                    <a:pt x="3118" y="80001"/>
                  </a:lnTo>
                  <a:lnTo>
                    <a:pt x="5845" y="84508"/>
                  </a:lnTo>
                  <a:lnTo>
                    <a:pt x="9352" y="87888"/>
                  </a:lnTo>
                  <a:lnTo>
                    <a:pt x="11300" y="88452"/>
                  </a:lnTo>
                  <a:lnTo>
                    <a:pt x="13637" y="89015"/>
                  </a:lnTo>
                  <a:lnTo>
                    <a:pt x="14417" y="89015"/>
                  </a:lnTo>
                  <a:lnTo>
                    <a:pt x="15196" y="89015"/>
                  </a:lnTo>
                  <a:lnTo>
                    <a:pt x="15196" y="89015"/>
                  </a:lnTo>
                  <a:lnTo>
                    <a:pt x="18313" y="94649"/>
                  </a:lnTo>
                  <a:lnTo>
                    <a:pt x="22598" y="98592"/>
                  </a:lnTo>
                  <a:lnTo>
                    <a:pt x="27274" y="100846"/>
                  </a:lnTo>
                  <a:lnTo>
                    <a:pt x="32339" y="101973"/>
                  </a:lnTo>
                  <a:lnTo>
                    <a:pt x="37793" y="101409"/>
                  </a:lnTo>
                  <a:lnTo>
                    <a:pt x="42858" y="98592"/>
                  </a:lnTo>
                  <a:lnTo>
                    <a:pt x="42858" y="98592"/>
                  </a:lnTo>
                  <a:lnTo>
                    <a:pt x="45585" y="102536"/>
                  </a:lnTo>
                  <a:lnTo>
                    <a:pt x="49092" y="105916"/>
                  </a:lnTo>
                  <a:lnTo>
                    <a:pt x="52988" y="108170"/>
                  </a:lnTo>
                  <a:lnTo>
                    <a:pt x="57274" y="108733"/>
                  </a:lnTo>
                  <a:lnTo>
                    <a:pt x="60001" y="108170"/>
                  </a:lnTo>
                  <a:lnTo>
                    <a:pt x="62728" y="107607"/>
                  </a:lnTo>
                  <a:lnTo>
                    <a:pt x="67793" y="104226"/>
                  </a:lnTo>
                  <a:lnTo>
                    <a:pt x="71689" y="99156"/>
                  </a:lnTo>
                  <a:lnTo>
                    <a:pt x="72858" y="95776"/>
                  </a:lnTo>
                  <a:lnTo>
                    <a:pt x="74027" y="92395"/>
                  </a:lnTo>
                  <a:lnTo>
                    <a:pt x="74027" y="92395"/>
                  </a:lnTo>
                  <a:lnTo>
                    <a:pt x="77923" y="94649"/>
                  </a:lnTo>
                  <a:lnTo>
                    <a:pt x="82209" y="95212"/>
                  </a:lnTo>
                  <a:lnTo>
                    <a:pt x="85326" y="94649"/>
                  </a:lnTo>
                  <a:lnTo>
                    <a:pt x="88053" y="93522"/>
                  </a:lnTo>
                  <a:lnTo>
                    <a:pt x="90391" y="91832"/>
                  </a:lnTo>
                  <a:lnTo>
                    <a:pt x="92728" y="89578"/>
                  </a:lnTo>
                  <a:lnTo>
                    <a:pt x="94676" y="86762"/>
                  </a:lnTo>
                  <a:lnTo>
                    <a:pt x="95845" y="83381"/>
                  </a:lnTo>
                  <a:lnTo>
                    <a:pt x="96624" y="79438"/>
                  </a:lnTo>
                  <a:lnTo>
                    <a:pt x="97014" y="75494"/>
                  </a:lnTo>
                  <a:lnTo>
                    <a:pt x="97014" y="75494"/>
                  </a:lnTo>
                  <a:lnTo>
                    <a:pt x="100131" y="74367"/>
                  </a:lnTo>
                  <a:lnTo>
                    <a:pt x="102858" y="72677"/>
                  </a:lnTo>
                  <a:lnTo>
                    <a:pt x="105585" y="70423"/>
                  </a:lnTo>
                  <a:lnTo>
                    <a:pt x="107923" y="67607"/>
                  </a:lnTo>
                  <a:lnTo>
                    <a:pt x="109481" y="64790"/>
                  </a:lnTo>
                  <a:lnTo>
                    <a:pt x="111040" y="60846"/>
                  </a:lnTo>
                  <a:lnTo>
                    <a:pt x="111819" y="56902"/>
                  </a:lnTo>
                  <a:lnTo>
                    <a:pt x="112209" y="52959"/>
                  </a:lnTo>
                  <a:lnTo>
                    <a:pt x="111819" y="49015"/>
                  </a:lnTo>
                  <a:lnTo>
                    <a:pt x="111430" y="45071"/>
                  </a:lnTo>
                  <a:lnTo>
                    <a:pt x="110261" y="41691"/>
                  </a:lnTo>
                  <a:lnTo>
                    <a:pt x="108702" y="38311"/>
                  </a:lnTo>
                  <a:lnTo>
                    <a:pt x="108702" y="38311"/>
                  </a:lnTo>
                  <a:lnTo>
                    <a:pt x="109092" y="34931"/>
                  </a:lnTo>
                  <a:lnTo>
                    <a:pt x="109481" y="31550"/>
                  </a:lnTo>
                  <a:lnTo>
                    <a:pt x="108702" y="25353"/>
                  </a:lnTo>
                  <a:lnTo>
                    <a:pt x="106754" y="20283"/>
                  </a:lnTo>
                  <a:lnTo>
                    <a:pt x="103637" y="16339"/>
                  </a:lnTo>
                  <a:lnTo>
                    <a:pt x="99352" y="13522"/>
                  </a:lnTo>
                  <a:lnTo>
                    <a:pt x="99352" y="13522"/>
                  </a:lnTo>
                  <a:lnTo>
                    <a:pt x="98962" y="10705"/>
                  </a:lnTo>
                  <a:lnTo>
                    <a:pt x="97793" y="7888"/>
                  </a:lnTo>
                  <a:lnTo>
                    <a:pt x="95066" y="3945"/>
                  </a:lnTo>
                  <a:lnTo>
                    <a:pt x="91559" y="1128"/>
                  </a:lnTo>
                  <a:lnTo>
                    <a:pt x="86884" y="1"/>
                  </a:lnTo>
                  <a:lnTo>
                    <a:pt x="84157" y="564"/>
                  </a:lnTo>
                  <a:lnTo>
                    <a:pt x="81819" y="1691"/>
                  </a:lnTo>
                  <a:lnTo>
                    <a:pt x="79481" y="3381"/>
                  </a:lnTo>
                  <a:lnTo>
                    <a:pt x="77533" y="5635"/>
                  </a:lnTo>
                  <a:lnTo>
                    <a:pt x="77533" y="5635"/>
                  </a:lnTo>
                  <a:lnTo>
                    <a:pt x="75585" y="3381"/>
                  </a:lnTo>
                  <a:lnTo>
                    <a:pt x="73637" y="1691"/>
                  </a:lnTo>
                  <a:lnTo>
                    <a:pt x="71300" y="564"/>
                  </a:lnTo>
                  <a:lnTo>
                    <a:pt x="68572" y="1"/>
                  </a:lnTo>
                  <a:lnTo>
                    <a:pt x="65455" y="564"/>
                  </a:lnTo>
                  <a:lnTo>
                    <a:pt x="62728" y="2254"/>
                  </a:lnTo>
                  <a:lnTo>
                    <a:pt x="60391" y="5071"/>
                  </a:lnTo>
                  <a:lnTo>
                    <a:pt x="58442" y="8452"/>
                  </a:lnTo>
                  <a:lnTo>
                    <a:pt x="58442" y="8452"/>
                  </a:lnTo>
                  <a:lnTo>
                    <a:pt x="56105" y="6198"/>
                  </a:lnTo>
                  <a:lnTo>
                    <a:pt x="53767" y="4508"/>
                  </a:lnTo>
                  <a:lnTo>
                    <a:pt x="51430" y="3945"/>
                  </a:lnTo>
                  <a:lnTo>
                    <a:pt x="48702" y="3381"/>
                  </a:lnTo>
                  <a:lnTo>
                    <a:pt x="45196" y="3945"/>
                  </a:lnTo>
                  <a:lnTo>
                    <a:pt x="41689" y="5635"/>
                  </a:lnTo>
                  <a:lnTo>
                    <a:pt x="38572" y="9015"/>
                  </a:lnTo>
                  <a:lnTo>
                    <a:pt x="36235" y="12959"/>
                  </a:lnTo>
                  <a:lnTo>
                    <a:pt x="36235" y="12959"/>
                  </a:lnTo>
                  <a:lnTo>
                    <a:pt x="31949" y="10705"/>
                  </a:lnTo>
                  <a:lnTo>
                    <a:pt x="27663" y="10142"/>
                  </a:lnTo>
                  <a:lnTo>
                    <a:pt x="24157" y="10705"/>
                  </a:lnTo>
                  <a:lnTo>
                    <a:pt x="20650" y="11832"/>
                  </a:lnTo>
                  <a:lnTo>
                    <a:pt x="17533" y="14085"/>
                  </a:lnTo>
                  <a:lnTo>
                    <a:pt x="15196" y="16902"/>
                  </a:lnTo>
                  <a:lnTo>
                    <a:pt x="12858" y="20283"/>
                  </a:lnTo>
                  <a:lnTo>
                    <a:pt x="11300" y="24226"/>
                  </a:lnTo>
                  <a:lnTo>
                    <a:pt x="10131" y="28733"/>
                  </a:lnTo>
                  <a:lnTo>
                    <a:pt x="9741" y="33240"/>
                  </a:lnTo>
                  <a:lnTo>
                    <a:pt x="10131" y="34931"/>
                  </a:lnTo>
                  <a:lnTo>
                    <a:pt x="10131" y="36057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0" name="Shape 250"/>
            <p:cNvSpPr/>
            <p:nvPr/>
          </p:nvSpPr>
          <p:spPr>
            <a:xfrm>
              <a:off x="48700" y="70400"/>
              <a:ext cx="2805200" cy="2718350"/>
            </a:xfrm>
            <a:custGeom>
              <a:avLst/>
              <a:gdLst/>
              <a:ahLst/>
              <a:cxnLst/>
              <a:rect l="0" t="0" r="0" b="0"/>
              <a:pathLst>
                <a:path w="112208" h="108734" extrusionOk="0">
                  <a:moveTo>
                    <a:pt x="10130" y="36057"/>
                  </a:moveTo>
                  <a:lnTo>
                    <a:pt x="6234" y="37747"/>
                  </a:lnTo>
                  <a:lnTo>
                    <a:pt x="2727" y="41128"/>
                  </a:lnTo>
                  <a:lnTo>
                    <a:pt x="779" y="45635"/>
                  </a:lnTo>
                  <a:lnTo>
                    <a:pt x="390" y="48452"/>
                  </a:lnTo>
                  <a:lnTo>
                    <a:pt x="0" y="51269"/>
                  </a:lnTo>
                  <a:lnTo>
                    <a:pt x="390" y="55212"/>
                  </a:lnTo>
                  <a:lnTo>
                    <a:pt x="1558" y="58592"/>
                  </a:lnTo>
                  <a:lnTo>
                    <a:pt x="3117" y="61409"/>
                  </a:lnTo>
                  <a:lnTo>
                    <a:pt x="5455" y="63663"/>
                  </a:lnTo>
                  <a:lnTo>
                    <a:pt x="5455" y="63663"/>
                  </a:lnTo>
                  <a:lnTo>
                    <a:pt x="3117" y="68733"/>
                  </a:lnTo>
                  <a:lnTo>
                    <a:pt x="2727" y="70987"/>
                  </a:lnTo>
                  <a:lnTo>
                    <a:pt x="2338" y="73804"/>
                  </a:lnTo>
                  <a:lnTo>
                    <a:pt x="2727" y="76621"/>
                  </a:lnTo>
                  <a:lnTo>
                    <a:pt x="3117" y="80001"/>
                  </a:lnTo>
                  <a:lnTo>
                    <a:pt x="5844" y="84508"/>
                  </a:lnTo>
                  <a:lnTo>
                    <a:pt x="9351" y="87888"/>
                  </a:lnTo>
                  <a:lnTo>
                    <a:pt x="11299" y="88452"/>
                  </a:lnTo>
                  <a:lnTo>
                    <a:pt x="13636" y="89015"/>
                  </a:lnTo>
                  <a:lnTo>
                    <a:pt x="14416" y="89015"/>
                  </a:lnTo>
                  <a:lnTo>
                    <a:pt x="15195" y="89015"/>
                  </a:lnTo>
                  <a:lnTo>
                    <a:pt x="15195" y="89015"/>
                  </a:lnTo>
                  <a:lnTo>
                    <a:pt x="18312" y="94649"/>
                  </a:lnTo>
                  <a:lnTo>
                    <a:pt x="22597" y="98592"/>
                  </a:lnTo>
                  <a:lnTo>
                    <a:pt x="27273" y="100846"/>
                  </a:lnTo>
                  <a:lnTo>
                    <a:pt x="32338" y="101973"/>
                  </a:lnTo>
                  <a:lnTo>
                    <a:pt x="37792" y="101409"/>
                  </a:lnTo>
                  <a:lnTo>
                    <a:pt x="42857" y="98592"/>
                  </a:lnTo>
                  <a:lnTo>
                    <a:pt x="42857" y="98592"/>
                  </a:lnTo>
                  <a:lnTo>
                    <a:pt x="45584" y="102536"/>
                  </a:lnTo>
                  <a:lnTo>
                    <a:pt x="49091" y="105916"/>
                  </a:lnTo>
                  <a:lnTo>
                    <a:pt x="52987" y="108170"/>
                  </a:lnTo>
                  <a:lnTo>
                    <a:pt x="57273" y="108733"/>
                  </a:lnTo>
                  <a:lnTo>
                    <a:pt x="60000" y="108170"/>
                  </a:lnTo>
                  <a:lnTo>
                    <a:pt x="62727" y="107607"/>
                  </a:lnTo>
                  <a:lnTo>
                    <a:pt x="67792" y="104226"/>
                  </a:lnTo>
                  <a:lnTo>
                    <a:pt x="71688" y="99156"/>
                  </a:lnTo>
                  <a:lnTo>
                    <a:pt x="72857" y="95776"/>
                  </a:lnTo>
                  <a:lnTo>
                    <a:pt x="74026" y="92395"/>
                  </a:lnTo>
                  <a:lnTo>
                    <a:pt x="74026" y="92395"/>
                  </a:lnTo>
                  <a:lnTo>
                    <a:pt x="77922" y="94649"/>
                  </a:lnTo>
                  <a:lnTo>
                    <a:pt x="82208" y="95212"/>
                  </a:lnTo>
                  <a:lnTo>
                    <a:pt x="85325" y="94649"/>
                  </a:lnTo>
                  <a:lnTo>
                    <a:pt x="88052" y="93522"/>
                  </a:lnTo>
                  <a:lnTo>
                    <a:pt x="90390" y="91832"/>
                  </a:lnTo>
                  <a:lnTo>
                    <a:pt x="92727" y="89578"/>
                  </a:lnTo>
                  <a:lnTo>
                    <a:pt x="94675" y="86761"/>
                  </a:lnTo>
                  <a:lnTo>
                    <a:pt x="95844" y="83381"/>
                  </a:lnTo>
                  <a:lnTo>
                    <a:pt x="96623" y="79438"/>
                  </a:lnTo>
                  <a:lnTo>
                    <a:pt x="97013" y="75494"/>
                  </a:lnTo>
                  <a:lnTo>
                    <a:pt x="97013" y="75494"/>
                  </a:lnTo>
                  <a:lnTo>
                    <a:pt x="100130" y="74367"/>
                  </a:lnTo>
                  <a:lnTo>
                    <a:pt x="102857" y="72677"/>
                  </a:lnTo>
                  <a:lnTo>
                    <a:pt x="105584" y="70423"/>
                  </a:lnTo>
                  <a:lnTo>
                    <a:pt x="107922" y="67607"/>
                  </a:lnTo>
                  <a:lnTo>
                    <a:pt x="109481" y="64790"/>
                  </a:lnTo>
                  <a:lnTo>
                    <a:pt x="111039" y="60846"/>
                  </a:lnTo>
                  <a:lnTo>
                    <a:pt x="111818" y="56902"/>
                  </a:lnTo>
                  <a:lnTo>
                    <a:pt x="112208" y="52959"/>
                  </a:lnTo>
                  <a:lnTo>
                    <a:pt x="111818" y="49015"/>
                  </a:lnTo>
                  <a:lnTo>
                    <a:pt x="111429" y="45071"/>
                  </a:lnTo>
                  <a:lnTo>
                    <a:pt x="110260" y="41691"/>
                  </a:lnTo>
                  <a:lnTo>
                    <a:pt x="108701" y="38311"/>
                  </a:lnTo>
                  <a:lnTo>
                    <a:pt x="108701" y="38311"/>
                  </a:lnTo>
                  <a:lnTo>
                    <a:pt x="109091" y="34930"/>
                  </a:lnTo>
                  <a:lnTo>
                    <a:pt x="109481" y="31550"/>
                  </a:lnTo>
                  <a:lnTo>
                    <a:pt x="108701" y="25353"/>
                  </a:lnTo>
                  <a:lnTo>
                    <a:pt x="106753" y="20283"/>
                  </a:lnTo>
                  <a:lnTo>
                    <a:pt x="103636" y="16339"/>
                  </a:lnTo>
                  <a:lnTo>
                    <a:pt x="99351" y="13522"/>
                  </a:lnTo>
                  <a:lnTo>
                    <a:pt x="99351" y="13522"/>
                  </a:lnTo>
                  <a:lnTo>
                    <a:pt x="98961" y="10705"/>
                  </a:lnTo>
                  <a:lnTo>
                    <a:pt x="97792" y="7888"/>
                  </a:lnTo>
                  <a:lnTo>
                    <a:pt x="95065" y="3945"/>
                  </a:lnTo>
                  <a:lnTo>
                    <a:pt x="91558" y="1128"/>
                  </a:lnTo>
                  <a:lnTo>
                    <a:pt x="86883" y="1"/>
                  </a:lnTo>
                  <a:lnTo>
                    <a:pt x="84156" y="564"/>
                  </a:lnTo>
                  <a:lnTo>
                    <a:pt x="81818" y="1691"/>
                  </a:lnTo>
                  <a:lnTo>
                    <a:pt x="79481" y="3381"/>
                  </a:lnTo>
                  <a:lnTo>
                    <a:pt x="77533" y="5635"/>
                  </a:lnTo>
                  <a:lnTo>
                    <a:pt x="77533" y="5635"/>
                  </a:lnTo>
                  <a:lnTo>
                    <a:pt x="75584" y="3381"/>
                  </a:lnTo>
                  <a:lnTo>
                    <a:pt x="73636" y="1691"/>
                  </a:lnTo>
                  <a:lnTo>
                    <a:pt x="71299" y="564"/>
                  </a:lnTo>
                  <a:lnTo>
                    <a:pt x="68571" y="1"/>
                  </a:lnTo>
                  <a:lnTo>
                    <a:pt x="65455" y="564"/>
                  </a:lnTo>
                  <a:lnTo>
                    <a:pt x="62727" y="2254"/>
                  </a:lnTo>
                  <a:lnTo>
                    <a:pt x="60390" y="5071"/>
                  </a:lnTo>
                  <a:lnTo>
                    <a:pt x="58442" y="8452"/>
                  </a:lnTo>
                  <a:lnTo>
                    <a:pt x="58442" y="8452"/>
                  </a:lnTo>
                  <a:lnTo>
                    <a:pt x="56104" y="6198"/>
                  </a:lnTo>
                  <a:lnTo>
                    <a:pt x="53766" y="4508"/>
                  </a:lnTo>
                  <a:lnTo>
                    <a:pt x="51429" y="3945"/>
                  </a:lnTo>
                  <a:lnTo>
                    <a:pt x="48701" y="3381"/>
                  </a:lnTo>
                  <a:lnTo>
                    <a:pt x="45195" y="3945"/>
                  </a:lnTo>
                  <a:lnTo>
                    <a:pt x="41688" y="5635"/>
                  </a:lnTo>
                  <a:lnTo>
                    <a:pt x="38571" y="9015"/>
                  </a:lnTo>
                  <a:lnTo>
                    <a:pt x="36234" y="12959"/>
                  </a:lnTo>
                  <a:lnTo>
                    <a:pt x="36234" y="12959"/>
                  </a:lnTo>
                  <a:lnTo>
                    <a:pt x="31948" y="10705"/>
                  </a:lnTo>
                  <a:lnTo>
                    <a:pt x="27662" y="10142"/>
                  </a:lnTo>
                  <a:lnTo>
                    <a:pt x="24156" y="10705"/>
                  </a:lnTo>
                  <a:lnTo>
                    <a:pt x="20649" y="11832"/>
                  </a:lnTo>
                  <a:lnTo>
                    <a:pt x="17533" y="14085"/>
                  </a:lnTo>
                  <a:lnTo>
                    <a:pt x="15195" y="16902"/>
                  </a:lnTo>
                  <a:lnTo>
                    <a:pt x="12857" y="20283"/>
                  </a:lnTo>
                  <a:lnTo>
                    <a:pt x="11299" y="24226"/>
                  </a:lnTo>
                  <a:lnTo>
                    <a:pt x="10130" y="28733"/>
                  </a:lnTo>
                  <a:lnTo>
                    <a:pt x="9740" y="33240"/>
                  </a:lnTo>
                  <a:lnTo>
                    <a:pt x="10130" y="34930"/>
                  </a:lnTo>
                  <a:lnTo>
                    <a:pt x="10130" y="36057"/>
                  </a:lnTo>
                  <a:close/>
                </a:path>
              </a:pathLst>
            </a:custGeom>
            <a:solidFill>
              <a:srgbClr val="FFBE7D"/>
            </a:solidFill>
            <a:ln>
              <a:noFill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1" name="Shape 251"/>
            <p:cNvSpPr/>
            <p:nvPr/>
          </p:nvSpPr>
          <p:spPr>
            <a:xfrm>
              <a:off x="48700" y="70400"/>
              <a:ext cx="2805200" cy="2718350"/>
            </a:xfrm>
            <a:custGeom>
              <a:avLst/>
              <a:gdLst/>
              <a:ahLst/>
              <a:cxnLst/>
              <a:rect l="0" t="0" r="0" b="0"/>
              <a:pathLst>
                <a:path w="112208" h="108734" fill="none" extrusionOk="0">
                  <a:moveTo>
                    <a:pt x="10130" y="36057"/>
                  </a:moveTo>
                  <a:lnTo>
                    <a:pt x="6234" y="37747"/>
                  </a:lnTo>
                  <a:lnTo>
                    <a:pt x="2727" y="41128"/>
                  </a:lnTo>
                  <a:lnTo>
                    <a:pt x="779" y="45635"/>
                  </a:lnTo>
                  <a:lnTo>
                    <a:pt x="390" y="48452"/>
                  </a:lnTo>
                  <a:lnTo>
                    <a:pt x="0" y="51269"/>
                  </a:lnTo>
                  <a:lnTo>
                    <a:pt x="390" y="55212"/>
                  </a:lnTo>
                  <a:lnTo>
                    <a:pt x="1558" y="58592"/>
                  </a:lnTo>
                  <a:lnTo>
                    <a:pt x="3117" y="61409"/>
                  </a:lnTo>
                  <a:lnTo>
                    <a:pt x="5455" y="63663"/>
                  </a:lnTo>
                  <a:lnTo>
                    <a:pt x="5455" y="63663"/>
                  </a:lnTo>
                  <a:lnTo>
                    <a:pt x="3117" y="68733"/>
                  </a:lnTo>
                  <a:lnTo>
                    <a:pt x="2727" y="70987"/>
                  </a:lnTo>
                  <a:lnTo>
                    <a:pt x="2338" y="73804"/>
                  </a:lnTo>
                  <a:lnTo>
                    <a:pt x="2727" y="76621"/>
                  </a:lnTo>
                  <a:lnTo>
                    <a:pt x="3117" y="80001"/>
                  </a:lnTo>
                  <a:lnTo>
                    <a:pt x="5844" y="84508"/>
                  </a:lnTo>
                  <a:lnTo>
                    <a:pt x="9351" y="87888"/>
                  </a:lnTo>
                  <a:lnTo>
                    <a:pt x="11299" y="88452"/>
                  </a:lnTo>
                  <a:lnTo>
                    <a:pt x="13636" y="89015"/>
                  </a:lnTo>
                  <a:lnTo>
                    <a:pt x="14416" y="89015"/>
                  </a:lnTo>
                  <a:lnTo>
                    <a:pt x="15195" y="89015"/>
                  </a:lnTo>
                  <a:lnTo>
                    <a:pt x="15195" y="89015"/>
                  </a:lnTo>
                  <a:lnTo>
                    <a:pt x="18312" y="94649"/>
                  </a:lnTo>
                  <a:lnTo>
                    <a:pt x="22597" y="98592"/>
                  </a:lnTo>
                  <a:lnTo>
                    <a:pt x="27273" y="100846"/>
                  </a:lnTo>
                  <a:lnTo>
                    <a:pt x="32338" y="101973"/>
                  </a:lnTo>
                  <a:lnTo>
                    <a:pt x="37792" y="101409"/>
                  </a:lnTo>
                  <a:lnTo>
                    <a:pt x="42857" y="98592"/>
                  </a:lnTo>
                  <a:lnTo>
                    <a:pt x="42857" y="98592"/>
                  </a:lnTo>
                  <a:lnTo>
                    <a:pt x="45584" y="102536"/>
                  </a:lnTo>
                  <a:lnTo>
                    <a:pt x="49091" y="105916"/>
                  </a:lnTo>
                  <a:lnTo>
                    <a:pt x="52987" y="108170"/>
                  </a:lnTo>
                  <a:lnTo>
                    <a:pt x="57273" y="108733"/>
                  </a:lnTo>
                  <a:lnTo>
                    <a:pt x="60000" y="108170"/>
                  </a:lnTo>
                  <a:lnTo>
                    <a:pt x="62727" y="107607"/>
                  </a:lnTo>
                  <a:lnTo>
                    <a:pt x="67792" y="104226"/>
                  </a:lnTo>
                  <a:lnTo>
                    <a:pt x="71688" y="99156"/>
                  </a:lnTo>
                  <a:lnTo>
                    <a:pt x="72857" y="95776"/>
                  </a:lnTo>
                  <a:lnTo>
                    <a:pt x="74026" y="92395"/>
                  </a:lnTo>
                  <a:lnTo>
                    <a:pt x="74026" y="92395"/>
                  </a:lnTo>
                  <a:lnTo>
                    <a:pt x="77922" y="94649"/>
                  </a:lnTo>
                  <a:lnTo>
                    <a:pt x="82208" y="95212"/>
                  </a:lnTo>
                  <a:lnTo>
                    <a:pt x="85325" y="94649"/>
                  </a:lnTo>
                  <a:lnTo>
                    <a:pt x="88052" y="93522"/>
                  </a:lnTo>
                  <a:lnTo>
                    <a:pt x="90390" y="91832"/>
                  </a:lnTo>
                  <a:lnTo>
                    <a:pt x="92727" y="89578"/>
                  </a:lnTo>
                  <a:lnTo>
                    <a:pt x="94675" y="86761"/>
                  </a:lnTo>
                  <a:lnTo>
                    <a:pt x="95844" y="83381"/>
                  </a:lnTo>
                  <a:lnTo>
                    <a:pt x="96623" y="79438"/>
                  </a:lnTo>
                  <a:lnTo>
                    <a:pt x="97013" y="75494"/>
                  </a:lnTo>
                  <a:lnTo>
                    <a:pt x="97013" y="75494"/>
                  </a:lnTo>
                  <a:lnTo>
                    <a:pt x="100130" y="74367"/>
                  </a:lnTo>
                  <a:lnTo>
                    <a:pt x="102857" y="72677"/>
                  </a:lnTo>
                  <a:lnTo>
                    <a:pt x="105584" y="70423"/>
                  </a:lnTo>
                  <a:lnTo>
                    <a:pt x="107922" y="67607"/>
                  </a:lnTo>
                  <a:lnTo>
                    <a:pt x="109481" y="64790"/>
                  </a:lnTo>
                  <a:lnTo>
                    <a:pt x="111039" y="60846"/>
                  </a:lnTo>
                  <a:lnTo>
                    <a:pt x="111818" y="56902"/>
                  </a:lnTo>
                  <a:lnTo>
                    <a:pt x="112208" y="52959"/>
                  </a:lnTo>
                  <a:lnTo>
                    <a:pt x="111818" y="49015"/>
                  </a:lnTo>
                  <a:lnTo>
                    <a:pt x="111429" y="45071"/>
                  </a:lnTo>
                  <a:lnTo>
                    <a:pt x="110260" y="41691"/>
                  </a:lnTo>
                  <a:lnTo>
                    <a:pt x="108701" y="38311"/>
                  </a:lnTo>
                  <a:lnTo>
                    <a:pt x="108701" y="38311"/>
                  </a:lnTo>
                  <a:lnTo>
                    <a:pt x="109091" y="34930"/>
                  </a:lnTo>
                  <a:lnTo>
                    <a:pt x="109481" y="31550"/>
                  </a:lnTo>
                  <a:lnTo>
                    <a:pt x="108701" y="25353"/>
                  </a:lnTo>
                  <a:lnTo>
                    <a:pt x="106753" y="20283"/>
                  </a:lnTo>
                  <a:lnTo>
                    <a:pt x="103636" y="16339"/>
                  </a:lnTo>
                  <a:lnTo>
                    <a:pt x="99351" y="13522"/>
                  </a:lnTo>
                  <a:lnTo>
                    <a:pt x="99351" y="13522"/>
                  </a:lnTo>
                  <a:lnTo>
                    <a:pt x="98961" y="10705"/>
                  </a:lnTo>
                  <a:lnTo>
                    <a:pt x="97792" y="7888"/>
                  </a:lnTo>
                  <a:lnTo>
                    <a:pt x="95065" y="3945"/>
                  </a:lnTo>
                  <a:lnTo>
                    <a:pt x="91558" y="1128"/>
                  </a:lnTo>
                  <a:lnTo>
                    <a:pt x="86883" y="1"/>
                  </a:lnTo>
                  <a:lnTo>
                    <a:pt x="84156" y="564"/>
                  </a:lnTo>
                  <a:lnTo>
                    <a:pt x="81818" y="1691"/>
                  </a:lnTo>
                  <a:lnTo>
                    <a:pt x="79481" y="3381"/>
                  </a:lnTo>
                  <a:lnTo>
                    <a:pt x="77533" y="5635"/>
                  </a:lnTo>
                  <a:lnTo>
                    <a:pt x="77533" y="5635"/>
                  </a:lnTo>
                  <a:lnTo>
                    <a:pt x="75584" y="3381"/>
                  </a:lnTo>
                  <a:lnTo>
                    <a:pt x="73636" y="1691"/>
                  </a:lnTo>
                  <a:lnTo>
                    <a:pt x="71299" y="564"/>
                  </a:lnTo>
                  <a:lnTo>
                    <a:pt x="68571" y="1"/>
                  </a:lnTo>
                  <a:lnTo>
                    <a:pt x="65455" y="564"/>
                  </a:lnTo>
                  <a:lnTo>
                    <a:pt x="62727" y="2254"/>
                  </a:lnTo>
                  <a:lnTo>
                    <a:pt x="60390" y="5071"/>
                  </a:lnTo>
                  <a:lnTo>
                    <a:pt x="58442" y="8452"/>
                  </a:lnTo>
                  <a:lnTo>
                    <a:pt x="58442" y="8452"/>
                  </a:lnTo>
                  <a:lnTo>
                    <a:pt x="56104" y="6198"/>
                  </a:lnTo>
                  <a:lnTo>
                    <a:pt x="53766" y="4508"/>
                  </a:lnTo>
                  <a:lnTo>
                    <a:pt x="51429" y="3945"/>
                  </a:lnTo>
                  <a:lnTo>
                    <a:pt x="48701" y="3381"/>
                  </a:lnTo>
                  <a:lnTo>
                    <a:pt x="45195" y="3945"/>
                  </a:lnTo>
                  <a:lnTo>
                    <a:pt x="41688" y="5635"/>
                  </a:lnTo>
                  <a:lnTo>
                    <a:pt x="38571" y="9015"/>
                  </a:lnTo>
                  <a:lnTo>
                    <a:pt x="36234" y="12959"/>
                  </a:lnTo>
                  <a:lnTo>
                    <a:pt x="36234" y="12959"/>
                  </a:lnTo>
                  <a:lnTo>
                    <a:pt x="31948" y="10705"/>
                  </a:lnTo>
                  <a:lnTo>
                    <a:pt x="27662" y="10142"/>
                  </a:lnTo>
                  <a:lnTo>
                    <a:pt x="24156" y="10705"/>
                  </a:lnTo>
                  <a:lnTo>
                    <a:pt x="20649" y="11832"/>
                  </a:lnTo>
                  <a:lnTo>
                    <a:pt x="17533" y="14085"/>
                  </a:lnTo>
                  <a:lnTo>
                    <a:pt x="15195" y="16902"/>
                  </a:lnTo>
                  <a:lnTo>
                    <a:pt x="12857" y="20283"/>
                  </a:lnTo>
                  <a:lnTo>
                    <a:pt x="11299" y="24226"/>
                  </a:lnTo>
                  <a:lnTo>
                    <a:pt x="10130" y="28733"/>
                  </a:lnTo>
                  <a:lnTo>
                    <a:pt x="9740" y="33240"/>
                  </a:lnTo>
                  <a:lnTo>
                    <a:pt x="10130" y="34930"/>
                  </a:lnTo>
                  <a:lnTo>
                    <a:pt x="10130" y="36057"/>
                  </a:lnTo>
                  <a:close/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2" name="Shape 252"/>
            <p:cNvSpPr/>
            <p:nvPr/>
          </p:nvSpPr>
          <p:spPr>
            <a:xfrm>
              <a:off x="185050" y="1661950"/>
              <a:ext cx="165600" cy="56375"/>
            </a:xfrm>
            <a:custGeom>
              <a:avLst/>
              <a:gdLst/>
              <a:ahLst/>
              <a:cxnLst/>
              <a:rect l="0" t="0" r="0" b="0"/>
              <a:pathLst>
                <a:path w="6624" h="2255" fill="none" extrusionOk="0">
                  <a:moveTo>
                    <a:pt x="1" y="1"/>
                  </a:moveTo>
                  <a:lnTo>
                    <a:pt x="3117" y="1691"/>
                  </a:lnTo>
                  <a:lnTo>
                    <a:pt x="5845" y="2254"/>
                  </a:lnTo>
                  <a:lnTo>
                    <a:pt x="6234" y="2254"/>
                  </a:lnTo>
                  <a:lnTo>
                    <a:pt x="6624" y="2254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3" name="Shape 253"/>
            <p:cNvSpPr/>
            <p:nvPr/>
          </p:nvSpPr>
          <p:spPr>
            <a:xfrm>
              <a:off x="428550" y="2267600"/>
              <a:ext cx="68225" cy="28175"/>
            </a:xfrm>
            <a:custGeom>
              <a:avLst/>
              <a:gdLst/>
              <a:ahLst/>
              <a:cxnLst/>
              <a:rect l="0" t="0" r="0" b="0"/>
              <a:pathLst>
                <a:path w="2729" h="1127" fill="none" extrusionOk="0">
                  <a:moveTo>
                    <a:pt x="1" y="1127"/>
                  </a:moveTo>
                  <a:lnTo>
                    <a:pt x="1559" y="564"/>
                  </a:lnTo>
                  <a:lnTo>
                    <a:pt x="2728" y="0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4" name="Shape 254"/>
            <p:cNvSpPr/>
            <p:nvPr/>
          </p:nvSpPr>
          <p:spPr>
            <a:xfrm>
              <a:off x="1071425" y="2422525"/>
              <a:ext cx="48725" cy="112700"/>
            </a:xfrm>
            <a:custGeom>
              <a:avLst/>
              <a:gdLst/>
              <a:ahLst/>
              <a:cxnLst/>
              <a:rect l="0" t="0" r="0" b="0"/>
              <a:pathLst>
                <a:path w="1949" h="4508" fill="none" extrusionOk="0">
                  <a:moveTo>
                    <a:pt x="0" y="0"/>
                  </a:moveTo>
                  <a:lnTo>
                    <a:pt x="779" y="2254"/>
                  </a:lnTo>
                  <a:lnTo>
                    <a:pt x="1948" y="4507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5" name="Shape 255"/>
            <p:cNvSpPr/>
            <p:nvPr/>
          </p:nvSpPr>
          <p:spPr>
            <a:xfrm>
              <a:off x="1899350" y="2253500"/>
              <a:ext cx="19500" cy="126800"/>
            </a:xfrm>
            <a:custGeom>
              <a:avLst/>
              <a:gdLst/>
              <a:ahLst/>
              <a:cxnLst/>
              <a:rect l="0" t="0" r="0" b="0"/>
              <a:pathLst>
                <a:path w="780" h="5072" fill="none" extrusionOk="0">
                  <a:moveTo>
                    <a:pt x="0" y="5071"/>
                  </a:moveTo>
                  <a:lnTo>
                    <a:pt x="390" y="2818"/>
                  </a:lnTo>
                  <a:lnTo>
                    <a:pt x="779" y="1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6" name="Shape 256"/>
            <p:cNvSpPr/>
            <p:nvPr/>
          </p:nvSpPr>
          <p:spPr>
            <a:xfrm>
              <a:off x="2269475" y="1521125"/>
              <a:ext cx="204575" cy="436625"/>
            </a:xfrm>
            <a:custGeom>
              <a:avLst/>
              <a:gdLst/>
              <a:ahLst/>
              <a:cxnLst/>
              <a:rect l="0" t="0" r="0" b="0"/>
              <a:pathLst>
                <a:path w="8183" h="17465" fill="none" extrusionOk="0">
                  <a:moveTo>
                    <a:pt x="8182" y="17465"/>
                  </a:moveTo>
                  <a:lnTo>
                    <a:pt x="8182" y="17465"/>
                  </a:lnTo>
                  <a:lnTo>
                    <a:pt x="7792" y="11831"/>
                  </a:lnTo>
                  <a:lnTo>
                    <a:pt x="5844" y="7324"/>
                  </a:lnTo>
                  <a:lnTo>
                    <a:pt x="3507" y="2817"/>
                  </a:lnTo>
                  <a:lnTo>
                    <a:pt x="0" y="0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7" name="Shape 257"/>
            <p:cNvSpPr/>
            <p:nvPr/>
          </p:nvSpPr>
          <p:spPr>
            <a:xfrm>
              <a:off x="2668825" y="1028150"/>
              <a:ext cx="97425" cy="169050"/>
            </a:xfrm>
            <a:custGeom>
              <a:avLst/>
              <a:gdLst/>
              <a:ahLst/>
              <a:cxnLst/>
              <a:rect l="0" t="0" r="0" b="0"/>
              <a:pathLst>
                <a:path w="3897" h="6762" fill="none" extrusionOk="0">
                  <a:moveTo>
                    <a:pt x="0" y="6761"/>
                  </a:moveTo>
                  <a:lnTo>
                    <a:pt x="1948" y="3944"/>
                  </a:lnTo>
                  <a:lnTo>
                    <a:pt x="3896" y="1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8" name="Shape 258"/>
            <p:cNvSpPr/>
            <p:nvPr/>
          </p:nvSpPr>
          <p:spPr>
            <a:xfrm>
              <a:off x="2532450" y="408450"/>
              <a:ext cx="9775" cy="84525"/>
            </a:xfrm>
            <a:custGeom>
              <a:avLst/>
              <a:gdLst/>
              <a:ahLst/>
              <a:cxnLst/>
              <a:rect l="0" t="0" r="0" b="0"/>
              <a:pathLst>
                <a:path w="391" h="3381" fill="none" extrusionOk="0">
                  <a:moveTo>
                    <a:pt x="390" y="3380"/>
                  </a:moveTo>
                  <a:lnTo>
                    <a:pt x="390" y="3380"/>
                  </a:lnTo>
                  <a:lnTo>
                    <a:pt x="390" y="2817"/>
                  </a:lnTo>
                  <a:lnTo>
                    <a:pt x="390" y="1690"/>
                  </a:lnTo>
                  <a:lnTo>
                    <a:pt x="1" y="0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9" name="Shape 259"/>
            <p:cNvSpPr/>
            <p:nvPr/>
          </p:nvSpPr>
          <p:spPr>
            <a:xfrm>
              <a:off x="1938300" y="211250"/>
              <a:ext cx="48725" cy="112700"/>
            </a:xfrm>
            <a:custGeom>
              <a:avLst/>
              <a:gdLst/>
              <a:ahLst/>
              <a:cxnLst/>
              <a:rect l="0" t="0" r="0" b="0"/>
              <a:pathLst>
                <a:path w="1949" h="4508" fill="none" extrusionOk="0">
                  <a:moveTo>
                    <a:pt x="1949" y="1"/>
                  </a:moveTo>
                  <a:lnTo>
                    <a:pt x="780" y="2254"/>
                  </a:lnTo>
                  <a:lnTo>
                    <a:pt x="0" y="4508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60" name="Shape 260"/>
            <p:cNvSpPr/>
            <p:nvPr/>
          </p:nvSpPr>
          <p:spPr>
            <a:xfrm>
              <a:off x="1480500" y="281675"/>
              <a:ext cx="29250" cy="84525"/>
            </a:xfrm>
            <a:custGeom>
              <a:avLst/>
              <a:gdLst/>
              <a:ahLst/>
              <a:cxnLst/>
              <a:rect l="0" t="0" r="0" b="0"/>
              <a:pathLst>
                <a:path w="1170" h="3381" fill="none" extrusionOk="0">
                  <a:moveTo>
                    <a:pt x="1170" y="1"/>
                  </a:moveTo>
                  <a:lnTo>
                    <a:pt x="1" y="3381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61" name="Shape 261"/>
            <p:cNvSpPr/>
            <p:nvPr/>
          </p:nvSpPr>
          <p:spPr>
            <a:xfrm>
              <a:off x="954525" y="394350"/>
              <a:ext cx="87700" cy="84525"/>
            </a:xfrm>
            <a:custGeom>
              <a:avLst/>
              <a:gdLst/>
              <a:ahLst/>
              <a:cxnLst/>
              <a:rect l="0" t="0" r="0" b="0"/>
              <a:pathLst>
                <a:path w="3508" h="3381" fill="none" extrusionOk="0">
                  <a:moveTo>
                    <a:pt x="3507" y="3381"/>
                  </a:moveTo>
                  <a:lnTo>
                    <a:pt x="1" y="1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62" name="Shape 262"/>
            <p:cNvSpPr/>
            <p:nvPr/>
          </p:nvSpPr>
          <p:spPr>
            <a:xfrm>
              <a:off x="301925" y="971825"/>
              <a:ext cx="9775" cy="98600"/>
            </a:xfrm>
            <a:custGeom>
              <a:avLst/>
              <a:gdLst/>
              <a:ahLst/>
              <a:cxnLst/>
              <a:rect l="0" t="0" r="0" b="0"/>
              <a:pathLst>
                <a:path w="391" h="3944" fill="none" extrusionOk="0">
                  <a:moveTo>
                    <a:pt x="1" y="0"/>
                  </a:moveTo>
                  <a:lnTo>
                    <a:pt x="391" y="1690"/>
                  </a:lnTo>
                  <a:lnTo>
                    <a:pt x="391" y="3944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263" name="Shape 263"/>
          <p:cNvSpPr/>
          <p:nvPr/>
        </p:nvSpPr>
        <p:spPr>
          <a:xfrm>
            <a:off x="2843211" y="4437062"/>
            <a:ext cx="2371725" cy="611187"/>
          </a:xfrm>
          <a:prstGeom prst="rect">
            <a:avLst/>
          </a:prstGeom>
          <a:solidFill>
            <a:srgbClr val="000000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title"/>
          </p:nvPr>
        </p:nvSpPr>
        <p:spPr>
          <a:xfrm>
            <a:off x="2171700" y="737730"/>
            <a:ext cx="6720780" cy="70169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Heltalsberäkningar</a:t>
            </a:r>
          </a:p>
        </p:txBody>
      </p:sp>
      <p:graphicFrame>
        <p:nvGraphicFramePr>
          <p:cNvPr id="270" name="Shape 270"/>
          <p:cNvGraphicFramePr/>
          <p:nvPr>
            <p:extLst>
              <p:ext uri="{D42A27DB-BD31-4B8C-83A1-F6EECF244321}">
                <p14:modId xmlns:p14="http://schemas.microsoft.com/office/powerpoint/2010/main" val="2844927642"/>
              </p:ext>
            </p:extLst>
          </p:nvPr>
        </p:nvGraphicFramePr>
        <p:xfrm>
          <a:off x="179386" y="1600200"/>
          <a:ext cx="8785225" cy="4667014"/>
        </p:xfrm>
        <a:graphic>
          <a:graphicData uri="http://schemas.openxmlformats.org/drawingml/2006/table">
            <a:tbl>
              <a:tblPr>
                <a:noFill/>
                <a:tableStyleId>{0A383D2A-805A-49BD-9C3E-BC29B6B32964}</a:tableStyleId>
              </a:tblPr>
              <a:tblGrid>
                <a:gridCol w="2197100"/>
                <a:gridCol w="2482850"/>
                <a:gridCol w="1908175"/>
                <a:gridCol w="2197100"/>
              </a:tblGrid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 b="1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Operator:</a:t>
                      </a:r>
                    </a:p>
                  </a:txBody>
                  <a:tcPr marL="0" marR="0" marT="0" marB="0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 b="1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Beskrivning: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 b="1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Exempel: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 b="1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Resultat: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*</a:t>
                      </a:r>
                    </a:p>
                  </a:txBody>
                  <a:tcPr marL="90000" marR="90000" marT="46800" marB="46800" anchor="ctr" anchorCtr="1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multiplikation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3*4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12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676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/</a:t>
                      </a:r>
                    </a:p>
                  </a:txBody>
                  <a:tcPr marL="90000" marR="90000" marT="46800" marB="46800" anchor="ctr" anchorCtr="1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division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53//10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5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%</a:t>
                      </a:r>
                    </a:p>
                  </a:txBody>
                  <a:tcPr marL="90000" marR="90000" marT="46800" marB="46800" anchor="ctr" anchorCtr="1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modulo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53%10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3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+</a:t>
                      </a:r>
                    </a:p>
                  </a:txBody>
                  <a:tcPr marL="90000" marR="90000" marT="46800" marB="46800" anchor="ctr" anchorCtr="1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addition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10+12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22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</a:p>
                  </a:txBody>
                  <a:tcPr marL="90000" marR="90000" marT="46800" marB="46800" anchor="ctr" anchorCtr="1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subtraktion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5-8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-3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1" name="Shape 271"/>
          <p:cNvSpPr/>
          <p:nvPr/>
        </p:nvSpPr>
        <p:spPr>
          <a:xfrm>
            <a:off x="250825" y="6219825"/>
            <a:ext cx="8569647" cy="5189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heltal=integer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title"/>
          </p:nvPr>
        </p:nvSpPr>
        <p:spPr>
          <a:xfrm>
            <a:off x="468312" y="274637"/>
            <a:ext cx="8218487" cy="17859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small" baseline="0">
                <a:solidFill>
                  <a:schemeClr val="dk2"/>
                </a:solidFill>
              </a:rPr>
              <a:t>Uppgift: Hur kan man använda % för att ta reda på om ett tal är jämnt eller udda?</a:t>
            </a:r>
          </a:p>
        </p:txBody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395287" y="2276475"/>
            <a:ext cx="8229600" cy="4137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title"/>
          </p:nvPr>
        </p:nvSpPr>
        <p:spPr>
          <a:xfrm>
            <a:off x="2755863" y="332656"/>
            <a:ext cx="6377940" cy="129302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baseline="0">
                <a:solidFill>
                  <a:schemeClr val="dk2"/>
                </a:solidFill>
              </a:rPr>
              <a:t>Flyttalsberäkningar</a:t>
            </a:r>
          </a:p>
        </p:txBody>
      </p:sp>
      <p:graphicFrame>
        <p:nvGraphicFramePr>
          <p:cNvPr id="285" name="Shape 285"/>
          <p:cNvGraphicFramePr/>
          <p:nvPr>
            <p:extLst>
              <p:ext uri="{D42A27DB-BD31-4B8C-83A1-F6EECF244321}">
                <p14:modId xmlns:p14="http://schemas.microsoft.com/office/powerpoint/2010/main" val="3135684256"/>
              </p:ext>
            </p:extLst>
          </p:nvPr>
        </p:nvGraphicFramePr>
        <p:xfrm>
          <a:off x="457200" y="1600200"/>
          <a:ext cx="8229600" cy="47164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666528"/>
                <a:gridCol w="2664172"/>
                <a:gridCol w="1841500"/>
                <a:gridCol w="2057400"/>
              </a:tblGrid>
              <a:tr h="944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 b="1">
                          <a:sym typeface="Georgia"/>
                        </a:rPr>
                        <a:t>Operator</a:t>
                      </a:r>
                      <a:endParaRPr lang="en-US" sz="2800" b="1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 b="1">
                          <a:sym typeface="Georgia"/>
                        </a:rPr>
                        <a:t>Beskrivning</a:t>
                      </a:r>
                      <a:endParaRPr lang="en-US" sz="2800" b="1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 b="1">
                          <a:sym typeface="Georgia"/>
                        </a:rPr>
                        <a:t>Exempel</a:t>
                      </a:r>
                      <a:endParaRPr lang="en-US" sz="2800" b="1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 b="1">
                          <a:sym typeface="Georgia"/>
                        </a:rPr>
                        <a:t>Resultat</a:t>
                      </a:r>
                      <a:endParaRPr lang="en-US" sz="2800" b="1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*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0000" marR="90000" marT="46800" marB="46800" anchor="ctr" anchorCtr="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Georgia"/>
                        </a:rPr>
                        <a:t>multiplikation</a:t>
                      </a:r>
                      <a:endParaRPr lang="en-US" sz="2800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2.0*1.5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3.0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</a:tr>
              <a:tr h="75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/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0000" marR="90000" marT="46800" marB="46800" anchor="ctr" anchorCtr="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Georgia"/>
                        </a:rPr>
                        <a:t>division</a:t>
                      </a:r>
                      <a:endParaRPr lang="en-US" sz="2800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10.0/8.0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1.25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%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0000" marR="90000" marT="46800" marB="46800" anchor="ctr" anchorCtr="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Georgia"/>
                        </a:rPr>
                        <a:t>modulo</a:t>
                      </a:r>
                      <a:endParaRPr lang="en-US" sz="2800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4.25%4.0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0.25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+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0000" marR="90000" marT="46800" marB="46800" anchor="ctr" anchorCtr="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Georgia"/>
                        </a:rPr>
                        <a:t>addition</a:t>
                      </a:r>
                      <a:endParaRPr lang="en-US" sz="2800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0.3+0.4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0.7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-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0000" marR="90000" marT="46800" marB="46800" anchor="ctr" anchorCtr="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Georgia"/>
                        </a:rPr>
                        <a:t>subtraktion</a:t>
                      </a:r>
                      <a:endParaRPr lang="en-US" sz="2800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1.0-0.1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</a:t>
                      </a:r>
                      <a:r>
                        <a:rPr lang="en-US" sz="2800" smtClean="0">
                          <a:sym typeface="Courier New"/>
                        </a:rPr>
                        <a:t>0.9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86" name="Shape 286"/>
          <p:cNvSpPr/>
          <p:nvPr/>
        </p:nvSpPr>
        <p:spPr>
          <a:xfrm>
            <a:off x="1403648" y="6318801"/>
            <a:ext cx="7200800" cy="5189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flyttal=floating-point number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title"/>
          </p:nvPr>
        </p:nvSpPr>
        <p:spPr>
          <a:xfrm>
            <a:off x="755576" y="486828"/>
            <a:ext cx="7931224" cy="71861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spAutoFit/>
          </a:bodyPr>
          <a:lstStyle/>
          <a:p>
            <a:pPr lvl="0" algn="ctr">
              <a:buNone/>
            </a:pPr>
            <a:r>
              <a:rPr lang="en-US" sz="4400" err="1"/>
              <a:t>Strängar</a:t>
            </a:r>
            <a:endParaRPr lang="en-US" sz="4400"/>
          </a:p>
        </p:txBody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107504" y="1700808"/>
            <a:ext cx="9036496" cy="49274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lvl="0" algn="l" rtl="0">
              <a:lnSpc>
                <a:spcPct val="90000"/>
              </a:lnSpc>
              <a:spcBef>
                <a:spcPts val="640"/>
              </a:spcBef>
              <a:buNone/>
            </a:pPr>
            <a:r>
              <a:rPr lang="en-US" sz="2400" cap="none" smtClean="0">
                <a:solidFill>
                  <a:schemeClr val="dk1"/>
                </a:solidFill>
              </a:rPr>
              <a:t>En</a:t>
            </a:r>
            <a:r>
              <a:rPr lang="en-US" sz="2400" i="1" cap="none" smtClean="0">
                <a:solidFill>
                  <a:schemeClr val="dk1"/>
                </a:solidFill>
              </a:rPr>
              <a:t> sträng</a:t>
            </a:r>
            <a:r>
              <a:rPr lang="en-US" sz="2400" cap="none" smtClean="0">
                <a:solidFill>
                  <a:schemeClr val="dk1"/>
                </a:solidFill>
              </a:rPr>
              <a:t> </a:t>
            </a:r>
            <a:r>
              <a:rPr lang="en-US" sz="2400" cap="none" err="1">
                <a:solidFill>
                  <a:schemeClr val="dk1"/>
                </a:solidFill>
              </a:rPr>
              <a:t>är</a:t>
            </a:r>
            <a:r>
              <a:rPr lang="en-US" sz="2400" cap="none">
                <a:solidFill>
                  <a:schemeClr val="dk1"/>
                </a:solidFill>
              </a:rPr>
              <a:t> en </a:t>
            </a:r>
            <a:r>
              <a:rPr lang="en-US" sz="2400" cap="none" err="1">
                <a:solidFill>
                  <a:schemeClr val="dk1"/>
                </a:solidFill>
              </a:rPr>
              <a:t>följd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 err="1">
                <a:solidFill>
                  <a:schemeClr val="dk1"/>
                </a:solidFill>
              </a:rPr>
              <a:t>av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 err="1">
                <a:solidFill>
                  <a:schemeClr val="dk1"/>
                </a:solidFill>
              </a:rPr>
              <a:t>tecken</a:t>
            </a:r>
            <a:r>
              <a:rPr lang="en-US" sz="2400" cap="none" smtClean="0">
                <a:solidFill>
                  <a:schemeClr val="dk1"/>
                </a:solidFill>
              </a:rPr>
              <a:t>.</a:t>
            </a:r>
          </a:p>
          <a:p>
            <a:pPr lvl="0" algn="l" rtl="0">
              <a:lnSpc>
                <a:spcPct val="90000"/>
              </a:lnSpc>
              <a:spcBef>
                <a:spcPts val="640"/>
              </a:spcBef>
              <a:buNone/>
            </a:pPr>
            <a:endParaRPr lang="en-US" sz="2400" cap="none">
              <a:solidFill>
                <a:schemeClr val="dk1"/>
              </a:solidFill>
            </a:endParaRPr>
          </a:p>
          <a:p>
            <a:pPr lvl="0" algn="l" rtl="0">
              <a:lnSpc>
                <a:spcPct val="90000"/>
              </a:lnSpc>
              <a:spcBef>
                <a:spcPts val="640"/>
              </a:spcBef>
              <a:buNone/>
            </a:pPr>
            <a:r>
              <a:rPr lang="en-US" sz="2400" cap="none" err="1">
                <a:solidFill>
                  <a:schemeClr val="dk1"/>
                </a:solidFill>
              </a:rPr>
              <a:t>Strängar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i="1" cap="none" err="1">
                <a:solidFill>
                  <a:schemeClr val="dk1"/>
                </a:solidFill>
              </a:rPr>
              <a:t>konkateneras</a:t>
            </a:r>
            <a:r>
              <a:rPr lang="en-US" sz="2400" cap="none">
                <a:solidFill>
                  <a:schemeClr val="dk1"/>
                </a:solidFill>
              </a:rPr>
              <a:t> med +</a:t>
            </a:r>
          </a:p>
          <a:p>
            <a:pPr lvl="0" algn="l" rtl="0">
              <a:lnSpc>
                <a:spcPct val="90000"/>
              </a:lnSpc>
              <a:spcBef>
                <a:spcPts val="560"/>
              </a:spcBef>
              <a:buNone/>
            </a:pPr>
            <a:r>
              <a:rPr lang="en-US" sz="2400" cap="none">
                <a:solidFill>
                  <a:schemeClr val="dk1"/>
                </a:solidFill>
              </a:rPr>
              <a:t>      t ex </a:t>
            </a:r>
            <a:r>
              <a:rPr lang="en-US" sz="2400" cap="none" err="1">
                <a:solidFill>
                  <a:schemeClr val="dk1"/>
                </a:solidFill>
              </a:rPr>
              <a:t>blir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 smtClean="0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"kus" </a:t>
            </a:r>
            <a:r>
              <a:rPr lang="en-US" sz="2400" cap="none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+ </a:t>
            </a:r>
            <a:r>
              <a:rPr lang="en-US" sz="2400" cap="none" smtClean="0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"lig"</a:t>
            </a:r>
            <a:r>
              <a:rPr lang="en-US" sz="2400" cap="none" smtClean="0">
                <a:solidFill>
                  <a:schemeClr val="dk1"/>
                </a:solidFill>
              </a:rPr>
              <a:t>   </a:t>
            </a:r>
            <a:r>
              <a:rPr lang="en-US" sz="2400" cap="none" err="1">
                <a:solidFill>
                  <a:schemeClr val="dk1"/>
                </a:solidFill>
              </a:rPr>
              <a:t>strängen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 smtClean="0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"kuslig"</a:t>
            </a:r>
            <a:endParaRPr lang="en-US" sz="2400" cap="none">
              <a:solidFill>
                <a:schemeClr val="dk1"/>
              </a:solidFill>
              <a:ea typeface="Courier New"/>
              <a:cs typeface="Courier New"/>
              <a:sym typeface="Courier New"/>
            </a:endParaRPr>
          </a:p>
          <a:p>
            <a:pPr lvl="0" algn="l" rtl="0">
              <a:lnSpc>
                <a:spcPct val="90000"/>
              </a:lnSpc>
              <a:spcBef>
                <a:spcPts val="640"/>
              </a:spcBef>
              <a:buNone/>
            </a:pPr>
            <a:endParaRPr lang="en-US" sz="2400" cap="none" smtClean="0">
              <a:solidFill>
                <a:schemeClr val="dk1"/>
              </a:solidFill>
            </a:endParaRPr>
          </a:p>
          <a:p>
            <a:pPr lvl="0" algn="l" rtl="0">
              <a:lnSpc>
                <a:spcPct val="90000"/>
              </a:lnSpc>
              <a:spcBef>
                <a:spcPts val="640"/>
              </a:spcBef>
              <a:buNone/>
            </a:pPr>
            <a:r>
              <a:rPr lang="en-US" sz="2400" cap="none" smtClean="0">
                <a:solidFill>
                  <a:schemeClr val="dk1"/>
                </a:solidFill>
              </a:rPr>
              <a:t>Strängar </a:t>
            </a:r>
            <a:r>
              <a:rPr lang="en-US" sz="2400" cap="none" err="1">
                <a:solidFill>
                  <a:schemeClr val="dk1"/>
                </a:solidFill>
              </a:rPr>
              <a:t>upprepas</a:t>
            </a:r>
            <a:r>
              <a:rPr lang="en-US" sz="2400" cap="none">
                <a:solidFill>
                  <a:schemeClr val="dk1"/>
                </a:solidFill>
              </a:rPr>
              <a:t> med *</a:t>
            </a:r>
          </a:p>
          <a:p>
            <a:pPr lvl="0" algn="l" rtl="0">
              <a:lnSpc>
                <a:spcPct val="90000"/>
              </a:lnSpc>
              <a:spcBef>
                <a:spcPts val="560"/>
              </a:spcBef>
              <a:buNone/>
            </a:pPr>
            <a:r>
              <a:rPr lang="en-US" sz="2400" cap="none">
                <a:solidFill>
                  <a:schemeClr val="dk1"/>
                </a:solidFill>
              </a:rPr>
              <a:t>      t ex </a:t>
            </a:r>
            <a:r>
              <a:rPr lang="en-US" sz="2400" cap="none" err="1">
                <a:solidFill>
                  <a:schemeClr val="dk1"/>
                </a:solidFill>
              </a:rPr>
              <a:t>blir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 smtClean="0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"nä"*</a:t>
            </a:r>
            <a:r>
              <a:rPr lang="en-US" sz="2400" cap="none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3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 err="1">
                <a:solidFill>
                  <a:schemeClr val="dk1"/>
                </a:solidFill>
              </a:rPr>
              <a:t>strängen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 smtClean="0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"nänänä"</a:t>
            </a:r>
            <a:endParaRPr lang="en-US" sz="2400" cap="none">
              <a:solidFill>
                <a:schemeClr val="dk1"/>
              </a:solidFill>
              <a:ea typeface="Courier New"/>
              <a:cs typeface="Courier New"/>
              <a:sym typeface="Courier New"/>
            </a:endParaRPr>
          </a:p>
          <a:p>
            <a:pPr lvl="0" algn="l" rtl="0">
              <a:lnSpc>
                <a:spcPct val="90000"/>
              </a:lnSpc>
              <a:spcBef>
                <a:spcPts val="640"/>
              </a:spcBef>
              <a:buNone/>
            </a:pPr>
            <a:endParaRPr lang="en-US" sz="2400" cap="none" smtClean="0">
              <a:solidFill>
                <a:schemeClr val="dk1"/>
              </a:solidFill>
            </a:endParaRPr>
          </a:p>
          <a:p>
            <a:pPr lvl="0" algn="l" rtl="0">
              <a:lnSpc>
                <a:spcPct val="90000"/>
              </a:lnSpc>
              <a:spcBef>
                <a:spcPts val="640"/>
              </a:spcBef>
              <a:buNone/>
            </a:pPr>
            <a:r>
              <a:rPr lang="en-US" sz="2400" cap="none" smtClean="0">
                <a:solidFill>
                  <a:schemeClr val="dk1"/>
                </a:solidFill>
              </a:rPr>
              <a:t>Sträng </a:t>
            </a:r>
            <a:r>
              <a:rPr lang="en-US" sz="2400" cap="none" err="1">
                <a:solidFill>
                  <a:schemeClr val="dk1"/>
                </a:solidFill>
              </a:rPr>
              <a:t>är</a:t>
            </a:r>
            <a:r>
              <a:rPr lang="en-US" sz="2400" cap="none">
                <a:solidFill>
                  <a:schemeClr val="dk1"/>
                </a:solidFill>
              </a:rPr>
              <a:t> en</a:t>
            </a:r>
            <a:r>
              <a:rPr lang="en-US" sz="2400" i="1" cap="none">
                <a:solidFill>
                  <a:schemeClr val="dk1"/>
                </a:solidFill>
              </a:rPr>
              <a:t> </a:t>
            </a:r>
            <a:r>
              <a:rPr lang="en-US" sz="2400" i="1" cap="none" err="1">
                <a:solidFill>
                  <a:schemeClr val="dk1"/>
                </a:solidFill>
              </a:rPr>
              <a:t>datatyp</a:t>
            </a:r>
            <a:r>
              <a:rPr lang="en-US" sz="2400" i="1" cap="none">
                <a:solidFill>
                  <a:schemeClr val="dk1"/>
                </a:solidFill>
              </a:rPr>
              <a:t>. </a:t>
            </a:r>
            <a:r>
              <a:rPr lang="en-US" sz="2400" cap="none" err="1">
                <a:solidFill>
                  <a:schemeClr val="dk1"/>
                </a:solidFill>
              </a:rPr>
              <a:t>Andra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 err="1">
                <a:solidFill>
                  <a:schemeClr val="dk1"/>
                </a:solidFill>
              </a:rPr>
              <a:t>datatyper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 err="1">
                <a:solidFill>
                  <a:schemeClr val="dk1"/>
                </a:solidFill>
              </a:rPr>
              <a:t>är</a:t>
            </a:r>
            <a:r>
              <a:rPr lang="en-US" sz="2400" i="1" cap="none">
                <a:solidFill>
                  <a:schemeClr val="dk1"/>
                </a:solidFill>
              </a:rPr>
              <a:t> </a:t>
            </a:r>
            <a:r>
              <a:rPr lang="en-US" sz="2400" i="1" cap="none" err="1">
                <a:solidFill>
                  <a:schemeClr val="dk1"/>
                </a:solidFill>
              </a:rPr>
              <a:t>heltal</a:t>
            </a:r>
            <a:r>
              <a:rPr lang="en-US" sz="2400" i="1" cap="none">
                <a:solidFill>
                  <a:schemeClr val="dk1"/>
                </a:solidFill>
              </a:rPr>
              <a:t> </a:t>
            </a:r>
            <a:r>
              <a:rPr lang="en-US" sz="2400" cap="none" err="1">
                <a:solidFill>
                  <a:schemeClr val="dk1"/>
                </a:solidFill>
              </a:rPr>
              <a:t>och</a:t>
            </a:r>
            <a:r>
              <a:rPr lang="en-US" sz="2400" i="1" cap="none">
                <a:solidFill>
                  <a:schemeClr val="dk1"/>
                </a:solidFill>
              </a:rPr>
              <a:t> </a:t>
            </a:r>
            <a:r>
              <a:rPr lang="en-US" sz="2400" i="1" cap="none" err="1">
                <a:solidFill>
                  <a:schemeClr val="dk1"/>
                </a:solidFill>
              </a:rPr>
              <a:t>flyttal</a:t>
            </a:r>
            <a:r>
              <a:rPr lang="en-US" sz="2400" i="1" cap="none">
                <a:solidFill>
                  <a:schemeClr val="dk1"/>
                </a:solidFill>
              </a:rPr>
              <a:t>.</a:t>
            </a:r>
          </a:p>
          <a:p>
            <a:pPr lvl="0" rt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  <a:buFont typeface="Arial"/>
              <a:buNone/>
            </a:pPr>
            <a:endParaRPr lang="en-US" sz="2400" cap="none" smtClean="0">
              <a:solidFill>
                <a:schemeClr val="dk1"/>
              </a:solidFill>
              <a:ea typeface="Comic Sans MS"/>
              <a:cs typeface="Comic Sans MS"/>
              <a:sym typeface="Comic Sans MS"/>
            </a:endParaRPr>
          </a:p>
          <a:p>
            <a:pPr lvl="0" rt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i="1" cap="none" smtClean="0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sträng=string </a:t>
            </a:r>
            <a:endParaRPr lang="en-US" sz="2400" i="1" cap="none">
              <a:solidFill>
                <a:schemeClr val="dk1"/>
              </a:solidFill>
              <a:ea typeface="Comic Sans MS"/>
              <a:cs typeface="Comic Sans MS"/>
              <a:sym typeface="Comic Sans MS"/>
            </a:endParaRPr>
          </a:p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i="1" cap="none" err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Konkatenera</a:t>
            </a:r>
            <a:r>
              <a:rPr lang="en-US" sz="2400" i="1" cap="none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1" cap="none" err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slå</a:t>
            </a:r>
            <a:r>
              <a:rPr lang="en-US" sz="2400" i="1" cap="none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1" cap="none" err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ihop</a:t>
            </a:r>
            <a:r>
              <a:rPr lang="en-US" sz="2400" i="1" cap="none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)=concatenate</a:t>
            </a:r>
            <a:r>
              <a:rPr lang="en-US" sz="2400" i="1" cap="none">
                <a:solidFill>
                  <a:schemeClr val="dk1"/>
                </a:solidFill>
              </a:rPr>
              <a:t>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lvl="0" algn="ctr">
              <a:buNone/>
            </a:pPr>
            <a:r>
              <a:rPr lang="en-US" sz="4400"/>
              <a:t>Typkonvertering</a:t>
            </a:r>
          </a:p>
        </p:txBody>
      </p:sp>
      <p:graphicFrame>
        <p:nvGraphicFramePr>
          <p:cNvPr id="300" name="Shape 300"/>
          <p:cNvGraphicFramePr/>
          <p:nvPr/>
        </p:nvGraphicFramePr>
        <p:xfrm>
          <a:off x="457200" y="1600200"/>
          <a:ext cx="8229575" cy="4525925"/>
        </p:xfrm>
        <a:graphic>
          <a:graphicData uri="http://schemas.openxmlformats.org/drawingml/2006/table">
            <a:tbl>
              <a:tblPr>
                <a:noFill/>
                <a:tableStyleId>{221288C3-51F1-451D-B805-A7A462A81A4E}</a:tableStyleId>
              </a:tblPr>
              <a:tblGrid>
                <a:gridCol w="2027225"/>
                <a:gridCol w="2159000"/>
                <a:gridCol w="2952750"/>
                <a:gridCol w="1090600"/>
              </a:tblGrid>
              <a:tr h="1131875"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Funktion</a:t>
                      </a:r>
                    </a:p>
                  </a:txBody>
                  <a:tcPr marL="0" marR="0" marT="0" marB="0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Beskrivning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Exempel: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Blir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875"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float(x)</a:t>
                      </a:r>
                    </a:p>
                  </a:txBody>
                  <a:tcPr marL="0" marR="0" marT="0" marB="0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Konverterar till flyttal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float</a:t>
                      </a:r>
                      <a:r>
                        <a:rPr lang="en-US" sz="2800" smtClean="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("3.14")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3.14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0300"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int(x)</a:t>
                      </a:r>
                    </a:p>
                  </a:txBody>
                  <a:tcPr marL="0" marR="0" marT="0" marB="0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Konverterar till heltal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int</a:t>
                      </a:r>
                      <a:r>
                        <a:rPr lang="en-US" sz="2800" smtClean="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("17")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17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875"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str(x)</a:t>
                      </a:r>
                    </a:p>
                  </a:txBody>
                  <a:tcPr marL="0" marR="0" marT="0" marB="0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Konverterar till en sträng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str(39)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 smtClean="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"39"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1" name="Shape 301"/>
          <p:cNvSpPr/>
          <p:nvPr/>
        </p:nvSpPr>
        <p:spPr>
          <a:xfrm>
            <a:off x="468312" y="6189662"/>
            <a:ext cx="42618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lvl="0" rtl="0">
              <a:buNone/>
            </a:pP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parameter=argument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en-US"/>
              <a:t>if-satsen</a:t>
            </a:r>
          </a:p>
        </p:txBody>
      </p:sp>
      <p:sp>
        <p:nvSpPr>
          <p:cNvPr id="320" name="Shape 320"/>
          <p:cNvSpPr txBox="1"/>
          <p:nvPr/>
        </p:nvSpPr>
        <p:spPr>
          <a:xfrm>
            <a:off x="152400" y="1486401"/>
            <a:ext cx="8613899" cy="5182927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en-US" sz="2800" b="1"/>
              <a:t>          </a:t>
            </a:r>
            <a:r>
              <a:rPr lang="en-US" sz="2800" b="1"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-US" sz="28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800" err="1">
                <a:latin typeface="Courier New"/>
                <a:ea typeface="Courier New"/>
                <a:cs typeface="Courier New"/>
                <a:sym typeface="Courier New"/>
              </a:rPr>
              <a:t>villkor</a:t>
            </a:r>
            <a:r>
              <a:rPr lang="en-US" sz="2800" b="1">
                <a:latin typeface="Courier New"/>
                <a:ea typeface="Courier New"/>
                <a:cs typeface="Courier New"/>
                <a:sym typeface="Courier New"/>
              </a:rPr>
              <a:t>:</a:t>
            </a:r>
          </a:p>
          <a:p>
            <a:pPr lvl="0" rtl="0">
              <a:buNone/>
            </a:pPr>
            <a:r>
              <a:rPr lang="en-US" sz="2800">
                <a:latin typeface="Courier New"/>
                <a:ea typeface="Courier New"/>
                <a:cs typeface="Courier New"/>
                <a:sym typeface="Courier New"/>
              </a:rPr>
              <a:t>        block1</a:t>
            </a:r>
            <a:r>
              <a:rPr lang="en-US" sz="2800" b="1">
                <a:latin typeface="Courier New"/>
                <a:ea typeface="Courier New"/>
                <a:cs typeface="Courier New"/>
                <a:sym typeface="Courier New"/>
              </a:rPr>
              <a:t>                       </a:t>
            </a:r>
          </a:p>
          <a:p>
            <a:pPr lvl="0" rtl="0">
              <a:buNone/>
            </a:pPr>
            <a:r>
              <a:rPr lang="en-US" sz="2800" b="1">
                <a:latin typeface="Courier New"/>
                <a:ea typeface="Courier New"/>
                <a:cs typeface="Courier New"/>
                <a:sym typeface="Courier New"/>
              </a:rPr>
              <a:t>     </a:t>
            </a:r>
            <a:r>
              <a:rPr lang="en-US" sz="2800" b="1" err="1">
                <a:latin typeface="Courier New"/>
                <a:ea typeface="Courier New"/>
                <a:cs typeface="Courier New"/>
                <a:sym typeface="Courier New"/>
              </a:rPr>
              <a:t>elif</a:t>
            </a:r>
            <a:r>
              <a:rPr lang="en-US" sz="2800" b="1">
                <a:latin typeface="Courier New"/>
                <a:ea typeface="Courier New"/>
                <a:cs typeface="Courier New"/>
                <a:sym typeface="Courier New"/>
              </a:rPr>
              <a:t>:</a:t>
            </a:r>
          </a:p>
          <a:p>
            <a:pPr lvl="0" rtl="0">
              <a:buNone/>
            </a:pPr>
            <a:r>
              <a:rPr lang="en-US" sz="2800">
                <a:latin typeface="Courier New"/>
                <a:ea typeface="Courier New"/>
                <a:cs typeface="Courier New"/>
                <a:sym typeface="Courier New"/>
              </a:rPr>
              <a:t>        block2</a:t>
            </a:r>
          </a:p>
          <a:p>
            <a:pPr lvl="0" rtl="0">
              <a:buNone/>
            </a:pPr>
            <a:r>
              <a:rPr lang="en-US" sz="2800">
                <a:latin typeface="Courier New"/>
                <a:ea typeface="Courier New"/>
                <a:cs typeface="Courier New"/>
                <a:sym typeface="Courier New"/>
              </a:rPr>
              <a:t>	 </a:t>
            </a:r>
            <a:r>
              <a:rPr lang="en-US" sz="2800" b="1" smtClean="0"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lang="en-US" sz="2800">
                <a:latin typeface="Courier New"/>
                <a:ea typeface="Courier New"/>
                <a:cs typeface="Courier New"/>
                <a:sym typeface="Courier New"/>
              </a:rPr>
              <a:t>:</a:t>
            </a:r>
          </a:p>
          <a:p>
            <a:pPr lvl="0" rtl="0">
              <a:buNone/>
            </a:pPr>
            <a:r>
              <a:rPr lang="en-US" sz="2800">
                <a:latin typeface="Courier New"/>
                <a:ea typeface="Courier New"/>
                <a:cs typeface="Courier New"/>
                <a:sym typeface="Courier New"/>
              </a:rPr>
              <a:t>        block3</a:t>
            </a:r>
          </a:p>
          <a:p>
            <a:pPr lvl="0" rtl="0">
              <a:lnSpc>
                <a:spcPct val="115000"/>
              </a:lnSpc>
              <a:buNone/>
            </a:pPr>
            <a:r>
              <a:rPr lang="en-US" sz="2800" i="1">
                <a:latin typeface="Georgia"/>
                <a:ea typeface="Georgia"/>
                <a:cs typeface="Georgia"/>
                <a:sym typeface="Georgia"/>
              </a:rPr>
              <a:t>if-</a:t>
            </a:r>
            <a:r>
              <a:rPr lang="en-US" sz="2800" i="1" err="1">
                <a:latin typeface="Georgia"/>
                <a:ea typeface="Georgia"/>
                <a:cs typeface="Georgia"/>
                <a:sym typeface="Georgia"/>
              </a:rPr>
              <a:t>satsen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används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för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val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mellan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två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alternativ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,</a:t>
            </a:r>
          </a:p>
          <a:p>
            <a:pPr lvl="0" rtl="0">
              <a:lnSpc>
                <a:spcPct val="115000"/>
              </a:lnSpc>
              <a:buNone/>
            </a:pPr>
            <a:r>
              <a:rPr lang="en-US" sz="2800" i="1" err="1">
                <a:latin typeface="Georgia"/>
                <a:ea typeface="Georgia"/>
                <a:cs typeface="Georgia"/>
                <a:sym typeface="Georgia"/>
              </a:rPr>
              <a:t>elif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och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i="1">
                <a:latin typeface="Georgia"/>
                <a:ea typeface="Georgia"/>
                <a:cs typeface="Georgia"/>
                <a:sym typeface="Georgia"/>
              </a:rPr>
              <a:t>else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kan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användas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vid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behov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.</a:t>
            </a:r>
          </a:p>
          <a:p>
            <a:pPr lvl="0" rtl="0">
              <a:lnSpc>
                <a:spcPct val="115000"/>
              </a:lnSpc>
              <a:buNone/>
            </a:pP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Raderna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efter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kolon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bildar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ett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i="1">
                <a:latin typeface="Georgia"/>
                <a:ea typeface="Georgia"/>
                <a:cs typeface="Georgia"/>
                <a:sym typeface="Georgia"/>
              </a:rPr>
              <a:t>block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: en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eller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flera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satser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som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är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i="1" err="1">
                <a:latin typeface="Georgia"/>
                <a:ea typeface="Georgia"/>
                <a:cs typeface="Georgia"/>
                <a:sym typeface="Georgia"/>
              </a:rPr>
              <a:t>indenterade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(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tabbar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i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början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av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800" err="1">
                <a:latin typeface="Georgia"/>
                <a:ea typeface="Georgia"/>
                <a:cs typeface="Georgia"/>
                <a:sym typeface="Georgia"/>
              </a:rPr>
              <a:t>raden</a:t>
            </a: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).</a:t>
            </a:r>
          </a:p>
          <a:p>
            <a:endParaRPr lang="en-US" sz="28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lvl="0" algn="ctr">
              <a:buNone/>
            </a:pPr>
            <a:r>
              <a:rPr lang="en-US" sz="4400"/>
              <a:t>Styrstrukturer</a:t>
            </a:r>
          </a:p>
        </p:txBody>
      </p:sp>
      <p:sp>
        <p:nvSpPr>
          <p:cNvPr id="308" name="Shape 308"/>
          <p:cNvSpPr txBox="1"/>
          <p:nvPr/>
        </p:nvSpPr>
        <p:spPr>
          <a:xfrm>
            <a:off x="152400" y="1229492"/>
            <a:ext cx="8739300" cy="5844647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lnSpc>
                <a:spcPct val="115000"/>
              </a:lnSpc>
              <a:buNone/>
            </a:pPr>
            <a:r>
              <a:rPr lang="en-US" sz="3200">
                <a:latin typeface="Georgia"/>
                <a:ea typeface="Georgia"/>
                <a:cs typeface="Georgia"/>
                <a:sym typeface="Georgia"/>
              </a:rPr>
              <a:t>I ett program utförs satserna i ordning uppifrån och ner:</a:t>
            </a:r>
          </a:p>
          <a:p>
            <a:endParaRPr lang="en-US" sz="32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rtl="0">
              <a:lnSpc>
                <a:spcPct val="115000"/>
              </a:lnSpc>
              <a:buNone/>
            </a:pPr>
            <a:r>
              <a:rPr lang="en-US" sz="2800"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US" sz="2800" smtClean="0">
                <a:latin typeface="Courier New"/>
                <a:ea typeface="Courier New"/>
                <a:cs typeface="Courier New"/>
                <a:sym typeface="Courier New"/>
              </a:rPr>
              <a:t>("So long")</a:t>
            </a:r>
            <a:endParaRPr lang="en-US" sz="28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rtl="0">
              <a:lnSpc>
                <a:spcPct val="115000"/>
              </a:lnSpc>
              <a:buNone/>
            </a:pPr>
            <a:r>
              <a:rPr lang="en-US" sz="2800"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US" sz="2800" smtClean="0">
                <a:latin typeface="Courier New"/>
                <a:ea typeface="Courier New"/>
                <a:cs typeface="Courier New"/>
                <a:sym typeface="Courier New"/>
              </a:rPr>
              <a:t>("and thanks")</a:t>
            </a:r>
            <a:endParaRPr lang="en-US" sz="28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rtl="0">
              <a:lnSpc>
                <a:spcPct val="115000"/>
              </a:lnSpc>
              <a:buNone/>
            </a:pPr>
            <a:r>
              <a:rPr lang="en-US" sz="2800"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US" sz="2800" smtClean="0">
                <a:latin typeface="Courier New"/>
                <a:ea typeface="Courier New"/>
                <a:cs typeface="Courier New"/>
                <a:sym typeface="Courier New"/>
              </a:rPr>
              <a:t>("for </a:t>
            </a:r>
            <a:r>
              <a:rPr lang="en-US" sz="2800">
                <a:latin typeface="Courier New"/>
                <a:ea typeface="Courier New"/>
                <a:cs typeface="Courier New"/>
                <a:sym typeface="Courier New"/>
              </a:rPr>
              <a:t>all the fish</a:t>
            </a:r>
            <a:r>
              <a:rPr lang="en-US" sz="2800" smtClean="0">
                <a:latin typeface="Courier New"/>
                <a:ea typeface="Courier New"/>
                <a:cs typeface="Courier New"/>
                <a:sym typeface="Courier New"/>
              </a:rPr>
              <a:t>!")</a:t>
            </a:r>
            <a:endParaRPr lang="en-US" sz="2800">
              <a:latin typeface="Courier New"/>
              <a:ea typeface="Courier New"/>
              <a:cs typeface="Courier New"/>
              <a:sym typeface="Courier New"/>
            </a:endParaRPr>
          </a:p>
          <a:p>
            <a:endParaRPr lang="en-US" sz="2800">
              <a:latin typeface="Courier New"/>
              <a:ea typeface="Courier New"/>
              <a:cs typeface="Courier New"/>
              <a:sym typeface="Courier New"/>
            </a:endParaRPr>
          </a:p>
          <a:p>
            <a:pPr lvl="0" rtl="0">
              <a:lnSpc>
                <a:spcPct val="115000"/>
              </a:lnSpc>
              <a:buNone/>
            </a:pPr>
            <a:r>
              <a:rPr lang="en-US" sz="3200">
                <a:latin typeface="Georgia"/>
                <a:ea typeface="Georgia"/>
                <a:cs typeface="Georgia"/>
                <a:sym typeface="Georgia"/>
              </a:rPr>
              <a:t>Hur gör man för att hoppa över en sats eller för att upprepa en sats flera gånger?</a:t>
            </a:r>
          </a:p>
          <a:p>
            <a:endParaRPr lang="en-US" sz="3200">
              <a:latin typeface="Georgia"/>
              <a:ea typeface="Georgia"/>
              <a:cs typeface="Georgia"/>
              <a:sym typeface="Georgia"/>
            </a:endParaRPr>
          </a:p>
          <a:p>
            <a:endParaRPr lang="en-US" sz="32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33136"/>
            <a:ext cx="896448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antalStudenter = int(input</a:t>
            </a:r>
            <a:r>
              <a:rPr lang="en-US" sz="2000" smtClean="0">
                <a:latin typeface="Courier New"/>
                <a:ea typeface="Courier New"/>
                <a:cs typeface="Courier New"/>
                <a:sym typeface="Courier New"/>
              </a:rPr>
              <a:t>("Antal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studenter? </a:t>
            </a:r>
            <a:r>
              <a:rPr lang="en-US" sz="2000" smtClean="0">
                <a:latin typeface="Courier New"/>
                <a:ea typeface="Courier New"/>
                <a:cs typeface="Courier New"/>
                <a:sym typeface="Courier New"/>
              </a:rPr>
              <a:t>"))</a:t>
            </a:r>
            <a:endParaRPr lang="en-US" sz="2000"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stolariNils = int(input</a:t>
            </a:r>
            <a:r>
              <a:rPr lang="en-US" sz="2000" smtClean="0">
                <a:latin typeface="Courier New"/>
                <a:ea typeface="Courier New"/>
                <a:cs typeface="Courier New"/>
                <a:sym typeface="Courier New"/>
              </a:rPr>
              <a:t>("Stolar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i Nils? </a:t>
            </a:r>
            <a:r>
              <a:rPr lang="en-US" sz="2000" smtClean="0">
                <a:latin typeface="Courier New"/>
                <a:ea typeface="Courier New"/>
                <a:cs typeface="Courier New"/>
                <a:sym typeface="Courier New"/>
              </a:rPr>
              <a:t>"))</a:t>
            </a:r>
            <a:endParaRPr lang="en-US" sz="2000"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stolariChristoph = int(input</a:t>
            </a:r>
            <a:r>
              <a:rPr lang="en-US" sz="2000" smtClean="0">
                <a:latin typeface="Courier New"/>
                <a:ea typeface="Courier New"/>
                <a:cs typeface="Courier New"/>
                <a:sym typeface="Courier New"/>
              </a:rPr>
              <a:t>("Stolar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i Christoph? </a:t>
            </a:r>
            <a:r>
              <a:rPr lang="en-US" sz="2000" smtClean="0">
                <a:latin typeface="Courier New"/>
                <a:ea typeface="Courier New"/>
                <a:cs typeface="Courier New"/>
                <a:sym typeface="Courier New"/>
              </a:rPr>
              <a:t>"))</a:t>
            </a:r>
            <a:endParaRPr lang="en-US" sz="2000"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stolariBaltzar = int(input</a:t>
            </a:r>
            <a:r>
              <a:rPr lang="en-US" sz="2000" smtClean="0">
                <a:latin typeface="Courier New"/>
                <a:ea typeface="Courier New"/>
                <a:cs typeface="Courier New"/>
                <a:sym typeface="Courier New"/>
              </a:rPr>
              <a:t>("Stolar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i Baltzar? </a:t>
            </a:r>
            <a:r>
              <a:rPr lang="en-US" sz="2000" smtClean="0">
                <a:latin typeface="Courier New"/>
                <a:ea typeface="Courier New"/>
                <a:cs typeface="Courier New"/>
                <a:sym typeface="Courier New"/>
              </a:rPr>
              <a:t>"))</a:t>
            </a:r>
            <a:endParaRPr lang="en-US" sz="2000"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endParaRPr lang="en-US" sz="2000"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totalt = stolariNils+stolariChristoph+stolariBaltzar</a:t>
            </a:r>
          </a:p>
          <a:p>
            <a:pPr lvl="0"/>
            <a:endParaRPr lang="en-US" sz="2000"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US" sz="2000" smtClean="0">
                <a:latin typeface="Courier New"/>
                <a:ea typeface="Courier New"/>
                <a:cs typeface="Courier New"/>
                <a:sym typeface="Courier New"/>
              </a:rPr>
              <a:t>("Totalt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antal </a:t>
            </a:r>
            <a:r>
              <a:rPr lang="en-US" sz="2000" smtClean="0">
                <a:latin typeface="Courier New"/>
                <a:ea typeface="Courier New"/>
                <a:cs typeface="Courier New"/>
                <a:sym typeface="Courier New"/>
              </a:rPr>
              <a:t>stolar",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totalt)</a:t>
            </a:r>
          </a:p>
          <a:p>
            <a:pPr lvl="0"/>
            <a:endParaRPr lang="en-US" sz="2000"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r>
              <a:rPr lang="en-US" sz="2000" b="1">
                <a:latin typeface="Courier New"/>
                <a:ea typeface="Courier New"/>
                <a:cs typeface="Courier New"/>
                <a:sym typeface="Courier New"/>
              </a:rPr>
              <a:t>if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totalt &gt;= antalStudenter:</a:t>
            </a:r>
          </a:p>
          <a:p>
            <a:pPr lvl="0"/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    print</a:t>
            </a:r>
            <a:r>
              <a:rPr lang="en-US" sz="2000" smtClean="0">
                <a:latin typeface="Courier New"/>
                <a:ea typeface="Courier New"/>
                <a:cs typeface="Courier New"/>
                <a:sym typeface="Courier New"/>
              </a:rPr>
              <a:t>("Ja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- stolarna räcker</a:t>
            </a:r>
            <a:r>
              <a:rPr lang="en-US" sz="2000" smtClean="0">
                <a:latin typeface="Courier New"/>
                <a:ea typeface="Courier New"/>
                <a:cs typeface="Courier New"/>
                <a:sym typeface="Courier New"/>
              </a:rPr>
              <a:t>!")</a:t>
            </a:r>
            <a:endParaRPr lang="en-US" sz="2000"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r>
              <a:rPr lang="en-US" sz="2000" b="1">
                <a:latin typeface="Courier New"/>
                <a:ea typeface="Courier New"/>
                <a:cs typeface="Courier New"/>
                <a:sym typeface="Courier New"/>
              </a:rPr>
              <a:t>else:</a:t>
            </a:r>
          </a:p>
          <a:p>
            <a:pPr lvl="0"/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    print</a:t>
            </a:r>
            <a:r>
              <a:rPr lang="en-US" sz="2000" smtClean="0">
                <a:latin typeface="Courier New"/>
                <a:ea typeface="Courier New"/>
                <a:cs typeface="Courier New"/>
                <a:sym typeface="Courier New"/>
              </a:rPr>
              <a:t>("Nej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- stolarna räcker inte </a:t>
            </a:r>
            <a:r>
              <a:rPr lang="en-US" sz="2000" smtClean="0">
                <a:latin typeface="Courier New"/>
                <a:ea typeface="Courier New"/>
                <a:cs typeface="Courier New"/>
                <a:sym typeface="Courier New"/>
              </a:rPr>
              <a:t>:-(")</a:t>
            </a:r>
            <a:endParaRPr lang="en-US" sz="20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TM02900722[[fn=Ion Boardroom]]</Template>
  <TotalTime>15752</TotalTime>
  <Words>843</Words>
  <Application>Microsoft Office PowerPoint</Application>
  <PresentationFormat>On-screen Show (4:3)</PresentationFormat>
  <Paragraphs>311</Paragraphs>
  <Slides>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Arial</vt:lpstr>
      <vt:lpstr>Calibri</vt:lpstr>
      <vt:lpstr>Calibri Light</vt:lpstr>
      <vt:lpstr>Comic Sans MS</vt:lpstr>
      <vt:lpstr>Courier New</vt:lpstr>
      <vt:lpstr>garamond pro</vt:lpstr>
      <vt:lpstr>Georgia</vt:lpstr>
      <vt:lpstr>Times New Roman</vt:lpstr>
      <vt:lpstr>Trebuchet MS</vt:lpstr>
      <vt:lpstr>Tw Cen MT</vt:lpstr>
      <vt:lpstr>Wingdings 2</vt:lpstr>
      <vt:lpstr>HDOfficeLightV0</vt:lpstr>
      <vt:lpstr>Circuit</vt:lpstr>
      <vt:lpstr>DD1310/DD1314/DA3009  Programmeringsteknik</vt:lpstr>
      <vt:lpstr>PowerPoint Presentation</vt:lpstr>
      <vt:lpstr>Vilka läser kursen?</vt:lpstr>
      <vt:lpstr>Lärandemål...</vt:lpstr>
      <vt:lpstr>...fler lärandemål</vt:lpstr>
      <vt:lpstr>för att du ska kunna:</vt:lpstr>
      <vt:lpstr>Undervisning</vt:lpstr>
      <vt:lpstr>Vad ska du göra?</vt:lpstr>
      <vt:lpstr>Bonuspoäng</vt:lpstr>
      <vt:lpstr>Kursinformation</vt:lpstr>
      <vt:lpstr>Enklaste programmet</vt:lpstr>
      <vt:lpstr>Variabler</vt:lpstr>
      <vt:lpstr>Typer</vt:lpstr>
      <vt:lpstr>vilken typ?</vt:lpstr>
      <vt:lpstr>Reserverade ord</vt:lpstr>
      <vt:lpstr>Uppgift:  Vilka av följande är OK som variabelnamn?</vt:lpstr>
      <vt:lpstr>Inläsning</vt:lpstr>
      <vt:lpstr>Kommentarer</vt:lpstr>
      <vt:lpstr>Uppgift:  I vilken ordning ska satserna stå?</vt:lpstr>
      <vt:lpstr>Algoritm</vt:lpstr>
      <vt:lpstr>Heltalsberäkningar</vt:lpstr>
      <vt:lpstr>Uppgift: Hur kan man använda % för att ta reda på om ett tal är jämnt eller udda?</vt:lpstr>
      <vt:lpstr>Flyttalsberäkningar</vt:lpstr>
      <vt:lpstr>Strängar</vt:lpstr>
      <vt:lpstr>Typkonvertering</vt:lpstr>
      <vt:lpstr>if-satsen</vt:lpstr>
      <vt:lpstr>Styrstrukturer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DD1310/DD1314/DA3009  Programmeringsteknik</dc:title>
  <dc:creator>Linda</dc:creator>
  <cp:lastModifiedBy>Linda Kann</cp:lastModifiedBy>
  <cp:revision>42</cp:revision>
  <dcterms:modified xsi:type="dcterms:W3CDTF">2015-01-18T12:56:43Z</dcterms:modified>
</cp:coreProperties>
</file>