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8" r:id="rId2"/>
    <p:sldId id="263" r:id="rId3"/>
    <p:sldId id="264" r:id="rId4"/>
    <p:sldId id="262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</p:sldIdLst>
  <p:sldSz cx="9144000" cy="6858000" type="screen4x3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 snapToGrid="0" showGuides="1">
      <p:cViewPr varScale="1">
        <p:scale>
          <a:sx n="53" d="100"/>
          <a:sy n="53" d="100"/>
        </p:scale>
        <p:origin x="-594" y="-84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23/03/2015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2015-03-23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2015-03-23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smtClean="0"/>
              <a:t>Click icon to add chart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2015-03-23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2015-03-23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2015-03-23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2015-03-23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2015-03-23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2015-03-23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23/03/2015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slamotors.com/videos/high-efficiency-electric-drive-unit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Tillståndsmaskiner</a:t>
            </a:r>
            <a:br>
              <a:rPr lang="sv-SE" dirty="0" smtClean="0"/>
            </a:br>
            <a:r>
              <a:rPr lang="sv-SE" dirty="0" smtClean="0"/>
              <a:t>Elbilar</a:t>
            </a:r>
            <a:endParaRPr lang="sv-SE" dirty="0"/>
          </a:p>
        </p:txBody>
      </p:sp>
      <p:sp>
        <p:nvSpPr>
          <p:cNvPr id="6" name="Underrubrik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MF 1016 Elektroteknik</a:t>
            </a:r>
            <a:endParaRPr lang="sv-SE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Elbil - Tesla </a:t>
            </a:r>
            <a:r>
              <a:rPr lang="sv-SE" dirty="0" err="1" smtClean="0"/>
              <a:t>model</a:t>
            </a:r>
            <a:r>
              <a:rPr lang="sv-SE" dirty="0" smtClean="0"/>
              <a:t> X</a:t>
            </a:r>
            <a:endParaRPr lang="sv-S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78" y="1105987"/>
            <a:ext cx="6935788" cy="3821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7" t="10403"/>
          <a:stretch/>
        </p:blipFill>
        <p:spPr bwMode="auto">
          <a:xfrm>
            <a:off x="5500255" y="3338945"/>
            <a:ext cx="3560618" cy="252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1600" y="5495903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Källa: </a:t>
            </a:r>
            <a:r>
              <a:rPr lang="sv-SE" dirty="0" smtClean="0"/>
              <a:t>www.teslamotors.com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85554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Elbil - Tesla </a:t>
            </a:r>
            <a:r>
              <a:rPr lang="sv-SE" dirty="0" err="1" smtClean="0"/>
              <a:t>model</a:t>
            </a:r>
            <a:r>
              <a:rPr lang="sv-SE" dirty="0" smtClean="0"/>
              <a:t> X</a:t>
            </a: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5708214" y="5620598"/>
            <a:ext cx="3325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dirty="0"/>
              <a:t>Källa: </a:t>
            </a:r>
            <a:r>
              <a:rPr lang="sv-SE" dirty="0" smtClean="0"/>
              <a:t>www.teslamotors.com</a:t>
            </a:r>
            <a:endParaRPr lang="sv-SE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20" y="1108364"/>
            <a:ext cx="7966007" cy="457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71455" y="3366655"/>
            <a:ext cx="1025236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dirty="0" smtClean="0"/>
              <a:t>Batteri</a:t>
            </a:r>
            <a:endParaRPr lang="sv-SE" dirty="0"/>
          </a:p>
        </p:txBody>
      </p:sp>
      <p:sp>
        <p:nvSpPr>
          <p:cNvPr id="9" name="TextBox 8"/>
          <p:cNvSpPr txBox="1"/>
          <p:nvPr/>
        </p:nvSpPr>
        <p:spPr>
          <a:xfrm>
            <a:off x="7218327" y="4558145"/>
            <a:ext cx="1814915" cy="92333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dirty="0" smtClean="0"/>
              <a:t>2 elmotorer + gemensam transmission</a:t>
            </a:r>
            <a:endParaRPr lang="sv-SE" dirty="0"/>
          </a:p>
        </p:txBody>
      </p:sp>
      <p:sp>
        <p:nvSpPr>
          <p:cNvPr id="10" name="TextBox 9"/>
          <p:cNvSpPr txBox="1"/>
          <p:nvPr/>
        </p:nvSpPr>
        <p:spPr>
          <a:xfrm>
            <a:off x="1205454" y="1302327"/>
            <a:ext cx="1814915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dirty="0" smtClean="0"/>
              <a:t>1 elmotor + transmission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0563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Videolänkar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260764" y="1582739"/>
            <a:ext cx="7294274" cy="4078286"/>
          </a:xfrm>
        </p:spPr>
        <p:txBody>
          <a:bodyPr/>
          <a:lstStyle/>
          <a:p>
            <a:r>
              <a:rPr lang="sv-SE" dirty="0" smtClean="0"/>
              <a:t>Tesla motors teknologi</a:t>
            </a:r>
            <a:r>
              <a:rPr lang="sv-SE" dirty="0"/>
              <a:t>: </a:t>
            </a:r>
            <a:r>
              <a:rPr lang="sv-SE" dirty="0">
                <a:hlinkClick r:id="rId2"/>
              </a:rPr>
              <a:t>http://</a:t>
            </a:r>
            <a:r>
              <a:rPr lang="sv-SE" dirty="0" smtClean="0">
                <a:hlinkClick r:id="rId2"/>
              </a:rPr>
              <a:t>www.teslamotors.com/videos/high-efficiency-electric-drive-unit</a:t>
            </a:r>
            <a:r>
              <a:rPr lang="sv-SE" dirty="0" smtClean="0"/>
              <a:t>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961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Elbil - Nissan </a:t>
            </a:r>
            <a:r>
              <a:rPr lang="sv-SE" dirty="0" err="1" smtClean="0"/>
              <a:t>Leaf</a:t>
            </a:r>
            <a:r>
              <a:rPr lang="sv-SE" dirty="0" smtClean="0"/>
              <a:t> batteri + omvandlare</a:t>
            </a:r>
            <a:endParaRPr lang="sv-SE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21" y="2916382"/>
            <a:ext cx="52006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111684"/>
            <a:ext cx="4693425" cy="311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08214" y="5620598"/>
            <a:ext cx="3325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dirty="0"/>
              <a:t>Källa</a:t>
            </a:r>
            <a:r>
              <a:rPr lang="sv-SE" dirty="0" smtClean="0"/>
              <a:t>: www.nissan.se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812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Nissan </a:t>
            </a:r>
            <a:r>
              <a:rPr lang="sv-SE" dirty="0" err="1" smtClean="0"/>
              <a:t>Leaf</a:t>
            </a:r>
            <a:r>
              <a:rPr lang="sv-SE" dirty="0" smtClean="0"/>
              <a:t> drivsystem (elbil)</a:t>
            </a:r>
            <a:endParaRPr lang="sv-SE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427018"/>
            <a:ext cx="7322180" cy="4169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08214" y="5620598"/>
            <a:ext cx="3325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dirty="0"/>
              <a:t>Källa</a:t>
            </a:r>
            <a:r>
              <a:rPr lang="sv-SE" dirty="0" smtClean="0"/>
              <a:t>: www.boards.ie</a:t>
            </a:r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1316182" y="1551710"/>
            <a:ext cx="1025236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dirty="0" smtClean="0"/>
              <a:t>Batteri</a:t>
            </a:r>
            <a:endParaRPr lang="sv-SE" dirty="0"/>
          </a:p>
        </p:txBody>
      </p:sp>
      <p:sp>
        <p:nvSpPr>
          <p:cNvPr id="9" name="TextBox 8"/>
          <p:cNvSpPr txBox="1"/>
          <p:nvPr/>
        </p:nvSpPr>
        <p:spPr>
          <a:xfrm>
            <a:off x="5098614" y="4447127"/>
            <a:ext cx="1025236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dirty="0" smtClean="0"/>
              <a:t>Elmotor</a:t>
            </a:r>
            <a:endParaRPr lang="sv-SE" dirty="0"/>
          </a:p>
        </p:txBody>
      </p:sp>
      <p:sp>
        <p:nvSpPr>
          <p:cNvPr id="10" name="TextBox 9"/>
          <p:cNvSpPr txBox="1"/>
          <p:nvPr/>
        </p:nvSpPr>
        <p:spPr>
          <a:xfrm>
            <a:off x="5708214" y="1551710"/>
            <a:ext cx="1662514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dirty="0" smtClean="0"/>
              <a:t>Omvandlare</a:t>
            </a:r>
            <a:endParaRPr lang="sv-SE" dirty="0"/>
          </a:p>
        </p:txBody>
      </p:sp>
      <p:sp>
        <p:nvSpPr>
          <p:cNvPr id="11" name="TextBox 10"/>
          <p:cNvSpPr txBox="1"/>
          <p:nvPr/>
        </p:nvSpPr>
        <p:spPr>
          <a:xfrm>
            <a:off x="6761019" y="3602183"/>
            <a:ext cx="238298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dirty="0" smtClean="0"/>
              <a:t>Laddanslutningar (hög resp. låg effekt)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11692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Hybridbil - Toyota Prius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217710" y="5522212"/>
            <a:ext cx="32095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dirty="0" smtClean="0"/>
              <a:t>Källor: image.motortrend.com</a:t>
            </a:r>
          </a:p>
          <a:p>
            <a:r>
              <a:rPr lang="sv-SE" sz="1200" dirty="0" smtClean="0"/>
              <a:t>twinkle_toes_engineering.home.comcast.net</a:t>
            </a:r>
          </a:p>
          <a:p>
            <a:r>
              <a:rPr lang="sv-SE" sz="1200" dirty="0" smtClean="0"/>
              <a:t>www.elbil.nu</a:t>
            </a:r>
            <a:endParaRPr lang="sv-SE" sz="1200" dirty="0"/>
          </a:p>
        </p:txBody>
      </p:sp>
      <p:pic>
        <p:nvPicPr>
          <p:cNvPr id="6150" name="Picture 6" descr="http://occaspianmotors.com/wp-content/uploads/2011/08/Technical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64" y="1116663"/>
            <a:ext cx="4327835" cy="388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ebilar.nu/wp-content/gallery/toyota-prius-plug-in/2009-Toyota-Prius-Plug-in-Hybrid-Concept-Side-View-588x441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03" b="20123"/>
          <a:stretch/>
        </p:blipFill>
        <p:spPr bwMode="auto">
          <a:xfrm>
            <a:off x="3455365" y="3888772"/>
            <a:ext cx="5600700" cy="207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twinkle_toes_engineering.home.comcast.net/~twinkle_toes_engineering/hybrid_toyota_block_diagram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681" y="1116663"/>
            <a:ext cx="3163661" cy="289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321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Historia - Första hybridbilspatentet 1905</a:t>
            </a:r>
            <a:endParaRPr lang="sv-SE" dirty="0"/>
          </a:p>
        </p:txBody>
      </p:sp>
      <p:pic>
        <p:nvPicPr>
          <p:cNvPr id="7170" name="Picture 2" descr="http://upload.wikimedia.org/wikipedia/en/7/71/Pieper-patent-fig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99" y="1277648"/>
            <a:ext cx="8688373" cy="445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27963" y="5472545"/>
            <a:ext cx="3399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H. Piper , 1905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6033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Elbil 1960</a:t>
            </a:r>
            <a:endParaRPr lang="sv-SE" dirty="0"/>
          </a:p>
        </p:txBody>
      </p:sp>
      <p:pic>
        <p:nvPicPr>
          <p:cNvPr id="8194" name="Picture 2" descr="http://upload.wikimedia.org/wikipedia/en/f/f0/Henney-Kilowat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85" y="1207798"/>
            <a:ext cx="7527978" cy="292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34297" y="4488873"/>
            <a:ext cx="77805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It </a:t>
            </a:r>
            <a:r>
              <a:rPr lang="en-US" dirty="0"/>
              <a:t>employed 12 six-volt batteries in </a:t>
            </a:r>
            <a:r>
              <a:rPr lang="en-US" dirty="0" smtClean="0"/>
              <a:t>series and boasted </a:t>
            </a:r>
            <a:r>
              <a:rPr lang="en-US" dirty="0"/>
              <a:t>a top speed of nearly 60 mph (97 km/h) with a range of over 60 miles (97 km) on a single charge.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6345382" y="5596869"/>
            <a:ext cx="2557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Källa: </a:t>
            </a:r>
            <a:r>
              <a:rPr lang="sv-SE" dirty="0" smtClean="0"/>
              <a:t>en.wikipedia.org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98127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49" y="404870"/>
            <a:ext cx="7247659" cy="668338"/>
          </a:xfrm>
        </p:spPr>
        <p:txBody>
          <a:bodyPr/>
          <a:lstStyle/>
          <a:p>
            <a:r>
              <a:rPr lang="sv-SE" dirty="0" smtClean="0"/>
              <a:t>Volvo </a:t>
            </a:r>
            <a:r>
              <a:rPr lang="sv-SE" dirty="0" err="1" smtClean="0"/>
              <a:t>Environmental</a:t>
            </a:r>
            <a:r>
              <a:rPr lang="sv-SE" dirty="0" smtClean="0"/>
              <a:t> </a:t>
            </a:r>
            <a:r>
              <a:rPr lang="sv-SE" dirty="0" err="1" smtClean="0"/>
              <a:t>Concept</a:t>
            </a:r>
            <a:r>
              <a:rPr lang="sv-SE" dirty="0" smtClean="0"/>
              <a:t> </a:t>
            </a:r>
            <a:r>
              <a:rPr lang="sv-SE" dirty="0" err="1" smtClean="0"/>
              <a:t>car</a:t>
            </a:r>
            <a:r>
              <a:rPr lang="sv-SE" dirty="0" smtClean="0"/>
              <a:t>, truck and bus 1992-1995</a:t>
            </a:r>
            <a:endParaRPr lang="sv-SE" dirty="0"/>
          </a:p>
        </p:txBody>
      </p:sp>
      <p:pic>
        <p:nvPicPr>
          <p:cNvPr id="9218" name="Picture 2" descr="http://pics.imcdb.org/0is438/ecc9221fg.309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05"/>
          <a:stretch/>
        </p:blipFill>
        <p:spPr bwMode="auto">
          <a:xfrm>
            <a:off x="1196536" y="2708347"/>
            <a:ext cx="5715000" cy="311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static.commercialmotor.com/big-lorry-blog/2010/09/07/oneVolvocoencpt%20ne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502" y="1309255"/>
            <a:ext cx="3592068" cy="246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onlycarspictures.com/uploads/volvo/volvo-ect-enviromental-concept-truck/volvo-ect-enviromental-concept-truck-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02" y="1241496"/>
            <a:ext cx="2857500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11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Seriehybrider - Volvo </a:t>
            </a:r>
            <a:r>
              <a:rPr lang="sv-SE" dirty="0" err="1" smtClean="0"/>
              <a:t>ECx</a:t>
            </a:r>
            <a:r>
              <a:rPr lang="sv-SE" dirty="0" smtClean="0"/>
              <a:t> drivsystem</a:t>
            </a:r>
            <a:endParaRPr lang="sv-SE" dirty="0"/>
          </a:p>
        </p:txBody>
      </p:sp>
      <p:pic>
        <p:nvPicPr>
          <p:cNvPr id="10242" name="Picture 2" descr="http://carsofchange.com/wp-content/uploads/2014/03/volvo-ecc-powerplan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9" r="12782"/>
          <a:stretch/>
        </p:blipFill>
        <p:spPr bwMode="auto">
          <a:xfrm>
            <a:off x="1620981" y="1277644"/>
            <a:ext cx="6054436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36473" y="1454728"/>
            <a:ext cx="1537854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dirty="0" smtClean="0"/>
              <a:t>Gasturbin</a:t>
            </a:r>
            <a:endParaRPr lang="sv-SE" dirty="0"/>
          </a:p>
        </p:txBody>
      </p:sp>
      <p:sp>
        <p:nvSpPr>
          <p:cNvPr id="6" name="TextBox 5"/>
          <p:cNvSpPr txBox="1"/>
          <p:nvPr/>
        </p:nvSpPr>
        <p:spPr>
          <a:xfrm>
            <a:off x="5708181" y="4072960"/>
            <a:ext cx="1814915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dirty="0"/>
              <a:t>E</a:t>
            </a:r>
            <a:r>
              <a:rPr lang="sv-SE" dirty="0" smtClean="0"/>
              <a:t>lmotor + transmission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3255818" y="2535382"/>
            <a:ext cx="1260764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dirty="0" smtClean="0"/>
              <a:t>Generator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986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Beräkningsområden för elbilar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v-SE" dirty="0" smtClean="0"/>
              <a:t>Utöver generella fordonsberäkningar behövs bl.a. följande beräknas för elbilar:</a:t>
            </a:r>
          </a:p>
          <a:p>
            <a:pPr marL="342900" indent="-342900">
              <a:buFontTx/>
              <a:buChar char="-"/>
            </a:pPr>
            <a:r>
              <a:rPr lang="sv-SE" dirty="0" smtClean="0"/>
              <a:t>Kontinuerlig och maximal effekt från elmotorn</a:t>
            </a:r>
          </a:p>
          <a:p>
            <a:pPr marL="342900" indent="-342900">
              <a:buFontTx/>
              <a:buChar char="-"/>
            </a:pPr>
            <a:r>
              <a:rPr lang="sv-SE" dirty="0" smtClean="0"/>
              <a:t>Intermittens, dvs. återhämtningstid mellan effekttoppar</a:t>
            </a:r>
          </a:p>
          <a:p>
            <a:pPr marL="342900" indent="-342900">
              <a:buFontTx/>
              <a:buChar char="-"/>
            </a:pPr>
            <a:r>
              <a:rPr lang="sv-SE" dirty="0" smtClean="0"/>
              <a:t>Drivsystemets spänningsnivå</a:t>
            </a:r>
          </a:p>
          <a:p>
            <a:pPr marL="342900" indent="-342900">
              <a:buFontTx/>
              <a:buChar char="-"/>
            </a:pPr>
            <a:r>
              <a:rPr lang="sv-SE" dirty="0" smtClean="0"/>
              <a:t>Energiinnehåll i batteriet (teoretiskt och praktiskt användbart)</a:t>
            </a:r>
          </a:p>
          <a:p>
            <a:pPr marL="342900" indent="-342900">
              <a:buFontTx/>
              <a:buChar char="-"/>
            </a:pPr>
            <a:r>
              <a:rPr lang="sv-SE" dirty="0" smtClean="0"/>
              <a:t>Batteriets möjliga effekt (urladdning och laddning)</a:t>
            </a:r>
          </a:p>
          <a:p>
            <a:pPr marL="342900" indent="-342900">
              <a:buFontTx/>
              <a:buChar char="-"/>
            </a:pPr>
            <a:r>
              <a:rPr lang="sv-SE" dirty="0" smtClean="0"/>
              <a:t>Möjlig regenerativ (återmatande) </a:t>
            </a:r>
            <a:r>
              <a:rPr lang="sv-SE" dirty="0" err="1" smtClean="0"/>
              <a:t>brromseffekt</a:t>
            </a:r>
            <a:endParaRPr lang="sv-SE" dirty="0" smtClean="0"/>
          </a:p>
          <a:p>
            <a:pPr marL="342900" indent="-342900">
              <a:buFontTx/>
              <a:buChar char="-"/>
            </a:pPr>
            <a:r>
              <a:rPr lang="sv-SE" dirty="0" smtClean="0"/>
              <a:t>Hjälpeffektbehov (jfr bilens ordinarie 12 V system)</a:t>
            </a:r>
          </a:p>
          <a:p>
            <a:pPr marL="342900" indent="-342900">
              <a:buFontTx/>
              <a:buChar char="-"/>
            </a:pPr>
            <a:r>
              <a:rPr lang="sv-SE" dirty="0" smtClean="0"/>
              <a:t>Drivsystemets vikt, fysiska storlekt och placering av komponenter.</a:t>
            </a:r>
          </a:p>
          <a:p>
            <a:pPr marL="342900" indent="-342900">
              <a:buFontTx/>
              <a:buChar char="-"/>
            </a:pPr>
            <a:r>
              <a:rPr lang="sv-SE" dirty="0" smtClean="0"/>
              <a:t>Etc.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5401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Tillståndsmaskiner – Exempel på insignaler</a:t>
            </a:r>
            <a:endParaRPr lang="sv-SE" dirty="0"/>
          </a:p>
        </p:txBody>
      </p:sp>
      <p:pic>
        <p:nvPicPr>
          <p:cNvPr id="2050" name="Picture 2" descr="http://www.facit.com/se/files/2013/09/20130802_1046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193" y="1250372"/>
            <a:ext cx="5437026" cy="444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Line Callout 2 3"/>
          <p:cNvSpPr/>
          <p:nvPr/>
        </p:nvSpPr>
        <p:spPr>
          <a:xfrm>
            <a:off x="526473" y="4100946"/>
            <a:ext cx="1801092" cy="422564"/>
          </a:xfrm>
          <a:prstGeom prst="borderCallout2">
            <a:avLst>
              <a:gd name="adj1" fmla="val 53176"/>
              <a:gd name="adj2" fmla="val 107223"/>
              <a:gd name="adj3" fmla="val 22028"/>
              <a:gd name="adj4" fmla="val 176025"/>
              <a:gd name="adj5" fmla="val -76024"/>
              <a:gd name="adj6" fmla="val 184059"/>
            </a:avLst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Gaspedal</a:t>
            </a:r>
          </a:p>
        </p:txBody>
      </p:sp>
      <p:sp>
        <p:nvSpPr>
          <p:cNvPr id="6" name="Line Callout 2 5"/>
          <p:cNvSpPr/>
          <p:nvPr/>
        </p:nvSpPr>
        <p:spPr>
          <a:xfrm flipH="1">
            <a:off x="6650181" y="2001983"/>
            <a:ext cx="2493819" cy="422564"/>
          </a:xfrm>
          <a:prstGeom prst="borderCallout2">
            <a:avLst>
              <a:gd name="adj1" fmla="val 53176"/>
              <a:gd name="adj2" fmla="val 107223"/>
              <a:gd name="adj3" fmla="val 77765"/>
              <a:gd name="adj4" fmla="val 126025"/>
              <a:gd name="adj5" fmla="val 199386"/>
              <a:gd name="adj6" fmla="val 137136"/>
            </a:avLst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Växelväljare, P R N D</a:t>
            </a:r>
          </a:p>
        </p:txBody>
      </p:sp>
      <p:sp>
        <p:nvSpPr>
          <p:cNvPr id="7" name="Line Callout 2 6"/>
          <p:cNvSpPr/>
          <p:nvPr/>
        </p:nvSpPr>
        <p:spPr>
          <a:xfrm flipH="1">
            <a:off x="5749636" y="1264228"/>
            <a:ext cx="2493819" cy="422564"/>
          </a:xfrm>
          <a:prstGeom prst="borderCallout2">
            <a:avLst>
              <a:gd name="adj1" fmla="val 53176"/>
              <a:gd name="adj2" fmla="val 107223"/>
              <a:gd name="adj3" fmla="val 77765"/>
              <a:gd name="adj4" fmla="val 126025"/>
              <a:gd name="adj5" fmla="val 199386"/>
              <a:gd name="adj6" fmla="val 137136"/>
            </a:avLst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Tändningsnyckel</a:t>
            </a:r>
          </a:p>
        </p:txBody>
      </p:sp>
    </p:spTree>
    <p:extLst>
      <p:ext uri="{BB962C8B-B14F-4D97-AF65-F5344CB8AC3E}">
        <p14:creationId xmlns:p14="http://schemas.microsoft.com/office/powerpoint/2010/main" val="296225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KTH_PPT template 2014 general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general</Template>
  <TotalTime>107</TotalTime>
  <Words>212</Words>
  <Application>Microsoft Office PowerPoint</Application>
  <PresentationFormat>On-screen Show (4:3)</PresentationFormat>
  <Paragraphs>48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KTH_PPT template 2014 general</vt:lpstr>
      <vt:lpstr>think-cell Slide</vt:lpstr>
      <vt:lpstr>Tillståndsmaskiner Elbilar</vt:lpstr>
      <vt:lpstr>Elbil - Tesla model X</vt:lpstr>
      <vt:lpstr>Elbil - Tesla model X</vt:lpstr>
      <vt:lpstr>Videolänkar</vt:lpstr>
      <vt:lpstr>Elbil - Nissan Leaf batteri + omvandlare</vt:lpstr>
      <vt:lpstr>Nissan Leaf drivsystem (elbil)</vt:lpstr>
      <vt:lpstr>Hybridbil - Toyota Prius</vt:lpstr>
      <vt:lpstr>Historia - Första hybridbilspatentet 1905</vt:lpstr>
      <vt:lpstr>Elbil 1960</vt:lpstr>
      <vt:lpstr>Volvo Environmental Concept car, truck and bus 1992-1995</vt:lpstr>
      <vt:lpstr>Seriehybrider - Volvo ECx drivsystem</vt:lpstr>
      <vt:lpstr>Beräkningsområden för elbilar</vt:lpstr>
      <vt:lpstr>Tillståndsmaskiner – Exempel på insignaler</vt:lpstr>
    </vt:vector>
  </TitlesOfParts>
  <Company>KTH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 Malmquist</dc:creator>
  <cp:lastModifiedBy>Hans Bengt Johansson</cp:lastModifiedBy>
  <cp:revision>15</cp:revision>
  <cp:lastPrinted>2013-05-27T09:10:21Z</cp:lastPrinted>
  <dcterms:created xsi:type="dcterms:W3CDTF">2015-03-18T13:09:41Z</dcterms:created>
  <dcterms:modified xsi:type="dcterms:W3CDTF">2015-03-23T14:42:17Z</dcterms:modified>
</cp:coreProperties>
</file>