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84" r:id="rId1"/>
    <p:sldMasterId id="2147483690" r:id="rId2"/>
  </p:sldMasterIdLst>
  <p:notesMasterIdLst>
    <p:notesMasterId r:id="rId17"/>
  </p:notesMasterIdLst>
  <p:sldIdLst>
    <p:sldId id="335" r:id="rId3"/>
    <p:sldId id="443" r:id="rId4"/>
    <p:sldId id="357" r:id="rId5"/>
    <p:sldId id="436" r:id="rId6"/>
    <p:sldId id="459" r:id="rId7"/>
    <p:sldId id="351" r:id="rId8"/>
    <p:sldId id="355" r:id="rId9"/>
    <p:sldId id="447" r:id="rId10"/>
    <p:sldId id="444" r:id="rId11"/>
    <p:sldId id="445" r:id="rId12"/>
    <p:sldId id="461" r:id="rId13"/>
    <p:sldId id="451" r:id="rId14"/>
    <p:sldId id="449" r:id="rId15"/>
    <p:sldId id="446" r:id="rId16"/>
  </p:sldIdLst>
  <p:sldSz cx="10691813" cy="7559675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vid Bauner" initials="D B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9F9"/>
    <a:srgbClr val="78B832"/>
    <a:srgbClr val="4181DF"/>
    <a:srgbClr val="92D050"/>
    <a:srgbClr val="F9C2CD"/>
    <a:srgbClr val="FFFF00"/>
    <a:srgbClr val="FFFFFF"/>
    <a:srgbClr val="B8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42" autoAdjust="0"/>
    <p:restoredTop sz="94495" autoAdjust="0"/>
  </p:normalViewPr>
  <p:slideViewPr>
    <p:cSldViewPr>
      <p:cViewPr varScale="1">
        <p:scale>
          <a:sx n="49" d="100"/>
          <a:sy n="49" d="100"/>
        </p:scale>
        <p:origin x="-858" y="-102"/>
      </p:cViewPr>
      <p:guideLst>
        <p:guide orient="horz" pos="2381"/>
        <p:guide pos="3367"/>
      </p:guideLst>
    </p:cSldViewPr>
  </p:slideViewPr>
  <p:outlineViewPr>
    <p:cViewPr>
      <p:scale>
        <a:sx n="33" d="100"/>
        <a:sy n="33" d="100"/>
      </p:scale>
      <p:origin x="24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66763" y="744538"/>
            <a:ext cx="526415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/>
              </a:defRPr>
            </a:lvl1pPr>
          </a:lstStyle>
          <a:p>
            <a:pPr>
              <a:defRPr/>
            </a:pPr>
            <a:fld id="{A4A32317-CF01-4BD9-B509-A63B41B6C838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89054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En mörk framtid för vår planet</a:t>
            </a:r>
          </a:p>
          <a:p>
            <a:pPr marL="0" indent="0">
              <a:buFontTx/>
              <a:buNone/>
              <a:defRPr/>
            </a:pPr>
            <a:r>
              <a:rPr lang="sv-SE" sz="1200" b="1" dirty="0" smtClean="0"/>
              <a:t>”2 graders” målet</a:t>
            </a:r>
          </a:p>
          <a:p>
            <a:pPr>
              <a:defRPr/>
            </a:pPr>
            <a:r>
              <a:rPr lang="sv-SE" sz="1200" dirty="0" smtClean="0"/>
              <a:t> 95% red 2050</a:t>
            </a:r>
          </a:p>
          <a:p>
            <a:pPr>
              <a:defRPr/>
            </a:pPr>
            <a:r>
              <a:rPr lang="sv-SE" sz="1200" dirty="0" smtClean="0"/>
              <a:t>”Fossil Fri 2030”</a:t>
            </a:r>
          </a:p>
          <a:p>
            <a:pPr marL="0" indent="0">
              <a:buFontTx/>
              <a:buNone/>
              <a:defRPr/>
            </a:pPr>
            <a:endParaRPr lang="sv-SE" sz="1200" b="1" dirty="0" smtClean="0"/>
          </a:p>
          <a:p>
            <a:pPr marL="0" indent="0">
              <a:buFontTx/>
              <a:buNone/>
              <a:defRPr/>
            </a:pPr>
            <a:r>
              <a:rPr lang="sv-SE" sz="1200" b="1" dirty="0" smtClean="0"/>
              <a:t>Transportlösningar</a:t>
            </a:r>
          </a:p>
          <a:p>
            <a:pPr>
              <a:defRPr/>
            </a:pPr>
            <a:r>
              <a:rPr lang="en-US" sz="1200" dirty="0" err="1" smtClean="0"/>
              <a:t>Specialiserade</a:t>
            </a:r>
            <a:r>
              <a:rPr lang="en-US" sz="1200" dirty="0" smtClean="0"/>
              <a:t> </a:t>
            </a:r>
            <a:r>
              <a:rPr lang="en-US" sz="1200" dirty="0" err="1" smtClean="0"/>
              <a:t>energieffiktiva</a:t>
            </a:r>
            <a:r>
              <a:rPr lang="en-US" sz="1200" dirty="0" smtClean="0"/>
              <a:t> </a:t>
            </a:r>
            <a:r>
              <a:rPr lang="en-US" sz="1200" dirty="0" err="1" smtClean="0"/>
              <a:t>fordon</a:t>
            </a:r>
            <a:endParaRPr lang="en-US" sz="1200" dirty="0" smtClean="0"/>
          </a:p>
          <a:p>
            <a:pPr>
              <a:defRPr/>
            </a:pPr>
            <a:r>
              <a:rPr lang="en-US" sz="1200" dirty="0" smtClean="0"/>
              <a:t>“Modal shift” </a:t>
            </a:r>
          </a:p>
          <a:p>
            <a:pPr>
              <a:defRPr/>
            </a:pPr>
            <a:r>
              <a:rPr lang="en-US" sz="1200" dirty="0" err="1" smtClean="0"/>
              <a:t>Elektricitet</a:t>
            </a:r>
            <a:r>
              <a:rPr lang="en-US" sz="1200" dirty="0" smtClean="0"/>
              <a:t> </a:t>
            </a:r>
            <a:r>
              <a:rPr lang="en-US" sz="1200" dirty="0" err="1" smtClean="0"/>
              <a:t>och</a:t>
            </a:r>
            <a:r>
              <a:rPr lang="en-US" sz="1200" dirty="0" smtClean="0"/>
              <a:t> </a:t>
            </a:r>
            <a:r>
              <a:rPr lang="en-US" sz="1200" dirty="0" err="1" smtClean="0"/>
              <a:t>kolfria</a:t>
            </a:r>
            <a:r>
              <a:rPr lang="en-US" sz="1200" dirty="0" smtClean="0"/>
              <a:t> </a:t>
            </a:r>
            <a:r>
              <a:rPr lang="en-US" sz="1200" dirty="0" err="1" smtClean="0"/>
              <a:t>bränslen</a:t>
            </a: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3230F3-01D1-41FA-B745-9BE30CF20816}" type="slidenum">
              <a:rPr lang="sv-SE" smtClean="0"/>
              <a:pPr>
                <a:defRPr/>
              </a:pPr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628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3230F3-01D1-41FA-B745-9BE30CF20816}" type="slidenum">
              <a:rPr lang="sv-SE" smtClean="0"/>
              <a:pPr>
                <a:defRPr/>
              </a:pPr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2442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defRPr/>
            </a:pPr>
            <a:r>
              <a:rPr lang="sv-SE" dirty="0" smtClean="0"/>
              <a:t>Smart </a:t>
            </a:r>
            <a:r>
              <a:rPr lang="sv-SE" dirty="0"/>
              <a:t>transport information </a:t>
            </a:r>
            <a:r>
              <a:rPr lang="sv-SE" dirty="0" smtClean="0"/>
              <a:t>services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 err="1" smtClean="0"/>
              <a:t>Light</a:t>
            </a:r>
            <a:r>
              <a:rPr lang="sv-SE" dirty="0" smtClean="0"/>
              <a:t> Urban </a:t>
            </a:r>
            <a:r>
              <a:rPr lang="sv-SE" dirty="0" err="1" smtClean="0"/>
              <a:t>Vehicles</a:t>
            </a:r>
            <a:endParaRPr lang="sv-SE" dirty="0" smtClean="0"/>
          </a:p>
          <a:p>
            <a:pPr lvl="1" eaLnBrk="1" hangingPunct="1">
              <a:defRPr/>
            </a:pPr>
            <a:r>
              <a:rPr lang="sv-SE" dirty="0" smtClean="0"/>
              <a:t>Energy </a:t>
            </a:r>
            <a:r>
              <a:rPr lang="sv-SE" dirty="0" err="1"/>
              <a:t>efficient</a:t>
            </a:r>
            <a:r>
              <a:rPr lang="sv-SE" dirty="0"/>
              <a:t> </a:t>
            </a:r>
            <a:r>
              <a:rPr lang="sv-SE" dirty="0" err="1"/>
              <a:t>goods</a:t>
            </a:r>
            <a:r>
              <a:rPr lang="sv-SE" dirty="0"/>
              <a:t> transport </a:t>
            </a:r>
            <a:r>
              <a:rPr lang="sv-SE" dirty="0" err="1"/>
              <a:t>vehicles</a:t>
            </a:r>
            <a:endParaRPr lang="sv-SE" dirty="0"/>
          </a:p>
          <a:p>
            <a:pPr>
              <a:defRPr/>
            </a:pPr>
            <a:r>
              <a:rPr lang="en-US" sz="2400" dirty="0" smtClean="0"/>
              <a:t>Achieve </a:t>
            </a:r>
            <a:r>
              <a:rPr lang="en-US" sz="2400" dirty="0"/>
              <a:t>implementation of research results</a:t>
            </a:r>
          </a:p>
          <a:p>
            <a:pPr>
              <a:defRPr/>
            </a:pPr>
            <a:r>
              <a:rPr lang="en-US" sz="2400" dirty="0" smtClean="0"/>
              <a:t>Engage </a:t>
            </a:r>
            <a:r>
              <a:rPr lang="en-US" sz="2400" dirty="0"/>
              <a:t>researchers and students</a:t>
            </a:r>
          </a:p>
          <a:p>
            <a:pPr>
              <a:defRPr/>
            </a:pPr>
            <a:r>
              <a:rPr lang="sv-SE" sz="2400" dirty="0" err="1" smtClean="0"/>
              <a:t>Create</a:t>
            </a:r>
            <a:r>
              <a:rPr lang="sv-SE" sz="2400" dirty="0" smtClean="0"/>
              <a:t> </a:t>
            </a:r>
            <a:r>
              <a:rPr lang="sv-SE" sz="2400" dirty="0" err="1"/>
              <a:t>an”prototyping</a:t>
            </a:r>
            <a:r>
              <a:rPr lang="sv-SE" sz="2400" dirty="0"/>
              <a:t> </a:t>
            </a:r>
            <a:r>
              <a:rPr lang="sv-SE" sz="2400" dirty="0" err="1"/>
              <a:t>lab</a:t>
            </a:r>
            <a:r>
              <a:rPr lang="sv-SE" sz="2400" dirty="0"/>
              <a:t>” </a:t>
            </a:r>
            <a:r>
              <a:rPr lang="sv-SE" sz="2400" dirty="0" err="1"/>
              <a:t>within</a:t>
            </a:r>
            <a:r>
              <a:rPr lang="sv-SE" sz="2400" dirty="0"/>
              <a:t> transport at KTH</a:t>
            </a: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3230F3-01D1-41FA-B745-9BE30CF20816}" type="slidenum">
              <a:rPr lang="sv-SE" smtClean="0"/>
              <a:pPr>
                <a:defRPr/>
              </a:pPr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3701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9" descr="kth_eng_rgb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363" y="2352675"/>
            <a:ext cx="1296987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345510" y="2351077"/>
            <a:ext cx="7215237" cy="1120771"/>
          </a:xfrm>
          <a:noFill/>
        </p:spPr>
        <p:txBody>
          <a:bodyPr/>
          <a:lstStyle>
            <a:lvl1pPr algn="l">
              <a:defRPr sz="4000" b="0">
                <a:solidFill>
                  <a:schemeClr val="accent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2345510" y="3490923"/>
            <a:ext cx="7214400" cy="93185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7"/>
          <p:cNvCxnSpPr/>
          <p:nvPr/>
        </p:nvCxnSpPr>
        <p:spPr bwMode="auto">
          <a:xfrm>
            <a:off x="342900" y="7091363"/>
            <a:ext cx="10042525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7" name="Platshållare för innehåll 6"/>
          <p:cNvSpPr>
            <a:spLocks noGrp="1"/>
          </p:cNvSpPr>
          <p:nvPr>
            <p:ph sz="quarter" idx="13"/>
          </p:nvPr>
        </p:nvSpPr>
        <p:spPr>
          <a:xfrm>
            <a:off x="2130425" y="2066400"/>
            <a:ext cx="8024400" cy="4474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2009-11-18</a:t>
            </a:r>
            <a:endParaRPr lang="sv-SE" dirty="0"/>
          </a:p>
        </p:txBody>
      </p:sp>
      <p:sp>
        <p:nvSpPr>
          <p:cNvPr id="6" name="Platshållare för sidfot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8" name="Platshållare för bild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C7257-2F01-42FB-8B2D-D51608B9016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17"/>
          <p:cNvCxnSpPr/>
          <p:nvPr/>
        </p:nvCxnSpPr>
        <p:spPr bwMode="auto">
          <a:xfrm>
            <a:off x="342900" y="7091363"/>
            <a:ext cx="10042525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4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2009-11-18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061CB-0E8E-424E-BBEB-E23467103AE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amarbetspart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17"/>
          <p:cNvCxnSpPr/>
          <p:nvPr/>
        </p:nvCxnSpPr>
        <p:spPr bwMode="auto">
          <a:xfrm>
            <a:off x="342900" y="7091363"/>
            <a:ext cx="6948488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10" name="Platshållare för innehåll 9"/>
          <p:cNvSpPr>
            <a:spLocks noGrp="1"/>
          </p:cNvSpPr>
          <p:nvPr>
            <p:ph sz="quarter" idx="16"/>
          </p:nvPr>
        </p:nvSpPr>
        <p:spPr>
          <a:xfrm>
            <a:off x="2130425" y="2066400"/>
            <a:ext cx="8024400" cy="4474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489046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r>
              <a:rPr lang="sv-SE" noProof="0" smtClean="0"/>
              <a:t>Klicka på ikonen för att lägga till en bild</a:t>
            </a:r>
            <a:endParaRPr lang="sv-SE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310588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r>
              <a:rPr lang="sv-SE" noProof="0" smtClean="0"/>
              <a:t>Klicka på ikonen för att lägga till en bild</a:t>
            </a:r>
            <a:endParaRPr lang="sv-SE" noProof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9132130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r>
              <a:rPr lang="sv-SE" noProof="0" smtClean="0"/>
              <a:t>Klicka på ikonen för att lägga till en bild</a:t>
            </a:r>
            <a:endParaRPr lang="sv-SE" noProof="0"/>
          </a:p>
        </p:txBody>
      </p:sp>
      <p:sp>
        <p:nvSpPr>
          <p:cNvPr id="11" name="Platshållare för datum 2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2009-11-18</a:t>
            </a:r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3" name="Platshållare för bildnummer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B8CDB-E037-4A59-8175-AF975EEE7FC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7"/>
          <p:cNvCxnSpPr/>
          <p:nvPr/>
        </p:nvCxnSpPr>
        <p:spPr bwMode="auto">
          <a:xfrm>
            <a:off x="342900" y="7091363"/>
            <a:ext cx="10042525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2009-11-18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D5209-00D1-4729-8040-BC19D353D439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7"/>
          <p:cNvCxnSpPr/>
          <p:nvPr userDrawn="1"/>
        </p:nvCxnSpPr>
        <p:spPr bwMode="auto">
          <a:xfrm>
            <a:off x="342900" y="7056438"/>
            <a:ext cx="10042525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8213" y="2212975"/>
            <a:ext cx="3594100" cy="4535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54713" y="2212975"/>
            <a:ext cx="3595687" cy="4535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KTH Royal Institute of Technology</a:t>
            </a:r>
            <a:endParaRPr lang="sv-SE"/>
          </a:p>
        </p:txBody>
      </p:sp>
      <p:sp>
        <p:nvSpPr>
          <p:cNvPr id="7" name="Platshållare för datum 2"/>
          <p:cNvSpPr>
            <a:spLocks noGrp="1"/>
          </p:cNvSpPr>
          <p:nvPr>
            <p:ph type="dt" sz="half" idx="11"/>
          </p:nvPr>
        </p:nvSpPr>
        <p:spPr>
          <a:xfrm>
            <a:off x="252413" y="7129463"/>
            <a:ext cx="1092200" cy="401637"/>
          </a:xfrm>
        </p:spPr>
        <p:txBody>
          <a:bodyPr/>
          <a:lstStyle>
            <a:lvl1pPr>
              <a:defRPr/>
            </a:lvl1pPr>
          </a:lstStyle>
          <a:p>
            <a:fld id="{632C79D3-B808-400F-A959-A8530BADCF0A}" type="datetime1">
              <a:rPr lang="sv-SE"/>
              <a:pPr/>
              <a:t>2015-03-23</a:t>
            </a:fld>
            <a:endParaRPr lang="sv-SE"/>
          </a:p>
        </p:txBody>
      </p:sp>
      <p:sp>
        <p:nvSpPr>
          <p:cNvPr id="8" name="Platshållare för bildnummer 4"/>
          <p:cNvSpPr>
            <a:spLocks noGrp="1"/>
          </p:cNvSpPr>
          <p:nvPr>
            <p:ph type="sldNum" sz="quarter" idx="12"/>
          </p:nvPr>
        </p:nvSpPr>
        <p:spPr>
          <a:xfrm>
            <a:off x="9918700" y="7129463"/>
            <a:ext cx="527050" cy="401637"/>
          </a:xfrm>
        </p:spPr>
        <p:txBody>
          <a:bodyPr/>
          <a:lstStyle>
            <a:lvl1pPr>
              <a:defRPr/>
            </a:lvl1pPr>
          </a:lstStyle>
          <a:p>
            <a:fld id="{2576ADE6-E418-4921-B1CE-E3E0848078AB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2851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C0A9A-A273-4399-A2A1-5B6DA9F584F6}" type="datetimeFigureOut">
              <a:rPr lang="sv-SE" smtClean="0"/>
              <a:t>2015-03-23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94C71-F376-486D-8632-844D9DFC47A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5016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7"/>
          <p:cNvCxnSpPr/>
          <p:nvPr userDrawn="1"/>
        </p:nvCxnSpPr>
        <p:spPr bwMode="auto">
          <a:xfrm>
            <a:off x="342900" y="7091363"/>
            <a:ext cx="10042525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KTH Royal Institute of Technology - KTH Transport Platform</a:t>
            </a:r>
            <a:endParaRPr lang="sv-SE"/>
          </a:p>
        </p:txBody>
      </p:sp>
      <p:sp>
        <p:nvSpPr>
          <p:cNvPr id="4" name="Platshållare för datum 2"/>
          <p:cNvSpPr>
            <a:spLocks noGrp="1"/>
          </p:cNvSpPr>
          <p:nvPr>
            <p:ph type="dt" sz="half" idx="11"/>
          </p:nvPr>
        </p:nvSpPr>
        <p:spPr>
          <a:xfrm>
            <a:off x="252413" y="7164388"/>
            <a:ext cx="1892300" cy="401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latin typeface="Verdana" pitchFamily="34" charset="0"/>
              </a:defRPr>
            </a:lvl1pPr>
          </a:lstStyle>
          <a:p>
            <a:pPr>
              <a:defRPr/>
            </a:pPr>
            <a:fld id="{6A0BE29F-5472-4DA1-8153-F870E103A60D}" type="datetime4">
              <a:rPr lang="sv-SE"/>
              <a:pPr>
                <a:defRPr/>
              </a:pPr>
              <a:t>23 mars 2015</a:t>
            </a:fld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>
          <a:xfrm>
            <a:off x="9918700" y="7164388"/>
            <a:ext cx="527050" cy="401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latin typeface="Verdana" pitchFamily="34" charset="0"/>
              </a:defRPr>
            </a:lvl1pPr>
          </a:lstStyle>
          <a:p>
            <a:pPr>
              <a:defRPr/>
            </a:pPr>
            <a:fld id="{6D8A12C7-CF9B-4D46-A619-C4DAC8454FEF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4779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6A607-81F0-456C-B077-2C82BE3807A6}" type="datetimeFigureOut">
              <a:rPr lang="sv-SE"/>
              <a:pPr>
                <a:defRPr/>
              </a:pPr>
              <a:t>2015-03-23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C6933-2DAE-4164-9A45-01B62B580F8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6437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9" descr="kth_eng_rgb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363" y="2352675"/>
            <a:ext cx="1296987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345510" y="2351077"/>
            <a:ext cx="7215237" cy="1120771"/>
          </a:xfrm>
          <a:noFill/>
        </p:spPr>
        <p:txBody>
          <a:bodyPr/>
          <a:lstStyle>
            <a:lvl1pPr algn="l">
              <a:defRPr sz="4000" b="0">
                <a:solidFill>
                  <a:schemeClr val="accent2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2345510" y="3490923"/>
            <a:ext cx="7214400" cy="93185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7" name="Platshållare för innehåll 6"/>
          <p:cNvSpPr>
            <a:spLocks noGrp="1"/>
          </p:cNvSpPr>
          <p:nvPr>
            <p:ph sz="quarter" idx="13"/>
          </p:nvPr>
        </p:nvSpPr>
        <p:spPr>
          <a:xfrm>
            <a:off x="2130425" y="2066400"/>
            <a:ext cx="8024400" cy="4474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amarbetspart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10" name="Platshållare för innehåll 9"/>
          <p:cNvSpPr>
            <a:spLocks noGrp="1"/>
          </p:cNvSpPr>
          <p:nvPr>
            <p:ph sz="quarter" idx="16"/>
          </p:nvPr>
        </p:nvSpPr>
        <p:spPr>
          <a:xfrm>
            <a:off x="2130425" y="2066400"/>
            <a:ext cx="8024400" cy="4474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489046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endParaRPr lang="sv-SE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310588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endParaRPr lang="sv-SE" noProof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9132130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endParaRPr lang="sv-SE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34591" y="7006699"/>
            <a:ext cx="2494756" cy="402483"/>
          </a:xfrm>
          <a:prstGeom prst="rect">
            <a:avLst/>
          </a:prstGeom>
        </p:spPr>
        <p:txBody>
          <a:bodyPr lIns="104287" tIns="52144" rIns="104287" bIns="52144"/>
          <a:lstStyle/>
          <a:p>
            <a:fld id="{2A64AA15-52A1-4328-B36B-EECF2224A7E2}" type="datetimeFigureOut">
              <a:rPr lang="sv-SE" smtClean="0"/>
              <a:t>2015-03-23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53036" y="7006699"/>
            <a:ext cx="3385741" cy="402483"/>
          </a:xfrm>
          <a:prstGeom prst="rect">
            <a:avLst/>
          </a:prstGeom>
        </p:spPr>
        <p:txBody>
          <a:bodyPr lIns="104287" tIns="52144" rIns="104287" bIns="52144"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62466" y="7006699"/>
            <a:ext cx="2494756" cy="402483"/>
          </a:xfrm>
          <a:prstGeom prst="rect">
            <a:avLst/>
          </a:prstGeom>
        </p:spPr>
        <p:txBody>
          <a:bodyPr lIns="104287" tIns="52144" rIns="104287" bIns="52144"/>
          <a:lstStyle/>
          <a:p>
            <a:fld id="{7B4E3824-C96D-4077-B08E-A03E07A4B9F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30324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52413" y="7164388"/>
            <a:ext cx="1092200" cy="401637"/>
          </a:xfrm>
          <a:prstGeom prst="rect">
            <a:avLst/>
          </a:prstGeom>
        </p:spPr>
        <p:txBody>
          <a:bodyPr/>
          <a:lstStyle/>
          <a:p>
            <a:fld id="{2A64AA15-52A1-4328-B36B-EECF2224A7E2}" type="datetimeFigureOut">
              <a:rPr lang="sv-SE" smtClean="0"/>
              <a:t>2015-03-23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30425" y="7164388"/>
            <a:ext cx="4625975" cy="401637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18700" y="7164388"/>
            <a:ext cx="527050" cy="401637"/>
          </a:xfrm>
          <a:prstGeom prst="rect">
            <a:avLst/>
          </a:prstGeom>
        </p:spPr>
        <p:txBody>
          <a:bodyPr/>
          <a:lstStyle/>
          <a:p>
            <a:fld id="{7B4E3824-C96D-4077-B08E-A03E07A4B9F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4571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30425" y="422275"/>
            <a:ext cx="8002588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52144" rIns="104287" bIns="52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bakgrundsrubriken</a:t>
            </a:r>
          </a:p>
        </p:txBody>
      </p:sp>
      <p:pic>
        <p:nvPicPr>
          <p:cNvPr id="1027" name="Bildobjekt 9" descr="kth_eng_rgb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4488" y="350838"/>
            <a:ext cx="847725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Text Placeholder 11"/>
          <p:cNvSpPr>
            <a:spLocks noGrp="1"/>
          </p:cNvSpPr>
          <p:nvPr>
            <p:ph type="body" idx="1"/>
          </p:nvPr>
        </p:nvSpPr>
        <p:spPr bwMode="auto">
          <a:xfrm>
            <a:off x="2130425" y="2065338"/>
            <a:ext cx="80264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14" name="Platshållare för datum 13"/>
          <p:cNvSpPr>
            <a:spLocks noGrp="1"/>
          </p:cNvSpPr>
          <p:nvPr>
            <p:ph type="dt" sz="half" idx="2"/>
          </p:nvPr>
        </p:nvSpPr>
        <p:spPr>
          <a:xfrm>
            <a:off x="252413" y="7164388"/>
            <a:ext cx="109220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00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sv-SE"/>
              <a:t>2009-11-18</a:t>
            </a:r>
          </a:p>
        </p:txBody>
      </p:sp>
      <p:sp>
        <p:nvSpPr>
          <p:cNvPr id="15" name="Platshållare för sidfot 14"/>
          <p:cNvSpPr>
            <a:spLocks noGrp="1"/>
          </p:cNvSpPr>
          <p:nvPr>
            <p:ph type="ftr" sz="quarter" idx="3"/>
          </p:nvPr>
        </p:nvSpPr>
        <p:spPr>
          <a:xfrm>
            <a:off x="2130425" y="7164388"/>
            <a:ext cx="4625975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00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6" name="Platshållare för bildnummer 15"/>
          <p:cNvSpPr>
            <a:spLocks noGrp="1"/>
          </p:cNvSpPr>
          <p:nvPr>
            <p:ph type="sldNum" sz="quarter" idx="4"/>
          </p:nvPr>
        </p:nvSpPr>
        <p:spPr>
          <a:xfrm>
            <a:off x="9918700" y="7164388"/>
            <a:ext cx="52705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00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0A6283F5-4A5E-4C1F-896D-5DB2F6FA4E1F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7" r:id="rId6"/>
    <p:sldLayoutId id="2147483708" r:id="rId7"/>
    <p:sldLayoutId id="2147483712" r:id="rId8"/>
    <p:sldLayoutId id="2147483713" r:id="rId9"/>
  </p:sldLayoutIdLst>
  <p:hf sldNum="0" hdr="0" ftr="0" dt="0"/>
  <p:txStyles>
    <p:titleStyle>
      <a:lvl1pPr algn="l" defTabSz="1042988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+mj-lt"/>
          <a:ea typeface="+mj-ea"/>
          <a:cs typeface="+mj-cs"/>
        </a:defRPr>
      </a:lvl1pPr>
      <a:lvl2pPr algn="l" defTabSz="1042988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</a:defRPr>
      </a:lvl2pPr>
      <a:lvl3pPr algn="l" defTabSz="1042988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</a:defRPr>
      </a:lvl3pPr>
      <a:lvl4pPr algn="l" defTabSz="1042988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</a:defRPr>
      </a:lvl4pPr>
      <a:lvl5pPr algn="l" defTabSz="1042988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</a:defRPr>
      </a:lvl5pPr>
      <a:lvl6pPr marL="4572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6pPr>
      <a:lvl7pPr marL="9144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7pPr>
      <a:lvl8pPr marL="13716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8pPr>
      <a:lvl9pPr marL="18288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9pPr>
    </p:titleStyle>
    <p:bodyStyle>
      <a:lvl1pPr marL="204788" indent="-204788" algn="l" defTabSz="1042988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04825" indent="-209550" algn="l" defTabSz="1042988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-"/>
        <a:defRPr sz="2000">
          <a:solidFill>
            <a:schemeClr val="tx1"/>
          </a:solidFill>
          <a:latin typeface="+mn-lt"/>
        </a:defRPr>
      </a:lvl2pPr>
      <a:lvl3pPr marL="754063" indent="-260350" algn="l" defTabSz="1042988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90000"/>
        <a:buFont typeface="Arial" pitchFamily="34" charset="0"/>
        <a:buChar char="•"/>
        <a:defRPr sz="2400">
          <a:solidFill>
            <a:schemeClr val="tx1"/>
          </a:solidFill>
          <a:latin typeface="+mn-lt"/>
        </a:defRPr>
      </a:lvl3pPr>
      <a:lvl4pPr marL="1030288" indent="-261938" algn="l" defTabSz="1042988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4pPr>
      <a:lvl5pPr marL="1281113" indent="-260350" algn="l" defTabSz="1042988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itchFamily="34" charset="0"/>
        <a:buChar char="•"/>
        <a:defRPr sz="1400">
          <a:solidFill>
            <a:schemeClr val="tx1"/>
          </a:solidFill>
          <a:latin typeface="+mn-lt"/>
        </a:defRPr>
      </a:lvl5pPr>
      <a:lvl6pPr marL="28035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6pPr>
      <a:lvl7pPr marL="32607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7pPr>
      <a:lvl8pPr marL="37179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8pPr>
      <a:lvl9pPr marL="41751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30425" y="422275"/>
            <a:ext cx="8002588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52144" rIns="104287" bIns="52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bakgrundsrubriken</a:t>
            </a:r>
          </a:p>
        </p:txBody>
      </p:sp>
      <p:pic>
        <p:nvPicPr>
          <p:cNvPr id="7171" name="Bildobjekt 9" descr="kth_eng_rgb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4488" y="350838"/>
            <a:ext cx="847725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ext Placeholder 11"/>
          <p:cNvSpPr>
            <a:spLocks noGrp="1"/>
          </p:cNvSpPr>
          <p:nvPr>
            <p:ph type="body" idx="1"/>
          </p:nvPr>
        </p:nvSpPr>
        <p:spPr bwMode="auto">
          <a:xfrm>
            <a:off x="2130425" y="2065338"/>
            <a:ext cx="80264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0" r:id="rId2"/>
    <p:sldLayoutId id="2147483699" r:id="rId3"/>
    <p:sldLayoutId id="2147483698" r:id="rId4"/>
    <p:sldLayoutId id="2147483697" r:id="rId5"/>
    <p:sldLayoutId id="2147483709" r:id="rId6"/>
    <p:sldLayoutId id="2147483711" r:id="rId7"/>
  </p:sldLayoutIdLst>
  <p:hf sldNum="0" hdr="0" ftr="0" dt="0"/>
  <p:txStyles>
    <p:titleStyle>
      <a:lvl1pPr algn="l" defTabSz="1042988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+mj-lt"/>
          <a:ea typeface="+mj-ea"/>
          <a:cs typeface="+mj-cs"/>
        </a:defRPr>
      </a:lvl1pPr>
      <a:lvl2pPr algn="l" defTabSz="1042988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</a:defRPr>
      </a:lvl2pPr>
      <a:lvl3pPr algn="l" defTabSz="1042988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</a:defRPr>
      </a:lvl3pPr>
      <a:lvl4pPr algn="l" defTabSz="1042988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</a:defRPr>
      </a:lvl4pPr>
      <a:lvl5pPr algn="l" defTabSz="1042988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</a:defRPr>
      </a:lvl5pPr>
      <a:lvl6pPr marL="4572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6pPr>
      <a:lvl7pPr marL="9144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7pPr>
      <a:lvl8pPr marL="13716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8pPr>
      <a:lvl9pPr marL="18288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9pPr>
    </p:titleStyle>
    <p:bodyStyle>
      <a:lvl1pPr marL="204788" indent="-204788" algn="l" defTabSz="1042988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04825" indent="-209550" algn="l" defTabSz="1042988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-"/>
        <a:defRPr sz="2000">
          <a:solidFill>
            <a:schemeClr val="tx1"/>
          </a:solidFill>
          <a:latin typeface="+mn-lt"/>
        </a:defRPr>
      </a:lvl2pPr>
      <a:lvl3pPr marL="754063" indent="-260350" algn="l" defTabSz="1042988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90000"/>
        <a:buFont typeface="Arial" pitchFamily="34" charset="0"/>
        <a:buChar char="•"/>
        <a:defRPr sz="2400">
          <a:solidFill>
            <a:schemeClr val="tx1"/>
          </a:solidFill>
          <a:latin typeface="+mn-lt"/>
        </a:defRPr>
      </a:lvl3pPr>
      <a:lvl4pPr marL="1030288" indent="-261938" algn="l" defTabSz="1042988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4pPr>
      <a:lvl5pPr marL="1281113" indent="-260350" algn="l" defTabSz="1042988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itchFamily="34" charset="0"/>
        <a:buChar char="•"/>
        <a:defRPr sz="1400">
          <a:solidFill>
            <a:schemeClr val="tx1"/>
          </a:solidFill>
          <a:latin typeface="+mn-lt"/>
        </a:defRPr>
      </a:lvl5pPr>
      <a:lvl6pPr marL="28035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6pPr>
      <a:lvl7pPr marL="32607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7pPr>
      <a:lvl8pPr marL="37179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8pPr>
      <a:lvl9pPr marL="41751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se/url?sa=i&amp;rct=j&amp;q=&amp;esrc=s&amp;frm=1&amp;source=images&amp;cd=&amp;cad=rja&amp;docid=z1oAuI4GZx8n-M&amp;tbnid=7l4R28Y5mLygAM:&amp;ved=0CAUQjRw&amp;url=http://www.leaveitbetter.com/blog/outdoor-and-indoor-air-pollution/&amp;ei=nmyQUa2XNqew4QTZmoGIDg&amp;bvm=bv.46340616,d.bGE&amp;psig=AFQjCNEDhVF-h_bRBKpEMiSc-b8X3byDkg&amp;ust=136850584297996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tif"/><Relationship Id="rId5" Type="http://schemas.openxmlformats.org/officeDocument/2006/relationships/image" Target="../media/image10.jpg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se/url?sa=i&amp;rct=j&amp;q=&amp;esrc=s&amp;frm=1&amp;source=images&amp;cd=&amp;cad=rja&amp;docid=yCdwIdMdZtwMxM&amp;tbnid=OB-IfRvLMnGY2M:&amp;ved=0CAUQjRw&amp;url=http://www.johnelliottconsultancy.co.uk/sustainable-transport.html&amp;ei=pYp9UbOLKZD6sgafloDwCQ&amp;bvm=bv.45645796,d.Yms&amp;psig=AFQjCNFXjolDMG753lFlcDUgivmOK3ASkw&amp;ust=1367268380797125" TargetMode="External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5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tif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://www.kth.se/blogs/ecocars/files/2013/05/P1020831.jpg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Underrubrik 2"/>
          <p:cNvSpPr>
            <a:spLocks noGrp="1"/>
          </p:cNvSpPr>
          <p:nvPr>
            <p:ph type="subTitle" idx="1"/>
          </p:nvPr>
        </p:nvSpPr>
        <p:spPr>
          <a:xfrm>
            <a:off x="2425650" y="6588149"/>
            <a:ext cx="7321550" cy="571822"/>
          </a:xfrm>
        </p:spPr>
        <p:txBody>
          <a:bodyPr/>
          <a:lstStyle/>
          <a:p>
            <a:pPr algn="ctr" eaLnBrk="1" hangingPunct="1">
              <a:defRPr/>
            </a:pPr>
            <a:r>
              <a:rPr lang="sv-S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Peter Georen, Dr., Manager, peterg@kth.se</a:t>
            </a:r>
          </a:p>
        </p:txBody>
      </p:sp>
      <p:pic>
        <p:nvPicPr>
          <p:cNvPr id="1026" name="Picture 2" descr="C:\Users\peterg\Pictures\Collage_TL-bi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908" y="2555701"/>
            <a:ext cx="6809631" cy="2520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780076" y="5263014"/>
            <a:ext cx="65592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3200" dirty="0" err="1" smtClean="0"/>
              <a:t>Future</a:t>
            </a:r>
            <a:r>
              <a:rPr lang="sv-SE" sz="3200" dirty="0" smtClean="0"/>
              <a:t> </a:t>
            </a:r>
            <a:r>
              <a:rPr lang="sv-SE" sz="3200" dirty="0" err="1" smtClean="0"/>
              <a:t>Sustainable</a:t>
            </a:r>
            <a:r>
              <a:rPr lang="sv-SE" sz="3200" dirty="0" smtClean="0"/>
              <a:t> Transport Solutions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272324" y="1331565"/>
            <a:ext cx="7215237" cy="1120771"/>
          </a:xfrm>
        </p:spPr>
        <p:txBody>
          <a:bodyPr/>
          <a:lstStyle/>
          <a:p>
            <a:pPr algn="ctr"/>
            <a:r>
              <a:rPr lang="sv-SE" dirty="0" err="1" smtClean="0"/>
              <a:t>Integrated</a:t>
            </a:r>
            <a:r>
              <a:rPr lang="sv-SE" dirty="0" smtClean="0"/>
              <a:t> Transport Research Lab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8096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0" y="0"/>
            <a:ext cx="10691813" cy="7559675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5400" dirty="0" smtClean="0">
                <a:solidFill>
                  <a:schemeClr val="bg1"/>
                </a:solidFill>
              </a:rPr>
              <a:t>The </a:t>
            </a:r>
            <a:r>
              <a:rPr lang="sv-SE" sz="5400" dirty="0" err="1" smtClean="0">
                <a:solidFill>
                  <a:schemeClr val="bg1"/>
                </a:solidFill>
              </a:rPr>
              <a:t>threat</a:t>
            </a:r>
            <a:r>
              <a:rPr lang="sv-SE" sz="5400" dirty="0" smtClean="0">
                <a:solidFill>
                  <a:schemeClr val="bg1"/>
                </a:solidFill>
              </a:rPr>
              <a:t> !</a:t>
            </a:r>
            <a:endParaRPr lang="sv-SE" sz="5400" dirty="0">
              <a:solidFill>
                <a:schemeClr val="bg1"/>
              </a:solidFill>
            </a:endParaRPr>
          </a:p>
        </p:txBody>
      </p:sp>
      <p:sp>
        <p:nvSpPr>
          <p:cNvPr id="4" name="AutoShape 2" descr="data:image/jpeg;base64,/9j/4AAQSkZJRgABAQAAAQABAAD/2wCEAAkGBhQSEBAPEBAQDxAQDw8PEA8PDw8NDw8PFBAVFBQQFBQXHCYeFxkjGRUUHy8gIycpLCwsFR4xNTAqNSYrLCkBCQoKDgwOFA8PFykcHBwpKSkpKSkpLCkpKSkpKSkpKSkpKSksKSkpKSkpKSkpKSwpKSkpKSkpKSkpLCkpKSksKf/AABEIAMUA/wMBIgACEQEDEQH/xAAbAAABBQEBAAAAAAAAAAAAAAACAAEDBAUGB//EAEEQAAICAQIDBAUIBwgDAQAAAAECABEDBCEFEjEGQVFhEyJxobEjMjNygZGywRRCUnPR4fAkU2JjgpKiwhVDgwf/xAAZAQADAQEBAAAAAAAAAAAAAAAAAQIDBAX/xAAlEQEBAAIABQQCAwAAAAAAAAAAAQIRAxIhMUETMjNRIpEEQmH/2gAMAwEAAhEDEQA/APPsYlhTIUkonoshBoVwBHEYSLDEiDQgYBJcYmDcBmgB3FcjDQxAFDQwQI5MYHcNZCDJFMQG0AtHLQGgCLRiY0REABjBETRIhPSKmsafTFiKBO/dvO4waDlxejrqN5ldj9MS3zTQBYkjadv6DyFzl4uerprhiw9PoyALBv4y1+iufLvrvmtQBFj+UJtQBOe51pph59G4Hn7ZRyZ3Xb85u59UD1oTndZqd2HgZeNtGg5tYZVya0+Mh1GfvkC77yyTjV2ZLk1VCUisF2vpADy5yZWeOphsLgHOLJRIkkona5jiPUYQoAo9xVFGZXBMeKBGAhCKo4EAK4o0QMAIQgYNzqeC9hsuZUyP8kjGzdc3JXUDz85GWUx605LezmlxM18qs1CzygtQ8TUbGhYhR1JCj2naen8M4Rg0wZsRZmNWchvp5DYS1h1GkLKzY8asu4pFA5r67d97zC/yJ4jScKud0nYMDGOcqzsRzEWCo8FhcQ7E4/RlcCkZSbDZMhA69K6bzZ13F+RwydBIG7RhrsbnvmHqZ92nJHFansXqERnKjmU74xbMdv1a2aVuGcNfnVXxsAx6MpU1fWeoaXjqjFzN84bHz85Dp9XjzZBagkGwR1B8ZU4+XmF6c8J9JpwigAbAAeUmOQUT0qT5Vra9pX1LoFNgdPvnNvbTWlXU47ojIFuzR3+6c/qeIEEhuojtqrNcx9ngJX44QVx0fWo+A982xhVW1XFTMvJq7JJMhzE98rm5pIlNk1EjXUVIGMYG4wvfpG0fG0rgQhcAnElDbVI8C3JuSoicuskBkYhidrnPccGDHEAlEeCphGMzRqhCNAjgQlESiGBAAIjVJCs7Ps52Mx5EXIzHIWQEINlQkb8xkZ5zCbqpjb2ScA7L4CuN2DZHFNVkWaBrlE68FD87mHcbbl5R3ygFGnUYMIOTKqDYty2t0SCeu9TN7Sahlwj0pXM5G/o2I9FXmOvntPPytzrpxnLGjrc2mAbFbLewYNzUel7zhtW748jAkiievfv75j5eKk72fvuW9fx0Z1QNs+NOUMOreAPlLxx0VrXxcTZhRYV3CPgzA3zGulHu9kw9JmsDepp6bTu9squyr87lVmA9pEKcXcmQ9Lk/CtQUyKQe/wC+ZWbNymmsG+hFETR0uJjTpTgC/V3O252hroNu91dehDnrVneqnMlnytyKy7nqb6Q8GtOoX0TMyL+seUnby7us0dFwddPzZlcZAEPU79RvXSZT8e/dXdn67gGPlCoQmTbcncmcvxcOqpzqRViyNifC52h4zhc0yLzftG0N/WEp8ZzqcbYWsh1I3Aur2IbofbKxtncq88zai5Ec8k4hw98W5B5CaV/1T4ShzTVCx6eLHm3lXmg88A1lyectLjsWDcyMD+M2OHoSD4QCTCKjZGkpWpC4uAc5UcR6jgTtcxooVRVGDrDEFRDAgZRVHqOBAjqJIojKIawBws649qf0LHj0+LGr8iKchDF0ZmFsfvPumLwXR42Y5M7BcOP52xbnYg8qUu9bWa7h5iUe1/abHlC4cCDGmNj82grbUCAFB8et9ZzcWy3lbYdOrqNJ2+OUEUqZiRykAKHFUUs/MNdD06XOM4zxg5MjFbVT+qWLV47zH0+NzuvxqOuFzdKduvlMZJOy7bRB7mlwzgeXUZUx4VJL9+/Ki97MQNgBvI+F6FOZTqcq6fCT62VwzbDryqu7N4ATr3//AEnBhA0/D0JwBa5HV0bmvfJzBuZmP9CFt8CSeWkewGPCqYnbNly5iQuZV9Gibf3e5NVv5Huk+g4Wyj0Ol1Y5sTEuHRsQLEqvzgTQ7tx4eM47D29yL6QBrTJ3PT0aq9/Hv8jA0Pa/0fRfW335mqj1Wr6V8BFy37PcdxxXi+NCmDVYvSgAkZMqgsxuiyncEeY+2cjxZjhbmw5AcWUuyBSeZAD81h3dR5TN4rxr0yo1nmQUbsl73LE/Z75mpxIgVsfIi+6VjjpNrq+FdsMmMizddO6vGdEva/FQL0x79vne0Ty0aiSLqvOLLGU5a6jjPHUd7xpyrR2FDcnulJOMMQAzEhbq/A/0JhtljemlQtunx8TQkK458Z+cjbivDymTxPSIuQjFzFCAQW3IvqL8pRXKbE6bScWX0XIVW6IBPnFTc96CM2LvmrtZogA93dM7NuTXSMkePrN3h7cq1136zFxrUuYdUBVXEGyYJWBiz2I5aMOa5Y4EPlj8s7HMCoXLHCwwIGALCAhBYXLGYKjiPUQECGokirAWTKIBkdote6KuNGKq9s1bEldgL8PWMy+C4fSZeUk0FLH7CP4y32qb18Y8EJ+9v5Qeyo+Vf93/ANlnHl14mmk7N5cAXYDaXTxMlQpVNhy3ygEjz8ZARBqdPLEbrI7UPePH5Oa/27/lMLQqTkAHX1j9ymbXag+pi+s3wEzeAj+0Y/8AX+Bpy8SfnppjV3JdUw/KCmiNWLrxM28mMX4yRRDlXthLo3O0H9Da+lTcfbpUEiVMKm5Rl49J4wzgFy/yQWw3HeHRzRQyLIZZzjevCV2kGNDJ8byspkyCAT+lPSEDIlQw1aUFgKIg3lADyfC/dHYnZ01VbXLiZrAMpthBMNBW28hamIVRgIU7HOao9RRQB1hCMsMQM1RuWSVFUCMokyiAokqiAct2ob5ZR4Y1/E0k7KD18n1B+KQdpG/tDeSoP+N/nLPZQetl+qnxM5J8rT+rooDwrjETrZsHtO22L2v8FlDgJ/tGP2t+Bpd7Tj6L/X/1lDgh+Xx+0/hM5M/k/TSdnXOsEjaOzQCZ06RtE7Rw8RSEqx6BARNCETCKhnZUskiQZMJ7xLxX1to7pcwuLTbOC7y3gS4vRR1NRaNM61IGMc5IBMdJIjydG3lMNJBmjlFi4ctRny94lTJkuHjcyacSQowMKdLE0UeKBkBCEYCEIAQiiigQ1kqSNZIsDcbx9r1GXyKj7lE0eyY+m/8An/2mVxdrz5T/AJje41NTsv8ANy+1Pg05MPk/a72b5EBnqQNrRvKp1dmdXMjSj2nbfF7H+Imdwg/L4/rfkZY49ktk+qfjK3Cfp8f1vyM5cvkXOzqnybwuWRuJOu862YDCERSPywBrgkwuWMcZ61FTDyiMMcLlh4sZkVURvilPMZfdD7pTyLvM6tXDQricVAZ7iAmjKIgklTHGR1SOwjhYzGPQaB0JEA45bx6jbr9/WRZcoPt8ppLUaRrpyRBbER1krOO40YByWIwAQqiqOBGCiEcxoyGJIsiBhgwDhta15Mh8cjn/AJGa3Z9qx5fN1HuMxHNknxJM2+BL8k5/zB+ETi4fvaXsmzCoHNFqrlYPNrdUlXij2y/V/OR8Nas2M/4hH4gfWH1fzMDQfS4/rCYX3n4dWGuXEGwmfjape077Tt2zOREIbCAYA4PhCD91wAYxiNMumEILsQJCtmSAHuk05QMv85WzIJcfGf6Mr5BIUo5CDIfQ7yzkWAYaGyWgI4eRkxxK0naTmgtBJjFoGutmvuiV5XUyQS0jLRwYEICAGDCEJcHnJU0nnDZ6QxSyNH5+6P8AoX+KG4WldYsppWPgrH7hLY0qjck7CZPE9eFxuK3KOBv4qQDFcpIfK46bHCtRy4WHeXP4RMeaGiHyZ8OY/ATj4d1VpmzneBV7wK3kyoRRPS5pOoUdePWH1R8TG4f9Lj+uvxh8S+f/AKR+cDh30uP94vxkX3E6YYT3ScNJMMkdAfKdaTq1iCxjhajMJSTAwkWzK2bX40sO6gj9W7b7hIU4/h/br2o/8JNyk8m16rpsPfC9N3SPBkDoHVgysNiJWzZgvzjUXc1tjK2Z5CurBNXuem8DNkkVQHMjaJjBJlQjXCV4BijITNAMcxiIqaYGSqZGMfskOTVcv2f0JW0rgjgyNGh3A0yZDJ11EqAwlaI1xdT5R/TyqGmPxPjXKxRO6wW84rZOtC7ru0YXmVRfdd985vNmLcxJsmV2e95Jy+oT7PjOe5XJSCXdM55KHiZSmzwrTWgPmfjJwm6AYsRq675qY9P6g++SjANgBQlhkFbTpxx0m1yvFlrKR5L8JFoR8rj/AHifiEscbHyzexOv1RINB9Li/eJ+ITmvuU7HCndclIrw+yM+qA5uWtqHde8FXJ3YVOqXabDarOERnq+VSxA76nP5+05PzMYHmxLe4VNTjIb0L8ldDzX15K3rznIETLi52XUEm0+s1rZTzPy2BXqqF2/OV48ac9u1LWl4nkxjlRyq3dbEX47iTJxhy4bJT7cptQNt99u/eZ8eOZWeRp0zYgGVqUWEa7B/WPQ+we+Wcg3mNo9QCgAoMqsGJ6kC+U/8vdNlzOnC76lUZg1CuMTNEgMaOTBuAFGMbmgkxBN6SZuRSzA2au67wBR/OXTR79/Iylja8lADwIN0Pm18JORxoYG8e/3eUg4vrGRV5DRJPcDsB5+2Uv8Ay9kcymh+yYPEtTznGORlremIs2R/CRlnLjdU9OgQ7C/AX7Y+TKFUseiiz37TObibD/1V7cqCVtbxYsjJyqLFEjIGrceAl3OSFpu6TUK6hxZB6WK76nPJojlz5BZADtzH7T/CSaXirJjVQMVAd7nm63uBKOLiDoWKEAubO195239szyzl1s9No8CTus14ynxTRcmOx3sor7z+Ujx9ocgFEIx8SCD7jK+r4m+QcrEUDdAVv0/OFzw10GqpzQ4bxY4/VYcyeHRlvvB/KZ8UwmVl3Ddlg1SMvMrgg+JAI8iD0MsoL3sUOu4nCRXNvW/wuVf40wOdyDY9Wu/9QSrpmp0Pg6n3iR3EGqiNiCCCNiD4zLfXZuwxYL9ZxvewvpLU408Sy/3uT/e0BddkFkZHFmzTtufEzf1p9Fp1uv8Aosn7t/wmcc+UkAHehQ8QLJr7yZb/APM5aKl+YEEHmVSaPXfrKMz4mfNrQk0c93840UUyMo8aPEbW0Q+SWqB5nUmvNTNJW9Vfqj4TG0WUFOQ1YcsAfDl7vumtiPqr7ANum207OHeiKO41xrgkzQjmDcRMa4geMYrgkxGyU1xDcwH2WfDpIGckk+JJgxTjuVqiiiikmUUUUAUaPGgCjxo8YNFFFAFFFFECijxpRGiiiiMooooAooooEUeNHga9oB6jeTLt3GwRfjNPC/qX9b8RmPo9Ry2tWG5fLcG5MOIlRyhQeu9nvm+GckTY0w0VzLHFD+yvvjZuIWtAlW8uh8RL9TEtNQyN86jqwH2iYjZCepJ9pJjSLxvqHprNxBB3k+wH85C/FPBT9pqZ8Ui8XI9FFGimRnj5FokeBI98eKALItHa+inffcqCffAiigCiiigCjxRRghFcUUAUaKKAKKKKBFHiigZhFFFAHjXFFAhEbQYooUFFFFECiiijBR4ooGUUUUQf/9k="/>
          <p:cNvSpPr>
            <a:spLocks noChangeAspect="1" noChangeArrowheads="1"/>
          </p:cNvSpPr>
          <p:nvPr/>
        </p:nvSpPr>
        <p:spPr bwMode="auto">
          <a:xfrm>
            <a:off x="76200" y="-1968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AutoShape 4" descr="data:image/jpeg;base64,/9j/4AAQSkZJRgABAQAAAQABAAD/2wCEAAkGBhQSEBAPEBAQDxAQDw8PEA8PDw8NDw8PFBAVFBQQFBQXHCYeFxkjGRUUHy8gIycpLCwsFR4xNTAqNSYrLCkBCQoKDgwOFA8PFykcHBwpKSkpKSkpLCkpKSkpKSkpKSkpKSksKSkpKSkpKSkpKSwpKSkpKSkpKSkpLCkpKSksKf/AABEIAMUA/wMBIgACEQEDEQH/xAAbAAABBQEBAAAAAAAAAAAAAAACAAEDBAUGB//EAEEQAAICAQIDBAUIBwgDAQAAAAECABEDBCEFEjEGQVFhEyJxobEjMjNygZGywRRCUnPR4fAkU2JjgpKiwhVDgwf/xAAZAQADAQEBAAAAAAAAAAAAAAAAAQIDBAX/xAAlEQEBAAIABQQCAwAAAAAAAAAAAQIRAxIhMUETMjNRIpEEQmH/2gAMAwEAAhEDEQA/APPsYlhTIUkonoshBoVwBHEYSLDEiDQgYBJcYmDcBmgB3FcjDQxAFDQwQI5MYHcNZCDJFMQG0AtHLQGgCLRiY0REABjBETRIhPSKmsafTFiKBO/dvO4waDlxejrqN5ldj9MS3zTQBYkjadv6DyFzl4uerprhiw9PoyALBv4y1+iufLvrvmtQBFj+UJtQBOe51pph59G4Hn7ZRyZ3Xb85u59UD1oTndZqd2HgZeNtGg5tYZVya0+Mh1GfvkC77yyTjV2ZLk1VCUisF2vpADy5yZWeOphsLgHOLJRIkkona5jiPUYQoAo9xVFGZXBMeKBGAhCKo4EAK4o0QMAIQgYNzqeC9hsuZUyP8kjGzdc3JXUDz85GWUx605LezmlxM18qs1CzygtQ8TUbGhYhR1JCj2naen8M4Rg0wZsRZmNWchvp5DYS1h1GkLKzY8asu4pFA5r67d97zC/yJ4jScKud0nYMDGOcqzsRzEWCo8FhcQ7E4/RlcCkZSbDZMhA69K6bzZ13F+RwydBIG7RhrsbnvmHqZ92nJHFansXqERnKjmU74xbMdv1a2aVuGcNfnVXxsAx6MpU1fWeoaXjqjFzN84bHz85Dp9XjzZBagkGwR1B8ZU4+XmF6c8J9JpwigAbAAeUmOQUT0qT5Vra9pX1LoFNgdPvnNvbTWlXU47ojIFuzR3+6c/qeIEEhuojtqrNcx9ngJX44QVx0fWo+A982xhVW1XFTMvJq7JJMhzE98rm5pIlNk1EjXUVIGMYG4wvfpG0fG0rgQhcAnElDbVI8C3JuSoicuskBkYhidrnPccGDHEAlEeCphGMzRqhCNAjgQlESiGBAAIjVJCs7Ps52Mx5EXIzHIWQEINlQkb8xkZ5zCbqpjb2ScA7L4CuN2DZHFNVkWaBrlE68FD87mHcbbl5R3ygFGnUYMIOTKqDYty2t0SCeu9TN7Sahlwj0pXM5G/o2I9FXmOvntPPytzrpxnLGjrc2mAbFbLewYNzUel7zhtW748jAkiievfv75j5eKk72fvuW9fx0Z1QNs+NOUMOreAPlLxx0VrXxcTZhRYV3CPgzA3zGulHu9kw9JmsDepp6bTu9squyr87lVmA9pEKcXcmQ9Lk/CtQUyKQe/wC+ZWbNymmsG+hFETR0uJjTpTgC/V3O252hroNu91dehDnrVneqnMlnytyKy7nqb6Q8GtOoX0TMyL+seUnby7us0dFwddPzZlcZAEPU79RvXSZT8e/dXdn67gGPlCoQmTbcncmcvxcOqpzqRViyNifC52h4zhc0yLzftG0N/WEp8ZzqcbYWsh1I3Aur2IbofbKxtncq88zai5Ec8k4hw98W5B5CaV/1T4ShzTVCx6eLHm3lXmg88A1lyectLjsWDcyMD+M2OHoSD4QCTCKjZGkpWpC4uAc5UcR6jgTtcxooVRVGDrDEFRDAgZRVHqOBAjqJIojKIawBws649qf0LHj0+LGr8iKchDF0ZmFsfvPumLwXR42Y5M7BcOP52xbnYg8qUu9bWa7h5iUe1/abHlC4cCDGmNj82grbUCAFB8et9ZzcWy3lbYdOrqNJ2+OUEUqZiRykAKHFUUs/MNdD06XOM4zxg5MjFbVT+qWLV47zH0+NzuvxqOuFzdKduvlMZJOy7bRB7mlwzgeXUZUx4VJL9+/Ki97MQNgBvI+F6FOZTqcq6fCT62VwzbDryqu7N4ATr3//AEnBhA0/D0JwBa5HV0bmvfJzBuZmP9CFt8CSeWkewGPCqYnbNly5iQuZV9Gibf3e5NVv5Huk+g4Wyj0Ol1Y5sTEuHRsQLEqvzgTQ7tx4eM47D29yL6QBrTJ3PT0aq9/Hv8jA0Pa/0fRfW335mqj1Wr6V8BFy37PcdxxXi+NCmDVYvSgAkZMqgsxuiyncEeY+2cjxZjhbmw5AcWUuyBSeZAD81h3dR5TN4rxr0yo1nmQUbsl73LE/Z75mpxIgVsfIi+6VjjpNrq+FdsMmMizddO6vGdEva/FQL0x79vne0Ty0aiSLqvOLLGU5a6jjPHUd7xpyrR2FDcnulJOMMQAzEhbq/A/0JhtljemlQtunx8TQkK458Z+cjbivDymTxPSIuQjFzFCAQW3IvqL8pRXKbE6bScWX0XIVW6IBPnFTc96CM2LvmrtZogA93dM7NuTXSMkePrN3h7cq1136zFxrUuYdUBVXEGyYJWBiz2I5aMOa5Y4EPlj8s7HMCoXLHCwwIGALCAhBYXLGYKjiPUQECGokirAWTKIBkdote6KuNGKq9s1bEldgL8PWMy+C4fSZeUk0FLH7CP4y32qb18Y8EJ+9v5Qeyo+Vf93/ANlnHl14mmk7N5cAXYDaXTxMlQpVNhy3ygEjz8ZARBqdPLEbrI7UPePH5Oa/27/lMLQqTkAHX1j9ymbXag+pi+s3wEzeAj+0Y/8AX+Bpy8SfnppjV3JdUw/KCmiNWLrxM28mMX4yRRDlXthLo3O0H9Da+lTcfbpUEiVMKm5Rl49J4wzgFy/yQWw3HeHRzRQyLIZZzjevCV2kGNDJ8byspkyCAT+lPSEDIlQw1aUFgKIg3lADyfC/dHYnZ01VbXLiZrAMpthBMNBW28hamIVRgIU7HOao9RRQB1hCMsMQM1RuWSVFUCMokyiAokqiAct2ob5ZR4Y1/E0k7KD18n1B+KQdpG/tDeSoP+N/nLPZQetl+qnxM5J8rT+rooDwrjETrZsHtO22L2v8FlDgJ/tGP2t+Bpd7Tj6L/X/1lDgh+Xx+0/hM5M/k/TSdnXOsEjaOzQCZ06RtE7Rw8RSEqx6BARNCETCKhnZUskiQZMJ7xLxX1to7pcwuLTbOC7y3gS4vRR1NRaNM61IGMc5IBMdJIjydG3lMNJBmjlFi4ctRny94lTJkuHjcyacSQowMKdLE0UeKBkBCEYCEIAQiiigQ1kqSNZIsDcbx9r1GXyKj7lE0eyY+m/8An/2mVxdrz5T/AJje41NTsv8ANy+1Pg05MPk/a72b5EBnqQNrRvKp1dmdXMjSj2nbfF7H+Imdwg/L4/rfkZY49ktk+qfjK3Cfp8f1vyM5cvkXOzqnybwuWRuJOu862YDCERSPywBrgkwuWMcZ61FTDyiMMcLlh4sZkVURvilPMZfdD7pTyLvM6tXDQricVAZ7iAmjKIgklTHGR1SOwjhYzGPQaB0JEA45bx6jbr9/WRZcoPt8ppLUaRrpyRBbER1krOO40YByWIwAQqiqOBGCiEcxoyGJIsiBhgwDhta15Mh8cjn/AJGa3Z9qx5fN1HuMxHNknxJM2+BL8k5/zB+ETi4fvaXsmzCoHNFqrlYPNrdUlXij2y/V/OR8Nas2M/4hH4gfWH1fzMDQfS4/rCYX3n4dWGuXEGwmfjape077Tt2zOREIbCAYA4PhCD91wAYxiNMumEILsQJCtmSAHuk05QMv85WzIJcfGf6Mr5BIUo5CDIfQ7yzkWAYaGyWgI4eRkxxK0naTmgtBJjFoGutmvuiV5XUyQS0jLRwYEICAGDCEJcHnJU0nnDZ6QxSyNH5+6P8AoX+KG4WldYsppWPgrH7hLY0qjck7CZPE9eFxuK3KOBv4qQDFcpIfK46bHCtRy4WHeXP4RMeaGiHyZ8OY/ATj4d1VpmzneBV7wK3kyoRRPS5pOoUdePWH1R8TG4f9Lj+uvxh8S+f/AKR+cDh30uP94vxkX3E6YYT3ScNJMMkdAfKdaTq1iCxjhajMJSTAwkWzK2bX40sO6gj9W7b7hIU4/h/br2o/8JNyk8m16rpsPfC9N3SPBkDoHVgysNiJWzZgvzjUXc1tjK2Z5CurBNXuem8DNkkVQHMjaJjBJlQjXCV4BijITNAMcxiIqaYGSqZGMfskOTVcv2f0JW0rgjgyNGh3A0yZDJ11EqAwlaI1xdT5R/TyqGmPxPjXKxRO6wW84rZOtC7ru0YXmVRfdd985vNmLcxJsmV2e95Jy+oT7PjOe5XJSCXdM55KHiZSmzwrTWgPmfjJwm6AYsRq675qY9P6g++SjANgBQlhkFbTpxx0m1yvFlrKR5L8JFoR8rj/AHifiEscbHyzexOv1RINB9Li/eJ+ITmvuU7HCndclIrw+yM+qA5uWtqHde8FXJ3YVOqXabDarOERnq+VSxA76nP5+05PzMYHmxLe4VNTjIb0L8ldDzX15K3rznIETLi52XUEm0+s1rZTzPy2BXqqF2/OV48ac9u1LWl4nkxjlRyq3dbEX47iTJxhy4bJT7cptQNt99u/eZ8eOZWeRp0zYgGVqUWEa7B/WPQ+we+Wcg3mNo9QCgAoMqsGJ6kC+U/8vdNlzOnC76lUZg1CuMTNEgMaOTBuAFGMbmgkxBN6SZuRSzA2au67wBR/OXTR79/Iylja8lADwIN0Pm18JORxoYG8e/3eUg4vrGRV5DRJPcDsB5+2Uv8Ay9kcymh+yYPEtTznGORlremIs2R/CRlnLjdU9OgQ7C/AX7Y+TKFUseiiz37TObibD/1V7cqCVtbxYsjJyqLFEjIGrceAl3OSFpu6TUK6hxZB6WK76nPJojlz5BZADtzH7T/CSaXirJjVQMVAd7nm63uBKOLiDoWKEAubO195239szyzl1s9No8CTus14ynxTRcmOx3sor7z+Ujx9ocgFEIx8SCD7jK+r4m+QcrEUDdAVv0/OFzw10GqpzQ4bxY4/VYcyeHRlvvB/KZ8UwmVl3Ddlg1SMvMrgg+JAI8iD0MsoL3sUOu4nCRXNvW/wuVf40wOdyDY9Wu/9QSrpmp0Pg6n3iR3EGqiNiCCCNiD4zLfXZuwxYL9ZxvewvpLU408Sy/3uT/e0BddkFkZHFmzTtufEzf1p9Fp1uv8Aosn7t/wmcc+UkAHehQ8QLJr7yZb/APM5aKl+YEEHmVSaPXfrKMz4mfNrQk0c93840UUyMo8aPEbW0Q+SWqB5nUmvNTNJW9Vfqj4TG0WUFOQ1YcsAfDl7vumtiPqr7ANum207OHeiKO41xrgkzQjmDcRMa4geMYrgkxGyU1xDcwH2WfDpIGckk+JJgxTjuVqiiiikmUUUUAUaPGgCjxo8YNFFFAFFFFECijxpRGiiiiMooooAooooEUeNHga9oB6jeTLt3GwRfjNPC/qX9b8RmPo9Ry2tWG5fLcG5MOIlRyhQeu9nvm+GckTY0w0VzLHFD+yvvjZuIWtAlW8uh8RL9TEtNQyN86jqwH2iYjZCepJ9pJjSLxvqHprNxBB3k+wH85C/FPBT9pqZ8Ui8XI9FFGimRnj5FokeBI98eKALItHa+inffcqCffAiigCiiigCjxRRghFcUUAUaKKAKKKKBFHiigZhFFFAHjXFFAhEbQYooUFFFFECiiijBR4ooGUUUUQf/9k="/>
          <p:cNvSpPr>
            <a:spLocks noChangeAspect="1" noChangeArrowheads="1"/>
          </p:cNvSpPr>
          <p:nvPr/>
        </p:nvSpPr>
        <p:spPr bwMode="auto">
          <a:xfrm>
            <a:off x="228600" y="-444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36872" name="Picture 8" descr="http://www.leaveitbetter.com/files/5813/6518/8205/traffic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78" y="1907629"/>
            <a:ext cx="6253326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4" name="Picture 10" descr="https://encrypted-tbn3.gstatic.com/images?q=tbn:ANd9GcRGPfh2WTy1QNRmMt2Iqzqi4qyyRvxB2FswkZQxVsto127hBr1q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703" y="1907630"/>
            <a:ext cx="3415399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34540" y="1907630"/>
            <a:ext cx="471216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6600" b="1" dirty="0">
                <a:solidFill>
                  <a:srgbClr val="FFFF00"/>
                </a:solidFill>
              </a:rPr>
              <a:t>4 </a:t>
            </a:r>
            <a:r>
              <a:rPr lang="sv-SE" sz="6600" b="1" dirty="0" err="1" smtClean="0">
                <a:solidFill>
                  <a:srgbClr val="FFFF00"/>
                </a:solidFill>
              </a:rPr>
              <a:t>degrees</a:t>
            </a:r>
            <a:endParaRPr lang="sv-SE" sz="6600" b="1" dirty="0">
              <a:solidFill>
                <a:srgbClr val="FFFF00"/>
              </a:solidFill>
            </a:endParaRPr>
          </a:p>
          <a:p>
            <a:r>
              <a:rPr lang="sv-SE" sz="6600" b="1" dirty="0">
                <a:solidFill>
                  <a:srgbClr val="FFFF00"/>
                </a:solidFill>
              </a:rPr>
              <a:t>27</a:t>
            </a:r>
            <a:r>
              <a:rPr lang="sv-SE" sz="6600" b="1" dirty="0" smtClean="0">
                <a:solidFill>
                  <a:srgbClr val="FFFF00"/>
                </a:solidFill>
              </a:rPr>
              <a:t>% </a:t>
            </a:r>
            <a:r>
              <a:rPr lang="sv-SE" sz="6600" b="1" dirty="0" err="1" smtClean="0">
                <a:solidFill>
                  <a:srgbClr val="FFFF00"/>
                </a:solidFill>
              </a:rPr>
              <a:t>of</a:t>
            </a:r>
            <a:r>
              <a:rPr lang="sv-SE" sz="6600" b="1" dirty="0" smtClean="0">
                <a:solidFill>
                  <a:srgbClr val="FFFF00"/>
                </a:solidFill>
              </a:rPr>
              <a:t> CO2</a:t>
            </a:r>
            <a:endParaRPr lang="sv-SE" sz="6600" b="1" dirty="0">
              <a:solidFill>
                <a:srgbClr val="FFFF00"/>
              </a:solidFill>
            </a:endParaRPr>
          </a:p>
          <a:p>
            <a:r>
              <a:rPr lang="sv-SE" sz="6600" b="1" dirty="0" smtClean="0">
                <a:solidFill>
                  <a:srgbClr val="FFFF00"/>
                </a:solidFill>
              </a:rPr>
              <a:t>2030 = 3 x</a:t>
            </a:r>
            <a:endParaRPr lang="sv-SE" sz="6600" b="1" dirty="0">
              <a:solidFill>
                <a:srgbClr val="FFFF00"/>
              </a:solidFill>
            </a:endParaRPr>
          </a:p>
          <a:p>
            <a:endParaRPr lang="sv-SE" sz="6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1756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ctrTitle"/>
          </p:nvPr>
        </p:nvSpPr>
        <p:spPr>
          <a:xfrm>
            <a:off x="2177554" y="2539633"/>
            <a:ext cx="8590000" cy="7208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3 </a:t>
            </a:r>
            <a:r>
              <a:rPr lang="sv-SE" dirty="0" err="1" smtClean="0"/>
              <a:t>factors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transport </a:t>
            </a:r>
            <a:r>
              <a:rPr lang="sv-SE" dirty="0" err="1" smtClean="0"/>
              <a:t>technology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5228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522" y="-105374"/>
            <a:ext cx="8243491" cy="1269330"/>
          </a:xfrm>
        </p:spPr>
        <p:txBody>
          <a:bodyPr/>
          <a:lstStyle/>
          <a:p>
            <a:r>
              <a:rPr lang="sv-SE" sz="3600" dirty="0" smtClean="0"/>
              <a:t>1. Energy </a:t>
            </a:r>
            <a:r>
              <a:rPr lang="sv-SE" sz="3600" dirty="0" err="1" smtClean="0"/>
              <a:t>efficiency</a:t>
            </a:r>
            <a:r>
              <a:rPr lang="sv-SE" sz="3600" dirty="0" smtClean="0"/>
              <a:t> and emissions</a:t>
            </a:r>
            <a:endParaRPr lang="sv-SE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7290122" y="7423038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" y="1763613"/>
            <a:ext cx="10763469" cy="5281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61730" y="7044971"/>
            <a:ext cx="4917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Miles / Gallon-</a:t>
            </a:r>
            <a:r>
              <a:rPr lang="sv-SE" dirty="0" err="1" smtClean="0"/>
              <a:t>equivalent</a:t>
            </a:r>
            <a:r>
              <a:rPr lang="sv-SE" dirty="0" smtClean="0"/>
              <a:t> [USA 2012]</a:t>
            </a:r>
            <a:endParaRPr lang="sv-SE" dirty="0"/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2321570" y="1547589"/>
            <a:ext cx="8208912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diamond" w="med" len="med"/>
            <a:tailEnd type="arrow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>
            <a:off x="2321570" y="1547589"/>
            <a:ext cx="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3761730" y="1547589"/>
            <a:ext cx="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3761730" y="1439577"/>
            <a:ext cx="0" cy="1800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9162330" y="1439577"/>
            <a:ext cx="0" cy="1800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2681610" y="995968"/>
            <a:ext cx="2884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1,0 L/mil=900Wh/km</a:t>
            </a:r>
            <a:endParaRPr lang="sv-SE" dirty="0"/>
          </a:p>
        </p:txBody>
      </p:sp>
      <p:sp>
        <p:nvSpPr>
          <p:cNvPr id="20" name="TextBox 19"/>
          <p:cNvSpPr txBox="1"/>
          <p:nvPr/>
        </p:nvSpPr>
        <p:spPr>
          <a:xfrm>
            <a:off x="7632741" y="977912"/>
            <a:ext cx="2884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0,2 L/mil=180Wh/km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6759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ttps://encrypted-tbn2.gstatic.com/images?q=tbn:ANd9GcThGNF4jm0_U4Rnf791HSaaqa57-3Mjnbm6LEmOjdwlZVXUvz605xsShIl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29" y="4414318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s://encrypted-tbn1.gstatic.com/images?q=tbn:ANd9GcQRLOQJ5BJJR_v-TTh3DHrL8B9DfI45pnISe8vN_b0tJLYhsvJB0w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8" r="-5"/>
          <a:stretch/>
        </p:blipFill>
        <p:spPr bwMode="auto">
          <a:xfrm>
            <a:off x="2343547" y="5851822"/>
            <a:ext cx="24876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498" y="293192"/>
            <a:ext cx="8496944" cy="3906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1" r="9882"/>
          <a:stretch/>
        </p:blipFill>
        <p:spPr>
          <a:xfrm>
            <a:off x="4481810" y="4284206"/>
            <a:ext cx="2544994" cy="21080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282" y="5762192"/>
            <a:ext cx="2232248" cy="1779460"/>
          </a:xfrm>
          <a:prstGeom prst="rect">
            <a:avLst/>
          </a:prstGeom>
        </p:spPr>
      </p:pic>
      <p:pic>
        <p:nvPicPr>
          <p:cNvPr id="1030" name="Picture 6" descr="C:\Users\peterg\Pictures\Privata bilder\20130605_15042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6" t="9931" r="-67" b="1704"/>
          <a:stretch/>
        </p:blipFill>
        <p:spPr bwMode="auto">
          <a:xfrm>
            <a:off x="7965395" y="4320262"/>
            <a:ext cx="26892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807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2. </a:t>
            </a:r>
            <a:r>
              <a:rPr lang="sv-SE" dirty="0" err="1" smtClean="0"/>
              <a:t>Urbanization</a:t>
            </a:r>
            <a:r>
              <a:rPr lang="sv-SE" dirty="0" smtClean="0"/>
              <a:t> &amp; City space</a:t>
            </a:r>
            <a:br>
              <a:rPr lang="sv-SE" dirty="0" smtClean="0"/>
            </a:br>
            <a:r>
              <a:rPr lang="sv-SE" dirty="0"/>
              <a:t>	</a:t>
            </a:r>
            <a:r>
              <a:rPr lang="sv-SE" dirty="0" smtClean="0"/>
              <a:t>-”the 60 </a:t>
            </a:r>
            <a:r>
              <a:rPr lang="sv-SE" dirty="0" err="1" smtClean="0"/>
              <a:t>people</a:t>
            </a:r>
            <a:r>
              <a:rPr lang="sv-SE" dirty="0" smtClean="0"/>
              <a:t> test”</a:t>
            </a:r>
            <a:endParaRPr lang="sv-SE" dirty="0"/>
          </a:p>
        </p:txBody>
      </p:sp>
      <p:pic>
        <p:nvPicPr>
          <p:cNvPr id="3076" name="Picture 4" descr="http://www.geo.sunysb.edu/bicycle-muenster/traff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92" y="2079585"/>
            <a:ext cx="9891446" cy="436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87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385466" y="323453"/>
            <a:ext cx="8002588" cy="1260475"/>
          </a:xfrm>
        </p:spPr>
        <p:txBody>
          <a:bodyPr/>
          <a:lstStyle/>
          <a:p>
            <a:pPr algn="ctr"/>
            <a:r>
              <a:rPr lang="sv-SE" dirty="0" smtClean="0"/>
              <a:t>3. </a:t>
            </a:r>
            <a:r>
              <a:rPr lang="sv-SE" dirty="0" err="1" smtClean="0"/>
              <a:t>Efficiency</a:t>
            </a:r>
            <a:r>
              <a:rPr lang="sv-SE" dirty="0" smtClean="0"/>
              <a:t> vs. ”</a:t>
            </a:r>
            <a:r>
              <a:rPr lang="sv-SE" dirty="0" err="1" smtClean="0"/>
              <a:t>Environmental</a:t>
            </a:r>
            <a:r>
              <a:rPr lang="sv-SE" dirty="0" smtClean="0"/>
              <a:t> </a:t>
            </a:r>
            <a:r>
              <a:rPr lang="sv-SE" dirty="0" err="1" smtClean="0"/>
              <a:t>cost</a:t>
            </a:r>
            <a:r>
              <a:rPr lang="sv-SE" dirty="0" smtClean="0"/>
              <a:t>”</a:t>
            </a:r>
            <a:endParaRPr lang="sv-SE" dirty="0"/>
          </a:p>
        </p:txBody>
      </p:sp>
      <p:pic>
        <p:nvPicPr>
          <p:cNvPr id="1026" name="Picture 2" descr="https://encrypted-tbn1.gstatic.com/images?q=tbn:ANd9GcRLZCFHQriz60jPlgW7acyDPagKDXRp4-NqKj4HtGIfTW5AQVwV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966" y="2416631"/>
            <a:ext cx="3168352" cy="3126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environment.ucla.edu/media_IOE/images/flickr_afagen-ly-m4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756" y="1907629"/>
            <a:ext cx="2809686" cy="257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encrypted-tbn3.gstatic.com/images?q=tbn:ANd9GcSR-as3YJdPTSTKodcsgmj8Wns_rdriEa1oATmAxT0lq8A_kx1Ri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92" y="2174048"/>
            <a:ext cx="2657475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homelandsecuritynewswire.com/sites/default/files/imagecache/standard/rare-earth-free-electric-motors1-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86" y="4423679"/>
            <a:ext cx="2857500" cy="210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encrypted-tbn1.gstatic.com/images?q=tbn:ANd9GcRgIlvN3uA1D2-YwpZhTbQEjf9Abi8liL1KK6mOJZ-_t0yHZgbkj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570" y="4881623"/>
            <a:ext cx="2762250" cy="165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320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ctrTitle"/>
          </p:nvPr>
        </p:nvSpPr>
        <p:spPr>
          <a:xfrm>
            <a:off x="2897634" y="2627709"/>
            <a:ext cx="5403231" cy="7208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What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do </a:t>
            </a:r>
            <a:r>
              <a:rPr lang="sv-SE" dirty="0" err="1" smtClean="0"/>
              <a:t>about</a:t>
            </a:r>
            <a:r>
              <a:rPr lang="sv-SE" dirty="0" smtClean="0"/>
              <a:t> it?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5632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sv-SE" dirty="0" err="1" smtClean="0"/>
              <a:t>What</a:t>
            </a:r>
            <a:r>
              <a:rPr lang="sv-SE" dirty="0" smtClean="0"/>
              <a:t> is </a:t>
            </a:r>
            <a:r>
              <a:rPr lang="sv-SE" dirty="0" err="1" smtClean="0"/>
              <a:t>needed</a:t>
            </a:r>
            <a:r>
              <a:rPr lang="sv-SE" dirty="0" smtClean="0"/>
              <a:t>? 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337793" y="2124075"/>
            <a:ext cx="5819031" cy="4751388"/>
          </a:xfrm>
        </p:spPr>
        <p:txBody>
          <a:bodyPr/>
          <a:lstStyle/>
          <a:p>
            <a:pPr eaLnBrk="1" hangingPunct="1"/>
            <a:r>
              <a:rPr lang="sv-SE" sz="2600" dirty="0" smtClean="0"/>
              <a:t>”</a:t>
            </a:r>
            <a:r>
              <a:rPr lang="sv-SE" sz="2600" dirty="0" err="1" smtClean="0"/>
              <a:t>Empowered</a:t>
            </a:r>
            <a:r>
              <a:rPr lang="sv-SE" sz="2600" dirty="0" smtClean="0"/>
              <a:t>” and </a:t>
            </a:r>
            <a:r>
              <a:rPr lang="sv-SE" sz="2600" dirty="0" err="1" smtClean="0"/>
              <a:t>engaged</a:t>
            </a:r>
            <a:r>
              <a:rPr lang="sv-SE" sz="2600" dirty="0" smtClean="0"/>
              <a:t> new </a:t>
            </a:r>
            <a:r>
              <a:rPr lang="sv-SE" sz="2600" dirty="0" err="1" smtClean="0"/>
              <a:t>engineers</a:t>
            </a:r>
            <a:endParaRPr lang="sv-SE" sz="2600" dirty="0" smtClean="0"/>
          </a:p>
          <a:p>
            <a:pPr lvl="1" eaLnBrk="1" hangingPunct="1"/>
            <a:endParaRPr lang="sv-SE" sz="2400" dirty="0" smtClean="0"/>
          </a:p>
          <a:p>
            <a:pPr lvl="1" eaLnBrk="1" hangingPunct="1"/>
            <a:endParaRPr lang="sv-SE" sz="2400" dirty="0" smtClean="0"/>
          </a:p>
          <a:p>
            <a:pPr eaLnBrk="1" hangingPunct="1"/>
            <a:r>
              <a:rPr lang="sv-SE" sz="2600" dirty="0" err="1" smtClean="0"/>
              <a:t>Radical</a:t>
            </a:r>
            <a:r>
              <a:rPr lang="sv-SE" sz="2600" dirty="0" smtClean="0"/>
              <a:t> </a:t>
            </a:r>
            <a:r>
              <a:rPr lang="sv-SE" sz="2600" dirty="0" err="1" smtClean="0"/>
              <a:t>development</a:t>
            </a:r>
            <a:endParaRPr lang="sv-SE" sz="2600" dirty="0" smtClean="0"/>
          </a:p>
          <a:p>
            <a:pPr lvl="1" eaLnBrk="1" hangingPunct="1"/>
            <a:endParaRPr lang="sv-SE" sz="2400" dirty="0" smtClean="0"/>
          </a:p>
          <a:p>
            <a:pPr lvl="1" eaLnBrk="1" hangingPunct="1"/>
            <a:endParaRPr lang="sv-SE" sz="2400" dirty="0" smtClean="0"/>
          </a:p>
          <a:p>
            <a:pPr eaLnBrk="1" hangingPunct="1"/>
            <a:r>
              <a:rPr lang="sv-SE" sz="2600" dirty="0" smtClean="0"/>
              <a:t>”</a:t>
            </a:r>
            <a:r>
              <a:rPr lang="sv-SE" sz="2600" dirty="0" err="1" smtClean="0"/>
              <a:t>Showcase</a:t>
            </a:r>
            <a:r>
              <a:rPr lang="sv-SE" sz="2600" dirty="0" smtClean="0"/>
              <a:t>” examples </a:t>
            </a:r>
            <a:r>
              <a:rPr lang="sv-SE" sz="2600" dirty="0" err="1" smtClean="0"/>
              <a:t>facilitate</a:t>
            </a:r>
            <a:r>
              <a:rPr lang="sv-SE" sz="2600" dirty="0" smtClean="0"/>
              <a:t> </a:t>
            </a:r>
            <a:r>
              <a:rPr lang="sv-SE" sz="2600" dirty="0" err="1" smtClean="0"/>
              <a:t>change</a:t>
            </a:r>
            <a:endParaRPr lang="sv-SE" sz="2600" dirty="0" smtClean="0"/>
          </a:p>
        </p:txBody>
      </p:sp>
      <p:pic>
        <p:nvPicPr>
          <p:cNvPr id="12292" name="Picture 7" descr="https://encrypted-tbn0.gstatic.com/images?q=tbn:ANd9GcQbB8ivpTJpwX-teAT8UfS2uce_5thWSk7aNBoT-wDmGMXjvuQm1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" y="1619597"/>
            <a:ext cx="2890515" cy="1733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9" descr="https://encrypted-tbn2.gstatic.com/images?q=tbn:ANd9GcTf6TEIr4l6ikdgkLgavowZm70Aqu5e1vXwaAXNBZSfBJjokpB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" y="3436698"/>
            <a:ext cx="2890515" cy="1639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14" y="5203221"/>
            <a:ext cx="2901627" cy="217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628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://www.johnelliottconsultancy.co.uk/img/sustainable-transport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578" y="2105044"/>
            <a:ext cx="4464496" cy="3923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KTH ITRL: </a:t>
            </a:r>
            <a:br>
              <a:rPr lang="sv-SE" dirty="0" smtClean="0"/>
            </a:br>
            <a:r>
              <a:rPr lang="sv-SE" dirty="0" smtClean="0"/>
              <a:t>-</a:t>
            </a:r>
            <a:r>
              <a:rPr lang="sv-SE" dirty="0" err="1" smtClean="0"/>
              <a:t>Demonstrate</a:t>
            </a:r>
            <a:r>
              <a:rPr lang="sv-SE" dirty="0" smtClean="0"/>
              <a:t> </a:t>
            </a:r>
            <a:r>
              <a:rPr lang="sv-SE" dirty="0" err="1" smtClean="0"/>
              <a:t>Sustainable</a:t>
            </a:r>
            <a:r>
              <a:rPr lang="sv-SE" dirty="0" smtClean="0"/>
              <a:t> transport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422278" y="2986597"/>
            <a:ext cx="1728192" cy="2160240"/>
            <a:chOff x="147458" y="2986597"/>
            <a:chExt cx="1728192" cy="2160240"/>
          </a:xfrm>
        </p:grpSpPr>
        <p:sp>
          <p:nvSpPr>
            <p:cNvPr id="21" name="Rounded Rectangular Callout 20"/>
            <p:cNvSpPr/>
            <p:nvPr/>
          </p:nvSpPr>
          <p:spPr bwMode="auto">
            <a:xfrm>
              <a:off x="147458" y="2986597"/>
              <a:ext cx="1728192" cy="2160240"/>
            </a:xfrm>
            <a:prstGeom prst="wedgeRoundRectCallout">
              <a:avLst>
                <a:gd name="adj1" fmla="val 153504"/>
                <a:gd name="adj2" fmla="val 26898"/>
                <a:gd name="adj3" fmla="val 16667"/>
              </a:avLst>
            </a:prstGeom>
            <a:solidFill>
              <a:schemeClr val="accent6">
                <a:lumMod val="25000"/>
                <a:lumOff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</a:endParaRPr>
            </a:p>
          </p:txBody>
        </p:sp>
        <p:pic>
          <p:nvPicPr>
            <p:cNvPr id="8" name="Picture 4" descr="Screen shot 2012-02-13 at 10.38.44 PM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485" y="3210702"/>
              <a:ext cx="1354138" cy="185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Group 16"/>
          <p:cNvGrpSpPr/>
          <p:nvPr/>
        </p:nvGrpSpPr>
        <p:grpSpPr>
          <a:xfrm>
            <a:off x="7230005" y="1645230"/>
            <a:ext cx="2811364" cy="1692129"/>
            <a:chOff x="7359648" y="1836818"/>
            <a:chExt cx="2811364" cy="1692129"/>
          </a:xfrm>
        </p:grpSpPr>
        <p:sp>
          <p:nvSpPr>
            <p:cNvPr id="18" name="Rounded Rectangular Callout 17"/>
            <p:cNvSpPr/>
            <p:nvPr/>
          </p:nvSpPr>
          <p:spPr bwMode="auto">
            <a:xfrm>
              <a:off x="7359648" y="1836818"/>
              <a:ext cx="2811364" cy="1692129"/>
            </a:xfrm>
            <a:prstGeom prst="wedgeRoundRectCallout">
              <a:avLst>
                <a:gd name="adj1" fmla="val -88729"/>
                <a:gd name="adj2" fmla="val 48270"/>
                <a:gd name="adj3" fmla="val 16667"/>
              </a:avLst>
            </a:prstGeom>
            <a:solidFill>
              <a:schemeClr val="accent6">
                <a:lumMod val="25000"/>
                <a:lumOff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</a:endParaRPr>
            </a:p>
          </p:txBody>
        </p:sp>
        <p:pic>
          <p:nvPicPr>
            <p:cNvPr id="9" name="Picture 2" descr="http://t0.gstatic.com/images?q=tbn:ANd9GcSx9hDiZmHS9mYDuo7AdsBaekG1BgHLQBX4ljcsXJfZEKvZTZHWrQ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6442" y="2053438"/>
              <a:ext cx="2517775" cy="1258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Group 15"/>
          <p:cNvGrpSpPr/>
          <p:nvPr/>
        </p:nvGrpSpPr>
        <p:grpSpPr>
          <a:xfrm>
            <a:off x="6905299" y="4423303"/>
            <a:ext cx="2592288" cy="1549309"/>
            <a:chOff x="7449293" y="1979637"/>
            <a:chExt cx="2592288" cy="1549309"/>
          </a:xfrm>
        </p:grpSpPr>
        <p:sp>
          <p:nvSpPr>
            <p:cNvPr id="15" name="Rounded Rectangular Callout 14"/>
            <p:cNvSpPr/>
            <p:nvPr/>
          </p:nvSpPr>
          <p:spPr bwMode="auto">
            <a:xfrm>
              <a:off x="7449293" y="1979637"/>
              <a:ext cx="2592288" cy="1549309"/>
            </a:xfrm>
            <a:prstGeom prst="wedgeRoundRectCallout">
              <a:avLst>
                <a:gd name="adj1" fmla="val -105521"/>
                <a:gd name="adj2" fmla="val -24885"/>
                <a:gd name="adj3" fmla="val 16667"/>
              </a:avLst>
            </a:prstGeom>
            <a:solidFill>
              <a:schemeClr val="accent6">
                <a:lumMod val="25000"/>
                <a:lumOff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</a:endParaRPr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00318" y="2121673"/>
              <a:ext cx="2046288" cy="1265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0" name="TextBox 19"/>
          <p:cNvSpPr txBox="1"/>
          <p:nvPr/>
        </p:nvSpPr>
        <p:spPr>
          <a:xfrm>
            <a:off x="164379" y="5164697"/>
            <a:ext cx="2794355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sv-SE" dirty="0" smtClean="0"/>
              <a:t>4 </a:t>
            </a:r>
            <a:r>
              <a:rPr lang="sv-SE" dirty="0" err="1" smtClean="0"/>
              <a:t>seconds</a:t>
            </a:r>
            <a:r>
              <a:rPr lang="sv-SE" dirty="0" smtClean="0"/>
              <a:t> </a:t>
            </a:r>
            <a:r>
              <a:rPr lang="sv-SE" dirty="0" err="1" smtClean="0"/>
              <a:t>away</a:t>
            </a:r>
            <a:endParaRPr lang="sv-SE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sv-SE" dirty="0" err="1" smtClean="0"/>
              <a:t>seamless</a:t>
            </a:r>
            <a:r>
              <a:rPr lang="sv-SE" dirty="0" smtClean="0"/>
              <a:t> transport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59648" y="3345184"/>
            <a:ext cx="3260829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sv-SE" dirty="0" err="1" smtClean="0"/>
              <a:t>coordinated</a:t>
            </a:r>
            <a:r>
              <a:rPr lang="sv-SE" dirty="0" smtClean="0"/>
              <a:t> &amp; </a:t>
            </a:r>
            <a:r>
              <a:rPr lang="sv-SE" dirty="0" err="1" smtClean="0"/>
              <a:t>electric</a:t>
            </a:r>
            <a:endParaRPr lang="sv-SE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sv-SE" dirty="0" smtClean="0"/>
              <a:t>10 x </a:t>
            </a:r>
            <a:r>
              <a:rPr lang="sv-SE" dirty="0" err="1" smtClean="0"/>
              <a:t>efficiency</a:t>
            </a:r>
            <a:endParaRPr lang="sv-SE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6797052" y="6028391"/>
            <a:ext cx="2901756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sv-SE" dirty="0" err="1" smtClean="0"/>
              <a:t>Specialized</a:t>
            </a:r>
            <a:r>
              <a:rPr lang="sv-SE" dirty="0" smtClean="0"/>
              <a:t> &amp; </a:t>
            </a:r>
            <a:r>
              <a:rPr lang="sv-SE" dirty="0" err="1" smtClean="0"/>
              <a:t>light</a:t>
            </a:r>
            <a:endParaRPr lang="sv-SE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sv-SE" dirty="0"/>
              <a:t>25 x </a:t>
            </a:r>
            <a:r>
              <a:rPr lang="sv-SE" dirty="0" err="1"/>
              <a:t>efficiency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9325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Elektrifiering av tunga fordon</a:t>
            </a:r>
            <a:endParaRPr lang="sv-SE" dirty="0"/>
          </a:p>
        </p:txBody>
      </p:sp>
      <p:pic>
        <p:nvPicPr>
          <p:cNvPr id="1026" name="Picture 2" descr="http://ts1.mm.bing.net/th?&amp;id=HN.608023045828643261&amp;w=300&amp;h=300&amp;c=0&amp;pid=1.9&amp;rs=0&amp;p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91" y="4131394"/>
            <a:ext cx="4392235" cy="2371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826" y="3805785"/>
            <a:ext cx="4770104" cy="2727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http://ts1.mm.bing.net/th?&amp;id=HN.607992031874254852&amp;w=300&amp;h=300&amp;c=0&amp;pid=1.9&amp;rs=0&amp;p=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022" y="1637765"/>
            <a:ext cx="4650338" cy="167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://www.sae.org/dlymagazineimages/8618_9639_AR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49" y="1485453"/>
            <a:ext cx="432435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ttp://ts1.mm.bing.net/th?&amp;id=HN.608010581831715867&amp;w=300&amp;h=300&amp;c=0&amp;pid=1.9&amp;rs=0&amp;p=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780" y="2987749"/>
            <a:ext cx="2462483" cy="176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961530" y="6503203"/>
            <a:ext cx="72683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4000" dirty="0" smtClean="0"/>
              <a:t>Hybrid vs. Batteri-, Plug-in, </a:t>
            </a:r>
            <a:r>
              <a:rPr lang="sv-SE" sz="4000" dirty="0" err="1" smtClean="0"/>
              <a:t>Elväg</a:t>
            </a:r>
            <a:endParaRPr lang="sv-SE" sz="4000" dirty="0"/>
          </a:p>
        </p:txBody>
      </p:sp>
    </p:spTree>
    <p:extLst>
      <p:ext uri="{BB962C8B-B14F-4D97-AF65-F5344CB8AC3E}">
        <p14:creationId xmlns:p14="http://schemas.microsoft.com/office/powerpoint/2010/main" val="327611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4981" y="323453"/>
            <a:ext cx="9030339" cy="125994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sv-SE" sz="4000" b="1" dirty="0" err="1" smtClean="0">
                <a:solidFill>
                  <a:schemeClr val="tx1"/>
                </a:solidFill>
              </a:rPr>
              <a:t>Concept</a:t>
            </a:r>
            <a:r>
              <a:rPr lang="sv-SE" sz="4000" b="1" dirty="0" smtClean="0">
                <a:solidFill>
                  <a:schemeClr val="tx1"/>
                </a:solidFill>
              </a:rPr>
              <a:t> </a:t>
            </a:r>
            <a:r>
              <a:rPr lang="sv-SE" sz="4000" b="1" dirty="0" err="1" smtClean="0">
                <a:solidFill>
                  <a:schemeClr val="tx1"/>
                </a:solidFill>
              </a:rPr>
              <a:t>vehicles</a:t>
            </a:r>
            <a:r>
              <a:rPr lang="sv-SE" sz="4000" b="1" dirty="0" smtClean="0">
                <a:solidFill>
                  <a:schemeClr val="tx1"/>
                </a:solidFill>
              </a:rPr>
              <a:t> @ ITRL</a:t>
            </a:r>
            <a:r>
              <a:rPr lang="sv-SE" sz="4000" dirty="0">
                <a:solidFill>
                  <a:schemeClr val="tx1"/>
                </a:solidFill>
              </a:rPr>
              <a:t/>
            </a:r>
            <a:br>
              <a:rPr lang="sv-SE" sz="4000" dirty="0">
                <a:solidFill>
                  <a:schemeClr val="tx1"/>
                </a:solidFill>
              </a:rPr>
            </a:br>
            <a:r>
              <a:rPr lang="sv-SE" sz="4000" dirty="0">
                <a:solidFill>
                  <a:schemeClr val="tx1"/>
                </a:solidFill>
              </a:rPr>
              <a:t>100+ </a:t>
            </a:r>
            <a:r>
              <a:rPr lang="sv-SE" sz="4000" dirty="0" smtClean="0">
                <a:solidFill>
                  <a:schemeClr val="tx1"/>
                </a:solidFill>
              </a:rPr>
              <a:t>students &amp; researchers</a:t>
            </a:r>
            <a:endParaRPr lang="sv-SE" sz="4000" dirty="0">
              <a:solidFill>
                <a:schemeClr val="tx1"/>
              </a:solidFill>
            </a:endParaRPr>
          </a:p>
        </p:txBody>
      </p:sp>
      <p:pic>
        <p:nvPicPr>
          <p:cNvPr id="17" name="Picture 16" descr="C:\Users\Magnus\Desktop\logo_201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75" r="-2992"/>
          <a:stretch/>
        </p:blipFill>
        <p:spPr bwMode="auto">
          <a:xfrm>
            <a:off x="191324" y="2049271"/>
            <a:ext cx="2733959" cy="1208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20409" y="2049271"/>
            <a:ext cx="4968552" cy="923307"/>
          </a:xfrm>
          <a:prstGeom prst="rect">
            <a:avLst/>
          </a:prstGeom>
          <a:ln w="38100">
            <a:noFill/>
          </a:ln>
        </p:spPr>
        <p:txBody>
          <a:bodyPr wrap="square" lIns="91417" tIns="45709" rIns="91417" bIns="45709">
            <a:spAutoFit/>
          </a:bodyPr>
          <a:lstStyle/>
          <a:p>
            <a:r>
              <a:rPr lang="sv-SE" sz="2700" b="1" dirty="0" smtClean="0"/>
              <a:t>”</a:t>
            </a:r>
            <a:r>
              <a:rPr lang="sv-SE" sz="2700" b="1" dirty="0" err="1"/>
              <a:t>EcoCar</a:t>
            </a:r>
            <a:r>
              <a:rPr lang="sv-SE" sz="2700" b="1" dirty="0" smtClean="0"/>
              <a:t>”</a:t>
            </a:r>
          </a:p>
          <a:p>
            <a:r>
              <a:rPr lang="sv-SE" sz="2700" dirty="0" smtClean="0"/>
              <a:t>-Ultra-</a:t>
            </a:r>
            <a:r>
              <a:rPr lang="sv-SE" sz="2700" dirty="0" err="1" smtClean="0"/>
              <a:t>energyefficient</a:t>
            </a:r>
            <a:endParaRPr lang="sv-SE" sz="2700" dirty="0"/>
          </a:p>
        </p:txBody>
      </p:sp>
      <p:sp>
        <p:nvSpPr>
          <p:cNvPr id="11" name="Rectangle 10"/>
          <p:cNvSpPr/>
          <p:nvPr/>
        </p:nvSpPr>
        <p:spPr>
          <a:xfrm>
            <a:off x="2897067" y="5616788"/>
            <a:ext cx="4860646" cy="1338806"/>
          </a:xfrm>
          <a:prstGeom prst="rect">
            <a:avLst/>
          </a:prstGeom>
          <a:ln w="38100">
            <a:noFill/>
          </a:ln>
        </p:spPr>
        <p:txBody>
          <a:bodyPr wrap="square" lIns="91417" tIns="45709" rIns="91417" bIns="45709">
            <a:spAutoFit/>
          </a:bodyPr>
          <a:lstStyle/>
          <a:p>
            <a:r>
              <a:rPr lang="sv-SE" sz="2700" b="1" dirty="0" smtClean="0"/>
              <a:t>”</a:t>
            </a:r>
            <a:r>
              <a:rPr lang="sv-SE" sz="2700" b="1" dirty="0"/>
              <a:t>Research </a:t>
            </a:r>
            <a:r>
              <a:rPr lang="sv-SE" sz="2700" b="1" dirty="0" err="1"/>
              <a:t>Concept</a:t>
            </a:r>
            <a:r>
              <a:rPr lang="sv-SE" sz="2700" b="1" dirty="0"/>
              <a:t> </a:t>
            </a:r>
            <a:r>
              <a:rPr lang="sv-SE" sz="2700" b="1" dirty="0" err="1"/>
              <a:t>Vehicle</a:t>
            </a:r>
            <a:r>
              <a:rPr lang="sv-SE" sz="2700" b="1" dirty="0" smtClean="0"/>
              <a:t>”</a:t>
            </a:r>
          </a:p>
          <a:p>
            <a:r>
              <a:rPr lang="sv-SE" sz="2700" dirty="0" smtClean="0"/>
              <a:t>-Test </a:t>
            </a:r>
            <a:r>
              <a:rPr lang="sv-SE" sz="2700" dirty="0" err="1" smtClean="0"/>
              <a:t>platform</a:t>
            </a:r>
            <a:r>
              <a:rPr lang="sv-SE" sz="2700" dirty="0" smtClean="0"/>
              <a:t> for </a:t>
            </a:r>
            <a:r>
              <a:rPr lang="sv-SE" sz="2700" dirty="0" err="1" smtClean="0"/>
              <a:t>vehicle</a:t>
            </a:r>
            <a:r>
              <a:rPr lang="sv-SE" sz="2700" dirty="0" smtClean="0"/>
              <a:t> </a:t>
            </a:r>
            <a:r>
              <a:rPr lang="sv-SE" sz="2700" dirty="0" err="1" smtClean="0"/>
              <a:t>technology</a:t>
            </a:r>
            <a:endParaRPr lang="sv-SE" sz="2700" dirty="0"/>
          </a:p>
        </p:txBody>
      </p:sp>
      <p:sp>
        <p:nvSpPr>
          <p:cNvPr id="12" name="Rectangle 11"/>
          <p:cNvSpPr/>
          <p:nvPr/>
        </p:nvSpPr>
        <p:spPr>
          <a:xfrm>
            <a:off x="2813299" y="4104720"/>
            <a:ext cx="4860646" cy="923307"/>
          </a:xfrm>
          <a:prstGeom prst="rect">
            <a:avLst/>
          </a:prstGeom>
          <a:ln w="38100">
            <a:noFill/>
          </a:ln>
        </p:spPr>
        <p:txBody>
          <a:bodyPr wrap="square" lIns="91417" tIns="45709" rIns="91417" bIns="45709">
            <a:spAutoFit/>
          </a:bodyPr>
          <a:lstStyle/>
          <a:p>
            <a:r>
              <a:rPr lang="sv-SE" sz="2700" b="1" dirty="0" smtClean="0"/>
              <a:t>”Electra”</a:t>
            </a:r>
          </a:p>
          <a:p>
            <a:r>
              <a:rPr lang="sv-SE" sz="2700" dirty="0" smtClean="0"/>
              <a:t>-Urban </a:t>
            </a:r>
            <a:r>
              <a:rPr lang="sv-SE" sz="2700" dirty="0" err="1" smtClean="0"/>
              <a:t>Commuter</a:t>
            </a:r>
            <a:r>
              <a:rPr lang="sv-SE" sz="2700" dirty="0" smtClean="0"/>
              <a:t> </a:t>
            </a:r>
            <a:r>
              <a:rPr lang="sv-SE" sz="2700" dirty="0" err="1" smtClean="0"/>
              <a:t>project</a:t>
            </a:r>
            <a:endParaRPr lang="sv-SE" sz="2700" dirty="0"/>
          </a:p>
        </p:txBody>
      </p:sp>
      <p:pic>
        <p:nvPicPr>
          <p:cNvPr id="14" name="Bildobjekt 3" descr="Skateboard-chassis concep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577" y="5616788"/>
            <a:ext cx="1876063" cy="1876062"/>
          </a:xfrm>
          <a:prstGeom prst="rect">
            <a:avLst/>
          </a:prstGeom>
        </p:spPr>
      </p:pic>
      <p:pic>
        <p:nvPicPr>
          <p:cNvPr id="15" name="Bildobjekt 4" descr="Haptic driver interfac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74290" y="5804693"/>
            <a:ext cx="2647950" cy="1724025"/>
          </a:xfrm>
          <a:prstGeom prst="rect">
            <a:avLst/>
          </a:prstGeom>
        </p:spPr>
      </p:pic>
      <p:pic>
        <p:nvPicPr>
          <p:cNvPr id="5" name="Picture 2" descr="C:\Users\peterg\Pictures\Privata bilder\20130617_16564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724" y="3732439"/>
            <a:ext cx="2772565" cy="1667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23" y="3489885"/>
            <a:ext cx="2401815" cy="1914632"/>
          </a:xfrm>
          <a:prstGeom prst="rect">
            <a:avLst/>
          </a:prstGeom>
        </p:spPr>
      </p:pic>
      <p:pic>
        <p:nvPicPr>
          <p:cNvPr id="9" name="Picture 4" descr="https://encrypted-tbn0.gstatic.com/images?q=tbn:ANd9GcSdQwKy10EvrYyGGcpxEo1E59cOlPpwCHURlHzsv_rlccJ2Euo-ww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724" y="1776066"/>
            <a:ext cx="2590800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543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06"/>
    </mc:Choice>
    <mc:Fallback xmlns="">
      <p:transition spd="slow" advTm="11406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1490" y="251909"/>
            <a:ext cx="8712967" cy="1260475"/>
          </a:xfrm>
        </p:spPr>
        <p:txBody>
          <a:bodyPr/>
          <a:lstStyle/>
          <a:p>
            <a:r>
              <a:rPr lang="sv-SE" dirty="0" err="1" smtClean="0"/>
              <a:t>EcoCar</a:t>
            </a:r>
            <a:r>
              <a:rPr lang="sv-SE" dirty="0" smtClean="0"/>
              <a:t> 2013</a:t>
            </a:r>
            <a:br>
              <a:rPr lang="sv-SE" dirty="0" smtClean="0"/>
            </a:br>
            <a:r>
              <a:rPr lang="sv-SE" dirty="0"/>
              <a:t>-</a:t>
            </a:r>
            <a:r>
              <a:rPr lang="sv-SE" dirty="0" err="1" smtClean="0"/>
              <a:t>Swedens</a:t>
            </a:r>
            <a:r>
              <a:rPr lang="sv-SE" dirty="0" smtClean="0"/>
              <a:t> </a:t>
            </a:r>
            <a:r>
              <a:rPr lang="sv-SE" dirty="0" err="1" smtClean="0"/>
              <a:t>most</a:t>
            </a:r>
            <a:r>
              <a:rPr lang="sv-SE" dirty="0" smtClean="0"/>
              <a:t> </a:t>
            </a:r>
            <a:r>
              <a:rPr lang="sv-SE" dirty="0" err="1" smtClean="0"/>
              <a:t>energy</a:t>
            </a:r>
            <a:r>
              <a:rPr lang="sv-SE" dirty="0" smtClean="0"/>
              <a:t> </a:t>
            </a:r>
            <a:r>
              <a:rPr lang="sv-SE" dirty="0" err="1" smtClean="0"/>
              <a:t>efficient</a:t>
            </a:r>
            <a:r>
              <a:rPr lang="sv-SE" dirty="0" smtClean="0"/>
              <a:t> </a:t>
            </a:r>
            <a:r>
              <a:rPr lang="sv-SE" dirty="0" err="1" smtClean="0"/>
              <a:t>vehicles</a:t>
            </a:r>
            <a:r>
              <a:rPr lang="sv-SE" dirty="0" smtClean="0"/>
              <a:t> !</a:t>
            </a:r>
            <a:endParaRPr lang="sv-SE" dirty="0"/>
          </a:p>
        </p:txBody>
      </p:sp>
      <p:pic>
        <p:nvPicPr>
          <p:cNvPr id="1026" name="Picture 2" descr="P102083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410" y="1504779"/>
            <a:ext cx="8856984" cy="589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43179" y="6595191"/>
            <a:ext cx="6983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600" dirty="0" smtClean="0">
                <a:solidFill>
                  <a:schemeClr val="bg1"/>
                </a:solidFill>
              </a:rPr>
              <a:t>1600 km on </a:t>
            </a:r>
            <a:r>
              <a:rPr lang="sv-SE" sz="3600" dirty="0" err="1" smtClean="0">
                <a:solidFill>
                  <a:schemeClr val="bg1"/>
                </a:solidFill>
              </a:rPr>
              <a:t>equivalent</a:t>
            </a:r>
            <a:r>
              <a:rPr lang="sv-SE" sz="3600" dirty="0" smtClean="0">
                <a:solidFill>
                  <a:schemeClr val="bg1"/>
                </a:solidFill>
              </a:rPr>
              <a:t> </a:t>
            </a:r>
            <a:r>
              <a:rPr lang="sv-SE" sz="3600" dirty="0" err="1" smtClean="0">
                <a:solidFill>
                  <a:schemeClr val="bg1"/>
                </a:solidFill>
              </a:rPr>
              <a:t>of</a:t>
            </a:r>
            <a:r>
              <a:rPr lang="sv-SE" sz="3600" dirty="0" smtClean="0">
                <a:solidFill>
                  <a:schemeClr val="bg1"/>
                </a:solidFill>
              </a:rPr>
              <a:t> 1L </a:t>
            </a:r>
            <a:r>
              <a:rPr lang="sv-SE" sz="3600" dirty="0" err="1" smtClean="0">
                <a:solidFill>
                  <a:schemeClr val="bg1"/>
                </a:solidFill>
              </a:rPr>
              <a:t>petrol</a:t>
            </a:r>
            <a:endParaRPr lang="sv-SE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12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28"/>
    </mc:Choice>
    <mc:Fallback xmlns="">
      <p:transition spd="slow" advTm="10928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Underrubrik 2"/>
          <p:cNvSpPr>
            <a:spLocks noGrp="1"/>
          </p:cNvSpPr>
          <p:nvPr>
            <p:ph type="subTitle" idx="1"/>
          </p:nvPr>
        </p:nvSpPr>
        <p:spPr>
          <a:xfrm>
            <a:off x="2425650" y="6588149"/>
            <a:ext cx="7321550" cy="571822"/>
          </a:xfrm>
        </p:spPr>
        <p:txBody>
          <a:bodyPr/>
          <a:lstStyle/>
          <a:p>
            <a:pPr algn="ctr" eaLnBrk="1" hangingPunct="1">
              <a:defRPr/>
            </a:pPr>
            <a:r>
              <a:rPr lang="sv-S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Peter Georen, Manager, peterg@kth.se</a:t>
            </a:r>
          </a:p>
        </p:txBody>
      </p:sp>
      <p:pic>
        <p:nvPicPr>
          <p:cNvPr id="1026" name="Picture 2" descr="C:\Users\peterg\Pictures\Collage_TL-bi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908" y="2555701"/>
            <a:ext cx="6809631" cy="2520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272324" y="1331565"/>
            <a:ext cx="7215237" cy="1120771"/>
          </a:xfrm>
        </p:spPr>
        <p:txBody>
          <a:bodyPr/>
          <a:lstStyle/>
          <a:p>
            <a:pPr algn="ctr"/>
            <a:r>
              <a:rPr lang="sv-SE" dirty="0" smtClean="0"/>
              <a:t>KTH </a:t>
            </a:r>
            <a:r>
              <a:rPr lang="sv-SE" dirty="0"/>
              <a:t>Transport </a:t>
            </a:r>
            <a:r>
              <a:rPr lang="sv-SE" dirty="0" err="1"/>
              <a:t>Labs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8475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TH Eng Logo">
  <a:themeElements>
    <a:clrScheme name="KTH Colours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C54A6"/>
      </a:accent1>
      <a:accent2>
        <a:srgbClr val="808080"/>
      </a:accent2>
      <a:accent3>
        <a:srgbClr val="9D102D"/>
      </a:accent3>
      <a:accent4>
        <a:srgbClr val="E3DCC0"/>
      </a:accent4>
      <a:accent5>
        <a:srgbClr val="7F8E2B"/>
      </a:accent5>
      <a:accent6>
        <a:srgbClr val="404616"/>
      </a:accent6>
      <a:hlink>
        <a:srgbClr val="009999"/>
      </a:hlink>
      <a:folHlink>
        <a:srgbClr val="99CC00"/>
      </a:folHlink>
    </a:clrScheme>
    <a:fontScheme name="KTH 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TH - without footer">
  <a:themeElements>
    <a:clrScheme name="KTH Colours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C54A6"/>
      </a:accent1>
      <a:accent2>
        <a:srgbClr val="808080"/>
      </a:accent2>
      <a:accent3>
        <a:srgbClr val="9D102D"/>
      </a:accent3>
      <a:accent4>
        <a:srgbClr val="E3DCC0"/>
      </a:accent4>
      <a:accent5>
        <a:srgbClr val="7F8E2B"/>
      </a:accent5>
      <a:accent6>
        <a:srgbClr val="404616"/>
      </a:accent6>
      <a:hlink>
        <a:srgbClr val="009999"/>
      </a:hlink>
      <a:folHlink>
        <a:srgbClr val="99CC00"/>
      </a:folHlink>
    </a:clrScheme>
    <a:fontScheme name="KTH 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16245</TotalTime>
  <Words>233</Words>
  <Application>Microsoft Office PowerPoint</Application>
  <PresentationFormat>Custom</PresentationFormat>
  <Paragraphs>62</Paragraphs>
  <Slides>14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KTH Eng Logo</vt:lpstr>
      <vt:lpstr>KTH - without footer</vt:lpstr>
      <vt:lpstr>Integrated Transport Research Lab</vt:lpstr>
      <vt:lpstr>The threat !</vt:lpstr>
      <vt:lpstr>3 factors of transport technology</vt:lpstr>
      <vt:lpstr>1. Energy efficiency and emissions</vt:lpstr>
      <vt:lpstr>PowerPoint Presentation</vt:lpstr>
      <vt:lpstr>2. Urbanization &amp; City space  -”the 60 people test”</vt:lpstr>
      <vt:lpstr>3. Efficiency vs. ”Environmental cost”</vt:lpstr>
      <vt:lpstr>What to do about it?</vt:lpstr>
      <vt:lpstr>What is needed? </vt:lpstr>
      <vt:lpstr>KTH ITRL:  -Demonstrate Sustainable transport</vt:lpstr>
      <vt:lpstr>Elektrifiering av tunga fordon</vt:lpstr>
      <vt:lpstr>Concept vehicles @ ITRL 100+ students &amp; researchers</vt:lpstr>
      <vt:lpstr>EcoCar 2013 -Swedens most energy efficient vehicles !</vt:lpstr>
      <vt:lpstr>KTH Transport Labs</vt:lpstr>
    </vt:vector>
  </TitlesOfParts>
  <Company>Kungliga Tekniska Högskolan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mariaq</dc:creator>
  <cp:lastModifiedBy>Hans Bengt Johansson</cp:lastModifiedBy>
  <cp:revision>395</cp:revision>
  <dcterms:created xsi:type="dcterms:W3CDTF">2010-08-19T10:37:05Z</dcterms:created>
  <dcterms:modified xsi:type="dcterms:W3CDTF">2015-03-23T14:43:21Z</dcterms:modified>
</cp:coreProperties>
</file>