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41"/>
  </p:notesMasterIdLst>
  <p:handoutMasterIdLst>
    <p:handoutMasterId r:id="rId42"/>
  </p:handoutMasterIdLst>
  <p:sldIdLst>
    <p:sldId id="551" r:id="rId2"/>
    <p:sldId id="525" r:id="rId3"/>
    <p:sldId id="552" r:id="rId4"/>
    <p:sldId id="558" r:id="rId5"/>
    <p:sldId id="553" r:id="rId6"/>
    <p:sldId id="533" r:id="rId7"/>
    <p:sldId id="528" r:id="rId8"/>
    <p:sldId id="529" r:id="rId9"/>
    <p:sldId id="530" r:id="rId10"/>
    <p:sldId id="557" r:id="rId11"/>
    <p:sldId id="531" r:id="rId12"/>
    <p:sldId id="524" r:id="rId13"/>
    <p:sldId id="548" r:id="rId14"/>
    <p:sldId id="532" r:id="rId15"/>
    <p:sldId id="536" r:id="rId16"/>
    <p:sldId id="537" r:id="rId17"/>
    <p:sldId id="566" r:id="rId18"/>
    <p:sldId id="563" r:id="rId19"/>
    <p:sldId id="539" r:id="rId20"/>
    <p:sldId id="540" r:id="rId21"/>
    <p:sldId id="541" r:id="rId22"/>
    <p:sldId id="542" r:id="rId23"/>
    <p:sldId id="554" r:id="rId24"/>
    <p:sldId id="521" r:id="rId25"/>
    <p:sldId id="561" r:id="rId26"/>
    <p:sldId id="534" r:id="rId27"/>
    <p:sldId id="535" r:id="rId28"/>
    <p:sldId id="567" r:id="rId29"/>
    <p:sldId id="568" r:id="rId30"/>
    <p:sldId id="543" r:id="rId31"/>
    <p:sldId id="555" r:id="rId32"/>
    <p:sldId id="544" r:id="rId33"/>
    <p:sldId id="556" r:id="rId34"/>
    <p:sldId id="527" r:id="rId35"/>
    <p:sldId id="545" r:id="rId36"/>
    <p:sldId id="526" r:id="rId37"/>
    <p:sldId id="546" r:id="rId38"/>
    <p:sldId id="547" r:id="rId39"/>
    <p:sldId id="550" r:id="rId40"/>
  </p:sldIdLst>
  <p:sldSz cx="9144000" cy="6858000" type="screen4x3"/>
  <p:notesSz cx="6797675" cy="9929813"/>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B82A5"/>
    <a:srgbClr val="6270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86856" autoAdjust="0"/>
  </p:normalViewPr>
  <p:slideViewPr>
    <p:cSldViewPr>
      <p:cViewPr varScale="1">
        <p:scale>
          <a:sx n="80" d="100"/>
          <a:sy n="80" d="100"/>
        </p:scale>
        <p:origin x="1704" y="84"/>
      </p:cViewPr>
      <p:guideLst>
        <p:guide orient="horz" pos="2160"/>
        <p:guide pos="2880"/>
      </p:guideLst>
    </p:cSldViewPr>
  </p:slideViewPr>
  <p:notesTextViewPr>
    <p:cViewPr>
      <p:scale>
        <a:sx n="1" d="1"/>
        <a:sy n="1" d="1"/>
      </p:scale>
      <p:origin x="0" y="0"/>
    </p:cViewPr>
  </p:notesTextViewPr>
  <p:sorterViewPr>
    <p:cViewPr>
      <p:scale>
        <a:sx n="132" d="100"/>
        <a:sy n="132" d="100"/>
      </p:scale>
      <p:origin x="0" y="0"/>
    </p:cViewPr>
  </p:sorter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theme" Target="theme/theme1.xml"/><Relationship Id="rId4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handoutMaster" Target="handoutMasters/handoutMaster1.xml"/><Relationship Id="rId43" Type="http://schemas.openxmlformats.org/officeDocument/2006/relationships/printerSettings" Target="printerSettings/printerSettings1.bin"/><Relationship Id="rId44" Type="http://schemas.openxmlformats.org/officeDocument/2006/relationships/presProps" Target="presProps.xml"/><Relationship Id="rId4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6491"/>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50443" y="0"/>
            <a:ext cx="2945659" cy="496491"/>
          </a:xfrm>
          <a:prstGeom prst="rect">
            <a:avLst/>
          </a:prstGeom>
        </p:spPr>
        <p:txBody>
          <a:bodyPr vert="horz" lIns="91440" tIns="45720" rIns="91440" bIns="45720" rtlCol="0"/>
          <a:lstStyle>
            <a:lvl1pPr algn="r">
              <a:defRPr sz="1200"/>
            </a:lvl1pPr>
          </a:lstStyle>
          <a:p>
            <a:fld id="{1F8B7E2C-7DFC-4813-9394-68BD6A993661}" type="datetimeFigureOut">
              <a:rPr lang="sv-SE" smtClean="0"/>
              <a:t>15-03-23</a:t>
            </a:fld>
            <a:endParaRPr lang="sv-SE"/>
          </a:p>
        </p:txBody>
      </p:sp>
      <p:sp>
        <p:nvSpPr>
          <p:cNvPr id="4" name="Platshållare för sidfot 3"/>
          <p:cNvSpPr>
            <a:spLocks noGrp="1"/>
          </p:cNvSpPr>
          <p:nvPr>
            <p:ph type="ftr" sz="quarter" idx="2"/>
          </p:nvPr>
        </p:nvSpPr>
        <p:spPr>
          <a:xfrm>
            <a:off x="0" y="9431599"/>
            <a:ext cx="2945659" cy="496491"/>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31599"/>
            <a:ext cx="2945659" cy="496491"/>
          </a:xfrm>
          <a:prstGeom prst="rect">
            <a:avLst/>
          </a:prstGeom>
        </p:spPr>
        <p:txBody>
          <a:bodyPr vert="horz" lIns="91440" tIns="45720" rIns="91440" bIns="45720" rtlCol="0" anchor="b"/>
          <a:lstStyle>
            <a:lvl1pPr algn="r">
              <a:defRPr sz="1200"/>
            </a:lvl1pPr>
          </a:lstStyle>
          <a:p>
            <a:fld id="{EC2E69B1-7C9E-46CD-B92E-26E933803F67}" type="slidenum">
              <a:rPr lang="sv-SE" smtClean="0"/>
              <a:t>‹#›</a:t>
            </a:fld>
            <a:endParaRPr lang="sv-SE"/>
          </a:p>
        </p:txBody>
      </p:sp>
    </p:spTree>
    <p:extLst>
      <p:ext uri="{BB962C8B-B14F-4D97-AF65-F5344CB8AC3E}">
        <p14:creationId xmlns:p14="http://schemas.microsoft.com/office/powerpoint/2010/main" val="14389140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6491"/>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6491"/>
          </a:xfrm>
          <a:prstGeom prst="rect">
            <a:avLst/>
          </a:prstGeom>
        </p:spPr>
        <p:txBody>
          <a:bodyPr vert="horz" lIns="91440" tIns="45720" rIns="91440" bIns="45720" rtlCol="0"/>
          <a:lstStyle>
            <a:lvl1pPr algn="r">
              <a:defRPr sz="1200"/>
            </a:lvl1pPr>
          </a:lstStyle>
          <a:p>
            <a:fld id="{8F3FDCD2-68BB-460A-8F0C-B65AE0F3218B}" type="datetimeFigureOut">
              <a:rPr lang="sv-SE" smtClean="0"/>
              <a:t>15-03-23</a:t>
            </a:fld>
            <a:endParaRPr lang="sv-SE"/>
          </a:p>
        </p:txBody>
      </p:sp>
      <p:sp>
        <p:nvSpPr>
          <p:cNvPr id="4" name="Platshållare för bildobjekt 3"/>
          <p:cNvSpPr>
            <a:spLocks noGrp="1" noRot="1" noChangeAspect="1"/>
          </p:cNvSpPr>
          <p:nvPr>
            <p:ph type="sldImg" idx="2"/>
          </p:nvPr>
        </p:nvSpPr>
        <p:spPr>
          <a:xfrm>
            <a:off x="915988" y="744538"/>
            <a:ext cx="4965700" cy="372427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16661"/>
            <a:ext cx="5438140" cy="4468416"/>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9431599"/>
            <a:ext cx="2945659" cy="496491"/>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31599"/>
            <a:ext cx="2945659" cy="496491"/>
          </a:xfrm>
          <a:prstGeom prst="rect">
            <a:avLst/>
          </a:prstGeom>
        </p:spPr>
        <p:txBody>
          <a:bodyPr vert="horz" lIns="91440" tIns="45720" rIns="91440" bIns="45720" rtlCol="0" anchor="b"/>
          <a:lstStyle>
            <a:lvl1pPr algn="r">
              <a:defRPr sz="1200"/>
            </a:lvl1pPr>
          </a:lstStyle>
          <a:p>
            <a:fld id="{AB8B8856-42D3-4080-BE46-50DABB2F5FB3}" type="slidenum">
              <a:rPr lang="sv-SE" smtClean="0"/>
              <a:t>‹#›</a:t>
            </a:fld>
            <a:endParaRPr lang="sv-SE"/>
          </a:p>
        </p:txBody>
      </p:sp>
    </p:spTree>
    <p:extLst>
      <p:ext uri="{BB962C8B-B14F-4D97-AF65-F5344CB8AC3E}">
        <p14:creationId xmlns:p14="http://schemas.microsoft.com/office/powerpoint/2010/main" val="3496553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FF93734E-5837-41A0-9F0F-8C1A7934345F}" type="slidenum">
              <a:rPr lang="sv-SE" smtClean="0"/>
              <a:t>2</a:t>
            </a:fld>
            <a:endParaRPr lang="sv-SE"/>
          </a:p>
        </p:txBody>
      </p:sp>
    </p:spTree>
    <p:extLst>
      <p:ext uri="{BB962C8B-B14F-4D97-AF65-F5344CB8AC3E}">
        <p14:creationId xmlns:p14="http://schemas.microsoft.com/office/powerpoint/2010/main" val="8572310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AB8B8856-42D3-4080-BE46-50DABB2F5FB3}" type="slidenum">
              <a:rPr lang="sv-SE" smtClean="0"/>
              <a:t>16</a:t>
            </a:fld>
            <a:endParaRPr lang="sv-SE"/>
          </a:p>
        </p:txBody>
      </p:sp>
    </p:spTree>
    <p:extLst>
      <p:ext uri="{BB962C8B-B14F-4D97-AF65-F5344CB8AC3E}">
        <p14:creationId xmlns:p14="http://schemas.microsoft.com/office/powerpoint/2010/main" val="25739986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sv-SE" smtClean="0"/>
              <a:t>Klicka här för att ändra format</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en-US" dirty="0"/>
          </a:p>
        </p:txBody>
      </p:sp>
      <p:sp>
        <p:nvSpPr>
          <p:cNvPr id="4" name="Date Placeholder 3"/>
          <p:cNvSpPr>
            <a:spLocks noGrp="1"/>
          </p:cNvSpPr>
          <p:nvPr>
            <p:ph type="dt" sz="half" idx="10"/>
          </p:nvPr>
        </p:nvSpPr>
        <p:spPr/>
        <p:txBody>
          <a:bodyPr/>
          <a:lstStyle/>
          <a:p>
            <a:fld id="{16D3488C-EF2F-4D36-BB6B-FAE0DDE4A824}" type="datetime1">
              <a:rPr lang="sv-SE" smtClean="0"/>
              <a:t>15-03-23</a:t>
            </a:fld>
            <a:endParaRPr lang="sv-SE"/>
          </a:p>
        </p:txBody>
      </p:sp>
      <p:sp>
        <p:nvSpPr>
          <p:cNvPr id="5" name="Footer Placeholder 4"/>
          <p:cNvSpPr>
            <a:spLocks noGrp="1"/>
          </p:cNvSpPr>
          <p:nvPr>
            <p:ph type="ftr" sz="quarter" idx="11"/>
          </p:nvPr>
        </p:nvSpPr>
        <p:spPr/>
        <p:txBody>
          <a:bodyPr/>
          <a:lstStyle/>
          <a:p>
            <a:r>
              <a:rPr lang="sv-SE" smtClean="0"/>
              <a:t>Copyright Brismo Konsult AB</a:t>
            </a:r>
            <a:endParaRPr lang="sv-SE"/>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D11EC0D0-8B40-46C6-8B35-A59006769FBD}" type="slidenum">
              <a:rPr lang="sv-SE" smtClean="0"/>
              <a:t>‹#›</a:t>
            </a:fld>
            <a:endParaRPr lang="sv-SE"/>
          </a:p>
        </p:txBody>
      </p:sp>
    </p:spTree>
    <p:extLst>
      <p:ext uri="{BB962C8B-B14F-4D97-AF65-F5344CB8AC3E}">
        <p14:creationId xmlns:p14="http://schemas.microsoft.com/office/powerpoint/2010/main" val="3336613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sv-SE" smtClean="0"/>
              <a:t>Klicka här för att ändra format</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1E194225-D619-4B30-96A5-CD6C1C7E0F04}" type="datetime1">
              <a:rPr lang="sv-SE" smtClean="0"/>
              <a:t>15-03-23</a:t>
            </a:fld>
            <a:endParaRPr lang="sv-SE"/>
          </a:p>
        </p:txBody>
      </p:sp>
      <p:sp>
        <p:nvSpPr>
          <p:cNvPr id="5" name="Footer Placeholder 4"/>
          <p:cNvSpPr>
            <a:spLocks noGrp="1"/>
          </p:cNvSpPr>
          <p:nvPr>
            <p:ph type="ftr" sz="quarter" idx="11"/>
          </p:nvPr>
        </p:nvSpPr>
        <p:spPr/>
        <p:txBody>
          <a:bodyPr/>
          <a:lstStyle/>
          <a:p>
            <a:r>
              <a:rPr lang="sv-SE" smtClean="0"/>
              <a:t>Copyright Brismo Konsult AB</a:t>
            </a:r>
            <a:endParaRPr lang="sv-SE"/>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11EC0D0-8B40-46C6-8B35-A59006769FBD}" type="slidenum">
              <a:rPr lang="sv-SE" smtClean="0"/>
              <a:t>‹#›</a:t>
            </a:fld>
            <a:endParaRPr lang="sv-SE"/>
          </a:p>
        </p:txBody>
      </p:sp>
    </p:spTree>
    <p:extLst>
      <p:ext uri="{BB962C8B-B14F-4D97-AF65-F5344CB8AC3E}">
        <p14:creationId xmlns:p14="http://schemas.microsoft.com/office/powerpoint/2010/main" val="572254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sv-SE" smtClean="0"/>
              <a:t>Klicka här för att ändra format</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Klicka här för att ändra format på bakgrundstexten</a:t>
            </a:r>
          </a:p>
        </p:txBody>
      </p:sp>
      <p:sp>
        <p:nvSpPr>
          <p:cNvPr id="4" name="Date Placeholder 3"/>
          <p:cNvSpPr>
            <a:spLocks noGrp="1"/>
          </p:cNvSpPr>
          <p:nvPr>
            <p:ph type="dt" sz="half" idx="10"/>
          </p:nvPr>
        </p:nvSpPr>
        <p:spPr/>
        <p:txBody>
          <a:bodyPr/>
          <a:lstStyle/>
          <a:p>
            <a:fld id="{7A1D24D3-D68E-4A2C-948F-5288FB4B3A51}" type="datetime1">
              <a:rPr lang="sv-SE" smtClean="0"/>
              <a:t>15-03-23</a:t>
            </a:fld>
            <a:endParaRPr lang="sv-SE"/>
          </a:p>
        </p:txBody>
      </p:sp>
      <p:sp>
        <p:nvSpPr>
          <p:cNvPr id="5" name="Footer Placeholder 4"/>
          <p:cNvSpPr>
            <a:spLocks noGrp="1"/>
          </p:cNvSpPr>
          <p:nvPr>
            <p:ph type="ftr" sz="quarter" idx="11"/>
          </p:nvPr>
        </p:nvSpPr>
        <p:spPr/>
        <p:txBody>
          <a:bodyPr/>
          <a:lstStyle/>
          <a:p>
            <a:r>
              <a:rPr lang="sv-SE" smtClean="0"/>
              <a:t>Copyright Brismo Konsult AB</a:t>
            </a:r>
            <a:endParaRPr lang="sv-SE"/>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11EC0D0-8B40-46C6-8B35-A59006769FBD}" type="slidenum">
              <a:rPr lang="sv-SE" smtClean="0"/>
              <a:t>‹#›</a:t>
            </a:fld>
            <a:endParaRPr lang="sv-SE"/>
          </a:p>
        </p:txBody>
      </p:sp>
    </p:spTree>
    <p:extLst>
      <p:ext uri="{BB962C8B-B14F-4D97-AF65-F5344CB8AC3E}">
        <p14:creationId xmlns:p14="http://schemas.microsoft.com/office/powerpoint/2010/main" val="4045862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Date Placeholder 4"/>
          <p:cNvSpPr>
            <a:spLocks noGrp="1"/>
          </p:cNvSpPr>
          <p:nvPr>
            <p:ph type="dt" sz="half" idx="10"/>
          </p:nvPr>
        </p:nvSpPr>
        <p:spPr/>
        <p:txBody>
          <a:bodyPr/>
          <a:lstStyle/>
          <a:p>
            <a:fld id="{B04CF119-913B-41B3-BC50-FE0848523144}" type="datetime1">
              <a:rPr lang="sv-SE" smtClean="0"/>
              <a:t>15-03-23</a:t>
            </a:fld>
            <a:endParaRPr lang="sv-SE"/>
          </a:p>
        </p:txBody>
      </p:sp>
      <p:sp>
        <p:nvSpPr>
          <p:cNvPr id="6" name="Footer Placeholder 5"/>
          <p:cNvSpPr>
            <a:spLocks noGrp="1"/>
          </p:cNvSpPr>
          <p:nvPr>
            <p:ph type="ftr" sz="quarter" idx="11"/>
          </p:nvPr>
        </p:nvSpPr>
        <p:spPr/>
        <p:txBody>
          <a:bodyPr/>
          <a:lstStyle/>
          <a:p>
            <a:r>
              <a:rPr lang="sv-SE" smtClean="0"/>
              <a:t>Copyright Brismo Konsult AB</a:t>
            </a:r>
            <a:endParaRPr lang="sv-SE"/>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D11EC0D0-8B40-46C6-8B35-A59006769FBD}" type="slidenum">
              <a:rPr lang="sv-SE" smtClean="0"/>
              <a:t>‹#›</a:t>
            </a:fld>
            <a:endParaRPr lang="sv-SE"/>
          </a:p>
        </p:txBody>
      </p:sp>
    </p:spTree>
    <p:extLst>
      <p:ext uri="{BB962C8B-B14F-4D97-AF65-F5344CB8AC3E}">
        <p14:creationId xmlns:p14="http://schemas.microsoft.com/office/powerpoint/2010/main" val="2398149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sv-SE" smtClean="0"/>
              <a:t>Klicka här för att ändra format</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7" name="Date Placeholder 6"/>
          <p:cNvSpPr>
            <a:spLocks noGrp="1"/>
          </p:cNvSpPr>
          <p:nvPr>
            <p:ph type="dt" sz="half" idx="10"/>
          </p:nvPr>
        </p:nvSpPr>
        <p:spPr/>
        <p:txBody>
          <a:bodyPr/>
          <a:lstStyle/>
          <a:p>
            <a:fld id="{ACBF1C99-9985-4703-B4F3-12E378ADA78E}" type="datetime1">
              <a:rPr lang="sv-SE" smtClean="0"/>
              <a:t>15-03-23</a:t>
            </a:fld>
            <a:endParaRPr lang="sv-SE"/>
          </a:p>
        </p:txBody>
      </p:sp>
      <p:sp>
        <p:nvSpPr>
          <p:cNvPr id="8" name="Footer Placeholder 7"/>
          <p:cNvSpPr>
            <a:spLocks noGrp="1"/>
          </p:cNvSpPr>
          <p:nvPr>
            <p:ph type="ftr" sz="quarter" idx="11"/>
          </p:nvPr>
        </p:nvSpPr>
        <p:spPr/>
        <p:txBody>
          <a:bodyPr/>
          <a:lstStyle/>
          <a:p>
            <a:r>
              <a:rPr lang="sv-SE" smtClean="0"/>
              <a:t>Copyright Brismo Konsult AB</a:t>
            </a:r>
            <a:endParaRPr lang="sv-SE"/>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D11EC0D0-8B40-46C6-8B35-A59006769FBD}" type="slidenum">
              <a:rPr lang="sv-SE" smtClean="0"/>
              <a:t>‹#›</a:t>
            </a:fld>
            <a:endParaRPr lang="sv-SE"/>
          </a:p>
        </p:txBody>
      </p:sp>
    </p:spTree>
    <p:extLst>
      <p:ext uri="{BB962C8B-B14F-4D97-AF65-F5344CB8AC3E}">
        <p14:creationId xmlns:p14="http://schemas.microsoft.com/office/powerpoint/2010/main" val="643196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sv-SE" smtClean="0"/>
              <a:t>Klicka här för att ändra format</a:t>
            </a:r>
            <a:endParaRPr lang="en-US" dirty="0"/>
          </a:p>
        </p:txBody>
      </p:sp>
      <p:sp>
        <p:nvSpPr>
          <p:cNvPr id="3" name="Date Placeholder 2"/>
          <p:cNvSpPr>
            <a:spLocks noGrp="1"/>
          </p:cNvSpPr>
          <p:nvPr>
            <p:ph type="dt" sz="half" idx="10"/>
          </p:nvPr>
        </p:nvSpPr>
        <p:spPr/>
        <p:txBody>
          <a:bodyPr/>
          <a:lstStyle/>
          <a:p>
            <a:fld id="{6C9F5D96-6242-41A6-B324-A840A51C2725}" type="datetime1">
              <a:rPr lang="sv-SE" smtClean="0"/>
              <a:t>15-03-23</a:t>
            </a:fld>
            <a:endParaRPr lang="sv-SE"/>
          </a:p>
        </p:txBody>
      </p:sp>
      <p:sp>
        <p:nvSpPr>
          <p:cNvPr id="4" name="Footer Placeholder 3"/>
          <p:cNvSpPr>
            <a:spLocks noGrp="1"/>
          </p:cNvSpPr>
          <p:nvPr>
            <p:ph type="ftr" sz="quarter" idx="11"/>
          </p:nvPr>
        </p:nvSpPr>
        <p:spPr/>
        <p:txBody>
          <a:bodyPr/>
          <a:lstStyle/>
          <a:p>
            <a:r>
              <a:rPr lang="sv-SE" smtClean="0"/>
              <a:t>Copyright Brismo Konsult AB</a:t>
            </a:r>
            <a:endParaRPr lang="sv-SE"/>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11EC0D0-8B40-46C6-8B35-A59006769FBD}" type="slidenum">
              <a:rPr lang="sv-SE" smtClean="0"/>
              <a:t>‹#›</a:t>
            </a:fld>
            <a:endParaRPr lang="sv-SE"/>
          </a:p>
        </p:txBody>
      </p:sp>
    </p:spTree>
    <p:extLst>
      <p:ext uri="{BB962C8B-B14F-4D97-AF65-F5344CB8AC3E}">
        <p14:creationId xmlns:p14="http://schemas.microsoft.com/office/powerpoint/2010/main" val="4014777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F109BF-80BD-40C5-B0AE-8E46E2858D92}" type="datetime1">
              <a:rPr lang="sv-SE" smtClean="0"/>
              <a:t>15-03-23</a:t>
            </a:fld>
            <a:endParaRPr lang="sv-SE"/>
          </a:p>
        </p:txBody>
      </p:sp>
      <p:sp>
        <p:nvSpPr>
          <p:cNvPr id="3" name="Footer Placeholder 2"/>
          <p:cNvSpPr>
            <a:spLocks noGrp="1"/>
          </p:cNvSpPr>
          <p:nvPr>
            <p:ph type="ftr" sz="quarter" idx="11"/>
          </p:nvPr>
        </p:nvSpPr>
        <p:spPr/>
        <p:txBody>
          <a:bodyPr/>
          <a:lstStyle/>
          <a:p>
            <a:r>
              <a:rPr lang="sv-SE" smtClean="0"/>
              <a:t>Copyright Brismo Konsult AB</a:t>
            </a:r>
            <a:endParaRPr lang="sv-SE"/>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11EC0D0-8B40-46C6-8B35-A59006769FBD}" type="slidenum">
              <a:rPr lang="sv-SE" smtClean="0"/>
              <a:t>‹#›</a:t>
            </a:fld>
            <a:endParaRPr lang="sv-SE"/>
          </a:p>
        </p:txBody>
      </p:sp>
    </p:spTree>
    <p:extLst>
      <p:ext uri="{BB962C8B-B14F-4D97-AF65-F5344CB8AC3E}">
        <p14:creationId xmlns:p14="http://schemas.microsoft.com/office/powerpoint/2010/main" val="1516074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sv-SE" smtClean="0"/>
              <a:t>Klicka här för att ändra format</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064EC79B-D1E2-4016-9807-60F3F9516073}" type="datetime1">
              <a:rPr lang="sv-SE" smtClean="0"/>
              <a:t>15-03-23</a:t>
            </a:fld>
            <a:endParaRPr lang="sv-SE"/>
          </a:p>
        </p:txBody>
      </p:sp>
      <p:sp>
        <p:nvSpPr>
          <p:cNvPr id="6" name="Footer Placeholder 5"/>
          <p:cNvSpPr>
            <a:spLocks noGrp="1"/>
          </p:cNvSpPr>
          <p:nvPr>
            <p:ph type="ftr" sz="quarter" idx="11"/>
          </p:nvPr>
        </p:nvSpPr>
        <p:spPr/>
        <p:txBody>
          <a:bodyPr/>
          <a:lstStyle/>
          <a:p>
            <a:r>
              <a:rPr lang="sv-SE" smtClean="0"/>
              <a:t>Copyright Brismo Konsult AB</a:t>
            </a:r>
            <a:endParaRPr lang="sv-SE"/>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11EC0D0-8B40-46C6-8B35-A59006769FBD}" type="slidenum">
              <a:rPr lang="sv-SE" smtClean="0"/>
              <a:t>‹#›</a:t>
            </a:fld>
            <a:endParaRPr lang="sv-SE"/>
          </a:p>
        </p:txBody>
      </p:sp>
    </p:spTree>
    <p:extLst>
      <p:ext uri="{BB962C8B-B14F-4D97-AF65-F5344CB8AC3E}">
        <p14:creationId xmlns:p14="http://schemas.microsoft.com/office/powerpoint/2010/main" val="954242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sv-SE" smtClean="0"/>
              <a:t>Klicka här för att ändra format</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smtClean="0"/>
              <a:t>Klicka på ikonen för att lägga till en bild</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83F57AFB-CA6C-4BF2-ACCD-157EC87584CD}" type="datetime1">
              <a:rPr lang="sv-SE" smtClean="0"/>
              <a:t>15-03-23</a:t>
            </a:fld>
            <a:endParaRPr lang="sv-SE"/>
          </a:p>
        </p:txBody>
      </p:sp>
      <p:sp>
        <p:nvSpPr>
          <p:cNvPr id="6" name="Footer Placeholder 5"/>
          <p:cNvSpPr>
            <a:spLocks noGrp="1"/>
          </p:cNvSpPr>
          <p:nvPr>
            <p:ph type="ftr" sz="quarter" idx="11"/>
          </p:nvPr>
        </p:nvSpPr>
        <p:spPr/>
        <p:txBody>
          <a:bodyPr/>
          <a:lstStyle/>
          <a:p>
            <a:r>
              <a:rPr lang="sv-SE" smtClean="0"/>
              <a:t>Copyright Brismo Konsult AB</a:t>
            </a:r>
            <a:endParaRPr lang="sv-SE"/>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11EC0D0-8B40-46C6-8B35-A59006769FBD}" type="slidenum">
              <a:rPr lang="sv-SE" smtClean="0"/>
              <a:t>‹#›</a:t>
            </a:fld>
            <a:endParaRPr lang="sv-SE"/>
          </a:p>
        </p:txBody>
      </p:sp>
    </p:spTree>
    <p:extLst>
      <p:ext uri="{BB962C8B-B14F-4D97-AF65-F5344CB8AC3E}">
        <p14:creationId xmlns:p14="http://schemas.microsoft.com/office/powerpoint/2010/main" val="3158826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och bildtext">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sv-SE" smtClean="0"/>
              <a:t>Klicka här för att ändra format</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Klicka här för att ändra format på bakgrundstexten</a:t>
            </a:r>
          </a:p>
        </p:txBody>
      </p:sp>
      <p:sp>
        <p:nvSpPr>
          <p:cNvPr id="4" name="Date Placeholder 3"/>
          <p:cNvSpPr>
            <a:spLocks noGrp="1"/>
          </p:cNvSpPr>
          <p:nvPr>
            <p:ph type="dt" sz="half" idx="10"/>
          </p:nvPr>
        </p:nvSpPr>
        <p:spPr/>
        <p:txBody>
          <a:bodyPr/>
          <a:lstStyle/>
          <a:p>
            <a:fld id="{E0CC97BF-A20F-4E04-8F90-45B62F21B190}" type="datetime1">
              <a:rPr lang="sv-SE" smtClean="0"/>
              <a:t>15-03-23</a:t>
            </a:fld>
            <a:endParaRPr lang="sv-SE"/>
          </a:p>
        </p:txBody>
      </p:sp>
      <p:sp>
        <p:nvSpPr>
          <p:cNvPr id="5" name="Footer Placeholder 4"/>
          <p:cNvSpPr>
            <a:spLocks noGrp="1"/>
          </p:cNvSpPr>
          <p:nvPr>
            <p:ph type="ftr" sz="quarter" idx="11"/>
          </p:nvPr>
        </p:nvSpPr>
        <p:spPr/>
        <p:txBody>
          <a:bodyPr/>
          <a:lstStyle/>
          <a:p>
            <a:r>
              <a:rPr lang="sv-SE" smtClean="0"/>
              <a:t>Copyright Brismo Konsult AB</a:t>
            </a:r>
            <a:endParaRPr lang="sv-SE"/>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11EC0D0-8B40-46C6-8B35-A59006769FBD}" type="slidenum">
              <a:rPr lang="sv-SE" smtClean="0"/>
              <a:t>‹#›</a:t>
            </a:fld>
            <a:endParaRPr lang="sv-SE"/>
          </a:p>
        </p:txBody>
      </p:sp>
    </p:spTree>
    <p:extLst>
      <p:ext uri="{BB962C8B-B14F-4D97-AF65-F5344CB8AC3E}">
        <p14:creationId xmlns:p14="http://schemas.microsoft.com/office/powerpoint/2010/main" val="1482156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eskrivning">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sv-SE" smtClean="0"/>
              <a:t>Klicka här för att ändra format</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smtClean="0"/>
              <a:t>Klicka här för att ändra format på bakgrundstexten</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Klicka här för att ändra format på bakgrundstexten</a:t>
            </a:r>
          </a:p>
        </p:txBody>
      </p:sp>
      <p:sp>
        <p:nvSpPr>
          <p:cNvPr id="4" name="Date Placeholder 3"/>
          <p:cNvSpPr>
            <a:spLocks noGrp="1"/>
          </p:cNvSpPr>
          <p:nvPr>
            <p:ph type="dt" sz="half" idx="10"/>
          </p:nvPr>
        </p:nvSpPr>
        <p:spPr/>
        <p:txBody>
          <a:bodyPr/>
          <a:lstStyle/>
          <a:p>
            <a:fld id="{6880FEE0-9295-44B0-AE1E-FDCA70F884E3}" type="datetime1">
              <a:rPr lang="sv-SE" smtClean="0"/>
              <a:t>15-03-23</a:t>
            </a:fld>
            <a:endParaRPr lang="sv-SE"/>
          </a:p>
        </p:txBody>
      </p:sp>
      <p:sp>
        <p:nvSpPr>
          <p:cNvPr id="5" name="Footer Placeholder 4"/>
          <p:cNvSpPr>
            <a:spLocks noGrp="1"/>
          </p:cNvSpPr>
          <p:nvPr>
            <p:ph type="ftr" sz="quarter" idx="11"/>
          </p:nvPr>
        </p:nvSpPr>
        <p:spPr/>
        <p:txBody>
          <a:bodyPr/>
          <a:lstStyle/>
          <a:p>
            <a:r>
              <a:rPr lang="sv-SE" smtClean="0"/>
              <a:t>Copyright Brismo Konsult AB</a:t>
            </a:r>
            <a:endParaRPr lang="sv-SE"/>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11EC0D0-8B40-46C6-8B35-A59006769FBD}" type="slidenum">
              <a:rPr lang="sv-SE" smtClean="0"/>
              <a:t>‹#›</a:t>
            </a:fld>
            <a:endParaRPr lang="sv-SE"/>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994138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nkort">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sv-SE" smtClean="0"/>
              <a:t>Klicka här för att ändra format</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sv-SE" smtClean="0"/>
              <a:t>Klicka här för att ändra format på bakgrundstexten</a:t>
            </a:r>
          </a:p>
        </p:txBody>
      </p:sp>
      <p:sp>
        <p:nvSpPr>
          <p:cNvPr id="5" name="Date Placeholder 4"/>
          <p:cNvSpPr>
            <a:spLocks noGrp="1"/>
          </p:cNvSpPr>
          <p:nvPr>
            <p:ph type="dt" sz="half" idx="10"/>
          </p:nvPr>
        </p:nvSpPr>
        <p:spPr/>
        <p:txBody>
          <a:bodyPr/>
          <a:lstStyle/>
          <a:p>
            <a:fld id="{406C09FE-CD7D-450D-8C93-5E97D8958F40}" type="datetime1">
              <a:rPr lang="sv-SE" smtClean="0"/>
              <a:t>15-03-23</a:t>
            </a:fld>
            <a:endParaRPr lang="sv-SE"/>
          </a:p>
        </p:txBody>
      </p:sp>
      <p:sp>
        <p:nvSpPr>
          <p:cNvPr id="6" name="Footer Placeholder 5"/>
          <p:cNvSpPr>
            <a:spLocks noGrp="1"/>
          </p:cNvSpPr>
          <p:nvPr>
            <p:ph type="ftr" sz="quarter" idx="11"/>
          </p:nvPr>
        </p:nvSpPr>
        <p:spPr/>
        <p:txBody>
          <a:bodyPr/>
          <a:lstStyle/>
          <a:p>
            <a:r>
              <a:rPr lang="sv-SE" smtClean="0"/>
              <a:t>Copyright Brismo Konsult AB</a:t>
            </a:r>
            <a:endParaRPr lang="sv-SE"/>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11EC0D0-8B40-46C6-8B35-A59006769FBD}" type="slidenum">
              <a:rPr lang="sv-SE" smtClean="0"/>
              <a:t>‹#›</a:t>
            </a:fld>
            <a:endParaRPr lang="sv-SE"/>
          </a:p>
        </p:txBody>
      </p:sp>
    </p:spTree>
    <p:extLst>
      <p:ext uri="{BB962C8B-B14F-4D97-AF65-F5344CB8AC3E}">
        <p14:creationId xmlns:p14="http://schemas.microsoft.com/office/powerpoint/2010/main" val="35154815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nkort för citat">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sv-SE" smtClean="0"/>
              <a:t>Klicka här för att ändra format</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smtClean="0"/>
              <a:t>Klicka här för att ändra format på bakgrundstexten</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sv-SE" smtClean="0"/>
              <a:t>Klicka här för att ändra format på bakgrundstexten</a:t>
            </a:r>
          </a:p>
        </p:txBody>
      </p:sp>
      <p:sp>
        <p:nvSpPr>
          <p:cNvPr id="5" name="Date Placeholder 4"/>
          <p:cNvSpPr>
            <a:spLocks noGrp="1"/>
          </p:cNvSpPr>
          <p:nvPr>
            <p:ph type="dt" sz="half" idx="10"/>
          </p:nvPr>
        </p:nvSpPr>
        <p:spPr/>
        <p:txBody>
          <a:bodyPr/>
          <a:lstStyle/>
          <a:p>
            <a:fld id="{F8831216-1A4C-4984-8437-675CC59F5B03}" type="datetime1">
              <a:rPr lang="sv-SE" smtClean="0"/>
              <a:t>15-03-23</a:t>
            </a:fld>
            <a:endParaRPr lang="sv-SE"/>
          </a:p>
        </p:txBody>
      </p:sp>
      <p:sp>
        <p:nvSpPr>
          <p:cNvPr id="6" name="Footer Placeholder 5"/>
          <p:cNvSpPr>
            <a:spLocks noGrp="1"/>
          </p:cNvSpPr>
          <p:nvPr>
            <p:ph type="ftr" sz="quarter" idx="11"/>
          </p:nvPr>
        </p:nvSpPr>
        <p:spPr/>
        <p:txBody>
          <a:bodyPr/>
          <a:lstStyle/>
          <a:p>
            <a:r>
              <a:rPr lang="sv-SE" smtClean="0"/>
              <a:t>Copyright Brismo Konsult AB</a:t>
            </a:r>
            <a:endParaRPr lang="sv-SE"/>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11EC0D0-8B40-46C6-8B35-A59006769FBD}" type="slidenum">
              <a:rPr lang="sv-SE" smtClean="0"/>
              <a:t>‹#›</a:t>
            </a:fld>
            <a:endParaRPr lang="sv-SE"/>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02192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t eller falskt">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sv-SE" smtClean="0"/>
              <a:t>Klicka här för att ändra format</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smtClean="0"/>
              <a:t>Klicka här för att ändra format på bakgrundstexten</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sv-SE" smtClean="0"/>
              <a:t>Klicka här för att ändra format på bakgrundstexten</a:t>
            </a:r>
          </a:p>
        </p:txBody>
      </p:sp>
      <p:sp>
        <p:nvSpPr>
          <p:cNvPr id="5" name="Date Placeholder 4"/>
          <p:cNvSpPr>
            <a:spLocks noGrp="1"/>
          </p:cNvSpPr>
          <p:nvPr>
            <p:ph type="dt" sz="half" idx="10"/>
          </p:nvPr>
        </p:nvSpPr>
        <p:spPr/>
        <p:txBody>
          <a:bodyPr/>
          <a:lstStyle/>
          <a:p>
            <a:fld id="{FCC3FA07-9A98-448F-8BF6-B67F14880FCE}" type="datetime1">
              <a:rPr lang="sv-SE" smtClean="0"/>
              <a:t>15-03-23</a:t>
            </a:fld>
            <a:endParaRPr lang="sv-SE"/>
          </a:p>
        </p:txBody>
      </p:sp>
      <p:sp>
        <p:nvSpPr>
          <p:cNvPr id="6" name="Footer Placeholder 5"/>
          <p:cNvSpPr>
            <a:spLocks noGrp="1"/>
          </p:cNvSpPr>
          <p:nvPr>
            <p:ph type="ftr" sz="quarter" idx="11"/>
          </p:nvPr>
        </p:nvSpPr>
        <p:spPr/>
        <p:txBody>
          <a:bodyPr/>
          <a:lstStyle/>
          <a:p>
            <a:r>
              <a:rPr lang="sv-SE" smtClean="0"/>
              <a:t>Copyright Brismo Konsult AB</a:t>
            </a:r>
            <a:endParaRPr lang="sv-SE"/>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11EC0D0-8B40-46C6-8B35-A59006769FBD}" type="slidenum">
              <a:rPr lang="sv-SE" smtClean="0"/>
              <a:t>‹#›</a:t>
            </a:fld>
            <a:endParaRPr lang="sv-SE"/>
          </a:p>
        </p:txBody>
      </p:sp>
    </p:spTree>
    <p:extLst>
      <p:ext uri="{BB962C8B-B14F-4D97-AF65-F5344CB8AC3E}">
        <p14:creationId xmlns:p14="http://schemas.microsoft.com/office/powerpoint/2010/main" val="8048420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Vertical Text Placeholder 2"/>
          <p:cNvSpPr>
            <a:spLocks noGrp="1"/>
          </p:cNvSpPr>
          <p:nvPr>
            <p:ph type="body" orient="vert" idx="1"/>
          </p:nvPr>
        </p:nvSpPr>
        <p:spPr/>
        <p:txBody>
          <a:bodyPr vert="eaVert" ancho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C5B9E175-ACD3-4FC2-91B1-730E3520D835}" type="datetime1">
              <a:rPr lang="sv-SE" smtClean="0"/>
              <a:t>15-03-23</a:t>
            </a:fld>
            <a:endParaRPr lang="sv-SE"/>
          </a:p>
        </p:txBody>
      </p:sp>
      <p:sp>
        <p:nvSpPr>
          <p:cNvPr id="5" name="Footer Placeholder 4"/>
          <p:cNvSpPr>
            <a:spLocks noGrp="1"/>
          </p:cNvSpPr>
          <p:nvPr>
            <p:ph type="ftr" sz="quarter" idx="11"/>
          </p:nvPr>
        </p:nvSpPr>
        <p:spPr/>
        <p:txBody>
          <a:bodyPr/>
          <a:lstStyle/>
          <a:p>
            <a:r>
              <a:rPr lang="sv-SE" smtClean="0"/>
              <a:t>Copyright Brismo Konsult AB</a:t>
            </a:r>
            <a:endParaRPr lang="sv-SE"/>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11EC0D0-8B40-46C6-8B35-A59006769FBD}" type="slidenum">
              <a:rPr lang="sv-SE" smtClean="0"/>
              <a:t>‹#›</a:t>
            </a:fld>
            <a:endParaRPr lang="sv-SE"/>
          </a:p>
        </p:txBody>
      </p:sp>
    </p:spTree>
    <p:extLst>
      <p:ext uri="{BB962C8B-B14F-4D97-AF65-F5344CB8AC3E}">
        <p14:creationId xmlns:p14="http://schemas.microsoft.com/office/powerpoint/2010/main" val="10771608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sv-SE" smtClean="0"/>
              <a:t>Klicka här för att ändra format</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0E808CEF-7234-4BBB-8432-4F6788CE786A}" type="datetime1">
              <a:rPr lang="sv-SE" smtClean="0"/>
              <a:t>15-03-23</a:t>
            </a:fld>
            <a:endParaRPr lang="sv-SE"/>
          </a:p>
        </p:txBody>
      </p:sp>
      <p:sp>
        <p:nvSpPr>
          <p:cNvPr id="5" name="Footer Placeholder 4"/>
          <p:cNvSpPr>
            <a:spLocks noGrp="1"/>
          </p:cNvSpPr>
          <p:nvPr>
            <p:ph type="ftr" sz="quarter" idx="11"/>
          </p:nvPr>
        </p:nvSpPr>
        <p:spPr/>
        <p:txBody>
          <a:bodyPr/>
          <a:lstStyle/>
          <a:p>
            <a:r>
              <a:rPr lang="sv-SE" smtClean="0"/>
              <a:t>Copyright Brismo Konsult AB</a:t>
            </a:r>
            <a:endParaRPr lang="sv-SE"/>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11EC0D0-8B40-46C6-8B35-A59006769FBD}" type="slidenum">
              <a:rPr lang="sv-SE" smtClean="0"/>
              <a:t>‹#›</a:t>
            </a:fld>
            <a:endParaRPr lang="sv-SE"/>
          </a:p>
        </p:txBody>
      </p:sp>
    </p:spTree>
    <p:extLst>
      <p:ext uri="{BB962C8B-B14F-4D97-AF65-F5344CB8AC3E}">
        <p14:creationId xmlns:p14="http://schemas.microsoft.com/office/powerpoint/2010/main" val="399970217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sv-SE" smtClean="0"/>
              <a:t>Klicka här för att ändra format</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D04512A6-A138-499A-88F6-7DE680C2482A}" type="datetime1">
              <a:rPr lang="sv-SE" smtClean="0"/>
              <a:t>15-03-23</a:t>
            </a:fld>
            <a:endParaRPr lang="sv-SE"/>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sv-SE" smtClean="0"/>
              <a:t>Copyright Brismo Konsult AB</a:t>
            </a:r>
            <a:endParaRPr lang="sv-SE"/>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D11EC0D0-8B40-46C6-8B35-A59006769FBD}" type="slidenum">
              <a:rPr lang="sv-SE" smtClean="0"/>
              <a:t>‹#›</a:t>
            </a:fld>
            <a:endParaRPr lang="sv-SE"/>
          </a:p>
        </p:txBody>
      </p:sp>
    </p:spTree>
    <p:extLst>
      <p:ext uri="{BB962C8B-B14F-4D97-AF65-F5344CB8AC3E}">
        <p14:creationId xmlns:p14="http://schemas.microsoft.com/office/powerpoint/2010/main" val="234359982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hf hdr="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mailto:Tommy.brismo@tele2.se"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Tommy Brismo</a:t>
            </a:r>
            <a:endParaRPr lang="sv-SE" dirty="0"/>
          </a:p>
        </p:txBody>
      </p:sp>
      <p:sp>
        <p:nvSpPr>
          <p:cNvPr id="3" name="Platshållare för text 2"/>
          <p:cNvSpPr>
            <a:spLocks noGrp="1"/>
          </p:cNvSpPr>
          <p:nvPr>
            <p:ph type="body" idx="1"/>
          </p:nvPr>
        </p:nvSpPr>
        <p:spPr/>
        <p:txBody>
          <a:bodyPr>
            <a:normAutofit fontScale="70000" lnSpcReduction="20000"/>
          </a:bodyPr>
          <a:lstStyle/>
          <a:p>
            <a:r>
              <a:rPr lang="sv-SE" dirty="0">
                <a:hlinkClick r:id="rId2"/>
              </a:rPr>
              <a:t>t</a:t>
            </a:r>
            <a:r>
              <a:rPr lang="sv-SE" dirty="0" smtClean="0">
                <a:hlinkClick r:id="rId2"/>
              </a:rPr>
              <a:t>ommy.brismo@tele2.se</a:t>
            </a:r>
            <a:endParaRPr lang="sv-SE" dirty="0" smtClean="0"/>
          </a:p>
          <a:p>
            <a:r>
              <a:rPr lang="sv-SE" dirty="0" err="1" smtClean="0"/>
              <a:t>Mob</a:t>
            </a:r>
            <a:r>
              <a:rPr lang="sv-SE" dirty="0" smtClean="0"/>
              <a:t> 0720700475</a:t>
            </a:r>
          </a:p>
          <a:p>
            <a:r>
              <a:rPr lang="sv-SE" dirty="0" err="1" smtClean="0"/>
              <a:t>Mob</a:t>
            </a:r>
            <a:r>
              <a:rPr lang="sv-SE" dirty="0" smtClean="0"/>
              <a:t> 0768080929</a:t>
            </a:r>
            <a:endParaRPr lang="sv-SE" dirty="0"/>
          </a:p>
        </p:txBody>
      </p:sp>
      <p:sp>
        <p:nvSpPr>
          <p:cNvPr id="4" name="Platshållare för datum 3"/>
          <p:cNvSpPr>
            <a:spLocks noGrp="1"/>
          </p:cNvSpPr>
          <p:nvPr>
            <p:ph type="dt" sz="half" idx="10"/>
          </p:nvPr>
        </p:nvSpPr>
        <p:spPr>
          <a:xfrm>
            <a:off x="7658903" y="6135089"/>
            <a:ext cx="879877" cy="370171"/>
          </a:xfrm>
        </p:spPr>
        <p:txBody>
          <a:bodyPr/>
          <a:lstStyle/>
          <a:p>
            <a:fld id="{5C49B9C1-BC73-4BBA-88B6-0CBD77090E2D}" type="datetime1">
              <a:rPr lang="sv-SE" smtClean="0"/>
              <a:t>15-03-23</a:t>
            </a:fld>
            <a:endParaRPr lang="sv-SE" dirty="0"/>
          </a:p>
        </p:txBody>
      </p:sp>
      <p:sp>
        <p:nvSpPr>
          <p:cNvPr id="5" name="Platshållare för sidfot 4"/>
          <p:cNvSpPr>
            <a:spLocks noGrp="1"/>
          </p:cNvSpPr>
          <p:nvPr>
            <p:ph type="ftr" sz="quarter" idx="11"/>
          </p:nvPr>
        </p:nvSpPr>
        <p:spPr/>
        <p:txBody>
          <a:bodyPr/>
          <a:lstStyle/>
          <a:p>
            <a:r>
              <a:rPr lang="sv-SE" smtClean="0"/>
              <a:t>Copyright Brismo Konsult AB</a:t>
            </a:r>
            <a:endParaRPr lang="sv-SE"/>
          </a:p>
        </p:txBody>
      </p:sp>
      <p:sp>
        <p:nvSpPr>
          <p:cNvPr id="6" name="Platshållare för bildnummer 5"/>
          <p:cNvSpPr>
            <a:spLocks noGrp="1"/>
          </p:cNvSpPr>
          <p:nvPr>
            <p:ph type="sldNum" sz="quarter" idx="12"/>
          </p:nvPr>
        </p:nvSpPr>
        <p:spPr/>
        <p:txBody>
          <a:bodyPr/>
          <a:lstStyle/>
          <a:p>
            <a:fld id="{D11EC0D0-8B40-46C6-8B35-A59006769FBD}" type="slidenum">
              <a:rPr lang="sv-SE" smtClean="0"/>
              <a:t>1</a:t>
            </a:fld>
            <a:endParaRPr lang="sv-SE"/>
          </a:p>
        </p:txBody>
      </p:sp>
    </p:spTree>
    <p:extLst>
      <p:ext uri="{BB962C8B-B14F-4D97-AF65-F5344CB8AC3E}">
        <p14:creationId xmlns:p14="http://schemas.microsoft.com/office/powerpoint/2010/main" val="254113733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a:xfrm>
            <a:off x="7308304" y="6135089"/>
            <a:ext cx="1368152" cy="370171"/>
          </a:xfrm>
        </p:spPr>
        <p:txBody>
          <a:bodyPr/>
          <a:lstStyle/>
          <a:p>
            <a:fld id="{D553A9DE-0F83-43F3-BB3D-713B42006350}" type="datetime1">
              <a:rPr lang="sv-SE" smtClean="0"/>
              <a:t>15-03-23</a:t>
            </a:fld>
            <a:endParaRPr lang="en-US" dirty="0"/>
          </a:p>
        </p:txBody>
      </p:sp>
      <p:sp>
        <p:nvSpPr>
          <p:cNvPr id="5" name="Platshållare för sidfot 4"/>
          <p:cNvSpPr>
            <a:spLocks noGrp="1"/>
          </p:cNvSpPr>
          <p:nvPr>
            <p:ph type="ftr" sz="quarter" idx="11"/>
          </p:nvPr>
        </p:nvSpPr>
        <p:spPr/>
        <p:txBody>
          <a:bodyPr/>
          <a:lstStyle/>
          <a:p>
            <a:r>
              <a:rPr lang="en-US" smtClean="0"/>
              <a:t>Copyright Brismo Konsult AB</a:t>
            </a:r>
            <a:endParaRPr lang="en-US" dirty="0"/>
          </a:p>
        </p:txBody>
      </p:sp>
      <p:sp>
        <p:nvSpPr>
          <p:cNvPr id="6" name="Platshållare för bildnummer 5"/>
          <p:cNvSpPr>
            <a:spLocks noGrp="1"/>
          </p:cNvSpPr>
          <p:nvPr>
            <p:ph type="sldNum" sz="quarter" idx="12"/>
          </p:nvPr>
        </p:nvSpPr>
        <p:spPr/>
        <p:txBody>
          <a:bodyPr/>
          <a:lstStyle/>
          <a:p>
            <a:fld id="{D57F1E4F-1CFF-5643-939E-217C01CDF565}" type="slidenum">
              <a:rPr lang="en-US" smtClean="0"/>
              <a:pPr/>
              <a:t>2</a:t>
            </a:fld>
            <a:endParaRPr lang="en-US" dirty="0"/>
          </a:p>
        </p:txBody>
      </p:sp>
      <p:pic>
        <p:nvPicPr>
          <p:cNvPr id="7" name="Platshållare för bild 4"/>
          <p:cNvPicPr>
            <a:picLocks noChangeAspect="1"/>
          </p:cNvPicPr>
          <p:nvPr/>
        </p:nvPicPr>
        <p:blipFill>
          <a:blip r:embed="rId3"/>
          <a:srcRect l="3879" r="3879"/>
          <a:stretch>
            <a:fillRect/>
          </a:stretch>
        </p:blipFill>
        <p:spPr>
          <a:xfrm>
            <a:off x="1763688" y="476672"/>
            <a:ext cx="6652707" cy="5253038"/>
          </a:xfrm>
          <a:prstGeom prst="rect">
            <a:avLst/>
          </a:prstGeom>
        </p:spPr>
      </p:pic>
      <p:sp>
        <p:nvSpPr>
          <p:cNvPr id="3" name="textruta 2"/>
          <p:cNvSpPr txBox="1"/>
          <p:nvPr/>
        </p:nvSpPr>
        <p:spPr>
          <a:xfrm>
            <a:off x="1763688" y="4869160"/>
            <a:ext cx="3456384" cy="860550"/>
          </a:xfrm>
          <a:prstGeom prst="rect">
            <a:avLst/>
          </a:prstGeom>
          <a:solidFill>
            <a:srgbClr val="5B82A5"/>
          </a:solidFill>
        </p:spPr>
        <p:txBody>
          <a:bodyPr wrap="square" rtlCol="0">
            <a:spAutoFit/>
          </a:bodyPr>
          <a:lstStyle/>
          <a:p>
            <a:endParaRPr lang="sv-SE" dirty="0"/>
          </a:p>
        </p:txBody>
      </p:sp>
      <p:sp>
        <p:nvSpPr>
          <p:cNvPr id="2" name="Rubrik 1"/>
          <p:cNvSpPr>
            <a:spLocks noGrp="1"/>
          </p:cNvSpPr>
          <p:nvPr>
            <p:ph type="title"/>
          </p:nvPr>
        </p:nvSpPr>
        <p:spPr>
          <a:xfrm>
            <a:off x="1853051" y="4299897"/>
            <a:ext cx="3277657" cy="1468800"/>
          </a:xfrm>
        </p:spPr>
        <p:txBody>
          <a:bodyPr>
            <a:noAutofit/>
          </a:bodyPr>
          <a:lstStyle/>
          <a:p>
            <a:r>
              <a:rPr lang="sv-SE" sz="6000" b="1" dirty="0" smtClean="0">
                <a:solidFill>
                  <a:srgbClr val="FF0000"/>
                </a:solidFill>
              </a:rPr>
              <a:t>Projekt </a:t>
            </a:r>
            <a:endParaRPr lang="sv-SE" sz="6000" b="1" dirty="0">
              <a:solidFill>
                <a:srgbClr val="FF0000"/>
              </a:solidFill>
            </a:endParaRPr>
          </a:p>
        </p:txBody>
      </p:sp>
    </p:spTree>
    <p:extLst>
      <p:ext uri="{BB962C8B-B14F-4D97-AF65-F5344CB8AC3E}">
        <p14:creationId xmlns:p14="http://schemas.microsoft.com/office/powerpoint/2010/main" val="270281427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p:cNvSpPr>
            <a:spLocks noGrp="1"/>
          </p:cNvSpPr>
          <p:nvPr>
            <p:ph type="title"/>
          </p:nvPr>
        </p:nvSpPr>
        <p:spPr>
          <a:xfrm>
            <a:off x="1945200" y="624110"/>
            <a:ext cx="6589200" cy="2156818"/>
          </a:xfrm>
        </p:spPr>
        <p:txBody>
          <a:bodyPr>
            <a:normAutofit/>
          </a:bodyPr>
          <a:lstStyle/>
          <a:p>
            <a:r>
              <a:rPr lang="sv-SE" b="1" dirty="0" smtClean="0"/>
              <a:t>KTH Projektledning</a:t>
            </a:r>
            <a:r>
              <a:rPr lang="sv-SE" dirty="0" smtClean="0"/>
              <a:t>,</a:t>
            </a:r>
            <a:br>
              <a:rPr lang="sv-SE" dirty="0" smtClean="0"/>
            </a:br>
            <a:r>
              <a:rPr lang="sv-SE" sz="1350" dirty="0" smtClean="0"/>
              <a:t>rubriker </a:t>
            </a:r>
            <a:r>
              <a:rPr lang="sv-SE" sz="1350" dirty="0"/>
              <a:t>som gås igenom </a:t>
            </a:r>
            <a:r>
              <a:rPr lang="sv-SE" sz="1350" dirty="0" smtClean="0"/>
              <a:t/>
            </a:r>
            <a:br>
              <a:rPr lang="sv-SE" sz="1350" dirty="0" smtClean="0"/>
            </a:br>
            <a:r>
              <a:rPr lang="sv-SE" sz="1350" dirty="0" smtClean="0"/>
              <a:t/>
            </a:r>
            <a:br>
              <a:rPr lang="sv-SE" sz="1350" dirty="0" smtClean="0"/>
            </a:br>
            <a:r>
              <a:rPr lang="sv-SE" sz="1400" dirty="0"/>
              <a:t/>
            </a:r>
            <a:br>
              <a:rPr lang="sv-SE" sz="1400" dirty="0"/>
            </a:br>
            <a:endParaRPr lang="sv-SE" sz="1350" dirty="0"/>
          </a:p>
        </p:txBody>
      </p:sp>
      <p:sp>
        <p:nvSpPr>
          <p:cNvPr id="7" name="Platshållare för innehåll 6"/>
          <p:cNvSpPr>
            <a:spLocks noGrp="1"/>
          </p:cNvSpPr>
          <p:nvPr>
            <p:ph sz="half" idx="1"/>
          </p:nvPr>
        </p:nvSpPr>
        <p:spPr>
          <a:xfrm>
            <a:off x="1942415" y="2069991"/>
            <a:ext cx="3197531" cy="3767397"/>
          </a:xfrm>
        </p:spPr>
        <p:txBody>
          <a:bodyPr>
            <a:normAutofit/>
          </a:bodyPr>
          <a:lstStyle/>
          <a:p>
            <a:pPr marL="0" indent="0">
              <a:buNone/>
            </a:pPr>
            <a:r>
              <a:rPr lang="sv-SE" dirty="0" smtClean="0"/>
              <a:t>1. </a:t>
            </a:r>
            <a:r>
              <a:rPr lang="sv-SE" u="sng" dirty="0" smtClean="0"/>
              <a:t>Projekt som arbetsform</a:t>
            </a:r>
            <a:r>
              <a:rPr lang="sv-SE" dirty="0" smtClean="0"/>
              <a:t/>
            </a:r>
            <a:br>
              <a:rPr lang="sv-SE" dirty="0" smtClean="0"/>
            </a:br>
            <a:endParaRPr lang="sv-SE" dirty="0" smtClean="0"/>
          </a:p>
          <a:p>
            <a:pPr marL="0" indent="0">
              <a:buNone/>
            </a:pPr>
            <a:r>
              <a:rPr lang="sv-SE" dirty="0" smtClean="0"/>
              <a:t>2. Projektförberedelser</a:t>
            </a:r>
            <a:br>
              <a:rPr lang="sv-SE" dirty="0" smtClean="0"/>
            </a:br>
            <a:r>
              <a:rPr lang="sv-SE" sz="1425" i="1" dirty="0"/>
              <a:t>- initiering</a:t>
            </a:r>
            <a:br>
              <a:rPr lang="sv-SE" sz="1425" i="1" dirty="0"/>
            </a:br>
            <a:r>
              <a:rPr lang="sv-SE" sz="1425" i="1" dirty="0"/>
              <a:t>- förstudie</a:t>
            </a:r>
            <a:br>
              <a:rPr lang="sv-SE" sz="1425" i="1" dirty="0"/>
            </a:br>
            <a:r>
              <a:rPr lang="sv-SE" sz="1425" i="1" dirty="0"/>
              <a:t>- skapa projektgruppen</a:t>
            </a:r>
            <a:br>
              <a:rPr lang="sv-SE" sz="1425" i="1" dirty="0"/>
            </a:br>
            <a:r>
              <a:rPr lang="sv-SE" sz="1425" i="1" dirty="0"/>
              <a:t>- planering av projekt</a:t>
            </a:r>
            <a:br>
              <a:rPr lang="sv-SE" sz="1425" i="1" dirty="0"/>
            </a:br>
            <a:r>
              <a:rPr lang="sv-SE" sz="1425" i="1" dirty="0"/>
              <a:t>- ekonomi, risk &amp; kvalitet</a:t>
            </a:r>
          </a:p>
          <a:p>
            <a:endParaRPr lang="sv-SE" dirty="0"/>
          </a:p>
        </p:txBody>
      </p:sp>
      <p:sp>
        <p:nvSpPr>
          <p:cNvPr id="8" name="Platshållare för innehåll 7"/>
          <p:cNvSpPr>
            <a:spLocks noGrp="1"/>
          </p:cNvSpPr>
          <p:nvPr>
            <p:ph sz="half" idx="2"/>
          </p:nvPr>
        </p:nvSpPr>
        <p:spPr>
          <a:xfrm>
            <a:off x="5234452" y="2069991"/>
            <a:ext cx="3197093" cy="3767397"/>
          </a:xfrm>
        </p:spPr>
        <p:txBody>
          <a:bodyPr/>
          <a:lstStyle/>
          <a:p>
            <a:pPr marL="0" indent="0">
              <a:buNone/>
            </a:pPr>
            <a:r>
              <a:rPr lang="sv-SE" dirty="0" smtClean="0"/>
              <a:t>3. Genomförande</a:t>
            </a:r>
            <a:br>
              <a:rPr lang="sv-SE" dirty="0" smtClean="0"/>
            </a:br>
            <a:r>
              <a:rPr lang="sv-SE" sz="1425" i="1" dirty="0"/>
              <a:t>- kommunikation</a:t>
            </a:r>
            <a:br>
              <a:rPr lang="sv-SE" sz="1425" i="1" dirty="0"/>
            </a:br>
            <a:r>
              <a:rPr lang="sv-SE" sz="1425" i="1" dirty="0"/>
              <a:t>- att leda genomförandet</a:t>
            </a:r>
            <a:br>
              <a:rPr lang="sv-SE" sz="1425" i="1" dirty="0"/>
            </a:br>
            <a:r>
              <a:rPr lang="sv-SE" sz="1425" i="1" dirty="0"/>
              <a:t>- projekt på rätt kurs</a:t>
            </a:r>
            <a:br>
              <a:rPr lang="sv-SE" sz="1425" i="1" dirty="0"/>
            </a:br>
            <a:r>
              <a:rPr lang="sv-SE" sz="1425" i="1" dirty="0"/>
              <a:t>- leda &amp; arbeta i projekt</a:t>
            </a:r>
            <a:br>
              <a:rPr lang="sv-SE" sz="1425" i="1" dirty="0"/>
            </a:br>
            <a:r>
              <a:rPr lang="sv-SE" sz="1425" i="1" dirty="0"/>
              <a:t>- resultat av projekt</a:t>
            </a:r>
          </a:p>
          <a:p>
            <a:endParaRPr lang="sv-SE" dirty="0" smtClean="0"/>
          </a:p>
          <a:p>
            <a:pPr marL="0" indent="0">
              <a:buNone/>
            </a:pPr>
            <a:r>
              <a:rPr lang="sv-SE" dirty="0" smtClean="0"/>
              <a:t>4. Avslut &amp; effekthemtagning</a:t>
            </a:r>
            <a:br>
              <a:rPr lang="sv-SE" dirty="0" smtClean="0"/>
            </a:br>
            <a:r>
              <a:rPr lang="sv-SE" sz="1425" i="1" dirty="0"/>
              <a:t>- avsluta projekt</a:t>
            </a:r>
            <a:br>
              <a:rPr lang="sv-SE" sz="1425" i="1" dirty="0"/>
            </a:br>
            <a:r>
              <a:rPr lang="sv-SE" sz="1425" i="1" dirty="0"/>
              <a:t>- följa upp effekten</a:t>
            </a:r>
            <a:br>
              <a:rPr lang="sv-SE" sz="1425" i="1" dirty="0"/>
            </a:br>
            <a:r>
              <a:rPr lang="sv-SE" sz="1425" i="1" dirty="0"/>
              <a:t>- förändringsledning</a:t>
            </a:r>
          </a:p>
        </p:txBody>
      </p:sp>
      <p:sp>
        <p:nvSpPr>
          <p:cNvPr id="2" name="Platshållare för datum 1"/>
          <p:cNvSpPr>
            <a:spLocks noGrp="1"/>
          </p:cNvSpPr>
          <p:nvPr>
            <p:ph type="dt" sz="half" idx="10"/>
          </p:nvPr>
        </p:nvSpPr>
        <p:spPr>
          <a:xfrm>
            <a:off x="7524328" y="6135089"/>
            <a:ext cx="1014452" cy="370171"/>
          </a:xfrm>
        </p:spPr>
        <p:txBody>
          <a:bodyPr/>
          <a:lstStyle/>
          <a:p>
            <a:fld id="{5D89B3BA-6CE0-4AB6-A5F9-6BDDBC1D7BFC}" type="datetime1">
              <a:rPr lang="sv-SE" smtClean="0"/>
              <a:t>15-03-23</a:t>
            </a:fld>
            <a:endParaRPr lang="sv-SE" dirty="0"/>
          </a:p>
        </p:txBody>
      </p:sp>
      <p:sp>
        <p:nvSpPr>
          <p:cNvPr id="3" name="Platshållare för sidfot 2"/>
          <p:cNvSpPr>
            <a:spLocks noGrp="1"/>
          </p:cNvSpPr>
          <p:nvPr>
            <p:ph type="ftr" sz="quarter" idx="11"/>
          </p:nvPr>
        </p:nvSpPr>
        <p:spPr/>
        <p:txBody>
          <a:bodyPr/>
          <a:lstStyle/>
          <a:p>
            <a:r>
              <a:rPr lang="sv-SE" smtClean="0"/>
              <a:t>Copyright Brismo Konsult AB</a:t>
            </a:r>
            <a:endParaRPr lang="sv-SE"/>
          </a:p>
        </p:txBody>
      </p:sp>
      <p:sp>
        <p:nvSpPr>
          <p:cNvPr id="4" name="Platshållare för bildnummer 3"/>
          <p:cNvSpPr>
            <a:spLocks noGrp="1"/>
          </p:cNvSpPr>
          <p:nvPr>
            <p:ph type="sldNum" sz="quarter" idx="12"/>
          </p:nvPr>
        </p:nvSpPr>
        <p:spPr/>
        <p:txBody>
          <a:bodyPr/>
          <a:lstStyle/>
          <a:p>
            <a:fld id="{D11EC0D0-8B40-46C6-8B35-A59006769FBD}" type="slidenum">
              <a:rPr lang="sv-SE" smtClean="0"/>
              <a:t>3</a:t>
            </a:fld>
            <a:endParaRPr lang="sv-SE"/>
          </a:p>
        </p:txBody>
      </p:sp>
    </p:spTree>
    <p:extLst>
      <p:ext uri="{BB962C8B-B14F-4D97-AF65-F5344CB8AC3E}">
        <p14:creationId xmlns:p14="http://schemas.microsoft.com/office/powerpoint/2010/main" val="410121442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Dagar Projektledning</a:t>
            </a:r>
            <a:endParaRPr lang="sv-SE" dirty="0"/>
          </a:p>
        </p:txBody>
      </p:sp>
      <p:sp>
        <p:nvSpPr>
          <p:cNvPr id="3" name="Platshållare för innehåll 2"/>
          <p:cNvSpPr>
            <a:spLocks noGrp="1"/>
          </p:cNvSpPr>
          <p:nvPr>
            <p:ph idx="1"/>
          </p:nvPr>
        </p:nvSpPr>
        <p:spPr/>
        <p:txBody>
          <a:bodyPr>
            <a:normAutofit/>
          </a:bodyPr>
          <a:lstStyle/>
          <a:p>
            <a:r>
              <a:rPr lang="sv-SE" sz="1500" dirty="0" smtClean="0"/>
              <a:t>Onsdag 25/3 </a:t>
            </a:r>
            <a:r>
              <a:rPr lang="sv-SE" sz="1500" dirty="0" err="1" smtClean="0"/>
              <a:t>kl</a:t>
            </a:r>
            <a:r>
              <a:rPr lang="sv-SE" sz="1500" dirty="0" smtClean="0"/>
              <a:t> 9-12, BB101x + BB1180</a:t>
            </a:r>
          </a:p>
          <a:p>
            <a:r>
              <a:rPr lang="sv-SE" sz="1500" dirty="0" smtClean="0"/>
              <a:t>Måndag 30/3 </a:t>
            </a:r>
            <a:r>
              <a:rPr lang="sv-SE" sz="1500" dirty="0" err="1" smtClean="0"/>
              <a:t>kl</a:t>
            </a:r>
            <a:r>
              <a:rPr lang="sv-SE" sz="1500" dirty="0"/>
              <a:t> 13-16, BB101x + </a:t>
            </a:r>
            <a:r>
              <a:rPr lang="sv-SE" sz="1500" dirty="0" smtClean="0"/>
              <a:t>BB1180</a:t>
            </a:r>
          </a:p>
          <a:p>
            <a:endParaRPr lang="sv-SE" sz="1500" dirty="0"/>
          </a:p>
          <a:p>
            <a:r>
              <a:rPr lang="sv-SE" sz="1500" dirty="0" smtClean="0"/>
              <a:t>Utdelning/genomgång av hemuppgift 31/3 </a:t>
            </a:r>
            <a:r>
              <a:rPr lang="sv-SE" sz="1500" dirty="0" err="1" smtClean="0"/>
              <a:t>kl</a:t>
            </a:r>
            <a:r>
              <a:rPr lang="sv-SE" sz="1500" dirty="0" smtClean="0"/>
              <a:t> 13-15, BB1180</a:t>
            </a:r>
          </a:p>
          <a:p>
            <a:r>
              <a:rPr lang="sv-SE" sz="1500" dirty="0" smtClean="0"/>
              <a:t>Redovisning hemuppgift 20/4, BB1180</a:t>
            </a:r>
          </a:p>
          <a:p>
            <a:endParaRPr lang="sv-SE" sz="1500" dirty="0"/>
          </a:p>
          <a:p>
            <a:pPr marL="0" indent="0">
              <a:buNone/>
            </a:pPr>
            <a:r>
              <a:rPr lang="sv-SE" sz="1500" dirty="0" smtClean="0"/>
              <a:t>Köp av boken ”DISC……” kontant 325 kr</a:t>
            </a:r>
          </a:p>
          <a:p>
            <a:endParaRPr lang="sv-SE" sz="1500" dirty="0"/>
          </a:p>
        </p:txBody>
      </p:sp>
    </p:spTree>
    <p:extLst>
      <p:ext uri="{BB962C8B-B14F-4D97-AF65-F5344CB8AC3E}">
        <p14:creationId xmlns:p14="http://schemas.microsoft.com/office/powerpoint/2010/main" val="3492922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Projekt som arbetsform</a:t>
            </a:r>
            <a:endParaRPr lang="sv-SE" dirty="0"/>
          </a:p>
        </p:txBody>
      </p:sp>
      <p:sp>
        <p:nvSpPr>
          <p:cNvPr id="4" name="Platshållare för datum 3"/>
          <p:cNvSpPr>
            <a:spLocks noGrp="1"/>
          </p:cNvSpPr>
          <p:nvPr>
            <p:ph type="dt" sz="half" idx="10"/>
          </p:nvPr>
        </p:nvSpPr>
        <p:spPr>
          <a:xfrm>
            <a:off x="7452320" y="6135089"/>
            <a:ext cx="1086460" cy="370171"/>
          </a:xfrm>
        </p:spPr>
        <p:txBody>
          <a:bodyPr/>
          <a:lstStyle/>
          <a:p>
            <a:fld id="{6A7ACB92-A9AB-46AA-B7B1-04C68E6DD6CE}" type="datetime1">
              <a:rPr lang="sv-SE" smtClean="0"/>
              <a:t>15-03-23</a:t>
            </a:fld>
            <a:endParaRPr lang="sv-SE"/>
          </a:p>
        </p:txBody>
      </p:sp>
      <p:sp>
        <p:nvSpPr>
          <p:cNvPr id="5" name="Platshållare för sidfot 4"/>
          <p:cNvSpPr>
            <a:spLocks noGrp="1"/>
          </p:cNvSpPr>
          <p:nvPr>
            <p:ph type="ftr" sz="quarter" idx="11"/>
          </p:nvPr>
        </p:nvSpPr>
        <p:spPr/>
        <p:txBody>
          <a:bodyPr/>
          <a:lstStyle/>
          <a:p>
            <a:r>
              <a:rPr lang="sv-SE" dirty="0" smtClean="0"/>
              <a:t>Copyright Brismo Konsult AB</a:t>
            </a:r>
            <a:endParaRPr lang="sv-SE" dirty="0"/>
          </a:p>
        </p:txBody>
      </p:sp>
      <p:sp>
        <p:nvSpPr>
          <p:cNvPr id="6" name="Platshållare för bildnummer 5"/>
          <p:cNvSpPr>
            <a:spLocks noGrp="1"/>
          </p:cNvSpPr>
          <p:nvPr>
            <p:ph type="sldNum" sz="quarter" idx="12"/>
          </p:nvPr>
        </p:nvSpPr>
        <p:spPr/>
        <p:txBody>
          <a:bodyPr/>
          <a:lstStyle/>
          <a:p>
            <a:fld id="{D11EC0D0-8B40-46C6-8B35-A59006769FBD}" type="slidenum">
              <a:rPr lang="sv-SE" smtClean="0"/>
              <a:t>5</a:t>
            </a:fld>
            <a:endParaRPr lang="sv-SE"/>
          </a:p>
        </p:txBody>
      </p:sp>
    </p:spTree>
    <p:extLst>
      <p:ext uri="{BB962C8B-B14F-4D97-AF65-F5344CB8AC3E}">
        <p14:creationId xmlns:p14="http://schemas.microsoft.com/office/powerpoint/2010/main" val="409732543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619672" y="260648"/>
            <a:ext cx="6589199" cy="1280890"/>
          </a:xfrm>
        </p:spPr>
        <p:txBody>
          <a:bodyPr/>
          <a:lstStyle/>
          <a:p>
            <a:pPr algn="ctr"/>
            <a:r>
              <a:rPr lang="sv-SE" b="1" dirty="0" smtClean="0"/>
              <a:t>Vi organiserar oss</a:t>
            </a:r>
            <a:endParaRPr lang="sv-SE" b="1" dirty="0"/>
          </a:p>
        </p:txBody>
      </p:sp>
      <p:sp>
        <p:nvSpPr>
          <p:cNvPr id="3" name="Platshållare för innehåll 2"/>
          <p:cNvSpPr>
            <a:spLocks noGrp="1"/>
          </p:cNvSpPr>
          <p:nvPr>
            <p:ph idx="1"/>
          </p:nvPr>
        </p:nvSpPr>
        <p:spPr>
          <a:xfrm>
            <a:off x="1942415" y="1412776"/>
            <a:ext cx="6591985" cy="4367334"/>
          </a:xfrm>
        </p:spPr>
        <p:txBody>
          <a:bodyPr>
            <a:normAutofit fontScale="92500" lnSpcReduction="10000"/>
          </a:bodyPr>
          <a:lstStyle/>
          <a:p>
            <a:r>
              <a:rPr lang="sv-SE" b="1" dirty="0" smtClean="0"/>
              <a:t>Linjeorganisation</a:t>
            </a:r>
            <a:r>
              <a:rPr lang="sv-SE" dirty="0" smtClean="0"/>
              <a:t>, alla ser sina roller i organisationen, ansvarsfördelningen är tydlig, beslutsvägarna likaså, knepigt att anpassa sig till nya yttre förutsättningar, passiva medarbetare skapas… </a:t>
            </a:r>
          </a:p>
          <a:p>
            <a:endParaRPr lang="sv-SE" dirty="0"/>
          </a:p>
          <a:p>
            <a:r>
              <a:rPr lang="sv-SE" b="1" dirty="0" smtClean="0"/>
              <a:t>Matrisorganisation</a:t>
            </a:r>
            <a:r>
              <a:rPr lang="sv-SE" dirty="0" smtClean="0"/>
              <a:t>, flexibel, anställd vertikalt i linjen men arbetet bedrivs tvärfunktionellt, uppgifter löses specifikt i grupper. Knepigt med dubbla beslutsvägar….</a:t>
            </a:r>
          </a:p>
          <a:p>
            <a:endParaRPr lang="sv-SE" dirty="0"/>
          </a:p>
          <a:p>
            <a:r>
              <a:rPr lang="sv-SE" b="1" dirty="0" smtClean="0"/>
              <a:t>Projektorienterad organisation</a:t>
            </a:r>
            <a:r>
              <a:rPr lang="sv-SE" dirty="0" smtClean="0"/>
              <a:t>, kortsluter linjeorganisationens besluts- och ansvarsvägar, temporär, fokus på mål och kundnytta, </a:t>
            </a:r>
          </a:p>
          <a:p>
            <a:endParaRPr lang="sv-SE" dirty="0"/>
          </a:p>
          <a:p>
            <a:r>
              <a:rPr lang="sv-SE" b="1" dirty="0" smtClean="0"/>
              <a:t>Nätverk</a:t>
            </a:r>
            <a:r>
              <a:rPr lang="sv-SE" dirty="0" smtClean="0"/>
              <a:t> (SharePoint/Connections), utmanande, stora krav på flexibilitet, lita på varandra, </a:t>
            </a:r>
            <a:r>
              <a:rPr lang="sv-SE" dirty="0" err="1" smtClean="0"/>
              <a:t>What’s</a:t>
            </a:r>
            <a:r>
              <a:rPr lang="sv-SE" dirty="0" smtClean="0"/>
              <a:t> in it for </a:t>
            </a:r>
            <a:r>
              <a:rPr lang="sv-SE" dirty="0" err="1" smtClean="0"/>
              <a:t>me</a:t>
            </a:r>
            <a:r>
              <a:rPr lang="sv-SE" dirty="0" smtClean="0"/>
              <a:t> ?</a:t>
            </a:r>
            <a:endParaRPr lang="sv-SE" dirty="0"/>
          </a:p>
        </p:txBody>
      </p:sp>
      <p:sp>
        <p:nvSpPr>
          <p:cNvPr id="4" name="Platshållare för datum 3"/>
          <p:cNvSpPr>
            <a:spLocks noGrp="1"/>
          </p:cNvSpPr>
          <p:nvPr>
            <p:ph type="dt" sz="half" idx="10"/>
          </p:nvPr>
        </p:nvSpPr>
        <p:spPr>
          <a:xfrm>
            <a:off x="7658903" y="6135089"/>
            <a:ext cx="879877" cy="370171"/>
          </a:xfrm>
        </p:spPr>
        <p:txBody>
          <a:bodyPr/>
          <a:lstStyle/>
          <a:p>
            <a:fld id="{A7A5A6BA-969B-4AD6-86E3-B886FE023279}" type="datetime1">
              <a:rPr lang="sv-SE" smtClean="0"/>
              <a:t>15-03-23</a:t>
            </a:fld>
            <a:endParaRPr lang="sv-SE" dirty="0"/>
          </a:p>
        </p:txBody>
      </p:sp>
      <p:sp>
        <p:nvSpPr>
          <p:cNvPr id="5" name="Platshållare för sidfot 4"/>
          <p:cNvSpPr>
            <a:spLocks noGrp="1"/>
          </p:cNvSpPr>
          <p:nvPr>
            <p:ph type="ftr" sz="quarter" idx="11"/>
          </p:nvPr>
        </p:nvSpPr>
        <p:spPr/>
        <p:txBody>
          <a:bodyPr/>
          <a:lstStyle/>
          <a:p>
            <a:r>
              <a:rPr lang="sv-SE" smtClean="0"/>
              <a:t>Copyright Brismo Konsult AB</a:t>
            </a:r>
            <a:endParaRPr lang="sv-SE"/>
          </a:p>
        </p:txBody>
      </p:sp>
      <p:sp>
        <p:nvSpPr>
          <p:cNvPr id="6" name="Platshållare för bildnummer 5"/>
          <p:cNvSpPr>
            <a:spLocks noGrp="1"/>
          </p:cNvSpPr>
          <p:nvPr>
            <p:ph type="sldNum" sz="quarter" idx="12"/>
          </p:nvPr>
        </p:nvSpPr>
        <p:spPr/>
        <p:txBody>
          <a:bodyPr/>
          <a:lstStyle/>
          <a:p>
            <a:fld id="{D11EC0D0-8B40-46C6-8B35-A59006769FBD}" type="slidenum">
              <a:rPr lang="sv-SE" smtClean="0"/>
              <a:t>6</a:t>
            </a:fld>
            <a:endParaRPr lang="sv-SE"/>
          </a:p>
        </p:txBody>
      </p:sp>
    </p:spTree>
    <p:extLst>
      <p:ext uri="{BB962C8B-B14F-4D97-AF65-F5344CB8AC3E}">
        <p14:creationId xmlns:p14="http://schemas.microsoft.com/office/powerpoint/2010/main" val="172162975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71601" y="160000"/>
            <a:ext cx="7920880" cy="1468800"/>
          </a:xfrm>
        </p:spPr>
        <p:txBody>
          <a:bodyPr/>
          <a:lstStyle/>
          <a:p>
            <a:r>
              <a:rPr lang="sv-SE" b="1" dirty="0" smtClean="0"/>
              <a:t>Syfte i/med en organisation</a:t>
            </a:r>
            <a:endParaRPr lang="sv-SE" b="1" dirty="0"/>
          </a:p>
        </p:txBody>
      </p:sp>
      <p:sp>
        <p:nvSpPr>
          <p:cNvPr id="3" name="Platshållare för text 2"/>
          <p:cNvSpPr>
            <a:spLocks noGrp="1"/>
          </p:cNvSpPr>
          <p:nvPr>
            <p:ph type="body" idx="1"/>
          </p:nvPr>
        </p:nvSpPr>
        <p:spPr>
          <a:xfrm>
            <a:off x="1942415" y="2276872"/>
            <a:ext cx="6591985" cy="3384376"/>
          </a:xfrm>
        </p:spPr>
        <p:txBody>
          <a:bodyPr>
            <a:normAutofit/>
          </a:bodyPr>
          <a:lstStyle/>
          <a:p>
            <a:pPr marL="342900" indent="-342900">
              <a:buFont typeface="Arial" panose="020B0604020202020204" pitchFamily="34" charset="0"/>
              <a:buChar char="•"/>
            </a:pPr>
            <a:r>
              <a:rPr lang="sv-SE" dirty="0" smtClean="0"/>
              <a:t>Uppnå ökad effektivitet, resultatförbättringar genom intäktsökningar/kostnadsreduceringar</a:t>
            </a:r>
          </a:p>
          <a:p>
            <a:pPr marL="342900" indent="-342900">
              <a:buFont typeface="Arial" panose="020B0604020202020204" pitchFamily="34" charset="0"/>
              <a:buChar char="•"/>
            </a:pPr>
            <a:r>
              <a:rPr lang="sv-SE" dirty="0" smtClean="0"/>
              <a:t>Utveckla egna marknaden</a:t>
            </a:r>
          </a:p>
          <a:p>
            <a:pPr marL="342900" indent="-342900">
              <a:buFont typeface="Arial" panose="020B0604020202020204" pitchFamily="34" charset="0"/>
              <a:buChar char="•"/>
            </a:pPr>
            <a:r>
              <a:rPr lang="sv-SE" dirty="0" smtClean="0"/>
              <a:t>Leverera </a:t>
            </a:r>
            <a:r>
              <a:rPr lang="sv-SE" b="1" i="1" dirty="0"/>
              <a:t>k</a:t>
            </a:r>
            <a:r>
              <a:rPr lang="sv-SE" b="1" i="1" dirty="0" smtClean="0"/>
              <a:t>undnytta</a:t>
            </a:r>
            <a:r>
              <a:rPr lang="sv-SE" dirty="0" smtClean="0"/>
              <a:t> för fortsatt överlevnad</a:t>
            </a:r>
          </a:p>
          <a:p>
            <a:pPr marL="342900" indent="-342900">
              <a:buFont typeface="Arial" panose="020B0604020202020204" pitchFamily="34" charset="0"/>
              <a:buChar char="•"/>
            </a:pPr>
            <a:r>
              <a:rPr lang="sv-SE" dirty="0" smtClean="0"/>
              <a:t>Uppnå gemensamma mål (objektivt mätbara)</a:t>
            </a:r>
          </a:p>
          <a:p>
            <a:pPr marL="342900" indent="-342900">
              <a:buFont typeface="Arial" panose="020B0604020202020204" pitchFamily="34" charset="0"/>
              <a:buChar char="•"/>
            </a:pPr>
            <a:r>
              <a:rPr lang="sv-SE" dirty="0" smtClean="0"/>
              <a:t>Maximera ägarnas avkastning, </a:t>
            </a:r>
            <a:r>
              <a:rPr lang="sv-SE" dirty="0" err="1" smtClean="0"/>
              <a:t>exitar</a:t>
            </a:r>
            <a:endParaRPr lang="sv-SE" dirty="0" smtClean="0"/>
          </a:p>
          <a:p>
            <a:pPr marL="342900" indent="-342900">
              <a:buFont typeface="Arial" panose="020B0604020202020204" pitchFamily="34" charset="0"/>
              <a:buChar char="•"/>
            </a:pPr>
            <a:r>
              <a:rPr lang="sv-SE" dirty="0" smtClean="0"/>
              <a:t>……</a:t>
            </a:r>
            <a:endParaRPr lang="sv-SE" dirty="0"/>
          </a:p>
          <a:p>
            <a:pPr marL="342900" indent="-342900">
              <a:buFont typeface="Arial" panose="020B0604020202020204" pitchFamily="34" charset="0"/>
              <a:buChar char="•"/>
            </a:pPr>
            <a:endParaRPr lang="sv-SE" dirty="0" smtClean="0"/>
          </a:p>
          <a:p>
            <a:endParaRPr lang="sv-SE" dirty="0" smtClean="0"/>
          </a:p>
          <a:p>
            <a:endParaRPr lang="sv-SE" dirty="0"/>
          </a:p>
        </p:txBody>
      </p:sp>
      <p:sp>
        <p:nvSpPr>
          <p:cNvPr id="4" name="Platshållare för datum 3"/>
          <p:cNvSpPr>
            <a:spLocks noGrp="1"/>
          </p:cNvSpPr>
          <p:nvPr>
            <p:ph type="dt" sz="half" idx="10"/>
          </p:nvPr>
        </p:nvSpPr>
        <p:spPr>
          <a:xfrm>
            <a:off x="7658903" y="6135089"/>
            <a:ext cx="879877" cy="370171"/>
          </a:xfrm>
        </p:spPr>
        <p:txBody>
          <a:bodyPr/>
          <a:lstStyle/>
          <a:p>
            <a:fld id="{A0EB677E-BCAE-4167-A57C-F0143F8F8DCC}" type="datetime1">
              <a:rPr lang="sv-SE" smtClean="0"/>
              <a:t>15-03-23</a:t>
            </a:fld>
            <a:endParaRPr lang="sv-SE"/>
          </a:p>
        </p:txBody>
      </p:sp>
      <p:sp>
        <p:nvSpPr>
          <p:cNvPr id="5" name="Platshållare för sidfot 4"/>
          <p:cNvSpPr>
            <a:spLocks noGrp="1"/>
          </p:cNvSpPr>
          <p:nvPr>
            <p:ph type="ftr" sz="quarter" idx="11"/>
          </p:nvPr>
        </p:nvSpPr>
        <p:spPr/>
        <p:txBody>
          <a:bodyPr/>
          <a:lstStyle/>
          <a:p>
            <a:r>
              <a:rPr lang="sv-SE" smtClean="0"/>
              <a:t>Copyright Brismo Konsult AB</a:t>
            </a:r>
            <a:endParaRPr lang="sv-SE"/>
          </a:p>
        </p:txBody>
      </p:sp>
      <p:sp>
        <p:nvSpPr>
          <p:cNvPr id="6" name="Platshållare för bildnummer 5"/>
          <p:cNvSpPr>
            <a:spLocks noGrp="1"/>
          </p:cNvSpPr>
          <p:nvPr>
            <p:ph type="sldNum" sz="quarter" idx="12"/>
          </p:nvPr>
        </p:nvSpPr>
        <p:spPr/>
        <p:txBody>
          <a:bodyPr/>
          <a:lstStyle/>
          <a:p>
            <a:fld id="{D11EC0D0-8B40-46C6-8B35-A59006769FBD}" type="slidenum">
              <a:rPr lang="sv-SE" smtClean="0"/>
              <a:t>7</a:t>
            </a:fld>
            <a:endParaRPr lang="sv-SE"/>
          </a:p>
        </p:txBody>
      </p:sp>
    </p:spTree>
    <p:extLst>
      <p:ext uri="{BB962C8B-B14F-4D97-AF65-F5344CB8AC3E}">
        <p14:creationId xmlns:p14="http://schemas.microsoft.com/office/powerpoint/2010/main" val="371171310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ctr"/>
            <a:r>
              <a:rPr lang="sv-SE" dirty="0" smtClean="0"/>
              <a:t>Struktur, Processer, Kultur i organisationer</a:t>
            </a:r>
            <a:endParaRPr lang="sv-SE" dirty="0"/>
          </a:p>
        </p:txBody>
      </p:sp>
      <p:sp>
        <p:nvSpPr>
          <p:cNvPr id="3" name="Platshållare för innehåll 2"/>
          <p:cNvSpPr>
            <a:spLocks noGrp="1"/>
          </p:cNvSpPr>
          <p:nvPr>
            <p:ph idx="1"/>
          </p:nvPr>
        </p:nvSpPr>
        <p:spPr/>
        <p:txBody>
          <a:bodyPr/>
          <a:lstStyle/>
          <a:p>
            <a:r>
              <a:rPr lang="sv-SE" b="1" dirty="0" smtClean="0"/>
              <a:t>Struktur: </a:t>
            </a:r>
            <a:r>
              <a:rPr lang="sv-SE" dirty="0" smtClean="0"/>
              <a:t>funktioner, befattningar, hierarkier, titlar, rangordningar…..</a:t>
            </a:r>
          </a:p>
          <a:p>
            <a:endParaRPr lang="sv-SE" dirty="0"/>
          </a:p>
          <a:p>
            <a:r>
              <a:rPr lang="sv-SE" b="1" dirty="0" smtClean="0"/>
              <a:t>Processer: </a:t>
            </a:r>
            <a:r>
              <a:rPr lang="sv-SE" dirty="0" smtClean="0"/>
              <a:t>handlingar, händelser, innovationer, utveckling, visionsarbete, strategiarbete, intäkts-, produktions-, leverans-, affärs-modeller….</a:t>
            </a:r>
          </a:p>
          <a:p>
            <a:endParaRPr lang="sv-SE" dirty="0"/>
          </a:p>
          <a:p>
            <a:r>
              <a:rPr lang="sv-SE" b="1" dirty="0" smtClean="0"/>
              <a:t>Kultur: </a:t>
            </a:r>
            <a:r>
              <a:rPr lang="sv-SE" dirty="0" smtClean="0"/>
              <a:t>värderingar, normer, språk, symboler, ledarskap, motivation, feedback….</a:t>
            </a:r>
            <a:endParaRPr lang="sv-SE" dirty="0"/>
          </a:p>
        </p:txBody>
      </p:sp>
      <p:sp>
        <p:nvSpPr>
          <p:cNvPr id="4" name="Platshållare för datum 3"/>
          <p:cNvSpPr>
            <a:spLocks noGrp="1"/>
          </p:cNvSpPr>
          <p:nvPr>
            <p:ph type="dt" sz="half" idx="10"/>
          </p:nvPr>
        </p:nvSpPr>
        <p:spPr>
          <a:xfrm>
            <a:off x="7452320" y="6135089"/>
            <a:ext cx="1086460" cy="370171"/>
          </a:xfrm>
        </p:spPr>
        <p:txBody>
          <a:bodyPr/>
          <a:lstStyle/>
          <a:p>
            <a:fld id="{1F6892A0-F9B8-466C-8D46-94D4952248AB}" type="datetime1">
              <a:rPr lang="sv-SE" smtClean="0"/>
              <a:t>15-03-23</a:t>
            </a:fld>
            <a:endParaRPr lang="sv-SE"/>
          </a:p>
        </p:txBody>
      </p:sp>
      <p:sp>
        <p:nvSpPr>
          <p:cNvPr id="5" name="Platshållare för sidfot 4"/>
          <p:cNvSpPr>
            <a:spLocks noGrp="1"/>
          </p:cNvSpPr>
          <p:nvPr>
            <p:ph type="ftr" sz="quarter" idx="11"/>
          </p:nvPr>
        </p:nvSpPr>
        <p:spPr/>
        <p:txBody>
          <a:bodyPr/>
          <a:lstStyle/>
          <a:p>
            <a:r>
              <a:rPr lang="sv-SE" dirty="0" smtClean="0"/>
              <a:t>Copyright Brismo Konsult AB</a:t>
            </a:r>
            <a:endParaRPr lang="sv-SE" dirty="0"/>
          </a:p>
        </p:txBody>
      </p:sp>
      <p:sp>
        <p:nvSpPr>
          <p:cNvPr id="6" name="Platshållare för bildnummer 5"/>
          <p:cNvSpPr>
            <a:spLocks noGrp="1"/>
          </p:cNvSpPr>
          <p:nvPr>
            <p:ph type="sldNum" sz="quarter" idx="12"/>
          </p:nvPr>
        </p:nvSpPr>
        <p:spPr/>
        <p:txBody>
          <a:bodyPr/>
          <a:lstStyle/>
          <a:p>
            <a:fld id="{D11EC0D0-8B40-46C6-8B35-A59006769FBD}" type="slidenum">
              <a:rPr lang="sv-SE" smtClean="0"/>
              <a:t>8</a:t>
            </a:fld>
            <a:endParaRPr lang="sv-SE"/>
          </a:p>
        </p:txBody>
      </p:sp>
    </p:spTree>
    <p:extLst>
      <p:ext uri="{BB962C8B-B14F-4D97-AF65-F5344CB8AC3E}">
        <p14:creationId xmlns:p14="http://schemas.microsoft.com/office/powerpoint/2010/main" val="344360679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Processerna</a:t>
            </a:r>
            <a:endParaRPr lang="sv-SE" dirty="0"/>
          </a:p>
        </p:txBody>
      </p:sp>
      <p:sp>
        <p:nvSpPr>
          <p:cNvPr id="3" name="Platshållare för innehåll 2"/>
          <p:cNvSpPr>
            <a:spLocks noGrp="1"/>
          </p:cNvSpPr>
          <p:nvPr>
            <p:ph idx="1"/>
          </p:nvPr>
        </p:nvSpPr>
        <p:spPr>
          <a:xfrm>
            <a:off x="1942415" y="1700808"/>
            <a:ext cx="6591985" cy="3777622"/>
          </a:xfrm>
        </p:spPr>
        <p:txBody>
          <a:bodyPr/>
          <a:lstStyle/>
          <a:p>
            <a:r>
              <a:rPr lang="sv-SE" dirty="0" smtClean="0"/>
              <a:t>Utgör organisationens livsfunktioner</a:t>
            </a:r>
          </a:p>
          <a:p>
            <a:r>
              <a:rPr lang="sv-SE" dirty="0" smtClean="0"/>
              <a:t>De har sitt ursprung i företagets </a:t>
            </a:r>
            <a:r>
              <a:rPr lang="sv-SE" dirty="0" err="1" smtClean="0"/>
              <a:t>affärside</a:t>
            </a:r>
            <a:endParaRPr lang="sv-SE" dirty="0" smtClean="0"/>
          </a:p>
          <a:p>
            <a:r>
              <a:rPr lang="sv-SE" dirty="0" smtClean="0"/>
              <a:t>Processerna skapar det mervärde som kunderna är beredda att köpa/betala för (Kundnyttan)</a:t>
            </a:r>
          </a:p>
          <a:p>
            <a:r>
              <a:rPr lang="sv-SE" dirty="0" smtClean="0"/>
              <a:t>Varje aktivitet har en leverantör och en köpare och många </a:t>
            </a:r>
            <a:r>
              <a:rPr lang="sv-SE" dirty="0" err="1" smtClean="0"/>
              <a:t>ftg</a:t>
            </a:r>
            <a:r>
              <a:rPr lang="sv-SE" dirty="0" smtClean="0"/>
              <a:t> arbetar med att identifiera/reducera allt onödigt som inte ger någon kundnytta (</a:t>
            </a:r>
            <a:r>
              <a:rPr lang="sv-SE" dirty="0" err="1" smtClean="0"/>
              <a:t>lean</a:t>
            </a:r>
            <a:r>
              <a:rPr lang="sv-SE" dirty="0" smtClean="0"/>
              <a:t>, </a:t>
            </a:r>
            <a:r>
              <a:rPr lang="sv-SE" dirty="0" err="1" smtClean="0"/>
              <a:t>agile</a:t>
            </a:r>
            <a:r>
              <a:rPr lang="sv-SE" dirty="0" smtClean="0"/>
              <a:t>…)</a:t>
            </a:r>
          </a:p>
          <a:p>
            <a:r>
              <a:rPr lang="sv-SE" dirty="0" smtClean="0"/>
              <a:t>Processerna utformar </a:t>
            </a:r>
            <a:r>
              <a:rPr lang="sv-SE" dirty="0" err="1" smtClean="0"/>
              <a:t>ftg</a:t>
            </a:r>
            <a:r>
              <a:rPr lang="sv-SE" dirty="0" smtClean="0"/>
              <a:t> organisation, (bör vara så i alla fall)…</a:t>
            </a:r>
            <a:endParaRPr lang="sv-SE" dirty="0"/>
          </a:p>
        </p:txBody>
      </p:sp>
      <p:sp>
        <p:nvSpPr>
          <p:cNvPr id="4" name="Platshållare för datum 3"/>
          <p:cNvSpPr>
            <a:spLocks noGrp="1"/>
          </p:cNvSpPr>
          <p:nvPr>
            <p:ph type="dt" sz="half" idx="10"/>
          </p:nvPr>
        </p:nvSpPr>
        <p:spPr>
          <a:xfrm>
            <a:off x="7596336" y="6135089"/>
            <a:ext cx="942444" cy="370171"/>
          </a:xfrm>
        </p:spPr>
        <p:txBody>
          <a:bodyPr/>
          <a:lstStyle/>
          <a:p>
            <a:fld id="{CF4F97B2-4D02-45D6-A25F-8F96B8B107A0}" type="datetime1">
              <a:rPr lang="sv-SE" smtClean="0"/>
              <a:t>15-03-23</a:t>
            </a:fld>
            <a:endParaRPr lang="sv-SE" dirty="0"/>
          </a:p>
        </p:txBody>
      </p:sp>
      <p:sp>
        <p:nvSpPr>
          <p:cNvPr id="5" name="Platshållare för sidfot 4"/>
          <p:cNvSpPr>
            <a:spLocks noGrp="1"/>
          </p:cNvSpPr>
          <p:nvPr>
            <p:ph type="ftr" sz="quarter" idx="11"/>
          </p:nvPr>
        </p:nvSpPr>
        <p:spPr/>
        <p:txBody>
          <a:bodyPr/>
          <a:lstStyle/>
          <a:p>
            <a:r>
              <a:rPr lang="sv-SE" smtClean="0"/>
              <a:t>Copyright Brismo Konsult AB</a:t>
            </a:r>
            <a:endParaRPr lang="sv-SE"/>
          </a:p>
        </p:txBody>
      </p:sp>
      <p:sp>
        <p:nvSpPr>
          <p:cNvPr id="6" name="Platshållare för bildnummer 5"/>
          <p:cNvSpPr>
            <a:spLocks noGrp="1"/>
          </p:cNvSpPr>
          <p:nvPr>
            <p:ph type="sldNum" sz="quarter" idx="12"/>
          </p:nvPr>
        </p:nvSpPr>
        <p:spPr/>
        <p:txBody>
          <a:bodyPr/>
          <a:lstStyle/>
          <a:p>
            <a:fld id="{D11EC0D0-8B40-46C6-8B35-A59006769FBD}" type="slidenum">
              <a:rPr lang="sv-SE" smtClean="0"/>
              <a:t>9</a:t>
            </a:fld>
            <a:endParaRPr lang="sv-SE"/>
          </a:p>
        </p:txBody>
      </p:sp>
    </p:spTree>
    <p:extLst>
      <p:ext uri="{BB962C8B-B14F-4D97-AF65-F5344CB8AC3E}">
        <p14:creationId xmlns:p14="http://schemas.microsoft.com/office/powerpoint/2010/main" val="365557607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bak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875" y="-242888"/>
            <a:ext cx="9540875" cy="7315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Oval 6"/>
          <p:cNvSpPr>
            <a:spLocks noChangeArrowheads="1"/>
          </p:cNvSpPr>
          <p:nvPr/>
        </p:nvSpPr>
        <p:spPr bwMode="auto">
          <a:xfrm>
            <a:off x="838200" y="1835150"/>
            <a:ext cx="7199313" cy="2743200"/>
          </a:xfrm>
          <a:prstGeom prst="ellipse">
            <a:avLst/>
          </a:pr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249238" indent="-249238" algn="ctr" defTabSz="755650">
              <a:lnSpc>
                <a:spcPct val="140000"/>
              </a:lnSpc>
              <a:buClr>
                <a:srgbClr val="808000"/>
              </a:buClr>
              <a:buFont typeface="Wingdings" charset="0"/>
              <a:buNone/>
              <a:tabLst>
                <a:tab pos="2154238" algn="l"/>
              </a:tabLst>
            </a:pPr>
            <a:r>
              <a:rPr lang="sv-SE" sz="2800" b="1">
                <a:solidFill>
                  <a:srgbClr val="000000"/>
                </a:solidFill>
                <a:latin typeface="Tahoma" charset="0"/>
              </a:rPr>
              <a:t>Verksamhet</a:t>
            </a:r>
          </a:p>
        </p:txBody>
      </p:sp>
      <p:sp>
        <p:nvSpPr>
          <p:cNvPr id="4" name="Oval 7"/>
          <p:cNvSpPr>
            <a:spLocks noChangeArrowheads="1"/>
          </p:cNvSpPr>
          <p:nvPr/>
        </p:nvSpPr>
        <p:spPr bwMode="auto">
          <a:xfrm>
            <a:off x="838200" y="1835150"/>
            <a:ext cx="7199313" cy="2743200"/>
          </a:xfrm>
          <a:prstGeom prst="ellipse">
            <a:avLst/>
          </a:pr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sv-SE"/>
          </a:p>
        </p:txBody>
      </p:sp>
      <p:sp>
        <p:nvSpPr>
          <p:cNvPr id="5" name="Rectangle 8"/>
          <p:cNvSpPr>
            <a:spLocks noChangeArrowheads="1"/>
          </p:cNvSpPr>
          <p:nvPr/>
        </p:nvSpPr>
        <p:spPr bwMode="auto">
          <a:xfrm>
            <a:off x="1187450" y="1011238"/>
            <a:ext cx="24479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p>
            <a:pPr marL="249238" indent="-249238" algn="ctr" defTabSz="755650">
              <a:lnSpc>
                <a:spcPct val="140000"/>
              </a:lnSpc>
              <a:buClr>
                <a:srgbClr val="808000"/>
              </a:buClr>
              <a:buFont typeface="Wingdings" charset="0"/>
              <a:buNone/>
              <a:tabLst>
                <a:tab pos="2154238" algn="l"/>
              </a:tabLst>
            </a:pPr>
            <a:r>
              <a:rPr lang="sv-SE" sz="1400"/>
              <a:t>Medarbetarutveckling</a:t>
            </a:r>
          </a:p>
        </p:txBody>
      </p:sp>
      <p:sp>
        <p:nvSpPr>
          <p:cNvPr id="6" name="Freeform 9"/>
          <p:cNvSpPr>
            <a:spLocks noChangeArrowheads="1"/>
          </p:cNvSpPr>
          <p:nvPr/>
        </p:nvSpPr>
        <p:spPr bwMode="auto">
          <a:xfrm>
            <a:off x="1339850" y="1468438"/>
            <a:ext cx="2359025" cy="1308100"/>
          </a:xfrm>
          <a:custGeom>
            <a:avLst/>
            <a:gdLst>
              <a:gd name="T0" fmla="*/ 424420501 w 6555"/>
              <a:gd name="T1" fmla="*/ 0 h 3635"/>
              <a:gd name="T2" fmla="*/ 848840281 w 6555"/>
              <a:gd name="T3" fmla="*/ 470606572 h 3635"/>
              <a:gd name="T4" fmla="*/ 0 w 6555"/>
              <a:gd name="T5" fmla="*/ 470606572 h 3635"/>
              <a:gd name="T6" fmla="*/ 424420501 w 6555"/>
              <a:gd name="T7" fmla="*/ 0 h 3635"/>
              <a:gd name="T8" fmla="*/ 0 60000 65536"/>
              <a:gd name="T9" fmla="*/ 0 60000 65536"/>
              <a:gd name="T10" fmla="*/ 0 60000 65536"/>
              <a:gd name="T11" fmla="*/ 0 60000 65536"/>
              <a:gd name="T12" fmla="*/ 0 w 6555"/>
              <a:gd name="T13" fmla="*/ 0 h 3635"/>
              <a:gd name="T14" fmla="*/ 6555 w 6555"/>
              <a:gd name="T15" fmla="*/ 3635 h 3635"/>
            </a:gdLst>
            <a:ahLst/>
            <a:cxnLst>
              <a:cxn ang="T8">
                <a:pos x="T0" y="T1"/>
              </a:cxn>
              <a:cxn ang="T9">
                <a:pos x="T2" y="T3"/>
              </a:cxn>
              <a:cxn ang="T10">
                <a:pos x="T4" y="T5"/>
              </a:cxn>
              <a:cxn ang="T11">
                <a:pos x="T6" y="T7"/>
              </a:cxn>
            </a:cxnLst>
            <a:rect l="T12" t="T13" r="T14" b="T15"/>
            <a:pathLst>
              <a:path w="6555" h="3635">
                <a:moveTo>
                  <a:pt x="3277" y="0"/>
                </a:moveTo>
                <a:lnTo>
                  <a:pt x="6554" y="3634"/>
                </a:lnTo>
                <a:lnTo>
                  <a:pt x="0" y="3634"/>
                </a:lnTo>
                <a:lnTo>
                  <a:pt x="3277" y="0"/>
                </a:lnTo>
              </a:path>
            </a:pathLst>
          </a:custGeom>
          <a:solidFill>
            <a:schemeClr val="bg2"/>
          </a:solidFill>
          <a:ln>
            <a:noFill/>
          </a:ln>
          <a:extLst>
            <a:ext uri="{91240B29-F687-4f45-9708-019B960494DF}">
              <a14:hiddenLine xmlns:a14="http://schemas.microsoft.com/office/drawing/2010/main" w="9360">
                <a:solidFill>
                  <a:srgbClr val="000000"/>
                </a:solidFill>
                <a:round/>
                <a:headEnd/>
                <a:tailEnd/>
              </a14:hiddenLine>
            </a:ext>
          </a:extLst>
        </p:spPr>
        <p:txBody>
          <a:bodyPr wrap="none" anchor="ctr"/>
          <a:lstStyle/>
          <a:p>
            <a:endParaRPr lang="sv-SE"/>
          </a:p>
        </p:txBody>
      </p:sp>
      <p:sp>
        <p:nvSpPr>
          <p:cNvPr id="7" name="Oval 10"/>
          <p:cNvSpPr>
            <a:spLocks noChangeArrowheads="1"/>
          </p:cNvSpPr>
          <p:nvPr/>
        </p:nvSpPr>
        <p:spPr bwMode="auto">
          <a:xfrm>
            <a:off x="2166938" y="1920875"/>
            <a:ext cx="655637" cy="655638"/>
          </a:xfrm>
          <a:prstGeom prst="ellipse">
            <a:avLst/>
          </a:prstGeom>
          <a:solidFill>
            <a:schemeClr val="bg1"/>
          </a:solidFill>
          <a:ln w="57150">
            <a:solidFill>
              <a:schemeClr val="tx1"/>
            </a:solidFill>
            <a:round/>
            <a:headEnd/>
            <a:tailEnd/>
          </a:ln>
        </p:spPr>
        <p:txBody>
          <a:bodyPr wrap="none" anchor="ctr"/>
          <a:lstStyle/>
          <a:p>
            <a:pPr algn="ctr"/>
            <a:r>
              <a:rPr lang="sv-SE" b="1">
                <a:solidFill>
                  <a:srgbClr val="4B7000"/>
                </a:solidFill>
                <a:latin typeface="Tahoma" charset="0"/>
              </a:rPr>
              <a:t>&gt;&gt;</a:t>
            </a:r>
          </a:p>
        </p:txBody>
      </p:sp>
      <p:sp>
        <p:nvSpPr>
          <p:cNvPr id="2056" name="Rectangle 11"/>
          <p:cNvSpPr>
            <a:spLocks noChangeArrowheads="1"/>
          </p:cNvSpPr>
          <p:nvPr/>
        </p:nvSpPr>
        <p:spPr bwMode="auto">
          <a:xfrm>
            <a:off x="179388" y="0"/>
            <a:ext cx="79756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algn="ctr"/>
            <a:r>
              <a:rPr lang="sv-SE" sz="2400" b="1" dirty="0" err="1" smtClean="0"/>
              <a:t>Affärsmannaskap</a:t>
            </a:r>
            <a:r>
              <a:rPr lang="sv-SE" sz="2400" b="1" dirty="0" smtClean="0"/>
              <a:t> </a:t>
            </a:r>
            <a:r>
              <a:rPr lang="sv-SE" sz="2400" b="1" dirty="0"/>
              <a:t>och fokuserade medarbetare är en KFF</a:t>
            </a:r>
          </a:p>
        </p:txBody>
      </p:sp>
      <p:sp>
        <p:nvSpPr>
          <p:cNvPr id="9" name="Rectangle 12"/>
          <p:cNvSpPr>
            <a:spLocks noChangeArrowheads="1"/>
          </p:cNvSpPr>
          <p:nvPr/>
        </p:nvSpPr>
        <p:spPr bwMode="auto">
          <a:xfrm>
            <a:off x="3348038" y="1014413"/>
            <a:ext cx="1944687"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p>
            <a:pPr marL="674688" indent="-249238" algn="ctr" defTabSz="755650">
              <a:lnSpc>
                <a:spcPct val="140000"/>
              </a:lnSpc>
              <a:buClr>
                <a:srgbClr val="808000"/>
              </a:buClr>
              <a:buFont typeface="Wingdings" charset="0"/>
              <a:buNone/>
              <a:tabLst>
                <a:tab pos="2154238" algn="l"/>
              </a:tabLst>
            </a:pPr>
            <a:r>
              <a:rPr lang="sv-SE" sz="1400"/>
              <a:t>Sälj/Marknad</a:t>
            </a:r>
          </a:p>
        </p:txBody>
      </p:sp>
      <p:sp>
        <p:nvSpPr>
          <p:cNvPr id="10" name="Freeform 13"/>
          <p:cNvSpPr>
            <a:spLocks noChangeArrowheads="1"/>
          </p:cNvSpPr>
          <p:nvPr/>
        </p:nvSpPr>
        <p:spPr bwMode="auto">
          <a:xfrm>
            <a:off x="3330575" y="1470025"/>
            <a:ext cx="2359025" cy="1308100"/>
          </a:xfrm>
          <a:custGeom>
            <a:avLst/>
            <a:gdLst>
              <a:gd name="T0" fmla="*/ 424420501 w 6555"/>
              <a:gd name="T1" fmla="*/ 0 h 3635"/>
              <a:gd name="T2" fmla="*/ 848840281 w 6555"/>
              <a:gd name="T3" fmla="*/ 470606572 h 3635"/>
              <a:gd name="T4" fmla="*/ 0 w 6555"/>
              <a:gd name="T5" fmla="*/ 470606572 h 3635"/>
              <a:gd name="T6" fmla="*/ 424420501 w 6555"/>
              <a:gd name="T7" fmla="*/ 0 h 3635"/>
              <a:gd name="T8" fmla="*/ 0 60000 65536"/>
              <a:gd name="T9" fmla="*/ 0 60000 65536"/>
              <a:gd name="T10" fmla="*/ 0 60000 65536"/>
              <a:gd name="T11" fmla="*/ 0 60000 65536"/>
              <a:gd name="T12" fmla="*/ 0 w 6555"/>
              <a:gd name="T13" fmla="*/ 0 h 3635"/>
              <a:gd name="T14" fmla="*/ 6555 w 6555"/>
              <a:gd name="T15" fmla="*/ 3635 h 3635"/>
            </a:gdLst>
            <a:ahLst/>
            <a:cxnLst>
              <a:cxn ang="T8">
                <a:pos x="T0" y="T1"/>
              </a:cxn>
              <a:cxn ang="T9">
                <a:pos x="T2" y="T3"/>
              </a:cxn>
              <a:cxn ang="T10">
                <a:pos x="T4" y="T5"/>
              </a:cxn>
              <a:cxn ang="T11">
                <a:pos x="T6" y="T7"/>
              </a:cxn>
            </a:cxnLst>
            <a:rect l="T12" t="T13" r="T14" b="T15"/>
            <a:pathLst>
              <a:path w="6555" h="3635">
                <a:moveTo>
                  <a:pt x="3277" y="0"/>
                </a:moveTo>
                <a:lnTo>
                  <a:pt x="6554" y="3634"/>
                </a:lnTo>
                <a:lnTo>
                  <a:pt x="0" y="3634"/>
                </a:lnTo>
                <a:lnTo>
                  <a:pt x="3277" y="0"/>
                </a:lnTo>
              </a:path>
            </a:pathLst>
          </a:custGeom>
          <a:solidFill>
            <a:srgbClr val="C1E094"/>
          </a:solidFill>
          <a:ln>
            <a:noFill/>
          </a:ln>
          <a:extLst>
            <a:ext uri="{91240B29-F687-4f45-9708-019B960494DF}">
              <a14:hiddenLine xmlns:a14="http://schemas.microsoft.com/office/drawing/2010/main" w="9360">
                <a:solidFill>
                  <a:srgbClr val="000000"/>
                </a:solidFill>
                <a:round/>
                <a:headEnd/>
                <a:tailEnd/>
              </a14:hiddenLine>
            </a:ext>
          </a:extLst>
        </p:spPr>
        <p:txBody>
          <a:bodyPr wrap="none" anchor="ctr"/>
          <a:lstStyle/>
          <a:p>
            <a:endParaRPr lang="sv-SE"/>
          </a:p>
        </p:txBody>
      </p:sp>
      <p:sp>
        <p:nvSpPr>
          <p:cNvPr id="11" name="Line 14"/>
          <p:cNvSpPr>
            <a:spLocks noChangeShapeType="1"/>
          </p:cNvSpPr>
          <p:nvPr/>
        </p:nvSpPr>
        <p:spPr bwMode="auto">
          <a:xfrm>
            <a:off x="576263" y="3216275"/>
            <a:ext cx="7785100" cy="0"/>
          </a:xfrm>
          <a:prstGeom prst="line">
            <a:avLst/>
          </a:prstGeom>
          <a:noFill/>
          <a:ln w="38100">
            <a:solidFill>
              <a:srgbClr val="00660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12" name="Oval 15"/>
          <p:cNvSpPr>
            <a:spLocks noChangeArrowheads="1"/>
          </p:cNvSpPr>
          <p:nvPr/>
        </p:nvSpPr>
        <p:spPr bwMode="auto">
          <a:xfrm>
            <a:off x="4165600" y="1916113"/>
            <a:ext cx="655638" cy="655637"/>
          </a:xfrm>
          <a:prstGeom prst="ellipse">
            <a:avLst/>
          </a:prstGeom>
          <a:solidFill>
            <a:schemeClr val="bg1"/>
          </a:solidFill>
          <a:ln w="57150">
            <a:solidFill>
              <a:schemeClr val="tx1"/>
            </a:solidFill>
            <a:round/>
            <a:headEnd/>
            <a:tailEnd/>
          </a:ln>
        </p:spPr>
        <p:txBody>
          <a:bodyPr wrap="none" anchor="ctr"/>
          <a:lstStyle/>
          <a:p>
            <a:pPr algn="ctr"/>
            <a:r>
              <a:rPr lang="sv-SE" sz="1600" b="1">
                <a:solidFill>
                  <a:srgbClr val="4B7000"/>
                </a:solidFill>
                <a:latin typeface="Tahoma" charset="0"/>
              </a:rPr>
              <a:t>$ %</a:t>
            </a:r>
          </a:p>
        </p:txBody>
      </p:sp>
      <p:sp>
        <p:nvSpPr>
          <p:cNvPr id="13" name="Text Box 16"/>
          <p:cNvSpPr txBox="1">
            <a:spLocks noChangeArrowheads="1"/>
          </p:cNvSpPr>
          <p:nvPr/>
        </p:nvSpPr>
        <p:spPr bwMode="auto">
          <a:xfrm>
            <a:off x="1763713" y="3213100"/>
            <a:ext cx="489585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49238" indent="-249238" defTabSz="755650" eaLnBrk="0" hangingPunct="0">
              <a:tabLst>
                <a:tab pos="2154238" algn="l"/>
              </a:tabLst>
              <a:defRPr sz="1200">
                <a:solidFill>
                  <a:schemeClr val="tx1"/>
                </a:solidFill>
                <a:latin typeface="Century Gothic" charset="0"/>
                <a:ea typeface="ＭＳ Ｐゴシック" charset="0"/>
              </a:defRPr>
            </a:lvl1pPr>
            <a:lvl2pPr marL="742950" indent="-285750" defTabSz="755650" eaLnBrk="0" hangingPunct="0">
              <a:tabLst>
                <a:tab pos="2154238" algn="l"/>
              </a:tabLst>
              <a:defRPr sz="1200">
                <a:solidFill>
                  <a:schemeClr val="tx1"/>
                </a:solidFill>
                <a:latin typeface="Century Gothic" charset="0"/>
                <a:ea typeface="ＭＳ Ｐゴシック" charset="0"/>
              </a:defRPr>
            </a:lvl2pPr>
            <a:lvl3pPr marL="1143000" indent="-228600" defTabSz="755650" eaLnBrk="0" hangingPunct="0">
              <a:tabLst>
                <a:tab pos="2154238" algn="l"/>
              </a:tabLst>
              <a:defRPr sz="1200">
                <a:solidFill>
                  <a:schemeClr val="tx1"/>
                </a:solidFill>
                <a:latin typeface="Century Gothic" charset="0"/>
                <a:ea typeface="ＭＳ Ｐゴシック" charset="0"/>
              </a:defRPr>
            </a:lvl3pPr>
            <a:lvl4pPr marL="1600200" indent="-228600" defTabSz="755650" eaLnBrk="0" hangingPunct="0">
              <a:tabLst>
                <a:tab pos="2154238" algn="l"/>
              </a:tabLst>
              <a:defRPr sz="1200">
                <a:solidFill>
                  <a:schemeClr val="tx1"/>
                </a:solidFill>
                <a:latin typeface="Century Gothic" charset="0"/>
                <a:ea typeface="ＭＳ Ｐゴシック" charset="0"/>
              </a:defRPr>
            </a:lvl4pPr>
            <a:lvl5pPr marL="2057400" indent="-228600" defTabSz="755650" eaLnBrk="0" hangingPunct="0">
              <a:tabLst>
                <a:tab pos="2154238" algn="l"/>
              </a:tabLst>
              <a:defRPr sz="1200">
                <a:solidFill>
                  <a:schemeClr val="tx1"/>
                </a:solidFill>
                <a:latin typeface="Century Gothic" charset="0"/>
                <a:ea typeface="ＭＳ Ｐゴシック" charset="0"/>
              </a:defRPr>
            </a:lvl5pPr>
            <a:lvl6pPr marL="2514600" indent="-228600" defTabSz="755650" eaLnBrk="0" fontAlgn="base" hangingPunct="0">
              <a:spcBef>
                <a:spcPct val="0"/>
              </a:spcBef>
              <a:spcAft>
                <a:spcPct val="0"/>
              </a:spcAft>
              <a:tabLst>
                <a:tab pos="2154238" algn="l"/>
              </a:tabLst>
              <a:defRPr sz="1200">
                <a:solidFill>
                  <a:schemeClr val="tx1"/>
                </a:solidFill>
                <a:latin typeface="Century Gothic" charset="0"/>
                <a:ea typeface="ＭＳ Ｐゴシック" charset="0"/>
              </a:defRPr>
            </a:lvl6pPr>
            <a:lvl7pPr marL="2971800" indent="-228600" defTabSz="755650" eaLnBrk="0" fontAlgn="base" hangingPunct="0">
              <a:spcBef>
                <a:spcPct val="0"/>
              </a:spcBef>
              <a:spcAft>
                <a:spcPct val="0"/>
              </a:spcAft>
              <a:tabLst>
                <a:tab pos="2154238" algn="l"/>
              </a:tabLst>
              <a:defRPr sz="1200">
                <a:solidFill>
                  <a:schemeClr val="tx1"/>
                </a:solidFill>
                <a:latin typeface="Century Gothic" charset="0"/>
                <a:ea typeface="ＭＳ Ｐゴシック" charset="0"/>
              </a:defRPr>
            </a:lvl7pPr>
            <a:lvl8pPr marL="3429000" indent="-228600" defTabSz="755650" eaLnBrk="0" fontAlgn="base" hangingPunct="0">
              <a:spcBef>
                <a:spcPct val="0"/>
              </a:spcBef>
              <a:spcAft>
                <a:spcPct val="0"/>
              </a:spcAft>
              <a:tabLst>
                <a:tab pos="2154238" algn="l"/>
              </a:tabLst>
              <a:defRPr sz="1200">
                <a:solidFill>
                  <a:schemeClr val="tx1"/>
                </a:solidFill>
                <a:latin typeface="Century Gothic" charset="0"/>
                <a:ea typeface="ＭＳ Ｐゴシック" charset="0"/>
              </a:defRPr>
            </a:lvl8pPr>
            <a:lvl9pPr marL="3886200" indent="-228600" defTabSz="755650" eaLnBrk="0" fontAlgn="base" hangingPunct="0">
              <a:spcBef>
                <a:spcPct val="0"/>
              </a:spcBef>
              <a:spcAft>
                <a:spcPct val="0"/>
              </a:spcAft>
              <a:tabLst>
                <a:tab pos="2154238" algn="l"/>
              </a:tabLst>
              <a:defRPr sz="1200">
                <a:solidFill>
                  <a:schemeClr val="tx1"/>
                </a:solidFill>
                <a:latin typeface="Century Gothic" charset="0"/>
                <a:ea typeface="ＭＳ Ｐゴシック" charset="0"/>
              </a:defRPr>
            </a:lvl9pPr>
          </a:lstStyle>
          <a:p>
            <a:pPr eaLnBrk="1" hangingPunct="1">
              <a:lnSpc>
                <a:spcPct val="140000"/>
              </a:lnSpc>
              <a:buClr>
                <a:srgbClr val="808000"/>
              </a:buClr>
              <a:buFont typeface="Wingdings" charset="0"/>
              <a:buNone/>
            </a:pPr>
            <a:r>
              <a:rPr lang="sv-SE" sz="1600">
                <a:solidFill>
                  <a:srgbClr val="000000"/>
                </a:solidFill>
              </a:rPr>
              <a:t>Gör de rätta sakerna – Operationell effektivitet</a:t>
            </a:r>
          </a:p>
        </p:txBody>
      </p:sp>
      <p:sp>
        <p:nvSpPr>
          <p:cNvPr id="14" name="Text Box 17"/>
          <p:cNvSpPr txBox="1">
            <a:spLocks noChangeArrowheads="1"/>
          </p:cNvSpPr>
          <p:nvPr/>
        </p:nvSpPr>
        <p:spPr bwMode="auto">
          <a:xfrm>
            <a:off x="2124075" y="2730500"/>
            <a:ext cx="3692525"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49238" indent="-249238" defTabSz="755650" eaLnBrk="0" hangingPunct="0">
              <a:tabLst>
                <a:tab pos="2154238" algn="l"/>
              </a:tabLst>
              <a:defRPr sz="1200">
                <a:solidFill>
                  <a:schemeClr val="tx1"/>
                </a:solidFill>
                <a:latin typeface="Century Gothic" charset="0"/>
                <a:ea typeface="ＭＳ Ｐゴシック" charset="0"/>
              </a:defRPr>
            </a:lvl1pPr>
            <a:lvl2pPr marL="742950" indent="-285750" defTabSz="755650" eaLnBrk="0" hangingPunct="0">
              <a:tabLst>
                <a:tab pos="2154238" algn="l"/>
              </a:tabLst>
              <a:defRPr sz="1200">
                <a:solidFill>
                  <a:schemeClr val="tx1"/>
                </a:solidFill>
                <a:latin typeface="Century Gothic" charset="0"/>
                <a:ea typeface="ＭＳ Ｐゴシック" charset="0"/>
              </a:defRPr>
            </a:lvl2pPr>
            <a:lvl3pPr marL="1143000" indent="-228600" defTabSz="755650" eaLnBrk="0" hangingPunct="0">
              <a:tabLst>
                <a:tab pos="2154238" algn="l"/>
              </a:tabLst>
              <a:defRPr sz="1200">
                <a:solidFill>
                  <a:schemeClr val="tx1"/>
                </a:solidFill>
                <a:latin typeface="Century Gothic" charset="0"/>
                <a:ea typeface="ＭＳ Ｐゴシック" charset="0"/>
              </a:defRPr>
            </a:lvl3pPr>
            <a:lvl4pPr marL="1600200" indent="-228600" defTabSz="755650" eaLnBrk="0" hangingPunct="0">
              <a:tabLst>
                <a:tab pos="2154238" algn="l"/>
              </a:tabLst>
              <a:defRPr sz="1200">
                <a:solidFill>
                  <a:schemeClr val="tx1"/>
                </a:solidFill>
                <a:latin typeface="Century Gothic" charset="0"/>
                <a:ea typeface="ＭＳ Ｐゴシック" charset="0"/>
              </a:defRPr>
            </a:lvl4pPr>
            <a:lvl5pPr marL="2057400" indent="-228600" defTabSz="755650" eaLnBrk="0" hangingPunct="0">
              <a:tabLst>
                <a:tab pos="2154238" algn="l"/>
              </a:tabLst>
              <a:defRPr sz="1200">
                <a:solidFill>
                  <a:schemeClr val="tx1"/>
                </a:solidFill>
                <a:latin typeface="Century Gothic" charset="0"/>
                <a:ea typeface="ＭＳ Ｐゴシック" charset="0"/>
              </a:defRPr>
            </a:lvl5pPr>
            <a:lvl6pPr marL="2514600" indent="-228600" defTabSz="755650" eaLnBrk="0" fontAlgn="base" hangingPunct="0">
              <a:spcBef>
                <a:spcPct val="0"/>
              </a:spcBef>
              <a:spcAft>
                <a:spcPct val="0"/>
              </a:spcAft>
              <a:tabLst>
                <a:tab pos="2154238" algn="l"/>
              </a:tabLst>
              <a:defRPr sz="1200">
                <a:solidFill>
                  <a:schemeClr val="tx1"/>
                </a:solidFill>
                <a:latin typeface="Century Gothic" charset="0"/>
                <a:ea typeface="ＭＳ Ｐゴシック" charset="0"/>
              </a:defRPr>
            </a:lvl6pPr>
            <a:lvl7pPr marL="2971800" indent="-228600" defTabSz="755650" eaLnBrk="0" fontAlgn="base" hangingPunct="0">
              <a:spcBef>
                <a:spcPct val="0"/>
              </a:spcBef>
              <a:spcAft>
                <a:spcPct val="0"/>
              </a:spcAft>
              <a:tabLst>
                <a:tab pos="2154238" algn="l"/>
              </a:tabLst>
              <a:defRPr sz="1200">
                <a:solidFill>
                  <a:schemeClr val="tx1"/>
                </a:solidFill>
                <a:latin typeface="Century Gothic" charset="0"/>
                <a:ea typeface="ＭＳ Ｐゴシック" charset="0"/>
              </a:defRPr>
            </a:lvl7pPr>
            <a:lvl8pPr marL="3429000" indent="-228600" defTabSz="755650" eaLnBrk="0" fontAlgn="base" hangingPunct="0">
              <a:spcBef>
                <a:spcPct val="0"/>
              </a:spcBef>
              <a:spcAft>
                <a:spcPct val="0"/>
              </a:spcAft>
              <a:tabLst>
                <a:tab pos="2154238" algn="l"/>
              </a:tabLst>
              <a:defRPr sz="1200">
                <a:solidFill>
                  <a:schemeClr val="tx1"/>
                </a:solidFill>
                <a:latin typeface="Century Gothic" charset="0"/>
                <a:ea typeface="ＭＳ Ｐゴシック" charset="0"/>
              </a:defRPr>
            </a:lvl8pPr>
            <a:lvl9pPr marL="3886200" indent="-228600" defTabSz="755650" eaLnBrk="0" fontAlgn="base" hangingPunct="0">
              <a:spcBef>
                <a:spcPct val="0"/>
              </a:spcBef>
              <a:spcAft>
                <a:spcPct val="0"/>
              </a:spcAft>
              <a:tabLst>
                <a:tab pos="2154238" algn="l"/>
              </a:tabLst>
              <a:defRPr sz="1200">
                <a:solidFill>
                  <a:schemeClr val="tx1"/>
                </a:solidFill>
                <a:latin typeface="Century Gothic" charset="0"/>
                <a:ea typeface="ＭＳ Ｐゴシック" charset="0"/>
              </a:defRPr>
            </a:lvl9pPr>
          </a:lstStyle>
          <a:p>
            <a:pPr eaLnBrk="1" hangingPunct="1">
              <a:lnSpc>
                <a:spcPct val="140000"/>
              </a:lnSpc>
              <a:buClr>
                <a:srgbClr val="808000"/>
              </a:buClr>
              <a:buFont typeface="Wingdings" charset="0"/>
              <a:buNone/>
            </a:pPr>
            <a:r>
              <a:rPr lang="sv-SE" sz="1600">
                <a:solidFill>
                  <a:srgbClr val="000000"/>
                </a:solidFill>
              </a:rPr>
              <a:t>Gör rätt saker rätt – Affärsutveckling</a:t>
            </a:r>
          </a:p>
        </p:txBody>
      </p:sp>
      <p:sp>
        <p:nvSpPr>
          <p:cNvPr id="15" name="Text Box 18"/>
          <p:cNvSpPr txBox="1">
            <a:spLocks noChangeArrowheads="1"/>
          </p:cNvSpPr>
          <p:nvPr/>
        </p:nvSpPr>
        <p:spPr bwMode="auto">
          <a:xfrm>
            <a:off x="5795963" y="5516563"/>
            <a:ext cx="8699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Century Gothic" charset="0"/>
                <a:ea typeface="ＭＳ Ｐゴシック" charset="0"/>
              </a:defRPr>
            </a:lvl1pPr>
            <a:lvl2pPr marL="742950" indent="-285750" eaLnBrk="0" hangingPunct="0">
              <a:defRPr sz="1200">
                <a:solidFill>
                  <a:schemeClr val="tx1"/>
                </a:solidFill>
                <a:latin typeface="Century Gothic" charset="0"/>
                <a:ea typeface="ＭＳ Ｐゴシック" charset="0"/>
              </a:defRPr>
            </a:lvl2pPr>
            <a:lvl3pPr marL="1143000" indent="-228600" eaLnBrk="0" hangingPunct="0">
              <a:defRPr sz="1200">
                <a:solidFill>
                  <a:schemeClr val="tx1"/>
                </a:solidFill>
                <a:latin typeface="Century Gothic" charset="0"/>
                <a:ea typeface="ＭＳ Ｐゴシック" charset="0"/>
              </a:defRPr>
            </a:lvl3pPr>
            <a:lvl4pPr marL="1600200" indent="-228600" eaLnBrk="0" hangingPunct="0">
              <a:defRPr sz="1200">
                <a:solidFill>
                  <a:schemeClr val="tx1"/>
                </a:solidFill>
                <a:latin typeface="Century Gothic" charset="0"/>
                <a:ea typeface="ＭＳ Ｐゴシック" charset="0"/>
              </a:defRPr>
            </a:lvl4pPr>
            <a:lvl5pPr marL="2057400" indent="-228600" eaLnBrk="0" hangingPunct="0">
              <a:defRPr sz="1200">
                <a:solidFill>
                  <a:schemeClr val="tx1"/>
                </a:solidFill>
                <a:latin typeface="Century Gothic" charset="0"/>
                <a:ea typeface="ＭＳ Ｐゴシック" charset="0"/>
              </a:defRPr>
            </a:lvl5pPr>
            <a:lvl6pPr marL="2514600" indent="-228600" eaLnBrk="0" fontAlgn="base" hangingPunct="0">
              <a:spcBef>
                <a:spcPct val="0"/>
              </a:spcBef>
              <a:spcAft>
                <a:spcPct val="0"/>
              </a:spcAft>
              <a:defRPr sz="1200">
                <a:solidFill>
                  <a:schemeClr val="tx1"/>
                </a:solidFill>
                <a:latin typeface="Century Gothic" charset="0"/>
                <a:ea typeface="ＭＳ Ｐゴシック" charset="0"/>
              </a:defRPr>
            </a:lvl6pPr>
            <a:lvl7pPr marL="2971800" indent="-228600" eaLnBrk="0" fontAlgn="base" hangingPunct="0">
              <a:spcBef>
                <a:spcPct val="0"/>
              </a:spcBef>
              <a:spcAft>
                <a:spcPct val="0"/>
              </a:spcAft>
              <a:defRPr sz="1200">
                <a:solidFill>
                  <a:schemeClr val="tx1"/>
                </a:solidFill>
                <a:latin typeface="Century Gothic" charset="0"/>
                <a:ea typeface="ＭＳ Ｐゴシック" charset="0"/>
              </a:defRPr>
            </a:lvl7pPr>
            <a:lvl8pPr marL="3429000" indent="-228600" eaLnBrk="0" fontAlgn="base" hangingPunct="0">
              <a:spcBef>
                <a:spcPct val="0"/>
              </a:spcBef>
              <a:spcAft>
                <a:spcPct val="0"/>
              </a:spcAft>
              <a:defRPr sz="1200">
                <a:solidFill>
                  <a:schemeClr val="tx1"/>
                </a:solidFill>
                <a:latin typeface="Century Gothic" charset="0"/>
                <a:ea typeface="ＭＳ Ｐゴシック" charset="0"/>
              </a:defRPr>
            </a:lvl8pPr>
            <a:lvl9pPr marL="3886200" indent="-228600" eaLnBrk="0" fontAlgn="base" hangingPunct="0">
              <a:spcBef>
                <a:spcPct val="0"/>
              </a:spcBef>
              <a:spcAft>
                <a:spcPct val="0"/>
              </a:spcAft>
              <a:defRPr sz="1200">
                <a:solidFill>
                  <a:schemeClr val="tx1"/>
                </a:solidFill>
                <a:latin typeface="Century Gothic" charset="0"/>
                <a:ea typeface="ＭＳ Ｐゴシック" charset="0"/>
              </a:defRPr>
            </a:lvl9pPr>
          </a:lstStyle>
          <a:p>
            <a:pPr eaLnBrk="1" hangingPunct="1"/>
            <a:r>
              <a:rPr lang="sv-SE" sz="1400">
                <a:solidFill>
                  <a:srgbClr val="000000"/>
                </a:solidFill>
              </a:rPr>
              <a:t>Aktivitet</a:t>
            </a:r>
          </a:p>
        </p:txBody>
      </p:sp>
      <p:sp>
        <p:nvSpPr>
          <p:cNvPr id="16" name="Text Box 19"/>
          <p:cNvSpPr txBox="1">
            <a:spLocks noChangeArrowheads="1"/>
          </p:cNvSpPr>
          <p:nvPr/>
        </p:nvSpPr>
        <p:spPr bwMode="auto">
          <a:xfrm>
            <a:off x="5795963" y="5157788"/>
            <a:ext cx="1260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Century Gothic" charset="0"/>
                <a:ea typeface="ＭＳ Ｐゴシック" charset="0"/>
              </a:defRPr>
            </a:lvl1pPr>
            <a:lvl2pPr marL="742950" indent="-285750" eaLnBrk="0" hangingPunct="0">
              <a:defRPr sz="1200">
                <a:solidFill>
                  <a:schemeClr val="tx1"/>
                </a:solidFill>
                <a:latin typeface="Century Gothic" charset="0"/>
                <a:ea typeface="ＭＳ Ｐゴシック" charset="0"/>
              </a:defRPr>
            </a:lvl2pPr>
            <a:lvl3pPr marL="1143000" indent="-228600" eaLnBrk="0" hangingPunct="0">
              <a:defRPr sz="1200">
                <a:solidFill>
                  <a:schemeClr val="tx1"/>
                </a:solidFill>
                <a:latin typeface="Century Gothic" charset="0"/>
                <a:ea typeface="ＭＳ Ｐゴシック" charset="0"/>
              </a:defRPr>
            </a:lvl3pPr>
            <a:lvl4pPr marL="1600200" indent="-228600" eaLnBrk="0" hangingPunct="0">
              <a:defRPr sz="1200">
                <a:solidFill>
                  <a:schemeClr val="tx1"/>
                </a:solidFill>
                <a:latin typeface="Century Gothic" charset="0"/>
                <a:ea typeface="ＭＳ Ｐゴシック" charset="0"/>
              </a:defRPr>
            </a:lvl4pPr>
            <a:lvl5pPr marL="2057400" indent="-228600" eaLnBrk="0" hangingPunct="0">
              <a:defRPr sz="1200">
                <a:solidFill>
                  <a:schemeClr val="tx1"/>
                </a:solidFill>
                <a:latin typeface="Century Gothic" charset="0"/>
                <a:ea typeface="ＭＳ Ｐゴシック" charset="0"/>
              </a:defRPr>
            </a:lvl5pPr>
            <a:lvl6pPr marL="2514600" indent="-228600" eaLnBrk="0" fontAlgn="base" hangingPunct="0">
              <a:spcBef>
                <a:spcPct val="0"/>
              </a:spcBef>
              <a:spcAft>
                <a:spcPct val="0"/>
              </a:spcAft>
              <a:defRPr sz="1200">
                <a:solidFill>
                  <a:schemeClr val="tx1"/>
                </a:solidFill>
                <a:latin typeface="Century Gothic" charset="0"/>
                <a:ea typeface="ＭＳ Ｐゴシック" charset="0"/>
              </a:defRPr>
            </a:lvl6pPr>
            <a:lvl7pPr marL="2971800" indent="-228600" eaLnBrk="0" fontAlgn="base" hangingPunct="0">
              <a:spcBef>
                <a:spcPct val="0"/>
              </a:spcBef>
              <a:spcAft>
                <a:spcPct val="0"/>
              </a:spcAft>
              <a:defRPr sz="1200">
                <a:solidFill>
                  <a:schemeClr val="tx1"/>
                </a:solidFill>
                <a:latin typeface="Century Gothic" charset="0"/>
                <a:ea typeface="ＭＳ Ｐゴシック" charset="0"/>
              </a:defRPr>
            </a:lvl7pPr>
            <a:lvl8pPr marL="3429000" indent="-228600" eaLnBrk="0" fontAlgn="base" hangingPunct="0">
              <a:spcBef>
                <a:spcPct val="0"/>
              </a:spcBef>
              <a:spcAft>
                <a:spcPct val="0"/>
              </a:spcAft>
              <a:defRPr sz="1200">
                <a:solidFill>
                  <a:schemeClr val="tx1"/>
                </a:solidFill>
                <a:latin typeface="Century Gothic" charset="0"/>
                <a:ea typeface="ＭＳ Ｐゴシック" charset="0"/>
              </a:defRPr>
            </a:lvl8pPr>
            <a:lvl9pPr marL="3886200" indent="-228600" eaLnBrk="0" fontAlgn="base" hangingPunct="0">
              <a:spcBef>
                <a:spcPct val="0"/>
              </a:spcBef>
              <a:spcAft>
                <a:spcPct val="0"/>
              </a:spcAft>
              <a:defRPr sz="1200">
                <a:solidFill>
                  <a:schemeClr val="tx1"/>
                </a:solidFill>
                <a:latin typeface="Century Gothic" charset="0"/>
                <a:ea typeface="ＭＳ Ｐゴシック" charset="0"/>
              </a:defRPr>
            </a:lvl9pPr>
          </a:lstStyle>
          <a:p>
            <a:pPr eaLnBrk="1" hangingPunct="1"/>
            <a:r>
              <a:rPr lang="sv-SE" sz="1400">
                <a:solidFill>
                  <a:srgbClr val="000000"/>
                </a:solidFill>
              </a:rPr>
              <a:t>Rätt aktivitet</a:t>
            </a:r>
          </a:p>
        </p:txBody>
      </p:sp>
      <p:sp>
        <p:nvSpPr>
          <p:cNvPr id="17" name="Text Box 20"/>
          <p:cNvSpPr txBox="1">
            <a:spLocks noChangeArrowheads="1"/>
          </p:cNvSpPr>
          <p:nvPr/>
        </p:nvSpPr>
        <p:spPr bwMode="auto">
          <a:xfrm>
            <a:off x="5795963" y="4508500"/>
            <a:ext cx="12430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Century Gothic" charset="0"/>
                <a:ea typeface="ＭＳ Ｐゴシック" charset="0"/>
              </a:defRPr>
            </a:lvl1pPr>
            <a:lvl2pPr marL="742950" indent="-285750" eaLnBrk="0" hangingPunct="0">
              <a:defRPr sz="1200">
                <a:solidFill>
                  <a:schemeClr val="tx1"/>
                </a:solidFill>
                <a:latin typeface="Century Gothic" charset="0"/>
                <a:ea typeface="ＭＳ Ｐゴシック" charset="0"/>
              </a:defRPr>
            </a:lvl2pPr>
            <a:lvl3pPr marL="1143000" indent="-228600" eaLnBrk="0" hangingPunct="0">
              <a:defRPr sz="1200">
                <a:solidFill>
                  <a:schemeClr val="tx1"/>
                </a:solidFill>
                <a:latin typeface="Century Gothic" charset="0"/>
                <a:ea typeface="ＭＳ Ｐゴシック" charset="0"/>
              </a:defRPr>
            </a:lvl3pPr>
            <a:lvl4pPr marL="1600200" indent="-228600" eaLnBrk="0" hangingPunct="0">
              <a:defRPr sz="1200">
                <a:solidFill>
                  <a:schemeClr val="tx1"/>
                </a:solidFill>
                <a:latin typeface="Century Gothic" charset="0"/>
                <a:ea typeface="ＭＳ Ｐゴシック" charset="0"/>
              </a:defRPr>
            </a:lvl4pPr>
            <a:lvl5pPr marL="2057400" indent="-228600" eaLnBrk="0" hangingPunct="0">
              <a:defRPr sz="1200">
                <a:solidFill>
                  <a:schemeClr val="tx1"/>
                </a:solidFill>
                <a:latin typeface="Century Gothic" charset="0"/>
                <a:ea typeface="ＭＳ Ｐゴシック" charset="0"/>
              </a:defRPr>
            </a:lvl5pPr>
            <a:lvl6pPr marL="2514600" indent="-228600" eaLnBrk="0" fontAlgn="base" hangingPunct="0">
              <a:spcBef>
                <a:spcPct val="0"/>
              </a:spcBef>
              <a:spcAft>
                <a:spcPct val="0"/>
              </a:spcAft>
              <a:defRPr sz="1200">
                <a:solidFill>
                  <a:schemeClr val="tx1"/>
                </a:solidFill>
                <a:latin typeface="Century Gothic" charset="0"/>
                <a:ea typeface="ＭＳ Ｐゴシック" charset="0"/>
              </a:defRPr>
            </a:lvl6pPr>
            <a:lvl7pPr marL="2971800" indent="-228600" eaLnBrk="0" fontAlgn="base" hangingPunct="0">
              <a:spcBef>
                <a:spcPct val="0"/>
              </a:spcBef>
              <a:spcAft>
                <a:spcPct val="0"/>
              </a:spcAft>
              <a:defRPr sz="1200">
                <a:solidFill>
                  <a:schemeClr val="tx1"/>
                </a:solidFill>
                <a:latin typeface="Century Gothic" charset="0"/>
                <a:ea typeface="ＭＳ Ｐゴシック" charset="0"/>
              </a:defRPr>
            </a:lvl7pPr>
            <a:lvl8pPr marL="3429000" indent="-228600" eaLnBrk="0" fontAlgn="base" hangingPunct="0">
              <a:spcBef>
                <a:spcPct val="0"/>
              </a:spcBef>
              <a:spcAft>
                <a:spcPct val="0"/>
              </a:spcAft>
              <a:defRPr sz="1200">
                <a:solidFill>
                  <a:schemeClr val="tx1"/>
                </a:solidFill>
                <a:latin typeface="Century Gothic" charset="0"/>
                <a:ea typeface="ＭＳ Ｐゴシック" charset="0"/>
              </a:defRPr>
            </a:lvl8pPr>
            <a:lvl9pPr marL="3886200" indent="-228600" eaLnBrk="0" fontAlgn="base" hangingPunct="0">
              <a:spcBef>
                <a:spcPct val="0"/>
              </a:spcBef>
              <a:spcAft>
                <a:spcPct val="0"/>
              </a:spcAft>
              <a:defRPr sz="1200">
                <a:solidFill>
                  <a:schemeClr val="tx1"/>
                </a:solidFill>
                <a:latin typeface="Century Gothic" charset="0"/>
                <a:ea typeface="ＭＳ Ｐゴシック" charset="0"/>
              </a:defRPr>
            </a:lvl9pPr>
          </a:lstStyle>
          <a:p>
            <a:pPr eaLnBrk="1" hangingPunct="1"/>
            <a:r>
              <a:rPr lang="sv-SE" sz="1400">
                <a:solidFill>
                  <a:srgbClr val="000000"/>
                </a:solidFill>
              </a:rPr>
              <a:t>Rätt position</a:t>
            </a:r>
          </a:p>
        </p:txBody>
      </p:sp>
      <p:sp>
        <p:nvSpPr>
          <p:cNvPr id="2066" name="Line 21"/>
          <p:cNvSpPr>
            <a:spLocks noChangeShapeType="1"/>
          </p:cNvSpPr>
          <p:nvPr/>
        </p:nvSpPr>
        <p:spPr bwMode="auto">
          <a:xfrm>
            <a:off x="1116013" y="6237288"/>
            <a:ext cx="61214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sv-SE"/>
          </a:p>
        </p:txBody>
      </p:sp>
      <p:sp>
        <p:nvSpPr>
          <p:cNvPr id="2067" name="Line 22"/>
          <p:cNvSpPr>
            <a:spLocks noChangeShapeType="1"/>
          </p:cNvSpPr>
          <p:nvPr/>
        </p:nvSpPr>
        <p:spPr bwMode="auto">
          <a:xfrm flipH="1" flipV="1">
            <a:off x="1116013" y="4652963"/>
            <a:ext cx="0" cy="1584325"/>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sv-SE"/>
          </a:p>
        </p:txBody>
      </p:sp>
      <p:sp>
        <p:nvSpPr>
          <p:cNvPr id="20" name="Line 23"/>
          <p:cNvSpPr>
            <a:spLocks noChangeShapeType="1"/>
          </p:cNvSpPr>
          <p:nvPr/>
        </p:nvSpPr>
        <p:spPr bwMode="auto">
          <a:xfrm>
            <a:off x="1403350" y="6021388"/>
            <a:ext cx="4378325" cy="103187"/>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wrap="none"/>
          <a:lstStyle/>
          <a:p>
            <a:endParaRPr lang="sv-SE"/>
          </a:p>
        </p:txBody>
      </p:sp>
      <p:sp>
        <p:nvSpPr>
          <p:cNvPr id="21" name="Line 24"/>
          <p:cNvSpPr>
            <a:spLocks noChangeShapeType="1"/>
          </p:cNvSpPr>
          <p:nvPr/>
        </p:nvSpPr>
        <p:spPr bwMode="auto">
          <a:xfrm flipV="1">
            <a:off x="2051050" y="5734050"/>
            <a:ext cx="3717925" cy="247650"/>
          </a:xfrm>
          <a:prstGeom prst="line">
            <a:avLst/>
          </a:prstGeom>
          <a:noFill/>
          <a:ln w="38100">
            <a:solidFill>
              <a:srgbClr val="777777"/>
            </a:solidFill>
            <a:prstDash val="sysDot"/>
            <a:round/>
            <a:headEnd/>
            <a:tailEnd/>
          </a:ln>
          <a:extLst>
            <a:ext uri="{909E8E84-426E-40dd-AFC4-6F175D3DCCD1}">
              <a14:hiddenFill xmlns:a14="http://schemas.microsoft.com/office/drawing/2010/main">
                <a:noFill/>
              </a14:hiddenFill>
            </a:ext>
          </a:extLst>
        </p:spPr>
        <p:txBody>
          <a:bodyPr wrap="none"/>
          <a:lstStyle/>
          <a:p>
            <a:endParaRPr lang="sv-SE"/>
          </a:p>
        </p:txBody>
      </p:sp>
      <p:sp>
        <p:nvSpPr>
          <p:cNvPr id="22" name="Line 25"/>
          <p:cNvSpPr>
            <a:spLocks noChangeShapeType="1"/>
          </p:cNvSpPr>
          <p:nvPr/>
        </p:nvSpPr>
        <p:spPr bwMode="auto">
          <a:xfrm flipV="1">
            <a:off x="3059113" y="5373688"/>
            <a:ext cx="2790825" cy="496887"/>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txBody>
          <a:bodyPr wrap="none"/>
          <a:lstStyle/>
          <a:p>
            <a:endParaRPr lang="sv-SE"/>
          </a:p>
        </p:txBody>
      </p:sp>
      <p:sp>
        <p:nvSpPr>
          <p:cNvPr id="23" name="Line 26"/>
          <p:cNvSpPr>
            <a:spLocks noChangeShapeType="1"/>
          </p:cNvSpPr>
          <p:nvPr/>
        </p:nvSpPr>
        <p:spPr bwMode="auto">
          <a:xfrm flipV="1">
            <a:off x="3708400" y="5013325"/>
            <a:ext cx="2068513" cy="722313"/>
          </a:xfrm>
          <a:prstGeom prst="line">
            <a:avLst/>
          </a:prstGeom>
          <a:noFill/>
          <a:ln w="38100">
            <a:solidFill>
              <a:srgbClr val="008000"/>
            </a:solidFill>
            <a:prstDash val="sysDot"/>
            <a:round/>
            <a:headEnd/>
            <a:tailEnd/>
          </a:ln>
          <a:extLst>
            <a:ext uri="{909E8E84-426E-40dd-AFC4-6F175D3DCCD1}">
              <a14:hiddenFill xmlns:a14="http://schemas.microsoft.com/office/drawing/2010/main">
                <a:noFill/>
              </a14:hiddenFill>
            </a:ext>
          </a:extLst>
        </p:spPr>
        <p:txBody>
          <a:bodyPr wrap="none"/>
          <a:lstStyle/>
          <a:p>
            <a:endParaRPr lang="sv-SE"/>
          </a:p>
        </p:txBody>
      </p:sp>
      <p:sp>
        <p:nvSpPr>
          <p:cNvPr id="2072" name="Text Box 27"/>
          <p:cNvSpPr txBox="1">
            <a:spLocks noChangeArrowheads="1"/>
          </p:cNvSpPr>
          <p:nvPr/>
        </p:nvSpPr>
        <p:spPr bwMode="auto">
          <a:xfrm>
            <a:off x="187325" y="5173663"/>
            <a:ext cx="862013"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Century Gothic" charset="0"/>
                <a:ea typeface="ＭＳ Ｐゴシック" charset="0"/>
              </a:defRPr>
            </a:lvl1pPr>
            <a:lvl2pPr marL="742950" indent="-285750" eaLnBrk="0" hangingPunct="0">
              <a:defRPr sz="1200">
                <a:solidFill>
                  <a:schemeClr val="tx1"/>
                </a:solidFill>
                <a:latin typeface="Century Gothic" charset="0"/>
                <a:ea typeface="ＭＳ Ｐゴシック" charset="0"/>
              </a:defRPr>
            </a:lvl2pPr>
            <a:lvl3pPr marL="1143000" indent="-228600" eaLnBrk="0" hangingPunct="0">
              <a:defRPr sz="1200">
                <a:solidFill>
                  <a:schemeClr val="tx1"/>
                </a:solidFill>
                <a:latin typeface="Century Gothic" charset="0"/>
                <a:ea typeface="ＭＳ Ｐゴシック" charset="0"/>
              </a:defRPr>
            </a:lvl3pPr>
            <a:lvl4pPr marL="1600200" indent="-228600" eaLnBrk="0" hangingPunct="0">
              <a:defRPr sz="1200">
                <a:solidFill>
                  <a:schemeClr val="tx1"/>
                </a:solidFill>
                <a:latin typeface="Century Gothic" charset="0"/>
                <a:ea typeface="ＭＳ Ｐゴシック" charset="0"/>
              </a:defRPr>
            </a:lvl4pPr>
            <a:lvl5pPr marL="2057400" indent="-228600" eaLnBrk="0" hangingPunct="0">
              <a:defRPr sz="1200">
                <a:solidFill>
                  <a:schemeClr val="tx1"/>
                </a:solidFill>
                <a:latin typeface="Century Gothic" charset="0"/>
                <a:ea typeface="ＭＳ Ｐゴシック" charset="0"/>
              </a:defRPr>
            </a:lvl5pPr>
            <a:lvl6pPr marL="2514600" indent="-228600" eaLnBrk="0" fontAlgn="base" hangingPunct="0">
              <a:spcBef>
                <a:spcPct val="0"/>
              </a:spcBef>
              <a:spcAft>
                <a:spcPct val="0"/>
              </a:spcAft>
              <a:defRPr sz="1200">
                <a:solidFill>
                  <a:schemeClr val="tx1"/>
                </a:solidFill>
                <a:latin typeface="Century Gothic" charset="0"/>
                <a:ea typeface="ＭＳ Ｐゴシック" charset="0"/>
              </a:defRPr>
            </a:lvl6pPr>
            <a:lvl7pPr marL="2971800" indent="-228600" eaLnBrk="0" fontAlgn="base" hangingPunct="0">
              <a:spcBef>
                <a:spcPct val="0"/>
              </a:spcBef>
              <a:spcAft>
                <a:spcPct val="0"/>
              </a:spcAft>
              <a:defRPr sz="1200">
                <a:solidFill>
                  <a:schemeClr val="tx1"/>
                </a:solidFill>
                <a:latin typeface="Century Gothic" charset="0"/>
                <a:ea typeface="ＭＳ Ｐゴシック" charset="0"/>
              </a:defRPr>
            </a:lvl7pPr>
            <a:lvl8pPr marL="3429000" indent="-228600" eaLnBrk="0" fontAlgn="base" hangingPunct="0">
              <a:spcBef>
                <a:spcPct val="0"/>
              </a:spcBef>
              <a:spcAft>
                <a:spcPct val="0"/>
              </a:spcAft>
              <a:defRPr sz="1200">
                <a:solidFill>
                  <a:schemeClr val="tx1"/>
                </a:solidFill>
                <a:latin typeface="Century Gothic" charset="0"/>
                <a:ea typeface="ＭＳ Ｐゴシック" charset="0"/>
              </a:defRPr>
            </a:lvl8pPr>
            <a:lvl9pPr marL="3886200" indent="-228600" eaLnBrk="0" fontAlgn="base" hangingPunct="0">
              <a:spcBef>
                <a:spcPct val="0"/>
              </a:spcBef>
              <a:spcAft>
                <a:spcPct val="0"/>
              </a:spcAft>
              <a:defRPr sz="1200">
                <a:solidFill>
                  <a:schemeClr val="tx1"/>
                </a:solidFill>
                <a:latin typeface="Century Gothic" charset="0"/>
                <a:ea typeface="ＭＳ Ｐゴシック" charset="0"/>
              </a:defRPr>
            </a:lvl9pPr>
          </a:lstStyle>
          <a:p>
            <a:pPr algn="ctr" eaLnBrk="1" hangingPunct="1">
              <a:lnSpc>
                <a:spcPct val="120000"/>
              </a:lnSpc>
            </a:pPr>
            <a:r>
              <a:rPr lang="sv-SE" sz="1400"/>
              <a:t>Resultat</a:t>
            </a:r>
          </a:p>
          <a:p>
            <a:pPr algn="ctr" eaLnBrk="1" hangingPunct="1">
              <a:lnSpc>
                <a:spcPct val="120000"/>
              </a:lnSpc>
            </a:pPr>
            <a:r>
              <a:rPr lang="sv-SE" sz="1400">
                <a:latin typeface="Tahoma" charset="0"/>
              </a:rPr>
              <a:t>$ %</a:t>
            </a:r>
          </a:p>
        </p:txBody>
      </p:sp>
      <p:sp>
        <p:nvSpPr>
          <p:cNvPr id="25" name="Line 28"/>
          <p:cNvSpPr>
            <a:spLocks noChangeShapeType="1"/>
          </p:cNvSpPr>
          <p:nvPr/>
        </p:nvSpPr>
        <p:spPr bwMode="auto">
          <a:xfrm flipV="1">
            <a:off x="4140200" y="4724400"/>
            <a:ext cx="1633538" cy="862013"/>
          </a:xfrm>
          <a:prstGeom prst="line">
            <a:avLst/>
          </a:prstGeom>
          <a:noFill/>
          <a:ln w="38100">
            <a:solidFill>
              <a:srgbClr val="D5D000"/>
            </a:solidFill>
            <a:prstDash val="sysDot"/>
            <a:round/>
            <a:headEnd/>
            <a:tailEnd/>
          </a:ln>
          <a:extLst>
            <a:ext uri="{909E8E84-426E-40dd-AFC4-6F175D3DCCD1}">
              <a14:hiddenFill xmlns:a14="http://schemas.microsoft.com/office/drawing/2010/main">
                <a:noFill/>
              </a14:hiddenFill>
            </a:ext>
          </a:extLst>
        </p:spPr>
        <p:txBody>
          <a:bodyPr wrap="none"/>
          <a:lstStyle/>
          <a:p>
            <a:endParaRPr lang="sv-SE"/>
          </a:p>
        </p:txBody>
      </p:sp>
      <p:sp>
        <p:nvSpPr>
          <p:cNvPr id="26" name="Text Box 29"/>
          <p:cNvSpPr txBox="1">
            <a:spLocks noChangeArrowheads="1"/>
          </p:cNvSpPr>
          <p:nvPr/>
        </p:nvSpPr>
        <p:spPr bwMode="auto">
          <a:xfrm>
            <a:off x="5795963" y="4797425"/>
            <a:ext cx="10207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Century Gothic" charset="0"/>
                <a:ea typeface="ＭＳ Ｐゴシック" charset="0"/>
              </a:defRPr>
            </a:lvl1pPr>
            <a:lvl2pPr marL="742950" indent="-285750" eaLnBrk="0" hangingPunct="0">
              <a:defRPr sz="1200">
                <a:solidFill>
                  <a:schemeClr val="tx1"/>
                </a:solidFill>
                <a:latin typeface="Century Gothic" charset="0"/>
                <a:ea typeface="ＭＳ Ｐゴシック" charset="0"/>
              </a:defRPr>
            </a:lvl2pPr>
            <a:lvl3pPr marL="1143000" indent="-228600" eaLnBrk="0" hangingPunct="0">
              <a:defRPr sz="1200">
                <a:solidFill>
                  <a:schemeClr val="tx1"/>
                </a:solidFill>
                <a:latin typeface="Century Gothic" charset="0"/>
                <a:ea typeface="ＭＳ Ｐゴシック" charset="0"/>
              </a:defRPr>
            </a:lvl3pPr>
            <a:lvl4pPr marL="1600200" indent="-228600" eaLnBrk="0" hangingPunct="0">
              <a:defRPr sz="1200">
                <a:solidFill>
                  <a:schemeClr val="tx1"/>
                </a:solidFill>
                <a:latin typeface="Century Gothic" charset="0"/>
                <a:ea typeface="ＭＳ Ｐゴシック" charset="0"/>
              </a:defRPr>
            </a:lvl4pPr>
            <a:lvl5pPr marL="2057400" indent="-228600" eaLnBrk="0" hangingPunct="0">
              <a:defRPr sz="1200">
                <a:solidFill>
                  <a:schemeClr val="tx1"/>
                </a:solidFill>
                <a:latin typeface="Century Gothic" charset="0"/>
                <a:ea typeface="ＭＳ Ｐゴシック" charset="0"/>
              </a:defRPr>
            </a:lvl5pPr>
            <a:lvl6pPr marL="2514600" indent="-228600" eaLnBrk="0" fontAlgn="base" hangingPunct="0">
              <a:spcBef>
                <a:spcPct val="0"/>
              </a:spcBef>
              <a:spcAft>
                <a:spcPct val="0"/>
              </a:spcAft>
              <a:defRPr sz="1200">
                <a:solidFill>
                  <a:schemeClr val="tx1"/>
                </a:solidFill>
                <a:latin typeface="Century Gothic" charset="0"/>
                <a:ea typeface="ＭＳ Ｐゴシック" charset="0"/>
              </a:defRPr>
            </a:lvl6pPr>
            <a:lvl7pPr marL="2971800" indent="-228600" eaLnBrk="0" fontAlgn="base" hangingPunct="0">
              <a:spcBef>
                <a:spcPct val="0"/>
              </a:spcBef>
              <a:spcAft>
                <a:spcPct val="0"/>
              </a:spcAft>
              <a:defRPr sz="1200">
                <a:solidFill>
                  <a:schemeClr val="tx1"/>
                </a:solidFill>
                <a:latin typeface="Century Gothic" charset="0"/>
                <a:ea typeface="ＭＳ Ｐゴシック" charset="0"/>
              </a:defRPr>
            </a:lvl7pPr>
            <a:lvl8pPr marL="3429000" indent="-228600" eaLnBrk="0" fontAlgn="base" hangingPunct="0">
              <a:spcBef>
                <a:spcPct val="0"/>
              </a:spcBef>
              <a:spcAft>
                <a:spcPct val="0"/>
              </a:spcAft>
              <a:defRPr sz="1200">
                <a:solidFill>
                  <a:schemeClr val="tx1"/>
                </a:solidFill>
                <a:latin typeface="Century Gothic" charset="0"/>
                <a:ea typeface="ＭＳ Ｐゴシック" charset="0"/>
              </a:defRPr>
            </a:lvl8pPr>
            <a:lvl9pPr marL="3886200" indent="-228600" eaLnBrk="0" fontAlgn="base" hangingPunct="0">
              <a:spcBef>
                <a:spcPct val="0"/>
              </a:spcBef>
              <a:spcAft>
                <a:spcPct val="0"/>
              </a:spcAft>
              <a:defRPr sz="1200">
                <a:solidFill>
                  <a:schemeClr val="tx1"/>
                </a:solidFill>
                <a:latin typeface="Century Gothic" charset="0"/>
                <a:ea typeface="ＭＳ Ｐゴシック" charset="0"/>
              </a:defRPr>
            </a:lvl9pPr>
          </a:lstStyle>
          <a:p>
            <a:pPr eaLnBrk="1" hangingPunct="1"/>
            <a:r>
              <a:rPr lang="sv-SE" sz="1400">
                <a:solidFill>
                  <a:srgbClr val="000000"/>
                </a:solidFill>
              </a:rPr>
              <a:t>Rätt fokus</a:t>
            </a:r>
          </a:p>
        </p:txBody>
      </p:sp>
      <p:sp>
        <p:nvSpPr>
          <p:cNvPr id="27" name="Rectangle 30"/>
          <p:cNvSpPr>
            <a:spLocks noChangeArrowheads="1"/>
          </p:cNvSpPr>
          <p:nvPr/>
        </p:nvSpPr>
        <p:spPr bwMode="auto">
          <a:xfrm>
            <a:off x="5148263" y="1030288"/>
            <a:ext cx="338455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p>
            <a:pPr marL="249238" indent="-249238" algn="ctr" defTabSz="755650">
              <a:lnSpc>
                <a:spcPct val="140000"/>
              </a:lnSpc>
              <a:buClr>
                <a:srgbClr val="808000"/>
              </a:buClr>
              <a:buFont typeface="Wingdings" charset="0"/>
              <a:buNone/>
              <a:tabLst>
                <a:tab pos="2154238" algn="l"/>
              </a:tabLst>
            </a:pPr>
            <a:r>
              <a:rPr lang="sv-SE" sz="1400"/>
              <a:t>Ledar och Organisations utveckling</a:t>
            </a:r>
          </a:p>
        </p:txBody>
      </p:sp>
      <p:sp>
        <p:nvSpPr>
          <p:cNvPr id="28" name="Freeform 31"/>
          <p:cNvSpPr>
            <a:spLocks noChangeArrowheads="1"/>
          </p:cNvSpPr>
          <p:nvPr/>
        </p:nvSpPr>
        <p:spPr bwMode="auto">
          <a:xfrm>
            <a:off x="5241925" y="1468438"/>
            <a:ext cx="2360613" cy="1308100"/>
          </a:xfrm>
          <a:custGeom>
            <a:avLst/>
            <a:gdLst>
              <a:gd name="T0" fmla="*/ 424991781 w 6555"/>
              <a:gd name="T1" fmla="*/ 0 h 3635"/>
              <a:gd name="T2" fmla="*/ 849983563 w 6555"/>
              <a:gd name="T3" fmla="*/ 470606572 h 3635"/>
              <a:gd name="T4" fmla="*/ 0 w 6555"/>
              <a:gd name="T5" fmla="*/ 470606572 h 3635"/>
              <a:gd name="T6" fmla="*/ 424991781 w 6555"/>
              <a:gd name="T7" fmla="*/ 0 h 3635"/>
              <a:gd name="T8" fmla="*/ 0 60000 65536"/>
              <a:gd name="T9" fmla="*/ 0 60000 65536"/>
              <a:gd name="T10" fmla="*/ 0 60000 65536"/>
              <a:gd name="T11" fmla="*/ 0 60000 65536"/>
              <a:gd name="T12" fmla="*/ 0 w 6555"/>
              <a:gd name="T13" fmla="*/ 0 h 3635"/>
              <a:gd name="T14" fmla="*/ 6555 w 6555"/>
              <a:gd name="T15" fmla="*/ 3635 h 3635"/>
            </a:gdLst>
            <a:ahLst/>
            <a:cxnLst>
              <a:cxn ang="T8">
                <a:pos x="T0" y="T1"/>
              </a:cxn>
              <a:cxn ang="T9">
                <a:pos x="T2" y="T3"/>
              </a:cxn>
              <a:cxn ang="T10">
                <a:pos x="T4" y="T5"/>
              </a:cxn>
              <a:cxn ang="T11">
                <a:pos x="T6" y="T7"/>
              </a:cxn>
            </a:cxnLst>
            <a:rect l="T12" t="T13" r="T14" b="T15"/>
            <a:pathLst>
              <a:path w="6555" h="3635">
                <a:moveTo>
                  <a:pt x="3277" y="0"/>
                </a:moveTo>
                <a:lnTo>
                  <a:pt x="6554" y="3634"/>
                </a:lnTo>
                <a:lnTo>
                  <a:pt x="0" y="3634"/>
                </a:lnTo>
                <a:lnTo>
                  <a:pt x="3277" y="0"/>
                </a:lnTo>
              </a:path>
            </a:pathLst>
          </a:custGeom>
          <a:solidFill>
            <a:srgbClr val="FFFF66"/>
          </a:solidFill>
          <a:ln>
            <a:noFill/>
          </a:ln>
          <a:extLst>
            <a:ext uri="{91240B29-F687-4f45-9708-019B960494DF}">
              <a14:hiddenLine xmlns:a14="http://schemas.microsoft.com/office/drawing/2010/main" w="9360">
                <a:solidFill>
                  <a:srgbClr val="000000"/>
                </a:solidFill>
                <a:round/>
                <a:headEnd/>
                <a:tailEnd/>
              </a14:hiddenLine>
            </a:ext>
          </a:extLst>
        </p:spPr>
        <p:txBody>
          <a:bodyPr wrap="none" anchor="ctr"/>
          <a:lstStyle/>
          <a:p>
            <a:endParaRPr lang="sv-SE"/>
          </a:p>
        </p:txBody>
      </p:sp>
      <p:sp>
        <p:nvSpPr>
          <p:cNvPr id="29" name="Oval 32"/>
          <p:cNvSpPr>
            <a:spLocks noChangeArrowheads="1"/>
          </p:cNvSpPr>
          <p:nvPr/>
        </p:nvSpPr>
        <p:spPr bwMode="auto">
          <a:xfrm>
            <a:off x="6083300" y="1930400"/>
            <a:ext cx="655638" cy="655638"/>
          </a:xfrm>
          <a:prstGeom prst="ellipse">
            <a:avLst/>
          </a:prstGeom>
          <a:solidFill>
            <a:schemeClr val="bg1"/>
          </a:solidFill>
          <a:ln w="57150">
            <a:solidFill>
              <a:schemeClr val="tx1"/>
            </a:solidFill>
            <a:round/>
            <a:headEnd/>
            <a:tailEnd/>
          </a:ln>
        </p:spPr>
        <p:txBody>
          <a:bodyPr wrap="none" anchor="ctr"/>
          <a:lstStyle/>
          <a:p>
            <a:pPr algn="ctr"/>
            <a:r>
              <a:rPr lang="sv-SE" b="1">
                <a:solidFill>
                  <a:srgbClr val="4B7000"/>
                </a:solidFill>
                <a:latin typeface="Tahoma" charset="0"/>
              </a:rPr>
              <a:t>&gt;&gt;</a:t>
            </a:r>
          </a:p>
        </p:txBody>
      </p:sp>
      <p:sp>
        <p:nvSpPr>
          <p:cNvPr id="30" name="AutoShape 33"/>
          <p:cNvSpPr>
            <a:spLocks noChangeArrowheads="1"/>
          </p:cNvSpPr>
          <p:nvPr/>
        </p:nvSpPr>
        <p:spPr bwMode="auto">
          <a:xfrm>
            <a:off x="7164388" y="4652963"/>
            <a:ext cx="1549400" cy="1196975"/>
          </a:xfrm>
          <a:prstGeom prst="homePlate">
            <a:avLst>
              <a:gd name="adj" fmla="val 32361"/>
            </a:avLst>
          </a:prstGeom>
          <a:noFill/>
          <a:ln w="28575">
            <a:solidFill>
              <a:srgbClr val="00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defTabSz="755650">
              <a:buClr>
                <a:srgbClr val="808000"/>
              </a:buClr>
              <a:buFont typeface="Wingdings" charset="0"/>
              <a:buNone/>
              <a:tabLst>
                <a:tab pos="2154238" algn="l"/>
              </a:tabLst>
            </a:pPr>
            <a:r>
              <a:rPr lang="sv-SE" sz="1400" b="1">
                <a:solidFill>
                  <a:srgbClr val="006600"/>
                </a:solidFill>
              </a:rPr>
              <a:t>Optimerad </a:t>
            </a:r>
          </a:p>
          <a:p>
            <a:pPr defTabSz="755650">
              <a:buClr>
                <a:srgbClr val="808000"/>
              </a:buClr>
              <a:buFont typeface="Wingdings" charset="0"/>
              <a:buNone/>
              <a:tabLst>
                <a:tab pos="2154238" algn="l"/>
              </a:tabLst>
            </a:pPr>
            <a:r>
              <a:rPr lang="sv-SE" sz="1400" b="1">
                <a:solidFill>
                  <a:srgbClr val="006600"/>
                </a:solidFill>
              </a:rPr>
              <a:t>vinst &amp; resultat</a:t>
            </a:r>
          </a:p>
        </p:txBody>
      </p:sp>
      <p:sp>
        <p:nvSpPr>
          <p:cNvPr id="31" name="Text Box 34"/>
          <p:cNvSpPr txBox="1">
            <a:spLocks noChangeArrowheads="1"/>
          </p:cNvSpPr>
          <p:nvPr/>
        </p:nvSpPr>
        <p:spPr bwMode="auto">
          <a:xfrm>
            <a:off x="5867400" y="5876925"/>
            <a:ext cx="15081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Century Gothic" charset="0"/>
                <a:ea typeface="ＭＳ Ｐゴシック" charset="0"/>
              </a:defRPr>
            </a:lvl1pPr>
            <a:lvl2pPr marL="742950" indent="-285750" eaLnBrk="0" hangingPunct="0">
              <a:defRPr sz="1200">
                <a:solidFill>
                  <a:schemeClr val="tx1"/>
                </a:solidFill>
                <a:latin typeface="Century Gothic" charset="0"/>
                <a:ea typeface="ＭＳ Ｐゴシック" charset="0"/>
              </a:defRPr>
            </a:lvl2pPr>
            <a:lvl3pPr marL="1143000" indent="-228600" eaLnBrk="0" hangingPunct="0">
              <a:defRPr sz="1200">
                <a:solidFill>
                  <a:schemeClr val="tx1"/>
                </a:solidFill>
                <a:latin typeface="Century Gothic" charset="0"/>
                <a:ea typeface="ＭＳ Ｐゴシック" charset="0"/>
              </a:defRPr>
            </a:lvl3pPr>
            <a:lvl4pPr marL="1600200" indent="-228600" eaLnBrk="0" hangingPunct="0">
              <a:defRPr sz="1200">
                <a:solidFill>
                  <a:schemeClr val="tx1"/>
                </a:solidFill>
                <a:latin typeface="Century Gothic" charset="0"/>
                <a:ea typeface="ＭＳ Ｐゴシック" charset="0"/>
              </a:defRPr>
            </a:lvl4pPr>
            <a:lvl5pPr marL="2057400" indent="-228600" eaLnBrk="0" hangingPunct="0">
              <a:defRPr sz="1200">
                <a:solidFill>
                  <a:schemeClr val="tx1"/>
                </a:solidFill>
                <a:latin typeface="Century Gothic" charset="0"/>
                <a:ea typeface="ＭＳ Ｐゴシック" charset="0"/>
              </a:defRPr>
            </a:lvl5pPr>
            <a:lvl6pPr marL="2514600" indent="-228600" eaLnBrk="0" fontAlgn="base" hangingPunct="0">
              <a:spcBef>
                <a:spcPct val="0"/>
              </a:spcBef>
              <a:spcAft>
                <a:spcPct val="0"/>
              </a:spcAft>
              <a:defRPr sz="1200">
                <a:solidFill>
                  <a:schemeClr val="tx1"/>
                </a:solidFill>
                <a:latin typeface="Century Gothic" charset="0"/>
                <a:ea typeface="ＭＳ Ｐゴシック" charset="0"/>
              </a:defRPr>
            </a:lvl6pPr>
            <a:lvl7pPr marL="2971800" indent="-228600" eaLnBrk="0" fontAlgn="base" hangingPunct="0">
              <a:spcBef>
                <a:spcPct val="0"/>
              </a:spcBef>
              <a:spcAft>
                <a:spcPct val="0"/>
              </a:spcAft>
              <a:defRPr sz="1200">
                <a:solidFill>
                  <a:schemeClr val="tx1"/>
                </a:solidFill>
                <a:latin typeface="Century Gothic" charset="0"/>
                <a:ea typeface="ＭＳ Ｐゴシック" charset="0"/>
              </a:defRPr>
            </a:lvl7pPr>
            <a:lvl8pPr marL="3429000" indent="-228600" eaLnBrk="0" fontAlgn="base" hangingPunct="0">
              <a:spcBef>
                <a:spcPct val="0"/>
              </a:spcBef>
              <a:spcAft>
                <a:spcPct val="0"/>
              </a:spcAft>
              <a:defRPr sz="1200">
                <a:solidFill>
                  <a:schemeClr val="tx1"/>
                </a:solidFill>
                <a:latin typeface="Century Gothic" charset="0"/>
                <a:ea typeface="ＭＳ Ｐゴシック" charset="0"/>
              </a:defRPr>
            </a:lvl8pPr>
            <a:lvl9pPr marL="3886200" indent="-228600" eaLnBrk="0" fontAlgn="base" hangingPunct="0">
              <a:spcBef>
                <a:spcPct val="0"/>
              </a:spcBef>
              <a:spcAft>
                <a:spcPct val="0"/>
              </a:spcAft>
              <a:defRPr sz="1200">
                <a:solidFill>
                  <a:schemeClr val="tx1"/>
                </a:solidFill>
                <a:latin typeface="Century Gothic" charset="0"/>
                <a:ea typeface="ＭＳ Ｐゴシック" charset="0"/>
              </a:defRPr>
            </a:lvl9pPr>
          </a:lstStyle>
          <a:p>
            <a:pPr eaLnBrk="1" hangingPunct="1"/>
            <a:r>
              <a:rPr lang="sv-SE" sz="1400">
                <a:solidFill>
                  <a:srgbClr val="FF3300"/>
                </a:solidFill>
              </a:rPr>
              <a:t>Som vanligt ..…</a:t>
            </a:r>
          </a:p>
        </p:txBody>
      </p:sp>
      <p:sp>
        <p:nvSpPr>
          <p:cNvPr id="2080" name="Text Box 35"/>
          <p:cNvSpPr txBox="1">
            <a:spLocks noChangeArrowheads="1"/>
          </p:cNvSpPr>
          <p:nvPr/>
        </p:nvSpPr>
        <p:spPr bwMode="auto">
          <a:xfrm>
            <a:off x="7235825" y="6092825"/>
            <a:ext cx="4175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Century Gothic" charset="0"/>
                <a:ea typeface="ＭＳ Ｐゴシック" charset="0"/>
              </a:defRPr>
            </a:lvl1pPr>
            <a:lvl2pPr marL="742950" indent="-285750" eaLnBrk="0" hangingPunct="0">
              <a:defRPr sz="1200">
                <a:solidFill>
                  <a:schemeClr val="tx1"/>
                </a:solidFill>
                <a:latin typeface="Century Gothic" charset="0"/>
                <a:ea typeface="ＭＳ Ｐゴシック" charset="0"/>
              </a:defRPr>
            </a:lvl2pPr>
            <a:lvl3pPr marL="1143000" indent="-228600" eaLnBrk="0" hangingPunct="0">
              <a:defRPr sz="1200">
                <a:solidFill>
                  <a:schemeClr val="tx1"/>
                </a:solidFill>
                <a:latin typeface="Century Gothic" charset="0"/>
                <a:ea typeface="ＭＳ Ｐゴシック" charset="0"/>
              </a:defRPr>
            </a:lvl3pPr>
            <a:lvl4pPr marL="1600200" indent="-228600" eaLnBrk="0" hangingPunct="0">
              <a:defRPr sz="1200">
                <a:solidFill>
                  <a:schemeClr val="tx1"/>
                </a:solidFill>
                <a:latin typeface="Century Gothic" charset="0"/>
                <a:ea typeface="ＭＳ Ｐゴシック" charset="0"/>
              </a:defRPr>
            </a:lvl4pPr>
            <a:lvl5pPr marL="2057400" indent="-228600" eaLnBrk="0" hangingPunct="0">
              <a:defRPr sz="1200">
                <a:solidFill>
                  <a:schemeClr val="tx1"/>
                </a:solidFill>
                <a:latin typeface="Century Gothic" charset="0"/>
                <a:ea typeface="ＭＳ Ｐゴシック" charset="0"/>
              </a:defRPr>
            </a:lvl5pPr>
            <a:lvl6pPr marL="2514600" indent="-228600" eaLnBrk="0" fontAlgn="base" hangingPunct="0">
              <a:spcBef>
                <a:spcPct val="0"/>
              </a:spcBef>
              <a:spcAft>
                <a:spcPct val="0"/>
              </a:spcAft>
              <a:defRPr sz="1200">
                <a:solidFill>
                  <a:schemeClr val="tx1"/>
                </a:solidFill>
                <a:latin typeface="Century Gothic" charset="0"/>
                <a:ea typeface="ＭＳ Ｐゴシック" charset="0"/>
              </a:defRPr>
            </a:lvl6pPr>
            <a:lvl7pPr marL="2971800" indent="-228600" eaLnBrk="0" fontAlgn="base" hangingPunct="0">
              <a:spcBef>
                <a:spcPct val="0"/>
              </a:spcBef>
              <a:spcAft>
                <a:spcPct val="0"/>
              </a:spcAft>
              <a:defRPr sz="1200">
                <a:solidFill>
                  <a:schemeClr val="tx1"/>
                </a:solidFill>
                <a:latin typeface="Century Gothic" charset="0"/>
                <a:ea typeface="ＭＳ Ｐゴシック" charset="0"/>
              </a:defRPr>
            </a:lvl7pPr>
            <a:lvl8pPr marL="3429000" indent="-228600" eaLnBrk="0" fontAlgn="base" hangingPunct="0">
              <a:spcBef>
                <a:spcPct val="0"/>
              </a:spcBef>
              <a:spcAft>
                <a:spcPct val="0"/>
              </a:spcAft>
              <a:defRPr sz="1200">
                <a:solidFill>
                  <a:schemeClr val="tx1"/>
                </a:solidFill>
                <a:latin typeface="Century Gothic" charset="0"/>
                <a:ea typeface="ＭＳ Ｐゴシック" charset="0"/>
              </a:defRPr>
            </a:lvl8pPr>
            <a:lvl9pPr marL="3886200" indent="-228600" eaLnBrk="0" fontAlgn="base" hangingPunct="0">
              <a:spcBef>
                <a:spcPct val="0"/>
              </a:spcBef>
              <a:spcAft>
                <a:spcPct val="0"/>
              </a:spcAft>
              <a:defRPr sz="1200">
                <a:solidFill>
                  <a:schemeClr val="tx1"/>
                </a:solidFill>
                <a:latin typeface="Century Gothic" charset="0"/>
                <a:ea typeface="ＭＳ Ｐゴシック" charset="0"/>
              </a:defRPr>
            </a:lvl9pPr>
          </a:lstStyle>
          <a:p>
            <a:pPr eaLnBrk="1" hangingPunct="1"/>
            <a:r>
              <a:rPr lang="sv-SE" sz="1400"/>
              <a:t>Tid</a:t>
            </a:r>
          </a:p>
        </p:txBody>
      </p:sp>
      <p:sp>
        <p:nvSpPr>
          <p:cNvPr id="34" name="Rektangel 33"/>
          <p:cNvSpPr/>
          <p:nvPr/>
        </p:nvSpPr>
        <p:spPr>
          <a:xfrm>
            <a:off x="285750" y="6215063"/>
            <a:ext cx="642938" cy="642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35" name="Rektangel 34"/>
          <p:cNvSpPr/>
          <p:nvPr/>
        </p:nvSpPr>
        <p:spPr>
          <a:xfrm>
            <a:off x="857250" y="6286500"/>
            <a:ext cx="1785938"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36" name="Rektangel 35"/>
          <p:cNvSpPr/>
          <p:nvPr/>
        </p:nvSpPr>
        <p:spPr>
          <a:xfrm>
            <a:off x="8858250" y="571500"/>
            <a:ext cx="285750" cy="5786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Tree>
    <p:extLst>
      <p:ext uri="{BB962C8B-B14F-4D97-AF65-F5344CB8AC3E}">
        <p14:creationId xmlns:p14="http://schemas.microsoft.com/office/powerpoint/2010/main" val="20914102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left)">
                                      <p:cBhvr>
                                        <p:cTn id="11" dur="500"/>
                                        <p:tgtEl>
                                          <p:spTgt spid="31"/>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1000"/>
                                        <p:tgtEl>
                                          <p:spTgt spid="4"/>
                                        </p:tgtEl>
                                      </p:cBhvr>
                                    </p:animEffect>
                                  </p:childTnLst>
                                </p:cTn>
                              </p:par>
                            </p:childTnLst>
                          </p:cTn>
                        </p:par>
                        <p:par>
                          <p:cTn id="15" fill="hold" nodeType="afterGroup">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par>
                          <p:cTn id="23" fill="hold" nodeType="afterGroup">
                            <p:stCondLst>
                              <p:cond delay="0"/>
                            </p:stCondLst>
                            <p:childTnLst>
                              <p:par>
                                <p:cTn id="24" presetID="22" presetClass="entr" presetSubtype="8"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left)">
                                      <p:cBhvr>
                                        <p:cTn id="26" dur="500"/>
                                        <p:tgtEl>
                                          <p:spTgt spid="21"/>
                                        </p:tgtEl>
                                      </p:cBhvr>
                                    </p:animEffect>
                                  </p:childTnLst>
                                </p:cTn>
                              </p:par>
                            </p:childTnLst>
                          </p:cTn>
                        </p:par>
                        <p:par>
                          <p:cTn id="27" fill="hold" nodeType="afterGroup">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Effect transition="in" filter="fade">
                                      <p:cBhvr>
                                        <p:cTn id="41" dur="500"/>
                                        <p:tgtEl>
                                          <p:spTgt spid="5"/>
                                        </p:tgtEl>
                                      </p:cBhvr>
                                    </p:animEffect>
                                  </p:childTnLst>
                                </p:cTn>
                              </p:par>
                              <p:par>
                                <p:cTn id="42" presetID="53" presetClass="entr" presetSubtype="0" fill="hold" grpId="0" nodeType="with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500" fill="hold"/>
                                        <p:tgtEl>
                                          <p:spTgt spid="6"/>
                                        </p:tgtEl>
                                        <p:attrNameLst>
                                          <p:attrName>ppt_w</p:attrName>
                                        </p:attrNameLst>
                                      </p:cBhvr>
                                      <p:tavLst>
                                        <p:tav tm="0">
                                          <p:val>
                                            <p:fltVal val="0"/>
                                          </p:val>
                                        </p:tav>
                                        <p:tav tm="100000">
                                          <p:val>
                                            <p:strVal val="#ppt_w"/>
                                          </p:val>
                                        </p:tav>
                                      </p:tavLst>
                                    </p:anim>
                                    <p:anim calcmode="lin" valueType="num">
                                      <p:cBhvr>
                                        <p:cTn id="45" dur="500" fill="hold"/>
                                        <p:tgtEl>
                                          <p:spTgt spid="6"/>
                                        </p:tgtEl>
                                        <p:attrNameLst>
                                          <p:attrName>ppt_h</p:attrName>
                                        </p:attrNameLst>
                                      </p:cBhvr>
                                      <p:tavLst>
                                        <p:tav tm="0">
                                          <p:val>
                                            <p:fltVal val="0"/>
                                          </p:val>
                                        </p:tav>
                                        <p:tav tm="100000">
                                          <p:val>
                                            <p:strVal val="#ppt_h"/>
                                          </p:val>
                                        </p:tav>
                                      </p:tavLst>
                                    </p:anim>
                                    <p:animEffect transition="in" filter="fade">
                                      <p:cBhvr>
                                        <p:cTn id="46" dur="500"/>
                                        <p:tgtEl>
                                          <p:spTgt spid="6"/>
                                        </p:tgtEl>
                                      </p:cBhvr>
                                    </p:animEffect>
                                  </p:childTnLst>
                                </p:cTn>
                              </p:par>
                              <p:par>
                                <p:cTn id="47" presetID="53" presetClass="entr" presetSubtype="0"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Effect transition="in" filter="fade">
                                      <p:cBhvr>
                                        <p:cTn id="51" dur="500"/>
                                        <p:tgtEl>
                                          <p:spTgt spid="7"/>
                                        </p:tgtEl>
                                      </p:cBhvr>
                                    </p:animEffect>
                                  </p:childTnLst>
                                </p:cTn>
                              </p:par>
                            </p:childTnLst>
                          </p:cTn>
                        </p:par>
                        <p:par>
                          <p:cTn id="52" fill="hold" nodeType="afterGroup">
                            <p:stCondLst>
                              <p:cond delay="500"/>
                            </p:stCondLst>
                            <p:childTnLst>
                              <p:par>
                                <p:cTn id="53" presetID="22" presetClass="entr" presetSubtype="8"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left)">
                                      <p:cBhvr>
                                        <p:cTn id="55" dur="500"/>
                                        <p:tgtEl>
                                          <p:spTgt spid="22"/>
                                        </p:tgtEl>
                                      </p:cBhvr>
                                    </p:animEffect>
                                  </p:childTnLst>
                                </p:cTn>
                              </p:par>
                            </p:childTnLst>
                          </p:cTn>
                        </p:par>
                        <p:par>
                          <p:cTn id="56" fill="hold" nodeType="afterGroup">
                            <p:stCondLst>
                              <p:cond delay="1000"/>
                            </p:stCondLst>
                            <p:childTnLst>
                              <p:par>
                                <p:cTn id="57" presetID="22" presetClass="entr" presetSubtype="8"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left)">
                                      <p:cBhvr>
                                        <p:cTn id="59" dur="500"/>
                                        <p:tgtEl>
                                          <p:spTgt spid="16"/>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53" presetClass="entr" presetSubtype="0" fill="hold" grpId="0" nodeType="click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p:cTn id="64" dur="500" fill="hold"/>
                                        <p:tgtEl>
                                          <p:spTgt spid="9"/>
                                        </p:tgtEl>
                                        <p:attrNameLst>
                                          <p:attrName>ppt_w</p:attrName>
                                        </p:attrNameLst>
                                      </p:cBhvr>
                                      <p:tavLst>
                                        <p:tav tm="0">
                                          <p:val>
                                            <p:fltVal val="0"/>
                                          </p:val>
                                        </p:tav>
                                        <p:tav tm="100000">
                                          <p:val>
                                            <p:strVal val="#ppt_w"/>
                                          </p:val>
                                        </p:tav>
                                      </p:tavLst>
                                    </p:anim>
                                    <p:anim calcmode="lin" valueType="num">
                                      <p:cBhvr>
                                        <p:cTn id="65" dur="500" fill="hold"/>
                                        <p:tgtEl>
                                          <p:spTgt spid="9"/>
                                        </p:tgtEl>
                                        <p:attrNameLst>
                                          <p:attrName>ppt_h</p:attrName>
                                        </p:attrNameLst>
                                      </p:cBhvr>
                                      <p:tavLst>
                                        <p:tav tm="0">
                                          <p:val>
                                            <p:fltVal val="0"/>
                                          </p:val>
                                        </p:tav>
                                        <p:tav tm="100000">
                                          <p:val>
                                            <p:strVal val="#ppt_h"/>
                                          </p:val>
                                        </p:tav>
                                      </p:tavLst>
                                    </p:anim>
                                    <p:animEffect transition="in" filter="fade">
                                      <p:cBhvr>
                                        <p:cTn id="66" dur="500"/>
                                        <p:tgtEl>
                                          <p:spTgt spid="9"/>
                                        </p:tgtEl>
                                      </p:cBhvr>
                                    </p:animEffect>
                                  </p:childTnLst>
                                </p:cTn>
                              </p:par>
                              <p:par>
                                <p:cTn id="67" presetID="53" presetClass="entr" presetSubtype="0"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 calcmode="lin" valueType="num">
                                      <p:cBhvr>
                                        <p:cTn id="69" dur="500" fill="hold"/>
                                        <p:tgtEl>
                                          <p:spTgt spid="10"/>
                                        </p:tgtEl>
                                        <p:attrNameLst>
                                          <p:attrName>ppt_w</p:attrName>
                                        </p:attrNameLst>
                                      </p:cBhvr>
                                      <p:tavLst>
                                        <p:tav tm="0">
                                          <p:val>
                                            <p:fltVal val="0"/>
                                          </p:val>
                                        </p:tav>
                                        <p:tav tm="100000">
                                          <p:val>
                                            <p:strVal val="#ppt_w"/>
                                          </p:val>
                                        </p:tav>
                                      </p:tavLst>
                                    </p:anim>
                                    <p:anim calcmode="lin" valueType="num">
                                      <p:cBhvr>
                                        <p:cTn id="70" dur="500" fill="hold"/>
                                        <p:tgtEl>
                                          <p:spTgt spid="10"/>
                                        </p:tgtEl>
                                        <p:attrNameLst>
                                          <p:attrName>ppt_h</p:attrName>
                                        </p:attrNameLst>
                                      </p:cBhvr>
                                      <p:tavLst>
                                        <p:tav tm="0">
                                          <p:val>
                                            <p:fltVal val="0"/>
                                          </p:val>
                                        </p:tav>
                                        <p:tav tm="100000">
                                          <p:val>
                                            <p:strVal val="#ppt_h"/>
                                          </p:val>
                                        </p:tav>
                                      </p:tavLst>
                                    </p:anim>
                                    <p:animEffect transition="in" filter="fade">
                                      <p:cBhvr>
                                        <p:cTn id="71" dur="500"/>
                                        <p:tgtEl>
                                          <p:spTgt spid="10"/>
                                        </p:tgtEl>
                                      </p:cBhvr>
                                    </p:animEffect>
                                  </p:childTnLst>
                                </p:cTn>
                              </p:par>
                              <p:par>
                                <p:cTn id="72" presetID="53" presetClass="entr" presetSubtype="0" fill="hold" grpId="0" nodeType="withEffect">
                                  <p:stCondLst>
                                    <p:cond delay="0"/>
                                  </p:stCondLst>
                                  <p:childTnLst>
                                    <p:set>
                                      <p:cBhvr>
                                        <p:cTn id="73" dur="1" fill="hold">
                                          <p:stCondLst>
                                            <p:cond delay="0"/>
                                          </p:stCondLst>
                                        </p:cTn>
                                        <p:tgtEl>
                                          <p:spTgt spid="12"/>
                                        </p:tgtEl>
                                        <p:attrNameLst>
                                          <p:attrName>style.visibility</p:attrName>
                                        </p:attrNameLst>
                                      </p:cBhvr>
                                      <p:to>
                                        <p:strVal val="visible"/>
                                      </p:to>
                                    </p:set>
                                    <p:anim calcmode="lin" valueType="num">
                                      <p:cBhvr>
                                        <p:cTn id="74" dur="500" fill="hold"/>
                                        <p:tgtEl>
                                          <p:spTgt spid="12"/>
                                        </p:tgtEl>
                                        <p:attrNameLst>
                                          <p:attrName>ppt_w</p:attrName>
                                        </p:attrNameLst>
                                      </p:cBhvr>
                                      <p:tavLst>
                                        <p:tav tm="0">
                                          <p:val>
                                            <p:fltVal val="0"/>
                                          </p:val>
                                        </p:tav>
                                        <p:tav tm="100000">
                                          <p:val>
                                            <p:strVal val="#ppt_w"/>
                                          </p:val>
                                        </p:tav>
                                      </p:tavLst>
                                    </p:anim>
                                    <p:anim calcmode="lin" valueType="num">
                                      <p:cBhvr>
                                        <p:cTn id="75" dur="500" fill="hold"/>
                                        <p:tgtEl>
                                          <p:spTgt spid="12"/>
                                        </p:tgtEl>
                                        <p:attrNameLst>
                                          <p:attrName>ppt_h</p:attrName>
                                        </p:attrNameLst>
                                      </p:cBhvr>
                                      <p:tavLst>
                                        <p:tav tm="0">
                                          <p:val>
                                            <p:fltVal val="0"/>
                                          </p:val>
                                        </p:tav>
                                        <p:tav tm="100000">
                                          <p:val>
                                            <p:strVal val="#ppt_h"/>
                                          </p:val>
                                        </p:tav>
                                      </p:tavLst>
                                    </p:anim>
                                    <p:animEffect transition="in" filter="fade">
                                      <p:cBhvr>
                                        <p:cTn id="76" dur="500"/>
                                        <p:tgtEl>
                                          <p:spTgt spid="12"/>
                                        </p:tgtEl>
                                      </p:cBhvr>
                                    </p:animEffect>
                                  </p:childTnLst>
                                </p:cTn>
                              </p:par>
                            </p:childTnLst>
                          </p:cTn>
                        </p:par>
                        <p:par>
                          <p:cTn id="77" fill="hold" nodeType="afterGroup">
                            <p:stCondLst>
                              <p:cond delay="500"/>
                            </p:stCondLst>
                            <p:childTnLst>
                              <p:par>
                                <p:cTn id="78" presetID="22" presetClass="entr" presetSubtype="8" fill="hold" grpId="0" nodeType="after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wipe(left)">
                                      <p:cBhvr>
                                        <p:cTn id="80" dur="500"/>
                                        <p:tgtEl>
                                          <p:spTgt spid="23"/>
                                        </p:tgtEl>
                                      </p:cBhvr>
                                    </p:animEffect>
                                  </p:childTnLst>
                                </p:cTn>
                              </p:par>
                            </p:childTnLst>
                          </p:cTn>
                        </p:par>
                        <p:par>
                          <p:cTn id="81" fill="hold" nodeType="afterGroup">
                            <p:stCondLst>
                              <p:cond delay="1000"/>
                            </p:stCondLst>
                            <p:childTnLst>
                              <p:par>
                                <p:cTn id="82" presetID="22" presetClass="entr" presetSubtype="8" fill="hold" grpId="0" nodeType="after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wipe(left)">
                                      <p:cBhvr>
                                        <p:cTn id="84" dur="500"/>
                                        <p:tgtEl>
                                          <p:spTgt spid="26"/>
                                        </p:tgtEl>
                                      </p:cBhvr>
                                    </p:animEffect>
                                  </p:childTnLst>
                                </p:cTn>
                              </p:par>
                            </p:childTnLst>
                          </p:cTn>
                        </p:par>
                      </p:childTnLst>
                    </p:cTn>
                  </p:par>
                  <p:par>
                    <p:cTn id="85" fill="hold" nodeType="clickPar">
                      <p:stCondLst>
                        <p:cond delay="indefinite"/>
                      </p:stCondLst>
                      <p:childTnLst>
                        <p:par>
                          <p:cTn id="86" fill="hold" nodeType="withGroup">
                            <p:stCondLst>
                              <p:cond delay="0"/>
                            </p:stCondLst>
                            <p:childTnLst>
                              <p:par>
                                <p:cTn id="87" presetID="53" presetClass="entr" presetSubtype="0" fill="hold" grpId="0" nodeType="clickEffect">
                                  <p:stCondLst>
                                    <p:cond delay="0"/>
                                  </p:stCondLst>
                                  <p:childTnLst>
                                    <p:set>
                                      <p:cBhvr>
                                        <p:cTn id="88" dur="1" fill="hold">
                                          <p:stCondLst>
                                            <p:cond delay="0"/>
                                          </p:stCondLst>
                                        </p:cTn>
                                        <p:tgtEl>
                                          <p:spTgt spid="27"/>
                                        </p:tgtEl>
                                        <p:attrNameLst>
                                          <p:attrName>style.visibility</p:attrName>
                                        </p:attrNameLst>
                                      </p:cBhvr>
                                      <p:to>
                                        <p:strVal val="visible"/>
                                      </p:to>
                                    </p:set>
                                    <p:anim calcmode="lin" valueType="num">
                                      <p:cBhvr>
                                        <p:cTn id="89" dur="500" fill="hold"/>
                                        <p:tgtEl>
                                          <p:spTgt spid="27"/>
                                        </p:tgtEl>
                                        <p:attrNameLst>
                                          <p:attrName>ppt_w</p:attrName>
                                        </p:attrNameLst>
                                      </p:cBhvr>
                                      <p:tavLst>
                                        <p:tav tm="0">
                                          <p:val>
                                            <p:fltVal val="0"/>
                                          </p:val>
                                        </p:tav>
                                        <p:tav tm="100000">
                                          <p:val>
                                            <p:strVal val="#ppt_w"/>
                                          </p:val>
                                        </p:tav>
                                      </p:tavLst>
                                    </p:anim>
                                    <p:anim calcmode="lin" valueType="num">
                                      <p:cBhvr>
                                        <p:cTn id="90" dur="500" fill="hold"/>
                                        <p:tgtEl>
                                          <p:spTgt spid="27"/>
                                        </p:tgtEl>
                                        <p:attrNameLst>
                                          <p:attrName>ppt_h</p:attrName>
                                        </p:attrNameLst>
                                      </p:cBhvr>
                                      <p:tavLst>
                                        <p:tav tm="0">
                                          <p:val>
                                            <p:fltVal val="0"/>
                                          </p:val>
                                        </p:tav>
                                        <p:tav tm="100000">
                                          <p:val>
                                            <p:strVal val="#ppt_h"/>
                                          </p:val>
                                        </p:tav>
                                      </p:tavLst>
                                    </p:anim>
                                    <p:animEffect transition="in" filter="fade">
                                      <p:cBhvr>
                                        <p:cTn id="91" dur="500"/>
                                        <p:tgtEl>
                                          <p:spTgt spid="27"/>
                                        </p:tgtEl>
                                      </p:cBhvr>
                                    </p:animEffect>
                                  </p:childTnLst>
                                </p:cTn>
                              </p:par>
                              <p:par>
                                <p:cTn id="92" presetID="53" presetClass="entr" presetSubtype="0" fill="hold" grpId="0" nodeType="withEffect">
                                  <p:stCondLst>
                                    <p:cond delay="0"/>
                                  </p:stCondLst>
                                  <p:childTnLst>
                                    <p:set>
                                      <p:cBhvr>
                                        <p:cTn id="93" dur="1" fill="hold">
                                          <p:stCondLst>
                                            <p:cond delay="0"/>
                                          </p:stCondLst>
                                        </p:cTn>
                                        <p:tgtEl>
                                          <p:spTgt spid="28"/>
                                        </p:tgtEl>
                                        <p:attrNameLst>
                                          <p:attrName>style.visibility</p:attrName>
                                        </p:attrNameLst>
                                      </p:cBhvr>
                                      <p:to>
                                        <p:strVal val="visible"/>
                                      </p:to>
                                    </p:set>
                                    <p:anim calcmode="lin" valueType="num">
                                      <p:cBhvr>
                                        <p:cTn id="94" dur="500" fill="hold"/>
                                        <p:tgtEl>
                                          <p:spTgt spid="28"/>
                                        </p:tgtEl>
                                        <p:attrNameLst>
                                          <p:attrName>ppt_w</p:attrName>
                                        </p:attrNameLst>
                                      </p:cBhvr>
                                      <p:tavLst>
                                        <p:tav tm="0">
                                          <p:val>
                                            <p:fltVal val="0"/>
                                          </p:val>
                                        </p:tav>
                                        <p:tav tm="100000">
                                          <p:val>
                                            <p:strVal val="#ppt_w"/>
                                          </p:val>
                                        </p:tav>
                                      </p:tavLst>
                                    </p:anim>
                                    <p:anim calcmode="lin" valueType="num">
                                      <p:cBhvr>
                                        <p:cTn id="95" dur="500" fill="hold"/>
                                        <p:tgtEl>
                                          <p:spTgt spid="28"/>
                                        </p:tgtEl>
                                        <p:attrNameLst>
                                          <p:attrName>ppt_h</p:attrName>
                                        </p:attrNameLst>
                                      </p:cBhvr>
                                      <p:tavLst>
                                        <p:tav tm="0">
                                          <p:val>
                                            <p:fltVal val="0"/>
                                          </p:val>
                                        </p:tav>
                                        <p:tav tm="100000">
                                          <p:val>
                                            <p:strVal val="#ppt_h"/>
                                          </p:val>
                                        </p:tav>
                                      </p:tavLst>
                                    </p:anim>
                                    <p:animEffect transition="in" filter="fade">
                                      <p:cBhvr>
                                        <p:cTn id="96" dur="500"/>
                                        <p:tgtEl>
                                          <p:spTgt spid="28"/>
                                        </p:tgtEl>
                                      </p:cBhvr>
                                    </p:animEffect>
                                  </p:childTnLst>
                                </p:cTn>
                              </p:par>
                              <p:par>
                                <p:cTn id="97" presetID="53" presetClass="entr" presetSubtype="0" fill="hold" grpId="0" nodeType="withEffect">
                                  <p:stCondLst>
                                    <p:cond delay="0"/>
                                  </p:stCondLst>
                                  <p:childTnLst>
                                    <p:set>
                                      <p:cBhvr>
                                        <p:cTn id="98" dur="1" fill="hold">
                                          <p:stCondLst>
                                            <p:cond delay="0"/>
                                          </p:stCondLst>
                                        </p:cTn>
                                        <p:tgtEl>
                                          <p:spTgt spid="29"/>
                                        </p:tgtEl>
                                        <p:attrNameLst>
                                          <p:attrName>style.visibility</p:attrName>
                                        </p:attrNameLst>
                                      </p:cBhvr>
                                      <p:to>
                                        <p:strVal val="visible"/>
                                      </p:to>
                                    </p:set>
                                    <p:anim calcmode="lin" valueType="num">
                                      <p:cBhvr>
                                        <p:cTn id="99" dur="500" fill="hold"/>
                                        <p:tgtEl>
                                          <p:spTgt spid="29"/>
                                        </p:tgtEl>
                                        <p:attrNameLst>
                                          <p:attrName>ppt_w</p:attrName>
                                        </p:attrNameLst>
                                      </p:cBhvr>
                                      <p:tavLst>
                                        <p:tav tm="0">
                                          <p:val>
                                            <p:fltVal val="0"/>
                                          </p:val>
                                        </p:tav>
                                        <p:tav tm="100000">
                                          <p:val>
                                            <p:strVal val="#ppt_w"/>
                                          </p:val>
                                        </p:tav>
                                      </p:tavLst>
                                    </p:anim>
                                    <p:anim calcmode="lin" valueType="num">
                                      <p:cBhvr>
                                        <p:cTn id="100" dur="500" fill="hold"/>
                                        <p:tgtEl>
                                          <p:spTgt spid="29"/>
                                        </p:tgtEl>
                                        <p:attrNameLst>
                                          <p:attrName>ppt_h</p:attrName>
                                        </p:attrNameLst>
                                      </p:cBhvr>
                                      <p:tavLst>
                                        <p:tav tm="0">
                                          <p:val>
                                            <p:fltVal val="0"/>
                                          </p:val>
                                        </p:tav>
                                        <p:tav tm="100000">
                                          <p:val>
                                            <p:strVal val="#ppt_h"/>
                                          </p:val>
                                        </p:tav>
                                      </p:tavLst>
                                    </p:anim>
                                    <p:animEffect transition="in" filter="fade">
                                      <p:cBhvr>
                                        <p:cTn id="101" dur="500"/>
                                        <p:tgtEl>
                                          <p:spTgt spid="29"/>
                                        </p:tgtEl>
                                      </p:cBhvr>
                                    </p:animEffect>
                                  </p:childTnLst>
                                </p:cTn>
                              </p:par>
                            </p:childTnLst>
                          </p:cTn>
                        </p:par>
                        <p:par>
                          <p:cTn id="102" fill="hold" nodeType="afterGroup">
                            <p:stCondLst>
                              <p:cond delay="500"/>
                            </p:stCondLst>
                            <p:childTnLst>
                              <p:par>
                                <p:cTn id="103" presetID="22" presetClass="entr" presetSubtype="8" fill="hold" grpId="0" nodeType="afterEffect">
                                  <p:stCondLst>
                                    <p:cond delay="0"/>
                                  </p:stCondLst>
                                  <p:childTnLst>
                                    <p:set>
                                      <p:cBhvr>
                                        <p:cTn id="104" dur="1" fill="hold">
                                          <p:stCondLst>
                                            <p:cond delay="0"/>
                                          </p:stCondLst>
                                        </p:cTn>
                                        <p:tgtEl>
                                          <p:spTgt spid="25"/>
                                        </p:tgtEl>
                                        <p:attrNameLst>
                                          <p:attrName>style.visibility</p:attrName>
                                        </p:attrNameLst>
                                      </p:cBhvr>
                                      <p:to>
                                        <p:strVal val="visible"/>
                                      </p:to>
                                    </p:set>
                                    <p:animEffect transition="in" filter="wipe(left)">
                                      <p:cBhvr>
                                        <p:cTn id="105" dur="500"/>
                                        <p:tgtEl>
                                          <p:spTgt spid="25"/>
                                        </p:tgtEl>
                                      </p:cBhvr>
                                    </p:animEffect>
                                  </p:childTnLst>
                                </p:cTn>
                              </p:par>
                            </p:childTnLst>
                          </p:cTn>
                        </p:par>
                        <p:par>
                          <p:cTn id="106" fill="hold" nodeType="afterGroup">
                            <p:stCondLst>
                              <p:cond delay="1000"/>
                            </p:stCondLst>
                            <p:childTnLst>
                              <p:par>
                                <p:cTn id="107" presetID="22" presetClass="entr" presetSubtype="8" fill="hold" grpId="0" nodeType="afterEffect">
                                  <p:stCondLst>
                                    <p:cond delay="0"/>
                                  </p:stCondLst>
                                  <p:childTnLst>
                                    <p:set>
                                      <p:cBhvr>
                                        <p:cTn id="108" dur="1" fill="hold">
                                          <p:stCondLst>
                                            <p:cond delay="0"/>
                                          </p:stCondLst>
                                        </p:cTn>
                                        <p:tgtEl>
                                          <p:spTgt spid="17"/>
                                        </p:tgtEl>
                                        <p:attrNameLst>
                                          <p:attrName>style.visibility</p:attrName>
                                        </p:attrNameLst>
                                      </p:cBhvr>
                                      <p:to>
                                        <p:strVal val="visible"/>
                                      </p:to>
                                    </p:set>
                                    <p:animEffect transition="in" filter="wipe(left)">
                                      <p:cBhvr>
                                        <p:cTn id="109" dur="500"/>
                                        <p:tgtEl>
                                          <p:spTgt spid="17"/>
                                        </p:tgtEl>
                                      </p:cBhvr>
                                    </p:animEffec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22" presetClass="entr" presetSubtype="8" fill="hold" grpId="0" nodeType="clickEffect">
                                  <p:stCondLst>
                                    <p:cond delay="0"/>
                                  </p:stCondLst>
                                  <p:childTnLst>
                                    <p:set>
                                      <p:cBhvr>
                                        <p:cTn id="113" dur="1" fill="hold">
                                          <p:stCondLst>
                                            <p:cond delay="0"/>
                                          </p:stCondLst>
                                        </p:cTn>
                                        <p:tgtEl>
                                          <p:spTgt spid="30"/>
                                        </p:tgtEl>
                                        <p:attrNameLst>
                                          <p:attrName>style.visibility</p:attrName>
                                        </p:attrNameLst>
                                      </p:cBhvr>
                                      <p:to>
                                        <p:strVal val="visible"/>
                                      </p:to>
                                    </p:set>
                                    <p:animEffect transition="in" filter="wipe(left)">
                                      <p:cBhvr>
                                        <p:cTn id="11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animBg="1"/>
      <p:bldP spid="9" grpId="0"/>
      <p:bldP spid="10" grpId="0" animBg="1"/>
      <p:bldP spid="11" grpId="0" animBg="1"/>
      <p:bldP spid="12" grpId="0" animBg="1"/>
      <p:bldP spid="13" grpId="0"/>
      <p:bldP spid="14" grpId="0"/>
      <p:bldP spid="15" grpId="0"/>
      <p:bldP spid="16" grpId="0"/>
      <p:bldP spid="17" grpId="0"/>
      <p:bldP spid="20" grpId="0" animBg="1"/>
      <p:bldP spid="21" grpId="0" animBg="1"/>
      <p:bldP spid="22" grpId="0" animBg="1"/>
      <p:bldP spid="23" grpId="0" animBg="1"/>
      <p:bldP spid="25" grpId="0" animBg="1"/>
      <p:bldP spid="26" grpId="0"/>
      <p:bldP spid="27" grpId="0"/>
      <p:bldP spid="28" grpId="0" animBg="1"/>
      <p:bldP spid="29" grpId="0" animBg="1"/>
      <p:bldP spid="30" grpId="0" animBg="1"/>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Organisationen</a:t>
            </a:r>
            <a:endParaRPr lang="sv-SE" dirty="0"/>
          </a:p>
        </p:txBody>
      </p:sp>
      <p:sp>
        <p:nvSpPr>
          <p:cNvPr id="3" name="Platshållare för innehåll 2"/>
          <p:cNvSpPr>
            <a:spLocks noGrp="1"/>
          </p:cNvSpPr>
          <p:nvPr>
            <p:ph idx="1"/>
          </p:nvPr>
        </p:nvSpPr>
        <p:spPr>
          <a:xfrm>
            <a:off x="1942415" y="1772816"/>
            <a:ext cx="6591985" cy="4138406"/>
          </a:xfrm>
        </p:spPr>
        <p:txBody>
          <a:bodyPr>
            <a:normAutofit lnSpcReduction="10000"/>
          </a:bodyPr>
          <a:lstStyle/>
          <a:p>
            <a:r>
              <a:rPr lang="sv-SE" dirty="0" err="1" smtClean="0"/>
              <a:t>FTGs</a:t>
            </a:r>
            <a:r>
              <a:rPr lang="sv-SE" dirty="0" smtClean="0"/>
              <a:t> organisation påverkas av förändringarna i samhället till följd av ex. ny teknik, nya kunskaper, ändrade levnadsförhållanden, ekologi, politik…</a:t>
            </a:r>
          </a:p>
          <a:p>
            <a:endParaRPr lang="sv-SE" dirty="0"/>
          </a:p>
          <a:p>
            <a:r>
              <a:rPr lang="sv-SE" dirty="0" smtClean="0"/>
              <a:t>Vi vet mer o mer om medarbetares beteenden i organisationer samt olika organisationsformer</a:t>
            </a:r>
          </a:p>
          <a:p>
            <a:endParaRPr lang="sv-SE" dirty="0"/>
          </a:p>
          <a:p>
            <a:r>
              <a:rPr lang="sv-SE" dirty="0" smtClean="0"/>
              <a:t>Vi som anställda/medverkande ställer nya krav på de organisationer vi vill verka inom </a:t>
            </a:r>
          </a:p>
          <a:p>
            <a:endParaRPr lang="sv-SE" dirty="0"/>
          </a:p>
          <a:p>
            <a:r>
              <a:rPr lang="sv-SE" dirty="0" smtClean="0"/>
              <a:t>Sociala medier kommer att påverka vårt sätt att organisera oss allt mer</a:t>
            </a:r>
            <a:endParaRPr lang="sv-SE" dirty="0"/>
          </a:p>
        </p:txBody>
      </p:sp>
      <p:sp>
        <p:nvSpPr>
          <p:cNvPr id="4" name="Platshållare för datum 3"/>
          <p:cNvSpPr>
            <a:spLocks noGrp="1"/>
          </p:cNvSpPr>
          <p:nvPr>
            <p:ph type="dt" sz="half" idx="10"/>
          </p:nvPr>
        </p:nvSpPr>
        <p:spPr>
          <a:xfrm>
            <a:off x="7524328" y="6135089"/>
            <a:ext cx="1014452" cy="370171"/>
          </a:xfrm>
        </p:spPr>
        <p:txBody>
          <a:bodyPr/>
          <a:lstStyle/>
          <a:p>
            <a:fld id="{A8946DA5-A072-411B-A187-21AAC4C57D23}" type="datetime1">
              <a:rPr lang="sv-SE" smtClean="0"/>
              <a:t>15-03-23</a:t>
            </a:fld>
            <a:endParaRPr lang="sv-SE" dirty="0"/>
          </a:p>
        </p:txBody>
      </p:sp>
      <p:sp>
        <p:nvSpPr>
          <p:cNvPr id="5" name="Platshållare för sidfot 4"/>
          <p:cNvSpPr>
            <a:spLocks noGrp="1"/>
          </p:cNvSpPr>
          <p:nvPr>
            <p:ph type="ftr" sz="quarter" idx="11"/>
          </p:nvPr>
        </p:nvSpPr>
        <p:spPr/>
        <p:txBody>
          <a:bodyPr/>
          <a:lstStyle/>
          <a:p>
            <a:r>
              <a:rPr lang="sv-SE" smtClean="0"/>
              <a:t>Copyright Brismo Konsult AB</a:t>
            </a:r>
            <a:endParaRPr lang="sv-SE" dirty="0"/>
          </a:p>
        </p:txBody>
      </p:sp>
      <p:sp>
        <p:nvSpPr>
          <p:cNvPr id="6" name="Platshållare för bildnummer 5"/>
          <p:cNvSpPr>
            <a:spLocks noGrp="1"/>
          </p:cNvSpPr>
          <p:nvPr>
            <p:ph type="sldNum" sz="quarter" idx="12"/>
          </p:nvPr>
        </p:nvSpPr>
        <p:spPr/>
        <p:txBody>
          <a:bodyPr/>
          <a:lstStyle/>
          <a:p>
            <a:fld id="{D11EC0D0-8B40-46C6-8B35-A59006769FBD}" type="slidenum">
              <a:rPr lang="sv-SE" smtClean="0"/>
              <a:t>11</a:t>
            </a:fld>
            <a:endParaRPr lang="sv-SE"/>
          </a:p>
        </p:txBody>
      </p:sp>
    </p:spTree>
    <p:extLst>
      <p:ext uri="{BB962C8B-B14F-4D97-AF65-F5344CB8AC3E}">
        <p14:creationId xmlns:p14="http://schemas.microsoft.com/office/powerpoint/2010/main" val="299212029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712" y="44624"/>
            <a:ext cx="3600400" cy="311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63888" y="3082124"/>
            <a:ext cx="4739027" cy="3011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Platshållare för datum 1"/>
          <p:cNvSpPr>
            <a:spLocks noGrp="1"/>
          </p:cNvSpPr>
          <p:nvPr>
            <p:ph type="dt" sz="half" idx="10"/>
          </p:nvPr>
        </p:nvSpPr>
        <p:spPr>
          <a:xfrm>
            <a:off x="7524328" y="6135089"/>
            <a:ext cx="1014452" cy="370171"/>
          </a:xfrm>
        </p:spPr>
        <p:txBody>
          <a:bodyPr/>
          <a:lstStyle/>
          <a:p>
            <a:fld id="{C0BEF2F5-6D70-4E9E-8257-8325C2FDDEC0}" type="datetime1">
              <a:rPr lang="sv-SE" smtClean="0"/>
              <a:t>15-03-23</a:t>
            </a:fld>
            <a:endParaRPr lang="sv-SE" dirty="0"/>
          </a:p>
        </p:txBody>
      </p:sp>
      <p:sp>
        <p:nvSpPr>
          <p:cNvPr id="6" name="Platshållare för sidfot 5"/>
          <p:cNvSpPr>
            <a:spLocks noGrp="1"/>
          </p:cNvSpPr>
          <p:nvPr>
            <p:ph type="ftr" sz="quarter" idx="11"/>
          </p:nvPr>
        </p:nvSpPr>
        <p:spPr/>
        <p:txBody>
          <a:bodyPr/>
          <a:lstStyle/>
          <a:p>
            <a:r>
              <a:rPr lang="sv-SE" smtClean="0"/>
              <a:t>Copyright Brismo Konsult AB</a:t>
            </a:r>
            <a:endParaRPr lang="sv-SE"/>
          </a:p>
        </p:txBody>
      </p:sp>
      <p:sp>
        <p:nvSpPr>
          <p:cNvPr id="5" name="Platshållare för bildnummer 4"/>
          <p:cNvSpPr>
            <a:spLocks noGrp="1"/>
          </p:cNvSpPr>
          <p:nvPr>
            <p:ph type="sldNum" sz="quarter" idx="12"/>
          </p:nvPr>
        </p:nvSpPr>
        <p:spPr/>
        <p:txBody>
          <a:bodyPr/>
          <a:lstStyle/>
          <a:p>
            <a:fld id="{D11EC0D0-8B40-46C6-8B35-A59006769FBD}" type="slidenum">
              <a:rPr lang="sv-SE" smtClean="0"/>
              <a:t>12</a:t>
            </a:fld>
            <a:endParaRPr lang="sv-SE"/>
          </a:p>
        </p:txBody>
      </p:sp>
    </p:spTree>
    <p:extLst>
      <p:ext uri="{BB962C8B-B14F-4D97-AF65-F5344CB8AC3E}">
        <p14:creationId xmlns:p14="http://schemas.microsoft.com/office/powerpoint/2010/main" val="19323663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7" descr="GRID ICEBURG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5009" y="998730"/>
            <a:ext cx="7063455" cy="5178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6" name="Rectangle 18"/>
          <p:cNvSpPr>
            <a:spLocks noChangeArrowheads="1"/>
          </p:cNvSpPr>
          <p:nvPr/>
        </p:nvSpPr>
        <p:spPr bwMode="auto">
          <a:xfrm>
            <a:off x="2541999" y="4019144"/>
            <a:ext cx="5342369" cy="1181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57607" tIns="28804" rIns="57607" bIns="28804">
            <a:spAutoFit/>
          </a:bodyPr>
          <a:lstStyle/>
          <a:p>
            <a:r>
              <a:rPr lang="sv-SE" sz="2000" b="1" dirty="0">
                <a:solidFill>
                  <a:srgbClr val="000000"/>
                </a:solidFill>
                <a:latin typeface="+mj-lt"/>
              </a:rPr>
              <a:t>Den dynamiska världen –</a:t>
            </a:r>
            <a:r>
              <a:rPr lang="sv-SE" sz="2000" b="1" i="1" dirty="0">
                <a:solidFill>
                  <a:srgbClr val="000000"/>
                </a:solidFill>
                <a:latin typeface="+mj-lt"/>
              </a:rPr>
              <a:t>Ledarskap (Hur?)</a:t>
            </a:r>
          </a:p>
          <a:p>
            <a:r>
              <a:rPr lang="sv-SE" sz="2000" b="1" i="1" dirty="0">
                <a:solidFill>
                  <a:srgbClr val="FF0000"/>
                </a:solidFill>
                <a:latin typeface="+mj-lt"/>
              </a:rPr>
              <a:t>Ledarskap, samarbete, delaktighet, förståelse och ansvar (90)</a:t>
            </a:r>
          </a:p>
          <a:p>
            <a:endParaRPr lang="sv-SE" sz="1300" b="1" i="1" dirty="0">
              <a:solidFill>
                <a:srgbClr val="FF0000"/>
              </a:solidFill>
              <a:latin typeface="Century Gothic" charset="0"/>
            </a:endParaRPr>
          </a:p>
        </p:txBody>
      </p:sp>
      <p:sp>
        <p:nvSpPr>
          <p:cNvPr id="7" name="Rectangle 19"/>
          <p:cNvSpPr>
            <a:spLocks noChangeArrowheads="1"/>
          </p:cNvSpPr>
          <p:nvPr/>
        </p:nvSpPr>
        <p:spPr bwMode="auto">
          <a:xfrm>
            <a:off x="3077336" y="1258287"/>
            <a:ext cx="4856538" cy="1181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57607" tIns="28804" rIns="57607" bIns="28804">
            <a:spAutoFit/>
          </a:bodyPr>
          <a:lstStyle/>
          <a:p>
            <a:r>
              <a:rPr lang="sv-SE" sz="2000" b="1" dirty="0">
                <a:solidFill>
                  <a:schemeClr val="bg1"/>
                </a:solidFill>
                <a:latin typeface="+mj-lt"/>
              </a:rPr>
              <a:t>Den rationella världen – </a:t>
            </a:r>
            <a:r>
              <a:rPr lang="sv-SE" sz="2000" b="1" i="1" dirty="0">
                <a:solidFill>
                  <a:schemeClr val="bg1"/>
                </a:solidFill>
                <a:latin typeface="+mj-lt"/>
              </a:rPr>
              <a:t>Chefskap (Vad?)</a:t>
            </a:r>
          </a:p>
          <a:p>
            <a:r>
              <a:rPr lang="sv-SE" sz="2000" b="1" i="1" dirty="0">
                <a:solidFill>
                  <a:srgbClr val="FF0000"/>
                </a:solidFill>
                <a:latin typeface="+mj-lt"/>
              </a:rPr>
              <a:t>Analys, planering, mål, fakta, logik, metoder, organisation (10)</a:t>
            </a:r>
          </a:p>
          <a:p>
            <a:endParaRPr lang="sv-SE" sz="1300" b="1" i="1" dirty="0">
              <a:solidFill>
                <a:srgbClr val="003399"/>
              </a:solidFill>
              <a:latin typeface="Century Gothic" charset="0"/>
            </a:endParaRPr>
          </a:p>
        </p:txBody>
      </p:sp>
      <p:sp>
        <p:nvSpPr>
          <p:cNvPr id="2" name="Platshållare för datum 1"/>
          <p:cNvSpPr>
            <a:spLocks noGrp="1"/>
          </p:cNvSpPr>
          <p:nvPr>
            <p:ph type="dt" sz="half" idx="10"/>
          </p:nvPr>
        </p:nvSpPr>
        <p:spPr>
          <a:xfrm>
            <a:off x="7524328" y="6135089"/>
            <a:ext cx="1014452" cy="370171"/>
          </a:xfrm>
        </p:spPr>
        <p:txBody>
          <a:bodyPr/>
          <a:lstStyle/>
          <a:p>
            <a:fld id="{612342BC-42AB-40F0-859A-1BB7EBA5DEBC}" type="datetime1">
              <a:rPr lang="sv-SE" smtClean="0"/>
              <a:t>15-03-23</a:t>
            </a:fld>
            <a:endParaRPr lang="sv-SE" dirty="0"/>
          </a:p>
        </p:txBody>
      </p:sp>
      <p:sp>
        <p:nvSpPr>
          <p:cNvPr id="4" name="Platshållare för bildnummer 3"/>
          <p:cNvSpPr>
            <a:spLocks noGrp="1"/>
          </p:cNvSpPr>
          <p:nvPr>
            <p:ph type="sldNum" sz="quarter" idx="12"/>
          </p:nvPr>
        </p:nvSpPr>
        <p:spPr/>
        <p:txBody>
          <a:bodyPr/>
          <a:lstStyle/>
          <a:p>
            <a:fld id="{D11EC0D0-8B40-46C6-8B35-A59006769FBD}" type="slidenum">
              <a:rPr lang="sv-SE" smtClean="0"/>
              <a:t>13</a:t>
            </a:fld>
            <a:endParaRPr lang="sv-SE"/>
          </a:p>
        </p:txBody>
      </p:sp>
      <p:sp>
        <p:nvSpPr>
          <p:cNvPr id="8" name="Platshållare för sidfot 7"/>
          <p:cNvSpPr>
            <a:spLocks noGrp="1"/>
          </p:cNvSpPr>
          <p:nvPr>
            <p:ph type="ftr" sz="quarter" idx="11"/>
          </p:nvPr>
        </p:nvSpPr>
        <p:spPr/>
        <p:txBody>
          <a:bodyPr/>
          <a:lstStyle/>
          <a:p>
            <a:r>
              <a:rPr lang="sv-SE" smtClean="0"/>
              <a:t>Copyright Brismo Konsult AB</a:t>
            </a:r>
            <a:endParaRPr lang="sv-SE"/>
          </a:p>
        </p:txBody>
      </p:sp>
    </p:spTree>
    <p:extLst>
      <p:ext uri="{BB962C8B-B14F-4D97-AF65-F5344CB8AC3E}">
        <p14:creationId xmlns:p14="http://schemas.microsoft.com/office/powerpoint/2010/main" val="34113793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amond(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942415" y="4800600"/>
            <a:ext cx="6591985" cy="1220688"/>
          </a:xfrm>
        </p:spPr>
        <p:txBody>
          <a:bodyPr>
            <a:normAutofit fontScale="90000"/>
          </a:bodyPr>
          <a:lstStyle/>
          <a:p>
            <a:pPr algn="ctr"/>
            <a:r>
              <a:rPr lang="sv-SE" b="1" i="1" dirty="0" smtClean="0"/>
              <a:t>Idag gäller det att överraska, ha förmågan att förändras och fatta beslut. Det är de snabba och kreativa som är framtidens vinnare..</a:t>
            </a:r>
            <a:endParaRPr lang="sv-SE" b="1" i="1" dirty="0"/>
          </a:p>
        </p:txBody>
      </p:sp>
      <p:sp>
        <p:nvSpPr>
          <p:cNvPr id="5" name="Platshållare för datum 4"/>
          <p:cNvSpPr>
            <a:spLocks noGrp="1"/>
          </p:cNvSpPr>
          <p:nvPr>
            <p:ph type="dt" sz="half" idx="10"/>
          </p:nvPr>
        </p:nvSpPr>
        <p:spPr>
          <a:xfrm>
            <a:off x="7658903" y="6135089"/>
            <a:ext cx="879877" cy="370171"/>
          </a:xfrm>
        </p:spPr>
        <p:txBody>
          <a:bodyPr/>
          <a:lstStyle/>
          <a:p>
            <a:fld id="{8A8E3366-A84A-4A68-8DB5-1C40B4AB10B9}" type="datetime1">
              <a:rPr lang="sv-SE" smtClean="0"/>
              <a:t>15-03-23</a:t>
            </a:fld>
            <a:endParaRPr lang="sv-SE" dirty="0"/>
          </a:p>
        </p:txBody>
      </p:sp>
      <p:sp>
        <p:nvSpPr>
          <p:cNvPr id="6" name="Platshållare för sidfot 5"/>
          <p:cNvSpPr>
            <a:spLocks noGrp="1"/>
          </p:cNvSpPr>
          <p:nvPr>
            <p:ph type="ftr" sz="quarter" idx="11"/>
          </p:nvPr>
        </p:nvSpPr>
        <p:spPr/>
        <p:txBody>
          <a:bodyPr/>
          <a:lstStyle/>
          <a:p>
            <a:r>
              <a:rPr lang="sv-SE" smtClean="0"/>
              <a:t>Copyright Brismo Konsult AB</a:t>
            </a:r>
            <a:endParaRPr lang="sv-SE" dirty="0"/>
          </a:p>
        </p:txBody>
      </p:sp>
      <p:sp>
        <p:nvSpPr>
          <p:cNvPr id="7" name="Platshållare för bildnummer 6"/>
          <p:cNvSpPr>
            <a:spLocks noGrp="1"/>
          </p:cNvSpPr>
          <p:nvPr>
            <p:ph type="sldNum" sz="quarter" idx="12"/>
          </p:nvPr>
        </p:nvSpPr>
        <p:spPr/>
        <p:txBody>
          <a:bodyPr/>
          <a:lstStyle/>
          <a:p>
            <a:fld id="{D11EC0D0-8B40-46C6-8B35-A59006769FBD}" type="slidenum">
              <a:rPr lang="sv-SE" smtClean="0"/>
              <a:t>14</a:t>
            </a:fld>
            <a:endParaRPr lang="sv-SE"/>
          </a:p>
        </p:txBody>
      </p:sp>
      <p:sp>
        <p:nvSpPr>
          <p:cNvPr id="8" name="Platshållare för bild 2"/>
          <p:cNvSpPr txBox="1">
            <a:spLocks/>
          </p:cNvSpPr>
          <p:nvPr/>
        </p:nvSpPr>
        <p:spPr>
          <a:xfrm>
            <a:off x="1942415" y="620688"/>
            <a:ext cx="6591985" cy="3854970"/>
          </a:xfrm>
          <a:prstGeom prst="rect">
            <a:avLst/>
          </a:prstGeom>
        </p:spPr>
      </p:sp>
      <p:pic>
        <p:nvPicPr>
          <p:cNvPr id="9" name="Picture 1"/>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11015" b="11015"/>
          <a:stretch>
            <a:fillRect/>
          </a:stretch>
        </p:blipFill>
        <p:spPr bwMode="auto">
          <a:xfrm>
            <a:off x="1917700" y="677863"/>
            <a:ext cx="6591300" cy="385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extLst>
      <p:ext uri="{BB962C8B-B14F-4D97-AF65-F5344CB8AC3E}">
        <p14:creationId xmlns:p14="http://schemas.microsoft.com/office/powerpoint/2010/main" val="259706830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dirty="0" smtClean="0"/>
              <a:t>Projekt skall uppnå resultat</a:t>
            </a:r>
            <a:endParaRPr lang="sv-SE" dirty="0"/>
          </a:p>
        </p:txBody>
      </p:sp>
      <p:sp>
        <p:nvSpPr>
          <p:cNvPr id="3" name="Underrubrik 2"/>
          <p:cNvSpPr>
            <a:spLocks noGrp="1"/>
          </p:cNvSpPr>
          <p:nvPr>
            <p:ph type="subTitle" idx="1"/>
          </p:nvPr>
        </p:nvSpPr>
        <p:spPr>
          <a:xfrm>
            <a:off x="2003997" y="4967013"/>
            <a:ext cx="6600451" cy="550219"/>
          </a:xfrm>
        </p:spPr>
        <p:txBody>
          <a:bodyPr/>
          <a:lstStyle/>
          <a:p>
            <a:r>
              <a:rPr lang="sv-SE" i="1" dirty="0" smtClean="0"/>
              <a:t>- internt och externt, med egna och/eller externa resurser</a:t>
            </a:r>
            <a:endParaRPr lang="sv-SE" i="1" dirty="0"/>
          </a:p>
        </p:txBody>
      </p:sp>
      <p:sp>
        <p:nvSpPr>
          <p:cNvPr id="4" name="Platshållare för datum 3"/>
          <p:cNvSpPr>
            <a:spLocks noGrp="1"/>
          </p:cNvSpPr>
          <p:nvPr>
            <p:ph type="dt" sz="half" idx="10"/>
          </p:nvPr>
        </p:nvSpPr>
        <p:spPr>
          <a:xfrm>
            <a:off x="7596336" y="6135089"/>
            <a:ext cx="942444" cy="370171"/>
          </a:xfrm>
        </p:spPr>
        <p:txBody>
          <a:bodyPr/>
          <a:lstStyle/>
          <a:p>
            <a:fld id="{D6CACF3D-1623-40E1-8FB8-3A59D1D43E5F}" type="datetime1">
              <a:rPr lang="sv-SE" smtClean="0"/>
              <a:t>15-03-23</a:t>
            </a:fld>
            <a:endParaRPr lang="sv-SE" dirty="0"/>
          </a:p>
        </p:txBody>
      </p:sp>
      <p:sp>
        <p:nvSpPr>
          <p:cNvPr id="5" name="Platshållare för sidfot 4"/>
          <p:cNvSpPr>
            <a:spLocks noGrp="1"/>
          </p:cNvSpPr>
          <p:nvPr>
            <p:ph type="ftr" sz="quarter" idx="11"/>
          </p:nvPr>
        </p:nvSpPr>
        <p:spPr/>
        <p:txBody>
          <a:bodyPr/>
          <a:lstStyle/>
          <a:p>
            <a:r>
              <a:rPr lang="sv-SE" smtClean="0"/>
              <a:t>Copyright Brismo Konsult AB</a:t>
            </a:r>
            <a:endParaRPr lang="sv-SE" dirty="0"/>
          </a:p>
        </p:txBody>
      </p:sp>
      <p:sp>
        <p:nvSpPr>
          <p:cNvPr id="6" name="Platshållare för bildnummer 5"/>
          <p:cNvSpPr>
            <a:spLocks noGrp="1"/>
          </p:cNvSpPr>
          <p:nvPr>
            <p:ph type="sldNum" sz="quarter" idx="12"/>
          </p:nvPr>
        </p:nvSpPr>
        <p:spPr/>
        <p:txBody>
          <a:bodyPr/>
          <a:lstStyle/>
          <a:p>
            <a:fld id="{D11EC0D0-8B40-46C6-8B35-A59006769FBD}" type="slidenum">
              <a:rPr lang="sv-SE" smtClean="0"/>
              <a:t>15</a:t>
            </a:fld>
            <a:endParaRPr lang="sv-SE"/>
          </a:p>
        </p:txBody>
      </p:sp>
    </p:spTree>
    <p:extLst>
      <p:ext uri="{BB962C8B-B14F-4D97-AF65-F5344CB8AC3E}">
        <p14:creationId xmlns:p14="http://schemas.microsoft.com/office/powerpoint/2010/main" val="340152258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ctr"/>
            <a:r>
              <a:rPr lang="sv-SE" dirty="0" smtClean="0"/>
              <a:t>Det finns 3 nivåer i ett projekt</a:t>
            </a:r>
            <a:endParaRPr lang="sv-SE" dirty="0"/>
          </a:p>
        </p:txBody>
      </p:sp>
      <p:sp>
        <p:nvSpPr>
          <p:cNvPr id="4" name="Platshållare för text 3"/>
          <p:cNvSpPr>
            <a:spLocks noGrp="1"/>
          </p:cNvSpPr>
          <p:nvPr>
            <p:ph type="body" sz="half" idx="2"/>
          </p:nvPr>
        </p:nvSpPr>
        <p:spPr/>
        <p:txBody>
          <a:bodyPr/>
          <a:lstStyle/>
          <a:p>
            <a:pPr algn="ctr"/>
            <a:r>
              <a:rPr lang="sv-SE" sz="1600" i="1" dirty="0" smtClean="0"/>
              <a:t>Verksamheten, projektledning och genomförandet</a:t>
            </a:r>
            <a:endParaRPr lang="sv-SE" sz="1600" i="1" dirty="0"/>
          </a:p>
        </p:txBody>
      </p:sp>
      <p:sp>
        <p:nvSpPr>
          <p:cNvPr id="5" name="Platshållare för datum 4"/>
          <p:cNvSpPr>
            <a:spLocks noGrp="1"/>
          </p:cNvSpPr>
          <p:nvPr>
            <p:ph type="dt" sz="half" idx="10"/>
          </p:nvPr>
        </p:nvSpPr>
        <p:spPr>
          <a:xfrm>
            <a:off x="7658903" y="6135089"/>
            <a:ext cx="879877" cy="370171"/>
          </a:xfrm>
        </p:spPr>
        <p:txBody>
          <a:bodyPr/>
          <a:lstStyle/>
          <a:p>
            <a:fld id="{8FD951E3-3AFE-4ABF-A5FC-6FBF828D9550}" type="datetime1">
              <a:rPr lang="sv-SE" smtClean="0"/>
              <a:t>15-03-23</a:t>
            </a:fld>
            <a:endParaRPr lang="sv-SE" dirty="0"/>
          </a:p>
        </p:txBody>
      </p:sp>
      <p:sp>
        <p:nvSpPr>
          <p:cNvPr id="6" name="Platshållare för sidfot 5"/>
          <p:cNvSpPr>
            <a:spLocks noGrp="1"/>
          </p:cNvSpPr>
          <p:nvPr>
            <p:ph type="ftr" sz="quarter" idx="11"/>
          </p:nvPr>
        </p:nvSpPr>
        <p:spPr/>
        <p:txBody>
          <a:bodyPr/>
          <a:lstStyle/>
          <a:p>
            <a:r>
              <a:rPr lang="sv-SE" smtClean="0"/>
              <a:t>Copyright Brismo Konsult AB</a:t>
            </a:r>
            <a:endParaRPr lang="sv-SE"/>
          </a:p>
        </p:txBody>
      </p:sp>
      <p:sp>
        <p:nvSpPr>
          <p:cNvPr id="7" name="Platshållare för bildnummer 6"/>
          <p:cNvSpPr>
            <a:spLocks noGrp="1"/>
          </p:cNvSpPr>
          <p:nvPr>
            <p:ph type="sldNum" sz="quarter" idx="12"/>
          </p:nvPr>
        </p:nvSpPr>
        <p:spPr/>
        <p:txBody>
          <a:bodyPr/>
          <a:lstStyle/>
          <a:p>
            <a:fld id="{D11EC0D0-8B40-46C6-8B35-A59006769FBD}" type="slidenum">
              <a:rPr lang="sv-SE" smtClean="0"/>
              <a:t>16</a:t>
            </a:fld>
            <a:endParaRPr lang="sv-SE"/>
          </a:p>
        </p:txBody>
      </p:sp>
      <p:pic>
        <p:nvPicPr>
          <p:cNvPr id="3" name="Bildobjekt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7664" y="1076695"/>
            <a:ext cx="6736409" cy="3440899"/>
          </a:xfrm>
          <a:prstGeom prst="rect">
            <a:avLst/>
          </a:prstGeom>
        </p:spPr>
      </p:pic>
    </p:spTree>
    <p:extLst>
      <p:ext uri="{BB962C8B-B14F-4D97-AF65-F5344CB8AC3E}">
        <p14:creationId xmlns:p14="http://schemas.microsoft.com/office/powerpoint/2010/main" val="50862055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701824"/>
            <a:ext cx="8229600" cy="1143000"/>
          </a:xfrm>
        </p:spPr>
        <p:txBody>
          <a:bodyPr/>
          <a:lstStyle/>
          <a:p>
            <a:pPr algn="ctr"/>
            <a:r>
              <a:rPr lang="sv-SE" b="1" dirty="0" smtClean="0"/>
              <a:t>Uttryck</a:t>
            </a:r>
            <a:endParaRPr lang="sv-SE" b="1" dirty="0"/>
          </a:p>
        </p:txBody>
      </p:sp>
      <p:sp>
        <p:nvSpPr>
          <p:cNvPr id="4" name="Platshållare för innehåll 3"/>
          <p:cNvSpPr>
            <a:spLocks noGrp="1"/>
          </p:cNvSpPr>
          <p:nvPr>
            <p:ph idx="1"/>
          </p:nvPr>
        </p:nvSpPr>
        <p:spPr>
          <a:xfrm>
            <a:off x="1249288" y="1962520"/>
            <a:ext cx="7571184" cy="2114552"/>
          </a:xfrm>
          <a:ln w="19050">
            <a:noFill/>
          </a:ln>
          <a:effectLst>
            <a:outerShdw blurRad="63500" sx="102000" sy="102000" algn="ctr" rotWithShape="0">
              <a:prstClr val="black">
                <a:alpha val="40000"/>
              </a:prstClr>
            </a:outerShdw>
          </a:effectLst>
        </p:spPr>
        <p:txBody>
          <a:bodyPr/>
          <a:lstStyle/>
          <a:p>
            <a:r>
              <a:rPr lang="sv-SE" dirty="0" smtClean="0"/>
              <a:t>Mission  </a:t>
            </a:r>
            <a:r>
              <a:rPr lang="sv-SE" sz="2400" i="1" dirty="0" smtClean="0"/>
              <a:t>(vad ett </a:t>
            </a:r>
            <a:r>
              <a:rPr lang="sv-SE" sz="2400" i="1" dirty="0" err="1" smtClean="0"/>
              <a:t>ftg</a:t>
            </a:r>
            <a:r>
              <a:rPr lang="sv-SE" sz="2400" i="1" dirty="0" smtClean="0"/>
              <a:t> försöker bli)</a:t>
            </a:r>
          </a:p>
          <a:p>
            <a:r>
              <a:rPr lang="sv-SE" dirty="0" smtClean="0"/>
              <a:t>Vision  </a:t>
            </a:r>
            <a:r>
              <a:rPr lang="sv-SE" sz="2400" i="1" dirty="0" smtClean="0"/>
              <a:t>(</a:t>
            </a:r>
            <a:r>
              <a:rPr lang="sv-SE" sz="2400" i="1" dirty="0"/>
              <a:t>i vilken riktning ett </a:t>
            </a:r>
            <a:r>
              <a:rPr lang="sv-SE" sz="2400" i="1" dirty="0" err="1"/>
              <a:t>ftg</a:t>
            </a:r>
            <a:r>
              <a:rPr lang="sv-SE" sz="2400" i="1" dirty="0"/>
              <a:t> vill röra </a:t>
            </a:r>
            <a:r>
              <a:rPr lang="sv-SE" sz="2400" i="1" dirty="0" smtClean="0"/>
              <a:t>sig, syftet)</a:t>
            </a:r>
            <a:endParaRPr lang="sv-SE" sz="2400" i="1" dirty="0"/>
          </a:p>
          <a:p>
            <a:r>
              <a:rPr lang="sv-SE" dirty="0" smtClean="0"/>
              <a:t>Strategi  </a:t>
            </a:r>
            <a:r>
              <a:rPr lang="sv-SE" sz="2400" i="1" dirty="0" smtClean="0"/>
              <a:t>(</a:t>
            </a:r>
            <a:r>
              <a:rPr lang="sv-SE" sz="2400" i="1" dirty="0"/>
              <a:t>vilken väg ett </a:t>
            </a:r>
            <a:r>
              <a:rPr lang="sv-SE" sz="2400" i="1" dirty="0" err="1"/>
              <a:t>ftg</a:t>
            </a:r>
            <a:r>
              <a:rPr lang="sv-SE" sz="2400" i="1" dirty="0"/>
              <a:t> valt för att komma dit)</a:t>
            </a:r>
          </a:p>
        </p:txBody>
      </p:sp>
      <p:sp>
        <p:nvSpPr>
          <p:cNvPr id="3" name="Platshållare för sidfot 2"/>
          <p:cNvSpPr>
            <a:spLocks noGrp="1"/>
          </p:cNvSpPr>
          <p:nvPr>
            <p:ph type="ftr" sz="quarter" idx="11"/>
          </p:nvPr>
        </p:nvSpPr>
        <p:spPr/>
        <p:txBody>
          <a:bodyPr/>
          <a:lstStyle/>
          <a:p>
            <a:r>
              <a:rPr lang="sv-SE" smtClean="0"/>
              <a:t>Copyright Tommy Brismo</a:t>
            </a:r>
            <a:endParaRPr lang="sv-SE"/>
          </a:p>
        </p:txBody>
      </p:sp>
      <p:sp>
        <p:nvSpPr>
          <p:cNvPr id="5" name="Platshållare för datum 4"/>
          <p:cNvSpPr>
            <a:spLocks noGrp="1"/>
          </p:cNvSpPr>
          <p:nvPr>
            <p:ph type="dt" sz="half" idx="10"/>
          </p:nvPr>
        </p:nvSpPr>
        <p:spPr/>
        <p:txBody>
          <a:bodyPr/>
          <a:lstStyle/>
          <a:p>
            <a:fld id="{2860BDDB-2B61-4AA1-AFF4-CCBBD063293B}" type="datetime1">
              <a:rPr lang="sv-SE" smtClean="0"/>
              <a:t>15-03-23</a:t>
            </a:fld>
            <a:endParaRPr lang="sv-SE"/>
          </a:p>
        </p:txBody>
      </p:sp>
      <p:sp>
        <p:nvSpPr>
          <p:cNvPr id="6" name="Platshållare för bildnummer 5"/>
          <p:cNvSpPr>
            <a:spLocks noGrp="1"/>
          </p:cNvSpPr>
          <p:nvPr>
            <p:ph type="sldNum" sz="quarter" idx="12"/>
          </p:nvPr>
        </p:nvSpPr>
        <p:spPr/>
        <p:txBody>
          <a:bodyPr/>
          <a:lstStyle/>
          <a:p>
            <a:fld id="{FA44EC2B-040F-416E-B802-6B346111BCD6}" type="slidenum">
              <a:rPr lang="sv-SE" smtClean="0"/>
              <a:t>17</a:t>
            </a:fld>
            <a:endParaRPr lang="sv-SE"/>
          </a:p>
        </p:txBody>
      </p:sp>
    </p:spTree>
    <p:extLst>
      <p:ext uri="{BB962C8B-B14F-4D97-AF65-F5344CB8AC3E}">
        <p14:creationId xmlns:p14="http://schemas.microsoft.com/office/powerpoint/2010/main" val="163911626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dirty="0" smtClean="0"/>
              <a:t>Vilken affärsnytta levererar projektet?</a:t>
            </a:r>
            <a:endParaRPr lang="sv-SE" dirty="0"/>
          </a:p>
        </p:txBody>
      </p:sp>
      <p:sp>
        <p:nvSpPr>
          <p:cNvPr id="3" name="Platshållare för innehåll 2"/>
          <p:cNvSpPr>
            <a:spLocks noGrp="1"/>
          </p:cNvSpPr>
          <p:nvPr>
            <p:ph idx="1"/>
          </p:nvPr>
        </p:nvSpPr>
        <p:spPr/>
        <p:txBody>
          <a:bodyPr/>
          <a:lstStyle/>
          <a:p>
            <a:r>
              <a:rPr lang="sv-SE" dirty="0" smtClean="0"/>
              <a:t>Företagets vision, syfte med verksamheten</a:t>
            </a:r>
          </a:p>
          <a:p>
            <a:r>
              <a:rPr lang="sv-SE" dirty="0" err="1" smtClean="0"/>
              <a:t>Affärside</a:t>
            </a:r>
            <a:r>
              <a:rPr lang="sv-SE" dirty="0" smtClean="0"/>
              <a:t>, </a:t>
            </a:r>
            <a:br>
              <a:rPr lang="sv-SE" dirty="0" smtClean="0"/>
            </a:br>
            <a:r>
              <a:rPr lang="sv-SE" dirty="0" smtClean="0"/>
              <a:t>- vilken målgrupp vänder </a:t>
            </a:r>
            <a:r>
              <a:rPr lang="sv-SE" dirty="0" err="1" smtClean="0"/>
              <a:t>ftg</a:t>
            </a:r>
            <a:r>
              <a:rPr lang="sv-SE" dirty="0" smtClean="0"/>
              <a:t> sig till? </a:t>
            </a:r>
            <a:br>
              <a:rPr lang="sv-SE" dirty="0" smtClean="0"/>
            </a:br>
            <a:r>
              <a:rPr lang="sv-SE" dirty="0" smtClean="0"/>
              <a:t>- vilka behov tillfredsställs hos målgruppen?</a:t>
            </a:r>
            <a:br>
              <a:rPr lang="sv-SE" dirty="0" smtClean="0"/>
            </a:br>
            <a:r>
              <a:rPr lang="sv-SE" dirty="0" smtClean="0"/>
              <a:t>- på vilket sätt tillfredsställer vi/ni behovet?</a:t>
            </a:r>
            <a:br>
              <a:rPr lang="sv-SE" dirty="0" smtClean="0"/>
            </a:br>
            <a:r>
              <a:rPr lang="sv-SE" dirty="0" smtClean="0"/>
              <a:t>- övergripande mål på egen enhet?</a:t>
            </a:r>
          </a:p>
          <a:p>
            <a:r>
              <a:rPr lang="sv-SE" dirty="0" smtClean="0"/>
              <a:t>Projektmål</a:t>
            </a:r>
            <a:br>
              <a:rPr lang="sv-SE" dirty="0" smtClean="0"/>
            </a:br>
            <a:r>
              <a:rPr lang="sv-SE" dirty="0" smtClean="0"/>
              <a:t>på vilket sätt är projektets mål kopplat till de övergripande målen?</a:t>
            </a:r>
          </a:p>
          <a:p>
            <a:endParaRPr lang="sv-SE" dirty="0"/>
          </a:p>
        </p:txBody>
      </p:sp>
      <p:sp>
        <p:nvSpPr>
          <p:cNvPr id="4" name="Platshållare för datum 3"/>
          <p:cNvSpPr>
            <a:spLocks noGrp="1"/>
          </p:cNvSpPr>
          <p:nvPr>
            <p:ph type="dt" sz="half" idx="10"/>
          </p:nvPr>
        </p:nvSpPr>
        <p:spPr>
          <a:xfrm>
            <a:off x="7658903" y="6135089"/>
            <a:ext cx="879877" cy="370171"/>
          </a:xfrm>
        </p:spPr>
        <p:txBody>
          <a:bodyPr/>
          <a:lstStyle/>
          <a:p>
            <a:fld id="{1E194225-D619-4B30-96A5-CD6C1C7E0F04}" type="datetime1">
              <a:rPr lang="sv-SE" smtClean="0"/>
              <a:t>15-03-23</a:t>
            </a:fld>
            <a:endParaRPr lang="sv-SE" dirty="0"/>
          </a:p>
        </p:txBody>
      </p:sp>
      <p:sp>
        <p:nvSpPr>
          <p:cNvPr id="5" name="Platshållare för sidfot 4"/>
          <p:cNvSpPr>
            <a:spLocks noGrp="1"/>
          </p:cNvSpPr>
          <p:nvPr>
            <p:ph type="ftr" sz="quarter" idx="11"/>
          </p:nvPr>
        </p:nvSpPr>
        <p:spPr/>
        <p:txBody>
          <a:bodyPr/>
          <a:lstStyle/>
          <a:p>
            <a:r>
              <a:rPr lang="sv-SE" smtClean="0"/>
              <a:t>Copyright Brismo Konsult AB</a:t>
            </a:r>
            <a:endParaRPr lang="sv-SE"/>
          </a:p>
        </p:txBody>
      </p:sp>
      <p:sp>
        <p:nvSpPr>
          <p:cNvPr id="6" name="Platshållare för bildnummer 5"/>
          <p:cNvSpPr>
            <a:spLocks noGrp="1"/>
          </p:cNvSpPr>
          <p:nvPr>
            <p:ph type="sldNum" sz="quarter" idx="12"/>
          </p:nvPr>
        </p:nvSpPr>
        <p:spPr/>
        <p:txBody>
          <a:bodyPr/>
          <a:lstStyle/>
          <a:p>
            <a:fld id="{D11EC0D0-8B40-46C6-8B35-A59006769FBD}" type="slidenum">
              <a:rPr lang="sv-SE" smtClean="0"/>
              <a:t>18</a:t>
            </a:fld>
            <a:endParaRPr lang="sv-SE"/>
          </a:p>
        </p:txBody>
      </p:sp>
    </p:spTree>
    <p:extLst>
      <p:ext uri="{BB962C8B-B14F-4D97-AF65-F5344CB8AC3E}">
        <p14:creationId xmlns:p14="http://schemas.microsoft.com/office/powerpoint/2010/main" val="16531429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403648" y="624110"/>
            <a:ext cx="6589199" cy="1280890"/>
          </a:xfrm>
        </p:spPr>
        <p:txBody>
          <a:bodyPr/>
          <a:lstStyle/>
          <a:p>
            <a:pPr algn="ctr"/>
            <a:r>
              <a:rPr lang="sv-SE" b="1" dirty="0" smtClean="0"/>
              <a:t>1. Verksamhetsnivån</a:t>
            </a:r>
            <a:r>
              <a:rPr lang="sv-SE" dirty="0" smtClean="0"/>
              <a:t/>
            </a:r>
            <a:br>
              <a:rPr lang="sv-SE" dirty="0" smtClean="0"/>
            </a:br>
            <a:r>
              <a:rPr lang="sv-SE" sz="2000" i="1" dirty="0" smtClean="0"/>
              <a:t>ansvaret för den långsiktiga utvecklingen</a:t>
            </a:r>
            <a:endParaRPr lang="sv-SE" sz="2000" i="1" dirty="0"/>
          </a:p>
        </p:txBody>
      </p:sp>
      <p:sp>
        <p:nvSpPr>
          <p:cNvPr id="3" name="Platshållare för innehåll 2"/>
          <p:cNvSpPr>
            <a:spLocks noGrp="1"/>
          </p:cNvSpPr>
          <p:nvPr>
            <p:ph idx="1"/>
          </p:nvPr>
        </p:nvSpPr>
        <p:spPr/>
        <p:txBody>
          <a:bodyPr>
            <a:normAutofit lnSpcReduction="10000"/>
          </a:bodyPr>
          <a:lstStyle/>
          <a:p>
            <a:r>
              <a:rPr lang="sv-SE" dirty="0" smtClean="0"/>
              <a:t>Ett företags/organisations vision och affärsmål är styrande för arbetet på verksamhetsnivån</a:t>
            </a:r>
          </a:p>
          <a:p>
            <a:r>
              <a:rPr lang="sv-SE" dirty="0" smtClean="0"/>
              <a:t>De övergripande målen påverkar arbetsinnehållet och organisationens utformning</a:t>
            </a:r>
          </a:p>
          <a:p>
            <a:r>
              <a:rPr lang="sv-SE" dirty="0" smtClean="0"/>
              <a:t>Ledningen styr verksamheten genom att formulera och utarbeta strategier. Detta är en del i affärs- och verksamhetsplaneringen</a:t>
            </a:r>
          </a:p>
          <a:p>
            <a:r>
              <a:rPr lang="sv-SE" dirty="0" smtClean="0"/>
              <a:t>Strategierna anger vägen mot affärsmålen</a:t>
            </a:r>
            <a:br>
              <a:rPr lang="sv-SE" dirty="0" smtClean="0"/>
            </a:br>
            <a:r>
              <a:rPr lang="sv-SE" dirty="0" smtClean="0"/>
              <a:t>- bryts ned i handlingsplaner</a:t>
            </a:r>
            <a:br>
              <a:rPr lang="sv-SE" dirty="0" smtClean="0"/>
            </a:br>
            <a:r>
              <a:rPr lang="sv-SE" dirty="0" smtClean="0"/>
              <a:t>      - temporära -&gt; projekt</a:t>
            </a:r>
            <a:br>
              <a:rPr lang="sv-SE" dirty="0" smtClean="0"/>
            </a:br>
            <a:r>
              <a:rPr lang="sv-SE" dirty="0" smtClean="0"/>
              <a:t>      - permanenta – rutiner i det dagliga arbetet</a:t>
            </a:r>
          </a:p>
          <a:p>
            <a:r>
              <a:rPr lang="sv-SE" dirty="0" smtClean="0"/>
              <a:t>Ansvar för prioriteringar, projektmodell, ledningssystem, </a:t>
            </a:r>
          </a:p>
          <a:p>
            <a:endParaRPr lang="sv-SE" dirty="0"/>
          </a:p>
        </p:txBody>
      </p:sp>
      <p:sp>
        <p:nvSpPr>
          <p:cNvPr id="4" name="Platshållare för datum 3"/>
          <p:cNvSpPr>
            <a:spLocks noGrp="1"/>
          </p:cNvSpPr>
          <p:nvPr>
            <p:ph type="dt" sz="half" idx="10"/>
          </p:nvPr>
        </p:nvSpPr>
        <p:spPr>
          <a:xfrm>
            <a:off x="7658903" y="6135089"/>
            <a:ext cx="879877" cy="370171"/>
          </a:xfrm>
        </p:spPr>
        <p:txBody>
          <a:bodyPr/>
          <a:lstStyle/>
          <a:p>
            <a:fld id="{BDC1DB4E-31FC-46B0-A9BB-1B018C6C564B}" type="datetime1">
              <a:rPr lang="sv-SE" smtClean="0"/>
              <a:t>15-03-23</a:t>
            </a:fld>
            <a:endParaRPr lang="sv-SE" dirty="0"/>
          </a:p>
        </p:txBody>
      </p:sp>
      <p:sp>
        <p:nvSpPr>
          <p:cNvPr id="5" name="Platshållare för sidfot 4"/>
          <p:cNvSpPr>
            <a:spLocks noGrp="1"/>
          </p:cNvSpPr>
          <p:nvPr>
            <p:ph type="ftr" sz="quarter" idx="11"/>
          </p:nvPr>
        </p:nvSpPr>
        <p:spPr/>
        <p:txBody>
          <a:bodyPr/>
          <a:lstStyle/>
          <a:p>
            <a:r>
              <a:rPr lang="sv-SE" smtClean="0"/>
              <a:t>Copyright Brismo Konsult AB</a:t>
            </a:r>
            <a:endParaRPr lang="sv-SE"/>
          </a:p>
        </p:txBody>
      </p:sp>
      <p:sp>
        <p:nvSpPr>
          <p:cNvPr id="6" name="Platshållare för bildnummer 5"/>
          <p:cNvSpPr>
            <a:spLocks noGrp="1"/>
          </p:cNvSpPr>
          <p:nvPr>
            <p:ph type="sldNum" sz="quarter" idx="12"/>
          </p:nvPr>
        </p:nvSpPr>
        <p:spPr/>
        <p:txBody>
          <a:bodyPr/>
          <a:lstStyle/>
          <a:p>
            <a:fld id="{D11EC0D0-8B40-46C6-8B35-A59006769FBD}" type="slidenum">
              <a:rPr lang="sv-SE" smtClean="0"/>
              <a:t>19</a:t>
            </a:fld>
            <a:endParaRPr lang="sv-SE"/>
          </a:p>
        </p:txBody>
      </p:sp>
    </p:spTree>
    <p:extLst>
      <p:ext uri="{BB962C8B-B14F-4D97-AF65-F5344CB8AC3E}">
        <p14:creationId xmlns:p14="http://schemas.microsoft.com/office/powerpoint/2010/main" val="259542133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945201" y="984150"/>
            <a:ext cx="6589199" cy="716658"/>
          </a:xfrm>
        </p:spPr>
        <p:txBody>
          <a:bodyPr>
            <a:normAutofit/>
          </a:bodyPr>
          <a:lstStyle/>
          <a:p>
            <a:r>
              <a:rPr lang="sv-SE" sz="2800" b="1" dirty="0" smtClean="0"/>
              <a:t>Ledningen styr projekt genom att:</a:t>
            </a:r>
            <a:endParaRPr lang="sv-SE" sz="2800" b="1" dirty="0"/>
          </a:p>
        </p:txBody>
      </p:sp>
      <p:sp>
        <p:nvSpPr>
          <p:cNvPr id="3" name="Platshållare för innehåll 2"/>
          <p:cNvSpPr>
            <a:spLocks noGrp="1"/>
          </p:cNvSpPr>
          <p:nvPr>
            <p:ph idx="1"/>
          </p:nvPr>
        </p:nvSpPr>
        <p:spPr/>
        <p:txBody>
          <a:bodyPr/>
          <a:lstStyle/>
          <a:p>
            <a:r>
              <a:rPr lang="sv-SE" dirty="0" smtClean="0"/>
              <a:t>Initiera, följa upp och avsluta projekt</a:t>
            </a:r>
          </a:p>
          <a:p>
            <a:r>
              <a:rPr lang="sv-SE" dirty="0" smtClean="0"/>
              <a:t>Säkerställa att projekten ligger i linje med affärsmålen</a:t>
            </a:r>
          </a:p>
          <a:p>
            <a:r>
              <a:rPr lang="sv-SE" dirty="0" smtClean="0"/>
              <a:t>Tilldela resurser</a:t>
            </a:r>
          </a:p>
          <a:p>
            <a:r>
              <a:rPr lang="sv-SE" dirty="0" smtClean="0"/>
              <a:t>Samordna projekten inom verksamheten</a:t>
            </a:r>
          </a:p>
          <a:p>
            <a:r>
              <a:rPr lang="sv-SE" dirty="0" smtClean="0"/>
              <a:t>Tillhandahålla styrverktyg och projektmodeller</a:t>
            </a:r>
          </a:p>
          <a:p>
            <a:r>
              <a:rPr lang="sv-SE" dirty="0" smtClean="0"/>
              <a:t>Hantera organisationens affärsmöjligheter och risker</a:t>
            </a:r>
          </a:p>
          <a:p>
            <a:r>
              <a:rPr lang="sv-SE" dirty="0" smtClean="0"/>
              <a:t>Utse PL</a:t>
            </a:r>
          </a:p>
          <a:p>
            <a:r>
              <a:rPr lang="sv-SE" dirty="0" smtClean="0"/>
              <a:t>Ställa krav på projektledaren</a:t>
            </a:r>
            <a:endParaRPr lang="sv-SE" dirty="0"/>
          </a:p>
        </p:txBody>
      </p:sp>
      <p:sp>
        <p:nvSpPr>
          <p:cNvPr id="4" name="Platshållare för datum 3"/>
          <p:cNvSpPr>
            <a:spLocks noGrp="1"/>
          </p:cNvSpPr>
          <p:nvPr>
            <p:ph type="dt" sz="half" idx="10"/>
          </p:nvPr>
        </p:nvSpPr>
        <p:spPr>
          <a:xfrm>
            <a:off x="7596336" y="6135089"/>
            <a:ext cx="942444" cy="370171"/>
          </a:xfrm>
        </p:spPr>
        <p:txBody>
          <a:bodyPr/>
          <a:lstStyle/>
          <a:p>
            <a:fld id="{23A1D6B8-5DCB-49E3-A0FE-68A2A1D99253}" type="datetime1">
              <a:rPr lang="sv-SE" smtClean="0"/>
              <a:t>15-03-23</a:t>
            </a:fld>
            <a:endParaRPr lang="sv-SE" dirty="0"/>
          </a:p>
        </p:txBody>
      </p:sp>
      <p:sp>
        <p:nvSpPr>
          <p:cNvPr id="5" name="Platshållare för sidfot 4"/>
          <p:cNvSpPr>
            <a:spLocks noGrp="1"/>
          </p:cNvSpPr>
          <p:nvPr>
            <p:ph type="ftr" sz="quarter" idx="11"/>
          </p:nvPr>
        </p:nvSpPr>
        <p:spPr/>
        <p:txBody>
          <a:bodyPr/>
          <a:lstStyle/>
          <a:p>
            <a:r>
              <a:rPr lang="sv-SE" smtClean="0"/>
              <a:t>Copyright Brismo Konsult AB</a:t>
            </a:r>
            <a:endParaRPr lang="sv-SE"/>
          </a:p>
        </p:txBody>
      </p:sp>
      <p:sp>
        <p:nvSpPr>
          <p:cNvPr id="6" name="Platshållare för bildnummer 5"/>
          <p:cNvSpPr>
            <a:spLocks noGrp="1"/>
          </p:cNvSpPr>
          <p:nvPr>
            <p:ph type="sldNum" sz="quarter" idx="12"/>
          </p:nvPr>
        </p:nvSpPr>
        <p:spPr/>
        <p:txBody>
          <a:bodyPr/>
          <a:lstStyle/>
          <a:p>
            <a:fld id="{D11EC0D0-8B40-46C6-8B35-A59006769FBD}" type="slidenum">
              <a:rPr lang="sv-SE" smtClean="0"/>
              <a:t>20</a:t>
            </a:fld>
            <a:endParaRPr lang="sv-SE"/>
          </a:p>
        </p:txBody>
      </p:sp>
    </p:spTree>
    <p:extLst>
      <p:ext uri="{BB962C8B-B14F-4D97-AF65-F5344CB8AC3E}">
        <p14:creationId xmlns:p14="http://schemas.microsoft.com/office/powerpoint/2010/main" val="376035505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942415" y="787783"/>
            <a:ext cx="6589199" cy="936104"/>
          </a:xfrm>
        </p:spPr>
        <p:txBody>
          <a:bodyPr>
            <a:normAutofit fontScale="90000"/>
          </a:bodyPr>
          <a:lstStyle/>
          <a:p>
            <a:r>
              <a:rPr lang="sv-SE" b="1" dirty="0" smtClean="0"/>
              <a:t>2. </a:t>
            </a:r>
            <a:r>
              <a:rPr lang="sv-SE" sz="4000" b="1" dirty="0" smtClean="0"/>
              <a:t>Leda projekt</a:t>
            </a:r>
            <a:r>
              <a:rPr lang="sv-SE" sz="2400" b="1" dirty="0" smtClean="0"/>
              <a:t/>
            </a:r>
            <a:br>
              <a:rPr lang="sv-SE" sz="2400" b="1" dirty="0" smtClean="0"/>
            </a:br>
            <a:r>
              <a:rPr lang="sv-SE" sz="2000" dirty="0" smtClean="0"/>
              <a:t>Projektledaren leder projekt genom att</a:t>
            </a:r>
            <a:r>
              <a:rPr lang="sv-SE" sz="2400" b="1" dirty="0" smtClean="0"/>
              <a:t>:</a:t>
            </a:r>
            <a:endParaRPr lang="sv-SE" sz="2400" b="1" dirty="0"/>
          </a:p>
        </p:txBody>
      </p:sp>
      <p:sp>
        <p:nvSpPr>
          <p:cNvPr id="3" name="Platshållare för innehåll 2"/>
          <p:cNvSpPr>
            <a:spLocks noGrp="1"/>
          </p:cNvSpPr>
          <p:nvPr>
            <p:ph idx="1"/>
          </p:nvPr>
        </p:nvSpPr>
        <p:spPr/>
        <p:txBody>
          <a:bodyPr/>
          <a:lstStyle/>
          <a:p>
            <a:r>
              <a:rPr lang="sv-SE" dirty="0" smtClean="0"/>
              <a:t>Se till att projektmålet uppnås</a:t>
            </a:r>
          </a:p>
          <a:p>
            <a:r>
              <a:rPr lang="sv-SE" dirty="0" smtClean="0"/>
              <a:t>Kommunicera och delegera uppgifter</a:t>
            </a:r>
          </a:p>
          <a:p>
            <a:r>
              <a:rPr lang="sv-SE" dirty="0" smtClean="0"/>
              <a:t>Engagera och motivera projektdeltagare</a:t>
            </a:r>
          </a:p>
          <a:p>
            <a:r>
              <a:rPr lang="sv-SE" dirty="0" smtClean="0"/>
              <a:t>Tillämpa styrverktyg och projektmodeller</a:t>
            </a:r>
          </a:p>
          <a:p>
            <a:r>
              <a:rPr lang="sv-SE" dirty="0" smtClean="0"/>
              <a:t>Rapportera utfall och hantera ändringar</a:t>
            </a:r>
          </a:p>
          <a:p>
            <a:r>
              <a:rPr lang="sv-SE" dirty="0" smtClean="0"/>
              <a:t>Hantera affärsmöjligheter/risker som berör projektet</a:t>
            </a:r>
            <a:endParaRPr lang="sv-SE" dirty="0"/>
          </a:p>
        </p:txBody>
      </p:sp>
      <p:sp>
        <p:nvSpPr>
          <p:cNvPr id="4" name="Platshållare för datum 3"/>
          <p:cNvSpPr>
            <a:spLocks noGrp="1"/>
          </p:cNvSpPr>
          <p:nvPr>
            <p:ph type="dt" sz="half" idx="10"/>
          </p:nvPr>
        </p:nvSpPr>
        <p:spPr>
          <a:xfrm>
            <a:off x="7524328" y="6135089"/>
            <a:ext cx="1014452" cy="370171"/>
          </a:xfrm>
        </p:spPr>
        <p:txBody>
          <a:bodyPr/>
          <a:lstStyle/>
          <a:p>
            <a:fld id="{2E900255-F6FD-401C-8632-CC92F633A332}" type="datetime1">
              <a:rPr lang="sv-SE" smtClean="0"/>
              <a:t>15-03-23</a:t>
            </a:fld>
            <a:endParaRPr lang="sv-SE" dirty="0"/>
          </a:p>
        </p:txBody>
      </p:sp>
      <p:sp>
        <p:nvSpPr>
          <p:cNvPr id="5" name="Platshållare för sidfot 4"/>
          <p:cNvSpPr>
            <a:spLocks noGrp="1"/>
          </p:cNvSpPr>
          <p:nvPr>
            <p:ph type="ftr" sz="quarter" idx="11"/>
          </p:nvPr>
        </p:nvSpPr>
        <p:spPr/>
        <p:txBody>
          <a:bodyPr/>
          <a:lstStyle/>
          <a:p>
            <a:r>
              <a:rPr lang="sv-SE" smtClean="0"/>
              <a:t>Copyright Brismo Konsult AB</a:t>
            </a:r>
            <a:endParaRPr lang="sv-SE"/>
          </a:p>
        </p:txBody>
      </p:sp>
      <p:sp>
        <p:nvSpPr>
          <p:cNvPr id="6" name="Platshållare för bildnummer 5"/>
          <p:cNvSpPr>
            <a:spLocks noGrp="1"/>
          </p:cNvSpPr>
          <p:nvPr>
            <p:ph type="sldNum" sz="quarter" idx="12"/>
          </p:nvPr>
        </p:nvSpPr>
        <p:spPr/>
        <p:txBody>
          <a:bodyPr/>
          <a:lstStyle/>
          <a:p>
            <a:fld id="{D11EC0D0-8B40-46C6-8B35-A59006769FBD}" type="slidenum">
              <a:rPr lang="sv-SE" smtClean="0"/>
              <a:t>21</a:t>
            </a:fld>
            <a:endParaRPr lang="sv-SE"/>
          </a:p>
        </p:txBody>
      </p:sp>
    </p:spTree>
    <p:extLst>
      <p:ext uri="{BB962C8B-B14F-4D97-AF65-F5344CB8AC3E}">
        <p14:creationId xmlns:p14="http://schemas.microsoft.com/office/powerpoint/2010/main" val="267824041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945201" y="764703"/>
            <a:ext cx="6589199" cy="1144309"/>
          </a:xfrm>
        </p:spPr>
        <p:txBody>
          <a:bodyPr>
            <a:normAutofit/>
          </a:bodyPr>
          <a:lstStyle/>
          <a:p>
            <a:r>
              <a:rPr lang="sv-SE" sz="4000" b="1" dirty="0" smtClean="0"/>
              <a:t>3. Projektgenomförande</a:t>
            </a:r>
            <a:r>
              <a:rPr lang="sv-SE" sz="2400" b="1" dirty="0" smtClean="0"/>
              <a:t/>
            </a:r>
            <a:br>
              <a:rPr lang="sv-SE" sz="2400" b="1" dirty="0" smtClean="0"/>
            </a:br>
            <a:r>
              <a:rPr lang="sv-SE" sz="2400" dirty="0" smtClean="0"/>
              <a:t>Projektgruppen utför projektet genom att:</a:t>
            </a:r>
            <a:endParaRPr lang="sv-SE" sz="2400" dirty="0"/>
          </a:p>
        </p:txBody>
      </p:sp>
      <p:sp>
        <p:nvSpPr>
          <p:cNvPr id="3" name="Platshållare för innehåll 2"/>
          <p:cNvSpPr>
            <a:spLocks noGrp="1"/>
          </p:cNvSpPr>
          <p:nvPr>
            <p:ph idx="1"/>
          </p:nvPr>
        </p:nvSpPr>
        <p:spPr/>
        <p:txBody>
          <a:bodyPr/>
          <a:lstStyle/>
          <a:p>
            <a:r>
              <a:rPr lang="sv-SE" dirty="0" smtClean="0"/>
              <a:t>Se till att delegerade uppgifter utförs enligt plan</a:t>
            </a:r>
          </a:p>
          <a:p>
            <a:r>
              <a:rPr lang="sv-SE" dirty="0" smtClean="0"/>
              <a:t>Följa organisationens kvalitetssystem, metoder och rutiner</a:t>
            </a:r>
          </a:p>
          <a:p>
            <a:r>
              <a:rPr lang="sv-SE" dirty="0" smtClean="0"/>
              <a:t>Föreslå förbättringar av lösningar, processer och planer</a:t>
            </a:r>
          </a:p>
          <a:p>
            <a:r>
              <a:rPr lang="sv-SE" dirty="0" smtClean="0"/>
              <a:t>Kommunicera läget</a:t>
            </a:r>
          </a:p>
          <a:p>
            <a:r>
              <a:rPr lang="sv-SE" dirty="0" smtClean="0"/>
              <a:t>Rapportera möjligheter och risker som de upptäcker</a:t>
            </a:r>
            <a:endParaRPr lang="sv-SE" dirty="0"/>
          </a:p>
        </p:txBody>
      </p:sp>
      <p:sp>
        <p:nvSpPr>
          <p:cNvPr id="4" name="Platshållare för datum 3"/>
          <p:cNvSpPr>
            <a:spLocks noGrp="1"/>
          </p:cNvSpPr>
          <p:nvPr>
            <p:ph type="dt" sz="half" idx="10"/>
          </p:nvPr>
        </p:nvSpPr>
        <p:spPr>
          <a:xfrm>
            <a:off x="7658903" y="6135089"/>
            <a:ext cx="879877" cy="370171"/>
          </a:xfrm>
        </p:spPr>
        <p:txBody>
          <a:bodyPr/>
          <a:lstStyle/>
          <a:p>
            <a:fld id="{1AC17D51-517A-4C84-B048-F97006E3ECFE}" type="datetime1">
              <a:rPr lang="sv-SE" smtClean="0"/>
              <a:t>15-03-23</a:t>
            </a:fld>
            <a:endParaRPr lang="sv-SE" dirty="0"/>
          </a:p>
        </p:txBody>
      </p:sp>
      <p:sp>
        <p:nvSpPr>
          <p:cNvPr id="5" name="Platshållare för sidfot 4"/>
          <p:cNvSpPr>
            <a:spLocks noGrp="1"/>
          </p:cNvSpPr>
          <p:nvPr>
            <p:ph type="ftr" sz="quarter" idx="11"/>
          </p:nvPr>
        </p:nvSpPr>
        <p:spPr/>
        <p:txBody>
          <a:bodyPr/>
          <a:lstStyle/>
          <a:p>
            <a:r>
              <a:rPr lang="sv-SE" smtClean="0"/>
              <a:t>Copyright Brismo Konsult AB</a:t>
            </a:r>
            <a:endParaRPr lang="sv-SE"/>
          </a:p>
        </p:txBody>
      </p:sp>
      <p:sp>
        <p:nvSpPr>
          <p:cNvPr id="6" name="Platshållare för bildnummer 5"/>
          <p:cNvSpPr>
            <a:spLocks noGrp="1"/>
          </p:cNvSpPr>
          <p:nvPr>
            <p:ph type="sldNum" sz="quarter" idx="12"/>
          </p:nvPr>
        </p:nvSpPr>
        <p:spPr/>
        <p:txBody>
          <a:bodyPr/>
          <a:lstStyle/>
          <a:p>
            <a:fld id="{D11EC0D0-8B40-46C6-8B35-A59006769FBD}" type="slidenum">
              <a:rPr lang="sv-SE" smtClean="0"/>
              <a:t>22</a:t>
            </a:fld>
            <a:endParaRPr lang="sv-SE"/>
          </a:p>
        </p:txBody>
      </p:sp>
    </p:spTree>
    <p:extLst>
      <p:ext uri="{BB962C8B-B14F-4D97-AF65-F5344CB8AC3E}">
        <p14:creationId xmlns:p14="http://schemas.microsoft.com/office/powerpoint/2010/main" val="138857999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934920" y="4869160"/>
            <a:ext cx="6591985" cy="566738"/>
          </a:xfrm>
        </p:spPr>
        <p:txBody>
          <a:bodyPr/>
          <a:lstStyle/>
          <a:p>
            <a:r>
              <a:rPr lang="sv-SE" dirty="0" smtClean="0"/>
              <a:t>Projektorganisation</a:t>
            </a:r>
            <a:endParaRPr lang="sv-SE" dirty="0"/>
          </a:p>
        </p:txBody>
      </p:sp>
      <p:sp>
        <p:nvSpPr>
          <p:cNvPr id="5" name="Platshållare för datum 4"/>
          <p:cNvSpPr>
            <a:spLocks noGrp="1"/>
          </p:cNvSpPr>
          <p:nvPr>
            <p:ph type="dt" sz="half" idx="10"/>
          </p:nvPr>
        </p:nvSpPr>
        <p:spPr>
          <a:xfrm>
            <a:off x="7524328" y="6227181"/>
            <a:ext cx="882051" cy="370171"/>
          </a:xfrm>
        </p:spPr>
        <p:txBody>
          <a:bodyPr/>
          <a:lstStyle/>
          <a:p>
            <a:fld id="{0CB252C6-EDBC-4DF1-9CE5-657A19A53782}" type="datetime1">
              <a:rPr lang="sv-SE" smtClean="0"/>
              <a:t>15-03-23</a:t>
            </a:fld>
            <a:endParaRPr lang="sv-SE" dirty="0"/>
          </a:p>
        </p:txBody>
      </p:sp>
      <p:sp>
        <p:nvSpPr>
          <p:cNvPr id="6" name="Platshållare för sidfot 5"/>
          <p:cNvSpPr>
            <a:spLocks noGrp="1"/>
          </p:cNvSpPr>
          <p:nvPr>
            <p:ph type="ftr" sz="quarter" idx="11"/>
          </p:nvPr>
        </p:nvSpPr>
        <p:spPr>
          <a:xfrm>
            <a:off x="1942415" y="6304235"/>
            <a:ext cx="5716488" cy="365125"/>
          </a:xfrm>
        </p:spPr>
        <p:txBody>
          <a:bodyPr/>
          <a:lstStyle/>
          <a:p>
            <a:r>
              <a:rPr lang="sv-SE" smtClean="0"/>
              <a:t>Copyright Brismo Konsult AB</a:t>
            </a:r>
            <a:endParaRPr lang="sv-SE" dirty="0"/>
          </a:p>
        </p:txBody>
      </p:sp>
      <p:sp>
        <p:nvSpPr>
          <p:cNvPr id="7" name="Platshållare för bildnummer 6"/>
          <p:cNvSpPr>
            <a:spLocks noGrp="1"/>
          </p:cNvSpPr>
          <p:nvPr>
            <p:ph type="sldNum" sz="quarter" idx="12"/>
          </p:nvPr>
        </p:nvSpPr>
        <p:spPr>
          <a:xfrm>
            <a:off x="511228" y="4941168"/>
            <a:ext cx="584978" cy="365125"/>
          </a:xfrm>
        </p:spPr>
        <p:txBody>
          <a:bodyPr/>
          <a:lstStyle/>
          <a:p>
            <a:fld id="{D11EC0D0-8B40-46C6-8B35-A59006769FBD}" type="slidenum">
              <a:rPr lang="sv-SE" smtClean="0"/>
              <a:t>23</a:t>
            </a:fld>
            <a:endParaRPr lang="sv-SE" dirty="0"/>
          </a:p>
        </p:txBody>
      </p:sp>
      <p:pic>
        <p:nvPicPr>
          <p:cNvPr id="8" name="Bildobjekt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0316" y="620688"/>
            <a:ext cx="6872124" cy="4140058"/>
          </a:xfrm>
          <a:prstGeom prst="rect">
            <a:avLst/>
          </a:prstGeom>
        </p:spPr>
      </p:pic>
    </p:spTree>
    <p:extLst>
      <p:ext uri="{BB962C8B-B14F-4D97-AF65-F5344CB8AC3E}">
        <p14:creationId xmlns:p14="http://schemas.microsoft.com/office/powerpoint/2010/main" val="8347934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8854" y="744942"/>
            <a:ext cx="5917442" cy="520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miter lim="800000"/>
                <a:headEnd/>
                <a:tailEnd/>
              </a14:hiddenLine>
            </a:ext>
          </a:extLst>
        </p:spPr>
      </p:pic>
      <p:grpSp>
        <p:nvGrpSpPr>
          <p:cNvPr id="46085" name="Group 5"/>
          <p:cNvGrpSpPr>
            <a:grpSpLocks/>
          </p:cNvGrpSpPr>
          <p:nvPr/>
        </p:nvGrpSpPr>
        <p:grpSpPr bwMode="auto">
          <a:xfrm>
            <a:off x="1583109" y="2565846"/>
            <a:ext cx="1620739" cy="719138"/>
            <a:chOff x="0" y="0"/>
            <a:chExt cx="1814" cy="603"/>
          </a:xfrm>
        </p:grpSpPr>
        <p:sp>
          <p:nvSpPr>
            <p:cNvPr id="46083" name="AutoShape 3"/>
            <p:cNvSpPr>
              <a:spLocks/>
            </p:cNvSpPr>
            <p:nvPr/>
          </p:nvSpPr>
          <p:spPr bwMode="auto">
            <a:xfrm>
              <a:off x="0" y="0"/>
              <a:ext cx="1814" cy="603"/>
            </a:xfrm>
            <a:prstGeom prst="roundRect">
              <a:avLst>
                <a:gd name="adj" fmla="val 12500"/>
              </a:avLst>
            </a:prstGeom>
            <a:solidFill>
              <a:srgbClr val="FFCC99">
                <a:alpha val="24706"/>
              </a:srgbClr>
            </a:solidFill>
            <a:ln w="9525" cap="flat">
              <a:solidFill>
                <a:srgbClr val="000000"/>
              </a:solidFill>
              <a:prstDash val="solid"/>
              <a:round/>
              <a:headEnd type="none" w="med" len="med"/>
              <a:tailEnd type="none" w="med" len="med"/>
            </a:ln>
          </p:spPr>
          <p:txBody>
            <a:bodyPr lIns="0" tIns="0" rIns="0" bIns="0"/>
            <a:lstStyle/>
            <a:p>
              <a:endParaRPr lang="sv-SE"/>
            </a:p>
          </p:txBody>
        </p:sp>
        <p:sp>
          <p:nvSpPr>
            <p:cNvPr id="46084" name="Rectangle 4"/>
            <p:cNvSpPr>
              <a:spLocks/>
            </p:cNvSpPr>
            <p:nvPr/>
          </p:nvSpPr>
          <p:spPr bwMode="auto">
            <a:xfrm>
              <a:off x="154" y="88"/>
              <a:ext cx="1487" cy="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38100" tIns="38100" rIns="38100" bIns="38100" anchor="ctr">
              <a:spAutoFit/>
            </a:bodyPr>
            <a:lstStyle/>
            <a:p>
              <a:r>
                <a:rPr lang="en-US" sz="1400" dirty="0" err="1">
                  <a:solidFill>
                    <a:srgbClr val="000000"/>
                  </a:solidFill>
                  <a:latin typeface="Tahoma" charset="0"/>
                  <a:ea typeface="ＭＳ Ｐゴシック" charset="0"/>
                  <a:cs typeface="Tahoma" charset="0"/>
                  <a:sym typeface="Tahoma" charset="0"/>
                </a:rPr>
                <a:t>Hur</a:t>
              </a:r>
              <a:r>
                <a:rPr lang="en-US" sz="1400" dirty="0">
                  <a:solidFill>
                    <a:srgbClr val="000000"/>
                  </a:solidFill>
                  <a:latin typeface="Tahoma" charset="0"/>
                  <a:ea typeface="ＭＳ Ｐゴシック" charset="0"/>
                  <a:cs typeface="Tahoma" charset="0"/>
                  <a:sym typeface="Tahoma" charset="0"/>
                </a:rPr>
                <a:t> </a:t>
              </a:r>
              <a:r>
                <a:rPr lang="en-US" sz="1400" dirty="0" err="1">
                  <a:solidFill>
                    <a:srgbClr val="000000"/>
                  </a:solidFill>
                  <a:latin typeface="Tahoma" charset="0"/>
                  <a:ea typeface="ＭＳ Ｐゴシック" charset="0"/>
                  <a:cs typeface="Tahoma" charset="0"/>
                  <a:sym typeface="Tahoma" charset="0"/>
                </a:rPr>
                <a:t>så</a:t>
              </a:r>
              <a:r>
                <a:rPr lang="en-US" sz="1400" dirty="0">
                  <a:solidFill>
                    <a:srgbClr val="000000"/>
                  </a:solidFill>
                  <a:latin typeface="Tahoma" charset="0"/>
                  <a:ea typeface="ＭＳ Ｐゴシック" charset="0"/>
                  <a:cs typeface="Tahoma" charset="0"/>
                  <a:sym typeface="Tahoma" charset="0"/>
                </a:rPr>
                <a:t>? </a:t>
              </a:r>
              <a:r>
                <a:rPr lang="en-US" sz="1400" dirty="0" err="1">
                  <a:solidFill>
                    <a:srgbClr val="000000"/>
                  </a:solidFill>
                  <a:latin typeface="Tahoma" charset="0"/>
                  <a:ea typeface="ＭＳ Ｐゴシック" charset="0"/>
                  <a:cs typeface="Tahoma" charset="0"/>
                  <a:sym typeface="Tahoma" charset="0"/>
                </a:rPr>
                <a:t>Vad</a:t>
              </a:r>
              <a:r>
                <a:rPr lang="en-US" sz="1400" dirty="0">
                  <a:solidFill>
                    <a:srgbClr val="000000"/>
                  </a:solidFill>
                  <a:latin typeface="Tahoma" charset="0"/>
                  <a:ea typeface="ＭＳ Ｐゴシック" charset="0"/>
                  <a:cs typeface="Tahoma" charset="0"/>
                  <a:sym typeface="Tahoma" charset="0"/>
                </a:rPr>
                <a:t> </a:t>
              </a:r>
              <a:r>
                <a:rPr lang="en-US" sz="1400" dirty="0" err="1">
                  <a:solidFill>
                    <a:srgbClr val="000000"/>
                  </a:solidFill>
                  <a:latin typeface="Tahoma" charset="0"/>
                  <a:ea typeface="ＭＳ Ｐゴシック" charset="0"/>
                  <a:cs typeface="Tahoma" charset="0"/>
                  <a:sym typeface="Tahoma" charset="0"/>
                </a:rPr>
                <a:t>var</a:t>
              </a:r>
              <a:endParaRPr lang="en-US" sz="1400" dirty="0">
                <a:solidFill>
                  <a:srgbClr val="000000"/>
                </a:solidFill>
                <a:latin typeface="Times New Roman" charset="0"/>
                <a:ea typeface="ＭＳ Ｐゴシック" charset="0"/>
                <a:cs typeface="Times" charset="0"/>
                <a:sym typeface="Times New Roman" charset="0"/>
              </a:endParaRPr>
            </a:p>
            <a:p>
              <a:r>
                <a:rPr lang="en-US" sz="1400" dirty="0" err="1">
                  <a:solidFill>
                    <a:srgbClr val="000000"/>
                  </a:solidFill>
                  <a:latin typeface="Tahoma" charset="0"/>
                  <a:ea typeface="ＭＳ Ｐゴシック" charset="0"/>
                  <a:cs typeface="Tahoma" charset="0"/>
                  <a:sym typeface="Tahoma" charset="0"/>
                </a:rPr>
                <a:t>frågan</a:t>
              </a:r>
              <a:r>
                <a:rPr lang="en-US" sz="1400" dirty="0">
                  <a:solidFill>
                    <a:srgbClr val="000000"/>
                  </a:solidFill>
                  <a:latin typeface="Tahoma" charset="0"/>
                  <a:ea typeface="ＭＳ Ｐゴシック" charset="0"/>
                  <a:cs typeface="Tahoma" charset="0"/>
                  <a:sym typeface="Tahoma" charset="0"/>
                </a:rPr>
                <a:t> nu </a:t>
              </a:r>
              <a:r>
                <a:rPr lang="en-US" sz="1400" dirty="0" err="1">
                  <a:solidFill>
                    <a:srgbClr val="000000"/>
                  </a:solidFill>
                  <a:latin typeface="Tahoma" charset="0"/>
                  <a:ea typeface="ＭＳ Ｐゴシック" charset="0"/>
                  <a:cs typeface="Tahoma" charset="0"/>
                  <a:sym typeface="Tahoma" charset="0"/>
                </a:rPr>
                <a:t>igen</a:t>
              </a:r>
              <a:r>
                <a:rPr lang="en-US" sz="1400" dirty="0">
                  <a:solidFill>
                    <a:srgbClr val="000000"/>
                  </a:solidFill>
                  <a:latin typeface="Tahoma" charset="0"/>
                  <a:ea typeface="ＭＳ Ｐゴシック" charset="0"/>
                  <a:cs typeface="Tahoma" charset="0"/>
                  <a:sym typeface="Tahoma" charset="0"/>
                </a:rPr>
                <a:t>?</a:t>
              </a:r>
            </a:p>
          </p:txBody>
        </p:sp>
      </p:grpSp>
      <p:grpSp>
        <p:nvGrpSpPr>
          <p:cNvPr id="46088" name="Group 8"/>
          <p:cNvGrpSpPr>
            <a:grpSpLocks/>
          </p:cNvGrpSpPr>
          <p:nvPr/>
        </p:nvGrpSpPr>
        <p:grpSpPr bwMode="auto">
          <a:xfrm>
            <a:off x="5298143" y="5157192"/>
            <a:ext cx="2226185" cy="936191"/>
            <a:chOff x="-65" y="-182"/>
            <a:chExt cx="1994" cy="785"/>
          </a:xfrm>
        </p:grpSpPr>
        <p:sp>
          <p:nvSpPr>
            <p:cNvPr id="46086" name="AutoShape 6"/>
            <p:cNvSpPr>
              <a:spLocks/>
            </p:cNvSpPr>
            <p:nvPr/>
          </p:nvSpPr>
          <p:spPr bwMode="auto">
            <a:xfrm>
              <a:off x="0" y="0"/>
              <a:ext cx="1814" cy="603"/>
            </a:xfrm>
            <a:prstGeom prst="roundRect">
              <a:avLst>
                <a:gd name="adj" fmla="val 12500"/>
              </a:avLst>
            </a:prstGeom>
            <a:solidFill>
              <a:srgbClr val="FFCC99">
                <a:alpha val="24706"/>
              </a:srgbClr>
            </a:solidFill>
            <a:ln w="9525" cap="flat">
              <a:solidFill>
                <a:srgbClr val="000000"/>
              </a:solidFill>
              <a:prstDash val="solid"/>
              <a:round/>
              <a:headEnd type="none" w="med" len="med"/>
              <a:tailEnd type="none" w="med" len="med"/>
            </a:ln>
          </p:spPr>
          <p:txBody>
            <a:bodyPr lIns="0" tIns="0" rIns="0" bIns="0"/>
            <a:lstStyle/>
            <a:p>
              <a:endParaRPr lang="sv-SE"/>
            </a:p>
          </p:txBody>
        </p:sp>
        <p:sp>
          <p:nvSpPr>
            <p:cNvPr id="46087" name="Rectangle 7"/>
            <p:cNvSpPr>
              <a:spLocks/>
            </p:cNvSpPr>
            <p:nvPr/>
          </p:nvSpPr>
          <p:spPr bwMode="auto">
            <a:xfrm>
              <a:off x="-65" y="-182"/>
              <a:ext cx="1994" cy="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38100" tIns="38100" rIns="38100" bIns="38100" anchor="ctr">
              <a:spAutoFit/>
            </a:bodyPr>
            <a:lstStyle/>
            <a:p>
              <a:endParaRPr lang="en-US" sz="1400" dirty="0">
                <a:solidFill>
                  <a:srgbClr val="000000"/>
                </a:solidFill>
                <a:latin typeface="Tahoma" charset="0"/>
                <a:ea typeface="ＭＳ Ｐゴシック" charset="0"/>
                <a:cs typeface="Tahoma" charset="0"/>
                <a:sym typeface="Tahoma" charset="0"/>
              </a:endParaRPr>
            </a:p>
            <a:p>
              <a:r>
                <a:rPr lang="en-US" sz="1400" dirty="0" smtClean="0">
                  <a:solidFill>
                    <a:srgbClr val="000000"/>
                  </a:solidFill>
                  <a:latin typeface="Tahoma" charset="0"/>
                  <a:ea typeface="ＭＳ Ｐゴシック" charset="0"/>
                  <a:cs typeface="Tahoma" charset="0"/>
                  <a:sym typeface="Tahoma" charset="0"/>
                </a:rPr>
                <a:t>   Jag </a:t>
              </a:r>
              <a:r>
                <a:rPr lang="en-US" sz="1400" dirty="0" err="1">
                  <a:solidFill>
                    <a:srgbClr val="000000"/>
                  </a:solidFill>
                  <a:latin typeface="Tahoma" charset="0"/>
                  <a:ea typeface="ＭＳ Ｐゴシック" charset="0"/>
                  <a:cs typeface="Tahoma" charset="0"/>
                  <a:sym typeface="Tahoma" charset="0"/>
                </a:rPr>
                <a:t>kommer</a:t>
              </a:r>
              <a:r>
                <a:rPr lang="en-US" sz="1400" dirty="0">
                  <a:solidFill>
                    <a:srgbClr val="000000"/>
                  </a:solidFill>
                  <a:latin typeface="Tahoma" charset="0"/>
                  <a:ea typeface="ＭＳ Ｐゴシック" charset="0"/>
                  <a:cs typeface="Tahoma" charset="0"/>
                  <a:sym typeface="Tahoma" charset="0"/>
                </a:rPr>
                <a:t> </a:t>
              </a:r>
              <a:r>
                <a:rPr lang="en-US" sz="1400" dirty="0" err="1">
                  <a:solidFill>
                    <a:srgbClr val="000000"/>
                  </a:solidFill>
                  <a:latin typeface="Tahoma" charset="0"/>
                  <a:ea typeface="ＭＳ Ｐゴシック" charset="0"/>
                  <a:cs typeface="Tahoma" charset="0"/>
                  <a:sym typeface="Tahoma" charset="0"/>
                </a:rPr>
                <a:t>att</a:t>
              </a:r>
              <a:r>
                <a:rPr lang="en-US" sz="1400" dirty="0">
                  <a:solidFill>
                    <a:srgbClr val="000000"/>
                  </a:solidFill>
                  <a:latin typeface="Times New Roman" charset="0"/>
                  <a:ea typeface="ＭＳ Ｐゴシック" charset="0"/>
                  <a:cs typeface="Times" charset="0"/>
                  <a:sym typeface="Times New Roman" charset="0"/>
                </a:rPr>
                <a:t> </a:t>
              </a:r>
              <a:r>
                <a:rPr lang="en-US" sz="1400" dirty="0" err="1">
                  <a:solidFill>
                    <a:srgbClr val="000000"/>
                  </a:solidFill>
                  <a:latin typeface="Tahoma" charset="0"/>
                  <a:ea typeface="ＭＳ Ｐゴシック" charset="0"/>
                  <a:cs typeface="Tahoma" charset="0"/>
                  <a:sym typeface="Tahoma" charset="0"/>
                </a:rPr>
                <a:t>sopa</a:t>
              </a:r>
              <a:r>
                <a:rPr lang="en-US" sz="1400" dirty="0">
                  <a:solidFill>
                    <a:srgbClr val="000000"/>
                  </a:solidFill>
                  <a:latin typeface="Tahoma" charset="0"/>
                  <a:ea typeface="ＭＳ Ｐゴシック" charset="0"/>
                  <a:cs typeface="Tahoma" charset="0"/>
                  <a:sym typeface="Tahoma" charset="0"/>
                </a:rPr>
                <a:t> </a:t>
              </a:r>
            </a:p>
            <a:p>
              <a:r>
                <a:rPr lang="en-US" sz="1400" dirty="0" smtClean="0">
                  <a:solidFill>
                    <a:srgbClr val="000000"/>
                  </a:solidFill>
                  <a:latin typeface="Tahoma" charset="0"/>
                  <a:ea typeface="ＭＳ Ｐゴシック" charset="0"/>
                  <a:cs typeface="Tahoma" charset="0"/>
                  <a:sym typeface="Tahoma" charset="0"/>
                </a:rPr>
                <a:t>  till </a:t>
              </a:r>
              <a:r>
                <a:rPr lang="en-US" sz="1400" dirty="0">
                  <a:solidFill>
                    <a:srgbClr val="000000"/>
                  </a:solidFill>
                  <a:latin typeface="Tahoma" charset="0"/>
                  <a:ea typeface="ＭＳ Ｐゴシック" charset="0"/>
                  <a:cs typeface="Tahoma" charset="0"/>
                  <a:sym typeface="Tahoma" charset="0"/>
                </a:rPr>
                <a:t>dig </a:t>
              </a:r>
              <a:r>
                <a:rPr lang="en-US" sz="1400" dirty="0" err="1">
                  <a:solidFill>
                    <a:srgbClr val="000000"/>
                  </a:solidFill>
                  <a:latin typeface="Tahoma" charset="0"/>
                  <a:ea typeface="ＭＳ Ｐゴシック" charset="0"/>
                  <a:cs typeface="Tahoma" charset="0"/>
                  <a:sym typeface="Tahoma" charset="0"/>
                </a:rPr>
                <a:t>om</a:t>
              </a:r>
              <a:r>
                <a:rPr lang="en-US" sz="1400" dirty="0">
                  <a:solidFill>
                    <a:srgbClr val="000000"/>
                  </a:solidFill>
                  <a:latin typeface="Tahoma" charset="0"/>
                  <a:ea typeface="ＭＳ Ｐゴシック" charset="0"/>
                  <a:cs typeface="Tahoma" charset="0"/>
                  <a:sym typeface="Tahoma" charset="0"/>
                </a:rPr>
                <a:t> vi </a:t>
              </a:r>
              <a:r>
                <a:rPr lang="en-US" sz="1400" dirty="0" err="1">
                  <a:solidFill>
                    <a:srgbClr val="000000"/>
                  </a:solidFill>
                  <a:latin typeface="Tahoma" charset="0"/>
                  <a:ea typeface="ＭＳ Ｐゴシック" charset="0"/>
                  <a:cs typeface="Tahoma" charset="0"/>
                  <a:sym typeface="Tahoma" charset="0"/>
                </a:rPr>
                <a:t>inte</a:t>
              </a:r>
              <a:r>
                <a:rPr lang="en-US" sz="1400" dirty="0">
                  <a:solidFill>
                    <a:srgbClr val="000000"/>
                  </a:solidFill>
                  <a:latin typeface="Tahoma" charset="0"/>
                  <a:ea typeface="ＭＳ Ｐゴシック" charset="0"/>
                  <a:cs typeface="Tahoma" charset="0"/>
                  <a:sym typeface="Tahoma" charset="0"/>
                </a:rPr>
                <a:t> </a:t>
              </a:r>
              <a:r>
                <a:rPr lang="en-US" sz="1400" dirty="0" err="1">
                  <a:solidFill>
                    <a:srgbClr val="000000"/>
                  </a:solidFill>
                  <a:latin typeface="Tahoma" charset="0"/>
                  <a:ea typeface="ＭＳ Ｐゴシック" charset="0"/>
                  <a:cs typeface="Tahoma" charset="0"/>
                  <a:sym typeface="Tahoma" charset="0"/>
                </a:rPr>
                <a:t>lyckas</a:t>
              </a:r>
              <a:r>
                <a:rPr lang="en-US" sz="1400" dirty="0">
                  <a:solidFill>
                    <a:srgbClr val="000000"/>
                  </a:solidFill>
                  <a:latin typeface="Tahoma" charset="0"/>
                  <a:ea typeface="ＭＳ Ｐゴシック" charset="0"/>
                  <a:cs typeface="Tahoma" charset="0"/>
                  <a:sym typeface="Tahoma" charset="0"/>
                </a:rPr>
                <a:t>!!!</a:t>
              </a:r>
            </a:p>
          </p:txBody>
        </p:sp>
      </p:grpSp>
      <p:grpSp>
        <p:nvGrpSpPr>
          <p:cNvPr id="46091" name="Group 11"/>
          <p:cNvGrpSpPr>
            <a:grpSpLocks/>
          </p:cNvGrpSpPr>
          <p:nvPr/>
        </p:nvGrpSpPr>
        <p:grpSpPr bwMode="auto">
          <a:xfrm>
            <a:off x="3419872" y="2419126"/>
            <a:ext cx="1629669" cy="1009874"/>
            <a:chOff x="-11" y="0"/>
            <a:chExt cx="1825" cy="603"/>
          </a:xfrm>
        </p:grpSpPr>
        <p:sp>
          <p:nvSpPr>
            <p:cNvPr id="46089" name="AutoShape 9"/>
            <p:cNvSpPr>
              <a:spLocks/>
            </p:cNvSpPr>
            <p:nvPr/>
          </p:nvSpPr>
          <p:spPr bwMode="auto">
            <a:xfrm>
              <a:off x="0" y="0"/>
              <a:ext cx="1814" cy="603"/>
            </a:xfrm>
            <a:prstGeom prst="roundRect">
              <a:avLst>
                <a:gd name="adj" fmla="val 12500"/>
              </a:avLst>
            </a:prstGeom>
            <a:solidFill>
              <a:srgbClr val="FFCC99">
                <a:alpha val="24706"/>
              </a:srgbClr>
            </a:solidFill>
            <a:ln w="9525" cap="flat">
              <a:solidFill>
                <a:srgbClr val="000000"/>
              </a:solidFill>
              <a:prstDash val="solid"/>
              <a:round/>
              <a:headEnd type="none" w="med" len="med"/>
              <a:tailEnd type="none" w="med" len="med"/>
            </a:ln>
          </p:spPr>
          <p:txBody>
            <a:bodyPr lIns="0" tIns="0" rIns="0" bIns="0"/>
            <a:lstStyle/>
            <a:p>
              <a:endParaRPr lang="sv-SE"/>
            </a:p>
          </p:txBody>
        </p:sp>
        <p:sp>
          <p:nvSpPr>
            <p:cNvPr id="46090" name="Rectangle 10"/>
            <p:cNvSpPr>
              <a:spLocks/>
            </p:cNvSpPr>
            <p:nvPr/>
          </p:nvSpPr>
          <p:spPr bwMode="auto">
            <a:xfrm>
              <a:off x="-11" y="86"/>
              <a:ext cx="1804"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38100" tIns="38100" rIns="38100" bIns="38100" anchor="ctr">
              <a:spAutoFit/>
            </a:bodyPr>
            <a:lstStyle/>
            <a:p>
              <a:r>
                <a:rPr lang="en-US" sz="1400" dirty="0">
                  <a:solidFill>
                    <a:srgbClr val="000000"/>
                  </a:solidFill>
                  <a:latin typeface="Tahoma" charset="0"/>
                  <a:ea typeface="ＭＳ Ｐゴシック" charset="0"/>
                  <a:cs typeface="Tahoma" charset="0"/>
                  <a:sym typeface="Tahoma" charset="0"/>
                </a:rPr>
                <a:t>Jag </a:t>
              </a:r>
              <a:r>
                <a:rPr lang="en-US" sz="1400" dirty="0" err="1">
                  <a:solidFill>
                    <a:srgbClr val="000000"/>
                  </a:solidFill>
                  <a:latin typeface="Tahoma" charset="0"/>
                  <a:ea typeface="ＭＳ Ｐゴシック" charset="0"/>
                  <a:cs typeface="Tahoma" charset="0"/>
                  <a:sym typeface="Tahoma" charset="0"/>
                </a:rPr>
                <a:t>fattar</a:t>
              </a:r>
              <a:r>
                <a:rPr lang="en-US" sz="1400" dirty="0">
                  <a:solidFill>
                    <a:srgbClr val="000000"/>
                  </a:solidFill>
                  <a:latin typeface="Tahoma" charset="0"/>
                  <a:ea typeface="ＭＳ Ｐゴシック" charset="0"/>
                  <a:cs typeface="Tahoma" charset="0"/>
                  <a:sym typeface="Tahoma" charset="0"/>
                </a:rPr>
                <a:t> </a:t>
              </a:r>
              <a:endParaRPr lang="en-US" sz="1400" dirty="0">
                <a:solidFill>
                  <a:srgbClr val="000000"/>
                </a:solidFill>
                <a:latin typeface="Times New Roman" charset="0"/>
                <a:ea typeface="ＭＳ Ｐゴシック" charset="0"/>
                <a:cs typeface="Times" charset="0"/>
                <a:sym typeface="Times New Roman" charset="0"/>
              </a:endParaRPr>
            </a:p>
            <a:p>
              <a:r>
                <a:rPr lang="en-US" sz="1400" dirty="0" err="1">
                  <a:solidFill>
                    <a:srgbClr val="000000"/>
                  </a:solidFill>
                  <a:latin typeface="Tahoma" charset="0"/>
                  <a:ea typeface="ＭＳ Ｐゴシック" charset="0"/>
                  <a:cs typeface="Tahoma" charset="0"/>
                  <a:sym typeface="Tahoma" charset="0"/>
                </a:rPr>
                <a:t>inte</a:t>
              </a:r>
              <a:r>
                <a:rPr lang="en-US" sz="1400" dirty="0">
                  <a:solidFill>
                    <a:srgbClr val="000000"/>
                  </a:solidFill>
                  <a:latin typeface="Tahoma" charset="0"/>
                  <a:ea typeface="ＭＳ Ｐゴシック" charset="0"/>
                  <a:cs typeface="Tahoma" charset="0"/>
                  <a:sym typeface="Tahoma" charset="0"/>
                </a:rPr>
                <a:t> </a:t>
              </a:r>
              <a:r>
                <a:rPr lang="en-US" sz="1400" dirty="0" err="1">
                  <a:solidFill>
                    <a:srgbClr val="000000"/>
                  </a:solidFill>
                  <a:latin typeface="Tahoma" charset="0"/>
                  <a:ea typeface="ＭＳ Ｐゴシック" charset="0"/>
                  <a:cs typeface="Tahoma" charset="0"/>
                  <a:sym typeface="Tahoma" charset="0"/>
                </a:rPr>
                <a:t>ett</a:t>
              </a:r>
              <a:r>
                <a:rPr lang="en-US" sz="1400" dirty="0">
                  <a:solidFill>
                    <a:srgbClr val="000000"/>
                  </a:solidFill>
                  <a:latin typeface="Tahoma" charset="0"/>
                  <a:ea typeface="ＭＳ Ｐゴシック" charset="0"/>
                  <a:cs typeface="Tahoma" charset="0"/>
                  <a:sym typeface="Tahoma" charset="0"/>
                </a:rPr>
                <a:t> smack! </a:t>
              </a:r>
            </a:p>
            <a:p>
              <a:r>
                <a:rPr lang="en-US" sz="1400" dirty="0">
                  <a:solidFill>
                    <a:srgbClr val="000000"/>
                  </a:solidFill>
                  <a:latin typeface="Tahoma" charset="0"/>
                  <a:ea typeface="ＭＳ Ｐゴシック" charset="0"/>
                  <a:cs typeface="Tahoma" charset="0"/>
                  <a:sym typeface="Tahoma" charset="0"/>
                </a:rPr>
                <a:t>Jag </a:t>
              </a:r>
              <a:r>
                <a:rPr lang="en-US" sz="1400" dirty="0" err="1">
                  <a:solidFill>
                    <a:srgbClr val="000000"/>
                  </a:solidFill>
                  <a:latin typeface="Tahoma" charset="0"/>
                  <a:ea typeface="ＭＳ Ｐゴシック" charset="0"/>
                  <a:cs typeface="Tahoma" charset="0"/>
                  <a:sym typeface="Tahoma" charset="0"/>
                </a:rPr>
                <a:t>får</a:t>
              </a:r>
              <a:r>
                <a:rPr lang="en-US" sz="1400" dirty="0">
                  <a:solidFill>
                    <a:srgbClr val="000000"/>
                  </a:solidFill>
                  <a:latin typeface="Tahoma" charset="0"/>
                  <a:ea typeface="ＭＳ Ｐゴシック" charset="0"/>
                  <a:cs typeface="Tahoma" charset="0"/>
                  <a:sym typeface="Tahoma" charset="0"/>
                </a:rPr>
                <a:t> </a:t>
              </a:r>
              <a:r>
                <a:rPr lang="en-US" sz="1400" dirty="0" err="1">
                  <a:solidFill>
                    <a:srgbClr val="000000"/>
                  </a:solidFill>
                  <a:latin typeface="Tahoma" charset="0"/>
                  <a:ea typeface="ＭＳ Ｐゴシック" charset="0"/>
                  <a:cs typeface="Tahoma" charset="0"/>
                  <a:sym typeface="Tahoma" charset="0"/>
                </a:rPr>
                <a:t>köpa</a:t>
              </a:r>
              <a:r>
                <a:rPr lang="en-US" sz="1400" dirty="0">
                  <a:solidFill>
                    <a:srgbClr val="000000"/>
                  </a:solidFill>
                  <a:latin typeface="Tahoma" charset="0"/>
                  <a:ea typeface="ＭＳ Ｐゴシック" charset="0"/>
                  <a:cs typeface="Tahoma" charset="0"/>
                  <a:sym typeface="Tahoma" charset="0"/>
                </a:rPr>
                <a:t> </a:t>
              </a:r>
              <a:r>
                <a:rPr lang="en-US" sz="1400" dirty="0" err="1">
                  <a:solidFill>
                    <a:srgbClr val="000000"/>
                  </a:solidFill>
                  <a:latin typeface="Tahoma" charset="0"/>
                  <a:ea typeface="ＭＳ Ｐゴシック" charset="0"/>
                  <a:cs typeface="Tahoma" charset="0"/>
                  <a:sym typeface="Tahoma" charset="0"/>
                </a:rPr>
                <a:t>läget</a:t>
              </a:r>
              <a:r>
                <a:rPr lang="en-US" sz="1400" dirty="0">
                  <a:solidFill>
                    <a:srgbClr val="000000"/>
                  </a:solidFill>
                  <a:latin typeface="Tahoma" charset="0"/>
                  <a:ea typeface="ＭＳ Ｐゴシック" charset="0"/>
                  <a:cs typeface="Tahoma" charset="0"/>
                  <a:sym typeface="Tahoma" charset="0"/>
                </a:rPr>
                <a:t>..</a:t>
              </a:r>
            </a:p>
          </p:txBody>
        </p:sp>
      </p:grpSp>
      <p:grpSp>
        <p:nvGrpSpPr>
          <p:cNvPr id="46094" name="Group 14"/>
          <p:cNvGrpSpPr>
            <a:grpSpLocks/>
          </p:cNvGrpSpPr>
          <p:nvPr/>
        </p:nvGrpSpPr>
        <p:grpSpPr bwMode="auto">
          <a:xfrm>
            <a:off x="3384203" y="5374158"/>
            <a:ext cx="1619845" cy="719138"/>
            <a:chOff x="0" y="0"/>
            <a:chExt cx="1814" cy="603"/>
          </a:xfrm>
        </p:grpSpPr>
        <p:sp>
          <p:nvSpPr>
            <p:cNvPr id="46092" name="AutoShape 12"/>
            <p:cNvSpPr>
              <a:spLocks/>
            </p:cNvSpPr>
            <p:nvPr/>
          </p:nvSpPr>
          <p:spPr bwMode="auto">
            <a:xfrm>
              <a:off x="0" y="0"/>
              <a:ext cx="1814" cy="603"/>
            </a:xfrm>
            <a:prstGeom prst="roundRect">
              <a:avLst>
                <a:gd name="adj" fmla="val 12500"/>
              </a:avLst>
            </a:prstGeom>
            <a:solidFill>
              <a:srgbClr val="FFCC99">
                <a:alpha val="24706"/>
              </a:srgbClr>
            </a:solidFill>
            <a:ln w="9525" cap="flat">
              <a:solidFill>
                <a:srgbClr val="000000"/>
              </a:solidFill>
              <a:prstDash val="solid"/>
              <a:round/>
              <a:headEnd type="none" w="med" len="med"/>
              <a:tailEnd type="none" w="med" len="med"/>
            </a:ln>
          </p:spPr>
          <p:txBody>
            <a:bodyPr lIns="0" tIns="0" rIns="0" bIns="0"/>
            <a:lstStyle/>
            <a:p>
              <a:endParaRPr lang="sv-SE"/>
            </a:p>
          </p:txBody>
        </p:sp>
        <p:sp>
          <p:nvSpPr>
            <p:cNvPr id="46093" name="Rectangle 13"/>
            <p:cNvSpPr>
              <a:spLocks/>
            </p:cNvSpPr>
            <p:nvPr/>
          </p:nvSpPr>
          <p:spPr bwMode="auto">
            <a:xfrm>
              <a:off x="90" y="89"/>
              <a:ext cx="1664" cy="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38100" tIns="38100" rIns="38100" bIns="38100" anchor="ctr">
              <a:spAutoFit/>
            </a:bodyPr>
            <a:lstStyle/>
            <a:p>
              <a:r>
                <a:rPr lang="en-US" sz="1400" dirty="0">
                  <a:solidFill>
                    <a:srgbClr val="000000"/>
                  </a:solidFill>
                  <a:latin typeface="Tahoma" charset="0"/>
                  <a:ea typeface="ＭＳ Ｐゴシック" charset="0"/>
                  <a:cs typeface="Tahoma" charset="0"/>
                  <a:sym typeface="Tahoma" charset="0"/>
                </a:rPr>
                <a:t>Hmm, </a:t>
              </a:r>
              <a:r>
                <a:rPr lang="en-US" sz="1400" dirty="0" err="1">
                  <a:solidFill>
                    <a:srgbClr val="000000"/>
                  </a:solidFill>
                  <a:latin typeface="Tahoma" charset="0"/>
                  <a:ea typeface="ＭＳ Ｐゴシック" charset="0"/>
                  <a:cs typeface="Tahoma" charset="0"/>
                  <a:sym typeface="Tahoma" charset="0"/>
                </a:rPr>
                <a:t>hur</a:t>
              </a:r>
              <a:r>
                <a:rPr lang="en-US" sz="1400" dirty="0">
                  <a:solidFill>
                    <a:srgbClr val="000000"/>
                  </a:solidFill>
                  <a:latin typeface="Tahoma" charset="0"/>
                  <a:ea typeface="ＭＳ Ｐゴシック" charset="0"/>
                  <a:cs typeface="Tahoma" charset="0"/>
                  <a:sym typeface="Tahoma" charset="0"/>
                </a:rPr>
                <a:t> </a:t>
              </a:r>
              <a:r>
                <a:rPr lang="en-US" sz="1400" dirty="0" err="1">
                  <a:solidFill>
                    <a:srgbClr val="000000"/>
                  </a:solidFill>
                  <a:latin typeface="Tahoma" charset="0"/>
                  <a:ea typeface="ＭＳ Ｐゴシック" charset="0"/>
                  <a:cs typeface="Tahoma" charset="0"/>
                  <a:sym typeface="Tahoma" charset="0"/>
                </a:rPr>
                <a:t>tänker</a:t>
              </a:r>
              <a:r>
                <a:rPr lang="en-US" sz="1400" dirty="0">
                  <a:solidFill>
                    <a:srgbClr val="000000"/>
                  </a:solidFill>
                  <a:latin typeface="Tahoma" charset="0"/>
                  <a:ea typeface="ＭＳ Ｐゴシック" charset="0"/>
                  <a:cs typeface="Tahoma" charset="0"/>
                  <a:sym typeface="Tahoma" charset="0"/>
                </a:rPr>
                <a:t> </a:t>
              </a:r>
              <a:endParaRPr lang="en-US" sz="1400" dirty="0">
                <a:solidFill>
                  <a:srgbClr val="000000"/>
                </a:solidFill>
                <a:latin typeface="Times New Roman" charset="0"/>
                <a:ea typeface="ＭＳ Ｐゴシック" charset="0"/>
                <a:cs typeface="Times" charset="0"/>
                <a:sym typeface="Times New Roman" charset="0"/>
              </a:endParaRPr>
            </a:p>
            <a:p>
              <a:r>
                <a:rPr lang="en-US" sz="1400" dirty="0">
                  <a:solidFill>
                    <a:srgbClr val="000000"/>
                  </a:solidFill>
                  <a:latin typeface="Tahoma" charset="0"/>
                  <a:ea typeface="ＭＳ Ｐゴシック" charset="0"/>
                  <a:cs typeface="Tahoma" charset="0"/>
                  <a:sym typeface="Tahoma" charset="0"/>
                </a:rPr>
                <a:t>du </a:t>
              </a:r>
              <a:r>
                <a:rPr lang="en-US" sz="1400" dirty="0" err="1">
                  <a:solidFill>
                    <a:srgbClr val="000000"/>
                  </a:solidFill>
                  <a:latin typeface="Tahoma" charset="0"/>
                  <a:ea typeface="ＭＳ Ｐゴシック" charset="0"/>
                  <a:cs typeface="Tahoma" charset="0"/>
                  <a:sym typeface="Tahoma" charset="0"/>
                </a:rPr>
                <a:t>då</a:t>
              </a:r>
              <a:r>
                <a:rPr lang="en-US" sz="1400" dirty="0">
                  <a:solidFill>
                    <a:srgbClr val="000000"/>
                  </a:solidFill>
                  <a:latin typeface="Tahoma" charset="0"/>
                  <a:ea typeface="ＭＳ Ｐゴシック" charset="0"/>
                  <a:cs typeface="Tahoma" charset="0"/>
                  <a:sym typeface="Tahoma" charset="0"/>
                </a:rPr>
                <a:t>? </a:t>
              </a:r>
              <a:r>
                <a:rPr lang="en-US" sz="1400" dirty="0" err="1">
                  <a:solidFill>
                    <a:srgbClr val="000000"/>
                  </a:solidFill>
                  <a:latin typeface="Tahoma" charset="0"/>
                  <a:ea typeface="ＭＳ Ｐゴシック" charset="0"/>
                  <a:cs typeface="Tahoma" charset="0"/>
                  <a:sym typeface="Tahoma" charset="0"/>
                </a:rPr>
                <a:t>Struktur</a:t>
              </a:r>
              <a:r>
                <a:rPr lang="en-US" sz="1400" dirty="0">
                  <a:solidFill>
                    <a:srgbClr val="000000"/>
                  </a:solidFill>
                  <a:latin typeface="Tahoma" charset="0"/>
                  <a:ea typeface="ＭＳ Ｐゴシック" charset="0"/>
                  <a:cs typeface="Tahoma" charset="0"/>
                  <a:sym typeface="Tahoma" charset="0"/>
                </a:rPr>
                <a:t>?</a:t>
              </a:r>
            </a:p>
          </p:txBody>
        </p:sp>
      </p:grpSp>
      <p:grpSp>
        <p:nvGrpSpPr>
          <p:cNvPr id="46097" name="Group 17"/>
          <p:cNvGrpSpPr>
            <a:grpSpLocks/>
          </p:cNvGrpSpPr>
          <p:nvPr/>
        </p:nvGrpSpPr>
        <p:grpSpPr bwMode="auto">
          <a:xfrm>
            <a:off x="5357157" y="2637854"/>
            <a:ext cx="1879139" cy="719138"/>
            <a:chOff x="314" y="0"/>
            <a:chExt cx="1814" cy="603"/>
          </a:xfrm>
        </p:grpSpPr>
        <p:sp>
          <p:nvSpPr>
            <p:cNvPr id="46095" name="AutoShape 15"/>
            <p:cNvSpPr>
              <a:spLocks/>
            </p:cNvSpPr>
            <p:nvPr/>
          </p:nvSpPr>
          <p:spPr bwMode="auto">
            <a:xfrm>
              <a:off x="314" y="0"/>
              <a:ext cx="1814" cy="603"/>
            </a:xfrm>
            <a:prstGeom prst="roundRect">
              <a:avLst>
                <a:gd name="adj" fmla="val 12500"/>
              </a:avLst>
            </a:prstGeom>
            <a:solidFill>
              <a:srgbClr val="FFCC99">
                <a:alpha val="24706"/>
              </a:srgbClr>
            </a:solidFill>
            <a:ln w="9525" cap="flat">
              <a:solidFill>
                <a:srgbClr val="000000"/>
              </a:solidFill>
              <a:prstDash val="solid"/>
              <a:round/>
              <a:headEnd type="none" w="med" len="med"/>
              <a:tailEnd type="none" w="med" len="med"/>
            </a:ln>
          </p:spPr>
          <p:txBody>
            <a:bodyPr lIns="0" tIns="0" rIns="0" bIns="0"/>
            <a:lstStyle/>
            <a:p>
              <a:endParaRPr lang="sv-SE" dirty="0"/>
            </a:p>
          </p:txBody>
        </p:sp>
        <p:sp>
          <p:nvSpPr>
            <p:cNvPr id="46096" name="Rectangle 16"/>
            <p:cNvSpPr>
              <a:spLocks/>
            </p:cNvSpPr>
            <p:nvPr/>
          </p:nvSpPr>
          <p:spPr bwMode="auto">
            <a:xfrm>
              <a:off x="368" y="88"/>
              <a:ext cx="1760" cy="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38100" tIns="38100" rIns="38100" bIns="38100" anchor="ctr">
              <a:spAutoFit/>
            </a:bodyPr>
            <a:lstStyle/>
            <a:p>
              <a:r>
                <a:rPr lang="en-US" sz="1400" dirty="0" err="1">
                  <a:solidFill>
                    <a:srgbClr val="000000"/>
                  </a:solidFill>
                  <a:latin typeface="Tahoma" charset="0"/>
                  <a:ea typeface="ＭＳ Ｐゴシック" charset="0"/>
                  <a:cs typeface="Tahoma" charset="0"/>
                  <a:sym typeface="Tahoma" charset="0"/>
                </a:rPr>
                <a:t>Kan</a:t>
              </a:r>
              <a:r>
                <a:rPr lang="en-US" sz="1400" dirty="0">
                  <a:solidFill>
                    <a:srgbClr val="000000"/>
                  </a:solidFill>
                  <a:latin typeface="Tahoma" charset="0"/>
                  <a:ea typeface="ＭＳ Ｐゴシック" charset="0"/>
                  <a:cs typeface="Tahoma" charset="0"/>
                  <a:sym typeface="Tahoma" charset="0"/>
                </a:rPr>
                <a:t> jag </a:t>
              </a:r>
              <a:r>
                <a:rPr lang="en-US" sz="1400" dirty="0" err="1">
                  <a:solidFill>
                    <a:srgbClr val="000000"/>
                  </a:solidFill>
                  <a:latin typeface="Tahoma" charset="0"/>
                  <a:ea typeface="ＭＳ Ｐゴシック" charset="0"/>
                  <a:cs typeface="Tahoma" charset="0"/>
                  <a:sym typeface="Tahoma" charset="0"/>
                </a:rPr>
                <a:t>gå</a:t>
              </a:r>
              <a:r>
                <a:rPr lang="en-US" sz="1400" dirty="0">
                  <a:solidFill>
                    <a:srgbClr val="000000"/>
                  </a:solidFill>
                  <a:latin typeface="Tahoma" charset="0"/>
                  <a:ea typeface="ＭＳ Ｐゴシック" charset="0"/>
                  <a:cs typeface="Tahoma" charset="0"/>
                  <a:sym typeface="Tahoma" charset="0"/>
                </a:rPr>
                <a:t> nu?</a:t>
              </a:r>
            </a:p>
            <a:p>
              <a:r>
                <a:rPr lang="en-US" sz="1400" dirty="0" err="1">
                  <a:solidFill>
                    <a:srgbClr val="000000"/>
                  </a:solidFill>
                  <a:latin typeface="Tahoma" charset="0"/>
                  <a:ea typeface="ＭＳ Ｐゴシック" charset="0"/>
                  <a:cs typeface="Tahoma" charset="0"/>
                  <a:sym typeface="Tahoma" charset="0"/>
                </a:rPr>
                <a:t>H</a:t>
              </a:r>
              <a:r>
                <a:rPr lang="en-US" sz="1400" dirty="0" err="1" smtClean="0">
                  <a:solidFill>
                    <a:srgbClr val="000000"/>
                  </a:solidFill>
                  <a:latin typeface="Tahoma" charset="0"/>
                  <a:ea typeface="ＭＳ Ｐゴシック" charset="0"/>
                  <a:cs typeface="Tahoma" charset="0"/>
                  <a:sym typeface="Tahoma" charset="0"/>
                </a:rPr>
                <a:t>ar</a:t>
              </a:r>
              <a:r>
                <a:rPr lang="en-US" sz="1400" dirty="0" smtClean="0">
                  <a:solidFill>
                    <a:srgbClr val="000000"/>
                  </a:solidFill>
                  <a:latin typeface="Tahoma" charset="0"/>
                  <a:ea typeface="ＭＳ Ｐゴシック" charset="0"/>
                  <a:cs typeface="Tahoma" charset="0"/>
                  <a:sym typeface="Tahoma" charset="0"/>
                </a:rPr>
                <a:t> </a:t>
              </a:r>
              <a:r>
                <a:rPr lang="en-US" sz="1400" dirty="0" err="1">
                  <a:solidFill>
                    <a:srgbClr val="000000"/>
                  </a:solidFill>
                  <a:latin typeface="Tahoma" charset="0"/>
                  <a:ea typeface="ＭＳ Ｐゴシック" charset="0"/>
                  <a:cs typeface="Tahoma" charset="0"/>
                  <a:sym typeface="Tahoma" charset="0"/>
                </a:rPr>
                <a:t>viktigare</a:t>
              </a:r>
              <a:r>
                <a:rPr lang="en-US" sz="1400" dirty="0">
                  <a:solidFill>
                    <a:srgbClr val="000000"/>
                  </a:solidFill>
                  <a:latin typeface="Tahoma" charset="0"/>
                  <a:ea typeface="ＭＳ Ｐゴシック" charset="0"/>
                  <a:cs typeface="Tahoma" charset="0"/>
                  <a:sym typeface="Tahoma" charset="0"/>
                </a:rPr>
                <a:t> </a:t>
              </a:r>
              <a:r>
                <a:rPr lang="en-US" sz="1400" dirty="0" err="1">
                  <a:solidFill>
                    <a:srgbClr val="000000"/>
                  </a:solidFill>
                  <a:latin typeface="Tahoma" charset="0"/>
                  <a:ea typeface="ＭＳ Ｐゴシック" charset="0"/>
                  <a:cs typeface="Tahoma" charset="0"/>
                  <a:sym typeface="Tahoma" charset="0"/>
                </a:rPr>
                <a:t>att</a:t>
              </a:r>
              <a:r>
                <a:rPr lang="en-US" sz="1400" dirty="0">
                  <a:solidFill>
                    <a:srgbClr val="000000"/>
                  </a:solidFill>
                  <a:latin typeface="Tahoma" charset="0"/>
                  <a:ea typeface="ＭＳ Ｐゴシック" charset="0"/>
                  <a:cs typeface="Tahoma" charset="0"/>
                  <a:sym typeface="Tahoma" charset="0"/>
                </a:rPr>
                <a:t> </a:t>
              </a:r>
              <a:r>
                <a:rPr lang="en-US" sz="1400" dirty="0" err="1">
                  <a:solidFill>
                    <a:srgbClr val="000000"/>
                  </a:solidFill>
                  <a:latin typeface="Tahoma" charset="0"/>
                  <a:ea typeface="ＭＳ Ｐゴシック" charset="0"/>
                  <a:cs typeface="Tahoma" charset="0"/>
                  <a:sym typeface="Tahoma" charset="0"/>
                </a:rPr>
                <a:t>göra</a:t>
              </a:r>
              <a:r>
                <a:rPr lang="en-US" sz="1400" dirty="0">
                  <a:solidFill>
                    <a:srgbClr val="000000"/>
                  </a:solidFill>
                  <a:latin typeface="Tahoma" charset="0"/>
                  <a:ea typeface="ＭＳ Ｐゴシック" charset="0"/>
                  <a:cs typeface="Tahoma" charset="0"/>
                  <a:sym typeface="Tahoma" charset="0"/>
                </a:rPr>
                <a:t>!</a:t>
              </a:r>
            </a:p>
          </p:txBody>
        </p:sp>
      </p:grpSp>
      <p:grpSp>
        <p:nvGrpSpPr>
          <p:cNvPr id="46100" name="Group 20"/>
          <p:cNvGrpSpPr>
            <a:grpSpLocks/>
          </p:cNvGrpSpPr>
          <p:nvPr/>
        </p:nvGrpSpPr>
        <p:grpSpPr bwMode="auto">
          <a:xfrm>
            <a:off x="1549157" y="5157192"/>
            <a:ext cx="1654691" cy="886672"/>
            <a:chOff x="-6" y="0"/>
            <a:chExt cx="1852" cy="603"/>
          </a:xfrm>
        </p:grpSpPr>
        <p:sp>
          <p:nvSpPr>
            <p:cNvPr id="46098" name="AutoShape 18"/>
            <p:cNvSpPr>
              <a:spLocks/>
            </p:cNvSpPr>
            <p:nvPr/>
          </p:nvSpPr>
          <p:spPr bwMode="auto">
            <a:xfrm>
              <a:off x="0" y="0"/>
              <a:ext cx="1814" cy="603"/>
            </a:xfrm>
            <a:prstGeom prst="roundRect">
              <a:avLst>
                <a:gd name="adj" fmla="val 12500"/>
              </a:avLst>
            </a:prstGeom>
            <a:solidFill>
              <a:srgbClr val="FFCC99">
                <a:alpha val="24706"/>
              </a:srgbClr>
            </a:solidFill>
            <a:ln w="9525" cap="flat">
              <a:solidFill>
                <a:srgbClr val="000000"/>
              </a:solidFill>
              <a:prstDash val="solid"/>
              <a:round/>
              <a:headEnd type="none" w="med" len="med"/>
              <a:tailEnd type="none" w="med" len="med"/>
            </a:ln>
          </p:spPr>
          <p:txBody>
            <a:bodyPr lIns="0" tIns="0" rIns="0" bIns="0"/>
            <a:lstStyle/>
            <a:p>
              <a:endParaRPr lang="sv-SE"/>
            </a:p>
          </p:txBody>
        </p:sp>
        <p:sp>
          <p:nvSpPr>
            <p:cNvPr id="46099" name="Rectangle 19"/>
            <p:cNvSpPr>
              <a:spLocks/>
            </p:cNvSpPr>
            <p:nvPr/>
          </p:nvSpPr>
          <p:spPr bwMode="auto">
            <a:xfrm>
              <a:off x="-6" y="56"/>
              <a:ext cx="1852"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38100" tIns="38100" rIns="38100" bIns="38100" anchor="ctr">
              <a:spAutoFit/>
            </a:bodyPr>
            <a:lstStyle/>
            <a:p>
              <a:r>
                <a:rPr lang="en-US" sz="1400" dirty="0" err="1">
                  <a:solidFill>
                    <a:srgbClr val="000000"/>
                  </a:solidFill>
                  <a:latin typeface="Tahoma" charset="0"/>
                  <a:ea typeface="ＭＳ Ｐゴシック" charset="0"/>
                  <a:cs typeface="Tahoma" charset="0"/>
                  <a:sym typeface="Tahoma" charset="0"/>
                </a:rPr>
                <a:t>Åhhh</a:t>
              </a:r>
              <a:r>
                <a:rPr lang="en-US" sz="1400" dirty="0">
                  <a:solidFill>
                    <a:srgbClr val="000000"/>
                  </a:solidFill>
                  <a:latin typeface="Tahoma" charset="0"/>
                  <a:ea typeface="ＭＳ Ｐゴシック" charset="0"/>
                  <a:cs typeface="Tahoma" charset="0"/>
                  <a:sym typeface="Tahoma" charset="0"/>
                </a:rPr>
                <a:t>..</a:t>
              </a:r>
              <a:r>
                <a:rPr lang="en-US" sz="1400" dirty="0" err="1">
                  <a:solidFill>
                    <a:srgbClr val="000000"/>
                  </a:solidFill>
                  <a:latin typeface="Tahoma" charset="0"/>
                  <a:ea typeface="ＭＳ Ｐゴシック" charset="0"/>
                  <a:cs typeface="Tahoma" charset="0"/>
                  <a:sym typeface="Tahoma" charset="0"/>
                </a:rPr>
                <a:t>tuta</a:t>
              </a:r>
              <a:r>
                <a:rPr lang="en-US" sz="1400" dirty="0">
                  <a:solidFill>
                    <a:srgbClr val="000000"/>
                  </a:solidFill>
                  <a:latin typeface="Tahoma" charset="0"/>
                  <a:ea typeface="ＭＳ Ｐゴシック" charset="0"/>
                  <a:cs typeface="Tahoma" charset="0"/>
                  <a:sym typeface="Tahoma" charset="0"/>
                </a:rPr>
                <a:t> &amp; </a:t>
              </a:r>
              <a:r>
                <a:rPr lang="en-US" sz="1400" dirty="0" err="1">
                  <a:solidFill>
                    <a:srgbClr val="000000"/>
                  </a:solidFill>
                  <a:latin typeface="Tahoma" charset="0"/>
                  <a:ea typeface="ＭＳ Ｐゴシック" charset="0"/>
                  <a:cs typeface="Tahoma" charset="0"/>
                  <a:sym typeface="Tahoma" charset="0"/>
                </a:rPr>
                <a:t>kör</a:t>
              </a:r>
              <a:r>
                <a:rPr lang="en-US" sz="1400" dirty="0">
                  <a:solidFill>
                    <a:srgbClr val="000000"/>
                  </a:solidFill>
                  <a:latin typeface="Tahoma" charset="0"/>
                  <a:ea typeface="ＭＳ Ｐゴシック" charset="0"/>
                  <a:cs typeface="Tahoma" charset="0"/>
                  <a:sym typeface="Tahoma" charset="0"/>
                </a:rPr>
                <a:t>! </a:t>
              </a:r>
            </a:p>
            <a:p>
              <a:r>
                <a:rPr lang="en-US" sz="1400" dirty="0" err="1">
                  <a:solidFill>
                    <a:srgbClr val="000000"/>
                  </a:solidFill>
                  <a:latin typeface="Tahoma" charset="0"/>
                  <a:ea typeface="ＭＳ Ｐゴシック" charset="0"/>
                  <a:cs typeface="Tahoma" charset="0"/>
                  <a:sym typeface="Tahoma" charset="0"/>
                </a:rPr>
                <a:t>Planera</a:t>
              </a:r>
              <a:r>
                <a:rPr lang="en-US" sz="1400" dirty="0">
                  <a:solidFill>
                    <a:srgbClr val="000000"/>
                  </a:solidFill>
                  <a:latin typeface="Tahoma" charset="0"/>
                  <a:ea typeface="ＭＳ Ｐゴシック" charset="0"/>
                  <a:cs typeface="Tahoma" charset="0"/>
                  <a:sym typeface="Tahoma" charset="0"/>
                </a:rPr>
                <a:t> </a:t>
              </a:r>
              <a:r>
                <a:rPr lang="en-US" sz="1400" dirty="0" err="1">
                  <a:solidFill>
                    <a:srgbClr val="000000"/>
                  </a:solidFill>
                  <a:latin typeface="Tahoma" charset="0"/>
                  <a:ea typeface="ＭＳ Ｐゴシック" charset="0"/>
                  <a:cs typeface="Tahoma" charset="0"/>
                  <a:sym typeface="Tahoma" charset="0"/>
                </a:rPr>
                <a:t>kan</a:t>
              </a:r>
              <a:r>
                <a:rPr lang="en-US" sz="1400" dirty="0">
                  <a:solidFill>
                    <a:srgbClr val="000000"/>
                  </a:solidFill>
                  <a:latin typeface="Tahoma" charset="0"/>
                  <a:ea typeface="ＭＳ Ｐゴシック" charset="0"/>
                  <a:cs typeface="Tahoma" charset="0"/>
                  <a:sym typeface="Tahoma" charset="0"/>
                </a:rPr>
                <a:t> vi </a:t>
              </a:r>
              <a:r>
                <a:rPr lang="en-US" sz="1400" dirty="0" err="1">
                  <a:solidFill>
                    <a:srgbClr val="000000"/>
                  </a:solidFill>
                  <a:latin typeface="Tahoma" charset="0"/>
                  <a:ea typeface="ＭＳ Ｐゴシック" charset="0"/>
                  <a:cs typeface="Tahoma" charset="0"/>
                  <a:sym typeface="Tahoma" charset="0"/>
                </a:rPr>
                <a:t>göra</a:t>
              </a:r>
              <a:r>
                <a:rPr lang="en-US" sz="1400" dirty="0">
                  <a:solidFill>
                    <a:srgbClr val="000000"/>
                  </a:solidFill>
                  <a:latin typeface="Tahoma" charset="0"/>
                  <a:ea typeface="ＭＳ Ｐゴシック" charset="0"/>
                  <a:cs typeface="Tahoma" charset="0"/>
                  <a:sym typeface="Tahoma" charset="0"/>
                </a:rPr>
                <a:t> </a:t>
              </a:r>
            </a:p>
            <a:p>
              <a:r>
                <a:rPr lang="en-US" sz="1400" dirty="0" err="1">
                  <a:solidFill>
                    <a:srgbClr val="000000"/>
                  </a:solidFill>
                  <a:latin typeface="Tahoma" charset="0"/>
                  <a:ea typeface="ＭＳ Ｐゴシック" charset="0"/>
                  <a:cs typeface="Tahoma" charset="0"/>
                  <a:sym typeface="Tahoma" charset="0"/>
                </a:rPr>
                <a:t>senare</a:t>
              </a:r>
              <a:r>
                <a:rPr lang="en-US" sz="1400" dirty="0">
                  <a:solidFill>
                    <a:srgbClr val="000000"/>
                  </a:solidFill>
                  <a:latin typeface="Tahoma" charset="0"/>
                  <a:ea typeface="ＭＳ Ｐゴシック" charset="0"/>
                  <a:cs typeface="Tahoma" charset="0"/>
                  <a:sym typeface="Tahoma" charset="0"/>
                </a:rPr>
                <a:t>…</a:t>
              </a:r>
            </a:p>
          </p:txBody>
        </p:sp>
      </p:grpSp>
      <p:sp>
        <p:nvSpPr>
          <p:cNvPr id="46101" name="Rectangle 21"/>
          <p:cNvSpPr>
            <a:spLocks/>
          </p:cNvSpPr>
          <p:nvPr/>
        </p:nvSpPr>
        <p:spPr bwMode="auto">
          <a:xfrm>
            <a:off x="7358318" y="1717923"/>
            <a:ext cx="1429524" cy="2143125"/>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r>
              <a:rPr lang="en-US" sz="2000" dirty="0">
                <a:latin typeface="Chalkboard" charset="0"/>
                <a:ea typeface="ＭＳ Ｐゴシック" charset="0"/>
                <a:cs typeface="Chalkboard" charset="0"/>
                <a:sym typeface="Chalkboard" charset="0"/>
              </a:rPr>
              <a:t> </a:t>
            </a:r>
          </a:p>
          <a:p>
            <a:endParaRPr lang="en-US" sz="2000" dirty="0">
              <a:latin typeface="Chalkboard" charset="0"/>
              <a:ea typeface="ＭＳ Ｐゴシック" charset="0"/>
              <a:cs typeface="Chalkboard" charset="0"/>
              <a:sym typeface="Chalkboard" charset="0"/>
            </a:endParaRPr>
          </a:p>
          <a:p>
            <a:r>
              <a:rPr lang="en-US" sz="2000" dirty="0" err="1">
                <a:latin typeface="Chalkboard" charset="0"/>
                <a:ea typeface="ＭＳ Ｐゴシック" charset="0"/>
                <a:cs typeface="Chalkboard" charset="0"/>
                <a:sym typeface="Chalkboard" charset="0"/>
              </a:rPr>
              <a:t>Makt</a:t>
            </a:r>
            <a:endParaRPr lang="en-US" sz="2000" dirty="0">
              <a:latin typeface="Chalkboard" charset="0"/>
              <a:ea typeface="ＭＳ Ｐゴシック" charset="0"/>
              <a:cs typeface="Chalkboard" charset="0"/>
              <a:sym typeface="Chalkboard" charset="0"/>
            </a:endParaRPr>
          </a:p>
          <a:p>
            <a:r>
              <a:rPr lang="en-US" sz="2000" dirty="0" err="1">
                <a:latin typeface="Chalkboard" charset="0"/>
                <a:ea typeface="ＭＳ Ｐゴシック" charset="0"/>
                <a:cs typeface="Chalkboard" charset="0"/>
                <a:sym typeface="Chalkboard" charset="0"/>
              </a:rPr>
              <a:t>Beteende</a:t>
            </a:r>
            <a:endParaRPr lang="en-US" sz="2000" dirty="0">
              <a:latin typeface="Chalkboard" charset="0"/>
              <a:ea typeface="ＭＳ Ｐゴシック" charset="0"/>
              <a:cs typeface="Chalkboard" charset="0"/>
              <a:sym typeface="Chalkboard" charset="0"/>
            </a:endParaRPr>
          </a:p>
          <a:p>
            <a:r>
              <a:rPr lang="en-US" sz="2000" dirty="0" err="1">
                <a:latin typeface="Chalkboard" charset="0"/>
                <a:ea typeface="ＭＳ Ｐゴシック" charset="0"/>
                <a:cs typeface="Chalkboard" charset="0"/>
                <a:sym typeface="Chalkboard" charset="0"/>
              </a:rPr>
              <a:t>Normer</a:t>
            </a:r>
            <a:endParaRPr lang="en-US" sz="2000" dirty="0">
              <a:latin typeface="Chalkboard" charset="0"/>
              <a:ea typeface="ＭＳ Ｐゴシック" charset="0"/>
              <a:cs typeface="Chalkboard" charset="0"/>
              <a:sym typeface="Chalkboard" charset="0"/>
            </a:endParaRPr>
          </a:p>
          <a:p>
            <a:r>
              <a:rPr lang="en-US" sz="2000" dirty="0" err="1">
                <a:latin typeface="Chalkboard" charset="0"/>
                <a:ea typeface="ＭＳ Ｐゴシック" charset="0"/>
                <a:cs typeface="Chalkboard" charset="0"/>
                <a:sym typeface="Chalkboard" charset="0"/>
              </a:rPr>
              <a:t>Drivkrafter</a:t>
            </a:r>
            <a:endParaRPr lang="en-US" sz="2000" dirty="0">
              <a:latin typeface="Chalkboard" charset="0"/>
              <a:ea typeface="ＭＳ Ｐゴシック" charset="0"/>
              <a:cs typeface="Chalkboard" charset="0"/>
              <a:sym typeface="Chalkboard" charset="0"/>
            </a:endParaRPr>
          </a:p>
          <a:p>
            <a:r>
              <a:rPr lang="en-US" sz="2000" dirty="0" err="1">
                <a:latin typeface="Chalkboard" charset="0"/>
                <a:ea typeface="ＭＳ Ｐゴシック" charset="0"/>
                <a:cs typeface="Chalkboard" charset="0"/>
                <a:sym typeface="Chalkboard" charset="0"/>
              </a:rPr>
              <a:t>Attityder</a:t>
            </a:r>
            <a:endParaRPr lang="en-US" sz="2000" dirty="0">
              <a:latin typeface="Chalkboard" charset="0"/>
              <a:ea typeface="ＭＳ Ｐゴシック" charset="0"/>
              <a:cs typeface="Chalkboard" charset="0"/>
              <a:sym typeface="Chalkboard" charset="0"/>
            </a:endParaRPr>
          </a:p>
          <a:p>
            <a:r>
              <a:rPr lang="en-US" sz="2000" dirty="0" err="1">
                <a:latin typeface="Chalkboard" charset="0"/>
                <a:ea typeface="ＭＳ Ｐゴシック" charset="0"/>
                <a:cs typeface="Chalkboard" charset="0"/>
                <a:sym typeface="Chalkboard" charset="0"/>
              </a:rPr>
              <a:t>Värderingar</a:t>
            </a:r>
            <a:endParaRPr lang="en-US" sz="2000" dirty="0">
              <a:latin typeface="Chalkboard" charset="0"/>
              <a:ea typeface="ＭＳ Ｐゴシック" charset="0"/>
              <a:cs typeface="Chalkboard" charset="0"/>
              <a:sym typeface="Chalkboard" charset="0"/>
            </a:endParaRPr>
          </a:p>
          <a:p>
            <a:r>
              <a:rPr lang="en-US" sz="2000" dirty="0">
                <a:latin typeface="Chalkboard" charset="0"/>
                <a:ea typeface="ＭＳ Ｐゴシック" charset="0"/>
                <a:cs typeface="Chalkboard" charset="0"/>
                <a:sym typeface="Chalkboard" charset="0"/>
              </a:rPr>
              <a:t>Social </a:t>
            </a:r>
          </a:p>
          <a:p>
            <a:r>
              <a:rPr lang="en-US" sz="2000" dirty="0" err="1">
                <a:latin typeface="Chalkboard" charset="0"/>
                <a:ea typeface="ＭＳ Ｐゴシック" charset="0"/>
                <a:cs typeface="Chalkboard" charset="0"/>
                <a:sym typeface="Chalkboard" charset="0"/>
              </a:rPr>
              <a:t>mångfald</a:t>
            </a:r>
            <a:endParaRPr lang="en-US" sz="2000" dirty="0">
              <a:latin typeface="Chalkboard" charset="0"/>
              <a:ea typeface="ＭＳ Ｐゴシック" charset="0"/>
              <a:cs typeface="Chalkboard" charset="0"/>
              <a:sym typeface="Chalkboard" charset="0"/>
            </a:endParaRPr>
          </a:p>
        </p:txBody>
      </p:sp>
      <p:sp>
        <p:nvSpPr>
          <p:cNvPr id="2" name="Platshållare för datum 1"/>
          <p:cNvSpPr>
            <a:spLocks noGrp="1"/>
          </p:cNvSpPr>
          <p:nvPr>
            <p:ph type="dt" sz="half" idx="10"/>
          </p:nvPr>
        </p:nvSpPr>
        <p:spPr>
          <a:xfrm>
            <a:off x="7772400" y="6299189"/>
            <a:ext cx="976064" cy="370171"/>
          </a:xfrm>
        </p:spPr>
        <p:txBody>
          <a:bodyPr/>
          <a:lstStyle/>
          <a:p>
            <a:fld id="{B470C9FF-3A54-45E4-AAC8-AFD0BFCC1725}" type="datetime1">
              <a:rPr lang="sv-SE" smtClean="0"/>
              <a:t>15-03-23</a:t>
            </a:fld>
            <a:endParaRPr lang="sv-SE" dirty="0"/>
          </a:p>
        </p:txBody>
      </p:sp>
      <p:sp>
        <p:nvSpPr>
          <p:cNvPr id="5" name="Platshållare för sidfot 4"/>
          <p:cNvSpPr>
            <a:spLocks noGrp="1"/>
          </p:cNvSpPr>
          <p:nvPr>
            <p:ph type="ftr" sz="quarter" idx="11"/>
          </p:nvPr>
        </p:nvSpPr>
        <p:spPr>
          <a:xfrm>
            <a:off x="1942415" y="6381328"/>
            <a:ext cx="5716488" cy="365125"/>
          </a:xfrm>
        </p:spPr>
        <p:txBody>
          <a:bodyPr/>
          <a:lstStyle/>
          <a:p>
            <a:r>
              <a:rPr lang="sv-SE" smtClean="0"/>
              <a:t>Copyright Brismo Konsult AB</a:t>
            </a:r>
            <a:endParaRPr lang="sv-SE" dirty="0"/>
          </a:p>
        </p:txBody>
      </p:sp>
      <p:sp>
        <p:nvSpPr>
          <p:cNvPr id="4" name="Platshållare för bildnummer 3"/>
          <p:cNvSpPr>
            <a:spLocks noGrp="1"/>
          </p:cNvSpPr>
          <p:nvPr>
            <p:ph type="sldNum" sz="quarter" idx="12"/>
          </p:nvPr>
        </p:nvSpPr>
        <p:spPr/>
        <p:txBody>
          <a:bodyPr/>
          <a:lstStyle/>
          <a:p>
            <a:fld id="{D11EC0D0-8B40-46C6-8B35-A59006769FBD}" type="slidenum">
              <a:rPr lang="sv-SE" smtClean="0"/>
              <a:t>24</a:t>
            </a:fld>
            <a:endParaRPr lang="sv-SE"/>
          </a:p>
        </p:txBody>
      </p:sp>
      <p:sp>
        <p:nvSpPr>
          <p:cNvPr id="3" name="textruta 2"/>
          <p:cNvSpPr txBox="1"/>
          <p:nvPr/>
        </p:nvSpPr>
        <p:spPr>
          <a:xfrm>
            <a:off x="2051720" y="97468"/>
            <a:ext cx="4081567" cy="523220"/>
          </a:xfrm>
          <a:prstGeom prst="rect">
            <a:avLst/>
          </a:prstGeom>
          <a:noFill/>
        </p:spPr>
        <p:txBody>
          <a:bodyPr wrap="none" rtlCol="0">
            <a:spAutoFit/>
          </a:bodyPr>
          <a:lstStyle/>
          <a:p>
            <a:r>
              <a:rPr lang="sv-SE" sz="2800" dirty="0" smtClean="0">
                <a:latin typeface="Chalkboard" charset="0"/>
                <a:ea typeface="ＭＳ Ｐゴシック" charset="0"/>
                <a:cs typeface="Chalkboard" charset="0"/>
              </a:rPr>
              <a:t>Samverkan i projekt……</a:t>
            </a:r>
            <a:endParaRPr lang="sv-SE" sz="2800" dirty="0">
              <a:latin typeface="Chalkboard" charset="0"/>
              <a:ea typeface="ＭＳ Ｐゴシック" charset="0"/>
              <a:cs typeface="Chalkboard" charset="0"/>
            </a:endParaRPr>
          </a:p>
        </p:txBody>
      </p:sp>
    </p:spTree>
    <p:extLst>
      <p:ext uri="{BB962C8B-B14F-4D97-AF65-F5344CB8AC3E}">
        <p14:creationId xmlns:p14="http://schemas.microsoft.com/office/powerpoint/2010/main" val="16525613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Samtal….</a:t>
            </a:r>
            <a:endParaRPr lang="sv-SE" dirty="0"/>
          </a:p>
        </p:txBody>
      </p:sp>
      <p:sp>
        <p:nvSpPr>
          <p:cNvPr id="3" name="Platshållare för innehåll 2"/>
          <p:cNvSpPr>
            <a:spLocks noGrp="1"/>
          </p:cNvSpPr>
          <p:nvPr>
            <p:ph idx="1"/>
          </p:nvPr>
        </p:nvSpPr>
        <p:spPr/>
        <p:txBody>
          <a:bodyPr/>
          <a:lstStyle/>
          <a:p>
            <a:pPr>
              <a:buFont typeface="+mj-lt"/>
              <a:buAutoNum type="arabicPeriod"/>
            </a:pPr>
            <a:r>
              <a:rPr lang="sv-SE" b="1" dirty="0" smtClean="0"/>
              <a:t>Man brukar säga att projekt kortsluter den hierarkiska organisationsstrukturen. Vad menas?</a:t>
            </a:r>
          </a:p>
          <a:p>
            <a:pPr>
              <a:buFont typeface="+mj-lt"/>
              <a:buAutoNum type="arabicPeriod"/>
            </a:pPr>
            <a:endParaRPr lang="sv-SE" b="1" dirty="0"/>
          </a:p>
          <a:p>
            <a:pPr>
              <a:buFont typeface="+mj-lt"/>
              <a:buAutoNum type="arabicPeriod"/>
            </a:pPr>
            <a:r>
              <a:rPr lang="sv-SE" b="1" dirty="0" smtClean="0"/>
              <a:t>Hur kan man lösa problemet med delat ledarskap, det vill säga att personer som är med i projekt har två chefer som ställer krav? Projektledaren i projektet men också den ordinarie chefen utanför projektet i linjen? </a:t>
            </a:r>
          </a:p>
          <a:p>
            <a:pPr marL="0" indent="0">
              <a:buNone/>
            </a:pPr>
            <a:endParaRPr lang="sv-SE" dirty="0" smtClean="0"/>
          </a:p>
        </p:txBody>
      </p:sp>
      <p:sp>
        <p:nvSpPr>
          <p:cNvPr id="4" name="Platshållare för datum 3"/>
          <p:cNvSpPr>
            <a:spLocks noGrp="1"/>
          </p:cNvSpPr>
          <p:nvPr>
            <p:ph type="dt" sz="half" idx="10"/>
          </p:nvPr>
        </p:nvSpPr>
        <p:spPr>
          <a:xfrm>
            <a:off x="7658903" y="6135089"/>
            <a:ext cx="879877" cy="370171"/>
          </a:xfrm>
        </p:spPr>
        <p:txBody>
          <a:bodyPr/>
          <a:lstStyle/>
          <a:p>
            <a:fld id="{1E194225-D619-4B30-96A5-CD6C1C7E0F04}" type="datetime1">
              <a:rPr lang="sv-SE" smtClean="0"/>
              <a:t>15-03-23</a:t>
            </a:fld>
            <a:endParaRPr lang="sv-SE" dirty="0"/>
          </a:p>
        </p:txBody>
      </p:sp>
      <p:sp>
        <p:nvSpPr>
          <p:cNvPr id="5" name="Platshållare för sidfot 4"/>
          <p:cNvSpPr>
            <a:spLocks noGrp="1"/>
          </p:cNvSpPr>
          <p:nvPr>
            <p:ph type="ftr" sz="quarter" idx="11"/>
          </p:nvPr>
        </p:nvSpPr>
        <p:spPr/>
        <p:txBody>
          <a:bodyPr/>
          <a:lstStyle/>
          <a:p>
            <a:r>
              <a:rPr lang="sv-SE" smtClean="0"/>
              <a:t>Copyright Brismo Konsult AB</a:t>
            </a:r>
            <a:endParaRPr lang="sv-SE"/>
          </a:p>
        </p:txBody>
      </p:sp>
      <p:sp>
        <p:nvSpPr>
          <p:cNvPr id="6" name="Platshållare för bildnummer 5"/>
          <p:cNvSpPr>
            <a:spLocks noGrp="1"/>
          </p:cNvSpPr>
          <p:nvPr>
            <p:ph type="sldNum" sz="quarter" idx="12"/>
          </p:nvPr>
        </p:nvSpPr>
        <p:spPr/>
        <p:txBody>
          <a:bodyPr/>
          <a:lstStyle/>
          <a:p>
            <a:fld id="{D11EC0D0-8B40-46C6-8B35-A59006769FBD}" type="slidenum">
              <a:rPr lang="sv-SE" smtClean="0"/>
              <a:t>25</a:t>
            </a:fld>
            <a:endParaRPr lang="sv-SE"/>
          </a:p>
        </p:txBody>
      </p:sp>
    </p:spTree>
    <p:extLst>
      <p:ext uri="{BB962C8B-B14F-4D97-AF65-F5344CB8AC3E}">
        <p14:creationId xmlns:p14="http://schemas.microsoft.com/office/powerpoint/2010/main" val="3156424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ctr"/>
            <a:r>
              <a:rPr lang="sv-SE" dirty="0" smtClean="0"/>
              <a:t>Lojalitet</a:t>
            </a:r>
            <a:endParaRPr lang="sv-SE" dirty="0"/>
          </a:p>
        </p:txBody>
      </p:sp>
      <p:sp>
        <p:nvSpPr>
          <p:cNvPr id="5" name="Platshållare för datum 4"/>
          <p:cNvSpPr>
            <a:spLocks noGrp="1"/>
          </p:cNvSpPr>
          <p:nvPr>
            <p:ph type="dt" sz="half" idx="10"/>
          </p:nvPr>
        </p:nvSpPr>
        <p:spPr>
          <a:xfrm>
            <a:off x="7596336" y="6135089"/>
            <a:ext cx="942444" cy="370171"/>
          </a:xfrm>
        </p:spPr>
        <p:txBody>
          <a:bodyPr/>
          <a:lstStyle/>
          <a:p>
            <a:fld id="{68C329E5-03CC-4716-8E42-EFC9D4A26C77}" type="datetime1">
              <a:rPr lang="sv-SE" smtClean="0"/>
              <a:t>15-03-23</a:t>
            </a:fld>
            <a:endParaRPr lang="sv-SE" dirty="0"/>
          </a:p>
        </p:txBody>
      </p:sp>
      <p:sp>
        <p:nvSpPr>
          <p:cNvPr id="6" name="Platshållare för sidfot 5"/>
          <p:cNvSpPr>
            <a:spLocks noGrp="1"/>
          </p:cNvSpPr>
          <p:nvPr>
            <p:ph type="ftr" sz="quarter" idx="11"/>
          </p:nvPr>
        </p:nvSpPr>
        <p:spPr/>
        <p:txBody>
          <a:bodyPr/>
          <a:lstStyle/>
          <a:p>
            <a:r>
              <a:rPr lang="sv-SE" smtClean="0"/>
              <a:t>Copyright Brismo Konsult AB</a:t>
            </a:r>
            <a:endParaRPr lang="sv-SE"/>
          </a:p>
        </p:txBody>
      </p:sp>
      <p:sp>
        <p:nvSpPr>
          <p:cNvPr id="7" name="Platshållare för bildnummer 6"/>
          <p:cNvSpPr>
            <a:spLocks noGrp="1"/>
          </p:cNvSpPr>
          <p:nvPr>
            <p:ph type="sldNum" sz="quarter" idx="12"/>
          </p:nvPr>
        </p:nvSpPr>
        <p:spPr/>
        <p:txBody>
          <a:bodyPr/>
          <a:lstStyle/>
          <a:p>
            <a:fld id="{D11EC0D0-8B40-46C6-8B35-A59006769FBD}" type="slidenum">
              <a:rPr lang="sv-SE" smtClean="0"/>
              <a:t>26</a:t>
            </a:fld>
            <a:endParaRPr lang="sv-SE"/>
          </a:p>
        </p:txBody>
      </p:sp>
      <p:pic>
        <p:nvPicPr>
          <p:cNvPr id="4" name="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9752" y="588133"/>
            <a:ext cx="5616624" cy="4212467"/>
          </a:xfrm>
          <a:prstGeom prst="rect">
            <a:avLst/>
          </a:prstGeom>
        </p:spPr>
      </p:pic>
    </p:spTree>
    <p:extLst>
      <p:ext uri="{BB962C8B-B14F-4D97-AF65-F5344CB8AC3E}">
        <p14:creationId xmlns:p14="http://schemas.microsoft.com/office/powerpoint/2010/main" val="341619740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sz="3200" dirty="0" smtClean="0"/>
              <a:t>Lojalitet mot chefer/ledare</a:t>
            </a:r>
            <a:endParaRPr lang="sv-SE" sz="3200" dirty="0"/>
          </a:p>
        </p:txBody>
      </p:sp>
      <p:sp>
        <p:nvSpPr>
          <p:cNvPr id="3" name="Platshållare för innehåll 2"/>
          <p:cNvSpPr>
            <a:spLocks noGrp="1"/>
          </p:cNvSpPr>
          <p:nvPr>
            <p:ph idx="1"/>
          </p:nvPr>
        </p:nvSpPr>
        <p:spPr>
          <a:xfrm>
            <a:off x="1942415" y="1916832"/>
            <a:ext cx="6591985" cy="3777622"/>
          </a:xfrm>
        </p:spPr>
        <p:txBody>
          <a:bodyPr/>
          <a:lstStyle/>
          <a:p>
            <a:r>
              <a:rPr lang="sv-SE" dirty="0" smtClean="0"/>
              <a:t>Projekt har oftast 2 chefer, linjechef-projektledare, </a:t>
            </a:r>
            <a:r>
              <a:rPr lang="sv-SE" sz="1400" dirty="0" smtClean="0"/>
              <a:t>(</a:t>
            </a:r>
            <a:r>
              <a:rPr lang="sv-SE" sz="1400" i="1" dirty="0" smtClean="0"/>
              <a:t>vad som är viktigast är ledningens ansvar att förmedla till alla berörda</a:t>
            </a:r>
            <a:r>
              <a:rPr lang="sv-SE" sz="1400" dirty="0" smtClean="0"/>
              <a:t>)</a:t>
            </a:r>
          </a:p>
          <a:p>
            <a:r>
              <a:rPr lang="sv-SE" dirty="0" smtClean="0"/>
              <a:t>Chefer/ledare skapar nytta genom att utveckla individer och processer</a:t>
            </a:r>
          </a:p>
          <a:p>
            <a:r>
              <a:rPr lang="sv-SE" dirty="0" smtClean="0"/>
              <a:t>Projektledare skapar nytta genom att leverera resultat och förändringar</a:t>
            </a:r>
          </a:p>
          <a:p>
            <a:r>
              <a:rPr lang="sv-SE" dirty="0" smtClean="0"/>
              <a:t>Linjechefer kan ha svårt att släppa till resurser -&gt; skapar problem i linjen. Få belöningssystem främjar samarbete över organisationsgränser</a:t>
            </a:r>
          </a:p>
          <a:p>
            <a:r>
              <a:rPr lang="sv-SE" dirty="0" smtClean="0"/>
              <a:t>PL kan se chefer som hinder</a:t>
            </a:r>
          </a:p>
          <a:p>
            <a:r>
              <a:rPr lang="sv-SE" dirty="0" smtClean="0"/>
              <a:t>Chefer/ledare kan se PL som konkurrenter</a:t>
            </a:r>
          </a:p>
          <a:p>
            <a:endParaRPr lang="sv-SE" dirty="0" smtClean="0"/>
          </a:p>
          <a:p>
            <a:endParaRPr lang="sv-SE" dirty="0"/>
          </a:p>
        </p:txBody>
      </p:sp>
      <p:sp>
        <p:nvSpPr>
          <p:cNvPr id="4" name="Platshållare för datum 3"/>
          <p:cNvSpPr>
            <a:spLocks noGrp="1"/>
          </p:cNvSpPr>
          <p:nvPr>
            <p:ph type="dt" sz="half" idx="10"/>
          </p:nvPr>
        </p:nvSpPr>
        <p:spPr>
          <a:xfrm>
            <a:off x="7596336" y="6135089"/>
            <a:ext cx="942444" cy="370171"/>
          </a:xfrm>
        </p:spPr>
        <p:txBody>
          <a:bodyPr/>
          <a:lstStyle/>
          <a:p>
            <a:fld id="{88C01998-16F4-4ACA-B5D6-FBD52245D268}" type="datetime1">
              <a:rPr lang="sv-SE" smtClean="0"/>
              <a:t>15-03-23</a:t>
            </a:fld>
            <a:endParaRPr lang="sv-SE" dirty="0"/>
          </a:p>
        </p:txBody>
      </p:sp>
      <p:sp>
        <p:nvSpPr>
          <p:cNvPr id="5" name="Platshållare för sidfot 4"/>
          <p:cNvSpPr>
            <a:spLocks noGrp="1"/>
          </p:cNvSpPr>
          <p:nvPr>
            <p:ph type="ftr" sz="quarter" idx="11"/>
          </p:nvPr>
        </p:nvSpPr>
        <p:spPr/>
        <p:txBody>
          <a:bodyPr/>
          <a:lstStyle/>
          <a:p>
            <a:r>
              <a:rPr lang="sv-SE" smtClean="0"/>
              <a:t>Copyright Brismo Konsult AB</a:t>
            </a:r>
            <a:endParaRPr lang="sv-SE"/>
          </a:p>
        </p:txBody>
      </p:sp>
      <p:sp>
        <p:nvSpPr>
          <p:cNvPr id="6" name="Platshållare för bildnummer 5"/>
          <p:cNvSpPr>
            <a:spLocks noGrp="1"/>
          </p:cNvSpPr>
          <p:nvPr>
            <p:ph type="sldNum" sz="quarter" idx="12"/>
          </p:nvPr>
        </p:nvSpPr>
        <p:spPr/>
        <p:txBody>
          <a:bodyPr/>
          <a:lstStyle/>
          <a:p>
            <a:fld id="{D11EC0D0-8B40-46C6-8B35-A59006769FBD}" type="slidenum">
              <a:rPr lang="sv-SE" smtClean="0"/>
              <a:t>27</a:t>
            </a:fld>
            <a:endParaRPr lang="sv-SE"/>
          </a:p>
        </p:txBody>
      </p:sp>
      <p:pic>
        <p:nvPicPr>
          <p:cNvPr id="8" name="Bildobjekt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52320" y="1152908"/>
            <a:ext cx="1002789" cy="752092"/>
          </a:xfrm>
          <a:prstGeom prst="rect">
            <a:avLst/>
          </a:prstGeom>
        </p:spPr>
      </p:pic>
    </p:spTree>
    <p:extLst>
      <p:ext uri="{BB962C8B-B14F-4D97-AF65-F5344CB8AC3E}">
        <p14:creationId xmlns:p14="http://schemas.microsoft.com/office/powerpoint/2010/main" val="2643674272"/>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Effektiva TEAM</a:t>
            </a:r>
            <a:endParaRPr lang="sv-SE" dirty="0"/>
          </a:p>
        </p:txBody>
      </p:sp>
      <p:sp>
        <p:nvSpPr>
          <p:cNvPr id="3" name="Platshållare för innehåll 2"/>
          <p:cNvSpPr>
            <a:spLocks noGrp="1"/>
          </p:cNvSpPr>
          <p:nvPr>
            <p:ph idx="1"/>
          </p:nvPr>
        </p:nvSpPr>
        <p:spPr>
          <a:xfrm>
            <a:off x="1942415" y="1655026"/>
            <a:ext cx="6591985" cy="4006222"/>
          </a:xfrm>
        </p:spPr>
        <p:txBody>
          <a:bodyPr>
            <a:normAutofit lnSpcReduction="10000"/>
          </a:bodyPr>
          <a:lstStyle/>
          <a:p>
            <a:r>
              <a:rPr lang="sv-SE" dirty="0" smtClean="0"/>
              <a:t>En tydlig organisation med en klar och definierad affärsidé, som stödjer innovationer och värdesätter hög kvalitet, tillhandahåller mänskliga och tekniska resurser, förväntar framgångar och belönar medarbetare utgör en bra grund för framgångsrika team.</a:t>
            </a:r>
          </a:p>
          <a:p>
            <a:r>
              <a:rPr lang="sv-SE" dirty="0" smtClean="0"/>
              <a:t>4 stadier: Tillhörighet och trygghet, Opposition och konflikt, Tillit och struktur, Arbete och produktivitet</a:t>
            </a:r>
          </a:p>
          <a:p>
            <a:r>
              <a:rPr lang="sv-SE" dirty="0" smtClean="0"/>
              <a:t>Projekt påverkas av företagskulturen som råder. Det som den enskilde individen upplever som belönande kommer att utföras. Uppgifter som överordnande uppmärksammar känns meningsfulla och blir gjorda medan andra lika viktiga sysslor prioriteras ned om de inte mäts.</a:t>
            </a:r>
            <a:endParaRPr lang="sv-SE" dirty="0"/>
          </a:p>
        </p:txBody>
      </p:sp>
      <p:sp>
        <p:nvSpPr>
          <p:cNvPr id="4" name="Platshållare för datum 3"/>
          <p:cNvSpPr>
            <a:spLocks noGrp="1"/>
          </p:cNvSpPr>
          <p:nvPr>
            <p:ph type="dt" sz="half" idx="10"/>
          </p:nvPr>
        </p:nvSpPr>
        <p:spPr>
          <a:xfrm>
            <a:off x="7658903" y="6135089"/>
            <a:ext cx="879877" cy="370171"/>
          </a:xfrm>
        </p:spPr>
        <p:txBody>
          <a:bodyPr/>
          <a:lstStyle/>
          <a:p>
            <a:fld id="{FF00E6B8-ED64-4C8B-8A6A-4BE75F292D05}" type="datetime1">
              <a:rPr lang="sv-SE" smtClean="0"/>
              <a:t>15-03-23</a:t>
            </a:fld>
            <a:endParaRPr lang="sv-SE" dirty="0"/>
          </a:p>
        </p:txBody>
      </p:sp>
      <p:sp>
        <p:nvSpPr>
          <p:cNvPr id="5" name="Platshållare för sidfot 4"/>
          <p:cNvSpPr>
            <a:spLocks noGrp="1"/>
          </p:cNvSpPr>
          <p:nvPr>
            <p:ph type="ftr" sz="quarter" idx="11"/>
          </p:nvPr>
        </p:nvSpPr>
        <p:spPr/>
        <p:txBody>
          <a:bodyPr/>
          <a:lstStyle/>
          <a:p>
            <a:r>
              <a:rPr lang="sv-SE" smtClean="0"/>
              <a:t>Copyright Brismo Konsult AB</a:t>
            </a:r>
            <a:endParaRPr lang="sv-SE"/>
          </a:p>
        </p:txBody>
      </p:sp>
      <p:sp>
        <p:nvSpPr>
          <p:cNvPr id="6" name="Platshållare för bildnummer 5"/>
          <p:cNvSpPr>
            <a:spLocks noGrp="1"/>
          </p:cNvSpPr>
          <p:nvPr>
            <p:ph type="sldNum" sz="quarter" idx="12"/>
          </p:nvPr>
        </p:nvSpPr>
        <p:spPr>
          <a:xfrm>
            <a:off x="395536" y="787783"/>
            <a:ext cx="700670" cy="365125"/>
          </a:xfrm>
        </p:spPr>
        <p:txBody>
          <a:bodyPr/>
          <a:lstStyle/>
          <a:p>
            <a:fld id="{D11EC0D0-8B40-46C6-8B35-A59006769FBD}" type="slidenum">
              <a:rPr lang="sv-SE" smtClean="0"/>
              <a:t>28</a:t>
            </a:fld>
            <a:endParaRPr lang="sv-SE"/>
          </a:p>
        </p:txBody>
      </p:sp>
    </p:spTree>
    <p:extLst>
      <p:ext uri="{BB962C8B-B14F-4D97-AF65-F5344CB8AC3E}">
        <p14:creationId xmlns:p14="http://schemas.microsoft.com/office/powerpoint/2010/main" val="3923592302"/>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O</a:t>
            </a:r>
            <a:r>
              <a:rPr lang="sv-SE" dirty="0" smtClean="0"/>
              <a:t>mråden att mäta i team</a:t>
            </a:r>
            <a:endParaRPr lang="sv-SE" dirty="0"/>
          </a:p>
        </p:txBody>
      </p:sp>
      <p:sp>
        <p:nvSpPr>
          <p:cNvPr id="3" name="Platshållare för innehåll 2"/>
          <p:cNvSpPr>
            <a:spLocks noGrp="1"/>
          </p:cNvSpPr>
          <p:nvPr>
            <p:ph idx="1"/>
          </p:nvPr>
        </p:nvSpPr>
        <p:spPr>
          <a:xfrm>
            <a:off x="1942415" y="2060848"/>
            <a:ext cx="6591985" cy="3777622"/>
          </a:xfrm>
        </p:spPr>
        <p:txBody>
          <a:bodyPr>
            <a:normAutofit fontScale="92500" lnSpcReduction="20000"/>
          </a:bodyPr>
          <a:lstStyle/>
          <a:p>
            <a:r>
              <a:rPr lang="sv-SE" dirty="0" smtClean="0"/>
              <a:t>Stress</a:t>
            </a:r>
          </a:p>
          <a:p>
            <a:r>
              <a:rPr lang="sv-SE" dirty="0" smtClean="0"/>
              <a:t>Kommunikation</a:t>
            </a:r>
          </a:p>
          <a:p>
            <a:r>
              <a:rPr lang="sv-SE" dirty="0" smtClean="0"/>
              <a:t>Samarbete</a:t>
            </a:r>
          </a:p>
          <a:p>
            <a:r>
              <a:rPr lang="sv-SE" dirty="0" smtClean="0"/>
              <a:t>Konflikter</a:t>
            </a:r>
          </a:p>
          <a:p>
            <a:r>
              <a:rPr lang="sv-SE" dirty="0" smtClean="0"/>
              <a:t>Etik och moral</a:t>
            </a:r>
          </a:p>
          <a:p>
            <a:r>
              <a:rPr lang="sv-SE" dirty="0" smtClean="0"/>
              <a:t>Individen</a:t>
            </a:r>
          </a:p>
          <a:p>
            <a:r>
              <a:rPr lang="sv-SE" dirty="0" smtClean="0"/>
              <a:t>Teamanalyser </a:t>
            </a:r>
            <a:r>
              <a:rPr lang="sv-SE" dirty="0"/>
              <a:t>mäter viktiga egenskaper för ett </a:t>
            </a:r>
            <a:r>
              <a:rPr lang="sv-SE" dirty="0" smtClean="0"/>
              <a:t>framgångsrikt team</a:t>
            </a:r>
            <a:r>
              <a:rPr lang="sv-SE" dirty="0"/>
              <a:t>, som t.ex. gemensamt mål, tillit, ledarskap </a:t>
            </a:r>
            <a:r>
              <a:rPr lang="sv-SE" dirty="0" smtClean="0"/>
              <a:t>och feedback</a:t>
            </a:r>
            <a:r>
              <a:rPr lang="sv-SE" dirty="0"/>
              <a:t>. Verktyget belyser vilka egenskaper teamet </a:t>
            </a:r>
            <a:r>
              <a:rPr lang="sv-SE" dirty="0" smtClean="0"/>
              <a:t>som helhet </a:t>
            </a:r>
            <a:r>
              <a:rPr lang="sv-SE" dirty="0"/>
              <a:t>upplever som viktiga men också hur bra </a:t>
            </a:r>
            <a:r>
              <a:rPr lang="sv-SE" dirty="0" smtClean="0"/>
              <a:t>teamet anser </a:t>
            </a:r>
            <a:r>
              <a:rPr lang="sv-SE" dirty="0"/>
              <a:t>sig vara på dessa.</a:t>
            </a:r>
          </a:p>
          <a:p>
            <a:pPr marL="0" indent="0">
              <a:buNone/>
            </a:pPr>
            <a:r>
              <a:rPr lang="sv-SE" dirty="0" err="1" smtClean="0"/>
              <a:t>Kick-Off</a:t>
            </a:r>
            <a:r>
              <a:rPr lang="sv-SE" dirty="0" smtClean="0"/>
              <a:t> är ett bra sätt att starta ett projekt. </a:t>
            </a:r>
            <a:r>
              <a:rPr lang="sv-SE" dirty="0"/>
              <a:t>M</a:t>
            </a:r>
            <a:r>
              <a:rPr lang="sv-SE" dirty="0" smtClean="0"/>
              <a:t>ed en tydlig agenda… </a:t>
            </a:r>
          </a:p>
        </p:txBody>
      </p:sp>
      <p:sp>
        <p:nvSpPr>
          <p:cNvPr id="4" name="Platshållare för datum 3"/>
          <p:cNvSpPr>
            <a:spLocks noGrp="1"/>
          </p:cNvSpPr>
          <p:nvPr>
            <p:ph type="dt" sz="half" idx="10"/>
          </p:nvPr>
        </p:nvSpPr>
        <p:spPr>
          <a:xfrm>
            <a:off x="7658903" y="6135089"/>
            <a:ext cx="879877" cy="370171"/>
          </a:xfrm>
        </p:spPr>
        <p:txBody>
          <a:bodyPr/>
          <a:lstStyle/>
          <a:p>
            <a:fld id="{01BC1579-BEA2-46FC-B0D1-A5157CD7781B}" type="datetime1">
              <a:rPr lang="sv-SE" smtClean="0"/>
              <a:t>15-03-23</a:t>
            </a:fld>
            <a:endParaRPr lang="sv-SE" dirty="0"/>
          </a:p>
        </p:txBody>
      </p:sp>
      <p:sp>
        <p:nvSpPr>
          <p:cNvPr id="5" name="Platshållare för sidfot 4"/>
          <p:cNvSpPr>
            <a:spLocks noGrp="1"/>
          </p:cNvSpPr>
          <p:nvPr>
            <p:ph type="ftr" sz="quarter" idx="11"/>
          </p:nvPr>
        </p:nvSpPr>
        <p:spPr/>
        <p:txBody>
          <a:bodyPr/>
          <a:lstStyle/>
          <a:p>
            <a:r>
              <a:rPr lang="sv-SE" smtClean="0"/>
              <a:t>Copyright Brismo Konsult AB</a:t>
            </a:r>
            <a:endParaRPr lang="sv-SE"/>
          </a:p>
        </p:txBody>
      </p:sp>
      <p:sp>
        <p:nvSpPr>
          <p:cNvPr id="6" name="Platshållare för bildnummer 5"/>
          <p:cNvSpPr>
            <a:spLocks noGrp="1"/>
          </p:cNvSpPr>
          <p:nvPr>
            <p:ph type="sldNum" sz="quarter" idx="12"/>
          </p:nvPr>
        </p:nvSpPr>
        <p:spPr>
          <a:xfrm>
            <a:off x="395536" y="787783"/>
            <a:ext cx="700670" cy="365125"/>
          </a:xfrm>
        </p:spPr>
        <p:txBody>
          <a:bodyPr/>
          <a:lstStyle/>
          <a:p>
            <a:fld id="{D11EC0D0-8B40-46C6-8B35-A59006769FBD}" type="slidenum">
              <a:rPr lang="sv-SE" smtClean="0"/>
              <a:t>29</a:t>
            </a:fld>
            <a:endParaRPr lang="sv-SE" dirty="0"/>
          </a:p>
        </p:txBody>
      </p:sp>
    </p:spTree>
    <p:extLst>
      <p:ext uri="{BB962C8B-B14F-4D97-AF65-F5344CB8AC3E}">
        <p14:creationId xmlns:p14="http://schemas.microsoft.com/office/powerpoint/2010/main" val="3002519077"/>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619672" y="984150"/>
            <a:ext cx="6803263" cy="716658"/>
          </a:xfrm>
        </p:spPr>
        <p:txBody>
          <a:bodyPr>
            <a:normAutofit fontScale="90000"/>
          </a:bodyPr>
          <a:lstStyle/>
          <a:p>
            <a:r>
              <a:rPr lang="sv-SE" sz="2800" b="1" dirty="0" smtClean="0"/>
              <a:t>Ledningen styr projekt med beslutspunkter:</a:t>
            </a:r>
            <a:endParaRPr lang="sv-SE" sz="2800" b="1" dirty="0"/>
          </a:p>
        </p:txBody>
      </p:sp>
      <p:sp>
        <p:nvSpPr>
          <p:cNvPr id="3" name="Platshållare för innehåll 2"/>
          <p:cNvSpPr>
            <a:spLocks noGrp="1"/>
          </p:cNvSpPr>
          <p:nvPr>
            <p:ph idx="1"/>
          </p:nvPr>
        </p:nvSpPr>
        <p:spPr>
          <a:xfrm>
            <a:off x="1942415" y="1772816"/>
            <a:ext cx="6591985" cy="4104456"/>
          </a:xfrm>
        </p:spPr>
        <p:txBody>
          <a:bodyPr>
            <a:normAutofit/>
          </a:bodyPr>
          <a:lstStyle/>
          <a:p>
            <a:r>
              <a:rPr lang="sv-SE" dirty="0" smtClean="0"/>
              <a:t>Beslutspunkterna är projektägarens verktyg för att kontrollera och styra projektet (grindar, </a:t>
            </a:r>
            <a:r>
              <a:rPr lang="sv-SE" dirty="0" err="1"/>
              <a:t>t</a:t>
            </a:r>
            <a:r>
              <a:rPr lang="sv-SE" dirty="0" err="1" smtClean="0"/>
              <a:t>ollgates</a:t>
            </a:r>
            <a:r>
              <a:rPr lang="sv-SE" dirty="0" smtClean="0"/>
              <a:t>..)</a:t>
            </a:r>
            <a:br>
              <a:rPr lang="sv-SE" dirty="0" smtClean="0"/>
            </a:br>
            <a:r>
              <a:rPr lang="sv-SE" sz="1500" i="1" dirty="0" smtClean="0"/>
              <a:t>Exempel</a:t>
            </a:r>
            <a:r>
              <a:rPr lang="sv-SE" sz="1500" i="1" dirty="0"/>
              <a:t>:</a:t>
            </a:r>
            <a:br>
              <a:rPr lang="sv-SE" sz="1500" i="1" dirty="0"/>
            </a:br>
            <a:r>
              <a:rPr lang="sv-SE" sz="1500" i="1" dirty="0"/>
              <a:t>- Projektet initierat och förstudien ska starta</a:t>
            </a:r>
            <a:br>
              <a:rPr lang="sv-SE" sz="1500" i="1" dirty="0"/>
            </a:br>
            <a:r>
              <a:rPr lang="sv-SE" sz="1500" i="1" dirty="0"/>
              <a:t>- Förstudien klar och planeringen ska starta</a:t>
            </a:r>
            <a:br>
              <a:rPr lang="sv-SE" sz="1500" i="1" dirty="0"/>
            </a:br>
            <a:r>
              <a:rPr lang="sv-SE" sz="1500" i="1" dirty="0"/>
              <a:t>- Projektplaneringen klar</a:t>
            </a:r>
            <a:br>
              <a:rPr lang="sv-SE" sz="1500" i="1" dirty="0"/>
            </a:br>
            <a:r>
              <a:rPr lang="sv-SE" sz="1500" i="1" dirty="0"/>
              <a:t>- Projektgenomförandet ska starta</a:t>
            </a:r>
            <a:br>
              <a:rPr lang="sv-SE" sz="1500" i="1" dirty="0"/>
            </a:br>
            <a:r>
              <a:rPr lang="sv-SE" sz="1500" i="1" dirty="0"/>
              <a:t>- Projektet avstämt</a:t>
            </a:r>
            <a:br>
              <a:rPr lang="sv-SE" sz="1500" i="1" dirty="0"/>
            </a:br>
            <a:r>
              <a:rPr lang="sv-SE" sz="1500" i="1" dirty="0"/>
              <a:t>- Resultatet överlämnat och målet godkänt</a:t>
            </a:r>
            <a:br>
              <a:rPr lang="sv-SE" sz="1500" i="1" dirty="0"/>
            </a:br>
            <a:r>
              <a:rPr lang="sv-SE" sz="1500" i="1" dirty="0"/>
              <a:t>- Projektet stängt</a:t>
            </a:r>
            <a:br>
              <a:rPr lang="sv-SE" sz="1500" i="1" dirty="0"/>
            </a:br>
            <a:r>
              <a:rPr lang="sv-SE" sz="1500" i="1" dirty="0"/>
              <a:t>- Effektmålet avstämt</a:t>
            </a:r>
          </a:p>
          <a:p>
            <a:r>
              <a:rPr lang="sv-SE" dirty="0" smtClean="0"/>
              <a:t>Utfallet vid en beslutspunkt kan vara</a:t>
            </a:r>
            <a:br>
              <a:rPr lang="sv-SE" dirty="0" smtClean="0"/>
            </a:br>
            <a:r>
              <a:rPr lang="sv-SE" sz="1500" i="1" dirty="0" smtClean="0"/>
              <a:t>1. Fortsätt projektet</a:t>
            </a:r>
            <a:br>
              <a:rPr lang="sv-SE" sz="1500" i="1" dirty="0" smtClean="0"/>
            </a:br>
            <a:r>
              <a:rPr lang="sv-SE" sz="1500" i="1" dirty="0" smtClean="0"/>
              <a:t>2. Gå tillbaka och omarbeta/komplettera underlag</a:t>
            </a:r>
            <a:br>
              <a:rPr lang="sv-SE" sz="1500" i="1" dirty="0" smtClean="0"/>
            </a:br>
            <a:r>
              <a:rPr lang="sv-SE" sz="1500" i="1" dirty="0" smtClean="0"/>
              <a:t>3. Avsluta projektet, skriv slutrapport, avveckla gruppen</a:t>
            </a:r>
          </a:p>
        </p:txBody>
      </p:sp>
      <p:sp>
        <p:nvSpPr>
          <p:cNvPr id="4" name="Platshållare för datum 3"/>
          <p:cNvSpPr>
            <a:spLocks noGrp="1"/>
          </p:cNvSpPr>
          <p:nvPr>
            <p:ph type="dt" sz="half" idx="10"/>
          </p:nvPr>
        </p:nvSpPr>
        <p:spPr>
          <a:xfrm>
            <a:off x="7596336" y="6135089"/>
            <a:ext cx="942444" cy="370171"/>
          </a:xfrm>
        </p:spPr>
        <p:txBody>
          <a:bodyPr/>
          <a:lstStyle/>
          <a:p>
            <a:fld id="{EC1DE8F8-8ECF-45CE-B766-8D8415E27FBF}" type="datetime1">
              <a:rPr lang="sv-SE" smtClean="0"/>
              <a:t>15-03-23</a:t>
            </a:fld>
            <a:endParaRPr lang="sv-SE" dirty="0"/>
          </a:p>
        </p:txBody>
      </p:sp>
      <p:sp>
        <p:nvSpPr>
          <p:cNvPr id="5" name="Platshållare för sidfot 4"/>
          <p:cNvSpPr>
            <a:spLocks noGrp="1"/>
          </p:cNvSpPr>
          <p:nvPr>
            <p:ph type="ftr" sz="quarter" idx="11"/>
          </p:nvPr>
        </p:nvSpPr>
        <p:spPr/>
        <p:txBody>
          <a:bodyPr/>
          <a:lstStyle/>
          <a:p>
            <a:r>
              <a:rPr lang="sv-SE" smtClean="0"/>
              <a:t>Copyright Brismo Konsult AB</a:t>
            </a:r>
            <a:endParaRPr lang="sv-SE"/>
          </a:p>
        </p:txBody>
      </p:sp>
      <p:sp>
        <p:nvSpPr>
          <p:cNvPr id="6" name="Platshållare för bildnummer 5"/>
          <p:cNvSpPr>
            <a:spLocks noGrp="1"/>
          </p:cNvSpPr>
          <p:nvPr>
            <p:ph type="sldNum" sz="quarter" idx="12"/>
          </p:nvPr>
        </p:nvSpPr>
        <p:spPr/>
        <p:txBody>
          <a:bodyPr/>
          <a:lstStyle/>
          <a:p>
            <a:fld id="{D11EC0D0-8B40-46C6-8B35-A59006769FBD}" type="slidenum">
              <a:rPr lang="sv-SE" smtClean="0"/>
              <a:t>30</a:t>
            </a:fld>
            <a:endParaRPr lang="sv-SE"/>
          </a:p>
        </p:txBody>
      </p:sp>
    </p:spTree>
    <p:extLst>
      <p:ext uri="{BB962C8B-B14F-4D97-AF65-F5344CB8AC3E}">
        <p14:creationId xmlns:p14="http://schemas.microsoft.com/office/powerpoint/2010/main" val="2370810073"/>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403648" y="4800600"/>
            <a:ext cx="6591985" cy="566738"/>
          </a:xfrm>
        </p:spPr>
        <p:txBody>
          <a:bodyPr/>
          <a:lstStyle/>
          <a:p>
            <a:pPr algn="ctr"/>
            <a:r>
              <a:rPr lang="sv-SE" dirty="0" smtClean="0"/>
              <a:t>Ledningens beslutspunkt</a:t>
            </a:r>
            <a:endParaRPr lang="sv-SE" dirty="0"/>
          </a:p>
        </p:txBody>
      </p:sp>
      <p:sp>
        <p:nvSpPr>
          <p:cNvPr id="5" name="Platshållare för datum 4"/>
          <p:cNvSpPr>
            <a:spLocks noGrp="1"/>
          </p:cNvSpPr>
          <p:nvPr>
            <p:ph type="dt" sz="half" idx="10"/>
          </p:nvPr>
        </p:nvSpPr>
        <p:spPr>
          <a:xfrm>
            <a:off x="7658903" y="6135089"/>
            <a:ext cx="879877" cy="370171"/>
          </a:xfrm>
        </p:spPr>
        <p:txBody>
          <a:bodyPr/>
          <a:lstStyle/>
          <a:p>
            <a:fld id="{31995D20-6CA1-4A49-B8F4-3E56AA528558}" type="datetime1">
              <a:rPr lang="sv-SE" smtClean="0"/>
              <a:t>15-03-23</a:t>
            </a:fld>
            <a:endParaRPr lang="sv-SE"/>
          </a:p>
        </p:txBody>
      </p:sp>
      <p:sp>
        <p:nvSpPr>
          <p:cNvPr id="6" name="Platshållare för sidfot 5"/>
          <p:cNvSpPr>
            <a:spLocks noGrp="1"/>
          </p:cNvSpPr>
          <p:nvPr>
            <p:ph type="ftr" sz="quarter" idx="11"/>
          </p:nvPr>
        </p:nvSpPr>
        <p:spPr/>
        <p:txBody>
          <a:bodyPr/>
          <a:lstStyle/>
          <a:p>
            <a:r>
              <a:rPr lang="sv-SE" smtClean="0"/>
              <a:t>Copyright Brismo Konsult AB</a:t>
            </a:r>
            <a:endParaRPr lang="sv-SE"/>
          </a:p>
        </p:txBody>
      </p:sp>
      <p:sp>
        <p:nvSpPr>
          <p:cNvPr id="7" name="Platshållare för bildnummer 6"/>
          <p:cNvSpPr>
            <a:spLocks noGrp="1"/>
          </p:cNvSpPr>
          <p:nvPr>
            <p:ph type="sldNum" sz="quarter" idx="12"/>
          </p:nvPr>
        </p:nvSpPr>
        <p:spPr/>
        <p:txBody>
          <a:bodyPr/>
          <a:lstStyle/>
          <a:p>
            <a:fld id="{D11EC0D0-8B40-46C6-8B35-A59006769FBD}" type="slidenum">
              <a:rPr lang="sv-SE" smtClean="0"/>
              <a:t>31</a:t>
            </a:fld>
            <a:endParaRPr lang="sv-SE"/>
          </a:p>
        </p:txBody>
      </p:sp>
      <p:pic>
        <p:nvPicPr>
          <p:cNvPr id="8" name="Bildobjekt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1760" y="836712"/>
            <a:ext cx="4526161" cy="3857168"/>
          </a:xfrm>
          <a:prstGeom prst="rect">
            <a:avLst/>
          </a:prstGeom>
        </p:spPr>
      </p:pic>
    </p:spTree>
    <p:extLst>
      <p:ext uri="{BB962C8B-B14F-4D97-AF65-F5344CB8AC3E}">
        <p14:creationId xmlns:p14="http://schemas.microsoft.com/office/powerpoint/2010/main" val="40365969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945201" y="1200174"/>
            <a:ext cx="6589199" cy="716658"/>
          </a:xfrm>
        </p:spPr>
        <p:txBody>
          <a:bodyPr>
            <a:normAutofit/>
          </a:bodyPr>
          <a:lstStyle/>
          <a:p>
            <a:r>
              <a:rPr lang="sv-SE" sz="2400" b="1" dirty="0" smtClean="0"/>
              <a:t>Projektledaren leder med milstolpar</a:t>
            </a:r>
            <a:endParaRPr lang="sv-SE" sz="2400" b="1" dirty="0"/>
          </a:p>
        </p:txBody>
      </p:sp>
      <p:sp>
        <p:nvSpPr>
          <p:cNvPr id="3" name="Platshållare för innehåll 2"/>
          <p:cNvSpPr>
            <a:spLocks noGrp="1"/>
          </p:cNvSpPr>
          <p:nvPr>
            <p:ph idx="1"/>
          </p:nvPr>
        </p:nvSpPr>
        <p:spPr/>
        <p:txBody>
          <a:bodyPr/>
          <a:lstStyle/>
          <a:p>
            <a:r>
              <a:rPr lang="sv-SE" dirty="0" smtClean="0"/>
              <a:t>En milstolpe är ett etappmål på vägen mot slutmålet</a:t>
            </a:r>
          </a:p>
          <a:p>
            <a:r>
              <a:rPr lang="sv-SE" dirty="0" smtClean="0"/>
              <a:t>En milstolpe är ngt som skall ha uppnåtts, även ngt till/från projektet</a:t>
            </a:r>
          </a:p>
          <a:p>
            <a:r>
              <a:rPr lang="sv-SE" dirty="0" smtClean="0"/>
              <a:t>En övergripande plan som visar projektets milstolpar är ett bra kommunikationsverktyg</a:t>
            </a:r>
          </a:p>
          <a:p>
            <a:r>
              <a:rPr lang="sv-SE" dirty="0" smtClean="0"/>
              <a:t>Milstolparna är avstämningspunkter som syftar till att hjälpa PL att följa projektet samt rapportera status under genomförandet</a:t>
            </a:r>
          </a:p>
          <a:p>
            <a:r>
              <a:rPr lang="sv-SE" dirty="0" smtClean="0"/>
              <a:t>Projektgruppen har som uppgift att se till att milstolparna uppnås </a:t>
            </a:r>
            <a:endParaRPr lang="sv-SE" dirty="0"/>
          </a:p>
        </p:txBody>
      </p:sp>
      <p:sp>
        <p:nvSpPr>
          <p:cNvPr id="4" name="Platshållare för datum 3"/>
          <p:cNvSpPr>
            <a:spLocks noGrp="1"/>
          </p:cNvSpPr>
          <p:nvPr>
            <p:ph type="dt" sz="half" idx="10"/>
          </p:nvPr>
        </p:nvSpPr>
        <p:spPr>
          <a:xfrm>
            <a:off x="7524328" y="6135089"/>
            <a:ext cx="1014452" cy="370171"/>
          </a:xfrm>
        </p:spPr>
        <p:txBody>
          <a:bodyPr/>
          <a:lstStyle/>
          <a:p>
            <a:fld id="{C0B8D495-50C3-49D1-A5C4-6D6D888BC458}" type="datetime1">
              <a:rPr lang="sv-SE" smtClean="0"/>
              <a:t>15-03-23</a:t>
            </a:fld>
            <a:endParaRPr lang="sv-SE" dirty="0"/>
          </a:p>
        </p:txBody>
      </p:sp>
      <p:sp>
        <p:nvSpPr>
          <p:cNvPr id="5" name="Platshållare för sidfot 4"/>
          <p:cNvSpPr>
            <a:spLocks noGrp="1"/>
          </p:cNvSpPr>
          <p:nvPr>
            <p:ph type="ftr" sz="quarter" idx="11"/>
          </p:nvPr>
        </p:nvSpPr>
        <p:spPr/>
        <p:txBody>
          <a:bodyPr/>
          <a:lstStyle/>
          <a:p>
            <a:r>
              <a:rPr lang="sv-SE" smtClean="0"/>
              <a:t>Copyright Brismo Konsult AB</a:t>
            </a:r>
            <a:endParaRPr lang="sv-SE" dirty="0"/>
          </a:p>
        </p:txBody>
      </p:sp>
      <p:sp>
        <p:nvSpPr>
          <p:cNvPr id="6" name="Platshållare för bildnummer 5"/>
          <p:cNvSpPr>
            <a:spLocks noGrp="1"/>
          </p:cNvSpPr>
          <p:nvPr>
            <p:ph type="sldNum" sz="quarter" idx="12"/>
          </p:nvPr>
        </p:nvSpPr>
        <p:spPr/>
        <p:txBody>
          <a:bodyPr/>
          <a:lstStyle/>
          <a:p>
            <a:fld id="{D11EC0D0-8B40-46C6-8B35-A59006769FBD}" type="slidenum">
              <a:rPr lang="sv-SE" smtClean="0"/>
              <a:t>32</a:t>
            </a:fld>
            <a:endParaRPr lang="sv-SE"/>
          </a:p>
        </p:txBody>
      </p:sp>
    </p:spTree>
    <p:extLst>
      <p:ext uri="{BB962C8B-B14F-4D97-AF65-F5344CB8AC3E}">
        <p14:creationId xmlns:p14="http://schemas.microsoft.com/office/powerpoint/2010/main" val="690920957"/>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PL leder projektet med </a:t>
            </a:r>
            <a:r>
              <a:rPr lang="sv-SE" b="1" dirty="0" smtClean="0"/>
              <a:t>Milstolpar</a:t>
            </a:r>
            <a:endParaRPr lang="sv-SE" b="1" dirty="0"/>
          </a:p>
        </p:txBody>
      </p:sp>
      <p:sp>
        <p:nvSpPr>
          <p:cNvPr id="5" name="Platshållare för datum 4"/>
          <p:cNvSpPr>
            <a:spLocks noGrp="1"/>
          </p:cNvSpPr>
          <p:nvPr>
            <p:ph type="dt" sz="half" idx="10"/>
          </p:nvPr>
        </p:nvSpPr>
        <p:spPr>
          <a:xfrm>
            <a:off x="7658903" y="6135089"/>
            <a:ext cx="879877" cy="370171"/>
          </a:xfrm>
        </p:spPr>
        <p:txBody>
          <a:bodyPr/>
          <a:lstStyle/>
          <a:p>
            <a:fld id="{8F7C2E06-AB7C-40C0-84FA-51CC6F6EE611}" type="datetime1">
              <a:rPr lang="sv-SE" smtClean="0"/>
              <a:t>15-03-23</a:t>
            </a:fld>
            <a:endParaRPr lang="sv-SE"/>
          </a:p>
        </p:txBody>
      </p:sp>
      <p:sp>
        <p:nvSpPr>
          <p:cNvPr id="6" name="Platshållare för sidfot 5"/>
          <p:cNvSpPr>
            <a:spLocks noGrp="1"/>
          </p:cNvSpPr>
          <p:nvPr>
            <p:ph type="ftr" sz="quarter" idx="11"/>
          </p:nvPr>
        </p:nvSpPr>
        <p:spPr/>
        <p:txBody>
          <a:bodyPr/>
          <a:lstStyle/>
          <a:p>
            <a:r>
              <a:rPr lang="sv-SE" smtClean="0"/>
              <a:t>Copyright Brismo Konsult AB</a:t>
            </a:r>
            <a:endParaRPr lang="sv-SE"/>
          </a:p>
        </p:txBody>
      </p:sp>
      <p:sp>
        <p:nvSpPr>
          <p:cNvPr id="7" name="Platshållare för bildnummer 6"/>
          <p:cNvSpPr>
            <a:spLocks noGrp="1"/>
          </p:cNvSpPr>
          <p:nvPr>
            <p:ph type="sldNum" sz="quarter" idx="12"/>
          </p:nvPr>
        </p:nvSpPr>
        <p:spPr/>
        <p:txBody>
          <a:bodyPr/>
          <a:lstStyle/>
          <a:p>
            <a:fld id="{D11EC0D0-8B40-46C6-8B35-A59006769FBD}" type="slidenum">
              <a:rPr lang="sv-SE" smtClean="0"/>
              <a:t>33</a:t>
            </a:fld>
            <a:endParaRPr lang="sv-SE"/>
          </a:p>
        </p:txBody>
      </p:sp>
      <p:pic>
        <p:nvPicPr>
          <p:cNvPr id="8" name="Bildobjekt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624" y="980729"/>
            <a:ext cx="7821162" cy="3435996"/>
          </a:xfrm>
          <a:prstGeom prst="rect">
            <a:avLst/>
          </a:prstGeom>
        </p:spPr>
      </p:pic>
    </p:spTree>
    <p:extLst>
      <p:ext uri="{BB962C8B-B14F-4D97-AF65-F5344CB8AC3E}">
        <p14:creationId xmlns:p14="http://schemas.microsoft.com/office/powerpoint/2010/main" val="31000575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a:xfrm>
            <a:off x="7658903" y="6135089"/>
            <a:ext cx="879877" cy="370171"/>
          </a:xfrm>
        </p:spPr>
        <p:txBody>
          <a:bodyPr/>
          <a:lstStyle/>
          <a:p>
            <a:fld id="{5E978440-62B2-4656-A165-0AEEB37B8D97}" type="datetime1">
              <a:rPr lang="sv-SE" smtClean="0"/>
              <a:t>15-03-23</a:t>
            </a:fld>
            <a:endParaRPr lang="sv-SE" dirty="0"/>
          </a:p>
        </p:txBody>
      </p:sp>
      <p:sp>
        <p:nvSpPr>
          <p:cNvPr id="3" name="Platshållare för sidfot 2"/>
          <p:cNvSpPr>
            <a:spLocks noGrp="1"/>
          </p:cNvSpPr>
          <p:nvPr>
            <p:ph type="ftr" sz="quarter" idx="11"/>
          </p:nvPr>
        </p:nvSpPr>
        <p:spPr/>
        <p:txBody>
          <a:bodyPr/>
          <a:lstStyle/>
          <a:p>
            <a:r>
              <a:rPr lang="sv-SE" smtClean="0"/>
              <a:t>Copyright Brismo Konsult AB</a:t>
            </a:r>
            <a:endParaRPr lang="sv-SE"/>
          </a:p>
        </p:txBody>
      </p:sp>
      <p:sp>
        <p:nvSpPr>
          <p:cNvPr id="4" name="Platshållare för bildnummer 3"/>
          <p:cNvSpPr>
            <a:spLocks noGrp="1"/>
          </p:cNvSpPr>
          <p:nvPr>
            <p:ph type="sldNum" sz="quarter" idx="12"/>
          </p:nvPr>
        </p:nvSpPr>
        <p:spPr/>
        <p:txBody>
          <a:bodyPr/>
          <a:lstStyle/>
          <a:p>
            <a:fld id="{D11EC0D0-8B40-46C6-8B35-A59006769FBD}" type="slidenum">
              <a:rPr lang="sv-SE" smtClean="0"/>
              <a:t>34</a:t>
            </a:fld>
            <a:endParaRPr lang="sv-SE"/>
          </a:p>
        </p:txBody>
      </p:sp>
      <p:pic>
        <p:nvPicPr>
          <p:cNvPr id="5" name="Bildobjekt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3648" y="836712"/>
            <a:ext cx="7341963" cy="4261714"/>
          </a:xfrm>
          <a:prstGeom prst="rect">
            <a:avLst/>
          </a:prstGeom>
        </p:spPr>
      </p:pic>
    </p:spTree>
    <p:extLst>
      <p:ext uri="{BB962C8B-B14F-4D97-AF65-F5344CB8AC3E}">
        <p14:creationId xmlns:p14="http://schemas.microsoft.com/office/powerpoint/2010/main" val="2480703496"/>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Projektförloppet</a:t>
            </a:r>
            <a:endParaRPr lang="sv-SE" dirty="0"/>
          </a:p>
        </p:txBody>
      </p:sp>
      <p:sp>
        <p:nvSpPr>
          <p:cNvPr id="3" name="Platshållare för innehåll 2"/>
          <p:cNvSpPr>
            <a:spLocks noGrp="1"/>
          </p:cNvSpPr>
          <p:nvPr>
            <p:ph idx="1"/>
          </p:nvPr>
        </p:nvSpPr>
        <p:spPr>
          <a:xfrm>
            <a:off x="1942415" y="1412776"/>
            <a:ext cx="6591985" cy="4608512"/>
          </a:xfrm>
        </p:spPr>
        <p:txBody>
          <a:bodyPr>
            <a:normAutofit/>
          </a:bodyPr>
          <a:lstStyle/>
          <a:p>
            <a:pPr marL="0" indent="0">
              <a:buNone/>
            </a:pPr>
            <a:r>
              <a:rPr lang="sv-SE" b="1" i="1" dirty="0" smtClean="0"/>
              <a:t>Ett projekt kan beskrivas som en process, med start och slut. Ju mer detaljerad processen är beskriven desto högre grad av styrning har projektarbetet och därmed kraven på hur arbetet skall utföras.</a:t>
            </a:r>
          </a:p>
          <a:p>
            <a:r>
              <a:rPr lang="sv-SE" dirty="0" smtClean="0"/>
              <a:t>Processdefinition</a:t>
            </a:r>
            <a:br>
              <a:rPr lang="sv-SE" dirty="0" smtClean="0"/>
            </a:br>
            <a:r>
              <a:rPr lang="sv-SE" dirty="0" smtClean="0"/>
              <a:t>- En process är en serie av sammanhängande</a:t>
            </a:r>
            <a:br>
              <a:rPr lang="sv-SE" dirty="0" smtClean="0"/>
            </a:br>
            <a:r>
              <a:rPr lang="sv-SE" dirty="0" smtClean="0"/>
              <a:t>  aktiviteter</a:t>
            </a:r>
            <a:br>
              <a:rPr lang="sv-SE" dirty="0" smtClean="0"/>
            </a:br>
            <a:r>
              <a:rPr lang="sv-SE" dirty="0" smtClean="0"/>
              <a:t>- En process förädlar en vara eller tjänst för att</a:t>
            </a:r>
            <a:br>
              <a:rPr lang="sv-SE" dirty="0" smtClean="0"/>
            </a:br>
            <a:r>
              <a:rPr lang="sv-SE" dirty="0" smtClean="0"/>
              <a:t>  tillgodose ett behov</a:t>
            </a:r>
            <a:br>
              <a:rPr lang="sv-SE" dirty="0" smtClean="0"/>
            </a:br>
            <a:r>
              <a:rPr lang="sv-SE" dirty="0" smtClean="0"/>
              <a:t>- En process har minst en leverantör som levererar </a:t>
            </a:r>
            <a:br>
              <a:rPr lang="sv-SE" dirty="0" smtClean="0"/>
            </a:br>
            <a:r>
              <a:rPr lang="sv-SE" dirty="0" smtClean="0"/>
              <a:t>   indata och en kund som är mottagare av utdata</a:t>
            </a:r>
          </a:p>
          <a:p>
            <a:r>
              <a:rPr lang="sv-SE" dirty="0" smtClean="0"/>
              <a:t>Processer beskrivs och fastläggs i metodbeskrivningar och kvalitetsmanualer</a:t>
            </a:r>
          </a:p>
          <a:p>
            <a:r>
              <a:rPr lang="sv-SE" dirty="0" smtClean="0"/>
              <a:t>Ofta skiljer man på kärnprocesser och stödprocesser</a:t>
            </a:r>
          </a:p>
        </p:txBody>
      </p:sp>
      <p:sp>
        <p:nvSpPr>
          <p:cNvPr id="4" name="Platshållare för datum 3"/>
          <p:cNvSpPr>
            <a:spLocks noGrp="1"/>
          </p:cNvSpPr>
          <p:nvPr>
            <p:ph type="dt" sz="half" idx="10"/>
          </p:nvPr>
        </p:nvSpPr>
        <p:spPr>
          <a:xfrm>
            <a:off x="7596336" y="6135089"/>
            <a:ext cx="942444" cy="370171"/>
          </a:xfrm>
        </p:spPr>
        <p:txBody>
          <a:bodyPr/>
          <a:lstStyle/>
          <a:p>
            <a:fld id="{34029664-803A-4F4E-BA51-CF8AD61AC0F8}" type="datetime1">
              <a:rPr lang="sv-SE" smtClean="0"/>
              <a:t>15-03-23</a:t>
            </a:fld>
            <a:endParaRPr lang="sv-SE" dirty="0"/>
          </a:p>
        </p:txBody>
      </p:sp>
      <p:sp>
        <p:nvSpPr>
          <p:cNvPr id="5" name="Platshållare för sidfot 4"/>
          <p:cNvSpPr>
            <a:spLocks noGrp="1"/>
          </p:cNvSpPr>
          <p:nvPr>
            <p:ph type="ftr" sz="quarter" idx="11"/>
          </p:nvPr>
        </p:nvSpPr>
        <p:spPr/>
        <p:txBody>
          <a:bodyPr/>
          <a:lstStyle/>
          <a:p>
            <a:r>
              <a:rPr lang="sv-SE" smtClean="0"/>
              <a:t>Copyright Brismo Konsult AB</a:t>
            </a:r>
            <a:endParaRPr lang="sv-SE"/>
          </a:p>
        </p:txBody>
      </p:sp>
      <p:sp>
        <p:nvSpPr>
          <p:cNvPr id="6" name="Platshållare för bildnummer 5"/>
          <p:cNvSpPr>
            <a:spLocks noGrp="1"/>
          </p:cNvSpPr>
          <p:nvPr>
            <p:ph type="sldNum" sz="quarter" idx="12"/>
          </p:nvPr>
        </p:nvSpPr>
        <p:spPr/>
        <p:txBody>
          <a:bodyPr/>
          <a:lstStyle/>
          <a:p>
            <a:fld id="{D11EC0D0-8B40-46C6-8B35-A59006769FBD}" type="slidenum">
              <a:rPr lang="sv-SE" smtClean="0"/>
              <a:t>35</a:t>
            </a:fld>
            <a:endParaRPr lang="sv-SE"/>
          </a:p>
        </p:txBody>
      </p:sp>
    </p:spTree>
    <p:extLst>
      <p:ext uri="{BB962C8B-B14F-4D97-AF65-F5344CB8AC3E}">
        <p14:creationId xmlns:p14="http://schemas.microsoft.com/office/powerpoint/2010/main" val="4153610599"/>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a:xfrm>
            <a:off x="7658903" y="6135089"/>
            <a:ext cx="879877" cy="370171"/>
          </a:xfrm>
        </p:spPr>
        <p:txBody>
          <a:bodyPr/>
          <a:lstStyle/>
          <a:p>
            <a:fld id="{38E63CE8-6074-45A6-8394-C5F5AC1975F2}" type="datetime1">
              <a:rPr lang="sv-SE" smtClean="0"/>
              <a:t>15-03-23</a:t>
            </a:fld>
            <a:endParaRPr lang="sv-SE" dirty="0"/>
          </a:p>
        </p:txBody>
      </p:sp>
      <p:sp>
        <p:nvSpPr>
          <p:cNvPr id="3" name="Platshållare för sidfot 2"/>
          <p:cNvSpPr>
            <a:spLocks noGrp="1"/>
          </p:cNvSpPr>
          <p:nvPr>
            <p:ph type="ftr" sz="quarter" idx="11"/>
          </p:nvPr>
        </p:nvSpPr>
        <p:spPr/>
        <p:txBody>
          <a:bodyPr/>
          <a:lstStyle/>
          <a:p>
            <a:r>
              <a:rPr lang="sv-SE" smtClean="0"/>
              <a:t>Copyright Brismo Konsult AB</a:t>
            </a:r>
            <a:endParaRPr lang="sv-SE"/>
          </a:p>
        </p:txBody>
      </p:sp>
      <p:sp>
        <p:nvSpPr>
          <p:cNvPr id="4" name="Platshållare för bildnummer 3"/>
          <p:cNvSpPr>
            <a:spLocks noGrp="1"/>
          </p:cNvSpPr>
          <p:nvPr>
            <p:ph type="sldNum" sz="quarter" idx="12"/>
          </p:nvPr>
        </p:nvSpPr>
        <p:spPr/>
        <p:txBody>
          <a:bodyPr/>
          <a:lstStyle/>
          <a:p>
            <a:fld id="{D11EC0D0-8B40-46C6-8B35-A59006769FBD}" type="slidenum">
              <a:rPr lang="sv-SE" smtClean="0"/>
              <a:t>36</a:t>
            </a:fld>
            <a:endParaRPr lang="sv-SE"/>
          </a:p>
        </p:txBody>
      </p:sp>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927" y="1916832"/>
            <a:ext cx="7981640" cy="2689560"/>
          </a:xfrm>
          <a:prstGeom prst="rect">
            <a:avLst/>
          </a:prstGeom>
        </p:spPr>
      </p:pic>
    </p:spTree>
    <p:extLst>
      <p:ext uri="{BB962C8B-B14F-4D97-AF65-F5344CB8AC3E}">
        <p14:creationId xmlns:p14="http://schemas.microsoft.com/office/powerpoint/2010/main" val="3843391232"/>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945201" y="624110"/>
            <a:ext cx="6589199" cy="788666"/>
          </a:xfrm>
        </p:spPr>
        <p:txBody>
          <a:bodyPr/>
          <a:lstStyle/>
          <a:p>
            <a:r>
              <a:rPr lang="sv-SE" b="1" dirty="0"/>
              <a:t>P</a:t>
            </a:r>
            <a:r>
              <a:rPr lang="sv-SE" b="1" dirty="0" smtClean="0"/>
              <a:t>rojektfaserna</a:t>
            </a:r>
            <a:endParaRPr lang="sv-SE" b="1" dirty="0"/>
          </a:p>
        </p:txBody>
      </p:sp>
      <p:sp>
        <p:nvSpPr>
          <p:cNvPr id="3" name="Platshållare för innehåll 2"/>
          <p:cNvSpPr>
            <a:spLocks noGrp="1"/>
          </p:cNvSpPr>
          <p:nvPr>
            <p:ph idx="1"/>
          </p:nvPr>
        </p:nvSpPr>
        <p:spPr>
          <a:xfrm>
            <a:off x="1835696" y="1628800"/>
            <a:ext cx="6591985" cy="4392488"/>
          </a:xfrm>
        </p:spPr>
        <p:txBody>
          <a:bodyPr>
            <a:normAutofit fontScale="92500" lnSpcReduction="10000"/>
          </a:bodyPr>
          <a:lstStyle/>
          <a:p>
            <a:r>
              <a:rPr lang="sv-SE" b="1" dirty="0" smtClean="0"/>
              <a:t>Förstudie</a:t>
            </a:r>
            <a:r>
              <a:rPr lang="sv-SE" dirty="0" smtClean="0"/>
              <a:t>, analysera förutsättningar och specificera uppdraget</a:t>
            </a:r>
          </a:p>
          <a:p>
            <a:r>
              <a:rPr lang="sv-SE" b="1" dirty="0" smtClean="0"/>
              <a:t>Planering</a:t>
            </a:r>
            <a:r>
              <a:rPr lang="sv-SE" dirty="0" smtClean="0"/>
              <a:t>, producera planer för genomförandet</a:t>
            </a:r>
          </a:p>
          <a:p>
            <a:r>
              <a:rPr lang="sv-SE" b="1" dirty="0" smtClean="0"/>
              <a:t>Genomförande</a:t>
            </a:r>
            <a:r>
              <a:rPr lang="sv-SE" dirty="0" smtClean="0"/>
              <a:t>, arbeta i projektet och inför resultatet</a:t>
            </a:r>
          </a:p>
          <a:p>
            <a:r>
              <a:rPr lang="sv-SE" b="1" dirty="0" smtClean="0"/>
              <a:t>Avslut</a:t>
            </a:r>
            <a:r>
              <a:rPr lang="sv-SE" dirty="0" smtClean="0"/>
              <a:t>, utvärdera och avveckla projektet</a:t>
            </a:r>
          </a:p>
          <a:p>
            <a:endParaRPr lang="sv-SE" dirty="0"/>
          </a:p>
          <a:p>
            <a:pPr marL="0" indent="0" algn="ctr">
              <a:buNone/>
            </a:pPr>
            <a:r>
              <a:rPr lang="sv-SE" b="1" dirty="0" smtClean="0"/>
              <a:t>Alla projekt börjar med ett behov att något skall förändras eller utvecklas</a:t>
            </a:r>
            <a:br>
              <a:rPr lang="sv-SE" b="1" dirty="0" smtClean="0"/>
            </a:br>
            <a:endParaRPr lang="sv-SE" b="1" dirty="0" smtClean="0"/>
          </a:p>
          <a:p>
            <a:pPr marL="0" indent="0" algn="ctr">
              <a:buNone/>
            </a:pPr>
            <a:r>
              <a:rPr lang="sv-SE" b="1" dirty="0" smtClean="0"/>
              <a:t>Forskningsprojekt</a:t>
            </a:r>
            <a:r>
              <a:rPr lang="sv-SE" dirty="0" smtClean="0"/>
              <a:t> – utgår från en ide som skall utredas</a:t>
            </a:r>
            <a:br>
              <a:rPr lang="sv-SE" dirty="0" smtClean="0"/>
            </a:br>
            <a:r>
              <a:rPr lang="sv-SE" dirty="0" smtClean="0"/>
              <a:t>                                  eller en tes som skall testas. Kräver </a:t>
            </a:r>
            <a:br>
              <a:rPr lang="sv-SE" dirty="0" smtClean="0"/>
            </a:br>
            <a:r>
              <a:rPr lang="sv-SE" dirty="0" smtClean="0"/>
              <a:t>                                   ofta forskningsanslag för att kunna</a:t>
            </a:r>
            <a:br>
              <a:rPr lang="sv-SE" dirty="0" smtClean="0"/>
            </a:br>
            <a:r>
              <a:rPr lang="sv-SE" dirty="0" smtClean="0"/>
              <a:t>                                    startas och leverans kan ske i form</a:t>
            </a:r>
            <a:br>
              <a:rPr lang="sv-SE" dirty="0" smtClean="0"/>
            </a:br>
            <a:r>
              <a:rPr lang="sv-SE" dirty="0" smtClean="0"/>
              <a:t>                                     av en rapport eller en vetenskaplig artikel</a:t>
            </a:r>
          </a:p>
        </p:txBody>
      </p:sp>
      <p:sp>
        <p:nvSpPr>
          <p:cNvPr id="4" name="Platshållare för datum 3"/>
          <p:cNvSpPr>
            <a:spLocks noGrp="1"/>
          </p:cNvSpPr>
          <p:nvPr>
            <p:ph type="dt" sz="half" idx="10"/>
          </p:nvPr>
        </p:nvSpPr>
        <p:spPr>
          <a:xfrm>
            <a:off x="7658903" y="6135089"/>
            <a:ext cx="879877" cy="370171"/>
          </a:xfrm>
        </p:spPr>
        <p:txBody>
          <a:bodyPr/>
          <a:lstStyle/>
          <a:p>
            <a:fld id="{2A5C967D-E556-4C6A-92B5-CBFF73676D45}" type="datetime1">
              <a:rPr lang="sv-SE" smtClean="0"/>
              <a:t>15-03-23</a:t>
            </a:fld>
            <a:endParaRPr lang="sv-SE" dirty="0"/>
          </a:p>
        </p:txBody>
      </p:sp>
      <p:sp>
        <p:nvSpPr>
          <p:cNvPr id="5" name="Platshållare för sidfot 4"/>
          <p:cNvSpPr>
            <a:spLocks noGrp="1"/>
          </p:cNvSpPr>
          <p:nvPr>
            <p:ph type="ftr" sz="quarter" idx="11"/>
          </p:nvPr>
        </p:nvSpPr>
        <p:spPr/>
        <p:txBody>
          <a:bodyPr/>
          <a:lstStyle/>
          <a:p>
            <a:r>
              <a:rPr lang="sv-SE" smtClean="0"/>
              <a:t>Copyright Brismo Konsult AB</a:t>
            </a:r>
            <a:endParaRPr lang="sv-SE"/>
          </a:p>
        </p:txBody>
      </p:sp>
      <p:sp>
        <p:nvSpPr>
          <p:cNvPr id="6" name="Platshållare för bildnummer 5"/>
          <p:cNvSpPr>
            <a:spLocks noGrp="1"/>
          </p:cNvSpPr>
          <p:nvPr>
            <p:ph type="sldNum" sz="quarter" idx="12"/>
          </p:nvPr>
        </p:nvSpPr>
        <p:spPr/>
        <p:txBody>
          <a:bodyPr/>
          <a:lstStyle/>
          <a:p>
            <a:fld id="{D11EC0D0-8B40-46C6-8B35-A59006769FBD}" type="slidenum">
              <a:rPr lang="sv-SE" smtClean="0"/>
              <a:t>37</a:t>
            </a:fld>
            <a:endParaRPr lang="sv-SE"/>
          </a:p>
        </p:txBody>
      </p:sp>
    </p:spTree>
    <p:extLst>
      <p:ext uri="{BB962C8B-B14F-4D97-AF65-F5344CB8AC3E}">
        <p14:creationId xmlns:p14="http://schemas.microsoft.com/office/powerpoint/2010/main" val="1309030164"/>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547664" y="624110"/>
            <a:ext cx="7416824" cy="788666"/>
          </a:xfrm>
        </p:spPr>
        <p:txBody>
          <a:bodyPr>
            <a:normAutofit/>
          </a:bodyPr>
          <a:lstStyle/>
          <a:p>
            <a:r>
              <a:rPr lang="sv-SE" sz="2800" b="1" dirty="0" smtClean="0"/>
              <a:t>Avstämning/</a:t>
            </a:r>
            <a:r>
              <a:rPr lang="sv-SE" sz="2800" b="1" dirty="0" err="1" smtClean="0"/>
              <a:t>audit</a:t>
            </a:r>
            <a:r>
              <a:rPr lang="sv-SE" sz="2800" b="1" dirty="0" smtClean="0"/>
              <a:t> under genomförandet</a:t>
            </a:r>
            <a:endParaRPr lang="sv-SE" sz="2800" b="1" dirty="0"/>
          </a:p>
        </p:txBody>
      </p:sp>
      <p:sp>
        <p:nvSpPr>
          <p:cNvPr id="4" name="Platshållare för datum 3"/>
          <p:cNvSpPr>
            <a:spLocks noGrp="1"/>
          </p:cNvSpPr>
          <p:nvPr>
            <p:ph type="dt" sz="half" idx="10"/>
          </p:nvPr>
        </p:nvSpPr>
        <p:spPr>
          <a:xfrm>
            <a:off x="7658903" y="6135089"/>
            <a:ext cx="879877" cy="370171"/>
          </a:xfrm>
        </p:spPr>
        <p:txBody>
          <a:bodyPr/>
          <a:lstStyle/>
          <a:p>
            <a:fld id="{8F8A98E9-F092-4C07-9D93-E8F6F5BABB05}" type="datetime1">
              <a:rPr lang="sv-SE" smtClean="0"/>
              <a:t>15-03-23</a:t>
            </a:fld>
            <a:endParaRPr lang="sv-SE" dirty="0"/>
          </a:p>
        </p:txBody>
      </p:sp>
      <p:sp>
        <p:nvSpPr>
          <p:cNvPr id="5" name="Platshållare för sidfot 4"/>
          <p:cNvSpPr>
            <a:spLocks noGrp="1"/>
          </p:cNvSpPr>
          <p:nvPr>
            <p:ph type="ftr" sz="quarter" idx="11"/>
          </p:nvPr>
        </p:nvSpPr>
        <p:spPr/>
        <p:txBody>
          <a:bodyPr/>
          <a:lstStyle/>
          <a:p>
            <a:r>
              <a:rPr lang="sv-SE" smtClean="0"/>
              <a:t>Copyright Brismo Konsult AB</a:t>
            </a:r>
            <a:endParaRPr lang="sv-SE"/>
          </a:p>
        </p:txBody>
      </p:sp>
      <p:sp>
        <p:nvSpPr>
          <p:cNvPr id="6" name="Platshållare för bildnummer 5"/>
          <p:cNvSpPr>
            <a:spLocks noGrp="1"/>
          </p:cNvSpPr>
          <p:nvPr>
            <p:ph type="sldNum" sz="quarter" idx="12"/>
          </p:nvPr>
        </p:nvSpPr>
        <p:spPr/>
        <p:txBody>
          <a:bodyPr/>
          <a:lstStyle/>
          <a:p>
            <a:fld id="{D11EC0D0-8B40-46C6-8B35-A59006769FBD}" type="slidenum">
              <a:rPr lang="sv-SE" smtClean="0"/>
              <a:t>38</a:t>
            </a:fld>
            <a:endParaRPr lang="sv-SE"/>
          </a:p>
        </p:txBody>
      </p:sp>
      <p:grpSp>
        <p:nvGrpSpPr>
          <p:cNvPr id="8" name="Group 3"/>
          <p:cNvGrpSpPr>
            <a:grpSpLocks/>
          </p:cNvGrpSpPr>
          <p:nvPr/>
        </p:nvGrpSpPr>
        <p:grpSpPr bwMode="auto">
          <a:xfrm>
            <a:off x="1227605" y="1628800"/>
            <a:ext cx="7469187" cy="4082591"/>
            <a:chOff x="2110" y="2447"/>
            <a:chExt cx="3063" cy="1354"/>
          </a:xfrm>
        </p:grpSpPr>
        <p:sp>
          <p:nvSpPr>
            <p:cNvPr id="9" name="Line 4"/>
            <p:cNvSpPr>
              <a:spLocks noChangeShapeType="1"/>
            </p:cNvSpPr>
            <p:nvPr/>
          </p:nvSpPr>
          <p:spPr bwMode="auto">
            <a:xfrm>
              <a:off x="2110" y="3394"/>
              <a:ext cx="2837" cy="0"/>
            </a:xfrm>
            <a:prstGeom prst="line">
              <a:avLst/>
            </a:prstGeom>
            <a:noFill/>
            <a:ln w="57150">
              <a:solidFill>
                <a:srgbClr val="FF9933"/>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sv-SE"/>
            </a:p>
          </p:txBody>
        </p:sp>
        <p:sp>
          <p:nvSpPr>
            <p:cNvPr id="10" name="Line 5"/>
            <p:cNvSpPr>
              <a:spLocks noChangeShapeType="1"/>
            </p:cNvSpPr>
            <p:nvPr/>
          </p:nvSpPr>
          <p:spPr bwMode="auto">
            <a:xfrm>
              <a:off x="2594" y="2726"/>
              <a:ext cx="2249" cy="0"/>
            </a:xfrm>
            <a:prstGeom prst="line">
              <a:avLst/>
            </a:prstGeom>
            <a:noFill/>
            <a:ln w="9525">
              <a:solidFill>
                <a:srgbClr val="FF9933"/>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sv-SE"/>
            </a:p>
          </p:txBody>
        </p:sp>
        <p:sp>
          <p:nvSpPr>
            <p:cNvPr id="11" name="Line 6"/>
            <p:cNvSpPr>
              <a:spLocks noChangeShapeType="1"/>
            </p:cNvSpPr>
            <p:nvPr/>
          </p:nvSpPr>
          <p:spPr bwMode="auto">
            <a:xfrm>
              <a:off x="4843" y="2615"/>
              <a:ext cx="0" cy="945"/>
            </a:xfrm>
            <a:prstGeom prst="line">
              <a:avLst/>
            </a:prstGeom>
            <a:noFill/>
            <a:ln w="15875">
              <a:solidFill>
                <a:srgbClr val="FF9933"/>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sv-SE"/>
            </a:p>
          </p:txBody>
        </p:sp>
        <p:sp>
          <p:nvSpPr>
            <p:cNvPr id="12" name="Line 7"/>
            <p:cNvSpPr>
              <a:spLocks noChangeShapeType="1"/>
            </p:cNvSpPr>
            <p:nvPr/>
          </p:nvSpPr>
          <p:spPr bwMode="auto">
            <a:xfrm>
              <a:off x="2525" y="2615"/>
              <a:ext cx="0" cy="945"/>
            </a:xfrm>
            <a:prstGeom prst="line">
              <a:avLst/>
            </a:prstGeom>
            <a:noFill/>
            <a:ln w="15875">
              <a:solidFill>
                <a:srgbClr val="FF9933"/>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sv-SE"/>
            </a:p>
          </p:txBody>
        </p:sp>
        <p:sp>
          <p:nvSpPr>
            <p:cNvPr id="13" name="Line 8"/>
            <p:cNvSpPr>
              <a:spLocks noChangeShapeType="1"/>
            </p:cNvSpPr>
            <p:nvPr/>
          </p:nvSpPr>
          <p:spPr bwMode="auto">
            <a:xfrm>
              <a:off x="2767" y="3060"/>
              <a:ext cx="0" cy="334"/>
            </a:xfrm>
            <a:prstGeom prst="line">
              <a:avLst/>
            </a:prstGeom>
            <a:noFill/>
            <a:ln w="9525">
              <a:solidFill>
                <a:srgbClr val="FF9933"/>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sv-SE"/>
            </a:p>
          </p:txBody>
        </p:sp>
        <p:sp>
          <p:nvSpPr>
            <p:cNvPr id="14" name="Line 9"/>
            <p:cNvSpPr>
              <a:spLocks noChangeShapeType="1"/>
            </p:cNvSpPr>
            <p:nvPr/>
          </p:nvSpPr>
          <p:spPr bwMode="auto">
            <a:xfrm>
              <a:off x="3010" y="3060"/>
              <a:ext cx="0" cy="334"/>
            </a:xfrm>
            <a:prstGeom prst="line">
              <a:avLst/>
            </a:prstGeom>
            <a:noFill/>
            <a:ln w="9525">
              <a:solidFill>
                <a:srgbClr val="FF9933"/>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sv-SE"/>
            </a:p>
          </p:txBody>
        </p:sp>
        <p:sp>
          <p:nvSpPr>
            <p:cNvPr id="15" name="Line 10"/>
            <p:cNvSpPr>
              <a:spLocks noChangeShapeType="1"/>
            </p:cNvSpPr>
            <p:nvPr/>
          </p:nvSpPr>
          <p:spPr bwMode="auto">
            <a:xfrm>
              <a:off x="4290" y="3060"/>
              <a:ext cx="0" cy="334"/>
            </a:xfrm>
            <a:prstGeom prst="line">
              <a:avLst/>
            </a:prstGeom>
            <a:noFill/>
            <a:ln w="9525">
              <a:solidFill>
                <a:srgbClr val="FF9933"/>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sv-SE"/>
            </a:p>
          </p:txBody>
        </p:sp>
        <p:sp>
          <p:nvSpPr>
            <p:cNvPr id="16" name="Line 11"/>
            <p:cNvSpPr>
              <a:spLocks noChangeShapeType="1"/>
            </p:cNvSpPr>
            <p:nvPr/>
          </p:nvSpPr>
          <p:spPr bwMode="auto">
            <a:xfrm>
              <a:off x="3252" y="3060"/>
              <a:ext cx="0" cy="334"/>
            </a:xfrm>
            <a:prstGeom prst="line">
              <a:avLst/>
            </a:prstGeom>
            <a:noFill/>
            <a:ln w="9525">
              <a:solidFill>
                <a:srgbClr val="FF9933"/>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sv-SE"/>
            </a:p>
          </p:txBody>
        </p:sp>
        <p:sp>
          <p:nvSpPr>
            <p:cNvPr id="17" name="Line 12"/>
            <p:cNvSpPr>
              <a:spLocks noChangeShapeType="1"/>
            </p:cNvSpPr>
            <p:nvPr/>
          </p:nvSpPr>
          <p:spPr bwMode="auto">
            <a:xfrm>
              <a:off x="3494" y="3060"/>
              <a:ext cx="0" cy="334"/>
            </a:xfrm>
            <a:prstGeom prst="line">
              <a:avLst/>
            </a:prstGeom>
            <a:noFill/>
            <a:ln w="9525">
              <a:solidFill>
                <a:srgbClr val="FF9933"/>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sv-SE"/>
            </a:p>
          </p:txBody>
        </p:sp>
        <p:sp>
          <p:nvSpPr>
            <p:cNvPr id="18" name="Line 13"/>
            <p:cNvSpPr>
              <a:spLocks noChangeShapeType="1"/>
            </p:cNvSpPr>
            <p:nvPr/>
          </p:nvSpPr>
          <p:spPr bwMode="auto">
            <a:xfrm>
              <a:off x="4013" y="3060"/>
              <a:ext cx="0" cy="334"/>
            </a:xfrm>
            <a:prstGeom prst="line">
              <a:avLst/>
            </a:prstGeom>
            <a:noFill/>
            <a:ln w="9525">
              <a:solidFill>
                <a:srgbClr val="FF9933"/>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sv-SE"/>
            </a:p>
          </p:txBody>
        </p:sp>
        <p:sp>
          <p:nvSpPr>
            <p:cNvPr id="19" name="Line 14"/>
            <p:cNvSpPr>
              <a:spLocks noChangeShapeType="1"/>
            </p:cNvSpPr>
            <p:nvPr/>
          </p:nvSpPr>
          <p:spPr bwMode="auto">
            <a:xfrm>
              <a:off x="3771" y="3060"/>
              <a:ext cx="0" cy="334"/>
            </a:xfrm>
            <a:prstGeom prst="line">
              <a:avLst/>
            </a:prstGeom>
            <a:noFill/>
            <a:ln w="9525">
              <a:solidFill>
                <a:srgbClr val="FF9933"/>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sv-SE"/>
            </a:p>
          </p:txBody>
        </p:sp>
        <p:sp>
          <p:nvSpPr>
            <p:cNvPr id="20" name="Line 15"/>
            <p:cNvSpPr>
              <a:spLocks noChangeShapeType="1"/>
            </p:cNvSpPr>
            <p:nvPr/>
          </p:nvSpPr>
          <p:spPr bwMode="auto">
            <a:xfrm>
              <a:off x="2940" y="3407"/>
              <a:ext cx="0" cy="195"/>
            </a:xfrm>
            <a:prstGeom prst="line">
              <a:avLst/>
            </a:prstGeom>
            <a:noFill/>
            <a:ln w="38100">
              <a:solidFill>
                <a:srgbClr val="FF9933"/>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sv-SE"/>
            </a:p>
          </p:txBody>
        </p:sp>
        <p:sp>
          <p:nvSpPr>
            <p:cNvPr id="21" name="Line 16"/>
            <p:cNvSpPr>
              <a:spLocks noChangeShapeType="1"/>
            </p:cNvSpPr>
            <p:nvPr/>
          </p:nvSpPr>
          <p:spPr bwMode="auto">
            <a:xfrm>
              <a:off x="3563" y="3407"/>
              <a:ext cx="0" cy="195"/>
            </a:xfrm>
            <a:prstGeom prst="line">
              <a:avLst/>
            </a:prstGeom>
            <a:noFill/>
            <a:ln w="38100">
              <a:solidFill>
                <a:srgbClr val="FF9933"/>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sv-SE"/>
            </a:p>
          </p:txBody>
        </p:sp>
        <p:sp>
          <p:nvSpPr>
            <p:cNvPr id="22" name="Line 17"/>
            <p:cNvSpPr>
              <a:spLocks noChangeShapeType="1"/>
            </p:cNvSpPr>
            <p:nvPr/>
          </p:nvSpPr>
          <p:spPr bwMode="auto">
            <a:xfrm>
              <a:off x="4186" y="3407"/>
              <a:ext cx="0" cy="195"/>
            </a:xfrm>
            <a:prstGeom prst="line">
              <a:avLst/>
            </a:prstGeom>
            <a:noFill/>
            <a:ln w="38100">
              <a:solidFill>
                <a:srgbClr val="FF9933"/>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sv-SE"/>
            </a:p>
          </p:txBody>
        </p:sp>
        <p:sp>
          <p:nvSpPr>
            <p:cNvPr id="23" name="Text Box 18"/>
            <p:cNvSpPr txBox="1">
              <a:spLocks noChangeArrowheads="1"/>
            </p:cNvSpPr>
            <p:nvPr/>
          </p:nvSpPr>
          <p:spPr bwMode="auto">
            <a:xfrm>
              <a:off x="2818" y="2447"/>
              <a:ext cx="1632" cy="174"/>
            </a:xfrm>
            <a:prstGeom prst="rect">
              <a:avLst/>
            </a:prstGeom>
            <a:solidFill>
              <a:schemeClr val="tx2">
                <a:lumMod val="60000"/>
                <a:lumOff val="40000"/>
              </a:schemeClr>
            </a:solidFill>
            <a:ln w="9525">
              <a:noFill/>
              <a:miter lim="800000"/>
              <a:headEnd/>
              <a:tailEnd/>
            </a:ln>
            <a:effectLst>
              <a:prstShdw prst="shdw17" dist="17961" dir="2700000">
                <a:schemeClr val="folHlink">
                  <a:gamma/>
                  <a:shade val="60000"/>
                  <a:invGamma/>
                  <a:alpha val="74998"/>
                </a:schemeClr>
              </a:prstShdw>
            </a:effectLst>
          </p:spPr>
          <p:txBody>
            <a:bodyPr wrap="square">
              <a:spAutoFit/>
            </a:bodyPr>
            <a:lstStyle>
              <a:lvl1pPr eaLnBrk="0" hangingPunct="0">
                <a:defRPr sz="2400">
                  <a:solidFill>
                    <a:schemeClr val="tx1"/>
                  </a:solidFill>
                  <a:latin typeface="Arial" pitchFamily="34" charset="0"/>
                  <a:cs typeface="Arial" pitchFamily="34" charset="0"/>
                </a:defRPr>
              </a:lvl1pPr>
              <a:lvl2pPr marL="37931725" indent="-37474525"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hangingPunct="1"/>
              <a:r>
                <a:rPr lang="sv-SE" sz="2800" dirty="0" smtClean="0">
                  <a:solidFill>
                    <a:schemeClr val="bg1"/>
                  </a:solidFill>
                  <a:latin typeface="MetaText" charset="0"/>
                </a:rPr>
                <a:t>Styrning/effektivitet</a:t>
              </a:r>
              <a:endParaRPr lang="sv-SE" sz="2800" dirty="0">
                <a:solidFill>
                  <a:schemeClr val="bg1"/>
                </a:solidFill>
                <a:latin typeface="Century Gothic" pitchFamily="34" charset="0"/>
              </a:endParaRPr>
            </a:p>
          </p:txBody>
        </p:sp>
        <p:sp>
          <p:nvSpPr>
            <p:cNvPr id="24" name="Text Box 19"/>
            <p:cNvSpPr txBox="1">
              <a:spLocks noChangeArrowheads="1"/>
            </p:cNvSpPr>
            <p:nvPr/>
          </p:nvSpPr>
          <p:spPr bwMode="auto">
            <a:xfrm>
              <a:off x="3248" y="2832"/>
              <a:ext cx="800" cy="174"/>
            </a:xfrm>
            <a:prstGeom prst="rect">
              <a:avLst/>
            </a:prstGeom>
            <a:solidFill>
              <a:schemeClr val="tx2">
                <a:lumMod val="60000"/>
                <a:lumOff val="40000"/>
              </a:schemeClr>
            </a:solidFill>
            <a:ln w="9525">
              <a:noFill/>
              <a:miter lim="800000"/>
              <a:headEnd/>
              <a:tailEnd/>
            </a:ln>
            <a:effectLst>
              <a:prstShdw prst="shdw17" dist="17961" dir="2700000">
                <a:schemeClr val="folHlink">
                  <a:gamma/>
                  <a:shade val="60000"/>
                  <a:invGamma/>
                  <a:alpha val="74998"/>
                </a:schemeClr>
              </a:prstShdw>
            </a:effectLst>
          </p:spPr>
          <p:txBody>
            <a:bodyPr>
              <a:spAutoFit/>
            </a:bodyPr>
            <a:lstStyle>
              <a:lvl1pPr eaLnBrk="0" hangingPunct="0">
                <a:defRPr sz="2400">
                  <a:solidFill>
                    <a:schemeClr val="tx1"/>
                  </a:solidFill>
                  <a:latin typeface="Arial" pitchFamily="34" charset="0"/>
                  <a:cs typeface="Arial" pitchFamily="34" charset="0"/>
                </a:defRPr>
              </a:lvl1pPr>
              <a:lvl2pPr marL="37931725" indent="-37474525"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hangingPunct="1"/>
              <a:r>
                <a:rPr lang="sv-SE" sz="2800">
                  <a:solidFill>
                    <a:schemeClr val="bg1"/>
                  </a:solidFill>
                  <a:latin typeface="Times New Roman" pitchFamily="18" charset="0"/>
                </a:rPr>
                <a:t> </a:t>
              </a:r>
              <a:r>
                <a:rPr lang="sv-SE" sz="2800">
                  <a:solidFill>
                    <a:schemeClr val="bg1"/>
                  </a:solidFill>
                  <a:latin typeface="MetaText" charset="0"/>
                </a:rPr>
                <a:t>Mätningar</a:t>
              </a:r>
              <a:endParaRPr lang="sv-SE" sz="2800">
                <a:solidFill>
                  <a:schemeClr val="bg1"/>
                </a:solidFill>
                <a:latin typeface="Century Gothic" pitchFamily="34" charset="0"/>
              </a:endParaRPr>
            </a:p>
          </p:txBody>
        </p:sp>
        <p:sp>
          <p:nvSpPr>
            <p:cNvPr id="25" name="Text Box 20"/>
            <p:cNvSpPr txBox="1">
              <a:spLocks noChangeArrowheads="1"/>
            </p:cNvSpPr>
            <p:nvPr/>
          </p:nvSpPr>
          <p:spPr bwMode="auto">
            <a:xfrm>
              <a:off x="3037" y="3597"/>
              <a:ext cx="1074" cy="174"/>
            </a:xfrm>
            <a:prstGeom prst="rect">
              <a:avLst/>
            </a:prstGeom>
            <a:solidFill>
              <a:schemeClr val="tx2">
                <a:lumMod val="60000"/>
                <a:lumOff val="40000"/>
              </a:schemeClr>
            </a:solidFill>
            <a:ln w="9525">
              <a:noFill/>
              <a:miter lim="800000"/>
              <a:headEnd/>
              <a:tailEnd/>
            </a:ln>
            <a:effectLst>
              <a:prstShdw prst="shdw17" dist="17961" dir="2700000">
                <a:schemeClr val="folHlink">
                  <a:gamma/>
                  <a:shade val="60000"/>
                  <a:invGamma/>
                  <a:alpha val="74998"/>
                </a:schemeClr>
              </a:prstShdw>
            </a:effectLst>
          </p:spPr>
          <p:txBody>
            <a:bodyPr>
              <a:spAutoFit/>
            </a:bodyPr>
            <a:lstStyle>
              <a:lvl1pPr eaLnBrk="0" hangingPunct="0">
                <a:defRPr sz="2400">
                  <a:solidFill>
                    <a:schemeClr val="tx1"/>
                  </a:solidFill>
                  <a:latin typeface="Arial" pitchFamily="34" charset="0"/>
                  <a:cs typeface="Arial" pitchFamily="34" charset="0"/>
                </a:defRPr>
              </a:lvl1pPr>
              <a:lvl2pPr marL="37931725" indent="-37474525"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hangingPunct="1"/>
              <a:r>
                <a:rPr lang="sv-SE" sz="2800">
                  <a:solidFill>
                    <a:schemeClr val="bg1"/>
                  </a:solidFill>
                  <a:latin typeface="MetaText" charset="0"/>
                </a:rPr>
                <a:t>Avstämningar</a:t>
              </a:r>
              <a:endParaRPr lang="sv-SE" sz="2800">
                <a:solidFill>
                  <a:schemeClr val="bg1"/>
                </a:solidFill>
                <a:latin typeface="Century Gothic" pitchFamily="34" charset="0"/>
              </a:endParaRPr>
            </a:p>
          </p:txBody>
        </p:sp>
        <p:sp>
          <p:nvSpPr>
            <p:cNvPr id="26" name="Text Box 21"/>
            <p:cNvSpPr txBox="1">
              <a:spLocks noChangeArrowheads="1"/>
            </p:cNvSpPr>
            <p:nvPr/>
          </p:nvSpPr>
          <p:spPr bwMode="auto">
            <a:xfrm>
              <a:off x="4843" y="3627"/>
              <a:ext cx="330" cy="174"/>
            </a:xfrm>
            <a:prstGeom prst="rect">
              <a:avLst/>
            </a:prstGeom>
            <a:solidFill>
              <a:schemeClr val="tx2">
                <a:lumMod val="60000"/>
                <a:lumOff val="40000"/>
              </a:schemeClr>
            </a:solidFill>
            <a:ln w="9525">
              <a:noFill/>
              <a:miter lim="800000"/>
              <a:headEnd/>
              <a:tailEnd/>
            </a:ln>
            <a:effectLst>
              <a:prstShdw prst="shdw17" dist="17961" dir="2700000">
                <a:schemeClr val="folHlink">
                  <a:gamma/>
                  <a:shade val="60000"/>
                  <a:invGamma/>
                  <a:alpha val="74998"/>
                </a:schemeClr>
              </a:prstShdw>
            </a:effectLst>
          </p:spPr>
          <p:txBody>
            <a:bodyPr>
              <a:spAutoFit/>
            </a:bodyPr>
            <a:lstStyle>
              <a:lvl1pPr eaLnBrk="0" hangingPunct="0">
                <a:defRPr sz="2400">
                  <a:solidFill>
                    <a:schemeClr val="tx1"/>
                  </a:solidFill>
                  <a:latin typeface="Arial" pitchFamily="34" charset="0"/>
                  <a:cs typeface="Arial" pitchFamily="34" charset="0"/>
                </a:defRPr>
              </a:lvl1pPr>
              <a:lvl2pPr marL="37931725" indent="-37474525"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hangingPunct="1"/>
              <a:r>
                <a:rPr lang="sv-SE" sz="2800">
                  <a:solidFill>
                    <a:schemeClr val="bg1"/>
                  </a:solidFill>
                  <a:latin typeface="MetaText" charset="0"/>
                </a:rPr>
                <a:t>Tid</a:t>
              </a:r>
              <a:endParaRPr lang="sv-SE" sz="2800">
                <a:solidFill>
                  <a:schemeClr val="bg1"/>
                </a:solidFill>
                <a:latin typeface="Century Gothic" pitchFamily="34" charset="0"/>
              </a:endParaRPr>
            </a:p>
          </p:txBody>
        </p:sp>
      </p:grpSp>
    </p:spTree>
    <p:extLst>
      <p:ext uri="{BB962C8B-B14F-4D97-AF65-F5344CB8AC3E}">
        <p14:creationId xmlns:p14="http://schemas.microsoft.com/office/powerpoint/2010/main" val="3423783274"/>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55"/>
          <p:cNvSpPr>
            <a:spLocks noChangeArrowheads="1"/>
          </p:cNvSpPr>
          <p:nvPr/>
        </p:nvSpPr>
        <p:spPr bwMode="auto">
          <a:xfrm>
            <a:off x="6660232" y="2204864"/>
            <a:ext cx="205898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80000"/>
              </a:lnSpc>
              <a:buFont typeface="Arial" pitchFamily="34" charset="0"/>
              <a:buChar char="•"/>
            </a:pPr>
            <a:r>
              <a:rPr lang="sv-SE" sz="1200" dirty="0"/>
              <a:t>Kontinuerligt mäta, följa upp och ge återkoppling</a:t>
            </a:r>
          </a:p>
          <a:p>
            <a:pPr>
              <a:lnSpc>
                <a:spcPct val="80000"/>
              </a:lnSpc>
              <a:buFont typeface="Arial" pitchFamily="34" charset="0"/>
              <a:buChar char="•"/>
            </a:pPr>
            <a:r>
              <a:rPr lang="sv-SE" sz="1200" dirty="0"/>
              <a:t>Coachning</a:t>
            </a:r>
          </a:p>
          <a:p>
            <a:pPr>
              <a:lnSpc>
                <a:spcPct val="80000"/>
              </a:lnSpc>
              <a:buFont typeface="Arial" pitchFamily="34" charset="0"/>
              <a:buChar char="•"/>
            </a:pPr>
            <a:r>
              <a:rPr lang="sv-SE" sz="1200" dirty="0"/>
              <a:t>Kontinuerligt uppdatera mål och förutsättningar</a:t>
            </a:r>
          </a:p>
        </p:txBody>
      </p:sp>
      <p:sp>
        <p:nvSpPr>
          <p:cNvPr id="3" name="Text Box 15"/>
          <p:cNvSpPr txBox="1">
            <a:spLocks noChangeArrowheads="1"/>
          </p:cNvSpPr>
          <p:nvPr/>
        </p:nvSpPr>
        <p:spPr bwMode="auto">
          <a:xfrm>
            <a:off x="6012160" y="5157192"/>
            <a:ext cx="2709862"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cs typeface="Arial" pitchFamily="34" charset="0"/>
              </a:defRPr>
            </a:lvl1pPr>
            <a:lvl2pPr marL="37931725" indent="-37474525"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hangingPunct="1">
              <a:lnSpc>
                <a:spcPct val="80000"/>
              </a:lnSpc>
              <a:spcBef>
                <a:spcPct val="50000"/>
              </a:spcBef>
            </a:pPr>
            <a:r>
              <a:rPr lang="sv-SE" sz="1200" dirty="0"/>
              <a:t>Utvärdering av måluppfyllnad och beteenden utifrån </a:t>
            </a:r>
            <a:r>
              <a:rPr lang="sv-SE" sz="1200" dirty="0" smtClean="0"/>
              <a:t>mål</a:t>
            </a:r>
            <a:endParaRPr lang="sv-SE" sz="1200" dirty="0"/>
          </a:p>
        </p:txBody>
      </p:sp>
      <p:sp>
        <p:nvSpPr>
          <p:cNvPr id="35845" name="Rectangle 20"/>
          <p:cNvSpPr txBox="1">
            <a:spLocks noChangeArrowheads="1"/>
          </p:cNvSpPr>
          <p:nvPr/>
        </p:nvSpPr>
        <p:spPr bwMode="auto">
          <a:xfrm>
            <a:off x="2219325" y="476250"/>
            <a:ext cx="6097588"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cs typeface="Arial" pitchFamily="34" charset="0"/>
              </a:defRPr>
            </a:lvl1pPr>
            <a:lvl2pPr marL="37931725" indent="-37474525"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r>
              <a:rPr lang="sv-SE" b="1" dirty="0" err="1" smtClean="0">
                <a:solidFill>
                  <a:schemeClr val="accent1"/>
                </a:solidFill>
              </a:rPr>
              <a:t>Performance</a:t>
            </a:r>
            <a:r>
              <a:rPr lang="sv-SE" b="1" dirty="0" smtClean="0">
                <a:solidFill>
                  <a:schemeClr val="accent1"/>
                </a:solidFill>
              </a:rPr>
              <a:t> </a:t>
            </a:r>
            <a:r>
              <a:rPr lang="sv-SE" b="1" dirty="0">
                <a:solidFill>
                  <a:schemeClr val="accent1"/>
                </a:solidFill>
              </a:rPr>
              <a:t>Management</a:t>
            </a:r>
            <a:endParaRPr lang="en-US" b="1" dirty="0">
              <a:solidFill>
                <a:schemeClr val="accent1"/>
              </a:solidFill>
            </a:endParaRPr>
          </a:p>
        </p:txBody>
      </p:sp>
      <p:sp>
        <p:nvSpPr>
          <p:cNvPr id="6" name="AutoShape 21"/>
          <p:cNvSpPr>
            <a:spLocks noChangeArrowheads="1"/>
          </p:cNvSpPr>
          <p:nvPr/>
        </p:nvSpPr>
        <p:spPr bwMode="auto">
          <a:xfrm rot="11578152">
            <a:off x="2516188" y="2103438"/>
            <a:ext cx="1173162" cy="247650"/>
          </a:xfrm>
          <a:prstGeom prst="leftArrow">
            <a:avLst>
              <a:gd name="adj1" fmla="val 50000"/>
              <a:gd name="adj2" fmla="val 75272"/>
            </a:avLst>
          </a:prstGeom>
          <a:solidFill>
            <a:schemeClr val="bg1"/>
          </a:solidFill>
          <a:ln w="9525" algn="ctr">
            <a:solidFill>
              <a:srgbClr val="B3B3B3"/>
            </a:solidFill>
            <a:miter lim="800000"/>
            <a:headEnd/>
            <a:tailEnd/>
          </a:ln>
        </p:spPr>
        <p:txBody>
          <a:bodyPr rot="10800000" wrap="none" anchor="ctr"/>
          <a:lstStyle/>
          <a:p>
            <a:pPr>
              <a:defRPr/>
            </a:pPr>
            <a:endParaRPr lang="sv-SE">
              <a:solidFill>
                <a:schemeClr val="dk1"/>
              </a:solidFill>
              <a:latin typeface="+mn-lt"/>
            </a:endParaRPr>
          </a:p>
        </p:txBody>
      </p:sp>
      <p:sp>
        <p:nvSpPr>
          <p:cNvPr id="7" name="Rektangel med rundade hörn 6"/>
          <p:cNvSpPr>
            <a:spLocks noChangeArrowheads="1"/>
          </p:cNvSpPr>
          <p:nvPr/>
        </p:nvSpPr>
        <p:spPr bwMode="auto">
          <a:xfrm>
            <a:off x="4044950" y="1770063"/>
            <a:ext cx="1935163" cy="1071562"/>
          </a:xfrm>
          <a:prstGeom prst="roundRect">
            <a:avLst>
              <a:gd name="adj" fmla="val 16667"/>
            </a:avLst>
          </a:prstGeom>
          <a:solidFill>
            <a:srgbClr val="558ED5"/>
          </a:solidFill>
          <a:ln w="38100">
            <a:solidFill>
              <a:schemeClr val="bg1"/>
            </a:solidFill>
            <a:round/>
            <a:headEnd/>
            <a:tailEnd/>
          </a:ln>
          <a:effectLst>
            <a:outerShdw blurRad="63500" dist="20000" dir="5400000" rotWithShape="0">
              <a:srgbClr val="000000">
                <a:alpha val="37999"/>
              </a:srgbClr>
            </a:outerShdw>
          </a:effectLst>
        </p:spPr>
        <p:txBody>
          <a:bodyPr wrap="none" anchor="ctr"/>
          <a:lstStyle/>
          <a:p>
            <a:r>
              <a:rPr lang="sv-SE" b="1">
                <a:solidFill>
                  <a:schemeClr val="bg1"/>
                </a:solidFill>
              </a:rPr>
              <a:t> Mätbara Mål</a:t>
            </a:r>
          </a:p>
        </p:txBody>
      </p:sp>
      <p:sp>
        <p:nvSpPr>
          <p:cNvPr id="8" name="Rektangel med rundade hörn 7"/>
          <p:cNvSpPr>
            <a:spLocks noChangeArrowheads="1"/>
          </p:cNvSpPr>
          <p:nvPr/>
        </p:nvSpPr>
        <p:spPr bwMode="auto">
          <a:xfrm>
            <a:off x="6211888" y="3270250"/>
            <a:ext cx="1935162" cy="1071563"/>
          </a:xfrm>
          <a:prstGeom prst="roundRect">
            <a:avLst>
              <a:gd name="adj" fmla="val 16667"/>
            </a:avLst>
          </a:prstGeom>
          <a:solidFill>
            <a:srgbClr val="558ED5"/>
          </a:solidFill>
          <a:ln w="38100">
            <a:solidFill>
              <a:schemeClr val="bg1"/>
            </a:solidFill>
            <a:round/>
            <a:headEnd/>
            <a:tailEnd/>
          </a:ln>
          <a:effectLst>
            <a:outerShdw blurRad="63500" dist="20000" dir="5400000" rotWithShape="0">
              <a:srgbClr val="000000">
                <a:alpha val="37999"/>
              </a:srgbClr>
            </a:outerShdw>
          </a:effectLst>
        </p:spPr>
        <p:txBody>
          <a:bodyPr wrap="none" anchor="ctr"/>
          <a:lstStyle/>
          <a:p>
            <a:r>
              <a:rPr lang="sv-SE" b="1">
                <a:solidFill>
                  <a:schemeClr val="bg1"/>
                </a:solidFill>
              </a:rPr>
              <a:t>Uppföljning</a:t>
            </a:r>
          </a:p>
          <a:p>
            <a:r>
              <a:rPr lang="sv-SE" b="1">
                <a:solidFill>
                  <a:schemeClr val="bg1"/>
                </a:solidFill>
              </a:rPr>
              <a:t>och Coachning</a:t>
            </a:r>
          </a:p>
        </p:txBody>
      </p:sp>
      <p:sp>
        <p:nvSpPr>
          <p:cNvPr id="9" name="Rektangel med rundade hörn 8"/>
          <p:cNvSpPr>
            <a:spLocks noChangeArrowheads="1"/>
          </p:cNvSpPr>
          <p:nvPr/>
        </p:nvSpPr>
        <p:spPr bwMode="auto">
          <a:xfrm>
            <a:off x="4044950" y="4913313"/>
            <a:ext cx="1935163" cy="1071562"/>
          </a:xfrm>
          <a:prstGeom prst="roundRect">
            <a:avLst>
              <a:gd name="adj" fmla="val 16667"/>
            </a:avLst>
          </a:prstGeom>
          <a:solidFill>
            <a:srgbClr val="558ED5"/>
          </a:solidFill>
          <a:ln w="38100">
            <a:solidFill>
              <a:schemeClr val="bg1"/>
            </a:solidFill>
            <a:round/>
            <a:headEnd/>
            <a:tailEnd/>
          </a:ln>
          <a:effectLst>
            <a:outerShdw blurRad="63500" dist="20000" dir="5400000" rotWithShape="0">
              <a:srgbClr val="000000">
                <a:alpha val="37999"/>
              </a:srgbClr>
            </a:outerShdw>
          </a:effectLst>
        </p:spPr>
        <p:txBody>
          <a:bodyPr wrap="none" anchor="ctr"/>
          <a:lstStyle/>
          <a:p>
            <a:r>
              <a:rPr lang="sv-SE" b="1">
                <a:solidFill>
                  <a:schemeClr val="bg1"/>
                </a:solidFill>
              </a:rPr>
              <a:t>Utvärdera</a:t>
            </a:r>
          </a:p>
          <a:p>
            <a:r>
              <a:rPr lang="sv-SE" b="1">
                <a:solidFill>
                  <a:schemeClr val="bg1"/>
                </a:solidFill>
              </a:rPr>
              <a:t>prestation</a:t>
            </a:r>
          </a:p>
        </p:txBody>
      </p:sp>
      <p:sp>
        <p:nvSpPr>
          <p:cNvPr id="10" name="Rektangel med rundade hörn 9"/>
          <p:cNvSpPr>
            <a:spLocks noChangeArrowheads="1"/>
          </p:cNvSpPr>
          <p:nvPr/>
        </p:nvSpPr>
        <p:spPr bwMode="auto">
          <a:xfrm>
            <a:off x="1878013" y="3270250"/>
            <a:ext cx="1935162" cy="1071563"/>
          </a:xfrm>
          <a:prstGeom prst="roundRect">
            <a:avLst>
              <a:gd name="adj" fmla="val 16667"/>
            </a:avLst>
          </a:prstGeom>
          <a:solidFill>
            <a:srgbClr val="558ED5"/>
          </a:solidFill>
          <a:ln w="38100">
            <a:solidFill>
              <a:schemeClr val="bg1"/>
            </a:solidFill>
            <a:round/>
            <a:headEnd/>
            <a:tailEnd/>
          </a:ln>
          <a:effectLst>
            <a:outerShdw blurRad="63500" dist="20000" dir="5400000" rotWithShape="0">
              <a:srgbClr val="000000">
                <a:alpha val="37999"/>
              </a:srgbClr>
            </a:outerShdw>
          </a:effectLst>
        </p:spPr>
        <p:txBody>
          <a:bodyPr wrap="none" anchor="ctr"/>
          <a:lstStyle/>
          <a:p>
            <a:pPr>
              <a:defRPr/>
            </a:pPr>
            <a:r>
              <a:rPr lang="sv-SE" b="1" dirty="0">
                <a:solidFill>
                  <a:schemeClr val="bg1"/>
                </a:solidFill>
                <a:latin typeface="+mn-lt"/>
              </a:rPr>
              <a:t>Konsekvenser</a:t>
            </a:r>
          </a:p>
        </p:txBody>
      </p:sp>
      <p:sp>
        <p:nvSpPr>
          <p:cNvPr id="11" name="AutoShape 21"/>
          <p:cNvSpPr>
            <a:spLocks noChangeArrowheads="1"/>
          </p:cNvSpPr>
          <p:nvPr/>
        </p:nvSpPr>
        <p:spPr bwMode="auto">
          <a:xfrm rot="20517530">
            <a:off x="2598738" y="5378450"/>
            <a:ext cx="803275" cy="261938"/>
          </a:xfrm>
          <a:prstGeom prst="leftArrow">
            <a:avLst>
              <a:gd name="adj1" fmla="val 50000"/>
              <a:gd name="adj2" fmla="val 75276"/>
            </a:avLst>
          </a:prstGeom>
          <a:ln w="9525">
            <a:solidFill>
              <a:schemeClr val="bg2">
                <a:lumMod val="60000"/>
                <a:lumOff val="40000"/>
              </a:schemeClr>
            </a:solidFill>
            <a:headEnd/>
            <a:tailEnd/>
          </a:ln>
        </p:spPr>
        <p:style>
          <a:lnRef idx="2">
            <a:schemeClr val="accent2"/>
          </a:lnRef>
          <a:fillRef idx="1">
            <a:schemeClr val="lt1"/>
          </a:fillRef>
          <a:effectRef idx="0">
            <a:schemeClr val="accent2"/>
          </a:effectRef>
          <a:fontRef idx="minor">
            <a:schemeClr val="dk1"/>
          </a:fontRef>
        </p:style>
        <p:txBody>
          <a:bodyPr wrap="none" anchor="ctr"/>
          <a:lstStyle/>
          <a:p>
            <a:pPr>
              <a:defRPr/>
            </a:pPr>
            <a:endParaRPr lang="sv-SE"/>
          </a:p>
        </p:txBody>
      </p:sp>
      <p:sp>
        <p:nvSpPr>
          <p:cNvPr id="35852" name="Vänsterböjd 19"/>
          <p:cNvSpPr>
            <a:spLocks noChangeArrowheads="1"/>
          </p:cNvSpPr>
          <p:nvPr/>
        </p:nvSpPr>
        <p:spPr bwMode="auto">
          <a:xfrm>
            <a:off x="5051425" y="3055938"/>
            <a:ext cx="928688" cy="1785937"/>
          </a:xfrm>
          <a:prstGeom prst="curvedLeftArrow">
            <a:avLst>
              <a:gd name="adj1" fmla="val 25000"/>
              <a:gd name="adj2" fmla="val 50000"/>
              <a:gd name="adj3" fmla="val 25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sv-SE"/>
          </a:p>
        </p:txBody>
      </p:sp>
      <p:sp>
        <p:nvSpPr>
          <p:cNvPr id="35853" name="Vänsterböjd 20"/>
          <p:cNvSpPr>
            <a:spLocks noChangeArrowheads="1"/>
          </p:cNvSpPr>
          <p:nvPr/>
        </p:nvSpPr>
        <p:spPr bwMode="auto">
          <a:xfrm rot="10800000">
            <a:off x="3967163" y="2984500"/>
            <a:ext cx="928687" cy="1785938"/>
          </a:xfrm>
          <a:prstGeom prst="curvedLeftArrow">
            <a:avLst>
              <a:gd name="adj1" fmla="val 25000"/>
              <a:gd name="adj2" fmla="val 50000"/>
              <a:gd name="adj3" fmla="val 25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rot="10800000" wrap="none" anchor="ctr"/>
          <a:lstStyle/>
          <a:p>
            <a:endParaRPr lang="sv-SE"/>
          </a:p>
        </p:txBody>
      </p:sp>
      <p:grpSp>
        <p:nvGrpSpPr>
          <p:cNvPr id="35854" name="Grupp 31"/>
          <p:cNvGrpSpPr>
            <a:grpSpLocks/>
          </p:cNvGrpSpPr>
          <p:nvPr/>
        </p:nvGrpSpPr>
        <p:grpSpPr bwMode="auto">
          <a:xfrm>
            <a:off x="639763" y="1412875"/>
            <a:ext cx="1857375" cy="1181100"/>
            <a:chOff x="738158" y="1214422"/>
            <a:chExt cx="1714505" cy="1181406"/>
          </a:xfrm>
        </p:grpSpPr>
        <p:sp>
          <p:nvSpPr>
            <p:cNvPr id="15" name="Likbent triangel 14"/>
            <p:cNvSpPr/>
            <p:nvPr/>
          </p:nvSpPr>
          <p:spPr bwMode="auto">
            <a:xfrm>
              <a:off x="738158" y="1214422"/>
              <a:ext cx="1714505" cy="1181406"/>
            </a:xfrm>
            <a:prstGeom prst="triangle">
              <a:avLst/>
            </a:prstGeom>
            <a:solidFill>
              <a:srgbClr val="FF0000"/>
            </a:solidFill>
            <a:ln w="3175">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wrap="none" anchor="ctr"/>
            <a:lstStyle/>
            <a:p>
              <a:pPr>
                <a:defRPr/>
              </a:pPr>
              <a:endParaRPr lang="sv-SE">
                <a:solidFill>
                  <a:schemeClr val="tx1"/>
                </a:solidFill>
              </a:endParaRPr>
            </a:p>
          </p:txBody>
        </p:sp>
        <p:sp>
          <p:nvSpPr>
            <p:cNvPr id="35859" name="Rektangel 52"/>
            <p:cNvSpPr>
              <a:spLocks noChangeArrowheads="1"/>
            </p:cNvSpPr>
            <p:nvPr/>
          </p:nvSpPr>
          <p:spPr bwMode="auto">
            <a:xfrm>
              <a:off x="1190597" y="1647922"/>
              <a:ext cx="833440" cy="46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sv-SE" sz="1200" dirty="0" smtClean="0"/>
                <a:t>PROJEKTMÅL</a:t>
              </a:r>
              <a:endParaRPr lang="sv-SE" sz="1200" dirty="0"/>
            </a:p>
          </p:txBody>
        </p:sp>
        <p:cxnSp>
          <p:nvCxnSpPr>
            <p:cNvPr id="35860" name="Rak 26"/>
            <p:cNvCxnSpPr>
              <a:cxnSpLocks noChangeShapeType="1"/>
            </p:cNvCxnSpPr>
            <p:nvPr/>
          </p:nvCxnSpPr>
          <p:spPr bwMode="auto">
            <a:xfrm>
              <a:off x="1309662" y="1610010"/>
              <a:ext cx="571504"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5861" name="Rak 28"/>
            <p:cNvCxnSpPr>
              <a:cxnSpLocks noChangeShapeType="1"/>
            </p:cNvCxnSpPr>
            <p:nvPr/>
          </p:nvCxnSpPr>
          <p:spPr bwMode="auto">
            <a:xfrm>
              <a:off x="952472" y="2110076"/>
              <a:ext cx="1285884"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grpSp>
      <p:sp>
        <p:nvSpPr>
          <p:cNvPr id="21" name="Rektangel 49"/>
          <p:cNvSpPr>
            <a:spLocks noChangeArrowheads="1"/>
          </p:cNvSpPr>
          <p:nvPr/>
        </p:nvSpPr>
        <p:spPr bwMode="auto">
          <a:xfrm>
            <a:off x="4860032" y="908720"/>
            <a:ext cx="38703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sv-SE" sz="1200" dirty="0"/>
              <a:t>Utifrån </a:t>
            </a:r>
            <a:r>
              <a:rPr lang="sv-SE" sz="1200" dirty="0" smtClean="0"/>
              <a:t>mål </a:t>
            </a:r>
            <a:r>
              <a:rPr lang="sv-SE" sz="1200" dirty="0"/>
              <a:t>och </a:t>
            </a:r>
            <a:r>
              <a:rPr lang="sv-SE" sz="1200" dirty="0" smtClean="0"/>
              <a:t>roll </a:t>
            </a:r>
            <a:endParaRPr lang="sv-SE" sz="1200" dirty="0"/>
          </a:p>
          <a:p>
            <a:pPr>
              <a:buFontTx/>
              <a:buChar char="•"/>
            </a:pPr>
            <a:r>
              <a:rPr lang="sv-SE" sz="1200" dirty="0"/>
              <a:t>Individuella </a:t>
            </a:r>
            <a:r>
              <a:rPr lang="sv-SE" sz="1200" dirty="0" smtClean="0"/>
              <a:t>mål </a:t>
            </a:r>
            <a:r>
              <a:rPr lang="sv-SE" sz="1200" dirty="0"/>
              <a:t>och aktiviteter</a:t>
            </a:r>
          </a:p>
          <a:p>
            <a:pPr>
              <a:buFont typeface="Arial" pitchFamily="34" charset="0"/>
              <a:buChar char="•"/>
            </a:pPr>
            <a:r>
              <a:rPr lang="sv-SE" sz="1200" dirty="0"/>
              <a:t>Individuella beteendemål och aktiviteter utifrån värderingar </a:t>
            </a:r>
          </a:p>
          <a:p>
            <a:pPr>
              <a:buFont typeface="Arial" pitchFamily="34" charset="0"/>
              <a:buNone/>
            </a:pPr>
            <a:endParaRPr lang="sv-SE" sz="1200" dirty="0"/>
          </a:p>
        </p:txBody>
      </p:sp>
      <p:sp>
        <p:nvSpPr>
          <p:cNvPr id="12" name="Platshållare för datum 11"/>
          <p:cNvSpPr>
            <a:spLocks noGrp="1"/>
          </p:cNvSpPr>
          <p:nvPr>
            <p:ph type="dt" sz="half" idx="10"/>
          </p:nvPr>
        </p:nvSpPr>
        <p:spPr>
          <a:xfrm>
            <a:off x="7308304" y="6135089"/>
            <a:ext cx="1230476" cy="370171"/>
          </a:xfrm>
        </p:spPr>
        <p:txBody>
          <a:bodyPr/>
          <a:lstStyle/>
          <a:p>
            <a:fld id="{8796333C-2208-49C5-B3F0-9495C5BC64CE}" type="datetime1">
              <a:rPr lang="sv-SE" smtClean="0"/>
              <a:t>15-03-23</a:t>
            </a:fld>
            <a:endParaRPr lang="sv-SE" dirty="0"/>
          </a:p>
        </p:txBody>
      </p:sp>
      <p:sp>
        <p:nvSpPr>
          <p:cNvPr id="13" name="Platshållare för bildnummer 12"/>
          <p:cNvSpPr>
            <a:spLocks noGrp="1"/>
          </p:cNvSpPr>
          <p:nvPr>
            <p:ph type="sldNum" sz="quarter" idx="12"/>
          </p:nvPr>
        </p:nvSpPr>
        <p:spPr/>
        <p:txBody>
          <a:bodyPr/>
          <a:lstStyle/>
          <a:p>
            <a:fld id="{FA44EC2B-040F-416E-B802-6B346111BCD6}" type="slidenum">
              <a:rPr lang="sv-SE" smtClean="0"/>
              <a:t>39</a:t>
            </a:fld>
            <a:endParaRPr lang="sv-SE"/>
          </a:p>
        </p:txBody>
      </p:sp>
      <p:sp>
        <p:nvSpPr>
          <p:cNvPr id="14" name="Platshållare för sidfot 13"/>
          <p:cNvSpPr>
            <a:spLocks noGrp="1"/>
          </p:cNvSpPr>
          <p:nvPr>
            <p:ph type="ftr" sz="quarter" idx="11"/>
          </p:nvPr>
        </p:nvSpPr>
        <p:spPr/>
        <p:txBody>
          <a:bodyPr/>
          <a:lstStyle/>
          <a:p>
            <a:r>
              <a:rPr lang="sv-SE" smtClean="0"/>
              <a:t>Copyright Brismo Konsult AB</a:t>
            </a:r>
            <a:endParaRPr lang="sv-SE"/>
          </a:p>
        </p:txBody>
      </p:sp>
      <p:sp>
        <p:nvSpPr>
          <p:cNvPr id="4" name="Text Box 16"/>
          <p:cNvSpPr txBox="1">
            <a:spLocks noChangeArrowheads="1"/>
          </p:cNvSpPr>
          <p:nvPr/>
        </p:nvSpPr>
        <p:spPr bwMode="auto">
          <a:xfrm>
            <a:off x="611560" y="4149080"/>
            <a:ext cx="1765300" cy="1311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cs typeface="Arial" pitchFamily="34" charset="0"/>
              </a:defRPr>
            </a:lvl1pPr>
            <a:lvl2pPr marL="37931725" indent="-37474525"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hangingPunct="1">
              <a:lnSpc>
                <a:spcPct val="80000"/>
              </a:lnSpc>
              <a:spcBef>
                <a:spcPct val="50000"/>
              </a:spcBef>
              <a:buFont typeface="Arial" pitchFamily="34" charset="0"/>
              <a:buChar char="•"/>
            </a:pPr>
            <a:r>
              <a:rPr lang="sv-SE" sz="1200" dirty="0"/>
              <a:t>Belöna </a:t>
            </a:r>
            <a:r>
              <a:rPr lang="sv-SE" sz="1200" dirty="0" smtClean="0"/>
              <a:t>vid </a:t>
            </a:r>
            <a:r>
              <a:rPr lang="sv-SE" sz="1200" dirty="0"/>
              <a:t>hög prestation</a:t>
            </a:r>
          </a:p>
          <a:p>
            <a:pPr eaLnBrk="1" hangingPunct="1">
              <a:lnSpc>
                <a:spcPct val="80000"/>
              </a:lnSpc>
              <a:spcBef>
                <a:spcPct val="50000"/>
              </a:spcBef>
              <a:buFont typeface="Arial" pitchFamily="34" charset="0"/>
              <a:buChar char="•"/>
            </a:pPr>
            <a:r>
              <a:rPr lang="sv-SE" sz="1200" dirty="0"/>
              <a:t>Handlingsplan med  åtgärder vid otillräcklig prestation</a:t>
            </a:r>
          </a:p>
          <a:p>
            <a:pPr eaLnBrk="1" hangingPunct="1">
              <a:lnSpc>
                <a:spcPct val="80000"/>
              </a:lnSpc>
              <a:spcBef>
                <a:spcPct val="50000"/>
              </a:spcBef>
              <a:buFont typeface="Arial" pitchFamily="34" charset="0"/>
              <a:buChar char="•"/>
            </a:pPr>
            <a:r>
              <a:rPr lang="sv-SE" sz="1200" dirty="0"/>
              <a:t>Byte av roll vid underprestation</a:t>
            </a:r>
          </a:p>
        </p:txBody>
      </p:sp>
    </p:spTree>
    <p:extLst>
      <p:ext uri="{BB962C8B-B14F-4D97-AF65-F5344CB8AC3E}">
        <p14:creationId xmlns:p14="http://schemas.microsoft.com/office/powerpoint/2010/main" val="26889990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1" grpId="0"/>
      <p:bldP spid="4" grpId="0"/>
    </p:bldLst>
  </p:timing>
</p:sld>
</file>

<file path=ppt/theme/theme1.xml><?xml version="1.0" encoding="utf-8"?>
<a:theme xmlns:a="http://schemas.openxmlformats.org/drawingml/2006/main" name="Slinga">
  <a:themeElements>
    <a:clrScheme name="Slinga">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Slinga">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nga">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4260</TotalTime>
  <Words>1645</Words>
  <Application>Microsoft Macintosh PowerPoint</Application>
  <PresentationFormat>On-screen Show (4:3)</PresentationFormat>
  <Paragraphs>333</Paragraphs>
  <Slides>39</Slides>
  <Notes>2</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Slinga</vt:lpstr>
      <vt:lpstr>Tommy Brismo</vt:lpstr>
      <vt:lpstr>Projekt </vt:lpstr>
      <vt:lpstr>KTH Projektledning, rubriker som gås igenom    </vt:lpstr>
      <vt:lpstr>Dagar Projektledning</vt:lpstr>
      <vt:lpstr>Projekt som arbetsform</vt:lpstr>
      <vt:lpstr>Vi organiserar oss</vt:lpstr>
      <vt:lpstr>Syfte i/med en organisation</vt:lpstr>
      <vt:lpstr>Struktur, Processer, Kultur i organisationer</vt:lpstr>
      <vt:lpstr>Processerna</vt:lpstr>
      <vt:lpstr>PowerPoint Presentation</vt:lpstr>
      <vt:lpstr>Organisationen</vt:lpstr>
      <vt:lpstr>PowerPoint Presentation</vt:lpstr>
      <vt:lpstr>PowerPoint Presentation</vt:lpstr>
      <vt:lpstr>Idag gäller det att överraska, ha förmågan att förändras och fatta beslut. Det är de snabba och kreativa som är framtidens vinnare..</vt:lpstr>
      <vt:lpstr>Projekt skall uppnå resultat</vt:lpstr>
      <vt:lpstr>Det finns 3 nivåer i ett projekt</vt:lpstr>
      <vt:lpstr>Uttryck</vt:lpstr>
      <vt:lpstr>Vilken affärsnytta levererar projektet?</vt:lpstr>
      <vt:lpstr>1. Verksamhetsnivån ansvaret för den långsiktiga utvecklingen</vt:lpstr>
      <vt:lpstr>Ledningen styr projekt genom att:</vt:lpstr>
      <vt:lpstr>2. Leda projekt Projektledaren leder projekt genom att:</vt:lpstr>
      <vt:lpstr>3. Projektgenomförande Projektgruppen utför projektet genom att:</vt:lpstr>
      <vt:lpstr>Projektorganisation</vt:lpstr>
      <vt:lpstr>PowerPoint Presentation</vt:lpstr>
      <vt:lpstr>Samtal….</vt:lpstr>
      <vt:lpstr>Lojalitet</vt:lpstr>
      <vt:lpstr>Lojalitet mot chefer/ledare</vt:lpstr>
      <vt:lpstr>Effektiva TEAM</vt:lpstr>
      <vt:lpstr>Områden att mäta i team</vt:lpstr>
      <vt:lpstr>Ledningen styr projekt med beslutspunkter:</vt:lpstr>
      <vt:lpstr>Ledningens beslutspunkt</vt:lpstr>
      <vt:lpstr>Projektledaren leder med milstolpar</vt:lpstr>
      <vt:lpstr>PL leder projektet med Milstolpar</vt:lpstr>
      <vt:lpstr>PowerPoint Presentation</vt:lpstr>
      <vt:lpstr>Projektförloppet</vt:lpstr>
      <vt:lpstr>PowerPoint Presentation</vt:lpstr>
      <vt:lpstr>Projektfaserna</vt:lpstr>
      <vt:lpstr>Avstämning/audit under genomförandet</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Tommy Brismo</dc:creator>
  <cp:lastModifiedBy>Cristina Al-Khalili Szigyarto</cp:lastModifiedBy>
  <cp:revision>330</cp:revision>
  <cp:lastPrinted>2014-02-19T13:08:20Z</cp:lastPrinted>
  <dcterms:created xsi:type="dcterms:W3CDTF">2013-01-22T08:25:59Z</dcterms:created>
  <dcterms:modified xsi:type="dcterms:W3CDTF">2015-03-23T06:54:36Z</dcterms:modified>
</cp:coreProperties>
</file>