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tags/tag14.xml" ContentType="application/vnd.openxmlformats-officedocument.presentationml.tags+xml"/>
  <Override PartName="/ppt/notesSlides/notesSlide23.xml" ContentType="application/vnd.openxmlformats-officedocument.presentationml.notesSlide+xml"/>
  <Override PartName="/ppt/tags/tag15.xml" ContentType="application/vnd.openxmlformats-officedocument.presentationml.tags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ppt/tags/tag17.xml" ContentType="application/vnd.openxmlformats-officedocument.presentationml.tags+xml"/>
  <Override PartName="/ppt/notesSlides/notesSlide26.xml" ContentType="application/vnd.openxmlformats-officedocument.presentationml.notesSlide+xml"/>
  <Override PartName="/ppt/tags/tag18.xml" ContentType="application/vnd.openxmlformats-officedocument.presentationml.tags+xml"/>
  <Override PartName="/ppt/notesSlides/notesSlide27.xml" ContentType="application/vnd.openxmlformats-officedocument.presentationml.notesSlide+xml"/>
  <Override PartName="/ppt/tags/tag19.xml" ContentType="application/vnd.openxmlformats-officedocument.presentationml.tags+xml"/>
  <Override PartName="/ppt/notesSlides/notesSlide28.xml" ContentType="application/vnd.openxmlformats-officedocument.presentationml.notesSlide+xml"/>
  <Override PartName="/ppt/tags/tag20.xml" ContentType="application/vnd.openxmlformats-officedocument.presentationml.tags+xml"/>
  <Override PartName="/ppt/notesSlides/notesSlide29.xml" ContentType="application/vnd.openxmlformats-officedocument.presentationml.notesSlide+xml"/>
  <Override PartName="/ppt/tags/tag21.xml" ContentType="application/vnd.openxmlformats-officedocument.presentationml.tags+xml"/>
  <Override PartName="/ppt/notesSlides/notesSlide30.xml" ContentType="application/vnd.openxmlformats-officedocument.presentationml.notesSlide+xml"/>
  <Override PartName="/ppt/tags/tag22.xml" ContentType="application/vnd.openxmlformats-officedocument.presentationml.tags+xml"/>
  <Override PartName="/ppt/notesSlides/notesSlide31.xml" ContentType="application/vnd.openxmlformats-officedocument.presentationml.notesSlide+xml"/>
  <Override PartName="/ppt/tags/tag23.xml" ContentType="application/vnd.openxmlformats-officedocument.presentationml.tags+xml"/>
  <Override PartName="/ppt/notesSlides/notesSlide32.xml" ContentType="application/vnd.openxmlformats-officedocument.presentationml.notesSlide+xml"/>
  <Override PartName="/ppt/tags/tag24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20"/>
  </p:notesMasterIdLst>
  <p:handoutMasterIdLst>
    <p:handoutMasterId r:id="rId121"/>
  </p:handoutMasterIdLst>
  <p:sldIdLst>
    <p:sldId id="551" r:id="rId2"/>
    <p:sldId id="525" r:id="rId3"/>
    <p:sldId id="552" r:id="rId4"/>
    <p:sldId id="701" r:id="rId5"/>
    <p:sldId id="700" r:id="rId6"/>
    <p:sldId id="554" r:id="rId7"/>
    <p:sldId id="602" r:id="rId8"/>
    <p:sldId id="555" r:id="rId9"/>
    <p:sldId id="556" r:id="rId10"/>
    <p:sldId id="557" r:id="rId11"/>
    <p:sldId id="558" r:id="rId12"/>
    <p:sldId id="559" r:id="rId13"/>
    <p:sldId id="561" r:id="rId14"/>
    <p:sldId id="562" r:id="rId15"/>
    <p:sldId id="563" r:id="rId16"/>
    <p:sldId id="564" r:id="rId17"/>
    <p:sldId id="565" r:id="rId18"/>
    <p:sldId id="566" r:id="rId19"/>
    <p:sldId id="567" r:id="rId20"/>
    <p:sldId id="560" r:id="rId21"/>
    <p:sldId id="568" r:id="rId22"/>
    <p:sldId id="571" r:id="rId23"/>
    <p:sldId id="570" r:id="rId24"/>
    <p:sldId id="603" r:id="rId25"/>
    <p:sldId id="572" r:id="rId26"/>
    <p:sldId id="589" r:id="rId27"/>
    <p:sldId id="573" r:id="rId28"/>
    <p:sldId id="574" r:id="rId29"/>
    <p:sldId id="576" r:id="rId30"/>
    <p:sldId id="577" r:id="rId31"/>
    <p:sldId id="578" r:id="rId32"/>
    <p:sldId id="569" r:id="rId33"/>
    <p:sldId id="579" r:id="rId34"/>
    <p:sldId id="575" r:id="rId35"/>
    <p:sldId id="580" r:id="rId36"/>
    <p:sldId id="581" r:id="rId37"/>
    <p:sldId id="582" r:id="rId38"/>
    <p:sldId id="591" r:id="rId39"/>
    <p:sldId id="592" r:id="rId40"/>
    <p:sldId id="599" r:id="rId41"/>
    <p:sldId id="595" r:id="rId42"/>
    <p:sldId id="593" r:id="rId43"/>
    <p:sldId id="583" r:id="rId44"/>
    <p:sldId id="585" r:id="rId45"/>
    <p:sldId id="586" r:id="rId46"/>
    <p:sldId id="587" r:id="rId47"/>
    <p:sldId id="588" r:id="rId48"/>
    <p:sldId id="597" r:id="rId49"/>
    <p:sldId id="596" r:id="rId50"/>
    <p:sldId id="598" r:id="rId51"/>
    <p:sldId id="600" r:id="rId52"/>
    <p:sldId id="601" r:id="rId53"/>
    <p:sldId id="584" r:id="rId54"/>
    <p:sldId id="604" r:id="rId55"/>
    <p:sldId id="608" r:id="rId56"/>
    <p:sldId id="605" r:id="rId57"/>
    <p:sldId id="607" r:id="rId58"/>
    <p:sldId id="606" r:id="rId59"/>
    <p:sldId id="609" r:id="rId60"/>
    <p:sldId id="610" r:id="rId61"/>
    <p:sldId id="611" r:id="rId62"/>
    <p:sldId id="628" r:id="rId63"/>
    <p:sldId id="673" r:id="rId64"/>
    <p:sldId id="674" r:id="rId65"/>
    <p:sldId id="675" r:id="rId66"/>
    <p:sldId id="629" r:id="rId67"/>
    <p:sldId id="630" r:id="rId68"/>
    <p:sldId id="631" r:id="rId69"/>
    <p:sldId id="676" r:id="rId70"/>
    <p:sldId id="632" r:id="rId71"/>
    <p:sldId id="633" r:id="rId72"/>
    <p:sldId id="641" r:id="rId73"/>
    <p:sldId id="642" r:id="rId74"/>
    <p:sldId id="645" r:id="rId75"/>
    <p:sldId id="646" r:id="rId76"/>
    <p:sldId id="647" r:id="rId77"/>
    <p:sldId id="648" r:id="rId78"/>
    <p:sldId id="649" r:id="rId79"/>
    <p:sldId id="650" r:id="rId80"/>
    <p:sldId id="651" r:id="rId81"/>
    <p:sldId id="652" r:id="rId82"/>
    <p:sldId id="653" r:id="rId83"/>
    <p:sldId id="654" r:id="rId84"/>
    <p:sldId id="655" r:id="rId85"/>
    <p:sldId id="656" r:id="rId86"/>
    <p:sldId id="657" r:id="rId87"/>
    <p:sldId id="658" r:id="rId88"/>
    <p:sldId id="659" r:id="rId89"/>
    <p:sldId id="660" r:id="rId90"/>
    <p:sldId id="661" r:id="rId91"/>
    <p:sldId id="662" r:id="rId92"/>
    <p:sldId id="621" r:id="rId93"/>
    <p:sldId id="665" r:id="rId94"/>
    <p:sldId id="619" r:id="rId95"/>
    <p:sldId id="617" r:id="rId96"/>
    <p:sldId id="618" r:id="rId97"/>
    <p:sldId id="622" r:id="rId98"/>
    <p:sldId id="623" r:id="rId99"/>
    <p:sldId id="679" r:id="rId100"/>
    <p:sldId id="680" r:id="rId101"/>
    <p:sldId id="683" r:id="rId102"/>
    <p:sldId id="682" r:id="rId103"/>
    <p:sldId id="684" r:id="rId104"/>
    <p:sldId id="685" r:id="rId105"/>
    <p:sldId id="686" r:id="rId106"/>
    <p:sldId id="687" r:id="rId107"/>
    <p:sldId id="688" r:id="rId108"/>
    <p:sldId id="689" r:id="rId109"/>
    <p:sldId id="690" r:id="rId110"/>
    <p:sldId id="691" r:id="rId111"/>
    <p:sldId id="693" r:id="rId112"/>
    <p:sldId id="692" r:id="rId113"/>
    <p:sldId id="694" r:id="rId114"/>
    <p:sldId id="695" r:id="rId115"/>
    <p:sldId id="696" r:id="rId116"/>
    <p:sldId id="697" r:id="rId117"/>
    <p:sldId id="698" r:id="rId118"/>
    <p:sldId id="699" r:id="rId119"/>
  </p:sldIdLst>
  <p:sldSz cx="9144000" cy="6858000" type="screen4x3"/>
  <p:notesSz cx="6797675" cy="99298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2E2"/>
    <a:srgbClr val="5B82A5"/>
    <a:srgbClr val="627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433" autoAdjust="0"/>
    <p:restoredTop sz="86856" autoAdjust="0"/>
  </p:normalViewPr>
  <p:slideViewPr>
    <p:cSldViewPr>
      <p:cViewPr varScale="1">
        <p:scale>
          <a:sx n="80" d="100"/>
          <a:sy n="80" d="100"/>
        </p:scale>
        <p:origin x="171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notesMaster" Target="notesMasters/notesMaster1.xml"/><Relationship Id="rId121" Type="http://schemas.openxmlformats.org/officeDocument/2006/relationships/handoutMaster" Target="handoutMasters/handoutMaster1.xml"/><Relationship Id="rId122" Type="http://schemas.openxmlformats.org/officeDocument/2006/relationships/printerSettings" Target="printerSettings/printerSettings1.bin"/><Relationship Id="rId123" Type="http://schemas.openxmlformats.org/officeDocument/2006/relationships/presProps" Target="presProps.xml"/><Relationship Id="rId124" Type="http://schemas.openxmlformats.org/officeDocument/2006/relationships/viewProps" Target="viewProps.xml"/><Relationship Id="rId125" Type="http://schemas.openxmlformats.org/officeDocument/2006/relationships/theme" Target="theme/theme1.xml"/><Relationship Id="rId12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7DF298-D3B1-4CAC-A0ED-9F1A5855EC6A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8F899DCB-4730-4189-85EB-242CE072C09A}">
      <dgm:prSet phldrT="[Text]"/>
      <dgm:spPr/>
      <dgm:t>
        <a:bodyPr/>
        <a:lstStyle/>
        <a:p>
          <a:r>
            <a:rPr lang="sv-SE" dirty="0" err="1" smtClean="0"/>
            <a:t>ingrid</a:t>
          </a:r>
          <a:endParaRPr lang="sv-SE" dirty="0"/>
        </a:p>
      </dgm:t>
    </dgm:pt>
    <dgm:pt modelId="{FA98AE8F-1A77-4CA2-B416-FA610C0DC196}" type="parTrans" cxnId="{25689E2C-5222-4DA2-9A13-4371A95E9FE8}">
      <dgm:prSet/>
      <dgm:spPr/>
      <dgm:t>
        <a:bodyPr/>
        <a:lstStyle/>
        <a:p>
          <a:endParaRPr lang="sv-SE"/>
        </a:p>
      </dgm:t>
    </dgm:pt>
    <dgm:pt modelId="{23213AE6-C887-44C1-82C9-CD57750155B1}" type="sibTrans" cxnId="{25689E2C-5222-4DA2-9A13-4371A95E9FE8}">
      <dgm:prSet/>
      <dgm:spPr/>
      <dgm:t>
        <a:bodyPr/>
        <a:lstStyle/>
        <a:p>
          <a:endParaRPr lang="sv-SE"/>
        </a:p>
      </dgm:t>
    </dgm:pt>
    <dgm:pt modelId="{C40447FB-E74A-405C-9EB3-CC10BD17DA9E}">
      <dgm:prSet phldrT="[Text]"/>
      <dgm:spPr/>
      <dgm:t>
        <a:bodyPr/>
        <a:lstStyle/>
        <a:p>
          <a:r>
            <a:rPr lang="sv-SE" dirty="0" smtClean="0"/>
            <a:t>eva</a:t>
          </a:r>
          <a:endParaRPr lang="sv-SE" dirty="0"/>
        </a:p>
      </dgm:t>
    </dgm:pt>
    <dgm:pt modelId="{972E10C9-B0B0-4B56-98C9-7ADB6B69FF40}" type="parTrans" cxnId="{E6A968DA-930E-4B57-8481-CCAE5F884116}">
      <dgm:prSet/>
      <dgm:spPr/>
      <dgm:t>
        <a:bodyPr/>
        <a:lstStyle/>
        <a:p>
          <a:endParaRPr lang="sv-SE"/>
        </a:p>
      </dgm:t>
    </dgm:pt>
    <dgm:pt modelId="{2C4CE20A-AC2D-4F08-BF75-236A24DA4BB4}" type="sibTrans" cxnId="{E6A968DA-930E-4B57-8481-CCAE5F884116}">
      <dgm:prSet/>
      <dgm:spPr/>
      <dgm:t>
        <a:bodyPr/>
        <a:lstStyle/>
        <a:p>
          <a:endParaRPr lang="sv-SE"/>
        </a:p>
      </dgm:t>
    </dgm:pt>
    <dgm:pt modelId="{471B5562-DDA4-4552-B55B-C353E58FDA93}">
      <dgm:prSet phldrT="[Text]"/>
      <dgm:spPr/>
      <dgm:t>
        <a:bodyPr/>
        <a:lstStyle/>
        <a:p>
          <a:r>
            <a:rPr lang="sv-SE" dirty="0" smtClean="0"/>
            <a:t>kalle</a:t>
          </a:r>
          <a:endParaRPr lang="sv-SE" dirty="0"/>
        </a:p>
      </dgm:t>
    </dgm:pt>
    <dgm:pt modelId="{9356EAFB-7A5A-47AD-ADF0-F1B733EAA42C}" type="parTrans" cxnId="{BB009DB0-88CC-41BB-8AFB-3A3D4BEAA203}">
      <dgm:prSet/>
      <dgm:spPr/>
      <dgm:t>
        <a:bodyPr/>
        <a:lstStyle/>
        <a:p>
          <a:endParaRPr lang="sv-SE"/>
        </a:p>
      </dgm:t>
    </dgm:pt>
    <dgm:pt modelId="{598F2862-6C76-4223-BFB4-4C92E8D77F86}" type="sibTrans" cxnId="{BB009DB0-88CC-41BB-8AFB-3A3D4BEAA203}">
      <dgm:prSet/>
      <dgm:spPr/>
      <dgm:t>
        <a:bodyPr/>
        <a:lstStyle/>
        <a:p>
          <a:endParaRPr lang="sv-SE"/>
        </a:p>
      </dgm:t>
    </dgm:pt>
    <dgm:pt modelId="{5F87B25E-C556-4949-8450-368FEAE129E3}" type="pres">
      <dgm:prSet presAssocID="{327DF298-D3B1-4CAC-A0ED-9F1A5855EC6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8299D4B-1A4A-4936-AE2C-73A053250876}" type="pres">
      <dgm:prSet presAssocID="{8F899DCB-4730-4189-85EB-242CE072C09A}" presName="gear1" presStyleLbl="node1" presStyleIdx="0" presStyleCnt="3" custScaleX="72816" custScaleY="68932" custLinFactNeighborY="-26291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9C8413B-6470-4151-AD89-6A7606446291}" type="pres">
      <dgm:prSet presAssocID="{8F899DCB-4730-4189-85EB-242CE072C09A}" presName="gear1srcNode" presStyleLbl="node1" presStyleIdx="0" presStyleCnt="3"/>
      <dgm:spPr/>
      <dgm:t>
        <a:bodyPr/>
        <a:lstStyle/>
        <a:p>
          <a:endParaRPr lang="sv-SE"/>
        </a:p>
      </dgm:t>
    </dgm:pt>
    <dgm:pt modelId="{3C5A7702-54D8-4919-96B0-894A826AC68B}" type="pres">
      <dgm:prSet presAssocID="{8F899DCB-4730-4189-85EB-242CE072C09A}" presName="gear1dstNode" presStyleLbl="node1" presStyleIdx="0" presStyleCnt="3"/>
      <dgm:spPr/>
      <dgm:t>
        <a:bodyPr/>
        <a:lstStyle/>
        <a:p>
          <a:endParaRPr lang="sv-SE"/>
        </a:p>
      </dgm:t>
    </dgm:pt>
    <dgm:pt modelId="{5C4E97D4-0444-413F-B59F-C424EA1A9DCE}" type="pres">
      <dgm:prSet presAssocID="{C40447FB-E74A-405C-9EB3-CC10BD17DA9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AB78F032-DB6B-42CA-858C-3CEB852E1132}" type="pres">
      <dgm:prSet presAssocID="{C40447FB-E74A-405C-9EB3-CC10BD17DA9E}" presName="gear2srcNode" presStyleLbl="node1" presStyleIdx="1" presStyleCnt="3"/>
      <dgm:spPr/>
      <dgm:t>
        <a:bodyPr/>
        <a:lstStyle/>
        <a:p>
          <a:endParaRPr lang="sv-SE"/>
        </a:p>
      </dgm:t>
    </dgm:pt>
    <dgm:pt modelId="{ADB88884-DDA4-42DD-A553-9944C748E08E}" type="pres">
      <dgm:prSet presAssocID="{C40447FB-E74A-405C-9EB3-CC10BD17DA9E}" presName="gear2dstNode" presStyleLbl="node1" presStyleIdx="1" presStyleCnt="3"/>
      <dgm:spPr/>
      <dgm:t>
        <a:bodyPr/>
        <a:lstStyle/>
        <a:p>
          <a:endParaRPr lang="sv-SE"/>
        </a:p>
      </dgm:t>
    </dgm:pt>
    <dgm:pt modelId="{CD5B3967-2575-47A7-93DB-93A4364AD504}" type="pres">
      <dgm:prSet presAssocID="{471B5562-DDA4-4552-B55B-C353E58FDA93}" presName="gear3" presStyleLbl="node1" presStyleIdx="2" presStyleCnt="3"/>
      <dgm:spPr/>
      <dgm:t>
        <a:bodyPr/>
        <a:lstStyle/>
        <a:p>
          <a:endParaRPr lang="sv-SE"/>
        </a:p>
      </dgm:t>
    </dgm:pt>
    <dgm:pt modelId="{F8597053-289F-45EC-8C27-1AAD32295F10}" type="pres">
      <dgm:prSet presAssocID="{471B5562-DDA4-4552-B55B-C353E58FDA9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7171045-5E61-405C-858F-FF07339D9E40}" type="pres">
      <dgm:prSet presAssocID="{471B5562-DDA4-4552-B55B-C353E58FDA93}" presName="gear3srcNode" presStyleLbl="node1" presStyleIdx="2" presStyleCnt="3"/>
      <dgm:spPr/>
      <dgm:t>
        <a:bodyPr/>
        <a:lstStyle/>
        <a:p>
          <a:endParaRPr lang="sv-SE"/>
        </a:p>
      </dgm:t>
    </dgm:pt>
    <dgm:pt modelId="{9B4736F3-CDE1-4DA7-8F8E-2EBA53738D36}" type="pres">
      <dgm:prSet presAssocID="{471B5562-DDA4-4552-B55B-C353E58FDA93}" presName="gear3dstNode" presStyleLbl="node1" presStyleIdx="2" presStyleCnt="3"/>
      <dgm:spPr/>
      <dgm:t>
        <a:bodyPr/>
        <a:lstStyle/>
        <a:p>
          <a:endParaRPr lang="sv-SE"/>
        </a:p>
      </dgm:t>
    </dgm:pt>
    <dgm:pt modelId="{3ED7FF9D-620E-408C-8F7C-4C2865898C26}" type="pres">
      <dgm:prSet presAssocID="{23213AE6-C887-44C1-82C9-CD57750155B1}" presName="connector1" presStyleLbl="sibTrans2D1" presStyleIdx="0" presStyleCnt="3" custScaleX="72295" custScaleY="72341" custLinFactNeighborY="-19893"/>
      <dgm:spPr/>
      <dgm:t>
        <a:bodyPr/>
        <a:lstStyle/>
        <a:p>
          <a:endParaRPr lang="sv-SE"/>
        </a:p>
      </dgm:t>
    </dgm:pt>
    <dgm:pt modelId="{DD869D22-83CA-44B5-89AB-6554589C2193}" type="pres">
      <dgm:prSet presAssocID="{2C4CE20A-AC2D-4F08-BF75-236A24DA4BB4}" presName="connector2" presStyleLbl="sibTrans2D1" presStyleIdx="1" presStyleCnt="3"/>
      <dgm:spPr/>
      <dgm:t>
        <a:bodyPr/>
        <a:lstStyle/>
        <a:p>
          <a:endParaRPr lang="sv-SE"/>
        </a:p>
      </dgm:t>
    </dgm:pt>
    <dgm:pt modelId="{AC8FB144-991B-4B56-B3A8-31CC2FEE74E5}" type="pres">
      <dgm:prSet presAssocID="{598F2862-6C76-4223-BFB4-4C92E8D77F86}" presName="connector3" presStyleLbl="sibTrans2D1" presStyleIdx="2" presStyleCnt="3"/>
      <dgm:spPr/>
      <dgm:t>
        <a:bodyPr/>
        <a:lstStyle/>
        <a:p>
          <a:endParaRPr lang="sv-SE"/>
        </a:p>
      </dgm:t>
    </dgm:pt>
  </dgm:ptLst>
  <dgm:cxnLst>
    <dgm:cxn modelId="{7D41CAC6-2154-4611-9614-B0D440CBF43F}" type="presOf" srcId="{8F899DCB-4730-4189-85EB-242CE072C09A}" destId="{3C5A7702-54D8-4919-96B0-894A826AC68B}" srcOrd="2" destOrd="0" presId="urn:microsoft.com/office/officeart/2005/8/layout/gear1"/>
    <dgm:cxn modelId="{BB009DB0-88CC-41BB-8AFB-3A3D4BEAA203}" srcId="{327DF298-D3B1-4CAC-A0ED-9F1A5855EC6A}" destId="{471B5562-DDA4-4552-B55B-C353E58FDA93}" srcOrd="2" destOrd="0" parTransId="{9356EAFB-7A5A-47AD-ADF0-F1B733EAA42C}" sibTransId="{598F2862-6C76-4223-BFB4-4C92E8D77F86}"/>
    <dgm:cxn modelId="{0C66424E-0482-4866-9387-0C94435A512D}" type="presOf" srcId="{471B5562-DDA4-4552-B55B-C353E58FDA93}" destId="{9B4736F3-CDE1-4DA7-8F8E-2EBA53738D36}" srcOrd="3" destOrd="0" presId="urn:microsoft.com/office/officeart/2005/8/layout/gear1"/>
    <dgm:cxn modelId="{989811AD-FB41-465D-AC56-4FD1EA7AD7B6}" type="presOf" srcId="{598F2862-6C76-4223-BFB4-4C92E8D77F86}" destId="{AC8FB144-991B-4B56-B3A8-31CC2FEE74E5}" srcOrd="0" destOrd="0" presId="urn:microsoft.com/office/officeart/2005/8/layout/gear1"/>
    <dgm:cxn modelId="{B831EAA0-7E6F-426A-8184-D99AF5473044}" type="presOf" srcId="{471B5562-DDA4-4552-B55B-C353E58FDA93}" destId="{F8597053-289F-45EC-8C27-1AAD32295F10}" srcOrd="1" destOrd="0" presId="urn:microsoft.com/office/officeart/2005/8/layout/gear1"/>
    <dgm:cxn modelId="{E6A968DA-930E-4B57-8481-CCAE5F884116}" srcId="{327DF298-D3B1-4CAC-A0ED-9F1A5855EC6A}" destId="{C40447FB-E74A-405C-9EB3-CC10BD17DA9E}" srcOrd="1" destOrd="0" parTransId="{972E10C9-B0B0-4B56-98C9-7ADB6B69FF40}" sibTransId="{2C4CE20A-AC2D-4F08-BF75-236A24DA4BB4}"/>
    <dgm:cxn modelId="{B943B54D-2BA6-42C8-BCDF-4C884298CFD9}" type="presOf" srcId="{C40447FB-E74A-405C-9EB3-CC10BD17DA9E}" destId="{ADB88884-DDA4-42DD-A553-9944C748E08E}" srcOrd="2" destOrd="0" presId="urn:microsoft.com/office/officeart/2005/8/layout/gear1"/>
    <dgm:cxn modelId="{9E3FC5DB-6323-41FD-A55C-AC73E47B8421}" type="presOf" srcId="{C40447FB-E74A-405C-9EB3-CC10BD17DA9E}" destId="{AB78F032-DB6B-42CA-858C-3CEB852E1132}" srcOrd="1" destOrd="0" presId="urn:microsoft.com/office/officeart/2005/8/layout/gear1"/>
    <dgm:cxn modelId="{25689E2C-5222-4DA2-9A13-4371A95E9FE8}" srcId="{327DF298-D3B1-4CAC-A0ED-9F1A5855EC6A}" destId="{8F899DCB-4730-4189-85EB-242CE072C09A}" srcOrd="0" destOrd="0" parTransId="{FA98AE8F-1A77-4CA2-B416-FA610C0DC196}" sibTransId="{23213AE6-C887-44C1-82C9-CD57750155B1}"/>
    <dgm:cxn modelId="{C28E1C1E-5881-4400-83DE-DCED01F397A5}" type="presOf" srcId="{471B5562-DDA4-4552-B55B-C353E58FDA93}" destId="{CD5B3967-2575-47A7-93DB-93A4364AD504}" srcOrd="0" destOrd="0" presId="urn:microsoft.com/office/officeart/2005/8/layout/gear1"/>
    <dgm:cxn modelId="{066A8885-59DD-4618-94FD-539EE34B9CCE}" type="presOf" srcId="{471B5562-DDA4-4552-B55B-C353E58FDA93}" destId="{27171045-5E61-405C-858F-FF07339D9E40}" srcOrd="2" destOrd="0" presId="urn:microsoft.com/office/officeart/2005/8/layout/gear1"/>
    <dgm:cxn modelId="{2B0FE6A4-AD9A-4DC1-8C4F-C606B4ECB01A}" type="presOf" srcId="{2C4CE20A-AC2D-4F08-BF75-236A24DA4BB4}" destId="{DD869D22-83CA-44B5-89AB-6554589C2193}" srcOrd="0" destOrd="0" presId="urn:microsoft.com/office/officeart/2005/8/layout/gear1"/>
    <dgm:cxn modelId="{25DF1A29-EDA6-4A87-A694-2689BA1FC956}" type="presOf" srcId="{327DF298-D3B1-4CAC-A0ED-9F1A5855EC6A}" destId="{5F87B25E-C556-4949-8450-368FEAE129E3}" srcOrd="0" destOrd="0" presId="urn:microsoft.com/office/officeart/2005/8/layout/gear1"/>
    <dgm:cxn modelId="{9803E96A-6765-4CCD-A8E3-49EFC3CEA3CD}" type="presOf" srcId="{23213AE6-C887-44C1-82C9-CD57750155B1}" destId="{3ED7FF9D-620E-408C-8F7C-4C2865898C26}" srcOrd="0" destOrd="0" presId="urn:microsoft.com/office/officeart/2005/8/layout/gear1"/>
    <dgm:cxn modelId="{B1FB8FB1-7F62-483E-851A-939355940B44}" type="presOf" srcId="{8F899DCB-4730-4189-85EB-242CE072C09A}" destId="{78299D4B-1A4A-4936-AE2C-73A053250876}" srcOrd="0" destOrd="0" presId="urn:microsoft.com/office/officeart/2005/8/layout/gear1"/>
    <dgm:cxn modelId="{6D302392-6209-4BA5-9DAB-D7E6BAC4937F}" type="presOf" srcId="{8F899DCB-4730-4189-85EB-242CE072C09A}" destId="{09C8413B-6470-4151-AD89-6A7606446291}" srcOrd="1" destOrd="0" presId="urn:microsoft.com/office/officeart/2005/8/layout/gear1"/>
    <dgm:cxn modelId="{CFF5E05B-8B31-4D79-A240-8DBD7ECBF92E}" type="presOf" srcId="{C40447FB-E74A-405C-9EB3-CC10BD17DA9E}" destId="{5C4E97D4-0444-413F-B59F-C424EA1A9DCE}" srcOrd="0" destOrd="0" presId="urn:microsoft.com/office/officeart/2005/8/layout/gear1"/>
    <dgm:cxn modelId="{7568BB8B-A958-4D9D-9090-1CBC0CDBC98E}" type="presParOf" srcId="{5F87B25E-C556-4949-8450-368FEAE129E3}" destId="{78299D4B-1A4A-4936-AE2C-73A053250876}" srcOrd="0" destOrd="0" presId="urn:microsoft.com/office/officeart/2005/8/layout/gear1"/>
    <dgm:cxn modelId="{C8FE679C-470E-4EF8-82BC-2CF39C3D2E2B}" type="presParOf" srcId="{5F87B25E-C556-4949-8450-368FEAE129E3}" destId="{09C8413B-6470-4151-AD89-6A7606446291}" srcOrd="1" destOrd="0" presId="urn:microsoft.com/office/officeart/2005/8/layout/gear1"/>
    <dgm:cxn modelId="{840BC2FA-4D8C-48E3-B132-74EDD2898BA3}" type="presParOf" srcId="{5F87B25E-C556-4949-8450-368FEAE129E3}" destId="{3C5A7702-54D8-4919-96B0-894A826AC68B}" srcOrd="2" destOrd="0" presId="urn:microsoft.com/office/officeart/2005/8/layout/gear1"/>
    <dgm:cxn modelId="{0D5D7B2B-E808-4A6B-BCE0-5736E11E1BBC}" type="presParOf" srcId="{5F87B25E-C556-4949-8450-368FEAE129E3}" destId="{5C4E97D4-0444-413F-B59F-C424EA1A9DCE}" srcOrd="3" destOrd="0" presId="urn:microsoft.com/office/officeart/2005/8/layout/gear1"/>
    <dgm:cxn modelId="{839778E4-F093-48C0-8EDB-7F16D3C0750D}" type="presParOf" srcId="{5F87B25E-C556-4949-8450-368FEAE129E3}" destId="{AB78F032-DB6B-42CA-858C-3CEB852E1132}" srcOrd="4" destOrd="0" presId="urn:microsoft.com/office/officeart/2005/8/layout/gear1"/>
    <dgm:cxn modelId="{ABD6A995-60F1-400A-9A54-F6BF65E0D927}" type="presParOf" srcId="{5F87B25E-C556-4949-8450-368FEAE129E3}" destId="{ADB88884-DDA4-42DD-A553-9944C748E08E}" srcOrd="5" destOrd="0" presId="urn:microsoft.com/office/officeart/2005/8/layout/gear1"/>
    <dgm:cxn modelId="{93D9C194-2CBE-470F-9EBF-1124BFA191E9}" type="presParOf" srcId="{5F87B25E-C556-4949-8450-368FEAE129E3}" destId="{CD5B3967-2575-47A7-93DB-93A4364AD504}" srcOrd="6" destOrd="0" presId="urn:microsoft.com/office/officeart/2005/8/layout/gear1"/>
    <dgm:cxn modelId="{488AF409-B27D-429C-9672-FDDCB93CA3A9}" type="presParOf" srcId="{5F87B25E-C556-4949-8450-368FEAE129E3}" destId="{F8597053-289F-45EC-8C27-1AAD32295F10}" srcOrd="7" destOrd="0" presId="urn:microsoft.com/office/officeart/2005/8/layout/gear1"/>
    <dgm:cxn modelId="{3DE00CA5-71BE-4C21-A408-8A9A526B0896}" type="presParOf" srcId="{5F87B25E-C556-4949-8450-368FEAE129E3}" destId="{27171045-5E61-405C-858F-FF07339D9E40}" srcOrd="8" destOrd="0" presId="urn:microsoft.com/office/officeart/2005/8/layout/gear1"/>
    <dgm:cxn modelId="{6C461F6E-1BCC-46DF-A33E-4009398E18ED}" type="presParOf" srcId="{5F87B25E-C556-4949-8450-368FEAE129E3}" destId="{9B4736F3-CDE1-4DA7-8F8E-2EBA53738D36}" srcOrd="9" destOrd="0" presId="urn:microsoft.com/office/officeart/2005/8/layout/gear1"/>
    <dgm:cxn modelId="{1EE69934-E9B1-475A-95B8-86EC80A03203}" type="presParOf" srcId="{5F87B25E-C556-4949-8450-368FEAE129E3}" destId="{3ED7FF9D-620E-408C-8F7C-4C2865898C26}" srcOrd="10" destOrd="0" presId="urn:microsoft.com/office/officeart/2005/8/layout/gear1"/>
    <dgm:cxn modelId="{EFD1A650-9FEC-4D75-9052-99E5917E2A90}" type="presParOf" srcId="{5F87B25E-C556-4949-8450-368FEAE129E3}" destId="{DD869D22-83CA-44B5-89AB-6554589C2193}" srcOrd="11" destOrd="0" presId="urn:microsoft.com/office/officeart/2005/8/layout/gear1"/>
    <dgm:cxn modelId="{427A6738-B8B1-455A-AAF1-AB6367AF4894}" type="presParOf" srcId="{5F87B25E-C556-4949-8450-368FEAE129E3}" destId="{AC8FB144-991B-4B56-B3A8-31CC2FEE74E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99D4B-1A4A-4936-AE2C-73A053250876}">
      <dsp:nvSpPr>
        <dsp:cNvPr id="0" name=""/>
        <dsp:cNvSpPr/>
      </dsp:nvSpPr>
      <dsp:spPr>
        <a:xfrm>
          <a:off x="1934642" y="587431"/>
          <a:ext cx="583084" cy="551983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900" kern="1200" dirty="0" err="1" smtClean="0"/>
            <a:t>ingrid</a:t>
          </a:r>
          <a:endParaRPr lang="sv-SE" sz="900" kern="1200" dirty="0"/>
        </a:p>
      </dsp:txBody>
      <dsp:txXfrm>
        <a:off x="2049543" y="716730"/>
        <a:ext cx="353282" cy="283731"/>
      </dsp:txXfrm>
    </dsp:sp>
    <dsp:sp modelId="{5C4E97D4-0444-413F-B59F-C424EA1A9DCE}">
      <dsp:nvSpPr>
        <dsp:cNvPr id="0" name=""/>
        <dsp:cNvSpPr/>
      </dsp:nvSpPr>
      <dsp:spPr>
        <a:xfrm>
          <a:off x="1359903" y="484297"/>
          <a:ext cx="582374" cy="58237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900" kern="1200" dirty="0" smtClean="0"/>
            <a:t>eva</a:t>
          </a:r>
          <a:endParaRPr lang="sv-SE" sz="900" kern="1200" dirty="0"/>
        </a:p>
      </dsp:txBody>
      <dsp:txXfrm>
        <a:off x="1506517" y="631798"/>
        <a:ext cx="289146" cy="287372"/>
      </dsp:txXfrm>
    </dsp:sp>
    <dsp:sp modelId="{CD5B3967-2575-47A7-93DB-93A4364AD504}">
      <dsp:nvSpPr>
        <dsp:cNvPr id="0" name=""/>
        <dsp:cNvSpPr/>
      </dsp:nvSpPr>
      <dsp:spPr>
        <a:xfrm rot="20700000">
          <a:off x="1686092" y="82519"/>
          <a:ext cx="570608" cy="570608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900" kern="1200" dirty="0" smtClean="0"/>
            <a:t>kalle</a:t>
          </a:r>
          <a:endParaRPr lang="sv-SE" sz="900" kern="1200" dirty="0"/>
        </a:p>
      </dsp:txBody>
      <dsp:txXfrm rot="-20700000">
        <a:off x="1811243" y="207670"/>
        <a:ext cx="320305" cy="320305"/>
      </dsp:txXfrm>
    </dsp:sp>
    <dsp:sp modelId="{3ED7FF9D-620E-408C-8F7C-4C2865898C26}">
      <dsp:nvSpPr>
        <dsp:cNvPr id="0" name=""/>
        <dsp:cNvSpPr/>
      </dsp:nvSpPr>
      <dsp:spPr>
        <a:xfrm>
          <a:off x="1880160" y="504553"/>
          <a:ext cx="741008" cy="741480"/>
        </a:xfrm>
        <a:prstGeom prst="circularArrow">
          <a:avLst>
            <a:gd name="adj1" fmla="val 4687"/>
            <a:gd name="adj2" fmla="val 299029"/>
            <a:gd name="adj3" fmla="val 2366976"/>
            <a:gd name="adj4" fmla="val 1623166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69D22-83CA-44B5-89AB-6554589C2193}">
      <dsp:nvSpPr>
        <dsp:cNvPr id="0" name=""/>
        <dsp:cNvSpPr/>
      </dsp:nvSpPr>
      <dsp:spPr>
        <a:xfrm>
          <a:off x="1256765" y="367192"/>
          <a:ext cx="744711" cy="74471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8FB144-991B-4B56-B3A8-31CC2FEE74E5}">
      <dsp:nvSpPr>
        <dsp:cNvPr id="0" name=""/>
        <dsp:cNvSpPr/>
      </dsp:nvSpPr>
      <dsp:spPr>
        <a:xfrm>
          <a:off x="1554104" y="-30713"/>
          <a:ext cx="802948" cy="80294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B7E2C-7DFC-4813-9394-68BD6A993661}" type="datetimeFigureOut">
              <a:rPr lang="sv-SE" smtClean="0"/>
              <a:t>15-03-23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E69B1-7C9E-46CD-B92E-26E933803F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8914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FDCD2-68BB-460A-8F0C-B65AE0F3218B}" type="datetimeFigureOut">
              <a:rPr lang="sv-SE" smtClean="0"/>
              <a:t>15-03-23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B8856-42D3-4080-BE46-50DABB2F5F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6553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3734E-5837-41A0-9F0F-8C1A7934345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7231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Det är viktigt att man är klar över vad som krävs för att ett uppdrag skall</a:t>
            </a:r>
            <a:r>
              <a:rPr lang="sv-SE" baseline="0" dirty="0" smtClean="0"/>
              <a:t> bedömas som ett </a:t>
            </a:r>
            <a:r>
              <a:rPr lang="sv-SE" baseline="0" dirty="0" err="1" smtClean="0"/>
              <a:t>projket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B8856-42D3-4080-BE46-50DABB2F5FB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1138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B8856-42D3-4080-BE46-50DABB2F5FB3}" type="slidenum">
              <a:rPr lang="sv-SE" smtClean="0"/>
              <a:t>45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9532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9318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B6D896-A8F1-4706-82EF-97EBC0B7E080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85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0854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47036B-09D3-43C3-BEB6-9CB9F189F4B5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353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AA010-AA87-42CD-B542-F1B5CD81CFED}" type="slidenum">
              <a:rPr lang="sv-SE" smtClean="0"/>
              <a:pPr/>
              <a:t>64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7357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1059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F3FFF8-6427-4C2F-A292-27D048D6C0F9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21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9523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328456-AAE4-45F0-AA20-DF6142963B0E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563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9728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32D7E4-C1AD-4426-AA6B-C19C5B6DD5CE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4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9933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4F3240-A018-453D-BF67-79578F97F746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5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0137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266427-4A4A-488B-BFDC-07876EE9A6AA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755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0342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501981-D12D-487E-AC87-1E9E90820508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30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1673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FDEE64-9361-42DA-B31E-CC3E1E15AFCB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468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1878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0F1B7A-3B74-4B72-8F5B-10BAA0EAE5B4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830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2288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816C45-744E-4AB8-BC7C-CBEBEDBBE0B3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179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2493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DB33B7-C0F6-4B74-8866-3086936A2315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99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2697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1DAA29-FE35-4F9A-8859-ED4ABE742471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4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2902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8CCC42-4725-4853-8D81-9452007C3566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3107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BC305E-7CAB-4410-A916-CCA5B5663427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67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3312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B59D88-85B0-4A49-ACC3-6E28AF58DE6D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4634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3517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380A3E-772B-41A9-81B5-9A627856A71E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576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3721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40DDA7-7878-4101-A3D4-ACBC4B84DD1B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489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3926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45AADA-6F3D-46A2-B379-6C76D5C29E29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554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4131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A4F236-495E-48A3-AEF8-D8CD05BF8D3A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72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43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A52AFF-95F9-4044-AEE1-61EEA5D52695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1744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4541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2DE354-B683-4F70-99F3-735797E49AC6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5239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4745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49C9AD-7B58-481A-BE34-CBA8A140AEEC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3190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4950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87C4E6-7A9E-47E6-832B-FCF371B3E119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391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5155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E2F780-E7E7-4654-9326-53CB7680A920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459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5360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5E1A75-1919-40EF-B4B7-87413535CAED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848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5565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0990B0-C697-4D95-9DF3-3C15FF43D572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850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5769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28C7C2-46A0-4E94-BE58-EF26B7546BD6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58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6384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20ED4B-5403-4499-9D3C-26785EE717B7}" type="slidenum">
              <a:rPr lang="sv-S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93</a:t>
            </a:fld>
            <a:endParaRPr lang="sv-S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10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B8856-42D3-4080-BE46-50DABB2F5FB3}" type="slidenum">
              <a:rPr lang="sv-SE" smtClean="0"/>
              <a:t>100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51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6C0D-088A-4553-BC81-47C6770818F5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6613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5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0671-93DE-444A-9673-B9E41D585440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586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EBF6-3048-429B-8935-701871630E1F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814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DA38C-F130-4E0E-9221-5AE7E534FAC6}" type="datetime1">
              <a:rPr lang="sv-SE" smtClean="0"/>
              <a:t>15-03-23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319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19A6-494D-49D3-8363-42B772059ECD}" type="datetime1">
              <a:rPr lang="sv-SE" smtClean="0"/>
              <a:t>15-03-23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477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2540-4BD0-4193-84E1-FD1AABC38C4D}" type="datetime1">
              <a:rPr lang="sv-SE" smtClean="0"/>
              <a:t>15-03-23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607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168A-3EBA-4845-ADBF-8FCC11C01F90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4242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14C8-17AE-4353-93A8-6F0126373AAD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8826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41184-C686-47A5-8503-BBE9D1B36C92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2156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A21E8-8E47-4784-B976-CDC4FDB8C6F4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41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B13D-5744-4A07-9427-2660880C432A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5481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4ED8-9B98-4609-907E-DE5B07A80FAE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219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C491-B89B-4881-A054-EBC9257B78C3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4842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3B0AB-DA93-4E6E-A12C-21E2517FF81B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7160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2CDEB-FADA-4FDB-87EC-7C64BD4DC05A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9702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/>
          </p:nvPr>
        </p:nvSpPr>
        <p:spPr>
          <a:xfrm>
            <a:off x="467544" y="1700808"/>
            <a:ext cx="8208963" cy="4105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8657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EF2FA-3715-42D2-A706-1EC04D855C26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11EC0D0-8B40-46C6-8B35-A59006769F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359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Tommy.brismo@tele2.s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29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30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29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29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jpeg"/><Relationship Id="rId6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41.jpe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29.jpeg"/><Relationship Id="rId5" Type="http://schemas.openxmlformats.org/officeDocument/2006/relationships/image" Target="../media/image41.jpe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29.jpeg"/><Relationship Id="rId5" Type="http://schemas.openxmlformats.org/officeDocument/2006/relationships/image" Target="../media/image41.jpe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29.jpeg"/><Relationship Id="rId5" Type="http://schemas.openxmlformats.org/officeDocument/2006/relationships/image" Target="../media/image40.jpe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29.jpeg"/><Relationship Id="rId5" Type="http://schemas.openxmlformats.org/officeDocument/2006/relationships/image" Target="../media/image40.jpe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image" Target="../media/image39.jpe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29.jpeg"/><Relationship Id="rId5" Type="http://schemas.openxmlformats.org/officeDocument/2006/relationships/image" Target="../media/image39.jpe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29.jpeg"/><Relationship Id="rId5" Type="http://schemas.openxmlformats.org/officeDocument/2006/relationships/image" Target="../media/image39.jpe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38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29.jpeg"/><Relationship Id="rId5" Type="http://schemas.openxmlformats.org/officeDocument/2006/relationships/image" Target="../media/image38.jpe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29.jpeg"/><Relationship Id="rId5" Type="http://schemas.openxmlformats.org/officeDocument/2006/relationships/image" Target="../media/image38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29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29.jpe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29.jpe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3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5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6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7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Tommy Brismo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>
                <a:hlinkClick r:id="rId2"/>
              </a:rPr>
              <a:t>t</a:t>
            </a:r>
            <a:r>
              <a:rPr lang="sv-SE" dirty="0" smtClean="0">
                <a:hlinkClick r:id="rId2"/>
              </a:rPr>
              <a:t>ommy.brismo@tele2.se</a:t>
            </a:r>
            <a:endParaRPr lang="sv-SE" dirty="0" smtClean="0"/>
          </a:p>
          <a:p>
            <a:r>
              <a:rPr lang="sv-SE" dirty="0" smtClean="0"/>
              <a:t>Mobil 072 07004 75</a:t>
            </a:r>
          </a:p>
          <a:p>
            <a:r>
              <a:rPr lang="sv-SE" dirty="0" smtClean="0"/>
              <a:t>Mobil 076 8080929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FBAAE888-C561-48D6-A814-9E03A93C1BA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113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08304" y="6135089"/>
            <a:ext cx="1368152" cy="370171"/>
          </a:xfrm>
        </p:spPr>
        <p:txBody>
          <a:bodyPr/>
          <a:lstStyle/>
          <a:p>
            <a:fld id="{A691A0C7-F2EF-4A03-AAC4-616C6DE69633}" type="datetime1">
              <a:rPr lang="sv-SE" smtClean="0"/>
              <a:t>15-03-23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Brismo Konsult AB</a:t>
            </a:r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latshållare för bild 4"/>
          <p:cNvPicPr>
            <a:picLocks noChangeAspect="1"/>
          </p:cNvPicPr>
          <p:nvPr/>
        </p:nvPicPr>
        <p:blipFill>
          <a:blip r:embed="rId3"/>
          <a:srcRect l="3879" r="3879"/>
          <a:stretch>
            <a:fillRect/>
          </a:stretch>
        </p:blipFill>
        <p:spPr>
          <a:xfrm>
            <a:off x="1763688" y="476672"/>
            <a:ext cx="6652707" cy="5253038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1763688" y="4869160"/>
            <a:ext cx="3456384" cy="860550"/>
          </a:xfrm>
          <a:prstGeom prst="rect">
            <a:avLst/>
          </a:prstGeom>
          <a:solidFill>
            <a:srgbClr val="5B82A5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53051" y="4299897"/>
            <a:ext cx="3277657" cy="1468800"/>
          </a:xfrm>
        </p:spPr>
        <p:txBody>
          <a:bodyPr>
            <a:noAutofit/>
          </a:bodyPr>
          <a:lstStyle/>
          <a:p>
            <a:r>
              <a:rPr lang="sv-SE" sz="6000" b="1" dirty="0" smtClean="0">
                <a:solidFill>
                  <a:srgbClr val="FF0000"/>
                </a:solidFill>
              </a:rPr>
              <a:t>Projekt </a:t>
            </a:r>
            <a:endParaRPr lang="sv-SE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1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436738"/>
          </a:xfrm>
        </p:spPr>
        <p:txBody>
          <a:bodyPr>
            <a:normAutofit fontScale="90000"/>
          </a:bodyPr>
          <a:lstStyle/>
          <a:p>
            <a:r>
              <a:rPr lang="sv-SE" b="1" dirty="0" smtClean="0"/>
              <a:t>KTH Projektledning</a:t>
            </a:r>
            <a:r>
              <a:rPr lang="sv-SE" dirty="0" smtClean="0"/>
              <a:t>,</a:t>
            </a:r>
            <a:br>
              <a:rPr lang="sv-SE" dirty="0" smtClean="0"/>
            </a:br>
            <a:r>
              <a:rPr lang="sv-SE" sz="1350" dirty="0" smtClean="0"/>
              <a:t>innehåll </a:t>
            </a:r>
            <a:r>
              <a:rPr lang="sv-SE" sz="1350" dirty="0"/>
              <a:t>som gås igenom </a:t>
            </a:r>
            <a:r>
              <a:rPr lang="sv-SE" sz="1350" dirty="0" smtClean="0"/>
              <a:t/>
            </a:r>
            <a:br>
              <a:rPr lang="sv-SE" sz="1350" dirty="0" smtClean="0"/>
            </a:br>
            <a:r>
              <a:rPr lang="sv-SE" sz="1350" dirty="0" smtClean="0"/>
              <a:t/>
            </a:r>
            <a:br>
              <a:rPr lang="sv-SE" sz="1350" dirty="0" smtClean="0"/>
            </a:br>
            <a:r>
              <a:rPr lang="sv-SE" sz="1400" dirty="0"/>
              <a:t/>
            </a:r>
            <a:br>
              <a:rPr lang="sv-SE" sz="1400" dirty="0"/>
            </a:br>
            <a:endParaRPr lang="sv-SE" sz="1350" dirty="0"/>
          </a:p>
        </p:txBody>
      </p:sp>
      <p:sp>
        <p:nvSpPr>
          <p:cNvPr id="7" name="Platshållare för innehåll 6"/>
          <p:cNvSpPr>
            <a:spLocks noGrp="1"/>
          </p:cNvSpPr>
          <p:nvPr>
            <p:ph sz="half" idx="1"/>
          </p:nvPr>
        </p:nvSpPr>
        <p:spPr>
          <a:xfrm>
            <a:off x="1942416" y="2204864"/>
            <a:ext cx="3197531" cy="2831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1. Projekt som arbetsform</a:t>
            </a:r>
            <a:br>
              <a:rPr lang="sv-SE" dirty="0" smtClean="0"/>
            </a:b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2. </a:t>
            </a:r>
            <a:r>
              <a:rPr lang="sv-SE" u="sng" dirty="0" smtClean="0"/>
              <a:t>Projektförberedelser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1425" i="1" dirty="0"/>
              <a:t>- initiering</a:t>
            </a:r>
            <a:br>
              <a:rPr lang="sv-SE" sz="1425" i="1" dirty="0"/>
            </a:br>
            <a:r>
              <a:rPr lang="sv-SE" sz="1425" i="1" dirty="0"/>
              <a:t>- förstudie</a:t>
            </a:r>
            <a:br>
              <a:rPr lang="sv-SE" sz="1425" i="1" dirty="0"/>
            </a:br>
            <a:r>
              <a:rPr lang="sv-SE" sz="1425" i="1" dirty="0"/>
              <a:t>- skapa projektgruppen</a:t>
            </a:r>
            <a:br>
              <a:rPr lang="sv-SE" sz="1425" i="1" dirty="0"/>
            </a:br>
            <a:r>
              <a:rPr lang="sv-SE" sz="1425" i="1" dirty="0"/>
              <a:t>- planering av projekt</a:t>
            </a:r>
            <a:br>
              <a:rPr lang="sv-SE" sz="1425" i="1" dirty="0"/>
            </a:br>
            <a:r>
              <a:rPr lang="sv-SE" sz="1425" i="1" dirty="0"/>
              <a:t>- ekonomi, risk &amp; kvalitet</a:t>
            </a:r>
          </a:p>
          <a:p>
            <a:endParaRPr lang="sv-SE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sz="half" idx="2"/>
          </p:nvPr>
        </p:nvSpPr>
        <p:spPr>
          <a:xfrm>
            <a:off x="5337307" y="2204864"/>
            <a:ext cx="3197093" cy="3191333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3. Genomförande</a:t>
            </a:r>
            <a:br>
              <a:rPr lang="sv-SE" dirty="0" smtClean="0"/>
            </a:br>
            <a:r>
              <a:rPr lang="sv-SE" sz="1425" i="1" dirty="0"/>
              <a:t>- kommunikation</a:t>
            </a:r>
            <a:br>
              <a:rPr lang="sv-SE" sz="1425" i="1" dirty="0"/>
            </a:br>
            <a:r>
              <a:rPr lang="sv-SE" sz="1425" i="1" dirty="0"/>
              <a:t>- att leda genomförandet</a:t>
            </a:r>
            <a:br>
              <a:rPr lang="sv-SE" sz="1425" i="1" dirty="0"/>
            </a:br>
            <a:r>
              <a:rPr lang="sv-SE" sz="1425" i="1" dirty="0"/>
              <a:t>- projekt på rätt kurs</a:t>
            </a:r>
            <a:br>
              <a:rPr lang="sv-SE" sz="1425" i="1" dirty="0"/>
            </a:br>
            <a:r>
              <a:rPr lang="sv-SE" sz="1425" i="1" dirty="0"/>
              <a:t>- leda &amp; arbeta i projekt</a:t>
            </a:r>
            <a:br>
              <a:rPr lang="sv-SE" sz="1425" i="1" dirty="0"/>
            </a:br>
            <a:r>
              <a:rPr lang="sv-SE" sz="1425" i="1" dirty="0"/>
              <a:t>- resultat av projekt</a:t>
            </a:r>
          </a:p>
          <a:p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4. Avslut &amp; effekthemtagning</a:t>
            </a:r>
            <a:br>
              <a:rPr lang="sv-SE" dirty="0" smtClean="0"/>
            </a:br>
            <a:r>
              <a:rPr lang="sv-SE" sz="1425" i="1" dirty="0"/>
              <a:t>- avsluta projekt</a:t>
            </a:r>
            <a:br>
              <a:rPr lang="sv-SE" sz="1425" i="1" dirty="0"/>
            </a:br>
            <a:r>
              <a:rPr lang="sv-SE" sz="1425" i="1" dirty="0"/>
              <a:t>- följa upp effekten</a:t>
            </a:r>
            <a:br>
              <a:rPr lang="sv-SE" sz="1425" i="1" dirty="0"/>
            </a:br>
            <a:r>
              <a:rPr lang="sv-SE" sz="1425" i="1" dirty="0"/>
              <a:t>- förändringsledning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78B5D7F4-3DAF-460E-B2B0-320D66F87697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121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215987" y="548680"/>
            <a:ext cx="2418484" cy="67021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sv-SE" dirty="0" smtClean="0"/>
              <a:t>Uppgift 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00285" y="1484784"/>
            <a:ext cx="7104163" cy="4464496"/>
          </a:xfrm>
        </p:spPr>
        <p:txBody>
          <a:bodyPr>
            <a:normAutofit fontScale="92500" lnSpcReduction="20000"/>
          </a:bodyPr>
          <a:lstStyle/>
          <a:p>
            <a:endParaRPr lang="sv-SE" sz="285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v-SE" sz="2850" dirty="0"/>
              <a:t>Gör en DISC analys på eget beteende:</a:t>
            </a:r>
            <a:br>
              <a:rPr lang="sv-SE" sz="2850" dirty="0"/>
            </a:br>
            <a:r>
              <a:rPr lang="sv-SE" sz="2850" dirty="0"/>
              <a:t>1</a:t>
            </a:r>
            <a:r>
              <a:rPr lang="sv-SE" sz="2850" dirty="0" smtClean="0"/>
              <a:t>. Läs din mail och följ instruktionerna</a:t>
            </a:r>
            <a:r>
              <a:rPr lang="sv-SE" sz="2850" dirty="0"/>
              <a:t/>
            </a:r>
            <a:br>
              <a:rPr lang="sv-SE" sz="2850" dirty="0"/>
            </a:br>
            <a:r>
              <a:rPr lang="sv-SE" sz="2850" dirty="0"/>
              <a:t>2.Den går att öppna i telefon, surfplatta eller dator. </a:t>
            </a:r>
            <a:br>
              <a:rPr lang="sv-SE" sz="2850" dirty="0"/>
            </a:br>
            <a:r>
              <a:rPr lang="sv-SE" sz="2850" dirty="0"/>
              <a:t>3. En analys görs på </a:t>
            </a:r>
            <a:r>
              <a:rPr lang="sv-SE" sz="2850" dirty="0" smtClean="0"/>
              <a:t>&lt;15 minuter</a:t>
            </a:r>
            <a:r>
              <a:rPr lang="sv-SE" sz="2850" dirty="0"/>
              <a:t>. Svara intuitivt. Du är på </a:t>
            </a:r>
            <a:r>
              <a:rPr lang="sv-SE" sz="2850" dirty="0" smtClean="0"/>
              <a:t>jobbet eller i ett projekt</a:t>
            </a:r>
            <a:r>
              <a:rPr lang="sv-SE" sz="2850" dirty="0"/>
              <a:t/>
            </a:r>
            <a:br>
              <a:rPr lang="sv-SE" sz="2850" dirty="0"/>
            </a:br>
            <a:r>
              <a:rPr lang="sv-SE" sz="2850" dirty="0"/>
              <a:t>4. </a:t>
            </a:r>
            <a:r>
              <a:rPr lang="sv-SE" sz="2850" dirty="0" smtClean="0"/>
              <a:t>Jag behöver ditt svar senast…</a:t>
            </a:r>
          </a:p>
          <a:p>
            <a:r>
              <a:rPr lang="sv-SE" sz="2850" dirty="0" smtClean="0"/>
              <a:t>5. Du kommer att få en rapport som du kan använda i samband med </a:t>
            </a:r>
            <a:r>
              <a:rPr lang="sv-SE" sz="2850" dirty="0" err="1" smtClean="0"/>
              <a:t>jobbsök</a:t>
            </a:r>
            <a:r>
              <a:rPr lang="sv-SE" sz="2850" dirty="0" smtClean="0"/>
              <a:t> eller delge några nära o kära, </a:t>
            </a:r>
            <a:r>
              <a:rPr lang="sv-SE" sz="2850" dirty="0" err="1" smtClean="0"/>
              <a:t>arbetskolleger</a:t>
            </a:r>
            <a:r>
              <a:rPr lang="sv-SE" sz="2850" dirty="0" smtClean="0"/>
              <a:t>….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58132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8E63CE8-6074-45A6-8394-C5F5AC1975F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86888"/>
            <a:ext cx="8664031" cy="29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37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Projektförberedelser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sv-SE" dirty="0" smtClean="0"/>
              <a:t>Initiering av projekt</a:t>
            </a:r>
          </a:p>
          <a:p>
            <a:pPr>
              <a:buFont typeface="+mj-lt"/>
              <a:buAutoNum type="arabicPeriod"/>
            </a:pPr>
            <a:r>
              <a:rPr lang="sv-SE" dirty="0" smtClean="0"/>
              <a:t>Förstudie</a:t>
            </a:r>
          </a:p>
          <a:p>
            <a:pPr>
              <a:buFont typeface="+mj-lt"/>
              <a:buAutoNum type="arabicPeriod"/>
            </a:pPr>
            <a:r>
              <a:rPr lang="sv-SE" dirty="0" smtClean="0"/>
              <a:t>Skapa projektgruppen</a:t>
            </a:r>
          </a:p>
          <a:p>
            <a:pPr>
              <a:buFont typeface="+mj-lt"/>
              <a:buAutoNum type="arabicPeriod"/>
            </a:pPr>
            <a:r>
              <a:rPr lang="sv-SE" dirty="0" smtClean="0"/>
              <a:t>Planering</a:t>
            </a:r>
          </a:p>
          <a:p>
            <a:pPr>
              <a:buFont typeface="+mj-lt"/>
              <a:buAutoNum type="arabicPeriod"/>
            </a:pPr>
            <a:r>
              <a:rPr lang="sv-SE" dirty="0" smtClean="0"/>
              <a:t>Ekonomi, Risk och Kvalitet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8CE8359C-A793-405C-94E7-D75F978E41B7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6764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548680"/>
            <a:ext cx="6589199" cy="1280890"/>
          </a:xfrm>
        </p:spPr>
        <p:txBody>
          <a:bodyPr>
            <a:normAutofit/>
          </a:bodyPr>
          <a:lstStyle/>
          <a:p>
            <a:r>
              <a:rPr lang="sv-SE" sz="4400" dirty="0"/>
              <a:t>Initiering av projekt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1942415" y="2459690"/>
            <a:ext cx="6591985" cy="2265454"/>
          </a:xfrm>
        </p:spPr>
        <p:txBody>
          <a:bodyPr>
            <a:normAutofit/>
          </a:bodyPr>
          <a:lstStyle/>
          <a:p>
            <a:r>
              <a:rPr lang="sv-SE" sz="2400" dirty="0" smtClean="0"/>
              <a:t>Att definiera projekt</a:t>
            </a:r>
          </a:p>
          <a:p>
            <a:r>
              <a:rPr lang="sv-SE" sz="2400" dirty="0" smtClean="0"/>
              <a:t>Bakgrund, syfte och mål</a:t>
            </a:r>
          </a:p>
          <a:p>
            <a:r>
              <a:rPr lang="sv-SE" sz="2400" dirty="0" smtClean="0"/>
              <a:t>Projektägarens önskemål</a:t>
            </a:r>
          </a:p>
          <a:p>
            <a:endParaRPr lang="sv-SE" sz="240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A1A44C50-06DC-49AB-A2A9-87002B2905CC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6359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Initiering av projekt</a:t>
            </a:r>
            <a:br>
              <a:rPr lang="sv-SE" dirty="0" smtClean="0"/>
            </a:br>
            <a:r>
              <a:rPr lang="sv-SE" sz="2400" b="1" i="1" dirty="0"/>
              <a:t>A</a:t>
            </a:r>
            <a:r>
              <a:rPr lang="sv-SE" sz="2400" b="1" i="1" dirty="0" smtClean="0"/>
              <a:t>tt definiera ett projekt</a:t>
            </a:r>
            <a:endParaRPr lang="sv-SE" b="1" i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Det är inte storleken eller längden som avgör om det är ett projekt utan att det är tydligt avgränsat i tiden.</a:t>
            </a:r>
          </a:p>
          <a:p>
            <a:r>
              <a:rPr lang="sv-SE" dirty="0" smtClean="0"/>
              <a:t>Projekt är en arbetsform med ett starkt målfokus, genomförs på utsatt tid med lånade resurser. Budget måste finnas.</a:t>
            </a:r>
          </a:p>
          <a:p>
            <a:r>
              <a:rPr lang="sv-SE" dirty="0" smtClean="0"/>
              <a:t>Definition av ett projekt är</a:t>
            </a:r>
            <a:br>
              <a:rPr lang="sv-SE" dirty="0" smtClean="0"/>
            </a:br>
            <a:r>
              <a:rPr lang="sv-SE" dirty="0" smtClean="0"/>
              <a:t>- Bestämt avgränsat mål – unik uppgift</a:t>
            </a:r>
            <a:br>
              <a:rPr lang="sv-SE" dirty="0" smtClean="0"/>
            </a:br>
            <a:r>
              <a:rPr lang="sv-SE" dirty="0" smtClean="0"/>
              <a:t>- Bestämd tidsperiod – tidsatt</a:t>
            </a:r>
            <a:br>
              <a:rPr lang="sv-SE" dirty="0" smtClean="0"/>
            </a:br>
            <a:r>
              <a:rPr lang="sv-SE" dirty="0" smtClean="0"/>
              <a:t>- Bestämda resurser – egen budget</a:t>
            </a:r>
            <a:br>
              <a:rPr lang="sv-SE" dirty="0" smtClean="0"/>
            </a:br>
            <a:r>
              <a:rPr lang="sv-SE" dirty="0" smtClean="0"/>
              <a:t>- </a:t>
            </a:r>
            <a:r>
              <a:rPr lang="sv-SE" dirty="0"/>
              <a:t>S</a:t>
            </a:r>
            <a:r>
              <a:rPr lang="sv-SE" dirty="0" smtClean="0"/>
              <a:t>ärskilda arbetsformer – egen organisation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DFCAA99-1DC4-4425-8CD0-516C0F9EF09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844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Exempel på projekt</a:t>
            </a:r>
            <a:endParaRPr lang="sv-SE" dirty="0"/>
          </a:p>
        </p:txBody>
      </p:sp>
      <p:pic>
        <p:nvPicPr>
          <p:cNvPr id="8" name="Platshållare för bild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3" b="29123"/>
          <a:stretch>
            <a:fillRect/>
          </a:stretch>
        </p:blipFill>
        <p:spPr>
          <a:xfrm>
            <a:off x="1942415" y="634965"/>
            <a:ext cx="5885991" cy="3442107"/>
          </a:xfrm>
        </p:spPr>
      </p:pic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6C910041-97F3-4CAA-8D1B-111EEBE63BF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9981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Kriterier att bedöma om ? är ett projekt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Uppdraget är mätbart</a:t>
            </a:r>
          </a:p>
          <a:p>
            <a:r>
              <a:rPr lang="sv-SE" dirty="0" smtClean="0"/>
              <a:t>Det finns en tydlig tidpunkt när uppdraget skall vara klart</a:t>
            </a:r>
          </a:p>
          <a:p>
            <a:r>
              <a:rPr lang="sv-SE" dirty="0" smtClean="0"/>
              <a:t>Det finns en tydlig beställare</a:t>
            </a:r>
          </a:p>
          <a:p>
            <a:r>
              <a:rPr lang="sv-SE" dirty="0" smtClean="0"/>
              <a:t>Det krävs speciell kompetens som företaget inte har</a:t>
            </a:r>
          </a:p>
          <a:p>
            <a:r>
              <a:rPr lang="sv-SE" dirty="0" smtClean="0"/>
              <a:t>Det krävs mycket resurser under kort tid</a:t>
            </a:r>
          </a:p>
          <a:p>
            <a:r>
              <a:rPr lang="sv-SE" dirty="0" smtClean="0"/>
              <a:t>Uppdraget är omfattande och/eller komplext</a:t>
            </a:r>
          </a:p>
          <a:p>
            <a:r>
              <a:rPr lang="sv-SE" dirty="0" smtClean="0"/>
              <a:t>Uppdraget är av strategisk betydelse</a:t>
            </a:r>
          </a:p>
          <a:p>
            <a:r>
              <a:rPr lang="sv-SE" dirty="0" smtClean="0"/>
              <a:t>Uppdraget ligger utanför ordinarie verksamhet</a:t>
            </a:r>
          </a:p>
          <a:p>
            <a:r>
              <a:rPr lang="sv-SE" dirty="0" smtClean="0"/>
              <a:t>………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E848DE0-D699-48A1-8E18-794FF3F2E60B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113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4869160"/>
            <a:ext cx="6591985" cy="566738"/>
          </a:xfrm>
        </p:spPr>
        <p:txBody>
          <a:bodyPr/>
          <a:lstStyle/>
          <a:p>
            <a:r>
              <a:rPr lang="sv-SE" dirty="0" smtClean="0"/>
              <a:t>Vad och Hur ett projekt skall göras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0B522DA2-6020-4B6D-92B0-5A88880A40C1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11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548680"/>
            <a:ext cx="5110189" cy="41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21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Ska ett projekt startas? </a:t>
            </a:r>
            <a:br>
              <a:rPr lang="sv-SE" dirty="0" smtClean="0"/>
            </a:br>
            <a:r>
              <a:rPr lang="sv-SE" sz="2800" dirty="0" smtClean="0"/>
              <a:t>Frågor att ställa…</a:t>
            </a:r>
            <a:endParaRPr lang="sv-SE" sz="2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 smtClean="0"/>
              <a:t>Vem</a:t>
            </a:r>
            <a:r>
              <a:rPr lang="sv-SE" dirty="0" smtClean="0"/>
              <a:t> är projektägaren och vem är kunden?</a:t>
            </a:r>
          </a:p>
          <a:p>
            <a:r>
              <a:rPr lang="sv-SE" b="1" dirty="0" smtClean="0"/>
              <a:t>Varför</a:t>
            </a:r>
            <a:r>
              <a:rPr lang="sv-SE" dirty="0" smtClean="0"/>
              <a:t> ska uppdraget utföras?</a:t>
            </a:r>
          </a:p>
          <a:p>
            <a:r>
              <a:rPr lang="sv-SE" b="1" dirty="0" smtClean="0"/>
              <a:t>Vad</a:t>
            </a:r>
            <a:r>
              <a:rPr lang="sv-SE" dirty="0" smtClean="0"/>
              <a:t> ska göras?</a:t>
            </a:r>
          </a:p>
          <a:p>
            <a:r>
              <a:rPr lang="sv-SE" b="1" dirty="0" smtClean="0"/>
              <a:t>När</a:t>
            </a:r>
            <a:r>
              <a:rPr lang="sv-SE" dirty="0" smtClean="0"/>
              <a:t> skall uppdraget vara färdigt?</a:t>
            </a:r>
          </a:p>
          <a:p>
            <a:r>
              <a:rPr lang="sv-SE" b="1" dirty="0" smtClean="0"/>
              <a:t>Hur</a:t>
            </a:r>
            <a:r>
              <a:rPr lang="sv-SE" dirty="0" smtClean="0"/>
              <a:t> skall uppdraget utföras?</a:t>
            </a:r>
          </a:p>
          <a:p>
            <a:r>
              <a:rPr lang="sv-SE" dirty="0" smtClean="0"/>
              <a:t>…..?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1554367-372E-4407-BADF-796250A3E506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058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Initiering</a:t>
            </a:r>
            <a:br>
              <a:rPr lang="sv-SE" dirty="0" smtClean="0"/>
            </a:br>
            <a:r>
              <a:rPr lang="sv-SE" sz="2400" b="1" i="1" dirty="0"/>
              <a:t>B</a:t>
            </a:r>
            <a:r>
              <a:rPr lang="sv-SE" sz="2400" b="1" i="1" dirty="0" smtClean="0"/>
              <a:t>akgrund, syfte och mål</a:t>
            </a:r>
            <a:endParaRPr lang="sv-SE" b="1" i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Alla projekt är förändringsprojekt</a:t>
            </a:r>
          </a:p>
          <a:p>
            <a:r>
              <a:rPr lang="sv-SE" dirty="0" smtClean="0"/>
              <a:t>Utvecklingsprojekt-&gt; nya produkter/tjänster för att ersätta gamla eller tillfredsställa nya behov</a:t>
            </a:r>
          </a:p>
          <a:p>
            <a:r>
              <a:rPr lang="sv-SE" dirty="0" smtClean="0"/>
              <a:t>Verksamhetsprojekt-&gt; nya organisationsformer, nya arbetssätt för ökad effektivitet</a:t>
            </a:r>
          </a:p>
          <a:p>
            <a:r>
              <a:rPr lang="sv-SE" dirty="0" smtClean="0"/>
              <a:t>Business Case - affärsmöjligheter: </a:t>
            </a:r>
            <a:br>
              <a:rPr lang="sv-SE" dirty="0" smtClean="0"/>
            </a:br>
            <a:r>
              <a:rPr lang="sv-SE" dirty="0" smtClean="0"/>
              <a:t>nyttor, intäkter, besparingar, kalkylerade kostnader, kommersiell och teknisk information samt affärsmässiga risker. Ansvaret ligger på ledningsnivå.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84FAA68F-4856-4CB3-BDC6-28E3860DDD1A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7943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954" y="764704"/>
            <a:ext cx="5192316" cy="1071564"/>
          </a:xfrm>
        </p:spPr>
        <p:txBody>
          <a:bodyPr>
            <a:normAutofit/>
          </a:bodyPr>
          <a:lstStyle/>
          <a:p>
            <a:pPr eaLnBrk="1" hangingPunct="1"/>
            <a:r>
              <a:rPr lang="sv-SE" b="1" dirty="0" smtClean="0"/>
              <a:t>Business Case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200" dirty="0" smtClean="0"/>
              <a:t>P.O.R.T.E.N-analysen</a:t>
            </a:r>
            <a:endParaRPr lang="en-US" sz="2200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397" y="2303861"/>
            <a:ext cx="6075759" cy="2711053"/>
          </a:xfrm>
        </p:spPr>
        <p:txBody>
          <a:bodyPr/>
          <a:lstStyle/>
          <a:p>
            <a:pPr marL="0" indent="0">
              <a:buFontTx/>
              <a:buChar char="•"/>
            </a:pPr>
            <a:r>
              <a:rPr lang="sv-SE" b="1" dirty="0"/>
              <a:t>P</a:t>
            </a:r>
            <a:r>
              <a:rPr lang="sv-SE" dirty="0"/>
              <a:t>osition (Frågor om nuvarande situation)</a:t>
            </a:r>
          </a:p>
          <a:p>
            <a:pPr marL="0" indent="0">
              <a:buFontTx/>
              <a:buChar char="•"/>
            </a:pPr>
            <a:r>
              <a:rPr lang="sv-SE" b="1" dirty="0"/>
              <a:t>O</a:t>
            </a:r>
            <a:r>
              <a:rPr lang="sv-SE" dirty="0"/>
              <a:t>rientering (Frågor om framtida mål &amp; inriktning)</a:t>
            </a:r>
          </a:p>
          <a:p>
            <a:pPr marL="0" indent="0">
              <a:buFontTx/>
              <a:buChar char="•"/>
            </a:pPr>
            <a:r>
              <a:rPr lang="sv-SE" b="1" dirty="0"/>
              <a:t>R</a:t>
            </a:r>
            <a:r>
              <a:rPr lang="sv-SE" dirty="0"/>
              <a:t>iskfrågor (</a:t>
            </a:r>
            <a:r>
              <a:rPr lang="sv-SE" b="1" dirty="0"/>
              <a:t>S</a:t>
            </a:r>
            <a:r>
              <a:rPr lang="sv-SE" dirty="0"/>
              <a:t>tyrkor &amp; </a:t>
            </a:r>
            <a:r>
              <a:rPr lang="sv-SE" b="1" dirty="0"/>
              <a:t>S</a:t>
            </a:r>
            <a:r>
              <a:rPr lang="sv-SE" dirty="0"/>
              <a:t>vagheter för att nå målen)</a:t>
            </a:r>
          </a:p>
          <a:p>
            <a:pPr marL="0" indent="0">
              <a:buFontTx/>
              <a:buChar char="•"/>
            </a:pPr>
            <a:r>
              <a:rPr lang="sv-SE" b="1" dirty="0"/>
              <a:t>T</a:t>
            </a:r>
            <a:r>
              <a:rPr lang="sv-SE" dirty="0"/>
              <a:t>id (</a:t>
            </a:r>
            <a:r>
              <a:rPr lang="sv-SE" dirty="0" smtClean="0"/>
              <a:t>När </a:t>
            </a:r>
            <a:r>
              <a:rPr lang="sv-SE" dirty="0"/>
              <a:t>ska </a:t>
            </a:r>
            <a:r>
              <a:rPr lang="sv-SE" dirty="0" err="1" smtClean="0"/>
              <a:t>caset</a:t>
            </a:r>
            <a:r>
              <a:rPr lang="sv-SE" dirty="0" smtClean="0"/>
              <a:t> genomföras/vara klart)</a:t>
            </a:r>
            <a:endParaRPr lang="sv-SE" dirty="0"/>
          </a:p>
          <a:p>
            <a:pPr marL="0" indent="0">
              <a:buFontTx/>
              <a:buChar char="•"/>
            </a:pPr>
            <a:r>
              <a:rPr lang="sv-SE" b="1" dirty="0"/>
              <a:t>E</a:t>
            </a:r>
            <a:r>
              <a:rPr lang="sv-SE" dirty="0"/>
              <a:t>konomiska fr.(Ekonomiska vinster/förändring)</a:t>
            </a:r>
          </a:p>
          <a:p>
            <a:pPr marL="0" indent="0">
              <a:buFontTx/>
              <a:buChar char="•"/>
            </a:pPr>
            <a:r>
              <a:rPr lang="sv-SE" b="1" dirty="0"/>
              <a:t>N</a:t>
            </a:r>
            <a:r>
              <a:rPr lang="sv-SE" dirty="0"/>
              <a:t>yutveckling (Teknisk konsekvens av åtgärder)</a:t>
            </a:r>
            <a:endParaRPr lang="en-US" dirty="0"/>
          </a:p>
          <a:p>
            <a:pPr marL="0" indent="0"/>
            <a:endParaRPr lang="en-US" dirty="0" smtClean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8EC3BF79-1AC7-4177-AB73-00A1383983EB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EC2B-040F-416E-B802-6B346111BCD6}" type="slidenum">
              <a:rPr lang="sv-SE" smtClean="0"/>
              <a:t>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3822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142" y="1500189"/>
            <a:ext cx="5192315" cy="40362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dirty="0" smtClean="0"/>
              <a:t>P.O.R.T.E.N – </a:t>
            </a:r>
            <a:r>
              <a:rPr lang="en-US" sz="1500" dirty="0">
                <a:solidFill>
                  <a:srgbClr val="4D4D4D"/>
                </a:solidFill>
              </a:rPr>
              <a:t/>
            </a:r>
            <a:br>
              <a:rPr lang="en-US" sz="1500" dirty="0">
                <a:solidFill>
                  <a:srgbClr val="4D4D4D"/>
                </a:solidFill>
              </a:rPr>
            </a:br>
            <a:endParaRPr lang="en-US" sz="1500" dirty="0">
              <a:solidFill>
                <a:srgbClr val="4D4D4D"/>
              </a:solidFill>
            </a:endParaRPr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auto">
          <a:xfrm rot="2676302">
            <a:off x="1331120" y="1725217"/>
            <a:ext cx="4242197" cy="4217194"/>
          </a:xfrm>
          <a:prstGeom prst="diamond">
            <a:avLst/>
          </a:prstGeom>
          <a:solidFill>
            <a:srgbClr val="B2B2B2"/>
          </a:solidFill>
          <a:ln w="76200">
            <a:solidFill>
              <a:srgbClr val="4D4D4D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sv-SE" sz="1500" b="1">
                <a:latin typeface="Arial" charset="0"/>
              </a:rPr>
              <a:t>1.</a:t>
            </a:r>
            <a:endParaRPr lang="en-US" sz="1500" b="1">
              <a:latin typeface="Arial" charset="0"/>
            </a:endParaRPr>
          </a:p>
        </p:txBody>
      </p:sp>
      <p:sp>
        <p:nvSpPr>
          <p:cNvPr id="29700" name="Line 6"/>
          <p:cNvSpPr>
            <a:spLocks noChangeShapeType="1"/>
          </p:cNvSpPr>
          <p:nvPr/>
        </p:nvSpPr>
        <p:spPr bwMode="auto">
          <a:xfrm>
            <a:off x="4518422" y="2697956"/>
            <a:ext cx="0" cy="2268141"/>
          </a:xfrm>
          <a:prstGeom prst="line">
            <a:avLst/>
          </a:prstGeom>
          <a:noFill/>
          <a:ln w="38100">
            <a:solidFill>
              <a:srgbClr val="4D4D4D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01" name="Line 7"/>
          <p:cNvSpPr>
            <a:spLocks noChangeShapeType="1"/>
          </p:cNvSpPr>
          <p:nvPr/>
        </p:nvSpPr>
        <p:spPr bwMode="auto">
          <a:xfrm flipV="1">
            <a:off x="2033589" y="2643187"/>
            <a:ext cx="2484835" cy="2376488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02" name="Line 8"/>
          <p:cNvSpPr>
            <a:spLocks noChangeShapeType="1"/>
          </p:cNvSpPr>
          <p:nvPr/>
        </p:nvSpPr>
        <p:spPr bwMode="auto">
          <a:xfrm rot="5366953">
            <a:off x="9526" y="3644504"/>
            <a:ext cx="3775472" cy="55960"/>
          </a:xfrm>
          <a:prstGeom prst="line">
            <a:avLst/>
          </a:prstGeom>
          <a:noFill/>
          <a:ln w="254000">
            <a:solidFill>
              <a:srgbClr val="4D4D4D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9703" name="Line 9"/>
          <p:cNvSpPr>
            <a:spLocks noChangeShapeType="1"/>
          </p:cNvSpPr>
          <p:nvPr/>
        </p:nvSpPr>
        <p:spPr bwMode="auto">
          <a:xfrm>
            <a:off x="1980011" y="5451872"/>
            <a:ext cx="3564731" cy="0"/>
          </a:xfrm>
          <a:prstGeom prst="line">
            <a:avLst/>
          </a:prstGeom>
          <a:noFill/>
          <a:ln w="254000">
            <a:solidFill>
              <a:srgbClr val="4D4D4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9704" name="Text Box 10"/>
          <p:cNvSpPr txBox="1">
            <a:spLocks noChangeArrowheads="1"/>
          </p:cNvSpPr>
          <p:nvPr/>
        </p:nvSpPr>
        <p:spPr bwMode="auto">
          <a:xfrm rot="-5400000">
            <a:off x="1059054" y="3362074"/>
            <a:ext cx="165141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1pPr>
            <a:lvl2pPr marL="742950" indent="-28575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2pPr>
            <a:lvl3pPr marL="11430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3pPr>
            <a:lvl4pPr marL="16002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4pPr>
            <a:lvl5pPr marL="20574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v-SE" sz="1500">
                <a:solidFill>
                  <a:schemeClr val="bg1"/>
                </a:solidFill>
                <a:latin typeface="Arial" pitchFamily="34" charset="0"/>
              </a:rPr>
              <a:t>Intäktsoptimering</a:t>
            </a:r>
            <a:endParaRPr lang="en-US" sz="15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05" name="Text Box 11"/>
          <p:cNvSpPr txBox="1">
            <a:spLocks noChangeArrowheads="1"/>
          </p:cNvSpPr>
          <p:nvPr/>
        </p:nvSpPr>
        <p:spPr bwMode="auto">
          <a:xfrm>
            <a:off x="2540030" y="5316142"/>
            <a:ext cx="21625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1pPr>
            <a:lvl2pPr marL="742950" indent="-28575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2pPr>
            <a:lvl3pPr marL="11430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3pPr>
            <a:lvl4pPr marL="16002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4pPr>
            <a:lvl5pPr marL="20574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v-SE" sz="1500">
                <a:solidFill>
                  <a:schemeClr val="bg1"/>
                </a:solidFill>
                <a:latin typeface="Arial" pitchFamily="34" charset="0"/>
              </a:rPr>
              <a:t>Kostnadseffektivisering</a:t>
            </a:r>
            <a:endParaRPr lang="en-US" sz="15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06" name="Line 12"/>
          <p:cNvSpPr>
            <a:spLocks noChangeShapeType="1"/>
          </p:cNvSpPr>
          <p:nvPr/>
        </p:nvSpPr>
        <p:spPr bwMode="auto">
          <a:xfrm flipV="1">
            <a:off x="2033589" y="5018486"/>
            <a:ext cx="2484835" cy="1190"/>
          </a:xfrm>
          <a:prstGeom prst="line">
            <a:avLst/>
          </a:prstGeom>
          <a:noFill/>
          <a:ln w="38100">
            <a:solidFill>
              <a:srgbClr val="4D4D4D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07" name="Line 13"/>
          <p:cNvSpPr>
            <a:spLocks noChangeShapeType="1"/>
          </p:cNvSpPr>
          <p:nvPr/>
        </p:nvSpPr>
        <p:spPr bwMode="auto">
          <a:xfrm flipH="1">
            <a:off x="5006580" y="2589610"/>
            <a:ext cx="269081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08" name="AutoShape 14"/>
          <p:cNvSpPr>
            <a:spLocks noChangeArrowheads="1"/>
          </p:cNvSpPr>
          <p:nvPr/>
        </p:nvSpPr>
        <p:spPr bwMode="auto">
          <a:xfrm flipH="1">
            <a:off x="2052639" y="2697957"/>
            <a:ext cx="2465785" cy="2321719"/>
          </a:xfrm>
          <a:prstGeom prst="rtTriangl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sv-SE" sz="1500">
              <a:latin typeface="Arial" pitchFamily="34" charset="0"/>
            </a:endParaRPr>
          </a:p>
        </p:txBody>
      </p:sp>
      <p:sp>
        <p:nvSpPr>
          <p:cNvPr id="29709" name="Rectangle 15"/>
          <p:cNvSpPr>
            <a:spLocks noChangeArrowheads="1"/>
          </p:cNvSpPr>
          <p:nvPr/>
        </p:nvSpPr>
        <p:spPr bwMode="auto">
          <a:xfrm>
            <a:off x="5329239" y="2374107"/>
            <a:ext cx="2078831" cy="37861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sv-SE" sz="1350" b="1">
                <a:solidFill>
                  <a:schemeClr val="bg1"/>
                </a:solidFill>
                <a:latin typeface="Arial" pitchFamily="34" charset="0"/>
              </a:rPr>
              <a:t>1. Position</a:t>
            </a:r>
            <a:endParaRPr lang="en-US" sz="135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10" name="Rectangle 16"/>
          <p:cNvSpPr>
            <a:spLocks noChangeArrowheads="1"/>
          </p:cNvSpPr>
          <p:nvPr/>
        </p:nvSpPr>
        <p:spPr bwMode="auto">
          <a:xfrm>
            <a:off x="5329239" y="2913461"/>
            <a:ext cx="2078831" cy="37861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sv-SE" sz="1350" b="1">
                <a:solidFill>
                  <a:schemeClr val="bg1"/>
                </a:solidFill>
                <a:latin typeface="Arial" pitchFamily="34" charset="0"/>
              </a:rPr>
              <a:t>2. Orientering</a:t>
            </a:r>
            <a:endParaRPr lang="en-US" sz="135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11" name="Rectangle 17"/>
          <p:cNvSpPr>
            <a:spLocks noChangeArrowheads="1"/>
          </p:cNvSpPr>
          <p:nvPr/>
        </p:nvSpPr>
        <p:spPr bwMode="auto">
          <a:xfrm>
            <a:off x="5329239" y="3399236"/>
            <a:ext cx="2078831" cy="37861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sv-SE" sz="1350" b="1">
                <a:solidFill>
                  <a:schemeClr val="bg1"/>
                </a:solidFill>
                <a:latin typeface="Arial" pitchFamily="34" charset="0"/>
              </a:rPr>
              <a:t>3. Riskbedömning</a:t>
            </a:r>
            <a:endParaRPr lang="en-US" sz="135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12" name="Rectangle 18"/>
          <p:cNvSpPr>
            <a:spLocks noChangeArrowheads="1"/>
          </p:cNvSpPr>
          <p:nvPr/>
        </p:nvSpPr>
        <p:spPr bwMode="auto">
          <a:xfrm>
            <a:off x="5329239" y="3885011"/>
            <a:ext cx="2078831" cy="37861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sv-SE" sz="1350" b="1">
                <a:solidFill>
                  <a:schemeClr val="bg1"/>
                </a:solidFill>
                <a:latin typeface="Arial" pitchFamily="34" charset="0"/>
              </a:rPr>
              <a:t>4. Tid</a:t>
            </a:r>
            <a:endParaRPr lang="en-US" sz="135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13" name="Rectangle 19"/>
          <p:cNvSpPr>
            <a:spLocks noChangeArrowheads="1"/>
          </p:cNvSpPr>
          <p:nvPr/>
        </p:nvSpPr>
        <p:spPr bwMode="auto">
          <a:xfrm>
            <a:off x="5329239" y="4370786"/>
            <a:ext cx="2078831" cy="37861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sv-SE" sz="1350" b="1">
                <a:solidFill>
                  <a:schemeClr val="bg1"/>
                </a:solidFill>
                <a:latin typeface="Arial" pitchFamily="34" charset="0"/>
              </a:rPr>
              <a:t>5. Ekonomiska faktorer</a:t>
            </a:r>
            <a:endParaRPr lang="en-US" sz="135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14" name="Rectangle 20"/>
          <p:cNvSpPr>
            <a:spLocks noChangeArrowheads="1"/>
          </p:cNvSpPr>
          <p:nvPr/>
        </p:nvSpPr>
        <p:spPr bwMode="auto">
          <a:xfrm>
            <a:off x="5303045" y="4911330"/>
            <a:ext cx="2078831" cy="37861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sv-SE" sz="1350" b="1">
                <a:solidFill>
                  <a:schemeClr val="bg1"/>
                </a:solidFill>
                <a:latin typeface="Arial" pitchFamily="34" charset="0"/>
              </a:rPr>
              <a:t>6. Nyutveckling</a:t>
            </a:r>
            <a:endParaRPr lang="en-US" sz="135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715" name="Line 21"/>
          <p:cNvSpPr>
            <a:spLocks noChangeShapeType="1"/>
          </p:cNvSpPr>
          <p:nvPr/>
        </p:nvSpPr>
        <p:spPr bwMode="auto">
          <a:xfrm flipH="1">
            <a:off x="5006580" y="3075385"/>
            <a:ext cx="269081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16" name="Line 22"/>
          <p:cNvSpPr>
            <a:spLocks noChangeShapeType="1"/>
          </p:cNvSpPr>
          <p:nvPr/>
        </p:nvSpPr>
        <p:spPr bwMode="auto">
          <a:xfrm flipH="1">
            <a:off x="5006580" y="3615929"/>
            <a:ext cx="269081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17" name="Line 23"/>
          <p:cNvSpPr>
            <a:spLocks noChangeShapeType="1"/>
          </p:cNvSpPr>
          <p:nvPr/>
        </p:nvSpPr>
        <p:spPr bwMode="auto">
          <a:xfrm flipH="1">
            <a:off x="5006580" y="4048125"/>
            <a:ext cx="269081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18" name="Line 24"/>
          <p:cNvSpPr>
            <a:spLocks noChangeShapeType="1"/>
          </p:cNvSpPr>
          <p:nvPr/>
        </p:nvSpPr>
        <p:spPr bwMode="auto">
          <a:xfrm flipH="1">
            <a:off x="5006580" y="4587479"/>
            <a:ext cx="269081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19" name="Line 25"/>
          <p:cNvSpPr>
            <a:spLocks noChangeShapeType="1"/>
          </p:cNvSpPr>
          <p:nvPr/>
        </p:nvSpPr>
        <p:spPr bwMode="auto">
          <a:xfrm flipH="1">
            <a:off x="5005389" y="5074444"/>
            <a:ext cx="269081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20" name="Line 31"/>
          <p:cNvSpPr>
            <a:spLocks noChangeShapeType="1"/>
          </p:cNvSpPr>
          <p:nvPr/>
        </p:nvSpPr>
        <p:spPr bwMode="auto">
          <a:xfrm>
            <a:off x="2899173" y="3292080"/>
            <a:ext cx="378619" cy="3774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9721" name="Line 32"/>
          <p:cNvSpPr>
            <a:spLocks noChangeShapeType="1"/>
          </p:cNvSpPr>
          <p:nvPr/>
        </p:nvSpPr>
        <p:spPr bwMode="auto">
          <a:xfrm flipH="1" flipV="1">
            <a:off x="3277792" y="3993358"/>
            <a:ext cx="269081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123937" name="Oval 33"/>
          <p:cNvSpPr>
            <a:spLocks noChangeArrowheads="1"/>
          </p:cNvSpPr>
          <p:nvPr/>
        </p:nvSpPr>
        <p:spPr bwMode="auto">
          <a:xfrm>
            <a:off x="1981201" y="4533900"/>
            <a:ext cx="702469" cy="809625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GB" b="1">
                <a:solidFill>
                  <a:schemeClr val="bg1"/>
                </a:solidFill>
              </a:rPr>
              <a:t>1.</a:t>
            </a:r>
          </a:p>
          <a:p>
            <a:pPr algn="ctr" eaLnBrk="0" hangingPunct="0">
              <a:defRPr/>
            </a:pPr>
            <a:endParaRPr lang="en-GB" sz="2100" b="1">
              <a:solidFill>
                <a:schemeClr val="bg1"/>
              </a:solidFill>
            </a:endParaRPr>
          </a:p>
        </p:txBody>
      </p:sp>
      <p:sp>
        <p:nvSpPr>
          <p:cNvPr id="123938" name="Oval 34"/>
          <p:cNvSpPr>
            <a:spLocks noChangeArrowheads="1"/>
          </p:cNvSpPr>
          <p:nvPr/>
        </p:nvSpPr>
        <p:spPr bwMode="auto">
          <a:xfrm>
            <a:off x="4033839" y="2374106"/>
            <a:ext cx="702469" cy="809625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GB" b="1">
                <a:solidFill>
                  <a:schemeClr val="bg1"/>
                </a:solidFill>
              </a:rPr>
              <a:t>2.</a:t>
            </a:r>
          </a:p>
          <a:p>
            <a:pPr algn="ctr" eaLnBrk="0" hangingPunct="0">
              <a:defRPr/>
            </a:pPr>
            <a:endParaRPr lang="en-GB" sz="2100" b="1">
              <a:solidFill>
                <a:schemeClr val="bg1"/>
              </a:solidFill>
            </a:endParaRPr>
          </a:p>
        </p:txBody>
      </p:sp>
      <p:sp>
        <p:nvSpPr>
          <p:cNvPr id="123939" name="Oval 35"/>
          <p:cNvSpPr>
            <a:spLocks noChangeArrowheads="1"/>
          </p:cNvSpPr>
          <p:nvPr/>
        </p:nvSpPr>
        <p:spPr bwMode="auto">
          <a:xfrm>
            <a:off x="2466976" y="2643188"/>
            <a:ext cx="702469" cy="809625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GB" b="1">
                <a:solidFill>
                  <a:schemeClr val="bg1"/>
                </a:solidFill>
              </a:rPr>
              <a:t>3.</a:t>
            </a:r>
          </a:p>
          <a:p>
            <a:pPr algn="ctr" eaLnBrk="0" hangingPunct="0">
              <a:defRPr/>
            </a:pPr>
            <a:endParaRPr lang="en-GB" sz="2100" b="1">
              <a:solidFill>
                <a:schemeClr val="bg1"/>
              </a:solidFill>
            </a:endParaRPr>
          </a:p>
        </p:txBody>
      </p:sp>
      <p:sp>
        <p:nvSpPr>
          <p:cNvPr id="123940" name="Oval 36"/>
          <p:cNvSpPr>
            <a:spLocks noChangeArrowheads="1"/>
          </p:cNvSpPr>
          <p:nvPr/>
        </p:nvSpPr>
        <p:spPr bwMode="auto">
          <a:xfrm>
            <a:off x="3438526" y="4156472"/>
            <a:ext cx="702469" cy="809625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GB" b="1">
                <a:solidFill>
                  <a:schemeClr val="bg1"/>
                </a:solidFill>
              </a:rPr>
              <a:t>4.</a:t>
            </a:r>
          </a:p>
          <a:p>
            <a:pPr algn="ctr" eaLnBrk="0" hangingPunct="0">
              <a:defRPr/>
            </a:pPr>
            <a:endParaRPr lang="en-GB" sz="2100" b="1">
              <a:solidFill>
                <a:schemeClr val="bg1"/>
              </a:solidFill>
            </a:endParaRPr>
          </a:p>
        </p:txBody>
      </p:sp>
      <p:sp>
        <p:nvSpPr>
          <p:cNvPr id="123941" name="Oval 37"/>
          <p:cNvSpPr>
            <a:spLocks noChangeArrowheads="1"/>
          </p:cNvSpPr>
          <p:nvPr/>
        </p:nvSpPr>
        <p:spPr bwMode="auto">
          <a:xfrm>
            <a:off x="4140995" y="3454004"/>
            <a:ext cx="702469" cy="809625"/>
          </a:xfrm>
          <a:prstGeom prst="ellipse">
            <a:avLst/>
          </a:prstGeom>
          <a:solidFill>
            <a:srgbClr val="4D4D4D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GB" b="1">
                <a:solidFill>
                  <a:schemeClr val="bg1"/>
                </a:solidFill>
              </a:rPr>
              <a:t>5&amp;6.</a:t>
            </a:r>
          </a:p>
          <a:p>
            <a:pPr algn="ctr" eaLnBrk="0" hangingPunct="0">
              <a:defRPr/>
            </a:pPr>
            <a:endParaRPr lang="en-GB" sz="2100" b="1">
              <a:solidFill>
                <a:schemeClr val="bg1"/>
              </a:solidFill>
            </a:endParaRP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460457" y="6135089"/>
            <a:ext cx="1078323" cy="370171"/>
          </a:xfrm>
        </p:spPr>
        <p:txBody>
          <a:bodyPr/>
          <a:lstStyle/>
          <a:p>
            <a:fld id="{423F68C0-584A-4748-ACF5-D1C8C7AA3D4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EC2B-040F-416E-B802-6B346111BCD6}" type="slidenum">
              <a:rPr lang="sv-SE" smtClean="0"/>
              <a:t>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09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37" grpId="0" animBg="1" autoUpdateAnimBg="0"/>
      <p:bldP spid="123938" grpId="0" animBg="1" autoUpdateAnimBg="0"/>
      <p:bldP spid="123939" grpId="0" animBg="1" autoUpdateAnimBg="0"/>
      <p:bldP spid="123940" grpId="0" animBg="1" autoUpdateAnimBg="0"/>
      <p:bldP spid="123941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ChangeArrowheads="1"/>
          </p:cNvSpPr>
          <p:nvPr/>
        </p:nvSpPr>
        <p:spPr bwMode="auto">
          <a:xfrm>
            <a:off x="2059782" y="964406"/>
            <a:ext cx="6328642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sv-SE" sz="2100" b="1" dirty="0"/>
              <a:t>Kortsiktig modell – operativt förändringsarbete !</a:t>
            </a:r>
            <a:endParaRPr lang="en-US" sz="2100" b="1" dirty="0"/>
          </a:p>
        </p:txBody>
      </p:sp>
      <p:sp>
        <p:nvSpPr>
          <p:cNvPr id="686092" name="AutoShape 12"/>
          <p:cNvSpPr>
            <a:spLocks noChangeArrowheads="1"/>
          </p:cNvSpPr>
          <p:nvPr/>
        </p:nvSpPr>
        <p:spPr bwMode="auto">
          <a:xfrm rot="2676302">
            <a:off x="1815703" y="1808561"/>
            <a:ext cx="4242197" cy="4217194"/>
          </a:xfrm>
          <a:prstGeom prst="diamond">
            <a:avLst/>
          </a:prstGeom>
          <a:solidFill>
            <a:srgbClr val="B2B2B2"/>
          </a:solidFill>
          <a:ln w="76200">
            <a:solidFill>
              <a:srgbClr val="4D4D4D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en-US" sz="1350" b="1">
              <a:solidFill>
                <a:srgbClr val="333333"/>
              </a:solidFill>
            </a:endParaRPr>
          </a:p>
        </p:txBody>
      </p:sp>
      <p:sp>
        <p:nvSpPr>
          <p:cNvPr id="28676" name="Line 13"/>
          <p:cNvSpPr>
            <a:spLocks noChangeShapeType="1"/>
          </p:cNvSpPr>
          <p:nvPr/>
        </p:nvSpPr>
        <p:spPr bwMode="auto">
          <a:xfrm>
            <a:off x="5003006" y="2781300"/>
            <a:ext cx="0" cy="2268141"/>
          </a:xfrm>
          <a:prstGeom prst="line">
            <a:avLst/>
          </a:prstGeom>
          <a:noFill/>
          <a:ln w="38100">
            <a:solidFill>
              <a:srgbClr val="4D4D4D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8677" name="Line 14"/>
          <p:cNvSpPr>
            <a:spLocks noChangeShapeType="1"/>
          </p:cNvSpPr>
          <p:nvPr/>
        </p:nvSpPr>
        <p:spPr bwMode="auto">
          <a:xfrm flipV="1">
            <a:off x="2518172" y="3644505"/>
            <a:ext cx="647700" cy="1458515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8678" name="Line 16"/>
          <p:cNvSpPr>
            <a:spLocks noChangeShapeType="1"/>
          </p:cNvSpPr>
          <p:nvPr/>
        </p:nvSpPr>
        <p:spPr bwMode="auto">
          <a:xfrm rot="5366953">
            <a:off x="494110" y="3727847"/>
            <a:ext cx="3775472" cy="55959"/>
          </a:xfrm>
          <a:prstGeom prst="line">
            <a:avLst/>
          </a:prstGeom>
          <a:noFill/>
          <a:ln w="254000">
            <a:solidFill>
              <a:srgbClr val="777777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8679" name="Line 17"/>
          <p:cNvSpPr>
            <a:spLocks noChangeShapeType="1"/>
          </p:cNvSpPr>
          <p:nvPr/>
        </p:nvSpPr>
        <p:spPr bwMode="auto">
          <a:xfrm>
            <a:off x="2428876" y="5518547"/>
            <a:ext cx="3564731" cy="0"/>
          </a:xfrm>
          <a:prstGeom prst="line">
            <a:avLst/>
          </a:prstGeom>
          <a:noFill/>
          <a:ln w="254000">
            <a:solidFill>
              <a:srgbClr val="77777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8680" name="Text Box 18"/>
          <p:cNvSpPr txBox="1">
            <a:spLocks noChangeArrowheads="1"/>
          </p:cNvSpPr>
          <p:nvPr/>
        </p:nvSpPr>
        <p:spPr bwMode="auto">
          <a:xfrm rot="-5400000">
            <a:off x="1354321" y="3759147"/>
            <a:ext cx="206338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1pPr>
            <a:lvl2pPr marL="742950" indent="-28575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2pPr>
            <a:lvl3pPr marL="11430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3pPr>
            <a:lvl4pPr marL="16002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4pPr>
            <a:lvl5pPr marL="20574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9pPr>
          </a:lstStyle>
          <a:p>
            <a:r>
              <a:rPr lang="sv-SE" sz="1500">
                <a:solidFill>
                  <a:schemeClr val="tx1"/>
                </a:solidFill>
              </a:rPr>
              <a:t>Intäktsoptimering</a:t>
            </a:r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28681" name="Text Box 19"/>
          <p:cNvSpPr txBox="1">
            <a:spLocks noChangeArrowheads="1"/>
          </p:cNvSpPr>
          <p:nvPr/>
        </p:nvSpPr>
        <p:spPr bwMode="auto">
          <a:xfrm>
            <a:off x="2268141" y="5357813"/>
            <a:ext cx="26883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1pPr>
            <a:lvl2pPr marL="742950" indent="-28575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2pPr>
            <a:lvl3pPr marL="11430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3pPr>
            <a:lvl4pPr marL="16002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4pPr>
            <a:lvl5pPr marL="2057400" indent="-228600" eaLnBrk="0" hangingPunct="0"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  <a:ea typeface="MS PGothic" pitchFamily="34" charset="-128"/>
              </a:defRPr>
            </a:lvl9pPr>
          </a:lstStyle>
          <a:p>
            <a:r>
              <a:rPr lang="sv-SE" sz="1500">
                <a:solidFill>
                  <a:schemeClr val="tx1"/>
                </a:solidFill>
              </a:rPr>
              <a:t>Kostnadseffektivisering</a:t>
            </a:r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28682" name="Line 20"/>
          <p:cNvSpPr>
            <a:spLocks noChangeShapeType="1"/>
          </p:cNvSpPr>
          <p:nvPr/>
        </p:nvSpPr>
        <p:spPr bwMode="auto">
          <a:xfrm flipV="1">
            <a:off x="2518172" y="5101830"/>
            <a:ext cx="2484834" cy="1190"/>
          </a:xfrm>
          <a:prstGeom prst="line">
            <a:avLst/>
          </a:prstGeom>
          <a:noFill/>
          <a:ln w="38100">
            <a:solidFill>
              <a:srgbClr val="4D4D4D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8683" name="Line 21"/>
          <p:cNvSpPr>
            <a:spLocks noChangeShapeType="1"/>
          </p:cNvSpPr>
          <p:nvPr/>
        </p:nvSpPr>
        <p:spPr bwMode="auto">
          <a:xfrm flipH="1">
            <a:off x="5435204" y="2943225"/>
            <a:ext cx="485775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8684" name="Line 22"/>
          <p:cNvSpPr>
            <a:spLocks noChangeShapeType="1"/>
          </p:cNvSpPr>
          <p:nvPr/>
        </p:nvSpPr>
        <p:spPr bwMode="auto">
          <a:xfrm flipV="1">
            <a:off x="3165872" y="2672954"/>
            <a:ext cx="1837134" cy="97155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8685" name="AutoShape 23"/>
          <p:cNvSpPr>
            <a:spLocks noChangeArrowheads="1"/>
          </p:cNvSpPr>
          <p:nvPr/>
        </p:nvSpPr>
        <p:spPr bwMode="auto">
          <a:xfrm flipH="1">
            <a:off x="2537224" y="3644505"/>
            <a:ext cx="648890" cy="1458515"/>
          </a:xfrm>
          <a:prstGeom prst="rtTriangl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sv-SE" sz="1350"/>
          </a:p>
        </p:txBody>
      </p:sp>
      <p:sp>
        <p:nvSpPr>
          <p:cNvPr id="28686" name="AutoShape 24"/>
          <p:cNvSpPr>
            <a:spLocks noChangeArrowheads="1"/>
          </p:cNvSpPr>
          <p:nvPr/>
        </p:nvSpPr>
        <p:spPr bwMode="auto">
          <a:xfrm rot="5400000" flipH="1" flipV="1">
            <a:off x="3598069" y="2265760"/>
            <a:ext cx="972741" cy="1837134"/>
          </a:xfrm>
          <a:prstGeom prst="rtTriangle">
            <a:avLst/>
          </a:prstGeom>
          <a:solidFill>
            <a:srgbClr val="DB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sv-SE" sz="1350"/>
          </a:p>
        </p:txBody>
      </p:sp>
      <p:sp>
        <p:nvSpPr>
          <p:cNvPr id="28687" name="Rectangle 26"/>
          <p:cNvSpPr>
            <a:spLocks noChangeArrowheads="1"/>
          </p:cNvSpPr>
          <p:nvPr/>
        </p:nvSpPr>
        <p:spPr bwMode="auto">
          <a:xfrm>
            <a:off x="5922170" y="2672955"/>
            <a:ext cx="1970485" cy="540544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sv-SE" sz="1200" b="1" dirty="0"/>
              <a:t>Period 1- </a:t>
            </a:r>
            <a:r>
              <a:rPr lang="sv-SE" sz="1200" b="1" dirty="0" smtClean="0"/>
              <a:t>Case </a:t>
            </a:r>
            <a:r>
              <a:rPr lang="sv-SE" sz="1200" b="1" dirty="0"/>
              <a:t>för </a:t>
            </a:r>
          </a:p>
          <a:p>
            <a:pPr eaLnBrk="0" hangingPunct="0"/>
            <a:r>
              <a:rPr lang="sv-SE" sz="1200" b="1" dirty="0" smtClean="0"/>
              <a:t>intäktsfokus</a:t>
            </a:r>
            <a:endParaRPr lang="en-US" sz="1200" b="1" dirty="0"/>
          </a:p>
        </p:txBody>
      </p:sp>
      <p:sp>
        <p:nvSpPr>
          <p:cNvPr id="28688" name="Rectangle 27"/>
          <p:cNvSpPr>
            <a:spLocks noChangeArrowheads="1"/>
          </p:cNvSpPr>
          <p:nvPr/>
        </p:nvSpPr>
        <p:spPr bwMode="auto">
          <a:xfrm>
            <a:off x="5922170" y="3319464"/>
            <a:ext cx="1970485" cy="541735"/>
          </a:xfrm>
          <a:prstGeom prst="rect">
            <a:avLst/>
          </a:prstGeom>
          <a:solidFill>
            <a:srgbClr val="DB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r>
              <a:rPr lang="sv-SE" sz="1200" b="1" dirty="0"/>
              <a:t>Period </a:t>
            </a:r>
            <a:r>
              <a:rPr lang="sv-SE" sz="1200" b="1" dirty="0" smtClean="0"/>
              <a:t>2-Case </a:t>
            </a:r>
            <a:r>
              <a:rPr lang="sv-SE" sz="1200" b="1" dirty="0"/>
              <a:t>för </a:t>
            </a:r>
          </a:p>
          <a:p>
            <a:pPr eaLnBrk="0" hangingPunct="0"/>
            <a:r>
              <a:rPr lang="sv-SE" sz="1200" b="1" dirty="0" smtClean="0"/>
              <a:t>kostnadsfokus</a:t>
            </a:r>
            <a:endParaRPr lang="en-US" sz="1200" b="1" dirty="0"/>
          </a:p>
        </p:txBody>
      </p:sp>
      <p:sp>
        <p:nvSpPr>
          <p:cNvPr id="28689" name="Line 28"/>
          <p:cNvSpPr>
            <a:spLocks noChangeShapeType="1"/>
          </p:cNvSpPr>
          <p:nvPr/>
        </p:nvSpPr>
        <p:spPr bwMode="auto">
          <a:xfrm flipH="1">
            <a:off x="5435204" y="3590925"/>
            <a:ext cx="485775" cy="0"/>
          </a:xfrm>
          <a:prstGeom prst="line">
            <a:avLst/>
          </a:prstGeom>
          <a:noFill/>
          <a:ln w="38100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 sz="135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31ECD1E-9218-483F-BA85-916F84CA5F4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4EC2B-040F-416E-B802-6B346111BCD6}" type="slidenum">
              <a:rPr lang="sv-SE" smtClean="0"/>
              <a:t>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2151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v-SE" sz="3000" b="1" dirty="0">
                <a:solidFill>
                  <a:schemeClr val="accent1">
                    <a:lumMod val="75000"/>
                  </a:schemeClr>
                </a:solidFill>
              </a:rPr>
              <a:t>P.E.T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2415" y="1628800"/>
            <a:ext cx="6591985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100" b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sv-SE" dirty="0" smtClean="0"/>
              <a:t>sykologiska perspektiv</a:t>
            </a:r>
            <a:endParaRPr lang="sv-SE" i="1" dirty="0" smtClean="0"/>
          </a:p>
          <a:p>
            <a:pPr marL="0" indent="0">
              <a:buNone/>
            </a:pPr>
            <a:r>
              <a:rPr lang="sv-SE" i="1" dirty="0" smtClean="0"/>
              <a:t>-Trygghet, samarbete, framtidsmöjligheter</a:t>
            </a:r>
          </a:p>
          <a:p>
            <a:pPr marL="0" indent="0">
              <a:buNone/>
            </a:pPr>
            <a:r>
              <a:rPr lang="sv-SE" sz="21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sv-SE" dirty="0" smtClean="0"/>
              <a:t>konomiska perspektiv</a:t>
            </a:r>
            <a:r>
              <a:rPr lang="sv-SE" i="1" dirty="0" smtClean="0"/>
              <a:t> </a:t>
            </a:r>
          </a:p>
          <a:p>
            <a:pPr marL="0" indent="0">
              <a:buNone/>
            </a:pPr>
            <a:r>
              <a:rPr lang="sv-SE" i="1" dirty="0" smtClean="0"/>
              <a:t>-ROI=</a:t>
            </a:r>
            <a:r>
              <a:rPr lang="sv-SE" i="1" dirty="0" err="1" smtClean="0"/>
              <a:t>return</a:t>
            </a:r>
            <a:r>
              <a:rPr lang="sv-SE" i="1" dirty="0" smtClean="0"/>
              <a:t> </a:t>
            </a:r>
            <a:r>
              <a:rPr lang="sv-SE" i="1" dirty="0" err="1" smtClean="0"/>
              <a:t>of</a:t>
            </a:r>
            <a:r>
              <a:rPr lang="sv-SE" i="1" dirty="0" smtClean="0"/>
              <a:t> investment och TCO= Total </a:t>
            </a:r>
            <a:r>
              <a:rPr lang="sv-SE" i="1" dirty="0" err="1" smtClean="0"/>
              <a:t>Cost</a:t>
            </a:r>
            <a:r>
              <a:rPr lang="sv-SE" i="1" dirty="0" smtClean="0"/>
              <a:t> </a:t>
            </a:r>
            <a:r>
              <a:rPr lang="sv-SE" i="1" dirty="0" err="1" smtClean="0"/>
              <a:t>of</a:t>
            </a:r>
            <a:r>
              <a:rPr lang="sv-SE" i="1" dirty="0" smtClean="0"/>
              <a:t> </a:t>
            </a:r>
            <a:r>
              <a:rPr lang="sv-SE" i="1" dirty="0" err="1" smtClean="0"/>
              <a:t>Ownership</a:t>
            </a:r>
            <a:endParaRPr lang="sv-SE" i="1" dirty="0" smtClean="0"/>
          </a:p>
          <a:p>
            <a:pPr marL="0" indent="0">
              <a:buNone/>
            </a:pPr>
            <a:r>
              <a:rPr lang="sv-SE" sz="2100" b="1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sv-SE" dirty="0" smtClean="0"/>
              <a:t>ekniska perspektiv</a:t>
            </a:r>
            <a:r>
              <a:rPr lang="sv-SE" i="1" dirty="0" smtClean="0"/>
              <a:t> </a:t>
            </a:r>
          </a:p>
          <a:p>
            <a:pPr marL="0" indent="0">
              <a:buNone/>
            </a:pPr>
            <a:r>
              <a:rPr lang="sv-SE" i="1" dirty="0" smtClean="0"/>
              <a:t>-Teknologi, erfarenhet, utvecklingsmöjligheter </a:t>
            </a:r>
          </a:p>
          <a:p>
            <a:pPr marL="0" indent="0">
              <a:buNone/>
            </a:pPr>
            <a:r>
              <a:rPr lang="sv-SE" b="1" dirty="0" smtClean="0"/>
              <a:t>Observation:</a:t>
            </a:r>
          </a:p>
          <a:p>
            <a:pPr marL="0" indent="0">
              <a:buNone/>
            </a:pPr>
            <a:r>
              <a:rPr lang="sv-SE" b="1" dirty="0" smtClean="0">
                <a:solidFill>
                  <a:schemeClr val="accent1">
                    <a:lumMod val="75000"/>
                  </a:schemeClr>
                </a:solidFill>
              </a:rPr>
              <a:t>PET</a:t>
            </a:r>
            <a:r>
              <a:rPr lang="sv-SE" dirty="0" smtClean="0"/>
              <a:t> -argumenten ska baseras på features and benefits</a:t>
            </a:r>
          </a:p>
          <a:p>
            <a:pPr marL="0" indent="0"/>
            <a:endParaRPr lang="en-US" dirty="0" smtClean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FFA09A87-E10A-4BBC-A85E-C6F7EAFA8DBB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785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Initiering forts</a:t>
            </a:r>
            <a:br>
              <a:rPr lang="sv-SE" dirty="0" smtClean="0"/>
            </a:br>
            <a:r>
              <a:rPr lang="sv-SE" sz="2400" dirty="0" smtClean="0"/>
              <a:t>Olika dokument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Bakgrundsbeskrivning:</a:t>
            </a:r>
            <a:br>
              <a:rPr lang="sv-SE" dirty="0" smtClean="0"/>
            </a:br>
            <a:r>
              <a:rPr lang="sv-SE" dirty="0" smtClean="0"/>
              <a:t>- kopplingar till närliggande projekt</a:t>
            </a:r>
            <a:br>
              <a:rPr lang="sv-SE" dirty="0" smtClean="0"/>
            </a:br>
            <a:r>
              <a:rPr lang="sv-SE" dirty="0" smtClean="0"/>
              <a:t>- målet och affärsnyttan </a:t>
            </a:r>
          </a:p>
          <a:p>
            <a:r>
              <a:rPr lang="sv-SE" dirty="0" smtClean="0"/>
              <a:t>Avgränsningar: </a:t>
            </a:r>
            <a:br>
              <a:rPr lang="sv-SE" dirty="0" smtClean="0"/>
            </a:br>
            <a:r>
              <a:rPr lang="sv-SE" dirty="0" smtClean="0"/>
              <a:t>- vad skall projektet göra</a:t>
            </a:r>
            <a:br>
              <a:rPr lang="sv-SE" dirty="0" smtClean="0"/>
            </a:br>
            <a:r>
              <a:rPr lang="sv-SE" dirty="0" smtClean="0"/>
              <a:t>- vad skall projektet INTE göra</a:t>
            </a:r>
          </a:p>
          <a:p>
            <a:r>
              <a:rPr lang="sv-SE" dirty="0" smtClean="0"/>
              <a:t>Syfte:</a:t>
            </a:r>
            <a:br>
              <a:rPr lang="sv-SE" dirty="0" smtClean="0"/>
            </a:br>
            <a:r>
              <a:rPr lang="sv-SE" dirty="0" smtClean="0"/>
              <a:t>- varför behövs projektet, dvs den effekt projektet</a:t>
            </a:r>
            <a:br>
              <a:rPr lang="sv-SE" dirty="0" smtClean="0"/>
            </a:br>
            <a:r>
              <a:rPr lang="sv-SE" dirty="0" smtClean="0"/>
              <a:t>  förväntas skapa</a:t>
            </a:r>
            <a:br>
              <a:rPr lang="sv-SE" dirty="0" smtClean="0"/>
            </a:br>
            <a:r>
              <a:rPr lang="sv-SE" dirty="0" smtClean="0"/>
              <a:t>- varför det är viktigt att projektet genomförs </a:t>
            </a:r>
            <a:br>
              <a:rPr lang="sv-SE" dirty="0" smtClean="0"/>
            </a:br>
            <a:r>
              <a:rPr lang="sv-SE" dirty="0" smtClean="0"/>
              <a:t>   (krävs för att motivera de olika intressenterna)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452320" y="6135089"/>
            <a:ext cx="1086460" cy="370171"/>
          </a:xfrm>
        </p:spPr>
        <p:txBody>
          <a:bodyPr/>
          <a:lstStyle/>
          <a:p>
            <a:fld id="{F68E23B6-6E9E-4A5A-BE0D-9B76ED292CB8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7406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1942414" y="3717032"/>
            <a:ext cx="6591985" cy="208823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188640"/>
            <a:ext cx="6589199" cy="1280890"/>
          </a:xfrm>
        </p:spPr>
        <p:txBody>
          <a:bodyPr/>
          <a:lstStyle/>
          <a:p>
            <a:r>
              <a:rPr lang="sv-SE" dirty="0" smtClean="0"/>
              <a:t>Initiering </a:t>
            </a:r>
            <a:br>
              <a:rPr lang="sv-SE" dirty="0" smtClean="0"/>
            </a:br>
            <a:r>
              <a:rPr lang="sv-SE" sz="2400" dirty="0" smtClean="0"/>
              <a:t>Olika dokument forts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412776"/>
            <a:ext cx="6591985" cy="4394111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/>
              <a:t>Målet – Resultatet</a:t>
            </a:r>
            <a:br>
              <a:rPr lang="sv-SE" dirty="0" smtClean="0"/>
            </a:br>
            <a:r>
              <a:rPr lang="sv-SE" dirty="0" smtClean="0"/>
              <a:t>- när projektet avslutas och under effekthemtagningen</a:t>
            </a:r>
          </a:p>
          <a:p>
            <a:r>
              <a:rPr lang="sv-SE" dirty="0" smtClean="0"/>
              <a:t>Målformulering</a:t>
            </a:r>
            <a:br>
              <a:rPr lang="sv-SE" dirty="0" smtClean="0"/>
            </a:br>
            <a:r>
              <a:rPr lang="sv-SE" dirty="0" smtClean="0"/>
              <a:t>- måste till för att PL skall förstå vad som skall göras</a:t>
            </a:r>
            <a:br>
              <a:rPr lang="sv-SE" dirty="0" smtClean="0"/>
            </a:br>
            <a:r>
              <a:rPr lang="sv-SE" dirty="0" smtClean="0"/>
              <a:t>- Tydlighet, realism, mätbarhet och förankring…</a:t>
            </a:r>
            <a:br>
              <a:rPr lang="sv-SE" dirty="0" smtClean="0"/>
            </a:br>
            <a:r>
              <a:rPr lang="sv-SE" dirty="0" smtClean="0"/>
              <a:t>- PL måste ha samma bild av syfte och mål som</a:t>
            </a:r>
            <a:br>
              <a:rPr lang="sv-SE" dirty="0" smtClean="0"/>
            </a:br>
            <a:r>
              <a:rPr lang="sv-SE" dirty="0" smtClean="0"/>
              <a:t>  kunden, projektägaren och användarna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Använd S.M.A.R.T för att kolla om målformuleringen håller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b="1" dirty="0" smtClean="0"/>
              <a:t>S </a:t>
            </a:r>
            <a:r>
              <a:rPr lang="sv-SE" dirty="0" smtClean="0"/>
              <a:t>= Specifikt.  </a:t>
            </a:r>
            <a:r>
              <a:rPr lang="sv-SE" sz="1100" dirty="0" smtClean="0"/>
              <a:t>Målet skall vara tydligt formulerat och bara gälla detta projekt</a:t>
            </a:r>
            <a:br>
              <a:rPr lang="sv-SE" sz="1100" dirty="0" smtClean="0"/>
            </a:br>
            <a:r>
              <a:rPr lang="sv-SE" b="1" dirty="0" smtClean="0"/>
              <a:t>M</a:t>
            </a:r>
            <a:r>
              <a:rPr lang="sv-SE" dirty="0" smtClean="0"/>
              <a:t>= Mätbart. </a:t>
            </a:r>
            <a:r>
              <a:rPr lang="sv-SE" sz="1100" dirty="0"/>
              <a:t>D</a:t>
            </a:r>
            <a:r>
              <a:rPr lang="sv-SE" sz="1100" dirty="0" smtClean="0"/>
              <a:t>et ska gå att svara Ja/nej om målet är uppnått</a:t>
            </a:r>
            <a:br>
              <a:rPr lang="sv-SE" sz="1100" dirty="0" smtClean="0"/>
            </a:br>
            <a:r>
              <a:rPr lang="sv-SE" b="1" dirty="0" smtClean="0"/>
              <a:t>A </a:t>
            </a:r>
            <a:r>
              <a:rPr lang="sv-SE" dirty="0" smtClean="0"/>
              <a:t>=Accepterat. </a:t>
            </a:r>
            <a:r>
              <a:rPr lang="sv-SE" sz="1100" dirty="0" smtClean="0"/>
              <a:t>Målet skall vara förankrat hos PL och PÄ</a:t>
            </a:r>
          </a:p>
          <a:p>
            <a:pPr marL="0" indent="0">
              <a:buNone/>
            </a:pPr>
            <a:r>
              <a:rPr lang="sv-SE" b="1" dirty="0" smtClean="0"/>
              <a:t>R </a:t>
            </a:r>
            <a:r>
              <a:rPr lang="sv-SE" dirty="0" smtClean="0"/>
              <a:t>= Realiserbart. </a:t>
            </a:r>
            <a:r>
              <a:rPr lang="sv-SE" sz="1100" dirty="0" smtClean="0"/>
              <a:t>Målet skall kunna nås med de resurser som ställts till förfogande</a:t>
            </a:r>
            <a:br>
              <a:rPr lang="sv-SE" sz="1100" dirty="0" smtClean="0"/>
            </a:br>
            <a:r>
              <a:rPr lang="sv-SE" b="1" dirty="0" smtClean="0"/>
              <a:t>T </a:t>
            </a:r>
            <a:r>
              <a:rPr lang="sv-SE" dirty="0" smtClean="0"/>
              <a:t>= Tidsatt. </a:t>
            </a:r>
            <a:r>
              <a:rPr lang="sv-SE" sz="1100" dirty="0" smtClean="0"/>
              <a:t>Målet skall vara uppnått vid en given tidpunkt</a:t>
            </a:r>
            <a:endParaRPr lang="sv-SE" sz="11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452320" y="6135089"/>
            <a:ext cx="1086460" cy="370171"/>
          </a:xfrm>
        </p:spPr>
        <p:txBody>
          <a:bodyPr/>
          <a:lstStyle/>
          <a:p>
            <a:fld id="{E9E91241-C647-4E0F-8CA8-54CA54B7EBB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8873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382542"/>
            <a:ext cx="6591985" cy="566738"/>
          </a:xfrm>
        </p:spPr>
        <p:txBody>
          <a:bodyPr/>
          <a:lstStyle/>
          <a:p>
            <a:r>
              <a:rPr lang="sv-SE" dirty="0" smtClean="0"/>
              <a:t>Checklista  vid initiering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E016EBD0-34F5-4152-94B7-E33474F0D4D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20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96" y="548680"/>
            <a:ext cx="7526546" cy="496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6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Projektägarens önskemål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772816"/>
            <a:ext cx="6591985" cy="3777622"/>
          </a:xfrm>
        </p:spPr>
        <p:txBody>
          <a:bodyPr/>
          <a:lstStyle/>
          <a:p>
            <a:r>
              <a:rPr lang="sv-SE" dirty="0" smtClean="0"/>
              <a:t>P-ägaren får en förfrågan, för att lösa ett problem eller tillfredsställa ett behov</a:t>
            </a:r>
          </a:p>
          <a:p>
            <a:r>
              <a:rPr lang="sv-SE" dirty="0" smtClean="0"/>
              <a:t>P-ägaren utformar en uppdragsbeskrivning (bakgrund/mål/nytta/syfte/resultat/tidplan…..</a:t>
            </a:r>
          </a:p>
          <a:p>
            <a:r>
              <a:rPr lang="sv-SE" dirty="0" smtClean="0"/>
              <a:t>Vad gäller offentliga myndigheter så skrivs ett förfrågningsunderlag och ett förslag till avtal som läggs ut för leverantörer att svara på (Offentliga Upphandlingar, www.opic.se) LOU/LOV. Ofta gäller pris som tyngsta kriterium vid utvärderingen. </a:t>
            </a:r>
            <a:r>
              <a:rPr lang="sv-SE" dirty="0"/>
              <a:t>I</a:t>
            </a:r>
            <a:r>
              <a:rPr lang="sv-SE" dirty="0" smtClean="0"/>
              <a:t>bland tas hänsyn till kvalitet och uppnått resultat i avtalen. Projekt bildas hos leverantörer för att svara på dessa upphandlingar (anbudssvar).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74CCA540-A12E-413E-8FF6-63694297525C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2315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D90D3E50-7B71-4DBC-B500-AA8B0F4C48A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22</a:t>
            </a:fld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32656"/>
            <a:ext cx="7296809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5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16200000">
            <a:off x="-452185" y="2797303"/>
            <a:ext cx="5727889" cy="432048"/>
          </a:xfrm>
        </p:spPr>
        <p:txBody>
          <a:bodyPr>
            <a:noAutofit/>
          </a:bodyPr>
          <a:lstStyle/>
          <a:p>
            <a:r>
              <a:rPr lang="sv-SE" sz="2800" b="1" dirty="0" smtClean="0"/>
              <a:t>Ett ex på uppdragsbeskrivning</a:t>
            </a:r>
            <a:endParaRPr lang="sv-SE" sz="2800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87921763-2659-4033-BD0F-D159DE24302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23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29" y="50899"/>
            <a:ext cx="4477674" cy="615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8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u="sng" dirty="0" smtClean="0"/>
              <a:t>Förstudien</a:t>
            </a:r>
            <a:endParaRPr lang="sv-SE" u="sng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700808"/>
            <a:ext cx="6591985" cy="3777622"/>
          </a:xfrm>
        </p:spPr>
        <p:txBody>
          <a:bodyPr/>
          <a:lstStyle/>
          <a:p>
            <a:r>
              <a:rPr lang="sv-SE" dirty="0" smtClean="0"/>
              <a:t>Varför förstudie?</a:t>
            </a:r>
          </a:p>
          <a:p>
            <a:r>
              <a:rPr lang="sv-SE" dirty="0" smtClean="0"/>
              <a:t>Eget projekt?</a:t>
            </a:r>
          </a:p>
          <a:p>
            <a:r>
              <a:rPr lang="sv-SE" dirty="0" smtClean="0"/>
              <a:t>Projektorganisation</a:t>
            </a:r>
          </a:p>
          <a:p>
            <a:r>
              <a:rPr lang="sv-SE" dirty="0" smtClean="0"/>
              <a:t>Projektets omfattning</a:t>
            </a:r>
          </a:p>
          <a:p>
            <a:r>
              <a:rPr lang="sv-SE" dirty="0" smtClean="0"/>
              <a:t>Intressenter</a:t>
            </a:r>
          </a:p>
          <a:p>
            <a:r>
              <a:rPr lang="sv-SE" dirty="0" smtClean="0"/>
              <a:t>Affärs- &amp; verksamhetsnytta</a:t>
            </a:r>
          </a:p>
          <a:p>
            <a:r>
              <a:rPr lang="sv-SE" dirty="0" smtClean="0"/>
              <a:t>Kravspecifikationen</a:t>
            </a:r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417203B7-1C5A-49FB-9A1D-9F6F08C48567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492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Förstudie</a:t>
            </a:r>
            <a:br>
              <a:rPr lang="sv-SE" dirty="0" smtClean="0"/>
            </a:br>
            <a:r>
              <a:rPr lang="sv-SE" sz="1800" i="1" dirty="0" smtClean="0"/>
              <a:t>görs för att minska osäkerheten kring ett projekt</a:t>
            </a:r>
            <a:endParaRPr lang="sv-SE" sz="1800" i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844824"/>
            <a:ext cx="6591985" cy="4032448"/>
          </a:xfrm>
        </p:spPr>
        <p:txBody>
          <a:bodyPr/>
          <a:lstStyle/>
          <a:p>
            <a:r>
              <a:rPr lang="sv-SE" dirty="0" smtClean="0"/>
              <a:t>Några exempel på aktiviteter i förstudien: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Klarlägga omfattningen</a:t>
            </a:r>
            <a:br>
              <a:rPr lang="sv-SE" dirty="0" smtClean="0"/>
            </a:br>
            <a:r>
              <a:rPr lang="sv-SE" dirty="0" smtClean="0"/>
              <a:t>- Analysera nuläget</a:t>
            </a:r>
            <a:br>
              <a:rPr lang="sv-SE" dirty="0" smtClean="0"/>
            </a:br>
            <a:r>
              <a:rPr lang="sv-SE" dirty="0" smtClean="0"/>
              <a:t>- Strukturera projektets innehåll</a:t>
            </a:r>
            <a:br>
              <a:rPr lang="sv-SE" dirty="0" smtClean="0"/>
            </a:br>
            <a:r>
              <a:rPr lang="sv-SE" dirty="0" smtClean="0"/>
              <a:t>- Kartlägga intressenter</a:t>
            </a:r>
            <a:br>
              <a:rPr lang="sv-SE" dirty="0" smtClean="0"/>
            </a:br>
            <a:r>
              <a:rPr lang="sv-SE" dirty="0" smtClean="0"/>
              <a:t>- Bedöma affärsnyttan</a:t>
            </a:r>
            <a:br>
              <a:rPr lang="sv-SE" dirty="0" smtClean="0"/>
            </a:br>
            <a:r>
              <a:rPr lang="sv-SE" dirty="0" smtClean="0"/>
              <a:t>- Ta fram lösningsförslag</a:t>
            </a:r>
            <a:br>
              <a:rPr lang="sv-SE" dirty="0" smtClean="0"/>
            </a:br>
            <a:r>
              <a:rPr lang="sv-SE" dirty="0" smtClean="0"/>
              <a:t>- Klarlägga krav</a:t>
            </a:r>
            <a:br>
              <a:rPr lang="sv-SE" dirty="0" smtClean="0"/>
            </a:br>
            <a:r>
              <a:rPr lang="sv-SE" dirty="0" smtClean="0"/>
              <a:t>- Utarbeta en översiktlig plan för genomförandet</a:t>
            </a:r>
          </a:p>
          <a:p>
            <a:r>
              <a:rPr lang="sv-SE" dirty="0" smtClean="0"/>
              <a:t>PLs uppgift. Uppdragsbeskrivningen utgör underlaget till förstudien</a:t>
            </a:r>
          </a:p>
          <a:p>
            <a:r>
              <a:rPr lang="sv-SE" dirty="0" smtClean="0"/>
              <a:t>Förstudien kan bedrivas som ett projekt…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BD27753-8AC5-420C-9CBD-97CCA5481A7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558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35" y="2276872"/>
            <a:ext cx="7571253" cy="332007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1206078"/>
            <a:ext cx="6591985" cy="566738"/>
          </a:xfrm>
        </p:spPr>
        <p:txBody>
          <a:bodyPr/>
          <a:lstStyle/>
          <a:p>
            <a:r>
              <a:rPr lang="sv-SE" dirty="0"/>
              <a:t>B</a:t>
            </a:r>
            <a:r>
              <a:rPr lang="sv-SE" dirty="0" smtClean="0"/>
              <a:t>ild över </a:t>
            </a:r>
            <a:r>
              <a:rPr lang="sv-SE" b="1" dirty="0" smtClean="0"/>
              <a:t>Förstudiens</a:t>
            </a:r>
            <a:r>
              <a:rPr lang="sv-SE" dirty="0" smtClean="0"/>
              <a:t> olika delar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C031124B-DEE9-4DE9-B584-41241775543E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26</a:t>
            </a:fld>
            <a:endParaRPr lang="sv-SE" dirty="0"/>
          </a:p>
        </p:txBody>
      </p:sp>
      <p:cxnSp>
        <p:nvCxnSpPr>
          <p:cNvPr id="4" name="Rak 3"/>
          <p:cNvCxnSpPr/>
          <p:nvPr/>
        </p:nvCxnSpPr>
        <p:spPr>
          <a:xfrm>
            <a:off x="5904152" y="2060848"/>
            <a:ext cx="36000" cy="3744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014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8CA9D169-F993-430F-B38C-D3E9BAB805C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27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8875"/>
            <a:ext cx="4576713" cy="553756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81278" y="4878486"/>
            <a:ext cx="3942850" cy="566738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Schema förstudie</a:t>
            </a:r>
            <a:br>
              <a:rPr lang="sv-SE" dirty="0" smtClean="0"/>
            </a:br>
            <a:r>
              <a:rPr lang="sv-SE" dirty="0" smtClean="0"/>
              <a:t>- </a:t>
            </a:r>
            <a:r>
              <a:rPr lang="sv-SE" sz="1800" dirty="0" smtClean="0"/>
              <a:t>kan vara eget projekt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4030031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18996854">
            <a:off x="-40530" y="1960187"/>
            <a:ext cx="4392488" cy="710755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Förstudie-, planerings- dokument, checklista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EE3A682-FB1E-4EB0-8725-5634E250F356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28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539" y="175998"/>
            <a:ext cx="4809829" cy="5992991"/>
          </a:xfrm>
          <a:prstGeom prst="rect">
            <a:avLst/>
          </a:prstGeom>
          <a:effectLst>
            <a:glow>
              <a:schemeClr val="bg1"/>
            </a:glow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194104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16200000">
            <a:off x="-636867" y="2661204"/>
            <a:ext cx="5079818" cy="566738"/>
          </a:xfrm>
        </p:spPr>
        <p:txBody>
          <a:bodyPr/>
          <a:lstStyle/>
          <a:p>
            <a:r>
              <a:rPr lang="sv-SE" b="1" dirty="0" smtClean="0"/>
              <a:t>Projektorganisation</a:t>
            </a:r>
            <a:endParaRPr lang="sv-SE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6C818738-CBAB-4E48-B7BA-528B1610C901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29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998143"/>
            <a:ext cx="6630512" cy="448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9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Projektorganisation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24328" y="6135809"/>
            <a:ext cx="882051" cy="370171"/>
          </a:xfrm>
        </p:spPr>
        <p:txBody>
          <a:bodyPr/>
          <a:lstStyle/>
          <a:p>
            <a:fld id="{C476F816-0CC8-4460-85B6-8DB3A49A217A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30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786" y="692696"/>
            <a:ext cx="6872124" cy="414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53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Vem ansvarar för bemanningen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Hur stora möjligheter har PL att påverka valet av personer?</a:t>
            </a:r>
          </a:p>
          <a:p>
            <a:r>
              <a:rPr lang="sv-SE" dirty="0" smtClean="0"/>
              <a:t>Vem beslutar om detta och när?</a:t>
            </a:r>
          </a:p>
          <a:p>
            <a:r>
              <a:rPr lang="sv-SE" dirty="0" smtClean="0"/>
              <a:t>Vad behöver PL tänka på vid valet av personer i projektet?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7B7293BB-89BA-4FCF-B17F-5D4FFA11C8F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897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Forskningsprojekt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Att </a:t>
            </a:r>
            <a:r>
              <a:rPr lang="sv-SE" b="1" i="1" dirty="0" smtClean="0"/>
              <a:t>övertyga</a:t>
            </a:r>
            <a:r>
              <a:rPr lang="sv-SE" dirty="0" smtClean="0"/>
              <a:t> finansiärer, forskningsråd, stiftelser, ansvariga för EU-program eller beslutsfattare inom näringslivet, om att investera ekonomiska medel i det område man vill forska inom, utgör en </a:t>
            </a:r>
            <a:r>
              <a:rPr lang="sv-SE" b="1" i="1" dirty="0" smtClean="0"/>
              <a:t>central del av projektinitieringen</a:t>
            </a:r>
            <a:r>
              <a:rPr lang="sv-SE" dirty="0" smtClean="0"/>
              <a:t>. För att lyckas få nödvändiga anslag krävs goda kunskaper i hur man skriver en genomarbetad ansökan med en </a:t>
            </a:r>
            <a:r>
              <a:rPr lang="sv-SE" b="1" i="1" dirty="0" smtClean="0"/>
              <a:t>tydlig tes </a:t>
            </a:r>
            <a:r>
              <a:rPr lang="sv-SE" dirty="0" smtClean="0"/>
              <a:t>och </a:t>
            </a:r>
            <a:r>
              <a:rPr lang="sv-SE" b="1" i="1" dirty="0" smtClean="0"/>
              <a:t>övertygande planering </a:t>
            </a:r>
            <a:r>
              <a:rPr lang="sv-SE" dirty="0" smtClean="0"/>
              <a:t>för hur man tänkt använda medlen.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B902C927-F6C3-4BB6-B459-804A2C129E8A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4778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Projektets omfattning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2060848"/>
            <a:ext cx="6591985" cy="3777622"/>
          </a:xfrm>
        </p:spPr>
        <p:txBody>
          <a:bodyPr/>
          <a:lstStyle/>
          <a:p>
            <a:r>
              <a:rPr lang="sv-SE" dirty="0" smtClean="0"/>
              <a:t>Strukturering </a:t>
            </a:r>
            <a:br>
              <a:rPr lang="sv-SE" dirty="0" smtClean="0"/>
            </a:br>
            <a:r>
              <a:rPr lang="sv-SE" dirty="0" smtClean="0"/>
              <a:t>- skapa en visuell syn på projektets omfattning</a:t>
            </a:r>
            <a:br>
              <a:rPr lang="sv-SE" dirty="0" smtClean="0"/>
            </a:br>
            <a:r>
              <a:rPr lang="sv-SE" dirty="0" smtClean="0"/>
              <a:t>- skapa ett underlag för att kunna göra realistiska</a:t>
            </a:r>
            <a:br>
              <a:rPr lang="sv-SE" dirty="0" smtClean="0"/>
            </a:br>
            <a:r>
              <a:rPr lang="sv-SE" dirty="0" smtClean="0"/>
              <a:t>  bedömningar av ledtider och kostnader</a:t>
            </a:r>
          </a:p>
          <a:p>
            <a:r>
              <a:rPr lang="sv-SE" dirty="0" smtClean="0"/>
              <a:t>Vid strukturering bryter man ned projektets mål i mindre delar som illustreras i en hierarkisk struktur</a:t>
            </a:r>
            <a:br>
              <a:rPr lang="sv-SE" dirty="0" smtClean="0"/>
            </a:br>
            <a:r>
              <a:rPr lang="sv-SE" dirty="0" smtClean="0"/>
              <a:t>- utifrån delleveranser</a:t>
            </a:r>
            <a:br>
              <a:rPr lang="sv-SE" dirty="0" smtClean="0"/>
            </a:br>
            <a:r>
              <a:rPr lang="sv-SE" dirty="0" smtClean="0"/>
              <a:t>- ansvarsområden</a:t>
            </a:r>
            <a:br>
              <a:rPr lang="sv-SE" dirty="0" smtClean="0"/>
            </a:br>
            <a:r>
              <a:rPr lang="sv-SE" dirty="0" smtClean="0"/>
              <a:t>- målgrupper</a:t>
            </a:r>
            <a:br>
              <a:rPr lang="sv-SE" dirty="0" smtClean="0"/>
            </a:br>
            <a:r>
              <a:rPr lang="sv-SE" dirty="0" smtClean="0"/>
              <a:t>- komponenter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sz="1600" b="1" i="1" dirty="0" smtClean="0"/>
              <a:t>Första nivån som projektet bryts ned till kallas ”huvudpaket”  nästa till ”arbetspaket”</a:t>
            </a:r>
            <a:endParaRPr lang="sv-SE" sz="1600" b="1" i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59721A91-438D-4C46-B254-0BB7AF1746E9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9044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16200000">
            <a:off x="-636867" y="2661204"/>
            <a:ext cx="5079818" cy="566738"/>
          </a:xfrm>
        </p:spPr>
        <p:txBody>
          <a:bodyPr/>
          <a:lstStyle/>
          <a:p>
            <a:r>
              <a:rPr lang="sv-SE" b="1" dirty="0" smtClean="0"/>
              <a:t>Olika typer av Projekt</a:t>
            </a:r>
            <a:endParaRPr lang="sv-SE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51928A3-0202-43F1-9984-8F3DA6796C2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34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5" y="188640"/>
            <a:ext cx="5148039" cy="548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01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373215"/>
            <a:ext cx="6591985" cy="757547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Exempel på huvud/arbetspaket/aktiviteter, </a:t>
            </a:r>
            <a:br>
              <a:rPr lang="sv-SE" dirty="0" smtClean="0"/>
            </a:br>
            <a:r>
              <a:rPr lang="sv-SE" dirty="0" smtClean="0"/>
              <a:t>         </a:t>
            </a:r>
            <a:r>
              <a:rPr lang="sv-SE" dirty="0" err="1" smtClean="0"/>
              <a:t>WBSer</a:t>
            </a:r>
            <a:r>
              <a:rPr lang="sv-SE" dirty="0" smtClean="0"/>
              <a:t> </a:t>
            </a:r>
            <a:r>
              <a:rPr lang="sv-SE" sz="1800" b="1" dirty="0" smtClean="0"/>
              <a:t>(</a:t>
            </a:r>
            <a:r>
              <a:rPr lang="sv-SE" sz="1800" b="1" dirty="0" err="1" smtClean="0"/>
              <a:t>Work</a:t>
            </a:r>
            <a:r>
              <a:rPr lang="sv-SE" sz="1800" b="1" dirty="0" smtClean="0"/>
              <a:t> </a:t>
            </a:r>
            <a:r>
              <a:rPr lang="sv-SE" sz="1800" b="1" dirty="0" err="1" smtClean="0"/>
              <a:t>Breakdown</a:t>
            </a:r>
            <a:r>
              <a:rPr lang="sv-SE" sz="1800" b="1" dirty="0" smtClean="0"/>
              <a:t> </a:t>
            </a:r>
            <a:r>
              <a:rPr lang="sv-SE" sz="1800" b="1" dirty="0" err="1" smtClean="0"/>
              <a:t>Structure</a:t>
            </a:r>
            <a:r>
              <a:rPr lang="sv-SE" sz="1800" b="1" dirty="0" smtClean="0"/>
              <a:t>)</a:t>
            </a:r>
            <a:endParaRPr lang="sv-SE" sz="1800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16A4FF74-1216-4F2C-A5F1-353360612B42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35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55" y="121489"/>
            <a:ext cx="7238101" cy="50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88666"/>
          </a:xfrm>
        </p:spPr>
        <p:txBody>
          <a:bodyPr>
            <a:normAutofit/>
          </a:bodyPr>
          <a:lstStyle/>
          <a:p>
            <a:r>
              <a:rPr lang="sv-SE" sz="2800" b="1" dirty="0" smtClean="0"/>
              <a:t>Varje arbetspaket kan innehålla:</a:t>
            </a:r>
            <a:endParaRPr lang="sv-SE" sz="2800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772816"/>
            <a:ext cx="6591985" cy="3777622"/>
          </a:xfrm>
        </p:spPr>
        <p:txBody>
          <a:bodyPr/>
          <a:lstStyle/>
          <a:p>
            <a:r>
              <a:rPr lang="sv-SE" dirty="0" smtClean="0"/>
              <a:t>Definition av arbete (vad som skall göras)</a:t>
            </a:r>
          </a:p>
          <a:p>
            <a:r>
              <a:rPr lang="sv-SE" dirty="0" smtClean="0"/>
              <a:t>Tiden det tar att genomföra arbetspaketet (hur länge)</a:t>
            </a:r>
          </a:p>
          <a:p>
            <a:r>
              <a:rPr lang="sv-SE" dirty="0" smtClean="0"/>
              <a:t>Kostnad att genomföra arbetspaketet (kostnad)</a:t>
            </a:r>
          </a:p>
          <a:p>
            <a:r>
              <a:rPr lang="sv-SE" dirty="0" smtClean="0"/>
              <a:t>Vilka resurser som krävs att genomföra arbetspaketet (timmar)</a:t>
            </a:r>
          </a:p>
          <a:p>
            <a:r>
              <a:rPr lang="sv-SE" dirty="0" smtClean="0"/>
              <a:t>Vem som ansvarar (specifik person) för dessa timmar (vem)</a:t>
            </a:r>
            <a:r>
              <a:rPr lang="sv-SE" b="1" i="1" dirty="0" smtClean="0"/>
              <a:t> </a:t>
            </a:r>
            <a:br>
              <a:rPr lang="sv-SE" b="1" i="1" dirty="0" smtClean="0"/>
            </a:br>
            <a:endParaRPr lang="sv-SE" b="1" i="1" dirty="0" smtClean="0"/>
          </a:p>
          <a:p>
            <a:pPr marL="0" indent="0">
              <a:buNone/>
            </a:pPr>
            <a:r>
              <a:rPr lang="sv-SE" b="1" i="1" dirty="0"/>
              <a:t> </a:t>
            </a:r>
            <a:r>
              <a:rPr lang="sv-SE" b="1" i="1" dirty="0" smtClean="0"/>
              <a:t>           Ett arbetspaket kan bestå av flera aktiviteter </a:t>
            </a:r>
            <a:br>
              <a:rPr lang="sv-SE" b="1" i="1" dirty="0" smtClean="0"/>
            </a:br>
            <a:r>
              <a:rPr lang="sv-SE" b="1" i="1" dirty="0" smtClean="0"/>
              <a:t>                   OBS: Strukturen visar inte beroenden</a:t>
            </a:r>
            <a:endParaRPr lang="sv-SE" b="1" i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FED53C2D-9B14-42F8-988B-D33E60FB430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624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WBSer</a:t>
            </a:r>
            <a:r>
              <a:rPr lang="sv-SE" dirty="0" smtClean="0"/>
              <a:t>, 100% regeln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2133600"/>
            <a:ext cx="5581913" cy="3777622"/>
          </a:xfrm>
        </p:spPr>
        <p:txBody>
          <a:bodyPr/>
          <a:lstStyle/>
          <a:p>
            <a:r>
              <a:rPr lang="sv-SE" dirty="0" smtClean="0"/>
              <a:t>Allt arbete (timmar/pengar) som ingår i arbetspaketet skall omfattas</a:t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Summan av arbetet på lägstanivån ska vara densamma som summan av arbetet i hela projektet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pPr marL="0" indent="0" algn="ctr">
              <a:buNone/>
            </a:pPr>
            <a:r>
              <a:rPr lang="sv-SE" b="1" dirty="0" smtClean="0"/>
              <a:t>WBS er kan likställas med en ”</a:t>
            </a:r>
            <a:r>
              <a:rPr lang="sv-SE" b="1" dirty="0" err="1" smtClean="0"/>
              <a:t>Mindmap</a:t>
            </a:r>
            <a:r>
              <a:rPr lang="sv-SE" b="1" dirty="0" smtClean="0"/>
              <a:t>” minneskarta</a:t>
            </a:r>
            <a:endParaRPr lang="sv-SE" b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76510379-3A2D-4ED0-A5AC-91EE2E6B8EA9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80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4869160"/>
            <a:ext cx="6591985" cy="932656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 smtClean="0"/>
              <a:t>Aktivitetsberoenden av arbetspaket, mile- </a:t>
            </a:r>
            <a:r>
              <a:rPr lang="sv-SE" b="1" dirty="0" err="1" smtClean="0"/>
              <a:t>stones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1800" i="1" dirty="0" smtClean="0"/>
              <a:t>- börja helst från slutet (back-casting)</a:t>
            </a:r>
            <a:endParaRPr lang="sv-SE" sz="1800" i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3A2BCE52-A56C-4B1D-83C7-0557D40A4761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38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46" y="1412776"/>
            <a:ext cx="6935055" cy="30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12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1680" y="5310534"/>
            <a:ext cx="6591985" cy="566738"/>
          </a:xfrm>
        </p:spPr>
        <p:txBody>
          <a:bodyPr/>
          <a:lstStyle/>
          <a:p>
            <a:r>
              <a:rPr lang="sv-SE" dirty="0" smtClean="0"/>
              <a:t>Olika modeller för beroenden, </a:t>
            </a:r>
            <a:r>
              <a:rPr lang="sv-SE" dirty="0" err="1" smtClean="0"/>
              <a:t>milestones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B1C41E8A-4387-4534-85F8-632223CA52B3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39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73" y="440003"/>
            <a:ext cx="7186283" cy="471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11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87922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SCRUM, </a:t>
            </a:r>
            <a:r>
              <a:rPr lang="sv-SE" sz="2400" dirty="0" err="1" smtClean="0"/>
              <a:t>agilt</a:t>
            </a:r>
            <a:r>
              <a:rPr lang="sv-SE" sz="2400" dirty="0" smtClean="0"/>
              <a:t> arbete i arbetspaket/ aktivitet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556792"/>
            <a:ext cx="6591985" cy="1655440"/>
          </a:xfrm>
        </p:spPr>
        <p:txBody>
          <a:bodyPr/>
          <a:lstStyle/>
          <a:p>
            <a:r>
              <a:rPr lang="sv-SE" dirty="0" smtClean="0"/>
              <a:t>Man bryter ned det som skall göras i krav och delmål, vilka läggs in i en lista som kallas </a:t>
            </a:r>
            <a:r>
              <a:rPr lang="sv-SE" b="1" i="1" dirty="0" smtClean="0"/>
              <a:t>produktlogg</a:t>
            </a:r>
            <a:r>
              <a:rPr lang="sv-SE" dirty="0" smtClean="0"/>
              <a:t>.</a:t>
            </a:r>
          </a:p>
          <a:p>
            <a:r>
              <a:rPr lang="sv-SE" dirty="0" smtClean="0"/>
              <a:t>Produktloggen som täcker hela projektet delas sedan upp i </a:t>
            </a:r>
            <a:r>
              <a:rPr lang="sv-SE" b="1" i="1" dirty="0"/>
              <a:t>etapploggar</a:t>
            </a:r>
            <a:r>
              <a:rPr lang="sv-SE" dirty="0" smtClean="0"/>
              <a:t>, vilka styr vad som skall göras i varje etapp, eller </a:t>
            </a:r>
            <a:r>
              <a:rPr lang="sv-SE" b="1" i="1" dirty="0" smtClean="0"/>
              <a:t>sprint</a:t>
            </a:r>
            <a:r>
              <a:rPr lang="sv-SE" dirty="0" smtClean="0"/>
              <a:t> som det kallas i SCRUM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B1A099E8-D4BB-4F07-B9D6-DD903012E5E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40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771" y="3356992"/>
            <a:ext cx="5264581" cy="240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4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932682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Agilt</a:t>
            </a:r>
            <a:r>
              <a:rPr lang="sv-SE" dirty="0"/>
              <a:t> – SCRUM, </a:t>
            </a:r>
            <a:br>
              <a:rPr lang="sv-SE" dirty="0"/>
            </a:br>
            <a:r>
              <a:rPr lang="sv-SE" sz="2000" i="1" dirty="0"/>
              <a:t>när passar det?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942416" y="1772816"/>
            <a:ext cx="3197531" cy="37673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b="1" dirty="0"/>
              <a:t>BRA</a:t>
            </a:r>
          </a:p>
          <a:p>
            <a:r>
              <a:rPr lang="sv-SE" dirty="0"/>
              <a:t>Snabbt användbart resultat önskas</a:t>
            </a:r>
          </a:p>
          <a:p>
            <a:r>
              <a:rPr lang="sv-SE" dirty="0"/>
              <a:t>Svårt att se slutprodukten</a:t>
            </a:r>
          </a:p>
          <a:p>
            <a:r>
              <a:rPr lang="sv-SE" dirty="0"/>
              <a:t>Otydliga krav</a:t>
            </a:r>
          </a:p>
          <a:p>
            <a:r>
              <a:rPr lang="sv-SE" dirty="0"/>
              <a:t>Det är en föränderlig situation</a:t>
            </a:r>
          </a:p>
          <a:p>
            <a:r>
              <a:rPr lang="sv-SE" dirty="0"/>
              <a:t>De flest arbetar heltid i projektet</a:t>
            </a:r>
          </a:p>
          <a:p>
            <a:r>
              <a:rPr lang="sv-SE" dirty="0"/>
              <a:t>Projektet utförs på samma plats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337307" y="1772816"/>
            <a:ext cx="3197093" cy="37673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b="1" dirty="0"/>
              <a:t>Mindre BRA</a:t>
            </a:r>
          </a:p>
          <a:p>
            <a:r>
              <a:rPr lang="sv-SE" dirty="0"/>
              <a:t>Projekt med många externa beroenden</a:t>
            </a:r>
          </a:p>
          <a:p>
            <a:r>
              <a:rPr lang="sv-SE" dirty="0"/>
              <a:t>Det finns ett fast kontrakt</a:t>
            </a:r>
          </a:p>
          <a:p>
            <a:r>
              <a:rPr lang="sv-SE" dirty="0"/>
              <a:t>Det finns en fix deadline</a:t>
            </a:r>
          </a:p>
          <a:p>
            <a:r>
              <a:rPr lang="sv-SE" dirty="0"/>
              <a:t>Målbilden är tydlig</a:t>
            </a:r>
          </a:p>
          <a:p>
            <a:r>
              <a:rPr lang="sv-SE" dirty="0"/>
              <a:t>Kraven är många och tydliga</a:t>
            </a:r>
          </a:p>
          <a:p>
            <a:r>
              <a:rPr lang="sv-SE" dirty="0"/>
              <a:t>Det är en </a:t>
            </a:r>
            <a:r>
              <a:rPr lang="sv-SE" dirty="0" smtClean="0"/>
              <a:t>stor geografisk spridning i p-gruppen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E7B6B459-1BF8-4D35-A6E2-06FED4060AFA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315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310534"/>
            <a:ext cx="6591985" cy="566738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SCRUM – </a:t>
            </a:r>
            <a:r>
              <a:rPr lang="sv-SE" dirty="0" err="1" smtClean="0"/>
              <a:t>Agilt</a:t>
            </a:r>
            <a:r>
              <a:rPr lang="sv-SE" dirty="0" smtClean="0"/>
              <a:t> arbete i arbetspaket och eller aktiviteter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8346B274-E4AB-4905-BEA6-9511085AD7D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42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53" y="204539"/>
            <a:ext cx="6401355" cy="480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67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4941168"/>
            <a:ext cx="6591985" cy="1008112"/>
          </a:xfrm>
        </p:spPr>
        <p:txBody>
          <a:bodyPr>
            <a:normAutofit fontScale="90000"/>
          </a:bodyPr>
          <a:lstStyle/>
          <a:p>
            <a:r>
              <a:rPr lang="sv-SE" b="1" dirty="0" smtClean="0"/>
              <a:t>FÖR/EMOT projektet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000" i="1" dirty="0" smtClean="0"/>
              <a:t>Dags att göra en SWOT analys och dra slutsatser, gap </a:t>
            </a:r>
            <a:br>
              <a:rPr lang="sv-SE" sz="2000" i="1" dirty="0" smtClean="0"/>
            </a:br>
            <a:r>
              <a:rPr lang="sv-SE" sz="2000" i="1" dirty="0" smtClean="0"/>
              <a:t>-</a:t>
            </a:r>
            <a:r>
              <a:rPr lang="sv-SE" sz="1600" i="1" dirty="0" smtClean="0"/>
              <a:t>(vi kan inte dra nytta av en styrka, möjlighet, hantera hot och svagheter)</a:t>
            </a:r>
            <a:endParaRPr lang="sv-SE" sz="1600" i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AF09E567-959C-45A2-8AB4-9BDDF048455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6021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43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45" y="764704"/>
            <a:ext cx="6491072" cy="395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56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229200"/>
            <a:ext cx="6591985" cy="792088"/>
          </a:xfrm>
        </p:spPr>
        <p:txBody>
          <a:bodyPr>
            <a:normAutofit/>
          </a:bodyPr>
          <a:lstStyle/>
          <a:p>
            <a:r>
              <a:rPr lang="sv-SE" dirty="0" smtClean="0"/>
              <a:t>Intressenterna kring projektet,</a:t>
            </a:r>
            <a:br>
              <a:rPr lang="sv-SE" dirty="0" smtClean="0"/>
            </a:br>
            <a:r>
              <a:rPr lang="sv-SE" sz="1600" i="1" dirty="0" smtClean="0"/>
              <a:t>intressentanalysen -&gt; förslag på hur de skall hanteras</a:t>
            </a:r>
            <a:endParaRPr lang="sv-SE" sz="1600" i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461F1DD-CEAE-45C4-AD62-E0030AB3235B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44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88" y="620688"/>
            <a:ext cx="6273780" cy="396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8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60674"/>
          </a:xfrm>
        </p:spPr>
        <p:txBody>
          <a:bodyPr/>
          <a:lstStyle/>
          <a:p>
            <a:r>
              <a:rPr lang="sv-SE" dirty="0" smtClean="0"/>
              <a:t>Intressentanalysen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556792"/>
            <a:ext cx="6591985" cy="1943472"/>
          </a:xfrm>
        </p:spPr>
        <p:txBody>
          <a:bodyPr/>
          <a:lstStyle/>
          <a:p>
            <a:r>
              <a:rPr lang="sv-SE" dirty="0" smtClean="0"/>
              <a:t>Oftast fler intressenter än man tror</a:t>
            </a:r>
          </a:p>
          <a:p>
            <a:r>
              <a:rPr lang="sv-SE" dirty="0" smtClean="0"/>
              <a:t>Vad har intressenterna för mål</a:t>
            </a:r>
          </a:p>
          <a:p>
            <a:r>
              <a:rPr lang="sv-SE" dirty="0" smtClean="0"/>
              <a:t>Hur viktig är just denna intressent?</a:t>
            </a:r>
          </a:p>
          <a:p>
            <a:r>
              <a:rPr lang="sv-SE" dirty="0" smtClean="0"/>
              <a:t>Dela in intressenterna i kärn-, primär-, och sekundär-intressenter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30B0D78D-C903-4786-B149-80E57E6378F6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45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614" y="3595345"/>
            <a:ext cx="3909479" cy="2137911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5652120" y="5157192"/>
            <a:ext cx="24609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 smtClean="0"/>
              <a:t>Projektägare, projektets organisation</a:t>
            </a:r>
            <a:endParaRPr lang="sv-SE" sz="1000" dirty="0"/>
          </a:p>
        </p:txBody>
      </p:sp>
      <p:cxnSp>
        <p:nvCxnSpPr>
          <p:cNvPr id="10" name="Rak pil 9"/>
          <p:cNvCxnSpPr/>
          <p:nvPr/>
        </p:nvCxnSpPr>
        <p:spPr>
          <a:xfrm flipH="1">
            <a:off x="5436096" y="5280303"/>
            <a:ext cx="288032" cy="20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ruta 10"/>
          <p:cNvSpPr txBox="1"/>
          <p:nvPr/>
        </p:nvSpPr>
        <p:spPr>
          <a:xfrm>
            <a:off x="5804520" y="4838963"/>
            <a:ext cx="27222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 smtClean="0"/>
              <a:t>De som i hög grad påverkas av projektet</a:t>
            </a:r>
            <a:endParaRPr lang="sv-SE" sz="1000" dirty="0"/>
          </a:p>
        </p:txBody>
      </p:sp>
      <p:cxnSp>
        <p:nvCxnSpPr>
          <p:cNvPr id="12" name="Rak pil 11"/>
          <p:cNvCxnSpPr/>
          <p:nvPr/>
        </p:nvCxnSpPr>
        <p:spPr>
          <a:xfrm flipH="1">
            <a:off x="5580112" y="4941168"/>
            <a:ext cx="288032" cy="20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 12"/>
          <p:cNvCxnSpPr/>
          <p:nvPr/>
        </p:nvCxnSpPr>
        <p:spPr>
          <a:xfrm flipH="1">
            <a:off x="5724128" y="4653136"/>
            <a:ext cx="288032" cy="20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/>
          <p:cNvSpPr txBox="1"/>
          <p:nvPr/>
        </p:nvSpPr>
        <p:spPr>
          <a:xfrm>
            <a:off x="5956920" y="4509120"/>
            <a:ext cx="27302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 smtClean="0"/>
              <a:t>De som i liten grad påverkas av projektet</a:t>
            </a:r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1505670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Intressenters besluts- och kommunikationsvägar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 smtClean="0"/>
              <a:t>Vem bestämmer över vem? Vilka kommunicerar med varandra?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81D5DCF-B82B-4CA9-9C6C-F481638FE2CE}" type="datetime1">
              <a:rPr lang="sv-SE" smtClean="0"/>
              <a:t>15-03-23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46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2656"/>
            <a:ext cx="7124306" cy="446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05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Affärsnytta</a:t>
            </a:r>
            <a:endParaRPr lang="sv-SE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idx="1"/>
          </p:nvPr>
        </p:nvSpPr>
        <p:spPr>
          <a:xfrm>
            <a:off x="1942415" y="1556792"/>
            <a:ext cx="6591985" cy="3777622"/>
          </a:xfrm>
        </p:spPr>
        <p:txBody>
          <a:bodyPr/>
          <a:lstStyle/>
          <a:p>
            <a:r>
              <a:rPr lang="sv-SE" dirty="0" smtClean="0"/>
              <a:t>Vilken nytta skapar projektet?</a:t>
            </a:r>
          </a:p>
          <a:p>
            <a:r>
              <a:rPr lang="sv-SE" dirty="0" smtClean="0"/>
              <a:t>Ligger projektet i linje med verksamhetens vision och affärsidé?</a:t>
            </a:r>
          </a:p>
          <a:p>
            <a:r>
              <a:rPr lang="sv-SE" dirty="0" smtClean="0"/>
              <a:t>Göra en ekonomisk kalkyl – håller projektidén eller inte?</a:t>
            </a:r>
          </a:p>
          <a:p>
            <a:r>
              <a:rPr lang="sv-SE" dirty="0" smtClean="0"/>
              <a:t>PENG, vilken nytta </a:t>
            </a:r>
            <a:br>
              <a:rPr lang="sv-SE" dirty="0" smtClean="0"/>
            </a:br>
            <a:r>
              <a:rPr lang="sv-SE" dirty="0" smtClean="0"/>
              <a:t>skapar resultatet </a:t>
            </a:r>
            <a:br>
              <a:rPr lang="sv-SE" dirty="0" smtClean="0"/>
            </a:br>
            <a:r>
              <a:rPr lang="sv-SE" dirty="0" smtClean="0"/>
              <a:t>(prioritering efter </a:t>
            </a:r>
            <a:br>
              <a:rPr lang="sv-SE" dirty="0" smtClean="0"/>
            </a:br>
            <a:r>
              <a:rPr lang="sv-SE" dirty="0" err="1" smtClean="0"/>
              <a:t>nytto</a:t>
            </a:r>
            <a:r>
              <a:rPr lang="sv-SE" dirty="0" smtClean="0"/>
              <a:t> grunder)</a:t>
            </a:r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7F1A4605-D856-4B86-B06B-BCF38900ED2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47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340544"/>
            <a:ext cx="4178900" cy="239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4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310534"/>
            <a:ext cx="6591985" cy="566738"/>
          </a:xfrm>
        </p:spPr>
        <p:txBody>
          <a:bodyPr/>
          <a:lstStyle/>
          <a:p>
            <a:r>
              <a:rPr lang="sv-SE" dirty="0" smtClean="0"/>
              <a:t>Nyttor för olika intressenter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51D77E27-AE69-4F4E-BE0E-4095E1670A87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48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93" y="462957"/>
            <a:ext cx="7054355" cy="47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59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PENG; </a:t>
            </a:r>
            <a:r>
              <a:rPr lang="sv-SE" sz="2000" dirty="0"/>
              <a:t>P</a:t>
            </a:r>
            <a:r>
              <a:rPr lang="sv-SE" sz="2000" dirty="0" smtClean="0"/>
              <a:t>rioritering Efter </a:t>
            </a:r>
            <a:r>
              <a:rPr lang="sv-SE" sz="2000" dirty="0" err="1" smtClean="0"/>
              <a:t>Nytto</a:t>
            </a:r>
            <a:r>
              <a:rPr lang="sv-SE" sz="2000" dirty="0" smtClean="0"/>
              <a:t> Grunder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74540" y="6135089"/>
            <a:ext cx="964240" cy="370171"/>
          </a:xfrm>
        </p:spPr>
        <p:txBody>
          <a:bodyPr/>
          <a:lstStyle/>
          <a:p>
            <a:fld id="{A361A22E-3D30-4FAD-8AD2-DCF38BA5EAE6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49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460" y="1366991"/>
            <a:ext cx="6005080" cy="44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38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624110"/>
            <a:ext cx="6589199" cy="1280890"/>
          </a:xfrm>
        </p:spPr>
        <p:txBody>
          <a:bodyPr/>
          <a:lstStyle/>
          <a:p>
            <a:r>
              <a:rPr lang="sv-SE" dirty="0" smtClean="0"/>
              <a:t>Förstudien bör </a:t>
            </a:r>
            <a:br>
              <a:rPr lang="sv-SE" dirty="0" smtClean="0"/>
            </a:br>
            <a:r>
              <a:rPr lang="sv-SE" sz="2000" i="1" dirty="0" smtClean="0"/>
              <a:t>förorda ett metodval </a:t>
            </a:r>
            <a:br>
              <a:rPr lang="sv-SE" sz="2000" i="1" dirty="0" smtClean="0"/>
            </a:br>
            <a:r>
              <a:rPr lang="sv-SE" sz="2000" i="1" dirty="0" smtClean="0"/>
              <a:t>för genomförandet</a:t>
            </a:r>
            <a:endParaRPr lang="sv-SE" sz="2000" i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763688" y="2133600"/>
            <a:ext cx="6591985" cy="2735560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PROPS</a:t>
            </a:r>
          </a:p>
          <a:p>
            <a:r>
              <a:rPr lang="sv-SE" dirty="0" smtClean="0"/>
              <a:t>RUP, </a:t>
            </a:r>
            <a:r>
              <a:rPr lang="sv-SE" dirty="0" err="1"/>
              <a:t>R</a:t>
            </a:r>
            <a:r>
              <a:rPr lang="sv-SE" dirty="0" err="1" smtClean="0"/>
              <a:t>ational</a:t>
            </a:r>
            <a:r>
              <a:rPr lang="sv-SE" dirty="0" smtClean="0"/>
              <a:t> </a:t>
            </a:r>
            <a:r>
              <a:rPr lang="sv-SE" dirty="0" err="1" smtClean="0"/>
              <a:t>Unified</a:t>
            </a:r>
            <a:r>
              <a:rPr lang="sv-SE" dirty="0" smtClean="0"/>
              <a:t> Process</a:t>
            </a:r>
          </a:p>
          <a:p>
            <a:r>
              <a:rPr lang="sv-SE" dirty="0" smtClean="0"/>
              <a:t>PPS, praktisk projektstyrning</a:t>
            </a:r>
          </a:p>
          <a:p>
            <a:r>
              <a:rPr lang="sv-SE" dirty="0" err="1" smtClean="0"/>
              <a:t>Scrum</a:t>
            </a:r>
            <a:endParaRPr lang="sv-SE" dirty="0" smtClean="0"/>
          </a:p>
          <a:p>
            <a:r>
              <a:rPr lang="sv-SE" dirty="0" smtClean="0"/>
              <a:t>Project </a:t>
            </a:r>
            <a:r>
              <a:rPr lang="sv-SE" dirty="0" err="1" smtClean="0"/>
              <a:t>Base</a:t>
            </a:r>
            <a:endParaRPr lang="sv-SE" dirty="0" smtClean="0"/>
          </a:p>
          <a:p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Boxing</a:t>
            </a:r>
            <a:endParaRPr lang="sv-SE" dirty="0" smtClean="0"/>
          </a:p>
          <a:p>
            <a:r>
              <a:rPr lang="sv-SE" dirty="0" smtClean="0"/>
              <a:t>…….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2C90D8A2-10EC-4ED7-92DD-C70F1002B61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50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88" y="836712"/>
            <a:ext cx="3231160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65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Kravspecifikationen</a:t>
            </a:r>
            <a:r>
              <a:rPr lang="sv-SE" sz="1800" dirty="0" smtClean="0"/>
              <a:t> </a:t>
            </a:r>
            <a:br>
              <a:rPr lang="sv-SE" sz="1800" dirty="0" smtClean="0"/>
            </a:br>
            <a:r>
              <a:rPr lang="sv-SE" sz="1800" dirty="0" smtClean="0"/>
              <a:t>en central del av förstudien</a:t>
            </a:r>
            <a:endParaRPr lang="sv-SE" sz="1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0455" y="1844824"/>
            <a:ext cx="6591985" cy="3960440"/>
          </a:xfrm>
        </p:spPr>
        <p:txBody>
          <a:bodyPr>
            <a:normAutofit/>
          </a:bodyPr>
          <a:lstStyle/>
          <a:p>
            <a:r>
              <a:rPr lang="sv-SE" sz="1600" dirty="0"/>
              <a:t>Använd projektets </a:t>
            </a:r>
            <a:r>
              <a:rPr lang="sv-SE" sz="1600" dirty="0" err="1"/>
              <a:t>WBSer</a:t>
            </a:r>
            <a:r>
              <a:rPr lang="sv-SE" sz="1600" dirty="0"/>
              <a:t> som input. Varje arbetspaket går att omforma till ett krav</a:t>
            </a:r>
            <a:r>
              <a:rPr lang="sv-SE" sz="1600" dirty="0" smtClean="0"/>
              <a:t>.</a:t>
            </a:r>
          </a:p>
          <a:p>
            <a:r>
              <a:rPr lang="sv-SE" sz="1600" dirty="0" smtClean="0"/>
              <a:t>Samla krav – workshops, intervjuer</a:t>
            </a:r>
          </a:p>
          <a:p>
            <a:r>
              <a:rPr lang="sv-SE" sz="1600" dirty="0" smtClean="0"/>
              <a:t>Beskriv kraven – gruppera kraven, kartlägg beroenden, bryt ner i mindre delar och fastställ tid och kostnad</a:t>
            </a:r>
          </a:p>
          <a:p>
            <a:r>
              <a:rPr lang="sv-SE" sz="1600" dirty="0" smtClean="0"/>
              <a:t>Rangordna kraven – </a:t>
            </a:r>
            <a:r>
              <a:rPr lang="sv-SE" sz="1600" b="1" dirty="0" err="1" smtClean="0"/>
              <a:t>MoSCoW</a:t>
            </a:r>
            <a:r>
              <a:rPr lang="sv-SE" sz="1600" dirty="0" smtClean="0"/>
              <a:t> prioritering</a:t>
            </a:r>
            <a:br>
              <a:rPr lang="sv-SE" sz="1600" dirty="0" smtClean="0"/>
            </a:br>
            <a:r>
              <a:rPr lang="sv-SE" sz="1600" dirty="0" smtClean="0"/>
              <a:t>- </a:t>
            </a:r>
            <a:r>
              <a:rPr lang="sv-SE" sz="1600" b="1" dirty="0" smtClean="0"/>
              <a:t>Must</a:t>
            </a:r>
            <a:r>
              <a:rPr lang="sv-SE" sz="1600" dirty="0" smtClean="0"/>
              <a:t> =    </a:t>
            </a:r>
            <a:r>
              <a:rPr lang="sv-SE" sz="1600" i="1" dirty="0" err="1" smtClean="0"/>
              <a:t>skakrav</a:t>
            </a:r>
            <a:r>
              <a:rPr lang="sv-SE" sz="1600" dirty="0" smtClean="0"/>
              <a:t> som är obligatoriska</a:t>
            </a:r>
            <a:br>
              <a:rPr lang="sv-SE" sz="1600" dirty="0" smtClean="0"/>
            </a:br>
            <a:r>
              <a:rPr lang="sv-SE" sz="1600" dirty="0" smtClean="0"/>
              <a:t>- </a:t>
            </a:r>
            <a:r>
              <a:rPr lang="sv-SE" sz="1600" b="1" dirty="0" err="1" smtClean="0"/>
              <a:t>Should</a:t>
            </a:r>
            <a:r>
              <a:rPr lang="sv-SE" sz="1600" dirty="0" smtClean="0"/>
              <a:t> = </a:t>
            </a:r>
            <a:r>
              <a:rPr lang="sv-SE" sz="1600" i="1" dirty="0" err="1" smtClean="0"/>
              <a:t>börkrav</a:t>
            </a:r>
            <a:r>
              <a:rPr lang="sv-SE" sz="1600" dirty="0" smtClean="0"/>
              <a:t> som är önskvärda men ej</a:t>
            </a:r>
            <a:br>
              <a:rPr lang="sv-SE" sz="1600" dirty="0" smtClean="0"/>
            </a:br>
            <a:r>
              <a:rPr lang="sv-SE" sz="1600" dirty="0" smtClean="0"/>
              <a:t>                  obligatoriska</a:t>
            </a:r>
            <a:br>
              <a:rPr lang="sv-SE" sz="1600" dirty="0" smtClean="0"/>
            </a:br>
            <a:r>
              <a:rPr lang="sv-SE" sz="1600" dirty="0" smtClean="0"/>
              <a:t>- </a:t>
            </a:r>
            <a:r>
              <a:rPr lang="sv-SE" sz="1600" b="1" dirty="0" err="1" smtClean="0"/>
              <a:t>Could</a:t>
            </a:r>
            <a:r>
              <a:rPr lang="sv-SE" sz="1600" b="1" dirty="0" smtClean="0"/>
              <a:t> </a:t>
            </a:r>
            <a:r>
              <a:rPr lang="sv-SE" sz="1600" dirty="0" smtClean="0"/>
              <a:t>= </a:t>
            </a:r>
            <a:r>
              <a:rPr lang="sv-SE" sz="1600" i="1" dirty="0" err="1" smtClean="0"/>
              <a:t>kankrav</a:t>
            </a:r>
            <a:r>
              <a:rPr lang="sv-SE" sz="1600" dirty="0" smtClean="0"/>
              <a:t> som ligger inom kompetens och tid, men</a:t>
            </a:r>
            <a:br>
              <a:rPr lang="sv-SE" sz="1600" dirty="0" smtClean="0"/>
            </a:br>
            <a:r>
              <a:rPr lang="sv-SE" sz="1600" dirty="0" smtClean="0"/>
              <a:t>                  som ej är obligatoriska</a:t>
            </a:r>
            <a:br>
              <a:rPr lang="sv-SE" sz="1600" dirty="0" smtClean="0"/>
            </a:br>
            <a:r>
              <a:rPr lang="sv-SE" sz="1600" dirty="0" smtClean="0"/>
              <a:t>- </a:t>
            </a:r>
            <a:r>
              <a:rPr lang="sv-SE" sz="1600" b="1" dirty="0" err="1" smtClean="0"/>
              <a:t>Would</a:t>
            </a:r>
            <a:r>
              <a:rPr lang="sv-SE" sz="1600" dirty="0" smtClean="0"/>
              <a:t> = om vi hinner krav när allt annat är gjort</a:t>
            </a:r>
          </a:p>
          <a:p>
            <a:r>
              <a:rPr lang="sv-SE" sz="1600" dirty="0" smtClean="0"/>
              <a:t>Prioritera kraven – välja de som skall gälla för projektet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DD11C95F-D36B-4758-95DE-201D2DA3AD2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8546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476672"/>
            <a:ext cx="6591985" cy="716632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smtClean="0"/>
              <a:t>Krav liksom mål skall vara mätbara i kravspecifikationen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DF213BF4-3126-4D86-8727-12C1395DBD66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52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442" y="1442658"/>
            <a:ext cx="4359854" cy="450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8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260648"/>
            <a:ext cx="6589199" cy="792088"/>
          </a:xfrm>
        </p:spPr>
        <p:txBody>
          <a:bodyPr/>
          <a:lstStyle/>
          <a:p>
            <a:r>
              <a:rPr lang="sv-SE" dirty="0" smtClean="0"/>
              <a:t>Förstudierapporten….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052736"/>
            <a:ext cx="6591985" cy="2736304"/>
          </a:xfrm>
        </p:spPr>
        <p:txBody>
          <a:bodyPr>
            <a:normAutofit fontScale="92500"/>
          </a:bodyPr>
          <a:lstStyle/>
          <a:p>
            <a:r>
              <a:rPr lang="sv-SE" sz="1700" b="1" dirty="0" smtClean="0"/>
              <a:t>Nulägesanalys</a:t>
            </a:r>
            <a:r>
              <a:rPr lang="sv-SE" sz="1700" dirty="0" smtClean="0"/>
              <a:t>, projektets första ”riskanalys”</a:t>
            </a:r>
            <a:br>
              <a:rPr lang="sv-SE" sz="1700" dirty="0" smtClean="0"/>
            </a:br>
            <a:r>
              <a:rPr lang="sv-SE" sz="1700" dirty="0" smtClean="0"/>
              <a:t>- bild av förutsättningarna inför planeringen av</a:t>
            </a:r>
            <a:br>
              <a:rPr lang="sv-SE" sz="1700" dirty="0" smtClean="0"/>
            </a:br>
            <a:r>
              <a:rPr lang="sv-SE" sz="1700" dirty="0" smtClean="0"/>
              <a:t>  genomförandet</a:t>
            </a:r>
            <a:br>
              <a:rPr lang="sv-SE" sz="1700" dirty="0" smtClean="0"/>
            </a:br>
            <a:r>
              <a:rPr lang="sv-SE" sz="1700" dirty="0" smtClean="0"/>
              <a:t>- välja lösningar</a:t>
            </a:r>
            <a:br>
              <a:rPr lang="sv-SE" sz="1700" dirty="0" smtClean="0"/>
            </a:br>
            <a:r>
              <a:rPr lang="sv-SE" sz="1700" dirty="0" smtClean="0"/>
              <a:t>- gap undviks, ex behov av rekrytering/utbildning</a:t>
            </a:r>
            <a:br>
              <a:rPr lang="sv-SE" sz="1700" dirty="0" smtClean="0"/>
            </a:br>
            <a:r>
              <a:rPr lang="sv-SE" sz="1700" dirty="0" smtClean="0"/>
              <a:t>- SWOT – åtgärd/er</a:t>
            </a:r>
            <a:br>
              <a:rPr lang="sv-SE" sz="1700" dirty="0" smtClean="0"/>
            </a:br>
            <a:r>
              <a:rPr lang="sv-SE" sz="1700" dirty="0" smtClean="0"/>
              <a:t>- slutsatser </a:t>
            </a:r>
            <a:r>
              <a:rPr lang="sv-SE" sz="1700" dirty="0" err="1" smtClean="0"/>
              <a:t>inkl</a:t>
            </a:r>
            <a:r>
              <a:rPr lang="sv-SE" sz="1700" dirty="0" smtClean="0"/>
              <a:t> förslag till metod</a:t>
            </a:r>
          </a:p>
          <a:p>
            <a:r>
              <a:rPr lang="sv-SE" sz="1700" b="1" dirty="0" smtClean="0"/>
              <a:t>Slutsatserna </a:t>
            </a:r>
            <a:r>
              <a:rPr lang="sv-SE" sz="1700" dirty="0" smtClean="0"/>
              <a:t>är basen/kravspecifikationen till aktivitets- och resursplaneringen, organisation, bemanning, infoplanering och riskanalys -&gt; beslutsunderlag för planeringsfasen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ECB3A607-1B9D-4AA8-9A8C-A40A5032585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53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86" y="3676910"/>
            <a:ext cx="6104149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10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Skapa Projektgruppen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Projektets organisation</a:t>
            </a:r>
          </a:p>
          <a:p>
            <a:r>
              <a:rPr lang="sv-SE" dirty="0" smtClean="0"/>
              <a:t>Gruppens sammansättning</a:t>
            </a:r>
          </a:p>
          <a:p>
            <a:r>
              <a:rPr lang="sv-SE" dirty="0" smtClean="0"/>
              <a:t>Gruppens utvecklingsfaser</a:t>
            </a:r>
          </a:p>
          <a:p>
            <a:r>
              <a:rPr lang="sv-SE" dirty="0" smtClean="0"/>
              <a:t>Normer och regler</a:t>
            </a:r>
          </a:p>
          <a:p>
            <a:r>
              <a:rPr lang="sv-SE" dirty="0" smtClean="0"/>
              <a:t>Värderingar och attityder</a:t>
            </a:r>
          </a:p>
          <a:p>
            <a:r>
              <a:rPr lang="sv-SE" dirty="0" smtClean="0"/>
              <a:t>Spelregler</a:t>
            </a:r>
          </a:p>
          <a:p>
            <a:r>
              <a:rPr lang="sv-SE" dirty="0" err="1" smtClean="0"/>
              <a:t>Kick-Off</a:t>
            </a:r>
            <a:endParaRPr lang="sv-SE" dirty="0" smtClean="0"/>
          </a:p>
          <a:p>
            <a:r>
              <a:rPr lang="sv-SE" dirty="0" smtClean="0"/>
              <a:t>Förväntningar och krav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F606A-7B2A-4434-8C38-EA2FB52DF8BC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2473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Typisk projektorganisation</a:t>
            </a:r>
            <a:endParaRPr lang="sv-SE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942D79AD-2D59-4331-A9A6-FD585170533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55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04664"/>
            <a:ext cx="6595185" cy="397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82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0" y="404664"/>
            <a:ext cx="6731256" cy="1075794"/>
          </a:xfrm>
        </p:spPr>
        <p:txBody>
          <a:bodyPr>
            <a:normAutofit fontScale="90000"/>
          </a:bodyPr>
          <a:lstStyle/>
          <a:p>
            <a:pPr algn="ctr"/>
            <a:r>
              <a:rPr lang="sv-SE" sz="3200" b="1" dirty="0" smtClean="0"/>
              <a:t>De 2 viktigaste rollerna i ett projekt</a:t>
            </a:r>
            <a:br>
              <a:rPr lang="sv-SE" sz="3200" b="1" dirty="0" smtClean="0"/>
            </a:br>
            <a:r>
              <a:rPr lang="sv-SE" sz="2700" dirty="0" smtClean="0"/>
              <a:t>projektägaren och projektledaren</a:t>
            </a:r>
            <a:endParaRPr lang="sv-SE" sz="27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942416" y="1628800"/>
            <a:ext cx="3197531" cy="41764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sv-SE" b="1" dirty="0" err="1" smtClean="0"/>
              <a:t>PÄs</a:t>
            </a:r>
            <a:r>
              <a:rPr lang="sv-SE" b="1" dirty="0" smtClean="0"/>
              <a:t> uppgifter</a:t>
            </a:r>
          </a:p>
          <a:p>
            <a:r>
              <a:rPr lang="sv-SE" dirty="0" smtClean="0"/>
              <a:t>Är projektets ägare</a:t>
            </a:r>
          </a:p>
          <a:p>
            <a:r>
              <a:rPr lang="sv-SE" dirty="0" smtClean="0"/>
              <a:t>Ansvarar för effektmål och projektmål</a:t>
            </a:r>
          </a:p>
          <a:p>
            <a:r>
              <a:rPr lang="sv-SE" dirty="0" smtClean="0"/>
              <a:t>Utser PL och tilldelar resurser</a:t>
            </a:r>
          </a:p>
          <a:p>
            <a:r>
              <a:rPr lang="sv-SE" dirty="0" smtClean="0"/>
              <a:t>Godkänner projektets leveranser</a:t>
            </a:r>
          </a:p>
          <a:p>
            <a:r>
              <a:rPr lang="sv-SE" dirty="0" smtClean="0"/>
              <a:t>Tillsätter styrgrupp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337307" y="1628800"/>
            <a:ext cx="3197093" cy="41764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sv-SE" b="1" dirty="0" smtClean="0"/>
              <a:t>PLs uppgifter</a:t>
            </a:r>
          </a:p>
          <a:p>
            <a:r>
              <a:rPr lang="sv-SE" dirty="0" smtClean="0"/>
              <a:t>Ser till att projektmålet uppnås</a:t>
            </a:r>
          </a:p>
          <a:p>
            <a:r>
              <a:rPr lang="sv-SE" dirty="0" smtClean="0"/>
              <a:t>Planerar och organiserar projektet</a:t>
            </a:r>
          </a:p>
          <a:p>
            <a:r>
              <a:rPr lang="sv-SE" dirty="0" smtClean="0"/>
              <a:t>Delegerar och följer upp aktiviteter</a:t>
            </a:r>
          </a:p>
          <a:p>
            <a:r>
              <a:rPr lang="sv-SE" dirty="0" smtClean="0"/>
              <a:t>Löser problem och konflikter</a:t>
            </a:r>
          </a:p>
          <a:p>
            <a:r>
              <a:rPr lang="sv-SE" dirty="0" smtClean="0"/>
              <a:t>Påverkar och får saker gjorda</a:t>
            </a:r>
          </a:p>
          <a:p>
            <a:r>
              <a:rPr lang="sv-SE" dirty="0" smtClean="0"/>
              <a:t>Kallar till PL-/styrgrupps- möten</a:t>
            </a:r>
          </a:p>
          <a:p>
            <a:r>
              <a:rPr lang="sv-SE" dirty="0" smtClean="0"/>
              <a:t>Kommunicerar, engagerar och motiverar</a:t>
            </a:r>
          </a:p>
          <a:p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E722AC14-1FEE-45A7-8894-26C4BF96345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644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Projektgruppens uppgifter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Ser till att delegerade aktiviteter utförs, samverkar</a:t>
            </a:r>
          </a:p>
          <a:p>
            <a:r>
              <a:rPr lang="sv-SE" dirty="0" smtClean="0"/>
              <a:t>Planerar och organiserar egna aktiviteter</a:t>
            </a:r>
          </a:p>
          <a:p>
            <a:r>
              <a:rPr lang="sv-SE" dirty="0" smtClean="0"/>
              <a:t>Rapporterar prestationer och arbetade timmar</a:t>
            </a:r>
          </a:p>
          <a:p>
            <a:r>
              <a:rPr lang="sv-SE" dirty="0" smtClean="0"/>
              <a:t>Följer kvalitetssystem, metoder och rutiner</a:t>
            </a:r>
          </a:p>
          <a:p>
            <a:r>
              <a:rPr lang="sv-SE" dirty="0" smtClean="0"/>
              <a:t>Deltar på projektmöten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538DC7DA-5B06-4ABA-9D17-655ACC658421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57</a:t>
            </a:fld>
            <a:endParaRPr lang="sv-SE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51850910"/>
              </p:ext>
            </p:extLst>
          </p:nvPr>
        </p:nvGraphicFramePr>
        <p:xfrm>
          <a:off x="2820144" y="4133304"/>
          <a:ext cx="3768080" cy="145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3806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16658"/>
          </a:xfrm>
        </p:spPr>
        <p:txBody>
          <a:bodyPr/>
          <a:lstStyle/>
          <a:p>
            <a:r>
              <a:rPr lang="sv-SE" dirty="0" err="1" smtClean="0"/>
              <a:t>Agila</a:t>
            </a:r>
            <a:r>
              <a:rPr lang="sv-SE" dirty="0" smtClean="0"/>
              <a:t> projekt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35696" y="1700808"/>
            <a:ext cx="6591985" cy="3777622"/>
          </a:xfrm>
        </p:spPr>
        <p:txBody>
          <a:bodyPr/>
          <a:lstStyle/>
          <a:p>
            <a:r>
              <a:rPr lang="sv-SE" dirty="0" smtClean="0"/>
              <a:t>I </a:t>
            </a:r>
            <a:r>
              <a:rPr lang="sv-SE" dirty="0" err="1" smtClean="0"/>
              <a:t>agila</a:t>
            </a:r>
            <a:r>
              <a:rPr lang="sv-SE" dirty="0" smtClean="0"/>
              <a:t> projekt är det PÄ som ser till att arbetsuppgifter utförs (Produktloggen) ”</a:t>
            </a:r>
            <a:r>
              <a:rPr lang="sv-SE" dirty="0" err="1"/>
              <a:t>S</a:t>
            </a:r>
            <a:r>
              <a:rPr lang="sv-SE" dirty="0" err="1" smtClean="0"/>
              <a:t>crum</a:t>
            </a:r>
            <a:r>
              <a:rPr lang="sv-SE" dirty="0" smtClean="0"/>
              <a:t> mastern”, en ledare som coachar teamet</a:t>
            </a:r>
          </a:p>
          <a:p>
            <a:r>
              <a:rPr lang="sv-SE" dirty="0" smtClean="0"/>
              <a:t>Det finns ingen traditionell PL i </a:t>
            </a:r>
            <a:r>
              <a:rPr lang="sv-SE" dirty="0" err="1" smtClean="0"/>
              <a:t>agila</a:t>
            </a:r>
            <a:r>
              <a:rPr lang="sv-SE" dirty="0" smtClean="0"/>
              <a:t> projekt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3D8BACB-9F17-4DB7-991A-8C483EDCDA51}" type="datetime1">
              <a:rPr lang="sv-SE" smtClean="0"/>
              <a:t>15-03-23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640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16658"/>
          </a:xfrm>
        </p:spPr>
        <p:txBody>
          <a:bodyPr/>
          <a:lstStyle/>
          <a:p>
            <a:r>
              <a:rPr lang="sv-SE" dirty="0" smtClean="0"/>
              <a:t>Styrgruppens uppgifter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Säkerställer att projektet ligger i linje med  verksamhetens övergripande mål</a:t>
            </a:r>
          </a:p>
          <a:p>
            <a:r>
              <a:rPr lang="sv-SE" dirty="0" smtClean="0"/>
              <a:t>Fastställer projektdirektiv och projektplan</a:t>
            </a:r>
          </a:p>
          <a:p>
            <a:r>
              <a:rPr lang="sv-SE" dirty="0" smtClean="0"/>
              <a:t>Bedömer resultat och beslutar om projektet skall drivas vidare eller läggas ner</a:t>
            </a:r>
          </a:p>
          <a:p>
            <a:r>
              <a:rPr lang="sv-SE" dirty="0" smtClean="0"/>
              <a:t>Beslutar angående förslag om ändringar</a:t>
            </a:r>
          </a:p>
          <a:p>
            <a:endParaRPr lang="sv-SE" dirty="0"/>
          </a:p>
          <a:p>
            <a:pPr marL="0" indent="0" algn="ctr">
              <a:buNone/>
            </a:pPr>
            <a:r>
              <a:rPr lang="sv-SE" i="1" dirty="0" smtClean="0"/>
              <a:t>Saknas styrgrupp ansvarar PÄ för ovanstående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36178D2A-7C18-45BD-8AA6-169D824F991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59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898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1272182"/>
            <a:ext cx="6589199" cy="716658"/>
          </a:xfrm>
        </p:spPr>
        <p:txBody>
          <a:bodyPr/>
          <a:lstStyle/>
          <a:p>
            <a:r>
              <a:rPr lang="sv-SE" dirty="0" smtClean="0"/>
              <a:t>Referensgruppens uppgifter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64867" y="2459690"/>
            <a:ext cx="5149865" cy="2193446"/>
          </a:xfrm>
        </p:spPr>
        <p:txBody>
          <a:bodyPr/>
          <a:lstStyle/>
          <a:p>
            <a:r>
              <a:rPr lang="sv-SE" dirty="0" smtClean="0"/>
              <a:t>Forum för att testa </a:t>
            </a:r>
            <a:r>
              <a:rPr lang="sv-SE" dirty="0" err="1" smtClean="0"/>
              <a:t>ideer</a:t>
            </a:r>
            <a:r>
              <a:rPr lang="sv-SE" dirty="0" smtClean="0"/>
              <a:t>, lösningar och delresultat</a:t>
            </a:r>
          </a:p>
          <a:p>
            <a:r>
              <a:rPr lang="sv-SE" dirty="0" smtClean="0"/>
              <a:t>Effektivt stöd till PL</a:t>
            </a:r>
          </a:p>
          <a:p>
            <a:r>
              <a:rPr lang="sv-SE" dirty="0" smtClean="0"/>
              <a:t>Kan bestå av potentiella användare, tilltänkta kunder och affärspartners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43A38036-E7C1-46EB-BA88-86B97DD2596C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7794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157192"/>
            <a:ext cx="6591985" cy="566738"/>
          </a:xfrm>
        </p:spPr>
        <p:txBody>
          <a:bodyPr/>
          <a:lstStyle/>
          <a:p>
            <a:pPr algn="ctr"/>
            <a:r>
              <a:rPr lang="sv-SE" b="1" dirty="0" smtClean="0"/>
              <a:t>Projektgruppens sammansättning</a:t>
            </a:r>
            <a:endParaRPr lang="sv-SE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0F651282-FC87-44CB-9D00-5919357E573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61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552" y="606985"/>
            <a:ext cx="5402800" cy="4191220"/>
          </a:xfrm>
          <a:prstGeom prst="rect">
            <a:avLst/>
          </a:prstGeom>
        </p:spPr>
      </p:pic>
      <p:sp>
        <p:nvSpPr>
          <p:cNvPr id="10" name="Rektangel 9"/>
          <p:cNvSpPr/>
          <p:nvPr/>
        </p:nvSpPr>
        <p:spPr>
          <a:xfrm>
            <a:off x="5220072" y="836712"/>
            <a:ext cx="2232248" cy="1728192"/>
          </a:xfrm>
          <a:prstGeom prst="rect">
            <a:avLst/>
          </a:prstGeom>
          <a:solidFill>
            <a:srgbClr val="FFFF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/>
        </p:nvSpPr>
        <p:spPr>
          <a:xfrm>
            <a:off x="5292080" y="2996952"/>
            <a:ext cx="2232248" cy="1728192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2627784" y="2996952"/>
            <a:ext cx="2232248" cy="1728192"/>
          </a:xfrm>
          <a:prstGeom prst="rect">
            <a:avLst/>
          </a:prstGeom>
          <a:solidFill>
            <a:srgbClr val="00B0F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2627784" y="836712"/>
            <a:ext cx="2232248" cy="1728192"/>
          </a:xfrm>
          <a:prstGeom prst="rect">
            <a:avLst/>
          </a:prstGeom>
          <a:solidFill>
            <a:srgbClr val="92D05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4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Att kommunicera är inte helt lätt…</a:t>
            </a:r>
          </a:p>
        </p:txBody>
      </p:sp>
      <p:sp>
        <p:nvSpPr>
          <p:cNvPr id="92162" name="Rectangle 4"/>
          <p:cNvSpPr>
            <a:spLocks noChangeArrowheads="1"/>
          </p:cNvSpPr>
          <p:nvPr/>
        </p:nvSpPr>
        <p:spPr bwMode="auto">
          <a:xfrm>
            <a:off x="1619671" y="3986213"/>
            <a:ext cx="727350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2000" dirty="0">
                <a:solidFill>
                  <a:srgbClr val="000000"/>
                </a:solidFill>
              </a:rPr>
              <a:t>…om människor som inte förstår varandra, åtminstone förstår att de inte förstår varandra. Då förstår de varandra bättre än när de - utan att förstå varandra - inte ens förstår att de inte förstår varandra.</a:t>
            </a:r>
          </a:p>
        </p:txBody>
      </p:sp>
      <p:sp>
        <p:nvSpPr>
          <p:cNvPr id="92163" name="Rectangle 5"/>
          <p:cNvSpPr>
            <a:spLocks noChangeArrowheads="1"/>
          </p:cNvSpPr>
          <p:nvPr/>
        </p:nvSpPr>
        <p:spPr bwMode="auto">
          <a:xfrm>
            <a:off x="4279900" y="5557838"/>
            <a:ext cx="343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i="1">
                <a:solidFill>
                  <a:srgbClr val="000000"/>
                </a:solidFill>
              </a:rPr>
              <a:t>Älska dig själv - Wayne W. Dyer</a:t>
            </a:r>
          </a:p>
        </p:txBody>
      </p:sp>
      <p:pic>
        <p:nvPicPr>
          <p:cNvPr id="92164" name="Picture 9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9950" y="1628775"/>
            <a:ext cx="20256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FFF2EB76-0298-4130-9A12-737EABDB4617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62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1951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ruta 1"/>
          <p:cNvSpPr txBox="1">
            <a:spLocks noChangeArrowheads="1"/>
          </p:cNvSpPr>
          <p:nvPr/>
        </p:nvSpPr>
        <p:spPr bwMode="auto">
          <a:xfrm>
            <a:off x="4643438" y="1490663"/>
            <a:ext cx="4249737" cy="395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2000">
                <a:solidFill>
                  <a:srgbClr val="000000"/>
                </a:solidFill>
              </a:rPr>
              <a:t>William Moulton Marston (1893-1947) utvecklade redan på 1920-talet ett sätt att beskriva fyra olika beteendetyper som han illustrerade med hjälp av färger. Han kallade dessa beteendetendenser för:</a:t>
            </a:r>
          </a:p>
          <a:p>
            <a:endParaRPr lang="sv-SE" sz="2000">
              <a:solidFill>
                <a:srgbClr val="000000"/>
              </a:solidFill>
            </a:endParaRPr>
          </a:p>
          <a:p>
            <a:r>
              <a:rPr lang="sv-SE" sz="2000" b="1">
                <a:solidFill>
                  <a:srgbClr val="FF0000"/>
                </a:solidFill>
              </a:rPr>
              <a:t>D</a:t>
            </a:r>
            <a:r>
              <a:rPr lang="sv-SE" sz="2000">
                <a:solidFill>
                  <a:srgbClr val="000000"/>
                </a:solidFill>
              </a:rPr>
              <a:t>ominans (Dominance)</a:t>
            </a:r>
            <a:br>
              <a:rPr lang="sv-SE" sz="2000">
                <a:solidFill>
                  <a:srgbClr val="000000"/>
                </a:solidFill>
              </a:rPr>
            </a:br>
            <a:r>
              <a:rPr lang="sv-SE" sz="2000" b="1">
                <a:solidFill>
                  <a:srgbClr val="FFC000"/>
                </a:solidFill>
              </a:rPr>
              <a:t>I</a:t>
            </a:r>
            <a:r>
              <a:rPr lang="sv-SE" sz="2000">
                <a:solidFill>
                  <a:srgbClr val="000000"/>
                </a:solidFill>
              </a:rPr>
              <a:t>nflytande (Inducemant)</a:t>
            </a:r>
            <a:br>
              <a:rPr lang="sv-SE" sz="2000">
                <a:solidFill>
                  <a:srgbClr val="000000"/>
                </a:solidFill>
              </a:rPr>
            </a:br>
            <a:r>
              <a:rPr lang="sv-SE" sz="2000" b="1">
                <a:solidFill>
                  <a:srgbClr val="00B050"/>
                </a:solidFill>
              </a:rPr>
              <a:t>S</a:t>
            </a:r>
            <a:r>
              <a:rPr lang="sv-SE" sz="2000">
                <a:solidFill>
                  <a:srgbClr val="000000"/>
                </a:solidFill>
              </a:rPr>
              <a:t>tabilitet (Submission)</a:t>
            </a:r>
            <a:br>
              <a:rPr lang="sv-SE" sz="2000">
                <a:solidFill>
                  <a:srgbClr val="000000"/>
                </a:solidFill>
              </a:rPr>
            </a:br>
            <a:r>
              <a:rPr lang="sv-SE" sz="2000" b="1">
                <a:solidFill>
                  <a:srgbClr val="1F53BB"/>
                </a:solidFill>
              </a:rPr>
              <a:t>K</a:t>
            </a:r>
            <a:r>
              <a:rPr lang="sv-SE" sz="2000">
                <a:solidFill>
                  <a:srgbClr val="000000"/>
                </a:solidFill>
              </a:rPr>
              <a:t>onformitet (Compliance)</a:t>
            </a:r>
          </a:p>
          <a:p>
            <a:endParaRPr lang="sv-SE" sz="2000">
              <a:solidFill>
                <a:srgbClr val="000000"/>
              </a:solidFill>
              <a:latin typeface="Calibri" pitchFamily="34" charset="0"/>
            </a:endParaRPr>
          </a:p>
          <a:p>
            <a:endParaRPr lang="sv-SE" sz="11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07522" name="Grupp 8"/>
          <p:cNvGrpSpPr>
            <a:grpSpLocks/>
          </p:cNvGrpSpPr>
          <p:nvPr/>
        </p:nvGrpSpPr>
        <p:grpSpPr bwMode="auto">
          <a:xfrm>
            <a:off x="827088" y="1196975"/>
            <a:ext cx="3214687" cy="3643313"/>
            <a:chOff x="730892" y="1142985"/>
            <a:chExt cx="2983852" cy="3214710"/>
          </a:xfrm>
        </p:grpSpPr>
        <p:pic>
          <p:nvPicPr>
            <p:cNvPr id="107523" name="Picture 3" descr="4"/>
            <p:cNvPicPr>
              <a:picLocks noChangeAspect="1" noChangeArrowheads="1"/>
            </p:cNvPicPr>
            <p:nvPr/>
          </p:nvPicPr>
          <p:blipFill>
            <a:blip r:embed="rId4" cstate="print"/>
            <a:srcRect r="-748"/>
            <a:stretch>
              <a:fillRect/>
            </a:stretch>
          </p:blipFill>
          <p:spPr bwMode="auto">
            <a:xfrm>
              <a:off x="1380235" y="2233213"/>
              <a:ext cx="1834443" cy="2124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524" name="Rektangel 4"/>
            <p:cNvSpPr>
              <a:spLocks noChangeArrowheads="1"/>
            </p:cNvSpPr>
            <p:nvPr/>
          </p:nvSpPr>
          <p:spPr bwMode="auto">
            <a:xfrm>
              <a:off x="730892" y="1142985"/>
              <a:ext cx="684803" cy="880694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sv-SE" sz="5400" b="1">
                  <a:solidFill>
                    <a:srgbClr val="FFFFFF"/>
                  </a:solidFill>
                  <a:latin typeface="Calibri" pitchFamily="34" charset="0"/>
                </a:rPr>
                <a:t>D</a:t>
              </a:r>
            </a:p>
          </p:txBody>
        </p:sp>
        <p:sp>
          <p:nvSpPr>
            <p:cNvPr id="107525" name="Rektangel 5"/>
            <p:cNvSpPr>
              <a:spLocks noChangeArrowheads="1"/>
            </p:cNvSpPr>
            <p:nvPr/>
          </p:nvSpPr>
          <p:spPr bwMode="auto">
            <a:xfrm>
              <a:off x="1588148" y="1142985"/>
              <a:ext cx="554960" cy="88069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sv-SE" sz="5400" b="1">
                  <a:solidFill>
                    <a:srgbClr val="FFFFFF"/>
                  </a:solidFill>
                  <a:latin typeface="Calibri" pitchFamily="34" charset="0"/>
                </a:rPr>
                <a:t>I</a:t>
              </a:r>
            </a:p>
          </p:txBody>
        </p:sp>
        <p:sp>
          <p:nvSpPr>
            <p:cNvPr id="107526" name="Rektangel 6"/>
            <p:cNvSpPr>
              <a:spLocks noChangeArrowheads="1"/>
            </p:cNvSpPr>
            <p:nvPr/>
          </p:nvSpPr>
          <p:spPr bwMode="auto">
            <a:xfrm>
              <a:off x="2373966" y="1142985"/>
              <a:ext cx="554960" cy="880694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sv-SE" sz="5400" b="1">
                  <a:solidFill>
                    <a:srgbClr val="FFFFFF"/>
                  </a:solidFill>
                  <a:latin typeface="Calibri" pitchFamily="34" charset="0"/>
                </a:rPr>
                <a:t>S</a:t>
              </a:r>
            </a:p>
          </p:txBody>
        </p:sp>
        <p:sp>
          <p:nvSpPr>
            <p:cNvPr id="107527" name="Rektangel 7"/>
            <p:cNvSpPr>
              <a:spLocks noChangeArrowheads="1"/>
            </p:cNvSpPr>
            <p:nvPr/>
          </p:nvSpPr>
          <p:spPr bwMode="auto">
            <a:xfrm>
              <a:off x="3159784" y="1142985"/>
              <a:ext cx="554960" cy="880694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sv-SE" sz="5400" b="1">
                  <a:solidFill>
                    <a:srgbClr val="FFFFFF"/>
                  </a:solidFill>
                  <a:latin typeface="Calibri" pitchFamily="34" charset="0"/>
                </a:rPr>
                <a:t>K</a:t>
              </a:r>
            </a:p>
          </p:txBody>
        </p:sp>
      </p:grpSp>
      <p:sp>
        <p:nvSpPr>
          <p:cNvPr id="9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E9BC1B0A-38D5-44FF-B348-62DB491932DB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0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63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851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 txBox="1">
            <a:spLocks/>
          </p:cNvSpPr>
          <p:nvPr/>
        </p:nvSpPr>
        <p:spPr>
          <a:xfrm>
            <a:off x="1598984" y="365394"/>
            <a:ext cx="7077472" cy="110637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Vad är PUSSLET?</a:t>
            </a: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Platshållare för innehåll 2"/>
          <p:cNvSpPr txBox="1">
            <a:spLocks/>
          </p:cNvSpPr>
          <p:nvPr/>
        </p:nvSpPr>
        <p:spPr>
          <a:xfrm>
            <a:off x="1598984" y="2060848"/>
            <a:ext cx="7077472" cy="42484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Pusslet är en </a:t>
            </a:r>
            <a:r>
              <a:rPr kumimoji="0" lang="sv-S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DISC-baserad</a:t>
            </a:r>
            <a: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beteendestilsanalys.</a:t>
            </a:r>
            <a:b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endParaRPr kumimoji="0" lang="sv-S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Verktyget är </a:t>
            </a:r>
            <a:r>
              <a:rPr kumimoji="0" lang="sv-SE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 </a:t>
            </a:r>
            <a: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ett psykologiskt test eller en uttömmande beskrivning av personligheten.</a:t>
            </a:r>
            <a:b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endParaRPr kumimoji="0" lang="sv-S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Pusslet är ett redskap för reflektion, som kan ge ökad självinsikt och förståelse för andra människors sätt att vara.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171C7DCB-FB15-46E9-96BE-D52B16453259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205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ubrik 3"/>
          <p:cNvSpPr>
            <a:spLocks noGrp="1"/>
          </p:cNvSpPr>
          <p:nvPr>
            <p:ph type="title"/>
          </p:nvPr>
        </p:nvSpPr>
        <p:spPr>
          <a:xfrm>
            <a:off x="2447296" y="624110"/>
            <a:ext cx="6589200" cy="1280890"/>
          </a:xfrm>
        </p:spPr>
        <p:txBody>
          <a:bodyPr/>
          <a:lstStyle/>
          <a:p>
            <a:r>
              <a:rPr lang="sv-SE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Pusslet DISC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3"/>
          </p:nvPr>
        </p:nvSpPr>
        <p:spPr>
          <a:xfrm>
            <a:off x="1945200" y="1700213"/>
            <a:ext cx="6732074" cy="4105275"/>
          </a:xfrm>
        </p:spPr>
        <p:txBody>
          <a:bodyPr/>
          <a:lstStyle/>
          <a:p>
            <a:r>
              <a:rPr lang="sv-SE" sz="2000" dirty="0" smtClean="0">
                <a:latin typeface="Arial" charset="0"/>
                <a:cs typeface="Arial" charset="0"/>
              </a:rPr>
              <a:t>I analysen används färger för att belysa olika beteendestilar.</a:t>
            </a:r>
          </a:p>
          <a:p>
            <a:r>
              <a:rPr lang="sv-SE" sz="2000" dirty="0" smtClean="0">
                <a:latin typeface="Arial" charset="0"/>
                <a:cs typeface="Arial" charset="0"/>
              </a:rPr>
              <a:t>De fyra färgerna förekommer i olika blandning i alla beteendestilar.</a:t>
            </a:r>
          </a:p>
          <a:p>
            <a:r>
              <a:rPr lang="sv-SE" sz="2000" dirty="0" smtClean="0">
                <a:latin typeface="Arial" charset="0"/>
                <a:cs typeface="Arial" charset="0"/>
              </a:rPr>
              <a:t>Analysen belyser grundbeteende och anpassat beteende.</a:t>
            </a:r>
          </a:p>
          <a:p>
            <a:r>
              <a:rPr lang="sv-SE" sz="2000" dirty="0" smtClean="0">
                <a:latin typeface="Arial" charset="0"/>
                <a:cs typeface="Arial" charset="0"/>
              </a:rPr>
              <a:t>Vid ca 18 års ålder (vuxen ålder) är grundbeteendet stabilt och svårare att förändra.</a:t>
            </a:r>
          </a:p>
          <a:p>
            <a:r>
              <a:rPr lang="sv-SE" sz="2000" dirty="0" smtClean="0">
                <a:latin typeface="Arial" charset="0"/>
                <a:cs typeface="Arial" charset="0"/>
              </a:rPr>
              <a:t>Det anpassade beteendet ändras genom yttre påverkan, är inlärt och kan därför ”läras om” på nytt. </a:t>
            </a:r>
          </a:p>
          <a:p>
            <a:r>
              <a:rPr lang="sv-SE" sz="2000" dirty="0" smtClean="0">
                <a:latin typeface="Arial" charset="0"/>
                <a:cs typeface="Arial" charset="0"/>
              </a:rPr>
              <a:t>Vi har många anpassade beteenden.</a:t>
            </a:r>
          </a:p>
          <a:p>
            <a:pPr marL="0" indent="0">
              <a:buNone/>
            </a:pPr>
            <a:endParaRPr lang="sv-SE" sz="2400" dirty="0" smtClean="0">
              <a:latin typeface="Arial" charset="0"/>
              <a:cs typeface="Arial" charset="0"/>
            </a:endParaRPr>
          </a:p>
        </p:txBody>
      </p:sp>
      <p:sp>
        <p:nvSpPr>
          <p:cNvPr id="109571" name="Rektangel 2"/>
          <p:cNvSpPr>
            <a:spLocks noChangeArrowheads="1"/>
          </p:cNvSpPr>
          <p:nvPr/>
        </p:nvSpPr>
        <p:spPr bwMode="auto">
          <a:xfrm>
            <a:off x="2195513" y="3933825"/>
            <a:ext cx="45720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latin typeface="Calibri" pitchFamily="34" charset="0"/>
              </a:rPr>
              <a:t/>
            </a:r>
            <a:br>
              <a:rPr lang="sv-SE">
                <a:latin typeface="Calibri" pitchFamily="34" charset="0"/>
              </a:rPr>
            </a:br>
            <a:endParaRPr lang="sv-SE">
              <a:latin typeface="Calibri" pitchFamily="34" charset="0"/>
            </a:endParaRPr>
          </a:p>
          <a:p>
            <a:endParaRPr lang="sv-SE">
              <a:latin typeface="Calibri" pitchFamily="34" charset="0"/>
            </a:endParaRPr>
          </a:p>
        </p:txBody>
      </p:sp>
      <p:sp>
        <p:nvSpPr>
          <p:cNvPr id="6" name="Platshållare för datum 4"/>
          <p:cNvSpPr txBox="1">
            <a:spLocks/>
          </p:cNvSpPr>
          <p:nvPr/>
        </p:nvSpPr>
        <p:spPr>
          <a:xfrm>
            <a:off x="6767513" y="6135089"/>
            <a:ext cx="1771267" cy="370171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24A16C-9B50-4905-9C62-ABDC7894ADC9}" type="datetime1">
              <a:rPr lang="sv-SE" smtClean="0"/>
              <a:pPr/>
              <a:t>15-03-23</a:t>
            </a:fld>
            <a:endParaRPr lang="sv-SE" dirty="0"/>
          </a:p>
        </p:txBody>
      </p:sp>
      <p:sp>
        <p:nvSpPr>
          <p:cNvPr id="7" name="Platshållare för sidfot 5"/>
          <p:cNvSpPr txBox="1">
            <a:spLocks/>
          </p:cNvSpPr>
          <p:nvPr/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smtClean="0"/>
              <a:t>Copyright Tommy Brismo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8571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2"/>
          <p:cNvSpPr txBox="1">
            <a:spLocks/>
          </p:cNvSpPr>
          <p:nvPr/>
        </p:nvSpPr>
        <p:spPr>
          <a:xfrm>
            <a:off x="1619672" y="704850"/>
            <a:ext cx="7067128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v-SE" sz="3200" b="1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Att känna till sin egen och andras beteendestil gör att vi kan:</a:t>
            </a:r>
          </a:p>
        </p:txBody>
      </p:sp>
      <p:sp>
        <p:nvSpPr>
          <p:cNvPr id="3" name="Platshållare för innehåll 3"/>
          <p:cNvSpPr txBox="1">
            <a:spLocks/>
          </p:cNvSpPr>
          <p:nvPr/>
        </p:nvSpPr>
        <p:spPr bwMode="auto">
          <a:xfrm>
            <a:off x="1321296" y="1935163"/>
            <a:ext cx="713913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sv-SE" sz="3200" dirty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sv-SE" sz="2400" dirty="0"/>
              <a:t>Kommunicera effektivare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sv-SE" sz="2400" dirty="0"/>
              <a:t>Förbättra samarbetet och minska konflikter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sv-SE" sz="2400" dirty="0"/>
              <a:t>Skapa välfungerande team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sv-SE" sz="2400" dirty="0"/>
              <a:t>Bli effektivare som ledare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sv-SE" sz="2400" dirty="0"/>
              <a:t>Bli mer framgångsrika när det </a:t>
            </a:r>
            <a:r>
              <a:rPr lang="sv-SE" sz="2400" dirty="0" smtClean="0"/>
              <a:t>gäller bemötande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sv-SE" sz="2400" dirty="0" smtClean="0"/>
              <a:t>Enklare nå gemensamma mål</a:t>
            </a:r>
            <a:endParaRPr lang="sv-SE" sz="2400" dirty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sv-SE" sz="3200" dirty="0"/>
          </a:p>
        </p:txBody>
      </p:sp>
      <p:sp>
        <p:nvSpPr>
          <p:cNvPr id="4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019BD177-DCCC-4EBB-AB0D-B2A75C6184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817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Jag tycker att jag är…..</a:t>
            </a:r>
          </a:p>
        </p:txBody>
      </p:sp>
      <p:pic>
        <p:nvPicPr>
          <p:cNvPr id="96258" name="Picture 9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2565400"/>
            <a:ext cx="20256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ktangel 3"/>
          <p:cNvSpPr>
            <a:spLocks noChangeArrowheads="1"/>
          </p:cNvSpPr>
          <p:nvPr/>
        </p:nvSpPr>
        <p:spPr bwMode="auto">
          <a:xfrm>
            <a:off x="5849938" y="3922713"/>
            <a:ext cx="174639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dirty="0">
                <a:solidFill>
                  <a:srgbClr val="000000"/>
                </a:solidFill>
              </a:rPr>
              <a:t>Entusiastisk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Charmig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Övertygande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Inspirerande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Optimistisk</a:t>
            </a:r>
          </a:p>
        </p:txBody>
      </p:sp>
      <p:sp>
        <p:nvSpPr>
          <p:cNvPr id="96260" name="Rektangel 4"/>
          <p:cNvSpPr>
            <a:spLocks noChangeArrowheads="1"/>
          </p:cNvSpPr>
          <p:nvPr/>
        </p:nvSpPr>
        <p:spPr bwMode="auto">
          <a:xfrm>
            <a:off x="5921375" y="1779588"/>
            <a:ext cx="1674961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dirty="0">
                <a:solidFill>
                  <a:srgbClr val="000000"/>
                </a:solidFill>
              </a:rPr>
              <a:t>Kraftfull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Energisk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Nyskapande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Målinriktad</a:t>
            </a:r>
            <a:br>
              <a:rPr lang="sv-SE" dirty="0">
                <a:solidFill>
                  <a:srgbClr val="000000"/>
                </a:solidFill>
              </a:rPr>
            </a:br>
            <a:r>
              <a:rPr lang="sv-SE" dirty="0">
                <a:solidFill>
                  <a:srgbClr val="000000"/>
                </a:solidFill>
              </a:rPr>
              <a:t>Viljestark</a:t>
            </a:r>
          </a:p>
        </p:txBody>
      </p:sp>
      <p:sp>
        <p:nvSpPr>
          <p:cNvPr id="96261" name="Rektangel 5"/>
          <p:cNvSpPr>
            <a:spLocks noChangeArrowheads="1"/>
          </p:cNvSpPr>
          <p:nvPr/>
        </p:nvSpPr>
        <p:spPr bwMode="auto">
          <a:xfrm>
            <a:off x="1635125" y="3922713"/>
            <a:ext cx="16430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>
                <a:solidFill>
                  <a:srgbClr val="000000"/>
                </a:solidFill>
              </a:rPr>
              <a:t>Vänlig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Omtänksam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God lyssnare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Pålitlig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Hänsynsfull</a:t>
            </a:r>
          </a:p>
        </p:txBody>
      </p:sp>
      <p:sp>
        <p:nvSpPr>
          <p:cNvPr id="96262" name="Rektangel 6"/>
          <p:cNvSpPr>
            <a:spLocks noChangeArrowheads="1"/>
          </p:cNvSpPr>
          <p:nvPr/>
        </p:nvSpPr>
        <p:spPr bwMode="auto">
          <a:xfrm>
            <a:off x="1635125" y="1851025"/>
            <a:ext cx="16430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>
                <a:solidFill>
                  <a:srgbClr val="000000"/>
                </a:solidFill>
              </a:rPr>
              <a:t>Noggrann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Kunnig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Systematisk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Diplomatisk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Anspråkslös</a:t>
            </a:r>
          </a:p>
        </p:txBody>
      </p:sp>
      <p:sp>
        <p:nvSpPr>
          <p:cNvPr id="8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65E4CE64-D913-42F7-9A99-198283BD5BAC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9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67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203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ubrik 1"/>
          <p:cNvSpPr>
            <a:spLocks noGrp="1"/>
          </p:cNvSpPr>
          <p:nvPr>
            <p:ph type="title"/>
          </p:nvPr>
        </p:nvSpPr>
        <p:spPr>
          <a:xfrm>
            <a:off x="1979711" y="274638"/>
            <a:ext cx="6718201" cy="1143000"/>
          </a:xfrm>
        </p:spPr>
        <p:txBody>
          <a:bodyPr>
            <a:normAutofit fontScale="90000"/>
          </a:bodyPr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Men så här kan andra uppfatta dig!</a:t>
            </a:r>
          </a:p>
        </p:txBody>
      </p:sp>
      <p:sp>
        <p:nvSpPr>
          <p:cNvPr id="98306" name="Rektangel 3"/>
          <p:cNvSpPr>
            <a:spLocks noChangeArrowheads="1"/>
          </p:cNvSpPr>
          <p:nvPr/>
        </p:nvSpPr>
        <p:spPr bwMode="auto">
          <a:xfrm>
            <a:off x="5815013" y="1844675"/>
            <a:ext cx="12858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solidFill>
                  <a:srgbClr val="000000"/>
                </a:solidFill>
              </a:rPr>
              <a:t>Påstridig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Arrogant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Aggressiv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Styrande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Okänslig</a:t>
            </a:r>
          </a:p>
        </p:txBody>
      </p:sp>
      <p:sp>
        <p:nvSpPr>
          <p:cNvPr id="98307" name="Rektangel 4"/>
          <p:cNvSpPr>
            <a:spLocks noChangeArrowheads="1"/>
          </p:cNvSpPr>
          <p:nvPr/>
        </p:nvSpPr>
        <p:spPr bwMode="auto">
          <a:xfrm>
            <a:off x="5880100" y="3844925"/>
            <a:ext cx="14287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solidFill>
                  <a:srgbClr val="000000"/>
                </a:solidFill>
              </a:rPr>
              <a:t>Självisk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Ytlig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Egotrippad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Oseriös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Pratglad </a:t>
            </a:r>
          </a:p>
        </p:txBody>
      </p:sp>
      <p:sp>
        <p:nvSpPr>
          <p:cNvPr id="98308" name="Rektangel 5"/>
          <p:cNvSpPr>
            <a:spLocks noChangeArrowheads="1"/>
          </p:cNvSpPr>
          <p:nvPr/>
        </p:nvSpPr>
        <p:spPr bwMode="auto">
          <a:xfrm>
            <a:off x="1093788" y="3725863"/>
            <a:ext cx="2214562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sv-SE">
                <a:solidFill>
                  <a:srgbClr val="000000"/>
                </a:solidFill>
              </a:rPr>
              <a:t>Envis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Självbelåten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Tjurskallig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Oengagerad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Förändringsovillig</a:t>
            </a:r>
          </a:p>
        </p:txBody>
      </p:sp>
      <p:sp>
        <p:nvSpPr>
          <p:cNvPr id="98309" name="Rektangel 6"/>
          <p:cNvSpPr>
            <a:spLocks noChangeArrowheads="1"/>
          </p:cNvSpPr>
          <p:nvPr/>
        </p:nvSpPr>
        <p:spPr bwMode="auto">
          <a:xfrm>
            <a:off x="1736725" y="1844675"/>
            <a:ext cx="15716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sv-SE">
                <a:solidFill>
                  <a:srgbClr val="000000"/>
                </a:solidFill>
              </a:rPr>
              <a:t>Pedantisk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Undvikande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Obeslutsam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Reserverad</a:t>
            </a:r>
            <a:br>
              <a:rPr lang="sv-SE">
                <a:solidFill>
                  <a:srgbClr val="000000"/>
                </a:solidFill>
              </a:rPr>
            </a:br>
            <a:r>
              <a:rPr lang="sv-SE">
                <a:solidFill>
                  <a:srgbClr val="000000"/>
                </a:solidFill>
              </a:rPr>
              <a:t>Kylig</a:t>
            </a:r>
          </a:p>
        </p:txBody>
      </p:sp>
      <p:pic>
        <p:nvPicPr>
          <p:cNvPr id="98310" name="Picture 9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2565400"/>
            <a:ext cx="20256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425BC382-7320-4136-9DF1-B1C7C265327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9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68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7449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052736"/>
            <a:ext cx="50450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ubrik 5"/>
          <p:cNvSpPr>
            <a:spLocks noGrp="1"/>
          </p:cNvSpPr>
          <p:nvPr>
            <p:ph type="title"/>
          </p:nvPr>
        </p:nvSpPr>
        <p:spPr>
          <a:xfrm>
            <a:off x="1475656" y="5593076"/>
            <a:ext cx="6591985" cy="566738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Framträdande egenskaper</a:t>
            </a:r>
            <a:br>
              <a:rPr lang="sv-S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9BE32DDA-B39D-4187-8866-C3A2D6E81977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69</a:t>
            </a:fld>
            <a:endParaRPr lang="sv-SE"/>
          </a:p>
        </p:txBody>
      </p:sp>
      <p:sp>
        <p:nvSpPr>
          <p:cNvPr id="10" name="Platshållare för text 2"/>
          <p:cNvSpPr txBox="1">
            <a:spLocks/>
          </p:cNvSpPr>
          <p:nvPr/>
        </p:nvSpPr>
        <p:spPr>
          <a:xfrm>
            <a:off x="971600" y="909514"/>
            <a:ext cx="4535735" cy="4607718"/>
          </a:xfrm>
          <a:prstGeom prst="rect">
            <a:avLst/>
          </a:prstGeom>
        </p:spPr>
        <p:txBody>
          <a:bodyPr/>
          <a:lstStyle/>
          <a:p>
            <a:pPr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sz="1600" dirty="0">
                <a:latin typeface="Arial" pitchFamily="34" charset="0"/>
                <a:cs typeface="Arial" pitchFamily="34" charset="0"/>
              </a:rPr>
              <a:t>För varje färg finns 3 karakteristisk egenskaper beroende på förhållandet mellan färgerna</a:t>
            </a:r>
            <a:r>
              <a:rPr lang="sv-SE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sv-SE" sz="1600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sz="1600" b="1" dirty="0">
                <a:latin typeface="Arial" pitchFamily="34" charset="0"/>
                <a:cs typeface="Arial" pitchFamily="34" charset="0"/>
              </a:rPr>
              <a:t>Röda egenskaper: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sz="1600" dirty="0">
                <a:latin typeface="Arial" pitchFamily="34" charset="0"/>
                <a:cs typeface="Arial" pitchFamily="34" charset="0"/>
              </a:rPr>
              <a:t>	</a:t>
            </a:r>
            <a:r>
              <a:rPr lang="sv-SE" sz="1600" dirty="0" smtClean="0">
                <a:latin typeface="Arial" pitchFamily="34" charset="0"/>
                <a:cs typeface="Arial" pitchFamily="34" charset="0"/>
              </a:rPr>
              <a:t>Prestationsinriktad, Självmotiverande  </a:t>
            </a:r>
            <a:r>
              <a:rPr lang="sv-SE" sz="1600" dirty="0">
                <a:latin typeface="Arial" pitchFamily="34" charset="0"/>
                <a:cs typeface="Arial" pitchFamily="34" charset="0"/>
              </a:rPr>
              <a:t/>
            </a:r>
            <a:br>
              <a:rPr lang="sv-SE" sz="1600" dirty="0">
                <a:latin typeface="Arial" pitchFamily="34" charset="0"/>
                <a:cs typeface="Arial" pitchFamily="34" charset="0"/>
              </a:rPr>
            </a:br>
            <a:r>
              <a:rPr lang="sv-SE" sz="1600" dirty="0">
                <a:latin typeface="Arial" pitchFamily="34" charset="0"/>
                <a:cs typeface="Arial" pitchFamily="34" charset="0"/>
              </a:rPr>
              <a:t>Oberoende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sz="1600" b="1" dirty="0">
                <a:latin typeface="Arial" pitchFamily="34" charset="0"/>
                <a:cs typeface="Arial" pitchFamily="34" charset="0"/>
              </a:rPr>
              <a:t>Gula</a:t>
            </a:r>
            <a:r>
              <a:rPr lang="sv-S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1600" b="1" dirty="0">
                <a:latin typeface="Arial" pitchFamily="34" charset="0"/>
                <a:cs typeface="Arial" pitchFamily="34" charset="0"/>
              </a:rPr>
              <a:t>egenskaper: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sv-SE" sz="1600" dirty="0">
                <a:latin typeface="Arial" pitchFamily="34" charset="0"/>
                <a:cs typeface="Arial" pitchFamily="34" charset="0"/>
              </a:rPr>
              <a:t>	</a:t>
            </a:r>
            <a:r>
              <a:rPr lang="sv-SE" sz="1600" dirty="0" smtClean="0">
                <a:latin typeface="Arial" pitchFamily="34" charset="0"/>
                <a:cs typeface="Arial" pitchFamily="34" charset="0"/>
              </a:rPr>
              <a:t>Påverkande, Entusiastisk </a:t>
            </a:r>
            <a:r>
              <a:rPr lang="sv-SE" sz="1600" dirty="0">
                <a:latin typeface="Arial" pitchFamily="34" charset="0"/>
                <a:cs typeface="Arial" pitchFamily="34" charset="0"/>
              </a:rPr>
              <a:t/>
            </a:r>
            <a:br>
              <a:rPr lang="sv-SE" sz="1600" dirty="0">
                <a:latin typeface="Arial" pitchFamily="34" charset="0"/>
                <a:cs typeface="Arial" pitchFamily="34" charset="0"/>
              </a:rPr>
            </a:br>
            <a:r>
              <a:rPr lang="sv-SE" sz="1600" dirty="0">
                <a:latin typeface="Arial" pitchFamily="34" charset="0"/>
                <a:cs typeface="Arial" pitchFamily="34" charset="0"/>
              </a:rPr>
              <a:t>Självsäker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sz="1600" b="1" dirty="0">
                <a:latin typeface="Arial" pitchFamily="34" charset="0"/>
                <a:cs typeface="Arial" pitchFamily="34" charset="0"/>
              </a:rPr>
              <a:t>Gröna egenskaper: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sz="1600" dirty="0">
                <a:latin typeface="Arial" pitchFamily="34" charset="0"/>
                <a:cs typeface="Arial" pitchFamily="34" charset="0"/>
              </a:rPr>
              <a:t>	</a:t>
            </a:r>
            <a:r>
              <a:rPr lang="sv-SE" sz="1600" dirty="0" smtClean="0">
                <a:latin typeface="Arial" pitchFamily="34" charset="0"/>
                <a:cs typeface="Arial" pitchFamily="34" charset="0"/>
              </a:rPr>
              <a:t>Uthållig, Eftertänksam </a:t>
            </a:r>
            <a:r>
              <a:rPr lang="sv-SE" sz="1600" dirty="0">
                <a:latin typeface="Arial" pitchFamily="34" charset="0"/>
                <a:cs typeface="Arial" pitchFamily="34" charset="0"/>
              </a:rPr>
              <a:t/>
            </a:r>
            <a:br>
              <a:rPr lang="sv-SE" sz="1600" dirty="0">
                <a:latin typeface="Arial" pitchFamily="34" charset="0"/>
                <a:cs typeface="Arial" pitchFamily="34" charset="0"/>
              </a:rPr>
            </a:br>
            <a:r>
              <a:rPr lang="sv-SE" sz="1600" dirty="0">
                <a:latin typeface="Arial" pitchFamily="34" charset="0"/>
                <a:cs typeface="Arial" pitchFamily="34" charset="0"/>
              </a:rPr>
              <a:t>Principfast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sz="1600" b="1" dirty="0">
                <a:latin typeface="Arial" pitchFamily="34" charset="0"/>
                <a:cs typeface="Arial" pitchFamily="34" charset="0"/>
              </a:rPr>
              <a:t>Blåa</a:t>
            </a:r>
            <a:r>
              <a:rPr lang="sv-SE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v-SE" sz="1600" b="1" dirty="0">
                <a:latin typeface="Arial" pitchFamily="34" charset="0"/>
                <a:cs typeface="Arial" pitchFamily="34" charset="0"/>
              </a:rPr>
              <a:t>egenskaper: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v-SE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v-SE" sz="1600" dirty="0" smtClean="0">
                <a:latin typeface="Arial" pitchFamily="34" charset="0"/>
                <a:cs typeface="Arial" pitchFamily="34" charset="0"/>
              </a:rPr>
              <a:t>Samarbetande, Försiktig </a:t>
            </a:r>
            <a:r>
              <a:rPr lang="sv-SE" sz="1600" dirty="0">
                <a:latin typeface="Arial" pitchFamily="34" charset="0"/>
                <a:cs typeface="Arial" pitchFamily="34" charset="0"/>
              </a:rPr>
              <a:t/>
            </a:r>
            <a:br>
              <a:rPr lang="sv-SE" sz="1600" dirty="0">
                <a:latin typeface="Arial" pitchFamily="34" charset="0"/>
                <a:cs typeface="Arial" pitchFamily="34" charset="0"/>
              </a:rPr>
            </a:br>
            <a:r>
              <a:rPr lang="sv-SE" sz="1600" dirty="0">
                <a:latin typeface="Arial" pitchFamily="34" charset="0"/>
                <a:cs typeface="Arial" pitchFamily="34" charset="0"/>
              </a:rPr>
              <a:t>Uppmärksam </a:t>
            </a:r>
          </a:p>
        </p:txBody>
      </p:sp>
    </p:spTree>
    <p:extLst>
      <p:ext uri="{BB962C8B-B14F-4D97-AF65-F5344CB8AC3E}">
        <p14:creationId xmlns:p14="http://schemas.microsoft.com/office/powerpoint/2010/main" val="417806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ubrik 1"/>
          <p:cNvSpPr>
            <a:spLocks noGrp="1"/>
          </p:cNvSpPr>
          <p:nvPr>
            <p:ph type="title"/>
          </p:nvPr>
        </p:nvSpPr>
        <p:spPr>
          <a:xfrm>
            <a:off x="2147156" y="624110"/>
            <a:ext cx="6589200" cy="1280890"/>
          </a:xfrm>
        </p:spPr>
        <p:txBody>
          <a:bodyPr/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Hur ser du på världen?</a:t>
            </a:r>
          </a:p>
        </p:txBody>
      </p:sp>
      <p:sp>
        <p:nvSpPr>
          <p:cNvPr id="100354" name="Line 4"/>
          <p:cNvSpPr>
            <a:spLocks noChangeShapeType="1"/>
          </p:cNvSpPr>
          <p:nvPr/>
        </p:nvSpPr>
        <p:spPr bwMode="auto">
          <a:xfrm flipH="1">
            <a:off x="4702519" y="1628775"/>
            <a:ext cx="0" cy="424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0355" name="Line 5"/>
          <p:cNvSpPr>
            <a:spLocks noChangeShapeType="1"/>
          </p:cNvSpPr>
          <p:nvPr/>
        </p:nvSpPr>
        <p:spPr bwMode="auto">
          <a:xfrm flipH="1">
            <a:off x="2037106" y="3789363"/>
            <a:ext cx="540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7" name="Rundad rektangulär 16"/>
          <p:cNvSpPr/>
          <p:nvPr/>
        </p:nvSpPr>
        <p:spPr>
          <a:xfrm>
            <a:off x="539552" y="1905000"/>
            <a:ext cx="2145701" cy="1256780"/>
          </a:xfrm>
          <a:prstGeom prst="wedgeRoundRectCallout">
            <a:avLst>
              <a:gd name="adj1" fmla="val 58927"/>
              <a:gd name="adj2" fmla="val 67223"/>
              <a:gd name="adj3" fmla="val 16667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000" b="1" dirty="0">
                <a:solidFill>
                  <a:schemeClr val="bg1"/>
                </a:solidFill>
              </a:rPr>
              <a:t>Världen behöver struktur och ordning!</a:t>
            </a:r>
          </a:p>
        </p:txBody>
      </p:sp>
      <p:sp>
        <p:nvSpPr>
          <p:cNvPr id="18" name="Rundad rektangulär 17"/>
          <p:cNvSpPr/>
          <p:nvPr/>
        </p:nvSpPr>
        <p:spPr>
          <a:xfrm>
            <a:off x="395536" y="4797152"/>
            <a:ext cx="2304256" cy="1008112"/>
          </a:xfrm>
          <a:prstGeom prst="wedgeRoundRectCallout">
            <a:avLst>
              <a:gd name="adj1" fmla="val 55293"/>
              <a:gd name="adj2" fmla="val -88208"/>
              <a:gd name="adj3" fmla="val 16667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000" b="1" dirty="0">
                <a:solidFill>
                  <a:schemeClr val="bg1"/>
                </a:solidFill>
              </a:rPr>
              <a:t>Världen behöver varma relationer!</a:t>
            </a:r>
          </a:p>
        </p:txBody>
      </p:sp>
      <p:sp>
        <p:nvSpPr>
          <p:cNvPr id="19" name="Rundad rektangulär 18"/>
          <p:cNvSpPr/>
          <p:nvPr/>
        </p:nvSpPr>
        <p:spPr>
          <a:xfrm>
            <a:off x="6732240" y="4725145"/>
            <a:ext cx="2102300" cy="1152128"/>
          </a:xfrm>
          <a:prstGeom prst="wedgeRoundRectCallout">
            <a:avLst>
              <a:gd name="adj1" fmla="val -54493"/>
              <a:gd name="adj2" fmla="val -77389"/>
              <a:gd name="adj3" fmla="val 16667"/>
            </a:avLst>
          </a:prstGeom>
          <a:solidFill>
            <a:srgbClr val="FFFF00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Världen är full av spännande människor!</a:t>
            </a:r>
          </a:p>
        </p:txBody>
      </p:sp>
      <p:sp>
        <p:nvSpPr>
          <p:cNvPr id="20" name="Rundad rektangulär 19"/>
          <p:cNvSpPr/>
          <p:nvPr/>
        </p:nvSpPr>
        <p:spPr>
          <a:xfrm>
            <a:off x="6732240" y="1937644"/>
            <a:ext cx="2160240" cy="1224136"/>
          </a:xfrm>
          <a:prstGeom prst="wedgeRoundRectCallout">
            <a:avLst>
              <a:gd name="adj1" fmla="val -57113"/>
              <a:gd name="adj2" fmla="val 63289"/>
              <a:gd name="adj3" fmla="val 16667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000" b="1" dirty="0">
                <a:solidFill>
                  <a:schemeClr val="bg1"/>
                </a:solidFill>
              </a:rPr>
              <a:t>Världen är full av problem som måste lösas!</a:t>
            </a:r>
          </a:p>
        </p:txBody>
      </p:sp>
      <p:pic>
        <p:nvPicPr>
          <p:cNvPr id="100368" name="Bildobjekt 7" descr="dreamstime_3564813.jpg"/>
          <p:cNvPicPr>
            <a:picLocks noChangeAspect="1"/>
          </p:cNvPicPr>
          <p:nvPr/>
        </p:nvPicPr>
        <p:blipFill>
          <a:blip r:embed="rId3" cstate="print"/>
          <a:srcRect r="32794"/>
          <a:stretch>
            <a:fillRect/>
          </a:stretch>
        </p:blipFill>
        <p:spPr bwMode="auto">
          <a:xfrm>
            <a:off x="4845394" y="3860800"/>
            <a:ext cx="1695450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69" name="Bildobjekt 3" descr="dreamstime_3034032.jpg"/>
          <p:cNvPicPr>
            <a:picLocks noChangeAspect="1"/>
          </p:cNvPicPr>
          <p:nvPr/>
        </p:nvPicPr>
        <p:blipFill>
          <a:blip r:embed="rId4" cstate="print"/>
          <a:srcRect l="8163" t="11520" r="10204" b="21915"/>
          <a:stretch>
            <a:fillRect/>
          </a:stretch>
        </p:blipFill>
        <p:spPr bwMode="auto">
          <a:xfrm>
            <a:off x="2829269" y="1592263"/>
            <a:ext cx="165735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0" name="Bildobjekt 10" descr="dreamstime_3255365.jpg"/>
          <p:cNvPicPr>
            <a:picLocks noChangeAspect="1"/>
          </p:cNvPicPr>
          <p:nvPr/>
        </p:nvPicPr>
        <p:blipFill>
          <a:blip r:embed="rId5" cstate="print"/>
          <a:srcRect b="6516"/>
          <a:stretch>
            <a:fillRect/>
          </a:stretch>
        </p:blipFill>
        <p:spPr bwMode="auto">
          <a:xfrm>
            <a:off x="4845394" y="1577975"/>
            <a:ext cx="16573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1" name="Picture 20" descr="dreamstime_3199616_liten.jpg"/>
          <p:cNvPicPr>
            <a:picLocks noChangeAspect="1"/>
          </p:cNvPicPr>
          <p:nvPr/>
        </p:nvPicPr>
        <p:blipFill>
          <a:blip r:embed="rId6" cstate="print"/>
          <a:srcRect l="29597" r="23018" b="19643"/>
          <a:stretch>
            <a:fillRect/>
          </a:stretch>
        </p:blipFill>
        <p:spPr bwMode="auto">
          <a:xfrm>
            <a:off x="2829269" y="3933825"/>
            <a:ext cx="1811337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1C6F23A0-88BA-436E-8E2C-2F61D25DE090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4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2752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945200" y="44624"/>
            <a:ext cx="6589200" cy="128089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v-SE" sz="3200" b="1" dirty="0" smtClean="0">
                <a:solidFill>
                  <a:schemeClr val="tx2"/>
                </a:solidFill>
              </a:rPr>
              <a:t>Vi uppfattar vår omgivning på olika sätt…</a:t>
            </a:r>
            <a:endParaRPr lang="sv-SE" sz="3200" b="1" dirty="0">
              <a:solidFill>
                <a:schemeClr val="tx2"/>
              </a:solidFill>
            </a:endParaRPr>
          </a:p>
        </p:txBody>
      </p:sp>
      <p:sp>
        <p:nvSpPr>
          <p:cNvPr id="102402" name="AutoShape 4"/>
          <p:cNvSpPr>
            <a:spLocks noChangeArrowheads="1"/>
          </p:cNvSpPr>
          <p:nvPr/>
        </p:nvSpPr>
        <p:spPr bwMode="auto">
          <a:xfrm rot="-5400000">
            <a:off x="2894806" y="3521869"/>
            <a:ext cx="3425825" cy="71438"/>
          </a:xfrm>
          <a:prstGeom prst="leftRightArrow">
            <a:avLst>
              <a:gd name="adj1" fmla="val 50000"/>
              <a:gd name="adj2" fmla="val 12943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" name="textruta 20"/>
          <p:cNvSpPr txBox="1">
            <a:spLocks noChangeArrowheads="1"/>
          </p:cNvSpPr>
          <p:nvPr/>
        </p:nvSpPr>
        <p:spPr bwMode="auto">
          <a:xfrm>
            <a:off x="3203575" y="1322388"/>
            <a:ext cx="27368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1400" b="1">
                <a:solidFill>
                  <a:srgbClr val="000000"/>
                </a:solidFill>
              </a:rPr>
              <a:t>Utmaningar, hinder och möjliga fallgropar</a:t>
            </a:r>
          </a:p>
          <a:p>
            <a:pPr algn="ctr"/>
            <a:endParaRPr lang="sv-SE" sz="1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2" name="textruta 21"/>
          <p:cNvSpPr txBox="1">
            <a:spLocks noChangeArrowheads="1"/>
          </p:cNvSpPr>
          <p:nvPr/>
        </p:nvSpPr>
        <p:spPr bwMode="auto">
          <a:xfrm>
            <a:off x="3059113" y="5300663"/>
            <a:ext cx="31686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Det roliga, varma relationer och möjlighet att lyckas med det man företar sig </a:t>
            </a:r>
          </a:p>
        </p:txBody>
      </p:sp>
      <p:sp>
        <p:nvSpPr>
          <p:cNvPr id="102405" name="AutoShape 4"/>
          <p:cNvSpPr>
            <a:spLocks noChangeArrowheads="1"/>
          </p:cNvSpPr>
          <p:nvPr/>
        </p:nvSpPr>
        <p:spPr bwMode="auto">
          <a:xfrm rot="10800000">
            <a:off x="2627313" y="3429000"/>
            <a:ext cx="3816350" cy="71438"/>
          </a:xfrm>
          <a:prstGeom prst="leftRightArrow">
            <a:avLst>
              <a:gd name="adj1" fmla="val 50000"/>
              <a:gd name="adj2" fmla="val 1293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4" name="textruta 23"/>
          <p:cNvSpPr txBox="1">
            <a:spLocks noChangeArrowheads="1"/>
          </p:cNvSpPr>
          <p:nvPr/>
        </p:nvSpPr>
        <p:spPr bwMode="auto">
          <a:xfrm>
            <a:off x="6516688" y="3284538"/>
            <a:ext cx="1368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400" b="1">
                <a:solidFill>
                  <a:srgbClr val="000000"/>
                </a:solidFill>
              </a:rPr>
              <a:t>Kraftfull/Aktiv</a:t>
            </a:r>
            <a:endParaRPr lang="sv-SE" sz="1400"/>
          </a:p>
        </p:txBody>
      </p:sp>
      <p:sp>
        <p:nvSpPr>
          <p:cNvPr id="25" name="textruta 24"/>
          <p:cNvSpPr txBox="1">
            <a:spLocks noChangeArrowheads="1"/>
          </p:cNvSpPr>
          <p:nvPr/>
        </p:nvSpPr>
        <p:spPr bwMode="auto">
          <a:xfrm>
            <a:off x="611188" y="3284538"/>
            <a:ext cx="20875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00"/>
                </a:solidFill>
              </a:rPr>
              <a:t>Försiktig/Avvaktande</a:t>
            </a:r>
            <a:endParaRPr lang="sv-SE" sz="1400" dirty="0"/>
          </a:p>
        </p:txBody>
      </p:sp>
      <p:sp>
        <p:nvSpPr>
          <p:cNvPr id="26" name="textruta 25"/>
          <p:cNvSpPr txBox="1">
            <a:spLocks noChangeArrowheads="1"/>
          </p:cNvSpPr>
          <p:nvPr/>
        </p:nvSpPr>
        <p:spPr bwMode="auto">
          <a:xfrm>
            <a:off x="6227763" y="1989138"/>
            <a:ext cx="18732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400" b="1">
                <a:solidFill>
                  <a:srgbClr val="FF0000"/>
                </a:solidFill>
              </a:rPr>
              <a:t>Röd: </a:t>
            </a:r>
            <a:r>
              <a:rPr lang="sv-SE" sz="1400">
                <a:solidFill>
                  <a:srgbClr val="000000"/>
                </a:solidFill>
              </a:rPr>
              <a:t>försöker nå </a:t>
            </a:r>
            <a:br>
              <a:rPr lang="sv-SE" sz="1400">
                <a:solidFill>
                  <a:srgbClr val="000000"/>
                </a:solidFill>
              </a:rPr>
            </a:br>
            <a:r>
              <a:rPr lang="sv-SE" sz="1400">
                <a:solidFill>
                  <a:srgbClr val="000000"/>
                </a:solidFill>
              </a:rPr>
              <a:t>sina mål genom </a:t>
            </a:r>
            <a:br>
              <a:rPr lang="sv-SE" sz="1400">
                <a:solidFill>
                  <a:srgbClr val="000000"/>
                </a:solidFill>
              </a:rPr>
            </a:br>
            <a:r>
              <a:rPr lang="sv-SE" sz="1400">
                <a:solidFill>
                  <a:srgbClr val="000000"/>
                </a:solidFill>
              </a:rPr>
              <a:t>egen viljestyrka</a:t>
            </a:r>
          </a:p>
        </p:txBody>
      </p:sp>
      <p:sp>
        <p:nvSpPr>
          <p:cNvPr id="27" name="Ellips 26"/>
          <p:cNvSpPr/>
          <p:nvPr/>
        </p:nvSpPr>
        <p:spPr>
          <a:xfrm>
            <a:off x="5010888" y="2348880"/>
            <a:ext cx="857256" cy="78581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28" name="Ellips 27"/>
          <p:cNvSpPr/>
          <p:nvPr/>
        </p:nvSpPr>
        <p:spPr>
          <a:xfrm>
            <a:off x="3347865" y="2348880"/>
            <a:ext cx="857256" cy="78581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29" name="Rektangel 28"/>
          <p:cNvSpPr>
            <a:spLocks noChangeArrowheads="1"/>
          </p:cNvSpPr>
          <p:nvPr/>
        </p:nvSpPr>
        <p:spPr bwMode="auto">
          <a:xfrm>
            <a:off x="755650" y="1989138"/>
            <a:ext cx="21605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400" b="1">
                <a:solidFill>
                  <a:srgbClr val="0099CC"/>
                </a:solidFill>
              </a:rPr>
              <a:t>Blå: </a:t>
            </a:r>
            <a:r>
              <a:rPr lang="sv-SE" sz="1400">
                <a:solidFill>
                  <a:srgbClr val="000000"/>
                </a:solidFill>
              </a:rPr>
              <a:t>försöker nå sina mål genom att följa uppsatta regler och rutiner </a:t>
            </a:r>
          </a:p>
        </p:txBody>
      </p:sp>
      <p:sp>
        <p:nvSpPr>
          <p:cNvPr id="30" name="Ellips 29"/>
          <p:cNvSpPr/>
          <p:nvPr/>
        </p:nvSpPr>
        <p:spPr>
          <a:xfrm>
            <a:off x="3347865" y="3861048"/>
            <a:ext cx="857256" cy="785818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31" name="Ellips 30"/>
          <p:cNvSpPr/>
          <p:nvPr/>
        </p:nvSpPr>
        <p:spPr>
          <a:xfrm>
            <a:off x="5010888" y="3867318"/>
            <a:ext cx="857256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32" name="Rektangel 31"/>
          <p:cNvSpPr>
            <a:spLocks noChangeArrowheads="1"/>
          </p:cNvSpPr>
          <p:nvPr/>
        </p:nvSpPr>
        <p:spPr bwMode="auto">
          <a:xfrm>
            <a:off x="971550" y="4100513"/>
            <a:ext cx="225266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400" b="1">
                <a:solidFill>
                  <a:srgbClr val="00B050"/>
                </a:solidFill>
              </a:rPr>
              <a:t>Grön: </a:t>
            </a:r>
            <a:r>
              <a:rPr lang="sv-SE" sz="1400">
                <a:solidFill>
                  <a:srgbClr val="000000"/>
                </a:solidFill>
              </a:rPr>
              <a:t>försöker nå sina mål genom att lyssna och samarbeta med andra </a:t>
            </a:r>
          </a:p>
        </p:txBody>
      </p:sp>
      <p:sp>
        <p:nvSpPr>
          <p:cNvPr id="33" name="Rektangel 32"/>
          <p:cNvSpPr>
            <a:spLocks noChangeArrowheads="1"/>
          </p:cNvSpPr>
          <p:nvPr/>
        </p:nvSpPr>
        <p:spPr bwMode="auto">
          <a:xfrm>
            <a:off x="6300788" y="4076700"/>
            <a:ext cx="21590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400" b="1">
                <a:solidFill>
                  <a:srgbClr val="FFC000"/>
                </a:solidFill>
              </a:rPr>
              <a:t>Gul: </a:t>
            </a:r>
            <a:r>
              <a:rPr lang="sv-SE" sz="1400">
                <a:solidFill>
                  <a:srgbClr val="000000"/>
                </a:solidFill>
              </a:rPr>
              <a:t>försöker nå sina mål genom vänlig övertalning </a:t>
            </a:r>
          </a:p>
        </p:txBody>
      </p:sp>
      <p:sp>
        <p:nvSpPr>
          <p:cNvPr id="17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2AA73E63-C962-4966-88D7-5153E9E164F1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8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71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59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9" grpId="0"/>
      <p:bldP spid="32" grpId="0"/>
      <p:bldP spid="3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3616325" y="2273300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2400">
                <a:solidFill>
                  <a:srgbClr val="000000"/>
                </a:solidFill>
              </a:rPr>
              <a:t>En del av oss lär sig att nå sina mål genom egen kraft….</a:t>
            </a:r>
          </a:p>
        </p:txBody>
      </p:sp>
      <p:sp>
        <p:nvSpPr>
          <p:cNvPr id="6" name="textruta 5"/>
          <p:cNvSpPr txBox="1">
            <a:spLocks noChangeArrowheads="1"/>
          </p:cNvSpPr>
          <p:nvPr/>
        </p:nvSpPr>
        <p:spPr bwMode="auto">
          <a:xfrm>
            <a:off x="3616325" y="3965302"/>
            <a:ext cx="43576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2400" dirty="0">
                <a:solidFill>
                  <a:srgbClr val="000000"/>
                </a:solidFill>
              </a:rPr>
              <a:t>....medan andra lär sig att nå sina mål genom samarbete.</a:t>
            </a:r>
          </a:p>
        </p:txBody>
      </p:sp>
      <p:pic>
        <p:nvPicPr>
          <p:cNvPr id="95235" name="Picture 3" descr="C:\Users\Annelie\AppData\Local\Temp\MP9004003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08" y="1700808"/>
            <a:ext cx="2593301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5236" name="Picture 4" descr="C:\Users\Annelie\AppData\Local\Temp\MP9004331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717032"/>
            <a:ext cx="2624336" cy="1547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5F155514-1556-4C40-BF35-7A08E40BCB7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8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72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299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objekt 26" descr="pusselbit_grön_skugg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88" y="3428082"/>
            <a:ext cx="109537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Bildobjekt 24" descr="pusselbit_gul_skugg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9125" y="3356645"/>
            <a:ext cx="1216025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Rak 2"/>
          <p:cNvCxnSpPr/>
          <p:nvPr/>
        </p:nvCxnSpPr>
        <p:spPr>
          <a:xfrm>
            <a:off x="5219750" y="908720"/>
            <a:ext cx="322" cy="5514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4"/>
          <p:cNvCxnSpPr/>
          <p:nvPr/>
        </p:nvCxnSpPr>
        <p:spPr>
          <a:xfrm>
            <a:off x="1403648" y="3151490"/>
            <a:ext cx="7488635" cy="390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ktangel 5"/>
          <p:cNvSpPr>
            <a:spLocks noChangeArrowheads="1"/>
          </p:cNvSpPr>
          <p:nvPr/>
        </p:nvSpPr>
        <p:spPr bwMode="auto">
          <a:xfrm>
            <a:off x="6515150" y="1102917"/>
            <a:ext cx="237713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dirty="0"/>
              <a:t>Den </a:t>
            </a:r>
            <a:r>
              <a:rPr lang="sv-SE" b="1" dirty="0"/>
              <a:t>orädda entreprenören</a:t>
            </a:r>
            <a:r>
              <a:rPr lang="sv-SE" dirty="0"/>
              <a:t> </a:t>
            </a:r>
          </a:p>
          <a:p>
            <a:r>
              <a:rPr lang="sv-SE" dirty="0"/>
              <a:t>med många bollar i luften, som driver på, skapar förändring och får mycket gjort.</a:t>
            </a:r>
          </a:p>
        </p:txBody>
      </p:sp>
      <p:pic>
        <p:nvPicPr>
          <p:cNvPr id="21" name="Bildobjekt 20" descr="puselbit_röd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2000" y="1196752"/>
            <a:ext cx="85725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ruta 23"/>
          <p:cNvSpPr txBox="1">
            <a:spLocks noChangeArrowheads="1"/>
          </p:cNvSpPr>
          <p:nvPr/>
        </p:nvSpPr>
        <p:spPr bwMode="auto">
          <a:xfrm>
            <a:off x="6515150" y="3284314"/>
            <a:ext cx="216110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dirty="0"/>
              <a:t>Den</a:t>
            </a:r>
            <a:r>
              <a:rPr lang="sv-SE" b="1" dirty="0"/>
              <a:t> optimistiska idésprutan </a:t>
            </a:r>
            <a:r>
              <a:rPr lang="sv-SE" dirty="0"/>
              <a:t>som tänker utanför ramarna, har lätt att skapa relationer men som behöver uppskattning från omgivningen för att behålla sin energi.</a:t>
            </a:r>
          </a:p>
        </p:txBody>
      </p:sp>
      <p:sp>
        <p:nvSpPr>
          <p:cNvPr id="26" name="textruta 25"/>
          <p:cNvSpPr txBox="1">
            <a:spLocks noChangeArrowheads="1"/>
          </p:cNvSpPr>
          <p:nvPr/>
        </p:nvSpPr>
        <p:spPr bwMode="auto">
          <a:xfrm>
            <a:off x="1259435" y="3314670"/>
            <a:ext cx="280823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dirty="0"/>
              <a:t>Den </a:t>
            </a:r>
            <a:r>
              <a:rPr lang="sv-SE" b="1" dirty="0"/>
              <a:t>omtänksamma </a:t>
            </a:r>
          </a:p>
          <a:p>
            <a:r>
              <a:rPr lang="sv-SE" b="1" dirty="0"/>
              <a:t>humanisten </a:t>
            </a:r>
            <a:r>
              <a:rPr lang="sv-SE" dirty="0"/>
              <a:t>med stort tålamod som värnar om människorna i organisationen och att beslut ska vara väl förankrade, helst med koncensus.</a:t>
            </a:r>
          </a:p>
          <a:p>
            <a:endParaRPr lang="sv-SE" dirty="0"/>
          </a:p>
        </p:txBody>
      </p:sp>
      <p:sp>
        <p:nvSpPr>
          <p:cNvPr id="28" name="textruta 27"/>
          <p:cNvSpPr txBox="1">
            <a:spLocks noChangeArrowheads="1"/>
          </p:cNvSpPr>
          <p:nvPr/>
        </p:nvSpPr>
        <p:spPr bwMode="auto">
          <a:xfrm>
            <a:off x="1259435" y="1124074"/>
            <a:ext cx="28081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dirty="0"/>
              <a:t>Den</a:t>
            </a:r>
            <a:r>
              <a:rPr lang="sv-SE" b="1" dirty="0"/>
              <a:t> rationella och skickliga specialisten </a:t>
            </a:r>
            <a:r>
              <a:rPr lang="sv-SE" dirty="0"/>
              <a:t>som inte lämnar något åt slumpen, har koll på </a:t>
            </a:r>
          </a:p>
          <a:p>
            <a:r>
              <a:rPr lang="sv-SE" dirty="0"/>
              <a:t>alla detaljer och håller sig till regelboken.</a:t>
            </a:r>
          </a:p>
          <a:p>
            <a:endParaRPr lang="sv-SE" dirty="0"/>
          </a:p>
        </p:txBody>
      </p:sp>
      <p:pic>
        <p:nvPicPr>
          <p:cNvPr id="30" name="Bildobjekt 29" descr="pusselbit_blå_skugga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0250" y="1268760"/>
            <a:ext cx="97631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71" name="Rubrik 33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DISK-modellens 4 grundtyper</a:t>
            </a:r>
          </a:p>
        </p:txBody>
      </p:sp>
      <p:sp>
        <p:nvSpPr>
          <p:cNvPr id="13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3736CDF6-0580-4C08-AC6B-4267C0DD184A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4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7780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26" grpId="0"/>
      <p:bldP spid="2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7" name="Grupp 7"/>
          <p:cNvGrpSpPr>
            <a:grpSpLocks/>
          </p:cNvGrpSpPr>
          <p:nvPr/>
        </p:nvGrpSpPr>
        <p:grpSpPr bwMode="auto">
          <a:xfrm>
            <a:off x="468313" y="1628775"/>
            <a:ext cx="8280400" cy="1655763"/>
            <a:chOff x="287016" y="2799666"/>
            <a:chExt cx="8280920" cy="2186119"/>
          </a:xfrm>
        </p:grpSpPr>
        <p:sp>
          <p:nvSpPr>
            <p:cNvPr id="121863" name="Text Box 9"/>
            <p:cNvSpPr txBox="1">
              <a:spLocks noChangeArrowheads="1"/>
            </p:cNvSpPr>
            <p:nvPr/>
          </p:nvSpPr>
          <p:spPr bwMode="auto">
            <a:xfrm>
              <a:off x="5508104" y="2799666"/>
              <a:ext cx="3059832" cy="1218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v-SE"/>
                <a:t>En person med mycket blått i sin beteendestil följer regler och bestämmelser.</a:t>
              </a:r>
              <a:endParaRPr lang="sv-SE" b="1"/>
            </a:p>
          </p:txBody>
        </p:sp>
        <p:sp>
          <p:nvSpPr>
            <p:cNvPr id="121864" name="Text Box 10"/>
            <p:cNvSpPr txBox="1">
              <a:spLocks noChangeArrowheads="1"/>
            </p:cNvSpPr>
            <p:nvPr/>
          </p:nvSpPr>
          <p:spPr bwMode="auto">
            <a:xfrm>
              <a:off x="287016" y="2852936"/>
              <a:ext cx="2916832" cy="2132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sv-SE"/>
                <a:t>En person med lite blått i sin beteendestil är upprorisk och kan bryta mot regler.</a:t>
              </a:r>
            </a:p>
            <a:p>
              <a:pPr algn="ctr">
                <a:spcBef>
                  <a:spcPct val="50000"/>
                </a:spcBef>
              </a:pPr>
              <a:endParaRPr lang="sv-SE"/>
            </a:p>
          </p:txBody>
        </p:sp>
        <p:sp>
          <p:nvSpPr>
            <p:cNvPr id="121865" name="Line 11"/>
            <p:cNvSpPr>
              <a:spLocks noChangeShapeType="1"/>
            </p:cNvSpPr>
            <p:nvPr/>
          </p:nvSpPr>
          <p:spPr bwMode="auto">
            <a:xfrm flipH="1">
              <a:off x="3419870" y="3465007"/>
              <a:ext cx="17281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7" name="Rubrik 7"/>
          <p:cNvSpPr txBox="1">
            <a:spLocks/>
          </p:cNvSpPr>
          <p:nvPr/>
        </p:nvSpPr>
        <p:spPr>
          <a:xfrm>
            <a:off x="1887016" y="485800"/>
            <a:ext cx="6429400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v-SE" sz="360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Konformitet = Blå pusselbit</a:t>
            </a:r>
          </a:p>
          <a:p>
            <a:pPr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Hur </a:t>
            </a:r>
            <a:r>
              <a:rPr lang="sv-SE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blå </a:t>
            </a:r>
            <a:r>
              <a:rPr lang="sv-S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svarar på omgivningens regler och rutiner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sv-SE" sz="3600" dirty="0"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</p:txBody>
      </p:sp>
      <p:grpSp>
        <p:nvGrpSpPr>
          <p:cNvPr id="6" name="Grupp 8"/>
          <p:cNvGrpSpPr>
            <a:grpSpLocks/>
          </p:cNvGrpSpPr>
          <p:nvPr/>
        </p:nvGrpSpPr>
        <p:grpSpPr bwMode="auto">
          <a:xfrm>
            <a:off x="1258888" y="3429000"/>
            <a:ext cx="5927725" cy="3300413"/>
            <a:chOff x="1259631" y="3343312"/>
            <a:chExt cx="5927075" cy="3299704"/>
          </a:xfrm>
        </p:grpSpPr>
        <p:pic>
          <p:nvPicPr>
            <p:cNvPr id="121860" name="Bildobjekt 9" descr="pusselbit_blå_skugga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59631" y="3847368"/>
              <a:ext cx="1222777" cy="1296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1861" name="textruta 10"/>
            <p:cNvSpPr txBox="1">
              <a:spLocks noChangeArrowheads="1"/>
            </p:cNvSpPr>
            <p:nvPr/>
          </p:nvSpPr>
          <p:spPr bwMode="auto">
            <a:xfrm>
              <a:off x="2900426" y="3343312"/>
              <a:ext cx="29289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2400" b="1">
                  <a:solidFill>
                    <a:srgbClr val="000000"/>
                  </a:solidFill>
                </a:rPr>
                <a:t>Den kontrollerade</a:t>
              </a:r>
            </a:p>
          </p:txBody>
        </p:sp>
        <p:sp>
          <p:nvSpPr>
            <p:cNvPr id="121862" name="textruta 12"/>
            <p:cNvSpPr txBox="1">
              <a:spLocks noChangeArrowheads="1"/>
            </p:cNvSpPr>
            <p:nvPr/>
          </p:nvSpPr>
          <p:spPr bwMode="auto">
            <a:xfrm>
              <a:off x="2900426" y="4057693"/>
              <a:ext cx="4286280" cy="2585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>
                  <a:solidFill>
                    <a:srgbClr val="000000"/>
                  </a:solidFill>
                </a:rPr>
                <a:t>Trygghetssökande!</a:t>
              </a:r>
            </a:p>
            <a:p>
              <a:endParaRPr lang="sv-SE">
                <a:solidFill>
                  <a:srgbClr val="000000"/>
                </a:solidFill>
              </a:endParaRPr>
            </a:p>
            <a:p>
              <a:r>
                <a:rPr lang="sv-SE">
                  <a:solidFill>
                    <a:srgbClr val="000000"/>
                  </a:solidFill>
                </a:rPr>
                <a:t>Kan vara något av en perfektionist!</a:t>
              </a:r>
            </a:p>
            <a:p>
              <a:endParaRPr lang="sv-SE">
                <a:solidFill>
                  <a:srgbClr val="000000"/>
                </a:solidFill>
              </a:endParaRPr>
            </a:p>
            <a:p>
              <a:r>
                <a:rPr lang="sv-SE">
                  <a:solidFill>
                    <a:srgbClr val="000000"/>
                  </a:solidFill>
                </a:rPr>
                <a:t>Kan behöva bli litet mer ”uppsluppen”!</a:t>
              </a:r>
            </a:p>
            <a:p>
              <a:endParaRPr lang="sv-SE">
                <a:solidFill>
                  <a:srgbClr val="000000"/>
                </a:solidFill>
              </a:endParaRPr>
            </a:p>
            <a:p>
              <a:endParaRPr lang="sv-SE">
                <a:solidFill>
                  <a:srgbClr val="000000"/>
                </a:solidFill>
              </a:endParaRPr>
            </a:p>
            <a:p>
              <a:endParaRPr lang="sv-SE">
                <a:solidFill>
                  <a:srgbClr val="000000"/>
                </a:solidFill>
              </a:endParaRPr>
            </a:p>
            <a:p>
              <a:endParaRPr lang="sv-SE">
                <a:solidFill>
                  <a:srgbClr val="000000"/>
                </a:solidFill>
              </a:endParaRPr>
            </a:p>
          </p:txBody>
        </p:sp>
      </p:grpSp>
      <p:sp>
        <p:nvSpPr>
          <p:cNvPr id="11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994C3CA8-BEB5-4705-A311-92F69588F1C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2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74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6892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ubrik 1"/>
          <p:cNvSpPr>
            <a:spLocks noGrp="1"/>
          </p:cNvSpPr>
          <p:nvPr>
            <p:ph type="title"/>
          </p:nvPr>
        </p:nvSpPr>
        <p:spPr>
          <a:xfrm>
            <a:off x="2735328" y="624110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Blåa personer</a:t>
            </a:r>
          </a:p>
        </p:txBody>
      </p:sp>
      <p:sp>
        <p:nvSpPr>
          <p:cNvPr id="123906" name="Rektangel 2"/>
          <p:cNvSpPr>
            <a:spLocks noChangeArrowheads="1"/>
          </p:cNvSpPr>
          <p:nvPr/>
        </p:nvSpPr>
        <p:spPr bwMode="auto">
          <a:xfrm>
            <a:off x="1545778" y="1412875"/>
            <a:ext cx="4572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logiska och strukturerade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ordningsamma och noggranna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kvalitetsmedvetna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opartiska – ”fredsmäklare”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löser svåra problem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skickliga – specialister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bra förhandlare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arbetar systematiskt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viktigast är strukturen!</a:t>
            </a:r>
          </a:p>
          <a:p>
            <a:pPr defTabSz="762000" eaLnBrk="0" hangingPunct="0">
              <a:buFontTx/>
              <a:buChar char="•"/>
            </a:pPr>
            <a:endParaRPr lang="sv-SE"/>
          </a:p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Kommunikationsstil</a:t>
            </a:r>
            <a:endParaRPr lang="sv-SE" sz="2800" b="1"/>
          </a:p>
          <a:p>
            <a:pPr defTabSz="762000" eaLnBrk="0" hangingPunct="0"/>
            <a:r>
              <a:rPr lang="sv-SE"/>
              <a:t>Tydlig, faktabaserad och systematisk</a:t>
            </a:r>
          </a:p>
        </p:txBody>
      </p:sp>
      <p:pic>
        <p:nvPicPr>
          <p:cNvPr id="123907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8753" y="2133600"/>
            <a:ext cx="267811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08" name="Bildobjekt 4" descr="pusselbit_blå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5728" y="2133600"/>
            <a:ext cx="1422400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62172CFB-7714-403B-9EAC-E742E4DA9EB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75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1258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ubrik 1"/>
          <p:cNvSpPr>
            <a:spLocks noGrp="1"/>
          </p:cNvSpPr>
          <p:nvPr>
            <p:ph type="title"/>
          </p:nvPr>
        </p:nvSpPr>
        <p:spPr>
          <a:xfrm>
            <a:off x="2591312" y="624110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Blåa personer under press</a:t>
            </a:r>
          </a:p>
        </p:txBody>
      </p:sp>
      <p:sp>
        <p:nvSpPr>
          <p:cNvPr id="125954" name="Rektangel 2"/>
          <p:cNvSpPr>
            <a:spLocks noChangeArrowheads="1"/>
          </p:cNvSpPr>
          <p:nvPr/>
        </p:nvSpPr>
        <p:spPr bwMode="auto">
          <a:xfrm>
            <a:off x="1257300" y="1341438"/>
            <a:ext cx="45720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byråkratiska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formella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tänker konservativt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söker perfektion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envisa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oengagerade i andras arbete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tillbakadragna och reserverade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inåtvända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trygghetsberoende </a:t>
            </a:r>
          </a:p>
          <a:p>
            <a:pPr defTabSz="762000" eaLnBrk="0" hangingPunct="0">
              <a:buFontTx/>
              <a:buChar char="•"/>
            </a:pPr>
            <a:endParaRPr lang="sv-SE"/>
          </a:p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Kommunikationsstil</a:t>
            </a:r>
            <a:endParaRPr lang="sv-SE" sz="2800" b="1"/>
          </a:p>
          <a:p>
            <a:pPr defTabSz="762000" eaLnBrk="0" hangingPunct="0"/>
            <a:r>
              <a:rPr lang="sv-SE"/>
              <a:t>Detaljerad, kritisk och ändlös</a:t>
            </a:r>
          </a:p>
        </p:txBody>
      </p:sp>
      <p:pic>
        <p:nvPicPr>
          <p:cNvPr id="125955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4250" y="1773238"/>
            <a:ext cx="2754312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6" name="Bildobjekt 4" descr="pusselbit_blå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0275" y="1658938"/>
            <a:ext cx="145732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90C7C86A-35EB-4A52-86E9-0D9BB0EE0B93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76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0682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ubrik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7198800" cy="1280890"/>
          </a:xfrm>
        </p:spPr>
        <p:txBody>
          <a:bodyPr/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Hur känner vi igen en blå person?</a:t>
            </a:r>
          </a:p>
        </p:txBody>
      </p:sp>
      <p:sp>
        <p:nvSpPr>
          <p:cNvPr id="128002" name="Rektangel 3"/>
          <p:cNvSpPr>
            <a:spLocks noChangeArrowheads="1"/>
          </p:cNvSpPr>
          <p:nvPr/>
        </p:nvSpPr>
        <p:spPr bwMode="auto">
          <a:xfrm>
            <a:off x="1835150" y="1268413"/>
            <a:ext cx="399340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2000" dirty="0">
                <a:solidFill>
                  <a:srgbClr val="000000"/>
                </a:solidFill>
              </a:rPr>
              <a:t>En blå person frågar ofta HUR?</a:t>
            </a:r>
            <a:br>
              <a:rPr lang="sv-SE" sz="2000" dirty="0">
                <a:solidFill>
                  <a:srgbClr val="000000"/>
                </a:solidFill>
              </a:rPr>
            </a:br>
            <a:r>
              <a:rPr lang="sv-SE" sz="2000" dirty="0">
                <a:solidFill>
                  <a:srgbClr val="000000"/>
                </a:solidFill>
              </a:rPr>
              <a:t>STRUKTUREN är det viktigaste.</a:t>
            </a:r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33538"/>
              </p:ext>
            </p:extLst>
          </p:nvPr>
        </p:nvGraphicFramePr>
        <p:xfrm>
          <a:off x="1475656" y="2420938"/>
          <a:ext cx="7272808" cy="3443481"/>
        </p:xfrm>
        <a:graphic>
          <a:graphicData uri="http://schemas.openxmlformats.org/drawingml/2006/table">
            <a:tbl>
              <a:tblPr/>
              <a:tblGrid>
                <a:gridCol w="1288548"/>
                <a:gridCol w="1349979"/>
                <a:gridCol w="1768008"/>
                <a:gridCol w="1140217"/>
                <a:gridCol w="1726056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Karaktärsdrag: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Värde för teamet: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Trivselfaktorer: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bli under stress/press: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Möjliga begränsningar: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Kvalitets-medveten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Eftersträvar hög standard på det utförda arbetet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När kritiskt tänkande behövs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Pessimistisk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bli försvarsinställd vid upplevd kritik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Systematisk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Stabil och pålitlig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Tekniskt/detaljarbete, specialist kunskap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Petig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fördjupa sig i detaljarbete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7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Konsekvent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Definierar och klargör, skaffar information och undersökningar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Nära samarbete med en liten grupp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Byråkratisk, formell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vara oengagerad i andras arbete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Diskret Diplomatisk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Söker fakta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Ankaret i verkligheten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Ett ”familjärt” arbetsklimat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Överdrivet kritisk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vara något av perfektionist och därför ha svårt att ”leverera”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C5AA5EC4-3C78-435C-85E6-128439EEAE1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77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81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0" y="-1107504"/>
            <a:ext cx="6589200" cy="1280890"/>
          </a:xfrm>
        </p:spPr>
        <p:txBody>
          <a:bodyPr rtlCol="0"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4000" dirty="0" smtClean="0">
                <a:solidFill>
                  <a:schemeClr val="tx2"/>
                </a:solidFill>
              </a:rPr>
              <a:t/>
            </a:r>
            <a:br>
              <a:rPr lang="sv-SE" sz="4000" dirty="0" smtClean="0">
                <a:solidFill>
                  <a:schemeClr val="tx2"/>
                </a:solidFill>
              </a:rPr>
            </a:br>
            <a:r>
              <a:rPr lang="sv-SE" sz="4000" dirty="0" smtClean="0">
                <a:solidFill>
                  <a:schemeClr val="tx2"/>
                </a:solidFill>
              </a:rPr>
              <a:t/>
            </a:r>
            <a:br>
              <a:rPr lang="sv-SE" sz="4000" dirty="0" smtClean="0">
                <a:solidFill>
                  <a:schemeClr val="tx2"/>
                </a:solidFill>
              </a:rPr>
            </a:br>
            <a:r>
              <a:rPr lang="sv-SE" sz="4000" dirty="0" smtClean="0">
                <a:solidFill>
                  <a:schemeClr val="tx2"/>
                </a:solidFill>
              </a:rPr>
              <a:t/>
            </a:r>
            <a:br>
              <a:rPr lang="sv-SE" sz="4000" dirty="0" smtClean="0">
                <a:solidFill>
                  <a:schemeClr val="tx2"/>
                </a:solidFill>
              </a:rPr>
            </a:br>
            <a:r>
              <a:rPr lang="sv-SE" sz="4000" dirty="0" smtClean="0">
                <a:solidFill>
                  <a:schemeClr val="tx2"/>
                </a:solidFill>
              </a:rPr>
              <a:t>Dominans = Röd pusselbit</a:t>
            </a:r>
            <a:br>
              <a:rPr lang="sv-SE" sz="4000" dirty="0" smtClean="0">
                <a:solidFill>
                  <a:schemeClr val="tx2"/>
                </a:solidFill>
              </a:rPr>
            </a:br>
            <a:r>
              <a:rPr lang="sv-SE" sz="1800" dirty="0" smtClean="0">
                <a:solidFill>
                  <a:srgbClr val="1F497D"/>
                </a:solidFill>
                <a:ea typeface="+mn-ea"/>
              </a:rPr>
              <a:t>Hur röd svarar på problem och utmaningar</a:t>
            </a:r>
            <a:r>
              <a:rPr lang="sv-SE" sz="1800" i="1" dirty="0" smtClean="0">
                <a:solidFill>
                  <a:srgbClr val="1F497D"/>
                </a:solidFill>
                <a:ea typeface="+mn-ea"/>
              </a:rPr>
              <a:t/>
            </a:r>
            <a:br>
              <a:rPr lang="sv-SE" sz="1800" i="1" dirty="0" smtClean="0">
                <a:solidFill>
                  <a:srgbClr val="1F497D"/>
                </a:solidFill>
                <a:ea typeface="+mn-ea"/>
              </a:rPr>
            </a:br>
            <a:r>
              <a:rPr lang="sv-SE" sz="9600" dirty="0" smtClean="0">
                <a:solidFill>
                  <a:schemeClr val="tx2"/>
                </a:solidFill>
              </a:rPr>
              <a:t/>
            </a:r>
            <a:br>
              <a:rPr lang="sv-SE" sz="9600" dirty="0" smtClean="0">
                <a:solidFill>
                  <a:schemeClr val="tx2"/>
                </a:solidFill>
              </a:rPr>
            </a:br>
            <a:endParaRPr lang="sv-SE" dirty="0"/>
          </a:p>
        </p:txBody>
      </p:sp>
      <p:grpSp>
        <p:nvGrpSpPr>
          <p:cNvPr id="130050" name="Grupp 3"/>
          <p:cNvGrpSpPr>
            <a:grpSpLocks/>
          </p:cNvGrpSpPr>
          <p:nvPr/>
        </p:nvGrpSpPr>
        <p:grpSpPr bwMode="auto">
          <a:xfrm>
            <a:off x="431800" y="1857375"/>
            <a:ext cx="8388350" cy="1200150"/>
            <a:chOff x="0" y="2708920"/>
            <a:chExt cx="8388424" cy="1200329"/>
          </a:xfrm>
        </p:grpSpPr>
        <p:grpSp>
          <p:nvGrpSpPr>
            <p:cNvPr id="130055" name="Grupp 9"/>
            <p:cNvGrpSpPr>
              <a:grpSpLocks/>
            </p:cNvGrpSpPr>
            <p:nvPr/>
          </p:nvGrpSpPr>
          <p:grpSpPr bwMode="auto">
            <a:xfrm>
              <a:off x="2915816" y="3140967"/>
              <a:ext cx="3282158" cy="566604"/>
              <a:chOff x="2932916" y="3857865"/>
              <a:chExt cx="3282158" cy="2125116"/>
            </a:xfrm>
          </p:grpSpPr>
          <p:sp>
            <p:nvSpPr>
              <p:cNvPr id="130058" name="Text Box 11"/>
              <p:cNvSpPr txBox="1">
                <a:spLocks noChangeArrowheads="1"/>
              </p:cNvSpPr>
              <p:nvPr/>
            </p:nvSpPr>
            <p:spPr bwMode="auto">
              <a:xfrm>
                <a:off x="3071802" y="5013326"/>
                <a:ext cx="3143272" cy="9696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60000"/>
                  </a:lnSpc>
                  <a:spcBef>
                    <a:spcPct val="50000"/>
                  </a:spcBef>
                </a:pPr>
                <a:endParaRPr lang="sv-SE"/>
              </a:p>
            </p:txBody>
          </p:sp>
          <p:sp>
            <p:nvSpPr>
              <p:cNvPr id="130059" name="Line 14"/>
              <p:cNvSpPr>
                <a:spLocks noChangeShapeType="1"/>
              </p:cNvSpPr>
              <p:nvPr/>
            </p:nvSpPr>
            <p:spPr bwMode="auto">
              <a:xfrm flipH="1">
                <a:off x="2932916" y="3857865"/>
                <a:ext cx="2088232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130056" name="textruta 5"/>
            <p:cNvSpPr txBox="1">
              <a:spLocks noChangeArrowheads="1"/>
            </p:cNvSpPr>
            <p:nvPr/>
          </p:nvSpPr>
          <p:spPr bwMode="auto">
            <a:xfrm>
              <a:off x="5220072" y="2708920"/>
              <a:ext cx="316835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/>
                <a:t>En person med mycket rött i sin beteendestil är drivande,  otålig och har nära till ilska. </a:t>
              </a:r>
            </a:p>
          </p:txBody>
        </p:sp>
        <p:sp>
          <p:nvSpPr>
            <p:cNvPr id="130057" name="textruta 6"/>
            <p:cNvSpPr txBox="1">
              <a:spLocks noChangeArrowheads="1"/>
            </p:cNvSpPr>
            <p:nvPr/>
          </p:nvSpPr>
          <p:spPr bwMode="auto">
            <a:xfrm>
              <a:off x="0" y="2708920"/>
              <a:ext cx="269979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sv-SE" dirty="0"/>
                <a:t>En person med lite rött i sin beteendestil är avvaktande och tålmodig.</a:t>
              </a:r>
            </a:p>
          </p:txBody>
        </p:sp>
      </p:grpSp>
      <p:grpSp>
        <p:nvGrpSpPr>
          <p:cNvPr id="11" name="Grupp 26"/>
          <p:cNvGrpSpPr>
            <a:grpSpLocks/>
          </p:cNvGrpSpPr>
          <p:nvPr/>
        </p:nvGrpSpPr>
        <p:grpSpPr bwMode="auto">
          <a:xfrm>
            <a:off x="900113" y="3213100"/>
            <a:ext cx="6372225" cy="2330450"/>
            <a:chOff x="899592" y="3212976"/>
            <a:chExt cx="6372200" cy="2330390"/>
          </a:xfrm>
        </p:grpSpPr>
        <p:pic>
          <p:nvPicPr>
            <p:cNvPr id="130052" name="Bildobjekt 2" descr="puselbit_röd_skugga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9592" y="3638414"/>
              <a:ext cx="1008112" cy="1446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0053" name="Rektangel 9"/>
            <p:cNvSpPr>
              <a:spLocks noChangeArrowheads="1"/>
            </p:cNvSpPr>
            <p:nvPr/>
          </p:nvSpPr>
          <p:spPr bwMode="auto">
            <a:xfrm>
              <a:off x="2520280" y="3212976"/>
              <a:ext cx="387798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sv-SE" sz="2400" b="1">
                  <a:solidFill>
                    <a:srgbClr val="000000"/>
                  </a:solidFill>
                </a:rPr>
                <a:t>Den explosiva ”Bomben”</a:t>
              </a:r>
            </a:p>
            <a:p>
              <a:pPr eaLnBrk="0" hangingPunct="0"/>
              <a:endParaRPr lang="sv-SE" sz="2400" b="1">
                <a:solidFill>
                  <a:srgbClr val="000000"/>
                </a:solidFill>
              </a:endParaRPr>
            </a:p>
          </p:txBody>
        </p:sp>
        <p:sp>
          <p:nvSpPr>
            <p:cNvPr id="130054" name="Rektangel 17"/>
            <p:cNvSpPr>
              <a:spLocks noChangeArrowheads="1"/>
            </p:cNvSpPr>
            <p:nvPr/>
          </p:nvSpPr>
          <p:spPr bwMode="auto">
            <a:xfrm>
              <a:off x="2555776" y="3789040"/>
              <a:ext cx="4716016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v-SE">
                  <a:solidFill>
                    <a:srgbClr val="000000"/>
                  </a:solidFill>
                </a:rPr>
                <a:t>Kan hända flera gånger per dag!</a:t>
              </a:r>
            </a:p>
            <a:p>
              <a:pPr eaLnBrk="0" hangingPunct="0"/>
              <a:endParaRPr lang="sv-SE">
                <a:solidFill>
                  <a:srgbClr val="000000"/>
                </a:solidFill>
              </a:endParaRPr>
            </a:p>
            <a:p>
              <a:pPr eaLnBrk="0" hangingPunct="0"/>
              <a:r>
                <a:rPr lang="sv-SE">
                  <a:solidFill>
                    <a:srgbClr val="000000"/>
                  </a:solidFill>
                </a:rPr>
                <a:t>Skiljer (oftast) på sak och person!</a:t>
              </a:r>
            </a:p>
            <a:p>
              <a:pPr eaLnBrk="0" hangingPunct="0"/>
              <a:endParaRPr lang="sv-SE">
                <a:solidFill>
                  <a:srgbClr val="000000"/>
                </a:solidFill>
              </a:endParaRPr>
            </a:p>
            <a:p>
              <a:pPr eaLnBrk="0" hangingPunct="0"/>
              <a:r>
                <a:rPr lang="sv-SE">
                  <a:solidFill>
                    <a:srgbClr val="000000"/>
                  </a:solidFill>
                </a:rPr>
                <a:t>Måste lära sig att mottagaren kan ta </a:t>
              </a:r>
              <a:br>
                <a:rPr lang="sv-SE">
                  <a:solidFill>
                    <a:srgbClr val="000000"/>
                  </a:solidFill>
                </a:rPr>
              </a:br>
              <a:r>
                <a:rPr lang="sv-SE">
                  <a:solidFill>
                    <a:srgbClr val="000000"/>
                  </a:solidFill>
                </a:rPr>
                <a:t>illa vid sig!</a:t>
              </a:r>
            </a:p>
          </p:txBody>
        </p:sp>
      </p:grpSp>
      <p:sp>
        <p:nvSpPr>
          <p:cNvPr id="13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BD6F1162-2253-45F5-BC9E-5A4C080A5DC3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4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9515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ubrik 2"/>
          <p:cNvSpPr>
            <a:spLocks noGrp="1"/>
          </p:cNvSpPr>
          <p:nvPr>
            <p:ph type="title"/>
          </p:nvPr>
        </p:nvSpPr>
        <p:spPr>
          <a:xfrm>
            <a:off x="2951352" y="624110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Röda personer</a:t>
            </a:r>
          </a:p>
        </p:txBody>
      </p:sp>
      <p:pic>
        <p:nvPicPr>
          <p:cNvPr id="132098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0315" y="2133600"/>
            <a:ext cx="2386012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099" name="Rektangel 6"/>
          <p:cNvSpPr>
            <a:spLocks noChangeArrowheads="1"/>
          </p:cNvSpPr>
          <p:nvPr/>
        </p:nvSpPr>
        <p:spPr bwMode="auto">
          <a:xfrm>
            <a:off x="1869752" y="1341438"/>
            <a:ext cx="45720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 dirty="0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energiska 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naturliga ledare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självständiga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problemlösare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förändringsbenägna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resultatinriktade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tar initiativ och handlar snabbt 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uthålliga, effektiva </a:t>
            </a:r>
            <a:r>
              <a:rPr lang="sv-SE" dirty="0" smtClean="0"/>
              <a:t>och</a:t>
            </a:r>
            <a:br>
              <a:rPr lang="sv-SE" dirty="0" smtClean="0"/>
            </a:br>
            <a:r>
              <a:rPr lang="sv-SE" dirty="0" smtClean="0"/>
              <a:t>   högpresterande</a:t>
            </a:r>
            <a:endParaRPr lang="sv-SE" dirty="0"/>
          </a:p>
          <a:p>
            <a:pPr defTabSz="762000" eaLnBrk="0" hangingPunct="0">
              <a:buFontTx/>
              <a:buChar char="•"/>
            </a:pPr>
            <a:r>
              <a:rPr lang="sv-SE" dirty="0"/>
              <a:t> arbetsnarkomaner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resultatet är viktigast!</a:t>
            </a:r>
          </a:p>
          <a:p>
            <a:pPr defTabSz="762000" eaLnBrk="0" hangingPunct="0">
              <a:buFontTx/>
              <a:buChar char="•"/>
            </a:pPr>
            <a:endParaRPr lang="sv-SE" dirty="0"/>
          </a:p>
          <a:p>
            <a:pPr defTabSz="762000" eaLnBrk="0" hangingPunct="0"/>
            <a:r>
              <a:rPr lang="sv-SE" sz="2800" b="1" dirty="0">
                <a:solidFill>
                  <a:srgbClr val="336699"/>
                </a:solidFill>
              </a:rPr>
              <a:t>Kommunikationsstil</a:t>
            </a:r>
            <a:endParaRPr lang="sv-SE" sz="2800" b="1" dirty="0"/>
          </a:p>
          <a:p>
            <a:pPr defTabSz="762000" eaLnBrk="0" hangingPunct="0"/>
            <a:r>
              <a:rPr lang="sv-SE" dirty="0"/>
              <a:t>Kortfattad, snabb och målinriktad</a:t>
            </a:r>
          </a:p>
        </p:txBody>
      </p:sp>
      <p:pic>
        <p:nvPicPr>
          <p:cNvPr id="132100" name="Bildobjekt 8" descr="puselbit_röd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2840" y="1844675"/>
            <a:ext cx="12954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898610CC-FE47-4FC1-846F-A6F9BD3C5EFB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79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56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Röda personer under press</a:t>
            </a:r>
          </a:p>
        </p:txBody>
      </p:sp>
      <p:sp>
        <p:nvSpPr>
          <p:cNvPr id="134146" name="Rektangel 2"/>
          <p:cNvSpPr>
            <a:spLocks noChangeArrowheads="1"/>
          </p:cNvSpPr>
          <p:nvPr/>
        </p:nvSpPr>
        <p:spPr bwMode="auto">
          <a:xfrm>
            <a:off x="1979934" y="1484313"/>
            <a:ext cx="45720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krävande 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kontrollfixerade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”ensamvargar”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ger order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otåliga och envisa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dåliga lyssnare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kan upplevas som hänsynslösa</a:t>
            </a:r>
          </a:p>
          <a:p>
            <a:pPr defTabSz="762000" eaLnBrk="0" hangingPunct="0">
              <a:buFontTx/>
              <a:buChar char="•"/>
            </a:pPr>
            <a:endParaRPr lang="sv-SE"/>
          </a:p>
          <a:p>
            <a:pPr defTabSz="762000" eaLnBrk="0" hangingPunct="0">
              <a:buFontTx/>
              <a:buChar char="•"/>
            </a:pPr>
            <a:endParaRPr lang="sv-SE"/>
          </a:p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Kommunikationsstil</a:t>
            </a:r>
            <a:endParaRPr lang="sv-SE" sz="2800" b="1"/>
          </a:p>
          <a:p>
            <a:pPr defTabSz="762000" eaLnBrk="0" hangingPunct="0"/>
            <a:r>
              <a:rPr lang="sv-SE"/>
              <a:t>Envägskommunikation</a:t>
            </a:r>
          </a:p>
        </p:txBody>
      </p:sp>
      <p:pic>
        <p:nvPicPr>
          <p:cNvPr id="134147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547" y="2133600"/>
            <a:ext cx="2386012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48" name="Bildobjekt 4" descr="puselbit_röd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5072" y="1844675"/>
            <a:ext cx="12954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D1070D69-1FE3-4E43-BDFD-1C69A49ACC9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80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196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ubrik 1"/>
          <p:cNvSpPr>
            <a:spLocks noGrp="1"/>
          </p:cNvSpPr>
          <p:nvPr>
            <p:ph type="title"/>
          </p:nvPr>
        </p:nvSpPr>
        <p:spPr>
          <a:xfrm>
            <a:off x="1945200" y="116632"/>
            <a:ext cx="6589200" cy="1280890"/>
          </a:xfrm>
        </p:spPr>
        <p:txBody>
          <a:bodyPr/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Hur känner vi igen en röd person?</a:t>
            </a:r>
          </a:p>
        </p:txBody>
      </p:sp>
      <p:graphicFrame>
        <p:nvGraphicFramePr>
          <p:cNvPr id="4" name="Group 1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750052"/>
              </p:ext>
            </p:extLst>
          </p:nvPr>
        </p:nvGraphicFramePr>
        <p:xfrm>
          <a:off x="1259631" y="2492375"/>
          <a:ext cx="7560841" cy="3189978"/>
        </p:xfrm>
        <a:graphic>
          <a:graphicData uri="http://schemas.openxmlformats.org/drawingml/2006/table">
            <a:tbl>
              <a:tblPr/>
              <a:tblGrid>
                <a:gridCol w="1333065"/>
                <a:gridCol w="1455579"/>
                <a:gridCol w="1455579"/>
                <a:gridCol w="1521211"/>
                <a:gridCol w="1795407"/>
              </a:tblGrid>
              <a:tr h="4523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Karaktärsdrag: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Värde för teamet: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Trivselfaktorer: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bli under stress/press: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Möjliga</a:t>
                      </a:r>
                      <a:b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begränsningar: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78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Äventyrslysten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Resultatorienterad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endParaRPr kumimoji="0" lang="sv-S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Frihet från kontroll, övervakning och detaljer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Krävande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överanvända sin position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Tävlingsinriktad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Innovativ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Ser framåt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Få vara innovativ och framtids-orienterad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Dålig lyssnare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sätta ribban för högt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24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Djärv, orädd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Antar utmaningar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Forum att fritt komma med nya idéer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Aggressiv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sakna  takt, empati och diplomati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8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Beslutsam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Ihärdig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Aktiverar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Inget eller lite rutinarbete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Egoistisk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ha svårt att motivera andra och delegera uppgifter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6232" name="textruta 4"/>
          <p:cNvSpPr txBox="1">
            <a:spLocks noChangeArrowheads="1"/>
          </p:cNvSpPr>
          <p:nvPr/>
        </p:nvSpPr>
        <p:spPr bwMode="auto">
          <a:xfrm>
            <a:off x="1763713" y="1340768"/>
            <a:ext cx="5715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2000" dirty="0">
                <a:solidFill>
                  <a:srgbClr val="000000"/>
                </a:solidFill>
              </a:rPr>
              <a:t>En röd person frågar ofta NÄR?</a:t>
            </a:r>
            <a:br>
              <a:rPr lang="sv-SE" sz="2000" dirty="0">
                <a:solidFill>
                  <a:srgbClr val="000000"/>
                </a:solidFill>
              </a:rPr>
            </a:br>
            <a:r>
              <a:rPr lang="sv-SE" sz="2000" dirty="0">
                <a:solidFill>
                  <a:srgbClr val="000000"/>
                </a:solidFill>
              </a:rPr>
              <a:t>RESULTATET är viktigast.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CF7215FA-A8BD-48B1-977B-371DAAC4A84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81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537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0" y="-27384"/>
            <a:ext cx="6589200" cy="1280890"/>
          </a:xfrm>
        </p:spPr>
        <p:txBody>
          <a:bodyPr rtlCol="0"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dirty="0" smtClean="0">
                <a:solidFill>
                  <a:schemeClr val="tx2"/>
                </a:solidFill>
              </a:rPr>
              <a:t/>
            </a:r>
            <a:br>
              <a:rPr lang="sv-SE" dirty="0" smtClean="0">
                <a:solidFill>
                  <a:schemeClr val="tx2"/>
                </a:solidFill>
              </a:rPr>
            </a:br>
            <a:r>
              <a:rPr lang="sv-SE" dirty="0" smtClean="0">
                <a:solidFill>
                  <a:schemeClr val="tx2"/>
                </a:solidFill>
              </a:rPr>
              <a:t>Influens = Gul pusselbit</a:t>
            </a:r>
            <a:br>
              <a:rPr lang="sv-SE" dirty="0" smtClean="0">
                <a:solidFill>
                  <a:schemeClr val="tx2"/>
                </a:solidFill>
              </a:rPr>
            </a:br>
            <a:r>
              <a:rPr lang="sv-SE" sz="1800" dirty="0" smtClean="0">
                <a:solidFill>
                  <a:srgbClr val="1F497D"/>
                </a:solidFill>
                <a:ea typeface="+mn-ea"/>
              </a:rPr>
              <a:t>Hur gul påverkar andra när det gäller uppslag och idéer</a:t>
            </a:r>
            <a:r>
              <a:rPr lang="sv-SE" sz="1800" dirty="0" smtClean="0">
                <a:solidFill>
                  <a:prstClr val="black"/>
                </a:solidFill>
                <a:ea typeface="+mn-ea"/>
              </a:rPr>
              <a:t/>
            </a:r>
            <a:br>
              <a:rPr lang="sv-SE" sz="1800" dirty="0" smtClean="0">
                <a:solidFill>
                  <a:prstClr val="black"/>
                </a:solidFill>
                <a:ea typeface="+mn-ea"/>
              </a:rPr>
            </a:br>
            <a:r>
              <a:rPr lang="sv-SE" b="1" dirty="0" smtClean="0">
                <a:solidFill>
                  <a:schemeClr val="tx2"/>
                </a:solidFill>
              </a:rPr>
              <a:t/>
            </a:r>
            <a:br>
              <a:rPr lang="sv-SE" b="1" dirty="0" smtClean="0">
                <a:solidFill>
                  <a:schemeClr val="tx2"/>
                </a:solidFill>
              </a:rPr>
            </a:br>
            <a:endParaRPr lang="sv-SE" sz="2000" i="1" dirty="0">
              <a:solidFill>
                <a:schemeClr val="tx2"/>
              </a:solidFill>
            </a:endParaRPr>
          </a:p>
        </p:txBody>
      </p:sp>
      <p:grpSp>
        <p:nvGrpSpPr>
          <p:cNvPr id="138242" name="Grupp 8"/>
          <p:cNvGrpSpPr>
            <a:grpSpLocks/>
          </p:cNvGrpSpPr>
          <p:nvPr/>
        </p:nvGrpSpPr>
        <p:grpSpPr bwMode="auto">
          <a:xfrm>
            <a:off x="468313" y="1773238"/>
            <a:ext cx="7967662" cy="1645157"/>
            <a:chOff x="467544" y="2636912"/>
            <a:chExt cx="7967807" cy="1644829"/>
          </a:xfrm>
        </p:grpSpPr>
        <p:sp>
          <p:nvSpPr>
            <p:cNvPr id="138247" name="Line 10"/>
            <p:cNvSpPr>
              <a:spLocks noChangeShapeType="1"/>
            </p:cNvSpPr>
            <p:nvPr/>
          </p:nvSpPr>
          <p:spPr bwMode="auto">
            <a:xfrm>
              <a:off x="3635896" y="3140968"/>
              <a:ext cx="1368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38248" name="Text Box 14"/>
            <p:cNvSpPr txBox="1">
              <a:spLocks noChangeArrowheads="1"/>
            </p:cNvSpPr>
            <p:nvPr/>
          </p:nvSpPr>
          <p:spPr bwMode="auto">
            <a:xfrm>
              <a:off x="5292080" y="2666236"/>
              <a:ext cx="3143271" cy="1615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sv-SE" dirty="0"/>
                <a:t>En person med mycket gult i sin beteendestil är </a:t>
              </a:r>
              <a:r>
                <a:rPr lang="sv-SE" dirty="0" smtClean="0"/>
                <a:t>optimistisk </a:t>
              </a:r>
              <a:r>
                <a:rPr lang="sv-SE" dirty="0"/>
                <a:t>och övertygande.</a:t>
              </a:r>
            </a:p>
            <a:p>
              <a:pPr>
                <a:spcBef>
                  <a:spcPct val="50000"/>
                </a:spcBef>
              </a:pPr>
              <a:endParaRPr lang="sv-SE" dirty="0"/>
            </a:p>
          </p:txBody>
        </p:sp>
        <p:sp>
          <p:nvSpPr>
            <p:cNvPr id="138249" name="Text Box 15"/>
            <p:cNvSpPr txBox="1">
              <a:spLocks noChangeArrowheads="1"/>
            </p:cNvSpPr>
            <p:nvPr/>
          </p:nvSpPr>
          <p:spPr bwMode="auto">
            <a:xfrm>
              <a:off x="467544" y="2636912"/>
              <a:ext cx="295232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sv-SE"/>
                <a:t>En person med lite gult i sin beteendestil är pessimistisk och misstänksam.</a:t>
              </a:r>
            </a:p>
          </p:txBody>
        </p:sp>
      </p:grpSp>
      <p:grpSp>
        <p:nvGrpSpPr>
          <p:cNvPr id="5" name="Grupp 9"/>
          <p:cNvGrpSpPr>
            <a:grpSpLocks/>
          </p:cNvGrpSpPr>
          <p:nvPr/>
        </p:nvGrpSpPr>
        <p:grpSpPr bwMode="auto">
          <a:xfrm>
            <a:off x="827088" y="3398838"/>
            <a:ext cx="6697662" cy="2227262"/>
            <a:chOff x="827584" y="3486329"/>
            <a:chExt cx="6696744" cy="2227025"/>
          </a:xfrm>
        </p:grpSpPr>
        <p:pic>
          <p:nvPicPr>
            <p:cNvPr id="138244" name="Bildobjekt 10" descr="pusselbit_gul_skugga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584" y="3960534"/>
              <a:ext cx="1757109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8245" name="Rektangel 11"/>
            <p:cNvSpPr>
              <a:spLocks noChangeArrowheads="1"/>
            </p:cNvSpPr>
            <p:nvPr/>
          </p:nvSpPr>
          <p:spPr bwMode="auto">
            <a:xfrm>
              <a:off x="2883138" y="3486329"/>
              <a:ext cx="370508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v-SE" sz="2400" b="1"/>
                <a:t>Höga berg &amp; djupa dalar</a:t>
              </a:r>
            </a:p>
          </p:txBody>
        </p:sp>
        <p:sp>
          <p:nvSpPr>
            <p:cNvPr id="138246" name="Rektangel 13"/>
            <p:cNvSpPr>
              <a:spLocks noChangeArrowheads="1"/>
            </p:cNvSpPr>
            <p:nvPr/>
          </p:nvSpPr>
          <p:spPr bwMode="auto">
            <a:xfrm>
              <a:off x="2952328" y="4236026"/>
              <a:ext cx="4572000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v-SE"/>
                <a:t>Humörsvängningar!</a:t>
              </a:r>
            </a:p>
            <a:p>
              <a:pPr eaLnBrk="0" hangingPunct="0"/>
              <a:endParaRPr lang="sv-SE"/>
            </a:p>
            <a:p>
              <a:pPr eaLnBrk="0" hangingPunct="0"/>
              <a:r>
                <a:rPr lang="sv-SE"/>
                <a:t>Kan byta humör snabbt vid nya intryck!</a:t>
              </a:r>
              <a:br>
                <a:rPr lang="sv-SE"/>
              </a:br>
              <a:endParaRPr lang="sv-SE"/>
            </a:p>
            <a:p>
              <a:pPr eaLnBrk="0" hangingPunct="0"/>
              <a:r>
                <a:rPr lang="sv-SE"/>
                <a:t>Belöningsberoende!</a:t>
              </a:r>
            </a:p>
          </p:txBody>
        </p:sp>
      </p:grpSp>
      <p:sp>
        <p:nvSpPr>
          <p:cNvPr id="11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1E1060F1-5917-4E45-8F8C-08CC803C1F6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2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82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7612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Gula personer</a:t>
            </a:r>
          </a:p>
        </p:txBody>
      </p:sp>
      <p:sp>
        <p:nvSpPr>
          <p:cNvPr id="140290" name="Rektangel 3"/>
          <p:cNvSpPr>
            <a:spLocks noChangeArrowheads="1"/>
          </p:cNvSpPr>
          <p:nvPr/>
        </p:nvSpPr>
        <p:spPr bwMode="auto">
          <a:xfrm>
            <a:off x="1584200" y="1412875"/>
            <a:ext cx="4572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 dirty="0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utåtriktade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optimistiska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verbala och talföra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övertygande och kommunikativa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teambyggare </a:t>
            </a:r>
            <a:r>
              <a:rPr lang="sv-SE" dirty="0" smtClean="0"/>
              <a:t>och</a:t>
            </a:r>
            <a:br>
              <a:rPr lang="sv-SE" dirty="0" smtClean="0"/>
            </a:br>
            <a:r>
              <a:rPr lang="sv-SE" dirty="0" smtClean="0"/>
              <a:t>    </a:t>
            </a:r>
            <a:r>
              <a:rPr lang="sv-SE" dirty="0"/>
              <a:t>relationsspecialister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fokuserar på människor 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vågar ta risker - öppna för allt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kreativa och flexibla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finner gärna </a:t>
            </a:r>
            <a:r>
              <a:rPr lang="sv-SE" dirty="0" smtClean="0"/>
              <a:t>okonventionella</a:t>
            </a:r>
            <a:br>
              <a:rPr lang="sv-SE" dirty="0" smtClean="0"/>
            </a:br>
            <a:r>
              <a:rPr lang="sv-SE" dirty="0" smtClean="0"/>
              <a:t>   lösningar  </a:t>
            </a:r>
            <a:endParaRPr lang="sv-SE" dirty="0"/>
          </a:p>
          <a:p>
            <a:pPr defTabSz="762000" eaLnBrk="0" hangingPunct="0">
              <a:buFontTx/>
              <a:buChar char="•"/>
            </a:pPr>
            <a:r>
              <a:rPr lang="sv-SE" dirty="0"/>
              <a:t> kommunikationen är viktigast!</a:t>
            </a:r>
          </a:p>
          <a:p>
            <a:pPr defTabSz="762000" eaLnBrk="0" hangingPunct="0"/>
            <a:endParaRPr lang="sv-SE" sz="2400" b="1" dirty="0">
              <a:solidFill>
                <a:srgbClr val="336699"/>
              </a:solidFill>
            </a:endParaRPr>
          </a:p>
          <a:p>
            <a:pPr defTabSz="762000" eaLnBrk="0" hangingPunct="0"/>
            <a:r>
              <a:rPr lang="sv-SE" sz="2800" b="1" dirty="0">
                <a:solidFill>
                  <a:srgbClr val="336699"/>
                </a:solidFill>
              </a:rPr>
              <a:t>Kommunikationsstil</a:t>
            </a:r>
            <a:endParaRPr lang="sv-SE" sz="2800" b="1" dirty="0"/>
          </a:p>
          <a:p>
            <a:pPr defTabSz="762000" eaLnBrk="0" hangingPunct="0"/>
            <a:r>
              <a:rPr lang="sv-SE" dirty="0"/>
              <a:t>Verbal och humoristisk</a:t>
            </a:r>
          </a:p>
        </p:txBody>
      </p:sp>
      <p:pic>
        <p:nvPicPr>
          <p:cNvPr id="140291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200" y="2060575"/>
            <a:ext cx="2547938" cy="253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2" name="Bildobjekt 5" descr="pusselbit_gul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9688" y="3305175"/>
            <a:ext cx="15748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371197"/>
            <a:ext cx="864351" cy="370171"/>
          </a:xfrm>
        </p:spPr>
        <p:txBody>
          <a:bodyPr/>
          <a:lstStyle/>
          <a:p>
            <a:fld id="{B2C5E05D-5334-45E9-B1E6-2151C1D9C40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371917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83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9293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ubrik 1"/>
          <p:cNvSpPr>
            <a:spLocks noGrp="1"/>
          </p:cNvSpPr>
          <p:nvPr>
            <p:ph type="title"/>
          </p:nvPr>
        </p:nvSpPr>
        <p:spPr>
          <a:xfrm>
            <a:off x="2735328" y="624110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Gula personer under press</a:t>
            </a:r>
          </a:p>
        </p:txBody>
      </p:sp>
      <p:sp>
        <p:nvSpPr>
          <p:cNvPr id="142338" name="Rektangel 2"/>
          <p:cNvSpPr>
            <a:spLocks noChangeArrowheads="1"/>
          </p:cNvSpPr>
          <p:nvPr/>
        </p:nvSpPr>
        <p:spPr bwMode="auto">
          <a:xfrm>
            <a:off x="1510853" y="1341438"/>
            <a:ext cx="4572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 dirty="0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obetänksamma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slarviga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självupptagna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orealistiska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dåliga lyssnare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taktlösa 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okänsliga, ”blinda” för </a:t>
            </a:r>
            <a:r>
              <a:rPr lang="sv-SE" dirty="0" smtClean="0"/>
              <a:t>andras</a:t>
            </a:r>
            <a:br>
              <a:rPr lang="sv-SE" dirty="0" smtClean="0"/>
            </a:br>
            <a:r>
              <a:rPr lang="sv-SE" dirty="0" smtClean="0"/>
              <a:t>    </a:t>
            </a:r>
            <a:r>
              <a:rPr lang="sv-SE" dirty="0"/>
              <a:t>reaktioner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kan göra sig lustiga på </a:t>
            </a:r>
            <a:r>
              <a:rPr lang="sv-SE" dirty="0" smtClean="0"/>
              <a:t>andras</a:t>
            </a:r>
            <a:br>
              <a:rPr lang="sv-SE" dirty="0" smtClean="0"/>
            </a:br>
            <a:r>
              <a:rPr lang="sv-SE" dirty="0" smtClean="0"/>
              <a:t>   bekostnad</a:t>
            </a:r>
            <a:endParaRPr lang="sv-SE" dirty="0"/>
          </a:p>
          <a:p>
            <a:pPr defTabSz="762000" eaLnBrk="0" hangingPunct="0">
              <a:buFontTx/>
              <a:buChar char="•"/>
            </a:pPr>
            <a:r>
              <a:rPr lang="sv-SE" dirty="0"/>
              <a:t> belöningsberoende</a:t>
            </a:r>
          </a:p>
          <a:p>
            <a:pPr defTabSz="762000" eaLnBrk="0" hangingPunct="0">
              <a:buFontTx/>
              <a:buChar char="•"/>
            </a:pPr>
            <a:r>
              <a:rPr lang="sv-SE" dirty="0"/>
              <a:t> prioriterar gärna sig själva</a:t>
            </a:r>
          </a:p>
          <a:p>
            <a:pPr defTabSz="762000" eaLnBrk="0" hangingPunct="0">
              <a:buFontTx/>
              <a:buChar char="•"/>
            </a:pPr>
            <a:endParaRPr lang="sv-SE" dirty="0"/>
          </a:p>
          <a:p>
            <a:pPr defTabSz="762000" eaLnBrk="0" hangingPunct="0"/>
            <a:r>
              <a:rPr lang="sv-SE" sz="2800" b="1" dirty="0">
                <a:solidFill>
                  <a:srgbClr val="336699"/>
                </a:solidFill>
              </a:rPr>
              <a:t>Kommunikationsstil</a:t>
            </a:r>
            <a:endParaRPr lang="sv-SE" sz="2800" b="1" dirty="0"/>
          </a:p>
          <a:p>
            <a:pPr defTabSz="762000" eaLnBrk="0" hangingPunct="0"/>
            <a:r>
              <a:rPr lang="sv-SE" dirty="0"/>
              <a:t>Mångordig och högröstad</a:t>
            </a:r>
          </a:p>
        </p:txBody>
      </p:sp>
      <p:pic>
        <p:nvPicPr>
          <p:cNvPr id="142339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2853" y="2060575"/>
            <a:ext cx="2547938" cy="253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40" name="Bildobjekt 4" descr="pusselbit_gul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6341" y="3305175"/>
            <a:ext cx="15748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DF38F4BD-93D2-499E-87BA-D08BFB05A8F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84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6353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ubrik 1"/>
          <p:cNvSpPr>
            <a:spLocks noGrp="1"/>
          </p:cNvSpPr>
          <p:nvPr>
            <p:ph type="title"/>
          </p:nvPr>
        </p:nvSpPr>
        <p:spPr>
          <a:xfrm>
            <a:off x="1945200" y="260648"/>
            <a:ext cx="6589200" cy="1280890"/>
          </a:xfrm>
        </p:spPr>
        <p:txBody>
          <a:bodyPr/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Hur känner vi igen en gul person?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29407"/>
              </p:ext>
            </p:extLst>
          </p:nvPr>
        </p:nvGraphicFramePr>
        <p:xfrm>
          <a:off x="1547663" y="2420938"/>
          <a:ext cx="7200801" cy="3399031"/>
        </p:xfrm>
        <a:graphic>
          <a:graphicData uri="http://schemas.openxmlformats.org/drawingml/2006/table">
            <a:tbl>
              <a:tblPr/>
              <a:tblGrid>
                <a:gridCol w="1499289"/>
                <a:gridCol w="1168260"/>
                <a:gridCol w="1601358"/>
                <a:gridCol w="1275710"/>
                <a:gridCol w="1656184"/>
              </a:tblGrid>
              <a:tr h="576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Karaktärsdrag: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Värde för teamet: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Trivselfaktorer: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bli under stress/press: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Möjliga begränsningar: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Charmig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Tillför optimism &amp; entusiasm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Mycket samspel med medmänniskor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Självupptagen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missa detaljer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Självsäker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Kreativ  problem- lösare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Frihet från kontroll, övervakning och detaljer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Överoptimistisk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ge för mycket beröm till andra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Övertygande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Motiverar andra mot målet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Rörelsefrihet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Taktlös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lita för mycket på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andra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Entusiastisk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Inspirerande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Optimistisk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Lagspelare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Forum där man lyssnar på idéer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Orealistisk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prioritera sig själv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424" name="Rektangel 4"/>
          <p:cNvSpPr>
            <a:spLocks noChangeArrowheads="1"/>
          </p:cNvSpPr>
          <p:nvPr/>
        </p:nvSpPr>
        <p:spPr bwMode="auto">
          <a:xfrm>
            <a:off x="2005681" y="1333217"/>
            <a:ext cx="674278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2000" dirty="0">
                <a:solidFill>
                  <a:srgbClr val="000000"/>
                </a:solidFill>
              </a:rPr>
              <a:t>En gul person frågar ofta VEM?</a:t>
            </a:r>
            <a:br>
              <a:rPr lang="sv-SE" sz="2000" dirty="0">
                <a:solidFill>
                  <a:srgbClr val="000000"/>
                </a:solidFill>
              </a:rPr>
            </a:br>
            <a:r>
              <a:rPr lang="sv-SE" sz="2000" dirty="0">
                <a:solidFill>
                  <a:srgbClr val="000000"/>
                </a:solidFill>
              </a:rPr>
              <a:t>KOMMUNIKATIONEN är viktigast.</a:t>
            </a:r>
            <a:br>
              <a:rPr lang="sv-SE" sz="2000" dirty="0">
                <a:solidFill>
                  <a:srgbClr val="000000"/>
                </a:solidFill>
              </a:rPr>
            </a:br>
            <a:endParaRPr lang="sv-SE" sz="2000" dirty="0">
              <a:solidFill>
                <a:srgbClr val="000000"/>
              </a:solidFill>
            </a:endParaRP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E58A1E17-DCE1-44F5-ADFB-33995C2FAB72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85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6834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v-SE" dirty="0" smtClean="0">
                <a:solidFill>
                  <a:schemeClr val="tx2"/>
                </a:solidFill>
              </a:rPr>
              <a:t>Stabilitet = Grön pusselbit</a:t>
            </a:r>
            <a:br>
              <a:rPr lang="sv-SE" dirty="0" smtClean="0">
                <a:solidFill>
                  <a:schemeClr val="tx2"/>
                </a:solidFill>
              </a:rPr>
            </a:br>
            <a:r>
              <a:rPr lang="sv-SE" sz="1800" i="1" dirty="0" smtClean="0">
                <a:solidFill>
                  <a:srgbClr val="1F497D"/>
                </a:solidFill>
                <a:ea typeface="+mn-ea"/>
              </a:rPr>
              <a:t> </a:t>
            </a:r>
            <a:r>
              <a:rPr lang="sv-SE" sz="1800" dirty="0" smtClean="0">
                <a:solidFill>
                  <a:srgbClr val="1F497D"/>
                </a:solidFill>
                <a:ea typeface="+mn-ea"/>
              </a:rPr>
              <a:t>Hur grön svarar på omgivningens tempo</a:t>
            </a:r>
            <a:endParaRPr lang="sv-SE" dirty="0">
              <a:solidFill>
                <a:schemeClr val="tx2"/>
              </a:solidFill>
            </a:endParaRPr>
          </a:p>
        </p:txBody>
      </p:sp>
      <p:grpSp>
        <p:nvGrpSpPr>
          <p:cNvPr id="146434" name="Grupp 8"/>
          <p:cNvGrpSpPr>
            <a:grpSpLocks/>
          </p:cNvGrpSpPr>
          <p:nvPr/>
        </p:nvGrpSpPr>
        <p:grpSpPr bwMode="auto">
          <a:xfrm>
            <a:off x="561975" y="1844675"/>
            <a:ext cx="7826375" cy="923925"/>
            <a:chOff x="539552" y="2708920"/>
            <a:chExt cx="7827212" cy="923330"/>
          </a:xfrm>
        </p:grpSpPr>
        <p:sp>
          <p:nvSpPr>
            <p:cNvPr id="146440" name="Text Box 5"/>
            <p:cNvSpPr txBox="1">
              <a:spLocks noChangeArrowheads="1"/>
            </p:cNvSpPr>
            <p:nvPr/>
          </p:nvSpPr>
          <p:spPr bwMode="auto">
            <a:xfrm>
              <a:off x="5652120" y="2708920"/>
              <a:ext cx="2714644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v-SE"/>
                <a:t>En person med mycket grönt i sin beteendestil är lugn och sansad</a:t>
              </a:r>
            </a:p>
          </p:txBody>
        </p:sp>
        <p:sp>
          <p:nvSpPr>
            <p:cNvPr id="146441" name="Text Box 6"/>
            <p:cNvSpPr txBox="1">
              <a:spLocks noChangeArrowheads="1"/>
            </p:cNvSpPr>
            <p:nvPr/>
          </p:nvSpPr>
          <p:spPr bwMode="auto">
            <a:xfrm>
              <a:off x="539552" y="2780928"/>
              <a:ext cx="292895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0" hangingPunct="0"/>
              <a:r>
                <a:rPr lang="sv-SE"/>
                <a:t>En person med lite grönt i sin beteendestil är aktiv</a:t>
              </a:r>
            </a:p>
          </p:txBody>
        </p:sp>
        <p:sp>
          <p:nvSpPr>
            <p:cNvPr id="146442" name="Line 7"/>
            <p:cNvSpPr>
              <a:spLocks noChangeShapeType="1"/>
            </p:cNvSpPr>
            <p:nvPr/>
          </p:nvSpPr>
          <p:spPr bwMode="auto">
            <a:xfrm>
              <a:off x="3707904" y="3068960"/>
              <a:ext cx="1440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46435" name="Rektangel 7"/>
          <p:cNvSpPr>
            <a:spLocks noChangeArrowheads="1"/>
          </p:cNvSpPr>
          <p:nvPr/>
        </p:nvSpPr>
        <p:spPr bwMode="auto">
          <a:xfrm>
            <a:off x="2411413" y="1125538"/>
            <a:ext cx="2492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i="1"/>
              <a:t> </a:t>
            </a:r>
            <a:endParaRPr lang="sv-SE">
              <a:solidFill>
                <a:schemeClr val="tx2"/>
              </a:solidFill>
            </a:endParaRPr>
          </a:p>
        </p:txBody>
      </p:sp>
      <p:grpSp>
        <p:nvGrpSpPr>
          <p:cNvPr id="7" name="Grupp 9"/>
          <p:cNvGrpSpPr>
            <a:grpSpLocks/>
          </p:cNvGrpSpPr>
          <p:nvPr/>
        </p:nvGrpSpPr>
        <p:grpSpPr bwMode="auto">
          <a:xfrm>
            <a:off x="1116013" y="3141663"/>
            <a:ext cx="6372225" cy="2468562"/>
            <a:chOff x="395536" y="3414750"/>
            <a:chExt cx="6372200" cy="2468706"/>
          </a:xfrm>
        </p:grpSpPr>
        <p:sp>
          <p:nvSpPr>
            <p:cNvPr id="146437" name="Rektangel 10"/>
            <p:cNvSpPr>
              <a:spLocks noChangeArrowheads="1"/>
            </p:cNvSpPr>
            <p:nvPr/>
          </p:nvSpPr>
          <p:spPr bwMode="auto">
            <a:xfrm>
              <a:off x="2686682" y="3414750"/>
              <a:ext cx="240642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sv-SE" sz="2400" b="1">
                  <a:solidFill>
                    <a:srgbClr val="000000"/>
                  </a:solidFill>
                </a:rPr>
                <a:t>Den tålmodige!</a:t>
              </a:r>
            </a:p>
          </p:txBody>
        </p:sp>
        <p:pic>
          <p:nvPicPr>
            <p:cNvPr id="146438" name="Bildobjekt 11" descr="pusselbit_grön_skugga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5536" y="4062822"/>
              <a:ext cx="1573346" cy="1490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6439" name="Rektangel 12"/>
            <p:cNvSpPr>
              <a:spLocks noChangeArrowheads="1"/>
            </p:cNvSpPr>
            <p:nvPr/>
          </p:nvSpPr>
          <p:spPr bwMode="auto">
            <a:xfrm>
              <a:off x="2195736" y="4129130"/>
              <a:ext cx="4572000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v-SE">
                  <a:solidFill>
                    <a:srgbClr val="000000"/>
                  </a:solidFill>
                </a:rPr>
                <a:t>Kan behöva stå upp för sig själv ibland!</a:t>
              </a:r>
            </a:p>
            <a:p>
              <a:pPr eaLnBrk="0" hangingPunct="0"/>
              <a:endParaRPr lang="sv-SE">
                <a:solidFill>
                  <a:srgbClr val="000000"/>
                </a:solidFill>
              </a:endParaRPr>
            </a:p>
            <a:p>
              <a:pPr eaLnBrk="0" hangingPunct="0"/>
              <a:r>
                <a:rPr lang="sv-SE">
                  <a:solidFill>
                    <a:srgbClr val="000000"/>
                  </a:solidFill>
                </a:rPr>
                <a:t>Lära sig säga nej till ”vissa” personer!</a:t>
              </a:r>
            </a:p>
            <a:p>
              <a:pPr eaLnBrk="0" hangingPunct="0"/>
              <a:endParaRPr lang="sv-SE">
                <a:solidFill>
                  <a:srgbClr val="000000"/>
                </a:solidFill>
              </a:endParaRPr>
            </a:p>
            <a:p>
              <a:pPr eaLnBrk="0" hangingPunct="0"/>
              <a:r>
                <a:rPr lang="sv-SE">
                  <a:solidFill>
                    <a:srgbClr val="000000"/>
                  </a:solidFill>
                </a:rPr>
                <a:t>När en grön väl bestämt sig är det svårt att få honom/henne att ändra din inställning!</a:t>
              </a:r>
            </a:p>
          </p:txBody>
        </p:sp>
      </p:grpSp>
      <p:sp>
        <p:nvSpPr>
          <p:cNvPr id="12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0A369E61-325C-4D0B-B3A9-6728CB033E0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3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86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0156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ubrik 1"/>
          <p:cNvSpPr>
            <a:spLocks noGrp="1"/>
          </p:cNvSpPr>
          <p:nvPr>
            <p:ph type="title"/>
          </p:nvPr>
        </p:nvSpPr>
        <p:spPr>
          <a:xfrm>
            <a:off x="2591312" y="624110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Gröna personer</a:t>
            </a:r>
          </a:p>
        </p:txBody>
      </p:sp>
      <p:sp>
        <p:nvSpPr>
          <p:cNvPr id="148482" name="Rektangel 2"/>
          <p:cNvSpPr>
            <a:spLocks noChangeArrowheads="1"/>
          </p:cNvSpPr>
          <p:nvPr/>
        </p:nvSpPr>
        <p:spPr bwMode="auto">
          <a:xfrm>
            <a:off x="1401762" y="1412875"/>
            <a:ext cx="4572000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harmoniska och sociala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vänliga och avspända 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lyssnar på allas åsikter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”serviceminded”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visar hänsyn och respekt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skapar trygghet och trivsel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goda kommunikatörer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utpräglade gruppmänniskor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prioriterar långa relationer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viktigast är relationen!</a:t>
            </a:r>
          </a:p>
          <a:p>
            <a:pPr defTabSz="762000" eaLnBrk="0" hangingPunct="0">
              <a:buFontTx/>
              <a:buChar char="•"/>
            </a:pPr>
            <a:endParaRPr lang="sv-SE"/>
          </a:p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Kommunikationsstil</a:t>
            </a:r>
            <a:endParaRPr lang="sv-SE" sz="2800" b="1"/>
          </a:p>
          <a:p>
            <a:pPr defTabSz="762000" eaLnBrk="0" hangingPunct="0"/>
            <a:r>
              <a:rPr lang="sv-SE"/>
              <a:t>Lyssnande, frågande och kännande</a:t>
            </a:r>
          </a:p>
        </p:txBody>
      </p:sp>
      <p:pic>
        <p:nvPicPr>
          <p:cNvPr id="148483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1112" y="2133600"/>
            <a:ext cx="24765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4" name="Bildobjekt 4" descr="pusselbit_grön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92850" y="3327400"/>
            <a:ext cx="1379537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BAC3FF3F-7173-4E5E-8FA6-1460F6B8952E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87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48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ubrik 1"/>
          <p:cNvSpPr>
            <a:spLocks noGrp="1"/>
          </p:cNvSpPr>
          <p:nvPr>
            <p:ph type="title"/>
          </p:nvPr>
        </p:nvSpPr>
        <p:spPr>
          <a:xfrm>
            <a:off x="2663320" y="624110"/>
            <a:ext cx="6589200" cy="1280890"/>
          </a:xfrm>
        </p:spPr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Gröna personer under press</a:t>
            </a:r>
          </a:p>
        </p:txBody>
      </p:sp>
      <p:sp>
        <p:nvSpPr>
          <p:cNvPr id="150530" name="Rektangel 2"/>
          <p:cNvSpPr>
            <a:spLocks noChangeArrowheads="1"/>
          </p:cNvSpPr>
          <p:nvPr/>
        </p:nvSpPr>
        <p:spPr bwMode="auto">
          <a:xfrm>
            <a:off x="1510283" y="1341438"/>
            <a:ext cx="4572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Vanliga egenskaper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försiktiga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omständliga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konfliktobenägna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orubbliga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osjälvständiga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rädd för att fatta beslut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förändringsovilliga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trygghetsberoende</a:t>
            </a:r>
          </a:p>
          <a:p>
            <a:pPr defTabSz="762000" eaLnBrk="0" hangingPunct="0">
              <a:buFontTx/>
              <a:buChar char="•"/>
            </a:pPr>
            <a:r>
              <a:rPr lang="sv-SE"/>
              <a:t> långsam beslutsfattare</a:t>
            </a:r>
          </a:p>
          <a:p>
            <a:pPr defTabSz="762000" eaLnBrk="0" hangingPunct="0">
              <a:buFontTx/>
              <a:buChar char="•"/>
            </a:pPr>
            <a:endParaRPr lang="sv-SE"/>
          </a:p>
          <a:p>
            <a:pPr defTabSz="762000" eaLnBrk="0" hangingPunct="0"/>
            <a:r>
              <a:rPr lang="sv-SE" sz="2800" b="1">
                <a:solidFill>
                  <a:srgbClr val="336699"/>
                </a:solidFill>
              </a:rPr>
              <a:t>Kommunikationsstil</a:t>
            </a:r>
            <a:endParaRPr lang="sv-SE" sz="2800" b="1"/>
          </a:p>
          <a:p>
            <a:pPr defTabSz="762000" eaLnBrk="0" hangingPunct="0"/>
            <a:r>
              <a:rPr lang="sv-SE"/>
              <a:t>Krävande och otydlig</a:t>
            </a:r>
          </a:p>
        </p:txBody>
      </p:sp>
      <p:pic>
        <p:nvPicPr>
          <p:cNvPr id="150531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3120" y="2133600"/>
            <a:ext cx="24765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2" name="Bildobjekt 4" descr="pusselbit_grön_skugg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4858" y="3327400"/>
            <a:ext cx="1379537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30322649-0F66-4C38-90EA-69B6D7CBF238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88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233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ubrik 1"/>
          <p:cNvSpPr>
            <a:spLocks noGrp="1"/>
          </p:cNvSpPr>
          <p:nvPr>
            <p:ph type="title"/>
          </p:nvPr>
        </p:nvSpPr>
        <p:spPr>
          <a:xfrm>
            <a:off x="1945200" y="188640"/>
            <a:ext cx="6589200" cy="1280890"/>
          </a:xfrm>
        </p:spPr>
        <p:txBody>
          <a:bodyPr/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Hur känner vi igen en grön person?</a:t>
            </a:r>
          </a:p>
        </p:txBody>
      </p:sp>
      <p:sp>
        <p:nvSpPr>
          <p:cNvPr id="152578" name="Rektangel 2"/>
          <p:cNvSpPr>
            <a:spLocks noChangeArrowheads="1"/>
          </p:cNvSpPr>
          <p:nvPr/>
        </p:nvSpPr>
        <p:spPr bwMode="auto">
          <a:xfrm>
            <a:off x="1979686" y="1280954"/>
            <a:ext cx="64087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2000" dirty="0">
                <a:solidFill>
                  <a:srgbClr val="000000"/>
                </a:solidFill>
              </a:rPr>
              <a:t>En grön person frågar ofta VARFÖR?</a:t>
            </a:r>
            <a:br>
              <a:rPr lang="sv-SE" sz="2000" dirty="0">
                <a:solidFill>
                  <a:srgbClr val="000000"/>
                </a:solidFill>
              </a:rPr>
            </a:br>
            <a:r>
              <a:rPr lang="sv-SE" sz="2000" dirty="0">
                <a:solidFill>
                  <a:srgbClr val="000000"/>
                </a:solidFill>
              </a:rPr>
              <a:t>RELATIONEN är det viktigaste.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029665"/>
              </p:ext>
            </p:extLst>
          </p:nvPr>
        </p:nvGraphicFramePr>
        <p:xfrm>
          <a:off x="1475656" y="2205038"/>
          <a:ext cx="7200032" cy="3587372"/>
        </p:xfrm>
        <a:graphic>
          <a:graphicData uri="http://schemas.openxmlformats.org/drawingml/2006/table">
            <a:tbl>
              <a:tblPr/>
              <a:tblGrid>
                <a:gridCol w="1583305"/>
                <a:gridCol w="1211010"/>
                <a:gridCol w="1636690"/>
                <a:gridCol w="1395050"/>
                <a:gridCol w="1373977"/>
              </a:tblGrid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Karaktärsdrag: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Värde för teamet: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Trivselfaktorer: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bli under stress/press: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Möjliga begränsningar: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Tjänstvillig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Pålitlig lagspelare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Stabil miljö som är förutsägbar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Obeslutsam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försöka undvika motsättningar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Vänlig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Arbetar för en ledare och för ett mål/anledning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Trivs där det är OK att det tar tid att förändra saker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Ointresserad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ha svårt att göra prioriteringar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God lyssnare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Lojal och empatisk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Långsiktigt lagarbete med relationer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Orubblig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ogilla förändringar utan försäkringar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Tålmodig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Avslappnad</a:t>
                      </a:r>
                      <a:b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Uthållig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Logisk, tänker  steg för steg Service- orienterad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Få konflikter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Oflexibel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Kan ha svårt att handskas med motsatsförhållanden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3B989689-7727-492F-9B75-5EC166822F48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7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89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4342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Utmärkande drag</a:t>
            </a:r>
          </a:p>
        </p:txBody>
      </p:sp>
      <p:sp>
        <p:nvSpPr>
          <p:cNvPr id="154626" name="Text Box 4"/>
          <p:cNvSpPr txBox="1">
            <a:spLocks noChangeArrowheads="1"/>
          </p:cNvSpPr>
          <p:nvPr/>
        </p:nvSpPr>
        <p:spPr bwMode="auto">
          <a:xfrm>
            <a:off x="3717925" y="1628775"/>
            <a:ext cx="1536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Ordningsamma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Rationella</a:t>
            </a:r>
          </a:p>
        </p:txBody>
      </p:sp>
      <p:sp>
        <p:nvSpPr>
          <p:cNvPr id="154627" name="Text Box 5"/>
          <p:cNvSpPr txBox="1">
            <a:spLocks noChangeArrowheads="1"/>
          </p:cNvSpPr>
          <p:nvPr/>
        </p:nvSpPr>
        <p:spPr bwMode="auto">
          <a:xfrm>
            <a:off x="2003425" y="1700213"/>
            <a:ext cx="14398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Noggrann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Strukturerad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Omsorgsfull</a:t>
            </a:r>
          </a:p>
        </p:txBody>
      </p:sp>
      <p:sp>
        <p:nvSpPr>
          <p:cNvPr id="154628" name="Text Box 6"/>
          <p:cNvSpPr txBox="1">
            <a:spLocks noChangeArrowheads="1"/>
          </p:cNvSpPr>
          <p:nvPr/>
        </p:nvSpPr>
        <p:spPr bwMode="auto">
          <a:xfrm>
            <a:off x="2003425" y="3057525"/>
            <a:ext cx="15716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Precis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Organiserad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Tillförlitlig</a:t>
            </a:r>
          </a:p>
        </p:txBody>
      </p:sp>
      <p:sp>
        <p:nvSpPr>
          <p:cNvPr id="154629" name="Text Box 7"/>
          <p:cNvSpPr txBox="1">
            <a:spLocks noChangeArrowheads="1"/>
          </p:cNvSpPr>
          <p:nvPr/>
        </p:nvSpPr>
        <p:spPr bwMode="auto">
          <a:xfrm>
            <a:off x="1985963" y="4343400"/>
            <a:ext cx="15176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Uthållig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Metodisk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Förstående</a:t>
            </a:r>
          </a:p>
        </p:txBody>
      </p:sp>
      <p:sp>
        <p:nvSpPr>
          <p:cNvPr id="154630" name="Text Box 8"/>
          <p:cNvSpPr txBox="1">
            <a:spLocks noChangeArrowheads="1"/>
          </p:cNvSpPr>
          <p:nvPr/>
        </p:nvSpPr>
        <p:spPr bwMode="auto">
          <a:xfrm>
            <a:off x="5646738" y="1771650"/>
            <a:ext cx="18700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Energisk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Beslutsam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Målinriktad</a:t>
            </a:r>
          </a:p>
        </p:txBody>
      </p:sp>
      <p:sp>
        <p:nvSpPr>
          <p:cNvPr id="154631" name="Text Box 9"/>
          <p:cNvSpPr txBox="1">
            <a:spLocks noChangeArrowheads="1"/>
          </p:cNvSpPr>
          <p:nvPr/>
        </p:nvSpPr>
        <p:spPr bwMode="auto">
          <a:xfrm>
            <a:off x="3921125" y="4724400"/>
            <a:ext cx="1527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Engagerad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Omtänksam</a:t>
            </a:r>
          </a:p>
        </p:txBody>
      </p:sp>
      <p:sp>
        <p:nvSpPr>
          <p:cNvPr id="154632" name="Text Box 10"/>
          <p:cNvSpPr txBox="1">
            <a:spLocks noChangeArrowheads="1"/>
          </p:cNvSpPr>
          <p:nvPr/>
        </p:nvSpPr>
        <p:spPr bwMode="auto">
          <a:xfrm>
            <a:off x="5629275" y="4414838"/>
            <a:ext cx="167957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Utåtriktad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Positiv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Levnadsglad</a:t>
            </a:r>
          </a:p>
        </p:txBody>
      </p:sp>
      <p:sp>
        <p:nvSpPr>
          <p:cNvPr id="154633" name="Text Box 11"/>
          <p:cNvSpPr txBox="1">
            <a:spLocks noChangeArrowheads="1"/>
          </p:cNvSpPr>
          <p:nvPr/>
        </p:nvSpPr>
        <p:spPr bwMode="auto">
          <a:xfrm>
            <a:off x="5653088" y="3114675"/>
            <a:ext cx="187166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Anpassningsbar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Nyskapande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Idérik</a:t>
            </a:r>
          </a:p>
        </p:txBody>
      </p:sp>
      <p:pic>
        <p:nvPicPr>
          <p:cNvPr id="154634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2492375"/>
            <a:ext cx="20256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2456-3CDF-4F1D-91F1-DDDCA88A6168}" type="datetime1">
              <a:rPr lang="sv-SE" smtClean="0"/>
              <a:t>15-03-23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90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62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Utmärkande drag (baksida)</a:t>
            </a:r>
          </a:p>
        </p:txBody>
      </p:sp>
      <p:sp>
        <p:nvSpPr>
          <p:cNvPr id="156674" name="Text Box 4"/>
          <p:cNvSpPr txBox="1">
            <a:spLocks noChangeArrowheads="1"/>
          </p:cNvSpPr>
          <p:nvPr/>
        </p:nvSpPr>
        <p:spPr bwMode="auto">
          <a:xfrm>
            <a:off x="3779838" y="1609725"/>
            <a:ext cx="13192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Korrigerande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Dikterande</a:t>
            </a:r>
          </a:p>
        </p:txBody>
      </p:sp>
      <p:sp>
        <p:nvSpPr>
          <p:cNvPr id="156675" name="Text Box 5"/>
          <p:cNvSpPr txBox="1">
            <a:spLocks noChangeArrowheads="1"/>
          </p:cNvSpPr>
          <p:nvPr/>
        </p:nvSpPr>
        <p:spPr bwMode="auto">
          <a:xfrm>
            <a:off x="5740399" y="1752600"/>
            <a:ext cx="153936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Trångsynt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Angelägen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Sakorienterad</a:t>
            </a:r>
          </a:p>
        </p:txBody>
      </p:sp>
      <p:sp>
        <p:nvSpPr>
          <p:cNvPr id="156676" name="Text Box 6"/>
          <p:cNvSpPr txBox="1">
            <a:spLocks noChangeArrowheads="1"/>
          </p:cNvSpPr>
          <p:nvPr/>
        </p:nvSpPr>
        <p:spPr bwMode="auto">
          <a:xfrm>
            <a:off x="5842000" y="3143250"/>
            <a:ext cx="15113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Oberäknelig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Ointresserad av detaljer</a:t>
            </a:r>
          </a:p>
        </p:txBody>
      </p:sp>
      <p:sp>
        <p:nvSpPr>
          <p:cNvPr id="156677" name="Text Box 7"/>
          <p:cNvSpPr txBox="1">
            <a:spLocks noChangeArrowheads="1"/>
          </p:cNvSpPr>
          <p:nvPr/>
        </p:nvSpPr>
        <p:spPr bwMode="auto">
          <a:xfrm>
            <a:off x="3824288" y="4778375"/>
            <a:ext cx="146779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3" tIns="45716" rIns="91433" bIns="45716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Känsloladdad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Känslostyrd</a:t>
            </a:r>
          </a:p>
        </p:txBody>
      </p:sp>
      <p:sp>
        <p:nvSpPr>
          <p:cNvPr id="156678" name="Text Box 8"/>
          <p:cNvSpPr txBox="1">
            <a:spLocks noChangeArrowheads="1"/>
          </p:cNvSpPr>
          <p:nvPr/>
        </p:nvSpPr>
        <p:spPr bwMode="auto">
          <a:xfrm>
            <a:off x="5768975" y="4346575"/>
            <a:ext cx="17557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Självisk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Lättstött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Ouppmärksam</a:t>
            </a:r>
          </a:p>
        </p:txBody>
      </p:sp>
      <p:sp>
        <p:nvSpPr>
          <p:cNvPr id="156679" name="Text Box 9"/>
          <p:cNvSpPr txBox="1">
            <a:spLocks noChangeArrowheads="1"/>
          </p:cNvSpPr>
          <p:nvPr/>
        </p:nvSpPr>
        <p:spPr bwMode="auto">
          <a:xfrm>
            <a:off x="1565275" y="1752600"/>
            <a:ext cx="16319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Stelbent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Beslutsångest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Detaljorienterad</a:t>
            </a:r>
          </a:p>
        </p:txBody>
      </p:sp>
      <p:sp>
        <p:nvSpPr>
          <p:cNvPr id="156680" name="Text Box 10"/>
          <p:cNvSpPr txBox="1">
            <a:spLocks noChangeArrowheads="1"/>
          </p:cNvSpPr>
          <p:nvPr/>
        </p:nvSpPr>
        <p:spPr bwMode="auto">
          <a:xfrm>
            <a:off x="1520825" y="3198813"/>
            <a:ext cx="16287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sv-SE" sz="1400" b="1">
                <a:solidFill>
                  <a:srgbClr val="000000"/>
                </a:solidFill>
              </a:rPr>
              <a:t>Kritisk</a:t>
            </a:r>
            <a:br>
              <a:rPr lang="sv-SE" sz="1400" b="1">
                <a:solidFill>
                  <a:srgbClr val="000000"/>
                </a:solidFill>
              </a:rPr>
            </a:br>
            <a:r>
              <a:rPr lang="sv-SE" sz="1400" b="1">
                <a:solidFill>
                  <a:srgbClr val="000000"/>
                </a:solidFill>
              </a:rPr>
              <a:t>Konservativ</a:t>
            </a:r>
          </a:p>
        </p:txBody>
      </p:sp>
      <p:sp>
        <p:nvSpPr>
          <p:cNvPr id="156681" name="Text Box 11"/>
          <p:cNvSpPr txBox="1">
            <a:spLocks noChangeArrowheads="1"/>
          </p:cNvSpPr>
          <p:nvPr/>
        </p:nvSpPr>
        <p:spPr bwMode="auto">
          <a:xfrm>
            <a:off x="1116013" y="4418013"/>
            <a:ext cx="21240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6" rIns="91433" bIns="45716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sv-SE" sz="1400" b="1" dirty="0">
                <a:solidFill>
                  <a:srgbClr val="000000"/>
                </a:solidFill>
              </a:rPr>
              <a:t>Förändringskänslig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Obeslutsam</a:t>
            </a:r>
            <a:br>
              <a:rPr lang="sv-SE" sz="1400" b="1" dirty="0">
                <a:solidFill>
                  <a:srgbClr val="000000"/>
                </a:solidFill>
              </a:rPr>
            </a:br>
            <a:r>
              <a:rPr lang="sv-SE" sz="1400" b="1" dirty="0">
                <a:solidFill>
                  <a:srgbClr val="000000"/>
                </a:solidFill>
              </a:rPr>
              <a:t>Personorienterad</a:t>
            </a:r>
          </a:p>
        </p:txBody>
      </p:sp>
      <p:pic>
        <p:nvPicPr>
          <p:cNvPr id="156682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2492375"/>
            <a:ext cx="20256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74A4A5CF-8E4D-4876-9C89-9564A253EBC5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3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91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4620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/>
      <p:bldP spid="156675" grpId="0"/>
      <p:bldP spid="156676" grpId="0"/>
      <p:bldP spid="156677" grpId="0"/>
      <p:bldP spid="156678" grpId="0"/>
      <p:bldP spid="156679" grpId="0"/>
      <p:bldP spid="156680" grpId="0"/>
      <p:bldP spid="15668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4941168"/>
            <a:ext cx="6591985" cy="566738"/>
          </a:xfrm>
        </p:spPr>
        <p:txBody>
          <a:bodyPr/>
          <a:lstStyle/>
          <a:p>
            <a:pPr algn="ctr"/>
            <a:r>
              <a:rPr lang="sv-SE" b="1" dirty="0"/>
              <a:t>Typiska inställningar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2618FEC0-6A31-4271-843B-E11ADB8A7CC8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6021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395536" y="4983088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92</a:t>
            </a:fld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907" y="548680"/>
            <a:ext cx="6030477" cy="44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36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>
                <a:solidFill>
                  <a:schemeClr val="tx2"/>
                </a:solidFill>
                <a:latin typeface="Arial" charset="0"/>
                <a:cs typeface="Arial" charset="0"/>
              </a:rPr>
              <a:t>Vad färgerna uppskattar</a:t>
            </a:r>
          </a:p>
        </p:txBody>
      </p:sp>
      <p:sp>
        <p:nvSpPr>
          <p:cNvPr id="162818" name="textruta 3"/>
          <p:cNvSpPr txBox="1">
            <a:spLocks noChangeArrowheads="1"/>
          </p:cNvSpPr>
          <p:nvPr/>
        </p:nvSpPr>
        <p:spPr bwMode="auto">
          <a:xfrm>
            <a:off x="3924300" y="4941888"/>
            <a:ext cx="1439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Relationer</a:t>
            </a:r>
          </a:p>
        </p:txBody>
      </p:sp>
      <p:sp>
        <p:nvSpPr>
          <p:cNvPr id="162819" name="textruta 4"/>
          <p:cNvSpPr txBox="1">
            <a:spLocks noChangeArrowheads="1"/>
          </p:cNvSpPr>
          <p:nvPr/>
        </p:nvSpPr>
        <p:spPr bwMode="auto">
          <a:xfrm>
            <a:off x="5867400" y="3284538"/>
            <a:ext cx="1441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Handling</a:t>
            </a:r>
          </a:p>
        </p:txBody>
      </p:sp>
      <p:sp>
        <p:nvSpPr>
          <p:cNvPr id="162820" name="textruta 5"/>
          <p:cNvSpPr txBox="1">
            <a:spLocks noChangeArrowheads="1"/>
          </p:cNvSpPr>
          <p:nvPr/>
        </p:nvSpPr>
        <p:spPr bwMode="auto">
          <a:xfrm>
            <a:off x="3779838" y="1763713"/>
            <a:ext cx="1512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Kompetens</a:t>
            </a:r>
          </a:p>
        </p:txBody>
      </p:sp>
      <p:sp>
        <p:nvSpPr>
          <p:cNvPr id="162821" name="textruta 7"/>
          <p:cNvSpPr txBox="1">
            <a:spLocks noChangeArrowheads="1"/>
          </p:cNvSpPr>
          <p:nvPr/>
        </p:nvSpPr>
        <p:spPr bwMode="auto">
          <a:xfrm>
            <a:off x="1692275" y="3357563"/>
            <a:ext cx="13668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dirty="0"/>
              <a:t>Pålitlighet</a:t>
            </a:r>
          </a:p>
        </p:txBody>
      </p:sp>
      <p:sp>
        <p:nvSpPr>
          <p:cNvPr id="162822" name="textruta 8"/>
          <p:cNvSpPr txBox="1">
            <a:spLocks noChangeArrowheads="1"/>
          </p:cNvSpPr>
          <p:nvPr/>
        </p:nvSpPr>
        <p:spPr bwMode="auto">
          <a:xfrm>
            <a:off x="5724525" y="4652963"/>
            <a:ext cx="151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Entusiasm</a:t>
            </a:r>
          </a:p>
        </p:txBody>
      </p:sp>
      <p:sp>
        <p:nvSpPr>
          <p:cNvPr id="162823" name="textruta 9"/>
          <p:cNvSpPr txBox="1">
            <a:spLocks noChangeArrowheads="1"/>
          </p:cNvSpPr>
          <p:nvPr/>
        </p:nvSpPr>
        <p:spPr bwMode="auto">
          <a:xfrm>
            <a:off x="5724525" y="2124075"/>
            <a:ext cx="1079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Resultat</a:t>
            </a:r>
          </a:p>
        </p:txBody>
      </p:sp>
      <p:sp>
        <p:nvSpPr>
          <p:cNvPr id="162824" name="textruta 10"/>
          <p:cNvSpPr txBox="1">
            <a:spLocks noChangeArrowheads="1"/>
          </p:cNvSpPr>
          <p:nvPr/>
        </p:nvSpPr>
        <p:spPr bwMode="auto">
          <a:xfrm>
            <a:off x="1979613" y="2133600"/>
            <a:ext cx="1079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Kvalitet</a:t>
            </a:r>
          </a:p>
        </p:txBody>
      </p:sp>
      <p:sp>
        <p:nvSpPr>
          <p:cNvPr id="162825" name="textruta 12"/>
          <p:cNvSpPr txBox="1">
            <a:spLocks noChangeArrowheads="1"/>
          </p:cNvSpPr>
          <p:nvPr/>
        </p:nvSpPr>
        <p:spPr bwMode="auto">
          <a:xfrm>
            <a:off x="1476375" y="4652963"/>
            <a:ext cx="1655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Trovärdighet</a:t>
            </a:r>
          </a:p>
        </p:txBody>
      </p:sp>
      <p:pic>
        <p:nvPicPr>
          <p:cNvPr id="162826" name="Picture 11" descr="pusselmodellen_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2492375"/>
            <a:ext cx="20256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74429" y="6135089"/>
            <a:ext cx="864351" cy="370171"/>
          </a:xfrm>
        </p:spPr>
        <p:txBody>
          <a:bodyPr/>
          <a:lstStyle/>
          <a:p>
            <a:fld id="{BBD4A3C7-B43D-479A-B0AC-9D7FAD8EBAF4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13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</p:spPr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EC0D0-8B40-46C6-8B35-A59006769FBD}" type="slidenum">
              <a:rPr lang="sv-SE" smtClean="0"/>
              <a:t>93</a:t>
            </a:fld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408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Gruppsamverkan….</a:t>
            </a:r>
            <a:r>
              <a:rPr lang="sv-SE" b="1" dirty="0" err="1" smtClean="0"/>
              <a:t>conclusions</a:t>
            </a:r>
            <a:endParaRPr lang="sv-SE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00B02F8B-43A3-4CE4-9B37-CB3BC38ED580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395536" y="4983088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94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45693"/>
            <a:ext cx="5279594" cy="451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09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54" y="744942"/>
            <a:ext cx="5917442" cy="520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085" name="Group 5"/>
          <p:cNvGrpSpPr>
            <a:grpSpLocks/>
          </p:cNvGrpSpPr>
          <p:nvPr/>
        </p:nvGrpSpPr>
        <p:grpSpPr bwMode="auto">
          <a:xfrm>
            <a:off x="1583109" y="2565846"/>
            <a:ext cx="1620739" cy="719138"/>
            <a:chOff x="0" y="0"/>
            <a:chExt cx="1814" cy="603"/>
          </a:xfrm>
        </p:grpSpPr>
        <p:sp>
          <p:nvSpPr>
            <p:cNvPr id="46083" name="AutoShape 3"/>
            <p:cNvSpPr>
              <a:spLocks/>
            </p:cNvSpPr>
            <p:nvPr/>
          </p:nvSpPr>
          <p:spPr bwMode="auto">
            <a:xfrm>
              <a:off x="0" y="0"/>
              <a:ext cx="1814" cy="603"/>
            </a:xfrm>
            <a:prstGeom prst="roundRect">
              <a:avLst>
                <a:gd name="adj" fmla="val 12500"/>
              </a:avLst>
            </a:prstGeom>
            <a:solidFill>
              <a:srgbClr val="FFCC99">
                <a:alpha val="24706"/>
              </a:srgbClr>
            </a:solidFill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>
                <a:solidFill>
                  <a:prstClr val="black"/>
                </a:solidFill>
              </a:endParaRPr>
            </a:p>
          </p:txBody>
        </p:sp>
        <p:sp>
          <p:nvSpPr>
            <p:cNvPr id="46084" name="Rectangle 4"/>
            <p:cNvSpPr>
              <a:spLocks/>
            </p:cNvSpPr>
            <p:nvPr/>
          </p:nvSpPr>
          <p:spPr bwMode="auto">
            <a:xfrm>
              <a:off x="154" y="88"/>
              <a:ext cx="1487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8100" tIns="38100" rIns="38100" bIns="38100" anchor="ctr">
              <a:spAutoFit/>
            </a:bodyPr>
            <a:lstStyle/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Hur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så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?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Vad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var</a:t>
              </a:r>
              <a:endPara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" charset="0"/>
                <a:sym typeface="Times New Roman" charset="0"/>
              </a:endParaRPr>
            </a:p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frågan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nu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igen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?</a:t>
              </a:r>
            </a:p>
          </p:txBody>
        </p:sp>
      </p:grpSp>
      <p:grpSp>
        <p:nvGrpSpPr>
          <p:cNvPr id="46088" name="Group 8"/>
          <p:cNvGrpSpPr>
            <a:grpSpLocks/>
          </p:cNvGrpSpPr>
          <p:nvPr/>
        </p:nvGrpSpPr>
        <p:grpSpPr bwMode="auto">
          <a:xfrm>
            <a:off x="5298143" y="5157192"/>
            <a:ext cx="2226185" cy="936191"/>
            <a:chOff x="-65" y="-182"/>
            <a:chExt cx="1994" cy="785"/>
          </a:xfrm>
        </p:grpSpPr>
        <p:sp>
          <p:nvSpPr>
            <p:cNvPr id="46086" name="AutoShape 6"/>
            <p:cNvSpPr>
              <a:spLocks/>
            </p:cNvSpPr>
            <p:nvPr/>
          </p:nvSpPr>
          <p:spPr bwMode="auto">
            <a:xfrm>
              <a:off x="0" y="0"/>
              <a:ext cx="1814" cy="603"/>
            </a:xfrm>
            <a:prstGeom prst="roundRect">
              <a:avLst>
                <a:gd name="adj" fmla="val 12500"/>
              </a:avLst>
            </a:prstGeom>
            <a:solidFill>
              <a:srgbClr val="FFCC99">
                <a:alpha val="24706"/>
              </a:srgbClr>
            </a:solidFill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>
                <a:solidFill>
                  <a:prstClr val="black"/>
                </a:solidFill>
              </a:endParaRPr>
            </a:p>
          </p:txBody>
        </p:sp>
        <p:sp>
          <p:nvSpPr>
            <p:cNvPr id="46087" name="Rectangle 7"/>
            <p:cNvSpPr>
              <a:spLocks/>
            </p:cNvSpPr>
            <p:nvPr/>
          </p:nvSpPr>
          <p:spPr bwMode="auto">
            <a:xfrm>
              <a:off x="-65" y="-182"/>
              <a:ext cx="1994" cy="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8100" tIns="38100" rIns="38100" bIns="38100" anchor="ctr">
              <a:spAutoFit/>
            </a:bodyPr>
            <a:lstStyle/>
            <a:p>
              <a:endPara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Tahoma" charset="0"/>
                <a:sym typeface="Tahoma" charset="0"/>
              </a:endParaRPr>
            </a:p>
            <a:p>
              <a:r>
                <a:rPr lang="en-US" sz="1400" dirty="0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  Jag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kommer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att</a:t>
              </a:r>
              <a:r>
                <a:rPr lang="en-US" sz="1400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Times" charset="0"/>
                  <a:sym typeface="Times New Roman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sopa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</a:p>
            <a:p>
              <a:r>
                <a:rPr lang="en-US" sz="1400" dirty="0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 till 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dig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om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vi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inte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lyckas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!!!</a:t>
              </a:r>
            </a:p>
          </p:txBody>
        </p:sp>
      </p:grpSp>
      <p:grpSp>
        <p:nvGrpSpPr>
          <p:cNvPr id="46091" name="Group 11"/>
          <p:cNvGrpSpPr>
            <a:grpSpLocks/>
          </p:cNvGrpSpPr>
          <p:nvPr/>
        </p:nvGrpSpPr>
        <p:grpSpPr bwMode="auto">
          <a:xfrm>
            <a:off x="3419872" y="2419126"/>
            <a:ext cx="1629669" cy="1009874"/>
            <a:chOff x="-11" y="0"/>
            <a:chExt cx="1825" cy="603"/>
          </a:xfrm>
        </p:grpSpPr>
        <p:sp>
          <p:nvSpPr>
            <p:cNvPr id="46089" name="AutoShape 9"/>
            <p:cNvSpPr>
              <a:spLocks/>
            </p:cNvSpPr>
            <p:nvPr/>
          </p:nvSpPr>
          <p:spPr bwMode="auto">
            <a:xfrm>
              <a:off x="0" y="0"/>
              <a:ext cx="1814" cy="603"/>
            </a:xfrm>
            <a:prstGeom prst="roundRect">
              <a:avLst>
                <a:gd name="adj" fmla="val 12500"/>
              </a:avLst>
            </a:prstGeom>
            <a:solidFill>
              <a:srgbClr val="FFCC99">
                <a:alpha val="24706"/>
              </a:srgbClr>
            </a:solidFill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>
                <a:solidFill>
                  <a:prstClr val="black"/>
                </a:solidFill>
              </a:endParaRPr>
            </a:p>
          </p:txBody>
        </p:sp>
        <p:sp>
          <p:nvSpPr>
            <p:cNvPr id="46090" name="Rectangle 10"/>
            <p:cNvSpPr>
              <a:spLocks/>
            </p:cNvSpPr>
            <p:nvPr/>
          </p:nvSpPr>
          <p:spPr bwMode="auto">
            <a:xfrm>
              <a:off x="-11" y="86"/>
              <a:ext cx="180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8100" tIns="38100" rIns="38100" bIns="38100" anchor="ctr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Jag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fattar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endPara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" charset="0"/>
                <a:sym typeface="Times New Roman" charset="0"/>
              </a:endParaRPr>
            </a:p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inte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ett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smack! </a:t>
              </a:r>
            </a:p>
            <a:p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Jag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får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köpa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läget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..</a:t>
              </a:r>
            </a:p>
          </p:txBody>
        </p:sp>
      </p:grpSp>
      <p:grpSp>
        <p:nvGrpSpPr>
          <p:cNvPr id="46094" name="Group 14"/>
          <p:cNvGrpSpPr>
            <a:grpSpLocks/>
          </p:cNvGrpSpPr>
          <p:nvPr/>
        </p:nvGrpSpPr>
        <p:grpSpPr bwMode="auto">
          <a:xfrm>
            <a:off x="3384203" y="5374158"/>
            <a:ext cx="1619845" cy="719138"/>
            <a:chOff x="0" y="0"/>
            <a:chExt cx="1814" cy="603"/>
          </a:xfrm>
        </p:grpSpPr>
        <p:sp>
          <p:nvSpPr>
            <p:cNvPr id="46092" name="AutoShape 12"/>
            <p:cNvSpPr>
              <a:spLocks/>
            </p:cNvSpPr>
            <p:nvPr/>
          </p:nvSpPr>
          <p:spPr bwMode="auto">
            <a:xfrm>
              <a:off x="0" y="0"/>
              <a:ext cx="1814" cy="603"/>
            </a:xfrm>
            <a:prstGeom prst="roundRect">
              <a:avLst>
                <a:gd name="adj" fmla="val 12500"/>
              </a:avLst>
            </a:prstGeom>
            <a:solidFill>
              <a:srgbClr val="FFCC99">
                <a:alpha val="24706"/>
              </a:srgbClr>
            </a:solidFill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>
                <a:solidFill>
                  <a:prstClr val="black"/>
                </a:solidFill>
              </a:endParaRPr>
            </a:p>
          </p:txBody>
        </p:sp>
        <p:sp>
          <p:nvSpPr>
            <p:cNvPr id="46093" name="Rectangle 13"/>
            <p:cNvSpPr>
              <a:spLocks/>
            </p:cNvSpPr>
            <p:nvPr/>
          </p:nvSpPr>
          <p:spPr bwMode="auto">
            <a:xfrm>
              <a:off x="90" y="89"/>
              <a:ext cx="166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8100" tIns="38100" rIns="38100" bIns="38100" anchor="ctr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Hmm,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hur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tänker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endPara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Times" charset="0"/>
                <a:sym typeface="Times New Roman" charset="0"/>
              </a:endParaRPr>
            </a:p>
            <a:p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du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då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?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Struktur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?</a:t>
              </a:r>
            </a:p>
          </p:txBody>
        </p:sp>
      </p:grpSp>
      <p:grpSp>
        <p:nvGrpSpPr>
          <p:cNvPr id="46097" name="Group 17"/>
          <p:cNvGrpSpPr>
            <a:grpSpLocks/>
          </p:cNvGrpSpPr>
          <p:nvPr/>
        </p:nvGrpSpPr>
        <p:grpSpPr bwMode="auto">
          <a:xfrm>
            <a:off x="5357157" y="2637854"/>
            <a:ext cx="1879139" cy="719138"/>
            <a:chOff x="314" y="0"/>
            <a:chExt cx="1814" cy="603"/>
          </a:xfrm>
        </p:grpSpPr>
        <p:sp>
          <p:nvSpPr>
            <p:cNvPr id="46095" name="AutoShape 15"/>
            <p:cNvSpPr>
              <a:spLocks/>
            </p:cNvSpPr>
            <p:nvPr/>
          </p:nvSpPr>
          <p:spPr bwMode="auto">
            <a:xfrm>
              <a:off x="314" y="0"/>
              <a:ext cx="1814" cy="603"/>
            </a:xfrm>
            <a:prstGeom prst="roundRect">
              <a:avLst>
                <a:gd name="adj" fmla="val 12500"/>
              </a:avLst>
            </a:prstGeom>
            <a:solidFill>
              <a:srgbClr val="FFCC99">
                <a:alpha val="24706"/>
              </a:srgbClr>
            </a:solidFill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 dirty="0">
                <a:solidFill>
                  <a:prstClr val="black"/>
                </a:solidFill>
              </a:endParaRPr>
            </a:p>
          </p:txBody>
        </p:sp>
        <p:sp>
          <p:nvSpPr>
            <p:cNvPr id="46096" name="Rectangle 16"/>
            <p:cNvSpPr>
              <a:spLocks/>
            </p:cNvSpPr>
            <p:nvPr/>
          </p:nvSpPr>
          <p:spPr bwMode="auto">
            <a:xfrm>
              <a:off x="368" y="88"/>
              <a:ext cx="176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8100" tIns="38100" rIns="38100" bIns="38100" anchor="ctr">
              <a:spAutoFit/>
            </a:bodyPr>
            <a:lstStyle/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Kan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jag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gå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nu?</a:t>
              </a:r>
            </a:p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H</a:t>
              </a:r>
              <a:r>
                <a:rPr lang="en-US" sz="1400" dirty="0" err="1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ar</a:t>
              </a:r>
              <a:r>
                <a:rPr lang="en-US" sz="1400" dirty="0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viktigare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att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göra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!</a:t>
              </a:r>
            </a:p>
          </p:txBody>
        </p:sp>
      </p:grpSp>
      <p:grpSp>
        <p:nvGrpSpPr>
          <p:cNvPr id="46100" name="Group 20"/>
          <p:cNvGrpSpPr>
            <a:grpSpLocks/>
          </p:cNvGrpSpPr>
          <p:nvPr/>
        </p:nvGrpSpPr>
        <p:grpSpPr bwMode="auto">
          <a:xfrm>
            <a:off x="1549157" y="5157192"/>
            <a:ext cx="1654691" cy="886672"/>
            <a:chOff x="-6" y="0"/>
            <a:chExt cx="1852" cy="603"/>
          </a:xfrm>
        </p:grpSpPr>
        <p:sp>
          <p:nvSpPr>
            <p:cNvPr id="46098" name="AutoShape 18"/>
            <p:cNvSpPr>
              <a:spLocks/>
            </p:cNvSpPr>
            <p:nvPr/>
          </p:nvSpPr>
          <p:spPr bwMode="auto">
            <a:xfrm>
              <a:off x="0" y="0"/>
              <a:ext cx="1814" cy="603"/>
            </a:xfrm>
            <a:prstGeom prst="roundRect">
              <a:avLst>
                <a:gd name="adj" fmla="val 12500"/>
              </a:avLst>
            </a:prstGeom>
            <a:solidFill>
              <a:srgbClr val="FFCC99">
                <a:alpha val="24706"/>
              </a:srgbClr>
            </a:solidFill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sv-SE">
                <a:solidFill>
                  <a:prstClr val="black"/>
                </a:solidFill>
              </a:endParaRPr>
            </a:p>
          </p:txBody>
        </p:sp>
        <p:sp>
          <p:nvSpPr>
            <p:cNvPr id="46099" name="Rectangle 19"/>
            <p:cNvSpPr>
              <a:spLocks/>
            </p:cNvSpPr>
            <p:nvPr/>
          </p:nvSpPr>
          <p:spPr bwMode="auto">
            <a:xfrm>
              <a:off x="-6" y="56"/>
              <a:ext cx="185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8100" tIns="38100" rIns="38100" bIns="38100" anchor="ctr">
              <a:spAutoFit/>
            </a:bodyPr>
            <a:lstStyle/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Åhhh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..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tuta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&amp;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kör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! </a:t>
              </a:r>
            </a:p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Planera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kan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vi </a:t>
              </a:r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göra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 </a:t>
              </a:r>
            </a:p>
            <a:p>
              <a:r>
                <a:rPr lang="en-US" sz="1400" dirty="0" err="1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senare</a:t>
              </a:r>
              <a:r>
                <a:rPr lang="en-US" sz="1400" dirty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Tahoma" charset="0"/>
                  <a:sym typeface="Tahoma" charset="0"/>
                </a:rPr>
                <a:t>…</a:t>
              </a:r>
            </a:p>
          </p:txBody>
        </p:sp>
      </p:grpSp>
      <p:sp>
        <p:nvSpPr>
          <p:cNvPr id="46101" name="Rectangle 21"/>
          <p:cNvSpPr>
            <a:spLocks/>
          </p:cNvSpPr>
          <p:nvPr/>
        </p:nvSpPr>
        <p:spPr bwMode="auto">
          <a:xfrm>
            <a:off x="7358318" y="1717923"/>
            <a:ext cx="1429524" cy="2143125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000" dirty="0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 </a:t>
            </a:r>
          </a:p>
          <a:p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Makt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Beteende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Normer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Drivkrafter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Attityder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Värderingar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Social </a:t>
            </a:r>
          </a:p>
          <a:p>
            <a:r>
              <a:rPr lang="en-US" sz="2000" dirty="0" err="1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  <a:sym typeface="Chalkboard" charset="0"/>
              </a:rPr>
              <a:t>mångfald</a:t>
            </a:r>
            <a:endParaRPr lang="en-US" sz="20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  <a:sym typeface="Chalkboard" charset="0"/>
            </a:endParaRP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7772400" y="6299189"/>
            <a:ext cx="976064" cy="370171"/>
          </a:xfrm>
        </p:spPr>
        <p:txBody>
          <a:bodyPr/>
          <a:lstStyle/>
          <a:p>
            <a:fld id="{5E7DC6B9-C7A9-47F0-92CF-601DC0695123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15-03-23</a:t>
            </a:fld>
            <a:endParaRPr lang="sv-S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942415" y="6381328"/>
            <a:ext cx="5716488" cy="365125"/>
          </a:xfrm>
        </p:spPr>
        <p:txBody>
          <a:bodyPr/>
          <a:lstStyle/>
          <a:p>
            <a:r>
              <a:rPr lang="sv-SE" smtClean="0">
                <a:solidFill>
                  <a:prstClr val="black">
                    <a:tint val="75000"/>
                  </a:prstClr>
                </a:solidFill>
              </a:rPr>
              <a:t>Copyright Brismo Konsult AB</a:t>
            </a:r>
            <a:endParaRPr lang="sv-S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pPr/>
              <a:t>95</a:t>
            </a:fld>
            <a:endParaRPr lang="sv-SE" dirty="0"/>
          </a:p>
        </p:txBody>
      </p:sp>
      <p:sp>
        <p:nvSpPr>
          <p:cNvPr id="3" name="textruta 2"/>
          <p:cNvSpPr txBox="1"/>
          <p:nvPr/>
        </p:nvSpPr>
        <p:spPr>
          <a:xfrm>
            <a:off x="2051720" y="97468"/>
            <a:ext cx="4081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 smtClean="0">
                <a:solidFill>
                  <a:prstClr val="black"/>
                </a:solidFill>
                <a:latin typeface="Chalkboard" charset="0"/>
                <a:ea typeface="ＭＳ Ｐゴシック" charset="0"/>
                <a:cs typeface="Chalkboard" charset="0"/>
              </a:rPr>
              <a:t>Samverkan i projekt……</a:t>
            </a:r>
            <a:endParaRPr lang="sv-SE" sz="2800" dirty="0">
              <a:solidFill>
                <a:prstClr val="black"/>
              </a:solidFill>
              <a:latin typeface="Chalkboard" charset="0"/>
              <a:ea typeface="ＭＳ Ｐゴシック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9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4869160"/>
            <a:ext cx="6596365" cy="555558"/>
          </a:xfrm>
        </p:spPr>
        <p:txBody>
          <a:bodyPr>
            <a:normAutofit/>
          </a:bodyPr>
          <a:lstStyle/>
          <a:p>
            <a:r>
              <a:rPr lang="sv-SE" b="1" dirty="0"/>
              <a:t>Vad bidrar de olika färgerna med</a:t>
            </a:r>
            <a:r>
              <a:rPr lang="sv-SE" b="1" dirty="0" smtClean="0"/>
              <a:t>?</a:t>
            </a:r>
            <a:endParaRPr lang="sv-SE" b="1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7CC50B96-0C18-46B8-998E-20C11A0B4258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395536" y="4983088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96</a:t>
            </a:fld>
            <a:endParaRPr lang="sv-SE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249379" y="3741386"/>
            <a:ext cx="15843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v-SE" sz="1400" dirty="0"/>
              <a:t>Hanterar den mänskliga aspekten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320553" y="2201966"/>
            <a:ext cx="14398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sv-SE" sz="1400"/>
              <a:t>Samordnar detaljerna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391991" y="3424341"/>
            <a:ext cx="14414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sv-SE" sz="1400" dirty="0"/>
              <a:t>Tänker steg för steg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391991" y="908150"/>
            <a:ext cx="1511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sv-SE" sz="1400" dirty="0"/>
              <a:t>Ankaret i verkligheten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064969" y="861647"/>
            <a:ext cx="14287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dirty="0"/>
              <a:t>Skapar styr- uppföljnings- </a:t>
            </a:r>
            <a:r>
              <a:rPr lang="sv-SE" sz="1400" dirty="0" smtClean="0"/>
              <a:t>och belönings-system</a:t>
            </a:r>
            <a:endParaRPr lang="sv-SE" sz="1400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323990" y="836712"/>
            <a:ext cx="1511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v-SE" sz="1400" dirty="0"/>
              <a:t>Vågmästare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124215" y="2271816"/>
            <a:ext cx="13287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/>
              <a:t>Visar vägen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208985" y="3380185"/>
            <a:ext cx="16033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dirty="0"/>
              <a:t>Tillför energi</a:t>
            </a:r>
          </a:p>
        </p:txBody>
      </p:sp>
      <p:pic>
        <p:nvPicPr>
          <p:cNvPr id="17" name="Picture 10" descr="pusselmodellen_n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3627" y="1408216"/>
            <a:ext cx="2025650" cy="201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592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382542"/>
            <a:ext cx="6591985" cy="566738"/>
          </a:xfrm>
        </p:spPr>
        <p:txBody>
          <a:bodyPr/>
          <a:lstStyle/>
          <a:p>
            <a:pPr algn="ctr"/>
            <a:r>
              <a:rPr lang="sv-SE" b="1" dirty="0"/>
              <a:t>Personers agerande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FF4DD301-0390-4722-B514-67EB83B5546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395536" y="4983088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97</a:t>
            </a:fld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224" y="332656"/>
            <a:ext cx="6197693" cy="520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7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2415" y="5085184"/>
            <a:ext cx="6591985" cy="566738"/>
          </a:xfrm>
        </p:spPr>
        <p:txBody>
          <a:bodyPr/>
          <a:lstStyle/>
          <a:p>
            <a:pPr algn="ctr"/>
            <a:r>
              <a:rPr lang="sv-SE" b="1" dirty="0"/>
              <a:t>När färgerna samverkar i grupp/team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718D5528-4CDC-42A1-A315-3E20E85BB633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395536" y="4983088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98</a:t>
            </a:fld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513" y="615166"/>
            <a:ext cx="6327481" cy="432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5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Planering av projekt</a:t>
            </a:r>
            <a:br>
              <a:rPr lang="sv-SE" dirty="0" smtClean="0"/>
            </a:br>
            <a:r>
              <a:rPr lang="sv-SE" sz="2000" dirty="0"/>
              <a:t>- </a:t>
            </a:r>
            <a:r>
              <a:rPr lang="sv-SE" sz="2000" dirty="0" smtClean="0"/>
              <a:t>välja väg till målet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Välja metod att genomföra projektet</a:t>
            </a:r>
          </a:p>
          <a:p>
            <a:r>
              <a:rPr lang="sv-SE" dirty="0" smtClean="0"/>
              <a:t>Definiera aktiviteter och arbetsuppgifter</a:t>
            </a:r>
          </a:p>
          <a:p>
            <a:r>
              <a:rPr lang="sv-SE" dirty="0" smtClean="0"/>
              <a:t>Utarbeta en övergripande kalender</a:t>
            </a:r>
          </a:p>
          <a:p>
            <a:r>
              <a:rPr lang="sv-SE" dirty="0" smtClean="0"/>
              <a:t>Skapa tids- och resursplaner och dela upp i etapper</a:t>
            </a:r>
          </a:p>
          <a:p>
            <a:r>
              <a:rPr lang="sv-SE" dirty="0" smtClean="0"/>
              <a:t>Kalkylera kostnader</a:t>
            </a:r>
          </a:p>
          <a:p>
            <a:r>
              <a:rPr lang="sv-SE" dirty="0" smtClean="0"/>
              <a:t>Specificera kvalitetsaktiviteter</a:t>
            </a:r>
          </a:p>
          <a:p>
            <a:r>
              <a:rPr lang="sv-SE" dirty="0" smtClean="0"/>
              <a:t>Etablera kommunikation</a:t>
            </a:r>
          </a:p>
          <a:p>
            <a:r>
              <a:rPr lang="sv-SE" dirty="0" smtClean="0"/>
              <a:t>Ingå avtal med leverantörer</a:t>
            </a:r>
          </a:p>
          <a:p>
            <a:r>
              <a:rPr lang="sv-SE" dirty="0" smtClean="0"/>
              <a:t>Planera projektutvärderingar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F53F59C5-8C1C-4310-ACA7-D8E2922AFA4D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467544" y="787783"/>
            <a:ext cx="628662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99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41805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7" y="624110"/>
            <a:ext cx="3384376" cy="1280890"/>
          </a:xfrm>
        </p:spPr>
        <p:txBody>
          <a:bodyPr/>
          <a:lstStyle/>
          <a:p>
            <a:r>
              <a:rPr lang="sv-SE" b="1" dirty="0" smtClean="0"/>
              <a:t>Välja metod</a:t>
            </a:r>
            <a:endParaRPr lang="sv-SE" sz="2000" b="1" i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763688" y="2133600"/>
            <a:ext cx="6591985" cy="2735560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PROPS</a:t>
            </a:r>
          </a:p>
          <a:p>
            <a:r>
              <a:rPr lang="sv-SE" dirty="0" smtClean="0"/>
              <a:t>RUP, </a:t>
            </a:r>
            <a:r>
              <a:rPr lang="sv-SE" dirty="0" err="1"/>
              <a:t>R</a:t>
            </a:r>
            <a:r>
              <a:rPr lang="sv-SE" dirty="0" err="1" smtClean="0"/>
              <a:t>ational</a:t>
            </a:r>
            <a:r>
              <a:rPr lang="sv-SE" dirty="0" smtClean="0"/>
              <a:t> </a:t>
            </a:r>
            <a:r>
              <a:rPr lang="sv-SE" dirty="0" err="1" smtClean="0"/>
              <a:t>Unified</a:t>
            </a:r>
            <a:r>
              <a:rPr lang="sv-SE" dirty="0" smtClean="0"/>
              <a:t> Process</a:t>
            </a:r>
          </a:p>
          <a:p>
            <a:r>
              <a:rPr lang="sv-SE" dirty="0" smtClean="0"/>
              <a:t>PPS, praktisk projektstyrning</a:t>
            </a:r>
          </a:p>
          <a:p>
            <a:r>
              <a:rPr lang="sv-SE" dirty="0" err="1" smtClean="0"/>
              <a:t>Scrum</a:t>
            </a:r>
            <a:endParaRPr lang="sv-SE" dirty="0" smtClean="0"/>
          </a:p>
          <a:p>
            <a:r>
              <a:rPr lang="sv-SE" dirty="0" smtClean="0"/>
              <a:t>Project </a:t>
            </a:r>
            <a:r>
              <a:rPr lang="sv-SE" dirty="0" err="1" smtClean="0"/>
              <a:t>Base</a:t>
            </a:r>
            <a:endParaRPr lang="sv-SE" dirty="0" smtClean="0"/>
          </a:p>
          <a:p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Boxing</a:t>
            </a:r>
            <a:endParaRPr lang="sv-SE" dirty="0" smtClean="0"/>
          </a:p>
          <a:p>
            <a:r>
              <a:rPr lang="sv-SE" dirty="0" smtClean="0"/>
              <a:t>…….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44D26AFE-210C-4126-8B63-CEDB8EEC25DC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100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88" y="836712"/>
            <a:ext cx="3231160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19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Planeringsmetoder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772816"/>
            <a:ext cx="6591985" cy="3777622"/>
          </a:xfrm>
        </p:spPr>
        <p:txBody>
          <a:bodyPr>
            <a:normAutofit lnSpcReduction="10000"/>
          </a:bodyPr>
          <a:lstStyle/>
          <a:p>
            <a:r>
              <a:rPr lang="sv-SE" b="1" dirty="0" smtClean="0"/>
              <a:t>Seriell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riskfritt, varje aktivitet skall vara klar innan nästa tar vid</a:t>
            </a:r>
            <a:br>
              <a:rPr lang="sv-SE" dirty="0" smtClean="0"/>
            </a:br>
            <a:r>
              <a:rPr lang="sv-SE" dirty="0" smtClean="0"/>
              <a:t>- inte så vanligt</a:t>
            </a:r>
          </a:p>
          <a:p>
            <a:r>
              <a:rPr lang="sv-SE" b="1" dirty="0" smtClean="0"/>
              <a:t>Parallellutveckling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spar tid, vanligt vid produktutveckling</a:t>
            </a:r>
            <a:br>
              <a:rPr lang="sv-SE" dirty="0" smtClean="0"/>
            </a:br>
            <a:r>
              <a:rPr lang="sv-SE" dirty="0" smtClean="0"/>
              <a:t>- risk, delarna passar inte ihop (avstämningspunkter) </a:t>
            </a:r>
          </a:p>
          <a:p>
            <a:r>
              <a:rPr lang="sv-SE" b="1" dirty="0" smtClean="0"/>
              <a:t>Rullande närzonsplanering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Detaljplanering i närtid, senare delar planeras enbart</a:t>
            </a:r>
            <a:br>
              <a:rPr lang="sv-SE" dirty="0" smtClean="0"/>
            </a:br>
            <a:r>
              <a:rPr lang="sv-SE" dirty="0" smtClean="0"/>
              <a:t>  övergripande</a:t>
            </a:r>
          </a:p>
          <a:p>
            <a:r>
              <a:rPr lang="sv-SE" b="1" dirty="0" err="1" smtClean="0"/>
              <a:t>Agila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planering av en-&gt;två etapper i taget</a:t>
            </a:r>
            <a:br>
              <a:rPr lang="sv-SE" dirty="0" smtClean="0"/>
            </a:br>
            <a:r>
              <a:rPr lang="sv-SE" dirty="0" smtClean="0"/>
              <a:t>- bra metod när man inte vet lösningen</a:t>
            </a:r>
            <a:br>
              <a:rPr lang="sv-SE" dirty="0" smtClean="0"/>
            </a:br>
            <a:r>
              <a:rPr lang="sv-SE" dirty="0" smtClean="0"/>
              <a:t>- ställer stora krav på uppföljning och styrning 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2870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1680" y="5310534"/>
            <a:ext cx="6591985" cy="566738"/>
          </a:xfrm>
        </p:spPr>
        <p:txBody>
          <a:bodyPr/>
          <a:lstStyle/>
          <a:p>
            <a:r>
              <a:rPr lang="sv-SE" dirty="0" smtClean="0"/>
              <a:t>Olika modeller för beroenden, </a:t>
            </a:r>
            <a:r>
              <a:rPr lang="sv-SE" dirty="0" err="1" smtClean="0"/>
              <a:t>milestones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B1C41E8A-4387-4534-85F8-632223CA52B3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395536" y="4983088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102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73" y="440003"/>
            <a:ext cx="7186283" cy="471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7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Agila</a:t>
            </a:r>
            <a:r>
              <a:rPr lang="sv-SE" dirty="0" smtClean="0"/>
              <a:t> metoder, lämpligt för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</a:t>
            </a:r>
            <a:r>
              <a:rPr lang="sv-SE" dirty="0" smtClean="0"/>
              <a:t>törre utredningar</a:t>
            </a:r>
          </a:p>
          <a:p>
            <a:r>
              <a:rPr lang="sv-SE" dirty="0" smtClean="0"/>
              <a:t>När man vet att krav och förutsättningar kommer att ändras under projektets gång</a:t>
            </a:r>
          </a:p>
          <a:p>
            <a:r>
              <a:rPr lang="sv-SE" dirty="0" smtClean="0"/>
              <a:t>När man har flera handlingsalternativ och inte vet vilken väg som är bäst</a:t>
            </a:r>
          </a:p>
          <a:p>
            <a:r>
              <a:rPr lang="sv-SE" dirty="0" smtClean="0"/>
              <a:t>En lovande ide eller en ny möjlighet skall prövas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23528" y="787783"/>
            <a:ext cx="7726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51142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Aktivitetsplanering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412776"/>
            <a:ext cx="6591985" cy="3777622"/>
          </a:xfrm>
        </p:spPr>
        <p:txBody>
          <a:bodyPr/>
          <a:lstStyle/>
          <a:p>
            <a:r>
              <a:rPr lang="sv-SE" dirty="0" smtClean="0"/>
              <a:t>Milstolpemetoden</a:t>
            </a:r>
            <a:br>
              <a:rPr lang="sv-SE" dirty="0" smtClean="0"/>
            </a:br>
            <a:r>
              <a:rPr lang="sv-SE" dirty="0" smtClean="0"/>
              <a:t>- Lämpligt för mindre projekt som går att överblicka</a:t>
            </a:r>
            <a:br>
              <a:rPr lang="sv-SE" dirty="0" smtClean="0"/>
            </a:br>
            <a:r>
              <a:rPr lang="sv-SE" dirty="0" smtClean="0"/>
              <a:t>   utan en arbetsstruktur</a:t>
            </a:r>
          </a:p>
          <a:p>
            <a:r>
              <a:rPr lang="sv-SE" dirty="0" smtClean="0"/>
              <a:t>Arbetspaketsmetoden</a:t>
            </a:r>
            <a:br>
              <a:rPr lang="sv-SE" dirty="0" smtClean="0"/>
            </a:br>
            <a:r>
              <a:rPr lang="sv-SE" dirty="0" smtClean="0"/>
              <a:t>- tar man ett arbetspaket i taget</a:t>
            </a:r>
            <a:br>
              <a:rPr lang="sv-SE" dirty="0" smtClean="0"/>
            </a:br>
            <a:r>
              <a:rPr lang="sv-SE" dirty="0" smtClean="0"/>
              <a:t>- identifiera beroenden</a:t>
            </a:r>
            <a:br>
              <a:rPr lang="sv-SE" dirty="0" smtClean="0"/>
            </a:br>
            <a:r>
              <a:rPr lang="sv-SE" dirty="0" smtClean="0"/>
              <a:t>- använd färger i för samma ”arbetspaket”, skriv en </a:t>
            </a:r>
            <a:br>
              <a:rPr lang="sv-SE" dirty="0" smtClean="0"/>
            </a:br>
            <a:r>
              <a:rPr lang="sv-SE" dirty="0" smtClean="0"/>
              <a:t>  aktivitetslista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104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23" y="3528590"/>
            <a:ext cx="3651821" cy="249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66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Aktivitetsplanering, forts..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412776"/>
            <a:ext cx="6591985" cy="4248472"/>
          </a:xfrm>
        </p:spPr>
        <p:txBody>
          <a:bodyPr>
            <a:normAutofit fontScale="92500" lnSpcReduction="10000"/>
          </a:bodyPr>
          <a:lstStyle/>
          <a:p>
            <a:r>
              <a:rPr lang="sv-SE" b="1" dirty="0" smtClean="0"/>
              <a:t>Etappmetoden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Om </a:t>
            </a:r>
            <a:r>
              <a:rPr lang="sv-SE" dirty="0" err="1" smtClean="0"/>
              <a:t>agilt</a:t>
            </a:r>
            <a:r>
              <a:rPr lang="sv-SE" dirty="0" smtClean="0"/>
              <a:t> behövs ingen detaljerad aktivitetsplan som</a:t>
            </a:r>
            <a:br>
              <a:rPr lang="sv-SE" dirty="0" smtClean="0"/>
            </a:br>
            <a:r>
              <a:rPr lang="sv-SE" dirty="0" smtClean="0"/>
              <a:t>   täcker hela genomförandet</a:t>
            </a:r>
            <a:br>
              <a:rPr lang="sv-SE" dirty="0" smtClean="0"/>
            </a:br>
            <a:r>
              <a:rPr lang="sv-SE" dirty="0" smtClean="0"/>
              <a:t>- Skapa en kravlista (produktloggen) de arbetspaket</a:t>
            </a:r>
            <a:br>
              <a:rPr lang="sv-SE" dirty="0" smtClean="0"/>
            </a:br>
            <a:r>
              <a:rPr lang="sv-SE" dirty="0" smtClean="0"/>
              <a:t>   som projektet omfattar</a:t>
            </a:r>
            <a:br>
              <a:rPr lang="sv-SE" dirty="0" smtClean="0"/>
            </a:br>
            <a:r>
              <a:rPr lang="sv-SE" dirty="0" smtClean="0"/>
              <a:t>- Prioritering av de arbetspaket som skall göras tidigt </a:t>
            </a:r>
            <a:br>
              <a:rPr lang="sv-SE" dirty="0" smtClean="0"/>
            </a:br>
            <a:r>
              <a:rPr lang="sv-SE" dirty="0" smtClean="0"/>
              <a:t>   beslutas av Produktägaren (PÄ) </a:t>
            </a:r>
            <a:br>
              <a:rPr lang="sv-SE" dirty="0" smtClean="0"/>
            </a:br>
            <a:r>
              <a:rPr lang="sv-SE" dirty="0" smtClean="0"/>
              <a:t>- tids- och resursbehov bedöms</a:t>
            </a:r>
            <a:br>
              <a:rPr lang="sv-SE" dirty="0" smtClean="0"/>
            </a:br>
            <a:r>
              <a:rPr lang="sv-SE" dirty="0" smtClean="0"/>
              <a:t>- Produktloggen delas in i etapploggar (specifikation)</a:t>
            </a:r>
            <a:br>
              <a:rPr lang="sv-SE" dirty="0" smtClean="0"/>
            </a:br>
            <a:r>
              <a:rPr lang="sv-SE" dirty="0" smtClean="0"/>
              <a:t>   av vad som skall göras inom resp. etapp</a:t>
            </a:r>
            <a:br>
              <a:rPr lang="sv-SE" dirty="0" smtClean="0"/>
            </a:br>
            <a:endParaRPr lang="sv-SE" dirty="0" smtClean="0"/>
          </a:p>
          <a:p>
            <a:r>
              <a:rPr lang="sv-SE" sz="1500" b="1" dirty="0" smtClean="0"/>
              <a:t>Process för en etapp:</a:t>
            </a:r>
            <a:r>
              <a:rPr lang="sv-SE" sz="1500" dirty="0"/>
              <a:t/>
            </a:r>
            <a:br>
              <a:rPr lang="sv-SE" sz="1500" dirty="0"/>
            </a:br>
            <a:r>
              <a:rPr lang="sv-SE" sz="1500" i="1" dirty="0" smtClean="0"/>
              <a:t>1. Prioritera vad som skall ingå i en etapp</a:t>
            </a:r>
            <a:br>
              <a:rPr lang="sv-SE" sz="1500" i="1" dirty="0" smtClean="0"/>
            </a:br>
            <a:r>
              <a:rPr lang="sv-SE" sz="1500" i="1" dirty="0" smtClean="0"/>
              <a:t>2. Överför krav till aktiviteter</a:t>
            </a:r>
            <a:br>
              <a:rPr lang="sv-SE" sz="1500" i="1" dirty="0" smtClean="0"/>
            </a:br>
            <a:r>
              <a:rPr lang="sv-SE" sz="1500" i="1" dirty="0" smtClean="0"/>
              <a:t>3. Bestäm vem som gör vad</a:t>
            </a:r>
            <a:br>
              <a:rPr lang="sv-SE" sz="1500" i="1" dirty="0" smtClean="0"/>
            </a:br>
            <a:r>
              <a:rPr lang="sv-SE" sz="1500" i="1" dirty="0" smtClean="0"/>
              <a:t>4. Följ upp arbetet varje dag</a:t>
            </a:r>
            <a:br>
              <a:rPr lang="sv-SE" sz="1500" i="1" dirty="0" smtClean="0"/>
            </a:br>
            <a:r>
              <a:rPr lang="sv-SE" sz="1500" i="1" dirty="0" smtClean="0"/>
              <a:t>5. Leverera godkända resultat</a:t>
            </a:r>
            <a:r>
              <a:rPr lang="sv-SE" sz="1500" i="1" dirty="0"/>
              <a:t/>
            </a:r>
            <a:br>
              <a:rPr lang="sv-SE" sz="1500" i="1" dirty="0"/>
            </a:br>
            <a:r>
              <a:rPr lang="sv-SE" sz="1500" i="1" dirty="0" smtClean="0"/>
              <a:t>6. Prioritera inför nästkommande etapp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Copyright Brismo Konsult AB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105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323319"/>
            <a:ext cx="2452602" cy="112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89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Resursbedömning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38088" y="1988840"/>
            <a:ext cx="6591985" cy="3777622"/>
          </a:xfrm>
        </p:spPr>
        <p:txBody>
          <a:bodyPr/>
          <a:lstStyle/>
          <a:p>
            <a:r>
              <a:rPr lang="sv-SE" b="1" dirty="0" smtClean="0"/>
              <a:t>Människo</a:t>
            </a:r>
            <a:r>
              <a:rPr lang="sv-SE" dirty="0" smtClean="0"/>
              <a:t>r som har kunskap</a:t>
            </a:r>
          </a:p>
          <a:p>
            <a:r>
              <a:rPr lang="sv-SE" b="1" dirty="0" smtClean="0"/>
              <a:t>Utrustning</a:t>
            </a:r>
            <a:r>
              <a:rPr lang="sv-SE" dirty="0" smtClean="0"/>
              <a:t> som erfordras</a:t>
            </a:r>
          </a:p>
          <a:p>
            <a:r>
              <a:rPr lang="sv-SE" b="1" dirty="0" smtClean="0"/>
              <a:t>Material </a:t>
            </a:r>
            <a:r>
              <a:rPr lang="sv-SE" dirty="0" smtClean="0"/>
              <a:t>som förbrukas i projektet</a:t>
            </a:r>
          </a:p>
          <a:p>
            <a:r>
              <a:rPr lang="sv-SE" b="1" dirty="0" smtClean="0"/>
              <a:t>Tid </a:t>
            </a:r>
          </a:p>
          <a:p>
            <a:r>
              <a:rPr lang="sv-SE" b="1" dirty="0" smtClean="0"/>
              <a:t>Pengar</a:t>
            </a:r>
            <a:r>
              <a:rPr lang="sv-SE" dirty="0" smtClean="0"/>
              <a:t> </a:t>
            </a:r>
            <a:br>
              <a:rPr lang="sv-SE" dirty="0" smtClean="0"/>
            </a:br>
            <a:endParaRPr lang="sv-SE" dirty="0" smtClean="0"/>
          </a:p>
          <a:p>
            <a:pPr marL="0" indent="0">
              <a:buNone/>
            </a:pPr>
            <a:r>
              <a:rPr lang="sv-SE" sz="1400" i="1" dirty="0"/>
              <a:t>Om för mycket resurser </a:t>
            </a:r>
            <a:r>
              <a:rPr lang="sv-SE" sz="1400" i="1" dirty="0" smtClean="0"/>
              <a:t/>
            </a:r>
            <a:br>
              <a:rPr lang="sv-SE" sz="1400" i="1" dirty="0" smtClean="0"/>
            </a:br>
            <a:r>
              <a:rPr lang="sv-SE" sz="1400" i="1" dirty="0" smtClean="0"/>
              <a:t>inplaneras </a:t>
            </a:r>
            <a:r>
              <a:rPr lang="sv-SE" sz="1400" i="1" dirty="0"/>
              <a:t>i en specifik </a:t>
            </a:r>
            <a:r>
              <a:rPr lang="sv-SE" sz="1400" i="1" dirty="0" smtClean="0"/>
              <a:t/>
            </a:r>
            <a:br>
              <a:rPr lang="sv-SE" sz="1400" i="1" dirty="0" smtClean="0"/>
            </a:br>
            <a:r>
              <a:rPr lang="sv-SE" sz="1400" i="1" dirty="0" smtClean="0"/>
              <a:t>tidsperiod </a:t>
            </a:r>
            <a:r>
              <a:rPr lang="sv-SE" sz="1400" i="1" dirty="0"/>
              <a:t>bör man </a:t>
            </a:r>
            <a:r>
              <a:rPr lang="sv-SE" sz="1400" i="1" dirty="0" smtClean="0"/>
              <a:t>resurs-</a:t>
            </a:r>
            <a:br>
              <a:rPr lang="sv-SE" sz="1400" i="1" dirty="0" smtClean="0"/>
            </a:br>
            <a:r>
              <a:rPr lang="sv-SE" sz="1400" i="1" dirty="0" smtClean="0"/>
              <a:t>utjämna</a:t>
            </a:r>
            <a:endParaRPr lang="sv-SE" sz="1400" i="1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51520" y="787783"/>
            <a:ext cx="844686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106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69600"/>
            <a:ext cx="3356062" cy="250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28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Tidplanen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556792"/>
            <a:ext cx="6591985" cy="3777622"/>
          </a:xfrm>
        </p:spPr>
        <p:txBody>
          <a:bodyPr/>
          <a:lstStyle/>
          <a:p>
            <a:r>
              <a:rPr lang="sv-SE" b="1" dirty="0" smtClean="0"/>
              <a:t>Kanske det viktigaste styrinstrumentet</a:t>
            </a:r>
            <a:br>
              <a:rPr lang="sv-SE" b="1" dirty="0" smtClean="0"/>
            </a:br>
            <a:r>
              <a:rPr lang="sv-SE" dirty="0" smtClean="0"/>
              <a:t>- </a:t>
            </a:r>
            <a:r>
              <a:rPr lang="sv-SE" dirty="0" err="1" smtClean="0"/>
              <a:t>Gantt</a:t>
            </a:r>
            <a:r>
              <a:rPr lang="sv-SE" dirty="0" smtClean="0"/>
              <a:t> schema vanligast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51520" y="787783"/>
            <a:ext cx="844686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107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76872"/>
            <a:ext cx="6835732" cy="2103302"/>
          </a:xfrm>
          <a:prstGeom prst="rect">
            <a:avLst/>
          </a:prstGeom>
        </p:spPr>
      </p:pic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556" y="4509120"/>
            <a:ext cx="7103924" cy="154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21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Tidplanen forts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När Tidplanen är färdig och godkänd låses den som en Originalplan för projektet</a:t>
            </a:r>
          </a:p>
          <a:p>
            <a:r>
              <a:rPr lang="sv-SE" dirty="0" smtClean="0"/>
              <a:t>Mot denna originalplan följs sedan projektet upp under genomförandet</a:t>
            </a:r>
          </a:p>
          <a:p>
            <a:r>
              <a:rPr lang="sv-SE" dirty="0" smtClean="0"/>
              <a:t>Originalplanen används även som referens vid ändringar som beslutas och införs</a:t>
            </a:r>
          </a:p>
          <a:p>
            <a:pPr marL="0" indent="0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sz="2400" b="1" dirty="0" smtClean="0"/>
              <a:t>” BASE </a:t>
            </a:r>
            <a:r>
              <a:rPr lang="sv-SE" sz="2400" b="1" dirty="0" err="1" smtClean="0"/>
              <a:t>line</a:t>
            </a:r>
            <a:r>
              <a:rPr lang="sv-SE" sz="2400" b="1" dirty="0" smtClean="0"/>
              <a:t>” </a:t>
            </a:r>
            <a:endParaRPr lang="sv-SE" sz="2400" b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2928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Projektverktyg, krav…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628800"/>
            <a:ext cx="6591985" cy="3960440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Lägga upp nya projekt</a:t>
            </a:r>
          </a:p>
          <a:p>
            <a:r>
              <a:rPr lang="sv-SE" dirty="0" smtClean="0"/>
              <a:t>Planera aktiviteter, varaktighet/resurser</a:t>
            </a:r>
          </a:p>
          <a:p>
            <a:r>
              <a:rPr lang="sv-SE" dirty="0" smtClean="0"/>
              <a:t>Kalkylera kostnader och budgetera</a:t>
            </a:r>
          </a:p>
          <a:p>
            <a:r>
              <a:rPr lang="sv-SE" dirty="0" smtClean="0"/>
              <a:t>Bemanna och tilldela roller</a:t>
            </a:r>
          </a:p>
          <a:p>
            <a:r>
              <a:rPr lang="sv-SE" dirty="0" smtClean="0"/>
              <a:t>Följa upp utförda prestationer och arbetade timmar</a:t>
            </a:r>
          </a:p>
          <a:p>
            <a:r>
              <a:rPr lang="sv-SE" dirty="0" smtClean="0"/>
              <a:t>Generera och ta ut rapporter</a:t>
            </a:r>
          </a:p>
          <a:p>
            <a:r>
              <a:rPr lang="sv-SE" dirty="0" smtClean="0"/>
              <a:t>Hantera ärenden och dokument</a:t>
            </a:r>
          </a:p>
          <a:p>
            <a:r>
              <a:rPr lang="sv-SE" dirty="0" smtClean="0"/>
              <a:t>Ta bort avslutade projekt </a:t>
            </a:r>
            <a:br>
              <a:rPr lang="sv-SE" dirty="0" smtClean="0"/>
            </a:br>
            <a:endParaRPr lang="sv-SE" dirty="0" smtClean="0"/>
          </a:p>
          <a:p>
            <a:pPr marL="0" indent="0" algn="ctr">
              <a:buNone/>
            </a:pPr>
            <a:r>
              <a:rPr lang="sv-SE" b="1" dirty="0" smtClean="0"/>
              <a:t>Det finns många att välja mellan…</a:t>
            </a:r>
            <a:r>
              <a:rPr lang="sv-SE" b="1" dirty="0" err="1" smtClean="0"/>
              <a:t>inkl</a:t>
            </a:r>
            <a:r>
              <a:rPr lang="sv-SE" b="1" dirty="0" smtClean="0"/>
              <a:t> MS </a:t>
            </a:r>
            <a:r>
              <a:rPr lang="sv-SE" b="1" dirty="0" err="1" smtClean="0"/>
              <a:t>Sharepoint</a:t>
            </a:r>
            <a:r>
              <a:rPr lang="sv-SE" b="1" dirty="0" smtClean="0"/>
              <a:t>, </a:t>
            </a:r>
            <a:br>
              <a:rPr lang="sv-SE" b="1" dirty="0" smtClean="0"/>
            </a:br>
            <a:r>
              <a:rPr lang="sv-SE" b="1" dirty="0" smtClean="0"/>
              <a:t>IBM Connections</a:t>
            </a:r>
            <a:endParaRPr lang="sv-SE" b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109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853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Ekonomi, risk och kvalitet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123728" y="1437479"/>
            <a:ext cx="6591985" cy="3777622"/>
          </a:xfrm>
        </p:spPr>
        <p:txBody>
          <a:bodyPr>
            <a:normAutofit/>
          </a:bodyPr>
          <a:lstStyle/>
          <a:p>
            <a:r>
              <a:rPr lang="sv-SE" sz="1400" dirty="0" smtClean="0"/>
              <a:t>Ett projekt är en investering som skall bidra till verksamhetens lönsamhet. Fram till överlämnandet är ett projekt bara kostnader</a:t>
            </a:r>
          </a:p>
          <a:p>
            <a:r>
              <a:rPr lang="sv-SE" sz="1400" dirty="0" smtClean="0"/>
              <a:t>Förstudiens grova kalkyl förfinas i planeringsfasen, LCC</a:t>
            </a:r>
          </a:p>
          <a:p>
            <a:r>
              <a:rPr lang="sv-SE" sz="1400" dirty="0" smtClean="0"/>
              <a:t>Självkostnadskalkyl (</a:t>
            </a:r>
            <a:r>
              <a:rPr lang="sv-SE" sz="1400" dirty="0" err="1" smtClean="0"/>
              <a:t>inkl</a:t>
            </a:r>
            <a:r>
              <a:rPr lang="sv-SE" sz="1400" dirty="0" smtClean="0"/>
              <a:t> OH)</a:t>
            </a:r>
          </a:p>
          <a:p>
            <a:r>
              <a:rPr lang="sv-SE" sz="1400" dirty="0" smtClean="0"/>
              <a:t>Bidragskalkyl (särintäkter och särkostnader – TB)</a:t>
            </a:r>
          </a:p>
          <a:p>
            <a:r>
              <a:rPr lang="sv-SE" sz="1400" dirty="0" err="1" smtClean="0"/>
              <a:t>Pay</a:t>
            </a:r>
            <a:r>
              <a:rPr lang="sv-SE" sz="1400" dirty="0" smtClean="0"/>
              <a:t>-off och Nuvärdemetoden </a:t>
            </a:r>
            <a:endParaRPr lang="sv-SE" sz="14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23528" y="787783"/>
            <a:ext cx="7726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110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7" y="3356992"/>
            <a:ext cx="5133369" cy="277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9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Riskvärdering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700808"/>
            <a:ext cx="6806049" cy="4104456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/>
              <a:t>Utvärdera sannolikheten och konsekvensen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Riskvärdet är S * K = förslag till ÅTGÄRD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452320" y="6135089"/>
            <a:ext cx="1086460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23528" y="787783"/>
            <a:ext cx="772678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111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764" y="2348880"/>
            <a:ext cx="3124471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96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Risker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340768"/>
            <a:ext cx="6591985" cy="3777622"/>
          </a:xfrm>
        </p:spPr>
        <p:txBody>
          <a:bodyPr/>
          <a:lstStyle/>
          <a:p>
            <a:r>
              <a:rPr lang="sv-SE" dirty="0" smtClean="0"/>
              <a:t>Riskidentifiering</a:t>
            </a:r>
            <a:br>
              <a:rPr lang="sv-SE" dirty="0" smtClean="0"/>
            </a:br>
            <a:r>
              <a:rPr lang="sv-SE" dirty="0" smtClean="0"/>
              <a:t>- Uppdragsbeskrivningen, Arbetsstrukturen, Nuläges-</a:t>
            </a:r>
            <a:br>
              <a:rPr lang="sv-SE" dirty="0" smtClean="0"/>
            </a:br>
            <a:r>
              <a:rPr lang="sv-SE" dirty="0" smtClean="0"/>
              <a:t>   analys, </a:t>
            </a:r>
            <a:r>
              <a:rPr lang="sv-SE" dirty="0" err="1" smtClean="0"/>
              <a:t>Kravspecen</a:t>
            </a:r>
            <a:r>
              <a:rPr lang="sv-SE" dirty="0" smtClean="0"/>
              <a:t>, Vald lösning, Tids- och resurs-</a:t>
            </a:r>
            <a:br>
              <a:rPr lang="sv-SE" dirty="0" smtClean="0"/>
            </a:br>
            <a:r>
              <a:rPr lang="sv-SE" dirty="0" smtClean="0"/>
              <a:t>   bedömningen, resursbehov, intressenternas risk-</a:t>
            </a:r>
            <a:br>
              <a:rPr lang="sv-SE" dirty="0" smtClean="0"/>
            </a:br>
            <a:r>
              <a:rPr lang="sv-SE" dirty="0" smtClean="0"/>
              <a:t>   tålighet, andra projekt…</a:t>
            </a:r>
          </a:p>
          <a:p>
            <a:r>
              <a:rPr lang="sv-SE" dirty="0" smtClean="0"/>
              <a:t>Riskhändelse - Riskhantering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51520" y="787783"/>
            <a:ext cx="844686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112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823" y="3284984"/>
            <a:ext cx="5898585" cy="283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97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Vanliga Riskkällor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Ändringar av krav eller specifikation</a:t>
            </a:r>
          </a:p>
          <a:p>
            <a:r>
              <a:rPr lang="sv-SE" dirty="0" smtClean="0"/>
              <a:t>Konstruktionsfel</a:t>
            </a:r>
          </a:p>
          <a:p>
            <a:r>
              <a:rPr lang="sv-SE" dirty="0" smtClean="0"/>
              <a:t>Dåligt definierade roller och ansvarsförhållanden</a:t>
            </a:r>
          </a:p>
          <a:p>
            <a:r>
              <a:rPr lang="sv-SE" dirty="0" smtClean="0"/>
              <a:t>Undermåliga analyser och kalkyler</a:t>
            </a:r>
          </a:p>
          <a:p>
            <a:r>
              <a:rPr lang="sv-SE" dirty="0" smtClean="0"/>
              <a:t>Kompetensbrist i projektgruppen</a:t>
            </a:r>
          </a:p>
          <a:p>
            <a:r>
              <a:rPr lang="sv-SE" dirty="0" smtClean="0"/>
              <a:t>Bristfälliga kontrakt med leverantörer till </a:t>
            </a:r>
            <a:r>
              <a:rPr lang="sv-SE" dirty="0" err="1" smtClean="0"/>
              <a:t>projketet</a:t>
            </a:r>
            <a:endParaRPr lang="sv-SE" dirty="0" smtClean="0"/>
          </a:p>
          <a:p>
            <a:r>
              <a:rPr lang="sv-SE" dirty="0" smtClean="0"/>
              <a:t>Resurskonflikter mellan linje- och projektorganisation</a:t>
            </a:r>
          </a:p>
          <a:p>
            <a:r>
              <a:rPr lang="sv-SE" dirty="0" smtClean="0"/>
              <a:t>Viktiga beslut i linjen fatas för sent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467544" y="787783"/>
            <a:ext cx="628662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0174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Strategi för riskåtgärder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772816"/>
            <a:ext cx="6591985" cy="3777622"/>
          </a:xfrm>
        </p:spPr>
        <p:txBody>
          <a:bodyPr>
            <a:normAutofit lnSpcReduction="10000"/>
          </a:bodyPr>
          <a:lstStyle/>
          <a:p>
            <a:r>
              <a:rPr lang="sv-SE" b="1" dirty="0" smtClean="0"/>
              <a:t>Undvika risker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ändra projektplanen för att eliminera risken eller</a:t>
            </a:r>
            <a:br>
              <a:rPr lang="sv-SE" dirty="0" smtClean="0"/>
            </a:br>
            <a:r>
              <a:rPr lang="sv-SE" dirty="0" smtClean="0"/>
              <a:t>  skydda projektet från riskens inverkan</a:t>
            </a:r>
          </a:p>
          <a:p>
            <a:r>
              <a:rPr lang="sv-SE" b="1" dirty="0" smtClean="0"/>
              <a:t>Förflytta risker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överför risken till tredje part exempelvis ett försäkrings-</a:t>
            </a:r>
            <a:br>
              <a:rPr lang="sv-SE" dirty="0" smtClean="0"/>
            </a:br>
            <a:r>
              <a:rPr lang="sv-SE" dirty="0" smtClean="0"/>
              <a:t>  bolag</a:t>
            </a:r>
          </a:p>
          <a:p>
            <a:r>
              <a:rPr lang="sv-SE" b="1" dirty="0" smtClean="0"/>
              <a:t>Minska risker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lindra inverkan av en identifierad risk genom att</a:t>
            </a:r>
            <a:br>
              <a:rPr lang="sv-SE" dirty="0" smtClean="0"/>
            </a:br>
            <a:r>
              <a:rPr lang="sv-SE" dirty="0" smtClean="0"/>
              <a:t>  införa åtgärder som minskar riskens sannolikhet </a:t>
            </a:r>
            <a:br>
              <a:rPr lang="sv-SE" dirty="0" smtClean="0"/>
            </a:br>
            <a:r>
              <a:rPr lang="sv-SE" dirty="0" smtClean="0"/>
              <a:t>  och/eller konsekvens</a:t>
            </a:r>
          </a:p>
          <a:p>
            <a:r>
              <a:rPr lang="sv-SE" b="1" dirty="0" smtClean="0"/>
              <a:t>Acceptera risker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- ingen förändring av projektplanen på grund av</a:t>
            </a:r>
            <a:br>
              <a:rPr lang="sv-SE" dirty="0" smtClean="0"/>
            </a:br>
            <a:r>
              <a:rPr lang="sv-SE" dirty="0" smtClean="0"/>
              <a:t>  identifierad risk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24328" y="6135089"/>
            <a:ext cx="1014452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7474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Kvalitet</a:t>
            </a:r>
            <a:br>
              <a:rPr lang="sv-SE" dirty="0" smtClean="0"/>
            </a:br>
            <a:r>
              <a:rPr lang="sv-SE" sz="1600" dirty="0" smtClean="0"/>
              <a:t>kvalitetsplanering, kvalitetssäkring och kvalitetsuppföljning</a:t>
            </a:r>
            <a:endParaRPr lang="sv-SE" sz="1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1151384"/>
          </a:xfrm>
        </p:spPr>
        <p:txBody>
          <a:bodyPr/>
          <a:lstStyle/>
          <a:p>
            <a:r>
              <a:rPr lang="sv-SE" dirty="0" smtClean="0"/>
              <a:t>Det finns en standard för kvalitetsstyrning ISO 10006</a:t>
            </a:r>
          </a:p>
          <a:p>
            <a:r>
              <a:rPr lang="sv-SE" dirty="0" smtClean="0"/>
              <a:t>Det är billigare att undvika misstag än åtgärda fel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809"/>
            <a:ext cx="805543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115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140968"/>
            <a:ext cx="4009099" cy="26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Kvalitetsarbete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42415" y="1412776"/>
            <a:ext cx="6591985" cy="4573971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Kvalitetsarbete är en repetitiv process genom projektets samtliga faser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 </a:t>
            </a:r>
          </a:p>
          <a:p>
            <a:r>
              <a:rPr lang="sv-SE" dirty="0" smtClean="0"/>
              <a:t>Kostnader för att förbättra kvalitetsnivån är ofta så stora att ett enskilt projekt inte kan bära dem. Det är en investering som organisationen måste ta…</a:t>
            </a:r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467544" y="787783"/>
            <a:ext cx="628662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116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943" y="2060848"/>
            <a:ext cx="3320249" cy="283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72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Q, orsak och verkan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Vilka faktorer påverkar kvaliteten mest och vilka samband finns mellan dem</a:t>
            </a:r>
            <a:r>
              <a:rPr lang="sv-SE" dirty="0" smtClean="0">
                <a:sym typeface="Wingdings" panose="05000000000000000000" pitchFamily="2" charset="2"/>
              </a:rPr>
              <a:t> fiskbensdiagram…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658903" y="6135089"/>
            <a:ext cx="879877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5536" y="787783"/>
            <a:ext cx="700670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117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397" y="2996952"/>
            <a:ext cx="5524979" cy="28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6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5201" y="404664"/>
            <a:ext cx="6589199" cy="1280890"/>
          </a:xfrm>
        </p:spPr>
        <p:txBody>
          <a:bodyPr/>
          <a:lstStyle/>
          <a:p>
            <a:r>
              <a:rPr lang="sv-SE" dirty="0" smtClean="0"/>
              <a:t>Ändringshantering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67933" y="1628800"/>
            <a:ext cx="6591985" cy="3777622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  <a:p>
            <a:r>
              <a:rPr lang="sv-SE" dirty="0" smtClean="0"/>
              <a:t>Det är viktigt att </a:t>
            </a:r>
            <a:br>
              <a:rPr lang="sv-SE" dirty="0" smtClean="0"/>
            </a:br>
            <a:r>
              <a:rPr lang="sv-SE" dirty="0" smtClean="0"/>
              <a:t>bestämma </a:t>
            </a:r>
            <a:br>
              <a:rPr lang="sv-SE" dirty="0" smtClean="0"/>
            </a:br>
            <a:r>
              <a:rPr lang="sv-SE" dirty="0" smtClean="0"/>
              <a:t>rutiner och </a:t>
            </a:r>
            <a:br>
              <a:rPr lang="sv-SE" dirty="0" smtClean="0"/>
            </a:br>
            <a:r>
              <a:rPr lang="sv-SE" dirty="0" smtClean="0"/>
              <a:t>dokumentera i </a:t>
            </a:r>
            <a:br>
              <a:rPr lang="sv-SE" dirty="0" smtClean="0"/>
            </a:br>
            <a:r>
              <a:rPr lang="sv-SE" dirty="0" smtClean="0"/>
              <a:t>projektplanen </a:t>
            </a:r>
            <a:br>
              <a:rPr lang="sv-SE" dirty="0" smtClean="0"/>
            </a:br>
            <a:r>
              <a:rPr lang="sv-SE" dirty="0" smtClean="0"/>
              <a:t>hur ändringar </a:t>
            </a:r>
            <a:br>
              <a:rPr lang="sv-SE" dirty="0" smtClean="0"/>
            </a:br>
            <a:r>
              <a:rPr lang="sv-SE" dirty="0" smtClean="0"/>
              <a:t>i projektet skall </a:t>
            </a:r>
            <a:br>
              <a:rPr lang="sv-SE" dirty="0" smtClean="0"/>
            </a:br>
            <a:r>
              <a:rPr lang="sv-SE" dirty="0" smtClean="0"/>
              <a:t>hanteras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596336" y="6135089"/>
            <a:ext cx="942444" cy="370171"/>
          </a:xfrm>
        </p:spPr>
        <p:txBody>
          <a:bodyPr/>
          <a:lstStyle/>
          <a:p>
            <a:fld id="{1AE7BC37-8F1A-4FDD-9FD5-7EA507586C8F}" type="datetime1">
              <a:rPr lang="sv-SE" smtClean="0"/>
              <a:t>15-03-23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Copyright Brismo Konsult AB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467544" y="787783"/>
            <a:ext cx="628662" cy="365125"/>
          </a:xfrm>
        </p:spPr>
        <p:txBody>
          <a:bodyPr/>
          <a:lstStyle/>
          <a:p>
            <a:fld id="{D11EC0D0-8B40-46C6-8B35-A59006769FBD}" type="slidenum">
              <a:rPr lang="sv-SE" smtClean="0"/>
              <a:t>118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198048"/>
            <a:ext cx="4625741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82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heme/theme1.xml><?xml version="1.0" encoding="utf-8"?>
<a:theme xmlns:a="http://schemas.openxmlformats.org/drawingml/2006/main" name="Slinga">
  <a:themeElements>
    <a:clrScheme name="Slin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linga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n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6229</TotalTime>
  <Words>4071</Words>
  <Application>Microsoft Macintosh PowerPoint</Application>
  <PresentationFormat>On-screen Show (4:3)</PresentationFormat>
  <Paragraphs>1168</Paragraphs>
  <Slides>118</Slides>
  <Notes>34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19" baseType="lpstr">
      <vt:lpstr>Slinga</vt:lpstr>
      <vt:lpstr>Tommy Brismo</vt:lpstr>
      <vt:lpstr>Projekt </vt:lpstr>
      <vt:lpstr>KTH Projektledning, innehåll som gås igenom    </vt:lpstr>
      <vt:lpstr>Uppgift </vt:lpstr>
      <vt:lpstr>PowerPoint Presentation</vt:lpstr>
      <vt:lpstr>Projektförberedelser</vt:lpstr>
      <vt:lpstr>Initiering av projekt</vt:lpstr>
      <vt:lpstr>Initiering av projekt Att definiera ett projekt</vt:lpstr>
      <vt:lpstr>Exempel på projekt</vt:lpstr>
      <vt:lpstr>Kriterier att bedöma om ? är ett projekt</vt:lpstr>
      <vt:lpstr>Vad och Hur ett projekt skall göras</vt:lpstr>
      <vt:lpstr>Ska ett projekt startas?  Frågor att ställa…</vt:lpstr>
      <vt:lpstr>Initiering Bakgrund, syfte och mål</vt:lpstr>
      <vt:lpstr>Business Case P.O.R.T.E.N-analysen</vt:lpstr>
      <vt:lpstr>P.O.R.T.E.N –  </vt:lpstr>
      <vt:lpstr>PowerPoint Presentation</vt:lpstr>
      <vt:lpstr>P.E.T</vt:lpstr>
      <vt:lpstr>Initiering forts Olika dokument</vt:lpstr>
      <vt:lpstr>Initiering  Olika dokument forts</vt:lpstr>
      <vt:lpstr>Checklista  vid initiering</vt:lpstr>
      <vt:lpstr>Projektägarens önskemål</vt:lpstr>
      <vt:lpstr>PowerPoint Presentation</vt:lpstr>
      <vt:lpstr>Ett ex på uppdragsbeskrivning</vt:lpstr>
      <vt:lpstr>Förstudien</vt:lpstr>
      <vt:lpstr>Förstudie görs för att minska osäkerheten kring ett projekt</vt:lpstr>
      <vt:lpstr>Bild över Förstudiens olika delar</vt:lpstr>
      <vt:lpstr>Schema förstudie - kan vara eget projekt</vt:lpstr>
      <vt:lpstr>Förstudie-, planerings- dokument, checklista</vt:lpstr>
      <vt:lpstr>Projektorganisation</vt:lpstr>
      <vt:lpstr>Projektorganisation</vt:lpstr>
      <vt:lpstr>Vem ansvarar för bemanningen</vt:lpstr>
      <vt:lpstr>Forskningsprojekt</vt:lpstr>
      <vt:lpstr>Projektets omfattning</vt:lpstr>
      <vt:lpstr>Olika typer av Projekt</vt:lpstr>
      <vt:lpstr>Exempel på huvud/arbetspaket/aktiviteter,           WBSer (Work Breakdown Structure)</vt:lpstr>
      <vt:lpstr>Varje arbetspaket kan innehålla:</vt:lpstr>
      <vt:lpstr>WBSer, 100% regeln</vt:lpstr>
      <vt:lpstr>Aktivitetsberoenden av arbetspaket, mile- stones - börja helst från slutet (back-casting)</vt:lpstr>
      <vt:lpstr>Olika modeller för beroenden, milestones</vt:lpstr>
      <vt:lpstr>SCRUM, agilt arbete i arbetspaket/ aktivitet</vt:lpstr>
      <vt:lpstr>Agilt – SCRUM,  när passar det?</vt:lpstr>
      <vt:lpstr>SCRUM – Agilt arbete i arbetspaket och eller aktiviteter</vt:lpstr>
      <vt:lpstr>FÖR/EMOT projektet Dags att göra en SWOT analys och dra slutsatser, gap  -(vi kan inte dra nytta av en styrka, möjlighet, hantera hot och svagheter)</vt:lpstr>
      <vt:lpstr>Intressenterna kring projektet, intressentanalysen -&gt; förslag på hur de skall hanteras</vt:lpstr>
      <vt:lpstr>Intressentanalysen</vt:lpstr>
      <vt:lpstr>Intressenters besluts- och kommunikationsvägar</vt:lpstr>
      <vt:lpstr>Affärsnytta</vt:lpstr>
      <vt:lpstr>Nyttor för olika intressenter</vt:lpstr>
      <vt:lpstr>PENG; Prioritering Efter Nytto Grunder</vt:lpstr>
      <vt:lpstr>Förstudien bör  förorda ett metodval  för genomförandet</vt:lpstr>
      <vt:lpstr>Kravspecifikationen  en central del av förstudien</vt:lpstr>
      <vt:lpstr>Krav liksom mål skall vara mätbara i kravspecifikationen</vt:lpstr>
      <vt:lpstr>Förstudierapporten….</vt:lpstr>
      <vt:lpstr>Skapa Projektgruppen</vt:lpstr>
      <vt:lpstr>Typisk projektorganisation</vt:lpstr>
      <vt:lpstr>De 2 viktigaste rollerna i ett projekt projektägaren och projektledaren</vt:lpstr>
      <vt:lpstr>Projektgruppens uppgifter</vt:lpstr>
      <vt:lpstr>Agila projekt</vt:lpstr>
      <vt:lpstr>Styrgruppens uppgifter</vt:lpstr>
      <vt:lpstr>Referensgruppens uppgifter</vt:lpstr>
      <vt:lpstr>Projektgruppens sammansättning</vt:lpstr>
      <vt:lpstr>Att kommunicera är inte helt lätt…</vt:lpstr>
      <vt:lpstr>PowerPoint Presentation</vt:lpstr>
      <vt:lpstr>PowerPoint Presentation</vt:lpstr>
      <vt:lpstr>Pusslet DISC</vt:lpstr>
      <vt:lpstr>PowerPoint Presentation</vt:lpstr>
      <vt:lpstr>Jag tycker att jag är…..</vt:lpstr>
      <vt:lpstr>Men så här kan andra uppfatta dig!</vt:lpstr>
      <vt:lpstr>Framträdande egenskaper </vt:lpstr>
      <vt:lpstr>Hur ser du på världen?</vt:lpstr>
      <vt:lpstr>Vi uppfattar vår omgivning på olika sätt…</vt:lpstr>
      <vt:lpstr>PowerPoint Presentation</vt:lpstr>
      <vt:lpstr>DISK-modellens 4 grundtyper</vt:lpstr>
      <vt:lpstr>PowerPoint Presentation</vt:lpstr>
      <vt:lpstr>Blåa personer</vt:lpstr>
      <vt:lpstr>Blåa personer under press</vt:lpstr>
      <vt:lpstr>Hur känner vi igen en blå person?</vt:lpstr>
      <vt:lpstr>   Dominans = Röd pusselbit Hur röd svarar på problem och utmaningar  </vt:lpstr>
      <vt:lpstr>Röda personer</vt:lpstr>
      <vt:lpstr>Röda personer under press</vt:lpstr>
      <vt:lpstr>Hur känner vi igen en röd person?</vt:lpstr>
      <vt:lpstr> Influens = Gul pusselbit Hur gul påverkar andra när det gäller uppslag och idéer  </vt:lpstr>
      <vt:lpstr>Gula personer</vt:lpstr>
      <vt:lpstr>Gula personer under press</vt:lpstr>
      <vt:lpstr>Hur känner vi igen en gul person?</vt:lpstr>
      <vt:lpstr>Stabilitet = Grön pusselbit  Hur grön svarar på omgivningens tempo</vt:lpstr>
      <vt:lpstr>Gröna personer</vt:lpstr>
      <vt:lpstr>Gröna personer under press</vt:lpstr>
      <vt:lpstr>Hur känner vi igen en grön person?</vt:lpstr>
      <vt:lpstr>Utmärkande drag</vt:lpstr>
      <vt:lpstr>Utmärkande drag (baksida)</vt:lpstr>
      <vt:lpstr>Typiska inställningar</vt:lpstr>
      <vt:lpstr>Vad färgerna uppskattar</vt:lpstr>
      <vt:lpstr>Gruppsamverkan….conclusions</vt:lpstr>
      <vt:lpstr>PowerPoint Presentation</vt:lpstr>
      <vt:lpstr>Vad bidrar de olika färgerna med?</vt:lpstr>
      <vt:lpstr>Personers agerande</vt:lpstr>
      <vt:lpstr>När färgerna samverkar i grupp/team</vt:lpstr>
      <vt:lpstr>Planering av projekt - välja väg till målet</vt:lpstr>
      <vt:lpstr>Välja metod</vt:lpstr>
      <vt:lpstr>Planeringsmetoder</vt:lpstr>
      <vt:lpstr>Olika modeller för beroenden, milestones</vt:lpstr>
      <vt:lpstr>Agila metoder, lämpligt för</vt:lpstr>
      <vt:lpstr>Aktivitetsplanering</vt:lpstr>
      <vt:lpstr>Aktivitetsplanering, forts..</vt:lpstr>
      <vt:lpstr>Resursbedömning</vt:lpstr>
      <vt:lpstr>Tidplanen</vt:lpstr>
      <vt:lpstr>Tidplanen forts</vt:lpstr>
      <vt:lpstr>Projektverktyg, krav…</vt:lpstr>
      <vt:lpstr>Ekonomi, risk och kvalitet</vt:lpstr>
      <vt:lpstr>Riskvärdering</vt:lpstr>
      <vt:lpstr>Risker</vt:lpstr>
      <vt:lpstr>Vanliga Riskkällor</vt:lpstr>
      <vt:lpstr>Strategi för riskåtgärder</vt:lpstr>
      <vt:lpstr>Kvalitet kvalitetsplanering, kvalitetssäkring och kvalitetsuppföljning</vt:lpstr>
      <vt:lpstr>Kvalitetsarbete</vt:lpstr>
      <vt:lpstr>Q, orsak och verkan</vt:lpstr>
      <vt:lpstr>Ändringshantering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Tommy Brismo</dc:creator>
  <cp:lastModifiedBy>Cristina Al-Khalili Szigyarto</cp:lastModifiedBy>
  <cp:revision>524</cp:revision>
  <cp:lastPrinted>2014-02-24T12:21:50Z</cp:lastPrinted>
  <dcterms:created xsi:type="dcterms:W3CDTF">2013-01-22T08:25:59Z</dcterms:created>
  <dcterms:modified xsi:type="dcterms:W3CDTF">2015-03-23T06:56:09Z</dcterms:modified>
</cp:coreProperties>
</file>