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charts/chart1.xml" ContentType="application/vnd.openxmlformats-officedocument.drawingml.chart+xml"/>
  <Override PartName="/ppt/notesSlides/notesSlide59.xml" ContentType="application/vnd.openxmlformats-officedocument.presentationml.notesSlide+xml"/>
  <Override PartName="/ppt/charts/chart2.xml" ContentType="application/vnd.openxmlformats-officedocument.drawingml.chart+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84" r:id="rId1"/>
    <p:sldMasterId id="2147483690" r:id="rId2"/>
    <p:sldMasterId id="2147483697" r:id="rId3"/>
  </p:sldMasterIdLst>
  <p:notesMasterIdLst>
    <p:notesMasterId r:id="rId103"/>
  </p:notesMasterIdLst>
  <p:sldIdLst>
    <p:sldId id="338" r:id="rId4"/>
    <p:sldId id="352" r:id="rId5"/>
    <p:sldId id="353" r:id="rId6"/>
    <p:sldId id="333" r:id="rId7"/>
    <p:sldId id="334" r:id="rId8"/>
    <p:sldId id="527" r:id="rId9"/>
    <p:sldId id="335" r:id="rId10"/>
    <p:sldId id="532" r:id="rId11"/>
    <p:sldId id="535" r:id="rId12"/>
    <p:sldId id="528" r:id="rId13"/>
    <p:sldId id="336" r:id="rId14"/>
    <p:sldId id="368" r:id="rId15"/>
    <p:sldId id="478" r:id="rId16"/>
    <p:sldId id="496" r:id="rId17"/>
    <p:sldId id="523" r:id="rId18"/>
    <p:sldId id="522" r:id="rId19"/>
    <p:sldId id="524" r:id="rId20"/>
    <p:sldId id="386" r:id="rId21"/>
    <p:sldId id="384" r:id="rId22"/>
    <p:sldId id="387" r:id="rId23"/>
    <p:sldId id="526" r:id="rId24"/>
    <p:sldId id="389" r:id="rId25"/>
    <p:sldId id="529" r:id="rId26"/>
    <p:sldId id="369" r:id="rId27"/>
    <p:sldId id="364" r:id="rId28"/>
    <p:sldId id="497" r:id="rId29"/>
    <p:sldId id="358" r:id="rId30"/>
    <p:sldId id="374" r:id="rId31"/>
    <p:sldId id="375" r:id="rId32"/>
    <p:sldId id="372" r:id="rId33"/>
    <p:sldId id="361" r:id="rId34"/>
    <p:sldId id="360" r:id="rId35"/>
    <p:sldId id="363" r:id="rId36"/>
    <p:sldId id="510" r:id="rId37"/>
    <p:sldId id="511" r:id="rId38"/>
    <p:sldId id="512" r:id="rId39"/>
    <p:sldId id="391" r:id="rId40"/>
    <p:sldId id="487" r:id="rId41"/>
    <p:sldId id="393" r:id="rId42"/>
    <p:sldId id="489" r:id="rId43"/>
    <p:sldId id="337" r:id="rId44"/>
    <p:sldId id="396" r:id="rId45"/>
    <p:sldId id="410" r:id="rId46"/>
    <p:sldId id="412" r:id="rId47"/>
    <p:sldId id="414" r:id="rId48"/>
    <p:sldId id="490" r:id="rId49"/>
    <p:sldId id="418" r:id="rId50"/>
    <p:sldId id="420" r:id="rId51"/>
    <p:sldId id="456" r:id="rId52"/>
    <p:sldId id="469" r:id="rId53"/>
    <p:sldId id="492" r:id="rId54"/>
    <p:sldId id="470" r:id="rId55"/>
    <p:sldId id="455" r:id="rId56"/>
    <p:sldId id="423" r:id="rId57"/>
    <p:sldId id="441" r:id="rId58"/>
    <p:sldId id="442" r:id="rId59"/>
    <p:sldId id="443" r:id="rId60"/>
    <p:sldId id="444" r:id="rId61"/>
    <p:sldId id="445" r:id="rId62"/>
    <p:sldId id="446" r:id="rId63"/>
    <p:sldId id="447" r:id="rId64"/>
    <p:sldId id="448" r:id="rId65"/>
    <p:sldId id="449" r:id="rId66"/>
    <p:sldId id="471" r:id="rId67"/>
    <p:sldId id="425" r:id="rId68"/>
    <p:sldId id="454" r:id="rId69"/>
    <p:sldId id="460" r:id="rId70"/>
    <p:sldId id="463" r:id="rId71"/>
    <p:sldId id="464" r:id="rId72"/>
    <p:sldId id="494" r:id="rId73"/>
    <p:sldId id="459" r:id="rId74"/>
    <p:sldId id="465" r:id="rId75"/>
    <p:sldId id="416" r:id="rId76"/>
    <p:sldId id="472" r:id="rId77"/>
    <p:sldId id="474" r:id="rId78"/>
    <p:sldId id="419" r:id="rId79"/>
    <p:sldId id="477" r:id="rId80"/>
    <p:sldId id="422" r:id="rId81"/>
    <p:sldId id="531" r:id="rId82"/>
    <p:sldId id="475" r:id="rId83"/>
    <p:sldId id="495" r:id="rId84"/>
    <p:sldId id="403" r:id="rId85"/>
    <p:sldId id="404" r:id="rId86"/>
    <p:sldId id="405" r:id="rId87"/>
    <p:sldId id="519" r:id="rId88"/>
    <p:sldId id="513" r:id="rId89"/>
    <p:sldId id="514" r:id="rId90"/>
    <p:sldId id="515" r:id="rId91"/>
    <p:sldId id="520" r:id="rId92"/>
    <p:sldId id="516" r:id="rId93"/>
    <p:sldId id="521" r:id="rId94"/>
    <p:sldId id="517" r:id="rId95"/>
    <p:sldId id="498" r:id="rId96"/>
    <p:sldId id="499" r:id="rId97"/>
    <p:sldId id="500" r:id="rId98"/>
    <p:sldId id="501" r:id="rId99"/>
    <p:sldId id="502" r:id="rId100"/>
    <p:sldId id="504" r:id="rId101"/>
    <p:sldId id="518" r:id="rId102"/>
  </p:sldIdLst>
  <p:sldSz cx="10691813" cy="7559675"/>
  <p:notesSz cx="6858000" cy="9144000"/>
  <p:defaultTextStyle>
    <a:defPPr>
      <a:defRPr lang="sv-SE"/>
    </a:defPPr>
    <a:lvl1pPr algn="l" rtl="0" eaLnBrk="0" fontAlgn="base" hangingPunct="0">
      <a:spcBef>
        <a:spcPct val="0"/>
      </a:spcBef>
      <a:spcAft>
        <a:spcPct val="0"/>
      </a:spcAft>
      <a:defRPr sz="2400" kern="1200">
        <a:solidFill>
          <a:schemeClr val="tx1"/>
        </a:solidFill>
        <a:latin typeface="Times"/>
        <a:ea typeface="+mn-ea"/>
        <a:cs typeface="+mn-cs"/>
      </a:defRPr>
    </a:lvl1pPr>
    <a:lvl2pPr marL="457200" algn="l" rtl="0" eaLnBrk="0" fontAlgn="base" hangingPunct="0">
      <a:spcBef>
        <a:spcPct val="0"/>
      </a:spcBef>
      <a:spcAft>
        <a:spcPct val="0"/>
      </a:spcAft>
      <a:defRPr sz="2400" kern="1200">
        <a:solidFill>
          <a:schemeClr val="tx1"/>
        </a:solidFill>
        <a:latin typeface="Times"/>
        <a:ea typeface="+mn-ea"/>
        <a:cs typeface="+mn-cs"/>
      </a:defRPr>
    </a:lvl2pPr>
    <a:lvl3pPr marL="914400" algn="l" rtl="0" eaLnBrk="0" fontAlgn="base" hangingPunct="0">
      <a:spcBef>
        <a:spcPct val="0"/>
      </a:spcBef>
      <a:spcAft>
        <a:spcPct val="0"/>
      </a:spcAft>
      <a:defRPr sz="2400" kern="1200">
        <a:solidFill>
          <a:schemeClr val="tx1"/>
        </a:solidFill>
        <a:latin typeface="Times"/>
        <a:ea typeface="+mn-ea"/>
        <a:cs typeface="+mn-cs"/>
      </a:defRPr>
    </a:lvl3pPr>
    <a:lvl4pPr marL="1371600" algn="l" rtl="0" eaLnBrk="0" fontAlgn="base" hangingPunct="0">
      <a:spcBef>
        <a:spcPct val="0"/>
      </a:spcBef>
      <a:spcAft>
        <a:spcPct val="0"/>
      </a:spcAft>
      <a:defRPr sz="2400" kern="1200">
        <a:solidFill>
          <a:schemeClr val="tx1"/>
        </a:solidFill>
        <a:latin typeface="Times"/>
        <a:ea typeface="+mn-ea"/>
        <a:cs typeface="+mn-cs"/>
      </a:defRPr>
    </a:lvl4pPr>
    <a:lvl5pPr marL="1828800" algn="l" rtl="0" eaLnBrk="0" fontAlgn="base" hangingPunct="0">
      <a:spcBef>
        <a:spcPct val="0"/>
      </a:spcBef>
      <a:spcAft>
        <a:spcPct val="0"/>
      </a:spcAft>
      <a:defRPr sz="2400" kern="1200">
        <a:solidFill>
          <a:schemeClr val="tx1"/>
        </a:solidFill>
        <a:latin typeface="Times"/>
        <a:ea typeface="+mn-ea"/>
        <a:cs typeface="+mn-cs"/>
      </a:defRPr>
    </a:lvl5pPr>
    <a:lvl6pPr marL="2286000" algn="l" defTabSz="914400" rtl="0" eaLnBrk="1" latinLnBrk="0" hangingPunct="1">
      <a:defRPr sz="2400" kern="1200">
        <a:solidFill>
          <a:schemeClr val="tx1"/>
        </a:solidFill>
        <a:latin typeface="Times"/>
        <a:ea typeface="+mn-ea"/>
        <a:cs typeface="+mn-cs"/>
      </a:defRPr>
    </a:lvl6pPr>
    <a:lvl7pPr marL="2743200" algn="l" defTabSz="914400" rtl="0" eaLnBrk="1" latinLnBrk="0" hangingPunct="1">
      <a:defRPr sz="2400" kern="1200">
        <a:solidFill>
          <a:schemeClr val="tx1"/>
        </a:solidFill>
        <a:latin typeface="Times"/>
        <a:ea typeface="+mn-ea"/>
        <a:cs typeface="+mn-cs"/>
      </a:defRPr>
    </a:lvl7pPr>
    <a:lvl8pPr marL="3200400" algn="l" defTabSz="914400" rtl="0" eaLnBrk="1" latinLnBrk="0" hangingPunct="1">
      <a:defRPr sz="2400" kern="1200">
        <a:solidFill>
          <a:schemeClr val="tx1"/>
        </a:solidFill>
        <a:latin typeface="Times"/>
        <a:ea typeface="+mn-ea"/>
        <a:cs typeface="+mn-cs"/>
      </a:defRPr>
    </a:lvl8pPr>
    <a:lvl9pPr marL="3657600" algn="l" defTabSz="914400" rtl="0" eaLnBrk="1" latinLnBrk="0" hangingPunct="1">
      <a:defRPr sz="2400" kern="1200">
        <a:solidFill>
          <a:schemeClr val="tx1"/>
        </a:solidFill>
        <a:latin typeface="Times"/>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D8575"/>
    <a:srgbClr val="507264"/>
    <a:srgbClr val="FFFFFF"/>
    <a:srgbClr val="B811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56" autoAdjust="0"/>
    <p:restoredTop sz="82936" autoAdjust="0"/>
  </p:normalViewPr>
  <p:slideViewPr>
    <p:cSldViewPr snapToObjects="1">
      <p:cViewPr varScale="1">
        <p:scale>
          <a:sx n="82" d="100"/>
          <a:sy n="82" d="100"/>
        </p:scale>
        <p:origin x="-1320" y="-84"/>
      </p:cViewPr>
      <p:guideLst>
        <p:guide orient="horz" pos="4468"/>
        <p:guide pos="216"/>
        <p:guide pos="6542"/>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p:scale>
          <a:sx n="116" d="100"/>
          <a:sy n="116" d="100"/>
        </p:scale>
        <p:origin x="-2552" y="464"/>
      </p:cViewPr>
      <p:guideLst>
        <p:guide orient="horz" pos="2880"/>
        <p:guide pos="2160"/>
      </p:guideLst>
    </p:cSldViewPr>
  </p:notesViewPr>
  <p:gridSpacing cx="60128" cy="6012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07" Type="http://schemas.openxmlformats.org/officeDocument/2006/relationships/tableStyles" Target="tableStyles.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slide" Target="slides/slide84.xml"/><Relationship Id="rId102" Type="http://schemas.openxmlformats.org/officeDocument/2006/relationships/slide" Target="slides/slide99.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slide" Target="slides/slide87.xml"/><Relationship Id="rId95" Type="http://schemas.openxmlformats.org/officeDocument/2006/relationships/slide" Target="slides/slide9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3" Type="http://schemas.openxmlformats.org/officeDocument/2006/relationships/notesMaster" Target="notesMasters/notesMaster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theme" Target="theme/theme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a:solidFill>
                <a:schemeClr val="tx1">
                  <a:lumMod val="65000"/>
                  <a:lumOff val="35000"/>
                </a:schemeClr>
              </a:solidFill>
            </a:ln>
          </c:spPr>
          <c:marker>
            <c:symbol val="none"/>
          </c:marker>
          <c:xVal>
            <c:numRef>
              <c:f>Sheet1!$P$3:$P$11</c:f>
              <c:numCache>
                <c:formatCode>General</c:formatCode>
                <c:ptCount val="9"/>
                <c:pt idx="0">
                  <c:v>0</c:v>
                </c:pt>
                <c:pt idx="1">
                  <c:v>2</c:v>
                </c:pt>
                <c:pt idx="2">
                  <c:v>7</c:v>
                </c:pt>
                <c:pt idx="3">
                  <c:v>20</c:v>
                </c:pt>
                <c:pt idx="4">
                  <c:v>60</c:v>
                </c:pt>
                <c:pt idx="5">
                  <c:v>70</c:v>
                </c:pt>
                <c:pt idx="6">
                  <c:v>80</c:v>
                </c:pt>
                <c:pt idx="7">
                  <c:v>90</c:v>
                </c:pt>
                <c:pt idx="8">
                  <c:v>100</c:v>
                </c:pt>
              </c:numCache>
            </c:numRef>
          </c:xVal>
          <c:yVal>
            <c:numRef>
              <c:f>Sheet1!$Q$3:$Q$11</c:f>
              <c:numCache>
                <c:formatCode>General</c:formatCode>
                <c:ptCount val="9"/>
                <c:pt idx="0">
                  <c:v>0</c:v>
                </c:pt>
                <c:pt idx="1">
                  <c:v>10</c:v>
                </c:pt>
                <c:pt idx="2">
                  <c:v>20</c:v>
                </c:pt>
                <c:pt idx="3">
                  <c:v>30</c:v>
                </c:pt>
                <c:pt idx="4">
                  <c:v>40</c:v>
                </c:pt>
                <c:pt idx="5">
                  <c:v>42</c:v>
                </c:pt>
                <c:pt idx="6">
                  <c:v>44</c:v>
                </c:pt>
                <c:pt idx="7">
                  <c:v>47</c:v>
                </c:pt>
                <c:pt idx="8">
                  <c:v>50</c:v>
                </c:pt>
              </c:numCache>
            </c:numRef>
          </c:yVal>
          <c:smooth val="1"/>
        </c:ser>
        <c:dLbls>
          <c:showLegendKey val="0"/>
          <c:showVal val="0"/>
          <c:showCatName val="0"/>
          <c:showSerName val="0"/>
          <c:showPercent val="0"/>
          <c:showBubbleSize val="0"/>
        </c:dLbls>
        <c:axId val="25089920"/>
        <c:axId val="25091456"/>
      </c:scatterChart>
      <c:valAx>
        <c:axId val="25089920"/>
        <c:scaling>
          <c:orientation val="minMax"/>
          <c:max val="100"/>
        </c:scaling>
        <c:delete val="0"/>
        <c:axPos val="b"/>
        <c:numFmt formatCode="General" sourceLinked="1"/>
        <c:majorTickMark val="out"/>
        <c:minorTickMark val="none"/>
        <c:tickLblPos val="nextTo"/>
        <c:crossAx val="25091456"/>
        <c:crosses val="autoZero"/>
        <c:crossBetween val="midCat"/>
        <c:majorUnit val="10"/>
      </c:valAx>
      <c:valAx>
        <c:axId val="25091456"/>
        <c:scaling>
          <c:orientation val="minMax"/>
          <c:max val="80"/>
        </c:scaling>
        <c:delete val="0"/>
        <c:axPos val="l"/>
        <c:majorGridlines/>
        <c:numFmt formatCode="General" sourceLinked="1"/>
        <c:majorTickMark val="out"/>
        <c:minorTickMark val="none"/>
        <c:tickLblPos val="nextTo"/>
        <c:crossAx val="25089920"/>
        <c:crosses val="autoZero"/>
        <c:crossBetween val="midCat"/>
      </c:valAx>
      <c:spPr>
        <a:ln>
          <a:noFill/>
        </a:ln>
      </c:spPr>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a:solidFill>
                <a:schemeClr val="tx1">
                  <a:lumMod val="65000"/>
                  <a:lumOff val="35000"/>
                </a:schemeClr>
              </a:solidFill>
            </a:ln>
          </c:spPr>
          <c:marker>
            <c:symbol val="none"/>
          </c:marker>
          <c:xVal>
            <c:numRef>
              <c:f>Sheet1!$K$5:$K$13</c:f>
              <c:numCache>
                <c:formatCode>General</c:formatCode>
                <c:ptCount val="9"/>
                <c:pt idx="0">
                  <c:v>0</c:v>
                </c:pt>
                <c:pt idx="1">
                  <c:v>10</c:v>
                </c:pt>
                <c:pt idx="2">
                  <c:v>20</c:v>
                </c:pt>
                <c:pt idx="3">
                  <c:v>30</c:v>
                </c:pt>
                <c:pt idx="4">
                  <c:v>40</c:v>
                </c:pt>
                <c:pt idx="5">
                  <c:v>42</c:v>
                </c:pt>
                <c:pt idx="6">
                  <c:v>44</c:v>
                </c:pt>
                <c:pt idx="7">
                  <c:v>47</c:v>
                </c:pt>
                <c:pt idx="8">
                  <c:v>50</c:v>
                </c:pt>
              </c:numCache>
            </c:numRef>
          </c:xVal>
          <c:yVal>
            <c:numRef>
              <c:f>Sheet1!$L$5:$L$13</c:f>
              <c:numCache>
                <c:formatCode>General</c:formatCode>
                <c:ptCount val="9"/>
                <c:pt idx="0">
                  <c:v>0</c:v>
                </c:pt>
                <c:pt idx="1">
                  <c:v>2</c:v>
                </c:pt>
                <c:pt idx="2">
                  <c:v>7</c:v>
                </c:pt>
                <c:pt idx="3">
                  <c:v>20</c:v>
                </c:pt>
                <c:pt idx="4">
                  <c:v>60</c:v>
                </c:pt>
                <c:pt idx="5">
                  <c:v>70</c:v>
                </c:pt>
                <c:pt idx="6">
                  <c:v>80</c:v>
                </c:pt>
                <c:pt idx="7">
                  <c:v>90</c:v>
                </c:pt>
                <c:pt idx="8">
                  <c:v>100</c:v>
                </c:pt>
              </c:numCache>
            </c:numRef>
          </c:yVal>
          <c:smooth val="1"/>
        </c:ser>
        <c:dLbls>
          <c:showLegendKey val="0"/>
          <c:showVal val="0"/>
          <c:showCatName val="0"/>
          <c:showSerName val="0"/>
          <c:showPercent val="0"/>
          <c:showBubbleSize val="0"/>
        </c:dLbls>
        <c:axId val="101398400"/>
        <c:axId val="101399936"/>
      </c:scatterChart>
      <c:valAx>
        <c:axId val="101398400"/>
        <c:scaling>
          <c:orientation val="minMax"/>
          <c:max val="100"/>
        </c:scaling>
        <c:delete val="0"/>
        <c:axPos val="b"/>
        <c:numFmt formatCode="General" sourceLinked="1"/>
        <c:majorTickMark val="out"/>
        <c:minorTickMark val="none"/>
        <c:tickLblPos val="nextTo"/>
        <c:crossAx val="101399936"/>
        <c:crosses val="autoZero"/>
        <c:crossBetween val="midCat"/>
        <c:majorUnit val="10"/>
      </c:valAx>
      <c:valAx>
        <c:axId val="101399936"/>
        <c:scaling>
          <c:orientation val="minMax"/>
          <c:max val="80"/>
        </c:scaling>
        <c:delete val="0"/>
        <c:axPos val="l"/>
        <c:majorGridlines/>
        <c:numFmt formatCode="General" sourceLinked="1"/>
        <c:majorTickMark val="out"/>
        <c:minorTickMark val="none"/>
        <c:tickLblPos val="nextTo"/>
        <c:crossAx val="101398400"/>
        <c:crosses val="autoZero"/>
        <c:crossBetween val="midCat"/>
        <c:majorUnit val="10"/>
      </c:valAx>
    </c:plotArea>
    <c:plotVisOnly val="1"/>
    <c:dispBlanksAs val="gap"/>
    <c:showDLblsOverMax val="0"/>
  </c:chart>
  <c:spPr>
    <a:ln>
      <a:noFill/>
    </a:ln>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sv-SE"/>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sv-SE"/>
          </a:p>
        </p:txBody>
      </p:sp>
      <p:sp>
        <p:nvSpPr>
          <p:cNvPr id="7172" name="Rectangle 4"/>
          <p:cNvSpPr>
            <a:spLocks noGrp="1" noRot="1" noChangeAspect="1" noChangeArrowheads="1" noTextEdit="1"/>
          </p:cNvSpPr>
          <p:nvPr>
            <p:ph type="sldImg" idx="2"/>
          </p:nvPr>
        </p:nvSpPr>
        <p:spPr bwMode="auto">
          <a:xfrm>
            <a:off x="1004888" y="685800"/>
            <a:ext cx="4848225" cy="3429000"/>
          </a:xfrm>
          <a:prstGeom prst="rect">
            <a:avLst/>
          </a:prstGeom>
          <a:noFill/>
          <a:ln w="9525">
            <a:solidFill>
              <a:srgbClr val="000000"/>
            </a:solidFill>
            <a:miter lim="800000"/>
            <a:headEnd/>
            <a:tailEnd/>
          </a:ln>
          <a:effectLst/>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sv-SE"/>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5B4A17E-61A1-4B60-9065-51EB7A94E81F}" type="slidenum">
              <a:rPr lang="sv-SE"/>
              <a:pPr/>
              <a:t>‹#›</a:t>
            </a:fld>
            <a:endParaRPr lang="sv-SE"/>
          </a:p>
        </p:txBody>
      </p:sp>
    </p:spTree>
    <p:extLst>
      <p:ext uri="{BB962C8B-B14F-4D97-AF65-F5344CB8AC3E}">
        <p14:creationId xmlns:p14="http://schemas.microsoft.com/office/powerpoint/2010/main" val="157204949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a:ea typeface="+mn-ea"/>
        <a:cs typeface="+mn-cs"/>
      </a:defRPr>
    </a:lvl1pPr>
    <a:lvl2pPr marL="457200" algn="l" rtl="0" fontAlgn="base">
      <a:spcBef>
        <a:spcPct val="30000"/>
      </a:spcBef>
      <a:spcAft>
        <a:spcPct val="0"/>
      </a:spcAft>
      <a:defRPr sz="1200" kern="1200">
        <a:solidFill>
          <a:schemeClr val="tx1"/>
        </a:solidFill>
        <a:latin typeface="Times"/>
        <a:ea typeface="+mn-ea"/>
        <a:cs typeface="+mn-cs"/>
      </a:defRPr>
    </a:lvl2pPr>
    <a:lvl3pPr marL="914400" algn="l" rtl="0" fontAlgn="base">
      <a:spcBef>
        <a:spcPct val="30000"/>
      </a:spcBef>
      <a:spcAft>
        <a:spcPct val="0"/>
      </a:spcAft>
      <a:defRPr sz="1200" kern="1200">
        <a:solidFill>
          <a:schemeClr val="tx1"/>
        </a:solidFill>
        <a:latin typeface="Times"/>
        <a:ea typeface="+mn-ea"/>
        <a:cs typeface="+mn-cs"/>
      </a:defRPr>
    </a:lvl3pPr>
    <a:lvl4pPr marL="1371600" algn="l" rtl="0" fontAlgn="base">
      <a:spcBef>
        <a:spcPct val="30000"/>
      </a:spcBef>
      <a:spcAft>
        <a:spcPct val="0"/>
      </a:spcAft>
      <a:defRPr sz="1200" kern="1200">
        <a:solidFill>
          <a:schemeClr val="tx1"/>
        </a:solidFill>
        <a:latin typeface="Times"/>
        <a:ea typeface="+mn-ea"/>
        <a:cs typeface="+mn-cs"/>
      </a:defRPr>
    </a:lvl4pPr>
    <a:lvl5pPr marL="1828800" algn="l" rtl="0" fontAlgn="base">
      <a:spcBef>
        <a:spcPct val="30000"/>
      </a:spcBef>
      <a:spcAft>
        <a:spcPct val="0"/>
      </a:spcAft>
      <a:defRPr sz="1200" kern="1200">
        <a:solidFill>
          <a:schemeClr val="tx1"/>
        </a:solidFill>
        <a:latin typeface="Times"/>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en.wikipedia.org/wiki/Neurologist"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en.wikipedia.org/wiki/Oliver_Sacks"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en.wikipedia.org/wiki/Germany" TargetMode="External"/><Relationship Id="rId2" Type="http://schemas.openxmlformats.org/officeDocument/2006/relationships/slide" Target="../slides/slide38.xml"/><Relationship Id="rId1" Type="http://schemas.openxmlformats.org/officeDocument/2006/relationships/notesMaster" Target="../notesMasters/notesMaster1.xml"/><Relationship Id="rId5" Type="http://schemas.openxmlformats.org/officeDocument/2006/relationships/hyperlink" Target="http://en.wikipedia.org/wiki/Psychologist" TargetMode="External"/><Relationship Id="rId4" Type="http://schemas.openxmlformats.org/officeDocument/2006/relationships/hyperlink" Target="http://en.wikipedia.org/wiki/Philosopher" TargetMode="Externa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3" Type="http://schemas.openxmlformats.org/officeDocument/2006/relationships/hyperlink" Target="http://en.wikipedia.org/wiki/Stimulus_(physiology)" TargetMode="External"/><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3" Type="http://schemas.openxmlformats.org/officeDocument/2006/relationships/hyperlink" Target="http://ucalgary.ca/pip369/mod1/differencethresholds/signal" TargetMode="External"/><Relationship Id="rId2" Type="http://schemas.openxmlformats.org/officeDocument/2006/relationships/slide" Target="../slides/slide80.xml"/><Relationship Id="rId1" Type="http://schemas.openxmlformats.org/officeDocument/2006/relationships/notesMaster" Target="../notesMasters/notesMaster1.xml"/><Relationship Id="rId5" Type="http://schemas.openxmlformats.org/officeDocument/2006/relationships/hyperlink" Target="http://www-psych.stanford.edu/~lera/psych115s/notes/signal/" TargetMode="External"/><Relationship Id="rId4" Type="http://schemas.openxmlformats.org/officeDocument/2006/relationships/hyperlink" Target="http://www.cis.rit.edu/people/faculty/montag/vandplite/pages/chap_5/ch5p1.html" TargetMode="Externa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3" Type="http://schemas.openxmlformats.org/officeDocument/2006/relationships/hyperlink" Target="http://en.wikipedia.org/wiki/Palo_Alto_Research_Center" TargetMode="External"/><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Last time – physiology</a:t>
            </a:r>
            <a:r>
              <a:rPr lang="en-US" baseline="0" noProof="0" dirty="0" smtClean="0"/>
              <a:t> of perception</a:t>
            </a:r>
          </a:p>
          <a:p>
            <a:r>
              <a:rPr lang="en-US" baseline="0" noProof="0" dirty="0" smtClean="0"/>
              <a:t>Questions?</a:t>
            </a:r>
          </a:p>
          <a:p>
            <a:r>
              <a:rPr lang="en-US" baseline="0" noProof="0" dirty="0" smtClean="0"/>
              <a:t>Talking about the basic functionalities of the nervous system</a:t>
            </a:r>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Based on the first chapter in the book</a:t>
            </a:r>
          </a:p>
        </p:txBody>
      </p:sp>
      <p:sp>
        <p:nvSpPr>
          <p:cNvPr id="4" name="Slide Number Placeholder 3"/>
          <p:cNvSpPr>
            <a:spLocks noGrp="1"/>
          </p:cNvSpPr>
          <p:nvPr>
            <p:ph type="sldNum" sz="quarter" idx="10"/>
          </p:nvPr>
        </p:nvSpPr>
        <p:spPr/>
        <p:txBody>
          <a:bodyPr/>
          <a:lstStyle/>
          <a:p>
            <a:fld id="{55B4A17E-61A1-4B60-9065-51EB7A94E81F}" type="slidenum">
              <a:rPr lang="sv-SE" smtClean="0"/>
              <a:pPr/>
              <a:t>1</a:t>
            </a:fld>
            <a:endParaRPr lang="sv-SE" dirty="0"/>
          </a:p>
        </p:txBody>
      </p:sp>
    </p:spTree>
    <p:extLst>
      <p:ext uri="{BB962C8B-B14F-4D97-AF65-F5344CB8AC3E}">
        <p14:creationId xmlns:p14="http://schemas.microsoft.com/office/powerpoint/2010/main" val="16053847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Hypothetical science project</a:t>
            </a:r>
          </a:p>
          <a:p>
            <a:r>
              <a:rPr lang="en-US" dirty="0" smtClean="0"/>
              <a:t>A little</a:t>
            </a:r>
            <a:r>
              <a:rPr lang="en-US" baseline="0" dirty="0" smtClean="0"/>
              <a:t> silly, the point is to introduce the readers to the area of perception and the complexity of the process involved</a:t>
            </a:r>
          </a:p>
        </p:txBody>
      </p:sp>
      <p:sp>
        <p:nvSpPr>
          <p:cNvPr id="4" name="Slide Number Placeholder 3"/>
          <p:cNvSpPr>
            <a:spLocks noGrp="1"/>
          </p:cNvSpPr>
          <p:nvPr>
            <p:ph type="sldNum" sz="quarter" idx="10"/>
          </p:nvPr>
        </p:nvSpPr>
        <p:spPr/>
        <p:txBody>
          <a:bodyPr/>
          <a:lstStyle/>
          <a:p>
            <a:fld id="{55B4A17E-61A1-4B60-9065-51EB7A94E81F}" type="slidenum">
              <a:rPr lang="sv-SE" smtClean="0"/>
              <a:pPr/>
              <a:t>2</a:t>
            </a:fld>
            <a:endParaRPr lang="sv-SE" dirty="0"/>
          </a:p>
        </p:txBody>
      </p:sp>
    </p:spTree>
    <p:extLst>
      <p:ext uri="{BB962C8B-B14F-4D97-AF65-F5344CB8AC3E}">
        <p14:creationId xmlns:p14="http://schemas.microsoft.com/office/powerpoint/2010/main" val="2376755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devices responsible for detecting the</a:t>
            </a:r>
            <a:r>
              <a:rPr lang="en-US" baseline="0" dirty="0" smtClean="0"/>
              <a:t> environment</a:t>
            </a:r>
          </a:p>
          <a:p>
            <a:r>
              <a:rPr lang="en-US" baseline="0" dirty="0" smtClean="0"/>
              <a:t>Forward to the brain in order to do more high level cognitive processing</a:t>
            </a:r>
            <a:endParaRPr lang="en-US" dirty="0" smtClean="0"/>
          </a:p>
          <a:p>
            <a:endParaRPr lang="en-US"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3</a:t>
            </a:fld>
            <a:endParaRPr lang="sv-SE" dirty="0"/>
          </a:p>
        </p:txBody>
      </p:sp>
    </p:spTree>
    <p:extLst>
      <p:ext uri="{BB962C8B-B14F-4D97-AF65-F5344CB8AC3E}">
        <p14:creationId xmlns:p14="http://schemas.microsoft.com/office/powerpoint/2010/main" val="4732562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effectLst/>
                <a:latin typeface="Times"/>
                <a:ea typeface="+mn-ea"/>
                <a:cs typeface="+mn-cs"/>
              </a:rPr>
              <a:t>Is arranged in a circle to emphasize that process</a:t>
            </a:r>
            <a:r>
              <a:rPr lang="en-US" sz="1200" kern="1200" baseline="0" dirty="0" smtClean="0">
                <a:solidFill>
                  <a:schemeClr val="tx1"/>
                </a:solidFill>
                <a:effectLst/>
                <a:latin typeface="Times"/>
                <a:ea typeface="+mn-ea"/>
                <a:cs typeface="+mn-cs"/>
              </a:rPr>
              <a:t> is dynamic and continually changing</a:t>
            </a:r>
            <a:endParaRPr lang="en-US" sz="1200" kern="1200" dirty="0" smtClean="0">
              <a:solidFill>
                <a:schemeClr val="tx1"/>
              </a:solidFill>
              <a:effectLst/>
              <a:latin typeface="Times"/>
              <a:ea typeface="+mn-ea"/>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effectLst/>
                <a:latin typeface="Times"/>
                <a:ea typeface="+mn-ea"/>
                <a:cs typeface="+mn-cs"/>
              </a:rPr>
              <a:t>All the processes that work together to determine our experience of and reaction to stimuli in the environment</a:t>
            </a:r>
            <a:endParaRPr lang="en-GB" baseline="0" dirty="0" smtClean="0"/>
          </a:p>
        </p:txBody>
      </p:sp>
      <p:sp>
        <p:nvSpPr>
          <p:cNvPr id="4" name="Slide Number Placeholder 3"/>
          <p:cNvSpPr>
            <a:spLocks noGrp="1"/>
          </p:cNvSpPr>
          <p:nvPr>
            <p:ph type="sldNum" sz="quarter" idx="10"/>
          </p:nvPr>
        </p:nvSpPr>
        <p:spPr/>
        <p:txBody>
          <a:bodyPr/>
          <a:lstStyle/>
          <a:p>
            <a:fld id="{55B4A17E-61A1-4B60-9065-51EB7A94E81F}" type="slidenum">
              <a:rPr lang="sv-SE" smtClean="0"/>
              <a:pPr/>
              <a:t>4</a:t>
            </a:fld>
            <a:endParaRPr lang="sv-SE"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noProof="0" dirty="0" smtClean="0">
                <a:solidFill>
                  <a:schemeClr val="tx1"/>
                </a:solidFill>
                <a:effectLst/>
                <a:latin typeface="Times"/>
                <a:ea typeface="+mn-ea"/>
                <a:cs typeface="+mn-cs"/>
              </a:rPr>
              <a:t>Too much to take</a:t>
            </a:r>
            <a:r>
              <a:rPr lang="en-US" sz="1200" kern="1200" baseline="0" noProof="0" dirty="0" smtClean="0">
                <a:solidFill>
                  <a:schemeClr val="tx1"/>
                </a:solidFill>
                <a:effectLst/>
                <a:latin typeface="Times"/>
                <a:ea typeface="+mn-ea"/>
                <a:cs typeface="+mn-cs"/>
              </a:rPr>
              <a:t> in – scans the scene and attend to different things that catch her interest</a:t>
            </a:r>
            <a:endParaRPr lang="en-GB" noProof="0" dirty="0" smtClean="0"/>
          </a:p>
          <a:p>
            <a:r>
              <a:rPr lang="en-GB" noProof="0" dirty="0" smtClean="0"/>
              <a:t>We attend to an</a:t>
            </a:r>
            <a:r>
              <a:rPr lang="en-GB" baseline="0" noProof="0" dirty="0" smtClean="0"/>
              <a:t> environmental stimulus which is registered by our r</a:t>
            </a:r>
            <a:r>
              <a:rPr lang="en-GB" noProof="0" dirty="0" smtClean="0"/>
              <a:t>eceptors that transform the energy in the environment into electricity in our nervous system</a:t>
            </a:r>
            <a:endParaRPr lang="en-GB" noProof="0"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5</a:t>
            </a:fld>
            <a:endParaRPr lang="sv-SE" dirty="0"/>
          </a:p>
        </p:txBody>
      </p:sp>
    </p:spTree>
    <p:extLst>
      <p:ext uri="{BB962C8B-B14F-4D97-AF65-F5344CB8AC3E}">
        <p14:creationId xmlns:p14="http://schemas.microsoft.com/office/powerpoint/2010/main" val="26736045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GB" baseline="0" dirty="0" smtClean="0"/>
          </a:p>
        </p:txBody>
      </p:sp>
      <p:sp>
        <p:nvSpPr>
          <p:cNvPr id="4" name="Slide Number Placeholder 3"/>
          <p:cNvSpPr>
            <a:spLocks noGrp="1"/>
          </p:cNvSpPr>
          <p:nvPr>
            <p:ph type="sldNum" sz="quarter" idx="10"/>
          </p:nvPr>
        </p:nvSpPr>
        <p:spPr/>
        <p:txBody>
          <a:bodyPr/>
          <a:lstStyle/>
          <a:p>
            <a:fld id="{55B4A17E-61A1-4B60-9065-51EB7A94E81F}" type="slidenum">
              <a:rPr lang="sv-SE" smtClean="0"/>
              <a:pPr/>
              <a:t>6</a:t>
            </a:fld>
            <a:endParaRPr lang="sv-SE"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smtClean="0"/>
              <a:t>Three different sub steps</a:t>
            </a:r>
          </a:p>
          <a:p>
            <a:r>
              <a:rPr lang="en-GB" noProof="0" dirty="0" smtClean="0"/>
              <a:t>The way the</a:t>
            </a:r>
            <a:r>
              <a:rPr lang="en-GB" baseline="0" noProof="0" dirty="0" smtClean="0"/>
              <a:t> electrical signal travels through the nervous system depends on the signal.</a:t>
            </a:r>
          </a:p>
          <a:p>
            <a:r>
              <a:rPr lang="en-GB" baseline="0" noProof="0" dirty="0" smtClean="0"/>
              <a:t>Action potentials how the signal travels down the axon of the nerve cell and is forwarded to the following neuron through a process called the synapse</a:t>
            </a:r>
          </a:p>
          <a:p>
            <a:r>
              <a:rPr lang="en-GB" baseline="0" noProof="0" dirty="0" smtClean="0"/>
              <a:t>(convergence, exhibition and inhibition)</a:t>
            </a:r>
          </a:p>
          <a:p>
            <a:r>
              <a:rPr lang="en-GB" baseline="0" noProof="0" dirty="0" smtClean="0"/>
              <a:t>Neurological structures and how the signals is processed along the way in these structures</a:t>
            </a:r>
          </a:p>
        </p:txBody>
      </p:sp>
      <p:sp>
        <p:nvSpPr>
          <p:cNvPr id="4" name="Slide Number Placeholder 3"/>
          <p:cNvSpPr>
            <a:spLocks noGrp="1"/>
          </p:cNvSpPr>
          <p:nvPr>
            <p:ph type="sldNum" sz="quarter" idx="10"/>
          </p:nvPr>
        </p:nvSpPr>
        <p:spPr/>
        <p:txBody>
          <a:bodyPr/>
          <a:lstStyle/>
          <a:p>
            <a:fld id="{55B4A17E-61A1-4B60-9065-51EB7A94E81F}" type="slidenum">
              <a:rPr lang="sv-SE" smtClean="0"/>
              <a:pPr/>
              <a:t>7</a:t>
            </a:fld>
            <a:endParaRPr lang="sv-SE" dirty="0"/>
          </a:p>
        </p:txBody>
      </p:sp>
    </p:spTree>
    <p:extLst>
      <p:ext uri="{BB962C8B-B14F-4D97-AF65-F5344CB8AC3E}">
        <p14:creationId xmlns:p14="http://schemas.microsoft.com/office/powerpoint/2010/main" val="26736045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Get a</a:t>
            </a:r>
            <a:r>
              <a:rPr lang="en-US" baseline="0" noProof="0" dirty="0" smtClean="0"/>
              <a:t> low resolution copy  (maybe some information has been lost on the way because of reduced band with) </a:t>
            </a:r>
            <a:endParaRPr lang="en-US" noProof="0"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8</a:t>
            </a:fld>
            <a:endParaRPr lang="sv-SE"/>
          </a:p>
        </p:txBody>
      </p:sp>
    </p:spTree>
    <p:extLst>
      <p:ext uri="{BB962C8B-B14F-4D97-AF65-F5344CB8AC3E}">
        <p14:creationId xmlns:p14="http://schemas.microsoft.com/office/powerpoint/2010/main" val="3085980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Processing in the nervous system - not a passive process</a:t>
            </a:r>
            <a:endParaRPr lang="en-US" noProof="0"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9</a:t>
            </a:fld>
            <a:endParaRPr lang="sv-SE"/>
          </a:p>
        </p:txBody>
      </p:sp>
    </p:spTree>
    <p:extLst>
      <p:ext uri="{BB962C8B-B14F-4D97-AF65-F5344CB8AC3E}">
        <p14:creationId xmlns:p14="http://schemas.microsoft.com/office/powerpoint/2010/main" val="3077404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GB" baseline="0" dirty="0" smtClean="0"/>
          </a:p>
        </p:txBody>
      </p:sp>
      <p:sp>
        <p:nvSpPr>
          <p:cNvPr id="4" name="Slide Number Placeholder 3"/>
          <p:cNvSpPr>
            <a:spLocks noGrp="1"/>
          </p:cNvSpPr>
          <p:nvPr>
            <p:ph type="sldNum" sz="quarter" idx="10"/>
          </p:nvPr>
        </p:nvSpPr>
        <p:spPr/>
        <p:txBody>
          <a:bodyPr/>
          <a:lstStyle/>
          <a:p>
            <a:fld id="{55B4A17E-61A1-4B60-9065-51EB7A94E81F}" type="slidenum">
              <a:rPr lang="sv-SE" smtClean="0"/>
              <a:pPr/>
              <a:t>10</a:t>
            </a:fld>
            <a:endParaRPr lang="sv-SE"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smtClean="0"/>
              <a:t>Perception – conscious sensory experience.</a:t>
            </a:r>
          </a:p>
          <a:p>
            <a:r>
              <a:rPr lang="en-GB" noProof="0" dirty="0" smtClean="0"/>
              <a:t>Could</a:t>
            </a:r>
            <a:r>
              <a:rPr lang="en-GB" baseline="0" noProof="0" dirty="0" smtClean="0"/>
              <a:t> say that the perceptual process stops here - </a:t>
            </a:r>
            <a:endParaRPr lang="en-GB" noProof="0" dirty="0" smtClean="0"/>
          </a:p>
          <a:p>
            <a:r>
              <a:rPr lang="en-GB" noProof="0" dirty="0" smtClean="0"/>
              <a:t>But, after perceiving</a:t>
            </a:r>
            <a:r>
              <a:rPr lang="en-GB" baseline="0" noProof="0" dirty="0" smtClean="0"/>
              <a:t> the stimulus there are two additional steps that are often included: recognition action.</a:t>
            </a:r>
          </a:p>
          <a:p>
            <a:r>
              <a:rPr lang="en-GB" baseline="0" noProof="0" dirty="0" smtClean="0"/>
              <a:t>These are the result of the conscious sensory experience.</a:t>
            </a:r>
          </a:p>
          <a:p>
            <a:r>
              <a:rPr lang="en-GB" baseline="0" noProof="0" dirty="0" smtClean="0"/>
              <a:t>Recognition – our ability of placing the object into an for us meaningful category “a butterfly”</a:t>
            </a:r>
          </a:p>
          <a:p>
            <a:endParaRPr lang="en-GB" baseline="0" noProof="0" dirty="0" smtClean="0"/>
          </a:p>
          <a:p>
            <a:endParaRPr lang="en-GB" baseline="0" noProof="0" dirty="0" smtClean="0"/>
          </a:p>
          <a:p>
            <a:endParaRPr lang="en-GB" baseline="0" noProof="0" dirty="0" smtClean="0"/>
          </a:p>
          <a:p>
            <a:endParaRPr lang="en-GB" baseline="0" noProof="0" dirty="0" smtClean="0"/>
          </a:p>
          <a:p>
            <a:endParaRPr lang="en-GB" noProof="0"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11</a:t>
            </a:fld>
            <a:endParaRPr lang="sv-SE"/>
          </a:p>
        </p:txBody>
      </p:sp>
    </p:spTree>
    <p:extLst>
      <p:ext uri="{BB962C8B-B14F-4D97-AF65-F5344CB8AC3E}">
        <p14:creationId xmlns:p14="http://schemas.microsoft.com/office/powerpoint/2010/main" val="26736045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Tempted to group perception – to</a:t>
            </a:r>
            <a:r>
              <a:rPr lang="en-US" baseline="0" noProof="0" dirty="0" smtClean="0"/>
              <a:t> consciously experience something - </a:t>
            </a:r>
            <a:r>
              <a:rPr lang="en-US" noProof="0" dirty="0" smtClean="0"/>
              <a:t>and recognition – to identify an object –</a:t>
            </a:r>
            <a:br>
              <a:rPr lang="en-US" noProof="0" dirty="0" smtClean="0"/>
            </a:br>
            <a:r>
              <a:rPr lang="en-US" noProof="0" dirty="0" smtClean="0"/>
              <a:t>there is evidence which</a:t>
            </a:r>
            <a:r>
              <a:rPr lang="en-US" baseline="0" noProof="0" dirty="0" smtClean="0"/>
              <a:t> suggests that these are two separate processes</a:t>
            </a:r>
            <a:endParaRPr lang="en-US" noProof="0"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12</a:t>
            </a:fld>
            <a:endParaRPr lang="sv-SE"/>
          </a:p>
        </p:txBody>
      </p:sp>
    </p:spTree>
    <p:extLst>
      <p:ext uri="{BB962C8B-B14F-4D97-AF65-F5344CB8AC3E}">
        <p14:creationId xmlns:p14="http://schemas.microsoft.com/office/powerpoint/2010/main" val="13108828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Agnosia – inability</a:t>
            </a:r>
            <a:r>
              <a:rPr lang="en-US" baseline="0" dirty="0" smtClean="0"/>
              <a:t> to process sensory information</a:t>
            </a:r>
            <a:endParaRPr lang="en-US" dirty="0" smtClean="0"/>
          </a:p>
          <a:p>
            <a:r>
              <a:rPr lang="en-US" dirty="0" smtClean="0"/>
              <a:t>Patients with</a:t>
            </a:r>
            <a:r>
              <a:rPr lang="en-US" baseline="0" dirty="0" smtClean="0"/>
              <a:t> </a:t>
            </a:r>
            <a:r>
              <a:rPr lang="en-US" dirty="0" smtClean="0"/>
              <a:t>Neurological</a:t>
            </a:r>
            <a:r>
              <a:rPr lang="en-US" baseline="0" dirty="0" smtClean="0"/>
              <a:t> impairments</a:t>
            </a:r>
          </a:p>
          <a:p>
            <a:r>
              <a:rPr lang="en-US" sz="1200" kern="1200" dirty="0" smtClean="0">
                <a:solidFill>
                  <a:schemeClr val="tx1"/>
                </a:solidFill>
                <a:latin typeface="Times"/>
                <a:ea typeface="+mn-ea"/>
                <a:cs typeface="+mn-cs"/>
                <a:hlinkClick r:id="rId3"/>
              </a:rPr>
              <a:t>neurologist </a:t>
            </a:r>
            <a:r>
              <a:rPr lang="en-US" sz="1200" kern="1200" dirty="0" smtClean="0">
                <a:solidFill>
                  <a:schemeClr val="tx1"/>
                </a:solidFill>
                <a:latin typeface="Times"/>
                <a:ea typeface="+mn-ea"/>
                <a:cs typeface="+mn-cs"/>
                <a:hlinkClick r:id="rId4"/>
              </a:rPr>
              <a:t>Oliver Sacks </a:t>
            </a:r>
            <a:r>
              <a:rPr lang="en-US" sz="1200" kern="1200" dirty="0" smtClean="0">
                <a:solidFill>
                  <a:schemeClr val="tx1"/>
                </a:solidFill>
                <a:latin typeface="Times"/>
                <a:ea typeface="+mn-ea"/>
                <a:cs typeface="+mn-cs"/>
              </a:rPr>
              <a:t> case studies</a:t>
            </a:r>
            <a:endParaRPr lang="en-US"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13</a:t>
            </a:fld>
            <a:endParaRPr lang="sv-SE"/>
          </a:p>
        </p:txBody>
      </p:sp>
    </p:spTree>
    <p:extLst>
      <p:ext uri="{BB962C8B-B14F-4D97-AF65-F5344CB8AC3E}">
        <p14:creationId xmlns:p14="http://schemas.microsoft.com/office/powerpoint/2010/main" val="35341168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do we actually know about how</a:t>
            </a:r>
            <a:r>
              <a:rPr lang="en-US" baseline="0" dirty="0" smtClean="0"/>
              <a:t> we recognize objects in our environment?</a:t>
            </a:r>
          </a:p>
          <a:p>
            <a:r>
              <a:rPr lang="en-US" baseline="0" dirty="0" smtClean="0"/>
              <a:t>How can we categorize the mental representation of the moth as a moth?</a:t>
            </a:r>
            <a:endParaRPr lang="en-US"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14</a:t>
            </a:fld>
            <a:endParaRPr lang="sv-SE"/>
          </a:p>
        </p:txBody>
      </p:sp>
    </p:spTree>
    <p:extLst>
      <p:ext uri="{BB962C8B-B14F-4D97-AF65-F5344CB8AC3E}">
        <p14:creationId xmlns:p14="http://schemas.microsoft.com/office/powerpoint/2010/main" val="24540416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Our perceptual system are good at</a:t>
            </a:r>
            <a:r>
              <a:rPr lang="en-US" baseline="0" noProof="0" dirty="0" smtClean="0"/>
              <a:t> identifying objects from different angles and objects that are partly hidden</a:t>
            </a:r>
            <a:endParaRPr lang="en-US" noProof="0"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15</a:t>
            </a:fld>
            <a:endParaRPr lang="sv-SE"/>
          </a:p>
        </p:txBody>
      </p:sp>
    </p:spTree>
    <p:extLst>
      <p:ext uri="{BB962C8B-B14F-4D97-AF65-F5344CB8AC3E}">
        <p14:creationId xmlns:p14="http://schemas.microsoft.com/office/powerpoint/2010/main" val="5355464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How can the template theory</a:t>
            </a:r>
            <a:r>
              <a:rPr lang="en-US" baseline="0" noProof="0" dirty="0" smtClean="0"/>
              <a:t> deal with new novel examples of a category?</a:t>
            </a:r>
          </a:p>
        </p:txBody>
      </p:sp>
      <p:sp>
        <p:nvSpPr>
          <p:cNvPr id="4" name="Slide Number Placeholder 3"/>
          <p:cNvSpPr>
            <a:spLocks noGrp="1"/>
          </p:cNvSpPr>
          <p:nvPr>
            <p:ph type="sldNum" sz="quarter" idx="10"/>
          </p:nvPr>
        </p:nvSpPr>
        <p:spPr/>
        <p:txBody>
          <a:bodyPr/>
          <a:lstStyle/>
          <a:p>
            <a:fld id="{55B4A17E-61A1-4B60-9065-51EB7A94E81F}" type="slidenum">
              <a:rPr lang="sv-SE" smtClean="0"/>
              <a:pPr/>
              <a:t>16</a:t>
            </a:fld>
            <a:endParaRPr lang="sv-SE"/>
          </a:p>
        </p:txBody>
      </p:sp>
    </p:spTree>
    <p:extLst>
      <p:ext uri="{BB962C8B-B14F-4D97-AF65-F5344CB8AC3E}">
        <p14:creationId xmlns:p14="http://schemas.microsoft.com/office/powerpoint/2010/main" val="11283627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impressive accomplishments of visual recognition is that we can recognize an object from many different viewpoints, even though the images of that object are very different from one another. We can also very rapidly categorize an object (e.g., as a duck) even though there are many different kinds of ducks including drawings of ducks and rubber ducks.</a:t>
            </a:r>
            <a:endParaRPr lang="sv-SE"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17</a:t>
            </a:fld>
            <a:endParaRPr lang="sv-SE"/>
          </a:p>
        </p:txBody>
      </p:sp>
    </p:spTree>
    <p:extLst>
      <p:ext uri="{BB962C8B-B14F-4D97-AF65-F5344CB8AC3E}">
        <p14:creationId xmlns:p14="http://schemas.microsoft.com/office/powerpoint/2010/main" val="16693112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a:t>
            </a:r>
            <a:r>
              <a:rPr lang="en-US" baseline="0" dirty="0" smtClean="0"/>
              <a:t> example – number sequence</a:t>
            </a:r>
          </a:p>
          <a:p>
            <a:r>
              <a:rPr lang="en-US" baseline="0" dirty="0" smtClean="0"/>
              <a:t>Categorize objects differently based on the surrounding visual context</a:t>
            </a:r>
            <a:endParaRPr lang="en-US"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18</a:t>
            </a:fld>
            <a:endParaRPr lang="sv-SE"/>
          </a:p>
        </p:txBody>
      </p:sp>
    </p:spTree>
    <p:extLst>
      <p:ext uri="{BB962C8B-B14F-4D97-AF65-F5344CB8AC3E}">
        <p14:creationId xmlns:p14="http://schemas.microsoft.com/office/powerpoint/2010/main" val="15362662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Different theories</a:t>
            </a:r>
            <a:r>
              <a:rPr lang="en-US" baseline="0" noProof="0" dirty="0" smtClean="0"/>
              <a:t> of pattern recognition – that is how we recognize faces, objects, melodies etc.</a:t>
            </a:r>
            <a:endParaRPr lang="en-US" noProof="0" dirty="0" smtClean="0"/>
          </a:p>
          <a:p>
            <a:r>
              <a:rPr lang="en-US" noProof="0" dirty="0" smtClean="0"/>
              <a:t>This is done through a match between our </a:t>
            </a:r>
            <a:endParaRPr lang="en-US" noProof="0"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19</a:t>
            </a:fld>
            <a:endParaRPr lang="sv-SE"/>
          </a:p>
        </p:txBody>
      </p:sp>
    </p:spTree>
    <p:extLst>
      <p:ext uri="{BB962C8B-B14F-4D97-AF65-F5344CB8AC3E}">
        <p14:creationId xmlns:p14="http://schemas.microsoft.com/office/powerpoint/2010/main" val="35814698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An other influential theory of recognition</a:t>
            </a:r>
          </a:p>
          <a:p>
            <a:r>
              <a:rPr lang="en-US" noProof="0" dirty="0" smtClean="0"/>
              <a:t>An average of many objects</a:t>
            </a:r>
          </a:p>
          <a:p>
            <a:r>
              <a:rPr lang="en-US" noProof="0" dirty="0" smtClean="0"/>
              <a:t>Explain why we can categorize new</a:t>
            </a:r>
            <a:r>
              <a:rPr lang="en-US" baseline="0" noProof="0" dirty="0" smtClean="0"/>
              <a:t> objects</a:t>
            </a:r>
          </a:p>
          <a:p>
            <a:r>
              <a:rPr lang="en-US" baseline="0" noProof="0" dirty="0" smtClean="0"/>
              <a:t>Do not emphasize the need for a perfect match</a:t>
            </a:r>
            <a:endParaRPr lang="en-US" noProof="0"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20</a:t>
            </a:fld>
            <a:endParaRPr lang="sv-SE"/>
          </a:p>
        </p:txBody>
      </p:sp>
    </p:spTree>
    <p:extLst>
      <p:ext uri="{BB962C8B-B14F-4D97-AF65-F5344CB8AC3E}">
        <p14:creationId xmlns:p14="http://schemas.microsoft.com/office/powerpoint/2010/main" val="27955999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Explain why we can categorize new</a:t>
            </a:r>
            <a:r>
              <a:rPr lang="en-US" baseline="0" noProof="0" dirty="0" smtClean="0"/>
              <a:t> objects</a:t>
            </a:r>
          </a:p>
          <a:p>
            <a:r>
              <a:rPr lang="en-US" baseline="0" noProof="0" dirty="0" smtClean="0"/>
              <a:t>Do not emphasize the need for a perfect match</a:t>
            </a:r>
            <a:endParaRPr lang="en-US" noProof="0"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21</a:t>
            </a:fld>
            <a:endParaRPr lang="sv-SE"/>
          </a:p>
        </p:txBody>
      </p:sp>
    </p:spTree>
    <p:extLst>
      <p:ext uri="{BB962C8B-B14F-4D97-AF65-F5344CB8AC3E}">
        <p14:creationId xmlns:p14="http://schemas.microsoft.com/office/powerpoint/2010/main" val="27955999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A</a:t>
            </a:r>
            <a:r>
              <a:rPr lang="en-US" baseline="0" noProof="0" dirty="0" smtClean="0"/>
              <a:t> smaller set of generalized feature templates</a:t>
            </a:r>
            <a:endParaRPr lang="en-US" noProof="0" dirty="0" smtClean="0"/>
          </a:p>
          <a:p>
            <a:r>
              <a:rPr lang="en-US" noProof="0" dirty="0" smtClean="0"/>
              <a:t>Explain why we can categorize new</a:t>
            </a:r>
            <a:r>
              <a:rPr lang="en-US" baseline="0" noProof="0" dirty="0" smtClean="0"/>
              <a:t> objects</a:t>
            </a:r>
          </a:p>
          <a:p>
            <a:r>
              <a:rPr lang="en-US" baseline="0" noProof="0" dirty="0" smtClean="0"/>
              <a:t>Do not emphasize the need for a perfect match</a:t>
            </a:r>
          </a:p>
          <a:p>
            <a:r>
              <a:rPr lang="en-US" baseline="0" noProof="0" dirty="0" smtClean="0"/>
              <a:t>Attractive today - Used in computers for pattern recognition</a:t>
            </a:r>
          </a:p>
          <a:p>
            <a:r>
              <a:rPr lang="en-US" baseline="0" noProof="0" dirty="0" smtClean="0"/>
              <a:t>Supported by research on our receptors that which appear to be sensitive to different patterns</a:t>
            </a:r>
            <a:endParaRPr lang="en-US" noProof="0"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22</a:t>
            </a:fld>
            <a:endParaRPr lang="sv-SE"/>
          </a:p>
        </p:txBody>
      </p:sp>
    </p:spTree>
    <p:extLst>
      <p:ext uri="{BB962C8B-B14F-4D97-AF65-F5344CB8AC3E}">
        <p14:creationId xmlns:p14="http://schemas.microsoft.com/office/powerpoint/2010/main" val="27955999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GB" baseline="0" dirty="0" smtClean="0"/>
          </a:p>
        </p:txBody>
      </p:sp>
      <p:sp>
        <p:nvSpPr>
          <p:cNvPr id="4" name="Slide Number Placeholder 3"/>
          <p:cNvSpPr>
            <a:spLocks noGrp="1"/>
          </p:cNvSpPr>
          <p:nvPr>
            <p:ph type="sldNum" sz="quarter" idx="10"/>
          </p:nvPr>
        </p:nvSpPr>
        <p:spPr/>
        <p:txBody>
          <a:bodyPr/>
          <a:lstStyle/>
          <a:p>
            <a:fld id="{55B4A17E-61A1-4B60-9065-51EB7A94E81F}" type="slidenum">
              <a:rPr lang="sv-SE" smtClean="0"/>
              <a:pPr/>
              <a:t>23</a:t>
            </a:fld>
            <a:endParaRPr lang="sv-SE"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Not always included as a part of the perceptual process</a:t>
            </a:r>
          </a:p>
          <a:p>
            <a:r>
              <a:rPr lang="en-GB" baseline="0" noProof="0" dirty="0" smtClean="0"/>
              <a:t>Action: Important step as it is important for our survival.</a:t>
            </a:r>
          </a:p>
          <a:p>
            <a:r>
              <a:rPr lang="en-GB" baseline="0" noProof="0" dirty="0" smtClean="0"/>
              <a:t>Perception from an evaluation perspective, not important to create an “image” but to interact with the environment navigate, catch prey, avoid danger and obstacles</a:t>
            </a:r>
          </a:p>
        </p:txBody>
      </p:sp>
      <p:sp>
        <p:nvSpPr>
          <p:cNvPr id="4" name="Slide Number Placeholder 3"/>
          <p:cNvSpPr>
            <a:spLocks noGrp="1"/>
          </p:cNvSpPr>
          <p:nvPr>
            <p:ph type="sldNum" sz="quarter" idx="10"/>
          </p:nvPr>
        </p:nvSpPr>
        <p:spPr/>
        <p:txBody>
          <a:bodyPr/>
          <a:lstStyle/>
          <a:p>
            <a:fld id="{55B4A17E-61A1-4B60-9065-51EB7A94E81F}" type="slidenum">
              <a:rPr lang="sv-SE" smtClean="0"/>
              <a:pPr/>
              <a:t>24</a:t>
            </a:fld>
            <a:endParaRPr lang="sv-SE"/>
          </a:p>
        </p:txBody>
      </p:sp>
    </p:spTree>
    <p:extLst>
      <p:ext uri="{BB962C8B-B14F-4D97-AF65-F5344CB8AC3E}">
        <p14:creationId xmlns:p14="http://schemas.microsoft.com/office/powerpoint/2010/main" val="15207641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Going back to the perceptual process</a:t>
            </a:r>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Important aspect</a:t>
            </a:r>
            <a:r>
              <a:rPr lang="en-US" baseline="0" dirty="0" smtClean="0"/>
              <a:t> missing</a:t>
            </a: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Knowledge - Any information that the perceiver brings to the situation</a:t>
            </a:r>
          </a:p>
          <a:p>
            <a:r>
              <a:rPr lang="en-US" noProof="0" dirty="0" smtClean="0"/>
              <a:t>Placed</a:t>
            </a:r>
            <a:r>
              <a:rPr lang="en-US" baseline="0" noProof="0" dirty="0" smtClean="0"/>
              <a:t> outside and above because it affects different steps in the perceptual process</a:t>
            </a:r>
            <a:endParaRPr lang="en-US" noProof="0"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25</a:t>
            </a:fld>
            <a:endParaRPr lang="sv-SE"/>
          </a:p>
        </p:txBody>
      </p:sp>
    </p:spTree>
    <p:extLst>
      <p:ext uri="{BB962C8B-B14F-4D97-AF65-F5344CB8AC3E}">
        <p14:creationId xmlns:p14="http://schemas.microsoft.com/office/powerpoint/2010/main" val="10937518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err="1" smtClean="0"/>
              <a:t>Everyone</a:t>
            </a:r>
            <a:r>
              <a:rPr lang="sv-SE" dirty="0" smtClean="0"/>
              <a:t> </a:t>
            </a:r>
            <a:r>
              <a:rPr lang="sv-SE" dirty="0" err="1" smtClean="0"/>
              <a:t>close</a:t>
            </a:r>
            <a:r>
              <a:rPr lang="sv-SE" dirty="0" smtClean="0"/>
              <a:t> </a:t>
            </a:r>
            <a:r>
              <a:rPr lang="sv-SE" dirty="0" err="1" smtClean="0"/>
              <a:t>their</a:t>
            </a:r>
            <a:r>
              <a:rPr lang="sv-SE" dirty="0" smtClean="0"/>
              <a:t> </a:t>
            </a:r>
            <a:r>
              <a:rPr lang="sv-SE" dirty="0" err="1" smtClean="0"/>
              <a:t>eyes</a:t>
            </a:r>
            <a:r>
              <a:rPr lang="sv-SE" dirty="0" smtClean="0"/>
              <a:t>.</a:t>
            </a:r>
            <a:endParaRPr lang="sv-SE"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26</a:t>
            </a:fld>
            <a:endParaRPr lang="sv-SE"/>
          </a:p>
        </p:txBody>
      </p:sp>
    </p:spTree>
    <p:extLst>
      <p:ext uri="{BB962C8B-B14F-4D97-AF65-F5344CB8AC3E}">
        <p14:creationId xmlns:p14="http://schemas.microsoft.com/office/powerpoint/2010/main" val="35238967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err="1" smtClean="0"/>
              <a:t>Everyone</a:t>
            </a:r>
            <a:r>
              <a:rPr lang="sv-SE" baseline="0" dirty="0" smtClean="0"/>
              <a:t> </a:t>
            </a:r>
            <a:r>
              <a:rPr lang="sv-SE" baseline="0" dirty="0" err="1" smtClean="0"/>
              <a:t>sitting</a:t>
            </a:r>
            <a:r>
              <a:rPr lang="sv-SE" baseline="0" dirty="0" smtClean="0"/>
              <a:t> in the </a:t>
            </a:r>
            <a:r>
              <a:rPr lang="sv-SE" baseline="0" dirty="0" err="1" smtClean="0"/>
              <a:t>window</a:t>
            </a:r>
            <a:r>
              <a:rPr lang="sv-SE" baseline="0" dirty="0" smtClean="0"/>
              <a:t> </a:t>
            </a:r>
            <a:r>
              <a:rPr lang="sv-SE" baseline="0" dirty="0" err="1" smtClean="0"/>
              <a:t>half</a:t>
            </a:r>
            <a:r>
              <a:rPr lang="sv-SE" baseline="0" dirty="0" smtClean="0"/>
              <a:t> </a:t>
            </a:r>
            <a:r>
              <a:rPr lang="sv-SE" baseline="0" dirty="0" err="1" smtClean="0"/>
              <a:t>of</a:t>
            </a:r>
            <a:r>
              <a:rPr lang="sv-SE" baseline="0" dirty="0" smtClean="0"/>
              <a:t> the </a:t>
            </a:r>
            <a:r>
              <a:rPr lang="sv-SE" baseline="0" dirty="0" err="1" smtClean="0"/>
              <a:t>lecture</a:t>
            </a:r>
            <a:r>
              <a:rPr lang="sv-SE" baseline="0" dirty="0" smtClean="0"/>
              <a:t> </a:t>
            </a:r>
            <a:r>
              <a:rPr lang="sv-SE" baseline="0" dirty="0" err="1" smtClean="0"/>
              <a:t>room</a:t>
            </a:r>
            <a:r>
              <a:rPr lang="sv-SE" baseline="0" dirty="0" smtClean="0"/>
              <a:t> </a:t>
            </a:r>
            <a:r>
              <a:rPr lang="sv-SE" baseline="0" dirty="0" err="1" smtClean="0"/>
              <a:t>open</a:t>
            </a:r>
            <a:r>
              <a:rPr lang="sv-SE" baseline="0" dirty="0" smtClean="0"/>
              <a:t> </a:t>
            </a:r>
            <a:r>
              <a:rPr lang="sv-SE" baseline="0" dirty="0" err="1" smtClean="0"/>
              <a:t>their</a:t>
            </a:r>
            <a:r>
              <a:rPr lang="sv-SE" baseline="0" dirty="0" smtClean="0"/>
              <a:t> </a:t>
            </a:r>
            <a:r>
              <a:rPr lang="sv-SE" baseline="0" dirty="0" err="1" smtClean="0"/>
              <a:t>eyes</a:t>
            </a:r>
            <a:endParaRPr lang="sv-SE"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27</a:t>
            </a:fld>
            <a:endParaRPr lang="sv-SE"/>
          </a:p>
        </p:txBody>
      </p:sp>
    </p:spTree>
    <p:extLst>
      <p:ext uri="{BB962C8B-B14F-4D97-AF65-F5344CB8AC3E}">
        <p14:creationId xmlns:p14="http://schemas.microsoft.com/office/powerpoint/2010/main" val="26482834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demonstrated the importance of expectations</a:t>
            </a:r>
            <a:endParaRPr lang="sv-SE"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28</a:t>
            </a:fld>
            <a:endParaRPr lang="sv-SE"/>
          </a:p>
        </p:txBody>
      </p:sp>
    </p:spTree>
    <p:extLst>
      <p:ext uri="{BB962C8B-B14F-4D97-AF65-F5344CB8AC3E}">
        <p14:creationId xmlns:p14="http://schemas.microsoft.com/office/powerpoint/2010/main" val="26482834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demonstrated the importance of expectations</a:t>
            </a:r>
            <a:endParaRPr lang="sv-SE"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29</a:t>
            </a:fld>
            <a:endParaRPr lang="sv-SE"/>
          </a:p>
        </p:txBody>
      </p:sp>
    </p:spTree>
    <p:extLst>
      <p:ext uri="{BB962C8B-B14F-4D97-AF65-F5344CB8AC3E}">
        <p14:creationId xmlns:p14="http://schemas.microsoft.com/office/powerpoint/2010/main" val="26482834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noProof="0" dirty="0" smtClean="0"/>
              <a:t>That the</a:t>
            </a:r>
            <a:r>
              <a:rPr lang="en-US" baseline="0" noProof="0" dirty="0" smtClean="0"/>
              <a:t> perceptual process is not only the processing of environmental stimuli</a:t>
            </a:r>
            <a:endParaRPr lang="en-US" noProof="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noProof="0" dirty="0" smtClean="0"/>
              <a:t>One </a:t>
            </a:r>
            <a:r>
              <a:rPr lang="en-US" baseline="0" noProof="0" dirty="0" smtClean="0"/>
              <a:t>way to look at how the perceiver identifies an object is to distinguishing between</a:t>
            </a:r>
            <a:endParaRPr lang="en-US" noProof="0" dirty="0" smtClean="0"/>
          </a:p>
          <a:p>
            <a:endParaRPr lang="en-US"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30</a:t>
            </a:fld>
            <a:endParaRPr lang="sv-SE"/>
          </a:p>
        </p:txBody>
      </p:sp>
    </p:spTree>
    <p:extLst>
      <p:ext uri="{BB962C8B-B14F-4D97-AF65-F5344CB8AC3E}">
        <p14:creationId xmlns:p14="http://schemas.microsoft.com/office/powerpoint/2010/main" val="26946413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Use information to use that is provided to us in the environment</a:t>
            </a:r>
            <a:endParaRPr lang="sv-SE"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31</a:t>
            </a:fld>
            <a:endParaRPr lang="sv-SE"/>
          </a:p>
        </p:txBody>
      </p:sp>
    </p:spTree>
    <p:extLst>
      <p:ext uri="{BB962C8B-B14F-4D97-AF65-F5344CB8AC3E}">
        <p14:creationId xmlns:p14="http://schemas.microsoft.com/office/powerpoint/2010/main" val="27260700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If you never seen this</a:t>
            </a:r>
            <a:r>
              <a:rPr lang="en-US" baseline="0" noProof="0" dirty="0" smtClean="0"/>
              <a:t> photograph before, trying to figure out what is depicted is a good example of bottom-up processing</a:t>
            </a:r>
          </a:p>
          <a:p>
            <a:r>
              <a:rPr lang="en-US" baseline="0" noProof="0" dirty="0" smtClean="0"/>
              <a:t>Just white and black dots</a:t>
            </a:r>
          </a:p>
          <a:p>
            <a:r>
              <a:rPr lang="en-US" baseline="0" noProof="0" dirty="0" smtClean="0"/>
              <a:t>Because I show you this example and ask you that question – you probably expect it to illustrate </a:t>
            </a:r>
            <a:r>
              <a:rPr lang="en-US" i="1" baseline="0" noProof="0" dirty="0" smtClean="0"/>
              <a:t>something</a:t>
            </a:r>
          </a:p>
          <a:p>
            <a:r>
              <a:rPr lang="en-US" noProof="0" dirty="0" smtClean="0"/>
              <a:t>Eventually</a:t>
            </a:r>
            <a:r>
              <a:rPr lang="en-US" baseline="0" noProof="0" dirty="0" smtClean="0"/>
              <a:t> you probably see a Dalmatian</a:t>
            </a:r>
          </a:p>
          <a:p>
            <a:r>
              <a:rPr lang="en-US" baseline="0" noProof="0" dirty="0" smtClean="0"/>
              <a:t>Listen to someone speak a foreign language is another example</a:t>
            </a:r>
            <a:endParaRPr lang="en-US" noProof="0" dirty="0" smtClean="0"/>
          </a:p>
          <a:p>
            <a:r>
              <a:rPr lang="en-US" noProof="0" dirty="0" smtClean="0"/>
              <a:t>Rare</a:t>
            </a:r>
            <a:r>
              <a:rPr lang="en-US" baseline="0" noProof="0" dirty="0" smtClean="0"/>
              <a:t> that data is so lacking in context to help us perceive</a:t>
            </a:r>
            <a:endParaRPr lang="en-US" noProof="0"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32</a:t>
            </a:fld>
            <a:endParaRPr lang="sv-SE"/>
          </a:p>
        </p:txBody>
      </p:sp>
    </p:spTree>
    <p:extLst>
      <p:ext uri="{BB962C8B-B14F-4D97-AF65-F5344CB8AC3E}">
        <p14:creationId xmlns:p14="http://schemas.microsoft.com/office/powerpoint/2010/main" val="26781074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If you have seen the image before</a:t>
            </a:r>
            <a:r>
              <a:rPr lang="en-US" baseline="0" noProof="0" dirty="0" smtClean="0"/>
              <a:t>, realized that it is that strange Dalmatian picture after a short glance</a:t>
            </a:r>
          </a:p>
          <a:p>
            <a:r>
              <a:rPr lang="en-US" baseline="0" noProof="0" dirty="0" smtClean="0"/>
              <a:t>Once aware of what the image depicts, it is difficult to avoid seeing the Dalmatian</a:t>
            </a:r>
          </a:p>
          <a:p>
            <a:r>
              <a:rPr lang="en-US" noProof="0" dirty="0" smtClean="0"/>
              <a:t>During</a:t>
            </a:r>
            <a:r>
              <a:rPr lang="en-US" baseline="0" noProof="0" dirty="0" smtClean="0"/>
              <a:t> normal circumstances, perceptual processes include both top-down and bottom-up processes</a:t>
            </a:r>
          </a:p>
          <a:p>
            <a:r>
              <a:rPr lang="en-US" baseline="0" noProof="0" dirty="0" smtClean="0"/>
              <a:t>The perceptual process is often triggered by stimulation of our receptors, once the bottom-up processes</a:t>
            </a:r>
          </a:p>
          <a:p>
            <a:r>
              <a:rPr lang="en-US" baseline="0" noProof="0" dirty="0" smtClean="0"/>
              <a:t>Has triggered the sequence of steps in the perceptual process – top-down processing comes into play as well</a:t>
            </a:r>
            <a:endParaRPr lang="en-US" noProof="0" dirty="0" smtClean="0"/>
          </a:p>
          <a:p>
            <a:endParaRPr lang="sv-SE"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33</a:t>
            </a:fld>
            <a:endParaRPr lang="sv-SE"/>
          </a:p>
        </p:txBody>
      </p:sp>
    </p:spTree>
    <p:extLst>
      <p:ext uri="{BB962C8B-B14F-4D97-AF65-F5344CB8AC3E}">
        <p14:creationId xmlns:p14="http://schemas.microsoft.com/office/powerpoint/2010/main" val="27260700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The visual</a:t>
            </a:r>
            <a:r>
              <a:rPr lang="en-US" baseline="0" noProof="0" dirty="0" smtClean="0"/>
              <a:t> </a:t>
            </a:r>
            <a:r>
              <a:rPr lang="en-US" noProof="0" dirty="0" smtClean="0"/>
              <a:t>context or previous visual experiences provides you with expectations</a:t>
            </a:r>
            <a:endParaRPr lang="en-US" noProof="0"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36</a:t>
            </a:fld>
            <a:endParaRPr lang="sv-SE"/>
          </a:p>
        </p:txBody>
      </p:sp>
    </p:spTree>
    <p:extLst>
      <p:ext uri="{BB962C8B-B14F-4D97-AF65-F5344CB8AC3E}">
        <p14:creationId xmlns:p14="http://schemas.microsoft.com/office/powerpoint/2010/main" val="4152799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37</a:t>
            </a:fld>
            <a:endParaRPr lang="sv-SE"/>
          </a:p>
        </p:txBody>
      </p:sp>
    </p:spTree>
    <p:extLst>
      <p:ext uri="{BB962C8B-B14F-4D97-AF65-F5344CB8AC3E}">
        <p14:creationId xmlns:p14="http://schemas.microsoft.com/office/powerpoint/2010/main" val="10041371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smtClean="0"/>
              <a:t>a </a:t>
            </a:r>
            <a:r>
              <a:rPr lang="sv-SE" dirty="0" smtClean="0">
                <a:hlinkClick r:id="rId3" tooltip="Germany"/>
              </a:rPr>
              <a:t>German</a:t>
            </a:r>
            <a:r>
              <a:rPr lang="sv-SE" dirty="0" smtClean="0"/>
              <a:t> </a:t>
            </a:r>
            <a:r>
              <a:rPr lang="en-US" noProof="0" dirty="0" smtClean="0">
                <a:hlinkClick r:id="rId4" tooltip="Philosopher"/>
              </a:rPr>
              <a:t>philosopher</a:t>
            </a:r>
            <a:r>
              <a:rPr lang="sv-SE" dirty="0" smtClean="0"/>
              <a:t> and experimental </a:t>
            </a:r>
            <a:r>
              <a:rPr lang="en-US" noProof="0" dirty="0" smtClean="0">
                <a:hlinkClick r:id="rId5" tooltip="Psychologist"/>
              </a:rPr>
              <a:t>psychologis</a:t>
            </a:r>
            <a:r>
              <a:rPr lang="en-US" noProof="0" dirty="0" smtClean="0"/>
              <a:t>t Fechner</a:t>
            </a:r>
          </a:p>
          <a:p>
            <a:r>
              <a:rPr lang="en-US" noProof="0" dirty="0" smtClean="0"/>
              <a:t>Coined</a:t>
            </a:r>
            <a:r>
              <a:rPr lang="sv-SE" dirty="0" smtClean="0"/>
              <a:t> the term </a:t>
            </a:r>
            <a:r>
              <a:rPr lang="en-US" noProof="0" dirty="0" smtClean="0"/>
              <a:t>psychophysics</a:t>
            </a:r>
          </a:p>
          <a:p>
            <a:pPr marL="0" marR="0" indent="0" algn="l" defTabSz="914400" rtl="0" eaLnBrk="1" fontAlgn="base" latinLnBrk="0" hangingPunct="1">
              <a:lnSpc>
                <a:spcPct val="100000"/>
              </a:lnSpc>
              <a:spcBef>
                <a:spcPct val="30000"/>
              </a:spcBef>
              <a:spcAft>
                <a:spcPct val="0"/>
              </a:spcAft>
              <a:buClrTx/>
              <a:buSzTx/>
              <a:buFontTx/>
              <a:buNone/>
              <a:tabLst/>
              <a:defRPr/>
            </a:pPr>
            <a:r>
              <a:rPr lang="en-US" noProof="0" dirty="0" smtClean="0"/>
              <a:t>The relationship between stimulus and perception</a:t>
            </a:r>
          </a:p>
          <a:p>
            <a:pPr marL="0" marR="0" indent="0" algn="l" defTabSz="914400" rtl="0" eaLnBrk="1" fontAlgn="base" latinLnBrk="0" hangingPunct="1">
              <a:lnSpc>
                <a:spcPct val="100000"/>
              </a:lnSpc>
              <a:spcBef>
                <a:spcPct val="30000"/>
              </a:spcBef>
              <a:spcAft>
                <a:spcPct val="0"/>
              </a:spcAft>
              <a:buClrTx/>
              <a:buSzTx/>
              <a:buFontTx/>
              <a:buNone/>
              <a:tabLst/>
              <a:defRPr/>
            </a:pPr>
            <a:r>
              <a:rPr lang="en-US" noProof="0" dirty="0" smtClean="0"/>
              <a:t>In this example –</a:t>
            </a:r>
            <a:r>
              <a:rPr lang="en-US" baseline="0" noProof="0" dirty="0" smtClean="0"/>
              <a:t> ask the subject whether the two colors on the screen are different or same</a:t>
            </a:r>
            <a:endParaRPr lang="en-US" noProof="0" dirty="0" smtClean="0"/>
          </a:p>
          <a:p>
            <a:endParaRPr lang="sv-SE"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38</a:t>
            </a:fld>
            <a:endParaRPr lang="sv-SE"/>
          </a:p>
        </p:txBody>
      </p:sp>
    </p:spTree>
    <p:extLst>
      <p:ext uri="{BB962C8B-B14F-4D97-AF65-F5344CB8AC3E}">
        <p14:creationId xmlns:p14="http://schemas.microsoft.com/office/powerpoint/2010/main" val="9603485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noProof="0" dirty="0" smtClean="0"/>
              <a:t>Example 1: measure how the</a:t>
            </a:r>
            <a:r>
              <a:rPr lang="en-GB" baseline="0" noProof="0" dirty="0" smtClean="0"/>
              <a:t> cortex of a cat’s brain respond to different coloured lights – no measurement of high level processing</a:t>
            </a:r>
          </a:p>
          <a:p>
            <a:pPr marL="0" marR="0" indent="0" algn="l" defTabSz="914400" rtl="0" eaLnBrk="1" fontAlgn="base" latinLnBrk="0" hangingPunct="1">
              <a:lnSpc>
                <a:spcPct val="100000"/>
              </a:lnSpc>
              <a:spcBef>
                <a:spcPct val="30000"/>
              </a:spcBef>
              <a:spcAft>
                <a:spcPct val="0"/>
              </a:spcAft>
              <a:buClrTx/>
              <a:buSzTx/>
              <a:buFontTx/>
              <a:buNone/>
              <a:tabLst/>
              <a:defRPr/>
            </a:pPr>
            <a:r>
              <a:rPr lang="en-GB" baseline="0" noProof="0" dirty="0" smtClean="0"/>
              <a:t>Example 2: Measurement of brain activity when the subject is reporting what it is perceiving</a:t>
            </a:r>
          </a:p>
          <a:p>
            <a:endParaRPr lang="sv-SE"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40</a:t>
            </a:fld>
            <a:endParaRPr lang="sv-SE"/>
          </a:p>
        </p:txBody>
      </p:sp>
    </p:spTree>
    <p:extLst>
      <p:ext uri="{BB962C8B-B14F-4D97-AF65-F5344CB8AC3E}">
        <p14:creationId xmlns:p14="http://schemas.microsoft.com/office/powerpoint/2010/main" val="9603485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noProof="0" dirty="0" smtClean="0"/>
              <a:t>Also known</a:t>
            </a:r>
            <a:r>
              <a:rPr lang="en-GB" baseline="0" noProof="0" dirty="0" smtClean="0"/>
              <a:t> as the biological approach</a:t>
            </a:r>
          </a:p>
          <a:p>
            <a:pPr marL="171450" indent="-171450">
              <a:buFontTx/>
              <a:buChar char="-"/>
            </a:pPr>
            <a:r>
              <a:rPr lang="en-US" baseline="0" noProof="0" dirty="0" smtClean="0"/>
              <a:t>The main assumption of the physiological approach is therefore that behavior and experience can be explained by physiological changes. This approach investigates the brain, the nervous system and other biological factors such as hormones.</a:t>
            </a:r>
            <a:endParaRPr lang="en-GB" baseline="0" noProof="0" dirty="0" smtClean="0"/>
          </a:p>
          <a:p>
            <a:pPr marL="171450" indent="-171450">
              <a:buFontTx/>
              <a:buChar char="-"/>
            </a:pPr>
            <a:endParaRPr lang="en-GB" baseline="0" noProof="0" dirty="0" smtClean="0"/>
          </a:p>
        </p:txBody>
      </p:sp>
      <p:sp>
        <p:nvSpPr>
          <p:cNvPr id="4" name="Slide Number Placeholder 3"/>
          <p:cNvSpPr>
            <a:spLocks noGrp="1"/>
          </p:cNvSpPr>
          <p:nvPr>
            <p:ph type="sldNum" sz="quarter" idx="10"/>
          </p:nvPr>
        </p:nvSpPr>
        <p:spPr/>
        <p:txBody>
          <a:bodyPr/>
          <a:lstStyle/>
          <a:p>
            <a:fld id="{55B4A17E-61A1-4B60-9065-51EB7A94E81F}" type="slidenum">
              <a:rPr lang="sv-SE" smtClean="0"/>
              <a:pPr/>
              <a:t>41</a:t>
            </a:fld>
            <a:endParaRPr lang="sv-SE"/>
          </a:p>
        </p:txBody>
      </p:sp>
    </p:spTree>
    <p:extLst>
      <p:ext uri="{BB962C8B-B14F-4D97-AF65-F5344CB8AC3E}">
        <p14:creationId xmlns:p14="http://schemas.microsoft.com/office/powerpoint/2010/main" val="42886498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Used</a:t>
            </a:r>
            <a:r>
              <a:rPr lang="en-US" baseline="0" dirty="0" smtClean="0"/>
              <a:t> in both the psychophysical and physiological approach</a:t>
            </a:r>
            <a:endParaRPr lang="en-US"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43</a:t>
            </a:fld>
            <a:endParaRPr lang="sv-SE"/>
          </a:p>
        </p:txBody>
      </p:sp>
    </p:spTree>
    <p:extLst>
      <p:ext uri="{BB962C8B-B14F-4D97-AF65-F5344CB8AC3E}">
        <p14:creationId xmlns:p14="http://schemas.microsoft.com/office/powerpoint/2010/main" val="4458151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Introduce</a:t>
            </a:r>
            <a:r>
              <a:rPr lang="en-US" baseline="0" noProof="0" dirty="0" smtClean="0"/>
              <a:t> the example of studying the visual perception of the scene of a football field</a:t>
            </a:r>
            <a:endParaRPr lang="en-US" noProof="0" dirty="0" smtClean="0"/>
          </a:p>
          <a:p>
            <a:r>
              <a:rPr lang="en-US" noProof="0" dirty="0" smtClean="0"/>
              <a:t>Phenomenological method - </a:t>
            </a:r>
            <a:r>
              <a:rPr lang="en-US" sz="1200" b="0" i="0" u="none" strike="noStrike" kern="1200" baseline="0" noProof="0" dirty="0" smtClean="0">
                <a:solidFill>
                  <a:schemeClr val="tx1"/>
                </a:solidFill>
                <a:latin typeface="Times"/>
                <a:ea typeface="+mn-ea"/>
                <a:cs typeface="+mn-cs"/>
              </a:rPr>
              <a:t>identify phenomena </a:t>
            </a:r>
            <a:r>
              <a:rPr lang="en-US" sz="1200" b="0" i="0" u="none" strike="noStrike" kern="1200" baseline="0" dirty="0" smtClean="0">
                <a:solidFill>
                  <a:schemeClr val="tx1"/>
                </a:solidFill>
                <a:latin typeface="Times"/>
                <a:ea typeface="+mn-ea"/>
                <a:cs typeface="+mn-cs"/>
              </a:rPr>
              <a:t>through how they are perceived by the actors in a situation</a:t>
            </a:r>
          </a:p>
          <a:p>
            <a:r>
              <a:rPr lang="en-US" sz="1200" b="0" i="0" u="none" strike="noStrike" kern="1200" baseline="0" dirty="0" smtClean="0">
                <a:solidFill>
                  <a:schemeClr val="tx1"/>
                </a:solidFill>
                <a:latin typeface="Times"/>
                <a:ea typeface="+mn-ea"/>
                <a:cs typeface="+mn-cs"/>
              </a:rPr>
              <a:t>study of experience from the </a:t>
            </a:r>
            <a:r>
              <a:rPr lang="en-US" sz="1200" b="0" i="0" u="none" strike="noStrike" kern="1200" baseline="0" noProof="0" dirty="0" smtClean="0">
                <a:solidFill>
                  <a:schemeClr val="tx1"/>
                </a:solidFill>
                <a:latin typeface="Times"/>
                <a:ea typeface="+mn-ea"/>
                <a:cs typeface="+mn-cs"/>
              </a:rPr>
              <a:t>perspective of the individual</a:t>
            </a:r>
            <a:endParaRPr lang="en-US" noProof="0"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44</a:t>
            </a:fld>
            <a:endParaRPr lang="sv-SE"/>
          </a:p>
        </p:txBody>
      </p:sp>
    </p:spTree>
    <p:extLst>
      <p:ext uri="{BB962C8B-B14F-4D97-AF65-F5344CB8AC3E}">
        <p14:creationId xmlns:p14="http://schemas.microsoft.com/office/powerpoint/2010/main" val="6582927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way to study perception is to study recognition:</a:t>
            </a:r>
          </a:p>
          <a:p>
            <a:r>
              <a:rPr lang="en-US" dirty="0" smtClean="0"/>
              <a:t>Make subjects place objects into a certain category</a:t>
            </a:r>
            <a:endParaRPr lang="en-US"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45</a:t>
            </a:fld>
            <a:endParaRPr lang="sv-SE"/>
          </a:p>
        </p:txBody>
      </p:sp>
    </p:spTree>
    <p:extLst>
      <p:ext uri="{BB962C8B-B14F-4D97-AF65-F5344CB8AC3E}">
        <p14:creationId xmlns:p14="http://schemas.microsoft.com/office/powerpoint/2010/main" val="19753291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is the position of player</a:t>
            </a:r>
            <a:r>
              <a:rPr lang="en-US" baseline="0" dirty="0" smtClean="0"/>
              <a:t> number 12 </a:t>
            </a:r>
            <a:endParaRPr lang="en-US"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46</a:t>
            </a:fld>
            <a:endParaRPr lang="sv-SE"/>
          </a:p>
        </p:txBody>
      </p:sp>
    </p:spTree>
    <p:extLst>
      <p:ext uri="{BB962C8B-B14F-4D97-AF65-F5344CB8AC3E}">
        <p14:creationId xmlns:p14="http://schemas.microsoft.com/office/powerpoint/2010/main" val="8160583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smtClean="0"/>
              <a:t>Measuring detection</a:t>
            </a:r>
            <a:r>
              <a:rPr lang="en-GB" baseline="0" noProof="0" dirty="0" smtClean="0"/>
              <a:t> is often done through exploring two different types of thresholds</a:t>
            </a:r>
            <a:endParaRPr lang="en-GB" noProof="0"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47</a:t>
            </a:fld>
            <a:endParaRPr lang="sv-SE"/>
          </a:p>
        </p:txBody>
      </p:sp>
    </p:spTree>
    <p:extLst>
      <p:ext uri="{BB962C8B-B14F-4D97-AF65-F5344CB8AC3E}">
        <p14:creationId xmlns:p14="http://schemas.microsoft.com/office/powerpoint/2010/main" val="22558643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t>The smallest amount of stimulus energy necessary to </a:t>
            </a:r>
            <a:r>
              <a:rPr lang="en-US" sz="1200" i="1" dirty="0" smtClean="0"/>
              <a:t>detect</a:t>
            </a:r>
            <a:r>
              <a:rPr lang="en-US" sz="1200" dirty="0" smtClean="0"/>
              <a:t> a stimulus</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t>Repeated many times</a:t>
            </a:r>
            <a:r>
              <a:rPr lang="en-US" sz="1200" baseline="0" dirty="0" smtClean="0"/>
              <a:t> </a:t>
            </a:r>
            <a:r>
              <a:rPr lang="en-US" sz="1200" dirty="0" smtClean="0"/>
              <a:t>(50% of the time)</a:t>
            </a:r>
          </a:p>
          <a:p>
            <a:endParaRPr lang="sv-SE"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48</a:t>
            </a:fld>
            <a:endParaRPr lang="sv-SE"/>
          </a:p>
        </p:txBody>
      </p:sp>
    </p:spTree>
    <p:extLst>
      <p:ext uri="{BB962C8B-B14F-4D97-AF65-F5344CB8AC3E}">
        <p14:creationId xmlns:p14="http://schemas.microsoft.com/office/powerpoint/2010/main" val="19747333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smallest detectable difference between two sensory stimulus</a:t>
            </a:r>
            <a:endParaRPr lang="sv-SE"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49</a:t>
            </a:fld>
            <a:endParaRPr lang="sv-SE"/>
          </a:p>
        </p:txBody>
      </p:sp>
    </p:spTree>
    <p:extLst>
      <p:ext uri="{BB962C8B-B14F-4D97-AF65-F5344CB8AC3E}">
        <p14:creationId xmlns:p14="http://schemas.microsoft.com/office/powerpoint/2010/main" val="211039823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Some interesting properties of the difference threshold has been identified</a:t>
            </a:r>
          </a:p>
          <a:p>
            <a:pPr marL="0" marR="0" indent="0" algn="l" defTabSz="914400" rtl="0" eaLnBrk="1" fontAlgn="base" latinLnBrk="0" hangingPunct="1">
              <a:lnSpc>
                <a:spcPct val="100000"/>
              </a:lnSpc>
              <a:spcBef>
                <a:spcPct val="30000"/>
              </a:spcBef>
              <a:spcAft>
                <a:spcPct val="0"/>
              </a:spcAft>
              <a:buClrTx/>
              <a:buSzTx/>
              <a:buFontTx/>
              <a:buNone/>
              <a:tabLst/>
              <a:defRPr/>
            </a:pPr>
            <a:r>
              <a:rPr lang="en-US" noProof="0" dirty="0" smtClean="0"/>
              <a:t>If something if</a:t>
            </a:r>
            <a:r>
              <a:rPr lang="en-US" baseline="0" noProof="0" dirty="0" smtClean="0"/>
              <a:t> you look at difference in loudness – if something is really loud</a:t>
            </a:r>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noProof="0" dirty="0" smtClean="0"/>
              <a:t>It has to change quite a bit before the difference is perceived, whereas if the sound is soft, only a small changes is necessary</a:t>
            </a:r>
            <a:endParaRPr lang="en-US" noProof="0" dirty="0" smtClean="0"/>
          </a:p>
        </p:txBody>
      </p:sp>
      <p:sp>
        <p:nvSpPr>
          <p:cNvPr id="4" name="Slide Number Placeholder 3"/>
          <p:cNvSpPr>
            <a:spLocks noGrp="1"/>
          </p:cNvSpPr>
          <p:nvPr>
            <p:ph type="sldNum" sz="quarter" idx="10"/>
          </p:nvPr>
        </p:nvSpPr>
        <p:spPr/>
        <p:txBody>
          <a:bodyPr/>
          <a:lstStyle/>
          <a:p>
            <a:fld id="{55B4A17E-61A1-4B60-9065-51EB7A94E81F}" type="slidenum">
              <a:rPr lang="sv-SE" smtClean="0"/>
              <a:pPr/>
              <a:t>50</a:t>
            </a:fld>
            <a:endParaRPr lang="sv-SE"/>
          </a:p>
        </p:txBody>
      </p:sp>
    </p:spTree>
    <p:extLst>
      <p:ext uri="{BB962C8B-B14F-4D97-AF65-F5344CB8AC3E}">
        <p14:creationId xmlns:p14="http://schemas.microsoft.com/office/powerpoint/2010/main" val="184435101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err="1" smtClean="0"/>
              <a:t>Weber’s</a:t>
            </a:r>
            <a:r>
              <a:rPr lang="sv-SE" dirty="0" smtClean="0"/>
              <a:t> </a:t>
            </a:r>
            <a:r>
              <a:rPr lang="sv-SE" dirty="0" err="1" smtClean="0"/>
              <a:t>law</a:t>
            </a:r>
            <a:r>
              <a:rPr lang="sv-SE" dirty="0" smtClean="0"/>
              <a:t>:</a:t>
            </a:r>
          </a:p>
          <a:p>
            <a:r>
              <a:rPr lang="sv-SE" dirty="0" smtClean="0"/>
              <a:t>So for </a:t>
            </a:r>
            <a:r>
              <a:rPr lang="sv-SE" dirty="0" err="1" smtClean="0"/>
              <a:t>example</a:t>
            </a:r>
            <a:r>
              <a:rPr lang="sv-SE" dirty="0" smtClean="0"/>
              <a:t> in</a:t>
            </a:r>
            <a:r>
              <a:rPr lang="sv-SE" baseline="0" dirty="0" smtClean="0"/>
              <a:t> order </a:t>
            </a:r>
            <a:r>
              <a:rPr lang="sv-SE" baseline="0" dirty="0" err="1" smtClean="0"/>
              <a:t>to</a:t>
            </a:r>
            <a:r>
              <a:rPr lang="sv-SE" baseline="0" dirty="0" smtClean="0"/>
              <a:t> sense the </a:t>
            </a:r>
            <a:r>
              <a:rPr lang="sv-SE" baseline="0" dirty="0" err="1" smtClean="0"/>
              <a:t>difference</a:t>
            </a:r>
            <a:r>
              <a:rPr lang="sv-SE" baseline="0" dirty="0" smtClean="0"/>
              <a:t> in </a:t>
            </a:r>
            <a:r>
              <a:rPr lang="sv-SE" baseline="0" dirty="0" err="1" smtClean="0"/>
              <a:t>weight</a:t>
            </a:r>
            <a:r>
              <a:rPr lang="sv-SE" baseline="0" dirty="0" smtClean="0"/>
              <a:t> for 2 stimulus </a:t>
            </a:r>
            <a:r>
              <a:rPr lang="sv-SE" baseline="0" dirty="0" err="1" smtClean="0"/>
              <a:t>that</a:t>
            </a:r>
            <a:r>
              <a:rPr lang="sv-SE" baseline="0" dirty="0" smtClean="0"/>
              <a:t> </a:t>
            </a:r>
            <a:r>
              <a:rPr lang="sv-SE" baseline="0" dirty="0" err="1" smtClean="0"/>
              <a:t>weigh</a:t>
            </a:r>
            <a:r>
              <a:rPr lang="sv-SE" baseline="0" dirty="0" smtClean="0"/>
              <a:t> </a:t>
            </a:r>
            <a:r>
              <a:rPr lang="sv-SE" baseline="0" dirty="0" err="1" smtClean="0"/>
              <a:t>approximatly</a:t>
            </a:r>
            <a:r>
              <a:rPr lang="sv-SE" baseline="0" dirty="0" smtClean="0"/>
              <a:t> </a:t>
            </a:r>
            <a:r>
              <a:rPr lang="sv-SE" dirty="0" smtClean="0"/>
              <a:t>100 g</a:t>
            </a:r>
            <a:r>
              <a:rPr lang="sv-SE" baseline="0" dirty="0" smtClean="0"/>
              <a:t> – the </a:t>
            </a:r>
            <a:r>
              <a:rPr lang="sv-SE" baseline="0" dirty="0" err="1" smtClean="0"/>
              <a:t>difference</a:t>
            </a:r>
            <a:r>
              <a:rPr lang="sv-SE" baseline="0" dirty="0" smtClean="0"/>
              <a:t> </a:t>
            </a:r>
            <a:r>
              <a:rPr lang="sv-SE" baseline="0" dirty="0" err="1" smtClean="0"/>
              <a:t>needs</a:t>
            </a:r>
            <a:r>
              <a:rPr lang="sv-SE" baseline="0" dirty="0" smtClean="0"/>
              <a:t> </a:t>
            </a:r>
            <a:r>
              <a:rPr lang="sv-SE" baseline="0" dirty="0" err="1" smtClean="0"/>
              <a:t>to</a:t>
            </a:r>
            <a:r>
              <a:rPr lang="sv-SE" baseline="0" dirty="0" smtClean="0"/>
              <a:t> be at </a:t>
            </a:r>
            <a:r>
              <a:rPr lang="sv-SE" baseline="0" dirty="0" err="1" smtClean="0"/>
              <a:t>least</a:t>
            </a:r>
            <a:r>
              <a:rPr lang="sv-SE" baseline="0" dirty="0" smtClean="0"/>
              <a:t> 2g</a:t>
            </a:r>
          </a:p>
          <a:p>
            <a:r>
              <a:rPr lang="sv-SE" baseline="0" dirty="0" smtClean="0"/>
              <a:t>200 g – </a:t>
            </a:r>
            <a:r>
              <a:rPr lang="sv-SE" baseline="0" dirty="0" err="1" smtClean="0"/>
              <a:t>difference</a:t>
            </a:r>
            <a:r>
              <a:rPr lang="sv-SE" baseline="0" dirty="0" smtClean="0"/>
              <a:t> in 4 g</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t>the ratio of the Difference Threshold to the standard stimulus is</a:t>
            </a:r>
            <a:r>
              <a:rPr lang="en-US" sz="1200" baseline="0" dirty="0" smtClean="0"/>
              <a:t> a </a:t>
            </a:r>
            <a:r>
              <a:rPr lang="en-US" sz="1200" dirty="0" smtClean="0"/>
              <a:t>constant</a:t>
            </a:r>
            <a:r>
              <a:rPr lang="en-US" sz="1200" baseline="0" dirty="0" smtClean="0"/>
              <a:t> </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aseline="0" dirty="0" smtClean="0"/>
              <a:t>This constant called weber fraction</a:t>
            </a:r>
            <a:endParaRPr lang="sv-SE"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51</a:t>
            </a:fld>
            <a:endParaRPr lang="sv-SE"/>
          </a:p>
        </p:txBody>
      </p:sp>
    </p:spTree>
    <p:extLst>
      <p:ext uri="{BB962C8B-B14F-4D97-AF65-F5344CB8AC3E}">
        <p14:creationId xmlns:p14="http://schemas.microsoft.com/office/powerpoint/2010/main" val="184435101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noProof="0" dirty="0" smtClean="0"/>
              <a:t>Imagine that some</a:t>
            </a:r>
            <a:r>
              <a:rPr lang="en-US" baseline="0" noProof="0" dirty="0" smtClean="0"/>
              <a:t>one asks us to turn down the sound on the </a:t>
            </a:r>
            <a:r>
              <a:rPr lang="en-US" noProof="0" dirty="0" smtClean="0"/>
              <a:t>TV:</a:t>
            </a:r>
          </a:p>
          <a:p>
            <a:pPr marL="0" marR="0" indent="0" algn="l" defTabSz="914400" rtl="0" eaLnBrk="1" fontAlgn="base" latinLnBrk="0" hangingPunct="1">
              <a:lnSpc>
                <a:spcPct val="100000"/>
              </a:lnSpc>
              <a:spcBef>
                <a:spcPct val="30000"/>
              </a:spcBef>
              <a:spcAft>
                <a:spcPct val="0"/>
              </a:spcAft>
              <a:buClrTx/>
              <a:buSzTx/>
              <a:buFontTx/>
              <a:buNone/>
              <a:tabLst/>
              <a:defRPr/>
            </a:pPr>
            <a:r>
              <a:rPr lang="en-US" noProof="0" dirty="0" smtClean="0"/>
              <a:t>JND = 0.04 * 100</a:t>
            </a:r>
            <a:r>
              <a:rPr lang="en-US" baseline="0" noProof="0" dirty="0" smtClean="0"/>
              <a:t> = 4</a:t>
            </a:r>
          </a:p>
          <a:p>
            <a:pPr marL="0" marR="0" indent="0" algn="l" defTabSz="914400" rtl="0" eaLnBrk="1" fontAlgn="base" latinLnBrk="0" hangingPunct="1">
              <a:lnSpc>
                <a:spcPct val="100000"/>
              </a:lnSpc>
              <a:spcBef>
                <a:spcPct val="30000"/>
              </a:spcBef>
              <a:spcAft>
                <a:spcPct val="0"/>
              </a:spcAft>
              <a:buClrTx/>
              <a:buSzTx/>
              <a:buFontTx/>
              <a:buNone/>
              <a:tabLst/>
              <a:defRPr/>
            </a:pPr>
            <a:r>
              <a:rPr lang="en-US" noProof="0" dirty="0" smtClean="0"/>
              <a:t>JND = 0.04 * 50 = 2</a:t>
            </a:r>
          </a:p>
          <a:p>
            <a:r>
              <a:rPr lang="en-US" noProof="0" dirty="0" smtClean="0"/>
              <a:t>Has also  been criticized since cannot</a:t>
            </a:r>
            <a:r>
              <a:rPr lang="en-US" baseline="0" noProof="0" dirty="0" smtClean="0"/>
              <a:t> be verified for all senses</a:t>
            </a:r>
            <a:endParaRPr lang="en-US" noProof="0" dirty="0" smtClean="0"/>
          </a:p>
          <a:p>
            <a:endParaRPr lang="en-US"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52</a:t>
            </a:fld>
            <a:endParaRPr lang="sv-SE"/>
          </a:p>
        </p:txBody>
      </p:sp>
    </p:spTree>
    <p:extLst>
      <p:ext uri="{BB962C8B-B14F-4D97-AF65-F5344CB8AC3E}">
        <p14:creationId xmlns:p14="http://schemas.microsoft.com/office/powerpoint/2010/main" val="36659604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how can we find</a:t>
            </a:r>
            <a:r>
              <a:rPr lang="en-US" baseline="0" dirty="0" smtClean="0"/>
              <a:t> out the different threshold for different sensory stimulus?</a:t>
            </a:r>
            <a:endParaRPr lang="en-US" dirty="0" smtClean="0"/>
          </a:p>
          <a:p>
            <a:r>
              <a:rPr lang="en-US" dirty="0" smtClean="0"/>
              <a:t>Psychophysical experiments have traditionally used three methods for testing subjects' absolute and difference</a:t>
            </a:r>
            <a:r>
              <a:rPr lang="en-US" baseline="0" dirty="0" smtClean="0"/>
              <a:t> thresholds</a:t>
            </a:r>
          </a:p>
          <a:p>
            <a:r>
              <a:rPr lang="en-US" baseline="0" dirty="0" smtClean="0"/>
              <a:t>Called the classical psychophysical methods</a:t>
            </a:r>
            <a:endParaRPr lang="sv-SE"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53</a:t>
            </a:fld>
            <a:endParaRPr lang="sv-SE"/>
          </a:p>
        </p:txBody>
      </p:sp>
    </p:spTree>
    <p:extLst>
      <p:ext uri="{BB962C8B-B14F-4D97-AF65-F5344CB8AC3E}">
        <p14:creationId xmlns:p14="http://schemas.microsoft.com/office/powerpoint/2010/main" val="24782116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54</a:t>
            </a:fld>
            <a:endParaRPr lang="sv-SE"/>
          </a:p>
        </p:txBody>
      </p:sp>
    </p:spTree>
    <p:extLst>
      <p:ext uri="{BB962C8B-B14F-4D97-AF65-F5344CB8AC3E}">
        <p14:creationId xmlns:p14="http://schemas.microsoft.com/office/powerpoint/2010/main" val="406803066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Example of how the absolute threshold of light can be explored using an ascending</a:t>
            </a:r>
            <a:r>
              <a:rPr lang="en-US" baseline="0" noProof="0" dirty="0" smtClean="0"/>
              <a:t> order</a:t>
            </a:r>
          </a:p>
          <a:p>
            <a:r>
              <a:rPr lang="en-US" baseline="0" noProof="0" dirty="0" smtClean="0"/>
              <a:t>Imagine that you are the subjects</a:t>
            </a:r>
            <a:endParaRPr lang="en-US" noProof="0"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55</a:t>
            </a:fld>
            <a:endParaRPr lang="sv-SE"/>
          </a:p>
        </p:txBody>
      </p:sp>
    </p:spTree>
    <p:extLst>
      <p:ext uri="{BB962C8B-B14F-4D97-AF65-F5344CB8AC3E}">
        <p14:creationId xmlns:p14="http://schemas.microsoft.com/office/powerpoint/2010/main" val="1581852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873403-156B-486D-B47C-4790EBE1C74D}" type="slidenum">
              <a:rPr lang="hu-HU" altLang="sv-SE">
                <a:solidFill>
                  <a:prstClr val="black"/>
                </a:solidFill>
              </a:rPr>
              <a:pPr/>
              <a:t>56</a:t>
            </a:fld>
            <a:endParaRPr lang="hu-HU" altLang="sv-SE">
              <a:solidFill>
                <a:prstClr val="black"/>
              </a:solidFill>
            </a:endParaRPr>
          </a:p>
        </p:txBody>
      </p:sp>
      <p:sp>
        <p:nvSpPr>
          <p:cNvPr id="35842" name="Rectangle 2"/>
          <p:cNvSpPr>
            <a:spLocks noGrp="1" noRot="1" noChangeAspect="1" noChangeArrowheads="1" noTextEdit="1"/>
          </p:cNvSpPr>
          <p:nvPr>
            <p:ph type="sldImg"/>
          </p:nvPr>
        </p:nvSpPr>
        <p:spPr>
          <a:xfrm>
            <a:off x="1143000" y="685800"/>
            <a:ext cx="4572000" cy="3429000"/>
          </a:xfrm>
          <a:ln/>
        </p:spPr>
      </p:sp>
      <p:sp>
        <p:nvSpPr>
          <p:cNvPr id="35843" name="Rectangle 3"/>
          <p:cNvSpPr>
            <a:spLocks noGrp="1" noChangeArrowheads="1"/>
          </p:cNvSpPr>
          <p:nvPr>
            <p:ph type="body" idx="1"/>
          </p:nvPr>
        </p:nvSpPr>
        <p:spPr/>
        <p:txBody>
          <a:bodyPr/>
          <a:lstStyle/>
          <a:p>
            <a:r>
              <a:rPr lang="hu-HU" altLang="sv-SE"/>
              <a:t>randperm(7) = 1     2     4     7     3     6     5</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Based on the responses</a:t>
            </a:r>
            <a:r>
              <a:rPr lang="en-US" baseline="0" noProof="0" dirty="0" smtClean="0"/>
              <a:t> to these</a:t>
            </a:r>
            <a:r>
              <a:rPr lang="en-US" noProof="0" dirty="0" smtClean="0"/>
              <a:t>, we can identify the absolute threshold for different subjects</a:t>
            </a:r>
          </a:p>
          <a:p>
            <a:r>
              <a:rPr lang="en-US" noProof="0" dirty="0" smtClean="0"/>
              <a:t>And put them in a table</a:t>
            </a:r>
          </a:p>
          <a:p>
            <a:r>
              <a:rPr lang="en-US" noProof="0" dirty="0" smtClean="0"/>
              <a:t>The dashed</a:t>
            </a:r>
            <a:r>
              <a:rPr lang="en-US" baseline="0" noProof="0" dirty="0" smtClean="0"/>
              <a:t> line indicate cross over value for different subjects</a:t>
            </a:r>
            <a:endParaRPr lang="en-US" noProof="0"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64</a:t>
            </a:fld>
            <a:endParaRPr lang="sv-SE"/>
          </a:p>
        </p:txBody>
      </p:sp>
    </p:spTree>
    <p:extLst>
      <p:ext uri="{BB962C8B-B14F-4D97-AF65-F5344CB8AC3E}">
        <p14:creationId xmlns:p14="http://schemas.microsoft.com/office/powerpoint/2010/main" val="252623875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65</a:t>
            </a:fld>
            <a:endParaRPr lang="sv-SE"/>
          </a:p>
        </p:txBody>
      </p:sp>
    </p:spTree>
    <p:extLst>
      <p:ext uri="{BB962C8B-B14F-4D97-AF65-F5344CB8AC3E}">
        <p14:creationId xmlns:p14="http://schemas.microsoft.com/office/powerpoint/2010/main" val="406803066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a:t>
            </a:r>
            <a:r>
              <a:rPr lang="en-US" baseline="0" dirty="0" smtClean="0"/>
              <a:t>ata can also be use to produce psychometric function</a:t>
            </a:r>
          </a:p>
          <a:p>
            <a:r>
              <a:rPr lang="en-US" dirty="0" smtClean="0"/>
              <a:t>describes the relationship between a parameter of a physical </a:t>
            </a:r>
            <a:r>
              <a:rPr lang="en-US" dirty="0" smtClean="0">
                <a:hlinkClick r:id="rId3" tooltip="Stimulus (physiology)"/>
              </a:rPr>
              <a:t>stimulus</a:t>
            </a:r>
            <a:r>
              <a:rPr lang="en-US" dirty="0" smtClean="0"/>
              <a:t> and the subjective responses of the subject</a:t>
            </a:r>
          </a:p>
          <a:p>
            <a:r>
              <a:rPr lang="en-US" dirty="0" smtClean="0"/>
              <a:t>Illustrates the subject’s sensitivity to the parameter, a steeper slope would indicate a higher sensitivity</a:t>
            </a:r>
            <a:endParaRPr lang="sv-SE"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68</a:t>
            </a:fld>
            <a:endParaRPr lang="sv-SE"/>
          </a:p>
        </p:txBody>
      </p:sp>
    </p:spTree>
    <p:extLst>
      <p:ext uri="{BB962C8B-B14F-4D97-AF65-F5344CB8AC3E}">
        <p14:creationId xmlns:p14="http://schemas.microsoft.com/office/powerpoint/2010/main" val="398834027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noProof="0" dirty="0" smtClean="0"/>
              <a:t>Many different types of staircase algorithms</a:t>
            </a:r>
            <a:r>
              <a:rPr lang="en-US" baseline="0" noProof="0" dirty="0" smtClean="0"/>
              <a:t> with different step sizes etc.</a:t>
            </a:r>
            <a:endParaRPr lang="en-US" noProof="0" dirty="0" smtClean="0"/>
          </a:p>
        </p:txBody>
      </p:sp>
      <p:sp>
        <p:nvSpPr>
          <p:cNvPr id="4" name="Slide Number Placeholder 3"/>
          <p:cNvSpPr>
            <a:spLocks noGrp="1"/>
          </p:cNvSpPr>
          <p:nvPr>
            <p:ph type="sldNum" sz="quarter" idx="10"/>
          </p:nvPr>
        </p:nvSpPr>
        <p:spPr/>
        <p:txBody>
          <a:bodyPr/>
          <a:lstStyle/>
          <a:p>
            <a:fld id="{55B4A17E-61A1-4B60-9065-51EB7A94E81F}" type="slidenum">
              <a:rPr lang="sv-SE" smtClean="0"/>
              <a:pPr/>
              <a:t>71</a:t>
            </a:fld>
            <a:endParaRPr lang="sv-SE"/>
          </a:p>
        </p:txBody>
      </p:sp>
    </p:spTree>
    <p:extLst>
      <p:ext uri="{BB962C8B-B14F-4D97-AF65-F5344CB8AC3E}">
        <p14:creationId xmlns:p14="http://schemas.microsoft.com/office/powerpoint/2010/main" val="257127817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Here start with a stimulus</a:t>
            </a:r>
            <a:r>
              <a:rPr lang="en-US" baseline="0" noProof="0" dirty="0" smtClean="0"/>
              <a:t> that is clearly undetectable</a:t>
            </a:r>
          </a:p>
          <a:p>
            <a:r>
              <a:rPr lang="en-US" noProof="0" dirty="0" smtClean="0"/>
              <a:t>Incrementally increase the intensity of the stimulus</a:t>
            </a:r>
            <a:r>
              <a:rPr lang="en-US" baseline="0" noProof="0" dirty="0" smtClean="0"/>
              <a:t> – until the subject is able to perceive it</a:t>
            </a:r>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noProof="0" dirty="0" smtClean="0"/>
              <a:t>In this way we get more data points around the </a:t>
            </a:r>
            <a:r>
              <a:rPr lang="en-US" sz="1200" dirty="0" smtClean="0"/>
              <a:t>psychometric threshold</a:t>
            </a:r>
            <a:endParaRPr lang="en-US" sz="1200" noProof="0" dirty="0"/>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dirty="0" smtClean="0"/>
          </a:p>
        </p:txBody>
      </p:sp>
      <p:sp>
        <p:nvSpPr>
          <p:cNvPr id="4" name="Slide Number Placeholder 3"/>
          <p:cNvSpPr>
            <a:spLocks noGrp="1"/>
          </p:cNvSpPr>
          <p:nvPr>
            <p:ph type="sldNum" sz="quarter" idx="10"/>
          </p:nvPr>
        </p:nvSpPr>
        <p:spPr/>
        <p:txBody>
          <a:bodyPr/>
          <a:lstStyle/>
          <a:p>
            <a:fld id="{55B4A17E-61A1-4B60-9065-51EB7A94E81F}" type="slidenum">
              <a:rPr lang="sv-SE" smtClean="0"/>
              <a:pPr/>
              <a:t>72</a:t>
            </a:fld>
            <a:endParaRPr lang="sv-SE"/>
          </a:p>
        </p:txBody>
      </p:sp>
    </p:spTree>
    <p:extLst>
      <p:ext uri="{BB962C8B-B14F-4D97-AF65-F5344CB8AC3E}">
        <p14:creationId xmlns:p14="http://schemas.microsoft.com/office/powerpoint/2010/main" val="31744862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noProof="0" dirty="0" smtClean="0"/>
              <a:t>As the intensity increases,</a:t>
            </a:r>
            <a:r>
              <a:rPr lang="en-US" baseline="0" noProof="0" dirty="0" smtClean="0"/>
              <a:t> the perceived magnitude increases but not at as much as the intensity</a:t>
            </a:r>
            <a:endParaRPr lang="en-US" noProof="0" dirty="0" smtClean="0"/>
          </a:p>
          <a:p>
            <a:endParaRPr lang="sv-SE"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74</a:t>
            </a:fld>
            <a:endParaRPr lang="sv-SE"/>
          </a:p>
        </p:txBody>
      </p:sp>
    </p:spTree>
    <p:extLst>
      <p:ext uri="{BB962C8B-B14F-4D97-AF65-F5344CB8AC3E}">
        <p14:creationId xmlns:p14="http://schemas.microsoft.com/office/powerpoint/2010/main" val="62336152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As the intensity increases,</a:t>
            </a:r>
            <a:r>
              <a:rPr lang="en-US" baseline="0" noProof="0" dirty="0" smtClean="0"/>
              <a:t> the perceived magnitude increases more than the intensity</a:t>
            </a:r>
            <a:endParaRPr lang="en-US" noProof="0"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75</a:t>
            </a:fld>
            <a:endParaRPr lang="sv-SE"/>
          </a:p>
        </p:txBody>
      </p:sp>
    </p:spTree>
    <p:extLst>
      <p:ext uri="{BB962C8B-B14F-4D97-AF65-F5344CB8AC3E}">
        <p14:creationId xmlns:p14="http://schemas.microsoft.com/office/powerpoint/2010/main" val="15993720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t>If we measure one subject’s threshold in a particular context or average over many subjects this is not a problem – compare different thresholds in different situations or between different subjects</a:t>
            </a:r>
          </a:p>
          <a:p>
            <a:endParaRPr lang="sv-SE"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78</a:t>
            </a:fld>
            <a:endParaRPr lang="sv-SE"/>
          </a:p>
        </p:txBody>
      </p:sp>
    </p:spTree>
    <p:extLst>
      <p:ext uri="{BB962C8B-B14F-4D97-AF65-F5344CB8AC3E}">
        <p14:creationId xmlns:p14="http://schemas.microsoft.com/office/powerpoint/2010/main" val="327033725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Illustrates that not only the perception of high level stimulus that are semantically meaningful to us that are influenced by previous knowledge</a:t>
            </a:r>
          </a:p>
          <a:p>
            <a:r>
              <a:rPr lang="en-US" baseline="0" noProof="0" dirty="0" smtClean="0"/>
              <a:t>Also processing of low level stimulus is highly affected by our  previous experience</a:t>
            </a:r>
          </a:p>
          <a:p>
            <a:r>
              <a:rPr lang="en-US" dirty="0" err="1" smtClean="0"/>
              <a:t>Lottolab</a:t>
            </a:r>
            <a:r>
              <a:rPr lang="en-US" smtClean="0"/>
              <a:t>, a hybrid art studio and science lab.</a:t>
            </a:r>
            <a:endParaRPr lang="en-US" noProof="0"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79</a:t>
            </a:fld>
            <a:endParaRPr lang="sv-SE"/>
          </a:p>
        </p:txBody>
      </p:sp>
    </p:spTree>
    <p:extLst>
      <p:ext uri="{BB962C8B-B14F-4D97-AF65-F5344CB8AC3E}">
        <p14:creationId xmlns:p14="http://schemas.microsoft.com/office/powerpoint/2010/main" val="394767236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sv-SE" sz="2200" dirty="0" smtClean="0">
                <a:hlinkClick r:id="rId3"/>
              </a:rPr>
              <a:t>The </a:t>
            </a:r>
            <a:r>
              <a:rPr lang="sv-SE" sz="2200" dirty="0" err="1" smtClean="0">
                <a:hlinkClick r:id="rId3"/>
              </a:rPr>
              <a:t>probability</a:t>
            </a:r>
            <a:r>
              <a:rPr lang="sv-SE" sz="2200" dirty="0" smtClean="0">
                <a:hlinkClick r:id="rId3"/>
              </a:rPr>
              <a:t> </a:t>
            </a:r>
            <a:r>
              <a:rPr lang="sv-SE" sz="2200" dirty="0" err="1" smtClean="0">
                <a:hlinkClick r:id="rId3"/>
              </a:rPr>
              <a:t>of</a:t>
            </a:r>
            <a:r>
              <a:rPr lang="sv-SE" sz="2200" dirty="0" smtClean="0">
                <a:hlinkClick r:id="rId3"/>
              </a:rPr>
              <a:t> </a:t>
            </a:r>
            <a:r>
              <a:rPr lang="sv-SE" sz="2200" dirty="0" err="1" smtClean="0">
                <a:hlinkClick r:id="rId3"/>
              </a:rPr>
              <a:t>detecting</a:t>
            </a:r>
            <a:r>
              <a:rPr lang="sv-SE" sz="2200" dirty="0" smtClean="0">
                <a:hlinkClick r:id="rId3"/>
              </a:rPr>
              <a:t> the signal </a:t>
            </a:r>
            <a:r>
              <a:rPr lang="sv-SE" sz="2200" dirty="0" err="1" smtClean="0">
                <a:hlinkClick r:id="rId3"/>
              </a:rPr>
              <a:t>depends</a:t>
            </a:r>
            <a:r>
              <a:rPr lang="sv-SE" sz="2200" dirty="0" smtClean="0">
                <a:hlinkClick r:id="rId3"/>
              </a:rPr>
              <a:t> on the </a:t>
            </a:r>
            <a:r>
              <a:rPr lang="sv-SE" sz="2200" dirty="0" err="1" smtClean="0">
                <a:hlinkClick r:id="rId3"/>
              </a:rPr>
              <a:t>level</a:t>
            </a:r>
            <a:r>
              <a:rPr lang="sv-SE" sz="2200" dirty="0" smtClean="0">
                <a:hlinkClick r:id="rId3"/>
              </a:rPr>
              <a:t> </a:t>
            </a:r>
            <a:r>
              <a:rPr lang="sv-SE" sz="2200" dirty="0" err="1" smtClean="0">
                <a:hlinkClick r:id="rId3"/>
              </a:rPr>
              <a:t>of</a:t>
            </a:r>
            <a:r>
              <a:rPr lang="sv-SE" sz="2200" dirty="0" smtClean="0">
                <a:hlinkClick r:id="rId3"/>
              </a:rPr>
              <a:t> </a:t>
            </a:r>
            <a:r>
              <a:rPr lang="sv-SE" sz="2200" dirty="0" err="1" smtClean="0">
                <a:hlinkClick r:id="rId3"/>
              </a:rPr>
              <a:t>background</a:t>
            </a:r>
            <a:r>
              <a:rPr lang="sv-SE" sz="2200" dirty="0" smtClean="0">
                <a:hlinkClick r:id="rId3"/>
              </a:rPr>
              <a:t> </a:t>
            </a:r>
            <a:r>
              <a:rPr lang="sv-SE" sz="2200" dirty="0" err="1" smtClean="0">
                <a:hlinkClick r:id="rId3"/>
              </a:rPr>
              <a:t>noise</a:t>
            </a:r>
            <a:endParaRPr lang="sv-SE" sz="2200" dirty="0" smtClean="0">
              <a:hlinkClick r:id="rId3"/>
            </a:endParaRPr>
          </a:p>
          <a:p>
            <a:pPr lvl="1"/>
            <a:r>
              <a:rPr lang="sv-SE" sz="2200" dirty="0" err="1" smtClean="0">
                <a:hlinkClick r:id="rId3"/>
              </a:rPr>
              <a:t>Depends</a:t>
            </a:r>
            <a:r>
              <a:rPr lang="sv-SE" sz="2200" dirty="0" smtClean="0">
                <a:hlinkClick r:id="rId3"/>
              </a:rPr>
              <a:t> not</a:t>
            </a:r>
            <a:r>
              <a:rPr lang="sv-SE" sz="2200" baseline="0" dirty="0" smtClean="0">
                <a:hlinkClick r:id="rId3"/>
              </a:rPr>
              <a:t> </a:t>
            </a:r>
            <a:r>
              <a:rPr lang="sv-SE" sz="2200" baseline="0" dirty="0" err="1" smtClean="0">
                <a:hlinkClick r:id="rId3"/>
              </a:rPr>
              <a:t>only</a:t>
            </a:r>
            <a:r>
              <a:rPr lang="sv-SE" sz="2200" baseline="0" dirty="0" smtClean="0">
                <a:hlinkClick r:id="rId3"/>
              </a:rPr>
              <a:t> on the </a:t>
            </a:r>
            <a:r>
              <a:rPr lang="sv-SE" sz="2200" baseline="0" dirty="0" err="1" smtClean="0">
                <a:hlinkClick r:id="rId3"/>
              </a:rPr>
              <a:t>magnitude</a:t>
            </a:r>
            <a:r>
              <a:rPr lang="sv-SE" sz="2200" baseline="0" dirty="0" smtClean="0">
                <a:hlinkClick r:id="rId3"/>
              </a:rPr>
              <a:t> </a:t>
            </a:r>
            <a:r>
              <a:rPr lang="sv-SE" sz="2200" baseline="0" dirty="0" err="1" smtClean="0">
                <a:hlinkClick r:id="rId3"/>
              </a:rPr>
              <a:t>of</a:t>
            </a:r>
            <a:r>
              <a:rPr lang="sv-SE" sz="2200" baseline="0" dirty="0" smtClean="0">
                <a:hlinkClick r:id="rId3"/>
              </a:rPr>
              <a:t> the signal – </a:t>
            </a:r>
            <a:r>
              <a:rPr lang="sv-SE" sz="2200" baseline="0" dirty="0" err="1" smtClean="0">
                <a:hlinkClick r:id="rId3"/>
              </a:rPr>
              <a:t>but</a:t>
            </a:r>
            <a:r>
              <a:rPr lang="sv-SE" sz="2200" baseline="0" dirty="0" smtClean="0">
                <a:hlinkClick r:id="rId3"/>
              </a:rPr>
              <a:t> </a:t>
            </a:r>
            <a:r>
              <a:rPr lang="sv-SE" sz="2200" baseline="0" dirty="0" err="1" smtClean="0">
                <a:hlinkClick r:id="rId3"/>
              </a:rPr>
              <a:t>also</a:t>
            </a:r>
            <a:r>
              <a:rPr lang="sv-SE" sz="2200" baseline="0" dirty="0" smtClean="0">
                <a:hlinkClick r:id="rId3"/>
              </a:rPr>
              <a:t> on the </a:t>
            </a:r>
            <a:r>
              <a:rPr lang="sv-SE" sz="2200" baseline="0" dirty="0" err="1" smtClean="0">
                <a:hlinkClick r:id="rId3"/>
              </a:rPr>
              <a:t>level</a:t>
            </a:r>
            <a:r>
              <a:rPr lang="sv-SE" sz="2200" baseline="0" dirty="0" smtClean="0">
                <a:hlinkClick r:id="rId3"/>
              </a:rPr>
              <a:t> </a:t>
            </a:r>
            <a:r>
              <a:rPr lang="sv-SE" sz="2200" baseline="0" dirty="0" err="1" smtClean="0">
                <a:hlinkClick r:id="rId3"/>
              </a:rPr>
              <a:t>of</a:t>
            </a:r>
            <a:r>
              <a:rPr lang="sv-SE" sz="2200" baseline="0" dirty="0" smtClean="0">
                <a:hlinkClick r:id="rId3"/>
              </a:rPr>
              <a:t> </a:t>
            </a:r>
            <a:r>
              <a:rPr lang="sv-SE" sz="2200" baseline="0" dirty="0" err="1" smtClean="0">
                <a:hlinkClick r:id="rId3"/>
              </a:rPr>
              <a:t>noise</a:t>
            </a:r>
            <a:endParaRPr lang="sv-SE" sz="2200" dirty="0" smtClean="0">
              <a:hlinkClick r:id="rId3"/>
            </a:endParaRPr>
          </a:p>
          <a:p>
            <a:pPr lvl="1"/>
            <a:endParaRPr lang="sv-SE" sz="2200" dirty="0" smtClean="0">
              <a:hlinkClick r:id="rId3"/>
            </a:endParaRPr>
          </a:p>
          <a:p>
            <a:pPr lvl="1"/>
            <a:r>
              <a:rPr lang="sv-SE" sz="2200" dirty="0" smtClean="0">
                <a:hlinkClick r:id="rId3"/>
              </a:rPr>
              <a:t>http://ucalgary.ca/pip369/mod1/differencethresholds/signal</a:t>
            </a:r>
            <a:endParaRPr lang="sv-SE" sz="2200" dirty="0" smtClean="0"/>
          </a:p>
          <a:p>
            <a:pPr lvl="1"/>
            <a:r>
              <a:rPr lang="sv-SE" sz="2200" dirty="0" smtClean="0">
                <a:hlinkClick r:id="rId4"/>
              </a:rPr>
              <a:t>http://www.cis.rit.edu/people/faculty/montag/vandplite/pages/chap_5/ch5p1.html</a:t>
            </a:r>
            <a:endParaRPr lang="sv-SE" sz="2200" dirty="0" smtClean="0"/>
          </a:p>
          <a:p>
            <a:pPr lvl="1"/>
            <a:r>
              <a:rPr lang="sv-SE" sz="2200" dirty="0" smtClean="0">
                <a:hlinkClick r:id="rId5"/>
              </a:rPr>
              <a:t>http://www-psych.stanford.edu/~lera/psych115s/notes/signal/</a:t>
            </a:r>
            <a:endParaRPr lang="sv-SE" sz="2200" dirty="0" smtClean="0"/>
          </a:p>
          <a:p>
            <a:pPr lvl="1"/>
            <a:r>
              <a:rPr lang="sv-SE" sz="2200" dirty="0" smtClean="0"/>
              <a:t>http://www.skidmore.edu/~hfoley/Perc2.htm#ch2demo1</a:t>
            </a:r>
          </a:p>
          <a:p>
            <a:endParaRPr lang="sv-SE"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80</a:t>
            </a:fld>
            <a:endParaRPr lang="sv-SE"/>
          </a:p>
        </p:txBody>
      </p:sp>
    </p:spTree>
    <p:extLst>
      <p:ext uri="{BB962C8B-B14F-4D97-AF65-F5344CB8AC3E}">
        <p14:creationId xmlns:p14="http://schemas.microsoft.com/office/powerpoint/2010/main" val="10193581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smtClean="0"/>
              <a:t>Imagine a</a:t>
            </a:r>
            <a:r>
              <a:rPr lang="en-GB" baseline="0" noProof="0" dirty="0" smtClean="0"/>
              <a:t> doctor trying to find a tumour in a CT-scan</a:t>
            </a:r>
            <a:endParaRPr lang="en-GB" noProof="0" dirty="0" smtClean="0"/>
          </a:p>
          <a:p>
            <a:r>
              <a:rPr lang="en-GB" noProof="0" dirty="0" smtClean="0"/>
              <a:t>Quantify</a:t>
            </a:r>
            <a:r>
              <a:rPr lang="en-GB" baseline="0" noProof="0" dirty="0" smtClean="0"/>
              <a:t> the four different outcomes </a:t>
            </a:r>
          </a:p>
          <a:p>
            <a:r>
              <a:rPr lang="en-GB" baseline="0" noProof="0" dirty="0" smtClean="0"/>
              <a:t>Look at two different parameters –</a:t>
            </a:r>
          </a:p>
          <a:p>
            <a:r>
              <a:rPr lang="en-GB" baseline="0" noProof="0" dirty="0" smtClean="0"/>
              <a:t>The subjects’ response and the presence or absence of a signal</a:t>
            </a:r>
          </a:p>
        </p:txBody>
      </p:sp>
      <p:sp>
        <p:nvSpPr>
          <p:cNvPr id="4" name="Slide Number Placeholder 3"/>
          <p:cNvSpPr>
            <a:spLocks noGrp="1"/>
          </p:cNvSpPr>
          <p:nvPr>
            <p:ph type="sldNum" sz="quarter" idx="10"/>
          </p:nvPr>
        </p:nvSpPr>
        <p:spPr/>
        <p:txBody>
          <a:bodyPr/>
          <a:lstStyle/>
          <a:p>
            <a:fld id="{55B4A17E-61A1-4B60-9065-51EB7A94E81F}" type="slidenum">
              <a:rPr lang="sv-SE" smtClean="0"/>
              <a:pPr/>
              <a:t>81</a:t>
            </a:fld>
            <a:endParaRPr lang="sv-SE"/>
          </a:p>
        </p:txBody>
      </p:sp>
    </p:spTree>
    <p:extLst>
      <p:ext uri="{BB962C8B-B14F-4D97-AF65-F5344CB8AC3E}">
        <p14:creationId xmlns:p14="http://schemas.microsoft.com/office/powerpoint/2010/main" val="410029144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83</a:t>
            </a:fld>
            <a:endParaRPr lang="sv-SE"/>
          </a:p>
        </p:txBody>
      </p:sp>
    </p:spTree>
    <p:extLst>
      <p:ext uri="{BB962C8B-B14F-4D97-AF65-F5344CB8AC3E}">
        <p14:creationId xmlns:p14="http://schemas.microsoft.com/office/powerpoint/2010/main" val="228819150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Times"/>
                <a:ea typeface="+mn-ea"/>
                <a:cs typeface="+mn-cs"/>
              </a:rPr>
              <a:t>Solving the “easy” problem of consciousness involves looking for </a:t>
            </a:r>
            <a:r>
              <a:rPr lang="en-US" sz="1200" b="0" i="1" u="none" strike="noStrike" kern="1200" baseline="0" dirty="0" smtClean="0">
                <a:solidFill>
                  <a:schemeClr val="tx1"/>
                </a:solidFill>
                <a:latin typeface="Times"/>
                <a:ea typeface="+mn-ea"/>
                <a:cs typeface="+mn-cs"/>
              </a:rPr>
              <a:t>connections </a:t>
            </a:r>
            <a:r>
              <a:rPr lang="en-US" sz="1200" b="0" i="0" u="none" strike="noStrike" kern="1200" baseline="0" dirty="0" smtClean="0">
                <a:solidFill>
                  <a:schemeClr val="tx1"/>
                </a:solidFill>
                <a:latin typeface="Times"/>
                <a:ea typeface="+mn-ea"/>
                <a:cs typeface="+mn-cs"/>
              </a:rPr>
              <a:t>between</a:t>
            </a:r>
          </a:p>
          <a:p>
            <a:r>
              <a:rPr lang="en-US" sz="1200" b="0" i="0" u="none" strike="noStrike" kern="1200" baseline="0" dirty="0" smtClean="0">
                <a:solidFill>
                  <a:schemeClr val="tx1"/>
                </a:solidFill>
                <a:latin typeface="Times"/>
                <a:ea typeface="+mn-ea"/>
                <a:cs typeface="+mn-cs"/>
              </a:rPr>
              <a:t>physiological responding and experiences such as perceiving “red”. </a:t>
            </a:r>
          </a:p>
          <a:p>
            <a:r>
              <a:rPr lang="en-US" sz="1200" b="0" i="0" u="none" strike="noStrike" kern="1200" baseline="0" dirty="0" smtClean="0">
                <a:solidFill>
                  <a:schemeClr val="tx1"/>
                </a:solidFill>
                <a:latin typeface="Times"/>
                <a:ea typeface="+mn-ea"/>
                <a:cs typeface="+mn-cs"/>
              </a:rPr>
              <a:t>Solving the “hard” problem of consciousness involves determining how</a:t>
            </a:r>
          </a:p>
          <a:p>
            <a:r>
              <a:rPr lang="en-US" sz="1200" b="0" i="0" u="none" strike="noStrike" kern="1200" baseline="0" dirty="0" smtClean="0">
                <a:solidFill>
                  <a:schemeClr val="tx1"/>
                </a:solidFill>
                <a:latin typeface="Times"/>
                <a:ea typeface="+mn-ea"/>
                <a:cs typeface="+mn-cs"/>
              </a:rPr>
              <a:t>physiological processes such as ions flowing across the nerve membrane </a:t>
            </a:r>
            <a:r>
              <a:rPr lang="en-US" sz="1200" b="0" i="1" u="none" strike="noStrike" kern="1200" baseline="0" dirty="0" smtClean="0">
                <a:solidFill>
                  <a:schemeClr val="tx1"/>
                </a:solidFill>
                <a:latin typeface="Times"/>
                <a:ea typeface="+mn-ea"/>
                <a:cs typeface="+mn-cs"/>
              </a:rPr>
              <a:t>cause </a:t>
            </a:r>
            <a:r>
              <a:rPr lang="en-US" sz="1200" b="0" i="0" u="none" strike="noStrike" kern="1200" baseline="0" dirty="0" smtClean="0">
                <a:solidFill>
                  <a:schemeClr val="tx1"/>
                </a:solidFill>
                <a:latin typeface="Times"/>
                <a:ea typeface="+mn-ea"/>
                <a:cs typeface="+mn-cs"/>
              </a:rPr>
              <a:t>us to have experiences.</a:t>
            </a:r>
            <a:endParaRPr lang="en-US" noProof="0" dirty="0" smtClean="0"/>
          </a:p>
          <a:p>
            <a:r>
              <a:rPr lang="en-US" i="0" baseline="0" noProof="0" dirty="0" smtClean="0"/>
              <a:t>The majority of research on perception focus on the “easy” problem, which after all isn’t that easy…</a:t>
            </a:r>
          </a:p>
          <a:p>
            <a:r>
              <a:rPr lang="en-US" i="0" baseline="0" noProof="0" dirty="0" smtClean="0"/>
              <a:t>And maybe studying the “easy” problem will eventually lead to knowledge about the hard problem?</a:t>
            </a:r>
            <a:endParaRPr lang="en-US" i="0" noProof="0"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84</a:t>
            </a:fld>
            <a:endParaRPr lang="sv-SE"/>
          </a:p>
        </p:txBody>
      </p:sp>
    </p:spTree>
    <p:extLst>
      <p:ext uri="{BB962C8B-B14F-4D97-AF65-F5344CB8AC3E}">
        <p14:creationId xmlns:p14="http://schemas.microsoft.com/office/powerpoint/2010/main" val="219605628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can</a:t>
            </a:r>
            <a:r>
              <a:rPr lang="en-US" baseline="0" dirty="0" smtClean="0"/>
              <a:t> we guide users to use top-down processing, that is to bring previous experiences to the interaction with the interface and thereby avoiding the need for them to learn how to interact with something completely new</a:t>
            </a:r>
          </a:p>
          <a:p>
            <a:r>
              <a:rPr lang="en-US" dirty="0" smtClean="0"/>
              <a:t>L &amp; J challenged the traditional view of metaphors as something poetic by proposing that</a:t>
            </a:r>
            <a:endParaRPr lang="sv-SE"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86</a:t>
            </a:fld>
            <a:endParaRPr lang="sv-SE"/>
          </a:p>
        </p:txBody>
      </p:sp>
    </p:spTree>
    <p:extLst>
      <p:ext uri="{BB962C8B-B14F-4D97-AF65-F5344CB8AC3E}">
        <p14:creationId xmlns:p14="http://schemas.microsoft.com/office/powerpoint/2010/main" val="286003541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The choice of metaphor should not be taken lightly – created expectations from the users</a:t>
            </a:r>
          </a:p>
          <a:p>
            <a:endParaRPr lang="en-US" noProof="0"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87</a:t>
            </a:fld>
            <a:endParaRPr lang="sv-SE"/>
          </a:p>
        </p:txBody>
      </p:sp>
    </p:spTree>
    <p:extLst>
      <p:ext uri="{BB962C8B-B14F-4D97-AF65-F5344CB8AC3E}">
        <p14:creationId xmlns:p14="http://schemas.microsoft.com/office/powerpoint/2010/main" val="343755923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can use metaphor to highlight certain features &amp; suppress others</a:t>
            </a:r>
          </a:p>
          <a:p>
            <a:r>
              <a:rPr lang="sv-SE" dirty="0" smtClean="0"/>
              <a:t>Alan Kay at </a:t>
            </a:r>
            <a:r>
              <a:rPr lang="sv-SE" dirty="0" smtClean="0">
                <a:hlinkClick r:id="rId3" tooltip="Palo Alto Research Center"/>
              </a:rPr>
              <a:t>Xerox PARC</a:t>
            </a:r>
            <a:r>
              <a:rPr lang="sv-SE" dirty="0" smtClean="0"/>
              <a:t> in 1970 </a:t>
            </a:r>
            <a:endParaRPr lang="sv-SE"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88</a:t>
            </a:fld>
            <a:endParaRPr lang="sv-SE"/>
          </a:p>
        </p:txBody>
      </p:sp>
    </p:spTree>
    <p:extLst>
      <p:ext uri="{BB962C8B-B14F-4D97-AF65-F5344CB8AC3E}">
        <p14:creationId xmlns:p14="http://schemas.microsoft.com/office/powerpoint/2010/main" val="231726356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Using</a:t>
            </a:r>
            <a:r>
              <a:rPr lang="en-US" baseline="0" noProof="0" dirty="0" smtClean="0"/>
              <a:t> an already exciting artifact as a metaphor for a new interface also introduces limitations</a:t>
            </a:r>
          </a:p>
          <a:p>
            <a:r>
              <a:rPr lang="en-US" baseline="0" noProof="0" dirty="0" smtClean="0"/>
              <a:t>There are examples of when designers overuse metaphors</a:t>
            </a:r>
          </a:p>
          <a:p>
            <a:r>
              <a:rPr lang="sv-SE" dirty="0" smtClean="0"/>
              <a:t>A </a:t>
            </a:r>
            <a:r>
              <a:rPr lang="sv-SE" dirty="0" err="1" smtClean="0"/>
              <a:t>calculator</a:t>
            </a:r>
            <a:r>
              <a:rPr lang="sv-SE" baseline="0" dirty="0" smtClean="0"/>
              <a:t> </a:t>
            </a:r>
            <a:r>
              <a:rPr lang="sv-SE" baseline="0" dirty="0" err="1" smtClean="0"/>
              <a:t>c</a:t>
            </a:r>
            <a:r>
              <a:rPr lang="sv-SE" dirty="0" err="1" smtClean="0"/>
              <a:t>omes</a:t>
            </a:r>
            <a:r>
              <a:rPr lang="sv-SE" dirty="0" smtClean="0"/>
              <a:t> </a:t>
            </a:r>
            <a:r>
              <a:rPr lang="sv-SE" dirty="0" err="1" smtClean="0"/>
              <a:t>with</a:t>
            </a:r>
            <a:r>
              <a:rPr lang="sv-SE" dirty="0" smtClean="0"/>
              <a:t> all the limitations </a:t>
            </a:r>
            <a:r>
              <a:rPr lang="sv-SE" dirty="0" err="1" smtClean="0"/>
              <a:t>of</a:t>
            </a:r>
            <a:r>
              <a:rPr lang="sv-SE" dirty="0" smtClean="0"/>
              <a:t> an real </a:t>
            </a:r>
            <a:r>
              <a:rPr lang="sv-SE" dirty="0" err="1" smtClean="0"/>
              <a:t>calculator</a:t>
            </a:r>
            <a:r>
              <a:rPr lang="sv-SE" baseline="0" dirty="0" smtClean="0"/>
              <a:t> </a:t>
            </a:r>
            <a:r>
              <a:rPr lang="sv-SE" dirty="0" smtClean="0"/>
              <a:t>– </a:t>
            </a:r>
            <a:r>
              <a:rPr lang="sv-SE" dirty="0" err="1" smtClean="0"/>
              <a:t>but</a:t>
            </a:r>
            <a:r>
              <a:rPr lang="sv-SE" baseline="0" dirty="0" smtClean="0"/>
              <a:t> </a:t>
            </a:r>
            <a:r>
              <a:rPr lang="sv-SE" baseline="0" dirty="0" err="1" smtClean="0"/>
              <a:t>with</a:t>
            </a:r>
            <a:r>
              <a:rPr lang="sv-SE" baseline="0" dirty="0" smtClean="0"/>
              <a:t> </a:t>
            </a:r>
            <a:r>
              <a:rPr lang="sv-SE" baseline="0" dirty="0" err="1" smtClean="0"/>
              <a:t>few</a:t>
            </a:r>
            <a:r>
              <a:rPr lang="sv-SE" baseline="0" dirty="0" smtClean="0"/>
              <a:t> benefits</a:t>
            </a:r>
          </a:p>
          <a:p>
            <a:r>
              <a:rPr lang="sv-SE" baseline="0" dirty="0" smtClean="0"/>
              <a:t>No </a:t>
            </a:r>
            <a:r>
              <a:rPr lang="sv-SE" baseline="0" dirty="0" err="1" smtClean="0"/>
              <a:t>history</a:t>
            </a:r>
            <a:r>
              <a:rPr lang="sv-SE" baseline="0" dirty="0" smtClean="0"/>
              <a:t> </a:t>
            </a:r>
            <a:r>
              <a:rPr lang="sv-SE" baseline="0" dirty="0" err="1" smtClean="0"/>
              <a:t>of</a:t>
            </a:r>
            <a:r>
              <a:rPr lang="sv-SE" baseline="0" dirty="0" smtClean="0"/>
              <a:t> the </a:t>
            </a:r>
            <a:r>
              <a:rPr lang="sv-SE" baseline="0" dirty="0" err="1" smtClean="0"/>
              <a:t>calcualations</a:t>
            </a:r>
            <a:r>
              <a:rPr lang="sv-SE" baseline="0" dirty="0" smtClean="0"/>
              <a:t> </a:t>
            </a:r>
            <a:r>
              <a:rPr lang="sv-SE" baseline="0" dirty="0" err="1" smtClean="0"/>
              <a:t>that</a:t>
            </a:r>
            <a:r>
              <a:rPr lang="sv-SE" baseline="0" dirty="0" smtClean="0"/>
              <a:t> </a:t>
            </a:r>
            <a:r>
              <a:rPr lang="sv-SE" baseline="0" dirty="0" err="1" smtClean="0"/>
              <a:t>you</a:t>
            </a:r>
            <a:r>
              <a:rPr lang="sv-SE" baseline="0" dirty="0" smtClean="0"/>
              <a:t> </a:t>
            </a:r>
            <a:r>
              <a:rPr lang="sv-SE" baseline="0" dirty="0" err="1" smtClean="0"/>
              <a:t>have</a:t>
            </a:r>
            <a:r>
              <a:rPr lang="sv-SE" baseline="0" dirty="0" smtClean="0"/>
              <a:t> </a:t>
            </a:r>
            <a:r>
              <a:rPr lang="sv-SE" baseline="0" dirty="0" err="1" smtClean="0"/>
              <a:t>done</a:t>
            </a:r>
            <a:r>
              <a:rPr lang="sv-SE" baseline="0" dirty="0" smtClean="0"/>
              <a:t> or </a:t>
            </a:r>
            <a:r>
              <a:rPr lang="sv-SE" baseline="0" dirty="0" err="1" smtClean="0"/>
              <a:t>how</a:t>
            </a:r>
            <a:r>
              <a:rPr lang="sv-SE" baseline="0" dirty="0" smtClean="0"/>
              <a:t> </a:t>
            </a:r>
            <a:r>
              <a:rPr lang="sv-SE" baseline="0" dirty="0" err="1" smtClean="0"/>
              <a:t>you</a:t>
            </a:r>
            <a:r>
              <a:rPr lang="sv-SE" baseline="0" dirty="0" smtClean="0"/>
              <a:t> got </a:t>
            </a:r>
            <a:r>
              <a:rPr lang="sv-SE" baseline="0" dirty="0" err="1" smtClean="0"/>
              <a:t>there</a:t>
            </a:r>
            <a:endParaRPr lang="sv-SE" baseline="0" dirty="0" smtClean="0"/>
          </a:p>
          <a:p>
            <a:r>
              <a:rPr lang="sv-SE" baseline="0" dirty="0" smtClean="0"/>
              <a:t>Multipart </a:t>
            </a:r>
            <a:r>
              <a:rPr lang="sv-SE" baseline="0" dirty="0" err="1" smtClean="0"/>
              <a:t>calculations</a:t>
            </a:r>
            <a:r>
              <a:rPr lang="sv-SE" baseline="0" dirty="0" smtClean="0"/>
              <a:t> </a:t>
            </a:r>
            <a:r>
              <a:rPr lang="sv-SE" baseline="0" dirty="0" err="1" smtClean="0"/>
              <a:t>including</a:t>
            </a:r>
            <a:r>
              <a:rPr lang="sv-SE" baseline="0" dirty="0" smtClean="0"/>
              <a:t> </a:t>
            </a:r>
            <a:r>
              <a:rPr lang="sv-SE" baseline="0" dirty="0" err="1" smtClean="0"/>
              <a:t>paranthesis</a:t>
            </a:r>
            <a:r>
              <a:rPr lang="sv-SE" baseline="0" dirty="0" smtClean="0"/>
              <a:t> </a:t>
            </a:r>
            <a:r>
              <a:rPr lang="sv-SE" baseline="0" dirty="0" err="1" smtClean="0"/>
              <a:t>etc</a:t>
            </a:r>
            <a:endParaRPr lang="sv-SE" baseline="0" dirty="0" smtClean="0"/>
          </a:p>
          <a:p>
            <a:r>
              <a:rPr lang="sv-SE" dirty="0" smtClean="0"/>
              <a:t>http://www.marco.org/2010/03/11/overdoing-the-interface-metaphor</a:t>
            </a:r>
            <a:endParaRPr lang="sv-SE"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90</a:t>
            </a:fld>
            <a:endParaRPr lang="sv-SE"/>
          </a:p>
        </p:txBody>
      </p:sp>
    </p:spTree>
    <p:extLst>
      <p:ext uri="{BB962C8B-B14F-4D97-AF65-F5344CB8AC3E}">
        <p14:creationId xmlns:p14="http://schemas.microsoft.com/office/powerpoint/2010/main" val="74442887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err="1" smtClean="0"/>
              <a:t>Using</a:t>
            </a:r>
            <a:r>
              <a:rPr lang="sv-SE" dirty="0" smtClean="0"/>
              <a:t> </a:t>
            </a:r>
            <a:r>
              <a:rPr lang="sv-SE" dirty="0" err="1" smtClean="0"/>
              <a:t>knobs</a:t>
            </a:r>
            <a:r>
              <a:rPr lang="sv-SE" dirty="0" smtClean="0"/>
              <a:t> for </a:t>
            </a:r>
            <a:r>
              <a:rPr lang="sv-SE" dirty="0" err="1" smtClean="0"/>
              <a:t>volume</a:t>
            </a:r>
            <a:r>
              <a:rPr lang="sv-SE" dirty="0" smtClean="0"/>
              <a:t> </a:t>
            </a:r>
            <a:r>
              <a:rPr lang="sv-SE" dirty="0" err="1" smtClean="0"/>
              <a:t>control</a:t>
            </a:r>
            <a:r>
              <a:rPr lang="sv-SE" dirty="0" smtClean="0"/>
              <a:t> and </a:t>
            </a:r>
            <a:r>
              <a:rPr lang="sv-SE" dirty="0" err="1" smtClean="0"/>
              <a:t>frequency</a:t>
            </a:r>
            <a:r>
              <a:rPr lang="sv-SE" dirty="0" smtClean="0"/>
              <a:t> – </a:t>
            </a:r>
            <a:r>
              <a:rPr lang="sv-SE" dirty="0" err="1" smtClean="0"/>
              <a:t>if</a:t>
            </a:r>
            <a:r>
              <a:rPr lang="sv-SE" dirty="0" smtClean="0"/>
              <a:t> </a:t>
            </a:r>
            <a:r>
              <a:rPr lang="sv-SE" dirty="0" err="1" smtClean="0"/>
              <a:t>we</a:t>
            </a:r>
            <a:r>
              <a:rPr lang="sv-SE" dirty="0" smtClean="0"/>
              <a:t> </a:t>
            </a:r>
            <a:r>
              <a:rPr lang="sv-SE" dirty="0" err="1" smtClean="0"/>
              <a:t>know</a:t>
            </a:r>
            <a:r>
              <a:rPr lang="sv-SE" dirty="0" smtClean="0"/>
              <a:t> the </a:t>
            </a:r>
            <a:r>
              <a:rPr lang="sv-SE" dirty="0" err="1" smtClean="0"/>
              <a:t>exact</a:t>
            </a:r>
            <a:r>
              <a:rPr lang="sv-SE" dirty="0" smtClean="0"/>
              <a:t> </a:t>
            </a:r>
            <a:r>
              <a:rPr lang="sv-SE" dirty="0" err="1" smtClean="0"/>
              <a:t>frequency</a:t>
            </a:r>
            <a:r>
              <a:rPr lang="sv-SE" baseline="0" dirty="0" smtClean="0"/>
              <a:t> </a:t>
            </a:r>
            <a:r>
              <a:rPr lang="sv-SE" baseline="0" dirty="0" err="1" smtClean="0"/>
              <a:t>of</a:t>
            </a:r>
            <a:r>
              <a:rPr lang="sv-SE" baseline="0" dirty="0" smtClean="0"/>
              <a:t> a radio station it </a:t>
            </a:r>
            <a:r>
              <a:rPr lang="sv-SE" baseline="0" dirty="0" err="1" smtClean="0"/>
              <a:t>would</a:t>
            </a:r>
            <a:r>
              <a:rPr lang="sv-SE" baseline="0" dirty="0" smtClean="0"/>
              <a:t> be </a:t>
            </a:r>
            <a:r>
              <a:rPr lang="sv-SE" baseline="0" dirty="0" err="1" smtClean="0"/>
              <a:t>easier</a:t>
            </a:r>
            <a:r>
              <a:rPr lang="sv-SE" baseline="0" dirty="0" smtClean="0"/>
              <a:t> </a:t>
            </a:r>
            <a:r>
              <a:rPr lang="sv-SE" baseline="0" dirty="0" err="1" smtClean="0"/>
              <a:t>to</a:t>
            </a:r>
            <a:r>
              <a:rPr lang="sv-SE" baseline="0" dirty="0" smtClean="0"/>
              <a:t> </a:t>
            </a:r>
            <a:r>
              <a:rPr lang="sv-SE" baseline="0" dirty="0" err="1" smtClean="0"/>
              <a:t>type</a:t>
            </a:r>
            <a:r>
              <a:rPr lang="sv-SE" baseline="0" dirty="0" smtClean="0"/>
              <a:t> </a:t>
            </a:r>
            <a:r>
              <a:rPr lang="sv-SE" baseline="0" dirty="0" err="1" smtClean="0"/>
              <a:t>with</a:t>
            </a:r>
            <a:r>
              <a:rPr lang="sv-SE" baseline="0" dirty="0" smtClean="0"/>
              <a:t> </a:t>
            </a:r>
            <a:r>
              <a:rPr lang="sv-SE" baseline="0" dirty="0" err="1" smtClean="0"/>
              <a:t>numercial</a:t>
            </a:r>
            <a:r>
              <a:rPr lang="sv-SE" baseline="0" dirty="0" smtClean="0"/>
              <a:t> input</a:t>
            </a:r>
            <a:endParaRPr lang="sv-SE"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91</a:t>
            </a:fld>
            <a:endParaRPr lang="sv-SE"/>
          </a:p>
        </p:txBody>
      </p:sp>
    </p:spTree>
    <p:extLst>
      <p:ext uri="{BB962C8B-B14F-4D97-AF65-F5344CB8AC3E}">
        <p14:creationId xmlns:p14="http://schemas.microsoft.com/office/powerpoint/2010/main" val="64754118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A design feature</a:t>
            </a:r>
            <a:r>
              <a:rPr lang="en-US" baseline="0" noProof="0" dirty="0" smtClean="0"/>
              <a:t> that is no longer functionally necessary</a:t>
            </a:r>
          </a:p>
          <a:p>
            <a:r>
              <a:rPr lang="en-US" baseline="0" noProof="0" dirty="0" smtClean="0"/>
              <a:t>References original functionality – triggers top-down processing</a:t>
            </a:r>
            <a:endParaRPr lang="en-US" noProof="0" dirty="0" smtClean="0"/>
          </a:p>
          <a:p>
            <a:r>
              <a:rPr lang="en-US" noProof="0" dirty="0" smtClean="0"/>
              <a:t>The</a:t>
            </a:r>
            <a:r>
              <a:rPr lang="en-US" baseline="0" noProof="0" dirty="0" smtClean="0"/>
              <a:t> </a:t>
            </a:r>
            <a:r>
              <a:rPr lang="en-US" baseline="0" noProof="0" dirty="0" err="1" smtClean="0"/>
              <a:t>iphone</a:t>
            </a:r>
            <a:r>
              <a:rPr lang="en-US" baseline="0" noProof="0" dirty="0" smtClean="0"/>
              <a:t> operative systems</a:t>
            </a:r>
            <a:endParaRPr lang="en-US" noProof="0" dirty="0" smtClean="0"/>
          </a:p>
          <a:p>
            <a:r>
              <a:rPr lang="en-US" noProof="0" dirty="0" err="1" smtClean="0"/>
              <a:t>Iphone</a:t>
            </a:r>
            <a:r>
              <a:rPr lang="en-US" noProof="0" dirty="0" smtClean="0"/>
              <a:t> one of the first commercially</a:t>
            </a:r>
            <a:r>
              <a:rPr lang="en-US" baseline="0" noProof="0" dirty="0" smtClean="0"/>
              <a:t> successful </a:t>
            </a:r>
            <a:r>
              <a:rPr lang="en-US" noProof="0" dirty="0" smtClean="0"/>
              <a:t>touch screens telephones</a:t>
            </a:r>
          </a:p>
          <a:p>
            <a:r>
              <a:rPr lang="en-US" noProof="0" dirty="0" smtClean="0"/>
              <a:t>Textures invited touch</a:t>
            </a:r>
          </a:p>
          <a:p>
            <a:r>
              <a:rPr lang="en-US" noProof="0" dirty="0" smtClean="0"/>
              <a:t>The new IOS 7 – has Today flat design</a:t>
            </a:r>
            <a:endParaRPr lang="en-US" noProof="0"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92</a:t>
            </a:fld>
            <a:endParaRPr lang="sv-SE"/>
          </a:p>
        </p:txBody>
      </p:sp>
    </p:spTree>
    <p:extLst>
      <p:ext uri="{BB962C8B-B14F-4D97-AF65-F5344CB8AC3E}">
        <p14:creationId xmlns:p14="http://schemas.microsoft.com/office/powerpoint/2010/main" val="226904297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Good time to make to</a:t>
            </a:r>
            <a:r>
              <a:rPr lang="en-US" baseline="0" dirty="0" smtClean="0"/>
              <a:t> connect this lecture to the design of information technology</a:t>
            </a:r>
            <a:endParaRPr lang="en-US" dirty="0" smtClean="0"/>
          </a:p>
          <a:p>
            <a:r>
              <a:rPr lang="en-US" dirty="0" smtClean="0"/>
              <a:t>For each lecture we have picked</a:t>
            </a:r>
            <a:r>
              <a:rPr lang="en-US" baseline="0" dirty="0" smtClean="0"/>
              <a:t> a specific item in this book</a:t>
            </a:r>
          </a:p>
        </p:txBody>
      </p:sp>
      <p:sp>
        <p:nvSpPr>
          <p:cNvPr id="4" name="Slide Number Placeholder 3"/>
          <p:cNvSpPr>
            <a:spLocks noGrp="1"/>
          </p:cNvSpPr>
          <p:nvPr>
            <p:ph type="sldNum" sz="quarter" idx="10"/>
          </p:nvPr>
        </p:nvSpPr>
        <p:spPr/>
        <p:txBody>
          <a:bodyPr/>
          <a:lstStyle/>
          <a:p>
            <a:fld id="{55B4A17E-61A1-4B60-9065-51EB7A94E81F}" type="slidenum">
              <a:rPr lang="sv-SE" smtClean="0"/>
              <a:pPr/>
              <a:t>93</a:t>
            </a:fld>
            <a:endParaRPr lang="sv-SE"/>
          </a:p>
        </p:txBody>
      </p:sp>
    </p:spTree>
    <p:extLst>
      <p:ext uri="{BB962C8B-B14F-4D97-AF65-F5344CB8AC3E}">
        <p14:creationId xmlns:p14="http://schemas.microsoft.com/office/powerpoint/2010/main" val="11488953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base" latinLnBrk="0" hangingPunct="1">
              <a:lnSpc>
                <a:spcPct val="100000"/>
              </a:lnSpc>
              <a:spcBef>
                <a:spcPct val="30000"/>
              </a:spcBef>
              <a:spcAft>
                <a:spcPct val="0"/>
              </a:spcAft>
              <a:buClrTx/>
              <a:buSzTx/>
              <a:buFontTx/>
              <a:buNone/>
              <a:tabLst/>
              <a:defRPr/>
            </a:pPr>
            <a:r>
              <a:rPr lang="en-US" sz="2600" dirty="0" smtClean="0"/>
              <a:t>A good conceptual model is a model that allows us to predict the effects of our actions</a:t>
            </a:r>
            <a:endParaRPr lang="en-US" dirty="0" smtClean="0"/>
          </a:p>
          <a:p>
            <a:r>
              <a:rPr lang="en-US" dirty="0" smtClean="0"/>
              <a:t>Some</a:t>
            </a:r>
            <a:r>
              <a:rPr lang="en-US" baseline="0" dirty="0" smtClean="0"/>
              <a:t> examples of objects that are well designed and it is pretty obvious what you can do with them</a:t>
            </a:r>
            <a:endParaRPr lang="en-US"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94</a:t>
            </a:fld>
            <a:endParaRPr lang="sv-SE"/>
          </a:p>
        </p:txBody>
      </p:sp>
    </p:spTree>
    <p:extLst>
      <p:ext uri="{BB962C8B-B14F-4D97-AF65-F5344CB8AC3E}">
        <p14:creationId xmlns:p14="http://schemas.microsoft.com/office/powerpoint/2010/main" val="212044397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Times"/>
                <a:ea typeface="+mn-ea"/>
                <a:cs typeface="+mn-cs"/>
              </a:rPr>
              <a:t>Psychologist James J. </a:t>
            </a:r>
            <a:r>
              <a:rPr lang="en-US" sz="1200" b="1" kern="1200" dirty="0" smtClean="0">
                <a:solidFill>
                  <a:schemeClr val="tx1"/>
                </a:solidFill>
                <a:latin typeface="Times"/>
                <a:ea typeface="+mn-ea"/>
                <a:cs typeface="+mn-cs"/>
              </a:rPr>
              <a:t>Gibson</a:t>
            </a:r>
            <a:r>
              <a:rPr lang="en-US" sz="1200" b="0" kern="1200" dirty="0" smtClean="0">
                <a:solidFill>
                  <a:schemeClr val="tx1"/>
                </a:solidFill>
                <a:latin typeface="Times"/>
                <a:ea typeface="+mn-ea"/>
                <a:cs typeface="+mn-cs"/>
              </a:rPr>
              <a:t> </a:t>
            </a:r>
          </a:p>
          <a:p>
            <a:pPr marL="0" marR="0" indent="0" algn="l" defTabSz="914400" rtl="0" eaLnBrk="1" fontAlgn="base" latinLnBrk="0" hangingPunct="1">
              <a:lnSpc>
                <a:spcPct val="100000"/>
              </a:lnSpc>
              <a:spcBef>
                <a:spcPct val="30000"/>
              </a:spcBef>
              <a:spcAft>
                <a:spcPct val="0"/>
              </a:spcAft>
              <a:buClrTx/>
              <a:buSzTx/>
              <a:buFontTx/>
              <a:buNone/>
              <a:tabLst/>
              <a:defRPr/>
            </a:pPr>
            <a:r>
              <a:rPr lang="sv-SE" dirty="0" smtClean="0"/>
              <a:t>World</a:t>
            </a:r>
            <a:r>
              <a:rPr lang="sv-SE" baseline="0" dirty="0" smtClean="0"/>
              <a:t> is not </a:t>
            </a:r>
            <a:r>
              <a:rPr lang="sv-SE" baseline="0" dirty="0" err="1" smtClean="0"/>
              <a:t>only</a:t>
            </a:r>
            <a:r>
              <a:rPr lang="sv-SE" baseline="0" dirty="0" smtClean="0"/>
              <a:t> </a:t>
            </a:r>
            <a:r>
              <a:rPr lang="sv-SE" baseline="0" dirty="0" err="1" smtClean="0"/>
              <a:t>percieved</a:t>
            </a:r>
            <a:r>
              <a:rPr lang="sv-SE" baseline="0" dirty="0" smtClean="0"/>
              <a:t> in terms </a:t>
            </a:r>
            <a:r>
              <a:rPr lang="sv-SE" baseline="0" dirty="0" err="1" smtClean="0"/>
              <a:t>of</a:t>
            </a:r>
            <a:r>
              <a:rPr lang="sv-SE" baseline="0" dirty="0" smtClean="0"/>
              <a:t> </a:t>
            </a:r>
            <a:r>
              <a:rPr lang="sv-SE" baseline="0" dirty="0" err="1" smtClean="0"/>
              <a:t>shapes</a:t>
            </a:r>
            <a:r>
              <a:rPr lang="sv-SE" baseline="0" dirty="0" smtClean="0"/>
              <a:t> and spatial relationships </a:t>
            </a:r>
            <a:r>
              <a:rPr lang="sv-SE" baseline="0" dirty="0" err="1" smtClean="0"/>
              <a:t>but</a:t>
            </a:r>
            <a:r>
              <a:rPr lang="sv-SE" baseline="0" dirty="0" smtClean="0"/>
              <a:t> </a:t>
            </a:r>
            <a:r>
              <a:rPr lang="sv-SE" baseline="0" dirty="0" err="1" smtClean="0"/>
              <a:t>also</a:t>
            </a:r>
            <a:r>
              <a:rPr lang="sv-SE" baseline="0" dirty="0" smtClean="0"/>
              <a:t> in terms </a:t>
            </a:r>
            <a:r>
              <a:rPr lang="sv-SE" baseline="0" dirty="0" err="1" smtClean="0"/>
              <a:t>of</a:t>
            </a:r>
            <a:r>
              <a:rPr lang="sv-SE" baseline="0" dirty="0" smtClean="0"/>
              <a:t> </a:t>
            </a:r>
            <a:r>
              <a:rPr lang="sv-SE" baseline="0" dirty="0" err="1" smtClean="0"/>
              <a:t>object’s</a:t>
            </a:r>
            <a:r>
              <a:rPr lang="sv-SE" baseline="0" dirty="0" smtClean="0"/>
              <a:t> </a:t>
            </a:r>
            <a:r>
              <a:rPr lang="sv-SE" baseline="0" dirty="0" err="1" smtClean="0"/>
              <a:t>possibilities</a:t>
            </a:r>
            <a:r>
              <a:rPr lang="sv-SE" baseline="0" dirty="0" smtClean="0"/>
              <a:t> for actions</a:t>
            </a:r>
            <a:endParaRPr lang="sv-SE" dirty="0" smtClean="0"/>
          </a:p>
          <a:p>
            <a:endParaRPr lang="sv-SE"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95</a:t>
            </a:fld>
            <a:endParaRPr lang="sv-SE"/>
          </a:p>
        </p:txBody>
      </p:sp>
    </p:spTree>
    <p:extLst>
      <p:ext uri="{BB962C8B-B14F-4D97-AF65-F5344CB8AC3E}">
        <p14:creationId xmlns:p14="http://schemas.microsoft.com/office/powerpoint/2010/main" val="82592903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sv-SE" dirty="0" smtClean="0"/>
              <a:t>Donald </a:t>
            </a:r>
            <a:r>
              <a:rPr lang="sv-SE" dirty="0" err="1" smtClean="0"/>
              <a:t>norman</a:t>
            </a:r>
            <a:endParaRPr lang="sv-SE" dirty="0" smtClean="0"/>
          </a:p>
        </p:txBody>
      </p:sp>
      <p:sp>
        <p:nvSpPr>
          <p:cNvPr id="4" name="Slide Number Placeholder 3"/>
          <p:cNvSpPr>
            <a:spLocks noGrp="1"/>
          </p:cNvSpPr>
          <p:nvPr>
            <p:ph type="sldNum" sz="quarter" idx="10"/>
          </p:nvPr>
        </p:nvSpPr>
        <p:spPr/>
        <p:txBody>
          <a:bodyPr/>
          <a:lstStyle/>
          <a:p>
            <a:fld id="{55B4A17E-61A1-4B60-9065-51EB7A94E81F}" type="slidenum">
              <a:rPr lang="sv-SE" smtClean="0"/>
              <a:pPr/>
              <a:t>96</a:t>
            </a:fld>
            <a:endParaRPr lang="sv-SE"/>
          </a:p>
        </p:txBody>
      </p:sp>
    </p:spTree>
    <p:extLst>
      <p:ext uri="{BB962C8B-B14F-4D97-AF65-F5344CB8AC3E}">
        <p14:creationId xmlns:p14="http://schemas.microsoft.com/office/powerpoint/2010/main" val="82592903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noProof="0" dirty="0" smtClean="0"/>
              <a:t>Classical example - </a:t>
            </a:r>
          </a:p>
          <a:p>
            <a:r>
              <a:rPr lang="en-US" noProof="0" dirty="0" smtClean="0"/>
              <a:t>These Doors give mixed</a:t>
            </a:r>
            <a:r>
              <a:rPr lang="en-US" baseline="0" noProof="0" dirty="0" smtClean="0"/>
              <a:t> messages - </a:t>
            </a:r>
            <a:endParaRPr lang="en-US" noProof="0" dirty="0" smtClean="0"/>
          </a:p>
          <a:p>
            <a:r>
              <a:rPr lang="en-US" noProof="0" dirty="0" smtClean="0"/>
              <a:t>When you walk up to a door-</a:t>
            </a:r>
            <a:r>
              <a:rPr lang="en-US" baseline="0" noProof="0" dirty="0" smtClean="0"/>
              <a:t> how do you know how to open it</a:t>
            </a:r>
          </a:p>
          <a:p>
            <a:r>
              <a:rPr lang="en-US" baseline="0" noProof="0" dirty="0" smtClean="0"/>
              <a:t>Handles affords pulling, not pushing</a:t>
            </a:r>
          </a:p>
          <a:p>
            <a:r>
              <a:rPr lang="en-US" baseline="0" noProof="0" dirty="0" smtClean="0"/>
              <a:t>Flat plate - push</a:t>
            </a:r>
            <a:endParaRPr lang="en-US" noProof="0"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97</a:t>
            </a:fld>
            <a:endParaRPr lang="sv-SE"/>
          </a:p>
        </p:txBody>
      </p:sp>
    </p:spTree>
    <p:extLst>
      <p:ext uri="{BB962C8B-B14F-4D97-AF65-F5344CB8AC3E}">
        <p14:creationId xmlns:p14="http://schemas.microsoft.com/office/powerpoint/2010/main" val="56785872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err="1" smtClean="0"/>
              <a:t>Cannot</a:t>
            </a:r>
            <a:r>
              <a:rPr lang="sv-SE" dirty="0" smtClean="0"/>
              <a:t> </a:t>
            </a:r>
            <a:r>
              <a:rPr lang="sv-SE" dirty="0" err="1" smtClean="0"/>
              <a:t>hover</a:t>
            </a:r>
            <a:r>
              <a:rPr lang="sv-SE" dirty="0" smtClean="0"/>
              <a:t> </a:t>
            </a:r>
            <a:r>
              <a:rPr lang="sv-SE" dirty="0" err="1" smtClean="0"/>
              <a:t>with</a:t>
            </a:r>
            <a:r>
              <a:rPr lang="sv-SE" dirty="0" smtClean="0"/>
              <a:t> </a:t>
            </a:r>
            <a:r>
              <a:rPr lang="sv-SE" dirty="0" err="1" smtClean="0"/>
              <a:t>your</a:t>
            </a:r>
            <a:r>
              <a:rPr lang="sv-SE" dirty="0" smtClean="0"/>
              <a:t> finger on an </a:t>
            </a:r>
            <a:r>
              <a:rPr lang="sv-SE" dirty="0" err="1" smtClean="0"/>
              <a:t>ipad</a:t>
            </a:r>
            <a:endParaRPr lang="sv-SE"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98</a:t>
            </a:fld>
            <a:endParaRPr lang="sv-SE"/>
          </a:p>
        </p:txBody>
      </p:sp>
    </p:spTree>
    <p:extLst>
      <p:ext uri="{BB962C8B-B14F-4D97-AF65-F5344CB8AC3E}">
        <p14:creationId xmlns:p14="http://schemas.microsoft.com/office/powerpoint/2010/main" val="349141440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Write a critical review of one of the papers included in the course literature for Lectures 1 to 3.</a:t>
            </a:r>
          </a:p>
          <a:p>
            <a:r>
              <a:rPr lang="en-US" dirty="0" smtClean="0"/>
              <a:t>Old paper – 1973 – a good example of a classical perception experiment that explores how our previous experiences affect our perception</a:t>
            </a:r>
            <a:endParaRPr lang="sv-SE" dirty="0"/>
          </a:p>
        </p:txBody>
      </p:sp>
      <p:sp>
        <p:nvSpPr>
          <p:cNvPr id="4" name="Slide Number Placeholder 3"/>
          <p:cNvSpPr>
            <a:spLocks noGrp="1"/>
          </p:cNvSpPr>
          <p:nvPr>
            <p:ph type="sldNum" sz="quarter" idx="10"/>
          </p:nvPr>
        </p:nvSpPr>
        <p:spPr/>
        <p:txBody>
          <a:bodyPr/>
          <a:lstStyle/>
          <a:p>
            <a:fld id="{55B4A17E-61A1-4B60-9065-51EB7A94E81F}" type="slidenum">
              <a:rPr lang="sv-SE" smtClean="0"/>
              <a:pPr/>
              <a:t>99</a:t>
            </a:fld>
            <a:endParaRPr lang="sv-SE"/>
          </a:p>
        </p:txBody>
      </p:sp>
    </p:spTree>
    <p:extLst>
      <p:ext uri="{BB962C8B-B14F-4D97-AF65-F5344CB8AC3E}">
        <p14:creationId xmlns:p14="http://schemas.microsoft.com/office/powerpoint/2010/main" val="619656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2345510" y="2351077"/>
            <a:ext cx="7215237" cy="1120771"/>
          </a:xfrm>
          <a:noFill/>
        </p:spPr>
        <p:txBody>
          <a:bodyPr/>
          <a:lstStyle>
            <a:lvl1pPr algn="l">
              <a:defRPr sz="4000" b="0">
                <a:solidFill>
                  <a:schemeClr val="accent2"/>
                </a:solidFill>
              </a:defRPr>
            </a:lvl1pPr>
          </a:lstStyle>
          <a:p>
            <a:r>
              <a:rPr lang="sv-SE" dirty="0" smtClean="0"/>
              <a:t>Klicka här för att ändra format</a:t>
            </a:r>
            <a:endParaRPr lang="en-US" dirty="0"/>
          </a:p>
        </p:txBody>
      </p:sp>
      <p:sp>
        <p:nvSpPr>
          <p:cNvPr id="3" name="Underrubrik 2"/>
          <p:cNvSpPr>
            <a:spLocks noGrp="1"/>
          </p:cNvSpPr>
          <p:nvPr>
            <p:ph type="subTitle" idx="1"/>
          </p:nvPr>
        </p:nvSpPr>
        <p:spPr>
          <a:xfrm>
            <a:off x="2345510" y="3490923"/>
            <a:ext cx="7214400" cy="931856"/>
          </a:xfrm>
          <a:prstGeom prst="rect">
            <a:avLst/>
          </a:prstGeom>
          <a:noFill/>
        </p:spPr>
        <p:txBody>
          <a:bodyPr>
            <a:noAutofit/>
          </a:bodyPr>
          <a:lstStyle>
            <a:lvl1pPr marL="0" indent="0" algn="l">
              <a:buNone/>
              <a:defRPr sz="2200">
                <a:solidFill>
                  <a:schemeClr val="tx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v-SE" dirty="0" smtClean="0"/>
              <a:t>Klicka här för att ändra format på underrubrik i bakgrunden</a:t>
            </a:r>
            <a:endParaRPr lang="en-US" dirty="0"/>
          </a:p>
        </p:txBody>
      </p:sp>
      <p:pic>
        <p:nvPicPr>
          <p:cNvPr id="6" name="Bildobjekt 9" descr="kth_eng_rgb.jpg"/>
          <p:cNvPicPr>
            <a:picLocks noChangeAspect="1"/>
          </p:cNvPicPr>
          <p:nvPr userDrawn="1"/>
        </p:nvPicPr>
        <p:blipFill>
          <a:blip r:embed="rId2" cstate="print"/>
          <a:srcRect b="21751"/>
          <a:stretch>
            <a:fillRect/>
          </a:stretch>
        </p:blipFill>
        <p:spPr>
          <a:xfrm>
            <a:off x="488122" y="2351974"/>
            <a:ext cx="1296000" cy="1284987"/>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Klicka här för att ändra format</a:t>
            </a:r>
            <a:endParaRPr lang="sv-SE" dirty="0"/>
          </a:p>
        </p:txBody>
      </p:sp>
      <p:sp>
        <p:nvSpPr>
          <p:cNvPr id="3" name="Platshållare för datum 2"/>
          <p:cNvSpPr>
            <a:spLocks noGrp="1"/>
          </p:cNvSpPr>
          <p:nvPr>
            <p:ph type="dt" sz="half" idx="10"/>
          </p:nvPr>
        </p:nvSpPr>
        <p:spPr/>
        <p:txBody>
          <a:bodyPr/>
          <a:lstStyle/>
          <a:p>
            <a:r>
              <a:rPr lang="sv-SE" smtClean="0"/>
              <a:t>2009-11-18</a:t>
            </a:r>
            <a:endParaRPr lang="sv-SE" dirty="0"/>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4960FDE0-D94C-4052-8B87-8F07CF91D0E2}" type="slidenum">
              <a:rPr lang="sv-SE" smtClean="0"/>
              <a:pPr/>
              <a:t>‹#›</a:t>
            </a:fld>
            <a:endParaRPr lang="sv-SE"/>
          </a:p>
        </p:txBody>
      </p:sp>
      <p:sp>
        <p:nvSpPr>
          <p:cNvPr id="7" name="Platshållare för innehåll 6"/>
          <p:cNvSpPr>
            <a:spLocks noGrp="1"/>
          </p:cNvSpPr>
          <p:nvPr>
            <p:ph sz="quarter" idx="13"/>
          </p:nvPr>
        </p:nvSpPr>
        <p:spPr>
          <a:xfrm>
            <a:off x="2130425" y="2066400"/>
            <a:ext cx="8024400" cy="4474800"/>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cxnSp>
        <p:nvCxnSpPr>
          <p:cNvPr id="8" name="Straight Connector 17"/>
          <p:cNvCxnSpPr/>
          <p:nvPr userDrawn="1"/>
        </p:nvCxnSpPr>
        <p:spPr bwMode="auto">
          <a:xfrm>
            <a:off x="342900" y="7091481"/>
            <a:ext cx="10042525" cy="0"/>
          </a:xfrm>
          <a:prstGeom prst="line">
            <a:avLst/>
          </a:prstGeom>
          <a:ln>
            <a:solidFill>
              <a:schemeClr val="accent2"/>
            </a:solidFill>
            <a:headEnd type="none" w="med" len="med"/>
            <a:tailEnd type="none" w="med" len="med"/>
          </a:ln>
        </p:spPr>
        <p:style>
          <a:lnRef idx="1">
            <a:schemeClr val="accent6"/>
          </a:lnRef>
          <a:fillRef idx="0">
            <a:schemeClr val="accent6"/>
          </a:fillRef>
          <a:effectRef idx="0">
            <a:schemeClr val="accent6"/>
          </a:effectRef>
          <a:fontRef idx="minor">
            <a:schemeClr val="tx1"/>
          </a:fontRef>
        </p:style>
      </p:cxn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r>
              <a:rPr lang="sv-SE" smtClean="0"/>
              <a:t>2009-11-18</a:t>
            </a:r>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4960FDE0-D94C-4052-8B87-8F07CF91D0E2}" type="slidenum">
              <a:rPr lang="sv-SE" smtClean="0"/>
              <a:pPr/>
              <a:t>‹#›</a:t>
            </a:fld>
            <a:endParaRPr lang="sv-SE"/>
          </a:p>
        </p:txBody>
      </p:sp>
      <p:cxnSp>
        <p:nvCxnSpPr>
          <p:cNvPr id="6" name="Straight Connector 17"/>
          <p:cNvCxnSpPr/>
          <p:nvPr userDrawn="1"/>
        </p:nvCxnSpPr>
        <p:spPr bwMode="auto">
          <a:xfrm>
            <a:off x="342900" y="7091481"/>
            <a:ext cx="10042525" cy="0"/>
          </a:xfrm>
          <a:prstGeom prst="line">
            <a:avLst/>
          </a:prstGeom>
          <a:ln>
            <a:solidFill>
              <a:schemeClr val="accent2"/>
            </a:solidFill>
            <a:headEnd type="none" w="med" len="med"/>
            <a:tailEnd type="none" w="med" len="med"/>
          </a:ln>
        </p:spPr>
        <p:style>
          <a:lnRef idx="1">
            <a:schemeClr val="accent6"/>
          </a:lnRef>
          <a:fillRef idx="0">
            <a:schemeClr val="accent6"/>
          </a:fillRef>
          <a:effectRef idx="0">
            <a:schemeClr val="accent6"/>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ubrik och samarbetspartne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r>
              <a:rPr lang="sv-SE" smtClean="0"/>
              <a:t>2009-11-18</a:t>
            </a:r>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4960FDE0-D94C-4052-8B87-8F07CF91D0E2}" type="slidenum">
              <a:rPr lang="sv-SE" smtClean="0"/>
              <a:pPr/>
              <a:t>‹#›</a:t>
            </a:fld>
            <a:endParaRPr lang="sv-SE"/>
          </a:p>
        </p:txBody>
      </p:sp>
      <p:sp>
        <p:nvSpPr>
          <p:cNvPr id="10" name="Platshållare för innehåll 9"/>
          <p:cNvSpPr>
            <a:spLocks noGrp="1"/>
          </p:cNvSpPr>
          <p:nvPr>
            <p:ph sz="quarter" idx="16"/>
          </p:nvPr>
        </p:nvSpPr>
        <p:spPr>
          <a:xfrm>
            <a:off x="2130425" y="2066400"/>
            <a:ext cx="8024400" cy="4474800"/>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icture Placeholder 3"/>
          <p:cNvSpPr>
            <a:spLocks noGrp="1"/>
          </p:cNvSpPr>
          <p:nvPr>
            <p:ph type="pic" sz="quarter" idx="13"/>
          </p:nvPr>
        </p:nvSpPr>
        <p:spPr>
          <a:xfrm>
            <a:off x="7489046" y="6708795"/>
            <a:ext cx="714380" cy="714371"/>
          </a:xfrm>
        </p:spPr>
        <p:txBody>
          <a:bodyPr>
            <a:normAutofit/>
          </a:bodyPr>
          <a:lstStyle>
            <a:lvl1pPr marL="0" indent="0">
              <a:spcBef>
                <a:spcPts val="0"/>
              </a:spcBef>
              <a:buFontTx/>
              <a:buNone/>
              <a:defRPr sz="700"/>
            </a:lvl1pPr>
          </a:lstStyle>
          <a:p>
            <a:endParaRPr lang="sv-SE"/>
          </a:p>
        </p:txBody>
      </p:sp>
      <p:sp>
        <p:nvSpPr>
          <p:cNvPr id="7" name="Picture Placeholder 3"/>
          <p:cNvSpPr>
            <a:spLocks noGrp="1"/>
          </p:cNvSpPr>
          <p:nvPr>
            <p:ph type="pic" sz="quarter" idx="14"/>
          </p:nvPr>
        </p:nvSpPr>
        <p:spPr>
          <a:xfrm>
            <a:off x="8310588" y="6708795"/>
            <a:ext cx="714380" cy="714371"/>
          </a:xfrm>
        </p:spPr>
        <p:txBody>
          <a:bodyPr>
            <a:normAutofit/>
          </a:bodyPr>
          <a:lstStyle>
            <a:lvl1pPr marL="0" indent="0">
              <a:spcBef>
                <a:spcPts val="0"/>
              </a:spcBef>
              <a:buFontTx/>
              <a:buNone/>
              <a:defRPr sz="700"/>
            </a:lvl1pPr>
          </a:lstStyle>
          <a:p>
            <a:endParaRPr lang="sv-SE"/>
          </a:p>
        </p:txBody>
      </p:sp>
      <p:sp>
        <p:nvSpPr>
          <p:cNvPr id="8" name="Picture Placeholder 3"/>
          <p:cNvSpPr>
            <a:spLocks noGrp="1"/>
          </p:cNvSpPr>
          <p:nvPr>
            <p:ph type="pic" sz="quarter" idx="15"/>
          </p:nvPr>
        </p:nvSpPr>
        <p:spPr>
          <a:xfrm>
            <a:off x="9132130" y="6708795"/>
            <a:ext cx="714380" cy="714371"/>
          </a:xfrm>
        </p:spPr>
        <p:txBody>
          <a:bodyPr>
            <a:normAutofit/>
          </a:bodyPr>
          <a:lstStyle>
            <a:lvl1pPr marL="0" indent="0">
              <a:spcBef>
                <a:spcPts val="0"/>
              </a:spcBef>
              <a:buFontTx/>
              <a:buNone/>
              <a:defRPr sz="700"/>
            </a:lvl1pPr>
          </a:lstStyle>
          <a:p>
            <a:endParaRPr lang="sv-SE"/>
          </a:p>
        </p:txBody>
      </p:sp>
      <p:cxnSp>
        <p:nvCxnSpPr>
          <p:cNvPr id="11" name="Straight Connector 17"/>
          <p:cNvCxnSpPr/>
          <p:nvPr userDrawn="1"/>
        </p:nvCxnSpPr>
        <p:spPr bwMode="auto">
          <a:xfrm>
            <a:off x="342900" y="7091481"/>
            <a:ext cx="6947222" cy="0"/>
          </a:xfrm>
          <a:prstGeom prst="line">
            <a:avLst/>
          </a:prstGeom>
          <a:ln>
            <a:solidFill>
              <a:schemeClr val="accent2"/>
            </a:solidFill>
            <a:headEnd type="none" w="med" len="med"/>
            <a:tailEnd type="none" w="med" len="med"/>
          </a:ln>
        </p:spPr>
        <p:style>
          <a:lnRef idx="1">
            <a:schemeClr val="accent6"/>
          </a:lnRef>
          <a:fillRef idx="0">
            <a:schemeClr val="accent6"/>
          </a:fillRef>
          <a:effectRef idx="0">
            <a:schemeClr val="accent6"/>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om layout">
    <p:spTree>
      <p:nvGrpSpPr>
        <p:cNvPr id="1" name=""/>
        <p:cNvGrpSpPr/>
        <p:nvPr/>
      </p:nvGrpSpPr>
      <p:grpSpPr>
        <a:xfrm>
          <a:off x="0" y="0"/>
          <a:ext cx="0" cy="0"/>
          <a:chOff x="0" y="0"/>
          <a:chExt cx="0" cy="0"/>
        </a:xfrm>
      </p:grpSpPr>
      <p:sp>
        <p:nvSpPr>
          <p:cNvPr id="3" name="Platshållare för datum 2"/>
          <p:cNvSpPr>
            <a:spLocks noGrp="1"/>
          </p:cNvSpPr>
          <p:nvPr>
            <p:ph type="dt" sz="half" idx="10"/>
          </p:nvPr>
        </p:nvSpPr>
        <p:spPr/>
        <p:txBody>
          <a:bodyPr/>
          <a:lstStyle/>
          <a:p>
            <a:r>
              <a:rPr lang="sv-SE" smtClean="0"/>
              <a:t>2009-11-18</a:t>
            </a:r>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4960FDE0-D94C-4052-8B87-8F07CF91D0E2}" type="slidenum">
              <a:rPr lang="sv-SE" smtClean="0"/>
              <a:pPr/>
              <a:t>‹#›</a:t>
            </a:fld>
            <a:endParaRPr lang="sv-SE"/>
          </a:p>
        </p:txBody>
      </p:sp>
      <p:cxnSp>
        <p:nvCxnSpPr>
          <p:cNvPr id="6" name="Straight Connector 17"/>
          <p:cNvCxnSpPr/>
          <p:nvPr userDrawn="1"/>
        </p:nvCxnSpPr>
        <p:spPr bwMode="auto">
          <a:xfrm>
            <a:off x="342900" y="7091481"/>
            <a:ext cx="10042525" cy="0"/>
          </a:xfrm>
          <a:prstGeom prst="line">
            <a:avLst/>
          </a:prstGeom>
          <a:ln>
            <a:solidFill>
              <a:schemeClr val="accent2"/>
            </a:solidFill>
            <a:headEnd type="none" w="med" len="med"/>
            <a:tailEnd type="none" w="med" len="med"/>
          </a:ln>
        </p:spPr>
        <p:style>
          <a:lnRef idx="1">
            <a:schemeClr val="accent6"/>
          </a:lnRef>
          <a:fillRef idx="0">
            <a:schemeClr val="accent6"/>
          </a:fillRef>
          <a:effectRef idx="0">
            <a:schemeClr val="accent6"/>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2345510" y="2351077"/>
            <a:ext cx="7215237" cy="1120771"/>
          </a:xfrm>
          <a:noFill/>
        </p:spPr>
        <p:txBody>
          <a:bodyPr/>
          <a:lstStyle>
            <a:lvl1pPr algn="l">
              <a:defRPr sz="4000" b="0">
                <a:solidFill>
                  <a:schemeClr val="accent2"/>
                </a:solidFill>
              </a:defRPr>
            </a:lvl1pPr>
          </a:lstStyle>
          <a:p>
            <a:r>
              <a:rPr lang="sv-SE" dirty="0" smtClean="0"/>
              <a:t>Klicka här för att ändra format</a:t>
            </a:r>
            <a:endParaRPr lang="en-US" dirty="0"/>
          </a:p>
        </p:txBody>
      </p:sp>
      <p:sp>
        <p:nvSpPr>
          <p:cNvPr id="3" name="Underrubrik 2"/>
          <p:cNvSpPr>
            <a:spLocks noGrp="1"/>
          </p:cNvSpPr>
          <p:nvPr>
            <p:ph type="subTitle" idx="1"/>
          </p:nvPr>
        </p:nvSpPr>
        <p:spPr>
          <a:xfrm>
            <a:off x="2345510" y="3490923"/>
            <a:ext cx="7214400" cy="931856"/>
          </a:xfrm>
          <a:prstGeom prst="rect">
            <a:avLst/>
          </a:prstGeom>
          <a:noFill/>
        </p:spPr>
        <p:txBody>
          <a:bodyPr>
            <a:noAutofit/>
          </a:bodyPr>
          <a:lstStyle>
            <a:lvl1pPr marL="0" indent="0" algn="l">
              <a:buNone/>
              <a:defRPr sz="2200">
                <a:solidFill>
                  <a:schemeClr val="tx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v-SE" dirty="0" smtClean="0"/>
              <a:t>Klicka här för att ändra format på underrubrik i bakgrunden</a:t>
            </a:r>
            <a:endParaRPr lang="en-US" dirty="0"/>
          </a:p>
        </p:txBody>
      </p:sp>
      <p:pic>
        <p:nvPicPr>
          <p:cNvPr id="6" name="Bildobjekt 9" descr="kth_eng_rgb.jpg"/>
          <p:cNvPicPr>
            <a:picLocks noChangeAspect="1"/>
          </p:cNvPicPr>
          <p:nvPr userDrawn="1"/>
        </p:nvPicPr>
        <p:blipFill>
          <a:blip r:embed="rId2" cstate="print"/>
          <a:srcRect b="21751"/>
          <a:stretch>
            <a:fillRect/>
          </a:stretch>
        </p:blipFill>
        <p:spPr>
          <a:xfrm>
            <a:off x="488122" y="2351974"/>
            <a:ext cx="1296000" cy="1284987"/>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7" name="Platshållare för innehåll 6"/>
          <p:cNvSpPr>
            <a:spLocks noGrp="1"/>
          </p:cNvSpPr>
          <p:nvPr>
            <p:ph sz="quarter" idx="13"/>
          </p:nvPr>
        </p:nvSpPr>
        <p:spPr>
          <a:xfrm>
            <a:off x="2130425" y="2066400"/>
            <a:ext cx="8024400" cy="4474800"/>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ubrik och samarbetspartne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10" name="Platshållare för innehåll 9"/>
          <p:cNvSpPr>
            <a:spLocks noGrp="1"/>
          </p:cNvSpPr>
          <p:nvPr>
            <p:ph sz="quarter" idx="16"/>
          </p:nvPr>
        </p:nvSpPr>
        <p:spPr>
          <a:xfrm>
            <a:off x="2130425" y="2066400"/>
            <a:ext cx="8024400" cy="4474800"/>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icture Placeholder 3"/>
          <p:cNvSpPr>
            <a:spLocks noGrp="1"/>
          </p:cNvSpPr>
          <p:nvPr>
            <p:ph type="pic" sz="quarter" idx="13"/>
          </p:nvPr>
        </p:nvSpPr>
        <p:spPr>
          <a:xfrm>
            <a:off x="7489046" y="6708795"/>
            <a:ext cx="714380" cy="714371"/>
          </a:xfrm>
        </p:spPr>
        <p:txBody>
          <a:bodyPr>
            <a:normAutofit/>
          </a:bodyPr>
          <a:lstStyle>
            <a:lvl1pPr marL="0" indent="0">
              <a:spcBef>
                <a:spcPts val="0"/>
              </a:spcBef>
              <a:buFontTx/>
              <a:buNone/>
              <a:defRPr sz="700"/>
            </a:lvl1pPr>
          </a:lstStyle>
          <a:p>
            <a:endParaRPr lang="sv-SE"/>
          </a:p>
        </p:txBody>
      </p:sp>
      <p:sp>
        <p:nvSpPr>
          <p:cNvPr id="7" name="Picture Placeholder 3"/>
          <p:cNvSpPr>
            <a:spLocks noGrp="1"/>
          </p:cNvSpPr>
          <p:nvPr>
            <p:ph type="pic" sz="quarter" idx="14"/>
          </p:nvPr>
        </p:nvSpPr>
        <p:spPr>
          <a:xfrm>
            <a:off x="8310588" y="6708795"/>
            <a:ext cx="714380" cy="714371"/>
          </a:xfrm>
        </p:spPr>
        <p:txBody>
          <a:bodyPr>
            <a:normAutofit/>
          </a:bodyPr>
          <a:lstStyle>
            <a:lvl1pPr marL="0" indent="0">
              <a:spcBef>
                <a:spcPts val="0"/>
              </a:spcBef>
              <a:buFontTx/>
              <a:buNone/>
              <a:defRPr sz="700"/>
            </a:lvl1pPr>
          </a:lstStyle>
          <a:p>
            <a:endParaRPr lang="sv-SE"/>
          </a:p>
        </p:txBody>
      </p:sp>
      <p:sp>
        <p:nvSpPr>
          <p:cNvPr id="8" name="Picture Placeholder 3"/>
          <p:cNvSpPr>
            <a:spLocks noGrp="1"/>
          </p:cNvSpPr>
          <p:nvPr>
            <p:ph type="pic" sz="quarter" idx="15"/>
          </p:nvPr>
        </p:nvSpPr>
        <p:spPr>
          <a:xfrm>
            <a:off x="9132130" y="6708795"/>
            <a:ext cx="714380" cy="714371"/>
          </a:xfrm>
        </p:spPr>
        <p:txBody>
          <a:bodyPr>
            <a:normAutofit/>
          </a:bodyPr>
          <a:lstStyle>
            <a:lvl1pPr marL="0" indent="0">
              <a:spcBef>
                <a:spcPts val="0"/>
              </a:spcBef>
              <a:buFontTx/>
              <a:buNone/>
              <a:defRPr sz="700"/>
            </a:lvl1pPr>
          </a:lstStyle>
          <a:p>
            <a:endParaRPr lang="sv-S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m layout">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348400"/>
            <a:ext cx="9088041" cy="1620430"/>
          </a:xfrm>
        </p:spPr>
        <p:txBody>
          <a:bodyPr/>
          <a:lstStyle/>
          <a:p>
            <a:r>
              <a:rPr lang="en-US"/>
              <a:t>Click to edit Master title style</a:t>
            </a:r>
            <a:endParaRPr lang="sv-SE"/>
          </a:p>
        </p:txBody>
      </p:sp>
      <p:sp>
        <p:nvSpPr>
          <p:cNvPr id="3" name="Subtitle 2"/>
          <p:cNvSpPr>
            <a:spLocks noGrp="1"/>
          </p:cNvSpPr>
          <p:nvPr>
            <p:ph type="subTitle" idx="1"/>
          </p:nvPr>
        </p:nvSpPr>
        <p:spPr>
          <a:xfrm>
            <a:off x="1603772" y="4283816"/>
            <a:ext cx="7484269" cy="1931917"/>
          </a:xfrm>
        </p:spPr>
        <p:txBody>
          <a:bodyPr/>
          <a:lstStyle>
            <a:lvl1pPr marL="0" indent="0" algn="ctr">
              <a:buNone/>
              <a:defRPr/>
            </a:lvl1pPr>
            <a:lvl2pPr marL="521437" indent="0" algn="ctr">
              <a:buNone/>
              <a:defRPr/>
            </a:lvl2pPr>
            <a:lvl3pPr marL="1042873" indent="0" algn="ctr">
              <a:buNone/>
              <a:defRPr/>
            </a:lvl3pPr>
            <a:lvl4pPr marL="1564310" indent="0" algn="ctr">
              <a:buNone/>
              <a:defRPr/>
            </a:lvl4pPr>
            <a:lvl5pPr marL="2085746" indent="0" algn="ctr">
              <a:buNone/>
              <a:defRPr/>
            </a:lvl5pPr>
            <a:lvl6pPr marL="2607183" indent="0" algn="ctr">
              <a:buNone/>
              <a:defRPr/>
            </a:lvl6pPr>
            <a:lvl7pPr marL="3128620" indent="0" algn="ctr">
              <a:buNone/>
              <a:defRPr/>
            </a:lvl7pPr>
            <a:lvl8pPr marL="3650056" indent="0" algn="ctr">
              <a:buNone/>
              <a:defRPr/>
            </a:lvl8pPr>
            <a:lvl9pPr marL="4171493" indent="0" algn="ctr">
              <a:buNone/>
              <a:defRPr/>
            </a:lvl9pPr>
          </a:lstStyle>
          <a:p>
            <a:r>
              <a:rPr lang="en-US"/>
              <a:t>Click to edit Master subtitle style</a:t>
            </a:r>
            <a:endParaRPr lang="sv-SE"/>
          </a:p>
        </p:txBody>
      </p:sp>
      <p:sp>
        <p:nvSpPr>
          <p:cNvPr id="4" name="Date Placeholder 3"/>
          <p:cNvSpPr>
            <a:spLocks noGrp="1"/>
          </p:cNvSpPr>
          <p:nvPr>
            <p:ph type="dt" sz="half" idx="10"/>
          </p:nvPr>
        </p:nvSpPr>
        <p:spPr/>
        <p:txBody>
          <a:bodyPr/>
          <a:lstStyle>
            <a:lvl1pPr>
              <a:defRPr/>
            </a:lvl1pPr>
          </a:lstStyle>
          <a:p>
            <a:endParaRPr lang="hu-HU" altLang="sv-SE">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hu-HU" altLang="sv-SE">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7D2E616-5D54-42F2-8866-AE7EAA6512AD}" type="slidenum">
              <a:rPr lang="hu-HU" altLang="sv-SE">
                <a:solidFill>
                  <a:srgbClr val="000000"/>
                </a:solidFill>
              </a:rPr>
              <a:pPr/>
              <a:t>‹#›</a:t>
            </a:fld>
            <a:endParaRPr lang="hu-HU" altLang="sv-SE">
              <a:solidFill>
                <a:srgbClr val="000000"/>
              </a:solidFill>
            </a:endParaRPr>
          </a:p>
        </p:txBody>
      </p:sp>
    </p:spTree>
    <p:extLst>
      <p:ext uri="{BB962C8B-B14F-4D97-AF65-F5344CB8AC3E}">
        <p14:creationId xmlns:p14="http://schemas.microsoft.com/office/powerpoint/2010/main" val="7992408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v-S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p:cNvSpPr>
            <a:spLocks noGrp="1"/>
          </p:cNvSpPr>
          <p:nvPr>
            <p:ph type="dt" sz="half" idx="10"/>
          </p:nvPr>
        </p:nvSpPr>
        <p:spPr/>
        <p:txBody>
          <a:bodyPr/>
          <a:lstStyle>
            <a:lvl1pPr>
              <a:defRPr/>
            </a:lvl1pPr>
          </a:lstStyle>
          <a:p>
            <a:endParaRPr lang="hu-HU" altLang="sv-SE">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hu-HU" altLang="sv-SE">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C188B69-B824-40A7-90B6-E82EE375A3F6}" type="slidenum">
              <a:rPr lang="hu-HU" altLang="sv-SE">
                <a:solidFill>
                  <a:srgbClr val="000000"/>
                </a:solidFill>
              </a:rPr>
              <a:pPr/>
              <a:t>‹#›</a:t>
            </a:fld>
            <a:endParaRPr lang="hu-HU" altLang="sv-SE">
              <a:solidFill>
                <a:srgbClr val="000000"/>
              </a:solidFill>
            </a:endParaRPr>
          </a:p>
        </p:txBody>
      </p:sp>
    </p:spTree>
    <p:extLst>
      <p:ext uri="{BB962C8B-B14F-4D97-AF65-F5344CB8AC3E}">
        <p14:creationId xmlns:p14="http://schemas.microsoft.com/office/powerpoint/2010/main" val="9211351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44580" y="4857792"/>
            <a:ext cx="9088041" cy="1501435"/>
          </a:xfrm>
        </p:spPr>
        <p:txBody>
          <a:bodyPr anchor="t"/>
          <a:lstStyle>
            <a:lvl1pPr algn="l">
              <a:defRPr sz="4600" b="1" cap="all"/>
            </a:lvl1pPr>
          </a:lstStyle>
          <a:p>
            <a:r>
              <a:rPr lang="en-US"/>
              <a:t>Click to edit Master title style</a:t>
            </a:r>
            <a:endParaRPr lang="sv-SE"/>
          </a:p>
        </p:txBody>
      </p:sp>
      <p:sp>
        <p:nvSpPr>
          <p:cNvPr id="3" name="Text Placeholder 2"/>
          <p:cNvSpPr>
            <a:spLocks noGrp="1"/>
          </p:cNvSpPr>
          <p:nvPr>
            <p:ph type="body" idx="1"/>
          </p:nvPr>
        </p:nvSpPr>
        <p:spPr>
          <a:xfrm>
            <a:off x="844580" y="3204114"/>
            <a:ext cx="9088041" cy="1653678"/>
          </a:xfrm>
        </p:spPr>
        <p:txBody>
          <a:bodyPr anchor="b"/>
          <a:lstStyle>
            <a:lvl1pPr marL="0" indent="0">
              <a:buNone/>
              <a:defRPr sz="2300"/>
            </a:lvl1pPr>
            <a:lvl2pPr marL="521437" indent="0">
              <a:buNone/>
              <a:defRPr sz="2100"/>
            </a:lvl2pPr>
            <a:lvl3pPr marL="1042873" indent="0">
              <a:buNone/>
              <a:defRPr sz="1800"/>
            </a:lvl3pPr>
            <a:lvl4pPr marL="1564310" indent="0">
              <a:buNone/>
              <a:defRPr sz="1600"/>
            </a:lvl4pPr>
            <a:lvl5pPr marL="2085746" indent="0">
              <a:buNone/>
              <a:defRPr sz="1600"/>
            </a:lvl5pPr>
            <a:lvl6pPr marL="2607183" indent="0">
              <a:buNone/>
              <a:defRPr sz="1600"/>
            </a:lvl6pPr>
            <a:lvl7pPr marL="3128620" indent="0">
              <a:buNone/>
              <a:defRPr sz="1600"/>
            </a:lvl7pPr>
            <a:lvl8pPr marL="3650056" indent="0">
              <a:buNone/>
              <a:defRPr sz="1600"/>
            </a:lvl8pPr>
            <a:lvl9pPr marL="4171493"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hu-HU" altLang="sv-SE">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hu-HU" altLang="sv-SE">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17C6B008-4FC4-4DA1-A021-C5F808ED38CF}" type="slidenum">
              <a:rPr lang="hu-HU" altLang="sv-SE">
                <a:solidFill>
                  <a:srgbClr val="000000"/>
                </a:solidFill>
              </a:rPr>
              <a:pPr/>
              <a:t>‹#›</a:t>
            </a:fld>
            <a:endParaRPr lang="hu-HU" altLang="sv-SE">
              <a:solidFill>
                <a:srgbClr val="000000"/>
              </a:solidFill>
            </a:endParaRPr>
          </a:p>
        </p:txBody>
      </p:sp>
    </p:spTree>
    <p:extLst>
      <p:ext uri="{BB962C8B-B14F-4D97-AF65-F5344CB8AC3E}">
        <p14:creationId xmlns:p14="http://schemas.microsoft.com/office/powerpoint/2010/main" val="11646927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v-SE"/>
          </a:p>
        </p:txBody>
      </p:sp>
      <p:sp>
        <p:nvSpPr>
          <p:cNvPr id="3" name="Content Placeholder 2"/>
          <p:cNvSpPr>
            <a:spLocks noGrp="1"/>
          </p:cNvSpPr>
          <p:nvPr>
            <p:ph sz="half" idx="1"/>
          </p:nvPr>
        </p:nvSpPr>
        <p:spPr>
          <a:xfrm>
            <a:off x="534591" y="1763925"/>
            <a:ext cx="4722217" cy="4989036"/>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Content Placeholder 3"/>
          <p:cNvSpPr>
            <a:spLocks noGrp="1"/>
          </p:cNvSpPr>
          <p:nvPr>
            <p:ph sz="half" idx="2"/>
          </p:nvPr>
        </p:nvSpPr>
        <p:spPr>
          <a:xfrm>
            <a:off x="5435005" y="1763925"/>
            <a:ext cx="4722217" cy="4989036"/>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Date Placeholder 4"/>
          <p:cNvSpPr>
            <a:spLocks noGrp="1"/>
          </p:cNvSpPr>
          <p:nvPr>
            <p:ph type="dt" sz="half" idx="10"/>
          </p:nvPr>
        </p:nvSpPr>
        <p:spPr/>
        <p:txBody>
          <a:bodyPr/>
          <a:lstStyle>
            <a:lvl1pPr>
              <a:defRPr/>
            </a:lvl1pPr>
          </a:lstStyle>
          <a:p>
            <a:endParaRPr lang="hu-HU" altLang="sv-SE">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hu-HU" altLang="sv-SE">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C8FD5E89-EE0E-4128-9843-2DFC62F0E85B}" type="slidenum">
              <a:rPr lang="hu-HU" altLang="sv-SE">
                <a:solidFill>
                  <a:srgbClr val="000000"/>
                </a:solidFill>
              </a:rPr>
              <a:pPr/>
              <a:t>‹#›</a:t>
            </a:fld>
            <a:endParaRPr lang="hu-HU" altLang="sv-SE">
              <a:solidFill>
                <a:srgbClr val="000000"/>
              </a:solidFill>
            </a:endParaRPr>
          </a:p>
        </p:txBody>
      </p:sp>
    </p:spTree>
    <p:extLst>
      <p:ext uri="{BB962C8B-B14F-4D97-AF65-F5344CB8AC3E}">
        <p14:creationId xmlns:p14="http://schemas.microsoft.com/office/powerpoint/2010/main" val="29587396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sv-SE"/>
          </a:p>
        </p:txBody>
      </p:sp>
      <p:sp>
        <p:nvSpPr>
          <p:cNvPr id="3" name="Text Placeholder 2"/>
          <p:cNvSpPr>
            <a:spLocks noGrp="1"/>
          </p:cNvSpPr>
          <p:nvPr>
            <p:ph type="body" idx="1"/>
          </p:nvPr>
        </p:nvSpPr>
        <p:spPr>
          <a:xfrm>
            <a:off x="534591" y="1692178"/>
            <a:ext cx="4724074" cy="705219"/>
          </a:xfrm>
        </p:spPr>
        <p:txBody>
          <a:bodyPr anchor="b"/>
          <a:lstStyle>
            <a:lvl1pPr marL="0" indent="0">
              <a:buNone/>
              <a:defRPr sz="2700" b="1"/>
            </a:lvl1pPr>
            <a:lvl2pPr marL="521437" indent="0">
              <a:buNone/>
              <a:defRPr sz="2300" b="1"/>
            </a:lvl2pPr>
            <a:lvl3pPr marL="1042873" indent="0">
              <a:buNone/>
              <a:defRPr sz="2100" b="1"/>
            </a:lvl3pPr>
            <a:lvl4pPr marL="1564310" indent="0">
              <a:buNone/>
              <a:defRPr sz="1800" b="1"/>
            </a:lvl4pPr>
            <a:lvl5pPr marL="2085746" indent="0">
              <a:buNone/>
              <a:defRPr sz="1800" b="1"/>
            </a:lvl5pPr>
            <a:lvl6pPr marL="2607183" indent="0">
              <a:buNone/>
              <a:defRPr sz="1800" b="1"/>
            </a:lvl6pPr>
            <a:lvl7pPr marL="3128620" indent="0">
              <a:buNone/>
              <a:defRPr sz="1800" b="1"/>
            </a:lvl7pPr>
            <a:lvl8pPr marL="3650056" indent="0">
              <a:buNone/>
              <a:defRPr sz="1800" b="1"/>
            </a:lvl8pPr>
            <a:lvl9pPr marL="4171493" indent="0">
              <a:buNone/>
              <a:defRPr sz="1800" b="1"/>
            </a:lvl9pPr>
          </a:lstStyle>
          <a:p>
            <a:pPr lvl="0"/>
            <a:r>
              <a:rPr lang="en-US"/>
              <a:t>Click to edit Master text styles</a:t>
            </a:r>
          </a:p>
        </p:txBody>
      </p:sp>
      <p:sp>
        <p:nvSpPr>
          <p:cNvPr id="4" name="Content Placeholder 3"/>
          <p:cNvSpPr>
            <a:spLocks noGrp="1"/>
          </p:cNvSpPr>
          <p:nvPr>
            <p:ph sz="half" idx="2"/>
          </p:nvPr>
        </p:nvSpPr>
        <p:spPr>
          <a:xfrm>
            <a:off x="534591" y="2397397"/>
            <a:ext cx="4724074" cy="4355563"/>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Text Placeholder 4"/>
          <p:cNvSpPr>
            <a:spLocks noGrp="1"/>
          </p:cNvSpPr>
          <p:nvPr>
            <p:ph type="body" sz="quarter" idx="3"/>
          </p:nvPr>
        </p:nvSpPr>
        <p:spPr>
          <a:xfrm>
            <a:off x="5431293" y="1692178"/>
            <a:ext cx="4725930" cy="705219"/>
          </a:xfrm>
        </p:spPr>
        <p:txBody>
          <a:bodyPr anchor="b"/>
          <a:lstStyle>
            <a:lvl1pPr marL="0" indent="0">
              <a:buNone/>
              <a:defRPr sz="2700" b="1"/>
            </a:lvl1pPr>
            <a:lvl2pPr marL="521437" indent="0">
              <a:buNone/>
              <a:defRPr sz="2300" b="1"/>
            </a:lvl2pPr>
            <a:lvl3pPr marL="1042873" indent="0">
              <a:buNone/>
              <a:defRPr sz="2100" b="1"/>
            </a:lvl3pPr>
            <a:lvl4pPr marL="1564310" indent="0">
              <a:buNone/>
              <a:defRPr sz="1800" b="1"/>
            </a:lvl4pPr>
            <a:lvl5pPr marL="2085746" indent="0">
              <a:buNone/>
              <a:defRPr sz="1800" b="1"/>
            </a:lvl5pPr>
            <a:lvl6pPr marL="2607183" indent="0">
              <a:buNone/>
              <a:defRPr sz="1800" b="1"/>
            </a:lvl6pPr>
            <a:lvl7pPr marL="3128620" indent="0">
              <a:buNone/>
              <a:defRPr sz="1800" b="1"/>
            </a:lvl7pPr>
            <a:lvl8pPr marL="3650056" indent="0">
              <a:buNone/>
              <a:defRPr sz="1800" b="1"/>
            </a:lvl8pPr>
            <a:lvl9pPr marL="4171493" indent="0">
              <a:buNone/>
              <a:defRPr sz="1800" b="1"/>
            </a:lvl9pPr>
          </a:lstStyle>
          <a:p>
            <a:pPr lvl="0"/>
            <a:r>
              <a:rPr lang="en-US"/>
              <a:t>Click to edit Master text styles</a:t>
            </a:r>
          </a:p>
        </p:txBody>
      </p:sp>
      <p:sp>
        <p:nvSpPr>
          <p:cNvPr id="6" name="Content Placeholder 5"/>
          <p:cNvSpPr>
            <a:spLocks noGrp="1"/>
          </p:cNvSpPr>
          <p:nvPr>
            <p:ph sz="quarter" idx="4"/>
          </p:nvPr>
        </p:nvSpPr>
        <p:spPr>
          <a:xfrm>
            <a:off x="5431293" y="2397397"/>
            <a:ext cx="4725930" cy="4355563"/>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7" name="Date Placeholder 6"/>
          <p:cNvSpPr>
            <a:spLocks noGrp="1"/>
          </p:cNvSpPr>
          <p:nvPr>
            <p:ph type="dt" sz="half" idx="10"/>
          </p:nvPr>
        </p:nvSpPr>
        <p:spPr/>
        <p:txBody>
          <a:bodyPr/>
          <a:lstStyle>
            <a:lvl1pPr>
              <a:defRPr/>
            </a:lvl1pPr>
          </a:lstStyle>
          <a:p>
            <a:endParaRPr lang="hu-HU" altLang="sv-SE">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hu-HU" altLang="sv-SE">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983D01F4-0979-46A9-885F-3CD05A155698}" type="slidenum">
              <a:rPr lang="hu-HU" altLang="sv-SE">
                <a:solidFill>
                  <a:srgbClr val="000000"/>
                </a:solidFill>
              </a:rPr>
              <a:pPr/>
              <a:t>‹#›</a:t>
            </a:fld>
            <a:endParaRPr lang="hu-HU" altLang="sv-SE">
              <a:solidFill>
                <a:srgbClr val="000000"/>
              </a:solidFill>
            </a:endParaRPr>
          </a:p>
        </p:txBody>
      </p:sp>
    </p:spTree>
    <p:extLst>
      <p:ext uri="{BB962C8B-B14F-4D97-AF65-F5344CB8AC3E}">
        <p14:creationId xmlns:p14="http://schemas.microsoft.com/office/powerpoint/2010/main" val="27073079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v-SE"/>
          </a:p>
        </p:txBody>
      </p:sp>
      <p:sp>
        <p:nvSpPr>
          <p:cNvPr id="3" name="Date Placeholder 2"/>
          <p:cNvSpPr>
            <a:spLocks noGrp="1"/>
          </p:cNvSpPr>
          <p:nvPr>
            <p:ph type="dt" sz="half" idx="10"/>
          </p:nvPr>
        </p:nvSpPr>
        <p:spPr/>
        <p:txBody>
          <a:bodyPr/>
          <a:lstStyle>
            <a:lvl1pPr>
              <a:defRPr/>
            </a:lvl1pPr>
          </a:lstStyle>
          <a:p>
            <a:endParaRPr lang="hu-HU" altLang="sv-SE">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hu-HU" altLang="sv-SE">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2565FA77-E9AD-4BD3-B320-B301DE9C5B42}" type="slidenum">
              <a:rPr lang="hu-HU" altLang="sv-SE">
                <a:solidFill>
                  <a:srgbClr val="000000"/>
                </a:solidFill>
              </a:rPr>
              <a:pPr/>
              <a:t>‹#›</a:t>
            </a:fld>
            <a:endParaRPr lang="hu-HU" altLang="sv-SE">
              <a:solidFill>
                <a:srgbClr val="000000"/>
              </a:solidFill>
            </a:endParaRPr>
          </a:p>
        </p:txBody>
      </p:sp>
    </p:spTree>
    <p:extLst>
      <p:ext uri="{BB962C8B-B14F-4D97-AF65-F5344CB8AC3E}">
        <p14:creationId xmlns:p14="http://schemas.microsoft.com/office/powerpoint/2010/main" val="7018129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hu-HU" altLang="sv-SE">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hu-HU" altLang="sv-SE">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72E955BA-6392-4CEC-ACCD-A14AD16EC1B0}" type="slidenum">
              <a:rPr lang="hu-HU" altLang="sv-SE">
                <a:solidFill>
                  <a:srgbClr val="000000"/>
                </a:solidFill>
              </a:rPr>
              <a:pPr/>
              <a:t>‹#›</a:t>
            </a:fld>
            <a:endParaRPr lang="hu-HU" altLang="sv-SE">
              <a:solidFill>
                <a:srgbClr val="000000"/>
              </a:solidFill>
            </a:endParaRPr>
          </a:p>
        </p:txBody>
      </p:sp>
    </p:spTree>
    <p:extLst>
      <p:ext uri="{BB962C8B-B14F-4D97-AF65-F5344CB8AC3E}">
        <p14:creationId xmlns:p14="http://schemas.microsoft.com/office/powerpoint/2010/main" val="37342985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4591" y="300987"/>
            <a:ext cx="3517533" cy="1280945"/>
          </a:xfrm>
        </p:spPr>
        <p:txBody>
          <a:bodyPr anchor="b"/>
          <a:lstStyle>
            <a:lvl1pPr algn="l">
              <a:defRPr sz="2300" b="1"/>
            </a:lvl1pPr>
          </a:lstStyle>
          <a:p>
            <a:r>
              <a:rPr lang="en-US"/>
              <a:t>Click to edit Master title style</a:t>
            </a:r>
            <a:endParaRPr lang="sv-SE"/>
          </a:p>
        </p:txBody>
      </p:sp>
      <p:sp>
        <p:nvSpPr>
          <p:cNvPr id="3" name="Content Placeholder 2"/>
          <p:cNvSpPr>
            <a:spLocks noGrp="1"/>
          </p:cNvSpPr>
          <p:nvPr>
            <p:ph idx="1"/>
          </p:nvPr>
        </p:nvSpPr>
        <p:spPr>
          <a:xfrm>
            <a:off x="4180202" y="300988"/>
            <a:ext cx="5977020" cy="6451973"/>
          </a:xfrm>
        </p:spPr>
        <p:txBody>
          <a:bodyPr/>
          <a:lstStyle>
            <a:lvl1pPr>
              <a:defRPr sz="3600"/>
            </a:lvl1pPr>
            <a:lvl2pPr>
              <a:defRPr sz="3200"/>
            </a:lvl2pPr>
            <a:lvl3pPr>
              <a:defRPr sz="2700"/>
            </a:lvl3pPr>
            <a:lvl4pPr>
              <a:defRPr sz="2300"/>
            </a:lvl4pPr>
            <a:lvl5pPr>
              <a:defRPr sz="2300"/>
            </a:lvl5pPr>
            <a:lvl6pPr>
              <a:defRPr sz="2300"/>
            </a:lvl6pPr>
            <a:lvl7pPr>
              <a:defRPr sz="2300"/>
            </a:lvl7pPr>
            <a:lvl8pPr>
              <a:defRPr sz="2300"/>
            </a:lvl8pPr>
            <a:lvl9pPr>
              <a:defRPr sz="2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Text Placeholder 3"/>
          <p:cNvSpPr>
            <a:spLocks noGrp="1"/>
          </p:cNvSpPr>
          <p:nvPr>
            <p:ph type="body" sz="half" idx="2"/>
          </p:nvPr>
        </p:nvSpPr>
        <p:spPr>
          <a:xfrm>
            <a:off x="534591" y="1581933"/>
            <a:ext cx="3517533" cy="5171028"/>
          </a:xfrm>
        </p:spPr>
        <p:txBody>
          <a:bodyPr/>
          <a:lstStyle>
            <a:lvl1pPr marL="0" indent="0">
              <a:buNone/>
              <a:defRPr sz="1600"/>
            </a:lvl1pPr>
            <a:lvl2pPr marL="521437" indent="0">
              <a:buNone/>
              <a:defRPr sz="1400"/>
            </a:lvl2pPr>
            <a:lvl3pPr marL="1042873" indent="0">
              <a:buNone/>
              <a:defRPr sz="1100"/>
            </a:lvl3pPr>
            <a:lvl4pPr marL="1564310" indent="0">
              <a:buNone/>
              <a:defRPr sz="1000"/>
            </a:lvl4pPr>
            <a:lvl5pPr marL="2085746" indent="0">
              <a:buNone/>
              <a:defRPr sz="1000"/>
            </a:lvl5pPr>
            <a:lvl6pPr marL="2607183" indent="0">
              <a:buNone/>
              <a:defRPr sz="1000"/>
            </a:lvl6pPr>
            <a:lvl7pPr marL="3128620" indent="0">
              <a:buNone/>
              <a:defRPr sz="1000"/>
            </a:lvl7pPr>
            <a:lvl8pPr marL="3650056" indent="0">
              <a:buNone/>
              <a:defRPr sz="1000"/>
            </a:lvl8pPr>
            <a:lvl9pPr marL="417149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hu-HU" altLang="sv-SE">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hu-HU" altLang="sv-SE">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3D94A406-1714-41BC-B00D-38F84675315A}" type="slidenum">
              <a:rPr lang="hu-HU" altLang="sv-SE">
                <a:solidFill>
                  <a:srgbClr val="000000"/>
                </a:solidFill>
              </a:rPr>
              <a:pPr/>
              <a:t>‹#›</a:t>
            </a:fld>
            <a:endParaRPr lang="hu-HU" altLang="sv-SE">
              <a:solidFill>
                <a:srgbClr val="000000"/>
              </a:solidFill>
            </a:endParaRPr>
          </a:p>
        </p:txBody>
      </p:sp>
    </p:spTree>
    <p:extLst>
      <p:ext uri="{BB962C8B-B14F-4D97-AF65-F5344CB8AC3E}">
        <p14:creationId xmlns:p14="http://schemas.microsoft.com/office/powerpoint/2010/main" val="17957087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95670" y="5291772"/>
            <a:ext cx="6415088" cy="624724"/>
          </a:xfrm>
        </p:spPr>
        <p:txBody>
          <a:bodyPr anchor="b"/>
          <a:lstStyle>
            <a:lvl1pPr algn="l">
              <a:defRPr sz="2300" b="1"/>
            </a:lvl1pPr>
          </a:lstStyle>
          <a:p>
            <a:r>
              <a:rPr lang="en-US"/>
              <a:t>Click to edit Master title style</a:t>
            </a:r>
            <a:endParaRPr lang="sv-SE"/>
          </a:p>
        </p:txBody>
      </p:sp>
      <p:sp>
        <p:nvSpPr>
          <p:cNvPr id="3" name="Picture Placeholder 2"/>
          <p:cNvSpPr>
            <a:spLocks noGrp="1"/>
          </p:cNvSpPr>
          <p:nvPr>
            <p:ph type="pic" idx="1"/>
          </p:nvPr>
        </p:nvSpPr>
        <p:spPr>
          <a:xfrm>
            <a:off x="2095670" y="675471"/>
            <a:ext cx="6415088" cy="4535805"/>
          </a:xfrm>
        </p:spPr>
        <p:txBody>
          <a:bodyPr/>
          <a:lstStyle>
            <a:lvl1pPr marL="0" indent="0">
              <a:buNone/>
              <a:defRPr sz="3600"/>
            </a:lvl1pPr>
            <a:lvl2pPr marL="521437" indent="0">
              <a:buNone/>
              <a:defRPr sz="3200"/>
            </a:lvl2pPr>
            <a:lvl3pPr marL="1042873" indent="0">
              <a:buNone/>
              <a:defRPr sz="2700"/>
            </a:lvl3pPr>
            <a:lvl4pPr marL="1564310" indent="0">
              <a:buNone/>
              <a:defRPr sz="2300"/>
            </a:lvl4pPr>
            <a:lvl5pPr marL="2085746" indent="0">
              <a:buNone/>
              <a:defRPr sz="2300"/>
            </a:lvl5pPr>
            <a:lvl6pPr marL="2607183" indent="0">
              <a:buNone/>
              <a:defRPr sz="2300"/>
            </a:lvl6pPr>
            <a:lvl7pPr marL="3128620" indent="0">
              <a:buNone/>
              <a:defRPr sz="2300"/>
            </a:lvl7pPr>
            <a:lvl8pPr marL="3650056" indent="0">
              <a:buNone/>
              <a:defRPr sz="2300"/>
            </a:lvl8pPr>
            <a:lvl9pPr marL="4171493" indent="0">
              <a:buNone/>
              <a:defRPr sz="2300"/>
            </a:lvl9pPr>
          </a:lstStyle>
          <a:p>
            <a:endParaRPr lang="sv-SE"/>
          </a:p>
        </p:txBody>
      </p:sp>
      <p:sp>
        <p:nvSpPr>
          <p:cNvPr id="4" name="Text Placeholder 3"/>
          <p:cNvSpPr>
            <a:spLocks noGrp="1"/>
          </p:cNvSpPr>
          <p:nvPr>
            <p:ph type="body" sz="half" idx="2"/>
          </p:nvPr>
        </p:nvSpPr>
        <p:spPr>
          <a:xfrm>
            <a:off x="2095670" y="5916496"/>
            <a:ext cx="6415088" cy="887211"/>
          </a:xfrm>
        </p:spPr>
        <p:txBody>
          <a:bodyPr/>
          <a:lstStyle>
            <a:lvl1pPr marL="0" indent="0">
              <a:buNone/>
              <a:defRPr sz="1600"/>
            </a:lvl1pPr>
            <a:lvl2pPr marL="521437" indent="0">
              <a:buNone/>
              <a:defRPr sz="1400"/>
            </a:lvl2pPr>
            <a:lvl3pPr marL="1042873" indent="0">
              <a:buNone/>
              <a:defRPr sz="1100"/>
            </a:lvl3pPr>
            <a:lvl4pPr marL="1564310" indent="0">
              <a:buNone/>
              <a:defRPr sz="1000"/>
            </a:lvl4pPr>
            <a:lvl5pPr marL="2085746" indent="0">
              <a:buNone/>
              <a:defRPr sz="1000"/>
            </a:lvl5pPr>
            <a:lvl6pPr marL="2607183" indent="0">
              <a:buNone/>
              <a:defRPr sz="1000"/>
            </a:lvl6pPr>
            <a:lvl7pPr marL="3128620" indent="0">
              <a:buNone/>
              <a:defRPr sz="1000"/>
            </a:lvl7pPr>
            <a:lvl8pPr marL="3650056" indent="0">
              <a:buNone/>
              <a:defRPr sz="1000"/>
            </a:lvl8pPr>
            <a:lvl9pPr marL="417149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hu-HU" altLang="sv-SE">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hu-HU" altLang="sv-SE">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F2FCDF2E-B9FB-4914-8D5D-C0EF7C2D7264}" type="slidenum">
              <a:rPr lang="hu-HU" altLang="sv-SE">
                <a:solidFill>
                  <a:srgbClr val="000000"/>
                </a:solidFill>
              </a:rPr>
              <a:pPr/>
              <a:t>‹#›</a:t>
            </a:fld>
            <a:endParaRPr lang="hu-HU" altLang="sv-SE">
              <a:solidFill>
                <a:srgbClr val="000000"/>
              </a:solidFill>
            </a:endParaRPr>
          </a:p>
        </p:txBody>
      </p:sp>
    </p:spTree>
    <p:extLst>
      <p:ext uri="{BB962C8B-B14F-4D97-AF65-F5344CB8AC3E}">
        <p14:creationId xmlns:p14="http://schemas.microsoft.com/office/powerpoint/2010/main" val="23755051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v-S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p:cNvSpPr>
            <a:spLocks noGrp="1"/>
          </p:cNvSpPr>
          <p:nvPr>
            <p:ph type="dt" sz="half" idx="10"/>
          </p:nvPr>
        </p:nvSpPr>
        <p:spPr/>
        <p:txBody>
          <a:bodyPr/>
          <a:lstStyle>
            <a:lvl1pPr>
              <a:defRPr/>
            </a:lvl1pPr>
          </a:lstStyle>
          <a:p>
            <a:endParaRPr lang="hu-HU" altLang="sv-SE">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hu-HU" altLang="sv-SE">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916AAE4-7B34-4F98-B74D-995A2146A4C5}" type="slidenum">
              <a:rPr lang="hu-HU" altLang="sv-SE">
                <a:solidFill>
                  <a:srgbClr val="000000"/>
                </a:solidFill>
              </a:rPr>
              <a:pPr/>
              <a:t>‹#›</a:t>
            </a:fld>
            <a:endParaRPr lang="hu-HU" altLang="sv-SE">
              <a:solidFill>
                <a:srgbClr val="000000"/>
              </a:solidFill>
            </a:endParaRPr>
          </a:p>
        </p:txBody>
      </p:sp>
    </p:spTree>
    <p:extLst>
      <p:ext uri="{BB962C8B-B14F-4D97-AF65-F5344CB8AC3E}">
        <p14:creationId xmlns:p14="http://schemas.microsoft.com/office/powerpoint/2010/main" val="30585394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51564" y="302738"/>
            <a:ext cx="2405658" cy="6450223"/>
          </a:xfrm>
        </p:spPr>
        <p:txBody>
          <a:bodyPr vert="eaVert"/>
          <a:lstStyle/>
          <a:p>
            <a:r>
              <a:rPr lang="en-US"/>
              <a:t>Click to edit Master title style</a:t>
            </a:r>
            <a:endParaRPr lang="sv-SE"/>
          </a:p>
        </p:txBody>
      </p:sp>
      <p:sp>
        <p:nvSpPr>
          <p:cNvPr id="3" name="Vertical Text Placeholder 2"/>
          <p:cNvSpPr>
            <a:spLocks noGrp="1"/>
          </p:cNvSpPr>
          <p:nvPr>
            <p:ph type="body" orient="vert" idx="1"/>
          </p:nvPr>
        </p:nvSpPr>
        <p:spPr>
          <a:xfrm>
            <a:off x="534591" y="302738"/>
            <a:ext cx="7038777"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p:cNvSpPr>
            <a:spLocks noGrp="1"/>
          </p:cNvSpPr>
          <p:nvPr>
            <p:ph type="dt" sz="half" idx="10"/>
          </p:nvPr>
        </p:nvSpPr>
        <p:spPr/>
        <p:txBody>
          <a:bodyPr/>
          <a:lstStyle>
            <a:lvl1pPr>
              <a:defRPr/>
            </a:lvl1pPr>
          </a:lstStyle>
          <a:p>
            <a:endParaRPr lang="hu-HU" altLang="sv-SE">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hu-HU" altLang="sv-SE">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5E92EDA-015E-4702-A4C3-3EE7AE2E03EC}" type="slidenum">
              <a:rPr lang="hu-HU" altLang="sv-SE">
                <a:solidFill>
                  <a:srgbClr val="000000"/>
                </a:solidFill>
              </a:rPr>
              <a:pPr/>
              <a:t>‹#›</a:t>
            </a:fld>
            <a:endParaRPr lang="hu-HU" altLang="sv-SE">
              <a:solidFill>
                <a:srgbClr val="000000"/>
              </a:solidFill>
            </a:endParaRPr>
          </a:p>
        </p:txBody>
      </p:sp>
    </p:spTree>
    <p:extLst>
      <p:ext uri="{BB962C8B-B14F-4D97-AF65-F5344CB8AC3E}">
        <p14:creationId xmlns:p14="http://schemas.microsoft.com/office/powerpoint/2010/main" val="8090680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4591" y="302737"/>
            <a:ext cx="9622632" cy="1259946"/>
          </a:xfrm>
        </p:spPr>
        <p:txBody>
          <a:bodyPr/>
          <a:lstStyle/>
          <a:p>
            <a:r>
              <a:rPr lang="en-US"/>
              <a:t>Click to edit Master title style</a:t>
            </a:r>
            <a:endParaRPr lang="sv-SE"/>
          </a:p>
        </p:txBody>
      </p:sp>
      <p:sp>
        <p:nvSpPr>
          <p:cNvPr id="3" name="Text Placeholder 2"/>
          <p:cNvSpPr>
            <a:spLocks noGrp="1"/>
          </p:cNvSpPr>
          <p:nvPr>
            <p:ph type="body" sz="half" idx="1"/>
          </p:nvPr>
        </p:nvSpPr>
        <p:spPr>
          <a:xfrm>
            <a:off x="534591" y="1763925"/>
            <a:ext cx="4722217" cy="49890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Content Placeholder 3"/>
          <p:cNvSpPr>
            <a:spLocks noGrp="1"/>
          </p:cNvSpPr>
          <p:nvPr>
            <p:ph sz="half" idx="2"/>
          </p:nvPr>
        </p:nvSpPr>
        <p:spPr>
          <a:xfrm>
            <a:off x="5435005" y="1763925"/>
            <a:ext cx="4722217" cy="49890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Date Placeholder 4"/>
          <p:cNvSpPr>
            <a:spLocks noGrp="1"/>
          </p:cNvSpPr>
          <p:nvPr>
            <p:ph type="dt" sz="half" idx="10"/>
          </p:nvPr>
        </p:nvSpPr>
        <p:spPr>
          <a:xfrm>
            <a:off x="534591" y="6884204"/>
            <a:ext cx="2494756" cy="524977"/>
          </a:xfrm>
        </p:spPr>
        <p:txBody>
          <a:bodyPr/>
          <a:lstStyle>
            <a:lvl1pPr>
              <a:defRPr/>
            </a:lvl1pPr>
          </a:lstStyle>
          <a:p>
            <a:endParaRPr lang="hu-HU" altLang="sv-SE">
              <a:solidFill>
                <a:srgbClr val="000000"/>
              </a:solidFill>
            </a:endParaRPr>
          </a:p>
        </p:txBody>
      </p:sp>
      <p:sp>
        <p:nvSpPr>
          <p:cNvPr id="6" name="Footer Placeholder 5"/>
          <p:cNvSpPr>
            <a:spLocks noGrp="1"/>
          </p:cNvSpPr>
          <p:nvPr>
            <p:ph type="ftr" sz="quarter" idx="11"/>
          </p:nvPr>
        </p:nvSpPr>
        <p:spPr>
          <a:xfrm>
            <a:off x="3653036" y="6884204"/>
            <a:ext cx="3385741" cy="524977"/>
          </a:xfrm>
        </p:spPr>
        <p:txBody>
          <a:bodyPr/>
          <a:lstStyle>
            <a:lvl1pPr>
              <a:defRPr/>
            </a:lvl1pPr>
          </a:lstStyle>
          <a:p>
            <a:endParaRPr lang="hu-HU" altLang="sv-SE">
              <a:solidFill>
                <a:srgbClr val="000000"/>
              </a:solidFill>
            </a:endParaRPr>
          </a:p>
        </p:txBody>
      </p:sp>
      <p:sp>
        <p:nvSpPr>
          <p:cNvPr id="7" name="Slide Number Placeholder 6"/>
          <p:cNvSpPr>
            <a:spLocks noGrp="1"/>
          </p:cNvSpPr>
          <p:nvPr>
            <p:ph type="sldNum" sz="quarter" idx="12"/>
          </p:nvPr>
        </p:nvSpPr>
        <p:spPr>
          <a:xfrm>
            <a:off x="7662466" y="6884204"/>
            <a:ext cx="2494756" cy="524977"/>
          </a:xfrm>
        </p:spPr>
        <p:txBody>
          <a:bodyPr/>
          <a:lstStyle>
            <a:lvl1pPr>
              <a:defRPr/>
            </a:lvl1pPr>
          </a:lstStyle>
          <a:p>
            <a:fld id="{5828BF92-0826-46F2-8972-AB8F2A13E4DF}" type="slidenum">
              <a:rPr lang="hu-HU" altLang="sv-SE">
                <a:solidFill>
                  <a:srgbClr val="000000"/>
                </a:solidFill>
              </a:rPr>
              <a:pPr/>
              <a:t>‹#›</a:t>
            </a:fld>
            <a:endParaRPr lang="hu-HU" altLang="sv-SE">
              <a:solidFill>
                <a:srgbClr val="000000"/>
              </a:solidFill>
            </a:endParaRPr>
          </a:p>
        </p:txBody>
      </p:sp>
    </p:spTree>
    <p:extLst>
      <p:ext uri="{BB962C8B-B14F-4D97-AF65-F5344CB8AC3E}">
        <p14:creationId xmlns:p14="http://schemas.microsoft.com/office/powerpoint/2010/main" val="34026207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Media" preserve="1">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534591" y="302737"/>
            <a:ext cx="9622632" cy="1259946"/>
          </a:xfrm>
        </p:spPr>
        <p:txBody>
          <a:bodyPr/>
          <a:lstStyle/>
          <a:p>
            <a:r>
              <a:rPr lang="en-US"/>
              <a:t>Click to edit Master title style</a:t>
            </a:r>
            <a:endParaRPr lang="sv-SE"/>
          </a:p>
        </p:txBody>
      </p:sp>
      <p:sp>
        <p:nvSpPr>
          <p:cNvPr id="3" name="Text Placeholder 2"/>
          <p:cNvSpPr>
            <a:spLocks noGrp="1"/>
          </p:cNvSpPr>
          <p:nvPr>
            <p:ph type="body" sz="half" idx="1"/>
          </p:nvPr>
        </p:nvSpPr>
        <p:spPr>
          <a:xfrm>
            <a:off x="534591" y="1763925"/>
            <a:ext cx="4722217" cy="49890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Media Placeholder 3"/>
          <p:cNvSpPr>
            <a:spLocks noGrp="1"/>
          </p:cNvSpPr>
          <p:nvPr>
            <p:ph type="media" sz="half" idx="2"/>
          </p:nvPr>
        </p:nvSpPr>
        <p:spPr>
          <a:xfrm>
            <a:off x="5435005" y="1763925"/>
            <a:ext cx="4722217" cy="4989036"/>
          </a:xfrm>
        </p:spPr>
        <p:txBody>
          <a:bodyPr/>
          <a:lstStyle/>
          <a:p>
            <a:endParaRPr lang="sv-SE"/>
          </a:p>
        </p:txBody>
      </p:sp>
      <p:sp>
        <p:nvSpPr>
          <p:cNvPr id="5" name="Date Placeholder 4"/>
          <p:cNvSpPr>
            <a:spLocks noGrp="1"/>
          </p:cNvSpPr>
          <p:nvPr>
            <p:ph type="dt" sz="half" idx="10"/>
          </p:nvPr>
        </p:nvSpPr>
        <p:spPr>
          <a:xfrm>
            <a:off x="534591" y="6884204"/>
            <a:ext cx="2494756" cy="524977"/>
          </a:xfrm>
        </p:spPr>
        <p:txBody>
          <a:bodyPr/>
          <a:lstStyle>
            <a:lvl1pPr>
              <a:defRPr/>
            </a:lvl1pPr>
          </a:lstStyle>
          <a:p>
            <a:endParaRPr lang="hu-HU" altLang="sv-SE">
              <a:solidFill>
                <a:srgbClr val="000000"/>
              </a:solidFill>
            </a:endParaRPr>
          </a:p>
        </p:txBody>
      </p:sp>
      <p:sp>
        <p:nvSpPr>
          <p:cNvPr id="6" name="Footer Placeholder 5"/>
          <p:cNvSpPr>
            <a:spLocks noGrp="1"/>
          </p:cNvSpPr>
          <p:nvPr>
            <p:ph type="ftr" sz="quarter" idx="11"/>
          </p:nvPr>
        </p:nvSpPr>
        <p:spPr>
          <a:xfrm>
            <a:off x="3653036" y="6884204"/>
            <a:ext cx="3385741" cy="524977"/>
          </a:xfrm>
        </p:spPr>
        <p:txBody>
          <a:bodyPr/>
          <a:lstStyle>
            <a:lvl1pPr>
              <a:defRPr/>
            </a:lvl1pPr>
          </a:lstStyle>
          <a:p>
            <a:endParaRPr lang="hu-HU" altLang="sv-SE">
              <a:solidFill>
                <a:srgbClr val="000000"/>
              </a:solidFill>
            </a:endParaRPr>
          </a:p>
        </p:txBody>
      </p:sp>
      <p:sp>
        <p:nvSpPr>
          <p:cNvPr id="7" name="Slide Number Placeholder 6"/>
          <p:cNvSpPr>
            <a:spLocks noGrp="1"/>
          </p:cNvSpPr>
          <p:nvPr>
            <p:ph type="sldNum" sz="quarter" idx="12"/>
          </p:nvPr>
        </p:nvSpPr>
        <p:spPr>
          <a:xfrm>
            <a:off x="7662466" y="6884204"/>
            <a:ext cx="2494756" cy="524977"/>
          </a:xfrm>
        </p:spPr>
        <p:txBody>
          <a:bodyPr/>
          <a:lstStyle>
            <a:lvl1pPr>
              <a:defRPr/>
            </a:lvl1pPr>
          </a:lstStyle>
          <a:p>
            <a:fld id="{7ADC1B28-710E-42A4-96D1-CF3AFC0E1CFC}" type="slidenum">
              <a:rPr lang="hu-HU" altLang="sv-SE">
                <a:solidFill>
                  <a:srgbClr val="000000"/>
                </a:solidFill>
              </a:rPr>
              <a:pPr/>
              <a:t>‹#›</a:t>
            </a:fld>
            <a:endParaRPr lang="hu-HU" altLang="sv-SE">
              <a:solidFill>
                <a:srgbClr val="000000"/>
              </a:solidFill>
            </a:endParaRPr>
          </a:p>
        </p:txBody>
      </p:sp>
    </p:spTree>
    <p:extLst>
      <p:ext uri="{BB962C8B-B14F-4D97-AF65-F5344CB8AC3E}">
        <p14:creationId xmlns:p14="http://schemas.microsoft.com/office/powerpoint/2010/main" val="173174061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131196" y="422251"/>
            <a:ext cx="8001056" cy="1260475"/>
          </a:xfrm>
          <a:prstGeom prst="rect">
            <a:avLst/>
          </a:prstGeom>
          <a:noFill/>
          <a:ln w="9525">
            <a:noFill/>
            <a:miter lim="800000"/>
            <a:headEnd/>
            <a:tailEnd/>
          </a:ln>
          <a:effectLst/>
        </p:spPr>
        <p:txBody>
          <a:bodyPr vert="horz" wrap="square" lIns="0" tIns="52144" rIns="104287" bIns="52144" numCol="1" anchor="ctr" anchorCtr="0" compatLnSpc="1">
            <a:prstTxWarp prst="textNoShape">
              <a:avLst/>
            </a:prstTxWarp>
          </a:bodyPr>
          <a:lstStyle/>
          <a:p>
            <a:pPr lvl="0"/>
            <a:r>
              <a:rPr lang="sv-SE" dirty="0" smtClean="0"/>
              <a:t>Klicka här för att ändra format på bakgrundsrubriken</a:t>
            </a:r>
          </a:p>
        </p:txBody>
      </p:sp>
      <p:pic>
        <p:nvPicPr>
          <p:cNvPr id="11" name="Bildobjekt 9" descr="kth_eng_rgb.jpg"/>
          <p:cNvPicPr>
            <a:picLocks noChangeAspect="1"/>
          </p:cNvPicPr>
          <p:nvPr/>
        </p:nvPicPr>
        <p:blipFill>
          <a:blip r:embed="rId7" cstate="print"/>
          <a:srcRect b="20000"/>
          <a:stretch>
            <a:fillRect/>
          </a:stretch>
        </p:blipFill>
        <p:spPr>
          <a:xfrm>
            <a:off x="345246" y="350813"/>
            <a:ext cx="846404" cy="857256"/>
          </a:xfrm>
          <a:prstGeom prst="rect">
            <a:avLst/>
          </a:prstGeom>
        </p:spPr>
      </p:pic>
      <p:sp>
        <p:nvSpPr>
          <p:cNvPr id="12" name="Text Placeholder 11"/>
          <p:cNvSpPr>
            <a:spLocks noGrp="1"/>
          </p:cNvSpPr>
          <p:nvPr>
            <p:ph type="body" idx="1"/>
          </p:nvPr>
        </p:nvSpPr>
        <p:spPr>
          <a:xfrm>
            <a:off x="2131196" y="2065325"/>
            <a:ext cx="8025629" cy="4473586"/>
          </a:xfrm>
          <a:prstGeom prst="rect">
            <a:avLst/>
          </a:prstGeom>
        </p:spPr>
        <p:txBody>
          <a:bodyPr vert="horz" lIns="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sv-SE" dirty="0"/>
          </a:p>
        </p:txBody>
      </p:sp>
      <p:sp>
        <p:nvSpPr>
          <p:cNvPr id="14" name="Platshållare för datum 13"/>
          <p:cNvSpPr>
            <a:spLocks noGrp="1"/>
          </p:cNvSpPr>
          <p:nvPr>
            <p:ph type="dt" sz="half" idx="2"/>
          </p:nvPr>
        </p:nvSpPr>
        <p:spPr>
          <a:xfrm>
            <a:off x="252292" y="7164213"/>
            <a:ext cx="1093086" cy="401638"/>
          </a:xfrm>
          <a:prstGeom prst="rect">
            <a:avLst/>
          </a:prstGeom>
        </p:spPr>
        <p:txBody>
          <a:bodyPr vert="horz" lIns="91440" tIns="45720" rIns="91440" bIns="45720" rtlCol="0" anchor="ctr"/>
          <a:lstStyle>
            <a:lvl1pPr algn="l">
              <a:defRPr sz="1000">
                <a:solidFill>
                  <a:schemeClr val="tx2"/>
                </a:solidFill>
                <a:latin typeface="Verdana" pitchFamily="34" charset="0"/>
              </a:defRPr>
            </a:lvl1pPr>
          </a:lstStyle>
          <a:p>
            <a:r>
              <a:rPr lang="sv-SE" smtClean="0"/>
              <a:t>2009-11-18</a:t>
            </a:r>
            <a:endParaRPr lang="sv-SE"/>
          </a:p>
        </p:txBody>
      </p:sp>
      <p:sp>
        <p:nvSpPr>
          <p:cNvPr id="15" name="Platshållare för sidfot 14"/>
          <p:cNvSpPr>
            <a:spLocks noGrp="1"/>
          </p:cNvSpPr>
          <p:nvPr>
            <p:ph type="ftr" sz="quarter" idx="3"/>
          </p:nvPr>
        </p:nvSpPr>
        <p:spPr>
          <a:xfrm>
            <a:off x="2131196" y="7164213"/>
            <a:ext cx="4625083" cy="401638"/>
          </a:xfrm>
          <a:prstGeom prst="rect">
            <a:avLst/>
          </a:prstGeom>
        </p:spPr>
        <p:txBody>
          <a:bodyPr vert="horz" lIns="91440" tIns="45720" rIns="91440" bIns="45720" rtlCol="0" anchor="ctr"/>
          <a:lstStyle>
            <a:lvl1pPr algn="ctr">
              <a:defRPr sz="1000">
                <a:solidFill>
                  <a:schemeClr val="tx2"/>
                </a:solidFill>
                <a:latin typeface="Verdana" pitchFamily="34" charset="0"/>
              </a:defRPr>
            </a:lvl1pPr>
          </a:lstStyle>
          <a:p>
            <a:endParaRPr lang="sv-SE"/>
          </a:p>
        </p:txBody>
      </p:sp>
      <p:sp>
        <p:nvSpPr>
          <p:cNvPr id="16" name="Platshållare för bildnummer 15"/>
          <p:cNvSpPr>
            <a:spLocks noGrp="1"/>
          </p:cNvSpPr>
          <p:nvPr>
            <p:ph type="sldNum" sz="quarter" idx="4"/>
          </p:nvPr>
        </p:nvSpPr>
        <p:spPr>
          <a:xfrm>
            <a:off x="9917938" y="7164213"/>
            <a:ext cx="527695" cy="401638"/>
          </a:xfrm>
          <a:prstGeom prst="rect">
            <a:avLst/>
          </a:prstGeom>
        </p:spPr>
        <p:txBody>
          <a:bodyPr vert="horz" lIns="91440" tIns="45720" rIns="91440" bIns="45720" rtlCol="0" anchor="ctr"/>
          <a:lstStyle>
            <a:lvl1pPr algn="r">
              <a:defRPr sz="1000">
                <a:solidFill>
                  <a:schemeClr val="tx2"/>
                </a:solidFill>
                <a:latin typeface="Verdana" pitchFamily="34" charset="0"/>
              </a:defRPr>
            </a:lvl1pPr>
          </a:lstStyle>
          <a:p>
            <a:fld id="{4960FDE0-D94C-4052-8B87-8F07CF91D0E2}" type="slidenum">
              <a:rPr lang="sv-SE" smtClean="0"/>
              <a:pPr/>
              <a:t>‹#›</a:t>
            </a:fld>
            <a:endParaRPr lang="sv-SE"/>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Lst>
  <p:timing>
    <p:tnLst>
      <p:par>
        <p:cTn id="1" dur="indefinite" restart="never" nodeType="tmRoot"/>
      </p:par>
    </p:tnLst>
  </p:timing>
  <p:hf sldNum="0" hdr="0" ftr="0" dt="0"/>
  <p:txStyles>
    <p:titleStyle>
      <a:lvl1pPr algn="l" defTabSz="1042988" rtl="0" eaLnBrk="1" fontAlgn="base" hangingPunct="1">
        <a:spcBef>
          <a:spcPct val="0"/>
        </a:spcBef>
        <a:spcAft>
          <a:spcPct val="0"/>
        </a:spcAft>
        <a:defRPr sz="3200" b="0">
          <a:solidFill>
            <a:schemeClr val="accent2"/>
          </a:solidFill>
          <a:latin typeface="Calibri" panose="020F0502020204030204" pitchFamily="34" charset="0"/>
          <a:ea typeface="+mj-ea"/>
          <a:cs typeface="+mj-cs"/>
        </a:defRPr>
      </a:lvl1pPr>
      <a:lvl2pPr algn="l" defTabSz="1042988" rtl="0" eaLnBrk="1" fontAlgn="base" hangingPunct="1">
        <a:spcBef>
          <a:spcPct val="0"/>
        </a:spcBef>
        <a:spcAft>
          <a:spcPct val="0"/>
        </a:spcAft>
        <a:defRPr sz="3600">
          <a:solidFill>
            <a:srgbClr val="B81100"/>
          </a:solidFill>
          <a:latin typeface="Verdana" charset="0"/>
        </a:defRPr>
      </a:lvl2pPr>
      <a:lvl3pPr algn="l" defTabSz="1042988" rtl="0" eaLnBrk="1" fontAlgn="base" hangingPunct="1">
        <a:spcBef>
          <a:spcPct val="0"/>
        </a:spcBef>
        <a:spcAft>
          <a:spcPct val="0"/>
        </a:spcAft>
        <a:defRPr sz="3600">
          <a:solidFill>
            <a:srgbClr val="B81100"/>
          </a:solidFill>
          <a:latin typeface="Verdana" charset="0"/>
        </a:defRPr>
      </a:lvl3pPr>
      <a:lvl4pPr algn="l" defTabSz="1042988" rtl="0" eaLnBrk="1" fontAlgn="base" hangingPunct="1">
        <a:spcBef>
          <a:spcPct val="0"/>
        </a:spcBef>
        <a:spcAft>
          <a:spcPct val="0"/>
        </a:spcAft>
        <a:defRPr sz="3600">
          <a:solidFill>
            <a:srgbClr val="B81100"/>
          </a:solidFill>
          <a:latin typeface="Verdana" charset="0"/>
        </a:defRPr>
      </a:lvl4pPr>
      <a:lvl5pPr algn="l" defTabSz="1042988" rtl="0" eaLnBrk="1" fontAlgn="base" hangingPunct="1">
        <a:spcBef>
          <a:spcPct val="0"/>
        </a:spcBef>
        <a:spcAft>
          <a:spcPct val="0"/>
        </a:spcAft>
        <a:defRPr sz="3600">
          <a:solidFill>
            <a:srgbClr val="B81100"/>
          </a:solidFill>
          <a:latin typeface="Verdana" charset="0"/>
        </a:defRPr>
      </a:lvl5pPr>
      <a:lvl6pPr marL="457200" algn="l" defTabSz="1042988" rtl="0" eaLnBrk="1" fontAlgn="base" hangingPunct="1">
        <a:spcBef>
          <a:spcPct val="0"/>
        </a:spcBef>
        <a:spcAft>
          <a:spcPct val="0"/>
        </a:spcAft>
        <a:defRPr sz="3600">
          <a:solidFill>
            <a:srgbClr val="B81100"/>
          </a:solidFill>
          <a:latin typeface="Verdana" charset="0"/>
        </a:defRPr>
      </a:lvl6pPr>
      <a:lvl7pPr marL="914400" algn="l" defTabSz="1042988" rtl="0" eaLnBrk="1" fontAlgn="base" hangingPunct="1">
        <a:spcBef>
          <a:spcPct val="0"/>
        </a:spcBef>
        <a:spcAft>
          <a:spcPct val="0"/>
        </a:spcAft>
        <a:defRPr sz="3600">
          <a:solidFill>
            <a:srgbClr val="B81100"/>
          </a:solidFill>
          <a:latin typeface="Verdana" charset="0"/>
        </a:defRPr>
      </a:lvl7pPr>
      <a:lvl8pPr marL="1371600" algn="l" defTabSz="1042988" rtl="0" eaLnBrk="1" fontAlgn="base" hangingPunct="1">
        <a:spcBef>
          <a:spcPct val="0"/>
        </a:spcBef>
        <a:spcAft>
          <a:spcPct val="0"/>
        </a:spcAft>
        <a:defRPr sz="3600">
          <a:solidFill>
            <a:srgbClr val="B81100"/>
          </a:solidFill>
          <a:latin typeface="Verdana" charset="0"/>
        </a:defRPr>
      </a:lvl8pPr>
      <a:lvl9pPr marL="1828800" algn="l" defTabSz="1042988" rtl="0" eaLnBrk="1" fontAlgn="base" hangingPunct="1">
        <a:spcBef>
          <a:spcPct val="0"/>
        </a:spcBef>
        <a:spcAft>
          <a:spcPct val="0"/>
        </a:spcAft>
        <a:defRPr sz="3600">
          <a:solidFill>
            <a:srgbClr val="B81100"/>
          </a:solidFill>
          <a:latin typeface="Verdana" charset="0"/>
        </a:defRPr>
      </a:lvl9pPr>
    </p:titleStyle>
    <p:bodyStyle>
      <a:lvl1pPr marL="204788" indent="-204788" algn="l" defTabSz="1042988" rtl="0" eaLnBrk="1" fontAlgn="base" hangingPunct="1">
        <a:spcBef>
          <a:spcPct val="20000"/>
        </a:spcBef>
        <a:spcAft>
          <a:spcPct val="0"/>
        </a:spcAft>
        <a:buClr>
          <a:schemeClr val="accent2"/>
        </a:buClr>
        <a:buChar char="•"/>
        <a:defRPr sz="2200">
          <a:solidFill>
            <a:schemeClr val="tx1"/>
          </a:solidFill>
          <a:latin typeface="Calibri" panose="020F0502020204030204" pitchFamily="34" charset="0"/>
          <a:ea typeface="+mn-ea"/>
          <a:cs typeface="+mn-cs"/>
        </a:defRPr>
      </a:lvl1pPr>
      <a:lvl2pPr marL="504825" indent="-209550" algn="l" defTabSz="1042988" rtl="0" eaLnBrk="1" fontAlgn="base" hangingPunct="1">
        <a:spcBef>
          <a:spcPct val="20000"/>
        </a:spcBef>
        <a:spcAft>
          <a:spcPct val="0"/>
        </a:spcAft>
        <a:buFont typeface="Verdana" pitchFamily="34" charset="0"/>
        <a:buChar char="-"/>
        <a:defRPr sz="2000">
          <a:solidFill>
            <a:schemeClr val="tx1"/>
          </a:solidFill>
          <a:latin typeface="Calibri" panose="020F0502020204030204" pitchFamily="34" charset="0"/>
        </a:defRPr>
      </a:lvl2pPr>
      <a:lvl3pPr marL="754063" indent="-260350" algn="l" defTabSz="1042988" rtl="0" eaLnBrk="1" fontAlgn="base" hangingPunct="1">
        <a:spcBef>
          <a:spcPts val="600"/>
        </a:spcBef>
        <a:spcAft>
          <a:spcPct val="0"/>
        </a:spcAft>
        <a:buClr>
          <a:schemeClr val="accent2"/>
        </a:buClr>
        <a:buSzPct val="90000"/>
        <a:buFont typeface="Arial" pitchFamily="34" charset="0"/>
        <a:buChar char="•"/>
        <a:defRPr sz="1800">
          <a:solidFill>
            <a:schemeClr val="tx1"/>
          </a:solidFill>
          <a:latin typeface="Calibri" panose="020F0502020204030204" pitchFamily="34" charset="0"/>
        </a:defRPr>
      </a:lvl3pPr>
      <a:lvl4pPr marL="1030288" indent="-261938" algn="l" defTabSz="1042988" rtl="0" eaLnBrk="1" fontAlgn="base" hangingPunct="1">
        <a:spcBef>
          <a:spcPct val="20000"/>
        </a:spcBef>
        <a:spcAft>
          <a:spcPct val="0"/>
        </a:spcAft>
        <a:buFont typeface="Verdana" pitchFamily="34" charset="0"/>
        <a:buChar char="–"/>
        <a:defRPr sz="1600">
          <a:solidFill>
            <a:schemeClr val="tx1"/>
          </a:solidFill>
          <a:latin typeface="Calibri" panose="020F0502020204030204" pitchFamily="34" charset="0"/>
        </a:defRPr>
      </a:lvl4pPr>
      <a:lvl5pPr marL="1281113" indent="-260350" algn="l" defTabSz="1042988" rtl="0" eaLnBrk="1" fontAlgn="base" hangingPunct="1">
        <a:spcBef>
          <a:spcPct val="20000"/>
        </a:spcBef>
        <a:spcAft>
          <a:spcPct val="0"/>
        </a:spcAft>
        <a:buClr>
          <a:schemeClr val="accent2"/>
        </a:buClr>
        <a:buFont typeface="Arial" pitchFamily="34" charset="0"/>
        <a:buChar char="•"/>
        <a:defRPr sz="1400">
          <a:solidFill>
            <a:schemeClr val="tx1"/>
          </a:solidFill>
          <a:latin typeface="Calibri" panose="020F0502020204030204" pitchFamily="34" charset="0"/>
        </a:defRPr>
      </a:lvl5pPr>
      <a:lvl6pPr marL="2803525" indent="-260350" algn="l" defTabSz="1042988" rtl="0" eaLnBrk="1" fontAlgn="base" hangingPunct="1">
        <a:spcBef>
          <a:spcPct val="20000"/>
        </a:spcBef>
        <a:spcAft>
          <a:spcPct val="0"/>
        </a:spcAft>
        <a:buChar char="»"/>
        <a:defRPr sz="2300">
          <a:solidFill>
            <a:schemeClr val="tx1"/>
          </a:solidFill>
          <a:latin typeface="+mn-lt"/>
        </a:defRPr>
      </a:lvl6pPr>
      <a:lvl7pPr marL="3260725" indent="-260350" algn="l" defTabSz="1042988" rtl="0" eaLnBrk="1" fontAlgn="base" hangingPunct="1">
        <a:spcBef>
          <a:spcPct val="20000"/>
        </a:spcBef>
        <a:spcAft>
          <a:spcPct val="0"/>
        </a:spcAft>
        <a:buChar char="»"/>
        <a:defRPr sz="2300">
          <a:solidFill>
            <a:schemeClr val="tx1"/>
          </a:solidFill>
          <a:latin typeface="+mn-lt"/>
        </a:defRPr>
      </a:lvl7pPr>
      <a:lvl8pPr marL="3717925" indent="-260350" algn="l" defTabSz="1042988" rtl="0" eaLnBrk="1" fontAlgn="base" hangingPunct="1">
        <a:spcBef>
          <a:spcPct val="20000"/>
        </a:spcBef>
        <a:spcAft>
          <a:spcPct val="0"/>
        </a:spcAft>
        <a:buChar char="»"/>
        <a:defRPr sz="2300">
          <a:solidFill>
            <a:schemeClr val="tx1"/>
          </a:solidFill>
          <a:latin typeface="+mn-lt"/>
        </a:defRPr>
      </a:lvl8pPr>
      <a:lvl9pPr marL="4175125" indent="-260350" algn="l" defTabSz="1042988" rtl="0" eaLnBrk="1" fontAlgn="base" hangingPunct="1">
        <a:spcBef>
          <a:spcPct val="20000"/>
        </a:spcBef>
        <a:spcAft>
          <a:spcPct val="0"/>
        </a:spcAft>
        <a:buChar char="»"/>
        <a:defRPr sz="23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131196" y="422251"/>
            <a:ext cx="8001056" cy="1260475"/>
          </a:xfrm>
          <a:prstGeom prst="rect">
            <a:avLst/>
          </a:prstGeom>
          <a:noFill/>
          <a:ln w="9525">
            <a:noFill/>
            <a:miter lim="800000"/>
            <a:headEnd/>
            <a:tailEnd/>
          </a:ln>
          <a:effectLst/>
        </p:spPr>
        <p:txBody>
          <a:bodyPr vert="horz" wrap="square" lIns="0" tIns="52144" rIns="104287" bIns="52144" numCol="1" anchor="ctr" anchorCtr="0" compatLnSpc="1">
            <a:prstTxWarp prst="textNoShape">
              <a:avLst/>
            </a:prstTxWarp>
          </a:bodyPr>
          <a:lstStyle/>
          <a:p>
            <a:pPr lvl="0"/>
            <a:r>
              <a:rPr lang="sv-SE" dirty="0" smtClean="0"/>
              <a:t>Klicka här för att ändra format på bakgrundsrubriken</a:t>
            </a:r>
          </a:p>
        </p:txBody>
      </p:sp>
      <p:pic>
        <p:nvPicPr>
          <p:cNvPr id="11" name="Bildobjekt 9" descr="kth_eng_rgb.jpg"/>
          <p:cNvPicPr>
            <a:picLocks noChangeAspect="1"/>
          </p:cNvPicPr>
          <p:nvPr/>
        </p:nvPicPr>
        <p:blipFill>
          <a:blip r:embed="rId7" cstate="print"/>
          <a:srcRect b="20000"/>
          <a:stretch>
            <a:fillRect/>
          </a:stretch>
        </p:blipFill>
        <p:spPr>
          <a:xfrm>
            <a:off x="345246" y="350813"/>
            <a:ext cx="846404" cy="857256"/>
          </a:xfrm>
          <a:prstGeom prst="rect">
            <a:avLst/>
          </a:prstGeom>
        </p:spPr>
      </p:pic>
      <p:sp>
        <p:nvSpPr>
          <p:cNvPr id="12" name="Text Placeholder 11"/>
          <p:cNvSpPr>
            <a:spLocks noGrp="1"/>
          </p:cNvSpPr>
          <p:nvPr>
            <p:ph type="body" idx="1"/>
          </p:nvPr>
        </p:nvSpPr>
        <p:spPr>
          <a:xfrm>
            <a:off x="2131196" y="2065325"/>
            <a:ext cx="8025629" cy="4473586"/>
          </a:xfrm>
          <a:prstGeom prst="rect">
            <a:avLst/>
          </a:prstGeom>
        </p:spPr>
        <p:txBody>
          <a:bodyPr vert="horz" lIns="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sv-SE" dirty="0"/>
          </a:p>
        </p:txBody>
      </p:sp>
    </p:spTree>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Lst>
  <p:hf sldNum="0" hdr="0" ftr="0" dt="0"/>
  <p:txStyles>
    <p:titleStyle>
      <a:lvl1pPr algn="l" defTabSz="1042988" rtl="0" eaLnBrk="1" fontAlgn="base" hangingPunct="1">
        <a:spcBef>
          <a:spcPct val="0"/>
        </a:spcBef>
        <a:spcAft>
          <a:spcPct val="0"/>
        </a:spcAft>
        <a:defRPr sz="3200" b="0">
          <a:solidFill>
            <a:schemeClr val="accent2"/>
          </a:solidFill>
          <a:latin typeface="+mj-lt"/>
          <a:ea typeface="+mj-ea"/>
          <a:cs typeface="+mj-cs"/>
        </a:defRPr>
      </a:lvl1pPr>
      <a:lvl2pPr algn="l" defTabSz="1042988" rtl="0" eaLnBrk="1" fontAlgn="base" hangingPunct="1">
        <a:spcBef>
          <a:spcPct val="0"/>
        </a:spcBef>
        <a:spcAft>
          <a:spcPct val="0"/>
        </a:spcAft>
        <a:defRPr sz="3600">
          <a:solidFill>
            <a:srgbClr val="B81100"/>
          </a:solidFill>
          <a:latin typeface="Verdana" charset="0"/>
        </a:defRPr>
      </a:lvl2pPr>
      <a:lvl3pPr algn="l" defTabSz="1042988" rtl="0" eaLnBrk="1" fontAlgn="base" hangingPunct="1">
        <a:spcBef>
          <a:spcPct val="0"/>
        </a:spcBef>
        <a:spcAft>
          <a:spcPct val="0"/>
        </a:spcAft>
        <a:defRPr sz="3600">
          <a:solidFill>
            <a:srgbClr val="B81100"/>
          </a:solidFill>
          <a:latin typeface="Verdana" charset="0"/>
        </a:defRPr>
      </a:lvl3pPr>
      <a:lvl4pPr algn="l" defTabSz="1042988" rtl="0" eaLnBrk="1" fontAlgn="base" hangingPunct="1">
        <a:spcBef>
          <a:spcPct val="0"/>
        </a:spcBef>
        <a:spcAft>
          <a:spcPct val="0"/>
        </a:spcAft>
        <a:defRPr sz="3600">
          <a:solidFill>
            <a:srgbClr val="B81100"/>
          </a:solidFill>
          <a:latin typeface="Verdana" charset="0"/>
        </a:defRPr>
      </a:lvl4pPr>
      <a:lvl5pPr algn="l" defTabSz="1042988" rtl="0" eaLnBrk="1" fontAlgn="base" hangingPunct="1">
        <a:spcBef>
          <a:spcPct val="0"/>
        </a:spcBef>
        <a:spcAft>
          <a:spcPct val="0"/>
        </a:spcAft>
        <a:defRPr sz="3600">
          <a:solidFill>
            <a:srgbClr val="B81100"/>
          </a:solidFill>
          <a:latin typeface="Verdana" charset="0"/>
        </a:defRPr>
      </a:lvl5pPr>
      <a:lvl6pPr marL="457200" algn="l" defTabSz="1042988" rtl="0" eaLnBrk="1" fontAlgn="base" hangingPunct="1">
        <a:spcBef>
          <a:spcPct val="0"/>
        </a:spcBef>
        <a:spcAft>
          <a:spcPct val="0"/>
        </a:spcAft>
        <a:defRPr sz="3600">
          <a:solidFill>
            <a:srgbClr val="B81100"/>
          </a:solidFill>
          <a:latin typeface="Verdana" charset="0"/>
        </a:defRPr>
      </a:lvl6pPr>
      <a:lvl7pPr marL="914400" algn="l" defTabSz="1042988" rtl="0" eaLnBrk="1" fontAlgn="base" hangingPunct="1">
        <a:spcBef>
          <a:spcPct val="0"/>
        </a:spcBef>
        <a:spcAft>
          <a:spcPct val="0"/>
        </a:spcAft>
        <a:defRPr sz="3600">
          <a:solidFill>
            <a:srgbClr val="B81100"/>
          </a:solidFill>
          <a:latin typeface="Verdana" charset="0"/>
        </a:defRPr>
      </a:lvl7pPr>
      <a:lvl8pPr marL="1371600" algn="l" defTabSz="1042988" rtl="0" eaLnBrk="1" fontAlgn="base" hangingPunct="1">
        <a:spcBef>
          <a:spcPct val="0"/>
        </a:spcBef>
        <a:spcAft>
          <a:spcPct val="0"/>
        </a:spcAft>
        <a:defRPr sz="3600">
          <a:solidFill>
            <a:srgbClr val="B81100"/>
          </a:solidFill>
          <a:latin typeface="Verdana" charset="0"/>
        </a:defRPr>
      </a:lvl8pPr>
      <a:lvl9pPr marL="1828800" algn="l" defTabSz="1042988" rtl="0" eaLnBrk="1" fontAlgn="base" hangingPunct="1">
        <a:spcBef>
          <a:spcPct val="0"/>
        </a:spcBef>
        <a:spcAft>
          <a:spcPct val="0"/>
        </a:spcAft>
        <a:defRPr sz="3600">
          <a:solidFill>
            <a:srgbClr val="B81100"/>
          </a:solidFill>
          <a:latin typeface="Verdana" charset="0"/>
        </a:defRPr>
      </a:lvl9pPr>
    </p:titleStyle>
    <p:bodyStyle>
      <a:lvl1pPr marL="204788" indent="-204788" algn="l" defTabSz="1042988" rtl="0" eaLnBrk="1" fontAlgn="base" hangingPunct="1">
        <a:spcBef>
          <a:spcPct val="20000"/>
        </a:spcBef>
        <a:spcAft>
          <a:spcPct val="0"/>
        </a:spcAft>
        <a:buClr>
          <a:schemeClr val="accent2"/>
        </a:buClr>
        <a:buChar char="•"/>
        <a:defRPr sz="2200">
          <a:solidFill>
            <a:schemeClr val="tx1"/>
          </a:solidFill>
          <a:latin typeface="+mn-lt"/>
          <a:ea typeface="+mn-ea"/>
          <a:cs typeface="+mn-cs"/>
        </a:defRPr>
      </a:lvl1pPr>
      <a:lvl2pPr marL="504825" indent="-209550" algn="l" defTabSz="1042988" rtl="0" eaLnBrk="1" fontAlgn="base" hangingPunct="1">
        <a:spcBef>
          <a:spcPct val="20000"/>
        </a:spcBef>
        <a:spcAft>
          <a:spcPct val="0"/>
        </a:spcAft>
        <a:buFont typeface="Verdana" pitchFamily="34" charset="0"/>
        <a:buChar char="-"/>
        <a:defRPr sz="2000">
          <a:solidFill>
            <a:schemeClr val="tx1"/>
          </a:solidFill>
          <a:latin typeface="+mn-lt"/>
        </a:defRPr>
      </a:lvl2pPr>
      <a:lvl3pPr marL="754063" indent="-260350" algn="l" defTabSz="1042988" rtl="0" eaLnBrk="1" fontAlgn="base" hangingPunct="1">
        <a:spcBef>
          <a:spcPts val="600"/>
        </a:spcBef>
        <a:spcAft>
          <a:spcPct val="0"/>
        </a:spcAft>
        <a:buClr>
          <a:schemeClr val="accent2"/>
        </a:buClr>
        <a:buSzPct val="90000"/>
        <a:buFont typeface="Arial" pitchFamily="34" charset="0"/>
        <a:buChar char="•"/>
        <a:defRPr sz="1800">
          <a:solidFill>
            <a:schemeClr val="tx1"/>
          </a:solidFill>
          <a:latin typeface="+mn-lt"/>
        </a:defRPr>
      </a:lvl3pPr>
      <a:lvl4pPr marL="1030288" indent="-261938" algn="l" defTabSz="1042988" rtl="0" eaLnBrk="1" fontAlgn="base" hangingPunct="1">
        <a:spcBef>
          <a:spcPct val="20000"/>
        </a:spcBef>
        <a:spcAft>
          <a:spcPct val="0"/>
        </a:spcAft>
        <a:buFont typeface="Verdana" pitchFamily="34" charset="0"/>
        <a:buChar char="–"/>
        <a:defRPr sz="1600">
          <a:solidFill>
            <a:schemeClr val="tx1"/>
          </a:solidFill>
          <a:latin typeface="+mn-lt"/>
        </a:defRPr>
      </a:lvl4pPr>
      <a:lvl5pPr marL="1281113" indent="-260350" algn="l" defTabSz="1042988" rtl="0" eaLnBrk="1" fontAlgn="base" hangingPunct="1">
        <a:spcBef>
          <a:spcPct val="20000"/>
        </a:spcBef>
        <a:spcAft>
          <a:spcPct val="0"/>
        </a:spcAft>
        <a:buClr>
          <a:schemeClr val="accent2"/>
        </a:buClr>
        <a:buFont typeface="Arial" pitchFamily="34" charset="0"/>
        <a:buChar char="•"/>
        <a:defRPr sz="1400">
          <a:solidFill>
            <a:schemeClr val="tx1"/>
          </a:solidFill>
          <a:latin typeface="+mn-lt"/>
        </a:defRPr>
      </a:lvl5pPr>
      <a:lvl6pPr marL="2803525" indent="-260350" algn="l" defTabSz="1042988" rtl="0" eaLnBrk="1" fontAlgn="base" hangingPunct="1">
        <a:spcBef>
          <a:spcPct val="20000"/>
        </a:spcBef>
        <a:spcAft>
          <a:spcPct val="0"/>
        </a:spcAft>
        <a:buChar char="»"/>
        <a:defRPr sz="2300">
          <a:solidFill>
            <a:schemeClr val="tx1"/>
          </a:solidFill>
          <a:latin typeface="+mn-lt"/>
        </a:defRPr>
      </a:lvl6pPr>
      <a:lvl7pPr marL="3260725" indent="-260350" algn="l" defTabSz="1042988" rtl="0" eaLnBrk="1" fontAlgn="base" hangingPunct="1">
        <a:spcBef>
          <a:spcPct val="20000"/>
        </a:spcBef>
        <a:spcAft>
          <a:spcPct val="0"/>
        </a:spcAft>
        <a:buChar char="»"/>
        <a:defRPr sz="2300">
          <a:solidFill>
            <a:schemeClr val="tx1"/>
          </a:solidFill>
          <a:latin typeface="+mn-lt"/>
        </a:defRPr>
      </a:lvl7pPr>
      <a:lvl8pPr marL="3717925" indent="-260350" algn="l" defTabSz="1042988" rtl="0" eaLnBrk="1" fontAlgn="base" hangingPunct="1">
        <a:spcBef>
          <a:spcPct val="20000"/>
        </a:spcBef>
        <a:spcAft>
          <a:spcPct val="0"/>
        </a:spcAft>
        <a:buChar char="»"/>
        <a:defRPr sz="2300">
          <a:solidFill>
            <a:schemeClr val="tx1"/>
          </a:solidFill>
          <a:latin typeface="+mn-lt"/>
        </a:defRPr>
      </a:lvl8pPr>
      <a:lvl9pPr marL="4175125" indent="-260350" algn="l" defTabSz="1042988" rtl="0" eaLnBrk="1" fontAlgn="base" hangingPunct="1">
        <a:spcBef>
          <a:spcPct val="20000"/>
        </a:spcBef>
        <a:spcAft>
          <a:spcPct val="0"/>
        </a:spcAft>
        <a:buChar char="»"/>
        <a:defRPr sz="23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34591" y="302737"/>
            <a:ext cx="9622632" cy="1259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4287" tIns="52144" rIns="104287" bIns="52144" numCol="1" anchor="ctr" anchorCtr="0" compatLnSpc="1">
            <a:prstTxWarp prst="textNoShape">
              <a:avLst/>
            </a:prstTxWarp>
          </a:bodyPr>
          <a:lstStyle/>
          <a:p>
            <a:pPr lvl="0"/>
            <a:r>
              <a:rPr lang="hu-HU" altLang="sv-SE" smtClean="0"/>
              <a:t>Mintacím szerkesztése</a:t>
            </a:r>
          </a:p>
        </p:txBody>
      </p:sp>
      <p:sp>
        <p:nvSpPr>
          <p:cNvPr id="1027" name="Rectangle 3"/>
          <p:cNvSpPr>
            <a:spLocks noGrp="1" noChangeArrowheads="1"/>
          </p:cNvSpPr>
          <p:nvPr>
            <p:ph type="body" idx="1"/>
          </p:nvPr>
        </p:nvSpPr>
        <p:spPr bwMode="auto">
          <a:xfrm>
            <a:off x="534591" y="1763925"/>
            <a:ext cx="9622632" cy="49890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4287" tIns="52144" rIns="104287" bIns="52144" numCol="1" anchor="t" anchorCtr="0" compatLnSpc="1">
            <a:prstTxWarp prst="textNoShape">
              <a:avLst/>
            </a:prstTxWarp>
          </a:bodyPr>
          <a:lstStyle/>
          <a:p>
            <a:pPr lvl="0"/>
            <a:r>
              <a:rPr lang="hu-HU" altLang="sv-SE" smtClean="0"/>
              <a:t>Mintaszöveg szerkesztése</a:t>
            </a:r>
          </a:p>
          <a:p>
            <a:pPr lvl="1"/>
            <a:r>
              <a:rPr lang="hu-HU" altLang="sv-SE" smtClean="0"/>
              <a:t>Második szint</a:t>
            </a:r>
          </a:p>
          <a:p>
            <a:pPr lvl="2"/>
            <a:r>
              <a:rPr lang="hu-HU" altLang="sv-SE" smtClean="0"/>
              <a:t>Harmadik szint</a:t>
            </a:r>
          </a:p>
          <a:p>
            <a:pPr lvl="3"/>
            <a:r>
              <a:rPr lang="hu-HU" altLang="sv-SE" smtClean="0"/>
              <a:t>Negyedik szint</a:t>
            </a:r>
          </a:p>
          <a:p>
            <a:pPr lvl="4"/>
            <a:r>
              <a:rPr lang="hu-HU" altLang="sv-SE" smtClean="0"/>
              <a:t>Ötödik szint</a:t>
            </a:r>
          </a:p>
        </p:txBody>
      </p:sp>
      <p:sp>
        <p:nvSpPr>
          <p:cNvPr id="1028" name="Rectangle 4"/>
          <p:cNvSpPr>
            <a:spLocks noGrp="1" noChangeArrowheads="1"/>
          </p:cNvSpPr>
          <p:nvPr>
            <p:ph type="dt" sz="half" idx="2"/>
          </p:nvPr>
        </p:nvSpPr>
        <p:spPr bwMode="auto">
          <a:xfrm>
            <a:off x="534591" y="6884204"/>
            <a:ext cx="2494756" cy="524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4287" tIns="52144" rIns="104287" bIns="52144" numCol="1" anchor="t" anchorCtr="0" compatLnSpc="1">
            <a:prstTxWarp prst="textNoShape">
              <a:avLst/>
            </a:prstTxWarp>
          </a:bodyPr>
          <a:lstStyle>
            <a:lvl1pPr>
              <a:defRPr sz="1600"/>
            </a:lvl1pPr>
          </a:lstStyle>
          <a:p>
            <a:pPr eaLnBrk="1" hangingPunct="1"/>
            <a:endParaRPr lang="hu-HU" altLang="sv-SE">
              <a:solidFill>
                <a:srgbClr val="000000"/>
              </a:solidFill>
              <a:latin typeface="Arial" charset="0"/>
            </a:endParaRPr>
          </a:p>
        </p:txBody>
      </p:sp>
      <p:sp>
        <p:nvSpPr>
          <p:cNvPr id="1029" name="Rectangle 5"/>
          <p:cNvSpPr>
            <a:spLocks noGrp="1" noChangeArrowheads="1"/>
          </p:cNvSpPr>
          <p:nvPr>
            <p:ph type="ftr" sz="quarter" idx="3"/>
          </p:nvPr>
        </p:nvSpPr>
        <p:spPr bwMode="auto">
          <a:xfrm>
            <a:off x="3653036" y="6884204"/>
            <a:ext cx="3385741" cy="524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4287" tIns="52144" rIns="104287" bIns="52144" numCol="1" anchor="t" anchorCtr="0" compatLnSpc="1">
            <a:prstTxWarp prst="textNoShape">
              <a:avLst/>
            </a:prstTxWarp>
          </a:bodyPr>
          <a:lstStyle>
            <a:lvl1pPr algn="ctr">
              <a:defRPr sz="1600"/>
            </a:lvl1pPr>
          </a:lstStyle>
          <a:p>
            <a:pPr eaLnBrk="1" hangingPunct="1"/>
            <a:endParaRPr lang="hu-HU" altLang="sv-SE">
              <a:solidFill>
                <a:srgbClr val="000000"/>
              </a:solidFill>
              <a:latin typeface="Arial" charset="0"/>
            </a:endParaRPr>
          </a:p>
        </p:txBody>
      </p:sp>
      <p:sp>
        <p:nvSpPr>
          <p:cNvPr id="1030" name="Rectangle 6"/>
          <p:cNvSpPr>
            <a:spLocks noGrp="1" noChangeArrowheads="1"/>
          </p:cNvSpPr>
          <p:nvPr>
            <p:ph type="sldNum" sz="quarter" idx="4"/>
          </p:nvPr>
        </p:nvSpPr>
        <p:spPr bwMode="auto">
          <a:xfrm>
            <a:off x="7662466" y="6884204"/>
            <a:ext cx="2494756" cy="524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4287" tIns="52144" rIns="104287" bIns="52144" numCol="1" anchor="t" anchorCtr="0" compatLnSpc="1">
            <a:prstTxWarp prst="textNoShape">
              <a:avLst/>
            </a:prstTxWarp>
          </a:bodyPr>
          <a:lstStyle>
            <a:lvl1pPr algn="r">
              <a:defRPr sz="1600"/>
            </a:lvl1pPr>
          </a:lstStyle>
          <a:p>
            <a:pPr eaLnBrk="1" hangingPunct="1"/>
            <a:fld id="{837FDAF6-069E-43A3-A82F-24F62B16F1B9}" type="slidenum">
              <a:rPr lang="hu-HU" altLang="sv-SE">
                <a:solidFill>
                  <a:srgbClr val="000000"/>
                </a:solidFill>
                <a:latin typeface="Arial" charset="0"/>
              </a:rPr>
              <a:pPr eaLnBrk="1" hangingPunct="1"/>
              <a:t>‹#›</a:t>
            </a:fld>
            <a:endParaRPr lang="hu-HU" altLang="sv-SE">
              <a:solidFill>
                <a:srgbClr val="000000"/>
              </a:solidFill>
              <a:latin typeface="Arial" charset="0"/>
            </a:endParaRPr>
          </a:p>
        </p:txBody>
      </p:sp>
    </p:spTree>
    <p:extLst>
      <p:ext uri="{BB962C8B-B14F-4D97-AF65-F5344CB8AC3E}">
        <p14:creationId xmlns:p14="http://schemas.microsoft.com/office/powerpoint/2010/main" val="2786044564"/>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Lst>
  <p:txStyles>
    <p:titleStyle>
      <a:lvl1pPr algn="ctr" rtl="0" fontAlgn="base">
        <a:spcBef>
          <a:spcPct val="0"/>
        </a:spcBef>
        <a:spcAft>
          <a:spcPct val="0"/>
        </a:spcAft>
        <a:defRPr sz="5000">
          <a:solidFill>
            <a:schemeClr val="tx2"/>
          </a:solidFill>
          <a:latin typeface="+mj-lt"/>
          <a:ea typeface="+mj-ea"/>
          <a:cs typeface="+mj-cs"/>
        </a:defRPr>
      </a:lvl1pPr>
      <a:lvl2pPr algn="ctr" rtl="0" fontAlgn="base">
        <a:spcBef>
          <a:spcPct val="0"/>
        </a:spcBef>
        <a:spcAft>
          <a:spcPct val="0"/>
        </a:spcAft>
        <a:defRPr sz="5000">
          <a:solidFill>
            <a:schemeClr val="tx2"/>
          </a:solidFill>
          <a:latin typeface="Arial" charset="0"/>
        </a:defRPr>
      </a:lvl2pPr>
      <a:lvl3pPr algn="ctr" rtl="0" fontAlgn="base">
        <a:spcBef>
          <a:spcPct val="0"/>
        </a:spcBef>
        <a:spcAft>
          <a:spcPct val="0"/>
        </a:spcAft>
        <a:defRPr sz="5000">
          <a:solidFill>
            <a:schemeClr val="tx2"/>
          </a:solidFill>
          <a:latin typeface="Arial" charset="0"/>
        </a:defRPr>
      </a:lvl3pPr>
      <a:lvl4pPr algn="ctr" rtl="0" fontAlgn="base">
        <a:spcBef>
          <a:spcPct val="0"/>
        </a:spcBef>
        <a:spcAft>
          <a:spcPct val="0"/>
        </a:spcAft>
        <a:defRPr sz="5000">
          <a:solidFill>
            <a:schemeClr val="tx2"/>
          </a:solidFill>
          <a:latin typeface="Arial" charset="0"/>
        </a:defRPr>
      </a:lvl4pPr>
      <a:lvl5pPr algn="ctr" rtl="0" fontAlgn="base">
        <a:spcBef>
          <a:spcPct val="0"/>
        </a:spcBef>
        <a:spcAft>
          <a:spcPct val="0"/>
        </a:spcAft>
        <a:defRPr sz="5000">
          <a:solidFill>
            <a:schemeClr val="tx2"/>
          </a:solidFill>
          <a:latin typeface="Arial" charset="0"/>
        </a:defRPr>
      </a:lvl5pPr>
      <a:lvl6pPr marL="521437" algn="ctr" rtl="0" fontAlgn="base">
        <a:spcBef>
          <a:spcPct val="0"/>
        </a:spcBef>
        <a:spcAft>
          <a:spcPct val="0"/>
        </a:spcAft>
        <a:defRPr sz="5000">
          <a:solidFill>
            <a:schemeClr val="tx2"/>
          </a:solidFill>
          <a:latin typeface="Arial" charset="0"/>
        </a:defRPr>
      </a:lvl6pPr>
      <a:lvl7pPr marL="1042873" algn="ctr" rtl="0" fontAlgn="base">
        <a:spcBef>
          <a:spcPct val="0"/>
        </a:spcBef>
        <a:spcAft>
          <a:spcPct val="0"/>
        </a:spcAft>
        <a:defRPr sz="5000">
          <a:solidFill>
            <a:schemeClr val="tx2"/>
          </a:solidFill>
          <a:latin typeface="Arial" charset="0"/>
        </a:defRPr>
      </a:lvl7pPr>
      <a:lvl8pPr marL="1564310" algn="ctr" rtl="0" fontAlgn="base">
        <a:spcBef>
          <a:spcPct val="0"/>
        </a:spcBef>
        <a:spcAft>
          <a:spcPct val="0"/>
        </a:spcAft>
        <a:defRPr sz="5000">
          <a:solidFill>
            <a:schemeClr val="tx2"/>
          </a:solidFill>
          <a:latin typeface="Arial" charset="0"/>
        </a:defRPr>
      </a:lvl8pPr>
      <a:lvl9pPr marL="2085746" algn="ctr" rtl="0" fontAlgn="base">
        <a:spcBef>
          <a:spcPct val="0"/>
        </a:spcBef>
        <a:spcAft>
          <a:spcPct val="0"/>
        </a:spcAft>
        <a:defRPr sz="5000">
          <a:solidFill>
            <a:schemeClr val="tx2"/>
          </a:solidFill>
          <a:latin typeface="Arial" charset="0"/>
        </a:defRPr>
      </a:lvl9pPr>
    </p:titleStyle>
    <p:bodyStyle>
      <a:lvl1pPr marL="391077" indent="-391077" algn="l" rtl="0" fontAlgn="base">
        <a:spcBef>
          <a:spcPct val="20000"/>
        </a:spcBef>
        <a:spcAft>
          <a:spcPct val="0"/>
        </a:spcAft>
        <a:buChar char="•"/>
        <a:defRPr sz="3600">
          <a:solidFill>
            <a:schemeClr val="tx1"/>
          </a:solidFill>
          <a:latin typeface="+mn-lt"/>
          <a:ea typeface="+mn-ea"/>
          <a:cs typeface="+mn-cs"/>
        </a:defRPr>
      </a:lvl1pPr>
      <a:lvl2pPr marL="847334" indent="-325898" algn="l" rtl="0" fontAlgn="base">
        <a:spcBef>
          <a:spcPct val="20000"/>
        </a:spcBef>
        <a:spcAft>
          <a:spcPct val="0"/>
        </a:spcAft>
        <a:buChar char="–"/>
        <a:defRPr sz="3200">
          <a:solidFill>
            <a:schemeClr val="tx1"/>
          </a:solidFill>
          <a:latin typeface="+mn-lt"/>
        </a:defRPr>
      </a:lvl2pPr>
      <a:lvl3pPr marL="1303592" indent="-260718" algn="l" rtl="0" fontAlgn="base">
        <a:spcBef>
          <a:spcPct val="20000"/>
        </a:spcBef>
        <a:spcAft>
          <a:spcPct val="0"/>
        </a:spcAft>
        <a:buChar char="•"/>
        <a:defRPr sz="2700">
          <a:solidFill>
            <a:schemeClr val="tx1"/>
          </a:solidFill>
          <a:latin typeface="+mn-lt"/>
        </a:defRPr>
      </a:lvl3pPr>
      <a:lvl4pPr marL="1825028" indent="-260718" algn="l" rtl="0" fontAlgn="base">
        <a:spcBef>
          <a:spcPct val="20000"/>
        </a:spcBef>
        <a:spcAft>
          <a:spcPct val="0"/>
        </a:spcAft>
        <a:buChar char="–"/>
        <a:defRPr sz="2300">
          <a:solidFill>
            <a:schemeClr val="tx1"/>
          </a:solidFill>
          <a:latin typeface="+mn-lt"/>
        </a:defRPr>
      </a:lvl4pPr>
      <a:lvl5pPr marL="2346465" indent="-260718" algn="l" rtl="0" fontAlgn="base">
        <a:spcBef>
          <a:spcPct val="20000"/>
        </a:spcBef>
        <a:spcAft>
          <a:spcPct val="0"/>
        </a:spcAft>
        <a:buChar char="»"/>
        <a:defRPr sz="2300">
          <a:solidFill>
            <a:schemeClr val="tx1"/>
          </a:solidFill>
          <a:latin typeface="+mn-lt"/>
        </a:defRPr>
      </a:lvl5pPr>
      <a:lvl6pPr marL="2867901" indent="-260718" algn="l" rtl="0" fontAlgn="base">
        <a:spcBef>
          <a:spcPct val="20000"/>
        </a:spcBef>
        <a:spcAft>
          <a:spcPct val="0"/>
        </a:spcAft>
        <a:buChar char="»"/>
        <a:defRPr sz="2300">
          <a:solidFill>
            <a:schemeClr val="tx1"/>
          </a:solidFill>
          <a:latin typeface="+mn-lt"/>
        </a:defRPr>
      </a:lvl6pPr>
      <a:lvl7pPr marL="3389338" indent="-260718" algn="l" rtl="0" fontAlgn="base">
        <a:spcBef>
          <a:spcPct val="20000"/>
        </a:spcBef>
        <a:spcAft>
          <a:spcPct val="0"/>
        </a:spcAft>
        <a:buChar char="»"/>
        <a:defRPr sz="2300">
          <a:solidFill>
            <a:schemeClr val="tx1"/>
          </a:solidFill>
          <a:latin typeface="+mn-lt"/>
        </a:defRPr>
      </a:lvl7pPr>
      <a:lvl8pPr marL="3910775" indent="-260718" algn="l" rtl="0" fontAlgn="base">
        <a:spcBef>
          <a:spcPct val="20000"/>
        </a:spcBef>
        <a:spcAft>
          <a:spcPct val="0"/>
        </a:spcAft>
        <a:buChar char="»"/>
        <a:defRPr sz="2300">
          <a:solidFill>
            <a:schemeClr val="tx1"/>
          </a:solidFill>
          <a:latin typeface="+mn-lt"/>
        </a:defRPr>
      </a:lvl8pPr>
      <a:lvl9pPr marL="4432211" indent="-260718" algn="l" rtl="0" fontAlgn="base">
        <a:spcBef>
          <a:spcPct val="20000"/>
        </a:spcBef>
        <a:spcAft>
          <a:spcPct val="0"/>
        </a:spcAft>
        <a:buChar char="»"/>
        <a:defRPr sz="2300">
          <a:solidFill>
            <a:schemeClr val="tx1"/>
          </a:solidFill>
          <a:latin typeface="+mn-lt"/>
        </a:defRPr>
      </a:lvl9pPr>
    </p:bodyStyle>
    <p:otherStyle>
      <a:defPPr>
        <a:defRPr lang="sv-SE"/>
      </a:defPPr>
      <a:lvl1pPr marL="0" algn="l" defTabSz="1042873" rtl="0" eaLnBrk="1" latinLnBrk="0" hangingPunct="1">
        <a:defRPr sz="2100" kern="1200">
          <a:solidFill>
            <a:schemeClr val="tx1"/>
          </a:solidFill>
          <a:latin typeface="+mn-lt"/>
          <a:ea typeface="+mn-ea"/>
          <a:cs typeface="+mn-cs"/>
        </a:defRPr>
      </a:lvl1pPr>
      <a:lvl2pPr marL="521437" algn="l" defTabSz="1042873" rtl="0" eaLnBrk="1" latinLnBrk="0" hangingPunct="1">
        <a:defRPr sz="2100" kern="1200">
          <a:solidFill>
            <a:schemeClr val="tx1"/>
          </a:solidFill>
          <a:latin typeface="+mn-lt"/>
          <a:ea typeface="+mn-ea"/>
          <a:cs typeface="+mn-cs"/>
        </a:defRPr>
      </a:lvl2pPr>
      <a:lvl3pPr marL="1042873" algn="l" defTabSz="1042873" rtl="0" eaLnBrk="1" latinLnBrk="0" hangingPunct="1">
        <a:defRPr sz="2100" kern="1200">
          <a:solidFill>
            <a:schemeClr val="tx1"/>
          </a:solidFill>
          <a:latin typeface="+mn-lt"/>
          <a:ea typeface="+mn-ea"/>
          <a:cs typeface="+mn-cs"/>
        </a:defRPr>
      </a:lvl3pPr>
      <a:lvl4pPr marL="1564310" algn="l" defTabSz="1042873" rtl="0" eaLnBrk="1" latinLnBrk="0" hangingPunct="1">
        <a:defRPr sz="2100" kern="1200">
          <a:solidFill>
            <a:schemeClr val="tx1"/>
          </a:solidFill>
          <a:latin typeface="+mn-lt"/>
          <a:ea typeface="+mn-ea"/>
          <a:cs typeface="+mn-cs"/>
        </a:defRPr>
      </a:lvl4pPr>
      <a:lvl5pPr marL="2085746" algn="l" defTabSz="1042873" rtl="0" eaLnBrk="1" latinLnBrk="0" hangingPunct="1">
        <a:defRPr sz="2100" kern="1200">
          <a:solidFill>
            <a:schemeClr val="tx1"/>
          </a:solidFill>
          <a:latin typeface="+mn-lt"/>
          <a:ea typeface="+mn-ea"/>
          <a:cs typeface="+mn-cs"/>
        </a:defRPr>
      </a:lvl5pPr>
      <a:lvl6pPr marL="2607183" algn="l" defTabSz="1042873" rtl="0" eaLnBrk="1" latinLnBrk="0" hangingPunct="1">
        <a:defRPr sz="2100" kern="1200">
          <a:solidFill>
            <a:schemeClr val="tx1"/>
          </a:solidFill>
          <a:latin typeface="+mn-lt"/>
          <a:ea typeface="+mn-ea"/>
          <a:cs typeface="+mn-cs"/>
        </a:defRPr>
      </a:lvl6pPr>
      <a:lvl7pPr marL="3128620" algn="l" defTabSz="1042873" rtl="0" eaLnBrk="1" latinLnBrk="0" hangingPunct="1">
        <a:defRPr sz="2100" kern="1200">
          <a:solidFill>
            <a:schemeClr val="tx1"/>
          </a:solidFill>
          <a:latin typeface="+mn-lt"/>
          <a:ea typeface="+mn-ea"/>
          <a:cs typeface="+mn-cs"/>
        </a:defRPr>
      </a:lvl7pPr>
      <a:lvl8pPr marL="3650056" algn="l" defTabSz="1042873" rtl="0" eaLnBrk="1" latinLnBrk="0" hangingPunct="1">
        <a:defRPr sz="2100" kern="1200">
          <a:solidFill>
            <a:schemeClr val="tx1"/>
          </a:solidFill>
          <a:latin typeface="+mn-lt"/>
          <a:ea typeface="+mn-ea"/>
          <a:cs typeface="+mn-cs"/>
        </a:defRPr>
      </a:lvl8pPr>
      <a:lvl9pPr marL="4171493" algn="l" defTabSz="1042873"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hyperlink" Target="http://www.ted.com/talks/beau_lotto_optical_illusions_show_how_we_see.html" TargetMode="External"/><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9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9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73.xml"/><Relationship Id="rId1" Type="http://schemas.openxmlformats.org/officeDocument/2006/relationships/slideLayout" Target="../slideLayouts/slideLayout2.xml"/><Relationship Id="rId5" Type="http://schemas.openxmlformats.org/officeDocument/2006/relationships/image" Target="../media/image48.jpeg"/><Relationship Id="rId4" Type="http://schemas.openxmlformats.org/officeDocument/2006/relationships/image" Target="../media/image47.jpeg"/></Relationships>
</file>

<file path=ppt/slides/_rels/slide9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21570" y="2051645"/>
            <a:ext cx="7215237" cy="1728192"/>
          </a:xfrm>
        </p:spPr>
        <p:txBody>
          <a:bodyPr/>
          <a:lstStyle/>
          <a:p>
            <a:r>
              <a:rPr lang="en-US" dirty="0">
                <a:latin typeface="Calibri" pitchFamily="34" charset="0"/>
              </a:rPr>
              <a:t>Introduction to the main methods for perception measurement</a:t>
            </a:r>
            <a:endParaRPr lang="sv-SE" dirty="0">
              <a:latin typeface="Calibri" pitchFamily="34" charset="0"/>
            </a:endParaRPr>
          </a:p>
        </p:txBody>
      </p:sp>
      <p:sp>
        <p:nvSpPr>
          <p:cNvPr id="3" name="Subtitle 2"/>
          <p:cNvSpPr>
            <a:spLocks noGrp="1"/>
          </p:cNvSpPr>
          <p:nvPr>
            <p:ph type="subTitle" idx="1"/>
          </p:nvPr>
        </p:nvSpPr>
        <p:spPr>
          <a:xfrm>
            <a:off x="2321570" y="3923853"/>
            <a:ext cx="7214400" cy="1440160"/>
          </a:xfrm>
        </p:spPr>
        <p:txBody>
          <a:bodyPr/>
          <a:lstStyle/>
          <a:p>
            <a:r>
              <a:rPr lang="en-GB" dirty="0" smtClean="0">
                <a:latin typeface="Calibri" pitchFamily="34" charset="0"/>
              </a:rPr>
              <a:t>Human Perception for Information Technology,</a:t>
            </a:r>
            <a:br>
              <a:rPr lang="en-GB" dirty="0" smtClean="0">
                <a:latin typeface="Calibri" pitchFamily="34" charset="0"/>
              </a:rPr>
            </a:br>
            <a:r>
              <a:rPr lang="en-GB" dirty="0" smtClean="0">
                <a:latin typeface="Calibri" pitchFamily="34" charset="0"/>
              </a:rPr>
              <a:t>DT2350, HT 2015</a:t>
            </a:r>
            <a:br>
              <a:rPr lang="en-GB" dirty="0" smtClean="0">
                <a:latin typeface="Calibri" pitchFamily="34" charset="0"/>
              </a:rPr>
            </a:br>
            <a:r>
              <a:rPr lang="en-GB" dirty="0" smtClean="0">
                <a:latin typeface="Calibri" pitchFamily="34" charset="0"/>
              </a:rPr>
              <a:t>Anna Hjalmarsson, annahj@kth.se</a:t>
            </a:r>
            <a:endParaRPr lang="sv-SE" dirty="0"/>
          </a:p>
        </p:txBody>
      </p:sp>
    </p:spTree>
    <p:extLst>
      <p:ext uri="{BB962C8B-B14F-4D97-AF65-F5344CB8AC3E}">
        <p14:creationId xmlns:p14="http://schemas.microsoft.com/office/powerpoint/2010/main" val="37812211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Imagine the following science project…</a:t>
            </a:r>
            <a:endParaRPr lang="en-US" dirty="0"/>
          </a:p>
        </p:txBody>
      </p:sp>
      <p:sp>
        <p:nvSpPr>
          <p:cNvPr id="3" name="Content Placeholder 2"/>
          <p:cNvSpPr>
            <a:spLocks noGrp="1"/>
          </p:cNvSpPr>
          <p:nvPr>
            <p:ph sz="quarter" idx="13"/>
          </p:nvPr>
        </p:nvSpPr>
        <p:spPr/>
        <p:txBody>
          <a:bodyPr>
            <a:normAutofit/>
          </a:bodyPr>
          <a:lstStyle/>
          <a:p>
            <a:r>
              <a:rPr lang="en-US" dirty="0" smtClean="0">
                <a:latin typeface="Calibri"/>
                <a:cs typeface="Calibri"/>
              </a:rPr>
              <a:t>Assignment</a:t>
            </a:r>
            <a:endParaRPr lang="en-US" dirty="0">
              <a:latin typeface="Calibri"/>
              <a:cs typeface="Calibri"/>
            </a:endParaRPr>
          </a:p>
          <a:p>
            <a:pPr lvl="1"/>
            <a:r>
              <a:rPr lang="en-US" dirty="0" smtClean="0">
                <a:latin typeface="Calibri"/>
                <a:cs typeface="Calibri"/>
              </a:rPr>
              <a:t>Design </a:t>
            </a:r>
            <a:r>
              <a:rPr lang="en-US" dirty="0">
                <a:latin typeface="Calibri"/>
                <a:cs typeface="Calibri"/>
              </a:rPr>
              <a:t>a device that can </a:t>
            </a:r>
            <a:r>
              <a:rPr lang="en-US" i="1" dirty="0">
                <a:latin typeface="Calibri"/>
                <a:cs typeface="Calibri"/>
              </a:rPr>
              <a:t>locate, describe, </a:t>
            </a:r>
            <a:r>
              <a:rPr lang="en-US" dirty="0">
                <a:latin typeface="Calibri"/>
                <a:cs typeface="Calibri"/>
              </a:rPr>
              <a:t>and </a:t>
            </a:r>
            <a:r>
              <a:rPr lang="en-US" i="1" dirty="0">
                <a:latin typeface="Calibri"/>
                <a:cs typeface="Calibri"/>
              </a:rPr>
              <a:t>identify </a:t>
            </a:r>
            <a:r>
              <a:rPr lang="en-US" dirty="0">
                <a:latin typeface="Calibri"/>
                <a:cs typeface="Calibri"/>
              </a:rPr>
              <a:t>all objects in the environment, including their distance from the device and their relationships to each other. In addition, make the device capable of traveling from one point to another, avoiding obstacles along the way. </a:t>
            </a:r>
          </a:p>
          <a:p>
            <a:r>
              <a:rPr lang="en-US" dirty="0">
                <a:latin typeface="Calibri"/>
                <a:cs typeface="Calibri"/>
              </a:rPr>
              <a:t>Extra </a:t>
            </a:r>
            <a:r>
              <a:rPr lang="en-US" dirty="0" smtClean="0">
                <a:latin typeface="Calibri"/>
                <a:cs typeface="Calibri"/>
              </a:rPr>
              <a:t>credit</a:t>
            </a:r>
            <a:endParaRPr lang="en-US" dirty="0">
              <a:latin typeface="Calibri"/>
              <a:cs typeface="Calibri"/>
            </a:endParaRPr>
          </a:p>
          <a:p>
            <a:pPr lvl="1"/>
            <a:r>
              <a:rPr lang="en-US" dirty="0" smtClean="0">
                <a:latin typeface="Calibri"/>
                <a:cs typeface="Calibri"/>
              </a:rPr>
              <a:t>Make </a:t>
            </a:r>
            <a:r>
              <a:rPr lang="en-US" dirty="0">
                <a:latin typeface="Calibri"/>
                <a:cs typeface="Calibri"/>
              </a:rPr>
              <a:t>the device capable of having </a:t>
            </a:r>
            <a:r>
              <a:rPr lang="en-US" i="1" dirty="0">
                <a:latin typeface="Calibri"/>
                <a:cs typeface="Calibri"/>
              </a:rPr>
              <a:t>conscious experience, </a:t>
            </a:r>
            <a:r>
              <a:rPr lang="en-US" dirty="0">
                <a:latin typeface="Calibri"/>
                <a:cs typeface="Calibri"/>
              </a:rPr>
              <a:t>such as what people experience when they </a:t>
            </a:r>
            <a:r>
              <a:rPr lang="en-US" dirty="0" smtClean="0">
                <a:latin typeface="Calibri"/>
                <a:cs typeface="Calibri"/>
              </a:rPr>
              <a:t>look </a:t>
            </a:r>
            <a:r>
              <a:rPr lang="en-US" dirty="0">
                <a:latin typeface="Calibri"/>
                <a:cs typeface="Calibri"/>
              </a:rPr>
              <a:t>at a </a:t>
            </a:r>
            <a:r>
              <a:rPr lang="en-US" dirty="0" smtClean="0">
                <a:latin typeface="Calibri"/>
                <a:cs typeface="Calibri"/>
              </a:rPr>
              <a:t>scene</a:t>
            </a:r>
            <a:endParaRPr lang="en-US" dirty="0">
              <a:latin typeface="Calibri"/>
              <a:cs typeface="Calibri"/>
            </a:endParaRPr>
          </a:p>
          <a:p>
            <a:r>
              <a:rPr lang="en-US" dirty="0" smtClean="0">
                <a:latin typeface="Calibri"/>
                <a:cs typeface="Calibri"/>
              </a:rPr>
              <a:t>Warning</a:t>
            </a:r>
          </a:p>
          <a:p>
            <a:pPr lvl="1"/>
            <a:r>
              <a:rPr lang="en-US" dirty="0" smtClean="0">
                <a:latin typeface="Calibri"/>
                <a:cs typeface="Calibri"/>
              </a:rPr>
              <a:t>This </a:t>
            </a:r>
            <a:r>
              <a:rPr lang="en-US" dirty="0">
                <a:latin typeface="Calibri"/>
                <a:cs typeface="Calibri"/>
              </a:rPr>
              <a:t>project, should you decide to accept it, is extremely difficult. It has not yet been solved by the best computer scientists, even though they have access to the world’s most powerful </a:t>
            </a:r>
            <a:r>
              <a:rPr lang="en-US" dirty="0" smtClean="0">
                <a:latin typeface="Calibri"/>
                <a:cs typeface="Calibri"/>
              </a:rPr>
              <a:t>computers </a:t>
            </a:r>
            <a:endParaRPr lang="en-US" dirty="0">
              <a:latin typeface="Calibri"/>
              <a:cs typeface="Calibri"/>
            </a:endParaRPr>
          </a:p>
          <a:p>
            <a:endParaRPr lang="en-US" dirty="0"/>
          </a:p>
        </p:txBody>
      </p:sp>
    </p:spTree>
    <p:extLst>
      <p:ext uri="{BB962C8B-B14F-4D97-AF65-F5344CB8AC3E}">
        <p14:creationId xmlns:p14="http://schemas.microsoft.com/office/powerpoint/2010/main" val="3445053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Perception</a:t>
            </a:r>
            <a:endParaRPr lang="en-US" dirty="0"/>
          </a:p>
        </p:txBody>
      </p:sp>
      <p:sp>
        <p:nvSpPr>
          <p:cNvPr id="3" name="Content Placeholder 2"/>
          <p:cNvSpPr>
            <a:spLocks noGrp="1"/>
          </p:cNvSpPr>
          <p:nvPr>
            <p:ph sz="quarter" idx="13"/>
          </p:nvPr>
        </p:nvSpPr>
        <p:spPr/>
        <p:txBody>
          <a:bodyPr/>
          <a:lstStyle/>
          <a:p>
            <a:r>
              <a:rPr lang="en-US" sz="2800" dirty="0" smtClean="0"/>
              <a:t>The goal is to understand the processes in the…</a:t>
            </a:r>
          </a:p>
          <a:p>
            <a:pPr lvl="1"/>
            <a:r>
              <a:rPr lang="en-US" sz="2400" dirty="0"/>
              <a:t>d</a:t>
            </a:r>
            <a:r>
              <a:rPr lang="en-US" sz="2400" dirty="0" smtClean="0"/>
              <a:t>etectors (eye, ear, skin receptors etc.)</a:t>
            </a:r>
          </a:p>
          <a:p>
            <a:pPr lvl="1"/>
            <a:r>
              <a:rPr lang="en-US" sz="2400" dirty="0" smtClean="0"/>
              <a:t>nervous systems (how is the signals forwarded to the brain?)</a:t>
            </a:r>
          </a:p>
          <a:p>
            <a:pPr lvl="1"/>
            <a:r>
              <a:rPr lang="en-US" sz="2400" dirty="0" smtClean="0"/>
              <a:t>brain (how do we sense, interpret, categorize and interact with the environment)</a:t>
            </a:r>
            <a:endParaRPr lang="en-US" sz="2400" dirty="0"/>
          </a:p>
        </p:txBody>
      </p:sp>
    </p:spTree>
    <p:extLst>
      <p:ext uri="{BB962C8B-B14F-4D97-AF65-F5344CB8AC3E}">
        <p14:creationId xmlns:p14="http://schemas.microsoft.com/office/powerpoint/2010/main" val="25931966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0" name="Oval 1049"/>
          <p:cNvSpPr/>
          <p:nvPr/>
        </p:nvSpPr>
        <p:spPr bwMode="auto">
          <a:xfrm>
            <a:off x="2825626" y="2058693"/>
            <a:ext cx="5040560" cy="4752528"/>
          </a:xfrm>
          <a:prstGeom prst="ellipse">
            <a:avLst/>
          </a:prstGeom>
          <a:noFill/>
          <a:ln w="9525" cap="flat" cmpd="sng" algn="ctr">
            <a:solidFill>
              <a:schemeClr val="accent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dirty="0" smtClean="0">
              <a:ln>
                <a:noFill/>
              </a:ln>
              <a:solidFill>
                <a:schemeClr val="tx1"/>
              </a:solidFill>
              <a:effectLst/>
              <a:latin typeface="Times"/>
            </a:endParaRPr>
          </a:p>
        </p:txBody>
      </p:sp>
      <p:sp>
        <p:nvSpPr>
          <p:cNvPr id="2" name="Title 1"/>
          <p:cNvSpPr>
            <a:spLocks noGrp="1"/>
          </p:cNvSpPr>
          <p:nvPr>
            <p:ph type="title"/>
          </p:nvPr>
        </p:nvSpPr>
        <p:spPr/>
        <p:txBody>
          <a:bodyPr/>
          <a:lstStyle/>
          <a:p>
            <a:r>
              <a:rPr lang="en-GB" sz="4000" dirty="0" smtClean="0">
                <a:latin typeface="Calibri" pitchFamily="34" charset="0"/>
              </a:rPr>
              <a:t>The perceptual process</a:t>
            </a:r>
            <a:endParaRPr lang="en-GB" sz="4000" dirty="0">
              <a:latin typeface="Calibri" pitchFamily="34" charset="0"/>
            </a:endParaRPr>
          </a:p>
        </p:txBody>
      </p:sp>
      <p:sp>
        <p:nvSpPr>
          <p:cNvPr id="4" name="Rounded Rectangle 3"/>
          <p:cNvSpPr/>
          <p:nvPr/>
        </p:nvSpPr>
        <p:spPr bwMode="auto">
          <a:xfrm>
            <a:off x="6534038" y="3934034"/>
            <a:ext cx="2664296" cy="936104"/>
          </a:xfrm>
          <a:prstGeom prst="roundRect">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a:r>
              <a:rPr lang="sv-SE" sz="2000" dirty="0" smtClean="0">
                <a:solidFill>
                  <a:schemeClr val="bg1"/>
                </a:solidFill>
                <a:latin typeface="Calibri" pitchFamily="34" charset="0"/>
              </a:rPr>
              <a:t>STIMULUS</a:t>
            </a:r>
            <a:endParaRPr lang="sv-SE" sz="2000" dirty="0">
              <a:solidFill>
                <a:schemeClr val="bg1"/>
              </a:solidFill>
              <a:latin typeface="Calibri" pitchFamily="34" charset="0"/>
            </a:endParaRPr>
          </a:p>
        </p:txBody>
      </p:sp>
      <p:sp>
        <p:nvSpPr>
          <p:cNvPr id="6" name="Rounded Rectangle 5"/>
          <p:cNvSpPr/>
          <p:nvPr/>
        </p:nvSpPr>
        <p:spPr bwMode="auto">
          <a:xfrm>
            <a:off x="1493478" y="3934034"/>
            <a:ext cx="2664296" cy="936104"/>
          </a:xfrm>
          <a:prstGeom prst="roundRect">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sv-SE" sz="2000" b="0" i="0" u="none" strike="noStrike" cap="none" normalizeH="0" baseline="0" dirty="0" smtClean="0">
                <a:ln>
                  <a:noFill/>
                </a:ln>
                <a:solidFill>
                  <a:schemeClr val="bg1"/>
                </a:solidFill>
                <a:effectLst/>
                <a:latin typeface="Calibri" pitchFamily="34" charset="0"/>
              </a:rPr>
              <a:t>ELECTRICITY</a:t>
            </a:r>
          </a:p>
        </p:txBody>
      </p:sp>
      <p:sp>
        <p:nvSpPr>
          <p:cNvPr id="11" name="Rounded Rectangle 10"/>
          <p:cNvSpPr/>
          <p:nvPr/>
        </p:nvSpPr>
        <p:spPr bwMode="auto">
          <a:xfrm>
            <a:off x="3907823" y="1763613"/>
            <a:ext cx="2664296" cy="936104"/>
          </a:xfrm>
          <a:prstGeom prst="roundRect">
            <a:avLst/>
          </a:prstGeom>
          <a:gradFill>
            <a:gsLst>
              <a:gs pos="0">
                <a:schemeClr val="accent5">
                  <a:shade val="51000"/>
                  <a:satMod val="130000"/>
                </a:schemeClr>
              </a:gs>
              <a:gs pos="80000">
                <a:schemeClr val="accent5">
                  <a:shade val="93000"/>
                  <a:satMod val="130000"/>
                </a:schemeClr>
              </a:gs>
              <a:gs pos="100000">
                <a:schemeClr val="accent5">
                  <a:shade val="94000"/>
                  <a:satMod val="135000"/>
                </a:schemeClr>
              </a:gs>
            </a:gsLst>
          </a:gra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sv-SE" sz="2000" b="0" i="0" u="none" strike="noStrike" cap="none" normalizeH="0" baseline="0" dirty="0" smtClean="0">
                <a:ln>
                  <a:noFill/>
                </a:ln>
                <a:solidFill>
                  <a:schemeClr val="bg1"/>
                </a:solidFill>
                <a:effectLst/>
                <a:latin typeface="Calibri" pitchFamily="34" charset="0"/>
              </a:rPr>
              <a:t>EXPERIENCE</a:t>
            </a:r>
            <a:r>
              <a:rPr kumimoji="0" lang="sv-SE" sz="2000" b="0" i="0" u="none" strike="noStrike" cap="none" normalizeH="0" dirty="0" smtClean="0">
                <a:ln>
                  <a:noFill/>
                </a:ln>
                <a:solidFill>
                  <a:schemeClr val="bg1"/>
                </a:solidFill>
                <a:effectLst/>
                <a:latin typeface="Calibri" pitchFamily="34" charset="0"/>
              </a:rPr>
              <a:t> AND ACTION</a:t>
            </a:r>
            <a:endParaRPr kumimoji="0" lang="sv-SE" sz="2000" b="0" i="0" u="none" strike="noStrike" cap="none" normalizeH="0" baseline="0" dirty="0" smtClean="0">
              <a:ln>
                <a:noFill/>
              </a:ln>
              <a:solidFill>
                <a:schemeClr val="bg1"/>
              </a:solidFill>
              <a:effectLst/>
              <a:latin typeface="Calibri" pitchFamily="34" charset="0"/>
            </a:endParaRPr>
          </a:p>
        </p:txBody>
      </p:sp>
      <p:sp>
        <p:nvSpPr>
          <p:cNvPr id="1051" name="TextBox 1050"/>
          <p:cNvSpPr txBox="1"/>
          <p:nvPr/>
        </p:nvSpPr>
        <p:spPr>
          <a:xfrm>
            <a:off x="7722169" y="2843733"/>
            <a:ext cx="2824171" cy="923330"/>
          </a:xfrm>
          <a:prstGeom prst="rect">
            <a:avLst/>
          </a:prstGeom>
          <a:noFill/>
        </p:spPr>
        <p:txBody>
          <a:bodyPr wrap="none" rtlCol="0">
            <a:spAutoFit/>
          </a:bodyPr>
          <a:lstStyle/>
          <a:p>
            <a:r>
              <a:rPr lang="en-GB" sz="1800" dirty="0" smtClean="0">
                <a:solidFill>
                  <a:schemeClr val="tx1">
                    <a:lumMod val="75000"/>
                    <a:lumOff val="25000"/>
                  </a:schemeClr>
                </a:solidFill>
                <a:latin typeface="Calibri" pitchFamily="34" charset="0"/>
              </a:rPr>
              <a:t>1. Environmental stimulus</a:t>
            </a:r>
          </a:p>
          <a:p>
            <a:r>
              <a:rPr lang="en-GB" sz="1800" dirty="0" smtClean="0">
                <a:solidFill>
                  <a:schemeClr val="tx1">
                    <a:lumMod val="75000"/>
                    <a:lumOff val="25000"/>
                  </a:schemeClr>
                </a:solidFill>
                <a:latin typeface="Calibri" pitchFamily="34" charset="0"/>
              </a:rPr>
              <a:t>2. Attended stimulus</a:t>
            </a:r>
          </a:p>
          <a:p>
            <a:r>
              <a:rPr lang="en-GB" sz="1800" dirty="0" smtClean="0">
                <a:solidFill>
                  <a:schemeClr val="tx1">
                    <a:lumMod val="75000"/>
                    <a:lumOff val="25000"/>
                  </a:schemeClr>
                </a:solidFill>
                <a:latin typeface="Calibri" pitchFamily="34" charset="0"/>
              </a:rPr>
              <a:t>3. Stimulus on the receptors</a:t>
            </a:r>
            <a:endParaRPr lang="en-GB" sz="1800" dirty="0">
              <a:solidFill>
                <a:schemeClr val="tx1">
                  <a:lumMod val="75000"/>
                  <a:lumOff val="25000"/>
                </a:schemeClr>
              </a:solidFill>
              <a:latin typeface="Calibri" pitchFamily="34" charset="0"/>
            </a:endParaRPr>
          </a:p>
        </p:txBody>
      </p:sp>
      <p:sp>
        <p:nvSpPr>
          <p:cNvPr id="60" name="TextBox 59"/>
          <p:cNvSpPr txBox="1"/>
          <p:nvPr/>
        </p:nvSpPr>
        <p:spPr>
          <a:xfrm>
            <a:off x="521370" y="4870138"/>
            <a:ext cx="2205604" cy="923330"/>
          </a:xfrm>
          <a:prstGeom prst="rect">
            <a:avLst/>
          </a:prstGeom>
          <a:noFill/>
        </p:spPr>
        <p:txBody>
          <a:bodyPr wrap="none" rtlCol="0">
            <a:spAutoFit/>
          </a:bodyPr>
          <a:lstStyle/>
          <a:p>
            <a:pPr marL="342900" indent="-342900">
              <a:buFont typeface="+mj-lt"/>
              <a:buAutoNum type="arabicPeriod" startAt="4"/>
            </a:pPr>
            <a:r>
              <a:rPr lang="en-GB" sz="1800" dirty="0" smtClean="0">
                <a:solidFill>
                  <a:schemeClr val="tx1">
                    <a:lumMod val="75000"/>
                    <a:lumOff val="25000"/>
                  </a:schemeClr>
                </a:solidFill>
                <a:latin typeface="Calibri" pitchFamily="34" charset="0"/>
              </a:rPr>
              <a:t>Transduction</a:t>
            </a:r>
          </a:p>
          <a:p>
            <a:pPr marL="342900" indent="-342900">
              <a:buFont typeface="+mj-lt"/>
              <a:buAutoNum type="arabicPeriod" startAt="4"/>
            </a:pPr>
            <a:r>
              <a:rPr lang="en-GB" sz="1800" dirty="0" smtClean="0">
                <a:solidFill>
                  <a:schemeClr val="tx1">
                    <a:lumMod val="75000"/>
                    <a:lumOff val="25000"/>
                  </a:schemeClr>
                </a:solidFill>
                <a:latin typeface="Calibri" pitchFamily="34" charset="0"/>
              </a:rPr>
              <a:t>Transmission</a:t>
            </a:r>
          </a:p>
          <a:p>
            <a:pPr marL="342900" indent="-342900">
              <a:buFont typeface="+mj-lt"/>
              <a:buAutoNum type="arabicPeriod" startAt="4"/>
            </a:pPr>
            <a:r>
              <a:rPr lang="en-GB" sz="1800" dirty="0" smtClean="0">
                <a:solidFill>
                  <a:schemeClr val="tx1">
                    <a:lumMod val="75000"/>
                    <a:lumOff val="25000"/>
                  </a:schemeClr>
                </a:solidFill>
                <a:latin typeface="Calibri" pitchFamily="34" charset="0"/>
              </a:rPr>
              <a:t>Neural processing</a:t>
            </a:r>
            <a:endParaRPr lang="en-GB" sz="1800" dirty="0">
              <a:solidFill>
                <a:schemeClr val="tx1">
                  <a:lumMod val="75000"/>
                  <a:lumOff val="25000"/>
                </a:schemeClr>
              </a:solidFill>
              <a:latin typeface="Calibri" pitchFamily="34" charset="0"/>
            </a:endParaRPr>
          </a:p>
        </p:txBody>
      </p:sp>
      <p:sp>
        <p:nvSpPr>
          <p:cNvPr id="61" name="TextBox 60"/>
          <p:cNvSpPr txBox="1"/>
          <p:nvPr/>
        </p:nvSpPr>
        <p:spPr>
          <a:xfrm>
            <a:off x="2105546" y="1597028"/>
            <a:ext cx="1642244" cy="923330"/>
          </a:xfrm>
          <a:prstGeom prst="rect">
            <a:avLst/>
          </a:prstGeom>
          <a:noFill/>
        </p:spPr>
        <p:txBody>
          <a:bodyPr wrap="none" rtlCol="0">
            <a:spAutoFit/>
          </a:bodyPr>
          <a:lstStyle/>
          <a:p>
            <a:pPr marL="342900" indent="-342900">
              <a:buFont typeface="+mj-lt"/>
              <a:buAutoNum type="arabicPeriod" startAt="7"/>
            </a:pPr>
            <a:r>
              <a:rPr lang="en-GB" sz="1800" dirty="0" smtClean="0">
                <a:solidFill>
                  <a:schemeClr val="tx1">
                    <a:lumMod val="75000"/>
                    <a:lumOff val="25000"/>
                  </a:schemeClr>
                </a:solidFill>
                <a:latin typeface="Calibri" pitchFamily="34" charset="0"/>
              </a:rPr>
              <a:t>Perception</a:t>
            </a:r>
          </a:p>
          <a:p>
            <a:pPr marL="342900" indent="-342900">
              <a:buFont typeface="+mj-lt"/>
              <a:buAutoNum type="arabicPeriod" startAt="7"/>
            </a:pPr>
            <a:r>
              <a:rPr lang="en-GB" sz="1800" dirty="0" smtClean="0">
                <a:solidFill>
                  <a:schemeClr val="tx1">
                    <a:lumMod val="75000"/>
                    <a:lumOff val="25000"/>
                  </a:schemeClr>
                </a:solidFill>
                <a:latin typeface="Calibri" pitchFamily="34" charset="0"/>
              </a:rPr>
              <a:t>Recognition</a:t>
            </a:r>
          </a:p>
          <a:p>
            <a:pPr marL="342900" indent="-342900">
              <a:buFont typeface="+mj-lt"/>
              <a:buAutoNum type="arabicPeriod" startAt="7"/>
            </a:pPr>
            <a:r>
              <a:rPr lang="en-GB" sz="1800" dirty="0" smtClean="0">
                <a:solidFill>
                  <a:schemeClr val="tx1">
                    <a:lumMod val="75000"/>
                    <a:lumOff val="25000"/>
                  </a:schemeClr>
                </a:solidFill>
                <a:latin typeface="Calibri" pitchFamily="34" charset="0"/>
              </a:rPr>
              <a:t>Action</a:t>
            </a:r>
            <a:endParaRPr lang="en-GB" sz="1800" dirty="0">
              <a:solidFill>
                <a:schemeClr val="tx1">
                  <a:lumMod val="75000"/>
                  <a:lumOff val="25000"/>
                </a:schemeClr>
              </a:solidFill>
              <a:latin typeface="Calibri" pitchFamily="34" charset="0"/>
            </a:endParaRPr>
          </a:p>
        </p:txBody>
      </p:sp>
      <p:sp>
        <p:nvSpPr>
          <p:cNvPr id="39" name="Isosceles Triangle 38"/>
          <p:cNvSpPr/>
          <p:nvPr/>
        </p:nvSpPr>
        <p:spPr bwMode="auto">
          <a:xfrm rot="20975773">
            <a:off x="2813066" y="4870285"/>
            <a:ext cx="162611" cy="275316"/>
          </a:xfrm>
          <a:prstGeom prst="triangle">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dirty="0" smtClean="0">
              <a:ln>
                <a:noFill/>
              </a:ln>
              <a:solidFill>
                <a:schemeClr val="tx1"/>
              </a:solidFill>
              <a:effectLst/>
              <a:latin typeface="Times"/>
            </a:endParaRPr>
          </a:p>
        </p:txBody>
      </p:sp>
      <p:sp>
        <p:nvSpPr>
          <p:cNvPr id="76" name="Isosceles Triangle 75"/>
          <p:cNvSpPr/>
          <p:nvPr/>
        </p:nvSpPr>
        <p:spPr bwMode="auto">
          <a:xfrm rot="2923754">
            <a:off x="3738111" y="2411146"/>
            <a:ext cx="162611" cy="275316"/>
          </a:xfrm>
          <a:prstGeom prst="triangle">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dirty="0" smtClean="0">
              <a:ln>
                <a:noFill/>
              </a:ln>
              <a:solidFill>
                <a:schemeClr val="tx1"/>
              </a:solidFill>
              <a:effectLst/>
              <a:latin typeface="Times"/>
            </a:endParaRPr>
          </a:p>
        </p:txBody>
      </p:sp>
      <p:sp>
        <p:nvSpPr>
          <p:cNvPr id="77" name="Isosceles Triangle 76"/>
          <p:cNvSpPr/>
          <p:nvPr/>
        </p:nvSpPr>
        <p:spPr bwMode="auto">
          <a:xfrm rot="10030993">
            <a:off x="7683745" y="3670298"/>
            <a:ext cx="162611" cy="275316"/>
          </a:xfrm>
          <a:prstGeom prst="triangle">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dirty="0" smtClean="0">
              <a:ln>
                <a:noFill/>
              </a:ln>
              <a:solidFill>
                <a:schemeClr val="tx1"/>
              </a:solidFill>
              <a:effectLst/>
              <a:latin typeface="Times"/>
            </a:endParaRPr>
          </a:p>
        </p:txBody>
      </p:sp>
    </p:spTree>
    <p:extLst>
      <p:ext uri="{BB962C8B-B14F-4D97-AF65-F5344CB8AC3E}">
        <p14:creationId xmlns:p14="http://schemas.microsoft.com/office/powerpoint/2010/main" val="2223988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grpId="0" nodeType="clickEffect">
                                  <p:stCondLst>
                                    <p:cond delay="0"/>
                                  </p:stCondLst>
                                  <p:iterate type="lt">
                                    <p:tmPct val="4000"/>
                                  </p:iterate>
                                  <p:childTnLst>
                                    <p:set>
                                      <p:cBhvr override="childStyle">
                                        <p:cTn id="6" dur="500" fill="hold"/>
                                        <p:tgtEl>
                                          <p:spTgt spid="4"/>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alibri" pitchFamily="34" charset="0"/>
              </a:rPr>
              <a:t>The perceptual process:</a:t>
            </a:r>
            <a:br>
              <a:rPr lang="en-GB" dirty="0" smtClean="0">
                <a:latin typeface="Calibri" pitchFamily="34" charset="0"/>
              </a:rPr>
            </a:br>
            <a:r>
              <a:rPr lang="en-GB" dirty="0" smtClean="0">
                <a:latin typeface="Calibri" pitchFamily="34" charset="0"/>
              </a:rPr>
              <a:t>1. Stimulus</a:t>
            </a:r>
            <a:endParaRPr lang="en-GB" dirty="0">
              <a:latin typeface="Calibri" pitchFamily="34" charset="0"/>
            </a:endParaRPr>
          </a:p>
        </p:txBody>
      </p:sp>
      <p:sp>
        <p:nvSpPr>
          <p:cNvPr id="3" name="Content Placeholder 2"/>
          <p:cNvSpPr>
            <a:spLocks noGrp="1"/>
          </p:cNvSpPr>
          <p:nvPr>
            <p:ph sz="quarter" idx="13"/>
          </p:nvPr>
        </p:nvSpPr>
        <p:spPr>
          <a:xfrm>
            <a:off x="2130425" y="2066399"/>
            <a:ext cx="4838937" cy="4659709"/>
          </a:xfrm>
        </p:spPr>
        <p:txBody>
          <a:bodyPr/>
          <a:lstStyle/>
          <a:p>
            <a:pPr marL="457200" indent="-457200">
              <a:buFont typeface="+mj-lt"/>
              <a:buAutoNum type="arabicPeriod"/>
            </a:pPr>
            <a:r>
              <a:rPr lang="en-GB" dirty="0">
                <a:latin typeface="Calibri" pitchFamily="34" charset="0"/>
              </a:rPr>
              <a:t>Environmental </a:t>
            </a:r>
            <a:r>
              <a:rPr lang="en-GB" dirty="0" smtClean="0">
                <a:latin typeface="Calibri" pitchFamily="34" charset="0"/>
              </a:rPr>
              <a:t>stimulus</a:t>
            </a:r>
            <a:br>
              <a:rPr lang="en-GB" dirty="0" smtClean="0">
                <a:latin typeface="Calibri" pitchFamily="34" charset="0"/>
              </a:rPr>
            </a:br>
            <a:r>
              <a:rPr lang="en-GB" sz="1800" dirty="0">
                <a:latin typeface="Calibri" pitchFamily="34" charset="0"/>
              </a:rPr>
              <a:t>- all of the things in our environment that we can potentially perceive</a:t>
            </a:r>
          </a:p>
          <a:p>
            <a:pPr marL="457200" indent="-457200">
              <a:buFont typeface="+mj-lt"/>
              <a:buAutoNum type="arabicPeriod"/>
            </a:pPr>
            <a:r>
              <a:rPr lang="en-GB" dirty="0">
                <a:latin typeface="Calibri" pitchFamily="34" charset="0"/>
              </a:rPr>
              <a:t>Attended </a:t>
            </a:r>
            <a:r>
              <a:rPr lang="en-GB" dirty="0" smtClean="0">
                <a:latin typeface="Calibri" pitchFamily="34" charset="0"/>
              </a:rPr>
              <a:t>stimulus</a:t>
            </a:r>
            <a:br>
              <a:rPr lang="en-GB" dirty="0" smtClean="0">
                <a:latin typeface="Calibri" pitchFamily="34" charset="0"/>
              </a:rPr>
            </a:br>
            <a:r>
              <a:rPr lang="en-GB" dirty="0" smtClean="0">
                <a:latin typeface="Calibri" pitchFamily="34" charset="0"/>
              </a:rPr>
              <a:t>- </a:t>
            </a:r>
            <a:r>
              <a:rPr lang="en-GB" sz="1800" dirty="0" smtClean="0">
                <a:latin typeface="Calibri" pitchFamily="34" charset="0"/>
                <a:ea typeface="+mn-ea"/>
                <a:cs typeface="+mn-cs"/>
              </a:rPr>
              <a:t>Focus </a:t>
            </a:r>
            <a:r>
              <a:rPr lang="en-GB" sz="1800" dirty="0">
                <a:latin typeface="Calibri" pitchFamily="34" charset="0"/>
                <a:ea typeface="+mn-ea"/>
                <a:cs typeface="+mn-cs"/>
              </a:rPr>
              <a:t>of attention</a:t>
            </a:r>
          </a:p>
          <a:p>
            <a:pPr marL="457200" indent="-457200">
              <a:buFont typeface="+mj-lt"/>
              <a:buAutoNum type="arabicPeriod"/>
            </a:pPr>
            <a:r>
              <a:rPr lang="en-GB" dirty="0">
                <a:latin typeface="Calibri" pitchFamily="34" charset="0"/>
              </a:rPr>
              <a:t>The stimulus on the </a:t>
            </a:r>
            <a:r>
              <a:rPr lang="en-GB" dirty="0" smtClean="0">
                <a:latin typeface="Calibri" pitchFamily="34" charset="0"/>
              </a:rPr>
              <a:t>receptors</a:t>
            </a:r>
            <a:br>
              <a:rPr lang="en-GB" dirty="0" smtClean="0">
                <a:latin typeface="Calibri" pitchFamily="34" charset="0"/>
              </a:rPr>
            </a:br>
            <a:r>
              <a:rPr lang="en-GB" dirty="0" smtClean="0">
                <a:latin typeface="Calibri" pitchFamily="34" charset="0"/>
              </a:rPr>
              <a:t>- </a:t>
            </a:r>
            <a:r>
              <a:rPr lang="en-GB" sz="1800" dirty="0" smtClean="0">
                <a:latin typeface="Calibri" pitchFamily="34" charset="0"/>
                <a:ea typeface="+mn-ea"/>
                <a:cs typeface="+mn-cs"/>
              </a:rPr>
              <a:t>An </a:t>
            </a:r>
            <a:r>
              <a:rPr lang="en-GB" sz="1800" dirty="0">
                <a:latin typeface="Calibri" pitchFamily="34" charset="0"/>
                <a:ea typeface="+mn-ea"/>
                <a:cs typeface="+mn-cs"/>
              </a:rPr>
              <a:t>internal representation of the stimulus</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9746" y="1684679"/>
            <a:ext cx="2556302" cy="44320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0683" y="1754696"/>
            <a:ext cx="2344992" cy="4362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0342" y="1521750"/>
            <a:ext cx="2645420" cy="46856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91568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fill="hold"/>
                                        <p:tgtEl>
                                          <p:spTgt spid="1027"/>
                                        </p:tgtEl>
                                        <p:attrNameLst>
                                          <p:attrName>ppt_x</p:attrName>
                                        </p:attrNameLst>
                                      </p:cBhvr>
                                      <p:tavLst>
                                        <p:tav tm="0">
                                          <p:val>
                                            <p:strVal val="#ppt_x"/>
                                          </p:val>
                                        </p:tav>
                                        <p:tav tm="100000">
                                          <p:val>
                                            <p:strVal val="#ppt_x"/>
                                          </p:val>
                                        </p:tav>
                                      </p:tavLst>
                                    </p:anim>
                                    <p:anim calcmode="lin" valueType="num">
                                      <p:cBhvr additive="base">
                                        <p:cTn id="8" dur="500" fill="hold"/>
                                        <p:tgtEl>
                                          <p:spTgt spid="102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027"/>
                                        </p:tgtEl>
                                        <p:attrNameLst>
                                          <p:attrName>style.visibility</p:attrName>
                                        </p:attrNameLst>
                                      </p:cBhvr>
                                      <p:to>
                                        <p:strVal val="hidden"/>
                                      </p:to>
                                    </p:set>
                                  </p:childTnLst>
                                </p:cTn>
                              </p:par>
                              <p:par>
                                <p:cTn id="17" presetID="2" presetClass="entr" presetSubtype="4" fill="hold" nodeType="withEffect">
                                  <p:stCondLst>
                                    <p:cond delay="0"/>
                                  </p:stCondLst>
                                  <p:childTnLst>
                                    <p:set>
                                      <p:cBhvr>
                                        <p:cTn id="18" dur="1" fill="hold">
                                          <p:stCondLst>
                                            <p:cond delay="0"/>
                                          </p:stCondLst>
                                        </p:cTn>
                                        <p:tgtEl>
                                          <p:spTgt spid="1028"/>
                                        </p:tgtEl>
                                        <p:attrNameLst>
                                          <p:attrName>style.visibility</p:attrName>
                                        </p:attrNameLst>
                                      </p:cBhvr>
                                      <p:to>
                                        <p:strVal val="visible"/>
                                      </p:to>
                                    </p:set>
                                    <p:anim calcmode="lin" valueType="num">
                                      <p:cBhvr additive="base">
                                        <p:cTn id="19" dur="500" fill="hold"/>
                                        <p:tgtEl>
                                          <p:spTgt spid="1028"/>
                                        </p:tgtEl>
                                        <p:attrNameLst>
                                          <p:attrName>ppt_x</p:attrName>
                                        </p:attrNameLst>
                                      </p:cBhvr>
                                      <p:tavLst>
                                        <p:tav tm="0">
                                          <p:val>
                                            <p:strVal val="#ppt_x"/>
                                          </p:val>
                                        </p:tav>
                                        <p:tav tm="100000">
                                          <p:val>
                                            <p:strVal val="#ppt_x"/>
                                          </p:val>
                                        </p:tav>
                                      </p:tavLst>
                                    </p:anim>
                                    <p:anim calcmode="lin" valueType="num">
                                      <p:cBhvr additive="base">
                                        <p:cTn id="20" dur="500" fill="hold"/>
                                        <p:tgtEl>
                                          <p:spTgt spid="1028"/>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additive="base">
                                        <p:cTn id="2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additive="base">
                                        <p:cTn id="2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029"/>
                                        </p:tgtEl>
                                        <p:attrNameLst>
                                          <p:attrName>style.visibility</p:attrName>
                                        </p:attrNameLst>
                                      </p:cBhvr>
                                      <p:to>
                                        <p:strVal val="visible"/>
                                      </p:to>
                                    </p:set>
                                    <p:anim calcmode="lin" valueType="num">
                                      <p:cBhvr additive="base">
                                        <p:cTn id="33" dur="500" fill="hold"/>
                                        <p:tgtEl>
                                          <p:spTgt spid="1029"/>
                                        </p:tgtEl>
                                        <p:attrNameLst>
                                          <p:attrName>ppt_x</p:attrName>
                                        </p:attrNameLst>
                                      </p:cBhvr>
                                      <p:tavLst>
                                        <p:tav tm="0">
                                          <p:val>
                                            <p:strVal val="#ppt_x"/>
                                          </p:val>
                                        </p:tav>
                                        <p:tav tm="100000">
                                          <p:val>
                                            <p:strVal val="#ppt_x"/>
                                          </p:val>
                                        </p:tav>
                                      </p:tavLst>
                                    </p:anim>
                                    <p:anim calcmode="lin" valueType="num">
                                      <p:cBhvr additive="base">
                                        <p:cTn id="34" dur="500" fill="hold"/>
                                        <p:tgtEl>
                                          <p:spTgt spid="1029"/>
                                        </p:tgtEl>
                                        <p:attrNameLst>
                                          <p:attrName>ppt_y</p:attrName>
                                        </p:attrNameLst>
                                      </p:cBhvr>
                                      <p:tavLst>
                                        <p:tav tm="0">
                                          <p:val>
                                            <p:strVal val="1+#ppt_h/2"/>
                                          </p:val>
                                        </p:tav>
                                        <p:tav tm="100000">
                                          <p:val>
                                            <p:strVal val="#ppt_y"/>
                                          </p:val>
                                        </p:tav>
                                      </p:tavLst>
                                    </p:anim>
                                  </p:childTnLst>
                                </p:cTn>
                              </p:par>
                              <p:par>
                                <p:cTn id="35" presetID="1" presetClass="exit" presetSubtype="0" fill="hold" nodeType="withEffect">
                                  <p:stCondLst>
                                    <p:cond delay="0"/>
                                  </p:stCondLst>
                                  <p:childTnLst>
                                    <p:set>
                                      <p:cBhvr>
                                        <p:cTn id="36" dur="1" fill="hold">
                                          <p:stCondLst>
                                            <p:cond delay="0"/>
                                          </p:stCondLst>
                                        </p:cTn>
                                        <p:tgtEl>
                                          <p:spTgt spid="10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0" name="Oval 1049"/>
          <p:cNvSpPr/>
          <p:nvPr/>
        </p:nvSpPr>
        <p:spPr bwMode="auto">
          <a:xfrm>
            <a:off x="2825626" y="2058693"/>
            <a:ext cx="5040560" cy="4752528"/>
          </a:xfrm>
          <a:prstGeom prst="ellipse">
            <a:avLst/>
          </a:prstGeom>
          <a:noFill/>
          <a:ln w="9525" cap="flat" cmpd="sng" algn="ctr">
            <a:solidFill>
              <a:schemeClr val="accent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dirty="0" smtClean="0">
              <a:ln>
                <a:noFill/>
              </a:ln>
              <a:solidFill>
                <a:schemeClr val="tx1"/>
              </a:solidFill>
              <a:effectLst/>
              <a:latin typeface="Times"/>
            </a:endParaRPr>
          </a:p>
        </p:txBody>
      </p:sp>
      <p:sp>
        <p:nvSpPr>
          <p:cNvPr id="2" name="Title 1"/>
          <p:cNvSpPr>
            <a:spLocks noGrp="1"/>
          </p:cNvSpPr>
          <p:nvPr>
            <p:ph type="title"/>
          </p:nvPr>
        </p:nvSpPr>
        <p:spPr/>
        <p:txBody>
          <a:bodyPr/>
          <a:lstStyle/>
          <a:p>
            <a:r>
              <a:rPr lang="en-GB" sz="4000" dirty="0" smtClean="0">
                <a:latin typeface="Calibri" pitchFamily="34" charset="0"/>
              </a:rPr>
              <a:t>The perceptual process</a:t>
            </a:r>
            <a:endParaRPr lang="en-GB" sz="4000" dirty="0">
              <a:latin typeface="Calibri" pitchFamily="34" charset="0"/>
            </a:endParaRPr>
          </a:p>
        </p:txBody>
      </p:sp>
      <p:sp>
        <p:nvSpPr>
          <p:cNvPr id="4" name="Rounded Rectangle 3"/>
          <p:cNvSpPr/>
          <p:nvPr/>
        </p:nvSpPr>
        <p:spPr bwMode="auto">
          <a:xfrm>
            <a:off x="6534038" y="3934034"/>
            <a:ext cx="2664296" cy="936104"/>
          </a:xfrm>
          <a:prstGeom prst="roundRect">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a:r>
              <a:rPr lang="sv-SE" sz="2000" dirty="0" smtClean="0">
                <a:solidFill>
                  <a:schemeClr val="bg1"/>
                </a:solidFill>
                <a:latin typeface="Calibri" pitchFamily="34" charset="0"/>
              </a:rPr>
              <a:t>STIMULUS</a:t>
            </a:r>
            <a:endParaRPr lang="sv-SE" sz="2000" dirty="0">
              <a:solidFill>
                <a:schemeClr val="bg1"/>
              </a:solidFill>
              <a:latin typeface="Calibri" pitchFamily="34" charset="0"/>
            </a:endParaRPr>
          </a:p>
        </p:txBody>
      </p:sp>
      <p:sp>
        <p:nvSpPr>
          <p:cNvPr id="6" name="Rounded Rectangle 5"/>
          <p:cNvSpPr/>
          <p:nvPr/>
        </p:nvSpPr>
        <p:spPr bwMode="auto">
          <a:xfrm>
            <a:off x="1493478" y="3934034"/>
            <a:ext cx="2664296" cy="936104"/>
          </a:xfrm>
          <a:prstGeom prst="roundRect">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sv-SE" sz="2000" b="0" i="0" u="none" strike="noStrike" cap="none" normalizeH="0" baseline="0" dirty="0" smtClean="0">
                <a:ln>
                  <a:noFill/>
                </a:ln>
                <a:solidFill>
                  <a:schemeClr val="bg1"/>
                </a:solidFill>
                <a:effectLst/>
                <a:latin typeface="Calibri" pitchFamily="34" charset="0"/>
              </a:rPr>
              <a:t>ELECTRICITY</a:t>
            </a:r>
          </a:p>
        </p:txBody>
      </p:sp>
      <p:sp>
        <p:nvSpPr>
          <p:cNvPr id="11" name="Rounded Rectangle 10"/>
          <p:cNvSpPr/>
          <p:nvPr/>
        </p:nvSpPr>
        <p:spPr bwMode="auto">
          <a:xfrm>
            <a:off x="3907823" y="1763613"/>
            <a:ext cx="2664296" cy="936104"/>
          </a:xfrm>
          <a:prstGeom prst="roundRect">
            <a:avLst/>
          </a:prstGeom>
          <a:gradFill>
            <a:gsLst>
              <a:gs pos="0">
                <a:schemeClr val="accent5">
                  <a:shade val="51000"/>
                  <a:satMod val="130000"/>
                </a:schemeClr>
              </a:gs>
              <a:gs pos="80000">
                <a:schemeClr val="accent5">
                  <a:shade val="93000"/>
                  <a:satMod val="130000"/>
                </a:schemeClr>
              </a:gs>
              <a:gs pos="100000">
                <a:schemeClr val="accent5">
                  <a:shade val="94000"/>
                  <a:satMod val="135000"/>
                </a:schemeClr>
              </a:gs>
            </a:gsLst>
          </a:gra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sv-SE" sz="2000" b="0" i="0" u="none" strike="noStrike" cap="none" normalizeH="0" baseline="0" dirty="0" smtClean="0">
                <a:ln>
                  <a:noFill/>
                </a:ln>
                <a:solidFill>
                  <a:schemeClr val="bg1"/>
                </a:solidFill>
                <a:effectLst/>
                <a:latin typeface="Calibri" pitchFamily="34" charset="0"/>
              </a:rPr>
              <a:t>EXPERIENCE</a:t>
            </a:r>
            <a:r>
              <a:rPr kumimoji="0" lang="sv-SE" sz="2000" b="0" i="0" u="none" strike="noStrike" cap="none" normalizeH="0" dirty="0" smtClean="0">
                <a:ln>
                  <a:noFill/>
                </a:ln>
                <a:solidFill>
                  <a:schemeClr val="bg1"/>
                </a:solidFill>
                <a:effectLst/>
                <a:latin typeface="Calibri" pitchFamily="34" charset="0"/>
              </a:rPr>
              <a:t> AND ACTION</a:t>
            </a:r>
            <a:endParaRPr kumimoji="0" lang="sv-SE" sz="2000" b="0" i="0" u="none" strike="noStrike" cap="none" normalizeH="0" baseline="0" dirty="0" smtClean="0">
              <a:ln>
                <a:noFill/>
              </a:ln>
              <a:solidFill>
                <a:schemeClr val="bg1"/>
              </a:solidFill>
              <a:effectLst/>
              <a:latin typeface="Calibri" pitchFamily="34" charset="0"/>
            </a:endParaRPr>
          </a:p>
        </p:txBody>
      </p:sp>
      <p:sp>
        <p:nvSpPr>
          <p:cNvPr id="1051" name="TextBox 1050"/>
          <p:cNvSpPr txBox="1"/>
          <p:nvPr/>
        </p:nvSpPr>
        <p:spPr>
          <a:xfrm>
            <a:off x="7722169" y="2843733"/>
            <a:ext cx="2824171" cy="923330"/>
          </a:xfrm>
          <a:prstGeom prst="rect">
            <a:avLst/>
          </a:prstGeom>
          <a:noFill/>
        </p:spPr>
        <p:txBody>
          <a:bodyPr wrap="none" rtlCol="0">
            <a:spAutoFit/>
          </a:bodyPr>
          <a:lstStyle/>
          <a:p>
            <a:r>
              <a:rPr lang="en-GB" sz="1800" dirty="0" smtClean="0">
                <a:solidFill>
                  <a:schemeClr val="tx1">
                    <a:lumMod val="75000"/>
                    <a:lumOff val="25000"/>
                  </a:schemeClr>
                </a:solidFill>
                <a:latin typeface="Calibri" pitchFamily="34" charset="0"/>
              </a:rPr>
              <a:t>1. Environmental stimulus</a:t>
            </a:r>
          </a:p>
          <a:p>
            <a:r>
              <a:rPr lang="en-GB" sz="1800" dirty="0" smtClean="0">
                <a:solidFill>
                  <a:schemeClr val="tx1">
                    <a:lumMod val="75000"/>
                    <a:lumOff val="25000"/>
                  </a:schemeClr>
                </a:solidFill>
                <a:latin typeface="Calibri" pitchFamily="34" charset="0"/>
              </a:rPr>
              <a:t>2. Attended stimulus</a:t>
            </a:r>
          </a:p>
          <a:p>
            <a:r>
              <a:rPr lang="en-GB" sz="1800" dirty="0" smtClean="0">
                <a:solidFill>
                  <a:schemeClr val="tx1">
                    <a:lumMod val="75000"/>
                    <a:lumOff val="25000"/>
                  </a:schemeClr>
                </a:solidFill>
                <a:latin typeface="Calibri" pitchFamily="34" charset="0"/>
              </a:rPr>
              <a:t>3. Stimulus on the receptors</a:t>
            </a:r>
            <a:endParaRPr lang="en-GB" sz="1800" dirty="0">
              <a:solidFill>
                <a:schemeClr val="tx1">
                  <a:lumMod val="75000"/>
                  <a:lumOff val="25000"/>
                </a:schemeClr>
              </a:solidFill>
              <a:latin typeface="Calibri" pitchFamily="34" charset="0"/>
            </a:endParaRPr>
          </a:p>
        </p:txBody>
      </p:sp>
      <p:sp>
        <p:nvSpPr>
          <p:cNvPr id="60" name="TextBox 59"/>
          <p:cNvSpPr txBox="1"/>
          <p:nvPr/>
        </p:nvSpPr>
        <p:spPr>
          <a:xfrm>
            <a:off x="521370" y="4870138"/>
            <a:ext cx="2205604" cy="923330"/>
          </a:xfrm>
          <a:prstGeom prst="rect">
            <a:avLst/>
          </a:prstGeom>
          <a:noFill/>
        </p:spPr>
        <p:txBody>
          <a:bodyPr wrap="none" rtlCol="0">
            <a:spAutoFit/>
          </a:bodyPr>
          <a:lstStyle/>
          <a:p>
            <a:pPr marL="342900" indent="-342900">
              <a:buFont typeface="+mj-lt"/>
              <a:buAutoNum type="arabicPeriod" startAt="4"/>
            </a:pPr>
            <a:r>
              <a:rPr lang="en-GB" sz="1800" dirty="0" smtClean="0">
                <a:solidFill>
                  <a:schemeClr val="tx1">
                    <a:lumMod val="75000"/>
                    <a:lumOff val="25000"/>
                  </a:schemeClr>
                </a:solidFill>
                <a:latin typeface="Calibri" pitchFamily="34" charset="0"/>
              </a:rPr>
              <a:t>Transduction</a:t>
            </a:r>
          </a:p>
          <a:p>
            <a:pPr marL="342900" indent="-342900">
              <a:buFont typeface="+mj-lt"/>
              <a:buAutoNum type="arabicPeriod" startAt="4"/>
            </a:pPr>
            <a:r>
              <a:rPr lang="en-GB" sz="1800" dirty="0" smtClean="0">
                <a:solidFill>
                  <a:schemeClr val="tx1">
                    <a:lumMod val="75000"/>
                    <a:lumOff val="25000"/>
                  </a:schemeClr>
                </a:solidFill>
                <a:latin typeface="Calibri" pitchFamily="34" charset="0"/>
              </a:rPr>
              <a:t>Transmission</a:t>
            </a:r>
          </a:p>
          <a:p>
            <a:pPr marL="342900" indent="-342900">
              <a:buFont typeface="+mj-lt"/>
              <a:buAutoNum type="arabicPeriod" startAt="4"/>
            </a:pPr>
            <a:r>
              <a:rPr lang="en-GB" sz="1800" dirty="0" smtClean="0">
                <a:solidFill>
                  <a:schemeClr val="tx1">
                    <a:lumMod val="75000"/>
                    <a:lumOff val="25000"/>
                  </a:schemeClr>
                </a:solidFill>
                <a:latin typeface="Calibri" pitchFamily="34" charset="0"/>
              </a:rPr>
              <a:t>Neural processing</a:t>
            </a:r>
            <a:endParaRPr lang="en-GB" sz="1800" dirty="0">
              <a:solidFill>
                <a:schemeClr val="tx1">
                  <a:lumMod val="75000"/>
                  <a:lumOff val="25000"/>
                </a:schemeClr>
              </a:solidFill>
              <a:latin typeface="Calibri" pitchFamily="34" charset="0"/>
            </a:endParaRPr>
          </a:p>
        </p:txBody>
      </p:sp>
      <p:sp>
        <p:nvSpPr>
          <p:cNvPr id="61" name="TextBox 60"/>
          <p:cNvSpPr txBox="1"/>
          <p:nvPr/>
        </p:nvSpPr>
        <p:spPr>
          <a:xfrm>
            <a:off x="2105546" y="1597028"/>
            <a:ext cx="1642244" cy="923330"/>
          </a:xfrm>
          <a:prstGeom prst="rect">
            <a:avLst/>
          </a:prstGeom>
          <a:noFill/>
        </p:spPr>
        <p:txBody>
          <a:bodyPr wrap="none" rtlCol="0">
            <a:spAutoFit/>
          </a:bodyPr>
          <a:lstStyle/>
          <a:p>
            <a:pPr marL="342900" indent="-342900">
              <a:buFont typeface="+mj-lt"/>
              <a:buAutoNum type="arabicPeriod" startAt="7"/>
            </a:pPr>
            <a:r>
              <a:rPr lang="en-GB" sz="1800" dirty="0" smtClean="0">
                <a:solidFill>
                  <a:schemeClr val="tx1">
                    <a:lumMod val="75000"/>
                    <a:lumOff val="25000"/>
                  </a:schemeClr>
                </a:solidFill>
                <a:latin typeface="Calibri" pitchFamily="34" charset="0"/>
              </a:rPr>
              <a:t>Perception</a:t>
            </a:r>
          </a:p>
          <a:p>
            <a:pPr marL="342900" indent="-342900">
              <a:buFont typeface="+mj-lt"/>
              <a:buAutoNum type="arabicPeriod" startAt="7"/>
            </a:pPr>
            <a:r>
              <a:rPr lang="en-GB" sz="1800" dirty="0" smtClean="0">
                <a:solidFill>
                  <a:schemeClr val="tx1">
                    <a:lumMod val="75000"/>
                    <a:lumOff val="25000"/>
                  </a:schemeClr>
                </a:solidFill>
                <a:latin typeface="Calibri" pitchFamily="34" charset="0"/>
              </a:rPr>
              <a:t>Recognition</a:t>
            </a:r>
          </a:p>
          <a:p>
            <a:pPr marL="342900" indent="-342900">
              <a:buFont typeface="+mj-lt"/>
              <a:buAutoNum type="arabicPeriod" startAt="7"/>
            </a:pPr>
            <a:r>
              <a:rPr lang="en-GB" sz="1800" dirty="0" smtClean="0">
                <a:solidFill>
                  <a:schemeClr val="tx1">
                    <a:lumMod val="75000"/>
                    <a:lumOff val="25000"/>
                  </a:schemeClr>
                </a:solidFill>
                <a:latin typeface="Calibri" pitchFamily="34" charset="0"/>
              </a:rPr>
              <a:t>Action</a:t>
            </a:r>
            <a:endParaRPr lang="en-GB" sz="1800" dirty="0">
              <a:solidFill>
                <a:schemeClr val="tx1">
                  <a:lumMod val="75000"/>
                  <a:lumOff val="25000"/>
                </a:schemeClr>
              </a:solidFill>
              <a:latin typeface="Calibri" pitchFamily="34" charset="0"/>
            </a:endParaRPr>
          </a:p>
        </p:txBody>
      </p:sp>
      <p:sp>
        <p:nvSpPr>
          <p:cNvPr id="39" name="Isosceles Triangle 38"/>
          <p:cNvSpPr/>
          <p:nvPr/>
        </p:nvSpPr>
        <p:spPr bwMode="auto">
          <a:xfrm rot="20975773">
            <a:off x="2813066" y="4870285"/>
            <a:ext cx="162611" cy="275316"/>
          </a:xfrm>
          <a:prstGeom prst="triangle">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dirty="0" smtClean="0">
              <a:ln>
                <a:noFill/>
              </a:ln>
              <a:solidFill>
                <a:schemeClr val="tx1"/>
              </a:solidFill>
              <a:effectLst/>
              <a:latin typeface="Times"/>
            </a:endParaRPr>
          </a:p>
        </p:txBody>
      </p:sp>
      <p:sp>
        <p:nvSpPr>
          <p:cNvPr id="76" name="Isosceles Triangle 75"/>
          <p:cNvSpPr/>
          <p:nvPr/>
        </p:nvSpPr>
        <p:spPr bwMode="auto">
          <a:xfrm rot="2923754">
            <a:off x="3738111" y="2411146"/>
            <a:ext cx="162611" cy="275316"/>
          </a:xfrm>
          <a:prstGeom prst="triangle">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dirty="0" smtClean="0">
              <a:ln>
                <a:noFill/>
              </a:ln>
              <a:solidFill>
                <a:schemeClr val="tx1"/>
              </a:solidFill>
              <a:effectLst/>
              <a:latin typeface="Times"/>
            </a:endParaRPr>
          </a:p>
        </p:txBody>
      </p:sp>
      <p:sp>
        <p:nvSpPr>
          <p:cNvPr id="77" name="Isosceles Triangle 76"/>
          <p:cNvSpPr/>
          <p:nvPr/>
        </p:nvSpPr>
        <p:spPr bwMode="auto">
          <a:xfrm rot="10030993">
            <a:off x="7683745" y="3670298"/>
            <a:ext cx="162611" cy="275316"/>
          </a:xfrm>
          <a:prstGeom prst="triangle">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dirty="0" smtClean="0">
              <a:ln>
                <a:noFill/>
              </a:ln>
              <a:solidFill>
                <a:schemeClr val="tx1"/>
              </a:solidFill>
              <a:effectLst/>
              <a:latin typeface="Times"/>
            </a:endParaRPr>
          </a:p>
        </p:txBody>
      </p:sp>
    </p:spTree>
    <p:extLst>
      <p:ext uri="{BB962C8B-B14F-4D97-AF65-F5344CB8AC3E}">
        <p14:creationId xmlns:p14="http://schemas.microsoft.com/office/powerpoint/2010/main" val="2219065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grpId="0" nodeType="clickEffect">
                                  <p:stCondLst>
                                    <p:cond delay="0"/>
                                  </p:stCondLst>
                                  <p:iterate type="lt">
                                    <p:tmPct val="4000"/>
                                  </p:iterate>
                                  <p:childTnLst>
                                    <p:set>
                                      <p:cBhvr override="childStyle">
                                        <p:cTn id="6" dur="500" fill="hold"/>
                                        <p:tgtEl>
                                          <p:spTgt spid="6"/>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alibri" pitchFamily="34" charset="0"/>
              </a:rPr>
              <a:t>The perceptual process:</a:t>
            </a:r>
            <a:br>
              <a:rPr lang="en-GB" dirty="0" smtClean="0">
                <a:latin typeface="Calibri" pitchFamily="34" charset="0"/>
              </a:rPr>
            </a:br>
            <a:r>
              <a:rPr lang="en-GB" dirty="0">
                <a:latin typeface="Calibri" pitchFamily="34" charset="0"/>
              </a:rPr>
              <a:t>2. </a:t>
            </a:r>
            <a:r>
              <a:rPr lang="en-GB" dirty="0" smtClean="0">
                <a:latin typeface="Calibri" pitchFamily="34" charset="0"/>
              </a:rPr>
              <a:t>Electricity</a:t>
            </a:r>
            <a:endParaRPr lang="en-GB" dirty="0">
              <a:latin typeface="Calibri" pitchFamily="34" charset="0"/>
            </a:endParaRPr>
          </a:p>
        </p:txBody>
      </p:sp>
      <p:sp>
        <p:nvSpPr>
          <p:cNvPr id="3" name="Content Placeholder 2"/>
          <p:cNvSpPr>
            <a:spLocks noGrp="1"/>
          </p:cNvSpPr>
          <p:nvPr>
            <p:ph sz="quarter" idx="13"/>
          </p:nvPr>
        </p:nvSpPr>
        <p:spPr>
          <a:xfrm>
            <a:off x="2130425" y="2066400"/>
            <a:ext cx="5620601" cy="4474800"/>
          </a:xfrm>
        </p:spPr>
        <p:txBody>
          <a:bodyPr>
            <a:normAutofit/>
          </a:bodyPr>
          <a:lstStyle/>
          <a:p>
            <a:pPr marL="457200" indent="-457200">
              <a:buFont typeface="+mj-lt"/>
              <a:buAutoNum type="arabicPeriod" startAt="4"/>
            </a:pPr>
            <a:r>
              <a:rPr lang="en-GB" dirty="0" smtClean="0">
                <a:latin typeface="Calibri" pitchFamily="34" charset="0"/>
              </a:rPr>
              <a:t>Transduction</a:t>
            </a:r>
            <a:br>
              <a:rPr lang="en-GB" dirty="0" smtClean="0">
                <a:latin typeface="Calibri" pitchFamily="34" charset="0"/>
              </a:rPr>
            </a:br>
            <a:r>
              <a:rPr lang="en-GB" sz="1800" dirty="0">
                <a:latin typeface="Calibri" pitchFamily="34" charset="0"/>
              </a:rPr>
              <a:t>- Energy in the environment is transformed into electrical impulses in the neural system.</a:t>
            </a:r>
          </a:p>
          <a:p>
            <a:pPr marL="457200" indent="-457200">
              <a:buFont typeface="+mj-lt"/>
              <a:buAutoNum type="arabicPeriod" startAt="4"/>
            </a:pPr>
            <a:r>
              <a:rPr lang="en-GB" dirty="0" smtClean="0">
                <a:latin typeface="Calibri" pitchFamily="34" charset="0"/>
              </a:rPr>
              <a:t>Transmission</a:t>
            </a:r>
            <a:br>
              <a:rPr lang="en-GB" dirty="0" smtClean="0">
                <a:latin typeface="Calibri" pitchFamily="34" charset="0"/>
              </a:rPr>
            </a:br>
            <a:r>
              <a:rPr lang="en-GB" sz="1800" dirty="0">
                <a:latin typeface="Calibri" pitchFamily="34" charset="0"/>
              </a:rPr>
              <a:t>- The transmission of the electrical signals travels from one neuron to another.</a:t>
            </a:r>
          </a:p>
          <a:p>
            <a:pPr marL="457200" indent="-457200">
              <a:buFont typeface="+mj-lt"/>
              <a:buAutoNum type="arabicPeriod" startAt="4"/>
            </a:pPr>
            <a:r>
              <a:rPr lang="en-GB" dirty="0" smtClean="0">
                <a:latin typeface="Calibri" pitchFamily="34" charset="0"/>
              </a:rPr>
              <a:t>Neural processing</a:t>
            </a:r>
            <a:br>
              <a:rPr lang="en-GB" dirty="0" smtClean="0">
                <a:latin typeface="Calibri" pitchFamily="34" charset="0"/>
              </a:rPr>
            </a:br>
            <a:r>
              <a:rPr lang="en-GB" sz="1800" dirty="0">
                <a:latin typeface="Calibri" pitchFamily="34" charset="0"/>
              </a:rPr>
              <a:t> - The electrical signals are then transmitted through networks of neurons to the brain</a:t>
            </a:r>
          </a:p>
          <a:p>
            <a:pPr marL="0" indent="0">
              <a:buNone/>
            </a:pPr>
            <a:r>
              <a:rPr lang="en-GB" dirty="0"/>
              <a:t/>
            </a:r>
            <a:br>
              <a:rPr lang="en-GB" dirty="0"/>
            </a:br>
            <a:r>
              <a:rPr lang="en-GB" dirty="0" smtClean="0"/>
              <a:t/>
            </a:r>
            <a:br>
              <a:rPr lang="en-GB" dirty="0" smtClean="0"/>
            </a:br>
            <a:endParaRPr lang="en-GB" dirty="0" smtClean="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1026" y="2066400"/>
            <a:ext cx="2543175" cy="4219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79626" y="2066400"/>
            <a:ext cx="2314575" cy="4248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27238" y="2004487"/>
            <a:ext cx="2419350"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82180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26"/>
                                        </p:tgtEl>
                                        <p:attrNameLst>
                                          <p:attrName>style.visibility</p:attrName>
                                        </p:attrNameLst>
                                      </p:cBhvr>
                                      <p:to>
                                        <p:strVal val="visible"/>
                                      </p:to>
                                    </p:set>
                                    <p:anim calcmode="lin" valueType="num">
                                      <p:cBhvr additive="base">
                                        <p:cTn id="11" dur="500" fill="hold"/>
                                        <p:tgtEl>
                                          <p:spTgt spid="1026"/>
                                        </p:tgtEl>
                                        <p:attrNameLst>
                                          <p:attrName>ppt_x</p:attrName>
                                        </p:attrNameLst>
                                      </p:cBhvr>
                                      <p:tavLst>
                                        <p:tav tm="0">
                                          <p:val>
                                            <p:strVal val="#ppt_x"/>
                                          </p:val>
                                        </p:tav>
                                        <p:tav tm="100000">
                                          <p:val>
                                            <p:strVal val="#ppt_x"/>
                                          </p:val>
                                        </p:tav>
                                      </p:tavLst>
                                    </p:anim>
                                    <p:anim calcmode="lin" valueType="num">
                                      <p:cBhvr additive="base">
                                        <p:cTn id="12"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1026"/>
                                        </p:tgtEl>
                                      </p:cBhvr>
                                    </p:animEffect>
                                    <p:set>
                                      <p:cBhvr>
                                        <p:cTn id="17" dur="1" fill="hold">
                                          <p:stCondLst>
                                            <p:cond delay="499"/>
                                          </p:stCondLst>
                                        </p:cTn>
                                        <p:tgtEl>
                                          <p:spTgt spid="1026"/>
                                        </p:tgtEl>
                                        <p:attrNameLst>
                                          <p:attrName>style.visibility</p:attrName>
                                        </p:attrNameLst>
                                      </p:cBhvr>
                                      <p:to>
                                        <p:strVal val="hidden"/>
                                      </p:to>
                                    </p:set>
                                  </p:childTnLst>
                                </p:cTn>
                              </p:par>
                            </p:childTnLst>
                          </p:cTn>
                        </p:par>
                        <p:par>
                          <p:cTn id="18" fill="hold">
                            <p:stCondLst>
                              <p:cond delay="500"/>
                            </p:stCondLst>
                            <p:childTnLst>
                              <p:par>
                                <p:cTn id="19" presetID="2" presetClass="entr" presetSubtype="4" fill="hold" nodeType="afterEffect">
                                  <p:stCondLst>
                                    <p:cond delay="0"/>
                                  </p:stCondLst>
                                  <p:childTnLst>
                                    <p:set>
                                      <p:cBhvr>
                                        <p:cTn id="20" dur="1" fill="hold">
                                          <p:stCondLst>
                                            <p:cond delay="0"/>
                                          </p:stCondLst>
                                        </p:cTn>
                                        <p:tgtEl>
                                          <p:spTgt spid="1028"/>
                                        </p:tgtEl>
                                        <p:attrNameLst>
                                          <p:attrName>style.visibility</p:attrName>
                                        </p:attrNameLst>
                                      </p:cBhvr>
                                      <p:to>
                                        <p:strVal val="visible"/>
                                      </p:to>
                                    </p:set>
                                    <p:anim calcmode="lin" valueType="num">
                                      <p:cBhvr additive="base">
                                        <p:cTn id="21" dur="500" fill="hold"/>
                                        <p:tgtEl>
                                          <p:spTgt spid="1028"/>
                                        </p:tgtEl>
                                        <p:attrNameLst>
                                          <p:attrName>ppt_x</p:attrName>
                                        </p:attrNameLst>
                                      </p:cBhvr>
                                      <p:tavLst>
                                        <p:tav tm="0">
                                          <p:val>
                                            <p:strVal val="#ppt_x"/>
                                          </p:val>
                                        </p:tav>
                                        <p:tav tm="100000">
                                          <p:val>
                                            <p:strVal val="#ppt_x"/>
                                          </p:val>
                                        </p:tav>
                                      </p:tavLst>
                                    </p:anim>
                                    <p:anim calcmode="lin" valueType="num">
                                      <p:cBhvr additive="base">
                                        <p:cTn id="22" dur="500" fill="hold"/>
                                        <p:tgtEl>
                                          <p:spTgt spid="1028"/>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1028"/>
                                        </p:tgtEl>
                                      </p:cBhvr>
                                    </p:animEffect>
                                    <p:set>
                                      <p:cBhvr>
                                        <p:cTn id="31" dur="1" fill="hold">
                                          <p:stCondLst>
                                            <p:cond delay="499"/>
                                          </p:stCondLst>
                                        </p:cTn>
                                        <p:tgtEl>
                                          <p:spTgt spid="1028"/>
                                        </p:tgtEl>
                                        <p:attrNameLst>
                                          <p:attrName>style.visibility</p:attrName>
                                        </p:attrNameLst>
                                      </p:cBhvr>
                                      <p:to>
                                        <p:strVal val="hidden"/>
                                      </p:to>
                                    </p:set>
                                  </p:childTnLst>
                                </p:cTn>
                              </p:par>
                            </p:childTnLst>
                          </p:cTn>
                        </p:par>
                        <p:par>
                          <p:cTn id="32" fill="hold">
                            <p:stCondLst>
                              <p:cond delay="500"/>
                            </p:stCondLst>
                            <p:childTnLst>
                              <p:par>
                                <p:cTn id="33" presetID="2" presetClass="entr" presetSubtype="4" fill="hold" nodeType="afterEffect">
                                  <p:stCondLst>
                                    <p:cond delay="0"/>
                                  </p:stCondLst>
                                  <p:childTnLst>
                                    <p:set>
                                      <p:cBhvr>
                                        <p:cTn id="34" dur="1" fill="hold">
                                          <p:stCondLst>
                                            <p:cond delay="0"/>
                                          </p:stCondLst>
                                        </p:cTn>
                                        <p:tgtEl>
                                          <p:spTgt spid="1029"/>
                                        </p:tgtEl>
                                        <p:attrNameLst>
                                          <p:attrName>style.visibility</p:attrName>
                                        </p:attrNameLst>
                                      </p:cBhvr>
                                      <p:to>
                                        <p:strVal val="visible"/>
                                      </p:to>
                                    </p:set>
                                    <p:anim calcmode="lin" valueType="num">
                                      <p:cBhvr additive="base">
                                        <p:cTn id="35" dur="500" fill="hold"/>
                                        <p:tgtEl>
                                          <p:spTgt spid="1029"/>
                                        </p:tgtEl>
                                        <p:attrNameLst>
                                          <p:attrName>ppt_x</p:attrName>
                                        </p:attrNameLst>
                                      </p:cBhvr>
                                      <p:tavLst>
                                        <p:tav tm="0">
                                          <p:val>
                                            <p:strVal val="#ppt_x"/>
                                          </p:val>
                                        </p:tav>
                                        <p:tav tm="100000">
                                          <p:val>
                                            <p:strVal val="#ppt_x"/>
                                          </p:val>
                                        </p:tav>
                                      </p:tavLst>
                                    </p:anim>
                                    <p:anim calcmode="lin" valueType="num">
                                      <p:cBhvr additive="base">
                                        <p:cTn id="36" dur="500" fill="hold"/>
                                        <p:tgtEl>
                                          <p:spTgt spid="1029"/>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additive="base">
                                        <p:cTn id="3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http://ecx.images-amazon.com/images/I/51-pAurkLOL._SL500_AA300_.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9093" y="4093564"/>
            <a:ext cx="1623456" cy="162345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Processing in cell phones</a:t>
            </a:r>
            <a:endParaRPr lang="en-US" dirty="0"/>
          </a:p>
        </p:txBody>
      </p:sp>
      <p:pic>
        <p:nvPicPr>
          <p:cNvPr id="1034" name="Picture 10" descr="http://outdooractivitiesforchildren.com/sites/default/files/xperia_X2_Man_talking_on_phone11070519084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1730" y="2814554"/>
            <a:ext cx="3105150" cy="2090738"/>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ular Callout 4"/>
          <p:cNvSpPr/>
          <p:nvPr/>
        </p:nvSpPr>
        <p:spPr bwMode="auto">
          <a:xfrm>
            <a:off x="371437" y="3133149"/>
            <a:ext cx="1022176" cy="651673"/>
          </a:xfrm>
          <a:prstGeom prst="wedgeRoundRectCallou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sv-SE" sz="2400" b="0" i="0" u="none" strike="noStrike" cap="none" normalizeH="0" baseline="0" dirty="0" smtClean="0">
                <a:ln>
                  <a:noFill/>
                </a:ln>
                <a:solidFill>
                  <a:schemeClr val="tx1"/>
                </a:solidFill>
                <a:effectLst/>
                <a:latin typeface="Times"/>
              </a:rPr>
              <a:t>Hello</a:t>
            </a:r>
          </a:p>
        </p:txBody>
      </p:sp>
      <p:cxnSp>
        <p:nvCxnSpPr>
          <p:cNvPr id="7" name="Straight Connector 6"/>
          <p:cNvCxnSpPr/>
          <p:nvPr/>
        </p:nvCxnSpPr>
        <p:spPr bwMode="auto">
          <a:xfrm>
            <a:off x="3481938" y="3454179"/>
            <a:ext cx="0" cy="56616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 name="Straight Connector 11"/>
          <p:cNvCxnSpPr/>
          <p:nvPr/>
        </p:nvCxnSpPr>
        <p:spPr bwMode="auto">
          <a:xfrm>
            <a:off x="3634338" y="3454179"/>
            <a:ext cx="0" cy="56616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3" name="Straight Connector 12"/>
          <p:cNvCxnSpPr/>
          <p:nvPr/>
        </p:nvCxnSpPr>
        <p:spPr bwMode="auto">
          <a:xfrm>
            <a:off x="3786738" y="3454179"/>
            <a:ext cx="0" cy="56616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4" name="Straight Connector 13"/>
          <p:cNvCxnSpPr/>
          <p:nvPr/>
        </p:nvCxnSpPr>
        <p:spPr bwMode="auto">
          <a:xfrm>
            <a:off x="3939138" y="3454179"/>
            <a:ext cx="0" cy="56616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5" name="Straight Connector 14"/>
          <p:cNvCxnSpPr/>
          <p:nvPr/>
        </p:nvCxnSpPr>
        <p:spPr bwMode="auto">
          <a:xfrm>
            <a:off x="4091538" y="3454179"/>
            <a:ext cx="0" cy="56616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6" name="Straight Connector 15"/>
          <p:cNvCxnSpPr/>
          <p:nvPr/>
        </p:nvCxnSpPr>
        <p:spPr bwMode="auto">
          <a:xfrm>
            <a:off x="4243938" y="3454179"/>
            <a:ext cx="0" cy="56616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7" name="Straight Connector 16"/>
          <p:cNvCxnSpPr/>
          <p:nvPr/>
        </p:nvCxnSpPr>
        <p:spPr bwMode="auto">
          <a:xfrm>
            <a:off x="4396338" y="3454179"/>
            <a:ext cx="0" cy="56616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8" name="Straight Connector 17"/>
          <p:cNvCxnSpPr/>
          <p:nvPr/>
        </p:nvCxnSpPr>
        <p:spPr bwMode="auto">
          <a:xfrm>
            <a:off x="4548738" y="3454179"/>
            <a:ext cx="0" cy="56616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9" name="Straight Connector 18"/>
          <p:cNvCxnSpPr/>
          <p:nvPr/>
        </p:nvCxnSpPr>
        <p:spPr bwMode="auto">
          <a:xfrm>
            <a:off x="4701138" y="3454179"/>
            <a:ext cx="0" cy="56616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5" name="Straight Connector 44"/>
          <p:cNvCxnSpPr/>
          <p:nvPr/>
        </p:nvCxnSpPr>
        <p:spPr bwMode="auto">
          <a:xfrm>
            <a:off x="6247826" y="3454179"/>
            <a:ext cx="0" cy="56616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7" name="Straight Connector 46"/>
          <p:cNvCxnSpPr/>
          <p:nvPr/>
        </p:nvCxnSpPr>
        <p:spPr bwMode="auto">
          <a:xfrm>
            <a:off x="6552626" y="3454179"/>
            <a:ext cx="0" cy="56616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9" name="Straight Connector 48"/>
          <p:cNvCxnSpPr/>
          <p:nvPr/>
        </p:nvCxnSpPr>
        <p:spPr bwMode="auto">
          <a:xfrm>
            <a:off x="6857426" y="3454179"/>
            <a:ext cx="0" cy="56616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1" name="Straight Connector 50"/>
          <p:cNvCxnSpPr/>
          <p:nvPr/>
        </p:nvCxnSpPr>
        <p:spPr bwMode="auto">
          <a:xfrm>
            <a:off x="7162226" y="3454179"/>
            <a:ext cx="0" cy="56616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3" name="Straight Connector 52"/>
          <p:cNvCxnSpPr/>
          <p:nvPr/>
        </p:nvCxnSpPr>
        <p:spPr bwMode="auto">
          <a:xfrm>
            <a:off x="7467026" y="3454179"/>
            <a:ext cx="0" cy="566169"/>
          </a:xfrm>
          <a:prstGeom prst="line">
            <a:avLst/>
          </a:prstGeom>
          <a:solidFill>
            <a:schemeClr val="accent1"/>
          </a:solidFill>
          <a:ln w="9525" cap="flat" cmpd="sng" algn="ctr">
            <a:solidFill>
              <a:schemeClr val="tx1"/>
            </a:solidFill>
            <a:prstDash val="solid"/>
            <a:round/>
            <a:headEnd type="none" w="med" len="med"/>
            <a:tailEnd type="none" w="med" len="med"/>
          </a:ln>
          <a:effectLst/>
        </p:spPr>
      </p:cxnSp>
      <p:pic>
        <p:nvPicPr>
          <p:cNvPr id="1037" name="Picture 12" descr="http://sjeciowa.org/wp-content/uploads/2013/08/WomanOnCellPhone32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89513" y="3133149"/>
            <a:ext cx="3048000" cy="2028826"/>
          </a:xfrm>
          <a:prstGeom prst="rect">
            <a:avLst/>
          </a:prstGeom>
          <a:noFill/>
          <a:extLst>
            <a:ext uri="{909E8E84-426E-40DD-AFC4-6F175D3DCCD1}">
              <a14:hiddenFill xmlns:a14="http://schemas.microsoft.com/office/drawing/2010/main">
                <a:solidFill>
                  <a:srgbClr val="FFFFFF"/>
                </a:solidFill>
              </a14:hiddenFill>
            </a:ext>
          </a:extLst>
        </p:spPr>
      </p:pic>
      <p:sp>
        <p:nvSpPr>
          <p:cNvPr id="55" name="Rounded Rectangular Callout 54"/>
          <p:cNvSpPr/>
          <p:nvPr/>
        </p:nvSpPr>
        <p:spPr bwMode="auto">
          <a:xfrm>
            <a:off x="7494291" y="2584265"/>
            <a:ext cx="1022176" cy="651673"/>
          </a:xfrm>
          <a:prstGeom prst="wedgeRoundRectCallou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sv-SE" sz="2400" b="0" i="0" u="none" strike="noStrike" cap="none" normalizeH="0" baseline="0" dirty="0" smtClean="0">
                <a:ln>
                  <a:noFill/>
                </a:ln>
                <a:solidFill>
                  <a:schemeClr val="tx1"/>
                </a:solidFill>
                <a:effectLst/>
                <a:latin typeface="Times"/>
              </a:rPr>
              <a:t>Hello</a:t>
            </a:r>
          </a:p>
        </p:txBody>
      </p:sp>
      <p:sp>
        <p:nvSpPr>
          <p:cNvPr id="1038" name="TextBox 1037"/>
          <p:cNvSpPr txBox="1"/>
          <p:nvPr/>
        </p:nvSpPr>
        <p:spPr>
          <a:xfrm>
            <a:off x="4445153" y="5723292"/>
            <a:ext cx="1831335" cy="461665"/>
          </a:xfrm>
          <a:prstGeom prst="rect">
            <a:avLst/>
          </a:prstGeom>
          <a:noFill/>
        </p:spPr>
        <p:txBody>
          <a:bodyPr wrap="none" rtlCol="0">
            <a:spAutoFit/>
          </a:bodyPr>
          <a:lstStyle/>
          <a:p>
            <a:r>
              <a:rPr lang="sv-SE" dirty="0" smtClean="0"/>
              <a:t>Transmission</a:t>
            </a:r>
            <a:endParaRPr lang="sv-SE" dirty="0"/>
          </a:p>
        </p:txBody>
      </p:sp>
      <p:sp>
        <p:nvSpPr>
          <p:cNvPr id="58" name="TextBox 57"/>
          <p:cNvSpPr txBox="1"/>
          <p:nvPr/>
        </p:nvSpPr>
        <p:spPr>
          <a:xfrm>
            <a:off x="1076818" y="1745164"/>
            <a:ext cx="1653251" cy="461665"/>
          </a:xfrm>
          <a:prstGeom prst="rect">
            <a:avLst/>
          </a:prstGeom>
        </p:spPr>
        <p:style>
          <a:lnRef idx="1">
            <a:schemeClr val="accent2"/>
          </a:lnRef>
          <a:fillRef idx="3">
            <a:schemeClr val="accent2"/>
          </a:fillRef>
          <a:effectRef idx="2">
            <a:schemeClr val="accent2"/>
          </a:effectRef>
          <a:fontRef idx="minor">
            <a:schemeClr val="lt1"/>
          </a:fontRef>
        </p:style>
        <p:txBody>
          <a:bodyPr wrap="square" rtlCol="0" anchor="ctr">
            <a:spAutoFit/>
          </a:bodyPr>
          <a:lstStyle/>
          <a:p>
            <a:pPr algn="ctr"/>
            <a:r>
              <a:rPr lang="sv-SE" dirty="0" smtClean="0"/>
              <a:t>Stimulus</a:t>
            </a:r>
            <a:endParaRPr lang="sv-SE" dirty="0"/>
          </a:p>
        </p:txBody>
      </p:sp>
      <p:sp>
        <p:nvSpPr>
          <p:cNvPr id="59" name="TextBox 58"/>
          <p:cNvSpPr txBox="1"/>
          <p:nvPr/>
        </p:nvSpPr>
        <p:spPr>
          <a:xfrm>
            <a:off x="8186887" y="1560497"/>
            <a:ext cx="1653251" cy="830997"/>
          </a:xfrm>
          <a:prstGeom prst="rect">
            <a:avLst/>
          </a:prstGeom>
        </p:spPr>
        <p:style>
          <a:lnRef idx="1">
            <a:schemeClr val="accent2"/>
          </a:lnRef>
          <a:fillRef idx="3">
            <a:schemeClr val="accent2"/>
          </a:fillRef>
          <a:effectRef idx="2">
            <a:schemeClr val="accent2"/>
          </a:effectRef>
          <a:fontRef idx="minor">
            <a:schemeClr val="lt1"/>
          </a:fontRef>
        </p:style>
        <p:txBody>
          <a:bodyPr wrap="square" rtlCol="0" anchor="ctr">
            <a:spAutoFit/>
          </a:bodyPr>
          <a:lstStyle/>
          <a:p>
            <a:pPr algn="ctr"/>
            <a:r>
              <a:rPr lang="en-US" dirty="0" smtClean="0"/>
              <a:t>Copy of stimulus</a:t>
            </a:r>
            <a:endParaRPr lang="en-US" dirty="0"/>
          </a:p>
        </p:txBody>
      </p:sp>
      <p:cxnSp>
        <p:nvCxnSpPr>
          <p:cNvPr id="1040" name="Straight Arrow Connector 1039"/>
          <p:cNvCxnSpPr/>
          <p:nvPr/>
        </p:nvCxnSpPr>
        <p:spPr bwMode="auto">
          <a:xfrm>
            <a:off x="3000914" y="1975997"/>
            <a:ext cx="4629856"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extLst>
      <p:ext uri="{BB962C8B-B14F-4D97-AF65-F5344CB8AC3E}">
        <p14:creationId xmlns:p14="http://schemas.microsoft.com/office/powerpoint/2010/main" val="3856620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7"/>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500"/>
                                  </p:stCondLst>
                                  <p:childTnLst>
                                    <p:set>
                                      <p:cBhvr>
                                        <p:cTn id="12" dur="1" fill="hold">
                                          <p:stCondLst>
                                            <p:cond delay="0"/>
                                          </p:stCondLst>
                                        </p:cTn>
                                        <p:tgtEl>
                                          <p:spTgt spid="12"/>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nodeType="afterEffect">
                                  <p:stCondLst>
                                    <p:cond delay="500"/>
                                  </p:stCondLst>
                                  <p:childTnLst>
                                    <p:set>
                                      <p:cBhvr>
                                        <p:cTn id="15" dur="1" fill="hold">
                                          <p:stCondLst>
                                            <p:cond delay="0"/>
                                          </p:stCondLst>
                                        </p:cTn>
                                        <p:tgtEl>
                                          <p:spTgt spid="13"/>
                                        </p:tgtEl>
                                        <p:attrNameLst>
                                          <p:attrName>style.visibility</p:attrName>
                                        </p:attrNameLst>
                                      </p:cBhvr>
                                      <p:to>
                                        <p:strVal val="visible"/>
                                      </p:to>
                                    </p:set>
                                  </p:childTnLst>
                                </p:cTn>
                              </p:par>
                            </p:childTnLst>
                          </p:cTn>
                        </p:par>
                        <p:par>
                          <p:cTn id="16" fill="hold">
                            <p:stCondLst>
                              <p:cond delay="1500"/>
                            </p:stCondLst>
                            <p:childTnLst>
                              <p:par>
                                <p:cTn id="17" presetID="1" presetClass="entr" presetSubtype="0" fill="hold" nodeType="afterEffect">
                                  <p:stCondLst>
                                    <p:cond delay="500"/>
                                  </p:stCondLst>
                                  <p:childTnLst>
                                    <p:set>
                                      <p:cBhvr>
                                        <p:cTn id="18" dur="1" fill="hold">
                                          <p:stCondLst>
                                            <p:cond delay="0"/>
                                          </p:stCondLst>
                                        </p:cTn>
                                        <p:tgtEl>
                                          <p:spTgt spid="14"/>
                                        </p:tgtEl>
                                        <p:attrNameLst>
                                          <p:attrName>style.visibility</p:attrName>
                                        </p:attrNameLst>
                                      </p:cBhvr>
                                      <p:to>
                                        <p:strVal val="visible"/>
                                      </p:to>
                                    </p:set>
                                  </p:childTnLst>
                                </p:cTn>
                              </p:par>
                            </p:childTnLst>
                          </p:cTn>
                        </p:par>
                        <p:par>
                          <p:cTn id="19" fill="hold">
                            <p:stCondLst>
                              <p:cond delay="2000"/>
                            </p:stCondLst>
                            <p:childTnLst>
                              <p:par>
                                <p:cTn id="20" presetID="1" presetClass="entr" presetSubtype="0" fill="hold" nodeType="afterEffect">
                                  <p:stCondLst>
                                    <p:cond delay="500"/>
                                  </p:stCondLst>
                                  <p:childTnLst>
                                    <p:set>
                                      <p:cBhvr>
                                        <p:cTn id="21" dur="1" fill="hold">
                                          <p:stCondLst>
                                            <p:cond delay="0"/>
                                          </p:stCondLst>
                                        </p:cTn>
                                        <p:tgtEl>
                                          <p:spTgt spid="15"/>
                                        </p:tgtEl>
                                        <p:attrNameLst>
                                          <p:attrName>style.visibility</p:attrName>
                                        </p:attrNameLst>
                                      </p:cBhvr>
                                      <p:to>
                                        <p:strVal val="visible"/>
                                      </p:to>
                                    </p:set>
                                  </p:childTnLst>
                                </p:cTn>
                              </p:par>
                            </p:childTnLst>
                          </p:cTn>
                        </p:par>
                        <p:par>
                          <p:cTn id="22" fill="hold">
                            <p:stCondLst>
                              <p:cond delay="2500"/>
                            </p:stCondLst>
                            <p:childTnLst>
                              <p:par>
                                <p:cTn id="23" presetID="1" presetClass="entr" presetSubtype="0" fill="hold" nodeType="afterEffect">
                                  <p:stCondLst>
                                    <p:cond delay="500"/>
                                  </p:stCondLst>
                                  <p:childTnLst>
                                    <p:set>
                                      <p:cBhvr>
                                        <p:cTn id="24" dur="1" fill="hold">
                                          <p:stCondLst>
                                            <p:cond delay="0"/>
                                          </p:stCondLst>
                                        </p:cTn>
                                        <p:tgtEl>
                                          <p:spTgt spid="16"/>
                                        </p:tgtEl>
                                        <p:attrNameLst>
                                          <p:attrName>style.visibility</p:attrName>
                                        </p:attrNameLst>
                                      </p:cBhvr>
                                      <p:to>
                                        <p:strVal val="visible"/>
                                      </p:to>
                                    </p:set>
                                  </p:childTnLst>
                                </p:cTn>
                              </p:par>
                            </p:childTnLst>
                          </p:cTn>
                        </p:par>
                        <p:par>
                          <p:cTn id="25" fill="hold">
                            <p:stCondLst>
                              <p:cond delay="3000"/>
                            </p:stCondLst>
                            <p:childTnLst>
                              <p:par>
                                <p:cTn id="26" presetID="1" presetClass="entr" presetSubtype="0" fill="hold" nodeType="afterEffect">
                                  <p:stCondLst>
                                    <p:cond delay="500"/>
                                  </p:stCondLst>
                                  <p:childTnLst>
                                    <p:set>
                                      <p:cBhvr>
                                        <p:cTn id="27" dur="1" fill="hold">
                                          <p:stCondLst>
                                            <p:cond delay="0"/>
                                          </p:stCondLst>
                                        </p:cTn>
                                        <p:tgtEl>
                                          <p:spTgt spid="17"/>
                                        </p:tgtEl>
                                        <p:attrNameLst>
                                          <p:attrName>style.visibility</p:attrName>
                                        </p:attrNameLst>
                                      </p:cBhvr>
                                      <p:to>
                                        <p:strVal val="visible"/>
                                      </p:to>
                                    </p:set>
                                  </p:childTnLst>
                                </p:cTn>
                              </p:par>
                            </p:childTnLst>
                          </p:cTn>
                        </p:par>
                        <p:par>
                          <p:cTn id="28" fill="hold">
                            <p:stCondLst>
                              <p:cond delay="3500"/>
                            </p:stCondLst>
                            <p:childTnLst>
                              <p:par>
                                <p:cTn id="29" presetID="1" presetClass="entr" presetSubtype="0" fill="hold" nodeType="afterEffect">
                                  <p:stCondLst>
                                    <p:cond delay="500"/>
                                  </p:stCondLst>
                                  <p:childTnLst>
                                    <p:set>
                                      <p:cBhvr>
                                        <p:cTn id="30" dur="1" fill="hold">
                                          <p:stCondLst>
                                            <p:cond delay="0"/>
                                          </p:stCondLst>
                                        </p:cTn>
                                        <p:tgtEl>
                                          <p:spTgt spid="18"/>
                                        </p:tgtEl>
                                        <p:attrNameLst>
                                          <p:attrName>style.visibility</p:attrName>
                                        </p:attrNameLst>
                                      </p:cBhvr>
                                      <p:to>
                                        <p:strVal val="visible"/>
                                      </p:to>
                                    </p:set>
                                  </p:childTnLst>
                                </p:cTn>
                              </p:par>
                            </p:childTnLst>
                          </p:cTn>
                        </p:par>
                        <p:par>
                          <p:cTn id="31" fill="hold">
                            <p:stCondLst>
                              <p:cond delay="4000"/>
                            </p:stCondLst>
                            <p:childTnLst>
                              <p:par>
                                <p:cTn id="32" presetID="1" presetClass="entr" presetSubtype="0" fill="hold" nodeType="afterEffect">
                                  <p:stCondLst>
                                    <p:cond delay="500"/>
                                  </p:stCondLst>
                                  <p:childTnLst>
                                    <p:set>
                                      <p:cBhvr>
                                        <p:cTn id="33" dur="1" fill="hold">
                                          <p:stCondLst>
                                            <p:cond delay="0"/>
                                          </p:stCondLst>
                                        </p:cTn>
                                        <p:tgtEl>
                                          <p:spTgt spid="19"/>
                                        </p:tgtEl>
                                        <p:attrNameLst>
                                          <p:attrName>style.visibility</p:attrName>
                                        </p:attrNameLst>
                                      </p:cBhvr>
                                      <p:to>
                                        <p:strVal val="visible"/>
                                      </p:to>
                                    </p:set>
                                  </p:childTnLst>
                                </p:cTn>
                              </p:par>
                            </p:childTnLst>
                          </p:cTn>
                        </p:par>
                        <p:par>
                          <p:cTn id="34" fill="hold">
                            <p:stCondLst>
                              <p:cond delay="4500"/>
                            </p:stCondLst>
                            <p:childTnLst>
                              <p:par>
                                <p:cTn id="35" presetID="1" presetClass="entr" presetSubtype="0" fill="hold" nodeType="afterEffect">
                                  <p:stCondLst>
                                    <p:cond delay="500"/>
                                  </p:stCondLst>
                                  <p:childTnLst>
                                    <p:set>
                                      <p:cBhvr>
                                        <p:cTn id="36" dur="1" fill="hold">
                                          <p:stCondLst>
                                            <p:cond delay="0"/>
                                          </p:stCondLst>
                                        </p:cTn>
                                        <p:tgtEl>
                                          <p:spTgt spid="45"/>
                                        </p:tgtEl>
                                        <p:attrNameLst>
                                          <p:attrName>style.visibility</p:attrName>
                                        </p:attrNameLst>
                                      </p:cBhvr>
                                      <p:to>
                                        <p:strVal val="visible"/>
                                      </p:to>
                                    </p:set>
                                  </p:childTnLst>
                                </p:cTn>
                              </p:par>
                            </p:childTnLst>
                          </p:cTn>
                        </p:par>
                        <p:par>
                          <p:cTn id="37" fill="hold">
                            <p:stCondLst>
                              <p:cond delay="5000"/>
                            </p:stCondLst>
                            <p:childTnLst>
                              <p:par>
                                <p:cTn id="38" presetID="1" presetClass="entr" presetSubtype="0" fill="hold" nodeType="afterEffect">
                                  <p:stCondLst>
                                    <p:cond delay="500"/>
                                  </p:stCondLst>
                                  <p:childTnLst>
                                    <p:set>
                                      <p:cBhvr>
                                        <p:cTn id="39" dur="1" fill="hold">
                                          <p:stCondLst>
                                            <p:cond delay="0"/>
                                          </p:stCondLst>
                                        </p:cTn>
                                        <p:tgtEl>
                                          <p:spTgt spid="47"/>
                                        </p:tgtEl>
                                        <p:attrNameLst>
                                          <p:attrName>style.visibility</p:attrName>
                                        </p:attrNameLst>
                                      </p:cBhvr>
                                      <p:to>
                                        <p:strVal val="visible"/>
                                      </p:to>
                                    </p:set>
                                  </p:childTnLst>
                                </p:cTn>
                              </p:par>
                            </p:childTnLst>
                          </p:cTn>
                        </p:par>
                        <p:par>
                          <p:cTn id="40" fill="hold">
                            <p:stCondLst>
                              <p:cond delay="5500"/>
                            </p:stCondLst>
                            <p:childTnLst>
                              <p:par>
                                <p:cTn id="41" presetID="1" presetClass="entr" presetSubtype="0" fill="hold" nodeType="afterEffect">
                                  <p:stCondLst>
                                    <p:cond delay="500"/>
                                  </p:stCondLst>
                                  <p:childTnLst>
                                    <p:set>
                                      <p:cBhvr>
                                        <p:cTn id="42" dur="1" fill="hold">
                                          <p:stCondLst>
                                            <p:cond delay="0"/>
                                          </p:stCondLst>
                                        </p:cTn>
                                        <p:tgtEl>
                                          <p:spTgt spid="49"/>
                                        </p:tgtEl>
                                        <p:attrNameLst>
                                          <p:attrName>style.visibility</p:attrName>
                                        </p:attrNameLst>
                                      </p:cBhvr>
                                      <p:to>
                                        <p:strVal val="visible"/>
                                      </p:to>
                                    </p:set>
                                  </p:childTnLst>
                                </p:cTn>
                              </p:par>
                            </p:childTnLst>
                          </p:cTn>
                        </p:par>
                        <p:par>
                          <p:cTn id="43" fill="hold">
                            <p:stCondLst>
                              <p:cond delay="6000"/>
                            </p:stCondLst>
                            <p:childTnLst>
                              <p:par>
                                <p:cTn id="44" presetID="1" presetClass="entr" presetSubtype="0" fill="hold" nodeType="afterEffect">
                                  <p:stCondLst>
                                    <p:cond delay="500"/>
                                  </p:stCondLst>
                                  <p:childTnLst>
                                    <p:set>
                                      <p:cBhvr>
                                        <p:cTn id="45" dur="1" fill="hold">
                                          <p:stCondLst>
                                            <p:cond delay="0"/>
                                          </p:stCondLst>
                                        </p:cTn>
                                        <p:tgtEl>
                                          <p:spTgt spid="51"/>
                                        </p:tgtEl>
                                        <p:attrNameLst>
                                          <p:attrName>style.visibility</p:attrName>
                                        </p:attrNameLst>
                                      </p:cBhvr>
                                      <p:to>
                                        <p:strVal val="visible"/>
                                      </p:to>
                                    </p:set>
                                  </p:childTnLst>
                                </p:cTn>
                              </p:par>
                            </p:childTnLst>
                          </p:cTn>
                        </p:par>
                        <p:par>
                          <p:cTn id="46" fill="hold">
                            <p:stCondLst>
                              <p:cond delay="6500"/>
                            </p:stCondLst>
                            <p:childTnLst>
                              <p:par>
                                <p:cTn id="47" presetID="1" presetClass="entr" presetSubtype="0" fill="hold" nodeType="afterEffect">
                                  <p:stCondLst>
                                    <p:cond delay="500"/>
                                  </p:stCondLst>
                                  <p:childTnLst>
                                    <p:set>
                                      <p:cBhvr>
                                        <p:cTn id="48" dur="1" fill="hold">
                                          <p:stCondLst>
                                            <p:cond delay="0"/>
                                          </p:stCondLst>
                                        </p:cTn>
                                        <p:tgtEl>
                                          <p:spTgt spid="53"/>
                                        </p:tgtEl>
                                        <p:attrNameLst>
                                          <p:attrName>style.visibility</p:attrName>
                                        </p:attrNameLst>
                                      </p:cBhvr>
                                      <p:to>
                                        <p:strVal val="visible"/>
                                      </p:to>
                                    </p:set>
                                  </p:childTnLst>
                                </p:cTn>
                              </p:par>
                            </p:childTnLst>
                          </p:cTn>
                        </p:par>
                        <p:par>
                          <p:cTn id="49" fill="hold">
                            <p:stCondLst>
                              <p:cond delay="7000"/>
                            </p:stCondLst>
                            <p:childTnLst>
                              <p:par>
                                <p:cTn id="50" presetID="1" presetClass="entr" presetSubtype="0" fill="hold" grpId="0" nodeType="afterEffect">
                                  <p:stCondLst>
                                    <p:cond delay="500"/>
                                  </p:stCondLst>
                                  <p:childTnLst>
                                    <p:set>
                                      <p:cBhvr>
                                        <p:cTn id="51"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phenomena.nationalgeographic.com/files/2013/04/brain-990x62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15042" y="2877917"/>
            <a:ext cx="2126817" cy="133672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Processing in the nervous system</a:t>
            </a:r>
            <a:endParaRPr lang="en-US" dirty="0"/>
          </a:p>
        </p:txBody>
      </p:sp>
      <p:sp>
        <p:nvSpPr>
          <p:cNvPr id="5" name="Rounded Rectangular Callout 4"/>
          <p:cNvSpPr/>
          <p:nvPr/>
        </p:nvSpPr>
        <p:spPr bwMode="auto">
          <a:xfrm>
            <a:off x="776178" y="2311568"/>
            <a:ext cx="1022176" cy="651673"/>
          </a:xfrm>
          <a:prstGeom prst="wedgeRoundRectCallou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sv-SE" sz="2400" b="0" i="0" u="none" strike="noStrike" cap="none" normalizeH="0" baseline="0" dirty="0" smtClean="0">
                <a:ln>
                  <a:noFill/>
                </a:ln>
                <a:solidFill>
                  <a:schemeClr val="accent6">
                    <a:lumMod val="90000"/>
                    <a:lumOff val="10000"/>
                  </a:schemeClr>
                </a:solidFill>
                <a:effectLst/>
                <a:latin typeface="Rockwell" panose="02060603020205020403" pitchFamily="18" charset="0"/>
              </a:rPr>
              <a:t>Hello</a:t>
            </a:r>
          </a:p>
        </p:txBody>
      </p:sp>
      <p:cxnSp>
        <p:nvCxnSpPr>
          <p:cNvPr id="7" name="Straight Connector 6"/>
          <p:cNvCxnSpPr/>
          <p:nvPr/>
        </p:nvCxnSpPr>
        <p:spPr bwMode="auto">
          <a:xfrm>
            <a:off x="1962098" y="3213668"/>
            <a:ext cx="0" cy="56616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 name="Straight Connector 11"/>
          <p:cNvCxnSpPr/>
          <p:nvPr/>
        </p:nvCxnSpPr>
        <p:spPr bwMode="auto">
          <a:xfrm>
            <a:off x="2114498" y="3213668"/>
            <a:ext cx="0" cy="56616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3" name="Straight Connector 12"/>
          <p:cNvCxnSpPr/>
          <p:nvPr/>
        </p:nvCxnSpPr>
        <p:spPr bwMode="auto">
          <a:xfrm>
            <a:off x="2266898" y="3213668"/>
            <a:ext cx="0" cy="56616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4" name="Straight Connector 13"/>
          <p:cNvCxnSpPr/>
          <p:nvPr/>
        </p:nvCxnSpPr>
        <p:spPr bwMode="auto">
          <a:xfrm>
            <a:off x="2419298" y="3213668"/>
            <a:ext cx="0" cy="56616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5" name="Straight Connector 14"/>
          <p:cNvCxnSpPr/>
          <p:nvPr/>
        </p:nvCxnSpPr>
        <p:spPr bwMode="auto">
          <a:xfrm>
            <a:off x="2571698" y="3213668"/>
            <a:ext cx="0" cy="56616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6" name="Straight Connector 15"/>
          <p:cNvCxnSpPr/>
          <p:nvPr/>
        </p:nvCxnSpPr>
        <p:spPr bwMode="auto">
          <a:xfrm>
            <a:off x="2724098" y="3213668"/>
            <a:ext cx="0" cy="56616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7" name="Straight Connector 16"/>
          <p:cNvCxnSpPr/>
          <p:nvPr/>
        </p:nvCxnSpPr>
        <p:spPr bwMode="auto">
          <a:xfrm>
            <a:off x="2876498" y="3213668"/>
            <a:ext cx="0" cy="56616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8" name="Straight Connector 17"/>
          <p:cNvCxnSpPr/>
          <p:nvPr/>
        </p:nvCxnSpPr>
        <p:spPr bwMode="auto">
          <a:xfrm>
            <a:off x="3028898" y="3213668"/>
            <a:ext cx="0" cy="56616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9" name="Straight Connector 18"/>
          <p:cNvCxnSpPr/>
          <p:nvPr/>
        </p:nvCxnSpPr>
        <p:spPr bwMode="auto">
          <a:xfrm>
            <a:off x="3181298" y="3213668"/>
            <a:ext cx="0" cy="56616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5" name="Straight Connector 44"/>
          <p:cNvCxnSpPr/>
          <p:nvPr/>
        </p:nvCxnSpPr>
        <p:spPr bwMode="auto">
          <a:xfrm>
            <a:off x="5586418" y="3213668"/>
            <a:ext cx="0" cy="56616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7" name="Straight Connector 46"/>
          <p:cNvCxnSpPr/>
          <p:nvPr/>
        </p:nvCxnSpPr>
        <p:spPr bwMode="auto">
          <a:xfrm>
            <a:off x="5706674" y="3213668"/>
            <a:ext cx="0" cy="56616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9" name="Straight Connector 48"/>
          <p:cNvCxnSpPr/>
          <p:nvPr/>
        </p:nvCxnSpPr>
        <p:spPr bwMode="auto">
          <a:xfrm>
            <a:off x="6067442" y="3213668"/>
            <a:ext cx="0" cy="56616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1" name="Straight Connector 50"/>
          <p:cNvCxnSpPr/>
          <p:nvPr/>
        </p:nvCxnSpPr>
        <p:spPr bwMode="auto">
          <a:xfrm>
            <a:off x="6127570" y="3213668"/>
            <a:ext cx="0" cy="56616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3" name="Straight Connector 52"/>
          <p:cNvCxnSpPr/>
          <p:nvPr/>
        </p:nvCxnSpPr>
        <p:spPr bwMode="auto">
          <a:xfrm>
            <a:off x="6307954" y="3213668"/>
            <a:ext cx="0" cy="566169"/>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55" name="Rounded Rectangular Callout 54"/>
          <p:cNvSpPr/>
          <p:nvPr/>
        </p:nvSpPr>
        <p:spPr bwMode="auto">
          <a:xfrm>
            <a:off x="7751026" y="1314589"/>
            <a:ext cx="1022176" cy="651673"/>
          </a:xfrm>
          <a:prstGeom prst="wedgeRoundRectCallou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sv-SE" sz="2400" b="0" i="0" u="none" strike="noStrike" cap="none" normalizeH="0" baseline="0" dirty="0" smtClean="0">
                <a:ln>
                  <a:noFill/>
                </a:ln>
                <a:solidFill>
                  <a:schemeClr val="accent3">
                    <a:lumMod val="60000"/>
                    <a:lumOff val="40000"/>
                  </a:schemeClr>
                </a:solidFill>
                <a:effectLst/>
                <a:latin typeface="Segoe Print" panose="02000600000000000000" pitchFamily="2" charset="0"/>
              </a:rPr>
              <a:t>Hello</a:t>
            </a:r>
          </a:p>
        </p:txBody>
      </p:sp>
      <p:sp>
        <p:nvSpPr>
          <p:cNvPr id="1038" name="TextBox 1037"/>
          <p:cNvSpPr txBox="1"/>
          <p:nvPr/>
        </p:nvSpPr>
        <p:spPr>
          <a:xfrm>
            <a:off x="4448981" y="5177523"/>
            <a:ext cx="4198970" cy="461665"/>
          </a:xfrm>
          <a:prstGeom prst="rect">
            <a:avLst/>
          </a:prstGeom>
          <a:noFill/>
        </p:spPr>
        <p:txBody>
          <a:bodyPr wrap="none" rtlCol="0">
            <a:spAutoFit/>
          </a:bodyPr>
          <a:lstStyle/>
          <a:p>
            <a:r>
              <a:rPr lang="en-US" dirty="0" smtClean="0"/>
              <a:t>Transmission by nervous system</a:t>
            </a:r>
            <a:endParaRPr lang="en-US" dirty="0"/>
          </a:p>
        </p:txBody>
      </p:sp>
      <p:sp>
        <p:nvSpPr>
          <p:cNvPr id="58" name="TextBox 57"/>
          <p:cNvSpPr txBox="1"/>
          <p:nvPr/>
        </p:nvSpPr>
        <p:spPr>
          <a:xfrm>
            <a:off x="1076818" y="6249368"/>
            <a:ext cx="1653251" cy="461665"/>
          </a:xfrm>
          <a:prstGeom prst="rect">
            <a:avLst/>
          </a:prstGeom>
        </p:spPr>
        <p:style>
          <a:lnRef idx="1">
            <a:schemeClr val="accent2"/>
          </a:lnRef>
          <a:fillRef idx="3">
            <a:schemeClr val="accent2"/>
          </a:fillRef>
          <a:effectRef idx="2">
            <a:schemeClr val="accent2"/>
          </a:effectRef>
          <a:fontRef idx="minor">
            <a:schemeClr val="lt1"/>
          </a:fontRef>
        </p:style>
        <p:txBody>
          <a:bodyPr wrap="square" rtlCol="0" anchor="ctr">
            <a:spAutoFit/>
          </a:bodyPr>
          <a:lstStyle/>
          <a:p>
            <a:pPr algn="ctr"/>
            <a:r>
              <a:rPr lang="sv-SE" dirty="0" smtClean="0"/>
              <a:t>Stimulus</a:t>
            </a:r>
            <a:endParaRPr lang="sv-SE" dirty="0"/>
          </a:p>
        </p:txBody>
      </p:sp>
      <p:sp>
        <p:nvSpPr>
          <p:cNvPr id="59" name="TextBox 58"/>
          <p:cNvSpPr txBox="1"/>
          <p:nvPr/>
        </p:nvSpPr>
        <p:spPr>
          <a:xfrm>
            <a:off x="7991538" y="6249367"/>
            <a:ext cx="1945365" cy="461665"/>
          </a:xfrm>
          <a:prstGeom prst="rect">
            <a:avLst/>
          </a:prstGeom>
        </p:spPr>
        <p:style>
          <a:lnRef idx="1">
            <a:schemeClr val="accent2"/>
          </a:lnRef>
          <a:fillRef idx="3">
            <a:schemeClr val="accent2"/>
          </a:fillRef>
          <a:effectRef idx="2">
            <a:schemeClr val="accent2"/>
          </a:effectRef>
          <a:fontRef idx="minor">
            <a:schemeClr val="lt1"/>
          </a:fontRef>
        </p:style>
        <p:txBody>
          <a:bodyPr wrap="square" rtlCol="0" anchor="ctr">
            <a:spAutoFit/>
          </a:bodyPr>
          <a:lstStyle/>
          <a:p>
            <a:pPr algn="ctr"/>
            <a:r>
              <a:rPr lang="sv-SE" dirty="0" smtClean="0"/>
              <a:t>Perception</a:t>
            </a:r>
            <a:endParaRPr lang="sv-SE" dirty="0"/>
          </a:p>
        </p:txBody>
      </p:sp>
      <p:cxnSp>
        <p:nvCxnSpPr>
          <p:cNvPr id="1040" name="Straight Arrow Connector 1039"/>
          <p:cNvCxnSpPr/>
          <p:nvPr/>
        </p:nvCxnSpPr>
        <p:spPr bwMode="auto">
          <a:xfrm>
            <a:off x="3000914" y="6480201"/>
            <a:ext cx="4629856"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 name="Oval 2"/>
          <p:cNvSpPr/>
          <p:nvPr/>
        </p:nvSpPr>
        <p:spPr bwMode="auto">
          <a:xfrm>
            <a:off x="8012891" y="2156381"/>
            <a:ext cx="240310" cy="240512"/>
          </a:xfrm>
          <a:prstGeom prst="ellipse">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smtClean="0">
              <a:ln>
                <a:noFill/>
              </a:ln>
              <a:solidFill>
                <a:schemeClr val="tx1"/>
              </a:solidFill>
              <a:effectLst/>
              <a:latin typeface="Times"/>
            </a:endParaRPr>
          </a:p>
        </p:txBody>
      </p:sp>
      <p:sp>
        <p:nvSpPr>
          <p:cNvPr id="28" name="Oval 27"/>
          <p:cNvSpPr/>
          <p:nvPr/>
        </p:nvSpPr>
        <p:spPr bwMode="auto">
          <a:xfrm>
            <a:off x="8354107" y="2689030"/>
            <a:ext cx="157152" cy="154018"/>
          </a:xfrm>
          <a:prstGeom prst="ellipse">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smtClean="0">
              <a:ln>
                <a:noFill/>
              </a:ln>
              <a:solidFill>
                <a:schemeClr val="tx1"/>
              </a:solidFill>
              <a:effectLst/>
              <a:latin typeface="Times"/>
            </a:endParaRPr>
          </a:p>
        </p:txBody>
      </p:sp>
      <p:sp>
        <p:nvSpPr>
          <p:cNvPr id="30" name="Oval 29"/>
          <p:cNvSpPr/>
          <p:nvPr/>
        </p:nvSpPr>
        <p:spPr bwMode="auto">
          <a:xfrm>
            <a:off x="8207482" y="2433821"/>
            <a:ext cx="165975" cy="175579"/>
          </a:xfrm>
          <a:prstGeom prst="ellipse">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smtClean="0">
              <a:ln>
                <a:noFill/>
              </a:ln>
              <a:solidFill>
                <a:schemeClr val="tx1"/>
              </a:solidFill>
              <a:effectLst/>
              <a:latin typeface="Times"/>
            </a:endParaRPr>
          </a:p>
        </p:txBody>
      </p:sp>
      <p:cxnSp>
        <p:nvCxnSpPr>
          <p:cNvPr id="33" name="Straight Connector 32"/>
          <p:cNvCxnSpPr/>
          <p:nvPr/>
        </p:nvCxnSpPr>
        <p:spPr bwMode="auto">
          <a:xfrm>
            <a:off x="6548466" y="3213668"/>
            <a:ext cx="0" cy="56616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4" name="Straight Connector 33"/>
          <p:cNvCxnSpPr/>
          <p:nvPr/>
        </p:nvCxnSpPr>
        <p:spPr bwMode="auto">
          <a:xfrm>
            <a:off x="6608594" y="3213668"/>
            <a:ext cx="0" cy="56616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5" name="Straight Connector 34"/>
          <p:cNvCxnSpPr/>
          <p:nvPr/>
        </p:nvCxnSpPr>
        <p:spPr bwMode="auto">
          <a:xfrm>
            <a:off x="6668722" y="3213668"/>
            <a:ext cx="0" cy="566169"/>
          </a:xfrm>
          <a:prstGeom prst="line">
            <a:avLst/>
          </a:prstGeom>
          <a:solidFill>
            <a:schemeClr val="accent1"/>
          </a:solidFill>
          <a:ln w="9525" cap="flat" cmpd="sng" algn="ctr">
            <a:solidFill>
              <a:schemeClr val="tx1"/>
            </a:solidFill>
            <a:prstDash val="solid"/>
            <a:round/>
            <a:headEnd type="none" w="med" len="med"/>
            <a:tailEnd type="none" w="med" len="med"/>
          </a:ln>
          <a:effectLst/>
        </p:spPr>
      </p:cxnSp>
      <p:pic>
        <p:nvPicPr>
          <p:cNvPr id="2060" name="Picture 12" descr="http://upload.wikimedia.org/wikipedia/commons/1/1d/Earr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27507" y="2637405"/>
            <a:ext cx="1297503" cy="2081953"/>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http://i.telegraph.co.uk/multimedia/archive/01735/mouth_1735794c.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2388" y="3312477"/>
            <a:ext cx="1168860" cy="731808"/>
          </a:xfrm>
          <a:prstGeom prst="rect">
            <a:avLst/>
          </a:prstGeom>
          <a:noFill/>
          <a:extLst>
            <a:ext uri="{909E8E84-426E-40DD-AFC4-6F175D3DCCD1}">
              <a14:hiddenFill xmlns:a14="http://schemas.microsoft.com/office/drawing/2010/main">
                <a:solidFill>
                  <a:srgbClr val="FFFFFF"/>
                </a:solidFill>
              </a14:hiddenFill>
            </a:ext>
          </a:extLst>
        </p:spPr>
      </p:pic>
      <p:pic>
        <p:nvPicPr>
          <p:cNvPr id="2065" name="Picture 1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94082" y="4188375"/>
            <a:ext cx="2193872" cy="6061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8932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7"/>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500"/>
                                  </p:stCondLst>
                                  <p:childTnLst>
                                    <p:set>
                                      <p:cBhvr>
                                        <p:cTn id="12" dur="1" fill="hold">
                                          <p:stCondLst>
                                            <p:cond delay="0"/>
                                          </p:stCondLst>
                                        </p:cTn>
                                        <p:tgtEl>
                                          <p:spTgt spid="12"/>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nodeType="afterEffect">
                                  <p:stCondLst>
                                    <p:cond delay="500"/>
                                  </p:stCondLst>
                                  <p:childTnLst>
                                    <p:set>
                                      <p:cBhvr>
                                        <p:cTn id="15" dur="1" fill="hold">
                                          <p:stCondLst>
                                            <p:cond delay="0"/>
                                          </p:stCondLst>
                                        </p:cTn>
                                        <p:tgtEl>
                                          <p:spTgt spid="13"/>
                                        </p:tgtEl>
                                        <p:attrNameLst>
                                          <p:attrName>style.visibility</p:attrName>
                                        </p:attrNameLst>
                                      </p:cBhvr>
                                      <p:to>
                                        <p:strVal val="visible"/>
                                      </p:to>
                                    </p:set>
                                  </p:childTnLst>
                                </p:cTn>
                              </p:par>
                            </p:childTnLst>
                          </p:cTn>
                        </p:par>
                        <p:par>
                          <p:cTn id="16" fill="hold">
                            <p:stCondLst>
                              <p:cond delay="1500"/>
                            </p:stCondLst>
                            <p:childTnLst>
                              <p:par>
                                <p:cTn id="17" presetID="1" presetClass="entr" presetSubtype="0" fill="hold" nodeType="afterEffect">
                                  <p:stCondLst>
                                    <p:cond delay="500"/>
                                  </p:stCondLst>
                                  <p:childTnLst>
                                    <p:set>
                                      <p:cBhvr>
                                        <p:cTn id="18" dur="1" fill="hold">
                                          <p:stCondLst>
                                            <p:cond delay="0"/>
                                          </p:stCondLst>
                                        </p:cTn>
                                        <p:tgtEl>
                                          <p:spTgt spid="14"/>
                                        </p:tgtEl>
                                        <p:attrNameLst>
                                          <p:attrName>style.visibility</p:attrName>
                                        </p:attrNameLst>
                                      </p:cBhvr>
                                      <p:to>
                                        <p:strVal val="visible"/>
                                      </p:to>
                                    </p:set>
                                  </p:childTnLst>
                                </p:cTn>
                              </p:par>
                            </p:childTnLst>
                          </p:cTn>
                        </p:par>
                        <p:par>
                          <p:cTn id="19" fill="hold">
                            <p:stCondLst>
                              <p:cond delay="2000"/>
                            </p:stCondLst>
                            <p:childTnLst>
                              <p:par>
                                <p:cTn id="20" presetID="1" presetClass="entr" presetSubtype="0" fill="hold" nodeType="afterEffect">
                                  <p:stCondLst>
                                    <p:cond delay="500"/>
                                  </p:stCondLst>
                                  <p:childTnLst>
                                    <p:set>
                                      <p:cBhvr>
                                        <p:cTn id="21" dur="1" fill="hold">
                                          <p:stCondLst>
                                            <p:cond delay="0"/>
                                          </p:stCondLst>
                                        </p:cTn>
                                        <p:tgtEl>
                                          <p:spTgt spid="15"/>
                                        </p:tgtEl>
                                        <p:attrNameLst>
                                          <p:attrName>style.visibility</p:attrName>
                                        </p:attrNameLst>
                                      </p:cBhvr>
                                      <p:to>
                                        <p:strVal val="visible"/>
                                      </p:to>
                                    </p:set>
                                  </p:childTnLst>
                                </p:cTn>
                              </p:par>
                            </p:childTnLst>
                          </p:cTn>
                        </p:par>
                        <p:par>
                          <p:cTn id="22" fill="hold">
                            <p:stCondLst>
                              <p:cond delay="2500"/>
                            </p:stCondLst>
                            <p:childTnLst>
                              <p:par>
                                <p:cTn id="23" presetID="1" presetClass="entr" presetSubtype="0" fill="hold" nodeType="afterEffect">
                                  <p:stCondLst>
                                    <p:cond delay="500"/>
                                  </p:stCondLst>
                                  <p:childTnLst>
                                    <p:set>
                                      <p:cBhvr>
                                        <p:cTn id="24" dur="1" fill="hold">
                                          <p:stCondLst>
                                            <p:cond delay="0"/>
                                          </p:stCondLst>
                                        </p:cTn>
                                        <p:tgtEl>
                                          <p:spTgt spid="16"/>
                                        </p:tgtEl>
                                        <p:attrNameLst>
                                          <p:attrName>style.visibility</p:attrName>
                                        </p:attrNameLst>
                                      </p:cBhvr>
                                      <p:to>
                                        <p:strVal val="visible"/>
                                      </p:to>
                                    </p:set>
                                  </p:childTnLst>
                                </p:cTn>
                              </p:par>
                            </p:childTnLst>
                          </p:cTn>
                        </p:par>
                        <p:par>
                          <p:cTn id="25" fill="hold">
                            <p:stCondLst>
                              <p:cond delay="3000"/>
                            </p:stCondLst>
                            <p:childTnLst>
                              <p:par>
                                <p:cTn id="26" presetID="1" presetClass="entr" presetSubtype="0" fill="hold" nodeType="afterEffect">
                                  <p:stCondLst>
                                    <p:cond delay="500"/>
                                  </p:stCondLst>
                                  <p:childTnLst>
                                    <p:set>
                                      <p:cBhvr>
                                        <p:cTn id="27" dur="1" fill="hold">
                                          <p:stCondLst>
                                            <p:cond delay="0"/>
                                          </p:stCondLst>
                                        </p:cTn>
                                        <p:tgtEl>
                                          <p:spTgt spid="17"/>
                                        </p:tgtEl>
                                        <p:attrNameLst>
                                          <p:attrName>style.visibility</p:attrName>
                                        </p:attrNameLst>
                                      </p:cBhvr>
                                      <p:to>
                                        <p:strVal val="visible"/>
                                      </p:to>
                                    </p:set>
                                  </p:childTnLst>
                                </p:cTn>
                              </p:par>
                            </p:childTnLst>
                          </p:cTn>
                        </p:par>
                        <p:par>
                          <p:cTn id="28" fill="hold">
                            <p:stCondLst>
                              <p:cond delay="3500"/>
                            </p:stCondLst>
                            <p:childTnLst>
                              <p:par>
                                <p:cTn id="29" presetID="1" presetClass="entr" presetSubtype="0" fill="hold" nodeType="afterEffect">
                                  <p:stCondLst>
                                    <p:cond delay="500"/>
                                  </p:stCondLst>
                                  <p:childTnLst>
                                    <p:set>
                                      <p:cBhvr>
                                        <p:cTn id="30" dur="1" fill="hold">
                                          <p:stCondLst>
                                            <p:cond delay="0"/>
                                          </p:stCondLst>
                                        </p:cTn>
                                        <p:tgtEl>
                                          <p:spTgt spid="18"/>
                                        </p:tgtEl>
                                        <p:attrNameLst>
                                          <p:attrName>style.visibility</p:attrName>
                                        </p:attrNameLst>
                                      </p:cBhvr>
                                      <p:to>
                                        <p:strVal val="visible"/>
                                      </p:to>
                                    </p:set>
                                  </p:childTnLst>
                                </p:cTn>
                              </p:par>
                            </p:childTnLst>
                          </p:cTn>
                        </p:par>
                        <p:par>
                          <p:cTn id="31" fill="hold">
                            <p:stCondLst>
                              <p:cond delay="4000"/>
                            </p:stCondLst>
                            <p:childTnLst>
                              <p:par>
                                <p:cTn id="32" presetID="1" presetClass="entr" presetSubtype="0" fill="hold" nodeType="afterEffect">
                                  <p:stCondLst>
                                    <p:cond delay="500"/>
                                  </p:stCondLst>
                                  <p:childTnLst>
                                    <p:set>
                                      <p:cBhvr>
                                        <p:cTn id="33" dur="1" fill="hold">
                                          <p:stCondLst>
                                            <p:cond delay="0"/>
                                          </p:stCondLst>
                                        </p:cTn>
                                        <p:tgtEl>
                                          <p:spTgt spid="19"/>
                                        </p:tgtEl>
                                        <p:attrNameLst>
                                          <p:attrName>style.visibility</p:attrName>
                                        </p:attrNameLst>
                                      </p:cBhvr>
                                      <p:to>
                                        <p:strVal val="visible"/>
                                      </p:to>
                                    </p:set>
                                  </p:childTnLst>
                                </p:cTn>
                              </p:par>
                            </p:childTnLst>
                          </p:cTn>
                        </p:par>
                        <p:par>
                          <p:cTn id="34" fill="hold">
                            <p:stCondLst>
                              <p:cond delay="4500"/>
                            </p:stCondLst>
                            <p:childTnLst>
                              <p:par>
                                <p:cTn id="35" presetID="1" presetClass="entr" presetSubtype="0" fill="hold" nodeType="afterEffect">
                                  <p:stCondLst>
                                    <p:cond delay="500"/>
                                  </p:stCondLst>
                                  <p:childTnLst>
                                    <p:set>
                                      <p:cBhvr>
                                        <p:cTn id="36" dur="1" fill="hold">
                                          <p:stCondLst>
                                            <p:cond delay="0"/>
                                          </p:stCondLst>
                                        </p:cTn>
                                        <p:tgtEl>
                                          <p:spTgt spid="45"/>
                                        </p:tgtEl>
                                        <p:attrNameLst>
                                          <p:attrName>style.visibility</p:attrName>
                                        </p:attrNameLst>
                                      </p:cBhvr>
                                      <p:to>
                                        <p:strVal val="visible"/>
                                      </p:to>
                                    </p:set>
                                  </p:childTnLst>
                                </p:cTn>
                              </p:par>
                            </p:childTnLst>
                          </p:cTn>
                        </p:par>
                        <p:par>
                          <p:cTn id="37" fill="hold">
                            <p:stCondLst>
                              <p:cond delay="5000"/>
                            </p:stCondLst>
                            <p:childTnLst>
                              <p:par>
                                <p:cTn id="38" presetID="1" presetClass="entr" presetSubtype="0" fill="hold" nodeType="afterEffect">
                                  <p:stCondLst>
                                    <p:cond delay="500"/>
                                  </p:stCondLst>
                                  <p:childTnLst>
                                    <p:set>
                                      <p:cBhvr>
                                        <p:cTn id="39" dur="1" fill="hold">
                                          <p:stCondLst>
                                            <p:cond delay="0"/>
                                          </p:stCondLst>
                                        </p:cTn>
                                        <p:tgtEl>
                                          <p:spTgt spid="47"/>
                                        </p:tgtEl>
                                        <p:attrNameLst>
                                          <p:attrName>style.visibility</p:attrName>
                                        </p:attrNameLst>
                                      </p:cBhvr>
                                      <p:to>
                                        <p:strVal val="visible"/>
                                      </p:to>
                                    </p:set>
                                  </p:childTnLst>
                                </p:cTn>
                              </p:par>
                            </p:childTnLst>
                          </p:cTn>
                        </p:par>
                        <p:par>
                          <p:cTn id="40" fill="hold">
                            <p:stCondLst>
                              <p:cond delay="5500"/>
                            </p:stCondLst>
                            <p:childTnLst>
                              <p:par>
                                <p:cTn id="41" presetID="1" presetClass="entr" presetSubtype="0" fill="hold" nodeType="afterEffect">
                                  <p:stCondLst>
                                    <p:cond delay="500"/>
                                  </p:stCondLst>
                                  <p:childTnLst>
                                    <p:set>
                                      <p:cBhvr>
                                        <p:cTn id="42" dur="1" fill="hold">
                                          <p:stCondLst>
                                            <p:cond delay="0"/>
                                          </p:stCondLst>
                                        </p:cTn>
                                        <p:tgtEl>
                                          <p:spTgt spid="49"/>
                                        </p:tgtEl>
                                        <p:attrNameLst>
                                          <p:attrName>style.visibility</p:attrName>
                                        </p:attrNameLst>
                                      </p:cBhvr>
                                      <p:to>
                                        <p:strVal val="visible"/>
                                      </p:to>
                                    </p:set>
                                  </p:childTnLst>
                                </p:cTn>
                              </p:par>
                            </p:childTnLst>
                          </p:cTn>
                        </p:par>
                        <p:par>
                          <p:cTn id="43" fill="hold">
                            <p:stCondLst>
                              <p:cond delay="6000"/>
                            </p:stCondLst>
                            <p:childTnLst>
                              <p:par>
                                <p:cTn id="44" presetID="1" presetClass="entr" presetSubtype="0" fill="hold" nodeType="afterEffect">
                                  <p:stCondLst>
                                    <p:cond delay="500"/>
                                  </p:stCondLst>
                                  <p:childTnLst>
                                    <p:set>
                                      <p:cBhvr>
                                        <p:cTn id="45" dur="1" fill="hold">
                                          <p:stCondLst>
                                            <p:cond delay="0"/>
                                          </p:stCondLst>
                                        </p:cTn>
                                        <p:tgtEl>
                                          <p:spTgt spid="51"/>
                                        </p:tgtEl>
                                        <p:attrNameLst>
                                          <p:attrName>style.visibility</p:attrName>
                                        </p:attrNameLst>
                                      </p:cBhvr>
                                      <p:to>
                                        <p:strVal val="visible"/>
                                      </p:to>
                                    </p:set>
                                  </p:childTnLst>
                                </p:cTn>
                              </p:par>
                            </p:childTnLst>
                          </p:cTn>
                        </p:par>
                        <p:par>
                          <p:cTn id="46" fill="hold">
                            <p:stCondLst>
                              <p:cond delay="6500"/>
                            </p:stCondLst>
                            <p:childTnLst>
                              <p:par>
                                <p:cTn id="47" presetID="1" presetClass="entr" presetSubtype="0" fill="hold" nodeType="afterEffect">
                                  <p:stCondLst>
                                    <p:cond delay="500"/>
                                  </p:stCondLst>
                                  <p:childTnLst>
                                    <p:set>
                                      <p:cBhvr>
                                        <p:cTn id="48" dur="1" fill="hold">
                                          <p:stCondLst>
                                            <p:cond delay="0"/>
                                          </p:stCondLst>
                                        </p:cTn>
                                        <p:tgtEl>
                                          <p:spTgt spid="53"/>
                                        </p:tgtEl>
                                        <p:attrNameLst>
                                          <p:attrName>style.visibility</p:attrName>
                                        </p:attrNameLst>
                                      </p:cBhvr>
                                      <p:to>
                                        <p:strVal val="visible"/>
                                      </p:to>
                                    </p:set>
                                  </p:childTnLst>
                                </p:cTn>
                              </p:par>
                            </p:childTnLst>
                          </p:cTn>
                        </p:par>
                        <p:par>
                          <p:cTn id="49" fill="hold">
                            <p:stCondLst>
                              <p:cond delay="7000"/>
                            </p:stCondLst>
                            <p:childTnLst>
                              <p:par>
                                <p:cTn id="50" presetID="1" presetClass="entr" presetSubtype="0" fill="hold" nodeType="afterEffect">
                                  <p:stCondLst>
                                    <p:cond delay="500"/>
                                  </p:stCondLst>
                                  <p:childTnLst>
                                    <p:set>
                                      <p:cBhvr>
                                        <p:cTn id="51" dur="1" fill="hold">
                                          <p:stCondLst>
                                            <p:cond delay="0"/>
                                          </p:stCondLst>
                                        </p:cTn>
                                        <p:tgtEl>
                                          <p:spTgt spid="33"/>
                                        </p:tgtEl>
                                        <p:attrNameLst>
                                          <p:attrName>style.visibility</p:attrName>
                                        </p:attrNameLst>
                                      </p:cBhvr>
                                      <p:to>
                                        <p:strVal val="visible"/>
                                      </p:to>
                                    </p:set>
                                  </p:childTnLst>
                                </p:cTn>
                              </p:par>
                            </p:childTnLst>
                          </p:cTn>
                        </p:par>
                        <p:par>
                          <p:cTn id="52" fill="hold">
                            <p:stCondLst>
                              <p:cond delay="7500"/>
                            </p:stCondLst>
                            <p:childTnLst>
                              <p:par>
                                <p:cTn id="53" presetID="1" presetClass="entr" presetSubtype="0" fill="hold" nodeType="afterEffect">
                                  <p:stCondLst>
                                    <p:cond delay="500"/>
                                  </p:stCondLst>
                                  <p:childTnLst>
                                    <p:set>
                                      <p:cBhvr>
                                        <p:cTn id="54" dur="1" fill="hold">
                                          <p:stCondLst>
                                            <p:cond delay="0"/>
                                          </p:stCondLst>
                                        </p:cTn>
                                        <p:tgtEl>
                                          <p:spTgt spid="34"/>
                                        </p:tgtEl>
                                        <p:attrNameLst>
                                          <p:attrName>style.visibility</p:attrName>
                                        </p:attrNameLst>
                                      </p:cBhvr>
                                      <p:to>
                                        <p:strVal val="visible"/>
                                      </p:to>
                                    </p:set>
                                  </p:childTnLst>
                                </p:cTn>
                              </p:par>
                            </p:childTnLst>
                          </p:cTn>
                        </p:par>
                        <p:par>
                          <p:cTn id="55" fill="hold">
                            <p:stCondLst>
                              <p:cond delay="8000"/>
                            </p:stCondLst>
                            <p:childTnLst>
                              <p:par>
                                <p:cTn id="56" presetID="1" presetClass="entr" presetSubtype="0" fill="hold" nodeType="afterEffect">
                                  <p:stCondLst>
                                    <p:cond delay="500"/>
                                  </p:stCondLst>
                                  <p:childTnLst>
                                    <p:set>
                                      <p:cBhvr>
                                        <p:cTn id="57" dur="1" fill="hold">
                                          <p:stCondLst>
                                            <p:cond delay="0"/>
                                          </p:stCondLst>
                                        </p:cTn>
                                        <p:tgtEl>
                                          <p:spTgt spid="35"/>
                                        </p:tgtEl>
                                        <p:attrNameLst>
                                          <p:attrName>style.visibility</p:attrName>
                                        </p:attrNameLst>
                                      </p:cBhvr>
                                      <p:to>
                                        <p:strVal val="visible"/>
                                      </p:to>
                                    </p:set>
                                  </p:childTnLst>
                                </p:cTn>
                              </p:par>
                            </p:childTnLst>
                          </p:cTn>
                        </p:par>
                        <p:par>
                          <p:cTn id="58" fill="hold">
                            <p:stCondLst>
                              <p:cond delay="8500"/>
                            </p:stCondLst>
                            <p:childTnLst>
                              <p:par>
                                <p:cTn id="59" presetID="1" presetClass="entr" presetSubtype="0" fill="hold" grpId="0" nodeType="afterEffect">
                                  <p:stCondLst>
                                    <p:cond delay="500"/>
                                  </p:stCondLst>
                                  <p:childTnLst>
                                    <p:set>
                                      <p:cBhvr>
                                        <p:cTn id="60" dur="1" fill="hold">
                                          <p:stCondLst>
                                            <p:cond delay="0"/>
                                          </p:stCondLst>
                                        </p:cTn>
                                        <p:tgtEl>
                                          <p:spTgt spid="28"/>
                                        </p:tgtEl>
                                        <p:attrNameLst>
                                          <p:attrName>style.visibility</p:attrName>
                                        </p:attrNameLst>
                                      </p:cBhvr>
                                      <p:to>
                                        <p:strVal val="visible"/>
                                      </p:to>
                                    </p:set>
                                  </p:childTnLst>
                                </p:cTn>
                              </p:par>
                            </p:childTnLst>
                          </p:cTn>
                        </p:par>
                        <p:par>
                          <p:cTn id="61" fill="hold">
                            <p:stCondLst>
                              <p:cond delay="9000"/>
                            </p:stCondLst>
                            <p:childTnLst>
                              <p:par>
                                <p:cTn id="62" presetID="1" presetClass="entr" presetSubtype="0" fill="hold" grpId="0" nodeType="afterEffect">
                                  <p:stCondLst>
                                    <p:cond delay="500"/>
                                  </p:stCondLst>
                                  <p:childTnLst>
                                    <p:set>
                                      <p:cBhvr>
                                        <p:cTn id="63" dur="1" fill="hold">
                                          <p:stCondLst>
                                            <p:cond delay="0"/>
                                          </p:stCondLst>
                                        </p:cTn>
                                        <p:tgtEl>
                                          <p:spTgt spid="30"/>
                                        </p:tgtEl>
                                        <p:attrNameLst>
                                          <p:attrName>style.visibility</p:attrName>
                                        </p:attrNameLst>
                                      </p:cBhvr>
                                      <p:to>
                                        <p:strVal val="visible"/>
                                      </p:to>
                                    </p:set>
                                  </p:childTnLst>
                                </p:cTn>
                              </p:par>
                            </p:childTnLst>
                          </p:cTn>
                        </p:par>
                        <p:par>
                          <p:cTn id="64" fill="hold">
                            <p:stCondLst>
                              <p:cond delay="9500"/>
                            </p:stCondLst>
                            <p:childTnLst>
                              <p:par>
                                <p:cTn id="65" presetID="1" presetClass="entr" presetSubtype="0" fill="hold" grpId="0" nodeType="afterEffect">
                                  <p:stCondLst>
                                    <p:cond delay="500"/>
                                  </p:stCondLst>
                                  <p:childTnLst>
                                    <p:set>
                                      <p:cBhvr>
                                        <p:cTn id="66" dur="1" fill="hold">
                                          <p:stCondLst>
                                            <p:cond delay="0"/>
                                          </p:stCondLst>
                                        </p:cTn>
                                        <p:tgtEl>
                                          <p:spTgt spid="3"/>
                                        </p:tgtEl>
                                        <p:attrNameLst>
                                          <p:attrName>style.visibility</p:attrName>
                                        </p:attrNameLst>
                                      </p:cBhvr>
                                      <p:to>
                                        <p:strVal val="visible"/>
                                      </p:to>
                                    </p:set>
                                  </p:childTnLst>
                                </p:cTn>
                              </p:par>
                            </p:childTnLst>
                          </p:cTn>
                        </p:par>
                        <p:par>
                          <p:cTn id="67" fill="hold">
                            <p:stCondLst>
                              <p:cond delay="10000"/>
                            </p:stCondLst>
                            <p:childTnLst>
                              <p:par>
                                <p:cTn id="68" presetID="1" presetClass="entr" presetSubtype="0" fill="hold" grpId="0" nodeType="afterEffect">
                                  <p:stCondLst>
                                    <p:cond delay="500"/>
                                  </p:stCondLst>
                                  <p:childTnLst>
                                    <p:set>
                                      <p:cBhvr>
                                        <p:cTn id="69"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5" grpId="0" animBg="1"/>
      <p:bldP spid="3" grpId="0" animBg="1"/>
      <p:bldP spid="28" grpId="0" animBg="1"/>
      <p:bldP spid="3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0" name="Oval 1049"/>
          <p:cNvSpPr/>
          <p:nvPr/>
        </p:nvSpPr>
        <p:spPr bwMode="auto">
          <a:xfrm>
            <a:off x="2825626" y="2058693"/>
            <a:ext cx="5040560" cy="4752528"/>
          </a:xfrm>
          <a:prstGeom prst="ellipse">
            <a:avLst/>
          </a:prstGeom>
          <a:noFill/>
          <a:ln w="9525" cap="flat" cmpd="sng" algn="ctr">
            <a:solidFill>
              <a:schemeClr val="accent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dirty="0" smtClean="0">
              <a:ln>
                <a:noFill/>
              </a:ln>
              <a:solidFill>
                <a:schemeClr val="tx1"/>
              </a:solidFill>
              <a:effectLst/>
              <a:latin typeface="Times"/>
            </a:endParaRPr>
          </a:p>
        </p:txBody>
      </p:sp>
      <p:sp>
        <p:nvSpPr>
          <p:cNvPr id="2" name="Title 1"/>
          <p:cNvSpPr>
            <a:spLocks noGrp="1"/>
          </p:cNvSpPr>
          <p:nvPr>
            <p:ph type="title"/>
          </p:nvPr>
        </p:nvSpPr>
        <p:spPr/>
        <p:txBody>
          <a:bodyPr/>
          <a:lstStyle/>
          <a:p>
            <a:r>
              <a:rPr lang="en-GB" sz="4000" dirty="0" smtClean="0">
                <a:latin typeface="Calibri" pitchFamily="34" charset="0"/>
              </a:rPr>
              <a:t>The perceptual process</a:t>
            </a:r>
            <a:endParaRPr lang="en-GB" sz="4000" dirty="0">
              <a:latin typeface="Calibri" pitchFamily="34" charset="0"/>
            </a:endParaRPr>
          </a:p>
        </p:txBody>
      </p:sp>
      <p:sp>
        <p:nvSpPr>
          <p:cNvPr id="4" name="Rounded Rectangle 3"/>
          <p:cNvSpPr/>
          <p:nvPr/>
        </p:nvSpPr>
        <p:spPr bwMode="auto">
          <a:xfrm>
            <a:off x="6534038" y="3934034"/>
            <a:ext cx="2664296" cy="936104"/>
          </a:xfrm>
          <a:prstGeom prst="roundRect">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a:r>
              <a:rPr lang="sv-SE" sz="2000" dirty="0" smtClean="0">
                <a:solidFill>
                  <a:schemeClr val="bg1"/>
                </a:solidFill>
                <a:latin typeface="Calibri" pitchFamily="34" charset="0"/>
              </a:rPr>
              <a:t>STIMULUS</a:t>
            </a:r>
            <a:endParaRPr lang="sv-SE" sz="2000" dirty="0">
              <a:solidFill>
                <a:schemeClr val="bg1"/>
              </a:solidFill>
              <a:latin typeface="Calibri" pitchFamily="34" charset="0"/>
            </a:endParaRPr>
          </a:p>
        </p:txBody>
      </p:sp>
      <p:sp>
        <p:nvSpPr>
          <p:cNvPr id="6" name="Rounded Rectangle 5"/>
          <p:cNvSpPr/>
          <p:nvPr/>
        </p:nvSpPr>
        <p:spPr bwMode="auto">
          <a:xfrm>
            <a:off x="1493478" y="3934034"/>
            <a:ext cx="2664296" cy="936104"/>
          </a:xfrm>
          <a:prstGeom prst="roundRect">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sv-SE" sz="2000" b="0" i="0" u="none" strike="noStrike" cap="none" normalizeH="0" baseline="0" dirty="0" smtClean="0">
                <a:ln>
                  <a:noFill/>
                </a:ln>
                <a:solidFill>
                  <a:schemeClr val="bg1"/>
                </a:solidFill>
                <a:effectLst/>
                <a:latin typeface="Calibri" pitchFamily="34" charset="0"/>
              </a:rPr>
              <a:t>ELECTRICITY</a:t>
            </a:r>
          </a:p>
        </p:txBody>
      </p:sp>
      <p:sp>
        <p:nvSpPr>
          <p:cNvPr id="11" name="Rounded Rectangle 10"/>
          <p:cNvSpPr/>
          <p:nvPr/>
        </p:nvSpPr>
        <p:spPr bwMode="auto">
          <a:xfrm>
            <a:off x="3907823" y="1763613"/>
            <a:ext cx="2664296" cy="936104"/>
          </a:xfrm>
          <a:prstGeom prst="roundRect">
            <a:avLst/>
          </a:prstGeom>
          <a:gradFill>
            <a:gsLst>
              <a:gs pos="0">
                <a:schemeClr val="accent5">
                  <a:shade val="51000"/>
                  <a:satMod val="130000"/>
                </a:schemeClr>
              </a:gs>
              <a:gs pos="80000">
                <a:schemeClr val="accent5">
                  <a:shade val="93000"/>
                  <a:satMod val="130000"/>
                </a:schemeClr>
              </a:gs>
              <a:gs pos="100000">
                <a:schemeClr val="accent5">
                  <a:shade val="94000"/>
                  <a:satMod val="135000"/>
                </a:schemeClr>
              </a:gs>
            </a:gsLst>
          </a:gra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sv-SE" sz="2000" b="0" i="0" u="none" strike="noStrike" cap="none" normalizeH="0" baseline="0" dirty="0" smtClean="0">
                <a:ln>
                  <a:noFill/>
                </a:ln>
                <a:solidFill>
                  <a:schemeClr val="bg1"/>
                </a:solidFill>
                <a:effectLst/>
                <a:latin typeface="Calibri" pitchFamily="34" charset="0"/>
              </a:rPr>
              <a:t>EXPERIENCE</a:t>
            </a:r>
            <a:r>
              <a:rPr kumimoji="0" lang="sv-SE" sz="2000" b="0" i="0" u="none" strike="noStrike" cap="none" normalizeH="0" dirty="0" smtClean="0">
                <a:ln>
                  <a:noFill/>
                </a:ln>
                <a:solidFill>
                  <a:schemeClr val="bg1"/>
                </a:solidFill>
                <a:effectLst/>
                <a:latin typeface="Calibri" pitchFamily="34" charset="0"/>
              </a:rPr>
              <a:t> AND ACTION</a:t>
            </a:r>
            <a:endParaRPr kumimoji="0" lang="sv-SE" sz="2000" b="0" i="0" u="none" strike="noStrike" cap="none" normalizeH="0" baseline="0" dirty="0" smtClean="0">
              <a:ln>
                <a:noFill/>
              </a:ln>
              <a:solidFill>
                <a:schemeClr val="bg1"/>
              </a:solidFill>
              <a:effectLst/>
              <a:latin typeface="Calibri" pitchFamily="34" charset="0"/>
            </a:endParaRPr>
          </a:p>
        </p:txBody>
      </p:sp>
      <p:sp>
        <p:nvSpPr>
          <p:cNvPr id="1051" name="TextBox 1050"/>
          <p:cNvSpPr txBox="1"/>
          <p:nvPr/>
        </p:nvSpPr>
        <p:spPr>
          <a:xfrm>
            <a:off x="7722169" y="2843733"/>
            <a:ext cx="2824171" cy="923330"/>
          </a:xfrm>
          <a:prstGeom prst="rect">
            <a:avLst/>
          </a:prstGeom>
          <a:noFill/>
        </p:spPr>
        <p:txBody>
          <a:bodyPr wrap="none" rtlCol="0">
            <a:spAutoFit/>
          </a:bodyPr>
          <a:lstStyle/>
          <a:p>
            <a:r>
              <a:rPr lang="en-GB" sz="1800" dirty="0" smtClean="0">
                <a:solidFill>
                  <a:schemeClr val="tx1">
                    <a:lumMod val="75000"/>
                    <a:lumOff val="25000"/>
                  </a:schemeClr>
                </a:solidFill>
                <a:latin typeface="Calibri" pitchFamily="34" charset="0"/>
              </a:rPr>
              <a:t>1. Environmental stimulus</a:t>
            </a:r>
          </a:p>
          <a:p>
            <a:r>
              <a:rPr lang="en-GB" sz="1800" dirty="0" smtClean="0">
                <a:solidFill>
                  <a:schemeClr val="tx1">
                    <a:lumMod val="75000"/>
                    <a:lumOff val="25000"/>
                  </a:schemeClr>
                </a:solidFill>
                <a:latin typeface="Calibri" pitchFamily="34" charset="0"/>
              </a:rPr>
              <a:t>2. Attended stimulus</a:t>
            </a:r>
          </a:p>
          <a:p>
            <a:r>
              <a:rPr lang="en-GB" sz="1800" dirty="0" smtClean="0">
                <a:solidFill>
                  <a:schemeClr val="tx1">
                    <a:lumMod val="75000"/>
                    <a:lumOff val="25000"/>
                  </a:schemeClr>
                </a:solidFill>
                <a:latin typeface="Calibri" pitchFamily="34" charset="0"/>
              </a:rPr>
              <a:t>3. Stimulus on the receptors</a:t>
            </a:r>
            <a:endParaRPr lang="en-GB" sz="1800" dirty="0">
              <a:solidFill>
                <a:schemeClr val="tx1">
                  <a:lumMod val="75000"/>
                  <a:lumOff val="25000"/>
                </a:schemeClr>
              </a:solidFill>
              <a:latin typeface="Calibri" pitchFamily="34" charset="0"/>
            </a:endParaRPr>
          </a:p>
        </p:txBody>
      </p:sp>
      <p:sp>
        <p:nvSpPr>
          <p:cNvPr id="60" name="TextBox 59"/>
          <p:cNvSpPr txBox="1"/>
          <p:nvPr/>
        </p:nvSpPr>
        <p:spPr>
          <a:xfrm>
            <a:off x="521370" y="4870138"/>
            <a:ext cx="2205604" cy="923330"/>
          </a:xfrm>
          <a:prstGeom prst="rect">
            <a:avLst/>
          </a:prstGeom>
          <a:noFill/>
        </p:spPr>
        <p:txBody>
          <a:bodyPr wrap="none" rtlCol="0">
            <a:spAutoFit/>
          </a:bodyPr>
          <a:lstStyle/>
          <a:p>
            <a:pPr marL="342900" indent="-342900">
              <a:buFont typeface="+mj-lt"/>
              <a:buAutoNum type="arabicPeriod" startAt="4"/>
            </a:pPr>
            <a:r>
              <a:rPr lang="en-GB" sz="1800" dirty="0" smtClean="0">
                <a:solidFill>
                  <a:schemeClr val="tx1">
                    <a:lumMod val="75000"/>
                    <a:lumOff val="25000"/>
                  </a:schemeClr>
                </a:solidFill>
                <a:latin typeface="Calibri" pitchFamily="34" charset="0"/>
              </a:rPr>
              <a:t>Transduction</a:t>
            </a:r>
          </a:p>
          <a:p>
            <a:pPr marL="342900" indent="-342900">
              <a:buFont typeface="+mj-lt"/>
              <a:buAutoNum type="arabicPeriod" startAt="4"/>
            </a:pPr>
            <a:r>
              <a:rPr lang="en-GB" sz="1800" dirty="0" smtClean="0">
                <a:solidFill>
                  <a:schemeClr val="tx1">
                    <a:lumMod val="75000"/>
                    <a:lumOff val="25000"/>
                  </a:schemeClr>
                </a:solidFill>
                <a:latin typeface="Calibri" pitchFamily="34" charset="0"/>
              </a:rPr>
              <a:t>Transmission</a:t>
            </a:r>
          </a:p>
          <a:p>
            <a:pPr marL="342900" indent="-342900">
              <a:buFont typeface="+mj-lt"/>
              <a:buAutoNum type="arabicPeriod" startAt="4"/>
            </a:pPr>
            <a:r>
              <a:rPr lang="en-GB" sz="1800" dirty="0" smtClean="0">
                <a:solidFill>
                  <a:schemeClr val="tx1">
                    <a:lumMod val="75000"/>
                    <a:lumOff val="25000"/>
                  </a:schemeClr>
                </a:solidFill>
                <a:latin typeface="Calibri" pitchFamily="34" charset="0"/>
              </a:rPr>
              <a:t>Neural processing</a:t>
            </a:r>
            <a:endParaRPr lang="en-GB" sz="1800" dirty="0">
              <a:solidFill>
                <a:schemeClr val="tx1">
                  <a:lumMod val="75000"/>
                  <a:lumOff val="25000"/>
                </a:schemeClr>
              </a:solidFill>
              <a:latin typeface="Calibri" pitchFamily="34" charset="0"/>
            </a:endParaRPr>
          </a:p>
        </p:txBody>
      </p:sp>
      <p:sp>
        <p:nvSpPr>
          <p:cNvPr id="61" name="TextBox 60"/>
          <p:cNvSpPr txBox="1"/>
          <p:nvPr/>
        </p:nvSpPr>
        <p:spPr>
          <a:xfrm>
            <a:off x="2105546" y="1597028"/>
            <a:ext cx="1642244" cy="923330"/>
          </a:xfrm>
          <a:prstGeom prst="rect">
            <a:avLst/>
          </a:prstGeom>
          <a:noFill/>
        </p:spPr>
        <p:txBody>
          <a:bodyPr wrap="none" rtlCol="0">
            <a:spAutoFit/>
          </a:bodyPr>
          <a:lstStyle/>
          <a:p>
            <a:pPr marL="342900" indent="-342900">
              <a:buFont typeface="+mj-lt"/>
              <a:buAutoNum type="arabicPeriod" startAt="7"/>
            </a:pPr>
            <a:r>
              <a:rPr lang="en-GB" sz="1800" dirty="0" smtClean="0">
                <a:solidFill>
                  <a:schemeClr val="tx1">
                    <a:lumMod val="75000"/>
                    <a:lumOff val="25000"/>
                  </a:schemeClr>
                </a:solidFill>
                <a:latin typeface="Calibri" pitchFamily="34" charset="0"/>
              </a:rPr>
              <a:t>Perception</a:t>
            </a:r>
          </a:p>
          <a:p>
            <a:pPr marL="342900" indent="-342900">
              <a:buFont typeface="+mj-lt"/>
              <a:buAutoNum type="arabicPeriod" startAt="7"/>
            </a:pPr>
            <a:r>
              <a:rPr lang="en-GB" sz="1800" dirty="0" smtClean="0">
                <a:solidFill>
                  <a:schemeClr val="tx1">
                    <a:lumMod val="75000"/>
                    <a:lumOff val="25000"/>
                  </a:schemeClr>
                </a:solidFill>
                <a:latin typeface="Calibri" pitchFamily="34" charset="0"/>
              </a:rPr>
              <a:t>Recognition</a:t>
            </a:r>
          </a:p>
          <a:p>
            <a:pPr marL="342900" indent="-342900">
              <a:buFont typeface="+mj-lt"/>
              <a:buAutoNum type="arabicPeriod" startAt="7"/>
            </a:pPr>
            <a:r>
              <a:rPr lang="en-GB" sz="1800" dirty="0" smtClean="0">
                <a:solidFill>
                  <a:schemeClr val="tx1">
                    <a:lumMod val="75000"/>
                    <a:lumOff val="25000"/>
                  </a:schemeClr>
                </a:solidFill>
                <a:latin typeface="Calibri" pitchFamily="34" charset="0"/>
              </a:rPr>
              <a:t>Action</a:t>
            </a:r>
            <a:endParaRPr lang="en-GB" sz="1800" dirty="0">
              <a:solidFill>
                <a:schemeClr val="tx1">
                  <a:lumMod val="75000"/>
                  <a:lumOff val="25000"/>
                </a:schemeClr>
              </a:solidFill>
              <a:latin typeface="Calibri" pitchFamily="34" charset="0"/>
            </a:endParaRPr>
          </a:p>
        </p:txBody>
      </p:sp>
      <p:sp>
        <p:nvSpPr>
          <p:cNvPr id="39" name="Isosceles Triangle 38"/>
          <p:cNvSpPr/>
          <p:nvPr/>
        </p:nvSpPr>
        <p:spPr bwMode="auto">
          <a:xfrm rot="20975773">
            <a:off x="2813066" y="4870285"/>
            <a:ext cx="162611" cy="275316"/>
          </a:xfrm>
          <a:prstGeom prst="triangle">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dirty="0" smtClean="0">
              <a:ln>
                <a:noFill/>
              </a:ln>
              <a:solidFill>
                <a:schemeClr val="tx1"/>
              </a:solidFill>
              <a:effectLst/>
              <a:latin typeface="Times"/>
            </a:endParaRPr>
          </a:p>
        </p:txBody>
      </p:sp>
      <p:sp>
        <p:nvSpPr>
          <p:cNvPr id="76" name="Isosceles Triangle 75"/>
          <p:cNvSpPr/>
          <p:nvPr/>
        </p:nvSpPr>
        <p:spPr bwMode="auto">
          <a:xfrm rot="2923754">
            <a:off x="3738111" y="2411146"/>
            <a:ext cx="162611" cy="275316"/>
          </a:xfrm>
          <a:prstGeom prst="triangle">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dirty="0" smtClean="0">
              <a:ln>
                <a:noFill/>
              </a:ln>
              <a:solidFill>
                <a:schemeClr val="tx1"/>
              </a:solidFill>
              <a:effectLst/>
              <a:latin typeface="Times"/>
            </a:endParaRPr>
          </a:p>
        </p:txBody>
      </p:sp>
      <p:sp>
        <p:nvSpPr>
          <p:cNvPr id="77" name="Isosceles Triangle 76"/>
          <p:cNvSpPr/>
          <p:nvPr/>
        </p:nvSpPr>
        <p:spPr bwMode="auto">
          <a:xfrm rot="10030993">
            <a:off x="7683745" y="3670298"/>
            <a:ext cx="162611" cy="275316"/>
          </a:xfrm>
          <a:prstGeom prst="triangle">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dirty="0" smtClean="0">
              <a:ln>
                <a:noFill/>
              </a:ln>
              <a:solidFill>
                <a:schemeClr val="tx1"/>
              </a:solidFill>
              <a:effectLst/>
              <a:latin typeface="Times"/>
            </a:endParaRPr>
          </a:p>
        </p:txBody>
      </p:sp>
    </p:spTree>
    <p:extLst>
      <p:ext uri="{BB962C8B-B14F-4D97-AF65-F5344CB8AC3E}">
        <p14:creationId xmlns:p14="http://schemas.microsoft.com/office/powerpoint/2010/main" val="2219065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grpId="0" nodeType="clickEffect">
                                  <p:stCondLst>
                                    <p:cond delay="0"/>
                                  </p:stCondLst>
                                  <p:iterate type="lt">
                                    <p:tmPct val="4000"/>
                                  </p:iterate>
                                  <p:childTnLst>
                                    <p:set>
                                      <p:cBhvr override="childStyle">
                                        <p:cTn id="6" dur="500" fill="hold"/>
                                        <p:tgtEl>
                                          <p:spTgt spid="11"/>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alibri" pitchFamily="34" charset="0"/>
              </a:rPr>
              <a:t>The perceptual process:</a:t>
            </a:r>
            <a:br>
              <a:rPr lang="en-GB" dirty="0" smtClean="0">
                <a:latin typeface="Calibri" pitchFamily="34" charset="0"/>
              </a:rPr>
            </a:br>
            <a:r>
              <a:rPr lang="en-GB" dirty="0">
                <a:latin typeface="Calibri" pitchFamily="34" charset="0"/>
              </a:rPr>
              <a:t>3. Experience and action</a:t>
            </a:r>
          </a:p>
        </p:txBody>
      </p:sp>
      <p:sp>
        <p:nvSpPr>
          <p:cNvPr id="3" name="Content Placeholder 2"/>
          <p:cNvSpPr>
            <a:spLocks noGrp="1"/>
          </p:cNvSpPr>
          <p:nvPr>
            <p:ph sz="quarter" idx="13"/>
          </p:nvPr>
        </p:nvSpPr>
        <p:spPr>
          <a:xfrm>
            <a:off x="2130425" y="2066399"/>
            <a:ext cx="4778809" cy="4539453"/>
          </a:xfrm>
        </p:spPr>
        <p:txBody>
          <a:bodyPr/>
          <a:lstStyle/>
          <a:p>
            <a:pPr marL="457200" indent="-457200">
              <a:buFont typeface="+mj-lt"/>
              <a:buAutoNum type="arabicPeriod" startAt="7"/>
            </a:pPr>
            <a:r>
              <a:rPr lang="en-GB" dirty="0" smtClean="0">
                <a:latin typeface="Calibri" pitchFamily="34" charset="0"/>
              </a:rPr>
              <a:t>Perception		</a:t>
            </a:r>
            <a:br>
              <a:rPr lang="en-GB" dirty="0" smtClean="0">
                <a:latin typeface="Calibri" pitchFamily="34" charset="0"/>
              </a:rPr>
            </a:br>
            <a:r>
              <a:rPr lang="en-GB" sz="1800" dirty="0" smtClean="0">
                <a:latin typeface="Calibri" pitchFamily="34" charset="0"/>
              </a:rPr>
              <a:t>- The transformation of the electrical signals into a conscious sensory experience</a:t>
            </a:r>
            <a:br>
              <a:rPr lang="en-GB" sz="1800" dirty="0" smtClean="0">
                <a:latin typeface="Calibri" pitchFamily="34" charset="0"/>
              </a:rPr>
            </a:br>
            <a:r>
              <a:rPr lang="en-US" sz="1800" dirty="0"/>
              <a:t>e.g. Ellen sees the </a:t>
            </a:r>
            <a:r>
              <a:rPr lang="en-US" sz="1800" dirty="0" smtClean="0"/>
              <a:t>moth</a:t>
            </a:r>
            <a:endParaRPr lang="en-GB" sz="1800" dirty="0"/>
          </a:p>
          <a:p>
            <a:pPr marL="457200" indent="-457200">
              <a:buFont typeface="+mj-lt"/>
              <a:buAutoNum type="arabicPeriod" startAt="7"/>
            </a:pPr>
            <a:r>
              <a:rPr lang="en-GB" dirty="0" smtClean="0">
                <a:latin typeface="Calibri" pitchFamily="34" charset="0"/>
              </a:rPr>
              <a:t>Recognition</a:t>
            </a:r>
            <a:br>
              <a:rPr lang="en-GB" dirty="0" smtClean="0">
                <a:latin typeface="Calibri" pitchFamily="34" charset="0"/>
              </a:rPr>
            </a:br>
            <a:r>
              <a:rPr lang="en-GB" dirty="0" smtClean="0">
                <a:latin typeface="Calibri" pitchFamily="34" charset="0"/>
              </a:rPr>
              <a:t>- </a:t>
            </a:r>
            <a:r>
              <a:rPr lang="en-GB" sz="1800" dirty="0">
                <a:latin typeface="Calibri" pitchFamily="34" charset="0"/>
              </a:rPr>
              <a:t>Placing the perceived object into a meaningful </a:t>
            </a:r>
            <a:r>
              <a:rPr lang="en-GB" sz="1800" dirty="0" smtClean="0">
                <a:latin typeface="Calibri" pitchFamily="34" charset="0"/>
              </a:rPr>
              <a:t>category</a:t>
            </a:r>
            <a:br>
              <a:rPr lang="en-GB" sz="1800" dirty="0" smtClean="0">
                <a:latin typeface="Calibri" pitchFamily="34" charset="0"/>
              </a:rPr>
            </a:br>
            <a:r>
              <a:rPr lang="en-US" sz="1800" dirty="0"/>
              <a:t>(e.g. “moth”)</a:t>
            </a:r>
            <a:endParaRPr lang="en-GB" sz="1800" dirty="0"/>
          </a:p>
          <a:p>
            <a:pPr marL="457200" indent="-457200">
              <a:buFont typeface="+mj-lt"/>
              <a:buAutoNum type="arabicPeriod" startAt="7"/>
            </a:pPr>
            <a:r>
              <a:rPr lang="en-GB" dirty="0" smtClean="0">
                <a:latin typeface="Calibri" pitchFamily="34" charset="0"/>
              </a:rPr>
              <a:t>Action</a:t>
            </a:r>
            <a:r>
              <a:rPr lang="en-GB" dirty="0">
                <a:latin typeface="Calibri" pitchFamily="34" charset="0"/>
              </a:rPr>
              <a:t/>
            </a:r>
            <a:br>
              <a:rPr lang="en-GB" dirty="0">
                <a:latin typeface="Calibri" pitchFamily="34" charset="0"/>
              </a:rPr>
            </a:br>
            <a:r>
              <a:rPr lang="en-GB" dirty="0" smtClean="0">
                <a:latin typeface="Calibri" pitchFamily="34" charset="0"/>
              </a:rPr>
              <a:t>- </a:t>
            </a:r>
            <a:r>
              <a:rPr lang="en-GB" sz="1800" dirty="0">
                <a:latin typeface="Calibri" pitchFamily="34" charset="0"/>
              </a:rPr>
              <a:t>A motoric </a:t>
            </a:r>
            <a:r>
              <a:rPr lang="en-GB" sz="1800" dirty="0" smtClean="0">
                <a:latin typeface="Calibri" pitchFamily="34" charset="0"/>
              </a:rPr>
              <a:t>action</a:t>
            </a:r>
            <a:br>
              <a:rPr lang="en-GB" sz="1800" dirty="0" smtClean="0">
                <a:latin typeface="Calibri" pitchFamily="34" charset="0"/>
              </a:rPr>
            </a:br>
            <a:r>
              <a:rPr lang="en-GB" sz="1800" dirty="0" smtClean="0">
                <a:latin typeface="Calibri" pitchFamily="34" charset="0"/>
              </a:rPr>
              <a:t>(e.g. to move towards the moth)</a:t>
            </a:r>
            <a:endParaRPr lang="en-GB" sz="1800" dirty="0">
              <a:latin typeface="Calibri" pitchFamily="34" charset="0"/>
            </a:endParaRP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0386" y="1494973"/>
            <a:ext cx="2344992" cy="45315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10514" y="1531544"/>
            <a:ext cx="2224736" cy="43561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50386" y="1531543"/>
            <a:ext cx="2465248" cy="46772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34285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9" presetID="1" presetClass="exit" presetSubtype="0" fill="hold" nodeType="withEffect">
                                  <p:stCondLst>
                                    <p:cond delay="0"/>
                                  </p:stCondLst>
                                  <p:childTnLst>
                                    <p:set>
                                      <p:cBhvr>
                                        <p:cTn id="20" dur="1" fill="hold">
                                          <p:stCondLst>
                                            <p:cond delay="0"/>
                                          </p:stCondLst>
                                        </p:cTn>
                                        <p:tgtEl>
                                          <p:spTgt spid="4"/>
                                        </p:tgtEl>
                                        <p:attrNameLst>
                                          <p:attrName>style.visibility</p:attrName>
                                        </p:attrNameLst>
                                      </p:cBhvr>
                                      <p:to>
                                        <p:strVal val="hidden"/>
                                      </p:to>
                                    </p:set>
                                  </p:childTnLst>
                                </p:cTn>
                              </p:par>
                              <p:par>
                                <p:cTn id="21" presetID="2" presetClass="entr" presetSubtype="4"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additive="base">
                                        <p:cTn id="2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31" presetID="1" presetClass="exit" presetSubtype="0" fill="hold" nodeType="withEffect">
                                  <p:stCondLst>
                                    <p:cond delay="0"/>
                                  </p:stCondLst>
                                  <p:childTnLst>
                                    <p:set>
                                      <p:cBhvr>
                                        <p:cTn id="32" dur="1" fill="hold">
                                          <p:stCondLst>
                                            <p:cond delay="0"/>
                                          </p:stCondLst>
                                        </p:cTn>
                                        <p:tgtEl>
                                          <p:spTgt spid="6"/>
                                        </p:tgtEl>
                                        <p:attrNameLst>
                                          <p:attrName>style.visibility</p:attrName>
                                        </p:attrNameLst>
                                      </p:cBhvr>
                                      <p:to>
                                        <p:strVal val="hidden"/>
                                      </p:to>
                                    </p:set>
                                  </p:childTnLst>
                                </p:cTn>
                              </p:par>
                              <p:par>
                                <p:cTn id="33" presetID="2" presetClass="entr" presetSubtype="4" fill="hold" nodeType="withEffect">
                                  <p:stCondLst>
                                    <p:cond delay="0"/>
                                  </p:stCondLst>
                                  <p:childTnLst>
                                    <p:set>
                                      <p:cBhvr>
                                        <p:cTn id="34" dur="1" fill="hold">
                                          <p:stCondLst>
                                            <p:cond delay="0"/>
                                          </p:stCondLst>
                                        </p:cTn>
                                        <p:tgtEl>
                                          <p:spTgt spid="2052"/>
                                        </p:tgtEl>
                                        <p:attrNameLst>
                                          <p:attrName>style.visibility</p:attrName>
                                        </p:attrNameLst>
                                      </p:cBhvr>
                                      <p:to>
                                        <p:strVal val="visible"/>
                                      </p:to>
                                    </p:set>
                                    <p:anim calcmode="lin" valueType="num">
                                      <p:cBhvr additive="base">
                                        <p:cTn id="35" dur="500" fill="hold"/>
                                        <p:tgtEl>
                                          <p:spTgt spid="2052"/>
                                        </p:tgtEl>
                                        <p:attrNameLst>
                                          <p:attrName>ppt_x</p:attrName>
                                        </p:attrNameLst>
                                      </p:cBhvr>
                                      <p:tavLst>
                                        <p:tav tm="0">
                                          <p:val>
                                            <p:strVal val="#ppt_x"/>
                                          </p:val>
                                        </p:tav>
                                        <p:tav tm="100000">
                                          <p:val>
                                            <p:strVal val="#ppt_x"/>
                                          </p:val>
                                        </p:tav>
                                      </p:tavLst>
                                    </p:anim>
                                    <p:anim calcmode="lin" valueType="num">
                                      <p:cBhvr additive="base">
                                        <p:cTn id="36" dur="500" fill="hold"/>
                                        <p:tgtEl>
                                          <p:spTgt spid="20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Perception and recognition</a:t>
            </a:r>
            <a:endParaRPr lang="en-US" dirty="0"/>
          </a:p>
        </p:txBody>
      </p:sp>
      <p:sp>
        <p:nvSpPr>
          <p:cNvPr id="3" name="Content Placeholder 2"/>
          <p:cNvSpPr>
            <a:spLocks noGrp="1"/>
          </p:cNvSpPr>
          <p:nvPr>
            <p:ph sz="quarter" idx="13"/>
          </p:nvPr>
        </p:nvSpPr>
        <p:spPr/>
        <p:txBody>
          <a:bodyPr/>
          <a:lstStyle/>
          <a:p>
            <a:pPr marL="0" indent="0">
              <a:buNone/>
            </a:pPr>
            <a:r>
              <a:rPr lang="en-US" sz="2800" dirty="0" smtClean="0"/>
              <a:t>Perception and recognition are separate processes</a:t>
            </a:r>
          </a:p>
          <a:p>
            <a:pPr marL="752475" lvl="1" indent="-457200">
              <a:buFont typeface="+mj-lt"/>
              <a:buAutoNum type="arabicPeriod"/>
            </a:pPr>
            <a:r>
              <a:rPr lang="en-US" sz="2200" dirty="0" smtClean="0"/>
              <a:t>A conscious sensory experience</a:t>
            </a:r>
          </a:p>
          <a:p>
            <a:pPr marL="752475" lvl="1" indent="-457200">
              <a:buFont typeface="+mj-lt"/>
              <a:buAutoNum type="arabicPeriod"/>
            </a:pPr>
            <a:r>
              <a:rPr lang="en-US" sz="2200" dirty="0" smtClean="0"/>
              <a:t>A meaning is attached to the representation and the object is identified</a:t>
            </a:r>
            <a:endParaRPr lang="en-US" sz="2200" dirty="0"/>
          </a:p>
          <a:p>
            <a:endParaRPr lang="en-US" dirty="0"/>
          </a:p>
        </p:txBody>
      </p:sp>
    </p:spTree>
    <p:extLst>
      <p:ext uri="{BB962C8B-B14F-4D97-AF65-F5344CB8AC3E}">
        <p14:creationId xmlns:p14="http://schemas.microsoft.com/office/powerpoint/2010/main" val="7581967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 form </a:t>
            </a:r>
            <a:r>
              <a:rPr lang="en-US" dirty="0" err="1"/>
              <a:t>agnosia</a:t>
            </a:r>
            <a:endParaRPr lang="en-US" dirty="0"/>
          </a:p>
        </p:txBody>
      </p:sp>
      <p:sp>
        <p:nvSpPr>
          <p:cNvPr id="3" name="Content Placeholder 2"/>
          <p:cNvSpPr>
            <a:spLocks noGrp="1"/>
          </p:cNvSpPr>
          <p:nvPr>
            <p:ph sz="quarter" idx="13"/>
          </p:nvPr>
        </p:nvSpPr>
        <p:spPr/>
        <p:txBody>
          <a:bodyPr>
            <a:normAutofit/>
          </a:bodyPr>
          <a:lstStyle/>
          <a:p>
            <a:pPr marL="204788" lvl="1" indent="-204788">
              <a:buClr>
                <a:schemeClr val="accent2"/>
              </a:buClr>
              <a:buFontTx/>
              <a:buChar char="•"/>
            </a:pPr>
            <a:r>
              <a:rPr lang="en-US" sz="2800" dirty="0" smtClean="0"/>
              <a:t>Subjects </a:t>
            </a:r>
            <a:r>
              <a:rPr lang="en-US" sz="2800" dirty="0"/>
              <a:t>that are able to describe parts of objects but have inability to recognize and categories objects as a </a:t>
            </a:r>
            <a:r>
              <a:rPr lang="en-US" sz="2800" dirty="0" smtClean="0"/>
              <a:t>whole</a:t>
            </a:r>
            <a:endParaRPr lang="en-US" sz="2600" dirty="0"/>
          </a:p>
          <a:p>
            <a:pPr marL="204788" lvl="1" indent="-204788">
              <a:buClr>
                <a:schemeClr val="accent2"/>
              </a:buClr>
              <a:buFontTx/>
              <a:buChar char="•"/>
            </a:pPr>
            <a:r>
              <a:rPr lang="en-US" sz="2800" dirty="0" smtClean="0"/>
              <a:t>The </a:t>
            </a:r>
            <a:r>
              <a:rPr lang="en-US" sz="2800" dirty="0"/>
              <a:t>man who mistook his wife for a </a:t>
            </a:r>
            <a:r>
              <a:rPr lang="en-US" sz="2800" dirty="0" smtClean="0"/>
              <a:t>hat (Sacks, 1985)</a:t>
            </a:r>
          </a:p>
          <a:p>
            <a:pPr marL="454026" lvl="2" indent="-204788">
              <a:buFontTx/>
              <a:buChar char="•"/>
            </a:pPr>
            <a:r>
              <a:rPr lang="en-US" sz="2200" dirty="0" err="1" smtClean="0"/>
              <a:t>Dr</a:t>
            </a:r>
            <a:r>
              <a:rPr lang="en-US" sz="2200" dirty="0" smtClean="0"/>
              <a:t> P. describing his perception of a glove: </a:t>
            </a:r>
          </a:p>
          <a:p>
            <a:pPr marL="868363" lvl="3" indent="-342900">
              <a:buFontTx/>
              <a:buChar char="-"/>
            </a:pPr>
            <a:r>
              <a:rPr lang="en-US" sz="2200" dirty="0" smtClean="0"/>
              <a:t>“</a:t>
            </a:r>
            <a:r>
              <a:rPr lang="en-US" sz="2200" i="1" dirty="0"/>
              <a:t>A</a:t>
            </a:r>
            <a:r>
              <a:rPr lang="en-US" sz="2200" i="1" dirty="0" smtClean="0"/>
              <a:t> </a:t>
            </a:r>
            <a:r>
              <a:rPr lang="en-US" sz="2200" i="1" dirty="0"/>
              <a:t>continuous </a:t>
            </a:r>
            <a:r>
              <a:rPr lang="en-US" sz="2200" i="1" dirty="0" smtClean="0"/>
              <a:t>surface </a:t>
            </a:r>
            <a:r>
              <a:rPr lang="en-US" sz="2200" i="1" dirty="0"/>
              <a:t>unfolded on itself. It appears to have five </a:t>
            </a:r>
            <a:r>
              <a:rPr lang="en-US" sz="2200" i="1" dirty="0" err="1"/>
              <a:t>outpouchings</a:t>
            </a:r>
            <a:r>
              <a:rPr lang="en-US" sz="2200" i="1" dirty="0"/>
              <a:t>, if this is the </a:t>
            </a:r>
            <a:r>
              <a:rPr lang="en-US" sz="2200" i="1" dirty="0" smtClean="0"/>
              <a:t>word </a:t>
            </a:r>
          </a:p>
          <a:p>
            <a:pPr marL="454026" lvl="2" indent="-204788">
              <a:buFontTx/>
              <a:buChar char="•"/>
            </a:pPr>
            <a:r>
              <a:rPr lang="en-US" sz="2200" dirty="0" err="1" smtClean="0"/>
              <a:t>Dr</a:t>
            </a:r>
            <a:r>
              <a:rPr lang="en-US" sz="2200" dirty="0" smtClean="0"/>
              <a:t> P. trying to recognize a glove: </a:t>
            </a:r>
          </a:p>
          <a:p>
            <a:pPr marL="868363" lvl="3" indent="-342900">
              <a:buFontTx/>
              <a:buChar char="-"/>
            </a:pPr>
            <a:r>
              <a:rPr lang="en-US" sz="2200" i="1" dirty="0" smtClean="0"/>
              <a:t>“A </a:t>
            </a:r>
            <a:r>
              <a:rPr lang="en-US" sz="2200" i="1" dirty="0"/>
              <a:t>container of some sort. It could be a change purse, for example, for coins of five sizes.” </a:t>
            </a:r>
          </a:p>
          <a:p>
            <a:pPr marL="868363" lvl="3" indent="-342900">
              <a:buFontTx/>
              <a:buChar char="-"/>
            </a:pPr>
            <a:endParaRPr lang="en-US" sz="2200" i="1" dirty="0"/>
          </a:p>
          <a:p>
            <a:pPr marL="454026" lvl="2" indent="-204788">
              <a:buFontTx/>
              <a:buChar char="•"/>
            </a:pPr>
            <a:endParaRPr lang="en-US" sz="2600" dirty="0" smtClean="0"/>
          </a:p>
          <a:p>
            <a:pPr marL="454026" lvl="2" indent="-204788">
              <a:buFontTx/>
              <a:buChar char="•"/>
            </a:pPr>
            <a:endParaRPr lang="en-US" dirty="0"/>
          </a:p>
          <a:p>
            <a:endParaRPr lang="en-US" dirty="0"/>
          </a:p>
        </p:txBody>
      </p:sp>
    </p:spTree>
    <p:extLst>
      <p:ext uri="{BB962C8B-B14F-4D97-AF65-F5344CB8AC3E}">
        <p14:creationId xmlns:p14="http://schemas.microsoft.com/office/powerpoint/2010/main" val="18517664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How do we recognize a stimuli</a:t>
            </a:r>
            <a:r>
              <a:rPr lang="en-US" dirty="0" smtClean="0"/>
              <a:t>?</a:t>
            </a:r>
            <a:endParaRPr lang="en-US" dirty="0"/>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21952669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Stimulus can recognized when only a </a:t>
            </a:r>
            <a:r>
              <a:rPr lang="en-US" i="1" dirty="0" smtClean="0"/>
              <a:t>part</a:t>
            </a:r>
            <a:r>
              <a:rPr lang="en-US" dirty="0" smtClean="0"/>
              <a:t> of an object is visible:</a:t>
            </a: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5219" y="2156381"/>
            <a:ext cx="3381375" cy="464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061413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Novel example can be recognized:</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2066" y="2036125"/>
            <a:ext cx="3607680" cy="44600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4979454" y="6268768"/>
            <a:ext cx="5410135" cy="461665"/>
          </a:xfrm>
          <a:prstGeom prst="rect">
            <a:avLst/>
          </a:prstGeom>
          <a:noFill/>
        </p:spPr>
        <p:txBody>
          <a:bodyPr wrap="none" rtlCol="0">
            <a:spAutoFit/>
          </a:bodyPr>
          <a:lstStyle/>
          <a:p>
            <a:r>
              <a:rPr lang="en-US" dirty="0" smtClean="0">
                <a:latin typeface="Calibri" panose="020F0502020204030204" pitchFamily="34" charset="0"/>
              </a:rPr>
              <a:t>…even </a:t>
            </a:r>
            <a:r>
              <a:rPr lang="en-US" dirty="0">
                <a:latin typeface="Calibri" panose="020F0502020204030204" pitchFamily="34" charset="0"/>
              </a:rPr>
              <a:t>if we have never seen them before</a:t>
            </a:r>
          </a:p>
        </p:txBody>
      </p:sp>
    </p:spTree>
    <p:extLst>
      <p:ext uri="{BB962C8B-B14F-4D97-AF65-F5344CB8AC3E}">
        <p14:creationId xmlns:p14="http://schemas.microsoft.com/office/powerpoint/2010/main" val="6030672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9807" y="1494973"/>
            <a:ext cx="6858000"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smtClean="0"/>
              <a:t>Invariance of recognition</a:t>
            </a:r>
            <a:endParaRPr lang="en-US" dirty="0"/>
          </a:p>
        </p:txBody>
      </p:sp>
    </p:spTree>
    <p:extLst>
      <p:ext uri="{BB962C8B-B14F-4D97-AF65-F5344CB8AC3E}">
        <p14:creationId xmlns:p14="http://schemas.microsoft.com/office/powerpoint/2010/main" val="30765099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Context influence what we perceive:</a:t>
            </a:r>
            <a:endParaRPr lang="en-US" dirty="0"/>
          </a:p>
        </p:txBody>
      </p:sp>
      <p:pic>
        <p:nvPicPr>
          <p:cNvPr id="5" name="Picture 4" descr="TheCa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0658" y="2710081"/>
            <a:ext cx="4429047" cy="76911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percpetual set Bruner Mintur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8702" y="4107909"/>
            <a:ext cx="2600325" cy="201930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bwMode="auto">
          <a:xfrm>
            <a:off x="1197074" y="4260861"/>
            <a:ext cx="781664" cy="156332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smtClean="0">
              <a:ln>
                <a:noFill/>
              </a:ln>
              <a:solidFill>
                <a:schemeClr val="tx1"/>
              </a:solidFill>
              <a:effectLst/>
              <a:latin typeface="Times"/>
            </a:endParaRPr>
          </a:p>
        </p:txBody>
      </p:sp>
      <p:sp>
        <p:nvSpPr>
          <p:cNvPr id="8" name="Rectangle 7"/>
          <p:cNvSpPr/>
          <p:nvPr/>
        </p:nvSpPr>
        <p:spPr bwMode="auto">
          <a:xfrm>
            <a:off x="8366018" y="1746648"/>
            <a:ext cx="781664" cy="156332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smtClean="0">
              <a:ln>
                <a:noFill/>
              </a:ln>
              <a:solidFill>
                <a:schemeClr val="tx1"/>
              </a:solidFill>
              <a:effectLst/>
              <a:latin typeface="Times"/>
            </a:endParaRPr>
          </a:p>
        </p:txBody>
      </p:sp>
      <p:sp>
        <p:nvSpPr>
          <p:cNvPr id="9" name="Rectangle 8"/>
          <p:cNvSpPr/>
          <p:nvPr/>
        </p:nvSpPr>
        <p:spPr bwMode="auto">
          <a:xfrm rot="16200000">
            <a:off x="7487707" y="3743063"/>
            <a:ext cx="906249" cy="163203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smtClean="0">
              <a:ln>
                <a:noFill/>
              </a:ln>
              <a:solidFill>
                <a:schemeClr val="tx1"/>
              </a:solidFill>
              <a:effectLst/>
              <a:latin typeface="Times"/>
            </a:endParaRPr>
          </a:p>
        </p:txBody>
      </p:sp>
      <p:sp>
        <p:nvSpPr>
          <p:cNvPr id="10" name="Rectangle 9"/>
          <p:cNvSpPr/>
          <p:nvPr/>
        </p:nvSpPr>
        <p:spPr bwMode="auto">
          <a:xfrm rot="16200000">
            <a:off x="7468716" y="2646442"/>
            <a:ext cx="906249" cy="163203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smtClean="0">
              <a:ln>
                <a:noFill/>
              </a:ln>
              <a:solidFill>
                <a:schemeClr val="tx1"/>
              </a:solidFill>
              <a:effectLst/>
              <a:latin typeface="Times"/>
            </a:endParaRPr>
          </a:p>
        </p:txBody>
      </p:sp>
      <p:pic>
        <p:nvPicPr>
          <p:cNvPr id="11" name="Picture 2" descr="percpetual set Bruner Mintur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07314" y="4107909"/>
            <a:ext cx="2600325" cy="201930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bwMode="auto">
          <a:xfrm>
            <a:off x="2555931" y="3974475"/>
            <a:ext cx="1563328" cy="78166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smtClean="0">
              <a:ln>
                <a:noFill/>
              </a:ln>
              <a:solidFill>
                <a:schemeClr val="tx1"/>
              </a:solidFill>
              <a:effectLst/>
              <a:latin typeface="Times"/>
            </a:endParaRPr>
          </a:p>
        </p:txBody>
      </p:sp>
      <p:sp>
        <p:nvSpPr>
          <p:cNvPr id="13" name="Rectangle 12"/>
          <p:cNvSpPr/>
          <p:nvPr/>
        </p:nvSpPr>
        <p:spPr bwMode="auto">
          <a:xfrm>
            <a:off x="2519890" y="5477675"/>
            <a:ext cx="1563328" cy="78166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smtClean="0">
              <a:ln>
                <a:noFill/>
              </a:ln>
              <a:solidFill>
                <a:schemeClr val="tx1"/>
              </a:solidFill>
              <a:effectLst/>
              <a:latin typeface="Times"/>
            </a:endParaRPr>
          </a:p>
        </p:txBody>
      </p:sp>
      <p:sp>
        <p:nvSpPr>
          <p:cNvPr id="16" name="Rectangle 15"/>
          <p:cNvSpPr/>
          <p:nvPr/>
        </p:nvSpPr>
        <p:spPr bwMode="auto">
          <a:xfrm rot="16200000">
            <a:off x="7584354" y="4785123"/>
            <a:ext cx="1563328" cy="78166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smtClean="0">
              <a:ln>
                <a:noFill/>
              </a:ln>
              <a:solidFill>
                <a:schemeClr val="tx1"/>
              </a:solidFill>
              <a:effectLst/>
              <a:latin typeface="Times"/>
            </a:endParaRPr>
          </a:p>
        </p:txBody>
      </p:sp>
      <p:sp>
        <p:nvSpPr>
          <p:cNvPr id="17" name="Rectangle 16"/>
          <p:cNvSpPr/>
          <p:nvPr/>
        </p:nvSpPr>
        <p:spPr bwMode="auto">
          <a:xfrm rot="16200000">
            <a:off x="5963794" y="4754553"/>
            <a:ext cx="1349163" cy="84280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smtClean="0">
              <a:ln>
                <a:noFill/>
              </a:ln>
              <a:solidFill>
                <a:schemeClr val="tx1"/>
              </a:solidFill>
              <a:effectLst/>
              <a:latin typeface="Times"/>
            </a:endParaRPr>
          </a:p>
        </p:txBody>
      </p:sp>
    </p:spTree>
    <p:extLst>
      <p:ext uri="{BB962C8B-B14F-4D97-AF65-F5344CB8AC3E}">
        <p14:creationId xmlns:p14="http://schemas.microsoft.com/office/powerpoint/2010/main" val="2316701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Pattern recognition</a:t>
            </a:r>
            <a:br>
              <a:rPr lang="en-US" dirty="0" smtClean="0"/>
            </a:br>
            <a:r>
              <a:rPr lang="en-US" dirty="0" smtClean="0"/>
              <a:t>1. Template matching theory</a:t>
            </a:r>
            <a:endParaRPr lang="en-US" dirty="0"/>
          </a:p>
        </p:txBody>
      </p:sp>
      <p:sp>
        <p:nvSpPr>
          <p:cNvPr id="3" name="Content Placeholder 2"/>
          <p:cNvSpPr>
            <a:spLocks noGrp="1"/>
          </p:cNvSpPr>
          <p:nvPr>
            <p:ph sz="quarter" idx="13"/>
          </p:nvPr>
        </p:nvSpPr>
        <p:spPr/>
        <p:txBody>
          <a:bodyPr>
            <a:normAutofit/>
          </a:bodyPr>
          <a:lstStyle/>
          <a:p>
            <a:r>
              <a:rPr lang="en-US" sz="2800" dirty="0" smtClean="0"/>
              <a:t>Temple </a:t>
            </a:r>
            <a:r>
              <a:rPr lang="en-US" sz="2800" dirty="0"/>
              <a:t>matching theory</a:t>
            </a:r>
            <a:endParaRPr lang="en-US" sz="2800" dirty="0" smtClean="0"/>
          </a:p>
          <a:p>
            <a:pPr lvl="1"/>
            <a:r>
              <a:rPr lang="en-US" sz="2200" dirty="0" smtClean="0"/>
              <a:t>Representations </a:t>
            </a:r>
            <a:r>
              <a:rPr lang="en-US" sz="2200" dirty="0"/>
              <a:t>of external stimuli matches an </a:t>
            </a:r>
            <a:r>
              <a:rPr lang="en-US" sz="2200" dirty="0" smtClean="0"/>
              <a:t>internally stored template (copy)</a:t>
            </a:r>
          </a:p>
          <a:p>
            <a:pPr lvl="1"/>
            <a:r>
              <a:rPr lang="en-US" sz="2200" dirty="0" smtClean="0"/>
              <a:t>Templates </a:t>
            </a:r>
            <a:r>
              <a:rPr lang="en-US" sz="2200" dirty="0"/>
              <a:t>are created by </a:t>
            </a:r>
            <a:r>
              <a:rPr lang="en-US" sz="2200" dirty="0" smtClean="0"/>
              <a:t>experience</a:t>
            </a:r>
          </a:p>
          <a:p>
            <a:r>
              <a:rPr lang="en-US" sz="2800" dirty="0" smtClean="0"/>
              <a:t>Problems with the template matching theory:</a:t>
            </a:r>
          </a:p>
          <a:p>
            <a:pPr lvl="1"/>
            <a:r>
              <a:rPr lang="en-US" sz="2200" dirty="0" smtClean="0"/>
              <a:t>How can we identify objects from different viewpoints?</a:t>
            </a:r>
          </a:p>
          <a:p>
            <a:pPr lvl="1"/>
            <a:r>
              <a:rPr lang="en-US" sz="2200" dirty="0" smtClean="0"/>
              <a:t>How can we identify new objects which we have never seen before?</a:t>
            </a:r>
          </a:p>
          <a:p>
            <a:pPr lvl="1"/>
            <a:r>
              <a:rPr lang="en-US" sz="2200" dirty="0"/>
              <a:t> </a:t>
            </a:r>
            <a:r>
              <a:rPr lang="en-US" sz="2200" dirty="0" smtClean="0"/>
              <a:t>How do we explain the influence of context?</a:t>
            </a:r>
          </a:p>
          <a:p>
            <a:pPr lvl="1"/>
            <a:r>
              <a:rPr lang="en-US" sz="2200" dirty="0" smtClean="0"/>
              <a:t>How can we store and access all these templates in an efficient way?</a:t>
            </a:r>
            <a:endParaRPr lang="en-US" sz="2600" dirty="0"/>
          </a:p>
          <a:p>
            <a:endParaRPr lang="sv-SE" dirty="0"/>
          </a:p>
        </p:txBody>
      </p:sp>
    </p:spTree>
    <p:extLst>
      <p:ext uri="{BB962C8B-B14F-4D97-AF65-F5344CB8AC3E}">
        <p14:creationId xmlns:p14="http://schemas.microsoft.com/office/powerpoint/2010/main" val="23738396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Pattern recognition</a:t>
            </a:r>
            <a:br>
              <a:rPr lang="en-US" dirty="0" smtClean="0"/>
            </a:br>
            <a:r>
              <a:rPr lang="en-US" dirty="0" smtClean="0"/>
              <a:t>2. Prototype theory</a:t>
            </a:r>
            <a:endParaRPr lang="en-US" dirty="0"/>
          </a:p>
        </p:txBody>
      </p:sp>
      <p:sp>
        <p:nvSpPr>
          <p:cNvPr id="3" name="Content Placeholder 2"/>
          <p:cNvSpPr>
            <a:spLocks noGrp="1"/>
          </p:cNvSpPr>
          <p:nvPr>
            <p:ph sz="quarter" idx="13"/>
          </p:nvPr>
        </p:nvSpPr>
        <p:spPr/>
        <p:txBody>
          <a:bodyPr>
            <a:normAutofit/>
          </a:bodyPr>
          <a:lstStyle/>
          <a:p>
            <a:r>
              <a:rPr lang="en-US" sz="2800" dirty="0"/>
              <a:t>The visual representation is compared to a stored </a:t>
            </a:r>
            <a:r>
              <a:rPr lang="en-US" sz="2800" i="1" dirty="0" smtClean="0"/>
              <a:t>prototype</a:t>
            </a:r>
          </a:p>
          <a:p>
            <a:pPr lvl="1"/>
            <a:r>
              <a:rPr lang="en-US" sz="2200" dirty="0" smtClean="0"/>
              <a:t>The central core instance of a category</a:t>
            </a:r>
          </a:p>
          <a:p>
            <a:pPr lvl="1"/>
            <a:r>
              <a:rPr lang="en-US" sz="2200" dirty="0" smtClean="0"/>
              <a:t>The “average” characteristics of a particular subject</a:t>
            </a:r>
          </a:p>
        </p:txBody>
      </p:sp>
      <p:pic>
        <p:nvPicPr>
          <p:cNvPr id="5" name="Picture 2" descr="https://encrypted-tbn2.gstatic.com/images?q=tbn:ANd9GcS0HQrq7c6P6_xrGUJAXhMzmKKN9Eo9d-a2LZBs6m2MBKQKzfFp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506" y="4074028"/>
            <a:ext cx="2405120" cy="240512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85778" y="4074028"/>
            <a:ext cx="3315866" cy="2178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926516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Pattern recognition</a:t>
            </a:r>
            <a:br>
              <a:rPr lang="en-US" dirty="0" smtClean="0"/>
            </a:br>
            <a:r>
              <a:rPr lang="en-US" dirty="0" smtClean="0"/>
              <a:t>2. Prototype theory</a:t>
            </a:r>
            <a:endParaRPr lang="en-US" dirty="0"/>
          </a:p>
        </p:txBody>
      </p:sp>
      <p:sp>
        <p:nvSpPr>
          <p:cNvPr id="3" name="Content Placeholder 2"/>
          <p:cNvSpPr>
            <a:spLocks noGrp="1"/>
          </p:cNvSpPr>
          <p:nvPr>
            <p:ph sz="quarter" idx="13"/>
          </p:nvPr>
        </p:nvSpPr>
        <p:spPr/>
        <p:txBody>
          <a:bodyPr>
            <a:normAutofit/>
          </a:bodyPr>
          <a:lstStyle/>
          <a:p>
            <a:r>
              <a:rPr lang="en-US" sz="2800" dirty="0" smtClean="0"/>
              <a:t>No need for a perfect match</a:t>
            </a:r>
          </a:p>
          <a:p>
            <a:r>
              <a:rPr lang="en-US" sz="2800" dirty="0" smtClean="0"/>
              <a:t>Experiment by Rips (1975)</a:t>
            </a:r>
          </a:p>
          <a:p>
            <a:pPr lvl="1"/>
            <a:r>
              <a:rPr lang="en-US" sz="2200" dirty="0"/>
              <a:t>P</a:t>
            </a:r>
            <a:r>
              <a:rPr lang="en-US" sz="2200" dirty="0" smtClean="0"/>
              <a:t>rototypical bird species (e.g. sparrows) were expected to infect a larger % of other bird species than atypical bird species (e.g. geese)</a:t>
            </a:r>
            <a:endParaRPr lang="en-US" sz="2200" dirty="0"/>
          </a:p>
        </p:txBody>
      </p:sp>
    </p:spTree>
    <p:extLst>
      <p:ext uri="{BB962C8B-B14F-4D97-AF65-F5344CB8AC3E}">
        <p14:creationId xmlns:p14="http://schemas.microsoft.com/office/powerpoint/2010/main" val="34572279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Pattern recognition</a:t>
            </a:r>
            <a:br>
              <a:rPr lang="en-US" dirty="0" smtClean="0"/>
            </a:br>
            <a:r>
              <a:rPr lang="en-US" dirty="0" smtClean="0"/>
              <a:t>3. Feature analysis</a:t>
            </a:r>
            <a:endParaRPr lang="en-US" dirty="0"/>
          </a:p>
        </p:txBody>
      </p:sp>
      <p:sp>
        <p:nvSpPr>
          <p:cNvPr id="3" name="Content Placeholder 2"/>
          <p:cNvSpPr>
            <a:spLocks noGrp="1"/>
          </p:cNvSpPr>
          <p:nvPr>
            <p:ph sz="quarter" idx="13"/>
          </p:nvPr>
        </p:nvSpPr>
        <p:spPr/>
        <p:txBody>
          <a:bodyPr>
            <a:normAutofit lnSpcReduction="10000"/>
          </a:bodyPr>
          <a:lstStyle/>
          <a:p>
            <a:r>
              <a:rPr lang="en-US" sz="2800" dirty="0" smtClean="0"/>
              <a:t>Rather than matching an entire pattern to a template or a prototype stored in memory, the sensory system breaks the incoming stimulus down into features that are matched to feature representations stored in memory</a:t>
            </a:r>
          </a:p>
          <a:p>
            <a:r>
              <a:rPr lang="en-US" sz="2800" dirty="0" smtClean="0"/>
              <a:t>Four stages</a:t>
            </a:r>
            <a:endParaRPr lang="en-US" sz="2600" dirty="0"/>
          </a:p>
          <a:p>
            <a:pPr marL="809625" lvl="1" indent="-514350">
              <a:buFont typeface="+mj-lt"/>
              <a:buAutoNum type="arabicPeriod"/>
            </a:pPr>
            <a:r>
              <a:rPr lang="en-US" sz="2600" i="1" dirty="0" smtClean="0"/>
              <a:t>Detection</a:t>
            </a:r>
          </a:p>
          <a:p>
            <a:pPr marL="809625" lvl="1" indent="-514350">
              <a:buFont typeface="+mj-lt"/>
              <a:buAutoNum type="arabicPeriod"/>
            </a:pPr>
            <a:r>
              <a:rPr lang="en-US" sz="2600" i="1" dirty="0" smtClean="0"/>
              <a:t>Pattern dissection</a:t>
            </a:r>
          </a:p>
          <a:p>
            <a:pPr marL="809625" lvl="1" indent="-514350">
              <a:buFont typeface="+mj-lt"/>
              <a:buAutoNum type="arabicPeriod"/>
            </a:pPr>
            <a:r>
              <a:rPr lang="en-US" sz="2600" i="1" dirty="0" smtClean="0"/>
              <a:t>Feature </a:t>
            </a:r>
            <a:r>
              <a:rPr lang="en-US" sz="2600" i="1" dirty="0"/>
              <a:t>comparison in </a:t>
            </a:r>
            <a:r>
              <a:rPr lang="en-US" sz="2600" i="1" dirty="0" smtClean="0"/>
              <a:t>memory</a:t>
            </a:r>
          </a:p>
          <a:p>
            <a:pPr marL="809625" lvl="1" indent="-514350">
              <a:buFont typeface="+mj-lt"/>
              <a:buAutoNum type="arabicPeriod"/>
            </a:pPr>
            <a:r>
              <a:rPr lang="en-US" sz="2600" i="1" dirty="0" smtClean="0"/>
              <a:t>Recognition</a:t>
            </a:r>
            <a:endParaRPr lang="en-US" sz="2600" i="1" dirty="0"/>
          </a:p>
          <a:p>
            <a:pPr lvl="1"/>
            <a:endParaRPr lang="en-US" sz="2600" i="1" dirty="0"/>
          </a:p>
        </p:txBody>
      </p:sp>
      <p:cxnSp>
        <p:nvCxnSpPr>
          <p:cNvPr id="5" name="Straight Connector 4"/>
          <p:cNvCxnSpPr/>
          <p:nvPr/>
        </p:nvCxnSpPr>
        <p:spPr bwMode="auto">
          <a:xfrm>
            <a:off x="8644828" y="4424568"/>
            <a:ext cx="420896" cy="1022176"/>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 name="Oval 5"/>
          <p:cNvSpPr/>
          <p:nvPr/>
        </p:nvSpPr>
        <p:spPr bwMode="auto">
          <a:xfrm>
            <a:off x="7270002" y="4621629"/>
            <a:ext cx="1082304" cy="90192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smtClean="0">
              <a:ln>
                <a:noFill/>
              </a:ln>
              <a:solidFill>
                <a:schemeClr val="tx1"/>
              </a:solidFill>
              <a:effectLst/>
              <a:latin typeface="Times"/>
            </a:endParaRPr>
          </a:p>
        </p:txBody>
      </p:sp>
      <p:cxnSp>
        <p:nvCxnSpPr>
          <p:cNvPr id="7" name="Straight Connector 6"/>
          <p:cNvCxnSpPr/>
          <p:nvPr/>
        </p:nvCxnSpPr>
        <p:spPr bwMode="auto">
          <a:xfrm flipH="1">
            <a:off x="9360490" y="4348368"/>
            <a:ext cx="629264" cy="1174576"/>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9" name="Arc 8"/>
          <p:cNvSpPr/>
          <p:nvPr/>
        </p:nvSpPr>
        <p:spPr bwMode="auto">
          <a:xfrm>
            <a:off x="7871282" y="5828714"/>
            <a:ext cx="1682263" cy="777139"/>
          </a:xfrm>
          <a:prstGeom prst="arc">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smtClean="0">
              <a:ln>
                <a:noFill/>
              </a:ln>
              <a:solidFill>
                <a:schemeClr val="tx1"/>
              </a:solidFill>
              <a:effectLst/>
              <a:latin typeface="Times"/>
            </a:endParaRPr>
          </a:p>
        </p:txBody>
      </p:sp>
    </p:spTree>
    <p:extLst>
      <p:ext uri="{BB962C8B-B14F-4D97-AF65-F5344CB8AC3E}">
        <p14:creationId xmlns:p14="http://schemas.microsoft.com/office/powerpoint/2010/main" val="40036456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0" name="Oval 1049"/>
          <p:cNvSpPr/>
          <p:nvPr/>
        </p:nvSpPr>
        <p:spPr bwMode="auto">
          <a:xfrm>
            <a:off x="2825626" y="2058693"/>
            <a:ext cx="5040560" cy="4752528"/>
          </a:xfrm>
          <a:prstGeom prst="ellipse">
            <a:avLst/>
          </a:prstGeom>
          <a:noFill/>
          <a:ln w="9525" cap="flat" cmpd="sng" algn="ctr">
            <a:solidFill>
              <a:schemeClr val="accent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dirty="0" smtClean="0">
              <a:ln>
                <a:noFill/>
              </a:ln>
              <a:solidFill>
                <a:schemeClr val="tx1"/>
              </a:solidFill>
              <a:effectLst/>
              <a:latin typeface="Times"/>
            </a:endParaRPr>
          </a:p>
        </p:txBody>
      </p:sp>
      <p:sp>
        <p:nvSpPr>
          <p:cNvPr id="2" name="Title 1"/>
          <p:cNvSpPr>
            <a:spLocks noGrp="1"/>
          </p:cNvSpPr>
          <p:nvPr>
            <p:ph type="title"/>
          </p:nvPr>
        </p:nvSpPr>
        <p:spPr/>
        <p:txBody>
          <a:bodyPr/>
          <a:lstStyle/>
          <a:p>
            <a:r>
              <a:rPr lang="en-GB" sz="4000" dirty="0" smtClean="0">
                <a:latin typeface="Calibri" pitchFamily="34" charset="0"/>
              </a:rPr>
              <a:t>The perceptual process</a:t>
            </a:r>
            <a:endParaRPr lang="en-GB" sz="4000" dirty="0">
              <a:latin typeface="Calibri" pitchFamily="34" charset="0"/>
            </a:endParaRPr>
          </a:p>
        </p:txBody>
      </p:sp>
      <p:sp>
        <p:nvSpPr>
          <p:cNvPr id="4" name="Rounded Rectangle 3"/>
          <p:cNvSpPr/>
          <p:nvPr/>
        </p:nvSpPr>
        <p:spPr bwMode="auto">
          <a:xfrm>
            <a:off x="6534038" y="3934034"/>
            <a:ext cx="2664296" cy="936104"/>
          </a:xfrm>
          <a:prstGeom prst="roundRect">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a:r>
              <a:rPr lang="sv-SE" sz="2000" dirty="0" smtClean="0">
                <a:solidFill>
                  <a:schemeClr val="bg1"/>
                </a:solidFill>
                <a:latin typeface="Calibri" pitchFamily="34" charset="0"/>
              </a:rPr>
              <a:t>STIMULUS</a:t>
            </a:r>
            <a:endParaRPr lang="sv-SE" sz="2000" dirty="0">
              <a:solidFill>
                <a:schemeClr val="bg1"/>
              </a:solidFill>
              <a:latin typeface="Calibri" pitchFamily="34" charset="0"/>
            </a:endParaRPr>
          </a:p>
        </p:txBody>
      </p:sp>
      <p:sp>
        <p:nvSpPr>
          <p:cNvPr id="6" name="Rounded Rectangle 5"/>
          <p:cNvSpPr/>
          <p:nvPr/>
        </p:nvSpPr>
        <p:spPr bwMode="auto">
          <a:xfrm>
            <a:off x="1493478" y="3934034"/>
            <a:ext cx="2664296" cy="936104"/>
          </a:xfrm>
          <a:prstGeom prst="roundRect">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sv-SE" sz="2000" b="0" i="0" u="none" strike="noStrike" cap="none" normalizeH="0" baseline="0" dirty="0" smtClean="0">
                <a:ln>
                  <a:noFill/>
                </a:ln>
                <a:solidFill>
                  <a:schemeClr val="bg1"/>
                </a:solidFill>
                <a:effectLst/>
                <a:latin typeface="Calibri" pitchFamily="34" charset="0"/>
              </a:rPr>
              <a:t>ELECTRICITY</a:t>
            </a:r>
          </a:p>
        </p:txBody>
      </p:sp>
      <p:sp>
        <p:nvSpPr>
          <p:cNvPr id="11" name="Rounded Rectangle 10"/>
          <p:cNvSpPr/>
          <p:nvPr/>
        </p:nvSpPr>
        <p:spPr bwMode="auto">
          <a:xfrm>
            <a:off x="3907823" y="1763613"/>
            <a:ext cx="2664296" cy="936104"/>
          </a:xfrm>
          <a:prstGeom prst="roundRect">
            <a:avLst/>
          </a:prstGeom>
          <a:gradFill>
            <a:gsLst>
              <a:gs pos="0">
                <a:schemeClr val="accent5">
                  <a:shade val="51000"/>
                  <a:satMod val="130000"/>
                </a:schemeClr>
              </a:gs>
              <a:gs pos="80000">
                <a:schemeClr val="accent5">
                  <a:shade val="93000"/>
                  <a:satMod val="130000"/>
                </a:schemeClr>
              </a:gs>
              <a:gs pos="100000">
                <a:schemeClr val="accent5">
                  <a:shade val="94000"/>
                  <a:satMod val="135000"/>
                </a:schemeClr>
              </a:gs>
            </a:gsLst>
          </a:gra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sv-SE" sz="2000" b="0" i="0" u="none" strike="noStrike" cap="none" normalizeH="0" baseline="0" dirty="0" smtClean="0">
                <a:ln>
                  <a:noFill/>
                </a:ln>
                <a:solidFill>
                  <a:schemeClr val="bg1"/>
                </a:solidFill>
                <a:effectLst/>
                <a:latin typeface="Calibri" pitchFamily="34" charset="0"/>
              </a:rPr>
              <a:t>EXPERIENCE</a:t>
            </a:r>
            <a:r>
              <a:rPr kumimoji="0" lang="sv-SE" sz="2000" b="0" i="0" u="none" strike="noStrike" cap="none" normalizeH="0" dirty="0" smtClean="0">
                <a:ln>
                  <a:noFill/>
                </a:ln>
                <a:solidFill>
                  <a:schemeClr val="bg1"/>
                </a:solidFill>
                <a:effectLst/>
                <a:latin typeface="Calibri" pitchFamily="34" charset="0"/>
              </a:rPr>
              <a:t> AND ACTION</a:t>
            </a:r>
            <a:endParaRPr kumimoji="0" lang="sv-SE" sz="2000" b="0" i="0" u="none" strike="noStrike" cap="none" normalizeH="0" baseline="0" dirty="0" smtClean="0">
              <a:ln>
                <a:noFill/>
              </a:ln>
              <a:solidFill>
                <a:schemeClr val="bg1"/>
              </a:solidFill>
              <a:effectLst/>
              <a:latin typeface="Calibri" pitchFamily="34" charset="0"/>
            </a:endParaRPr>
          </a:p>
        </p:txBody>
      </p:sp>
      <p:sp>
        <p:nvSpPr>
          <p:cNvPr id="1051" name="TextBox 1050"/>
          <p:cNvSpPr txBox="1"/>
          <p:nvPr/>
        </p:nvSpPr>
        <p:spPr>
          <a:xfrm>
            <a:off x="7722169" y="2843733"/>
            <a:ext cx="2824171" cy="923330"/>
          </a:xfrm>
          <a:prstGeom prst="rect">
            <a:avLst/>
          </a:prstGeom>
          <a:noFill/>
        </p:spPr>
        <p:txBody>
          <a:bodyPr wrap="none" rtlCol="0">
            <a:spAutoFit/>
          </a:bodyPr>
          <a:lstStyle/>
          <a:p>
            <a:r>
              <a:rPr lang="en-GB" sz="1800" dirty="0" smtClean="0">
                <a:solidFill>
                  <a:schemeClr val="tx1">
                    <a:lumMod val="75000"/>
                    <a:lumOff val="25000"/>
                  </a:schemeClr>
                </a:solidFill>
                <a:latin typeface="Calibri" pitchFamily="34" charset="0"/>
              </a:rPr>
              <a:t>1. Environmental stimulus</a:t>
            </a:r>
          </a:p>
          <a:p>
            <a:r>
              <a:rPr lang="en-GB" sz="1800" dirty="0" smtClean="0">
                <a:solidFill>
                  <a:schemeClr val="tx1">
                    <a:lumMod val="75000"/>
                    <a:lumOff val="25000"/>
                  </a:schemeClr>
                </a:solidFill>
                <a:latin typeface="Calibri" pitchFamily="34" charset="0"/>
              </a:rPr>
              <a:t>2. Attended stimulus</a:t>
            </a:r>
          </a:p>
          <a:p>
            <a:r>
              <a:rPr lang="en-GB" sz="1800" dirty="0" smtClean="0">
                <a:solidFill>
                  <a:schemeClr val="tx1">
                    <a:lumMod val="75000"/>
                    <a:lumOff val="25000"/>
                  </a:schemeClr>
                </a:solidFill>
                <a:latin typeface="Calibri" pitchFamily="34" charset="0"/>
              </a:rPr>
              <a:t>3. Stimulus on the receptors</a:t>
            </a:r>
            <a:endParaRPr lang="en-GB" sz="1800" dirty="0">
              <a:solidFill>
                <a:schemeClr val="tx1">
                  <a:lumMod val="75000"/>
                  <a:lumOff val="25000"/>
                </a:schemeClr>
              </a:solidFill>
              <a:latin typeface="Calibri" pitchFamily="34" charset="0"/>
            </a:endParaRPr>
          </a:p>
        </p:txBody>
      </p:sp>
      <p:sp>
        <p:nvSpPr>
          <p:cNvPr id="60" name="TextBox 59"/>
          <p:cNvSpPr txBox="1"/>
          <p:nvPr/>
        </p:nvSpPr>
        <p:spPr>
          <a:xfrm>
            <a:off x="521370" y="4870138"/>
            <a:ext cx="2205604" cy="923330"/>
          </a:xfrm>
          <a:prstGeom prst="rect">
            <a:avLst/>
          </a:prstGeom>
          <a:noFill/>
        </p:spPr>
        <p:txBody>
          <a:bodyPr wrap="none" rtlCol="0">
            <a:spAutoFit/>
          </a:bodyPr>
          <a:lstStyle/>
          <a:p>
            <a:pPr marL="342900" indent="-342900">
              <a:buFont typeface="+mj-lt"/>
              <a:buAutoNum type="arabicPeriod" startAt="4"/>
            </a:pPr>
            <a:r>
              <a:rPr lang="en-GB" sz="1800" dirty="0" smtClean="0">
                <a:solidFill>
                  <a:schemeClr val="tx1">
                    <a:lumMod val="75000"/>
                    <a:lumOff val="25000"/>
                  </a:schemeClr>
                </a:solidFill>
                <a:latin typeface="Calibri" pitchFamily="34" charset="0"/>
              </a:rPr>
              <a:t>Transduction</a:t>
            </a:r>
          </a:p>
          <a:p>
            <a:pPr marL="342900" indent="-342900">
              <a:buFont typeface="+mj-lt"/>
              <a:buAutoNum type="arabicPeriod" startAt="4"/>
            </a:pPr>
            <a:r>
              <a:rPr lang="en-GB" sz="1800" dirty="0" smtClean="0">
                <a:solidFill>
                  <a:schemeClr val="tx1">
                    <a:lumMod val="75000"/>
                    <a:lumOff val="25000"/>
                  </a:schemeClr>
                </a:solidFill>
                <a:latin typeface="Calibri" pitchFamily="34" charset="0"/>
              </a:rPr>
              <a:t>Transmission</a:t>
            </a:r>
          </a:p>
          <a:p>
            <a:pPr marL="342900" indent="-342900">
              <a:buFont typeface="+mj-lt"/>
              <a:buAutoNum type="arabicPeriod" startAt="4"/>
            </a:pPr>
            <a:r>
              <a:rPr lang="en-GB" sz="1800" dirty="0" smtClean="0">
                <a:solidFill>
                  <a:schemeClr val="tx1">
                    <a:lumMod val="75000"/>
                    <a:lumOff val="25000"/>
                  </a:schemeClr>
                </a:solidFill>
                <a:latin typeface="Calibri" pitchFamily="34" charset="0"/>
              </a:rPr>
              <a:t>Neural processing</a:t>
            </a:r>
            <a:endParaRPr lang="en-GB" sz="1800" dirty="0">
              <a:solidFill>
                <a:schemeClr val="tx1">
                  <a:lumMod val="75000"/>
                  <a:lumOff val="25000"/>
                </a:schemeClr>
              </a:solidFill>
              <a:latin typeface="Calibri" pitchFamily="34" charset="0"/>
            </a:endParaRPr>
          </a:p>
        </p:txBody>
      </p:sp>
      <p:sp>
        <p:nvSpPr>
          <p:cNvPr id="61" name="TextBox 60"/>
          <p:cNvSpPr txBox="1"/>
          <p:nvPr/>
        </p:nvSpPr>
        <p:spPr>
          <a:xfrm>
            <a:off x="2105546" y="1597028"/>
            <a:ext cx="1642244" cy="923330"/>
          </a:xfrm>
          <a:prstGeom prst="rect">
            <a:avLst/>
          </a:prstGeom>
          <a:noFill/>
        </p:spPr>
        <p:txBody>
          <a:bodyPr wrap="none" rtlCol="0">
            <a:spAutoFit/>
          </a:bodyPr>
          <a:lstStyle/>
          <a:p>
            <a:pPr marL="342900" indent="-342900">
              <a:buFont typeface="+mj-lt"/>
              <a:buAutoNum type="arabicPeriod" startAt="7"/>
            </a:pPr>
            <a:r>
              <a:rPr lang="en-GB" sz="1800" dirty="0" smtClean="0">
                <a:solidFill>
                  <a:schemeClr val="tx1">
                    <a:lumMod val="75000"/>
                    <a:lumOff val="25000"/>
                  </a:schemeClr>
                </a:solidFill>
                <a:latin typeface="Calibri" pitchFamily="34" charset="0"/>
              </a:rPr>
              <a:t>Perception</a:t>
            </a:r>
          </a:p>
          <a:p>
            <a:pPr marL="342900" indent="-342900">
              <a:buFont typeface="+mj-lt"/>
              <a:buAutoNum type="arabicPeriod" startAt="7"/>
            </a:pPr>
            <a:r>
              <a:rPr lang="en-GB" sz="1800" dirty="0" smtClean="0">
                <a:solidFill>
                  <a:schemeClr val="tx1">
                    <a:lumMod val="75000"/>
                    <a:lumOff val="25000"/>
                  </a:schemeClr>
                </a:solidFill>
                <a:latin typeface="Calibri" pitchFamily="34" charset="0"/>
              </a:rPr>
              <a:t>Recognition</a:t>
            </a:r>
          </a:p>
          <a:p>
            <a:pPr marL="342900" indent="-342900">
              <a:buFont typeface="+mj-lt"/>
              <a:buAutoNum type="arabicPeriod" startAt="7"/>
            </a:pPr>
            <a:r>
              <a:rPr lang="en-GB" sz="1800" dirty="0" smtClean="0">
                <a:solidFill>
                  <a:schemeClr val="tx1">
                    <a:lumMod val="75000"/>
                    <a:lumOff val="25000"/>
                  </a:schemeClr>
                </a:solidFill>
                <a:latin typeface="Calibri" pitchFamily="34" charset="0"/>
              </a:rPr>
              <a:t>Action</a:t>
            </a:r>
            <a:endParaRPr lang="en-GB" sz="1800" dirty="0">
              <a:solidFill>
                <a:schemeClr val="tx1">
                  <a:lumMod val="75000"/>
                  <a:lumOff val="25000"/>
                </a:schemeClr>
              </a:solidFill>
              <a:latin typeface="Calibri" pitchFamily="34" charset="0"/>
            </a:endParaRPr>
          </a:p>
        </p:txBody>
      </p:sp>
      <p:sp>
        <p:nvSpPr>
          <p:cNvPr id="39" name="Isosceles Triangle 38"/>
          <p:cNvSpPr/>
          <p:nvPr/>
        </p:nvSpPr>
        <p:spPr bwMode="auto">
          <a:xfrm rot="20975773">
            <a:off x="2813066" y="4870285"/>
            <a:ext cx="162611" cy="275316"/>
          </a:xfrm>
          <a:prstGeom prst="triangle">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dirty="0" smtClean="0">
              <a:ln>
                <a:noFill/>
              </a:ln>
              <a:solidFill>
                <a:schemeClr val="tx1"/>
              </a:solidFill>
              <a:effectLst/>
              <a:latin typeface="Times"/>
            </a:endParaRPr>
          </a:p>
        </p:txBody>
      </p:sp>
      <p:sp>
        <p:nvSpPr>
          <p:cNvPr id="76" name="Isosceles Triangle 75"/>
          <p:cNvSpPr/>
          <p:nvPr/>
        </p:nvSpPr>
        <p:spPr bwMode="auto">
          <a:xfrm rot="2923754">
            <a:off x="3738111" y="2411146"/>
            <a:ext cx="162611" cy="275316"/>
          </a:xfrm>
          <a:prstGeom prst="triangle">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dirty="0" smtClean="0">
              <a:ln>
                <a:noFill/>
              </a:ln>
              <a:solidFill>
                <a:schemeClr val="tx1"/>
              </a:solidFill>
              <a:effectLst/>
              <a:latin typeface="Times"/>
            </a:endParaRPr>
          </a:p>
        </p:txBody>
      </p:sp>
      <p:sp>
        <p:nvSpPr>
          <p:cNvPr id="77" name="Isosceles Triangle 76"/>
          <p:cNvSpPr/>
          <p:nvPr/>
        </p:nvSpPr>
        <p:spPr bwMode="auto">
          <a:xfrm rot="10030993">
            <a:off x="7683745" y="3670298"/>
            <a:ext cx="162611" cy="275316"/>
          </a:xfrm>
          <a:prstGeom prst="triangle">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dirty="0" smtClean="0">
              <a:ln>
                <a:noFill/>
              </a:ln>
              <a:solidFill>
                <a:schemeClr val="tx1"/>
              </a:solidFill>
              <a:effectLst/>
              <a:latin typeface="Times"/>
            </a:endParaRPr>
          </a:p>
        </p:txBody>
      </p:sp>
    </p:spTree>
    <p:extLst>
      <p:ext uri="{BB962C8B-B14F-4D97-AF65-F5344CB8AC3E}">
        <p14:creationId xmlns:p14="http://schemas.microsoft.com/office/powerpoint/2010/main" val="2219065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61">
                                            <p:txEl>
                                              <p:pRg st="2" end="2"/>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Action</a:t>
            </a:r>
            <a:endParaRPr lang="sv-SE" dirty="0"/>
          </a:p>
        </p:txBody>
      </p:sp>
      <p:sp>
        <p:nvSpPr>
          <p:cNvPr id="3" name="Content Placeholder 2"/>
          <p:cNvSpPr>
            <a:spLocks noGrp="1"/>
          </p:cNvSpPr>
          <p:nvPr>
            <p:ph sz="quarter" idx="13"/>
          </p:nvPr>
        </p:nvSpPr>
        <p:spPr/>
        <p:txBody>
          <a:bodyPr/>
          <a:lstStyle/>
          <a:p>
            <a:r>
              <a:rPr lang="en-US" sz="2800" dirty="0"/>
              <a:t>Motor activities in order to interact with our environment</a:t>
            </a:r>
          </a:p>
          <a:p>
            <a:pPr lvl="1"/>
            <a:r>
              <a:rPr lang="en-US" dirty="0" smtClean="0"/>
              <a:t>E.g. Ellen takes a step towards the moth</a:t>
            </a:r>
          </a:p>
          <a:p>
            <a:r>
              <a:rPr lang="en-US" sz="2800" dirty="0"/>
              <a:t>The end goal of perception is not to create a “conscious” perception of the environment, but to interact with it</a:t>
            </a:r>
          </a:p>
          <a:p>
            <a:pPr lvl="1"/>
            <a:r>
              <a:rPr lang="en-US" dirty="0" smtClean="0"/>
              <a:t>E.g. control navigation, catch prey, avoid obstacles etc.</a:t>
            </a:r>
          </a:p>
          <a:p>
            <a:r>
              <a:rPr lang="en-US" sz="2800" dirty="0"/>
              <a:t>Perception – a dynamic process</a:t>
            </a:r>
          </a:p>
          <a:p>
            <a:pPr lvl="1"/>
            <a:r>
              <a:rPr lang="en-US" dirty="0" smtClean="0"/>
              <a:t>Perception changes as the individual interact with the environment and the perceptual process starts again</a:t>
            </a:r>
            <a:endParaRPr lang="en-US" dirty="0"/>
          </a:p>
          <a:p>
            <a:pPr marL="295275" lvl="1" indent="0">
              <a:buNone/>
            </a:pPr>
            <a:endParaRPr lang="en-US" dirty="0"/>
          </a:p>
        </p:txBody>
      </p:sp>
    </p:spTree>
    <p:extLst>
      <p:ext uri="{BB962C8B-B14F-4D97-AF65-F5344CB8AC3E}">
        <p14:creationId xmlns:p14="http://schemas.microsoft.com/office/powerpoint/2010/main" val="358468307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bwMode="auto">
          <a:xfrm>
            <a:off x="2825626" y="2058693"/>
            <a:ext cx="5040560" cy="4752528"/>
          </a:xfrm>
          <a:prstGeom prst="ellipse">
            <a:avLst/>
          </a:prstGeom>
          <a:noFill/>
          <a:ln w="9525" cap="flat" cmpd="sng" algn="ctr">
            <a:solidFill>
              <a:schemeClr val="accent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smtClean="0">
              <a:ln>
                <a:noFill/>
              </a:ln>
              <a:solidFill>
                <a:schemeClr val="tx1"/>
              </a:solidFill>
              <a:effectLst/>
              <a:latin typeface="Times"/>
            </a:endParaRPr>
          </a:p>
        </p:txBody>
      </p:sp>
      <p:sp>
        <p:nvSpPr>
          <p:cNvPr id="5" name="Rounded Rectangle 4"/>
          <p:cNvSpPr/>
          <p:nvPr/>
        </p:nvSpPr>
        <p:spPr bwMode="auto">
          <a:xfrm>
            <a:off x="6534038" y="3934034"/>
            <a:ext cx="2664296" cy="936104"/>
          </a:xfrm>
          <a:prstGeom prst="roundRect">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a:r>
              <a:rPr lang="sv-SE" sz="2000" dirty="0" smtClean="0">
                <a:solidFill>
                  <a:schemeClr val="bg1"/>
                </a:solidFill>
                <a:latin typeface="Calibri" pitchFamily="34" charset="0"/>
              </a:rPr>
              <a:t>STIMULUS</a:t>
            </a:r>
            <a:endParaRPr lang="sv-SE" sz="2000" dirty="0">
              <a:solidFill>
                <a:schemeClr val="bg1"/>
              </a:solidFill>
              <a:latin typeface="Calibri" pitchFamily="34" charset="0"/>
            </a:endParaRPr>
          </a:p>
        </p:txBody>
      </p:sp>
      <p:sp>
        <p:nvSpPr>
          <p:cNvPr id="6" name="Rounded Rectangle 5"/>
          <p:cNvSpPr/>
          <p:nvPr/>
        </p:nvSpPr>
        <p:spPr bwMode="auto">
          <a:xfrm>
            <a:off x="1493478" y="3934034"/>
            <a:ext cx="2664296" cy="936104"/>
          </a:xfrm>
          <a:prstGeom prst="roundRect">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sv-SE" sz="2000" b="0" i="0" u="none" strike="noStrike" cap="none" normalizeH="0" baseline="0" dirty="0" smtClean="0">
                <a:ln>
                  <a:noFill/>
                </a:ln>
                <a:solidFill>
                  <a:schemeClr val="bg1"/>
                </a:solidFill>
                <a:effectLst/>
                <a:latin typeface="Calibri" pitchFamily="34" charset="0"/>
              </a:rPr>
              <a:t>ELECTRICITY</a:t>
            </a:r>
          </a:p>
        </p:txBody>
      </p:sp>
      <p:sp>
        <p:nvSpPr>
          <p:cNvPr id="7" name="Rounded Rectangle 6"/>
          <p:cNvSpPr/>
          <p:nvPr/>
        </p:nvSpPr>
        <p:spPr bwMode="auto">
          <a:xfrm>
            <a:off x="3907823" y="1763613"/>
            <a:ext cx="2664296" cy="936104"/>
          </a:xfrm>
          <a:prstGeom prst="roundRect">
            <a:avLst/>
          </a:prstGeom>
          <a:gradFill>
            <a:gsLst>
              <a:gs pos="0">
                <a:schemeClr val="accent5">
                  <a:shade val="51000"/>
                  <a:satMod val="130000"/>
                </a:schemeClr>
              </a:gs>
              <a:gs pos="80000">
                <a:schemeClr val="accent5">
                  <a:shade val="93000"/>
                  <a:satMod val="130000"/>
                </a:schemeClr>
              </a:gs>
              <a:gs pos="100000">
                <a:schemeClr val="accent5">
                  <a:shade val="94000"/>
                  <a:satMod val="135000"/>
                </a:schemeClr>
              </a:gs>
            </a:gsLst>
          </a:gra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sv-SE" sz="2000" b="0" i="0" u="none" strike="noStrike" cap="none" normalizeH="0" baseline="0" dirty="0" smtClean="0">
                <a:ln>
                  <a:noFill/>
                </a:ln>
                <a:solidFill>
                  <a:schemeClr val="bg1"/>
                </a:solidFill>
                <a:effectLst/>
                <a:latin typeface="Calibri" pitchFamily="34" charset="0"/>
              </a:rPr>
              <a:t>EXPERIENCE</a:t>
            </a:r>
            <a:r>
              <a:rPr kumimoji="0" lang="sv-SE" sz="2000" b="0" i="0" u="none" strike="noStrike" cap="none" normalizeH="0" dirty="0" smtClean="0">
                <a:ln>
                  <a:noFill/>
                </a:ln>
                <a:solidFill>
                  <a:schemeClr val="bg1"/>
                </a:solidFill>
                <a:effectLst/>
                <a:latin typeface="Calibri" pitchFamily="34" charset="0"/>
              </a:rPr>
              <a:t> AND ACTION</a:t>
            </a:r>
            <a:endParaRPr kumimoji="0" lang="sv-SE" sz="2000" b="0" i="0" u="none" strike="noStrike" cap="none" normalizeH="0" baseline="0" dirty="0" smtClean="0">
              <a:ln>
                <a:noFill/>
              </a:ln>
              <a:solidFill>
                <a:schemeClr val="bg1"/>
              </a:solidFill>
              <a:effectLst/>
              <a:latin typeface="Calibri" pitchFamily="34" charset="0"/>
            </a:endParaRPr>
          </a:p>
        </p:txBody>
      </p:sp>
      <p:sp>
        <p:nvSpPr>
          <p:cNvPr id="8" name="TextBox 7"/>
          <p:cNvSpPr txBox="1"/>
          <p:nvPr/>
        </p:nvSpPr>
        <p:spPr>
          <a:xfrm>
            <a:off x="7722169" y="2843733"/>
            <a:ext cx="2824171" cy="923330"/>
          </a:xfrm>
          <a:prstGeom prst="rect">
            <a:avLst/>
          </a:prstGeom>
          <a:noFill/>
        </p:spPr>
        <p:txBody>
          <a:bodyPr wrap="none" rtlCol="0">
            <a:spAutoFit/>
          </a:bodyPr>
          <a:lstStyle/>
          <a:p>
            <a:r>
              <a:rPr lang="en-GB" sz="1800" dirty="0" smtClean="0">
                <a:solidFill>
                  <a:schemeClr val="tx1">
                    <a:lumMod val="75000"/>
                    <a:lumOff val="25000"/>
                  </a:schemeClr>
                </a:solidFill>
                <a:latin typeface="Calibri" pitchFamily="34" charset="0"/>
              </a:rPr>
              <a:t>1. Environmental stimulus</a:t>
            </a:r>
          </a:p>
          <a:p>
            <a:r>
              <a:rPr lang="en-GB" sz="1800" dirty="0" smtClean="0">
                <a:solidFill>
                  <a:schemeClr val="tx1">
                    <a:lumMod val="75000"/>
                    <a:lumOff val="25000"/>
                  </a:schemeClr>
                </a:solidFill>
                <a:latin typeface="Calibri" pitchFamily="34" charset="0"/>
              </a:rPr>
              <a:t>2. Attended stimulus</a:t>
            </a:r>
          </a:p>
          <a:p>
            <a:r>
              <a:rPr lang="en-GB" sz="1800" dirty="0" smtClean="0">
                <a:solidFill>
                  <a:schemeClr val="tx1">
                    <a:lumMod val="75000"/>
                    <a:lumOff val="25000"/>
                  </a:schemeClr>
                </a:solidFill>
                <a:latin typeface="Calibri" pitchFamily="34" charset="0"/>
              </a:rPr>
              <a:t>3. Stimulus on the receptors</a:t>
            </a:r>
            <a:endParaRPr lang="en-GB" sz="1800" dirty="0">
              <a:solidFill>
                <a:schemeClr val="tx1">
                  <a:lumMod val="75000"/>
                  <a:lumOff val="25000"/>
                </a:schemeClr>
              </a:solidFill>
              <a:latin typeface="Calibri" pitchFamily="34" charset="0"/>
            </a:endParaRPr>
          </a:p>
        </p:txBody>
      </p:sp>
      <p:sp>
        <p:nvSpPr>
          <p:cNvPr id="9" name="TextBox 8"/>
          <p:cNvSpPr txBox="1"/>
          <p:nvPr/>
        </p:nvSpPr>
        <p:spPr>
          <a:xfrm>
            <a:off x="2105546" y="1597028"/>
            <a:ext cx="1642244" cy="923330"/>
          </a:xfrm>
          <a:prstGeom prst="rect">
            <a:avLst/>
          </a:prstGeom>
          <a:noFill/>
        </p:spPr>
        <p:txBody>
          <a:bodyPr wrap="none" rtlCol="0">
            <a:spAutoFit/>
          </a:bodyPr>
          <a:lstStyle/>
          <a:p>
            <a:pPr marL="342900" indent="-342900">
              <a:buFont typeface="+mj-lt"/>
              <a:buAutoNum type="arabicPeriod" startAt="7"/>
            </a:pPr>
            <a:r>
              <a:rPr lang="en-GB" sz="1800" dirty="0" smtClean="0">
                <a:solidFill>
                  <a:schemeClr val="tx1">
                    <a:lumMod val="75000"/>
                    <a:lumOff val="25000"/>
                  </a:schemeClr>
                </a:solidFill>
                <a:latin typeface="Calibri" pitchFamily="34" charset="0"/>
              </a:rPr>
              <a:t>Perception</a:t>
            </a:r>
          </a:p>
          <a:p>
            <a:pPr marL="342900" indent="-342900">
              <a:buFont typeface="+mj-lt"/>
              <a:buAutoNum type="arabicPeriod" startAt="7"/>
            </a:pPr>
            <a:r>
              <a:rPr lang="en-GB" sz="1800" dirty="0" smtClean="0">
                <a:solidFill>
                  <a:schemeClr val="tx1">
                    <a:lumMod val="75000"/>
                    <a:lumOff val="25000"/>
                  </a:schemeClr>
                </a:solidFill>
                <a:latin typeface="Calibri" pitchFamily="34" charset="0"/>
              </a:rPr>
              <a:t>Recognition</a:t>
            </a:r>
          </a:p>
          <a:p>
            <a:pPr marL="342900" indent="-342900">
              <a:buFont typeface="+mj-lt"/>
              <a:buAutoNum type="arabicPeriod" startAt="7"/>
            </a:pPr>
            <a:r>
              <a:rPr lang="en-GB" sz="1800" dirty="0" smtClean="0">
                <a:solidFill>
                  <a:schemeClr val="tx1">
                    <a:lumMod val="75000"/>
                    <a:lumOff val="25000"/>
                  </a:schemeClr>
                </a:solidFill>
                <a:latin typeface="Calibri" pitchFamily="34" charset="0"/>
              </a:rPr>
              <a:t>Action</a:t>
            </a:r>
            <a:endParaRPr lang="en-GB" sz="1800" dirty="0">
              <a:solidFill>
                <a:schemeClr val="tx1">
                  <a:lumMod val="75000"/>
                  <a:lumOff val="25000"/>
                </a:schemeClr>
              </a:solidFill>
              <a:latin typeface="Calibri" pitchFamily="34" charset="0"/>
            </a:endParaRPr>
          </a:p>
        </p:txBody>
      </p:sp>
      <p:sp>
        <p:nvSpPr>
          <p:cNvPr id="12" name="TextBox 11"/>
          <p:cNvSpPr txBox="1"/>
          <p:nvPr/>
        </p:nvSpPr>
        <p:spPr>
          <a:xfrm>
            <a:off x="521370" y="4870138"/>
            <a:ext cx="2205604" cy="923330"/>
          </a:xfrm>
          <a:prstGeom prst="rect">
            <a:avLst/>
          </a:prstGeom>
          <a:noFill/>
        </p:spPr>
        <p:txBody>
          <a:bodyPr wrap="none" rtlCol="0">
            <a:spAutoFit/>
          </a:bodyPr>
          <a:lstStyle/>
          <a:p>
            <a:pPr marL="342900" indent="-342900">
              <a:buFont typeface="+mj-lt"/>
              <a:buAutoNum type="arabicPeriod" startAt="4"/>
            </a:pPr>
            <a:r>
              <a:rPr lang="en-GB" sz="1800" dirty="0" smtClean="0">
                <a:solidFill>
                  <a:schemeClr val="tx1">
                    <a:lumMod val="75000"/>
                    <a:lumOff val="25000"/>
                  </a:schemeClr>
                </a:solidFill>
                <a:latin typeface="Calibri" pitchFamily="34" charset="0"/>
              </a:rPr>
              <a:t>Transduction</a:t>
            </a:r>
          </a:p>
          <a:p>
            <a:pPr marL="342900" indent="-342900">
              <a:buFont typeface="+mj-lt"/>
              <a:buAutoNum type="arabicPeriod" startAt="4"/>
            </a:pPr>
            <a:r>
              <a:rPr lang="en-GB" sz="1800" dirty="0" smtClean="0">
                <a:solidFill>
                  <a:schemeClr val="tx1">
                    <a:lumMod val="75000"/>
                    <a:lumOff val="25000"/>
                  </a:schemeClr>
                </a:solidFill>
                <a:latin typeface="Calibri" pitchFamily="34" charset="0"/>
              </a:rPr>
              <a:t>Transmission</a:t>
            </a:r>
          </a:p>
          <a:p>
            <a:pPr marL="342900" indent="-342900">
              <a:buFont typeface="+mj-lt"/>
              <a:buAutoNum type="arabicPeriod" startAt="4"/>
            </a:pPr>
            <a:r>
              <a:rPr lang="en-GB" sz="1800" dirty="0" smtClean="0">
                <a:solidFill>
                  <a:schemeClr val="tx1">
                    <a:lumMod val="75000"/>
                    <a:lumOff val="25000"/>
                  </a:schemeClr>
                </a:solidFill>
                <a:latin typeface="Calibri" pitchFamily="34" charset="0"/>
              </a:rPr>
              <a:t>Neural processing</a:t>
            </a:r>
            <a:endParaRPr lang="en-GB" sz="1800" dirty="0">
              <a:solidFill>
                <a:schemeClr val="tx1">
                  <a:lumMod val="75000"/>
                  <a:lumOff val="25000"/>
                </a:schemeClr>
              </a:solidFill>
              <a:latin typeface="Calibri" pitchFamily="34" charset="0"/>
            </a:endParaRPr>
          </a:p>
        </p:txBody>
      </p:sp>
      <p:sp>
        <p:nvSpPr>
          <p:cNvPr id="14" name="Rounded Rectangle 13"/>
          <p:cNvSpPr/>
          <p:nvPr/>
        </p:nvSpPr>
        <p:spPr bwMode="auto">
          <a:xfrm>
            <a:off x="4143346" y="570485"/>
            <a:ext cx="2164608" cy="623848"/>
          </a:xfrm>
          <a:prstGeom prst="roundRect">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sv-SE" sz="2000" dirty="0">
                <a:solidFill>
                  <a:schemeClr val="bg1"/>
                </a:solidFill>
                <a:latin typeface="Calibri" pitchFamily="34" charset="0"/>
              </a:rPr>
              <a:t>KNOWLEDGE</a:t>
            </a:r>
          </a:p>
        </p:txBody>
      </p:sp>
    </p:spTree>
    <p:extLst>
      <p:ext uri="{BB962C8B-B14F-4D97-AF65-F5344CB8AC3E}">
        <p14:creationId xmlns:p14="http://schemas.microsoft.com/office/powerpoint/2010/main" val="879098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Perceptual experiment!</a:t>
            </a:r>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37683651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9826" y="2045789"/>
            <a:ext cx="5712160" cy="34680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2760069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7574" y="2066189"/>
            <a:ext cx="4696665" cy="3427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59301831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23579" y="2145446"/>
            <a:ext cx="6044654" cy="32687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5930183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knowledge impact perception?</a:t>
            </a:r>
            <a:br>
              <a:rPr lang="en-US" dirty="0" smtClean="0"/>
            </a:br>
            <a:endParaRPr lang="en-US" sz="3200" dirty="0"/>
          </a:p>
        </p:txBody>
      </p:sp>
      <p:sp>
        <p:nvSpPr>
          <p:cNvPr id="3" name="Subtitle 2"/>
          <p:cNvSpPr>
            <a:spLocks noGrp="1"/>
          </p:cNvSpPr>
          <p:nvPr>
            <p:ph sz="quarter" idx="13"/>
          </p:nvPr>
        </p:nvSpPr>
        <p:spPr/>
        <p:txBody>
          <a:bodyPr>
            <a:normAutofit/>
          </a:bodyPr>
          <a:lstStyle/>
          <a:p>
            <a:r>
              <a:rPr lang="en-US" sz="2800" dirty="0" smtClean="0"/>
              <a:t>Bottom-up processing</a:t>
            </a:r>
          </a:p>
          <a:p>
            <a:r>
              <a:rPr lang="en-US" sz="2800" dirty="0" smtClean="0"/>
              <a:t>Top-down </a:t>
            </a:r>
            <a:r>
              <a:rPr lang="en-US" sz="2800" dirty="0"/>
              <a:t>processing</a:t>
            </a:r>
          </a:p>
        </p:txBody>
      </p:sp>
    </p:spTree>
    <p:extLst>
      <p:ext uri="{BB962C8B-B14F-4D97-AF65-F5344CB8AC3E}">
        <p14:creationId xmlns:p14="http://schemas.microsoft.com/office/powerpoint/2010/main" val="237141149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Bottom-up processing</a:t>
            </a:r>
            <a:endParaRPr lang="en-US" dirty="0">
              <a:latin typeface="Calibri" panose="020F0502020204030204" pitchFamily="34" charset="0"/>
            </a:endParaRPr>
          </a:p>
        </p:txBody>
      </p:sp>
      <p:sp>
        <p:nvSpPr>
          <p:cNvPr id="3" name="Content Placeholder 2"/>
          <p:cNvSpPr>
            <a:spLocks noGrp="1"/>
          </p:cNvSpPr>
          <p:nvPr>
            <p:ph sz="quarter" idx="13"/>
          </p:nvPr>
        </p:nvSpPr>
        <p:spPr/>
        <p:txBody>
          <a:bodyPr/>
          <a:lstStyle/>
          <a:p>
            <a:pPr marL="204788" lvl="1" indent="-204788">
              <a:buClr>
                <a:schemeClr val="accent2"/>
              </a:buClr>
              <a:buFontTx/>
              <a:buChar char="•"/>
            </a:pPr>
            <a:r>
              <a:rPr lang="en-US" sz="2800" dirty="0">
                <a:latin typeface="Calibri" panose="020F0502020204030204" pitchFamily="34" charset="0"/>
                <a:ea typeface="+mn-ea"/>
                <a:cs typeface="+mn-cs"/>
              </a:rPr>
              <a:t>Data driven </a:t>
            </a:r>
            <a:r>
              <a:rPr lang="en-US" sz="2800" dirty="0" smtClean="0">
                <a:latin typeface="Calibri" panose="020F0502020204030204" pitchFamily="34" charset="0"/>
                <a:ea typeface="+mn-ea"/>
                <a:cs typeface="+mn-cs"/>
              </a:rPr>
              <a:t>processing</a:t>
            </a:r>
          </a:p>
          <a:p>
            <a:r>
              <a:rPr lang="en-US" sz="2800" dirty="0" smtClean="0">
                <a:latin typeface="Calibri" panose="020F0502020204030204" pitchFamily="34" charset="0"/>
              </a:rPr>
              <a:t>Use features and clues obtained from the external stimulus</a:t>
            </a:r>
          </a:p>
          <a:p>
            <a:r>
              <a:rPr lang="en-US" sz="2800" dirty="0" smtClean="0">
                <a:latin typeface="Calibri" panose="020F0502020204030204" pitchFamily="34" charset="0"/>
              </a:rPr>
              <a:t>Rely on information provided by the environmental stimuli rather than your excising knowledge to identify a pattern</a:t>
            </a:r>
          </a:p>
          <a:p>
            <a:endParaRPr lang="en-US" dirty="0" smtClean="0">
              <a:latin typeface="Calibri" panose="020F0502020204030204" pitchFamily="34" charset="0"/>
            </a:endParaRPr>
          </a:p>
          <a:p>
            <a:endParaRPr lang="en-US" dirty="0">
              <a:latin typeface="Calibri" panose="020F0502020204030204" pitchFamily="34" charset="0"/>
            </a:endParaRPr>
          </a:p>
        </p:txBody>
      </p:sp>
    </p:spTree>
    <p:extLst>
      <p:ext uri="{BB962C8B-B14F-4D97-AF65-F5344CB8AC3E}">
        <p14:creationId xmlns:p14="http://schemas.microsoft.com/office/powerpoint/2010/main" val="268177476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ig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3961" y="2036125"/>
            <a:ext cx="6103891" cy="4841496"/>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p:txBody>
          <a:bodyPr/>
          <a:lstStyle/>
          <a:p>
            <a:r>
              <a:rPr lang="en-US" dirty="0" smtClean="0"/>
              <a:t>Example</a:t>
            </a:r>
            <a:endParaRPr lang="en-US" dirty="0"/>
          </a:p>
        </p:txBody>
      </p:sp>
    </p:spTree>
    <p:extLst>
      <p:ext uri="{BB962C8B-B14F-4D97-AF65-F5344CB8AC3E}">
        <p14:creationId xmlns:p14="http://schemas.microsoft.com/office/powerpoint/2010/main" val="317628449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Top-down processing</a:t>
            </a:r>
            <a:endParaRPr lang="en-US" dirty="0">
              <a:latin typeface="Calibri" panose="020F0502020204030204" pitchFamily="34" charset="0"/>
            </a:endParaRPr>
          </a:p>
        </p:txBody>
      </p:sp>
      <p:sp>
        <p:nvSpPr>
          <p:cNvPr id="3" name="Content Placeholder 2"/>
          <p:cNvSpPr>
            <a:spLocks noGrp="1"/>
          </p:cNvSpPr>
          <p:nvPr>
            <p:ph sz="quarter" idx="13"/>
          </p:nvPr>
        </p:nvSpPr>
        <p:spPr/>
        <p:txBody>
          <a:bodyPr/>
          <a:lstStyle/>
          <a:p>
            <a:pPr marL="204788" lvl="1" indent="-204788">
              <a:buClr>
                <a:schemeClr val="accent2"/>
              </a:buClr>
              <a:buFontTx/>
              <a:buChar char="•"/>
            </a:pPr>
            <a:r>
              <a:rPr lang="en-US" sz="2800" dirty="0" smtClean="0">
                <a:latin typeface="Calibri" panose="020F0502020204030204" pitchFamily="34" charset="0"/>
                <a:ea typeface="+mn-ea"/>
                <a:cs typeface="+mn-cs"/>
              </a:rPr>
              <a:t>Conceptually driven processing</a:t>
            </a:r>
          </a:p>
          <a:p>
            <a:pPr marL="204788" lvl="1" indent="-204788">
              <a:buClr>
                <a:schemeClr val="accent2"/>
              </a:buClr>
              <a:buFontTx/>
              <a:buChar char="•"/>
            </a:pPr>
            <a:r>
              <a:rPr lang="en-US" sz="2800" dirty="0" smtClean="0">
                <a:latin typeface="Calibri" panose="020F0502020204030204" pitchFamily="34" charset="0"/>
                <a:ea typeface="+mn-ea"/>
                <a:cs typeface="+mn-cs"/>
              </a:rPr>
              <a:t>When your perceptual processes are guided by means of the “top” level of knowledge stored in memory</a:t>
            </a:r>
          </a:p>
          <a:p>
            <a:pPr marL="204788" lvl="1" indent="-204788">
              <a:buClr>
                <a:schemeClr val="accent2"/>
              </a:buClr>
              <a:buFontTx/>
              <a:buChar char="•"/>
            </a:pPr>
            <a:r>
              <a:rPr lang="en-US" sz="2800" dirty="0" smtClean="0">
                <a:latin typeface="Calibri" panose="020F0502020204030204" pitchFamily="34" charset="0"/>
                <a:ea typeface="+mn-ea"/>
                <a:cs typeface="+mn-cs"/>
              </a:rPr>
              <a:t>Only little information in the environment is needed to trigger the relevant information</a:t>
            </a:r>
          </a:p>
          <a:p>
            <a:pPr marL="204788" lvl="1" indent="-204788">
              <a:buClr>
                <a:schemeClr val="accent2"/>
              </a:buClr>
              <a:buFontTx/>
              <a:buChar char="•"/>
            </a:pPr>
            <a:r>
              <a:rPr lang="en-US" sz="2800" dirty="0" smtClean="0"/>
              <a:t>Today</a:t>
            </a:r>
            <a:r>
              <a:rPr lang="en-US" sz="2800" dirty="0"/>
              <a:t>, most </a:t>
            </a:r>
            <a:r>
              <a:rPr lang="en-US" sz="2800" dirty="0" smtClean="0"/>
              <a:t>psychologists agree that perceptual </a:t>
            </a:r>
            <a:r>
              <a:rPr lang="en-US" sz="2800" dirty="0"/>
              <a:t>processes include </a:t>
            </a:r>
            <a:r>
              <a:rPr lang="en-US" sz="2800" i="1" dirty="0"/>
              <a:t>both</a:t>
            </a:r>
            <a:r>
              <a:rPr lang="en-US" sz="2800" dirty="0"/>
              <a:t> top-down and bottom-up processes</a:t>
            </a:r>
          </a:p>
          <a:p>
            <a:pPr marL="204788" lvl="1" indent="-204788">
              <a:buClr>
                <a:schemeClr val="accent2"/>
              </a:buClr>
              <a:buFontTx/>
              <a:buChar char="•"/>
            </a:pPr>
            <a:endParaRPr lang="en-US" sz="2800" dirty="0">
              <a:latin typeface="Calibri" panose="020F0502020204030204" pitchFamily="34" charset="0"/>
              <a:ea typeface="+mn-ea"/>
              <a:cs typeface="+mn-cs"/>
            </a:endParaRPr>
          </a:p>
          <a:p>
            <a:endParaRPr lang="en-US" dirty="0" smtClean="0">
              <a:latin typeface="Calibri" panose="020F0502020204030204" pitchFamily="34" charset="0"/>
            </a:endParaRPr>
          </a:p>
          <a:p>
            <a:endParaRPr lang="en-US" dirty="0">
              <a:latin typeface="Calibri" panose="020F0502020204030204" pitchFamily="34" charset="0"/>
            </a:endParaRPr>
          </a:p>
        </p:txBody>
      </p:sp>
    </p:spTree>
    <p:extLst>
      <p:ext uri="{BB962C8B-B14F-4D97-AF65-F5344CB8AC3E}">
        <p14:creationId xmlns:p14="http://schemas.microsoft.com/office/powerpoint/2010/main" val="164153756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Cognitive influences on perception</a:t>
            </a:r>
            <a:endParaRPr lang="en-US" dirty="0"/>
          </a:p>
        </p:txBody>
      </p:sp>
      <p:sp>
        <p:nvSpPr>
          <p:cNvPr id="3" name="Content Placeholder 2"/>
          <p:cNvSpPr>
            <a:spLocks noGrp="1"/>
          </p:cNvSpPr>
          <p:nvPr>
            <p:ph sz="quarter" idx="13"/>
          </p:nvPr>
        </p:nvSpPr>
        <p:spPr/>
        <p:txBody>
          <a:bodyPr>
            <a:normAutofit/>
          </a:bodyPr>
          <a:lstStyle/>
          <a:p>
            <a:r>
              <a:rPr lang="en-US" sz="2800" dirty="0" smtClean="0"/>
              <a:t>How does our knowledge, memories and expectations influence our perception?</a:t>
            </a:r>
          </a:p>
          <a:p>
            <a:r>
              <a:rPr lang="en-US" sz="2800" dirty="0" smtClean="0"/>
              <a:t>Perceptual sets</a:t>
            </a:r>
          </a:p>
          <a:p>
            <a:pPr lvl="1"/>
            <a:r>
              <a:rPr lang="en-US" sz="2200" dirty="0" smtClean="0"/>
              <a:t>A </a:t>
            </a:r>
            <a:r>
              <a:rPr lang="en-US" sz="2200" dirty="0"/>
              <a:t>perceptual bias or predisposition or readiness to perceive particular features of a stimulus</a:t>
            </a:r>
            <a:br>
              <a:rPr lang="en-US" sz="2200" dirty="0"/>
            </a:br>
            <a:r>
              <a:rPr lang="en-US" sz="2200" dirty="0"/>
              <a:t>(An example of top-down processing</a:t>
            </a:r>
            <a:r>
              <a:rPr lang="en-US" sz="2200" dirty="0" smtClean="0"/>
              <a:t>)</a:t>
            </a:r>
          </a:p>
          <a:p>
            <a:pPr lvl="1"/>
            <a:r>
              <a:rPr lang="en-US" sz="2200" dirty="0"/>
              <a:t>E.g. </a:t>
            </a:r>
            <a:r>
              <a:rPr lang="en-US" sz="2200" dirty="0" smtClean="0"/>
              <a:t>needs, beliefs, emotions, expectations</a:t>
            </a:r>
            <a:endParaRPr lang="en-US" sz="2200" dirty="0"/>
          </a:p>
          <a:p>
            <a:endParaRPr lang="en-US" sz="2800" dirty="0" smtClean="0"/>
          </a:p>
        </p:txBody>
      </p:sp>
    </p:spTree>
    <p:extLst>
      <p:ext uri="{BB962C8B-B14F-4D97-AF65-F5344CB8AC3E}">
        <p14:creationId xmlns:p14="http://schemas.microsoft.com/office/powerpoint/2010/main" val="127672783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Perceptual sets: Needs</a:t>
            </a:r>
            <a:endParaRPr lang="en-US" dirty="0"/>
          </a:p>
        </p:txBody>
      </p:sp>
      <p:sp>
        <p:nvSpPr>
          <p:cNvPr id="3" name="Content Placeholder 2"/>
          <p:cNvSpPr>
            <a:spLocks noGrp="1"/>
          </p:cNvSpPr>
          <p:nvPr>
            <p:ph sz="quarter" idx="13"/>
          </p:nvPr>
        </p:nvSpPr>
        <p:spPr/>
        <p:txBody>
          <a:bodyPr>
            <a:normAutofit/>
          </a:bodyPr>
          <a:lstStyle/>
          <a:p>
            <a:r>
              <a:rPr lang="en-US" sz="2800" dirty="0" smtClean="0"/>
              <a:t>Participants </a:t>
            </a:r>
            <a:r>
              <a:rPr lang="en-US" sz="2800" dirty="0"/>
              <a:t>were more likely to interpret </a:t>
            </a:r>
            <a:r>
              <a:rPr lang="en-US" sz="2800" dirty="0" smtClean="0"/>
              <a:t>ambiguous pictures </a:t>
            </a:r>
            <a:r>
              <a:rPr lang="en-US" sz="2800" dirty="0"/>
              <a:t>as </a:t>
            </a:r>
            <a:r>
              <a:rPr lang="en-US" sz="2800" dirty="0" smtClean="0"/>
              <a:t>food </a:t>
            </a:r>
            <a:r>
              <a:rPr lang="en-US" sz="2800" dirty="0"/>
              <a:t>if they had been deprived of food for a longer period of </a:t>
            </a:r>
            <a:r>
              <a:rPr lang="en-US" sz="2800" dirty="0" smtClean="0"/>
              <a:t>time (Sanford, 1936)</a:t>
            </a:r>
          </a:p>
          <a:p>
            <a:r>
              <a:rPr lang="en-US" sz="2800" dirty="0" smtClean="0"/>
              <a:t>Participants </a:t>
            </a:r>
            <a:r>
              <a:rPr lang="en-US" sz="2800" dirty="0"/>
              <a:t>who had gone without food for the longest periods were more likely to rate pictures of food as </a:t>
            </a:r>
            <a:r>
              <a:rPr lang="en-US" sz="2800" dirty="0" smtClean="0"/>
              <a:t>brighter than non-food pictures</a:t>
            </a:r>
            <a:br>
              <a:rPr lang="en-US" sz="2800" dirty="0" smtClean="0"/>
            </a:br>
            <a:r>
              <a:rPr lang="en-US" sz="2800" dirty="0" smtClean="0"/>
              <a:t>(Gilchrist </a:t>
            </a:r>
            <a:r>
              <a:rPr lang="en-US" sz="2800" dirty="0"/>
              <a:t>&amp; </a:t>
            </a:r>
            <a:r>
              <a:rPr lang="en-US" sz="2800" dirty="0" err="1"/>
              <a:t>Nesberg</a:t>
            </a:r>
            <a:r>
              <a:rPr lang="en-US" sz="2800" dirty="0"/>
              <a:t>, </a:t>
            </a:r>
            <a:r>
              <a:rPr lang="en-US" sz="2800" dirty="0" smtClean="0"/>
              <a:t>1952)</a:t>
            </a:r>
            <a:endParaRPr lang="sv-SE" sz="2800" dirty="0"/>
          </a:p>
        </p:txBody>
      </p:sp>
    </p:spTree>
    <p:extLst>
      <p:ext uri="{BB962C8B-B14F-4D97-AF65-F5344CB8AC3E}">
        <p14:creationId xmlns:p14="http://schemas.microsoft.com/office/powerpoint/2010/main" val="26494955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Perceptual sets: Expectations</a:t>
            </a:r>
            <a:endParaRPr lang="en-US" dirty="0"/>
          </a:p>
        </p:txBody>
      </p:sp>
      <p:pic>
        <p:nvPicPr>
          <p:cNvPr id="5124" name="Picture 4" descr="percpetual set expect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506" y="2757661"/>
            <a:ext cx="2257425" cy="1924051"/>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percpetual set Bruner Mintur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7186" y="2457021"/>
            <a:ext cx="2600325" cy="2019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6914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can we study perception?</a:t>
            </a:r>
            <a:endParaRPr lang="en-US" dirty="0"/>
          </a:p>
        </p:txBody>
      </p:sp>
      <p:sp>
        <p:nvSpPr>
          <p:cNvPr id="3" name="Content Placeholder 2"/>
          <p:cNvSpPr>
            <a:spLocks noGrp="1"/>
          </p:cNvSpPr>
          <p:nvPr>
            <p:ph sz="quarter" idx="13"/>
          </p:nvPr>
        </p:nvSpPr>
        <p:spPr/>
        <p:txBody>
          <a:bodyPr>
            <a:normAutofit/>
          </a:bodyPr>
          <a:lstStyle/>
          <a:p>
            <a:r>
              <a:rPr lang="en-US" sz="2800" dirty="0" smtClean="0"/>
              <a:t>Goal</a:t>
            </a:r>
          </a:p>
          <a:p>
            <a:pPr lvl="1"/>
            <a:r>
              <a:rPr lang="en-US" sz="2200" dirty="0" smtClean="0"/>
              <a:t>To understand the steps in the perceptual process</a:t>
            </a:r>
          </a:p>
          <a:p>
            <a:r>
              <a:rPr lang="en-US" sz="2800" dirty="0" smtClean="0"/>
              <a:t>Approach:</a:t>
            </a:r>
          </a:p>
          <a:p>
            <a:pPr lvl="1"/>
            <a:r>
              <a:rPr lang="en-US" sz="2200" dirty="0" smtClean="0"/>
              <a:t>Psychophysical approach</a:t>
            </a:r>
          </a:p>
          <a:p>
            <a:pPr lvl="1"/>
            <a:r>
              <a:rPr lang="en-US" sz="2200" dirty="0" smtClean="0"/>
              <a:t>Physiological approach</a:t>
            </a:r>
            <a:endParaRPr lang="en-US" sz="2200" dirty="0"/>
          </a:p>
        </p:txBody>
      </p:sp>
    </p:spTree>
    <p:extLst>
      <p:ext uri="{BB962C8B-B14F-4D97-AF65-F5344CB8AC3E}">
        <p14:creationId xmlns:p14="http://schemas.microsoft.com/office/powerpoint/2010/main" val="118910996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Psychophysical approach</a:t>
            </a:r>
            <a:endParaRPr lang="en-US" dirty="0"/>
          </a:p>
        </p:txBody>
      </p:sp>
      <p:sp>
        <p:nvSpPr>
          <p:cNvPr id="3" name="Content Placeholder 2"/>
          <p:cNvSpPr>
            <a:spLocks noGrp="1"/>
          </p:cNvSpPr>
          <p:nvPr>
            <p:ph sz="quarter" idx="13"/>
          </p:nvPr>
        </p:nvSpPr>
        <p:spPr/>
        <p:txBody>
          <a:bodyPr>
            <a:normAutofit/>
          </a:bodyPr>
          <a:lstStyle/>
          <a:p>
            <a:r>
              <a:rPr lang="en-US" sz="2800" dirty="0" smtClean="0"/>
              <a:t>Elements of Psychophysics (Fechner</a:t>
            </a:r>
            <a:r>
              <a:rPr lang="en-US" sz="2800" dirty="0"/>
              <a:t>, </a:t>
            </a:r>
            <a:r>
              <a:rPr lang="en-US" sz="2800" dirty="0" smtClean="0"/>
              <a:t>1860)</a:t>
            </a:r>
          </a:p>
          <a:p>
            <a:r>
              <a:rPr lang="en-US" sz="2800" dirty="0" smtClean="0"/>
              <a:t>Quantitative </a:t>
            </a:r>
            <a:r>
              <a:rPr lang="en-US" sz="2800" dirty="0"/>
              <a:t>methods to measure the relationships between stimuli (physics) and perception (psycho)</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6374" y="3719709"/>
            <a:ext cx="5259064" cy="2859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6159122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Psychophysical approach</a:t>
            </a:r>
            <a:endParaRPr lang="en-US" dirty="0"/>
          </a:p>
        </p:txBody>
      </p:sp>
      <p:sp>
        <p:nvSpPr>
          <p:cNvPr id="4" name="Rounded Rectangle 3"/>
          <p:cNvSpPr/>
          <p:nvPr/>
        </p:nvSpPr>
        <p:spPr bwMode="auto">
          <a:xfrm>
            <a:off x="3000914" y="1975997"/>
            <a:ext cx="4269088" cy="1082304"/>
          </a:xfrm>
          <a:prstGeom prst="roundRect">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sv-SE" sz="2400" b="0" i="0" u="none" strike="noStrike" cap="none" normalizeH="0" baseline="0" dirty="0" smtClean="0">
                <a:ln>
                  <a:noFill/>
                </a:ln>
                <a:solidFill>
                  <a:schemeClr val="bg1"/>
                </a:solidFill>
                <a:effectLst/>
                <a:latin typeface="Calibri" panose="020F0502020204030204" pitchFamily="34" charset="0"/>
              </a:rPr>
              <a:t>EXPERIENCE</a:t>
            </a:r>
            <a:r>
              <a:rPr kumimoji="0" lang="sv-SE" sz="2400" b="0" i="0" u="none" strike="noStrike" cap="none" normalizeH="0" dirty="0" smtClean="0">
                <a:ln>
                  <a:noFill/>
                </a:ln>
                <a:solidFill>
                  <a:schemeClr val="bg1"/>
                </a:solidFill>
                <a:effectLst/>
                <a:latin typeface="Calibri" panose="020F0502020204030204" pitchFamily="34" charset="0"/>
              </a:rPr>
              <a:t> AND ACTION</a:t>
            </a:r>
            <a:endParaRPr kumimoji="0" lang="sv-SE" sz="2400" b="0" i="0" u="none" strike="noStrike" cap="none" normalizeH="0" baseline="0" dirty="0" smtClean="0">
              <a:ln>
                <a:noFill/>
              </a:ln>
              <a:solidFill>
                <a:schemeClr val="bg1"/>
              </a:solidFill>
              <a:effectLst/>
              <a:latin typeface="Calibri" panose="020F0502020204030204" pitchFamily="34" charset="0"/>
            </a:endParaRPr>
          </a:p>
        </p:txBody>
      </p:sp>
      <p:sp>
        <p:nvSpPr>
          <p:cNvPr id="6" name="Rounded Rectangle 5"/>
          <p:cNvSpPr/>
          <p:nvPr/>
        </p:nvSpPr>
        <p:spPr bwMode="auto">
          <a:xfrm>
            <a:off x="1222322" y="4376832"/>
            <a:ext cx="3094512" cy="1082304"/>
          </a:xfrm>
          <a:prstGeom prst="roundRect">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sv-SE" sz="2400" b="0" i="0" u="none" strike="noStrike" cap="none" normalizeH="0" baseline="0" dirty="0" smtClean="0">
                <a:ln>
                  <a:noFill/>
                </a:ln>
                <a:solidFill>
                  <a:schemeClr val="bg1"/>
                </a:solidFill>
                <a:effectLst/>
                <a:latin typeface="Calibri" panose="020F0502020204030204" pitchFamily="34" charset="0"/>
              </a:rPr>
              <a:t>PHYSIOLOGICAL</a:t>
            </a:r>
            <a:r>
              <a:rPr lang="sv-SE" dirty="0">
                <a:solidFill>
                  <a:schemeClr val="bg1"/>
                </a:solidFill>
                <a:latin typeface="Calibri" panose="020F0502020204030204" pitchFamily="34" charset="0"/>
              </a:rPr>
              <a:t/>
            </a:r>
            <a:br>
              <a:rPr lang="sv-SE" dirty="0">
                <a:solidFill>
                  <a:schemeClr val="bg1"/>
                </a:solidFill>
                <a:latin typeface="Calibri" panose="020F0502020204030204" pitchFamily="34" charset="0"/>
              </a:rPr>
            </a:br>
            <a:r>
              <a:rPr kumimoji="0" lang="sv-SE" sz="2400" b="0" i="0" u="none" strike="noStrike" cap="none" normalizeH="0" dirty="0" smtClean="0">
                <a:ln>
                  <a:noFill/>
                </a:ln>
                <a:solidFill>
                  <a:schemeClr val="bg1"/>
                </a:solidFill>
                <a:effectLst/>
                <a:latin typeface="Calibri" panose="020F0502020204030204" pitchFamily="34" charset="0"/>
              </a:rPr>
              <a:t>PROCESSES</a:t>
            </a:r>
            <a:endParaRPr kumimoji="0" lang="sv-SE" sz="2400" b="0" i="0" u="none" strike="noStrike" cap="none" normalizeH="0" baseline="0" dirty="0" smtClean="0">
              <a:ln>
                <a:noFill/>
              </a:ln>
              <a:solidFill>
                <a:schemeClr val="bg1"/>
              </a:solidFill>
              <a:effectLst/>
              <a:latin typeface="Calibri" panose="020F0502020204030204" pitchFamily="34" charset="0"/>
            </a:endParaRPr>
          </a:p>
        </p:txBody>
      </p:sp>
      <p:sp>
        <p:nvSpPr>
          <p:cNvPr id="7" name="Rounded Rectangle 6"/>
          <p:cNvSpPr/>
          <p:nvPr/>
        </p:nvSpPr>
        <p:spPr bwMode="auto">
          <a:xfrm>
            <a:off x="6428210" y="4378915"/>
            <a:ext cx="3094512" cy="1082304"/>
          </a:xfrm>
          <a:prstGeom prst="roundRect">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sv-SE" sz="2400" b="0" i="0" u="none" strike="noStrike" cap="none" normalizeH="0" baseline="0" dirty="0" smtClean="0">
                <a:ln>
                  <a:noFill/>
                </a:ln>
                <a:solidFill>
                  <a:schemeClr val="bg1"/>
                </a:solidFill>
                <a:effectLst/>
                <a:latin typeface="Calibri" panose="020F0502020204030204" pitchFamily="34" charset="0"/>
              </a:rPr>
              <a:t>STIMULI</a:t>
            </a:r>
          </a:p>
        </p:txBody>
      </p:sp>
      <p:cxnSp>
        <p:nvCxnSpPr>
          <p:cNvPr id="9" name="Straight Arrow Connector 8"/>
          <p:cNvCxnSpPr>
            <a:stCxn id="4" idx="2"/>
          </p:cNvCxnSpPr>
          <p:nvPr/>
        </p:nvCxnSpPr>
        <p:spPr bwMode="auto">
          <a:xfrm>
            <a:off x="5135458" y="3058301"/>
            <a:ext cx="2840008" cy="1318531"/>
          </a:xfrm>
          <a:prstGeom prst="straightConnector1">
            <a:avLst/>
          </a:prstGeom>
          <a:ln>
            <a:headEnd type="arrow"/>
            <a:tailEnd type="arrow"/>
          </a:ln>
        </p:spPr>
        <p:style>
          <a:lnRef idx="1">
            <a:schemeClr val="accent2"/>
          </a:lnRef>
          <a:fillRef idx="0">
            <a:schemeClr val="accent2"/>
          </a:fillRef>
          <a:effectRef idx="0">
            <a:schemeClr val="accent2"/>
          </a:effectRef>
          <a:fontRef idx="minor">
            <a:schemeClr val="tx1"/>
          </a:fontRef>
        </p:style>
      </p:cxnSp>
      <p:sp>
        <p:nvSpPr>
          <p:cNvPr id="13" name="TextBox 12"/>
          <p:cNvSpPr txBox="1"/>
          <p:nvPr/>
        </p:nvSpPr>
        <p:spPr>
          <a:xfrm>
            <a:off x="6966072" y="3425178"/>
            <a:ext cx="607859" cy="584775"/>
          </a:xfrm>
          <a:prstGeom prst="rect">
            <a:avLst/>
          </a:prstGeom>
          <a:noFill/>
        </p:spPr>
        <p:txBody>
          <a:bodyPr wrap="none" rtlCol="0">
            <a:spAutoFit/>
          </a:bodyPr>
          <a:lstStyle/>
          <a:p>
            <a:r>
              <a:rPr lang="sv-SE" sz="3200" dirty="0" smtClean="0">
                <a:solidFill>
                  <a:schemeClr val="bg2">
                    <a:lumMod val="75000"/>
                  </a:schemeClr>
                </a:solidFill>
                <a:latin typeface="Calibri" panose="020F0502020204030204" pitchFamily="34" charset="0"/>
              </a:rPr>
              <a:t>PP</a:t>
            </a:r>
            <a:endParaRPr lang="sv-SE" sz="3200" dirty="0">
              <a:solidFill>
                <a:schemeClr val="bg2">
                  <a:lumMod val="75000"/>
                </a:schemeClr>
              </a:solidFill>
              <a:latin typeface="Calibri" panose="020F0502020204030204" pitchFamily="34" charset="0"/>
            </a:endParaRPr>
          </a:p>
        </p:txBody>
      </p:sp>
    </p:spTree>
    <p:extLst>
      <p:ext uri="{BB962C8B-B14F-4D97-AF65-F5344CB8AC3E}">
        <p14:creationId xmlns:p14="http://schemas.microsoft.com/office/powerpoint/2010/main" val="2471394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Physiological approach</a:t>
            </a:r>
          </a:p>
        </p:txBody>
      </p:sp>
      <p:sp>
        <p:nvSpPr>
          <p:cNvPr id="3" name="Content Placeholder 2"/>
          <p:cNvSpPr>
            <a:spLocks noGrp="1"/>
          </p:cNvSpPr>
          <p:nvPr>
            <p:ph sz="quarter" idx="13"/>
          </p:nvPr>
        </p:nvSpPr>
        <p:spPr/>
        <p:txBody>
          <a:bodyPr>
            <a:normAutofit/>
          </a:bodyPr>
          <a:lstStyle/>
          <a:p>
            <a:r>
              <a:rPr lang="en-US" sz="2800" dirty="0" smtClean="0"/>
              <a:t>Measuring </a:t>
            </a:r>
            <a:r>
              <a:rPr lang="en-US" sz="2800" dirty="0"/>
              <a:t>the relationship between stimuli and physiological processes and between physiological processes and perception</a:t>
            </a:r>
          </a:p>
          <a:p>
            <a:endParaRPr lang="en-US" sz="2800" dirty="0"/>
          </a:p>
        </p:txBody>
      </p:sp>
      <p:grpSp>
        <p:nvGrpSpPr>
          <p:cNvPr id="4" name="Group 3"/>
          <p:cNvGrpSpPr/>
          <p:nvPr/>
        </p:nvGrpSpPr>
        <p:grpSpPr>
          <a:xfrm>
            <a:off x="1127588" y="4032094"/>
            <a:ext cx="8436637" cy="2104137"/>
            <a:chOff x="836306" y="4032094"/>
            <a:chExt cx="8436637" cy="2104137"/>
          </a:xfrm>
        </p:grpSpPr>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6306" y="4032094"/>
              <a:ext cx="4269088" cy="21041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6290" y="4032094"/>
              <a:ext cx="3746653" cy="21041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144515921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alibri" pitchFamily="34" charset="0"/>
              </a:rPr>
              <a:t>Physiological approach</a:t>
            </a:r>
            <a:endParaRPr lang="en-GB" dirty="0">
              <a:latin typeface="Calibri" pitchFamily="34" charset="0"/>
            </a:endParaRPr>
          </a:p>
        </p:txBody>
      </p:sp>
      <p:sp>
        <p:nvSpPr>
          <p:cNvPr id="3" name="Content Placeholder 2"/>
          <p:cNvSpPr>
            <a:spLocks noGrp="1"/>
          </p:cNvSpPr>
          <p:nvPr>
            <p:ph sz="quarter" idx="13"/>
          </p:nvPr>
        </p:nvSpPr>
        <p:spPr>
          <a:xfrm>
            <a:off x="2130425" y="2066400"/>
            <a:ext cx="7063673" cy="4359069"/>
          </a:xfrm>
        </p:spPr>
        <p:txBody>
          <a:bodyPr>
            <a:normAutofit/>
          </a:bodyPr>
          <a:lstStyle/>
          <a:p>
            <a:r>
              <a:rPr lang="en-US" sz="2800" dirty="0" smtClean="0">
                <a:latin typeface="Calibri" pitchFamily="34" charset="0"/>
              </a:rPr>
              <a:t>The </a:t>
            </a:r>
            <a:r>
              <a:rPr lang="en-US" sz="2800" dirty="0">
                <a:latin typeface="Calibri" pitchFamily="34" charset="0"/>
              </a:rPr>
              <a:t>relationship </a:t>
            </a:r>
            <a:r>
              <a:rPr lang="en-US" sz="2800" dirty="0" smtClean="0">
                <a:latin typeface="Calibri" pitchFamily="34" charset="0"/>
              </a:rPr>
              <a:t>between biological </a:t>
            </a:r>
            <a:r>
              <a:rPr lang="en-US" sz="2800" dirty="0">
                <a:latin typeface="Calibri" pitchFamily="34" charset="0"/>
              </a:rPr>
              <a:t>makeup </a:t>
            </a:r>
            <a:r>
              <a:rPr lang="en-US" sz="2800" dirty="0" smtClean="0">
                <a:latin typeface="Calibri" pitchFamily="34" charset="0"/>
              </a:rPr>
              <a:t>and behavior </a:t>
            </a:r>
            <a:r>
              <a:rPr lang="en-US" sz="2800" dirty="0">
                <a:latin typeface="Calibri" pitchFamily="34" charset="0"/>
              </a:rPr>
              <a:t>and experience</a:t>
            </a:r>
            <a:endParaRPr lang="en-GB" sz="2800" dirty="0" smtClean="0">
              <a:latin typeface="Calibri" pitchFamily="34" charset="0"/>
            </a:endParaRPr>
          </a:p>
          <a:p>
            <a:pPr marL="457200" indent="-457200">
              <a:buFont typeface="+mj-lt"/>
              <a:buAutoNum type="arabicPeriod"/>
            </a:pPr>
            <a:r>
              <a:rPr lang="en-GB" dirty="0" smtClean="0">
                <a:latin typeface="Calibri" pitchFamily="34" charset="0"/>
              </a:rPr>
              <a:t>The relationship between stimuli</a:t>
            </a:r>
            <a:br>
              <a:rPr lang="en-GB" dirty="0" smtClean="0">
                <a:latin typeface="Calibri" pitchFamily="34" charset="0"/>
              </a:rPr>
            </a:br>
            <a:r>
              <a:rPr lang="en-GB" dirty="0" smtClean="0">
                <a:latin typeface="Calibri" pitchFamily="34" charset="0"/>
              </a:rPr>
              <a:t>and physiological processes</a:t>
            </a:r>
          </a:p>
          <a:p>
            <a:pPr marL="457200" indent="-457200">
              <a:buFont typeface="+mj-lt"/>
              <a:buAutoNum type="arabicPeriod"/>
            </a:pPr>
            <a:r>
              <a:rPr lang="en-GB" dirty="0" smtClean="0">
                <a:latin typeface="Calibri" pitchFamily="34" charset="0"/>
              </a:rPr>
              <a:t>The relationship between</a:t>
            </a:r>
            <a:br>
              <a:rPr lang="en-GB" dirty="0" smtClean="0">
                <a:latin typeface="Calibri" pitchFamily="34" charset="0"/>
              </a:rPr>
            </a:br>
            <a:r>
              <a:rPr lang="en-GB" dirty="0" smtClean="0">
                <a:latin typeface="Calibri" pitchFamily="34" charset="0"/>
              </a:rPr>
              <a:t>physiological processes and</a:t>
            </a:r>
            <a:br>
              <a:rPr lang="en-GB" dirty="0" smtClean="0">
                <a:latin typeface="Calibri" pitchFamily="34" charset="0"/>
              </a:rPr>
            </a:br>
            <a:r>
              <a:rPr lang="en-GB" dirty="0" smtClean="0">
                <a:latin typeface="Calibri" pitchFamily="34" charset="0"/>
              </a:rPr>
              <a:t>perception</a:t>
            </a:r>
          </a:p>
          <a:p>
            <a:r>
              <a:rPr lang="en-GB" sz="2800" dirty="0" smtClean="0"/>
              <a:t>Assumption</a:t>
            </a:r>
            <a:r>
              <a:rPr lang="en-GB" sz="2800" dirty="0"/>
              <a:t>: our </a:t>
            </a:r>
            <a:r>
              <a:rPr lang="en-US" sz="2800" dirty="0"/>
              <a:t>behavior </a:t>
            </a:r>
            <a:r>
              <a:rPr lang="en-US" sz="2800" dirty="0" smtClean="0"/>
              <a:t>and experience </a:t>
            </a:r>
            <a:r>
              <a:rPr lang="en-US" sz="2800" dirty="0"/>
              <a:t>can be </a:t>
            </a:r>
            <a:r>
              <a:rPr lang="en-US" sz="2800" dirty="0" smtClean="0"/>
              <a:t>explained by </a:t>
            </a:r>
            <a:r>
              <a:rPr lang="en-US" sz="2800" dirty="0"/>
              <a:t>physiological changes</a:t>
            </a:r>
          </a:p>
          <a:p>
            <a:pPr>
              <a:buFontTx/>
              <a:buChar char="-"/>
            </a:pPr>
            <a:endParaRPr lang="en-GB" dirty="0" smtClean="0">
              <a:latin typeface="Calibri" pitchFamily="34" charset="0"/>
            </a:endParaRPr>
          </a:p>
        </p:txBody>
      </p:sp>
    </p:spTree>
    <p:extLst>
      <p:ext uri="{BB962C8B-B14F-4D97-AF65-F5344CB8AC3E}">
        <p14:creationId xmlns:p14="http://schemas.microsoft.com/office/powerpoint/2010/main" val="181790785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Physiological approach</a:t>
            </a:r>
            <a:endParaRPr lang="en-US" dirty="0"/>
          </a:p>
        </p:txBody>
      </p:sp>
      <p:sp>
        <p:nvSpPr>
          <p:cNvPr id="4" name="Rounded Rectangle 3"/>
          <p:cNvSpPr/>
          <p:nvPr/>
        </p:nvSpPr>
        <p:spPr bwMode="auto">
          <a:xfrm>
            <a:off x="3000914" y="1975997"/>
            <a:ext cx="4269088" cy="1082304"/>
          </a:xfrm>
          <a:prstGeom prst="roundRect">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sv-SE" sz="2400" b="0" i="0" u="none" strike="noStrike" cap="none" normalizeH="0" baseline="0" dirty="0" smtClean="0">
                <a:ln>
                  <a:noFill/>
                </a:ln>
                <a:solidFill>
                  <a:schemeClr val="bg1"/>
                </a:solidFill>
                <a:effectLst/>
                <a:latin typeface="Calibri" panose="020F0502020204030204" pitchFamily="34" charset="0"/>
              </a:rPr>
              <a:t>EXPERIENCE</a:t>
            </a:r>
            <a:r>
              <a:rPr kumimoji="0" lang="sv-SE" sz="2400" b="0" i="0" u="none" strike="noStrike" cap="none" normalizeH="0" dirty="0" smtClean="0">
                <a:ln>
                  <a:noFill/>
                </a:ln>
                <a:solidFill>
                  <a:schemeClr val="bg1"/>
                </a:solidFill>
                <a:effectLst/>
                <a:latin typeface="Calibri" panose="020F0502020204030204" pitchFamily="34" charset="0"/>
              </a:rPr>
              <a:t> AND ACTION</a:t>
            </a:r>
            <a:endParaRPr kumimoji="0" lang="sv-SE" sz="2400" b="0" i="0" u="none" strike="noStrike" cap="none" normalizeH="0" baseline="0" dirty="0" smtClean="0">
              <a:ln>
                <a:noFill/>
              </a:ln>
              <a:solidFill>
                <a:schemeClr val="bg1"/>
              </a:solidFill>
              <a:effectLst/>
              <a:latin typeface="Calibri" panose="020F0502020204030204" pitchFamily="34" charset="0"/>
            </a:endParaRPr>
          </a:p>
        </p:txBody>
      </p:sp>
      <p:sp>
        <p:nvSpPr>
          <p:cNvPr id="6" name="Rounded Rectangle 5"/>
          <p:cNvSpPr/>
          <p:nvPr/>
        </p:nvSpPr>
        <p:spPr bwMode="auto">
          <a:xfrm>
            <a:off x="1222322" y="4376832"/>
            <a:ext cx="3094512" cy="1082304"/>
          </a:xfrm>
          <a:prstGeom prst="roundRect">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sv-SE" sz="2400" b="0" i="0" u="none" strike="noStrike" cap="none" normalizeH="0" baseline="0" dirty="0" smtClean="0">
                <a:ln>
                  <a:noFill/>
                </a:ln>
                <a:solidFill>
                  <a:schemeClr val="bg1"/>
                </a:solidFill>
                <a:effectLst/>
                <a:latin typeface="Calibri" panose="020F0502020204030204" pitchFamily="34" charset="0"/>
              </a:rPr>
              <a:t>PHYSIOLOGICAL</a:t>
            </a:r>
            <a:r>
              <a:rPr lang="sv-SE" dirty="0">
                <a:solidFill>
                  <a:schemeClr val="bg1"/>
                </a:solidFill>
                <a:latin typeface="Calibri" panose="020F0502020204030204" pitchFamily="34" charset="0"/>
              </a:rPr>
              <a:t/>
            </a:r>
            <a:br>
              <a:rPr lang="sv-SE" dirty="0">
                <a:solidFill>
                  <a:schemeClr val="bg1"/>
                </a:solidFill>
                <a:latin typeface="Calibri" panose="020F0502020204030204" pitchFamily="34" charset="0"/>
              </a:rPr>
            </a:br>
            <a:r>
              <a:rPr kumimoji="0" lang="sv-SE" sz="2400" b="0" i="0" u="none" strike="noStrike" cap="none" normalizeH="0" dirty="0" smtClean="0">
                <a:ln>
                  <a:noFill/>
                </a:ln>
                <a:solidFill>
                  <a:schemeClr val="bg1"/>
                </a:solidFill>
                <a:effectLst/>
                <a:latin typeface="Calibri" panose="020F0502020204030204" pitchFamily="34" charset="0"/>
              </a:rPr>
              <a:t>PROCESSES</a:t>
            </a:r>
            <a:endParaRPr kumimoji="0" lang="sv-SE" sz="2400" b="0" i="0" u="none" strike="noStrike" cap="none" normalizeH="0" baseline="0" dirty="0" smtClean="0">
              <a:ln>
                <a:noFill/>
              </a:ln>
              <a:solidFill>
                <a:schemeClr val="bg1"/>
              </a:solidFill>
              <a:effectLst/>
              <a:latin typeface="Calibri" panose="020F0502020204030204" pitchFamily="34" charset="0"/>
            </a:endParaRPr>
          </a:p>
        </p:txBody>
      </p:sp>
      <p:sp>
        <p:nvSpPr>
          <p:cNvPr id="7" name="Rounded Rectangle 6"/>
          <p:cNvSpPr/>
          <p:nvPr/>
        </p:nvSpPr>
        <p:spPr bwMode="auto">
          <a:xfrm>
            <a:off x="6428210" y="4378915"/>
            <a:ext cx="3094512" cy="1082304"/>
          </a:xfrm>
          <a:prstGeom prst="roundRect">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sv-SE" sz="2400" b="0" i="0" u="none" strike="noStrike" cap="none" normalizeH="0" baseline="0" dirty="0" smtClean="0">
                <a:ln>
                  <a:noFill/>
                </a:ln>
                <a:solidFill>
                  <a:schemeClr val="bg1"/>
                </a:solidFill>
                <a:effectLst/>
                <a:latin typeface="Calibri" panose="020F0502020204030204" pitchFamily="34" charset="0"/>
              </a:rPr>
              <a:t>STIMULI</a:t>
            </a:r>
          </a:p>
        </p:txBody>
      </p:sp>
      <p:cxnSp>
        <p:nvCxnSpPr>
          <p:cNvPr id="9" name="Straight Arrow Connector 8"/>
          <p:cNvCxnSpPr>
            <a:stCxn id="6" idx="3"/>
            <a:endCxn id="7" idx="1"/>
          </p:cNvCxnSpPr>
          <p:nvPr/>
        </p:nvCxnSpPr>
        <p:spPr bwMode="auto">
          <a:xfrm>
            <a:off x="4316834" y="4917984"/>
            <a:ext cx="2111376" cy="2083"/>
          </a:xfrm>
          <a:prstGeom prst="straightConnector1">
            <a:avLst/>
          </a:prstGeom>
          <a:ln>
            <a:headEnd type="arrow"/>
            <a:tailEnd type="arrow"/>
          </a:ln>
        </p:spPr>
        <p:style>
          <a:lnRef idx="1">
            <a:schemeClr val="accent2"/>
          </a:lnRef>
          <a:fillRef idx="0">
            <a:schemeClr val="accent2"/>
          </a:fillRef>
          <a:effectRef idx="0">
            <a:schemeClr val="accent2"/>
          </a:effectRef>
          <a:fontRef idx="minor">
            <a:schemeClr val="tx1"/>
          </a:fontRef>
        </p:style>
      </p:cxnSp>
      <p:sp>
        <p:nvSpPr>
          <p:cNvPr id="13" name="TextBox 12"/>
          <p:cNvSpPr txBox="1"/>
          <p:nvPr/>
        </p:nvSpPr>
        <p:spPr>
          <a:xfrm>
            <a:off x="4831528" y="4200733"/>
            <a:ext cx="861133" cy="584775"/>
          </a:xfrm>
          <a:prstGeom prst="rect">
            <a:avLst/>
          </a:prstGeom>
          <a:noFill/>
        </p:spPr>
        <p:txBody>
          <a:bodyPr wrap="none" rtlCol="0">
            <a:spAutoFit/>
          </a:bodyPr>
          <a:lstStyle/>
          <a:p>
            <a:r>
              <a:rPr lang="sv-SE" sz="3200" dirty="0" smtClean="0">
                <a:solidFill>
                  <a:schemeClr val="bg2">
                    <a:lumMod val="75000"/>
                  </a:schemeClr>
                </a:solidFill>
                <a:latin typeface="Calibri" panose="020F0502020204030204" pitchFamily="34" charset="0"/>
              </a:rPr>
              <a:t>PH1</a:t>
            </a:r>
            <a:endParaRPr lang="sv-SE" sz="3200" dirty="0">
              <a:solidFill>
                <a:schemeClr val="bg2">
                  <a:lumMod val="75000"/>
                </a:schemeClr>
              </a:solidFill>
              <a:latin typeface="Calibri" panose="020F0502020204030204" pitchFamily="34" charset="0"/>
            </a:endParaRPr>
          </a:p>
        </p:txBody>
      </p:sp>
      <p:cxnSp>
        <p:nvCxnSpPr>
          <p:cNvPr id="10" name="Straight Arrow Connector 9"/>
          <p:cNvCxnSpPr>
            <a:stCxn id="6" idx="0"/>
            <a:endCxn id="4" idx="2"/>
          </p:cNvCxnSpPr>
          <p:nvPr/>
        </p:nvCxnSpPr>
        <p:spPr bwMode="auto">
          <a:xfrm flipV="1">
            <a:off x="2769578" y="3058301"/>
            <a:ext cx="2365880" cy="1318531"/>
          </a:xfrm>
          <a:prstGeom prst="straightConnector1">
            <a:avLst/>
          </a:prstGeom>
          <a:ln>
            <a:headEnd type="arrow"/>
            <a:tailEnd type="arrow"/>
          </a:ln>
        </p:spPr>
        <p:style>
          <a:lnRef idx="1">
            <a:schemeClr val="accent2"/>
          </a:lnRef>
          <a:fillRef idx="0">
            <a:schemeClr val="accent2"/>
          </a:fillRef>
          <a:effectRef idx="0">
            <a:schemeClr val="accent2"/>
          </a:effectRef>
          <a:fontRef idx="minor">
            <a:schemeClr val="tx1"/>
          </a:fontRef>
        </p:style>
      </p:cxnSp>
      <p:sp>
        <p:nvSpPr>
          <p:cNvPr id="14" name="TextBox 13"/>
          <p:cNvSpPr txBox="1"/>
          <p:nvPr/>
        </p:nvSpPr>
        <p:spPr>
          <a:xfrm>
            <a:off x="2769578" y="3298813"/>
            <a:ext cx="861133" cy="584775"/>
          </a:xfrm>
          <a:prstGeom prst="rect">
            <a:avLst/>
          </a:prstGeom>
          <a:noFill/>
        </p:spPr>
        <p:txBody>
          <a:bodyPr wrap="none" rtlCol="0">
            <a:spAutoFit/>
          </a:bodyPr>
          <a:lstStyle/>
          <a:p>
            <a:r>
              <a:rPr lang="sv-SE" sz="3200" dirty="0" smtClean="0">
                <a:solidFill>
                  <a:schemeClr val="bg2">
                    <a:lumMod val="75000"/>
                  </a:schemeClr>
                </a:solidFill>
                <a:latin typeface="Calibri" panose="020F0502020204030204" pitchFamily="34" charset="0"/>
              </a:rPr>
              <a:t>PH2</a:t>
            </a:r>
            <a:endParaRPr lang="sv-SE" sz="3200" dirty="0">
              <a:solidFill>
                <a:schemeClr val="bg2">
                  <a:lumMod val="75000"/>
                </a:schemeClr>
              </a:solidFill>
              <a:latin typeface="Calibri" panose="020F0502020204030204" pitchFamily="34" charset="0"/>
            </a:endParaRPr>
          </a:p>
        </p:txBody>
      </p:sp>
    </p:spTree>
    <p:extLst>
      <p:ext uri="{BB962C8B-B14F-4D97-AF65-F5344CB8AC3E}">
        <p14:creationId xmlns:p14="http://schemas.microsoft.com/office/powerpoint/2010/main" val="1310007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ppt_x"/>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Measuring perception </a:t>
            </a:r>
            <a:endParaRPr lang="en-US" dirty="0"/>
          </a:p>
        </p:txBody>
      </p:sp>
      <p:sp>
        <p:nvSpPr>
          <p:cNvPr id="3" name="Content Placeholder 2"/>
          <p:cNvSpPr>
            <a:spLocks noGrp="1"/>
          </p:cNvSpPr>
          <p:nvPr>
            <p:ph sz="quarter" idx="13"/>
          </p:nvPr>
        </p:nvSpPr>
        <p:spPr/>
        <p:txBody>
          <a:bodyPr>
            <a:normAutofit/>
          </a:bodyPr>
          <a:lstStyle/>
          <a:p>
            <a:pPr>
              <a:buFont typeface="Arial"/>
              <a:buChar char="•"/>
            </a:pPr>
            <a:r>
              <a:rPr lang="en-US" sz="2800" dirty="0" smtClean="0"/>
              <a:t>How can we explore the higher level cognitive processes of perception?</a:t>
            </a:r>
            <a:br>
              <a:rPr lang="en-US" sz="2800" dirty="0" smtClean="0"/>
            </a:br>
            <a:r>
              <a:rPr lang="en-US" sz="2800" dirty="0" smtClean="0"/>
              <a:t>(perception, recognition and action)</a:t>
            </a:r>
          </a:p>
          <a:p>
            <a:pPr>
              <a:buFont typeface="Arial"/>
              <a:buChar char="•"/>
            </a:pPr>
            <a:r>
              <a:rPr lang="en-US" sz="2800" dirty="0" smtClean="0"/>
              <a:t>We can ask subjects to:</a:t>
            </a:r>
          </a:p>
          <a:p>
            <a:pPr lvl="1"/>
            <a:r>
              <a:rPr lang="en-US" sz="2200" dirty="0"/>
              <a:t>d</a:t>
            </a:r>
            <a:r>
              <a:rPr lang="en-US" sz="2200" dirty="0" smtClean="0"/>
              <a:t>escribe</a:t>
            </a:r>
          </a:p>
          <a:p>
            <a:pPr lvl="1"/>
            <a:r>
              <a:rPr lang="en-US" sz="2200" dirty="0"/>
              <a:t>r</a:t>
            </a:r>
            <a:r>
              <a:rPr lang="en-US" sz="2200" dirty="0" smtClean="0"/>
              <a:t>ecognize</a:t>
            </a:r>
          </a:p>
          <a:p>
            <a:pPr lvl="1"/>
            <a:r>
              <a:rPr lang="en-US" sz="2200" dirty="0" smtClean="0"/>
              <a:t>detect</a:t>
            </a:r>
          </a:p>
          <a:p>
            <a:pPr lvl="1"/>
            <a:r>
              <a:rPr lang="en-US" sz="2200" dirty="0"/>
              <a:t>e</a:t>
            </a:r>
            <a:r>
              <a:rPr lang="en-US" sz="2200" dirty="0" smtClean="0"/>
              <a:t>stimate the magnitude of</a:t>
            </a:r>
          </a:p>
          <a:p>
            <a:pPr lvl="1"/>
            <a:r>
              <a:rPr lang="en-US" sz="2200" dirty="0"/>
              <a:t>s</a:t>
            </a:r>
            <a:r>
              <a:rPr lang="en-US" sz="2200" dirty="0" smtClean="0"/>
              <a:t>earch for</a:t>
            </a:r>
            <a:endParaRPr lang="en-US" sz="2200" dirty="0"/>
          </a:p>
          <a:p>
            <a:pPr marL="0" indent="0">
              <a:buNone/>
            </a:pPr>
            <a:r>
              <a:rPr lang="en-US" sz="2800" dirty="0" smtClean="0"/>
              <a:t>…a particular stimulus</a:t>
            </a:r>
            <a:endParaRPr lang="en-US" sz="2800" dirty="0"/>
          </a:p>
          <a:p>
            <a:endParaRPr lang="en-US" dirty="0"/>
          </a:p>
          <a:p>
            <a:pPr lvl="1"/>
            <a:endParaRPr lang="en-US" dirty="0"/>
          </a:p>
        </p:txBody>
      </p:sp>
    </p:spTree>
    <p:extLst>
      <p:ext uri="{BB962C8B-B14F-4D97-AF65-F5344CB8AC3E}">
        <p14:creationId xmlns:p14="http://schemas.microsoft.com/office/powerpoint/2010/main" val="110289563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Description</a:t>
            </a:r>
            <a:endParaRPr lang="en-US" dirty="0"/>
          </a:p>
        </p:txBody>
      </p:sp>
      <p:sp>
        <p:nvSpPr>
          <p:cNvPr id="3" name="Content Placeholder 2"/>
          <p:cNvSpPr>
            <a:spLocks noGrp="1"/>
          </p:cNvSpPr>
          <p:nvPr>
            <p:ph sz="quarter" idx="13"/>
          </p:nvPr>
        </p:nvSpPr>
        <p:spPr/>
        <p:txBody>
          <a:bodyPr/>
          <a:lstStyle/>
          <a:p>
            <a:r>
              <a:rPr lang="en-US" sz="2800" dirty="0" smtClean="0"/>
              <a:t>The researcher ask the subject to describe the </a:t>
            </a:r>
            <a:r>
              <a:rPr lang="en-US" sz="2800" dirty="0"/>
              <a:t>characteristics of a </a:t>
            </a:r>
            <a:r>
              <a:rPr lang="en-US" sz="2800" dirty="0" smtClean="0"/>
              <a:t>stimulus</a:t>
            </a:r>
          </a:p>
          <a:p>
            <a:pPr lvl="1"/>
            <a:r>
              <a:rPr lang="en-US" sz="2600" dirty="0"/>
              <a:t>E.g. “All of the people in student section are wearing read</a:t>
            </a:r>
            <a:r>
              <a:rPr lang="en-US" sz="2600" dirty="0" smtClean="0"/>
              <a:t>”</a:t>
            </a:r>
            <a:endParaRPr lang="en-US" sz="2600" dirty="0"/>
          </a:p>
          <a:p>
            <a:r>
              <a:rPr lang="en-US" sz="2800" i="1" dirty="0" smtClean="0"/>
              <a:t>Phenomenological method</a:t>
            </a:r>
          </a:p>
          <a:p>
            <a:r>
              <a:rPr lang="en-US" sz="2800" dirty="0" smtClean="0"/>
              <a:t>Explores personal experiences of a stimulus</a:t>
            </a:r>
          </a:p>
          <a:p>
            <a:pPr lvl="1"/>
            <a:r>
              <a:rPr lang="en-US" sz="2600" dirty="0" smtClean="0"/>
              <a:t>E.g. sweet, bitter, dark, light, high, low…</a:t>
            </a:r>
          </a:p>
          <a:p>
            <a:endParaRPr lang="sv-SE" dirty="0"/>
          </a:p>
        </p:txBody>
      </p:sp>
    </p:spTree>
    <p:extLst>
      <p:ext uri="{BB962C8B-B14F-4D97-AF65-F5344CB8AC3E}">
        <p14:creationId xmlns:p14="http://schemas.microsoft.com/office/powerpoint/2010/main" val="158678016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Recognition</a:t>
            </a:r>
            <a:endParaRPr lang="en-US" dirty="0"/>
          </a:p>
        </p:txBody>
      </p:sp>
      <p:sp>
        <p:nvSpPr>
          <p:cNvPr id="3" name="Content Placeholder 2"/>
          <p:cNvSpPr>
            <a:spLocks noGrp="1"/>
          </p:cNvSpPr>
          <p:nvPr>
            <p:ph sz="quarter" idx="13"/>
          </p:nvPr>
        </p:nvSpPr>
        <p:spPr/>
        <p:txBody>
          <a:bodyPr/>
          <a:lstStyle/>
          <a:p>
            <a:r>
              <a:rPr lang="en-US" sz="2800" dirty="0" smtClean="0"/>
              <a:t>A match between a stimulus and a “mental representation” of that stimulus</a:t>
            </a:r>
          </a:p>
          <a:p>
            <a:r>
              <a:rPr lang="en-US" sz="2800" dirty="0" smtClean="0"/>
              <a:t>Showing </a:t>
            </a:r>
            <a:r>
              <a:rPr lang="en-US" sz="2800" dirty="0"/>
              <a:t>pictures of an object and asking subjects to name </a:t>
            </a:r>
            <a:r>
              <a:rPr lang="en-US" sz="2800" dirty="0" smtClean="0"/>
              <a:t>it</a:t>
            </a:r>
            <a:endParaRPr lang="sv-SE" sz="2800"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5945" y="4200733"/>
            <a:ext cx="3279923" cy="26980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8296524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Recognition</a:t>
            </a:r>
            <a:endParaRPr lang="en-GB" dirty="0"/>
          </a:p>
        </p:txBody>
      </p:sp>
      <p:sp>
        <p:nvSpPr>
          <p:cNvPr id="3" name="Content Placeholder 2"/>
          <p:cNvSpPr>
            <a:spLocks noGrp="1"/>
          </p:cNvSpPr>
          <p:nvPr>
            <p:ph sz="quarter" idx="13"/>
          </p:nvPr>
        </p:nvSpPr>
        <p:spPr/>
        <p:txBody>
          <a:bodyPr/>
          <a:lstStyle/>
          <a:p>
            <a:r>
              <a:rPr lang="en-US" sz="2800" dirty="0"/>
              <a:t>Placing a stimulus in a specific </a:t>
            </a:r>
            <a:r>
              <a:rPr lang="en-US" sz="2800" dirty="0" smtClean="0"/>
              <a:t>category (“naming”)</a:t>
            </a:r>
            <a:endParaRPr lang="en-US" sz="2800" dirty="0"/>
          </a:p>
          <a:p>
            <a:pPr lvl="1"/>
            <a:r>
              <a:rPr lang="en-US" sz="2200" dirty="0"/>
              <a:t>E.g. “Number 12 is the other team’s quarter </a:t>
            </a:r>
            <a:r>
              <a:rPr lang="en-US" sz="2200" dirty="0" smtClean="0"/>
              <a:t>back”</a:t>
            </a:r>
            <a:endParaRPr lang="en-US" sz="2200" dirty="0"/>
          </a:p>
          <a:p>
            <a:r>
              <a:rPr lang="en-US" sz="2800" dirty="0" smtClean="0"/>
              <a:t>Individual identification:</a:t>
            </a:r>
          </a:p>
          <a:p>
            <a:pPr lvl="1"/>
            <a:r>
              <a:rPr lang="en-US" sz="2200" dirty="0" smtClean="0"/>
              <a:t>E.g. “Number 12 is James Smith”</a:t>
            </a:r>
          </a:p>
          <a:p>
            <a:r>
              <a:rPr lang="en-US" sz="2800" dirty="0" smtClean="0"/>
              <a:t>Recognition memory:</a:t>
            </a:r>
            <a:endParaRPr lang="en-US" sz="2800" dirty="0"/>
          </a:p>
          <a:p>
            <a:pPr lvl="1"/>
            <a:r>
              <a:rPr lang="en-US" sz="2200" dirty="0"/>
              <a:t>E.g. </a:t>
            </a:r>
            <a:r>
              <a:rPr lang="en-US" sz="2200" dirty="0" smtClean="0"/>
              <a:t>“I saw number 12 play last year”</a:t>
            </a:r>
            <a:endParaRPr lang="en-US" sz="2200" dirty="0"/>
          </a:p>
          <a:p>
            <a:r>
              <a:rPr lang="en-US" sz="2800" dirty="0" smtClean="0"/>
              <a:t>Matching:</a:t>
            </a:r>
            <a:endParaRPr lang="en-US" sz="2800" dirty="0"/>
          </a:p>
          <a:p>
            <a:pPr lvl="1"/>
            <a:r>
              <a:rPr lang="en-US" sz="2200" dirty="0"/>
              <a:t>E.g. “Number 12 </a:t>
            </a:r>
            <a:r>
              <a:rPr lang="en-US" sz="2200" dirty="0" smtClean="0"/>
              <a:t>has the same shoes as player number 5”</a:t>
            </a:r>
            <a:endParaRPr lang="en-US" sz="2200" dirty="0"/>
          </a:p>
          <a:p>
            <a:pPr lvl="1"/>
            <a:endParaRPr lang="en-US" sz="2200" dirty="0" smtClean="0"/>
          </a:p>
          <a:p>
            <a:endParaRPr lang="sv-SE" dirty="0"/>
          </a:p>
        </p:txBody>
      </p:sp>
    </p:spTree>
    <p:extLst>
      <p:ext uri="{BB962C8B-B14F-4D97-AF65-F5344CB8AC3E}">
        <p14:creationId xmlns:p14="http://schemas.microsoft.com/office/powerpoint/2010/main" val="422503588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Detecting</a:t>
            </a:r>
          </a:p>
        </p:txBody>
      </p:sp>
      <p:sp>
        <p:nvSpPr>
          <p:cNvPr id="3" name="Content Placeholder 2"/>
          <p:cNvSpPr>
            <a:spLocks noGrp="1"/>
          </p:cNvSpPr>
          <p:nvPr>
            <p:ph sz="quarter" idx="13"/>
          </p:nvPr>
        </p:nvSpPr>
        <p:spPr/>
        <p:txBody>
          <a:bodyPr/>
          <a:lstStyle/>
          <a:p>
            <a:r>
              <a:rPr lang="en-US" sz="2800" dirty="0"/>
              <a:t>Becoming aware of a barely detectable aspect of a </a:t>
            </a:r>
            <a:r>
              <a:rPr lang="en-US" sz="2800" dirty="0" smtClean="0"/>
              <a:t>stimulus</a:t>
            </a:r>
          </a:p>
          <a:p>
            <a:pPr lvl="1"/>
            <a:r>
              <a:rPr lang="en-US" sz="2200" dirty="0" smtClean="0"/>
              <a:t>E.g. “The lineman moved slightly just before the ball was snapped”</a:t>
            </a:r>
          </a:p>
          <a:p>
            <a:r>
              <a:rPr lang="en-US" sz="2800" dirty="0" smtClean="0"/>
              <a:t>Thresholds</a:t>
            </a:r>
          </a:p>
          <a:p>
            <a:pPr lvl="1"/>
            <a:r>
              <a:rPr lang="en-US" sz="2200" dirty="0" smtClean="0"/>
              <a:t>The absolute threshold</a:t>
            </a:r>
          </a:p>
          <a:p>
            <a:pPr lvl="1"/>
            <a:r>
              <a:rPr lang="en-US" sz="2200" dirty="0" smtClean="0"/>
              <a:t>The difference threshold</a:t>
            </a:r>
          </a:p>
          <a:p>
            <a:pPr lvl="1"/>
            <a:endParaRPr lang="en-US" sz="2600" dirty="0"/>
          </a:p>
        </p:txBody>
      </p:sp>
    </p:spTree>
    <p:extLst>
      <p:ext uri="{BB962C8B-B14F-4D97-AF65-F5344CB8AC3E}">
        <p14:creationId xmlns:p14="http://schemas.microsoft.com/office/powerpoint/2010/main" val="21943423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Absolute </a:t>
            </a:r>
            <a:r>
              <a:rPr lang="en-US" dirty="0"/>
              <a:t>T</a:t>
            </a:r>
            <a:r>
              <a:rPr lang="en-US" dirty="0" smtClean="0"/>
              <a:t>hreshold</a:t>
            </a:r>
            <a:endParaRPr lang="en-US" dirty="0"/>
          </a:p>
        </p:txBody>
      </p:sp>
      <p:sp>
        <p:nvSpPr>
          <p:cNvPr id="3" name="Content Placeholder 2"/>
          <p:cNvSpPr>
            <a:spLocks noGrp="1"/>
          </p:cNvSpPr>
          <p:nvPr>
            <p:ph sz="quarter" idx="13"/>
          </p:nvPr>
        </p:nvSpPr>
        <p:spPr/>
        <p:txBody>
          <a:bodyPr>
            <a:normAutofit/>
          </a:bodyPr>
          <a:lstStyle/>
          <a:p>
            <a:r>
              <a:rPr lang="en-US" sz="2800" dirty="0" smtClean="0"/>
              <a:t>The </a:t>
            </a:r>
            <a:r>
              <a:rPr lang="en-US" sz="2800" dirty="0"/>
              <a:t>level of intensity of a stimulus at which the subject is able to detect </a:t>
            </a:r>
            <a:r>
              <a:rPr lang="en-US" sz="2800" dirty="0" smtClean="0"/>
              <a:t>its presence</a:t>
            </a:r>
          </a:p>
          <a:p>
            <a:pPr lvl="1"/>
            <a:r>
              <a:rPr lang="en-US" sz="2200" dirty="0" smtClean="0"/>
              <a:t>at </a:t>
            </a:r>
            <a:r>
              <a:rPr lang="en-US" sz="2200" dirty="0"/>
              <a:t>some proportion p </a:t>
            </a:r>
            <a:r>
              <a:rPr lang="en-US" sz="2200" dirty="0" smtClean="0"/>
              <a:t>(typically </a:t>
            </a:r>
            <a:r>
              <a:rPr lang="en-US" sz="2200" dirty="0"/>
              <a:t>50</a:t>
            </a:r>
            <a:r>
              <a:rPr lang="en-US" sz="2200" dirty="0" smtClean="0"/>
              <a:t>%) </a:t>
            </a:r>
            <a:r>
              <a:rPr lang="en-US" sz="2200" dirty="0"/>
              <a:t>of the </a:t>
            </a:r>
            <a:r>
              <a:rPr lang="en-US" sz="2200" dirty="0" smtClean="0"/>
              <a:t>time</a:t>
            </a:r>
            <a:endParaRPr lang="en-US" sz="2200" dirty="0"/>
          </a:p>
          <a:p>
            <a:pPr lvl="1"/>
            <a:r>
              <a:rPr lang="en-US" sz="2200" dirty="0" smtClean="0"/>
              <a:t>Intensities </a:t>
            </a:r>
            <a:r>
              <a:rPr lang="en-US" sz="2200" i="1" dirty="0"/>
              <a:t>below</a:t>
            </a:r>
            <a:r>
              <a:rPr lang="en-US" sz="2200" dirty="0"/>
              <a:t> absolute threshold: </a:t>
            </a:r>
            <a:r>
              <a:rPr lang="en-US" sz="2200" dirty="0" smtClean="0"/>
              <a:t>undetectable</a:t>
            </a:r>
          </a:p>
          <a:p>
            <a:pPr lvl="1"/>
            <a:r>
              <a:rPr lang="en-US" sz="2200" dirty="0" smtClean="0"/>
              <a:t>Intensities </a:t>
            </a:r>
            <a:r>
              <a:rPr lang="en-US" sz="2200" i="1" dirty="0"/>
              <a:t>above</a:t>
            </a:r>
            <a:r>
              <a:rPr lang="en-US" sz="2200" dirty="0"/>
              <a:t> absolute threshold: </a:t>
            </a:r>
            <a:r>
              <a:rPr lang="en-US" sz="2200" dirty="0" smtClean="0"/>
              <a:t>detectable</a:t>
            </a:r>
          </a:p>
          <a:p>
            <a:r>
              <a:rPr lang="en-US" sz="2800" dirty="0" smtClean="0"/>
              <a:t>Example: The smallest amount of light needed that enables a person to detect it</a:t>
            </a:r>
          </a:p>
        </p:txBody>
      </p:sp>
    </p:spTree>
    <p:extLst>
      <p:ext uri="{BB962C8B-B14F-4D97-AF65-F5344CB8AC3E}">
        <p14:creationId xmlns:p14="http://schemas.microsoft.com/office/powerpoint/2010/main" val="266823403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Difference </a:t>
            </a:r>
            <a:r>
              <a:rPr lang="en-US" dirty="0"/>
              <a:t>t</a:t>
            </a:r>
            <a:r>
              <a:rPr lang="en-US" dirty="0" smtClean="0"/>
              <a:t>hreshold</a:t>
            </a:r>
            <a:endParaRPr lang="en-US" dirty="0"/>
          </a:p>
        </p:txBody>
      </p:sp>
      <p:sp>
        <p:nvSpPr>
          <p:cNvPr id="3" name="Content Placeholder 2"/>
          <p:cNvSpPr>
            <a:spLocks noGrp="1"/>
          </p:cNvSpPr>
          <p:nvPr>
            <p:ph sz="quarter" idx="13"/>
          </p:nvPr>
        </p:nvSpPr>
        <p:spPr/>
        <p:txBody>
          <a:bodyPr>
            <a:normAutofit/>
          </a:bodyPr>
          <a:lstStyle/>
          <a:p>
            <a:r>
              <a:rPr lang="en-US" sz="2800" dirty="0" smtClean="0"/>
              <a:t>Just-noticeable difference (JND)</a:t>
            </a:r>
          </a:p>
          <a:p>
            <a:r>
              <a:rPr lang="en-US" sz="2800" dirty="0" smtClean="0"/>
              <a:t>The smallest difference in magnitude that a person can detect </a:t>
            </a:r>
          </a:p>
          <a:p>
            <a:pPr lvl="1"/>
            <a:r>
              <a:rPr lang="en-US" sz="2200" dirty="0"/>
              <a:t>At some proportion p (typically 50%) of the time</a:t>
            </a:r>
          </a:p>
          <a:p>
            <a:r>
              <a:rPr lang="en-US" sz="2800" dirty="0"/>
              <a:t> </a:t>
            </a:r>
            <a:r>
              <a:rPr lang="en-US" sz="2800" dirty="0" smtClean="0"/>
              <a:t>Point </a:t>
            </a:r>
            <a:r>
              <a:rPr lang="en-US" sz="2800" dirty="0"/>
              <a:t>of subjective equality (</a:t>
            </a:r>
            <a:r>
              <a:rPr lang="en-US" sz="2800" dirty="0" smtClean="0"/>
              <a:t>PSE)</a:t>
            </a:r>
          </a:p>
          <a:p>
            <a:pPr lvl="1"/>
            <a:r>
              <a:rPr lang="en-US" sz="2200" dirty="0"/>
              <a:t>T</a:t>
            </a:r>
            <a:r>
              <a:rPr lang="en-US" sz="2200" dirty="0" smtClean="0"/>
              <a:t>he </a:t>
            </a:r>
            <a:r>
              <a:rPr lang="en-US" sz="2200" dirty="0"/>
              <a:t>subject perceives the two </a:t>
            </a:r>
            <a:r>
              <a:rPr lang="en-US" sz="2200" dirty="0" smtClean="0"/>
              <a:t>stimuli to </a:t>
            </a:r>
            <a:r>
              <a:rPr lang="en-US" sz="2200" dirty="0"/>
              <a:t>be the </a:t>
            </a:r>
            <a:r>
              <a:rPr lang="en-US" sz="2200" dirty="0" smtClean="0"/>
              <a:t>same</a:t>
            </a:r>
          </a:p>
          <a:p>
            <a:endParaRPr lang="en-US" sz="2800" dirty="0"/>
          </a:p>
        </p:txBody>
      </p:sp>
    </p:spTree>
    <p:extLst>
      <p:ext uri="{BB962C8B-B14F-4D97-AF65-F5344CB8AC3E}">
        <p14:creationId xmlns:p14="http://schemas.microsoft.com/office/powerpoint/2010/main" val="269681549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Weber’s law</a:t>
            </a:r>
            <a:endParaRPr lang="en-US" dirty="0"/>
          </a:p>
        </p:txBody>
      </p:sp>
      <p:sp>
        <p:nvSpPr>
          <p:cNvPr id="3" name="Content Placeholder 2"/>
          <p:cNvSpPr>
            <a:spLocks noGrp="1"/>
          </p:cNvSpPr>
          <p:nvPr>
            <p:ph sz="quarter" idx="13"/>
          </p:nvPr>
        </p:nvSpPr>
        <p:spPr/>
        <p:txBody>
          <a:bodyPr>
            <a:normAutofit/>
          </a:bodyPr>
          <a:lstStyle/>
          <a:p>
            <a:r>
              <a:rPr lang="en-US" sz="2800" dirty="0" smtClean="0"/>
              <a:t>As the magnitude of the stimulus increases, so does the size of the difference </a:t>
            </a:r>
            <a:r>
              <a:rPr lang="en-US" sz="2800" dirty="0"/>
              <a:t>t</a:t>
            </a:r>
            <a:r>
              <a:rPr lang="en-US" sz="2800" dirty="0" smtClean="0"/>
              <a:t>hreshold</a:t>
            </a:r>
          </a:p>
          <a:p>
            <a:r>
              <a:rPr lang="en-US" sz="2800" dirty="0" smtClean="0"/>
              <a:t>Research on several senses has shown that the ratio of the Difference Threshold to the standard stimulus is constant</a:t>
            </a:r>
            <a:endParaRPr lang="en-US" dirty="0" smtClean="0"/>
          </a:p>
        </p:txBody>
      </p:sp>
    </p:spTree>
    <p:extLst>
      <p:ext uri="{BB962C8B-B14F-4D97-AF65-F5344CB8AC3E}">
        <p14:creationId xmlns:p14="http://schemas.microsoft.com/office/powerpoint/2010/main" val="282864154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Weber’s law</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quarter" idx="13"/>
              </p:nvPr>
            </p:nvSpPr>
            <p:spPr>
              <a:xfrm>
                <a:off x="1798354" y="5790060"/>
                <a:ext cx="1623455" cy="855961"/>
              </a:xfrm>
            </p:spPr>
            <p:txBody>
              <a:bodyPr>
                <a:normAutofit/>
              </a:bodyPr>
              <a:lstStyle/>
              <a:p>
                <a:pPr marL="0" indent="0" algn="ctr">
                  <a:buNone/>
                </a:pPr>
                <a14:m>
                  <m:oMathPara xmlns:m="http://schemas.openxmlformats.org/officeDocument/2006/math">
                    <m:oMathParaPr>
                      <m:jc m:val="right"/>
                    </m:oMathParaPr>
                    <m:oMath xmlns:m="http://schemas.openxmlformats.org/officeDocument/2006/math">
                      <m:f>
                        <m:fPr>
                          <m:ctrlPr>
                            <a:rPr lang="en-US" i="1" smtClean="0">
                              <a:latin typeface="Cambria Math"/>
                            </a:rPr>
                          </m:ctrlPr>
                        </m:fPr>
                        <m:num>
                          <m:r>
                            <a:rPr lang="sv-SE" b="0" i="1" smtClean="0">
                              <a:latin typeface="Cambria Math"/>
                            </a:rPr>
                            <m:t>𝐷𝑇</m:t>
                          </m:r>
                        </m:num>
                        <m:den>
                          <m:r>
                            <a:rPr lang="sv-SE" b="0" i="1" smtClean="0">
                              <a:latin typeface="Cambria Math"/>
                            </a:rPr>
                            <m:t>𝑆</m:t>
                          </m:r>
                        </m:den>
                      </m:f>
                      <m:r>
                        <a:rPr lang="en-US" i="1" smtClean="0">
                          <a:latin typeface="Cambria Math"/>
                          <a:ea typeface="Cambria Math"/>
                        </a:rPr>
                        <m:t>=</m:t>
                      </m:r>
                      <m:r>
                        <a:rPr lang="sv-SE" b="0" i="1" smtClean="0">
                          <a:latin typeface="Cambria Math"/>
                          <a:ea typeface="Cambria Math"/>
                        </a:rPr>
                        <m:t>𝐾</m:t>
                      </m:r>
                    </m:oMath>
                  </m:oMathPara>
                </a14:m>
                <a:endParaRPr lang="en-US" dirty="0" smtClean="0"/>
              </a:p>
            </p:txBody>
          </p:sp>
        </mc:Choice>
        <mc:Fallback xmlns="">
          <p:sp>
            <p:nvSpPr>
              <p:cNvPr id="3" name="Content Placeholder 2"/>
              <p:cNvSpPr>
                <a:spLocks noGrp="1" noRot="1" noChangeAspect="1" noMove="1" noResize="1" noEditPoints="1" noAdjustHandles="1" noChangeArrowheads="1" noChangeShapeType="1" noTextEdit="1"/>
              </p:cNvSpPr>
              <p:nvPr>
                <p:ph sz="quarter" idx="13"/>
              </p:nvPr>
            </p:nvSpPr>
            <p:spPr>
              <a:xfrm>
                <a:off x="1798354" y="5790060"/>
                <a:ext cx="1623455" cy="855961"/>
              </a:xfrm>
              <a:blipFill rotWithShape="1">
                <a:blip r:embed="rId3"/>
                <a:stretch>
                  <a:fillRect/>
                </a:stretch>
              </a:blipFill>
            </p:spPr>
            <p:txBody>
              <a:bodyPr/>
              <a:lstStyle/>
              <a:p>
                <a:r>
                  <a:rPr lang="sv-SE">
                    <a:noFill/>
                  </a:rPr>
                  <a:t> </a:t>
                </a:r>
              </a:p>
            </p:txBody>
          </p:sp>
        </mc:Fallback>
      </mc:AlternateContent>
      <p:sp>
        <p:nvSpPr>
          <p:cNvPr id="4" name="Rectangle 3"/>
          <p:cNvSpPr/>
          <p:nvPr/>
        </p:nvSpPr>
        <p:spPr>
          <a:xfrm>
            <a:off x="3421809" y="5664043"/>
            <a:ext cx="5343525" cy="1107996"/>
          </a:xfrm>
          <a:prstGeom prst="rect">
            <a:avLst/>
          </a:prstGeom>
        </p:spPr>
        <p:txBody>
          <a:bodyPr>
            <a:spAutoFit/>
          </a:bodyPr>
          <a:lstStyle/>
          <a:p>
            <a:pPr lvl="1"/>
            <a:r>
              <a:rPr lang="en-US" sz="2200" dirty="0">
                <a:latin typeface="Calibri" panose="020F0502020204030204" pitchFamily="34" charset="0"/>
              </a:rPr>
              <a:t>DT = Difference Threshold</a:t>
            </a:r>
          </a:p>
          <a:p>
            <a:pPr lvl="1"/>
            <a:r>
              <a:rPr lang="en-US" sz="2200" dirty="0">
                <a:latin typeface="Calibri" panose="020F0502020204030204" pitchFamily="34" charset="0"/>
              </a:rPr>
              <a:t>S = The value of the stimulus</a:t>
            </a:r>
          </a:p>
          <a:p>
            <a:pPr lvl="1"/>
            <a:r>
              <a:rPr lang="en-US" sz="2200" dirty="0">
                <a:latin typeface="Calibri" panose="020F0502020204030204" pitchFamily="34" charset="0"/>
              </a:rPr>
              <a:t>K = A constant (Weber fraction)</a:t>
            </a:r>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21452" y="1795613"/>
            <a:ext cx="2315487" cy="36678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5165522" y="4191327"/>
            <a:ext cx="5343525" cy="430887"/>
          </a:xfrm>
          <a:prstGeom prst="rect">
            <a:avLst/>
          </a:prstGeom>
        </p:spPr>
        <p:txBody>
          <a:bodyPr>
            <a:spAutoFit/>
          </a:bodyPr>
          <a:lstStyle/>
          <a:p>
            <a:pPr lvl="1"/>
            <a:r>
              <a:rPr lang="en-US" sz="2200" dirty="0" smtClean="0">
                <a:latin typeface="Calibri" panose="020F0502020204030204" pitchFamily="34" charset="0"/>
              </a:rPr>
              <a:t>4g / 200g  = 0.02</a:t>
            </a:r>
            <a:endParaRPr lang="en-US" sz="2200" dirty="0">
              <a:latin typeface="Calibri" panose="020F0502020204030204" pitchFamily="34" charset="0"/>
            </a:endParaRPr>
          </a:p>
        </p:txBody>
      </p:sp>
      <p:sp>
        <p:nvSpPr>
          <p:cNvPr id="9" name="Rectangle 8"/>
          <p:cNvSpPr/>
          <p:nvPr/>
        </p:nvSpPr>
        <p:spPr>
          <a:xfrm>
            <a:off x="5165522" y="2507158"/>
            <a:ext cx="5343525" cy="430887"/>
          </a:xfrm>
          <a:prstGeom prst="rect">
            <a:avLst/>
          </a:prstGeom>
        </p:spPr>
        <p:txBody>
          <a:bodyPr>
            <a:spAutoFit/>
          </a:bodyPr>
          <a:lstStyle/>
          <a:p>
            <a:pPr lvl="1"/>
            <a:r>
              <a:rPr lang="en-US" sz="2200" dirty="0" smtClean="0">
                <a:latin typeface="Calibri" panose="020F0502020204030204" pitchFamily="34" charset="0"/>
              </a:rPr>
              <a:t>2g / 100g  = 0.02</a:t>
            </a:r>
            <a:endParaRPr lang="en-US" sz="2200" dirty="0">
              <a:latin typeface="Calibri" panose="020F0502020204030204" pitchFamily="34" charset="0"/>
            </a:endParaRPr>
          </a:p>
        </p:txBody>
      </p:sp>
    </p:spTree>
    <p:extLst>
      <p:ext uri="{BB962C8B-B14F-4D97-AF65-F5344CB8AC3E}">
        <p14:creationId xmlns:p14="http://schemas.microsoft.com/office/powerpoint/2010/main" val="44070996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a:r>
              <a:rPr lang="en-US" dirty="0"/>
              <a:t>Weber Fractions for different sensory dimensions</a:t>
            </a:r>
          </a:p>
        </p:txBody>
      </p:sp>
      <p:graphicFrame>
        <p:nvGraphicFramePr>
          <p:cNvPr id="4" name="Table 3"/>
          <p:cNvGraphicFramePr>
            <a:graphicFrameLocks noGrp="1"/>
          </p:cNvGraphicFramePr>
          <p:nvPr>
            <p:extLst>
              <p:ext uri="{D42A27DB-BD31-4B8C-83A1-F6EECF244321}">
                <p14:modId xmlns:p14="http://schemas.microsoft.com/office/powerpoint/2010/main" val="2038155190"/>
              </p:ext>
            </p:extLst>
          </p:nvPr>
        </p:nvGraphicFramePr>
        <p:xfrm>
          <a:off x="1781968" y="2938045"/>
          <a:ext cx="7127876" cy="2250440"/>
        </p:xfrm>
        <a:graphic>
          <a:graphicData uri="http://schemas.openxmlformats.org/drawingml/2006/table">
            <a:tbl>
              <a:tblPr firstRow="1" bandRow="1">
                <a:tableStyleId>{7DF18680-E054-41AD-8BC1-D1AEF772440D}</a:tableStyleId>
              </a:tblPr>
              <a:tblGrid>
                <a:gridCol w="3563938"/>
                <a:gridCol w="3563938"/>
              </a:tblGrid>
              <a:tr h="370840">
                <a:tc>
                  <a:txBody>
                    <a:bodyPr/>
                    <a:lstStyle/>
                    <a:p>
                      <a:r>
                        <a:rPr lang="en-US" sz="2000" b="0" noProof="0" dirty="0" smtClean="0">
                          <a:latin typeface="Calibri" panose="020F0502020204030204" pitchFamily="34" charset="0"/>
                        </a:rPr>
                        <a:t>Sensory dimension</a:t>
                      </a:r>
                      <a:endParaRPr lang="en-US" sz="2000" b="0" noProof="0" dirty="0">
                        <a:latin typeface="Calibri" panose="020F0502020204030204" pitchFamily="34" charset="0"/>
                      </a:endParaRPr>
                    </a:p>
                  </a:txBody>
                  <a:tcPr/>
                </a:tc>
                <a:tc>
                  <a:txBody>
                    <a:bodyPr/>
                    <a:lstStyle/>
                    <a:p>
                      <a:r>
                        <a:rPr lang="en-US" sz="2000" b="0" noProof="0" dirty="0" smtClean="0">
                          <a:latin typeface="Calibri" panose="020F0502020204030204" pitchFamily="34" charset="0"/>
                        </a:rPr>
                        <a:t>Weber fraction</a:t>
                      </a:r>
                      <a:endParaRPr lang="en-US" sz="2000" b="0" noProof="0" dirty="0">
                        <a:latin typeface="Calibri" panose="020F0502020204030204" pitchFamily="34" charset="0"/>
                      </a:endParaRPr>
                    </a:p>
                  </a:txBody>
                  <a:tcPr/>
                </a:tc>
              </a:tr>
              <a:tr h="370840">
                <a:tc>
                  <a:txBody>
                    <a:bodyPr/>
                    <a:lstStyle/>
                    <a:p>
                      <a:r>
                        <a:rPr lang="en-US" sz="1800" kern="1200" noProof="0" dirty="0" smtClean="0">
                          <a:solidFill>
                            <a:schemeClr val="dk1"/>
                          </a:solidFill>
                          <a:latin typeface="Calibri" panose="020F0502020204030204" pitchFamily="34" charset="0"/>
                          <a:ea typeface="+mn-ea"/>
                          <a:cs typeface="+mn-cs"/>
                        </a:rPr>
                        <a:t>Electric shock</a:t>
                      </a:r>
                      <a:endParaRPr lang="en-US" sz="1800" kern="1200" noProof="0" dirty="0">
                        <a:solidFill>
                          <a:schemeClr val="dk1"/>
                        </a:solidFill>
                        <a:latin typeface="Calibri" panose="020F0502020204030204" pitchFamily="34" charset="0"/>
                        <a:ea typeface="+mn-ea"/>
                        <a:cs typeface="+mn-cs"/>
                      </a:endParaRPr>
                    </a:p>
                  </a:txBody>
                  <a:tcPr/>
                </a:tc>
                <a:tc>
                  <a:txBody>
                    <a:bodyPr/>
                    <a:lstStyle/>
                    <a:p>
                      <a:r>
                        <a:rPr lang="sv-SE" sz="1800" kern="1200" dirty="0" smtClean="0">
                          <a:solidFill>
                            <a:schemeClr val="dk1"/>
                          </a:solidFill>
                          <a:latin typeface="Calibri" panose="020F0502020204030204" pitchFamily="34" charset="0"/>
                          <a:ea typeface="+mn-ea"/>
                          <a:cs typeface="+mn-cs"/>
                        </a:rPr>
                        <a:t>0.01</a:t>
                      </a:r>
                      <a:endParaRPr lang="sv-SE" sz="1800" kern="1200" dirty="0">
                        <a:solidFill>
                          <a:schemeClr val="dk1"/>
                        </a:solidFill>
                        <a:latin typeface="Calibri" panose="020F0502020204030204" pitchFamily="34" charset="0"/>
                        <a:ea typeface="+mn-ea"/>
                        <a:cs typeface="+mn-cs"/>
                      </a:endParaRPr>
                    </a:p>
                  </a:txBody>
                  <a:tcPr/>
                </a:tc>
              </a:tr>
              <a:tr h="370840">
                <a:tc>
                  <a:txBody>
                    <a:bodyPr/>
                    <a:lstStyle/>
                    <a:p>
                      <a:r>
                        <a:rPr lang="en-GB" sz="1800" kern="1200" noProof="0" dirty="0" smtClean="0">
                          <a:solidFill>
                            <a:schemeClr val="dk1"/>
                          </a:solidFill>
                          <a:latin typeface="Calibri" panose="020F0502020204030204" pitchFamily="34" charset="0"/>
                          <a:ea typeface="+mn-ea"/>
                          <a:cs typeface="+mn-cs"/>
                        </a:rPr>
                        <a:t>Lifted weight</a:t>
                      </a:r>
                      <a:endParaRPr lang="en-GB" sz="1800" kern="1200" noProof="0" dirty="0">
                        <a:solidFill>
                          <a:schemeClr val="dk1"/>
                        </a:solidFill>
                        <a:latin typeface="Calibri" panose="020F0502020204030204" pitchFamily="34" charset="0"/>
                        <a:ea typeface="+mn-ea"/>
                        <a:cs typeface="+mn-cs"/>
                      </a:endParaRPr>
                    </a:p>
                  </a:txBody>
                  <a:tcPr/>
                </a:tc>
                <a:tc>
                  <a:txBody>
                    <a:bodyPr/>
                    <a:lstStyle/>
                    <a:p>
                      <a:r>
                        <a:rPr lang="sv-SE" sz="1800" kern="1200" dirty="0" smtClean="0">
                          <a:solidFill>
                            <a:schemeClr val="dk1"/>
                          </a:solidFill>
                          <a:latin typeface="Calibri" panose="020F0502020204030204" pitchFamily="34" charset="0"/>
                          <a:ea typeface="+mn-ea"/>
                          <a:cs typeface="+mn-cs"/>
                        </a:rPr>
                        <a:t>0.02</a:t>
                      </a:r>
                      <a:endParaRPr lang="sv-SE" sz="1800" kern="1200" dirty="0">
                        <a:solidFill>
                          <a:schemeClr val="dk1"/>
                        </a:solidFill>
                        <a:latin typeface="Calibri" panose="020F0502020204030204" pitchFamily="34" charset="0"/>
                        <a:ea typeface="+mn-ea"/>
                        <a:cs typeface="+mn-cs"/>
                      </a:endParaRPr>
                    </a:p>
                  </a:txBody>
                  <a:tcPr/>
                </a:tc>
              </a:tr>
              <a:tr h="370840">
                <a:tc>
                  <a:txBody>
                    <a:bodyPr/>
                    <a:lstStyle/>
                    <a:p>
                      <a:r>
                        <a:rPr lang="en-US" sz="1800" kern="1200" noProof="0" dirty="0" smtClean="0">
                          <a:solidFill>
                            <a:schemeClr val="dk1"/>
                          </a:solidFill>
                          <a:latin typeface="Calibri" panose="020F0502020204030204" pitchFamily="34" charset="0"/>
                          <a:ea typeface="+mn-ea"/>
                          <a:cs typeface="+mn-cs"/>
                        </a:rPr>
                        <a:t>Sound intensity</a:t>
                      </a:r>
                      <a:endParaRPr lang="en-US" sz="1800" kern="1200" noProof="0" dirty="0">
                        <a:solidFill>
                          <a:schemeClr val="dk1"/>
                        </a:solidFill>
                        <a:latin typeface="Calibri" panose="020F0502020204030204" pitchFamily="34" charset="0"/>
                        <a:ea typeface="+mn-ea"/>
                        <a:cs typeface="+mn-cs"/>
                      </a:endParaRPr>
                    </a:p>
                  </a:txBody>
                  <a:tcPr/>
                </a:tc>
                <a:tc>
                  <a:txBody>
                    <a:bodyPr/>
                    <a:lstStyle/>
                    <a:p>
                      <a:r>
                        <a:rPr lang="en-US" sz="1800" kern="1200" noProof="0" dirty="0" smtClean="0">
                          <a:solidFill>
                            <a:schemeClr val="dk1"/>
                          </a:solidFill>
                          <a:latin typeface="Calibri" panose="020F0502020204030204" pitchFamily="34" charset="0"/>
                          <a:ea typeface="+mn-ea"/>
                          <a:cs typeface="+mn-cs"/>
                        </a:rPr>
                        <a:t>0.04</a:t>
                      </a:r>
                      <a:endParaRPr lang="en-US" sz="1800" kern="1200" noProof="0" dirty="0">
                        <a:solidFill>
                          <a:schemeClr val="dk1"/>
                        </a:solidFill>
                        <a:latin typeface="Calibri" panose="020F0502020204030204" pitchFamily="34" charset="0"/>
                        <a:ea typeface="+mn-ea"/>
                        <a:cs typeface="+mn-cs"/>
                      </a:endParaRPr>
                    </a:p>
                  </a:txBody>
                  <a:tcPr/>
                </a:tc>
              </a:tr>
              <a:tr h="370840">
                <a:tc>
                  <a:txBody>
                    <a:bodyPr/>
                    <a:lstStyle/>
                    <a:p>
                      <a:r>
                        <a:rPr lang="en-US" sz="1800" kern="1200" noProof="0" dirty="0" smtClean="0">
                          <a:solidFill>
                            <a:schemeClr val="dk1"/>
                          </a:solidFill>
                          <a:latin typeface="Calibri" panose="020F0502020204030204" pitchFamily="34" charset="0"/>
                          <a:ea typeface="+mn-ea"/>
                          <a:cs typeface="+mn-cs"/>
                        </a:rPr>
                        <a:t>Light intensity</a:t>
                      </a:r>
                      <a:endParaRPr lang="en-US" sz="1800" kern="1200" noProof="0" dirty="0">
                        <a:solidFill>
                          <a:schemeClr val="dk1"/>
                        </a:solidFill>
                        <a:latin typeface="Calibri" panose="020F0502020204030204" pitchFamily="34" charset="0"/>
                        <a:ea typeface="+mn-ea"/>
                        <a:cs typeface="+mn-cs"/>
                      </a:endParaRPr>
                    </a:p>
                  </a:txBody>
                  <a:tcPr/>
                </a:tc>
                <a:tc>
                  <a:txBody>
                    <a:bodyPr/>
                    <a:lstStyle/>
                    <a:p>
                      <a:r>
                        <a:rPr lang="en-US" sz="1800" kern="1200" noProof="0" dirty="0" smtClean="0">
                          <a:solidFill>
                            <a:schemeClr val="dk1"/>
                          </a:solidFill>
                          <a:latin typeface="Calibri" panose="020F0502020204030204" pitchFamily="34" charset="0"/>
                          <a:ea typeface="+mn-ea"/>
                          <a:cs typeface="+mn-cs"/>
                        </a:rPr>
                        <a:t>0.08</a:t>
                      </a:r>
                      <a:endParaRPr lang="en-US" sz="1800" kern="1200" noProof="0" dirty="0">
                        <a:solidFill>
                          <a:schemeClr val="dk1"/>
                        </a:solidFill>
                        <a:latin typeface="Calibri" panose="020F0502020204030204" pitchFamily="34" charset="0"/>
                        <a:ea typeface="+mn-ea"/>
                        <a:cs typeface="+mn-cs"/>
                      </a:endParaRPr>
                    </a:p>
                  </a:txBody>
                  <a:tcPr/>
                </a:tc>
              </a:tr>
              <a:tr h="370840">
                <a:tc>
                  <a:txBody>
                    <a:bodyPr/>
                    <a:lstStyle/>
                    <a:p>
                      <a:r>
                        <a:rPr lang="en-US" sz="1800" kern="1200" noProof="0" dirty="0" smtClean="0">
                          <a:solidFill>
                            <a:schemeClr val="dk1"/>
                          </a:solidFill>
                          <a:latin typeface="Calibri" panose="020F0502020204030204" pitchFamily="34" charset="0"/>
                          <a:ea typeface="+mn-ea"/>
                          <a:cs typeface="+mn-cs"/>
                        </a:rPr>
                        <a:t>Taste (salty)</a:t>
                      </a:r>
                      <a:endParaRPr lang="en-US" sz="1800" kern="1200" noProof="0" dirty="0">
                        <a:solidFill>
                          <a:schemeClr val="dk1"/>
                        </a:solidFill>
                        <a:latin typeface="Calibri" panose="020F0502020204030204" pitchFamily="34" charset="0"/>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noProof="0" dirty="0" smtClean="0">
                          <a:solidFill>
                            <a:schemeClr val="dk1"/>
                          </a:solidFill>
                          <a:latin typeface="Calibri" panose="020F0502020204030204" pitchFamily="34" charset="0"/>
                          <a:ea typeface="+mn-ea"/>
                          <a:cs typeface="+mn-cs"/>
                        </a:rPr>
                        <a:t>0.08</a:t>
                      </a:r>
                    </a:p>
                  </a:txBody>
                  <a:tcPr/>
                </a:tc>
              </a:tr>
            </a:tbl>
          </a:graphicData>
        </a:graphic>
      </p:graphicFrame>
    </p:spTree>
    <p:extLst>
      <p:ext uri="{BB962C8B-B14F-4D97-AF65-F5344CB8AC3E}">
        <p14:creationId xmlns:p14="http://schemas.microsoft.com/office/powerpoint/2010/main" val="111716285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Classical psychophysical methods</a:t>
            </a:r>
            <a:endParaRPr lang="en-US" dirty="0"/>
          </a:p>
        </p:txBody>
      </p:sp>
      <p:sp>
        <p:nvSpPr>
          <p:cNvPr id="3" name="Content Placeholder 2"/>
          <p:cNvSpPr>
            <a:spLocks noGrp="1"/>
          </p:cNvSpPr>
          <p:nvPr>
            <p:ph sz="quarter" idx="13"/>
          </p:nvPr>
        </p:nvSpPr>
        <p:spPr/>
        <p:txBody>
          <a:bodyPr/>
          <a:lstStyle/>
          <a:p>
            <a:r>
              <a:rPr lang="en-US" sz="2800" dirty="0" smtClean="0"/>
              <a:t>Methods to explore subjects’ absolute and difference thresholds:</a:t>
            </a:r>
          </a:p>
          <a:p>
            <a:pPr lvl="1"/>
            <a:r>
              <a:rPr lang="en-US" sz="2200" dirty="0" smtClean="0"/>
              <a:t>The method of </a:t>
            </a:r>
            <a:r>
              <a:rPr lang="en-US" sz="2200" i="1" dirty="0" smtClean="0"/>
              <a:t>limits</a:t>
            </a:r>
          </a:p>
          <a:p>
            <a:pPr lvl="1"/>
            <a:r>
              <a:rPr lang="en-US" sz="2200" dirty="0"/>
              <a:t>The method of </a:t>
            </a:r>
            <a:r>
              <a:rPr lang="en-US" sz="2200" i="1" dirty="0" smtClean="0"/>
              <a:t>adjustment</a:t>
            </a:r>
          </a:p>
          <a:p>
            <a:pPr lvl="1"/>
            <a:r>
              <a:rPr lang="en-US" sz="2200" dirty="0"/>
              <a:t>The method of </a:t>
            </a:r>
            <a:r>
              <a:rPr lang="en-US" sz="2200" i="1" dirty="0" smtClean="0"/>
              <a:t>constant stimuli </a:t>
            </a:r>
          </a:p>
          <a:p>
            <a:endParaRPr lang="sv-SE" dirty="0"/>
          </a:p>
        </p:txBody>
      </p:sp>
    </p:spTree>
    <p:extLst>
      <p:ext uri="{BB962C8B-B14F-4D97-AF65-F5344CB8AC3E}">
        <p14:creationId xmlns:p14="http://schemas.microsoft.com/office/powerpoint/2010/main" val="40401931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method of limits</a:t>
            </a:r>
            <a:endParaRPr lang="en-US" dirty="0"/>
          </a:p>
        </p:txBody>
      </p:sp>
      <p:sp>
        <p:nvSpPr>
          <p:cNvPr id="3" name="Content Placeholder 2"/>
          <p:cNvSpPr>
            <a:spLocks noGrp="1"/>
          </p:cNvSpPr>
          <p:nvPr>
            <p:ph sz="quarter" idx="13"/>
          </p:nvPr>
        </p:nvSpPr>
        <p:spPr/>
        <p:txBody>
          <a:bodyPr>
            <a:normAutofit/>
          </a:bodyPr>
          <a:lstStyle/>
          <a:p>
            <a:r>
              <a:rPr lang="en-US" sz="2800" dirty="0" smtClean="0"/>
              <a:t>The stimulus is presented in either</a:t>
            </a:r>
          </a:p>
          <a:p>
            <a:pPr lvl="1"/>
            <a:r>
              <a:rPr lang="en-US" sz="2600" dirty="0" smtClean="0"/>
              <a:t>ascending (increasing intensity) order</a:t>
            </a:r>
          </a:p>
          <a:p>
            <a:pPr lvl="1"/>
            <a:r>
              <a:rPr lang="en-US" sz="2600" dirty="0" smtClean="0"/>
              <a:t>descending (decreasing intensity) order</a:t>
            </a:r>
          </a:p>
          <a:p>
            <a:r>
              <a:rPr lang="en-US" sz="2800" dirty="0"/>
              <a:t>The </a:t>
            </a:r>
            <a:r>
              <a:rPr lang="en-US" sz="2800" dirty="0" smtClean="0"/>
              <a:t>level </a:t>
            </a:r>
            <a:r>
              <a:rPr lang="en-US" sz="2800" dirty="0"/>
              <a:t>is </a:t>
            </a:r>
            <a:r>
              <a:rPr lang="en-US" sz="2800" dirty="0" smtClean="0"/>
              <a:t>then gradually increased/decreased </a:t>
            </a:r>
            <a:r>
              <a:rPr lang="en-US" sz="2800" dirty="0"/>
              <a:t>until the participant reports that they are aware of </a:t>
            </a:r>
            <a:r>
              <a:rPr lang="en-US" sz="2800" dirty="0" smtClean="0"/>
              <a:t>the stimulus</a:t>
            </a:r>
          </a:p>
          <a:p>
            <a:r>
              <a:rPr lang="en-US" sz="2800" dirty="0" smtClean="0"/>
              <a:t>The </a:t>
            </a:r>
            <a:r>
              <a:rPr lang="en-US" sz="2800" dirty="0"/>
              <a:t>ascending and descending methods are used alternately and the </a:t>
            </a:r>
            <a:r>
              <a:rPr lang="en-US" sz="2800" dirty="0" smtClean="0"/>
              <a:t>absolute thresholds </a:t>
            </a:r>
            <a:r>
              <a:rPr lang="en-US" sz="2800" dirty="0"/>
              <a:t>are averaged</a:t>
            </a:r>
            <a:endParaRPr lang="en-US" sz="2800" dirty="0" smtClean="0"/>
          </a:p>
        </p:txBody>
      </p:sp>
    </p:spTree>
    <p:extLst>
      <p:ext uri="{BB962C8B-B14F-4D97-AF65-F5344CB8AC3E}">
        <p14:creationId xmlns:p14="http://schemas.microsoft.com/office/powerpoint/2010/main" val="124440874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
        <p:nvSpPr>
          <p:cNvPr id="83971" name="Text Box 3"/>
          <p:cNvSpPr txBox="1">
            <a:spLocks noChangeArrowheads="1"/>
          </p:cNvSpPr>
          <p:nvPr/>
        </p:nvSpPr>
        <p:spPr bwMode="auto">
          <a:xfrm>
            <a:off x="2988510" y="1319444"/>
            <a:ext cx="4714793" cy="428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4274" tIns="52138" rIns="104274" bIns="52138">
            <a:spAutoFit/>
          </a:bodyPr>
          <a:lstStyle/>
          <a:p>
            <a:pPr algn="ctr" eaLnBrk="1" hangingPunct="1">
              <a:spcBef>
                <a:spcPct val="50000"/>
              </a:spcBef>
            </a:pPr>
            <a:r>
              <a:rPr lang="hu-HU" altLang="sv-SE" sz="2100">
                <a:solidFill>
                  <a:srgbClr val="FFFFFF"/>
                </a:solidFill>
                <a:latin typeface="Arial" charset="0"/>
              </a:rPr>
              <a:t>Click to start</a:t>
            </a:r>
          </a:p>
        </p:txBody>
      </p:sp>
    </p:spTree>
    <p:extLst>
      <p:ext uri="{BB962C8B-B14F-4D97-AF65-F5344CB8AC3E}">
        <p14:creationId xmlns:p14="http://schemas.microsoft.com/office/powerpoint/2010/main" val="118345440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
        <p:nvSpPr>
          <p:cNvPr id="34818" name="Oval 2"/>
          <p:cNvSpPr>
            <a:spLocks noChangeArrowheads="1"/>
          </p:cNvSpPr>
          <p:nvPr/>
        </p:nvSpPr>
        <p:spPr bwMode="auto">
          <a:xfrm>
            <a:off x="5264233" y="3662595"/>
            <a:ext cx="337832" cy="318486"/>
          </a:xfrm>
          <a:prstGeom prst="ellipse">
            <a:avLst/>
          </a:prstGeom>
          <a:solidFill>
            <a:srgbClr val="080808"/>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4274" tIns="52138" rIns="104274" bIns="52138" anchor="ctr"/>
          <a:lstStyle/>
          <a:p>
            <a:pPr eaLnBrk="1" hangingPunct="1"/>
            <a:endParaRPr lang="sv-SE" sz="2100">
              <a:solidFill>
                <a:srgbClr val="000000"/>
              </a:solidFill>
              <a:latin typeface="Arial" charset="0"/>
            </a:endParaRPr>
          </a:p>
        </p:txBody>
      </p:sp>
    </p:spTree>
    <p:extLst>
      <p:ext uri="{BB962C8B-B14F-4D97-AF65-F5344CB8AC3E}">
        <p14:creationId xmlns:p14="http://schemas.microsoft.com/office/powerpoint/2010/main" val="290425761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
        <p:nvSpPr>
          <p:cNvPr id="84994" name="Text Box 2"/>
          <p:cNvSpPr txBox="1">
            <a:spLocks noChangeArrowheads="1"/>
          </p:cNvSpPr>
          <p:nvPr/>
        </p:nvSpPr>
        <p:spPr bwMode="auto">
          <a:xfrm>
            <a:off x="2988510" y="1319444"/>
            <a:ext cx="4714793" cy="428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4274" tIns="52138" rIns="104274" bIns="52138">
            <a:spAutoFit/>
          </a:bodyPr>
          <a:lstStyle/>
          <a:p>
            <a:pPr algn="ctr" eaLnBrk="1" hangingPunct="1">
              <a:spcBef>
                <a:spcPct val="50000"/>
              </a:spcBef>
            </a:pPr>
            <a:r>
              <a:rPr lang="hu-HU" altLang="sv-SE" sz="2100">
                <a:solidFill>
                  <a:srgbClr val="FFFFFF"/>
                </a:solidFill>
                <a:latin typeface="Arial" charset="0"/>
              </a:rPr>
              <a:t>Could you see the spot of light?</a:t>
            </a:r>
          </a:p>
        </p:txBody>
      </p:sp>
    </p:spTree>
    <p:extLst>
      <p:ext uri="{BB962C8B-B14F-4D97-AF65-F5344CB8AC3E}">
        <p14:creationId xmlns:p14="http://schemas.microsoft.com/office/powerpoint/2010/main" val="111690120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
        <p:nvSpPr>
          <p:cNvPr id="36866" name="Oval 2"/>
          <p:cNvSpPr>
            <a:spLocks noChangeArrowheads="1"/>
          </p:cNvSpPr>
          <p:nvPr/>
        </p:nvSpPr>
        <p:spPr bwMode="auto">
          <a:xfrm>
            <a:off x="5264233" y="3662595"/>
            <a:ext cx="337832" cy="318486"/>
          </a:xfrm>
          <a:prstGeom prst="ellipse">
            <a:avLst/>
          </a:prstGeom>
          <a:solidFill>
            <a:srgbClr val="11111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4274" tIns="52138" rIns="104274" bIns="52138" anchor="ctr"/>
          <a:lstStyle/>
          <a:p>
            <a:pPr eaLnBrk="1" hangingPunct="1"/>
            <a:endParaRPr lang="sv-SE" sz="2100">
              <a:solidFill>
                <a:srgbClr val="000000"/>
              </a:solidFill>
              <a:latin typeface="Arial" charset="0"/>
            </a:endParaRPr>
          </a:p>
        </p:txBody>
      </p:sp>
    </p:spTree>
    <p:extLst>
      <p:ext uri="{BB962C8B-B14F-4D97-AF65-F5344CB8AC3E}">
        <p14:creationId xmlns:p14="http://schemas.microsoft.com/office/powerpoint/2010/main" val="201533936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
        <p:nvSpPr>
          <p:cNvPr id="86018" name="Text Box 2"/>
          <p:cNvSpPr txBox="1">
            <a:spLocks noChangeArrowheads="1"/>
          </p:cNvSpPr>
          <p:nvPr/>
        </p:nvSpPr>
        <p:spPr bwMode="auto">
          <a:xfrm>
            <a:off x="2988510" y="1319444"/>
            <a:ext cx="4714793" cy="428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4274" tIns="52138" rIns="104274" bIns="52138">
            <a:spAutoFit/>
          </a:bodyPr>
          <a:lstStyle/>
          <a:p>
            <a:pPr algn="ctr" eaLnBrk="1" hangingPunct="1">
              <a:spcBef>
                <a:spcPct val="50000"/>
              </a:spcBef>
            </a:pPr>
            <a:r>
              <a:rPr lang="hu-HU" altLang="sv-SE" sz="2100">
                <a:solidFill>
                  <a:srgbClr val="FFFFFF"/>
                </a:solidFill>
                <a:latin typeface="Arial" charset="0"/>
              </a:rPr>
              <a:t>Could you see the spot of light?</a:t>
            </a:r>
          </a:p>
        </p:txBody>
      </p:sp>
    </p:spTree>
    <p:extLst>
      <p:ext uri="{BB962C8B-B14F-4D97-AF65-F5344CB8AC3E}">
        <p14:creationId xmlns:p14="http://schemas.microsoft.com/office/powerpoint/2010/main" val="363201573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
        <p:nvSpPr>
          <p:cNvPr id="37890" name="Oval 2"/>
          <p:cNvSpPr>
            <a:spLocks noChangeArrowheads="1"/>
          </p:cNvSpPr>
          <p:nvPr/>
        </p:nvSpPr>
        <p:spPr bwMode="auto">
          <a:xfrm>
            <a:off x="5264233" y="3662595"/>
            <a:ext cx="337832" cy="318486"/>
          </a:xfrm>
          <a:prstGeom prst="ellipse">
            <a:avLst/>
          </a:prstGeom>
          <a:solidFill>
            <a:srgbClr val="29292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4274" tIns="52138" rIns="104274" bIns="52138" anchor="ctr"/>
          <a:lstStyle/>
          <a:p>
            <a:pPr eaLnBrk="1" hangingPunct="1"/>
            <a:endParaRPr lang="sv-SE" sz="2100">
              <a:solidFill>
                <a:srgbClr val="000000"/>
              </a:solidFill>
              <a:latin typeface="Arial" charset="0"/>
            </a:endParaRPr>
          </a:p>
        </p:txBody>
      </p:sp>
    </p:spTree>
    <p:extLst>
      <p:ext uri="{BB962C8B-B14F-4D97-AF65-F5344CB8AC3E}">
        <p14:creationId xmlns:p14="http://schemas.microsoft.com/office/powerpoint/2010/main" val="323374129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
        <p:nvSpPr>
          <p:cNvPr id="87042" name="Text Box 2"/>
          <p:cNvSpPr txBox="1">
            <a:spLocks noChangeArrowheads="1"/>
          </p:cNvSpPr>
          <p:nvPr/>
        </p:nvSpPr>
        <p:spPr bwMode="auto">
          <a:xfrm>
            <a:off x="2988510" y="1319444"/>
            <a:ext cx="4714793" cy="428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4274" tIns="52138" rIns="104274" bIns="52138">
            <a:spAutoFit/>
          </a:bodyPr>
          <a:lstStyle/>
          <a:p>
            <a:pPr algn="ctr" eaLnBrk="1" hangingPunct="1">
              <a:spcBef>
                <a:spcPct val="50000"/>
              </a:spcBef>
            </a:pPr>
            <a:r>
              <a:rPr lang="hu-HU" altLang="sv-SE" sz="2100">
                <a:solidFill>
                  <a:srgbClr val="FFFFFF"/>
                </a:solidFill>
                <a:latin typeface="Arial" charset="0"/>
              </a:rPr>
              <a:t>Could you see the spot of light?</a:t>
            </a:r>
          </a:p>
        </p:txBody>
      </p:sp>
    </p:spTree>
    <p:extLst>
      <p:ext uri="{BB962C8B-B14F-4D97-AF65-F5344CB8AC3E}">
        <p14:creationId xmlns:p14="http://schemas.microsoft.com/office/powerpoint/2010/main" val="300577000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
        <p:nvSpPr>
          <p:cNvPr id="38914" name="Oval 2"/>
          <p:cNvSpPr>
            <a:spLocks noChangeArrowheads="1"/>
          </p:cNvSpPr>
          <p:nvPr/>
        </p:nvSpPr>
        <p:spPr bwMode="auto">
          <a:xfrm>
            <a:off x="5264233" y="3662595"/>
            <a:ext cx="337832" cy="318486"/>
          </a:xfrm>
          <a:prstGeom prst="ellipse">
            <a:avLst/>
          </a:prstGeom>
          <a:solidFill>
            <a:srgbClr val="5F5F5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4274" tIns="52138" rIns="104274" bIns="52138" anchor="ctr"/>
          <a:lstStyle/>
          <a:p>
            <a:pPr eaLnBrk="1" hangingPunct="1"/>
            <a:endParaRPr lang="sv-SE" sz="2100">
              <a:solidFill>
                <a:srgbClr val="000000"/>
              </a:solidFill>
              <a:latin typeface="Arial" charset="0"/>
            </a:endParaRPr>
          </a:p>
        </p:txBody>
      </p:sp>
    </p:spTree>
    <p:extLst>
      <p:ext uri="{BB962C8B-B14F-4D97-AF65-F5344CB8AC3E}">
        <p14:creationId xmlns:p14="http://schemas.microsoft.com/office/powerpoint/2010/main" val="151896489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
        <p:nvSpPr>
          <p:cNvPr id="88066" name="Text Box 2"/>
          <p:cNvSpPr txBox="1">
            <a:spLocks noChangeArrowheads="1"/>
          </p:cNvSpPr>
          <p:nvPr/>
        </p:nvSpPr>
        <p:spPr bwMode="auto">
          <a:xfrm>
            <a:off x="2988510" y="1319444"/>
            <a:ext cx="4714793" cy="428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4274" tIns="52138" rIns="104274" bIns="52138">
            <a:spAutoFit/>
          </a:bodyPr>
          <a:lstStyle/>
          <a:p>
            <a:pPr algn="ctr" eaLnBrk="1" hangingPunct="1">
              <a:spcBef>
                <a:spcPct val="50000"/>
              </a:spcBef>
            </a:pPr>
            <a:r>
              <a:rPr lang="hu-HU" altLang="sv-SE" sz="2100">
                <a:solidFill>
                  <a:srgbClr val="FFFFFF"/>
                </a:solidFill>
                <a:latin typeface="Arial" charset="0"/>
              </a:rPr>
              <a:t>Could you see the spot of light?</a:t>
            </a:r>
          </a:p>
        </p:txBody>
      </p:sp>
    </p:spTree>
    <p:extLst>
      <p:ext uri="{BB962C8B-B14F-4D97-AF65-F5344CB8AC3E}">
        <p14:creationId xmlns:p14="http://schemas.microsoft.com/office/powerpoint/2010/main" val="65929174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 of limits</a:t>
            </a:r>
            <a:endParaRPr lang="en-US" dirty="0"/>
          </a:p>
        </p:txBody>
      </p:sp>
      <p:graphicFrame>
        <p:nvGraphicFramePr>
          <p:cNvPr id="4" name="Content Placeholder 3"/>
          <p:cNvGraphicFramePr>
            <a:graphicFrameLocks noGrp="1"/>
          </p:cNvGraphicFramePr>
          <p:nvPr>
            <p:ph sz="quarter" idx="13"/>
            <p:extLst>
              <p:ext uri="{D42A27DB-BD31-4B8C-83A1-F6EECF244321}">
                <p14:modId xmlns:p14="http://schemas.microsoft.com/office/powerpoint/2010/main" val="598243822"/>
              </p:ext>
            </p:extLst>
          </p:nvPr>
        </p:nvGraphicFramePr>
        <p:xfrm>
          <a:off x="1662064" y="2857469"/>
          <a:ext cx="8024810" cy="3337560"/>
        </p:xfrm>
        <a:graphic>
          <a:graphicData uri="http://schemas.openxmlformats.org/drawingml/2006/table">
            <a:tbl>
              <a:tblPr firstRow="1" bandRow="1">
                <a:tableStyleId>{7DF18680-E054-41AD-8BC1-D1AEF772440D}</a:tableStyleId>
              </a:tblPr>
              <a:tblGrid>
                <a:gridCol w="802481"/>
                <a:gridCol w="802481"/>
                <a:gridCol w="802481"/>
                <a:gridCol w="802481"/>
                <a:gridCol w="802481"/>
                <a:gridCol w="802481"/>
                <a:gridCol w="802481"/>
                <a:gridCol w="802481"/>
                <a:gridCol w="802481"/>
                <a:gridCol w="802481"/>
              </a:tblGrid>
              <a:tr h="370840">
                <a:tc>
                  <a:txBody>
                    <a:bodyPr/>
                    <a:lstStyle/>
                    <a:p>
                      <a:endParaRPr lang="sv-SE" dirty="0"/>
                    </a:p>
                  </a:txBody>
                  <a:tcPr/>
                </a:tc>
                <a:tc>
                  <a:txBody>
                    <a:bodyPr/>
                    <a:lstStyle/>
                    <a:p>
                      <a:endParaRPr lang="sv-SE"/>
                    </a:p>
                  </a:txBody>
                  <a:tcPr/>
                </a:tc>
                <a:tc>
                  <a:txBody>
                    <a:bodyPr/>
                    <a:lstStyle/>
                    <a:p>
                      <a:endParaRPr lang="sv-SE"/>
                    </a:p>
                  </a:txBody>
                  <a:tcPr/>
                </a:tc>
                <a:tc>
                  <a:txBody>
                    <a:bodyPr/>
                    <a:lstStyle/>
                    <a:p>
                      <a:endParaRPr lang="sv-SE"/>
                    </a:p>
                  </a:txBody>
                  <a:tcPr/>
                </a:tc>
                <a:tc>
                  <a:txBody>
                    <a:bodyPr/>
                    <a:lstStyle/>
                    <a:p>
                      <a:endParaRPr lang="sv-SE"/>
                    </a:p>
                  </a:txBody>
                  <a:tcPr/>
                </a:tc>
                <a:tc>
                  <a:txBody>
                    <a:bodyPr/>
                    <a:lstStyle/>
                    <a:p>
                      <a:endParaRPr lang="sv-SE"/>
                    </a:p>
                  </a:txBody>
                  <a:tcPr/>
                </a:tc>
                <a:tc>
                  <a:txBody>
                    <a:bodyPr/>
                    <a:lstStyle/>
                    <a:p>
                      <a:endParaRPr lang="sv-SE"/>
                    </a:p>
                  </a:txBody>
                  <a:tcPr/>
                </a:tc>
                <a:tc>
                  <a:txBody>
                    <a:bodyPr/>
                    <a:lstStyle/>
                    <a:p>
                      <a:endParaRPr lang="sv-SE"/>
                    </a:p>
                  </a:txBody>
                  <a:tcPr/>
                </a:tc>
                <a:tc>
                  <a:txBody>
                    <a:bodyPr/>
                    <a:lstStyle/>
                    <a:p>
                      <a:endParaRPr lang="sv-SE"/>
                    </a:p>
                  </a:txBody>
                  <a:tcPr/>
                </a:tc>
                <a:tc>
                  <a:txBody>
                    <a:bodyPr/>
                    <a:lstStyle/>
                    <a:p>
                      <a:endParaRPr lang="sv-SE"/>
                    </a:p>
                  </a:txBody>
                  <a:tcPr/>
                </a:tc>
              </a:tr>
              <a:tr h="370840">
                <a:tc>
                  <a:txBody>
                    <a:bodyPr/>
                    <a:lstStyle/>
                    <a:p>
                      <a:endParaRPr lang="sv-SE" dirty="0"/>
                    </a:p>
                  </a:txBody>
                  <a:tcPr/>
                </a:tc>
                <a:tc>
                  <a:txBody>
                    <a:bodyPr/>
                    <a:lstStyle/>
                    <a:p>
                      <a:endParaRPr lang="sv-SE"/>
                    </a:p>
                  </a:txBody>
                  <a:tcPr/>
                </a:tc>
                <a:tc>
                  <a:txBody>
                    <a:bodyPr/>
                    <a:lstStyle/>
                    <a:p>
                      <a:endParaRPr lang="sv-SE"/>
                    </a:p>
                  </a:txBody>
                  <a:tcPr/>
                </a:tc>
                <a:tc>
                  <a:txBody>
                    <a:bodyPr/>
                    <a:lstStyle/>
                    <a:p>
                      <a:endParaRPr lang="sv-SE"/>
                    </a:p>
                  </a:txBody>
                  <a:tcPr/>
                </a:tc>
                <a:tc>
                  <a:txBody>
                    <a:bodyPr/>
                    <a:lstStyle/>
                    <a:p>
                      <a:endParaRPr lang="sv-SE"/>
                    </a:p>
                  </a:txBody>
                  <a:tcPr/>
                </a:tc>
                <a:tc>
                  <a:txBody>
                    <a:bodyPr/>
                    <a:lstStyle/>
                    <a:p>
                      <a:endParaRPr lang="sv-SE"/>
                    </a:p>
                  </a:txBody>
                  <a:tcPr/>
                </a:tc>
                <a:tc>
                  <a:txBody>
                    <a:bodyPr/>
                    <a:lstStyle/>
                    <a:p>
                      <a:endParaRPr lang="sv-SE"/>
                    </a:p>
                  </a:txBody>
                  <a:tcPr/>
                </a:tc>
                <a:tc>
                  <a:txBody>
                    <a:bodyPr/>
                    <a:lstStyle/>
                    <a:p>
                      <a:endParaRPr lang="sv-SE"/>
                    </a:p>
                  </a:txBody>
                  <a:tcPr/>
                </a:tc>
                <a:tc>
                  <a:txBody>
                    <a:bodyPr/>
                    <a:lstStyle/>
                    <a:p>
                      <a:endParaRPr lang="sv-SE"/>
                    </a:p>
                  </a:txBody>
                  <a:tcPr/>
                </a:tc>
                <a:tc>
                  <a:txBody>
                    <a:bodyPr/>
                    <a:lstStyle/>
                    <a:p>
                      <a:endParaRPr lang="sv-SE" dirty="0"/>
                    </a:p>
                  </a:txBody>
                  <a:tcPr/>
                </a:tc>
              </a:tr>
              <a:tr h="370840">
                <a:tc>
                  <a:txBody>
                    <a:bodyPr/>
                    <a:lstStyle/>
                    <a:p>
                      <a:pPr algn="ctr"/>
                      <a:r>
                        <a:rPr lang="sv-SE" dirty="0" smtClean="0">
                          <a:latin typeface="Calibri" panose="020F0502020204030204" pitchFamily="34" charset="0"/>
                        </a:rPr>
                        <a:t>N</a:t>
                      </a:r>
                      <a:endParaRPr lang="sv-SE" dirty="0">
                        <a:latin typeface="Calibri" panose="020F0502020204030204" pitchFamily="34" charset="0"/>
                      </a:endParaRPr>
                    </a:p>
                  </a:txBody>
                  <a:tcPr anchor="ctr"/>
                </a:tc>
                <a:tc>
                  <a:txBody>
                    <a:bodyPr/>
                    <a:lstStyle/>
                    <a:p>
                      <a:pPr algn="ctr"/>
                      <a:endParaRPr lang="sv-SE" dirty="0">
                        <a:latin typeface="Calibri" panose="020F0502020204030204" pitchFamily="34" charset="0"/>
                      </a:endParaRPr>
                    </a:p>
                  </a:txBody>
                  <a:tcPr/>
                </a:tc>
                <a:tc>
                  <a:txBody>
                    <a:bodyPr/>
                    <a:lstStyle/>
                    <a:p>
                      <a:pPr algn="ctr"/>
                      <a:r>
                        <a:rPr lang="sv-SE" dirty="0" smtClean="0">
                          <a:latin typeface="Calibri" panose="020F0502020204030204" pitchFamily="34" charset="0"/>
                        </a:rPr>
                        <a:t>N</a:t>
                      </a:r>
                      <a:endParaRPr lang="sv-SE" dirty="0">
                        <a:latin typeface="Calibri" panose="020F0502020204030204" pitchFamily="34" charset="0"/>
                      </a:endParaRPr>
                    </a:p>
                  </a:txBody>
                  <a:tcPr/>
                </a:tc>
                <a:tc>
                  <a:txBody>
                    <a:bodyPr/>
                    <a:lstStyle/>
                    <a:p>
                      <a:pPr algn="ctr"/>
                      <a:endParaRPr lang="sv-SE" dirty="0">
                        <a:latin typeface="Calibri" panose="020F0502020204030204" pitchFamily="34" charset="0"/>
                      </a:endParaRPr>
                    </a:p>
                  </a:txBody>
                  <a:tcPr/>
                </a:tc>
                <a:tc>
                  <a:txBody>
                    <a:bodyPr/>
                    <a:lstStyle/>
                    <a:p>
                      <a:pPr algn="ctr"/>
                      <a:r>
                        <a:rPr lang="sv-SE" dirty="0" smtClean="0">
                          <a:latin typeface="Calibri" panose="020F0502020204030204" pitchFamily="34" charset="0"/>
                        </a:rPr>
                        <a:t>N</a:t>
                      </a:r>
                      <a:endParaRPr lang="sv-SE" dirty="0">
                        <a:latin typeface="Calibri" panose="020F0502020204030204" pitchFamily="34" charset="0"/>
                      </a:endParaRPr>
                    </a:p>
                  </a:txBody>
                  <a:tcPr/>
                </a:tc>
                <a:tc>
                  <a:txBody>
                    <a:bodyPr/>
                    <a:lstStyle/>
                    <a:p>
                      <a:pPr algn="ctr"/>
                      <a:endParaRPr lang="sv-SE" dirty="0">
                        <a:latin typeface="Calibri" panose="020F0502020204030204" pitchFamily="34" charset="0"/>
                      </a:endParaRPr>
                    </a:p>
                  </a:txBody>
                  <a:tcPr/>
                </a:tc>
                <a:tc>
                  <a:txBody>
                    <a:bodyPr/>
                    <a:lstStyle/>
                    <a:p>
                      <a:pPr algn="ctr"/>
                      <a:r>
                        <a:rPr lang="sv-SE" dirty="0" smtClean="0">
                          <a:latin typeface="Calibri" panose="020F0502020204030204" pitchFamily="34" charset="0"/>
                        </a:rPr>
                        <a:t>N</a:t>
                      </a:r>
                      <a:endParaRPr lang="sv-SE" dirty="0">
                        <a:latin typeface="Calibri" panose="020F0502020204030204" pitchFamily="34" charset="0"/>
                      </a:endParaRPr>
                    </a:p>
                  </a:txBody>
                  <a:tcPr/>
                </a:tc>
                <a:tc>
                  <a:txBody>
                    <a:bodyPr/>
                    <a:lstStyle/>
                    <a:p>
                      <a:pPr algn="ctr"/>
                      <a:endParaRPr lang="sv-SE" dirty="0">
                        <a:latin typeface="Calibri" panose="020F0502020204030204" pitchFamily="34" charset="0"/>
                      </a:endParaRPr>
                    </a:p>
                  </a:txBody>
                  <a:tcPr/>
                </a:tc>
                <a:tc>
                  <a:txBody>
                    <a:bodyPr/>
                    <a:lstStyle/>
                    <a:p>
                      <a:pPr algn="ctr"/>
                      <a:r>
                        <a:rPr lang="sv-SE" dirty="0" smtClean="0">
                          <a:latin typeface="Calibri" panose="020F0502020204030204" pitchFamily="34" charset="0"/>
                        </a:rPr>
                        <a:t>N</a:t>
                      </a:r>
                      <a:endParaRPr lang="sv-SE" dirty="0">
                        <a:latin typeface="Calibri" panose="020F0502020204030204" pitchFamily="34" charset="0"/>
                      </a:endParaRPr>
                    </a:p>
                  </a:txBody>
                  <a:tcPr/>
                </a:tc>
                <a:tc>
                  <a:txBody>
                    <a:bodyPr/>
                    <a:lstStyle/>
                    <a:p>
                      <a:pPr algn="ctr"/>
                      <a:endParaRPr lang="sv-SE">
                        <a:latin typeface="Calibri" panose="020F0502020204030204" pitchFamily="34" charset="0"/>
                      </a:endParaRPr>
                    </a:p>
                  </a:txBody>
                  <a:tcPr/>
                </a:tc>
              </a:tr>
              <a:tr h="370840">
                <a:tc>
                  <a:txBody>
                    <a:bodyPr/>
                    <a:lstStyle/>
                    <a:p>
                      <a:pPr algn="ctr"/>
                      <a:r>
                        <a:rPr lang="sv-SE" dirty="0" smtClean="0">
                          <a:latin typeface="Calibri" panose="020F0502020204030204" pitchFamily="34" charset="0"/>
                        </a:rPr>
                        <a:t>N</a:t>
                      </a:r>
                      <a:endParaRPr lang="sv-SE" dirty="0">
                        <a:latin typeface="Calibri" panose="020F0502020204030204" pitchFamily="34" charset="0"/>
                      </a:endParaRPr>
                    </a:p>
                  </a:txBody>
                  <a:tcPr/>
                </a:tc>
                <a:tc>
                  <a:txBody>
                    <a:bodyPr/>
                    <a:lstStyle/>
                    <a:p>
                      <a:pPr algn="ctr"/>
                      <a:endParaRPr lang="sv-SE" dirty="0">
                        <a:latin typeface="Calibri" panose="020F0502020204030204" pitchFamily="34" charset="0"/>
                      </a:endParaRPr>
                    </a:p>
                  </a:txBody>
                  <a:tcPr/>
                </a:tc>
                <a:tc>
                  <a:txBody>
                    <a:bodyPr/>
                    <a:lstStyle/>
                    <a:p>
                      <a:pPr algn="ctr"/>
                      <a:r>
                        <a:rPr lang="sv-SE" dirty="0" smtClean="0">
                          <a:latin typeface="Calibri" panose="020F0502020204030204" pitchFamily="34" charset="0"/>
                        </a:rPr>
                        <a:t>N</a:t>
                      </a:r>
                      <a:endParaRPr lang="sv-SE" dirty="0">
                        <a:latin typeface="Calibri" panose="020F0502020204030204" pitchFamily="34" charset="0"/>
                      </a:endParaRPr>
                    </a:p>
                  </a:txBody>
                  <a:tcPr/>
                </a:tc>
                <a:tc>
                  <a:txBody>
                    <a:bodyPr/>
                    <a:lstStyle/>
                    <a:p>
                      <a:pPr algn="ctr"/>
                      <a:endParaRPr lang="sv-SE" dirty="0">
                        <a:latin typeface="Calibri" panose="020F0502020204030204" pitchFamily="34" charset="0"/>
                      </a:endParaRPr>
                    </a:p>
                  </a:txBody>
                  <a:tcPr/>
                </a:tc>
                <a:tc>
                  <a:txBody>
                    <a:bodyPr/>
                    <a:lstStyle/>
                    <a:p>
                      <a:pPr algn="ctr"/>
                      <a:r>
                        <a:rPr lang="sv-SE" dirty="0" smtClean="0">
                          <a:latin typeface="Calibri" panose="020F0502020204030204" pitchFamily="34" charset="0"/>
                        </a:rPr>
                        <a:t>N</a:t>
                      </a:r>
                      <a:endParaRPr lang="sv-SE" dirty="0">
                        <a:latin typeface="Calibri" panose="020F0502020204030204" pitchFamily="34" charset="0"/>
                      </a:endParaRPr>
                    </a:p>
                  </a:txBody>
                  <a:tcPr/>
                </a:tc>
                <a:tc>
                  <a:txBody>
                    <a:bodyPr/>
                    <a:lstStyle/>
                    <a:p>
                      <a:pPr algn="ctr"/>
                      <a:r>
                        <a:rPr lang="sv-SE" dirty="0" smtClean="0">
                          <a:latin typeface="Calibri" panose="020F0502020204030204" pitchFamily="34" charset="0"/>
                        </a:rPr>
                        <a:t>N</a:t>
                      </a:r>
                      <a:endParaRPr lang="sv-SE" dirty="0">
                        <a:latin typeface="Calibri" panose="020F0502020204030204" pitchFamily="34" charset="0"/>
                      </a:endParaRPr>
                    </a:p>
                  </a:txBody>
                  <a:tcPr/>
                </a:tc>
                <a:tc>
                  <a:txBody>
                    <a:bodyPr/>
                    <a:lstStyle/>
                    <a:p>
                      <a:pPr algn="ctr"/>
                      <a:r>
                        <a:rPr lang="sv-SE" dirty="0" smtClean="0">
                          <a:latin typeface="Calibri" panose="020F0502020204030204" pitchFamily="34" charset="0"/>
                        </a:rPr>
                        <a:t>N</a:t>
                      </a:r>
                      <a:endParaRPr lang="sv-SE" dirty="0">
                        <a:latin typeface="Calibri" panose="020F0502020204030204" pitchFamily="34" charset="0"/>
                      </a:endParaRPr>
                    </a:p>
                  </a:txBody>
                  <a:tcPr/>
                </a:tc>
                <a:tc>
                  <a:txBody>
                    <a:bodyPr/>
                    <a:lstStyle/>
                    <a:p>
                      <a:pPr algn="ctr"/>
                      <a:endParaRPr lang="sv-SE" dirty="0">
                        <a:latin typeface="Calibri" panose="020F0502020204030204" pitchFamily="34" charset="0"/>
                      </a:endParaRPr>
                    </a:p>
                  </a:txBody>
                  <a:tcPr/>
                </a:tc>
                <a:tc>
                  <a:txBody>
                    <a:bodyPr/>
                    <a:lstStyle/>
                    <a:p>
                      <a:pPr algn="ctr"/>
                      <a:r>
                        <a:rPr lang="sv-SE" dirty="0" smtClean="0">
                          <a:latin typeface="Calibri" panose="020F0502020204030204" pitchFamily="34" charset="0"/>
                        </a:rPr>
                        <a:t>N</a:t>
                      </a:r>
                      <a:endParaRPr lang="sv-SE" dirty="0">
                        <a:latin typeface="Calibri" panose="020F0502020204030204" pitchFamily="34" charset="0"/>
                      </a:endParaRPr>
                    </a:p>
                  </a:txBody>
                  <a:tcPr/>
                </a:tc>
                <a:tc>
                  <a:txBody>
                    <a:bodyPr/>
                    <a:lstStyle/>
                    <a:p>
                      <a:pPr algn="ctr"/>
                      <a:r>
                        <a:rPr lang="sv-SE" dirty="0" smtClean="0">
                          <a:latin typeface="Calibri" panose="020F0502020204030204" pitchFamily="34" charset="0"/>
                        </a:rPr>
                        <a:t>N</a:t>
                      </a:r>
                      <a:endParaRPr lang="sv-SE" dirty="0">
                        <a:latin typeface="Calibri" panose="020F0502020204030204" pitchFamily="34" charset="0"/>
                      </a:endParaRPr>
                    </a:p>
                  </a:txBody>
                  <a:tcPr/>
                </a:tc>
              </a:tr>
              <a:tr h="370840">
                <a:tc>
                  <a:txBody>
                    <a:bodyPr/>
                    <a:lstStyle/>
                    <a:p>
                      <a:pPr algn="ctr"/>
                      <a:r>
                        <a:rPr lang="sv-SE" dirty="0" smtClean="0">
                          <a:latin typeface="Calibri" panose="020F0502020204030204" pitchFamily="34" charset="0"/>
                        </a:rPr>
                        <a:t>Y</a:t>
                      </a:r>
                      <a:endParaRPr lang="sv-SE" dirty="0">
                        <a:latin typeface="Calibri" panose="020F0502020204030204" pitchFamily="34" charset="0"/>
                      </a:endParaRPr>
                    </a:p>
                  </a:txBody>
                  <a:tcPr/>
                </a:tc>
                <a:tc>
                  <a:txBody>
                    <a:bodyPr/>
                    <a:lstStyle/>
                    <a:p>
                      <a:pPr algn="ctr"/>
                      <a:r>
                        <a:rPr lang="sv-SE" dirty="0" smtClean="0">
                          <a:latin typeface="Calibri" panose="020F0502020204030204" pitchFamily="34" charset="0"/>
                        </a:rPr>
                        <a:t>N</a:t>
                      </a:r>
                      <a:endParaRPr lang="sv-SE" dirty="0">
                        <a:latin typeface="Calibri" panose="020F0502020204030204" pitchFamily="34" charset="0"/>
                      </a:endParaRPr>
                    </a:p>
                  </a:txBody>
                  <a:tcPr/>
                </a:tc>
                <a:tc>
                  <a:txBody>
                    <a:bodyPr/>
                    <a:lstStyle/>
                    <a:p>
                      <a:pPr algn="ctr"/>
                      <a:r>
                        <a:rPr lang="sv-SE" dirty="0" smtClean="0">
                          <a:latin typeface="Calibri" panose="020F0502020204030204" pitchFamily="34" charset="0"/>
                        </a:rPr>
                        <a:t>Y</a:t>
                      </a:r>
                      <a:endParaRPr lang="sv-SE" dirty="0">
                        <a:latin typeface="Calibri" panose="020F0502020204030204" pitchFamily="34" charset="0"/>
                      </a:endParaRPr>
                    </a:p>
                  </a:txBody>
                  <a:tcPr/>
                </a:tc>
                <a:tc>
                  <a:txBody>
                    <a:bodyPr/>
                    <a:lstStyle/>
                    <a:p>
                      <a:pPr algn="ctr"/>
                      <a:r>
                        <a:rPr lang="sv-SE" dirty="0" smtClean="0">
                          <a:latin typeface="Calibri" panose="020F0502020204030204" pitchFamily="34" charset="0"/>
                        </a:rPr>
                        <a:t>N</a:t>
                      </a:r>
                      <a:endParaRPr lang="sv-SE" dirty="0">
                        <a:latin typeface="Calibri" panose="020F0502020204030204" pitchFamily="34" charset="0"/>
                      </a:endParaRPr>
                    </a:p>
                  </a:txBody>
                  <a:tcPr/>
                </a:tc>
                <a:tc>
                  <a:txBody>
                    <a:bodyPr/>
                    <a:lstStyle/>
                    <a:p>
                      <a:pPr algn="ctr"/>
                      <a:r>
                        <a:rPr lang="sv-SE" dirty="0" smtClean="0">
                          <a:latin typeface="Calibri" panose="020F0502020204030204" pitchFamily="34" charset="0"/>
                        </a:rPr>
                        <a:t>N</a:t>
                      </a:r>
                      <a:endParaRPr lang="sv-SE" dirty="0">
                        <a:latin typeface="Calibri" panose="020F0502020204030204" pitchFamily="34" charset="0"/>
                      </a:endParaRPr>
                    </a:p>
                  </a:txBody>
                  <a:tcPr/>
                </a:tc>
                <a:tc>
                  <a:txBody>
                    <a:bodyPr/>
                    <a:lstStyle/>
                    <a:p>
                      <a:pPr algn="ctr"/>
                      <a:r>
                        <a:rPr lang="sv-SE" dirty="0" smtClean="0">
                          <a:latin typeface="Calibri" panose="020F0502020204030204" pitchFamily="34" charset="0"/>
                        </a:rPr>
                        <a:t>Y</a:t>
                      </a:r>
                      <a:endParaRPr lang="sv-SE" dirty="0">
                        <a:latin typeface="Calibri" panose="020F0502020204030204" pitchFamily="34" charset="0"/>
                      </a:endParaRPr>
                    </a:p>
                  </a:txBody>
                  <a:tcPr/>
                </a:tc>
                <a:tc>
                  <a:txBody>
                    <a:bodyPr/>
                    <a:lstStyle/>
                    <a:p>
                      <a:pPr algn="ctr"/>
                      <a:r>
                        <a:rPr lang="sv-SE" dirty="0" smtClean="0">
                          <a:latin typeface="Calibri" panose="020F0502020204030204" pitchFamily="34" charset="0"/>
                        </a:rPr>
                        <a:t>Y</a:t>
                      </a:r>
                      <a:endParaRPr lang="sv-SE" dirty="0">
                        <a:latin typeface="Calibri" panose="020F0502020204030204" pitchFamily="34" charset="0"/>
                      </a:endParaRPr>
                    </a:p>
                  </a:txBody>
                  <a:tcPr/>
                </a:tc>
                <a:tc>
                  <a:txBody>
                    <a:bodyPr/>
                    <a:lstStyle/>
                    <a:p>
                      <a:pPr algn="ctr"/>
                      <a:r>
                        <a:rPr lang="sv-SE" dirty="0" smtClean="0">
                          <a:latin typeface="Calibri" panose="020F0502020204030204" pitchFamily="34" charset="0"/>
                        </a:rPr>
                        <a:t>N</a:t>
                      </a:r>
                      <a:endParaRPr lang="sv-SE" dirty="0">
                        <a:latin typeface="Calibri" panose="020F0502020204030204" pitchFamily="34" charset="0"/>
                      </a:endParaRPr>
                    </a:p>
                  </a:txBody>
                  <a:tcPr/>
                </a:tc>
                <a:tc>
                  <a:txBody>
                    <a:bodyPr/>
                    <a:lstStyle/>
                    <a:p>
                      <a:pPr algn="ctr"/>
                      <a:r>
                        <a:rPr lang="sv-SE" dirty="0" smtClean="0">
                          <a:latin typeface="Calibri" panose="020F0502020204030204" pitchFamily="34" charset="0"/>
                        </a:rPr>
                        <a:t>N</a:t>
                      </a:r>
                      <a:endParaRPr lang="sv-SE" dirty="0">
                        <a:latin typeface="Calibri" panose="020F0502020204030204" pitchFamily="34" charset="0"/>
                      </a:endParaRPr>
                    </a:p>
                  </a:txBody>
                  <a:tcPr/>
                </a:tc>
                <a:tc>
                  <a:txBody>
                    <a:bodyPr/>
                    <a:lstStyle/>
                    <a:p>
                      <a:pPr algn="ctr"/>
                      <a:r>
                        <a:rPr lang="sv-SE" dirty="0" smtClean="0">
                          <a:latin typeface="Calibri" panose="020F0502020204030204" pitchFamily="34" charset="0"/>
                        </a:rPr>
                        <a:t>Y</a:t>
                      </a:r>
                      <a:endParaRPr lang="sv-SE" dirty="0">
                        <a:latin typeface="Calibri" panose="020F0502020204030204" pitchFamily="34" charset="0"/>
                      </a:endParaRPr>
                    </a:p>
                  </a:txBody>
                  <a:tcPr/>
                </a:tc>
              </a:tr>
              <a:tr h="370840">
                <a:tc>
                  <a:txBody>
                    <a:bodyPr/>
                    <a:lstStyle/>
                    <a:p>
                      <a:pPr algn="ctr"/>
                      <a:endParaRPr lang="sv-SE" dirty="0">
                        <a:latin typeface="Calibri" panose="020F0502020204030204" pitchFamily="34" charset="0"/>
                      </a:endParaRPr>
                    </a:p>
                  </a:txBody>
                  <a:tcPr/>
                </a:tc>
                <a:tc>
                  <a:txBody>
                    <a:bodyPr/>
                    <a:lstStyle/>
                    <a:p>
                      <a:pPr algn="ctr"/>
                      <a:r>
                        <a:rPr lang="sv-SE" dirty="0" smtClean="0">
                          <a:latin typeface="Calibri" panose="020F0502020204030204" pitchFamily="34" charset="0"/>
                        </a:rPr>
                        <a:t>Y</a:t>
                      </a:r>
                      <a:endParaRPr lang="sv-SE" dirty="0">
                        <a:latin typeface="Calibri" panose="020F0502020204030204" pitchFamily="34" charset="0"/>
                      </a:endParaRPr>
                    </a:p>
                  </a:txBody>
                  <a:tcPr/>
                </a:tc>
                <a:tc>
                  <a:txBody>
                    <a:bodyPr/>
                    <a:lstStyle/>
                    <a:p>
                      <a:pPr algn="ctr"/>
                      <a:endParaRPr lang="sv-SE" dirty="0">
                        <a:latin typeface="Calibri" panose="020F0502020204030204" pitchFamily="34" charset="0"/>
                      </a:endParaRPr>
                    </a:p>
                  </a:txBody>
                  <a:tcPr/>
                </a:tc>
                <a:tc>
                  <a:txBody>
                    <a:bodyPr/>
                    <a:lstStyle/>
                    <a:p>
                      <a:pPr algn="ctr"/>
                      <a:r>
                        <a:rPr lang="sv-SE" dirty="0" smtClean="0">
                          <a:latin typeface="Calibri" panose="020F0502020204030204" pitchFamily="34" charset="0"/>
                        </a:rPr>
                        <a:t>Y</a:t>
                      </a:r>
                      <a:endParaRPr lang="sv-SE" dirty="0">
                        <a:latin typeface="Calibri" panose="020F0502020204030204" pitchFamily="34" charset="0"/>
                      </a:endParaRPr>
                    </a:p>
                  </a:txBody>
                  <a:tcPr/>
                </a:tc>
                <a:tc>
                  <a:txBody>
                    <a:bodyPr/>
                    <a:lstStyle/>
                    <a:p>
                      <a:pPr algn="ctr"/>
                      <a:r>
                        <a:rPr lang="sv-SE" dirty="0" smtClean="0">
                          <a:latin typeface="Calibri" panose="020F0502020204030204" pitchFamily="34" charset="0"/>
                        </a:rPr>
                        <a:t>Y</a:t>
                      </a:r>
                      <a:endParaRPr lang="sv-SE" dirty="0">
                        <a:latin typeface="Calibri" panose="020F0502020204030204" pitchFamily="34" charset="0"/>
                      </a:endParaRPr>
                    </a:p>
                  </a:txBody>
                  <a:tcPr/>
                </a:tc>
                <a:tc>
                  <a:txBody>
                    <a:bodyPr/>
                    <a:lstStyle/>
                    <a:p>
                      <a:pPr algn="ctr"/>
                      <a:r>
                        <a:rPr lang="sv-SE" dirty="0" smtClean="0">
                          <a:latin typeface="Calibri" panose="020F0502020204030204" pitchFamily="34" charset="0"/>
                        </a:rPr>
                        <a:t>Y</a:t>
                      </a:r>
                      <a:endParaRPr lang="sv-SE" dirty="0">
                        <a:latin typeface="Calibri" panose="020F0502020204030204" pitchFamily="34" charset="0"/>
                      </a:endParaRPr>
                    </a:p>
                  </a:txBody>
                  <a:tcPr/>
                </a:tc>
                <a:tc>
                  <a:txBody>
                    <a:bodyPr/>
                    <a:lstStyle/>
                    <a:p>
                      <a:pPr algn="ctr"/>
                      <a:endParaRPr lang="sv-SE" dirty="0">
                        <a:latin typeface="Calibri" panose="020F0502020204030204" pitchFamily="34" charset="0"/>
                      </a:endParaRPr>
                    </a:p>
                  </a:txBody>
                  <a:tcPr/>
                </a:tc>
                <a:tc>
                  <a:txBody>
                    <a:bodyPr/>
                    <a:lstStyle/>
                    <a:p>
                      <a:pPr algn="ctr"/>
                      <a:r>
                        <a:rPr lang="sv-SE" dirty="0" smtClean="0">
                          <a:latin typeface="Calibri" panose="020F0502020204030204" pitchFamily="34" charset="0"/>
                        </a:rPr>
                        <a:t>Y</a:t>
                      </a:r>
                      <a:endParaRPr lang="sv-SE" dirty="0">
                        <a:latin typeface="Calibri" panose="020F0502020204030204" pitchFamily="34" charset="0"/>
                      </a:endParaRPr>
                    </a:p>
                  </a:txBody>
                  <a:tcPr/>
                </a:tc>
                <a:tc>
                  <a:txBody>
                    <a:bodyPr/>
                    <a:lstStyle/>
                    <a:p>
                      <a:pPr algn="ctr"/>
                      <a:r>
                        <a:rPr lang="sv-SE" dirty="0" smtClean="0">
                          <a:latin typeface="Calibri" panose="020F0502020204030204" pitchFamily="34" charset="0"/>
                        </a:rPr>
                        <a:t>Y</a:t>
                      </a:r>
                      <a:endParaRPr lang="sv-SE" dirty="0">
                        <a:latin typeface="Calibri" panose="020F0502020204030204" pitchFamily="34" charset="0"/>
                      </a:endParaRPr>
                    </a:p>
                  </a:txBody>
                  <a:tcPr/>
                </a:tc>
                <a:tc>
                  <a:txBody>
                    <a:bodyPr/>
                    <a:lstStyle/>
                    <a:p>
                      <a:pPr algn="ctr"/>
                      <a:r>
                        <a:rPr lang="sv-SE" dirty="0" smtClean="0">
                          <a:latin typeface="Calibri" panose="020F0502020204030204" pitchFamily="34" charset="0"/>
                        </a:rPr>
                        <a:t>Y</a:t>
                      </a:r>
                      <a:endParaRPr lang="sv-SE" dirty="0">
                        <a:latin typeface="Calibri" panose="020F0502020204030204" pitchFamily="34" charset="0"/>
                      </a:endParaRPr>
                    </a:p>
                  </a:txBody>
                  <a:tcPr/>
                </a:tc>
              </a:tr>
              <a:tr h="370840">
                <a:tc>
                  <a:txBody>
                    <a:bodyPr/>
                    <a:lstStyle/>
                    <a:p>
                      <a:pPr algn="ctr"/>
                      <a:endParaRPr lang="sv-SE" dirty="0">
                        <a:latin typeface="Calibri" panose="020F0502020204030204" pitchFamily="34" charset="0"/>
                      </a:endParaRPr>
                    </a:p>
                  </a:txBody>
                  <a:tcPr/>
                </a:tc>
                <a:tc>
                  <a:txBody>
                    <a:bodyPr/>
                    <a:lstStyle/>
                    <a:p>
                      <a:pPr algn="ctr"/>
                      <a:r>
                        <a:rPr lang="sv-SE" dirty="0" smtClean="0">
                          <a:latin typeface="Calibri" panose="020F0502020204030204" pitchFamily="34" charset="0"/>
                        </a:rPr>
                        <a:t>Y</a:t>
                      </a:r>
                      <a:endParaRPr lang="sv-SE" dirty="0">
                        <a:latin typeface="Calibri" panose="020F0502020204030204" pitchFamily="34" charset="0"/>
                      </a:endParaRPr>
                    </a:p>
                  </a:txBody>
                  <a:tcPr/>
                </a:tc>
                <a:tc>
                  <a:txBody>
                    <a:bodyPr/>
                    <a:lstStyle/>
                    <a:p>
                      <a:pPr algn="ctr"/>
                      <a:endParaRPr lang="sv-SE" dirty="0">
                        <a:latin typeface="Calibri" panose="020F0502020204030204" pitchFamily="34" charset="0"/>
                      </a:endParaRPr>
                    </a:p>
                  </a:txBody>
                  <a:tcPr/>
                </a:tc>
                <a:tc>
                  <a:txBody>
                    <a:bodyPr/>
                    <a:lstStyle/>
                    <a:p>
                      <a:pPr algn="ctr"/>
                      <a:r>
                        <a:rPr lang="sv-SE" dirty="0" smtClean="0">
                          <a:latin typeface="Calibri" panose="020F0502020204030204" pitchFamily="34" charset="0"/>
                        </a:rPr>
                        <a:t>Y</a:t>
                      </a:r>
                      <a:endParaRPr lang="sv-SE" dirty="0">
                        <a:latin typeface="Calibri" panose="020F0502020204030204" pitchFamily="34" charset="0"/>
                      </a:endParaRPr>
                    </a:p>
                  </a:txBody>
                  <a:tcPr/>
                </a:tc>
                <a:tc>
                  <a:txBody>
                    <a:bodyPr/>
                    <a:lstStyle/>
                    <a:p>
                      <a:pPr algn="ctr"/>
                      <a:endParaRPr lang="sv-SE" dirty="0">
                        <a:latin typeface="Calibri" panose="020F0502020204030204" pitchFamily="34" charset="0"/>
                      </a:endParaRPr>
                    </a:p>
                  </a:txBody>
                  <a:tcPr/>
                </a:tc>
                <a:tc>
                  <a:txBody>
                    <a:bodyPr/>
                    <a:lstStyle/>
                    <a:p>
                      <a:pPr algn="ctr"/>
                      <a:r>
                        <a:rPr lang="sv-SE" dirty="0" smtClean="0">
                          <a:latin typeface="Calibri" panose="020F0502020204030204" pitchFamily="34" charset="0"/>
                        </a:rPr>
                        <a:t>Y</a:t>
                      </a:r>
                      <a:endParaRPr lang="sv-SE" dirty="0">
                        <a:latin typeface="Calibri" panose="020F0502020204030204" pitchFamily="34" charset="0"/>
                      </a:endParaRPr>
                    </a:p>
                  </a:txBody>
                  <a:tcPr/>
                </a:tc>
                <a:tc>
                  <a:txBody>
                    <a:bodyPr/>
                    <a:lstStyle/>
                    <a:p>
                      <a:pPr algn="ctr"/>
                      <a:endParaRPr lang="sv-SE" dirty="0">
                        <a:latin typeface="Calibri" panose="020F0502020204030204" pitchFamily="34" charset="0"/>
                      </a:endParaRPr>
                    </a:p>
                  </a:txBody>
                  <a:tcPr/>
                </a:tc>
                <a:tc>
                  <a:txBody>
                    <a:bodyPr/>
                    <a:lstStyle/>
                    <a:p>
                      <a:pPr algn="ctr"/>
                      <a:r>
                        <a:rPr lang="sv-SE" dirty="0" smtClean="0">
                          <a:latin typeface="Calibri" panose="020F0502020204030204" pitchFamily="34" charset="0"/>
                        </a:rPr>
                        <a:t>Y</a:t>
                      </a:r>
                      <a:endParaRPr lang="sv-SE" dirty="0">
                        <a:latin typeface="Calibri" panose="020F0502020204030204" pitchFamily="34" charset="0"/>
                      </a:endParaRPr>
                    </a:p>
                  </a:txBody>
                  <a:tcPr/>
                </a:tc>
                <a:tc>
                  <a:txBody>
                    <a:bodyPr/>
                    <a:lstStyle/>
                    <a:p>
                      <a:pPr algn="ctr"/>
                      <a:endParaRPr lang="sv-SE" dirty="0">
                        <a:latin typeface="Calibri" panose="020F0502020204030204" pitchFamily="34" charset="0"/>
                      </a:endParaRPr>
                    </a:p>
                  </a:txBody>
                  <a:tcPr/>
                </a:tc>
                <a:tc>
                  <a:txBody>
                    <a:bodyPr/>
                    <a:lstStyle/>
                    <a:p>
                      <a:pPr algn="ctr"/>
                      <a:r>
                        <a:rPr lang="sv-SE" dirty="0" smtClean="0">
                          <a:latin typeface="Calibri" panose="020F0502020204030204" pitchFamily="34" charset="0"/>
                        </a:rPr>
                        <a:t>Y</a:t>
                      </a:r>
                      <a:endParaRPr lang="sv-SE" dirty="0">
                        <a:latin typeface="Calibri" panose="020F0502020204030204" pitchFamily="34" charset="0"/>
                      </a:endParaRPr>
                    </a:p>
                  </a:txBody>
                  <a:tcPr/>
                </a:tc>
              </a:tr>
              <a:tr h="370840">
                <a:tc>
                  <a:txBody>
                    <a:bodyPr/>
                    <a:lstStyle/>
                    <a:p>
                      <a:pPr algn="ctr"/>
                      <a:endParaRPr lang="sv-SE" dirty="0">
                        <a:latin typeface="Calibri" panose="020F0502020204030204" pitchFamily="34" charset="0"/>
                      </a:endParaRPr>
                    </a:p>
                  </a:txBody>
                  <a:tcPr/>
                </a:tc>
                <a:tc>
                  <a:txBody>
                    <a:bodyPr/>
                    <a:lstStyle/>
                    <a:p>
                      <a:pPr algn="ctr"/>
                      <a:r>
                        <a:rPr lang="sv-SE" dirty="0" smtClean="0">
                          <a:latin typeface="Calibri" panose="020F0502020204030204" pitchFamily="34" charset="0"/>
                        </a:rPr>
                        <a:t>Y</a:t>
                      </a:r>
                      <a:endParaRPr lang="sv-SE" dirty="0">
                        <a:latin typeface="Calibri" panose="020F0502020204030204" pitchFamily="34" charset="0"/>
                      </a:endParaRPr>
                    </a:p>
                  </a:txBody>
                  <a:tcPr/>
                </a:tc>
                <a:tc>
                  <a:txBody>
                    <a:bodyPr/>
                    <a:lstStyle/>
                    <a:p>
                      <a:pPr algn="ctr"/>
                      <a:endParaRPr lang="sv-SE">
                        <a:latin typeface="Calibri" panose="020F0502020204030204" pitchFamily="34" charset="0"/>
                      </a:endParaRPr>
                    </a:p>
                  </a:txBody>
                  <a:tcPr/>
                </a:tc>
                <a:tc>
                  <a:txBody>
                    <a:bodyPr/>
                    <a:lstStyle/>
                    <a:p>
                      <a:pPr algn="ctr"/>
                      <a:r>
                        <a:rPr lang="sv-SE" dirty="0" smtClean="0">
                          <a:latin typeface="Calibri" panose="020F0502020204030204" pitchFamily="34" charset="0"/>
                        </a:rPr>
                        <a:t>Y</a:t>
                      </a:r>
                      <a:endParaRPr lang="sv-SE" dirty="0">
                        <a:latin typeface="Calibri" panose="020F0502020204030204" pitchFamily="34" charset="0"/>
                      </a:endParaRPr>
                    </a:p>
                  </a:txBody>
                  <a:tcPr/>
                </a:tc>
                <a:tc>
                  <a:txBody>
                    <a:bodyPr/>
                    <a:lstStyle/>
                    <a:p>
                      <a:pPr algn="ctr"/>
                      <a:endParaRPr lang="sv-SE">
                        <a:latin typeface="Calibri" panose="020F0502020204030204" pitchFamily="34" charset="0"/>
                      </a:endParaRPr>
                    </a:p>
                  </a:txBody>
                  <a:tcPr/>
                </a:tc>
                <a:tc>
                  <a:txBody>
                    <a:bodyPr/>
                    <a:lstStyle/>
                    <a:p>
                      <a:pPr algn="ctr"/>
                      <a:r>
                        <a:rPr lang="sv-SE" dirty="0" smtClean="0">
                          <a:latin typeface="Calibri" panose="020F0502020204030204" pitchFamily="34" charset="0"/>
                        </a:rPr>
                        <a:t>Y</a:t>
                      </a:r>
                      <a:endParaRPr lang="sv-SE" dirty="0">
                        <a:latin typeface="Calibri" panose="020F0502020204030204" pitchFamily="34" charset="0"/>
                      </a:endParaRPr>
                    </a:p>
                  </a:txBody>
                  <a:tcPr/>
                </a:tc>
                <a:tc>
                  <a:txBody>
                    <a:bodyPr/>
                    <a:lstStyle/>
                    <a:p>
                      <a:pPr algn="ctr"/>
                      <a:endParaRPr lang="sv-SE">
                        <a:latin typeface="Calibri" panose="020F0502020204030204" pitchFamily="34" charset="0"/>
                      </a:endParaRPr>
                    </a:p>
                  </a:txBody>
                  <a:tcPr/>
                </a:tc>
                <a:tc>
                  <a:txBody>
                    <a:bodyPr/>
                    <a:lstStyle/>
                    <a:p>
                      <a:pPr algn="ctr"/>
                      <a:r>
                        <a:rPr lang="sv-SE" dirty="0" smtClean="0">
                          <a:latin typeface="Calibri" panose="020F0502020204030204" pitchFamily="34" charset="0"/>
                        </a:rPr>
                        <a:t>Y</a:t>
                      </a:r>
                      <a:endParaRPr lang="sv-SE" dirty="0">
                        <a:latin typeface="Calibri" panose="020F0502020204030204" pitchFamily="34" charset="0"/>
                      </a:endParaRPr>
                    </a:p>
                  </a:txBody>
                  <a:tcPr/>
                </a:tc>
                <a:tc>
                  <a:txBody>
                    <a:bodyPr/>
                    <a:lstStyle/>
                    <a:p>
                      <a:pPr algn="ctr"/>
                      <a:endParaRPr lang="sv-SE">
                        <a:latin typeface="Calibri" panose="020F0502020204030204" pitchFamily="34" charset="0"/>
                      </a:endParaRPr>
                    </a:p>
                  </a:txBody>
                  <a:tcPr/>
                </a:tc>
                <a:tc>
                  <a:txBody>
                    <a:bodyPr/>
                    <a:lstStyle/>
                    <a:p>
                      <a:pPr algn="ctr"/>
                      <a:r>
                        <a:rPr lang="sv-SE" dirty="0" smtClean="0">
                          <a:latin typeface="Calibri" panose="020F0502020204030204" pitchFamily="34" charset="0"/>
                        </a:rPr>
                        <a:t>Y</a:t>
                      </a:r>
                      <a:endParaRPr lang="sv-SE" dirty="0">
                        <a:latin typeface="Calibri" panose="020F0502020204030204" pitchFamily="34" charset="0"/>
                      </a:endParaRPr>
                    </a:p>
                  </a:txBody>
                  <a:tcPr/>
                </a:tc>
              </a:tr>
              <a:tr h="370840">
                <a:tc>
                  <a:txBody>
                    <a:bodyPr/>
                    <a:lstStyle/>
                    <a:p>
                      <a:pPr algn="ctr"/>
                      <a:r>
                        <a:rPr lang="sv-SE" dirty="0" smtClean="0">
                          <a:latin typeface="Calibri" panose="020F0502020204030204" pitchFamily="34" charset="0"/>
                        </a:rPr>
                        <a:t>65.8</a:t>
                      </a:r>
                      <a:endParaRPr lang="sv-SE" dirty="0">
                        <a:latin typeface="Calibri" panose="020F0502020204030204" pitchFamily="34" charset="0"/>
                      </a:endParaRPr>
                    </a:p>
                  </a:txBody>
                  <a:tcPr/>
                </a:tc>
                <a:tc>
                  <a:txBody>
                    <a:bodyPr/>
                    <a:lstStyle/>
                    <a:p>
                      <a:pPr algn="ctr"/>
                      <a:r>
                        <a:rPr lang="sv-SE" dirty="0" smtClean="0">
                          <a:latin typeface="Calibri" panose="020F0502020204030204" pitchFamily="34" charset="0"/>
                        </a:rPr>
                        <a:t>70.1</a:t>
                      </a:r>
                      <a:endParaRPr lang="sv-SE" dirty="0">
                        <a:latin typeface="Calibri" panose="020F0502020204030204" pitchFamily="34" charset="0"/>
                      </a:endParaRPr>
                    </a:p>
                  </a:txBody>
                  <a:tcPr/>
                </a:tc>
                <a:tc>
                  <a:txBody>
                    <a:bodyPr/>
                    <a:lstStyle/>
                    <a:p>
                      <a:pPr algn="ctr"/>
                      <a:r>
                        <a:rPr lang="sv-SE" dirty="0" smtClean="0">
                          <a:latin typeface="Calibri" panose="020F0502020204030204" pitchFamily="34" charset="0"/>
                        </a:rPr>
                        <a:t>65.8</a:t>
                      </a:r>
                      <a:endParaRPr lang="sv-SE" dirty="0">
                        <a:latin typeface="Calibri" panose="020F050202020403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sv-SE" dirty="0" smtClean="0">
                          <a:latin typeface="Calibri" panose="020F0502020204030204" pitchFamily="34" charset="0"/>
                        </a:rPr>
                        <a:t>70.1</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sv-SE" dirty="0" smtClean="0">
                          <a:latin typeface="Calibri" panose="020F0502020204030204" pitchFamily="34" charset="0"/>
                        </a:rPr>
                        <a:t>70.1</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sv-SE" dirty="0" smtClean="0">
                          <a:latin typeface="Calibri" panose="020F0502020204030204" pitchFamily="34" charset="0"/>
                        </a:rPr>
                        <a:t>65.8</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sv-SE" dirty="0" smtClean="0">
                          <a:latin typeface="Calibri" panose="020F0502020204030204" pitchFamily="34" charset="0"/>
                        </a:rPr>
                        <a:t>65.8</a:t>
                      </a:r>
                    </a:p>
                  </a:txBody>
                  <a:tcPr/>
                </a:tc>
                <a:tc>
                  <a:txBody>
                    <a:bodyPr/>
                    <a:lstStyle/>
                    <a:p>
                      <a:pPr algn="ctr"/>
                      <a:r>
                        <a:rPr lang="sv-SE" dirty="0" smtClean="0">
                          <a:latin typeface="Calibri" panose="020F0502020204030204" pitchFamily="34" charset="0"/>
                        </a:rPr>
                        <a:t>70.1</a:t>
                      </a:r>
                      <a:endParaRPr lang="sv-SE" dirty="0">
                        <a:latin typeface="Calibri" panose="020F0502020204030204" pitchFamily="34" charset="0"/>
                      </a:endParaRPr>
                    </a:p>
                  </a:txBody>
                  <a:tcPr/>
                </a:tc>
                <a:tc>
                  <a:txBody>
                    <a:bodyPr/>
                    <a:lstStyle/>
                    <a:p>
                      <a:pPr algn="ctr"/>
                      <a:r>
                        <a:rPr lang="sv-SE" dirty="0" smtClean="0">
                          <a:latin typeface="Calibri" panose="020F0502020204030204" pitchFamily="34" charset="0"/>
                        </a:rPr>
                        <a:t>70.1</a:t>
                      </a:r>
                      <a:endParaRPr lang="sv-SE" dirty="0">
                        <a:latin typeface="Calibri" panose="020F0502020204030204" pitchFamily="34" charset="0"/>
                      </a:endParaRPr>
                    </a:p>
                  </a:txBody>
                  <a:tcPr/>
                </a:tc>
                <a:tc>
                  <a:txBody>
                    <a:bodyPr/>
                    <a:lstStyle/>
                    <a:p>
                      <a:pPr algn="ctr"/>
                      <a:r>
                        <a:rPr lang="sv-SE" dirty="0" smtClean="0">
                          <a:latin typeface="Calibri" panose="020F0502020204030204" pitchFamily="34" charset="0"/>
                        </a:rPr>
                        <a:t>65.8</a:t>
                      </a:r>
                      <a:endParaRPr lang="sv-SE" dirty="0">
                        <a:latin typeface="Calibri" panose="020F0502020204030204" pitchFamily="34" charset="0"/>
                      </a:endParaRPr>
                    </a:p>
                  </a:txBody>
                  <a:tcPr/>
                </a:tc>
              </a:tr>
            </a:tbl>
          </a:graphicData>
        </a:graphic>
      </p:graphicFrame>
      <p:sp>
        <p:nvSpPr>
          <p:cNvPr id="5" name="Oval 5"/>
          <p:cNvSpPr>
            <a:spLocks noChangeArrowheads="1"/>
          </p:cNvSpPr>
          <p:nvPr/>
        </p:nvSpPr>
        <p:spPr bwMode="auto">
          <a:xfrm>
            <a:off x="1197074" y="4380320"/>
            <a:ext cx="288925" cy="288925"/>
          </a:xfrm>
          <a:prstGeom prst="ellipse">
            <a:avLst/>
          </a:prstGeom>
          <a:solidFill>
            <a:srgbClr val="777777"/>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v-SE"/>
          </a:p>
        </p:txBody>
      </p:sp>
      <p:sp>
        <p:nvSpPr>
          <p:cNvPr id="6" name="Oval 6"/>
          <p:cNvSpPr>
            <a:spLocks noChangeArrowheads="1"/>
          </p:cNvSpPr>
          <p:nvPr/>
        </p:nvSpPr>
        <p:spPr bwMode="auto">
          <a:xfrm>
            <a:off x="1197074" y="4753328"/>
            <a:ext cx="288925" cy="288925"/>
          </a:xfrm>
          <a:prstGeom prst="ellipse">
            <a:avLst/>
          </a:prstGeom>
          <a:solidFill>
            <a:srgbClr val="B2B2B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v-SE"/>
          </a:p>
        </p:txBody>
      </p:sp>
      <p:sp>
        <p:nvSpPr>
          <p:cNvPr id="7" name="Oval 7"/>
          <p:cNvSpPr>
            <a:spLocks noChangeArrowheads="1"/>
          </p:cNvSpPr>
          <p:nvPr/>
        </p:nvSpPr>
        <p:spPr bwMode="auto">
          <a:xfrm>
            <a:off x="1197074" y="5126336"/>
            <a:ext cx="288925" cy="288925"/>
          </a:xfrm>
          <a:prstGeom prst="ellipse">
            <a:avLst/>
          </a:prstGeom>
          <a:solidFill>
            <a:srgbClr val="DDDDDD"/>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v-SE"/>
          </a:p>
        </p:txBody>
      </p:sp>
      <p:sp>
        <p:nvSpPr>
          <p:cNvPr id="8" name="Oval 8"/>
          <p:cNvSpPr>
            <a:spLocks noChangeArrowheads="1"/>
          </p:cNvSpPr>
          <p:nvPr/>
        </p:nvSpPr>
        <p:spPr bwMode="auto">
          <a:xfrm>
            <a:off x="1197074" y="4007312"/>
            <a:ext cx="288925" cy="288925"/>
          </a:xfrm>
          <a:prstGeom prst="ellipse">
            <a:avLst/>
          </a:prstGeom>
          <a:solidFill>
            <a:srgbClr val="4D4D4D"/>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v-SE"/>
          </a:p>
        </p:txBody>
      </p:sp>
      <p:sp>
        <p:nvSpPr>
          <p:cNvPr id="9" name="Oval 9"/>
          <p:cNvSpPr>
            <a:spLocks noChangeArrowheads="1"/>
          </p:cNvSpPr>
          <p:nvPr/>
        </p:nvSpPr>
        <p:spPr bwMode="auto">
          <a:xfrm>
            <a:off x="1197074" y="3634304"/>
            <a:ext cx="288925" cy="288925"/>
          </a:xfrm>
          <a:prstGeom prst="ellipse">
            <a:avLst/>
          </a:prstGeom>
          <a:solidFill>
            <a:srgbClr val="1C1C1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v-SE"/>
          </a:p>
        </p:txBody>
      </p:sp>
      <p:sp>
        <p:nvSpPr>
          <p:cNvPr id="10" name="Oval 10"/>
          <p:cNvSpPr>
            <a:spLocks noChangeArrowheads="1"/>
          </p:cNvSpPr>
          <p:nvPr/>
        </p:nvSpPr>
        <p:spPr bwMode="auto">
          <a:xfrm>
            <a:off x="1197074" y="5499342"/>
            <a:ext cx="288925" cy="288925"/>
          </a:xfrm>
          <a:prstGeom prst="ellipse">
            <a:avLst/>
          </a:prstGeom>
          <a:solidFill>
            <a:srgbClr val="F8F8F8"/>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v-SE"/>
          </a:p>
        </p:txBody>
      </p:sp>
      <p:sp>
        <p:nvSpPr>
          <p:cNvPr id="11" name="Oval 11"/>
          <p:cNvSpPr>
            <a:spLocks noChangeArrowheads="1"/>
          </p:cNvSpPr>
          <p:nvPr/>
        </p:nvSpPr>
        <p:spPr bwMode="auto">
          <a:xfrm>
            <a:off x="1197074" y="3261296"/>
            <a:ext cx="288925" cy="288925"/>
          </a:xfrm>
          <a:prstGeom prst="ellipse">
            <a:avLst/>
          </a:prstGeom>
          <a:solidFill>
            <a:srgbClr val="080808"/>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v-SE"/>
          </a:p>
        </p:txBody>
      </p:sp>
      <p:cxnSp>
        <p:nvCxnSpPr>
          <p:cNvPr id="13" name="Straight Arrow Connector 12"/>
          <p:cNvCxnSpPr/>
          <p:nvPr/>
        </p:nvCxnSpPr>
        <p:spPr bwMode="auto">
          <a:xfrm>
            <a:off x="2051529" y="2897545"/>
            <a:ext cx="0" cy="240512"/>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cxnSp>
        <p:nvCxnSpPr>
          <p:cNvPr id="16" name="Straight Arrow Connector 15"/>
          <p:cNvCxnSpPr/>
          <p:nvPr/>
        </p:nvCxnSpPr>
        <p:spPr bwMode="auto">
          <a:xfrm flipV="1">
            <a:off x="2846555" y="2897545"/>
            <a:ext cx="0" cy="241856"/>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cxnSp>
        <p:nvCxnSpPr>
          <p:cNvPr id="17" name="Straight Arrow Connector 16"/>
          <p:cNvCxnSpPr/>
          <p:nvPr/>
        </p:nvCxnSpPr>
        <p:spPr bwMode="auto">
          <a:xfrm>
            <a:off x="3641581" y="2897545"/>
            <a:ext cx="0" cy="240512"/>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cxnSp>
        <p:nvCxnSpPr>
          <p:cNvPr id="18" name="Straight Arrow Connector 17"/>
          <p:cNvCxnSpPr/>
          <p:nvPr/>
        </p:nvCxnSpPr>
        <p:spPr bwMode="auto">
          <a:xfrm>
            <a:off x="6821685" y="2897545"/>
            <a:ext cx="0" cy="240512"/>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cxnSp>
        <p:nvCxnSpPr>
          <p:cNvPr id="20" name="Straight Arrow Connector 19"/>
          <p:cNvCxnSpPr/>
          <p:nvPr/>
        </p:nvCxnSpPr>
        <p:spPr bwMode="auto">
          <a:xfrm flipV="1">
            <a:off x="4436607" y="2897545"/>
            <a:ext cx="0" cy="241856"/>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cxnSp>
        <p:nvCxnSpPr>
          <p:cNvPr id="21" name="Straight Arrow Connector 20"/>
          <p:cNvCxnSpPr/>
          <p:nvPr/>
        </p:nvCxnSpPr>
        <p:spPr bwMode="auto">
          <a:xfrm flipV="1">
            <a:off x="6026659" y="2897545"/>
            <a:ext cx="0" cy="241856"/>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cxnSp>
        <p:nvCxnSpPr>
          <p:cNvPr id="22" name="Straight Arrow Connector 21"/>
          <p:cNvCxnSpPr/>
          <p:nvPr/>
        </p:nvCxnSpPr>
        <p:spPr bwMode="auto">
          <a:xfrm flipV="1">
            <a:off x="7616711" y="2897545"/>
            <a:ext cx="0" cy="241856"/>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cxnSp>
        <p:nvCxnSpPr>
          <p:cNvPr id="23" name="Straight Arrow Connector 22"/>
          <p:cNvCxnSpPr/>
          <p:nvPr/>
        </p:nvCxnSpPr>
        <p:spPr bwMode="auto">
          <a:xfrm flipV="1">
            <a:off x="9206761" y="2897545"/>
            <a:ext cx="0" cy="241856"/>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cxnSp>
        <p:nvCxnSpPr>
          <p:cNvPr id="24" name="Straight Arrow Connector 23"/>
          <p:cNvCxnSpPr/>
          <p:nvPr/>
        </p:nvCxnSpPr>
        <p:spPr bwMode="auto">
          <a:xfrm>
            <a:off x="5231633" y="2897545"/>
            <a:ext cx="0" cy="240512"/>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cxnSp>
        <p:nvCxnSpPr>
          <p:cNvPr id="25" name="Straight Arrow Connector 24"/>
          <p:cNvCxnSpPr/>
          <p:nvPr/>
        </p:nvCxnSpPr>
        <p:spPr bwMode="auto">
          <a:xfrm>
            <a:off x="8411737" y="2897545"/>
            <a:ext cx="0" cy="240512"/>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cxnSp>
        <p:nvCxnSpPr>
          <p:cNvPr id="33" name="Straight Connector 32"/>
          <p:cNvCxnSpPr/>
          <p:nvPr/>
        </p:nvCxnSpPr>
        <p:spPr bwMode="auto">
          <a:xfrm>
            <a:off x="1750889" y="4320989"/>
            <a:ext cx="661408" cy="0"/>
          </a:xfrm>
          <a:prstGeom prst="line">
            <a:avLst/>
          </a:prstGeom>
          <a:solidFill>
            <a:schemeClr val="accent1"/>
          </a:solidFill>
          <a:ln w="19050" cap="flat" cmpd="sng" algn="ctr">
            <a:solidFill>
              <a:schemeClr val="tx1"/>
            </a:solidFill>
            <a:prstDash val="dash"/>
            <a:round/>
            <a:headEnd type="none" w="med" len="med"/>
            <a:tailEnd type="none" w="med" len="med"/>
          </a:ln>
          <a:effectLst/>
        </p:spPr>
      </p:cxnSp>
      <p:cxnSp>
        <p:nvCxnSpPr>
          <p:cNvPr id="34" name="Straight Connector 33"/>
          <p:cNvCxnSpPr/>
          <p:nvPr/>
        </p:nvCxnSpPr>
        <p:spPr bwMode="auto">
          <a:xfrm>
            <a:off x="2532553" y="4741885"/>
            <a:ext cx="661408" cy="0"/>
          </a:xfrm>
          <a:prstGeom prst="line">
            <a:avLst/>
          </a:prstGeom>
          <a:solidFill>
            <a:schemeClr val="accent1"/>
          </a:solidFill>
          <a:ln w="19050" cap="flat" cmpd="sng" algn="ctr">
            <a:solidFill>
              <a:schemeClr val="tx1"/>
            </a:solidFill>
            <a:prstDash val="dash"/>
            <a:round/>
            <a:headEnd type="none" w="med" len="med"/>
            <a:tailEnd type="none" w="med" len="med"/>
          </a:ln>
          <a:effectLst/>
        </p:spPr>
      </p:cxnSp>
      <p:cxnSp>
        <p:nvCxnSpPr>
          <p:cNvPr id="35" name="Straight Connector 34"/>
          <p:cNvCxnSpPr/>
          <p:nvPr/>
        </p:nvCxnSpPr>
        <p:spPr bwMode="auto">
          <a:xfrm>
            <a:off x="3314217" y="4320989"/>
            <a:ext cx="661408" cy="0"/>
          </a:xfrm>
          <a:prstGeom prst="line">
            <a:avLst/>
          </a:prstGeom>
          <a:solidFill>
            <a:schemeClr val="accent1"/>
          </a:solidFill>
          <a:ln w="19050" cap="flat" cmpd="sng" algn="ctr">
            <a:solidFill>
              <a:schemeClr val="tx1"/>
            </a:solidFill>
            <a:prstDash val="dash"/>
            <a:round/>
            <a:headEnd type="none" w="med" len="med"/>
            <a:tailEnd type="none" w="med" len="med"/>
          </a:ln>
          <a:effectLst/>
        </p:spPr>
      </p:cxnSp>
      <p:cxnSp>
        <p:nvCxnSpPr>
          <p:cNvPr id="36" name="Straight Connector 35"/>
          <p:cNvCxnSpPr/>
          <p:nvPr/>
        </p:nvCxnSpPr>
        <p:spPr bwMode="auto">
          <a:xfrm>
            <a:off x="4095881" y="4741885"/>
            <a:ext cx="661408" cy="0"/>
          </a:xfrm>
          <a:prstGeom prst="line">
            <a:avLst/>
          </a:prstGeom>
          <a:solidFill>
            <a:schemeClr val="accent1"/>
          </a:solidFill>
          <a:ln w="19050" cap="flat" cmpd="sng" algn="ctr">
            <a:solidFill>
              <a:schemeClr val="tx1"/>
            </a:solidFill>
            <a:prstDash val="dash"/>
            <a:round/>
            <a:headEnd type="none" w="med" len="med"/>
            <a:tailEnd type="none" w="med" len="med"/>
          </a:ln>
          <a:effectLst/>
        </p:spPr>
      </p:cxnSp>
      <p:cxnSp>
        <p:nvCxnSpPr>
          <p:cNvPr id="37" name="Straight Connector 36"/>
          <p:cNvCxnSpPr/>
          <p:nvPr/>
        </p:nvCxnSpPr>
        <p:spPr bwMode="auto">
          <a:xfrm>
            <a:off x="4937673" y="4741885"/>
            <a:ext cx="661408" cy="0"/>
          </a:xfrm>
          <a:prstGeom prst="line">
            <a:avLst/>
          </a:prstGeom>
          <a:solidFill>
            <a:schemeClr val="accent1"/>
          </a:solidFill>
          <a:ln w="19050" cap="flat" cmpd="sng" algn="ctr">
            <a:solidFill>
              <a:schemeClr val="tx1"/>
            </a:solidFill>
            <a:prstDash val="dash"/>
            <a:round/>
            <a:headEnd type="none" w="med" len="med"/>
            <a:tailEnd type="none" w="med" len="med"/>
          </a:ln>
          <a:effectLst/>
        </p:spPr>
      </p:cxnSp>
      <p:cxnSp>
        <p:nvCxnSpPr>
          <p:cNvPr id="38" name="Straight Connector 37"/>
          <p:cNvCxnSpPr/>
          <p:nvPr/>
        </p:nvCxnSpPr>
        <p:spPr bwMode="auto">
          <a:xfrm>
            <a:off x="5719337" y="4320989"/>
            <a:ext cx="661408" cy="0"/>
          </a:xfrm>
          <a:prstGeom prst="line">
            <a:avLst/>
          </a:prstGeom>
          <a:solidFill>
            <a:schemeClr val="accent1"/>
          </a:solidFill>
          <a:ln w="19050" cap="flat" cmpd="sng" algn="ctr">
            <a:solidFill>
              <a:schemeClr val="tx1"/>
            </a:solidFill>
            <a:prstDash val="dash"/>
            <a:round/>
            <a:headEnd type="none" w="med" len="med"/>
            <a:tailEnd type="none" w="med" len="med"/>
          </a:ln>
          <a:effectLst/>
        </p:spPr>
      </p:cxnSp>
      <p:cxnSp>
        <p:nvCxnSpPr>
          <p:cNvPr id="39" name="Straight Connector 38"/>
          <p:cNvCxnSpPr/>
          <p:nvPr/>
        </p:nvCxnSpPr>
        <p:spPr bwMode="auto">
          <a:xfrm>
            <a:off x="6561129" y="4320989"/>
            <a:ext cx="661408" cy="0"/>
          </a:xfrm>
          <a:prstGeom prst="line">
            <a:avLst/>
          </a:prstGeom>
          <a:solidFill>
            <a:schemeClr val="accent1"/>
          </a:solidFill>
          <a:ln w="19050" cap="flat" cmpd="sng" algn="ctr">
            <a:solidFill>
              <a:schemeClr val="tx1"/>
            </a:solidFill>
            <a:prstDash val="dash"/>
            <a:round/>
            <a:headEnd type="none" w="med" len="med"/>
            <a:tailEnd type="none" w="med" len="med"/>
          </a:ln>
          <a:effectLst/>
        </p:spPr>
      </p:cxnSp>
      <p:cxnSp>
        <p:nvCxnSpPr>
          <p:cNvPr id="40" name="Straight Connector 39"/>
          <p:cNvCxnSpPr/>
          <p:nvPr/>
        </p:nvCxnSpPr>
        <p:spPr bwMode="auto">
          <a:xfrm>
            <a:off x="7342793" y="4741885"/>
            <a:ext cx="661408" cy="0"/>
          </a:xfrm>
          <a:prstGeom prst="line">
            <a:avLst/>
          </a:prstGeom>
          <a:solidFill>
            <a:schemeClr val="accent1"/>
          </a:solidFill>
          <a:ln w="19050" cap="flat" cmpd="sng" algn="ctr">
            <a:solidFill>
              <a:schemeClr val="tx1"/>
            </a:solidFill>
            <a:prstDash val="dash"/>
            <a:round/>
            <a:headEnd type="none" w="med" len="med"/>
            <a:tailEnd type="none" w="med" len="med"/>
          </a:ln>
          <a:effectLst/>
        </p:spPr>
      </p:cxnSp>
      <p:cxnSp>
        <p:nvCxnSpPr>
          <p:cNvPr id="41" name="Straight Connector 40"/>
          <p:cNvCxnSpPr/>
          <p:nvPr/>
        </p:nvCxnSpPr>
        <p:spPr bwMode="auto">
          <a:xfrm>
            <a:off x="8966249" y="4320989"/>
            <a:ext cx="661408" cy="0"/>
          </a:xfrm>
          <a:prstGeom prst="line">
            <a:avLst/>
          </a:prstGeom>
          <a:solidFill>
            <a:schemeClr val="accent1"/>
          </a:solidFill>
          <a:ln w="19050" cap="flat" cmpd="sng" algn="ctr">
            <a:solidFill>
              <a:schemeClr val="tx1"/>
            </a:solidFill>
            <a:prstDash val="dash"/>
            <a:round/>
            <a:headEnd type="none" w="med" len="med"/>
            <a:tailEnd type="none" w="med" len="med"/>
          </a:ln>
          <a:effectLst/>
        </p:spPr>
      </p:cxnSp>
      <p:cxnSp>
        <p:nvCxnSpPr>
          <p:cNvPr id="42" name="Straight Connector 41"/>
          <p:cNvCxnSpPr/>
          <p:nvPr/>
        </p:nvCxnSpPr>
        <p:spPr bwMode="auto">
          <a:xfrm>
            <a:off x="8184585" y="4741885"/>
            <a:ext cx="661408" cy="0"/>
          </a:xfrm>
          <a:prstGeom prst="line">
            <a:avLst/>
          </a:prstGeom>
          <a:solidFill>
            <a:schemeClr val="accent1"/>
          </a:solidFill>
          <a:ln w="19050" cap="flat" cmpd="sng" algn="ctr">
            <a:solidFill>
              <a:schemeClr val="tx1"/>
            </a:solidFill>
            <a:prstDash val="dash"/>
            <a:round/>
            <a:headEnd type="none" w="med" len="med"/>
            <a:tailEnd type="none" w="med" len="med"/>
          </a:ln>
          <a:effectLst/>
        </p:spPr>
      </p:cxnSp>
      <p:sp>
        <p:nvSpPr>
          <p:cNvPr id="43" name="TextBox 42"/>
          <p:cNvSpPr txBox="1"/>
          <p:nvPr/>
        </p:nvSpPr>
        <p:spPr>
          <a:xfrm>
            <a:off x="1750889" y="1915869"/>
            <a:ext cx="5141792" cy="461665"/>
          </a:xfrm>
          <a:prstGeom prst="rect">
            <a:avLst/>
          </a:prstGeom>
          <a:noFill/>
        </p:spPr>
        <p:txBody>
          <a:bodyPr wrap="none" rtlCol="0">
            <a:spAutoFit/>
          </a:bodyPr>
          <a:lstStyle/>
          <a:p>
            <a:r>
              <a:rPr lang="en-US" dirty="0" smtClean="0">
                <a:latin typeface="Calibri" panose="020F0502020204030204" pitchFamily="34" charset="0"/>
              </a:rPr>
              <a:t>Threshold = Mean of crossovers = 60.94</a:t>
            </a:r>
            <a:endParaRPr lang="en-US" dirty="0">
              <a:latin typeface="Calibri" panose="020F0502020204030204" pitchFamily="34" charset="0"/>
            </a:endParaRPr>
          </a:p>
        </p:txBody>
      </p:sp>
      <p:sp>
        <p:nvSpPr>
          <p:cNvPr id="44" name="TextBox 43"/>
          <p:cNvSpPr txBox="1"/>
          <p:nvPr/>
        </p:nvSpPr>
        <p:spPr>
          <a:xfrm>
            <a:off x="-5486" y="5824189"/>
            <a:ext cx="1908770" cy="369332"/>
          </a:xfrm>
          <a:prstGeom prst="rect">
            <a:avLst/>
          </a:prstGeom>
          <a:noFill/>
        </p:spPr>
        <p:txBody>
          <a:bodyPr wrap="square" rtlCol="0">
            <a:spAutoFit/>
          </a:bodyPr>
          <a:lstStyle/>
          <a:p>
            <a:r>
              <a:rPr lang="en-US" sz="1800" dirty="0" smtClean="0">
                <a:latin typeface="Calibri" panose="020F0502020204030204" pitchFamily="34" charset="0"/>
              </a:rPr>
              <a:t>Crossover value:</a:t>
            </a:r>
            <a:endParaRPr lang="en-US" sz="1800" dirty="0">
              <a:latin typeface="Calibri" panose="020F0502020204030204" pitchFamily="34" charset="0"/>
            </a:endParaRPr>
          </a:p>
        </p:txBody>
      </p:sp>
      <p:sp>
        <p:nvSpPr>
          <p:cNvPr id="3" name="TextBox 2"/>
          <p:cNvSpPr txBox="1"/>
          <p:nvPr/>
        </p:nvSpPr>
        <p:spPr>
          <a:xfrm>
            <a:off x="1882252" y="2435880"/>
            <a:ext cx="338554" cy="461665"/>
          </a:xfrm>
          <a:prstGeom prst="rect">
            <a:avLst/>
          </a:prstGeom>
          <a:noFill/>
        </p:spPr>
        <p:txBody>
          <a:bodyPr wrap="none" rtlCol="0">
            <a:spAutoFit/>
          </a:bodyPr>
          <a:lstStyle/>
          <a:p>
            <a:r>
              <a:rPr lang="sv-SE" dirty="0" smtClean="0">
                <a:latin typeface="Calibri" panose="020F0502020204030204" pitchFamily="34" charset="0"/>
              </a:rPr>
              <a:t>1</a:t>
            </a:r>
            <a:endParaRPr lang="sv-SE" dirty="0">
              <a:latin typeface="Calibri" panose="020F0502020204030204" pitchFamily="34" charset="0"/>
            </a:endParaRPr>
          </a:p>
        </p:txBody>
      </p:sp>
      <p:sp>
        <p:nvSpPr>
          <p:cNvPr id="45" name="TextBox 44"/>
          <p:cNvSpPr txBox="1"/>
          <p:nvPr/>
        </p:nvSpPr>
        <p:spPr>
          <a:xfrm>
            <a:off x="2667937" y="2435880"/>
            <a:ext cx="340158" cy="461665"/>
          </a:xfrm>
          <a:prstGeom prst="rect">
            <a:avLst/>
          </a:prstGeom>
          <a:noFill/>
        </p:spPr>
        <p:txBody>
          <a:bodyPr wrap="none" rtlCol="0">
            <a:spAutoFit/>
          </a:bodyPr>
          <a:lstStyle/>
          <a:p>
            <a:r>
              <a:rPr lang="sv-SE" dirty="0" smtClean="0">
                <a:latin typeface="Calibri" panose="020F0502020204030204" pitchFamily="34" charset="0"/>
              </a:rPr>
              <a:t>2</a:t>
            </a:r>
            <a:endParaRPr lang="sv-SE" dirty="0">
              <a:latin typeface="Calibri" panose="020F0502020204030204" pitchFamily="34" charset="0"/>
            </a:endParaRPr>
          </a:p>
        </p:txBody>
      </p:sp>
      <p:sp>
        <p:nvSpPr>
          <p:cNvPr id="46" name="TextBox 45"/>
          <p:cNvSpPr txBox="1"/>
          <p:nvPr/>
        </p:nvSpPr>
        <p:spPr>
          <a:xfrm>
            <a:off x="3455226" y="2435880"/>
            <a:ext cx="340158" cy="461665"/>
          </a:xfrm>
          <a:prstGeom prst="rect">
            <a:avLst/>
          </a:prstGeom>
          <a:noFill/>
        </p:spPr>
        <p:txBody>
          <a:bodyPr wrap="none" rtlCol="0">
            <a:spAutoFit/>
          </a:bodyPr>
          <a:lstStyle/>
          <a:p>
            <a:r>
              <a:rPr lang="sv-SE" dirty="0" smtClean="0">
                <a:latin typeface="Calibri" panose="020F0502020204030204" pitchFamily="34" charset="0"/>
              </a:rPr>
              <a:t>3</a:t>
            </a:r>
            <a:endParaRPr lang="sv-SE" dirty="0">
              <a:latin typeface="Calibri" panose="020F0502020204030204" pitchFamily="34" charset="0"/>
            </a:endParaRPr>
          </a:p>
        </p:txBody>
      </p:sp>
      <p:sp>
        <p:nvSpPr>
          <p:cNvPr id="47" name="TextBox 46"/>
          <p:cNvSpPr txBox="1"/>
          <p:nvPr/>
        </p:nvSpPr>
        <p:spPr>
          <a:xfrm>
            <a:off x="5817093" y="2435880"/>
            <a:ext cx="340158" cy="461665"/>
          </a:xfrm>
          <a:prstGeom prst="rect">
            <a:avLst/>
          </a:prstGeom>
          <a:noFill/>
        </p:spPr>
        <p:txBody>
          <a:bodyPr wrap="none" rtlCol="0">
            <a:spAutoFit/>
          </a:bodyPr>
          <a:lstStyle/>
          <a:p>
            <a:r>
              <a:rPr lang="sv-SE" dirty="0">
                <a:latin typeface="Calibri" panose="020F0502020204030204" pitchFamily="34" charset="0"/>
              </a:rPr>
              <a:t>6</a:t>
            </a:r>
          </a:p>
        </p:txBody>
      </p:sp>
      <p:sp>
        <p:nvSpPr>
          <p:cNvPr id="48" name="TextBox 47"/>
          <p:cNvSpPr txBox="1"/>
          <p:nvPr/>
        </p:nvSpPr>
        <p:spPr>
          <a:xfrm>
            <a:off x="5029804" y="2435880"/>
            <a:ext cx="340158" cy="461665"/>
          </a:xfrm>
          <a:prstGeom prst="rect">
            <a:avLst/>
          </a:prstGeom>
          <a:noFill/>
        </p:spPr>
        <p:txBody>
          <a:bodyPr wrap="none" rtlCol="0">
            <a:spAutoFit/>
          </a:bodyPr>
          <a:lstStyle/>
          <a:p>
            <a:r>
              <a:rPr lang="sv-SE" dirty="0" smtClean="0">
                <a:latin typeface="Calibri" panose="020F0502020204030204" pitchFamily="34" charset="0"/>
              </a:rPr>
              <a:t>5</a:t>
            </a:r>
            <a:endParaRPr lang="sv-SE" dirty="0">
              <a:latin typeface="Calibri" panose="020F0502020204030204" pitchFamily="34" charset="0"/>
            </a:endParaRPr>
          </a:p>
        </p:txBody>
      </p:sp>
      <p:sp>
        <p:nvSpPr>
          <p:cNvPr id="49" name="TextBox 48"/>
          <p:cNvSpPr txBox="1"/>
          <p:nvPr/>
        </p:nvSpPr>
        <p:spPr>
          <a:xfrm>
            <a:off x="6604382" y="2435880"/>
            <a:ext cx="340158" cy="461665"/>
          </a:xfrm>
          <a:prstGeom prst="rect">
            <a:avLst/>
          </a:prstGeom>
          <a:noFill/>
        </p:spPr>
        <p:txBody>
          <a:bodyPr wrap="none" rtlCol="0">
            <a:spAutoFit/>
          </a:bodyPr>
          <a:lstStyle/>
          <a:p>
            <a:r>
              <a:rPr lang="sv-SE" dirty="0" smtClean="0">
                <a:latin typeface="Calibri" panose="020F0502020204030204" pitchFamily="34" charset="0"/>
              </a:rPr>
              <a:t>7</a:t>
            </a:r>
            <a:endParaRPr lang="sv-SE" dirty="0">
              <a:latin typeface="Calibri" panose="020F0502020204030204" pitchFamily="34" charset="0"/>
            </a:endParaRPr>
          </a:p>
        </p:txBody>
      </p:sp>
      <p:sp>
        <p:nvSpPr>
          <p:cNvPr id="50" name="TextBox 49"/>
          <p:cNvSpPr txBox="1"/>
          <p:nvPr/>
        </p:nvSpPr>
        <p:spPr>
          <a:xfrm>
            <a:off x="4242515" y="2435880"/>
            <a:ext cx="340158" cy="461665"/>
          </a:xfrm>
          <a:prstGeom prst="rect">
            <a:avLst/>
          </a:prstGeom>
          <a:noFill/>
        </p:spPr>
        <p:txBody>
          <a:bodyPr wrap="none" rtlCol="0">
            <a:spAutoFit/>
          </a:bodyPr>
          <a:lstStyle/>
          <a:p>
            <a:r>
              <a:rPr lang="sv-SE" dirty="0">
                <a:latin typeface="Calibri" panose="020F0502020204030204" pitchFamily="34" charset="0"/>
              </a:rPr>
              <a:t>4</a:t>
            </a:r>
          </a:p>
        </p:txBody>
      </p:sp>
      <p:sp>
        <p:nvSpPr>
          <p:cNvPr id="51" name="TextBox 50"/>
          <p:cNvSpPr txBox="1"/>
          <p:nvPr/>
        </p:nvSpPr>
        <p:spPr>
          <a:xfrm>
            <a:off x="8178960" y="2435880"/>
            <a:ext cx="340158" cy="461665"/>
          </a:xfrm>
          <a:prstGeom prst="rect">
            <a:avLst/>
          </a:prstGeom>
          <a:noFill/>
        </p:spPr>
        <p:txBody>
          <a:bodyPr wrap="none" rtlCol="0">
            <a:spAutoFit/>
          </a:bodyPr>
          <a:lstStyle/>
          <a:p>
            <a:r>
              <a:rPr lang="sv-SE" dirty="0" smtClean="0">
                <a:latin typeface="Calibri" panose="020F0502020204030204" pitchFamily="34" charset="0"/>
              </a:rPr>
              <a:t>9</a:t>
            </a:r>
            <a:endParaRPr lang="sv-SE" dirty="0">
              <a:latin typeface="Calibri" panose="020F0502020204030204" pitchFamily="34" charset="0"/>
            </a:endParaRPr>
          </a:p>
        </p:txBody>
      </p:sp>
      <p:sp>
        <p:nvSpPr>
          <p:cNvPr id="52" name="TextBox 51"/>
          <p:cNvSpPr txBox="1"/>
          <p:nvPr/>
        </p:nvSpPr>
        <p:spPr>
          <a:xfrm>
            <a:off x="8966249" y="2435880"/>
            <a:ext cx="495649" cy="461665"/>
          </a:xfrm>
          <a:prstGeom prst="rect">
            <a:avLst/>
          </a:prstGeom>
          <a:noFill/>
        </p:spPr>
        <p:txBody>
          <a:bodyPr wrap="none" rtlCol="0">
            <a:spAutoFit/>
          </a:bodyPr>
          <a:lstStyle/>
          <a:p>
            <a:r>
              <a:rPr lang="sv-SE" dirty="0" smtClean="0">
                <a:latin typeface="Calibri" panose="020F0502020204030204" pitchFamily="34" charset="0"/>
              </a:rPr>
              <a:t>10</a:t>
            </a:r>
            <a:endParaRPr lang="sv-SE" dirty="0">
              <a:latin typeface="Calibri" panose="020F0502020204030204" pitchFamily="34" charset="0"/>
            </a:endParaRPr>
          </a:p>
        </p:txBody>
      </p:sp>
      <p:sp>
        <p:nvSpPr>
          <p:cNvPr id="53" name="TextBox 52"/>
          <p:cNvSpPr txBox="1"/>
          <p:nvPr/>
        </p:nvSpPr>
        <p:spPr>
          <a:xfrm>
            <a:off x="7391671" y="2435880"/>
            <a:ext cx="340158" cy="461665"/>
          </a:xfrm>
          <a:prstGeom prst="rect">
            <a:avLst/>
          </a:prstGeom>
          <a:noFill/>
        </p:spPr>
        <p:txBody>
          <a:bodyPr wrap="none" rtlCol="0">
            <a:spAutoFit/>
          </a:bodyPr>
          <a:lstStyle/>
          <a:p>
            <a:r>
              <a:rPr lang="sv-SE" dirty="0">
                <a:latin typeface="Calibri" panose="020F0502020204030204" pitchFamily="34" charset="0"/>
              </a:rPr>
              <a:t>8</a:t>
            </a:r>
          </a:p>
        </p:txBody>
      </p:sp>
    </p:spTree>
    <p:extLst>
      <p:ext uri="{BB962C8B-B14F-4D97-AF65-F5344CB8AC3E}">
        <p14:creationId xmlns:p14="http://schemas.microsoft.com/office/powerpoint/2010/main" val="80205692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 of adjustment</a:t>
            </a:r>
            <a:endParaRPr lang="en-US" dirty="0"/>
          </a:p>
        </p:txBody>
      </p:sp>
      <p:sp>
        <p:nvSpPr>
          <p:cNvPr id="3" name="Content Placeholder 2"/>
          <p:cNvSpPr>
            <a:spLocks noGrp="1"/>
          </p:cNvSpPr>
          <p:nvPr>
            <p:ph sz="quarter" idx="13"/>
          </p:nvPr>
        </p:nvSpPr>
        <p:spPr>
          <a:xfrm>
            <a:off x="2130425" y="2066400"/>
            <a:ext cx="5139577" cy="4178685"/>
          </a:xfrm>
        </p:spPr>
        <p:txBody>
          <a:bodyPr>
            <a:normAutofit fontScale="92500" lnSpcReduction="10000"/>
          </a:bodyPr>
          <a:lstStyle/>
          <a:p>
            <a:r>
              <a:rPr lang="en-US" sz="2800" dirty="0" smtClean="0"/>
              <a:t>The subject adjusts the intensity of the stimulus continuously until they report that they </a:t>
            </a:r>
            <a:r>
              <a:rPr lang="en-US" sz="2800" i="1" dirty="0" smtClean="0"/>
              <a:t>can</a:t>
            </a:r>
            <a:r>
              <a:rPr lang="en-US" sz="2800" dirty="0" smtClean="0"/>
              <a:t> (ascending) or </a:t>
            </a:r>
            <a:r>
              <a:rPr lang="en-US" sz="2800" i="1" dirty="0" smtClean="0"/>
              <a:t>cannot</a:t>
            </a:r>
            <a:r>
              <a:rPr lang="en-US" sz="2800" dirty="0" smtClean="0"/>
              <a:t> (descending) detect the stimulus</a:t>
            </a:r>
          </a:p>
          <a:p>
            <a:r>
              <a:rPr lang="en-US" sz="2800" dirty="0" smtClean="0"/>
              <a:t>The procedure is repeated several times</a:t>
            </a:r>
          </a:p>
          <a:p>
            <a:r>
              <a:rPr lang="en-US" sz="2800" dirty="0" smtClean="0"/>
              <a:t>At </a:t>
            </a:r>
            <a:r>
              <a:rPr lang="en-US" sz="2800" dirty="0"/>
              <a:t>the end mean is calculated giving the average error which can be taken as the measure of </a:t>
            </a:r>
            <a:r>
              <a:rPr lang="en-US" sz="2800" dirty="0" smtClean="0"/>
              <a:t>sensitivity</a:t>
            </a:r>
            <a:endParaRPr lang="en-US" sz="2800" dirty="0"/>
          </a:p>
        </p:txBody>
      </p:sp>
      <p:pic>
        <p:nvPicPr>
          <p:cNvPr id="10242" name="Picture 2" descr="https://encrypted-tbn1.gstatic.com/images?q=tbn:ANd9GcTSjsioAERN5vrKCDilB2vvmK5PW9QcqGb14KMXiM8FO_tafXl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0898" y="2998173"/>
            <a:ext cx="1984224" cy="2308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612158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 of constant stimuli</a:t>
            </a:r>
            <a:endParaRPr lang="en-US" dirty="0"/>
          </a:p>
        </p:txBody>
      </p:sp>
      <p:sp>
        <p:nvSpPr>
          <p:cNvPr id="3" name="Content Placeholder 2"/>
          <p:cNvSpPr>
            <a:spLocks noGrp="1"/>
          </p:cNvSpPr>
          <p:nvPr>
            <p:ph sz="quarter" idx="13"/>
          </p:nvPr>
        </p:nvSpPr>
        <p:spPr/>
        <p:txBody>
          <a:bodyPr>
            <a:normAutofit/>
          </a:bodyPr>
          <a:lstStyle/>
          <a:p>
            <a:r>
              <a:rPr lang="en-US" sz="2800" dirty="0" smtClean="0"/>
              <a:t>The </a:t>
            </a:r>
            <a:r>
              <a:rPr lang="en-US" sz="2800" dirty="0"/>
              <a:t>levels of a certain property of the stimulus are </a:t>
            </a:r>
            <a:r>
              <a:rPr lang="en-US" sz="2800" dirty="0" smtClean="0"/>
              <a:t>presented randomly instead of in order of intensity</a:t>
            </a:r>
          </a:p>
          <a:p>
            <a:r>
              <a:rPr lang="en-US" sz="2800" dirty="0"/>
              <a:t>Test each stimulus many </a:t>
            </a:r>
            <a:r>
              <a:rPr lang="en-US" sz="2800" dirty="0" smtClean="0"/>
              <a:t>times in </a:t>
            </a:r>
            <a:r>
              <a:rPr lang="en-US" sz="2800" dirty="0"/>
              <a:t>random </a:t>
            </a:r>
            <a:r>
              <a:rPr lang="en-US" sz="2800" dirty="0" smtClean="0"/>
              <a:t>order</a:t>
            </a:r>
          </a:p>
          <a:p>
            <a:r>
              <a:rPr lang="en-US" sz="2800" dirty="0"/>
              <a:t>P</a:t>
            </a:r>
            <a:r>
              <a:rPr lang="en-US" sz="2800" dirty="0" smtClean="0"/>
              <a:t>revents </a:t>
            </a:r>
            <a:r>
              <a:rPr lang="en-US" sz="2800" dirty="0"/>
              <a:t>the subject from being able to predict the level of the next stimulus, and therefore reduces errors of habituation and </a:t>
            </a:r>
            <a:r>
              <a:rPr lang="en-US" sz="2800" dirty="0" smtClean="0"/>
              <a:t>expectation</a:t>
            </a:r>
            <a:endParaRPr lang="en-US" sz="2800" dirty="0"/>
          </a:p>
          <a:p>
            <a:endParaRPr lang="sv-SE" sz="2800" dirty="0"/>
          </a:p>
        </p:txBody>
      </p:sp>
    </p:spTree>
    <p:extLst>
      <p:ext uri="{BB962C8B-B14F-4D97-AF65-F5344CB8AC3E}">
        <p14:creationId xmlns:p14="http://schemas.microsoft.com/office/powerpoint/2010/main" val="209106804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Method of constant stimuli</a:t>
            </a:r>
          </a:p>
        </p:txBody>
      </p:sp>
      <p:sp>
        <p:nvSpPr>
          <p:cNvPr id="3" name="Content Placeholder 2"/>
          <p:cNvSpPr>
            <a:spLocks noGrp="1"/>
          </p:cNvSpPr>
          <p:nvPr>
            <p:ph sz="quarter" idx="13"/>
          </p:nvPr>
        </p:nvSpPr>
        <p:spPr/>
        <p:txBody>
          <a:bodyPr/>
          <a:lstStyle/>
          <a:p>
            <a:pPr marL="0" indent="0">
              <a:buNone/>
            </a:pPr>
            <a:r>
              <a:rPr lang="en-US" sz="2800" dirty="0"/>
              <a:t>Calculate the proportion of “yes” </a:t>
            </a:r>
            <a:r>
              <a:rPr lang="en-US" sz="2800" dirty="0" smtClean="0"/>
              <a:t>responses </a:t>
            </a:r>
            <a:r>
              <a:rPr lang="en-US" sz="2800" dirty="0"/>
              <a:t>at each light level</a:t>
            </a:r>
          </a:p>
          <a:p>
            <a:pPr marL="0" indent="0">
              <a:buNone/>
            </a:pPr>
            <a:endParaRPr lang="sv-SE" dirty="0"/>
          </a:p>
        </p:txBody>
      </p:sp>
      <p:grpSp>
        <p:nvGrpSpPr>
          <p:cNvPr id="31" name="Group 30"/>
          <p:cNvGrpSpPr/>
          <p:nvPr/>
        </p:nvGrpSpPr>
        <p:grpSpPr>
          <a:xfrm>
            <a:off x="1718469" y="3753301"/>
            <a:ext cx="7254875" cy="2311400"/>
            <a:chOff x="1066800" y="1917700"/>
            <a:chExt cx="7254875" cy="2311400"/>
          </a:xfrm>
        </p:grpSpPr>
        <p:sp>
          <p:nvSpPr>
            <p:cNvPr id="32" name="Rectangle 2"/>
            <p:cNvSpPr>
              <a:spLocks noChangeArrowheads="1"/>
            </p:cNvSpPr>
            <p:nvPr/>
          </p:nvSpPr>
          <p:spPr bwMode="auto">
            <a:xfrm>
              <a:off x="1066800" y="3260725"/>
              <a:ext cx="7254875" cy="595313"/>
            </a:xfrm>
            <a:prstGeom prst="rect">
              <a:avLst/>
            </a:prstGeom>
            <a:solidFill>
              <a:srgbClr val="0000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33" name="Oval 5"/>
            <p:cNvSpPr>
              <a:spLocks noChangeArrowheads="1"/>
            </p:cNvSpPr>
            <p:nvPr/>
          </p:nvSpPr>
          <p:spPr bwMode="auto">
            <a:xfrm>
              <a:off x="1331913" y="3429000"/>
              <a:ext cx="288925" cy="288925"/>
            </a:xfrm>
            <a:prstGeom prst="ellipse">
              <a:avLst/>
            </a:prstGeom>
            <a:solidFill>
              <a:srgbClr val="F8F8F8"/>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34" name="Oval 6"/>
            <p:cNvSpPr>
              <a:spLocks noChangeArrowheads="1"/>
            </p:cNvSpPr>
            <p:nvPr/>
          </p:nvSpPr>
          <p:spPr bwMode="auto">
            <a:xfrm>
              <a:off x="1763713" y="3429000"/>
              <a:ext cx="288925" cy="288925"/>
            </a:xfrm>
            <a:prstGeom prst="ellipse">
              <a:avLst/>
            </a:prstGeom>
            <a:solidFill>
              <a:srgbClr val="4D4D4D"/>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35" name="Oval 7"/>
            <p:cNvSpPr>
              <a:spLocks noChangeArrowheads="1"/>
            </p:cNvSpPr>
            <p:nvPr/>
          </p:nvSpPr>
          <p:spPr bwMode="auto">
            <a:xfrm>
              <a:off x="2195513" y="3429000"/>
              <a:ext cx="288925" cy="288925"/>
            </a:xfrm>
            <a:prstGeom prst="ellipse">
              <a:avLst/>
            </a:prstGeom>
            <a:solidFill>
              <a:srgbClr val="F8F8F8"/>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36" name="Oval 8"/>
            <p:cNvSpPr>
              <a:spLocks noChangeArrowheads="1"/>
            </p:cNvSpPr>
            <p:nvPr/>
          </p:nvSpPr>
          <p:spPr bwMode="auto">
            <a:xfrm>
              <a:off x="2627313" y="3429000"/>
              <a:ext cx="288925" cy="288925"/>
            </a:xfrm>
            <a:prstGeom prst="ellipse">
              <a:avLst/>
            </a:prstGeom>
            <a:solidFill>
              <a:srgbClr val="B2B2B2"/>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37" name="Oval 9"/>
            <p:cNvSpPr>
              <a:spLocks noChangeArrowheads="1"/>
            </p:cNvSpPr>
            <p:nvPr/>
          </p:nvSpPr>
          <p:spPr bwMode="auto">
            <a:xfrm>
              <a:off x="3059113" y="3429000"/>
              <a:ext cx="288925" cy="288925"/>
            </a:xfrm>
            <a:prstGeom prst="ellipse">
              <a:avLst/>
            </a:prstGeom>
            <a:solidFill>
              <a:srgbClr val="F8F8F8"/>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38" name="Oval 10"/>
            <p:cNvSpPr>
              <a:spLocks noChangeArrowheads="1"/>
            </p:cNvSpPr>
            <p:nvPr/>
          </p:nvSpPr>
          <p:spPr bwMode="auto">
            <a:xfrm>
              <a:off x="3492500" y="3429000"/>
              <a:ext cx="288925" cy="288925"/>
            </a:xfrm>
            <a:prstGeom prst="ellipse">
              <a:avLst/>
            </a:prstGeom>
            <a:solidFill>
              <a:srgbClr val="B2B2B2"/>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39" name="Oval 11"/>
            <p:cNvSpPr>
              <a:spLocks noChangeArrowheads="1"/>
            </p:cNvSpPr>
            <p:nvPr/>
          </p:nvSpPr>
          <p:spPr bwMode="auto">
            <a:xfrm>
              <a:off x="3924300" y="3429000"/>
              <a:ext cx="288925" cy="288925"/>
            </a:xfrm>
            <a:prstGeom prst="ellipse">
              <a:avLst/>
            </a:prstGeom>
            <a:solidFill>
              <a:srgbClr val="4D4D4D"/>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40" name="Oval 12"/>
            <p:cNvSpPr>
              <a:spLocks noChangeArrowheads="1"/>
            </p:cNvSpPr>
            <p:nvPr/>
          </p:nvSpPr>
          <p:spPr bwMode="auto">
            <a:xfrm>
              <a:off x="4787900" y="3429000"/>
              <a:ext cx="288925" cy="288925"/>
            </a:xfrm>
            <a:prstGeom prst="ellipse">
              <a:avLst/>
            </a:prstGeom>
            <a:solidFill>
              <a:srgbClr val="4D4D4D"/>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41" name="Oval 13"/>
            <p:cNvSpPr>
              <a:spLocks noChangeArrowheads="1"/>
            </p:cNvSpPr>
            <p:nvPr/>
          </p:nvSpPr>
          <p:spPr bwMode="auto">
            <a:xfrm>
              <a:off x="4356100" y="3429000"/>
              <a:ext cx="288925" cy="288925"/>
            </a:xfrm>
            <a:prstGeom prst="ellipse">
              <a:avLst/>
            </a:prstGeom>
            <a:solidFill>
              <a:srgbClr val="080808"/>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42" name="Oval 14"/>
            <p:cNvSpPr>
              <a:spLocks noChangeArrowheads="1"/>
            </p:cNvSpPr>
            <p:nvPr/>
          </p:nvSpPr>
          <p:spPr bwMode="auto">
            <a:xfrm>
              <a:off x="5219700" y="3429000"/>
              <a:ext cx="288925" cy="288925"/>
            </a:xfrm>
            <a:prstGeom prst="ellipse">
              <a:avLst/>
            </a:prstGeom>
            <a:solidFill>
              <a:srgbClr val="F8F8F8"/>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43" name="Oval 15"/>
            <p:cNvSpPr>
              <a:spLocks noChangeArrowheads="1"/>
            </p:cNvSpPr>
            <p:nvPr/>
          </p:nvSpPr>
          <p:spPr bwMode="auto">
            <a:xfrm>
              <a:off x="5651500" y="3429000"/>
              <a:ext cx="288925" cy="288925"/>
            </a:xfrm>
            <a:prstGeom prst="ellipse">
              <a:avLst/>
            </a:prstGeom>
            <a:solidFill>
              <a:srgbClr val="B2B2B2"/>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44" name="Oval 16"/>
            <p:cNvSpPr>
              <a:spLocks noChangeArrowheads="1"/>
            </p:cNvSpPr>
            <p:nvPr/>
          </p:nvSpPr>
          <p:spPr bwMode="auto">
            <a:xfrm>
              <a:off x="6083300" y="3429000"/>
              <a:ext cx="288925" cy="288925"/>
            </a:xfrm>
            <a:prstGeom prst="ellipse">
              <a:avLst/>
            </a:prstGeom>
            <a:solidFill>
              <a:srgbClr val="080808"/>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45" name="Oval 17"/>
            <p:cNvSpPr>
              <a:spLocks noChangeArrowheads="1"/>
            </p:cNvSpPr>
            <p:nvPr/>
          </p:nvSpPr>
          <p:spPr bwMode="auto">
            <a:xfrm>
              <a:off x="6516688" y="3429000"/>
              <a:ext cx="288925" cy="288925"/>
            </a:xfrm>
            <a:prstGeom prst="ellipse">
              <a:avLst/>
            </a:prstGeom>
            <a:solidFill>
              <a:srgbClr val="080808"/>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46" name="Oval 18"/>
            <p:cNvSpPr>
              <a:spLocks noChangeArrowheads="1"/>
            </p:cNvSpPr>
            <p:nvPr/>
          </p:nvSpPr>
          <p:spPr bwMode="auto">
            <a:xfrm>
              <a:off x="6948488" y="3429000"/>
              <a:ext cx="288925" cy="288925"/>
            </a:xfrm>
            <a:prstGeom prst="ellipse">
              <a:avLst/>
            </a:prstGeom>
            <a:solidFill>
              <a:srgbClr val="080808"/>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47" name="Oval 19"/>
            <p:cNvSpPr>
              <a:spLocks noChangeArrowheads="1"/>
            </p:cNvSpPr>
            <p:nvPr/>
          </p:nvSpPr>
          <p:spPr bwMode="auto">
            <a:xfrm>
              <a:off x="7380288" y="3429000"/>
              <a:ext cx="288925" cy="288925"/>
            </a:xfrm>
            <a:prstGeom prst="ellipse">
              <a:avLst/>
            </a:prstGeom>
            <a:solidFill>
              <a:srgbClr val="4D4D4D"/>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48" name="Oval 20"/>
            <p:cNvSpPr>
              <a:spLocks noChangeArrowheads="1"/>
            </p:cNvSpPr>
            <p:nvPr/>
          </p:nvSpPr>
          <p:spPr bwMode="auto">
            <a:xfrm>
              <a:off x="7812088" y="3429000"/>
              <a:ext cx="288925" cy="288925"/>
            </a:xfrm>
            <a:prstGeom prst="ellipse">
              <a:avLst/>
            </a:prstGeom>
            <a:solidFill>
              <a:srgbClr val="B2B2B2"/>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49" name="Text Box 21"/>
            <p:cNvSpPr txBox="1">
              <a:spLocks noChangeArrowheads="1"/>
            </p:cNvSpPr>
            <p:nvPr/>
          </p:nvSpPr>
          <p:spPr bwMode="auto">
            <a:xfrm>
              <a:off x="1258888" y="3862388"/>
              <a:ext cx="691356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92075" algn="l"/>
                  <a:tab pos="533400" algn="l"/>
                  <a:tab pos="990600" algn="l"/>
                  <a:tab pos="1341438" algn="l"/>
                  <a:tab pos="1798638" algn="l"/>
                  <a:tab pos="2239963" algn="l"/>
                  <a:tab pos="2697163" algn="l"/>
                  <a:tab pos="3140075" algn="l"/>
                  <a:tab pos="3581400" algn="l"/>
                  <a:tab pos="3946525" algn="l"/>
                  <a:tab pos="4389438" algn="l"/>
                  <a:tab pos="4846638" algn="l"/>
                  <a:tab pos="5287963" algn="l"/>
                  <a:tab pos="5654675" algn="l"/>
                  <a:tab pos="6096000" algn="l"/>
                  <a:tab pos="6553200" algn="l"/>
                </a:tabLst>
                <a:defRPr>
                  <a:solidFill>
                    <a:schemeClr val="tx1"/>
                  </a:solidFill>
                  <a:latin typeface="Arial" charset="0"/>
                </a:defRPr>
              </a:lvl1pPr>
              <a:lvl2pPr>
                <a:tabLst>
                  <a:tab pos="92075" algn="l"/>
                  <a:tab pos="533400" algn="l"/>
                  <a:tab pos="990600" algn="l"/>
                  <a:tab pos="1341438" algn="l"/>
                  <a:tab pos="1798638" algn="l"/>
                  <a:tab pos="2239963" algn="l"/>
                  <a:tab pos="2697163" algn="l"/>
                  <a:tab pos="3140075" algn="l"/>
                  <a:tab pos="3581400" algn="l"/>
                  <a:tab pos="3946525" algn="l"/>
                  <a:tab pos="4389438" algn="l"/>
                  <a:tab pos="4846638" algn="l"/>
                  <a:tab pos="5287963" algn="l"/>
                  <a:tab pos="5654675" algn="l"/>
                  <a:tab pos="6096000" algn="l"/>
                  <a:tab pos="6553200" algn="l"/>
                </a:tabLst>
                <a:defRPr>
                  <a:solidFill>
                    <a:schemeClr val="tx1"/>
                  </a:solidFill>
                  <a:latin typeface="Arial" charset="0"/>
                </a:defRPr>
              </a:lvl2pPr>
              <a:lvl3pPr>
                <a:tabLst>
                  <a:tab pos="92075" algn="l"/>
                  <a:tab pos="533400" algn="l"/>
                  <a:tab pos="990600" algn="l"/>
                  <a:tab pos="1341438" algn="l"/>
                  <a:tab pos="1798638" algn="l"/>
                  <a:tab pos="2239963" algn="l"/>
                  <a:tab pos="2697163" algn="l"/>
                  <a:tab pos="3140075" algn="l"/>
                  <a:tab pos="3581400" algn="l"/>
                  <a:tab pos="3946525" algn="l"/>
                  <a:tab pos="4389438" algn="l"/>
                  <a:tab pos="4846638" algn="l"/>
                  <a:tab pos="5287963" algn="l"/>
                  <a:tab pos="5654675" algn="l"/>
                  <a:tab pos="6096000" algn="l"/>
                  <a:tab pos="6553200" algn="l"/>
                </a:tabLst>
                <a:defRPr>
                  <a:solidFill>
                    <a:schemeClr val="tx1"/>
                  </a:solidFill>
                  <a:latin typeface="Arial" charset="0"/>
                </a:defRPr>
              </a:lvl3pPr>
              <a:lvl4pPr>
                <a:tabLst>
                  <a:tab pos="92075" algn="l"/>
                  <a:tab pos="533400" algn="l"/>
                  <a:tab pos="990600" algn="l"/>
                  <a:tab pos="1341438" algn="l"/>
                  <a:tab pos="1798638" algn="l"/>
                  <a:tab pos="2239963" algn="l"/>
                  <a:tab pos="2697163" algn="l"/>
                  <a:tab pos="3140075" algn="l"/>
                  <a:tab pos="3581400" algn="l"/>
                  <a:tab pos="3946525" algn="l"/>
                  <a:tab pos="4389438" algn="l"/>
                  <a:tab pos="4846638" algn="l"/>
                  <a:tab pos="5287963" algn="l"/>
                  <a:tab pos="5654675" algn="l"/>
                  <a:tab pos="6096000" algn="l"/>
                  <a:tab pos="6553200" algn="l"/>
                </a:tabLst>
                <a:defRPr>
                  <a:solidFill>
                    <a:schemeClr val="tx1"/>
                  </a:solidFill>
                  <a:latin typeface="Arial" charset="0"/>
                </a:defRPr>
              </a:lvl4pPr>
              <a:lvl5pPr>
                <a:tabLst>
                  <a:tab pos="92075" algn="l"/>
                  <a:tab pos="533400" algn="l"/>
                  <a:tab pos="990600" algn="l"/>
                  <a:tab pos="1341438" algn="l"/>
                  <a:tab pos="1798638" algn="l"/>
                  <a:tab pos="2239963" algn="l"/>
                  <a:tab pos="2697163" algn="l"/>
                  <a:tab pos="3140075" algn="l"/>
                  <a:tab pos="3581400" algn="l"/>
                  <a:tab pos="3946525" algn="l"/>
                  <a:tab pos="4389438" algn="l"/>
                  <a:tab pos="4846638" algn="l"/>
                  <a:tab pos="5287963" algn="l"/>
                  <a:tab pos="5654675" algn="l"/>
                  <a:tab pos="6096000" algn="l"/>
                  <a:tab pos="6553200" algn="l"/>
                </a:tabLst>
                <a:defRPr>
                  <a:solidFill>
                    <a:schemeClr val="tx1"/>
                  </a:solidFill>
                  <a:latin typeface="Arial" charset="0"/>
                </a:defRPr>
              </a:lvl5pPr>
              <a:lvl6pPr fontAlgn="base">
                <a:spcBef>
                  <a:spcPct val="0"/>
                </a:spcBef>
                <a:spcAft>
                  <a:spcPct val="0"/>
                </a:spcAft>
                <a:tabLst>
                  <a:tab pos="92075" algn="l"/>
                  <a:tab pos="533400" algn="l"/>
                  <a:tab pos="990600" algn="l"/>
                  <a:tab pos="1341438" algn="l"/>
                  <a:tab pos="1798638" algn="l"/>
                  <a:tab pos="2239963" algn="l"/>
                  <a:tab pos="2697163" algn="l"/>
                  <a:tab pos="3140075" algn="l"/>
                  <a:tab pos="3581400" algn="l"/>
                  <a:tab pos="3946525" algn="l"/>
                  <a:tab pos="4389438" algn="l"/>
                  <a:tab pos="4846638" algn="l"/>
                  <a:tab pos="5287963" algn="l"/>
                  <a:tab pos="5654675" algn="l"/>
                  <a:tab pos="6096000" algn="l"/>
                  <a:tab pos="6553200" algn="l"/>
                </a:tabLst>
                <a:defRPr>
                  <a:solidFill>
                    <a:schemeClr val="tx1"/>
                  </a:solidFill>
                  <a:latin typeface="Arial" charset="0"/>
                </a:defRPr>
              </a:lvl6pPr>
              <a:lvl7pPr fontAlgn="base">
                <a:spcBef>
                  <a:spcPct val="0"/>
                </a:spcBef>
                <a:spcAft>
                  <a:spcPct val="0"/>
                </a:spcAft>
                <a:tabLst>
                  <a:tab pos="92075" algn="l"/>
                  <a:tab pos="533400" algn="l"/>
                  <a:tab pos="990600" algn="l"/>
                  <a:tab pos="1341438" algn="l"/>
                  <a:tab pos="1798638" algn="l"/>
                  <a:tab pos="2239963" algn="l"/>
                  <a:tab pos="2697163" algn="l"/>
                  <a:tab pos="3140075" algn="l"/>
                  <a:tab pos="3581400" algn="l"/>
                  <a:tab pos="3946525" algn="l"/>
                  <a:tab pos="4389438" algn="l"/>
                  <a:tab pos="4846638" algn="l"/>
                  <a:tab pos="5287963" algn="l"/>
                  <a:tab pos="5654675" algn="l"/>
                  <a:tab pos="6096000" algn="l"/>
                  <a:tab pos="6553200" algn="l"/>
                </a:tabLst>
                <a:defRPr>
                  <a:solidFill>
                    <a:schemeClr val="tx1"/>
                  </a:solidFill>
                  <a:latin typeface="Arial" charset="0"/>
                </a:defRPr>
              </a:lvl7pPr>
              <a:lvl8pPr fontAlgn="base">
                <a:spcBef>
                  <a:spcPct val="0"/>
                </a:spcBef>
                <a:spcAft>
                  <a:spcPct val="0"/>
                </a:spcAft>
                <a:tabLst>
                  <a:tab pos="92075" algn="l"/>
                  <a:tab pos="533400" algn="l"/>
                  <a:tab pos="990600" algn="l"/>
                  <a:tab pos="1341438" algn="l"/>
                  <a:tab pos="1798638" algn="l"/>
                  <a:tab pos="2239963" algn="l"/>
                  <a:tab pos="2697163" algn="l"/>
                  <a:tab pos="3140075" algn="l"/>
                  <a:tab pos="3581400" algn="l"/>
                  <a:tab pos="3946525" algn="l"/>
                  <a:tab pos="4389438" algn="l"/>
                  <a:tab pos="4846638" algn="l"/>
                  <a:tab pos="5287963" algn="l"/>
                  <a:tab pos="5654675" algn="l"/>
                  <a:tab pos="6096000" algn="l"/>
                  <a:tab pos="6553200" algn="l"/>
                </a:tabLst>
                <a:defRPr>
                  <a:solidFill>
                    <a:schemeClr val="tx1"/>
                  </a:solidFill>
                  <a:latin typeface="Arial" charset="0"/>
                </a:defRPr>
              </a:lvl8pPr>
              <a:lvl9pPr fontAlgn="base">
                <a:spcBef>
                  <a:spcPct val="0"/>
                </a:spcBef>
                <a:spcAft>
                  <a:spcPct val="0"/>
                </a:spcAft>
                <a:tabLst>
                  <a:tab pos="92075" algn="l"/>
                  <a:tab pos="533400" algn="l"/>
                  <a:tab pos="990600" algn="l"/>
                  <a:tab pos="1341438" algn="l"/>
                  <a:tab pos="1798638" algn="l"/>
                  <a:tab pos="2239963" algn="l"/>
                  <a:tab pos="2697163" algn="l"/>
                  <a:tab pos="3140075" algn="l"/>
                  <a:tab pos="3581400" algn="l"/>
                  <a:tab pos="3946525" algn="l"/>
                  <a:tab pos="4389438" algn="l"/>
                  <a:tab pos="4846638" algn="l"/>
                  <a:tab pos="5287963" algn="l"/>
                  <a:tab pos="5654675" algn="l"/>
                  <a:tab pos="6096000" algn="l"/>
                  <a:tab pos="6553200" algn="l"/>
                </a:tabLst>
                <a:defRPr>
                  <a:solidFill>
                    <a:schemeClr val="tx1"/>
                  </a:solidFill>
                  <a:latin typeface="Arial" charset="0"/>
                </a:defRPr>
              </a:lvl9pPr>
            </a:lstStyle>
            <a:p>
              <a:pPr marL="0" marR="0" lvl="0" indent="0" defTabSz="914400" eaLnBrk="1" fontAlgn="auto" latinLnBrk="0" hangingPunct="1">
                <a:lnSpc>
                  <a:spcPct val="100000"/>
                </a:lnSpc>
                <a:spcBef>
                  <a:spcPct val="50000"/>
                </a:spcBef>
                <a:spcAft>
                  <a:spcPts val="0"/>
                </a:spcAft>
                <a:buClrTx/>
                <a:buSzTx/>
                <a:buFontTx/>
                <a:buNone/>
                <a:tabLst>
                  <a:tab pos="92075" algn="l"/>
                  <a:tab pos="533400" algn="l"/>
                  <a:tab pos="990600" algn="l"/>
                  <a:tab pos="1341438" algn="l"/>
                  <a:tab pos="1798638" algn="l"/>
                  <a:tab pos="2239963" algn="l"/>
                  <a:tab pos="2697163" algn="l"/>
                  <a:tab pos="3140075" algn="l"/>
                  <a:tab pos="3581400" algn="l"/>
                  <a:tab pos="3946525" algn="l"/>
                  <a:tab pos="4389438" algn="l"/>
                  <a:tab pos="4846638" algn="l"/>
                  <a:tab pos="5287963" algn="l"/>
                  <a:tab pos="5654675" algn="l"/>
                  <a:tab pos="6096000" algn="l"/>
                  <a:tab pos="6553200" algn="l"/>
                </a:tabLst>
                <a:defRPr/>
              </a:pPr>
              <a:r>
                <a:rPr kumimoji="0" lang="en-US" altLang="sv-SE" sz="1800" b="1" i="0" u="none" strike="noStrike" kern="0" cap="none" spc="0" normalizeH="0" baseline="0" noProof="0" smtClean="0">
                  <a:ln>
                    <a:noFill/>
                  </a:ln>
                  <a:solidFill>
                    <a:srgbClr val="000000"/>
                  </a:solidFill>
                  <a:effectLst/>
                  <a:uLnTx/>
                  <a:uFillTx/>
                  <a:latin typeface="Arial" charset="0"/>
                </a:rPr>
                <a:t>	+	-	+	+	+	-	-	-	+	+	+	-	-	-	-	+</a:t>
              </a:r>
              <a:endParaRPr kumimoji="0" lang="hu-HU" altLang="sv-SE" sz="1800" b="1" i="0" u="none" strike="noStrike" kern="0" cap="none" spc="0" normalizeH="0" baseline="0" noProof="0" smtClean="0">
                <a:ln>
                  <a:noFill/>
                </a:ln>
                <a:solidFill>
                  <a:srgbClr val="000000"/>
                </a:solidFill>
                <a:effectLst/>
                <a:uLnTx/>
                <a:uFillTx/>
                <a:latin typeface="Arial" charset="0"/>
              </a:endParaRPr>
            </a:p>
          </p:txBody>
        </p:sp>
        <p:sp>
          <p:nvSpPr>
            <p:cNvPr id="50" name="Text Box 22"/>
            <p:cNvSpPr txBox="1">
              <a:spLocks noChangeArrowheads="1"/>
            </p:cNvSpPr>
            <p:nvPr/>
          </p:nvSpPr>
          <p:spPr bwMode="auto">
            <a:xfrm>
              <a:off x="1476375" y="1917700"/>
              <a:ext cx="65516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539750" algn="ctr"/>
                  <a:tab pos="1441450" algn="ctr"/>
                  <a:tab pos="2327275" algn="ctr"/>
                  <a:tab pos="3144838" algn="ctr"/>
                  <a:tab pos="4032250" algn="ctr"/>
                  <a:tab pos="4849813" algn="ctr"/>
                  <a:tab pos="5735638" algn="ctr"/>
                </a:tabLst>
                <a:defRPr>
                  <a:solidFill>
                    <a:schemeClr val="tx1"/>
                  </a:solidFill>
                  <a:latin typeface="Arial" charset="0"/>
                </a:defRPr>
              </a:lvl1pPr>
              <a:lvl2pPr>
                <a:tabLst>
                  <a:tab pos="539750" algn="ctr"/>
                  <a:tab pos="1441450" algn="ctr"/>
                  <a:tab pos="2327275" algn="ctr"/>
                  <a:tab pos="3144838" algn="ctr"/>
                  <a:tab pos="4032250" algn="ctr"/>
                  <a:tab pos="4849813" algn="ctr"/>
                  <a:tab pos="5735638" algn="ctr"/>
                </a:tabLst>
                <a:defRPr>
                  <a:solidFill>
                    <a:schemeClr val="tx1"/>
                  </a:solidFill>
                  <a:latin typeface="Arial" charset="0"/>
                </a:defRPr>
              </a:lvl2pPr>
              <a:lvl3pPr>
                <a:tabLst>
                  <a:tab pos="539750" algn="ctr"/>
                  <a:tab pos="1441450" algn="ctr"/>
                  <a:tab pos="2327275" algn="ctr"/>
                  <a:tab pos="3144838" algn="ctr"/>
                  <a:tab pos="4032250" algn="ctr"/>
                  <a:tab pos="4849813" algn="ctr"/>
                  <a:tab pos="5735638" algn="ctr"/>
                </a:tabLst>
                <a:defRPr>
                  <a:solidFill>
                    <a:schemeClr val="tx1"/>
                  </a:solidFill>
                  <a:latin typeface="Arial" charset="0"/>
                </a:defRPr>
              </a:lvl3pPr>
              <a:lvl4pPr>
                <a:tabLst>
                  <a:tab pos="539750" algn="ctr"/>
                  <a:tab pos="1441450" algn="ctr"/>
                  <a:tab pos="2327275" algn="ctr"/>
                  <a:tab pos="3144838" algn="ctr"/>
                  <a:tab pos="4032250" algn="ctr"/>
                  <a:tab pos="4849813" algn="ctr"/>
                  <a:tab pos="5735638" algn="ctr"/>
                </a:tabLst>
                <a:defRPr>
                  <a:solidFill>
                    <a:schemeClr val="tx1"/>
                  </a:solidFill>
                  <a:latin typeface="Arial" charset="0"/>
                </a:defRPr>
              </a:lvl4pPr>
              <a:lvl5pPr>
                <a:tabLst>
                  <a:tab pos="539750" algn="ctr"/>
                  <a:tab pos="1441450" algn="ctr"/>
                  <a:tab pos="2327275" algn="ctr"/>
                  <a:tab pos="3144838" algn="ctr"/>
                  <a:tab pos="4032250" algn="ctr"/>
                  <a:tab pos="4849813" algn="ctr"/>
                  <a:tab pos="5735638" algn="ctr"/>
                </a:tabLst>
                <a:defRPr>
                  <a:solidFill>
                    <a:schemeClr val="tx1"/>
                  </a:solidFill>
                  <a:latin typeface="Arial" charset="0"/>
                </a:defRPr>
              </a:lvl5pPr>
              <a:lvl6pPr fontAlgn="base">
                <a:spcBef>
                  <a:spcPct val="0"/>
                </a:spcBef>
                <a:spcAft>
                  <a:spcPct val="0"/>
                </a:spcAft>
                <a:tabLst>
                  <a:tab pos="539750" algn="ctr"/>
                  <a:tab pos="1441450" algn="ctr"/>
                  <a:tab pos="2327275" algn="ctr"/>
                  <a:tab pos="3144838" algn="ctr"/>
                  <a:tab pos="4032250" algn="ctr"/>
                  <a:tab pos="4849813" algn="ctr"/>
                  <a:tab pos="5735638" algn="ctr"/>
                </a:tabLst>
                <a:defRPr>
                  <a:solidFill>
                    <a:schemeClr val="tx1"/>
                  </a:solidFill>
                  <a:latin typeface="Arial" charset="0"/>
                </a:defRPr>
              </a:lvl6pPr>
              <a:lvl7pPr fontAlgn="base">
                <a:spcBef>
                  <a:spcPct val="0"/>
                </a:spcBef>
                <a:spcAft>
                  <a:spcPct val="0"/>
                </a:spcAft>
                <a:tabLst>
                  <a:tab pos="539750" algn="ctr"/>
                  <a:tab pos="1441450" algn="ctr"/>
                  <a:tab pos="2327275" algn="ctr"/>
                  <a:tab pos="3144838" algn="ctr"/>
                  <a:tab pos="4032250" algn="ctr"/>
                  <a:tab pos="4849813" algn="ctr"/>
                  <a:tab pos="5735638" algn="ctr"/>
                </a:tabLst>
                <a:defRPr>
                  <a:solidFill>
                    <a:schemeClr val="tx1"/>
                  </a:solidFill>
                  <a:latin typeface="Arial" charset="0"/>
                </a:defRPr>
              </a:lvl7pPr>
              <a:lvl8pPr fontAlgn="base">
                <a:spcBef>
                  <a:spcPct val="0"/>
                </a:spcBef>
                <a:spcAft>
                  <a:spcPct val="0"/>
                </a:spcAft>
                <a:tabLst>
                  <a:tab pos="539750" algn="ctr"/>
                  <a:tab pos="1441450" algn="ctr"/>
                  <a:tab pos="2327275" algn="ctr"/>
                  <a:tab pos="3144838" algn="ctr"/>
                  <a:tab pos="4032250" algn="ctr"/>
                  <a:tab pos="4849813" algn="ctr"/>
                  <a:tab pos="5735638" algn="ctr"/>
                </a:tabLst>
                <a:defRPr>
                  <a:solidFill>
                    <a:schemeClr val="tx1"/>
                  </a:solidFill>
                  <a:latin typeface="Arial" charset="0"/>
                </a:defRPr>
              </a:lvl8pPr>
              <a:lvl9pPr fontAlgn="base">
                <a:spcBef>
                  <a:spcPct val="0"/>
                </a:spcBef>
                <a:spcAft>
                  <a:spcPct val="0"/>
                </a:spcAft>
                <a:tabLst>
                  <a:tab pos="539750" algn="ctr"/>
                  <a:tab pos="1441450" algn="ctr"/>
                  <a:tab pos="2327275" algn="ctr"/>
                  <a:tab pos="3144838" algn="ctr"/>
                  <a:tab pos="4032250" algn="ctr"/>
                  <a:tab pos="4849813" algn="ctr"/>
                  <a:tab pos="5735638" algn="ctr"/>
                </a:tabLst>
                <a:defRPr>
                  <a:solidFill>
                    <a:schemeClr val="tx1"/>
                  </a:solidFill>
                  <a:latin typeface="Arial" charset="0"/>
                </a:defRPr>
              </a:lvl9pPr>
            </a:lstStyle>
            <a:p>
              <a:pPr marL="0" marR="0" lvl="0" indent="0" defTabSz="914400" eaLnBrk="1" fontAlgn="auto" latinLnBrk="0" hangingPunct="1">
                <a:lnSpc>
                  <a:spcPct val="100000"/>
                </a:lnSpc>
                <a:spcBef>
                  <a:spcPct val="50000"/>
                </a:spcBef>
                <a:spcAft>
                  <a:spcPts val="0"/>
                </a:spcAft>
                <a:buClrTx/>
                <a:buSzTx/>
                <a:buFontTx/>
                <a:buNone/>
                <a:tabLst>
                  <a:tab pos="539750" algn="ctr"/>
                  <a:tab pos="1441450" algn="ctr"/>
                  <a:tab pos="2327275" algn="ctr"/>
                  <a:tab pos="3144838" algn="ctr"/>
                  <a:tab pos="4032250" algn="ctr"/>
                  <a:tab pos="4849813" algn="ctr"/>
                  <a:tab pos="5735638" algn="ctr"/>
                </a:tabLst>
                <a:defRPr/>
              </a:pPr>
              <a:r>
                <a:rPr kumimoji="0" lang="en-US" altLang="sv-SE" sz="1800" b="1" i="0" u="none" strike="noStrike" kern="0" cap="none" spc="0" normalizeH="0" baseline="0" noProof="0" dirty="0" smtClean="0">
                  <a:ln>
                    <a:noFill/>
                  </a:ln>
                  <a:solidFill>
                    <a:srgbClr val="000000"/>
                  </a:solidFill>
                  <a:effectLst/>
                  <a:uLnTx/>
                  <a:uFillTx/>
                  <a:latin typeface="Arial" charset="0"/>
                </a:rPr>
                <a:t>	0%	5%	20%	50%	80%	95%	100%</a:t>
              </a:r>
              <a:endParaRPr kumimoji="0" lang="hu-HU" altLang="sv-SE" sz="1800" b="1" i="0" u="none" strike="noStrike" kern="0" cap="none" spc="0" normalizeH="0" baseline="0" noProof="0" dirty="0" smtClean="0">
                <a:ln>
                  <a:noFill/>
                </a:ln>
                <a:solidFill>
                  <a:srgbClr val="000000"/>
                </a:solidFill>
                <a:effectLst/>
                <a:uLnTx/>
                <a:uFillTx/>
                <a:latin typeface="Arial" charset="0"/>
              </a:endParaRPr>
            </a:p>
          </p:txBody>
        </p:sp>
        <p:sp>
          <p:nvSpPr>
            <p:cNvPr id="51" name="Oval 23"/>
            <p:cNvSpPr>
              <a:spLocks noChangeArrowheads="1"/>
            </p:cNvSpPr>
            <p:nvPr/>
          </p:nvSpPr>
          <p:spPr bwMode="auto">
            <a:xfrm>
              <a:off x="4572000" y="2492375"/>
              <a:ext cx="288925" cy="288925"/>
            </a:xfrm>
            <a:prstGeom prst="ellipse">
              <a:avLst/>
            </a:prstGeom>
            <a:solidFill>
              <a:srgbClr val="777777"/>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52" name="Oval 24"/>
            <p:cNvSpPr>
              <a:spLocks noChangeArrowheads="1"/>
            </p:cNvSpPr>
            <p:nvPr/>
          </p:nvSpPr>
          <p:spPr bwMode="auto">
            <a:xfrm>
              <a:off x="5435600" y="2492375"/>
              <a:ext cx="288925" cy="288925"/>
            </a:xfrm>
            <a:prstGeom prst="ellipse">
              <a:avLst/>
            </a:prstGeom>
            <a:solidFill>
              <a:srgbClr val="B2B2B2"/>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53" name="Oval 25"/>
            <p:cNvSpPr>
              <a:spLocks noChangeArrowheads="1"/>
            </p:cNvSpPr>
            <p:nvPr/>
          </p:nvSpPr>
          <p:spPr bwMode="auto">
            <a:xfrm>
              <a:off x="6300788" y="2492375"/>
              <a:ext cx="288925" cy="288925"/>
            </a:xfrm>
            <a:prstGeom prst="ellipse">
              <a:avLst/>
            </a:prstGeom>
            <a:solidFill>
              <a:srgbClr val="DDDDDD"/>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54" name="Oval 26"/>
            <p:cNvSpPr>
              <a:spLocks noChangeArrowheads="1"/>
            </p:cNvSpPr>
            <p:nvPr/>
          </p:nvSpPr>
          <p:spPr bwMode="auto">
            <a:xfrm>
              <a:off x="3708400" y="2492375"/>
              <a:ext cx="288925" cy="288925"/>
            </a:xfrm>
            <a:prstGeom prst="ellipse">
              <a:avLst/>
            </a:prstGeom>
            <a:solidFill>
              <a:srgbClr val="4D4D4D"/>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55" name="Oval 27"/>
            <p:cNvSpPr>
              <a:spLocks noChangeArrowheads="1"/>
            </p:cNvSpPr>
            <p:nvPr/>
          </p:nvSpPr>
          <p:spPr bwMode="auto">
            <a:xfrm>
              <a:off x="2843213" y="2492375"/>
              <a:ext cx="288925" cy="288925"/>
            </a:xfrm>
            <a:prstGeom prst="ellipse">
              <a:avLst/>
            </a:prstGeom>
            <a:solidFill>
              <a:srgbClr val="1C1C1C"/>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56" name="Oval 28"/>
            <p:cNvSpPr>
              <a:spLocks noChangeArrowheads="1"/>
            </p:cNvSpPr>
            <p:nvPr/>
          </p:nvSpPr>
          <p:spPr bwMode="auto">
            <a:xfrm>
              <a:off x="7164388" y="2492375"/>
              <a:ext cx="288925" cy="288925"/>
            </a:xfrm>
            <a:prstGeom prst="ellipse">
              <a:avLst/>
            </a:prstGeom>
            <a:solidFill>
              <a:srgbClr val="F8F8F8"/>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57" name="Oval 29"/>
            <p:cNvSpPr>
              <a:spLocks noChangeArrowheads="1"/>
            </p:cNvSpPr>
            <p:nvPr/>
          </p:nvSpPr>
          <p:spPr bwMode="auto">
            <a:xfrm>
              <a:off x="1979613" y="2492375"/>
              <a:ext cx="288925" cy="288925"/>
            </a:xfrm>
            <a:prstGeom prst="ellipse">
              <a:avLst/>
            </a:prstGeom>
            <a:solidFill>
              <a:srgbClr val="080808"/>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grpSp>
    </p:spTree>
    <p:extLst>
      <p:ext uri="{BB962C8B-B14F-4D97-AF65-F5344CB8AC3E}">
        <p14:creationId xmlns:p14="http://schemas.microsoft.com/office/powerpoint/2010/main" val="374556761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t>
            </a:r>
            <a:r>
              <a:rPr lang="en-US" dirty="0" smtClean="0"/>
              <a:t>sychometric function</a:t>
            </a:r>
            <a:endParaRPr lang="sv-SE" dirty="0"/>
          </a:p>
        </p:txBody>
      </p:sp>
      <p:sp>
        <p:nvSpPr>
          <p:cNvPr id="62" name="Content Placeholder 61"/>
          <p:cNvSpPr>
            <a:spLocks noGrp="1"/>
          </p:cNvSpPr>
          <p:nvPr>
            <p:ph sz="quarter" idx="13"/>
          </p:nvPr>
        </p:nvSpPr>
        <p:spPr/>
        <p:txBody>
          <a:bodyPr>
            <a:normAutofit/>
          </a:bodyPr>
          <a:lstStyle/>
          <a:p>
            <a:r>
              <a:rPr lang="en-US" sz="2800" dirty="0"/>
              <a:t>Plot the percentages against stimulus </a:t>
            </a:r>
            <a:r>
              <a:rPr lang="en-US" sz="2800" dirty="0" smtClean="0"/>
              <a:t>intensity</a:t>
            </a:r>
            <a:endParaRPr lang="sv-SE" sz="2800" dirty="0"/>
          </a:p>
        </p:txBody>
      </p:sp>
      <p:grpSp>
        <p:nvGrpSpPr>
          <p:cNvPr id="63" name="Group 62"/>
          <p:cNvGrpSpPr/>
          <p:nvPr/>
        </p:nvGrpSpPr>
        <p:grpSpPr>
          <a:xfrm>
            <a:off x="2527583" y="2805367"/>
            <a:ext cx="6365875" cy="3319462"/>
            <a:chOff x="971550" y="1700213"/>
            <a:chExt cx="6365875" cy="3319462"/>
          </a:xfrm>
        </p:grpSpPr>
        <p:sp>
          <p:nvSpPr>
            <p:cNvPr id="64" name="Rectangle 2"/>
            <p:cNvSpPr>
              <a:spLocks noChangeArrowheads="1"/>
            </p:cNvSpPr>
            <p:nvPr/>
          </p:nvSpPr>
          <p:spPr bwMode="auto">
            <a:xfrm>
              <a:off x="2408238" y="4114800"/>
              <a:ext cx="4541837" cy="517525"/>
            </a:xfrm>
            <a:prstGeom prst="rect">
              <a:avLst/>
            </a:prstGeom>
            <a:solidFill>
              <a:srgbClr val="0000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65" name="Oval 5"/>
            <p:cNvSpPr>
              <a:spLocks noChangeArrowheads="1"/>
            </p:cNvSpPr>
            <p:nvPr/>
          </p:nvSpPr>
          <p:spPr bwMode="auto">
            <a:xfrm>
              <a:off x="4529138" y="4221163"/>
              <a:ext cx="288925" cy="288925"/>
            </a:xfrm>
            <a:prstGeom prst="ellipse">
              <a:avLst/>
            </a:prstGeom>
            <a:solidFill>
              <a:srgbClr val="777777"/>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66" name="Oval 6"/>
            <p:cNvSpPr>
              <a:spLocks noChangeArrowheads="1"/>
            </p:cNvSpPr>
            <p:nvPr/>
          </p:nvSpPr>
          <p:spPr bwMode="auto">
            <a:xfrm>
              <a:off x="5176838" y="4221163"/>
              <a:ext cx="288925" cy="288925"/>
            </a:xfrm>
            <a:prstGeom prst="ellipse">
              <a:avLst/>
            </a:prstGeom>
            <a:solidFill>
              <a:srgbClr val="B2B2B2"/>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67" name="Oval 7"/>
            <p:cNvSpPr>
              <a:spLocks noChangeArrowheads="1"/>
            </p:cNvSpPr>
            <p:nvPr/>
          </p:nvSpPr>
          <p:spPr bwMode="auto">
            <a:xfrm>
              <a:off x="5824538" y="4221163"/>
              <a:ext cx="288925" cy="288925"/>
            </a:xfrm>
            <a:prstGeom prst="ellipse">
              <a:avLst/>
            </a:prstGeom>
            <a:solidFill>
              <a:srgbClr val="DDDDDD"/>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68" name="Oval 8"/>
            <p:cNvSpPr>
              <a:spLocks noChangeArrowheads="1"/>
            </p:cNvSpPr>
            <p:nvPr/>
          </p:nvSpPr>
          <p:spPr bwMode="auto">
            <a:xfrm>
              <a:off x="3879850" y="4221163"/>
              <a:ext cx="288925" cy="288925"/>
            </a:xfrm>
            <a:prstGeom prst="ellipse">
              <a:avLst/>
            </a:prstGeom>
            <a:solidFill>
              <a:srgbClr val="4D4D4D"/>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69" name="Oval 9"/>
            <p:cNvSpPr>
              <a:spLocks noChangeArrowheads="1"/>
            </p:cNvSpPr>
            <p:nvPr/>
          </p:nvSpPr>
          <p:spPr bwMode="auto">
            <a:xfrm>
              <a:off x="3232150" y="4221163"/>
              <a:ext cx="288925" cy="288925"/>
            </a:xfrm>
            <a:prstGeom prst="ellipse">
              <a:avLst/>
            </a:prstGeom>
            <a:solidFill>
              <a:srgbClr val="1C1C1C"/>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70" name="Oval 10"/>
            <p:cNvSpPr>
              <a:spLocks noChangeArrowheads="1"/>
            </p:cNvSpPr>
            <p:nvPr/>
          </p:nvSpPr>
          <p:spPr bwMode="auto">
            <a:xfrm>
              <a:off x="6472238" y="4221163"/>
              <a:ext cx="288925" cy="288925"/>
            </a:xfrm>
            <a:prstGeom prst="ellipse">
              <a:avLst/>
            </a:prstGeom>
            <a:solidFill>
              <a:srgbClr val="F8F8F8"/>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71" name="Oval 11"/>
            <p:cNvSpPr>
              <a:spLocks noChangeArrowheads="1"/>
            </p:cNvSpPr>
            <p:nvPr/>
          </p:nvSpPr>
          <p:spPr bwMode="auto">
            <a:xfrm>
              <a:off x="2584450" y="4221163"/>
              <a:ext cx="288925" cy="288925"/>
            </a:xfrm>
            <a:prstGeom prst="ellipse">
              <a:avLst/>
            </a:prstGeom>
            <a:solidFill>
              <a:srgbClr val="080808"/>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72" name="Line 12"/>
            <p:cNvSpPr>
              <a:spLocks noChangeShapeType="1"/>
            </p:cNvSpPr>
            <p:nvPr/>
          </p:nvSpPr>
          <p:spPr bwMode="auto">
            <a:xfrm>
              <a:off x="2051050" y="4076700"/>
              <a:ext cx="5286375" cy="0"/>
            </a:xfrm>
            <a:prstGeom prst="line">
              <a:avLst/>
            </a:prstGeom>
            <a:noFill/>
            <a:ln w="381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73" name="Text Box 13"/>
            <p:cNvSpPr txBox="1">
              <a:spLocks noChangeArrowheads="1"/>
            </p:cNvSpPr>
            <p:nvPr/>
          </p:nvSpPr>
          <p:spPr bwMode="auto">
            <a:xfrm>
              <a:off x="2711450" y="4652963"/>
              <a:ext cx="40767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altLang="sv-SE" sz="1800" b="0" i="0" u="none" strike="noStrike" kern="0" cap="none" spc="0" normalizeH="0" baseline="0" noProof="0" smtClean="0">
                  <a:ln>
                    <a:noFill/>
                  </a:ln>
                  <a:solidFill>
                    <a:srgbClr val="000000"/>
                  </a:solidFill>
                  <a:effectLst/>
                  <a:uLnTx/>
                  <a:uFillTx/>
                  <a:latin typeface="Arial" charset="0"/>
                </a:rPr>
                <a:t>Stimulus intensity</a:t>
              </a:r>
              <a:endParaRPr kumimoji="0" lang="hu-HU" altLang="sv-SE" sz="1800" b="0" i="0" u="none" strike="noStrike" kern="0" cap="none" spc="0" normalizeH="0" baseline="0" noProof="0" smtClean="0">
                <a:ln>
                  <a:noFill/>
                </a:ln>
                <a:solidFill>
                  <a:srgbClr val="000000"/>
                </a:solidFill>
                <a:effectLst/>
                <a:uLnTx/>
                <a:uFillTx/>
                <a:latin typeface="Arial" charset="0"/>
              </a:endParaRPr>
            </a:p>
          </p:txBody>
        </p:sp>
        <p:sp>
          <p:nvSpPr>
            <p:cNvPr id="74" name="Line 14"/>
            <p:cNvSpPr>
              <a:spLocks noChangeShapeType="1"/>
            </p:cNvSpPr>
            <p:nvPr/>
          </p:nvSpPr>
          <p:spPr bwMode="auto">
            <a:xfrm flipV="1">
              <a:off x="2051050" y="1700213"/>
              <a:ext cx="0" cy="2376487"/>
            </a:xfrm>
            <a:prstGeom prst="line">
              <a:avLst/>
            </a:prstGeom>
            <a:noFill/>
            <a:ln w="381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75" name="Text Box 15"/>
            <p:cNvSpPr txBox="1">
              <a:spLocks noChangeArrowheads="1"/>
            </p:cNvSpPr>
            <p:nvPr/>
          </p:nvSpPr>
          <p:spPr bwMode="auto">
            <a:xfrm rot="16200000">
              <a:off x="-140493" y="2812256"/>
              <a:ext cx="2590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altLang="sv-SE" sz="1800" b="0" i="0" u="none" strike="noStrike" kern="0" cap="none" spc="0" normalizeH="0" baseline="0" noProof="0" smtClean="0">
                  <a:ln>
                    <a:noFill/>
                  </a:ln>
                  <a:solidFill>
                    <a:srgbClr val="000000"/>
                  </a:solidFill>
                  <a:effectLst/>
                  <a:uLnTx/>
                  <a:uFillTx/>
                  <a:latin typeface="Arial" charset="0"/>
                </a:rPr>
                <a:t>Percentage “seen”</a:t>
              </a:r>
              <a:endParaRPr kumimoji="0" lang="hu-HU" altLang="sv-SE" sz="1800" b="0" i="0" u="none" strike="noStrike" kern="0" cap="none" spc="0" normalizeH="0" baseline="0" noProof="0" smtClean="0">
                <a:ln>
                  <a:noFill/>
                </a:ln>
                <a:solidFill>
                  <a:srgbClr val="000000"/>
                </a:solidFill>
                <a:effectLst/>
                <a:uLnTx/>
                <a:uFillTx/>
                <a:latin typeface="Arial" charset="0"/>
              </a:endParaRPr>
            </a:p>
          </p:txBody>
        </p:sp>
        <p:sp>
          <p:nvSpPr>
            <p:cNvPr id="76" name="Text Box 16"/>
            <p:cNvSpPr txBox="1">
              <a:spLocks noChangeArrowheads="1"/>
            </p:cNvSpPr>
            <p:nvPr/>
          </p:nvSpPr>
          <p:spPr bwMode="auto">
            <a:xfrm>
              <a:off x="1476375" y="3860800"/>
              <a:ext cx="6477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en-US" altLang="sv-SE" sz="1800" b="0" i="0" u="none" strike="noStrike" kern="0" cap="none" spc="0" normalizeH="0" baseline="0" noProof="0" smtClean="0">
                  <a:ln>
                    <a:noFill/>
                  </a:ln>
                  <a:solidFill>
                    <a:srgbClr val="000000"/>
                  </a:solidFill>
                  <a:effectLst/>
                  <a:uLnTx/>
                  <a:uFillTx/>
                  <a:latin typeface="Arial" charset="0"/>
                </a:rPr>
                <a:t>0%</a:t>
              </a:r>
              <a:endParaRPr kumimoji="0" lang="hu-HU" altLang="sv-SE" sz="1800" b="0" i="0" u="none" strike="noStrike" kern="0" cap="none" spc="0" normalizeH="0" baseline="0" noProof="0" smtClean="0">
                <a:ln>
                  <a:noFill/>
                </a:ln>
                <a:solidFill>
                  <a:srgbClr val="000000"/>
                </a:solidFill>
                <a:effectLst/>
                <a:uLnTx/>
                <a:uFillTx/>
                <a:latin typeface="Arial" charset="0"/>
              </a:endParaRPr>
            </a:p>
          </p:txBody>
        </p:sp>
        <p:sp>
          <p:nvSpPr>
            <p:cNvPr id="77" name="Text Box 17"/>
            <p:cNvSpPr txBox="1">
              <a:spLocks noChangeArrowheads="1"/>
            </p:cNvSpPr>
            <p:nvPr/>
          </p:nvSpPr>
          <p:spPr bwMode="auto">
            <a:xfrm>
              <a:off x="1331913" y="1844675"/>
              <a:ext cx="79216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en-US" altLang="sv-SE" sz="1800" b="0" i="0" u="none" strike="noStrike" kern="0" cap="none" spc="0" normalizeH="0" baseline="0" noProof="0" smtClean="0">
                  <a:ln>
                    <a:noFill/>
                  </a:ln>
                  <a:solidFill>
                    <a:srgbClr val="000000"/>
                  </a:solidFill>
                  <a:effectLst/>
                  <a:uLnTx/>
                  <a:uFillTx/>
                  <a:latin typeface="Arial" charset="0"/>
                </a:rPr>
                <a:t>100%</a:t>
              </a:r>
              <a:endParaRPr kumimoji="0" lang="hu-HU" altLang="sv-SE" sz="1800" b="0" i="0" u="none" strike="noStrike" kern="0" cap="none" spc="0" normalizeH="0" baseline="0" noProof="0" smtClean="0">
                <a:ln>
                  <a:noFill/>
                </a:ln>
                <a:solidFill>
                  <a:srgbClr val="000000"/>
                </a:solidFill>
                <a:effectLst/>
                <a:uLnTx/>
                <a:uFillTx/>
                <a:latin typeface="Arial" charset="0"/>
              </a:endParaRPr>
            </a:p>
          </p:txBody>
        </p:sp>
        <p:sp>
          <p:nvSpPr>
            <p:cNvPr id="78" name="AutoShape 18"/>
            <p:cNvSpPr>
              <a:spLocks noChangeArrowheads="1"/>
            </p:cNvSpPr>
            <p:nvPr/>
          </p:nvSpPr>
          <p:spPr bwMode="auto">
            <a:xfrm>
              <a:off x="2627313" y="3933825"/>
              <a:ext cx="215900" cy="215900"/>
            </a:xfrm>
            <a:prstGeom prst="star16">
              <a:avLst>
                <a:gd name="adj" fmla="val 37500"/>
              </a:avLst>
            </a:prstGeom>
            <a:solidFill>
              <a:srgbClr val="BBE0E3"/>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79" name="AutoShape 19"/>
            <p:cNvSpPr>
              <a:spLocks noChangeArrowheads="1"/>
            </p:cNvSpPr>
            <p:nvPr/>
          </p:nvSpPr>
          <p:spPr bwMode="auto">
            <a:xfrm>
              <a:off x="3276600" y="3803650"/>
              <a:ext cx="215900" cy="215900"/>
            </a:xfrm>
            <a:prstGeom prst="star16">
              <a:avLst>
                <a:gd name="adj" fmla="val 37500"/>
              </a:avLst>
            </a:prstGeom>
            <a:solidFill>
              <a:srgbClr val="BBE0E3"/>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80" name="AutoShape 20"/>
            <p:cNvSpPr>
              <a:spLocks noChangeArrowheads="1"/>
            </p:cNvSpPr>
            <p:nvPr/>
          </p:nvSpPr>
          <p:spPr bwMode="auto">
            <a:xfrm>
              <a:off x="3924300" y="3486150"/>
              <a:ext cx="215900" cy="215900"/>
            </a:xfrm>
            <a:prstGeom prst="star16">
              <a:avLst>
                <a:gd name="adj" fmla="val 37500"/>
              </a:avLst>
            </a:prstGeom>
            <a:solidFill>
              <a:srgbClr val="BBE0E3"/>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81" name="AutoShape 21"/>
            <p:cNvSpPr>
              <a:spLocks noChangeArrowheads="1"/>
            </p:cNvSpPr>
            <p:nvPr/>
          </p:nvSpPr>
          <p:spPr bwMode="auto">
            <a:xfrm>
              <a:off x="4572000" y="2924175"/>
              <a:ext cx="215900" cy="215900"/>
            </a:xfrm>
            <a:prstGeom prst="star16">
              <a:avLst>
                <a:gd name="adj" fmla="val 37500"/>
              </a:avLst>
            </a:prstGeom>
            <a:solidFill>
              <a:srgbClr val="BBE0E3"/>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82" name="AutoShape 22"/>
            <p:cNvSpPr>
              <a:spLocks noChangeArrowheads="1"/>
            </p:cNvSpPr>
            <p:nvPr/>
          </p:nvSpPr>
          <p:spPr bwMode="auto">
            <a:xfrm>
              <a:off x="5219700" y="2349500"/>
              <a:ext cx="215900" cy="215900"/>
            </a:xfrm>
            <a:prstGeom prst="star16">
              <a:avLst>
                <a:gd name="adj" fmla="val 37500"/>
              </a:avLst>
            </a:prstGeom>
            <a:solidFill>
              <a:srgbClr val="BBE0E3"/>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83" name="AutoShape 23"/>
            <p:cNvSpPr>
              <a:spLocks noChangeArrowheads="1"/>
            </p:cNvSpPr>
            <p:nvPr/>
          </p:nvSpPr>
          <p:spPr bwMode="auto">
            <a:xfrm>
              <a:off x="5867400" y="2060575"/>
              <a:ext cx="215900" cy="215900"/>
            </a:xfrm>
            <a:prstGeom prst="star16">
              <a:avLst>
                <a:gd name="adj" fmla="val 37500"/>
              </a:avLst>
            </a:prstGeom>
            <a:solidFill>
              <a:srgbClr val="BBE0E3"/>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84" name="AutoShape 24"/>
            <p:cNvSpPr>
              <a:spLocks noChangeArrowheads="1"/>
            </p:cNvSpPr>
            <p:nvPr/>
          </p:nvSpPr>
          <p:spPr bwMode="auto">
            <a:xfrm>
              <a:off x="6516688" y="1989138"/>
              <a:ext cx="215900" cy="215900"/>
            </a:xfrm>
            <a:prstGeom prst="star16">
              <a:avLst>
                <a:gd name="adj" fmla="val 37500"/>
              </a:avLst>
            </a:prstGeom>
            <a:solidFill>
              <a:srgbClr val="BBE0E3"/>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85" name="Line 25"/>
            <p:cNvSpPr>
              <a:spLocks noChangeShapeType="1"/>
            </p:cNvSpPr>
            <p:nvPr/>
          </p:nvSpPr>
          <p:spPr bwMode="auto">
            <a:xfrm flipV="1">
              <a:off x="2727325" y="3919538"/>
              <a:ext cx="646113" cy="128587"/>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86" name="Line 26"/>
            <p:cNvSpPr>
              <a:spLocks noChangeShapeType="1"/>
            </p:cNvSpPr>
            <p:nvPr/>
          </p:nvSpPr>
          <p:spPr bwMode="auto">
            <a:xfrm flipV="1">
              <a:off x="3386138" y="3602038"/>
              <a:ext cx="639762" cy="31115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87" name="Line 27"/>
            <p:cNvSpPr>
              <a:spLocks noChangeShapeType="1"/>
            </p:cNvSpPr>
            <p:nvPr/>
          </p:nvSpPr>
          <p:spPr bwMode="auto">
            <a:xfrm flipV="1">
              <a:off x="4025900" y="3021013"/>
              <a:ext cx="657225" cy="5810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88" name="Line 28"/>
            <p:cNvSpPr>
              <a:spLocks noChangeShapeType="1"/>
            </p:cNvSpPr>
            <p:nvPr/>
          </p:nvSpPr>
          <p:spPr bwMode="auto">
            <a:xfrm flipV="1">
              <a:off x="4668838" y="2452688"/>
              <a:ext cx="650875" cy="5683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89" name="Line 29"/>
            <p:cNvSpPr>
              <a:spLocks noChangeShapeType="1"/>
            </p:cNvSpPr>
            <p:nvPr/>
          </p:nvSpPr>
          <p:spPr bwMode="auto">
            <a:xfrm flipV="1">
              <a:off x="5319713" y="2166938"/>
              <a:ext cx="650875" cy="28575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90" name="Line 30"/>
            <p:cNvSpPr>
              <a:spLocks noChangeShapeType="1"/>
            </p:cNvSpPr>
            <p:nvPr/>
          </p:nvSpPr>
          <p:spPr bwMode="auto">
            <a:xfrm flipV="1">
              <a:off x="5970588" y="2092325"/>
              <a:ext cx="652462" cy="8255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91" name="Text Box 31"/>
            <p:cNvSpPr txBox="1">
              <a:spLocks noChangeArrowheads="1"/>
            </p:cNvSpPr>
            <p:nvPr/>
          </p:nvSpPr>
          <p:spPr bwMode="auto">
            <a:xfrm>
              <a:off x="1438275" y="2808288"/>
              <a:ext cx="7921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hu-HU" altLang="sv-SE" sz="1800" b="0" i="0" u="none" strike="noStrike" kern="0" cap="none" spc="0" normalizeH="0" baseline="0" noProof="0" smtClean="0">
                  <a:ln>
                    <a:noFill/>
                  </a:ln>
                  <a:solidFill>
                    <a:srgbClr val="000000"/>
                  </a:solidFill>
                  <a:effectLst/>
                  <a:uLnTx/>
                  <a:uFillTx/>
                  <a:latin typeface="Arial" charset="0"/>
                </a:rPr>
                <a:t>5</a:t>
              </a:r>
              <a:r>
                <a:rPr kumimoji="0" lang="en-US" altLang="sv-SE" sz="1800" b="0" i="0" u="none" strike="noStrike" kern="0" cap="none" spc="0" normalizeH="0" baseline="0" noProof="0" smtClean="0">
                  <a:ln>
                    <a:noFill/>
                  </a:ln>
                  <a:solidFill>
                    <a:srgbClr val="000000"/>
                  </a:solidFill>
                  <a:effectLst/>
                  <a:uLnTx/>
                  <a:uFillTx/>
                  <a:latin typeface="Arial" charset="0"/>
                </a:rPr>
                <a:t>0%</a:t>
              </a:r>
              <a:endParaRPr kumimoji="0" lang="hu-HU" altLang="sv-SE" sz="1800" b="0" i="0" u="none" strike="noStrike" kern="0" cap="none" spc="0" normalizeH="0" baseline="0" noProof="0" smtClean="0">
                <a:ln>
                  <a:noFill/>
                </a:ln>
                <a:solidFill>
                  <a:srgbClr val="000000"/>
                </a:solidFill>
                <a:effectLst/>
                <a:uLnTx/>
                <a:uFillTx/>
                <a:latin typeface="Arial" charset="0"/>
              </a:endParaRPr>
            </a:p>
          </p:txBody>
        </p:sp>
        <p:sp>
          <p:nvSpPr>
            <p:cNvPr id="92" name="Text Box 32"/>
            <p:cNvSpPr txBox="1">
              <a:spLocks noChangeArrowheads="1"/>
            </p:cNvSpPr>
            <p:nvPr/>
          </p:nvSpPr>
          <p:spPr bwMode="auto">
            <a:xfrm>
              <a:off x="1414463" y="2317750"/>
              <a:ext cx="79216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hu-HU" altLang="sv-SE" sz="1800" b="0" i="0" u="none" strike="noStrike" kern="0" cap="none" spc="0" normalizeH="0" baseline="0" noProof="0" smtClean="0">
                  <a:ln>
                    <a:noFill/>
                  </a:ln>
                  <a:solidFill>
                    <a:srgbClr val="000000"/>
                  </a:solidFill>
                  <a:effectLst/>
                  <a:uLnTx/>
                  <a:uFillTx/>
                  <a:latin typeface="Arial" charset="0"/>
                </a:rPr>
                <a:t>75</a:t>
              </a:r>
              <a:r>
                <a:rPr kumimoji="0" lang="en-US" altLang="sv-SE" sz="1800" b="0" i="0" u="none" strike="noStrike" kern="0" cap="none" spc="0" normalizeH="0" baseline="0" noProof="0" smtClean="0">
                  <a:ln>
                    <a:noFill/>
                  </a:ln>
                  <a:solidFill>
                    <a:srgbClr val="000000"/>
                  </a:solidFill>
                  <a:effectLst/>
                  <a:uLnTx/>
                  <a:uFillTx/>
                  <a:latin typeface="Arial" charset="0"/>
                </a:rPr>
                <a:t>%</a:t>
              </a:r>
              <a:endParaRPr kumimoji="0" lang="hu-HU" altLang="sv-SE" sz="1800" b="0" i="0" u="none" strike="noStrike" kern="0" cap="none" spc="0" normalizeH="0" baseline="0" noProof="0" smtClean="0">
                <a:ln>
                  <a:noFill/>
                </a:ln>
                <a:solidFill>
                  <a:srgbClr val="000000"/>
                </a:solidFill>
                <a:effectLst/>
                <a:uLnTx/>
                <a:uFillTx/>
                <a:latin typeface="Arial" charset="0"/>
              </a:endParaRPr>
            </a:p>
          </p:txBody>
        </p:sp>
        <p:sp>
          <p:nvSpPr>
            <p:cNvPr id="93" name="Text Box 33"/>
            <p:cNvSpPr txBox="1">
              <a:spLocks noChangeArrowheads="1"/>
            </p:cNvSpPr>
            <p:nvPr/>
          </p:nvSpPr>
          <p:spPr bwMode="auto">
            <a:xfrm>
              <a:off x="1428750" y="3335338"/>
              <a:ext cx="7921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hu-HU" altLang="sv-SE" sz="1800" b="0" i="0" u="none" strike="noStrike" kern="0" cap="none" spc="0" normalizeH="0" baseline="0" noProof="0" smtClean="0">
                  <a:ln>
                    <a:noFill/>
                  </a:ln>
                  <a:solidFill>
                    <a:srgbClr val="000000"/>
                  </a:solidFill>
                  <a:effectLst/>
                  <a:uLnTx/>
                  <a:uFillTx/>
                  <a:latin typeface="Arial" charset="0"/>
                </a:rPr>
                <a:t>25</a:t>
              </a:r>
              <a:r>
                <a:rPr kumimoji="0" lang="en-US" altLang="sv-SE" sz="1800" b="0" i="0" u="none" strike="noStrike" kern="0" cap="none" spc="0" normalizeH="0" baseline="0" noProof="0" smtClean="0">
                  <a:ln>
                    <a:noFill/>
                  </a:ln>
                  <a:solidFill>
                    <a:srgbClr val="000000"/>
                  </a:solidFill>
                  <a:effectLst/>
                  <a:uLnTx/>
                  <a:uFillTx/>
                  <a:latin typeface="Arial" charset="0"/>
                </a:rPr>
                <a:t>%</a:t>
              </a:r>
              <a:endParaRPr kumimoji="0" lang="hu-HU" altLang="sv-SE" sz="1800" b="0" i="0" u="none" strike="noStrike" kern="0" cap="none" spc="0" normalizeH="0" baseline="0" noProof="0" smtClean="0">
                <a:ln>
                  <a:noFill/>
                </a:ln>
                <a:solidFill>
                  <a:srgbClr val="000000"/>
                </a:solidFill>
                <a:effectLst/>
                <a:uLnTx/>
                <a:uFillTx/>
                <a:latin typeface="Arial" charset="0"/>
              </a:endParaRPr>
            </a:p>
          </p:txBody>
        </p:sp>
      </p:grpSp>
    </p:spTree>
    <p:extLst>
      <p:ext uri="{BB962C8B-B14F-4D97-AF65-F5344CB8AC3E}">
        <p14:creationId xmlns:p14="http://schemas.microsoft.com/office/powerpoint/2010/main" val="44098543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Oval 40"/>
          <p:cNvSpPr/>
          <p:nvPr/>
        </p:nvSpPr>
        <p:spPr bwMode="auto">
          <a:xfrm>
            <a:off x="5348754" y="4657824"/>
            <a:ext cx="1363027" cy="1114425"/>
          </a:xfrm>
          <a:prstGeom prst="ellipse">
            <a:avLst/>
          </a:prstGeom>
          <a:gradFill>
            <a:gsLst>
              <a:gs pos="0">
                <a:schemeClr val="accent1">
                  <a:tint val="66000"/>
                  <a:satMod val="160000"/>
                </a:schemeClr>
              </a:gs>
              <a:gs pos="45000">
                <a:schemeClr val="accent1">
                  <a:tint val="44500"/>
                  <a:satMod val="160000"/>
                </a:schemeClr>
              </a:gs>
              <a:gs pos="100000">
                <a:schemeClr val="accent1">
                  <a:tint val="23500"/>
                  <a:satMod val="160000"/>
                </a:schemeClr>
              </a:gs>
            </a:gsLst>
            <a:lin ang="5400000" scaled="0"/>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smtClean="0">
              <a:ln>
                <a:noFill/>
              </a:ln>
              <a:solidFill>
                <a:schemeClr val="tx1"/>
              </a:solidFill>
              <a:effectLst/>
              <a:latin typeface="Times"/>
            </a:endParaRPr>
          </a:p>
        </p:txBody>
      </p:sp>
      <p:sp>
        <p:nvSpPr>
          <p:cNvPr id="2" name="Title 1"/>
          <p:cNvSpPr>
            <a:spLocks noGrp="1"/>
          </p:cNvSpPr>
          <p:nvPr>
            <p:ph type="title"/>
          </p:nvPr>
        </p:nvSpPr>
        <p:spPr/>
        <p:txBody>
          <a:bodyPr/>
          <a:lstStyle/>
          <a:p>
            <a:r>
              <a:rPr lang="en-US" dirty="0" smtClean="0"/>
              <a:t>Problems of the classical </a:t>
            </a:r>
            <a:r>
              <a:rPr lang="en-US" dirty="0"/>
              <a:t>psychophysical methods</a:t>
            </a:r>
          </a:p>
        </p:txBody>
      </p:sp>
      <p:sp>
        <p:nvSpPr>
          <p:cNvPr id="3" name="Content Placeholder 2"/>
          <p:cNvSpPr>
            <a:spLocks noGrp="1"/>
          </p:cNvSpPr>
          <p:nvPr>
            <p:ph sz="quarter" idx="13"/>
          </p:nvPr>
        </p:nvSpPr>
        <p:spPr/>
        <p:txBody>
          <a:bodyPr>
            <a:normAutofit/>
          </a:bodyPr>
          <a:lstStyle/>
          <a:p>
            <a:r>
              <a:rPr lang="en-US" sz="2800" dirty="0" smtClean="0"/>
              <a:t>Classical psychophysical methods are inefficient since much data is </a:t>
            </a:r>
            <a:r>
              <a:rPr lang="en-US" sz="2800" dirty="0"/>
              <a:t>collected </a:t>
            </a:r>
            <a:r>
              <a:rPr lang="en-US" sz="2800" dirty="0" smtClean="0"/>
              <a:t>at </a:t>
            </a:r>
            <a:r>
              <a:rPr lang="en-US" sz="2800" dirty="0"/>
              <a:t>points on the psychometric function that provide little information about the </a:t>
            </a:r>
            <a:r>
              <a:rPr lang="en-US" sz="2800" dirty="0" smtClean="0"/>
              <a:t>threshold</a:t>
            </a:r>
          </a:p>
        </p:txBody>
      </p:sp>
      <p:sp>
        <p:nvSpPr>
          <p:cNvPr id="5" name="Rectangle 2"/>
          <p:cNvSpPr>
            <a:spLocks noChangeArrowheads="1"/>
          </p:cNvSpPr>
          <p:nvPr/>
        </p:nvSpPr>
        <p:spPr bwMode="auto">
          <a:xfrm>
            <a:off x="4769634" y="5894169"/>
            <a:ext cx="2725102" cy="310515"/>
          </a:xfrm>
          <a:prstGeom prst="rect">
            <a:avLst/>
          </a:prstGeom>
          <a:solidFill>
            <a:srgbClr val="0000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6" name="Oval 5"/>
          <p:cNvSpPr>
            <a:spLocks noChangeArrowheads="1"/>
          </p:cNvSpPr>
          <p:nvPr/>
        </p:nvSpPr>
        <p:spPr bwMode="auto">
          <a:xfrm>
            <a:off x="6042174" y="5957987"/>
            <a:ext cx="173355" cy="173355"/>
          </a:xfrm>
          <a:prstGeom prst="ellipse">
            <a:avLst/>
          </a:prstGeom>
          <a:solidFill>
            <a:srgbClr val="777777"/>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7" name="Oval 6"/>
          <p:cNvSpPr>
            <a:spLocks noChangeArrowheads="1"/>
          </p:cNvSpPr>
          <p:nvPr/>
        </p:nvSpPr>
        <p:spPr bwMode="auto">
          <a:xfrm>
            <a:off x="6430794" y="5957987"/>
            <a:ext cx="173355" cy="173355"/>
          </a:xfrm>
          <a:prstGeom prst="ellipse">
            <a:avLst/>
          </a:prstGeom>
          <a:solidFill>
            <a:srgbClr val="B2B2B2"/>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8" name="Oval 7"/>
          <p:cNvSpPr>
            <a:spLocks noChangeArrowheads="1"/>
          </p:cNvSpPr>
          <p:nvPr/>
        </p:nvSpPr>
        <p:spPr bwMode="auto">
          <a:xfrm>
            <a:off x="6819414" y="5957987"/>
            <a:ext cx="173355" cy="173355"/>
          </a:xfrm>
          <a:prstGeom prst="ellipse">
            <a:avLst/>
          </a:prstGeom>
          <a:solidFill>
            <a:srgbClr val="DDDDDD"/>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9" name="Oval 8"/>
          <p:cNvSpPr>
            <a:spLocks noChangeArrowheads="1"/>
          </p:cNvSpPr>
          <p:nvPr/>
        </p:nvSpPr>
        <p:spPr bwMode="auto">
          <a:xfrm>
            <a:off x="5652601" y="5957987"/>
            <a:ext cx="173355" cy="173355"/>
          </a:xfrm>
          <a:prstGeom prst="ellipse">
            <a:avLst/>
          </a:prstGeom>
          <a:solidFill>
            <a:srgbClr val="4D4D4D"/>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10" name="Oval 9"/>
          <p:cNvSpPr>
            <a:spLocks noChangeArrowheads="1"/>
          </p:cNvSpPr>
          <p:nvPr/>
        </p:nvSpPr>
        <p:spPr bwMode="auto">
          <a:xfrm>
            <a:off x="5263981" y="5957987"/>
            <a:ext cx="173355" cy="173355"/>
          </a:xfrm>
          <a:prstGeom prst="ellipse">
            <a:avLst/>
          </a:prstGeom>
          <a:solidFill>
            <a:srgbClr val="1C1C1C"/>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11" name="Oval 10"/>
          <p:cNvSpPr>
            <a:spLocks noChangeArrowheads="1"/>
          </p:cNvSpPr>
          <p:nvPr/>
        </p:nvSpPr>
        <p:spPr bwMode="auto">
          <a:xfrm>
            <a:off x="7208034" y="5957987"/>
            <a:ext cx="173355" cy="173355"/>
          </a:xfrm>
          <a:prstGeom prst="ellipse">
            <a:avLst/>
          </a:prstGeom>
          <a:solidFill>
            <a:srgbClr val="F8F8F8"/>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12" name="Oval 11"/>
          <p:cNvSpPr>
            <a:spLocks noChangeArrowheads="1"/>
          </p:cNvSpPr>
          <p:nvPr/>
        </p:nvSpPr>
        <p:spPr bwMode="auto">
          <a:xfrm>
            <a:off x="4875361" y="5957987"/>
            <a:ext cx="173355" cy="173355"/>
          </a:xfrm>
          <a:prstGeom prst="ellipse">
            <a:avLst/>
          </a:prstGeom>
          <a:solidFill>
            <a:srgbClr val="080808"/>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13" name="Line 12"/>
          <p:cNvSpPr>
            <a:spLocks noChangeShapeType="1"/>
          </p:cNvSpPr>
          <p:nvPr/>
        </p:nvSpPr>
        <p:spPr bwMode="auto">
          <a:xfrm>
            <a:off x="4555321" y="5871309"/>
            <a:ext cx="3171825" cy="0"/>
          </a:xfrm>
          <a:prstGeom prst="line">
            <a:avLst/>
          </a:prstGeom>
          <a:noFill/>
          <a:ln w="381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14" name="Text Box 13"/>
          <p:cNvSpPr txBox="1">
            <a:spLocks noChangeArrowheads="1"/>
          </p:cNvSpPr>
          <p:nvPr/>
        </p:nvSpPr>
        <p:spPr bwMode="auto">
          <a:xfrm>
            <a:off x="4951561" y="6217067"/>
            <a:ext cx="2446020" cy="220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altLang="sv-SE" sz="1800" b="0" i="0" u="none" strike="noStrike" kern="0" cap="none" spc="0" normalizeH="0" baseline="0" noProof="0" smtClean="0">
                <a:ln>
                  <a:noFill/>
                </a:ln>
                <a:solidFill>
                  <a:srgbClr val="000000"/>
                </a:solidFill>
                <a:effectLst/>
                <a:uLnTx/>
                <a:uFillTx/>
                <a:latin typeface="Arial" charset="0"/>
              </a:rPr>
              <a:t>Stimulus intensity</a:t>
            </a:r>
            <a:endParaRPr kumimoji="0" lang="hu-HU" altLang="sv-SE" sz="1800" b="0" i="0" u="none" strike="noStrike" kern="0" cap="none" spc="0" normalizeH="0" baseline="0" noProof="0" smtClean="0">
              <a:ln>
                <a:noFill/>
              </a:ln>
              <a:solidFill>
                <a:srgbClr val="000000"/>
              </a:solidFill>
              <a:effectLst/>
              <a:uLnTx/>
              <a:uFillTx/>
              <a:latin typeface="Arial" charset="0"/>
            </a:endParaRPr>
          </a:p>
        </p:txBody>
      </p:sp>
      <p:sp>
        <p:nvSpPr>
          <p:cNvPr id="15" name="Line 14"/>
          <p:cNvSpPr>
            <a:spLocks noChangeShapeType="1"/>
          </p:cNvSpPr>
          <p:nvPr/>
        </p:nvSpPr>
        <p:spPr bwMode="auto">
          <a:xfrm flipV="1">
            <a:off x="4555321" y="4445417"/>
            <a:ext cx="0" cy="1425892"/>
          </a:xfrm>
          <a:prstGeom prst="line">
            <a:avLst/>
          </a:prstGeom>
          <a:noFill/>
          <a:ln w="381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16" name="Text Box 15"/>
          <p:cNvSpPr txBox="1">
            <a:spLocks noChangeArrowheads="1"/>
          </p:cNvSpPr>
          <p:nvPr/>
        </p:nvSpPr>
        <p:spPr bwMode="auto">
          <a:xfrm rot="16200000">
            <a:off x="3240395" y="5112643"/>
            <a:ext cx="1554480" cy="220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altLang="sv-SE" sz="1800" b="0" i="0" u="none" strike="noStrike" kern="0" cap="none" spc="0" normalizeH="0" baseline="0" noProof="0" smtClean="0">
                <a:ln>
                  <a:noFill/>
                </a:ln>
                <a:solidFill>
                  <a:srgbClr val="000000"/>
                </a:solidFill>
                <a:effectLst/>
                <a:uLnTx/>
                <a:uFillTx/>
                <a:latin typeface="Arial" charset="0"/>
              </a:rPr>
              <a:t>Percentage “seen”</a:t>
            </a:r>
            <a:endParaRPr kumimoji="0" lang="hu-HU" altLang="sv-SE" sz="1800" b="0" i="0" u="none" strike="noStrike" kern="0" cap="none" spc="0" normalizeH="0" baseline="0" noProof="0" smtClean="0">
              <a:ln>
                <a:noFill/>
              </a:ln>
              <a:solidFill>
                <a:srgbClr val="000000"/>
              </a:solidFill>
              <a:effectLst/>
              <a:uLnTx/>
              <a:uFillTx/>
              <a:latin typeface="Arial" charset="0"/>
            </a:endParaRPr>
          </a:p>
        </p:txBody>
      </p:sp>
      <p:sp>
        <p:nvSpPr>
          <p:cNvPr id="17" name="Text Box 16"/>
          <p:cNvSpPr txBox="1">
            <a:spLocks noChangeArrowheads="1"/>
          </p:cNvSpPr>
          <p:nvPr/>
        </p:nvSpPr>
        <p:spPr bwMode="auto">
          <a:xfrm>
            <a:off x="4143346" y="5703933"/>
            <a:ext cx="388620"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en-US" altLang="sv-SE" sz="1100" b="0" i="0" u="none" strike="noStrike" kern="0" cap="none" spc="0" normalizeH="0" baseline="0" noProof="0" dirty="0" smtClean="0">
                <a:ln>
                  <a:noFill/>
                </a:ln>
                <a:solidFill>
                  <a:srgbClr val="000000"/>
                </a:solidFill>
                <a:effectLst/>
                <a:uLnTx/>
                <a:uFillTx/>
                <a:latin typeface="Arial" charset="0"/>
              </a:rPr>
              <a:t>0%</a:t>
            </a:r>
            <a:endParaRPr kumimoji="0" lang="hu-HU" altLang="sv-SE" sz="1100" b="0" i="0" u="none" strike="noStrike" kern="0" cap="none" spc="0" normalizeH="0" baseline="0" noProof="0" dirty="0" smtClean="0">
              <a:ln>
                <a:noFill/>
              </a:ln>
              <a:solidFill>
                <a:srgbClr val="000000"/>
              </a:solidFill>
              <a:effectLst/>
              <a:uLnTx/>
              <a:uFillTx/>
              <a:latin typeface="Arial" charset="0"/>
            </a:endParaRPr>
          </a:p>
        </p:txBody>
      </p:sp>
      <p:sp>
        <p:nvSpPr>
          <p:cNvPr id="18" name="Text Box 17"/>
          <p:cNvSpPr txBox="1">
            <a:spLocks noChangeArrowheads="1"/>
          </p:cNvSpPr>
          <p:nvPr/>
        </p:nvSpPr>
        <p:spPr bwMode="auto">
          <a:xfrm>
            <a:off x="4017635" y="4532094"/>
            <a:ext cx="58150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en-US" altLang="sv-SE" sz="1200" b="0" i="0" u="none" strike="noStrike" kern="0" cap="none" spc="0" normalizeH="0" baseline="0" noProof="0" dirty="0" smtClean="0">
                <a:ln>
                  <a:noFill/>
                </a:ln>
                <a:solidFill>
                  <a:srgbClr val="000000"/>
                </a:solidFill>
                <a:effectLst/>
                <a:uLnTx/>
                <a:uFillTx/>
                <a:latin typeface="Arial" charset="0"/>
              </a:rPr>
              <a:t>100%</a:t>
            </a:r>
            <a:endParaRPr kumimoji="0" lang="hu-HU" altLang="sv-SE" sz="1200" b="0" i="0" u="none" strike="noStrike" kern="0" cap="none" spc="0" normalizeH="0" baseline="0" noProof="0" dirty="0" smtClean="0">
              <a:ln>
                <a:noFill/>
              </a:ln>
              <a:solidFill>
                <a:srgbClr val="000000"/>
              </a:solidFill>
              <a:effectLst/>
              <a:uLnTx/>
              <a:uFillTx/>
              <a:latin typeface="Arial" charset="0"/>
            </a:endParaRPr>
          </a:p>
        </p:txBody>
      </p:sp>
      <p:sp>
        <p:nvSpPr>
          <p:cNvPr id="19" name="AutoShape 18"/>
          <p:cNvSpPr>
            <a:spLocks noChangeArrowheads="1"/>
          </p:cNvSpPr>
          <p:nvPr/>
        </p:nvSpPr>
        <p:spPr bwMode="auto">
          <a:xfrm>
            <a:off x="4901079" y="5785584"/>
            <a:ext cx="129540" cy="129540"/>
          </a:xfrm>
          <a:prstGeom prst="star16">
            <a:avLst>
              <a:gd name="adj" fmla="val 37500"/>
            </a:avLst>
          </a:prstGeom>
          <a:solidFill>
            <a:srgbClr val="BBE0E3"/>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20" name="AutoShape 19"/>
          <p:cNvSpPr>
            <a:spLocks noChangeArrowheads="1"/>
          </p:cNvSpPr>
          <p:nvPr/>
        </p:nvSpPr>
        <p:spPr bwMode="auto">
          <a:xfrm>
            <a:off x="5290651" y="5707479"/>
            <a:ext cx="129540" cy="129540"/>
          </a:xfrm>
          <a:prstGeom prst="star16">
            <a:avLst>
              <a:gd name="adj" fmla="val 37500"/>
            </a:avLst>
          </a:prstGeom>
          <a:solidFill>
            <a:srgbClr val="BBE0E3"/>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21" name="AutoShape 20"/>
          <p:cNvSpPr>
            <a:spLocks noChangeArrowheads="1"/>
          </p:cNvSpPr>
          <p:nvPr/>
        </p:nvSpPr>
        <p:spPr bwMode="auto">
          <a:xfrm>
            <a:off x="5679271" y="5516979"/>
            <a:ext cx="129540" cy="129540"/>
          </a:xfrm>
          <a:prstGeom prst="star16">
            <a:avLst>
              <a:gd name="adj" fmla="val 37500"/>
            </a:avLst>
          </a:prstGeom>
          <a:solidFill>
            <a:srgbClr val="BBE0E3"/>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22" name="AutoShape 21"/>
          <p:cNvSpPr>
            <a:spLocks noChangeArrowheads="1"/>
          </p:cNvSpPr>
          <p:nvPr/>
        </p:nvSpPr>
        <p:spPr bwMode="auto">
          <a:xfrm>
            <a:off x="6067891" y="5179794"/>
            <a:ext cx="129540" cy="129540"/>
          </a:xfrm>
          <a:prstGeom prst="star16">
            <a:avLst>
              <a:gd name="adj" fmla="val 37500"/>
            </a:avLst>
          </a:prstGeom>
          <a:solidFill>
            <a:srgbClr val="BBE0E3"/>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23" name="AutoShape 22"/>
          <p:cNvSpPr>
            <a:spLocks noChangeArrowheads="1"/>
          </p:cNvSpPr>
          <p:nvPr/>
        </p:nvSpPr>
        <p:spPr bwMode="auto">
          <a:xfrm>
            <a:off x="6456511" y="4834989"/>
            <a:ext cx="129540" cy="129540"/>
          </a:xfrm>
          <a:prstGeom prst="star16">
            <a:avLst>
              <a:gd name="adj" fmla="val 37500"/>
            </a:avLst>
          </a:prstGeom>
          <a:solidFill>
            <a:srgbClr val="BBE0E3"/>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24" name="AutoShape 23"/>
          <p:cNvSpPr>
            <a:spLocks noChangeArrowheads="1"/>
          </p:cNvSpPr>
          <p:nvPr/>
        </p:nvSpPr>
        <p:spPr bwMode="auto">
          <a:xfrm>
            <a:off x="6845131" y="4661634"/>
            <a:ext cx="129540" cy="129540"/>
          </a:xfrm>
          <a:prstGeom prst="star16">
            <a:avLst>
              <a:gd name="adj" fmla="val 37500"/>
            </a:avLst>
          </a:prstGeom>
          <a:solidFill>
            <a:srgbClr val="BBE0E3"/>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25" name="AutoShape 24"/>
          <p:cNvSpPr>
            <a:spLocks noChangeArrowheads="1"/>
          </p:cNvSpPr>
          <p:nvPr/>
        </p:nvSpPr>
        <p:spPr bwMode="auto">
          <a:xfrm>
            <a:off x="7234704" y="4618772"/>
            <a:ext cx="129540" cy="129540"/>
          </a:xfrm>
          <a:prstGeom prst="star16">
            <a:avLst>
              <a:gd name="adj" fmla="val 37500"/>
            </a:avLst>
          </a:prstGeom>
          <a:solidFill>
            <a:srgbClr val="BBE0E3"/>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26" name="Line 25"/>
          <p:cNvSpPr>
            <a:spLocks noChangeShapeType="1"/>
          </p:cNvSpPr>
          <p:nvPr/>
        </p:nvSpPr>
        <p:spPr bwMode="auto">
          <a:xfrm flipV="1">
            <a:off x="4961086" y="5777012"/>
            <a:ext cx="387668" cy="77152"/>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27" name="Line 26"/>
          <p:cNvSpPr>
            <a:spLocks noChangeShapeType="1"/>
          </p:cNvSpPr>
          <p:nvPr/>
        </p:nvSpPr>
        <p:spPr bwMode="auto">
          <a:xfrm flipV="1">
            <a:off x="5356374" y="5586512"/>
            <a:ext cx="383857" cy="18669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28" name="Line 27"/>
          <p:cNvSpPr>
            <a:spLocks noChangeShapeType="1"/>
          </p:cNvSpPr>
          <p:nvPr/>
        </p:nvSpPr>
        <p:spPr bwMode="auto">
          <a:xfrm flipV="1">
            <a:off x="5740231" y="5237897"/>
            <a:ext cx="394335" cy="34861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29" name="Line 28"/>
          <p:cNvSpPr>
            <a:spLocks noChangeShapeType="1"/>
          </p:cNvSpPr>
          <p:nvPr/>
        </p:nvSpPr>
        <p:spPr bwMode="auto">
          <a:xfrm flipV="1">
            <a:off x="6125994" y="4896902"/>
            <a:ext cx="390525" cy="34099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30" name="Line 29"/>
          <p:cNvSpPr>
            <a:spLocks noChangeShapeType="1"/>
          </p:cNvSpPr>
          <p:nvPr/>
        </p:nvSpPr>
        <p:spPr bwMode="auto">
          <a:xfrm flipV="1">
            <a:off x="6516519" y="4725452"/>
            <a:ext cx="390525" cy="17145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31" name="Line 30"/>
          <p:cNvSpPr>
            <a:spLocks noChangeShapeType="1"/>
          </p:cNvSpPr>
          <p:nvPr/>
        </p:nvSpPr>
        <p:spPr bwMode="auto">
          <a:xfrm flipV="1">
            <a:off x="6907044" y="4680684"/>
            <a:ext cx="391477" cy="4953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smtClean="0">
              <a:ln>
                <a:noFill/>
              </a:ln>
              <a:solidFill>
                <a:srgbClr val="000000"/>
              </a:solidFill>
              <a:effectLst/>
              <a:uLnTx/>
              <a:uFillTx/>
              <a:latin typeface="Arial" charset="0"/>
            </a:endParaRPr>
          </a:p>
        </p:txBody>
      </p:sp>
      <p:sp>
        <p:nvSpPr>
          <p:cNvPr id="32" name="Text Box 31"/>
          <p:cNvSpPr txBox="1">
            <a:spLocks noChangeArrowheads="1"/>
          </p:cNvSpPr>
          <p:nvPr/>
        </p:nvSpPr>
        <p:spPr bwMode="auto">
          <a:xfrm>
            <a:off x="4083218" y="5110262"/>
            <a:ext cx="47529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hu-HU" altLang="sv-SE" sz="1100" b="0" i="0" u="none" strike="noStrike" kern="0" cap="none" spc="0" normalizeH="0" baseline="0" noProof="0" dirty="0" smtClean="0">
                <a:ln>
                  <a:noFill/>
                </a:ln>
                <a:solidFill>
                  <a:srgbClr val="000000"/>
                </a:solidFill>
                <a:effectLst/>
                <a:uLnTx/>
                <a:uFillTx/>
                <a:latin typeface="Arial" charset="0"/>
              </a:rPr>
              <a:t>5</a:t>
            </a:r>
            <a:r>
              <a:rPr kumimoji="0" lang="en-US" altLang="sv-SE" sz="1100" b="0" i="0" u="none" strike="noStrike" kern="0" cap="none" spc="0" normalizeH="0" baseline="0" noProof="0" dirty="0" smtClean="0">
                <a:ln>
                  <a:noFill/>
                </a:ln>
                <a:solidFill>
                  <a:srgbClr val="000000"/>
                </a:solidFill>
                <a:effectLst/>
                <a:uLnTx/>
                <a:uFillTx/>
                <a:latin typeface="Arial" charset="0"/>
              </a:rPr>
              <a:t>0%</a:t>
            </a:r>
            <a:endParaRPr kumimoji="0" lang="hu-HU" altLang="sv-SE" sz="1100" b="0" i="0" u="none" strike="noStrike" kern="0" cap="none" spc="0" normalizeH="0" baseline="0" noProof="0" dirty="0" smtClean="0">
              <a:ln>
                <a:noFill/>
              </a:ln>
              <a:solidFill>
                <a:srgbClr val="000000"/>
              </a:solidFill>
              <a:effectLst/>
              <a:uLnTx/>
              <a:uFillTx/>
              <a:latin typeface="Arial" charset="0"/>
            </a:endParaRPr>
          </a:p>
        </p:txBody>
      </p:sp>
      <p:cxnSp>
        <p:nvCxnSpPr>
          <p:cNvPr id="37" name="Straight Arrow Connector 36"/>
          <p:cNvCxnSpPr/>
          <p:nvPr/>
        </p:nvCxnSpPr>
        <p:spPr bwMode="auto">
          <a:xfrm>
            <a:off x="5021198" y="4260861"/>
            <a:ext cx="0" cy="1418996"/>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8" name="Straight Arrow Connector 37"/>
          <p:cNvCxnSpPr/>
          <p:nvPr/>
        </p:nvCxnSpPr>
        <p:spPr bwMode="auto">
          <a:xfrm flipV="1">
            <a:off x="7161450" y="4903076"/>
            <a:ext cx="0" cy="873936"/>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extLst>
      <p:ext uri="{BB962C8B-B14F-4D97-AF65-F5344CB8AC3E}">
        <p14:creationId xmlns:p14="http://schemas.microsoft.com/office/powerpoint/2010/main" val="3601028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ppt_x"/>
                                          </p:val>
                                        </p:tav>
                                        <p:tav tm="100000">
                                          <p:val>
                                            <p:strVal val="#ppt_x"/>
                                          </p:val>
                                        </p:tav>
                                      </p:tavLst>
                                    </p:anim>
                                    <p:anim calcmode="lin" valueType="num">
                                      <p:cBhvr additive="base">
                                        <p:cTn id="8" dur="500" fill="hold"/>
                                        <p:tgtEl>
                                          <p:spTgt spid="38"/>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fill="hold"/>
                                        <p:tgtEl>
                                          <p:spTgt spid="37"/>
                                        </p:tgtEl>
                                        <p:attrNameLst>
                                          <p:attrName>ppt_x</p:attrName>
                                        </p:attrNameLst>
                                      </p:cBhvr>
                                      <p:tavLst>
                                        <p:tav tm="0">
                                          <p:val>
                                            <p:strVal val="#ppt_x"/>
                                          </p:val>
                                        </p:tav>
                                        <p:tav tm="100000">
                                          <p:val>
                                            <p:strVal val="#ppt_x"/>
                                          </p:val>
                                        </p:tav>
                                      </p:tavLst>
                                    </p:anim>
                                    <p:anim calcmode="lin" valueType="num">
                                      <p:cBhvr additive="base">
                                        <p:cTn id="12" dur="500" fill="hold"/>
                                        <p:tgtEl>
                                          <p:spTgt spid="37"/>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additive="base">
                                        <p:cTn id="17" dur="500" fill="hold"/>
                                        <p:tgtEl>
                                          <p:spTgt spid="41"/>
                                        </p:tgtEl>
                                        <p:attrNameLst>
                                          <p:attrName>ppt_x</p:attrName>
                                        </p:attrNameLst>
                                      </p:cBhvr>
                                      <p:tavLst>
                                        <p:tav tm="0">
                                          <p:val>
                                            <p:strVal val="#ppt_x"/>
                                          </p:val>
                                        </p:tav>
                                        <p:tav tm="100000">
                                          <p:val>
                                            <p:strVal val="#ppt_x"/>
                                          </p:val>
                                        </p:tav>
                                      </p:tavLst>
                                    </p:anim>
                                    <p:anim calcmode="lin" valueType="num">
                                      <p:cBhvr additive="base">
                                        <p:cTn id="18"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Adaptive psychophysical methods</a:t>
            </a:r>
            <a:endParaRPr lang="en-US" dirty="0"/>
          </a:p>
        </p:txBody>
      </p:sp>
      <p:sp>
        <p:nvSpPr>
          <p:cNvPr id="3" name="Content Placeholder 2"/>
          <p:cNvSpPr>
            <a:spLocks noGrp="1"/>
          </p:cNvSpPr>
          <p:nvPr>
            <p:ph sz="quarter" idx="13"/>
          </p:nvPr>
        </p:nvSpPr>
        <p:spPr/>
        <p:txBody>
          <a:bodyPr>
            <a:normAutofit/>
          </a:bodyPr>
          <a:lstStyle/>
          <a:p>
            <a:r>
              <a:rPr lang="en-US" sz="2800" dirty="0" smtClean="0"/>
              <a:t>Adaptive psychophysical methods have </a:t>
            </a:r>
            <a:r>
              <a:rPr lang="en-US" sz="2800" dirty="0"/>
              <a:t>been developed </a:t>
            </a:r>
            <a:r>
              <a:rPr lang="en-US" sz="2800" dirty="0" smtClean="0"/>
              <a:t>so that the points </a:t>
            </a:r>
            <a:r>
              <a:rPr lang="en-US" sz="2800" dirty="0"/>
              <a:t>sampled are clustered around the </a:t>
            </a:r>
            <a:r>
              <a:rPr lang="en-US" sz="2800" dirty="0" smtClean="0"/>
              <a:t>psychometric threshold</a:t>
            </a:r>
          </a:p>
          <a:p>
            <a:r>
              <a:rPr lang="en-US" sz="2800" dirty="0" smtClean="0"/>
              <a:t>These methods, however, provide less </a:t>
            </a:r>
            <a:r>
              <a:rPr lang="en-US" sz="2800" dirty="0"/>
              <a:t>information regarding the psychometric function's </a:t>
            </a:r>
            <a:r>
              <a:rPr lang="en-US" sz="2800" dirty="0" smtClean="0"/>
              <a:t>shape</a:t>
            </a:r>
            <a:br>
              <a:rPr lang="en-US" sz="2800" dirty="0" smtClean="0"/>
            </a:br>
            <a:r>
              <a:rPr lang="en-US" sz="2800" dirty="0" smtClean="0"/>
              <a:t>(the sensitivity)</a:t>
            </a:r>
            <a:endParaRPr lang="en-US" sz="2800" dirty="0"/>
          </a:p>
        </p:txBody>
      </p:sp>
    </p:spTree>
    <p:extLst>
      <p:ext uri="{BB962C8B-B14F-4D97-AF65-F5344CB8AC3E}">
        <p14:creationId xmlns:p14="http://schemas.microsoft.com/office/powerpoint/2010/main" val="149946346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Staircase procedure</a:t>
            </a:r>
            <a:endParaRPr lang="en-US" dirty="0"/>
          </a:p>
        </p:txBody>
      </p:sp>
      <p:sp>
        <p:nvSpPr>
          <p:cNvPr id="3" name="Content Placeholder 2"/>
          <p:cNvSpPr>
            <a:spLocks noGrp="1"/>
          </p:cNvSpPr>
          <p:nvPr>
            <p:ph sz="quarter" idx="13"/>
          </p:nvPr>
        </p:nvSpPr>
        <p:spPr/>
        <p:txBody>
          <a:bodyPr>
            <a:normAutofit/>
          </a:bodyPr>
          <a:lstStyle/>
          <a:p>
            <a:pPr marL="514350" indent="-514350">
              <a:buFont typeface="+mj-lt"/>
              <a:buAutoNum type="arabicPeriod"/>
            </a:pPr>
            <a:r>
              <a:rPr lang="en-US" sz="2800" dirty="0" smtClean="0"/>
              <a:t>Start </a:t>
            </a:r>
            <a:r>
              <a:rPr lang="en-US" sz="2800" dirty="0"/>
              <a:t>with </a:t>
            </a:r>
            <a:r>
              <a:rPr lang="en-US" sz="2800" dirty="0" smtClean="0"/>
              <a:t>a </a:t>
            </a:r>
            <a:r>
              <a:rPr lang="en-US" sz="2800" dirty="0"/>
              <a:t>high intensity </a:t>
            </a:r>
            <a:r>
              <a:rPr lang="en-US" sz="2800" dirty="0" smtClean="0"/>
              <a:t>stimulus that is easy to detect </a:t>
            </a:r>
          </a:p>
          <a:p>
            <a:pPr marL="514350" indent="-514350">
              <a:buFont typeface="+mj-lt"/>
              <a:buAutoNum type="arabicPeriod"/>
            </a:pPr>
            <a:r>
              <a:rPr lang="en-US" sz="2800" dirty="0" smtClean="0"/>
              <a:t>The intensity of the stimulus is decreased until the person cannot detect</a:t>
            </a:r>
            <a:r>
              <a:rPr lang="sv-SE" sz="2800" dirty="0" smtClean="0"/>
              <a:t> it</a:t>
            </a:r>
          </a:p>
          <a:p>
            <a:pPr marL="514350" indent="-514350">
              <a:buFont typeface="+mj-lt"/>
              <a:buAutoNum type="arabicPeriod"/>
            </a:pPr>
            <a:r>
              <a:rPr lang="en-US" sz="2800" dirty="0" smtClean="0"/>
              <a:t>At this point </a:t>
            </a:r>
            <a:r>
              <a:rPr lang="en-US" sz="2800" dirty="0"/>
              <a:t>the staircase 'reverses' and intensity is increased until the observer responds correctly, triggering another </a:t>
            </a:r>
            <a:r>
              <a:rPr lang="en-US" sz="2800" dirty="0" smtClean="0"/>
              <a:t>reversal</a:t>
            </a:r>
            <a:endParaRPr lang="en-US" sz="2800" dirty="0"/>
          </a:p>
          <a:p>
            <a:pPr marL="514350" indent="-514350">
              <a:buFont typeface="+mj-lt"/>
              <a:buAutoNum type="arabicPeriod"/>
            </a:pPr>
            <a:r>
              <a:rPr lang="en-US" sz="2800" dirty="0"/>
              <a:t>Threshold is considered the average of several of these reversal </a:t>
            </a:r>
            <a:r>
              <a:rPr lang="en-US" sz="2800" dirty="0" smtClean="0"/>
              <a:t>points</a:t>
            </a:r>
          </a:p>
        </p:txBody>
      </p:sp>
    </p:spTree>
    <p:extLst>
      <p:ext uri="{BB962C8B-B14F-4D97-AF65-F5344CB8AC3E}">
        <p14:creationId xmlns:p14="http://schemas.microsoft.com/office/powerpoint/2010/main" val="262187073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Staircase procedure</a:t>
            </a:r>
            <a:endParaRPr lang="sv-SE" dirty="0"/>
          </a:p>
        </p:txBody>
      </p:sp>
      <p:pic>
        <p:nvPicPr>
          <p:cNvPr id="12290" name="Picture 2" descr="http://webvision.med.utah.edu/imageswv/Kall03.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6919" y="1795613"/>
            <a:ext cx="6657975" cy="5305426"/>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bwMode="auto">
          <a:xfrm>
            <a:off x="4624370" y="2096253"/>
            <a:ext cx="841792" cy="841792"/>
          </a:xfrm>
          <a:prstGeom prst="ellipse">
            <a:avLst/>
          </a:prstGeom>
          <a:noFill/>
          <a:ln w="9525" cap="flat" cmpd="sng" algn="ctr">
            <a:solidFill>
              <a:schemeClr val="accent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smtClean="0">
              <a:ln>
                <a:noFill/>
              </a:ln>
              <a:solidFill>
                <a:schemeClr val="tx1"/>
              </a:solidFill>
              <a:effectLst/>
              <a:latin typeface="Times"/>
            </a:endParaRPr>
          </a:p>
        </p:txBody>
      </p:sp>
      <p:sp>
        <p:nvSpPr>
          <p:cNvPr id="6" name="Oval 5"/>
          <p:cNvSpPr/>
          <p:nvPr/>
        </p:nvSpPr>
        <p:spPr bwMode="auto">
          <a:xfrm>
            <a:off x="6909234" y="2556912"/>
            <a:ext cx="841792" cy="841792"/>
          </a:xfrm>
          <a:prstGeom prst="ellipse">
            <a:avLst/>
          </a:prstGeom>
          <a:noFill/>
          <a:ln w="9525" cap="flat" cmpd="sng" algn="ctr">
            <a:solidFill>
              <a:schemeClr val="accent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smtClean="0">
              <a:ln>
                <a:noFill/>
              </a:ln>
              <a:solidFill>
                <a:schemeClr val="tx1"/>
              </a:solidFill>
              <a:effectLst/>
              <a:latin typeface="Times"/>
            </a:endParaRPr>
          </a:p>
        </p:txBody>
      </p:sp>
      <p:cxnSp>
        <p:nvCxnSpPr>
          <p:cNvPr id="9" name="Straight Arrow Connector 8"/>
          <p:cNvCxnSpPr>
            <a:stCxn id="13" idx="2"/>
          </p:cNvCxnSpPr>
          <p:nvPr/>
        </p:nvCxnSpPr>
        <p:spPr bwMode="auto">
          <a:xfrm flipH="1">
            <a:off x="5466162" y="2016868"/>
            <a:ext cx="1168364" cy="500281"/>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1" name="Straight Arrow Connector 10"/>
          <p:cNvCxnSpPr>
            <a:stCxn id="13" idx="2"/>
            <a:endCxn id="6" idx="0"/>
          </p:cNvCxnSpPr>
          <p:nvPr/>
        </p:nvCxnSpPr>
        <p:spPr bwMode="auto">
          <a:xfrm>
            <a:off x="6634526" y="2016868"/>
            <a:ext cx="695604" cy="54004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3" name="TextBox 12"/>
          <p:cNvSpPr txBox="1"/>
          <p:nvPr/>
        </p:nvSpPr>
        <p:spPr>
          <a:xfrm>
            <a:off x="5882926" y="1555203"/>
            <a:ext cx="1503200" cy="461665"/>
          </a:xfrm>
          <a:prstGeom prst="rect">
            <a:avLst/>
          </a:prstGeom>
        </p:spPr>
        <p:style>
          <a:lnRef idx="1">
            <a:schemeClr val="accent5"/>
          </a:lnRef>
          <a:fillRef idx="3">
            <a:schemeClr val="accent5"/>
          </a:fillRef>
          <a:effectRef idx="2">
            <a:schemeClr val="accent5"/>
          </a:effectRef>
          <a:fontRef idx="minor">
            <a:schemeClr val="lt1"/>
          </a:fontRef>
        </p:style>
        <p:txBody>
          <a:bodyPr wrap="square" rtlCol="0" anchor="ctr">
            <a:spAutoFit/>
          </a:bodyPr>
          <a:lstStyle/>
          <a:p>
            <a:pPr algn="ctr"/>
            <a:r>
              <a:rPr lang="en-US" dirty="0" smtClean="0">
                <a:latin typeface="Calibri" panose="020F0502020204030204" pitchFamily="34" charset="0"/>
              </a:rPr>
              <a:t>average</a:t>
            </a:r>
            <a:endParaRPr lang="en-US" dirty="0">
              <a:latin typeface="Calibri" panose="020F0502020204030204" pitchFamily="34" charset="0"/>
            </a:endParaRPr>
          </a:p>
        </p:txBody>
      </p:sp>
    </p:spTree>
    <p:extLst>
      <p:ext uri="{BB962C8B-B14F-4D97-AF65-F5344CB8AC3E}">
        <p14:creationId xmlns:p14="http://schemas.microsoft.com/office/powerpoint/2010/main" val="15839790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Magnitude estimation</a:t>
            </a:r>
            <a:endParaRPr lang="en-US" dirty="0"/>
          </a:p>
        </p:txBody>
      </p:sp>
      <p:sp>
        <p:nvSpPr>
          <p:cNvPr id="3" name="Content Placeholder 2"/>
          <p:cNvSpPr>
            <a:spLocks noGrp="1"/>
          </p:cNvSpPr>
          <p:nvPr>
            <p:ph sz="quarter" idx="13"/>
          </p:nvPr>
        </p:nvSpPr>
        <p:spPr/>
        <p:txBody>
          <a:bodyPr/>
          <a:lstStyle/>
          <a:p>
            <a:r>
              <a:rPr lang="en-US" sz="2800" dirty="0" smtClean="0"/>
              <a:t>Asking subjects to estimating the </a:t>
            </a:r>
            <a:r>
              <a:rPr lang="en-US" sz="2800" dirty="0"/>
              <a:t>size or intensity of a </a:t>
            </a:r>
            <a:r>
              <a:rPr lang="en-US" sz="2800" dirty="0" smtClean="0"/>
              <a:t>stimulus</a:t>
            </a:r>
          </a:p>
          <a:p>
            <a:pPr lvl="1"/>
            <a:r>
              <a:rPr lang="en-US" sz="2400" dirty="0" smtClean="0"/>
              <a:t>“The </a:t>
            </a:r>
            <a:r>
              <a:rPr lang="en-US" sz="2400" dirty="0"/>
              <a:t>lineman is smaller than the quarterback</a:t>
            </a:r>
            <a:r>
              <a:rPr lang="en-US" sz="2400" dirty="0" smtClean="0"/>
              <a:t>”</a:t>
            </a:r>
            <a:endParaRPr lang="en-US" sz="2600" dirty="0" smtClean="0"/>
          </a:p>
          <a:p>
            <a:r>
              <a:rPr lang="en-US" sz="2800" dirty="0" smtClean="0"/>
              <a:t>Example: If we double the intensity of tone, does it sound twice as large?</a:t>
            </a:r>
          </a:p>
          <a:p>
            <a:r>
              <a:rPr lang="en-US" sz="2800" dirty="0" smtClean="0"/>
              <a:t>Ask subjects to assign numbers that is proportional to their perception of the stimulus’ intensity</a:t>
            </a:r>
          </a:p>
        </p:txBody>
      </p:sp>
    </p:spTree>
    <p:extLst>
      <p:ext uri="{BB962C8B-B14F-4D97-AF65-F5344CB8AC3E}">
        <p14:creationId xmlns:p14="http://schemas.microsoft.com/office/powerpoint/2010/main" val="84748803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Response compression</a:t>
            </a:r>
            <a:endParaRPr lang="en-US" dirty="0"/>
          </a:p>
        </p:txBody>
      </p:sp>
      <p:sp>
        <p:nvSpPr>
          <p:cNvPr id="3" name="Content Placeholder 2"/>
          <p:cNvSpPr>
            <a:spLocks noGrp="1"/>
          </p:cNvSpPr>
          <p:nvPr>
            <p:ph sz="quarter" idx="13"/>
          </p:nvPr>
        </p:nvSpPr>
        <p:spPr/>
        <p:txBody>
          <a:bodyPr>
            <a:normAutofit/>
          </a:bodyPr>
          <a:lstStyle/>
          <a:p>
            <a:pPr marL="0" indent="0">
              <a:buNone/>
            </a:pPr>
            <a:r>
              <a:rPr lang="en-US" sz="2000" dirty="0" smtClean="0"/>
              <a:t>The perceived magnitude increase </a:t>
            </a:r>
            <a:r>
              <a:rPr lang="en-US" sz="2000" i="1" dirty="0" smtClean="0"/>
              <a:t>less</a:t>
            </a:r>
            <a:r>
              <a:rPr lang="en-US" sz="2000" dirty="0" smtClean="0"/>
              <a:t> than the level of intensity</a:t>
            </a:r>
            <a:endParaRPr lang="en-US" sz="2000" dirty="0"/>
          </a:p>
        </p:txBody>
      </p:sp>
      <p:graphicFrame>
        <p:nvGraphicFramePr>
          <p:cNvPr id="4" name="Chart 3"/>
          <p:cNvGraphicFramePr>
            <a:graphicFrameLocks/>
          </p:cNvGraphicFramePr>
          <p:nvPr>
            <p:extLst>
              <p:ext uri="{D42A27DB-BD31-4B8C-83A1-F6EECF244321}">
                <p14:modId xmlns:p14="http://schemas.microsoft.com/office/powerpoint/2010/main" val="2573531629"/>
              </p:ext>
            </p:extLst>
          </p:nvPr>
        </p:nvGraphicFramePr>
        <p:xfrm>
          <a:off x="2639578" y="2998173"/>
          <a:ext cx="5412656" cy="3355824"/>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rot="16200000">
            <a:off x="1202076" y="4346841"/>
            <a:ext cx="2294218" cy="400110"/>
          </a:xfrm>
          <a:prstGeom prst="rect">
            <a:avLst/>
          </a:prstGeom>
          <a:noFill/>
        </p:spPr>
        <p:txBody>
          <a:bodyPr wrap="none" rtlCol="0">
            <a:spAutoFit/>
          </a:bodyPr>
          <a:lstStyle/>
          <a:p>
            <a:r>
              <a:rPr lang="en-US" sz="2000" dirty="0" smtClean="0">
                <a:solidFill>
                  <a:schemeClr val="tx1">
                    <a:lumMod val="65000"/>
                    <a:lumOff val="35000"/>
                  </a:schemeClr>
                </a:solidFill>
                <a:latin typeface="Calibri" panose="020F0502020204030204" pitchFamily="34" charset="0"/>
              </a:rPr>
              <a:t>Magnitude estimate</a:t>
            </a:r>
            <a:endParaRPr lang="en-US" sz="2000" dirty="0">
              <a:solidFill>
                <a:schemeClr val="tx1">
                  <a:lumMod val="65000"/>
                  <a:lumOff val="35000"/>
                </a:schemeClr>
              </a:solidFill>
              <a:latin typeface="Calibri" panose="020F0502020204030204" pitchFamily="34" charset="0"/>
            </a:endParaRPr>
          </a:p>
        </p:txBody>
      </p:sp>
      <p:sp>
        <p:nvSpPr>
          <p:cNvPr id="6" name="TextBox 5"/>
          <p:cNvSpPr txBox="1"/>
          <p:nvPr/>
        </p:nvSpPr>
        <p:spPr>
          <a:xfrm>
            <a:off x="4212053" y="6353997"/>
            <a:ext cx="2857577" cy="400110"/>
          </a:xfrm>
          <a:prstGeom prst="rect">
            <a:avLst/>
          </a:prstGeom>
          <a:noFill/>
        </p:spPr>
        <p:txBody>
          <a:bodyPr wrap="none" rtlCol="0">
            <a:spAutoFit/>
          </a:bodyPr>
          <a:lstStyle/>
          <a:p>
            <a:r>
              <a:rPr lang="en-US" sz="2000" dirty="0" smtClean="0">
                <a:solidFill>
                  <a:schemeClr val="tx1">
                    <a:lumMod val="65000"/>
                    <a:lumOff val="35000"/>
                  </a:schemeClr>
                </a:solidFill>
                <a:latin typeface="Calibri" panose="020F0502020204030204" pitchFamily="34" charset="0"/>
              </a:rPr>
              <a:t>Stimulus level of intensity</a:t>
            </a:r>
            <a:endParaRPr lang="en-US" sz="2000" dirty="0">
              <a:solidFill>
                <a:schemeClr val="tx1">
                  <a:lumMod val="65000"/>
                  <a:lumOff val="35000"/>
                </a:schemeClr>
              </a:solidFill>
              <a:latin typeface="Calibri" panose="020F0502020204030204" pitchFamily="34" charset="0"/>
            </a:endParaRPr>
          </a:p>
        </p:txBody>
      </p:sp>
    </p:spTree>
    <p:extLst>
      <p:ext uri="{BB962C8B-B14F-4D97-AF65-F5344CB8AC3E}">
        <p14:creationId xmlns:p14="http://schemas.microsoft.com/office/powerpoint/2010/main" val="367656618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Response expansion</a:t>
            </a:r>
            <a:endParaRPr lang="en-US" dirty="0"/>
          </a:p>
        </p:txBody>
      </p:sp>
      <p:sp>
        <p:nvSpPr>
          <p:cNvPr id="3" name="Content Placeholder 2"/>
          <p:cNvSpPr>
            <a:spLocks noGrp="1"/>
          </p:cNvSpPr>
          <p:nvPr>
            <p:ph sz="quarter" idx="13"/>
          </p:nvPr>
        </p:nvSpPr>
        <p:spPr/>
        <p:txBody>
          <a:bodyPr>
            <a:normAutofit/>
          </a:bodyPr>
          <a:lstStyle/>
          <a:p>
            <a:pPr marL="0" indent="0">
              <a:buNone/>
            </a:pPr>
            <a:r>
              <a:rPr lang="en-US" sz="2000" dirty="0" smtClean="0"/>
              <a:t>The perceived magnitude increase </a:t>
            </a:r>
            <a:r>
              <a:rPr lang="en-US" sz="2000" i="1" dirty="0" smtClean="0"/>
              <a:t>more</a:t>
            </a:r>
            <a:r>
              <a:rPr lang="en-US" sz="2000" dirty="0" smtClean="0"/>
              <a:t> than the level of intensity</a:t>
            </a:r>
            <a:endParaRPr lang="en-US" sz="2000" dirty="0"/>
          </a:p>
        </p:txBody>
      </p:sp>
      <p:sp>
        <p:nvSpPr>
          <p:cNvPr id="5" name="TextBox 4"/>
          <p:cNvSpPr txBox="1"/>
          <p:nvPr/>
        </p:nvSpPr>
        <p:spPr>
          <a:xfrm rot="16200000">
            <a:off x="1202076" y="4346841"/>
            <a:ext cx="2294218" cy="400110"/>
          </a:xfrm>
          <a:prstGeom prst="rect">
            <a:avLst/>
          </a:prstGeom>
          <a:noFill/>
        </p:spPr>
        <p:txBody>
          <a:bodyPr wrap="none" rtlCol="0">
            <a:spAutoFit/>
          </a:bodyPr>
          <a:lstStyle/>
          <a:p>
            <a:r>
              <a:rPr lang="en-US" sz="2000" dirty="0" smtClean="0">
                <a:solidFill>
                  <a:schemeClr val="tx1">
                    <a:lumMod val="65000"/>
                    <a:lumOff val="35000"/>
                  </a:schemeClr>
                </a:solidFill>
                <a:latin typeface="Calibri" panose="020F0502020204030204" pitchFamily="34" charset="0"/>
              </a:rPr>
              <a:t>Magnitude estimate</a:t>
            </a:r>
            <a:endParaRPr lang="en-US" sz="2000" dirty="0">
              <a:solidFill>
                <a:schemeClr val="tx1">
                  <a:lumMod val="65000"/>
                  <a:lumOff val="35000"/>
                </a:schemeClr>
              </a:solidFill>
              <a:latin typeface="Calibri" panose="020F0502020204030204" pitchFamily="34" charset="0"/>
            </a:endParaRPr>
          </a:p>
        </p:txBody>
      </p:sp>
      <p:sp>
        <p:nvSpPr>
          <p:cNvPr id="6" name="TextBox 5"/>
          <p:cNvSpPr txBox="1"/>
          <p:nvPr/>
        </p:nvSpPr>
        <p:spPr>
          <a:xfrm>
            <a:off x="4212053" y="6353997"/>
            <a:ext cx="2857577" cy="400110"/>
          </a:xfrm>
          <a:prstGeom prst="rect">
            <a:avLst/>
          </a:prstGeom>
          <a:noFill/>
        </p:spPr>
        <p:txBody>
          <a:bodyPr wrap="none" rtlCol="0">
            <a:spAutoFit/>
          </a:bodyPr>
          <a:lstStyle/>
          <a:p>
            <a:r>
              <a:rPr lang="en-US" sz="2000" dirty="0" smtClean="0">
                <a:solidFill>
                  <a:schemeClr val="tx1">
                    <a:lumMod val="65000"/>
                    <a:lumOff val="35000"/>
                  </a:schemeClr>
                </a:solidFill>
                <a:latin typeface="Calibri" panose="020F0502020204030204" pitchFamily="34" charset="0"/>
              </a:rPr>
              <a:t>Stimulus level of intensity</a:t>
            </a:r>
            <a:endParaRPr lang="en-US" sz="2000" dirty="0">
              <a:solidFill>
                <a:schemeClr val="tx1">
                  <a:lumMod val="65000"/>
                  <a:lumOff val="35000"/>
                </a:schemeClr>
              </a:solidFill>
              <a:latin typeface="Calibri" panose="020F0502020204030204" pitchFamily="34" charset="0"/>
            </a:endParaRPr>
          </a:p>
        </p:txBody>
      </p:sp>
      <p:graphicFrame>
        <p:nvGraphicFramePr>
          <p:cNvPr id="8" name="Chart 7"/>
          <p:cNvGraphicFramePr>
            <a:graphicFrameLocks/>
          </p:cNvGraphicFramePr>
          <p:nvPr>
            <p:extLst>
              <p:ext uri="{D42A27DB-BD31-4B8C-83A1-F6EECF244321}">
                <p14:modId xmlns:p14="http://schemas.microsoft.com/office/powerpoint/2010/main" val="3461184865"/>
              </p:ext>
            </p:extLst>
          </p:nvPr>
        </p:nvGraphicFramePr>
        <p:xfrm>
          <a:off x="2700274" y="2778792"/>
          <a:ext cx="5292400" cy="353620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623747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Search</a:t>
            </a:r>
            <a:endParaRPr lang="en-US" dirty="0"/>
          </a:p>
        </p:txBody>
      </p:sp>
      <p:sp>
        <p:nvSpPr>
          <p:cNvPr id="3" name="Content Placeholder 2"/>
          <p:cNvSpPr>
            <a:spLocks noGrp="1"/>
          </p:cNvSpPr>
          <p:nvPr>
            <p:ph sz="quarter" idx="13"/>
          </p:nvPr>
        </p:nvSpPr>
        <p:spPr>
          <a:xfrm>
            <a:off x="2130425" y="2276637"/>
            <a:ext cx="8024400" cy="4474800"/>
          </a:xfrm>
        </p:spPr>
        <p:txBody>
          <a:bodyPr/>
          <a:lstStyle/>
          <a:p>
            <a:r>
              <a:rPr lang="en-US" sz="2800" dirty="0"/>
              <a:t>Looking for a specific stimulus among a number of </a:t>
            </a:r>
            <a:r>
              <a:rPr lang="en-US" sz="2800" dirty="0" smtClean="0"/>
              <a:t>stimuli</a:t>
            </a:r>
          </a:p>
          <a:p>
            <a:pPr lvl="1"/>
            <a:r>
              <a:rPr lang="en-US" sz="2600" dirty="0" smtClean="0"/>
              <a:t>“</a:t>
            </a:r>
            <a:r>
              <a:rPr lang="en-US" sz="2600" dirty="0"/>
              <a:t>I am looking for Susan in the student section”</a:t>
            </a:r>
          </a:p>
          <a:p>
            <a:r>
              <a:rPr lang="en-US" sz="2800" dirty="0" smtClean="0"/>
              <a:t>Measures the reaction time</a:t>
            </a:r>
          </a:p>
          <a:p>
            <a:pPr lvl="1"/>
            <a:r>
              <a:rPr lang="en-US" sz="2600" dirty="0" smtClean="0"/>
              <a:t>The time it takes to  find the stimulus</a:t>
            </a:r>
          </a:p>
          <a:p>
            <a:r>
              <a:rPr lang="en-US" sz="2800" dirty="0" smtClean="0"/>
              <a:t>Discussed more thoroughly in Chapter 6: Visual attention</a:t>
            </a:r>
            <a:endParaRPr lang="en-US" dirty="0"/>
          </a:p>
        </p:txBody>
      </p:sp>
    </p:spTree>
    <p:extLst>
      <p:ext uri="{BB962C8B-B14F-4D97-AF65-F5344CB8AC3E}">
        <p14:creationId xmlns:p14="http://schemas.microsoft.com/office/powerpoint/2010/main" val="256119743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Find the yellow square</a:t>
            </a:r>
            <a:endParaRPr lang="en-US" dirty="0"/>
          </a:p>
        </p:txBody>
      </p:sp>
      <p:pic>
        <p:nvPicPr>
          <p:cNvPr id="15362" name="Picture 2" descr="https://wiki.ucl.ac.uk/download/attachments/20714537/VisualSeachConjunctio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1682" y="2396893"/>
            <a:ext cx="4629856" cy="3781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592498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Threshold measurement can be influenced by how a person chooses to respond</a:t>
            </a:r>
            <a:endParaRPr lang="en-US" dirty="0"/>
          </a:p>
        </p:txBody>
      </p:sp>
      <p:sp>
        <p:nvSpPr>
          <p:cNvPr id="3" name="Content Placeholder 2"/>
          <p:cNvSpPr>
            <a:spLocks noGrp="1"/>
          </p:cNvSpPr>
          <p:nvPr>
            <p:ph sz="quarter" idx="13"/>
          </p:nvPr>
        </p:nvSpPr>
        <p:spPr/>
        <p:txBody>
          <a:bodyPr/>
          <a:lstStyle/>
          <a:p>
            <a:r>
              <a:rPr lang="en-US" sz="2800" dirty="0"/>
              <a:t>Is it meaningful to measure an “absolute threshold</a:t>
            </a:r>
            <a:r>
              <a:rPr lang="en-US" sz="2800" dirty="0" smtClean="0"/>
              <a:t>”?</a:t>
            </a:r>
          </a:p>
          <a:p>
            <a:r>
              <a:rPr lang="en-US" sz="2800" dirty="0" smtClean="0"/>
              <a:t>The thresholds are affected by our physiological features but also by our experiences and context</a:t>
            </a:r>
            <a:endParaRPr lang="en-US" sz="2800" dirty="0"/>
          </a:p>
          <a:p>
            <a:r>
              <a:rPr lang="en-US" sz="2800" dirty="0" smtClean="0"/>
              <a:t>Do </a:t>
            </a:r>
            <a:r>
              <a:rPr lang="en-US" sz="2800" dirty="0"/>
              <a:t>no discriminate between the real sensitivity of subjects and their (potential) response </a:t>
            </a:r>
            <a:r>
              <a:rPr lang="en-US" sz="2800" dirty="0" smtClean="0"/>
              <a:t>biases</a:t>
            </a:r>
          </a:p>
          <a:p>
            <a:endParaRPr lang="sv-SE" dirty="0"/>
          </a:p>
        </p:txBody>
      </p:sp>
    </p:spTree>
    <p:extLst>
      <p:ext uri="{BB962C8B-B14F-4D97-AF65-F5344CB8AC3E}">
        <p14:creationId xmlns:p14="http://schemas.microsoft.com/office/powerpoint/2010/main" val="306043502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TED Talk:</a:t>
            </a:r>
            <a:br>
              <a:rPr lang="sv-SE" dirty="0" smtClean="0"/>
            </a:br>
            <a:r>
              <a:rPr lang="en-US" dirty="0" smtClean="0"/>
              <a:t>Beau </a:t>
            </a:r>
            <a:r>
              <a:rPr lang="en-US" dirty="0"/>
              <a:t>Lotto: Optical illusions show how we see</a:t>
            </a:r>
            <a:endParaRPr lang="sv-SE" dirty="0"/>
          </a:p>
        </p:txBody>
      </p:sp>
      <p:sp>
        <p:nvSpPr>
          <p:cNvPr id="3" name="Content Placeholder 2"/>
          <p:cNvSpPr>
            <a:spLocks noGrp="1"/>
          </p:cNvSpPr>
          <p:nvPr>
            <p:ph sz="quarter" idx="13"/>
          </p:nvPr>
        </p:nvSpPr>
        <p:spPr/>
        <p:txBody>
          <a:bodyPr/>
          <a:lstStyle/>
          <a:p>
            <a:r>
              <a:rPr lang="sv-SE" dirty="0">
                <a:hlinkClick r:id="rId3"/>
              </a:rPr>
              <a:t>http://</a:t>
            </a:r>
            <a:r>
              <a:rPr lang="sv-SE" dirty="0" smtClean="0">
                <a:hlinkClick r:id="rId3"/>
              </a:rPr>
              <a:t>www.ted.com/talks/beau_lotto_optical_illusions_show_how_we_see.html</a:t>
            </a:r>
            <a:endParaRPr lang="sv-SE" dirty="0" smtClean="0"/>
          </a:p>
          <a:p>
            <a:endParaRPr lang="sv-SE" dirty="0"/>
          </a:p>
        </p:txBody>
      </p:sp>
    </p:spTree>
    <p:extLst>
      <p:ext uri="{BB962C8B-B14F-4D97-AF65-F5344CB8AC3E}">
        <p14:creationId xmlns:p14="http://schemas.microsoft.com/office/powerpoint/2010/main" val="284029869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Signal detection theory</a:t>
            </a:r>
            <a:endParaRPr lang="en-US" dirty="0"/>
          </a:p>
        </p:txBody>
      </p:sp>
      <p:sp>
        <p:nvSpPr>
          <p:cNvPr id="3" name="Content Placeholder 2"/>
          <p:cNvSpPr>
            <a:spLocks noGrp="1"/>
          </p:cNvSpPr>
          <p:nvPr>
            <p:ph sz="quarter" idx="13"/>
          </p:nvPr>
        </p:nvSpPr>
        <p:spPr/>
        <p:txBody>
          <a:bodyPr>
            <a:normAutofit/>
          </a:bodyPr>
          <a:lstStyle/>
          <a:p>
            <a:r>
              <a:rPr lang="en-US" sz="2800" dirty="0" smtClean="0"/>
              <a:t>Signal detection theory:</a:t>
            </a:r>
          </a:p>
          <a:p>
            <a:pPr lvl="1"/>
            <a:r>
              <a:rPr lang="en-US" sz="2200" dirty="0"/>
              <a:t>Q</a:t>
            </a:r>
            <a:r>
              <a:rPr lang="en-US" sz="2200" dirty="0" smtClean="0"/>
              <a:t>uantifies our ability </a:t>
            </a:r>
            <a:r>
              <a:rPr lang="en-US" sz="2200" dirty="0"/>
              <a:t>to </a:t>
            </a:r>
            <a:r>
              <a:rPr lang="en-US" sz="2200" dirty="0" smtClean="0"/>
              <a:t>distinguish </a:t>
            </a:r>
            <a:r>
              <a:rPr lang="en-US" sz="2200" dirty="0"/>
              <a:t>between information-bearing patterns </a:t>
            </a:r>
            <a:r>
              <a:rPr lang="en-US" sz="2200" dirty="0" smtClean="0"/>
              <a:t>(stimulus/signals) </a:t>
            </a:r>
            <a:r>
              <a:rPr lang="en-US" sz="2200" dirty="0"/>
              <a:t>and random patterns that distract from the </a:t>
            </a:r>
            <a:r>
              <a:rPr lang="en-US" sz="2200" dirty="0" smtClean="0"/>
              <a:t>information (noise)</a:t>
            </a:r>
          </a:p>
          <a:p>
            <a:pPr lvl="1"/>
            <a:r>
              <a:rPr lang="en-US" sz="2200" dirty="0"/>
              <a:t>Was originally developed for communication where the goal was to detect the signal against background </a:t>
            </a:r>
            <a:r>
              <a:rPr lang="en-US" sz="2200" dirty="0" smtClean="0"/>
              <a:t>noise</a:t>
            </a:r>
          </a:p>
          <a:p>
            <a:pPr lvl="1"/>
            <a:r>
              <a:rPr lang="en-US" sz="2200" dirty="0"/>
              <a:t>P</a:t>
            </a:r>
            <a:r>
              <a:rPr lang="en-US" sz="2200" dirty="0" smtClean="0"/>
              <a:t>rovides </a:t>
            </a:r>
            <a:r>
              <a:rPr lang="en-US" sz="2200" dirty="0"/>
              <a:t>a precise language and graphic notation for analyzing decision making in the presence of </a:t>
            </a:r>
            <a:r>
              <a:rPr lang="en-US" sz="2200" dirty="0" smtClean="0"/>
              <a:t>uncertainty</a:t>
            </a:r>
          </a:p>
        </p:txBody>
      </p:sp>
    </p:spTree>
    <p:extLst>
      <p:ext uri="{BB962C8B-B14F-4D97-AF65-F5344CB8AC3E}">
        <p14:creationId xmlns:p14="http://schemas.microsoft.com/office/powerpoint/2010/main" val="2039401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Signal detection theory</a:t>
            </a:r>
            <a:endParaRPr lang="en-GB" dirty="0"/>
          </a:p>
        </p:txBody>
      </p:sp>
      <p:sp>
        <p:nvSpPr>
          <p:cNvPr id="5" name="Rectangle 4"/>
          <p:cNvSpPr/>
          <p:nvPr/>
        </p:nvSpPr>
        <p:spPr bwMode="auto">
          <a:xfrm>
            <a:off x="4383858" y="3178557"/>
            <a:ext cx="1563328" cy="1022176"/>
          </a:xfrm>
          <a:prstGeom prst="rect">
            <a:avLst/>
          </a:prstGeom>
          <a:ln>
            <a:headEnd type="none" w="med" len="med"/>
            <a:tailEnd type="none" w="med" len="med"/>
          </a:ln>
        </p:spPr>
        <p:style>
          <a:lnRef idx="3">
            <a:schemeClr val="lt1"/>
          </a:lnRef>
          <a:fillRef idx="1">
            <a:schemeClr val="accent5"/>
          </a:fillRef>
          <a:effectRef idx="1">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sv-SE" sz="2400" b="0" i="0" u="none" strike="noStrike" cap="none" normalizeH="0" baseline="0" dirty="0" smtClean="0">
                <a:ln>
                  <a:noFill/>
                </a:ln>
                <a:solidFill>
                  <a:schemeClr val="bg1"/>
                </a:solidFill>
                <a:effectLst/>
                <a:latin typeface="Calibri" panose="020F0502020204030204" pitchFamily="34" charset="0"/>
              </a:rPr>
              <a:t>HIT</a:t>
            </a:r>
          </a:p>
        </p:txBody>
      </p:sp>
      <p:sp>
        <p:nvSpPr>
          <p:cNvPr id="6" name="Rectangle 5"/>
          <p:cNvSpPr/>
          <p:nvPr/>
        </p:nvSpPr>
        <p:spPr bwMode="auto">
          <a:xfrm>
            <a:off x="4383858" y="4200733"/>
            <a:ext cx="1563328" cy="1022176"/>
          </a:xfrm>
          <a:prstGeom prst="rect">
            <a:avLst/>
          </a:prstGeom>
          <a:ln>
            <a:headEnd type="none" w="med" len="med"/>
            <a:tailEnd type="none" w="med" len="me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sv-SE" sz="2400" b="0" i="0" u="none" strike="noStrike" cap="none" normalizeH="0" baseline="0" dirty="0" smtClean="0">
                <a:ln>
                  <a:noFill/>
                </a:ln>
                <a:solidFill>
                  <a:schemeClr val="bg1"/>
                </a:solidFill>
                <a:effectLst/>
                <a:latin typeface="Calibri" panose="020F0502020204030204" pitchFamily="34" charset="0"/>
              </a:rPr>
              <a:t>MISS</a:t>
            </a:r>
          </a:p>
        </p:txBody>
      </p:sp>
      <p:sp>
        <p:nvSpPr>
          <p:cNvPr id="7" name="Rectangle 6"/>
          <p:cNvSpPr/>
          <p:nvPr/>
        </p:nvSpPr>
        <p:spPr bwMode="auto">
          <a:xfrm>
            <a:off x="5947186" y="4200733"/>
            <a:ext cx="1563328" cy="1022176"/>
          </a:xfrm>
          <a:prstGeom prst="rect">
            <a:avLst/>
          </a:prstGeom>
          <a:ln>
            <a:headEnd type="none" w="med" len="med"/>
            <a:tailEnd type="none" w="med" len="med"/>
          </a:ln>
        </p:spPr>
        <p:style>
          <a:lnRef idx="3">
            <a:schemeClr val="lt1"/>
          </a:lnRef>
          <a:fillRef idx="1">
            <a:schemeClr val="accent5"/>
          </a:fillRef>
          <a:effectRef idx="1">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sv-SE" sz="2400" b="0" i="0" u="none" strike="noStrike" cap="none" normalizeH="0" baseline="0" dirty="0" smtClean="0">
                <a:ln>
                  <a:noFill/>
                </a:ln>
                <a:solidFill>
                  <a:schemeClr val="bg1"/>
                </a:solidFill>
                <a:effectLst/>
                <a:latin typeface="Calibri" panose="020F0502020204030204" pitchFamily="34" charset="0"/>
              </a:rPr>
              <a:t>CORRECT</a:t>
            </a:r>
            <a:br>
              <a:rPr kumimoji="0" lang="sv-SE" sz="2400" b="0" i="0" u="none" strike="noStrike" cap="none" normalizeH="0" baseline="0" dirty="0" smtClean="0">
                <a:ln>
                  <a:noFill/>
                </a:ln>
                <a:solidFill>
                  <a:schemeClr val="bg1"/>
                </a:solidFill>
                <a:effectLst/>
                <a:latin typeface="Calibri" panose="020F0502020204030204" pitchFamily="34" charset="0"/>
              </a:rPr>
            </a:br>
            <a:r>
              <a:rPr kumimoji="0" lang="sv-SE" sz="2400" b="0" i="0" u="none" strike="noStrike" cap="none" normalizeH="0" baseline="0" dirty="0" smtClean="0">
                <a:ln>
                  <a:noFill/>
                </a:ln>
                <a:solidFill>
                  <a:schemeClr val="bg1"/>
                </a:solidFill>
                <a:effectLst/>
                <a:latin typeface="Calibri" panose="020F0502020204030204" pitchFamily="34" charset="0"/>
              </a:rPr>
              <a:t>REJECTION</a:t>
            </a:r>
          </a:p>
        </p:txBody>
      </p:sp>
      <p:sp>
        <p:nvSpPr>
          <p:cNvPr id="8" name="Rectangle 7"/>
          <p:cNvSpPr/>
          <p:nvPr/>
        </p:nvSpPr>
        <p:spPr bwMode="auto">
          <a:xfrm>
            <a:off x="5947186" y="3178557"/>
            <a:ext cx="1563328" cy="1022176"/>
          </a:xfrm>
          <a:prstGeom prst="rect">
            <a:avLst/>
          </a:prstGeom>
          <a:ln>
            <a:headEnd type="none" w="med" len="med"/>
            <a:tailEnd type="none" w="med" len="me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sv-SE" sz="2400" b="0" i="0" u="none" strike="noStrike" cap="none" normalizeH="0" baseline="0" dirty="0" smtClean="0">
                <a:ln>
                  <a:noFill/>
                </a:ln>
                <a:solidFill>
                  <a:schemeClr val="bg1"/>
                </a:solidFill>
                <a:effectLst/>
                <a:latin typeface="Calibri" panose="020F0502020204030204" pitchFamily="34" charset="0"/>
              </a:rPr>
              <a:t>FALSE</a:t>
            </a:r>
            <a:br>
              <a:rPr kumimoji="0" lang="sv-SE" sz="2400" b="0" i="0" u="none" strike="noStrike" cap="none" normalizeH="0" baseline="0" dirty="0" smtClean="0">
                <a:ln>
                  <a:noFill/>
                </a:ln>
                <a:solidFill>
                  <a:schemeClr val="bg1"/>
                </a:solidFill>
                <a:effectLst/>
                <a:latin typeface="Calibri" panose="020F0502020204030204" pitchFamily="34" charset="0"/>
              </a:rPr>
            </a:br>
            <a:r>
              <a:rPr kumimoji="0" lang="sv-SE" sz="2400" b="0" i="0" u="none" strike="noStrike" cap="none" normalizeH="0" baseline="0" dirty="0" smtClean="0">
                <a:ln>
                  <a:noFill/>
                </a:ln>
                <a:solidFill>
                  <a:schemeClr val="bg1"/>
                </a:solidFill>
                <a:effectLst/>
                <a:latin typeface="Calibri" panose="020F0502020204030204" pitchFamily="34" charset="0"/>
              </a:rPr>
              <a:t>ALARM</a:t>
            </a:r>
          </a:p>
        </p:txBody>
      </p:sp>
      <p:sp>
        <p:nvSpPr>
          <p:cNvPr id="11" name="TextBox 10"/>
          <p:cNvSpPr txBox="1"/>
          <p:nvPr/>
        </p:nvSpPr>
        <p:spPr>
          <a:xfrm>
            <a:off x="2123912" y="3969900"/>
            <a:ext cx="1492909" cy="461665"/>
          </a:xfrm>
          <a:prstGeom prst="rect">
            <a:avLst/>
          </a:prstGeom>
          <a:noFill/>
        </p:spPr>
        <p:txBody>
          <a:bodyPr wrap="none" rtlCol="0">
            <a:spAutoFit/>
          </a:bodyPr>
          <a:lstStyle/>
          <a:p>
            <a:r>
              <a:rPr lang="sv-SE" dirty="0" smtClean="0">
                <a:latin typeface="Calibri" panose="020F0502020204030204" pitchFamily="34" charset="0"/>
              </a:rPr>
              <a:t>RESPONSE</a:t>
            </a:r>
            <a:endParaRPr lang="sv-SE" dirty="0">
              <a:latin typeface="Calibri" panose="020F0502020204030204" pitchFamily="34" charset="0"/>
            </a:endParaRPr>
          </a:p>
        </p:txBody>
      </p:sp>
      <p:sp>
        <p:nvSpPr>
          <p:cNvPr id="12" name="TextBox 11"/>
          <p:cNvSpPr txBox="1"/>
          <p:nvPr/>
        </p:nvSpPr>
        <p:spPr>
          <a:xfrm>
            <a:off x="3666161" y="3456794"/>
            <a:ext cx="624082" cy="461665"/>
          </a:xfrm>
          <a:prstGeom prst="rect">
            <a:avLst/>
          </a:prstGeom>
          <a:noFill/>
        </p:spPr>
        <p:txBody>
          <a:bodyPr wrap="none" rtlCol="0">
            <a:spAutoFit/>
          </a:bodyPr>
          <a:lstStyle/>
          <a:p>
            <a:r>
              <a:rPr lang="sv-SE" dirty="0" smtClean="0">
                <a:latin typeface="Calibri" panose="020F0502020204030204" pitchFamily="34" charset="0"/>
              </a:rPr>
              <a:t>YES</a:t>
            </a:r>
            <a:endParaRPr lang="sv-SE" dirty="0">
              <a:latin typeface="Calibri" panose="020F0502020204030204" pitchFamily="34" charset="0"/>
            </a:endParaRPr>
          </a:p>
        </p:txBody>
      </p:sp>
      <p:sp>
        <p:nvSpPr>
          <p:cNvPr id="13" name="TextBox 12"/>
          <p:cNvSpPr txBox="1"/>
          <p:nvPr/>
        </p:nvSpPr>
        <p:spPr>
          <a:xfrm>
            <a:off x="3703223" y="4480988"/>
            <a:ext cx="587020" cy="461665"/>
          </a:xfrm>
          <a:prstGeom prst="rect">
            <a:avLst/>
          </a:prstGeom>
          <a:noFill/>
        </p:spPr>
        <p:txBody>
          <a:bodyPr wrap="none" rtlCol="0">
            <a:spAutoFit/>
          </a:bodyPr>
          <a:lstStyle/>
          <a:p>
            <a:r>
              <a:rPr lang="sv-SE" dirty="0" smtClean="0">
                <a:latin typeface="Calibri" panose="020F0502020204030204" pitchFamily="34" charset="0"/>
              </a:rPr>
              <a:t>NO</a:t>
            </a:r>
            <a:endParaRPr lang="sv-SE" dirty="0">
              <a:latin typeface="Calibri" panose="020F0502020204030204" pitchFamily="34" charset="0"/>
            </a:endParaRPr>
          </a:p>
        </p:txBody>
      </p:sp>
      <p:sp>
        <p:nvSpPr>
          <p:cNvPr id="14" name="TextBox 13"/>
          <p:cNvSpPr txBox="1"/>
          <p:nvPr/>
        </p:nvSpPr>
        <p:spPr>
          <a:xfrm>
            <a:off x="5395592" y="1915869"/>
            <a:ext cx="1103187" cy="461665"/>
          </a:xfrm>
          <a:prstGeom prst="rect">
            <a:avLst/>
          </a:prstGeom>
          <a:noFill/>
        </p:spPr>
        <p:txBody>
          <a:bodyPr wrap="none" rtlCol="0">
            <a:spAutoFit/>
          </a:bodyPr>
          <a:lstStyle/>
          <a:p>
            <a:r>
              <a:rPr lang="sv-SE" dirty="0" smtClean="0">
                <a:latin typeface="Calibri" panose="020F0502020204030204" pitchFamily="34" charset="0"/>
              </a:rPr>
              <a:t>SIGNAL</a:t>
            </a:r>
            <a:endParaRPr lang="sv-SE" dirty="0">
              <a:latin typeface="Calibri" panose="020F0502020204030204" pitchFamily="34" charset="0"/>
            </a:endParaRPr>
          </a:p>
        </p:txBody>
      </p:sp>
      <p:sp>
        <p:nvSpPr>
          <p:cNvPr id="15" name="TextBox 14"/>
          <p:cNvSpPr txBox="1"/>
          <p:nvPr/>
        </p:nvSpPr>
        <p:spPr>
          <a:xfrm>
            <a:off x="4516049" y="2577277"/>
            <a:ext cx="1298945" cy="461665"/>
          </a:xfrm>
          <a:prstGeom prst="rect">
            <a:avLst/>
          </a:prstGeom>
          <a:noFill/>
        </p:spPr>
        <p:txBody>
          <a:bodyPr wrap="none" rtlCol="0">
            <a:spAutoFit/>
          </a:bodyPr>
          <a:lstStyle/>
          <a:p>
            <a:r>
              <a:rPr lang="sv-SE" dirty="0" smtClean="0">
                <a:latin typeface="Calibri" panose="020F0502020204030204" pitchFamily="34" charset="0"/>
              </a:rPr>
              <a:t>PRESENT</a:t>
            </a:r>
            <a:endParaRPr lang="sv-SE" dirty="0">
              <a:latin typeface="Calibri" panose="020F0502020204030204" pitchFamily="34" charset="0"/>
            </a:endParaRPr>
          </a:p>
        </p:txBody>
      </p:sp>
      <p:sp>
        <p:nvSpPr>
          <p:cNvPr id="16" name="TextBox 15"/>
          <p:cNvSpPr txBox="1"/>
          <p:nvPr/>
        </p:nvSpPr>
        <p:spPr>
          <a:xfrm>
            <a:off x="6159617" y="2578990"/>
            <a:ext cx="1170513" cy="461665"/>
          </a:xfrm>
          <a:prstGeom prst="rect">
            <a:avLst/>
          </a:prstGeom>
          <a:noFill/>
        </p:spPr>
        <p:txBody>
          <a:bodyPr wrap="none" rtlCol="0">
            <a:spAutoFit/>
          </a:bodyPr>
          <a:lstStyle/>
          <a:p>
            <a:r>
              <a:rPr lang="sv-SE" dirty="0" smtClean="0">
                <a:latin typeface="Calibri" panose="020F0502020204030204" pitchFamily="34" charset="0"/>
              </a:rPr>
              <a:t>ABSENT</a:t>
            </a:r>
            <a:endParaRPr lang="sv-SE" dirty="0">
              <a:latin typeface="Calibri" panose="020F0502020204030204" pitchFamily="34" charset="0"/>
            </a:endParaRPr>
          </a:p>
        </p:txBody>
      </p:sp>
    </p:spTree>
    <p:extLst>
      <p:ext uri="{BB962C8B-B14F-4D97-AF65-F5344CB8AC3E}">
        <p14:creationId xmlns:p14="http://schemas.microsoft.com/office/powerpoint/2010/main" val="746812846"/>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smtClean="0"/>
              <a:t>How </a:t>
            </a:r>
            <a:r>
              <a:rPr lang="en-GB" dirty="0"/>
              <a:t>much can be explained by biology</a:t>
            </a:r>
            <a:r>
              <a:rPr lang="en-GB" dirty="0" smtClean="0"/>
              <a:t>?</a:t>
            </a:r>
            <a:endParaRPr lang="sv-SE" dirty="0"/>
          </a:p>
        </p:txBody>
      </p:sp>
    </p:spTree>
    <p:extLst>
      <p:ext uri="{BB962C8B-B14F-4D97-AF65-F5344CB8AC3E}">
        <p14:creationId xmlns:p14="http://schemas.microsoft.com/office/powerpoint/2010/main" val="333676374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The Mind-Body Problem</a:t>
            </a:r>
            <a:endParaRPr lang="sv-SE" dirty="0"/>
          </a:p>
        </p:txBody>
      </p:sp>
      <p:sp>
        <p:nvSpPr>
          <p:cNvPr id="3" name="Content Placeholder 2"/>
          <p:cNvSpPr>
            <a:spLocks noGrp="1"/>
          </p:cNvSpPr>
          <p:nvPr>
            <p:ph sz="quarter" idx="13"/>
          </p:nvPr>
        </p:nvSpPr>
        <p:spPr/>
        <p:txBody>
          <a:bodyPr>
            <a:normAutofit/>
          </a:bodyPr>
          <a:lstStyle/>
          <a:p>
            <a:r>
              <a:rPr lang="en-US" dirty="0" smtClean="0"/>
              <a:t>How do physical processes (the body) become transformed into the richness of perceptual experience (the mind)?</a:t>
            </a:r>
          </a:p>
          <a:p>
            <a:r>
              <a:rPr lang="en-US" dirty="0" smtClean="0"/>
              <a:t>Neural correlates of consciousness (NCC)</a:t>
            </a:r>
          </a:p>
          <a:p>
            <a:pPr lvl="1"/>
            <a:r>
              <a:rPr lang="en-US" dirty="0" smtClean="0"/>
              <a:t>Studying the relationship between stimuli in the environment an how neurons fire</a:t>
            </a:r>
          </a:p>
          <a:p>
            <a:pPr lvl="1"/>
            <a:r>
              <a:rPr lang="en-US" dirty="0" smtClean="0"/>
              <a:t>The correlation between physiological responses and experience</a:t>
            </a:r>
          </a:p>
          <a:p>
            <a:pPr lvl="1"/>
            <a:r>
              <a:rPr lang="en-US" dirty="0" smtClean="0"/>
              <a:t>“The </a:t>
            </a:r>
            <a:r>
              <a:rPr lang="en-US" i="1" dirty="0" smtClean="0"/>
              <a:t>easy</a:t>
            </a:r>
            <a:r>
              <a:rPr lang="en-US" dirty="0" smtClean="0"/>
              <a:t> problem of consciousness“</a:t>
            </a:r>
          </a:p>
          <a:p>
            <a:r>
              <a:rPr lang="en-US" dirty="0" smtClean="0"/>
              <a:t>How does </a:t>
            </a:r>
            <a:r>
              <a:rPr lang="en-US" dirty="0"/>
              <a:t>physiological responses </a:t>
            </a:r>
            <a:r>
              <a:rPr lang="en-US" i="1" dirty="0" smtClean="0"/>
              <a:t>cause </a:t>
            </a:r>
            <a:r>
              <a:rPr lang="en-US" dirty="0" smtClean="0"/>
              <a:t>experience?</a:t>
            </a:r>
          </a:p>
          <a:p>
            <a:pPr lvl="1"/>
            <a:r>
              <a:rPr lang="en-US" dirty="0" smtClean="0"/>
              <a:t>“The </a:t>
            </a:r>
            <a:r>
              <a:rPr lang="en-US" i="1" dirty="0" smtClean="0"/>
              <a:t>hard</a:t>
            </a:r>
            <a:r>
              <a:rPr lang="en-US" dirty="0" smtClean="0"/>
              <a:t> problem of consciousness”</a:t>
            </a:r>
            <a:endParaRPr lang="en-US" dirty="0"/>
          </a:p>
          <a:p>
            <a:pPr lvl="1"/>
            <a:r>
              <a:rPr lang="en-US" dirty="0"/>
              <a:t>Studying the relationship between stimuli in the environment an how neurons fire</a:t>
            </a:r>
          </a:p>
        </p:txBody>
      </p:sp>
    </p:spTree>
    <p:extLst>
      <p:ext uri="{BB962C8B-B14F-4D97-AF65-F5344CB8AC3E}">
        <p14:creationId xmlns:p14="http://schemas.microsoft.com/office/powerpoint/2010/main" val="169647923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t>The Mind-Body Problem</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8623" y="1915869"/>
            <a:ext cx="5150479" cy="49832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4323730" y="2757661"/>
            <a:ext cx="1262688" cy="369332"/>
          </a:xfrm>
          <a:prstGeom prst="rect">
            <a:avLst/>
          </a:prstGeom>
          <a:noFill/>
          <a:ln>
            <a:noFill/>
          </a:ln>
        </p:spPr>
        <p:txBody>
          <a:bodyPr wrap="square" rtlCol="0">
            <a:spAutoFit/>
          </a:bodyPr>
          <a:lstStyle/>
          <a:p>
            <a:r>
              <a:rPr lang="en-US" sz="1800" dirty="0" smtClean="0">
                <a:solidFill>
                  <a:schemeClr val="bg2">
                    <a:lumMod val="75000"/>
                  </a:schemeClr>
                </a:solidFill>
                <a:latin typeface="Calibri" pitchFamily="34" charset="0"/>
              </a:rPr>
              <a:t>Correlation</a:t>
            </a:r>
            <a:endParaRPr lang="en-US" sz="1800" dirty="0">
              <a:solidFill>
                <a:schemeClr val="bg2">
                  <a:lumMod val="75000"/>
                </a:schemeClr>
              </a:solidFill>
              <a:latin typeface="Calibri" pitchFamily="34" charset="0"/>
            </a:endParaRPr>
          </a:p>
        </p:txBody>
      </p:sp>
      <p:sp>
        <p:nvSpPr>
          <p:cNvPr id="6" name="TextBox 5"/>
          <p:cNvSpPr txBox="1"/>
          <p:nvPr/>
        </p:nvSpPr>
        <p:spPr>
          <a:xfrm>
            <a:off x="4624370" y="5463421"/>
            <a:ext cx="962048" cy="369332"/>
          </a:xfrm>
          <a:prstGeom prst="rect">
            <a:avLst/>
          </a:prstGeom>
          <a:noFill/>
          <a:ln>
            <a:noFill/>
          </a:ln>
        </p:spPr>
        <p:txBody>
          <a:bodyPr wrap="square" rtlCol="0">
            <a:spAutoFit/>
          </a:bodyPr>
          <a:lstStyle/>
          <a:p>
            <a:r>
              <a:rPr lang="en-US" sz="1800" dirty="0" smtClean="0">
                <a:solidFill>
                  <a:schemeClr val="bg2">
                    <a:lumMod val="75000"/>
                  </a:schemeClr>
                </a:solidFill>
                <a:latin typeface="Calibri" pitchFamily="34" charset="0"/>
              </a:rPr>
              <a:t>Cause</a:t>
            </a:r>
            <a:endParaRPr lang="en-US" sz="1800" dirty="0">
              <a:solidFill>
                <a:schemeClr val="bg2">
                  <a:lumMod val="75000"/>
                </a:schemeClr>
              </a:solidFill>
              <a:latin typeface="Calibri" pitchFamily="34" charset="0"/>
            </a:endParaRPr>
          </a:p>
        </p:txBody>
      </p:sp>
      <p:sp>
        <p:nvSpPr>
          <p:cNvPr id="7" name="TextBox 6"/>
          <p:cNvSpPr txBox="1"/>
          <p:nvPr/>
        </p:nvSpPr>
        <p:spPr>
          <a:xfrm>
            <a:off x="2580018" y="3922464"/>
            <a:ext cx="2224736" cy="369332"/>
          </a:xfrm>
          <a:prstGeom prst="rect">
            <a:avLst/>
          </a:prstGeom>
          <a:noFill/>
          <a:ln>
            <a:noFill/>
          </a:ln>
        </p:spPr>
        <p:txBody>
          <a:bodyPr wrap="square" rtlCol="0">
            <a:spAutoFit/>
          </a:bodyPr>
          <a:lstStyle/>
          <a:p>
            <a:r>
              <a:rPr lang="en-US" sz="1800" dirty="0" smtClean="0">
                <a:solidFill>
                  <a:schemeClr val="bg2">
                    <a:lumMod val="75000"/>
                  </a:schemeClr>
                </a:solidFill>
                <a:latin typeface="Calibri" pitchFamily="34" charset="0"/>
              </a:rPr>
              <a:t>(a) “Easy” problem</a:t>
            </a:r>
            <a:endParaRPr lang="en-US" sz="1800" dirty="0">
              <a:solidFill>
                <a:schemeClr val="bg2">
                  <a:lumMod val="75000"/>
                </a:schemeClr>
              </a:solidFill>
              <a:latin typeface="Calibri" pitchFamily="34" charset="0"/>
            </a:endParaRPr>
          </a:p>
        </p:txBody>
      </p:sp>
      <p:sp>
        <p:nvSpPr>
          <p:cNvPr id="8" name="TextBox 7"/>
          <p:cNvSpPr txBox="1"/>
          <p:nvPr/>
        </p:nvSpPr>
        <p:spPr>
          <a:xfrm>
            <a:off x="2580018" y="6296649"/>
            <a:ext cx="2224736" cy="369332"/>
          </a:xfrm>
          <a:prstGeom prst="rect">
            <a:avLst/>
          </a:prstGeom>
          <a:noFill/>
          <a:ln>
            <a:noFill/>
          </a:ln>
        </p:spPr>
        <p:txBody>
          <a:bodyPr wrap="square" rtlCol="0">
            <a:spAutoFit/>
          </a:bodyPr>
          <a:lstStyle/>
          <a:p>
            <a:r>
              <a:rPr lang="en-US" sz="1800" dirty="0" smtClean="0">
                <a:solidFill>
                  <a:schemeClr val="bg2">
                    <a:lumMod val="75000"/>
                  </a:schemeClr>
                </a:solidFill>
                <a:latin typeface="Calibri" pitchFamily="34" charset="0"/>
              </a:rPr>
              <a:t>(a) “Hard” problem</a:t>
            </a:r>
            <a:endParaRPr lang="en-US" sz="1800" dirty="0">
              <a:solidFill>
                <a:schemeClr val="bg2">
                  <a:lumMod val="75000"/>
                </a:schemeClr>
              </a:solidFill>
              <a:latin typeface="Calibri" pitchFamily="34" charset="0"/>
            </a:endParaRPr>
          </a:p>
        </p:txBody>
      </p:sp>
      <p:sp>
        <p:nvSpPr>
          <p:cNvPr id="9" name="TextBox 8"/>
          <p:cNvSpPr txBox="1"/>
          <p:nvPr/>
        </p:nvSpPr>
        <p:spPr>
          <a:xfrm>
            <a:off x="5406034" y="5763454"/>
            <a:ext cx="783964" cy="369332"/>
          </a:xfrm>
          <a:prstGeom prst="rect">
            <a:avLst/>
          </a:prstGeom>
          <a:noFill/>
          <a:ln>
            <a:noFill/>
          </a:ln>
        </p:spPr>
        <p:txBody>
          <a:bodyPr wrap="square" rtlCol="0">
            <a:spAutoFit/>
          </a:bodyPr>
          <a:lstStyle/>
          <a:p>
            <a:r>
              <a:rPr lang="en-US" sz="1800" dirty="0" smtClean="0">
                <a:solidFill>
                  <a:schemeClr val="bg2">
                    <a:lumMod val="75000"/>
                  </a:schemeClr>
                </a:solidFill>
                <a:latin typeface="Calibri" pitchFamily="34" charset="0"/>
              </a:rPr>
              <a:t>“red”</a:t>
            </a:r>
            <a:endParaRPr lang="en-US" sz="1800" dirty="0">
              <a:solidFill>
                <a:schemeClr val="bg2">
                  <a:lumMod val="75000"/>
                </a:schemeClr>
              </a:solidFill>
              <a:latin typeface="Calibri" pitchFamily="34" charset="0"/>
            </a:endParaRPr>
          </a:p>
        </p:txBody>
      </p:sp>
      <p:sp>
        <p:nvSpPr>
          <p:cNvPr id="10" name="TextBox 9"/>
          <p:cNvSpPr txBox="1"/>
          <p:nvPr/>
        </p:nvSpPr>
        <p:spPr>
          <a:xfrm>
            <a:off x="5406034" y="3126993"/>
            <a:ext cx="783964" cy="369332"/>
          </a:xfrm>
          <a:prstGeom prst="rect">
            <a:avLst/>
          </a:prstGeom>
          <a:noFill/>
          <a:ln>
            <a:noFill/>
          </a:ln>
        </p:spPr>
        <p:txBody>
          <a:bodyPr wrap="square" rtlCol="0">
            <a:spAutoFit/>
          </a:bodyPr>
          <a:lstStyle/>
          <a:p>
            <a:r>
              <a:rPr lang="en-US" sz="1800" dirty="0" smtClean="0">
                <a:solidFill>
                  <a:schemeClr val="bg2">
                    <a:lumMod val="75000"/>
                  </a:schemeClr>
                </a:solidFill>
                <a:latin typeface="Calibri" pitchFamily="34" charset="0"/>
              </a:rPr>
              <a:t>“red”</a:t>
            </a:r>
            <a:endParaRPr lang="en-US" sz="1800" dirty="0">
              <a:solidFill>
                <a:schemeClr val="bg2">
                  <a:lumMod val="75000"/>
                </a:schemeClr>
              </a:solidFill>
              <a:latin typeface="Calibri" pitchFamily="34" charset="0"/>
            </a:endParaRPr>
          </a:p>
        </p:txBody>
      </p:sp>
      <p:sp>
        <p:nvSpPr>
          <p:cNvPr id="11" name="TextBox 10"/>
          <p:cNvSpPr txBox="1"/>
          <p:nvPr/>
        </p:nvSpPr>
        <p:spPr>
          <a:xfrm>
            <a:off x="4985138" y="4552937"/>
            <a:ext cx="1524916" cy="369332"/>
          </a:xfrm>
          <a:prstGeom prst="rect">
            <a:avLst/>
          </a:prstGeom>
          <a:noFill/>
          <a:ln>
            <a:noFill/>
          </a:ln>
        </p:spPr>
        <p:txBody>
          <a:bodyPr wrap="square" rtlCol="0">
            <a:spAutoFit/>
          </a:bodyPr>
          <a:lstStyle/>
          <a:p>
            <a:r>
              <a:rPr lang="en-US" sz="1800" dirty="0" smtClean="0">
                <a:solidFill>
                  <a:schemeClr val="bg2">
                    <a:lumMod val="75000"/>
                  </a:schemeClr>
                </a:solidFill>
                <a:latin typeface="Calibri" pitchFamily="34" charset="0"/>
              </a:rPr>
              <a:t>Experience</a:t>
            </a:r>
            <a:endParaRPr lang="en-US" sz="1800" dirty="0">
              <a:solidFill>
                <a:schemeClr val="bg2">
                  <a:lumMod val="75000"/>
                </a:schemeClr>
              </a:solidFill>
              <a:latin typeface="Calibri" pitchFamily="34" charset="0"/>
            </a:endParaRPr>
          </a:p>
        </p:txBody>
      </p:sp>
      <p:sp>
        <p:nvSpPr>
          <p:cNvPr id="13" name="TextBox 12"/>
          <p:cNvSpPr txBox="1"/>
          <p:nvPr/>
        </p:nvSpPr>
        <p:spPr>
          <a:xfrm>
            <a:off x="4985138" y="1847177"/>
            <a:ext cx="1524916" cy="369332"/>
          </a:xfrm>
          <a:prstGeom prst="rect">
            <a:avLst/>
          </a:prstGeom>
          <a:noFill/>
          <a:ln>
            <a:noFill/>
          </a:ln>
        </p:spPr>
        <p:txBody>
          <a:bodyPr wrap="square" rtlCol="0">
            <a:spAutoFit/>
          </a:bodyPr>
          <a:lstStyle/>
          <a:p>
            <a:r>
              <a:rPr lang="en-US" sz="1800" dirty="0" smtClean="0">
                <a:solidFill>
                  <a:schemeClr val="bg2">
                    <a:lumMod val="75000"/>
                  </a:schemeClr>
                </a:solidFill>
                <a:latin typeface="Calibri" pitchFamily="34" charset="0"/>
              </a:rPr>
              <a:t>Experience</a:t>
            </a:r>
            <a:endParaRPr lang="en-US" sz="1800" dirty="0">
              <a:solidFill>
                <a:schemeClr val="bg2">
                  <a:lumMod val="75000"/>
                </a:schemeClr>
              </a:solidFill>
              <a:latin typeface="Calibri" pitchFamily="34" charset="0"/>
            </a:endParaRPr>
          </a:p>
        </p:txBody>
      </p:sp>
      <p:sp>
        <p:nvSpPr>
          <p:cNvPr id="4" name="Rectangle 3"/>
          <p:cNvSpPr/>
          <p:nvPr/>
        </p:nvSpPr>
        <p:spPr bwMode="auto">
          <a:xfrm>
            <a:off x="6189998" y="1905121"/>
            <a:ext cx="2462948" cy="201734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smtClean="0">
              <a:ln>
                <a:noFill/>
              </a:ln>
              <a:solidFill>
                <a:schemeClr val="tx1"/>
              </a:solidFill>
              <a:effectLst/>
              <a:latin typeface="Times"/>
            </a:endParaRPr>
          </a:p>
        </p:txBody>
      </p:sp>
      <p:sp>
        <p:nvSpPr>
          <p:cNvPr id="15" name="Rectangle 14"/>
          <p:cNvSpPr/>
          <p:nvPr/>
        </p:nvSpPr>
        <p:spPr bwMode="auto">
          <a:xfrm>
            <a:off x="6193556" y="4677475"/>
            <a:ext cx="2462948" cy="201734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smtClean="0">
              <a:ln>
                <a:noFill/>
              </a:ln>
              <a:solidFill>
                <a:schemeClr val="tx1"/>
              </a:solidFill>
              <a:effectLst/>
              <a:latin typeface="Times"/>
            </a:endParaRPr>
          </a:p>
        </p:txBody>
      </p:sp>
      <p:sp>
        <p:nvSpPr>
          <p:cNvPr id="16" name="TextBox 15"/>
          <p:cNvSpPr txBox="1"/>
          <p:nvPr/>
        </p:nvSpPr>
        <p:spPr>
          <a:xfrm>
            <a:off x="2979198" y="4320989"/>
            <a:ext cx="1524916" cy="369332"/>
          </a:xfrm>
          <a:prstGeom prst="rect">
            <a:avLst/>
          </a:prstGeom>
          <a:noFill/>
          <a:ln>
            <a:noFill/>
          </a:ln>
        </p:spPr>
        <p:txBody>
          <a:bodyPr wrap="square" rtlCol="0">
            <a:spAutoFit/>
          </a:bodyPr>
          <a:lstStyle/>
          <a:p>
            <a:r>
              <a:rPr lang="en-US" sz="1800" dirty="0" smtClean="0">
                <a:solidFill>
                  <a:schemeClr val="bg2">
                    <a:lumMod val="75000"/>
                  </a:schemeClr>
                </a:solidFill>
                <a:latin typeface="Calibri" pitchFamily="34" charset="0"/>
              </a:rPr>
              <a:t>Na</a:t>
            </a:r>
            <a:r>
              <a:rPr lang="en-US" sz="1800" baseline="30000" dirty="0" smtClean="0">
                <a:solidFill>
                  <a:schemeClr val="bg2">
                    <a:lumMod val="75000"/>
                  </a:schemeClr>
                </a:solidFill>
                <a:latin typeface="Calibri" pitchFamily="34" charset="0"/>
              </a:rPr>
              <a:t>+</a:t>
            </a:r>
            <a:endParaRPr lang="en-US" sz="1800" baseline="30000" dirty="0">
              <a:solidFill>
                <a:schemeClr val="bg2">
                  <a:lumMod val="75000"/>
                </a:schemeClr>
              </a:solidFill>
              <a:latin typeface="Calibri" pitchFamily="34" charset="0"/>
            </a:endParaRPr>
          </a:p>
        </p:txBody>
      </p:sp>
      <p:sp>
        <p:nvSpPr>
          <p:cNvPr id="3" name="Rectangle 2"/>
          <p:cNvSpPr/>
          <p:nvPr/>
        </p:nvSpPr>
        <p:spPr bwMode="auto">
          <a:xfrm>
            <a:off x="2580018" y="4364226"/>
            <a:ext cx="2044352" cy="114243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smtClean="0">
              <a:ln>
                <a:noFill/>
              </a:ln>
              <a:solidFill>
                <a:schemeClr val="tx1"/>
              </a:solidFill>
              <a:effectLst/>
              <a:latin typeface="Times"/>
            </a:endParaRPr>
          </a:p>
        </p:txBody>
      </p:sp>
    </p:spTree>
    <p:extLst>
      <p:ext uri="{BB962C8B-B14F-4D97-AF65-F5344CB8AC3E}">
        <p14:creationId xmlns:p14="http://schemas.microsoft.com/office/powerpoint/2010/main" val="1045160762"/>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Finally….</a:t>
            </a:r>
            <a:endParaRPr lang="en-US" dirty="0"/>
          </a:p>
        </p:txBody>
      </p:sp>
      <p:sp>
        <p:nvSpPr>
          <p:cNvPr id="7" name="Content Placeholder 6"/>
          <p:cNvSpPr>
            <a:spLocks noGrp="1"/>
          </p:cNvSpPr>
          <p:nvPr>
            <p:ph sz="quarter" idx="13"/>
          </p:nvPr>
        </p:nvSpPr>
        <p:spPr/>
        <p:txBody>
          <a:bodyPr>
            <a:normAutofit/>
          </a:bodyPr>
          <a:lstStyle/>
          <a:p>
            <a:r>
              <a:rPr lang="en-US" sz="2800" dirty="0" smtClean="0"/>
              <a:t>How can we apply the information presented today in the design of information technology?</a:t>
            </a:r>
          </a:p>
          <a:p>
            <a:pPr lvl="1"/>
            <a:r>
              <a:rPr lang="en-US" sz="2600" dirty="0" smtClean="0"/>
              <a:t>Metaphors</a:t>
            </a:r>
          </a:p>
          <a:p>
            <a:pPr lvl="2"/>
            <a:r>
              <a:rPr lang="en-US" sz="2400" dirty="0" smtClean="0"/>
              <a:t>Triggers top-down processing</a:t>
            </a:r>
          </a:p>
          <a:p>
            <a:pPr lvl="1"/>
            <a:r>
              <a:rPr lang="en-US" sz="2600" dirty="0" smtClean="0"/>
              <a:t>Affordances</a:t>
            </a:r>
          </a:p>
          <a:p>
            <a:pPr lvl="2"/>
            <a:r>
              <a:rPr lang="en-US" sz="2400" dirty="0" smtClean="0"/>
              <a:t>Making the functionalities visible</a:t>
            </a:r>
            <a:endParaRPr lang="en-US" sz="2400" dirty="0"/>
          </a:p>
        </p:txBody>
      </p:sp>
    </p:spTree>
    <p:extLst>
      <p:ext uri="{BB962C8B-B14F-4D97-AF65-F5344CB8AC3E}">
        <p14:creationId xmlns:p14="http://schemas.microsoft.com/office/powerpoint/2010/main" val="975391434"/>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Metaphors</a:t>
            </a:r>
            <a:endParaRPr lang="en-US" dirty="0"/>
          </a:p>
        </p:txBody>
      </p:sp>
      <p:sp>
        <p:nvSpPr>
          <p:cNvPr id="3" name="Content Placeholder 2"/>
          <p:cNvSpPr>
            <a:spLocks noGrp="1"/>
          </p:cNvSpPr>
          <p:nvPr>
            <p:ph sz="quarter" idx="13"/>
          </p:nvPr>
        </p:nvSpPr>
        <p:spPr>
          <a:xfrm>
            <a:off x="2130425" y="2066400"/>
            <a:ext cx="5380089" cy="4474800"/>
          </a:xfrm>
        </p:spPr>
        <p:txBody>
          <a:bodyPr/>
          <a:lstStyle/>
          <a:p>
            <a:r>
              <a:rPr lang="en-US" sz="2800" dirty="0"/>
              <a:t>Metaphors have a fundamental role in human </a:t>
            </a:r>
            <a:r>
              <a:rPr lang="en-US" sz="2800" dirty="0" smtClean="0"/>
              <a:t>perception</a:t>
            </a:r>
            <a:br>
              <a:rPr lang="en-US" sz="2800" dirty="0" smtClean="0"/>
            </a:br>
            <a:r>
              <a:rPr lang="en-US" sz="2800" dirty="0" smtClean="0"/>
              <a:t>(</a:t>
            </a:r>
            <a:r>
              <a:rPr lang="en-US" sz="2800" dirty="0" err="1" smtClean="0"/>
              <a:t>Lakoff</a:t>
            </a:r>
            <a:r>
              <a:rPr lang="en-US" sz="2800" dirty="0" smtClean="0"/>
              <a:t> </a:t>
            </a:r>
            <a:r>
              <a:rPr lang="en-US" sz="2800" dirty="0"/>
              <a:t>&amp; Johnson, </a:t>
            </a:r>
            <a:r>
              <a:rPr lang="en-US" sz="2800" dirty="0" smtClean="0"/>
              <a:t>1980)</a:t>
            </a:r>
          </a:p>
          <a:p>
            <a:pPr lvl="1"/>
            <a:r>
              <a:rPr lang="en-US" sz="2600" dirty="0" smtClean="0"/>
              <a:t>Shape </a:t>
            </a:r>
            <a:r>
              <a:rPr lang="en-US" sz="2600" dirty="0"/>
              <a:t>how we think an act</a:t>
            </a:r>
          </a:p>
          <a:p>
            <a:r>
              <a:rPr lang="en-US" sz="2800" dirty="0"/>
              <a:t>To perceive something through a conceptual metaphor is to understand an idea or domain in terms something </a:t>
            </a:r>
            <a:r>
              <a:rPr lang="en-US" sz="2800" dirty="0" smtClean="0"/>
              <a:t>else</a:t>
            </a:r>
            <a:endParaRPr lang="en-US" sz="2800" dirty="0"/>
          </a:p>
          <a:p>
            <a:endParaRPr lang="sv-SE" dirty="0"/>
          </a:p>
        </p:txBody>
      </p:sp>
    </p:spTree>
    <p:extLst>
      <p:ext uri="{BB962C8B-B14F-4D97-AF65-F5344CB8AC3E}">
        <p14:creationId xmlns:p14="http://schemas.microsoft.com/office/powerpoint/2010/main" val="3133223825"/>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Interface metaphors</a:t>
            </a:r>
            <a:endParaRPr lang="en-US" dirty="0"/>
          </a:p>
        </p:txBody>
      </p:sp>
      <p:sp>
        <p:nvSpPr>
          <p:cNvPr id="3" name="Content Placeholder 2"/>
          <p:cNvSpPr>
            <a:spLocks noGrp="1"/>
          </p:cNvSpPr>
          <p:nvPr>
            <p:ph sz="quarter" idx="13"/>
          </p:nvPr>
        </p:nvSpPr>
        <p:spPr/>
        <p:txBody>
          <a:bodyPr>
            <a:normAutofit lnSpcReduction="10000"/>
          </a:bodyPr>
          <a:lstStyle/>
          <a:p>
            <a:r>
              <a:rPr lang="en-US" sz="2800" dirty="0" smtClean="0"/>
              <a:t>Triggers knowledge </a:t>
            </a:r>
            <a:r>
              <a:rPr lang="en-US" sz="2800" dirty="0"/>
              <a:t>that users already have of other domains</a:t>
            </a:r>
          </a:p>
          <a:p>
            <a:r>
              <a:rPr lang="en-US" sz="2800" dirty="0" smtClean="0"/>
              <a:t>The use of interface metaphors:</a:t>
            </a:r>
          </a:p>
          <a:p>
            <a:pPr lvl="1"/>
            <a:r>
              <a:rPr lang="en-US" sz="2600" dirty="0" smtClean="0"/>
              <a:t>Triggers top-down processing</a:t>
            </a:r>
          </a:p>
          <a:p>
            <a:pPr lvl="1"/>
            <a:r>
              <a:rPr lang="en-US" sz="2600" dirty="0" smtClean="0"/>
              <a:t>Make </a:t>
            </a:r>
            <a:r>
              <a:rPr lang="en-US" sz="2600" dirty="0"/>
              <a:t>the capabilities as well as the limitations of the system visible to the </a:t>
            </a:r>
            <a:r>
              <a:rPr lang="en-US" sz="2600" dirty="0" smtClean="0"/>
              <a:t>user</a:t>
            </a:r>
          </a:p>
          <a:p>
            <a:pPr lvl="1"/>
            <a:r>
              <a:rPr lang="en-US" sz="2600" dirty="0" smtClean="0"/>
              <a:t>Creates expectations from the users</a:t>
            </a:r>
          </a:p>
          <a:p>
            <a:r>
              <a:rPr lang="en-US" sz="2800" dirty="0" smtClean="0"/>
              <a:t>Norman (1988): </a:t>
            </a:r>
          </a:p>
          <a:p>
            <a:pPr lvl="1"/>
            <a:r>
              <a:rPr lang="en-US" sz="2600" dirty="0"/>
              <a:t>A good conceptual model is a model that allows us to predict the effects of our </a:t>
            </a:r>
            <a:r>
              <a:rPr lang="en-US" sz="2600" dirty="0" smtClean="0"/>
              <a:t>actions</a:t>
            </a:r>
            <a:endParaRPr lang="sv-SE" sz="2600" dirty="0"/>
          </a:p>
        </p:txBody>
      </p:sp>
    </p:spTree>
    <p:extLst>
      <p:ext uri="{BB962C8B-B14F-4D97-AF65-F5344CB8AC3E}">
        <p14:creationId xmlns:p14="http://schemas.microsoft.com/office/powerpoint/2010/main" val="3263209944"/>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Metaphors </a:t>
            </a:r>
            <a:r>
              <a:rPr lang="en-US" dirty="0" smtClean="0"/>
              <a:t>example: The desktop metaphor</a:t>
            </a:r>
            <a:endParaRPr lang="sv-SE" dirty="0"/>
          </a:p>
        </p:txBody>
      </p:sp>
      <p:sp>
        <p:nvSpPr>
          <p:cNvPr id="3" name="Content Placeholder 2"/>
          <p:cNvSpPr>
            <a:spLocks noGrp="1"/>
          </p:cNvSpPr>
          <p:nvPr>
            <p:ph sz="quarter" idx="13"/>
          </p:nvPr>
        </p:nvSpPr>
        <p:spPr/>
        <p:txBody>
          <a:bodyPr/>
          <a:lstStyle/>
          <a:p>
            <a:r>
              <a:rPr lang="sv-SE" dirty="0"/>
              <a:t>Xerox PARC in 1970 </a:t>
            </a:r>
          </a:p>
        </p:txBody>
      </p:sp>
      <p:pic>
        <p:nvPicPr>
          <p:cNvPr id="4098" name="Picture 2" descr="File:Apple Macintosh Desktop.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1042" y="3118429"/>
            <a:ext cx="4876800" cy="3257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0495637"/>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Metaphors</a:t>
            </a:r>
            <a:endParaRPr lang="en-US" dirty="0"/>
          </a:p>
        </p:txBody>
      </p:sp>
      <p:sp>
        <p:nvSpPr>
          <p:cNvPr id="3" name="Content Placeholder 2"/>
          <p:cNvSpPr>
            <a:spLocks noGrp="1"/>
          </p:cNvSpPr>
          <p:nvPr>
            <p:ph sz="quarter" idx="13"/>
          </p:nvPr>
        </p:nvSpPr>
        <p:spPr/>
        <p:txBody>
          <a:bodyPr/>
          <a:lstStyle/>
          <a:p>
            <a:r>
              <a:rPr lang="en-US" sz="2800" dirty="0" smtClean="0"/>
              <a:t>Metaphors can make user interaction more:</a:t>
            </a:r>
          </a:p>
          <a:p>
            <a:pPr lvl="1"/>
            <a:r>
              <a:rPr lang="en-US" sz="2400" dirty="0" smtClean="0"/>
              <a:t>Intuitive</a:t>
            </a:r>
          </a:p>
          <a:p>
            <a:pPr lvl="1"/>
            <a:r>
              <a:rPr lang="en-US" sz="2400" dirty="0" smtClean="0"/>
              <a:t>Usable</a:t>
            </a:r>
          </a:p>
          <a:p>
            <a:pPr lvl="1"/>
            <a:r>
              <a:rPr lang="en-US" sz="2400" dirty="0" smtClean="0"/>
              <a:t>Quick to learn</a:t>
            </a:r>
          </a:p>
          <a:p>
            <a:pPr lvl="1"/>
            <a:r>
              <a:rPr lang="en-US" sz="2400" dirty="0" smtClean="0"/>
              <a:t>Easy to understand</a:t>
            </a:r>
            <a:endParaRPr lang="en-US" sz="2400" dirty="0"/>
          </a:p>
        </p:txBody>
      </p:sp>
    </p:spTree>
    <p:extLst>
      <p:ext uri="{BB962C8B-B14F-4D97-AF65-F5344CB8AC3E}">
        <p14:creationId xmlns:p14="http://schemas.microsoft.com/office/powerpoint/2010/main" val="3539808748"/>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Overdoing the interface metaphor</a:t>
            </a:r>
            <a:endParaRPr lang="en-US" dirty="0"/>
          </a:p>
        </p:txBody>
      </p:sp>
      <p:pic>
        <p:nvPicPr>
          <p:cNvPr id="5122" name="Picture 2" descr="http://www.marco.org/media/2010/03/20100311-01-overdoing-the-interface-metaphor-1.png"/>
          <p:cNvPicPr>
            <a:picLocks noGrp="1" noChangeAspect="1" noChangeArrowheads="1"/>
          </p:cNvPicPr>
          <p:nvPr>
            <p:ph sz="quarter" idx="13"/>
          </p:nvPr>
        </p:nvPicPr>
        <p:blipFill>
          <a:blip r:embed="rId3">
            <a:extLst>
              <a:ext uri="{28A0092B-C50C-407E-A947-70E740481C1C}">
                <a14:useLocalDpi xmlns:a14="http://schemas.microsoft.com/office/drawing/2010/main" val="0"/>
              </a:ext>
            </a:extLst>
          </a:blip>
          <a:srcRect/>
          <a:stretch>
            <a:fillRect/>
          </a:stretch>
        </p:blipFill>
        <p:spPr bwMode="auto">
          <a:xfrm>
            <a:off x="836306" y="2505762"/>
            <a:ext cx="4673412" cy="312665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www.marco.org/media/2010/03/20100311-01-overdoing-the-interface-metaphor-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6802" y="2505762"/>
            <a:ext cx="4581525" cy="2676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5686283"/>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Overuse of metaphors can</a:t>
            </a:r>
            <a:endParaRPr lang="en-US" dirty="0"/>
          </a:p>
        </p:txBody>
      </p:sp>
      <p:sp>
        <p:nvSpPr>
          <p:cNvPr id="3" name="Content Placeholder 2"/>
          <p:cNvSpPr>
            <a:spLocks noGrp="1"/>
          </p:cNvSpPr>
          <p:nvPr>
            <p:ph sz="quarter" idx="13"/>
          </p:nvPr>
        </p:nvSpPr>
        <p:spPr>
          <a:xfrm>
            <a:off x="2130425" y="2066400"/>
            <a:ext cx="4838937" cy="4474800"/>
          </a:xfrm>
        </p:spPr>
        <p:txBody>
          <a:bodyPr>
            <a:normAutofit/>
          </a:bodyPr>
          <a:lstStyle/>
          <a:p>
            <a:r>
              <a:rPr lang="en-US" sz="2800" dirty="0" smtClean="0"/>
              <a:t>Limit functionality</a:t>
            </a:r>
          </a:p>
          <a:p>
            <a:r>
              <a:rPr lang="en-US" sz="2800" dirty="0" smtClean="0"/>
              <a:t>Make things harder to operate</a:t>
            </a:r>
          </a:p>
          <a:p>
            <a:r>
              <a:rPr lang="en-US" sz="2800" dirty="0" smtClean="0"/>
              <a:t>Take up more screen space</a:t>
            </a:r>
          </a:p>
          <a:p>
            <a:r>
              <a:rPr lang="en-US" sz="2800" dirty="0" smtClean="0"/>
              <a:t>Sacrifice accuracy by avoiding numerical input</a:t>
            </a:r>
            <a:endParaRPr lang="en-US" sz="2800" dirty="0"/>
          </a:p>
        </p:txBody>
      </p:sp>
      <p:pic>
        <p:nvPicPr>
          <p:cNvPr id="4" name="Picture 3"/>
          <p:cNvPicPr>
            <a:picLocks noChangeAspect="1"/>
          </p:cNvPicPr>
          <p:nvPr/>
        </p:nvPicPr>
        <p:blipFill>
          <a:blip r:embed="rId3"/>
          <a:stretch>
            <a:fillRect/>
          </a:stretch>
        </p:blipFill>
        <p:spPr>
          <a:xfrm>
            <a:off x="7209874" y="1702671"/>
            <a:ext cx="2597905" cy="3727936"/>
          </a:xfrm>
          <a:prstGeom prst="rect">
            <a:avLst/>
          </a:prstGeom>
        </p:spPr>
      </p:pic>
    </p:spTree>
    <p:extLst>
      <p:ext uri="{BB962C8B-B14F-4D97-AF65-F5344CB8AC3E}">
        <p14:creationId xmlns:p14="http://schemas.microsoft.com/office/powerpoint/2010/main" val="1495016770"/>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Skeuomorphism</a:t>
            </a:r>
            <a:r>
              <a:rPr lang="en-US" dirty="0"/>
              <a:t> </a:t>
            </a:r>
          </a:p>
        </p:txBody>
      </p:sp>
      <p:pic>
        <p:nvPicPr>
          <p:cNvPr id="2050" name="Picture 2" descr="http://images.techhive.com/images/article/2013/06/photo-jun-17-6-03-18-pm-100042568-larg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178" y="2500296"/>
            <a:ext cx="5524500" cy="414337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thingswrongwithios7.files.wordpress.com/2013/06/ios7_calenda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9490" y="2500296"/>
            <a:ext cx="2871711" cy="4304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6624173"/>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0786" y="653181"/>
            <a:ext cx="4781798" cy="60836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38229772"/>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 People see cues that tell them what to do with an object</a:t>
            </a:r>
            <a:endParaRPr lang="en-US" dirty="0"/>
          </a:p>
        </p:txBody>
      </p:sp>
      <p:pic>
        <p:nvPicPr>
          <p:cNvPr id="3074" name="Picture 2" descr="http://www.oyoung-gifts.com/pic/big/134_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6434" y="2343205"/>
            <a:ext cx="3050206" cy="318678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www.tweezerman.com/uploaded_files/images/products/b_6320733628686da67fde9e36922355287200_Scissor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25101" y="2343205"/>
            <a:ext cx="3046184" cy="311858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www.kafkabrigade.org.uk/wp-content/uploads/2011/07/button-pic.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49746" y="2343205"/>
            <a:ext cx="3102696" cy="3482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8800709"/>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Affordance theory</a:t>
            </a:r>
            <a:endParaRPr lang="en-US" dirty="0"/>
          </a:p>
        </p:txBody>
      </p:sp>
      <p:sp>
        <p:nvSpPr>
          <p:cNvPr id="3" name="Content Placeholder 2"/>
          <p:cNvSpPr>
            <a:spLocks noGrp="1"/>
          </p:cNvSpPr>
          <p:nvPr>
            <p:ph sz="quarter" idx="13"/>
          </p:nvPr>
        </p:nvSpPr>
        <p:spPr/>
        <p:txBody>
          <a:bodyPr/>
          <a:lstStyle/>
          <a:p>
            <a:r>
              <a:rPr lang="en-US" sz="2800" dirty="0"/>
              <a:t>Action possibilities latent in the environment (Gibson)</a:t>
            </a:r>
          </a:p>
          <a:p>
            <a:pPr lvl="1"/>
            <a:r>
              <a:rPr lang="en-US" dirty="0" smtClean="0"/>
              <a:t>E.g. knob affords twisting</a:t>
            </a:r>
            <a:endParaRPr lang="sv-SE" dirty="0"/>
          </a:p>
        </p:txBody>
      </p:sp>
      <p:pic>
        <p:nvPicPr>
          <p:cNvPr id="4" name="Picture 2" descr="http://ccit333.wikispaces.com/file/view/affordance.jpg/30202653/affordanc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6290" y="2998173"/>
            <a:ext cx="4449472" cy="3232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2906359"/>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Affordances in the field of human-machine interaction</a:t>
            </a:r>
            <a:endParaRPr lang="en-US" dirty="0"/>
          </a:p>
        </p:txBody>
      </p:sp>
      <p:sp>
        <p:nvSpPr>
          <p:cNvPr id="3" name="Content Placeholder 2"/>
          <p:cNvSpPr>
            <a:spLocks noGrp="1"/>
          </p:cNvSpPr>
          <p:nvPr>
            <p:ph sz="quarter" idx="13"/>
          </p:nvPr>
        </p:nvSpPr>
        <p:spPr/>
        <p:txBody>
          <a:bodyPr/>
          <a:lstStyle/>
          <a:p>
            <a:r>
              <a:rPr lang="en-US" i="1" dirty="0" smtClean="0"/>
              <a:t>Perceived</a:t>
            </a:r>
            <a:r>
              <a:rPr lang="en-US" dirty="0" smtClean="0"/>
              <a:t> affordances</a:t>
            </a:r>
            <a:r>
              <a:rPr lang="sv-SE" dirty="0"/>
              <a:t/>
            </a:r>
            <a:br>
              <a:rPr lang="sv-SE" dirty="0"/>
            </a:br>
            <a:r>
              <a:rPr lang="sv-SE" dirty="0" smtClean="0"/>
              <a:t>Norman (1988) </a:t>
            </a:r>
            <a:r>
              <a:rPr lang="en-US" dirty="0" smtClean="0"/>
              <a:t>The Design of Everyday Things</a:t>
            </a:r>
          </a:p>
          <a:p>
            <a:r>
              <a:rPr lang="en-US" dirty="0" smtClean="0"/>
              <a:t>Refers to </a:t>
            </a:r>
            <a:r>
              <a:rPr lang="en-US" dirty="0"/>
              <a:t>the property of an object or system's action possibilities being easily </a:t>
            </a:r>
            <a:r>
              <a:rPr lang="en-US" dirty="0" smtClean="0"/>
              <a:t>discoverable</a:t>
            </a:r>
          </a:p>
          <a:p>
            <a:r>
              <a:rPr lang="en-US" dirty="0" smtClean="0"/>
              <a:t>A designer needs to make sure that functionalities of an object or an graphical user interface are clearly visible and have clear affordances</a:t>
            </a:r>
            <a:endParaRPr lang="sv-SE" dirty="0"/>
          </a:p>
        </p:txBody>
      </p:sp>
    </p:spTree>
    <p:extLst>
      <p:ext uri="{BB962C8B-B14F-4D97-AF65-F5344CB8AC3E}">
        <p14:creationId xmlns:p14="http://schemas.microsoft.com/office/powerpoint/2010/main" val="2734116857"/>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Affordance – door design</a:t>
            </a:r>
            <a:endParaRPr lang="en-US" dirty="0"/>
          </a:p>
        </p:txBody>
      </p:sp>
      <p:pic>
        <p:nvPicPr>
          <p:cNvPr id="11266" name="Picture 2" descr="http://finalmile.in/behaviourarchitecture/wp-content/uploads/2012/04/PushPullDoors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00416" y="2577277"/>
            <a:ext cx="4754557" cy="317764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262389" y="2036125"/>
            <a:ext cx="2230611" cy="461665"/>
          </a:xfrm>
          <a:prstGeom prst="rect">
            <a:avLst/>
          </a:prstGeom>
          <a:noFill/>
        </p:spPr>
        <p:txBody>
          <a:bodyPr wrap="none" rtlCol="0">
            <a:spAutoFit/>
          </a:bodyPr>
          <a:lstStyle/>
          <a:p>
            <a:r>
              <a:rPr lang="sv-SE" dirty="0" smtClean="0">
                <a:latin typeface="Calibri" panose="020F0502020204030204" pitchFamily="34" charset="0"/>
              </a:rPr>
              <a:t>Mixed messages</a:t>
            </a:r>
            <a:endParaRPr lang="sv-SE" dirty="0">
              <a:latin typeface="Calibri" panose="020F0502020204030204" pitchFamily="34" charset="0"/>
            </a:endParaRPr>
          </a:p>
        </p:txBody>
      </p:sp>
      <p:pic>
        <p:nvPicPr>
          <p:cNvPr id="4" name="Picture 3"/>
          <p:cNvPicPr>
            <a:picLocks noChangeAspect="1"/>
          </p:cNvPicPr>
          <p:nvPr/>
        </p:nvPicPr>
        <p:blipFill>
          <a:blip r:embed="rId4"/>
          <a:stretch>
            <a:fillRect/>
          </a:stretch>
        </p:blipFill>
        <p:spPr>
          <a:xfrm>
            <a:off x="2260600" y="2119161"/>
            <a:ext cx="6159500" cy="3644900"/>
          </a:xfrm>
          <a:prstGeom prst="rect">
            <a:avLst/>
          </a:prstGeom>
        </p:spPr>
      </p:pic>
    </p:spTree>
    <p:extLst>
      <p:ext uri="{BB962C8B-B14F-4D97-AF65-F5344CB8AC3E}">
        <p14:creationId xmlns:p14="http://schemas.microsoft.com/office/powerpoint/2010/main" val="1710992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Takeaways (</a:t>
            </a:r>
            <a:r>
              <a:rPr lang="en-US" dirty="0" err="1" smtClean="0"/>
              <a:t>Weinschenk</a:t>
            </a:r>
            <a:r>
              <a:rPr lang="en-US" dirty="0" smtClean="0"/>
              <a:t>, 2011)</a:t>
            </a:r>
            <a:endParaRPr lang="en-US" dirty="0"/>
          </a:p>
        </p:txBody>
      </p:sp>
      <p:sp>
        <p:nvSpPr>
          <p:cNvPr id="3" name="Content Placeholder 2"/>
          <p:cNvSpPr>
            <a:spLocks noGrp="1"/>
          </p:cNvSpPr>
          <p:nvPr>
            <p:ph sz="quarter" idx="13"/>
          </p:nvPr>
        </p:nvSpPr>
        <p:spPr/>
        <p:txBody>
          <a:bodyPr/>
          <a:lstStyle/>
          <a:p>
            <a:r>
              <a:rPr lang="en-US" dirty="0" smtClean="0"/>
              <a:t>Think about affordance cues when you design. By giving people cues about whet they can do with a particular object, you make it more likely that they will take that action</a:t>
            </a:r>
          </a:p>
          <a:p>
            <a:r>
              <a:rPr lang="en-US" dirty="0" smtClean="0"/>
              <a:t>Use shading to show when an object is chosen or active</a:t>
            </a:r>
          </a:p>
          <a:p>
            <a:r>
              <a:rPr lang="en-US" dirty="0" smtClean="0"/>
              <a:t>Avoid providing incorrect affordance cues</a:t>
            </a:r>
          </a:p>
          <a:p>
            <a:r>
              <a:rPr lang="en-US" dirty="0" smtClean="0"/>
              <a:t>Rethink hover cues if you’re designing for a device that uses touch rather than a pointing device</a:t>
            </a:r>
            <a:endParaRPr lang="en-US" dirty="0"/>
          </a:p>
        </p:txBody>
      </p:sp>
    </p:spTree>
    <p:extLst>
      <p:ext uri="{BB962C8B-B14F-4D97-AF65-F5344CB8AC3E}">
        <p14:creationId xmlns:p14="http://schemas.microsoft.com/office/powerpoint/2010/main" val="4013995042"/>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1: Lecture 2</a:t>
            </a:r>
            <a:endParaRPr 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4312" y="1919485"/>
            <a:ext cx="7443189" cy="46298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39986930"/>
      </p:ext>
    </p:extLst>
  </p:cSld>
  <p:clrMapOvr>
    <a:masterClrMapping/>
  </p:clrMapOvr>
  <p:timing>
    <p:tnLst>
      <p:par>
        <p:cTn id="1" dur="indefinite" restart="never" nodeType="tmRoot"/>
      </p:par>
    </p:tnLst>
  </p:timing>
</p:sld>
</file>

<file path=ppt/theme/theme1.xml><?xml version="1.0" encoding="utf-8"?>
<a:theme xmlns:a="http://schemas.openxmlformats.org/drawingml/2006/main" name="KTH">
  <a:themeElements>
    <a:clrScheme name="KTH Colours">
      <a:dk1>
        <a:srgbClr val="000000"/>
      </a:dk1>
      <a:lt1>
        <a:srgbClr val="FFFFFF"/>
      </a:lt1>
      <a:dk2>
        <a:srgbClr val="000000"/>
      </a:dk2>
      <a:lt2>
        <a:srgbClr val="808080"/>
      </a:lt2>
      <a:accent1>
        <a:srgbClr val="1C54A6"/>
      </a:accent1>
      <a:accent2>
        <a:srgbClr val="808080"/>
      </a:accent2>
      <a:accent3>
        <a:srgbClr val="9D102D"/>
      </a:accent3>
      <a:accent4>
        <a:srgbClr val="E3DCC0"/>
      </a:accent4>
      <a:accent5>
        <a:srgbClr val="7F8E2B"/>
      </a:accent5>
      <a:accent6>
        <a:srgbClr val="404616"/>
      </a:accent6>
      <a:hlink>
        <a:srgbClr val="009999"/>
      </a:hlink>
      <a:folHlink>
        <a:srgbClr val="99CC00"/>
      </a:folHlink>
    </a:clrScheme>
    <a:fontScheme name="KTH 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sv-SE" sz="2400" b="0" i="0" u="none" strike="noStrike" cap="none" normalizeH="0" baseline="0" smtClean="0">
            <a:ln>
              <a:noFill/>
            </a:ln>
            <a:solidFill>
              <a:schemeClr val="tx1"/>
            </a:solidFill>
            <a:effectLst/>
            <a:latin typeface="Times"/>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sv-SE" sz="2400" b="0" i="0" u="none" strike="noStrike" cap="none" normalizeH="0" baseline="0" smtClean="0">
            <a:ln>
              <a:noFill/>
            </a:ln>
            <a:solidFill>
              <a:schemeClr val="tx1"/>
            </a:solidFill>
            <a:effectLst/>
            <a:latin typeface="Times"/>
          </a:defRPr>
        </a:defPPr>
      </a:lstStyle>
    </a:lnDef>
  </a:objectDefaults>
  <a:extraClrSchemeLst>
    <a:extraClrScheme>
      <a:clrScheme name="Office-tem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tem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tem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tem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tem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tem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tema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tem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tem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tem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tem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tem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KTH - utan sidfot">
  <a:themeElements>
    <a:clrScheme name="KTH Colours">
      <a:dk1>
        <a:srgbClr val="000000"/>
      </a:dk1>
      <a:lt1>
        <a:srgbClr val="FFFFFF"/>
      </a:lt1>
      <a:dk2>
        <a:srgbClr val="000000"/>
      </a:dk2>
      <a:lt2>
        <a:srgbClr val="808080"/>
      </a:lt2>
      <a:accent1>
        <a:srgbClr val="1C54A6"/>
      </a:accent1>
      <a:accent2>
        <a:srgbClr val="808080"/>
      </a:accent2>
      <a:accent3>
        <a:srgbClr val="9D102D"/>
      </a:accent3>
      <a:accent4>
        <a:srgbClr val="E3DCC0"/>
      </a:accent4>
      <a:accent5>
        <a:srgbClr val="7F8E2B"/>
      </a:accent5>
      <a:accent6>
        <a:srgbClr val="404616"/>
      </a:accent6>
      <a:hlink>
        <a:srgbClr val="009999"/>
      </a:hlink>
      <a:folHlink>
        <a:srgbClr val="99CC00"/>
      </a:folHlink>
    </a:clrScheme>
    <a:fontScheme name="KTH 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sv-SE" sz="2400" b="0" i="0" u="none" strike="noStrike" cap="none" normalizeH="0" baseline="0" smtClean="0">
            <a:ln>
              <a:noFill/>
            </a:ln>
            <a:solidFill>
              <a:schemeClr val="tx1"/>
            </a:solidFill>
            <a:effectLst/>
            <a:latin typeface="Times"/>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sv-SE" sz="2400" b="0" i="0" u="none" strike="noStrike" cap="none" normalizeH="0" baseline="0" smtClean="0">
            <a:ln>
              <a:noFill/>
            </a:ln>
            <a:solidFill>
              <a:schemeClr val="tx1"/>
            </a:solidFill>
            <a:effectLst/>
            <a:latin typeface="Times"/>
          </a:defRPr>
        </a:defPPr>
      </a:lstStyle>
    </a:lnDef>
  </a:objectDefaults>
  <a:extraClrSchemeLst>
    <a:extraClrScheme>
      <a:clrScheme name="Office-tem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tem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tem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tem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tem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tem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tema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tem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tem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tem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tem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tem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Alapértelmezett terv">
  <a:themeElements>
    <a:clrScheme name="Alapértelmezett terv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lapértelmezett terv">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Alapértelmezett terv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lapértelmezett terv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lapértelmezett terv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lapértelmezett terv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lapértelmezett terv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lapértelmezett terv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lapértelmezett terv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lapértelmezett terv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lapértelmezett terv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lapértelmezett terv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lapértelmezett terv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lapértelmezett terv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20812</TotalTime>
  <Words>4824</Words>
  <Application>Microsoft Office PowerPoint</Application>
  <PresentationFormat>Custom</PresentationFormat>
  <Paragraphs>758</Paragraphs>
  <Slides>99</Slides>
  <Notes>78</Notes>
  <HiddenSlides>0</HiddenSlides>
  <MMClips>0</MMClips>
  <ScaleCrop>false</ScaleCrop>
  <HeadingPairs>
    <vt:vector size="4" baseType="variant">
      <vt:variant>
        <vt:lpstr>Theme</vt:lpstr>
      </vt:variant>
      <vt:variant>
        <vt:i4>3</vt:i4>
      </vt:variant>
      <vt:variant>
        <vt:lpstr>Slide Titles</vt:lpstr>
      </vt:variant>
      <vt:variant>
        <vt:i4>99</vt:i4>
      </vt:variant>
    </vt:vector>
  </HeadingPairs>
  <TitlesOfParts>
    <vt:vector size="102" baseType="lpstr">
      <vt:lpstr>KTH</vt:lpstr>
      <vt:lpstr>KTH - utan sidfot</vt:lpstr>
      <vt:lpstr>Alapértelmezett terv</vt:lpstr>
      <vt:lpstr>Introduction to the main methods for perception measurement</vt:lpstr>
      <vt:lpstr>Imagine the following science project…</vt:lpstr>
      <vt:lpstr>Perception</vt:lpstr>
      <vt:lpstr>The perceptual process</vt:lpstr>
      <vt:lpstr>The perceptual process: 1. Stimulus</vt:lpstr>
      <vt:lpstr>The perceptual process</vt:lpstr>
      <vt:lpstr>The perceptual process: 2. Electricity</vt:lpstr>
      <vt:lpstr>Processing in cell phones</vt:lpstr>
      <vt:lpstr>Processing in the nervous system</vt:lpstr>
      <vt:lpstr>The perceptual process</vt:lpstr>
      <vt:lpstr>The perceptual process: 3. Experience and action</vt:lpstr>
      <vt:lpstr>Perception and recognition</vt:lpstr>
      <vt:lpstr>Visual form agnosia</vt:lpstr>
      <vt:lpstr>How do we recognize a stimuli?</vt:lpstr>
      <vt:lpstr>Stimulus can recognized when only a part of an object is visible:</vt:lpstr>
      <vt:lpstr>Novel example can be recognized:</vt:lpstr>
      <vt:lpstr>Invariance of recognition</vt:lpstr>
      <vt:lpstr>Context influence what we perceive:</vt:lpstr>
      <vt:lpstr>Pattern recognition 1. Template matching theory</vt:lpstr>
      <vt:lpstr>Pattern recognition 2. Prototype theory</vt:lpstr>
      <vt:lpstr>Pattern recognition 2. Prototype theory</vt:lpstr>
      <vt:lpstr>Pattern recognition 3. Feature analysis</vt:lpstr>
      <vt:lpstr>The perceptual process</vt:lpstr>
      <vt:lpstr>Action</vt:lpstr>
      <vt:lpstr>PowerPoint Presentation</vt:lpstr>
      <vt:lpstr>Perceptual experiment!</vt:lpstr>
      <vt:lpstr>PowerPoint Presentation</vt:lpstr>
      <vt:lpstr>PowerPoint Presentation</vt:lpstr>
      <vt:lpstr>PowerPoint Presentation</vt:lpstr>
      <vt:lpstr>How does knowledge impact perception? </vt:lpstr>
      <vt:lpstr>Bottom-up processing</vt:lpstr>
      <vt:lpstr>Example</vt:lpstr>
      <vt:lpstr>Top-down processing</vt:lpstr>
      <vt:lpstr>Cognitive influences on perception</vt:lpstr>
      <vt:lpstr>Perceptual sets: Needs</vt:lpstr>
      <vt:lpstr>Perceptual sets: Expectations</vt:lpstr>
      <vt:lpstr>How can we study perception?</vt:lpstr>
      <vt:lpstr>Psychophysical approach</vt:lpstr>
      <vt:lpstr>Psychophysical approach</vt:lpstr>
      <vt:lpstr>Physiological approach</vt:lpstr>
      <vt:lpstr>Physiological approach</vt:lpstr>
      <vt:lpstr>Physiological approach</vt:lpstr>
      <vt:lpstr>Measuring perception </vt:lpstr>
      <vt:lpstr>Description</vt:lpstr>
      <vt:lpstr>Recognition</vt:lpstr>
      <vt:lpstr>Recognition</vt:lpstr>
      <vt:lpstr>Detecting</vt:lpstr>
      <vt:lpstr>The Absolute Threshold</vt:lpstr>
      <vt:lpstr>The Difference threshold</vt:lpstr>
      <vt:lpstr>Weber’s law</vt:lpstr>
      <vt:lpstr>Weber’s law</vt:lpstr>
      <vt:lpstr>Weber Fractions for different sensory dimensions</vt:lpstr>
      <vt:lpstr>Classical psychophysical methods</vt:lpstr>
      <vt:lpstr>The method of limits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Method of limits</vt:lpstr>
      <vt:lpstr>Method of adjustment</vt:lpstr>
      <vt:lpstr>Method of constant stimuli</vt:lpstr>
      <vt:lpstr>Method of constant stimuli</vt:lpstr>
      <vt:lpstr>Psychometric function</vt:lpstr>
      <vt:lpstr>Problems of the classical psychophysical methods</vt:lpstr>
      <vt:lpstr>Adaptive psychophysical methods</vt:lpstr>
      <vt:lpstr>Staircase procedure</vt:lpstr>
      <vt:lpstr>Staircase procedure</vt:lpstr>
      <vt:lpstr>Magnitude estimation</vt:lpstr>
      <vt:lpstr>Response compression</vt:lpstr>
      <vt:lpstr>Response expansion</vt:lpstr>
      <vt:lpstr>Search</vt:lpstr>
      <vt:lpstr>Example: Find the yellow square</vt:lpstr>
      <vt:lpstr>Threshold measurement can be influenced by how a person chooses to respond</vt:lpstr>
      <vt:lpstr>TED Talk: Beau Lotto: Optical illusions show how we see</vt:lpstr>
      <vt:lpstr>Signal detection theory</vt:lpstr>
      <vt:lpstr>Signal detection theory</vt:lpstr>
      <vt:lpstr>How much can be explained by biology?</vt:lpstr>
      <vt:lpstr>The Mind-Body Problem</vt:lpstr>
      <vt:lpstr>The Mind-Body Problem</vt:lpstr>
      <vt:lpstr>Finally….</vt:lpstr>
      <vt:lpstr>Metaphors</vt:lpstr>
      <vt:lpstr>Interface metaphors</vt:lpstr>
      <vt:lpstr>Metaphors example: The desktop metaphor</vt:lpstr>
      <vt:lpstr>Metaphors</vt:lpstr>
      <vt:lpstr>Overdoing the interface metaphor</vt:lpstr>
      <vt:lpstr>Overuse of metaphors can</vt:lpstr>
      <vt:lpstr>Skeuomorphism </vt:lpstr>
      <vt:lpstr>PowerPoint Presentation</vt:lpstr>
      <vt:lpstr>7. People see cues that tell them what to do with an object</vt:lpstr>
      <vt:lpstr>Affordance theory</vt:lpstr>
      <vt:lpstr>Affordances in the field of human-machine interaction</vt:lpstr>
      <vt:lpstr>Affordance – door design</vt:lpstr>
      <vt:lpstr>Takeaways (Weinschenk, 2011)</vt:lpstr>
      <vt:lpstr>Assignment 1: Lecture 2</vt:lpstr>
    </vt:vector>
  </TitlesOfParts>
  <Company>KTH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Talsyntes</dc:title>
  <dc:creator>Anna Hjalmarsson</dc:creator>
  <cp:lastModifiedBy>Anna Hjalmarsson</cp:lastModifiedBy>
  <cp:revision>637</cp:revision>
  <dcterms:created xsi:type="dcterms:W3CDTF">2004-06-01T09:47:02Z</dcterms:created>
  <dcterms:modified xsi:type="dcterms:W3CDTF">2015-09-07T07:22:51Z</dcterms:modified>
</cp:coreProperties>
</file>