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mp3" ContentType="audio/unknown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wav" ContentType="audio/wav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0" d="100"/>
          <a:sy n="120" d="100"/>
        </p:scale>
        <p:origin x="-176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emf"/><Relationship Id="rId6" Type="http://schemas.openxmlformats.org/officeDocument/2006/relationships/image" Target="../media/image3.png"/><Relationship Id="rId1" Type="http://schemas.openxmlformats.org/officeDocument/2006/relationships/vmlDrawing" Target="../drawings/vmlDrawing1.vml"/><Relationship Id="rId2" Type="http://schemas.openxmlformats.org/officeDocument/2006/relationships/tags" Target="../tags/tag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rgbClr val="E43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/>
        </p:nvSpPr>
        <p:spPr>
          <a:xfrm>
            <a:off x="7103422" y="263482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rgbClr val="E43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6A479859-9937-5E43-B30A-9981D5AEB5CA}" type="datetimeFigureOut">
              <a:rPr lang="sv-SE" smtClean="0"/>
              <a:t>15/09/15</a:t>
            </a:fld>
            <a:endParaRPr lang="en-GB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C99FBDC6-4588-F747-A759-5E983EF9E5F9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6A479859-9937-5E43-B30A-9981D5AEB5CA}" type="datetimeFigureOut">
              <a:rPr lang="sv-SE" smtClean="0"/>
              <a:t>15/09/15</a:t>
            </a:fld>
            <a:endParaRPr lang="en-GB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C99FBDC6-4588-F747-A759-5E983EF9E5F9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0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Click icon to add chart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6A479859-9937-5E43-B30A-9981D5AEB5CA}" type="datetimeFigureOut">
              <a:rPr lang="sv-SE" smtClean="0"/>
              <a:t>15/09/15</a:t>
            </a:fld>
            <a:endParaRPr lang="en-GB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C99FBDC6-4588-F747-A759-5E983EF9E5F9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582739"/>
            <a:ext cx="3328988" cy="4078286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6A479859-9937-5E43-B30A-9981D5AEB5CA}" type="datetimeFigureOut">
              <a:rPr lang="sv-SE" smtClean="0"/>
              <a:t>15/09/15</a:t>
            </a:fld>
            <a:endParaRPr lang="en-GB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C99FBDC6-4588-F747-A759-5E983EF9E5F9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6A479859-9937-5E43-B30A-9981D5AEB5CA}" type="datetimeFigureOut">
              <a:rPr lang="sv-SE" smtClean="0"/>
              <a:t>15/09/15</a:t>
            </a:fld>
            <a:endParaRPr lang="en-GB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C99FBDC6-4588-F747-A759-5E983EF9E5F9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582738"/>
            <a:ext cx="6935788" cy="4078287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6A479859-9937-5E43-B30A-9981D5AEB5CA}" type="datetimeFigureOut">
              <a:rPr lang="sv-SE" smtClean="0"/>
              <a:t>15/09/15</a:t>
            </a:fld>
            <a:endParaRPr lang="en-GB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C99FBDC6-4588-F747-A759-5E983EF9E5F9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6A479859-9937-5E43-B30A-9981D5AEB5CA}" type="datetimeFigureOut">
              <a:rPr lang="sv-SE" smtClean="0"/>
              <a:t>15/09/15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C99FBDC6-4588-F747-A759-5E983EF9E5F9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A479859-9937-5E43-B30A-9981D5AEB5CA}" type="datetimeFigureOut">
              <a:rPr lang="sv-SE" smtClean="0"/>
              <a:t>15/09/15</a:t>
            </a:fld>
            <a:endParaRPr lang="en-GB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99FBDC6-4588-F747-A759-5E983EF9E5F9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6935788" cy="3603625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79859-9937-5E43-B30A-9981D5AEB5CA}" type="datetimeFigureOut">
              <a:rPr lang="sv-SE" smtClean="0"/>
              <a:t>15/09/15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FBDC6-4588-F747-A759-5E983EF9E5F9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528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79859-9937-5E43-B30A-9981D5AEB5CA}" type="datetimeFigureOut">
              <a:rPr lang="sv-SE" smtClean="0"/>
              <a:t>15/09/15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FBDC6-4588-F747-A759-5E983EF9E5F9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2057401"/>
            <a:ext cx="6935788" cy="3603624"/>
          </a:xfrm>
        </p:spPr>
        <p:txBody>
          <a:bodyPr/>
          <a:lstStyle/>
          <a:p>
            <a:r>
              <a:rPr lang="sv-SE" smtClean="0"/>
              <a:t>Dra bilden till platshållaren eller klicka på ikonen för att lägga till den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582739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fld id="{C99FBDC6-4588-F747-A759-5E983EF9E5F9}" type="slidenum">
              <a:rPr lang="en-GB" smtClean="0"/>
              <a:t>‹#›</a:t>
            </a:fld>
            <a:endParaRPr lang="en-GB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fld id="{6A479859-9937-5E43-B30A-9981D5AEB5CA}" type="datetimeFigureOut">
              <a:rPr lang="sv-SE" smtClean="0"/>
              <a:t>15/09/15</a:t>
            </a:fld>
            <a:endParaRPr lang="en-GB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rgbClr val="E43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4" Type="http://schemas.openxmlformats.org/officeDocument/2006/relationships/audio" Target="../media/media2.wav"/><Relationship Id="rId5" Type="http://schemas.microsoft.com/office/2007/relationships/media" Target="../media/media3.mp3"/><Relationship Id="rId6" Type="http://schemas.openxmlformats.org/officeDocument/2006/relationships/audio" Target="../media/media3.mp3"/><Relationship Id="rId7" Type="http://schemas.openxmlformats.org/officeDocument/2006/relationships/slideLayout" Target="../slideLayouts/slideLayout11.xml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hyperlink" Target="file://localhost/Users/roberto/Documents/DT2300%20Sound%20in%20Interaction/Lectures.Slides/02.Sound%20perception/Slides/How%20the%20human%20ear%20works.flv" TargetMode="External"/><Relationship Id="rId5" Type="http://schemas.openxmlformats.org/officeDocument/2006/relationships/hyperlink" Target="file://localhost/Users/roberto/Documents/DT2300%20Sound%20in%20Interaction/Lectures.Slides/02.Sound%20perception/Slides/3D%20Human%20Ear.flv" TargetMode="External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media" Target="../media/media5.wav"/><Relationship Id="rId4" Type="http://schemas.openxmlformats.org/officeDocument/2006/relationships/audio" Target="../media/media5.wav"/><Relationship Id="rId5" Type="http://schemas.microsoft.com/office/2007/relationships/media" Target="../media/media6.wav"/><Relationship Id="rId6" Type="http://schemas.openxmlformats.org/officeDocument/2006/relationships/audio" Target="../media/media6.wav"/><Relationship Id="rId7" Type="http://schemas.openxmlformats.org/officeDocument/2006/relationships/slideLayout" Target="../slideLayouts/slideLayout11.xml"/><Relationship Id="rId8" Type="http://schemas.openxmlformats.org/officeDocument/2006/relationships/image" Target="../media/image38.png"/><Relationship Id="rId9" Type="http://schemas.openxmlformats.org/officeDocument/2006/relationships/image" Target="../media/image39.png"/><Relationship Id="rId10" Type="http://schemas.openxmlformats.org/officeDocument/2006/relationships/image" Target="../media/image40.png"/><Relationship Id="rId11" Type="http://schemas.openxmlformats.org/officeDocument/2006/relationships/image" Target="../media/image18.png"/><Relationship Id="rId1" Type="http://schemas.microsoft.com/office/2007/relationships/media" Target="../media/media4.wav"/><Relationship Id="rId2" Type="http://schemas.openxmlformats.org/officeDocument/2006/relationships/audio" Target="../media/media4.wav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5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Sound, the Auditory System, and Pitch Perception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Roberto Bresin</a:t>
            </a:r>
            <a:endParaRPr lang="en-GB" dirty="0"/>
          </a:p>
        </p:txBody>
      </p:sp>
      <p:sp>
        <p:nvSpPr>
          <p:cNvPr id="7" name="Underrubrik 11"/>
          <p:cNvSpPr txBox="1">
            <a:spLocks/>
          </p:cNvSpPr>
          <p:nvPr/>
        </p:nvSpPr>
        <p:spPr bwMode="gray">
          <a:xfrm>
            <a:off x="1567963" y="715921"/>
            <a:ext cx="6987075" cy="403474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>
            <a:lvl1pPr marL="0" indent="0" algn="l" defTabSz="914400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DT2350 Human Perception for Information Technology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1554158" y="6364313"/>
            <a:ext cx="6643687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800" i="0" dirty="0">
                <a:solidFill>
                  <a:schemeClr val="tx1"/>
                </a:solidFill>
              </a:rPr>
              <a:t>Copyright (c)  </a:t>
            </a:r>
            <a:r>
              <a:rPr lang="en-GB" sz="800" i="0" dirty="0" smtClean="0">
                <a:solidFill>
                  <a:schemeClr val="tx1"/>
                </a:solidFill>
              </a:rPr>
              <a:t>2015 </a:t>
            </a:r>
            <a:r>
              <a:rPr lang="en-GB" sz="800" i="0" dirty="0" smtClean="0">
                <a:solidFill>
                  <a:schemeClr val="tx1"/>
                </a:solidFill>
              </a:rPr>
              <a:t>Roberto </a:t>
            </a:r>
            <a:r>
              <a:rPr lang="en-GB" sz="800" i="0" dirty="0">
                <a:solidFill>
                  <a:schemeClr val="tx1"/>
                </a:solidFill>
              </a:rPr>
              <a:t>Bresin</a:t>
            </a:r>
          </a:p>
          <a:p>
            <a:pPr eaLnBrk="1" hangingPunct="1"/>
            <a:r>
              <a:rPr lang="en-GB" sz="800" i="0" dirty="0">
                <a:solidFill>
                  <a:schemeClr val="tx1"/>
                </a:solidFill>
              </a:rPr>
              <a:t>This work is licensed under the Creative Commons Attribution-</a:t>
            </a:r>
            <a:r>
              <a:rPr lang="en-GB" sz="800" i="0" dirty="0" err="1">
                <a:solidFill>
                  <a:schemeClr val="tx1"/>
                </a:solidFill>
              </a:rPr>
              <a:t>Noncommercial</a:t>
            </a:r>
            <a:r>
              <a:rPr lang="en-GB" sz="800" i="0" dirty="0">
                <a:solidFill>
                  <a:schemeClr val="tx1"/>
                </a:solidFill>
              </a:rPr>
              <a:t>-Share Alike 3.0 </a:t>
            </a:r>
            <a:r>
              <a:rPr lang="en-GB" sz="800" i="0" dirty="0" err="1">
                <a:solidFill>
                  <a:schemeClr val="tx1"/>
                </a:solidFill>
              </a:rPr>
              <a:t>Unported</a:t>
            </a:r>
            <a:r>
              <a:rPr lang="en-GB" sz="800" i="0" dirty="0">
                <a:solidFill>
                  <a:schemeClr val="tx1"/>
                </a:solidFill>
              </a:rPr>
              <a:t> License. To view a copy of this license, visit http://</a:t>
            </a:r>
            <a:r>
              <a:rPr lang="en-GB" sz="800" i="0" dirty="0" err="1">
                <a:solidFill>
                  <a:schemeClr val="tx1"/>
                </a:solidFill>
              </a:rPr>
              <a:t>creativecommons.org</a:t>
            </a:r>
            <a:r>
              <a:rPr lang="en-GB" sz="800" i="0" dirty="0">
                <a:solidFill>
                  <a:schemeClr val="tx1"/>
                </a:solidFill>
              </a:rPr>
              <a:t>/licenses/by-</a:t>
            </a:r>
            <a:r>
              <a:rPr lang="en-GB" sz="800" i="0" dirty="0" err="1">
                <a:solidFill>
                  <a:schemeClr val="tx1"/>
                </a:solidFill>
              </a:rPr>
              <a:t>nc</a:t>
            </a:r>
            <a:r>
              <a:rPr lang="en-GB" sz="800" i="0" dirty="0">
                <a:solidFill>
                  <a:schemeClr val="tx1"/>
                </a:solidFill>
              </a:rPr>
              <a:t>-</a:t>
            </a:r>
            <a:r>
              <a:rPr lang="en-GB" sz="800" i="0" dirty="0" err="1">
                <a:solidFill>
                  <a:schemeClr val="tx1"/>
                </a:solidFill>
              </a:rPr>
              <a:t>sa</a:t>
            </a:r>
            <a:r>
              <a:rPr lang="en-GB" sz="800" i="0" dirty="0">
                <a:solidFill>
                  <a:schemeClr val="tx1"/>
                </a:solidFill>
              </a:rPr>
              <a:t>/3.0/ or send a letter to Creative Commons, 559 Nathan Abbott Way, Stanford, California 94305, USA.</a:t>
            </a:r>
          </a:p>
        </p:txBody>
      </p:sp>
      <p:pic>
        <p:nvPicPr>
          <p:cNvPr id="11" name="Picture 11" descr="40stand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0" y="6430988"/>
            <a:ext cx="325438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881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Outlook</a:t>
            </a:r>
            <a:endParaRPr lang="en-GB" dirty="0"/>
          </a:p>
        </p:txBody>
      </p:sp>
      <p:sp>
        <p:nvSpPr>
          <p:cNvPr id="13" name="Platshållare för innehåll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40000"/>
              </a:lnSpc>
              <a:buFont typeface="Arial"/>
              <a:buChar char="•"/>
            </a:pPr>
            <a:r>
              <a:rPr lang="en-US" dirty="0" smtClean="0"/>
              <a:t>The nature </a:t>
            </a:r>
            <a:r>
              <a:rPr lang="en-US" dirty="0"/>
              <a:t>of </a:t>
            </a:r>
            <a:r>
              <a:rPr lang="en-US" dirty="0" smtClean="0"/>
              <a:t>sound</a:t>
            </a:r>
          </a:p>
          <a:p>
            <a:pPr marL="342900" indent="-342900">
              <a:lnSpc>
                <a:spcPct val="140000"/>
              </a:lnSpc>
              <a:buFont typeface="Arial"/>
              <a:buChar char="•"/>
            </a:pPr>
            <a:r>
              <a:rPr lang="en-US" dirty="0"/>
              <a:t>H</a:t>
            </a:r>
            <a:r>
              <a:rPr lang="en-US" dirty="0" smtClean="0"/>
              <a:t>ow </a:t>
            </a:r>
            <a:r>
              <a:rPr lang="en-US" dirty="0"/>
              <a:t>we </a:t>
            </a:r>
            <a:r>
              <a:rPr lang="en-US" dirty="0" smtClean="0"/>
              <a:t>experience sounds</a:t>
            </a:r>
          </a:p>
          <a:p>
            <a:pPr marL="342900" indent="-342900">
              <a:lnSpc>
                <a:spcPct val="140000"/>
              </a:lnSpc>
              <a:buFont typeface="Arial"/>
              <a:buChar char="•"/>
            </a:pPr>
            <a:r>
              <a:rPr lang="en-US" dirty="0" smtClean="0"/>
              <a:t>Physiology behind the perception </a:t>
            </a:r>
            <a:r>
              <a:rPr lang="en-US" dirty="0"/>
              <a:t>of </a:t>
            </a:r>
            <a:r>
              <a:rPr lang="en-US" dirty="0" smtClean="0"/>
              <a:t>pitch</a:t>
            </a:r>
          </a:p>
          <a:p>
            <a:pPr marL="342900" indent="-342900">
              <a:lnSpc>
                <a:spcPct val="140000"/>
              </a:lnSpc>
              <a:buFont typeface="Arial"/>
              <a:buChar char="•"/>
            </a:pPr>
            <a:r>
              <a:rPr lang="en-US" dirty="0" smtClean="0"/>
              <a:t>Hearing loss</a:t>
            </a:r>
          </a:p>
          <a:p>
            <a:pPr marL="342900" indent="-342900">
              <a:lnSpc>
                <a:spcPct val="140000"/>
              </a:lnSpc>
              <a:buFont typeface="Arial"/>
              <a:buChar char="•"/>
            </a:pPr>
            <a:r>
              <a:rPr lang="en-US" dirty="0"/>
              <a:t>H</a:t>
            </a:r>
            <a:r>
              <a:rPr lang="en-US" dirty="0" smtClean="0"/>
              <a:t>ow different parts </a:t>
            </a:r>
            <a:r>
              <a:rPr lang="en-US" dirty="0"/>
              <a:t>of the brain respond to </a:t>
            </a:r>
            <a:r>
              <a:rPr lang="en-US" dirty="0" smtClean="0"/>
              <a:t>sound</a:t>
            </a:r>
          </a:p>
          <a:p>
            <a:pPr marL="342900" indent="-342900">
              <a:lnSpc>
                <a:spcPct val="140000"/>
              </a:lnSpc>
              <a:buFont typeface="Arial"/>
              <a:buChar char="•"/>
            </a:pPr>
            <a:r>
              <a:rPr lang="en-GB" dirty="0" smtClean="0"/>
              <a:t>Sound localization</a:t>
            </a:r>
          </a:p>
          <a:p>
            <a:pPr marL="342900" indent="-342900">
              <a:lnSpc>
                <a:spcPct val="140000"/>
              </a:lnSpc>
              <a:buFont typeface="Arial"/>
              <a:buChar char="•"/>
            </a:pPr>
            <a:r>
              <a:rPr lang="en-GB" dirty="0" smtClean="0"/>
              <a:t>Sound design: getting attention with sound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5734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Goldstein, E. (</a:t>
            </a:r>
            <a:r>
              <a:rPr lang="en-US" b="1" dirty="0" smtClean="0"/>
              <a:t>2009/2014)</a:t>
            </a:r>
            <a:r>
              <a:rPr lang="en-US" b="1" dirty="0"/>
              <a:t>. Sensation and Perception</a:t>
            </a:r>
            <a:r>
              <a:rPr lang="en-US" b="1" dirty="0" smtClean="0"/>
              <a:t>.</a:t>
            </a:r>
            <a:endParaRPr lang="en-US" b="1" dirty="0"/>
          </a:p>
          <a:p>
            <a:r>
              <a:rPr lang="en-US" dirty="0" smtClean="0"/>
              <a:t>Chapter 11 </a:t>
            </a:r>
            <a:r>
              <a:rPr lang="en-US" sz="1400" dirty="0"/>
              <a:t>(2009 edition</a:t>
            </a:r>
            <a:r>
              <a:rPr lang="en-US" sz="1400" dirty="0" smtClean="0"/>
              <a:t>)</a:t>
            </a:r>
            <a:r>
              <a:rPr lang="en-US" dirty="0" smtClean="0"/>
              <a:t>: </a:t>
            </a:r>
            <a:r>
              <a:rPr lang="en-US" i="1" dirty="0"/>
              <a:t>Sound, the Auditory System, and Pitch </a:t>
            </a:r>
            <a:r>
              <a:rPr lang="en-US" i="1" dirty="0" smtClean="0"/>
              <a:t>Perception</a:t>
            </a:r>
          </a:p>
          <a:p>
            <a:r>
              <a:rPr lang="en-US" dirty="0" smtClean="0"/>
              <a:t>Chapter 11 </a:t>
            </a:r>
            <a:r>
              <a:rPr lang="en-US" sz="1400" dirty="0"/>
              <a:t>(</a:t>
            </a:r>
            <a:r>
              <a:rPr lang="en-US" sz="1400" dirty="0" smtClean="0"/>
              <a:t>2014 </a:t>
            </a:r>
            <a:r>
              <a:rPr lang="en-US" sz="1400" dirty="0"/>
              <a:t>edition</a:t>
            </a:r>
            <a:r>
              <a:rPr lang="en-US" sz="1400" dirty="0" smtClean="0"/>
              <a:t>)</a:t>
            </a:r>
            <a:r>
              <a:rPr lang="en-US" dirty="0" smtClean="0"/>
              <a:t>: </a:t>
            </a:r>
            <a:r>
              <a:rPr lang="en-US" i="1" dirty="0" smtClean="0"/>
              <a:t>Hearing</a:t>
            </a:r>
          </a:p>
          <a:p>
            <a:endParaRPr lang="en-US" dirty="0"/>
          </a:p>
          <a:p>
            <a:r>
              <a:rPr lang="en-US" b="1" dirty="0" err="1"/>
              <a:t>Weinschenk</a:t>
            </a:r>
            <a:r>
              <a:rPr lang="en-US" b="1" dirty="0"/>
              <a:t>, S.M. (2011). 100 Things Every Designer Needs to Know About People.</a:t>
            </a:r>
            <a:endParaRPr lang="en-US" b="1" dirty="0" smtClean="0"/>
          </a:p>
          <a:p>
            <a:r>
              <a:rPr lang="en-US" dirty="0" smtClean="0"/>
              <a:t>Chapters #48</a:t>
            </a:r>
            <a:r>
              <a:rPr lang="en-US" i="1" dirty="0" smtClean="0"/>
              <a:t>: Loud noises startle and get attention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649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</a:t>
            </a:r>
            <a:r>
              <a:rPr lang="en-US" sz="3200" dirty="0" smtClean="0"/>
              <a:t>hich sense</a:t>
            </a:r>
            <a:r>
              <a:rPr lang="en-US" sz="3200" dirty="0"/>
              <a:t> </a:t>
            </a:r>
            <a:r>
              <a:rPr lang="en-US" sz="3200" dirty="0" smtClean="0"/>
              <a:t>would you choose </a:t>
            </a:r>
            <a:r>
              <a:rPr lang="en-US" sz="3200" dirty="0"/>
              <a:t>to keep if </a:t>
            </a:r>
            <a:r>
              <a:rPr lang="en-US" sz="3200" dirty="0" smtClean="0"/>
              <a:t>you had </a:t>
            </a:r>
            <a:r>
              <a:rPr lang="en-US" sz="3200" dirty="0"/>
              <a:t>to pick between </a:t>
            </a:r>
            <a:r>
              <a:rPr lang="en-US" sz="3200" dirty="0" smtClean="0"/>
              <a:t>hearing and vision?</a:t>
            </a:r>
          </a:p>
          <a:p>
            <a:endParaRPr lang="en-US" sz="3200" dirty="0"/>
          </a:p>
          <a:p>
            <a:r>
              <a:rPr lang="en-US" sz="3200" dirty="0" smtClean="0"/>
              <a:t>Why?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50600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91699"/>
            <a:ext cx="6935788" cy="668338"/>
          </a:xfrm>
        </p:spPr>
        <p:txBody>
          <a:bodyPr/>
          <a:lstStyle/>
          <a:p>
            <a:r>
              <a:rPr lang="en-US" dirty="0" smtClean="0"/>
              <a:t>What is sound?</a:t>
            </a:r>
            <a:br>
              <a:rPr lang="en-US" dirty="0" smtClean="0"/>
            </a:br>
            <a:r>
              <a:rPr lang="en-US" dirty="0" smtClean="0"/>
              <a:t>Physical </a:t>
            </a:r>
            <a:r>
              <a:rPr lang="en-US" dirty="0" err="1" smtClean="0"/>
              <a:t>vs</a:t>
            </a:r>
            <a:r>
              <a:rPr lang="en-US" dirty="0" smtClean="0"/>
              <a:t> perceptual definition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8716" y="2200907"/>
            <a:ext cx="3295384" cy="324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5356" y="2200907"/>
            <a:ext cx="2953846" cy="324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20923" y="5567627"/>
            <a:ext cx="5432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Sound wave speed: 340 m/s</a:t>
            </a:r>
            <a:r>
              <a:rPr lang="en-US" dirty="0"/>
              <a:t> </a:t>
            </a:r>
            <a:r>
              <a:rPr lang="en-US" dirty="0" smtClean="0"/>
              <a:t>(air), 1500 m/s (water)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995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Air pressure changes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23" y="1664748"/>
            <a:ext cx="3760068" cy="42578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51367" y="1801729"/>
            <a:ext cx="4223149" cy="1754327"/>
          </a:xfrm>
          <a:prstGeom prst="rect">
            <a:avLst/>
          </a:prstGeom>
          <a:solidFill>
            <a:srgbClr val="EEECE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 smtClean="0"/>
              <a:t>Frequency [Hz]</a:t>
            </a:r>
            <a:endParaRPr lang="en-US" dirty="0"/>
          </a:p>
          <a:p>
            <a:r>
              <a:rPr lang="en-US" dirty="0"/>
              <a:t>N</a:t>
            </a:r>
            <a:r>
              <a:rPr lang="en-US" dirty="0" smtClean="0"/>
              <a:t>umber </a:t>
            </a:r>
            <a:r>
              <a:rPr lang="en-US" dirty="0"/>
              <a:t>of </a:t>
            </a:r>
            <a:r>
              <a:rPr lang="en-US" dirty="0" smtClean="0"/>
              <a:t>times/second</a:t>
            </a:r>
            <a:endParaRPr lang="en-US" dirty="0"/>
          </a:p>
          <a:p>
            <a:r>
              <a:rPr lang="en-US" dirty="0" smtClean="0"/>
              <a:t>that </a:t>
            </a:r>
            <a:r>
              <a:rPr lang="en-US" dirty="0"/>
              <a:t>the pressure changes repeat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H</a:t>
            </a:r>
            <a:r>
              <a:rPr lang="en-US" dirty="0" smtClean="0"/>
              <a:t>umans </a:t>
            </a:r>
            <a:r>
              <a:rPr lang="en-US" dirty="0"/>
              <a:t>can perceive </a:t>
            </a:r>
            <a:r>
              <a:rPr lang="en-US" dirty="0" smtClean="0"/>
              <a:t>frequencies in the range</a:t>
            </a:r>
            <a:r>
              <a:rPr lang="en-US" dirty="0"/>
              <a:t> </a:t>
            </a:r>
            <a:r>
              <a:rPr lang="en-US" dirty="0" smtClean="0"/>
              <a:t>from 20 </a:t>
            </a:r>
            <a:r>
              <a:rPr lang="en-US" dirty="0"/>
              <a:t>Hz to 20,000 Hz.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56104" y="4021676"/>
            <a:ext cx="4223149" cy="1754327"/>
          </a:xfrm>
          <a:prstGeom prst="rect">
            <a:avLst/>
          </a:prstGeom>
          <a:solidFill>
            <a:srgbClr val="EEECE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 smtClean="0"/>
              <a:t>Decibel [dB]</a:t>
            </a:r>
            <a:endParaRPr lang="en-US" dirty="0"/>
          </a:p>
          <a:p>
            <a:r>
              <a:rPr lang="en-US" dirty="0"/>
              <a:t>dB </a:t>
            </a:r>
            <a:r>
              <a:rPr lang="en-US" dirty="0" smtClean="0"/>
              <a:t>= 20 x log (</a:t>
            </a:r>
            <a:r>
              <a:rPr lang="en-US" i="1" dirty="0"/>
              <a:t>p</a:t>
            </a:r>
            <a:r>
              <a:rPr lang="en-US" dirty="0"/>
              <a:t>/</a:t>
            </a:r>
            <a:r>
              <a:rPr lang="en-US" dirty="0" err="1" smtClean="0"/>
              <a:t>p</a:t>
            </a:r>
            <a:r>
              <a:rPr lang="en-US" baseline="-25000" dirty="0" err="1" smtClean="0"/>
              <a:t>o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i="1" dirty="0" smtClean="0"/>
              <a:t>p</a:t>
            </a:r>
            <a:r>
              <a:rPr lang="en-US" dirty="0" smtClean="0"/>
              <a:t> = stimulus sound pressure</a:t>
            </a:r>
          </a:p>
          <a:p>
            <a:r>
              <a:rPr lang="en-US" dirty="0" err="1"/>
              <a:t>p</a:t>
            </a:r>
            <a:r>
              <a:rPr lang="en-US" baseline="-25000" dirty="0" err="1" smtClean="0"/>
              <a:t>o</a:t>
            </a:r>
            <a:r>
              <a:rPr lang="en-US" baseline="-25000" dirty="0" smtClean="0"/>
              <a:t> </a:t>
            </a:r>
            <a:r>
              <a:rPr lang="en-US" dirty="0"/>
              <a:t> = standard sound </a:t>
            </a:r>
            <a:r>
              <a:rPr lang="en-US" dirty="0" smtClean="0"/>
              <a:t>pressure</a:t>
            </a:r>
            <a:br>
              <a:rPr lang="en-US" dirty="0" smtClean="0"/>
            </a:br>
            <a:r>
              <a:rPr lang="en-US" sz="1400" dirty="0" smtClean="0"/>
              <a:t>(</a:t>
            </a:r>
            <a:r>
              <a:rPr lang="en-US" sz="1400" dirty="0" smtClean="0"/>
              <a:t>20 </a:t>
            </a:r>
            <a:r>
              <a:rPr lang="en-US" sz="1400" dirty="0" err="1" smtClean="0"/>
              <a:t>micropascals</a:t>
            </a:r>
            <a:r>
              <a:rPr lang="en-US" sz="1400" dirty="0"/>
              <a:t> </a:t>
            </a:r>
            <a:r>
              <a:rPr lang="en-US" sz="1400" dirty="0" smtClean="0"/>
              <a:t>= hearing threshold)</a:t>
            </a: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615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543" y="1959800"/>
            <a:ext cx="4546600" cy="3581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Sound level [dB]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74275"/>
            <a:ext cx="4749800" cy="3327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50456" y="1491592"/>
            <a:ext cx="6525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Higher amplitude (physical) </a:t>
            </a:r>
            <a:r>
              <a:rPr lang="en-US" dirty="0" smtClean="0">
                <a:sym typeface="Wingdings"/>
              </a:rPr>
              <a:t> Higher sound level (perceptual)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770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Frequency [</a:t>
            </a:r>
            <a:r>
              <a:rPr lang="en-US" dirty="0" smtClean="0"/>
              <a:t>Hz]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29547" r="-29547"/>
          <a:stretch/>
        </p:blipFill>
        <p:spPr/>
      </p:pic>
    </p:spTree>
    <p:extLst>
      <p:ext uri="{BB962C8B-B14F-4D97-AF65-F5344CB8AC3E}">
        <p14:creationId xmlns:p14="http://schemas.microsoft.com/office/powerpoint/2010/main" val="852731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 wave forms / Frequency Spectra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866" y="1746678"/>
            <a:ext cx="4087051" cy="5055916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8476" y="2054301"/>
            <a:ext cx="4045939" cy="365649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7012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Loudness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861" y="882250"/>
            <a:ext cx="4432300" cy="5029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37001" y="1905101"/>
            <a:ext cx="3159978" cy="2339102"/>
          </a:xfrm>
          <a:prstGeom prst="rect">
            <a:avLst/>
          </a:prstGeom>
          <a:solidFill>
            <a:srgbClr val="EEECE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dirty="0"/>
              <a:t>L</a:t>
            </a:r>
            <a:r>
              <a:rPr lang="en-US" sz="1600" dirty="0" smtClean="0"/>
              <a:t>oudness </a:t>
            </a:r>
            <a:r>
              <a:rPr lang="en-US" sz="1600" dirty="0"/>
              <a:t>was judged relative to a </a:t>
            </a:r>
            <a:r>
              <a:rPr lang="en-US" sz="1600" dirty="0" smtClean="0"/>
              <a:t>standard of </a:t>
            </a:r>
            <a:r>
              <a:rPr lang="en-US" sz="1600" dirty="0"/>
              <a:t>a </a:t>
            </a:r>
            <a:r>
              <a:rPr lang="en-US" sz="1600" dirty="0" smtClean="0"/>
              <a:t>1000</a:t>
            </a:r>
            <a:r>
              <a:rPr lang="en-US" sz="1600" dirty="0"/>
              <a:t> </a:t>
            </a:r>
            <a:r>
              <a:rPr lang="en-US" sz="1600" dirty="0" smtClean="0"/>
              <a:t>Hz </a:t>
            </a:r>
            <a:r>
              <a:rPr lang="en-US" sz="1600" dirty="0"/>
              <a:t>tone at 40 dB, which was assigned a value of 1</a:t>
            </a:r>
            <a:r>
              <a:rPr lang="en-US" sz="1600" dirty="0" smtClean="0"/>
              <a:t>.</a:t>
            </a:r>
          </a:p>
          <a:p>
            <a:endParaRPr lang="en-US" dirty="0"/>
          </a:p>
          <a:p>
            <a:r>
              <a:rPr lang="en-US" sz="1600" dirty="0"/>
              <a:t>Thus, a tone that sounds 10 times louder than </a:t>
            </a:r>
            <a:r>
              <a:rPr lang="en-US" sz="1600" dirty="0" smtClean="0"/>
              <a:t>this standard</a:t>
            </a:r>
            <a:r>
              <a:rPr lang="en-US" sz="1600" dirty="0"/>
              <a:t> </a:t>
            </a:r>
            <a:r>
              <a:rPr lang="en-US" sz="1600" dirty="0" smtClean="0"/>
              <a:t>would </a:t>
            </a:r>
            <a:r>
              <a:rPr lang="en-US" sz="1600" dirty="0"/>
              <a:t>be judged to have a loudness of 10.</a:t>
            </a:r>
          </a:p>
        </p:txBody>
      </p:sp>
    </p:spTree>
    <p:extLst>
      <p:ext uri="{BB962C8B-B14F-4D97-AF65-F5344CB8AC3E}">
        <p14:creationId xmlns:p14="http://schemas.microsoft.com/office/powerpoint/2010/main" val="3148925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26" y="3430192"/>
            <a:ext cx="8316416" cy="23442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91260" y="1610693"/>
            <a:ext cx="6732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Pitch, the perceptual quality we describe as “high” or “low</a:t>
            </a:r>
            <a:r>
              <a:rPr lang="en-US" dirty="0" smtClean="0"/>
              <a:t>” is </a:t>
            </a:r>
            <a:r>
              <a:rPr lang="en-US" dirty="0"/>
              <a:t>defined as </a:t>
            </a:r>
            <a:r>
              <a:rPr lang="en-US" i="1" dirty="0"/>
              <a:t>the attribute of auditory sensation in terms of </a:t>
            </a:r>
            <a:r>
              <a:rPr lang="en-US" i="1" dirty="0" smtClean="0"/>
              <a:t>which sounds </a:t>
            </a:r>
            <a:r>
              <a:rPr lang="en-US" i="1" dirty="0"/>
              <a:t>may be ordered on a musical </a:t>
            </a:r>
            <a:r>
              <a:rPr lang="en-US" i="1" dirty="0" smtClean="0"/>
              <a:t>scale.</a:t>
            </a:r>
            <a:br>
              <a:rPr lang="en-US" i="1" dirty="0" smtClean="0"/>
            </a:br>
            <a:r>
              <a:rPr lang="en-US" sz="1600" dirty="0" smtClean="0"/>
              <a:t>(</a:t>
            </a:r>
            <a:r>
              <a:rPr lang="en-US" sz="1600" dirty="0" err="1"/>
              <a:t>Bendor</a:t>
            </a:r>
            <a:r>
              <a:rPr lang="en-US" sz="1600" dirty="0"/>
              <a:t> &amp; Wang</a:t>
            </a:r>
            <a:r>
              <a:rPr lang="en-US" sz="1600" dirty="0" smtClean="0"/>
              <a:t>, 2005)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86115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989" y="1940614"/>
            <a:ext cx="5645033" cy="39732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14118"/>
            <a:ext cx="6935788" cy="668338"/>
          </a:xfrm>
        </p:spPr>
        <p:txBody>
          <a:bodyPr/>
          <a:lstStyle/>
          <a:p>
            <a:r>
              <a:rPr lang="en-US" b="0" dirty="0"/>
              <a:t>A</a:t>
            </a:r>
            <a:r>
              <a:rPr lang="en-US" b="0" dirty="0" smtClean="0"/>
              <a:t>udibility </a:t>
            </a:r>
            <a:r>
              <a:rPr lang="en-US" b="0" dirty="0"/>
              <a:t>curve and </a:t>
            </a:r>
            <a:r>
              <a:rPr lang="en-US" b="0" dirty="0" smtClean="0"/>
              <a:t>auditory</a:t>
            </a:r>
            <a:r>
              <a:rPr lang="en-US" b="0" dirty="0"/>
              <a:t> </a:t>
            </a:r>
            <a:r>
              <a:rPr lang="en-US" b="0" dirty="0" smtClean="0"/>
              <a:t>response area</a:t>
            </a:r>
            <a:endParaRPr lang="en-US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353726" y="2060262"/>
            <a:ext cx="3200400" cy="1733440"/>
          </a:xfrm>
        </p:spPr>
        <p:txBody>
          <a:bodyPr/>
          <a:lstStyle/>
          <a:p>
            <a:r>
              <a:rPr lang="en-US" sz="1600" dirty="0" smtClean="0"/>
              <a:t>Equal </a:t>
            </a:r>
            <a:r>
              <a:rPr lang="en-US" sz="1600" dirty="0"/>
              <a:t>loudness </a:t>
            </a:r>
            <a:r>
              <a:rPr lang="en-US" sz="1600" dirty="0" smtClean="0"/>
              <a:t>curves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>unit </a:t>
            </a:r>
            <a:r>
              <a:rPr lang="en-US" sz="1600" dirty="0"/>
              <a:t>(</a:t>
            </a:r>
            <a:r>
              <a:rPr lang="en-US" sz="1600" dirty="0" err="1"/>
              <a:t>phons</a:t>
            </a:r>
            <a:r>
              <a:rPr lang="en-US" sz="1600" dirty="0"/>
              <a:t>)</a:t>
            </a:r>
          </a:p>
          <a:p>
            <a:endParaRPr lang="en-US" sz="1600" dirty="0"/>
          </a:p>
          <a:p>
            <a:r>
              <a:rPr lang="en-US" sz="1600" dirty="0" err="1"/>
              <a:t>Phon</a:t>
            </a:r>
            <a:r>
              <a:rPr lang="en-US" sz="1600" dirty="0"/>
              <a:t> = the level in dB of a 1kHz tone judged to be of the same loudness as the test stimulus</a:t>
            </a:r>
          </a:p>
        </p:txBody>
      </p:sp>
      <p:pic>
        <p:nvPicPr>
          <p:cNvPr id="6" name="Picture 4" descr="Fletcher-Muns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38" y="3986601"/>
            <a:ext cx="2323638" cy="178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118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22907"/>
            <a:ext cx="6935788" cy="668338"/>
          </a:xfrm>
        </p:spPr>
        <p:txBody>
          <a:bodyPr/>
          <a:lstStyle/>
          <a:p>
            <a:r>
              <a:rPr lang="en-US" dirty="0" smtClean="0"/>
              <a:t>Timbre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5838" y="332656"/>
            <a:ext cx="4635320" cy="5519216"/>
          </a:xfrm>
          <a:prstGeom prst="rect">
            <a:avLst/>
          </a:prstGeom>
        </p:spPr>
      </p:pic>
      <p:pic>
        <p:nvPicPr>
          <p:cNvPr id="6" name="18491__pitx__g3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38691" y="644914"/>
            <a:ext cx="812800" cy="812800"/>
          </a:xfrm>
          <a:prstGeom prst="rect">
            <a:avLst/>
          </a:prstGeom>
        </p:spPr>
      </p:pic>
      <p:pic>
        <p:nvPicPr>
          <p:cNvPr id="7" name="154278__carlos-vaquero__bassoon-g-3-tenuto-non-vibrato-pianissimo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294391" y="2358030"/>
            <a:ext cx="812800" cy="812800"/>
          </a:xfrm>
          <a:prstGeom prst="rect">
            <a:avLst/>
          </a:prstGeom>
        </p:spPr>
      </p:pic>
      <p:pic>
        <p:nvPicPr>
          <p:cNvPr id="9" name="0520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38690" y="432220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829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0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1173" y="2444302"/>
            <a:ext cx="3612827" cy="32114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2656" y="354657"/>
            <a:ext cx="6935788" cy="668338"/>
          </a:xfrm>
        </p:spPr>
        <p:txBody>
          <a:bodyPr/>
          <a:lstStyle/>
          <a:p>
            <a:r>
              <a:rPr lang="en-US" dirty="0" smtClean="0"/>
              <a:t>The ear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99" y="1956444"/>
            <a:ext cx="5391796" cy="35200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24278" y="5999253"/>
            <a:ext cx="692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hlinkClick r:id="rId4" action="ppaction://hlinkfile"/>
              </a:rPr>
              <a:t>http://www.youtube.com/watch?v=dCyz8-eAs1I&amp;feature=</a:t>
            </a:r>
            <a:r>
              <a:rPr lang="en-US" sz="2000" dirty="0" smtClean="0">
                <a:hlinkClick r:id="rId4" action="ppaction://hlinkfile"/>
              </a:rPr>
              <a:t>related</a:t>
            </a:r>
            <a:endParaRPr lang="en-US" sz="20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124120" y="6357458"/>
            <a:ext cx="75539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hlinkClick r:id="rId5" action="ppaction://hlinkfile"/>
              </a:rPr>
              <a:t>http://www.youtube.com/watch?NR=1&amp;v=0jyxhozq89g&amp;feature=</a:t>
            </a:r>
            <a:r>
              <a:rPr lang="en-US" sz="2000" dirty="0" smtClean="0">
                <a:hlinkClick r:id="rId5" action="ppaction://hlinkfile"/>
              </a:rPr>
              <a:t>fvwp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380962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67917"/>
            <a:ext cx="6935788" cy="668338"/>
          </a:xfrm>
        </p:spPr>
        <p:txBody>
          <a:bodyPr/>
          <a:lstStyle/>
          <a:p>
            <a:r>
              <a:rPr lang="en-US" dirty="0" smtClean="0"/>
              <a:t>The cochlea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177" y="1594989"/>
            <a:ext cx="4389937" cy="4284960"/>
          </a:xfrm>
          <a:prstGeom prst="rect">
            <a:avLst/>
          </a:prstGeom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5173353" y="1046838"/>
            <a:ext cx="3970647" cy="481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104287" tIns="52144" rIns="104287" bIns="52144">
            <a:spAutoFit/>
          </a:bodyPr>
          <a:lstStyle/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US" dirty="0" smtClean="0"/>
              <a:t>The </a:t>
            </a:r>
            <a:r>
              <a:rPr lang="en-US" dirty="0"/>
              <a:t>cochlea is a spiral tapered tube, 2¾ turn.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US" dirty="0" smtClean="0"/>
              <a:t>The </a:t>
            </a:r>
            <a:r>
              <a:rPr lang="en-US" dirty="0"/>
              <a:t>cochlea is divided into three parts along its length.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US" dirty="0" err="1" smtClean="0"/>
              <a:t>Helicotrema</a:t>
            </a:r>
            <a:r>
              <a:rPr lang="en-US" dirty="0" smtClean="0"/>
              <a:t> </a:t>
            </a:r>
            <a:r>
              <a:rPr lang="en-US" dirty="0"/>
              <a:t>is the part of the cochlear labyrinth where the </a:t>
            </a:r>
            <a:r>
              <a:rPr lang="en-US" dirty="0" err="1"/>
              <a:t>scala</a:t>
            </a:r>
            <a:r>
              <a:rPr lang="en-US" dirty="0"/>
              <a:t> tympani and the </a:t>
            </a:r>
            <a:r>
              <a:rPr lang="en-US" dirty="0" err="1"/>
              <a:t>scala</a:t>
            </a:r>
            <a:r>
              <a:rPr lang="en-US" dirty="0"/>
              <a:t> </a:t>
            </a:r>
            <a:r>
              <a:rPr lang="en-US" dirty="0" err="1"/>
              <a:t>vestibuli</a:t>
            </a:r>
            <a:r>
              <a:rPr lang="en-US" dirty="0"/>
              <a:t> meet.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US" dirty="0" smtClean="0"/>
              <a:t>The </a:t>
            </a:r>
            <a:r>
              <a:rPr lang="en-US" dirty="0"/>
              <a:t>basilar membrane is a vital part of the hearing process.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US" dirty="0" smtClean="0"/>
              <a:t>As </a:t>
            </a:r>
            <a:r>
              <a:rPr lang="en-US" dirty="0"/>
              <a:t>the cochlea becomes narrower, basilar membrane becomes wider. 0.1 mm at the oval window, 0.5 mm at </a:t>
            </a:r>
            <a:r>
              <a:rPr lang="en-US" dirty="0" err="1"/>
              <a:t>helicotrema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11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54657"/>
            <a:ext cx="6935788" cy="668338"/>
          </a:xfrm>
        </p:spPr>
        <p:txBody>
          <a:bodyPr/>
          <a:lstStyle/>
          <a:p>
            <a:r>
              <a:rPr lang="en-US" dirty="0" smtClean="0"/>
              <a:t>Basilar membrane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19" y="1843636"/>
            <a:ext cx="8711459" cy="367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735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54657"/>
            <a:ext cx="6935788" cy="668338"/>
          </a:xfrm>
        </p:spPr>
        <p:txBody>
          <a:bodyPr/>
          <a:lstStyle/>
          <a:p>
            <a:r>
              <a:rPr lang="en-US" dirty="0" smtClean="0"/>
              <a:t>Inner and outer hairs cells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771" y="2007796"/>
            <a:ext cx="4445000" cy="3403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812" y="1451684"/>
            <a:ext cx="3083561" cy="436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338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118" y="3220490"/>
            <a:ext cx="4616346" cy="27141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68642"/>
            <a:ext cx="6935788" cy="668338"/>
          </a:xfrm>
        </p:spPr>
        <p:txBody>
          <a:bodyPr/>
          <a:lstStyle/>
          <a:p>
            <a:r>
              <a:rPr lang="en-US" dirty="0" smtClean="0"/>
              <a:t>Frequencies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341" y="1135547"/>
            <a:ext cx="4610590" cy="212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871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Sound frequency </a:t>
            </a:r>
            <a:r>
              <a:rPr lang="en-US" dirty="0" smtClean="0">
                <a:sym typeface="Wingdings"/>
              </a:rPr>
              <a:t> </a:t>
            </a:r>
            <a:r>
              <a:rPr lang="en-US" dirty="0" smtClean="0"/>
              <a:t>timing of firing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055" y="1678707"/>
            <a:ext cx="5036246" cy="38112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97632"/>
            <a:ext cx="3414646" cy="435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328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US" dirty="0" smtClean="0"/>
              <a:t>asilar membrane: Vibration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800" y="1486869"/>
            <a:ext cx="3789565" cy="22642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936" y="1412776"/>
            <a:ext cx="2328104" cy="45060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8122" y="3929831"/>
            <a:ext cx="4085524" cy="201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60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Tuning curves (cat auditory nerve fibers)</a:t>
            </a:r>
            <a:endParaRPr lang="en-US" dirty="0"/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idx="1"/>
          </p:nvPr>
        </p:nvPicPr>
        <p:blipFill>
          <a:blip r:embed="rId2"/>
          <a:srcRect t="1598" b="1598"/>
          <a:stretch>
            <a:fillRect/>
          </a:stretch>
        </p:blipFill>
        <p:spPr/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79" y="1387281"/>
            <a:ext cx="1472671" cy="110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147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273592"/>
            <a:ext cx="6935788" cy="668338"/>
          </a:xfrm>
        </p:spPr>
        <p:txBody>
          <a:bodyPr/>
          <a:lstStyle/>
          <a:p>
            <a:r>
              <a:rPr lang="en-US" dirty="0" smtClean="0"/>
              <a:t>Masking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0897" y="2949391"/>
            <a:ext cx="4013200" cy="2997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28" y="3560190"/>
            <a:ext cx="4546600" cy="2324100"/>
          </a:xfrm>
          <a:prstGeom prst="rect">
            <a:avLst/>
          </a:prstGeom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91600" y="1180313"/>
            <a:ext cx="4433599" cy="1459523"/>
          </a:xfrm>
          <a:prstGeom prst="rect">
            <a:avLst/>
          </a:prstGeom>
          <a:solidFill>
            <a:srgbClr val="EEECE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wrap="square" lIns="104287" tIns="52144" rIns="104287" bIns="52144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/>
              <a:t>Low </a:t>
            </a:r>
            <a:r>
              <a:rPr lang="en-US" sz="1600" dirty="0"/>
              <a:t>frequencies mask higher frequencies more than high frequencies mask lower frequencies</a:t>
            </a:r>
          </a:p>
          <a:p>
            <a:pPr>
              <a:spcBef>
                <a:spcPct val="50000"/>
              </a:spcBef>
            </a:pPr>
            <a:r>
              <a:rPr lang="en-US" sz="1600" dirty="0" smtClean="0">
                <a:sym typeface="Wingdings"/>
              </a:rPr>
              <a:t> T</a:t>
            </a:r>
            <a:r>
              <a:rPr lang="en-US" sz="1600" dirty="0" smtClean="0"/>
              <a:t>he </a:t>
            </a:r>
            <a:r>
              <a:rPr lang="en-US" sz="1600" dirty="0"/>
              <a:t>human auditory system is not sensitive to </a:t>
            </a:r>
            <a:r>
              <a:rPr lang="en-US" sz="1600" dirty="0" smtClean="0"/>
              <a:t>a detailed </a:t>
            </a:r>
            <a:r>
              <a:rPr lang="en-US" sz="1600" dirty="0"/>
              <a:t>spectral structure, e.g. mp3.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4618" y="265833"/>
            <a:ext cx="4032471" cy="277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69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Hearing loss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Conductive</a:t>
            </a:r>
          </a:p>
          <a:p>
            <a:pPr lvl="1"/>
            <a:r>
              <a:rPr lang="en-US" sz="1800" dirty="0"/>
              <a:t>Deteriorated impedance conversion between the eardrum and the oval window</a:t>
            </a:r>
          </a:p>
          <a:p>
            <a:pPr lvl="1"/>
            <a:r>
              <a:rPr lang="en-US" sz="1800" dirty="0"/>
              <a:t>Abnormalities at the eardrum, wax in the ear canal, injuries to the </a:t>
            </a:r>
            <a:r>
              <a:rPr lang="en-US" sz="1800" dirty="0" err="1"/>
              <a:t>ossicles</a:t>
            </a:r>
            <a:r>
              <a:rPr lang="en-US" sz="1800" dirty="0"/>
              <a:t>, inflammation in the middle ear</a:t>
            </a:r>
          </a:p>
          <a:p>
            <a:pPr marL="258868" lvl="1" indent="0">
              <a:buNone/>
            </a:pPr>
            <a:r>
              <a:rPr lang="en-US" sz="1800" dirty="0">
                <a:sym typeface="Wingdings"/>
              </a:rPr>
              <a:t></a:t>
            </a:r>
            <a:r>
              <a:rPr lang="en-US" sz="1800" dirty="0"/>
              <a:t>Sometimes possible to recover with surgery</a:t>
            </a:r>
          </a:p>
          <a:p>
            <a:endParaRPr lang="en-US" dirty="0"/>
          </a:p>
          <a:p>
            <a:r>
              <a:rPr lang="en-US" dirty="0" err="1"/>
              <a:t>Sensorineural</a:t>
            </a:r>
            <a:endParaRPr lang="en-US" dirty="0"/>
          </a:p>
          <a:p>
            <a:pPr lvl="1"/>
            <a:r>
              <a:rPr lang="en-US" sz="1800" dirty="0"/>
              <a:t>Damage to the inner and outer hair cells</a:t>
            </a:r>
          </a:p>
          <a:p>
            <a:pPr lvl="1"/>
            <a:r>
              <a:rPr lang="en-US" sz="1800" dirty="0"/>
              <a:t>Acoustic trauma, drugs, infection, congenital</a:t>
            </a:r>
          </a:p>
          <a:p>
            <a:pPr marL="258868" lvl="1" indent="0">
              <a:buNone/>
            </a:pPr>
            <a:r>
              <a:rPr lang="en-US" sz="1800" dirty="0">
                <a:sym typeface="Wingdings"/>
              </a:rPr>
              <a:t></a:t>
            </a:r>
            <a:r>
              <a:rPr lang="en-US" sz="1800" dirty="0"/>
              <a:t>Usually permanent</a:t>
            </a:r>
          </a:p>
        </p:txBody>
      </p:sp>
    </p:spTree>
    <p:extLst>
      <p:ext uri="{BB962C8B-B14F-4D97-AF65-F5344CB8AC3E}">
        <p14:creationId xmlns:p14="http://schemas.microsoft.com/office/powerpoint/2010/main" val="2016411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Sensorineural</a:t>
            </a:r>
            <a:r>
              <a:rPr lang="en-US" dirty="0"/>
              <a:t> Hearing Loss</a:t>
            </a:r>
          </a:p>
        </p:txBody>
      </p:sp>
      <p:pic>
        <p:nvPicPr>
          <p:cNvPr id="24580" name="Picture 4" descr="haircells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738" y="1142648"/>
            <a:ext cx="4122256" cy="476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825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15984" y="424080"/>
            <a:ext cx="6935788" cy="668338"/>
          </a:xfrm>
        </p:spPr>
        <p:txBody>
          <a:bodyPr/>
          <a:lstStyle/>
          <a:p>
            <a:r>
              <a:rPr lang="en-US" dirty="0"/>
              <a:t>Hearing loss simulations</a:t>
            </a:r>
          </a:p>
        </p:txBody>
      </p:sp>
      <p:pic>
        <p:nvPicPr>
          <p:cNvPr id="28676" name="Picture 4" descr="norma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592" y="2645107"/>
            <a:ext cx="2743200" cy="203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7" name="Picture 5" descr="moderat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76" y="2624139"/>
            <a:ext cx="2752725" cy="204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8" name="Picture 6" descr="server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3" y="2645107"/>
            <a:ext cx="2733675" cy="20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eve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69648" y="4931460"/>
            <a:ext cx="695134" cy="737357"/>
          </a:xfrm>
          <a:prstGeom prst="rect">
            <a:avLst/>
          </a:prstGeom>
        </p:spPr>
      </p:pic>
      <p:pic>
        <p:nvPicPr>
          <p:cNvPr id="3" name="moderate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64081" y="4931460"/>
            <a:ext cx="695134" cy="7373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73763" y="2057189"/>
            <a:ext cx="905789" cy="357948"/>
          </a:xfrm>
          <a:prstGeom prst="rect">
            <a:avLst/>
          </a:prstGeom>
          <a:noFill/>
        </p:spPr>
        <p:txBody>
          <a:bodyPr wrap="none" lIns="80165" tIns="40083" rIns="80165" bIns="40083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079330" y="2057189"/>
            <a:ext cx="1137073" cy="357948"/>
          </a:xfrm>
          <a:prstGeom prst="rect">
            <a:avLst/>
          </a:prstGeom>
          <a:noFill/>
        </p:spPr>
        <p:txBody>
          <a:bodyPr wrap="none" lIns="80165" tIns="40083" rIns="80165" bIns="40083" rtlCol="0">
            <a:spAutoFit/>
          </a:bodyPr>
          <a:lstStyle/>
          <a:p>
            <a:r>
              <a:rPr lang="en-US" dirty="0" smtClean="0"/>
              <a:t>Moderate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246481" y="2057189"/>
            <a:ext cx="893278" cy="357948"/>
          </a:xfrm>
          <a:prstGeom prst="rect">
            <a:avLst/>
          </a:prstGeom>
          <a:noFill/>
        </p:spPr>
        <p:txBody>
          <a:bodyPr wrap="none" lIns="80165" tIns="40083" rIns="80165" bIns="40083" rtlCol="0">
            <a:spAutoFit/>
          </a:bodyPr>
          <a:lstStyle/>
          <a:p>
            <a:r>
              <a:rPr lang="en-US" dirty="0" smtClean="0"/>
              <a:t>Severe</a:t>
            </a:r>
            <a:endParaRPr lang="en-US" dirty="0"/>
          </a:p>
        </p:txBody>
      </p:sp>
      <p:pic>
        <p:nvPicPr>
          <p:cNvPr id="5" name="normal_resampled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35347" y="4931460"/>
            <a:ext cx="695134" cy="7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720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9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9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49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1" y="489404"/>
            <a:ext cx="6935788" cy="668338"/>
          </a:xfrm>
        </p:spPr>
        <p:txBody>
          <a:bodyPr/>
          <a:lstStyle/>
          <a:p>
            <a:r>
              <a:rPr lang="en-US" dirty="0"/>
              <a:t>Hearing loss (Sweden)</a:t>
            </a:r>
          </a:p>
        </p:txBody>
      </p:sp>
      <p:pic>
        <p:nvPicPr>
          <p:cNvPr id="23557" name="Picture 5" descr="hr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1507198"/>
            <a:ext cx="4876800" cy="41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693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6054" y="221520"/>
            <a:ext cx="4671680" cy="3144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4484" y="347422"/>
            <a:ext cx="6935788" cy="668338"/>
          </a:xfrm>
        </p:spPr>
        <p:txBody>
          <a:bodyPr/>
          <a:lstStyle/>
          <a:p>
            <a:r>
              <a:rPr lang="en-US" dirty="0" smtClean="0"/>
              <a:t>Safe sound level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014" y="3427002"/>
            <a:ext cx="7696200" cy="2501900"/>
          </a:xfrm>
          <a:prstGeom prst="rect">
            <a:avLst/>
          </a:prstGeom>
        </p:spPr>
      </p:pic>
      <p:sp>
        <p:nvSpPr>
          <p:cNvPr id="3" name="textruta 2"/>
          <p:cNvSpPr txBox="1"/>
          <p:nvPr/>
        </p:nvSpPr>
        <p:spPr>
          <a:xfrm>
            <a:off x="4790290" y="2535064"/>
            <a:ext cx="1788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Ishockey</a:t>
            </a:r>
            <a:r>
              <a:rPr lang="en-GB" dirty="0" smtClean="0"/>
              <a:t> match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9727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Auditory pathways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957" y="1929766"/>
            <a:ext cx="4532961" cy="38280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2918" y="1990054"/>
            <a:ext cx="39370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160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What</a:t>
            </a:r>
            <a:r>
              <a:rPr lang="en-US" dirty="0" smtClean="0"/>
              <a:t> and </a:t>
            </a:r>
            <a:r>
              <a:rPr lang="en-US" i="1" dirty="0" smtClean="0"/>
              <a:t>where</a:t>
            </a:r>
            <a:r>
              <a:rPr lang="en-US" dirty="0" smtClean="0"/>
              <a:t> streams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329" y="1455350"/>
            <a:ext cx="3383028" cy="44034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3922" y="1624506"/>
            <a:ext cx="1092703" cy="1200329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Areas with brain damage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1471" y="1401776"/>
            <a:ext cx="4111623" cy="410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108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963" y="1347226"/>
            <a:ext cx="1981166" cy="19811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32664"/>
            <a:ext cx="6935788" cy="668338"/>
          </a:xfrm>
        </p:spPr>
        <p:txBody>
          <a:bodyPr/>
          <a:lstStyle/>
          <a:p>
            <a:r>
              <a:rPr lang="en-US" dirty="0" smtClean="0"/>
              <a:t>Auditory cortex is shaped by experience 1/2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9817" y="1470429"/>
            <a:ext cx="4672645" cy="433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586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Auditory cortex is shaped by </a:t>
            </a:r>
            <a:r>
              <a:rPr lang="en-US" dirty="0" smtClean="0"/>
              <a:t>experience 2/2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435" y="1767316"/>
            <a:ext cx="7023807" cy="4106366"/>
          </a:xfrm>
          <a:prstGeom prst="rect">
            <a:avLst/>
          </a:prstGeom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5" y="2003819"/>
            <a:ext cx="1614287" cy="1209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838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432123"/>
            <a:ext cx="6935788" cy="668338"/>
          </a:xfrm>
        </p:spPr>
        <p:txBody>
          <a:bodyPr/>
          <a:lstStyle/>
          <a:p>
            <a:r>
              <a:rPr lang="en-US" dirty="0" smtClean="0"/>
              <a:t>Cochlear implant (CI)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1972" r="-11972"/>
          <a:stretch>
            <a:fillRect/>
          </a:stretch>
        </p:blipFill>
        <p:spPr>
          <a:xfrm>
            <a:off x="2085974" y="1875707"/>
            <a:ext cx="7457285" cy="3874579"/>
          </a:xfrm>
        </p:spPr>
      </p:pic>
      <p:sp>
        <p:nvSpPr>
          <p:cNvPr id="5" name="TextBox 4"/>
          <p:cNvSpPr txBox="1"/>
          <p:nvPr/>
        </p:nvSpPr>
        <p:spPr>
          <a:xfrm>
            <a:off x="522062" y="2058670"/>
            <a:ext cx="1875313" cy="1754327"/>
          </a:xfrm>
          <a:prstGeom prst="rect">
            <a:avLst/>
          </a:prstGeom>
          <a:solidFill>
            <a:srgbClr val="EEECE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Microphone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Processor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Transmitter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Receiver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Electrodes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030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7567" y="424080"/>
            <a:ext cx="6935788" cy="668338"/>
          </a:xfrm>
        </p:spPr>
        <p:txBody>
          <a:bodyPr/>
          <a:lstStyle/>
          <a:p>
            <a:r>
              <a:rPr lang="en-US" dirty="0"/>
              <a:t>Sound l</a:t>
            </a:r>
            <a:r>
              <a:rPr lang="en-US" dirty="0" smtClean="0"/>
              <a:t>ocalization – Horizontal plane</a:t>
            </a:r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677567" y="1403945"/>
            <a:ext cx="5531224" cy="1211263"/>
          </a:xfrm>
        </p:spPr>
        <p:txBody>
          <a:bodyPr/>
          <a:lstStyle/>
          <a:p>
            <a:r>
              <a:rPr lang="en-US" dirty="0"/>
              <a:t>Time differences</a:t>
            </a:r>
          </a:p>
          <a:p>
            <a:r>
              <a:rPr lang="en-US" dirty="0"/>
              <a:t>Level differences</a:t>
            </a:r>
          </a:p>
        </p:txBody>
      </p:sp>
      <p:pic>
        <p:nvPicPr>
          <p:cNvPr id="20484" name="Picture 4" descr="bild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3510655"/>
            <a:ext cx="3927475" cy="179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314326" y="2710432"/>
            <a:ext cx="4067175" cy="369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28" tIns="45715" rIns="91428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Time differences as function of angle</a:t>
            </a:r>
          </a:p>
        </p:txBody>
      </p:sp>
      <p:pic>
        <p:nvPicPr>
          <p:cNvPr id="20486" name="Picture 6" descr="bild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357" y="3469381"/>
            <a:ext cx="4381500" cy="191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4663283" y="2760337"/>
            <a:ext cx="4168639" cy="369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428" tIns="45715" rIns="91428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Level differences as function of angle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4968082" y="5480742"/>
            <a:ext cx="1562100" cy="369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28" tIns="45715" rIns="91428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 kHz tone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6987383" y="5480742"/>
            <a:ext cx="1562100" cy="369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28" tIns="45715" rIns="91428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Speech</a:t>
            </a:r>
          </a:p>
        </p:txBody>
      </p:sp>
    </p:spTree>
    <p:extLst>
      <p:ext uri="{BB962C8B-B14F-4D97-AF65-F5344CB8AC3E}">
        <p14:creationId xmlns:p14="http://schemas.microsoft.com/office/powerpoint/2010/main" val="3931448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2011" y="489404"/>
            <a:ext cx="6844084" cy="653244"/>
          </a:xfrm>
        </p:spPr>
        <p:txBody>
          <a:bodyPr/>
          <a:lstStyle/>
          <a:p>
            <a:r>
              <a:rPr lang="en-US" dirty="0"/>
              <a:t>Sound </a:t>
            </a:r>
            <a:r>
              <a:rPr lang="en-US" dirty="0" smtClean="0"/>
              <a:t>localization </a:t>
            </a:r>
            <a:r>
              <a:rPr lang="en-US" dirty="0"/>
              <a:t>– Vertical </a:t>
            </a:r>
            <a:r>
              <a:rPr lang="en-US" dirty="0" smtClean="0"/>
              <a:t>plane</a:t>
            </a:r>
            <a:endParaRPr lang="en-US" dirty="0"/>
          </a:p>
        </p:txBody>
      </p:sp>
      <p:pic>
        <p:nvPicPr>
          <p:cNvPr id="21508" name="Picture 4" descr="vertical_lo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439" y="2057400"/>
            <a:ext cx="4541837" cy="3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365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Loud noises startle and get attention</a:t>
            </a:r>
            <a:br>
              <a:rPr lang="en-US" dirty="0"/>
            </a:br>
            <a:r>
              <a:rPr lang="en-US" sz="1200" b="0" dirty="0" err="1"/>
              <a:t>Weinschenk</a:t>
            </a:r>
            <a:r>
              <a:rPr lang="en-US" sz="1200" b="0" dirty="0"/>
              <a:t>, S.M. (2011). 100 Things Every Designer Needs to Know About People. Chapter #48</a:t>
            </a:r>
            <a:r>
              <a:rPr lang="en-US" sz="1200" b="0" i="1" dirty="0"/>
              <a:t/>
            </a:r>
            <a:br>
              <a:rPr lang="en-US" sz="1200" b="0" i="1" dirty="0"/>
            </a:br>
            <a:endParaRPr lang="en-US" sz="1200" b="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44" r="4698"/>
          <a:stretch/>
        </p:blipFill>
        <p:spPr>
          <a:xfrm>
            <a:off x="1256243" y="2057399"/>
            <a:ext cx="7298795" cy="3603625"/>
          </a:xfrm>
        </p:spPr>
      </p:pic>
    </p:spTree>
    <p:extLst>
      <p:ext uri="{BB962C8B-B14F-4D97-AF65-F5344CB8AC3E}">
        <p14:creationId xmlns:p14="http://schemas.microsoft.com/office/powerpoint/2010/main" val="2306970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Loud noises startle and get attention</a:t>
            </a:r>
            <a:br>
              <a:rPr lang="en-US" dirty="0"/>
            </a:br>
            <a:r>
              <a:rPr lang="en-US" sz="1200" b="0" dirty="0" err="1"/>
              <a:t>Weinschenk</a:t>
            </a:r>
            <a:r>
              <a:rPr lang="en-US" sz="1200" b="0" dirty="0"/>
              <a:t>, S.M. (2011). 100 Things Every Designer Needs to Know About People. Chapter #48</a:t>
            </a:r>
            <a:r>
              <a:rPr lang="en-US" sz="1200" b="0" i="1" dirty="0"/>
              <a:t/>
            </a:r>
            <a:br>
              <a:rPr lang="en-US" sz="1200" b="0" i="1" dirty="0"/>
            </a:br>
            <a:endParaRPr lang="en-US" sz="1200" b="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People habituate to stimuli</a:t>
            </a:r>
          </a:p>
          <a:p>
            <a:r>
              <a:rPr lang="en-US" dirty="0">
                <a:sym typeface="Wingdings"/>
              </a:rPr>
              <a:t>	</a:t>
            </a:r>
            <a:r>
              <a:rPr lang="en-US" sz="1800" dirty="0">
                <a:sym typeface="Wingdings"/>
              </a:rPr>
              <a:t>E</a:t>
            </a:r>
            <a:r>
              <a:rPr lang="en-US" sz="1800" dirty="0" smtClean="0">
                <a:sym typeface="Wingdings"/>
              </a:rPr>
              <a:t>xamples: computer fan, church bells, clock</a:t>
            </a:r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997" y="2776429"/>
            <a:ext cx="7174076" cy="314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45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light red.potx</Template>
  <TotalTime>2672</TotalTime>
  <Words>746</Words>
  <Application>Microsoft Macintosh PowerPoint</Application>
  <PresentationFormat>On-screen Show (4:3)</PresentationFormat>
  <Paragraphs>111</Paragraphs>
  <Slides>36</Slides>
  <Notes>0</Notes>
  <HiddenSlides>0</HiddenSlides>
  <MMClips>6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Template_KTH_with colours and grafs</vt:lpstr>
      <vt:lpstr>think-cell Slide</vt:lpstr>
      <vt:lpstr>Sound, the Auditory System, and Pitch Perception</vt:lpstr>
      <vt:lpstr>Outlook</vt:lpstr>
      <vt:lpstr>Literature</vt:lpstr>
      <vt:lpstr>Test</vt:lpstr>
      <vt:lpstr>What is sound? Physical vs perceptual definition</vt:lpstr>
      <vt:lpstr>Air pressure changes</vt:lpstr>
      <vt:lpstr>Sound level [dB]</vt:lpstr>
      <vt:lpstr>Frequency [Hz]</vt:lpstr>
      <vt:lpstr>Complex wave forms / Frequency Spectra</vt:lpstr>
      <vt:lpstr>Loudness</vt:lpstr>
      <vt:lpstr>Pitch</vt:lpstr>
      <vt:lpstr>Audibility curve and auditory response area</vt:lpstr>
      <vt:lpstr>Timbre</vt:lpstr>
      <vt:lpstr>The ear</vt:lpstr>
      <vt:lpstr>The cochlea</vt:lpstr>
      <vt:lpstr>Basilar membrane</vt:lpstr>
      <vt:lpstr>Inner and outer hairs cells</vt:lpstr>
      <vt:lpstr>Frequencies</vt:lpstr>
      <vt:lpstr>Sound frequency  timing of firing</vt:lpstr>
      <vt:lpstr>Basilar membrane: Vibration</vt:lpstr>
      <vt:lpstr>Tuning curves (cat auditory nerve fibers)</vt:lpstr>
      <vt:lpstr>Masking</vt:lpstr>
      <vt:lpstr>Hearing loss</vt:lpstr>
      <vt:lpstr>Sensorineural Hearing Loss</vt:lpstr>
      <vt:lpstr>Hearing loss simulations</vt:lpstr>
      <vt:lpstr>Hearing loss (Sweden)</vt:lpstr>
      <vt:lpstr>Safe sound level</vt:lpstr>
      <vt:lpstr>Auditory pathways</vt:lpstr>
      <vt:lpstr>What and where streams</vt:lpstr>
      <vt:lpstr>Auditory cortex is shaped by experience 1/2</vt:lpstr>
      <vt:lpstr>Auditory cortex is shaped by experience 2/2</vt:lpstr>
      <vt:lpstr>Cochlear implant (CI)</vt:lpstr>
      <vt:lpstr>Sound localization – Horizontal plane</vt:lpstr>
      <vt:lpstr>Sound localization – Vertical plane</vt:lpstr>
      <vt:lpstr>Loud noises startle and get attention Weinschenk, S.M. (2011). 100 Things Every Designer Needs to Know About People. Chapter #48 </vt:lpstr>
      <vt:lpstr>Loud noises startle and get attention Weinschenk, S.M. (2011). 100 Things Every Designer Needs to Know About People. Chapter #48 </vt:lpstr>
    </vt:vector>
  </TitlesOfParts>
  <Company>KTH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Sound, the Auditory System, and Pitch Perception</dc:title>
  <dc:creator>Roberto Bresin</dc:creator>
  <cp:lastModifiedBy>Roberto Bresin</cp:lastModifiedBy>
  <cp:revision>26</cp:revision>
  <cp:lastPrinted>2014-09-08T08:09:05Z</cp:lastPrinted>
  <dcterms:created xsi:type="dcterms:W3CDTF">2014-09-07T10:14:20Z</dcterms:created>
  <dcterms:modified xsi:type="dcterms:W3CDTF">2015-09-16T13:00:36Z</dcterms:modified>
</cp:coreProperties>
</file>