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8" r:id="rId2"/>
    <p:sldId id="265" r:id="rId3"/>
    <p:sldId id="259" r:id="rId4"/>
    <p:sldId id="266" r:id="rId5"/>
    <p:sldId id="260" r:id="rId6"/>
    <p:sldId id="268" r:id="rId7"/>
    <p:sldId id="269" r:id="rId8"/>
    <p:sldId id="270" r:id="rId9"/>
    <p:sldId id="272" r:id="rId10"/>
    <p:sldId id="277" r:id="rId11"/>
    <p:sldId id="271" r:id="rId12"/>
    <p:sldId id="278" r:id="rId13"/>
    <p:sldId id="273" r:id="rId14"/>
    <p:sldId id="274" r:id="rId15"/>
    <p:sldId id="275" r:id="rId16"/>
    <p:sldId id="276" r:id="rId17"/>
    <p:sldId id="279" r:id="rId18"/>
    <p:sldId id="280" r:id="rId19"/>
    <p:sldId id="291" r:id="rId20"/>
    <p:sldId id="290" r:id="rId21"/>
    <p:sldId id="292" r:id="rId22"/>
    <p:sldId id="293" r:id="rId23"/>
    <p:sldId id="281" r:id="rId24"/>
    <p:sldId id="282" r:id="rId25"/>
    <p:sldId id="295" r:id="rId26"/>
    <p:sldId id="294" r:id="rId27"/>
    <p:sldId id="296" r:id="rId28"/>
    <p:sldId id="283" r:id="rId29"/>
    <p:sldId id="284" r:id="rId30"/>
    <p:sldId id="297" r:id="rId31"/>
    <p:sldId id="285" r:id="rId32"/>
    <p:sldId id="298" r:id="rId33"/>
    <p:sldId id="299" r:id="rId34"/>
    <p:sldId id="286" r:id="rId35"/>
    <p:sldId id="301" r:id="rId36"/>
    <p:sldId id="302" r:id="rId37"/>
    <p:sldId id="303" r:id="rId38"/>
    <p:sldId id="304" r:id="rId39"/>
    <p:sldId id="305" r:id="rId40"/>
    <p:sldId id="300" r:id="rId41"/>
    <p:sldId id="306" r:id="rId42"/>
    <p:sldId id="307" r:id="rId43"/>
    <p:sldId id="287" r:id="rId44"/>
    <p:sldId id="308" r:id="rId45"/>
    <p:sldId id="309" r:id="rId46"/>
    <p:sldId id="289" r:id="rId47"/>
    <p:sldId id="310" r:id="rId48"/>
    <p:sldId id="261" r:id="rId49"/>
    <p:sldId id="262" r:id="rId50"/>
    <p:sldId id="263" r:id="rId51"/>
    <p:sldId id="264" r:id="rId52"/>
    <p:sldId id="311" r:id="rId53"/>
    <p:sldId id="312" r:id="rId5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A0D8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5755" autoAdjust="0"/>
  </p:normalViewPr>
  <p:slideViewPr>
    <p:cSldViewPr snapToGrid="0" showGuides="1">
      <p:cViewPr>
        <p:scale>
          <a:sx n="94" d="100"/>
          <a:sy n="94" d="100"/>
        </p:scale>
        <p:origin x="-2112" y="-228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1674"/>
    </p:cViewPr>
  </p:sorterViewPr>
  <p:notesViewPr>
    <p:cSldViewPr snapToGrid="0" showGuides="1">
      <p:cViewPr varScale="1">
        <p:scale>
          <a:sx n="64" d="100"/>
          <a:sy n="64" d="100"/>
        </p:scale>
        <p:origin x="-3396" y="-11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4021295" y="1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87AB3131-D0D9-4AC8-AEE3-A18AD0ED413E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59" tIns="47380" rIns="94759" bIns="4738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6170018F-B8AA-4FBD-BB40-B7CCCC514A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761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374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883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59A0F-8BBE-45DC-B11D-FBD2DC0A6F6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184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820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631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657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268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105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341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506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032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47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593">
              <a:defRPr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97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218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5270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932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328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4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378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8662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31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6874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191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9002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7474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3167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86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0018F-B8AA-4FBD-BB40-B7CCCC514AFD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242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rgbClr val="24A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7896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21/09/2015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2057399"/>
            <a:ext cx="6935788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21/09/2015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24A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3" r:id="rId5"/>
    <p:sldLayoutId id="2147483661" r:id="rId6"/>
    <p:sldLayoutId id="2147483662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D1CdjlrTBM" TargetMode="External"/><Relationship Id="rId2" Type="http://schemas.openxmlformats.org/officeDocument/2006/relationships/hyperlink" Target="https://www.youtube.com/watch?v=ib3Hn188Jw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/>
          <p:cNvSpPr>
            <a:spLocks noGrp="1"/>
          </p:cNvSpPr>
          <p:nvPr>
            <p:ph type="ctrTitle"/>
          </p:nvPr>
        </p:nvSpPr>
        <p:spPr>
          <a:xfrm>
            <a:off x="1568185" y="348381"/>
            <a:ext cx="6984337" cy="104368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DT2350, Lecture 4: Introduction </a:t>
            </a:r>
            <a:r>
              <a:rPr lang="en-GB" dirty="0"/>
              <a:t>to </a:t>
            </a:r>
            <a:r>
              <a:rPr lang="en-GB" dirty="0" smtClean="0"/>
              <a:t>vision, including </a:t>
            </a:r>
            <a:r>
              <a:rPr lang="en-GB" dirty="0"/>
              <a:t>perception of objects and scenes</a:t>
            </a:r>
          </a:p>
        </p:txBody>
      </p:sp>
      <p:sp>
        <p:nvSpPr>
          <p:cNvPr id="12" name="Underrubrik 11"/>
          <p:cNvSpPr>
            <a:spLocks noGrp="1"/>
          </p:cNvSpPr>
          <p:nvPr>
            <p:ph type="subTitle" idx="1"/>
          </p:nvPr>
        </p:nvSpPr>
        <p:spPr>
          <a:xfrm>
            <a:off x="1567963" y="2185432"/>
            <a:ext cx="7164000" cy="1705848"/>
          </a:xfrm>
        </p:spPr>
        <p:txBody>
          <a:bodyPr>
            <a:normAutofit/>
          </a:bodyPr>
          <a:lstStyle/>
          <a:p>
            <a:r>
              <a:rPr lang="en-GB" dirty="0" err="1" smtClean="0"/>
              <a:t>Dr.</a:t>
            </a:r>
            <a:r>
              <a:rPr lang="en-GB" dirty="0" smtClean="0"/>
              <a:t> </a:t>
            </a:r>
            <a:r>
              <a:rPr lang="en-GB" dirty="0" err="1" smtClean="0"/>
              <a:t>Ginevra</a:t>
            </a:r>
            <a:r>
              <a:rPr lang="en-GB" dirty="0" smtClean="0"/>
              <a:t> </a:t>
            </a:r>
            <a:r>
              <a:rPr lang="en-GB" dirty="0" err="1" smtClean="0"/>
              <a:t>Castellano</a:t>
            </a:r>
            <a:endParaRPr lang="en-GB" dirty="0" smtClean="0"/>
          </a:p>
          <a:p>
            <a:r>
              <a:rPr lang="en-GB" sz="1600" dirty="0" smtClean="0"/>
              <a:t>Department of Information Technology</a:t>
            </a:r>
          </a:p>
          <a:p>
            <a:r>
              <a:rPr lang="en-GB" sz="1600" dirty="0" smtClean="0"/>
              <a:t>Uppsala University</a:t>
            </a:r>
          </a:p>
          <a:p>
            <a:r>
              <a:rPr lang="en-GB" sz="1600" dirty="0" smtClean="0"/>
              <a:t>Email: ginevra.castellano@it.uu.se</a:t>
            </a:r>
            <a:endParaRPr lang="en-GB" sz="1600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Textbooks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Goldstein</a:t>
            </a:r>
            <a:r>
              <a:rPr lang="en-GB" dirty="0"/>
              <a:t>, E. (2009). Sensation and Perception. </a:t>
            </a:r>
            <a:endParaRPr lang="en-GB" dirty="0" smtClean="0"/>
          </a:p>
          <a:p>
            <a:pPr marL="342900" indent="-342900">
              <a:buFont typeface="Arial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 err="1"/>
              <a:t>Weinschenk</a:t>
            </a:r>
            <a:r>
              <a:rPr lang="en-GB" dirty="0"/>
              <a:t>, S.M. (2011). 100 Things Every Designer Needs to Know About People.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25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Introduction to vision</a:t>
            </a:r>
          </a:p>
          <a:p>
            <a:pPr marL="698500" lvl="1" indent="-342900"/>
            <a:r>
              <a:rPr lang="en-GB" sz="1800" dirty="0" smtClean="0"/>
              <a:t>What happens at the very beginning of the visual system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The visual cortex and beyond</a:t>
            </a:r>
          </a:p>
          <a:p>
            <a:pPr marL="698500" lvl="1" indent="-342900"/>
            <a:r>
              <a:rPr lang="en-GB" sz="1800" dirty="0"/>
              <a:t>Processes that occur in the visual areas of the brain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Perceiving objects and scenes</a:t>
            </a:r>
          </a:p>
          <a:p>
            <a:pPr marL="698500" lvl="1" indent="-342900"/>
            <a:r>
              <a:rPr lang="en-GB" sz="1800" dirty="0"/>
              <a:t>How do we distinguish objects from their background?</a:t>
            </a:r>
          </a:p>
        </p:txBody>
      </p:sp>
    </p:spTree>
    <p:extLst>
      <p:ext uri="{BB962C8B-B14F-4D97-AF65-F5344CB8AC3E}">
        <p14:creationId xmlns:p14="http://schemas.microsoft.com/office/powerpoint/2010/main" val="244750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r>
              <a:rPr lang="en-GB" dirty="0"/>
              <a:t>to </a:t>
            </a:r>
            <a:r>
              <a:rPr lang="en-GB" dirty="0" smtClean="0"/>
              <a:t>vision - Focusing </a:t>
            </a:r>
            <a:r>
              <a:rPr lang="en-GB" dirty="0"/>
              <a:t>light onto the retina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Vision begins when visible light is </a:t>
            </a:r>
            <a:r>
              <a:rPr lang="en-GB" sz="2400" dirty="0" smtClean="0"/>
              <a:t>reflected </a:t>
            </a:r>
            <a:r>
              <a:rPr lang="en-GB" sz="2400" dirty="0"/>
              <a:t>from </a:t>
            </a:r>
            <a:r>
              <a:rPr lang="en-GB" sz="2400" dirty="0" smtClean="0"/>
              <a:t>objects into </a:t>
            </a:r>
            <a:r>
              <a:rPr lang="en-GB" sz="2400" dirty="0"/>
              <a:t>the </a:t>
            </a:r>
            <a:r>
              <a:rPr lang="en-GB" sz="2400" dirty="0" smtClean="0"/>
              <a:t>eye</a:t>
            </a:r>
          </a:p>
          <a:p>
            <a:pPr marL="698500" lvl="1" indent="-342900"/>
            <a:r>
              <a:rPr lang="en-GB" sz="1800" dirty="0" smtClean="0"/>
              <a:t>Wavelength</a:t>
            </a:r>
          </a:p>
          <a:p>
            <a:pPr marL="698500" lvl="1" indent="-342900"/>
            <a:r>
              <a:rPr lang="en-GB" sz="1800" dirty="0" smtClean="0"/>
              <a:t>Photons</a:t>
            </a:r>
            <a:endParaRPr lang="en-GB" sz="1800" dirty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258" y="3517265"/>
            <a:ext cx="66389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41379" y="5721915"/>
            <a:ext cx="21146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/>
              <a:t>Electromagnetic spectrum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97635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Focusing light onto the retina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Light entering through the pupil is focused by the cornea and lens to form images on the retina</a:t>
            </a:r>
          </a:p>
          <a:p>
            <a:pPr marL="698500" lvl="1" indent="-342900"/>
            <a:r>
              <a:rPr lang="en-GB" sz="1800" dirty="0" smtClean="0"/>
              <a:t>The lens </a:t>
            </a:r>
            <a:r>
              <a:rPr lang="en-GB" sz="1800" dirty="0"/>
              <a:t>can change its shape to adjust the eye’s focus </a:t>
            </a:r>
            <a:r>
              <a:rPr lang="en-GB" sz="1800" dirty="0" smtClean="0"/>
              <a:t>for stimuli </a:t>
            </a:r>
            <a:r>
              <a:rPr lang="en-GB" sz="1800" dirty="0"/>
              <a:t>located at different </a:t>
            </a:r>
            <a:r>
              <a:rPr lang="en-GB" sz="1800" dirty="0" smtClean="0"/>
              <a:t>distances (</a:t>
            </a:r>
            <a:r>
              <a:rPr lang="en-GB" sz="1800" i="1" dirty="0" err="1" smtClean="0"/>
              <a:t>accomodation</a:t>
            </a:r>
            <a:r>
              <a:rPr lang="en-GB" sz="1800" dirty="0" smtClean="0"/>
              <a:t>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848" y="3587115"/>
            <a:ext cx="74390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69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to vision - Transforming light onto electricity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Transduction is carried out by receptors (rods and cones) </a:t>
            </a:r>
            <a:r>
              <a:rPr lang="en-GB" smtClean="0"/>
              <a:t>via visual </a:t>
            </a:r>
            <a:r>
              <a:rPr lang="en-GB" dirty="0" smtClean="0"/>
              <a:t>pigments molecules</a:t>
            </a:r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2710339"/>
            <a:ext cx="5913120" cy="3199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8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Transforming light onto 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Retinal is the </a:t>
            </a:r>
            <a:r>
              <a:rPr lang="en-GB" dirty="0"/>
              <a:t>part of the visual pigment that is sensitive to light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Isomerization -&gt; activation of the entire receptor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308" y="3238818"/>
            <a:ext cx="7248648" cy="23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0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to vision - Pigments and perception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955799"/>
            <a:ext cx="6935788" cy="3603625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Distribution of rods and cones (120 vs. 6 million)</a:t>
            </a:r>
          </a:p>
          <a:p>
            <a:pPr marL="698500" lvl="1" indent="-342900"/>
            <a:r>
              <a:rPr lang="en-GB" sz="1800" dirty="0" smtClean="0"/>
              <a:t>Fovea contains only cones</a:t>
            </a:r>
          </a:p>
          <a:p>
            <a:pPr marL="698500" lvl="1" indent="-342900"/>
            <a:r>
              <a:rPr lang="en-GB" sz="1800" dirty="0"/>
              <a:t>When we look directly at an object, its image falls on the fovea</a:t>
            </a:r>
            <a:endParaRPr lang="en-GB" sz="1800" dirty="0" smtClean="0"/>
          </a:p>
          <a:p>
            <a:pPr marL="698500" lvl="1" indent="-342900"/>
            <a:r>
              <a:rPr lang="en-GB" sz="1800" dirty="0" smtClean="0"/>
              <a:t>Blind spot: no receptors where the optic nerve leaves the eye </a:t>
            </a:r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640" y="3615974"/>
            <a:ext cx="6784760" cy="274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07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Pigments and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128519"/>
            <a:ext cx="6935788" cy="3603625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Dark adaptation of the rods and cones</a:t>
            </a:r>
          </a:p>
          <a:p>
            <a:pPr marL="698500" lvl="1" indent="-342900"/>
            <a:r>
              <a:rPr lang="en-GB" sz="1800" dirty="0" smtClean="0"/>
              <a:t>Increase eye sensitivity in the dark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Two different stages</a:t>
            </a:r>
          </a:p>
          <a:p>
            <a:pPr marL="698500" lvl="1" indent="-342900"/>
            <a:r>
              <a:rPr lang="en-GB" sz="1800" dirty="0" smtClean="0"/>
              <a:t>Initial rapid stage </a:t>
            </a:r>
          </a:p>
          <a:p>
            <a:pPr marL="1066800" lvl="2" indent="-342900"/>
            <a:r>
              <a:rPr lang="en-GB" sz="1600" dirty="0" smtClean="0"/>
              <a:t>Cone receptors</a:t>
            </a:r>
          </a:p>
          <a:p>
            <a:pPr marL="698500" lvl="1" indent="-342900"/>
            <a:r>
              <a:rPr lang="en-GB" sz="1800" dirty="0" smtClean="0"/>
              <a:t>Second slower stage</a:t>
            </a:r>
          </a:p>
          <a:p>
            <a:pPr marL="1066800" lvl="2" indent="-342900"/>
            <a:r>
              <a:rPr lang="en-GB" sz="1600" dirty="0" smtClean="0"/>
              <a:t>Rod receptors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8514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Pigments and perception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830" y="1755775"/>
            <a:ext cx="535305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47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Pigments and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006599"/>
            <a:ext cx="6935788" cy="3603625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Spectral sensitivity curves for rods and cones</a:t>
            </a:r>
          </a:p>
          <a:p>
            <a:pPr marL="698500" lvl="1" indent="-342900"/>
            <a:r>
              <a:rPr lang="en-GB" sz="1800" dirty="0"/>
              <a:t>R</a:t>
            </a:r>
            <a:r>
              <a:rPr lang="en-GB" sz="1800" dirty="0" smtClean="0"/>
              <a:t>ods </a:t>
            </a:r>
            <a:r>
              <a:rPr lang="en-GB" sz="1800" dirty="0"/>
              <a:t>are more sensitive to </a:t>
            </a:r>
            <a:r>
              <a:rPr lang="en-GB" sz="1800" dirty="0" smtClean="0"/>
              <a:t>short wavelength light </a:t>
            </a:r>
            <a:r>
              <a:rPr lang="en-GB" sz="1800" dirty="0"/>
              <a:t>than are the </a:t>
            </a:r>
            <a:r>
              <a:rPr lang="en-GB" sz="1800" dirty="0" smtClean="0"/>
              <a:t>cones</a:t>
            </a:r>
          </a:p>
          <a:p>
            <a:pPr marL="698500" lvl="1" indent="-342900"/>
            <a:r>
              <a:rPr lang="en-GB" sz="1800" dirty="0"/>
              <a:t>The cones are more sensitive in the light, and the rods are more sensitive in the dark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193" y="3667761"/>
            <a:ext cx="4702565" cy="295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8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Neural </a:t>
            </a:r>
            <a:r>
              <a:rPr lang="en-GB" dirty="0" smtClean="0"/>
              <a:t>convergence </a:t>
            </a:r>
            <a:r>
              <a:rPr lang="en-GB" dirty="0"/>
              <a:t>and </a:t>
            </a:r>
            <a:r>
              <a:rPr lang="en-GB" dirty="0" smtClean="0"/>
              <a:t>perception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Neural convergence</a:t>
            </a:r>
          </a:p>
          <a:p>
            <a:pPr marL="698500" lvl="1" indent="-342900"/>
            <a:r>
              <a:rPr lang="en-GB" sz="1800" dirty="0" smtClean="0"/>
              <a:t>From </a:t>
            </a:r>
            <a:r>
              <a:rPr lang="en-GB" sz="1800" dirty="0"/>
              <a:t>receptors to ganglion cells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929" y="3194423"/>
            <a:ext cx="2628794" cy="236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131" y="2765221"/>
            <a:ext cx="31337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95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</a:t>
            </a:r>
            <a:r>
              <a:rPr lang="en-GB" dirty="0"/>
              <a:t> </a:t>
            </a:r>
            <a:r>
              <a:rPr lang="en-GB" dirty="0" smtClean="0"/>
              <a:t>- Neural convergence and perception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Neural convergence</a:t>
            </a:r>
          </a:p>
          <a:p>
            <a:pPr marL="698500" lvl="1" indent="-342900"/>
            <a:r>
              <a:rPr lang="en-GB" sz="1800" dirty="0" smtClean="0"/>
              <a:t>When one neuron receives signals from many other neurons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20640" y="5372854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Circuit with convergence</a:t>
            </a:r>
            <a:endParaRPr lang="en-GB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827" y="3124200"/>
            <a:ext cx="4343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3163570"/>
            <a:ext cx="42576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94074" y="5362694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Circuit with no convergence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32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Neural </a:t>
            </a:r>
            <a:r>
              <a:rPr lang="en-GB" dirty="0" smtClean="0"/>
              <a:t>convergence </a:t>
            </a:r>
            <a:r>
              <a:rPr lang="en-GB" dirty="0"/>
              <a:t>and </a:t>
            </a:r>
            <a:r>
              <a:rPr lang="en-GB" dirty="0" smtClean="0"/>
              <a:t>perception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Signals from the rods converge more than do the signals from the cones </a:t>
            </a:r>
          </a:p>
          <a:p>
            <a:pPr marL="698500" lvl="1" indent="-342900"/>
            <a:r>
              <a:rPr lang="en-GB" sz="1800" dirty="0" smtClean="0"/>
              <a:t>120 rods to one ganglion cell </a:t>
            </a:r>
            <a:r>
              <a:rPr lang="en-GB" sz="1800" dirty="0" err="1" smtClean="0"/>
              <a:t>vs</a:t>
            </a:r>
            <a:r>
              <a:rPr lang="en-GB" sz="1800" dirty="0" smtClean="0"/>
              <a:t> 6 cones to a ganglion cell</a:t>
            </a:r>
          </a:p>
          <a:p>
            <a:pPr marL="698500" lvl="1" indent="-342900"/>
            <a:r>
              <a:rPr lang="en-GB" sz="1800" dirty="0" smtClean="0"/>
              <a:t>The </a:t>
            </a:r>
            <a:r>
              <a:rPr lang="en-GB" sz="1800" dirty="0"/>
              <a:t>rods result in better </a:t>
            </a:r>
            <a:r>
              <a:rPr lang="en-GB" sz="1800" dirty="0" smtClean="0"/>
              <a:t>sensitivity than </a:t>
            </a:r>
            <a:r>
              <a:rPr lang="en-GB" sz="1800" dirty="0"/>
              <a:t>the </a:t>
            </a:r>
            <a:r>
              <a:rPr lang="en-GB" sz="1800" dirty="0" smtClean="0"/>
              <a:t>cones</a:t>
            </a:r>
          </a:p>
          <a:p>
            <a:pPr marL="698500" lvl="1" indent="-342900"/>
            <a:endParaRPr lang="en-GB" sz="18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Signals from the </a:t>
            </a:r>
            <a:r>
              <a:rPr lang="en-GB" sz="2400" dirty="0" smtClean="0"/>
              <a:t>cones </a:t>
            </a:r>
            <a:r>
              <a:rPr lang="en-GB" sz="2400" dirty="0"/>
              <a:t>converge </a:t>
            </a:r>
            <a:r>
              <a:rPr lang="en-GB" sz="2400" dirty="0" smtClean="0"/>
              <a:t>less </a:t>
            </a:r>
            <a:r>
              <a:rPr lang="en-GB" sz="2400" dirty="0"/>
              <a:t>than do the signals from the </a:t>
            </a:r>
            <a:r>
              <a:rPr lang="en-GB" sz="2400" dirty="0" smtClean="0"/>
              <a:t>rods</a:t>
            </a:r>
          </a:p>
          <a:p>
            <a:pPr marL="698500" lvl="1" indent="-342900"/>
            <a:r>
              <a:rPr lang="en-GB" sz="1800" dirty="0" smtClean="0"/>
              <a:t>The </a:t>
            </a:r>
            <a:r>
              <a:rPr lang="en-GB" sz="1800" dirty="0"/>
              <a:t>cones result in better </a:t>
            </a:r>
            <a:r>
              <a:rPr lang="en-GB" sz="1800" dirty="0" smtClean="0"/>
              <a:t>detail vision (visual acuity) </a:t>
            </a:r>
            <a:r>
              <a:rPr lang="en-GB" sz="1800" dirty="0"/>
              <a:t>than the </a:t>
            </a:r>
            <a:r>
              <a:rPr lang="en-GB" sz="1800" dirty="0" smtClean="0"/>
              <a:t>rods</a:t>
            </a:r>
          </a:p>
          <a:p>
            <a:pPr marL="698500" lvl="1" indent="-342900"/>
            <a:r>
              <a:rPr lang="en-GB" sz="1800" dirty="0"/>
              <a:t>V</a:t>
            </a:r>
            <a:r>
              <a:rPr lang="en-GB" sz="1800" dirty="0" smtClean="0"/>
              <a:t>isual </a:t>
            </a:r>
            <a:r>
              <a:rPr lang="en-GB" sz="1800" dirty="0"/>
              <a:t>acuity is highest in the </a:t>
            </a:r>
            <a:r>
              <a:rPr lang="en-GB" sz="1800" dirty="0" smtClean="0"/>
              <a:t>fovea (rich in cones); objects that </a:t>
            </a:r>
            <a:r>
              <a:rPr lang="en-GB" sz="1800" dirty="0"/>
              <a:t>are imaged on the peripheral retina are not seen </a:t>
            </a:r>
            <a:r>
              <a:rPr lang="en-GB" sz="1800" dirty="0" smtClean="0"/>
              <a:t>as clearly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68505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Lateral inhibition and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Lateral inhibition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603" y="2832735"/>
            <a:ext cx="4893240" cy="248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923" y="2972115"/>
            <a:ext cx="2265997" cy="2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99920" y="5547360"/>
            <a:ext cx="5320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Lateral inhibition arrives </a:t>
            </a:r>
            <a:r>
              <a:rPr lang="en-GB" sz="1200" dirty="0" smtClean="0"/>
              <a:t>at neuron </a:t>
            </a:r>
            <a:r>
              <a:rPr lang="en-GB" sz="1200" dirty="0"/>
              <a:t>B from A and from </a:t>
            </a:r>
            <a:r>
              <a:rPr lang="en-GB" sz="1200" dirty="0" smtClean="0"/>
              <a:t>C; </a:t>
            </a:r>
          </a:p>
          <a:p>
            <a:r>
              <a:rPr lang="en-GB" sz="1200" dirty="0" smtClean="0"/>
              <a:t>neuron </a:t>
            </a:r>
            <a:r>
              <a:rPr lang="en-GB" sz="1200" dirty="0"/>
              <a:t>B responds best when just the </a:t>
            </a:r>
            <a:r>
              <a:rPr lang="en-GB" sz="1200" dirty="0" err="1"/>
              <a:t>center</a:t>
            </a:r>
            <a:r>
              <a:rPr lang="en-GB" sz="1200" dirty="0"/>
              <a:t> receptors (3–5) are stimulated</a:t>
            </a:r>
          </a:p>
        </p:txBody>
      </p:sp>
    </p:spTree>
    <p:extLst>
      <p:ext uri="{BB962C8B-B14F-4D97-AF65-F5344CB8AC3E}">
        <p14:creationId xmlns:p14="http://schemas.microsoft.com/office/powerpoint/2010/main" val="35601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Lateral inhibition and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Perceptual effects of lateral inhibition</a:t>
            </a:r>
          </a:p>
          <a:p>
            <a:pPr marL="698500" lvl="1" indent="-342900"/>
            <a:r>
              <a:rPr lang="en-GB" sz="1800" dirty="0" smtClean="0"/>
              <a:t>Perception of lightness</a:t>
            </a:r>
          </a:p>
          <a:p>
            <a:pPr marL="1066800" lvl="2" indent="-342900"/>
            <a:r>
              <a:rPr lang="en-GB" sz="1600" dirty="0" smtClean="0"/>
              <a:t>Perception of shades ranging from white to grey to black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The Hermann Grid: </a:t>
            </a:r>
            <a:r>
              <a:rPr lang="en-GB" sz="2400" dirty="0" smtClean="0"/>
              <a:t>seeing spots </a:t>
            </a:r>
            <a:r>
              <a:rPr lang="en-GB" sz="2400" dirty="0"/>
              <a:t>at </a:t>
            </a:r>
            <a:r>
              <a:rPr lang="en-GB" sz="2400" dirty="0" smtClean="0"/>
              <a:t>intersections</a:t>
            </a:r>
            <a:endParaRPr lang="en-GB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973" y="3638550"/>
            <a:ext cx="22383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86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</a:t>
            </a:r>
            <a:r>
              <a:rPr lang="en-GB" dirty="0" smtClean="0"/>
              <a:t>vision - </a:t>
            </a:r>
            <a:r>
              <a:rPr lang="en-GB" dirty="0"/>
              <a:t>Lateral inhibition and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How </a:t>
            </a:r>
            <a:r>
              <a:rPr lang="en-GB" dirty="0"/>
              <a:t>the dark spots at the </a:t>
            </a:r>
            <a:r>
              <a:rPr lang="en-GB" dirty="0" smtClean="0"/>
              <a:t>intersections can </a:t>
            </a:r>
            <a:r>
              <a:rPr lang="en-GB" dirty="0"/>
              <a:t>be explained by lateral inhibition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370" y="2717800"/>
            <a:ext cx="77343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11846" y="5940921"/>
            <a:ext cx="7632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Assumption</a:t>
            </a:r>
            <a:r>
              <a:rPr lang="en-GB" sz="1200" dirty="0"/>
              <a:t>: The lateral inhibition sent by each receptor’s bipolar cell is one-tenth of each receptor’s response</a:t>
            </a:r>
          </a:p>
        </p:txBody>
      </p:sp>
    </p:spTree>
    <p:extLst>
      <p:ext uri="{BB962C8B-B14F-4D97-AF65-F5344CB8AC3E}">
        <p14:creationId xmlns:p14="http://schemas.microsoft.com/office/powerpoint/2010/main" val="265845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</a:t>
            </a:r>
            <a:r>
              <a:rPr lang="en-GB" dirty="0" smtClean="0"/>
              <a:t>beyond -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Following the signal from retina to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Overview of the visual system</a:t>
            </a: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840" y="2661920"/>
            <a:ext cx="6238240" cy="3866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91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beyond - </a:t>
            </a:r>
            <a:br>
              <a:rPr lang="en-GB" dirty="0"/>
            </a:br>
            <a:r>
              <a:rPr lang="en-GB" dirty="0"/>
              <a:t>Following the signal from retina to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Processing in the lateral geniculate nucleus (LGN)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35" y="2975927"/>
            <a:ext cx="36004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940" y="2662236"/>
            <a:ext cx="200025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185" y="5098415"/>
            <a:ext cx="37147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65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beyond - </a:t>
            </a:r>
            <a:br>
              <a:rPr lang="en-GB" dirty="0"/>
            </a:br>
            <a:r>
              <a:rPr lang="en-GB" dirty="0"/>
              <a:t>Following the signal from retina to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690" y="2382519"/>
            <a:ext cx="4740910" cy="449580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Signals arriving </a:t>
            </a:r>
            <a:r>
              <a:rPr lang="en-GB" sz="2400" dirty="0"/>
              <a:t>at the LGN are sorted and organized based </a:t>
            </a:r>
            <a:r>
              <a:rPr lang="en-GB" sz="2400" dirty="0" smtClean="0"/>
              <a:t>on </a:t>
            </a:r>
          </a:p>
          <a:p>
            <a:pPr marL="698500" lvl="1" indent="-342900"/>
            <a:r>
              <a:rPr lang="en-GB" sz="1800" dirty="0" smtClean="0"/>
              <a:t>the </a:t>
            </a:r>
            <a:r>
              <a:rPr lang="en-GB" sz="1800" dirty="0"/>
              <a:t>eye they came </a:t>
            </a:r>
            <a:r>
              <a:rPr lang="en-GB" sz="1800" dirty="0" smtClean="0"/>
              <a:t>from</a:t>
            </a:r>
          </a:p>
          <a:p>
            <a:pPr marL="698500" lvl="1" indent="-342900"/>
            <a:r>
              <a:rPr lang="en-GB" sz="1800" dirty="0" smtClean="0"/>
              <a:t>the </a:t>
            </a:r>
            <a:r>
              <a:rPr lang="en-GB" sz="1800" dirty="0"/>
              <a:t>receptors that generated </a:t>
            </a:r>
            <a:r>
              <a:rPr lang="en-GB" sz="1800" dirty="0" smtClean="0"/>
              <a:t>them</a:t>
            </a:r>
          </a:p>
          <a:p>
            <a:pPr marL="698500" lvl="1" indent="-342900"/>
            <a:r>
              <a:rPr lang="en-GB" sz="1800" dirty="0" smtClean="0"/>
              <a:t>the </a:t>
            </a:r>
            <a:r>
              <a:rPr lang="en-GB" sz="1800" dirty="0"/>
              <a:t>type of environmental information that is </a:t>
            </a:r>
            <a:r>
              <a:rPr lang="en-GB" sz="1800" dirty="0" smtClean="0"/>
              <a:t>represented in them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LGN is a bilateral structure</a:t>
            </a:r>
          </a:p>
          <a:p>
            <a:pPr marL="698500" lvl="1" indent="-342900"/>
            <a:r>
              <a:rPr lang="en-GB" sz="1800" dirty="0"/>
              <a:t>one LGN in the left hemisphere and one in the right hemisphere</a:t>
            </a:r>
          </a:p>
          <a:p>
            <a:pPr marL="698500" lvl="1" indent="-342900"/>
            <a:endParaRPr lang="en-GB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117" y="2030413"/>
            <a:ext cx="366712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6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beyond - </a:t>
            </a:r>
            <a:br>
              <a:rPr lang="en-GB" dirty="0"/>
            </a:br>
            <a:r>
              <a:rPr lang="en-GB" dirty="0"/>
              <a:t>Following the signal from retina to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10" y="2250439"/>
            <a:ext cx="2810510" cy="381508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Organisation as a spatial map</a:t>
            </a:r>
          </a:p>
          <a:p>
            <a:pPr marL="698500" lvl="1" indent="-342900"/>
            <a:r>
              <a:rPr lang="en-GB" sz="1800" dirty="0" err="1" smtClean="0"/>
              <a:t>Retinotopic</a:t>
            </a:r>
            <a:r>
              <a:rPr lang="en-GB" sz="1800" dirty="0" smtClean="0"/>
              <a:t> map</a:t>
            </a:r>
          </a:p>
          <a:p>
            <a:pPr marL="698500" lvl="1" indent="-342900"/>
            <a:r>
              <a:rPr lang="en-GB" sz="1800" dirty="0"/>
              <a:t>A map in which each point on the LGN corresponds to a point on the retina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560" y="1954213"/>
            <a:ext cx="38862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41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beyond - </a:t>
            </a:r>
            <a:br>
              <a:rPr lang="en-GB" dirty="0"/>
            </a:br>
            <a:r>
              <a:rPr lang="en-GB" dirty="0"/>
              <a:t>Following the signal from retina to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057399"/>
            <a:ext cx="2866390" cy="3774441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Receptive Fields of </a:t>
            </a:r>
            <a:r>
              <a:rPr lang="en-GB" dirty="0" smtClean="0"/>
              <a:t>Neurons in </a:t>
            </a:r>
            <a:r>
              <a:rPr lang="en-GB" dirty="0"/>
              <a:t>the Striate Cortex</a:t>
            </a:r>
            <a:endParaRPr lang="en-GB" i="1" dirty="0" smtClean="0"/>
          </a:p>
          <a:p>
            <a:pPr marL="698500" lvl="1" indent="-342900"/>
            <a:r>
              <a:rPr lang="en-GB" i="1" dirty="0" smtClean="0"/>
              <a:t>Simple</a:t>
            </a:r>
            <a:r>
              <a:rPr lang="en-GB" dirty="0" smtClean="0"/>
              <a:t>, </a:t>
            </a:r>
            <a:r>
              <a:rPr lang="en-GB" i="1" dirty="0" smtClean="0"/>
              <a:t>complex</a:t>
            </a:r>
            <a:r>
              <a:rPr lang="en-GB" dirty="0" smtClean="0"/>
              <a:t> and </a:t>
            </a:r>
            <a:r>
              <a:rPr lang="en-GB" i="1" dirty="0" smtClean="0"/>
              <a:t>end-stopped cells</a:t>
            </a:r>
          </a:p>
          <a:p>
            <a:pPr marL="1066800" lvl="2" indent="-342900"/>
            <a:r>
              <a:rPr lang="en-GB" dirty="0" smtClean="0"/>
              <a:t>Fire in response to specific features of the stimulus</a:t>
            </a:r>
          </a:p>
          <a:p>
            <a:pPr marL="1066800" lvl="2" indent="-342900"/>
            <a:r>
              <a:rPr lang="en-GB" dirty="0" smtClean="0"/>
              <a:t>E.g., orientation or direction of movement</a:t>
            </a:r>
          </a:p>
          <a:p>
            <a:pPr marL="1066800" lvl="2" indent="-342900"/>
            <a:r>
              <a:rPr lang="en-GB" i="1" dirty="0" smtClean="0"/>
              <a:t>Feature detectors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640" y="1879600"/>
            <a:ext cx="381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08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</a:t>
            </a:r>
            <a:r>
              <a:rPr lang="en-GB" dirty="0" smtClean="0"/>
              <a:t>beyond - Do </a:t>
            </a:r>
            <a:r>
              <a:rPr lang="en-GB" dirty="0"/>
              <a:t>feature detectors play a role in perception?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138679"/>
            <a:ext cx="6935788" cy="3603625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When we view a stimulus with a specific property, neurons tuned to that property </a:t>
            </a:r>
            <a:r>
              <a:rPr lang="en-GB" sz="2400" dirty="0" smtClean="0"/>
              <a:t>fire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i="1" dirty="0" smtClean="0"/>
              <a:t>Selective adaptation</a:t>
            </a:r>
          </a:p>
          <a:p>
            <a:pPr marL="698500" lvl="1" indent="-342900"/>
            <a:r>
              <a:rPr lang="en-GB" sz="1800" dirty="0" smtClean="0"/>
              <a:t>if </a:t>
            </a:r>
            <a:r>
              <a:rPr lang="en-GB" sz="1800" dirty="0"/>
              <a:t>the neurons </a:t>
            </a:r>
            <a:r>
              <a:rPr lang="en-GB" sz="1800" dirty="0" smtClean="0"/>
              <a:t>fire </a:t>
            </a:r>
            <a:r>
              <a:rPr lang="en-GB" sz="1800" dirty="0"/>
              <a:t>for long enough, they </a:t>
            </a:r>
            <a:r>
              <a:rPr lang="en-GB" sz="1800" dirty="0" smtClean="0"/>
              <a:t>become fatigued</a:t>
            </a:r>
            <a:r>
              <a:rPr lang="en-GB" sz="1800" dirty="0"/>
              <a:t>, or </a:t>
            </a:r>
            <a:r>
              <a:rPr lang="en-GB" sz="1800" dirty="0" smtClean="0"/>
              <a:t>adapt</a:t>
            </a:r>
          </a:p>
          <a:p>
            <a:pPr marL="1066800" lvl="2" indent="-342900"/>
            <a:r>
              <a:rPr lang="en-GB" sz="1600" dirty="0"/>
              <a:t>the neuron’s </a:t>
            </a:r>
            <a:r>
              <a:rPr lang="en-GB" sz="1600" dirty="0" smtClean="0"/>
              <a:t>firing </a:t>
            </a:r>
            <a:r>
              <a:rPr lang="en-GB" sz="1600" dirty="0"/>
              <a:t>rate </a:t>
            </a:r>
            <a:r>
              <a:rPr lang="en-GB" sz="1600" dirty="0" smtClean="0"/>
              <a:t>decreases</a:t>
            </a:r>
          </a:p>
          <a:p>
            <a:pPr marL="1066800" lvl="2" indent="-342900"/>
            <a:r>
              <a:rPr lang="en-GB" sz="1600" dirty="0" smtClean="0"/>
              <a:t>the </a:t>
            </a:r>
            <a:r>
              <a:rPr lang="en-GB" sz="1600" dirty="0"/>
              <a:t>neuron </a:t>
            </a:r>
            <a:r>
              <a:rPr lang="en-GB" sz="1600" dirty="0" smtClean="0"/>
              <a:t>fires </a:t>
            </a:r>
            <a:r>
              <a:rPr lang="en-GB" sz="1600" dirty="0"/>
              <a:t>less when that stimulus is </a:t>
            </a:r>
            <a:r>
              <a:rPr lang="en-GB" sz="1600" dirty="0" smtClean="0"/>
              <a:t>immediately presented </a:t>
            </a:r>
            <a:r>
              <a:rPr lang="en-GB" sz="1600" dirty="0"/>
              <a:t>again</a:t>
            </a:r>
          </a:p>
        </p:txBody>
      </p:sp>
    </p:spTree>
    <p:extLst>
      <p:ext uri="{BB962C8B-B14F-4D97-AF65-F5344CB8AC3E}">
        <p14:creationId xmlns:p14="http://schemas.microsoft.com/office/powerpoint/2010/main" val="181951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</a:t>
            </a:r>
            <a:r>
              <a:rPr lang="en-GB" dirty="0" smtClean="0"/>
              <a:t>beyond - </a:t>
            </a:r>
            <a:r>
              <a:rPr lang="en-GB" dirty="0"/>
              <a:t>Maps and columns in the striate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850" y="2256473"/>
            <a:ext cx="3348990" cy="3686175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err="1"/>
              <a:t>Retinotopic</a:t>
            </a:r>
            <a:r>
              <a:rPr lang="en-GB" dirty="0"/>
              <a:t> mapping indicates that information </a:t>
            </a:r>
            <a:r>
              <a:rPr lang="en-GB" dirty="0" smtClean="0"/>
              <a:t>about objects </a:t>
            </a:r>
            <a:r>
              <a:rPr lang="en-GB" dirty="0"/>
              <a:t>near each other in the environment is processed </a:t>
            </a:r>
            <a:r>
              <a:rPr lang="en-GB" dirty="0" smtClean="0"/>
              <a:t>by neurons </a:t>
            </a:r>
            <a:r>
              <a:rPr lang="en-GB" dirty="0"/>
              <a:t>near each other in the </a:t>
            </a:r>
            <a:r>
              <a:rPr lang="en-GB" dirty="0" smtClean="0"/>
              <a:t>cortex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Maps in the striate cortex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620" y="2002473"/>
            <a:ext cx="373380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29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beyond - Maps and columns in the striate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443479"/>
            <a:ext cx="3867150" cy="361950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i="1" dirty="0" smtClean="0"/>
              <a:t>Cortical magnification factor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area representing the cone-rich fovea is </a:t>
            </a:r>
            <a:r>
              <a:rPr lang="en-GB" dirty="0" smtClean="0"/>
              <a:t>much larger </a:t>
            </a:r>
            <a:r>
              <a:rPr lang="en-GB" dirty="0"/>
              <a:t>than one would expect from the fovea’s small </a:t>
            </a:r>
            <a:r>
              <a:rPr lang="en-GB" dirty="0" smtClean="0"/>
              <a:t>size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Even though the fovea accounts for only 0.01 </a:t>
            </a:r>
            <a:r>
              <a:rPr lang="en-GB" dirty="0" err="1"/>
              <a:t>percent</a:t>
            </a:r>
            <a:r>
              <a:rPr lang="en-GB" dirty="0"/>
              <a:t> of the retina’s area, signals from the fovea account for 8 to 10 </a:t>
            </a:r>
            <a:r>
              <a:rPr lang="en-GB" dirty="0" err="1"/>
              <a:t>percent</a:t>
            </a:r>
            <a:r>
              <a:rPr lang="en-GB" dirty="0"/>
              <a:t> of the </a:t>
            </a:r>
            <a:r>
              <a:rPr lang="en-GB" dirty="0" err="1"/>
              <a:t>retinotopic</a:t>
            </a:r>
            <a:r>
              <a:rPr lang="en-GB" dirty="0"/>
              <a:t> map on the cortex</a:t>
            </a:r>
          </a:p>
          <a:p>
            <a:pPr marL="342900" indent="-342900">
              <a:buFont typeface="Arial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884" y="2453640"/>
            <a:ext cx="2977515" cy="245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2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beyond - Maps and columns in the striate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8610" y="2626359"/>
            <a:ext cx="3277870" cy="395732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cortex is organized into a number of different kinds of columns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643" y="1744028"/>
            <a:ext cx="38004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13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beyond - Maps and columns in the striate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How is an object represented in the striate cortex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973" y="2492693"/>
            <a:ext cx="75723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28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</a:t>
            </a:r>
            <a:r>
              <a:rPr lang="en-GB" dirty="0" smtClean="0"/>
              <a:t>beyond - Streams</a:t>
            </a:r>
            <a:r>
              <a:rPr lang="en-GB" dirty="0"/>
              <a:t>: pathways for what, where and how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Streams that transmit information </a:t>
            </a:r>
            <a:r>
              <a:rPr lang="en-GB" dirty="0"/>
              <a:t>from the striate cortex to other areas i</a:t>
            </a:r>
            <a:r>
              <a:rPr lang="en-GB" dirty="0" smtClean="0"/>
              <a:t>n the brain</a:t>
            </a:r>
          </a:p>
          <a:p>
            <a:pPr marL="698500" lvl="1" indent="-342900"/>
            <a:r>
              <a:rPr lang="en-GB" dirty="0" smtClean="0"/>
              <a:t>The </a:t>
            </a:r>
            <a:r>
              <a:rPr lang="en-GB" i="1" dirty="0" smtClean="0"/>
              <a:t>what</a:t>
            </a:r>
            <a:r>
              <a:rPr lang="en-GB" dirty="0" smtClean="0"/>
              <a:t> pathway (the ventral pathway)</a:t>
            </a:r>
          </a:p>
          <a:p>
            <a:pPr marL="1066800" lvl="2" indent="-342900"/>
            <a:r>
              <a:rPr lang="en-GB" dirty="0" smtClean="0"/>
              <a:t>From the striate cortex to the temporal lobe</a:t>
            </a:r>
          </a:p>
          <a:p>
            <a:pPr marL="1066800" lvl="2" indent="-342900"/>
            <a:r>
              <a:rPr lang="en-GB" dirty="0" smtClean="0"/>
              <a:t>Identifying objects</a:t>
            </a:r>
          </a:p>
          <a:p>
            <a:pPr marL="698500" lvl="1" indent="-342900"/>
            <a:r>
              <a:rPr lang="en-GB" dirty="0" smtClean="0"/>
              <a:t>The </a:t>
            </a:r>
            <a:r>
              <a:rPr lang="en-GB" i="1" dirty="0" smtClean="0"/>
              <a:t>where (how)</a:t>
            </a:r>
            <a:r>
              <a:rPr lang="en-GB" dirty="0" smtClean="0"/>
              <a:t> pathway (the dorsal pathway)</a:t>
            </a:r>
          </a:p>
          <a:p>
            <a:pPr marL="1066800" lvl="2" indent="-342900"/>
            <a:r>
              <a:rPr lang="en-GB" dirty="0" smtClean="0"/>
              <a:t>From the striate cortex to the parietal lobe</a:t>
            </a:r>
          </a:p>
          <a:p>
            <a:pPr marL="1066800" lvl="2" indent="-342900"/>
            <a:r>
              <a:rPr lang="en-GB" dirty="0" smtClean="0"/>
              <a:t>Locating objects</a:t>
            </a:r>
          </a:p>
          <a:p>
            <a:pPr marL="1066800" lvl="2" indent="-342900"/>
            <a:r>
              <a:rPr lang="en-GB" dirty="0" smtClean="0"/>
              <a:t>Taking action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13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</a:t>
            </a:r>
            <a:r>
              <a:rPr lang="en-GB" dirty="0" smtClean="0"/>
              <a:t>beyond - </a:t>
            </a:r>
            <a:r>
              <a:rPr lang="en-GB" dirty="0"/>
              <a:t>Modularity: structures for faces, places and bodies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330" y="2453639"/>
            <a:ext cx="3521710" cy="370332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F</a:t>
            </a:r>
            <a:r>
              <a:rPr lang="en-GB" sz="2400" dirty="0" smtClean="0"/>
              <a:t>usiform </a:t>
            </a:r>
            <a:r>
              <a:rPr lang="en-GB" sz="2400" dirty="0"/>
              <a:t>face area (FFA</a:t>
            </a:r>
            <a:r>
              <a:rPr lang="en-GB" sz="2400" dirty="0" smtClean="0"/>
              <a:t>)</a:t>
            </a:r>
          </a:p>
          <a:p>
            <a:pPr marL="698500" lvl="1" indent="-342900"/>
            <a:r>
              <a:rPr lang="en-GB" sz="1800" dirty="0" smtClean="0"/>
              <a:t>Activated by faces</a:t>
            </a:r>
          </a:p>
          <a:p>
            <a:pPr marL="698500" lvl="1" indent="-342900"/>
            <a:r>
              <a:rPr lang="en-GB" sz="1800" dirty="0" smtClean="0"/>
              <a:t>Located in the Fusiform </a:t>
            </a:r>
            <a:r>
              <a:rPr lang="en-GB" sz="1800" dirty="0" err="1" smtClean="0"/>
              <a:t>Gyrus</a:t>
            </a:r>
            <a:endParaRPr lang="en-GB" sz="1800" dirty="0" smtClean="0"/>
          </a:p>
          <a:p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2000929"/>
            <a:ext cx="3295968" cy="4369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15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visual cortex and beyond - Modularity: structures for faces, places and bodies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050" y="2186939"/>
            <a:ext cx="3367088" cy="3743961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err="1"/>
              <a:t>P</a:t>
            </a:r>
            <a:r>
              <a:rPr lang="en-GB" sz="2400" dirty="0" err="1" smtClean="0"/>
              <a:t>arahippocampal</a:t>
            </a:r>
            <a:r>
              <a:rPr lang="en-GB" sz="2400" dirty="0" smtClean="0"/>
              <a:t> place area </a:t>
            </a:r>
            <a:r>
              <a:rPr lang="en-GB" sz="2400" dirty="0"/>
              <a:t>(PPA</a:t>
            </a:r>
            <a:r>
              <a:rPr lang="en-GB" sz="2400" dirty="0" smtClean="0"/>
              <a:t>)</a:t>
            </a:r>
          </a:p>
          <a:p>
            <a:pPr marL="698500" lvl="1" indent="-342900"/>
            <a:r>
              <a:rPr lang="en-GB" sz="1900" dirty="0" smtClean="0"/>
              <a:t>Sensitivity to indoor and outdoor scenes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err="1" smtClean="0"/>
              <a:t>Extrastriate</a:t>
            </a:r>
            <a:r>
              <a:rPr lang="en-GB" sz="2400" dirty="0" smtClean="0"/>
              <a:t> body </a:t>
            </a:r>
            <a:r>
              <a:rPr lang="en-GB" sz="2400" dirty="0"/>
              <a:t>area (</a:t>
            </a:r>
            <a:r>
              <a:rPr lang="en-GB" sz="2400" dirty="0" smtClean="0"/>
              <a:t>EBA)</a:t>
            </a:r>
          </a:p>
          <a:p>
            <a:pPr marL="698500" lvl="1" indent="-342900"/>
            <a:r>
              <a:rPr lang="en-GB" sz="1900" dirty="0"/>
              <a:t>A</a:t>
            </a:r>
            <a:r>
              <a:rPr lang="en-GB" sz="1900" dirty="0" smtClean="0"/>
              <a:t>ctivated </a:t>
            </a:r>
            <a:r>
              <a:rPr lang="en-GB" sz="1900" dirty="0"/>
              <a:t>by pictures of bodies </a:t>
            </a:r>
            <a:r>
              <a:rPr lang="en-GB" sz="1900" dirty="0" smtClean="0"/>
              <a:t>and parts </a:t>
            </a:r>
            <a:r>
              <a:rPr lang="en-GB" sz="1900" dirty="0"/>
              <a:t>of bodies (but not by faces)</a:t>
            </a:r>
            <a:endParaRPr lang="en-GB" sz="19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GB" sz="2600" dirty="0" smtClean="0"/>
              <a:t>Located in the temporal cortex</a:t>
            </a:r>
          </a:p>
          <a:p>
            <a:endParaRPr lang="en-GB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98" y="1906270"/>
            <a:ext cx="3743325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16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</a:t>
            </a:r>
            <a:r>
              <a:rPr lang="en-GB" dirty="0" smtClean="0"/>
              <a:t>Why </a:t>
            </a:r>
            <a:r>
              <a:rPr lang="en-GB" dirty="0"/>
              <a:t>is it so difficult to design a perceiving machine?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The stimulus on the receptors is ambiguous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518" y="2924810"/>
            <a:ext cx="6002026" cy="224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7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Why is it so difficult to design a perceiving machine?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263" y="2760039"/>
            <a:ext cx="3513137" cy="3736756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Objects can be hidden or blurred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2149915"/>
            <a:ext cx="4409440" cy="315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1" y="4246487"/>
            <a:ext cx="4031298" cy="115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7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Why is it so difficult to design a perceiving machine?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Objects look different from different viewpoints</a:t>
            </a:r>
          </a:p>
          <a:p>
            <a:endParaRPr lang="en-GB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38" y="2956560"/>
            <a:ext cx="4236422" cy="19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402" y="3141075"/>
            <a:ext cx="38004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89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169159"/>
            <a:ext cx="6214110" cy="373380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Rejecting the idea that perception is built up of sensations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Perceptual organisation</a:t>
            </a:r>
          </a:p>
          <a:p>
            <a:pPr marL="698500" lvl="1" indent="-342900"/>
            <a:r>
              <a:rPr lang="en-GB" sz="1800" dirty="0" smtClean="0"/>
              <a:t>Grouping elements</a:t>
            </a:r>
            <a:r>
              <a:rPr lang="en-GB" sz="1800" dirty="0"/>
              <a:t> </a:t>
            </a:r>
            <a:r>
              <a:rPr lang="en-GB" sz="1800" dirty="0" smtClean="0"/>
              <a:t>in </a:t>
            </a:r>
            <a:r>
              <a:rPr lang="en-GB" sz="1800" dirty="0"/>
              <a:t>an image to create larger </a:t>
            </a:r>
            <a:r>
              <a:rPr lang="en-GB" sz="1800" dirty="0" smtClean="0"/>
              <a:t>objects</a:t>
            </a:r>
          </a:p>
          <a:p>
            <a:pPr marL="698500" lvl="1" indent="-342900"/>
            <a:r>
              <a:rPr lang="en-GB" sz="1800" dirty="0" smtClean="0"/>
              <a:t>Six laws to explain how </a:t>
            </a:r>
            <a:r>
              <a:rPr lang="en-GB" sz="1800" i="1" dirty="0" smtClean="0"/>
              <a:t>perceptual grouping</a:t>
            </a:r>
            <a:r>
              <a:rPr lang="en-GB" sz="1800" dirty="0" smtClean="0"/>
              <a:t> occurs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84468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4450" y="2659063"/>
            <a:ext cx="3369310" cy="405892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Law of </a:t>
            </a:r>
            <a:r>
              <a:rPr lang="en-GB" sz="2400" dirty="0" err="1" smtClean="0"/>
              <a:t>pragnanz</a:t>
            </a:r>
            <a:endParaRPr lang="en-GB" sz="2400" dirty="0"/>
          </a:p>
          <a:p>
            <a:pPr marL="698500" lvl="1" indent="-342900"/>
            <a:r>
              <a:rPr lang="en-GB" sz="1800" i="1" dirty="0" smtClean="0"/>
              <a:t>Every </a:t>
            </a:r>
            <a:r>
              <a:rPr lang="en-GB" sz="1800" i="1" dirty="0"/>
              <a:t>stimulus pattern is seen </a:t>
            </a:r>
            <a:r>
              <a:rPr lang="en-GB" sz="1800" i="1" dirty="0" smtClean="0"/>
              <a:t>in such </a:t>
            </a:r>
            <a:r>
              <a:rPr lang="en-GB" sz="1800" i="1" dirty="0"/>
              <a:t>a way that the resulting structure is as simple as </a:t>
            </a:r>
            <a:r>
              <a:rPr lang="en-GB" sz="1800" i="1" dirty="0" smtClean="0"/>
              <a:t>possible</a:t>
            </a:r>
          </a:p>
          <a:p>
            <a:pPr marL="342900" indent="-342900">
              <a:buFont typeface="Arial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420" y="2306320"/>
            <a:ext cx="3148260" cy="313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2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108199"/>
            <a:ext cx="6935788" cy="3603625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Law of similarity</a:t>
            </a:r>
          </a:p>
          <a:p>
            <a:pPr marL="698500" lvl="1" indent="-342900"/>
            <a:r>
              <a:rPr lang="en-GB" sz="1800" i="1" dirty="0" smtClean="0"/>
              <a:t>Similar things </a:t>
            </a:r>
            <a:r>
              <a:rPr lang="en-GB" sz="1800" i="1" dirty="0"/>
              <a:t>appear to be grouped together</a:t>
            </a:r>
            <a:endParaRPr lang="en-GB" sz="1800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3176270"/>
            <a:ext cx="4368800" cy="222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057399"/>
            <a:ext cx="3003550" cy="372364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Law of good continuation</a:t>
            </a:r>
          </a:p>
          <a:p>
            <a:pPr marL="698500" lvl="1" indent="-342900"/>
            <a:r>
              <a:rPr lang="en-GB" sz="1800" i="1" dirty="0" smtClean="0"/>
              <a:t>Points that, when </a:t>
            </a:r>
            <a:r>
              <a:rPr lang="en-GB" sz="1800" i="1" dirty="0"/>
              <a:t>connected, result in straight or smoothly curving lines are </a:t>
            </a:r>
            <a:r>
              <a:rPr lang="en-GB" sz="1800" i="1" dirty="0" smtClean="0"/>
              <a:t>seen as </a:t>
            </a:r>
            <a:r>
              <a:rPr lang="en-GB" sz="1800" i="1" dirty="0"/>
              <a:t>belonging together, and the lines tend to be seen in such a way as </a:t>
            </a:r>
            <a:r>
              <a:rPr lang="en-GB" sz="1800" i="1" dirty="0" smtClean="0"/>
              <a:t>to follow </a:t>
            </a:r>
            <a:r>
              <a:rPr lang="en-GB" sz="1800" i="1" dirty="0"/>
              <a:t>the smoothest path</a:t>
            </a:r>
            <a:endParaRPr lang="en-GB" sz="1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085" y="2087880"/>
            <a:ext cx="39433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69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057399"/>
            <a:ext cx="3227070" cy="3571241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Law of proximity</a:t>
            </a:r>
          </a:p>
          <a:p>
            <a:pPr marL="698500" lvl="1" indent="-342900"/>
            <a:r>
              <a:rPr lang="en-GB" sz="1800" i="1" dirty="0"/>
              <a:t>Things that are near each other appear </a:t>
            </a:r>
            <a:r>
              <a:rPr lang="en-GB" sz="1800" i="1" dirty="0" smtClean="0"/>
              <a:t>to be </a:t>
            </a:r>
            <a:r>
              <a:rPr lang="en-GB" sz="1800" i="1" dirty="0"/>
              <a:t>grouped </a:t>
            </a:r>
            <a:r>
              <a:rPr lang="en-GB" sz="1800" i="1" dirty="0" smtClean="0"/>
              <a:t>together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Law of common fate</a:t>
            </a:r>
          </a:p>
          <a:p>
            <a:pPr marL="698500" lvl="1" indent="-342900"/>
            <a:r>
              <a:rPr lang="en-GB" sz="1800" i="1" dirty="0" smtClean="0"/>
              <a:t>Things</a:t>
            </a:r>
            <a:r>
              <a:rPr lang="en-GB" sz="1800" i="1" dirty="0"/>
              <a:t> </a:t>
            </a:r>
            <a:r>
              <a:rPr lang="en-GB" sz="1800" i="1" dirty="0" smtClean="0"/>
              <a:t>that </a:t>
            </a:r>
            <a:r>
              <a:rPr lang="en-GB" sz="1800" i="1" dirty="0"/>
              <a:t>are moving in the same direction appear to be grouped together</a:t>
            </a:r>
            <a:endParaRPr lang="en-GB" sz="1800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870" y="2399661"/>
            <a:ext cx="24765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710" y="3356191"/>
            <a:ext cx="2499678" cy="209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10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Law of familiarity</a:t>
            </a:r>
          </a:p>
          <a:p>
            <a:pPr marL="698500" lvl="1" indent="-342900"/>
            <a:r>
              <a:rPr lang="en-GB" sz="1800" i="1" dirty="0" smtClean="0"/>
              <a:t>Things </a:t>
            </a:r>
            <a:r>
              <a:rPr lang="en-GB" sz="1800" i="1" dirty="0"/>
              <a:t>that form patterns that are familiar </a:t>
            </a:r>
            <a:r>
              <a:rPr lang="en-GB" sz="1800" i="1" dirty="0" smtClean="0"/>
              <a:t>or meaningful </a:t>
            </a:r>
            <a:r>
              <a:rPr lang="en-GB" sz="1800" i="1" dirty="0"/>
              <a:t>are likely to become grouped together</a:t>
            </a:r>
            <a:endParaRPr lang="en-GB" sz="1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240" y="3183633"/>
            <a:ext cx="5080000" cy="258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Perceptual s</a:t>
            </a:r>
            <a:r>
              <a:rPr lang="en-GB" dirty="0" smtClean="0"/>
              <a:t>egregation</a:t>
            </a:r>
            <a:r>
              <a:rPr lang="en-GB" dirty="0"/>
              <a:t>: </a:t>
            </a:r>
            <a:r>
              <a:rPr lang="en-GB" dirty="0" smtClean="0"/>
              <a:t>how objects are separated from </a:t>
            </a:r>
            <a:r>
              <a:rPr lang="en-GB" dirty="0"/>
              <a:t>the </a:t>
            </a:r>
            <a:r>
              <a:rPr lang="en-GB" dirty="0" smtClean="0"/>
              <a:t>background</a:t>
            </a:r>
            <a:endParaRPr lang="en-GB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2855595"/>
            <a:ext cx="36766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91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1250" y="2016759"/>
            <a:ext cx="3938270" cy="3835401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What are the properties of figure and ground?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/>
              <a:t>The </a:t>
            </a:r>
            <a:r>
              <a:rPr lang="en-GB" sz="1800" dirty="0" smtClean="0"/>
              <a:t>figure </a:t>
            </a:r>
            <a:r>
              <a:rPr lang="en-GB" sz="1800" dirty="0"/>
              <a:t>is more “</a:t>
            </a:r>
            <a:r>
              <a:rPr lang="en-GB" sz="1800" dirty="0" err="1"/>
              <a:t>thinglike</a:t>
            </a:r>
            <a:r>
              <a:rPr lang="en-GB" sz="1800" dirty="0"/>
              <a:t>” and more </a:t>
            </a:r>
            <a:r>
              <a:rPr lang="en-GB" sz="1800" dirty="0" smtClean="0"/>
              <a:t>memorable than </a:t>
            </a:r>
            <a:r>
              <a:rPr lang="en-GB" sz="1800" dirty="0"/>
              <a:t>the </a:t>
            </a:r>
            <a:r>
              <a:rPr lang="en-GB" sz="1800" dirty="0" smtClean="0"/>
              <a:t>ground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/>
              <a:t>The </a:t>
            </a:r>
            <a:r>
              <a:rPr lang="en-GB" sz="1800" dirty="0" smtClean="0"/>
              <a:t>figure </a:t>
            </a:r>
            <a:r>
              <a:rPr lang="en-GB" sz="1800" dirty="0"/>
              <a:t>is seen as being in front of the </a:t>
            </a:r>
            <a:r>
              <a:rPr lang="en-GB" sz="1800" dirty="0" smtClean="0"/>
              <a:t>ground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/>
              <a:t>The ground is seen as unformed material and </a:t>
            </a:r>
            <a:r>
              <a:rPr lang="en-GB" sz="1800" dirty="0" smtClean="0"/>
              <a:t>seems to </a:t>
            </a:r>
            <a:r>
              <a:rPr lang="en-GB" sz="1800" dirty="0"/>
              <a:t>extend behind the </a:t>
            </a:r>
            <a:r>
              <a:rPr lang="en-GB" sz="1800" dirty="0" smtClean="0"/>
              <a:t>figure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/>
              <a:t>The contour separating the </a:t>
            </a:r>
            <a:r>
              <a:rPr lang="en-GB" sz="1800" dirty="0" smtClean="0"/>
              <a:t>figure </a:t>
            </a:r>
            <a:r>
              <a:rPr lang="en-GB" sz="1800" dirty="0"/>
              <a:t>from the </a:t>
            </a:r>
            <a:r>
              <a:rPr lang="en-GB" sz="1800" dirty="0" smtClean="0"/>
              <a:t>ground appears </a:t>
            </a:r>
            <a:r>
              <a:rPr lang="en-GB" sz="1800" dirty="0"/>
              <a:t>to belong to the </a:t>
            </a:r>
            <a:r>
              <a:rPr lang="en-GB" sz="1800" dirty="0" smtClean="0"/>
              <a:t>figure</a:t>
            </a:r>
            <a:endParaRPr lang="en-GB" sz="18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770" y="2577147"/>
            <a:ext cx="37909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9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</a:t>
            </a:r>
            <a:r>
              <a:rPr lang="en-GB" dirty="0" err="1"/>
              <a:t>Gesthalt</a:t>
            </a:r>
            <a:r>
              <a:rPr lang="en-GB" dirty="0"/>
              <a:t> approach to object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6210" y="2484119"/>
            <a:ext cx="3765550" cy="382524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What </a:t>
            </a:r>
            <a:r>
              <a:rPr lang="en-GB" sz="2400" dirty="0" smtClean="0"/>
              <a:t>factors determine which area is figure?</a:t>
            </a:r>
          </a:p>
          <a:p>
            <a:pPr marL="698500" lvl="1" indent="-342900"/>
            <a:r>
              <a:rPr lang="en-GB" sz="1800" dirty="0"/>
              <a:t>R</a:t>
            </a:r>
            <a:r>
              <a:rPr lang="en-GB" sz="1800" dirty="0" smtClean="0"/>
              <a:t>egions </a:t>
            </a:r>
            <a:r>
              <a:rPr lang="en-GB" sz="1800" dirty="0"/>
              <a:t>in the lower part of a display are </a:t>
            </a:r>
            <a:r>
              <a:rPr lang="en-GB" sz="1800" dirty="0" smtClean="0"/>
              <a:t>more likely </a:t>
            </a:r>
            <a:r>
              <a:rPr lang="en-GB" sz="1800" dirty="0"/>
              <a:t>to be perceived as </a:t>
            </a:r>
            <a:r>
              <a:rPr lang="en-GB" sz="1800" dirty="0" smtClean="0"/>
              <a:t>figure </a:t>
            </a:r>
            <a:r>
              <a:rPr lang="en-GB" sz="1800" dirty="0"/>
              <a:t>than regions in the </a:t>
            </a:r>
            <a:r>
              <a:rPr lang="en-GB" sz="1800" dirty="0" smtClean="0"/>
              <a:t>upper part</a:t>
            </a:r>
            <a:endParaRPr lang="en-GB" sz="18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468" y="2151380"/>
            <a:ext cx="30956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84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Perceiving scenes and objects in scenes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A scene is a view of a real-world </a:t>
            </a:r>
            <a:r>
              <a:rPr lang="en-GB" dirty="0" smtClean="0"/>
              <a:t>environment that </a:t>
            </a:r>
            <a:r>
              <a:rPr lang="en-GB" dirty="0"/>
              <a:t>contains (1) background elements and (2) multiple </a:t>
            </a:r>
            <a:r>
              <a:rPr lang="en-GB" dirty="0" smtClean="0"/>
              <a:t>objects that </a:t>
            </a:r>
            <a:r>
              <a:rPr lang="en-GB" dirty="0"/>
              <a:t>are organized in a meaningful way relative to </a:t>
            </a:r>
            <a:r>
              <a:rPr lang="en-GB" dirty="0" smtClean="0"/>
              <a:t>each other </a:t>
            </a:r>
            <a:r>
              <a:rPr lang="en-GB" dirty="0"/>
              <a:t>and the </a:t>
            </a:r>
            <a:r>
              <a:rPr lang="en-GB" dirty="0" smtClean="0"/>
              <a:t>background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Perceiving the </a:t>
            </a:r>
            <a:r>
              <a:rPr lang="en-GB" i="1" dirty="0"/>
              <a:t>gist of a </a:t>
            </a:r>
            <a:r>
              <a:rPr lang="en-GB" i="1" dirty="0" smtClean="0"/>
              <a:t>scene </a:t>
            </a:r>
            <a:r>
              <a:rPr lang="en-GB" dirty="0" smtClean="0"/>
              <a:t>is possible within a fraction of a second</a:t>
            </a:r>
            <a:endParaRPr lang="en-GB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" y="4037330"/>
            <a:ext cx="78295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35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Perceiving scenes and objects in scenes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What enables observers to perceive the gist of a </a:t>
            </a:r>
            <a:r>
              <a:rPr lang="en-GB" sz="2400" dirty="0" smtClean="0"/>
              <a:t>scene so </a:t>
            </a:r>
            <a:r>
              <a:rPr lang="en-GB" sz="2400" dirty="0"/>
              <a:t>rapidly</a:t>
            </a:r>
            <a:r>
              <a:rPr lang="en-GB" sz="2400" dirty="0" smtClean="0"/>
              <a:t>?</a:t>
            </a:r>
          </a:p>
          <a:p>
            <a:pPr marL="698500" lvl="1" indent="-342900"/>
            <a:r>
              <a:rPr lang="en-GB" sz="1800" dirty="0" smtClean="0"/>
              <a:t>Global image features (</a:t>
            </a:r>
            <a:r>
              <a:rPr lang="en-GB" sz="1800" dirty="0" err="1" smtClean="0"/>
              <a:t>Oliva</a:t>
            </a:r>
            <a:r>
              <a:rPr lang="en-GB" sz="1800" dirty="0" smtClean="0"/>
              <a:t> and </a:t>
            </a:r>
            <a:r>
              <a:rPr lang="en-GB" sz="1800" dirty="0" err="1" smtClean="0"/>
              <a:t>Torralba</a:t>
            </a:r>
            <a:r>
              <a:rPr lang="en-GB" sz="1800" dirty="0" smtClean="0"/>
              <a:t>, 2006)</a:t>
            </a:r>
          </a:p>
          <a:p>
            <a:pPr marL="1066800" lvl="2" indent="-342900"/>
            <a:r>
              <a:rPr lang="en-GB" sz="1600" dirty="0" smtClean="0"/>
              <a:t>Degree of naturalness; degree of openness; degree of roughness; degree of expansion; colour</a:t>
            </a:r>
            <a:endParaRPr lang="en-GB" sz="16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118" y="3843418"/>
            <a:ext cx="7205442" cy="185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54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Perceiving scenes and objects in scenes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057399"/>
            <a:ext cx="7209790" cy="345948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We </a:t>
            </a:r>
            <a:r>
              <a:rPr lang="en-GB" sz="2400" dirty="0"/>
              <a:t>easily use our knowledge of regularities in </a:t>
            </a:r>
            <a:r>
              <a:rPr lang="en-GB" sz="2400" dirty="0" smtClean="0"/>
              <a:t>the environment </a:t>
            </a:r>
            <a:r>
              <a:rPr lang="en-GB" sz="2400" dirty="0"/>
              <a:t>to help us perceive, even though we may </a:t>
            </a:r>
            <a:r>
              <a:rPr lang="en-GB" sz="2400" dirty="0" smtClean="0"/>
              <a:t>not be </a:t>
            </a:r>
            <a:r>
              <a:rPr lang="en-GB" sz="2400" dirty="0"/>
              <a:t>able to identify the </a:t>
            </a:r>
            <a:r>
              <a:rPr lang="en-GB" sz="2400" dirty="0" smtClean="0"/>
              <a:t>specific </a:t>
            </a:r>
            <a:r>
              <a:rPr lang="en-GB" sz="2400" dirty="0"/>
              <a:t>information we are using</a:t>
            </a:r>
            <a:endParaRPr lang="en-GB" sz="2400" dirty="0" smtClean="0"/>
          </a:p>
          <a:p>
            <a:pPr marL="698500" lvl="1" indent="-342900"/>
            <a:r>
              <a:rPr lang="en-GB" i="1" dirty="0" smtClean="0"/>
              <a:t>Physical regularities</a:t>
            </a:r>
          </a:p>
          <a:p>
            <a:pPr marL="1066800" lvl="2" indent="-342900"/>
            <a:r>
              <a:rPr lang="en-GB" sz="1600" dirty="0" smtClean="0"/>
              <a:t>Regularly occurring physical properties of the environment people </a:t>
            </a:r>
            <a:r>
              <a:rPr lang="en-GB" sz="1600" dirty="0"/>
              <a:t>can perceive </a:t>
            </a:r>
            <a:r>
              <a:rPr lang="en-GB" sz="1600" dirty="0" smtClean="0"/>
              <a:t>horizontals and </a:t>
            </a:r>
            <a:r>
              <a:rPr lang="en-GB" sz="1600" dirty="0"/>
              <a:t>verticals more easily than other orientations</a:t>
            </a:r>
            <a:endParaRPr lang="en-GB" sz="1600" dirty="0" smtClean="0"/>
          </a:p>
          <a:p>
            <a:pPr marL="698500" lvl="1" indent="-342900"/>
            <a:r>
              <a:rPr lang="en-GB" i="1" dirty="0" smtClean="0"/>
              <a:t>Semantic regularities</a:t>
            </a:r>
          </a:p>
          <a:p>
            <a:pPr marL="1066800" lvl="2" indent="-342900"/>
            <a:r>
              <a:rPr lang="en-GB" sz="1600" dirty="0" smtClean="0"/>
              <a:t>Meaning of a scene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8741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physiology of object and scene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010" y="2793682"/>
            <a:ext cx="3155950" cy="360172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Neurons </a:t>
            </a:r>
            <a:r>
              <a:rPr lang="en-GB" dirty="0" smtClean="0"/>
              <a:t>that respond </a:t>
            </a:r>
            <a:r>
              <a:rPr lang="en-GB" dirty="0"/>
              <a:t>to </a:t>
            </a:r>
            <a:r>
              <a:rPr lang="en-GB" dirty="0" smtClean="0"/>
              <a:t>perceptual grouping</a:t>
            </a:r>
            <a:endParaRPr lang="en-GB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920" y="1966278"/>
            <a:ext cx="376237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62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Perceiving objects and scenes - The physiology of object and scene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2138679"/>
            <a:ext cx="6935788" cy="3603625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How </a:t>
            </a:r>
            <a:r>
              <a:rPr lang="en-GB" sz="2400" dirty="0" smtClean="0"/>
              <a:t>does </a:t>
            </a:r>
            <a:r>
              <a:rPr lang="en-GB" sz="2400" dirty="0"/>
              <a:t>the </a:t>
            </a:r>
            <a:r>
              <a:rPr lang="en-GB" sz="2400" dirty="0" smtClean="0"/>
              <a:t>brain respond to objects?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Distributed activity across the brain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Fusiform face area (FFA)</a:t>
            </a:r>
          </a:p>
          <a:p>
            <a:pPr marL="698500" lvl="1" indent="-342900"/>
            <a:r>
              <a:rPr lang="en-GB" sz="1800" dirty="0" smtClean="0"/>
              <a:t>A face might </a:t>
            </a:r>
            <a:r>
              <a:rPr lang="en-GB" sz="1800" dirty="0"/>
              <a:t>cause a large amount of activity in the FFA, but </a:t>
            </a:r>
            <a:r>
              <a:rPr lang="en-GB" sz="1800" dirty="0" smtClean="0"/>
              <a:t>also cause </a:t>
            </a:r>
            <a:r>
              <a:rPr lang="en-GB" sz="1800" dirty="0"/>
              <a:t>activity in other areas as </a:t>
            </a:r>
            <a:r>
              <a:rPr lang="en-GB" sz="1800" dirty="0" smtClean="0"/>
              <a:t>well</a:t>
            </a:r>
          </a:p>
          <a:p>
            <a:pPr marL="698500" lvl="1" indent="-342900"/>
            <a:r>
              <a:rPr lang="en-GB" sz="1800" dirty="0" smtClean="0"/>
              <a:t>Firing </a:t>
            </a:r>
            <a:r>
              <a:rPr lang="en-GB" sz="1800" dirty="0"/>
              <a:t>is, therefore, </a:t>
            </a:r>
            <a:r>
              <a:rPr lang="en-GB" sz="1800" dirty="0" smtClean="0"/>
              <a:t>distributed in </a:t>
            </a:r>
            <a:r>
              <a:rPr lang="en-GB" sz="1800" dirty="0"/>
              <a:t>two ways: </a:t>
            </a:r>
          </a:p>
          <a:p>
            <a:pPr marL="1066800" lvl="2" indent="-342900"/>
            <a:r>
              <a:rPr lang="en-GB" sz="1600" dirty="0" smtClean="0"/>
              <a:t>across </a:t>
            </a:r>
            <a:r>
              <a:rPr lang="en-GB" sz="1600" dirty="0"/>
              <a:t>groups of neurons within </a:t>
            </a:r>
            <a:r>
              <a:rPr lang="en-GB" sz="1600" dirty="0" smtClean="0"/>
              <a:t>a specific area</a:t>
            </a:r>
          </a:p>
          <a:p>
            <a:pPr marL="1066800" lvl="2" indent="-342900"/>
            <a:r>
              <a:rPr lang="en-GB" sz="1600" dirty="0" smtClean="0"/>
              <a:t>across </a:t>
            </a:r>
            <a:r>
              <a:rPr lang="en-GB" sz="1600" dirty="0"/>
              <a:t>different areas in the </a:t>
            </a:r>
            <a:r>
              <a:rPr lang="en-GB" sz="1600" dirty="0" smtClean="0"/>
              <a:t>brain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30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“Design” case study: </a:t>
            </a:r>
            <a:r>
              <a:rPr lang="en-GB" dirty="0"/>
              <a:t>There’s a special part of the brain just for recognising faces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2286001"/>
            <a:ext cx="7172960" cy="43180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There’s </a:t>
            </a:r>
            <a:r>
              <a:rPr lang="en-GB" dirty="0"/>
              <a:t>a special part of the brain just for recognising </a:t>
            </a:r>
            <a:r>
              <a:rPr lang="en-GB" dirty="0" smtClean="0"/>
              <a:t>faces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People are born for a preference for faces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Fusiform face area (FFA) (</a:t>
            </a:r>
            <a:r>
              <a:rPr lang="en-GB" dirty="0" err="1" smtClean="0"/>
              <a:t>Kanwisher</a:t>
            </a:r>
            <a:r>
              <a:rPr lang="en-GB" dirty="0" smtClean="0"/>
              <a:t>, 1997; 2000)</a:t>
            </a:r>
          </a:p>
          <a:p>
            <a:pPr lvl="2"/>
            <a:r>
              <a:rPr lang="en-GB" dirty="0" smtClean="0"/>
              <a:t>Outside visual cortex</a:t>
            </a:r>
          </a:p>
          <a:p>
            <a:pPr lvl="2"/>
            <a:r>
              <a:rPr lang="en-GB" dirty="0" smtClean="0"/>
              <a:t>Recognise faces</a:t>
            </a:r>
          </a:p>
          <a:p>
            <a:pPr lvl="2"/>
            <a:r>
              <a:rPr lang="en-GB" dirty="0" smtClean="0"/>
              <a:t>Helps us identify faces more quickly than objects</a:t>
            </a:r>
          </a:p>
          <a:p>
            <a:pPr lvl="2"/>
            <a:r>
              <a:rPr lang="en-GB" dirty="0" smtClean="0"/>
              <a:t>People with autism do not use FFA to identify faces (Pierce, 2001)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1840" y="534477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 err="1"/>
              <a:t>Kanwisher</a:t>
            </a:r>
            <a:r>
              <a:rPr lang="en-GB" b="1" dirty="0"/>
              <a:t>, N. (2000). </a:t>
            </a:r>
            <a:r>
              <a:rPr lang="en-GB" dirty="0"/>
              <a:t>Domain </a:t>
            </a:r>
            <a:r>
              <a:rPr lang="en-GB" dirty="0" smtClean="0"/>
              <a:t>specificity </a:t>
            </a:r>
            <a:r>
              <a:rPr lang="en-GB" dirty="0"/>
              <a:t>in </a:t>
            </a:r>
            <a:r>
              <a:rPr lang="en-GB" dirty="0" smtClean="0"/>
              <a:t>face perception</a:t>
            </a:r>
            <a:r>
              <a:rPr lang="en-GB" dirty="0"/>
              <a:t>. </a:t>
            </a:r>
            <a:r>
              <a:rPr lang="en-GB" i="1" dirty="0"/>
              <a:t>Nature, 3, </a:t>
            </a:r>
            <a:r>
              <a:rPr lang="en-GB" dirty="0"/>
              <a:t>759–763.</a:t>
            </a:r>
          </a:p>
        </p:txBody>
      </p:sp>
    </p:spTree>
    <p:extLst>
      <p:ext uri="{BB962C8B-B14F-4D97-AF65-F5344CB8AC3E}">
        <p14:creationId xmlns:p14="http://schemas.microsoft.com/office/powerpoint/2010/main" val="229871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 look where the face looks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443480"/>
            <a:ext cx="4800600" cy="4762499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Eye tracking research shows that if a picture of a face looks away from us and toward a product on a web page, we tend to also look at the product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Establish emotional connection </a:t>
            </a:r>
            <a:r>
              <a:rPr lang="en-GB" dirty="0" err="1" smtClean="0"/>
              <a:t>vs</a:t>
            </a:r>
            <a:r>
              <a:rPr lang="en-GB" dirty="0" smtClean="0"/>
              <a:t> directing attention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9" y="2575560"/>
            <a:ext cx="27336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80160" y="485709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 err="1"/>
              <a:t>Weinschenk</a:t>
            </a:r>
            <a:r>
              <a:rPr lang="en-GB" sz="1400" dirty="0"/>
              <a:t>, S.M. (2011). 100 Things Every Designer Needs to Know About People.</a:t>
            </a:r>
          </a:p>
        </p:txBody>
      </p:sp>
    </p:spTree>
    <p:extLst>
      <p:ext uri="{BB962C8B-B14F-4D97-AF65-F5344CB8AC3E}">
        <p14:creationId xmlns:p14="http://schemas.microsoft.com/office/powerpoint/2010/main" val="290656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People decide who and what is alive by looking at the eyes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Looser </a:t>
            </a:r>
            <a:r>
              <a:rPr lang="en-GB" dirty="0"/>
              <a:t>and </a:t>
            </a:r>
            <a:r>
              <a:rPr lang="en-GB" dirty="0" smtClean="0"/>
              <a:t>Wheatley </a:t>
            </a:r>
            <a:r>
              <a:rPr lang="en-GB" dirty="0"/>
              <a:t>(2010) </a:t>
            </a:r>
            <a:r>
              <a:rPr lang="en-GB" dirty="0" smtClean="0"/>
              <a:t>took pictures </a:t>
            </a:r>
            <a:r>
              <a:rPr lang="en-GB" dirty="0"/>
              <a:t>of people and then </a:t>
            </a:r>
            <a:r>
              <a:rPr lang="en-GB" dirty="0" smtClean="0"/>
              <a:t>morphed them in </a:t>
            </a:r>
            <a:r>
              <a:rPr lang="en-GB" dirty="0"/>
              <a:t>stages into inanimate mannequin </a:t>
            </a:r>
            <a:r>
              <a:rPr lang="en-GB" dirty="0" smtClean="0"/>
              <a:t>faces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S</a:t>
            </a:r>
            <a:r>
              <a:rPr lang="en-GB" dirty="0" smtClean="0"/>
              <a:t>ubjects </a:t>
            </a:r>
            <a:r>
              <a:rPr lang="en-GB" dirty="0"/>
              <a:t>say the pictures no </a:t>
            </a:r>
            <a:r>
              <a:rPr lang="en-GB" dirty="0" smtClean="0"/>
              <a:t>longer show </a:t>
            </a:r>
            <a:r>
              <a:rPr lang="en-GB" dirty="0"/>
              <a:t>someone who is alive at about the 75 </a:t>
            </a:r>
            <a:r>
              <a:rPr lang="en-GB" dirty="0" err="1"/>
              <a:t>percent</a:t>
            </a:r>
            <a:r>
              <a:rPr lang="en-GB" dirty="0"/>
              <a:t> </a:t>
            </a:r>
            <a:r>
              <a:rPr lang="en-GB" dirty="0" smtClean="0"/>
              <a:t>mark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/>
              <a:t>People</a:t>
            </a:r>
            <a:r>
              <a:rPr lang="en-GB" dirty="0"/>
              <a:t> </a:t>
            </a:r>
            <a:r>
              <a:rPr lang="en-GB" dirty="0" smtClean="0"/>
              <a:t>primarily </a:t>
            </a:r>
            <a:r>
              <a:rPr lang="en-GB" dirty="0"/>
              <a:t>use the eyes to decide if a picture shows someone who is human and </a:t>
            </a:r>
            <a:r>
              <a:rPr lang="en-GB" dirty="0" smtClean="0"/>
              <a:t>alive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b="1" dirty="0" smtClean="0">
                <a:hlinkClick r:id="rId2"/>
              </a:rPr>
              <a:t>Video 1</a:t>
            </a:r>
            <a:r>
              <a:rPr lang="en-GB" b="1" dirty="0" smtClean="0"/>
              <a:t>; </a:t>
            </a:r>
            <a:r>
              <a:rPr lang="en-GB" b="1" dirty="0" smtClean="0">
                <a:hlinkClick r:id="rId3"/>
              </a:rPr>
              <a:t>video </a:t>
            </a:r>
            <a:r>
              <a:rPr lang="en-GB" b="1" dirty="0" smtClean="0">
                <a:hlinkClick r:id="rId3"/>
              </a:rPr>
              <a:t>2</a:t>
            </a:r>
            <a:endParaRPr lang="en-GB" b="1" dirty="0" smtClean="0"/>
          </a:p>
          <a:p>
            <a:r>
              <a:rPr lang="en-GB" b="1" dirty="0" smtClean="0"/>
              <a:t> </a:t>
            </a:r>
            <a:endParaRPr lang="en-GB" b="1" dirty="0" smtClean="0"/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783" y="2990850"/>
            <a:ext cx="753427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37343" y="606103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 err="1"/>
              <a:t>Weinschenk</a:t>
            </a:r>
            <a:r>
              <a:rPr lang="en-GB" sz="1400" dirty="0"/>
              <a:t>, S.M. (2011). 100 Things Every Designer Needs to Know About People.</a:t>
            </a:r>
          </a:p>
        </p:txBody>
      </p:sp>
    </p:spTree>
    <p:extLst>
      <p:ext uri="{BB962C8B-B14F-4D97-AF65-F5344CB8AC3E}">
        <p14:creationId xmlns:p14="http://schemas.microsoft.com/office/powerpoint/2010/main" val="251106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away messages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800" dirty="0"/>
              <a:t>People recognize and react to faces on Web pages faster than anything else on </a:t>
            </a:r>
            <a:r>
              <a:rPr lang="en-GB" sz="1800" dirty="0" smtClean="0"/>
              <a:t>the page </a:t>
            </a:r>
            <a:r>
              <a:rPr lang="en-GB" sz="1800" dirty="0"/>
              <a:t>(at least by those who are not autistic</a:t>
            </a:r>
            <a:r>
              <a:rPr lang="en-GB" sz="1800" dirty="0" smtClean="0"/>
              <a:t>)</a:t>
            </a:r>
          </a:p>
          <a:p>
            <a:endParaRPr lang="en-GB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/>
              <a:t>Faces looking right at people will have the greatest emotional impact on a Web </a:t>
            </a:r>
            <a:r>
              <a:rPr lang="en-GB" sz="1800" dirty="0" smtClean="0"/>
              <a:t>page, probably </a:t>
            </a:r>
            <a:r>
              <a:rPr lang="en-GB" sz="1800" dirty="0"/>
              <a:t>because the eyes are the most important part of the </a:t>
            </a:r>
            <a:r>
              <a:rPr lang="en-GB" sz="1800" dirty="0" smtClean="0"/>
              <a:t>face</a:t>
            </a:r>
          </a:p>
          <a:p>
            <a:endParaRPr lang="en-GB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/>
              <a:t>If a face on a Web page looks at another spot or product on the page, people will </a:t>
            </a:r>
            <a:r>
              <a:rPr lang="en-GB" sz="1800" dirty="0" smtClean="0"/>
              <a:t>also tend </a:t>
            </a:r>
            <a:r>
              <a:rPr lang="en-GB" sz="1800" dirty="0"/>
              <a:t>to look at that product. This doesn’t necessarily mean that they paid attention </a:t>
            </a:r>
            <a:r>
              <a:rPr lang="en-GB" sz="1800" dirty="0" smtClean="0"/>
              <a:t>to it</a:t>
            </a:r>
            <a:r>
              <a:rPr lang="en-GB" sz="1800" dirty="0"/>
              <a:t>, just that they physically looked at it.</a:t>
            </a:r>
          </a:p>
        </p:txBody>
      </p:sp>
      <p:sp>
        <p:nvSpPr>
          <p:cNvPr id="5" name="Rectangle 4"/>
          <p:cNvSpPr/>
          <p:nvPr/>
        </p:nvSpPr>
        <p:spPr>
          <a:xfrm>
            <a:off x="4145280" y="596626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 err="1"/>
              <a:t>Weinschenk</a:t>
            </a:r>
            <a:r>
              <a:rPr lang="en-GB" sz="1400" dirty="0"/>
              <a:t>, S.M. (2011). 100 Things Every Designer Needs to Know About People.</a:t>
            </a:r>
          </a:p>
        </p:txBody>
      </p:sp>
    </p:spTree>
    <p:extLst>
      <p:ext uri="{BB962C8B-B14F-4D97-AF65-F5344CB8AC3E}">
        <p14:creationId xmlns:p14="http://schemas.microsoft.com/office/powerpoint/2010/main" val="12207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Goldstein, E. (2009). Sensation and Perception. </a:t>
            </a:r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 err="1"/>
              <a:t>Weinschenk</a:t>
            </a:r>
            <a:r>
              <a:rPr lang="en-GB" dirty="0"/>
              <a:t>, S.M. (2011). 100 Things Every Designer Needs to Know About People.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189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Dr. </a:t>
            </a:r>
            <a:r>
              <a:rPr lang="en-GB" dirty="0" err="1" smtClean="0"/>
              <a:t>Ginevra</a:t>
            </a:r>
            <a:r>
              <a:rPr lang="en-GB" dirty="0" smtClean="0"/>
              <a:t> </a:t>
            </a:r>
            <a:r>
              <a:rPr lang="en-GB" dirty="0" err="1" smtClean="0"/>
              <a:t>Castellano</a:t>
            </a:r>
            <a:endParaRPr lang="en-GB" dirty="0" smtClean="0"/>
          </a:p>
          <a:p>
            <a:r>
              <a:rPr lang="en-GB" sz="1600" dirty="0" smtClean="0"/>
              <a:t>Department of Information Technology</a:t>
            </a:r>
          </a:p>
          <a:p>
            <a:r>
              <a:rPr lang="en-GB" sz="1600" dirty="0" smtClean="0"/>
              <a:t>Uppsala University</a:t>
            </a:r>
          </a:p>
          <a:p>
            <a:r>
              <a:rPr lang="en-GB" sz="1600" dirty="0" smtClean="0"/>
              <a:t>Email: </a:t>
            </a:r>
            <a:r>
              <a:rPr lang="en-GB" sz="1600" b="1" dirty="0" smtClean="0"/>
              <a:t>ginevra.castellano@it.uu.se</a:t>
            </a:r>
            <a:endParaRPr lang="en-GB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TH_PPT template light blue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light blue</Template>
  <TotalTime>1015</TotalTime>
  <Words>2242</Words>
  <Application>Microsoft Office PowerPoint</Application>
  <PresentationFormat>On-screen Show (4:3)</PresentationFormat>
  <Paragraphs>262</Paragraphs>
  <Slides>53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KTH_PPT template light blue</vt:lpstr>
      <vt:lpstr>DT2350, Lecture 4: Introduction to vision, including perception of objects and scenes</vt:lpstr>
      <vt:lpstr>Textbooks</vt:lpstr>
      <vt:lpstr>Overview</vt:lpstr>
      <vt:lpstr>Introduction to vision - Focusing light onto the retina</vt:lpstr>
      <vt:lpstr>Introduction to vision - Focusing light onto the retina</vt:lpstr>
      <vt:lpstr>Introduction to vision - Transforming light onto electricity</vt:lpstr>
      <vt:lpstr>Introduction to vision - Transforming light onto electricity</vt:lpstr>
      <vt:lpstr>Introduction to vision - Pigments and perception</vt:lpstr>
      <vt:lpstr>Introduction to vision - Pigments and perception</vt:lpstr>
      <vt:lpstr>Introduction to vision - Pigments and perception</vt:lpstr>
      <vt:lpstr>Introduction to vision - Pigments and perception</vt:lpstr>
      <vt:lpstr>Introduction to vision - Neural convergence and perception</vt:lpstr>
      <vt:lpstr>Introduction to vision - Neural convergence and perception</vt:lpstr>
      <vt:lpstr>Introduction to vision - Neural convergence and perception</vt:lpstr>
      <vt:lpstr>Introduction to vision - Lateral inhibition and perception</vt:lpstr>
      <vt:lpstr>Introduction to vision - Lateral inhibition and perception</vt:lpstr>
      <vt:lpstr>Introduction to vision - Lateral inhibition and perception</vt:lpstr>
      <vt:lpstr>The visual cortex and beyond -  Following the signal from retina to cortex</vt:lpstr>
      <vt:lpstr>The visual cortex and beyond -  Following the signal from retina to cortex</vt:lpstr>
      <vt:lpstr>The visual cortex and beyond -  Following the signal from retina to cortex</vt:lpstr>
      <vt:lpstr>The visual cortex and beyond -  Following the signal from retina to cortex</vt:lpstr>
      <vt:lpstr>The visual cortex and beyond -  Following the signal from retina to cortex</vt:lpstr>
      <vt:lpstr>The visual cortex and beyond - Do feature detectors play a role in perception?</vt:lpstr>
      <vt:lpstr>The visual cortex and beyond - Maps and columns in the striate cortex</vt:lpstr>
      <vt:lpstr>The visual cortex and beyond - Maps and columns in the striate cortex</vt:lpstr>
      <vt:lpstr>The visual cortex and beyond - Maps and columns in the striate cortex</vt:lpstr>
      <vt:lpstr>The visual cortex and beyond - Maps and columns in the striate cortex</vt:lpstr>
      <vt:lpstr>The visual cortex and beyond - Streams: pathways for what, where and how</vt:lpstr>
      <vt:lpstr>The visual cortex and beyond - Modularity: structures for faces, places and bodies</vt:lpstr>
      <vt:lpstr>The visual cortex and beyond - Modularity: structures for faces, places and bodies</vt:lpstr>
      <vt:lpstr>Perceiving objects and scenes - Why is it so difficult to design a perceiving machine?</vt:lpstr>
      <vt:lpstr>Perceiving objects and scenes - Why is it so difficult to design a perceiving machine?</vt:lpstr>
      <vt:lpstr>Perceiving objects and scenes - Why is it so difficult to design a perceiving machine?</vt:lpstr>
      <vt:lpstr>Perceiving objects and scenes - The Gesthalt approach to object perception</vt:lpstr>
      <vt:lpstr>Perceiving objects and scenes - The Gesthalt approach to object perception</vt:lpstr>
      <vt:lpstr>Perceiving objects and scenes - The Gesthalt approach to object perception</vt:lpstr>
      <vt:lpstr>Perceiving objects and scenes - The Gesthalt approach to object perception</vt:lpstr>
      <vt:lpstr>Perceiving objects and scenes - The Gesthalt approach to object perception</vt:lpstr>
      <vt:lpstr>Perceiving objects and scenes - The Gesthalt approach to object perception</vt:lpstr>
      <vt:lpstr>Perceiving objects and scenes - The Gesthalt approach to object perception</vt:lpstr>
      <vt:lpstr>Perceiving objects and scenes - The Gesthalt approach to object perception</vt:lpstr>
      <vt:lpstr>Perceiving objects and scenes - The Gesthalt approach to object perception</vt:lpstr>
      <vt:lpstr>Perceiving objects and scenes - Perceiving scenes and objects in scenes</vt:lpstr>
      <vt:lpstr>Perceiving objects and scenes - Perceiving scenes and objects in scenes</vt:lpstr>
      <vt:lpstr>Perceiving objects and scenes - Perceiving scenes and objects in scenes</vt:lpstr>
      <vt:lpstr>Perceiving objects and scenes - The physiology of object and scene perception</vt:lpstr>
      <vt:lpstr>Perceiving objects and scenes - The physiology of object and scene perception</vt:lpstr>
      <vt:lpstr>“Design” case study: There’s a special part of the brain just for recognising faces  </vt:lpstr>
      <vt:lpstr>We look where the face looks</vt:lpstr>
      <vt:lpstr>People decide who and what is alive by looking at the eyes</vt:lpstr>
      <vt:lpstr>Take away messages</vt:lpstr>
      <vt:lpstr>References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Ginevra Castellano</dc:creator>
  <cp:lastModifiedBy>Ginevra Castellano</cp:lastModifiedBy>
  <cp:revision>87</cp:revision>
  <cp:lastPrinted>2013-09-18T15:34:12Z</cp:lastPrinted>
  <dcterms:created xsi:type="dcterms:W3CDTF">2013-09-16T14:32:29Z</dcterms:created>
  <dcterms:modified xsi:type="dcterms:W3CDTF">2015-09-21T14:22:54Z</dcterms:modified>
</cp:coreProperties>
</file>