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handoutMasterIdLst>
    <p:handoutMasterId r:id="rId29"/>
  </p:handoutMasterIdLst>
  <p:sldIdLst>
    <p:sldId id="257" r:id="rId3"/>
    <p:sldId id="338" r:id="rId4"/>
    <p:sldId id="342" r:id="rId5"/>
    <p:sldId id="331" r:id="rId6"/>
    <p:sldId id="345" r:id="rId7"/>
    <p:sldId id="307" r:id="rId8"/>
    <p:sldId id="305" r:id="rId9"/>
    <p:sldId id="321" r:id="rId10"/>
    <p:sldId id="309" r:id="rId11"/>
    <p:sldId id="344" r:id="rId12"/>
    <p:sldId id="343" r:id="rId13"/>
    <p:sldId id="346" r:id="rId14"/>
    <p:sldId id="348" r:id="rId15"/>
    <p:sldId id="333" r:id="rId16"/>
    <p:sldId id="332" r:id="rId17"/>
    <p:sldId id="334" r:id="rId18"/>
    <p:sldId id="349" r:id="rId19"/>
    <p:sldId id="335" r:id="rId20"/>
    <p:sldId id="337" r:id="rId21"/>
    <p:sldId id="340" r:id="rId22"/>
    <p:sldId id="336" r:id="rId23"/>
    <p:sldId id="341" r:id="rId24"/>
    <p:sldId id="303" r:id="rId25"/>
    <p:sldId id="326" r:id="rId26"/>
    <p:sldId id="301" r:id="rId27"/>
  </p:sldIdLst>
  <p:sldSz cx="9906000" cy="6858000" type="A4"/>
  <p:notesSz cx="7099300" cy="10234613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608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136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1.xml"/><Relationship Id="rId1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68B3583D-9149-4548-B116-2A01878E7C7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6966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9463" y="768350"/>
            <a:ext cx="55403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7735ADA8-EB90-47FC-838D-FB202F3B7A0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0573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B005AAB-6573-43B6-8BAD-13F91A027A17}" type="slidenum">
              <a:rPr lang="sv-SE" altLang="sv-SE" sz="1300"/>
              <a:pPr/>
              <a:t>1</a:t>
            </a:fld>
            <a:endParaRPr lang="sv-SE" altLang="sv-SE" sz="1300"/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022937" y="1"/>
            <a:ext cx="3076363" cy="508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048" tIns="49524" rIns="99048" bIns="49524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v-SE" altLang="sv-SE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4022937" y="9722883"/>
            <a:ext cx="3076363" cy="50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0560" tIns="0" rIns="20560" bIns="0" anchor="b"/>
          <a:lstStyle>
            <a:lvl1pPr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sv-SE" sz="1100" i="1"/>
              <a:t>32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0" y="9722883"/>
            <a:ext cx="3076363" cy="50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048" tIns="49524" rIns="99048" bIns="49524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v-SE" altLang="sv-SE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0" y="1"/>
            <a:ext cx="3076363" cy="508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048" tIns="49524" rIns="99048" bIns="49524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v-SE" altLang="sv-SE"/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4022937" y="0"/>
            <a:ext cx="3078007" cy="506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048" tIns="49524" rIns="99048" bIns="49524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v-SE" altLang="sv-SE"/>
          </a:p>
        </p:txBody>
      </p:sp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4022937" y="9724660"/>
            <a:ext cx="3078007" cy="508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0560" tIns="0" rIns="20560" bIns="0" anchor="b"/>
          <a:lstStyle>
            <a:lvl1pPr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sv-SE" sz="1100" i="1"/>
              <a:t>41</a:t>
            </a:r>
          </a:p>
        </p:txBody>
      </p:sp>
      <p:sp>
        <p:nvSpPr>
          <p:cNvPr id="8201" name="Rectangle 8"/>
          <p:cNvSpPr>
            <a:spLocks noChangeArrowheads="1"/>
          </p:cNvSpPr>
          <p:nvPr/>
        </p:nvSpPr>
        <p:spPr bwMode="auto">
          <a:xfrm>
            <a:off x="-1644" y="9724660"/>
            <a:ext cx="3078007" cy="508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048" tIns="49524" rIns="99048" bIns="49524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v-SE" altLang="sv-SE"/>
          </a:p>
        </p:txBody>
      </p:sp>
      <p:sp>
        <p:nvSpPr>
          <p:cNvPr id="8202" name="Rectangle 9"/>
          <p:cNvSpPr>
            <a:spLocks noChangeArrowheads="1"/>
          </p:cNvSpPr>
          <p:nvPr/>
        </p:nvSpPr>
        <p:spPr bwMode="auto">
          <a:xfrm>
            <a:off x="-1644" y="0"/>
            <a:ext cx="3078007" cy="506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048" tIns="49524" rIns="99048" bIns="49524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v-SE" altLang="sv-SE"/>
          </a:p>
        </p:txBody>
      </p:sp>
      <p:sp>
        <p:nvSpPr>
          <p:cNvPr id="8203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0575" y="774700"/>
            <a:ext cx="5521325" cy="3822700"/>
          </a:xfrm>
          <a:noFill/>
          <a:ln w="12700" cap="flat">
            <a:solidFill>
              <a:schemeClr val="tx1"/>
            </a:solidFill>
          </a:ln>
        </p:spPr>
      </p:sp>
      <p:sp>
        <p:nvSpPr>
          <p:cNvPr id="8204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46574" y="4859665"/>
            <a:ext cx="5206153" cy="4605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9378" tIns="49689" rIns="99378" bIns="49689"/>
          <a:lstStyle/>
          <a:p>
            <a:pPr eaLnBrk="1" hangingPunct="1"/>
            <a:endParaRPr lang="en-GB" altLang="sv-SE" smtClean="0"/>
          </a:p>
        </p:txBody>
      </p:sp>
    </p:spTree>
    <p:extLst>
      <p:ext uri="{BB962C8B-B14F-4D97-AF65-F5344CB8AC3E}">
        <p14:creationId xmlns:p14="http://schemas.microsoft.com/office/powerpoint/2010/main" val="2494721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A4F2468-2D12-447F-9067-99B6FF1CFC4E}" type="slidenum">
              <a:rPr lang="sv-SE" altLang="sv-SE" sz="1300"/>
              <a:pPr/>
              <a:t>6</a:t>
            </a:fld>
            <a:endParaRPr lang="sv-SE" altLang="sv-SE" sz="13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619396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C19EB7-60D0-4F1E-977E-57A645744B26}" type="slidenum">
              <a:rPr lang="sv-SE" altLang="sv-SE" sz="1300"/>
              <a:pPr/>
              <a:t>8</a:t>
            </a:fld>
            <a:endParaRPr lang="sv-SE" altLang="sv-SE" sz="13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0575" y="774700"/>
            <a:ext cx="5521325" cy="3822700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574" y="4859666"/>
            <a:ext cx="5206153" cy="4607352"/>
          </a:xfrm>
          <a:noFill/>
        </p:spPr>
        <p:txBody>
          <a:bodyPr lIns="97492" tIns="48746" rIns="97492" bIns="48746"/>
          <a:lstStyle/>
          <a:p>
            <a:pPr eaLnBrk="1" hangingPunct="1"/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4070954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DE2C584-ACAF-4BA1-A6B8-CC7BAB49026D}" type="slidenum">
              <a:rPr lang="sv-SE" altLang="sv-SE" sz="1300"/>
              <a:pPr/>
              <a:t>14</a:t>
            </a:fld>
            <a:endParaRPr lang="sv-SE" altLang="sv-SE" sz="13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sv-SE" altLang="sv-SE" smtClean="0"/>
              <a:t>Egentligen ganska självklart, kan man tycka: det som behövs är inlevelse och förutseende vad gäller normalt mänskligt beteende. Men roll och uppdrag för olika enheter får ofta följder som man inte tänkt igenom på t ex benägenheten att föreslå (eller själv genomföra) framtidssatsningar. Var förvaltas organisationens avgörande resurser? Finns rätt incitament?</a:t>
            </a:r>
          </a:p>
        </p:txBody>
      </p:sp>
    </p:spTree>
    <p:extLst>
      <p:ext uri="{BB962C8B-B14F-4D97-AF65-F5344CB8AC3E}">
        <p14:creationId xmlns:p14="http://schemas.microsoft.com/office/powerpoint/2010/main" val="1303647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A4C5BAF-0EE1-49D7-AF82-C102EA28D233}" type="slidenum">
              <a:rPr lang="sv-SE" altLang="sv-SE" sz="1300"/>
              <a:pPr/>
              <a:t>15</a:t>
            </a:fld>
            <a:endParaRPr lang="sv-SE" altLang="sv-SE" sz="13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8995" tIns="49496" rIns="98995" bIns="49496"/>
          <a:lstStyle/>
          <a:p>
            <a:pPr eaLnBrk="1" hangingPunct="1"/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3566794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BB1BCE0-A32B-4EF6-8F58-FCCC46F1B800}" type="slidenum">
              <a:rPr lang="sv-SE" altLang="sv-SE" sz="1300"/>
              <a:pPr/>
              <a:t>16</a:t>
            </a:fld>
            <a:endParaRPr lang="sv-SE" altLang="sv-SE" sz="13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sv-SE" altLang="sv-SE" smtClean="0"/>
              <a:t>Med lån från läran om balanserade styrkort (Kaplan och Norton) mår de flesta systemsatsningar bra av att man konkretiserar deras förbättringslogik som i strategikartan till vänster, vad som kommer att avgöra framgång, och hittar mått på detta som går att sätta mål för så att vi kan styra införandet.</a:t>
            </a:r>
          </a:p>
        </p:txBody>
      </p:sp>
    </p:spTree>
    <p:extLst>
      <p:ext uri="{BB962C8B-B14F-4D97-AF65-F5344CB8AC3E}">
        <p14:creationId xmlns:p14="http://schemas.microsoft.com/office/powerpoint/2010/main" val="128085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3AF0DF-A0DE-477D-890E-2C522EF37ADC}" type="slidenum">
              <a:rPr lang="sv-SE" altLang="sv-SE" sz="1300"/>
              <a:pPr/>
              <a:t>18</a:t>
            </a:fld>
            <a:endParaRPr lang="sv-SE" altLang="sv-SE" sz="13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2163" y="774700"/>
            <a:ext cx="5521325" cy="382270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100751" tIns="50376" rIns="100751" bIns="50376"/>
          <a:lstStyle/>
          <a:p>
            <a:pPr eaLnBrk="1" hangingPunct="1"/>
            <a:endParaRPr lang="en-US" altLang="sv-SE" smtClean="0"/>
          </a:p>
        </p:txBody>
      </p:sp>
    </p:spTree>
    <p:extLst>
      <p:ext uri="{BB962C8B-B14F-4D97-AF65-F5344CB8AC3E}">
        <p14:creationId xmlns:p14="http://schemas.microsoft.com/office/powerpoint/2010/main" val="1443798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9492A3D-4A16-4433-A330-9F7F1258DBFA}" type="slidenum">
              <a:rPr lang="sv-SE" altLang="sv-SE" sz="1300"/>
              <a:pPr/>
              <a:t>21</a:t>
            </a:fld>
            <a:endParaRPr lang="sv-SE" altLang="sv-SE" sz="13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83" tIns="48741" rIns="97483" bIns="48741"/>
          <a:lstStyle/>
          <a:p>
            <a:pPr eaLnBrk="1" hangingPunct="1"/>
            <a:r>
              <a:rPr lang="sv-SE" altLang="sv-SE" smtClean="0"/>
              <a:t>Bild från ekonomichefen Håkan Nilsson finns i </a:t>
            </a:r>
            <a:r>
              <a:rPr lang="sv-SE" altLang="sv-SE" i="1" smtClean="0"/>
              <a:t>Ekonomistyrning för konkurrenskraft </a:t>
            </a:r>
            <a:r>
              <a:rPr lang="sv-SE" altLang="sv-SE" smtClean="0"/>
              <a:t>(se tidigare bild), s 160-161. Detta är en väggtavla som finns i varje Nobina-garage, och där man månatligen klistrar upp fem A5 och två A4-ark med aktuella jämförelser för ett antal nyckeltal. De fem motsvarar de perspektiv man har valt för sitt styrkort. A4-arket till höger är lokal chefs kommentarer. Hon/han kan också ”kladda” med filtspetspenna på arken för att markera det som särskilt bör uppmärksammas.</a:t>
            </a:r>
          </a:p>
        </p:txBody>
      </p:sp>
    </p:spTree>
    <p:extLst>
      <p:ext uri="{BB962C8B-B14F-4D97-AF65-F5344CB8AC3E}">
        <p14:creationId xmlns:p14="http://schemas.microsoft.com/office/powerpoint/2010/main" val="984432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71A4D7E-CEE6-4D9B-A53A-B9B4D2B28FB4}" type="slidenum">
              <a:rPr lang="sv-SE" altLang="sv-SE" sz="1300"/>
              <a:pPr/>
              <a:t>23</a:t>
            </a:fld>
            <a:endParaRPr lang="sv-SE" altLang="sv-S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3876417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99A705A-ABF1-4B6F-9835-BB16D856A168}" type="slidenum">
              <a:rPr lang="sv-SE" altLang="sv-SE" sz="1300"/>
              <a:pPr/>
              <a:t>25</a:t>
            </a:fld>
            <a:endParaRPr lang="sv-SE" altLang="sv-SE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1938500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D3869-EA36-4919-BAD0-D8659CC436E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4299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2013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47D4E-8189-418F-B0FA-8AF5C4B403A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8834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0183D-3656-4677-99A8-4674AC28C8A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883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D2C8E-1A6C-4253-95C6-0A3D987D83A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585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40F76-9CC0-487E-9EE4-00EFEC53323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0947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B55CA-0DFD-4BBA-87C7-21CFE7FA430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284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2013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123B2-3359-492F-A2CE-E71BCE2439D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1876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3221E-470B-4DF0-B135-770EC5A476A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3132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E6D06-2F99-4FED-ACF5-48EF14278A0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3886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597E7-4D1E-40CF-B2CE-F282FF74BCD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5168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2675" cy="5486400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052D9-BC78-46D6-91EC-E64B35502ED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4920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1442D-0B3D-489B-AFB4-65675FDF996B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9718F-9585-416D-81E8-105702BCD56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2639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11DD4-7960-4ABE-8315-C3E4DD0A2BE7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1FDD2-A745-4299-B2C1-925462B4EC4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0691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87917-B81F-4C21-B625-CE21472B1D78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2DC75-9299-463B-A5C9-B56E21BA931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5294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E7873-AB93-41CF-8579-472B943591D2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AF9C7-9253-47F9-9265-DF2E4BEE312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507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7EEF0-B59A-4F75-86B0-9CD413302668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BCD36-133B-4186-9F0E-26D59BF4132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1875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33C47-A28E-43FD-ABEE-DBA55B553D6D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A139E-890E-4BFC-B63B-59C5AC6116D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7468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CD56-7352-4D96-860F-317F22719DF5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A2899-506F-45A7-B51D-E465A8909D0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397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9AB68-6E0E-4E7A-9455-6F4632E9C4EC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09A06-6843-4D2B-A1C0-A0461307966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824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0994-5013-45C2-AAAF-A713B567D74D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5B407-8355-4869-9F3D-8D9464170F1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0008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9FD46-F201-40E0-81D4-AAE250C36264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74934-F4B1-4E55-8215-C9CCE7C7119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7975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24B0A-9EBB-482A-824B-9C372D051D2B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5833E-2475-4D5C-A83B-7F1DE8353CC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798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bakgrundsrubriken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bakgrundstexten</a:t>
            </a:r>
          </a:p>
          <a:p>
            <a:pPr lvl="1"/>
            <a:r>
              <a:rPr lang="sv-SE" altLang="sv-SE" smtClean="0"/>
              <a:t>Nivå två</a:t>
            </a:r>
          </a:p>
          <a:p>
            <a:pPr lvl="2"/>
            <a:r>
              <a:rPr lang="sv-SE" altLang="sv-SE" smtClean="0"/>
              <a:t>Nivå tre</a:t>
            </a:r>
          </a:p>
          <a:p>
            <a:pPr lvl="3"/>
            <a:r>
              <a:rPr lang="sv-SE" altLang="sv-SE" smtClean="0"/>
              <a:t>Nivå fyra</a:t>
            </a:r>
          </a:p>
          <a:p>
            <a:pPr lvl="4"/>
            <a:r>
              <a:rPr lang="sv-SE" altLang="sv-SE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477000"/>
            <a:ext cx="20637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r>
              <a:rPr lang="sv-SE"/>
              <a:t>Nils-Göran Olve 2011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10C8C33-C809-40CB-A9E1-5F7DB2D7542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42" r:id="rId2"/>
    <p:sldLayoutId id="2147483723" r:id="rId3"/>
    <p:sldLayoutId id="2147483724" r:id="rId4"/>
    <p:sldLayoutId id="2147483725" r:id="rId5"/>
    <p:sldLayoutId id="2147483726" r:id="rId6"/>
    <p:sldLayoutId id="2147483743" r:id="rId7"/>
    <p:sldLayoutId id="2147483727" r:id="rId8"/>
    <p:sldLayoutId id="2147483728" r:id="rId9"/>
    <p:sldLayoutId id="2147483729" r:id="rId10"/>
    <p:sldLayoutId id="2147483730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</a:t>
            </a:r>
          </a:p>
        </p:txBody>
      </p:sp>
      <p:sp>
        <p:nvSpPr>
          <p:cNvPr id="2051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bakgrundstexten</a:t>
            </a:r>
          </a:p>
          <a:p>
            <a:pPr lvl="1"/>
            <a:r>
              <a:rPr lang="sv-SE" altLang="sv-SE" smtClean="0"/>
              <a:t>Nivå två</a:t>
            </a:r>
          </a:p>
          <a:p>
            <a:pPr lvl="2"/>
            <a:r>
              <a:rPr lang="sv-SE" altLang="sv-SE" smtClean="0"/>
              <a:t>Nivå tre</a:t>
            </a:r>
          </a:p>
          <a:p>
            <a:pPr lvl="3"/>
            <a:r>
              <a:rPr lang="sv-SE" altLang="sv-SE" smtClean="0"/>
              <a:t>Nivå fyra</a:t>
            </a:r>
          </a:p>
          <a:p>
            <a:pPr lvl="4"/>
            <a:r>
              <a:rPr lang="sv-SE" alt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F0085EC-12B1-4620-BAB8-88391B602C18}" type="datetimeFigureOut">
              <a:rPr lang="sv-SE"/>
              <a:pPr>
                <a:defRPr/>
              </a:pPr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74BB1AE-D987-4764-9822-1B01634358A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hyperlink" Target="http://www.nobina.com/sv/Sverige/" TargetMode="Externa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742950" y="635000"/>
            <a:ext cx="8429625" cy="104775"/>
          </a:xfrm>
          <a:prstGeom prst="rect">
            <a:avLst/>
          </a:prstGeom>
          <a:gradFill rotWithShape="0">
            <a:gsLst>
              <a:gs pos="0">
                <a:srgbClr val="CF0E30"/>
              </a:gs>
              <a:gs pos="100000">
                <a:srgbClr val="A60B2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sp>
        <p:nvSpPr>
          <p:cNvPr id="7171" name="Text Box 7"/>
          <p:cNvSpPr txBox="1">
            <a:spLocks noChangeArrowheads="1"/>
          </p:cNvSpPr>
          <p:nvPr/>
        </p:nvSpPr>
        <p:spPr bwMode="auto">
          <a:xfrm>
            <a:off x="838200" y="2060575"/>
            <a:ext cx="7138988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2800" b="1" dirty="0">
                <a:latin typeface="Arial" panose="020B0604020202020204" pitchFamily="34" charset="0"/>
              </a:rPr>
              <a:t>Nytta, strategi och användbara informationssystem – vad vi vet om hur IT blir lönsamt</a:t>
            </a:r>
            <a:r>
              <a:rPr lang="sv-SE" altLang="sv-SE" sz="2800" dirty="0">
                <a:latin typeface="Arial" panose="020B0604020202020204" pitchFamily="34" charset="0"/>
              </a:rPr>
              <a:t> </a:t>
            </a:r>
            <a:endParaRPr lang="sv-SE" altLang="sv-SE" sz="3600" b="1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sv-SE" sz="2000" b="1" i="1" dirty="0">
                <a:latin typeface="Arial" panose="020B0604020202020204" pitchFamily="34" charset="0"/>
              </a:rPr>
              <a:t>KTH </a:t>
            </a:r>
            <a:r>
              <a:rPr lang="en-US" altLang="sv-SE" sz="2000" b="1" i="1" dirty="0" smtClean="0">
                <a:latin typeface="Arial" panose="020B0604020202020204" pitchFamily="34" charset="0"/>
              </a:rPr>
              <a:t>24 September 2015</a:t>
            </a:r>
            <a:endParaRPr lang="en-US" altLang="sv-SE" sz="2000" b="1" i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sv-SE" sz="1800" b="1" i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2000" b="1" i="1" dirty="0">
                <a:latin typeface="Arial" panose="020B0604020202020204" pitchFamily="34" charset="0"/>
              </a:rPr>
              <a:t>Nils-Göran Olve  </a:t>
            </a:r>
            <a:r>
              <a:rPr lang="en-GB" altLang="sv-SE" sz="1600" b="1" i="1" dirty="0"/>
              <a:t>www.fek.uu.se/institutionen/person.asp?personId=965</a:t>
            </a:r>
            <a:endParaRPr lang="en-US" altLang="sv-SE" sz="1600" b="1" i="1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404813"/>
            <a:ext cx="2489200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Bildobjek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2708275"/>
            <a:ext cx="2293938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Bildobjekt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3406775"/>
            <a:ext cx="2282825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Bildobjekt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4" t="21278" r="28674" b="10773"/>
          <a:stretch>
            <a:fillRect/>
          </a:stretch>
        </p:blipFill>
        <p:spPr bwMode="auto">
          <a:xfrm>
            <a:off x="6897688" y="3403600"/>
            <a:ext cx="23209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ruta 6"/>
          <p:cNvSpPr txBox="1"/>
          <p:nvPr/>
        </p:nvSpPr>
        <p:spPr>
          <a:xfrm>
            <a:off x="4229100" y="620713"/>
            <a:ext cx="3748088" cy="16922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sv-SE" dirty="0"/>
              <a:t>Nils-Göran Olve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sv-SE" sz="2000" dirty="0"/>
              <a:t>HHS, </a:t>
            </a:r>
            <a:r>
              <a:rPr lang="sv-SE" sz="2000" dirty="0" err="1"/>
              <a:t>LiU</a:t>
            </a:r>
            <a:r>
              <a:rPr lang="sv-SE" sz="2000" dirty="0"/>
              <a:t> (sedan 1995), UU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sv-SE" sz="2000" dirty="0"/>
              <a:t>Konsult, författare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sv-SE" sz="2000" dirty="0"/>
              <a:t>Strategi, styrning, beteenden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sv-SE" sz="2000" dirty="0"/>
              <a:t>Senaste årens böcker…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26926" y="609600"/>
            <a:ext cx="8746554" cy="1143000"/>
          </a:xfrm>
        </p:spPr>
        <p:txBody>
          <a:bodyPr/>
          <a:lstStyle/>
          <a:p>
            <a:r>
              <a:rPr lang="sv-SE" dirty="0" smtClean="0"/>
              <a:t>Värde, lönsamhet och sammanhanget</a:t>
            </a:r>
            <a:endParaRPr lang="sv-SE" dirty="0"/>
          </a:p>
        </p:txBody>
      </p:sp>
      <p:grpSp>
        <p:nvGrpSpPr>
          <p:cNvPr id="6" name="Grupp 5"/>
          <p:cNvGrpSpPr/>
          <p:nvPr/>
        </p:nvGrpSpPr>
        <p:grpSpPr>
          <a:xfrm>
            <a:off x="829196" y="2173228"/>
            <a:ext cx="8221286" cy="1619400"/>
            <a:chOff x="1020549" y="1883433"/>
            <a:chExt cx="10118506" cy="2613235"/>
          </a:xfrm>
        </p:grpSpPr>
        <p:sp>
          <p:nvSpPr>
            <p:cNvPr id="4" name="Rektangel med rundade hörn 3"/>
            <p:cNvSpPr/>
            <p:nvPr/>
          </p:nvSpPr>
          <p:spPr>
            <a:xfrm>
              <a:off x="1020549" y="1883433"/>
              <a:ext cx="1880315" cy="25886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950" b="1" dirty="0" smtClean="0"/>
                <a:t>Utforma alternativ</a:t>
              </a:r>
              <a:endParaRPr lang="sv-SE" sz="1950" b="1" dirty="0"/>
            </a:p>
          </p:txBody>
        </p:sp>
        <p:sp>
          <p:nvSpPr>
            <p:cNvPr id="5" name="Rektangel med rundade hörn 4"/>
            <p:cNvSpPr/>
            <p:nvPr/>
          </p:nvSpPr>
          <p:spPr>
            <a:xfrm>
              <a:off x="3323721" y="1894164"/>
              <a:ext cx="1880315" cy="25886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950" b="1" dirty="0" smtClean="0"/>
                <a:t>Välja bland alternativ</a:t>
              </a:r>
              <a:endParaRPr lang="sv-SE" sz="1950" b="1" dirty="0"/>
            </a:p>
          </p:txBody>
        </p:sp>
        <p:cxnSp>
          <p:nvCxnSpPr>
            <p:cNvPr id="7" name="Rak pil 6"/>
            <p:cNvCxnSpPr>
              <a:stCxn id="4" idx="3"/>
              <a:endCxn id="5" idx="1"/>
            </p:cNvCxnSpPr>
            <p:nvPr/>
          </p:nvCxnSpPr>
          <p:spPr>
            <a:xfrm>
              <a:off x="2900864" y="3177760"/>
              <a:ext cx="422857" cy="10731"/>
            </a:xfrm>
            <a:prstGeom prst="straightConnector1">
              <a:avLst/>
            </a:prstGeom>
            <a:ln w="508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ktangel med rundade hörn 7"/>
            <p:cNvSpPr/>
            <p:nvPr/>
          </p:nvSpPr>
          <p:spPr>
            <a:xfrm>
              <a:off x="7933969" y="1897283"/>
              <a:ext cx="3205086" cy="25886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sv-SE" sz="1950" b="1" dirty="0" smtClean="0"/>
                <a:t>Dra slutsatser</a:t>
              </a:r>
              <a:endParaRPr lang="sv-SE" sz="1950" b="1" dirty="0"/>
            </a:p>
          </p:txBody>
        </p:sp>
        <p:sp>
          <p:nvSpPr>
            <p:cNvPr id="9" name="Rektangel med rundade hörn 8"/>
            <p:cNvSpPr/>
            <p:nvPr/>
          </p:nvSpPr>
          <p:spPr>
            <a:xfrm>
              <a:off x="8298876" y="2729341"/>
              <a:ext cx="1149927" cy="139930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950" dirty="0" err="1" smtClean="0">
                  <a:solidFill>
                    <a:schemeClr val="tx1"/>
                  </a:solidFill>
                </a:rPr>
                <a:t>Utvär-dera</a:t>
              </a:r>
              <a:endParaRPr lang="sv-SE" sz="1950" dirty="0">
                <a:solidFill>
                  <a:schemeClr val="tx1"/>
                </a:solidFill>
              </a:endParaRPr>
            </a:p>
          </p:txBody>
        </p:sp>
        <p:sp>
          <p:nvSpPr>
            <p:cNvPr id="10" name="Rektangel med rundade hörn 9"/>
            <p:cNvSpPr/>
            <p:nvPr/>
          </p:nvSpPr>
          <p:spPr>
            <a:xfrm>
              <a:off x="9712033" y="2743191"/>
              <a:ext cx="1149927" cy="139930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950" dirty="0" smtClean="0">
                  <a:solidFill>
                    <a:schemeClr val="tx1"/>
                  </a:solidFill>
                </a:rPr>
                <a:t>Lära</a:t>
              </a:r>
              <a:endParaRPr lang="sv-SE" sz="1950" dirty="0">
                <a:solidFill>
                  <a:schemeClr val="tx1"/>
                </a:solidFill>
              </a:endParaRPr>
            </a:p>
          </p:txBody>
        </p:sp>
        <p:sp>
          <p:nvSpPr>
            <p:cNvPr id="11" name="Rektangel med rundade hörn 10"/>
            <p:cNvSpPr/>
            <p:nvPr/>
          </p:nvSpPr>
          <p:spPr>
            <a:xfrm>
              <a:off x="5623576" y="1908014"/>
              <a:ext cx="1880315" cy="25886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950" b="1" dirty="0" smtClean="0"/>
                <a:t>Redovisa och rapportera</a:t>
              </a:r>
              <a:endParaRPr lang="sv-SE" sz="1950" b="1" dirty="0"/>
            </a:p>
          </p:txBody>
        </p:sp>
        <p:cxnSp>
          <p:nvCxnSpPr>
            <p:cNvPr id="13" name="Rak pil 12"/>
            <p:cNvCxnSpPr>
              <a:stCxn id="5" idx="3"/>
              <a:endCxn id="11" idx="1"/>
            </p:cNvCxnSpPr>
            <p:nvPr/>
          </p:nvCxnSpPr>
          <p:spPr>
            <a:xfrm>
              <a:off x="5204036" y="3188491"/>
              <a:ext cx="419540" cy="13850"/>
            </a:xfrm>
            <a:prstGeom prst="straightConnector1">
              <a:avLst/>
            </a:prstGeom>
            <a:ln w="508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ak pil 14"/>
            <p:cNvCxnSpPr>
              <a:stCxn id="11" idx="3"/>
              <a:endCxn id="8" idx="1"/>
            </p:cNvCxnSpPr>
            <p:nvPr/>
          </p:nvCxnSpPr>
          <p:spPr>
            <a:xfrm flipV="1">
              <a:off x="7503891" y="3191610"/>
              <a:ext cx="430078" cy="10731"/>
            </a:xfrm>
            <a:prstGeom prst="straightConnector1">
              <a:avLst/>
            </a:prstGeom>
            <a:ln w="508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ruta 15"/>
          <p:cNvSpPr txBox="1"/>
          <p:nvPr/>
        </p:nvSpPr>
        <p:spPr>
          <a:xfrm>
            <a:off x="681038" y="4013427"/>
            <a:ext cx="1745527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 smtClean="0"/>
              <a:t>IT och andra professioner</a:t>
            </a:r>
            <a:endParaRPr lang="sv-SE" sz="1950" dirty="0"/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 smtClean="0"/>
              <a:t>Företagsled-</a:t>
            </a:r>
            <a:r>
              <a:rPr lang="sv-SE" sz="1950" dirty="0" err="1" smtClean="0"/>
              <a:t>ning</a:t>
            </a:r>
            <a:r>
              <a:rPr lang="sv-SE" sz="1950" dirty="0" smtClean="0"/>
              <a:t> (olika nivå)</a:t>
            </a:r>
            <a:endParaRPr lang="sv-SE" sz="1950" dirty="0"/>
          </a:p>
        </p:txBody>
      </p:sp>
      <p:sp>
        <p:nvSpPr>
          <p:cNvPr id="17" name="textruta 16"/>
          <p:cNvSpPr txBox="1"/>
          <p:nvPr/>
        </p:nvSpPr>
        <p:spPr>
          <a:xfrm>
            <a:off x="2628460" y="4023364"/>
            <a:ext cx="1745527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/>
              <a:t>Controllers</a:t>
            </a:r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 err="1" smtClean="0"/>
              <a:t>Ftgsledning</a:t>
            </a:r>
            <a:r>
              <a:rPr lang="sv-SE" sz="1950" dirty="0" smtClean="0"/>
              <a:t> </a:t>
            </a:r>
            <a:r>
              <a:rPr lang="sv-SE" sz="1950" dirty="0"/>
              <a:t>(relevant </a:t>
            </a:r>
            <a:r>
              <a:rPr lang="sv-SE" sz="1950" dirty="0" smtClean="0"/>
              <a:t>nivå)</a:t>
            </a:r>
            <a:endParaRPr lang="sv-SE" sz="1950" dirty="0"/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 smtClean="0"/>
              <a:t>(Styrelse)</a:t>
            </a:r>
            <a:endParaRPr lang="sv-SE" sz="1950" dirty="0"/>
          </a:p>
        </p:txBody>
      </p:sp>
      <p:sp>
        <p:nvSpPr>
          <p:cNvPr id="18" name="textruta 17"/>
          <p:cNvSpPr txBox="1"/>
          <p:nvPr/>
        </p:nvSpPr>
        <p:spPr>
          <a:xfrm>
            <a:off x="4384537" y="4023364"/>
            <a:ext cx="194742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 smtClean="0"/>
              <a:t>Redovisnings-experter</a:t>
            </a:r>
            <a:endParaRPr lang="sv-SE" sz="1950" dirty="0"/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 err="1" smtClean="0"/>
              <a:t>Ftgsledning</a:t>
            </a:r>
            <a:endParaRPr lang="sv-SE" sz="1950" dirty="0"/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 smtClean="0"/>
              <a:t>Finansiella marknader, myndigheter</a:t>
            </a:r>
            <a:endParaRPr lang="sv-SE" sz="1950" dirty="0"/>
          </a:p>
        </p:txBody>
      </p:sp>
      <p:sp>
        <p:nvSpPr>
          <p:cNvPr id="19" name="textruta 18"/>
          <p:cNvSpPr txBox="1"/>
          <p:nvPr/>
        </p:nvSpPr>
        <p:spPr>
          <a:xfrm>
            <a:off x="6331959" y="4023364"/>
            <a:ext cx="301317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 err="1" smtClean="0"/>
              <a:t>Ftgsledning</a:t>
            </a:r>
            <a:r>
              <a:rPr lang="sv-SE" sz="1950" dirty="0" smtClean="0"/>
              <a:t> och styrelse</a:t>
            </a:r>
            <a:endParaRPr lang="sv-SE" sz="1950" dirty="0"/>
          </a:p>
          <a:p>
            <a:pPr marL="232172" indent="-232172">
              <a:buFont typeface="Arial" panose="020B0604020202020204" pitchFamily="34" charset="0"/>
              <a:buChar char="•"/>
            </a:pPr>
            <a:r>
              <a:rPr lang="sv-SE" sz="1950" dirty="0" smtClean="0"/>
              <a:t>IT-ledning</a:t>
            </a:r>
            <a:endParaRPr lang="sv-SE" sz="1950" dirty="0"/>
          </a:p>
        </p:txBody>
      </p:sp>
      <p:sp>
        <p:nvSpPr>
          <p:cNvPr id="3" name="textruta 2"/>
          <p:cNvSpPr txBox="1"/>
          <p:nvPr/>
        </p:nvSpPr>
        <p:spPr>
          <a:xfrm>
            <a:off x="220696" y="6522220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dirty="0" smtClean="0"/>
              <a:t>Nils-Göran Olve 2014</a:t>
            </a:r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1267060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5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404813"/>
            <a:ext cx="5543550" cy="537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415925" y="1125538"/>
            <a:ext cx="29527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4000">
                <a:latin typeface="Arial" panose="020B0604020202020204" pitchFamily="34" charset="0"/>
              </a:rPr>
              <a:t>Förverkligas nytto-potentialen?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4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0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000" i="1">
                <a:latin typeface="Arial" panose="020B0604020202020204" pitchFamily="34" charset="0"/>
              </a:rPr>
              <a:t>Economist 09-10-24</a:t>
            </a:r>
            <a:endParaRPr lang="sv-SE" altLang="sv-SE" sz="40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309"/>
            <a:ext cx="9906000" cy="552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32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Platshållare för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smtClean="0"/>
              <a:t>Nils-Göran Olve 2013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60350"/>
            <a:ext cx="8420100" cy="1143000"/>
          </a:xfrm>
        </p:spPr>
        <p:txBody>
          <a:bodyPr/>
          <a:lstStyle/>
          <a:p>
            <a:pPr eaLnBrk="1" hangingPunct="1"/>
            <a:r>
              <a:rPr lang="sv-SE" altLang="sv-SE" smtClean="0"/>
              <a:t>IT och framgång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557338"/>
            <a:ext cx="8420100" cy="48244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v-SE" altLang="sv-SE" sz="2800" smtClean="0"/>
              <a:t>”IT doesn’t matter” </a:t>
            </a:r>
            <a:r>
              <a:rPr lang="sv-SE" altLang="sv-SE" sz="2000" i="1" smtClean="0"/>
              <a:t>(Nicholas Carr, HBR 2003)</a:t>
            </a:r>
          </a:p>
          <a:p>
            <a:pPr eaLnBrk="1" hangingPunct="1">
              <a:lnSpc>
                <a:spcPct val="80000"/>
              </a:lnSpc>
            </a:pPr>
            <a:r>
              <a:rPr lang="sv-SE" altLang="sv-SE" sz="2800" smtClean="0"/>
              <a:t>...men det gör hur man använder IT:</a:t>
            </a:r>
          </a:p>
          <a:p>
            <a:pPr lvl="1" eaLnBrk="1" hangingPunct="1">
              <a:lnSpc>
                <a:spcPct val="80000"/>
              </a:lnSpc>
            </a:pPr>
            <a:r>
              <a:rPr lang="sv-SE" altLang="sv-SE" sz="2400" smtClean="0"/>
              <a:t>Internt och externt utnyttjande (IT som möjliggörare)</a:t>
            </a:r>
          </a:p>
          <a:p>
            <a:pPr lvl="1" eaLnBrk="1" hangingPunct="1">
              <a:lnSpc>
                <a:spcPct val="80000"/>
              </a:lnSpc>
            </a:pPr>
            <a:r>
              <a:rPr lang="sv-SE" altLang="sv-SE" sz="2400" smtClean="0"/>
              <a:t>Hur IT-satsningar kombineras med ändrad organisation och kompetens</a:t>
            </a:r>
          </a:p>
          <a:p>
            <a:pPr lvl="1" eaLnBrk="1" hangingPunct="1">
              <a:lnSpc>
                <a:spcPct val="80000"/>
              </a:lnSpc>
            </a:pPr>
            <a:r>
              <a:rPr lang="sv-SE" altLang="sv-SE" sz="2400" smtClean="0"/>
              <a:t>”Användbar” IT</a:t>
            </a:r>
          </a:p>
          <a:p>
            <a:pPr eaLnBrk="1" hangingPunct="1">
              <a:lnSpc>
                <a:spcPct val="80000"/>
              </a:lnSpc>
            </a:pPr>
            <a:r>
              <a:rPr lang="sv-SE" altLang="sv-SE" sz="2800" smtClean="0"/>
              <a:t>Ekonomi = läran om hushållning med resurser</a:t>
            </a:r>
          </a:p>
          <a:p>
            <a:pPr lvl="1" eaLnBrk="1" hangingPunct="1">
              <a:lnSpc>
                <a:spcPct val="80000"/>
              </a:lnSpc>
            </a:pPr>
            <a:r>
              <a:rPr lang="sv-SE" altLang="sv-SE" sz="2400" smtClean="0"/>
              <a:t>Anskaffa (investeringsbeslut; ansvar)</a:t>
            </a:r>
          </a:p>
          <a:p>
            <a:pPr lvl="1" eaLnBrk="1" hangingPunct="1">
              <a:lnSpc>
                <a:spcPct val="80000"/>
              </a:lnSpc>
            </a:pPr>
            <a:r>
              <a:rPr lang="sv-SE" altLang="sv-SE" sz="2400" smtClean="0"/>
              <a:t>Bruka (effektivt bruk; ta betalt)</a:t>
            </a:r>
          </a:p>
          <a:p>
            <a:pPr eaLnBrk="1" hangingPunct="1">
              <a:lnSpc>
                <a:spcPct val="80000"/>
              </a:lnSpc>
            </a:pPr>
            <a:r>
              <a:rPr lang="sv-SE" altLang="sv-SE" sz="2800" smtClean="0"/>
              <a:t>”IT som strategisk resurs” </a:t>
            </a:r>
            <a:r>
              <a:rPr lang="sv-SE" altLang="sv-SE" sz="2000" i="1" smtClean="0"/>
              <a:t>(Olve och Falk, 1996)</a:t>
            </a:r>
          </a:p>
          <a:p>
            <a:pPr lvl="1" eaLnBrk="1" hangingPunct="1">
              <a:lnSpc>
                <a:spcPct val="80000"/>
              </a:lnSpc>
            </a:pPr>
            <a:r>
              <a:rPr lang="sv-SE" altLang="sv-SE" sz="2400" smtClean="0"/>
              <a:t>En förutsättning för verksamheten</a:t>
            </a:r>
          </a:p>
          <a:p>
            <a:pPr lvl="1" eaLnBrk="1" hangingPunct="1">
              <a:lnSpc>
                <a:spcPct val="80000"/>
              </a:lnSpc>
            </a:pPr>
            <a:r>
              <a:rPr lang="sv-SE" altLang="sv-SE" sz="2400" smtClean="0"/>
              <a:t>Infrastruktur</a:t>
            </a:r>
          </a:p>
        </p:txBody>
      </p:sp>
      <p:sp>
        <p:nvSpPr>
          <p:cNvPr id="12293" name="AutoShape 4"/>
          <p:cNvSpPr>
            <a:spLocks/>
          </p:cNvSpPr>
          <p:nvPr/>
        </p:nvSpPr>
        <p:spPr bwMode="auto">
          <a:xfrm>
            <a:off x="6176963" y="4292600"/>
            <a:ext cx="215900" cy="649288"/>
          </a:xfrm>
          <a:prstGeom prst="rightBrace">
            <a:avLst>
              <a:gd name="adj1" fmla="val 2506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6732588" y="4168775"/>
            <a:ext cx="29003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400" b="1" i="1">
                <a:solidFill>
                  <a:srgbClr val="FF0000"/>
                </a:solidFill>
              </a:rPr>
              <a:t>Ekonomistyrningen påverkar!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latshållare för datum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dirty="0" smtClean="0"/>
              <a:t>Nils-Göran Olve 2013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152400"/>
            <a:ext cx="8934450" cy="1143000"/>
          </a:xfrm>
        </p:spPr>
        <p:txBody>
          <a:bodyPr/>
          <a:lstStyle/>
          <a:p>
            <a:pPr algn="l" eaLnBrk="1" hangingPunct="1"/>
            <a:r>
              <a:rPr lang="sv-SE" altLang="sv-SE" sz="2400" b="1" smtClean="0"/>
              <a:t>Thomas Falk och Nils-Göran Olve (1996)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219200"/>
            <a:ext cx="2590800" cy="4724400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altLang="sv-SE" sz="2000" smtClean="0"/>
              <a:t>Att styra och leda verksamheten internt med hjälp av IT</a:t>
            </a:r>
          </a:p>
          <a:p>
            <a:pPr eaLnBrk="1" hangingPunct="1">
              <a:lnSpc>
                <a:spcPct val="90000"/>
              </a:lnSpc>
            </a:pPr>
            <a:r>
              <a:rPr lang="sv-SE" altLang="sv-SE" sz="2000" smtClean="0"/>
              <a:t>Att använda IT och information i kunderbjudanden och lev.-relationer</a:t>
            </a:r>
          </a:p>
          <a:p>
            <a:pPr eaLnBrk="1" hangingPunct="1">
              <a:lnSpc>
                <a:spcPct val="90000"/>
              </a:lnSpc>
            </a:pPr>
            <a:r>
              <a:rPr lang="sv-SE" altLang="sv-SE" sz="2000" smtClean="0"/>
              <a:t>Att styra och leda IT-verksamheten som sådan, outsourcing osv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altLang="sv-SE" sz="2000" i="1" smtClean="0"/>
              <a:t>…är tre områden som ledningen inte får abdikera från! De får följder för t ex:</a:t>
            </a:r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00475" y="1219200"/>
            <a:ext cx="4284663" cy="5105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sv-SE" altLang="sv-SE" sz="2000" smtClean="0"/>
              <a:t>Hur IT som</a:t>
            </a:r>
            <a:r>
              <a:rPr lang="sv-SE" altLang="sv-SE" sz="2000" i="1" smtClean="0"/>
              <a:t> infrastruktur</a:t>
            </a:r>
            <a:r>
              <a:rPr lang="sv-SE" altLang="sv-SE" sz="2000" smtClean="0"/>
              <a:t> möjliggör nya sätt att organisera och bedriva verksamheten, dvs vem som gör vad var och utifrån vilken information. Det påverkar operativa ansvar, kompetensbehov mm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sv-SE" altLang="sv-SE" sz="2000" smtClean="0"/>
              <a:t>Resonemang om IS/IT i </a:t>
            </a:r>
            <a:r>
              <a:rPr lang="sv-SE" altLang="sv-SE" sz="2000" i="1" smtClean="0"/>
              <a:t>strategier</a:t>
            </a:r>
            <a:r>
              <a:rPr lang="sv-SE" altLang="sv-SE" sz="2000" smtClean="0"/>
              <a:t> – kompetens jämfört med konkurrenter, kostnad/tillgång mm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sv-SE" altLang="sv-SE" sz="2000" i="1" smtClean="0"/>
              <a:t>Beskrivningarna</a:t>
            </a:r>
            <a:r>
              <a:rPr lang="sv-SE" altLang="sv-SE" sz="2000" smtClean="0"/>
              <a:t> av IS/IT/information i rapporter, inför beslut om IS/IT-investeringar, vid ledning av IS-projekt mm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sv-SE" altLang="sv-SE" sz="2000" smtClean="0"/>
              <a:t>Rollen för </a:t>
            </a:r>
            <a:r>
              <a:rPr lang="sv-SE" altLang="sv-SE" sz="2000" i="1" smtClean="0"/>
              <a:t>IT-funktionen</a:t>
            </a:r>
            <a:r>
              <a:rPr lang="sv-SE" altLang="sv-SE" sz="2000" smtClean="0"/>
              <a:t> (motsv) inom företaget, internpriser mm</a:t>
            </a:r>
            <a:endParaRPr lang="sv-SE" altLang="sv-SE" sz="2800" smtClean="0"/>
          </a:p>
        </p:txBody>
      </p:sp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038" y="188913"/>
            <a:ext cx="1603375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smtClean="0"/>
              <a:t>Brynjolfsson om IT:s produktivitet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407025" y="1905000"/>
            <a:ext cx="3756025" cy="35115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altLang="sv-SE" sz="2000" smtClean="0"/>
              <a:t>”For every dollar of IT hardware capital that a company owns, there are up to $9 of IT-related intangible assets, such as human capital—the capitalized value of training—and organizational capital—the capitalized value of investments in new business-process and other organizational practices”</a:t>
            </a:r>
          </a:p>
          <a:p>
            <a:pPr eaLnBrk="1" hangingPunct="1">
              <a:lnSpc>
                <a:spcPct val="90000"/>
              </a:lnSpc>
            </a:pPr>
            <a:r>
              <a:rPr lang="sv-SE" altLang="sv-SE" sz="2000" smtClean="0"/>
              <a:t>”Companies that use IT intensively work differently from their competitors”</a:t>
            </a:r>
          </a:p>
        </p:txBody>
      </p:sp>
      <p:pic>
        <p:nvPicPr>
          <p:cNvPr id="15365" name="Picture 4" descr="ROI_char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4413250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346200" y="1819275"/>
            <a:ext cx="822325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>
                <a:latin typeface="Arial" panose="020B0604020202020204" pitchFamily="34" charset="0"/>
              </a:rPr>
              <a:t>High</a:t>
            </a: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2327275" y="4845050"/>
            <a:ext cx="3062288" cy="4556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216150" y="4879975"/>
            <a:ext cx="20304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 anchor="ctr" anchorCtr="1"/>
          <a:lstStyle>
            <a:lvl1pPr marL="342900" indent="-342900"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62075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3">
              <a:spcBef>
                <a:spcPct val="0"/>
              </a:spcBef>
              <a:buFontTx/>
              <a:buNone/>
            </a:pPr>
            <a:r>
              <a:rPr lang="sv-SE" altLang="sv-SE" sz="1600" b="1">
                <a:latin typeface="Arial" panose="020B0604020202020204" pitchFamily="34" charset="0"/>
              </a:rPr>
              <a:t>Localized Exploitation</a:t>
            </a:r>
          </a:p>
        </p:txBody>
      </p:sp>
      <p:sp>
        <p:nvSpPr>
          <p:cNvPr id="17414" name="Rectangle 9"/>
          <p:cNvSpPr>
            <a:spLocks noChangeArrowheads="1"/>
          </p:cNvSpPr>
          <p:nvPr/>
        </p:nvSpPr>
        <p:spPr bwMode="auto">
          <a:xfrm>
            <a:off x="4713288" y="2093913"/>
            <a:ext cx="3062287" cy="4540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sp>
        <p:nvSpPr>
          <p:cNvPr id="17415" name="Rectangle 10"/>
          <p:cNvSpPr>
            <a:spLocks noChangeArrowheads="1"/>
          </p:cNvSpPr>
          <p:nvPr/>
        </p:nvSpPr>
        <p:spPr bwMode="auto">
          <a:xfrm>
            <a:off x="4078288" y="2768600"/>
            <a:ext cx="3060700" cy="4540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sp>
        <p:nvSpPr>
          <p:cNvPr id="17416" name="Rectangle 11"/>
          <p:cNvSpPr>
            <a:spLocks noChangeArrowheads="1"/>
          </p:cNvSpPr>
          <p:nvPr/>
        </p:nvSpPr>
        <p:spPr bwMode="auto">
          <a:xfrm>
            <a:off x="3440113" y="3443288"/>
            <a:ext cx="3062287" cy="4540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sp>
        <p:nvSpPr>
          <p:cNvPr id="17417" name="Rectangle 12"/>
          <p:cNvSpPr>
            <a:spLocks noChangeArrowheads="1"/>
          </p:cNvSpPr>
          <p:nvPr/>
        </p:nvSpPr>
        <p:spPr bwMode="auto">
          <a:xfrm>
            <a:off x="2857500" y="4168775"/>
            <a:ext cx="3063875" cy="4540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sp>
        <p:nvSpPr>
          <p:cNvPr id="17418" name="Rectangle 13"/>
          <p:cNvSpPr>
            <a:spLocks noChangeArrowheads="1"/>
          </p:cNvSpPr>
          <p:nvPr/>
        </p:nvSpPr>
        <p:spPr bwMode="auto">
          <a:xfrm>
            <a:off x="3395663" y="4224338"/>
            <a:ext cx="198913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>
                <a:latin typeface="Arial" panose="020B0604020202020204" pitchFamily="34" charset="0"/>
              </a:rPr>
              <a:t>Internal Integration</a:t>
            </a:r>
          </a:p>
        </p:txBody>
      </p:sp>
      <p:sp>
        <p:nvSpPr>
          <p:cNvPr id="17419" name="Rectangle 14"/>
          <p:cNvSpPr>
            <a:spLocks noChangeArrowheads="1"/>
          </p:cNvSpPr>
          <p:nvPr/>
        </p:nvSpPr>
        <p:spPr bwMode="auto">
          <a:xfrm>
            <a:off x="3584575" y="3498850"/>
            <a:ext cx="28638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>
                <a:latin typeface="Arial" panose="020B0604020202020204" pitchFamily="34" charset="0"/>
              </a:rPr>
              <a:t>Business Process Redesign</a:t>
            </a:r>
          </a:p>
        </p:txBody>
      </p:sp>
      <p:sp>
        <p:nvSpPr>
          <p:cNvPr id="17420" name="Rectangle 15"/>
          <p:cNvSpPr>
            <a:spLocks noChangeArrowheads="1"/>
          </p:cNvSpPr>
          <p:nvPr/>
        </p:nvSpPr>
        <p:spPr bwMode="auto">
          <a:xfrm>
            <a:off x="4160838" y="2770188"/>
            <a:ext cx="28765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>
                <a:latin typeface="Arial" panose="020B0604020202020204" pitchFamily="34" charset="0"/>
              </a:rPr>
              <a:t>Business Network Redesign</a:t>
            </a:r>
          </a:p>
        </p:txBody>
      </p:sp>
      <p:sp>
        <p:nvSpPr>
          <p:cNvPr id="17421" name="Rectangle 16"/>
          <p:cNvSpPr>
            <a:spLocks noChangeArrowheads="1"/>
          </p:cNvSpPr>
          <p:nvPr/>
        </p:nvSpPr>
        <p:spPr bwMode="auto">
          <a:xfrm>
            <a:off x="4808538" y="2174875"/>
            <a:ext cx="2944812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>
                <a:latin typeface="Arial" panose="020B0604020202020204" pitchFamily="34" charset="0"/>
              </a:rPr>
              <a:t>Business Scope Redefinition</a:t>
            </a:r>
          </a:p>
        </p:txBody>
      </p:sp>
      <p:sp>
        <p:nvSpPr>
          <p:cNvPr id="17422" name="Rectangle 17"/>
          <p:cNvSpPr>
            <a:spLocks noChangeArrowheads="1"/>
          </p:cNvSpPr>
          <p:nvPr/>
        </p:nvSpPr>
        <p:spPr bwMode="auto">
          <a:xfrm rot="-5400000">
            <a:off x="763588" y="3713163"/>
            <a:ext cx="18224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800" b="1">
                <a:latin typeface="Arial" panose="020B0604020202020204" pitchFamily="34" charset="0"/>
              </a:rPr>
              <a:t>Degree of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sv-SE" altLang="sv-SE" sz="1800" b="1">
                <a:latin typeface="Arial" panose="020B0604020202020204" pitchFamily="34" charset="0"/>
              </a:rPr>
              <a:t>Transformation</a:t>
            </a:r>
          </a:p>
        </p:txBody>
      </p:sp>
      <p:sp>
        <p:nvSpPr>
          <p:cNvPr id="17423" name="Rectangle 18"/>
          <p:cNvSpPr>
            <a:spLocks noChangeArrowheads="1"/>
          </p:cNvSpPr>
          <p:nvPr/>
        </p:nvSpPr>
        <p:spPr bwMode="auto">
          <a:xfrm>
            <a:off x="1462088" y="5003800"/>
            <a:ext cx="5524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>
                <a:latin typeface="Arial" panose="020B0604020202020204" pitchFamily="34" charset="0"/>
              </a:rPr>
              <a:t>Low</a:t>
            </a:r>
          </a:p>
        </p:txBody>
      </p:sp>
      <p:sp>
        <p:nvSpPr>
          <p:cNvPr id="17424" name="Rectangle 19"/>
          <p:cNvSpPr>
            <a:spLocks noChangeArrowheads="1"/>
          </p:cNvSpPr>
          <p:nvPr/>
        </p:nvSpPr>
        <p:spPr bwMode="auto">
          <a:xfrm>
            <a:off x="2044700" y="5522913"/>
            <a:ext cx="5524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>
                <a:latin typeface="Arial" panose="020B0604020202020204" pitchFamily="34" charset="0"/>
              </a:rPr>
              <a:t>Low</a:t>
            </a:r>
          </a:p>
        </p:txBody>
      </p:sp>
      <p:sp>
        <p:nvSpPr>
          <p:cNvPr id="17425" name="Rectangle 20"/>
          <p:cNvSpPr>
            <a:spLocks noChangeArrowheads="1"/>
          </p:cNvSpPr>
          <p:nvPr/>
        </p:nvSpPr>
        <p:spPr bwMode="auto">
          <a:xfrm>
            <a:off x="7240588" y="5522913"/>
            <a:ext cx="59690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>
                <a:latin typeface="Arial" panose="020B0604020202020204" pitchFamily="34" charset="0"/>
              </a:rPr>
              <a:t>High</a:t>
            </a:r>
          </a:p>
        </p:txBody>
      </p:sp>
      <p:sp>
        <p:nvSpPr>
          <p:cNvPr id="17426" name="Rectangle 21"/>
          <p:cNvSpPr>
            <a:spLocks noChangeArrowheads="1"/>
          </p:cNvSpPr>
          <p:nvPr/>
        </p:nvSpPr>
        <p:spPr bwMode="auto">
          <a:xfrm>
            <a:off x="3263900" y="5573713"/>
            <a:ext cx="3117850" cy="34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800" b="1">
                <a:latin typeface="Arial" panose="020B0604020202020204" pitchFamily="34" charset="0"/>
              </a:rPr>
              <a:t>Range of Potential Benefits</a:t>
            </a:r>
          </a:p>
        </p:txBody>
      </p:sp>
      <p:sp>
        <p:nvSpPr>
          <p:cNvPr id="17427" name="Line 22"/>
          <p:cNvSpPr>
            <a:spLocks noChangeShapeType="1"/>
          </p:cNvSpPr>
          <p:nvPr/>
        </p:nvSpPr>
        <p:spPr bwMode="auto">
          <a:xfrm>
            <a:off x="2055813" y="1930400"/>
            <a:ext cx="0" cy="3478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17428" name="Line 23"/>
          <p:cNvSpPr>
            <a:spLocks noChangeShapeType="1"/>
          </p:cNvSpPr>
          <p:nvPr/>
        </p:nvSpPr>
        <p:spPr bwMode="auto">
          <a:xfrm>
            <a:off x="2055813" y="5408613"/>
            <a:ext cx="5937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17429" name="Line 24"/>
          <p:cNvSpPr>
            <a:spLocks noChangeShapeType="1"/>
          </p:cNvSpPr>
          <p:nvPr/>
        </p:nvSpPr>
        <p:spPr bwMode="auto">
          <a:xfrm>
            <a:off x="2054225" y="4008438"/>
            <a:ext cx="5886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17430" name="Rectangle 25"/>
          <p:cNvSpPr>
            <a:spLocks noChangeArrowheads="1"/>
          </p:cNvSpPr>
          <p:nvPr/>
        </p:nvSpPr>
        <p:spPr bwMode="auto">
          <a:xfrm>
            <a:off x="6873875" y="3238500"/>
            <a:ext cx="16700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800" b="1">
                <a:latin typeface="Arial" panose="020B0604020202020204" pitchFamily="34" charset="0"/>
              </a:rPr>
              <a:t>Revolutionary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sv-SE" altLang="sv-SE" sz="1800" b="1">
                <a:latin typeface="Arial" panose="020B0604020202020204" pitchFamily="34" charset="0"/>
              </a:rPr>
              <a:t>Levels</a:t>
            </a:r>
          </a:p>
        </p:txBody>
      </p:sp>
      <p:sp>
        <p:nvSpPr>
          <p:cNvPr id="17431" name="Rectangle 26"/>
          <p:cNvSpPr>
            <a:spLocks noChangeArrowheads="1"/>
          </p:cNvSpPr>
          <p:nvPr/>
        </p:nvSpPr>
        <p:spPr bwMode="auto">
          <a:xfrm>
            <a:off x="6392863" y="4692650"/>
            <a:ext cx="15303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800" b="1">
                <a:latin typeface="Arial" panose="020B0604020202020204" pitchFamily="34" charset="0"/>
              </a:rPr>
              <a:t>Evolutionary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sv-SE" altLang="sv-SE" sz="1800" b="1">
                <a:latin typeface="Arial" panose="020B0604020202020204" pitchFamily="34" charset="0"/>
              </a:rPr>
              <a:t>Levels</a:t>
            </a:r>
          </a:p>
        </p:txBody>
      </p:sp>
      <p:sp>
        <p:nvSpPr>
          <p:cNvPr id="17432" name="Rectangle 27"/>
          <p:cNvSpPr>
            <a:spLocks noChangeArrowheads="1"/>
          </p:cNvSpPr>
          <p:nvPr/>
        </p:nvSpPr>
        <p:spPr bwMode="auto">
          <a:xfrm>
            <a:off x="6226175" y="6235700"/>
            <a:ext cx="3335338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482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2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2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2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2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900" b="1" i="1"/>
              <a:t>(</a:t>
            </a:r>
            <a:r>
              <a:rPr lang="sv-SE" altLang="sv-SE" sz="1900" b="1" i="1">
                <a:latin typeface="Arial" panose="020B0604020202020204" pitchFamily="34" charset="0"/>
              </a:rPr>
              <a:t>Venkatraman a o, MIT</a:t>
            </a:r>
            <a:r>
              <a:rPr lang="sv-SE" altLang="sv-SE" sz="1900" b="1" i="1"/>
              <a:t> 1994)</a:t>
            </a:r>
          </a:p>
        </p:txBody>
      </p:sp>
      <p:sp>
        <p:nvSpPr>
          <p:cNvPr id="17433" name="Rectangle 29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9372600" cy="1143000"/>
          </a:xfrm>
        </p:spPr>
        <p:txBody>
          <a:bodyPr/>
          <a:lstStyle/>
          <a:p>
            <a:pPr eaLnBrk="1" hangingPunct="1"/>
            <a:r>
              <a:rPr lang="sv-SE" altLang="sv-SE" sz="3200" smtClean="0"/>
              <a:t>The business value of IT: </a:t>
            </a:r>
            <a:br>
              <a:rPr lang="sv-SE" altLang="sv-SE" sz="3200" smtClean="0"/>
            </a:br>
            <a:r>
              <a:rPr lang="sv-SE" altLang="sv-SE" sz="3200" smtClean="0"/>
              <a:t>Five Levels of IT-Enabled Business Transformation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42950" y="260648"/>
            <a:ext cx="8420100" cy="1143000"/>
          </a:xfrm>
        </p:spPr>
        <p:txBody>
          <a:bodyPr/>
          <a:lstStyle/>
          <a:p>
            <a:r>
              <a:rPr lang="sv-SE" dirty="0" smtClean="0"/>
              <a:t>Spåra följder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42950" y="1618456"/>
            <a:ext cx="8420100" cy="4114800"/>
          </a:xfrm>
        </p:spPr>
        <p:txBody>
          <a:bodyPr/>
          <a:lstStyle/>
          <a:p>
            <a:r>
              <a:rPr lang="sv-SE" dirty="0" smtClean="0"/>
              <a:t>”</a:t>
            </a:r>
            <a:r>
              <a:rPr lang="sv-SE" dirty="0" err="1" smtClean="0"/>
              <a:t>Relieve</a:t>
            </a:r>
            <a:r>
              <a:rPr lang="sv-SE" dirty="0" smtClean="0"/>
              <a:t>”, ”</a:t>
            </a:r>
            <a:r>
              <a:rPr lang="sv-SE" dirty="0" err="1" smtClean="0"/>
              <a:t>enable</a:t>
            </a:r>
            <a:r>
              <a:rPr lang="sv-SE" dirty="0" smtClean="0"/>
              <a:t>” – avlasta, möjliggör!</a:t>
            </a:r>
          </a:p>
          <a:p>
            <a:r>
              <a:rPr lang="sv-SE" dirty="0" smtClean="0"/>
              <a:t>Jämfört med vad? 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sv-SE" dirty="0" smtClean="0"/>
              <a:t>Är ”som vi brukat göra” överhuvudtaget ett alternativ?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sv-SE" dirty="0" smtClean="0"/>
              <a:t>Hur mycket mer behöver vi ändra på?</a:t>
            </a:r>
          </a:p>
          <a:p>
            <a:r>
              <a:rPr lang="sv-SE" dirty="0" smtClean="0"/>
              <a:t>Engagera dem som kan bidra</a:t>
            </a:r>
          </a:p>
          <a:p>
            <a:pPr lvl="1"/>
            <a:r>
              <a:rPr lang="sv-SE" dirty="0" smtClean="0"/>
              <a:t>Forma förväntningar – eller mobilisera motstånd?</a:t>
            </a:r>
          </a:p>
          <a:p>
            <a:pPr lvl="1"/>
            <a:r>
              <a:rPr lang="sv-SE" dirty="0" smtClean="0"/>
              <a:t>Hemligt</a:t>
            </a:r>
          </a:p>
          <a:p>
            <a:pPr lvl="1"/>
            <a:r>
              <a:rPr lang="sv-SE" dirty="0" smtClean="0"/>
              <a:t>En berättelse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6444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7" t="1" r="1" b="6291"/>
          <a:stretch/>
        </p:blipFill>
        <p:spPr>
          <a:xfrm>
            <a:off x="2574170" y="937592"/>
            <a:ext cx="7173792" cy="4926924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344488" y="1162941"/>
            <a:ext cx="23762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600" dirty="0" smtClean="0"/>
              <a:t>”</a:t>
            </a:r>
            <a:r>
              <a:rPr lang="sv-SE" sz="2600" b="1" dirty="0" smtClean="0"/>
              <a:t>Affärsmodell</a:t>
            </a:r>
            <a:r>
              <a:rPr lang="sv-SE" sz="2600" dirty="0" smtClean="0"/>
              <a:t>” enligt </a:t>
            </a:r>
            <a:r>
              <a:rPr lang="sv-SE" sz="2600" i="1" dirty="0" err="1" smtClean="0"/>
              <a:t>Osterwalder</a:t>
            </a:r>
            <a:r>
              <a:rPr lang="sv-SE" sz="2600" i="1" dirty="0" smtClean="0"/>
              <a:t> </a:t>
            </a:r>
            <a:r>
              <a:rPr lang="sv-SE" sz="2600" i="1" dirty="0"/>
              <a:t>&amp; </a:t>
            </a:r>
            <a:r>
              <a:rPr lang="sv-SE" sz="2600" i="1" dirty="0" err="1"/>
              <a:t>Pigneur</a:t>
            </a:r>
            <a:r>
              <a:rPr lang="sv-SE" sz="2600" i="1" dirty="0"/>
              <a:t> </a:t>
            </a:r>
            <a:r>
              <a:rPr lang="sv-SE" sz="2600" dirty="0"/>
              <a:t>(2010) – </a:t>
            </a:r>
            <a:r>
              <a:rPr lang="sv-SE" sz="2600" dirty="0" smtClean="0"/>
              <a:t>utforma värdeskapandet som ett ekonomiskt hållbart system!</a:t>
            </a:r>
            <a:endParaRPr lang="sv-SE" sz="2600" dirty="0"/>
          </a:p>
        </p:txBody>
      </p:sp>
    </p:spTree>
    <p:extLst>
      <p:ext uri="{BB962C8B-B14F-4D97-AF65-F5344CB8AC3E}">
        <p14:creationId xmlns:p14="http://schemas.microsoft.com/office/powerpoint/2010/main" val="2278590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32837" y="3937517"/>
            <a:ext cx="1446322" cy="53823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8025486" y="3217233"/>
            <a:ext cx="967761" cy="215689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139960" y="5013983"/>
            <a:ext cx="967761" cy="71632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686521" y="3217232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963362" y="4293699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648957" y="5192078"/>
            <a:ext cx="967761" cy="7163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579164" y="2500911"/>
            <a:ext cx="967761" cy="716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2479475" y="5192078"/>
            <a:ext cx="967761" cy="716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5081325" y="1766800"/>
            <a:ext cx="967761" cy="716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756316" y="3217232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152796" y="2118486"/>
            <a:ext cx="7960081" cy="412777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1275811" y="1760321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1" name="Oval 6"/>
          <p:cNvSpPr>
            <a:spLocks noChangeArrowheads="1"/>
          </p:cNvSpPr>
          <p:nvPr/>
        </p:nvSpPr>
        <p:spPr bwMode="auto">
          <a:xfrm>
            <a:off x="7892438" y="1721453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728731" y="4509608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9" name="Höger 18"/>
          <p:cNvSpPr/>
          <p:nvPr/>
        </p:nvSpPr>
        <p:spPr>
          <a:xfrm>
            <a:off x="6720829" y="3955839"/>
            <a:ext cx="1136395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Hårdvara</a:t>
            </a:r>
          </a:p>
        </p:txBody>
      </p:sp>
      <p:sp>
        <p:nvSpPr>
          <p:cNvPr id="23" name="Höger 22"/>
          <p:cNvSpPr/>
          <p:nvPr/>
        </p:nvSpPr>
        <p:spPr>
          <a:xfrm rot="2139902">
            <a:off x="7450123" y="3046049"/>
            <a:ext cx="705476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Nät</a:t>
            </a:r>
          </a:p>
        </p:txBody>
      </p:sp>
      <p:sp>
        <p:nvSpPr>
          <p:cNvPr id="24" name="Höger 23"/>
          <p:cNvSpPr/>
          <p:nvPr/>
        </p:nvSpPr>
        <p:spPr>
          <a:xfrm rot="20104500">
            <a:off x="7087653" y="4763276"/>
            <a:ext cx="1042694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b="1" dirty="0">
                <a:solidFill>
                  <a:schemeClr val="bg1"/>
                </a:solidFill>
              </a:rPr>
              <a:t>Mjukvara</a:t>
            </a:r>
          </a:p>
        </p:txBody>
      </p:sp>
      <p:sp>
        <p:nvSpPr>
          <p:cNvPr id="25" name="Höger 24"/>
          <p:cNvSpPr/>
          <p:nvPr/>
        </p:nvSpPr>
        <p:spPr>
          <a:xfrm rot="2530763">
            <a:off x="5335037" y="4629321"/>
            <a:ext cx="965301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b="1" dirty="0">
                <a:solidFill>
                  <a:schemeClr val="bg1"/>
                </a:solidFill>
              </a:rPr>
              <a:t>Licenser</a:t>
            </a:r>
          </a:p>
        </p:txBody>
      </p:sp>
      <p:sp>
        <p:nvSpPr>
          <p:cNvPr id="26" name="Höger 25"/>
          <p:cNvSpPr/>
          <p:nvPr/>
        </p:nvSpPr>
        <p:spPr>
          <a:xfrm rot="19593640">
            <a:off x="3471274" y="4646858"/>
            <a:ext cx="1690185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Komponenter</a:t>
            </a:r>
          </a:p>
        </p:txBody>
      </p:sp>
      <p:sp>
        <p:nvSpPr>
          <p:cNvPr id="4" name="Vänster-höger 3"/>
          <p:cNvSpPr/>
          <p:nvPr/>
        </p:nvSpPr>
        <p:spPr>
          <a:xfrm rot="4653824">
            <a:off x="5043155" y="3000785"/>
            <a:ext cx="1388427" cy="39924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/>
              <a:t>Standards</a:t>
            </a:r>
          </a:p>
        </p:txBody>
      </p:sp>
      <p:sp>
        <p:nvSpPr>
          <p:cNvPr id="28" name="Höger 27"/>
          <p:cNvSpPr/>
          <p:nvPr/>
        </p:nvSpPr>
        <p:spPr>
          <a:xfrm rot="2139902">
            <a:off x="2174920" y="2408114"/>
            <a:ext cx="1168222" cy="542189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sv-SE" sz="1350" dirty="0">
                <a:solidFill>
                  <a:schemeClr val="tx1"/>
                </a:solidFill>
                <a:latin typeface="Times New Roman" panose="02020603050405020304" pitchFamily="18" charset="0"/>
              </a:rPr>
              <a:t>Lagar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94738" y="404664"/>
            <a:ext cx="8094765" cy="1143000"/>
          </a:xfrm>
        </p:spPr>
        <p:txBody>
          <a:bodyPr/>
          <a:lstStyle/>
          <a:p>
            <a:r>
              <a:rPr lang="sv-SE" sz="4000" dirty="0" smtClean="0"/>
              <a:t>Affärsmodellen avgör vilka som samverkar</a:t>
            </a:r>
            <a:endParaRPr lang="sv-SE" sz="4000" dirty="0"/>
          </a:p>
        </p:txBody>
      </p:sp>
      <p:pic>
        <p:nvPicPr>
          <p:cNvPr id="27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4" t="21278" r="28674" b="10773"/>
          <a:stretch>
            <a:fillRect/>
          </a:stretch>
        </p:blipFill>
        <p:spPr bwMode="auto">
          <a:xfrm>
            <a:off x="158515" y="72590"/>
            <a:ext cx="1236224" cy="164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807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32837" y="3937517"/>
            <a:ext cx="1446322" cy="53823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8025486" y="3217233"/>
            <a:ext cx="967761" cy="215689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139960" y="5013983"/>
            <a:ext cx="967761" cy="71632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686521" y="3217232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963362" y="4293699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648957" y="5192078"/>
            <a:ext cx="967761" cy="7163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579164" y="2500911"/>
            <a:ext cx="967761" cy="716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2479475" y="5192078"/>
            <a:ext cx="967761" cy="716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5081325" y="1766800"/>
            <a:ext cx="967761" cy="716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756316" y="3217232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152796" y="2118486"/>
            <a:ext cx="7960081" cy="412777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1275811" y="1760321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1" name="Oval 6"/>
          <p:cNvSpPr>
            <a:spLocks noChangeArrowheads="1"/>
          </p:cNvSpPr>
          <p:nvPr/>
        </p:nvSpPr>
        <p:spPr bwMode="auto">
          <a:xfrm>
            <a:off x="7892438" y="1721453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728731" y="4509608"/>
            <a:ext cx="967761" cy="7163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sv-SE" sz="1350"/>
          </a:p>
        </p:txBody>
      </p:sp>
      <p:sp>
        <p:nvSpPr>
          <p:cNvPr id="19" name="Höger 18"/>
          <p:cNvSpPr/>
          <p:nvPr/>
        </p:nvSpPr>
        <p:spPr>
          <a:xfrm>
            <a:off x="6720829" y="3955839"/>
            <a:ext cx="1136395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Hårdvara</a:t>
            </a:r>
          </a:p>
        </p:txBody>
      </p:sp>
      <p:sp>
        <p:nvSpPr>
          <p:cNvPr id="23" name="Höger 22"/>
          <p:cNvSpPr/>
          <p:nvPr/>
        </p:nvSpPr>
        <p:spPr>
          <a:xfrm rot="2139902">
            <a:off x="7450123" y="3046049"/>
            <a:ext cx="705476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Nät</a:t>
            </a:r>
          </a:p>
        </p:txBody>
      </p:sp>
      <p:sp>
        <p:nvSpPr>
          <p:cNvPr id="24" name="Höger 23"/>
          <p:cNvSpPr/>
          <p:nvPr/>
        </p:nvSpPr>
        <p:spPr>
          <a:xfrm rot="20104500">
            <a:off x="7087653" y="4763276"/>
            <a:ext cx="1042694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b="1" dirty="0">
                <a:solidFill>
                  <a:schemeClr val="bg1"/>
                </a:solidFill>
              </a:rPr>
              <a:t>Mjukvara</a:t>
            </a:r>
          </a:p>
        </p:txBody>
      </p:sp>
      <p:sp>
        <p:nvSpPr>
          <p:cNvPr id="25" name="Höger 24"/>
          <p:cNvSpPr/>
          <p:nvPr/>
        </p:nvSpPr>
        <p:spPr>
          <a:xfrm rot="2530763">
            <a:off x="5335037" y="4629321"/>
            <a:ext cx="965301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b="1" dirty="0">
                <a:solidFill>
                  <a:schemeClr val="bg1"/>
                </a:solidFill>
              </a:rPr>
              <a:t>Licenser</a:t>
            </a:r>
          </a:p>
        </p:txBody>
      </p:sp>
      <p:sp>
        <p:nvSpPr>
          <p:cNvPr id="26" name="Höger 25"/>
          <p:cNvSpPr/>
          <p:nvPr/>
        </p:nvSpPr>
        <p:spPr>
          <a:xfrm rot="19593640">
            <a:off x="3471274" y="4646858"/>
            <a:ext cx="1690185" cy="542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Komponenter</a:t>
            </a:r>
          </a:p>
        </p:txBody>
      </p:sp>
      <p:sp>
        <p:nvSpPr>
          <p:cNvPr id="4" name="Vänster-höger 3"/>
          <p:cNvSpPr/>
          <p:nvPr/>
        </p:nvSpPr>
        <p:spPr>
          <a:xfrm rot="4653824">
            <a:off x="5043155" y="3000785"/>
            <a:ext cx="1388427" cy="39924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/>
              <a:t>Standards</a:t>
            </a:r>
          </a:p>
        </p:txBody>
      </p:sp>
      <p:sp>
        <p:nvSpPr>
          <p:cNvPr id="28" name="Höger 27"/>
          <p:cNvSpPr/>
          <p:nvPr/>
        </p:nvSpPr>
        <p:spPr>
          <a:xfrm rot="2139902">
            <a:off x="2174920" y="2408114"/>
            <a:ext cx="1168222" cy="542189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sv-SE" sz="1350" dirty="0">
                <a:solidFill>
                  <a:schemeClr val="tx1"/>
                </a:solidFill>
                <a:latin typeface="Times New Roman" panose="02020603050405020304" pitchFamily="18" charset="0"/>
              </a:rPr>
              <a:t>Lagar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8934" y="404664"/>
            <a:ext cx="8890570" cy="11430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sv-SE" sz="4000" dirty="0"/>
              <a:t>…vilket leder till </a:t>
            </a:r>
            <a:r>
              <a:rPr lang="sv-SE" sz="4000" dirty="0">
                <a:solidFill>
                  <a:srgbClr val="C00000"/>
                </a:solidFill>
              </a:rPr>
              <a:t>betalningar</a:t>
            </a:r>
            <a:r>
              <a:rPr lang="sv-SE" sz="4000" dirty="0"/>
              <a:t>, kanske olika inför och under</a:t>
            </a:r>
          </a:p>
        </p:txBody>
      </p:sp>
      <p:sp>
        <p:nvSpPr>
          <p:cNvPr id="35" name="Höger 34"/>
          <p:cNvSpPr/>
          <p:nvPr/>
        </p:nvSpPr>
        <p:spPr>
          <a:xfrm rot="13190928">
            <a:off x="5711342" y="4615734"/>
            <a:ext cx="846518" cy="33485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Höger 35"/>
          <p:cNvSpPr/>
          <p:nvPr/>
        </p:nvSpPr>
        <p:spPr>
          <a:xfrm rot="10800000">
            <a:off x="6617284" y="4298275"/>
            <a:ext cx="1152340" cy="33485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Höger 36"/>
          <p:cNvSpPr/>
          <p:nvPr/>
        </p:nvSpPr>
        <p:spPr>
          <a:xfrm rot="8826055">
            <a:off x="3616919" y="5001172"/>
            <a:ext cx="1561535" cy="33485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Höger 37"/>
          <p:cNvSpPr/>
          <p:nvPr/>
        </p:nvSpPr>
        <p:spPr>
          <a:xfrm rot="9265157">
            <a:off x="7143941" y="5153782"/>
            <a:ext cx="902135" cy="334851"/>
          </a:xfrm>
          <a:prstGeom prst="rightArrow">
            <a:avLst/>
          </a:prstGeom>
          <a:pattFill prst="dkDnDiag">
            <a:fgClr>
              <a:srgbClr val="C0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Höger 38"/>
          <p:cNvSpPr/>
          <p:nvPr/>
        </p:nvSpPr>
        <p:spPr>
          <a:xfrm rot="12873700">
            <a:off x="7161369" y="3227459"/>
            <a:ext cx="727659" cy="334851"/>
          </a:xfrm>
          <a:prstGeom prst="rightArrow">
            <a:avLst/>
          </a:prstGeom>
          <a:pattFill prst="dkDnDiag">
            <a:fgClr>
              <a:srgbClr val="C0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Vänster-höger 39"/>
          <p:cNvSpPr/>
          <p:nvPr/>
        </p:nvSpPr>
        <p:spPr>
          <a:xfrm rot="4653824">
            <a:off x="5298587" y="3025220"/>
            <a:ext cx="1388427" cy="399245"/>
          </a:xfrm>
          <a:prstGeom prst="leftRightArrow">
            <a:avLst/>
          </a:prstGeom>
          <a:pattFill prst="dkDnDiag">
            <a:fgClr>
              <a:srgbClr val="C0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1" name="Höger 40"/>
          <p:cNvSpPr/>
          <p:nvPr/>
        </p:nvSpPr>
        <p:spPr>
          <a:xfrm rot="17776577">
            <a:off x="6193309" y="3354101"/>
            <a:ext cx="727659" cy="334851"/>
          </a:xfrm>
          <a:prstGeom prst="rightArrow">
            <a:avLst/>
          </a:prstGeom>
          <a:pattFill prst="dkDnDiag">
            <a:fgClr>
              <a:srgbClr val="C0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1451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tshållare för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dirty="0" smtClean="0"/>
              <a:t>Nils-Göran Olve 2014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813" y="304800"/>
            <a:ext cx="7259637" cy="1143000"/>
          </a:xfrm>
        </p:spPr>
        <p:txBody>
          <a:bodyPr/>
          <a:lstStyle/>
          <a:p>
            <a:pPr eaLnBrk="1" hangingPunct="1"/>
            <a:r>
              <a:rPr lang="sv-SE" altLang="sv-SE" smtClean="0">
                <a:solidFill>
                  <a:schemeClr val="tx1"/>
                </a:solidFill>
              </a:rPr>
              <a:t>Exempel på ekonomistyrning: intern resultatenhet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32500" y="2051050"/>
            <a:ext cx="3589338" cy="4114800"/>
          </a:xfrm>
        </p:spPr>
        <p:txBody>
          <a:bodyPr/>
          <a:lstStyle/>
          <a:p>
            <a:pPr eaLnBrk="1" hangingPunct="1"/>
            <a:r>
              <a:rPr lang="sv-SE" altLang="sv-SE" sz="2800" smtClean="0"/>
              <a:t>”Gratis”, självkostnad, marknadsmässigt…</a:t>
            </a:r>
          </a:p>
          <a:p>
            <a:pPr eaLnBrk="1" hangingPunct="1"/>
            <a:r>
              <a:rPr lang="sv-SE" altLang="sv-SE" sz="2800" smtClean="0"/>
              <a:t>Följder för:</a:t>
            </a:r>
          </a:p>
          <a:p>
            <a:pPr lvl="1" eaLnBrk="1" hangingPunct="1"/>
            <a:r>
              <a:rPr lang="sv-SE" altLang="sv-SE" sz="2400" smtClean="0"/>
              <a:t>Investeringar och risk</a:t>
            </a:r>
          </a:p>
          <a:p>
            <a:pPr lvl="1" eaLnBrk="1" hangingPunct="1"/>
            <a:r>
              <a:rPr lang="sv-SE" altLang="sv-SE" sz="2400" smtClean="0"/>
              <a:t>Utnyttjande</a:t>
            </a:r>
          </a:p>
          <a:p>
            <a:pPr lvl="1" eaLnBrk="1" hangingPunct="1"/>
            <a:r>
              <a:rPr lang="sv-SE" altLang="sv-SE" sz="2400" smtClean="0"/>
              <a:t>Engagemang?</a:t>
            </a:r>
          </a:p>
          <a:p>
            <a:pPr eaLnBrk="1" hangingPunct="1"/>
            <a:r>
              <a:rPr lang="sv-SE" altLang="sv-SE" sz="2800" smtClean="0"/>
              <a:t>Vilket ger ”rätt” utnyttjande?</a:t>
            </a:r>
          </a:p>
        </p:txBody>
      </p:sp>
      <p:grpSp>
        <p:nvGrpSpPr>
          <p:cNvPr id="18437" name="Group 16"/>
          <p:cNvGrpSpPr>
            <a:grpSpLocks/>
          </p:cNvGrpSpPr>
          <p:nvPr/>
        </p:nvGrpSpPr>
        <p:grpSpPr bwMode="auto">
          <a:xfrm>
            <a:off x="920750" y="1770063"/>
            <a:ext cx="4114800" cy="2667000"/>
            <a:chOff x="580" y="1115"/>
            <a:chExt cx="2592" cy="1680"/>
          </a:xfrm>
        </p:grpSpPr>
        <p:sp>
          <p:nvSpPr>
            <p:cNvPr id="18440" name="Oval 4"/>
            <p:cNvSpPr>
              <a:spLocks noChangeArrowheads="1"/>
            </p:cNvSpPr>
            <p:nvPr/>
          </p:nvSpPr>
          <p:spPr bwMode="auto">
            <a:xfrm>
              <a:off x="1204" y="1115"/>
              <a:ext cx="1344" cy="480"/>
            </a:xfrm>
            <a:prstGeom prst="ellipse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800" b="1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Företagsledningen</a:t>
              </a:r>
            </a:p>
          </p:txBody>
        </p:sp>
        <p:sp>
          <p:nvSpPr>
            <p:cNvPr id="18441" name="Oval 5"/>
            <p:cNvSpPr>
              <a:spLocks noChangeArrowheads="1"/>
            </p:cNvSpPr>
            <p:nvPr/>
          </p:nvSpPr>
          <p:spPr bwMode="auto">
            <a:xfrm>
              <a:off x="580" y="2315"/>
              <a:ext cx="1008" cy="480"/>
            </a:xfrm>
            <a:prstGeom prst="ellipse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800" b="1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T ex: IT-avd.</a:t>
              </a:r>
            </a:p>
          </p:txBody>
        </p:sp>
        <p:sp>
          <p:nvSpPr>
            <p:cNvPr id="18442" name="Oval 6"/>
            <p:cNvSpPr>
              <a:spLocks noChangeArrowheads="1"/>
            </p:cNvSpPr>
            <p:nvPr/>
          </p:nvSpPr>
          <p:spPr bwMode="auto">
            <a:xfrm>
              <a:off x="2164" y="2315"/>
              <a:ext cx="1008" cy="480"/>
            </a:xfrm>
            <a:prstGeom prst="ellipse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800" b="1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Intern kund</a:t>
              </a:r>
            </a:p>
          </p:txBody>
        </p:sp>
        <p:cxnSp>
          <p:nvCxnSpPr>
            <p:cNvPr id="18443" name="AutoShape 7"/>
            <p:cNvCxnSpPr>
              <a:cxnSpLocks noChangeShapeType="1"/>
              <a:stCxn id="18440" idx="3"/>
              <a:endCxn id="18441" idx="0"/>
            </p:cNvCxnSpPr>
            <p:nvPr/>
          </p:nvCxnSpPr>
          <p:spPr bwMode="auto">
            <a:xfrm flipH="1">
              <a:off x="1084" y="1525"/>
              <a:ext cx="317" cy="79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44" name="AutoShape 8"/>
            <p:cNvCxnSpPr>
              <a:cxnSpLocks noChangeShapeType="1"/>
              <a:stCxn id="18440" idx="5"/>
              <a:endCxn id="18442" idx="0"/>
            </p:cNvCxnSpPr>
            <p:nvPr/>
          </p:nvCxnSpPr>
          <p:spPr bwMode="auto">
            <a:xfrm>
              <a:off x="2351" y="1525"/>
              <a:ext cx="317" cy="79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45" name="AutoShape 9"/>
            <p:cNvCxnSpPr>
              <a:cxnSpLocks noChangeShapeType="1"/>
              <a:stCxn id="18441" idx="6"/>
              <a:endCxn id="18442" idx="2"/>
            </p:cNvCxnSpPr>
            <p:nvPr/>
          </p:nvCxnSpPr>
          <p:spPr bwMode="auto">
            <a:xfrm>
              <a:off x="1588" y="2555"/>
              <a:ext cx="576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46" name="Text Box 10"/>
            <p:cNvSpPr txBox="1">
              <a:spLocks noChangeArrowheads="1"/>
            </p:cNvSpPr>
            <p:nvPr/>
          </p:nvSpPr>
          <p:spPr bwMode="auto">
            <a:xfrm>
              <a:off x="810" y="1714"/>
              <a:ext cx="7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800">
                  <a:latin typeface="Arial" panose="020B0604020202020204" pitchFamily="34" charset="0"/>
                  <a:ea typeface="ＭＳ Ｐゴシック" panose="020B0600070205080204" pitchFamily="34" charset="-128"/>
                </a:rPr>
                <a:t>Uppdrag*</a:t>
              </a:r>
            </a:p>
          </p:txBody>
        </p:sp>
        <p:sp>
          <p:nvSpPr>
            <p:cNvPr id="18447" name="Text Box 11"/>
            <p:cNvSpPr txBox="1">
              <a:spLocks noChangeArrowheads="1"/>
            </p:cNvSpPr>
            <p:nvPr/>
          </p:nvSpPr>
          <p:spPr bwMode="auto">
            <a:xfrm>
              <a:off x="2212" y="1700"/>
              <a:ext cx="7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800">
                  <a:latin typeface="Arial" panose="020B0604020202020204" pitchFamily="34" charset="0"/>
                  <a:ea typeface="ＭＳ Ｐゴシック" panose="020B0600070205080204" pitchFamily="34" charset="-128"/>
                </a:rPr>
                <a:t>Uppdrag*</a:t>
              </a:r>
            </a:p>
          </p:txBody>
        </p:sp>
        <p:sp>
          <p:nvSpPr>
            <p:cNvPr id="18448" name="Text Box 12"/>
            <p:cNvSpPr txBox="1">
              <a:spLocks noChangeArrowheads="1"/>
            </p:cNvSpPr>
            <p:nvPr/>
          </p:nvSpPr>
          <p:spPr bwMode="auto">
            <a:xfrm>
              <a:off x="1550" y="2115"/>
              <a:ext cx="65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800">
                  <a:latin typeface="Arial" panose="020B0604020202020204" pitchFamily="34" charset="0"/>
                  <a:ea typeface="ＭＳ Ｐゴシック" panose="020B0600070205080204" pitchFamily="34" charset="-128"/>
                </a:rPr>
                <a:t>Spel-regler**</a:t>
              </a:r>
            </a:p>
          </p:txBody>
        </p:sp>
        <p:cxnSp>
          <p:nvCxnSpPr>
            <p:cNvPr id="18449" name="AutoShape 13"/>
            <p:cNvCxnSpPr>
              <a:cxnSpLocks noChangeShapeType="1"/>
              <a:stCxn id="18440" idx="4"/>
              <a:endCxn id="18448" idx="0"/>
            </p:cNvCxnSpPr>
            <p:nvPr/>
          </p:nvCxnSpPr>
          <p:spPr bwMode="auto">
            <a:xfrm>
              <a:off x="1876" y="1595"/>
              <a:ext cx="1" cy="5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8438" name="Text Box 14"/>
          <p:cNvSpPr txBox="1">
            <a:spLocks noChangeArrowheads="1"/>
          </p:cNvSpPr>
          <p:nvPr/>
        </p:nvSpPr>
        <p:spPr bwMode="auto">
          <a:xfrm>
            <a:off x="3097213" y="4641850"/>
            <a:ext cx="23685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>
                <a:latin typeface="Arial" panose="020B0604020202020204" pitchFamily="34" charset="0"/>
                <a:ea typeface="ＭＳ Ｐゴシック" panose="020B0600070205080204" pitchFamily="34" charset="-128"/>
              </a:rPr>
              <a:t>**Internpriser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>
                <a:latin typeface="Arial" panose="020B0604020202020204" pitchFamily="34" charset="0"/>
                <a:ea typeface="ＭＳ Ｐゴシック" panose="020B0600070205080204" pitchFamily="34" charset="-128"/>
              </a:rPr>
              <a:t>Kalkylprinciper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>
                <a:latin typeface="Arial" panose="020B0604020202020204" pitchFamily="34" charset="0"/>
                <a:ea typeface="ＭＳ Ｐゴシック" panose="020B0600070205080204" pitchFamily="34" charset="-128"/>
              </a:rPr>
              <a:t>Tjänsteutbud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>
                <a:latin typeface="Arial" panose="020B0604020202020204" pitchFamily="34" charset="0"/>
                <a:ea typeface="ＭＳ Ｐゴシック" panose="020B0600070205080204" pitchFamily="34" charset="-128"/>
              </a:rPr>
              <a:t>Kvalitet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>
                <a:latin typeface="Arial" panose="020B0604020202020204" pitchFamily="34" charset="0"/>
                <a:ea typeface="ＭＳ Ｐゴシック" panose="020B0600070205080204" pitchFamily="34" charset="-128"/>
              </a:rPr>
              <a:t>Rätt anlita andra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>
                <a:latin typeface="Arial" panose="020B0604020202020204" pitchFamily="34" charset="0"/>
                <a:ea typeface="ＭＳ Ｐゴシック" panose="020B0600070205080204" pitchFamily="34" charset="-128"/>
              </a:rPr>
              <a:t>Regler vid beställning</a:t>
            </a:r>
          </a:p>
        </p:txBody>
      </p:sp>
      <p:sp>
        <p:nvSpPr>
          <p:cNvPr id="18439" name="Text Box 15"/>
          <p:cNvSpPr txBox="1">
            <a:spLocks noChangeArrowheads="1"/>
          </p:cNvSpPr>
          <p:nvPr/>
        </p:nvSpPr>
        <p:spPr bwMode="auto">
          <a:xfrm>
            <a:off x="1138238" y="4633913"/>
            <a:ext cx="1824037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>
                <a:latin typeface="Arial" panose="020B0604020202020204" pitchFamily="34" charset="0"/>
                <a:ea typeface="ＭＳ Ｐゴシック" panose="020B0600070205080204" pitchFamily="34" charset="-128"/>
              </a:rPr>
              <a:t>*Krav på verksamheten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>
                <a:latin typeface="Arial" panose="020B0604020202020204" pitchFamily="34" charset="0"/>
                <a:ea typeface="ＭＳ Ｐゴシック" panose="020B0600070205080204" pitchFamily="34" charset="-128"/>
              </a:rPr>
              <a:t>Resultatmål och budget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>
                <a:latin typeface="Arial" panose="020B0604020202020204" pitchFamily="34" charset="0"/>
                <a:ea typeface="ＭＳ Ｐゴシック" panose="020B0600070205080204" pitchFamily="34" charset="-128"/>
              </a:rPr>
              <a:t>Självbestäm-mande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tshållare för datum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dirty="0" smtClean="0"/>
              <a:t>Nils-Göran Olve 2014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2960688" y="2836863"/>
            <a:ext cx="1069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2800" b="1">
                <a:latin typeface="Arial Black" panose="020B0A04020102020204" pitchFamily="34" charset="0"/>
              </a:rPr>
              <a:t>Mått</a:t>
            </a:r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4435475" y="3627438"/>
            <a:ext cx="1525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2800" b="1">
                <a:latin typeface="Arial Black" panose="020B0A04020102020204" pitchFamily="34" charset="0"/>
              </a:rPr>
              <a:t>Ansvar</a:t>
            </a:r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838200" y="3627438"/>
            <a:ext cx="14271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2800" b="1">
                <a:latin typeface="Arial Black" panose="020B0A04020102020204" pitchFamily="34" charset="0"/>
              </a:rPr>
              <a:t>Beslut</a:t>
            </a:r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2544763" y="5357813"/>
            <a:ext cx="1901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2800" b="1">
                <a:solidFill>
                  <a:srgbClr val="7E7E7E"/>
                </a:solidFill>
                <a:latin typeface="Arial Black" panose="020B0A04020102020204" pitchFamily="34" charset="0"/>
              </a:rPr>
              <a:t>Handling</a:t>
            </a:r>
          </a:p>
        </p:txBody>
      </p:sp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2624138" y="1885950"/>
            <a:ext cx="17414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2800" b="1">
                <a:solidFill>
                  <a:srgbClr val="7E7E7E"/>
                </a:solidFill>
                <a:latin typeface="Arial Black" panose="020B0A04020102020204" pitchFamily="34" charset="0"/>
              </a:rPr>
              <a:t>Strategi</a:t>
            </a:r>
          </a:p>
        </p:txBody>
      </p: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366713" y="4565650"/>
            <a:ext cx="62420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b="1">
                <a:solidFill>
                  <a:srgbClr val="CC0000"/>
                </a:solidFill>
                <a:latin typeface="Arial Black" panose="020B0A04020102020204" pitchFamily="34" charset="0"/>
              </a:rPr>
              <a:t>Information och incitament</a:t>
            </a:r>
          </a:p>
        </p:txBody>
      </p:sp>
      <p:sp>
        <p:nvSpPr>
          <p:cNvPr id="20489" name="AutoShape 8"/>
          <p:cNvSpPr>
            <a:spLocks noChangeArrowheads="1"/>
          </p:cNvSpPr>
          <p:nvPr/>
        </p:nvSpPr>
        <p:spPr bwMode="auto">
          <a:xfrm>
            <a:off x="709613" y="2693988"/>
            <a:ext cx="5572125" cy="16557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sp>
        <p:nvSpPr>
          <p:cNvPr id="20490" name="Text Box 9"/>
          <p:cNvSpPr txBox="1">
            <a:spLocks noChangeArrowheads="1"/>
          </p:cNvSpPr>
          <p:nvPr/>
        </p:nvSpPr>
        <p:spPr bwMode="auto">
          <a:xfrm>
            <a:off x="7086600" y="1219200"/>
            <a:ext cx="2743200" cy="478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800" i="1" u="sng"/>
              <a:t>Men inte bara ekonomistyrning: </a:t>
            </a:r>
            <a:r>
              <a:rPr lang="sv-SE" altLang="sv-SE" sz="2200" b="1">
                <a:solidFill>
                  <a:srgbClr val="CC0000"/>
                </a:solidFill>
                <a:latin typeface="Arial Black" panose="020B0A04020102020204" pitchFamily="34" charset="0"/>
              </a:rPr>
              <a:t>Styrmix</a:t>
            </a:r>
            <a:r>
              <a:rPr lang="sv-SE" altLang="sv-SE" sz="2800" i="1"/>
              <a:t> av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sz="2800" i="1"/>
              <a:t>Regler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sz="2800" i="1"/>
              <a:t>Professionalism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sz="2800" i="1"/>
              <a:t>Andra planer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sz="2800" i="1"/>
              <a:t>Kultur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800" i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800" i="1"/>
              <a:t>+”</a:t>
            </a:r>
            <a:r>
              <a:rPr lang="sv-SE" altLang="sv-SE" sz="2200" b="1">
                <a:solidFill>
                  <a:srgbClr val="CC0000"/>
                </a:solidFill>
                <a:latin typeface="Arial Black" panose="020B0A04020102020204" pitchFamily="34" charset="0"/>
              </a:rPr>
              <a:t>Styrfilosofi</a:t>
            </a:r>
            <a:r>
              <a:rPr lang="sv-SE" altLang="sv-SE" sz="2800" i="1"/>
              <a:t>”: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sz="2800" i="1"/>
              <a:t>Decentralisering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sz="2800" i="1"/>
              <a:t>Människosyn…</a:t>
            </a:r>
          </a:p>
        </p:txBody>
      </p:sp>
      <p:sp>
        <p:nvSpPr>
          <p:cNvPr id="20491" name="Rectangle 10"/>
          <p:cNvSpPr>
            <a:spLocks noGrp="1" noChangeArrowheads="1"/>
          </p:cNvSpPr>
          <p:nvPr>
            <p:ph type="title"/>
          </p:nvPr>
        </p:nvSpPr>
        <p:spPr>
          <a:xfrm>
            <a:off x="1495425" y="115888"/>
            <a:ext cx="8353425" cy="893762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sv-SE" altLang="sv-SE" sz="3600" smtClean="0"/>
              <a:t>Ekonomistyrning (management control)</a:t>
            </a:r>
          </a:p>
        </p:txBody>
      </p:sp>
      <p:pic>
        <p:nvPicPr>
          <p:cNvPr id="2049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49" t="26086" r="19934" b="21657"/>
          <a:stretch>
            <a:fillRect/>
          </a:stretch>
        </p:blipFill>
        <p:spPr bwMode="auto">
          <a:xfrm>
            <a:off x="198438" y="115888"/>
            <a:ext cx="1544637" cy="2160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tshållare för datum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dirty="0" smtClean="0"/>
              <a:t>Nils-Göran Olve 2014</a:t>
            </a:r>
          </a:p>
        </p:txBody>
      </p:sp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96838" y="1392238"/>
            <a:ext cx="175895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400" b="1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Huvudman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 b="1" i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 b="1" i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400" b="1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Kund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 b="1" i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 b="1" i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 b="1" i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400" b="1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Process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 b="1" i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 b="1" i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 b="1" i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400" b="1" i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Utveckling</a:t>
            </a:r>
          </a:p>
        </p:txBody>
      </p:sp>
      <p:grpSp>
        <p:nvGrpSpPr>
          <p:cNvPr id="22532" name="Group 34"/>
          <p:cNvGrpSpPr>
            <a:grpSpLocks/>
          </p:cNvGrpSpPr>
          <p:nvPr/>
        </p:nvGrpSpPr>
        <p:grpSpPr bwMode="auto">
          <a:xfrm>
            <a:off x="803275" y="1141413"/>
            <a:ext cx="8667750" cy="5543550"/>
            <a:chOff x="506" y="719"/>
            <a:chExt cx="5460" cy="3492"/>
          </a:xfrm>
        </p:grpSpPr>
        <p:sp>
          <p:nvSpPr>
            <p:cNvPr id="22535" name="Line 2"/>
            <p:cNvSpPr>
              <a:spLocks noChangeShapeType="1"/>
            </p:cNvSpPr>
            <p:nvPr/>
          </p:nvSpPr>
          <p:spPr bwMode="auto">
            <a:xfrm>
              <a:off x="506" y="1337"/>
              <a:ext cx="54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22536" name="Line 3"/>
            <p:cNvSpPr>
              <a:spLocks noChangeShapeType="1"/>
            </p:cNvSpPr>
            <p:nvPr/>
          </p:nvSpPr>
          <p:spPr bwMode="auto">
            <a:xfrm>
              <a:off x="506" y="3393"/>
              <a:ext cx="54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22537" name="Line 4"/>
            <p:cNvSpPr>
              <a:spLocks noChangeShapeType="1"/>
            </p:cNvSpPr>
            <p:nvPr/>
          </p:nvSpPr>
          <p:spPr bwMode="auto">
            <a:xfrm>
              <a:off x="506" y="2193"/>
              <a:ext cx="54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22538" name="AutoShape 5"/>
            <p:cNvSpPr>
              <a:spLocks noChangeArrowheads="1"/>
            </p:cNvSpPr>
            <p:nvPr/>
          </p:nvSpPr>
          <p:spPr bwMode="auto">
            <a:xfrm>
              <a:off x="1026" y="2289"/>
              <a:ext cx="3590" cy="1008"/>
            </a:xfrm>
            <a:prstGeom prst="homePlate">
              <a:avLst>
                <a:gd name="adj" fmla="val 28096"/>
              </a:avLst>
            </a:prstGeom>
            <a:solidFill>
              <a:srgbClr val="99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2400"/>
            </a:p>
          </p:txBody>
        </p:sp>
        <p:sp>
          <p:nvSpPr>
            <p:cNvPr id="22539" name="Oval 7"/>
            <p:cNvSpPr>
              <a:spLocks noChangeArrowheads="1"/>
            </p:cNvSpPr>
            <p:nvPr/>
          </p:nvSpPr>
          <p:spPr bwMode="auto">
            <a:xfrm>
              <a:off x="1437" y="719"/>
              <a:ext cx="1138" cy="481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Når mål bättre</a:t>
              </a:r>
            </a:p>
          </p:txBody>
        </p:sp>
        <p:cxnSp>
          <p:nvCxnSpPr>
            <p:cNvPr id="22540" name="AutoShape 8"/>
            <p:cNvCxnSpPr>
              <a:cxnSpLocks noChangeShapeType="1"/>
              <a:stCxn id="22541" idx="0"/>
              <a:endCxn id="22539" idx="4"/>
            </p:cNvCxnSpPr>
            <p:nvPr/>
          </p:nvCxnSpPr>
          <p:spPr bwMode="auto">
            <a:xfrm flipV="1">
              <a:off x="1581" y="1200"/>
              <a:ext cx="425" cy="2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41" name="Oval 9"/>
            <p:cNvSpPr>
              <a:spLocks noChangeArrowheads="1"/>
            </p:cNvSpPr>
            <p:nvPr/>
          </p:nvSpPr>
          <p:spPr bwMode="auto">
            <a:xfrm>
              <a:off x="905" y="1473"/>
              <a:ext cx="1352" cy="48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Bättre för kunder</a:t>
              </a:r>
            </a:p>
          </p:txBody>
        </p:sp>
        <p:sp>
          <p:nvSpPr>
            <p:cNvPr id="22542" name="Oval 10"/>
            <p:cNvSpPr>
              <a:spLocks noChangeArrowheads="1"/>
            </p:cNvSpPr>
            <p:nvPr/>
          </p:nvSpPr>
          <p:spPr bwMode="auto">
            <a:xfrm>
              <a:off x="2711" y="1473"/>
              <a:ext cx="1452" cy="47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Möter behov bättre</a:t>
              </a:r>
            </a:p>
          </p:txBody>
        </p:sp>
        <p:sp>
          <p:nvSpPr>
            <p:cNvPr id="22543" name="Oval 11"/>
            <p:cNvSpPr>
              <a:spLocks noChangeArrowheads="1"/>
            </p:cNvSpPr>
            <p:nvPr/>
          </p:nvSpPr>
          <p:spPr bwMode="auto">
            <a:xfrm>
              <a:off x="852" y="2337"/>
              <a:ext cx="1419" cy="36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Bättre och snabbare</a:t>
              </a:r>
            </a:p>
          </p:txBody>
        </p:sp>
        <p:cxnSp>
          <p:nvCxnSpPr>
            <p:cNvPr id="22544" name="AutoShape 12"/>
            <p:cNvCxnSpPr>
              <a:cxnSpLocks noChangeShapeType="1"/>
              <a:stCxn id="22543" idx="0"/>
              <a:endCxn id="22541" idx="4"/>
            </p:cNvCxnSpPr>
            <p:nvPr/>
          </p:nvCxnSpPr>
          <p:spPr bwMode="auto">
            <a:xfrm flipV="1">
              <a:off x="1562" y="1953"/>
              <a:ext cx="19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45" name="AutoShape 13"/>
            <p:cNvCxnSpPr>
              <a:cxnSpLocks noChangeShapeType="1"/>
              <a:stCxn id="22560" idx="0"/>
              <a:endCxn id="22539" idx="4"/>
            </p:cNvCxnSpPr>
            <p:nvPr/>
          </p:nvCxnSpPr>
          <p:spPr bwMode="auto">
            <a:xfrm flipH="1" flipV="1">
              <a:off x="2006" y="1200"/>
              <a:ext cx="1165" cy="10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46" name="AutoShape 14"/>
            <p:cNvCxnSpPr>
              <a:cxnSpLocks noChangeShapeType="1"/>
              <a:stCxn id="22560" idx="0"/>
              <a:endCxn id="22542" idx="4"/>
            </p:cNvCxnSpPr>
            <p:nvPr/>
          </p:nvCxnSpPr>
          <p:spPr bwMode="auto">
            <a:xfrm flipV="1">
              <a:off x="3171" y="1947"/>
              <a:ext cx="266" cy="3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47" name="Oval 15"/>
            <p:cNvSpPr>
              <a:spLocks noChangeArrowheads="1"/>
            </p:cNvSpPr>
            <p:nvPr/>
          </p:nvSpPr>
          <p:spPr bwMode="auto">
            <a:xfrm>
              <a:off x="852" y="3695"/>
              <a:ext cx="1035" cy="51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Nytt system</a:t>
              </a:r>
            </a:p>
          </p:txBody>
        </p:sp>
        <p:sp>
          <p:nvSpPr>
            <p:cNvPr id="22548" name="Oval 16"/>
            <p:cNvSpPr>
              <a:spLocks noChangeArrowheads="1"/>
            </p:cNvSpPr>
            <p:nvPr/>
          </p:nvSpPr>
          <p:spPr bwMode="auto">
            <a:xfrm>
              <a:off x="2076" y="3786"/>
              <a:ext cx="1406" cy="408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Ny kompetens</a:t>
              </a:r>
            </a:p>
          </p:txBody>
        </p:sp>
        <p:sp>
          <p:nvSpPr>
            <p:cNvPr id="22549" name="Oval 17"/>
            <p:cNvSpPr>
              <a:spLocks noChangeArrowheads="1"/>
            </p:cNvSpPr>
            <p:nvPr/>
          </p:nvSpPr>
          <p:spPr bwMode="auto">
            <a:xfrm>
              <a:off x="2394" y="3332"/>
              <a:ext cx="1267" cy="363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Nytt</a:t>
              </a:r>
            </a:p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arbetssätt</a:t>
              </a:r>
            </a:p>
          </p:txBody>
        </p:sp>
        <p:cxnSp>
          <p:nvCxnSpPr>
            <p:cNvPr id="22550" name="AutoShape 18"/>
            <p:cNvCxnSpPr>
              <a:cxnSpLocks noChangeShapeType="1"/>
              <a:stCxn id="22547" idx="6"/>
              <a:endCxn id="22548" idx="2"/>
            </p:cNvCxnSpPr>
            <p:nvPr/>
          </p:nvCxnSpPr>
          <p:spPr bwMode="auto">
            <a:xfrm>
              <a:off x="1887" y="3953"/>
              <a:ext cx="189" cy="3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51" name="AutoShape 19"/>
            <p:cNvCxnSpPr>
              <a:cxnSpLocks noChangeShapeType="1"/>
              <a:stCxn id="22548" idx="0"/>
              <a:endCxn id="22549" idx="4"/>
            </p:cNvCxnSpPr>
            <p:nvPr/>
          </p:nvCxnSpPr>
          <p:spPr bwMode="auto">
            <a:xfrm flipV="1">
              <a:off x="2779" y="3695"/>
              <a:ext cx="249" cy="9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52" name="AutoShape 20"/>
            <p:cNvCxnSpPr>
              <a:cxnSpLocks noChangeShapeType="1"/>
              <a:stCxn id="22547" idx="0"/>
              <a:endCxn id="22554" idx="4"/>
            </p:cNvCxnSpPr>
            <p:nvPr/>
          </p:nvCxnSpPr>
          <p:spPr bwMode="auto">
            <a:xfrm flipV="1">
              <a:off x="1370" y="3265"/>
              <a:ext cx="721" cy="43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53" name="AutoShape 21"/>
            <p:cNvCxnSpPr>
              <a:cxnSpLocks noChangeShapeType="1"/>
              <a:stCxn id="22549" idx="1"/>
              <a:endCxn id="22554" idx="5"/>
            </p:cNvCxnSpPr>
            <p:nvPr/>
          </p:nvCxnSpPr>
          <p:spPr bwMode="auto">
            <a:xfrm flipH="1" flipV="1">
              <a:off x="2551" y="3202"/>
              <a:ext cx="29" cy="18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54" name="Oval 22"/>
            <p:cNvSpPr>
              <a:spLocks noChangeArrowheads="1"/>
            </p:cNvSpPr>
            <p:nvPr/>
          </p:nvSpPr>
          <p:spPr bwMode="auto">
            <a:xfrm>
              <a:off x="1441" y="2833"/>
              <a:ext cx="1300" cy="4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Mer rätt, flexiblare</a:t>
              </a:r>
            </a:p>
          </p:txBody>
        </p:sp>
        <p:cxnSp>
          <p:nvCxnSpPr>
            <p:cNvPr id="22555" name="AutoShape 23"/>
            <p:cNvCxnSpPr>
              <a:cxnSpLocks noChangeShapeType="1"/>
              <a:stCxn id="22554" idx="0"/>
              <a:endCxn id="22543" idx="4"/>
            </p:cNvCxnSpPr>
            <p:nvPr/>
          </p:nvCxnSpPr>
          <p:spPr bwMode="auto">
            <a:xfrm flipH="1" flipV="1">
              <a:off x="1562" y="2697"/>
              <a:ext cx="529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56" name="AutoShape 24"/>
            <p:cNvCxnSpPr>
              <a:cxnSpLocks noChangeShapeType="1"/>
              <a:stCxn id="22554" idx="0"/>
              <a:endCxn id="22560" idx="3"/>
            </p:cNvCxnSpPr>
            <p:nvPr/>
          </p:nvCxnSpPr>
          <p:spPr bwMode="auto">
            <a:xfrm flipV="1">
              <a:off x="2091" y="2599"/>
              <a:ext cx="530" cy="2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57" name="Oval 25"/>
            <p:cNvSpPr>
              <a:spLocks noChangeArrowheads="1"/>
            </p:cNvSpPr>
            <p:nvPr/>
          </p:nvSpPr>
          <p:spPr bwMode="auto">
            <a:xfrm>
              <a:off x="2847" y="2833"/>
              <a:ext cx="1560" cy="38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Bättre arbetsklimat</a:t>
              </a:r>
            </a:p>
          </p:txBody>
        </p:sp>
        <p:cxnSp>
          <p:nvCxnSpPr>
            <p:cNvPr id="22558" name="AutoShape 26"/>
            <p:cNvCxnSpPr>
              <a:cxnSpLocks noChangeShapeType="1"/>
              <a:stCxn id="22549" idx="7"/>
              <a:endCxn id="22557" idx="4"/>
            </p:cNvCxnSpPr>
            <p:nvPr/>
          </p:nvCxnSpPr>
          <p:spPr bwMode="auto">
            <a:xfrm flipV="1">
              <a:off x="3475" y="3217"/>
              <a:ext cx="152" cy="1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59" name="AutoShape 27"/>
            <p:cNvCxnSpPr>
              <a:cxnSpLocks noChangeShapeType="1"/>
              <a:stCxn id="22542" idx="0"/>
              <a:endCxn id="22539" idx="5"/>
            </p:cNvCxnSpPr>
            <p:nvPr/>
          </p:nvCxnSpPr>
          <p:spPr bwMode="auto">
            <a:xfrm flipH="1" flipV="1">
              <a:off x="2408" y="1130"/>
              <a:ext cx="1029" cy="34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60" name="Oval 28"/>
            <p:cNvSpPr>
              <a:spLocks noChangeArrowheads="1"/>
            </p:cNvSpPr>
            <p:nvPr/>
          </p:nvSpPr>
          <p:spPr bwMode="auto">
            <a:xfrm>
              <a:off x="2394" y="2289"/>
              <a:ext cx="1553" cy="363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20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Drar mindre resurser</a:t>
              </a:r>
            </a:p>
          </p:txBody>
        </p:sp>
        <p:cxnSp>
          <p:nvCxnSpPr>
            <p:cNvPr id="22561" name="AutoShape 29"/>
            <p:cNvCxnSpPr>
              <a:cxnSpLocks noChangeShapeType="1"/>
              <a:stCxn id="22557" idx="0"/>
              <a:endCxn id="22560" idx="5"/>
            </p:cNvCxnSpPr>
            <p:nvPr/>
          </p:nvCxnSpPr>
          <p:spPr bwMode="auto">
            <a:xfrm flipV="1">
              <a:off x="3627" y="2599"/>
              <a:ext cx="93" cy="2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562" name="AutoShape 30"/>
            <p:cNvCxnSpPr>
              <a:cxnSpLocks noChangeShapeType="1"/>
              <a:stCxn id="22541" idx="6"/>
              <a:endCxn id="22542" idx="2"/>
            </p:cNvCxnSpPr>
            <p:nvPr/>
          </p:nvCxnSpPr>
          <p:spPr bwMode="auto">
            <a:xfrm flipV="1">
              <a:off x="2257" y="1710"/>
              <a:ext cx="454" cy="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2533" name="Rectangle 32"/>
          <p:cNvSpPr>
            <a:spLocks noGrp="1" noChangeArrowheads="1"/>
          </p:cNvSpPr>
          <p:nvPr>
            <p:ph type="title"/>
          </p:nvPr>
        </p:nvSpPr>
        <p:spPr>
          <a:xfrm>
            <a:off x="952500" y="115888"/>
            <a:ext cx="8104188" cy="709612"/>
          </a:xfrm>
        </p:spPr>
        <p:txBody>
          <a:bodyPr/>
          <a:lstStyle/>
          <a:p>
            <a:pPr eaLnBrk="1" hangingPunct="1"/>
            <a:r>
              <a:rPr lang="sv-SE" altLang="sv-SE" sz="3600" smtClean="0"/>
              <a:t>Strategikarta och vad som avgör framgång</a:t>
            </a:r>
          </a:p>
        </p:txBody>
      </p:sp>
      <p:sp>
        <p:nvSpPr>
          <p:cNvPr id="22534" name="Rectangle 33"/>
          <p:cNvSpPr>
            <a:spLocks noChangeArrowheads="1"/>
          </p:cNvSpPr>
          <p:nvPr/>
        </p:nvSpPr>
        <p:spPr bwMode="auto">
          <a:xfrm>
            <a:off x="6824663" y="896938"/>
            <a:ext cx="2936875" cy="53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sv-SE" sz="2400"/>
              <a:t>”Ta hem” både nya möjligheter och rationalisering</a:t>
            </a:r>
          </a:p>
          <a:p>
            <a:pPr eaLnBrk="1" hangingPunct="1">
              <a:buFontTx/>
              <a:buNone/>
            </a:pPr>
            <a:endParaRPr lang="sv-SE" altLang="sv-SE" sz="2400"/>
          </a:p>
          <a:p>
            <a:pPr eaLnBrk="1" hangingPunct="1"/>
            <a:r>
              <a:rPr lang="sv-SE" altLang="sv-SE" sz="2400"/>
              <a:t>Få kunder att spela med</a:t>
            </a:r>
          </a:p>
          <a:p>
            <a:pPr eaLnBrk="1" hangingPunct="1"/>
            <a:endParaRPr lang="sv-SE" altLang="sv-SE" sz="2400"/>
          </a:p>
          <a:p>
            <a:pPr eaLnBrk="1" hangingPunct="1"/>
            <a:r>
              <a:rPr lang="sv-SE" altLang="sv-SE" sz="2400"/>
              <a:t>Snabbt få trim på ändrade processer</a:t>
            </a:r>
          </a:p>
          <a:p>
            <a:pPr eaLnBrk="1" hangingPunct="1"/>
            <a:endParaRPr lang="sv-SE" altLang="sv-SE" sz="2400"/>
          </a:p>
          <a:p>
            <a:pPr eaLnBrk="1" hangingPunct="1"/>
            <a:endParaRPr lang="sv-SE" altLang="sv-SE" sz="2400"/>
          </a:p>
          <a:p>
            <a:pPr eaLnBrk="1" hangingPunct="1"/>
            <a:r>
              <a:rPr lang="sv-SE" altLang="sv-SE" sz="2400"/>
              <a:t>Matcha IS med andra förändringar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661988" y="3141663"/>
            <a:ext cx="8659812" cy="1008062"/>
          </a:xfrm>
          <a:prstGeom prst="homePlate">
            <a:avLst>
              <a:gd name="adj" fmla="val 90956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28625" y="333375"/>
            <a:ext cx="9048750" cy="7921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anchor="ctr">
            <a:flatTx/>
          </a:bodyPr>
          <a:lstStyle/>
          <a:p>
            <a:pPr algn="ctr"/>
            <a:r>
              <a:rPr lang="en-GB" altLang="sv-SE" sz="1600" b="1" i="1">
                <a:solidFill>
                  <a:schemeClr val="bg1"/>
                </a:solidFill>
                <a:latin typeface="Arial" panose="020B0604020202020204" pitchFamily="34" charset="0"/>
              </a:rPr>
              <a:t>To provide constantly available nurse-led help and advice – using modern technology for healthcare that Is effective for patients and tax-payers</a:t>
            </a:r>
            <a:endParaRPr lang="en-GB" altLang="sv-SE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445500" y="0"/>
            <a:ext cx="1003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sv-SE" sz="1200" b="1" i="1">
                <a:latin typeface="Arial" panose="020B0604020202020204" pitchFamily="34" charset="0"/>
              </a:rPr>
              <a:t>Key results</a:t>
            </a:r>
            <a:endParaRPr lang="en-GB" altLang="sv-SE" sz="1200">
              <a:latin typeface="Arial" panose="020B0604020202020204" pitchFamily="34" charset="0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8072438" y="3009900"/>
            <a:ext cx="15287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sv-SE" sz="1200" b="1" i="1">
                <a:latin typeface="Arial" panose="020B0604020202020204" pitchFamily="34" charset="0"/>
              </a:rPr>
              <a:t>Internal processes</a:t>
            </a:r>
            <a:endParaRPr lang="en-GB" altLang="sv-SE" sz="1200">
              <a:latin typeface="Arial" panose="020B0604020202020204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6824663" y="3284538"/>
            <a:ext cx="1638300" cy="6477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000" b="1" i="1">
                <a:latin typeface="Arial" panose="020B0604020202020204" pitchFamily="34" charset="0"/>
              </a:rPr>
              <a:t>Integration with PCTs functions seamlessly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2844800" y="3284538"/>
            <a:ext cx="1638300" cy="64928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000" b="1" i="1">
                <a:latin typeface="Arial" panose="020B0604020202020204" pitchFamily="34" charset="0"/>
              </a:rPr>
              <a:t>Digital self-service substitutes for personal service</a:t>
            </a:r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7551738" y="2349500"/>
            <a:ext cx="1938337" cy="6223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200" b="1">
                <a:latin typeface="Arial" panose="020B0604020202020204" pitchFamily="34" charset="0"/>
              </a:rPr>
              <a:t>PCTs+Acute trusts are satisfied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6202363" y="1797050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sv-SE" sz="1600" i="1">
              <a:latin typeface="Arial" panose="020B0604020202020204" pitchFamily="34" charset="0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4872038" y="3284538"/>
            <a:ext cx="1639887" cy="6477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000" b="1" i="1">
                <a:latin typeface="Arial" panose="020B0604020202020204" pitchFamily="34" charset="0"/>
              </a:rPr>
              <a:t>High capacity utilization (efficiency)</a:t>
            </a: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0" y="4797425"/>
            <a:ext cx="9712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0" y="2997200"/>
            <a:ext cx="9712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0" y="1341438"/>
            <a:ext cx="9712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2084388" y="0"/>
            <a:ext cx="5099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sv-SE" sz="1800" b="1">
                <a:latin typeface="Arial" panose="020B0604020202020204" pitchFamily="34" charset="0"/>
              </a:rPr>
              <a:t>Some elements of a NHS Direct Strategy map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7486650" y="4797425"/>
            <a:ext cx="2125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sv-SE" sz="1200" b="1" i="1">
                <a:latin typeface="Arial" panose="020B0604020202020204" pitchFamily="34" charset="0"/>
              </a:rPr>
              <a:t>Organisational capabilities</a:t>
            </a:r>
          </a:p>
          <a:p>
            <a:r>
              <a:rPr lang="en-GB" altLang="sv-SE" sz="1200" b="1" i="1">
                <a:latin typeface="Arial" panose="020B0604020202020204" pitchFamily="34" charset="0"/>
              </a:rPr>
              <a:t>and learning</a:t>
            </a:r>
            <a:endParaRPr lang="en-GB" altLang="sv-SE" sz="1200">
              <a:latin typeface="Arial" panose="020B0604020202020204" pitchFamily="34" charset="0"/>
            </a:endParaRPr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5026025" y="2349500"/>
            <a:ext cx="2073275" cy="6223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200" b="1">
                <a:latin typeface="Arial" panose="020B0604020202020204" pitchFamily="34" charset="0"/>
              </a:rPr>
              <a:t>NHSD customers are satisfied  </a:t>
            </a:r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>
            <a:off x="193675" y="2362200"/>
            <a:ext cx="1787525" cy="57467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200" b="1">
                <a:latin typeface="Arial" panose="020B0604020202020204" pitchFamily="34" charset="0"/>
              </a:rPr>
              <a:t>Public is aware of NHSD</a:t>
            </a:r>
          </a:p>
        </p:txBody>
      </p:sp>
      <p:sp>
        <p:nvSpPr>
          <p:cNvPr id="19474" name="Oval 18"/>
          <p:cNvSpPr>
            <a:spLocks noChangeArrowheads="1"/>
          </p:cNvSpPr>
          <p:nvPr/>
        </p:nvSpPr>
        <p:spPr bwMode="auto">
          <a:xfrm>
            <a:off x="2317750" y="2362200"/>
            <a:ext cx="2222500" cy="57467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200" b="1">
                <a:latin typeface="Arial" panose="020B0604020202020204" pitchFamily="34" charset="0"/>
              </a:rPr>
              <a:t>NHSD is used where appropriate</a:t>
            </a:r>
          </a:p>
        </p:txBody>
      </p:sp>
      <p:cxnSp>
        <p:nvCxnSpPr>
          <p:cNvPr id="19475" name="AutoShape 19"/>
          <p:cNvCxnSpPr>
            <a:cxnSpLocks noChangeShapeType="1"/>
            <a:stCxn id="19463" idx="0"/>
            <a:endCxn id="19474" idx="4"/>
          </p:cNvCxnSpPr>
          <p:nvPr/>
        </p:nvCxnSpPr>
        <p:spPr bwMode="auto">
          <a:xfrm rot="5400000" flipH="1">
            <a:off x="3372643" y="2993232"/>
            <a:ext cx="347663" cy="234950"/>
          </a:xfrm>
          <a:prstGeom prst="curvedConnector3">
            <a:avLst>
              <a:gd name="adj1" fmla="val 4977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6" name="AutoShape 20"/>
          <p:cNvCxnSpPr>
            <a:cxnSpLocks noChangeShapeType="1"/>
            <a:stCxn id="19462" idx="0"/>
            <a:endCxn id="19464" idx="4"/>
          </p:cNvCxnSpPr>
          <p:nvPr/>
        </p:nvCxnSpPr>
        <p:spPr bwMode="auto">
          <a:xfrm rot="16200000">
            <a:off x="7926388" y="2689225"/>
            <a:ext cx="312738" cy="877887"/>
          </a:xfrm>
          <a:prstGeom prst="curvedConnector3">
            <a:avLst>
              <a:gd name="adj1" fmla="val 4974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1012825" y="3284538"/>
            <a:ext cx="1520825" cy="64928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000" b="1" i="1">
                <a:latin typeface="Arial" panose="020B0604020202020204" pitchFamily="34" charset="0"/>
              </a:rPr>
              <a:t>Competent service constantly available</a:t>
            </a:r>
          </a:p>
        </p:txBody>
      </p:sp>
      <p:sp>
        <p:nvSpPr>
          <p:cNvPr id="19478" name="Oval 22"/>
          <p:cNvSpPr>
            <a:spLocks noChangeArrowheads="1"/>
          </p:cNvSpPr>
          <p:nvPr/>
        </p:nvSpPr>
        <p:spPr bwMode="auto">
          <a:xfrm>
            <a:off x="668338" y="4076700"/>
            <a:ext cx="1404937" cy="576263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GB" altLang="sv-SE" sz="1000" i="1">
                <a:latin typeface="Arial" panose="020B0604020202020204" pitchFamily="34" charset="0"/>
              </a:rPr>
              <a:t>Partnership</a:t>
            </a:r>
          </a:p>
          <a:p>
            <a:pPr algn="ctr" eaLnBrk="0" hangingPunct="0"/>
            <a:r>
              <a:rPr lang="en-GB" altLang="sv-SE" sz="1000" i="1">
                <a:latin typeface="Arial" panose="020B0604020202020204" pitchFamily="34" charset="0"/>
              </a:rPr>
              <a:t>With PCTs</a:t>
            </a:r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2951163" y="4076700"/>
            <a:ext cx="1404937" cy="576263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GB" altLang="sv-SE" sz="1000" i="1">
                <a:latin typeface="Arial" panose="020B0604020202020204" pitchFamily="34" charset="0"/>
              </a:rPr>
              <a:t>Increasing/improving</a:t>
            </a:r>
          </a:p>
          <a:p>
            <a:pPr algn="ctr" eaLnBrk="0" hangingPunct="0"/>
            <a:r>
              <a:rPr lang="en-GB" altLang="sv-SE" sz="1000" i="1">
                <a:latin typeface="Arial" panose="020B0604020202020204" pitchFamily="34" charset="0"/>
              </a:rPr>
              <a:t>Access to services</a:t>
            </a:r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5318125" y="4076700"/>
            <a:ext cx="1404938" cy="576263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GB" altLang="sv-SE" sz="1000" i="1">
                <a:latin typeface="Arial" panose="020B0604020202020204" pitchFamily="34" charset="0"/>
              </a:rPr>
              <a:t>Integration of</a:t>
            </a:r>
          </a:p>
          <a:p>
            <a:pPr algn="ctr" eaLnBrk="0" hangingPunct="0"/>
            <a:r>
              <a:rPr lang="en-GB" altLang="sv-SE" sz="1000" i="1">
                <a:latin typeface="Arial" panose="020B0604020202020204" pitchFamily="34" charset="0"/>
              </a:rPr>
              <a:t>services</a:t>
            </a:r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7683500" y="4076700"/>
            <a:ext cx="1404938" cy="576263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GB" altLang="sv-SE" sz="1000" i="1">
                <a:latin typeface="Arial" panose="020B0604020202020204" pitchFamily="34" charset="0"/>
              </a:rPr>
              <a:t>Effective use</a:t>
            </a:r>
          </a:p>
          <a:p>
            <a:pPr algn="ctr" eaLnBrk="0" hangingPunct="0"/>
            <a:r>
              <a:rPr lang="en-GB" altLang="sv-SE" sz="1000" i="1">
                <a:latin typeface="Arial" panose="020B0604020202020204" pitchFamily="34" charset="0"/>
              </a:rPr>
              <a:t>Of staff skills</a:t>
            </a:r>
          </a:p>
        </p:txBody>
      </p:sp>
      <p:cxnSp>
        <p:nvCxnSpPr>
          <p:cNvPr id="19482" name="AutoShape 26"/>
          <p:cNvCxnSpPr>
            <a:cxnSpLocks noChangeShapeType="1"/>
            <a:stCxn id="19477" idx="0"/>
            <a:endCxn id="19473" idx="4"/>
          </p:cNvCxnSpPr>
          <p:nvPr/>
        </p:nvCxnSpPr>
        <p:spPr bwMode="auto">
          <a:xfrm rot="5400000" flipH="1">
            <a:off x="1256506" y="2767807"/>
            <a:ext cx="347663" cy="685800"/>
          </a:xfrm>
          <a:prstGeom prst="curvedConnector3">
            <a:avLst>
              <a:gd name="adj1" fmla="val 4977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1987550" y="4868863"/>
            <a:ext cx="1684338" cy="7207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GB" altLang="sv-SE" sz="1200" b="1" i="1">
                <a:latin typeface="Arial" panose="020B0604020202020204" pitchFamily="34" charset="0"/>
              </a:rPr>
              <a:t>Alignment </a:t>
            </a:r>
            <a:r>
              <a:rPr lang="en-GB" altLang="sv-SE" sz="1000" b="1" i="1">
                <a:latin typeface="Arial" panose="020B0604020202020204" pitchFamily="34" charset="0"/>
              </a:rPr>
              <a:t>(harmonisation, integration)</a:t>
            </a:r>
          </a:p>
        </p:txBody>
      </p:sp>
      <p:sp>
        <p:nvSpPr>
          <p:cNvPr id="19484" name="Oval 28"/>
          <p:cNvSpPr>
            <a:spLocks noChangeArrowheads="1"/>
          </p:cNvSpPr>
          <p:nvPr/>
        </p:nvSpPr>
        <p:spPr bwMode="auto">
          <a:xfrm>
            <a:off x="5610225" y="4868863"/>
            <a:ext cx="1682750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GB" altLang="sv-SE" sz="1200" b="1" i="1">
                <a:latin typeface="Arial" panose="020B0604020202020204" pitchFamily="34" charset="0"/>
              </a:rPr>
              <a:t>State-of-art technology</a:t>
            </a:r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3860800" y="4868863"/>
            <a:ext cx="1657350" cy="7207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GB" altLang="sv-SE" sz="1200" b="1" i="1">
                <a:latin typeface="Arial" panose="020B0604020202020204" pitchFamily="34" charset="0"/>
              </a:rPr>
              <a:t>Empowered</a:t>
            </a:r>
          </a:p>
          <a:p>
            <a:pPr algn="ctr" eaLnBrk="0" hangingPunct="0"/>
            <a:r>
              <a:rPr lang="en-GB" altLang="sv-SE" sz="1200" b="1" i="1">
                <a:latin typeface="Arial" panose="020B0604020202020204" pitchFamily="34" charset="0"/>
              </a:rPr>
              <a:t>Staff</a:t>
            </a:r>
          </a:p>
        </p:txBody>
      </p:sp>
      <p:sp>
        <p:nvSpPr>
          <p:cNvPr id="19486" name="Rectangle 30"/>
          <p:cNvSpPr>
            <a:spLocks noChangeArrowheads="1"/>
          </p:cNvSpPr>
          <p:nvPr/>
        </p:nvSpPr>
        <p:spPr bwMode="auto">
          <a:xfrm>
            <a:off x="2432050" y="1373188"/>
            <a:ext cx="4602163" cy="8366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sv-SE" sz="1600" b="1">
              <a:latin typeface="Arial" panose="020B0604020202020204" pitchFamily="34" charset="0"/>
            </a:endParaRPr>
          </a:p>
          <a:p>
            <a:pPr algn="ctr"/>
            <a:endParaRPr lang="en-GB" altLang="sv-SE" sz="1600" b="1">
              <a:latin typeface="Arial" panose="020B0604020202020204" pitchFamily="34" charset="0"/>
            </a:endParaRPr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2544763" y="1562100"/>
            <a:ext cx="1231900" cy="504825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0" hangingPunct="0"/>
            <a:r>
              <a:rPr lang="sv-SE" altLang="sv-SE" sz="1800" b="1">
                <a:solidFill>
                  <a:schemeClr val="bg1"/>
                </a:solidFill>
                <a:latin typeface="Arial" panose="020B0604020202020204" pitchFamily="34" charset="0"/>
              </a:rPr>
              <a:t>Health</a:t>
            </a:r>
            <a:endParaRPr lang="en-GB" altLang="sv-SE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3636963" y="1373188"/>
            <a:ext cx="2184400" cy="431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0" hangingPunct="0"/>
            <a:r>
              <a:rPr lang="sv-SE" altLang="sv-SE" sz="1800" b="1">
                <a:solidFill>
                  <a:schemeClr val="bg1"/>
                </a:solidFill>
                <a:latin typeface="Arial" panose="020B0604020202020204" pitchFamily="34" charset="0"/>
              </a:rPr>
              <a:t>Effectiveness</a:t>
            </a:r>
            <a:endParaRPr lang="en-GB" altLang="sv-SE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5664200" y="1562100"/>
            <a:ext cx="1231900" cy="504825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0" hangingPunct="0"/>
            <a:r>
              <a:rPr lang="sv-SE" altLang="sv-SE" sz="1800" b="1">
                <a:solidFill>
                  <a:schemeClr val="bg1"/>
                </a:solidFill>
                <a:latin typeface="Arial" panose="020B0604020202020204" pitchFamily="34" charset="0"/>
              </a:rPr>
              <a:t>Economy</a:t>
            </a:r>
            <a:endParaRPr lang="en-GB" altLang="sv-SE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9490" name="AutoShape 34"/>
          <p:cNvCxnSpPr>
            <a:cxnSpLocks noChangeShapeType="1"/>
            <a:stCxn id="19473" idx="0"/>
            <a:endCxn id="19486" idx="1"/>
          </p:cNvCxnSpPr>
          <p:nvPr/>
        </p:nvCxnSpPr>
        <p:spPr bwMode="auto">
          <a:xfrm rot="16200000">
            <a:off x="1474788" y="1404938"/>
            <a:ext cx="569912" cy="1344612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1" name="AutoShape 35"/>
          <p:cNvCxnSpPr>
            <a:cxnSpLocks noChangeShapeType="1"/>
            <a:stCxn id="19464" idx="0"/>
            <a:endCxn id="19486" idx="3"/>
          </p:cNvCxnSpPr>
          <p:nvPr/>
        </p:nvCxnSpPr>
        <p:spPr bwMode="auto">
          <a:xfrm rot="5400000" flipH="1">
            <a:off x="7499351" y="1327150"/>
            <a:ext cx="557212" cy="148748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2" name="AutoShape 36"/>
          <p:cNvCxnSpPr>
            <a:cxnSpLocks noChangeShapeType="1"/>
            <a:stCxn id="19474" idx="0"/>
            <a:endCxn id="19486" idx="2"/>
          </p:cNvCxnSpPr>
          <p:nvPr/>
        </p:nvCxnSpPr>
        <p:spPr bwMode="auto">
          <a:xfrm rot="16200000">
            <a:off x="4005263" y="1633537"/>
            <a:ext cx="152400" cy="1304925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3" name="AutoShape 37"/>
          <p:cNvCxnSpPr>
            <a:cxnSpLocks noChangeShapeType="1"/>
            <a:stCxn id="19472" idx="0"/>
            <a:endCxn id="19486" idx="2"/>
          </p:cNvCxnSpPr>
          <p:nvPr/>
        </p:nvCxnSpPr>
        <p:spPr bwMode="auto">
          <a:xfrm rot="5400000" flipH="1">
            <a:off x="5328444" y="1615281"/>
            <a:ext cx="139700" cy="132873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4" name="AutoShape 38"/>
          <p:cNvCxnSpPr>
            <a:cxnSpLocks noChangeShapeType="1"/>
            <a:stCxn id="19477" idx="3"/>
            <a:endCxn id="19463" idx="1"/>
          </p:cNvCxnSpPr>
          <p:nvPr/>
        </p:nvCxnSpPr>
        <p:spPr bwMode="auto">
          <a:xfrm>
            <a:off x="2533650" y="3609975"/>
            <a:ext cx="3111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5" name="AutoShape 39"/>
          <p:cNvCxnSpPr>
            <a:cxnSpLocks noChangeShapeType="1"/>
            <a:stCxn id="19463" idx="3"/>
            <a:endCxn id="19466" idx="1"/>
          </p:cNvCxnSpPr>
          <p:nvPr/>
        </p:nvCxnSpPr>
        <p:spPr bwMode="auto">
          <a:xfrm flipV="1">
            <a:off x="4483100" y="3608388"/>
            <a:ext cx="388938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6" name="AutoShape 40"/>
          <p:cNvCxnSpPr>
            <a:cxnSpLocks noChangeShapeType="1"/>
            <a:stCxn id="19466" idx="3"/>
            <a:endCxn id="19462" idx="1"/>
          </p:cNvCxnSpPr>
          <p:nvPr/>
        </p:nvCxnSpPr>
        <p:spPr bwMode="auto">
          <a:xfrm>
            <a:off x="6511925" y="3608388"/>
            <a:ext cx="3127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7" name="AutoShape 41"/>
          <p:cNvCxnSpPr>
            <a:cxnSpLocks noChangeShapeType="1"/>
            <a:stCxn id="19477" idx="0"/>
            <a:endCxn id="19474" idx="3"/>
          </p:cNvCxnSpPr>
          <p:nvPr/>
        </p:nvCxnSpPr>
        <p:spPr bwMode="auto">
          <a:xfrm rot="16200000">
            <a:off x="1992313" y="2633663"/>
            <a:ext cx="431800" cy="869950"/>
          </a:xfrm>
          <a:prstGeom prst="curvedConnector3">
            <a:avLst>
              <a:gd name="adj1" fmla="val 4007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8" name="AutoShape 42"/>
          <p:cNvCxnSpPr>
            <a:cxnSpLocks noChangeShapeType="1"/>
            <a:stCxn id="19463" idx="0"/>
            <a:endCxn id="19472" idx="3"/>
          </p:cNvCxnSpPr>
          <p:nvPr/>
        </p:nvCxnSpPr>
        <p:spPr bwMode="auto">
          <a:xfrm rot="16200000">
            <a:off x="4294981" y="2250282"/>
            <a:ext cx="403225" cy="1665288"/>
          </a:xfrm>
          <a:prstGeom prst="curvedConnector3">
            <a:avLst>
              <a:gd name="adj1" fmla="val 3858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9" name="AutoShape 43"/>
          <p:cNvCxnSpPr>
            <a:cxnSpLocks noChangeShapeType="1"/>
            <a:stCxn id="19473" idx="6"/>
            <a:endCxn id="19474" idx="2"/>
          </p:cNvCxnSpPr>
          <p:nvPr/>
        </p:nvCxnSpPr>
        <p:spPr bwMode="auto">
          <a:xfrm>
            <a:off x="1981200" y="2649538"/>
            <a:ext cx="3365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00" name="AutoShape 44"/>
          <p:cNvCxnSpPr>
            <a:cxnSpLocks noChangeShapeType="1"/>
            <a:stCxn id="19474" idx="6"/>
            <a:endCxn id="19472" idx="2"/>
          </p:cNvCxnSpPr>
          <p:nvPr/>
        </p:nvCxnSpPr>
        <p:spPr bwMode="auto">
          <a:xfrm>
            <a:off x="4540250" y="2649538"/>
            <a:ext cx="485775" cy="111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01" name="AutoShape 45"/>
          <p:cNvCxnSpPr>
            <a:cxnSpLocks noChangeShapeType="1"/>
            <a:stCxn id="19472" idx="6"/>
            <a:endCxn id="19464" idx="2"/>
          </p:cNvCxnSpPr>
          <p:nvPr/>
        </p:nvCxnSpPr>
        <p:spPr bwMode="auto">
          <a:xfrm>
            <a:off x="7099300" y="2660650"/>
            <a:ext cx="4524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502" name="Text Box 46"/>
          <p:cNvSpPr txBox="1">
            <a:spLocks noChangeArrowheads="1"/>
          </p:cNvSpPr>
          <p:nvPr/>
        </p:nvSpPr>
        <p:spPr bwMode="auto">
          <a:xfrm>
            <a:off x="8547100" y="1484313"/>
            <a:ext cx="977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sv-SE" sz="1200" b="1" i="1">
                <a:latin typeface="Arial" panose="020B0604020202020204" pitchFamily="34" charset="0"/>
              </a:rPr>
              <a:t>Customers</a:t>
            </a:r>
            <a:endParaRPr lang="en-GB" altLang="sv-SE" sz="1200">
              <a:latin typeface="Arial" panose="020B0604020202020204" pitchFamily="34" charset="0"/>
            </a:endParaRPr>
          </a:p>
        </p:txBody>
      </p:sp>
      <p:sp>
        <p:nvSpPr>
          <p:cNvPr id="19503" name="AutoShape 47"/>
          <p:cNvSpPr>
            <a:spLocks noChangeArrowheads="1"/>
          </p:cNvSpPr>
          <p:nvPr/>
        </p:nvSpPr>
        <p:spPr bwMode="auto">
          <a:xfrm>
            <a:off x="200025" y="5805488"/>
            <a:ext cx="2233613" cy="792162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600" i="1"/>
              <a:t>Successful transition to one national provider</a:t>
            </a:r>
          </a:p>
        </p:txBody>
      </p:sp>
      <p:sp>
        <p:nvSpPr>
          <p:cNvPr id="19504" name="AutoShape 48"/>
          <p:cNvSpPr>
            <a:spLocks noChangeArrowheads="1"/>
          </p:cNvSpPr>
          <p:nvPr/>
        </p:nvSpPr>
        <p:spPr bwMode="auto">
          <a:xfrm>
            <a:off x="7545388" y="5805488"/>
            <a:ext cx="2189162" cy="792162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600" i="1"/>
              <a:t>Online and digital TV progress as planned</a:t>
            </a:r>
          </a:p>
        </p:txBody>
      </p:sp>
      <p:sp>
        <p:nvSpPr>
          <p:cNvPr id="19505" name="AutoShape 49"/>
          <p:cNvSpPr>
            <a:spLocks noChangeArrowheads="1"/>
          </p:cNvSpPr>
          <p:nvPr/>
        </p:nvSpPr>
        <p:spPr bwMode="auto">
          <a:xfrm>
            <a:off x="5168900" y="5805488"/>
            <a:ext cx="2124075" cy="792162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600" i="1"/>
              <a:t>Skill availability and mix improved as needed</a:t>
            </a:r>
          </a:p>
        </p:txBody>
      </p:sp>
      <p:sp>
        <p:nvSpPr>
          <p:cNvPr id="19506" name="AutoShape 50"/>
          <p:cNvSpPr>
            <a:spLocks noChangeArrowheads="1"/>
          </p:cNvSpPr>
          <p:nvPr/>
        </p:nvSpPr>
        <p:spPr bwMode="auto">
          <a:xfrm>
            <a:off x="2720975" y="5805488"/>
            <a:ext cx="2165350" cy="792162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altLang="sv-SE" sz="1600" i="1"/>
              <a:t>Call taking capacity expanded as needed</a:t>
            </a:r>
          </a:p>
        </p:txBody>
      </p:sp>
      <p:cxnSp>
        <p:nvCxnSpPr>
          <p:cNvPr id="19507" name="AutoShape 51"/>
          <p:cNvCxnSpPr>
            <a:cxnSpLocks noChangeShapeType="1"/>
            <a:stCxn id="19466" idx="0"/>
            <a:endCxn id="19486" idx="3"/>
          </p:cNvCxnSpPr>
          <p:nvPr/>
        </p:nvCxnSpPr>
        <p:spPr bwMode="auto">
          <a:xfrm rot="16200000">
            <a:off x="5617369" y="1867694"/>
            <a:ext cx="1492250" cy="1341438"/>
          </a:xfrm>
          <a:prstGeom prst="curvedConnector4">
            <a:avLst>
              <a:gd name="adj1" fmla="val 15315"/>
              <a:gd name="adj2" fmla="val 11384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08" name="AutoShape 52"/>
          <p:cNvCxnSpPr>
            <a:cxnSpLocks noChangeShapeType="1"/>
            <a:stCxn id="19466" idx="0"/>
            <a:endCxn id="19464" idx="3"/>
          </p:cNvCxnSpPr>
          <p:nvPr/>
        </p:nvCxnSpPr>
        <p:spPr bwMode="auto">
          <a:xfrm rot="16200000">
            <a:off x="6562725" y="2011363"/>
            <a:ext cx="403225" cy="2143125"/>
          </a:xfrm>
          <a:prstGeom prst="curvedConnector3">
            <a:avLst>
              <a:gd name="adj1" fmla="val 3858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6823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tshållare för datum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dirty="0" smtClean="0"/>
              <a:t>Nils-Göran Olve 2014</a:t>
            </a:r>
          </a:p>
        </p:txBody>
      </p:sp>
      <p:sp>
        <p:nvSpPr>
          <p:cNvPr id="24579" name="Rectangle 2"/>
          <p:cNvSpPr>
            <a:spLocks noChangeAspect="1" noChangeArrowheads="1"/>
          </p:cNvSpPr>
          <p:nvPr/>
        </p:nvSpPr>
        <p:spPr bwMode="auto">
          <a:xfrm>
            <a:off x="4857750" y="3273425"/>
            <a:ext cx="1968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sv-SE" altLang="sv-SE" sz="18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80" name="AutoShape 3"/>
          <p:cNvSpPr>
            <a:spLocks noChangeAspect="1" noChangeArrowheads="1"/>
          </p:cNvSpPr>
          <p:nvPr/>
        </p:nvSpPr>
        <p:spPr bwMode="auto">
          <a:xfrm>
            <a:off x="704850" y="5275263"/>
            <a:ext cx="2470150" cy="754062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/>
          </a:p>
        </p:txBody>
      </p:sp>
      <p:sp>
        <p:nvSpPr>
          <p:cNvPr id="24581" name="AutoShape 4"/>
          <p:cNvSpPr>
            <a:spLocks noChangeAspect="1" noChangeArrowheads="1"/>
          </p:cNvSpPr>
          <p:nvPr/>
        </p:nvSpPr>
        <p:spPr bwMode="auto">
          <a:xfrm>
            <a:off x="771525" y="3559175"/>
            <a:ext cx="2541588" cy="1441450"/>
          </a:xfrm>
          <a:prstGeom prst="homePlate">
            <a:avLst>
              <a:gd name="adj" fmla="val 14849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sv-SE" altLang="sv-SE" sz="18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82" name="Line 5"/>
          <p:cNvSpPr>
            <a:spLocks noChangeAspect="1" noChangeShapeType="1"/>
          </p:cNvSpPr>
          <p:nvPr/>
        </p:nvSpPr>
        <p:spPr bwMode="auto">
          <a:xfrm>
            <a:off x="636588" y="2462213"/>
            <a:ext cx="8469312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24583" name="Line 6"/>
          <p:cNvSpPr>
            <a:spLocks noChangeAspect="1" noChangeShapeType="1"/>
          </p:cNvSpPr>
          <p:nvPr/>
        </p:nvSpPr>
        <p:spPr bwMode="auto">
          <a:xfrm>
            <a:off x="655638" y="3422650"/>
            <a:ext cx="8469312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24584" name="Line 7"/>
          <p:cNvSpPr>
            <a:spLocks noChangeAspect="1" noChangeShapeType="1"/>
          </p:cNvSpPr>
          <p:nvPr/>
        </p:nvSpPr>
        <p:spPr bwMode="auto">
          <a:xfrm>
            <a:off x="704850" y="5137150"/>
            <a:ext cx="8520113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24585" name="Text Box 8"/>
          <p:cNvSpPr txBox="1">
            <a:spLocks noChangeAspect="1" noChangeArrowheads="1"/>
          </p:cNvSpPr>
          <p:nvPr/>
        </p:nvSpPr>
        <p:spPr bwMode="auto">
          <a:xfrm>
            <a:off x="3273425" y="5275263"/>
            <a:ext cx="15573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v-SE" altLang="sv-SE" sz="16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Förnyelse och utveckling</a:t>
            </a:r>
            <a:endParaRPr lang="en-US" altLang="sv-SE" sz="1600" b="1" i="1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86" name="Text Box 9"/>
          <p:cNvSpPr txBox="1">
            <a:spLocks noChangeAspect="1" noChangeArrowheads="1"/>
          </p:cNvSpPr>
          <p:nvPr/>
        </p:nvSpPr>
        <p:spPr bwMode="auto">
          <a:xfrm>
            <a:off x="3544888" y="3765550"/>
            <a:ext cx="1285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v-SE" altLang="sv-SE" sz="16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Processer</a:t>
            </a:r>
            <a:endParaRPr lang="en-US" altLang="sv-SE" sz="1600" b="1" i="1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87" name="Text Box 10"/>
          <p:cNvSpPr txBox="1">
            <a:spLocks noChangeAspect="1" noChangeArrowheads="1"/>
          </p:cNvSpPr>
          <p:nvPr/>
        </p:nvSpPr>
        <p:spPr bwMode="auto">
          <a:xfrm>
            <a:off x="3643313" y="1828800"/>
            <a:ext cx="1187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v-SE" altLang="sv-SE" sz="16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Finansiellt</a:t>
            </a:r>
            <a:endParaRPr lang="en-US" altLang="sv-SE" sz="1600" b="1" i="1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88" name="Oval 11"/>
          <p:cNvSpPr>
            <a:spLocks noChangeAspect="1" noChangeArrowheads="1"/>
          </p:cNvSpPr>
          <p:nvPr/>
        </p:nvSpPr>
        <p:spPr bwMode="auto">
          <a:xfrm>
            <a:off x="601663" y="2682875"/>
            <a:ext cx="1166812" cy="54768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sv-SE" altLang="sv-SE" sz="14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89" name="Text Box 12"/>
          <p:cNvSpPr txBox="1">
            <a:spLocks noChangeAspect="1" noChangeArrowheads="1"/>
          </p:cNvSpPr>
          <p:nvPr/>
        </p:nvSpPr>
        <p:spPr bwMode="auto">
          <a:xfrm>
            <a:off x="3422650" y="2736850"/>
            <a:ext cx="1408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v-SE" altLang="sv-SE" sz="16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Kunder</a:t>
            </a:r>
          </a:p>
        </p:txBody>
      </p:sp>
      <p:sp>
        <p:nvSpPr>
          <p:cNvPr id="24590" name="Oval 13"/>
          <p:cNvSpPr>
            <a:spLocks noChangeAspect="1" noChangeArrowheads="1"/>
          </p:cNvSpPr>
          <p:nvPr/>
        </p:nvSpPr>
        <p:spPr bwMode="auto">
          <a:xfrm>
            <a:off x="2143125" y="1571625"/>
            <a:ext cx="1169988" cy="47148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sv-SE" altLang="sv-SE" sz="14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24591" name="AutoShape 14"/>
          <p:cNvCxnSpPr>
            <a:cxnSpLocks noChangeAspect="1" noChangeShapeType="1"/>
            <a:stCxn id="24588" idx="0"/>
            <a:endCxn id="24593" idx="4"/>
          </p:cNvCxnSpPr>
          <p:nvPr/>
        </p:nvCxnSpPr>
        <p:spPr bwMode="auto">
          <a:xfrm flipH="1" flipV="1">
            <a:off x="1017588" y="2249488"/>
            <a:ext cx="76200" cy="433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</p:cxnSp>
      <p:cxnSp>
        <p:nvCxnSpPr>
          <p:cNvPr id="24592" name="AutoShape 15"/>
          <p:cNvCxnSpPr>
            <a:cxnSpLocks noChangeAspect="1" noChangeShapeType="1"/>
            <a:stCxn id="24593" idx="6"/>
            <a:endCxn id="24590" idx="2"/>
          </p:cNvCxnSpPr>
          <p:nvPr/>
        </p:nvCxnSpPr>
        <p:spPr bwMode="auto">
          <a:xfrm flipV="1">
            <a:off x="1787525" y="1808163"/>
            <a:ext cx="355600" cy="1666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</p:cxnSp>
      <p:sp>
        <p:nvSpPr>
          <p:cNvPr id="24593" name="Oval 16"/>
          <p:cNvSpPr>
            <a:spLocks noChangeAspect="1" noChangeArrowheads="1"/>
          </p:cNvSpPr>
          <p:nvPr/>
        </p:nvSpPr>
        <p:spPr bwMode="auto">
          <a:xfrm>
            <a:off x="415925" y="1700213"/>
            <a:ext cx="1371600" cy="54927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sv-SE" altLang="sv-SE" sz="18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94" name="Line 17"/>
          <p:cNvSpPr>
            <a:spLocks noChangeAspect="1" noChangeShapeType="1"/>
          </p:cNvSpPr>
          <p:nvPr/>
        </p:nvSpPr>
        <p:spPr bwMode="auto">
          <a:xfrm>
            <a:off x="704850" y="6097588"/>
            <a:ext cx="8469313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24595" name="Line 18"/>
          <p:cNvSpPr>
            <a:spLocks noChangeAspect="1" noChangeShapeType="1"/>
          </p:cNvSpPr>
          <p:nvPr/>
        </p:nvSpPr>
        <p:spPr bwMode="auto">
          <a:xfrm flipH="1" flipV="1">
            <a:off x="1939925" y="5000625"/>
            <a:ext cx="3175" cy="271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24596" name="Oval 19"/>
          <p:cNvSpPr>
            <a:spLocks noChangeAspect="1" noChangeArrowheads="1"/>
          </p:cNvSpPr>
          <p:nvPr/>
        </p:nvSpPr>
        <p:spPr bwMode="auto">
          <a:xfrm>
            <a:off x="2212975" y="2668588"/>
            <a:ext cx="1031875" cy="547687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sv-SE" altLang="sv-SE" sz="14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24597" name="AutoShape 20"/>
          <p:cNvCxnSpPr>
            <a:cxnSpLocks noChangeAspect="1" noChangeShapeType="1"/>
            <a:stCxn id="24596" idx="1"/>
            <a:endCxn id="24593" idx="5"/>
          </p:cNvCxnSpPr>
          <p:nvPr/>
        </p:nvCxnSpPr>
        <p:spPr bwMode="auto">
          <a:xfrm flipH="1" flipV="1">
            <a:off x="1585913" y="2168525"/>
            <a:ext cx="777875" cy="5810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</p:cxnSp>
      <p:cxnSp>
        <p:nvCxnSpPr>
          <p:cNvPr id="24598" name="AutoShape 21"/>
          <p:cNvCxnSpPr>
            <a:cxnSpLocks noChangeAspect="1" noChangeShapeType="1"/>
            <a:stCxn id="24596" idx="0"/>
            <a:endCxn id="24590" idx="4"/>
          </p:cNvCxnSpPr>
          <p:nvPr/>
        </p:nvCxnSpPr>
        <p:spPr bwMode="auto">
          <a:xfrm flipV="1">
            <a:off x="2728913" y="2043113"/>
            <a:ext cx="0" cy="6254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</p:cxnSp>
      <p:cxnSp>
        <p:nvCxnSpPr>
          <p:cNvPr id="24599" name="AutoShape 22"/>
          <p:cNvCxnSpPr>
            <a:cxnSpLocks noChangeAspect="1" noChangeShapeType="1"/>
            <a:stCxn id="24581" idx="0"/>
            <a:endCxn id="24588" idx="5"/>
          </p:cNvCxnSpPr>
          <p:nvPr/>
        </p:nvCxnSpPr>
        <p:spPr bwMode="auto">
          <a:xfrm flipH="1" flipV="1">
            <a:off x="1597025" y="3149600"/>
            <a:ext cx="338138" cy="4095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</p:cxnSp>
      <p:cxnSp>
        <p:nvCxnSpPr>
          <p:cNvPr id="24600" name="AutoShape 23"/>
          <p:cNvCxnSpPr>
            <a:cxnSpLocks noChangeAspect="1" noChangeShapeType="1"/>
            <a:stCxn id="24581" idx="0"/>
            <a:endCxn id="24596" idx="3"/>
          </p:cNvCxnSpPr>
          <p:nvPr/>
        </p:nvCxnSpPr>
        <p:spPr bwMode="auto">
          <a:xfrm flipV="1">
            <a:off x="1935163" y="3135313"/>
            <a:ext cx="428625" cy="4238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</p:cxnSp>
      <p:cxnSp>
        <p:nvCxnSpPr>
          <p:cNvPr id="24601" name="AutoShape 24"/>
          <p:cNvCxnSpPr>
            <a:cxnSpLocks noChangeAspect="1" noChangeShapeType="1"/>
            <a:stCxn id="24581" idx="0"/>
            <a:endCxn id="24590" idx="3"/>
          </p:cNvCxnSpPr>
          <p:nvPr/>
        </p:nvCxnSpPr>
        <p:spPr bwMode="auto">
          <a:xfrm flipV="1">
            <a:off x="1935163" y="1974850"/>
            <a:ext cx="379412" cy="15843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</p:cxnSp>
      <p:sp>
        <p:nvSpPr>
          <p:cNvPr id="24602" name="Line 25"/>
          <p:cNvSpPr>
            <a:spLocks noChangeAspect="1" noChangeShapeType="1"/>
          </p:cNvSpPr>
          <p:nvPr/>
        </p:nvSpPr>
        <p:spPr bwMode="auto">
          <a:xfrm>
            <a:off x="3790950" y="1362075"/>
            <a:ext cx="5383213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24603" name="Line 26"/>
          <p:cNvSpPr>
            <a:spLocks noChangeAspect="1" noChangeShapeType="1"/>
          </p:cNvSpPr>
          <p:nvPr/>
        </p:nvSpPr>
        <p:spPr bwMode="auto">
          <a:xfrm>
            <a:off x="4821238" y="1365250"/>
            <a:ext cx="0" cy="4732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24604" name="Line 27"/>
          <p:cNvSpPr>
            <a:spLocks noChangeAspect="1" noChangeShapeType="1"/>
          </p:cNvSpPr>
          <p:nvPr/>
        </p:nvSpPr>
        <p:spPr bwMode="auto">
          <a:xfrm>
            <a:off x="5918200" y="1365250"/>
            <a:ext cx="0" cy="4732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24605" name="Line 28"/>
          <p:cNvSpPr>
            <a:spLocks noChangeAspect="1" noChangeShapeType="1"/>
          </p:cNvSpPr>
          <p:nvPr/>
        </p:nvSpPr>
        <p:spPr bwMode="auto">
          <a:xfrm>
            <a:off x="7427913" y="1365250"/>
            <a:ext cx="0" cy="4732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24606" name="Text Box 29"/>
          <p:cNvSpPr txBox="1">
            <a:spLocks noChangeAspect="1" noChangeArrowheads="1"/>
          </p:cNvSpPr>
          <p:nvPr/>
        </p:nvSpPr>
        <p:spPr bwMode="auto">
          <a:xfrm>
            <a:off x="4914900" y="962025"/>
            <a:ext cx="83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KFF</a:t>
            </a:r>
            <a:endParaRPr lang="en-US" altLang="sv-SE" sz="1600" b="1" i="1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607" name="Text Box 30"/>
          <p:cNvSpPr txBox="1">
            <a:spLocks noChangeAspect="1" noChangeArrowheads="1"/>
          </p:cNvSpPr>
          <p:nvPr/>
        </p:nvSpPr>
        <p:spPr bwMode="auto">
          <a:xfrm>
            <a:off x="3132138" y="962025"/>
            <a:ext cx="1684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v-SE" altLang="sv-SE" sz="16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Strategiska mål</a:t>
            </a:r>
            <a:endParaRPr lang="en-US" altLang="sv-SE" sz="1600" b="1" i="1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608" name="Text Box 31"/>
          <p:cNvSpPr txBox="1">
            <a:spLocks noChangeArrowheads="1"/>
          </p:cNvSpPr>
          <p:nvPr/>
        </p:nvSpPr>
        <p:spPr bwMode="auto">
          <a:xfrm>
            <a:off x="6008688" y="839788"/>
            <a:ext cx="1276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Mått och mål</a:t>
            </a:r>
            <a:endParaRPr lang="en-GB" altLang="sv-SE" sz="1800">
              <a:ea typeface="ＭＳ Ｐゴシック" panose="020B0600070205080204" pitchFamily="34" charset="-128"/>
            </a:endParaRPr>
          </a:p>
        </p:txBody>
      </p:sp>
      <p:sp>
        <p:nvSpPr>
          <p:cNvPr id="24609" name="Text Box 32"/>
          <p:cNvSpPr txBox="1">
            <a:spLocks noChangeArrowheads="1"/>
          </p:cNvSpPr>
          <p:nvPr/>
        </p:nvSpPr>
        <p:spPr bwMode="auto">
          <a:xfrm>
            <a:off x="7519988" y="838200"/>
            <a:ext cx="13160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6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Aktivitet/ initiativ</a:t>
            </a:r>
            <a:endParaRPr lang="en-GB" altLang="sv-SE" sz="1800">
              <a:ea typeface="ＭＳ Ｐゴシック" panose="020B0600070205080204" pitchFamily="34" charset="-128"/>
            </a:endParaRPr>
          </a:p>
        </p:txBody>
      </p:sp>
      <p:sp>
        <p:nvSpPr>
          <p:cNvPr id="24610" name="Rectangle 33"/>
          <p:cNvSpPr>
            <a:spLocks noGrp="1" noChangeArrowheads="1"/>
          </p:cNvSpPr>
          <p:nvPr>
            <p:ph type="title"/>
          </p:nvPr>
        </p:nvSpPr>
        <p:spPr>
          <a:xfrm>
            <a:off x="704850" y="44450"/>
            <a:ext cx="8351838" cy="638175"/>
          </a:xfrm>
        </p:spPr>
        <p:txBody>
          <a:bodyPr/>
          <a:lstStyle/>
          <a:p>
            <a:pPr eaLnBrk="1" hangingPunct="1"/>
            <a:r>
              <a:rPr lang="sv-SE" altLang="sv-SE" sz="3600" smtClean="0"/>
              <a:t>Från strategikarta till mått och handling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tshållare för datum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smtClean="0"/>
              <a:t>Nils-Göran Olve 2011</a:t>
            </a:r>
          </a:p>
        </p:txBody>
      </p:sp>
      <p:sp>
        <p:nvSpPr>
          <p:cNvPr id="9" name="Rektangel 8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gradFill rotWithShape="1">
            <a:gsLst>
              <a:gs pos="0">
                <a:srgbClr val="161517"/>
              </a:gs>
              <a:gs pos="100000">
                <a:srgbClr val="1B7822"/>
              </a:gs>
            </a:gsLst>
            <a:lin ang="16200000"/>
          </a:gradFill>
          <a:ln>
            <a:noFill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/>
          </a:extLst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Ellips 3"/>
          <p:cNvSpPr/>
          <p:nvPr/>
        </p:nvSpPr>
        <p:spPr>
          <a:xfrm>
            <a:off x="8185150" y="236538"/>
            <a:ext cx="1592263" cy="15922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8" name="Rektangel med rundade hörn 7"/>
          <p:cNvSpPr/>
          <p:nvPr/>
        </p:nvSpPr>
        <p:spPr>
          <a:xfrm>
            <a:off x="600075" y="665163"/>
            <a:ext cx="8816975" cy="5461000"/>
          </a:xfrm>
          <a:prstGeom prst="roundRect">
            <a:avLst>
              <a:gd name="adj" fmla="val 304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26630" name="Bildobjekt 6" descr="GL logo lit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088" y="390525"/>
            <a:ext cx="1617662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7" name="Picture 27" descr="Pilar bakgrun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1811338"/>
            <a:ext cx="7608888" cy="341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28" descr="Rubri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150" y="765175"/>
            <a:ext cx="343852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9" name="Picture 29" descr="A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4867275"/>
            <a:ext cx="1908175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0" name="Picture 30" descr="A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3" y="4927600"/>
            <a:ext cx="2581275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1" name="Picture 31" descr="A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3" y="4867275"/>
            <a:ext cx="2805112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2" name="Picture 32" descr="A4 strec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4745038"/>
            <a:ext cx="7021513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3" name="Picture 33" descr="B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427413"/>
            <a:ext cx="1981200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4" name="Picture 34" descr="B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3478213"/>
            <a:ext cx="1392237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5" name="Picture 35" descr="B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13" y="3538538"/>
            <a:ext cx="1560512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6" name="Picture 36" descr="B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38" y="3332163"/>
            <a:ext cx="1555750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7" name="Picture 37" descr="B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3484563"/>
            <a:ext cx="1709737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8" name="Picture 38" descr="B6 strec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3316288"/>
            <a:ext cx="743902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9" name="Picture 39" descr="C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2300288"/>
            <a:ext cx="1654175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1" name="Picture 41" descr="C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268538"/>
            <a:ext cx="2360612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2" name="Picture 42" descr="C4 streck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2047875"/>
            <a:ext cx="7607300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3" name="Picture 43" descr="D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75" y="1422400"/>
            <a:ext cx="8794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4" name="Picture 44" descr="D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013" y="1241425"/>
            <a:ext cx="12446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5" name="Picture 45" descr="D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0" y="1031875"/>
            <a:ext cx="1646238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0" name="Picture 40" descr="C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288" y="2052638"/>
            <a:ext cx="163195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1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1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1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1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1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81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8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81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81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81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8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5" t="14563" r="30629" b="5704"/>
          <a:stretch>
            <a:fillRect/>
          </a:stretch>
        </p:blipFill>
        <p:spPr bwMode="auto">
          <a:xfrm>
            <a:off x="2368550" y="106363"/>
            <a:ext cx="5105400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1204913" y="393700"/>
          <a:ext cx="7493000" cy="559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CorelDRAW" r:id="rId4" imgW="5000625" imgH="2914650" progId="CorelDraw.Graphic.9">
                  <p:embed/>
                </p:oleObj>
              </mc:Choice>
              <mc:Fallback>
                <p:oleObj name="CorelDRAW" r:id="rId4" imgW="5000625" imgH="2914650" progId="CorelDraw.Graphic.9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8806"/>
                      <a:stretch>
                        <a:fillRect/>
                      </a:stretch>
                    </p:blipFill>
                    <p:spPr bwMode="auto">
                      <a:xfrm>
                        <a:off x="1204913" y="393700"/>
                        <a:ext cx="7493000" cy="559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7370763" y="6092825"/>
            <a:ext cx="642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000" b="1">
                <a:ea typeface="ＭＳ Ｐゴシック" panose="020B0600070205080204" pitchFamily="34" charset="-128"/>
              </a:rPr>
              <a:t>Nu:</a:t>
            </a:r>
          </a:p>
        </p:txBody>
      </p:sp>
      <p:pic>
        <p:nvPicPr>
          <p:cNvPr id="28677" name="Picture 4" descr="Nobina Sverig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75"/>
          <a:stretch>
            <a:fillRect/>
          </a:stretch>
        </p:blipFill>
        <p:spPr bwMode="auto">
          <a:xfrm>
            <a:off x="7994650" y="5949950"/>
            <a:ext cx="13874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ubrik 1"/>
          <p:cNvSpPr>
            <a:spLocks noGrp="1"/>
          </p:cNvSpPr>
          <p:nvPr>
            <p:ph type="title"/>
          </p:nvPr>
        </p:nvSpPr>
        <p:spPr>
          <a:xfrm>
            <a:off x="721618" y="365125"/>
            <a:ext cx="8263830" cy="1325563"/>
          </a:xfrm>
        </p:spPr>
        <p:txBody>
          <a:bodyPr/>
          <a:lstStyle/>
          <a:p>
            <a:r>
              <a:rPr lang="sv-SE" altLang="sv-SE" dirty="0" smtClean="0"/>
              <a:t>Varianter och överväganden </a:t>
            </a:r>
            <a:br>
              <a:rPr lang="sv-SE" altLang="sv-SE" dirty="0" smtClean="0"/>
            </a:br>
            <a:r>
              <a:rPr lang="sv-SE" altLang="sv-SE" dirty="0" smtClean="0"/>
              <a:t>(sista kapitlet i nya styrkortsboken)</a:t>
            </a:r>
          </a:p>
        </p:txBody>
      </p:sp>
      <p:sp>
        <p:nvSpPr>
          <p:cNvPr id="3072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altLang="sv-SE" smtClean="0"/>
              <a:t>Styrkort som uttryck för olika balanser, intressentmodell med mera</a:t>
            </a:r>
          </a:p>
          <a:p>
            <a:r>
              <a:rPr lang="sv-SE" altLang="sv-SE" smtClean="0"/>
              <a:t>Styrning på kort och lång sikt</a:t>
            </a:r>
          </a:p>
          <a:p>
            <a:r>
              <a:rPr lang="sv-SE" altLang="sv-SE" smtClean="0"/>
              <a:t>Omtolkning och komplettering av perspektiven</a:t>
            </a:r>
          </a:p>
          <a:p>
            <a:r>
              <a:rPr lang="sv-SE" altLang="sv-SE" smtClean="0"/>
              <a:t>Avvägning mellan nytta och kostnad för styrkortsarbetet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tshållare för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dirty="0" smtClean="0"/>
              <a:t>Nils-Göran Olve 2014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smtClean="0"/>
              <a:t>Bedöma IT – eller verksamhet+IT?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altLang="sv-SE" smtClean="0"/>
              <a:t>IT som möjliggörare</a:t>
            </a:r>
          </a:p>
          <a:p>
            <a:pPr eaLnBrk="1" hangingPunct="1"/>
            <a:r>
              <a:rPr lang="sv-SE" altLang="sv-SE" smtClean="0"/>
              <a:t>Nödvändiga villkor</a:t>
            </a:r>
          </a:p>
          <a:p>
            <a:pPr eaLnBrk="1" hangingPunct="1"/>
            <a:r>
              <a:rPr lang="sv-SE" altLang="sv-SE" smtClean="0"/>
              <a:t>Vem behöver få veta vad om organisationens IT?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tshållare för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dirty="0" smtClean="0"/>
              <a:t>Nils-Göran Olve 2014</a:t>
            </a: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smtClean="0"/>
              <a:t>Ekonomistyrningen påverkar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altLang="sv-SE" i="1" smtClean="0"/>
              <a:t>Mått</a:t>
            </a:r>
            <a:r>
              <a:rPr lang="sv-SE" altLang="sv-SE" smtClean="0"/>
              <a:t>: hur beskrivs IT, användning och nytta?</a:t>
            </a:r>
          </a:p>
          <a:p>
            <a:pPr eaLnBrk="1" hangingPunct="1">
              <a:lnSpc>
                <a:spcPct val="90000"/>
              </a:lnSpc>
            </a:pPr>
            <a:r>
              <a:rPr lang="sv-SE" altLang="sv-SE" i="1" smtClean="0"/>
              <a:t>Beslut</a:t>
            </a:r>
            <a:r>
              <a:rPr lang="sv-SE" altLang="sv-SE" smtClean="0"/>
              <a:t>: vilka mått och beräkningar lyfts fram för att belysa anskaffning och bruk?</a:t>
            </a:r>
          </a:p>
          <a:p>
            <a:pPr lvl="1" eaLnBrk="1" hangingPunct="1">
              <a:lnSpc>
                <a:spcPct val="90000"/>
              </a:lnSpc>
            </a:pPr>
            <a:r>
              <a:rPr lang="sv-SE" altLang="sv-SE" smtClean="0"/>
              <a:t>Kalkyler över kostnad och lönsamhet</a:t>
            </a:r>
          </a:p>
          <a:p>
            <a:pPr lvl="1" eaLnBrk="1" hangingPunct="1">
              <a:lnSpc>
                <a:spcPct val="90000"/>
              </a:lnSpc>
            </a:pPr>
            <a:r>
              <a:rPr lang="sv-SE" altLang="sv-SE" smtClean="0"/>
              <a:t>Prissättning vid externa och interna tjänster</a:t>
            </a:r>
          </a:p>
          <a:p>
            <a:pPr eaLnBrk="1" hangingPunct="1">
              <a:lnSpc>
                <a:spcPct val="90000"/>
              </a:lnSpc>
            </a:pPr>
            <a:r>
              <a:rPr lang="sv-SE" altLang="sv-SE" i="1" smtClean="0"/>
              <a:t>Ansvar</a:t>
            </a:r>
            <a:r>
              <a:rPr lang="sv-SE" altLang="sv-SE" smtClean="0"/>
              <a:t>: hur utvärderas IT-verksamhet och bruk av IT i organisationens verksamhet, </a:t>
            </a:r>
            <a:r>
              <a:rPr lang="sv-SE" altLang="sv-SE" i="1" smtClean="0"/>
              <a:t>och</a:t>
            </a:r>
            <a:r>
              <a:rPr lang="sv-SE" altLang="sv-SE" smtClean="0"/>
              <a:t> IT och information etc som strategisk tillgång?</a:t>
            </a:r>
            <a:endParaRPr lang="sv-SE" altLang="sv-SE" i="1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tshållare för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v-SE" altLang="sv-SE" sz="1000" dirty="0" smtClean="0"/>
              <a:t>Nils-Göran Olve 2014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704850" y="381000"/>
            <a:ext cx="4570413" cy="1143000"/>
          </a:xfrm>
        </p:spPr>
        <p:txBody>
          <a:bodyPr/>
          <a:lstStyle/>
          <a:p>
            <a:pPr algn="l" eaLnBrk="1" hangingPunct="1"/>
            <a:r>
              <a:rPr lang="sv-SE" altLang="sv-SE" smtClean="0"/>
              <a:t>Några slutsatser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5651500" cy="47053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altLang="sv-SE" sz="2400" smtClean="0"/>
              <a:t>Utgångspunkt bör vara den avsedda strategiska logiken bakom informationsförsörjningen</a:t>
            </a:r>
          </a:p>
          <a:p>
            <a:pPr eaLnBrk="1" hangingPunct="1">
              <a:lnSpc>
                <a:spcPct val="90000"/>
              </a:lnSpc>
            </a:pPr>
            <a:r>
              <a:rPr lang="sv-SE" altLang="sv-SE" sz="2400" smtClean="0"/>
              <a:t>Rollspelet i organisationen, särskilt mellan IT och linjen, måste komma till uttryck i uppdrag som innehåller ansvar för att odla och nyttiggöra information</a:t>
            </a:r>
          </a:p>
          <a:p>
            <a:pPr eaLnBrk="1" hangingPunct="1">
              <a:lnSpc>
                <a:spcPct val="90000"/>
              </a:lnSpc>
            </a:pPr>
            <a:r>
              <a:rPr lang="sv-SE" altLang="sv-SE" sz="2400" smtClean="0"/>
              <a:t>Beskrivningar av IT- och IS-användning bör ingå i styrningen</a:t>
            </a:r>
          </a:p>
          <a:p>
            <a:pPr eaLnBrk="1" hangingPunct="1">
              <a:lnSpc>
                <a:spcPct val="90000"/>
              </a:lnSpc>
            </a:pPr>
            <a:r>
              <a:rPr lang="sv-SE" altLang="sv-SE" sz="2400" smtClean="0"/>
              <a:t>Ekonomistyrning är en viktig del av styrmixen och ge information och incitament att förverkliga IT:s möjligheter</a:t>
            </a:r>
          </a:p>
          <a:p>
            <a:pPr eaLnBrk="1" hangingPunct="1">
              <a:lnSpc>
                <a:spcPct val="90000"/>
              </a:lnSpc>
            </a:pPr>
            <a:endParaRPr lang="sv-SE" altLang="sv-SE" sz="2400" smtClean="0"/>
          </a:p>
        </p:txBody>
      </p:sp>
      <p:grpSp>
        <p:nvGrpSpPr>
          <p:cNvPr id="34821" name="Group 12"/>
          <p:cNvGrpSpPr>
            <a:grpSpLocks/>
          </p:cNvGrpSpPr>
          <p:nvPr/>
        </p:nvGrpSpPr>
        <p:grpSpPr bwMode="auto">
          <a:xfrm>
            <a:off x="6537325" y="5203825"/>
            <a:ext cx="2601913" cy="874713"/>
            <a:chOff x="4265" y="1392"/>
            <a:chExt cx="1639" cy="705"/>
          </a:xfrm>
        </p:grpSpPr>
        <p:sp>
          <p:nvSpPr>
            <p:cNvPr id="34864" name="AutoShape 9"/>
            <p:cNvSpPr>
              <a:spLocks noChangeArrowheads="1"/>
            </p:cNvSpPr>
            <p:nvPr/>
          </p:nvSpPr>
          <p:spPr bwMode="auto">
            <a:xfrm>
              <a:off x="4272" y="1392"/>
              <a:ext cx="1632" cy="62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2400"/>
            </a:p>
          </p:txBody>
        </p:sp>
        <p:sp>
          <p:nvSpPr>
            <p:cNvPr id="34865" name="Text Box 10"/>
            <p:cNvSpPr txBox="1">
              <a:spLocks noChangeArrowheads="1"/>
            </p:cNvSpPr>
            <p:nvPr/>
          </p:nvSpPr>
          <p:spPr bwMode="auto">
            <a:xfrm>
              <a:off x="4781" y="1392"/>
              <a:ext cx="59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2400" b="1">
                  <a:latin typeface="Arial Black" panose="020B0A04020102020204" pitchFamily="34" charset="0"/>
                </a:rPr>
                <a:t>Mått</a:t>
              </a:r>
            </a:p>
          </p:txBody>
        </p:sp>
        <p:sp>
          <p:nvSpPr>
            <p:cNvPr id="34866" name="Text Box 11"/>
            <p:cNvSpPr txBox="1">
              <a:spLocks noChangeArrowheads="1"/>
            </p:cNvSpPr>
            <p:nvPr/>
          </p:nvSpPr>
          <p:spPr bwMode="auto">
            <a:xfrm>
              <a:off x="4265" y="1728"/>
              <a:ext cx="1639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2400" b="1">
                  <a:latin typeface="Arial Black" panose="020B0A04020102020204" pitchFamily="34" charset="0"/>
                </a:rPr>
                <a:t>Beslut  Ansvar</a:t>
              </a:r>
            </a:p>
          </p:txBody>
        </p:sp>
      </p:grpSp>
      <p:sp>
        <p:nvSpPr>
          <p:cNvPr id="34822" name="Text Box 80"/>
          <p:cNvSpPr txBox="1">
            <a:spLocks noChangeArrowheads="1"/>
          </p:cNvSpPr>
          <p:nvPr/>
        </p:nvSpPr>
        <p:spPr bwMode="auto">
          <a:xfrm>
            <a:off x="7113588" y="6067425"/>
            <a:ext cx="139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400" i="1">
                <a:latin typeface="Arial" panose="020B0604020202020204" pitchFamily="34" charset="0"/>
              </a:rPr>
              <a:t>Handling</a:t>
            </a:r>
          </a:p>
        </p:txBody>
      </p:sp>
      <p:grpSp>
        <p:nvGrpSpPr>
          <p:cNvPr id="34823" name="Group 81"/>
          <p:cNvGrpSpPr>
            <a:grpSpLocks/>
          </p:cNvGrpSpPr>
          <p:nvPr/>
        </p:nvGrpSpPr>
        <p:grpSpPr bwMode="auto">
          <a:xfrm>
            <a:off x="6032500" y="620713"/>
            <a:ext cx="3717925" cy="1927225"/>
            <a:chOff x="506" y="719"/>
            <a:chExt cx="5460" cy="3492"/>
          </a:xfrm>
        </p:grpSpPr>
        <p:sp>
          <p:nvSpPr>
            <p:cNvPr id="34836" name="Line 82"/>
            <p:cNvSpPr>
              <a:spLocks noChangeShapeType="1"/>
            </p:cNvSpPr>
            <p:nvPr/>
          </p:nvSpPr>
          <p:spPr bwMode="auto">
            <a:xfrm>
              <a:off x="506" y="1337"/>
              <a:ext cx="54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34837" name="Line 83"/>
            <p:cNvSpPr>
              <a:spLocks noChangeShapeType="1"/>
            </p:cNvSpPr>
            <p:nvPr/>
          </p:nvSpPr>
          <p:spPr bwMode="auto">
            <a:xfrm>
              <a:off x="506" y="3393"/>
              <a:ext cx="54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34838" name="Line 84"/>
            <p:cNvSpPr>
              <a:spLocks noChangeShapeType="1"/>
            </p:cNvSpPr>
            <p:nvPr/>
          </p:nvSpPr>
          <p:spPr bwMode="auto">
            <a:xfrm>
              <a:off x="506" y="2193"/>
              <a:ext cx="54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34839" name="AutoShape 85"/>
            <p:cNvSpPr>
              <a:spLocks noChangeArrowheads="1"/>
            </p:cNvSpPr>
            <p:nvPr/>
          </p:nvSpPr>
          <p:spPr bwMode="auto">
            <a:xfrm>
              <a:off x="1026" y="2289"/>
              <a:ext cx="3590" cy="1008"/>
            </a:xfrm>
            <a:prstGeom prst="homePlate">
              <a:avLst>
                <a:gd name="adj" fmla="val 28096"/>
              </a:avLst>
            </a:prstGeom>
            <a:solidFill>
              <a:srgbClr val="99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2400"/>
            </a:p>
          </p:txBody>
        </p:sp>
        <p:sp>
          <p:nvSpPr>
            <p:cNvPr id="34840" name="Oval 86"/>
            <p:cNvSpPr>
              <a:spLocks noChangeArrowheads="1"/>
            </p:cNvSpPr>
            <p:nvPr/>
          </p:nvSpPr>
          <p:spPr bwMode="auto">
            <a:xfrm>
              <a:off x="1437" y="719"/>
              <a:ext cx="1138" cy="481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Når mål bättre</a:t>
              </a:r>
            </a:p>
          </p:txBody>
        </p:sp>
        <p:cxnSp>
          <p:nvCxnSpPr>
            <p:cNvPr id="34841" name="AutoShape 87"/>
            <p:cNvCxnSpPr>
              <a:cxnSpLocks noChangeShapeType="1"/>
              <a:stCxn id="34842" idx="0"/>
              <a:endCxn id="34840" idx="4"/>
            </p:cNvCxnSpPr>
            <p:nvPr/>
          </p:nvCxnSpPr>
          <p:spPr bwMode="auto">
            <a:xfrm flipV="1">
              <a:off x="1581" y="1200"/>
              <a:ext cx="425" cy="2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42" name="Oval 88"/>
            <p:cNvSpPr>
              <a:spLocks noChangeArrowheads="1"/>
            </p:cNvSpPr>
            <p:nvPr/>
          </p:nvSpPr>
          <p:spPr bwMode="auto">
            <a:xfrm>
              <a:off x="905" y="1473"/>
              <a:ext cx="1352" cy="48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Bättre för kunder</a:t>
              </a:r>
            </a:p>
          </p:txBody>
        </p:sp>
        <p:sp>
          <p:nvSpPr>
            <p:cNvPr id="34843" name="Oval 89"/>
            <p:cNvSpPr>
              <a:spLocks noChangeArrowheads="1"/>
            </p:cNvSpPr>
            <p:nvPr/>
          </p:nvSpPr>
          <p:spPr bwMode="auto">
            <a:xfrm>
              <a:off x="2711" y="1473"/>
              <a:ext cx="1452" cy="47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Möter behov bättre</a:t>
              </a:r>
            </a:p>
          </p:txBody>
        </p:sp>
        <p:sp>
          <p:nvSpPr>
            <p:cNvPr id="34844" name="Oval 90"/>
            <p:cNvSpPr>
              <a:spLocks noChangeArrowheads="1"/>
            </p:cNvSpPr>
            <p:nvPr/>
          </p:nvSpPr>
          <p:spPr bwMode="auto">
            <a:xfrm>
              <a:off x="852" y="2337"/>
              <a:ext cx="1419" cy="36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Bättre och snabbare</a:t>
              </a:r>
            </a:p>
          </p:txBody>
        </p:sp>
        <p:cxnSp>
          <p:nvCxnSpPr>
            <p:cNvPr id="34845" name="AutoShape 91"/>
            <p:cNvCxnSpPr>
              <a:cxnSpLocks noChangeShapeType="1"/>
              <a:stCxn id="34844" idx="0"/>
              <a:endCxn id="34842" idx="4"/>
            </p:cNvCxnSpPr>
            <p:nvPr/>
          </p:nvCxnSpPr>
          <p:spPr bwMode="auto">
            <a:xfrm flipV="1">
              <a:off x="1562" y="1953"/>
              <a:ext cx="19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46" name="AutoShape 92"/>
            <p:cNvCxnSpPr>
              <a:cxnSpLocks noChangeShapeType="1"/>
              <a:stCxn id="34861" idx="0"/>
              <a:endCxn id="34840" idx="4"/>
            </p:cNvCxnSpPr>
            <p:nvPr/>
          </p:nvCxnSpPr>
          <p:spPr bwMode="auto">
            <a:xfrm flipH="1" flipV="1">
              <a:off x="2006" y="1200"/>
              <a:ext cx="1165" cy="10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47" name="AutoShape 93"/>
            <p:cNvCxnSpPr>
              <a:cxnSpLocks noChangeShapeType="1"/>
              <a:stCxn id="34861" idx="0"/>
              <a:endCxn id="34843" idx="4"/>
            </p:cNvCxnSpPr>
            <p:nvPr/>
          </p:nvCxnSpPr>
          <p:spPr bwMode="auto">
            <a:xfrm flipV="1">
              <a:off x="3171" y="1947"/>
              <a:ext cx="266" cy="3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48" name="Oval 94"/>
            <p:cNvSpPr>
              <a:spLocks noChangeArrowheads="1"/>
            </p:cNvSpPr>
            <p:nvPr/>
          </p:nvSpPr>
          <p:spPr bwMode="auto">
            <a:xfrm>
              <a:off x="852" y="3695"/>
              <a:ext cx="1035" cy="51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Nytt system</a:t>
              </a:r>
            </a:p>
          </p:txBody>
        </p:sp>
        <p:sp>
          <p:nvSpPr>
            <p:cNvPr id="34849" name="Oval 95"/>
            <p:cNvSpPr>
              <a:spLocks noChangeArrowheads="1"/>
            </p:cNvSpPr>
            <p:nvPr/>
          </p:nvSpPr>
          <p:spPr bwMode="auto">
            <a:xfrm>
              <a:off x="2076" y="3786"/>
              <a:ext cx="1406" cy="408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Ny kompetens</a:t>
              </a:r>
            </a:p>
          </p:txBody>
        </p:sp>
        <p:sp>
          <p:nvSpPr>
            <p:cNvPr id="34850" name="Oval 96"/>
            <p:cNvSpPr>
              <a:spLocks noChangeArrowheads="1"/>
            </p:cNvSpPr>
            <p:nvPr/>
          </p:nvSpPr>
          <p:spPr bwMode="auto">
            <a:xfrm>
              <a:off x="2394" y="3332"/>
              <a:ext cx="1267" cy="363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Nytt</a:t>
              </a:r>
            </a:p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arbetssätt</a:t>
              </a:r>
            </a:p>
          </p:txBody>
        </p:sp>
        <p:cxnSp>
          <p:nvCxnSpPr>
            <p:cNvPr id="34851" name="AutoShape 97"/>
            <p:cNvCxnSpPr>
              <a:cxnSpLocks noChangeShapeType="1"/>
              <a:stCxn id="34848" idx="6"/>
              <a:endCxn id="34849" idx="2"/>
            </p:cNvCxnSpPr>
            <p:nvPr/>
          </p:nvCxnSpPr>
          <p:spPr bwMode="auto">
            <a:xfrm>
              <a:off x="1887" y="3953"/>
              <a:ext cx="189" cy="3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52" name="AutoShape 98"/>
            <p:cNvCxnSpPr>
              <a:cxnSpLocks noChangeShapeType="1"/>
              <a:stCxn id="34849" idx="0"/>
              <a:endCxn id="34850" idx="4"/>
            </p:cNvCxnSpPr>
            <p:nvPr/>
          </p:nvCxnSpPr>
          <p:spPr bwMode="auto">
            <a:xfrm flipV="1">
              <a:off x="2779" y="3695"/>
              <a:ext cx="249" cy="9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53" name="AutoShape 99"/>
            <p:cNvCxnSpPr>
              <a:cxnSpLocks noChangeShapeType="1"/>
              <a:stCxn id="34848" idx="0"/>
              <a:endCxn id="34855" idx="4"/>
            </p:cNvCxnSpPr>
            <p:nvPr/>
          </p:nvCxnSpPr>
          <p:spPr bwMode="auto">
            <a:xfrm flipV="1">
              <a:off x="1370" y="3265"/>
              <a:ext cx="721" cy="43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54" name="AutoShape 100"/>
            <p:cNvCxnSpPr>
              <a:cxnSpLocks noChangeShapeType="1"/>
              <a:stCxn id="34850" idx="1"/>
              <a:endCxn id="34855" idx="5"/>
            </p:cNvCxnSpPr>
            <p:nvPr/>
          </p:nvCxnSpPr>
          <p:spPr bwMode="auto">
            <a:xfrm flipH="1" flipV="1">
              <a:off x="2551" y="3202"/>
              <a:ext cx="29" cy="18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55" name="Oval 101"/>
            <p:cNvSpPr>
              <a:spLocks noChangeArrowheads="1"/>
            </p:cNvSpPr>
            <p:nvPr/>
          </p:nvSpPr>
          <p:spPr bwMode="auto">
            <a:xfrm>
              <a:off x="1441" y="2833"/>
              <a:ext cx="1300" cy="4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Mer rätt, flexiblare</a:t>
              </a:r>
            </a:p>
          </p:txBody>
        </p:sp>
        <p:cxnSp>
          <p:nvCxnSpPr>
            <p:cNvPr id="34856" name="AutoShape 102"/>
            <p:cNvCxnSpPr>
              <a:cxnSpLocks noChangeShapeType="1"/>
              <a:stCxn id="34855" idx="0"/>
              <a:endCxn id="34844" idx="4"/>
            </p:cNvCxnSpPr>
            <p:nvPr/>
          </p:nvCxnSpPr>
          <p:spPr bwMode="auto">
            <a:xfrm flipH="1" flipV="1">
              <a:off x="1562" y="2697"/>
              <a:ext cx="529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57" name="AutoShape 103"/>
            <p:cNvCxnSpPr>
              <a:cxnSpLocks noChangeShapeType="1"/>
              <a:stCxn id="34855" idx="0"/>
              <a:endCxn id="34861" idx="3"/>
            </p:cNvCxnSpPr>
            <p:nvPr/>
          </p:nvCxnSpPr>
          <p:spPr bwMode="auto">
            <a:xfrm flipV="1">
              <a:off x="2091" y="2599"/>
              <a:ext cx="530" cy="2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58" name="Oval 104"/>
            <p:cNvSpPr>
              <a:spLocks noChangeArrowheads="1"/>
            </p:cNvSpPr>
            <p:nvPr/>
          </p:nvSpPr>
          <p:spPr bwMode="auto">
            <a:xfrm>
              <a:off x="2847" y="2833"/>
              <a:ext cx="1560" cy="38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Bättre arbetsklimat</a:t>
              </a:r>
            </a:p>
          </p:txBody>
        </p:sp>
        <p:cxnSp>
          <p:nvCxnSpPr>
            <p:cNvPr id="34859" name="AutoShape 105"/>
            <p:cNvCxnSpPr>
              <a:cxnSpLocks noChangeShapeType="1"/>
              <a:stCxn id="34850" idx="7"/>
              <a:endCxn id="34858" idx="4"/>
            </p:cNvCxnSpPr>
            <p:nvPr/>
          </p:nvCxnSpPr>
          <p:spPr bwMode="auto">
            <a:xfrm flipV="1">
              <a:off x="3475" y="3217"/>
              <a:ext cx="152" cy="1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60" name="AutoShape 106"/>
            <p:cNvCxnSpPr>
              <a:cxnSpLocks noChangeShapeType="1"/>
              <a:stCxn id="34843" idx="0"/>
              <a:endCxn id="34840" idx="5"/>
            </p:cNvCxnSpPr>
            <p:nvPr/>
          </p:nvCxnSpPr>
          <p:spPr bwMode="auto">
            <a:xfrm flipH="1" flipV="1">
              <a:off x="2408" y="1130"/>
              <a:ext cx="1029" cy="34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61" name="Oval 107"/>
            <p:cNvSpPr>
              <a:spLocks noChangeArrowheads="1"/>
            </p:cNvSpPr>
            <p:nvPr/>
          </p:nvSpPr>
          <p:spPr bwMode="auto">
            <a:xfrm>
              <a:off x="2394" y="2289"/>
              <a:ext cx="1553" cy="363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sv-SE" altLang="sv-SE" sz="80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Drar mindre resurser</a:t>
              </a:r>
            </a:p>
          </p:txBody>
        </p:sp>
        <p:cxnSp>
          <p:nvCxnSpPr>
            <p:cNvPr id="34862" name="AutoShape 108"/>
            <p:cNvCxnSpPr>
              <a:cxnSpLocks noChangeShapeType="1"/>
              <a:stCxn id="34858" idx="0"/>
              <a:endCxn id="34861" idx="5"/>
            </p:cNvCxnSpPr>
            <p:nvPr/>
          </p:nvCxnSpPr>
          <p:spPr bwMode="auto">
            <a:xfrm flipV="1">
              <a:off x="3627" y="2599"/>
              <a:ext cx="93" cy="2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63" name="AutoShape 109"/>
            <p:cNvCxnSpPr>
              <a:cxnSpLocks noChangeShapeType="1"/>
              <a:stCxn id="34842" idx="6"/>
              <a:endCxn id="34843" idx="2"/>
            </p:cNvCxnSpPr>
            <p:nvPr/>
          </p:nvCxnSpPr>
          <p:spPr bwMode="auto">
            <a:xfrm flipV="1">
              <a:off x="2257" y="1710"/>
              <a:ext cx="454" cy="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824" name="Group 110"/>
          <p:cNvGrpSpPr>
            <a:grpSpLocks/>
          </p:cNvGrpSpPr>
          <p:nvPr/>
        </p:nvGrpSpPr>
        <p:grpSpPr bwMode="auto">
          <a:xfrm>
            <a:off x="6681788" y="2921000"/>
            <a:ext cx="2520950" cy="1500188"/>
            <a:chOff x="580" y="1115"/>
            <a:chExt cx="2592" cy="1745"/>
          </a:xfrm>
        </p:grpSpPr>
        <p:sp>
          <p:nvSpPr>
            <p:cNvPr id="34826" name="Oval 111"/>
            <p:cNvSpPr>
              <a:spLocks noChangeArrowheads="1"/>
            </p:cNvSpPr>
            <p:nvPr/>
          </p:nvSpPr>
          <p:spPr bwMode="auto">
            <a:xfrm>
              <a:off x="1204" y="1115"/>
              <a:ext cx="1344" cy="480"/>
            </a:xfrm>
            <a:prstGeom prst="ellipse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200" b="1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Företagsledningen</a:t>
              </a:r>
            </a:p>
          </p:txBody>
        </p:sp>
        <p:sp>
          <p:nvSpPr>
            <p:cNvPr id="34827" name="Oval 112"/>
            <p:cNvSpPr>
              <a:spLocks noChangeArrowheads="1"/>
            </p:cNvSpPr>
            <p:nvPr/>
          </p:nvSpPr>
          <p:spPr bwMode="auto">
            <a:xfrm>
              <a:off x="580" y="2315"/>
              <a:ext cx="1008" cy="480"/>
            </a:xfrm>
            <a:prstGeom prst="ellipse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200" b="1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T ex: IT-avd.</a:t>
              </a:r>
            </a:p>
          </p:txBody>
        </p:sp>
        <p:sp>
          <p:nvSpPr>
            <p:cNvPr id="34828" name="Oval 113"/>
            <p:cNvSpPr>
              <a:spLocks noChangeArrowheads="1"/>
            </p:cNvSpPr>
            <p:nvPr/>
          </p:nvSpPr>
          <p:spPr bwMode="auto">
            <a:xfrm>
              <a:off x="2164" y="2315"/>
              <a:ext cx="1008" cy="480"/>
            </a:xfrm>
            <a:prstGeom prst="ellipse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200" b="1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Intern kund</a:t>
              </a:r>
            </a:p>
          </p:txBody>
        </p:sp>
        <p:cxnSp>
          <p:nvCxnSpPr>
            <p:cNvPr id="34829" name="AutoShape 114"/>
            <p:cNvCxnSpPr>
              <a:cxnSpLocks noChangeShapeType="1"/>
              <a:stCxn id="34826" idx="3"/>
              <a:endCxn id="34827" idx="0"/>
            </p:cNvCxnSpPr>
            <p:nvPr/>
          </p:nvCxnSpPr>
          <p:spPr bwMode="auto">
            <a:xfrm flipH="1">
              <a:off x="1084" y="1525"/>
              <a:ext cx="317" cy="79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30" name="AutoShape 115"/>
            <p:cNvCxnSpPr>
              <a:cxnSpLocks noChangeShapeType="1"/>
              <a:stCxn id="34826" idx="5"/>
              <a:endCxn id="34828" idx="0"/>
            </p:cNvCxnSpPr>
            <p:nvPr/>
          </p:nvCxnSpPr>
          <p:spPr bwMode="auto">
            <a:xfrm>
              <a:off x="2351" y="1525"/>
              <a:ext cx="317" cy="79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31" name="AutoShape 116"/>
            <p:cNvCxnSpPr>
              <a:cxnSpLocks noChangeShapeType="1"/>
              <a:stCxn id="34827" idx="6"/>
              <a:endCxn id="34828" idx="2"/>
            </p:cNvCxnSpPr>
            <p:nvPr/>
          </p:nvCxnSpPr>
          <p:spPr bwMode="auto">
            <a:xfrm>
              <a:off x="1588" y="2555"/>
              <a:ext cx="576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32" name="Text Box 117"/>
            <p:cNvSpPr txBox="1">
              <a:spLocks noChangeArrowheads="1"/>
            </p:cNvSpPr>
            <p:nvPr/>
          </p:nvSpPr>
          <p:spPr bwMode="auto">
            <a:xfrm>
              <a:off x="810" y="1759"/>
              <a:ext cx="847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200">
                  <a:latin typeface="Arial" panose="020B0604020202020204" pitchFamily="34" charset="0"/>
                  <a:ea typeface="ＭＳ Ｐゴシック" panose="020B0600070205080204" pitchFamily="34" charset="-128"/>
                </a:rPr>
                <a:t>Uppdrag*</a:t>
              </a:r>
            </a:p>
          </p:txBody>
        </p:sp>
        <p:sp>
          <p:nvSpPr>
            <p:cNvPr id="34833" name="Text Box 118"/>
            <p:cNvSpPr txBox="1">
              <a:spLocks noChangeArrowheads="1"/>
            </p:cNvSpPr>
            <p:nvPr/>
          </p:nvSpPr>
          <p:spPr bwMode="auto">
            <a:xfrm>
              <a:off x="2212" y="1747"/>
              <a:ext cx="847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200">
                  <a:latin typeface="Arial" panose="020B0604020202020204" pitchFamily="34" charset="0"/>
                  <a:ea typeface="ＭＳ Ｐゴシック" panose="020B0600070205080204" pitchFamily="34" charset="-128"/>
                </a:rPr>
                <a:t>Uppdrag*</a:t>
              </a:r>
            </a:p>
          </p:txBody>
        </p:sp>
        <p:sp>
          <p:nvSpPr>
            <p:cNvPr id="34834" name="Text Box 119"/>
            <p:cNvSpPr txBox="1">
              <a:spLocks noChangeArrowheads="1"/>
            </p:cNvSpPr>
            <p:nvPr/>
          </p:nvSpPr>
          <p:spPr bwMode="auto">
            <a:xfrm>
              <a:off x="1550" y="2116"/>
              <a:ext cx="652" cy="7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200">
                  <a:latin typeface="Arial" panose="020B0604020202020204" pitchFamily="34" charset="0"/>
                  <a:ea typeface="ＭＳ Ｐゴシック" panose="020B0600070205080204" pitchFamily="34" charset="-128"/>
                </a:rPr>
                <a:t>Spel-regler**</a:t>
              </a:r>
            </a:p>
          </p:txBody>
        </p:sp>
        <p:cxnSp>
          <p:nvCxnSpPr>
            <p:cNvPr id="34835" name="AutoShape 120"/>
            <p:cNvCxnSpPr>
              <a:cxnSpLocks noChangeShapeType="1"/>
              <a:stCxn id="34826" idx="4"/>
              <a:endCxn id="34834" idx="0"/>
            </p:cNvCxnSpPr>
            <p:nvPr/>
          </p:nvCxnSpPr>
          <p:spPr bwMode="auto">
            <a:xfrm>
              <a:off x="1876" y="1595"/>
              <a:ext cx="1" cy="5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4825" name="Text Box 121"/>
          <p:cNvSpPr txBox="1">
            <a:spLocks noChangeArrowheads="1"/>
          </p:cNvSpPr>
          <p:nvPr/>
        </p:nvSpPr>
        <p:spPr bwMode="auto">
          <a:xfrm>
            <a:off x="7185025" y="4699000"/>
            <a:ext cx="123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2400" i="1">
                <a:latin typeface="Arial" panose="020B0604020202020204" pitchFamily="34" charset="0"/>
              </a:rPr>
              <a:t>Strategi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formgivning">
  <a:themeElements>
    <a:clrScheme name="Standardformgivni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1284</Words>
  <Application>Microsoft Office PowerPoint</Application>
  <PresentationFormat>A4 (210 x 297 mm)</PresentationFormat>
  <Paragraphs>280</Paragraphs>
  <Slides>25</Slides>
  <Notes>10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2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25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ＭＳ Ｐゴシック</vt:lpstr>
      <vt:lpstr>Times New Roman</vt:lpstr>
      <vt:lpstr>Wingdings</vt:lpstr>
      <vt:lpstr>Standardformgivning</vt:lpstr>
      <vt:lpstr>Anpassad formgivning</vt:lpstr>
      <vt:lpstr>CorelDRAW</vt:lpstr>
      <vt:lpstr>PowerPoint-presentation</vt:lpstr>
      <vt:lpstr>PowerPoint-presentation</vt:lpstr>
      <vt:lpstr>Värde, lönsamhet och sammanhanget</vt:lpstr>
      <vt:lpstr>PowerPoint-presentation</vt:lpstr>
      <vt:lpstr>PowerPoint-presentation</vt:lpstr>
      <vt:lpstr>IT och framgång</vt:lpstr>
      <vt:lpstr>Thomas Falk och Nils-Göran Olve (1996)</vt:lpstr>
      <vt:lpstr>Brynjolfsson om IT:s produktivitet</vt:lpstr>
      <vt:lpstr>The business value of IT:  Five Levels of IT-Enabled Business Transformation</vt:lpstr>
      <vt:lpstr>Spåra följder</vt:lpstr>
      <vt:lpstr>PowerPoint-presentation</vt:lpstr>
      <vt:lpstr>Affärsmodellen avgör vilka som samverkar</vt:lpstr>
      <vt:lpstr>…vilket leder till betalningar, kanske olika inför och under</vt:lpstr>
      <vt:lpstr>Exempel på ekonomistyrning: intern resultatenhet</vt:lpstr>
      <vt:lpstr>Ekonomistyrning (management control)</vt:lpstr>
      <vt:lpstr>Strategikarta och vad som avgör framgång</vt:lpstr>
      <vt:lpstr>PowerPoint-presentation</vt:lpstr>
      <vt:lpstr>Från strategikarta till mått och handling</vt:lpstr>
      <vt:lpstr>PowerPoint-presentation</vt:lpstr>
      <vt:lpstr>PowerPoint-presentation</vt:lpstr>
      <vt:lpstr>PowerPoint-presentation</vt:lpstr>
      <vt:lpstr>Varianter och överväganden  (sista kapitlet i nya styrkortsboken)</vt:lpstr>
      <vt:lpstr>Bedöma IT – eller verksamhet+IT?</vt:lpstr>
      <vt:lpstr>Ekonomistyrningen påverkar</vt:lpstr>
      <vt:lpstr>Några slutsatser</vt:lpstr>
    </vt:vector>
  </TitlesOfParts>
  <Company>TCG Cepro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ngo</dc:creator>
  <cp:lastModifiedBy>Nils-Göran Olve</cp:lastModifiedBy>
  <cp:revision>26</cp:revision>
  <cp:lastPrinted>2014-09-16T08:58:04Z</cp:lastPrinted>
  <dcterms:created xsi:type="dcterms:W3CDTF">2009-09-11T07:47:56Z</dcterms:created>
  <dcterms:modified xsi:type="dcterms:W3CDTF">2015-09-15T08:01:38Z</dcterms:modified>
</cp:coreProperties>
</file>