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embeddings/oleObject1.bin" ContentType="application/vnd.openxmlformats-officedocument.oleObject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audio1.bin" ContentType="audio/unknown"/>
  <Override PartName="/ppt/media/audio2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9"/>
  </p:notesMasterIdLst>
  <p:handoutMasterIdLst>
    <p:handoutMasterId r:id="rId30"/>
  </p:handoutMasterIdLst>
  <p:sldIdLst>
    <p:sldId id="258" r:id="rId2"/>
    <p:sldId id="281" r:id="rId3"/>
    <p:sldId id="262" r:id="rId4"/>
    <p:sldId id="264" r:id="rId5"/>
    <p:sldId id="269" r:id="rId6"/>
    <p:sldId id="270" r:id="rId7"/>
    <p:sldId id="271" r:id="rId8"/>
    <p:sldId id="272" r:id="rId9"/>
    <p:sldId id="263" r:id="rId10"/>
    <p:sldId id="273" r:id="rId11"/>
    <p:sldId id="274" r:id="rId12"/>
    <p:sldId id="275" r:id="rId13"/>
    <p:sldId id="279" r:id="rId14"/>
    <p:sldId id="280" r:id="rId15"/>
    <p:sldId id="283" r:id="rId16"/>
    <p:sldId id="265" r:id="rId17"/>
    <p:sldId id="266" r:id="rId18"/>
    <p:sldId id="285" r:id="rId19"/>
    <p:sldId id="259" r:id="rId20"/>
    <p:sldId id="257" r:id="rId21"/>
    <p:sldId id="260" r:id="rId22"/>
    <p:sldId id="287" r:id="rId23"/>
    <p:sldId id="286" r:id="rId24"/>
    <p:sldId id="277" r:id="rId25"/>
    <p:sldId id="282" r:id="rId26"/>
    <p:sldId id="284" r:id="rId27"/>
    <p:sldId id="27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919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92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-1376" y="-11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2336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t>30/09/15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CB0E4-B59E-A540-B474-8E21DFFF164C}" type="datetimeFigureOut">
              <a:rPr lang="sv-SE" smtClean="0"/>
              <a:t>30/09/15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D1979-F3BB-A847-8B4E-A85A1BD196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991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key feature of (or assumption underlying) all such </a:t>
            </a:r>
            <a:r>
              <a:rPr lang="en-US" dirty="0" err="1" smtClean="0"/>
              <a:t>crossmodal</a:t>
            </a:r>
            <a:r>
              <a:rPr lang="en-US" dirty="0" smtClean="0"/>
              <a:t> correspondences is that they are </a:t>
            </a:r>
            <a:r>
              <a:rPr lang="en-US" b="1" dirty="0" smtClean="0"/>
              <a:t>shared by a large number of people</a:t>
            </a:r>
            <a:r>
              <a:rPr lang="en-US" dirty="0" smtClean="0"/>
              <a:t> (and some may, in fact, be universal).</a:t>
            </a:r>
          </a:p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D1979-F3BB-A847-8B4E-A85A1BD1965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647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 smtClean="0"/>
              <a:t>Participants Response Time for identifying</a:t>
            </a:r>
            <a:r>
              <a:rPr lang="en-GB" sz="1800" baseline="0" dirty="0" smtClean="0"/>
              <a:t> the size of a stimulus when changing it properties.</a:t>
            </a:r>
          </a:p>
          <a:p>
            <a:r>
              <a:rPr lang="en-GB" baseline="0" dirty="0" smtClean="0"/>
              <a:t>.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D1979-F3BB-A847-8B4E-A85A1BD1965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42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A </a:t>
            </a:r>
            <a:r>
              <a:rPr lang="en-GB" dirty="0" err="1" smtClean="0"/>
              <a:t>sinistra</a:t>
            </a:r>
            <a:r>
              <a:rPr lang="en-GB" dirty="0" smtClean="0"/>
              <a:t> COLD</a:t>
            </a:r>
          </a:p>
          <a:p>
            <a:r>
              <a:rPr lang="en-GB" dirty="0" smtClean="0"/>
              <a:t>A </a:t>
            </a:r>
            <a:r>
              <a:rPr lang="en-GB" dirty="0" err="1" smtClean="0"/>
              <a:t>destra</a:t>
            </a:r>
            <a:r>
              <a:rPr lang="en-GB" dirty="0" smtClean="0"/>
              <a:t> HOT</a:t>
            </a:r>
          </a:p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B735B-F5AE-A842-8102-ACB7415A0C9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617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rgbClr val="E43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rgbClr val="E43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30/09/15</a:t>
            </a:fld>
            <a:endParaRPr lang="en-GB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30/09/15</a:t>
            </a:fld>
            <a:endParaRPr lang="en-GB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Click icon to add chart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30/09/15</a:t>
            </a:fld>
            <a:endParaRPr lang="en-GB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30/09/15</a:t>
            </a:fld>
            <a:endParaRPr lang="en-GB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30/09/15</a:t>
            </a:fld>
            <a:endParaRPr lang="en-GB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30/09/15</a:t>
            </a:fld>
            <a:endParaRPr lang="en-GB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30/09/15</a:t>
            </a:fld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30/09/15</a:t>
            </a:fld>
            <a:endParaRPr lang="en-GB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30/09/15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16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7896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30/09/15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30/09/15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2057400"/>
            <a:ext cx="3328988" cy="36036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30/09/15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2057399"/>
            <a:ext cx="3328988" cy="360362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30/09/15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651" y="2067717"/>
            <a:ext cx="9180625" cy="4219952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0006" h="4281672">
                <a:moveTo>
                  <a:pt x="69" y="0"/>
                </a:moveTo>
                <a:lnTo>
                  <a:pt x="9149876" y="9702"/>
                </a:lnTo>
                <a:lnTo>
                  <a:pt x="9149876" y="89"/>
                </a:lnTo>
                <a:cubicBezTo>
                  <a:pt x="9151464" y="1317690"/>
                  <a:pt x="9138022" y="2649786"/>
                  <a:pt x="9139610" y="3967387"/>
                </a:cubicBezTo>
                <a:lnTo>
                  <a:pt x="1343580" y="3963016"/>
                </a:lnTo>
                <a:cubicBezTo>
                  <a:pt x="1305423" y="3967687"/>
                  <a:pt x="1277548" y="3969456"/>
                  <a:pt x="1268613" y="4009885"/>
                </a:cubicBezTo>
                <a:cubicBezTo>
                  <a:pt x="1259678" y="4050314"/>
                  <a:pt x="1265601" y="4168622"/>
                  <a:pt x="1261493" y="4220084"/>
                </a:cubicBezTo>
                <a:cubicBezTo>
                  <a:pt x="1252639" y="4259467"/>
                  <a:pt x="1251642" y="4256446"/>
                  <a:pt x="1213117" y="4280000"/>
                </a:cubicBezTo>
                <a:lnTo>
                  <a:pt x="5075" y="4281672"/>
                </a:lnTo>
                <a:cubicBezTo>
                  <a:pt x="9308" y="3094403"/>
                  <a:pt x="1643" y="1905539"/>
                  <a:pt x="5876" y="718270"/>
                </a:cubicBezTo>
                <a:cubicBezTo>
                  <a:pt x="5876" y="326939"/>
                  <a:pt x="-737" y="428625"/>
                  <a:pt x="6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30/09/15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30/09/15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E43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60" r:id="rId13"/>
    <p:sldLayoutId id="2147483664" r:id="rId14"/>
    <p:sldLayoutId id="2147483663" r:id="rId15"/>
    <p:sldLayoutId id="2147483661" r:id="rId16"/>
    <p:sldLayoutId id="2147483662" r:id="rId17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hyperlink" Target="http://news.bbc.co.uk/2/hi/science/nature/7650103.stm" TargetMode="External"/><Relationship Id="rId3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pr.org/2014/07/05/328842704/what-does-cold-sound-like" TargetMode="External"/><Relationship Id="rId4" Type="http://schemas.openxmlformats.org/officeDocument/2006/relationships/audio" Target="../media/audio1.bin"/><Relationship Id="rId5" Type="http://schemas.openxmlformats.org/officeDocument/2006/relationships/image" Target="../media/image17.png"/><Relationship Id="rId6" Type="http://schemas.openxmlformats.org/officeDocument/2006/relationships/audio" Target="../media/audio2.bin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-bielefeld.de/(en)/biologie/cns/index.html" TargetMode="External"/><Relationship Id="rId4" Type="http://schemas.openxmlformats.org/officeDocument/2006/relationships/hyperlink" Target="http://somby.info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www.facebook.com/xmoda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</a:t>
            </a:r>
            <a:r>
              <a:rPr lang="en-GB" dirty="0" smtClean="0"/>
              <a:t>ultisensory </a:t>
            </a:r>
            <a:r>
              <a:rPr lang="en-GB" dirty="0" smtClean="0"/>
              <a:t>processing:</a:t>
            </a:r>
            <a:br>
              <a:rPr lang="en-GB" dirty="0" smtClean="0"/>
            </a:br>
            <a:r>
              <a:rPr lang="en-GB" dirty="0" smtClean="0"/>
              <a:t>an </a:t>
            </a:r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12" name="Underrubrik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Roberto Bresin</a:t>
            </a:r>
            <a:endParaRPr lang="en-GB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Underrubrik 2"/>
          <p:cNvSpPr txBox="1">
            <a:spLocks/>
          </p:cNvSpPr>
          <p:nvPr/>
        </p:nvSpPr>
        <p:spPr bwMode="auto">
          <a:xfrm>
            <a:off x="1604423" y="508107"/>
            <a:ext cx="7287339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2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457200" indent="0" algn="ctr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charset="0"/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indent="0" algn="ctr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None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71600" indent="0" algn="ctr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charset="0"/>
              <a:buNone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828800" indent="0" algn="ctr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None/>
              <a:defRPr sz="1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286000" indent="0" algn="ctr" defTabSz="1042988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300">
                <a:solidFill>
                  <a:schemeClr val="tx1"/>
                </a:solidFill>
                <a:latin typeface="+mn-lt"/>
              </a:defRPr>
            </a:lvl6pPr>
            <a:lvl7pPr marL="2743200" indent="0" algn="ctr" defTabSz="1042988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300">
                <a:solidFill>
                  <a:schemeClr val="tx1"/>
                </a:solidFill>
                <a:latin typeface="+mn-lt"/>
              </a:defRPr>
            </a:lvl7pPr>
            <a:lvl8pPr marL="3200400" indent="0" algn="ctr" defTabSz="1042988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300">
                <a:solidFill>
                  <a:schemeClr val="tx1"/>
                </a:solidFill>
                <a:latin typeface="+mn-lt"/>
              </a:defRPr>
            </a:lvl8pPr>
            <a:lvl9pPr marL="3657600" indent="0" algn="ctr" defTabSz="1042988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dirty="0">
                <a:latin typeface="Verdana" charset="0"/>
              </a:rPr>
              <a:t>DT2350 Human Perception for Information Technology</a:t>
            </a:r>
            <a:endParaRPr lang="en-US" sz="2000" dirty="0" smtClean="0">
              <a:latin typeface="Verdana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554158" y="6364313"/>
            <a:ext cx="664368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Copyright (c)  </a:t>
            </a:r>
            <a:r>
              <a:rPr lang="en-GB" sz="800" i="0" dirty="0" smtClean="0">
                <a:solidFill>
                  <a:schemeClr val="tx1"/>
                </a:solidFill>
              </a:rPr>
              <a:t>2015 </a:t>
            </a:r>
            <a:r>
              <a:rPr lang="en-GB" sz="800" i="0" dirty="0" smtClean="0">
                <a:solidFill>
                  <a:schemeClr val="tx1"/>
                </a:solidFill>
              </a:rPr>
              <a:t>Roberto </a:t>
            </a:r>
            <a:r>
              <a:rPr lang="en-GB" sz="800" i="0" dirty="0">
                <a:solidFill>
                  <a:schemeClr val="tx1"/>
                </a:solidFill>
              </a:rPr>
              <a:t>Bresin</a:t>
            </a:r>
          </a:p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This work is licensed under the Creative Commons Attribution-</a:t>
            </a:r>
            <a:r>
              <a:rPr lang="en-GB" sz="800" i="0" dirty="0" err="1">
                <a:solidFill>
                  <a:schemeClr val="tx1"/>
                </a:solidFill>
              </a:rPr>
              <a:t>Noncommercial</a:t>
            </a:r>
            <a:r>
              <a:rPr lang="en-GB" sz="800" i="0" dirty="0">
                <a:solidFill>
                  <a:schemeClr val="tx1"/>
                </a:solidFill>
              </a:rPr>
              <a:t>-Share Alike 3.0 </a:t>
            </a:r>
            <a:r>
              <a:rPr lang="en-GB" sz="800" i="0" dirty="0" err="1">
                <a:solidFill>
                  <a:schemeClr val="tx1"/>
                </a:solidFill>
              </a:rPr>
              <a:t>Unported</a:t>
            </a:r>
            <a:r>
              <a:rPr lang="en-GB" sz="800" i="0" dirty="0">
                <a:solidFill>
                  <a:schemeClr val="tx1"/>
                </a:solidFill>
              </a:rPr>
              <a:t> License. To view a copy of this license, visit http://</a:t>
            </a:r>
            <a:r>
              <a:rPr lang="en-GB" sz="800" i="0" dirty="0" err="1">
                <a:solidFill>
                  <a:schemeClr val="tx1"/>
                </a:solidFill>
              </a:rPr>
              <a:t>creativecommons.org</a:t>
            </a:r>
            <a:r>
              <a:rPr lang="en-GB" sz="800" i="0" dirty="0">
                <a:solidFill>
                  <a:schemeClr val="tx1"/>
                </a:solidFill>
              </a:rPr>
              <a:t>/licenses/by-</a:t>
            </a:r>
            <a:r>
              <a:rPr lang="en-GB" sz="800" i="0" dirty="0" err="1">
                <a:solidFill>
                  <a:schemeClr val="tx1"/>
                </a:solidFill>
              </a:rPr>
              <a:t>nc</a:t>
            </a:r>
            <a:r>
              <a:rPr lang="en-GB" sz="800" i="0" dirty="0">
                <a:solidFill>
                  <a:schemeClr val="tx1"/>
                </a:solidFill>
              </a:rPr>
              <a:t>-</a:t>
            </a:r>
            <a:r>
              <a:rPr lang="en-GB" sz="800" i="0" dirty="0" err="1">
                <a:solidFill>
                  <a:schemeClr val="tx1"/>
                </a:solidFill>
              </a:rPr>
              <a:t>sa</a:t>
            </a:r>
            <a:r>
              <a:rPr lang="en-GB" sz="800" i="0" dirty="0">
                <a:solidFill>
                  <a:schemeClr val="tx1"/>
                </a:solidFill>
              </a:rPr>
              <a:t>/3.0/ or send a letter to Creative Commons, 559 Nathan Abbott Way, Stanford, California 94305, USA.</a:t>
            </a:r>
          </a:p>
        </p:txBody>
      </p:sp>
      <p:pic>
        <p:nvPicPr>
          <p:cNvPr id="7" name="Picture 11" descr="40stand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0" y="6430988"/>
            <a:ext cx="325438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Charles Spence (2011) </a:t>
            </a:r>
            <a:r>
              <a:rPr lang="en-US" b="1" dirty="0" err="1"/>
              <a:t>Crossmodal</a:t>
            </a:r>
            <a:r>
              <a:rPr lang="en-US" b="1" dirty="0"/>
              <a:t> correspondences: A tutorial </a:t>
            </a:r>
            <a:r>
              <a:rPr lang="en-US" b="1" dirty="0" smtClean="0"/>
              <a:t>review</a:t>
            </a:r>
            <a:r>
              <a:rPr lang="en-US" i="1" dirty="0" smtClean="0"/>
              <a:t>. </a:t>
            </a:r>
            <a:r>
              <a:rPr lang="en-US" i="1" dirty="0" err="1" smtClean="0"/>
              <a:t>Atten</a:t>
            </a:r>
            <a:r>
              <a:rPr lang="en-US" i="1" dirty="0" smtClean="0"/>
              <a:t> Percept </a:t>
            </a:r>
            <a:r>
              <a:rPr lang="en-US" i="1" dirty="0" err="1" smtClean="0"/>
              <a:t>Psychophys</a:t>
            </a:r>
            <a:r>
              <a:rPr lang="en-US" dirty="0" smtClean="0"/>
              <a:t>, 73: 971-995</a:t>
            </a:r>
            <a:endParaRPr lang="en-US" dirty="0"/>
          </a:p>
          <a:p>
            <a:endParaRPr lang="en-US" dirty="0"/>
          </a:p>
          <a:p>
            <a:r>
              <a:rPr lang="en-US" dirty="0" err="1" smtClean="0"/>
              <a:t>Weinschenk</a:t>
            </a:r>
            <a:r>
              <a:rPr lang="en-US" dirty="0" smtClean="0"/>
              <a:t>, S.M. (2011). 100 Things Every Designer Needs to Know About People.</a:t>
            </a:r>
          </a:p>
          <a:p>
            <a:r>
              <a:rPr lang="en-US" dirty="0" smtClean="0"/>
              <a:t>Chapter #100</a:t>
            </a:r>
            <a:r>
              <a:rPr lang="en-US" i="1" dirty="0"/>
              <a:t>: </a:t>
            </a:r>
            <a:r>
              <a:rPr lang="en-US" b="1" i="1" dirty="0"/>
              <a:t>People value a product more highly when it’s physically in front of </a:t>
            </a:r>
            <a:r>
              <a:rPr lang="en-US" b="1" i="1" dirty="0" smtClean="0"/>
              <a:t>them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2641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have a brain?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310" y="1416695"/>
            <a:ext cx="5281408" cy="415646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651587" y="0"/>
            <a:ext cx="2492413" cy="2318740"/>
            <a:chOff x="6651587" y="0"/>
            <a:chExt cx="2492413" cy="231874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51587" y="0"/>
              <a:ext cx="2492413" cy="186931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703878" y="1949408"/>
              <a:ext cx="12239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Sea squirt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87518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Crossmodal</a:t>
            </a:r>
            <a:r>
              <a:rPr lang="en-US" dirty="0" smtClean="0"/>
              <a:t> correspondences</a:t>
            </a:r>
            <a:br>
              <a:rPr lang="en-US" dirty="0" smtClean="0"/>
            </a:br>
            <a:r>
              <a:rPr lang="en-US" sz="1600" b="0" i="1" dirty="0" smtClean="0"/>
              <a:t>Charles Spence (2011) </a:t>
            </a:r>
            <a:r>
              <a:rPr lang="en-US" sz="1600" b="0" i="1" dirty="0" err="1"/>
              <a:t>Crossmodal</a:t>
            </a:r>
            <a:r>
              <a:rPr lang="en-US" sz="1600" b="0" i="1" dirty="0"/>
              <a:t> </a:t>
            </a:r>
            <a:r>
              <a:rPr lang="en-US" sz="1600" b="0" i="1" dirty="0" smtClean="0"/>
              <a:t>correspondences: A tutorial review</a:t>
            </a:r>
            <a:endParaRPr lang="en-US" sz="1600" b="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does the brain “know” which stimuli to combine?</a:t>
            </a:r>
          </a:p>
          <a:p>
            <a:endParaRPr lang="en-US" dirty="0"/>
          </a:p>
          <a:p>
            <a:endParaRPr lang="en-US" dirty="0" smtClean="0"/>
          </a:p>
          <a:p>
            <a:pPr marL="342900" indent="-342900">
              <a:buFont typeface="Wingdings" charset="0"/>
              <a:buChar char="è"/>
            </a:pPr>
            <a:r>
              <a:rPr lang="en-US" dirty="0" smtClean="0">
                <a:sym typeface="Wingdings"/>
              </a:rPr>
              <a:t>Research show that people exhibit consistent </a:t>
            </a:r>
            <a:r>
              <a:rPr lang="en-US" dirty="0" err="1" smtClean="0">
                <a:sym typeface="Wingdings"/>
              </a:rPr>
              <a:t>crossmodal</a:t>
            </a:r>
            <a:r>
              <a:rPr lang="en-US" dirty="0" smtClean="0">
                <a:sym typeface="Wingdings"/>
              </a:rPr>
              <a:t> correspondences between many stimulus features in different sensory modalities. </a:t>
            </a:r>
          </a:p>
          <a:p>
            <a:endParaRPr lang="en-US" dirty="0">
              <a:sym typeface="Wingdings"/>
            </a:endParaRPr>
          </a:p>
          <a:p>
            <a:r>
              <a:rPr lang="en-US" sz="1800" dirty="0" smtClean="0">
                <a:sym typeface="Wingdings"/>
              </a:rPr>
              <a:t>Example:</a:t>
            </a:r>
            <a:br>
              <a:rPr lang="en-US" sz="1800" dirty="0" smtClean="0">
                <a:sym typeface="Wingdings"/>
              </a:rPr>
            </a:br>
            <a:r>
              <a:rPr lang="en-US" sz="1800" i="1" dirty="0" smtClean="0">
                <a:sym typeface="Wingdings"/>
              </a:rPr>
              <a:t>high-pitched sounds  small &amp; bright objects, high up in the space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18474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Multisensory perception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</a:t>
            </a:r>
            <a:r>
              <a:rPr lang="en-US" b="1" dirty="0" smtClean="0"/>
              <a:t>ognitive neuroscience research </a:t>
            </a:r>
            <a:r>
              <a:rPr lang="en-US" dirty="0" smtClean="0"/>
              <a:t>on the topic of multisensory perception focuses </a:t>
            </a:r>
            <a:r>
              <a:rPr lang="en-US" dirty="0"/>
              <a:t>on trying </a:t>
            </a:r>
            <a:r>
              <a:rPr lang="en-US" b="1" dirty="0"/>
              <a:t>to understand</a:t>
            </a:r>
            <a:r>
              <a:rPr lang="en-US" dirty="0" smtClean="0"/>
              <a:t>, and </a:t>
            </a:r>
            <a:r>
              <a:rPr lang="en-US" b="1" dirty="0" smtClean="0"/>
              <a:t>to </a:t>
            </a:r>
            <a:r>
              <a:rPr lang="en-US" b="1" dirty="0"/>
              <a:t>model</a:t>
            </a:r>
            <a:r>
              <a:rPr lang="en-US" dirty="0"/>
              <a:t> </a:t>
            </a:r>
            <a:r>
              <a:rPr lang="en-US" dirty="0" smtClean="0"/>
              <a:t>the</a:t>
            </a:r>
            <a:r>
              <a:rPr lang="en-US" dirty="0"/>
              <a:t> </a:t>
            </a:r>
            <a:r>
              <a:rPr lang="en-US" b="1" dirty="0" smtClean="0"/>
              <a:t>spatial and temporal </a:t>
            </a:r>
            <a:r>
              <a:rPr lang="en-US" b="1" dirty="0"/>
              <a:t>factors modulating </a:t>
            </a:r>
            <a:r>
              <a:rPr lang="en-US" b="1" dirty="0" smtClean="0"/>
              <a:t>multisensory integration.</a:t>
            </a:r>
          </a:p>
          <a:p>
            <a:endParaRPr lang="en-US" b="1" dirty="0"/>
          </a:p>
          <a:p>
            <a:r>
              <a:rPr lang="en-US" b="1" dirty="0" smtClean="0"/>
              <a:t>Temporal </a:t>
            </a:r>
            <a:r>
              <a:rPr lang="en-US" b="1" dirty="0" smtClean="0"/>
              <a:t>factor</a:t>
            </a:r>
            <a:br>
              <a:rPr lang="en-US" b="1" dirty="0" smtClean="0"/>
            </a:br>
            <a:r>
              <a:rPr lang="en-US" dirty="0" smtClean="0"/>
              <a:t>Multisensory </a:t>
            </a:r>
            <a:r>
              <a:rPr lang="en-US" dirty="0"/>
              <a:t>integration is more likely to occur the </a:t>
            </a:r>
            <a:r>
              <a:rPr lang="en-US" dirty="0" smtClean="0"/>
              <a:t>closer that </a:t>
            </a:r>
            <a:r>
              <a:rPr lang="en-US" dirty="0"/>
              <a:t>the stimuli in different modalities are presented </a:t>
            </a:r>
            <a:r>
              <a:rPr lang="en-US" dirty="0" smtClean="0"/>
              <a:t>in time.</a:t>
            </a:r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Spatial </a:t>
            </a:r>
            <a:r>
              <a:rPr lang="en-US" b="1" dirty="0" smtClean="0"/>
              <a:t>factor</a:t>
            </a:r>
            <a:br>
              <a:rPr lang="en-US" b="1" dirty="0" smtClean="0"/>
            </a:br>
            <a:r>
              <a:rPr lang="en-US" dirty="0" smtClean="0"/>
              <a:t>Spatial </a:t>
            </a:r>
            <a:r>
              <a:rPr lang="en-US" dirty="0" smtClean="0"/>
              <a:t>coincidence facilitates multisensory integration.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093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ther </a:t>
            </a:r>
            <a:r>
              <a:rPr lang="en-US" dirty="0"/>
              <a:t>factors influence multisensory integration </a:t>
            </a:r>
            <a:r>
              <a:rPr lang="en-US" dirty="0" smtClean="0"/>
              <a:t>in humans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Semantic </a:t>
            </a:r>
            <a:r>
              <a:rPr lang="en-US" b="1" dirty="0" smtClean="0"/>
              <a:t>congruency</a:t>
            </a:r>
            <a:r>
              <a:rPr lang="en-US" dirty="0" smtClean="0"/>
              <a:t> refers </a:t>
            </a:r>
            <a:r>
              <a:rPr lang="en-US" dirty="0"/>
              <a:t>to </a:t>
            </a:r>
            <a:r>
              <a:rPr lang="en-US" dirty="0" smtClean="0"/>
              <a:t>situations in which </a:t>
            </a:r>
            <a:r>
              <a:rPr lang="en-US" dirty="0"/>
              <a:t>pairs of auditory and visual stimuli are presented </a:t>
            </a:r>
            <a:r>
              <a:rPr lang="en-US" dirty="0" smtClean="0"/>
              <a:t>that vary </a:t>
            </a:r>
            <a:r>
              <a:rPr lang="en-US" dirty="0"/>
              <a:t>(i.e., match vs. mismatch) in terms of their </a:t>
            </a:r>
            <a:r>
              <a:rPr lang="en-US" dirty="0" smtClean="0"/>
              <a:t>identity and</a:t>
            </a:r>
            <a:r>
              <a:rPr lang="en-US" dirty="0"/>
              <a:t>/or meaning.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err="1" smtClean="0"/>
              <a:t>Synaesthetic</a:t>
            </a:r>
            <a:r>
              <a:rPr lang="en-US" b="1" dirty="0" smtClean="0"/>
              <a:t> </a:t>
            </a:r>
            <a:r>
              <a:rPr lang="en-US" b="1" dirty="0" smtClean="0"/>
              <a:t>congruency r</a:t>
            </a:r>
            <a:r>
              <a:rPr lang="en-US" dirty="0" smtClean="0"/>
              <a:t>efers </a:t>
            </a:r>
            <a:r>
              <a:rPr lang="en-US" dirty="0" smtClean="0"/>
              <a:t>to </a:t>
            </a:r>
            <a:r>
              <a:rPr lang="en-US" dirty="0"/>
              <a:t>correspondences between more basic stimulus </a:t>
            </a:r>
            <a:r>
              <a:rPr lang="en-US" dirty="0" smtClean="0"/>
              <a:t>features (</a:t>
            </a:r>
            <a:r>
              <a:rPr lang="en-US" dirty="0"/>
              <a:t>e.g., pitch, lightness, brightness, size) in different </a:t>
            </a:r>
            <a:r>
              <a:rPr lang="en-US" dirty="0" smtClean="0"/>
              <a:t>modalities.</a:t>
            </a:r>
          </a:p>
          <a:p>
            <a:endParaRPr lang="en-US" dirty="0" smtClean="0"/>
          </a:p>
          <a:p>
            <a:r>
              <a:rPr lang="en-US" b="1" dirty="0" smtClean="0">
                <a:sym typeface="Wingdings"/>
              </a:rPr>
              <a:t> </a:t>
            </a:r>
            <a:r>
              <a:rPr lang="en-US" b="1" dirty="0" smtClean="0"/>
              <a:t>Unity effect</a:t>
            </a:r>
            <a:r>
              <a:rPr lang="en-US" dirty="0" smtClean="0"/>
              <a:t>: stimuli that are either semantically or </a:t>
            </a:r>
            <a:r>
              <a:rPr lang="en-US" dirty="0" err="1" smtClean="0"/>
              <a:t>synaesthetically</a:t>
            </a:r>
            <a:r>
              <a:rPr lang="en-US" dirty="0" smtClean="0"/>
              <a:t> congruent will more likely be bound together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60" y="2078066"/>
            <a:ext cx="1259632" cy="125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96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Synaesthetic</a:t>
            </a:r>
            <a:r>
              <a:rPr lang="en-US" dirty="0"/>
              <a:t> </a:t>
            </a:r>
            <a:r>
              <a:rPr lang="en-US" dirty="0" smtClean="0"/>
              <a:t>congruency </a:t>
            </a:r>
            <a:r>
              <a:rPr lang="en-US" dirty="0" smtClean="0">
                <a:sym typeface="Wingdings"/>
              </a:rPr>
              <a:t> </a:t>
            </a:r>
            <a:r>
              <a:rPr lang="en-US" dirty="0" err="1" smtClean="0"/>
              <a:t>Crossmodal</a:t>
            </a:r>
            <a:r>
              <a:rPr lang="en-US" dirty="0" smtClean="0"/>
              <a:t> correspondences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60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Crossmodal</a:t>
            </a:r>
            <a:r>
              <a:rPr lang="en-US" dirty="0"/>
              <a:t> </a:t>
            </a:r>
            <a:r>
              <a:rPr lang="en-US" dirty="0" smtClean="0"/>
              <a:t>correspondence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Def</a:t>
            </a:r>
            <a:r>
              <a:rPr lang="en-US" dirty="0" smtClean="0"/>
              <a:t>: </a:t>
            </a:r>
            <a:r>
              <a:rPr lang="en-US" i="1" dirty="0" smtClean="0"/>
              <a:t>Compatibility </a:t>
            </a:r>
            <a:r>
              <a:rPr lang="en-US" i="1" dirty="0"/>
              <a:t>effect between attributes or dimensions of </a:t>
            </a:r>
            <a:r>
              <a:rPr lang="en-US" i="1" dirty="0" smtClean="0"/>
              <a:t>a stimulus </a:t>
            </a:r>
            <a:r>
              <a:rPr lang="en-US" i="1" dirty="0"/>
              <a:t>(i.e., an object or event) in different </a:t>
            </a:r>
            <a:r>
              <a:rPr lang="en-US" i="1" dirty="0" smtClean="0"/>
              <a:t>sensory modalities </a:t>
            </a:r>
            <a:r>
              <a:rPr lang="en-US" i="1" dirty="0"/>
              <a:t>(be they redundant or not). </a:t>
            </a:r>
            <a:endParaRPr lang="en-US" i="1" dirty="0" smtClean="0"/>
          </a:p>
          <a:p>
            <a:endParaRPr lang="en-US" b="1" dirty="0" smtClean="0"/>
          </a:p>
          <a:p>
            <a:r>
              <a:rPr lang="en-US" b="1" dirty="0" err="1" smtClean="0"/>
              <a:t>Crossmodal</a:t>
            </a:r>
            <a:r>
              <a:rPr lang="en-US" b="1" dirty="0" smtClean="0"/>
              <a:t> correspondences occur </a:t>
            </a:r>
            <a:r>
              <a:rPr lang="en-US" b="1" dirty="0"/>
              <a:t>between polarized stimulus </a:t>
            </a:r>
            <a:r>
              <a:rPr lang="en-US" b="1" dirty="0" smtClean="0"/>
              <a:t>dimensions</a:t>
            </a:r>
            <a:r>
              <a:rPr lang="en-US" dirty="0" smtClean="0"/>
              <a:t>: a more</a:t>
            </a:r>
            <a:r>
              <a:rPr lang="en-US" dirty="0"/>
              <a:t>-or-less extreme stimulus on a given dimension </a:t>
            </a:r>
            <a:r>
              <a:rPr lang="en-US" dirty="0" smtClean="0"/>
              <a:t>should be </a:t>
            </a:r>
            <a:r>
              <a:rPr lang="en-US" dirty="0"/>
              <a:t>compatible with a more-or-less extreme value on </a:t>
            </a:r>
            <a:r>
              <a:rPr lang="en-US" dirty="0" smtClean="0"/>
              <a:t>the corresponding </a:t>
            </a:r>
            <a:r>
              <a:rPr lang="en-US" dirty="0"/>
              <a:t>dimension. </a:t>
            </a:r>
            <a:endParaRPr lang="en-US" dirty="0" smtClean="0"/>
          </a:p>
          <a:p>
            <a:endParaRPr lang="en-US" dirty="0" smtClean="0"/>
          </a:p>
          <a:p>
            <a:r>
              <a:rPr lang="en-US" u="sng" dirty="0"/>
              <a:t>K</a:t>
            </a:r>
            <a:r>
              <a:rPr lang="en-US" u="sng" dirty="0" smtClean="0"/>
              <a:t>ey feature</a:t>
            </a:r>
            <a:r>
              <a:rPr lang="en-US" dirty="0" smtClean="0"/>
              <a:t>: </a:t>
            </a:r>
            <a:r>
              <a:rPr lang="en-US" dirty="0" err="1" smtClean="0"/>
              <a:t>crossmodal</a:t>
            </a:r>
            <a:r>
              <a:rPr lang="en-US" dirty="0" smtClean="0"/>
              <a:t> </a:t>
            </a:r>
            <a:r>
              <a:rPr lang="en-US" dirty="0"/>
              <a:t>correspondences </a:t>
            </a:r>
            <a:r>
              <a:rPr lang="en-US" dirty="0" smtClean="0"/>
              <a:t>are </a:t>
            </a:r>
            <a:r>
              <a:rPr lang="en-US" b="1" dirty="0"/>
              <a:t>shared by a large number of </a:t>
            </a:r>
            <a:r>
              <a:rPr lang="en-US" b="1" dirty="0" smtClean="0"/>
              <a:t>people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523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Crossmodal</a:t>
            </a:r>
            <a:r>
              <a:rPr lang="en-US" dirty="0" smtClean="0"/>
              <a:t> associations</a:t>
            </a:r>
            <a:br>
              <a:rPr lang="en-US" dirty="0" smtClean="0"/>
            </a:br>
            <a:r>
              <a:rPr lang="en-US" sz="2000" b="0" dirty="0" smtClean="0"/>
              <a:t>Example: sound symbolism</a:t>
            </a:r>
            <a:endParaRPr lang="en-US" b="0" dirty="0"/>
          </a:p>
        </p:txBody>
      </p:sp>
      <p:pic>
        <p:nvPicPr>
          <p:cNvPr id="5" name="Picture 4" descr="Screen shot 2013-10-02 at 17.36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657" y="1556996"/>
            <a:ext cx="2872527" cy="42146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40365" y="1831262"/>
            <a:ext cx="479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30336" y="2190417"/>
            <a:ext cx="556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25600" y="3219479"/>
            <a:ext cx="1005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Maluma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74636" y="3563866"/>
            <a:ext cx="864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Takete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14196" y="4622458"/>
            <a:ext cx="82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bouba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88027" y="5213187"/>
            <a:ext cx="518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kiki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78448" y="2008479"/>
            <a:ext cx="10695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Sapir (1929)</a:t>
            </a:r>
            <a:endParaRPr lang="en-US" sz="12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7830848" y="3401411"/>
            <a:ext cx="11124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/>
              <a:t>Köhler</a:t>
            </a:r>
            <a:r>
              <a:rPr lang="en-US" sz="1200" i="1" dirty="0" smtClean="0"/>
              <a:t>(1929)</a:t>
            </a:r>
            <a:endParaRPr lang="en-US" sz="12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6231359" y="5444145"/>
            <a:ext cx="3012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 smtClean="0"/>
              <a:t>Ramachandran</a:t>
            </a:r>
            <a:r>
              <a:rPr lang="en-US" sz="1200" i="1" dirty="0" smtClean="0"/>
              <a:t> &amp; Hubbard (2001, 2003)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022602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7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37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375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375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7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37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375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375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83 0.00092 L 0.50851 0.02038 " pathEditMode="relative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57E-6 3.05305E-6 L 0.21327 -0.0389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3" y="-19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7 -0.00093 L 0.1728 0.02062 " pathEditMode="relative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45 0.00046 L 0.54029 -0.0361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83" y="-18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2 0.00325 L 0.54759 0.0377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3" y="17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03 -0.00092 L 0.17853 -0.03335 " pathEditMode="relative" ptsTypes="AA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1" build="p"/>
      <p:bldP spid="1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Crossmodal</a:t>
            </a:r>
            <a:r>
              <a:rPr lang="en-US" dirty="0" smtClean="0"/>
              <a:t> associations</a:t>
            </a:r>
            <a:br>
              <a:rPr lang="en-US" dirty="0" smtClean="0"/>
            </a:br>
            <a:r>
              <a:rPr lang="en-US" sz="2000" b="0" dirty="0" smtClean="0"/>
              <a:t>Example: sound symbolism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bouba</a:t>
            </a:r>
            <a:r>
              <a:rPr lang="en-US" dirty="0"/>
              <a:t>/</a:t>
            </a:r>
            <a:r>
              <a:rPr lang="en-US" dirty="0" err="1"/>
              <a:t>kiki</a:t>
            </a:r>
            <a:r>
              <a:rPr lang="en-US" dirty="0"/>
              <a:t> </a:t>
            </a:r>
            <a:r>
              <a:rPr lang="en-US" dirty="0" smtClean="0"/>
              <a:t>effect does not show in:</a:t>
            </a:r>
            <a:endParaRPr lang="en-US" b="1" dirty="0" smtClean="0"/>
          </a:p>
          <a:p>
            <a:pPr marL="342900" indent="-342900">
              <a:buFont typeface="Arial"/>
              <a:buChar char="•"/>
            </a:pPr>
            <a:r>
              <a:rPr lang="en-US" b="1" dirty="0" smtClean="0"/>
              <a:t>Children </a:t>
            </a:r>
            <a:r>
              <a:rPr lang="en-US" b="1" dirty="0"/>
              <a:t>with autism </a:t>
            </a:r>
            <a:r>
              <a:rPr lang="en-US" b="1" dirty="0" smtClean="0"/>
              <a:t>spectrum disorde</a:t>
            </a:r>
            <a:r>
              <a:rPr lang="en-US" dirty="0" smtClean="0"/>
              <a:t>r </a:t>
            </a:r>
          </a:p>
          <a:p>
            <a:pPr marL="342900" indent="-342900">
              <a:buFont typeface="Arial"/>
              <a:buChar char="•"/>
            </a:pPr>
            <a:r>
              <a:rPr lang="en-US" b="1" dirty="0" smtClean="0"/>
              <a:t>People with damage to the angular </a:t>
            </a:r>
            <a:r>
              <a:rPr lang="en-US" b="1" dirty="0" err="1" smtClean="0"/>
              <a:t>gyrus</a:t>
            </a:r>
            <a:r>
              <a:rPr lang="en-US" b="1" dirty="0" smtClean="0"/>
              <a:t> </a:t>
            </a:r>
            <a:r>
              <a:rPr lang="en-US" dirty="0" smtClean="0"/>
              <a:t>(located within the temporal–parietal–occipital [TPO] region)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342900" indent="-342900">
              <a:buFont typeface="Wingdings" charset="0"/>
              <a:buChar char="è"/>
            </a:pPr>
            <a:r>
              <a:rPr lang="en-US" dirty="0" smtClean="0">
                <a:sym typeface="Wingdings"/>
              </a:rPr>
              <a:t>This suggests that </a:t>
            </a:r>
            <a:r>
              <a:rPr lang="en-US" b="1" dirty="0" err="1" smtClean="0">
                <a:sym typeface="Wingdings"/>
              </a:rPr>
              <a:t>crossmodal</a:t>
            </a:r>
            <a:r>
              <a:rPr lang="en-US" b="1" dirty="0" smtClean="0">
                <a:sym typeface="Wingdings"/>
              </a:rPr>
              <a:t> correspondences</a:t>
            </a:r>
            <a:r>
              <a:rPr lang="en-US" dirty="0" smtClean="0">
                <a:sym typeface="Wingdings"/>
              </a:rPr>
              <a:t> (at </a:t>
            </a:r>
            <a:r>
              <a:rPr lang="en-US" dirty="0">
                <a:sym typeface="Wingdings"/>
              </a:rPr>
              <a:t>least those involving </a:t>
            </a:r>
            <a:r>
              <a:rPr lang="en-US" dirty="0" smtClean="0">
                <a:sym typeface="Wingdings"/>
              </a:rPr>
              <a:t>sound symbolism) </a:t>
            </a:r>
            <a:r>
              <a:rPr lang="en-US" b="1" dirty="0">
                <a:sym typeface="Wingdings"/>
              </a:rPr>
              <a:t>can occur at quite a high </a:t>
            </a:r>
            <a:r>
              <a:rPr lang="en-US" b="1" dirty="0" smtClean="0">
                <a:sym typeface="Wingdings"/>
              </a:rPr>
              <a:t>leve</a:t>
            </a:r>
            <a:r>
              <a:rPr lang="en-US" dirty="0" smtClean="0">
                <a:sym typeface="Wingdings"/>
              </a:rPr>
              <a:t>l in the brain.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299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Crossmodal</a:t>
            </a:r>
            <a:r>
              <a:rPr lang="en-US" dirty="0" smtClean="0"/>
              <a:t> associations: across groups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Adults </a:t>
            </a:r>
            <a:r>
              <a:rPr lang="en-US" dirty="0"/>
              <a:t>and children (5-year-olds) reliably </a:t>
            </a:r>
            <a:r>
              <a:rPr lang="en-US" dirty="0" smtClean="0"/>
              <a:t>matched brightness </a:t>
            </a:r>
            <a:r>
              <a:rPr lang="en-US" dirty="0"/>
              <a:t>with loudness </a:t>
            </a:r>
            <a:r>
              <a:rPr lang="en-US" dirty="0" err="1" smtClean="0"/>
              <a:t>crossmodally</a:t>
            </a:r>
            <a:r>
              <a:rPr lang="en-US" dirty="0"/>
              <a:t>: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Light grey patches </a:t>
            </a:r>
            <a:r>
              <a:rPr lang="en-US" dirty="0" smtClean="0">
                <a:sym typeface="Wingdings"/>
              </a:rPr>
              <a:t> Louder sounds</a:t>
            </a:r>
          </a:p>
          <a:p>
            <a:endParaRPr lang="en-US" dirty="0" smtClean="0"/>
          </a:p>
          <a:p>
            <a:r>
              <a:rPr lang="en-US" dirty="0" smtClean="0"/>
              <a:t>Darker </a:t>
            </a:r>
            <a:r>
              <a:rPr lang="en-US" dirty="0"/>
              <a:t>grey patches </a:t>
            </a:r>
            <a:r>
              <a:rPr lang="en-US" dirty="0">
                <a:sym typeface="Wingdings"/>
              </a:rPr>
              <a:t> </a:t>
            </a:r>
            <a:r>
              <a:rPr lang="en-US" dirty="0" smtClean="0">
                <a:sym typeface="Wingdings"/>
              </a:rPr>
              <a:t>Softer sounds</a:t>
            </a:r>
          </a:p>
          <a:p>
            <a:endParaRPr lang="en-US" dirty="0">
              <a:sym typeface="Wingding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797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Crossmodal</a:t>
            </a:r>
            <a:r>
              <a:rPr lang="en-US" dirty="0" smtClean="0"/>
              <a:t> associations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Unidimensional</a:t>
            </a:r>
            <a:r>
              <a:rPr lang="en-US" b="1" dirty="0" smtClean="0"/>
              <a:t> </a:t>
            </a:r>
            <a:r>
              <a:rPr lang="en-US" b="1" dirty="0"/>
              <a:t>sensory stimuli</a:t>
            </a:r>
          </a:p>
          <a:p>
            <a:r>
              <a:rPr lang="en-US" dirty="0" smtClean="0"/>
              <a:t>high</a:t>
            </a:r>
            <a:r>
              <a:rPr lang="en-US" dirty="0"/>
              <a:t>-pitched tones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brighter surfaces</a:t>
            </a:r>
          </a:p>
          <a:p>
            <a:r>
              <a:rPr lang="en-US" dirty="0"/>
              <a:t>louder sounds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visual </a:t>
            </a:r>
            <a:r>
              <a:rPr lang="en-US" dirty="0"/>
              <a:t>stimuli </a:t>
            </a:r>
            <a:r>
              <a:rPr lang="en-US" dirty="0" smtClean="0"/>
              <a:t>with higher contrast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Complex stimuli</a:t>
            </a:r>
          </a:p>
          <a:p>
            <a:r>
              <a:rPr lang="en-US" dirty="0" smtClean="0"/>
              <a:t>music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pictures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565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Crossmodal</a:t>
            </a:r>
            <a:r>
              <a:rPr lang="en-US" dirty="0" smtClean="0"/>
              <a:t> associations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20-30 day-old</a:t>
            </a:r>
          </a:p>
          <a:p>
            <a:r>
              <a:rPr lang="en-US" dirty="0" smtClean="0"/>
              <a:t>Loudness </a:t>
            </a:r>
            <a:r>
              <a:rPr lang="en-US" dirty="0" smtClean="0">
                <a:sym typeface="Wingdings"/>
              </a:rPr>
              <a:t> Brightness</a:t>
            </a:r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Infants </a:t>
            </a:r>
            <a:r>
              <a:rPr lang="en-US" b="1" dirty="0"/>
              <a:t>(3-4 </a:t>
            </a:r>
            <a:r>
              <a:rPr lang="en-US" b="1" dirty="0" smtClean="0"/>
              <a:t>month-old)</a:t>
            </a:r>
            <a:endParaRPr lang="en-US" b="1" dirty="0"/>
          </a:p>
          <a:p>
            <a:r>
              <a:rPr lang="en-US" dirty="0"/>
              <a:t>Pitch </a:t>
            </a:r>
            <a:r>
              <a:rPr lang="en-US" dirty="0">
                <a:sym typeface="Wingdings"/>
              </a:rPr>
              <a:t> Visual elevation</a:t>
            </a:r>
          </a:p>
          <a:p>
            <a:endParaRPr lang="en-US" b="1" dirty="0" smtClean="0"/>
          </a:p>
          <a:p>
            <a:r>
              <a:rPr lang="en-US" b="1" dirty="0" smtClean="0"/>
              <a:t>2 year-old children</a:t>
            </a:r>
          </a:p>
          <a:p>
            <a:r>
              <a:rPr lang="en-US" dirty="0" smtClean="0"/>
              <a:t>Loud </a:t>
            </a:r>
            <a:r>
              <a:rPr lang="en-US" dirty="0"/>
              <a:t>sounds </a:t>
            </a:r>
            <a:r>
              <a:rPr lang="en-US" dirty="0" smtClean="0">
                <a:sym typeface="Wingdings"/>
              </a:rPr>
              <a:t> L</a:t>
            </a:r>
            <a:r>
              <a:rPr lang="en-US" dirty="0" smtClean="0"/>
              <a:t>arge shapes</a:t>
            </a:r>
          </a:p>
          <a:p>
            <a:endParaRPr lang="en-US" dirty="0">
              <a:sym typeface="Wingdings"/>
            </a:endParaRPr>
          </a:p>
          <a:p>
            <a:pPr marL="342900" indent="-342900">
              <a:buFont typeface="Wingdings" charset="0"/>
              <a:buChar char="è"/>
            </a:pPr>
            <a:r>
              <a:rPr lang="en-US" dirty="0" smtClean="0"/>
              <a:t>The </a:t>
            </a:r>
            <a:r>
              <a:rPr lang="en-US" dirty="0"/>
              <a:t>ability to match </a:t>
            </a:r>
            <a:r>
              <a:rPr lang="en-US" b="1" dirty="0"/>
              <a:t>other dimensions </a:t>
            </a:r>
            <a:r>
              <a:rPr lang="en-US" dirty="0" err="1"/>
              <a:t>crossmodally</a:t>
            </a:r>
            <a:r>
              <a:rPr lang="en-US" dirty="0"/>
              <a:t> appears to </a:t>
            </a:r>
            <a:r>
              <a:rPr lang="en-US" b="1" dirty="0"/>
              <a:t>develop</a:t>
            </a:r>
            <a:r>
              <a:rPr lang="en-US" dirty="0"/>
              <a:t> somewhat </a:t>
            </a:r>
            <a:r>
              <a:rPr lang="en-US" b="1" dirty="0"/>
              <a:t>more </a:t>
            </a:r>
            <a:r>
              <a:rPr lang="en-US" b="1" dirty="0" smtClean="0"/>
              <a:t>slowly</a:t>
            </a:r>
          </a:p>
          <a:p>
            <a:pPr marL="342900" indent="-342900">
              <a:buFont typeface="Wingdings" charset="0"/>
              <a:buChar char="è"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95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Crossmodal</a:t>
            </a:r>
            <a:r>
              <a:rPr lang="en-US" dirty="0" smtClean="0"/>
              <a:t> associations: other than auditory/visual stimuli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Vision </a:t>
            </a:r>
            <a:r>
              <a:rPr lang="en-US" dirty="0" smtClean="0">
                <a:sym typeface="Wingdings"/>
              </a:rPr>
              <a:t> Touch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ym typeface="Wingdings"/>
              </a:rPr>
              <a:t>Audition  Touch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ym typeface="Wingdings"/>
              </a:rPr>
              <a:t>Taste/</a:t>
            </a:r>
            <a:r>
              <a:rPr lang="en-US" dirty="0" err="1" smtClean="0">
                <a:sym typeface="Wingdings"/>
              </a:rPr>
              <a:t>Flavours</a:t>
            </a:r>
            <a:r>
              <a:rPr lang="en-US" dirty="0" smtClean="0">
                <a:sym typeface="Wingdings"/>
              </a:rPr>
              <a:t>  Sounds</a:t>
            </a:r>
          </a:p>
          <a:p>
            <a:pPr>
              <a:lnSpc>
                <a:spcPct val="120000"/>
              </a:lnSpc>
            </a:pPr>
            <a:r>
              <a:rPr lang="en-US" dirty="0" err="1" smtClean="0">
                <a:sym typeface="Wingdings"/>
              </a:rPr>
              <a:t>Colour</a:t>
            </a:r>
            <a:r>
              <a:rPr lang="en-US" dirty="0" smtClean="0">
                <a:sym typeface="Wingdings"/>
              </a:rPr>
              <a:t>  </a:t>
            </a:r>
            <a:r>
              <a:rPr lang="en-US" dirty="0" err="1" smtClean="0">
                <a:sym typeface="Wingdings"/>
              </a:rPr>
              <a:t>Odours</a:t>
            </a:r>
            <a:endParaRPr lang="en-US" dirty="0" smtClean="0"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dirty="0" err="1">
                <a:sym typeface="Wingdings"/>
              </a:rPr>
              <a:t>Colour</a:t>
            </a:r>
            <a:r>
              <a:rPr lang="en-US" dirty="0">
                <a:sym typeface="Wingdings"/>
              </a:rPr>
              <a:t>  </a:t>
            </a:r>
            <a:r>
              <a:rPr lang="en-US" dirty="0" smtClean="0">
                <a:sym typeface="Wingdings"/>
              </a:rPr>
              <a:t>Tastes</a:t>
            </a:r>
          </a:p>
          <a:p>
            <a:pPr>
              <a:lnSpc>
                <a:spcPct val="120000"/>
              </a:lnSpc>
            </a:pPr>
            <a:r>
              <a:rPr lang="en-US" dirty="0" err="1">
                <a:sym typeface="Wingdings"/>
              </a:rPr>
              <a:t>Colour</a:t>
            </a:r>
            <a:r>
              <a:rPr lang="en-US" dirty="0">
                <a:sym typeface="Wingdings"/>
              </a:rPr>
              <a:t>  </a:t>
            </a:r>
            <a:r>
              <a:rPr lang="en-US" dirty="0" err="1" smtClean="0">
                <a:sym typeface="Wingdings"/>
              </a:rPr>
              <a:t>Flavours</a:t>
            </a:r>
            <a:endParaRPr lang="en-US" dirty="0" smtClean="0"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sym typeface="Wingdings"/>
              </a:rPr>
              <a:t>Pitch  Smell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ym typeface="Wingdings"/>
              </a:rPr>
              <a:t>Smells  Shapes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ym typeface="Wingdings"/>
              </a:rPr>
              <a:t>Shapes  Tastes/</a:t>
            </a:r>
            <a:r>
              <a:rPr lang="en-US" dirty="0" err="1" smtClean="0">
                <a:sym typeface="Wingdings"/>
              </a:rPr>
              <a:t>Flavours</a:t>
            </a:r>
            <a:endParaRPr lang="en-US" dirty="0" smtClean="0">
              <a:sym typeface="Wingdings"/>
            </a:endParaRPr>
          </a:p>
          <a:p>
            <a:pPr>
              <a:lnSpc>
                <a:spcPct val="120000"/>
              </a:lnSpc>
            </a:pPr>
            <a:endParaRPr lang="en-US" dirty="0" smtClean="0">
              <a:sym typeface="Wingdings"/>
            </a:endParaRPr>
          </a:p>
          <a:p>
            <a:pPr marL="342900" indent="-342900">
              <a:lnSpc>
                <a:spcPct val="120000"/>
              </a:lnSpc>
              <a:buFont typeface="Wingdings" charset="0"/>
              <a:buChar char="è"/>
            </a:pPr>
            <a:r>
              <a:rPr lang="en-US" dirty="0" smtClean="0">
                <a:sym typeface="Wingdings"/>
              </a:rPr>
              <a:t>Likely that </a:t>
            </a:r>
            <a:r>
              <a:rPr lang="en-US" dirty="0" err="1">
                <a:sym typeface="Wingdings"/>
              </a:rPr>
              <a:t>crossmodal</a:t>
            </a:r>
            <a:r>
              <a:rPr lang="en-US" dirty="0">
                <a:sym typeface="Wingdings"/>
              </a:rPr>
              <a:t> correspondences exist between all </a:t>
            </a:r>
            <a:r>
              <a:rPr lang="en-US" dirty="0" smtClean="0">
                <a:sym typeface="Wingdings"/>
              </a:rPr>
              <a:t>possible pairings </a:t>
            </a:r>
            <a:r>
              <a:rPr lang="en-US" dirty="0">
                <a:sym typeface="Wingdings"/>
              </a:rPr>
              <a:t>of sensory modalities</a:t>
            </a:r>
            <a:r>
              <a:rPr lang="en-US" dirty="0" smtClean="0">
                <a:sym typeface="Wingdings"/>
              </a:rPr>
              <a:t>.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191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the impact of </a:t>
            </a:r>
            <a:r>
              <a:rPr lang="en-US" dirty="0" err="1" smtClean="0"/>
              <a:t>crossmodal</a:t>
            </a:r>
            <a:r>
              <a:rPr lang="en-US" dirty="0" smtClean="0"/>
              <a:t> correspondences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Consolidated correspondence:</a:t>
            </a:r>
          </a:p>
          <a:p>
            <a:r>
              <a:rPr lang="en-US" dirty="0" smtClean="0"/>
              <a:t>Pitch (100 or 1000 Hz) </a:t>
            </a:r>
            <a:r>
              <a:rPr lang="en-US" dirty="0" smtClean="0">
                <a:sym typeface="Wingdings"/>
              </a:rPr>
              <a:t> Elevation (upper or lower corner)</a:t>
            </a:r>
          </a:p>
          <a:p>
            <a:endParaRPr lang="en-US" dirty="0">
              <a:sym typeface="Wingdings"/>
            </a:endParaRPr>
          </a:p>
          <a:p>
            <a:r>
              <a:rPr lang="en-US" b="1" dirty="0" smtClean="0">
                <a:sym typeface="Wingdings"/>
              </a:rPr>
              <a:t>Harder to classify the </a:t>
            </a:r>
            <a:r>
              <a:rPr lang="en-US" b="1" dirty="0">
                <a:sym typeface="Wingdings"/>
              </a:rPr>
              <a:t>size of </a:t>
            </a:r>
            <a:r>
              <a:rPr lang="en-US" b="1" dirty="0" smtClean="0">
                <a:sym typeface="Wingdings"/>
              </a:rPr>
              <a:t>a visual </a:t>
            </a:r>
            <a:r>
              <a:rPr lang="en-US" b="1" dirty="0">
                <a:sym typeface="Wingdings"/>
              </a:rPr>
              <a:t>stimulus </a:t>
            </a:r>
            <a:r>
              <a:rPr lang="en-US" dirty="0">
                <a:sym typeface="Wingdings"/>
              </a:rPr>
              <a:t>(as either large or small</a:t>
            </a:r>
            <a:r>
              <a:rPr lang="en-US" b="1" dirty="0">
                <a:sym typeface="Wingdings"/>
              </a:rPr>
              <a:t>) when the </a:t>
            </a:r>
            <a:r>
              <a:rPr lang="en-US" b="1" dirty="0" smtClean="0">
                <a:sym typeface="Wingdings"/>
              </a:rPr>
              <a:t>task irrelevant sound </a:t>
            </a:r>
            <a:r>
              <a:rPr lang="en-US" b="1" dirty="0">
                <a:sym typeface="Wingdings"/>
              </a:rPr>
              <a:t>presented on each trial is incongruent </a:t>
            </a:r>
            <a:r>
              <a:rPr lang="en-US" b="1" dirty="0" smtClean="0">
                <a:sym typeface="Wingdings"/>
              </a:rPr>
              <a:t>in pitch </a:t>
            </a:r>
            <a:r>
              <a:rPr lang="en-US" dirty="0">
                <a:sym typeface="Wingdings"/>
              </a:rPr>
              <a:t>(e.g., when a high-pitched tone is presented at </a:t>
            </a:r>
            <a:r>
              <a:rPr lang="en-US" dirty="0" smtClean="0">
                <a:sym typeface="Wingdings"/>
              </a:rPr>
              <a:t>the same </a:t>
            </a:r>
            <a:r>
              <a:rPr lang="en-US" dirty="0">
                <a:sym typeface="Wingdings"/>
              </a:rPr>
              <a:t>time as a large target) </a:t>
            </a:r>
            <a:r>
              <a:rPr lang="en-US" b="1" dirty="0">
                <a:sym typeface="Wingdings"/>
              </a:rPr>
              <a:t>than when the distractor </a:t>
            </a:r>
            <a:r>
              <a:rPr lang="en-US" b="1" dirty="0" smtClean="0">
                <a:sym typeface="Wingdings"/>
              </a:rPr>
              <a:t>sound is </a:t>
            </a:r>
            <a:r>
              <a:rPr lang="en-US" b="1" dirty="0">
                <a:sym typeface="Wingdings"/>
              </a:rPr>
              <a:t>congruent </a:t>
            </a:r>
            <a:r>
              <a:rPr lang="en-US" dirty="0">
                <a:sym typeface="Wingdings"/>
              </a:rPr>
              <a:t>(e.g., when a low tone is presented with </a:t>
            </a:r>
            <a:r>
              <a:rPr lang="en-US" dirty="0" smtClean="0">
                <a:sym typeface="Wingdings"/>
              </a:rPr>
              <a:t>the large target)</a:t>
            </a:r>
            <a:r>
              <a:rPr lang="en-US" dirty="0">
                <a:sym typeface="Wingdings"/>
              </a:rPr>
              <a:t>.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28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R</a:t>
            </a:r>
            <a:r>
              <a:rPr lang="en-US" b="0" dirty="0" smtClean="0"/>
              <a:t>esponse </a:t>
            </a:r>
            <a:r>
              <a:rPr lang="en-US" b="0" dirty="0"/>
              <a:t>time (RT)</a:t>
            </a:r>
            <a:endParaRPr lang="en-US" dirty="0"/>
          </a:p>
        </p:txBody>
      </p:sp>
      <p:pic>
        <p:nvPicPr>
          <p:cNvPr id="5" name="Content Placeholder 4" descr="Screen shot 2013-10-02 at 22.37.37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5" r="-15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7881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2614" y="229278"/>
            <a:ext cx="6935788" cy="1188474"/>
          </a:xfrm>
        </p:spPr>
        <p:txBody>
          <a:bodyPr/>
          <a:lstStyle/>
          <a:p>
            <a:r>
              <a:rPr lang="en-US" sz="1800" dirty="0" smtClean="0"/>
              <a:t>Task irrelevant sound </a:t>
            </a:r>
            <a:r>
              <a:rPr lang="en-US" sz="1800" dirty="0"/>
              <a:t>(of either relatively low or high pitch) </a:t>
            </a:r>
            <a:r>
              <a:rPr lang="en-US" sz="1800" dirty="0" smtClean="0"/>
              <a:t>can significantly </a:t>
            </a:r>
            <a:r>
              <a:rPr lang="en-US" sz="1800" dirty="0"/>
              <a:t>influence participants’ responses on a </a:t>
            </a:r>
            <a:r>
              <a:rPr lang="en-US" sz="1800" dirty="0" smtClean="0"/>
              <a:t>speeded visual </a:t>
            </a:r>
            <a:r>
              <a:rPr lang="en-US" sz="1800" dirty="0"/>
              <a:t>size discrimination task</a:t>
            </a:r>
          </a:p>
        </p:txBody>
      </p:sp>
      <p:pic>
        <p:nvPicPr>
          <p:cNvPr id="4" name="Picture 3" descr="Screen shot 2013-10-02 at 23.13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394" y="1445542"/>
            <a:ext cx="6082346" cy="43586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54898" y="1133436"/>
            <a:ext cx="311943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A</a:t>
            </a:r>
            <a:r>
              <a:rPr lang="en-US" sz="1600" dirty="0" smtClean="0"/>
              <a:t> sound </a:t>
            </a:r>
            <a:r>
              <a:rPr lang="en-US" sz="1600" dirty="0"/>
              <a:t>(300 or 4500 Hz</a:t>
            </a:r>
            <a:r>
              <a:rPr lang="en-US" sz="1600" dirty="0" smtClean="0"/>
              <a:t>)</a:t>
            </a:r>
            <a:endParaRPr lang="en-US" sz="1600" dirty="0"/>
          </a:p>
          <a:p>
            <a:r>
              <a:rPr lang="en-US" sz="1600" dirty="0"/>
              <a:t>was presented in synchrony with the second disk (otherwise,</a:t>
            </a:r>
          </a:p>
          <a:p>
            <a:r>
              <a:rPr lang="en-US" sz="1600" dirty="0"/>
              <a:t>no sound was presented</a:t>
            </a:r>
            <a:r>
              <a:rPr lang="en-US" sz="1600" dirty="0" smtClean="0"/>
              <a:t>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00236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Crossmodal</a:t>
            </a:r>
            <a:r>
              <a:rPr lang="en-US" sz="2400" dirty="0" smtClean="0"/>
              <a:t> </a:t>
            </a:r>
            <a:r>
              <a:rPr lang="en-US" sz="2400" dirty="0"/>
              <a:t>correspondences that have </a:t>
            </a:r>
            <a:r>
              <a:rPr lang="en-US" sz="2400" dirty="0" smtClean="0"/>
              <a:t>been shown </a:t>
            </a:r>
            <a:r>
              <a:rPr lang="en-US" sz="2400" dirty="0"/>
              <a:t>to influence participants’ </a:t>
            </a:r>
            <a:r>
              <a:rPr lang="en-US" sz="2400" dirty="0" smtClean="0"/>
              <a:t>RT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Screen shot 2013-10-03 at 12.52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79746"/>
            <a:ext cx="8316416" cy="454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34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522" y="1233515"/>
            <a:ext cx="2928754" cy="3226492"/>
          </a:xfrm>
        </p:spPr>
        <p:txBody>
          <a:bodyPr/>
          <a:lstStyle/>
          <a:p>
            <a:r>
              <a:rPr lang="en-US" dirty="0" smtClean="0"/>
              <a:t>Audiovisual </a:t>
            </a:r>
            <a:r>
              <a:rPr lang="en-US" dirty="0" err="1" smtClean="0"/>
              <a:t>crossmodal</a:t>
            </a:r>
            <a:r>
              <a:rPr lang="en-US" dirty="0" smtClean="0"/>
              <a:t> </a:t>
            </a:r>
            <a:r>
              <a:rPr lang="en-US" dirty="0" err="1" smtClean="0"/>
              <a:t>correspondenses</a:t>
            </a:r>
            <a:r>
              <a:rPr lang="en-US" dirty="0" smtClean="0"/>
              <a:t> and sound symbolism</a:t>
            </a:r>
            <a:br>
              <a:rPr lang="en-US" dirty="0" smtClean="0"/>
            </a:br>
            <a:r>
              <a:rPr lang="en-US" sz="1600" b="0" i="1" dirty="0" smtClean="0"/>
              <a:t>(</a:t>
            </a:r>
            <a:r>
              <a:rPr lang="en-US" sz="1600" b="0" i="1" dirty="0" err="1" smtClean="0"/>
              <a:t>Parise</a:t>
            </a:r>
            <a:r>
              <a:rPr lang="en-US" sz="1600" b="0" i="1" dirty="0" smtClean="0"/>
              <a:t> &amp; Spence 2012)</a:t>
            </a:r>
            <a:endParaRPr lang="en-US" sz="1600" b="0" i="1" dirty="0"/>
          </a:p>
        </p:txBody>
      </p:sp>
      <p:pic>
        <p:nvPicPr>
          <p:cNvPr id="9" name="Picture 8" descr="Screen shot 2013-10-02 at 11.45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931" y="0"/>
            <a:ext cx="59120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92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title"/>
          </p:nvPr>
        </p:nvSpPr>
        <p:spPr>
          <a:xfrm>
            <a:off x="1574951" y="81597"/>
            <a:ext cx="6935788" cy="1262316"/>
          </a:xfrm>
        </p:spPr>
        <p:txBody>
          <a:bodyPr/>
          <a:lstStyle/>
          <a:p>
            <a:r>
              <a:rPr lang="en-GB" sz="2000" dirty="0"/>
              <a:t>Feeling what you hear: task-irrelevant sounds modulate </a:t>
            </a:r>
            <a:r>
              <a:rPr lang="en-GB" sz="2000" dirty="0" smtClean="0"/>
              <a:t>tactile perception </a:t>
            </a:r>
            <a:r>
              <a:rPr lang="en-GB" sz="2000" dirty="0"/>
              <a:t>delivered via a touch </a:t>
            </a:r>
            <a:r>
              <a:rPr lang="en-GB" sz="2000" dirty="0" smtClean="0"/>
              <a:t>screen</a:t>
            </a:r>
            <a:br>
              <a:rPr lang="en-GB" sz="2000" dirty="0" smtClean="0"/>
            </a:br>
            <a:r>
              <a:rPr lang="en-GB" sz="1600" b="0" i="1" dirty="0" smtClean="0"/>
              <a:t>Lee &amp; Spence (2008)</a:t>
            </a:r>
            <a:endParaRPr lang="en-GB" sz="1600" b="0" i="1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rcRect l="-22365" r="-22365"/>
          <a:stretch>
            <a:fillRect/>
          </a:stretch>
        </p:blipFill>
        <p:spPr>
          <a:xfrm>
            <a:off x="-162429" y="2205084"/>
            <a:ext cx="4843331" cy="2516448"/>
          </a:xfrm>
        </p:spPr>
      </p:pic>
      <p:pic>
        <p:nvPicPr>
          <p:cNvPr id="4" name="Picture 3" descr="Screen shot 2013-10-03 at 12.59.3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761" y="1654876"/>
            <a:ext cx="4530239" cy="365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79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21" y="111130"/>
            <a:ext cx="6935788" cy="730660"/>
          </a:xfrm>
        </p:spPr>
        <p:txBody>
          <a:bodyPr/>
          <a:lstStyle/>
          <a:p>
            <a:r>
              <a:rPr lang="en-US" dirty="0" smtClean="0"/>
              <a:t>The music </a:t>
            </a:r>
            <a:r>
              <a:rPr lang="en-US" dirty="0"/>
              <a:t>of taste</a:t>
            </a:r>
            <a:br>
              <a:rPr lang="en-US" dirty="0"/>
            </a:br>
            <a:r>
              <a:rPr lang="en-US" sz="1400" b="0" i="1" dirty="0" err="1" smtClean="0"/>
              <a:t>Knöferle</a:t>
            </a:r>
            <a:r>
              <a:rPr lang="en-US" sz="1400" b="0" i="1" dirty="0" smtClean="0"/>
              <a:t> </a:t>
            </a:r>
            <a:r>
              <a:rPr lang="en-US" sz="1400" b="0" i="1" dirty="0"/>
              <a:t>&amp; </a:t>
            </a:r>
            <a:r>
              <a:rPr lang="en-US" sz="1400" b="0" i="1" dirty="0" smtClean="0"/>
              <a:t>Spence</a:t>
            </a:r>
            <a:r>
              <a:rPr lang="en-US" sz="1400" b="0" i="1" dirty="0"/>
              <a:t> </a:t>
            </a:r>
            <a:r>
              <a:rPr lang="en-US" sz="1400" b="0" i="1" dirty="0" smtClean="0"/>
              <a:t>(2012) </a:t>
            </a:r>
            <a:r>
              <a:rPr lang="en-US" sz="1400" b="0" i="1" dirty="0" err="1" smtClean="0"/>
              <a:t>Crossmodal</a:t>
            </a:r>
            <a:r>
              <a:rPr lang="en-US" sz="1400" b="0" i="1" dirty="0" smtClean="0"/>
              <a:t> </a:t>
            </a:r>
            <a:r>
              <a:rPr lang="en-US" sz="1400" b="0" i="1" dirty="0"/>
              <a:t>correspondences between sounds and </a:t>
            </a:r>
            <a:r>
              <a:rPr lang="en-US" sz="1400" b="0" i="1" dirty="0" smtClean="0"/>
              <a:t>tastes</a:t>
            </a:r>
            <a:endParaRPr lang="en-US" sz="1400" b="0" i="1" dirty="0"/>
          </a:p>
        </p:txBody>
      </p:sp>
      <p:pic>
        <p:nvPicPr>
          <p:cNvPr id="4" name="Picture 3" descr="Screen shot 2013-10-02 at 16.19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93" y="908720"/>
            <a:ext cx="6981107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77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7304"/>
            <a:ext cx="6935788" cy="668338"/>
          </a:xfrm>
        </p:spPr>
        <p:txBody>
          <a:bodyPr/>
          <a:lstStyle/>
          <a:p>
            <a:r>
              <a:rPr lang="en-US" dirty="0" smtClean="0"/>
              <a:t>Sonic food: sound for crispy chips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3549" y="3460391"/>
            <a:ext cx="6935788" cy="2565059"/>
          </a:xfrm>
        </p:spPr>
        <p:txBody>
          <a:bodyPr>
            <a:normAutofit/>
          </a:bodyPr>
          <a:lstStyle/>
          <a:p>
            <a:r>
              <a:rPr lang="en-US" sz="1800" b="1" dirty="0" err="1" smtClean="0"/>
              <a:t>Ig</a:t>
            </a:r>
            <a:r>
              <a:rPr lang="en-US" sz="1800" b="1" dirty="0" smtClean="0"/>
              <a:t> NOBEL NUTRITION PRIZE 2008</a:t>
            </a:r>
            <a:r>
              <a:rPr lang="en-US" sz="1800" dirty="0" smtClean="0"/>
              <a:t>.</a:t>
            </a:r>
            <a:br>
              <a:rPr lang="en-US" sz="1800" dirty="0" smtClean="0"/>
            </a:br>
            <a:r>
              <a:rPr lang="en-US" sz="1800" dirty="0" err="1" smtClean="0"/>
              <a:t>Massimiliano</a:t>
            </a:r>
            <a:r>
              <a:rPr lang="en-US" sz="1800" dirty="0" smtClean="0"/>
              <a:t> </a:t>
            </a:r>
            <a:r>
              <a:rPr lang="en-US" sz="1800" dirty="0" err="1"/>
              <a:t>Zampini</a:t>
            </a:r>
            <a:r>
              <a:rPr lang="en-US" sz="1800" dirty="0"/>
              <a:t> of the University of Trento, Italy and Charles Spence of Oxford University, UK, </a:t>
            </a:r>
            <a:r>
              <a:rPr lang="en-US" sz="1800" b="1" dirty="0"/>
              <a:t>for electronically modifying the sound of a potato chip to make the person chewing the chip believe it to be crisper and fresher than it really </a:t>
            </a:r>
            <a:r>
              <a:rPr lang="en-US" sz="1800" b="1" dirty="0" smtClean="0"/>
              <a:t>is</a:t>
            </a:r>
            <a:r>
              <a:rPr lang="en-US" sz="1800" dirty="0" smtClean="0"/>
              <a:t>.</a:t>
            </a:r>
            <a:br>
              <a:rPr lang="en-US" sz="1800" dirty="0" smtClean="0"/>
            </a:br>
            <a:r>
              <a:rPr lang="en-US" sz="1800" dirty="0" smtClean="0"/>
              <a:t>http</a:t>
            </a:r>
            <a:r>
              <a:rPr lang="en-US" sz="1800" dirty="0"/>
              <a:t>://</a:t>
            </a:r>
            <a:r>
              <a:rPr lang="en-US" sz="1800" dirty="0" err="1"/>
              <a:t>www.improbable.com</a:t>
            </a:r>
            <a:r>
              <a:rPr lang="en-US" sz="1800" dirty="0"/>
              <a:t>/</a:t>
            </a:r>
            <a:r>
              <a:rPr lang="en-US" sz="1800" dirty="0" err="1"/>
              <a:t>ig</a:t>
            </a:r>
            <a:r>
              <a:rPr lang="en-US" sz="1800" dirty="0"/>
              <a:t>/winners/#</a:t>
            </a:r>
            <a:r>
              <a:rPr lang="en-US" sz="1800" dirty="0" smtClean="0"/>
              <a:t>ig2008</a:t>
            </a:r>
          </a:p>
          <a:p>
            <a:r>
              <a:rPr lang="en-US" sz="1800" dirty="0">
                <a:hlinkClick r:id="rId2"/>
              </a:rPr>
              <a:t>http://news.bbc.co.uk/2/hi/science/nature/7650103.</a:t>
            </a:r>
            <a:r>
              <a:rPr lang="en-US" sz="1800" dirty="0" smtClean="0">
                <a:hlinkClick r:id="rId2"/>
              </a:rPr>
              <a:t>stm</a:t>
            </a:r>
            <a:endParaRPr lang="en-US" sz="1800" dirty="0"/>
          </a:p>
          <a:p>
            <a:r>
              <a:rPr lang="en-US" sz="1800" dirty="0" smtClean="0"/>
              <a:t>(4 min interview with Charles Spence, including sound examples)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20" y="823415"/>
            <a:ext cx="4062922" cy="25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71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185" y="317885"/>
            <a:ext cx="6935788" cy="668338"/>
          </a:xfrm>
        </p:spPr>
        <p:txBody>
          <a:bodyPr/>
          <a:lstStyle/>
          <a:p>
            <a:r>
              <a:rPr lang="en-US" dirty="0" smtClean="0"/>
              <a:t>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Hearing temperature of a </a:t>
            </a:r>
            <a:r>
              <a:rPr lang="en-US" b="1" dirty="0" smtClean="0"/>
              <a:t>drink</a:t>
            </a:r>
            <a:r>
              <a:rPr lang="en-US" dirty="0" smtClean="0"/>
              <a:t>: Hot/Cold pouring sound</a:t>
            </a:r>
          </a:p>
          <a:p>
            <a:endParaRPr lang="en-US" sz="1600" dirty="0" smtClean="0">
              <a:hlinkClick r:id="rId3"/>
            </a:endParaRPr>
          </a:p>
          <a:p>
            <a:endParaRPr lang="en-US" sz="1600" dirty="0">
              <a:hlinkClick r:id="rId3"/>
            </a:endParaRPr>
          </a:p>
          <a:p>
            <a:endParaRPr lang="en-US" sz="1600" dirty="0">
              <a:hlinkClick r:id="rId3"/>
            </a:endParaRPr>
          </a:p>
          <a:p>
            <a:endParaRPr lang="en-US" sz="1600" dirty="0" smtClean="0">
              <a:hlinkClick r:id="rId3"/>
            </a:endParaRPr>
          </a:p>
          <a:p>
            <a:r>
              <a:rPr lang="en-US" sz="1600" dirty="0" smtClean="0">
                <a:hlinkClick r:id="rId3"/>
              </a:rPr>
              <a:t>http</a:t>
            </a:r>
            <a:r>
              <a:rPr lang="en-US" sz="1600" dirty="0">
                <a:hlinkClick r:id="rId3"/>
              </a:rPr>
              <a:t>://www.npr.org/2014/07/05/328842704/what-does-cold-sound-</a:t>
            </a:r>
            <a:r>
              <a:rPr lang="en-US" sz="1600" dirty="0" smtClean="0">
                <a:hlinkClick r:id="rId3"/>
              </a:rPr>
              <a:t>like</a:t>
            </a:r>
            <a:endParaRPr lang="en-US" sz="1600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Music manipulates taste/choice</a:t>
            </a:r>
            <a:r>
              <a:rPr lang="en-US" dirty="0" smtClean="0"/>
              <a:t>: French </a:t>
            </a:r>
            <a:r>
              <a:rPr lang="en-US" dirty="0" err="1" smtClean="0"/>
              <a:t>vs</a:t>
            </a:r>
            <a:r>
              <a:rPr lang="en-US" dirty="0" smtClean="0"/>
              <a:t> German wine</a:t>
            </a:r>
          </a:p>
          <a:p>
            <a:r>
              <a:rPr lang="en-US" sz="1200" i="1" dirty="0" smtClean="0"/>
              <a:t>North et al. (1999) The </a:t>
            </a:r>
            <a:r>
              <a:rPr lang="en-US" sz="1200" i="1" dirty="0"/>
              <a:t>influence of in-store music on wine selections. </a:t>
            </a:r>
            <a:r>
              <a:rPr lang="en-US" sz="1200" i="1" dirty="0" smtClean="0"/>
              <a:t>J. of Applied </a:t>
            </a:r>
            <a:r>
              <a:rPr lang="en-US" sz="1200" i="1" dirty="0"/>
              <a:t>Psychology</a:t>
            </a:r>
          </a:p>
        </p:txBody>
      </p:sp>
      <p:pic>
        <p:nvPicPr>
          <p:cNvPr id="4" name="Bildobjekt 3">
            <a:hlinkClick r:id="" action="ppaction://noaction" highlightClick="1">
              <a:snd r:embed="rId4" name="cold_water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086" y="2478557"/>
            <a:ext cx="1012110" cy="1012110"/>
          </a:xfrm>
          <a:prstGeom prst="rect">
            <a:avLst/>
          </a:prstGeom>
        </p:spPr>
      </p:pic>
      <p:pic>
        <p:nvPicPr>
          <p:cNvPr id="5" name="Bildobjekt 4">
            <a:hlinkClick r:id="" action="ppaction://noaction" highlightClick="1">
              <a:snd r:embed="rId6" name="hot_water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444" y="2506830"/>
            <a:ext cx="1012110" cy="101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39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Crossmodal</a:t>
            </a:r>
            <a:r>
              <a:rPr lang="en-US" dirty="0" smtClean="0"/>
              <a:t> processes</a:t>
            </a: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://www.facebook.com/</a:t>
            </a:r>
            <a:r>
              <a:rPr lang="en-US" dirty="0" smtClean="0">
                <a:hlinkClick r:id="rId2"/>
              </a:rPr>
              <a:t>xmodal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Multisensory Perception and Action</a:t>
            </a:r>
            <a:endParaRPr lang="en-US" dirty="0" smtClean="0"/>
          </a:p>
          <a:p>
            <a:r>
              <a:rPr lang="en-US" dirty="0">
                <a:hlinkClick r:id="rId3"/>
              </a:rPr>
              <a:t>http://www.uni-bielefeld.de/(en)/biologie/cns/</a:t>
            </a:r>
            <a:r>
              <a:rPr lang="en-US" dirty="0" smtClean="0">
                <a:hlinkClick r:id="rId3"/>
              </a:rPr>
              <a:t>index.html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Social Mind and Body Group (SOMBY</a:t>
            </a:r>
            <a:r>
              <a:rPr lang="en-US" dirty="0" smtClean="0"/>
              <a:t>)</a:t>
            </a:r>
          </a:p>
          <a:p>
            <a:r>
              <a:rPr lang="en-US" dirty="0" smtClean="0">
                <a:hlinkClick r:id="rId4"/>
              </a:rPr>
              <a:t>http://somby.info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1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91987"/>
            <a:ext cx="6935788" cy="1196227"/>
          </a:xfrm>
        </p:spPr>
        <p:txBody>
          <a:bodyPr/>
          <a:lstStyle/>
          <a:p>
            <a:r>
              <a:rPr lang="en-US" dirty="0"/>
              <a:t>People value a product more highly when it’s physically in front of </a:t>
            </a:r>
            <a:r>
              <a:rPr lang="en-US" dirty="0" smtClean="0"/>
              <a:t>them</a:t>
            </a:r>
            <a:br>
              <a:rPr lang="en-US" dirty="0" smtClean="0"/>
            </a:br>
            <a:r>
              <a:rPr lang="en-US" sz="1200" b="0" dirty="0" err="1" smtClean="0"/>
              <a:t>Weinschenk</a:t>
            </a:r>
            <a:r>
              <a:rPr lang="en-US" sz="1200" b="0" dirty="0"/>
              <a:t>, S.M. (2011). 100 Things Every Designer Needs to Know About People. Chapter </a:t>
            </a:r>
            <a:r>
              <a:rPr lang="en-US" sz="1200" b="0" dirty="0" smtClean="0"/>
              <a:t>#</a:t>
            </a:r>
            <a:r>
              <a:rPr lang="en-US" sz="1200" b="0" dirty="0" smtClean="0"/>
              <a:t>100</a:t>
            </a:r>
            <a:endParaRPr lang="en-US" sz="1200" b="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>
                <a:sym typeface="Wingdings"/>
              </a:rPr>
              <a:t>Example: bidding for a product (food or toys)</a:t>
            </a:r>
            <a:endParaRPr lang="en-US" sz="1800" dirty="0"/>
          </a:p>
        </p:txBody>
      </p:sp>
      <p:pic>
        <p:nvPicPr>
          <p:cNvPr id="3" name="Picture 2" descr="Screen shot 2013-10-03 at 12.20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01" y="2074237"/>
            <a:ext cx="3435060" cy="1915200"/>
          </a:xfrm>
          <a:prstGeom prst="rect">
            <a:avLst/>
          </a:prstGeom>
        </p:spPr>
      </p:pic>
      <p:pic>
        <p:nvPicPr>
          <p:cNvPr id="4" name="Picture 3" descr="Screen shot 2013-10-03 at 12.21.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072" y="2068387"/>
            <a:ext cx="3012235" cy="1913756"/>
          </a:xfrm>
          <a:prstGeom prst="rect">
            <a:avLst/>
          </a:prstGeom>
        </p:spPr>
      </p:pic>
      <p:pic>
        <p:nvPicPr>
          <p:cNvPr id="7" name="Picture 6" descr="Screen shot 2013-10-03 at 12.21.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368" y="4012294"/>
            <a:ext cx="3530866" cy="19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148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10-03 at 12.34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67" y="1662870"/>
            <a:ext cx="7847363" cy="427418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19250" y="191987"/>
            <a:ext cx="6935788" cy="11962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People value a product more highly when it’s physically in front of them</a:t>
            </a:r>
            <a:br>
              <a:rPr lang="en-US" smtClean="0"/>
            </a:br>
            <a:r>
              <a:rPr lang="en-US" sz="1200" b="0" smtClean="0"/>
              <a:t>Weinschenk, S.M. (2011). 100 Things Every Designer Needs to Know About People. Chapter #100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3948105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pic>
        <p:nvPicPr>
          <p:cNvPr id="3" name="Picture 3" descr="f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1" y="1495426"/>
            <a:ext cx="6591300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26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light red.potx</Template>
  <TotalTime>2942</TotalTime>
  <Words>1049</Words>
  <Application>Microsoft Macintosh PowerPoint</Application>
  <PresentationFormat>On-screen Show (4:3)</PresentationFormat>
  <Paragraphs>141</Paragraphs>
  <Slides>27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Template_KTH_with colours and grafs</vt:lpstr>
      <vt:lpstr>think-cell Slide</vt:lpstr>
      <vt:lpstr>Multisensory processing: an introduction</vt:lpstr>
      <vt:lpstr>Literature</vt:lpstr>
      <vt:lpstr>Why do we have a brain?</vt:lpstr>
      <vt:lpstr>Crossmodal correspondences Charles Spence (2011) Crossmodal correspondences: A tutorial review</vt:lpstr>
      <vt:lpstr>Multisensory perception</vt:lpstr>
      <vt:lpstr>Other factors influence multisensory integration in humans</vt:lpstr>
      <vt:lpstr>Synaesthetic congruency  Crossmodal correspondences</vt:lpstr>
      <vt:lpstr>Crossmodal correspondence </vt:lpstr>
      <vt:lpstr>Crossmodal associations Example: sound symbolism</vt:lpstr>
      <vt:lpstr>Crossmodal associations Example: sound symbolism</vt:lpstr>
      <vt:lpstr>Crossmodal associations: across groups</vt:lpstr>
      <vt:lpstr>Crossmodal associations</vt:lpstr>
      <vt:lpstr>Crossmodal associations</vt:lpstr>
      <vt:lpstr>Crossmodal associations: other than auditory/visual stimuli</vt:lpstr>
      <vt:lpstr>Assessing the impact of crossmodal correspondences</vt:lpstr>
      <vt:lpstr>Response time (RT)</vt:lpstr>
      <vt:lpstr>Task irrelevant sound (of either relatively low or high pitch) can significantly influence participants’ responses on a speeded visual size discrimination task</vt:lpstr>
      <vt:lpstr>Crossmodal correspondences that have been shown to influence participants’ RT</vt:lpstr>
      <vt:lpstr>Audiovisual crossmodal correspondenses and sound symbolism (Parise &amp; Spence 2012)</vt:lpstr>
      <vt:lpstr>Feeling what you hear: task-irrelevant sounds modulate tactile perception delivered via a touch screen Lee &amp; Spence (2008)</vt:lpstr>
      <vt:lpstr>The music of taste Knöferle &amp; Spence (2012) Crossmodal correspondences between sounds and tastes</vt:lpstr>
      <vt:lpstr>Sonic food: sound for crispy chips</vt:lpstr>
      <vt:lpstr>More examples</vt:lpstr>
      <vt:lpstr>Links</vt:lpstr>
      <vt:lpstr>People value a product more highly when it’s physically in front of them Weinschenk, S.M. (2011). 100 Things Every Designer Needs to Know About People. Chapter #100</vt:lpstr>
      <vt:lpstr>PowerPoint Presentation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</dc:creator>
  <cp:lastModifiedBy>Roberto Bresin</cp:lastModifiedBy>
  <cp:revision>140</cp:revision>
  <cp:lastPrinted>2013-10-03T15:37:28Z</cp:lastPrinted>
  <dcterms:created xsi:type="dcterms:W3CDTF">2013-05-14T14:14:04Z</dcterms:created>
  <dcterms:modified xsi:type="dcterms:W3CDTF">2015-09-30T14:51:22Z</dcterms:modified>
</cp:coreProperties>
</file>