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44"/>
  </p:notesMasterIdLst>
  <p:handoutMasterIdLst>
    <p:handoutMasterId r:id="rId45"/>
  </p:handoutMasterIdLst>
  <p:sldIdLst>
    <p:sldId id="518" r:id="rId2"/>
    <p:sldId id="579" r:id="rId3"/>
    <p:sldId id="580" r:id="rId4"/>
    <p:sldId id="581" r:id="rId5"/>
    <p:sldId id="582" r:id="rId6"/>
    <p:sldId id="583" r:id="rId7"/>
    <p:sldId id="584" r:id="rId8"/>
    <p:sldId id="585" r:id="rId9"/>
    <p:sldId id="586" r:id="rId10"/>
    <p:sldId id="587" r:id="rId11"/>
    <p:sldId id="588" r:id="rId12"/>
    <p:sldId id="589" r:id="rId13"/>
    <p:sldId id="590" r:id="rId14"/>
    <p:sldId id="521" r:id="rId15"/>
    <p:sldId id="591" r:id="rId16"/>
    <p:sldId id="592" r:id="rId17"/>
    <p:sldId id="593" r:id="rId18"/>
    <p:sldId id="530" r:id="rId19"/>
    <p:sldId id="531" r:id="rId20"/>
    <p:sldId id="594" r:id="rId21"/>
    <p:sldId id="595" r:id="rId22"/>
    <p:sldId id="596" r:id="rId23"/>
    <p:sldId id="598" r:id="rId24"/>
    <p:sldId id="599" r:id="rId25"/>
    <p:sldId id="600" r:id="rId26"/>
    <p:sldId id="534" r:id="rId27"/>
    <p:sldId id="554" r:id="rId28"/>
    <p:sldId id="563" r:id="rId29"/>
    <p:sldId id="524" r:id="rId30"/>
    <p:sldId id="569" r:id="rId31"/>
    <p:sldId id="570" r:id="rId32"/>
    <p:sldId id="571" r:id="rId33"/>
    <p:sldId id="567" r:id="rId34"/>
    <p:sldId id="572" r:id="rId35"/>
    <p:sldId id="601" r:id="rId36"/>
    <p:sldId id="602" r:id="rId37"/>
    <p:sldId id="555" r:id="rId38"/>
    <p:sldId id="556" r:id="rId39"/>
    <p:sldId id="557" r:id="rId40"/>
    <p:sldId id="558" r:id="rId41"/>
    <p:sldId id="605" r:id="rId42"/>
    <p:sldId id="604" r:id="rId43"/>
  </p:sldIdLst>
  <p:sldSz cx="9144000" cy="6858000" type="screen4x3"/>
  <p:notesSz cx="6789738" cy="9929813"/>
  <p:custDataLst>
    <p:tags r:id="rId46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1100"/>
    <a:srgbClr val="FF6600"/>
    <a:srgbClr val="009900"/>
    <a:srgbClr val="A0A0A0"/>
    <a:srgbClr val="85FFDF"/>
    <a:srgbClr val="FF0000"/>
    <a:srgbClr val="F3F0AB"/>
    <a:srgbClr val="DCEF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4490" autoAdjust="0"/>
    <p:restoredTop sz="94629" autoAdjust="0"/>
  </p:normalViewPr>
  <p:slideViewPr>
    <p:cSldViewPr snapToGrid="0">
      <p:cViewPr>
        <p:scale>
          <a:sx n="90" d="100"/>
          <a:sy n="90" d="100"/>
        </p:scale>
        <p:origin x="-3102" y="-6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1902" cy="495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7" tIns="45768" rIns="91537" bIns="45768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28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6248" y="0"/>
            <a:ext cx="2941902" cy="495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7" tIns="45768" rIns="91537" bIns="4576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28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32370"/>
            <a:ext cx="2941902" cy="495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7" tIns="45768" rIns="91537" bIns="45768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28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6248" y="9432370"/>
            <a:ext cx="2941902" cy="495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7" tIns="45768" rIns="91537" bIns="4576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1C7B111-FDE8-4A44-A0FE-B74A8310CE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9964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1902" cy="495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7" tIns="45768" rIns="91537" bIns="45768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6248" y="0"/>
            <a:ext cx="2941902" cy="495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7" tIns="45768" rIns="91537" bIns="4576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2813" y="746125"/>
            <a:ext cx="4964112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8658" y="4716979"/>
            <a:ext cx="5432426" cy="446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7" tIns="45768" rIns="91537" bIns="457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2370"/>
            <a:ext cx="2941902" cy="495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7" tIns="45768" rIns="91537" bIns="45768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6248" y="9432370"/>
            <a:ext cx="2941902" cy="495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7" tIns="45768" rIns="91537" bIns="4576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9F5885DD-F15E-4FC9-BB74-3FB64D70C9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4793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D1CF3447-8646-4D5D-9446-E036BF3601B6}" type="datetime1">
              <a:rPr lang="sv-SE" smtClean="0"/>
              <a:pPr/>
              <a:t>2015-10-30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63E3D-5FF5-47A6-A039-6E716C29D63D}" type="slidenum">
              <a:rPr lang="sv-SE" smtClean="0"/>
              <a:pPr/>
              <a:t>35</a:t>
            </a:fld>
            <a:endParaRPr lang="sv-S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19A828-8BA2-4669-9457-D209F864E398}" type="slidenum">
              <a:rPr lang="sv-SE" smtClean="0"/>
              <a:pPr/>
              <a:t>37</a:t>
            </a:fld>
            <a:endParaRPr lang="sv-SE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009258-A2E1-4347-B770-BEB007858DAD}" type="slidenum">
              <a:rPr lang="sv-SE" smtClean="0"/>
              <a:pPr/>
              <a:t>38</a:t>
            </a:fld>
            <a:endParaRPr lang="sv-SE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108173-50FC-4F1E-BC1C-32F111059327}" type="slidenum">
              <a:rPr lang="sv-SE" smtClean="0"/>
              <a:pPr/>
              <a:t>39</a:t>
            </a:fld>
            <a:endParaRPr lang="sv-SE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Luca Stabellini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Luca Stabellini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Luca Stabellini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889125" y="2008188"/>
            <a:ext cx="3062288" cy="4113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103813" y="2008188"/>
            <a:ext cx="3063875" cy="4113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Luca Stabellini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Luca Stabellini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Luca Stabellini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Luca Stabellini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Luca Stabellini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 smtClean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Luca Stabellini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Luca Stabellini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599238" y="868363"/>
            <a:ext cx="1568450" cy="5253037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1889125" y="868363"/>
            <a:ext cx="4557713" cy="5253037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Luca Stabellini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Rubrik, text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98525" y="790575"/>
            <a:ext cx="7345363" cy="9826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half" idx="1"/>
          </p:nvPr>
        </p:nvSpPr>
        <p:spPr>
          <a:xfrm>
            <a:off x="898525" y="1960563"/>
            <a:ext cx="3595688" cy="3989387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6613" y="1960563"/>
            <a:ext cx="3597275" cy="3989387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F48DAAA-F004-4CA4-8855-2FC9C3619C89}" type="datetime1">
              <a:rPr lang="sv-SE"/>
              <a:pPr>
                <a:defRPr/>
              </a:pPr>
              <a:t>2015-10-30</a:t>
            </a:fld>
            <a:endParaRPr lang="sv-S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7899C7E-0F69-4E10-AD0D-2BD91B9A879F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8" tIns="45715" rIns="91428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" pitchFamily="18" charset="0"/>
              </a:defRPr>
            </a:lvl1pPr>
          </a:lstStyle>
          <a:p>
            <a:pPr>
              <a:defRPr/>
            </a:pPr>
            <a:r>
              <a:rPr lang="sv-SE"/>
              <a:t>Luca Stabellini</a:t>
            </a: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0825" cy="488950"/>
          </a:xfrm>
          <a:prstGeom prst="rect">
            <a:avLst/>
          </a:prstGeom>
          <a:solidFill>
            <a:srgbClr val="A6A3A6"/>
          </a:solidFill>
          <a:ln w="9525">
            <a:noFill/>
            <a:miter lim="800000"/>
            <a:headEnd/>
            <a:tailEnd/>
          </a:ln>
        </p:spPr>
        <p:txBody>
          <a:bodyPr wrap="none" lIns="80165" tIns="40083" rIns="80165" bIns="40083" anchor="ctr"/>
          <a:lstStyle/>
          <a:p>
            <a:pPr algn="ctr" defTabSz="801688">
              <a:defRPr/>
            </a:pPr>
            <a:endParaRPr lang="sv-SE" sz="2100">
              <a:latin typeface="Times" pitchFamily="18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3175" y="6369050"/>
            <a:ext cx="9140825" cy="488950"/>
          </a:xfrm>
          <a:prstGeom prst="rect">
            <a:avLst/>
          </a:prstGeom>
          <a:solidFill>
            <a:srgbClr val="A6A6A6"/>
          </a:solidFill>
          <a:ln w="9525">
            <a:noFill/>
            <a:miter lim="800000"/>
            <a:headEnd/>
            <a:tailEnd/>
          </a:ln>
        </p:spPr>
        <p:txBody>
          <a:bodyPr wrap="none" lIns="80165" tIns="40083" rIns="80165" bIns="40083" anchor="ctr"/>
          <a:lstStyle/>
          <a:p>
            <a:pPr algn="ctr" defTabSz="801688">
              <a:defRPr/>
            </a:pPr>
            <a:endParaRPr lang="sv-SE" sz="2100">
              <a:solidFill>
                <a:srgbClr val="A6A3A6"/>
              </a:solidFill>
              <a:latin typeface="Times" pitchFamily="18" charset="0"/>
            </a:endParaRPr>
          </a:p>
        </p:txBody>
      </p:sp>
      <p:sp>
        <p:nvSpPr>
          <p:cNvPr id="1029" name="AutoShape 5"/>
          <p:cNvSpPr>
            <a:spLocks noChangeArrowheads="1"/>
          </p:cNvSpPr>
          <p:nvPr/>
        </p:nvSpPr>
        <p:spPr bwMode="auto">
          <a:xfrm>
            <a:off x="1968500" y="393700"/>
            <a:ext cx="6280150" cy="6103938"/>
          </a:xfrm>
          <a:prstGeom prst="roundRect">
            <a:avLst>
              <a:gd name="adj" fmla="val 3176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lIns="80165" tIns="40083" rIns="80165" bIns="40083" anchor="ctr"/>
          <a:lstStyle/>
          <a:p>
            <a:pPr algn="ctr" defTabSz="801688" eaLnBrk="1" hangingPunct="1">
              <a:defRPr/>
            </a:pPr>
            <a:endParaRPr lang="sv-SE" sz="3200">
              <a:solidFill>
                <a:schemeClr val="tx2"/>
              </a:solidFill>
              <a:latin typeface="Verdan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7038975" y="6497638"/>
            <a:ext cx="1903413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8" tIns="45715" rIns="91428" bIns="45715"/>
          <a:lstStyle/>
          <a:p>
            <a:pPr algn="r">
              <a:defRPr/>
            </a:pPr>
            <a:fld id="{5CECC81B-753E-468E-A547-2E8AD660D1D8}" type="slidenum">
              <a:rPr lang="sv-SE" sz="900">
                <a:latin typeface="Verdana" pitchFamily="34" charset="0"/>
              </a:rPr>
              <a:pPr algn="r">
                <a:defRPr/>
              </a:pPr>
              <a:t>‹#›</a:t>
            </a:fld>
            <a:endParaRPr lang="sv-SE" sz="1400">
              <a:latin typeface="Times" pitchFamily="18" charset="0"/>
            </a:endParaRP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889125" y="868363"/>
            <a:ext cx="62785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8" tIns="45715" rIns="91428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bakgrundsrubriken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89125" y="2008188"/>
            <a:ext cx="6278563" cy="411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8" tIns="45715" rIns="91428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15925" y="2741613"/>
            <a:ext cx="1082675" cy="114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</p:sldLayoutIdLst>
  <p:transition spd="med"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B811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B81100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B81100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B81100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B81100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B81100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B81100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B81100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B8110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01900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18" Type="http://schemas.openxmlformats.org/officeDocument/2006/relationships/image" Target="../media/image2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17" Type="http://schemas.openxmlformats.org/officeDocument/2006/relationships/image" Target="../media/image28.jpeg"/><Relationship Id="rId2" Type="http://schemas.openxmlformats.org/officeDocument/2006/relationships/image" Target="../media/image13.jpeg"/><Relationship Id="rId16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5" Type="http://schemas.openxmlformats.org/officeDocument/2006/relationships/image" Target="../media/image26.jpeg"/><Relationship Id="rId10" Type="http://schemas.openxmlformats.org/officeDocument/2006/relationships/image" Target="../media/image21.jpeg"/><Relationship Id="rId19" Type="http://schemas.openxmlformats.org/officeDocument/2006/relationships/image" Target="../media/image30.jpeg"/><Relationship Id="rId4" Type="http://schemas.openxmlformats.org/officeDocument/2006/relationships/image" Target="../media/image15.png"/><Relationship Id="rId9" Type="http://schemas.openxmlformats.org/officeDocument/2006/relationships/image" Target="../media/image20.jpeg"/><Relationship Id="rId1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taportal.com/en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3.emf"/><Relationship Id="rId4" Type="http://schemas.openxmlformats.org/officeDocument/2006/relationships/oleObject" Target="../embeddings/oleObject1.bin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4.emf"/><Relationship Id="rId4" Type="http://schemas.openxmlformats.org/officeDocument/2006/relationships/oleObject" Target="../embeddings/oleObject2.bin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://eur-lex.europa.eu/LexUriServ/LexUriServ.do?uri=OJ:L:2006:312:0066:0070:EN:PDF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ubrik 4"/>
          <p:cNvSpPr>
            <a:spLocks noGrp="1"/>
          </p:cNvSpPr>
          <p:nvPr>
            <p:ph type="ctrTitle"/>
          </p:nvPr>
        </p:nvSpPr>
        <p:spPr>
          <a:xfrm>
            <a:off x="466725" y="1435100"/>
            <a:ext cx="8240713" cy="1146175"/>
          </a:xfrm>
        </p:spPr>
        <p:txBody>
          <a:bodyPr/>
          <a:lstStyle/>
          <a:p>
            <a:pPr algn="ctr" eaLnBrk="1" hangingPunct="1"/>
            <a:r>
              <a:rPr lang="en-US" b="1" smtClean="0"/>
              <a:t>Telecom regulation and spectrum</a:t>
            </a:r>
            <a:endParaRPr lang="sv-SE" smtClean="0"/>
          </a:p>
        </p:txBody>
      </p:sp>
      <p:sp>
        <p:nvSpPr>
          <p:cNvPr id="5123" name="Underrubrik 5"/>
          <p:cNvSpPr>
            <a:spLocks noGrp="1"/>
          </p:cNvSpPr>
          <p:nvPr>
            <p:ph type="subTitle" idx="1"/>
          </p:nvPr>
        </p:nvSpPr>
        <p:spPr>
          <a:xfrm>
            <a:off x="1658938" y="2919413"/>
            <a:ext cx="6400800" cy="1752600"/>
          </a:xfrm>
        </p:spPr>
        <p:txBody>
          <a:bodyPr/>
          <a:lstStyle/>
          <a:p>
            <a:pPr eaLnBrk="1" hangingPunct="1"/>
            <a:r>
              <a:rPr lang="en-US" dirty="0" smtClean="0"/>
              <a:t>4 November 2015, 13-15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Bengt G Mölleryd </a:t>
            </a:r>
          </a:p>
          <a:p>
            <a:pPr eaLnBrk="1" hangingPunct="1"/>
            <a:r>
              <a:rPr lang="en-US" dirty="0" smtClean="0"/>
              <a:t>Swedish Post and Telecom Agency (PTS)</a:t>
            </a:r>
          </a:p>
          <a:p>
            <a:pPr eaLnBrk="1" hangingPunct="1"/>
            <a:r>
              <a:rPr lang="en-US" dirty="0" smtClean="0"/>
              <a:t>Guest researcher: </a:t>
            </a:r>
            <a:r>
              <a:rPr lang="en-US" dirty="0" err="1" smtClean="0"/>
              <a:t>wireless@KTH</a:t>
            </a:r>
            <a:endParaRPr lang="en-US" dirty="0" smtClean="0"/>
          </a:p>
          <a:p>
            <a:pPr eaLnBrk="1" hangingPunct="1"/>
            <a:r>
              <a:rPr lang="en-US" dirty="0" smtClean="0"/>
              <a:t>Email: bengt.molleryd@pts.se</a:t>
            </a:r>
          </a:p>
          <a:p>
            <a:pPr eaLnBrk="1" hangingPunct="1"/>
            <a:endParaRPr lang="sv-SE" dirty="0" smtClean="0"/>
          </a:p>
          <a:p>
            <a:pPr eaLnBrk="1" hangingPunct="1"/>
            <a:endParaRPr lang="sv-SE" dirty="0" smtClean="0"/>
          </a:p>
        </p:txBody>
      </p:sp>
      <p:sp>
        <p:nvSpPr>
          <p:cNvPr id="5124" name="textruta 6"/>
          <p:cNvSpPr txBox="1">
            <a:spLocks noChangeArrowheads="1"/>
          </p:cNvSpPr>
          <p:nvPr/>
        </p:nvSpPr>
        <p:spPr bwMode="auto">
          <a:xfrm>
            <a:off x="339725" y="720725"/>
            <a:ext cx="84105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Verdana" pitchFamily="34" charset="0"/>
              </a:rPr>
              <a:t>Prepared for IK 2514 Wireless Infrastructure Deployment &amp; Economics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ubrik 1"/>
          <p:cNvSpPr>
            <a:spLocks noGrp="1"/>
          </p:cNvSpPr>
          <p:nvPr>
            <p:ph type="title"/>
          </p:nvPr>
        </p:nvSpPr>
        <p:spPr>
          <a:xfrm>
            <a:off x="1931655" y="623814"/>
            <a:ext cx="6278563" cy="1143000"/>
          </a:xfrm>
        </p:spPr>
        <p:txBody>
          <a:bodyPr/>
          <a:lstStyle/>
          <a:p>
            <a:r>
              <a:rPr lang="sv-SE" dirty="0" smtClean="0"/>
              <a:t>Agenda</a:t>
            </a:r>
          </a:p>
        </p:txBody>
      </p:sp>
      <p:sp>
        <p:nvSpPr>
          <p:cNvPr id="3075" name="Platshållare för innehåll 2"/>
          <p:cNvSpPr>
            <a:spLocks noGrp="1"/>
          </p:cNvSpPr>
          <p:nvPr>
            <p:ph idx="1"/>
          </p:nvPr>
        </p:nvSpPr>
        <p:spPr>
          <a:xfrm>
            <a:off x="1835961" y="1848700"/>
            <a:ext cx="6278563" cy="4113212"/>
          </a:xfrm>
        </p:spPr>
        <p:txBody>
          <a:bodyPr/>
          <a:lstStyle/>
          <a:p>
            <a:r>
              <a:rPr lang="en-US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Why regulation</a:t>
            </a:r>
          </a:p>
          <a:p>
            <a:r>
              <a:rPr lang="en-US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The role of the regulator</a:t>
            </a:r>
          </a:p>
          <a:p>
            <a:r>
              <a:rPr lang="en-US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Regulation of electronic communication</a:t>
            </a:r>
          </a:p>
          <a:p>
            <a:r>
              <a:rPr lang="en-US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European Commission: Telecoms Single Market</a:t>
            </a:r>
          </a:p>
          <a:p>
            <a:r>
              <a:rPr lang="en-US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Conclusions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ubrik 3"/>
          <p:cNvSpPr>
            <a:spLocks noGrp="1"/>
          </p:cNvSpPr>
          <p:nvPr>
            <p:ph type="title"/>
          </p:nvPr>
        </p:nvSpPr>
        <p:spPr>
          <a:xfrm>
            <a:off x="1611386" y="2181927"/>
            <a:ext cx="7394391" cy="2376487"/>
          </a:xfrm>
        </p:spPr>
        <p:txBody>
          <a:bodyPr/>
          <a:lstStyle/>
          <a:p>
            <a:r>
              <a:rPr lang="en-US" sz="4000" dirty="0" smtClean="0">
                <a:solidFill>
                  <a:schemeClr val="tx1"/>
                </a:solidFill>
              </a:rPr>
              <a:t>If regulation is the answer what is then the question?</a:t>
            </a:r>
            <a:endParaRPr lang="en-US" sz="4000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to organize road traffic?</a:t>
            </a:r>
          </a:p>
        </p:txBody>
      </p:sp>
      <p:pic>
        <p:nvPicPr>
          <p:cNvPr id="5123" name="Bildobjekt 2" descr="trafiklju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8988" y="2552700"/>
            <a:ext cx="1811337" cy="181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Bildobjekt 3" descr="trafikkaos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27525" y="2338388"/>
            <a:ext cx="3519488" cy="264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ubrik 1"/>
          <p:cNvSpPr>
            <a:spLocks noGrp="1"/>
          </p:cNvSpPr>
          <p:nvPr>
            <p:ph type="title"/>
          </p:nvPr>
        </p:nvSpPr>
        <p:spPr>
          <a:xfrm>
            <a:off x="1814697" y="581284"/>
            <a:ext cx="6278563" cy="1143000"/>
          </a:xfrm>
        </p:spPr>
        <p:txBody>
          <a:bodyPr/>
          <a:lstStyle/>
          <a:p>
            <a:r>
              <a:rPr lang="en-US" dirty="0" smtClean="0"/>
              <a:t>How to organize air traffic?</a:t>
            </a:r>
          </a:p>
        </p:txBody>
      </p:sp>
      <p:pic>
        <p:nvPicPr>
          <p:cNvPr id="6147" name="Bildobjekt 2" descr="flyglednin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2772" y="1701800"/>
            <a:ext cx="3997325" cy="2661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Bildobjekt 3" descr="landande flygplan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57060" y="1700213"/>
            <a:ext cx="3689498" cy="275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ubrik 1"/>
          <p:cNvSpPr>
            <a:spLocks noGrp="1"/>
          </p:cNvSpPr>
          <p:nvPr>
            <p:ph type="title"/>
          </p:nvPr>
        </p:nvSpPr>
        <p:spPr>
          <a:xfrm>
            <a:off x="1548884" y="602549"/>
            <a:ext cx="6278563" cy="1143000"/>
          </a:xfrm>
        </p:spPr>
        <p:txBody>
          <a:bodyPr/>
          <a:lstStyle/>
          <a:p>
            <a:r>
              <a:rPr lang="en-US" dirty="0" smtClean="0"/>
              <a:t>How to organize rail traffic?</a:t>
            </a:r>
          </a:p>
        </p:txBody>
      </p:sp>
      <p:pic>
        <p:nvPicPr>
          <p:cNvPr id="7171" name="Bildobjekt 2" descr="railroadtrack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7572" y="1742743"/>
            <a:ext cx="4354513" cy="288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Bildobjekt 3" descr="tå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8399" y="1707042"/>
            <a:ext cx="3876675" cy="290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ubrik 3"/>
          <p:cNvSpPr>
            <a:spLocks noGrp="1"/>
          </p:cNvSpPr>
          <p:nvPr>
            <p:ph type="title"/>
          </p:nvPr>
        </p:nvSpPr>
        <p:spPr>
          <a:xfrm>
            <a:off x="514350" y="457200"/>
            <a:ext cx="8214979" cy="1143000"/>
          </a:xfrm>
        </p:spPr>
        <p:txBody>
          <a:bodyPr/>
          <a:lstStyle/>
          <a:p>
            <a:r>
              <a:rPr lang="en-US" dirty="0" smtClean="0"/>
              <a:t>How to control the financial market?</a:t>
            </a:r>
          </a:p>
        </p:txBody>
      </p:sp>
      <p:pic>
        <p:nvPicPr>
          <p:cNvPr id="8195" name="Bildobjekt 4" descr="nasdaq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54071" y="1876573"/>
            <a:ext cx="4176712" cy="312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Bildobjekt 5" descr="wall street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1844675"/>
            <a:ext cx="4211637" cy="315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ubrik 1"/>
          <p:cNvSpPr>
            <a:spLocks noGrp="1"/>
          </p:cNvSpPr>
          <p:nvPr>
            <p:ph type="title"/>
          </p:nvPr>
        </p:nvSpPr>
        <p:spPr>
          <a:xfrm>
            <a:off x="893763" y="404037"/>
            <a:ext cx="8250237" cy="1143000"/>
          </a:xfrm>
        </p:spPr>
        <p:txBody>
          <a:bodyPr/>
          <a:lstStyle/>
          <a:p>
            <a:r>
              <a:rPr lang="en-US" dirty="0" smtClean="0"/>
              <a:t>How to maintain a natural monopoly?</a:t>
            </a:r>
          </a:p>
        </p:txBody>
      </p:sp>
      <p:pic>
        <p:nvPicPr>
          <p:cNvPr id="9219" name="Bildobjekt 3" descr="elnä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2933" y="1700213"/>
            <a:ext cx="6702425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ubrik 3"/>
          <p:cNvSpPr>
            <a:spLocks noGrp="1"/>
          </p:cNvSpPr>
          <p:nvPr>
            <p:ph type="title"/>
          </p:nvPr>
        </p:nvSpPr>
        <p:spPr>
          <a:xfrm>
            <a:off x="1067502" y="191386"/>
            <a:ext cx="7885112" cy="1143000"/>
          </a:xfrm>
        </p:spPr>
        <p:txBody>
          <a:bodyPr/>
          <a:lstStyle/>
          <a:p>
            <a:r>
              <a:rPr lang="en-US" dirty="0" smtClean="0"/>
              <a:t>Interconnection with other networks?</a:t>
            </a:r>
          </a:p>
        </p:txBody>
      </p:sp>
      <p:pic>
        <p:nvPicPr>
          <p:cNvPr id="10243" name="Bildobjekt 4" descr="gamalt telenä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413" y="1158875"/>
            <a:ext cx="4608512" cy="53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 descr="FCC spectrumkarta.jpg"/>
          <p:cNvPicPr>
            <a:picLocks noChangeAspect="1"/>
          </p:cNvPicPr>
          <p:nvPr/>
        </p:nvPicPr>
        <p:blipFill>
          <a:blip r:embed="rId2" cstate="print"/>
          <a:srcRect l="2910"/>
          <a:stretch>
            <a:fillRect/>
          </a:stretch>
        </p:blipFill>
        <p:spPr bwMode="auto">
          <a:xfrm>
            <a:off x="179512" y="1090613"/>
            <a:ext cx="8835982" cy="563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Rubrik 2"/>
          <p:cNvSpPr>
            <a:spLocks noGrp="1"/>
          </p:cNvSpPr>
          <p:nvPr>
            <p:ph type="title"/>
          </p:nvPr>
        </p:nvSpPr>
        <p:spPr>
          <a:xfrm>
            <a:off x="1563245" y="191386"/>
            <a:ext cx="8399462" cy="1143000"/>
          </a:xfrm>
        </p:spPr>
        <p:txBody>
          <a:bodyPr/>
          <a:lstStyle/>
          <a:p>
            <a:r>
              <a:rPr lang="en-US" dirty="0" smtClean="0"/>
              <a:t>How to allocate spectrum?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ubrik 1"/>
          <p:cNvSpPr>
            <a:spLocks noGrp="1"/>
          </p:cNvSpPr>
          <p:nvPr>
            <p:ph type="title"/>
          </p:nvPr>
        </p:nvSpPr>
        <p:spPr>
          <a:xfrm>
            <a:off x="805822" y="308344"/>
            <a:ext cx="8170862" cy="1143000"/>
          </a:xfrm>
        </p:spPr>
        <p:txBody>
          <a:bodyPr/>
          <a:lstStyle/>
          <a:p>
            <a:r>
              <a:rPr lang="en-US" dirty="0" smtClean="0"/>
              <a:t>Development of telecommunications</a:t>
            </a:r>
          </a:p>
        </p:txBody>
      </p:sp>
      <p:sp>
        <p:nvSpPr>
          <p:cNvPr id="4" name="Rektangel 3"/>
          <p:cNvSpPr/>
          <p:nvPr/>
        </p:nvSpPr>
        <p:spPr>
          <a:xfrm>
            <a:off x="1420813" y="5078413"/>
            <a:ext cx="1271587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kern="0" dirty="0">
                <a:solidFill>
                  <a:srgbClr val="000000"/>
                </a:solidFill>
                <a:latin typeface="+mn-lt"/>
              </a:rPr>
              <a:t>Monopoly</a:t>
            </a:r>
            <a:endParaRPr lang="en-US" sz="2000" dirty="0">
              <a:latin typeface="+mn-lt"/>
            </a:endParaRPr>
          </a:p>
        </p:txBody>
      </p:sp>
      <p:sp>
        <p:nvSpPr>
          <p:cNvPr id="12292" name="Höger 6"/>
          <p:cNvSpPr>
            <a:spLocks noChangeArrowheads="1"/>
          </p:cNvSpPr>
          <p:nvPr/>
        </p:nvSpPr>
        <p:spPr bwMode="auto">
          <a:xfrm>
            <a:off x="455613" y="5373216"/>
            <a:ext cx="8675687" cy="770409"/>
          </a:xfrm>
          <a:prstGeom prst="rightArrow">
            <a:avLst>
              <a:gd name="adj1" fmla="val 50000"/>
              <a:gd name="adj2" fmla="val 49998"/>
            </a:avLst>
          </a:prstGeom>
          <a:solidFill>
            <a:schemeClr val="bg2">
              <a:lumMod val="40000"/>
              <a:lumOff val="60000"/>
            </a:schemeClr>
          </a:solidFill>
          <a:ln w="9525" algn="ctr">
            <a:solidFill>
              <a:schemeClr val="bg2">
                <a:lumMod val="20000"/>
                <a:lumOff val="8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2293" name="textruta 7"/>
          <p:cNvSpPr txBox="1">
            <a:spLocks noChangeArrowheads="1"/>
          </p:cNvSpPr>
          <p:nvPr/>
        </p:nvSpPr>
        <p:spPr bwMode="auto">
          <a:xfrm>
            <a:off x="344489" y="5589588"/>
            <a:ext cx="8259960" cy="36933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v-SE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1880	     1920		1980		</a:t>
            </a:r>
            <a:r>
              <a:rPr lang="sv-S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2010</a:t>
            </a:r>
            <a:r>
              <a:rPr lang="sv-SE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	      </a:t>
            </a:r>
            <a:r>
              <a:rPr lang="sv-S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 2020</a:t>
            </a:r>
            <a:endParaRPr lang="sv-SE" sz="1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294" name="textruta 8"/>
          <p:cNvSpPr txBox="1">
            <a:spLocks noChangeArrowheads="1"/>
          </p:cNvSpPr>
          <p:nvPr/>
        </p:nvSpPr>
        <p:spPr bwMode="auto">
          <a:xfrm>
            <a:off x="3775075" y="5083175"/>
            <a:ext cx="3243263" cy="400050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sz="2000" dirty="0" smtClean="0">
                <a:latin typeface="+mn-lt"/>
                <a:ea typeface="Verdana" pitchFamily="34" charset="0"/>
                <a:cs typeface="Verdana" pitchFamily="34" charset="0"/>
              </a:rPr>
              <a:t>Liberalization - competition</a:t>
            </a:r>
          </a:p>
        </p:txBody>
      </p:sp>
      <p:pic>
        <p:nvPicPr>
          <p:cNvPr id="12295" name="Bildobjekt 11" descr="bell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2938" y="3340100"/>
            <a:ext cx="722312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Bildobjekt 12" descr="telegrafverket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150" y="2355850"/>
            <a:ext cx="847725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Bildobjekt 13" descr="ma bell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38513" y="3036888"/>
            <a:ext cx="1268412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8" name="Picture 9" descr="bt 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24275" y="2406650"/>
            <a:ext cx="781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9" name="Picture 4" descr="america movil 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59338" y="3125788"/>
            <a:ext cx="911225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0" name="Picture 26" descr="orascom log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76788" y="2478088"/>
            <a:ext cx="655637" cy="69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1" name="Picture 30" descr="sonaacom logo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38738" y="3684588"/>
            <a:ext cx="887412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2" name="Picture 33" descr="tele2 logo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181475" y="1947863"/>
            <a:ext cx="493713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3" name="Picture 41" descr="turkcell logo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852988" y="1984375"/>
            <a:ext cx="468312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04" name="textruta 17"/>
          <p:cNvSpPr txBox="1">
            <a:spLocks noChangeArrowheads="1"/>
          </p:cNvSpPr>
          <p:nvPr/>
        </p:nvSpPr>
        <p:spPr bwMode="auto">
          <a:xfrm>
            <a:off x="7558088" y="5170488"/>
            <a:ext cx="1327150" cy="30797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sz="1400" dirty="0" smtClean="0">
                <a:latin typeface="+mn-lt"/>
                <a:ea typeface="Verdana" pitchFamily="34" charset="0"/>
                <a:cs typeface="Verdana" pitchFamily="34" charset="0"/>
              </a:rPr>
              <a:t>Regulation 3.0</a:t>
            </a:r>
          </a:p>
        </p:txBody>
      </p:sp>
      <p:sp>
        <p:nvSpPr>
          <p:cNvPr id="12305" name="textruta 18"/>
          <p:cNvSpPr txBox="1">
            <a:spLocks noChangeArrowheads="1"/>
          </p:cNvSpPr>
          <p:nvPr/>
        </p:nvSpPr>
        <p:spPr bwMode="auto">
          <a:xfrm>
            <a:off x="7640638" y="4867275"/>
            <a:ext cx="1139825" cy="30797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sv-SE" sz="1400" dirty="0" smtClean="0">
                <a:latin typeface="+mn-lt"/>
                <a:ea typeface="Verdana" pitchFamily="34" charset="0"/>
                <a:cs typeface="Verdana" pitchFamily="34" charset="0"/>
              </a:rPr>
              <a:t>Telecom 3.0</a:t>
            </a:r>
          </a:p>
        </p:txBody>
      </p:sp>
      <p:sp>
        <p:nvSpPr>
          <p:cNvPr id="12306" name="Text Box 19"/>
          <p:cNvSpPr txBox="1">
            <a:spLocks noChangeArrowheads="1"/>
          </p:cNvSpPr>
          <p:nvPr/>
        </p:nvSpPr>
        <p:spPr bwMode="auto">
          <a:xfrm>
            <a:off x="5456238" y="4586288"/>
            <a:ext cx="1466850" cy="33813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sv-SE" sz="1600" dirty="0" smtClean="0">
                <a:latin typeface="+mn-lt"/>
              </a:rPr>
              <a:t>Price deflation</a:t>
            </a:r>
          </a:p>
        </p:txBody>
      </p:sp>
      <p:sp>
        <p:nvSpPr>
          <p:cNvPr id="12307" name="Text Box 20"/>
          <p:cNvSpPr txBox="1">
            <a:spLocks noChangeArrowheads="1"/>
          </p:cNvSpPr>
          <p:nvPr/>
        </p:nvSpPr>
        <p:spPr bwMode="auto">
          <a:xfrm>
            <a:off x="1679575" y="4491038"/>
            <a:ext cx="2959100" cy="52387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sz="1400" dirty="0" smtClean="0">
                <a:latin typeface="+mn-lt"/>
              </a:rPr>
              <a:t>High fixed cost – low marginal cost</a:t>
            </a:r>
          </a:p>
          <a:p>
            <a:pPr eaLnBrk="1" hangingPunct="1">
              <a:defRPr/>
            </a:pPr>
            <a:r>
              <a:rPr lang="en-US" sz="1400" dirty="0" smtClean="0">
                <a:latin typeface="+mn-lt"/>
              </a:rPr>
              <a:t>Economy of scale</a:t>
            </a:r>
          </a:p>
        </p:txBody>
      </p:sp>
      <p:pic>
        <p:nvPicPr>
          <p:cNvPr id="12308" name="Picture 42" descr="verizon logo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494463" y="2963863"/>
            <a:ext cx="7016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9" name="Picture 8" descr="bharti logo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459663" y="1416050"/>
            <a:ext cx="819150" cy="7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10" name="Picture 14" descr="docomo logo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835900" y="2384425"/>
            <a:ext cx="9398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11" name="Picture 23" descr="mtn logo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667500" y="2024063"/>
            <a:ext cx="5080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12" name="Picture 24" descr="ntt logo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802313" y="2317750"/>
            <a:ext cx="6572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13" name="Picture 29" descr="SFR logo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459663" y="3676650"/>
            <a:ext cx="3635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14" name="Picture 39" descr="telstra logo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450013" y="2816225"/>
            <a:ext cx="933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15" name="Picture 43" descr="vimpelcom logo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681538" y="1039813"/>
            <a:ext cx="814387" cy="81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16" name="Picture 44" descr="vodafone logo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5370513" y="1736725"/>
            <a:ext cx="611187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ktangel 29"/>
          <p:cNvSpPr/>
          <p:nvPr/>
        </p:nvSpPr>
        <p:spPr>
          <a:xfrm>
            <a:off x="3779911" y="5013176"/>
            <a:ext cx="3630981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ubrik 1"/>
          <p:cNvSpPr>
            <a:spLocks noGrp="1"/>
          </p:cNvSpPr>
          <p:nvPr>
            <p:ph type="title"/>
          </p:nvPr>
        </p:nvSpPr>
        <p:spPr>
          <a:xfrm>
            <a:off x="2037169" y="308344"/>
            <a:ext cx="6278563" cy="1143000"/>
          </a:xfrm>
        </p:spPr>
        <p:txBody>
          <a:bodyPr/>
          <a:lstStyle/>
          <a:p>
            <a:r>
              <a:rPr lang="en-US" dirty="0" smtClean="0"/>
              <a:t>Key words</a:t>
            </a:r>
          </a:p>
        </p:txBody>
      </p:sp>
      <p:sp>
        <p:nvSpPr>
          <p:cNvPr id="13315" name="Platshållare för innehåll 2"/>
          <p:cNvSpPr>
            <a:spLocks noGrp="1"/>
          </p:cNvSpPr>
          <p:nvPr>
            <p:ph idx="1"/>
          </p:nvPr>
        </p:nvSpPr>
        <p:spPr>
          <a:xfrm>
            <a:off x="1962483" y="1585987"/>
            <a:ext cx="6588125" cy="4546600"/>
          </a:xfrm>
        </p:spPr>
        <p:txBody>
          <a:bodyPr/>
          <a:lstStyle/>
          <a:p>
            <a:r>
              <a:rPr lang="en-US" sz="2000" dirty="0" smtClean="0"/>
              <a:t>Essential facility</a:t>
            </a:r>
          </a:p>
          <a:p>
            <a:r>
              <a:rPr lang="en-US" sz="2000" i="1" dirty="0" smtClean="0"/>
              <a:t>Ex ante</a:t>
            </a:r>
          </a:p>
          <a:p>
            <a:r>
              <a:rPr lang="en-US" sz="2000" i="1" dirty="0" smtClean="0"/>
              <a:t>Ex post</a:t>
            </a:r>
          </a:p>
          <a:p>
            <a:r>
              <a:rPr lang="en-US" sz="2000" dirty="0" smtClean="0"/>
              <a:t>SMP (Significant Market Power)</a:t>
            </a:r>
          </a:p>
          <a:p>
            <a:r>
              <a:rPr lang="en-US" sz="2000" dirty="0" smtClean="0"/>
              <a:t>Three criteria (entry barriers, no movement towards competition, competition law)</a:t>
            </a:r>
          </a:p>
        </p:txBody>
      </p:sp>
      <p:sp>
        <p:nvSpPr>
          <p:cNvPr id="5" name="textruta 4"/>
          <p:cNvSpPr txBox="1"/>
          <p:nvPr/>
        </p:nvSpPr>
        <p:spPr>
          <a:xfrm>
            <a:off x="1258888" y="5373688"/>
            <a:ext cx="7310954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000" dirty="0">
                <a:latin typeface="+mj-lt"/>
              </a:rPr>
              <a:t>EU regulatory </a:t>
            </a:r>
            <a:r>
              <a:rPr lang="en-US" sz="2000" dirty="0" smtClean="0">
                <a:latin typeface="+mj-lt"/>
              </a:rPr>
              <a:t>framework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- National </a:t>
            </a:r>
            <a:r>
              <a:rPr lang="en-US" sz="2000" dirty="0">
                <a:latin typeface="+mj-lt"/>
              </a:rPr>
              <a:t>laws and regulation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# 1 – About regulation </a:t>
            </a:r>
            <a:endParaRPr lang="en-US" dirty="0"/>
          </a:p>
        </p:txBody>
      </p:sp>
      <p:graphicFrame>
        <p:nvGraphicFramePr>
          <p:cNvPr id="5" name="Tabell 4"/>
          <p:cNvGraphicFramePr>
            <a:graphicFrameLocks noGrp="1"/>
          </p:cNvGraphicFramePr>
          <p:nvPr/>
        </p:nvGraphicFramePr>
        <p:xfrm>
          <a:off x="323528" y="1124743"/>
          <a:ext cx="8568952" cy="466830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36104"/>
                <a:gridCol w="2808312"/>
                <a:gridCol w="2232248"/>
                <a:gridCol w="2592288"/>
              </a:tblGrid>
              <a:tr h="561872"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Table</a:t>
                      </a:r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noProof="0" smtClean="0"/>
                        <a:t>Perspective</a:t>
                      </a:r>
                      <a:endParaRPr lang="en-US" sz="16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noProof="0" smtClean="0"/>
                        <a:t>Question</a:t>
                      </a:r>
                      <a:endParaRPr lang="en-US" sz="16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noProof="0" smtClean="0"/>
                        <a:t>Issues</a:t>
                      </a:r>
                      <a:endParaRPr lang="en-US" sz="1600" noProof="0"/>
                    </a:p>
                  </a:txBody>
                  <a:tcPr/>
                </a:tc>
              </a:tr>
              <a:tr h="1077446">
                <a:tc>
                  <a:txBody>
                    <a:bodyPr/>
                    <a:lstStyle/>
                    <a:p>
                      <a:r>
                        <a:rPr lang="en-US" sz="1400" noProof="0" smtClean="0"/>
                        <a:t>A</a:t>
                      </a:r>
                      <a:endParaRPr lang="en-US" sz="14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smtClean="0"/>
                        <a:t>Denmark: challenger</a:t>
                      </a:r>
                      <a:endParaRPr lang="en-US" sz="14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smtClean="0"/>
                        <a:t>View on regulation?</a:t>
                      </a:r>
                    </a:p>
                    <a:p>
                      <a:r>
                        <a:rPr lang="en-US" sz="1400" noProof="0" smtClean="0"/>
                        <a:t>How</a:t>
                      </a:r>
                      <a:r>
                        <a:rPr lang="en-US" sz="1400" baseline="0" noProof="0" smtClean="0"/>
                        <a:t> does it impact the business and the ability to provide services. </a:t>
                      </a:r>
                      <a:endParaRPr lang="en-US" sz="14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/>
                        <a:t>Interconnection, termination, network sharing, backhaul, spectrum</a:t>
                      </a:r>
                      <a:endParaRPr lang="en-US" sz="1400" noProof="0" dirty="0"/>
                    </a:p>
                  </a:txBody>
                  <a:tcPr/>
                </a:tc>
              </a:tr>
              <a:tr h="561872">
                <a:tc>
                  <a:txBody>
                    <a:bodyPr/>
                    <a:lstStyle/>
                    <a:p>
                      <a:r>
                        <a:rPr lang="en-US" sz="1400" noProof="0" smtClean="0"/>
                        <a:t>B</a:t>
                      </a:r>
                      <a:endParaRPr lang="en-US" sz="14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smtClean="0"/>
                        <a:t>Sweden: incumbent</a:t>
                      </a:r>
                      <a:endParaRPr lang="en-US" sz="14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smtClean="0"/>
                        <a:t>See above</a:t>
                      </a:r>
                      <a:endParaRPr lang="en-US" sz="14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/>
                        <a:t>SMP-obligations, unbundling, obligations, spectrum</a:t>
                      </a:r>
                      <a:endParaRPr lang="en-US" sz="1400" noProof="0" dirty="0"/>
                    </a:p>
                  </a:txBody>
                  <a:tcPr/>
                </a:tc>
              </a:tr>
              <a:tr h="753630">
                <a:tc>
                  <a:txBody>
                    <a:bodyPr/>
                    <a:lstStyle/>
                    <a:p>
                      <a:r>
                        <a:rPr lang="en-US" sz="1400" noProof="0" smtClean="0"/>
                        <a:t>C</a:t>
                      </a:r>
                      <a:endParaRPr lang="en-US" sz="14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smtClean="0"/>
                        <a:t>Spain: new</a:t>
                      </a:r>
                      <a:r>
                        <a:rPr lang="en-US" sz="1400" baseline="0" noProof="0" smtClean="0"/>
                        <a:t> entrant</a:t>
                      </a:r>
                      <a:endParaRPr lang="en-US" sz="14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noProof="0" smtClean="0"/>
                        <a:t>See above</a:t>
                      </a:r>
                    </a:p>
                    <a:p>
                      <a:endParaRPr lang="en-US" sz="14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/>
                        <a:t>Termination, interconnection, MVNO, backhaul, spectrum</a:t>
                      </a:r>
                      <a:endParaRPr lang="en-US" sz="1400" noProof="0" dirty="0"/>
                    </a:p>
                  </a:txBody>
                  <a:tcPr/>
                </a:tc>
              </a:tr>
              <a:tr h="638448">
                <a:tc>
                  <a:txBody>
                    <a:bodyPr/>
                    <a:lstStyle/>
                    <a:p>
                      <a:r>
                        <a:rPr lang="en-US" sz="1400" noProof="0" smtClean="0"/>
                        <a:t>D</a:t>
                      </a:r>
                      <a:endParaRPr lang="en-US" sz="14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smtClean="0"/>
                        <a:t>Kazakhstan: dominating</a:t>
                      </a:r>
                      <a:r>
                        <a:rPr lang="en-US" sz="1400" baseline="0" noProof="0" smtClean="0"/>
                        <a:t> operator</a:t>
                      </a:r>
                      <a:endParaRPr lang="en-US" sz="14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noProof="0" smtClean="0"/>
                        <a:t>See above</a:t>
                      </a:r>
                    </a:p>
                    <a:p>
                      <a:endParaRPr lang="en-US" sz="14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/>
                        <a:t>Interconnection,</a:t>
                      </a:r>
                      <a:r>
                        <a:rPr lang="en-US" sz="1400" baseline="0" noProof="0" dirty="0" smtClean="0"/>
                        <a:t> termination, backhaul, spectrum</a:t>
                      </a:r>
                      <a:endParaRPr lang="en-US" sz="1400" noProof="0" dirty="0"/>
                    </a:p>
                  </a:txBody>
                  <a:tcPr/>
                </a:tc>
              </a:tr>
              <a:tr h="561872">
                <a:tc>
                  <a:txBody>
                    <a:bodyPr/>
                    <a:lstStyle/>
                    <a:p>
                      <a:r>
                        <a:rPr lang="en-US" sz="1400" noProof="0" smtClean="0"/>
                        <a:t>E</a:t>
                      </a:r>
                      <a:endParaRPr lang="en-US" sz="14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smtClean="0"/>
                        <a:t>Nigera: possible entry</a:t>
                      </a:r>
                      <a:endParaRPr lang="en-US" sz="14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noProof="0" smtClean="0"/>
                        <a:t>See above</a:t>
                      </a:r>
                    </a:p>
                    <a:p>
                      <a:endParaRPr lang="en-US" sz="14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/>
                        <a:t>MVNO, interconnection,</a:t>
                      </a:r>
                      <a:r>
                        <a:rPr lang="en-US" sz="1400" baseline="0" noProof="0" dirty="0" smtClean="0"/>
                        <a:t> VoIP, </a:t>
                      </a:r>
                      <a:r>
                        <a:rPr lang="en-US" sz="1400" noProof="0" dirty="0" smtClean="0"/>
                        <a:t>termination, spectrum, </a:t>
                      </a:r>
                      <a:endParaRPr lang="en-US" sz="1400" noProof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ruta 5"/>
          <p:cNvSpPr txBox="1"/>
          <p:nvPr/>
        </p:nvSpPr>
        <p:spPr>
          <a:xfrm>
            <a:off x="1175086" y="5971498"/>
            <a:ext cx="6480720" cy="33855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Examine the view and priorities on regulation for each perspective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ubrik 1"/>
          <p:cNvSpPr>
            <a:spLocks noGrp="1"/>
          </p:cNvSpPr>
          <p:nvPr>
            <p:ph type="title"/>
          </p:nvPr>
        </p:nvSpPr>
        <p:spPr>
          <a:xfrm>
            <a:off x="1889125" y="730250"/>
            <a:ext cx="6278563" cy="1143000"/>
          </a:xfrm>
        </p:spPr>
        <p:txBody>
          <a:bodyPr/>
          <a:lstStyle/>
          <a:p>
            <a:pPr eaLnBrk="1" hangingPunct="1"/>
            <a:r>
              <a:rPr lang="en-US" smtClean="0"/>
              <a:t>The role of the regulator</a:t>
            </a:r>
          </a:p>
        </p:txBody>
      </p:sp>
      <p:sp>
        <p:nvSpPr>
          <p:cNvPr id="8195" name="Platshållare för innehåll 2"/>
          <p:cNvSpPr>
            <a:spLocks noGrp="1"/>
          </p:cNvSpPr>
          <p:nvPr>
            <p:ph idx="1"/>
          </p:nvPr>
        </p:nvSpPr>
        <p:spPr>
          <a:xfrm>
            <a:off x="1766888" y="1917700"/>
            <a:ext cx="7089775" cy="2881313"/>
          </a:xfrm>
        </p:spPr>
        <p:txBody>
          <a:bodyPr/>
          <a:lstStyle/>
          <a:p>
            <a:pPr eaLnBrk="1" hangingPunct="1"/>
            <a:r>
              <a:rPr lang="en-US" sz="2400" smtClean="0"/>
              <a:t>Sector specific – </a:t>
            </a:r>
            <a:r>
              <a:rPr lang="en-US" sz="2400" i="1" smtClean="0"/>
              <a:t>ex ante </a:t>
            </a:r>
            <a:r>
              <a:rPr lang="en-US" sz="2400" smtClean="0"/>
              <a:t>(decide on obligations for operators with significant market power (SMP))</a:t>
            </a:r>
          </a:p>
          <a:p>
            <a:pPr eaLnBrk="1" hangingPunct="1"/>
            <a:r>
              <a:rPr lang="en-US" sz="2400" smtClean="0"/>
              <a:t>Safeguard price worthy services to end customers</a:t>
            </a:r>
          </a:p>
          <a:p>
            <a:pPr eaLnBrk="1" hangingPunct="1"/>
            <a:r>
              <a:rPr lang="en-US" sz="2400" smtClean="0"/>
              <a:t>Implement directives/national regulation</a:t>
            </a:r>
          </a:p>
          <a:p>
            <a:pPr eaLnBrk="1" hangingPunct="1"/>
            <a:r>
              <a:rPr lang="en-US" sz="2400" smtClean="0"/>
              <a:t>Allocate spectrum</a:t>
            </a:r>
          </a:p>
          <a:p>
            <a:pPr lvl="1" eaLnBrk="1" hangingPunct="1"/>
            <a:endParaRPr lang="en-US" smtClean="0"/>
          </a:p>
          <a:p>
            <a:pPr lvl="1" eaLnBrk="1" hangingPunct="1"/>
            <a:endParaRPr lang="en-US" smtClean="0"/>
          </a:p>
          <a:p>
            <a:pPr eaLnBrk="1" hangingPunct="1">
              <a:buFontTx/>
              <a:buNone/>
            </a:pPr>
            <a:endParaRPr lang="sv-SE" smtClean="0"/>
          </a:p>
        </p:txBody>
      </p:sp>
      <p:sp>
        <p:nvSpPr>
          <p:cNvPr id="5" name="textruta 4"/>
          <p:cNvSpPr txBox="1"/>
          <p:nvPr/>
        </p:nvSpPr>
        <p:spPr>
          <a:xfrm>
            <a:off x="493713" y="5157788"/>
            <a:ext cx="8274050" cy="4603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latin typeface="+mj-lt"/>
              </a:rPr>
              <a:t>What is the aim with telecommunication regulation?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ubrik 1"/>
          <p:cNvSpPr>
            <a:spLocks noGrp="1"/>
          </p:cNvSpPr>
          <p:nvPr>
            <p:ph type="title"/>
          </p:nvPr>
        </p:nvSpPr>
        <p:spPr>
          <a:xfrm>
            <a:off x="1792620" y="489097"/>
            <a:ext cx="6278563" cy="1143000"/>
          </a:xfrm>
        </p:spPr>
        <p:txBody>
          <a:bodyPr/>
          <a:lstStyle/>
          <a:p>
            <a:r>
              <a:rPr lang="en-US" dirty="0" smtClean="0"/>
              <a:t>Competition Authority</a:t>
            </a:r>
          </a:p>
        </p:txBody>
      </p:sp>
      <p:sp>
        <p:nvSpPr>
          <p:cNvPr id="15363" name="Platshållare för innehåll 2"/>
          <p:cNvSpPr>
            <a:spLocks noGrp="1"/>
          </p:cNvSpPr>
          <p:nvPr>
            <p:ph idx="1"/>
          </p:nvPr>
        </p:nvSpPr>
        <p:spPr>
          <a:xfrm>
            <a:off x="1538498" y="1711441"/>
            <a:ext cx="7116404" cy="2808312"/>
          </a:xfrm>
        </p:spPr>
        <p:txBody>
          <a:bodyPr/>
          <a:lstStyle/>
          <a:p>
            <a:pPr eaLnBrk="1" hangingPunct="1"/>
            <a:r>
              <a:rPr lang="en-US" sz="2000" dirty="0" smtClean="0"/>
              <a:t>General purpose </a:t>
            </a:r>
            <a:r>
              <a:rPr lang="en-US" sz="2000" i="1" dirty="0" smtClean="0"/>
              <a:t>Ex-post</a:t>
            </a:r>
            <a:r>
              <a:rPr lang="en-US" sz="2000" dirty="0" smtClean="0"/>
              <a:t> (violation towards the rule of law) gives the competitive authority a mandate to intervene</a:t>
            </a:r>
          </a:p>
          <a:p>
            <a:pPr eaLnBrk="1" hangingPunct="1"/>
            <a:r>
              <a:rPr lang="en-US" sz="2000" dirty="0" smtClean="0"/>
              <a:t>Other regulatory bodies, issuing building permits</a:t>
            </a:r>
          </a:p>
          <a:p>
            <a:endParaRPr lang="sv-SE" dirty="0" smtClean="0"/>
          </a:p>
        </p:txBody>
      </p:sp>
      <p:sp>
        <p:nvSpPr>
          <p:cNvPr id="5" name="textruta 4"/>
          <p:cNvSpPr txBox="1"/>
          <p:nvPr/>
        </p:nvSpPr>
        <p:spPr>
          <a:xfrm>
            <a:off x="801429" y="5130283"/>
            <a:ext cx="785971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j-lt"/>
              </a:rPr>
              <a:t>Telecom and competition authorities are commonly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j-lt"/>
              </a:rPr>
              <a:t>separate agencies, but Ofcom in the UK combine the two roles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ubrik 1"/>
          <p:cNvSpPr>
            <a:spLocks noGrp="1"/>
          </p:cNvSpPr>
          <p:nvPr>
            <p:ph type="title"/>
          </p:nvPr>
        </p:nvSpPr>
        <p:spPr>
          <a:xfrm>
            <a:off x="1952109" y="393404"/>
            <a:ext cx="6278563" cy="1143000"/>
          </a:xfrm>
        </p:spPr>
        <p:txBody>
          <a:bodyPr/>
          <a:lstStyle/>
          <a:p>
            <a:pPr eaLnBrk="1" hangingPunct="1"/>
            <a:r>
              <a:rPr lang="sv-SE" i="1" dirty="0" smtClean="0"/>
              <a:t>Ex ante </a:t>
            </a:r>
            <a:r>
              <a:rPr lang="sv-SE" dirty="0" smtClean="0"/>
              <a:t>vs </a:t>
            </a:r>
            <a:r>
              <a:rPr lang="sv-SE" i="1" dirty="0" smtClean="0"/>
              <a:t>ex post</a:t>
            </a:r>
            <a:r>
              <a:rPr lang="en-US" i="1" dirty="0" smtClean="0"/>
              <a:t> </a:t>
            </a:r>
            <a:r>
              <a:rPr lang="en-US" dirty="0" smtClean="0"/>
              <a:t>regulation</a:t>
            </a:r>
          </a:p>
        </p:txBody>
      </p:sp>
      <p:sp>
        <p:nvSpPr>
          <p:cNvPr id="16387" name="Platshållare för innehåll 2"/>
          <p:cNvSpPr>
            <a:spLocks noGrp="1"/>
          </p:cNvSpPr>
          <p:nvPr>
            <p:ph idx="1"/>
          </p:nvPr>
        </p:nvSpPr>
        <p:spPr>
          <a:xfrm>
            <a:off x="1644824" y="1551000"/>
            <a:ext cx="7240588" cy="4616450"/>
          </a:xfrm>
        </p:spPr>
        <p:txBody>
          <a:bodyPr/>
          <a:lstStyle/>
          <a:p>
            <a:pPr eaLnBrk="1" hangingPunct="1"/>
            <a:r>
              <a:rPr lang="en-US" sz="2000" i="1" dirty="0" smtClean="0"/>
              <a:t>Ex ante </a:t>
            </a:r>
            <a:r>
              <a:rPr lang="en-US" sz="2000" dirty="0" smtClean="0"/>
              <a:t>regulation is anticipatory intervention </a:t>
            </a:r>
          </a:p>
          <a:p>
            <a:pPr lvl="1" eaLnBrk="1" hangingPunct="1"/>
            <a:r>
              <a:rPr lang="en-US" dirty="0" smtClean="0"/>
              <a:t>concerned with market structure, </a:t>
            </a:r>
          </a:p>
          <a:p>
            <a:pPr lvl="1" eaLnBrk="1" hangingPunct="1"/>
            <a:r>
              <a:rPr lang="en-US" dirty="0" smtClean="0"/>
              <a:t>number of firms and level of market concentration </a:t>
            </a:r>
          </a:p>
          <a:p>
            <a:pPr lvl="1" eaLnBrk="1" hangingPunct="1"/>
            <a:r>
              <a:rPr lang="en-US" dirty="0" smtClean="0"/>
              <a:t>entry conditions and </a:t>
            </a:r>
          </a:p>
          <a:p>
            <a:pPr lvl="1" eaLnBrk="1" hangingPunct="1"/>
            <a:r>
              <a:rPr lang="en-US" dirty="0" smtClean="0"/>
              <a:t>the degree of product </a:t>
            </a:r>
            <a:r>
              <a:rPr lang="en-US" dirty="0" smtClean="0"/>
              <a:t>differentiation</a:t>
            </a:r>
          </a:p>
          <a:p>
            <a:pPr lvl="1" eaLnBrk="1" hangingPunct="1"/>
            <a:endParaRPr lang="en-US" dirty="0" smtClean="0"/>
          </a:p>
          <a:p>
            <a:pPr eaLnBrk="1" hangingPunct="1"/>
            <a:r>
              <a:rPr lang="en-US" sz="2000" i="1" dirty="0" smtClean="0"/>
              <a:t>Ex post </a:t>
            </a:r>
            <a:r>
              <a:rPr lang="en-US" sz="2000" dirty="0" smtClean="0"/>
              <a:t>regulation addresses specific allegations of anti-competitive behavior or market abuse. </a:t>
            </a:r>
          </a:p>
          <a:p>
            <a:pPr lvl="1" eaLnBrk="1" hangingPunct="1"/>
            <a:r>
              <a:rPr lang="en-US" dirty="0" smtClean="0"/>
              <a:t>It aims to redress proven misconduct through a range of enforcement options including fines, injunctions, or bans. </a:t>
            </a:r>
          </a:p>
          <a:p>
            <a:pPr eaLnBrk="1" hangingPunct="1">
              <a:buFontTx/>
              <a:buNone/>
            </a:pPr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sv-SE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ubrik 1"/>
          <p:cNvSpPr>
            <a:spLocks noGrp="1"/>
          </p:cNvSpPr>
          <p:nvPr>
            <p:ph type="title"/>
          </p:nvPr>
        </p:nvSpPr>
        <p:spPr>
          <a:xfrm>
            <a:off x="1857228" y="602549"/>
            <a:ext cx="6278563" cy="1143000"/>
          </a:xfrm>
        </p:spPr>
        <p:txBody>
          <a:bodyPr/>
          <a:lstStyle/>
          <a:p>
            <a:r>
              <a:rPr lang="en-US" dirty="0" smtClean="0"/>
              <a:t>Essential facility</a:t>
            </a:r>
          </a:p>
        </p:txBody>
      </p:sp>
      <p:sp>
        <p:nvSpPr>
          <p:cNvPr id="17411" name="Platshållare för innehåll 2"/>
          <p:cNvSpPr>
            <a:spLocks noGrp="1"/>
          </p:cNvSpPr>
          <p:nvPr>
            <p:ph idx="1"/>
          </p:nvPr>
        </p:nvSpPr>
        <p:spPr>
          <a:xfrm>
            <a:off x="1869060" y="1966623"/>
            <a:ext cx="6602413" cy="3073210"/>
          </a:xfrm>
        </p:spPr>
        <p:txBody>
          <a:bodyPr/>
          <a:lstStyle/>
          <a:p>
            <a:r>
              <a:rPr lang="en-US" sz="2000" dirty="0" smtClean="0"/>
              <a:t>Doctrine</a:t>
            </a:r>
          </a:p>
          <a:p>
            <a:r>
              <a:rPr lang="en-US" sz="2000" dirty="0" smtClean="0"/>
              <a:t>Bottle-neck (railroads, monopolist refusal to deal…)</a:t>
            </a:r>
          </a:p>
          <a:p>
            <a:r>
              <a:rPr lang="en-US" sz="2000" dirty="0" smtClean="0"/>
              <a:t>Not replicable (like the copper access network)</a:t>
            </a:r>
          </a:p>
          <a:p>
            <a:r>
              <a:rPr lang="en-US" sz="2000" dirty="0" smtClean="0"/>
              <a:t>Investment ladder</a:t>
            </a:r>
          </a:p>
          <a:p>
            <a:r>
              <a:rPr lang="en-US" sz="2000" dirty="0" smtClean="0"/>
              <a:t>Access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ubrik 1"/>
          <p:cNvSpPr>
            <a:spLocks noGrp="1"/>
          </p:cNvSpPr>
          <p:nvPr>
            <p:ph type="title"/>
          </p:nvPr>
        </p:nvSpPr>
        <p:spPr>
          <a:xfrm>
            <a:off x="1878013" y="750888"/>
            <a:ext cx="6278562" cy="1143000"/>
          </a:xfrm>
        </p:spPr>
        <p:txBody>
          <a:bodyPr/>
          <a:lstStyle/>
          <a:p>
            <a:pPr eaLnBrk="1" hangingPunct="1"/>
            <a:r>
              <a:rPr lang="en-US" smtClean="0"/>
              <a:t>SMP criteria</a:t>
            </a:r>
          </a:p>
        </p:txBody>
      </p:sp>
      <p:sp>
        <p:nvSpPr>
          <p:cNvPr id="16387" name="Platshållare för innehåll 2"/>
          <p:cNvSpPr>
            <a:spLocks noGrp="1"/>
          </p:cNvSpPr>
          <p:nvPr>
            <p:ph idx="1"/>
          </p:nvPr>
        </p:nvSpPr>
        <p:spPr>
          <a:xfrm>
            <a:off x="1868488" y="1763713"/>
            <a:ext cx="6278562" cy="4113212"/>
          </a:xfrm>
        </p:spPr>
        <p:txBody>
          <a:bodyPr/>
          <a:lstStyle/>
          <a:p>
            <a:pPr eaLnBrk="1" hangingPunct="1"/>
            <a:r>
              <a:rPr lang="en-GB" sz="2000" smtClean="0"/>
              <a:t>Dominant position</a:t>
            </a:r>
            <a:endParaRPr lang="fr-BE" sz="2000" smtClean="0"/>
          </a:p>
          <a:p>
            <a:pPr eaLnBrk="1" hangingPunct="1"/>
            <a:r>
              <a:rPr lang="en-GB" sz="2000" smtClean="0"/>
              <a:t>Market power (market shares) &gt;25%</a:t>
            </a:r>
            <a:endParaRPr lang="fr-BE" sz="2000" smtClean="0"/>
          </a:p>
          <a:p>
            <a:pPr eaLnBrk="1" hangingPunct="1"/>
            <a:r>
              <a:rPr lang="en-GB" sz="2000" smtClean="0"/>
              <a:t>Control of infrastructure not easily duplicated</a:t>
            </a:r>
            <a:endParaRPr lang="fr-BE" sz="2000" smtClean="0"/>
          </a:p>
          <a:p>
            <a:pPr eaLnBrk="1" hangingPunct="1"/>
            <a:r>
              <a:rPr lang="en-GB" sz="2000" smtClean="0"/>
              <a:t>Technological advantages or superiority</a:t>
            </a:r>
            <a:endParaRPr lang="fr-BE" sz="2000" smtClean="0"/>
          </a:p>
          <a:p>
            <a:pPr eaLnBrk="1" hangingPunct="1"/>
            <a:r>
              <a:rPr lang="en-GB" sz="2000" smtClean="0"/>
              <a:t>Absence of or low countervailing buying power</a:t>
            </a:r>
            <a:endParaRPr lang="fr-BE" sz="2000" smtClean="0"/>
          </a:p>
          <a:p>
            <a:pPr eaLnBrk="1" hangingPunct="1"/>
            <a:r>
              <a:rPr lang="en-GB" sz="2000" smtClean="0"/>
              <a:t>Economies of scale and scope</a:t>
            </a:r>
            <a:endParaRPr lang="fr-BE" sz="2000" smtClean="0"/>
          </a:p>
          <a:p>
            <a:pPr eaLnBrk="1" hangingPunct="1"/>
            <a:r>
              <a:rPr lang="en-GB" sz="2000" smtClean="0"/>
              <a:t>Vertical integration</a:t>
            </a:r>
            <a:endParaRPr lang="fr-BE" sz="2000" smtClean="0"/>
          </a:p>
          <a:p>
            <a:pPr eaLnBrk="1" hangingPunct="1"/>
            <a:r>
              <a:rPr lang="en-GB" sz="2000" smtClean="0"/>
              <a:t>Highly developed distribution and sales network        </a:t>
            </a:r>
            <a:endParaRPr lang="sv-SE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ubrik 1"/>
          <p:cNvSpPr>
            <a:spLocks noGrp="1"/>
          </p:cNvSpPr>
          <p:nvPr>
            <p:ph type="title"/>
          </p:nvPr>
        </p:nvSpPr>
        <p:spPr>
          <a:xfrm>
            <a:off x="1878013" y="719138"/>
            <a:ext cx="6278562" cy="1143000"/>
          </a:xfrm>
        </p:spPr>
        <p:txBody>
          <a:bodyPr/>
          <a:lstStyle/>
          <a:p>
            <a:pPr eaLnBrk="1" hangingPunct="1"/>
            <a:r>
              <a:rPr lang="en-US" smtClean="0"/>
              <a:t>Three criteria test</a:t>
            </a:r>
          </a:p>
        </p:txBody>
      </p:sp>
      <p:sp>
        <p:nvSpPr>
          <p:cNvPr id="17411" name="Platshållare för innehåll 2"/>
          <p:cNvSpPr>
            <a:spLocks noGrp="1"/>
          </p:cNvSpPr>
          <p:nvPr>
            <p:ph idx="1"/>
          </p:nvPr>
        </p:nvSpPr>
        <p:spPr>
          <a:xfrm>
            <a:off x="1733550" y="1711325"/>
            <a:ext cx="6507163" cy="4402138"/>
          </a:xfrm>
        </p:spPr>
        <p:txBody>
          <a:bodyPr/>
          <a:lstStyle/>
          <a:p>
            <a:pPr eaLnBrk="1" hangingPunct="1"/>
            <a:r>
              <a:rPr lang="en-US" sz="1800" smtClean="0"/>
              <a:t>The presence of high and non-transitory barriers to entry</a:t>
            </a:r>
          </a:p>
          <a:p>
            <a:pPr eaLnBrk="1" hangingPunct="1"/>
            <a:r>
              <a:rPr lang="en-US" sz="1800" smtClean="0"/>
              <a:t>A market structure which does not tend towards effective competition within the relevant time horizon</a:t>
            </a:r>
          </a:p>
          <a:p>
            <a:pPr eaLnBrk="1" hangingPunct="1"/>
            <a:r>
              <a:rPr lang="en-US" sz="1800" smtClean="0"/>
              <a:t>The insufficiency of competition law alone to adequately address the market failures</a:t>
            </a:r>
          </a:p>
          <a:p>
            <a:pPr eaLnBrk="1" hangingPunct="1"/>
            <a:endParaRPr lang="en-US" sz="1800" smtClean="0"/>
          </a:p>
          <a:p>
            <a:pPr eaLnBrk="1" hangingPunct="1"/>
            <a:r>
              <a:rPr lang="en-US" sz="1800" smtClean="0"/>
              <a:t>The EU Commission identifies markets that should be subject to regulation (can veto market definition but not obligations)</a:t>
            </a:r>
          </a:p>
          <a:p>
            <a:pPr eaLnBrk="1" hangingPunct="1"/>
            <a:r>
              <a:rPr lang="en-US" sz="1800" smtClean="0"/>
              <a:t>The National Regulatory Authorities pursue SMP-analysis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ubrik 1"/>
          <p:cNvSpPr>
            <a:spLocks noGrp="1"/>
          </p:cNvSpPr>
          <p:nvPr>
            <p:ph type="title"/>
          </p:nvPr>
        </p:nvSpPr>
        <p:spPr>
          <a:xfrm>
            <a:off x="489614" y="595423"/>
            <a:ext cx="8569325" cy="1143000"/>
          </a:xfrm>
        </p:spPr>
        <p:txBody>
          <a:bodyPr/>
          <a:lstStyle/>
          <a:p>
            <a:pPr eaLnBrk="1" hangingPunct="1"/>
            <a:r>
              <a:rPr lang="en-US" sz="2600" dirty="0" smtClean="0"/>
              <a:t>Relevant markets defined by the Commission </a:t>
            </a:r>
          </a:p>
        </p:txBody>
      </p:sp>
      <p:sp>
        <p:nvSpPr>
          <p:cNvPr id="18435" name="Platshållare för innehåll 2"/>
          <p:cNvSpPr>
            <a:spLocks noGrp="1"/>
          </p:cNvSpPr>
          <p:nvPr>
            <p:ph idx="1"/>
          </p:nvPr>
        </p:nvSpPr>
        <p:spPr>
          <a:xfrm>
            <a:off x="1756071" y="1884177"/>
            <a:ext cx="7239073" cy="2687823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GB" sz="1800" dirty="0" smtClean="0"/>
              <a:t>1) </a:t>
            </a:r>
            <a:r>
              <a:rPr lang="en-GB" sz="2000" dirty="0" smtClean="0"/>
              <a:t>Wholesale fixed call termination 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GB" sz="2000" dirty="0" smtClean="0"/>
              <a:t>2) Wholesale mobile call termination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GB" sz="2000" dirty="0" smtClean="0"/>
              <a:t>3a) Wholesale local access at a fixed location WLA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GB" sz="2000" dirty="0" smtClean="0"/>
              <a:t>3b) Wholesale central access for mass market products WCA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GB" sz="2000" dirty="0" smtClean="0"/>
              <a:t>4) Wholesale high quality access at a fixed location</a:t>
            </a:r>
            <a:endParaRPr lang="en-GB" sz="2000" dirty="0"/>
          </a:p>
          <a:p>
            <a:pPr eaLnBrk="1" hangingPunct="1"/>
            <a:endParaRPr lang="sv-SE" sz="1800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ubrik 1"/>
          <p:cNvSpPr>
            <a:spLocks noGrp="1"/>
          </p:cNvSpPr>
          <p:nvPr>
            <p:ph type="title"/>
          </p:nvPr>
        </p:nvSpPr>
        <p:spPr>
          <a:xfrm>
            <a:off x="1801850" y="340242"/>
            <a:ext cx="6278563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Interconnection</a:t>
            </a:r>
          </a:p>
        </p:txBody>
      </p:sp>
      <p:sp>
        <p:nvSpPr>
          <p:cNvPr id="20483" name="Platshållare för innehåll 3"/>
          <p:cNvSpPr>
            <a:spLocks noGrp="1"/>
          </p:cNvSpPr>
          <p:nvPr>
            <p:ph idx="1"/>
          </p:nvPr>
        </p:nvSpPr>
        <p:spPr>
          <a:xfrm>
            <a:off x="1908175" y="1484313"/>
            <a:ext cx="6927481" cy="3671887"/>
          </a:xfrm>
        </p:spPr>
        <p:txBody>
          <a:bodyPr/>
          <a:lstStyle/>
          <a:p>
            <a:pPr eaLnBrk="1" hangingPunct="1"/>
            <a:r>
              <a:rPr lang="en-US" sz="2000" dirty="0" smtClean="0"/>
              <a:t>Communication between different networks</a:t>
            </a:r>
          </a:p>
          <a:p>
            <a:pPr eaLnBrk="1" hangingPunct="1"/>
            <a:r>
              <a:rPr lang="en-US" sz="2000" dirty="0" smtClean="0"/>
              <a:t>Fixed to mobile termination</a:t>
            </a:r>
          </a:p>
          <a:p>
            <a:pPr eaLnBrk="1" hangingPunct="1"/>
            <a:r>
              <a:rPr lang="en-US" sz="2000" dirty="0" smtClean="0"/>
              <a:t>Mobile to mobile termination</a:t>
            </a:r>
          </a:p>
          <a:p>
            <a:pPr eaLnBrk="1" hangingPunct="1"/>
            <a:r>
              <a:rPr lang="en-US" sz="2000" dirty="0" smtClean="0"/>
              <a:t>Mobile to fixed termination</a:t>
            </a:r>
          </a:p>
          <a:p>
            <a:pPr eaLnBrk="1" hangingPunct="1"/>
            <a:endParaRPr lang="en-US" sz="2000" dirty="0" smtClean="0"/>
          </a:p>
          <a:p>
            <a:pPr eaLnBrk="1" hangingPunct="1"/>
            <a:r>
              <a:rPr lang="en-US" sz="2000" dirty="0" smtClean="0"/>
              <a:t>Cost recovery </a:t>
            </a:r>
          </a:p>
          <a:p>
            <a:pPr eaLnBrk="1" hangingPunct="1"/>
            <a:r>
              <a:rPr lang="en-US" sz="2000" dirty="0" smtClean="0"/>
              <a:t>Origination</a:t>
            </a:r>
          </a:p>
        </p:txBody>
      </p:sp>
      <p:sp>
        <p:nvSpPr>
          <p:cNvPr id="5" name="textruta 4"/>
          <p:cNvSpPr txBox="1"/>
          <p:nvPr/>
        </p:nvSpPr>
        <p:spPr>
          <a:xfrm>
            <a:off x="1524000" y="5365750"/>
            <a:ext cx="6772275" cy="4619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latin typeface="+mj-lt"/>
              </a:rPr>
              <a:t>What would a network be without interconnection</a:t>
            </a:r>
            <a:r>
              <a:rPr lang="en-US" dirty="0">
                <a:latin typeface="+mj-lt"/>
              </a:rPr>
              <a:t>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889125" y="400530"/>
            <a:ext cx="6278563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Mobile termination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06426" y="1487302"/>
            <a:ext cx="7772400" cy="4495800"/>
          </a:xfrm>
        </p:spPr>
        <p:txBody>
          <a:bodyPr/>
          <a:lstStyle/>
          <a:p>
            <a:pPr eaLnBrk="1" hangingPunct="1"/>
            <a:r>
              <a:rPr lang="en-US" sz="2000" dirty="0" smtClean="0"/>
              <a:t>Monopoly on terminating calls (voice calls)</a:t>
            </a:r>
          </a:p>
          <a:p>
            <a:pPr eaLnBrk="1" hangingPunct="1"/>
            <a:r>
              <a:rPr lang="en-US" sz="2000" dirty="0" smtClean="0"/>
              <a:t>Regulated price to terminate calls</a:t>
            </a:r>
          </a:p>
          <a:p>
            <a:pPr eaLnBrk="1" hangingPunct="1"/>
            <a:r>
              <a:rPr lang="en-US" sz="2000" dirty="0" smtClean="0"/>
              <a:t>LRIC (Long run incremental cost)</a:t>
            </a:r>
          </a:p>
          <a:p>
            <a:pPr eaLnBrk="1" hangingPunct="1"/>
            <a:r>
              <a:rPr lang="en-US" sz="2000" dirty="0" smtClean="0"/>
              <a:t>EU directive on mobile termination</a:t>
            </a:r>
          </a:p>
          <a:p>
            <a:pPr eaLnBrk="1" hangingPunct="1"/>
            <a:r>
              <a:rPr lang="en-US" sz="2000" dirty="0" smtClean="0"/>
              <a:t>No termination on mobile data (but transit or peering are needed)</a:t>
            </a:r>
          </a:p>
          <a:p>
            <a:pPr eaLnBrk="1" hangingPunct="1"/>
            <a:endParaRPr lang="en-US" dirty="0" smtClean="0"/>
          </a:p>
        </p:txBody>
      </p:sp>
      <p:sp>
        <p:nvSpPr>
          <p:cNvPr id="6" name="textruta 5"/>
          <p:cNvSpPr txBox="1"/>
          <p:nvPr/>
        </p:nvSpPr>
        <p:spPr>
          <a:xfrm>
            <a:off x="900112" y="4797425"/>
            <a:ext cx="7744157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000000"/>
                </a:solidFill>
              </a:rPr>
              <a:t>What is the link between termination prices on wholesale and prices that operators charge end-customers? </a:t>
            </a:r>
            <a:endParaRPr lang="en-US" sz="2000" dirty="0" smtClean="0">
              <a:solidFill>
                <a:srgbClr val="000000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Explore </a:t>
            </a:r>
            <a:r>
              <a:rPr lang="en-US" sz="2000" dirty="0">
                <a:solidFill>
                  <a:srgbClr val="000000"/>
                </a:solidFill>
              </a:rPr>
              <a:t>pricing strategies with on-net and off-net prices?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regulatory tool box</a:t>
            </a:r>
            <a:endParaRPr lang="en-US" dirty="0"/>
          </a:p>
        </p:txBody>
      </p:sp>
      <p:graphicFrame>
        <p:nvGraphicFramePr>
          <p:cNvPr id="4" name="Tabell 3"/>
          <p:cNvGraphicFramePr>
            <a:graphicFrameLocks noGrp="1"/>
          </p:cNvGraphicFramePr>
          <p:nvPr/>
        </p:nvGraphicFramePr>
        <p:xfrm>
          <a:off x="255178" y="914402"/>
          <a:ext cx="8644272" cy="525248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322136"/>
                <a:gridCol w="4322136"/>
              </a:tblGrid>
              <a:tr h="668495">
                <a:tc>
                  <a:txBody>
                    <a:bodyPr/>
                    <a:lstStyle/>
                    <a:p>
                      <a:r>
                        <a:rPr lang="en-US" noProof="0" dirty="0" smtClean="0"/>
                        <a:t>Remedy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smtClean="0"/>
                        <a:t>Example</a:t>
                      </a:r>
                      <a:endParaRPr lang="en-US" noProof="0"/>
                    </a:p>
                  </a:txBody>
                  <a:tcPr/>
                </a:tc>
              </a:tr>
              <a:tr h="1145997">
                <a:tc>
                  <a:txBody>
                    <a:bodyPr/>
                    <a:lstStyle/>
                    <a:p>
                      <a:r>
                        <a:rPr lang="en-US" noProof="0" dirty="0" smtClean="0"/>
                        <a:t>Obligations to provide access, or other obligations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smtClean="0"/>
                        <a:t>Origination, termination, unbundling, wholesale access, </a:t>
                      </a:r>
                      <a:endParaRPr lang="en-US" noProof="0"/>
                    </a:p>
                  </a:txBody>
                  <a:tcPr/>
                </a:tc>
              </a:tr>
              <a:tr h="1145997">
                <a:tc>
                  <a:txBody>
                    <a:bodyPr/>
                    <a:lstStyle/>
                    <a:p>
                      <a:r>
                        <a:rPr lang="en-US" noProof="0" smtClean="0"/>
                        <a:t>Access to facilities</a:t>
                      </a:r>
                      <a:endParaRPr lang="en-US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smtClean="0"/>
                        <a:t>Place equipment, backhaul, support systems</a:t>
                      </a:r>
                      <a:endParaRPr lang="en-US" noProof="0" dirty="0"/>
                    </a:p>
                  </a:txBody>
                  <a:tcPr/>
                </a:tc>
              </a:tr>
              <a:tr h="1145997">
                <a:tc>
                  <a:txBody>
                    <a:bodyPr/>
                    <a:lstStyle/>
                    <a:p>
                      <a:r>
                        <a:rPr lang="en-US" noProof="0" smtClean="0"/>
                        <a:t>Non-discrimination</a:t>
                      </a:r>
                      <a:endParaRPr lang="en-US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smtClean="0"/>
                        <a:t>Treat wholesale</a:t>
                      </a:r>
                      <a:r>
                        <a:rPr lang="en-US" baseline="0" noProof="0" dirty="0" smtClean="0"/>
                        <a:t> customers the same way as the internal retail operation</a:t>
                      </a:r>
                      <a:endParaRPr lang="en-US" noProof="0" dirty="0"/>
                    </a:p>
                  </a:txBody>
                  <a:tcPr/>
                </a:tc>
              </a:tr>
              <a:tr h="1145997">
                <a:tc>
                  <a:txBody>
                    <a:bodyPr/>
                    <a:lstStyle/>
                    <a:p>
                      <a:r>
                        <a:rPr lang="en-US" noProof="0" smtClean="0"/>
                        <a:t>Cost oriented prices</a:t>
                      </a:r>
                      <a:endParaRPr lang="en-US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smtClean="0"/>
                        <a:t>Price regulation, LLUB, termination charges</a:t>
                      </a:r>
                      <a:endParaRPr lang="en-US" noProof="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#2 - Regulation</a:t>
            </a:r>
            <a:endParaRPr lang="sv-SE" dirty="0"/>
          </a:p>
        </p:txBody>
      </p:sp>
      <p:graphicFrame>
        <p:nvGraphicFramePr>
          <p:cNvPr id="5" name="Tabell 4"/>
          <p:cNvGraphicFramePr>
            <a:graphicFrameLocks noGrp="1"/>
          </p:cNvGraphicFramePr>
          <p:nvPr/>
        </p:nvGraphicFramePr>
        <p:xfrm>
          <a:off x="251520" y="805767"/>
          <a:ext cx="8568953" cy="481248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36104"/>
                <a:gridCol w="2808313"/>
                <a:gridCol w="2232248"/>
                <a:gridCol w="2592288"/>
              </a:tblGrid>
              <a:tr h="470140"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Table</a:t>
                      </a:r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Role</a:t>
                      </a:r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Area</a:t>
                      </a:r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noProof="0" smtClean="0"/>
                        <a:t>Issues</a:t>
                      </a:r>
                      <a:endParaRPr lang="en-US" sz="1600" noProof="0"/>
                    </a:p>
                  </a:txBody>
                  <a:tcPr/>
                </a:tc>
              </a:tr>
              <a:tr h="1011542">
                <a:tc>
                  <a:txBody>
                    <a:bodyPr/>
                    <a:lstStyle/>
                    <a:p>
                      <a:r>
                        <a:rPr lang="en-US" sz="1400" noProof="0" smtClean="0"/>
                        <a:t>A</a:t>
                      </a:r>
                      <a:endParaRPr lang="en-US" sz="14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noProof="0" dirty="0" smtClean="0"/>
                        <a:t>Regulator/EU Commission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/>
                        <a:t>Spectrum</a:t>
                      </a: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/>
                        <a:t>Allocation</a:t>
                      </a:r>
                      <a:r>
                        <a:rPr lang="en-US" sz="1400" baseline="0" noProof="0" dirty="0" smtClean="0"/>
                        <a:t> methods, reserve price, single authorization</a:t>
                      </a:r>
                      <a:endParaRPr lang="en-US" sz="1400" noProof="0" dirty="0"/>
                    </a:p>
                  </a:txBody>
                  <a:tcPr/>
                </a:tc>
              </a:tr>
              <a:tr h="527504">
                <a:tc>
                  <a:txBody>
                    <a:bodyPr/>
                    <a:lstStyle/>
                    <a:p>
                      <a:r>
                        <a:rPr lang="en-US" sz="1400" noProof="0" smtClean="0"/>
                        <a:t>B</a:t>
                      </a:r>
                      <a:endParaRPr lang="en-US" sz="14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noProof="0" dirty="0" smtClean="0"/>
                        <a:t>Regulator/EU Commission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noProof="0" dirty="0" smtClean="0"/>
                        <a:t>Termination charges, pure LRIC, roaming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/>
                        <a:t>Termination, interconnect, MVNO, </a:t>
                      </a:r>
                      <a:endParaRPr lang="en-US" sz="1400" noProof="0" dirty="0"/>
                    </a:p>
                  </a:txBody>
                  <a:tcPr/>
                </a:tc>
              </a:tr>
              <a:tr h="707533">
                <a:tc>
                  <a:txBody>
                    <a:bodyPr/>
                    <a:lstStyle/>
                    <a:p>
                      <a:r>
                        <a:rPr lang="en-US" sz="1400" noProof="0" dirty="0" smtClean="0"/>
                        <a:t>C</a:t>
                      </a: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noProof="0" dirty="0" smtClean="0"/>
                        <a:t>Incumbent/challenger</a:t>
                      </a:r>
                    </a:p>
                    <a:p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noProof="0" dirty="0" smtClean="0"/>
                        <a:t>Fixed</a:t>
                      </a:r>
                      <a:r>
                        <a:rPr lang="en-US" sz="1400" baseline="0" noProof="0" dirty="0" smtClean="0"/>
                        <a:t> infrastructure, LLUB, dark fiber, VULA</a:t>
                      </a:r>
                      <a:endParaRPr lang="en-US" sz="1400" noProof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noProof="0" dirty="0" smtClean="0"/>
                        <a:t>SMP, unbundling, obligations, price regulation</a:t>
                      </a:r>
                    </a:p>
                    <a:p>
                      <a:endParaRPr lang="sv-SE" sz="1400" dirty="0"/>
                    </a:p>
                  </a:txBody>
                  <a:tcPr/>
                </a:tc>
              </a:tr>
              <a:tr h="599396">
                <a:tc>
                  <a:txBody>
                    <a:bodyPr/>
                    <a:lstStyle/>
                    <a:p>
                      <a:r>
                        <a:rPr lang="en-US" sz="1400" noProof="0" smtClean="0"/>
                        <a:t>D</a:t>
                      </a:r>
                      <a:endParaRPr lang="en-US" sz="14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noProof="0" dirty="0" smtClean="0"/>
                        <a:t>Regulator/EU Commission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/>
                        <a:t>Fixed</a:t>
                      </a:r>
                      <a:r>
                        <a:rPr lang="en-US" sz="1400" baseline="0" noProof="0" dirty="0" smtClean="0"/>
                        <a:t> infrastructure, LLUB, dark fiber, VULA</a:t>
                      </a: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/>
                        <a:t>SMP, unbundling, obligations, </a:t>
                      </a:r>
                      <a:endParaRPr lang="en-US" sz="1400" noProof="0" dirty="0"/>
                    </a:p>
                  </a:txBody>
                  <a:tcPr/>
                </a:tc>
              </a:tr>
              <a:tr h="527504">
                <a:tc>
                  <a:txBody>
                    <a:bodyPr/>
                    <a:lstStyle/>
                    <a:p>
                      <a:r>
                        <a:rPr lang="en-US" sz="1400" noProof="0" smtClean="0"/>
                        <a:t>E</a:t>
                      </a:r>
                      <a:endParaRPr lang="en-US" sz="14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noProof="0" dirty="0" smtClean="0"/>
                        <a:t>Incumbent/challenger</a:t>
                      </a:r>
                    </a:p>
                    <a:p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noProof="0" dirty="0" smtClean="0"/>
                        <a:t>Termination charges, pure LRIC, roaming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noProof="0" dirty="0" smtClean="0"/>
                        <a:t>Termination, interconnect, MVNO, spectrum</a:t>
                      </a:r>
                    </a:p>
                  </a:txBody>
                  <a:tcPr/>
                </a:tc>
              </a:tr>
              <a:tr h="707533">
                <a:tc>
                  <a:txBody>
                    <a:bodyPr/>
                    <a:lstStyle/>
                    <a:p>
                      <a:r>
                        <a:rPr lang="en-US" sz="1400" noProof="0" dirty="0" smtClean="0"/>
                        <a:t>F</a:t>
                      </a: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/>
                        <a:t>Incumbent/challenger</a:t>
                      </a: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/>
                        <a:t>Spectrum</a:t>
                      </a: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/>
                        <a:t>Allocation</a:t>
                      </a:r>
                      <a:r>
                        <a:rPr lang="en-US" sz="1400" baseline="0" noProof="0" dirty="0" smtClean="0"/>
                        <a:t> methods, reserve price, single authorization</a:t>
                      </a:r>
                      <a:endParaRPr lang="en-US" sz="1400" noProof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ruta 6"/>
          <p:cNvSpPr txBox="1"/>
          <p:nvPr/>
        </p:nvSpPr>
        <p:spPr>
          <a:xfrm>
            <a:off x="1633752" y="5704731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+mj-lt"/>
              </a:rPr>
              <a:t>Elaborate your view on regulation, and how the different issues should be handled by the regulator </a:t>
            </a:r>
            <a:endParaRPr lang="en-US" sz="1800" dirty="0">
              <a:latin typeface="+mj-lt"/>
            </a:endParaRP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ubrik 1"/>
          <p:cNvSpPr>
            <a:spLocks noGrp="1"/>
          </p:cNvSpPr>
          <p:nvPr>
            <p:ph type="title"/>
          </p:nvPr>
        </p:nvSpPr>
        <p:spPr>
          <a:xfrm>
            <a:off x="2090331" y="265814"/>
            <a:ext cx="6278563" cy="1143000"/>
          </a:xfrm>
        </p:spPr>
        <p:txBody>
          <a:bodyPr/>
          <a:lstStyle/>
          <a:p>
            <a:r>
              <a:rPr lang="en-US" dirty="0" smtClean="0"/>
              <a:t>Conclusions</a:t>
            </a:r>
          </a:p>
        </p:txBody>
      </p:sp>
      <p:sp>
        <p:nvSpPr>
          <p:cNvPr id="25603" name="Platshållare för innehåll 2"/>
          <p:cNvSpPr>
            <a:spLocks noGrp="1"/>
          </p:cNvSpPr>
          <p:nvPr>
            <p:ph idx="1"/>
          </p:nvPr>
        </p:nvSpPr>
        <p:spPr>
          <a:xfrm>
            <a:off x="1820738" y="1542787"/>
            <a:ext cx="6819900" cy="4401120"/>
          </a:xfrm>
        </p:spPr>
        <p:txBody>
          <a:bodyPr/>
          <a:lstStyle/>
          <a:p>
            <a:pPr eaLnBrk="1" hangingPunct="1"/>
            <a:r>
              <a:rPr lang="en-US" sz="2000" dirty="0" smtClean="0"/>
              <a:t>Competition problems varies depending upon perspective </a:t>
            </a:r>
          </a:p>
          <a:p>
            <a:pPr eaLnBrk="1" hangingPunct="1"/>
            <a:r>
              <a:rPr lang="en-US" sz="2000" dirty="0" smtClean="0"/>
              <a:t>Operators have to cope with regulation </a:t>
            </a:r>
          </a:p>
          <a:p>
            <a:r>
              <a:rPr lang="en-US" sz="2000" dirty="0" smtClean="0"/>
              <a:t>Essential facility</a:t>
            </a:r>
          </a:p>
          <a:p>
            <a:r>
              <a:rPr lang="en-US" sz="2000" i="1" dirty="0" smtClean="0"/>
              <a:t>Ex ante</a:t>
            </a:r>
          </a:p>
          <a:p>
            <a:r>
              <a:rPr lang="en-US" sz="2000" i="1" dirty="0" smtClean="0"/>
              <a:t>Ex post</a:t>
            </a:r>
          </a:p>
          <a:p>
            <a:r>
              <a:rPr lang="en-US" sz="2000" dirty="0" smtClean="0"/>
              <a:t>SMP (Significant Market Power)</a:t>
            </a:r>
          </a:p>
          <a:p>
            <a:r>
              <a:rPr lang="en-US" sz="2000" dirty="0" smtClean="0"/>
              <a:t>Three criteria (entry barriers, no movement towards competition, competition law)</a:t>
            </a:r>
          </a:p>
          <a:p>
            <a:pPr eaLnBrk="1" hangingPunct="1"/>
            <a:r>
              <a:rPr lang="en-US" sz="2000" dirty="0" smtClean="0"/>
              <a:t>Mobile termination is declining in importance</a:t>
            </a:r>
          </a:p>
          <a:p>
            <a:pPr eaLnBrk="1" hangingPunct="1"/>
            <a:r>
              <a:rPr lang="en-US" sz="2000" dirty="0" smtClean="0"/>
              <a:t>Competition is key to develop the market</a:t>
            </a:r>
          </a:p>
          <a:p>
            <a:endParaRPr lang="sv-SE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Regulatory authorities/interest groups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z="1800" dirty="0" smtClean="0"/>
              <a:t>US – FCC</a:t>
            </a:r>
          </a:p>
          <a:p>
            <a:r>
              <a:rPr lang="sv-SE" sz="1800" dirty="0" smtClean="0"/>
              <a:t>UK – </a:t>
            </a:r>
            <a:r>
              <a:rPr lang="sv-SE" sz="1800" dirty="0" err="1" smtClean="0"/>
              <a:t>Ofcom</a:t>
            </a:r>
            <a:endParaRPr lang="sv-SE" sz="1800" dirty="0" smtClean="0"/>
          </a:p>
          <a:p>
            <a:r>
              <a:rPr lang="sv-SE" sz="1800" dirty="0" smtClean="0"/>
              <a:t>Sweden – PTS</a:t>
            </a:r>
          </a:p>
          <a:p>
            <a:pPr>
              <a:buFontTx/>
              <a:buNone/>
            </a:pPr>
            <a:endParaRPr lang="sv-SE" sz="1800" dirty="0" smtClean="0"/>
          </a:p>
          <a:p>
            <a:r>
              <a:rPr lang="sv-SE" sz="1800" dirty="0" err="1" smtClean="0"/>
              <a:t>Regulatory</a:t>
            </a:r>
            <a:r>
              <a:rPr lang="sv-SE" sz="1800" dirty="0" smtClean="0"/>
              <a:t> </a:t>
            </a:r>
            <a:r>
              <a:rPr lang="sv-SE" sz="1800" dirty="0" err="1" smtClean="0"/>
              <a:t>bodies</a:t>
            </a:r>
            <a:endParaRPr lang="sv-SE" sz="1800" dirty="0" smtClean="0"/>
          </a:p>
          <a:p>
            <a:r>
              <a:rPr lang="sv-SE" sz="1800" dirty="0" smtClean="0"/>
              <a:t>ERG (http://www.berec.europa.eu)</a:t>
            </a:r>
          </a:p>
          <a:p>
            <a:r>
              <a:rPr lang="sv-SE" sz="1800" dirty="0" smtClean="0"/>
              <a:t>ECTA (</a:t>
            </a:r>
            <a:r>
              <a:rPr lang="sv-SE" sz="1800" dirty="0" smtClean="0">
                <a:hlinkClick r:id="rId2"/>
              </a:rPr>
              <a:t>http://www.ectaportal.com/en</a:t>
            </a:r>
            <a:r>
              <a:rPr lang="sv-SE" sz="1800" dirty="0" smtClean="0"/>
              <a:t>)</a:t>
            </a:r>
          </a:p>
          <a:p>
            <a:endParaRPr lang="sv-SE" sz="1800" dirty="0" smtClean="0"/>
          </a:p>
          <a:p>
            <a:r>
              <a:rPr lang="en-GB" sz="1800" dirty="0" smtClean="0"/>
              <a:t>NRAs decisions has to be in line with the Commission’s practice and the relevant jurisprudence of the European Courts</a:t>
            </a:r>
            <a:endParaRPr lang="sv-SE" sz="1800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00113" y="2708275"/>
            <a:ext cx="7772400" cy="1362075"/>
          </a:xfrm>
        </p:spPr>
        <p:txBody>
          <a:bodyPr/>
          <a:lstStyle/>
          <a:p>
            <a:pPr algn="ctr">
              <a:defRPr/>
            </a:pPr>
            <a:r>
              <a:rPr lang="en-US" sz="3200" dirty="0" smtClean="0">
                <a:ea typeface="Verdana" pitchFamily="34" charset="0"/>
                <a:cs typeface="Verdana" pitchFamily="34" charset="0"/>
              </a:rPr>
              <a:t>Spectrum</a:t>
            </a:r>
            <a:endParaRPr lang="en-US" sz="3200" dirty="0"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 descr="FCC spectrumkarta.jpg"/>
          <p:cNvPicPr>
            <a:picLocks noChangeAspect="1"/>
          </p:cNvPicPr>
          <p:nvPr/>
        </p:nvPicPr>
        <p:blipFill>
          <a:blip r:embed="rId2" cstate="print"/>
          <a:srcRect l="2910"/>
          <a:stretch>
            <a:fillRect/>
          </a:stretch>
        </p:blipFill>
        <p:spPr bwMode="auto">
          <a:xfrm>
            <a:off x="242724" y="595423"/>
            <a:ext cx="8901276" cy="586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Spectrum management</a:t>
            </a:r>
          </a:p>
        </p:txBody>
      </p:sp>
      <p:sp>
        <p:nvSpPr>
          <p:cNvPr id="24579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000" smtClean="0"/>
              <a:t>Frequency planning</a:t>
            </a:r>
          </a:p>
          <a:p>
            <a:pPr eaLnBrk="1" hangingPunct="1"/>
            <a:r>
              <a:rPr lang="en-US" sz="2000" smtClean="0"/>
              <a:t>Spectrum allocation</a:t>
            </a:r>
          </a:p>
          <a:p>
            <a:pPr marL="914400" lvl="1" indent="-457200" eaLnBrk="1" hangingPunct="1">
              <a:buFont typeface="Arial" charset="0"/>
              <a:buChar char="•"/>
            </a:pPr>
            <a:r>
              <a:rPr lang="en-US" sz="2000" smtClean="0"/>
              <a:t>Administrative allocation</a:t>
            </a:r>
          </a:p>
          <a:p>
            <a:pPr marL="914400" lvl="1" indent="-457200" eaLnBrk="1" hangingPunct="1">
              <a:buFont typeface="Arial" charset="0"/>
              <a:buChar char="•"/>
            </a:pPr>
            <a:r>
              <a:rPr lang="en-US" sz="2000" smtClean="0"/>
              <a:t>Auctions</a:t>
            </a:r>
          </a:p>
          <a:p>
            <a:pPr marL="914400" lvl="1" indent="-457200" eaLnBrk="1" hangingPunct="1">
              <a:buFont typeface="Arial" charset="0"/>
              <a:buChar char="•"/>
            </a:pPr>
            <a:r>
              <a:rPr lang="en-US" sz="2000" smtClean="0"/>
              <a:t>Beauty contest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000" dirty="0" smtClean="0"/>
              <a:t>PTS spectrum policy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IMT bands have been allocated: 800, 900, 1800, 2100, 2600 MHz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Future spectrum releases, like 700 MHz</a:t>
            </a:r>
          </a:p>
        </p:txBody>
      </p:sp>
      <p:sp>
        <p:nvSpPr>
          <p:cNvPr id="25603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Spectrum Sweden</a:t>
            </a:r>
            <a:endParaRPr lang="sv-SE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889125" y="782638"/>
            <a:ext cx="6278563" cy="1143000"/>
          </a:xfrm>
        </p:spPr>
        <p:txBody>
          <a:bodyPr/>
          <a:lstStyle/>
          <a:p>
            <a:r>
              <a:rPr lang="en-GB" smtClean="0"/>
              <a:t>The PTS spectrum policy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idx="1"/>
          </p:nvPr>
        </p:nvSpPr>
        <p:spPr>
          <a:xfrm>
            <a:off x="1711842" y="1722474"/>
            <a:ext cx="7123814" cy="4423145"/>
          </a:xfrm>
        </p:spPr>
        <p:txBody>
          <a:bodyPr/>
          <a:lstStyle/>
          <a:p>
            <a:r>
              <a:rPr lang="en-US" sz="1800" dirty="0" smtClean="0"/>
              <a:t>Aim to provides </a:t>
            </a:r>
            <a:r>
              <a:rPr lang="en-US" sz="1800" dirty="0"/>
              <a:t>the greatest possible level of use and social benefit, </a:t>
            </a:r>
            <a:r>
              <a:rPr lang="en-US" sz="1800" dirty="0" smtClean="0"/>
              <a:t>promote </a:t>
            </a:r>
            <a:r>
              <a:rPr lang="en-US" sz="1800" dirty="0"/>
              <a:t>innovation, </a:t>
            </a:r>
            <a:r>
              <a:rPr lang="en-US" sz="1800" dirty="0" smtClean="0"/>
              <a:t>development </a:t>
            </a:r>
            <a:r>
              <a:rPr lang="en-US" sz="1800" dirty="0"/>
              <a:t>of technology and a broader range of wireless-based services.</a:t>
            </a:r>
            <a:endParaRPr lang="en-GB" sz="1800" dirty="0" smtClean="0"/>
          </a:p>
          <a:p>
            <a:r>
              <a:rPr lang="en-GB" sz="1800" dirty="0" smtClean="0"/>
              <a:t>Licences to use radio transmitters shall be as </a:t>
            </a:r>
            <a:r>
              <a:rPr lang="en-GB" sz="1800" b="1" dirty="0" smtClean="0"/>
              <a:t>technology and service neutral </a:t>
            </a:r>
            <a:r>
              <a:rPr lang="en-GB" sz="1800" dirty="0" smtClean="0"/>
              <a:t>as possible</a:t>
            </a:r>
          </a:p>
          <a:p>
            <a:r>
              <a:rPr lang="en-GB" sz="1800" b="1" dirty="0" smtClean="0"/>
              <a:t>Auctions </a:t>
            </a:r>
            <a:r>
              <a:rPr lang="en-GB" sz="1800" dirty="0" smtClean="0"/>
              <a:t>is the preferred selection mechanism for spectrum </a:t>
            </a:r>
          </a:p>
          <a:p>
            <a:r>
              <a:rPr lang="en-GB" sz="1800" b="1" dirty="0" smtClean="0"/>
              <a:t>Second-hand trading </a:t>
            </a:r>
            <a:r>
              <a:rPr lang="en-GB" sz="1800" dirty="0" smtClean="0"/>
              <a:t>(transfer of licences) shall be promoted</a:t>
            </a:r>
          </a:p>
          <a:p>
            <a:r>
              <a:rPr lang="en-GB" sz="1800" b="1" dirty="0" smtClean="0"/>
              <a:t>Licence exemption </a:t>
            </a:r>
            <a:r>
              <a:rPr lang="en-GB" sz="1800" dirty="0" smtClean="0"/>
              <a:t>should be introduced where there is little risk of harmful interference and there are no other impediments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898525" y="790575"/>
            <a:ext cx="8137525" cy="982663"/>
          </a:xfrm>
        </p:spPr>
        <p:txBody>
          <a:bodyPr/>
          <a:lstStyle/>
          <a:p>
            <a:r>
              <a:rPr lang="en-GB" sz="2800" dirty="0" smtClean="0"/>
              <a:t>The 800 award in Sweden 2011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95438" y="1998663"/>
            <a:ext cx="6875462" cy="3738562"/>
          </a:xfrm>
        </p:spPr>
        <p:txBody>
          <a:bodyPr/>
          <a:lstStyle/>
          <a:p>
            <a:r>
              <a:rPr lang="en-GB" sz="2000" dirty="0" smtClean="0"/>
              <a:t>Auction format similar to the Swedish 2.6 GHz auction (SMRA with switching)</a:t>
            </a:r>
          </a:p>
          <a:p>
            <a:r>
              <a:rPr lang="en-GB" sz="2000" dirty="0" smtClean="0"/>
              <a:t>Started bid at SEK 150 million per license</a:t>
            </a:r>
          </a:p>
          <a:p>
            <a:r>
              <a:rPr lang="en-GB" sz="2000" dirty="0" smtClean="0"/>
              <a:t>Coverage obligations for one of the licenses:</a:t>
            </a:r>
          </a:p>
          <a:p>
            <a:pPr lvl="1"/>
            <a:r>
              <a:rPr lang="en-GB" sz="2000" dirty="0" smtClean="0"/>
              <a:t>License holder shall cover households and working places that do not today have basic possibilities for broadband </a:t>
            </a:r>
            <a:r>
              <a:rPr lang="en-GB" sz="2000" dirty="0" smtClean="0"/>
              <a:t>(less than 1000)</a:t>
            </a:r>
            <a:endParaRPr lang="en-GB" sz="2000" dirty="0" smtClean="0"/>
          </a:p>
          <a:p>
            <a:pPr lvl="1"/>
            <a:r>
              <a:rPr lang="en-GB" sz="2000" dirty="0" smtClean="0"/>
              <a:t>License holder promises to invest in coverage up to SEK 300 million </a:t>
            </a:r>
          </a:p>
          <a:p>
            <a:endParaRPr lang="en-GB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ubrik 1"/>
          <p:cNvSpPr>
            <a:spLocks noGrp="1"/>
          </p:cNvSpPr>
          <p:nvPr>
            <p:ph type="title"/>
          </p:nvPr>
        </p:nvSpPr>
        <p:spPr>
          <a:xfrm>
            <a:off x="1878013" y="592138"/>
            <a:ext cx="6278562" cy="1143000"/>
          </a:xfrm>
        </p:spPr>
        <p:txBody>
          <a:bodyPr/>
          <a:lstStyle/>
          <a:p>
            <a:r>
              <a:rPr lang="en-GB" sz="2800" smtClean="0"/>
              <a:t>The 800 award in Sweden</a:t>
            </a:r>
            <a:endParaRPr lang="sv-SE" smtClean="0"/>
          </a:p>
        </p:txBody>
      </p:sp>
      <p:sp>
        <p:nvSpPr>
          <p:cNvPr id="28675" name="Platshållare för innehåll 2"/>
          <p:cNvSpPr>
            <a:spLocks noGrp="1"/>
          </p:cNvSpPr>
          <p:nvPr>
            <p:ph idx="1"/>
          </p:nvPr>
        </p:nvSpPr>
        <p:spPr>
          <a:xfrm>
            <a:off x="1616075" y="1584325"/>
            <a:ext cx="6975475" cy="4348163"/>
          </a:xfrm>
        </p:spPr>
        <p:txBody>
          <a:bodyPr/>
          <a:lstStyle/>
          <a:p>
            <a:r>
              <a:rPr lang="sv-SE" sz="2000" smtClean="0"/>
              <a:t>The auction closed after 31 rounds and five days</a:t>
            </a:r>
          </a:p>
          <a:p>
            <a:endParaRPr lang="sv-SE" sz="2000" smtClean="0"/>
          </a:p>
          <a:p>
            <a:endParaRPr lang="sv-SE" sz="2000" smtClean="0"/>
          </a:p>
          <a:p>
            <a:endParaRPr lang="sv-SE" sz="2000" smtClean="0"/>
          </a:p>
          <a:p>
            <a:endParaRPr lang="sv-SE" sz="2000" smtClean="0"/>
          </a:p>
          <a:p>
            <a:endParaRPr lang="sv-SE" sz="2000" smtClean="0"/>
          </a:p>
          <a:p>
            <a:endParaRPr lang="en-US" sz="2000" smtClean="0"/>
          </a:p>
          <a:p>
            <a:endParaRPr lang="en-US" sz="2000" smtClean="0"/>
          </a:p>
          <a:p>
            <a:r>
              <a:rPr lang="en-US" sz="2000" smtClean="0"/>
              <a:t>For Net4Mobility SEK 300 million comprise bids for coverage for those households and fixed places of business that lack broadband</a:t>
            </a:r>
          </a:p>
          <a:p>
            <a:r>
              <a:rPr lang="en-US" sz="2000" smtClean="0"/>
              <a:t>Com Hem AB and Netett Sverige AB also participated in the auction but did not win any licenses.</a:t>
            </a:r>
          </a:p>
          <a:p>
            <a:endParaRPr lang="sv-SE" sz="2000" smtClean="0"/>
          </a:p>
        </p:txBody>
      </p:sp>
      <p:graphicFrame>
        <p:nvGraphicFramePr>
          <p:cNvPr id="7" name="Tabell 6"/>
          <p:cNvGraphicFramePr>
            <a:graphicFrameLocks noGrp="1"/>
          </p:cNvGraphicFramePr>
          <p:nvPr/>
        </p:nvGraphicFramePr>
        <p:xfrm>
          <a:off x="1903413" y="2087563"/>
          <a:ext cx="6548437" cy="23687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3735"/>
                <a:gridCol w="1335118"/>
                <a:gridCol w="1653004"/>
                <a:gridCol w="1716580"/>
              </a:tblGrid>
              <a:tr h="822886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Bidder</a:t>
                      </a:r>
                      <a:endParaRPr lang="sv-SE" sz="1600" dirty="0"/>
                    </a:p>
                  </a:txBody>
                  <a:tcPr marL="91429" marR="91429" marT="45716" marB="45716"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Bandwidth, MHz</a:t>
                      </a:r>
                      <a:endParaRPr lang="sv-SE" sz="1600" dirty="0"/>
                    </a:p>
                  </a:txBody>
                  <a:tcPr marL="91429" marR="91429" marT="45716" marB="4571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Auction proceeds, SEK</a:t>
                      </a:r>
                    </a:p>
                  </a:txBody>
                  <a:tcPr marL="91429" marR="91429" marT="45716" marB="4571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Amount for coverage, SEK</a:t>
                      </a:r>
                    </a:p>
                  </a:txBody>
                  <a:tcPr marL="91429" marR="91429" marT="45716" marB="45716"/>
                </a:tc>
              </a:tr>
              <a:tr h="3875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HI3G Access AB</a:t>
                      </a:r>
                    </a:p>
                  </a:txBody>
                  <a:tcPr marL="91429" marR="91429" marT="45716" marB="45716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2x10</a:t>
                      </a:r>
                    </a:p>
                  </a:txBody>
                  <a:tcPr marL="91429" marR="91429" marT="45716" marB="45716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431 000 000</a:t>
                      </a:r>
                    </a:p>
                  </a:txBody>
                  <a:tcPr marL="91429" marR="91429" marT="45716" marB="45716"/>
                </a:tc>
                <a:tc>
                  <a:txBody>
                    <a:bodyPr/>
                    <a:lstStyle/>
                    <a:p>
                      <a:pPr algn="ctr"/>
                      <a:endParaRPr lang="sv-SE" sz="1600"/>
                    </a:p>
                  </a:txBody>
                  <a:tcPr marL="91429" marR="91429" marT="45716" marB="45716"/>
                </a:tc>
              </a:tr>
              <a:tr h="335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Net4Mobility HB</a:t>
                      </a:r>
                    </a:p>
                  </a:txBody>
                  <a:tcPr marL="91429" marR="91429" marT="45716" marB="45716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2x10</a:t>
                      </a:r>
                    </a:p>
                  </a:txBody>
                  <a:tcPr marL="91429" marR="91429" marT="45716" marB="45716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469 000 000</a:t>
                      </a:r>
                    </a:p>
                  </a:txBody>
                  <a:tcPr marL="91429" marR="91429" marT="45716" marB="45716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300 000 000</a:t>
                      </a:r>
                    </a:p>
                  </a:txBody>
                  <a:tcPr marL="91429" marR="91429" marT="45716" marB="45716"/>
                </a:tc>
              </a:tr>
              <a:tr h="8228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/>
                        <a:t>TeliaSonera</a:t>
                      </a:r>
                      <a:r>
                        <a:rPr lang="en-US" sz="1600" dirty="0" smtClean="0"/>
                        <a:t> Mobile </a:t>
                      </a:r>
                      <a:r>
                        <a:rPr lang="sv-SE" sz="1600" dirty="0" smtClean="0"/>
                        <a:t>Networks AB</a:t>
                      </a:r>
                    </a:p>
                  </a:txBody>
                  <a:tcPr marL="91429" marR="91429" marT="45716" marB="45716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2x10</a:t>
                      </a:r>
                    </a:p>
                  </a:txBody>
                  <a:tcPr marL="91429" marR="91429" marT="45716" marB="45716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854 000 000</a:t>
                      </a:r>
                    </a:p>
                  </a:txBody>
                  <a:tcPr marL="91429" marR="91429" marT="45716" marB="45716"/>
                </a:tc>
                <a:tc>
                  <a:txBody>
                    <a:bodyPr/>
                    <a:lstStyle/>
                    <a:p>
                      <a:pPr algn="ctr"/>
                      <a:endParaRPr lang="sv-SE" sz="1600" dirty="0"/>
                    </a:p>
                  </a:txBody>
                  <a:tcPr marL="91429" marR="91429" marT="45716" marB="45716"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ubrik 1"/>
          <p:cNvSpPr>
            <a:spLocks noGrp="1"/>
          </p:cNvSpPr>
          <p:nvPr>
            <p:ph type="title"/>
          </p:nvPr>
        </p:nvSpPr>
        <p:spPr>
          <a:xfrm>
            <a:off x="1868488" y="750888"/>
            <a:ext cx="6278562" cy="1143000"/>
          </a:xfrm>
        </p:spPr>
        <p:txBody>
          <a:bodyPr/>
          <a:lstStyle/>
          <a:p>
            <a:r>
              <a:rPr lang="en-US" smtClean="0"/>
              <a:t>900 MHz</a:t>
            </a:r>
          </a:p>
        </p:txBody>
      </p:sp>
      <p:sp>
        <p:nvSpPr>
          <p:cNvPr id="29699" name="Platshållare för innehåll 2"/>
          <p:cNvSpPr>
            <a:spLocks noGrp="1"/>
          </p:cNvSpPr>
          <p:nvPr>
            <p:ph idx="1"/>
          </p:nvPr>
        </p:nvSpPr>
        <p:spPr>
          <a:xfrm>
            <a:off x="1604963" y="1670050"/>
            <a:ext cx="7134225" cy="4592638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000" dirty="0" smtClean="0"/>
              <a:t>PTS decided in 2009 that the license holders in 900 should have their licenses renewed with new frequency arrangements and technical conditions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However, the issue was under legal challenge, resolved by February 2011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Current licenses have according to the decision been renewed with no changes when it comes to frequency arrangements and technical conditions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New frequency arrangement and technical conditions entered into force in May 2011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098" y="332655"/>
            <a:ext cx="8256425" cy="5781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ruta 4"/>
          <p:cNvSpPr txBox="1"/>
          <p:nvPr/>
        </p:nvSpPr>
        <p:spPr>
          <a:xfrm>
            <a:off x="2123728" y="1484784"/>
            <a:ext cx="590465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Average holding for an operator on these markets. Market share weighted. Shows only downlink and FDD spectrum</a:t>
            </a:r>
            <a:r>
              <a:rPr lang="en-US" dirty="0" smtClean="0"/>
              <a:t>.</a:t>
            </a:r>
          </a:p>
          <a:p>
            <a:endParaRPr lang="sv-SE" dirty="0" smtClean="0"/>
          </a:p>
          <a:p>
            <a:endParaRPr lang="sv-SE" dirty="0"/>
          </a:p>
        </p:txBody>
      </p:sp>
      <p:sp>
        <p:nvSpPr>
          <p:cNvPr id="6" name="textruta 5"/>
          <p:cNvSpPr txBox="1"/>
          <p:nvPr/>
        </p:nvSpPr>
        <p:spPr>
          <a:xfrm>
            <a:off x="5940152" y="5949280"/>
            <a:ext cx="26484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Source: Cullen-International, NRA,</a:t>
            </a:r>
          </a:p>
          <a:p>
            <a:r>
              <a:rPr lang="en-US" sz="1000" dirty="0" smtClean="0"/>
              <a:t>Operator reports, author’s calculation</a:t>
            </a:r>
            <a:endParaRPr lang="en-US" sz="10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80920" cy="982663"/>
          </a:xfrm>
        </p:spPr>
        <p:txBody>
          <a:bodyPr/>
          <a:lstStyle/>
          <a:p>
            <a:r>
              <a:rPr lang="en-US" dirty="0" smtClean="0"/>
              <a:t>Spectrum Allocation in Sweden today</a:t>
            </a:r>
            <a:endParaRPr lang="en-US" dirty="0"/>
          </a:p>
        </p:txBody>
      </p:sp>
      <p:graphicFrame>
        <p:nvGraphicFramePr>
          <p:cNvPr id="9" name="Platshållare för innehåll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719963"/>
              </p:ext>
            </p:extLst>
          </p:nvPr>
        </p:nvGraphicFramePr>
        <p:xfrm>
          <a:off x="95697" y="1574505"/>
          <a:ext cx="8964490" cy="404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2357"/>
                <a:gridCol w="811904"/>
                <a:gridCol w="811904"/>
                <a:gridCol w="1055665"/>
                <a:gridCol w="1055665"/>
                <a:gridCol w="1055665"/>
                <a:gridCol w="1055665"/>
                <a:gridCol w="1055665"/>
              </a:tblGrid>
              <a:tr h="370840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450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800 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900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1800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2100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2600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Σ</a:t>
                      </a:r>
                      <a:endParaRPr lang="sv-S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 smtClean="0"/>
                        <a:t>Net1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5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5</a:t>
                      </a:r>
                      <a:endParaRPr lang="sv-S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 smtClean="0"/>
                        <a:t>Hi3G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10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5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20</a:t>
                      </a:r>
                      <a:endParaRPr lang="sv-SE" baseline="0" dirty="0" smtClean="0"/>
                    </a:p>
                    <a:p>
                      <a:r>
                        <a:rPr lang="sv-SE" baseline="0" dirty="0" smtClean="0"/>
                        <a:t>5 TDD</a:t>
                      </a:r>
                      <a:endParaRPr lang="sv-S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10</a:t>
                      </a:r>
                    </a:p>
                    <a:p>
                      <a:r>
                        <a:rPr lang="sv-SE" dirty="0" smtClean="0"/>
                        <a:t>50 TDD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45</a:t>
                      </a:r>
                    </a:p>
                    <a:p>
                      <a:r>
                        <a:rPr lang="sv-SE" dirty="0" smtClean="0"/>
                        <a:t>55 TDD</a:t>
                      </a:r>
                      <a:endParaRPr lang="sv-S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 smtClean="0"/>
                        <a:t>TeliaSonera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10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10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35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20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75</a:t>
                      </a:r>
                      <a:endParaRPr lang="sv-S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 smtClean="0"/>
                        <a:t>Net4Mobility(T2+TN)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10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6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35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40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71</a:t>
                      </a:r>
                      <a:endParaRPr lang="sv-S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 smtClean="0"/>
                        <a:t>Tele2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9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9</a:t>
                      </a:r>
                      <a:endParaRPr lang="sv-S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 smtClean="0"/>
                        <a:t>Telenor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5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20 </a:t>
                      </a:r>
                    </a:p>
                    <a:p>
                      <a:r>
                        <a:rPr lang="sv-SE" dirty="0" smtClean="0"/>
                        <a:t>5 TDD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25</a:t>
                      </a:r>
                    </a:p>
                    <a:p>
                      <a:r>
                        <a:rPr lang="sv-SE" dirty="0" smtClean="0"/>
                        <a:t>5 TDD</a:t>
                      </a:r>
                      <a:endParaRPr lang="sv-S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 err="1" smtClean="0"/>
                        <a:t>Sulab</a:t>
                      </a:r>
                      <a:r>
                        <a:rPr lang="sv-SE" dirty="0" smtClean="0"/>
                        <a:t> (TS+T2)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20 </a:t>
                      </a:r>
                    </a:p>
                    <a:p>
                      <a:r>
                        <a:rPr lang="sv-SE" dirty="0" smtClean="0"/>
                        <a:t>5 TDD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20</a:t>
                      </a:r>
                    </a:p>
                    <a:p>
                      <a:r>
                        <a:rPr lang="sv-SE" dirty="0" smtClean="0"/>
                        <a:t>5 TDD</a:t>
                      </a:r>
                      <a:endParaRPr lang="sv-S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ruta 2"/>
          <p:cNvSpPr txBox="1"/>
          <p:nvPr/>
        </p:nvSpPr>
        <p:spPr>
          <a:xfrm>
            <a:off x="6432697" y="5712491"/>
            <a:ext cx="2321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+mn-lt"/>
              </a:rPr>
              <a:t>Spectrum FDD 2x </a:t>
            </a:r>
            <a:endParaRPr lang="en-GB" dirty="0"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1389063" y="441325"/>
            <a:ext cx="7345362" cy="982663"/>
          </a:xfrm>
        </p:spPr>
        <p:txBody>
          <a:bodyPr/>
          <a:lstStyle/>
          <a:p>
            <a:pPr eaLnBrk="1" hangingPunct="1"/>
            <a:r>
              <a:rPr lang="en-US" smtClean="0"/>
              <a:t>Questions 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5588" y="1435100"/>
            <a:ext cx="6550025" cy="3705225"/>
          </a:xfrm>
        </p:spPr>
        <p:txBody>
          <a:bodyPr/>
          <a:lstStyle/>
          <a:p>
            <a:pPr marL="419100" indent="-419100" eaLnBrk="1" hangingPunct="1"/>
            <a:r>
              <a:rPr lang="en-US" sz="2400" smtClean="0"/>
              <a:t>How is the production cost affected by different levels of spectrum?</a:t>
            </a:r>
          </a:p>
          <a:p>
            <a:pPr marL="419100" indent="-419100" eaLnBrk="1" hangingPunct="1"/>
            <a:r>
              <a:rPr lang="en-US" sz="2400" smtClean="0"/>
              <a:t>How does the use of spectrum aggregation influence the evaluation of spectrum?</a:t>
            </a:r>
          </a:p>
          <a:p>
            <a:pPr marL="419100" indent="-419100" eaLnBrk="1" hangingPunct="1"/>
            <a:endParaRPr lang="sv-SE" smtClean="0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673100" y="3800475"/>
          <a:ext cx="8172450" cy="124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Bild" r:id="rId4" imgW="6403367" imgH="1037406" progId="Word.Picture.8">
                  <p:embed/>
                </p:oleObj>
              </mc:Choice>
              <mc:Fallback>
                <p:oleObj name="Bild" r:id="rId4" imgW="6403367" imgH="1037406" progId="Word.Picture.8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3133" b="3862"/>
                      <a:stretch>
                        <a:fillRect/>
                      </a:stretch>
                    </p:blipFill>
                    <p:spPr bwMode="auto">
                      <a:xfrm>
                        <a:off x="673100" y="3800475"/>
                        <a:ext cx="8172450" cy="1244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611188" y="5260975"/>
            <a:ext cx="7850187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/>
              <a:t>Base station density for “low“ (left) and “higher” (right) depends on amount of spectrum and the carrier frequencies</a:t>
            </a:r>
            <a:r>
              <a:rPr lang="sv-SE"/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404813"/>
            <a:ext cx="7561262" cy="982662"/>
          </a:xfrm>
        </p:spPr>
        <p:txBody>
          <a:bodyPr/>
          <a:lstStyle/>
          <a:p>
            <a:pPr eaLnBrk="1" hangingPunct="1"/>
            <a:r>
              <a:rPr lang="en-US" sz="3600" smtClean="0">
                <a:ea typeface="Verdana" pitchFamily="34" charset="0"/>
                <a:cs typeface="Verdana" pitchFamily="34" charset="0"/>
              </a:rPr>
              <a:t>Estimate the value of spectrum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381125"/>
            <a:ext cx="6977063" cy="4498975"/>
          </a:xfrm>
        </p:spPr>
        <p:txBody>
          <a:bodyPr/>
          <a:lstStyle/>
          <a:p>
            <a:pPr eaLnBrk="1" hangingPunct="1">
              <a:spcAft>
                <a:spcPts val="600"/>
              </a:spcAft>
              <a:defRPr/>
            </a:pPr>
            <a:r>
              <a:rPr lang="en-US" sz="2000" b="1" dirty="0" smtClean="0">
                <a:ea typeface="Verdana" pitchFamily="34" charset="0"/>
                <a:cs typeface="Verdana" pitchFamily="34" charset="0"/>
              </a:rPr>
              <a:t>Economic value </a:t>
            </a:r>
            <a:r>
              <a:rPr lang="en-US" sz="2000" dirty="0" smtClean="0">
                <a:ea typeface="Verdana" pitchFamily="34" charset="0"/>
                <a:cs typeface="Verdana" pitchFamily="34" charset="0"/>
              </a:rPr>
              <a:t>of spectrum can be assessed by estimating the value of the economic activities through the contribution to the GDP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US" sz="2000" b="1" dirty="0" smtClean="0">
                <a:ea typeface="Verdana" pitchFamily="34" charset="0"/>
                <a:cs typeface="Verdana" pitchFamily="34" charset="0"/>
              </a:rPr>
              <a:t>Marginal value of spectrum</a:t>
            </a:r>
          </a:p>
          <a:p>
            <a:pPr lvl="1" eaLnBrk="1" hangingPunct="1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800" b="1" dirty="0" smtClean="0">
                <a:ea typeface="Verdana" pitchFamily="34" charset="0"/>
                <a:cs typeface="Verdana" pitchFamily="34" charset="0"/>
              </a:rPr>
              <a:t>Engineering value</a:t>
            </a:r>
            <a:r>
              <a:rPr lang="en-US" sz="1800" dirty="0" smtClean="0">
                <a:ea typeface="Verdana" pitchFamily="34" charset="0"/>
                <a:cs typeface="Verdana" pitchFamily="34" charset="0"/>
              </a:rPr>
              <a:t> is determined by cost savings in infrastructure of the operator’s network obtained when additional spectrum is used.</a:t>
            </a:r>
            <a:endParaRPr lang="en-US" sz="1800" b="1" dirty="0" smtClean="0">
              <a:ea typeface="Verdana" pitchFamily="34" charset="0"/>
              <a:cs typeface="Verdana" pitchFamily="34" charset="0"/>
            </a:endParaRPr>
          </a:p>
          <a:p>
            <a:pPr marL="800100" lvl="1" indent="-342900" eaLnBrk="1" hangingPunct="1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000" b="1" dirty="0" smtClean="0">
                <a:ea typeface="Verdana" pitchFamily="34" charset="0"/>
                <a:cs typeface="Verdana" pitchFamily="34" charset="0"/>
              </a:rPr>
              <a:t>Strategic value</a:t>
            </a:r>
            <a:r>
              <a:rPr lang="en-US" sz="2000" dirty="0" smtClean="0">
                <a:ea typeface="Verdana" pitchFamily="34" charset="0"/>
                <a:cs typeface="Verdana" pitchFamily="34" charset="0"/>
              </a:rPr>
              <a:t> reflects the expected position and competitive advantage an operator would hold in the market as a result of the assigned spectrum</a:t>
            </a:r>
            <a:endParaRPr lang="sv-SE" sz="2000" dirty="0" smtClean="0"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404813"/>
            <a:ext cx="7345362" cy="982662"/>
          </a:xfrm>
        </p:spPr>
        <p:txBody>
          <a:bodyPr/>
          <a:lstStyle/>
          <a:p>
            <a:pPr eaLnBrk="1" hangingPunct="1"/>
            <a:r>
              <a:rPr lang="en-US" smtClean="0">
                <a:ea typeface="Verdana" pitchFamily="34" charset="0"/>
                <a:cs typeface="Verdana" pitchFamily="34" charset="0"/>
              </a:rPr>
              <a:t>Approach - technical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666875" y="1371600"/>
            <a:ext cx="6472238" cy="1271588"/>
          </a:xfrm>
        </p:spPr>
        <p:txBody>
          <a:bodyPr/>
          <a:lstStyle/>
          <a:p>
            <a:pPr eaLnBrk="1" hangingPunct="1"/>
            <a:r>
              <a:rPr lang="en-US" sz="2000" smtClean="0">
                <a:ea typeface="Verdana" pitchFamily="34" charset="0"/>
                <a:cs typeface="Verdana" pitchFamily="34" charset="0"/>
              </a:rPr>
              <a:t>Coverage = π * cell range</a:t>
            </a:r>
            <a:r>
              <a:rPr lang="en-US" sz="2000" baseline="30000" smtClean="0">
                <a:ea typeface="Verdana" pitchFamily="34" charset="0"/>
                <a:cs typeface="Verdana" pitchFamily="34" charset="0"/>
              </a:rPr>
              <a:t>2</a:t>
            </a:r>
          </a:p>
          <a:p>
            <a:pPr eaLnBrk="1" hangingPunct="1"/>
            <a:r>
              <a:rPr lang="en-US" sz="2000" smtClean="0">
                <a:ea typeface="Verdana" pitchFamily="34" charset="0"/>
                <a:cs typeface="Verdana" pitchFamily="34" charset="0"/>
              </a:rPr>
              <a:t>Capacity = Bandwidths (MHz) * number of sites * sectors * spectrum </a:t>
            </a:r>
          </a:p>
          <a:p>
            <a:pPr eaLnBrk="1" hangingPunct="1"/>
            <a:r>
              <a:rPr lang="en-US" sz="2000" smtClean="0">
                <a:ea typeface="Verdana" pitchFamily="34" charset="0"/>
                <a:cs typeface="Verdana" pitchFamily="34" charset="0"/>
              </a:rPr>
              <a:t>Bit rate = MHz * spectrum efficiency</a:t>
            </a:r>
          </a:p>
          <a:p>
            <a:pPr eaLnBrk="1" hangingPunct="1"/>
            <a:r>
              <a:rPr lang="en-US" sz="2000" smtClean="0">
                <a:ea typeface="Verdana" pitchFamily="34" charset="0"/>
                <a:cs typeface="Verdana" pitchFamily="34" charset="0"/>
              </a:rPr>
              <a:t>Busy hour = 12.5%</a:t>
            </a:r>
            <a:endParaRPr lang="sv-SE" sz="2000" smtClean="0"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2050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900113" y="3573463"/>
          <a:ext cx="7416800" cy="239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Bild" r:id="rId4" imgW="6403367" imgH="2062950" progId="Word.Picture.8">
                  <p:embed/>
                </p:oleObj>
              </mc:Choice>
              <mc:Fallback>
                <p:oleObj name="Bild" r:id="rId4" imgW="6403367" imgH="2062950" progId="Word.Picture.8">
                  <p:embed/>
                  <p:pic>
                    <p:nvPicPr>
                      <p:cNvPr id="0" name="Picture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3734" b="3862"/>
                      <a:stretch>
                        <a:fillRect/>
                      </a:stretch>
                    </p:blipFill>
                    <p:spPr bwMode="auto">
                      <a:xfrm>
                        <a:off x="900113" y="3573463"/>
                        <a:ext cx="7416800" cy="2390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ChangeArrowheads="1"/>
          </p:cNvSpPr>
          <p:nvPr/>
        </p:nvSpPr>
        <p:spPr bwMode="auto">
          <a:xfrm>
            <a:off x="801688" y="914400"/>
            <a:ext cx="7921625" cy="98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rIns="36000"/>
          <a:lstStyle/>
          <a:p>
            <a:r>
              <a:rPr lang="en-US" sz="280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Capex comparison - 700 MHz vs higher bands</a:t>
            </a:r>
          </a:p>
        </p:txBody>
      </p:sp>
      <p:sp>
        <p:nvSpPr>
          <p:cNvPr id="34819" name="Rectangle 6"/>
          <p:cNvSpPr>
            <a:spLocks noChangeArrowheads="1"/>
          </p:cNvSpPr>
          <p:nvPr/>
        </p:nvSpPr>
        <p:spPr bwMode="auto">
          <a:xfrm>
            <a:off x="5724525" y="5589588"/>
            <a:ext cx="29083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sz="1400"/>
              <a:t>Source: Azcoitia  et al (2010)</a:t>
            </a:r>
            <a:r>
              <a:rPr lang="sv-SE"/>
              <a:t> </a:t>
            </a:r>
          </a:p>
        </p:txBody>
      </p:sp>
      <p:pic>
        <p:nvPicPr>
          <p:cNvPr id="34820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2200275"/>
            <a:ext cx="6786563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1" name="Rectangle 9"/>
          <p:cNvSpPr>
            <a:spLocks noChangeArrowheads="1"/>
          </p:cNvSpPr>
          <p:nvPr/>
        </p:nvSpPr>
        <p:spPr bwMode="auto">
          <a:xfrm>
            <a:off x="581025" y="4648200"/>
            <a:ext cx="830262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>
                <a:latin typeface="Verdana" pitchFamily="34" charset="0"/>
                <a:ea typeface="Verdana" pitchFamily="34" charset="0"/>
                <a:cs typeface="Verdana" pitchFamily="34" charset="0"/>
              </a:rPr>
              <a:t>Capex for each band is normalized to cost of deployment in 700 MHz</a:t>
            </a:r>
            <a:r>
              <a:rPr lang="sv-SE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</p:txBody>
      </p:sp>
      <p:sp>
        <p:nvSpPr>
          <p:cNvPr id="34822" name="Oval 10"/>
          <p:cNvSpPr>
            <a:spLocks noChangeArrowheads="1"/>
          </p:cNvSpPr>
          <p:nvPr/>
        </p:nvSpPr>
        <p:spPr bwMode="auto">
          <a:xfrm>
            <a:off x="5060950" y="3646488"/>
            <a:ext cx="768350" cy="358775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4823" name="Oval 11"/>
          <p:cNvSpPr>
            <a:spLocks noChangeArrowheads="1"/>
          </p:cNvSpPr>
          <p:nvPr/>
        </p:nvSpPr>
        <p:spPr bwMode="auto">
          <a:xfrm>
            <a:off x="6499225" y="3611563"/>
            <a:ext cx="576263" cy="4318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835962" y="581284"/>
            <a:ext cx="6278563" cy="1143000"/>
          </a:xfrm>
        </p:spPr>
        <p:txBody>
          <a:bodyPr/>
          <a:lstStyle/>
          <a:p>
            <a:r>
              <a:rPr lang="en-US" dirty="0" smtClean="0"/>
              <a:t>License exempt - unlicensed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729636" y="1731740"/>
            <a:ext cx="7180447" cy="4211859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800" dirty="0" smtClean="0"/>
              <a:t>PTS Regulation on license exempt (PTSFS:2007.4) on the 2.4 GHz and 5.3 GHz band for ‘short-range device’ (ISM), radio transmitters which provide either unidirectional or bidirectional communication and which transmit over a short distance at low power (WiFi) </a:t>
            </a:r>
          </a:p>
          <a:p>
            <a:pPr>
              <a:spcAft>
                <a:spcPts val="600"/>
              </a:spcAft>
            </a:pPr>
            <a:r>
              <a:rPr lang="en-US" sz="1800" dirty="0" smtClean="0"/>
              <a:t>2400-2483.5 MHz, maximum 100 </a:t>
            </a:r>
            <a:r>
              <a:rPr lang="en-US" sz="1800" dirty="0" err="1" smtClean="0"/>
              <a:t>mW</a:t>
            </a:r>
            <a:r>
              <a:rPr lang="en-US" sz="1800" dirty="0" smtClean="0"/>
              <a:t> e.i.r.p</a:t>
            </a:r>
          </a:p>
          <a:p>
            <a:pPr>
              <a:spcAft>
                <a:spcPts val="600"/>
              </a:spcAft>
            </a:pPr>
            <a:r>
              <a:rPr lang="en-US" sz="1800" dirty="0" smtClean="0"/>
              <a:t>5150-5250, 5250-5350 MHz, maximum 200 </a:t>
            </a:r>
            <a:r>
              <a:rPr lang="en-US" sz="1800" dirty="0" err="1" smtClean="0"/>
              <a:t>mW</a:t>
            </a:r>
            <a:r>
              <a:rPr lang="en-US" sz="1800" dirty="0" smtClean="0"/>
              <a:t> </a:t>
            </a:r>
            <a:r>
              <a:rPr lang="en-US" sz="1800" dirty="0" err="1" smtClean="0"/>
              <a:t>e.i.r.p</a:t>
            </a:r>
            <a:endParaRPr lang="en-US" sz="1800" dirty="0" smtClean="0"/>
          </a:p>
          <a:p>
            <a:pPr>
              <a:spcAft>
                <a:spcPts val="600"/>
              </a:spcAft>
            </a:pPr>
            <a:r>
              <a:rPr lang="en-US" sz="1800" dirty="0" smtClean="0"/>
              <a:t>1875.0-1880.0 MHz, maximum transmission power from base station 20 </a:t>
            </a:r>
            <a:r>
              <a:rPr lang="en-US" sz="1800" dirty="0" err="1" smtClean="0"/>
              <a:t>dBm</a:t>
            </a:r>
            <a:r>
              <a:rPr lang="en-US" sz="1800" dirty="0"/>
              <a:t> </a:t>
            </a:r>
            <a:r>
              <a:rPr lang="en-US" sz="1800" dirty="0" smtClean="0"/>
              <a:t>(100 </a:t>
            </a:r>
            <a:r>
              <a:rPr lang="en-US" sz="1800" dirty="0" err="1"/>
              <a:t>mW</a:t>
            </a:r>
            <a:r>
              <a:rPr lang="en-US" sz="1800" dirty="0"/>
              <a:t> </a:t>
            </a:r>
            <a:r>
              <a:rPr lang="en-US" sz="1800" dirty="0" err="1" smtClean="0"/>
              <a:t>e.i.r.p</a:t>
            </a:r>
            <a:r>
              <a:rPr lang="en-US" sz="1800" dirty="0" smtClean="0"/>
              <a:t>)</a:t>
            </a:r>
          </a:p>
          <a:p>
            <a:endParaRPr lang="en-US" sz="1200" dirty="0" smtClean="0"/>
          </a:p>
          <a:p>
            <a:pPr>
              <a:buNone/>
            </a:pPr>
            <a:r>
              <a:rPr lang="en-US" sz="1200" dirty="0" smtClean="0"/>
              <a:t>	Source: 2006/771/EG – Commission decision of 9 November 2006 on harmonization of the radio spectrum for use by short-range devices (source: </a:t>
            </a:r>
            <a:r>
              <a:rPr lang="en-US" sz="1200" dirty="0" smtClean="0">
                <a:hlinkClick r:id="rId2"/>
              </a:rPr>
              <a:t>http://eur-lex.europa.eu/LexUriServ/LexUriServ.do?uri=OJ:L:2006:312:0066:0070:EN:PDF</a:t>
            </a:r>
            <a:endParaRPr lang="en-US" sz="1200" dirty="0" smtClean="0"/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Spectrum is a vital and scarce resource making allocation decisions to key events</a:t>
            </a:r>
          </a:p>
          <a:p>
            <a:r>
              <a:rPr lang="en-US" sz="2000" dirty="0" smtClean="0"/>
              <a:t>Market mechanism in allocation but yet no spectrum trading</a:t>
            </a:r>
          </a:p>
          <a:p>
            <a:r>
              <a:rPr lang="en-US" sz="2000" dirty="0" smtClean="0"/>
              <a:t>The license exempt for WiFi underscores that allocation mechanism should be combined</a:t>
            </a:r>
          </a:p>
          <a:p>
            <a:r>
              <a:rPr lang="en-US" sz="2000" dirty="0" smtClean="0"/>
              <a:t>Exclusively allocated harmonized spectrum is set to be the main principle to allocation…</a:t>
            </a:r>
          </a:p>
          <a:p>
            <a:endParaRPr lang="sv-SE" dirty="0"/>
          </a:p>
        </p:txBody>
      </p:sp>
    </p:spTree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348"/>
  <p:tag name="DEFAULTHEIGHT" val="200"/>
</p:tagLst>
</file>

<file path=ppt/theme/theme1.xml><?xml version="1.0" encoding="utf-8"?>
<a:theme xmlns:a="http://schemas.openxmlformats.org/drawingml/2006/main" name="pptmall">
  <a:themeElements>
    <a:clrScheme name="pptmal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ptmal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ptmal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mal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mal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mal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mal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mal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mal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mal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mal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mal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mal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mal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pptmall</Template>
  <TotalTime>15516</TotalTime>
  <Words>1762</Words>
  <Application>Microsoft Office PowerPoint</Application>
  <PresentationFormat>Bildspel på skärmen (4:3)</PresentationFormat>
  <Paragraphs>344</Paragraphs>
  <Slides>42</Slides>
  <Notes>4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Serverprogram för OLE-inbäddning</vt:lpstr>
      </vt:variant>
      <vt:variant>
        <vt:i4>1</vt:i4>
      </vt:variant>
      <vt:variant>
        <vt:lpstr>Bildrubriker</vt:lpstr>
      </vt:variant>
      <vt:variant>
        <vt:i4>42</vt:i4>
      </vt:variant>
    </vt:vector>
  </HeadingPairs>
  <TitlesOfParts>
    <vt:vector size="44" baseType="lpstr">
      <vt:lpstr>pptmall</vt:lpstr>
      <vt:lpstr>Bild</vt:lpstr>
      <vt:lpstr>Telecom regulation and spectrum</vt:lpstr>
      <vt:lpstr>Agenda</vt:lpstr>
      <vt:lpstr>If regulation is the answer what is then the question?</vt:lpstr>
      <vt:lpstr>How to organize road traffic?</vt:lpstr>
      <vt:lpstr>How to organize air traffic?</vt:lpstr>
      <vt:lpstr>How to organize rail traffic?</vt:lpstr>
      <vt:lpstr>How to control the financial market?</vt:lpstr>
      <vt:lpstr>How to maintain a natural monopoly?</vt:lpstr>
      <vt:lpstr>Interconnection with other networks?</vt:lpstr>
      <vt:lpstr>How to allocate spectrum?</vt:lpstr>
      <vt:lpstr>Development of telecommunications</vt:lpstr>
      <vt:lpstr>Key words</vt:lpstr>
      <vt:lpstr># 1 – About regulation </vt:lpstr>
      <vt:lpstr>The role of the regulator</vt:lpstr>
      <vt:lpstr>Competition Authority</vt:lpstr>
      <vt:lpstr>Ex ante vs ex post regulation</vt:lpstr>
      <vt:lpstr>Essential facility</vt:lpstr>
      <vt:lpstr>SMP criteria</vt:lpstr>
      <vt:lpstr>Three criteria test</vt:lpstr>
      <vt:lpstr>Relevant markets defined by the Commission </vt:lpstr>
      <vt:lpstr>Interconnection</vt:lpstr>
      <vt:lpstr>Mobile termination</vt:lpstr>
      <vt:lpstr>The regulatory tool box</vt:lpstr>
      <vt:lpstr>#2 - Regulation</vt:lpstr>
      <vt:lpstr>Conclusions</vt:lpstr>
      <vt:lpstr>Regulatory authorities/interest groups</vt:lpstr>
      <vt:lpstr>Spectrum</vt:lpstr>
      <vt:lpstr>PowerPoint-presentation</vt:lpstr>
      <vt:lpstr>Spectrum management</vt:lpstr>
      <vt:lpstr>Spectrum Sweden</vt:lpstr>
      <vt:lpstr>The PTS spectrum policy</vt:lpstr>
      <vt:lpstr>The 800 award in Sweden 2011</vt:lpstr>
      <vt:lpstr>The 800 award in Sweden</vt:lpstr>
      <vt:lpstr>900 MHz</vt:lpstr>
      <vt:lpstr>PowerPoint-presentation</vt:lpstr>
      <vt:lpstr>Spectrum Allocation in Sweden today</vt:lpstr>
      <vt:lpstr>Questions </vt:lpstr>
      <vt:lpstr>Estimate the value of spectrum</vt:lpstr>
      <vt:lpstr>Approach - technical</vt:lpstr>
      <vt:lpstr>PowerPoint-presentation</vt:lpstr>
      <vt:lpstr>License exempt - unlicensed</vt:lpstr>
      <vt:lpstr>Conclusions</vt:lpstr>
    </vt:vector>
  </TitlesOfParts>
  <Company>KTH - S3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cost model for adhoc extended cellular systems</dc:title>
  <dc:creator>s3user</dc:creator>
  <cp:lastModifiedBy>Mölleryd, Bengt</cp:lastModifiedBy>
  <cp:revision>517</cp:revision>
  <dcterms:created xsi:type="dcterms:W3CDTF">2004-02-25T10:43:46Z</dcterms:created>
  <dcterms:modified xsi:type="dcterms:W3CDTF">2015-10-30T08:29:02Z</dcterms:modified>
</cp:coreProperties>
</file>