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4" r:id="rId10"/>
    <p:sldId id="285" r:id="rId11"/>
    <p:sldId id="265" r:id="rId12"/>
    <p:sldId id="266" r:id="rId13"/>
    <p:sldId id="288" r:id="rId14"/>
    <p:sldId id="283" r:id="rId15"/>
    <p:sldId id="287" r:id="rId16"/>
    <p:sldId id="267" r:id="rId17"/>
    <p:sldId id="268" r:id="rId18"/>
    <p:sldId id="269" r:id="rId19"/>
    <p:sldId id="273" r:id="rId20"/>
    <p:sldId id="278" r:id="rId21"/>
  </p:sldIdLst>
  <p:sldSz cx="9144000" cy="6858000" type="screen4x3"/>
  <p:notesSz cx="6772275" cy="9902825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383D2A-805A-49BD-9C3E-BC29B6B32964}">
  <a:tblStyle styleId="{0A383D2A-805A-49BD-9C3E-BC29B6B32964}" styleName="Table_0"/>
  <a:tblStyle styleId="{E4550DA0-B0CE-4695-BEDE-7A539348AA30}" styleName="Table_1"/>
  <a:tblStyle styleId="{221288C3-51F1-451D-B805-A7A462A81A4E}" styleName="Table_2"/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>
      <p:cViewPr varScale="1">
        <p:scale>
          <a:sx n="83" d="100"/>
          <a:sy n="83" d="100"/>
        </p:scale>
        <p:origin x="6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35400" y="0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911225" y="742950"/>
            <a:ext cx="4949825" cy="371316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32692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4617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698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0813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7919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9858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552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3339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2887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4805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0355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328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2601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8106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998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4043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/>
        </p:nvSpPr>
        <p:spPr>
          <a:xfrm>
            <a:off x="3835400" y="9405936"/>
            <a:ext cx="2935199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lvl="0" algn="r" rtl="0">
              <a:buNone/>
            </a:pPr>
            <a:r>
              <a:rPr lang="en-US" sz="1200"/>
              <a:t>*</a:t>
            </a:r>
          </a:p>
        </p:txBody>
      </p:sp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1347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10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082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065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786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2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3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196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630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247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08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404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AndObj" type="txAndObj">
  <p:cSld name="txAndObj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833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261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course/DD1314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914400" y="2115809"/>
            <a:ext cx="7315200" cy="12002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smtClean="0">
                <a:solidFill>
                  <a:schemeClr val="bg1"/>
                </a:solidFill>
              </a:rPr>
              <a:t>DD1314</a:t>
            </a:r>
            <a:endParaRPr lang="en-US" sz="4000">
              <a:solidFill>
                <a:schemeClr val="bg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 strike="noStrike" cap="none" baseline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Programmeringsteknik</a:t>
            </a:r>
            <a:endParaRPr lang="en-US" sz="4000" b="0" i="0" u="none" strike="noStrike" cap="none" baseline="0">
              <a:solidFill>
                <a:schemeClr val="dk2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403648" y="3604285"/>
            <a:ext cx="6593681" cy="683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 err="1" smtClean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Föreläsning</a:t>
            </a:r>
            <a:r>
              <a:rPr lang="en-US" sz="3200" b="0" i="0" u="none" strike="noStrike" cap="none" baseline="0" smtClean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b="0" i="0" u="none" strike="noStrike" cap="none" baseline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0" name="Shape 90"/>
          <p:cNvSpPr/>
          <p:nvPr/>
        </p:nvSpPr>
        <p:spPr>
          <a:xfrm>
            <a:off x="3924300" y="804862"/>
            <a:ext cx="5040312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1800" b="0" i="1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Skolan för Datavetenskap och kommunikation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685800" y="621877"/>
            <a:ext cx="7772400" cy="3467586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342900" lvl="0" indent="-342900" algn="l" rtl="0">
              <a:buFont typeface="Arial" panose="020B0604020202020204" pitchFamily="34" charset="0"/>
              <a:buChar char="•"/>
            </a:pPr>
            <a:r>
              <a:rPr lang="en-US" sz="2000" err="1" smtClean="0"/>
              <a:t>Kursinformation</a:t>
            </a:r>
            <a:endParaRPr lang="en-US" sz="2000"/>
          </a:p>
          <a:p>
            <a:pPr marL="342900" lvl="0" indent="-342900" algn="l" rtl="0">
              <a:buFont typeface="Arial" panose="020B0604020202020204" pitchFamily="34" charset="0"/>
              <a:buChar char="•"/>
            </a:pPr>
            <a:r>
              <a:rPr lang="sv-SE" sz="2000" smtClean="0"/>
              <a:t>Programmering: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/>
              <a:t>print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variabler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reserverade</a:t>
            </a:r>
            <a:r>
              <a:rPr lang="en-US" sz="2000"/>
              <a:t> </a:t>
            </a:r>
            <a:r>
              <a:rPr lang="en-US" sz="2000" err="1"/>
              <a:t>ord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/>
              <a:t>input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kommentarer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beräkningar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datatyper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/>
              <a:t>if-</a:t>
            </a:r>
            <a:r>
              <a:rPr lang="en-US" sz="2000" err="1"/>
              <a:t>satser</a:t>
            </a:r>
            <a:endParaRPr lang="en-US" sz="20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1443491" y="957068"/>
            <a:ext cx="6571343" cy="7441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lvl="0" algn="ctr">
              <a:lnSpc>
                <a:spcPct val="150000"/>
              </a:lnSpc>
              <a:buClr>
                <a:schemeClr val="dk1"/>
              </a:buClr>
              <a:buSzPct val="98958"/>
            </a:pPr>
            <a:r>
              <a:rPr lang="en-US" cap="none" err="1">
                <a:solidFill>
                  <a:schemeClr val="dk1"/>
                </a:solidFill>
                <a:ea typeface="Georgia"/>
                <a:cs typeface="Georgia"/>
                <a:sym typeface="Georgia"/>
              </a:rPr>
              <a:t>Kursnämndsrepresentanter</a:t>
            </a:r>
            <a:r>
              <a:rPr lang="en-US" cap="none">
                <a:solidFill>
                  <a:schemeClr val="dk1"/>
                </a:solidFill>
                <a:ea typeface="Georgia"/>
                <a:cs typeface="Georgia"/>
                <a:sym typeface="Georgia"/>
              </a:rPr>
              <a:t> </a:t>
            </a:r>
            <a:r>
              <a:rPr lang="sv-SE" cap="none">
                <a:solidFill>
                  <a:schemeClr val="dk1"/>
                </a:solidFill>
                <a:ea typeface="Georgia"/>
                <a:cs typeface="Georgia"/>
                <a:sym typeface="Georgia"/>
              </a:rPr>
              <a:t>sökes!</a:t>
            </a:r>
            <a:endParaRPr lang="en-US" cap="none">
              <a:solidFill>
                <a:schemeClr val="dk1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102" name="Shape 102"/>
          <p:cNvSpPr>
            <a:spLocks noGrp="1"/>
          </p:cNvSpPr>
          <p:nvPr>
            <p:ph idx="1"/>
          </p:nvPr>
        </p:nvSpPr>
        <p:spPr>
          <a:xfrm>
            <a:off x="594360" y="2194560"/>
            <a:ext cx="7955280" cy="14023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indent="0">
              <a:buNone/>
            </a:pP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  <a:p>
            <a:pPr marL="0" indent="0">
              <a:buNone/>
            </a:pP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5219700" y="2349500"/>
            <a:ext cx="155699" cy="1225499"/>
          </a:xfrm>
          <a:prstGeom prst="rightBrace">
            <a:avLst>
              <a:gd name="adj1" fmla="val 306"/>
              <a:gd name="adj2" fmla="val 50000"/>
            </a:avLst>
          </a:prstGeom>
          <a:noFill/>
          <a:ln w="9525" cap="rnd">
            <a:solidFill>
              <a:srgbClr val="B6DCD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697084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algn="ctr">
              <a:buNone/>
            </a:pPr>
            <a:r>
              <a:rPr lang="en-US"/>
              <a:t>Lärandemål...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err="1"/>
              <a:t>Efter</a:t>
            </a:r>
            <a:r>
              <a:rPr lang="en-US"/>
              <a:t> </a:t>
            </a:r>
            <a:r>
              <a:rPr lang="en-US" err="1"/>
              <a:t>godkänd</a:t>
            </a:r>
            <a:r>
              <a:rPr lang="en-US"/>
              <a:t> </a:t>
            </a:r>
            <a:r>
              <a:rPr lang="en-US" err="1"/>
              <a:t>kurs</a:t>
            </a:r>
            <a:r>
              <a:rPr lang="en-US"/>
              <a:t> </a:t>
            </a:r>
            <a:r>
              <a:rPr lang="en-US" err="1"/>
              <a:t>ska</a:t>
            </a:r>
            <a:r>
              <a:rPr lang="en-US"/>
              <a:t> du </a:t>
            </a:r>
            <a:r>
              <a:rPr lang="en-US" err="1"/>
              <a:t>kunna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Pythons syntax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god </a:t>
            </a:r>
            <a:r>
              <a:rPr lang="en-US" err="1"/>
              <a:t>programmeringsstil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hitta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rätta</a:t>
            </a:r>
            <a:r>
              <a:rPr lang="en-US"/>
              <a:t> </a:t>
            </a:r>
            <a:r>
              <a:rPr lang="en-US" err="1"/>
              <a:t>fel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ändra</a:t>
            </a:r>
            <a:r>
              <a:rPr lang="en-US"/>
              <a:t> </a:t>
            </a:r>
            <a:r>
              <a:rPr lang="en-US" err="1"/>
              <a:t>färdiga</a:t>
            </a:r>
            <a:r>
              <a:rPr lang="en-US"/>
              <a:t> program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hämta</a:t>
            </a:r>
            <a:r>
              <a:rPr lang="en-US"/>
              <a:t> data </a:t>
            </a:r>
            <a:r>
              <a:rPr lang="en-US" err="1"/>
              <a:t>från</a:t>
            </a:r>
            <a:r>
              <a:rPr lang="en-US"/>
              <a:t> fil</a:t>
            </a:r>
          </a:p>
          <a:p>
            <a:pPr marL="457200" lvl="0" indent="-41910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lagra</a:t>
            </a:r>
            <a:r>
              <a:rPr lang="en-US"/>
              <a:t> data </a:t>
            </a:r>
            <a:r>
              <a:rPr lang="en-US" err="1"/>
              <a:t>på</a:t>
            </a:r>
            <a:r>
              <a:rPr lang="en-US"/>
              <a:t> fil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697084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algn="ctr">
              <a:buNone/>
            </a:pPr>
            <a:r>
              <a:rPr lang="en-US"/>
              <a:t>...fler lärandemål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villkor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slingor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funktioner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problem -&gt; program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datastrukturer</a:t>
            </a:r>
            <a:r>
              <a:rPr lang="en-US"/>
              <a:t> (t ex </a:t>
            </a:r>
            <a:r>
              <a:rPr lang="en-US" err="1"/>
              <a:t>listor</a:t>
            </a:r>
            <a:r>
              <a:rPr lang="en-US"/>
              <a:t>, </a:t>
            </a:r>
            <a:r>
              <a:rPr lang="en-US" err="1"/>
              <a:t>klasser</a:t>
            </a:r>
            <a:r>
              <a:rPr lang="en-US"/>
              <a:t>)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enkla</a:t>
            </a:r>
            <a:r>
              <a:rPr lang="en-US"/>
              <a:t> </a:t>
            </a:r>
            <a:r>
              <a:rPr lang="en-US" err="1"/>
              <a:t>grafiska</a:t>
            </a:r>
            <a:r>
              <a:rPr lang="en-US"/>
              <a:t> </a:t>
            </a:r>
            <a:r>
              <a:rPr lang="en-US" err="1"/>
              <a:t>gränssnitt</a:t>
            </a:r>
            <a:endParaRPr lang="en-US"/>
          </a:p>
          <a:p>
            <a:pPr marL="457200" lvl="0" indent="-41910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granska</a:t>
            </a:r>
            <a:r>
              <a:rPr lang="en-US"/>
              <a:t> </a:t>
            </a:r>
            <a:r>
              <a:rPr lang="en-US" err="1"/>
              <a:t>andras</a:t>
            </a:r>
            <a:r>
              <a:rPr lang="en-US"/>
              <a:t> program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228600" lvl="0" algn="ctr">
              <a:buClr>
                <a:schemeClr val="dk1"/>
              </a:buClr>
              <a:buSzPct val="25000"/>
            </a:pPr>
            <a:r>
              <a:rPr lang="en-US" sz="2800"/>
              <a:t>för att du ska kunna: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457200" lvl="0" indent="-349250" algn="l" rtl="0"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använda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programmering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för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att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lösa</a:t>
            </a:r>
            <a:r>
              <a:rPr lang="en-US" sz="2400">
                <a:solidFill>
                  <a:schemeClr val="tx1"/>
                </a:solidFill>
              </a:rPr>
              <a:t> problem,</a:t>
            </a:r>
          </a:p>
          <a:p>
            <a:pPr marL="457200" lvl="0" indent="-349250" algn="l" rtl="0">
              <a:lnSpc>
                <a:spcPct val="150000"/>
              </a:lnSpc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tillämpa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problemlösningsmetodiken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även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inom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andra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områden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än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programmering</a:t>
            </a:r>
            <a:r>
              <a:rPr lang="en-US" sz="2400">
                <a:solidFill>
                  <a:schemeClr val="tx1"/>
                </a:solidFill>
              </a:rPr>
              <a:t>,</a:t>
            </a:r>
          </a:p>
          <a:p>
            <a:pPr marL="457200" lvl="0" indent="-349250" algn="l" rtl="0"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diskutera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programutveckling</a:t>
            </a:r>
            <a:r>
              <a:rPr lang="en-US" sz="2400">
                <a:solidFill>
                  <a:schemeClr val="tx1"/>
                </a:solidFill>
              </a:rPr>
              <a:t> med </a:t>
            </a:r>
            <a:r>
              <a:rPr lang="en-US" sz="2400" err="1">
                <a:solidFill>
                  <a:schemeClr val="tx1"/>
                </a:solidFill>
              </a:rPr>
              <a:t>experter</a:t>
            </a:r>
            <a:r>
              <a:rPr lang="en-US" sz="2400">
                <a:solidFill>
                  <a:schemeClr val="tx1"/>
                </a:solidFill>
              </a:rPr>
              <a:t>,</a:t>
            </a:r>
          </a:p>
          <a:p>
            <a:pPr marL="457200" marR="0" lvl="0" indent="-349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bedöma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kommersiella</a:t>
            </a:r>
            <a:r>
              <a:rPr lang="en-US" sz="2400">
                <a:solidFill>
                  <a:schemeClr val="tx1"/>
                </a:solidFill>
              </a:rPr>
              <a:t> program.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856060" y="1055432"/>
            <a:ext cx="7429499" cy="6047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err="1"/>
              <a:t>Undervisning</a:t>
            </a:r>
            <a:endParaRPr lang="en-US" sz="3600" b="0"/>
          </a:p>
        </p:txBody>
      </p:sp>
      <p:sp>
        <p:nvSpPr>
          <p:cNvPr id="129" name="Shape 129"/>
          <p:cNvSpPr txBox="1">
            <a:spLocks noGrp="1"/>
          </p:cNvSpPr>
          <p:nvPr>
            <p:ph idx="1"/>
          </p:nvPr>
        </p:nvSpPr>
        <p:spPr>
          <a:xfrm>
            <a:off x="856060" y="2249487"/>
            <a:ext cx="7429499" cy="20107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err="1" smtClean="0"/>
              <a:t>Entimmesföreläsningar</a:t>
            </a:r>
            <a:r>
              <a:rPr lang="en-US" smtClean="0"/>
              <a:t>. </a:t>
            </a:r>
            <a:r>
              <a:rPr lang="en-US" err="1" smtClean="0"/>
              <a:t>Kom</a:t>
            </a:r>
            <a:r>
              <a:rPr lang="en-US" smtClean="0"/>
              <a:t> </a:t>
            </a:r>
            <a:r>
              <a:rPr lang="en-US" err="1"/>
              <a:t>förberedd</a:t>
            </a:r>
            <a:r>
              <a:rPr lang="en-US"/>
              <a:t>!</a:t>
            </a:r>
          </a:p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err="1"/>
              <a:t>Labbtimmar</a:t>
            </a:r>
            <a:r>
              <a:rPr lang="en-US"/>
              <a:t> - </a:t>
            </a:r>
            <a:r>
              <a:rPr lang="en-US" err="1"/>
              <a:t>handledning</a:t>
            </a:r>
            <a:endParaRPr lang="en-US"/>
          </a:p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err="1"/>
              <a:t>Övningstimmar</a:t>
            </a:r>
            <a:r>
              <a:rPr lang="en-US"/>
              <a:t> - </a:t>
            </a:r>
            <a:r>
              <a:rPr lang="en-US" err="1"/>
              <a:t>redovisning</a:t>
            </a:r>
            <a:endParaRPr lang="en-US"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1331640" y="332656"/>
            <a:ext cx="6571343" cy="10492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Vad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ska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 du </a:t>
            </a: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göra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idx="1"/>
          </p:nvPr>
        </p:nvSpPr>
        <p:spPr>
          <a:xfrm>
            <a:off x="1403648" y="1700808"/>
            <a:ext cx="6571343" cy="506288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Laborationer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(LAB1; 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1,5hp)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/>
              <a:t>	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Sex </a:t>
            </a:r>
            <a:r>
              <a:rPr lang="en-US" sz="2400" b="0" i="0" u="none" strike="noStrike" cap="none" baseline="0" err="1" smtClean="0">
                <a:solidFill>
                  <a:schemeClr val="tx1"/>
                </a:solidFill>
              </a:rPr>
              <a:t>labbar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:</a:t>
            </a:r>
            <a:r>
              <a:rPr lang="en-US" sz="2400" b="0" i="0" u="none" strike="noStrike" cap="none" smtClean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program &amp;</a:t>
            </a:r>
            <a:r>
              <a:rPr lang="en-US" sz="2400" b="0" i="0" u="none" strike="noStrike" cap="none" smtClean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 smtClean="0">
                <a:solidFill>
                  <a:schemeClr val="tx1"/>
                </a:solidFill>
              </a:rPr>
              <a:t>instuderingsuppgifter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Prov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(LAB2; 1,5 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hp)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/>
              <a:t>	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Skriftligt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prov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på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grunderna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>
                <a:solidFill>
                  <a:schemeClr val="tx1"/>
                </a:solidFill>
              </a:rPr>
              <a:t>P-</a:t>
            </a: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uppgift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(LAB3; </a:t>
            </a:r>
            <a:r>
              <a:rPr lang="en-US" sz="2400" b="0" i="0" u="none" strike="noStrike" cap="none" baseline="0" smtClean="0">
                <a:solidFill>
                  <a:schemeClr val="tx1"/>
                </a:solidFill>
              </a:rPr>
              <a:t>3p)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/>
              <a:t>	</a:t>
            </a:r>
            <a:r>
              <a:rPr lang="sv-SE" sz="2400" smtClean="0">
                <a:solidFill>
                  <a:schemeClr val="tx1"/>
                </a:solidFill>
              </a:rPr>
              <a:t>Större individuellt programmeringsprojekt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ct val="59375"/>
              <a:buNone/>
            </a:pPr>
            <a:r>
              <a:rPr lang="en-US" sz="2400" b="1" err="1" smtClean="0">
                <a:solidFill>
                  <a:schemeClr val="tx1"/>
                </a:solidFill>
              </a:rPr>
              <a:t>Webbdel</a:t>
            </a:r>
            <a:r>
              <a:rPr lang="en-US" sz="2400" b="1" smtClean="0">
                <a:solidFill>
                  <a:schemeClr val="tx1"/>
                </a:solidFill>
              </a:rPr>
              <a:t> </a:t>
            </a:r>
            <a:r>
              <a:rPr lang="en-US" sz="2400"/>
              <a:t>(</a:t>
            </a:r>
            <a:r>
              <a:rPr lang="en-US" sz="2400" smtClean="0"/>
              <a:t>LAB4; 2p</a:t>
            </a:r>
            <a:r>
              <a:rPr lang="en-US" sz="2400"/>
              <a:t>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Bonuspoäng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242309"/>
              </p:ext>
            </p:extLst>
          </p:nvPr>
        </p:nvGraphicFramePr>
        <p:xfrm>
          <a:off x="611560" y="1873331"/>
          <a:ext cx="7662950" cy="413607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70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6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18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Moment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err="1">
                          <a:effectLst/>
                        </a:rPr>
                        <a:t>Poäng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54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err="1">
                          <a:effectLst/>
                        </a:rPr>
                        <a:t>Labb</a:t>
                      </a:r>
                      <a:r>
                        <a:rPr lang="en-US" sz="2000">
                          <a:effectLst/>
                        </a:rPr>
                        <a:t> </a:t>
                      </a:r>
                      <a:r>
                        <a:rPr lang="en-US" sz="2000" smtClean="0">
                          <a:effectLst/>
                        </a:rPr>
                        <a:t>1-6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0-4/</a:t>
                      </a:r>
                      <a:r>
                        <a:rPr lang="en-US" sz="2000" err="1">
                          <a:effectLst/>
                        </a:rPr>
                        <a:t>labb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2000">
                          <a:effectLst/>
                        </a:rPr>
                        <a:t>Skriftligt förhör på instuderingsfrågor: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tre </a:t>
                      </a:r>
                      <a:r>
                        <a:rPr lang="sv-SE" sz="2000">
                          <a:effectLst/>
                        </a:rPr>
                        <a:t>rätt ger godkänt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fyra </a:t>
                      </a:r>
                      <a:r>
                        <a:rPr lang="sv-SE" sz="2000">
                          <a:effectLst/>
                        </a:rPr>
                        <a:t>rätt ger 1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>
                        <a:effectLst/>
                      </a:endParaRP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fem </a:t>
                      </a:r>
                      <a:r>
                        <a:rPr lang="sv-SE" sz="2000">
                          <a:effectLst/>
                        </a:rPr>
                        <a:t>rätt ger 2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>
                        <a:effectLst/>
                      </a:endParaRPr>
                    </a:p>
                    <a:p>
                      <a:pPr algn="l" fontAlgn="t"/>
                      <a:r>
                        <a:rPr lang="sv-SE" sz="2000" smtClean="0">
                          <a:effectLst/>
                        </a:rPr>
                        <a:t>Uppfylls kraven </a:t>
                      </a:r>
                      <a:r>
                        <a:rPr lang="sv-SE" sz="2000">
                          <a:effectLst/>
                        </a:rPr>
                        <a:t>i labblydelsen?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två krav </a:t>
                      </a:r>
                      <a:r>
                        <a:rPr lang="sv-SE" sz="2000">
                          <a:effectLst/>
                        </a:rPr>
                        <a:t>ger godkänt</a:t>
                      </a: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tre </a:t>
                      </a:r>
                      <a:r>
                        <a:rPr lang="sv-SE" sz="2000">
                          <a:effectLst/>
                        </a:rPr>
                        <a:t>krav </a:t>
                      </a:r>
                      <a:r>
                        <a:rPr lang="sv-SE" sz="2000" smtClean="0">
                          <a:effectLst/>
                        </a:rPr>
                        <a:t>ger </a:t>
                      </a:r>
                      <a:r>
                        <a:rPr lang="sv-SE" sz="2000">
                          <a:effectLst/>
                        </a:rPr>
                        <a:t>1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>
                        <a:effectLst/>
                      </a:endParaRPr>
                    </a:p>
                    <a:p>
                      <a:pPr lvl="1" algn="l" fontAlgn="t">
                        <a:buFont typeface="Arial"/>
                        <a:buChar char="•"/>
                      </a:pPr>
                      <a:r>
                        <a:rPr lang="sv-SE" sz="2000" smtClean="0">
                          <a:effectLst/>
                        </a:rPr>
                        <a:t> fyra krav ger </a:t>
                      </a:r>
                      <a:r>
                        <a:rPr lang="sv-SE" sz="2000">
                          <a:effectLst/>
                        </a:rPr>
                        <a:t>2 </a:t>
                      </a:r>
                      <a:r>
                        <a:rPr lang="sv-SE" sz="2000" err="1">
                          <a:effectLst/>
                        </a:rPr>
                        <a:t>bp</a:t>
                      </a:r>
                      <a:endParaRPr lang="sv-SE" sz="2000" b="0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03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Provet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0-4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03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Spec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0-8</a:t>
                      </a:r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000" b="1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529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Prototyp</a:t>
                      </a:r>
                      <a:endParaRPr lang="en-US" sz="2000" b="1" i="0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>
                          <a:effectLst/>
                        </a:rPr>
                        <a:t>0-8</a:t>
                      </a:r>
                      <a:endParaRPr lang="en-US" sz="2000" b="1" i="0">
                        <a:solidFill>
                          <a:srgbClr val="333333"/>
                        </a:solidFill>
                        <a:effectLst/>
                        <a:latin typeface="garamond pro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111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5"/>
            <a:ext cx="7955280" cy="1091290"/>
          </a:xfrm>
        </p:spPr>
        <p:txBody>
          <a:bodyPr/>
          <a:lstStyle/>
          <a:p>
            <a:r>
              <a:rPr lang="sv-SE" smtClean="0"/>
              <a:t>Kursinformation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300"/>
          </a:xfrm>
        </p:spPr>
        <p:txBody>
          <a:bodyPr/>
          <a:lstStyle/>
          <a:p>
            <a:r>
              <a:rPr lang="sv-SE" sz="2400" smtClean="0"/>
              <a:t>Se </a:t>
            </a:r>
            <a:r>
              <a:rPr lang="sv-SE" sz="2400"/>
              <a:t>Kurswebben: </a:t>
            </a:r>
            <a:r>
              <a:rPr lang="sv-SE" sz="2400" smtClean="0"/>
              <a:t> </a:t>
            </a:r>
            <a:r>
              <a:rPr lang="sv-SE" sz="2400" smtClean="0">
                <a:hlinkClick r:id="rId2"/>
              </a:rPr>
              <a:t>https</a:t>
            </a:r>
            <a:r>
              <a:rPr lang="sv-SE" sz="2400">
                <a:hlinkClick r:id="rId2"/>
              </a:rPr>
              <a:t>://www.kth.se/social/course/DD1314/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2929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1443490" y="620688"/>
            <a:ext cx="6571343" cy="10492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>
                <a:solidFill>
                  <a:schemeClr val="dk2"/>
                </a:solidFill>
              </a:rPr>
              <a:t>Enklaste</a:t>
            </a:r>
            <a:r>
              <a:rPr lang="en-US" sz="4400" b="1" i="0" u="none" strike="noStrike" cap="small" baseline="0">
                <a:solidFill>
                  <a:schemeClr val="dk2"/>
                </a:solidFill>
              </a:rPr>
              <a:t> </a:t>
            </a:r>
            <a:r>
              <a:rPr lang="en-US" sz="4400" b="1" i="0" u="none" strike="noStrike" cap="small" baseline="0" err="1">
                <a:solidFill>
                  <a:schemeClr val="dk2"/>
                </a:solidFill>
              </a:rPr>
              <a:t>programmet</a:t>
            </a:r>
            <a:endParaRPr lang="en-US" sz="4400" b="1" i="0" u="none" strike="noStrike" cap="small" baseline="0">
              <a:solidFill>
                <a:schemeClr val="dk2"/>
              </a:solidFill>
            </a:endParaRPr>
          </a:p>
        </p:txBody>
      </p:sp>
      <p:sp>
        <p:nvSpPr>
          <p:cNvPr id="158" name="Shape 158"/>
          <p:cNvSpPr txBox="1">
            <a:spLocks noGrp="1"/>
          </p:cNvSpPr>
          <p:nvPr>
            <p:ph idx="1"/>
          </p:nvPr>
        </p:nvSpPr>
        <p:spPr>
          <a:xfrm>
            <a:off x="1443491" y="2015733"/>
            <a:ext cx="6571343" cy="3736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0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En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1" u="none" strike="noStrike" cap="none" baseline="0" err="1">
                <a:solidFill>
                  <a:schemeClr val="dk1"/>
                </a:solidFill>
              </a:rPr>
              <a:t>sats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som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skriver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ut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err="1" smtClean="0">
                <a:solidFill>
                  <a:schemeClr val="dk1"/>
                </a:solidFill>
              </a:rPr>
              <a:t>något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på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skärmen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.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1" u="none" strike="noStrike" cap="none" baseline="0" err="1">
                <a:solidFill>
                  <a:schemeClr val="dk1"/>
                </a:solidFill>
              </a:rPr>
              <a:t>Kommandot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heter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print </a:t>
            </a:r>
            <a:endParaRPr lang="en-US" sz="2400" b="0" i="0" u="none" strike="noStrike" cap="none" baseline="0" smtClean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eller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Print</a:t>
            </a:r>
            <a:r>
              <a:rPr lang="en-US" sz="2400" cap="none">
                <a:solidFill>
                  <a:schemeClr val="dk1"/>
                </a:solidFill>
                <a:sym typeface="Courier New"/>
              </a:rPr>
              <a:t>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</a:rPr>
              <a:t>fungerar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</a:rPr>
              <a:t>inte</a:t>
            </a:r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Texten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"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</a:rPr>
              <a:t>Hej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"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kallas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för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ett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1" u="none" strike="noStrike" cap="none" baseline="0" err="1" smtClean="0">
                <a:solidFill>
                  <a:schemeClr val="dk1"/>
                </a:solidFill>
              </a:rPr>
              <a:t>uttryck</a:t>
            </a:r>
            <a:endParaRPr lang="en-US" sz="2400" b="0" i="1" u="none" strike="noStrike" cap="none" baseline="0" smtClean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 b="0" i="1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1" u="none" strike="noStrike" cap="none" baseline="0" err="1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sats</a:t>
            </a:r>
            <a:r>
              <a:rPr lang="en-US" sz="2400" b="0" i="1" u="none" strike="noStrike" cap="none" baseline="0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= statement </a:t>
            </a:r>
            <a:endParaRPr lang="en-US" sz="2400" b="0" i="1" u="none" strike="noStrike" cap="none" baseline="0">
              <a:solidFill>
                <a:schemeClr val="dk1"/>
              </a:solidFill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k</a:t>
            </a:r>
            <a:r>
              <a:rPr lang="en-US" sz="2400" b="0" i="1" u="none" strike="noStrike" cap="none" baseline="0" err="1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ommando</a:t>
            </a:r>
            <a:r>
              <a:rPr lang="en-US" sz="2400" b="0" i="1" u="none" strike="noStrike" cap="none" baseline="0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= command</a:t>
            </a:r>
            <a:endParaRPr lang="en-US" sz="2400" b="0" i="1" u="none" strike="noStrike" cap="none" baseline="0">
              <a:solidFill>
                <a:schemeClr val="dk1"/>
              </a:solidFill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u</a:t>
            </a:r>
            <a:r>
              <a:rPr lang="en-US" sz="2400" b="0" i="1" u="none" strike="noStrike" cap="none" baseline="0" err="1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ttryck</a:t>
            </a:r>
            <a:r>
              <a:rPr lang="en-US" sz="2400" b="0" i="1" u="none" strike="noStrike" cap="none" baseline="0" smtClean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= expression</a:t>
            </a:r>
            <a:endParaRPr lang="en-US" sz="2400" b="0" i="1" u="none" strike="noStrike" cap="none" baseline="0">
              <a:solidFill>
                <a:schemeClr val="dk1"/>
              </a:solidFill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9" name="Shape 159"/>
          <p:cNvSpPr/>
          <p:nvPr/>
        </p:nvSpPr>
        <p:spPr>
          <a:xfrm>
            <a:off x="1443489" y="1688799"/>
            <a:ext cx="6571343" cy="52318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ctr" rtl="0"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("Hello</a:t>
            </a:r>
            <a:r>
              <a:rPr lang="en-US" sz="2800" b="0" i="0" u="none" strike="noStrike" cap="none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sweetie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</a:t>
            </a:r>
            <a:endParaRPr lang="en-US" sz="28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Variabler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idx="1"/>
          </p:nvPr>
        </p:nvSpPr>
        <p:spPr>
          <a:xfrm>
            <a:off x="467545" y="2015733"/>
            <a:ext cx="8352928" cy="280380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 smtClean="0">
                <a:solidFill>
                  <a:schemeClr val="dk1"/>
                </a:solidFill>
              </a:rPr>
              <a:t>Variabler</a:t>
            </a:r>
            <a:r>
              <a:rPr lang="en-US" sz="2400">
                <a:solidFill>
                  <a:schemeClr val="dk1"/>
                </a:solidFill>
              </a:rPr>
              <a:t> </a:t>
            </a:r>
            <a:r>
              <a:rPr lang="en-US" sz="2400" smtClean="0">
                <a:solidFill>
                  <a:schemeClr val="dk1"/>
                </a:solidFill>
              </a:rPr>
              <a:t>-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</a:rPr>
              <a:t>lagrar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data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programmet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.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 b="1" i="0" u="none" strike="noStrike" cap="none" baseline="0" smtClean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u="none" strike="noStrike" cap="none" baseline="0" err="1" smtClean="0">
                <a:solidFill>
                  <a:schemeClr val="dk1"/>
                </a:solidFill>
              </a:rPr>
              <a:t>Variabelnamn</a:t>
            </a:r>
            <a:r>
              <a:rPr lang="en-US" sz="2400" b="1">
                <a:solidFill>
                  <a:schemeClr val="dk1"/>
                </a:solidFill>
              </a:rPr>
              <a:t> </a:t>
            </a:r>
            <a:r>
              <a:rPr lang="en-US" sz="2400" b="1" err="1" smtClean="0">
                <a:solidFill>
                  <a:schemeClr val="dk1"/>
                </a:solidFill>
              </a:rPr>
              <a:t>får</a:t>
            </a:r>
            <a:r>
              <a:rPr lang="en-US" sz="2400" b="1" smtClean="0">
                <a:solidFill>
                  <a:schemeClr val="dk1"/>
                </a:solidFill>
              </a:rPr>
              <a:t> </a:t>
            </a:r>
            <a:r>
              <a:rPr lang="en-US" sz="2400" b="1" err="1" smtClean="0">
                <a:solidFill>
                  <a:schemeClr val="dk1"/>
                </a:solidFill>
              </a:rPr>
              <a:t>innehålla</a:t>
            </a:r>
            <a:r>
              <a:rPr lang="en-US" sz="2400" b="1" smtClean="0">
                <a:solidFill>
                  <a:schemeClr val="dk1"/>
                </a:solidFill>
              </a:rPr>
              <a:t> </a:t>
            </a:r>
            <a:r>
              <a:rPr lang="en-US" sz="2400" b="1" err="1" smtClean="0">
                <a:solidFill>
                  <a:schemeClr val="dk1"/>
                </a:solidFill>
              </a:rPr>
              <a:t>bokstäver</a:t>
            </a:r>
            <a:r>
              <a:rPr lang="en-US" sz="2400" b="1" smtClean="0">
                <a:solidFill>
                  <a:schemeClr val="dk1"/>
                </a:solidFill>
              </a:rPr>
              <a:t>, </a:t>
            </a:r>
            <a:r>
              <a:rPr lang="en-US" sz="2400" b="1" err="1" smtClean="0">
                <a:solidFill>
                  <a:schemeClr val="dk1"/>
                </a:solidFill>
              </a:rPr>
              <a:t>siffor</a:t>
            </a:r>
            <a:r>
              <a:rPr lang="en-US" sz="2400" b="1" smtClean="0">
                <a:solidFill>
                  <a:schemeClr val="dk1"/>
                </a:solidFill>
              </a:rPr>
              <a:t> </a:t>
            </a:r>
            <a:r>
              <a:rPr lang="en-US" sz="2400" b="1" err="1" smtClean="0">
                <a:solidFill>
                  <a:schemeClr val="dk1"/>
                </a:solidFill>
              </a:rPr>
              <a:t>och</a:t>
            </a:r>
            <a:r>
              <a:rPr lang="en-US" sz="2400" b="1" smtClean="0">
                <a:solidFill>
                  <a:schemeClr val="dk1"/>
                </a:solidFill>
              </a:rPr>
              <a:t> _ (</a:t>
            </a:r>
            <a:r>
              <a:rPr lang="en-US" sz="2400" b="1" err="1" smtClean="0">
                <a:solidFill>
                  <a:schemeClr val="dk1"/>
                </a:solidFill>
              </a:rPr>
              <a:t>understreck</a:t>
            </a:r>
            <a:r>
              <a:rPr lang="en-US" sz="2400" b="1" smtClean="0">
                <a:solidFill>
                  <a:schemeClr val="dk1"/>
                </a:solidFill>
              </a:rPr>
              <a:t>). </a:t>
            </a:r>
            <a:r>
              <a:rPr lang="en-US" sz="2400" b="1" err="1" smtClean="0">
                <a:solidFill>
                  <a:schemeClr val="dk1"/>
                </a:solidFill>
              </a:rPr>
              <a:t>Exempel</a:t>
            </a:r>
            <a:r>
              <a:rPr lang="en-US" sz="2400" b="1" smtClean="0">
                <a:solidFill>
                  <a:schemeClr val="dk1"/>
                </a:solidFill>
              </a:rPr>
              <a:t>:</a:t>
            </a:r>
            <a:endParaRPr lang="en-US" sz="2400" b="1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err="1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antal</a:t>
            </a:r>
            <a:r>
              <a:rPr lang="en-US" sz="2400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, vikt2, </a:t>
            </a:r>
            <a:r>
              <a:rPr lang="en-US" sz="2400" err="1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bioBiljetter</a:t>
            </a:r>
            <a:r>
              <a:rPr lang="en-US" sz="2400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err="1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serie_mördare</a:t>
            </a:r>
            <a:r>
              <a:rPr lang="en-US" sz="2400" smtClean="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en-US" sz="2400" i="0" u="none" strike="noStrike" cap="none" baseline="0" smtClean="0">
              <a:solidFill>
                <a:schemeClr val="dk1"/>
              </a:solidFill>
              <a:latin typeface="Courier New" pitchFamily="49" charset="0"/>
              <a:cs typeface="Courier New" pitchFamily="49" charset="0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2400" b="1" smtClean="0">
              <a:solidFill>
                <a:schemeClr val="dk1"/>
              </a:solidFill>
              <a:ea typeface="Comic Sans MS"/>
              <a:cs typeface="Comic Sans MS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2400" b="0" i="0" u="none" strike="noStrike" cap="none" baseline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Tilldelning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b="1">
                <a:solidFill>
                  <a:schemeClr val="dk1"/>
                </a:solidFill>
                <a:ea typeface="Comic Sans MS"/>
                <a:cs typeface="Comic Sans MS"/>
              </a:rPr>
              <a:t>Tilldelning: </a:t>
            </a:r>
            <a:r>
              <a:rPr lang="sv-SE">
                <a:solidFill>
                  <a:schemeClr val="dk1"/>
                </a:solidFill>
                <a:ea typeface="Comic Sans MS"/>
                <a:cs typeface="Comic Sans MS"/>
              </a:rPr>
              <a:t>ger variabeln värde och typ</a:t>
            </a:r>
          </a:p>
          <a:p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1691680" y="5180114"/>
            <a:ext cx="1951175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r>
              <a:rPr lang="en-US" i="1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tilldelning</a:t>
            </a:r>
            <a:r>
              <a:rPr lang="en-US" i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=assignment</a:t>
            </a:r>
          </a:p>
        </p:txBody>
      </p:sp>
      <p:sp>
        <p:nvSpPr>
          <p:cNvPr id="5" name="Shape 167"/>
          <p:cNvSpPr/>
          <p:nvPr/>
        </p:nvSpPr>
        <p:spPr>
          <a:xfrm>
            <a:off x="1691680" y="2805807"/>
            <a:ext cx="4695868" cy="461624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rtl="0">
              <a:buNone/>
            </a:pPr>
            <a:r>
              <a:rPr lang="en-US" sz="240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antal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225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" name="Shape 168"/>
          <p:cNvSpPr/>
          <p:nvPr/>
        </p:nvSpPr>
        <p:spPr>
          <a:xfrm>
            <a:off x="5446713" y="4888461"/>
            <a:ext cx="3240087" cy="1214437"/>
          </a:xfrm>
          <a:prstGeom prst="cube">
            <a:avLst>
              <a:gd name="adj" fmla="val 25000"/>
            </a:avLst>
          </a:prstGeom>
          <a:solidFill>
            <a:schemeClr val="accent1">
              <a:alpha val="0"/>
            </a:schemeClr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cxnSp>
        <p:nvCxnSpPr>
          <p:cNvPr id="7" name="Shape 170"/>
          <p:cNvCxnSpPr/>
          <p:nvPr/>
        </p:nvCxnSpPr>
        <p:spPr>
          <a:xfrm>
            <a:off x="5724525" y="4868862"/>
            <a:ext cx="0" cy="936624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8" name="Shape 171"/>
          <p:cNvCxnSpPr/>
          <p:nvPr/>
        </p:nvCxnSpPr>
        <p:spPr>
          <a:xfrm rot="10800000">
            <a:off x="5724524" y="5805487"/>
            <a:ext cx="2951161" cy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9" name="Shape 172"/>
          <p:cNvCxnSpPr/>
          <p:nvPr/>
        </p:nvCxnSpPr>
        <p:spPr>
          <a:xfrm rot="10800000" flipH="1">
            <a:off x="5435600" y="5805486"/>
            <a:ext cx="288925" cy="287337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" name="Shape 173"/>
          <p:cNvSpPr/>
          <p:nvPr/>
        </p:nvSpPr>
        <p:spPr>
          <a:xfrm>
            <a:off x="5735639" y="5495679"/>
            <a:ext cx="2580777" cy="58473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3200" b="1" smtClean="0">
                <a:solidFill>
                  <a:schemeClr val="dk1"/>
                </a:solidFill>
              </a:rPr>
              <a:t>225        </a:t>
            </a:r>
            <a:r>
              <a:rPr lang="en-US" sz="3200" b="1" err="1" smtClean="0">
                <a:solidFill>
                  <a:schemeClr val="dk1"/>
                </a:solidFill>
              </a:rPr>
              <a:t>int</a:t>
            </a:r>
            <a:r>
              <a:rPr lang="en-US" sz="3200" b="1" smtClean="0">
                <a:solidFill>
                  <a:schemeClr val="dk1"/>
                </a:solidFill>
              </a:rPr>
              <a:t>   </a:t>
            </a:r>
            <a:endParaRPr lang="en-US" sz="3200" b="1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69"/>
          <p:cNvSpPr/>
          <p:nvPr/>
        </p:nvSpPr>
        <p:spPr>
          <a:xfrm>
            <a:off x="5735640" y="4771609"/>
            <a:ext cx="1800436" cy="584735"/>
          </a:xfrm>
          <a:prstGeom prst="rect">
            <a:avLst/>
          </a:prstGeom>
          <a:noFill/>
          <a:ln w="9525" cap="rnd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t" anchorCtr="0">
            <a:spAutoFit/>
            <a:scene3d>
              <a:camera prst="orthographicFront"/>
              <a:lightRig rig="threePt" dir="t">
                <a:rot lat="0" lon="0" rev="1200000"/>
              </a:lightRig>
            </a:scene3d>
          </a:bodyPr>
          <a:lstStyle/>
          <a:p>
            <a:r>
              <a:rPr lang="sv-SE" sz="3200" i="1" smtClean="0">
                <a:latin typeface="Vijaya" panose="020B0604020202020204" pitchFamily="34" charset="0"/>
                <a:cs typeface="Vijaya" panose="020B0604020202020204" pitchFamily="34" charset="0"/>
              </a:rPr>
              <a:t>antal</a:t>
            </a:r>
            <a:endParaRPr sz="3200" i="1">
              <a:latin typeface="Vijaya" panose="020B0604020202020204" pitchFamily="34" charset="0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150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 smtClean="0">
                <a:solidFill>
                  <a:schemeClr val="dk2"/>
                </a:solidFill>
              </a:rPr>
              <a:t>Typer</a:t>
            </a:r>
            <a:endParaRPr lang="en-US" sz="4400" b="1" i="0" u="none" strike="noStrike" cap="small" baseline="0">
              <a:solidFill>
                <a:schemeClr val="dk2"/>
              </a:solidFill>
            </a:endParaRPr>
          </a:p>
        </p:txBody>
      </p:sp>
      <p:sp>
        <p:nvSpPr>
          <p:cNvPr id="166" name="Shape 16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sv-SE" sz="2400" i="0" u="none" strike="noStrike" cap="none" baseline="0" smtClean="0">
                <a:solidFill>
                  <a:schemeClr val="dk1"/>
                </a:solidFill>
              </a:rPr>
              <a:t>Varje variabel har en typ, t ex </a:t>
            </a: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3200" smtClean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en-US" sz="3200" b="0" i="0" u="none" strike="noStrike" cap="none" baseline="0" smtClean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329"/>
              </p:ext>
            </p:extLst>
          </p:nvPr>
        </p:nvGraphicFramePr>
        <p:xfrm>
          <a:off x="683568" y="2492896"/>
          <a:ext cx="7776864" cy="2286000"/>
        </p:xfrm>
        <a:graphic>
          <a:graphicData uri="http://schemas.openxmlformats.org/drawingml/2006/table">
            <a:tbl>
              <a:tblPr firstRow="1" bandRow="1">
                <a:tableStyleId>{0A383D2A-805A-49BD-9C3E-BC29B6B32964}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400" b="1" smtClean="0"/>
                        <a:t>namn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b="1" smtClean="0"/>
                        <a:t>innebörd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b="1" smtClean="0"/>
                        <a:t>exempel</a:t>
                      </a: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 smtClean="0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heltal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5   -239769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smtClean="0">
                          <a:latin typeface="Courier New" pitchFamily="49" charset="0"/>
                          <a:cs typeface="Courier New" pitchFamily="49" charset="0"/>
                        </a:rPr>
                        <a:t>float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flyttal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3.14   4e-3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 smtClean="0">
                          <a:latin typeface="Courier New" pitchFamily="49" charset="0"/>
                          <a:cs typeface="Courier New" pitchFamily="49" charset="0"/>
                        </a:rPr>
                        <a:t>bool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villkorsvärde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err="1" smtClean="0"/>
                        <a:t>True</a:t>
                      </a:r>
                      <a:r>
                        <a:rPr lang="sv-SE" sz="2400" baseline="0" smtClean="0"/>
                        <a:t>  </a:t>
                      </a:r>
                      <a:r>
                        <a:rPr lang="sv-SE" sz="2400" baseline="0" err="1" smtClean="0"/>
                        <a:t>False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 smtClean="0">
                          <a:latin typeface="Courier New" pitchFamily="49" charset="0"/>
                          <a:cs typeface="Courier New" pitchFamily="49" charset="0"/>
                        </a:rPr>
                        <a:t>str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sträng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smtClean="0"/>
                        <a:t>"eld"  "12"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166099"/>
      </p:ext>
    </p:extLst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vilken typ?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Du kan kontrollera vilken typ din variabel har:</a:t>
            </a:r>
          </a:p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   </a:t>
            </a:r>
            <a:r>
              <a:rPr lang="sv-SE" smtClean="0">
                <a:latin typeface="Courier New" panose="02070309020205020404" pitchFamily="49" charset="0"/>
                <a:cs typeface="Courier New" panose="02070309020205020404" pitchFamily="49" charset="0"/>
              </a:rPr>
              <a:t>type(x)</a:t>
            </a:r>
            <a:endParaRPr lang="sv-SE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78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>
                <a:solidFill>
                  <a:schemeClr val="dk2"/>
                </a:solidFill>
              </a:rPr>
              <a:t>Reserverade ord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268675" y="1628800"/>
            <a:ext cx="8893175" cy="5050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Följande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ord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är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reserverade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Python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: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8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and	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del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for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is		raise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assert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sz="2800" b="0" i="0" u="none" strike="noStrike" cap="none" baseline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elif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from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lambda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try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break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else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global	not		while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class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except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if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or		return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continue	exec		import	pass		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def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finally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in		</a:t>
            </a:r>
            <a:r>
              <a:rPr lang="en-US" sz="28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endParaRPr lang="en-US" sz="28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Reserverade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ord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har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betydelse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språket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och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får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</a:rPr>
              <a:t>inte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</a:rPr>
              <a:t>användas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som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variabelnamn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.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57200" y="323706"/>
            <a:ext cx="8229600" cy="10448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/>
              <a:t>Uppgift: </a:t>
            </a:r>
            <a:r>
              <a:rPr lang="en-US" sz="4000" b="1" i="0" u="none" strike="noStrike" cap="small" baseline="0" smtClean="0"/>
              <a:t/>
            </a:r>
            <a:br>
              <a:rPr lang="en-US" sz="4000" b="1" i="0" u="none" strike="noStrike" cap="small" baseline="0" smtClean="0"/>
            </a:br>
            <a:r>
              <a:rPr lang="en-US" sz="2800" cap="none" smtClean="0"/>
              <a:t>Vilka </a:t>
            </a:r>
            <a:r>
              <a:rPr lang="en-US" sz="2800" cap="none"/>
              <a:t>av följande är OK som variabelnamn</a:t>
            </a:r>
            <a:r>
              <a:rPr lang="en-US" sz="2800" cap="none" smtClean="0"/>
              <a:t>?</a:t>
            </a:r>
            <a:endParaRPr lang="en-US" sz="2800" cap="none"/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9000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numCol="2" spcCol="540000" anchor="t" anchorCtr="0">
            <a:spAutoFit/>
          </a:bodyPr>
          <a:lstStyle/>
          <a:p>
            <a:pPr lvl="0" rtl="0">
              <a:buNone/>
            </a:pPr>
            <a:r>
              <a:rPr lang="en-US" sz="2800" cap="none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anka</a:t>
            </a: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800" cap="none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and</a:t>
            </a:r>
          </a:p>
          <a:p>
            <a:pPr lvl="0" rtl="0">
              <a:buNone/>
            </a:pPr>
            <a:r>
              <a:rPr lang="en-US" sz="2800" cap="none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mås</a:t>
            </a: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800" cap="none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moment22</a:t>
            </a:r>
          </a:p>
          <a:p>
            <a:pPr lvl="0" rtl="0">
              <a:buNone/>
            </a:pPr>
            <a:r>
              <a:rPr lang="en-US" sz="2800" cap="none" err="1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variabel</a:t>
            </a: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800" cap="none" smtClean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80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80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800" cap="none" smtClean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800" cap="none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pass</a:t>
            </a: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800" cap="none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pass-</a:t>
            </a:r>
            <a:r>
              <a:rPr lang="en-US" sz="2800" cap="none" err="1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foto</a:t>
            </a: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800" cap="none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akademiskaHus</a:t>
            </a:r>
            <a:endParaRPr lang="en-US" sz="2800" cap="none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sz="2800" cap="none" smtClean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17tåget</a:t>
            </a:r>
          </a:p>
          <a:p>
            <a:pPr>
              <a:buNone/>
            </a:pPr>
            <a:r>
              <a:rPr lang="en-US" sz="2800" err="1" smtClean="0">
                <a:ea typeface="Courier New"/>
                <a:cs typeface="Courier New"/>
                <a:sym typeface="Courier New"/>
              </a:rPr>
              <a:t>jord_prover</a:t>
            </a:r>
            <a:endParaRPr lang="en-US" sz="2800"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457200" y="495292"/>
            <a:ext cx="8229600" cy="7016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smtClean="0">
                <a:solidFill>
                  <a:schemeClr val="dk2"/>
                </a:solidFill>
              </a:rPr>
              <a:t>Inläsning</a:t>
            </a:r>
            <a:endParaRPr lang="en-US" sz="4400" b="1" i="0" u="none" strike="noStrike" cap="small" baseline="0">
              <a:solidFill>
                <a:schemeClr val="dk2"/>
              </a:solidFill>
            </a:endParaRP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6784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694"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Funktionen input() används vid inläsning av strängar: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694"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Vill vi ha tal kan vi konvertera med t ex int(input())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bg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Inläsning=user input</a:t>
            </a:r>
            <a:r>
              <a:rPr lang="en-US" sz="2400" b="0" i="0" u="none" strike="noStrike" cap="none" baseline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5" name="Shape 195"/>
          <p:cNvSpPr/>
          <p:nvPr/>
        </p:nvSpPr>
        <p:spPr>
          <a:xfrm>
            <a:off x="461730" y="2202115"/>
            <a:ext cx="5903911" cy="830956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pPr lvl="0"/>
            <a:r>
              <a:rPr lang="en-US" sz="240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amn = input("</a:t>
            </a:r>
            <a:r>
              <a:rPr lang="en-US" sz="2400" b="0" i="0" u="none" strike="noStrike" cap="none" baseline="0" err="1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Vad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heter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du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? 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Välkommen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namn)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453917" y="4612486"/>
            <a:ext cx="7993062" cy="1569620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storlek = int(input("Din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skostorlek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"))</a:t>
            </a:r>
          </a:p>
          <a:p>
            <a:pPr marL="0" marR="0" lvl="0" indent="0" algn="l" rtl="0">
              <a:buNone/>
            </a:pPr>
            <a:r>
              <a:rPr lang="en-US" sz="240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stor = storlek + 1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("Ta " + str(stor) + "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skridskor")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("så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får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du plats med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sockor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också</a:t>
            </a:r>
            <a:r>
              <a:rPr lang="en-US" sz="2400" b="0" i="0" u="none" strike="noStrike" cap="none" baseline="0" smtClean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!")</a:t>
            </a:r>
            <a:r>
              <a:rPr lang="en-US" sz="1800" b="0" i="0" u="none" strike="noStrike" cap="none" baseline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18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Algoritm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Läser in indata</a:t>
            </a:r>
          </a:p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Gör beräkningar</a:t>
            </a:r>
          </a:p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Skriver ut resultatet</a:t>
            </a:r>
          </a:p>
          <a:p>
            <a:endParaRPr lang="en-US" sz="3200" b="0" i="0" u="none" strike="noStrike" cap="none" baseline="0">
              <a:solidFill>
                <a:schemeClr val="dk1"/>
              </a:solidFill>
            </a:endParaRPr>
          </a:p>
        </p:txBody>
      </p:sp>
      <p:grpSp>
        <p:nvGrpSpPr>
          <p:cNvPr id="228" name="Shape 228"/>
          <p:cNvGrpSpPr/>
          <p:nvPr/>
        </p:nvGrpSpPr>
        <p:grpSpPr>
          <a:xfrm>
            <a:off x="217486" y="3827451"/>
            <a:ext cx="1809752" cy="1362090"/>
            <a:chOff x="60300" y="78925"/>
            <a:chExt cx="2864325" cy="2822400"/>
          </a:xfrm>
        </p:grpSpPr>
        <p:sp>
          <p:nvSpPr>
            <p:cNvPr id="229" name="Shape 229"/>
            <p:cNvSpPr/>
            <p:nvPr/>
          </p:nvSpPr>
          <p:spPr>
            <a:xfrm>
              <a:off x="512550" y="78925"/>
              <a:ext cx="1974900" cy="1875025"/>
            </a:xfrm>
            <a:custGeom>
              <a:avLst/>
              <a:gdLst/>
              <a:ahLst/>
              <a:cxnLst/>
              <a:rect l="0" t="0" r="0" b="0"/>
              <a:pathLst>
                <a:path w="78996" h="75001" extrusionOk="0">
                  <a:moveTo>
                    <a:pt x="1" y="1"/>
                  </a:moveTo>
                  <a:lnTo>
                    <a:pt x="78995" y="1"/>
                  </a:lnTo>
                  <a:lnTo>
                    <a:pt x="78995" y="75001"/>
                  </a:lnTo>
                  <a:lnTo>
                    <a:pt x="1" y="750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60300" y="2052625"/>
              <a:ext cx="2864325" cy="631600"/>
            </a:xfrm>
            <a:custGeom>
              <a:avLst/>
              <a:gdLst/>
              <a:ahLst/>
              <a:cxnLst/>
              <a:rect l="0" t="0" r="0" b="0"/>
              <a:pathLst>
                <a:path w="114573" h="25264" extrusionOk="0">
                  <a:moveTo>
                    <a:pt x="17487" y="0"/>
                  </a:moveTo>
                  <a:lnTo>
                    <a:pt x="0" y="25263"/>
                  </a:lnTo>
                  <a:lnTo>
                    <a:pt x="114573" y="25263"/>
                  </a:lnTo>
                  <a:lnTo>
                    <a:pt x="97085" y="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60300" y="2684200"/>
              <a:ext cx="2864325" cy="217125"/>
            </a:xfrm>
            <a:custGeom>
              <a:avLst/>
              <a:gdLst/>
              <a:ahLst/>
              <a:cxnLst/>
              <a:rect l="0" t="0" r="0" b="0"/>
              <a:pathLst>
                <a:path w="114573" h="8685" extrusionOk="0">
                  <a:moveTo>
                    <a:pt x="0" y="0"/>
                  </a:moveTo>
                  <a:lnTo>
                    <a:pt x="0" y="8685"/>
                  </a:lnTo>
                  <a:lnTo>
                    <a:pt x="114573" y="8685"/>
                  </a:lnTo>
                  <a:lnTo>
                    <a:pt x="1145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>
              <a:off x="618075" y="276300"/>
              <a:ext cx="1763850" cy="1460550"/>
            </a:xfrm>
            <a:custGeom>
              <a:avLst/>
              <a:gdLst/>
              <a:ahLst/>
              <a:cxnLst/>
              <a:rect l="0" t="0" r="0" b="0"/>
              <a:pathLst>
                <a:path w="70554" h="58422" extrusionOk="0">
                  <a:moveTo>
                    <a:pt x="1" y="1"/>
                  </a:moveTo>
                  <a:lnTo>
                    <a:pt x="70553" y="1"/>
                  </a:lnTo>
                  <a:lnTo>
                    <a:pt x="70553" y="58422"/>
                  </a:lnTo>
                  <a:lnTo>
                    <a:pt x="1" y="5842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452250" y="2111825"/>
              <a:ext cx="2095500" cy="78975"/>
            </a:xfrm>
            <a:custGeom>
              <a:avLst/>
              <a:gdLst/>
              <a:ahLst/>
              <a:cxnLst/>
              <a:rect l="0" t="0" r="0" b="0"/>
              <a:pathLst>
                <a:path w="83820" h="3159" extrusionOk="0">
                  <a:moveTo>
                    <a:pt x="1809" y="1"/>
                  </a:moveTo>
                  <a:lnTo>
                    <a:pt x="0" y="3159"/>
                  </a:lnTo>
                  <a:lnTo>
                    <a:pt x="83820" y="3159"/>
                  </a:lnTo>
                  <a:lnTo>
                    <a:pt x="81407" y="1"/>
                  </a:lnTo>
                  <a:lnTo>
                    <a:pt x="1809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844200" y="2467100"/>
              <a:ext cx="1311600" cy="78975"/>
            </a:xfrm>
            <a:custGeom>
              <a:avLst/>
              <a:gdLst/>
              <a:ahLst/>
              <a:cxnLst/>
              <a:rect l="0" t="0" r="0" b="0"/>
              <a:pathLst>
                <a:path w="52464" h="3159" extrusionOk="0">
                  <a:moveTo>
                    <a:pt x="1810" y="0"/>
                  </a:moveTo>
                  <a:lnTo>
                    <a:pt x="1" y="3158"/>
                  </a:lnTo>
                  <a:lnTo>
                    <a:pt x="52463" y="3158"/>
                  </a:lnTo>
                  <a:lnTo>
                    <a:pt x="50654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376875" y="2230250"/>
              <a:ext cx="2246250" cy="78975"/>
            </a:xfrm>
            <a:custGeom>
              <a:avLst/>
              <a:gdLst/>
              <a:ahLst/>
              <a:cxnLst/>
              <a:rect l="0" t="0" r="0" b="0"/>
              <a:pathLst>
                <a:path w="89850" h="3159" extrusionOk="0">
                  <a:moveTo>
                    <a:pt x="2412" y="1"/>
                  </a:moveTo>
                  <a:lnTo>
                    <a:pt x="0" y="3158"/>
                  </a:lnTo>
                  <a:lnTo>
                    <a:pt x="89850" y="3158"/>
                  </a:lnTo>
                  <a:lnTo>
                    <a:pt x="87438" y="1"/>
                  </a:lnTo>
                  <a:lnTo>
                    <a:pt x="2412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301500" y="2348675"/>
              <a:ext cx="2397000" cy="78975"/>
            </a:xfrm>
            <a:custGeom>
              <a:avLst/>
              <a:gdLst/>
              <a:ahLst/>
              <a:cxnLst/>
              <a:rect l="0" t="0" r="0" b="0"/>
              <a:pathLst>
                <a:path w="95880" h="3159" extrusionOk="0">
                  <a:moveTo>
                    <a:pt x="2412" y="0"/>
                  </a:moveTo>
                  <a:lnTo>
                    <a:pt x="0" y="3158"/>
                  </a:lnTo>
                  <a:lnTo>
                    <a:pt x="95880" y="3158"/>
                  </a:lnTo>
                  <a:lnTo>
                    <a:pt x="93468" y="0"/>
                  </a:lnTo>
                  <a:lnTo>
                    <a:pt x="2412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237" name="Shape 237"/>
          <p:cNvSpPr/>
          <p:nvPr/>
        </p:nvSpPr>
        <p:spPr>
          <a:xfrm>
            <a:off x="1547812" y="4724400"/>
            <a:ext cx="97631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238" name="Shape 238"/>
          <p:cNvGrpSpPr/>
          <p:nvPr/>
        </p:nvGrpSpPr>
        <p:grpSpPr>
          <a:xfrm>
            <a:off x="6122986" y="4043351"/>
            <a:ext cx="1809752" cy="1362090"/>
            <a:chOff x="60300" y="78925"/>
            <a:chExt cx="2864325" cy="2822400"/>
          </a:xfrm>
        </p:grpSpPr>
        <p:sp>
          <p:nvSpPr>
            <p:cNvPr id="239" name="Shape 239"/>
            <p:cNvSpPr/>
            <p:nvPr/>
          </p:nvSpPr>
          <p:spPr>
            <a:xfrm>
              <a:off x="512550" y="78925"/>
              <a:ext cx="1974900" cy="1875025"/>
            </a:xfrm>
            <a:custGeom>
              <a:avLst/>
              <a:gdLst/>
              <a:ahLst/>
              <a:cxnLst/>
              <a:rect l="0" t="0" r="0" b="0"/>
              <a:pathLst>
                <a:path w="78996" h="75001" extrusionOk="0">
                  <a:moveTo>
                    <a:pt x="1" y="1"/>
                  </a:moveTo>
                  <a:lnTo>
                    <a:pt x="78995" y="1"/>
                  </a:lnTo>
                  <a:lnTo>
                    <a:pt x="78995" y="75001"/>
                  </a:lnTo>
                  <a:lnTo>
                    <a:pt x="1" y="750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0" name="Shape 240"/>
            <p:cNvSpPr/>
            <p:nvPr/>
          </p:nvSpPr>
          <p:spPr>
            <a:xfrm>
              <a:off x="60300" y="2052625"/>
              <a:ext cx="2864325" cy="631600"/>
            </a:xfrm>
            <a:custGeom>
              <a:avLst/>
              <a:gdLst/>
              <a:ahLst/>
              <a:cxnLst/>
              <a:rect l="0" t="0" r="0" b="0"/>
              <a:pathLst>
                <a:path w="114573" h="25264" extrusionOk="0">
                  <a:moveTo>
                    <a:pt x="17487" y="0"/>
                  </a:moveTo>
                  <a:lnTo>
                    <a:pt x="0" y="25263"/>
                  </a:lnTo>
                  <a:lnTo>
                    <a:pt x="114573" y="25263"/>
                  </a:lnTo>
                  <a:lnTo>
                    <a:pt x="97085" y="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1" name="Shape 241"/>
            <p:cNvSpPr/>
            <p:nvPr/>
          </p:nvSpPr>
          <p:spPr>
            <a:xfrm>
              <a:off x="60300" y="2684200"/>
              <a:ext cx="2864325" cy="217125"/>
            </a:xfrm>
            <a:custGeom>
              <a:avLst/>
              <a:gdLst/>
              <a:ahLst/>
              <a:cxnLst/>
              <a:rect l="0" t="0" r="0" b="0"/>
              <a:pathLst>
                <a:path w="114573" h="8685" extrusionOk="0">
                  <a:moveTo>
                    <a:pt x="0" y="0"/>
                  </a:moveTo>
                  <a:lnTo>
                    <a:pt x="0" y="8685"/>
                  </a:lnTo>
                  <a:lnTo>
                    <a:pt x="114573" y="8685"/>
                  </a:lnTo>
                  <a:lnTo>
                    <a:pt x="1145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618075" y="276300"/>
              <a:ext cx="1763850" cy="1460550"/>
            </a:xfrm>
            <a:custGeom>
              <a:avLst/>
              <a:gdLst/>
              <a:ahLst/>
              <a:cxnLst/>
              <a:rect l="0" t="0" r="0" b="0"/>
              <a:pathLst>
                <a:path w="70554" h="58422" extrusionOk="0">
                  <a:moveTo>
                    <a:pt x="1" y="1"/>
                  </a:moveTo>
                  <a:lnTo>
                    <a:pt x="70553" y="1"/>
                  </a:lnTo>
                  <a:lnTo>
                    <a:pt x="70553" y="58422"/>
                  </a:lnTo>
                  <a:lnTo>
                    <a:pt x="1" y="5842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3" name="Shape 243"/>
            <p:cNvSpPr/>
            <p:nvPr/>
          </p:nvSpPr>
          <p:spPr>
            <a:xfrm>
              <a:off x="452250" y="2111825"/>
              <a:ext cx="2095500" cy="78975"/>
            </a:xfrm>
            <a:custGeom>
              <a:avLst/>
              <a:gdLst/>
              <a:ahLst/>
              <a:cxnLst/>
              <a:rect l="0" t="0" r="0" b="0"/>
              <a:pathLst>
                <a:path w="83820" h="3159" extrusionOk="0">
                  <a:moveTo>
                    <a:pt x="1809" y="1"/>
                  </a:moveTo>
                  <a:lnTo>
                    <a:pt x="0" y="3159"/>
                  </a:lnTo>
                  <a:lnTo>
                    <a:pt x="83820" y="3159"/>
                  </a:lnTo>
                  <a:lnTo>
                    <a:pt x="81407" y="1"/>
                  </a:lnTo>
                  <a:lnTo>
                    <a:pt x="1809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844200" y="2467100"/>
              <a:ext cx="1311600" cy="78975"/>
            </a:xfrm>
            <a:custGeom>
              <a:avLst/>
              <a:gdLst/>
              <a:ahLst/>
              <a:cxnLst/>
              <a:rect l="0" t="0" r="0" b="0"/>
              <a:pathLst>
                <a:path w="52464" h="3159" extrusionOk="0">
                  <a:moveTo>
                    <a:pt x="1810" y="0"/>
                  </a:moveTo>
                  <a:lnTo>
                    <a:pt x="1" y="3158"/>
                  </a:lnTo>
                  <a:lnTo>
                    <a:pt x="52463" y="3158"/>
                  </a:lnTo>
                  <a:lnTo>
                    <a:pt x="50654" y="0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5" name="Shape 245"/>
            <p:cNvSpPr/>
            <p:nvPr/>
          </p:nvSpPr>
          <p:spPr>
            <a:xfrm>
              <a:off x="376875" y="2230250"/>
              <a:ext cx="2246250" cy="78975"/>
            </a:xfrm>
            <a:custGeom>
              <a:avLst/>
              <a:gdLst/>
              <a:ahLst/>
              <a:cxnLst/>
              <a:rect l="0" t="0" r="0" b="0"/>
              <a:pathLst>
                <a:path w="89850" h="3159" extrusionOk="0">
                  <a:moveTo>
                    <a:pt x="2412" y="1"/>
                  </a:moveTo>
                  <a:lnTo>
                    <a:pt x="0" y="3158"/>
                  </a:lnTo>
                  <a:lnTo>
                    <a:pt x="89850" y="3158"/>
                  </a:lnTo>
                  <a:lnTo>
                    <a:pt x="87438" y="1"/>
                  </a:lnTo>
                  <a:lnTo>
                    <a:pt x="2412" y="1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46" name="Shape 246"/>
            <p:cNvSpPr/>
            <p:nvPr/>
          </p:nvSpPr>
          <p:spPr>
            <a:xfrm>
              <a:off x="301500" y="2348675"/>
              <a:ext cx="2397000" cy="78975"/>
            </a:xfrm>
            <a:custGeom>
              <a:avLst/>
              <a:gdLst/>
              <a:ahLst/>
              <a:cxnLst/>
              <a:rect l="0" t="0" r="0" b="0"/>
              <a:pathLst>
                <a:path w="95880" h="3159" extrusionOk="0">
                  <a:moveTo>
                    <a:pt x="2412" y="0"/>
                  </a:moveTo>
                  <a:lnTo>
                    <a:pt x="0" y="3158"/>
                  </a:lnTo>
                  <a:lnTo>
                    <a:pt x="95880" y="3158"/>
                  </a:lnTo>
                  <a:lnTo>
                    <a:pt x="93468" y="0"/>
                  </a:lnTo>
                  <a:lnTo>
                    <a:pt x="2412" y="0"/>
                  </a:lnTo>
                  <a:close/>
                </a:path>
              </a:pathLst>
            </a:custGeom>
            <a:solidFill>
              <a:srgbClr val="C0C0C0"/>
            </a:solidFill>
            <a:ln w="15075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247" name="Shape 247"/>
          <p:cNvSpPr/>
          <p:nvPr/>
        </p:nvSpPr>
        <p:spPr>
          <a:xfrm>
            <a:off x="5724525" y="4221162"/>
            <a:ext cx="97631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248" name="Shape 248"/>
          <p:cNvGrpSpPr/>
          <p:nvPr/>
        </p:nvGrpSpPr>
        <p:grpSpPr>
          <a:xfrm>
            <a:off x="2605818" y="3766256"/>
            <a:ext cx="2956716" cy="2007432"/>
            <a:chOff x="48700" y="70400"/>
            <a:chExt cx="2883125" cy="2831025"/>
          </a:xfrm>
        </p:grpSpPr>
        <p:sp>
          <p:nvSpPr>
            <p:cNvPr id="249" name="Shape 249"/>
            <p:cNvSpPr/>
            <p:nvPr/>
          </p:nvSpPr>
          <p:spPr>
            <a:xfrm>
              <a:off x="126600" y="183075"/>
              <a:ext cx="2805225" cy="2718350"/>
            </a:xfrm>
            <a:custGeom>
              <a:avLst/>
              <a:gdLst/>
              <a:ahLst/>
              <a:cxnLst/>
              <a:rect l="0" t="0" r="0" b="0"/>
              <a:pathLst>
                <a:path w="112209" h="108734" extrusionOk="0">
                  <a:moveTo>
                    <a:pt x="10131" y="36057"/>
                  </a:moveTo>
                  <a:lnTo>
                    <a:pt x="6235" y="37747"/>
                  </a:lnTo>
                  <a:lnTo>
                    <a:pt x="2728" y="41128"/>
                  </a:lnTo>
                  <a:lnTo>
                    <a:pt x="780" y="45635"/>
                  </a:lnTo>
                  <a:lnTo>
                    <a:pt x="391" y="48452"/>
                  </a:lnTo>
                  <a:lnTo>
                    <a:pt x="1" y="51269"/>
                  </a:lnTo>
                  <a:lnTo>
                    <a:pt x="391" y="55212"/>
                  </a:lnTo>
                  <a:lnTo>
                    <a:pt x="1559" y="58592"/>
                  </a:lnTo>
                  <a:lnTo>
                    <a:pt x="3118" y="61409"/>
                  </a:lnTo>
                  <a:lnTo>
                    <a:pt x="5455" y="63663"/>
                  </a:lnTo>
                  <a:lnTo>
                    <a:pt x="5455" y="63663"/>
                  </a:lnTo>
                  <a:lnTo>
                    <a:pt x="3118" y="68733"/>
                  </a:lnTo>
                  <a:lnTo>
                    <a:pt x="2728" y="70987"/>
                  </a:lnTo>
                  <a:lnTo>
                    <a:pt x="2339" y="73804"/>
                  </a:lnTo>
                  <a:lnTo>
                    <a:pt x="2728" y="76621"/>
                  </a:lnTo>
                  <a:lnTo>
                    <a:pt x="3118" y="80001"/>
                  </a:lnTo>
                  <a:lnTo>
                    <a:pt x="5845" y="84508"/>
                  </a:lnTo>
                  <a:lnTo>
                    <a:pt x="9352" y="87888"/>
                  </a:lnTo>
                  <a:lnTo>
                    <a:pt x="11300" y="88452"/>
                  </a:lnTo>
                  <a:lnTo>
                    <a:pt x="13637" y="89015"/>
                  </a:lnTo>
                  <a:lnTo>
                    <a:pt x="14417" y="89015"/>
                  </a:lnTo>
                  <a:lnTo>
                    <a:pt x="15196" y="89015"/>
                  </a:lnTo>
                  <a:lnTo>
                    <a:pt x="15196" y="89015"/>
                  </a:lnTo>
                  <a:lnTo>
                    <a:pt x="18313" y="94649"/>
                  </a:lnTo>
                  <a:lnTo>
                    <a:pt x="22598" y="98592"/>
                  </a:lnTo>
                  <a:lnTo>
                    <a:pt x="27274" y="100846"/>
                  </a:lnTo>
                  <a:lnTo>
                    <a:pt x="32339" y="101973"/>
                  </a:lnTo>
                  <a:lnTo>
                    <a:pt x="37793" y="101409"/>
                  </a:lnTo>
                  <a:lnTo>
                    <a:pt x="42858" y="98592"/>
                  </a:lnTo>
                  <a:lnTo>
                    <a:pt x="42858" y="98592"/>
                  </a:lnTo>
                  <a:lnTo>
                    <a:pt x="45585" y="102536"/>
                  </a:lnTo>
                  <a:lnTo>
                    <a:pt x="49092" y="105916"/>
                  </a:lnTo>
                  <a:lnTo>
                    <a:pt x="52988" y="108170"/>
                  </a:lnTo>
                  <a:lnTo>
                    <a:pt x="57274" y="108733"/>
                  </a:lnTo>
                  <a:lnTo>
                    <a:pt x="60001" y="108170"/>
                  </a:lnTo>
                  <a:lnTo>
                    <a:pt x="62728" y="107607"/>
                  </a:lnTo>
                  <a:lnTo>
                    <a:pt x="67793" y="104226"/>
                  </a:lnTo>
                  <a:lnTo>
                    <a:pt x="71689" y="99156"/>
                  </a:lnTo>
                  <a:lnTo>
                    <a:pt x="72858" y="95776"/>
                  </a:lnTo>
                  <a:lnTo>
                    <a:pt x="74027" y="92395"/>
                  </a:lnTo>
                  <a:lnTo>
                    <a:pt x="74027" y="92395"/>
                  </a:lnTo>
                  <a:lnTo>
                    <a:pt x="77923" y="94649"/>
                  </a:lnTo>
                  <a:lnTo>
                    <a:pt x="82209" y="95212"/>
                  </a:lnTo>
                  <a:lnTo>
                    <a:pt x="85326" y="94649"/>
                  </a:lnTo>
                  <a:lnTo>
                    <a:pt x="88053" y="93522"/>
                  </a:lnTo>
                  <a:lnTo>
                    <a:pt x="90391" y="91832"/>
                  </a:lnTo>
                  <a:lnTo>
                    <a:pt x="92728" y="89578"/>
                  </a:lnTo>
                  <a:lnTo>
                    <a:pt x="94676" y="86762"/>
                  </a:lnTo>
                  <a:lnTo>
                    <a:pt x="95845" y="83381"/>
                  </a:lnTo>
                  <a:lnTo>
                    <a:pt x="96624" y="79438"/>
                  </a:lnTo>
                  <a:lnTo>
                    <a:pt x="97014" y="75494"/>
                  </a:lnTo>
                  <a:lnTo>
                    <a:pt x="97014" y="75494"/>
                  </a:lnTo>
                  <a:lnTo>
                    <a:pt x="100131" y="74367"/>
                  </a:lnTo>
                  <a:lnTo>
                    <a:pt x="102858" y="72677"/>
                  </a:lnTo>
                  <a:lnTo>
                    <a:pt x="105585" y="70423"/>
                  </a:lnTo>
                  <a:lnTo>
                    <a:pt x="107923" y="67607"/>
                  </a:lnTo>
                  <a:lnTo>
                    <a:pt x="109481" y="64790"/>
                  </a:lnTo>
                  <a:lnTo>
                    <a:pt x="111040" y="60846"/>
                  </a:lnTo>
                  <a:lnTo>
                    <a:pt x="111819" y="56902"/>
                  </a:lnTo>
                  <a:lnTo>
                    <a:pt x="112209" y="52959"/>
                  </a:lnTo>
                  <a:lnTo>
                    <a:pt x="111819" y="49015"/>
                  </a:lnTo>
                  <a:lnTo>
                    <a:pt x="111430" y="45071"/>
                  </a:lnTo>
                  <a:lnTo>
                    <a:pt x="110261" y="41691"/>
                  </a:lnTo>
                  <a:lnTo>
                    <a:pt x="108702" y="38311"/>
                  </a:lnTo>
                  <a:lnTo>
                    <a:pt x="108702" y="38311"/>
                  </a:lnTo>
                  <a:lnTo>
                    <a:pt x="109092" y="34931"/>
                  </a:lnTo>
                  <a:lnTo>
                    <a:pt x="109481" y="31550"/>
                  </a:lnTo>
                  <a:lnTo>
                    <a:pt x="108702" y="25353"/>
                  </a:lnTo>
                  <a:lnTo>
                    <a:pt x="106754" y="20283"/>
                  </a:lnTo>
                  <a:lnTo>
                    <a:pt x="103637" y="16339"/>
                  </a:lnTo>
                  <a:lnTo>
                    <a:pt x="99352" y="13522"/>
                  </a:lnTo>
                  <a:lnTo>
                    <a:pt x="99352" y="13522"/>
                  </a:lnTo>
                  <a:lnTo>
                    <a:pt x="98962" y="10705"/>
                  </a:lnTo>
                  <a:lnTo>
                    <a:pt x="97793" y="7888"/>
                  </a:lnTo>
                  <a:lnTo>
                    <a:pt x="95066" y="3945"/>
                  </a:lnTo>
                  <a:lnTo>
                    <a:pt x="91559" y="1128"/>
                  </a:lnTo>
                  <a:lnTo>
                    <a:pt x="86884" y="1"/>
                  </a:lnTo>
                  <a:lnTo>
                    <a:pt x="84157" y="564"/>
                  </a:lnTo>
                  <a:lnTo>
                    <a:pt x="81819" y="1691"/>
                  </a:lnTo>
                  <a:lnTo>
                    <a:pt x="79481" y="3381"/>
                  </a:lnTo>
                  <a:lnTo>
                    <a:pt x="77533" y="5635"/>
                  </a:lnTo>
                  <a:lnTo>
                    <a:pt x="77533" y="5635"/>
                  </a:lnTo>
                  <a:lnTo>
                    <a:pt x="75585" y="3381"/>
                  </a:lnTo>
                  <a:lnTo>
                    <a:pt x="73637" y="1691"/>
                  </a:lnTo>
                  <a:lnTo>
                    <a:pt x="71300" y="564"/>
                  </a:lnTo>
                  <a:lnTo>
                    <a:pt x="68572" y="1"/>
                  </a:lnTo>
                  <a:lnTo>
                    <a:pt x="65455" y="564"/>
                  </a:lnTo>
                  <a:lnTo>
                    <a:pt x="62728" y="2254"/>
                  </a:lnTo>
                  <a:lnTo>
                    <a:pt x="60391" y="5071"/>
                  </a:lnTo>
                  <a:lnTo>
                    <a:pt x="58442" y="8452"/>
                  </a:lnTo>
                  <a:lnTo>
                    <a:pt x="58442" y="8452"/>
                  </a:lnTo>
                  <a:lnTo>
                    <a:pt x="56105" y="6198"/>
                  </a:lnTo>
                  <a:lnTo>
                    <a:pt x="53767" y="4508"/>
                  </a:lnTo>
                  <a:lnTo>
                    <a:pt x="51430" y="3945"/>
                  </a:lnTo>
                  <a:lnTo>
                    <a:pt x="48702" y="3381"/>
                  </a:lnTo>
                  <a:lnTo>
                    <a:pt x="45196" y="3945"/>
                  </a:lnTo>
                  <a:lnTo>
                    <a:pt x="41689" y="5635"/>
                  </a:lnTo>
                  <a:lnTo>
                    <a:pt x="38572" y="9015"/>
                  </a:lnTo>
                  <a:lnTo>
                    <a:pt x="36235" y="12959"/>
                  </a:lnTo>
                  <a:lnTo>
                    <a:pt x="36235" y="12959"/>
                  </a:lnTo>
                  <a:lnTo>
                    <a:pt x="31949" y="10705"/>
                  </a:lnTo>
                  <a:lnTo>
                    <a:pt x="27663" y="10142"/>
                  </a:lnTo>
                  <a:lnTo>
                    <a:pt x="24157" y="10705"/>
                  </a:lnTo>
                  <a:lnTo>
                    <a:pt x="20650" y="11832"/>
                  </a:lnTo>
                  <a:lnTo>
                    <a:pt x="17533" y="14085"/>
                  </a:lnTo>
                  <a:lnTo>
                    <a:pt x="15196" y="16902"/>
                  </a:lnTo>
                  <a:lnTo>
                    <a:pt x="12858" y="20283"/>
                  </a:lnTo>
                  <a:lnTo>
                    <a:pt x="11300" y="24226"/>
                  </a:lnTo>
                  <a:lnTo>
                    <a:pt x="10131" y="28733"/>
                  </a:lnTo>
                  <a:lnTo>
                    <a:pt x="9741" y="33240"/>
                  </a:lnTo>
                  <a:lnTo>
                    <a:pt x="10131" y="34931"/>
                  </a:lnTo>
                  <a:lnTo>
                    <a:pt x="10131" y="36057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0" name="Shape 250"/>
            <p:cNvSpPr/>
            <p:nvPr/>
          </p:nvSpPr>
          <p:spPr>
            <a:xfrm>
              <a:off x="48700" y="70400"/>
              <a:ext cx="2805200" cy="2718350"/>
            </a:xfrm>
            <a:custGeom>
              <a:avLst/>
              <a:gdLst/>
              <a:ahLst/>
              <a:cxnLst/>
              <a:rect l="0" t="0" r="0" b="0"/>
              <a:pathLst>
                <a:path w="112208" h="108734" extrusionOk="0">
                  <a:moveTo>
                    <a:pt x="10130" y="36057"/>
                  </a:moveTo>
                  <a:lnTo>
                    <a:pt x="6234" y="37747"/>
                  </a:lnTo>
                  <a:lnTo>
                    <a:pt x="2727" y="41128"/>
                  </a:lnTo>
                  <a:lnTo>
                    <a:pt x="779" y="45635"/>
                  </a:lnTo>
                  <a:lnTo>
                    <a:pt x="390" y="48452"/>
                  </a:lnTo>
                  <a:lnTo>
                    <a:pt x="0" y="51269"/>
                  </a:lnTo>
                  <a:lnTo>
                    <a:pt x="390" y="55212"/>
                  </a:lnTo>
                  <a:lnTo>
                    <a:pt x="1558" y="58592"/>
                  </a:lnTo>
                  <a:lnTo>
                    <a:pt x="3117" y="61409"/>
                  </a:lnTo>
                  <a:lnTo>
                    <a:pt x="5455" y="63663"/>
                  </a:lnTo>
                  <a:lnTo>
                    <a:pt x="5455" y="63663"/>
                  </a:lnTo>
                  <a:lnTo>
                    <a:pt x="3117" y="68733"/>
                  </a:lnTo>
                  <a:lnTo>
                    <a:pt x="2727" y="70987"/>
                  </a:lnTo>
                  <a:lnTo>
                    <a:pt x="2338" y="73804"/>
                  </a:lnTo>
                  <a:lnTo>
                    <a:pt x="2727" y="76621"/>
                  </a:lnTo>
                  <a:lnTo>
                    <a:pt x="3117" y="80001"/>
                  </a:lnTo>
                  <a:lnTo>
                    <a:pt x="5844" y="84508"/>
                  </a:lnTo>
                  <a:lnTo>
                    <a:pt x="9351" y="87888"/>
                  </a:lnTo>
                  <a:lnTo>
                    <a:pt x="11299" y="88452"/>
                  </a:lnTo>
                  <a:lnTo>
                    <a:pt x="13636" y="89015"/>
                  </a:lnTo>
                  <a:lnTo>
                    <a:pt x="14416" y="89015"/>
                  </a:lnTo>
                  <a:lnTo>
                    <a:pt x="15195" y="89015"/>
                  </a:lnTo>
                  <a:lnTo>
                    <a:pt x="15195" y="89015"/>
                  </a:lnTo>
                  <a:lnTo>
                    <a:pt x="18312" y="94649"/>
                  </a:lnTo>
                  <a:lnTo>
                    <a:pt x="22597" y="98592"/>
                  </a:lnTo>
                  <a:lnTo>
                    <a:pt x="27273" y="100846"/>
                  </a:lnTo>
                  <a:lnTo>
                    <a:pt x="32338" y="101973"/>
                  </a:lnTo>
                  <a:lnTo>
                    <a:pt x="37792" y="101409"/>
                  </a:lnTo>
                  <a:lnTo>
                    <a:pt x="42857" y="98592"/>
                  </a:lnTo>
                  <a:lnTo>
                    <a:pt x="42857" y="98592"/>
                  </a:lnTo>
                  <a:lnTo>
                    <a:pt x="45584" y="102536"/>
                  </a:lnTo>
                  <a:lnTo>
                    <a:pt x="49091" y="105916"/>
                  </a:lnTo>
                  <a:lnTo>
                    <a:pt x="52987" y="108170"/>
                  </a:lnTo>
                  <a:lnTo>
                    <a:pt x="57273" y="108733"/>
                  </a:lnTo>
                  <a:lnTo>
                    <a:pt x="60000" y="108170"/>
                  </a:lnTo>
                  <a:lnTo>
                    <a:pt x="62727" y="107607"/>
                  </a:lnTo>
                  <a:lnTo>
                    <a:pt x="67792" y="104226"/>
                  </a:lnTo>
                  <a:lnTo>
                    <a:pt x="71688" y="99156"/>
                  </a:lnTo>
                  <a:lnTo>
                    <a:pt x="72857" y="95776"/>
                  </a:lnTo>
                  <a:lnTo>
                    <a:pt x="74026" y="92395"/>
                  </a:lnTo>
                  <a:lnTo>
                    <a:pt x="74026" y="92395"/>
                  </a:lnTo>
                  <a:lnTo>
                    <a:pt x="77922" y="94649"/>
                  </a:lnTo>
                  <a:lnTo>
                    <a:pt x="82208" y="95212"/>
                  </a:lnTo>
                  <a:lnTo>
                    <a:pt x="85325" y="94649"/>
                  </a:lnTo>
                  <a:lnTo>
                    <a:pt x="88052" y="93522"/>
                  </a:lnTo>
                  <a:lnTo>
                    <a:pt x="90390" y="91832"/>
                  </a:lnTo>
                  <a:lnTo>
                    <a:pt x="92727" y="89578"/>
                  </a:lnTo>
                  <a:lnTo>
                    <a:pt x="94675" y="86761"/>
                  </a:lnTo>
                  <a:lnTo>
                    <a:pt x="95844" y="83381"/>
                  </a:lnTo>
                  <a:lnTo>
                    <a:pt x="96623" y="79438"/>
                  </a:lnTo>
                  <a:lnTo>
                    <a:pt x="97013" y="75494"/>
                  </a:lnTo>
                  <a:lnTo>
                    <a:pt x="97013" y="75494"/>
                  </a:lnTo>
                  <a:lnTo>
                    <a:pt x="100130" y="74367"/>
                  </a:lnTo>
                  <a:lnTo>
                    <a:pt x="102857" y="72677"/>
                  </a:lnTo>
                  <a:lnTo>
                    <a:pt x="105584" y="70423"/>
                  </a:lnTo>
                  <a:lnTo>
                    <a:pt x="107922" y="67607"/>
                  </a:lnTo>
                  <a:lnTo>
                    <a:pt x="109481" y="64790"/>
                  </a:lnTo>
                  <a:lnTo>
                    <a:pt x="111039" y="60846"/>
                  </a:lnTo>
                  <a:lnTo>
                    <a:pt x="111818" y="56902"/>
                  </a:lnTo>
                  <a:lnTo>
                    <a:pt x="112208" y="52959"/>
                  </a:lnTo>
                  <a:lnTo>
                    <a:pt x="111818" y="49015"/>
                  </a:lnTo>
                  <a:lnTo>
                    <a:pt x="111429" y="45071"/>
                  </a:lnTo>
                  <a:lnTo>
                    <a:pt x="110260" y="41691"/>
                  </a:lnTo>
                  <a:lnTo>
                    <a:pt x="108701" y="38311"/>
                  </a:lnTo>
                  <a:lnTo>
                    <a:pt x="108701" y="38311"/>
                  </a:lnTo>
                  <a:lnTo>
                    <a:pt x="109091" y="34930"/>
                  </a:lnTo>
                  <a:lnTo>
                    <a:pt x="109481" y="31550"/>
                  </a:lnTo>
                  <a:lnTo>
                    <a:pt x="108701" y="25353"/>
                  </a:lnTo>
                  <a:lnTo>
                    <a:pt x="106753" y="20283"/>
                  </a:lnTo>
                  <a:lnTo>
                    <a:pt x="103636" y="16339"/>
                  </a:lnTo>
                  <a:lnTo>
                    <a:pt x="99351" y="13522"/>
                  </a:lnTo>
                  <a:lnTo>
                    <a:pt x="99351" y="13522"/>
                  </a:lnTo>
                  <a:lnTo>
                    <a:pt x="98961" y="10705"/>
                  </a:lnTo>
                  <a:lnTo>
                    <a:pt x="97792" y="7888"/>
                  </a:lnTo>
                  <a:lnTo>
                    <a:pt x="95065" y="3945"/>
                  </a:lnTo>
                  <a:lnTo>
                    <a:pt x="91558" y="1128"/>
                  </a:lnTo>
                  <a:lnTo>
                    <a:pt x="86883" y="1"/>
                  </a:lnTo>
                  <a:lnTo>
                    <a:pt x="84156" y="564"/>
                  </a:lnTo>
                  <a:lnTo>
                    <a:pt x="81818" y="1691"/>
                  </a:lnTo>
                  <a:lnTo>
                    <a:pt x="79481" y="3381"/>
                  </a:lnTo>
                  <a:lnTo>
                    <a:pt x="77533" y="5635"/>
                  </a:lnTo>
                  <a:lnTo>
                    <a:pt x="77533" y="5635"/>
                  </a:lnTo>
                  <a:lnTo>
                    <a:pt x="75584" y="3381"/>
                  </a:lnTo>
                  <a:lnTo>
                    <a:pt x="73636" y="1691"/>
                  </a:lnTo>
                  <a:lnTo>
                    <a:pt x="71299" y="564"/>
                  </a:lnTo>
                  <a:lnTo>
                    <a:pt x="68571" y="1"/>
                  </a:lnTo>
                  <a:lnTo>
                    <a:pt x="65455" y="564"/>
                  </a:lnTo>
                  <a:lnTo>
                    <a:pt x="62727" y="2254"/>
                  </a:lnTo>
                  <a:lnTo>
                    <a:pt x="60390" y="5071"/>
                  </a:lnTo>
                  <a:lnTo>
                    <a:pt x="58442" y="8452"/>
                  </a:lnTo>
                  <a:lnTo>
                    <a:pt x="58442" y="8452"/>
                  </a:lnTo>
                  <a:lnTo>
                    <a:pt x="56104" y="6198"/>
                  </a:lnTo>
                  <a:lnTo>
                    <a:pt x="53766" y="4508"/>
                  </a:lnTo>
                  <a:lnTo>
                    <a:pt x="51429" y="3945"/>
                  </a:lnTo>
                  <a:lnTo>
                    <a:pt x="48701" y="3381"/>
                  </a:lnTo>
                  <a:lnTo>
                    <a:pt x="45195" y="3945"/>
                  </a:lnTo>
                  <a:lnTo>
                    <a:pt x="41688" y="5635"/>
                  </a:lnTo>
                  <a:lnTo>
                    <a:pt x="38571" y="9015"/>
                  </a:lnTo>
                  <a:lnTo>
                    <a:pt x="36234" y="12959"/>
                  </a:lnTo>
                  <a:lnTo>
                    <a:pt x="36234" y="12959"/>
                  </a:lnTo>
                  <a:lnTo>
                    <a:pt x="31948" y="10705"/>
                  </a:lnTo>
                  <a:lnTo>
                    <a:pt x="27662" y="10142"/>
                  </a:lnTo>
                  <a:lnTo>
                    <a:pt x="24156" y="10705"/>
                  </a:lnTo>
                  <a:lnTo>
                    <a:pt x="20649" y="11832"/>
                  </a:lnTo>
                  <a:lnTo>
                    <a:pt x="17533" y="14085"/>
                  </a:lnTo>
                  <a:lnTo>
                    <a:pt x="15195" y="16902"/>
                  </a:lnTo>
                  <a:lnTo>
                    <a:pt x="12857" y="20283"/>
                  </a:lnTo>
                  <a:lnTo>
                    <a:pt x="11299" y="24226"/>
                  </a:lnTo>
                  <a:lnTo>
                    <a:pt x="10130" y="28733"/>
                  </a:lnTo>
                  <a:lnTo>
                    <a:pt x="9740" y="33240"/>
                  </a:lnTo>
                  <a:lnTo>
                    <a:pt x="10130" y="34930"/>
                  </a:lnTo>
                  <a:lnTo>
                    <a:pt x="10130" y="36057"/>
                  </a:lnTo>
                  <a:close/>
                </a:path>
              </a:pathLst>
            </a:custGeom>
            <a:solidFill>
              <a:srgbClr val="FFBE7D"/>
            </a:solidFill>
            <a:ln>
              <a:noFill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1" name="Shape 251"/>
            <p:cNvSpPr/>
            <p:nvPr/>
          </p:nvSpPr>
          <p:spPr>
            <a:xfrm>
              <a:off x="48700" y="70400"/>
              <a:ext cx="2805200" cy="2718350"/>
            </a:xfrm>
            <a:custGeom>
              <a:avLst/>
              <a:gdLst/>
              <a:ahLst/>
              <a:cxnLst/>
              <a:rect l="0" t="0" r="0" b="0"/>
              <a:pathLst>
                <a:path w="112208" h="108734" fill="none" extrusionOk="0">
                  <a:moveTo>
                    <a:pt x="10130" y="36057"/>
                  </a:moveTo>
                  <a:lnTo>
                    <a:pt x="6234" y="37747"/>
                  </a:lnTo>
                  <a:lnTo>
                    <a:pt x="2727" y="41128"/>
                  </a:lnTo>
                  <a:lnTo>
                    <a:pt x="779" y="45635"/>
                  </a:lnTo>
                  <a:lnTo>
                    <a:pt x="390" y="48452"/>
                  </a:lnTo>
                  <a:lnTo>
                    <a:pt x="0" y="51269"/>
                  </a:lnTo>
                  <a:lnTo>
                    <a:pt x="390" y="55212"/>
                  </a:lnTo>
                  <a:lnTo>
                    <a:pt x="1558" y="58592"/>
                  </a:lnTo>
                  <a:lnTo>
                    <a:pt x="3117" y="61409"/>
                  </a:lnTo>
                  <a:lnTo>
                    <a:pt x="5455" y="63663"/>
                  </a:lnTo>
                  <a:lnTo>
                    <a:pt x="5455" y="63663"/>
                  </a:lnTo>
                  <a:lnTo>
                    <a:pt x="3117" y="68733"/>
                  </a:lnTo>
                  <a:lnTo>
                    <a:pt x="2727" y="70987"/>
                  </a:lnTo>
                  <a:lnTo>
                    <a:pt x="2338" y="73804"/>
                  </a:lnTo>
                  <a:lnTo>
                    <a:pt x="2727" y="76621"/>
                  </a:lnTo>
                  <a:lnTo>
                    <a:pt x="3117" y="80001"/>
                  </a:lnTo>
                  <a:lnTo>
                    <a:pt x="5844" y="84508"/>
                  </a:lnTo>
                  <a:lnTo>
                    <a:pt x="9351" y="87888"/>
                  </a:lnTo>
                  <a:lnTo>
                    <a:pt x="11299" y="88452"/>
                  </a:lnTo>
                  <a:lnTo>
                    <a:pt x="13636" y="89015"/>
                  </a:lnTo>
                  <a:lnTo>
                    <a:pt x="14416" y="89015"/>
                  </a:lnTo>
                  <a:lnTo>
                    <a:pt x="15195" y="89015"/>
                  </a:lnTo>
                  <a:lnTo>
                    <a:pt x="15195" y="89015"/>
                  </a:lnTo>
                  <a:lnTo>
                    <a:pt x="18312" y="94649"/>
                  </a:lnTo>
                  <a:lnTo>
                    <a:pt x="22597" y="98592"/>
                  </a:lnTo>
                  <a:lnTo>
                    <a:pt x="27273" y="100846"/>
                  </a:lnTo>
                  <a:lnTo>
                    <a:pt x="32338" y="101973"/>
                  </a:lnTo>
                  <a:lnTo>
                    <a:pt x="37792" y="101409"/>
                  </a:lnTo>
                  <a:lnTo>
                    <a:pt x="42857" y="98592"/>
                  </a:lnTo>
                  <a:lnTo>
                    <a:pt x="42857" y="98592"/>
                  </a:lnTo>
                  <a:lnTo>
                    <a:pt x="45584" y="102536"/>
                  </a:lnTo>
                  <a:lnTo>
                    <a:pt x="49091" y="105916"/>
                  </a:lnTo>
                  <a:lnTo>
                    <a:pt x="52987" y="108170"/>
                  </a:lnTo>
                  <a:lnTo>
                    <a:pt x="57273" y="108733"/>
                  </a:lnTo>
                  <a:lnTo>
                    <a:pt x="60000" y="108170"/>
                  </a:lnTo>
                  <a:lnTo>
                    <a:pt x="62727" y="107607"/>
                  </a:lnTo>
                  <a:lnTo>
                    <a:pt x="67792" y="104226"/>
                  </a:lnTo>
                  <a:lnTo>
                    <a:pt x="71688" y="99156"/>
                  </a:lnTo>
                  <a:lnTo>
                    <a:pt x="72857" y="95776"/>
                  </a:lnTo>
                  <a:lnTo>
                    <a:pt x="74026" y="92395"/>
                  </a:lnTo>
                  <a:lnTo>
                    <a:pt x="74026" y="92395"/>
                  </a:lnTo>
                  <a:lnTo>
                    <a:pt x="77922" y="94649"/>
                  </a:lnTo>
                  <a:lnTo>
                    <a:pt x="82208" y="95212"/>
                  </a:lnTo>
                  <a:lnTo>
                    <a:pt x="85325" y="94649"/>
                  </a:lnTo>
                  <a:lnTo>
                    <a:pt x="88052" y="93522"/>
                  </a:lnTo>
                  <a:lnTo>
                    <a:pt x="90390" y="91832"/>
                  </a:lnTo>
                  <a:lnTo>
                    <a:pt x="92727" y="89578"/>
                  </a:lnTo>
                  <a:lnTo>
                    <a:pt x="94675" y="86761"/>
                  </a:lnTo>
                  <a:lnTo>
                    <a:pt x="95844" y="83381"/>
                  </a:lnTo>
                  <a:lnTo>
                    <a:pt x="96623" y="79438"/>
                  </a:lnTo>
                  <a:lnTo>
                    <a:pt x="97013" y="75494"/>
                  </a:lnTo>
                  <a:lnTo>
                    <a:pt x="97013" y="75494"/>
                  </a:lnTo>
                  <a:lnTo>
                    <a:pt x="100130" y="74367"/>
                  </a:lnTo>
                  <a:lnTo>
                    <a:pt x="102857" y="72677"/>
                  </a:lnTo>
                  <a:lnTo>
                    <a:pt x="105584" y="70423"/>
                  </a:lnTo>
                  <a:lnTo>
                    <a:pt x="107922" y="67607"/>
                  </a:lnTo>
                  <a:lnTo>
                    <a:pt x="109481" y="64790"/>
                  </a:lnTo>
                  <a:lnTo>
                    <a:pt x="111039" y="60846"/>
                  </a:lnTo>
                  <a:lnTo>
                    <a:pt x="111818" y="56902"/>
                  </a:lnTo>
                  <a:lnTo>
                    <a:pt x="112208" y="52959"/>
                  </a:lnTo>
                  <a:lnTo>
                    <a:pt x="111818" y="49015"/>
                  </a:lnTo>
                  <a:lnTo>
                    <a:pt x="111429" y="45071"/>
                  </a:lnTo>
                  <a:lnTo>
                    <a:pt x="110260" y="41691"/>
                  </a:lnTo>
                  <a:lnTo>
                    <a:pt x="108701" y="38311"/>
                  </a:lnTo>
                  <a:lnTo>
                    <a:pt x="108701" y="38311"/>
                  </a:lnTo>
                  <a:lnTo>
                    <a:pt x="109091" y="34930"/>
                  </a:lnTo>
                  <a:lnTo>
                    <a:pt x="109481" y="31550"/>
                  </a:lnTo>
                  <a:lnTo>
                    <a:pt x="108701" y="25353"/>
                  </a:lnTo>
                  <a:lnTo>
                    <a:pt x="106753" y="20283"/>
                  </a:lnTo>
                  <a:lnTo>
                    <a:pt x="103636" y="16339"/>
                  </a:lnTo>
                  <a:lnTo>
                    <a:pt x="99351" y="13522"/>
                  </a:lnTo>
                  <a:lnTo>
                    <a:pt x="99351" y="13522"/>
                  </a:lnTo>
                  <a:lnTo>
                    <a:pt x="98961" y="10705"/>
                  </a:lnTo>
                  <a:lnTo>
                    <a:pt x="97792" y="7888"/>
                  </a:lnTo>
                  <a:lnTo>
                    <a:pt x="95065" y="3945"/>
                  </a:lnTo>
                  <a:lnTo>
                    <a:pt x="91558" y="1128"/>
                  </a:lnTo>
                  <a:lnTo>
                    <a:pt x="86883" y="1"/>
                  </a:lnTo>
                  <a:lnTo>
                    <a:pt x="84156" y="564"/>
                  </a:lnTo>
                  <a:lnTo>
                    <a:pt x="81818" y="1691"/>
                  </a:lnTo>
                  <a:lnTo>
                    <a:pt x="79481" y="3381"/>
                  </a:lnTo>
                  <a:lnTo>
                    <a:pt x="77533" y="5635"/>
                  </a:lnTo>
                  <a:lnTo>
                    <a:pt x="77533" y="5635"/>
                  </a:lnTo>
                  <a:lnTo>
                    <a:pt x="75584" y="3381"/>
                  </a:lnTo>
                  <a:lnTo>
                    <a:pt x="73636" y="1691"/>
                  </a:lnTo>
                  <a:lnTo>
                    <a:pt x="71299" y="564"/>
                  </a:lnTo>
                  <a:lnTo>
                    <a:pt x="68571" y="1"/>
                  </a:lnTo>
                  <a:lnTo>
                    <a:pt x="65455" y="564"/>
                  </a:lnTo>
                  <a:lnTo>
                    <a:pt x="62727" y="2254"/>
                  </a:lnTo>
                  <a:lnTo>
                    <a:pt x="60390" y="5071"/>
                  </a:lnTo>
                  <a:lnTo>
                    <a:pt x="58442" y="8452"/>
                  </a:lnTo>
                  <a:lnTo>
                    <a:pt x="58442" y="8452"/>
                  </a:lnTo>
                  <a:lnTo>
                    <a:pt x="56104" y="6198"/>
                  </a:lnTo>
                  <a:lnTo>
                    <a:pt x="53766" y="4508"/>
                  </a:lnTo>
                  <a:lnTo>
                    <a:pt x="51429" y="3945"/>
                  </a:lnTo>
                  <a:lnTo>
                    <a:pt x="48701" y="3381"/>
                  </a:lnTo>
                  <a:lnTo>
                    <a:pt x="45195" y="3945"/>
                  </a:lnTo>
                  <a:lnTo>
                    <a:pt x="41688" y="5635"/>
                  </a:lnTo>
                  <a:lnTo>
                    <a:pt x="38571" y="9015"/>
                  </a:lnTo>
                  <a:lnTo>
                    <a:pt x="36234" y="12959"/>
                  </a:lnTo>
                  <a:lnTo>
                    <a:pt x="36234" y="12959"/>
                  </a:lnTo>
                  <a:lnTo>
                    <a:pt x="31948" y="10705"/>
                  </a:lnTo>
                  <a:lnTo>
                    <a:pt x="27662" y="10142"/>
                  </a:lnTo>
                  <a:lnTo>
                    <a:pt x="24156" y="10705"/>
                  </a:lnTo>
                  <a:lnTo>
                    <a:pt x="20649" y="11832"/>
                  </a:lnTo>
                  <a:lnTo>
                    <a:pt x="17533" y="14085"/>
                  </a:lnTo>
                  <a:lnTo>
                    <a:pt x="15195" y="16902"/>
                  </a:lnTo>
                  <a:lnTo>
                    <a:pt x="12857" y="20283"/>
                  </a:lnTo>
                  <a:lnTo>
                    <a:pt x="11299" y="24226"/>
                  </a:lnTo>
                  <a:lnTo>
                    <a:pt x="10130" y="28733"/>
                  </a:lnTo>
                  <a:lnTo>
                    <a:pt x="9740" y="33240"/>
                  </a:lnTo>
                  <a:lnTo>
                    <a:pt x="10130" y="34930"/>
                  </a:lnTo>
                  <a:lnTo>
                    <a:pt x="10130" y="36057"/>
                  </a:lnTo>
                  <a:close/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185050" y="1661950"/>
              <a:ext cx="165600" cy="56375"/>
            </a:xfrm>
            <a:custGeom>
              <a:avLst/>
              <a:gdLst/>
              <a:ahLst/>
              <a:cxnLst/>
              <a:rect l="0" t="0" r="0" b="0"/>
              <a:pathLst>
                <a:path w="6624" h="2255" fill="none" extrusionOk="0">
                  <a:moveTo>
                    <a:pt x="1" y="1"/>
                  </a:moveTo>
                  <a:lnTo>
                    <a:pt x="3117" y="1691"/>
                  </a:lnTo>
                  <a:lnTo>
                    <a:pt x="5845" y="2254"/>
                  </a:lnTo>
                  <a:lnTo>
                    <a:pt x="6234" y="2254"/>
                  </a:lnTo>
                  <a:lnTo>
                    <a:pt x="6624" y="2254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428550" y="2267600"/>
              <a:ext cx="68225" cy="28175"/>
            </a:xfrm>
            <a:custGeom>
              <a:avLst/>
              <a:gdLst/>
              <a:ahLst/>
              <a:cxnLst/>
              <a:rect l="0" t="0" r="0" b="0"/>
              <a:pathLst>
                <a:path w="2729" h="1127" fill="none" extrusionOk="0">
                  <a:moveTo>
                    <a:pt x="1" y="1127"/>
                  </a:moveTo>
                  <a:lnTo>
                    <a:pt x="1559" y="564"/>
                  </a:lnTo>
                  <a:lnTo>
                    <a:pt x="2728" y="0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1071425" y="2422525"/>
              <a:ext cx="48725" cy="112700"/>
            </a:xfrm>
            <a:custGeom>
              <a:avLst/>
              <a:gdLst/>
              <a:ahLst/>
              <a:cxnLst/>
              <a:rect l="0" t="0" r="0" b="0"/>
              <a:pathLst>
                <a:path w="1949" h="4508" fill="none" extrusionOk="0">
                  <a:moveTo>
                    <a:pt x="0" y="0"/>
                  </a:moveTo>
                  <a:lnTo>
                    <a:pt x="779" y="2254"/>
                  </a:lnTo>
                  <a:lnTo>
                    <a:pt x="1948" y="4507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1899350" y="2253500"/>
              <a:ext cx="19500" cy="126800"/>
            </a:xfrm>
            <a:custGeom>
              <a:avLst/>
              <a:gdLst/>
              <a:ahLst/>
              <a:cxnLst/>
              <a:rect l="0" t="0" r="0" b="0"/>
              <a:pathLst>
                <a:path w="780" h="5072" fill="none" extrusionOk="0">
                  <a:moveTo>
                    <a:pt x="0" y="5071"/>
                  </a:moveTo>
                  <a:lnTo>
                    <a:pt x="390" y="2818"/>
                  </a:lnTo>
                  <a:lnTo>
                    <a:pt x="779" y="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2269475" y="1521125"/>
              <a:ext cx="204575" cy="436625"/>
            </a:xfrm>
            <a:custGeom>
              <a:avLst/>
              <a:gdLst/>
              <a:ahLst/>
              <a:cxnLst/>
              <a:rect l="0" t="0" r="0" b="0"/>
              <a:pathLst>
                <a:path w="8183" h="17465" fill="none" extrusionOk="0">
                  <a:moveTo>
                    <a:pt x="8182" y="17465"/>
                  </a:moveTo>
                  <a:lnTo>
                    <a:pt x="8182" y="17465"/>
                  </a:lnTo>
                  <a:lnTo>
                    <a:pt x="7792" y="11831"/>
                  </a:lnTo>
                  <a:lnTo>
                    <a:pt x="5844" y="7324"/>
                  </a:lnTo>
                  <a:lnTo>
                    <a:pt x="3507" y="2817"/>
                  </a:lnTo>
                  <a:lnTo>
                    <a:pt x="0" y="0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7" name="Shape 257"/>
            <p:cNvSpPr/>
            <p:nvPr/>
          </p:nvSpPr>
          <p:spPr>
            <a:xfrm>
              <a:off x="2668825" y="1028150"/>
              <a:ext cx="97425" cy="169050"/>
            </a:xfrm>
            <a:custGeom>
              <a:avLst/>
              <a:gdLst/>
              <a:ahLst/>
              <a:cxnLst/>
              <a:rect l="0" t="0" r="0" b="0"/>
              <a:pathLst>
                <a:path w="3897" h="6762" fill="none" extrusionOk="0">
                  <a:moveTo>
                    <a:pt x="0" y="6761"/>
                  </a:moveTo>
                  <a:lnTo>
                    <a:pt x="1948" y="3944"/>
                  </a:lnTo>
                  <a:lnTo>
                    <a:pt x="3896" y="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>
              <a:off x="2532450" y="408450"/>
              <a:ext cx="9775" cy="84525"/>
            </a:xfrm>
            <a:custGeom>
              <a:avLst/>
              <a:gdLst/>
              <a:ahLst/>
              <a:cxnLst/>
              <a:rect l="0" t="0" r="0" b="0"/>
              <a:pathLst>
                <a:path w="391" h="3381" fill="none" extrusionOk="0">
                  <a:moveTo>
                    <a:pt x="390" y="3380"/>
                  </a:moveTo>
                  <a:lnTo>
                    <a:pt x="390" y="3380"/>
                  </a:lnTo>
                  <a:lnTo>
                    <a:pt x="390" y="2817"/>
                  </a:lnTo>
                  <a:lnTo>
                    <a:pt x="390" y="1690"/>
                  </a:lnTo>
                  <a:lnTo>
                    <a:pt x="1" y="0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1938300" y="211250"/>
              <a:ext cx="48725" cy="112700"/>
            </a:xfrm>
            <a:custGeom>
              <a:avLst/>
              <a:gdLst/>
              <a:ahLst/>
              <a:cxnLst/>
              <a:rect l="0" t="0" r="0" b="0"/>
              <a:pathLst>
                <a:path w="1949" h="4508" fill="none" extrusionOk="0">
                  <a:moveTo>
                    <a:pt x="1949" y="1"/>
                  </a:moveTo>
                  <a:lnTo>
                    <a:pt x="780" y="2254"/>
                  </a:lnTo>
                  <a:lnTo>
                    <a:pt x="0" y="4508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60" name="Shape 260"/>
            <p:cNvSpPr/>
            <p:nvPr/>
          </p:nvSpPr>
          <p:spPr>
            <a:xfrm>
              <a:off x="1480500" y="281675"/>
              <a:ext cx="29250" cy="84525"/>
            </a:xfrm>
            <a:custGeom>
              <a:avLst/>
              <a:gdLst/>
              <a:ahLst/>
              <a:cxnLst/>
              <a:rect l="0" t="0" r="0" b="0"/>
              <a:pathLst>
                <a:path w="1170" h="3381" fill="none" extrusionOk="0">
                  <a:moveTo>
                    <a:pt x="1170" y="1"/>
                  </a:moveTo>
                  <a:lnTo>
                    <a:pt x="1" y="338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954525" y="394350"/>
              <a:ext cx="87700" cy="84525"/>
            </a:xfrm>
            <a:custGeom>
              <a:avLst/>
              <a:gdLst/>
              <a:ahLst/>
              <a:cxnLst/>
              <a:rect l="0" t="0" r="0" b="0"/>
              <a:pathLst>
                <a:path w="3508" h="3381" fill="none" extrusionOk="0">
                  <a:moveTo>
                    <a:pt x="3507" y="3381"/>
                  </a:moveTo>
                  <a:lnTo>
                    <a:pt x="1" y="1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262" name="Shape 262"/>
            <p:cNvSpPr/>
            <p:nvPr/>
          </p:nvSpPr>
          <p:spPr>
            <a:xfrm>
              <a:off x="301925" y="971825"/>
              <a:ext cx="9775" cy="98600"/>
            </a:xfrm>
            <a:custGeom>
              <a:avLst/>
              <a:gdLst/>
              <a:ahLst/>
              <a:cxnLst/>
              <a:rect l="0" t="0" r="0" b="0"/>
              <a:pathLst>
                <a:path w="391" h="3944" fill="none" extrusionOk="0">
                  <a:moveTo>
                    <a:pt x="1" y="0"/>
                  </a:moveTo>
                  <a:lnTo>
                    <a:pt x="391" y="1690"/>
                  </a:lnTo>
                  <a:lnTo>
                    <a:pt x="391" y="3944"/>
                  </a:lnTo>
                </a:path>
              </a:pathLst>
            </a:custGeom>
            <a:noFill/>
            <a:ln w="9750" cap="rnd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263" name="Shape 263"/>
          <p:cNvSpPr/>
          <p:nvPr/>
        </p:nvSpPr>
        <p:spPr>
          <a:xfrm>
            <a:off x="2843211" y="4437062"/>
            <a:ext cx="2371725" cy="611187"/>
          </a:xfrm>
          <a:prstGeom prst="rect">
            <a:avLst/>
          </a:prstGeom>
          <a:solidFill>
            <a:srgbClr val="000000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lvl="0" algn="ctr">
              <a:buNone/>
            </a:pPr>
            <a:r>
              <a:rPr lang="en-US" sz="4400"/>
              <a:t>Typkonvertering</a:t>
            </a:r>
          </a:p>
        </p:txBody>
      </p:sp>
      <p:graphicFrame>
        <p:nvGraphicFramePr>
          <p:cNvPr id="300" name="Shape 300"/>
          <p:cNvGraphicFramePr/>
          <p:nvPr/>
        </p:nvGraphicFramePr>
        <p:xfrm>
          <a:off x="457200" y="1600200"/>
          <a:ext cx="8229575" cy="4525925"/>
        </p:xfrm>
        <a:graphic>
          <a:graphicData uri="http://schemas.openxmlformats.org/drawingml/2006/table">
            <a:tbl>
              <a:tblPr>
                <a:noFill/>
                <a:tableStyleId>{221288C3-51F1-451D-B805-A7A462A81A4E}</a:tableStyleId>
              </a:tblPr>
              <a:tblGrid>
                <a:gridCol w="202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Funktion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Beskrivning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Exempel: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Blir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float(x)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flyttal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float</a:t>
                      </a:r>
                      <a:r>
                        <a:rPr lang="en-US" sz="2800" smtClean="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("3.14")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3.14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300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int(x)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heltal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int</a:t>
                      </a:r>
                      <a:r>
                        <a:rPr lang="en-US" sz="2800" smtClean="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("17")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17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en sträng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str(39)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 smtClean="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"39"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16160</TotalTime>
  <Words>478</Words>
  <Application>Microsoft Office PowerPoint</Application>
  <PresentationFormat>Bildspel på skärmen (4:3)</PresentationFormat>
  <Paragraphs>188</Paragraphs>
  <Slides>20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10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Courier New</vt:lpstr>
      <vt:lpstr>garamond pro</vt:lpstr>
      <vt:lpstr>Georgia</vt:lpstr>
      <vt:lpstr>Times New Roman</vt:lpstr>
      <vt:lpstr>Vijaya</vt:lpstr>
      <vt:lpstr>Wingdings 2</vt:lpstr>
      <vt:lpstr>HDOfficeLightV0</vt:lpstr>
      <vt:lpstr>DD1314  Programmeringsteknik</vt:lpstr>
      <vt:lpstr>PowerPoint-presentation</vt:lpstr>
      <vt:lpstr>Kursnämndsrepresentanter sökes!</vt:lpstr>
      <vt:lpstr>Lärandemål...</vt:lpstr>
      <vt:lpstr>...fler lärandemål</vt:lpstr>
      <vt:lpstr>för att du ska kunna:</vt:lpstr>
      <vt:lpstr>Undervisning</vt:lpstr>
      <vt:lpstr>Vad ska du göra?</vt:lpstr>
      <vt:lpstr>Bonuspoäng</vt:lpstr>
      <vt:lpstr>Kursinformation</vt:lpstr>
      <vt:lpstr>Enklaste programmet</vt:lpstr>
      <vt:lpstr>Variabler</vt:lpstr>
      <vt:lpstr>Tilldelning</vt:lpstr>
      <vt:lpstr>Typer</vt:lpstr>
      <vt:lpstr>vilken typ?</vt:lpstr>
      <vt:lpstr>Reserverade ord</vt:lpstr>
      <vt:lpstr>Uppgift:  Vilka av följande är OK som variabelnamn?</vt:lpstr>
      <vt:lpstr>Inläsning</vt:lpstr>
      <vt:lpstr>Algoritm</vt:lpstr>
      <vt:lpstr>Typkonvertering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DD1310/DD1314/DA3009  Programmeringsteknik</dc:title>
  <dc:creator>Linda</dc:creator>
  <cp:lastModifiedBy>Linda Kann</cp:lastModifiedBy>
  <cp:revision>60</cp:revision>
  <dcterms:modified xsi:type="dcterms:W3CDTF">2016-01-21T21:56:02Z</dcterms:modified>
</cp:coreProperties>
</file>