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8" r:id="rId3"/>
    <p:sldId id="259" r:id="rId4"/>
    <p:sldId id="260" r:id="rId5"/>
    <p:sldId id="261" r:id="rId6"/>
    <p:sldId id="262" r:id="rId7"/>
    <p:sldId id="266" r:id="rId8"/>
    <p:sldId id="263" r:id="rId9"/>
    <p:sldId id="268" r:id="rId10"/>
    <p:sldId id="269" r:id="rId11"/>
    <p:sldId id="270" r:id="rId12"/>
    <p:sldId id="271" r:id="rId13"/>
    <p:sldId id="340" r:id="rId14"/>
    <p:sldId id="341" r:id="rId15"/>
    <p:sldId id="272" r:id="rId16"/>
    <p:sldId id="264" r:id="rId17"/>
    <p:sldId id="376" r:id="rId18"/>
    <p:sldId id="274" r:id="rId19"/>
    <p:sldId id="345" r:id="rId20"/>
    <p:sldId id="342" r:id="rId21"/>
    <p:sldId id="301" r:id="rId22"/>
    <p:sldId id="302" r:id="rId23"/>
    <p:sldId id="309" r:id="rId24"/>
    <p:sldId id="316" r:id="rId25"/>
    <p:sldId id="310" r:id="rId26"/>
    <p:sldId id="315" r:id="rId27"/>
    <p:sldId id="367" r:id="rId28"/>
    <p:sldId id="369" r:id="rId29"/>
    <p:sldId id="370" r:id="rId30"/>
    <p:sldId id="319" r:id="rId31"/>
    <p:sldId id="313" r:id="rId32"/>
    <p:sldId id="314" r:id="rId33"/>
    <p:sldId id="318" r:id="rId34"/>
    <p:sldId id="320" r:id="rId35"/>
    <p:sldId id="372" r:id="rId36"/>
    <p:sldId id="373" r:id="rId37"/>
    <p:sldId id="331" r:id="rId38"/>
    <p:sldId id="375" r:id="rId39"/>
    <p:sldId id="333" r:id="rId40"/>
    <p:sldId id="321" r:id="rId41"/>
    <p:sldId id="346" r:id="rId42"/>
    <p:sldId id="347" r:id="rId43"/>
    <p:sldId id="371" r:id="rId44"/>
    <p:sldId id="374" r:id="rId4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94660"/>
  </p:normalViewPr>
  <p:slideViewPr>
    <p:cSldViewPr snapToGrid="0">
      <p:cViewPr varScale="1">
        <p:scale>
          <a:sx n="84" d="100"/>
          <a:sy n="84" d="100"/>
        </p:scale>
        <p:origin x="672" y="8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440BB-BC5C-4988-9954-48454594B8A8}" type="datetimeFigureOut">
              <a:rPr lang="sv-SE" smtClean="0"/>
              <a:t>2016-01-27</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5F4773-EAFF-4C5D-9C74-30AC47F636A0}" type="slidenum">
              <a:rPr lang="sv-SE" smtClean="0"/>
              <a:t>‹#›</a:t>
            </a:fld>
            <a:endParaRPr lang="sv-SE"/>
          </a:p>
        </p:txBody>
      </p:sp>
    </p:spTree>
    <p:extLst>
      <p:ext uri="{BB962C8B-B14F-4D97-AF65-F5344CB8AC3E}">
        <p14:creationId xmlns:p14="http://schemas.microsoft.com/office/powerpoint/2010/main" val="493719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5F4773-EAFF-4C5D-9C74-30AC47F636A0}" type="slidenum">
              <a:rPr lang="sv-SE" smtClean="0"/>
              <a:t>1</a:t>
            </a:fld>
            <a:endParaRPr lang="sv-SE"/>
          </a:p>
        </p:txBody>
      </p:sp>
    </p:spTree>
    <p:extLst>
      <p:ext uri="{BB962C8B-B14F-4D97-AF65-F5344CB8AC3E}">
        <p14:creationId xmlns:p14="http://schemas.microsoft.com/office/powerpoint/2010/main" val="1579676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5F4773-EAFF-4C5D-9C74-30AC47F636A0}" type="slidenum">
              <a:rPr lang="sv-SE" smtClean="0"/>
              <a:t>2</a:t>
            </a:fld>
            <a:endParaRPr lang="sv-SE"/>
          </a:p>
        </p:txBody>
      </p:sp>
    </p:spTree>
    <p:extLst>
      <p:ext uri="{BB962C8B-B14F-4D97-AF65-F5344CB8AC3E}">
        <p14:creationId xmlns:p14="http://schemas.microsoft.com/office/powerpoint/2010/main" val="2985233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This is just a simple example of Relaionships that exists for this specific use</a:t>
            </a:r>
            <a:r>
              <a:rPr lang="sv-SE" baseline="0" dirty="0" smtClean="0"/>
              <a:t> case </a:t>
            </a:r>
            <a:endParaRPr lang="en-US" dirty="0"/>
          </a:p>
        </p:txBody>
      </p:sp>
      <p:sp>
        <p:nvSpPr>
          <p:cNvPr id="4" name="Slide Number Placeholder 3"/>
          <p:cNvSpPr>
            <a:spLocks noGrp="1"/>
          </p:cNvSpPr>
          <p:nvPr>
            <p:ph type="sldNum" sz="quarter" idx="10"/>
          </p:nvPr>
        </p:nvSpPr>
        <p:spPr/>
        <p:txBody>
          <a:bodyPr/>
          <a:lstStyle/>
          <a:p>
            <a:fld id="{065F4773-EAFF-4C5D-9C74-30AC47F636A0}" type="slidenum">
              <a:rPr lang="sv-SE" smtClean="0"/>
              <a:t>7</a:t>
            </a:fld>
            <a:endParaRPr lang="sv-SE"/>
          </a:p>
        </p:txBody>
      </p:sp>
    </p:spTree>
    <p:extLst>
      <p:ext uri="{BB962C8B-B14F-4D97-AF65-F5344CB8AC3E}">
        <p14:creationId xmlns:p14="http://schemas.microsoft.com/office/powerpoint/2010/main" val="2948579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5F4773-EAFF-4C5D-9C74-30AC47F636A0}" type="slidenum">
              <a:rPr lang="sv-SE" smtClean="0"/>
              <a:t>8</a:t>
            </a:fld>
            <a:endParaRPr lang="sv-SE"/>
          </a:p>
        </p:txBody>
      </p:sp>
    </p:spTree>
    <p:extLst>
      <p:ext uri="{BB962C8B-B14F-4D97-AF65-F5344CB8AC3E}">
        <p14:creationId xmlns:p14="http://schemas.microsoft.com/office/powerpoint/2010/main" val="69934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So if</a:t>
            </a:r>
            <a:r>
              <a:rPr lang="sv-SE" baseline="0" dirty="0" smtClean="0"/>
              <a:t> we can capture these relationships we can perform impact analysis</a:t>
            </a:r>
            <a:endParaRPr lang="en-US" dirty="0"/>
          </a:p>
        </p:txBody>
      </p:sp>
      <p:sp>
        <p:nvSpPr>
          <p:cNvPr id="4" name="Slide Number Placeholder 3"/>
          <p:cNvSpPr>
            <a:spLocks noGrp="1"/>
          </p:cNvSpPr>
          <p:nvPr>
            <p:ph type="sldNum" sz="quarter" idx="10"/>
          </p:nvPr>
        </p:nvSpPr>
        <p:spPr/>
        <p:txBody>
          <a:bodyPr/>
          <a:lstStyle/>
          <a:p>
            <a:fld id="{065F4773-EAFF-4C5D-9C74-30AC47F636A0}" type="slidenum">
              <a:rPr lang="sv-SE" smtClean="0"/>
              <a:t>10</a:t>
            </a:fld>
            <a:endParaRPr lang="sv-SE"/>
          </a:p>
        </p:txBody>
      </p:sp>
    </p:spTree>
    <p:extLst>
      <p:ext uri="{BB962C8B-B14F-4D97-AF65-F5344CB8AC3E}">
        <p14:creationId xmlns:p14="http://schemas.microsoft.com/office/powerpoint/2010/main" val="2149149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We can</a:t>
            </a:r>
            <a:r>
              <a:rPr lang="sv-SE" baseline="0" dirty="0" smtClean="0"/>
              <a:t> perform smart queries. Such as What is connected to what else? Or what is the context of a specific engineering decesion? </a:t>
            </a:r>
            <a:endParaRPr lang="en-US" dirty="0"/>
          </a:p>
        </p:txBody>
      </p:sp>
      <p:sp>
        <p:nvSpPr>
          <p:cNvPr id="4" name="Slide Number Placeholder 3"/>
          <p:cNvSpPr>
            <a:spLocks noGrp="1"/>
          </p:cNvSpPr>
          <p:nvPr>
            <p:ph type="sldNum" sz="quarter" idx="10"/>
          </p:nvPr>
        </p:nvSpPr>
        <p:spPr/>
        <p:txBody>
          <a:bodyPr/>
          <a:lstStyle/>
          <a:p>
            <a:fld id="{065F4773-EAFF-4C5D-9C74-30AC47F636A0}" type="slidenum">
              <a:rPr lang="sv-SE" smtClean="0"/>
              <a:t>11</a:t>
            </a:fld>
            <a:endParaRPr lang="sv-SE"/>
          </a:p>
        </p:txBody>
      </p:sp>
    </p:spTree>
    <p:extLst>
      <p:ext uri="{BB962C8B-B14F-4D97-AF65-F5344CB8AC3E}">
        <p14:creationId xmlns:p14="http://schemas.microsoft.com/office/powerpoint/2010/main" val="329603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sv-SE" dirty="0" smtClean="0"/>
              <a:t>- In tight coupling discuss</a:t>
            </a:r>
            <a:r>
              <a:rPr lang="sv-SE" baseline="0" dirty="0" smtClean="0"/>
              <a:t> about data warehousing, master data management etc. </a:t>
            </a:r>
          </a:p>
          <a:p>
            <a:pPr marL="171450" indent="-171450">
              <a:buFontTx/>
              <a:buChar char="-"/>
            </a:pPr>
            <a:r>
              <a:rPr lang="sv-SE" baseline="0" dirty="0" smtClean="0"/>
              <a:t>In Monocultres – discuss about Monolithic off-the-shelf PLM/ALM system </a:t>
            </a:r>
          </a:p>
          <a:p>
            <a:pPr marL="171450" indent="-171450">
              <a:buFontTx/>
              <a:buChar char="-"/>
            </a:pPr>
            <a:r>
              <a:rPr lang="sv-SE" baseline="0" dirty="0" smtClean="0"/>
              <a:t>Replication of data (if the tool contains own database) if we ALM/PLM is made of combination of Inhouse + off-the-shelf tools </a:t>
            </a:r>
            <a:endParaRPr lang="en-US" dirty="0"/>
          </a:p>
        </p:txBody>
      </p:sp>
      <p:sp>
        <p:nvSpPr>
          <p:cNvPr id="4" name="Slide Number Placeholder 3"/>
          <p:cNvSpPr>
            <a:spLocks noGrp="1"/>
          </p:cNvSpPr>
          <p:nvPr>
            <p:ph type="sldNum" sz="quarter" idx="10"/>
          </p:nvPr>
        </p:nvSpPr>
        <p:spPr/>
        <p:txBody>
          <a:bodyPr/>
          <a:lstStyle/>
          <a:p>
            <a:fld id="{065F4773-EAFF-4C5D-9C74-30AC47F636A0}" type="slidenum">
              <a:rPr lang="sv-SE" smtClean="0"/>
              <a:t>14</a:t>
            </a:fld>
            <a:endParaRPr lang="sv-SE"/>
          </a:p>
        </p:txBody>
      </p:sp>
    </p:spTree>
    <p:extLst>
      <p:ext uri="{BB962C8B-B14F-4D97-AF65-F5344CB8AC3E}">
        <p14:creationId xmlns:p14="http://schemas.microsoft.com/office/powerpoint/2010/main" val="1443199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So why I am talking about web</a:t>
            </a:r>
            <a:r>
              <a:rPr lang="sv-SE" baseline="0" dirty="0" smtClean="0"/>
              <a:t> and linked data? Well it has already been used to a certian degree to capture relationships between engineering data. These linked data principles has been adopted by IBM, to integrate there rational tools. They did it already few years ago, at the time when IBM has acquired many new new sotware tools and custimers were requesting better integration between these tools and IBM than thought linked data would be great approach, and they even realeased their approach under the name: OSLC. Linked data by itself is just set of principles but you need more defintions and specifications to capture relationshsips. So in OSLC standard, data is exchanged between tools following OSLC specifications.    </a:t>
            </a:r>
            <a:endParaRPr lang="en-US" dirty="0"/>
          </a:p>
        </p:txBody>
      </p:sp>
      <p:sp>
        <p:nvSpPr>
          <p:cNvPr id="4" name="Slide Number Placeholder 3"/>
          <p:cNvSpPr>
            <a:spLocks noGrp="1"/>
          </p:cNvSpPr>
          <p:nvPr>
            <p:ph type="sldNum" sz="quarter" idx="10"/>
          </p:nvPr>
        </p:nvSpPr>
        <p:spPr/>
        <p:txBody>
          <a:bodyPr/>
          <a:lstStyle/>
          <a:p>
            <a:fld id="{065F4773-EAFF-4C5D-9C74-30AC47F636A0}" type="slidenum">
              <a:rPr lang="sv-SE" smtClean="0"/>
              <a:t>18</a:t>
            </a:fld>
            <a:endParaRPr lang="sv-SE"/>
          </a:p>
        </p:txBody>
      </p:sp>
    </p:spTree>
    <p:extLst>
      <p:ext uri="{BB962C8B-B14F-4D97-AF65-F5344CB8AC3E}">
        <p14:creationId xmlns:p14="http://schemas.microsoft.com/office/powerpoint/2010/main" val="484107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Validate</a:t>
            </a:r>
            <a:r>
              <a:rPr lang="sv-SE" baseline="0" dirty="0" smtClean="0"/>
              <a:t> the use of such an approach for data integration at Scania. </a:t>
            </a:r>
            <a:endParaRPr lang="en-US" dirty="0"/>
          </a:p>
        </p:txBody>
      </p:sp>
      <p:sp>
        <p:nvSpPr>
          <p:cNvPr id="4" name="Slide Number Placeholder 3"/>
          <p:cNvSpPr>
            <a:spLocks noGrp="1"/>
          </p:cNvSpPr>
          <p:nvPr>
            <p:ph type="sldNum" sz="quarter" idx="10"/>
          </p:nvPr>
        </p:nvSpPr>
        <p:spPr/>
        <p:txBody>
          <a:bodyPr/>
          <a:lstStyle/>
          <a:p>
            <a:fld id="{065F4773-EAFF-4C5D-9C74-30AC47F636A0}" type="slidenum">
              <a:rPr lang="sv-SE" smtClean="0"/>
              <a:t>21</a:t>
            </a:fld>
            <a:endParaRPr lang="sv-SE"/>
          </a:p>
        </p:txBody>
      </p:sp>
    </p:spTree>
    <p:extLst>
      <p:ext uri="{BB962C8B-B14F-4D97-AF65-F5344CB8AC3E}">
        <p14:creationId xmlns:p14="http://schemas.microsoft.com/office/powerpoint/2010/main" val="2105964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065F4773-EAFF-4C5D-9C74-30AC47F636A0}" type="slidenum">
              <a:rPr lang="sv-SE" smtClean="0"/>
              <a:t>25</a:t>
            </a:fld>
            <a:endParaRPr lang="sv-SE"/>
          </a:p>
        </p:txBody>
      </p:sp>
    </p:spTree>
    <p:extLst>
      <p:ext uri="{BB962C8B-B14F-4D97-AF65-F5344CB8AC3E}">
        <p14:creationId xmlns:p14="http://schemas.microsoft.com/office/powerpoint/2010/main" val="1631879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F4773-EAFF-4C5D-9C74-30AC47F636A0}" type="slidenum">
              <a:rPr lang="sv-SE" smtClean="0"/>
              <a:t>34</a:t>
            </a:fld>
            <a:endParaRPr lang="sv-SE"/>
          </a:p>
        </p:txBody>
      </p:sp>
    </p:spTree>
    <p:extLst>
      <p:ext uri="{BB962C8B-B14F-4D97-AF65-F5344CB8AC3E}">
        <p14:creationId xmlns:p14="http://schemas.microsoft.com/office/powerpoint/2010/main" val="1141764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sv-S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sv-SE"/>
          </a:p>
        </p:txBody>
      </p:sp>
      <p:sp>
        <p:nvSpPr>
          <p:cNvPr id="4" name="Date Placeholder 3"/>
          <p:cNvSpPr>
            <a:spLocks noGrp="1"/>
          </p:cNvSpPr>
          <p:nvPr>
            <p:ph type="dt" sz="half" idx="10"/>
          </p:nvPr>
        </p:nvSpPr>
        <p:spPr/>
        <p:txBody>
          <a:bodyPr/>
          <a:lstStyle/>
          <a:p>
            <a:fld id="{FECF2ECA-1ED9-4ED0-9D5D-E17545EFD990}" type="datetime1">
              <a:rPr lang="sv-SE" smtClean="0"/>
              <a:t>2016-01-27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F6F21FDB-926B-41F2-B34C-DAC200E1C61C}" type="slidenum">
              <a:rPr lang="sv-SE" smtClean="0"/>
              <a:t>‹#›</a:t>
            </a:fld>
            <a:endParaRPr lang="sv-SE"/>
          </a:p>
        </p:txBody>
      </p:sp>
    </p:spTree>
    <p:extLst>
      <p:ext uri="{BB962C8B-B14F-4D97-AF65-F5344CB8AC3E}">
        <p14:creationId xmlns:p14="http://schemas.microsoft.com/office/powerpoint/2010/main" val="866859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p>
            <a:fld id="{109E03F6-C3DF-45FD-87C6-81D48CDA5A0F}" type="datetime1">
              <a:rPr lang="sv-SE" smtClean="0"/>
              <a:t>2016-01-27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F6F21FDB-926B-41F2-B34C-DAC200E1C61C}" type="slidenum">
              <a:rPr lang="sv-SE" smtClean="0"/>
              <a:t>‹#›</a:t>
            </a:fld>
            <a:endParaRPr lang="sv-SE"/>
          </a:p>
        </p:txBody>
      </p:sp>
    </p:spTree>
    <p:extLst>
      <p:ext uri="{BB962C8B-B14F-4D97-AF65-F5344CB8AC3E}">
        <p14:creationId xmlns:p14="http://schemas.microsoft.com/office/powerpoint/2010/main" val="118904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sv-S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7B36C3-67C1-4E5B-B5CE-5E68DB05AADB}" type="datetime1">
              <a:rPr lang="sv-SE" smtClean="0"/>
              <a:t>2016-01-27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F6F21FDB-926B-41F2-B34C-DAC200E1C61C}" type="slidenum">
              <a:rPr lang="sv-SE" smtClean="0"/>
              <a:t>‹#›</a:t>
            </a:fld>
            <a:endParaRPr lang="sv-SE"/>
          </a:p>
        </p:txBody>
      </p:sp>
    </p:spTree>
    <p:extLst>
      <p:ext uri="{BB962C8B-B14F-4D97-AF65-F5344CB8AC3E}">
        <p14:creationId xmlns:p14="http://schemas.microsoft.com/office/powerpoint/2010/main" val="2475752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Date Placeholder 4"/>
          <p:cNvSpPr>
            <a:spLocks noGrp="1"/>
          </p:cNvSpPr>
          <p:nvPr>
            <p:ph type="dt" sz="half" idx="10"/>
          </p:nvPr>
        </p:nvSpPr>
        <p:spPr/>
        <p:txBody>
          <a:bodyPr/>
          <a:lstStyle/>
          <a:p>
            <a:fld id="{6407D86E-2AA4-4161-BC70-9162CFD8702B}" type="datetime1">
              <a:rPr lang="sv-SE" smtClean="0"/>
              <a:t>2016-01-27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F6F21FDB-926B-41F2-B34C-DAC200E1C61C}" type="slidenum">
              <a:rPr lang="sv-SE" smtClean="0"/>
              <a:t>‹#›</a:t>
            </a:fld>
            <a:endParaRPr lang="sv-SE"/>
          </a:p>
        </p:txBody>
      </p:sp>
    </p:spTree>
    <p:extLst>
      <p:ext uri="{BB962C8B-B14F-4D97-AF65-F5344CB8AC3E}">
        <p14:creationId xmlns:p14="http://schemas.microsoft.com/office/powerpoint/2010/main" val="205327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sv-S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Date Placeholder 6"/>
          <p:cNvSpPr>
            <a:spLocks noGrp="1"/>
          </p:cNvSpPr>
          <p:nvPr>
            <p:ph type="dt" sz="half" idx="10"/>
          </p:nvPr>
        </p:nvSpPr>
        <p:spPr/>
        <p:txBody>
          <a:bodyPr/>
          <a:lstStyle/>
          <a:p>
            <a:fld id="{DD9DDB6E-AF8D-468F-9E24-9BF32DD373B2}" type="datetime1">
              <a:rPr lang="sv-SE" smtClean="0"/>
              <a:t>2016-01-27</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F6F21FDB-926B-41F2-B34C-DAC200E1C61C}" type="slidenum">
              <a:rPr lang="sv-SE" smtClean="0"/>
              <a:t>‹#›</a:t>
            </a:fld>
            <a:endParaRPr lang="sv-SE"/>
          </a:p>
        </p:txBody>
      </p:sp>
    </p:spTree>
    <p:extLst>
      <p:ext uri="{BB962C8B-B14F-4D97-AF65-F5344CB8AC3E}">
        <p14:creationId xmlns:p14="http://schemas.microsoft.com/office/powerpoint/2010/main" val="1985124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Date Placeholder 2"/>
          <p:cNvSpPr>
            <a:spLocks noGrp="1"/>
          </p:cNvSpPr>
          <p:nvPr>
            <p:ph type="dt" sz="half" idx="10"/>
          </p:nvPr>
        </p:nvSpPr>
        <p:spPr/>
        <p:txBody>
          <a:bodyPr/>
          <a:lstStyle/>
          <a:p>
            <a:fld id="{97C76810-E14F-4D49-95FF-B9190E44D88E}" type="datetime1">
              <a:rPr lang="sv-SE" smtClean="0"/>
              <a:t>2016-01-27</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F6F21FDB-926B-41F2-B34C-DAC200E1C61C}" type="slidenum">
              <a:rPr lang="sv-SE" smtClean="0"/>
              <a:t>‹#›</a:t>
            </a:fld>
            <a:endParaRPr lang="sv-SE"/>
          </a:p>
        </p:txBody>
      </p:sp>
    </p:spTree>
    <p:extLst>
      <p:ext uri="{BB962C8B-B14F-4D97-AF65-F5344CB8AC3E}">
        <p14:creationId xmlns:p14="http://schemas.microsoft.com/office/powerpoint/2010/main" val="2257176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FB9C15-D65F-4BE3-B97C-7E319094C319}" type="datetime1">
              <a:rPr lang="sv-SE" smtClean="0"/>
              <a:t>2016-01-27</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F6F21FDB-926B-41F2-B34C-DAC200E1C61C}" type="slidenum">
              <a:rPr lang="sv-SE" smtClean="0"/>
              <a:t>‹#›</a:t>
            </a:fld>
            <a:endParaRPr lang="sv-SE"/>
          </a:p>
        </p:txBody>
      </p:sp>
    </p:spTree>
    <p:extLst>
      <p:ext uri="{BB962C8B-B14F-4D97-AF65-F5344CB8AC3E}">
        <p14:creationId xmlns:p14="http://schemas.microsoft.com/office/powerpoint/2010/main" val="1245206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v-S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27F391-E304-445B-9717-6F2D84422FE3}" type="datetime1">
              <a:rPr lang="sv-SE" smtClean="0"/>
              <a:t>2016-01-27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F6F21FDB-926B-41F2-B34C-DAC200E1C61C}" type="slidenum">
              <a:rPr lang="sv-SE" smtClean="0"/>
              <a:t>‹#›</a:t>
            </a:fld>
            <a:endParaRPr lang="sv-SE"/>
          </a:p>
        </p:txBody>
      </p:sp>
    </p:spTree>
    <p:extLst>
      <p:ext uri="{BB962C8B-B14F-4D97-AF65-F5344CB8AC3E}">
        <p14:creationId xmlns:p14="http://schemas.microsoft.com/office/powerpoint/2010/main" val="3169222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v-S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74881C-ACC5-4138-A2FA-95B778CF14D7}" type="datetime1">
              <a:rPr lang="sv-SE" smtClean="0"/>
              <a:t>2016-01-27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F6F21FDB-926B-41F2-B34C-DAC200E1C61C}" type="slidenum">
              <a:rPr lang="sv-SE" smtClean="0"/>
              <a:t>‹#›</a:t>
            </a:fld>
            <a:endParaRPr lang="sv-SE"/>
          </a:p>
        </p:txBody>
      </p:sp>
    </p:spTree>
    <p:extLst>
      <p:ext uri="{BB962C8B-B14F-4D97-AF65-F5344CB8AC3E}">
        <p14:creationId xmlns:p14="http://schemas.microsoft.com/office/powerpoint/2010/main" val="1895049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p>
            <a:fld id="{5ECEA18D-B3C8-4B3F-BE76-8EE0588F24B7}" type="datetime1">
              <a:rPr lang="sv-SE" smtClean="0"/>
              <a:t>2016-01-27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F6F21FDB-926B-41F2-B34C-DAC200E1C61C}" type="slidenum">
              <a:rPr lang="sv-SE" smtClean="0"/>
              <a:t>‹#›</a:t>
            </a:fld>
            <a:endParaRPr lang="sv-SE"/>
          </a:p>
        </p:txBody>
      </p:sp>
    </p:spTree>
    <p:extLst>
      <p:ext uri="{BB962C8B-B14F-4D97-AF65-F5344CB8AC3E}">
        <p14:creationId xmlns:p14="http://schemas.microsoft.com/office/powerpoint/2010/main" val="2315976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p>
            <a:fld id="{0FB19221-F0B6-4230-B9E8-E31CAAFCCD3E}" type="datetime1">
              <a:rPr lang="sv-SE" smtClean="0"/>
              <a:t>2016-01-27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F6F21FDB-926B-41F2-B34C-DAC200E1C61C}" type="slidenum">
              <a:rPr lang="sv-SE" smtClean="0"/>
              <a:t>‹#›</a:t>
            </a:fld>
            <a:endParaRPr lang="sv-SE"/>
          </a:p>
        </p:txBody>
      </p:sp>
    </p:spTree>
    <p:extLst>
      <p:ext uri="{BB962C8B-B14F-4D97-AF65-F5344CB8AC3E}">
        <p14:creationId xmlns:p14="http://schemas.microsoft.com/office/powerpoint/2010/main" val="1163206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sv-S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EA42E0-AAA0-4557-91C6-F40B139C2F13}" type="datetime1">
              <a:rPr lang="sv-SE" smtClean="0"/>
              <a:t>2016-01-27</a:t>
            </a:fld>
            <a:endParaRPr lang="sv-S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F21FDB-926B-41F2-B34C-DAC200E1C61C}" type="slidenum">
              <a:rPr lang="sv-SE" smtClean="0"/>
              <a:t>‹#›</a:t>
            </a:fld>
            <a:endParaRPr lang="sv-SE"/>
          </a:p>
        </p:txBody>
      </p:sp>
    </p:spTree>
    <p:extLst>
      <p:ext uri="{BB962C8B-B14F-4D97-AF65-F5344CB8AC3E}">
        <p14:creationId xmlns:p14="http://schemas.microsoft.com/office/powerpoint/2010/main" val="2269813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43.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v-SE" b="1" dirty="0" smtClean="0"/>
              <a:t>Information Integration using a Linked Data approach </a:t>
            </a:r>
            <a:endParaRPr lang="sv-SE" b="1" dirty="0"/>
          </a:p>
        </p:txBody>
      </p:sp>
      <p:sp>
        <p:nvSpPr>
          <p:cNvPr id="3" name="Subtitle 2"/>
          <p:cNvSpPr>
            <a:spLocks noGrp="1"/>
          </p:cNvSpPr>
          <p:nvPr>
            <p:ph type="subTitle" idx="1"/>
          </p:nvPr>
        </p:nvSpPr>
        <p:spPr/>
        <p:txBody>
          <a:bodyPr>
            <a:normAutofit fontScale="85000" lnSpcReduction="20000"/>
          </a:bodyPr>
          <a:lstStyle/>
          <a:p>
            <a:r>
              <a:rPr lang="sv-SE" b="1" dirty="0" smtClean="0"/>
              <a:t>OSLC Tool-chain architecture for data-intensive computations </a:t>
            </a:r>
          </a:p>
          <a:p>
            <a:endParaRPr lang="sv-SE" b="1" dirty="0" smtClean="0"/>
          </a:p>
          <a:p>
            <a:r>
              <a:rPr lang="sv-SE" sz="2000" dirty="0" smtClean="0">
                <a:solidFill>
                  <a:schemeClr val="bg1">
                    <a:lumMod val="50000"/>
                  </a:schemeClr>
                </a:solidFill>
              </a:rPr>
              <a:t>Jawad Munir </a:t>
            </a:r>
          </a:p>
          <a:p>
            <a:r>
              <a:rPr lang="sv-SE" sz="2000" dirty="0" smtClean="0">
                <a:solidFill>
                  <a:schemeClr val="bg1">
                    <a:lumMod val="50000"/>
                  </a:schemeClr>
                </a:solidFill>
              </a:rPr>
              <a:t>KTH, Royal Institute of Technology</a:t>
            </a:r>
          </a:p>
          <a:p>
            <a:r>
              <a:rPr lang="sv-SE" sz="2000" dirty="0" smtClean="0">
                <a:solidFill>
                  <a:schemeClr val="bg1">
                    <a:lumMod val="50000"/>
                  </a:schemeClr>
                </a:solidFill>
              </a:rPr>
              <a:t>Scania AB</a:t>
            </a:r>
            <a:endParaRPr lang="sv-SE" sz="2000" dirty="0">
              <a:solidFill>
                <a:schemeClr val="bg1">
                  <a:lumMod val="50000"/>
                </a:schemeClr>
              </a:solidFill>
            </a:endParaRPr>
          </a:p>
        </p:txBody>
      </p:sp>
      <p:sp>
        <p:nvSpPr>
          <p:cNvPr id="4" name="Slide Number Placeholder 3"/>
          <p:cNvSpPr>
            <a:spLocks noGrp="1"/>
          </p:cNvSpPr>
          <p:nvPr>
            <p:ph type="sldNum" sz="quarter" idx="12"/>
          </p:nvPr>
        </p:nvSpPr>
        <p:spPr/>
        <p:txBody>
          <a:bodyPr/>
          <a:lstStyle/>
          <a:p>
            <a:fld id="{F6F21FDB-926B-41F2-B34C-DAC200E1C61C}" type="slidenum">
              <a:rPr lang="sv-SE" smtClean="0"/>
              <a:t>1</a:t>
            </a:fld>
            <a:endParaRPr lang="sv-SE"/>
          </a:p>
        </p:txBody>
      </p:sp>
    </p:spTree>
    <p:extLst>
      <p:ext uri="{BB962C8B-B14F-4D97-AF65-F5344CB8AC3E}">
        <p14:creationId xmlns:p14="http://schemas.microsoft.com/office/powerpoint/2010/main" val="9333688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6478" y="177421"/>
            <a:ext cx="4885898" cy="516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smtClean="0">
                <a:solidFill>
                  <a:schemeClr val="tx1"/>
                </a:solidFill>
              </a:rPr>
              <a:t>ISO/IEC 15288 SE Process V-Model</a:t>
            </a:r>
            <a:endParaRPr lang="sv-SE" dirty="0">
              <a:solidFill>
                <a:schemeClr val="tx1"/>
              </a:solidFill>
            </a:endParaRPr>
          </a:p>
        </p:txBody>
      </p:sp>
      <p:sp>
        <p:nvSpPr>
          <p:cNvPr id="4" name="Rectangle 3"/>
          <p:cNvSpPr/>
          <p:nvPr/>
        </p:nvSpPr>
        <p:spPr>
          <a:xfrm>
            <a:off x="8325134" y="0"/>
            <a:ext cx="3866866" cy="1323833"/>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sv-SE" sz="2400" b="1" dirty="0" smtClean="0">
                <a:solidFill>
                  <a:schemeClr val="tx1"/>
                </a:solidFill>
              </a:rPr>
              <a:t>Models-based Systems Engineering Development </a:t>
            </a:r>
            <a:endParaRPr lang="sv-SE" sz="2400" b="1"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876" y="694104"/>
            <a:ext cx="4762500" cy="3648075"/>
          </a:xfrm>
          <a:prstGeom prst="rect">
            <a:avLst/>
          </a:prstGeom>
        </p:spPr>
      </p:pic>
      <p:sp>
        <p:nvSpPr>
          <p:cNvPr id="8" name="Cloud 7"/>
          <p:cNvSpPr/>
          <p:nvPr/>
        </p:nvSpPr>
        <p:spPr>
          <a:xfrm>
            <a:off x="5786652" y="2374710"/>
            <a:ext cx="6237026" cy="4271750"/>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sv-SE" dirty="0"/>
          </a:p>
        </p:txBody>
      </p:sp>
      <p:pic>
        <p:nvPicPr>
          <p:cNvPr id="1032" name="Picture 8" descr="https://www.atlassian.com/docroot/wac/resources/wac/img/social-icons/jira_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5015" y="4332300"/>
            <a:ext cx="837327" cy="83732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9157648" y="3264005"/>
            <a:ext cx="1965277" cy="107817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Computer Aided Design (CAD) </a:t>
            </a:r>
          </a:p>
          <a:p>
            <a:pPr algn="ctr"/>
            <a:r>
              <a:rPr lang="sv-SE" dirty="0" smtClean="0"/>
              <a:t>(e.g. 3D models, 2D drawings)</a:t>
            </a:r>
            <a:endParaRPr lang="sv-SE" dirty="0"/>
          </a:p>
        </p:txBody>
      </p:sp>
      <p:sp>
        <p:nvSpPr>
          <p:cNvPr id="10" name="Rectangle 9"/>
          <p:cNvSpPr/>
          <p:nvPr/>
        </p:nvSpPr>
        <p:spPr>
          <a:xfrm>
            <a:off x="6646461" y="3264005"/>
            <a:ext cx="1678674" cy="379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Requirements</a:t>
            </a:r>
            <a:endParaRPr lang="sv-SE" dirty="0"/>
          </a:p>
        </p:txBody>
      </p:sp>
      <p:sp>
        <p:nvSpPr>
          <p:cNvPr id="11" name="Rectangle 10"/>
          <p:cNvSpPr/>
          <p:nvPr/>
        </p:nvSpPr>
        <p:spPr>
          <a:xfrm>
            <a:off x="8202304" y="2686165"/>
            <a:ext cx="2251880" cy="46402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System Architecture</a:t>
            </a:r>
            <a:endParaRPr lang="sv-SE" dirty="0"/>
          </a:p>
        </p:txBody>
      </p:sp>
      <p:pic>
        <p:nvPicPr>
          <p:cNvPr id="1034" name="Picture 10" descr="http://www.mathworks.com/cmsimages/44022_wm_conti_glastruck_2019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01200" y="4593260"/>
            <a:ext cx="1091821" cy="84616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8434316" y="5587536"/>
            <a:ext cx="2333769" cy="34924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Simulation Enviroment </a:t>
            </a:r>
            <a:endParaRPr lang="sv-SE" dirty="0"/>
          </a:p>
        </p:txBody>
      </p:sp>
      <p:sp>
        <p:nvSpPr>
          <p:cNvPr id="14" name="Rectangle 13"/>
          <p:cNvSpPr/>
          <p:nvPr/>
        </p:nvSpPr>
        <p:spPr>
          <a:xfrm>
            <a:off x="6055222" y="5300983"/>
            <a:ext cx="1637731" cy="3351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Management </a:t>
            </a:r>
            <a:endParaRPr lang="sv-SE" dirty="0"/>
          </a:p>
        </p:txBody>
      </p:sp>
      <p:pic>
        <p:nvPicPr>
          <p:cNvPr id="1036" name="Picture 12" descr="http://www.learnembedded.com/wp-content/uploads/2013/11/header-bicard.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37434" y="4889309"/>
            <a:ext cx="1502352" cy="44177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7570205" y="3706892"/>
            <a:ext cx="1535372" cy="8917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And Many </a:t>
            </a:r>
          </a:p>
          <a:p>
            <a:pPr algn="ctr"/>
            <a:r>
              <a:rPr lang="sv-SE" b="1" dirty="0" smtClean="0"/>
              <a:t>More ...</a:t>
            </a:r>
            <a:endParaRPr lang="sv-SE" b="1" dirty="0"/>
          </a:p>
        </p:txBody>
      </p:sp>
      <p:pic>
        <p:nvPicPr>
          <p:cNvPr id="1038" name="Picture 14" descr="http://img3.wikia.nocookie.net/__cb20141216203822/rockstargamescompany/images/9/9d/Team-ico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74087" y="4437101"/>
            <a:ext cx="696118" cy="718483"/>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p:cNvCxnSpPr>
            <a:stCxn id="5" idx="2"/>
          </p:cNvCxnSpPr>
          <p:nvPr/>
        </p:nvCxnSpPr>
        <p:spPr>
          <a:xfrm>
            <a:off x="2641126" y="4342179"/>
            <a:ext cx="3276723" cy="1245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3" idx="3"/>
          </p:cNvCxnSpPr>
          <p:nvPr/>
        </p:nvCxnSpPr>
        <p:spPr>
          <a:xfrm>
            <a:off x="5022376" y="435763"/>
            <a:ext cx="3794078" cy="2035093"/>
          </a:xfrm>
          <a:prstGeom prst="line">
            <a:avLst/>
          </a:prstGeom>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1455927" y="5161889"/>
            <a:ext cx="4063827" cy="555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sz="2000" b="1" dirty="0" smtClean="0"/>
              <a:t>Many Relationships &amp; Overlaps between these Models</a:t>
            </a:r>
            <a:endParaRPr lang="sv-SE" sz="2000" b="1" dirty="0"/>
          </a:p>
        </p:txBody>
      </p:sp>
      <p:sp>
        <p:nvSpPr>
          <p:cNvPr id="2" name="Slide Number Placeholder 1"/>
          <p:cNvSpPr>
            <a:spLocks noGrp="1"/>
          </p:cNvSpPr>
          <p:nvPr>
            <p:ph type="sldNum" sz="quarter" idx="12"/>
          </p:nvPr>
        </p:nvSpPr>
        <p:spPr/>
        <p:txBody>
          <a:bodyPr/>
          <a:lstStyle/>
          <a:p>
            <a:fld id="{F6F21FDB-926B-41F2-B34C-DAC200E1C61C}" type="slidenum">
              <a:rPr lang="sv-SE" smtClean="0"/>
              <a:t>2</a:t>
            </a:fld>
            <a:endParaRPr lang="sv-SE"/>
          </a:p>
        </p:txBody>
      </p:sp>
    </p:spTree>
    <p:extLst>
      <p:ext uri="{BB962C8B-B14F-4D97-AF65-F5344CB8AC3E}">
        <p14:creationId xmlns:p14="http://schemas.microsoft.com/office/powerpoint/2010/main" val="1098343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sv-SE" b="1" dirty="0" smtClean="0"/>
              <a:t/>
            </a:r>
            <a:br>
              <a:rPr lang="sv-SE" b="1" dirty="0" smtClean="0"/>
            </a:br>
            <a:r>
              <a:rPr lang="sv-SE" b="1" dirty="0" smtClean="0"/>
              <a:t>Problem</a:t>
            </a:r>
            <a:r>
              <a:rPr lang="sv-SE" b="1" dirty="0"/>
              <a:t>: Rollover Risk of Buses  </a:t>
            </a:r>
            <a:br>
              <a:rPr lang="sv-SE" b="1" dirty="0"/>
            </a:br>
            <a:endParaRPr lang="sv-SE" dirty="0"/>
          </a:p>
        </p:txBody>
      </p:sp>
      <p:sp>
        <p:nvSpPr>
          <p:cNvPr id="3" name="Content Placeholder 2"/>
          <p:cNvSpPr>
            <a:spLocks noGrp="1"/>
          </p:cNvSpPr>
          <p:nvPr>
            <p:ph idx="1"/>
          </p:nvPr>
        </p:nvSpPr>
        <p:spPr/>
        <p:txBody>
          <a:bodyPr/>
          <a:lstStyle/>
          <a:p>
            <a:r>
              <a:rPr lang="sv-SE" dirty="0" smtClean="0"/>
              <a:t>ECE R66.02 Valid from 2017, regulates the strength of the assembley in buses and the requirement of the roll-over test. </a:t>
            </a:r>
          </a:p>
          <a:p>
            <a:endParaRPr lang="sv-SE" dirty="0"/>
          </a:p>
        </p:txBody>
      </p:sp>
      <p:pic>
        <p:nvPicPr>
          <p:cNvPr id="2052" name="Picture 4" descr="http://i.ytimg.com/vi/9A0zVx1wSmg/maxresdefaul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6100433" y="2976900"/>
            <a:ext cx="4061188" cy="2284418"/>
          </a:xfrm>
          <a:prstGeom prst="rect">
            <a:avLst/>
          </a:prstGeom>
          <a:noFill/>
          <a:scene3d>
            <a:camera prst="orthographicFront">
              <a:rot lat="0" lon="300000" rev="0"/>
            </a:camera>
            <a:lightRig rig="threePt" dir="t"/>
          </a:scene3d>
          <a:extLst>
            <a:ext uri="{909E8E84-426E-40DD-AFC4-6F175D3DCCD1}">
              <a14:hiddenFill xmlns:a14="http://schemas.microsoft.com/office/drawing/2010/main">
                <a:solidFill>
                  <a:srgbClr val="FFFFFF"/>
                </a:solidFill>
              </a14:hiddenFill>
            </a:ext>
          </a:extLst>
        </p:spPr>
      </p:pic>
      <p:pic>
        <p:nvPicPr>
          <p:cNvPr id="2054" name="Picture 6" descr="https://d2t1xqejof9utc.cloudfront.net/screenshots/pics/73cf20347953964b53ef732c0df0adf7/medi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4170" y="2976901"/>
            <a:ext cx="3597990" cy="239695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F6F21FDB-926B-41F2-B34C-DAC200E1C61C}" type="slidenum">
              <a:rPr lang="sv-SE" smtClean="0"/>
              <a:t>3</a:t>
            </a:fld>
            <a:endParaRPr lang="sv-SE"/>
          </a:p>
        </p:txBody>
      </p:sp>
    </p:spTree>
    <p:extLst>
      <p:ext uri="{BB962C8B-B14F-4D97-AF65-F5344CB8AC3E}">
        <p14:creationId xmlns:p14="http://schemas.microsoft.com/office/powerpoint/2010/main" val="591353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3723" y="295422"/>
            <a:ext cx="10297551" cy="942535"/>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800" b="1" dirty="0"/>
              <a:t>The strength of bus </a:t>
            </a:r>
            <a:r>
              <a:rPr lang="en-US" sz="2800" b="1" dirty="0" smtClean="0"/>
              <a:t>Superstructure </a:t>
            </a:r>
            <a:endParaRPr lang="sv-SE" sz="2800" b="1" dirty="0"/>
          </a:p>
        </p:txBody>
      </p:sp>
      <p:sp>
        <p:nvSpPr>
          <p:cNvPr id="3" name="Rectangle 2"/>
          <p:cNvSpPr/>
          <p:nvPr/>
        </p:nvSpPr>
        <p:spPr>
          <a:xfrm>
            <a:off x="942535" y="1378424"/>
            <a:ext cx="2391508" cy="20681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&lt;&lt;Requirement&gt;&gt;</a:t>
            </a:r>
          </a:p>
          <a:p>
            <a:pPr algn="ctr"/>
            <a:r>
              <a:rPr lang="sv-SE" sz="1200" b="1" dirty="0" smtClean="0"/>
              <a:t>Roof Crush Resistance</a:t>
            </a:r>
          </a:p>
          <a:p>
            <a:pPr algn="ctr"/>
            <a:r>
              <a:rPr lang="en-US" sz="1200" dirty="0" smtClean="0"/>
              <a:t>Bus superstructure section consist of four bays including rear entrance door, emergency door and rear end. Residual Space envelope requirement, in case of structural deformation in </a:t>
            </a:r>
            <a:r>
              <a:rPr lang="en-US" sz="1200" dirty="0"/>
              <a:t>rollover </a:t>
            </a:r>
            <a:r>
              <a:rPr lang="en-US" sz="1200" dirty="0" smtClean="0"/>
              <a:t>test: </a:t>
            </a:r>
            <a:r>
              <a:rPr lang="en-US" sz="1200" b="1" dirty="0" smtClean="0"/>
              <a:t>residual space need </a:t>
            </a:r>
            <a:r>
              <a:rPr lang="en-US" sz="1200" b="1" dirty="0"/>
              <a:t>to be 38.0 mm</a:t>
            </a:r>
            <a:endParaRPr lang="sv-SE" sz="1200" b="1" dirty="0" smtClean="0"/>
          </a:p>
          <a:p>
            <a:pPr algn="ctr"/>
            <a:endParaRPr lang="sv-SE" dirty="0"/>
          </a:p>
        </p:txBody>
      </p:sp>
      <p:sp>
        <p:nvSpPr>
          <p:cNvPr id="4" name="Rectangle 3"/>
          <p:cNvSpPr/>
          <p:nvPr/>
        </p:nvSpPr>
        <p:spPr>
          <a:xfrm>
            <a:off x="914400" y="5050302"/>
            <a:ext cx="2419643" cy="84406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&lt;&lt;Test Case&gt;&gt;</a:t>
            </a:r>
          </a:p>
          <a:p>
            <a:pPr algn="ctr"/>
            <a:r>
              <a:rPr lang="sv-SE" sz="1200" dirty="0" smtClean="0"/>
              <a:t>Accuracy test for bus superstructure model, quasi static load test</a:t>
            </a:r>
            <a:endParaRPr lang="sv-SE" sz="1200" dirty="0"/>
          </a:p>
        </p:txBody>
      </p:sp>
      <p:cxnSp>
        <p:nvCxnSpPr>
          <p:cNvPr id="6" name="Straight Arrow Connector 5"/>
          <p:cNvCxnSpPr>
            <a:stCxn id="4" idx="0"/>
            <a:endCxn id="3" idx="2"/>
          </p:cNvCxnSpPr>
          <p:nvPr/>
        </p:nvCxnSpPr>
        <p:spPr>
          <a:xfrm flipV="1">
            <a:off x="2124222" y="3446584"/>
            <a:ext cx="14067" cy="1603718"/>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124221" y="4178105"/>
            <a:ext cx="1209822" cy="35169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sv-SE" dirty="0" smtClean="0"/>
              <a:t>&lt;&lt;verify&gt;&gt;</a:t>
            </a:r>
            <a:endParaRPr lang="sv-SE" dirty="0"/>
          </a:p>
        </p:txBody>
      </p:sp>
      <p:pic>
        <p:nvPicPr>
          <p:cNvPr id="11" name="Picture 10"/>
          <p:cNvPicPr>
            <a:picLocks noChangeAspect="1"/>
          </p:cNvPicPr>
          <p:nvPr/>
        </p:nvPicPr>
        <p:blipFill>
          <a:blip r:embed="rId2"/>
          <a:stretch>
            <a:fillRect/>
          </a:stretch>
        </p:blipFill>
        <p:spPr>
          <a:xfrm>
            <a:off x="4479241" y="1795462"/>
            <a:ext cx="5962650" cy="1895475"/>
          </a:xfrm>
          <a:prstGeom prst="rect">
            <a:avLst/>
          </a:prstGeom>
        </p:spPr>
      </p:pic>
      <p:sp>
        <p:nvSpPr>
          <p:cNvPr id="12" name="Rectangle 11"/>
          <p:cNvSpPr/>
          <p:nvPr/>
        </p:nvSpPr>
        <p:spPr>
          <a:xfrm>
            <a:off x="4790365" y="5198012"/>
            <a:ext cx="4831308" cy="69635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sv-SE" sz="2400" b="1" dirty="0" smtClean="0"/>
              <a:t>Mechanical Engineer designs the </a:t>
            </a:r>
            <a:r>
              <a:rPr lang="en-US" sz="2400" b="1" dirty="0" smtClean="0"/>
              <a:t>bus geometrical model</a:t>
            </a:r>
            <a:endParaRPr lang="sv-SE" sz="2400" b="1" dirty="0"/>
          </a:p>
        </p:txBody>
      </p:sp>
      <p:sp>
        <p:nvSpPr>
          <p:cNvPr id="13" name="Rectangle 12"/>
          <p:cNvSpPr/>
          <p:nvPr/>
        </p:nvSpPr>
        <p:spPr>
          <a:xfrm>
            <a:off x="267286" y="3967089"/>
            <a:ext cx="1617785" cy="5627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sv-SE" dirty="0" smtClean="0"/>
              <a:t>System Egineer define the test</a:t>
            </a:r>
            <a:endParaRPr lang="sv-SE" dirty="0"/>
          </a:p>
        </p:txBody>
      </p:sp>
      <p:sp>
        <p:nvSpPr>
          <p:cNvPr id="22" name="Rectangle 21"/>
          <p:cNvSpPr/>
          <p:nvPr/>
        </p:nvSpPr>
        <p:spPr>
          <a:xfrm>
            <a:off x="4790364" y="3967089"/>
            <a:ext cx="6414447" cy="8642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T</a:t>
            </a:r>
            <a:r>
              <a:rPr lang="en-US" sz="1600" dirty="0" smtClean="0"/>
              <a:t>he </a:t>
            </a:r>
            <a:r>
              <a:rPr lang="en-US" sz="1600" dirty="0"/>
              <a:t>bus superstructure (left) &amp; CAD model of rear bus body section with 3D residual space envelop (right).  </a:t>
            </a:r>
            <a:r>
              <a:rPr lang="en-US" sz="1600" dirty="0" smtClean="0"/>
              <a:t>The Models developed using CATIA software </a:t>
            </a:r>
            <a:endParaRPr lang="sv-SE" sz="1600" dirty="0"/>
          </a:p>
          <a:p>
            <a:pPr algn="ctr"/>
            <a:endParaRPr lang="sv-SE" dirty="0"/>
          </a:p>
        </p:txBody>
      </p:sp>
      <p:sp>
        <p:nvSpPr>
          <p:cNvPr id="5" name="Slide Number Placeholder 4"/>
          <p:cNvSpPr>
            <a:spLocks noGrp="1"/>
          </p:cNvSpPr>
          <p:nvPr>
            <p:ph type="sldNum" sz="quarter" idx="12"/>
          </p:nvPr>
        </p:nvSpPr>
        <p:spPr/>
        <p:txBody>
          <a:bodyPr/>
          <a:lstStyle/>
          <a:p>
            <a:fld id="{F6F21FDB-926B-41F2-B34C-DAC200E1C61C}" type="slidenum">
              <a:rPr lang="sv-SE" smtClean="0"/>
              <a:t>4</a:t>
            </a:fld>
            <a:endParaRPr lang="sv-SE"/>
          </a:p>
        </p:txBody>
      </p:sp>
    </p:spTree>
    <p:extLst>
      <p:ext uri="{BB962C8B-B14F-4D97-AF65-F5344CB8AC3E}">
        <p14:creationId xmlns:p14="http://schemas.microsoft.com/office/powerpoint/2010/main" val="5188109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299045" cy="132383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sv-SE" dirty="0" smtClean="0">
                <a:solidFill>
                  <a:schemeClr val="tx1"/>
                </a:solidFill>
              </a:rPr>
              <a:t>Dynamic complete computer rollover simulation test for bus body</a:t>
            </a:r>
            <a:endParaRPr lang="sv-SE" dirty="0">
              <a:solidFill>
                <a:schemeClr val="tx1"/>
              </a:solidFill>
            </a:endParaRPr>
          </a:p>
        </p:txBody>
      </p:sp>
      <p:pic>
        <p:nvPicPr>
          <p:cNvPr id="3" name="Picture 2"/>
          <p:cNvPicPr>
            <a:picLocks noChangeAspect="1"/>
          </p:cNvPicPr>
          <p:nvPr/>
        </p:nvPicPr>
        <p:blipFill>
          <a:blip r:embed="rId2"/>
          <a:stretch>
            <a:fillRect/>
          </a:stretch>
        </p:blipFill>
        <p:spPr>
          <a:xfrm>
            <a:off x="5961798" y="65829"/>
            <a:ext cx="5845790" cy="4826893"/>
          </a:xfrm>
          <a:prstGeom prst="rect">
            <a:avLst/>
          </a:prstGeom>
        </p:spPr>
      </p:pic>
      <p:sp>
        <p:nvSpPr>
          <p:cNvPr id="4" name="Rectangle 3"/>
          <p:cNvSpPr/>
          <p:nvPr/>
        </p:nvSpPr>
        <p:spPr>
          <a:xfrm>
            <a:off x="586851" y="1531698"/>
            <a:ext cx="3562065" cy="24156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&lt;&lt;requirement&gt;&gt;</a:t>
            </a:r>
          </a:p>
          <a:p>
            <a:pPr algn="ctr"/>
            <a:r>
              <a:rPr lang="sv-SE" b="1" dirty="0" smtClean="0"/>
              <a:t>Vehicle in motion rollover test</a:t>
            </a:r>
          </a:p>
          <a:p>
            <a:pPr algn="ctr"/>
            <a:r>
              <a:rPr lang="sv-SE" b="1" dirty="0" smtClean="0"/>
              <a:t>---------------------------</a:t>
            </a:r>
          </a:p>
          <a:p>
            <a:pPr algn="ctr"/>
            <a:r>
              <a:rPr lang="en-US" sz="1200" dirty="0"/>
              <a:t>The superstructure of the vehicle shall be of sufficient Strong so that in the event of rollover </a:t>
            </a:r>
            <a:r>
              <a:rPr lang="en-US" sz="1200" dirty="0" smtClean="0"/>
              <a:t>it doesn’t </a:t>
            </a:r>
            <a:r>
              <a:rPr lang="en-US" sz="1200" dirty="0"/>
              <a:t>intrude inside the Residual </a:t>
            </a:r>
            <a:r>
              <a:rPr lang="en-US" sz="1200" dirty="0" smtClean="0"/>
              <a:t>space, for it, dynamic simulation should verify it at speed of 40km/h  </a:t>
            </a:r>
            <a:endParaRPr lang="sv-SE" sz="1200" b="1" dirty="0" smtClean="0"/>
          </a:p>
          <a:p>
            <a:pPr algn="ctr"/>
            <a:endParaRPr lang="sv-SE" b="1" dirty="0" smtClean="0"/>
          </a:p>
          <a:p>
            <a:pPr algn="ctr"/>
            <a:endParaRPr lang="sv-SE" dirty="0"/>
          </a:p>
        </p:txBody>
      </p:sp>
      <p:pic>
        <p:nvPicPr>
          <p:cNvPr id="5" name="Picture 4"/>
          <p:cNvPicPr>
            <a:picLocks noChangeAspect="1"/>
          </p:cNvPicPr>
          <p:nvPr/>
        </p:nvPicPr>
        <p:blipFill>
          <a:blip r:embed="rId3"/>
          <a:stretch>
            <a:fillRect/>
          </a:stretch>
        </p:blipFill>
        <p:spPr>
          <a:xfrm>
            <a:off x="8896066" y="4892722"/>
            <a:ext cx="2911522" cy="1679724"/>
          </a:xfrm>
          <a:prstGeom prst="rect">
            <a:avLst/>
          </a:prstGeom>
        </p:spPr>
      </p:pic>
      <p:sp>
        <p:nvSpPr>
          <p:cNvPr id="6" name="Rectangle 5"/>
          <p:cNvSpPr/>
          <p:nvPr/>
        </p:nvSpPr>
        <p:spPr>
          <a:xfrm>
            <a:off x="511790" y="5500048"/>
            <a:ext cx="3712191" cy="7369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&lt;&lt;testCase&gt;&gt;</a:t>
            </a:r>
          </a:p>
          <a:p>
            <a:pPr algn="ctr"/>
            <a:r>
              <a:rPr lang="sv-SE" sz="1400" dirty="0" smtClean="0"/>
              <a:t>Vehicle in motion rollover simulation</a:t>
            </a:r>
            <a:endParaRPr lang="sv-SE" sz="1400" dirty="0"/>
          </a:p>
        </p:txBody>
      </p:sp>
      <p:cxnSp>
        <p:nvCxnSpPr>
          <p:cNvPr id="10" name="Straight Arrow Connector 9"/>
          <p:cNvCxnSpPr>
            <a:stCxn id="6" idx="0"/>
            <a:endCxn id="4" idx="2"/>
          </p:cNvCxnSpPr>
          <p:nvPr/>
        </p:nvCxnSpPr>
        <p:spPr>
          <a:xfrm flipH="1" flipV="1">
            <a:off x="2367884" y="3947352"/>
            <a:ext cx="2" cy="1552696"/>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2367884" y="5018964"/>
            <a:ext cx="1856096" cy="3548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sv-SE" dirty="0" smtClean="0"/>
              <a:t>&lt;&lt;verify&gt;&gt;</a:t>
            </a:r>
            <a:endParaRPr lang="sv-SE" dirty="0"/>
          </a:p>
        </p:txBody>
      </p:sp>
      <p:sp>
        <p:nvSpPr>
          <p:cNvPr id="15" name="Rectangle 14"/>
          <p:cNvSpPr/>
          <p:nvPr/>
        </p:nvSpPr>
        <p:spPr>
          <a:xfrm>
            <a:off x="245659" y="4196687"/>
            <a:ext cx="2122224" cy="6960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sv-SE" dirty="0" smtClean="0">
                <a:solidFill>
                  <a:schemeClr val="tx1"/>
                </a:solidFill>
              </a:rPr>
              <a:t>System engineer defines simulation testCase</a:t>
            </a:r>
            <a:endParaRPr lang="sv-SE" dirty="0">
              <a:solidFill>
                <a:schemeClr val="tx1"/>
              </a:solidFill>
            </a:endParaRPr>
          </a:p>
        </p:txBody>
      </p:sp>
      <p:sp>
        <p:nvSpPr>
          <p:cNvPr id="16" name="Rectangle 15"/>
          <p:cNvSpPr/>
          <p:nvPr/>
        </p:nvSpPr>
        <p:spPr>
          <a:xfrm>
            <a:off x="5486400" y="4892722"/>
            <a:ext cx="3043451" cy="12419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Mechanical Engineer performs simulation with dynamic system model</a:t>
            </a:r>
            <a:endParaRPr lang="sv-SE" dirty="0"/>
          </a:p>
        </p:txBody>
      </p:sp>
      <p:sp>
        <p:nvSpPr>
          <p:cNvPr id="7" name="Slide Number Placeholder 6"/>
          <p:cNvSpPr>
            <a:spLocks noGrp="1"/>
          </p:cNvSpPr>
          <p:nvPr>
            <p:ph type="sldNum" sz="quarter" idx="12"/>
          </p:nvPr>
        </p:nvSpPr>
        <p:spPr/>
        <p:txBody>
          <a:bodyPr/>
          <a:lstStyle/>
          <a:p>
            <a:fld id="{F6F21FDB-926B-41F2-B34C-DAC200E1C61C}" type="slidenum">
              <a:rPr lang="sv-SE" smtClean="0"/>
              <a:t>5</a:t>
            </a:fld>
            <a:endParaRPr lang="sv-SE"/>
          </a:p>
        </p:txBody>
      </p:sp>
    </p:spTree>
    <p:extLst>
      <p:ext uri="{BB962C8B-B14F-4D97-AF65-F5344CB8AC3E}">
        <p14:creationId xmlns:p14="http://schemas.microsoft.com/office/powerpoint/2010/main" val="3648751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Link between </a:t>
            </a:r>
            <a:r>
              <a:rPr lang="sv-SE" b="1" dirty="0"/>
              <a:t>R</a:t>
            </a:r>
            <a:r>
              <a:rPr lang="sv-SE" b="1" dirty="0" smtClean="0"/>
              <a:t>esidual Space parameter of Geometric Model and Simulation Model  </a:t>
            </a:r>
            <a:endParaRPr lang="sv-SE" b="1" dirty="0"/>
          </a:p>
        </p:txBody>
      </p:sp>
      <p:pic>
        <p:nvPicPr>
          <p:cNvPr id="4" name="Content Placeholder 3"/>
          <p:cNvPicPr>
            <a:picLocks noGrp="1" noChangeAspect="1"/>
          </p:cNvPicPr>
          <p:nvPr>
            <p:ph idx="1"/>
          </p:nvPr>
        </p:nvPicPr>
        <p:blipFill>
          <a:blip r:embed="rId2"/>
          <a:stretch>
            <a:fillRect/>
          </a:stretch>
        </p:blipFill>
        <p:spPr>
          <a:xfrm>
            <a:off x="1135967" y="2521292"/>
            <a:ext cx="3917970" cy="1245489"/>
          </a:xfrm>
          <a:prstGeom prst="rect">
            <a:avLst/>
          </a:prstGeom>
        </p:spPr>
      </p:pic>
      <p:sp>
        <p:nvSpPr>
          <p:cNvPr id="5" name="Rectangle 4"/>
          <p:cNvSpPr/>
          <p:nvPr/>
        </p:nvSpPr>
        <p:spPr>
          <a:xfrm>
            <a:off x="968991" y="4299045"/>
            <a:ext cx="3930555" cy="90075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sv-SE" dirty="0" smtClean="0"/>
              <a:t>Residual Space in Geometric Model</a:t>
            </a:r>
            <a:endParaRPr lang="sv-SE" dirty="0"/>
          </a:p>
        </p:txBody>
      </p:sp>
      <p:pic>
        <p:nvPicPr>
          <p:cNvPr id="6" name="Picture 5"/>
          <p:cNvPicPr>
            <a:picLocks noChangeAspect="1"/>
          </p:cNvPicPr>
          <p:nvPr/>
        </p:nvPicPr>
        <p:blipFill>
          <a:blip r:embed="rId3"/>
          <a:stretch>
            <a:fillRect/>
          </a:stretch>
        </p:blipFill>
        <p:spPr>
          <a:xfrm>
            <a:off x="8079475" y="1779260"/>
            <a:ext cx="2765458" cy="2283450"/>
          </a:xfrm>
          <a:prstGeom prst="rect">
            <a:avLst/>
          </a:prstGeom>
        </p:spPr>
      </p:pic>
      <p:sp>
        <p:nvSpPr>
          <p:cNvPr id="7" name="Rectangle 6"/>
          <p:cNvSpPr/>
          <p:nvPr/>
        </p:nvSpPr>
        <p:spPr>
          <a:xfrm>
            <a:off x="7328848" y="4299045"/>
            <a:ext cx="3616656" cy="90075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sv-SE" dirty="0" smtClean="0"/>
              <a:t>Residual Space in simulation model</a:t>
            </a:r>
            <a:endParaRPr lang="sv-SE" dirty="0"/>
          </a:p>
        </p:txBody>
      </p:sp>
      <p:sp>
        <p:nvSpPr>
          <p:cNvPr id="8" name="Right Arrow 7"/>
          <p:cNvSpPr/>
          <p:nvPr/>
        </p:nvSpPr>
        <p:spPr>
          <a:xfrm>
            <a:off x="5472752" y="3098042"/>
            <a:ext cx="1637732" cy="1910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ctangle 8"/>
          <p:cNvSpPr/>
          <p:nvPr/>
        </p:nvSpPr>
        <p:spPr>
          <a:xfrm>
            <a:off x="5227093" y="2521292"/>
            <a:ext cx="1542197" cy="3447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sz="1400" dirty="0" smtClean="0"/>
              <a:t>Residual Space</a:t>
            </a:r>
            <a:endParaRPr lang="sv-SE" sz="1400" dirty="0"/>
          </a:p>
        </p:txBody>
      </p:sp>
      <p:sp>
        <p:nvSpPr>
          <p:cNvPr id="10" name="Plus 9"/>
          <p:cNvSpPr/>
          <p:nvPr/>
        </p:nvSpPr>
        <p:spPr>
          <a:xfrm>
            <a:off x="5227093" y="3411940"/>
            <a:ext cx="245659" cy="23201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ctangle 10"/>
          <p:cNvSpPr/>
          <p:nvPr/>
        </p:nvSpPr>
        <p:spPr>
          <a:xfrm>
            <a:off x="5227093" y="3643952"/>
            <a:ext cx="2101755" cy="4187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sz="1400" dirty="0" smtClean="0"/>
              <a:t>Computer simulation: inertia </a:t>
            </a:r>
            <a:endParaRPr lang="sv-SE" sz="1400" dirty="0"/>
          </a:p>
        </p:txBody>
      </p:sp>
      <p:sp>
        <p:nvSpPr>
          <p:cNvPr id="3" name="Slide Number Placeholder 2"/>
          <p:cNvSpPr>
            <a:spLocks noGrp="1"/>
          </p:cNvSpPr>
          <p:nvPr>
            <p:ph type="sldNum" sz="quarter" idx="12"/>
          </p:nvPr>
        </p:nvSpPr>
        <p:spPr/>
        <p:txBody>
          <a:bodyPr/>
          <a:lstStyle/>
          <a:p>
            <a:fld id="{F6F21FDB-926B-41F2-B34C-DAC200E1C61C}" type="slidenum">
              <a:rPr lang="sv-SE" smtClean="0"/>
              <a:t>6</a:t>
            </a:fld>
            <a:endParaRPr lang="sv-SE"/>
          </a:p>
        </p:txBody>
      </p:sp>
    </p:spTree>
    <p:extLst>
      <p:ext uri="{BB962C8B-B14F-4D97-AF65-F5344CB8AC3E}">
        <p14:creationId xmlns:p14="http://schemas.microsoft.com/office/powerpoint/2010/main" val="13345482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00752"/>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sv-SE" dirty="0" smtClean="0">
                <a:solidFill>
                  <a:schemeClr val="tx1"/>
                </a:solidFill>
              </a:rPr>
              <a:t>Relationships between Engineering Data</a:t>
            </a:r>
            <a:endParaRPr lang="sv-SE" dirty="0">
              <a:solidFill>
                <a:schemeClr val="tx1"/>
              </a:solidFill>
            </a:endParaRPr>
          </a:p>
        </p:txBody>
      </p:sp>
      <p:pic>
        <p:nvPicPr>
          <p:cNvPr id="3" name="Picture 2"/>
          <p:cNvPicPr>
            <a:picLocks noChangeAspect="1"/>
          </p:cNvPicPr>
          <p:nvPr/>
        </p:nvPicPr>
        <p:blipFill>
          <a:blip r:embed="rId3"/>
          <a:stretch>
            <a:fillRect/>
          </a:stretch>
        </p:blipFill>
        <p:spPr>
          <a:xfrm>
            <a:off x="894425" y="1323580"/>
            <a:ext cx="3674092" cy="2034513"/>
          </a:xfrm>
          <a:prstGeom prst="rect">
            <a:avLst/>
          </a:prstGeom>
        </p:spPr>
      </p:pic>
      <p:pic>
        <p:nvPicPr>
          <p:cNvPr id="4" name="Picture 3"/>
          <p:cNvPicPr>
            <a:picLocks noChangeAspect="1"/>
          </p:cNvPicPr>
          <p:nvPr/>
        </p:nvPicPr>
        <p:blipFill>
          <a:blip r:embed="rId4"/>
          <a:stretch>
            <a:fillRect/>
          </a:stretch>
        </p:blipFill>
        <p:spPr>
          <a:xfrm>
            <a:off x="894425" y="4747147"/>
            <a:ext cx="3993504" cy="825405"/>
          </a:xfrm>
          <a:prstGeom prst="rect">
            <a:avLst/>
          </a:prstGeom>
        </p:spPr>
      </p:pic>
      <p:pic>
        <p:nvPicPr>
          <p:cNvPr id="5" name="Content Placeholder 3"/>
          <p:cNvPicPr>
            <a:picLocks noChangeAspect="1"/>
          </p:cNvPicPr>
          <p:nvPr/>
        </p:nvPicPr>
        <p:blipFill>
          <a:blip r:embed="rId5"/>
          <a:stretch>
            <a:fillRect/>
          </a:stretch>
        </p:blipFill>
        <p:spPr>
          <a:xfrm>
            <a:off x="6980659" y="5192971"/>
            <a:ext cx="3675513" cy="1168414"/>
          </a:xfrm>
          <a:prstGeom prst="rect">
            <a:avLst/>
          </a:prstGeom>
        </p:spPr>
      </p:pic>
      <p:pic>
        <p:nvPicPr>
          <p:cNvPr id="6" name="Picture 5"/>
          <p:cNvPicPr>
            <a:picLocks noChangeAspect="1"/>
          </p:cNvPicPr>
          <p:nvPr/>
        </p:nvPicPr>
        <p:blipFill>
          <a:blip r:embed="rId6"/>
          <a:stretch>
            <a:fillRect/>
          </a:stretch>
        </p:blipFill>
        <p:spPr>
          <a:xfrm>
            <a:off x="8818416" y="1416672"/>
            <a:ext cx="2581730" cy="2131745"/>
          </a:xfrm>
          <a:prstGeom prst="rect">
            <a:avLst/>
          </a:prstGeom>
        </p:spPr>
      </p:pic>
      <p:cxnSp>
        <p:nvCxnSpPr>
          <p:cNvPr id="8" name="Straight Arrow Connector 7"/>
          <p:cNvCxnSpPr/>
          <p:nvPr/>
        </p:nvCxnSpPr>
        <p:spPr>
          <a:xfrm flipH="1">
            <a:off x="1637731" y="3125337"/>
            <a:ext cx="232012" cy="2006221"/>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3646674" y="3125337"/>
            <a:ext cx="232012" cy="2006221"/>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8951525" y="3097134"/>
            <a:ext cx="1036834" cy="2301130"/>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4554754" y="2116934"/>
            <a:ext cx="4885139" cy="2820537"/>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5" idx="1"/>
          </p:cNvCxnSpPr>
          <p:nvPr/>
        </p:nvCxnSpPr>
        <p:spPr>
          <a:xfrm flipH="1" flipV="1">
            <a:off x="1892813" y="5398264"/>
            <a:ext cx="5087846" cy="378914"/>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34719" y="1091821"/>
            <a:ext cx="1996752" cy="3248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Requirements</a:t>
            </a:r>
            <a:endParaRPr lang="sv-SE" b="1" dirty="0"/>
          </a:p>
        </p:txBody>
      </p:sp>
      <p:sp>
        <p:nvSpPr>
          <p:cNvPr id="19" name="Rectangle 18"/>
          <p:cNvSpPr/>
          <p:nvPr/>
        </p:nvSpPr>
        <p:spPr>
          <a:xfrm>
            <a:off x="8659420" y="1093006"/>
            <a:ext cx="1996752" cy="3248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Simulation Model</a:t>
            </a:r>
            <a:endParaRPr lang="sv-SE" b="1" dirty="0"/>
          </a:p>
        </p:txBody>
      </p:sp>
      <p:sp>
        <p:nvSpPr>
          <p:cNvPr id="20" name="Rectangle 19"/>
          <p:cNvSpPr/>
          <p:nvPr/>
        </p:nvSpPr>
        <p:spPr>
          <a:xfrm>
            <a:off x="9147411" y="4806707"/>
            <a:ext cx="1996752" cy="3248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Geometric Model</a:t>
            </a:r>
            <a:endParaRPr lang="sv-SE" b="1" dirty="0"/>
          </a:p>
        </p:txBody>
      </p:sp>
      <p:sp>
        <p:nvSpPr>
          <p:cNvPr id="21" name="Rectangle 20"/>
          <p:cNvSpPr/>
          <p:nvPr/>
        </p:nvSpPr>
        <p:spPr>
          <a:xfrm>
            <a:off x="818134" y="4354325"/>
            <a:ext cx="1996752" cy="3248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testCases</a:t>
            </a:r>
            <a:endParaRPr lang="sv-SE" b="1" dirty="0"/>
          </a:p>
        </p:txBody>
      </p:sp>
      <p:sp>
        <p:nvSpPr>
          <p:cNvPr id="7" name="Slide Number Placeholder 6"/>
          <p:cNvSpPr>
            <a:spLocks noGrp="1"/>
          </p:cNvSpPr>
          <p:nvPr>
            <p:ph type="sldNum" sz="quarter" idx="12"/>
          </p:nvPr>
        </p:nvSpPr>
        <p:spPr/>
        <p:txBody>
          <a:bodyPr/>
          <a:lstStyle/>
          <a:p>
            <a:fld id="{F6F21FDB-926B-41F2-B34C-DAC200E1C61C}" type="slidenum">
              <a:rPr lang="sv-SE" smtClean="0"/>
              <a:t>7</a:t>
            </a:fld>
            <a:endParaRPr lang="sv-SE"/>
          </a:p>
        </p:txBody>
      </p:sp>
    </p:spTree>
    <p:extLst>
      <p:ext uri="{BB962C8B-B14F-4D97-AF65-F5344CB8AC3E}">
        <p14:creationId xmlns:p14="http://schemas.microsoft.com/office/powerpoint/2010/main" val="918190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00752"/>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sv-SE" sz="2400" b="1" dirty="0" smtClean="0">
                <a:solidFill>
                  <a:schemeClr val="tx1"/>
                </a:solidFill>
              </a:rPr>
              <a:t>Reality in Complex System Design: (Too Many) Relationships between Engineering Data</a:t>
            </a:r>
            <a:endParaRPr lang="sv-SE" sz="2400" b="1" dirty="0">
              <a:solidFill>
                <a:schemeClr val="tx1"/>
              </a:solidFill>
            </a:endParaRPr>
          </a:p>
        </p:txBody>
      </p:sp>
      <p:pic>
        <p:nvPicPr>
          <p:cNvPr id="3080" name="Picture 8" descr="http://wnpcdn.com/screenshot/85622-3bd7e2b79910ac3a6e611b9970b69a4d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6013" y="2038981"/>
            <a:ext cx="2182268" cy="145484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9376013" y="3493826"/>
            <a:ext cx="2218815" cy="1280086"/>
          </a:xfrm>
          <a:prstGeom prst="rect">
            <a:avLst/>
          </a:prstGeom>
        </p:spPr>
      </p:pic>
      <p:sp>
        <p:nvSpPr>
          <p:cNvPr id="14" name="Rectangle 13"/>
          <p:cNvSpPr/>
          <p:nvPr/>
        </p:nvSpPr>
        <p:spPr>
          <a:xfrm>
            <a:off x="553446" y="1531245"/>
            <a:ext cx="1996752" cy="3248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Requirements</a:t>
            </a:r>
            <a:endParaRPr lang="sv-SE" b="1" dirty="0"/>
          </a:p>
        </p:txBody>
      </p:sp>
      <p:sp>
        <p:nvSpPr>
          <p:cNvPr id="15" name="Rectangle 14"/>
          <p:cNvSpPr/>
          <p:nvPr/>
        </p:nvSpPr>
        <p:spPr>
          <a:xfrm>
            <a:off x="9406909" y="1710012"/>
            <a:ext cx="1996752" cy="3248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Simulation Model</a:t>
            </a:r>
            <a:endParaRPr lang="sv-SE" b="1" dirty="0"/>
          </a:p>
        </p:txBody>
      </p:sp>
      <p:sp>
        <p:nvSpPr>
          <p:cNvPr id="16" name="Rectangle 15"/>
          <p:cNvSpPr/>
          <p:nvPr/>
        </p:nvSpPr>
        <p:spPr>
          <a:xfrm>
            <a:off x="8745955" y="5003909"/>
            <a:ext cx="1996752" cy="3248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Geometric Model</a:t>
            </a:r>
            <a:endParaRPr lang="sv-SE" b="1" dirty="0"/>
          </a:p>
        </p:txBody>
      </p:sp>
      <p:sp>
        <p:nvSpPr>
          <p:cNvPr id="17" name="Rectangle 16"/>
          <p:cNvSpPr/>
          <p:nvPr/>
        </p:nvSpPr>
        <p:spPr>
          <a:xfrm>
            <a:off x="280719" y="3971443"/>
            <a:ext cx="1996752" cy="3248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testCases</a:t>
            </a:r>
            <a:endParaRPr lang="sv-SE" b="1" dirty="0"/>
          </a:p>
        </p:txBody>
      </p:sp>
      <p:pic>
        <p:nvPicPr>
          <p:cNvPr id="9" name="Picture 8"/>
          <p:cNvPicPr>
            <a:picLocks noChangeAspect="1"/>
          </p:cNvPicPr>
          <p:nvPr/>
        </p:nvPicPr>
        <p:blipFill>
          <a:blip r:embed="rId5"/>
          <a:stretch>
            <a:fillRect/>
          </a:stretch>
        </p:blipFill>
        <p:spPr>
          <a:xfrm>
            <a:off x="553446" y="4296294"/>
            <a:ext cx="2790825" cy="952500"/>
          </a:xfrm>
          <a:prstGeom prst="rect">
            <a:avLst/>
          </a:prstGeom>
        </p:spPr>
      </p:pic>
      <p:pic>
        <p:nvPicPr>
          <p:cNvPr id="19" name="Picture 18"/>
          <p:cNvPicPr>
            <a:picLocks noChangeAspect="1"/>
          </p:cNvPicPr>
          <p:nvPr/>
        </p:nvPicPr>
        <p:blipFill>
          <a:blip r:embed="rId6"/>
          <a:stretch>
            <a:fillRect/>
          </a:stretch>
        </p:blipFill>
        <p:spPr>
          <a:xfrm>
            <a:off x="467416" y="1856096"/>
            <a:ext cx="3674092" cy="2034513"/>
          </a:xfrm>
          <a:prstGeom prst="rect">
            <a:avLst/>
          </a:prstGeom>
        </p:spPr>
      </p:pic>
      <p:pic>
        <p:nvPicPr>
          <p:cNvPr id="10" name="Picture 9"/>
          <p:cNvPicPr>
            <a:picLocks noChangeAspect="1"/>
          </p:cNvPicPr>
          <p:nvPr/>
        </p:nvPicPr>
        <p:blipFill>
          <a:blip r:embed="rId7"/>
          <a:stretch>
            <a:fillRect/>
          </a:stretch>
        </p:blipFill>
        <p:spPr>
          <a:xfrm>
            <a:off x="1426883" y="5654479"/>
            <a:ext cx="2714625" cy="476250"/>
          </a:xfrm>
          <a:prstGeom prst="rect">
            <a:avLst/>
          </a:prstGeom>
        </p:spPr>
      </p:pic>
      <p:sp>
        <p:nvSpPr>
          <p:cNvPr id="21" name="Rectangle 20"/>
          <p:cNvSpPr/>
          <p:nvPr/>
        </p:nvSpPr>
        <p:spPr>
          <a:xfrm>
            <a:off x="150125" y="5636524"/>
            <a:ext cx="1276758" cy="7377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sz="1600" b="1" dirty="0" smtClean="0"/>
              <a:t>System </a:t>
            </a:r>
          </a:p>
          <a:p>
            <a:pPr algn="ctr"/>
            <a:r>
              <a:rPr lang="sv-SE" sz="1600" b="1" dirty="0" smtClean="0"/>
              <a:t>Architecture</a:t>
            </a:r>
            <a:endParaRPr lang="sv-SE" sz="1600" b="1" dirty="0"/>
          </a:p>
        </p:txBody>
      </p:sp>
      <p:pic>
        <p:nvPicPr>
          <p:cNvPr id="11" name="Picture 10"/>
          <p:cNvPicPr>
            <a:picLocks noChangeAspect="1"/>
          </p:cNvPicPr>
          <p:nvPr/>
        </p:nvPicPr>
        <p:blipFill>
          <a:blip r:embed="rId8"/>
          <a:stretch>
            <a:fillRect/>
          </a:stretch>
        </p:blipFill>
        <p:spPr>
          <a:xfrm>
            <a:off x="8870678" y="1035945"/>
            <a:ext cx="2724150" cy="495300"/>
          </a:xfrm>
          <a:prstGeom prst="rect">
            <a:avLst/>
          </a:prstGeom>
        </p:spPr>
      </p:pic>
      <p:sp>
        <p:nvSpPr>
          <p:cNvPr id="23" name="Rectangle 22"/>
          <p:cNvSpPr/>
          <p:nvPr/>
        </p:nvSpPr>
        <p:spPr>
          <a:xfrm>
            <a:off x="6873926" y="1042382"/>
            <a:ext cx="1996752" cy="3248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Software</a:t>
            </a:r>
            <a:endParaRPr lang="sv-SE" b="1" dirty="0"/>
          </a:p>
        </p:txBody>
      </p:sp>
      <p:cxnSp>
        <p:nvCxnSpPr>
          <p:cNvPr id="24" name="Straight Arrow Connector 23"/>
          <p:cNvCxnSpPr/>
          <p:nvPr/>
        </p:nvCxnSpPr>
        <p:spPr>
          <a:xfrm flipH="1">
            <a:off x="1426883" y="3196326"/>
            <a:ext cx="124939" cy="1266492"/>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1853518" y="3252148"/>
            <a:ext cx="51819" cy="2640456"/>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2129051" y="3196326"/>
            <a:ext cx="379748" cy="1649627"/>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3084" name="Picture 12" descr="Caminhão SCANI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51225" y="5408058"/>
            <a:ext cx="2016220" cy="1343192"/>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Straight Arrow Connector 36"/>
          <p:cNvCxnSpPr/>
          <p:nvPr/>
        </p:nvCxnSpPr>
        <p:spPr>
          <a:xfrm flipH="1">
            <a:off x="2697115" y="1306437"/>
            <a:ext cx="6652302" cy="4528423"/>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3341976" y="1283595"/>
            <a:ext cx="5882724" cy="1207213"/>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9538251" y="1339473"/>
            <a:ext cx="1683201" cy="1295919"/>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2851894" y="3799006"/>
            <a:ext cx="6737513" cy="1013256"/>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9983366" y="4171282"/>
            <a:ext cx="124939" cy="1266492"/>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3341976" y="3143128"/>
            <a:ext cx="6084161" cy="2359854"/>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3616999" y="5808162"/>
            <a:ext cx="5389005" cy="22363"/>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1334772" y="4869736"/>
            <a:ext cx="7671232" cy="1504555"/>
          </a:xfrm>
          <a:prstGeom prst="straightConnector1">
            <a:avLst/>
          </a:prstGeom>
          <a:ln w="571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F6F21FDB-926B-41F2-B34C-DAC200E1C61C}" type="slidenum">
              <a:rPr lang="sv-SE" smtClean="0"/>
              <a:t>8</a:t>
            </a:fld>
            <a:endParaRPr lang="sv-SE"/>
          </a:p>
        </p:txBody>
      </p:sp>
    </p:spTree>
    <p:extLst>
      <p:ext uri="{BB962C8B-B14F-4D97-AF65-F5344CB8AC3E}">
        <p14:creationId xmlns:p14="http://schemas.microsoft.com/office/powerpoint/2010/main" val="32412354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v-SE" b="1" dirty="0" smtClean="0"/>
              <a:t>Network of Relationships</a:t>
            </a:r>
            <a:endParaRPr lang="sv-SE" b="1" dirty="0"/>
          </a:p>
        </p:txBody>
      </p:sp>
      <p:pic>
        <p:nvPicPr>
          <p:cNvPr id="4" name="Content Placeholder 3"/>
          <p:cNvPicPr>
            <a:picLocks noGrp="1" noChangeAspect="1"/>
          </p:cNvPicPr>
          <p:nvPr>
            <p:ph idx="1"/>
          </p:nvPr>
        </p:nvPicPr>
        <p:blipFill>
          <a:blip r:embed="rId2"/>
          <a:stretch>
            <a:fillRect/>
          </a:stretch>
        </p:blipFill>
        <p:spPr>
          <a:xfrm>
            <a:off x="2305954" y="1690688"/>
            <a:ext cx="7552797" cy="4351338"/>
          </a:xfrm>
          <a:prstGeom prst="rect">
            <a:avLst/>
          </a:prstGeom>
          <a:ln>
            <a:noFill/>
          </a:ln>
          <a:effectLst>
            <a:softEdge rad="112500"/>
          </a:effectLst>
        </p:spPr>
      </p:pic>
      <p:sp>
        <p:nvSpPr>
          <p:cNvPr id="3" name="Slide Number Placeholder 2"/>
          <p:cNvSpPr>
            <a:spLocks noGrp="1"/>
          </p:cNvSpPr>
          <p:nvPr>
            <p:ph type="sldNum" sz="quarter" idx="12"/>
          </p:nvPr>
        </p:nvSpPr>
        <p:spPr/>
        <p:txBody>
          <a:bodyPr/>
          <a:lstStyle/>
          <a:p>
            <a:fld id="{F6F21FDB-926B-41F2-B34C-DAC200E1C61C}" type="slidenum">
              <a:rPr lang="sv-SE" smtClean="0"/>
              <a:t>9</a:t>
            </a:fld>
            <a:endParaRPr lang="sv-SE"/>
          </a:p>
        </p:txBody>
      </p:sp>
    </p:spTree>
    <p:extLst>
      <p:ext uri="{BB962C8B-B14F-4D97-AF65-F5344CB8AC3E}">
        <p14:creationId xmlns:p14="http://schemas.microsoft.com/office/powerpoint/2010/main" val="31403422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v-SE" b="1" dirty="0" smtClean="0"/>
              <a:t>Impact Analysis </a:t>
            </a:r>
            <a:endParaRPr lang="sv-SE" b="1" dirty="0"/>
          </a:p>
        </p:txBody>
      </p:sp>
      <p:pic>
        <p:nvPicPr>
          <p:cNvPr id="4" name="Content Placeholder 3"/>
          <p:cNvPicPr>
            <a:picLocks noGrp="1" noChangeAspect="1"/>
          </p:cNvPicPr>
          <p:nvPr>
            <p:ph idx="1"/>
          </p:nvPr>
        </p:nvPicPr>
        <p:blipFill>
          <a:blip r:embed="rId3"/>
          <a:stretch>
            <a:fillRect/>
          </a:stretch>
        </p:blipFill>
        <p:spPr>
          <a:xfrm>
            <a:off x="2080472" y="1825625"/>
            <a:ext cx="8031056" cy="4351338"/>
          </a:xfrm>
          <a:prstGeom prst="rect">
            <a:avLst/>
          </a:prstGeom>
        </p:spPr>
      </p:pic>
      <p:sp>
        <p:nvSpPr>
          <p:cNvPr id="3" name="Slide Number Placeholder 2"/>
          <p:cNvSpPr>
            <a:spLocks noGrp="1"/>
          </p:cNvSpPr>
          <p:nvPr>
            <p:ph type="sldNum" sz="quarter" idx="12"/>
          </p:nvPr>
        </p:nvSpPr>
        <p:spPr/>
        <p:txBody>
          <a:bodyPr/>
          <a:lstStyle/>
          <a:p>
            <a:fld id="{F6F21FDB-926B-41F2-B34C-DAC200E1C61C}" type="slidenum">
              <a:rPr lang="sv-SE" smtClean="0"/>
              <a:t>10</a:t>
            </a:fld>
            <a:endParaRPr lang="sv-SE"/>
          </a:p>
        </p:txBody>
      </p:sp>
    </p:spTree>
    <p:extLst>
      <p:ext uri="{BB962C8B-B14F-4D97-AF65-F5344CB8AC3E}">
        <p14:creationId xmlns:p14="http://schemas.microsoft.com/office/powerpoint/2010/main" val="11712202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v-SE" b="1" dirty="0" smtClean="0"/>
              <a:t>Queries</a:t>
            </a:r>
            <a:endParaRPr lang="sv-SE" b="1" dirty="0"/>
          </a:p>
        </p:txBody>
      </p:sp>
      <p:pic>
        <p:nvPicPr>
          <p:cNvPr id="4" name="Content Placeholder 3"/>
          <p:cNvPicPr>
            <a:picLocks noGrp="1" noChangeAspect="1"/>
          </p:cNvPicPr>
          <p:nvPr>
            <p:ph idx="1"/>
          </p:nvPr>
        </p:nvPicPr>
        <p:blipFill>
          <a:blip r:embed="rId3"/>
          <a:stretch>
            <a:fillRect/>
          </a:stretch>
        </p:blipFill>
        <p:spPr>
          <a:xfrm>
            <a:off x="2266950" y="1943894"/>
            <a:ext cx="7658100" cy="4114800"/>
          </a:xfrm>
          <a:prstGeom prst="rect">
            <a:avLst/>
          </a:prstGeom>
        </p:spPr>
      </p:pic>
      <p:sp>
        <p:nvSpPr>
          <p:cNvPr id="3" name="Slide Number Placeholder 2"/>
          <p:cNvSpPr>
            <a:spLocks noGrp="1"/>
          </p:cNvSpPr>
          <p:nvPr>
            <p:ph type="sldNum" sz="quarter" idx="12"/>
          </p:nvPr>
        </p:nvSpPr>
        <p:spPr/>
        <p:txBody>
          <a:bodyPr/>
          <a:lstStyle/>
          <a:p>
            <a:fld id="{F6F21FDB-926B-41F2-B34C-DAC200E1C61C}" type="slidenum">
              <a:rPr lang="sv-SE" smtClean="0"/>
              <a:t>11</a:t>
            </a:fld>
            <a:endParaRPr lang="sv-SE"/>
          </a:p>
        </p:txBody>
      </p:sp>
    </p:spTree>
    <p:extLst>
      <p:ext uri="{BB962C8B-B14F-4D97-AF65-F5344CB8AC3E}">
        <p14:creationId xmlns:p14="http://schemas.microsoft.com/office/powerpoint/2010/main" val="29890592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v-SE" b="1" dirty="0" smtClean="0"/>
              <a:t>Overview of Development Process </a:t>
            </a:r>
            <a:endParaRPr lang="sv-SE" b="1" dirty="0"/>
          </a:p>
        </p:txBody>
      </p:sp>
      <p:pic>
        <p:nvPicPr>
          <p:cNvPr id="4" name="Content Placeholder 3"/>
          <p:cNvPicPr>
            <a:picLocks noGrp="1" noChangeAspect="1"/>
          </p:cNvPicPr>
          <p:nvPr>
            <p:ph idx="1"/>
          </p:nvPr>
        </p:nvPicPr>
        <p:blipFill>
          <a:blip r:embed="rId2"/>
          <a:stretch>
            <a:fillRect/>
          </a:stretch>
        </p:blipFill>
        <p:spPr>
          <a:xfrm>
            <a:off x="2592659" y="1825625"/>
            <a:ext cx="7006682" cy="4351338"/>
          </a:xfrm>
          <a:prstGeom prst="rect">
            <a:avLst/>
          </a:prstGeom>
        </p:spPr>
      </p:pic>
      <p:sp>
        <p:nvSpPr>
          <p:cNvPr id="3" name="Slide Number Placeholder 2"/>
          <p:cNvSpPr>
            <a:spLocks noGrp="1"/>
          </p:cNvSpPr>
          <p:nvPr>
            <p:ph type="sldNum" sz="quarter" idx="12"/>
          </p:nvPr>
        </p:nvSpPr>
        <p:spPr/>
        <p:txBody>
          <a:bodyPr/>
          <a:lstStyle/>
          <a:p>
            <a:fld id="{F6F21FDB-926B-41F2-B34C-DAC200E1C61C}" type="slidenum">
              <a:rPr lang="sv-SE" smtClean="0"/>
              <a:t>12</a:t>
            </a:fld>
            <a:endParaRPr lang="sv-SE"/>
          </a:p>
        </p:txBody>
      </p:sp>
    </p:spTree>
    <p:extLst>
      <p:ext uri="{BB962C8B-B14F-4D97-AF65-F5344CB8AC3E}">
        <p14:creationId xmlns:p14="http://schemas.microsoft.com/office/powerpoint/2010/main" val="15445363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Scania – A case study</a:t>
            </a:r>
            <a:endParaRPr lang="en-US" b="1" dirty="0"/>
          </a:p>
        </p:txBody>
      </p:sp>
      <p:sp>
        <p:nvSpPr>
          <p:cNvPr id="3" name="Content Placeholder 2"/>
          <p:cNvSpPr>
            <a:spLocks noGrp="1"/>
          </p:cNvSpPr>
          <p:nvPr>
            <p:ph idx="1"/>
          </p:nvPr>
        </p:nvSpPr>
        <p:spPr/>
        <p:txBody>
          <a:bodyPr/>
          <a:lstStyle/>
          <a:p>
            <a:r>
              <a:rPr lang="sv-SE" dirty="0" smtClean="0"/>
              <a:t>40000 employee</a:t>
            </a:r>
          </a:p>
          <a:p>
            <a:r>
              <a:rPr lang="sv-SE" dirty="0" smtClean="0"/>
              <a:t>Company in VM Group (Heavy Vehicles)</a:t>
            </a:r>
          </a:p>
          <a:p>
            <a:endParaRPr lang="sv-SE" dirty="0"/>
          </a:p>
          <a:p>
            <a:r>
              <a:rPr lang="sv-SE" dirty="0" smtClean="0"/>
              <a:t>In-house development   </a:t>
            </a:r>
          </a:p>
          <a:p>
            <a:r>
              <a:rPr lang="sv-SE" dirty="0" smtClean="0"/>
              <a:t>Number of tools (in-house + commercial): 1000+  </a:t>
            </a:r>
            <a:endParaRPr lang="en-US" dirty="0"/>
          </a:p>
          <a:p>
            <a:pPr marL="0" indent="0">
              <a:buNone/>
            </a:pPr>
            <a:endParaRPr lang="sv-SE" dirty="0"/>
          </a:p>
          <a:p>
            <a:r>
              <a:rPr lang="sv-SE" dirty="0" smtClean="0"/>
              <a:t>The product: a truck in many versions and configurations</a:t>
            </a:r>
          </a:p>
          <a:p>
            <a:r>
              <a:rPr lang="sv-SE" dirty="0" smtClean="0"/>
              <a:t>Continous Development and integration </a:t>
            </a:r>
          </a:p>
        </p:txBody>
      </p:sp>
      <p:sp>
        <p:nvSpPr>
          <p:cNvPr id="4" name="Slide Number Placeholder 3"/>
          <p:cNvSpPr>
            <a:spLocks noGrp="1"/>
          </p:cNvSpPr>
          <p:nvPr>
            <p:ph type="sldNum" sz="quarter" idx="12"/>
          </p:nvPr>
        </p:nvSpPr>
        <p:spPr/>
        <p:txBody>
          <a:bodyPr/>
          <a:lstStyle/>
          <a:p>
            <a:fld id="{F6F21FDB-926B-41F2-B34C-DAC200E1C61C}" type="slidenum">
              <a:rPr lang="sv-SE" smtClean="0"/>
              <a:t>13</a:t>
            </a:fld>
            <a:endParaRPr lang="sv-SE"/>
          </a:p>
        </p:txBody>
      </p:sp>
    </p:spTree>
    <p:extLst>
      <p:ext uri="{BB962C8B-B14F-4D97-AF65-F5344CB8AC3E}">
        <p14:creationId xmlns:p14="http://schemas.microsoft.com/office/powerpoint/2010/main" val="21921932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Tradional Tool and Data Integration</a:t>
            </a:r>
            <a:endParaRPr lang="en-US" b="1" dirty="0"/>
          </a:p>
        </p:txBody>
      </p:sp>
      <p:sp>
        <p:nvSpPr>
          <p:cNvPr id="3" name="Content Placeholder 2"/>
          <p:cNvSpPr>
            <a:spLocks noGrp="1"/>
          </p:cNvSpPr>
          <p:nvPr>
            <p:ph idx="1"/>
          </p:nvPr>
        </p:nvSpPr>
        <p:spPr/>
        <p:txBody>
          <a:bodyPr>
            <a:normAutofit fontScale="85000" lnSpcReduction="20000"/>
          </a:bodyPr>
          <a:lstStyle/>
          <a:p>
            <a:r>
              <a:rPr lang="sv-SE" dirty="0" smtClean="0"/>
              <a:t>Point-to-Point connections </a:t>
            </a:r>
          </a:p>
          <a:p>
            <a:pPr lvl="1"/>
            <a:r>
              <a:rPr lang="sv-SE" dirty="0"/>
              <a:t>D</a:t>
            </a:r>
            <a:r>
              <a:rPr lang="sv-SE" dirty="0" smtClean="0"/>
              <a:t>on’t scale </a:t>
            </a:r>
          </a:p>
          <a:p>
            <a:pPr lvl="1"/>
            <a:r>
              <a:rPr lang="sv-SE" dirty="0" smtClean="0"/>
              <a:t>limited coverage </a:t>
            </a:r>
          </a:p>
          <a:p>
            <a:r>
              <a:rPr lang="sv-SE" dirty="0" smtClean="0"/>
              <a:t>Tight Coupling  </a:t>
            </a:r>
          </a:p>
          <a:p>
            <a:pPr lvl="1"/>
            <a:r>
              <a:rPr lang="sv-SE" dirty="0" smtClean="0"/>
              <a:t>Dependence on internal structures and meanings</a:t>
            </a:r>
          </a:p>
          <a:p>
            <a:pPr lvl="1"/>
            <a:r>
              <a:rPr lang="sv-SE" dirty="0" smtClean="0"/>
              <a:t>Inability to identify crucial entities (components, locations etc.)</a:t>
            </a:r>
          </a:p>
          <a:p>
            <a:r>
              <a:rPr lang="sv-SE" dirty="0" smtClean="0"/>
              <a:t>Monocultures</a:t>
            </a:r>
          </a:p>
          <a:p>
            <a:pPr lvl="1"/>
            <a:r>
              <a:rPr lang="sv-SE" dirty="0" smtClean="0"/>
              <a:t>Vendor lock-in</a:t>
            </a:r>
          </a:p>
          <a:p>
            <a:pPr lvl="1"/>
            <a:r>
              <a:rPr lang="sv-SE" dirty="0" smtClean="0"/>
              <a:t>Processes and methods needs to follow the tool </a:t>
            </a:r>
          </a:p>
          <a:p>
            <a:pPr lvl="1"/>
            <a:r>
              <a:rPr lang="sv-SE" dirty="0" smtClean="0"/>
              <a:t>Incomplete w.r.t domains</a:t>
            </a:r>
          </a:p>
          <a:p>
            <a:pPr lvl="1"/>
            <a:r>
              <a:rPr lang="sv-SE" dirty="0" smtClean="0"/>
              <a:t>What to do with in-house tools? – results in Data duplication </a:t>
            </a:r>
          </a:p>
          <a:p>
            <a:pPr marL="457200" lvl="1" indent="0">
              <a:buNone/>
            </a:pPr>
            <a:endParaRPr lang="sv-SE" dirty="0" smtClean="0"/>
          </a:p>
          <a:p>
            <a:r>
              <a:rPr lang="sv-SE" b="1" dirty="0" smtClean="0"/>
              <a:t>There is no (can not be a) single Enterprise Information Model </a:t>
            </a:r>
            <a:endParaRPr lang="en-US" b="1" dirty="0"/>
          </a:p>
        </p:txBody>
      </p:sp>
      <p:sp>
        <p:nvSpPr>
          <p:cNvPr id="4" name="Slide Number Placeholder 3"/>
          <p:cNvSpPr>
            <a:spLocks noGrp="1"/>
          </p:cNvSpPr>
          <p:nvPr>
            <p:ph type="sldNum" sz="quarter" idx="12"/>
          </p:nvPr>
        </p:nvSpPr>
        <p:spPr/>
        <p:txBody>
          <a:bodyPr/>
          <a:lstStyle/>
          <a:p>
            <a:fld id="{F6F21FDB-926B-41F2-B34C-DAC200E1C61C}" type="slidenum">
              <a:rPr lang="sv-SE" smtClean="0"/>
              <a:t>14</a:t>
            </a:fld>
            <a:endParaRPr lang="sv-SE"/>
          </a:p>
        </p:txBody>
      </p:sp>
    </p:spTree>
    <p:extLst>
      <p:ext uri="{BB962C8B-B14F-4D97-AF65-F5344CB8AC3E}">
        <p14:creationId xmlns:p14="http://schemas.microsoft.com/office/powerpoint/2010/main" val="33478110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900752"/>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sv-SE" sz="3600" b="1" dirty="0" smtClean="0">
                <a:solidFill>
                  <a:schemeClr val="tx1"/>
                </a:solidFill>
              </a:rPr>
              <a:t>Relationships on the Web</a:t>
            </a:r>
            <a:endParaRPr lang="sv-SE" sz="3600" b="1" dirty="0">
              <a:solidFill>
                <a:schemeClr val="tx1"/>
              </a:solidFill>
            </a:endParaRPr>
          </a:p>
        </p:txBody>
      </p:sp>
      <p:pic>
        <p:nvPicPr>
          <p:cNvPr id="4" name="Picture 3"/>
          <p:cNvPicPr>
            <a:picLocks noChangeAspect="1"/>
          </p:cNvPicPr>
          <p:nvPr/>
        </p:nvPicPr>
        <p:blipFill>
          <a:blip r:embed="rId2"/>
          <a:stretch>
            <a:fillRect/>
          </a:stretch>
        </p:blipFill>
        <p:spPr>
          <a:xfrm>
            <a:off x="0" y="900752"/>
            <a:ext cx="8039100" cy="1743075"/>
          </a:xfrm>
          <a:prstGeom prst="rect">
            <a:avLst/>
          </a:prstGeom>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82" t="24176" r="39931" b="14901"/>
          <a:stretch/>
        </p:blipFill>
        <p:spPr bwMode="auto">
          <a:xfrm>
            <a:off x="7973059" y="900752"/>
            <a:ext cx="3964784" cy="3350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2683" y="4485278"/>
            <a:ext cx="2371725"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feld 11"/>
          <p:cNvSpPr txBox="1"/>
          <p:nvPr/>
        </p:nvSpPr>
        <p:spPr>
          <a:xfrm>
            <a:off x="8449911" y="5313750"/>
            <a:ext cx="1505540" cy="646331"/>
          </a:xfrm>
          <a:prstGeom prst="rect">
            <a:avLst/>
          </a:prstGeom>
          <a:noFill/>
        </p:spPr>
        <p:txBody>
          <a:bodyPr wrap="none" rtlCol="0">
            <a:spAutoFit/>
          </a:bodyPr>
          <a:lstStyle/>
          <a:p>
            <a:pPr defTabSz="914400">
              <a:buClr>
                <a:srgbClr val="179C7D"/>
              </a:buClr>
            </a:pPr>
            <a:r>
              <a:rPr lang="de-DE" dirty="0" smtClean="0">
                <a:solidFill>
                  <a:srgbClr val="000000"/>
                </a:solidFill>
              </a:rPr>
              <a:t>Facebook</a:t>
            </a:r>
            <a:br>
              <a:rPr lang="de-DE" dirty="0" smtClean="0">
                <a:solidFill>
                  <a:srgbClr val="000000"/>
                </a:solidFill>
              </a:rPr>
            </a:br>
            <a:r>
              <a:rPr lang="de-DE" dirty="0" smtClean="0">
                <a:solidFill>
                  <a:srgbClr val="000000"/>
                </a:solidFill>
              </a:rPr>
              <a:t>Open Graph</a:t>
            </a:r>
          </a:p>
        </p:txBody>
      </p:sp>
      <p:sp>
        <p:nvSpPr>
          <p:cNvPr id="9" name="Rectangle 8"/>
          <p:cNvSpPr/>
          <p:nvPr/>
        </p:nvSpPr>
        <p:spPr>
          <a:xfrm>
            <a:off x="232012" y="4250765"/>
            <a:ext cx="3194022" cy="106298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sz="2400" b="1" dirty="0" smtClean="0"/>
              <a:t>Linked Data </a:t>
            </a:r>
          </a:p>
          <a:p>
            <a:pPr algn="ctr"/>
            <a:r>
              <a:rPr lang="sv-SE" sz="2400" dirty="0" smtClean="0"/>
              <a:t>(Structured Data)</a:t>
            </a:r>
            <a:endParaRPr lang="sv-SE" sz="2400" dirty="0"/>
          </a:p>
        </p:txBody>
      </p:sp>
      <p:pic>
        <p:nvPicPr>
          <p:cNvPr id="10" name="Picture 9"/>
          <p:cNvPicPr>
            <a:picLocks noChangeAspect="1"/>
          </p:cNvPicPr>
          <p:nvPr/>
        </p:nvPicPr>
        <p:blipFill>
          <a:blip r:embed="rId5"/>
          <a:stretch>
            <a:fillRect/>
          </a:stretch>
        </p:blipFill>
        <p:spPr>
          <a:xfrm>
            <a:off x="3614150" y="3194640"/>
            <a:ext cx="3248025" cy="2581275"/>
          </a:xfrm>
          <a:prstGeom prst="rect">
            <a:avLst/>
          </a:prstGeom>
        </p:spPr>
      </p:pic>
      <p:sp>
        <p:nvSpPr>
          <p:cNvPr id="2" name="Slide Number Placeholder 1"/>
          <p:cNvSpPr>
            <a:spLocks noGrp="1"/>
          </p:cNvSpPr>
          <p:nvPr>
            <p:ph type="sldNum" sz="quarter" idx="12"/>
          </p:nvPr>
        </p:nvSpPr>
        <p:spPr/>
        <p:txBody>
          <a:bodyPr/>
          <a:lstStyle/>
          <a:p>
            <a:fld id="{F6F21FDB-926B-41F2-B34C-DAC200E1C61C}" type="slidenum">
              <a:rPr lang="sv-SE" smtClean="0"/>
              <a:t>15</a:t>
            </a:fld>
            <a:endParaRPr lang="sv-SE"/>
          </a:p>
        </p:txBody>
      </p:sp>
    </p:spTree>
    <p:extLst>
      <p:ext uri="{BB962C8B-B14F-4D97-AF65-F5344CB8AC3E}">
        <p14:creationId xmlns:p14="http://schemas.microsoft.com/office/powerpoint/2010/main" val="10681366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70528" y="2796937"/>
            <a:ext cx="3773050" cy="2567770"/>
          </a:xfrm>
          <a:prstGeom prst="rect">
            <a:avLst/>
          </a:prstGeom>
        </p:spPr>
      </p:pic>
      <p:pic>
        <p:nvPicPr>
          <p:cNvPr id="3" name="Picture 2"/>
          <p:cNvPicPr>
            <a:picLocks noChangeAspect="1"/>
          </p:cNvPicPr>
          <p:nvPr/>
        </p:nvPicPr>
        <p:blipFill>
          <a:blip r:embed="rId3"/>
          <a:stretch>
            <a:fillRect/>
          </a:stretch>
        </p:blipFill>
        <p:spPr>
          <a:xfrm>
            <a:off x="5750834" y="763422"/>
            <a:ext cx="5864939" cy="5760208"/>
          </a:xfrm>
          <a:prstGeom prst="rect">
            <a:avLst/>
          </a:prstGeom>
        </p:spPr>
      </p:pic>
      <p:sp>
        <p:nvSpPr>
          <p:cNvPr id="4" name="Rectangle 3"/>
          <p:cNvSpPr/>
          <p:nvPr/>
        </p:nvSpPr>
        <p:spPr>
          <a:xfrm>
            <a:off x="0" y="0"/>
            <a:ext cx="12192000" cy="900752"/>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sv-SE" sz="3600" b="1" dirty="0" smtClean="0">
                <a:solidFill>
                  <a:schemeClr val="tx1"/>
                </a:solidFill>
              </a:rPr>
              <a:t>Example Linked Data: Dbpedia Query</a:t>
            </a:r>
            <a:endParaRPr lang="sv-SE" sz="3600" b="1" dirty="0">
              <a:solidFill>
                <a:schemeClr val="tx1"/>
              </a:solidFill>
            </a:endParaRPr>
          </a:p>
        </p:txBody>
      </p:sp>
      <p:sp>
        <p:nvSpPr>
          <p:cNvPr id="5" name="Right Arrow 4"/>
          <p:cNvSpPr/>
          <p:nvPr/>
        </p:nvSpPr>
        <p:spPr>
          <a:xfrm>
            <a:off x="4640239" y="4012442"/>
            <a:ext cx="887104" cy="5049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ctangle 5"/>
          <p:cNvSpPr/>
          <p:nvPr/>
        </p:nvSpPr>
        <p:spPr>
          <a:xfrm>
            <a:off x="423081" y="1201003"/>
            <a:ext cx="4981432" cy="14057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sv-SE" sz="2400" b="1" dirty="0" smtClean="0">
                <a:solidFill>
                  <a:schemeClr val="tx1"/>
                </a:solidFill>
              </a:rPr>
              <a:t>Dbpedia Query: </a:t>
            </a:r>
            <a:r>
              <a:rPr lang="sv-SE" sz="2400" dirty="0" smtClean="0">
                <a:solidFill>
                  <a:schemeClr val="tx1"/>
                </a:solidFill>
              </a:rPr>
              <a:t>Give me name and date of establishment of universities in sweden? </a:t>
            </a:r>
            <a:endParaRPr lang="sv-SE" sz="2400" dirty="0">
              <a:solidFill>
                <a:schemeClr val="tx1"/>
              </a:solidFill>
            </a:endParaRPr>
          </a:p>
        </p:txBody>
      </p:sp>
      <p:sp>
        <p:nvSpPr>
          <p:cNvPr id="7" name="Slide Number Placeholder 6"/>
          <p:cNvSpPr>
            <a:spLocks noGrp="1"/>
          </p:cNvSpPr>
          <p:nvPr>
            <p:ph type="sldNum" sz="quarter" idx="12"/>
          </p:nvPr>
        </p:nvSpPr>
        <p:spPr/>
        <p:txBody>
          <a:bodyPr/>
          <a:lstStyle/>
          <a:p>
            <a:fld id="{F6F21FDB-926B-41F2-B34C-DAC200E1C61C}" type="slidenum">
              <a:rPr lang="sv-SE" smtClean="0"/>
              <a:t>16</a:t>
            </a:fld>
            <a:endParaRPr lang="sv-SE"/>
          </a:p>
        </p:txBody>
      </p:sp>
    </p:spTree>
    <p:extLst>
      <p:ext uri="{BB962C8B-B14F-4D97-AF65-F5344CB8AC3E}">
        <p14:creationId xmlns:p14="http://schemas.microsoft.com/office/powerpoint/2010/main" val="37685171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Tim Berners-Lee, Linked Data principles</a:t>
            </a:r>
            <a:endParaRPr lang="sv-SE" b="1" dirty="0"/>
          </a:p>
        </p:txBody>
      </p:sp>
      <p:sp>
        <p:nvSpPr>
          <p:cNvPr id="3" name="Content Placeholder 2"/>
          <p:cNvSpPr>
            <a:spLocks noGrp="1"/>
          </p:cNvSpPr>
          <p:nvPr>
            <p:ph idx="1"/>
          </p:nvPr>
        </p:nvSpPr>
        <p:spPr/>
        <p:txBody>
          <a:bodyPr>
            <a:normAutofit/>
          </a:bodyPr>
          <a:lstStyle/>
          <a:p>
            <a:r>
              <a:rPr lang="de-DE" b="1" dirty="0" smtClean="0"/>
              <a:t>Tim berners-lee, </a:t>
            </a:r>
            <a:r>
              <a:rPr lang="de-DE" b="1" dirty="0"/>
              <a:t>Linked Data </a:t>
            </a:r>
            <a:r>
              <a:rPr lang="de-DE" b="1" dirty="0" smtClean="0"/>
              <a:t>Principles</a:t>
            </a:r>
          </a:p>
          <a:p>
            <a:pPr marL="457155" indent="-457155">
              <a:spcAft>
                <a:spcPts val="1200"/>
              </a:spcAft>
              <a:buFont typeface="+mj-lt"/>
              <a:buAutoNum type="arabicPeriod"/>
            </a:pPr>
            <a:r>
              <a:rPr lang="en-US" sz="2400" dirty="0"/>
              <a:t>Use </a:t>
            </a:r>
            <a:r>
              <a:rPr lang="en-US" sz="2400" b="1" dirty="0"/>
              <a:t>URIs</a:t>
            </a:r>
            <a:r>
              <a:rPr lang="en-US" sz="2400" dirty="0"/>
              <a:t> to identify the “things” in your data</a:t>
            </a:r>
          </a:p>
          <a:p>
            <a:pPr marL="457155" indent="-457155">
              <a:spcAft>
                <a:spcPts val="1200"/>
              </a:spcAft>
              <a:buFont typeface="+mj-lt"/>
              <a:buAutoNum type="arabicPeriod"/>
            </a:pPr>
            <a:r>
              <a:rPr lang="en-US" sz="2400" dirty="0"/>
              <a:t>Use </a:t>
            </a:r>
            <a:r>
              <a:rPr lang="en-US" sz="2400" b="1" dirty="0"/>
              <a:t>http:// URIs</a:t>
            </a:r>
            <a:r>
              <a:rPr lang="en-US" sz="2400" dirty="0"/>
              <a:t> so people (and machines) </a:t>
            </a:r>
            <a:r>
              <a:rPr lang="en-US" sz="2400" dirty="0" smtClean="0"/>
              <a:t>can look </a:t>
            </a:r>
            <a:r>
              <a:rPr lang="en-US" sz="2400" dirty="0"/>
              <a:t>them up on the web</a:t>
            </a:r>
          </a:p>
          <a:p>
            <a:pPr marL="457155" indent="-457155">
              <a:spcAft>
                <a:spcPts val="1200"/>
              </a:spcAft>
              <a:buFont typeface="+mj-lt"/>
              <a:buAutoNum type="arabicPeriod"/>
            </a:pPr>
            <a:r>
              <a:rPr lang="en-US" sz="2400" dirty="0"/>
              <a:t>When a URI is </a:t>
            </a:r>
            <a:r>
              <a:rPr lang="en-US" sz="2400" b="1" dirty="0"/>
              <a:t>looked up</a:t>
            </a:r>
            <a:r>
              <a:rPr lang="en-US" sz="2400" dirty="0"/>
              <a:t>, </a:t>
            </a:r>
            <a:r>
              <a:rPr lang="en-US" sz="2400" b="1" dirty="0"/>
              <a:t>return </a:t>
            </a:r>
            <a:r>
              <a:rPr lang="en-US" sz="2400" dirty="0"/>
              <a:t>a </a:t>
            </a:r>
            <a:r>
              <a:rPr lang="en-US" sz="2400" b="1" dirty="0"/>
              <a:t>description </a:t>
            </a:r>
            <a:r>
              <a:rPr lang="en-US" sz="2400" dirty="0" smtClean="0"/>
              <a:t>of the </a:t>
            </a:r>
            <a:r>
              <a:rPr lang="en-US" sz="2400" dirty="0"/>
              <a:t>thing (in RDF format)</a:t>
            </a:r>
          </a:p>
          <a:p>
            <a:pPr marL="457155" indent="-457155">
              <a:spcAft>
                <a:spcPts val="1200"/>
              </a:spcAft>
              <a:buFont typeface="+mj-lt"/>
              <a:buAutoNum type="arabicPeriod"/>
            </a:pPr>
            <a:r>
              <a:rPr lang="en-US" sz="2400" dirty="0"/>
              <a:t>Include </a:t>
            </a:r>
            <a:r>
              <a:rPr lang="en-US" sz="2400" b="1" dirty="0"/>
              <a:t>links to related </a:t>
            </a:r>
            <a:r>
              <a:rPr lang="en-US" sz="2400" b="1" dirty="0" smtClean="0"/>
              <a:t>things   </a:t>
            </a:r>
            <a:endParaRPr lang="en-US" sz="2400" b="1" dirty="0"/>
          </a:p>
          <a:p>
            <a:pPr lvl="1"/>
            <a:endParaRPr lang="sv-SE" b="1" dirty="0"/>
          </a:p>
        </p:txBody>
      </p:sp>
      <p:sp>
        <p:nvSpPr>
          <p:cNvPr id="4" name="Slide Number Placeholder 3"/>
          <p:cNvSpPr>
            <a:spLocks noGrp="1"/>
          </p:cNvSpPr>
          <p:nvPr>
            <p:ph type="sldNum" sz="quarter" idx="12"/>
          </p:nvPr>
        </p:nvSpPr>
        <p:spPr/>
        <p:txBody>
          <a:bodyPr/>
          <a:lstStyle/>
          <a:p>
            <a:fld id="{F6F21FDB-926B-41F2-B34C-DAC200E1C61C}" type="slidenum">
              <a:rPr lang="sv-SE" smtClean="0"/>
              <a:t>17</a:t>
            </a:fld>
            <a:endParaRPr lang="sv-SE"/>
          </a:p>
        </p:txBody>
      </p:sp>
    </p:spTree>
    <p:extLst>
      <p:ext uri="{BB962C8B-B14F-4D97-AF65-F5344CB8AC3E}">
        <p14:creationId xmlns:p14="http://schemas.microsoft.com/office/powerpoint/2010/main" val="3672353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a:t>Open Services for Lifecycle Collaboration</a:t>
            </a:r>
            <a:br>
              <a:rPr lang="sv-SE" b="1" dirty="0"/>
            </a:br>
            <a:endParaRPr lang="sv-SE" dirty="0"/>
          </a:p>
        </p:txBody>
      </p:sp>
      <p:sp>
        <p:nvSpPr>
          <p:cNvPr id="5" name="Content Placeholder 4"/>
          <p:cNvSpPr>
            <a:spLocks noGrp="1"/>
          </p:cNvSpPr>
          <p:nvPr>
            <p:ph idx="1"/>
          </p:nvPr>
        </p:nvSpPr>
        <p:spPr>
          <a:xfrm>
            <a:off x="696036" y="1323833"/>
            <a:ext cx="10657764" cy="4853130"/>
          </a:xfrm>
        </p:spPr>
        <p:txBody>
          <a:bodyPr>
            <a:normAutofit/>
          </a:bodyPr>
          <a:lstStyle/>
          <a:p>
            <a:r>
              <a:rPr lang="sv-SE" dirty="0" smtClean="0"/>
              <a:t>OSLC = Reusing the Web for tool integration </a:t>
            </a:r>
          </a:p>
          <a:p>
            <a:r>
              <a:rPr lang="sv-SE" dirty="0" smtClean="0"/>
              <a:t>Based on Web standards </a:t>
            </a:r>
            <a:r>
              <a:rPr lang="sv-SE" b="1" dirty="0" smtClean="0"/>
              <a:t>(Linked Data and </a:t>
            </a:r>
          </a:p>
          <a:p>
            <a:pPr marL="0" indent="0">
              <a:buNone/>
            </a:pPr>
            <a:r>
              <a:rPr lang="sv-SE" b="1" dirty="0" smtClean="0"/>
              <a:t>   RESTful Web Services)</a:t>
            </a:r>
          </a:p>
          <a:p>
            <a:r>
              <a:rPr lang="sv-SE" dirty="0" smtClean="0"/>
              <a:t>Initiated by IBM, It is </a:t>
            </a:r>
            <a:r>
              <a:rPr lang="sv-SE" b="1" dirty="0" smtClean="0"/>
              <a:t>OPEN-initiative </a:t>
            </a:r>
          </a:p>
          <a:p>
            <a:r>
              <a:rPr lang="sv-SE" dirty="0" smtClean="0"/>
              <a:t>Adopted by many tool vendors like Ericsson,</a:t>
            </a:r>
          </a:p>
          <a:p>
            <a:pPr marL="0" indent="0">
              <a:buNone/>
            </a:pPr>
            <a:r>
              <a:rPr lang="sv-SE" dirty="0" smtClean="0"/>
              <a:t>   IBM, Airbus etc ... </a:t>
            </a:r>
          </a:p>
          <a:p>
            <a:r>
              <a:rPr lang="sv-SE" dirty="0" smtClean="0"/>
              <a:t>Many tools have OSLC support like Jira, </a:t>
            </a:r>
          </a:p>
          <a:p>
            <a:pPr marL="0" indent="0">
              <a:buNone/>
            </a:pPr>
            <a:r>
              <a:rPr lang="sv-SE" dirty="0" smtClean="0"/>
              <a:t>   Jenkins, IBM rational tools etc ...</a:t>
            </a:r>
          </a:p>
          <a:p>
            <a:r>
              <a:rPr lang="sv-SE" dirty="0" smtClean="0"/>
              <a:t>Managed by OASIS    </a:t>
            </a:r>
          </a:p>
          <a:p>
            <a:pPr marL="0" indent="0">
              <a:buNone/>
            </a:pPr>
            <a:endParaRPr lang="sv-SE" b="1" dirty="0" smtClean="0"/>
          </a:p>
          <a:p>
            <a:endParaRPr lang="sv-SE" b="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1845" y="1466938"/>
            <a:ext cx="3376242" cy="171534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7597" y="4027995"/>
            <a:ext cx="3304738" cy="1657648"/>
          </a:xfrm>
          <a:prstGeom prst="rect">
            <a:avLst/>
          </a:prstGeom>
        </p:spPr>
      </p:pic>
      <p:sp>
        <p:nvSpPr>
          <p:cNvPr id="8" name="Down Arrow 7"/>
          <p:cNvSpPr/>
          <p:nvPr/>
        </p:nvSpPr>
        <p:spPr>
          <a:xfrm>
            <a:off x="10046136" y="3320730"/>
            <a:ext cx="382138" cy="680029"/>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sv-SE"/>
          </a:p>
        </p:txBody>
      </p:sp>
      <p:sp>
        <p:nvSpPr>
          <p:cNvPr id="9" name="Rectangle 8"/>
          <p:cNvSpPr/>
          <p:nvPr/>
        </p:nvSpPr>
        <p:spPr>
          <a:xfrm>
            <a:off x="7687597" y="1078174"/>
            <a:ext cx="2197290" cy="361469"/>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sv-SE" dirty="0" smtClean="0"/>
              <a:t>ISO SE V-Model</a:t>
            </a:r>
            <a:endParaRPr lang="sv-SE" dirty="0"/>
          </a:p>
        </p:txBody>
      </p:sp>
      <p:sp>
        <p:nvSpPr>
          <p:cNvPr id="10" name="Rectangle 9"/>
          <p:cNvSpPr/>
          <p:nvPr/>
        </p:nvSpPr>
        <p:spPr>
          <a:xfrm>
            <a:off x="7687597" y="3691184"/>
            <a:ext cx="2197290" cy="361469"/>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sv-SE" dirty="0" smtClean="0"/>
              <a:t>OSLC Tool Integration </a:t>
            </a:r>
            <a:endParaRPr lang="sv-SE" dirty="0"/>
          </a:p>
        </p:txBody>
      </p:sp>
      <p:sp>
        <p:nvSpPr>
          <p:cNvPr id="3" name="Slide Number Placeholder 2"/>
          <p:cNvSpPr>
            <a:spLocks noGrp="1"/>
          </p:cNvSpPr>
          <p:nvPr>
            <p:ph type="sldNum" sz="quarter" idx="12"/>
          </p:nvPr>
        </p:nvSpPr>
        <p:spPr/>
        <p:txBody>
          <a:bodyPr/>
          <a:lstStyle/>
          <a:p>
            <a:fld id="{F6F21FDB-926B-41F2-B34C-DAC200E1C61C}" type="slidenum">
              <a:rPr lang="sv-SE" smtClean="0"/>
              <a:t>18</a:t>
            </a:fld>
            <a:endParaRPr lang="sv-SE"/>
          </a:p>
        </p:txBody>
      </p:sp>
    </p:spTree>
    <p:extLst>
      <p:ext uri="{BB962C8B-B14F-4D97-AF65-F5344CB8AC3E}">
        <p14:creationId xmlns:p14="http://schemas.microsoft.com/office/powerpoint/2010/main" val="5759263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9007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sv-SE" sz="3600" b="1" dirty="0" smtClean="0"/>
              <a:t>The OSLC Technology Stack   </a:t>
            </a:r>
            <a:endParaRPr lang="sv-SE" sz="3600" b="1"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6848" y="924636"/>
            <a:ext cx="7911152" cy="5933364"/>
          </a:xfrm>
          <a:prstGeom prst="rect">
            <a:avLst/>
          </a:prstGeom>
        </p:spPr>
      </p:pic>
      <p:sp>
        <p:nvSpPr>
          <p:cNvPr id="2" name="Slide Number Placeholder 1"/>
          <p:cNvSpPr>
            <a:spLocks noGrp="1"/>
          </p:cNvSpPr>
          <p:nvPr>
            <p:ph type="sldNum" sz="quarter" idx="12"/>
          </p:nvPr>
        </p:nvSpPr>
        <p:spPr/>
        <p:txBody>
          <a:bodyPr/>
          <a:lstStyle/>
          <a:p>
            <a:fld id="{F6F21FDB-926B-41F2-B34C-DAC200E1C61C}" type="slidenum">
              <a:rPr lang="sv-SE" smtClean="0"/>
              <a:t>19</a:t>
            </a:fld>
            <a:endParaRPr lang="sv-SE"/>
          </a:p>
        </p:txBody>
      </p:sp>
    </p:spTree>
    <p:extLst>
      <p:ext uri="{BB962C8B-B14F-4D97-AF65-F5344CB8AC3E}">
        <p14:creationId xmlns:p14="http://schemas.microsoft.com/office/powerpoint/2010/main" val="106002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b="1" dirty="0" smtClean="0"/>
              <a:t>How OSLC works? </a:t>
            </a:r>
            <a:endParaRPr lang="sv-SE" b="1" dirty="0"/>
          </a:p>
        </p:txBody>
      </p:sp>
      <p:sp>
        <p:nvSpPr>
          <p:cNvPr id="4" name="Content Placeholder 3"/>
          <p:cNvSpPr>
            <a:spLocks noGrp="1"/>
          </p:cNvSpPr>
          <p:nvPr>
            <p:ph idx="1"/>
          </p:nvPr>
        </p:nvSpPr>
        <p:spPr/>
        <p:txBody>
          <a:bodyPr>
            <a:normAutofit/>
          </a:bodyPr>
          <a:lstStyle/>
          <a:p>
            <a:r>
              <a:rPr lang="sv-SE" dirty="0" smtClean="0"/>
              <a:t>OSLC defines set of Specifications and best practises for using linked data approach for tool integration and interoperability. </a:t>
            </a:r>
          </a:p>
          <a:p>
            <a:pPr marL="0" indent="0">
              <a:buNone/>
            </a:pPr>
            <a:endParaRPr lang="sv-SE" dirty="0" smtClean="0"/>
          </a:p>
          <a:p>
            <a:pPr marL="0" indent="0">
              <a:buNone/>
            </a:pPr>
            <a:endParaRPr lang="sv-SE" dirty="0"/>
          </a:p>
          <a:p>
            <a:r>
              <a:rPr lang="sv-SE" b="1" dirty="0" smtClean="0"/>
              <a:t>Publishing</a:t>
            </a:r>
            <a:r>
              <a:rPr lang="sv-SE" dirty="0" smtClean="0"/>
              <a:t> OSLC resources</a:t>
            </a:r>
          </a:p>
          <a:p>
            <a:r>
              <a:rPr lang="sv-SE" b="1" dirty="0" smtClean="0"/>
              <a:t>Retrieving</a:t>
            </a:r>
            <a:r>
              <a:rPr lang="sv-SE" dirty="0" smtClean="0"/>
              <a:t> OSLC resources</a:t>
            </a:r>
          </a:p>
          <a:p>
            <a:r>
              <a:rPr lang="sv-SE" b="1" dirty="0" smtClean="0"/>
              <a:t>Linking</a:t>
            </a:r>
            <a:r>
              <a:rPr lang="sv-SE" dirty="0" smtClean="0"/>
              <a:t> OSLC resources across tools </a:t>
            </a:r>
          </a:p>
          <a:p>
            <a:r>
              <a:rPr lang="sv-SE" b="1" dirty="0" smtClean="0"/>
              <a:t>Tracking changes </a:t>
            </a:r>
            <a:r>
              <a:rPr lang="sv-SE" dirty="0" smtClean="0"/>
              <a:t>to OSLC resources  </a:t>
            </a:r>
            <a:endParaRPr lang="sv-SE" dirty="0"/>
          </a:p>
        </p:txBody>
      </p:sp>
      <p:sp>
        <p:nvSpPr>
          <p:cNvPr id="6" name="Rectangle 5"/>
          <p:cNvSpPr/>
          <p:nvPr/>
        </p:nvSpPr>
        <p:spPr>
          <a:xfrm>
            <a:off x="1173707" y="2661313"/>
            <a:ext cx="9266830" cy="6823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sv-SE" sz="3200" b="1" dirty="0" smtClean="0">
                <a:solidFill>
                  <a:schemeClr val="tx1"/>
                </a:solidFill>
              </a:rPr>
              <a:t>Operations on OSLC Resources </a:t>
            </a:r>
            <a:endParaRPr lang="sv-SE" sz="3200" b="1" dirty="0">
              <a:solidFill>
                <a:schemeClr val="tx1"/>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7028" y="3502148"/>
            <a:ext cx="3493509" cy="2674815"/>
          </a:xfrm>
          <a:prstGeom prst="rect">
            <a:avLst/>
          </a:prstGeom>
        </p:spPr>
      </p:pic>
      <p:sp>
        <p:nvSpPr>
          <p:cNvPr id="3" name="Slide Number Placeholder 2"/>
          <p:cNvSpPr>
            <a:spLocks noGrp="1"/>
          </p:cNvSpPr>
          <p:nvPr>
            <p:ph type="sldNum" sz="quarter" idx="12"/>
          </p:nvPr>
        </p:nvSpPr>
        <p:spPr/>
        <p:txBody>
          <a:bodyPr/>
          <a:lstStyle/>
          <a:p>
            <a:fld id="{F6F21FDB-926B-41F2-B34C-DAC200E1C61C}" type="slidenum">
              <a:rPr lang="sv-SE" smtClean="0"/>
              <a:t>20</a:t>
            </a:fld>
            <a:endParaRPr lang="sv-SE"/>
          </a:p>
        </p:txBody>
      </p:sp>
    </p:spTree>
    <p:extLst>
      <p:ext uri="{BB962C8B-B14F-4D97-AF65-F5344CB8AC3E}">
        <p14:creationId xmlns:p14="http://schemas.microsoft.com/office/powerpoint/2010/main" val="11343767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Thesis Project</a:t>
            </a:r>
            <a:endParaRPr lang="sv-SE" b="1" dirty="0"/>
          </a:p>
        </p:txBody>
      </p:sp>
      <p:sp>
        <p:nvSpPr>
          <p:cNvPr id="3" name="Content Placeholder 2"/>
          <p:cNvSpPr>
            <a:spLocks noGrp="1"/>
          </p:cNvSpPr>
          <p:nvPr>
            <p:ph idx="1"/>
          </p:nvPr>
        </p:nvSpPr>
        <p:spPr/>
        <p:txBody>
          <a:bodyPr/>
          <a:lstStyle/>
          <a:p>
            <a:endParaRPr lang="sv-SE" dirty="0" smtClean="0"/>
          </a:p>
          <a:p>
            <a:r>
              <a:rPr lang="sv-SE" dirty="0" smtClean="0"/>
              <a:t>Assumption – </a:t>
            </a:r>
            <a:r>
              <a:rPr lang="sv-SE" b="1" dirty="0" smtClean="0"/>
              <a:t>Building an OSLC Tool-chain data integration architecture for performing complicated cross domain queries.    </a:t>
            </a:r>
            <a:endParaRPr lang="sv-SE" b="1" dirty="0"/>
          </a:p>
          <a:p>
            <a:pPr marL="0" indent="0">
              <a:buNone/>
            </a:pPr>
            <a:endParaRPr lang="sv-SE" dirty="0"/>
          </a:p>
          <a:p>
            <a:r>
              <a:rPr lang="sv-SE" dirty="0" smtClean="0"/>
              <a:t>Goal </a:t>
            </a:r>
          </a:p>
          <a:p>
            <a:pPr lvl="1">
              <a:buFontTx/>
              <a:buChar char="-"/>
            </a:pPr>
            <a:r>
              <a:rPr lang="sv-SE" dirty="0" smtClean="0"/>
              <a:t>Identify Integration Scenario for tool integration</a:t>
            </a:r>
          </a:p>
          <a:p>
            <a:pPr lvl="1">
              <a:buFontTx/>
              <a:buChar char="-"/>
            </a:pPr>
            <a:r>
              <a:rPr lang="sv-SE" dirty="0" smtClean="0"/>
              <a:t>Develop a prototype to support that Integration Scenario (Proof of Concept)</a:t>
            </a:r>
          </a:p>
          <a:p>
            <a:pPr lvl="1">
              <a:buFontTx/>
              <a:buChar char="-"/>
            </a:pPr>
            <a:r>
              <a:rPr lang="sv-SE" dirty="0" smtClean="0"/>
              <a:t>Test the prototype with cross domain queries     </a:t>
            </a:r>
            <a:endParaRPr lang="sv-SE" dirty="0"/>
          </a:p>
        </p:txBody>
      </p:sp>
      <p:sp>
        <p:nvSpPr>
          <p:cNvPr id="4" name="Slide Number Placeholder 3"/>
          <p:cNvSpPr>
            <a:spLocks noGrp="1"/>
          </p:cNvSpPr>
          <p:nvPr>
            <p:ph type="sldNum" sz="quarter" idx="12"/>
          </p:nvPr>
        </p:nvSpPr>
        <p:spPr/>
        <p:txBody>
          <a:bodyPr/>
          <a:lstStyle/>
          <a:p>
            <a:fld id="{F6F21FDB-926B-41F2-B34C-DAC200E1C61C}" type="slidenum">
              <a:rPr lang="sv-SE" smtClean="0"/>
              <a:t>21</a:t>
            </a:fld>
            <a:endParaRPr lang="sv-SE"/>
          </a:p>
        </p:txBody>
      </p:sp>
    </p:spTree>
    <p:extLst>
      <p:ext uri="{BB962C8B-B14F-4D97-AF65-F5344CB8AC3E}">
        <p14:creationId xmlns:p14="http://schemas.microsoft.com/office/powerpoint/2010/main" val="32450120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Integration Scenario – Scope + Tools involved </a:t>
            </a:r>
            <a:endParaRPr lang="sv-SE" b="1" dirty="0"/>
          </a:p>
        </p:txBody>
      </p:sp>
      <p:sp>
        <p:nvSpPr>
          <p:cNvPr id="3" name="Content Placeholder 2"/>
          <p:cNvSpPr>
            <a:spLocks noGrp="1"/>
          </p:cNvSpPr>
          <p:nvPr>
            <p:ph idx="1"/>
          </p:nvPr>
        </p:nvSpPr>
        <p:spPr/>
        <p:txBody>
          <a:bodyPr/>
          <a:lstStyle/>
          <a:p>
            <a:r>
              <a:rPr lang="sv-SE" dirty="0" smtClean="0"/>
              <a:t>We want to link </a:t>
            </a:r>
            <a:r>
              <a:rPr lang="sv-SE" b="1" dirty="0" smtClean="0"/>
              <a:t>MSC Drawer </a:t>
            </a:r>
            <a:r>
              <a:rPr lang="sv-SE" dirty="0" smtClean="0"/>
              <a:t>with </a:t>
            </a:r>
            <a:r>
              <a:rPr lang="sv-SE" b="1" dirty="0" smtClean="0"/>
              <a:t>Sesamm Tool</a:t>
            </a:r>
          </a:p>
          <a:p>
            <a:r>
              <a:rPr lang="sv-SE" dirty="0" smtClean="0"/>
              <a:t>Both tools have been developed by RESA</a:t>
            </a:r>
          </a:p>
          <a:p>
            <a:endParaRPr lang="sv-SE" b="1" dirty="0" smtClean="0"/>
          </a:p>
        </p:txBody>
      </p:sp>
      <p:pic>
        <p:nvPicPr>
          <p:cNvPr id="5" name="Picture 4"/>
          <p:cNvPicPr>
            <a:picLocks noChangeAspect="1"/>
          </p:cNvPicPr>
          <p:nvPr/>
        </p:nvPicPr>
        <p:blipFill>
          <a:blip r:embed="rId2"/>
          <a:stretch>
            <a:fillRect/>
          </a:stretch>
        </p:blipFill>
        <p:spPr>
          <a:xfrm>
            <a:off x="1983144" y="2814252"/>
            <a:ext cx="2507350" cy="3497648"/>
          </a:xfrm>
          <a:prstGeom prst="rect">
            <a:avLst/>
          </a:prstGeom>
        </p:spPr>
      </p:pic>
      <p:pic>
        <p:nvPicPr>
          <p:cNvPr id="6" name="Picture 5"/>
          <p:cNvPicPr>
            <a:picLocks noChangeAspect="1"/>
          </p:cNvPicPr>
          <p:nvPr/>
        </p:nvPicPr>
        <p:blipFill>
          <a:blip r:embed="rId3"/>
          <a:stretch>
            <a:fillRect/>
          </a:stretch>
        </p:blipFill>
        <p:spPr>
          <a:xfrm>
            <a:off x="8737626" y="2684154"/>
            <a:ext cx="2916575" cy="3333229"/>
          </a:xfrm>
          <a:prstGeom prst="rect">
            <a:avLst/>
          </a:prstGeom>
        </p:spPr>
      </p:pic>
      <p:cxnSp>
        <p:nvCxnSpPr>
          <p:cNvPr id="7" name="Straight Arrow Connector 6"/>
          <p:cNvCxnSpPr/>
          <p:nvPr/>
        </p:nvCxnSpPr>
        <p:spPr>
          <a:xfrm flipV="1">
            <a:off x="4255037" y="4350768"/>
            <a:ext cx="5708402" cy="1287615"/>
          </a:xfrm>
          <a:prstGeom prst="straightConnector1">
            <a:avLst/>
          </a:prstGeom>
          <a:ln w="57150">
            <a:solidFill>
              <a:schemeClr val="tx1"/>
            </a:solidFill>
            <a:prstDash val="sysDot"/>
            <a:tailEnd type="triangle"/>
          </a:ln>
        </p:spPr>
        <p:style>
          <a:lnRef idx="1">
            <a:schemeClr val="dk1"/>
          </a:lnRef>
          <a:fillRef idx="0">
            <a:schemeClr val="dk1"/>
          </a:fillRef>
          <a:effectRef idx="0">
            <a:schemeClr val="dk1"/>
          </a:effectRef>
          <a:fontRef idx="minor">
            <a:schemeClr val="tx1"/>
          </a:fontRef>
        </p:style>
      </p:cxnSp>
      <p:sp>
        <p:nvSpPr>
          <p:cNvPr id="4" name="Slide Number Placeholder 3"/>
          <p:cNvSpPr>
            <a:spLocks noGrp="1"/>
          </p:cNvSpPr>
          <p:nvPr>
            <p:ph type="sldNum" sz="quarter" idx="12"/>
          </p:nvPr>
        </p:nvSpPr>
        <p:spPr/>
        <p:txBody>
          <a:bodyPr/>
          <a:lstStyle/>
          <a:p>
            <a:fld id="{F6F21FDB-926B-41F2-B34C-DAC200E1C61C}" type="slidenum">
              <a:rPr lang="sv-SE" smtClean="0"/>
              <a:t>22</a:t>
            </a:fld>
            <a:endParaRPr lang="sv-SE"/>
          </a:p>
        </p:txBody>
      </p:sp>
    </p:spTree>
    <p:extLst>
      <p:ext uri="{BB962C8B-B14F-4D97-AF65-F5344CB8AC3E}">
        <p14:creationId xmlns:p14="http://schemas.microsoft.com/office/powerpoint/2010/main" val="1625130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OSLC Adaptor for Sesamm Tool </a:t>
            </a:r>
            <a:endParaRPr lang="sv-SE" b="1" dirty="0"/>
          </a:p>
        </p:txBody>
      </p:sp>
      <p:sp>
        <p:nvSpPr>
          <p:cNvPr id="3" name="Content Placeholder 2"/>
          <p:cNvSpPr>
            <a:spLocks noGrp="1"/>
          </p:cNvSpPr>
          <p:nvPr>
            <p:ph idx="1"/>
          </p:nvPr>
        </p:nvSpPr>
        <p:spPr/>
        <p:txBody>
          <a:bodyPr/>
          <a:lstStyle/>
          <a:p>
            <a:r>
              <a:rPr lang="sv-SE" dirty="0" smtClean="0"/>
              <a:t>Sesamm OSLC adaptor publish two resources to the web </a:t>
            </a:r>
          </a:p>
          <a:p>
            <a:pPr lvl="1"/>
            <a:r>
              <a:rPr lang="sv-SE" dirty="0" smtClean="0"/>
              <a:t>Components – ECU´s</a:t>
            </a:r>
          </a:p>
          <a:p>
            <a:pPr lvl="1"/>
            <a:r>
              <a:rPr lang="sv-SE" dirty="0" smtClean="0"/>
              <a:t>UF</a:t>
            </a:r>
          </a:p>
          <a:p>
            <a:pPr marL="457200" lvl="1" indent="0">
              <a:buNone/>
            </a:pPr>
            <a:endParaRPr lang="sv-SE" dirty="0"/>
          </a:p>
          <a:p>
            <a:pPr marL="0" indent="0">
              <a:buNone/>
            </a:pPr>
            <a:r>
              <a:rPr lang="sv-SE" dirty="0" smtClean="0"/>
              <a:t>  </a:t>
            </a:r>
            <a:endParaRPr lang="sv-SE" dirty="0"/>
          </a:p>
        </p:txBody>
      </p:sp>
      <p:sp>
        <p:nvSpPr>
          <p:cNvPr id="6" name="Rectangle 5"/>
          <p:cNvSpPr/>
          <p:nvPr/>
        </p:nvSpPr>
        <p:spPr>
          <a:xfrm>
            <a:off x="1624083" y="3152633"/>
            <a:ext cx="3084394" cy="277867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sv-SE" sz="2400" b="1" dirty="0" smtClean="0">
                <a:solidFill>
                  <a:schemeClr val="tx1"/>
                </a:solidFill>
              </a:rPr>
              <a:t>Sesamm OSLC Provider adaptor Model </a:t>
            </a:r>
            <a:endParaRPr lang="sv-SE" sz="2400" b="1" dirty="0">
              <a:solidFill>
                <a:schemeClr val="tx1"/>
              </a:solidFill>
            </a:endParaRPr>
          </a:p>
        </p:txBody>
      </p:sp>
      <p:pic>
        <p:nvPicPr>
          <p:cNvPr id="7" name="Picture 6"/>
          <p:cNvPicPr>
            <a:picLocks noChangeAspect="1"/>
          </p:cNvPicPr>
          <p:nvPr/>
        </p:nvPicPr>
        <p:blipFill>
          <a:blip r:embed="rId2"/>
          <a:stretch>
            <a:fillRect/>
          </a:stretch>
        </p:blipFill>
        <p:spPr>
          <a:xfrm>
            <a:off x="5111797" y="2720975"/>
            <a:ext cx="5353050" cy="3590925"/>
          </a:xfrm>
          <a:prstGeom prst="rect">
            <a:avLst/>
          </a:prstGeom>
        </p:spPr>
      </p:pic>
      <p:sp>
        <p:nvSpPr>
          <p:cNvPr id="4" name="Slide Number Placeholder 3"/>
          <p:cNvSpPr>
            <a:spLocks noGrp="1"/>
          </p:cNvSpPr>
          <p:nvPr>
            <p:ph type="sldNum" sz="quarter" idx="12"/>
          </p:nvPr>
        </p:nvSpPr>
        <p:spPr/>
        <p:txBody>
          <a:bodyPr/>
          <a:lstStyle/>
          <a:p>
            <a:fld id="{F6F21FDB-926B-41F2-B34C-DAC200E1C61C}" type="slidenum">
              <a:rPr lang="sv-SE" smtClean="0"/>
              <a:t>23</a:t>
            </a:fld>
            <a:endParaRPr lang="sv-SE"/>
          </a:p>
        </p:txBody>
      </p:sp>
    </p:spTree>
    <p:extLst>
      <p:ext uri="{BB962C8B-B14F-4D97-AF65-F5344CB8AC3E}">
        <p14:creationId xmlns:p14="http://schemas.microsoft.com/office/powerpoint/2010/main" val="25135844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9007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sv-SE" sz="3600" b="1" dirty="0" smtClean="0"/>
              <a:t>Sesamm Tool OSLC Adaptor</a:t>
            </a:r>
            <a:endParaRPr lang="sv-SE" sz="3600" b="1" dirty="0">
              <a:solidFill>
                <a:schemeClr val="tx1"/>
              </a:solidFill>
            </a:endParaRPr>
          </a:p>
        </p:txBody>
      </p:sp>
      <p:sp>
        <p:nvSpPr>
          <p:cNvPr id="4" name="Rectangle 3"/>
          <p:cNvSpPr/>
          <p:nvPr/>
        </p:nvSpPr>
        <p:spPr>
          <a:xfrm>
            <a:off x="198035" y="900752"/>
            <a:ext cx="2804472" cy="114641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sv-SE" sz="2000" b="1" dirty="0" smtClean="0">
                <a:solidFill>
                  <a:schemeClr val="tx1"/>
                </a:solidFill>
              </a:rPr>
              <a:t>Example: Showing Sesamm Tool Adaptor Resources  </a:t>
            </a:r>
            <a:endParaRPr lang="sv-SE" sz="2000" b="1" dirty="0">
              <a:solidFill>
                <a:schemeClr val="tx1"/>
              </a:solidFill>
            </a:endParaRPr>
          </a:p>
        </p:txBody>
      </p:sp>
      <p:pic>
        <p:nvPicPr>
          <p:cNvPr id="5" name="Picture 4"/>
          <p:cNvPicPr>
            <a:picLocks noChangeAspect="1"/>
          </p:cNvPicPr>
          <p:nvPr/>
        </p:nvPicPr>
        <p:blipFill>
          <a:blip r:embed="rId2"/>
          <a:stretch>
            <a:fillRect/>
          </a:stretch>
        </p:blipFill>
        <p:spPr>
          <a:xfrm>
            <a:off x="7002865" y="2047164"/>
            <a:ext cx="5010150" cy="3333750"/>
          </a:xfrm>
          <a:prstGeom prst="rect">
            <a:avLst/>
          </a:prstGeom>
        </p:spPr>
      </p:pic>
      <p:pic>
        <p:nvPicPr>
          <p:cNvPr id="6" name="Picture 5"/>
          <p:cNvPicPr>
            <a:picLocks noChangeAspect="1"/>
          </p:cNvPicPr>
          <p:nvPr/>
        </p:nvPicPr>
        <p:blipFill>
          <a:blip r:embed="rId3"/>
          <a:stretch>
            <a:fillRect/>
          </a:stretch>
        </p:blipFill>
        <p:spPr>
          <a:xfrm>
            <a:off x="914400" y="2238375"/>
            <a:ext cx="5181600" cy="4619625"/>
          </a:xfrm>
          <a:prstGeom prst="rect">
            <a:avLst/>
          </a:prstGeom>
        </p:spPr>
      </p:pic>
      <p:cxnSp>
        <p:nvCxnSpPr>
          <p:cNvPr id="7" name="Straight Arrow Connector 6"/>
          <p:cNvCxnSpPr/>
          <p:nvPr/>
        </p:nvCxnSpPr>
        <p:spPr>
          <a:xfrm flipV="1">
            <a:off x="5609230" y="4135272"/>
            <a:ext cx="1733266" cy="1528549"/>
          </a:xfrm>
          <a:prstGeom prst="straightConnector1">
            <a:avLst/>
          </a:prstGeom>
          <a:ln w="57150">
            <a:solidFill>
              <a:schemeClr val="tx1"/>
            </a:solidFill>
            <a:prstDash val="sysDash"/>
            <a:tailEnd type="triangle"/>
          </a:ln>
        </p:spPr>
        <p:style>
          <a:lnRef idx="1">
            <a:schemeClr val="dk1"/>
          </a:lnRef>
          <a:fillRef idx="0">
            <a:schemeClr val="dk1"/>
          </a:fillRef>
          <a:effectRef idx="0">
            <a:schemeClr val="dk1"/>
          </a:effectRef>
          <a:fontRef idx="minor">
            <a:schemeClr val="tx1"/>
          </a:fontRef>
        </p:style>
      </p:cxnSp>
      <p:sp>
        <p:nvSpPr>
          <p:cNvPr id="10" name="Rectangle 9"/>
          <p:cNvSpPr/>
          <p:nvPr/>
        </p:nvSpPr>
        <p:spPr>
          <a:xfrm>
            <a:off x="368490" y="3562066"/>
            <a:ext cx="1405719" cy="57320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sv-SE" b="1" dirty="0" smtClean="0">
                <a:solidFill>
                  <a:schemeClr val="tx1"/>
                </a:solidFill>
              </a:rPr>
              <a:t>R: UF</a:t>
            </a:r>
            <a:endParaRPr lang="sv-SE" b="1" dirty="0">
              <a:solidFill>
                <a:schemeClr val="tx1"/>
              </a:solidFill>
            </a:endParaRPr>
          </a:p>
        </p:txBody>
      </p:sp>
      <p:sp>
        <p:nvSpPr>
          <p:cNvPr id="11" name="Rectangle 10"/>
          <p:cNvSpPr/>
          <p:nvPr/>
        </p:nvSpPr>
        <p:spPr>
          <a:xfrm>
            <a:off x="7235588" y="1764257"/>
            <a:ext cx="1826525" cy="57320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sv-SE" b="1" dirty="0" smtClean="0">
                <a:solidFill>
                  <a:schemeClr val="tx1"/>
                </a:solidFill>
              </a:rPr>
              <a:t>R: Component</a:t>
            </a:r>
            <a:endParaRPr lang="sv-SE" b="1" dirty="0">
              <a:solidFill>
                <a:schemeClr val="tx1"/>
              </a:solidFill>
            </a:endParaRPr>
          </a:p>
        </p:txBody>
      </p:sp>
      <p:sp>
        <p:nvSpPr>
          <p:cNvPr id="12" name="Rectangle 11"/>
          <p:cNvSpPr/>
          <p:nvPr/>
        </p:nvSpPr>
        <p:spPr>
          <a:xfrm>
            <a:off x="6564573" y="4899546"/>
            <a:ext cx="1296537" cy="48136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b="1" dirty="0" smtClean="0"/>
              <a:t>OSLC LINK</a:t>
            </a:r>
          </a:p>
          <a:p>
            <a:pPr algn="ctr"/>
            <a:r>
              <a:rPr lang="sv-SE" b="1" dirty="0" smtClean="0"/>
              <a:t>Intra Tool </a:t>
            </a:r>
            <a:endParaRPr lang="sv-SE" b="1" dirty="0"/>
          </a:p>
        </p:txBody>
      </p:sp>
      <p:sp>
        <p:nvSpPr>
          <p:cNvPr id="2" name="Slide Number Placeholder 1"/>
          <p:cNvSpPr>
            <a:spLocks noGrp="1"/>
          </p:cNvSpPr>
          <p:nvPr>
            <p:ph type="sldNum" sz="quarter" idx="12"/>
          </p:nvPr>
        </p:nvSpPr>
        <p:spPr/>
        <p:txBody>
          <a:bodyPr/>
          <a:lstStyle/>
          <a:p>
            <a:fld id="{F6F21FDB-926B-41F2-B34C-DAC200E1C61C}" type="slidenum">
              <a:rPr lang="sv-SE" smtClean="0"/>
              <a:t>24</a:t>
            </a:fld>
            <a:endParaRPr lang="sv-SE"/>
          </a:p>
        </p:txBody>
      </p:sp>
    </p:spTree>
    <p:extLst>
      <p:ext uri="{BB962C8B-B14F-4D97-AF65-F5344CB8AC3E}">
        <p14:creationId xmlns:p14="http://schemas.microsoft.com/office/powerpoint/2010/main" val="6001264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OSLC Adaptor for MSC Drawer</a:t>
            </a:r>
            <a:endParaRPr lang="sv-SE" b="1" dirty="0"/>
          </a:p>
        </p:txBody>
      </p:sp>
      <p:sp>
        <p:nvSpPr>
          <p:cNvPr id="3" name="Content Placeholder 2"/>
          <p:cNvSpPr>
            <a:spLocks noGrp="1"/>
          </p:cNvSpPr>
          <p:nvPr>
            <p:ph idx="1"/>
          </p:nvPr>
        </p:nvSpPr>
        <p:spPr/>
        <p:txBody>
          <a:bodyPr/>
          <a:lstStyle/>
          <a:p>
            <a:r>
              <a:rPr lang="sv-SE" dirty="0" smtClean="0"/>
              <a:t>MSC OSLC adaptor publish one resource to web </a:t>
            </a:r>
          </a:p>
          <a:p>
            <a:pPr lvl="1"/>
            <a:r>
              <a:rPr lang="sv-SE" dirty="0" smtClean="0"/>
              <a:t>MSC – SCN of an UF </a:t>
            </a:r>
          </a:p>
          <a:p>
            <a:pPr marL="457200" lvl="1" indent="0">
              <a:buNone/>
            </a:pPr>
            <a:endParaRPr lang="sv-SE" dirty="0"/>
          </a:p>
          <a:p>
            <a:pPr marL="457200" lvl="1" indent="0">
              <a:buNone/>
            </a:pPr>
            <a:endParaRPr lang="sv-SE" dirty="0"/>
          </a:p>
        </p:txBody>
      </p:sp>
      <p:pic>
        <p:nvPicPr>
          <p:cNvPr id="4" name="Picture 3"/>
          <p:cNvPicPr>
            <a:picLocks noChangeAspect="1"/>
          </p:cNvPicPr>
          <p:nvPr/>
        </p:nvPicPr>
        <p:blipFill>
          <a:blip r:embed="rId3"/>
          <a:stretch>
            <a:fillRect/>
          </a:stretch>
        </p:blipFill>
        <p:spPr>
          <a:xfrm>
            <a:off x="4906156" y="2657830"/>
            <a:ext cx="5191125" cy="3152775"/>
          </a:xfrm>
          <a:prstGeom prst="rect">
            <a:avLst/>
          </a:prstGeom>
        </p:spPr>
      </p:pic>
      <p:sp>
        <p:nvSpPr>
          <p:cNvPr id="5" name="Rectangle 4"/>
          <p:cNvSpPr/>
          <p:nvPr/>
        </p:nvSpPr>
        <p:spPr>
          <a:xfrm>
            <a:off x="1624083" y="3152633"/>
            <a:ext cx="3084394" cy="277867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sv-SE" sz="2400" b="1" dirty="0" smtClean="0">
                <a:solidFill>
                  <a:schemeClr val="tx1"/>
                </a:solidFill>
              </a:rPr>
              <a:t>MSC Drawer OSLC Provider adaptor Model </a:t>
            </a:r>
            <a:endParaRPr lang="sv-SE" sz="2400" b="1" dirty="0">
              <a:solidFill>
                <a:schemeClr val="tx1"/>
              </a:solidFill>
            </a:endParaRPr>
          </a:p>
        </p:txBody>
      </p:sp>
      <p:sp>
        <p:nvSpPr>
          <p:cNvPr id="6" name="Slide Number Placeholder 5"/>
          <p:cNvSpPr>
            <a:spLocks noGrp="1"/>
          </p:cNvSpPr>
          <p:nvPr>
            <p:ph type="sldNum" sz="quarter" idx="12"/>
          </p:nvPr>
        </p:nvSpPr>
        <p:spPr/>
        <p:txBody>
          <a:bodyPr/>
          <a:lstStyle/>
          <a:p>
            <a:fld id="{F6F21FDB-926B-41F2-B34C-DAC200E1C61C}" type="slidenum">
              <a:rPr lang="sv-SE" smtClean="0"/>
              <a:t>25</a:t>
            </a:fld>
            <a:endParaRPr lang="sv-SE"/>
          </a:p>
        </p:txBody>
      </p:sp>
    </p:spTree>
    <p:extLst>
      <p:ext uri="{BB962C8B-B14F-4D97-AF65-F5344CB8AC3E}">
        <p14:creationId xmlns:p14="http://schemas.microsoft.com/office/powerpoint/2010/main" val="567945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007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sv-SE" sz="3600" b="1" dirty="0"/>
              <a:t>Linking Resources between MSC Drawer and Sesamm Tool – Detail </a:t>
            </a:r>
            <a:endParaRPr lang="sv-SE" sz="3600" b="1" dirty="0">
              <a:solidFill>
                <a:schemeClr val="tx1"/>
              </a:solidFill>
            </a:endParaRPr>
          </a:p>
        </p:txBody>
      </p:sp>
      <p:pic>
        <p:nvPicPr>
          <p:cNvPr id="5" name="Picture 4"/>
          <p:cNvPicPr>
            <a:picLocks noChangeAspect="1"/>
          </p:cNvPicPr>
          <p:nvPr/>
        </p:nvPicPr>
        <p:blipFill>
          <a:blip r:embed="rId2"/>
          <a:stretch>
            <a:fillRect/>
          </a:stretch>
        </p:blipFill>
        <p:spPr>
          <a:xfrm>
            <a:off x="7057456" y="1688910"/>
            <a:ext cx="5010150" cy="3333750"/>
          </a:xfrm>
          <a:prstGeom prst="rect">
            <a:avLst/>
          </a:prstGeom>
        </p:spPr>
      </p:pic>
      <p:sp>
        <p:nvSpPr>
          <p:cNvPr id="8" name="Rectangle 7"/>
          <p:cNvSpPr/>
          <p:nvPr/>
        </p:nvSpPr>
        <p:spPr>
          <a:xfrm>
            <a:off x="6300005" y="4545130"/>
            <a:ext cx="1559542" cy="53226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sz="2000" b="1" dirty="0" smtClean="0"/>
              <a:t>OSLC Link Tool </a:t>
            </a:r>
            <a:endParaRPr lang="sv-SE" sz="2000" b="1" dirty="0"/>
          </a:p>
        </p:txBody>
      </p:sp>
      <p:pic>
        <p:nvPicPr>
          <p:cNvPr id="9" name="Picture 8"/>
          <p:cNvPicPr>
            <a:picLocks noChangeAspect="1"/>
          </p:cNvPicPr>
          <p:nvPr/>
        </p:nvPicPr>
        <p:blipFill>
          <a:blip r:embed="rId3"/>
          <a:stretch>
            <a:fillRect/>
          </a:stretch>
        </p:blipFill>
        <p:spPr>
          <a:xfrm>
            <a:off x="684094" y="1688910"/>
            <a:ext cx="5143500" cy="4610100"/>
          </a:xfrm>
          <a:prstGeom prst="rect">
            <a:avLst/>
          </a:prstGeom>
        </p:spPr>
      </p:pic>
      <p:cxnSp>
        <p:nvCxnSpPr>
          <p:cNvPr id="11" name="Straight Arrow Connector 10"/>
          <p:cNvCxnSpPr/>
          <p:nvPr/>
        </p:nvCxnSpPr>
        <p:spPr>
          <a:xfrm flipV="1">
            <a:off x="5472752" y="3537329"/>
            <a:ext cx="1726833" cy="1273932"/>
          </a:xfrm>
          <a:prstGeom prst="straightConnector1">
            <a:avLst/>
          </a:prstGeom>
          <a:ln w="57150">
            <a:solidFill>
              <a:schemeClr val="tx1"/>
            </a:solidFill>
            <a:prstDash val="sysDash"/>
            <a:tailEnd type="triangle"/>
          </a:ln>
        </p:spPr>
        <p:style>
          <a:lnRef idx="1">
            <a:schemeClr val="dk1"/>
          </a:lnRef>
          <a:fillRef idx="0">
            <a:schemeClr val="dk1"/>
          </a:fillRef>
          <a:effectRef idx="0">
            <a:schemeClr val="dk1"/>
          </a:effectRef>
          <a:fontRef idx="minor">
            <a:schemeClr val="tx1"/>
          </a:fontRef>
        </p:style>
      </p:cxnSp>
      <p:sp>
        <p:nvSpPr>
          <p:cNvPr id="13" name="Rectangle 12"/>
          <p:cNvSpPr/>
          <p:nvPr/>
        </p:nvSpPr>
        <p:spPr>
          <a:xfrm>
            <a:off x="9089409" y="4811262"/>
            <a:ext cx="2859774" cy="1009792"/>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sv-SE" sz="2000" b="1" dirty="0" smtClean="0">
                <a:solidFill>
                  <a:schemeClr val="tx1"/>
                </a:solidFill>
              </a:rPr>
              <a:t>OSLC Adaptor for Sesamm Tool </a:t>
            </a:r>
          </a:p>
          <a:p>
            <a:pPr algn="ctr"/>
            <a:r>
              <a:rPr lang="sv-SE" sz="2000" b="1" dirty="0" smtClean="0">
                <a:solidFill>
                  <a:schemeClr val="tx1"/>
                </a:solidFill>
              </a:rPr>
              <a:t>Resource: Component</a:t>
            </a:r>
            <a:endParaRPr lang="sv-SE" sz="2000" b="1" dirty="0">
              <a:solidFill>
                <a:schemeClr val="tx1"/>
              </a:solidFill>
            </a:endParaRPr>
          </a:p>
        </p:txBody>
      </p:sp>
      <p:sp>
        <p:nvSpPr>
          <p:cNvPr id="14" name="Rectangle 13"/>
          <p:cNvSpPr/>
          <p:nvPr/>
        </p:nvSpPr>
        <p:spPr>
          <a:xfrm>
            <a:off x="198035" y="900752"/>
            <a:ext cx="2804472" cy="114641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sv-SE" sz="2000" b="1" dirty="0" smtClean="0">
                <a:solidFill>
                  <a:schemeClr val="tx1"/>
                </a:solidFill>
              </a:rPr>
              <a:t>OSLC Adaptor for MSC- Drawer </a:t>
            </a:r>
          </a:p>
          <a:p>
            <a:pPr algn="ctr"/>
            <a:r>
              <a:rPr lang="sv-SE" sz="2000" b="1" dirty="0" smtClean="0">
                <a:solidFill>
                  <a:schemeClr val="tx1"/>
                </a:solidFill>
              </a:rPr>
              <a:t>Resource: MSC</a:t>
            </a:r>
            <a:endParaRPr lang="sv-SE" sz="2000" b="1" dirty="0">
              <a:solidFill>
                <a:schemeClr val="tx1"/>
              </a:solidFill>
            </a:endParaRPr>
          </a:p>
        </p:txBody>
      </p:sp>
      <p:sp>
        <p:nvSpPr>
          <p:cNvPr id="3" name="Slide Number Placeholder 2"/>
          <p:cNvSpPr>
            <a:spLocks noGrp="1"/>
          </p:cNvSpPr>
          <p:nvPr>
            <p:ph type="sldNum" sz="quarter" idx="12"/>
          </p:nvPr>
        </p:nvSpPr>
        <p:spPr/>
        <p:txBody>
          <a:bodyPr/>
          <a:lstStyle/>
          <a:p>
            <a:fld id="{F6F21FDB-926B-41F2-B34C-DAC200E1C61C}" type="slidenum">
              <a:rPr lang="sv-SE" smtClean="0"/>
              <a:t>26</a:t>
            </a:fld>
            <a:endParaRPr lang="sv-SE"/>
          </a:p>
        </p:txBody>
      </p:sp>
    </p:spTree>
    <p:extLst>
      <p:ext uri="{BB962C8B-B14F-4D97-AF65-F5344CB8AC3E}">
        <p14:creationId xmlns:p14="http://schemas.microsoft.com/office/powerpoint/2010/main" val="4923586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a:t>Tracking changes to OSLC Resources  </a:t>
            </a:r>
            <a:br>
              <a:rPr lang="sv-SE" b="1" dirty="0"/>
            </a:br>
            <a:endParaRPr lang="sv-SE" dirty="0"/>
          </a:p>
        </p:txBody>
      </p:sp>
      <p:sp>
        <p:nvSpPr>
          <p:cNvPr id="3" name="Content Placeholder 2"/>
          <p:cNvSpPr>
            <a:spLocks noGrp="1"/>
          </p:cNvSpPr>
          <p:nvPr>
            <p:ph idx="1"/>
          </p:nvPr>
        </p:nvSpPr>
        <p:spPr/>
        <p:txBody>
          <a:bodyPr/>
          <a:lstStyle/>
          <a:p>
            <a:r>
              <a:rPr lang="sv-SE" sz="2400" dirty="0" smtClean="0"/>
              <a:t>Tracked Resource Set (TRS) Sepecification is used to track changes. </a:t>
            </a:r>
          </a:p>
          <a:p>
            <a:r>
              <a:rPr lang="sv-SE" sz="2400" dirty="0" smtClean="0"/>
              <a:t>Part of OSLC core Specifcation.  </a:t>
            </a:r>
          </a:p>
          <a:p>
            <a:r>
              <a:rPr lang="en-US" sz="2400" dirty="0" smtClean="0"/>
              <a:t>The </a:t>
            </a:r>
            <a:r>
              <a:rPr lang="en-US" sz="2400" dirty="0"/>
              <a:t>specification allows a </a:t>
            </a:r>
            <a:r>
              <a:rPr lang="en-US" sz="2400" dirty="0" smtClean="0"/>
              <a:t>OSLC server </a:t>
            </a:r>
            <a:r>
              <a:rPr lang="en-US" sz="2400" dirty="0"/>
              <a:t>to expose an exact set of </a:t>
            </a:r>
            <a:r>
              <a:rPr lang="en-US" sz="2400" dirty="0" smtClean="0"/>
              <a:t>resources (TRS), </a:t>
            </a:r>
            <a:r>
              <a:rPr lang="en-US" sz="2400" dirty="0"/>
              <a:t>track additions to and removals from the set, and track changes to the resources in the set</a:t>
            </a:r>
            <a:r>
              <a:rPr lang="en-US" sz="2400" dirty="0" smtClean="0"/>
              <a:t>.</a:t>
            </a:r>
          </a:p>
          <a:p>
            <a:endParaRPr lang="sv-SE" dirty="0"/>
          </a:p>
          <a:p>
            <a:endParaRPr lang="sv-SE" dirty="0"/>
          </a:p>
        </p:txBody>
      </p:sp>
      <p:pic>
        <p:nvPicPr>
          <p:cNvPr id="4" name="Picture 3"/>
          <p:cNvPicPr>
            <a:picLocks noChangeAspect="1"/>
          </p:cNvPicPr>
          <p:nvPr/>
        </p:nvPicPr>
        <p:blipFill>
          <a:blip r:embed="rId2"/>
          <a:stretch>
            <a:fillRect/>
          </a:stretch>
        </p:blipFill>
        <p:spPr>
          <a:xfrm>
            <a:off x="1255239" y="3777089"/>
            <a:ext cx="9463690" cy="2255221"/>
          </a:xfrm>
          <a:prstGeom prst="rect">
            <a:avLst/>
          </a:prstGeom>
        </p:spPr>
      </p:pic>
      <p:sp>
        <p:nvSpPr>
          <p:cNvPr id="5" name="Slide Number Placeholder 4"/>
          <p:cNvSpPr>
            <a:spLocks noGrp="1"/>
          </p:cNvSpPr>
          <p:nvPr>
            <p:ph type="sldNum" sz="quarter" idx="12"/>
          </p:nvPr>
        </p:nvSpPr>
        <p:spPr/>
        <p:txBody>
          <a:bodyPr/>
          <a:lstStyle/>
          <a:p>
            <a:fld id="{F6F21FDB-926B-41F2-B34C-DAC200E1C61C}" type="slidenum">
              <a:rPr lang="sv-SE" smtClean="0"/>
              <a:t>27</a:t>
            </a:fld>
            <a:endParaRPr lang="sv-SE"/>
          </a:p>
        </p:txBody>
      </p:sp>
    </p:spTree>
    <p:extLst>
      <p:ext uri="{BB962C8B-B14F-4D97-AF65-F5344CB8AC3E}">
        <p14:creationId xmlns:p14="http://schemas.microsoft.com/office/powerpoint/2010/main" val="19551966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007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sv-SE" sz="3600" b="1" dirty="0" smtClean="0"/>
              <a:t>Retrieving Base and ChangeLog    </a:t>
            </a:r>
            <a:endParaRPr lang="sv-SE" sz="3600" b="1" dirty="0">
              <a:solidFill>
                <a:schemeClr val="tx1"/>
              </a:solidFill>
            </a:endParaRPr>
          </a:p>
        </p:txBody>
      </p:sp>
      <p:pic>
        <p:nvPicPr>
          <p:cNvPr id="5126" name="Picture 6" descr="https://tools.utest.com/wp-content/uploads/sites/3/2015/04/kIuLNiBq_400x4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036" y="1457133"/>
            <a:ext cx="1085897" cy="10858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encrypted-tbn0.gstatic.com/images?q=tbn:ANd9GcQ6YwZ4Yb2dCVTjzoFmX2xU_iCIvuTZdOJ0Z5SZKd0V6wcFD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84" y="2108122"/>
            <a:ext cx="649643" cy="6496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575644" y="939649"/>
            <a:ext cx="2006224" cy="120100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IBM Rational Engineering Lifecycle Manager (RELM)</a:t>
            </a:r>
            <a:endParaRPr lang="sv-SE" dirty="0"/>
          </a:p>
        </p:txBody>
      </p:sp>
      <p:pic>
        <p:nvPicPr>
          <p:cNvPr id="8" name="Picture 4" descr="http://www.ixactcontact.com/Images/howItWorks_webbase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161" y="2346979"/>
            <a:ext cx="1017644" cy="101764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7763" y="3364624"/>
            <a:ext cx="3821373" cy="3411103"/>
          </a:xfrm>
          <a:prstGeom prst="rect">
            <a:avLst/>
          </a:prstGeom>
        </p:spPr>
      </p:pic>
      <p:pic>
        <p:nvPicPr>
          <p:cNvPr id="10" name="Picture 9"/>
          <p:cNvPicPr>
            <a:picLocks noChangeAspect="1"/>
          </p:cNvPicPr>
          <p:nvPr/>
        </p:nvPicPr>
        <p:blipFill>
          <a:blip r:embed="rId6"/>
          <a:stretch>
            <a:fillRect/>
          </a:stretch>
        </p:blipFill>
        <p:spPr>
          <a:xfrm>
            <a:off x="9418322" y="3154065"/>
            <a:ext cx="2266950" cy="2590800"/>
          </a:xfrm>
          <a:prstGeom prst="rect">
            <a:avLst/>
          </a:prstGeom>
        </p:spPr>
      </p:pic>
      <p:sp>
        <p:nvSpPr>
          <p:cNvPr id="11" name="Rectangle 10"/>
          <p:cNvSpPr/>
          <p:nvPr/>
        </p:nvSpPr>
        <p:spPr>
          <a:xfrm>
            <a:off x="1435164" y="2658136"/>
            <a:ext cx="1274597" cy="5088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sz="2400" dirty="0" smtClean="0">
                <a:solidFill>
                  <a:schemeClr val="tx1"/>
                </a:solidFill>
              </a:rPr>
              <a:t>Client</a:t>
            </a:r>
            <a:r>
              <a:rPr lang="sv-SE" dirty="0" smtClean="0">
                <a:solidFill>
                  <a:schemeClr val="tx1"/>
                </a:solidFill>
              </a:rPr>
              <a:t> </a:t>
            </a:r>
            <a:endParaRPr lang="sv-SE" dirty="0">
              <a:solidFill>
                <a:schemeClr val="tx1"/>
              </a:solidFill>
            </a:endParaRPr>
          </a:p>
        </p:txBody>
      </p:sp>
      <p:sp>
        <p:nvSpPr>
          <p:cNvPr id="5" name="Rectangle 4"/>
          <p:cNvSpPr/>
          <p:nvPr/>
        </p:nvSpPr>
        <p:spPr>
          <a:xfrm>
            <a:off x="7929349" y="3753134"/>
            <a:ext cx="1488973" cy="1964767"/>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dirty="0" smtClean="0"/>
              <a:t>Sesamm Tool TRS Adaptor</a:t>
            </a:r>
          </a:p>
          <a:p>
            <a:pPr algn="ctr"/>
            <a:r>
              <a:rPr lang="sv-SE" dirty="0" smtClean="0"/>
              <a:t>--------------</a:t>
            </a:r>
          </a:p>
          <a:p>
            <a:pPr algn="ctr"/>
            <a:r>
              <a:rPr lang="sv-SE" dirty="0" smtClean="0"/>
              <a:t>Support for tracked resource set protocol </a:t>
            </a:r>
            <a:endParaRPr lang="sv-SE" dirty="0"/>
          </a:p>
        </p:txBody>
      </p:sp>
      <p:cxnSp>
        <p:nvCxnSpPr>
          <p:cNvPr id="9" name="Straight Arrow Connector 8"/>
          <p:cNvCxnSpPr/>
          <p:nvPr/>
        </p:nvCxnSpPr>
        <p:spPr>
          <a:xfrm>
            <a:off x="2709761" y="2346979"/>
            <a:ext cx="2653809" cy="1215087"/>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7069136" y="4735517"/>
            <a:ext cx="948243" cy="545848"/>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flipV="1">
            <a:off x="7037040" y="4872712"/>
            <a:ext cx="892310" cy="559098"/>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H="1" flipV="1">
            <a:off x="2709762" y="2658136"/>
            <a:ext cx="2448687" cy="1094998"/>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4" name="Rectangle 23"/>
          <p:cNvSpPr/>
          <p:nvPr/>
        </p:nvSpPr>
        <p:spPr>
          <a:xfrm>
            <a:off x="2944569" y="3586879"/>
            <a:ext cx="1274597" cy="5088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sz="2000" b="1" dirty="0" smtClean="0">
                <a:solidFill>
                  <a:schemeClr val="tx1"/>
                </a:solidFill>
              </a:rPr>
              <a:t>HTTP</a:t>
            </a:r>
            <a:endParaRPr lang="sv-SE" sz="2000" b="1" dirty="0">
              <a:solidFill>
                <a:schemeClr val="tx1"/>
              </a:solidFill>
            </a:endParaRPr>
          </a:p>
        </p:txBody>
      </p:sp>
      <p:sp>
        <p:nvSpPr>
          <p:cNvPr id="21" name="Rectangle 20"/>
          <p:cNvSpPr/>
          <p:nvPr/>
        </p:nvSpPr>
        <p:spPr>
          <a:xfrm>
            <a:off x="4070179" y="2289436"/>
            <a:ext cx="2043614" cy="60754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sz="2000" b="1" dirty="0" smtClean="0"/>
              <a:t>Only ChangeLog</a:t>
            </a:r>
            <a:endParaRPr lang="sv-SE" sz="2000" b="1" dirty="0"/>
          </a:p>
        </p:txBody>
      </p:sp>
      <p:sp>
        <p:nvSpPr>
          <p:cNvPr id="7" name="Slide Number Placeholder 6"/>
          <p:cNvSpPr>
            <a:spLocks noGrp="1"/>
          </p:cNvSpPr>
          <p:nvPr>
            <p:ph type="sldNum" sz="quarter" idx="12"/>
          </p:nvPr>
        </p:nvSpPr>
        <p:spPr/>
        <p:txBody>
          <a:bodyPr/>
          <a:lstStyle/>
          <a:p>
            <a:fld id="{F6F21FDB-926B-41F2-B34C-DAC200E1C61C}" type="slidenum">
              <a:rPr lang="sv-SE" smtClean="0"/>
              <a:t>28</a:t>
            </a:fld>
            <a:endParaRPr lang="sv-SE"/>
          </a:p>
        </p:txBody>
      </p:sp>
    </p:spTree>
    <p:extLst>
      <p:ext uri="{BB962C8B-B14F-4D97-AF65-F5344CB8AC3E}">
        <p14:creationId xmlns:p14="http://schemas.microsoft.com/office/powerpoint/2010/main" val="1716556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9007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sv-SE" sz="3600" b="1" dirty="0" smtClean="0"/>
              <a:t>OSLC Tool-Chain </a:t>
            </a:r>
            <a:r>
              <a:rPr lang="sv-SE" sz="3600" b="1" dirty="0"/>
              <a:t>A</a:t>
            </a:r>
            <a:r>
              <a:rPr lang="sv-SE" sz="3600" b="1" dirty="0" smtClean="0"/>
              <a:t>rchitecture for data integration</a:t>
            </a:r>
            <a:endParaRPr lang="sv-SE" sz="3600" b="1"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3324" y="1026994"/>
            <a:ext cx="7774675" cy="5831006"/>
          </a:xfrm>
          <a:prstGeom prst="rect">
            <a:avLst/>
          </a:prstGeom>
        </p:spPr>
      </p:pic>
      <p:sp>
        <p:nvSpPr>
          <p:cNvPr id="2" name="Slide Number Placeholder 1"/>
          <p:cNvSpPr>
            <a:spLocks noGrp="1"/>
          </p:cNvSpPr>
          <p:nvPr>
            <p:ph type="sldNum" sz="quarter" idx="12"/>
          </p:nvPr>
        </p:nvSpPr>
        <p:spPr/>
        <p:txBody>
          <a:bodyPr/>
          <a:lstStyle/>
          <a:p>
            <a:fld id="{F6F21FDB-926B-41F2-B34C-DAC200E1C61C}" type="slidenum">
              <a:rPr lang="sv-SE" smtClean="0"/>
              <a:t>29</a:t>
            </a:fld>
            <a:endParaRPr lang="sv-SE"/>
          </a:p>
        </p:txBody>
      </p:sp>
    </p:spTree>
    <p:extLst>
      <p:ext uri="{BB962C8B-B14F-4D97-AF65-F5344CB8AC3E}">
        <p14:creationId xmlns:p14="http://schemas.microsoft.com/office/powerpoint/2010/main" val="38155577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jazz.net/help-dev/clm/topic/com.ibm.team.jp.relm.doc/images/linked_data_oslc.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993" y="3720079"/>
            <a:ext cx="6491405" cy="259883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0"/>
            <a:ext cx="12192000" cy="9007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sv-SE" sz="3600" b="1" dirty="0"/>
              <a:t>IBM Rational Engineering LifeCycle Manager (RELM)</a:t>
            </a:r>
            <a:endParaRPr lang="sv-SE" sz="3600" b="1" dirty="0">
              <a:solidFill>
                <a:schemeClr val="tx1"/>
              </a:solidFill>
            </a:endParaRPr>
          </a:p>
        </p:txBody>
      </p:sp>
      <p:pic>
        <p:nvPicPr>
          <p:cNvPr id="4" name="Picture 3"/>
          <p:cNvPicPr>
            <a:picLocks noChangeAspect="1"/>
          </p:cNvPicPr>
          <p:nvPr/>
        </p:nvPicPr>
        <p:blipFill>
          <a:blip r:embed="rId3"/>
          <a:stretch>
            <a:fillRect/>
          </a:stretch>
        </p:blipFill>
        <p:spPr>
          <a:xfrm>
            <a:off x="7779223" y="2968222"/>
            <a:ext cx="2784143" cy="3101038"/>
          </a:xfrm>
          <a:prstGeom prst="rect">
            <a:avLst/>
          </a:prstGeom>
        </p:spPr>
      </p:pic>
      <p:sp>
        <p:nvSpPr>
          <p:cNvPr id="2" name="Rectangle 1"/>
          <p:cNvSpPr/>
          <p:nvPr/>
        </p:nvSpPr>
        <p:spPr>
          <a:xfrm>
            <a:off x="1132580" y="1214651"/>
            <a:ext cx="9853868" cy="11054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 </a:t>
            </a:r>
            <a:r>
              <a:rPr lang="en-US" b="1" dirty="0"/>
              <a:t>RELM </a:t>
            </a:r>
            <a:r>
              <a:rPr lang="en-US" b="1" dirty="0" smtClean="0"/>
              <a:t>is analysis tool, which help </a:t>
            </a:r>
            <a:r>
              <a:rPr lang="en-US" b="1" dirty="0"/>
              <a:t>engineering teams to visualize, analyze and organize engineering data and their </a:t>
            </a:r>
            <a:r>
              <a:rPr lang="en-US" b="1" dirty="0" smtClean="0"/>
              <a:t>relationships. </a:t>
            </a:r>
            <a:endParaRPr lang="sv-SE" b="1" dirty="0"/>
          </a:p>
        </p:txBody>
      </p:sp>
      <p:sp>
        <p:nvSpPr>
          <p:cNvPr id="5" name="Rectangle 4"/>
          <p:cNvSpPr/>
          <p:nvPr/>
        </p:nvSpPr>
        <p:spPr>
          <a:xfrm>
            <a:off x="1132580" y="2968222"/>
            <a:ext cx="2757032" cy="6277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b="1" dirty="0"/>
              <a:t>C</a:t>
            </a:r>
            <a:r>
              <a:rPr lang="sv-SE" b="1" dirty="0" smtClean="0"/>
              <a:t>lient Application LQE indexes TRS   </a:t>
            </a:r>
            <a:endParaRPr lang="sv-SE" b="1" dirty="0"/>
          </a:p>
        </p:txBody>
      </p:sp>
      <p:sp>
        <p:nvSpPr>
          <p:cNvPr id="6" name="Rectangle 5"/>
          <p:cNvSpPr/>
          <p:nvPr/>
        </p:nvSpPr>
        <p:spPr>
          <a:xfrm>
            <a:off x="8011236" y="2497540"/>
            <a:ext cx="2442949" cy="47068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 Analysis Tool</a:t>
            </a:r>
            <a:endParaRPr lang="sv-SE" dirty="0"/>
          </a:p>
        </p:txBody>
      </p:sp>
      <p:sp>
        <p:nvSpPr>
          <p:cNvPr id="7" name="Rectangle 6"/>
          <p:cNvSpPr/>
          <p:nvPr/>
        </p:nvSpPr>
        <p:spPr>
          <a:xfrm>
            <a:off x="5703861" y="3720079"/>
            <a:ext cx="1296537" cy="94259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Tracked Resource Set</a:t>
            </a:r>
            <a:endParaRPr lang="sv-SE" dirty="0"/>
          </a:p>
        </p:txBody>
      </p:sp>
      <p:sp>
        <p:nvSpPr>
          <p:cNvPr id="8" name="Slide Number Placeholder 7"/>
          <p:cNvSpPr>
            <a:spLocks noGrp="1"/>
          </p:cNvSpPr>
          <p:nvPr>
            <p:ph type="sldNum" sz="quarter" idx="12"/>
          </p:nvPr>
        </p:nvSpPr>
        <p:spPr/>
        <p:txBody>
          <a:bodyPr/>
          <a:lstStyle/>
          <a:p>
            <a:fld id="{F6F21FDB-926B-41F2-B34C-DAC200E1C61C}" type="slidenum">
              <a:rPr lang="sv-SE" smtClean="0"/>
              <a:t>30</a:t>
            </a:fld>
            <a:endParaRPr lang="sv-SE"/>
          </a:p>
        </p:txBody>
      </p:sp>
    </p:spTree>
    <p:extLst>
      <p:ext uri="{BB962C8B-B14F-4D97-AF65-F5344CB8AC3E}">
        <p14:creationId xmlns:p14="http://schemas.microsoft.com/office/powerpoint/2010/main" val="17714308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353800" cy="1323832"/>
          </a:xfrm>
        </p:spPr>
        <p:txBody>
          <a:bodyPr/>
          <a:lstStyle/>
          <a:p>
            <a:r>
              <a:rPr lang="sv-SE" b="1" dirty="0" smtClean="0"/>
              <a:t>LifeCycle Query Engine</a:t>
            </a:r>
            <a:endParaRPr lang="sv-SE" b="1" dirty="0"/>
          </a:p>
        </p:txBody>
      </p:sp>
      <p:sp>
        <p:nvSpPr>
          <p:cNvPr id="3" name="Content Placeholder 2"/>
          <p:cNvSpPr>
            <a:spLocks noGrp="1"/>
          </p:cNvSpPr>
          <p:nvPr>
            <p:ph idx="1"/>
          </p:nvPr>
        </p:nvSpPr>
        <p:spPr>
          <a:xfrm>
            <a:off x="0" y="982639"/>
            <a:ext cx="11353800" cy="5194324"/>
          </a:xfrm>
        </p:spPr>
        <p:txBody>
          <a:bodyPr/>
          <a:lstStyle/>
          <a:p>
            <a:r>
              <a:rPr lang="sv-SE" dirty="0" smtClean="0"/>
              <a:t>Indexes reources from TRS providers (TRS Client)</a:t>
            </a:r>
          </a:p>
          <a:p>
            <a:r>
              <a:rPr lang="sv-SE" dirty="0" smtClean="0"/>
              <a:t>Indexed resources are represented as RDF</a:t>
            </a:r>
          </a:p>
          <a:p>
            <a:r>
              <a:rPr lang="sv-SE" dirty="0" smtClean="0"/>
              <a:t>Exposes an </a:t>
            </a:r>
            <a:r>
              <a:rPr lang="sv-SE" b="1" dirty="0" smtClean="0"/>
              <a:t>´Endpoint´ </a:t>
            </a:r>
            <a:r>
              <a:rPr lang="sv-SE" dirty="0" smtClean="0"/>
              <a:t>for running queries on that data</a:t>
            </a:r>
          </a:p>
          <a:p>
            <a:pPr lvl="1"/>
            <a:r>
              <a:rPr lang="sv-SE" b="1" dirty="0" smtClean="0"/>
              <a:t>Endpoint: </a:t>
            </a:r>
            <a:r>
              <a:rPr lang="sv-SE" dirty="0" smtClean="0"/>
              <a:t>A server that exposes its data via the SPARQL protocol  </a:t>
            </a:r>
            <a:endParaRPr lang="sv-S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2186" y="2920621"/>
            <a:ext cx="5227988" cy="3776592"/>
          </a:xfrm>
          <a:prstGeom prst="rect">
            <a:avLst/>
          </a:prstGeom>
        </p:spPr>
      </p:pic>
      <p:sp>
        <p:nvSpPr>
          <p:cNvPr id="5" name="Rectangle 4"/>
          <p:cNvSpPr/>
          <p:nvPr/>
        </p:nvSpPr>
        <p:spPr>
          <a:xfrm>
            <a:off x="2210937" y="3166281"/>
            <a:ext cx="3248167" cy="301068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sv-SE" sz="3200" b="1" dirty="0" smtClean="0">
                <a:solidFill>
                  <a:schemeClr val="tx1"/>
                </a:solidFill>
              </a:rPr>
              <a:t>LifeCycle Query Engine </a:t>
            </a:r>
          </a:p>
          <a:p>
            <a:pPr algn="ctr"/>
            <a:r>
              <a:rPr lang="sv-SE" sz="3200" b="1" dirty="0" smtClean="0">
                <a:solidFill>
                  <a:schemeClr val="tx1"/>
                </a:solidFill>
              </a:rPr>
              <a:t>SPARQL Endpoint </a:t>
            </a:r>
            <a:endParaRPr lang="sv-SE" sz="3200" b="1" dirty="0">
              <a:solidFill>
                <a:schemeClr val="tx1"/>
              </a:solidFill>
            </a:endParaRPr>
          </a:p>
        </p:txBody>
      </p:sp>
      <p:sp>
        <p:nvSpPr>
          <p:cNvPr id="6" name="Slide Number Placeholder 5"/>
          <p:cNvSpPr>
            <a:spLocks noGrp="1"/>
          </p:cNvSpPr>
          <p:nvPr>
            <p:ph type="sldNum" sz="quarter" idx="12"/>
          </p:nvPr>
        </p:nvSpPr>
        <p:spPr/>
        <p:txBody>
          <a:bodyPr/>
          <a:lstStyle/>
          <a:p>
            <a:fld id="{F6F21FDB-926B-41F2-B34C-DAC200E1C61C}" type="slidenum">
              <a:rPr lang="sv-SE" smtClean="0"/>
              <a:t>31</a:t>
            </a:fld>
            <a:endParaRPr lang="sv-SE"/>
          </a:p>
        </p:txBody>
      </p:sp>
    </p:spTree>
    <p:extLst>
      <p:ext uri="{BB962C8B-B14F-4D97-AF65-F5344CB8AC3E}">
        <p14:creationId xmlns:p14="http://schemas.microsoft.com/office/powerpoint/2010/main" val="26517716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Test Queries: Cross Domain</a:t>
            </a:r>
            <a:endParaRPr lang="sv-SE" b="1" dirty="0"/>
          </a:p>
        </p:txBody>
      </p:sp>
      <p:sp>
        <p:nvSpPr>
          <p:cNvPr id="3" name="Content Placeholder 2"/>
          <p:cNvSpPr>
            <a:spLocks noGrp="1"/>
          </p:cNvSpPr>
          <p:nvPr>
            <p:ph idx="1"/>
          </p:nvPr>
        </p:nvSpPr>
        <p:spPr>
          <a:xfrm>
            <a:off x="354841" y="1433014"/>
            <a:ext cx="11259403" cy="4981433"/>
          </a:xfrm>
        </p:spPr>
        <p:txBody>
          <a:bodyPr>
            <a:normAutofit lnSpcReduction="10000"/>
          </a:bodyPr>
          <a:lstStyle/>
          <a:p>
            <a:pPr marL="0" indent="0">
              <a:buNone/>
            </a:pPr>
            <a:r>
              <a:rPr lang="en-US" b="1" dirty="0" smtClean="0"/>
              <a:t>Query 1: </a:t>
            </a:r>
          </a:p>
          <a:p>
            <a:pPr marL="0" indent="0">
              <a:buNone/>
            </a:pPr>
            <a:r>
              <a:rPr lang="en-US" i="1" dirty="0" smtClean="0"/>
              <a:t>“</a:t>
            </a:r>
            <a:r>
              <a:rPr lang="en-US" i="1" dirty="0"/>
              <a:t>for all the components in one UF, give me all the MSCs where the components exists</a:t>
            </a:r>
            <a:r>
              <a:rPr lang="en-US" i="1" dirty="0" smtClean="0"/>
              <a:t>?”</a:t>
            </a:r>
          </a:p>
          <a:p>
            <a:pPr marL="0" indent="0">
              <a:buNone/>
            </a:pPr>
            <a:endParaRPr lang="en-US" i="1" dirty="0"/>
          </a:p>
          <a:p>
            <a:pPr marL="0" indent="0">
              <a:buNone/>
            </a:pPr>
            <a:r>
              <a:rPr lang="en-US" b="1" dirty="0" smtClean="0"/>
              <a:t>Query 2: </a:t>
            </a:r>
          </a:p>
          <a:p>
            <a:pPr marL="0" indent="0">
              <a:buNone/>
            </a:pPr>
            <a:r>
              <a:rPr lang="en-US" i="1" dirty="0"/>
              <a:t>“for all components in one </a:t>
            </a:r>
            <a:r>
              <a:rPr lang="en-US" i="1" dirty="0" smtClean="0"/>
              <a:t>MSC, </a:t>
            </a:r>
            <a:r>
              <a:rPr lang="en-US" i="1" dirty="0"/>
              <a:t>give me all the UFs where the components </a:t>
            </a:r>
            <a:r>
              <a:rPr lang="en-US" i="1" dirty="0" smtClean="0"/>
              <a:t>exists?”</a:t>
            </a:r>
          </a:p>
          <a:p>
            <a:pPr marL="0" indent="0">
              <a:buNone/>
            </a:pPr>
            <a:endParaRPr lang="en-US" b="1" i="1" dirty="0"/>
          </a:p>
          <a:p>
            <a:pPr marL="0" indent="0">
              <a:buNone/>
            </a:pPr>
            <a:r>
              <a:rPr lang="en-US" b="1" dirty="0" smtClean="0"/>
              <a:t>Query3: </a:t>
            </a:r>
          </a:p>
          <a:p>
            <a:pPr marL="0" indent="0">
              <a:buNone/>
            </a:pPr>
            <a:r>
              <a:rPr lang="en-US" i="1" dirty="0" smtClean="0"/>
              <a:t>“for all components in UFs starting with </a:t>
            </a:r>
            <a:r>
              <a:rPr lang="en-US" b="1" i="1" dirty="0" smtClean="0"/>
              <a:t>UF1**</a:t>
            </a:r>
            <a:r>
              <a:rPr lang="en-US" i="1" dirty="0"/>
              <a:t> </a:t>
            </a:r>
            <a:r>
              <a:rPr lang="en-US" i="1" dirty="0" smtClean="0"/>
              <a:t>give me all the MSCs where the components exists?” </a:t>
            </a:r>
          </a:p>
          <a:p>
            <a:pPr marL="0" indent="0">
              <a:buNone/>
            </a:pPr>
            <a:endParaRPr lang="sv-SE" b="1" dirty="0"/>
          </a:p>
          <a:p>
            <a:endParaRPr lang="sv-SE" dirty="0"/>
          </a:p>
        </p:txBody>
      </p:sp>
      <p:sp>
        <p:nvSpPr>
          <p:cNvPr id="4" name="Slide Number Placeholder 3"/>
          <p:cNvSpPr>
            <a:spLocks noGrp="1"/>
          </p:cNvSpPr>
          <p:nvPr>
            <p:ph type="sldNum" sz="quarter" idx="12"/>
          </p:nvPr>
        </p:nvSpPr>
        <p:spPr/>
        <p:txBody>
          <a:bodyPr/>
          <a:lstStyle/>
          <a:p>
            <a:fld id="{F6F21FDB-926B-41F2-B34C-DAC200E1C61C}" type="slidenum">
              <a:rPr lang="sv-SE" smtClean="0"/>
              <a:t>32</a:t>
            </a:fld>
            <a:endParaRPr lang="sv-SE"/>
          </a:p>
        </p:txBody>
      </p:sp>
    </p:spTree>
    <p:extLst>
      <p:ext uri="{BB962C8B-B14F-4D97-AF65-F5344CB8AC3E}">
        <p14:creationId xmlns:p14="http://schemas.microsoft.com/office/powerpoint/2010/main" val="22967634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DEMO – OSLC Tool-chain prototype  </a:t>
            </a:r>
            <a:endParaRPr lang="sv-SE" b="1" dirty="0"/>
          </a:p>
        </p:txBody>
      </p:sp>
      <p:sp>
        <p:nvSpPr>
          <p:cNvPr id="3" name="Slide Number Placeholder 2"/>
          <p:cNvSpPr>
            <a:spLocks noGrp="1"/>
          </p:cNvSpPr>
          <p:nvPr>
            <p:ph type="sldNum" sz="quarter" idx="12"/>
          </p:nvPr>
        </p:nvSpPr>
        <p:spPr/>
        <p:txBody>
          <a:bodyPr/>
          <a:lstStyle/>
          <a:p>
            <a:fld id="{F6F21FDB-926B-41F2-B34C-DAC200E1C61C}" type="slidenum">
              <a:rPr lang="sv-SE" smtClean="0"/>
              <a:t>33</a:t>
            </a:fld>
            <a:endParaRPr lang="sv-SE"/>
          </a:p>
        </p:txBody>
      </p:sp>
    </p:spTree>
    <p:extLst>
      <p:ext uri="{BB962C8B-B14F-4D97-AF65-F5344CB8AC3E}">
        <p14:creationId xmlns:p14="http://schemas.microsoft.com/office/powerpoint/2010/main" val="11769412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Results </a:t>
            </a:r>
            <a:endParaRPr lang="sv-SE"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95022504"/>
              </p:ext>
            </p:extLst>
          </p:nvPr>
        </p:nvGraphicFramePr>
        <p:xfrm>
          <a:off x="955343" y="1774205"/>
          <a:ext cx="9812742" cy="3562065"/>
        </p:xfrm>
        <a:graphic>
          <a:graphicData uri="http://schemas.openxmlformats.org/drawingml/2006/table">
            <a:tbl>
              <a:tblPr firstRow="1" bandRow="1">
                <a:tableStyleId>{5C22544A-7EE6-4342-B048-85BDC9FD1C3A}</a:tableStyleId>
              </a:tblPr>
              <a:tblGrid>
                <a:gridCol w="808979"/>
                <a:gridCol w="5732849"/>
                <a:gridCol w="3270914"/>
              </a:tblGrid>
              <a:tr h="641169">
                <a:tc>
                  <a:txBody>
                    <a:bodyPr/>
                    <a:lstStyle/>
                    <a:p>
                      <a:r>
                        <a:rPr lang="sv-SE" dirty="0" smtClean="0"/>
                        <a:t>Sr No. </a:t>
                      </a:r>
                      <a:endParaRPr lang="sv-SE" dirty="0"/>
                    </a:p>
                  </a:txBody>
                  <a:tcPr/>
                </a:tc>
                <a:tc>
                  <a:txBody>
                    <a:bodyPr/>
                    <a:lstStyle/>
                    <a:p>
                      <a:r>
                        <a:rPr lang="sv-SE" dirty="0" smtClean="0"/>
                        <a:t>Queries </a:t>
                      </a:r>
                      <a:endParaRPr lang="sv-SE" dirty="0"/>
                    </a:p>
                  </a:txBody>
                  <a:tcPr/>
                </a:tc>
                <a:tc>
                  <a:txBody>
                    <a:bodyPr/>
                    <a:lstStyle/>
                    <a:p>
                      <a:r>
                        <a:rPr lang="sv-SE" dirty="0" smtClean="0"/>
                        <a:t>Time of</a:t>
                      </a:r>
                      <a:r>
                        <a:rPr lang="sv-SE" baseline="0" dirty="0" smtClean="0"/>
                        <a:t> Execution</a:t>
                      </a:r>
                    </a:p>
                    <a:p>
                      <a:r>
                        <a:rPr lang="sv-SE" baseline="0" dirty="0" smtClean="0"/>
                        <a:t>(In seconds)</a:t>
                      </a:r>
                      <a:endParaRPr lang="sv-SE" dirty="0" smtClean="0"/>
                    </a:p>
                  </a:txBody>
                  <a:tcPr/>
                </a:tc>
              </a:tr>
              <a:tr h="973632">
                <a:tc>
                  <a:txBody>
                    <a:bodyPr/>
                    <a:lstStyle/>
                    <a:p>
                      <a:r>
                        <a:rPr lang="sv-SE" dirty="0" smtClean="0"/>
                        <a:t>1</a:t>
                      </a:r>
                      <a:endParaRPr lang="sv-S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“for all the components in one UF, give me all the MSCs where the components exists?”</a:t>
                      </a:r>
                    </a:p>
                    <a:p>
                      <a:endParaRPr lang="sv-SE" dirty="0"/>
                    </a:p>
                  </a:txBody>
                  <a:tcPr/>
                </a:tc>
                <a:tc>
                  <a:txBody>
                    <a:bodyPr/>
                    <a:lstStyle/>
                    <a:p>
                      <a:r>
                        <a:rPr lang="sv-SE" dirty="0" smtClean="0"/>
                        <a:t>                 &lt;1</a:t>
                      </a:r>
                      <a:endParaRPr lang="sv-SE" dirty="0"/>
                    </a:p>
                  </a:txBody>
                  <a:tcPr/>
                </a:tc>
              </a:tr>
              <a:tr h="973632">
                <a:tc>
                  <a:txBody>
                    <a:bodyPr/>
                    <a:lstStyle/>
                    <a:p>
                      <a:r>
                        <a:rPr lang="sv-SE" dirty="0" smtClean="0"/>
                        <a:t>2</a:t>
                      </a:r>
                      <a:endParaRPr lang="sv-S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“for all components in one MSC give me all the UFs where the components exists?”</a:t>
                      </a:r>
                    </a:p>
                    <a:p>
                      <a:endParaRPr lang="sv-SE" dirty="0"/>
                    </a:p>
                  </a:txBody>
                  <a:tcPr/>
                </a:tc>
                <a:tc>
                  <a:txBody>
                    <a:bodyPr/>
                    <a:lstStyle/>
                    <a:p>
                      <a:r>
                        <a:rPr lang="sv-SE" dirty="0" smtClean="0"/>
                        <a:t>                 &lt;1</a:t>
                      </a:r>
                      <a:endParaRPr lang="sv-SE" dirty="0"/>
                    </a:p>
                  </a:txBody>
                  <a:tcPr/>
                </a:tc>
              </a:tr>
              <a:tr h="973632">
                <a:tc>
                  <a:txBody>
                    <a:bodyPr/>
                    <a:lstStyle/>
                    <a:p>
                      <a:r>
                        <a:rPr lang="sv-SE" dirty="0" smtClean="0"/>
                        <a:t>3</a:t>
                      </a:r>
                      <a:endParaRPr lang="sv-S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“for all components in UFs starting with </a:t>
                      </a:r>
                      <a:r>
                        <a:rPr lang="en-US" b="1" i="1" dirty="0" smtClean="0"/>
                        <a:t>UF1**</a:t>
                      </a:r>
                      <a:r>
                        <a:rPr lang="en-US" i="1" dirty="0" smtClean="0"/>
                        <a:t> give me all the MSCs where the components exists?” </a:t>
                      </a:r>
                    </a:p>
                    <a:p>
                      <a:endParaRPr lang="sv-SE" dirty="0"/>
                    </a:p>
                  </a:txBody>
                  <a:tcPr/>
                </a:tc>
                <a:tc>
                  <a:txBody>
                    <a:bodyPr/>
                    <a:lstStyle/>
                    <a:p>
                      <a:r>
                        <a:rPr lang="sv-SE" dirty="0" smtClean="0"/>
                        <a:t>                &lt;10</a:t>
                      </a:r>
                      <a:endParaRPr lang="sv-SE" dirty="0"/>
                    </a:p>
                  </a:txBody>
                  <a:tcPr/>
                </a:tc>
              </a:tr>
            </a:tbl>
          </a:graphicData>
        </a:graphic>
      </p:graphicFrame>
      <p:sp>
        <p:nvSpPr>
          <p:cNvPr id="3" name="TextBox 2"/>
          <p:cNvSpPr txBox="1"/>
          <p:nvPr/>
        </p:nvSpPr>
        <p:spPr>
          <a:xfrm>
            <a:off x="3084394" y="5691116"/>
            <a:ext cx="6559744" cy="400110"/>
          </a:xfrm>
          <a:prstGeom prst="rect">
            <a:avLst/>
          </a:prstGeom>
          <a:noFill/>
        </p:spPr>
        <p:txBody>
          <a:bodyPr wrap="none" rtlCol="0">
            <a:spAutoFit/>
          </a:bodyPr>
          <a:lstStyle/>
          <a:p>
            <a:r>
              <a:rPr lang="sv-SE" sz="2000" b="1" dirty="0" smtClean="0"/>
              <a:t>Table: Query Processing Time for each cross domain query</a:t>
            </a:r>
            <a:endParaRPr lang="en-US" sz="2000" b="1" dirty="0"/>
          </a:p>
        </p:txBody>
      </p:sp>
      <p:sp>
        <p:nvSpPr>
          <p:cNvPr id="5" name="Slide Number Placeholder 4"/>
          <p:cNvSpPr>
            <a:spLocks noGrp="1"/>
          </p:cNvSpPr>
          <p:nvPr>
            <p:ph type="sldNum" sz="quarter" idx="12"/>
          </p:nvPr>
        </p:nvSpPr>
        <p:spPr/>
        <p:txBody>
          <a:bodyPr/>
          <a:lstStyle/>
          <a:p>
            <a:fld id="{F6F21FDB-926B-41F2-B34C-DAC200E1C61C}" type="slidenum">
              <a:rPr lang="sv-SE" smtClean="0"/>
              <a:t>34</a:t>
            </a:fld>
            <a:endParaRPr lang="sv-SE"/>
          </a:p>
        </p:txBody>
      </p:sp>
    </p:spTree>
    <p:extLst>
      <p:ext uri="{BB962C8B-B14F-4D97-AF65-F5344CB8AC3E}">
        <p14:creationId xmlns:p14="http://schemas.microsoft.com/office/powerpoint/2010/main" val="28874940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Results</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81702095"/>
              </p:ext>
            </p:extLst>
          </p:nvPr>
        </p:nvGraphicFramePr>
        <p:xfrm>
          <a:off x="838200" y="1825624"/>
          <a:ext cx="10707806" cy="1654549"/>
        </p:xfrm>
        <a:graphic>
          <a:graphicData uri="http://schemas.openxmlformats.org/drawingml/2006/table">
            <a:tbl>
              <a:tblPr firstRow="1" bandRow="1">
                <a:tableStyleId>{5C22544A-7EE6-4342-B048-85BDC9FD1C3A}</a:tableStyleId>
              </a:tblPr>
              <a:tblGrid>
                <a:gridCol w="925323"/>
                <a:gridCol w="5920215"/>
                <a:gridCol w="3862268"/>
              </a:tblGrid>
              <a:tr h="766445">
                <a:tc>
                  <a:txBody>
                    <a:bodyPr/>
                    <a:lstStyle/>
                    <a:p>
                      <a:r>
                        <a:rPr lang="sv-SE" dirty="0" smtClean="0"/>
                        <a:t>Sr No.</a:t>
                      </a:r>
                      <a:endParaRPr lang="en-US" dirty="0"/>
                    </a:p>
                  </a:txBody>
                  <a:tcPr/>
                </a:tc>
                <a:tc>
                  <a:txBody>
                    <a:bodyPr/>
                    <a:lstStyle/>
                    <a:p>
                      <a:r>
                        <a:rPr lang="sv-SE" dirty="0" smtClean="0"/>
                        <a:t>Data</a:t>
                      </a:r>
                      <a:r>
                        <a:rPr lang="sv-SE" baseline="0" dirty="0" smtClean="0"/>
                        <a:t> Source</a:t>
                      </a:r>
                      <a:endParaRPr lang="en-US" dirty="0"/>
                    </a:p>
                  </a:txBody>
                  <a:tcPr/>
                </a:tc>
                <a:tc>
                  <a:txBody>
                    <a:bodyPr/>
                    <a:lstStyle/>
                    <a:p>
                      <a:r>
                        <a:rPr lang="sv-SE" dirty="0" smtClean="0"/>
                        <a:t>Indexing time</a:t>
                      </a:r>
                    </a:p>
                    <a:p>
                      <a:r>
                        <a:rPr lang="sv-SE" dirty="0" smtClean="0"/>
                        <a:t>(hh:mm:ss)</a:t>
                      </a:r>
                      <a:endParaRPr lang="en-US" dirty="0"/>
                    </a:p>
                  </a:txBody>
                  <a:tcPr/>
                </a:tc>
              </a:tr>
              <a:tr h="444052">
                <a:tc>
                  <a:txBody>
                    <a:bodyPr/>
                    <a:lstStyle/>
                    <a:p>
                      <a:r>
                        <a:rPr lang="sv-SE" dirty="0" smtClean="0"/>
                        <a:t>1</a:t>
                      </a:r>
                      <a:endParaRPr lang="en-US" dirty="0"/>
                    </a:p>
                  </a:txBody>
                  <a:tcPr/>
                </a:tc>
                <a:tc>
                  <a:txBody>
                    <a:bodyPr/>
                    <a:lstStyle/>
                    <a:p>
                      <a:r>
                        <a:rPr lang="sv-SE" dirty="0" smtClean="0"/>
                        <a:t>TRS Provider for Sesamm Tool </a:t>
                      </a:r>
                      <a:endParaRPr lang="en-US" dirty="0"/>
                    </a:p>
                  </a:txBody>
                  <a:tcPr/>
                </a:tc>
                <a:tc>
                  <a:txBody>
                    <a:bodyPr/>
                    <a:lstStyle/>
                    <a:p>
                      <a:r>
                        <a:rPr lang="sv-SE" dirty="0" smtClean="0"/>
                        <a:t>2:30</a:t>
                      </a:r>
                      <a:endParaRPr lang="en-US" dirty="0"/>
                    </a:p>
                  </a:txBody>
                  <a:tcPr/>
                </a:tc>
              </a:tr>
              <a:tr h="444052">
                <a:tc>
                  <a:txBody>
                    <a:bodyPr/>
                    <a:lstStyle/>
                    <a:p>
                      <a:r>
                        <a:rPr lang="sv-SE" dirty="0" smtClean="0"/>
                        <a:t>2</a:t>
                      </a:r>
                      <a:endParaRPr lang="en-US" dirty="0"/>
                    </a:p>
                  </a:txBody>
                  <a:tcPr/>
                </a:tc>
                <a:tc>
                  <a:txBody>
                    <a:bodyPr/>
                    <a:lstStyle/>
                    <a:p>
                      <a:r>
                        <a:rPr lang="sv-SE" dirty="0" smtClean="0"/>
                        <a:t>TRS Provider</a:t>
                      </a:r>
                      <a:r>
                        <a:rPr lang="sv-SE" baseline="0" dirty="0" smtClean="0"/>
                        <a:t> for MSC Drawer</a:t>
                      </a:r>
                      <a:endParaRPr lang="en-US" dirty="0"/>
                    </a:p>
                  </a:txBody>
                  <a:tcPr/>
                </a:tc>
                <a:tc>
                  <a:txBody>
                    <a:bodyPr/>
                    <a:lstStyle/>
                    <a:p>
                      <a:r>
                        <a:rPr lang="sv-SE" dirty="0" smtClean="0"/>
                        <a:t>1:10</a:t>
                      </a:r>
                      <a:endParaRPr lang="en-US" dirty="0"/>
                    </a:p>
                  </a:txBody>
                  <a:tcPr/>
                </a:tc>
              </a:tr>
            </a:tbl>
          </a:graphicData>
        </a:graphic>
      </p:graphicFrame>
      <p:sp>
        <p:nvSpPr>
          <p:cNvPr id="5" name="TextBox 4"/>
          <p:cNvSpPr txBox="1"/>
          <p:nvPr/>
        </p:nvSpPr>
        <p:spPr>
          <a:xfrm>
            <a:off x="4107976" y="3616654"/>
            <a:ext cx="3874137" cy="369332"/>
          </a:xfrm>
          <a:prstGeom prst="rect">
            <a:avLst/>
          </a:prstGeom>
          <a:noFill/>
        </p:spPr>
        <p:txBody>
          <a:bodyPr wrap="none" rtlCol="0">
            <a:spAutoFit/>
          </a:bodyPr>
          <a:lstStyle/>
          <a:p>
            <a:r>
              <a:rPr lang="sv-SE" b="1" dirty="0" smtClean="0"/>
              <a:t>Table: Data indexing time for each tool</a:t>
            </a:r>
            <a:endParaRPr lang="en-US" b="1" dirty="0"/>
          </a:p>
        </p:txBody>
      </p:sp>
      <p:sp>
        <p:nvSpPr>
          <p:cNvPr id="6" name="Slide Number Placeholder 5"/>
          <p:cNvSpPr>
            <a:spLocks noGrp="1"/>
          </p:cNvSpPr>
          <p:nvPr>
            <p:ph type="sldNum" sz="quarter" idx="12"/>
          </p:nvPr>
        </p:nvSpPr>
        <p:spPr/>
        <p:txBody>
          <a:bodyPr/>
          <a:lstStyle/>
          <a:p>
            <a:fld id="{F6F21FDB-926B-41F2-B34C-DAC200E1C61C}" type="slidenum">
              <a:rPr lang="sv-SE" smtClean="0"/>
              <a:t>35</a:t>
            </a:fld>
            <a:endParaRPr lang="sv-SE"/>
          </a:p>
        </p:txBody>
      </p:sp>
    </p:spTree>
    <p:extLst>
      <p:ext uri="{BB962C8B-B14F-4D97-AF65-F5344CB8AC3E}">
        <p14:creationId xmlns:p14="http://schemas.microsoft.com/office/powerpoint/2010/main" val="33968575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Conclusions</a:t>
            </a:r>
            <a:endParaRPr lang="en-US" b="1" dirty="0"/>
          </a:p>
        </p:txBody>
      </p:sp>
      <p:sp>
        <p:nvSpPr>
          <p:cNvPr id="3" name="Content Placeholder 2"/>
          <p:cNvSpPr>
            <a:spLocks noGrp="1"/>
          </p:cNvSpPr>
          <p:nvPr>
            <p:ph idx="1"/>
          </p:nvPr>
        </p:nvSpPr>
        <p:spPr/>
        <p:txBody>
          <a:bodyPr/>
          <a:lstStyle/>
          <a:p>
            <a:pPr algn="just"/>
            <a:r>
              <a:rPr lang="sv-SE" dirty="0" smtClean="0"/>
              <a:t>Data Consistency and Tracebility across the tool-chain.</a:t>
            </a:r>
          </a:p>
          <a:p>
            <a:pPr algn="just"/>
            <a:r>
              <a:rPr lang="sv-SE" dirty="0" smtClean="0"/>
              <a:t>Capability of computation intensive, cross domain queries. </a:t>
            </a:r>
          </a:p>
          <a:p>
            <a:pPr algn="just"/>
            <a:r>
              <a:rPr lang="sv-SE" dirty="0" smtClean="0"/>
              <a:t>Caching at individual Tool level and at Tool-Chain level. </a:t>
            </a:r>
          </a:p>
          <a:p>
            <a:pPr algn="just"/>
            <a:r>
              <a:rPr lang="sv-SE" dirty="0" smtClean="0"/>
              <a:t>A federated approach to SPARQL query processing: Federated over multiple single repositories.</a:t>
            </a:r>
          </a:p>
          <a:p>
            <a:pPr algn="just"/>
            <a:r>
              <a:rPr lang="sv-SE" dirty="0" smtClean="0"/>
              <a:t>LQE is dead-end of the Tool-Chain </a:t>
            </a:r>
          </a:p>
          <a:p>
            <a:pPr algn="just"/>
            <a:r>
              <a:rPr lang="sv-SE" dirty="0" smtClean="0"/>
              <a:t>FO, SA or ST were not interested in RELM as an analysis tool.       </a:t>
            </a:r>
          </a:p>
        </p:txBody>
      </p:sp>
      <p:sp>
        <p:nvSpPr>
          <p:cNvPr id="4" name="Slide Number Placeholder 3"/>
          <p:cNvSpPr>
            <a:spLocks noGrp="1"/>
          </p:cNvSpPr>
          <p:nvPr>
            <p:ph type="sldNum" sz="quarter" idx="12"/>
          </p:nvPr>
        </p:nvSpPr>
        <p:spPr/>
        <p:txBody>
          <a:bodyPr/>
          <a:lstStyle/>
          <a:p>
            <a:fld id="{F6F21FDB-926B-41F2-B34C-DAC200E1C61C}" type="slidenum">
              <a:rPr lang="sv-SE" smtClean="0"/>
              <a:t>36</a:t>
            </a:fld>
            <a:endParaRPr lang="sv-SE"/>
          </a:p>
        </p:txBody>
      </p:sp>
    </p:spTree>
    <p:extLst>
      <p:ext uri="{BB962C8B-B14F-4D97-AF65-F5344CB8AC3E}">
        <p14:creationId xmlns:p14="http://schemas.microsoft.com/office/powerpoint/2010/main" val="28861454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Conclusions</a:t>
            </a:r>
            <a:endParaRPr lang="sv-SE" b="1" dirty="0"/>
          </a:p>
        </p:txBody>
      </p:sp>
      <p:sp>
        <p:nvSpPr>
          <p:cNvPr id="3" name="Content Placeholder 2"/>
          <p:cNvSpPr>
            <a:spLocks noGrp="1"/>
          </p:cNvSpPr>
          <p:nvPr>
            <p:ph idx="1"/>
          </p:nvPr>
        </p:nvSpPr>
        <p:spPr/>
        <p:txBody>
          <a:bodyPr>
            <a:normAutofit lnSpcReduction="10000"/>
          </a:bodyPr>
          <a:lstStyle/>
          <a:p>
            <a:r>
              <a:rPr lang="sv-SE" b="1" dirty="0" smtClean="0"/>
              <a:t>Key advantages </a:t>
            </a:r>
          </a:p>
          <a:p>
            <a:pPr lvl="1"/>
            <a:r>
              <a:rPr lang="sv-SE" dirty="0" smtClean="0"/>
              <a:t>Open Technologies (Using Open Web Standards XML, RDF, SPARQL etc...) </a:t>
            </a:r>
            <a:endParaRPr lang="sv-SE" dirty="0"/>
          </a:p>
          <a:p>
            <a:pPr lvl="1"/>
            <a:r>
              <a:rPr lang="de-DE" dirty="0">
                <a:sym typeface="Wingdings" pitchFamily="2" charset="2"/>
              </a:rPr>
              <a:t>Dramatically </a:t>
            </a:r>
            <a:r>
              <a:rPr lang="de-DE" dirty="0"/>
              <a:t>reduce data integration costs, increase enterprise </a:t>
            </a:r>
            <a:r>
              <a:rPr lang="de-DE" dirty="0" smtClean="0"/>
              <a:t>flexibility. </a:t>
            </a:r>
          </a:p>
          <a:p>
            <a:pPr lvl="1"/>
            <a:r>
              <a:rPr lang="de-DE" dirty="0" smtClean="0"/>
              <a:t>Scalability </a:t>
            </a:r>
          </a:p>
          <a:p>
            <a:pPr marL="0" indent="0">
              <a:buNone/>
            </a:pPr>
            <a:endParaRPr lang="de-DE" dirty="0"/>
          </a:p>
          <a:p>
            <a:r>
              <a:rPr lang="de-DE" b="1" dirty="0" smtClean="0"/>
              <a:t>Cons  </a:t>
            </a:r>
          </a:p>
          <a:p>
            <a:pPr lvl="1"/>
            <a:r>
              <a:rPr lang="de-DE" dirty="0" smtClean="0"/>
              <a:t>No open implementation for TRS Client exists.</a:t>
            </a:r>
          </a:p>
          <a:p>
            <a:pPr lvl="1"/>
            <a:r>
              <a:rPr lang="de-DE" dirty="0" smtClean="0"/>
              <a:t>Patent for TRS Client specification.   </a:t>
            </a:r>
          </a:p>
          <a:p>
            <a:pPr lvl="1"/>
            <a:r>
              <a:rPr lang="de-DE" dirty="0" smtClean="0"/>
              <a:t>Installation of IBM RELM can be frustrating</a:t>
            </a:r>
          </a:p>
          <a:p>
            <a:pPr lvl="1"/>
            <a:r>
              <a:rPr lang="de-DE" dirty="0" smtClean="0"/>
              <a:t>No Interface for machines (APIs etc.)</a:t>
            </a:r>
          </a:p>
          <a:p>
            <a:pPr lvl="1"/>
            <a:r>
              <a:rPr lang="de-DE" dirty="0" smtClean="0"/>
              <a:t>SPARQL is still an expensive skill    </a:t>
            </a:r>
          </a:p>
          <a:p>
            <a:pPr lvl="1"/>
            <a:endParaRPr lang="de-DE" dirty="0" smtClean="0"/>
          </a:p>
          <a:p>
            <a:pPr lvl="1"/>
            <a:endParaRPr lang="de-DE" dirty="0"/>
          </a:p>
          <a:p>
            <a:endParaRPr lang="sv-SE" dirty="0" smtClean="0"/>
          </a:p>
        </p:txBody>
      </p:sp>
      <p:sp>
        <p:nvSpPr>
          <p:cNvPr id="4" name="Slide Number Placeholder 3"/>
          <p:cNvSpPr>
            <a:spLocks noGrp="1"/>
          </p:cNvSpPr>
          <p:nvPr>
            <p:ph type="sldNum" sz="quarter" idx="12"/>
          </p:nvPr>
        </p:nvSpPr>
        <p:spPr/>
        <p:txBody>
          <a:bodyPr/>
          <a:lstStyle/>
          <a:p>
            <a:fld id="{F6F21FDB-926B-41F2-B34C-DAC200E1C61C}" type="slidenum">
              <a:rPr lang="sv-SE" smtClean="0"/>
              <a:t>37</a:t>
            </a:fld>
            <a:endParaRPr lang="sv-SE"/>
          </a:p>
        </p:txBody>
      </p:sp>
    </p:spTree>
    <p:extLst>
      <p:ext uri="{BB962C8B-B14F-4D97-AF65-F5344CB8AC3E}">
        <p14:creationId xmlns:p14="http://schemas.microsoft.com/office/powerpoint/2010/main" val="13455502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Future Work</a:t>
            </a:r>
            <a:endParaRPr lang="en-US" b="1" dirty="0"/>
          </a:p>
        </p:txBody>
      </p:sp>
      <p:sp>
        <p:nvSpPr>
          <p:cNvPr id="3" name="Content Placeholder 2"/>
          <p:cNvSpPr>
            <a:spLocks noGrp="1"/>
          </p:cNvSpPr>
          <p:nvPr>
            <p:ph idx="1"/>
          </p:nvPr>
        </p:nvSpPr>
        <p:spPr>
          <a:xfrm>
            <a:off x="838199" y="1825624"/>
            <a:ext cx="10515601" cy="4411403"/>
          </a:xfrm>
        </p:spPr>
        <p:txBody>
          <a:bodyPr>
            <a:normAutofit lnSpcReduction="10000"/>
          </a:bodyPr>
          <a:lstStyle/>
          <a:p>
            <a:r>
              <a:rPr lang="sv-SE" dirty="0" smtClean="0"/>
              <a:t>HTTP PUSH capability in TRS Protocol </a:t>
            </a:r>
          </a:p>
          <a:p>
            <a:pPr lvl="1"/>
            <a:r>
              <a:rPr lang="sv-SE" dirty="0" smtClean="0"/>
              <a:t>Tool data don’t change so often</a:t>
            </a:r>
          </a:p>
          <a:p>
            <a:pPr lvl="1"/>
            <a:r>
              <a:rPr lang="sv-SE" dirty="0" smtClean="0"/>
              <a:t>Safety critical systems – instant update necesary</a:t>
            </a:r>
          </a:p>
          <a:p>
            <a:pPr marL="457200" lvl="1" indent="0">
              <a:buNone/>
            </a:pPr>
            <a:endParaRPr lang="sv-SE" dirty="0" smtClean="0"/>
          </a:p>
          <a:p>
            <a:r>
              <a:rPr lang="sv-SE" dirty="0" smtClean="0"/>
              <a:t>Implentation of TRS Client </a:t>
            </a:r>
          </a:p>
          <a:p>
            <a:pPr lvl="1"/>
            <a:r>
              <a:rPr lang="sv-SE" dirty="0" smtClean="0"/>
              <a:t>Interface for humans</a:t>
            </a:r>
          </a:p>
          <a:p>
            <a:pPr lvl="1"/>
            <a:r>
              <a:rPr lang="sv-SE" dirty="0" smtClean="0"/>
              <a:t>Interface for machines  (APIs etc.)</a:t>
            </a:r>
          </a:p>
          <a:p>
            <a:pPr lvl="1"/>
            <a:r>
              <a:rPr lang="sv-SE" dirty="0" smtClean="0"/>
              <a:t>Analysis tool (Graphical tool) – Customizable for </a:t>
            </a:r>
            <a:r>
              <a:rPr lang="sv-SE" dirty="0" err="1" smtClean="0"/>
              <a:t>Specific</a:t>
            </a:r>
            <a:r>
              <a:rPr lang="sv-SE" dirty="0" smtClean="0"/>
              <a:t> </a:t>
            </a:r>
            <a:r>
              <a:rPr lang="sv-SE" dirty="0" err="1" smtClean="0"/>
              <a:t>needs</a:t>
            </a:r>
            <a:r>
              <a:rPr lang="sv-SE" dirty="0" smtClean="0"/>
              <a:t>. </a:t>
            </a:r>
          </a:p>
          <a:p>
            <a:pPr lvl="1"/>
            <a:endParaRPr lang="sv-SE" dirty="0"/>
          </a:p>
          <a:p>
            <a:r>
              <a:rPr lang="sv-SE" dirty="0" err="1"/>
              <a:t>Further</a:t>
            </a:r>
            <a:r>
              <a:rPr lang="sv-SE" dirty="0"/>
              <a:t> </a:t>
            </a:r>
            <a:r>
              <a:rPr lang="sv-SE" dirty="0" err="1"/>
              <a:t>Development</a:t>
            </a:r>
            <a:r>
              <a:rPr lang="sv-SE" dirty="0"/>
              <a:t> </a:t>
            </a:r>
            <a:r>
              <a:rPr lang="sv-SE" dirty="0" err="1"/>
              <a:t>of</a:t>
            </a:r>
            <a:r>
              <a:rPr lang="sv-SE" dirty="0"/>
              <a:t> </a:t>
            </a:r>
            <a:r>
              <a:rPr lang="sv-SE" dirty="0" err="1"/>
              <a:t>prototype</a:t>
            </a:r>
            <a:r>
              <a:rPr lang="sv-SE" dirty="0"/>
              <a:t>: </a:t>
            </a:r>
            <a:r>
              <a:rPr lang="sv-SE" dirty="0" err="1"/>
              <a:t>further</a:t>
            </a:r>
            <a:r>
              <a:rPr lang="sv-SE" dirty="0"/>
              <a:t> </a:t>
            </a:r>
            <a:r>
              <a:rPr lang="sv-SE" dirty="0" err="1"/>
              <a:t>develop</a:t>
            </a:r>
            <a:r>
              <a:rPr lang="sv-SE" dirty="0"/>
              <a:t> </a:t>
            </a:r>
            <a:r>
              <a:rPr lang="sv-SE" dirty="0" err="1"/>
              <a:t>existing</a:t>
            </a:r>
            <a:r>
              <a:rPr lang="sv-SE" dirty="0"/>
              <a:t> </a:t>
            </a:r>
            <a:r>
              <a:rPr lang="sv-SE" dirty="0" err="1"/>
              <a:t>Adaptors</a:t>
            </a:r>
            <a:r>
              <a:rPr lang="sv-SE" dirty="0"/>
              <a:t> + </a:t>
            </a:r>
            <a:r>
              <a:rPr lang="sv-SE" dirty="0" err="1" smtClean="0"/>
              <a:t>Including</a:t>
            </a:r>
            <a:r>
              <a:rPr lang="sv-SE" dirty="0" smtClean="0"/>
              <a:t> </a:t>
            </a:r>
            <a:r>
              <a:rPr lang="sv-SE" dirty="0" err="1" smtClean="0"/>
              <a:t>other</a:t>
            </a:r>
            <a:r>
              <a:rPr lang="sv-SE" dirty="0" smtClean="0"/>
              <a:t> </a:t>
            </a:r>
            <a:r>
              <a:rPr lang="sv-SE" dirty="0" err="1" smtClean="0"/>
              <a:t>tools</a:t>
            </a:r>
            <a:r>
              <a:rPr lang="sv-SE" dirty="0" smtClean="0"/>
              <a:t>   </a:t>
            </a:r>
            <a:endParaRPr lang="en-US" dirty="0"/>
          </a:p>
        </p:txBody>
      </p:sp>
      <p:sp>
        <p:nvSpPr>
          <p:cNvPr id="4" name="Slide Number Placeholder 3"/>
          <p:cNvSpPr>
            <a:spLocks noGrp="1"/>
          </p:cNvSpPr>
          <p:nvPr>
            <p:ph type="sldNum" sz="quarter" idx="12"/>
          </p:nvPr>
        </p:nvSpPr>
        <p:spPr/>
        <p:txBody>
          <a:bodyPr/>
          <a:lstStyle/>
          <a:p>
            <a:fld id="{F6F21FDB-926B-41F2-B34C-DAC200E1C61C}" type="slidenum">
              <a:rPr lang="sv-SE" smtClean="0"/>
              <a:t>38</a:t>
            </a:fld>
            <a:endParaRPr lang="sv-SE"/>
          </a:p>
        </p:txBody>
      </p:sp>
    </p:spTree>
    <p:extLst>
      <p:ext uri="{BB962C8B-B14F-4D97-AF65-F5344CB8AC3E}">
        <p14:creationId xmlns:p14="http://schemas.microsoft.com/office/powerpoint/2010/main" val="42696578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jawa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2118" y="4694691"/>
            <a:ext cx="1599405" cy="158261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3648" y="0"/>
            <a:ext cx="12192000" cy="9007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sv-SE" sz="3600" b="1" dirty="0" smtClean="0"/>
              <a:t>Q &amp; A </a:t>
            </a:r>
            <a:endParaRPr lang="sv-SE" sz="3600" b="1" dirty="0">
              <a:solidFill>
                <a:schemeClr val="tx1"/>
              </a:solidFill>
            </a:endParaRPr>
          </a:p>
        </p:txBody>
      </p:sp>
      <p:sp>
        <p:nvSpPr>
          <p:cNvPr id="3" name="Rectangle 2"/>
          <p:cNvSpPr/>
          <p:nvPr/>
        </p:nvSpPr>
        <p:spPr>
          <a:xfrm>
            <a:off x="1064525" y="1651379"/>
            <a:ext cx="1494593" cy="102358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Master Thesis</a:t>
            </a:r>
          </a:p>
          <a:p>
            <a:pPr algn="ctr"/>
            <a:r>
              <a:rPr lang="sv-SE" dirty="0" smtClean="0"/>
              <a:t>presentation </a:t>
            </a:r>
            <a:endParaRPr lang="sv-SE" dirty="0"/>
          </a:p>
        </p:txBody>
      </p:sp>
      <p:cxnSp>
        <p:nvCxnSpPr>
          <p:cNvPr id="9" name="Curved Connector 8"/>
          <p:cNvCxnSpPr>
            <a:stCxn id="21508" idx="0"/>
            <a:endCxn id="3" idx="1"/>
          </p:cNvCxnSpPr>
          <p:nvPr/>
        </p:nvCxnSpPr>
        <p:spPr>
          <a:xfrm rot="16200000" flipV="1">
            <a:off x="172413" y="3055283"/>
            <a:ext cx="2531521" cy="747296"/>
          </a:xfrm>
          <a:prstGeom prst="curvedConnector4">
            <a:avLst>
              <a:gd name="adj1" fmla="val 39892"/>
              <a:gd name="adj2" fmla="val 137603"/>
            </a:avLst>
          </a:prstGeom>
          <a:ln>
            <a:tailEnd type="triangle"/>
          </a:ln>
        </p:spPr>
        <p:style>
          <a:lnRef idx="1">
            <a:schemeClr val="dk1"/>
          </a:lnRef>
          <a:fillRef idx="0">
            <a:schemeClr val="dk1"/>
          </a:fillRef>
          <a:effectRef idx="0">
            <a:schemeClr val="dk1"/>
          </a:effectRef>
          <a:fontRef idx="minor">
            <a:schemeClr val="tx1"/>
          </a:fontRef>
        </p:style>
      </p:cxnSp>
      <p:sp>
        <p:nvSpPr>
          <p:cNvPr id="10" name="Rectangle 9"/>
          <p:cNvSpPr/>
          <p:nvPr/>
        </p:nvSpPr>
        <p:spPr>
          <a:xfrm>
            <a:off x="791570" y="3603009"/>
            <a:ext cx="1528549" cy="5186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did </a:t>
            </a:r>
            <a:endParaRPr lang="sv-SE" dirty="0"/>
          </a:p>
        </p:txBody>
      </p:sp>
      <p:sp>
        <p:nvSpPr>
          <p:cNvPr id="11" name="Rectangle 10"/>
          <p:cNvSpPr/>
          <p:nvPr/>
        </p:nvSpPr>
        <p:spPr>
          <a:xfrm>
            <a:off x="9265693" y="2486735"/>
            <a:ext cx="2088107" cy="170197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Thankyou for your </a:t>
            </a:r>
            <a:r>
              <a:rPr lang="en-US" b="1" dirty="0" smtClean="0"/>
              <a:t>Attention! </a:t>
            </a:r>
            <a:endParaRPr lang="sv-SE" dirty="0"/>
          </a:p>
        </p:txBody>
      </p:sp>
      <p:cxnSp>
        <p:nvCxnSpPr>
          <p:cNvPr id="13" name="Curved Connector 12"/>
          <p:cNvCxnSpPr>
            <a:stCxn id="3" idx="0"/>
            <a:endCxn id="4" idx="2"/>
          </p:cNvCxnSpPr>
          <p:nvPr/>
        </p:nvCxnSpPr>
        <p:spPr>
          <a:xfrm rot="5400000" flipH="1" flipV="1">
            <a:off x="3585422" y="-872847"/>
            <a:ext cx="750627" cy="4297826"/>
          </a:xfrm>
          <a:prstGeom prst="curvedConnector3">
            <a:avLst>
              <a:gd name="adj1" fmla="val 50000"/>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5" name="Rectangle 14"/>
          <p:cNvSpPr/>
          <p:nvPr/>
        </p:nvSpPr>
        <p:spPr>
          <a:xfrm>
            <a:off x="3548418" y="1132764"/>
            <a:ext cx="1639242" cy="5186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ends with </a:t>
            </a:r>
            <a:endParaRPr lang="sv-SE" dirty="0"/>
          </a:p>
        </p:txBody>
      </p:sp>
      <p:cxnSp>
        <p:nvCxnSpPr>
          <p:cNvPr id="21" name="Curved Connector 20"/>
          <p:cNvCxnSpPr>
            <a:endCxn id="11" idx="0"/>
          </p:cNvCxnSpPr>
          <p:nvPr/>
        </p:nvCxnSpPr>
        <p:spPr>
          <a:xfrm>
            <a:off x="6084903" y="902217"/>
            <a:ext cx="4224844" cy="1584518"/>
          </a:xfrm>
          <a:prstGeom prst="curvedConnector2">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2" name="Rectangle 21"/>
          <p:cNvSpPr/>
          <p:nvPr/>
        </p:nvSpPr>
        <p:spPr>
          <a:xfrm>
            <a:off x="7846245" y="1096540"/>
            <a:ext cx="1378424" cy="5254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says</a:t>
            </a:r>
            <a:endParaRPr lang="sv-SE" dirty="0"/>
          </a:p>
        </p:txBody>
      </p:sp>
      <p:cxnSp>
        <p:nvCxnSpPr>
          <p:cNvPr id="24" name="Curved Connector 23"/>
          <p:cNvCxnSpPr>
            <a:stCxn id="11" idx="2"/>
          </p:cNvCxnSpPr>
          <p:nvPr/>
        </p:nvCxnSpPr>
        <p:spPr>
          <a:xfrm rot="5400000" flipH="1">
            <a:off x="6973782" y="852744"/>
            <a:ext cx="2042095" cy="4629835"/>
          </a:xfrm>
          <a:prstGeom prst="curvedConnector5">
            <a:avLst>
              <a:gd name="adj1" fmla="val -11194"/>
              <a:gd name="adj2" fmla="val 46097"/>
              <a:gd name="adj3" fmla="val 111194"/>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8" name="Rectangle 27"/>
          <p:cNvSpPr/>
          <p:nvPr/>
        </p:nvSpPr>
        <p:spPr>
          <a:xfrm>
            <a:off x="7651708" y="3152114"/>
            <a:ext cx="1173724" cy="3901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gets </a:t>
            </a:r>
            <a:endParaRPr lang="sv-SE" dirty="0"/>
          </a:p>
        </p:txBody>
      </p:sp>
      <p:cxnSp>
        <p:nvCxnSpPr>
          <p:cNvPr id="16" name="Curved Connector 15"/>
          <p:cNvCxnSpPr>
            <a:stCxn id="21508" idx="3"/>
          </p:cNvCxnSpPr>
          <p:nvPr/>
        </p:nvCxnSpPr>
        <p:spPr>
          <a:xfrm flipV="1">
            <a:off x="2611523" y="3671109"/>
            <a:ext cx="2576137" cy="1814891"/>
          </a:xfrm>
          <a:prstGeom prst="curvedConnector3">
            <a:avLst>
              <a:gd name="adj1" fmla="val 50000"/>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5" name="Rectangle 24"/>
          <p:cNvSpPr/>
          <p:nvPr/>
        </p:nvSpPr>
        <p:spPr>
          <a:xfrm>
            <a:off x="2915492" y="5206481"/>
            <a:ext cx="1528549" cy="5186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sv-SE" dirty="0" smtClean="0"/>
              <a:t>want </a:t>
            </a:r>
            <a:endParaRPr lang="sv-SE" dirty="0"/>
          </a:p>
        </p:txBody>
      </p:sp>
      <p:pic>
        <p:nvPicPr>
          <p:cNvPr id="1026" name="Picture 2" descr="http://images.all-free-download.com/images/graphiclarge/green_round_tick_sign_42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656" y="2637787"/>
            <a:ext cx="693234" cy="6932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lker.com/cliparts/3/9/d/1/11954425131477014579ryanlerch_Cross_Road_Sign.svg.hi.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2340" y="4073842"/>
            <a:ext cx="698892" cy="62084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34568" y="2011321"/>
            <a:ext cx="1820788" cy="2427717"/>
          </a:xfrm>
          <a:prstGeom prst="rect">
            <a:avLst/>
          </a:prstGeom>
        </p:spPr>
      </p:pic>
      <p:sp>
        <p:nvSpPr>
          <p:cNvPr id="5" name="Slide Number Placeholder 4"/>
          <p:cNvSpPr>
            <a:spLocks noGrp="1"/>
          </p:cNvSpPr>
          <p:nvPr>
            <p:ph type="sldNum" sz="quarter" idx="12"/>
          </p:nvPr>
        </p:nvSpPr>
        <p:spPr/>
        <p:txBody>
          <a:bodyPr/>
          <a:lstStyle/>
          <a:p>
            <a:fld id="{F6F21FDB-926B-41F2-B34C-DAC200E1C61C}" type="slidenum">
              <a:rPr lang="sv-SE" smtClean="0"/>
              <a:t>39</a:t>
            </a:fld>
            <a:endParaRPr lang="sv-SE"/>
          </a:p>
        </p:txBody>
      </p:sp>
    </p:spTree>
    <p:extLst>
      <p:ext uri="{BB962C8B-B14F-4D97-AF65-F5344CB8AC3E}">
        <p14:creationId xmlns:p14="http://schemas.microsoft.com/office/powerpoint/2010/main" val="26548624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Appendix</a:t>
            </a:r>
            <a:endParaRPr lang="sv-SE" dirty="0"/>
          </a:p>
        </p:txBody>
      </p:sp>
      <p:sp>
        <p:nvSpPr>
          <p:cNvPr id="3" name="Slide Number Placeholder 2"/>
          <p:cNvSpPr>
            <a:spLocks noGrp="1"/>
          </p:cNvSpPr>
          <p:nvPr>
            <p:ph type="sldNum" sz="quarter" idx="12"/>
          </p:nvPr>
        </p:nvSpPr>
        <p:spPr/>
        <p:txBody>
          <a:bodyPr/>
          <a:lstStyle/>
          <a:p>
            <a:fld id="{F6F21FDB-926B-41F2-B34C-DAC200E1C61C}" type="slidenum">
              <a:rPr lang="sv-SE" smtClean="0"/>
              <a:t>40</a:t>
            </a:fld>
            <a:endParaRPr lang="sv-SE"/>
          </a:p>
        </p:txBody>
      </p:sp>
    </p:spTree>
    <p:extLst>
      <p:ext uri="{BB962C8B-B14F-4D97-AF65-F5344CB8AC3E}">
        <p14:creationId xmlns:p14="http://schemas.microsoft.com/office/powerpoint/2010/main" val="7298981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Alternatives  </a:t>
            </a:r>
            <a:endParaRPr lang="en-GB" b="1" dirty="0"/>
          </a:p>
        </p:txBody>
      </p:sp>
      <p:sp>
        <p:nvSpPr>
          <p:cNvPr id="3" name="Content Placeholder 2"/>
          <p:cNvSpPr>
            <a:spLocks noGrp="1"/>
          </p:cNvSpPr>
          <p:nvPr>
            <p:ph idx="1"/>
          </p:nvPr>
        </p:nvSpPr>
        <p:spPr/>
        <p:txBody>
          <a:bodyPr>
            <a:normAutofit/>
          </a:bodyPr>
          <a:lstStyle/>
          <a:p>
            <a:r>
              <a:rPr lang="sv-SE" b="1" dirty="0" smtClean="0"/>
              <a:t>SDshare</a:t>
            </a:r>
            <a:r>
              <a:rPr lang="sv-SE" dirty="0" smtClean="0"/>
              <a:t> – A Specification used for publishing and consuming resource descriptions </a:t>
            </a:r>
          </a:p>
          <a:p>
            <a:r>
              <a:rPr lang="sv-SE" dirty="0"/>
              <a:t>A</a:t>
            </a:r>
            <a:r>
              <a:rPr lang="sv-SE" dirty="0" smtClean="0"/>
              <a:t> protocol for tracking changes in semantic data store</a:t>
            </a:r>
            <a:endParaRPr lang="en-GB" dirty="0" smtClean="0"/>
          </a:p>
          <a:p>
            <a:r>
              <a:rPr lang="en-GB" dirty="0" smtClean="0"/>
              <a:t>Based of Linked Data principles </a:t>
            </a:r>
          </a:p>
          <a:p>
            <a:r>
              <a:rPr lang="en-GB" dirty="0" smtClean="0"/>
              <a:t>Defines how an RDF system can maintain a synchronized local copy of master data contained in another RDF system </a:t>
            </a:r>
            <a:endParaRPr lang="sv-SE" dirty="0" smtClean="0"/>
          </a:p>
          <a:p>
            <a:r>
              <a:rPr lang="sv-SE" dirty="0" smtClean="0"/>
              <a:t>Not an active community behind the standard</a:t>
            </a:r>
          </a:p>
          <a:p>
            <a:r>
              <a:rPr lang="sv-SE" b="1" dirty="0"/>
              <a:t>M</a:t>
            </a:r>
            <a:r>
              <a:rPr lang="sv-SE" b="1" dirty="0" smtClean="0"/>
              <a:t>ature Product:</a:t>
            </a:r>
          </a:p>
          <a:p>
            <a:pPr lvl="1"/>
            <a:r>
              <a:rPr lang="sv-SE" dirty="0" smtClean="0"/>
              <a:t>Hafslund Sesam   </a:t>
            </a:r>
            <a:endParaRPr lang="en-GB" dirty="0"/>
          </a:p>
        </p:txBody>
      </p:sp>
      <p:sp>
        <p:nvSpPr>
          <p:cNvPr id="4" name="Slide Number Placeholder 3"/>
          <p:cNvSpPr>
            <a:spLocks noGrp="1"/>
          </p:cNvSpPr>
          <p:nvPr>
            <p:ph type="sldNum" sz="quarter" idx="12"/>
          </p:nvPr>
        </p:nvSpPr>
        <p:spPr/>
        <p:txBody>
          <a:bodyPr/>
          <a:lstStyle/>
          <a:p>
            <a:fld id="{F6F21FDB-926B-41F2-B34C-DAC200E1C61C}" type="slidenum">
              <a:rPr lang="sv-SE" smtClean="0"/>
              <a:t>41</a:t>
            </a:fld>
            <a:endParaRPr lang="sv-SE"/>
          </a:p>
        </p:txBody>
      </p:sp>
    </p:spTree>
    <p:extLst>
      <p:ext uri="{BB962C8B-B14F-4D97-AF65-F5344CB8AC3E}">
        <p14:creationId xmlns:p14="http://schemas.microsoft.com/office/powerpoint/2010/main" val="24311198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mage.slidesharecdn.com/hafslund-sesam-120906070633-phpapp02/95/hafslund-sesam-semantic-integration-in-practice-13-638.jpg?cb=13620275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7315" y="2008702"/>
            <a:ext cx="5638757" cy="42334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0"/>
            <a:ext cx="12192000" cy="9007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sv-SE" sz="3600" b="1" dirty="0" smtClean="0"/>
              <a:t>Sesam Approach – SDshare implementation</a:t>
            </a:r>
            <a:endParaRPr lang="sv-SE" sz="3600" b="1" dirty="0">
              <a:solidFill>
                <a:schemeClr val="tx1"/>
              </a:solidFill>
            </a:endParaRPr>
          </a:p>
        </p:txBody>
      </p:sp>
      <p:sp>
        <p:nvSpPr>
          <p:cNvPr id="3" name="Rectangle 2"/>
          <p:cNvSpPr/>
          <p:nvPr/>
        </p:nvSpPr>
        <p:spPr>
          <a:xfrm>
            <a:off x="712519" y="1033153"/>
            <a:ext cx="11198432" cy="8431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SESAM is an architectural approach and set of components for integrating, querying, reusing and repurposing enterprise data. SESAM enables the data from many sources to be seamlessly merged together in a schema-less, and scalable data store, that we call the </a:t>
            </a:r>
            <a:r>
              <a:rPr lang="en-GB" dirty="0" err="1" smtClean="0"/>
              <a:t>DataHub</a:t>
            </a:r>
            <a:r>
              <a:rPr lang="en-GB" dirty="0" smtClean="0"/>
              <a:t>. </a:t>
            </a:r>
            <a:endParaRPr lang="en-GB" dirty="0"/>
          </a:p>
        </p:txBody>
      </p:sp>
      <p:pic>
        <p:nvPicPr>
          <p:cNvPr id="2" name="Picture 1"/>
          <p:cNvPicPr>
            <a:picLocks noChangeAspect="1"/>
          </p:cNvPicPr>
          <p:nvPr/>
        </p:nvPicPr>
        <p:blipFill>
          <a:blip r:embed="rId3"/>
          <a:stretch>
            <a:fillRect/>
          </a:stretch>
        </p:blipFill>
        <p:spPr>
          <a:xfrm>
            <a:off x="515699" y="2163296"/>
            <a:ext cx="5446539" cy="3036501"/>
          </a:xfrm>
          <a:prstGeom prst="rect">
            <a:avLst/>
          </a:prstGeom>
        </p:spPr>
      </p:pic>
      <p:sp>
        <p:nvSpPr>
          <p:cNvPr id="5" name="Slide Number Placeholder 4"/>
          <p:cNvSpPr>
            <a:spLocks noGrp="1"/>
          </p:cNvSpPr>
          <p:nvPr>
            <p:ph type="sldNum" sz="quarter" idx="12"/>
          </p:nvPr>
        </p:nvSpPr>
        <p:spPr/>
        <p:txBody>
          <a:bodyPr/>
          <a:lstStyle/>
          <a:p>
            <a:fld id="{F6F21FDB-926B-41F2-B34C-DAC200E1C61C}" type="slidenum">
              <a:rPr lang="sv-SE" smtClean="0"/>
              <a:t>42</a:t>
            </a:fld>
            <a:endParaRPr lang="sv-SE"/>
          </a:p>
        </p:txBody>
      </p:sp>
    </p:spTree>
    <p:extLst>
      <p:ext uri="{BB962C8B-B14F-4D97-AF65-F5344CB8AC3E}">
        <p14:creationId xmlns:p14="http://schemas.microsoft.com/office/powerpoint/2010/main" val="25188380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smtClean="0"/>
              <a:t>Sdshare</a:t>
            </a:r>
            <a:r>
              <a:rPr lang="sv-SE" dirty="0" smtClean="0"/>
              <a:t> – </a:t>
            </a:r>
            <a:r>
              <a:rPr lang="sv-SE" dirty="0" err="1" smtClean="0"/>
              <a:t>More</a:t>
            </a:r>
            <a:r>
              <a:rPr lang="sv-SE" dirty="0" smtClean="0"/>
              <a:t> </a:t>
            </a:r>
            <a:r>
              <a:rPr lang="sv-SE" dirty="0" err="1" smtClean="0"/>
              <a:t>Details</a:t>
            </a:r>
            <a:endParaRPr lang="en-GB" dirty="0"/>
          </a:p>
        </p:txBody>
      </p:sp>
      <p:sp>
        <p:nvSpPr>
          <p:cNvPr id="3" name="Content Placeholder 2"/>
          <p:cNvSpPr>
            <a:spLocks noGrp="1"/>
          </p:cNvSpPr>
          <p:nvPr>
            <p:ph idx="1"/>
          </p:nvPr>
        </p:nvSpPr>
        <p:spPr/>
        <p:txBody>
          <a:bodyPr/>
          <a:lstStyle/>
          <a:p>
            <a:r>
              <a:rPr lang="en-US" dirty="0" err="1"/>
              <a:t>SDshare</a:t>
            </a:r>
            <a:r>
              <a:rPr lang="en-US" dirty="0"/>
              <a:t> spec</a:t>
            </a:r>
          </a:p>
          <a:p>
            <a:pPr lvl="1"/>
            <a:r>
              <a:rPr lang="en-US" dirty="0"/>
              <a:t>http://www.egovpt.org/fg/CWA_Part_1b</a:t>
            </a:r>
          </a:p>
          <a:p>
            <a:r>
              <a:rPr lang="en-US" dirty="0" err="1"/>
              <a:t>SDshare</a:t>
            </a:r>
            <a:r>
              <a:rPr lang="en-US" dirty="0"/>
              <a:t> issue tracker</a:t>
            </a:r>
          </a:p>
          <a:p>
            <a:pPr lvl="1"/>
            <a:r>
              <a:rPr lang="en-US" dirty="0"/>
              <a:t>http://projects.topicmapslab.de/projects/sdshare</a:t>
            </a:r>
          </a:p>
          <a:p>
            <a:r>
              <a:rPr lang="en-US" dirty="0" err="1"/>
              <a:t>SDshare</a:t>
            </a:r>
            <a:r>
              <a:rPr lang="en-US" dirty="0"/>
              <a:t> use cases</a:t>
            </a:r>
          </a:p>
          <a:p>
            <a:pPr lvl="1"/>
            <a:r>
              <a:rPr lang="en-US" dirty="0"/>
              <a:t>http://</a:t>
            </a:r>
            <a:r>
              <a:rPr lang="en-US" dirty="0" smtClean="0"/>
              <a:t>www.garshol.priv.no/blog/215.html</a:t>
            </a:r>
            <a:endParaRPr lang="en-US" dirty="0"/>
          </a:p>
        </p:txBody>
      </p:sp>
      <p:sp>
        <p:nvSpPr>
          <p:cNvPr id="4" name="Slide Number Placeholder 3"/>
          <p:cNvSpPr>
            <a:spLocks noGrp="1"/>
          </p:cNvSpPr>
          <p:nvPr>
            <p:ph type="sldNum" sz="quarter" idx="12"/>
          </p:nvPr>
        </p:nvSpPr>
        <p:spPr/>
        <p:txBody>
          <a:bodyPr/>
          <a:lstStyle/>
          <a:p>
            <a:fld id="{F6F21FDB-926B-41F2-B34C-DAC200E1C61C}" type="slidenum">
              <a:rPr lang="sv-SE" smtClean="0"/>
              <a:t>43</a:t>
            </a:fld>
            <a:endParaRPr lang="sv-SE"/>
          </a:p>
        </p:txBody>
      </p:sp>
    </p:spTree>
    <p:extLst>
      <p:ext uri="{BB962C8B-B14F-4D97-AF65-F5344CB8AC3E}">
        <p14:creationId xmlns:p14="http://schemas.microsoft.com/office/powerpoint/2010/main" val="41633662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smtClean="0"/>
              <a:t>Approaches to Federation</a:t>
            </a:r>
            <a:endParaRPr lang="en-US" b="1" dirty="0"/>
          </a:p>
        </p:txBody>
      </p:sp>
      <p:sp>
        <p:nvSpPr>
          <p:cNvPr id="4" name="Slide Number Placeholder 3"/>
          <p:cNvSpPr>
            <a:spLocks noGrp="1"/>
          </p:cNvSpPr>
          <p:nvPr>
            <p:ph type="sldNum" sz="quarter" idx="12"/>
          </p:nvPr>
        </p:nvSpPr>
        <p:spPr/>
        <p:txBody>
          <a:bodyPr/>
          <a:lstStyle/>
          <a:p>
            <a:fld id="{F6F21FDB-926B-41F2-B34C-DAC200E1C61C}" type="slidenum">
              <a:rPr lang="sv-SE" smtClean="0"/>
              <a:t>44</a:t>
            </a:fld>
            <a:endParaRPr lang="sv-SE"/>
          </a:p>
        </p:txBody>
      </p:sp>
      <p:pic>
        <p:nvPicPr>
          <p:cNvPr id="7" name="Content Placeholder 6"/>
          <p:cNvPicPr>
            <a:picLocks noGrp="1" noChangeAspect="1"/>
          </p:cNvPicPr>
          <p:nvPr>
            <p:ph idx="1"/>
          </p:nvPr>
        </p:nvPicPr>
        <p:blipFill>
          <a:blip r:embed="rId2"/>
          <a:stretch>
            <a:fillRect/>
          </a:stretch>
        </p:blipFill>
        <p:spPr>
          <a:xfrm>
            <a:off x="1351711" y="1690688"/>
            <a:ext cx="9325013" cy="4082315"/>
          </a:xfrm>
          <a:prstGeom prst="rect">
            <a:avLst/>
          </a:prstGeom>
        </p:spPr>
      </p:pic>
    </p:spTree>
    <p:extLst>
      <p:ext uri="{BB962C8B-B14F-4D97-AF65-F5344CB8AC3E}">
        <p14:creationId xmlns:p14="http://schemas.microsoft.com/office/powerpoint/2010/main" val="5677240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1821</Words>
  <Application>Microsoft Office PowerPoint</Application>
  <PresentationFormat>Widescreen</PresentationFormat>
  <Paragraphs>336</Paragraphs>
  <Slides>44</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Calibri Light</vt:lpstr>
      <vt:lpstr>Wingdings</vt:lpstr>
      <vt:lpstr>Office Theme</vt:lpstr>
      <vt:lpstr>Information Integration using a Linked Data approach </vt:lpstr>
      <vt:lpstr>PowerPoint Presentation</vt:lpstr>
      <vt:lpstr> Problem: Rollover Risk of Buses   </vt:lpstr>
      <vt:lpstr>PowerPoint Presentation</vt:lpstr>
      <vt:lpstr>PowerPoint Presentation</vt:lpstr>
      <vt:lpstr>Link between Residual Space parameter of Geometric Model and Simulation Model  </vt:lpstr>
      <vt:lpstr>PowerPoint Presentation</vt:lpstr>
      <vt:lpstr>PowerPoint Presentation</vt:lpstr>
      <vt:lpstr>Network of Relationships</vt:lpstr>
      <vt:lpstr>Impact Analysis </vt:lpstr>
      <vt:lpstr>Queries</vt:lpstr>
      <vt:lpstr>Overview of Development Process </vt:lpstr>
      <vt:lpstr>Scania – A case study</vt:lpstr>
      <vt:lpstr>Tradional Tool and Data Integration</vt:lpstr>
      <vt:lpstr>PowerPoint Presentation</vt:lpstr>
      <vt:lpstr>PowerPoint Presentation</vt:lpstr>
      <vt:lpstr>Tim Berners-Lee, Linked Data principles</vt:lpstr>
      <vt:lpstr>Open Services for Lifecycle Collaboration </vt:lpstr>
      <vt:lpstr>PowerPoint Presentation</vt:lpstr>
      <vt:lpstr>How OSLC works? </vt:lpstr>
      <vt:lpstr>Thesis Project</vt:lpstr>
      <vt:lpstr>Integration Scenario – Scope + Tools involved </vt:lpstr>
      <vt:lpstr>OSLC Adaptor for Sesamm Tool </vt:lpstr>
      <vt:lpstr>PowerPoint Presentation</vt:lpstr>
      <vt:lpstr>OSLC Adaptor for MSC Drawer</vt:lpstr>
      <vt:lpstr>PowerPoint Presentation</vt:lpstr>
      <vt:lpstr>Tracking changes to OSLC Resources   </vt:lpstr>
      <vt:lpstr>PowerPoint Presentation</vt:lpstr>
      <vt:lpstr>PowerPoint Presentation</vt:lpstr>
      <vt:lpstr>PowerPoint Presentation</vt:lpstr>
      <vt:lpstr>LifeCycle Query Engine</vt:lpstr>
      <vt:lpstr>Test Queries: Cross Domain</vt:lpstr>
      <vt:lpstr>DEMO – OSLC Tool-chain prototype  </vt:lpstr>
      <vt:lpstr>Results </vt:lpstr>
      <vt:lpstr>Results</vt:lpstr>
      <vt:lpstr>Conclusions</vt:lpstr>
      <vt:lpstr>Conclusions</vt:lpstr>
      <vt:lpstr>Future Work</vt:lpstr>
      <vt:lpstr>PowerPoint Presentation</vt:lpstr>
      <vt:lpstr>Appendix</vt:lpstr>
      <vt:lpstr>Alternatives  </vt:lpstr>
      <vt:lpstr>PowerPoint Presentation</vt:lpstr>
      <vt:lpstr>Sdshare – More Details</vt:lpstr>
      <vt:lpstr>Approaches to Federation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Tool Integration using Linked Data approach</dc:title>
  <dc:creator>jawad</dc:creator>
  <cp:lastModifiedBy>Munir Jawad</cp:lastModifiedBy>
  <cp:revision>276</cp:revision>
  <cp:lastPrinted>2015-09-08T07:02:48Z</cp:lastPrinted>
  <dcterms:created xsi:type="dcterms:W3CDTF">2015-09-02T17:12:48Z</dcterms:created>
  <dcterms:modified xsi:type="dcterms:W3CDTF">2016-01-27T08:21:12Z</dcterms:modified>
</cp:coreProperties>
</file>