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8" r:id="rId2"/>
    <p:sldId id="259" r:id="rId3"/>
    <p:sldId id="257" r:id="rId4"/>
    <p:sldId id="260" r:id="rId5"/>
    <p:sldId id="262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66" r:id="rId27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2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163">
          <p15:clr>
            <a:srgbClr val="A4A3A4"/>
          </p15:clr>
        </p15:guide>
        <p15:guide id="5" orient="horz" pos="2679">
          <p15:clr>
            <a:srgbClr val="A4A3A4"/>
          </p15:clr>
        </p15:guide>
        <p15:guide id="6" orient="horz" pos="3063">
          <p15:clr>
            <a:srgbClr val="A4A3A4"/>
          </p15:clr>
        </p15:guide>
        <p15:guide id="7" pos="1020">
          <p15:clr>
            <a:srgbClr val="A4A3A4"/>
          </p15:clr>
        </p15:guide>
        <p15:guide id="8" pos="5389">
          <p15:clr>
            <a:srgbClr val="A4A3A4"/>
          </p15:clr>
        </p15:guide>
        <p15:guide id="9" pos="3120">
          <p15:clr>
            <a:srgbClr val="A4A3A4"/>
          </p15:clr>
        </p15:guide>
        <p15:guide id="10" pos="219">
          <p15:clr>
            <a:srgbClr val="A4A3A4"/>
          </p15:clr>
        </p15:guide>
        <p15:guide id="11" pos="3292">
          <p15:clr>
            <a:srgbClr val="A4A3A4"/>
          </p15:clr>
        </p15:guide>
        <p15:guide id="12" pos="3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0D8"/>
    <a:srgbClr val="1954A6"/>
    <a:srgbClr val="65656C"/>
    <a:srgbClr val="62922E"/>
    <a:srgbClr val="E4363E"/>
    <a:srgbClr val="FAB919"/>
    <a:srgbClr val="B0C92B"/>
    <a:srgbClr val="9D1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594" y="102"/>
      </p:cViewPr>
      <p:guideLst>
        <p:guide orient="horz" pos="472"/>
        <p:guide orient="horz" pos="674"/>
        <p:guide orient="horz"/>
        <p:guide orient="horz" pos="163"/>
        <p:guide orient="horz" pos="2679"/>
        <p:guide orient="horz" pos="3063"/>
        <p:guide pos="1020"/>
        <p:guide pos="5389"/>
        <p:guide pos="3120"/>
        <p:guide pos="219"/>
        <p:guide pos="3292"/>
        <p:guide pos="3204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26/05/2016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09DCC-C25E-4DA8-8818-89F4154299EB}" type="datetimeFigureOut">
              <a:rPr lang="sv-SE" smtClean="0"/>
              <a:t>2016-05-26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BB7EB-B2F6-4A7D-81E1-C456E98F18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2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24A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171390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KTH ROYAL INSTITUTE</a:t>
            </a:r>
            <a:br>
              <a:rPr lang="sv-SE" sz="1100" b="1" dirty="0"/>
            </a:br>
            <a:r>
              <a:rPr lang="sv-SE" sz="1100" b="1" dirty="0"/>
              <a:t>OF</a:t>
            </a:r>
            <a:r>
              <a:rPr lang="sv-SE" sz="1100" b="1" baseline="0" dirty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24A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22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r>
              <a:rPr lang="pt-BR"/>
              <a:t>Clique no ícone para adicionar uma imagem</a:t>
            </a:r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066802"/>
            <a:ext cx="3328988" cy="317896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pt-BR"/>
              <a:t>Clique no ícone para adicionar gráfico</a:t>
            </a:r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r>
              <a:rPr lang="pt-BR"/>
              <a:t>Clique no ícone para adicionar uma imagem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066801"/>
            <a:ext cx="3328988" cy="3178968"/>
          </a:xfrm>
        </p:spPr>
        <p:txBody>
          <a:bodyPr/>
          <a:lstStyle/>
          <a:p>
            <a:r>
              <a:rPr lang="pt-BR"/>
              <a:t>Clique no ícone para adicionar uma imagem</a:t>
            </a:r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069181"/>
            <a:ext cx="9147580" cy="365942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r>
              <a:rPr lang="pt-BR"/>
              <a:t>Clique no ícone para adicionar uma imagem</a:t>
            </a:r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err="1"/>
              <a:t>Chapter</a:t>
            </a:r>
            <a:r>
              <a:rPr lang="sv-SE" dirty="0"/>
              <a:t> </a:t>
            </a:r>
            <a:r>
              <a:rPr lang="sv-SE" dirty="0" err="1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066800"/>
            <a:ext cx="6935788" cy="3178969"/>
          </a:xfrm>
        </p:spPr>
        <p:txBody>
          <a:bodyPr/>
          <a:lstStyle/>
          <a:p>
            <a:r>
              <a:rPr lang="pt-BR"/>
              <a:t>Clique no ícone para adicionar uma imagem</a:t>
            </a:r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2016-05-26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990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069975"/>
            <a:ext cx="6935788" cy="3175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4731544"/>
            <a:ext cx="2895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0" y="4731544"/>
            <a:ext cx="53186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4716382"/>
            <a:ext cx="2133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26/05/2016</a:t>
            </a:fld>
            <a:endParaRPr lang="en-GB" dirty="0"/>
          </a:p>
        </p:txBody>
      </p:sp>
      <p:sp>
        <p:nvSpPr>
          <p:cNvPr id="9" name="Rektangel 12"/>
          <p:cNvSpPr/>
          <p:nvPr userDrawn="1"/>
        </p:nvSpPr>
        <p:spPr>
          <a:xfrm>
            <a:off x="0" y="4478534"/>
            <a:ext cx="9144000" cy="68154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6" r:id="rId3"/>
    <p:sldLayoutId id="2147483667" r:id="rId4"/>
    <p:sldLayoutId id="2147483668" r:id="rId5"/>
    <p:sldLayoutId id="2147483669" r:id="rId6"/>
    <p:sldLayoutId id="2147483673" r:id="rId7"/>
    <p:sldLayoutId id="2147483671" r:id="rId8"/>
    <p:sldLayoutId id="2147483672" r:id="rId9"/>
    <p:sldLayoutId id="2147483665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Wireless Based Positioning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Project in Wireless Communication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Wireless Based Positioning</a:t>
            </a:r>
            <a:endParaRPr lang="sv-SE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1567963" y="1707654"/>
            <a:ext cx="6987075" cy="922903"/>
          </a:xfrm>
        </p:spPr>
        <p:txBody>
          <a:bodyPr numCol="2">
            <a:noAutofit/>
          </a:bodyPr>
          <a:lstStyle/>
          <a:p>
            <a:pPr>
              <a:lnSpc>
                <a:spcPct val="150000"/>
              </a:lnSpc>
            </a:pPr>
            <a:r>
              <a:rPr lang="sv-SE" sz="1100" dirty="0"/>
              <a:t> Adrien Anxionnat</a:t>
            </a:r>
          </a:p>
          <a:p>
            <a:pPr>
              <a:lnSpc>
                <a:spcPct val="150000"/>
              </a:lnSpc>
            </a:pPr>
            <a:r>
              <a:rPr lang="sv-SE" sz="1100" dirty="0"/>
              <a:t>Baptiste Cavarec</a:t>
            </a:r>
          </a:p>
          <a:p>
            <a:pPr>
              <a:lnSpc>
                <a:spcPct val="150000"/>
              </a:lnSpc>
            </a:pPr>
            <a:r>
              <a:rPr lang="sv-SE" sz="1100" dirty="0"/>
              <a:t>Irlon Santos</a:t>
            </a:r>
          </a:p>
          <a:p>
            <a:pPr>
              <a:lnSpc>
                <a:spcPct val="150000"/>
              </a:lnSpc>
            </a:pPr>
            <a:endParaRPr lang="sv-SE" sz="1100" dirty="0"/>
          </a:p>
          <a:p>
            <a:pPr>
              <a:lnSpc>
                <a:spcPct val="150000"/>
              </a:lnSpc>
            </a:pPr>
            <a:r>
              <a:rPr lang="sv-SE" sz="1100" dirty="0"/>
              <a:t>Navneet Agrawal</a:t>
            </a:r>
          </a:p>
          <a:p>
            <a:pPr>
              <a:lnSpc>
                <a:spcPct val="150000"/>
              </a:lnSpc>
            </a:pPr>
            <a:r>
              <a:rPr lang="sv-SE" sz="1100" dirty="0"/>
              <a:t>Raees Kizhakkumkara Muhamad</a:t>
            </a:r>
          </a:p>
          <a:p>
            <a:pPr>
              <a:lnSpc>
                <a:spcPct val="150000"/>
              </a:lnSpc>
            </a:pPr>
            <a:r>
              <a:rPr lang="sv-SE" sz="1100" dirty="0"/>
              <a:t>Yuqi Zhang</a:t>
            </a:r>
          </a:p>
          <a:p>
            <a:pPr>
              <a:lnSpc>
                <a:spcPct val="150000"/>
              </a:lnSpc>
            </a:pP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112902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Positioning Systems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Growing interest in positioning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Ultra Wide Band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DecaWave</a:t>
            </a:r>
            <a:r>
              <a:rPr lang="en-US" dirty="0"/>
              <a:t> EVB1000</a:t>
            </a:r>
          </a:p>
          <a:p>
            <a:endParaRPr lang="sv-SE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69" y="1775265"/>
            <a:ext cx="2879787" cy="2159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35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470" y="962766"/>
            <a:ext cx="3323348" cy="3308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881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Time of Flight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Two-way Ranging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Symmetric Two-way Ranging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Protocol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620" y="1066801"/>
            <a:ext cx="2922857" cy="253127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97" y="1063964"/>
            <a:ext cx="2967904" cy="315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1400" dirty="0"/>
              <a:t>Trilateration</a:t>
            </a:r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1400" dirty="0"/>
              <a:t>Static</a:t>
            </a:r>
            <a:r>
              <a:rPr lang="pt-BR" sz="1400" dirty="0"/>
              <a:t> vs </a:t>
            </a:r>
            <a:r>
              <a:rPr lang="en-US" sz="1400" dirty="0"/>
              <a:t>Dynamic</a:t>
            </a:r>
            <a:r>
              <a:rPr lang="pt-BR" sz="1400" dirty="0"/>
              <a:t> </a:t>
            </a:r>
            <a:r>
              <a:rPr lang="en-US" sz="1400" dirty="0"/>
              <a:t>Positioning</a:t>
            </a: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1400" dirty="0"/>
              <a:t>We assume the error in the measurement as Additive White Gaussian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27" y="1268017"/>
            <a:ext cx="3585144" cy="130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Static Positioning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algorithm is derived from a quadratic cost function basis defined over the measurements and using a non-linear least squares estimation to estimate the 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have to use all measurements till the time to estimate our position.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avoid using a batch method for computational reasons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Implemented algorithm is recursive and involves a two step approach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15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Static Positioning –Two Stage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two stage approach works by splitting the cost function minimization problem into two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first step is a linear step wherein we estimate a non-linear combination of the parameter such that the measurement is linear with respect to the combination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linear first step is solved recursively and optimally using a </a:t>
            </a:r>
            <a:r>
              <a:rPr lang="en-IN" dirty="0" err="1"/>
              <a:t>Kalman</a:t>
            </a:r>
            <a:r>
              <a:rPr lang="en-IN" dirty="0"/>
              <a:t> filter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first step estimate is fed into an iterative Gauss Newton algorithm to perform a non-linear least squares fit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396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Dynamic Positioning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implemented dynamic positioning using an Extended </a:t>
            </a:r>
            <a:r>
              <a:rPr lang="en-IN" dirty="0" err="1"/>
              <a:t>Kalman</a:t>
            </a:r>
            <a:r>
              <a:rPr lang="en-IN" dirty="0"/>
              <a:t> Filter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In Extended </a:t>
            </a:r>
            <a:r>
              <a:rPr lang="en-IN" dirty="0" err="1"/>
              <a:t>Kalman</a:t>
            </a:r>
            <a:r>
              <a:rPr lang="en-IN" dirty="0"/>
              <a:t> Filter we have a state-space model and a measurement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model the state(position and velocity) of the tag and includes its position and velocities in the three co-ordinates axes in the state space model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model the distance equations of the tag from the anchors in the measurement model </a:t>
            </a:r>
          </a:p>
        </p:txBody>
      </p:sp>
    </p:spTree>
    <p:extLst>
      <p:ext uri="{BB962C8B-B14F-4D97-AF65-F5344CB8AC3E}">
        <p14:creationId xmlns:p14="http://schemas.microsoft.com/office/powerpoint/2010/main" val="37695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 dirty="0"/>
              <a:t>Dynamic Positioning – Extended </a:t>
            </a:r>
            <a:r>
              <a:rPr lang="en-IN" sz="2400" dirty="0" err="1"/>
              <a:t>Kalman</a:t>
            </a:r>
            <a:r>
              <a:rPr lang="en-IN" sz="2400" dirty="0"/>
              <a:t> Filter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extended </a:t>
            </a:r>
            <a:r>
              <a:rPr lang="en-IN" dirty="0" err="1"/>
              <a:t>Kalman</a:t>
            </a:r>
            <a:r>
              <a:rPr lang="en-IN" dirty="0"/>
              <a:t> filter can accept both non-linear state transformations and measurement models unlike the  linear </a:t>
            </a:r>
            <a:r>
              <a:rPr lang="en-IN" dirty="0" err="1"/>
              <a:t>Kalman</a:t>
            </a:r>
            <a:r>
              <a:rPr lang="en-IN" dirty="0"/>
              <a:t> filter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It works by linearizing the model about a working point.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Extended </a:t>
            </a:r>
            <a:r>
              <a:rPr lang="en-IN" dirty="0" err="1"/>
              <a:t>Kalman</a:t>
            </a:r>
            <a:r>
              <a:rPr lang="en-IN" dirty="0"/>
              <a:t> filter is the ‘</a:t>
            </a:r>
            <a:r>
              <a:rPr lang="en-IN" dirty="0" err="1"/>
              <a:t>defacto</a:t>
            </a:r>
            <a:r>
              <a:rPr lang="en-IN" dirty="0"/>
              <a:t>’ standard in navigation and GPS systems.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384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Parameter estimation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Results before correction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Results after correction</a:t>
            </a:r>
          </a:p>
        </p:txBody>
      </p:sp>
    </p:spTree>
    <p:extLst>
      <p:ext uri="{BB962C8B-B14F-4D97-AF65-F5344CB8AC3E}">
        <p14:creationId xmlns:p14="http://schemas.microsoft.com/office/powerpoint/2010/main" val="225080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 Parameter estimation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92" y="1066801"/>
            <a:ext cx="6982253" cy="33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3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 Parameter estimation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2894"/>
            <a:ext cx="4710023" cy="20860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619" y="1582894"/>
            <a:ext cx="4357381" cy="207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 Parameter estimation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0" y="1132421"/>
            <a:ext cx="4197922" cy="304772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410" y="1066801"/>
            <a:ext cx="4371080" cy="317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 Parameter estimation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066801"/>
            <a:ext cx="4554747" cy="341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0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Results-Results before correction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76" y="1066801"/>
            <a:ext cx="3981091" cy="298581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518" y="1066801"/>
            <a:ext cx="4468482" cy="335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4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Results-Results after correction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802"/>
            <a:ext cx="4537493" cy="34031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14" y="1085199"/>
            <a:ext cx="4189563" cy="31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26" y="0"/>
            <a:ext cx="41980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5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444" y="0"/>
            <a:ext cx="420511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7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Clock </a:t>
            </a:r>
            <a:r>
              <a:rPr lang="en-US" dirty="0" err="1"/>
              <a:t>unsynchronization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175956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Error- Clock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73" y="1479102"/>
            <a:ext cx="4396371" cy="30086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38" y="2302053"/>
            <a:ext cx="3559700" cy="70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0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Error- Environment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77" y="1306675"/>
            <a:ext cx="3918792" cy="293909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21" y="1157020"/>
            <a:ext cx="3798499" cy="28488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181" y="1306675"/>
            <a:ext cx="3598958" cy="26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5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Error- Environment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264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Error- Environment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80" y="1396888"/>
            <a:ext cx="3959798" cy="296984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534" y="1517855"/>
            <a:ext cx="3637219" cy="272791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49" y="1720725"/>
            <a:ext cx="3096231" cy="23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2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Error- Environment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7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Project Objectives</a:t>
            </a:r>
          </a:p>
          <a:p>
            <a:pPr marL="698500" lvl="1" indent="-342900"/>
            <a:r>
              <a:rPr lang="en-US" dirty="0"/>
              <a:t>Centimeter accuracy</a:t>
            </a:r>
          </a:p>
          <a:p>
            <a:pPr marL="698500" lvl="1" indent="-342900"/>
            <a:r>
              <a:rPr lang="en-US" dirty="0"/>
              <a:t>Two way and Symmetric two way ranging</a:t>
            </a:r>
          </a:p>
          <a:p>
            <a:pPr marL="698500" lvl="1" indent="-342900"/>
            <a:r>
              <a:rPr lang="en-US" dirty="0"/>
              <a:t>Static and dynamic positioning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Learnings</a:t>
            </a:r>
          </a:p>
          <a:p>
            <a:pPr marL="698500" lvl="1" indent="-342900"/>
            <a:r>
              <a:rPr lang="en-US" dirty="0"/>
              <a:t>Ranging protocols</a:t>
            </a:r>
          </a:p>
          <a:p>
            <a:pPr marL="698500" lvl="1" indent="-342900"/>
            <a:r>
              <a:rPr lang="en-US" dirty="0"/>
              <a:t>Position estimation – estimation theory</a:t>
            </a:r>
          </a:p>
          <a:p>
            <a:pPr marL="698500" lvl="1" indent="-342900"/>
            <a:r>
              <a:rPr lang="en-US" dirty="0"/>
              <a:t>Sources of error</a:t>
            </a:r>
          </a:p>
          <a:p>
            <a:pPr marL="698500" lvl="1" indent="-342900"/>
            <a:r>
              <a:rPr lang="en-US" dirty="0"/>
              <a:t>Project/Team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163</TotalTime>
  <Words>402</Words>
  <Application>Microsoft Office PowerPoint</Application>
  <PresentationFormat>On-screen Show (16:9)</PresentationFormat>
  <Paragraphs>94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KTH_PPT template</vt:lpstr>
      <vt:lpstr>Wireless Based Positioning</vt:lpstr>
      <vt:lpstr>Wireless Based Positioning</vt:lpstr>
      <vt:lpstr>Positioning Systems</vt:lpstr>
      <vt:lpstr>Setup</vt:lpstr>
      <vt:lpstr>Ranging</vt:lpstr>
      <vt:lpstr>Positioning</vt:lpstr>
      <vt:lpstr>Static Positioning</vt:lpstr>
      <vt:lpstr>Static Positioning –Two Stage Approach</vt:lpstr>
      <vt:lpstr>Dynamic Positioning</vt:lpstr>
      <vt:lpstr>Dynamic Positioning – Extended Kalman Filter </vt:lpstr>
      <vt:lpstr>Results</vt:lpstr>
      <vt:lpstr>Results- Parameter estimation</vt:lpstr>
      <vt:lpstr>Results- Parameter estimation</vt:lpstr>
      <vt:lpstr>Results- Parameter estimation</vt:lpstr>
      <vt:lpstr>Results- Parameter estimation</vt:lpstr>
      <vt:lpstr>Results-Results before correction</vt:lpstr>
      <vt:lpstr>Results-Results after correction</vt:lpstr>
      <vt:lpstr>PowerPoint Presentation</vt:lpstr>
      <vt:lpstr>PowerPoint Presentation</vt:lpstr>
      <vt:lpstr>Sources of Error</vt:lpstr>
      <vt:lpstr>Sources of Error- Clock</vt:lpstr>
      <vt:lpstr>Sources of Error- Environment</vt:lpstr>
      <vt:lpstr>Sources of Error- Environment</vt:lpstr>
      <vt:lpstr>Sources of Error- Environment</vt:lpstr>
      <vt:lpstr>Sources of Error- Environment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Based Positioning</dc:title>
  <dc:creator>Irlon Santos</dc:creator>
  <cp:lastModifiedBy>Navneet Agrawal</cp:lastModifiedBy>
  <cp:revision>12</cp:revision>
  <cp:lastPrinted>2013-05-27T09:10:21Z</cp:lastPrinted>
  <dcterms:created xsi:type="dcterms:W3CDTF">2016-05-25T12:15:58Z</dcterms:created>
  <dcterms:modified xsi:type="dcterms:W3CDTF">2016-05-26T21:36:14Z</dcterms:modified>
</cp:coreProperties>
</file>