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66" r:id="rId2"/>
    <p:sldId id="264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88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90" r:id="rId25"/>
    <p:sldId id="289" r:id="rId26"/>
    <p:sldId id="287" r:id="rId27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88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74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61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48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34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22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09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696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5620"/>
    <p:restoredTop sz="94660"/>
  </p:normalViewPr>
  <p:slideViewPr>
    <p:cSldViewPr snapToGrid="0" showGuides="1">
      <p:cViewPr varScale="1">
        <p:scale>
          <a:sx n="126" d="100"/>
          <a:sy n="126" d="100"/>
        </p:scale>
        <p:origin x="-1194" y="-102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12/10/2015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E1086-09C6-4A06-9A08-DAEFC7FB831C}" type="datetimeFigureOut">
              <a:rPr lang="sv-SE" smtClean="0"/>
              <a:t>2015-10-12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3DF55-48E4-43B0-A66E-085A14D337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2984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88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74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61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48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34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22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09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96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versityadmissions.se/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antagning.se/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1683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Du ansvarar själv för att kolla att poäng kommit in – kolla via mina sidor.</a:t>
            </a:r>
          </a:p>
          <a:p>
            <a:endParaRPr lang="sv-SE" altLang="sv-SE" smtClean="0"/>
          </a:p>
          <a:p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115210-4D99-4F1A-AA81-FBF75C5F6E77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2707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KEX: MEKATRONIK</a:t>
            </a:r>
          </a:p>
          <a:p>
            <a:endParaRPr lang="sv-SE" altLang="sv-SE" smtClean="0"/>
          </a:p>
          <a:p>
            <a:r>
              <a:rPr lang="sv-SE" altLang="sv-SE" smtClean="0"/>
              <a:t>Reglerteknik 6 hp till 9 hp</a:t>
            </a:r>
          </a:p>
          <a:p>
            <a:endParaRPr lang="sv-SE" altLang="sv-SE" smtClean="0"/>
          </a:p>
          <a:p>
            <a:r>
              <a:rPr lang="sv-SE" altLang="sv-SE" smtClean="0"/>
              <a:t>Tidigare krav Masterprogram Hållbar energiteknik:</a:t>
            </a:r>
          </a:p>
          <a:p>
            <a:endParaRPr lang="sv-SE" altLang="sv-SE" smtClean="0"/>
          </a:p>
          <a:p>
            <a:r>
              <a:rPr lang="sv-SE" altLang="sv-SE" smtClean="0"/>
              <a:t>MJ1401 Värmetransporter</a:t>
            </a:r>
          </a:p>
          <a:p>
            <a:r>
              <a:rPr lang="sv-SE" altLang="sv-SE" smtClean="0"/>
              <a:t>SG1220 Teknisk strömningsmekanik</a:t>
            </a:r>
          </a:p>
          <a:p>
            <a:r>
              <a:rPr lang="sv-SE" altLang="sv-SE" smtClean="0"/>
              <a:t>Examensarbete för KEX maskinteknik</a:t>
            </a:r>
          </a:p>
          <a:p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71371F-A2E0-484D-883E-7A1B8AF90E82}" type="slidenum">
              <a:rPr lang="sv-SE" smtClean="0"/>
              <a:pPr>
                <a:defRPr/>
              </a:pPr>
              <a:t>9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1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Halvtidskurs hela terminen, 20 timmar i veckan!</a:t>
            </a:r>
          </a:p>
          <a:p>
            <a:endParaRPr lang="sv-SE" altLang="sv-SE" smtClean="0"/>
          </a:p>
          <a:p>
            <a:r>
              <a:rPr lang="sv-SE" altLang="sv-SE" smtClean="0"/>
              <a:t>4 gng  i veckan a´4 timmar</a:t>
            </a:r>
          </a:p>
          <a:p>
            <a:endParaRPr lang="sv-SE" altLang="sv-SE" smtClean="0"/>
          </a:p>
          <a:p>
            <a:r>
              <a:rPr lang="sv-SE" altLang="sv-SE" smtClean="0"/>
              <a:t>Varje institution sitt eget upplägg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369654-9119-4F1B-8330-25AD502A93D7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4755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15 + 6 + 6 hp</a:t>
            </a:r>
          </a:p>
          <a:p>
            <a:endParaRPr lang="sv-SE" altLang="sv-SE" smtClean="0"/>
          </a:p>
          <a:p>
            <a:r>
              <a:rPr lang="sv-SE" altLang="sv-SE" smtClean="0"/>
              <a:t>Ska välja institution KEXet ska göras på</a:t>
            </a:r>
          </a:p>
          <a:p>
            <a:endParaRPr lang="sv-SE" altLang="sv-SE" smtClean="0"/>
          </a:p>
          <a:p>
            <a:r>
              <a:rPr lang="sv-SE" altLang="sv-SE" smtClean="0"/>
              <a:t>Ska välja valfri kurs om 3 hp/Om du inte redan plockat ihop dina 9 hp</a:t>
            </a:r>
          </a:p>
          <a:p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7BF7C8-CF25-4C98-8616-A488C404004F}" type="slidenum">
              <a:rPr lang="sv-SE" smtClean="0"/>
              <a:pPr>
                <a:defRPr/>
              </a:pPr>
              <a:t>16</a:t>
            </a:fld>
            <a:endParaRPr lang="sv-S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5779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b="1" smtClean="0"/>
              <a:t>Ansök på </a:t>
            </a:r>
            <a:r>
              <a:rPr lang="sv-SE" altLang="sv-SE" b="1" smtClean="0">
                <a:hlinkClick r:id="rId3"/>
              </a:rPr>
              <a:t>universityadmissions.se</a:t>
            </a:r>
            <a:r>
              <a:rPr lang="sv-SE" altLang="sv-SE" b="1" smtClean="0"/>
              <a:t> senast 16 januari för program på engelska, och senast 15 april för program på svenska på </a:t>
            </a:r>
            <a:r>
              <a:rPr lang="sv-SE" altLang="sv-SE" b="1" smtClean="0">
                <a:hlinkClick r:id="rId4"/>
              </a:rPr>
              <a:t>antagning.se</a:t>
            </a:r>
            <a:r>
              <a:rPr lang="sv-SE" altLang="sv-SE" b="1" smtClean="0"/>
              <a:t>. </a:t>
            </a:r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93C836-9C0D-4F5E-9684-34B9E534CFCF}" type="slidenum">
              <a:rPr lang="sv-SE" smtClean="0"/>
              <a:pPr>
                <a:defRPr/>
              </a:pPr>
              <a:t>18</a:t>
            </a:fld>
            <a:endParaRPr 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6803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Fr antagna H07</a:t>
            </a:r>
          </a:p>
          <a:p>
            <a:endParaRPr lang="sv-SE" altLang="sv-SE" smtClean="0"/>
          </a:p>
          <a:p>
            <a:r>
              <a:rPr lang="sv-SE" altLang="sv-SE" smtClean="0"/>
              <a:t>Master - programspecifik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4D333C-4BF5-466D-802F-0FED1A310014}" type="slidenum">
              <a:rPr lang="sv-SE" smtClean="0"/>
              <a:pPr>
                <a:defRPr/>
              </a:pPr>
              <a:t>23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7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5" y="2276873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798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90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4" y="4049405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5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7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7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4"/>
            <a:ext cx="1779608" cy="430865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7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5" y="2276873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798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90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4" y="4049405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5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7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7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2015-10-12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41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2015-10-12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2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2015-10-12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41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1" y="1582741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2015-10-12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1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2015-10-12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1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2015-10-12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2015-10-12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6" y="344490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2015-10-12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/>
              </a:buClr>
              <a:defRPr sz="1900"/>
            </a:lvl1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0"/>
          </p:nvPr>
        </p:nvSpPr>
        <p:spPr>
          <a:xfrm>
            <a:off x="3124031" y="6503723"/>
            <a:ext cx="2895939" cy="295231"/>
          </a:xfrm>
        </p:spPr>
        <p:txBody>
          <a:bodyPr/>
          <a:lstStyle>
            <a:lvl1pPr>
              <a:defRPr sz="11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datum 9"/>
          <p:cNvSpPr>
            <a:spLocks noGrp="1"/>
          </p:cNvSpPr>
          <p:nvPr>
            <p:ph type="dt" sz="half" idx="11"/>
          </p:nvPr>
        </p:nvSpPr>
        <p:spPr>
          <a:xfrm>
            <a:off x="457540" y="6434595"/>
            <a:ext cx="2132921" cy="364359"/>
          </a:xfrm>
          <a:prstGeom prst="rect">
            <a:avLst/>
          </a:prstGeom>
        </p:spPr>
        <p:txBody>
          <a:bodyPr vert="horz" lIns="80145" tIns="40073" rIns="80145" bIns="40073" rtlCol="0" anchor="ctr"/>
          <a:lstStyle>
            <a:lvl1pPr algn="l" eaLnBrk="0" hangingPunct="0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ÅÅÅÅ-MM-DD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08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1" y="1582741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6" y="344490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1" y="6308727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899"/>
              </a:lnSpc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401" y="6308727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899"/>
              </a:lnSpc>
            </a:pPr>
            <a:fld id="{680D72F4-1C41-4187-A4BC-492CF086CF40}" type="slidenum">
              <a:rPr lang="sv-SE" smtClean="0"/>
              <a:pPr>
                <a:lnSpc>
                  <a:spcPts val="899"/>
                </a:lnSpc>
              </a:pPr>
              <a:t>‹#›</a:t>
            </a:fld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11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899"/>
              </a:lnSpc>
            </a:pPr>
            <a:fld id="{CFCB38AA-14D0-4B67-BE5B-608C5A8A7489}" type="datetimeFigureOut">
              <a:rPr lang="sv-SE" smtClean="0"/>
              <a:pPr algn="r">
                <a:lnSpc>
                  <a:spcPts val="899"/>
                </a:lnSpc>
              </a:pPr>
              <a:t>2015-10-12</a:t>
            </a:fld>
            <a:endParaRPr lang="sv-SE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  <p:sldLayoutId id="2147483679" r:id="rId11"/>
  </p:sldLayoutIdLst>
  <p:timing>
    <p:tnLst>
      <p:par>
        <p:cTn id="1" dur="indefinite" restart="never" nodeType="tmRoot"/>
      </p:par>
    </p:tnLst>
  </p:timing>
  <p:txStyles>
    <p:titleStyle>
      <a:lvl1pPr algn="l" defTabSz="914174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512" indent="-355512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721" indent="-368209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059" indent="-352339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4733" indent="-457088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8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65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52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39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8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4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61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8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34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22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9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96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th.se/student/program/examensarbete/kandidat" TargetMode="Externa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.kth.se/regelverk/utbildning-forskning/grundutbildning/examensarbete/overgripande-regler-och-riktlinjer-for-examensarbete-15-hogskolepoang-for-hogskoleingenjorsexamen-180-hogskolepoang-samt-betygssattning-av-examensarbete-1.27210" TargetMode="External"/><Relationship Id="rId2" Type="http://schemas.openxmlformats.org/officeDocument/2006/relationships/hyperlink" Target="https://intra.kth.se/regelverk/utbildning-forskning/grundutbildning/examensarbete/overgripande-riktlinjer-for-examensarbetskurser-gemensamma-mal-och-bedomningskriterier-galler-fr-o-m-2015-07-01-1.551506" TargetMode="Externa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Exchange-out@sci.kth.se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ubrik 1"/>
          <p:cNvSpPr>
            <a:spLocks noGrp="1"/>
          </p:cNvSpPr>
          <p:nvPr>
            <p:ph type="ctrTitle"/>
          </p:nvPr>
        </p:nvSpPr>
        <p:spPr>
          <a:xfrm>
            <a:off x="1658075" y="1086112"/>
            <a:ext cx="8143387" cy="1684977"/>
          </a:xfrm>
        </p:spPr>
        <p:txBody>
          <a:bodyPr/>
          <a:lstStyle/>
          <a:p>
            <a:pPr eaLnBrk="1" hangingPunct="1"/>
            <a:r>
              <a:rPr lang="sv-SE" altLang="sv-SE" dirty="0" smtClean="0">
                <a:solidFill>
                  <a:srgbClr val="FF0000"/>
                </a:solidFill>
              </a:rPr>
              <a:t>Information inför val av kandidatarbete </a:t>
            </a:r>
            <a:br>
              <a:rPr lang="sv-SE" altLang="sv-SE" dirty="0" smtClean="0">
                <a:solidFill>
                  <a:srgbClr val="FF0000"/>
                </a:solidFill>
              </a:rPr>
            </a:br>
            <a:r>
              <a:rPr lang="sv-SE" altLang="sv-SE" dirty="0" smtClean="0">
                <a:solidFill>
                  <a:srgbClr val="FF0000"/>
                </a:solidFill>
              </a:rPr>
              <a:t>(och val av valfri kurs vt-16)</a:t>
            </a:r>
            <a:endParaRPr lang="en-US" altLang="sv-SE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7590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rubrik 2"/>
          <p:cNvSpPr txBox="1">
            <a:spLocks/>
          </p:cNvSpPr>
          <p:nvPr/>
        </p:nvSpPr>
        <p:spPr>
          <a:xfrm>
            <a:off x="2032837" y="1263125"/>
            <a:ext cx="7275608" cy="3875657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355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3900" indent="-3683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352425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5113" indent="-4572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altLang="sv-SE" sz="2800" dirty="0" smtClean="0">
                <a:solidFill>
                  <a:srgbClr val="FF0000"/>
                </a:solidFill>
              </a:rPr>
              <a:t>Det här ska vi prata om idag!</a:t>
            </a:r>
          </a:p>
          <a:p>
            <a:pPr>
              <a:buFontTx/>
              <a:buChar char="•"/>
            </a:pPr>
            <a:endParaRPr lang="sv-SE" altLang="sv-SE" sz="2800" dirty="0">
              <a:solidFill>
                <a:srgbClr val="FF0000"/>
              </a:solidFill>
            </a:endParaRPr>
          </a:p>
          <a:p>
            <a:pPr>
              <a:buFontTx/>
              <a:buChar char="•"/>
            </a:pPr>
            <a:r>
              <a:rPr lang="sv-SE" altLang="sv-SE" sz="2800" dirty="0" smtClean="0"/>
              <a:t> Val av kandidatarbete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Val av valfrikurs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Masterprogram (lite!)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Uppflyttningsregler</a:t>
            </a:r>
          </a:p>
          <a:p>
            <a:endParaRPr lang="sv-SE" altLang="sv-SE" dirty="0" smtClean="0"/>
          </a:p>
          <a:p>
            <a:r>
              <a:rPr lang="en-US" altLang="sv-SE" dirty="0" smtClean="0"/>
              <a:t>	</a:t>
            </a:r>
          </a:p>
          <a:p>
            <a:r>
              <a:rPr lang="en-US" altLang="sv-SE" dirty="0" smtClean="0"/>
              <a:t>	Karin Gorgén </a:t>
            </a:r>
            <a:r>
              <a:rPr lang="en-US" altLang="sv-SE" dirty="0" err="1" smtClean="0"/>
              <a:t>Studievägledare</a:t>
            </a:r>
            <a:endParaRPr lang="en-US" altLang="sv-SE" dirty="0" smtClean="0"/>
          </a:p>
          <a:p>
            <a:r>
              <a:rPr lang="en-US" altLang="sv-SE" dirty="0" smtClean="0"/>
              <a:t>	Mona Thelin </a:t>
            </a:r>
            <a:r>
              <a:rPr lang="en-US" altLang="sv-SE" dirty="0" err="1" smtClean="0"/>
              <a:t>Programhandläggare</a:t>
            </a:r>
            <a:endParaRPr lang="en-US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420039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615644" y="1600008"/>
            <a:ext cx="7389873" cy="4572480"/>
          </a:xfrm>
        </p:spPr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TVÅ val till vårterminen 2016!</a:t>
            </a:r>
          </a:p>
          <a:p>
            <a:pPr marL="743017" lvl="1" indent="-286633" defTabSz="914162">
              <a:defRPr/>
            </a:pPr>
            <a:r>
              <a:rPr lang="sv-SE" dirty="0" smtClean="0"/>
              <a:t>	</a:t>
            </a:r>
            <a:endParaRPr lang="sv-SE" sz="1900" dirty="0"/>
          </a:p>
          <a:p>
            <a:pPr marL="756931" lvl="1" indent="-300546" defTabSz="914162">
              <a:defRPr/>
            </a:pPr>
            <a:r>
              <a:rPr lang="sv-SE" sz="1900" dirty="0"/>
              <a:t>	Val av kandidatarbete (via SCI-skolans blankett)</a:t>
            </a:r>
          </a:p>
          <a:p>
            <a:pPr marL="743017" lvl="1" indent="-286633" defTabSz="914162">
              <a:defRPr/>
            </a:pPr>
            <a:r>
              <a:rPr lang="sv-SE" sz="1900" dirty="0"/>
              <a:t>	</a:t>
            </a:r>
            <a:r>
              <a:rPr lang="sv-SE" sz="1900" b="1" dirty="0"/>
              <a:t>OBS! Anmälan öppen 1-15/11 </a:t>
            </a:r>
          </a:p>
          <a:p>
            <a:pPr marL="743017" lvl="1" indent="-286633" defTabSz="914162">
              <a:defRPr/>
            </a:pPr>
            <a:endParaRPr lang="sv-SE" sz="1900" b="1" dirty="0"/>
          </a:p>
          <a:p>
            <a:pPr marL="756931" lvl="1" indent="-300546" defTabSz="914162">
              <a:defRPr/>
            </a:pPr>
            <a:r>
              <a:rPr lang="sv-SE" sz="1900" dirty="0"/>
              <a:t>	Val av valfrikurs (via antagning.se)</a:t>
            </a:r>
          </a:p>
          <a:p>
            <a:pPr marL="456385" lvl="1" indent="0" defTabSz="914162">
              <a:defRPr/>
            </a:pPr>
            <a:r>
              <a:rPr lang="sv-SE" sz="1900" b="1" dirty="0"/>
              <a:t>     OBS! Anmälan till kurser öppet  1-15/11</a:t>
            </a:r>
          </a:p>
          <a:p>
            <a:pPr marL="456385" lvl="1" indent="0" defTabSz="914162">
              <a:defRPr/>
            </a:pPr>
            <a:endParaRPr lang="sv-SE" sz="1900" b="1" dirty="0"/>
          </a:p>
          <a:p>
            <a:pPr marL="756931" lvl="1" indent="-300546" defTabSz="914162">
              <a:defRPr/>
            </a:pPr>
            <a:r>
              <a:rPr lang="sv-SE" sz="1900" dirty="0"/>
              <a:t>Obligatoriska kurser SE1025 och SF1861 kommer in automatiskt.</a:t>
            </a:r>
            <a:endParaRPr lang="sv-SE" sz="2500" dirty="0"/>
          </a:p>
          <a:p>
            <a:pPr marL="342287" indent="-342287" defTabSz="914162">
              <a:defRPr/>
            </a:pPr>
            <a:endParaRPr lang="sv-SE" dirty="0"/>
          </a:p>
        </p:txBody>
      </p:sp>
      <p:sp>
        <p:nvSpPr>
          <p:cNvPr id="49155" name="Rubrik 2"/>
          <p:cNvSpPr>
            <a:spLocks noGrp="1"/>
          </p:cNvSpPr>
          <p:nvPr>
            <p:ph type="title"/>
          </p:nvPr>
        </p:nvSpPr>
        <p:spPr>
          <a:xfrm>
            <a:off x="1883108" y="167286"/>
            <a:ext cx="6284717" cy="1110356"/>
          </a:xfrm>
        </p:spPr>
        <p:txBody>
          <a:bodyPr/>
          <a:lstStyle/>
          <a:p>
            <a:r>
              <a:rPr lang="sv-SE" altLang="sv-SE" dirty="0" smtClean="0">
                <a:solidFill>
                  <a:srgbClr val="FF0000"/>
                </a:solidFill>
              </a:rPr>
              <a:t>Valet i november (1-15/11)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ÅÅÅÅ-MM-DD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7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923838" y="1860676"/>
            <a:ext cx="6162526" cy="3789038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Görs via ”</a:t>
            </a:r>
            <a:r>
              <a:rPr lang="sv-SE" dirty="0" err="1" smtClean="0"/>
              <a:t>google</a:t>
            </a:r>
            <a:r>
              <a:rPr lang="sv-SE" dirty="0" smtClean="0"/>
              <a:t> forms”</a:t>
            </a:r>
          </a:p>
          <a:p>
            <a:pPr defTabSz="914162">
              <a:defRPr/>
            </a:pPr>
            <a:endParaRPr lang="sv-SE" dirty="0"/>
          </a:p>
          <a:p>
            <a:pPr marL="342287" indent="-342287" defTabSz="914162">
              <a:defRPr/>
            </a:pPr>
            <a:r>
              <a:rPr lang="sv-SE" dirty="0" smtClean="0"/>
              <a:t>”Egensnickrad” blankett från SCI-skolan</a:t>
            </a:r>
          </a:p>
          <a:p>
            <a:pPr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Länken skickas till er mail under vecka 44</a:t>
            </a:r>
          </a:p>
          <a:p>
            <a:pPr defTabSz="914162">
              <a:defRPr/>
            </a:pPr>
            <a:r>
              <a:rPr lang="sv-SE" dirty="0" smtClean="0"/>
              <a:t>	</a:t>
            </a:r>
          </a:p>
          <a:p>
            <a:pPr marL="342287" indent="-342287" defTabSz="914162">
              <a:defRPr/>
            </a:pPr>
            <a:r>
              <a:rPr lang="sv-SE" dirty="0" smtClean="0"/>
              <a:t>Finns även på studentwebben </a:t>
            </a:r>
            <a:r>
              <a:rPr lang="sv-SE" sz="1600" u="sng" dirty="0">
                <a:hlinkClick r:id="rId2"/>
              </a:rPr>
              <a:t>http://www.kth.se/student/program/examensarbete/kandidat</a:t>
            </a:r>
            <a:endParaRPr lang="sv-SE" sz="1600" dirty="0"/>
          </a:p>
          <a:p>
            <a:pPr defTabSz="914162">
              <a:defRPr/>
            </a:pPr>
            <a:r>
              <a:rPr lang="sv-SE" dirty="0" smtClean="0"/>
              <a:t> 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0179" name="Rubrik 2"/>
          <p:cNvSpPr>
            <a:spLocks noGrp="1"/>
          </p:cNvSpPr>
          <p:nvPr>
            <p:ph type="title"/>
          </p:nvPr>
        </p:nvSpPr>
        <p:spPr>
          <a:xfrm>
            <a:off x="1619251" y="797834"/>
            <a:ext cx="6935788" cy="668338"/>
          </a:xfrm>
        </p:spPr>
        <p:txBody>
          <a:bodyPr/>
          <a:lstStyle/>
          <a:p>
            <a:r>
              <a:rPr lang="sv-SE" altLang="sv-SE" dirty="0" smtClean="0">
                <a:solidFill>
                  <a:srgbClr val="FF0000"/>
                </a:solidFill>
              </a:rPr>
              <a:t>Val av kandidatarbete</a:t>
            </a:r>
          </a:p>
        </p:txBody>
      </p:sp>
    </p:spTree>
    <p:extLst>
      <p:ext uri="{BB962C8B-B14F-4D97-AF65-F5344CB8AC3E}">
        <p14:creationId xmlns:p14="http://schemas.microsoft.com/office/powerpoint/2010/main" val="21724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692847" y="1756841"/>
            <a:ext cx="6162526" cy="4180758"/>
          </a:xfrm>
        </p:spPr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Uppflyttad till åk 3 (minst 90hp)</a:t>
            </a:r>
          </a:p>
          <a:p>
            <a:pPr marL="342287" indent="-342287" defTabSz="914162">
              <a:defRPr/>
            </a:pPr>
            <a:endParaRPr lang="sv-SE" sz="700" dirty="0"/>
          </a:p>
          <a:p>
            <a:pPr marL="342287" indent="-342287" defTabSz="914162">
              <a:defRPr/>
            </a:pPr>
            <a:r>
              <a:rPr lang="sv-SE" dirty="0" smtClean="0"/>
              <a:t>För att påbörja arbetet klarat av minst 120 </a:t>
            </a:r>
            <a:r>
              <a:rPr lang="sv-SE" dirty="0" err="1" smtClean="0"/>
              <a:t>hp</a:t>
            </a:r>
            <a:r>
              <a:rPr lang="sv-SE" dirty="0" smtClean="0"/>
              <a:t> på utbildningen enligt KTHs regler</a:t>
            </a:r>
          </a:p>
          <a:p>
            <a:pPr marL="342287" indent="-342287" defTabSz="914162">
              <a:defRPr/>
            </a:pPr>
            <a:endParaRPr lang="sv-SE" sz="700" dirty="0"/>
          </a:p>
          <a:p>
            <a:pPr marL="342287" indent="-342287" defTabSz="914162">
              <a:defRPr/>
            </a:pPr>
            <a:r>
              <a:rPr lang="sv-SE" sz="2500" b="1" dirty="0"/>
              <a:t>Generell dispens, SCI-skolan: 105 </a:t>
            </a:r>
            <a:r>
              <a:rPr lang="sv-SE" sz="2500" b="1" dirty="0" err="1"/>
              <a:t>hp</a:t>
            </a:r>
            <a:r>
              <a:rPr lang="sv-SE" sz="2500" b="1" dirty="0"/>
              <a:t> </a:t>
            </a:r>
            <a:r>
              <a:rPr lang="sv-SE" sz="2500" b="1" dirty="0" smtClean="0"/>
              <a:t> från basblocket.</a:t>
            </a:r>
          </a:p>
          <a:p>
            <a:pPr marL="342287" indent="-342287" defTabSz="914162">
              <a:defRPr/>
            </a:pPr>
            <a:endParaRPr lang="sv-SE" sz="2500" b="1" dirty="0"/>
          </a:p>
          <a:p>
            <a:pPr marL="342287" indent="-342287" defTabSz="914162">
              <a:defRPr/>
            </a:pPr>
            <a:r>
              <a:rPr lang="sv-SE" dirty="0"/>
              <a:t>Poäng ska vara inrapporterat i LADOK senast den </a:t>
            </a:r>
            <a:r>
              <a:rPr lang="sv-SE" dirty="0" smtClean="0"/>
              <a:t>18/12 2015</a:t>
            </a:r>
            <a:endParaRPr lang="sv-SE" sz="2500" b="1" dirty="0"/>
          </a:p>
          <a:p>
            <a:pPr marL="342287" indent="-342287" defTabSz="914162">
              <a:defRPr/>
            </a:pPr>
            <a:endParaRPr lang="sv-SE" sz="700" dirty="0"/>
          </a:p>
          <a:p>
            <a:pPr marL="342287" indent="-342287" defTabSz="914162">
              <a:defRPr/>
            </a:pPr>
            <a:r>
              <a:rPr lang="sv-SE" dirty="0" smtClean="0"/>
              <a:t>Absolut krav: 104.5 </a:t>
            </a:r>
            <a:r>
              <a:rPr lang="sv-SE" dirty="0" err="1" smtClean="0"/>
              <a:t>hp</a:t>
            </a:r>
            <a:r>
              <a:rPr lang="sv-SE" dirty="0" smtClean="0"/>
              <a:t> är för lite.</a:t>
            </a:r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1203" name="Rubrik 2"/>
          <p:cNvSpPr>
            <a:spLocks noGrp="1"/>
          </p:cNvSpPr>
          <p:nvPr>
            <p:ph type="title"/>
          </p:nvPr>
        </p:nvSpPr>
        <p:spPr>
          <a:xfrm>
            <a:off x="1493452" y="307352"/>
            <a:ext cx="7389873" cy="1143480"/>
          </a:xfrm>
        </p:spPr>
        <p:txBody>
          <a:bodyPr/>
          <a:lstStyle/>
          <a:p>
            <a:pPr algn="ctr"/>
            <a:r>
              <a:rPr lang="sv-SE" altLang="sv-SE" dirty="0" smtClean="0">
                <a:solidFill>
                  <a:srgbClr val="FF0000"/>
                </a:solidFill>
              </a:rPr>
              <a:t>Vem får välja och påbörja ett kandidatarbete?</a:t>
            </a:r>
          </a:p>
        </p:txBody>
      </p:sp>
    </p:spTree>
    <p:extLst>
      <p:ext uri="{BB962C8B-B14F-4D97-AF65-F5344CB8AC3E}">
        <p14:creationId xmlns:p14="http://schemas.microsoft.com/office/powerpoint/2010/main" val="283173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005299" y="1860676"/>
            <a:ext cx="6162526" cy="3999300"/>
          </a:xfrm>
        </p:spPr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Om man har mindre än 105 </a:t>
            </a:r>
            <a:r>
              <a:rPr lang="sv-SE" dirty="0" err="1" smtClean="0"/>
              <a:t>hp</a:t>
            </a:r>
            <a:r>
              <a:rPr lang="sv-SE" dirty="0" smtClean="0"/>
              <a:t>?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Individuell studieplan… </a:t>
            </a:r>
          </a:p>
          <a:p>
            <a:pPr marL="342287" indent="-342287" defTabSz="914162">
              <a:defRPr/>
            </a:pPr>
            <a:r>
              <a:rPr lang="sv-SE" dirty="0" smtClean="0"/>
              <a:t>	Egentligen ska man ha 150 </a:t>
            </a:r>
            <a:r>
              <a:rPr lang="sv-SE" dirty="0" err="1" smtClean="0"/>
              <a:t>hp</a:t>
            </a:r>
            <a:r>
              <a:rPr lang="sv-SE" dirty="0" smtClean="0"/>
              <a:t> när </a:t>
            </a:r>
            <a:r>
              <a:rPr lang="sv-SE" dirty="0" err="1" smtClean="0"/>
              <a:t>vt</a:t>
            </a:r>
            <a:r>
              <a:rPr lang="sv-SE" dirty="0" smtClean="0"/>
              <a:t> i åk 3 startar, har man under 105 </a:t>
            </a:r>
            <a:r>
              <a:rPr lang="sv-SE" dirty="0" err="1" smtClean="0"/>
              <a:t>hp</a:t>
            </a:r>
            <a:r>
              <a:rPr lang="sv-SE" dirty="0" smtClean="0"/>
              <a:t> finns det rätt många poäng att ta!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OBSERVERA! SCI-skolan ger från början 15 </a:t>
            </a:r>
            <a:r>
              <a:rPr lang="sv-SE" dirty="0" err="1" smtClean="0"/>
              <a:t>hp</a:t>
            </a: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dispens!</a:t>
            </a:r>
            <a:endParaRPr lang="sv-SE" dirty="0"/>
          </a:p>
        </p:txBody>
      </p:sp>
      <p:sp>
        <p:nvSpPr>
          <p:cNvPr id="52227" name="Rubrik 2"/>
          <p:cNvSpPr>
            <a:spLocks noGrp="1"/>
          </p:cNvSpPr>
          <p:nvPr>
            <p:ph type="title"/>
          </p:nvPr>
        </p:nvSpPr>
        <p:spPr>
          <a:xfrm>
            <a:off x="1868632" y="684479"/>
            <a:ext cx="6935788" cy="668338"/>
          </a:xfrm>
        </p:spPr>
        <p:txBody>
          <a:bodyPr/>
          <a:lstStyle/>
          <a:p>
            <a:r>
              <a:rPr lang="sv-SE" altLang="sv-SE" dirty="0" smtClean="0">
                <a:solidFill>
                  <a:srgbClr val="FF0000"/>
                </a:solidFill>
              </a:rPr>
              <a:t>… om inte då???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ÅÅÅÅ-MM-DD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44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005299" y="2318643"/>
            <a:ext cx="6162526" cy="3803440"/>
          </a:xfrm>
        </p:spPr>
        <p:txBody>
          <a:bodyPr/>
          <a:lstStyle/>
          <a:p>
            <a:pPr algn="ctr" defTabSz="914162">
              <a:defRPr/>
            </a:pPr>
            <a:r>
              <a:rPr lang="sv-SE" dirty="0" smtClean="0"/>
              <a:t>Leta igenom din studiemeritförteckning efter labbar och inlämningsuppgifter som behöver bli klara.</a:t>
            </a:r>
          </a:p>
          <a:p>
            <a:pPr algn="ctr" defTabSz="914162">
              <a:defRPr/>
            </a:pPr>
            <a:endParaRPr lang="sv-SE" dirty="0"/>
          </a:p>
          <a:p>
            <a:pPr algn="ctr" defTabSz="914162">
              <a:defRPr/>
            </a:pPr>
            <a:r>
              <a:rPr lang="sv-SE" dirty="0" smtClean="0"/>
              <a:t> -OCH GÖR DEM NU! </a:t>
            </a:r>
          </a:p>
          <a:p>
            <a:pPr algn="ctr" defTabSz="914162">
              <a:defRPr/>
            </a:pPr>
            <a:endParaRPr lang="sv-SE" dirty="0"/>
          </a:p>
          <a:p>
            <a:pPr algn="ctr" defTabSz="914162">
              <a:defRPr/>
            </a:pPr>
            <a:r>
              <a:rPr lang="sv-SE" dirty="0" smtClean="0"/>
              <a:t>(Kontakta examinator så du vet om du kan lämna in/ redovisa…..)</a:t>
            </a:r>
            <a:endParaRPr lang="sv-SE" dirty="0"/>
          </a:p>
        </p:txBody>
      </p:sp>
      <p:sp>
        <p:nvSpPr>
          <p:cNvPr id="53251" name="Rubrik 2"/>
          <p:cNvSpPr>
            <a:spLocks noGrp="1"/>
          </p:cNvSpPr>
          <p:nvPr>
            <p:ph type="title"/>
          </p:nvPr>
        </p:nvSpPr>
        <p:spPr>
          <a:xfrm>
            <a:off x="1201568" y="563567"/>
            <a:ext cx="6046110" cy="668338"/>
          </a:xfrm>
        </p:spPr>
        <p:txBody>
          <a:bodyPr/>
          <a:lstStyle/>
          <a:p>
            <a:pPr algn="ctr"/>
            <a:r>
              <a:rPr lang="sv-SE" altLang="sv-SE" dirty="0" smtClean="0">
                <a:solidFill>
                  <a:srgbClr val="FF0000"/>
                </a:solidFill>
              </a:rPr>
              <a:t>På gränsen?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ÅÅÅÅ-MM-DD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75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Du väljer institution / avdelning (skola) där du</a:t>
            </a:r>
          </a:p>
          <a:p>
            <a:pPr marL="342287" indent="-342287" defTabSz="914162">
              <a:defRPr/>
            </a:pPr>
            <a:r>
              <a:rPr lang="sv-SE" dirty="0" smtClean="0"/>
              <a:t>tänker göra ditt kandidatarbete.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…. Och vad händer sen?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Vi räknar ihop valutfallet och gör en första</a:t>
            </a:r>
          </a:p>
          <a:p>
            <a:pPr marL="342287" indent="-342287" defTabSz="914162">
              <a:defRPr/>
            </a:pPr>
            <a:r>
              <a:rPr lang="sv-SE" dirty="0"/>
              <a:t>b</a:t>
            </a:r>
            <a:r>
              <a:rPr lang="sv-SE" dirty="0" smtClean="0"/>
              <a:t>ehörighetsscanning.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Meddelar </a:t>
            </a:r>
            <a:r>
              <a:rPr lang="sv-SE" dirty="0" err="1" smtClean="0"/>
              <a:t>prel.siffror</a:t>
            </a:r>
            <a:r>
              <a:rPr lang="sv-SE" dirty="0" smtClean="0"/>
              <a:t> till inst.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(Meddelar den som ev. inte får göra KEX)</a:t>
            </a:r>
          </a:p>
        </p:txBody>
      </p:sp>
      <p:sp>
        <p:nvSpPr>
          <p:cNvPr id="54275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>
                <a:solidFill>
                  <a:srgbClr val="FF0000"/>
                </a:solidFill>
              </a:rPr>
              <a:t>Vad är det man väljer?</a:t>
            </a:r>
          </a:p>
        </p:txBody>
      </p:sp>
    </p:spTree>
    <p:extLst>
      <p:ext uri="{BB962C8B-B14F-4D97-AF65-F5344CB8AC3E}">
        <p14:creationId xmlns:p14="http://schemas.microsoft.com/office/powerpoint/2010/main" val="40764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005299" y="1535201"/>
            <a:ext cx="6162526" cy="4114512"/>
          </a:xfrm>
        </p:spPr>
        <p:txBody>
          <a:bodyPr/>
          <a:lstStyle/>
          <a:p>
            <a:pPr defTabSz="914162">
              <a:defRPr/>
            </a:pPr>
            <a:endParaRPr lang="sv-SE" dirty="0" smtClean="0"/>
          </a:p>
          <a:p>
            <a:pPr algn="ctr" defTabSz="914162">
              <a:defRPr/>
            </a:pPr>
            <a:r>
              <a:rPr lang="sv-SE" dirty="0" smtClean="0"/>
              <a:t>NEJ!</a:t>
            </a:r>
          </a:p>
          <a:p>
            <a:pPr defTabSz="914162">
              <a:defRPr/>
            </a:pPr>
            <a:r>
              <a:rPr lang="sv-SE" dirty="0" smtClean="0"/>
              <a:t>Det finns inga krav på att vissa kurser ska vara avklarade innan man påbörjar </a:t>
            </a:r>
            <a:r>
              <a:rPr lang="sv-SE" dirty="0" err="1" smtClean="0"/>
              <a:t>KEX:et</a:t>
            </a:r>
            <a:r>
              <a:rPr lang="sv-SE" dirty="0" smtClean="0"/>
              <a:t>, förutom poängkravet.</a:t>
            </a:r>
          </a:p>
          <a:p>
            <a:pPr defTabSz="914162">
              <a:defRPr/>
            </a:pPr>
            <a:endParaRPr lang="sv-SE" dirty="0"/>
          </a:p>
          <a:p>
            <a:pPr defTabSz="914162">
              <a:defRPr/>
            </a:pPr>
            <a:r>
              <a:rPr lang="sv-SE" dirty="0" smtClean="0"/>
              <a:t>Vissa institutioner vill att man ska ha läst vissa kurser innan, men kan inte ställa det som krav.</a:t>
            </a:r>
          </a:p>
          <a:p>
            <a:pPr defTabSz="914162">
              <a:defRPr/>
            </a:pPr>
            <a:endParaRPr lang="sv-SE" dirty="0"/>
          </a:p>
          <a:p>
            <a:pPr defTabSz="914162">
              <a:defRPr/>
            </a:pPr>
            <a:r>
              <a:rPr lang="sv-SE" dirty="0" smtClean="0"/>
              <a:t>Vissa institutioner vill att man ska läsa någon kurs parallellt med </a:t>
            </a:r>
            <a:r>
              <a:rPr lang="sv-SE" dirty="0" err="1" smtClean="0"/>
              <a:t>KEX:et</a:t>
            </a:r>
            <a:r>
              <a:rPr lang="sv-SE" dirty="0" smtClean="0"/>
              <a:t> och det är ok.</a:t>
            </a:r>
            <a:endParaRPr lang="sv-SE" dirty="0"/>
          </a:p>
        </p:txBody>
      </p:sp>
      <p:sp>
        <p:nvSpPr>
          <p:cNvPr id="55299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>
                <a:solidFill>
                  <a:srgbClr val="FF0000"/>
                </a:solidFill>
              </a:rPr>
              <a:t>Krav på förkunskaper?</a:t>
            </a:r>
          </a:p>
        </p:txBody>
      </p:sp>
    </p:spTree>
    <p:extLst>
      <p:ext uri="{BB962C8B-B14F-4D97-AF65-F5344CB8AC3E}">
        <p14:creationId xmlns:p14="http://schemas.microsoft.com/office/powerpoint/2010/main" val="373387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677566" y="1273296"/>
            <a:ext cx="6831643" cy="4507380"/>
          </a:xfrm>
        </p:spPr>
        <p:txBody>
          <a:bodyPr>
            <a:normAutofit fontScale="92500" lnSpcReduction="20000"/>
          </a:bodyPr>
          <a:lstStyle/>
          <a:p>
            <a:pPr marL="342287" indent="-342287" defTabSz="914162">
              <a:defRPr/>
            </a:pPr>
            <a:r>
              <a:rPr lang="sv-SE" dirty="0" smtClean="0"/>
              <a:t>Består av dels ett projektarbete som ska motsvara ca 7 veckors heltidsstudier</a:t>
            </a:r>
            <a:endParaRPr lang="sv-SE" dirty="0"/>
          </a:p>
          <a:p>
            <a:pPr defTabSz="914162">
              <a:defRPr/>
            </a:pPr>
            <a:endParaRPr lang="sv-SE" sz="1000" dirty="0"/>
          </a:p>
          <a:p>
            <a:pPr marL="342287" indent="-342287" defTabSz="914162">
              <a:defRPr/>
            </a:pPr>
            <a:r>
              <a:rPr lang="sv-SE" dirty="0" smtClean="0"/>
              <a:t>samt tre </a:t>
            </a:r>
            <a:r>
              <a:rPr lang="sv-SE" dirty="0"/>
              <a:t>moduler motsvarande c:a 1 veckas heltidsarbete vardera:</a:t>
            </a:r>
            <a:endParaRPr lang="sv-SE" dirty="0" smtClean="0"/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r>
              <a:rPr lang="sv-SE" dirty="0" smtClean="0"/>
              <a:t>Karriär</a:t>
            </a:r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r>
              <a:rPr lang="sv-SE" dirty="0" smtClean="0"/>
              <a:t>Etik, integritet, ansvar och pålitlighet</a:t>
            </a:r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r>
              <a:rPr lang="sv-SE" dirty="0" smtClean="0"/>
              <a:t>Innovation och entreprenörskap</a:t>
            </a:r>
          </a:p>
          <a:p>
            <a:pPr marL="456384" lvl="1" indent="0" defTabSz="914162">
              <a:buNone/>
              <a:defRPr/>
            </a:pPr>
            <a:endParaRPr lang="sv-SE" dirty="0" smtClean="0"/>
          </a:p>
          <a:p>
            <a:pPr marL="456385" lvl="1" indent="0" defTabSz="914162">
              <a:buNone/>
              <a:defRPr/>
            </a:pPr>
            <a:r>
              <a:rPr lang="sv-SE" i="1" dirty="0" smtClean="0"/>
              <a:t>Detta gäller endast på SCI skolans KEX</a:t>
            </a:r>
          </a:p>
          <a:p>
            <a:pPr marL="456385" lvl="1" indent="0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Löper på halvtid över hela vårterminen.</a:t>
            </a:r>
          </a:p>
          <a:p>
            <a:pPr marL="743017" lvl="1" indent="-286633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/>
              <a:t>Betygsskalan är </a:t>
            </a:r>
            <a:r>
              <a:rPr lang="sv-SE" dirty="0" smtClean="0"/>
              <a:t>P/F</a:t>
            </a:r>
          </a:p>
          <a:p>
            <a:pPr marL="250517" lvl="1" indent="-250517" defTabSz="914162">
              <a:buClr>
                <a:schemeClr val="accent3"/>
              </a:buClr>
              <a:buFont typeface="Courier New" panose="02070309020205020404" pitchFamily="49" charset="0"/>
              <a:buChar char="o"/>
              <a:defRPr/>
            </a:pPr>
            <a:r>
              <a:rPr lang="sv-SE" sz="1600" dirty="0"/>
              <a:t>De tre modulerna betygssätts med P/F</a:t>
            </a:r>
          </a:p>
          <a:p>
            <a:pPr marL="0" lvl="1" indent="0" defTabSz="914162">
              <a:buClr>
                <a:schemeClr val="accent3"/>
              </a:buClr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Den som önskar graderat betyg A-F måste uppge det i ansökan. </a:t>
            </a:r>
          </a:p>
          <a:p>
            <a:pPr marL="342287" indent="-342287" defTabSz="914162">
              <a:defRPr/>
            </a:pPr>
            <a:endParaRPr lang="sv-SE" dirty="0"/>
          </a:p>
          <a:p>
            <a:pPr marL="342287" indent="-342287" defTabSz="914162">
              <a:defRPr/>
            </a:pPr>
            <a:endParaRPr lang="sv-SE" dirty="0" smtClean="0"/>
          </a:p>
          <a:p>
            <a:pPr marL="456385" lvl="1" indent="0" defTabSz="914162">
              <a:defRPr/>
            </a:pPr>
            <a:endParaRPr lang="sv-SE" sz="1600" dirty="0"/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endParaRPr lang="sv-SE" sz="1600" dirty="0"/>
          </a:p>
          <a:p>
            <a:pPr marL="743017" lvl="1" indent="-286633" defTabSz="914162">
              <a:defRPr/>
            </a:pPr>
            <a:endParaRPr lang="sv-SE" dirty="0"/>
          </a:p>
        </p:txBody>
      </p:sp>
      <p:sp>
        <p:nvSpPr>
          <p:cNvPr id="56323" name="Rubrik 2"/>
          <p:cNvSpPr>
            <a:spLocks noGrp="1"/>
          </p:cNvSpPr>
          <p:nvPr>
            <p:ph type="title"/>
          </p:nvPr>
        </p:nvSpPr>
        <p:spPr>
          <a:xfrm>
            <a:off x="1725690" y="323659"/>
            <a:ext cx="6162526" cy="673869"/>
          </a:xfrm>
        </p:spPr>
        <p:txBody>
          <a:bodyPr/>
          <a:lstStyle/>
          <a:p>
            <a:r>
              <a:rPr lang="sv-SE" altLang="sv-SE" dirty="0" smtClean="0">
                <a:solidFill>
                  <a:srgbClr val="FF0000"/>
                </a:solidFill>
              </a:rPr>
              <a:t>Kandidatarbetet, 15 </a:t>
            </a:r>
            <a:r>
              <a:rPr lang="sv-SE" altLang="sv-SE" dirty="0" err="1" smtClean="0">
                <a:solidFill>
                  <a:srgbClr val="FF0000"/>
                </a:solidFill>
              </a:rPr>
              <a:t>hp</a:t>
            </a:r>
            <a:endParaRPr lang="sv-SE" altLang="sv-SE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86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251" y="283958"/>
            <a:ext cx="6935788" cy="1499500"/>
          </a:xfrm>
        </p:spPr>
        <p:txBody>
          <a:bodyPr/>
          <a:lstStyle/>
          <a:p>
            <a:r>
              <a:rPr lang="sv-SE" sz="2400" dirty="0"/>
              <a:t>Övergripande riktlinjer för examensarbetskurser, gemensamma mål och bedömningskriterier (gäller </a:t>
            </a:r>
            <a:r>
              <a:rPr lang="sv-SE" sz="2400" dirty="0" err="1"/>
              <a:t>fr</a:t>
            </a:r>
            <a:r>
              <a:rPr lang="sv-SE" sz="2400" dirty="0"/>
              <a:t> o m 2015-07-01) 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777" y="2204215"/>
            <a:ext cx="78366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200" dirty="0">
                <a:hlinkClick r:id="rId2"/>
              </a:rPr>
              <a:t>https://</a:t>
            </a:r>
            <a:r>
              <a:rPr lang="sv-SE" sz="1200" dirty="0" smtClean="0">
                <a:hlinkClick r:id="rId2"/>
              </a:rPr>
              <a:t>intra.kth.se/regelverk/utbildning-forskning/grundutbildning/examensarbete/overgripande-riktlinjer-for-examensarbetskurser-gemensamma-mal-och-bedomningskriterier-galler-fr-o-m-2015-07-01-1.551506</a:t>
            </a:r>
            <a:endParaRPr lang="sv-SE" sz="1200" dirty="0" smtClean="0"/>
          </a:p>
          <a:p>
            <a:endParaRPr lang="sv-SE" sz="1200" dirty="0"/>
          </a:p>
        </p:txBody>
      </p:sp>
      <p:sp>
        <p:nvSpPr>
          <p:cNvPr id="5" name="Rectangle 4"/>
          <p:cNvSpPr/>
          <p:nvPr/>
        </p:nvSpPr>
        <p:spPr>
          <a:xfrm>
            <a:off x="468535" y="3161481"/>
            <a:ext cx="80180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200" dirty="0">
                <a:hlinkClick r:id="rId3"/>
              </a:rPr>
              <a:t>https://</a:t>
            </a:r>
            <a:r>
              <a:rPr lang="sv-SE" sz="1200" dirty="0" smtClean="0">
                <a:hlinkClick r:id="rId3"/>
              </a:rPr>
              <a:t>intra.kth.se/regelverk/utbildning-forskning/grundutbildning/examensarbete/overgripande-regler-och-riktlinjer-for-examensarbete-15-hogskolepoang-for-hogskoleingenjorsexamen-180-hogskolepoang-samt-betygssattning-av-examensarbete-1.27210</a:t>
            </a:r>
            <a:endParaRPr lang="sv-SE" sz="1200" dirty="0" smtClean="0"/>
          </a:p>
          <a:p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870041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Om rapporten inte är klar i tid eller om redovisningen inte sker i tid får man betyget FX. </a:t>
            </a:r>
          </a:p>
          <a:p>
            <a:pPr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Komplettering ska ske senast den 31/8 samma år.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Om komplettering inte sker i tid, underkänns </a:t>
            </a:r>
            <a:r>
              <a:rPr lang="sv-SE" dirty="0" err="1" smtClean="0"/>
              <a:t>exjobbet</a:t>
            </a:r>
            <a:r>
              <a:rPr lang="sv-SE" dirty="0" smtClean="0"/>
              <a:t>. Nytt </a:t>
            </a:r>
            <a:r>
              <a:rPr lang="sv-SE" dirty="0" err="1" smtClean="0"/>
              <a:t>kandexjobb</a:t>
            </a:r>
            <a:r>
              <a:rPr lang="sv-SE" dirty="0" smtClean="0"/>
              <a:t> måste då göras. </a:t>
            </a:r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7347" name="Rubrik 2"/>
          <p:cNvSpPr>
            <a:spLocks noGrp="1"/>
          </p:cNvSpPr>
          <p:nvPr>
            <p:ph type="title"/>
          </p:nvPr>
        </p:nvSpPr>
        <p:spPr>
          <a:xfrm>
            <a:off x="1005087" y="404870"/>
            <a:ext cx="5962493" cy="668338"/>
          </a:xfrm>
        </p:spPr>
        <p:txBody>
          <a:bodyPr/>
          <a:lstStyle/>
          <a:p>
            <a:pPr algn="ctr"/>
            <a:r>
              <a:rPr lang="sv-SE" altLang="sv-SE" dirty="0" smtClean="0">
                <a:solidFill>
                  <a:srgbClr val="FF0000"/>
                </a:solidFill>
              </a:rPr>
              <a:t>Underkänt??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ÅÅÅÅ-MM-DD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1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ubrik 1"/>
          <p:cNvSpPr>
            <a:spLocks noGrp="1"/>
          </p:cNvSpPr>
          <p:nvPr>
            <p:ph type="title"/>
          </p:nvPr>
        </p:nvSpPr>
        <p:spPr>
          <a:xfrm>
            <a:off x="2047387" y="136861"/>
            <a:ext cx="6162527" cy="528159"/>
          </a:xfrm>
        </p:spPr>
        <p:txBody>
          <a:bodyPr/>
          <a:lstStyle/>
          <a:p>
            <a:r>
              <a:rPr lang="sv-SE" altLang="sv-SE" dirty="0" smtClean="0">
                <a:solidFill>
                  <a:srgbClr val="FF0000"/>
                </a:solidFill>
              </a:rPr>
              <a:t>Kandidatexamensarbeten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61343" y="657460"/>
            <a:ext cx="6712388" cy="5422169"/>
          </a:xfrm>
        </p:spPr>
        <p:txBody>
          <a:bodyPr/>
          <a:lstStyle/>
          <a:p>
            <a:pPr defTabSz="914162">
              <a:defRPr/>
            </a:pPr>
            <a:r>
              <a:rPr lang="sv-SE" sz="1600" b="1" dirty="0">
                <a:latin typeface="+mj-lt"/>
                <a:cs typeface="Calibri" pitchFamily="34" charset="0"/>
              </a:rPr>
              <a:t>Institution</a:t>
            </a:r>
            <a:r>
              <a:rPr lang="sv-SE" sz="1600" dirty="0">
                <a:latin typeface="+mj-lt"/>
                <a:cs typeface="Calibri" pitchFamily="34" charset="0"/>
              </a:rPr>
              <a:t>			</a:t>
            </a:r>
            <a:r>
              <a:rPr lang="sv-SE" sz="1600" b="1" dirty="0">
                <a:latin typeface="+mj-lt"/>
                <a:cs typeface="Calibri" pitchFamily="34" charset="0"/>
              </a:rPr>
              <a:t>Kandidatexjobb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Maskinkonstruktion			</a:t>
            </a:r>
            <a:r>
              <a:rPr lang="sv-SE" sz="1400" dirty="0">
                <a:cs typeface="Calibri" pitchFamily="34" charset="0"/>
              </a:rPr>
              <a:t>Integrerad produktutveckling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</a:t>
            </a:r>
            <a:r>
              <a:rPr lang="sv-SE" sz="1400" dirty="0" err="1">
                <a:cs typeface="Calibri" pitchFamily="34" charset="0"/>
              </a:rPr>
              <a:t>Mekatronik</a:t>
            </a:r>
            <a:endParaRPr lang="sv-SE" sz="14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</a:t>
            </a:r>
            <a:r>
              <a:rPr lang="sv-SE" sz="1400" dirty="0">
                <a:cs typeface="Calibri" pitchFamily="34" charset="0"/>
              </a:rPr>
              <a:t>Maskinkonstruktion</a:t>
            </a: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Energiteknik			Energiteknik</a:t>
            </a: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Farkost och flyg			Flygteknik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Lättkonstruktioner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Fordonsteknik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Ljud och Vibrationer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</a:t>
            </a:r>
            <a:r>
              <a:rPr lang="sv-SE" sz="1400" dirty="0">
                <a:cs typeface="Calibri" pitchFamily="34" charset="0"/>
              </a:rPr>
              <a:t>Marina system</a:t>
            </a:r>
          </a:p>
          <a:p>
            <a:pPr defTabSz="914162">
              <a:defRPr/>
            </a:pPr>
            <a:endParaRPr lang="sv-SE" sz="14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Hållfasthetslära			</a:t>
            </a:r>
            <a:r>
              <a:rPr lang="sv-SE" sz="1400" dirty="0">
                <a:cs typeface="Calibri" pitchFamily="34" charset="0"/>
              </a:rPr>
              <a:t>Hållfasthetslära</a:t>
            </a: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Mekanik				Mekanik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		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Matematik			</a:t>
            </a:r>
            <a:r>
              <a:rPr lang="sv-SE" sz="1400" dirty="0" smtClean="0">
                <a:latin typeface="+mj-lt"/>
                <a:cs typeface="Calibri" pitchFamily="34" charset="0"/>
              </a:rPr>
              <a:t>	Matematisk </a:t>
            </a:r>
            <a:r>
              <a:rPr lang="sv-SE" sz="1400" dirty="0">
                <a:latin typeface="+mj-lt"/>
                <a:cs typeface="Calibri" pitchFamily="34" charset="0"/>
              </a:rPr>
              <a:t>statistik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Optimeringslära och systemteori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Numeriska metoder</a:t>
            </a:r>
          </a:p>
          <a:p>
            <a:pPr marL="342287" indent="-342287" defTabSz="914162">
              <a:defRPr/>
            </a:pPr>
            <a:endParaRPr lang="sv-SE" sz="2400" dirty="0"/>
          </a:p>
          <a:p>
            <a:pPr marL="342287" indent="-342287" defTabSz="914162"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9437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858669" y="1991730"/>
            <a:ext cx="6162526" cy="4114512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Finns på KTH social</a:t>
            </a:r>
          </a:p>
          <a:p>
            <a:pPr marL="342287" indent="-342287" defTabSz="914162">
              <a:defRPr/>
            </a:pPr>
            <a:r>
              <a:rPr lang="sv-SE" dirty="0" smtClean="0"/>
              <a:t>Sök på SA115X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Uppdateras kontinuerligt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Länkar till </a:t>
            </a:r>
            <a:r>
              <a:rPr lang="sv-SE" dirty="0" err="1" smtClean="0"/>
              <a:t>resp</a:t>
            </a:r>
            <a:r>
              <a:rPr lang="sv-SE" dirty="0" smtClean="0"/>
              <a:t> institution /skolas info om KEX</a:t>
            </a:r>
          </a:p>
          <a:p>
            <a:pPr marL="342287" indent="-342287" defTabSz="914162">
              <a:buClr>
                <a:srgbClr val="9D102D"/>
              </a:buClr>
              <a:defRPr/>
            </a:pPr>
            <a:r>
              <a:rPr lang="sv-SE" sz="1600" dirty="0" smtClean="0">
                <a:solidFill>
                  <a:srgbClr val="000000"/>
                </a:solidFill>
              </a:rPr>
              <a:t>MF130X</a:t>
            </a:r>
            <a:r>
              <a:rPr lang="sv-SE" sz="1600" dirty="0">
                <a:solidFill>
                  <a:srgbClr val="000000"/>
                </a:solidFill>
              </a:rPr>
              <a:t>, </a:t>
            </a:r>
            <a:r>
              <a:rPr lang="sv-SE" sz="1600" dirty="0" smtClean="0">
                <a:solidFill>
                  <a:srgbClr val="000000"/>
                </a:solidFill>
              </a:rPr>
              <a:t>MF131X</a:t>
            </a:r>
            <a:r>
              <a:rPr lang="sv-SE" sz="1600" dirty="0">
                <a:solidFill>
                  <a:srgbClr val="000000"/>
                </a:solidFill>
              </a:rPr>
              <a:t>, </a:t>
            </a:r>
            <a:r>
              <a:rPr lang="sv-SE" sz="1600" dirty="0" smtClean="0">
                <a:solidFill>
                  <a:srgbClr val="000000"/>
                </a:solidFill>
              </a:rPr>
              <a:t>MF133X </a:t>
            </a:r>
            <a:r>
              <a:rPr lang="sv-SE" sz="1600" dirty="0">
                <a:solidFill>
                  <a:srgbClr val="000000"/>
                </a:solidFill>
              </a:rPr>
              <a:t>och </a:t>
            </a:r>
            <a:r>
              <a:rPr lang="sv-SE" sz="1600" dirty="0" smtClean="0">
                <a:solidFill>
                  <a:srgbClr val="000000"/>
                </a:solidFill>
              </a:rPr>
              <a:t>MJ146X</a:t>
            </a:r>
            <a:endParaRPr lang="sv-SE" sz="1600" dirty="0">
              <a:solidFill>
                <a:srgbClr val="000000"/>
              </a:solidFill>
            </a:endParaRPr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9395" name="Rubrik 2"/>
          <p:cNvSpPr>
            <a:spLocks noGrp="1"/>
          </p:cNvSpPr>
          <p:nvPr>
            <p:ph type="title"/>
          </p:nvPr>
        </p:nvSpPr>
        <p:spPr>
          <a:xfrm>
            <a:off x="1997101" y="631580"/>
            <a:ext cx="6935788" cy="668338"/>
          </a:xfrm>
        </p:spPr>
        <p:txBody>
          <a:bodyPr/>
          <a:lstStyle/>
          <a:p>
            <a:r>
              <a:rPr lang="sv-SE" altLang="sv-SE" dirty="0" smtClean="0">
                <a:solidFill>
                  <a:srgbClr val="FF0000"/>
                </a:solidFill>
              </a:rPr>
              <a:t>Kurshemsida</a:t>
            </a:r>
          </a:p>
        </p:txBody>
      </p:sp>
    </p:spTree>
    <p:extLst>
      <p:ext uri="{BB962C8B-B14F-4D97-AF65-F5344CB8AC3E}">
        <p14:creationId xmlns:p14="http://schemas.microsoft.com/office/powerpoint/2010/main" val="160489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800289" y="1507459"/>
            <a:ext cx="6347172" cy="3789037"/>
          </a:xfrm>
        </p:spPr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Gemensam uppstart för SA115X med Teknisk fysik </a:t>
            </a:r>
          </a:p>
          <a:p>
            <a:pPr marL="342287" indent="-342287" defTabSz="914162">
              <a:defRPr/>
            </a:pPr>
            <a:r>
              <a:rPr lang="sv-SE" dirty="0" smtClean="0"/>
              <a:t>tisdagen 29/1 kl. 8-10, i D3.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Gemensam information och introduktion,</a:t>
            </a:r>
          </a:p>
          <a:p>
            <a:pPr marL="342287" indent="-342287" defTabSz="914162">
              <a:defRPr/>
            </a:pPr>
            <a:r>
              <a:rPr lang="sv-SE" dirty="0" smtClean="0"/>
              <a:t>därefter tar resp. institution över.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Se schemat för övriga kex</a:t>
            </a:r>
            <a:endParaRPr lang="sv-SE" dirty="0"/>
          </a:p>
          <a:p>
            <a:pPr marL="342287" indent="-342287" defTabSz="914162">
              <a:defRPr/>
            </a:pPr>
            <a:r>
              <a:rPr lang="sv-SE" sz="1600" dirty="0" smtClean="0"/>
              <a:t>MF130X </a:t>
            </a:r>
            <a:r>
              <a:rPr lang="sv-SE" sz="1600" dirty="0"/>
              <a:t>maskinkonstruktion</a:t>
            </a:r>
          </a:p>
          <a:p>
            <a:pPr marL="342287" indent="-342287" defTabSz="914162">
              <a:defRPr/>
            </a:pPr>
            <a:r>
              <a:rPr lang="sv-SE" sz="1600" dirty="0" smtClean="0"/>
              <a:t>MF131X </a:t>
            </a:r>
            <a:r>
              <a:rPr lang="sv-SE" sz="1600" dirty="0"/>
              <a:t>Integrerad produktutveckling</a:t>
            </a:r>
          </a:p>
          <a:p>
            <a:pPr marL="342287" indent="-342287" defTabSz="914162">
              <a:defRPr/>
            </a:pPr>
            <a:r>
              <a:rPr lang="sv-SE" sz="1600" dirty="0" smtClean="0"/>
              <a:t>MF133X </a:t>
            </a:r>
            <a:r>
              <a:rPr lang="sv-SE" sz="1600" dirty="0" err="1"/>
              <a:t>mekatronik</a:t>
            </a:r>
            <a:endParaRPr lang="sv-SE" sz="1600" dirty="0"/>
          </a:p>
          <a:p>
            <a:pPr marL="342287" indent="-342287" defTabSz="914162">
              <a:defRPr/>
            </a:pPr>
            <a:r>
              <a:rPr lang="sv-SE" sz="1600" dirty="0" smtClean="0"/>
              <a:t>MJ146X </a:t>
            </a:r>
            <a:r>
              <a:rPr lang="sv-SE" sz="1600" dirty="0"/>
              <a:t>hållbar energiteknik</a:t>
            </a:r>
          </a:p>
          <a:p>
            <a:pPr marL="342287" indent="-342287" defTabSz="914162">
              <a:defRPr/>
            </a:pPr>
            <a:endParaRPr lang="sv-SE" dirty="0"/>
          </a:p>
        </p:txBody>
      </p:sp>
      <p:sp>
        <p:nvSpPr>
          <p:cNvPr id="60419" name="Rubrik 2"/>
          <p:cNvSpPr>
            <a:spLocks noGrp="1"/>
          </p:cNvSpPr>
          <p:nvPr>
            <p:ph type="title"/>
          </p:nvPr>
        </p:nvSpPr>
        <p:spPr>
          <a:xfrm>
            <a:off x="2039830" y="1138312"/>
            <a:ext cx="6162527" cy="660260"/>
          </a:xfrm>
        </p:spPr>
        <p:txBody>
          <a:bodyPr/>
          <a:lstStyle/>
          <a:p>
            <a:r>
              <a:rPr lang="sv-SE" altLang="sv-SE" dirty="0" smtClean="0"/>
              <a:t/>
            </a:r>
            <a:br>
              <a:rPr lang="sv-SE" altLang="sv-SE" dirty="0" smtClean="0"/>
            </a:br>
            <a:r>
              <a:rPr lang="sv-SE" altLang="sv-SE" dirty="0" smtClean="0"/>
              <a:t/>
            </a:r>
            <a:br>
              <a:rPr lang="sv-SE" altLang="sv-SE" dirty="0" smtClean="0"/>
            </a:br>
            <a:r>
              <a:rPr lang="sv-SE" altLang="sv-SE" dirty="0" smtClean="0">
                <a:solidFill>
                  <a:srgbClr val="FF0000"/>
                </a:solidFill>
              </a:rPr>
              <a:t>Första tillfället:</a:t>
            </a:r>
            <a:r>
              <a:rPr lang="sv-SE" altLang="sv-SE" dirty="0" smtClean="0"/>
              <a:t/>
            </a:r>
            <a:br>
              <a:rPr lang="sv-SE" altLang="sv-SE" dirty="0" smtClean="0"/>
            </a:br>
            <a:r>
              <a:rPr lang="sv-SE" altLang="sv-SE" dirty="0" smtClean="0"/>
              <a:t/>
            </a:r>
            <a:br>
              <a:rPr lang="sv-SE" altLang="sv-SE" dirty="0" smtClean="0"/>
            </a:b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146378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sv-SE" sz="4000" dirty="0" err="1">
                <a:solidFill>
                  <a:srgbClr val="FF0000"/>
                </a:solidFill>
              </a:rPr>
              <a:t>Kursval</a:t>
            </a:r>
            <a:r>
              <a:rPr lang="sv-SE" altLang="sv-SE" sz="4000" dirty="0">
                <a:solidFill>
                  <a:srgbClr val="FF0000"/>
                </a:solidFill>
              </a:rPr>
              <a:t> inför </a:t>
            </a:r>
            <a:r>
              <a:rPr lang="sv-SE" altLang="sv-SE" sz="4000" dirty="0" err="1">
                <a:solidFill>
                  <a:srgbClr val="FF0000"/>
                </a:solidFill>
              </a:rPr>
              <a:t>vt</a:t>
            </a:r>
            <a:r>
              <a:rPr lang="sv-SE" altLang="sv-SE" sz="4000" dirty="0">
                <a:solidFill>
                  <a:srgbClr val="FF0000"/>
                </a:solidFill>
              </a:rPr>
              <a:t> åk 3</a:t>
            </a:r>
          </a:p>
        </p:txBody>
      </p:sp>
      <p:sp>
        <p:nvSpPr>
          <p:cNvPr id="6147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lnSpc>
                <a:spcPct val="150000"/>
              </a:lnSpc>
              <a:defRPr/>
            </a:pPr>
            <a:r>
              <a:rPr lang="sv-SE" sz="1800" dirty="0"/>
              <a:t>Du har totalt 27 </a:t>
            </a:r>
            <a:r>
              <a:rPr lang="sv-SE" sz="1800" dirty="0" err="1"/>
              <a:t>hp</a:t>
            </a:r>
            <a:r>
              <a:rPr lang="sv-SE" sz="1800" dirty="0"/>
              <a:t> obligatoriska kurser</a:t>
            </a:r>
          </a:p>
          <a:p>
            <a:pPr defTabSz="914162">
              <a:lnSpc>
                <a:spcPct val="150000"/>
              </a:lnSpc>
              <a:defRPr/>
            </a:pPr>
            <a:r>
              <a:rPr lang="sv-SE" sz="1800" dirty="0"/>
              <a:t>	-Kandidatexamensarbete</a:t>
            </a:r>
          </a:p>
          <a:p>
            <a:pPr defTabSz="914162">
              <a:lnSpc>
                <a:spcPct val="150000"/>
              </a:lnSpc>
              <a:defRPr/>
            </a:pPr>
            <a:r>
              <a:rPr lang="sv-SE" sz="1800" dirty="0"/>
              <a:t>	-FEM för ingenjörstillämpningar</a:t>
            </a:r>
          </a:p>
          <a:p>
            <a:pPr defTabSz="914162">
              <a:lnSpc>
                <a:spcPct val="150000"/>
              </a:lnSpc>
              <a:defRPr/>
            </a:pPr>
            <a:r>
              <a:rPr lang="sv-SE" sz="1800" dirty="0"/>
              <a:t>	-Optimeringslära</a:t>
            </a:r>
          </a:p>
          <a:p>
            <a:pPr defTabSz="914162">
              <a:lnSpc>
                <a:spcPct val="150000"/>
              </a:lnSpc>
              <a:defRPr/>
            </a:pPr>
            <a:endParaRPr lang="sv-SE" sz="1000" dirty="0"/>
          </a:p>
          <a:p>
            <a:pPr marL="342287" indent="-342287" defTabSz="914162">
              <a:lnSpc>
                <a:spcPct val="150000"/>
              </a:lnSpc>
              <a:buClr>
                <a:srgbClr val="9D102D"/>
              </a:buClr>
              <a:defRPr/>
            </a:pPr>
            <a:r>
              <a:rPr lang="sv-SE" sz="1800" dirty="0">
                <a:solidFill>
                  <a:srgbClr val="000000"/>
                </a:solidFill>
              </a:rPr>
              <a:t>Du ska välja din valfria kurs minst 3hp. (OBS! totalt minst 9hp)</a:t>
            </a:r>
          </a:p>
          <a:p>
            <a:pPr defTabSz="914162">
              <a:lnSpc>
                <a:spcPct val="150000"/>
              </a:lnSpc>
              <a:defRPr/>
            </a:pPr>
            <a:endParaRPr lang="sv-SE" sz="1000" dirty="0"/>
          </a:p>
          <a:p>
            <a:pPr marL="342287" indent="-342287" defTabSz="914162">
              <a:lnSpc>
                <a:spcPct val="150000"/>
              </a:lnSpc>
              <a:defRPr/>
            </a:pPr>
            <a:r>
              <a:rPr lang="sv-SE" sz="1800" dirty="0"/>
              <a:t>Tänk på att kontrollera att kurserna inte krockar </a:t>
            </a:r>
          </a:p>
        </p:txBody>
      </p:sp>
    </p:spTree>
    <p:extLst>
      <p:ext uri="{BB962C8B-B14F-4D97-AF65-F5344CB8AC3E}">
        <p14:creationId xmlns:p14="http://schemas.microsoft.com/office/powerpoint/2010/main" val="412345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984934" y="1991729"/>
            <a:ext cx="6162527" cy="3593177"/>
          </a:xfrm>
        </p:spPr>
        <p:txBody>
          <a:bodyPr/>
          <a:lstStyle/>
          <a:p>
            <a:pPr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Alla ska gå in på Mina sidor den 12-22 januari och terminsregistrera sig. </a:t>
            </a:r>
          </a:p>
          <a:p>
            <a:pPr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Den som ht-15 är omregistrerad på termin ska inför vårterminen kontakta mig för en ny studieplan.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Vårterminen startar 19 januari.</a:t>
            </a:r>
            <a:endParaRPr lang="sv-SE" dirty="0"/>
          </a:p>
        </p:txBody>
      </p:sp>
      <p:sp>
        <p:nvSpPr>
          <p:cNvPr id="62467" name="Rubrik 2"/>
          <p:cNvSpPr>
            <a:spLocks noGrp="1"/>
          </p:cNvSpPr>
          <p:nvPr>
            <p:ph type="title"/>
          </p:nvPr>
        </p:nvSpPr>
        <p:spPr>
          <a:xfrm>
            <a:off x="1619251" y="956531"/>
            <a:ext cx="6935788" cy="668338"/>
          </a:xfrm>
        </p:spPr>
        <p:txBody>
          <a:bodyPr/>
          <a:lstStyle/>
          <a:p>
            <a:r>
              <a:rPr lang="sv-SE" altLang="sv-SE" dirty="0" smtClean="0">
                <a:solidFill>
                  <a:srgbClr val="FF0000"/>
                </a:solidFill>
              </a:rPr>
              <a:t>Terminsregistrering</a:t>
            </a:r>
            <a:r>
              <a:rPr lang="sv-SE" altLang="sv-SE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85840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Görs i vår, 1-15/5 för </a:t>
            </a:r>
            <a:r>
              <a:rPr lang="sv-SE" dirty="0" err="1" smtClean="0"/>
              <a:t>sk</a:t>
            </a:r>
            <a:r>
              <a:rPr lang="sv-SE" dirty="0" smtClean="0"/>
              <a:t>. ”</a:t>
            </a:r>
            <a:r>
              <a:rPr lang="sv-SE" dirty="0" err="1" smtClean="0"/>
              <a:t>mappade</a:t>
            </a:r>
            <a:r>
              <a:rPr lang="sv-SE" dirty="0" smtClean="0"/>
              <a:t>” </a:t>
            </a:r>
            <a:r>
              <a:rPr lang="sv-SE" dirty="0" err="1" smtClean="0"/>
              <a:t>masterprogram</a:t>
            </a:r>
            <a:r>
              <a:rPr lang="sv-SE" dirty="0" smtClean="0"/>
              <a:t>. Dvs. masterprogram som ger en civilingenjörsexamen i Farkostteknik.</a:t>
            </a:r>
          </a:p>
          <a:p>
            <a:pPr defTabSz="914162">
              <a:defRPr/>
            </a:pPr>
            <a:r>
              <a:rPr lang="sv-SE" dirty="0" smtClean="0"/>
              <a:t>    (Garanterad plats)</a:t>
            </a:r>
          </a:p>
          <a:p>
            <a:pPr defTabSz="914162">
              <a:defRPr/>
            </a:pPr>
            <a:endParaRPr lang="sv-SE" dirty="0" smtClean="0"/>
          </a:p>
          <a:p>
            <a:pPr defTabSz="914162">
              <a:defRPr/>
            </a:pPr>
            <a:r>
              <a:rPr lang="sv-SE" dirty="0" smtClean="0"/>
              <a:t>	</a:t>
            </a:r>
          </a:p>
          <a:p>
            <a:pPr marL="342287" indent="-342287" defTabSz="914162">
              <a:defRPr/>
            </a:pPr>
            <a:r>
              <a:rPr lang="sv-SE" dirty="0" smtClean="0"/>
              <a:t>Den som vill läsa ett ”</a:t>
            </a:r>
            <a:r>
              <a:rPr lang="sv-SE" dirty="0" err="1" smtClean="0"/>
              <a:t>omappat</a:t>
            </a:r>
            <a:r>
              <a:rPr lang="sv-SE" dirty="0" smtClean="0"/>
              <a:t>” masterprogram på KTH ska </a:t>
            </a:r>
            <a:r>
              <a:rPr lang="sv-SE" i="1" dirty="0" smtClean="0"/>
              <a:t>söka</a:t>
            </a:r>
            <a:r>
              <a:rPr lang="sv-SE" dirty="0" smtClean="0"/>
              <a:t> det senast den 15/1-16.</a:t>
            </a:r>
            <a:endParaRPr lang="sv-SE" dirty="0" smtClean="0">
              <a:solidFill>
                <a:srgbClr val="FF0000"/>
              </a:solidFill>
            </a:endParaRPr>
          </a:p>
        </p:txBody>
      </p:sp>
      <p:sp>
        <p:nvSpPr>
          <p:cNvPr id="63491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>
                <a:solidFill>
                  <a:srgbClr val="FF0000"/>
                </a:solidFill>
              </a:rPr>
              <a:t>Val av masterprogram</a:t>
            </a:r>
          </a:p>
        </p:txBody>
      </p:sp>
    </p:spTree>
    <p:extLst>
      <p:ext uri="{BB962C8B-B14F-4D97-AF65-F5344CB8AC3E}">
        <p14:creationId xmlns:p14="http://schemas.microsoft.com/office/powerpoint/2010/main" val="168413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1142987"/>
            <a:ext cx="4320000" cy="130489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7945" tIns="89955" rIns="107945" bIns="89955">
            <a:spAutoFit/>
          </a:bodyPr>
          <a:lstStyle/>
          <a:p>
            <a:pPr defTabSz="913948">
              <a:defRPr/>
            </a:pPr>
            <a:r>
              <a:rPr lang="sv-SE" sz="1400" b="1" dirty="0">
                <a:solidFill>
                  <a:prstClr val="black"/>
                </a:solidFill>
                <a:latin typeface="Calibri"/>
              </a:rPr>
              <a:t>Flyg‐ och rymdteknik</a:t>
            </a:r>
            <a:r>
              <a:rPr lang="sv-SE" sz="1400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Flygteknik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Lättkonstruktioner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Rymdteknik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Systemteknik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44" y="2545015"/>
            <a:ext cx="4320000" cy="85815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7945" tIns="89955" rIns="107945" bIns="89955">
            <a:spAutoFit/>
          </a:bodyPr>
          <a:lstStyle/>
          <a:p>
            <a:pPr defTabSz="913948">
              <a:defRPr/>
            </a:pPr>
            <a:r>
              <a:rPr lang="sv-SE" sz="1400" b="1" dirty="0">
                <a:solidFill>
                  <a:prstClr val="black"/>
                </a:solidFill>
                <a:latin typeface="Calibri"/>
              </a:rPr>
              <a:t>Fordonsteknik</a:t>
            </a:r>
            <a:r>
              <a:rPr lang="sv-SE" sz="1400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Vägfordon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Spårfordon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44" y="3516151"/>
            <a:ext cx="4320000" cy="108152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7945" tIns="89955" rIns="107945" bIns="89955">
            <a:spAutoFit/>
          </a:bodyPr>
          <a:lstStyle/>
          <a:p>
            <a:pPr defTabSz="913948">
              <a:defRPr/>
            </a:pPr>
            <a:r>
              <a:rPr lang="sv-SE" sz="1400" b="1" dirty="0">
                <a:solidFill>
                  <a:prstClr val="black"/>
                </a:solidFill>
                <a:latin typeface="Calibri"/>
              </a:rPr>
              <a:t>Hållbar energiteknik</a:t>
            </a:r>
            <a:r>
              <a:rPr lang="sv-SE" sz="1400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Energianvändning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Kraftproduktion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Solenergi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44" y="4702739"/>
            <a:ext cx="4320000" cy="41142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7945" tIns="89955" rIns="107945" bIns="89955">
            <a:spAutoFit/>
          </a:bodyPr>
          <a:lstStyle/>
          <a:p>
            <a:pPr defTabSz="913948">
              <a:defRPr/>
            </a:pPr>
            <a:r>
              <a:rPr lang="sv-SE" sz="1400" b="1" dirty="0">
                <a:solidFill>
                  <a:prstClr val="black"/>
                </a:solidFill>
                <a:latin typeface="Calibri"/>
              </a:rPr>
              <a:t>Industriell ekonomi</a:t>
            </a:r>
            <a:r>
              <a:rPr lang="sv-SE" sz="1400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844" y="5242988"/>
            <a:ext cx="4320000" cy="108152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7945" tIns="89955" rIns="107945" bIns="89955">
            <a:spAutoFit/>
          </a:bodyPr>
          <a:lstStyle/>
          <a:p>
            <a:pPr defTabSz="913948">
              <a:defRPr/>
            </a:pPr>
            <a:r>
              <a:rPr lang="sv-SE" sz="1400" b="1" dirty="0">
                <a:solidFill>
                  <a:prstClr val="black"/>
                </a:solidFill>
                <a:latin typeface="Calibri"/>
              </a:rPr>
              <a:t>Industriell produktutveckling</a:t>
            </a:r>
            <a:r>
              <a:rPr lang="sv-SE" sz="1400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Förbränningsmotorteknik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Maskinkonstruktion </a:t>
            </a:r>
          </a:p>
          <a:p>
            <a:pPr defTabSz="913948">
              <a:defRPr/>
            </a:pPr>
            <a:r>
              <a:rPr lang="sv-SE" sz="1400" dirty="0" err="1">
                <a:solidFill>
                  <a:prstClr val="black"/>
                </a:solidFill>
                <a:latin typeface="Calibri"/>
              </a:rPr>
              <a:t>Mekatronik</a:t>
            </a:r>
            <a:r>
              <a:rPr lang="sv-SE" sz="1400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09718" y="1142988"/>
            <a:ext cx="4320000" cy="612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7945" tIns="89955" rIns="107945" bIns="89955">
            <a:spAutoFit/>
          </a:bodyPr>
          <a:lstStyle/>
          <a:p>
            <a:pPr defTabSz="913948">
              <a:defRPr/>
            </a:pPr>
            <a:r>
              <a:rPr lang="sv-SE" sz="1400" b="1" dirty="0">
                <a:solidFill>
                  <a:prstClr val="black"/>
                </a:solidFill>
                <a:latin typeface="Calibri"/>
              </a:rPr>
              <a:t>Integrerad produktdesign</a:t>
            </a:r>
            <a:r>
              <a:rPr lang="sv-SE" sz="1400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 defTabSz="913948">
              <a:defRPr/>
            </a:pPr>
            <a:r>
              <a:rPr lang="sv-SE" sz="1400" dirty="0"/>
              <a:t>Innovationsledning och produktutveckling </a:t>
            </a:r>
            <a:endParaRPr lang="sv-SE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09718" y="2529484"/>
            <a:ext cx="4320000" cy="108152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7945" tIns="89955" rIns="107945" bIns="89955">
            <a:spAutoFit/>
          </a:bodyPr>
          <a:lstStyle/>
          <a:p>
            <a:pPr defTabSz="913948">
              <a:defRPr/>
            </a:pPr>
            <a:r>
              <a:rPr lang="sv-SE" sz="1400" b="1" dirty="0">
                <a:solidFill>
                  <a:prstClr val="black"/>
                </a:solidFill>
                <a:latin typeface="Calibri"/>
              </a:rPr>
              <a:t>Marina system</a:t>
            </a:r>
            <a:r>
              <a:rPr lang="sv-SE" sz="1400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Lättkonstruktioner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Strömningsmekanik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Management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9718" y="3754203"/>
            <a:ext cx="4320000" cy="130489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7945" tIns="89955" rIns="107945" bIns="89955">
            <a:spAutoFit/>
          </a:bodyPr>
          <a:lstStyle/>
          <a:p>
            <a:pPr defTabSz="913948">
              <a:defRPr/>
            </a:pPr>
            <a:r>
              <a:rPr lang="sv-SE" sz="1400" b="1" dirty="0">
                <a:solidFill>
                  <a:prstClr val="black"/>
                </a:solidFill>
                <a:latin typeface="Calibri"/>
              </a:rPr>
              <a:t>Tillämpad matematik</a:t>
            </a:r>
            <a:r>
              <a:rPr lang="sv-SE" sz="1400" dirty="0">
                <a:solidFill>
                  <a:prstClr val="black"/>
                </a:solidFill>
                <a:latin typeface="Calibri"/>
              </a:rPr>
              <a:t> </a:t>
            </a:r>
            <a:r>
              <a:rPr lang="sv-SE" sz="1400" b="1" dirty="0">
                <a:solidFill>
                  <a:prstClr val="black"/>
                </a:solidFill>
                <a:latin typeface="Calibri"/>
              </a:rPr>
              <a:t>och beräkningsmatematik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Beräkningsmatematik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Matematisk statistik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Finansiell matematik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Optimeringslära och systemteori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9718" y="5229200"/>
            <a:ext cx="4320000" cy="108152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7945" tIns="89955" rIns="107945" bIns="89955">
            <a:spAutoFit/>
          </a:bodyPr>
          <a:lstStyle/>
          <a:p>
            <a:pPr defTabSz="913948">
              <a:defRPr/>
            </a:pPr>
            <a:r>
              <a:rPr lang="sv-SE" sz="1400" b="1" dirty="0">
                <a:solidFill>
                  <a:prstClr val="black"/>
                </a:solidFill>
                <a:latin typeface="Calibri"/>
              </a:rPr>
              <a:t>Teknisk mekanik</a:t>
            </a:r>
            <a:r>
              <a:rPr lang="sv-SE" sz="1400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Strömningsmekanik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Hållfasthetsteknik </a:t>
            </a:r>
          </a:p>
          <a:p>
            <a:pPr defTabSz="913948">
              <a:defRPr/>
            </a:pPr>
            <a:r>
              <a:rPr lang="sv-SE" sz="1400" dirty="0">
                <a:solidFill>
                  <a:prstClr val="black"/>
                </a:solidFill>
                <a:latin typeface="Calibri"/>
              </a:rPr>
              <a:t>Ljud och vibrationer </a:t>
            </a:r>
          </a:p>
        </p:txBody>
      </p:sp>
      <p:sp>
        <p:nvSpPr>
          <p:cNvPr id="2077" name="TextBox 12"/>
          <p:cNvSpPr txBox="1">
            <a:spLocks noChangeArrowheads="1"/>
          </p:cNvSpPr>
          <p:nvPr/>
        </p:nvSpPr>
        <p:spPr bwMode="auto">
          <a:xfrm>
            <a:off x="1541633" y="260668"/>
            <a:ext cx="7387853" cy="646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5" tIns="45697" rIns="91395" bIns="4569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3948" eaLnBrk="1" hangingPunct="1">
              <a:defRPr/>
            </a:pPr>
            <a:r>
              <a:rPr lang="sv-SE" b="1" dirty="0">
                <a:solidFill>
                  <a:prstClr val="black"/>
                </a:solidFill>
                <a:latin typeface="Calibri" pitchFamily="34" charset="0"/>
              </a:rPr>
              <a:t>Farkostteknik , årskurs 4 och 5</a:t>
            </a:r>
          </a:p>
          <a:p>
            <a:pPr defTabSz="913948" eaLnBrk="1" hangingPunct="1">
              <a:defRPr/>
            </a:pPr>
            <a:r>
              <a:rPr lang="sv-SE" b="1" dirty="0">
                <a:solidFill>
                  <a:prstClr val="black"/>
                </a:solidFill>
                <a:latin typeface="Calibri" pitchFamily="34" charset="0"/>
              </a:rPr>
              <a:t>Masterprogram och spår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4609688" y="1951683"/>
            <a:ext cx="4320000" cy="41142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7945" tIns="89955" rIns="107945" bIns="89955">
            <a:spAutoFit/>
          </a:bodyPr>
          <a:lstStyle/>
          <a:p>
            <a:pPr defTabSz="913948">
              <a:defRPr/>
            </a:pPr>
            <a:r>
              <a:rPr lang="sv-SE" sz="1400" b="1" dirty="0">
                <a:solidFill>
                  <a:prstClr val="black"/>
                </a:solidFill>
                <a:latin typeface="Calibri"/>
              </a:rPr>
              <a:t>Kärnenergiteknik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129" y="6525326"/>
            <a:ext cx="4753251" cy="249146"/>
          </a:xfrm>
          <a:prstGeom prst="rect">
            <a:avLst/>
          </a:prstGeom>
          <a:noFill/>
        </p:spPr>
        <p:txBody>
          <a:bodyPr lIns="91395" tIns="45697" rIns="91395" bIns="45697">
            <a:spAutoFit/>
          </a:bodyPr>
          <a:lstStyle/>
          <a:p>
            <a:pPr defTabSz="913948">
              <a:defRPr/>
            </a:pPr>
            <a:endParaRPr lang="sv-SE" sz="10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448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48669" y="839138"/>
            <a:ext cx="7931140" cy="4311813"/>
          </a:xfrm>
        </p:spPr>
        <p:txBody>
          <a:bodyPr/>
          <a:lstStyle/>
          <a:p>
            <a:pPr defTabSz="914162">
              <a:defRPr/>
            </a:pPr>
            <a:r>
              <a:rPr lang="sv-SE" sz="2500" dirty="0">
                <a:solidFill>
                  <a:srgbClr val="B81100"/>
                </a:solidFill>
                <a:latin typeface="+mj-lt"/>
                <a:ea typeface="+mj-ea"/>
                <a:cs typeface="+mj-cs"/>
              </a:rPr>
              <a:t>Materprogram som kräver särskild behörighet</a:t>
            </a:r>
          </a:p>
          <a:p>
            <a:pPr defTabSz="914162">
              <a:defRPr/>
            </a:pPr>
            <a:endParaRPr lang="sv-SE" sz="2500" dirty="0">
              <a:solidFill>
                <a:srgbClr val="B81100"/>
              </a:solidFill>
              <a:latin typeface="+mj-lt"/>
              <a:ea typeface="+mj-ea"/>
              <a:cs typeface="+mj-cs"/>
            </a:endParaRPr>
          </a:p>
          <a:p>
            <a:pPr marL="342287" indent="-342287" defTabSz="914162">
              <a:defRPr/>
            </a:pPr>
            <a:r>
              <a:rPr lang="sv-SE" dirty="0" smtClean="0"/>
              <a:t>Hållbar energiteknik- 	</a:t>
            </a:r>
            <a:r>
              <a:rPr lang="sv-SE" sz="1400" dirty="0"/>
              <a:t>MJ1401 Värmeöverföring</a:t>
            </a:r>
          </a:p>
          <a:p>
            <a:pPr marL="342287" indent="-342287" defTabSz="914162">
              <a:defRPr/>
            </a:pPr>
            <a:r>
              <a:rPr lang="sv-SE" dirty="0" smtClean="0"/>
              <a:t>Industriell ekonomi- 	</a:t>
            </a:r>
            <a:r>
              <a:rPr lang="sv-SE" sz="1400" dirty="0"/>
              <a:t>ME1003 </a:t>
            </a:r>
            <a:r>
              <a:rPr lang="sv-SE" sz="1400" dirty="0" err="1"/>
              <a:t>Indek</a:t>
            </a:r>
            <a:r>
              <a:rPr lang="sv-SE" sz="1400" dirty="0"/>
              <a:t> </a:t>
            </a:r>
            <a:r>
              <a:rPr lang="sv-SE" sz="1400" dirty="0" smtClean="0"/>
              <a:t>GK				   			ME2063 Team </a:t>
            </a:r>
            <a:r>
              <a:rPr lang="sv-SE" sz="1400" dirty="0" err="1" smtClean="0"/>
              <a:t>leadership</a:t>
            </a:r>
            <a:r>
              <a:rPr lang="sv-SE" sz="1400" dirty="0" smtClean="0"/>
              <a:t> and HRM</a:t>
            </a:r>
          </a:p>
          <a:p>
            <a:pPr marL="342287" indent="-342287" defTabSz="914162">
              <a:defRPr/>
            </a:pPr>
            <a:r>
              <a:rPr lang="sv-SE" dirty="0" smtClean="0"/>
              <a:t>Industriell produktutveckling</a:t>
            </a:r>
          </a:p>
          <a:p>
            <a:pPr marL="342287" indent="-342287" defTabSz="914162">
              <a:defRPr/>
            </a:pPr>
            <a:r>
              <a:rPr lang="sv-SE" dirty="0" smtClean="0"/>
              <a:t> </a:t>
            </a:r>
            <a:r>
              <a:rPr lang="sv-SE" sz="1400" dirty="0" smtClean="0"/>
              <a:t>Spår</a:t>
            </a:r>
          </a:p>
          <a:p>
            <a:pPr marL="342287" indent="-342287" defTabSz="914162">
              <a:defRPr/>
            </a:pPr>
            <a:r>
              <a:rPr lang="sv-SE" sz="1400" dirty="0" smtClean="0"/>
              <a:t> </a:t>
            </a:r>
            <a:r>
              <a:rPr lang="sv-SE" sz="1400" dirty="0" err="1"/>
              <a:t>Mekatronik</a:t>
            </a:r>
            <a:r>
              <a:rPr lang="sv-SE" sz="1400" dirty="0"/>
              <a:t>		DD1321 Tillämpad </a:t>
            </a:r>
            <a:r>
              <a:rPr lang="sv-SE" sz="1400" dirty="0" smtClean="0"/>
              <a:t>programmering </a:t>
            </a:r>
            <a:r>
              <a:rPr lang="sv-SE" sz="1400" dirty="0"/>
              <a:t>och datalogi</a:t>
            </a:r>
          </a:p>
          <a:p>
            <a:pPr defTabSz="914162">
              <a:defRPr/>
            </a:pPr>
            <a:r>
              <a:rPr lang="sv-SE" sz="1400" dirty="0"/>
              <a:t>			</a:t>
            </a:r>
            <a:r>
              <a:rPr lang="sv-SE" sz="1400" dirty="0" smtClean="0"/>
              <a:t>MF1016 </a:t>
            </a:r>
            <a:r>
              <a:rPr lang="sv-SE" sz="1400" dirty="0"/>
              <a:t>Elektroteknik </a:t>
            </a:r>
            <a:r>
              <a:rPr lang="sv-SE" sz="1400" dirty="0" smtClean="0"/>
              <a:t>9hp</a:t>
            </a:r>
          </a:p>
          <a:p>
            <a:pPr defTabSz="914162">
              <a:defRPr/>
            </a:pPr>
            <a:r>
              <a:rPr lang="sv-SE" sz="1400" dirty="0" smtClean="0"/>
              <a:t>	</a:t>
            </a:r>
            <a:endParaRPr lang="sv-SE" sz="1400" dirty="0"/>
          </a:p>
          <a:p>
            <a:pPr defTabSz="914162">
              <a:defRPr/>
            </a:pPr>
            <a:endParaRPr lang="sv-SE" sz="1400" dirty="0"/>
          </a:p>
          <a:p>
            <a:pPr marL="342287" indent="-342287" defTabSz="914162">
              <a:defRPr/>
            </a:pPr>
            <a:r>
              <a:rPr lang="sv-SE" dirty="0" smtClean="0"/>
              <a:t>Kärnenergiteknik		</a:t>
            </a:r>
            <a:r>
              <a:rPr lang="sv-SE" sz="1400" dirty="0"/>
              <a:t>SH1012 Modern fysik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ÅÅÅÅ-MM-DD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80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58185" y="2007571"/>
            <a:ext cx="7328776" cy="4114512"/>
          </a:xfrm>
        </p:spPr>
        <p:txBody>
          <a:bodyPr/>
          <a:lstStyle/>
          <a:p>
            <a:pPr>
              <a:defRPr/>
            </a:pPr>
            <a:r>
              <a:rPr lang="sv-SE" sz="2200" dirty="0"/>
              <a:t>Mastermässa den 15 oktober kl. 16-18 i E-huset.</a:t>
            </a:r>
          </a:p>
          <a:p>
            <a:pPr>
              <a:defRPr/>
            </a:pPr>
            <a:endParaRPr lang="sv-SE" sz="2200" dirty="0"/>
          </a:p>
          <a:p>
            <a:pPr>
              <a:defRPr/>
            </a:pPr>
            <a:r>
              <a:rPr lang="sv-SE" sz="2200" dirty="0"/>
              <a:t>Representanter från de olika Masterprogrammen svarar på dina frågor.</a:t>
            </a:r>
          </a:p>
          <a:p>
            <a:pPr>
              <a:defRPr/>
            </a:pPr>
            <a:endParaRPr lang="sv-SE" sz="2200" dirty="0"/>
          </a:p>
          <a:p>
            <a:pPr>
              <a:defRPr/>
            </a:pPr>
            <a:r>
              <a:rPr lang="sv-SE" sz="2200" dirty="0"/>
              <a:t>Vissa Masterprogram kommer även att ha seminarier.</a:t>
            </a:r>
          </a:p>
        </p:txBody>
      </p:sp>
      <p:sp>
        <p:nvSpPr>
          <p:cNvPr id="66563" name="Title 2"/>
          <p:cNvSpPr>
            <a:spLocks noGrp="1"/>
          </p:cNvSpPr>
          <p:nvPr>
            <p:ph type="title"/>
          </p:nvPr>
        </p:nvSpPr>
        <p:spPr>
          <a:xfrm>
            <a:off x="1239353" y="467891"/>
            <a:ext cx="6967576" cy="992264"/>
          </a:xfrm>
        </p:spPr>
        <p:txBody>
          <a:bodyPr/>
          <a:lstStyle/>
          <a:p>
            <a:r>
              <a:rPr lang="sv-SE" altLang="sv-SE" dirty="0" smtClean="0">
                <a:solidFill>
                  <a:srgbClr val="FF0000"/>
                </a:solidFill>
              </a:rPr>
              <a:t>Mastermässa för studenter som går på KTH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ÅÅÅÅ-MM-DD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9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450522" y="1912567"/>
            <a:ext cx="6355318" cy="4118832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Årskurs 3   Årskurs 4 (= Masterprogram)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		     </a:t>
            </a:r>
          </a:p>
          <a:p>
            <a:pPr marL="342287" indent="-342287" defTabSz="914162">
              <a:defRPr/>
            </a:pPr>
            <a:r>
              <a:rPr lang="sv-SE" dirty="0"/>
              <a:t>9</a:t>
            </a:r>
            <a:r>
              <a:rPr lang="sv-SE" dirty="0" smtClean="0"/>
              <a:t>0 </a:t>
            </a:r>
            <a:r>
              <a:rPr lang="sv-SE" dirty="0" err="1" smtClean="0"/>
              <a:t>hp</a:t>
            </a: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		&gt;=150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dirty="0" err="1" smtClean="0"/>
              <a:t>obl.kurser</a:t>
            </a:r>
            <a:r>
              <a:rPr lang="sv-SE" dirty="0" smtClean="0"/>
              <a:t> ur basblocket		     	</a:t>
            </a:r>
          </a:p>
          <a:p>
            <a:pPr marL="342287" indent="-342287" defTabSz="914162">
              <a:defRPr/>
            </a:pPr>
            <a:r>
              <a:rPr lang="sv-SE" dirty="0" smtClean="0"/>
              <a:t>		      inkl. avklarat kandidatexamensarbete</a:t>
            </a:r>
          </a:p>
          <a:p>
            <a:pPr marL="342287" indent="-342287" defTabSz="914162">
              <a:defRPr/>
            </a:pPr>
            <a:r>
              <a:rPr lang="sv-SE" dirty="0" smtClean="0"/>
              <a:t>			         </a:t>
            </a:r>
            <a:r>
              <a:rPr lang="sv-SE" sz="1600" dirty="0"/>
              <a:t>					     </a:t>
            </a:r>
            <a:r>
              <a:rPr lang="sv-SE" dirty="0" smtClean="0"/>
              <a:t>			</a:t>
            </a:r>
          </a:p>
          <a:p>
            <a:pPr marL="342287" indent="-342287" defTabSz="914162">
              <a:defRPr/>
            </a:pPr>
            <a:r>
              <a:rPr lang="sv-SE" dirty="0" smtClean="0"/>
              <a:t>		Varav minst </a:t>
            </a:r>
            <a:r>
              <a:rPr lang="sv-SE" u="sng" dirty="0" smtClean="0"/>
              <a:t>110hp</a:t>
            </a:r>
            <a:r>
              <a:rPr lang="sv-SE" dirty="0" smtClean="0"/>
              <a:t> från åk 1 och 2	</a:t>
            </a:r>
            <a:endParaRPr lang="sv-SE" dirty="0"/>
          </a:p>
        </p:txBody>
      </p:sp>
      <p:sp>
        <p:nvSpPr>
          <p:cNvPr id="67587" name="Rubrik 2"/>
          <p:cNvSpPr>
            <a:spLocks noGrp="1"/>
          </p:cNvSpPr>
          <p:nvPr>
            <p:ph type="title"/>
          </p:nvPr>
        </p:nvSpPr>
        <p:spPr>
          <a:xfrm>
            <a:off x="1378588" y="346979"/>
            <a:ext cx="7393945" cy="1143480"/>
          </a:xfrm>
        </p:spPr>
        <p:txBody>
          <a:bodyPr/>
          <a:lstStyle/>
          <a:p>
            <a:pPr eaLnBrk="1" hangingPunct="1"/>
            <a:r>
              <a:rPr lang="sv-SE" altLang="sv-SE" dirty="0" smtClean="0">
                <a:solidFill>
                  <a:srgbClr val="FF0000"/>
                </a:solidFill>
              </a:rPr>
              <a:t>Vem får välja Masterprogram?</a:t>
            </a:r>
          </a:p>
        </p:txBody>
      </p:sp>
      <p:cxnSp>
        <p:nvCxnSpPr>
          <p:cNvPr id="67588" name="Rak 5"/>
          <p:cNvCxnSpPr>
            <a:cxnSpLocks noChangeShapeType="1"/>
          </p:cNvCxnSpPr>
          <p:nvPr/>
        </p:nvCxnSpPr>
        <p:spPr bwMode="auto">
          <a:xfrm>
            <a:off x="2066394" y="2975352"/>
            <a:ext cx="1283012" cy="144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89" name="Rak 6"/>
          <p:cNvCxnSpPr>
            <a:cxnSpLocks noChangeShapeType="1"/>
          </p:cNvCxnSpPr>
          <p:nvPr/>
        </p:nvCxnSpPr>
        <p:spPr bwMode="auto">
          <a:xfrm>
            <a:off x="3532693" y="2975352"/>
            <a:ext cx="1284369" cy="144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90" name="Rak pil 10"/>
          <p:cNvCxnSpPr>
            <a:cxnSpLocks noChangeShapeType="1"/>
          </p:cNvCxnSpPr>
          <p:nvPr/>
        </p:nvCxnSpPr>
        <p:spPr bwMode="auto">
          <a:xfrm rot="5400000" flipH="1" flipV="1">
            <a:off x="1713628" y="3396639"/>
            <a:ext cx="584701" cy="135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91" name="Rak pil 11"/>
          <p:cNvCxnSpPr>
            <a:cxnSpLocks noChangeShapeType="1"/>
          </p:cNvCxnSpPr>
          <p:nvPr/>
        </p:nvCxnSpPr>
        <p:spPr bwMode="auto">
          <a:xfrm rot="5400000" flipH="1" flipV="1">
            <a:off x="3241741" y="3395918"/>
            <a:ext cx="583262" cy="135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Ellips 9"/>
          <p:cNvSpPr/>
          <p:nvPr/>
        </p:nvSpPr>
        <p:spPr bwMode="auto">
          <a:xfrm>
            <a:off x="3032407" y="3342448"/>
            <a:ext cx="5254273" cy="213863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lIns="80145" tIns="40073" rIns="80145" bIns="40073"/>
          <a:lstStyle/>
          <a:p>
            <a:pPr eaLnBrk="0" hangingPunct="0">
              <a:defRPr/>
            </a:pPr>
            <a:endParaRPr lang="sv-SE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367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Kandidatexamen  –  i Teknik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Masterexamen  –  Teknologie master……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Civilingenjörsexamen  -  i </a:t>
            </a:r>
            <a:r>
              <a:rPr lang="sv-SE" dirty="0"/>
              <a:t>F</a:t>
            </a:r>
            <a:r>
              <a:rPr lang="sv-SE" dirty="0" smtClean="0"/>
              <a:t>arkostteknik</a:t>
            </a:r>
            <a:endParaRPr lang="sv-SE" dirty="0"/>
          </a:p>
        </p:txBody>
      </p:sp>
      <p:sp>
        <p:nvSpPr>
          <p:cNvPr id="68611" name="Rubrik 2"/>
          <p:cNvSpPr>
            <a:spLocks noGrp="1"/>
          </p:cNvSpPr>
          <p:nvPr>
            <p:ph type="title"/>
          </p:nvPr>
        </p:nvSpPr>
        <p:spPr>
          <a:xfrm>
            <a:off x="1619251" y="873404"/>
            <a:ext cx="6935788" cy="668338"/>
          </a:xfrm>
        </p:spPr>
        <p:txBody>
          <a:bodyPr/>
          <a:lstStyle/>
          <a:p>
            <a:r>
              <a:rPr lang="sv-SE" altLang="sv-SE" dirty="0" smtClean="0">
                <a:solidFill>
                  <a:srgbClr val="FF0000"/>
                </a:solidFill>
              </a:rPr>
              <a:t>Vilka examina blir det?</a:t>
            </a:r>
          </a:p>
        </p:txBody>
      </p:sp>
    </p:spTree>
    <p:extLst>
      <p:ext uri="{BB962C8B-B14F-4D97-AF65-F5344CB8AC3E}">
        <p14:creationId xmlns:p14="http://schemas.microsoft.com/office/powerpoint/2010/main" val="196204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Ansökan om utbytesstudier 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Ansökan öppnar i mitten av november, deadline 15 december. </a:t>
            </a:r>
          </a:p>
          <a:p>
            <a:endParaRPr lang="sv-SE" dirty="0"/>
          </a:p>
          <a:p>
            <a:r>
              <a:rPr lang="sv-SE" dirty="0" smtClean="0"/>
              <a:t>Behörighet och snitt räknas fram till period 1 denna termin. Allt som ni ska ha gjort enligt ert program ska vara inrapporterat i </a:t>
            </a:r>
            <a:r>
              <a:rPr lang="sv-SE" dirty="0" err="1" smtClean="0"/>
              <a:t>ladok</a:t>
            </a:r>
            <a:r>
              <a:rPr lang="sv-SE" dirty="0" smtClean="0"/>
              <a:t> den 15 december. </a:t>
            </a:r>
          </a:p>
          <a:p>
            <a:endParaRPr lang="sv-SE" dirty="0"/>
          </a:p>
          <a:p>
            <a:r>
              <a:rPr lang="sv-SE" dirty="0" smtClean="0"/>
              <a:t>Kom gärna förbi mig för att gå igenom de alternativ som kan passa bäst. </a:t>
            </a:r>
            <a:r>
              <a:rPr lang="sv-SE" dirty="0" err="1" smtClean="0"/>
              <a:t>Drop</a:t>
            </a:r>
            <a:r>
              <a:rPr lang="sv-SE" dirty="0" smtClean="0"/>
              <a:t> in mån-fre 12-15</a:t>
            </a:r>
          </a:p>
          <a:p>
            <a:endParaRPr lang="sv-SE" dirty="0"/>
          </a:p>
          <a:p>
            <a:r>
              <a:rPr lang="sv-SE" dirty="0" smtClean="0">
                <a:solidFill>
                  <a:schemeClr val="tx2"/>
                </a:solidFill>
                <a:hlinkClick r:id="rId2"/>
              </a:rPr>
              <a:t>Exchange-out@sci.kth.se</a:t>
            </a:r>
            <a:r>
              <a:rPr lang="sv-SE" dirty="0" smtClean="0">
                <a:solidFill>
                  <a:schemeClr val="tx2"/>
                </a:solidFill>
              </a:rPr>
              <a:t> </a:t>
            </a:r>
            <a:endParaRPr lang="sv-SE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606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K-ex och snittet för utbytesstudier 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Ni som söker utbyte nu i nov/dec kommer inte påverkas av hur betyg ges på k-ex. </a:t>
            </a:r>
          </a:p>
          <a:p>
            <a:endParaRPr lang="sv-SE" dirty="0"/>
          </a:p>
          <a:p>
            <a:r>
              <a:rPr lang="sv-SE" dirty="0" smtClean="0"/>
              <a:t>Men, vi vet om problemet</a:t>
            </a:r>
          </a:p>
          <a:p>
            <a:endParaRPr lang="sv-SE" dirty="0"/>
          </a:p>
          <a:p>
            <a:r>
              <a:rPr lang="sv-SE" dirty="0" smtClean="0"/>
              <a:t>Det är lyft till Internationella Relationer på KTH där beslut om regler runt utbyte tas. 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626065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ÅÅÅÅ-MM-DD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08111" y="2649879"/>
            <a:ext cx="5111679" cy="642307"/>
          </a:xfrm>
          <a:prstGeom prst="rect">
            <a:avLst/>
          </a:prstGeom>
          <a:noFill/>
        </p:spPr>
        <p:txBody>
          <a:bodyPr lIns="80145" tIns="40073" rIns="80145" bIns="40073">
            <a:spAutoFit/>
          </a:bodyPr>
          <a:lstStyle/>
          <a:p>
            <a:pPr>
              <a:defRPr/>
            </a:pPr>
            <a:r>
              <a:rPr lang="sv-SE" sz="3500" dirty="0">
                <a:solidFill>
                  <a:srgbClr val="B81100"/>
                </a:solidFill>
                <a:latin typeface="+mj-lt"/>
                <a:ea typeface="+mj-ea"/>
                <a:cs typeface="+mj-cs"/>
              </a:rPr>
              <a:t>Frågor?</a:t>
            </a:r>
          </a:p>
        </p:txBody>
      </p:sp>
    </p:spTree>
    <p:extLst>
      <p:ext uri="{BB962C8B-B14F-4D97-AF65-F5344CB8AC3E}">
        <p14:creationId xmlns:p14="http://schemas.microsoft.com/office/powerpoint/2010/main" val="335175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</TotalTime>
  <Words>953</Words>
  <Application>Microsoft Office PowerPoint</Application>
  <PresentationFormat>On-screen Show (4:3)</PresentationFormat>
  <Paragraphs>290</Paragraphs>
  <Slides>26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Template_KTH_with colours and grafs</vt:lpstr>
      <vt:lpstr>think-cell Slide</vt:lpstr>
      <vt:lpstr>Information inför val av kandidatarbete  (och val av valfri kurs vt-16)</vt:lpstr>
      <vt:lpstr>PowerPoint Presentation</vt:lpstr>
      <vt:lpstr>Valet i november (1-15/11)</vt:lpstr>
      <vt:lpstr>Val av kandidatarbete</vt:lpstr>
      <vt:lpstr>Vem får välja och påbörja ett kandidatarbete?</vt:lpstr>
      <vt:lpstr>… om inte då???</vt:lpstr>
      <vt:lpstr>På gränsen?</vt:lpstr>
      <vt:lpstr>Vad är det man väljer?</vt:lpstr>
      <vt:lpstr>Krav på förkunskaper?</vt:lpstr>
      <vt:lpstr>Kandidatarbetet, 15 hp</vt:lpstr>
      <vt:lpstr>Övergripande riktlinjer för examensarbetskurser, gemensamma mål och bedömningskriterier (gäller fr o m 2015-07-01) </vt:lpstr>
      <vt:lpstr>Underkänt??</vt:lpstr>
      <vt:lpstr>Kandidatexamensarbeten</vt:lpstr>
      <vt:lpstr>Kurshemsida</vt:lpstr>
      <vt:lpstr>  Första tillfället:  </vt:lpstr>
      <vt:lpstr>Kursval inför vt åk 3</vt:lpstr>
      <vt:lpstr>Terminsregistrering </vt:lpstr>
      <vt:lpstr>Val av masterprogram</vt:lpstr>
      <vt:lpstr>PowerPoint Presentation</vt:lpstr>
      <vt:lpstr>PowerPoint Presentation</vt:lpstr>
      <vt:lpstr>Mastermässa för studenter som går på KTH</vt:lpstr>
      <vt:lpstr>Vem får välja Masterprogram?</vt:lpstr>
      <vt:lpstr>Vilka examina blir det?</vt:lpstr>
      <vt:lpstr>Ansökan om utbytesstudier </vt:lpstr>
      <vt:lpstr>K-ex och snittet för utbytesstudier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Karin Gorgén</cp:lastModifiedBy>
  <cp:revision>36</cp:revision>
  <cp:lastPrinted>2013-05-27T09:10:21Z</cp:lastPrinted>
  <dcterms:created xsi:type="dcterms:W3CDTF">2014-01-30T09:56:50Z</dcterms:created>
  <dcterms:modified xsi:type="dcterms:W3CDTF">2015-10-12T11:52:14Z</dcterms:modified>
</cp:coreProperties>
</file>