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embeddings/oleObject1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</p:sldMasterIdLst>
  <p:notesMasterIdLst>
    <p:notesMasterId r:id="rId18"/>
  </p:notesMasterIdLst>
  <p:handoutMasterIdLst>
    <p:handoutMasterId r:id="rId19"/>
  </p:handoutMasterIdLst>
  <p:sldIdLst>
    <p:sldId id="439" r:id="rId2"/>
    <p:sldId id="440" r:id="rId3"/>
    <p:sldId id="256" r:id="rId4"/>
    <p:sldId id="438" r:id="rId5"/>
    <p:sldId id="432" r:id="rId6"/>
    <p:sldId id="437" r:id="rId7"/>
    <p:sldId id="435" r:id="rId8"/>
    <p:sldId id="436" r:id="rId9"/>
    <p:sldId id="442" r:id="rId10"/>
    <p:sldId id="443" r:id="rId11"/>
    <p:sldId id="445" r:id="rId12"/>
    <p:sldId id="444" r:id="rId13"/>
    <p:sldId id="446" r:id="rId14"/>
    <p:sldId id="447" r:id="rId15"/>
    <p:sldId id="449" r:id="rId16"/>
    <p:sldId id="448" r:id="rId17"/>
  </p:sldIdLst>
  <p:sldSz cx="10691813" cy="7559675"/>
  <p:notesSz cx="6669088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99"/>
    <a:srgbClr val="3333CC"/>
    <a:srgbClr val="0000FF"/>
    <a:srgbClr val="FF3300"/>
    <a:srgbClr val="B2B2B2"/>
    <a:srgbClr val="C2C2C2"/>
    <a:srgbClr val="DBDBDB"/>
    <a:srgbClr val="B8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52" y="-11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6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defTabSz="915988">
              <a:defRPr sz="1200" i="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i="0">
                <a:solidFill>
                  <a:schemeClr val="tx1"/>
                </a:solidFill>
              </a:defRPr>
            </a:lvl1pPr>
          </a:lstStyle>
          <a:p>
            <a:fld id="{14DFF47C-A4EC-0E42-8B65-13309809E0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6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670675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670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9460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44538"/>
            <a:ext cx="5264150" cy="3721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2" name="Text Box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90588" y="4714875"/>
            <a:ext cx="48895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81063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3263" y="744538"/>
            <a:ext cx="5264150" cy="3722687"/>
          </a:xfrm>
          <a:ln/>
        </p:spPr>
      </p:sp>
      <p:sp>
        <p:nvSpPr>
          <p:cNvPr id="103427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35588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90588" y="4714875"/>
            <a:ext cx="488950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614" tIns="45807" rIns="91614" bIns="45807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857" y="1751"/>
          <a:ext cx="1856" cy="1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57" y="1751"/>
                        <a:ext cx="1856" cy="1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/>
        </p:nvSpPr>
        <p:spPr bwMode="gray">
          <a:xfrm>
            <a:off x="0" y="3982829"/>
            <a:ext cx="10691813" cy="3576846"/>
          </a:xfrm>
          <a:prstGeom prst="rect">
            <a:avLst/>
          </a:pr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833634" y="1279987"/>
            <a:ext cx="8166582" cy="1150468"/>
          </a:xfrm>
        </p:spPr>
        <p:txBody>
          <a:bodyPr>
            <a:normAutofit/>
          </a:bodyPr>
          <a:lstStyle>
            <a:lvl1pPr algn="l">
              <a:lnSpc>
                <a:spcPts val="4334"/>
              </a:lnSpc>
              <a:defRPr sz="41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833374" y="2509830"/>
            <a:ext cx="8169783" cy="1031881"/>
          </a:xfrm>
        </p:spPr>
        <p:txBody>
          <a:bodyPr>
            <a:normAutofit/>
          </a:bodyPr>
          <a:lstStyle>
            <a:lvl1pPr marL="0" indent="0" algn="l">
              <a:lnSpc>
                <a:spcPts val="3193"/>
              </a:lnSpc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406512" y="379735"/>
            <a:ext cx="940021" cy="8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608502" y="6169322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783" y="4463717"/>
            <a:ext cx="10699845" cy="1340413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9257" y="4939383"/>
            <a:ext cx="10712432" cy="20879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4" y="4940920"/>
            <a:ext cx="10691809" cy="1195608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5822" y="4780724"/>
            <a:ext cx="10695721" cy="193744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2017" y="6576688"/>
            <a:ext cx="10707550" cy="356561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/>
        </p:nvSpPr>
        <p:spPr>
          <a:xfrm>
            <a:off x="8305824" y="290441"/>
            <a:ext cx="2072367" cy="505416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sv-SE" sz="1300" b="1" dirty="0" smtClean="0"/>
              <a:t>KTH ROYAL INSTITUTE</a:t>
            </a:r>
            <a:br>
              <a:rPr lang="sv-SE" sz="1300" b="1" dirty="0" smtClean="0"/>
            </a:br>
            <a:r>
              <a:rPr lang="sv-SE" sz="1300" b="1" dirty="0" smtClean="0"/>
              <a:t>OF</a:t>
            </a:r>
            <a:r>
              <a:rPr lang="sv-SE" sz="1300" b="1" baseline="0" dirty="0" smtClean="0"/>
              <a:t> TECHNOLOGY</a:t>
            </a:r>
            <a:endParaRPr lang="sv-SE" sz="13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 bwMode="gray">
          <a:xfrm>
            <a:off x="0" y="3982829"/>
            <a:ext cx="10691813" cy="3576846"/>
          </a:xfrm>
          <a:prstGeom prst="rect">
            <a:avLst/>
          </a:pr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833634" y="1279987"/>
            <a:ext cx="8166582" cy="1150468"/>
          </a:xfrm>
        </p:spPr>
        <p:txBody>
          <a:bodyPr>
            <a:normAutofit/>
          </a:bodyPr>
          <a:lstStyle>
            <a:lvl1pPr algn="l">
              <a:lnSpc>
                <a:spcPts val="4334"/>
              </a:lnSpc>
              <a:defRPr sz="4100" b="1"/>
            </a:lvl1pPr>
          </a:lstStyle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833374" y="2509830"/>
            <a:ext cx="8169783" cy="1031881"/>
          </a:xfrm>
        </p:spPr>
        <p:txBody>
          <a:bodyPr>
            <a:normAutofit/>
          </a:bodyPr>
          <a:lstStyle>
            <a:lvl1pPr marL="0" indent="0" algn="l">
              <a:lnSpc>
                <a:spcPts val="3193"/>
              </a:lnSpc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406512" y="379735"/>
            <a:ext cx="940021" cy="8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/>
        </p:nvSpPr>
        <p:spPr bwMode="gray">
          <a:xfrm>
            <a:off x="-1608502" y="6169322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-3783" y="4463717"/>
            <a:ext cx="10699845" cy="1340413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>
            <a:off x="-9257" y="4939383"/>
            <a:ext cx="10712432" cy="20879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gray">
          <a:xfrm>
            <a:off x="4" y="4940920"/>
            <a:ext cx="10691809" cy="1195608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gray">
          <a:xfrm>
            <a:off x="-5822" y="4780724"/>
            <a:ext cx="10695721" cy="193744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gray">
          <a:xfrm>
            <a:off x="-12017" y="6576688"/>
            <a:ext cx="10707550" cy="356561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8109815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29/08/16</a:t>
            </a:fld>
            <a:endParaRPr lang="en-GB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3873549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110668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29/08/16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3873549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6110668" y="1744678"/>
            <a:ext cx="3892489" cy="449555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sv-SE" smtClean="0"/>
              <a:t>Click icon to add chart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29/08/16</a:t>
            </a:fld>
            <a:endParaRPr lang="en-GB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110668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893342" y="1744677"/>
            <a:ext cx="3892489" cy="4495555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29/08/16</a:t>
            </a:fld>
            <a:endParaRPr lang="en-GB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2440" y="1744676"/>
            <a:ext cx="10767144" cy="5196156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893342" y="446294"/>
            <a:ext cx="8109815" cy="736719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29/08/16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893342" y="1744676"/>
            <a:ext cx="8109815" cy="4495556"/>
          </a:xfrm>
        </p:spPr>
        <p:txBody>
          <a:bodyPr/>
          <a:lstStyle/>
          <a:p>
            <a:r>
              <a:rPr lang="sv-SE" smtClean="0"/>
              <a:t>Drag picture to placeholder or click icon to add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29/08/16</a:t>
            </a:fld>
            <a:endParaRPr lang="en-GB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/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29/08/16</a:t>
            </a:fld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/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1" y="379735"/>
            <a:ext cx="774933" cy="7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893342" y="1744677"/>
            <a:ext cx="8109815" cy="4495555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24663" y="6931917"/>
            <a:ext cx="2494756" cy="402483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29/08/16</a:t>
            </a:fld>
            <a:endParaRPr lang="en-GB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555749" y="6946138"/>
            <a:ext cx="621892" cy="402483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94519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1300" b="1" cap="all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93342" y="1082976"/>
            <a:ext cx="8109815" cy="736719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893342" y="2267902"/>
            <a:ext cx="8109815" cy="3972329"/>
          </a:xfr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29/08/16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893342" y="6954201"/>
            <a:ext cx="3385741" cy="402483"/>
          </a:xfrm>
        </p:spPr>
        <p:txBody>
          <a:bodyPr lIns="0" tIns="0" rIns="0" bIns="0" anchor="t"/>
          <a:lstStyle>
            <a:lvl1pPr algn="l">
              <a:lnSpc>
                <a:spcPts val="1026"/>
              </a:lnSpc>
              <a:defRPr sz="8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893342" y="446294"/>
            <a:ext cx="8109815" cy="73671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893342" y="1744677"/>
            <a:ext cx="8109815" cy="44955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1" y="379735"/>
            <a:ext cx="774933" cy="7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893342" y="6954201"/>
            <a:ext cx="3385741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8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555749" y="6954201"/>
            <a:ext cx="621892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8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1026"/>
              </a:lnSpc>
            </a:pPr>
            <a:fld id="{680D72F4-1C41-4187-A4BC-492CF086CF40}" type="slidenum">
              <a:rPr lang="en-GB" smtClean="0"/>
              <a:pPr>
                <a:lnSpc>
                  <a:spcPts val="1026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24663" y="6931917"/>
            <a:ext cx="2494756" cy="40248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8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1026"/>
              </a:lnSpc>
            </a:pPr>
            <a:fld id="{CFCB38AA-14D0-4B67-BE5B-608C5A8A7489}" type="datetimeFigureOut">
              <a:rPr lang="en-GB" smtClean="0"/>
              <a:pPr algn="r">
                <a:lnSpc>
                  <a:spcPts val="1026"/>
                </a:lnSpc>
              </a:pPr>
              <a:t>29/08/16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6582338"/>
            <a:ext cx="10691813" cy="1001696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FAB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1042873" rtl="0" eaLnBrk="1" latinLnBrk="0" hangingPunct="1">
        <a:lnSpc>
          <a:spcPts val="3422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405562" indent="-405562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25608" indent="-420046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227549" indent="-401941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1750796" indent="-521437" algn="l" defTabSz="1042873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5.emf"/><Relationship Id="rId15" Type="http://schemas.openxmlformats.org/officeDocument/2006/relationships/oleObject" Target="../embeddings/oleObject3.bin"/><Relationship Id="rId16" Type="http://schemas.openxmlformats.org/officeDocument/2006/relationships/image" Target="../media/image6.emf"/><Relationship Id="rId17" Type="http://schemas.openxmlformats.org/officeDocument/2006/relationships/oleObject" Target="../embeddings/oleObject4.bin"/><Relationship Id="rId18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microsoft.com/office/2007/relationships/media" Target="file://localhost/Users/roberto/Documents/20080523_docentf%3F/videos/Final_Anger.mpg" TargetMode="External"/><Relationship Id="rId3" Type="http://schemas.openxmlformats.org/officeDocument/2006/relationships/video" Target="file://localhost/Users/roberto/Documents/20080523_docentf%3F/videos/Final_Anger.mpg" TargetMode="External"/><Relationship Id="rId4" Type="http://schemas.microsoft.com/office/2007/relationships/media" Target="file://localhost/Users/roberto/Documents/20080523_docentf%3F/videos/Final_Disgust.mpg" TargetMode="External"/><Relationship Id="rId5" Type="http://schemas.openxmlformats.org/officeDocument/2006/relationships/video" Target="file://localhost/Users/roberto/Documents/20080523_docentf%3F/videos/Final_Disgust.mpg" TargetMode="External"/><Relationship Id="rId6" Type="http://schemas.microsoft.com/office/2007/relationships/media" Target="file://localhost/Users/roberto/Documents/20080523_docentf%3F/videos/Final_Happy.mpg" TargetMode="External"/><Relationship Id="rId7" Type="http://schemas.openxmlformats.org/officeDocument/2006/relationships/video" Target="file://localhost/Users/roberto/Documents/20080523_docentf%3F/videos/Final_Happy.mpg" TargetMode="External"/><Relationship Id="rId8" Type="http://schemas.openxmlformats.org/officeDocument/2006/relationships/slideLayout" Target="../slideLayouts/slideLayout11.xml"/><Relationship Id="rId9" Type="http://schemas.openxmlformats.org/officeDocument/2006/relationships/notesSlide" Target="../notesSlides/notesSlide5.xml"/><Relationship Id="rId10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817514" y="736731"/>
            <a:ext cx="8166582" cy="189097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0" dirty="0" smtClean="0">
                <a:latin typeface="Verdana" charset="0"/>
              </a:rPr>
              <a:t>Welcome to course</a:t>
            </a:r>
            <a:r>
              <a:rPr lang="en-GB" sz="4400" b="0" dirty="0" smtClean="0">
                <a:latin typeface="Verdana" charset="0"/>
              </a:rPr>
              <a:t/>
            </a:r>
            <a:br>
              <a:rPr lang="en-GB" sz="4400" b="0" dirty="0" smtClean="0">
                <a:latin typeface="Verdana" charset="0"/>
              </a:rPr>
            </a:br>
            <a:r>
              <a:rPr lang="en-GB" sz="4000" dirty="0" smtClean="0">
                <a:latin typeface="Verdana" charset="0"/>
              </a:rPr>
              <a:t>DT2350</a:t>
            </a:r>
            <a:r>
              <a:rPr lang="en-GB" sz="4000" b="1" dirty="0" smtClean="0">
                <a:latin typeface="Verdana" charset="0"/>
              </a:rPr>
              <a:t/>
            </a:r>
            <a:br>
              <a:rPr lang="en-GB" sz="4000" b="1" dirty="0" smtClean="0">
                <a:latin typeface="Verdana" charset="0"/>
              </a:rPr>
            </a:br>
            <a:r>
              <a:rPr lang="en-GB" sz="4400" dirty="0">
                <a:latin typeface="Verdana" charset="0"/>
              </a:rPr>
              <a:t>Human Perception for Information Technology</a:t>
            </a:r>
            <a:endParaRPr lang="en-GB" sz="3100" b="1" dirty="0">
              <a:latin typeface="Verdana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817514" y="2771725"/>
            <a:ext cx="8640960" cy="1152128"/>
          </a:xfrm>
        </p:spPr>
        <p:txBody>
          <a:bodyPr anchor="ctr">
            <a:noAutofit/>
          </a:bodyPr>
          <a:lstStyle/>
          <a:p>
            <a:pPr indent="7938">
              <a:tabLst>
                <a:tab pos="717550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i="1" dirty="0">
                <a:latin typeface="Verdana" charset="0"/>
              </a:rPr>
              <a:t>Roberto </a:t>
            </a:r>
            <a:r>
              <a:rPr lang="en-GB" sz="2000" i="1" dirty="0" smtClean="0">
                <a:latin typeface="Verdana" charset="0"/>
              </a:rPr>
              <a:t>Bresin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err="1">
                <a:latin typeface="Verdana" charset="0"/>
              </a:rPr>
              <a:t>Ginevra</a:t>
            </a:r>
            <a:r>
              <a:rPr lang="en-GB" sz="2000" i="1" dirty="0">
                <a:latin typeface="Verdana" charset="0"/>
              </a:rPr>
              <a:t> </a:t>
            </a:r>
            <a:r>
              <a:rPr lang="en-GB" sz="2000" i="1" dirty="0" err="1">
                <a:latin typeface="Verdana" charset="0"/>
              </a:rPr>
              <a:t>Castellano</a:t>
            </a:r>
            <a:r>
              <a:rPr lang="en-GB" sz="2000" i="1" dirty="0">
                <a:latin typeface="Verdana" charset="0"/>
              </a:rPr>
              <a:t>, </a:t>
            </a:r>
            <a:r>
              <a:rPr lang="en-GB" sz="2000" i="1" dirty="0" err="1" smtClean="0">
                <a:latin typeface="Verdana" charset="0"/>
              </a:rPr>
              <a:t>Pawel</a:t>
            </a:r>
            <a:r>
              <a:rPr lang="en-GB" sz="2000" i="1" dirty="0" smtClean="0">
                <a:latin typeface="Verdana" charset="0"/>
              </a:rPr>
              <a:t> Herman, David House, </a:t>
            </a:r>
            <a:r>
              <a:rPr lang="en-GB" sz="2000" i="1" dirty="0" err="1" smtClean="0">
                <a:latin typeface="Verdana" charset="0"/>
              </a:rPr>
              <a:t>Jarmo</a:t>
            </a:r>
            <a:r>
              <a:rPr lang="en-GB" sz="2000" i="1" dirty="0" smtClean="0">
                <a:latin typeface="Verdana" charset="0"/>
              </a:rPr>
              <a:t> </a:t>
            </a:r>
            <a:r>
              <a:rPr lang="en-GB" sz="2000" i="1" dirty="0" err="1" smtClean="0">
                <a:latin typeface="Verdana" charset="0"/>
              </a:rPr>
              <a:t>Laaksolahti</a:t>
            </a:r>
            <a:r>
              <a:rPr lang="en-GB" sz="2000" i="1" dirty="0" smtClean="0">
                <a:latin typeface="Verdana" charset="0"/>
              </a:rPr>
              <a:t>, </a:t>
            </a:r>
            <a:r>
              <a:rPr lang="en-GB" sz="2000" i="1" dirty="0" err="1" smtClean="0">
                <a:latin typeface="Verdana" charset="0"/>
              </a:rPr>
              <a:t>Giampiero</a:t>
            </a:r>
            <a:r>
              <a:rPr lang="en-GB" sz="2000" i="1" dirty="0" smtClean="0">
                <a:latin typeface="Verdana" charset="0"/>
              </a:rPr>
              <a:t> </a:t>
            </a:r>
            <a:r>
              <a:rPr lang="en-GB" sz="2000" i="1" dirty="0" err="1" smtClean="0">
                <a:latin typeface="Verdana" charset="0"/>
              </a:rPr>
              <a:t>Salvi</a:t>
            </a:r>
            <a:r>
              <a:rPr lang="en-GB" sz="2000" i="1" dirty="0" smtClean="0">
                <a:latin typeface="Verdana" charset="0"/>
              </a:rPr>
              <a:t>, Christopher Peters, Emma </a:t>
            </a:r>
            <a:r>
              <a:rPr lang="en-GB" sz="2000" i="1" dirty="0" err="1" smtClean="0">
                <a:latin typeface="Verdana" charset="0"/>
              </a:rPr>
              <a:t>Frid</a:t>
            </a:r>
            <a:endParaRPr lang="en-GB" sz="2000" i="1" dirty="0">
              <a:latin typeface="Verdana" charset="0"/>
            </a:endParaRPr>
          </a:p>
          <a:p>
            <a:pPr marL="341313" indent="-34131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b="1" dirty="0" smtClean="0">
                <a:latin typeface="Verdana" charset="0"/>
              </a:rPr>
              <a:t>KTH CSC</a:t>
            </a:r>
            <a:endParaRPr lang="en-GB" sz="2000" b="1" dirty="0">
              <a:latin typeface="Verdana" charset="0"/>
            </a:endParaRPr>
          </a:p>
        </p:txBody>
      </p:sp>
      <p:sp>
        <p:nvSpPr>
          <p:cNvPr id="20486" name="Text Box 10"/>
          <p:cNvSpPr txBox="1">
            <a:spLocks noChangeArrowheads="1"/>
          </p:cNvSpPr>
          <p:nvPr/>
        </p:nvSpPr>
        <p:spPr bwMode="auto">
          <a:xfrm>
            <a:off x="3113088" y="7065466"/>
            <a:ext cx="664368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Copyright (c)  </a:t>
            </a:r>
            <a:r>
              <a:rPr lang="en-GB" sz="800" i="0" dirty="0" smtClean="0">
                <a:solidFill>
                  <a:schemeClr val="tx1"/>
                </a:solidFill>
              </a:rPr>
              <a:t>2016 Roberto </a:t>
            </a:r>
            <a:r>
              <a:rPr lang="en-GB" sz="800" i="0" dirty="0">
                <a:solidFill>
                  <a:schemeClr val="tx1"/>
                </a:solidFill>
              </a:rPr>
              <a:t>Bresin</a:t>
            </a:r>
          </a:p>
          <a:p>
            <a:pPr eaLnBrk="1" hangingPunct="1"/>
            <a:r>
              <a:rPr lang="en-GB" sz="800" i="0" dirty="0">
                <a:solidFill>
                  <a:schemeClr val="tx1"/>
                </a:solidFill>
              </a:rPr>
              <a:t>This work is licensed under the Creative Commons Attribution-</a:t>
            </a:r>
            <a:r>
              <a:rPr lang="en-GB" sz="800" i="0" dirty="0" err="1">
                <a:solidFill>
                  <a:schemeClr val="tx1"/>
                </a:solidFill>
              </a:rPr>
              <a:t>Noncommercial</a:t>
            </a:r>
            <a:r>
              <a:rPr lang="en-GB" sz="800" i="0" dirty="0">
                <a:solidFill>
                  <a:schemeClr val="tx1"/>
                </a:solidFill>
              </a:rPr>
              <a:t>-Share Alike 3.0 </a:t>
            </a:r>
            <a:r>
              <a:rPr lang="en-GB" sz="800" i="0" dirty="0" err="1">
                <a:solidFill>
                  <a:schemeClr val="tx1"/>
                </a:solidFill>
              </a:rPr>
              <a:t>Unported</a:t>
            </a:r>
            <a:r>
              <a:rPr lang="en-GB" sz="800" i="0" dirty="0">
                <a:solidFill>
                  <a:schemeClr val="tx1"/>
                </a:solidFill>
              </a:rPr>
              <a:t> License. To view a copy of this license, visit http://</a:t>
            </a:r>
            <a:r>
              <a:rPr lang="en-GB" sz="800" i="0" dirty="0" err="1">
                <a:solidFill>
                  <a:schemeClr val="tx1"/>
                </a:solidFill>
              </a:rPr>
              <a:t>creativecommons.org</a:t>
            </a:r>
            <a:r>
              <a:rPr lang="en-GB" sz="800" i="0" dirty="0">
                <a:solidFill>
                  <a:schemeClr val="tx1"/>
                </a:solidFill>
              </a:rPr>
              <a:t>/licenses/by-</a:t>
            </a:r>
            <a:r>
              <a:rPr lang="en-GB" sz="800" i="0" dirty="0" err="1">
                <a:solidFill>
                  <a:schemeClr val="tx1"/>
                </a:solidFill>
              </a:rPr>
              <a:t>nc</a:t>
            </a:r>
            <a:r>
              <a:rPr lang="en-GB" sz="800" i="0" dirty="0">
                <a:solidFill>
                  <a:schemeClr val="tx1"/>
                </a:solidFill>
              </a:rPr>
              <a:t>-</a:t>
            </a:r>
            <a:r>
              <a:rPr lang="en-GB" sz="800" i="0" dirty="0" err="1">
                <a:solidFill>
                  <a:schemeClr val="tx1"/>
                </a:solidFill>
              </a:rPr>
              <a:t>sa</a:t>
            </a:r>
            <a:r>
              <a:rPr lang="en-GB" sz="800" i="0" dirty="0">
                <a:solidFill>
                  <a:schemeClr val="tx1"/>
                </a:solidFill>
              </a:rPr>
              <a:t>/3.0/ or send a letter to Creative Commons, 559 Nathan Abbott Way, Stanford, California 94305, USA.</a:t>
            </a:r>
          </a:p>
        </p:txBody>
      </p:sp>
      <p:pic>
        <p:nvPicPr>
          <p:cNvPr id="20487" name="Picture 11" descr="40stand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0" y="7132141"/>
            <a:ext cx="325438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2608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Outlook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About 127 expected participants</a:t>
            </a:r>
          </a:p>
          <a:p>
            <a:pPr marL="342900" indent="-342900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Course participants: </a:t>
            </a:r>
            <a:r>
              <a:rPr lang="en-GB" sz="2400" dirty="0" smtClean="0">
                <a:latin typeface="Verdana" charset="0"/>
              </a:rPr>
              <a:t>expectations (5 minutes)</a:t>
            </a:r>
          </a:p>
          <a:p>
            <a:pPr marL="342900" indent="-342900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Registration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Short course introduction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Course structure</a:t>
            </a:r>
          </a:p>
          <a:p>
            <a:pPr marL="342900" indent="-342900" eaLnBrk="1" hangingPunct="1">
              <a:lnSpc>
                <a:spcPct val="20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Communication in the course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457489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1893342" y="1082976"/>
            <a:ext cx="8109815" cy="2984893"/>
          </a:xfrm>
        </p:spPr>
        <p:txBody>
          <a:bodyPr/>
          <a:lstStyle/>
          <a:p>
            <a:pPr algn="ctr">
              <a:lnSpc>
                <a:spcPct val="8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 smtClean="0">
                <a:latin typeface="Verdana" charset="0"/>
              </a:rPr>
              <a:t>Why choose</a:t>
            </a:r>
            <a:br>
              <a:rPr lang="en-GB" sz="3600" b="1" dirty="0" smtClean="0">
                <a:latin typeface="Verdana" charset="0"/>
              </a:rPr>
            </a:br>
            <a:r>
              <a:rPr lang="en-GB" sz="3600" b="1" dirty="0" smtClean="0">
                <a:latin typeface="Verdana" charset="0"/>
              </a:rPr>
              <a:t/>
            </a:r>
            <a:br>
              <a:rPr lang="en-GB" sz="3600" b="1" dirty="0" smtClean="0">
                <a:latin typeface="Verdana" charset="0"/>
              </a:rPr>
            </a:br>
            <a:r>
              <a:rPr lang="en-GB" sz="3600" b="1" dirty="0" smtClean="0">
                <a:latin typeface="Verdana" charset="0"/>
              </a:rPr>
              <a:t>course </a:t>
            </a:r>
            <a:r>
              <a:rPr lang="en-GB" sz="3600" dirty="0" smtClean="0">
                <a:latin typeface="Verdana" charset="0"/>
              </a:rPr>
              <a:t>D</a:t>
            </a:r>
            <a:r>
              <a:rPr lang="en-GB" sz="3600" b="1" dirty="0" smtClean="0">
                <a:latin typeface="Verdana" charset="0"/>
              </a:rPr>
              <a:t>T2350</a:t>
            </a:r>
            <a:br>
              <a:rPr lang="en-GB" sz="3600" b="1" dirty="0" smtClean="0">
                <a:latin typeface="Verdana" charset="0"/>
              </a:rPr>
            </a:br>
            <a:r>
              <a:rPr lang="en-GB" sz="4400" b="1" dirty="0" smtClean="0">
                <a:latin typeface="Verdana" charset="0"/>
              </a:rPr>
              <a:t/>
            </a:r>
            <a:br>
              <a:rPr lang="en-GB" sz="4400" b="1" dirty="0" smtClean="0">
                <a:latin typeface="Verdana" charset="0"/>
              </a:rPr>
            </a:br>
            <a:r>
              <a:rPr lang="en-GB" sz="4400" dirty="0">
                <a:latin typeface="Verdana" charset="0"/>
              </a:rPr>
              <a:t>Human Perception for Information Technology</a:t>
            </a:r>
            <a:endParaRPr lang="en-GB" sz="4400" b="1" dirty="0">
              <a:latin typeface="Verdana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1889522" y="4067869"/>
            <a:ext cx="8109815" cy="2244370"/>
          </a:xfrm>
        </p:spPr>
        <p:txBody>
          <a:bodyPr anchor="ctr"/>
          <a:lstStyle/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>
                <a:latin typeface="Verdana" charset="0"/>
              </a:rPr>
              <a:t>Roberto Bresin</a:t>
            </a: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b="1" dirty="0" err="1">
                <a:latin typeface="Courier New" charset="0"/>
              </a:rPr>
              <a:t>roberto@kth.se</a:t>
            </a:r>
            <a:endParaRPr lang="en-GB" sz="2000" b="1" dirty="0">
              <a:latin typeface="Courier New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en-GB" sz="2000" dirty="0">
              <a:latin typeface="Verdana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>
                <a:latin typeface="Verdana" charset="0"/>
              </a:rPr>
              <a:t>KTH </a:t>
            </a:r>
            <a:r>
              <a:rPr lang="en-GB" sz="2000" dirty="0" smtClean="0">
                <a:latin typeface="Verdana" charset="0"/>
              </a:rPr>
              <a:t>CSC</a:t>
            </a:r>
            <a:endParaRPr lang="en-GB" sz="2000" dirty="0">
              <a:latin typeface="Verdana" charset="0"/>
            </a:endParaRPr>
          </a:p>
          <a:p>
            <a:pPr marL="341313" indent="-341313" algn="ctr" eaLnBrk="1" hangingPunct="1">
              <a:buFont typeface="Verdana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2000" dirty="0" smtClean="0">
                <a:latin typeface="Verdana" charset="0"/>
              </a:rPr>
              <a:t>Sound and Music Computing</a:t>
            </a:r>
            <a:endParaRPr lang="en-GB" sz="2400" dirty="0">
              <a:latin typeface="Verdana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9482" y="683493"/>
            <a:ext cx="9073008" cy="547260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7200" dirty="0" smtClean="0"/>
              <a:t>You can </a:t>
            </a:r>
            <a:r>
              <a:rPr lang="en-GB" sz="7200" b="1" dirty="0" smtClean="0"/>
              <a:t>help</a:t>
            </a:r>
          </a:p>
          <a:p>
            <a:pPr marL="0" indent="0" algn="ctr">
              <a:buNone/>
            </a:pPr>
            <a:r>
              <a:rPr lang="en-GB" sz="7200" dirty="0" smtClean="0"/>
              <a:t>to</a:t>
            </a:r>
          </a:p>
          <a:p>
            <a:pPr marL="0" indent="0" algn="ctr">
              <a:buNone/>
            </a:pPr>
            <a:r>
              <a:rPr lang="en-GB" sz="7200" b="1" dirty="0" smtClean="0"/>
              <a:t>understand</a:t>
            </a:r>
            <a:r>
              <a:rPr lang="en-GB" sz="7200" dirty="0" smtClean="0"/>
              <a:t> and  </a:t>
            </a:r>
            <a:r>
              <a:rPr lang="en-GB" sz="7200" b="1" dirty="0" smtClean="0"/>
              <a:t>improve</a:t>
            </a:r>
            <a:r>
              <a:rPr lang="en-GB" sz="7200" dirty="0" smtClean="0"/>
              <a:t> the </a:t>
            </a:r>
            <a:r>
              <a:rPr lang="en-GB" sz="7200" b="1" dirty="0" smtClean="0"/>
              <a:t>world</a:t>
            </a:r>
            <a:r>
              <a:rPr lang="en-GB" sz="7200" dirty="0" smtClean="0"/>
              <a:t>,</a:t>
            </a:r>
          </a:p>
          <a:p>
            <a:pPr marL="0" indent="0" algn="ctr">
              <a:buNone/>
            </a:pPr>
            <a:r>
              <a:rPr lang="en-GB" sz="7200" dirty="0" smtClean="0"/>
              <a:t>and how</a:t>
            </a:r>
          </a:p>
          <a:p>
            <a:pPr marL="0" indent="0" algn="ctr">
              <a:buNone/>
            </a:pPr>
            <a:r>
              <a:rPr lang="en-GB" sz="7200" dirty="0" smtClean="0"/>
              <a:t>you </a:t>
            </a:r>
            <a:r>
              <a:rPr lang="en-GB" sz="7200" b="1" dirty="0" smtClean="0"/>
              <a:t>interact</a:t>
            </a:r>
            <a:r>
              <a:rPr lang="en-GB" sz="7200" dirty="0" smtClean="0"/>
              <a:t> with it!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64789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6" name="Rectangle 7"/>
          <p:cNvSpPr>
            <a:spLocks noChangeArrowheads="1"/>
          </p:cNvSpPr>
          <p:nvPr/>
        </p:nvSpPr>
        <p:spPr bwMode="auto">
          <a:xfrm>
            <a:off x="2500313" y="296863"/>
            <a:ext cx="7958137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449263" eaLnBrk="1" hangingPunct="1">
              <a:lnSpc>
                <a:spcPct val="80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 sz="2000" i="0" dirty="0">
              <a:solidFill>
                <a:srgbClr val="B81100"/>
              </a:solidFill>
              <a:latin typeface="Verdana" charset="0"/>
            </a:endParaRPr>
          </a:p>
        </p:txBody>
      </p:sp>
      <p:pic>
        <p:nvPicPr>
          <p:cNvPr id="102407" name="Final_Anger.mpg" descr="/Users/roberto/Documents/20080523_docentf?/videos/Final_Anger.mpg">
            <a:hlinkClick r:id="" action="ppaction://media"/>
          </p:cNvPr>
          <p:cNvPicPr>
            <a:picLocks noChangeAspect="1" noChangeArrowheads="1"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397" y="4427909"/>
            <a:ext cx="2519363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8" name="Final_Disgust.mpg" descr="/Users/roberto/Documents/20080523_docentf?/videos/Final_Disgust.mpg">
            <a:hlinkClick r:id="" action="ppaction://media"/>
          </p:cNvPr>
          <p:cNvPicPr>
            <a:picLocks noChangeAspect="1" noChangeArrowheads="1"/>
          </p:cNvPicPr>
          <p:nvPr>
            <a:videoFile r:link="rId5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785" y="4427909"/>
            <a:ext cx="251936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9" name="Final_Happy.mpg" descr="/Users/roberto/Documents/20080523_docentf?/videos/Final_Happy.mpg">
            <a:hlinkClick r:id="" action="ppaction://media"/>
          </p:cNvPr>
          <p:cNvPicPr>
            <a:picLocks noChangeAspect="1" noChangeArrowheads="1"/>
          </p:cNvPicPr>
          <p:nvPr>
            <a:videoFile r:link="rId7"/>
            <p:extLst>
              <p:ext uri="{DAA4B4D4-6D71-4841-9C94-3DE7FCFB9230}">
                <p14:media xmlns:p14="http://schemas.microsoft.com/office/powerpoint/2010/main" r:link="rId6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47" y="4427909"/>
            <a:ext cx="25193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10" name="Group 18"/>
          <p:cNvGrpSpPr>
            <a:grpSpLocks/>
          </p:cNvGrpSpPr>
          <p:nvPr/>
        </p:nvGrpSpPr>
        <p:grpSpPr bwMode="auto">
          <a:xfrm>
            <a:off x="2176685" y="2555875"/>
            <a:ext cx="7689850" cy="1798638"/>
            <a:chOff x="1553" y="2971"/>
            <a:chExt cx="4844" cy="1133"/>
          </a:xfrm>
        </p:grpSpPr>
        <p:graphicFrame>
          <p:nvGraphicFramePr>
            <p:cNvPr id="102402" name="Object 2"/>
            <p:cNvGraphicFramePr>
              <a:graphicFrameLocks noChangeAspect="1"/>
            </p:cNvGraphicFramePr>
            <p:nvPr/>
          </p:nvGraphicFramePr>
          <p:xfrm>
            <a:off x="1553" y="2971"/>
            <a:ext cx="1588" cy="1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65" name="Chart" r:id="rId13" imgW="3648075" imgH="2600325" progId="Excel.Chart.8">
                    <p:embed/>
                  </p:oleObj>
                </mc:Choice>
                <mc:Fallback>
                  <p:oleObj name="Chart" r:id="rId13" imgW="3648075" imgH="2600325" progId="Excel.Char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3" y="2971"/>
                          <a:ext cx="1588" cy="1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03" name="Object 3"/>
            <p:cNvGraphicFramePr>
              <a:graphicFrameLocks noChangeAspect="1"/>
            </p:cNvGraphicFramePr>
            <p:nvPr/>
          </p:nvGraphicFramePr>
          <p:xfrm>
            <a:off x="3178" y="2971"/>
            <a:ext cx="1587" cy="1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66" name="Chart" r:id="rId15" imgW="3657600" imgH="2609850" progId="Excel.Chart.8">
                    <p:embed/>
                  </p:oleObj>
                </mc:Choice>
                <mc:Fallback>
                  <p:oleObj name="Chart" r:id="rId15" imgW="3657600" imgH="2609850" progId="Excel.Chart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8" y="2971"/>
                          <a:ext cx="1587" cy="1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04" name="Object 4"/>
            <p:cNvGraphicFramePr>
              <a:graphicFrameLocks noChangeAspect="1"/>
            </p:cNvGraphicFramePr>
            <p:nvPr/>
          </p:nvGraphicFramePr>
          <p:xfrm>
            <a:off x="4810" y="2971"/>
            <a:ext cx="1587" cy="1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67" name="Chart" r:id="rId17" imgW="3657600" imgH="2609850" progId="Excel.Chart.8">
                    <p:embed/>
                  </p:oleObj>
                </mc:Choice>
                <mc:Fallback>
                  <p:oleObj name="Chart" r:id="rId17" imgW="3657600" imgH="2609850" progId="Excel.Char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0" y="2971"/>
                          <a:ext cx="1587" cy="11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2" y="216024"/>
            <a:ext cx="8109815" cy="1763613"/>
          </a:xfrm>
        </p:spPr>
        <p:txBody>
          <a:bodyPr/>
          <a:lstStyle/>
          <a:p>
            <a:r>
              <a:rPr lang="en-US" sz="3200" dirty="0">
                <a:solidFill>
                  <a:srgbClr val="B81100"/>
                </a:solidFill>
                <a:latin typeface="Verdana" charset="0"/>
              </a:rPr>
              <a:t>Body-gesture emotion in expressive music performance</a:t>
            </a:r>
            <a:br>
              <a:rPr lang="en-US" sz="3200" dirty="0">
                <a:solidFill>
                  <a:srgbClr val="B81100"/>
                </a:solidFill>
                <a:latin typeface="Verdana" charset="0"/>
              </a:rPr>
            </a:b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R Bresin, K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Hellmer</a:t>
            </a: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, E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Schoonderwaldt</a:t>
            </a:r>
            <a:r>
              <a:rPr lang="sv-SE" sz="1800" dirty="0">
                <a:solidFill>
                  <a:srgbClr val="B81100"/>
                </a:solidFill>
                <a:latin typeface="Verdana" charset="0"/>
              </a:rPr>
              <a:t>, J </a:t>
            </a:r>
            <a:r>
              <a:rPr lang="sv-SE" sz="1800" dirty="0" err="1">
                <a:solidFill>
                  <a:srgbClr val="B81100"/>
                </a:solidFill>
                <a:latin typeface="Verdana" charset="0"/>
              </a:rPr>
              <a:t>Beskov</a:t>
            </a:r>
            <a:r>
              <a:rPr lang="it-IT" sz="1800" dirty="0">
                <a:solidFill>
                  <a:srgbClr val="B81100"/>
                </a:solidFill>
                <a:latin typeface="Verdana" charset="0"/>
              </a:rPr>
              <a:t/>
            </a:r>
            <a:br>
              <a:rPr lang="it-IT" sz="1800" dirty="0">
                <a:solidFill>
                  <a:srgbClr val="B81100"/>
                </a:solidFill>
                <a:latin typeface="Verdana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3342" y="1907629"/>
            <a:ext cx="8109815" cy="3972329"/>
          </a:xfrm>
        </p:spPr>
        <p:txBody>
          <a:bodyPr/>
          <a:lstStyle/>
          <a:p>
            <a:r>
              <a:rPr lang="en-US" dirty="0">
                <a:latin typeface="Verdana" charset="0"/>
                <a:cs typeface="Arial" charset="0"/>
              </a:rPr>
              <a:t>Flutist playing with 12 different emotional intentions</a:t>
            </a:r>
            <a:endParaRPr lang="en-US" b="1" dirty="0">
              <a:latin typeface="Garamond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24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7"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4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24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8"/>
                  </p:tgtEl>
                </p:cond>
              </p:nextCondLst>
            </p:seq>
            <p:video>
              <p:cMediaNode>
                <p:cTn id="13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24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09"/>
                  </p:tgtEl>
                </p:cond>
              </p:nextCondLst>
            </p:seq>
            <p:video>
              <p:cMediaNode>
                <p:cTn id="1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0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Why choose this course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b="1" dirty="0">
                <a:latin typeface="Verdana" charset="0"/>
              </a:rPr>
              <a:t>H</a:t>
            </a:r>
            <a:r>
              <a:rPr lang="en-GB" sz="2800" b="1" dirty="0" smtClean="0">
                <a:latin typeface="Verdana" charset="0"/>
              </a:rPr>
              <a:t>uman</a:t>
            </a:r>
            <a:r>
              <a:rPr lang="en-GB" sz="2800" dirty="0" smtClean="0">
                <a:latin typeface="Verdana" charset="0"/>
              </a:rPr>
              <a:t> </a:t>
            </a:r>
            <a:r>
              <a:rPr lang="en-GB" sz="2800" b="1" dirty="0" smtClean="0">
                <a:latin typeface="Verdana" charset="0"/>
              </a:rPr>
              <a:t>interaction</a:t>
            </a:r>
            <a:r>
              <a:rPr lang="en-GB" sz="2800" dirty="0" smtClean="0">
                <a:latin typeface="Verdana" charset="0"/>
              </a:rPr>
              <a:t> with the environment </a:t>
            </a:r>
            <a:r>
              <a:rPr lang="en-GB" sz="2800" b="1" dirty="0" smtClean="0">
                <a:latin typeface="Verdana" charset="0"/>
              </a:rPr>
              <a:t>is based on perception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b="1" dirty="0">
                <a:latin typeface="Verdana" charset="0"/>
                <a:sym typeface="Wingdings"/>
              </a:rPr>
              <a:t>Current technology </a:t>
            </a:r>
            <a:r>
              <a:rPr lang="en-GB" sz="2800" dirty="0">
                <a:latin typeface="Verdana" charset="0"/>
                <a:sym typeface="Wingdings"/>
              </a:rPr>
              <a:t>relies on a </a:t>
            </a:r>
            <a:r>
              <a:rPr lang="en-GB" sz="2800" b="1" dirty="0">
                <a:latin typeface="Verdana" charset="0"/>
                <a:sym typeface="Wingdings"/>
              </a:rPr>
              <a:t>variety of media </a:t>
            </a:r>
            <a:r>
              <a:rPr lang="en-GB" sz="2800" dirty="0">
                <a:latin typeface="Verdana" charset="0"/>
                <a:sym typeface="Wingdings"/>
              </a:rPr>
              <a:t>to display, transmit and exchange </a:t>
            </a:r>
            <a:r>
              <a:rPr lang="en-GB" sz="2800" b="1" dirty="0">
                <a:latin typeface="Verdana" charset="0"/>
                <a:sym typeface="Wingdings"/>
              </a:rPr>
              <a:t>information.</a:t>
            </a:r>
            <a:endParaRPr lang="en-GB" sz="2800" dirty="0" smtClean="0"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507634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Key course facts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Lecturers are experienced researchers</a:t>
            </a:r>
          </a:p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3 interesting laboratory sessions</a:t>
            </a:r>
          </a:p>
          <a:p>
            <a:pPr marL="457200" indent="-457200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Examination form: project</a:t>
            </a:r>
            <a:endParaRPr lang="en-GB" sz="2800" dirty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9260853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dirty="0">
                <a:latin typeface="Verdana" charset="0"/>
              </a:rPr>
              <a:t>Course </a:t>
            </a:r>
            <a:r>
              <a:rPr lang="en-GB" sz="2400" b="1" dirty="0" smtClean="0">
                <a:latin typeface="Verdana" charset="0"/>
              </a:rPr>
              <a:t>responsible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Roberto Bresin</a:t>
            </a: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email: </a:t>
            </a:r>
            <a:r>
              <a:rPr lang="en-GB" sz="2400" dirty="0" err="1" smtClean="0">
                <a:latin typeface="Verdana" charset="0"/>
              </a:rPr>
              <a:t>roberto@kth.se</a:t>
            </a:r>
            <a:endParaRPr lang="en-GB" sz="2400" dirty="0" smtClean="0">
              <a:latin typeface="Verdana" charset="0"/>
            </a:endParaRP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mobile: 070 795 7876</a:t>
            </a:r>
          </a:p>
          <a:p>
            <a:pPr marL="457200" lvl="1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dirty="0">
                <a:latin typeface="Verdana" charset="0"/>
              </a:rPr>
              <a:t>Course </a:t>
            </a:r>
            <a:r>
              <a:rPr lang="en-GB" sz="2400" b="1" dirty="0" smtClean="0">
                <a:latin typeface="Verdana" charset="0"/>
              </a:rPr>
              <a:t>administrator</a:t>
            </a:r>
            <a:endParaRPr lang="en-GB" sz="2400" b="1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err="1">
                <a:latin typeface="Verdana" charset="0"/>
              </a:rPr>
              <a:t>Jarmo</a:t>
            </a:r>
            <a:r>
              <a:rPr lang="en-GB" sz="2400" dirty="0">
                <a:latin typeface="Verdana" charset="0"/>
              </a:rPr>
              <a:t> </a:t>
            </a:r>
            <a:r>
              <a:rPr lang="en-GB" sz="2400" dirty="0" err="1" smtClean="0">
                <a:latin typeface="Verdana" charset="0"/>
              </a:rPr>
              <a:t>Laaksolahti</a:t>
            </a: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	email</a:t>
            </a:r>
            <a:r>
              <a:rPr lang="en-GB" sz="2400" dirty="0">
                <a:latin typeface="Verdana" charset="0"/>
              </a:rPr>
              <a:t>: </a:t>
            </a:r>
            <a:r>
              <a:rPr lang="en-GB" sz="2400" dirty="0" err="1">
                <a:latin typeface="Verdana" charset="0"/>
              </a:rPr>
              <a:t>jarmola@kth.se</a:t>
            </a:r>
            <a:endParaRPr lang="en-GB" sz="2400" dirty="0">
              <a:latin typeface="Verdana" charset="0"/>
            </a:endParaRPr>
          </a:p>
          <a:p>
            <a:pPr marL="0" indent="0" eaLnBrk="1" hangingPunct="1">
              <a:lnSpc>
                <a:spcPct val="12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3200" dirty="0" smtClean="0"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333641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Course structure 1/2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>
                <a:latin typeface="Verdana" charset="0"/>
              </a:rPr>
              <a:t>9</a:t>
            </a:r>
            <a:r>
              <a:rPr lang="en-GB" sz="2800" dirty="0" smtClean="0">
                <a:latin typeface="Verdana" charset="0"/>
              </a:rPr>
              <a:t> lectures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Including 1 guest lecturer (</a:t>
            </a:r>
            <a:r>
              <a:rPr lang="en-GB" sz="2000" dirty="0" err="1" smtClean="0">
                <a:latin typeface="Verdana" charset="0"/>
              </a:rPr>
              <a:t>Ginevra</a:t>
            </a:r>
            <a:r>
              <a:rPr lang="en-GB" sz="2000" dirty="0" smtClean="0">
                <a:latin typeface="Verdana" charset="0"/>
              </a:rPr>
              <a:t> </a:t>
            </a:r>
            <a:r>
              <a:rPr lang="en-GB" sz="2000" dirty="0" err="1" smtClean="0">
                <a:latin typeface="Verdana" charset="0"/>
              </a:rPr>
              <a:t>Castellano</a:t>
            </a:r>
            <a:r>
              <a:rPr lang="en-GB" sz="2000" dirty="0" smtClean="0">
                <a:latin typeface="Verdana" charset="0"/>
              </a:rPr>
              <a:t>, Uppsala)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3 laboratory sessions about perception</a:t>
            </a:r>
          </a:p>
          <a:p>
            <a:pPr lvl="2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Each lab corresponds to 3 lectures</a:t>
            </a:r>
          </a:p>
          <a:p>
            <a:pPr lvl="2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Verdana" charset="0"/>
              </a:rPr>
              <a:t>Web-based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5973247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Course structure 2/2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>
                <a:latin typeface="Verdana" charset="0"/>
              </a:rPr>
              <a:t>4</a:t>
            </a:r>
            <a:r>
              <a:rPr lang="en-GB" sz="2800" dirty="0" smtClean="0">
                <a:latin typeface="Verdana" charset="0"/>
              </a:rPr>
              <a:t> written assignments at regular intervals</a:t>
            </a:r>
          </a:p>
          <a:p>
            <a:pPr lvl="1"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latin typeface="Verdana" charset="0"/>
              </a:rPr>
              <a:t>Examination form: Project (group of 3-4 people with individual grading)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878014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Calculation of the final grade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b="1" dirty="0" smtClean="0">
                <a:latin typeface="Verdana" charset="0"/>
              </a:rPr>
              <a:t>4 assignments</a:t>
            </a:r>
            <a:endParaRPr lang="en-GB" sz="1600" dirty="0" smtClean="0">
              <a:latin typeface="Verdana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Project draft1: 20 points (10 </a:t>
            </a:r>
            <a:r>
              <a:rPr lang="en-GB" sz="1600" dirty="0">
                <a:latin typeface="Verdana" charset="0"/>
              </a:rPr>
              <a:t>points for </a:t>
            </a:r>
            <a:r>
              <a:rPr lang="en-GB" sz="1600" dirty="0" smtClean="0">
                <a:latin typeface="Verdana" charset="0"/>
              </a:rPr>
              <a:t>passing)</a:t>
            </a:r>
            <a:endParaRPr lang="en-GB" sz="1600" dirty="0">
              <a:latin typeface="Verdana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Paper review: P/F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Paper review: 4</a:t>
            </a:r>
            <a:r>
              <a:rPr lang="en-GB" sz="1600" dirty="0">
                <a:latin typeface="Verdana" charset="0"/>
              </a:rPr>
              <a:t>0 points </a:t>
            </a:r>
            <a:r>
              <a:rPr lang="en-GB" sz="1600" dirty="0" smtClean="0">
                <a:latin typeface="Verdana" charset="0"/>
              </a:rPr>
              <a:t>(20 </a:t>
            </a:r>
            <a:r>
              <a:rPr lang="en-GB" sz="1600" dirty="0">
                <a:latin typeface="Verdana" charset="0"/>
              </a:rPr>
              <a:t>points for passing</a:t>
            </a:r>
            <a:r>
              <a:rPr lang="en-GB" sz="1600" dirty="0" smtClean="0">
                <a:latin typeface="Verdana" charset="0"/>
              </a:rPr>
              <a:t>)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Final project: </a:t>
            </a:r>
            <a:r>
              <a:rPr lang="en-GB" sz="1600" dirty="0">
                <a:latin typeface="Verdana" charset="0"/>
              </a:rPr>
              <a:t>4</a:t>
            </a:r>
            <a:r>
              <a:rPr lang="en-GB" sz="1600" dirty="0" smtClean="0">
                <a:latin typeface="Verdana" charset="0"/>
              </a:rPr>
              <a:t>0 </a:t>
            </a:r>
            <a:r>
              <a:rPr lang="en-GB" sz="1600" dirty="0">
                <a:latin typeface="Verdana" charset="0"/>
              </a:rPr>
              <a:t>points (20 points for passing)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Verdana" charset="0"/>
              </a:rPr>
              <a:t>Total points: 100</a:t>
            </a: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16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b="1" dirty="0">
                <a:latin typeface="Verdana" charset="0"/>
              </a:rPr>
              <a:t>If an assignment is submitted after the deadline, 2 points will be subtracted from the total points obtained for this assignment</a:t>
            </a:r>
            <a:r>
              <a:rPr lang="en-GB" sz="1600" b="1" dirty="0" smtClean="0">
                <a:latin typeface="Verdana" charset="0"/>
              </a:rPr>
              <a:t>.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1600" dirty="0" smtClean="0">
              <a:latin typeface="Verdana" charset="0"/>
            </a:endParaRPr>
          </a:p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>
                <a:latin typeface="Verdana" charset="0"/>
              </a:rPr>
              <a:t>Grade  	Limit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A	</a:t>
            </a:r>
            <a:r>
              <a:rPr lang="en-GB" sz="1800" dirty="0" smtClean="0">
                <a:latin typeface="Verdana" charset="0"/>
              </a:rPr>
              <a:t>90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B	</a:t>
            </a:r>
            <a:r>
              <a:rPr lang="en-GB" sz="1800" dirty="0" smtClean="0">
                <a:latin typeface="Verdana" charset="0"/>
              </a:rPr>
              <a:t>80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C	</a:t>
            </a:r>
            <a:r>
              <a:rPr lang="en-GB" sz="1800" dirty="0" smtClean="0">
                <a:latin typeface="Verdana" charset="0"/>
              </a:rPr>
              <a:t>70 </a:t>
            </a:r>
            <a:r>
              <a:rPr lang="en-GB" sz="1800" dirty="0">
                <a:latin typeface="Verdana" charset="0"/>
              </a:rPr>
              <a:t>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D	60 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E	50 points</a:t>
            </a:r>
          </a:p>
          <a:p>
            <a:pPr lvl="1" eaLnBrk="1" hangingPunct="1">
              <a:lnSpc>
                <a:spcPct val="120000"/>
              </a:lnSpc>
              <a:buFont typeface="Arial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Verdana" charset="0"/>
              </a:rPr>
              <a:t>Fail	below 50 points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6967724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latin typeface="Verdana" charset="0"/>
              </a:rPr>
              <a:t>Communication in the course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i="1" dirty="0" smtClean="0">
                <a:latin typeface="Verdana" charset="0"/>
              </a:rPr>
              <a:t>Course web</a:t>
            </a:r>
            <a:r>
              <a:rPr lang="en-GB" sz="2400" dirty="0" smtClean="0">
                <a:latin typeface="Verdana" charset="0"/>
              </a:rPr>
              <a:t/>
            </a:r>
            <a:br>
              <a:rPr lang="en-GB" sz="2400" dirty="0" smtClean="0">
                <a:latin typeface="Verdana" charset="0"/>
              </a:rPr>
            </a:br>
            <a:r>
              <a:rPr lang="en-GB" sz="2400" dirty="0">
                <a:latin typeface="Verdana" charset="0"/>
              </a:rPr>
              <a:t>https://</a:t>
            </a:r>
            <a:r>
              <a:rPr lang="en-GB" sz="2400" dirty="0" err="1">
                <a:latin typeface="Verdana" charset="0"/>
              </a:rPr>
              <a:t>www.kth.se</a:t>
            </a:r>
            <a:r>
              <a:rPr lang="en-GB" sz="2400" dirty="0">
                <a:latin typeface="Verdana" charset="0"/>
              </a:rPr>
              <a:t>/social/course/</a:t>
            </a:r>
            <a:r>
              <a:rPr lang="en-GB" sz="2400" b="1" dirty="0" smtClean="0">
                <a:latin typeface="Verdana" charset="0"/>
              </a:rPr>
              <a:t>DT2350</a:t>
            </a:r>
            <a:r>
              <a:rPr lang="en-GB" sz="2400" dirty="0">
                <a:latin typeface="Verdana" charset="0"/>
              </a:rPr>
              <a:t>/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951195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Verdana" charset="0"/>
              </a:rPr>
              <a:t>Important deadlines</a:t>
            </a:r>
            <a:endParaRPr lang="en-GB" dirty="0">
              <a:latin typeface="Verdana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Project </a:t>
            </a:r>
            <a:r>
              <a:rPr lang="en-GB" sz="2400" dirty="0">
                <a:latin typeface="Verdana" charset="0"/>
              </a:rPr>
              <a:t>draft </a:t>
            </a:r>
            <a:r>
              <a:rPr lang="en-GB" sz="2400" dirty="0" smtClean="0">
                <a:latin typeface="Verdana" charset="0"/>
              </a:rPr>
              <a:t>									September 18</a:t>
            </a:r>
            <a:r>
              <a:rPr lang="en-GB" sz="2400" dirty="0">
                <a:latin typeface="Verdana" charset="0"/>
              </a:rPr>
              <a:t> </a:t>
            </a: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Paper review </a:t>
            </a:r>
            <a:r>
              <a:rPr lang="en-GB" sz="2400" dirty="0" smtClean="0">
                <a:latin typeface="Verdana" charset="0"/>
              </a:rPr>
              <a:t>1								September 18 </a:t>
            </a: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Paper review 2</a:t>
            </a:r>
            <a:r>
              <a:rPr lang="en-GB" sz="2400" dirty="0" smtClean="0">
                <a:latin typeface="Verdana" charset="0"/>
              </a:rPr>
              <a:t>								October</a:t>
            </a:r>
            <a:r>
              <a:rPr lang="en-GB" sz="2400" dirty="0">
                <a:latin typeface="Verdana" charset="0"/>
              </a:rPr>
              <a:t> </a:t>
            </a:r>
            <a:r>
              <a:rPr lang="en-GB" sz="2400" dirty="0" smtClean="0">
                <a:latin typeface="Verdana" charset="0"/>
              </a:rPr>
              <a:t>2</a:t>
            </a: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Project Poster</a:t>
            </a:r>
            <a:r>
              <a:rPr lang="en-GB" sz="2400" dirty="0">
                <a:latin typeface="Verdana" charset="0"/>
              </a:rPr>
              <a:t>	</a:t>
            </a:r>
            <a:r>
              <a:rPr lang="en-GB" sz="2400" dirty="0" smtClean="0">
                <a:latin typeface="Verdana" charset="0"/>
              </a:rPr>
              <a:t>								</a:t>
            </a:r>
            <a:r>
              <a:rPr lang="en-GB" sz="2400" smtClean="0">
                <a:latin typeface="Verdana" charset="0"/>
              </a:rPr>
              <a:t>October </a:t>
            </a:r>
            <a:r>
              <a:rPr lang="en-GB" sz="2400">
                <a:latin typeface="Verdana" charset="0"/>
              </a:rPr>
              <a:t>6</a:t>
            </a: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Verdana" charset="0"/>
              </a:rPr>
              <a:t>Final project </a:t>
            </a:r>
            <a:r>
              <a:rPr lang="en-GB" sz="2400" dirty="0" smtClean="0">
                <a:latin typeface="Verdana" charset="0"/>
              </a:rPr>
              <a:t>report							October 16</a:t>
            </a:r>
            <a:r>
              <a:rPr lang="en-GB" sz="2400" dirty="0">
                <a:latin typeface="Verdana" charset="0"/>
              </a:rPr>
              <a:t> </a:t>
            </a:r>
            <a:endParaRPr lang="en-GB" sz="2400" dirty="0" smtClean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>
              <a:latin typeface="Verdana" charset="0"/>
            </a:endParaRPr>
          </a:p>
          <a:p>
            <a:pPr>
              <a:lnSpc>
                <a:spcPct val="12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Verdana" charset="0"/>
              </a:rPr>
              <a:t>See course web for more details.</a:t>
            </a:r>
            <a:endParaRPr lang="en-GB" sz="2400" dirty="0">
              <a:latin typeface="Verdan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2692569" y="3518226"/>
            <a:ext cx="6480720" cy="523220"/>
          </a:xfrm>
          <a:prstGeom prst="rect">
            <a:avLst/>
          </a:prstGeom>
          <a:noFill/>
          <a:effectLst>
            <a:reflection stA="50000" endPos="84000" dist="12700" dir="5400000" sy="-100000" algn="bl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i="0" dirty="0" smtClean="0">
                <a:solidFill>
                  <a:srgbClr val="000000"/>
                </a:solidFill>
                <a:latin typeface="Verdana"/>
                <a:cs typeface="Verdana"/>
              </a:rPr>
              <a:t>DT2350 Human perception</a:t>
            </a:r>
            <a:endParaRPr lang="en-GB" sz="280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229886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Welcome to the </a:t>
            </a:r>
            <a:r>
              <a:rPr lang="en-US" dirty="0" err="1" smtClean="0"/>
              <a:t>programme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TIMTM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26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745506" y="2915741"/>
            <a:ext cx="8109815" cy="736719"/>
          </a:xfrm>
        </p:spPr>
        <p:txBody>
          <a:bodyPr/>
          <a:lstStyle/>
          <a:p>
            <a:r>
              <a:rPr lang="en-US" dirty="0" smtClean="0"/>
              <a:t>Introduction to the </a:t>
            </a:r>
            <a:r>
              <a:rPr lang="en-US" dirty="0" err="1" smtClean="0"/>
              <a:t>programme</a:t>
            </a:r>
            <a:r>
              <a:rPr lang="en-US" dirty="0" smtClean="0"/>
              <a:t> and first track introduction tomorrow 10-12 in B2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MTM_v35-3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58128" y="-1404711"/>
            <a:ext cx="6767641" cy="957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58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yellow.potx</Template>
  <TotalTime>10033</TotalTime>
  <Words>422</Words>
  <Application>Microsoft Macintosh PowerPoint</Application>
  <PresentationFormat>Custom</PresentationFormat>
  <Paragraphs>93</Paragraphs>
  <Slides>16</Slides>
  <Notes>13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Template_KTH_with colours and grafs</vt:lpstr>
      <vt:lpstr>think-cell Slide</vt:lpstr>
      <vt:lpstr>Chart</vt:lpstr>
      <vt:lpstr>Welcome to course DT2350 Human Perception for Information Technology</vt:lpstr>
      <vt:lpstr>Outlook</vt:lpstr>
      <vt:lpstr>Why choose  course DT2350  Human Perception for Information Technology</vt:lpstr>
      <vt:lpstr>PowerPoint Presentation</vt:lpstr>
      <vt:lpstr>Body-gesture emotion in expressive music performance R Bresin, K Hellmer, E Schoonderwaldt, J Beskov </vt:lpstr>
      <vt:lpstr>Why choose this course</vt:lpstr>
      <vt:lpstr>Key course facts</vt:lpstr>
      <vt:lpstr>PowerPoint Presentation</vt:lpstr>
      <vt:lpstr>Course structure 1/2</vt:lpstr>
      <vt:lpstr>Course structure 2/2</vt:lpstr>
      <vt:lpstr>Calculation of the final grade</vt:lpstr>
      <vt:lpstr>Communication in the course</vt:lpstr>
      <vt:lpstr>Important deadlines</vt:lpstr>
      <vt:lpstr>Welcome to the programme!</vt:lpstr>
      <vt:lpstr>Introduction to the programme and first track introduction tomorrow 10-12 in B2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Gesture in Interaction: Expressive Control Strategies (Part II)</dc:title>
  <cp:lastModifiedBy>Jarmo Laaksolahti</cp:lastModifiedBy>
  <cp:revision>453</cp:revision>
  <cp:lastPrinted>2015-08-30T19:53:08Z</cp:lastPrinted>
  <dcterms:created xsi:type="dcterms:W3CDTF">2010-04-22T11:15:48Z</dcterms:created>
  <dcterms:modified xsi:type="dcterms:W3CDTF">2016-08-29T07:07:11Z</dcterms:modified>
</cp:coreProperties>
</file>