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0" r:id="rId5"/>
    <p:sldId id="258" r:id="rId6"/>
    <p:sldId id="261" r:id="rId7"/>
    <p:sldId id="262" r:id="rId8"/>
    <p:sldId id="263" r:id="rId9"/>
    <p:sldId id="269" r:id="rId10"/>
    <p:sldId id="264" r:id="rId11"/>
    <p:sldId id="265" r:id="rId12"/>
    <p:sldId id="270" r:id="rId13"/>
    <p:sldId id="267" r:id="rId14"/>
    <p:sldId id="266" r:id="rId1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373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2536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6561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8206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717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941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4246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563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8578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6862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489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A807C-DEAC-4D53-B0CD-93AE31987E00}" type="datetimeFigureOut">
              <a:rPr lang="sv-SE" smtClean="0"/>
              <a:t>2016-08-29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71A97-AB72-4FDF-A6DD-1CA16E7736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274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solar+system&amp;source=images&amp;cd=&amp;cad=rja&amp;docid=SBIWQ9YYLhmnUM&amp;tbnid=ca87D0TSAO4PnM:&amp;ved=0CAUQjRw&amp;url=http://www.space.com/16080-solar-system-planets.html&amp;ei=uyFkUfKMG4XQtAaP1oDABw&amp;bvm=bv.44990110,d.Yms&amp;psig=AFQjCNGnt8wqy5PWGpIL1L8n3gEkhw4iEg&amp;ust=1365603105220855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/>
          <a:lstStyle/>
          <a:p>
            <a:r>
              <a:rPr lang="sv-SE" dirty="0" smtClean="0"/>
              <a:t>SF 1661 Perspektiv på matematik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2636912"/>
            <a:ext cx="6400800" cy="2808312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2015 HT</a:t>
            </a:r>
          </a:p>
          <a:p>
            <a:r>
              <a:rPr lang="sv-SE" dirty="0" smtClean="0"/>
              <a:t>Introduktionsföreläsning</a:t>
            </a:r>
          </a:p>
          <a:p>
            <a:endParaRPr lang="sv-SE" dirty="0"/>
          </a:p>
          <a:p>
            <a:r>
              <a:rPr lang="sv-SE" dirty="0" smtClean="0">
                <a:solidFill>
                  <a:schemeClr val="tx1"/>
                </a:solidFill>
              </a:rPr>
              <a:t>Hans Thunberg</a:t>
            </a:r>
            <a:br>
              <a:rPr lang="sv-SE" dirty="0" smtClean="0">
                <a:solidFill>
                  <a:schemeClr val="tx1"/>
                </a:solidFill>
              </a:rPr>
            </a:br>
            <a:r>
              <a:rPr lang="sv-SE" dirty="0" smtClean="0">
                <a:solidFill>
                  <a:schemeClr val="tx1"/>
                </a:solidFill>
              </a:rPr>
              <a:t>thunberg@math.kth.se</a:t>
            </a: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74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0"/>
            <a:ext cx="5410944" cy="1143000"/>
          </a:xfrm>
        </p:spPr>
        <p:txBody>
          <a:bodyPr/>
          <a:lstStyle/>
          <a:p>
            <a:r>
              <a:rPr lang="sv-SE" dirty="0" smtClean="0"/>
              <a:t>Vad </a:t>
            </a:r>
            <a:r>
              <a:rPr lang="sv-SE" b="1" dirty="0" smtClean="0"/>
              <a:t>är </a:t>
            </a:r>
            <a:r>
              <a:rPr lang="sv-SE" dirty="0" smtClean="0"/>
              <a:t>matematik? 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1512168" cy="231113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580402">
                <a:off x="6201059" y="1582935"/>
                <a:ext cx="15969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2400" b="0" i="1" smtClean="0">
                          <a:latin typeface="Cambria Math"/>
                        </a:rPr>
                        <m:t>1+1 </m:t>
                      </m:r>
                      <m:r>
                        <a:rPr lang="sv-SE" sz="2400" b="0" i="1" smtClean="0">
                          <a:latin typeface="Cambria Math"/>
                          <a:ea typeface="Cambria Math"/>
                        </a:rPr>
                        <m:t>≡0</m:t>
                      </m:r>
                    </m:oMath>
                  </m:oMathPara>
                </a14:m>
                <a:endParaRPr lang="sv-SE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80402">
                <a:off x="6201059" y="1582935"/>
                <a:ext cx="1596912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 rot="568224">
            <a:off x="7807842" y="1887239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(mod 2)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51587" y="2971409"/>
                <a:ext cx="3464795" cy="742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sv-SE" sz="32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sz="3200" b="0" i="1" smtClean="0">
                            <a:latin typeface="Cambria Math"/>
                          </a:rPr>
                          <m:t>−</m:t>
                        </m:r>
                        <m:r>
                          <a:rPr lang="sv-SE" sz="32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sv-SE" sz="3200" b="0" i="1" smtClean="0">
                            <a:latin typeface="Cambria Math"/>
                          </a:rPr>
                          <m:t>+</m:t>
                        </m:r>
                        <m:r>
                          <a:rPr lang="sv-SE" sz="32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sv-SE" sz="32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v-SE" sz="32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sv-SE" sz="32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sv-SE" sz="32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sv-SE" sz="32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sv-SE" sz="3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sv-SE" sz="3200" b="0" i="1" smtClean="0">
                            <a:latin typeface="Cambria Math"/>
                          </a:rPr>
                          <m:t>𝑑𝑥</m:t>
                        </m:r>
                        <m:r>
                          <a:rPr lang="sv-SE" sz="3200" b="0" i="1" smtClean="0">
                            <a:latin typeface="Cambria Math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sv-SE" sz="3200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sv-SE" sz="32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</m:rad>
                        <m:r>
                          <a:rPr lang="sv-SE" sz="3200" b="0" i="1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sv-SE" dirty="0" smtClean="0"/>
                  <a:t> </a:t>
                </a:r>
                <a:endParaRPr lang="sv-SE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587" y="2971409"/>
                <a:ext cx="3464795" cy="7423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808" y="3993855"/>
            <a:ext cx="2088232" cy="20882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221088"/>
            <a:ext cx="3191955" cy="23939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25761" y="1330013"/>
                <a:ext cx="3191707" cy="14291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sv-SE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sv-SE" i="1">
                                  <a:latin typeface="Cambria Math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sv-SE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sv-SE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sv-SE" i="1">
                                      <a:latin typeface="Cambria Math"/>
                                    </a:rPr>
                                    <m:t>−(</m:t>
                                  </m:r>
                                  <m:sSup>
                                    <m:sSupPr>
                                      <m:ctrlPr>
                                        <a:rPr lang="sv-SE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sv-SE" i="1">
                                      <a:latin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sv-SE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sv-SE" i="1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sv-SE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sv-SE" i="1">
                                      <a:latin typeface="Cambria Math"/>
                                    </a:rPr>
                                    <m:t>−2</m:t>
                                  </m:r>
                                  <m:r>
                                    <a:rPr lang="sv-SE" i="1">
                                      <a:latin typeface="Cambria Math"/>
                                    </a:rPr>
                                    <m:t>𝑎𝑥</m:t>
                                  </m:r>
                                  <m:r>
                                    <a:rPr lang="sv-SE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sv-SE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sv-SE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sv-SE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sv-SE" i="1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sv-SE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sv-SE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sv-SE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sv-SE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sv-SE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sv-SE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sv-SE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sv-SE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sv-SE" i="1">
                                      <a:latin typeface="Cambria Math"/>
                                    </a:rPr>
                                    <m:t>−2</m:t>
                                  </m:r>
                                  <m:r>
                                    <a:rPr lang="sv-SE" i="1">
                                      <a:latin typeface="Cambria Math"/>
                                    </a:rPr>
                                    <m:t>𝑎𝑥</m:t>
                                  </m:r>
                                  <m:r>
                                    <a:rPr lang="sv-SE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sv-SE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sv-SE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den>
                          </m:f>
                        </m:e>
                      </m:rad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761" y="1330013"/>
                <a:ext cx="3191707" cy="142917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562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/>
          <a:lstStyle/>
          <a:p>
            <a:r>
              <a:rPr lang="sv-SE" dirty="0" smtClean="0"/>
              <a:t>Vad är Matematik?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 smtClean="0"/>
              <a:t>”Matematik</a:t>
            </a:r>
            <a:r>
              <a:rPr lang="sv-SE" dirty="0" smtClean="0"/>
              <a:t> </a:t>
            </a:r>
            <a:r>
              <a:rPr lang="sv-SE" dirty="0"/>
              <a:t>är en abstrakt och generell vetenskap om problemlösning och </a:t>
            </a:r>
            <a:r>
              <a:rPr lang="sv-SE" dirty="0" smtClean="0"/>
              <a:t>metodutveckling.” (</a:t>
            </a:r>
            <a:r>
              <a:rPr lang="sv-SE" dirty="0" err="1" smtClean="0"/>
              <a:t>sv</a:t>
            </a:r>
            <a:r>
              <a:rPr lang="sv-SE" dirty="0" smtClean="0"/>
              <a:t> </a:t>
            </a:r>
            <a:r>
              <a:rPr lang="sv-SE" dirty="0" err="1" smtClean="0"/>
              <a:t>Wikipedia</a:t>
            </a:r>
            <a:r>
              <a:rPr lang="sv-SE" dirty="0" smtClean="0"/>
              <a:t>)</a:t>
            </a:r>
            <a:br>
              <a:rPr lang="sv-SE" dirty="0" smtClean="0"/>
            </a:br>
            <a:endParaRPr lang="sv-SE" dirty="0" smtClean="0"/>
          </a:p>
          <a:p>
            <a:r>
              <a:rPr lang="en-US" b="1" dirty="0" smtClean="0"/>
              <a:t>“Mathematics</a:t>
            </a:r>
            <a:r>
              <a:rPr lang="en-US" dirty="0" smtClean="0"/>
              <a:t> </a:t>
            </a:r>
            <a:r>
              <a:rPr lang="en-US" dirty="0"/>
              <a:t>is the abstract study of topics such as quantity (numbers</a:t>
            </a:r>
            <a:r>
              <a:rPr lang="en-US" dirty="0" smtClean="0"/>
              <a:t>), </a:t>
            </a:r>
            <a:r>
              <a:rPr lang="en-US" dirty="0"/>
              <a:t>structure</a:t>
            </a:r>
            <a:r>
              <a:rPr lang="en-US" dirty="0" smtClean="0"/>
              <a:t>, </a:t>
            </a:r>
            <a:r>
              <a:rPr lang="en-US" dirty="0"/>
              <a:t>space</a:t>
            </a:r>
            <a:r>
              <a:rPr lang="en-US" dirty="0" smtClean="0"/>
              <a:t>, </a:t>
            </a:r>
            <a:r>
              <a:rPr lang="en-US" dirty="0"/>
              <a:t>and change</a:t>
            </a:r>
            <a:r>
              <a:rPr lang="en-US" dirty="0" smtClean="0"/>
              <a:t>.” (</a:t>
            </a:r>
            <a:r>
              <a:rPr lang="en-US" dirty="0" err="1" smtClean="0"/>
              <a:t>eng</a:t>
            </a:r>
            <a:r>
              <a:rPr lang="en-US" dirty="0" smtClean="0"/>
              <a:t> Wikipedia)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0632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sv-SE" b="1" dirty="0" smtClean="0"/>
              <a:t>Var </a:t>
            </a:r>
            <a:r>
              <a:rPr lang="sv-SE" dirty="0" smtClean="0"/>
              <a:t>finns matematiken? </a:t>
            </a:r>
            <a:endParaRPr lang="sv-S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3106"/>
            <a:ext cx="8229600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sv-SE" i="1" dirty="0" smtClean="0"/>
              <a:t>Matematiken finns oberoende av människan,</a:t>
            </a:r>
            <a:r>
              <a:rPr lang="sv-SE" i="1" dirty="0"/>
              <a:t> </a:t>
            </a:r>
            <a:r>
              <a:rPr lang="sv-SE" i="1" dirty="0" smtClean="0"/>
              <a:t/>
            </a:r>
            <a:br>
              <a:rPr lang="sv-SE" i="1" dirty="0" smtClean="0"/>
            </a:br>
            <a:r>
              <a:rPr lang="sv-SE" i="1" dirty="0" smtClean="0"/>
              <a:t>vi </a:t>
            </a:r>
            <a:r>
              <a:rPr lang="sv-SE" b="1" i="1" dirty="0" smtClean="0"/>
              <a:t>upptäcker </a:t>
            </a:r>
            <a:r>
              <a:rPr lang="sv-SE" i="1" dirty="0" smtClean="0"/>
              <a:t>samband och struktur som redan finns.</a:t>
            </a:r>
          </a:p>
          <a:p>
            <a:pPr marL="0" indent="0">
              <a:buNone/>
            </a:pPr>
            <a:r>
              <a:rPr lang="sv-SE" i="1" dirty="0"/>
              <a:t/>
            </a:r>
            <a:br>
              <a:rPr lang="sv-SE" i="1" dirty="0"/>
            </a:br>
            <a:r>
              <a:rPr lang="sv-SE" i="1" dirty="0" smtClean="0"/>
              <a:t>- Matematiken är ett mänskligt påfund,</a:t>
            </a:r>
            <a:br>
              <a:rPr lang="sv-SE" i="1" dirty="0" smtClean="0"/>
            </a:br>
            <a:r>
              <a:rPr lang="sv-SE" i="1" dirty="0" smtClean="0"/>
              <a:t>   vi </a:t>
            </a:r>
            <a:r>
              <a:rPr lang="sv-SE" b="1" i="1" dirty="0" smtClean="0"/>
              <a:t>skapar </a:t>
            </a:r>
            <a:r>
              <a:rPr lang="sv-SE" i="1" dirty="0" smtClean="0"/>
              <a:t>de matematiska begreppen och</a:t>
            </a:r>
            <a:br>
              <a:rPr lang="sv-SE" i="1" dirty="0" smtClean="0"/>
            </a:br>
            <a:r>
              <a:rPr lang="sv-SE" i="1" dirty="0" smtClean="0"/>
              <a:t>   strukturerna</a:t>
            </a:r>
            <a:endParaRPr lang="sv-SE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16016" y="2220026"/>
                <a:ext cx="390831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3200" dirty="0" smtClean="0"/>
                  <a:t>3762  = </a:t>
                </a:r>
                <a14:m>
                  <m:oMath xmlns:m="http://schemas.openxmlformats.org/officeDocument/2006/math">
                    <m:r>
                      <a:rPr lang="sv-SE" sz="3200" b="0" i="1" smtClean="0">
                        <a:latin typeface="Cambria Math"/>
                      </a:rPr>
                      <m:t>2</m:t>
                    </m:r>
                    <m:r>
                      <a:rPr lang="sv-SE" sz="3200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sv-SE" sz="32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32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sv-SE" sz="3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sv-SE" sz="3200" b="0" i="1" smtClean="0">
                        <a:latin typeface="Cambria Math"/>
                        <a:ea typeface="Cambria Math"/>
                      </a:rPr>
                      <m:t>∙11∙19</m:t>
                    </m:r>
                  </m:oMath>
                </a14:m>
                <a:endParaRPr lang="sv-SE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220026"/>
                <a:ext cx="3908314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4056" t="-12500" b="-3437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287006"/>
            <a:ext cx="2376264" cy="17799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64189" y="5979965"/>
                <a:ext cx="5348131" cy="6819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v-SE" sz="2800" b="0" i="1" smtClean="0">
                        <a:latin typeface="Cambria Math"/>
                      </a:rPr>
                      <m:t>𝑧</m:t>
                    </m:r>
                    <m:r>
                      <a:rPr lang="sv-SE" sz="2800" b="0" i="1" smtClean="0">
                        <a:latin typeface="Cambria Math"/>
                      </a:rPr>
                      <m:t> → </m:t>
                    </m:r>
                    <m:sSup>
                      <m:sSupPr>
                        <m:ctrlPr>
                          <a:rPr lang="sv-SE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8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p>
                        <m:r>
                          <a:rPr lang="sv-SE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sv-SE" sz="28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sv-SE" sz="2800" b="0" i="1" smtClean="0">
                        <a:latin typeface="Cambria Math"/>
                        <a:ea typeface="Cambria Math"/>
                      </a:rPr>
                      <m:t>𝑧</m:t>
                    </m:r>
                    <m:r>
                      <a:rPr lang="sv-SE" sz="2800" b="0" i="1" smtClean="0">
                        <a:latin typeface="Cambria Math"/>
                        <a:ea typeface="Cambria Math"/>
                      </a:rPr>
                      <m:t> → </m:t>
                    </m:r>
                    <m:sSup>
                      <m:sSupPr>
                        <m:ctrlPr>
                          <a:rPr lang="sv-SE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sv-SE" sz="28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sv-SE" sz="28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sv-SE" sz="2800" b="0" i="1" smtClean="0"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sv-SE" sz="2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sv-SE" sz="28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sv-SE" sz="28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  <m:r>
                          <a:rPr lang="sv-SE" sz="28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sv-SE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sv-SE" sz="28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sv-SE" sz="2800" b="0" i="1" smtClean="0">
                        <a:latin typeface="Cambria Math"/>
                        <a:ea typeface="Cambria Math"/>
                      </a:rPr>
                      <m:t>𝑧</m:t>
                    </m:r>
                    <m:r>
                      <a:rPr lang="sv-SE" sz="2800" b="0" i="1" smtClean="0">
                        <a:latin typeface="Cambria Math"/>
                        <a:ea typeface="Cambria Math"/>
                      </a:rPr>
                      <m:t> </m:t>
                    </m:r>
                    <m:groupChr>
                      <m:groupChrPr>
                        <m:chr m:val="→"/>
                        <m:vertJc m:val="bot"/>
                        <m:ctrlPr>
                          <a:rPr lang="sv-SE" sz="2800" b="0" i="1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sv-SE" sz="2800" b="1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?</m:t>
                        </m:r>
                      </m:e>
                    </m:groupChr>
                    <m:r>
                      <a:rPr lang="sv-SE" sz="28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sv-SE" sz="2800" dirty="0" smtClean="0"/>
                  <a:t> </a:t>
                </a:r>
                <a:endParaRPr lang="sv-SE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4189" y="5979965"/>
                <a:ext cx="5348131" cy="68198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684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26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Matematik är </a:t>
            </a:r>
            <a:r>
              <a:rPr lang="sv-SE" b="1" dirty="0" smtClean="0"/>
              <a:t>inte </a:t>
            </a:r>
            <a:r>
              <a:rPr lang="sv-SE" dirty="0" smtClean="0"/>
              <a:t>en naturvetenskap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3600" dirty="0" smtClean="0">
                <a:solidFill>
                  <a:srgbClr val="0070C0"/>
                </a:solidFill>
              </a:rPr>
              <a:t>Vad är SANT och var är FALSKT ? </a:t>
            </a:r>
          </a:p>
          <a:p>
            <a:pPr marL="0" indent="0">
              <a:buNone/>
            </a:pPr>
            <a:endParaRPr lang="sv-SE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v-SE" sz="2800" dirty="0" smtClean="0">
                <a:solidFill>
                  <a:schemeClr val="accent3">
                    <a:lumMod val="50000"/>
                  </a:schemeClr>
                </a:solidFill>
              </a:rPr>
              <a:t>Naturvetenskap: </a:t>
            </a:r>
            <a:r>
              <a:rPr lang="sv-SE" sz="2800" b="1" dirty="0" smtClean="0">
                <a:solidFill>
                  <a:schemeClr val="accent3">
                    <a:lumMod val="50000"/>
                  </a:schemeClr>
                </a:solidFill>
              </a:rPr>
              <a:t>experiment </a:t>
            </a:r>
            <a:r>
              <a:rPr lang="sv-SE" sz="2800" dirty="0" smtClean="0">
                <a:solidFill>
                  <a:schemeClr val="accent3">
                    <a:lumMod val="50000"/>
                  </a:schemeClr>
                </a:solidFill>
              </a:rPr>
              <a:t>på </a:t>
            </a:r>
            <a:r>
              <a:rPr lang="sv-SE" sz="2800" b="1" dirty="0" smtClean="0">
                <a:solidFill>
                  <a:schemeClr val="accent3">
                    <a:lumMod val="50000"/>
                  </a:schemeClr>
                </a:solidFill>
              </a:rPr>
              <a:t>naturen</a:t>
            </a:r>
            <a:r>
              <a:rPr lang="sv-SE" sz="2800" dirty="0" smtClean="0">
                <a:solidFill>
                  <a:schemeClr val="accent3">
                    <a:lumMod val="50000"/>
                  </a:schemeClr>
                </a:solidFill>
              </a:rPr>
              <a:t> avgör </a:t>
            </a:r>
            <a:endParaRPr lang="sv-SE" sz="28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v-SE" sz="2800" dirty="0">
                <a:solidFill>
                  <a:srgbClr val="0070C0"/>
                </a:solidFill>
              </a:rPr>
              <a:t/>
            </a:r>
            <a:br>
              <a:rPr lang="sv-SE" sz="2800" dirty="0">
                <a:solidFill>
                  <a:srgbClr val="0070C0"/>
                </a:solidFill>
              </a:rPr>
            </a:br>
            <a:endParaRPr lang="sv-SE" sz="1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v-SE" sz="2800" dirty="0" smtClean="0">
                <a:solidFill>
                  <a:srgbClr val="C00000"/>
                </a:solidFill>
              </a:rPr>
              <a:t>Matematik: mänskliga </a:t>
            </a:r>
            <a:r>
              <a:rPr lang="sv-SE" sz="2800" b="1" dirty="0" smtClean="0">
                <a:solidFill>
                  <a:srgbClr val="C00000"/>
                </a:solidFill>
              </a:rPr>
              <a:t>tankar</a:t>
            </a:r>
            <a:r>
              <a:rPr lang="sv-SE" sz="2800" dirty="0" smtClean="0">
                <a:solidFill>
                  <a:srgbClr val="C00000"/>
                </a:solidFill>
              </a:rPr>
              <a:t> </a:t>
            </a:r>
            <a:r>
              <a:rPr lang="sv-SE" sz="2800" b="1" dirty="0" smtClean="0">
                <a:solidFill>
                  <a:srgbClr val="C00000"/>
                </a:solidFill>
              </a:rPr>
              <a:t> </a:t>
            </a:r>
            <a:r>
              <a:rPr lang="sv-SE" sz="2800" dirty="0" smtClean="0">
                <a:solidFill>
                  <a:srgbClr val="C00000"/>
                </a:solidFill>
              </a:rPr>
              <a:t>avgör</a:t>
            </a:r>
          </a:p>
          <a:p>
            <a:pPr marL="0" indent="0">
              <a:buNone/>
            </a:pPr>
            <a:r>
              <a:rPr lang="sv-SE" sz="2800" dirty="0">
                <a:solidFill>
                  <a:srgbClr val="C00000"/>
                </a:solidFill>
              </a:rPr>
              <a:t>	</a:t>
            </a:r>
            <a:r>
              <a:rPr lang="sv-SE" sz="2800" dirty="0" smtClean="0">
                <a:solidFill>
                  <a:srgbClr val="C00000"/>
                </a:solidFill>
              </a:rPr>
              <a:t>- bevis, logiska resonemang, beräkningar, motexempel ….</a:t>
            </a:r>
          </a:p>
          <a:p>
            <a:pPr marL="457200" lvl="1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7061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5536" y="476672"/>
            <a:ext cx="8229600" cy="841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 </a:t>
            </a:r>
            <a:r>
              <a:rPr lang="sv-SE" sz="3600" dirty="0" smtClean="0"/>
              <a:t>… och ändå går de så bra ihop! </a:t>
            </a:r>
            <a:endParaRPr lang="sv-SE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18233"/>
            <a:ext cx="1386141" cy="1905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5856" y="5013176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“The Unreasonable Effectiveness of Mathematics in the Natural Sciences”  (</a:t>
            </a:r>
            <a:r>
              <a:rPr lang="sv-SE" sz="2400" b="1" dirty="0" smtClean="0">
                <a:effectLst/>
              </a:rPr>
              <a:t>Eugene </a:t>
            </a:r>
            <a:r>
              <a:rPr lang="sv-SE" sz="2400" b="1" dirty="0" err="1" smtClean="0">
                <a:effectLst/>
              </a:rPr>
              <a:t>Wigner</a:t>
            </a:r>
            <a:r>
              <a:rPr lang="sv-SE" sz="2400" b="1" dirty="0" smtClean="0">
                <a:effectLst/>
              </a:rPr>
              <a:t>)</a:t>
            </a:r>
            <a:endParaRPr lang="en-US" sz="2400" i="1" dirty="0" smtClean="0"/>
          </a:p>
          <a:p>
            <a:endParaRPr lang="sv-SE" sz="2400" dirty="0"/>
          </a:p>
        </p:txBody>
      </p:sp>
      <p:pic>
        <p:nvPicPr>
          <p:cNvPr id="7" name="Picture 2" descr="http://i.space.com/images/i/000/009/474/i02/nasa-solar-system-graphic-72.jpg?1304698777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462" y="1988840"/>
            <a:ext cx="617087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69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3600400" cy="3516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238935" y="5209200"/>
            <a:ext cx="2994303" cy="1020873"/>
            <a:chOff x="6149697" y="3573016"/>
            <a:chExt cx="2994303" cy="1020873"/>
          </a:xfrm>
        </p:grpSpPr>
        <p:sp>
          <p:nvSpPr>
            <p:cNvPr id="2" name="Rectangle 1"/>
            <p:cNvSpPr/>
            <p:nvPr/>
          </p:nvSpPr>
          <p:spPr>
            <a:xfrm>
              <a:off x="6156175" y="3573016"/>
              <a:ext cx="2987825" cy="10208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5126" name="Picture 6" descr="Spotif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697" y="3664165"/>
              <a:ext cx="2809212" cy="838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665" y="2420888"/>
            <a:ext cx="1240904" cy="124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275429"/>
            <a:ext cx="6173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 smtClean="0"/>
              <a:t>Matematik - ett universalverktyg för ingenjörer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997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667999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88840"/>
            <a:ext cx="4254687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535" y="4016352"/>
            <a:ext cx="2523949" cy="23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52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4"/>
            <a:ext cx="4104456" cy="307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30014" y="5373216"/>
            <a:ext cx="3469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Tacoma narrows bridge (USA 1940)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377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819" y="1196752"/>
            <a:ext cx="8229600" cy="5400600"/>
          </a:xfrm>
        </p:spPr>
        <p:txBody>
          <a:bodyPr>
            <a:normAutofit fontScale="85000" lnSpcReduction="20000"/>
          </a:bodyPr>
          <a:lstStyle/>
          <a:p>
            <a:r>
              <a:rPr lang="sv-SE" dirty="0" smtClean="0"/>
              <a:t>14 – 19 + 8 </a:t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”Vad blir 0,5 gånger 0,5” ?</a:t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Du ska köpa en ny lägenhet för 2 miljoner kronor. Du blir erbjuden rörlig ränta om 3%. </a:t>
            </a:r>
          </a:p>
          <a:p>
            <a:pPr lvl="1"/>
            <a:r>
              <a:rPr lang="sv-SE" dirty="0" smtClean="0"/>
              <a:t>Vad blir månadskostnaderna för lånet efter ränteavdrag?</a:t>
            </a:r>
          </a:p>
          <a:p>
            <a:pPr lvl="1"/>
            <a:r>
              <a:rPr lang="sv-SE" dirty="0" smtClean="0"/>
              <a:t>Om räntan stiger till 7%? </a:t>
            </a:r>
            <a:endParaRPr lang="sv-SE" dirty="0"/>
          </a:p>
          <a:p>
            <a:pPr marL="457200" lvl="1" indent="0">
              <a:buNone/>
            </a:pPr>
            <a:endParaRPr lang="sv-SE" dirty="0" smtClean="0"/>
          </a:p>
          <a:p>
            <a:r>
              <a:rPr lang="sv-SE" dirty="0"/>
              <a:t>Varför man inte bör teckna försäkring på sin nya kaffebryggare.</a:t>
            </a:r>
            <a:br>
              <a:rPr lang="sv-SE" dirty="0"/>
            </a:br>
            <a:endParaRPr lang="sv-SE" dirty="0"/>
          </a:p>
          <a:p>
            <a:r>
              <a:rPr lang="sv-SE" dirty="0"/>
              <a:t>Vad menas med att en förändringen är ”statistiskt säkerställd” ?</a:t>
            </a:r>
            <a:endParaRPr lang="sv-SE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179694"/>
            <a:ext cx="3600400" cy="648072"/>
          </a:xfrm>
        </p:spPr>
        <p:txBody>
          <a:bodyPr>
            <a:normAutofit/>
          </a:bodyPr>
          <a:lstStyle/>
          <a:p>
            <a:pPr algn="l"/>
            <a:r>
              <a:rPr lang="sv-SE" sz="2800" dirty="0" smtClean="0"/>
              <a:t>Medborgarmatematik</a:t>
            </a:r>
            <a:endParaRPr lang="sv-SE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79512" y="980728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75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pPr marL="0" indent="0">
              <a:buNone/>
            </a:pPr>
            <a:endParaRPr lang="sv-SE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179694"/>
            <a:ext cx="4392488" cy="648072"/>
          </a:xfrm>
        </p:spPr>
        <p:txBody>
          <a:bodyPr>
            <a:normAutofit/>
          </a:bodyPr>
          <a:lstStyle/>
          <a:p>
            <a:pPr algn="l"/>
            <a:r>
              <a:rPr lang="sv-SE" sz="2800" dirty="0" smtClean="0">
                <a:solidFill>
                  <a:srgbClr val="C00000"/>
                </a:solidFill>
              </a:rPr>
              <a:t>Matematik är ett kulturämne</a:t>
            </a:r>
            <a:endParaRPr lang="sv-SE" sz="2800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79512" y="980728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t0.gstatic.com/images?q=tbn:ANd9GcTWo9tuEI-l9uQ_pliXgwwXS7GTEMXhcqYwQr2x5dmuysbY3x0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68759"/>
            <a:ext cx="2664296" cy="465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31469" y="5916752"/>
            <a:ext cx="4912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solidFill>
                  <a:srgbClr val="C00000"/>
                </a:solidFill>
              </a:rPr>
              <a:t>Världens mest lästa bok ? </a:t>
            </a:r>
            <a:endParaRPr lang="sv-SE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76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2"/>
            <a:ext cx="509512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859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936104"/>
          </a:xfrm>
        </p:spPr>
        <p:txBody>
          <a:bodyPr/>
          <a:lstStyle/>
          <a:p>
            <a:r>
              <a:rPr lang="sv-SE" dirty="0" smtClean="0"/>
              <a:t>Vad är Matematik?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84576"/>
          </a:xfrm>
        </p:spPr>
        <p:txBody>
          <a:bodyPr>
            <a:normAutofit fontScale="77500" lnSpcReduction="20000"/>
          </a:bodyPr>
          <a:lstStyle/>
          <a:p>
            <a:r>
              <a:rPr lang="sv-SE" dirty="0" smtClean="0"/>
              <a:t>En del av ditt sätt att tänka</a:t>
            </a:r>
          </a:p>
          <a:p>
            <a:pPr lvl="1"/>
            <a:r>
              <a:rPr lang="sv-SE" dirty="0"/>
              <a:t>rutiner, färdighet, kunskap, problemlösning, kreativitet, fantasi, precision, resonemang, logik ….</a:t>
            </a:r>
            <a:br>
              <a:rPr lang="sv-SE" dirty="0"/>
            </a:br>
            <a:endParaRPr lang="sv-SE" dirty="0"/>
          </a:p>
          <a:p>
            <a:r>
              <a:rPr lang="sv-SE" dirty="0" smtClean="0"/>
              <a:t>En del av vår kultur</a:t>
            </a:r>
            <a:endParaRPr lang="sv-SE" dirty="0" smtClean="0"/>
          </a:p>
          <a:p>
            <a:pPr lvl="1"/>
            <a:r>
              <a:rPr lang="sv-SE" dirty="0" smtClean="0"/>
              <a:t>har </a:t>
            </a:r>
            <a:r>
              <a:rPr lang="sv-SE" dirty="0" smtClean="0"/>
              <a:t>en flertusenårig tradition</a:t>
            </a:r>
          </a:p>
          <a:p>
            <a:pPr lvl="1"/>
            <a:r>
              <a:rPr lang="sv-SE" dirty="0"/>
              <a:t>f</a:t>
            </a:r>
            <a:r>
              <a:rPr lang="sv-SE" dirty="0" smtClean="0"/>
              <a:t>rån praktisk vardagskunskap till akademisk </a:t>
            </a:r>
            <a:r>
              <a:rPr lang="sv-SE" dirty="0" smtClean="0"/>
              <a:t>disciplin</a:t>
            </a:r>
          </a:p>
          <a:p>
            <a:pPr lvl="1"/>
            <a:endParaRPr lang="sv-SE" dirty="0"/>
          </a:p>
          <a:p>
            <a:r>
              <a:rPr lang="sv-SE" dirty="0"/>
              <a:t>Mycket livaktig internationell forskningsverksamhet</a:t>
            </a:r>
          </a:p>
          <a:p>
            <a:pPr lvl="1"/>
            <a:r>
              <a:rPr lang="sv-SE" dirty="0"/>
              <a:t>Ett par miljoner publicerade verk</a:t>
            </a:r>
          </a:p>
          <a:p>
            <a:pPr lvl="1"/>
            <a:r>
              <a:rPr lang="sv-SE" dirty="0"/>
              <a:t>Ca 100 000 nya verk /år 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Ett verktyg i andra vetenskaper och verksamheter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Det </a:t>
            </a:r>
            <a:r>
              <a:rPr lang="sv-SE" dirty="0" smtClean="0"/>
              <a:t>största undervisningsämnet på </a:t>
            </a:r>
            <a:r>
              <a:rPr lang="sv-SE" dirty="0" smtClean="0"/>
              <a:t>högskolan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93853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92500" lnSpcReduction="20000"/>
          </a:bodyPr>
          <a:lstStyle/>
          <a:p>
            <a:r>
              <a:rPr lang="sv-SE" dirty="0" smtClean="0"/>
              <a:t>Matematik är också ett </a:t>
            </a:r>
            <a:r>
              <a:rPr lang="sv-SE" i="1" dirty="0" smtClean="0"/>
              <a:t>färdighetsämne</a:t>
            </a:r>
          </a:p>
          <a:p>
            <a:pPr lvl="1"/>
            <a:r>
              <a:rPr lang="sv-SE" i="1" dirty="0" smtClean="0"/>
              <a:t>Formler, exempel och mönster är det vi tänker med</a:t>
            </a:r>
            <a:endParaRPr lang="sv-SE" i="1" dirty="0" smtClean="0"/>
          </a:p>
          <a:p>
            <a:r>
              <a:rPr lang="sv-SE" dirty="0" smtClean="0"/>
              <a:t>Vårt arbetsminne är begränsat – vi behöver rutiner och kunskaper för att komma vidare</a:t>
            </a:r>
          </a:p>
          <a:p>
            <a:r>
              <a:rPr lang="sv-SE" dirty="0" smtClean="0"/>
              <a:t>Matematik är kumulativt</a:t>
            </a:r>
          </a:p>
          <a:p>
            <a:r>
              <a:rPr lang="sv-SE" dirty="0" smtClean="0"/>
              <a:t>Matematik tar tid att internalisera</a:t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Ha tålamod</a:t>
            </a:r>
          </a:p>
          <a:p>
            <a:pPr lvl="1"/>
            <a:r>
              <a:rPr lang="sv-SE" dirty="0" smtClean="0"/>
              <a:t>om </a:t>
            </a:r>
            <a:r>
              <a:rPr lang="sv-SE" dirty="0" smtClean="0"/>
              <a:t>det </a:t>
            </a:r>
            <a:r>
              <a:rPr lang="sv-SE" dirty="0" smtClean="0"/>
              <a:t>inte </a:t>
            </a:r>
            <a:r>
              <a:rPr lang="sv-SE" dirty="0" smtClean="0"/>
              <a:t>är svårt</a:t>
            </a:r>
            <a:r>
              <a:rPr lang="sv-SE" dirty="0" smtClean="0"/>
              <a:t> </a:t>
            </a:r>
            <a:r>
              <a:rPr lang="sv-SE" dirty="0" smtClean="0"/>
              <a:t>lär man inget nytt!</a:t>
            </a:r>
          </a:p>
          <a:p>
            <a:r>
              <a:rPr lang="sv-SE" dirty="0" smtClean="0"/>
              <a:t>Fråga och diskutera!</a:t>
            </a:r>
            <a:br>
              <a:rPr lang="sv-SE" dirty="0" smtClean="0"/>
            </a:br>
            <a:endParaRPr lang="sv-SE" dirty="0" smtClean="0"/>
          </a:p>
          <a:p>
            <a:pPr marL="0" indent="0">
              <a:buNone/>
            </a:pPr>
            <a:endParaRPr lang="sv-SE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79512" y="980728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2555776" y="112783"/>
            <a:ext cx="3456384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000" dirty="0" smtClean="0">
                <a:solidFill>
                  <a:srgbClr val="C00000"/>
                </a:solidFill>
              </a:rPr>
              <a:t>Matematik tar tid!</a:t>
            </a:r>
          </a:p>
        </p:txBody>
      </p:sp>
    </p:spTree>
    <p:extLst>
      <p:ext uri="{BB962C8B-B14F-4D97-AF65-F5344CB8AC3E}">
        <p14:creationId xmlns:p14="http://schemas.microsoft.com/office/powerpoint/2010/main" val="270205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302</Words>
  <Application>Microsoft Office PowerPoint</Application>
  <PresentationFormat>On-screen Show (4:3)</PresentationFormat>
  <Paragraphs>62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SF 1661 Perspektiv på matematik</vt:lpstr>
      <vt:lpstr>Vad är matematik? </vt:lpstr>
      <vt:lpstr>Vad är Matematik?</vt:lpstr>
      <vt:lpstr>Var finns matematiken? </vt:lpstr>
      <vt:lpstr>Matematik är inte en naturvetenskap</vt:lpstr>
      <vt:lpstr>PowerPoint Presentation</vt:lpstr>
      <vt:lpstr>PowerPoint Presentation</vt:lpstr>
      <vt:lpstr>PowerPoint Presentation</vt:lpstr>
      <vt:lpstr>PowerPoint Presentation</vt:lpstr>
      <vt:lpstr>Medborgarmatematik</vt:lpstr>
      <vt:lpstr>Matematik är ett kulturämne</vt:lpstr>
      <vt:lpstr>PowerPoint Presentation</vt:lpstr>
      <vt:lpstr>Vad är Matematik?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SF 1661 Perspektiv på matematik</dc:title>
  <dc:creator>Hans Thunberg</dc:creator>
  <cp:lastModifiedBy>Hans Thunberg</cp:lastModifiedBy>
  <cp:revision>35</cp:revision>
  <dcterms:created xsi:type="dcterms:W3CDTF">2012-08-23T07:11:24Z</dcterms:created>
  <dcterms:modified xsi:type="dcterms:W3CDTF">2016-08-29T09:29:35Z</dcterms:modified>
</cp:coreProperties>
</file>