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embeddings/oleObject1.bin" ContentType="application/vnd.openxmlformats-officedocument.oleObject"/>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audio1.bin" ContentType="audio/unknown"/>
  <Override PartName="/ppt/media/audio2.bin" ContentType="audi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30"/>
  </p:notesMasterIdLst>
  <p:handoutMasterIdLst>
    <p:handoutMasterId r:id="rId31"/>
  </p:handoutMasterIdLst>
  <p:sldIdLst>
    <p:sldId id="258" r:id="rId2"/>
    <p:sldId id="281" r:id="rId3"/>
    <p:sldId id="262" r:id="rId4"/>
    <p:sldId id="264" r:id="rId5"/>
    <p:sldId id="269" r:id="rId6"/>
    <p:sldId id="270" r:id="rId7"/>
    <p:sldId id="271" r:id="rId8"/>
    <p:sldId id="272" r:id="rId9"/>
    <p:sldId id="263" r:id="rId10"/>
    <p:sldId id="273" r:id="rId11"/>
    <p:sldId id="274" r:id="rId12"/>
    <p:sldId id="275" r:id="rId13"/>
    <p:sldId id="279" r:id="rId14"/>
    <p:sldId id="280" r:id="rId15"/>
    <p:sldId id="283" r:id="rId16"/>
    <p:sldId id="265" r:id="rId17"/>
    <p:sldId id="266" r:id="rId18"/>
    <p:sldId id="288" r:id="rId19"/>
    <p:sldId id="285" r:id="rId20"/>
    <p:sldId id="259" r:id="rId21"/>
    <p:sldId id="257" r:id="rId22"/>
    <p:sldId id="260" r:id="rId23"/>
    <p:sldId id="287" r:id="rId24"/>
    <p:sldId id="286" r:id="rId25"/>
    <p:sldId id="277" r:id="rId26"/>
    <p:sldId id="282" r:id="rId27"/>
    <p:sldId id="284" r:id="rId28"/>
    <p:sldId id="27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919"/>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92" autoAdjust="0"/>
    <p:restoredTop sz="74892" autoAdjust="0"/>
  </p:normalViewPr>
  <p:slideViewPr>
    <p:cSldViewPr snapToGrid="0" showGuides="1">
      <p:cViewPr varScale="1">
        <p:scale>
          <a:sx n="67" d="100"/>
          <a:sy n="67" d="100"/>
        </p:scale>
        <p:origin x="-1816" y="-104"/>
      </p:cViewPr>
      <p:guideLst>
        <p:guide orient="horz" pos="1296"/>
        <p:guide orient="horz" pos="629"/>
        <p:guide orient="horz" pos="997"/>
        <p:guide orient="horz"/>
        <p:guide orient="horz" pos="217"/>
        <p:guide orient="horz" pos="3681"/>
        <p:guide pos="631"/>
        <p:guide pos="1020"/>
        <p:guide pos="5389"/>
        <p:guide pos="3120"/>
        <p:guide pos="219"/>
        <p:guide pos="3292"/>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9D065-03A5-4C09-9A36-A973175AAF75}" type="datetimeFigureOut">
              <a:rPr lang="en-GB" smtClean="0"/>
              <a:t>22/09/16</a:t>
            </a:fld>
            <a:endParaRPr lang="en-GB"/>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F99DCF-A131-4957-829E-DFB5C8C3EC8F}" type="slidenum">
              <a:rPr lang="en-GB" smtClean="0"/>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2CB0E4-B59E-A540-B474-8E21DFFF164C}" type="datetimeFigureOut">
              <a:rPr lang="sv-SE" smtClean="0"/>
              <a:t>22/09/16</a:t>
            </a:fld>
            <a:endParaRPr lang="en-GB"/>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ED1979-F3BB-A847-8B4E-A85A1BD19652}" type="slidenum">
              <a:rPr lang="en-GB" smtClean="0"/>
              <a:t>‹#›</a:t>
            </a:fld>
            <a:endParaRPr lang="en-GB"/>
          </a:p>
        </p:txBody>
      </p:sp>
    </p:spTree>
    <p:extLst>
      <p:ext uri="{BB962C8B-B14F-4D97-AF65-F5344CB8AC3E}">
        <p14:creationId xmlns:p14="http://schemas.microsoft.com/office/powerpoint/2010/main" val="41809911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AED1979-F3BB-A847-8B4E-A85A1BD19652}" type="slidenum">
              <a:rPr lang="en-GB" smtClean="0"/>
              <a:t>6</a:t>
            </a:fld>
            <a:endParaRPr lang="en-GB"/>
          </a:p>
        </p:txBody>
      </p:sp>
    </p:spTree>
    <p:extLst>
      <p:ext uri="{BB962C8B-B14F-4D97-AF65-F5344CB8AC3E}">
        <p14:creationId xmlns:p14="http://schemas.microsoft.com/office/powerpoint/2010/main" val="32861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key feature of (or assumption underlying) all such </a:t>
            </a:r>
            <a:r>
              <a:rPr lang="en-US" dirty="0" err="1" smtClean="0"/>
              <a:t>crossmodal</a:t>
            </a:r>
            <a:r>
              <a:rPr lang="en-US" dirty="0" smtClean="0"/>
              <a:t> correspondences is that they are </a:t>
            </a:r>
            <a:r>
              <a:rPr lang="en-US" b="1" dirty="0" smtClean="0"/>
              <a:t>shared by a large number of people</a:t>
            </a:r>
            <a:r>
              <a:rPr lang="en-US" dirty="0" smtClean="0"/>
              <a:t> (and some may, in fact, be universal).</a:t>
            </a:r>
          </a:p>
          <a:p>
            <a:endParaRPr lang="en-GB" dirty="0"/>
          </a:p>
        </p:txBody>
      </p:sp>
      <p:sp>
        <p:nvSpPr>
          <p:cNvPr id="4" name="Platshållare för bildnummer 3"/>
          <p:cNvSpPr>
            <a:spLocks noGrp="1"/>
          </p:cNvSpPr>
          <p:nvPr>
            <p:ph type="sldNum" sz="quarter" idx="10"/>
          </p:nvPr>
        </p:nvSpPr>
        <p:spPr/>
        <p:txBody>
          <a:bodyPr/>
          <a:lstStyle/>
          <a:p>
            <a:fld id="{EAED1979-F3BB-A847-8B4E-A85A1BD19652}" type="slidenum">
              <a:rPr lang="en-GB" smtClean="0"/>
              <a:t>8</a:t>
            </a:fld>
            <a:endParaRPr lang="en-GB"/>
          </a:p>
        </p:txBody>
      </p:sp>
    </p:spTree>
    <p:extLst>
      <p:ext uri="{BB962C8B-B14F-4D97-AF65-F5344CB8AC3E}">
        <p14:creationId xmlns:p14="http://schemas.microsoft.com/office/powerpoint/2010/main" val="3119647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AED1979-F3BB-A847-8B4E-A85A1BD19652}" type="slidenum">
              <a:rPr lang="en-GB" smtClean="0"/>
              <a:t>15</a:t>
            </a:fld>
            <a:endParaRPr lang="en-GB"/>
          </a:p>
        </p:txBody>
      </p:sp>
    </p:spTree>
    <p:extLst>
      <p:ext uri="{BB962C8B-B14F-4D97-AF65-F5344CB8AC3E}">
        <p14:creationId xmlns:p14="http://schemas.microsoft.com/office/powerpoint/2010/main" val="2801122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800" dirty="0" smtClean="0"/>
              <a:t>Participants Response Time for identifying</a:t>
            </a:r>
            <a:r>
              <a:rPr lang="en-GB" sz="1800" baseline="0" dirty="0" smtClean="0"/>
              <a:t> the size of a stimulus when changing it properties</a:t>
            </a:r>
            <a:r>
              <a:rPr lang="en-GB" sz="1800" baseline="0" dirty="0" smtClean="0"/>
              <a:t>.</a:t>
            </a:r>
          </a:p>
          <a:p>
            <a:endParaRPr lang="en-GB" sz="18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tx1"/>
                </a:solidFill>
                <a:latin typeface="+mn-lt"/>
                <a:ea typeface="+mn-ea"/>
                <a:cs typeface="+mn-cs"/>
              </a:rPr>
              <a:t>The visual stimuli varied in either brightness (dim vs. bright) or angularity (rounded vs. sharp), while the auditory stimuli varied in pitch (low vs. high).</a:t>
            </a:r>
            <a:endParaRPr lang="en-GB" sz="1800" dirty="0" smtClean="0"/>
          </a:p>
          <a:p>
            <a:endParaRPr lang="en-GB" sz="1800" baseline="0" dirty="0" smtClean="0"/>
          </a:p>
          <a:p>
            <a:r>
              <a:rPr lang="en-GB" baseline="0" dirty="0" smtClean="0"/>
              <a:t>.</a:t>
            </a:r>
            <a:endParaRPr lang="en-GB" dirty="0"/>
          </a:p>
        </p:txBody>
      </p:sp>
      <p:sp>
        <p:nvSpPr>
          <p:cNvPr id="4" name="Platshållare för bildnummer 3"/>
          <p:cNvSpPr>
            <a:spLocks noGrp="1"/>
          </p:cNvSpPr>
          <p:nvPr>
            <p:ph type="sldNum" sz="quarter" idx="10"/>
          </p:nvPr>
        </p:nvSpPr>
        <p:spPr/>
        <p:txBody>
          <a:bodyPr/>
          <a:lstStyle/>
          <a:p>
            <a:fld id="{EAED1979-F3BB-A847-8B4E-A85A1BD19652}" type="slidenum">
              <a:rPr lang="en-GB" smtClean="0"/>
              <a:t>16</a:t>
            </a:fld>
            <a:endParaRPr lang="en-GB"/>
          </a:p>
        </p:txBody>
      </p:sp>
    </p:spTree>
    <p:extLst>
      <p:ext uri="{BB962C8B-B14F-4D97-AF65-F5344CB8AC3E}">
        <p14:creationId xmlns:p14="http://schemas.microsoft.com/office/powerpoint/2010/main" val="395542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Looming</a:t>
            </a:r>
            <a:r>
              <a:rPr lang="en-GB" b="0" dirty="0" smtClean="0"/>
              <a:t> refers to the rapid expansion in the size of any given image. As the image becomes increasingly large on the perceiver's retina, i.e., when an object looms, there is an automatic physiological response to perceive the object as an approaching object or surface, instead of one that is stationary or receding.</a:t>
            </a:r>
          </a:p>
          <a:p>
            <a:endParaRPr lang="en-GB" b="0" dirty="0" smtClean="0"/>
          </a:p>
          <a:p>
            <a:r>
              <a:rPr lang="en-GB" b="1" dirty="0" smtClean="0"/>
              <a:t>Proprioception</a:t>
            </a:r>
            <a:r>
              <a:rPr lang="en-GB" b="0" dirty="0" smtClean="0"/>
              <a:t> is the relative position of neighbouring parts of the body and strength of effort being employed in movement.</a:t>
            </a:r>
            <a:endParaRPr lang="en-GB" b="0" dirty="0"/>
          </a:p>
        </p:txBody>
      </p:sp>
      <p:sp>
        <p:nvSpPr>
          <p:cNvPr id="4" name="Slide Number Placeholder 3"/>
          <p:cNvSpPr>
            <a:spLocks noGrp="1"/>
          </p:cNvSpPr>
          <p:nvPr>
            <p:ph type="sldNum" sz="quarter" idx="10"/>
          </p:nvPr>
        </p:nvSpPr>
        <p:spPr/>
        <p:txBody>
          <a:bodyPr/>
          <a:lstStyle/>
          <a:p>
            <a:fld id="{EAED1979-F3BB-A847-8B4E-A85A1BD19652}" type="slidenum">
              <a:rPr lang="en-GB" smtClean="0"/>
              <a:t>18</a:t>
            </a:fld>
            <a:endParaRPr lang="en-GB"/>
          </a:p>
        </p:txBody>
      </p:sp>
    </p:spTree>
    <p:extLst>
      <p:ext uri="{BB962C8B-B14F-4D97-AF65-F5344CB8AC3E}">
        <p14:creationId xmlns:p14="http://schemas.microsoft.com/office/powerpoint/2010/main" val="328169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A </a:t>
            </a:r>
            <a:r>
              <a:rPr lang="en-GB" dirty="0" err="1" smtClean="0"/>
              <a:t>sinistra</a:t>
            </a:r>
            <a:r>
              <a:rPr lang="en-GB" dirty="0" smtClean="0"/>
              <a:t> COLD</a:t>
            </a:r>
          </a:p>
          <a:p>
            <a:r>
              <a:rPr lang="en-GB" dirty="0" smtClean="0"/>
              <a:t>A </a:t>
            </a:r>
            <a:r>
              <a:rPr lang="en-GB" dirty="0" err="1" smtClean="0"/>
              <a:t>destra</a:t>
            </a:r>
            <a:r>
              <a:rPr lang="en-GB" dirty="0" smtClean="0"/>
              <a:t> HOT</a:t>
            </a:r>
          </a:p>
          <a:p>
            <a:endParaRPr lang="en-GB" dirty="0"/>
          </a:p>
        </p:txBody>
      </p:sp>
      <p:sp>
        <p:nvSpPr>
          <p:cNvPr id="4" name="Platshållare för bildnummer 3"/>
          <p:cNvSpPr>
            <a:spLocks noGrp="1"/>
          </p:cNvSpPr>
          <p:nvPr>
            <p:ph type="sldNum" sz="quarter" idx="10"/>
          </p:nvPr>
        </p:nvSpPr>
        <p:spPr/>
        <p:txBody>
          <a:bodyPr/>
          <a:lstStyle/>
          <a:p>
            <a:fld id="{689B735B-F5AE-A842-8102-ACB7415A0C9A}" type="slidenum">
              <a:rPr lang="en-GB" smtClean="0"/>
              <a:t>24</a:t>
            </a:fld>
            <a:endParaRPr lang="en-GB"/>
          </a:p>
        </p:txBody>
      </p:sp>
    </p:spTree>
    <p:extLst>
      <p:ext uri="{BB962C8B-B14F-4D97-AF65-F5344CB8AC3E}">
        <p14:creationId xmlns:p14="http://schemas.microsoft.com/office/powerpoint/2010/main" val="13456178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4" Type="http://schemas.openxmlformats.org/officeDocument/2006/relationships/oleObject" Target="../embeddings/oleObject1.bin"/><Relationship Id="rId5" Type="http://schemas.openxmlformats.org/officeDocument/2006/relationships/image" Target="../media/image2.emf"/><Relationship Id="rId6" Type="http://schemas.openxmlformats.org/officeDocument/2006/relationships/image" Target="../media/image3.png"/><Relationship Id="rId1" Type="http://schemas.openxmlformats.org/officeDocument/2006/relationships/vmlDrawing" Target="../drawings/vmlDrawing1.vml"/><Relationship Id="rId2"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6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p:nvSpPr>
        <p:spPr bwMode="gray">
          <a:xfrm>
            <a:off x="0" y="3613150"/>
            <a:ext cx="9144000" cy="3244850"/>
          </a:xfrm>
          <a:prstGeom prst="rect">
            <a:avLst/>
          </a:prstGeom>
          <a:solidFill>
            <a:srgbClr val="FAB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Click to edit Master subtitle style</a:t>
            </a:r>
            <a:endParaRPr lang="en-GB" dirty="0"/>
          </a:p>
        </p:txBody>
      </p:sp>
      <p:pic>
        <p:nvPicPr>
          <p:cNvPr id="1026" name="Picture 2" descr="http://intra.kth.se/polopoly_fs/1.383275!/image/KTH_pngs.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p:nvSpPr>
        <p:spPr bwMode="gray">
          <a:xfrm>
            <a:off x="0" y="3613150"/>
            <a:ext cx="9144000" cy="3244850"/>
          </a:xfrm>
          <a:prstGeom prst="rect">
            <a:avLst/>
          </a:prstGeom>
          <a:solidFill>
            <a:srgbClr val="FAB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Click to edit Master title style</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Click to edit Master subtitle style</a:t>
            </a:r>
            <a:endParaRPr lang="en-GB" dirty="0"/>
          </a:p>
        </p:txBody>
      </p:sp>
      <p:pic>
        <p:nvPicPr>
          <p:cNvPr id="1026" name="Picture 2" descr="http://intra.kth.se/polopoly_fs/1.383275!/image/KTH_pngs.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sv-SE" smtClean="0"/>
              <a:t>Click to edit Master title style</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218266394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sv-SE" smtClean="0"/>
              <a:t>Drag picture to placeholder or click icon to add</a:t>
            </a:r>
            <a:endParaRPr lang="en-GB"/>
          </a:p>
        </p:txBody>
      </p:sp>
      <p:sp>
        <p:nvSpPr>
          <p:cNvPr id="8" name="Rubrik 1"/>
          <p:cNvSpPr>
            <a:spLocks noGrp="1"/>
          </p:cNvSpPr>
          <p:nvPr>
            <p:ph type="title"/>
          </p:nvPr>
        </p:nvSpPr>
        <p:spPr>
          <a:xfrm>
            <a:off x="1619250" y="404870"/>
            <a:ext cx="6935788" cy="668338"/>
          </a:xfrm>
        </p:spPr>
        <p:txBody>
          <a:bodyPr/>
          <a:lstStyle/>
          <a:p>
            <a:r>
              <a:rPr lang="sv-SE" smtClean="0"/>
              <a:t>Click to edit Master title style</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183420318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sv-SE" smtClean="0"/>
              <a:t>Click icon to add chart</a:t>
            </a:r>
            <a:endParaRPr lang="en-GB"/>
          </a:p>
        </p:txBody>
      </p:sp>
      <p:sp>
        <p:nvSpPr>
          <p:cNvPr id="9" name="Rubrik 1"/>
          <p:cNvSpPr>
            <a:spLocks noGrp="1"/>
          </p:cNvSpPr>
          <p:nvPr>
            <p:ph type="title"/>
          </p:nvPr>
        </p:nvSpPr>
        <p:spPr>
          <a:xfrm>
            <a:off x="1619250" y="404870"/>
            <a:ext cx="6935788" cy="668338"/>
          </a:xfrm>
        </p:spPr>
        <p:txBody>
          <a:bodyPr/>
          <a:lstStyle/>
          <a:p>
            <a:r>
              <a:rPr lang="sv-SE" smtClean="0"/>
              <a:t>Click to edit Master title style</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2911495747"/>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sv-SE" smtClean="0"/>
              <a:t>Drag picture to placeholder or click icon to add</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sv-SE" smtClean="0"/>
              <a:t>Drag picture to placeholder or click icon to add</a:t>
            </a:r>
            <a:endParaRPr lang="en-GB" dirty="0"/>
          </a:p>
        </p:txBody>
      </p:sp>
      <p:sp>
        <p:nvSpPr>
          <p:cNvPr id="10" name="Rubrik 1"/>
          <p:cNvSpPr>
            <a:spLocks noGrp="1"/>
          </p:cNvSpPr>
          <p:nvPr>
            <p:ph type="title"/>
          </p:nvPr>
        </p:nvSpPr>
        <p:spPr>
          <a:xfrm>
            <a:off x="1619250" y="404870"/>
            <a:ext cx="6935788" cy="668338"/>
          </a:xfrm>
        </p:spPr>
        <p:txBody>
          <a:bodyPr/>
          <a:lstStyle/>
          <a:p>
            <a:r>
              <a:rPr lang="sv-SE" smtClean="0"/>
              <a:t>Click to edit Master title style</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400736961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Drag picture to placeholder or click icon to add</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333144802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sv-SE" smtClean="0"/>
              <a:t>Drag picture to placeholder or click icon to add</a:t>
            </a:r>
            <a:endParaRPr lang="en-GB" dirty="0"/>
          </a:p>
        </p:txBody>
      </p:sp>
      <p:sp>
        <p:nvSpPr>
          <p:cNvPr id="7" name="Rubrik 1"/>
          <p:cNvSpPr>
            <a:spLocks noGrp="1"/>
          </p:cNvSpPr>
          <p:nvPr>
            <p:ph type="title"/>
          </p:nvPr>
        </p:nvSpPr>
        <p:spPr>
          <a:xfrm>
            <a:off x="1619250" y="404870"/>
            <a:ext cx="6935788" cy="668338"/>
          </a:xfrm>
        </p:spPr>
        <p:txBody>
          <a:bodyPr/>
          <a:lstStyle/>
          <a:p>
            <a:r>
              <a:rPr lang="sv-SE" smtClean="0"/>
              <a:t>Click to edit Master title style</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2539240177"/>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pPr algn="r">
              <a:lnSpc>
                <a:spcPts val="900"/>
              </a:lnSpc>
            </a:pPr>
            <a:fld id="{CFCB38AA-14D0-4B67-BE5B-608C5A8A7489}" type="datetimeFigureOut">
              <a:rPr lang="en-GB" smtClean="0"/>
              <a:pPr algn="r">
                <a:lnSpc>
                  <a:spcPts val="900"/>
                </a:lnSpc>
              </a:pPr>
              <a:t>22/09/16</a:t>
            </a:fld>
            <a:endParaRPr lang="en-GB" dirty="0"/>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pPr>
              <a:lnSpc>
                <a:spcPts val="900"/>
              </a:lnSpc>
            </a:pPr>
            <a:fld id="{680D72F4-1C41-4187-A4BC-492CF086CF40}" type="slidenum">
              <a:rPr lang="en-GB" smtClean="0"/>
              <a:pPr>
                <a:lnSpc>
                  <a:spcPts val="900"/>
                </a:lnSpc>
              </a:pPr>
              <a:t>‹#›</a:t>
            </a:fld>
            <a:endParaRPr lang="en-GB" dirty="0"/>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pPr>
              <a:lnSpc>
                <a:spcPts val="900"/>
              </a:lnSpc>
            </a:pPr>
            <a:endParaRPr lang="en-GB" dirty="0"/>
          </a:p>
        </p:txBody>
      </p:sp>
    </p:spTree>
    <p:extLst>
      <p:ext uri="{BB962C8B-B14F-4D97-AF65-F5344CB8AC3E}">
        <p14:creationId xmlns:p14="http://schemas.microsoft.com/office/powerpoint/2010/main" val="3546274244"/>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8" name="Rubrik 1"/>
          <p:cNvSpPr>
            <a:spLocks noGrp="1"/>
          </p:cNvSpPr>
          <p:nvPr>
            <p:ph type="title"/>
          </p:nvPr>
        </p:nvSpPr>
        <p:spPr>
          <a:xfrm>
            <a:off x="1619250" y="404870"/>
            <a:ext cx="6935788" cy="668338"/>
          </a:xfrm>
        </p:spPr>
        <p:txBody>
          <a:bodyPr/>
          <a:lstStyle/>
          <a:p>
            <a:r>
              <a:rPr lang="sv-SE" smtClean="0"/>
              <a:t>Click to edit Master title style</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pPr algn="r">
              <a:lnSpc>
                <a:spcPts val="900"/>
              </a:lnSpc>
            </a:pPr>
            <a:fld id="{CFCB38AA-14D0-4B67-BE5B-608C5A8A7489}" type="datetimeFigureOut">
              <a:rPr lang="en-GB" smtClean="0"/>
              <a:pPr algn="r">
                <a:lnSpc>
                  <a:spcPts val="900"/>
                </a:lnSpc>
              </a:pPr>
              <a:t>22/09/16</a:t>
            </a:fld>
            <a:endParaRPr lang="en-GB" dirty="0"/>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pPr>
              <a:lnSpc>
                <a:spcPts val="900"/>
              </a:lnSpc>
            </a:pPr>
            <a:fld id="{680D72F4-1C41-4187-A4BC-492CF086CF40}" type="slidenum">
              <a:rPr lang="en-GB" smtClean="0"/>
              <a:pPr>
                <a:lnSpc>
                  <a:spcPts val="900"/>
                </a:lnSpc>
              </a:pPr>
              <a:t>‹#›</a:t>
            </a:fld>
            <a:endParaRPr lang="en-GB" dirty="0"/>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pPr>
              <a:lnSpc>
                <a:spcPts val="900"/>
              </a:lnSpc>
            </a:pPr>
            <a:endParaRPr lang="en-GB" dirty="0"/>
          </a:p>
        </p:txBody>
      </p:sp>
    </p:spTree>
    <p:extLst>
      <p:ext uri="{BB962C8B-B14F-4D97-AF65-F5344CB8AC3E}">
        <p14:creationId xmlns:p14="http://schemas.microsoft.com/office/powerpoint/2010/main" val="111199616"/>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Tree>
    <p:extLst>
      <p:ext uri="{BB962C8B-B14F-4D97-AF65-F5344CB8AC3E}">
        <p14:creationId xmlns:p14="http://schemas.microsoft.com/office/powerpoint/2010/main" val="2803316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Click to edit Master title style</a:t>
            </a:r>
            <a:endParaRPr lang="en-GB" dirty="0"/>
          </a:p>
        </p:txBody>
      </p:sp>
      <p:sp>
        <p:nvSpPr>
          <p:cNvPr id="3" name="Platshållare för innehåll 2"/>
          <p:cNvSpPr>
            <a:spLocks noGrp="1"/>
          </p:cNvSpPr>
          <p:nvPr>
            <p:ph idx="1"/>
          </p:nvPr>
        </p:nvSpPr>
        <p:spPr>
          <a:xfrm>
            <a:off x="1619250" y="2057399"/>
            <a:ext cx="6935788" cy="3603625"/>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22/09/16</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Tree>
    <p:extLst>
      <p:ext uri="{BB962C8B-B14F-4D97-AF65-F5344CB8AC3E}">
        <p14:creationId xmlns:p14="http://schemas.microsoft.com/office/powerpoint/2010/main" val="1455528672"/>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7896" cy="668338"/>
          </a:xfrm>
        </p:spPr>
        <p:txBody>
          <a:bodyPr/>
          <a:lstStyle/>
          <a:p>
            <a:r>
              <a:rPr lang="sv-SE" smtClean="0"/>
              <a:t>Click to edit Master title style</a:t>
            </a:r>
            <a:endParaRPr lang="en-GB" dirty="0"/>
          </a:p>
        </p:txBody>
      </p:sp>
      <p:sp>
        <p:nvSpPr>
          <p:cNvPr id="3" name="Platshållare för innehåll 2"/>
          <p:cNvSpPr>
            <a:spLocks noGrp="1"/>
          </p:cNvSpPr>
          <p:nvPr>
            <p:ph idx="1"/>
          </p:nvPr>
        </p:nvSpPr>
        <p:spPr>
          <a:xfrm>
            <a:off x="1619250" y="2057399"/>
            <a:ext cx="3312790" cy="3603625"/>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22/09/16</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9" name="Platshållare för bild 8"/>
          <p:cNvSpPr>
            <a:spLocks noGrp="1"/>
          </p:cNvSpPr>
          <p:nvPr>
            <p:ph type="pic" sz="quarter" idx="13"/>
          </p:nvPr>
        </p:nvSpPr>
        <p:spPr>
          <a:xfrm>
            <a:off x="5226050" y="2057399"/>
            <a:ext cx="3328988" cy="3603625"/>
          </a:xfrm>
        </p:spPr>
        <p:txBody>
          <a:bodyPr/>
          <a:lstStyle/>
          <a:p>
            <a:r>
              <a:rPr lang="sv-SE" smtClean="0"/>
              <a:t>Drag picture to placeholder or click icon to add</a:t>
            </a:r>
            <a:endParaRPr lang="en-GB"/>
          </a:p>
        </p:txBody>
      </p:sp>
    </p:spTree>
    <p:extLst>
      <p:ext uri="{BB962C8B-B14F-4D97-AF65-F5344CB8AC3E}">
        <p14:creationId xmlns:p14="http://schemas.microsoft.com/office/powerpoint/2010/main" val="1834203180"/>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ch graf">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Click to edit Master title style</a:t>
            </a:r>
            <a:endParaRPr lang="en-GB" dirty="0"/>
          </a:p>
        </p:txBody>
      </p:sp>
      <p:sp>
        <p:nvSpPr>
          <p:cNvPr id="3" name="Platshållare för innehåll 2"/>
          <p:cNvSpPr>
            <a:spLocks noGrp="1"/>
          </p:cNvSpPr>
          <p:nvPr>
            <p:ph idx="1"/>
          </p:nvPr>
        </p:nvSpPr>
        <p:spPr>
          <a:xfrm>
            <a:off x="1619250" y="2057399"/>
            <a:ext cx="3312790" cy="3603625"/>
          </a:xfrm>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22/09/16</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diagram 7"/>
          <p:cNvSpPr>
            <a:spLocks noGrp="1"/>
          </p:cNvSpPr>
          <p:nvPr>
            <p:ph type="chart" sz="quarter" idx="13"/>
          </p:nvPr>
        </p:nvSpPr>
        <p:spPr>
          <a:xfrm>
            <a:off x="5226050" y="2057400"/>
            <a:ext cx="3328988" cy="3603625"/>
          </a:xfrm>
        </p:spPr>
        <p:txBody>
          <a:bodyPr>
            <a:normAutofit/>
          </a:bodyPr>
          <a:lstStyle>
            <a:lvl1pPr>
              <a:defRPr sz="1400"/>
            </a:lvl1pPr>
          </a:lstStyle>
          <a:p>
            <a:r>
              <a:rPr lang="sv-SE" smtClean="0"/>
              <a:t>Click icon to add chart</a:t>
            </a:r>
            <a:endParaRPr lang="en-GB"/>
          </a:p>
        </p:txBody>
      </p:sp>
    </p:spTree>
    <p:extLst>
      <p:ext uri="{BB962C8B-B14F-4D97-AF65-F5344CB8AC3E}">
        <p14:creationId xmlns:p14="http://schemas.microsoft.com/office/powerpoint/2010/main" val="2911495747"/>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vå bilder">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Click to edit Master title style</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22/09/16</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9" name="Platshållare för bild 8"/>
          <p:cNvSpPr>
            <a:spLocks noGrp="1"/>
          </p:cNvSpPr>
          <p:nvPr>
            <p:ph type="pic" sz="quarter" idx="13"/>
          </p:nvPr>
        </p:nvSpPr>
        <p:spPr>
          <a:xfrm>
            <a:off x="5226050" y="2057399"/>
            <a:ext cx="3328988" cy="3603625"/>
          </a:xfrm>
        </p:spPr>
        <p:txBody>
          <a:bodyPr/>
          <a:lstStyle/>
          <a:p>
            <a:r>
              <a:rPr lang="sv-SE" smtClean="0"/>
              <a:t>Drag picture to placeholder or click icon to add</a:t>
            </a:r>
            <a:endParaRPr lang="en-GB" dirty="0"/>
          </a:p>
        </p:txBody>
      </p:sp>
      <p:sp>
        <p:nvSpPr>
          <p:cNvPr id="8" name="Platshållare för bild 8"/>
          <p:cNvSpPr>
            <a:spLocks noGrp="1"/>
          </p:cNvSpPr>
          <p:nvPr>
            <p:ph type="pic" sz="quarter" idx="14"/>
          </p:nvPr>
        </p:nvSpPr>
        <p:spPr>
          <a:xfrm>
            <a:off x="1619250" y="2057399"/>
            <a:ext cx="3328988" cy="3603625"/>
          </a:xfrm>
        </p:spPr>
        <p:txBody>
          <a:bodyPr/>
          <a:lstStyle/>
          <a:p>
            <a:r>
              <a:rPr lang="sv-SE" smtClean="0"/>
              <a:t>Drag picture to placeholder or click icon to add</a:t>
            </a:r>
            <a:endParaRPr lang="en-GB" dirty="0"/>
          </a:p>
        </p:txBody>
      </p:sp>
    </p:spTree>
    <p:extLst>
      <p:ext uri="{BB962C8B-B14F-4D97-AF65-F5344CB8AC3E}">
        <p14:creationId xmlns:p14="http://schemas.microsoft.com/office/powerpoint/2010/main" val="4007369615"/>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tfallande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Click to edit Master title style</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22/09/16</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bild 7"/>
          <p:cNvSpPr>
            <a:spLocks noGrp="1"/>
          </p:cNvSpPr>
          <p:nvPr>
            <p:ph type="pic" sz="quarter" idx="13"/>
          </p:nvPr>
        </p:nvSpPr>
        <p:spPr>
          <a:xfrm>
            <a:off x="-3651" y="2067717"/>
            <a:ext cx="9180625" cy="4219952"/>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50006" h="4281672">
                <a:moveTo>
                  <a:pt x="69" y="0"/>
                </a:moveTo>
                <a:lnTo>
                  <a:pt x="9149876" y="9702"/>
                </a:lnTo>
                <a:lnTo>
                  <a:pt x="9149876" y="89"/>
                </a:lnTo>
                <a:cubicBezTo>
                  <a:pt x="9151464" y="1317690"/>
                  <a:pt x="9138022" y="2649786"/>
                  <a:pt x="9139610" y="3967387"/>
                </a:cubicBezTo>
                <a:lnTo>
                  <a:pt x="1343580" y="3963016"/>
                </a:lnTo>
                <a:cubicBezTo>
                  <a:pt x="1305423" y="3967687"/>
                  <a:pt x="1277548" y="3969456"/>
                  <a:pt x="1268613" y="4009885"/>
                </a:cubicBezTo>
                <a:cubicBezTo>
                  <a:pt x="1259678" y="4050314"/>
                  <a:pt x="1265601" y="4168622"/>
                  <a:pt x="1261493" y="4220084"/>
                </a:cubicBezTo>
                <a:cubicBezTo>
                  <a:pt x="1252639" y="4259467"/>
                  <a:pt x="1251642" y="4256446"/>
                  <a:pt x="1213117" y="4280000"/>
                </a:cubicBezTo>
                <a:lnTo>
                  <a:pt x="5075" y="4281672"/>
                </a:lnTo>
                <a:cubicBezTo>
                  <a:pt x="9308" y="3094403"/>
                  <a:pt x="1643" y="1905539"/>
                  <a:pt x="5876" y="718270"/>
                </a:cubicBezTo>
                <a:cubicBezTo>
                  <a:pt x="5876" y="326939"/>
                  <a:pt x="-737" y="428625"/>
                  <a:pt x="69" y="0"/>
                </a:cubicBezTo>
                <a:close/>
              </a:path>
            </a:pathLst>
          </a:custGeom>
        </p:spPr>
        <p:txBody>
          <a:bodyPr/>
          <a:lstStyle/>
          <a:p>
            <a:r>
              <a:rPr lang="sv-SE" smtClean="0"/>
              <a:t>Drag picture to placeholder or click icon to add</a:t>
            </a:r>
            <a:endParaRPr lang="en-GB" dirty="0"/>
          </a:p>
        </p:txBody>
      </p:sp>
    </p:spTree>
    <p:extLst>
      <p:ext uri="{BB962C8B-B14F-4D97-AF65-F5344CB8AC3E}">
        <p14:creationId xmlns:p14="http://schemas.microsoft.com/office/powerpoint/2010/main" val="3331448027"/>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or bild">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smtClean="0"/>
              <a:t>Click to edit Master title style</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22/09/16</a:t>
            </a:fld>
            <a:endParaRPr lang="en-GB"/>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
        <p:nvSpPr>
          <p:cNvPr id="8" name="Platshållare för bild 7"/>
          <p:cNvSpPr>
            <a:spLocks noGrp="1"/>
          </p:cNvSpPr>
          <p:nvPr>
            <p:ph type="pic" sz="quarter" idx="13"/>
          </p:nvPr>
        </p:nvSpPr>
        <p:spPr>
          <a:xfrm>
            <a:off x="1619250" y="2057401"/>
            <a:ext cx="6935788" cy="3603624"/>
          </a:xfrm>
        </p:spPr>
        <p:txBody>
          <a:bodyPr/>
          <a:lstStyle/>
          <a:p>
            <a:r>
              <a:rPr lang="sv-SE" smtClean="0"/>
              <a:t>Drag picture to placeholder or click icon to add</a:t>
            </a:r>
            <a:endParaRPr lang="en-GB" dirty="0"/>
          </a:p>
        </p:txBody>
      </p:sp>
    </p:spTree>
    <p:extLst>
      <p:ext uri="{BB962C8B-B14F-4D97-AF65-F5344CB8AC3E}">
        <p14:creationId xmlns:p14="http://schemas.microsoft.com/office/powerpoint/2010/main" val="2539240177"/>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22/09/16</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rgbClr val="FAB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60" r:id="rId13"/>
    <p:sldLayoutId id="2147483664" r:id="rId14"/>
    <p:sldLayoutId id="2147483663" r:id="rId15"/>
    <p:sldLayoutId id="2147483661" r:id="rId16"/>
    <p:sldLayoutId id="2147483662" r:id="rId17"/>
  </p:sldLayoutIdLst>
  <p:timing>
    <p:tnLst>
      <p:par>
        <p:cTn xmlns:p14="http://schemas.microsoft.com/office/powerpoint/2010/mai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hyperlink" Target="http://www.bbc.co.uk/programmes/b00g0nns" TargetMode="External"/><Relationship Id="rId4"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hyperlink" Target="http://www.improbable.com/ig/winners/%23ig2008"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npr.org/2014/07/05/328842704/what-does-cold-sound-like" TargetMode="External"/><Relationship Id="rId4" Type="http://schemas.openxmlformats.org/officeDocument/2006/relationships/audio" Target="../media/audio1.bin"/><Relationship Id="rId5" Type="http://schemas.openxmlformats.org/officeDocument/2006/relationships/image" Target="../media/image19.png"/><Relationship Id="rId6" Type="http://schemas.openxmlformats.org/officeDocument/2006/relationships/audio" Target="../media/audio2.bin"/><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3" Type="http://schemas.openxmlformats.org/officeDocument/2006/relationships/hyperlink" Target="http://www.uni-bielefeld.de/(en)/biologie/cns/index.html" TargetMode="External"/><Relationship Id="rId4" Type="http://schemas.openxmlformats.org/officeDocument/2006/relationships/hyperlink" Target="http://somby.info" TargetMode="External"/><Relationship Id="rId1" Type="http://schemas.openxmlformats.org/officeDocument/2006/relationships/slideLayout" Target="../slideLayouts/slideLayout3.xml"/><Relationship Id="rId2" Type="http://schemas.openxmlformats.org/officeDocument/2006/relationships/hyperlink" Target="https://www.facebook.com/xmoda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p:cNvSpPr>
            <a:spLocks noGrp="1"/>
          </p:cNvSpPr>
          <p:nvPr>
            <p:ph type="ctrTitle"/>
          </p:nvPr>
        </p:nvSpPr>
        <p:spPr/>
        <p:txBody>
          <a:bodyPr>
            <a:normAutofit/>
          </a:bodyPr>
          <a:lstStyle/>
          <a:p>
            <a:r>
              <a:rPr lang="en-GB" dirty="0"/>
              <a:t>M</a:t>
            </a:r>
            <a:r>
              <a:rPr lang="en-GB" dirty="0" smtClean="0"/>
              <a:t>ultisensory processing:</a:t>
            </a:r>
            <a:br>
              <a:rPr lang="en-GB" dirty="0" smtClean="0"/>
            </a:br>
            <a:r>
              <a:rPr lang="en-GB" dirty="0" smtClean="0"/>
              <a:t>an introduction</a:t>
            </a:r>
            <a:endParaRPr lang="en-GB" dirty="0"/>
          </a:p>
        </p:txBody>
      </p:sp>
      <p:sp>
        <p:nvSpPr>
          <p:cNvPr id="12" name="Underrubrik 11"/>
          <p:cNvSpPr>
            <a:spLocks noGrp="1"/>
          </p:cNvSpPr>
          <p:nvPr>
            <p:ph type="subTitle" idx="1"/>
          </p:nvPr>
        </p:nvSpPr>
        <p:spPr/>
        <p:txBody>
          <a:bodyPr/>
          <a:lstStyle/>
          <a:p>
            <a:r>
              <a:rPr lang="en-GB" dirty="0" smtClean="0"/>
              <a:t>Roberto Bresin</a:t>
            </a:r>
            <a:endParaRPr lang="en-GB" dirty="0"/>
          </a:p>
        </p:txBody>
      </p:sp>
      <p:sp>
        <p:nvSpPr>
          <p:cNvPr id="4" name="Line 6"/>
          <p:cNvSpPr>
            <a:spLocks noChangeShapeType="1"/>
          </p:cNvSpPr>
          <p:nvPr/>
        </p:nvSpPr>
        <p:spPr bwMode="auto">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Underrubrik 2"/>
          <p:cNvSpPr txBox="1">
            <a:spLocks/>
          </p:cNvSpPr>
          <p:nvPr/>
        </p:nvSpPr>
        <p:spPr bwMode="auto">
          <a:xfrm>
            <a:off x="1604423" y="508107"/>
            <a:ext cx="7287339"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720" rIns="91440" bIns="45720" numCol="1" anchor="t" anchorCtr="0" compatLnSpc="1">
            <a:prstTxWarp prst="textNoShape">
              <a:avLst/>
            </a:prstTxWarp>
            <a:noAutofit/>
          </a:bodyPr>
          <a:lstStyle>
            <a:lvl1pPr marL="0" indent="0" algn="l" defTabSz="1042988" rtl="0" eaLnBrk="1" fontAlgn="base" hangingPunct="1">
              <a:spcBef>
                <a:spcPct val="20000"/>
              </a:spcBef>
              <a:spcAft>
                <a:spcPct val="0"/>
              </a:spcAft>
              <a:buClr>
                <a:schemeClr val="accent2"/>
              </a:buClr>
              <a:buNone/>
              <a:defRPr sz="2200">
                <a:solidFill>
                  <a:schemeClr val="tx1"/>
                </a:solidFill>
                <a:latin typeface="+mn-lt"/>
                <a:ea typeface="ＭＳ Ｐゴシック" charset="0"/>
                <a:cs typeface="+mn-cs"/>
              </a:defRPr>
            </a:lvl1pPr>
            <a:lvl2pPr marL="457200" indent="0" algn="ctr" defTabSz="1042988" rtl="0" eaLnBrk="1" fontAlgn="base" hangingPunct="1">
              <a:spcBef>
                <a:spcPct val="20000"/>
              </a:spcBef>
              <a:spcAft>
                <a:spcPct val="0"/>
              </a:spcAft>
              <a:buFont typeface="Verdana" charset="0"/>
              <a:buNone/>
              <a:defRPr sz="2000">
                <a:solidFill>
                  <a:schemeClr val="tx1"/>
                </a:solidFill>
                <a:latin typeface="+mn-lt"/>
                <a:ea typeface="ＭＳ Ｐゴシック" charset="0"/>
              </a:defRPr>
            </a:lvl2pPr>
            <a:lvl3pPr marL="914400" indent="0" algn="ctr" defTabSz="1042988" rtl="0" eaLnBrk="1" fontAlgn="base" hangingPunct="1">
              <a:spcBef>
                <a:spcPts val="600"/>
              </a:spcBef>
              <a:spcAft>
                <a:spcPct val="0"/>
              </a:spcAft>
              <a:buClr>
                <a:schemeClr val="accent2"/>
              </a:buClr>
              <a:buSzPct val="90000"/>
              <a:buFont typeface="Arial" charset="0"/>
              <a:buNone/>
              <a:defRPr>
                <a:solidFill>
                  <a:schemeClr val="tx1"/>
                </a:solidFill>
                <a:latin typeface="+mn-lt"/>
                <a:ea typeface="ＭＳ Ｐゴシック" charset="0"/>
              </a:defRPr>
            </a:lvl3pPr>
            <a:lvl4pPr marL="1371600" indent="0" algn="ctr" defTabSz="1042988" rtl="0" eaLnBrk="1" fontAlgn="base" hangingPunct="1">
              <a:spcBef>
                <a:spcPct val="20000"/>
              </a:spcBef>
              <a:spcAft>
                <a:spcPct val="0"/>
              </a:spcAft>
              <a:buFont typeface="Verdana" charset="0"/>
              <a:buNone/>
              <a:defRPr sz="1600">
                <a:solidFill>
                  <a:schemeClr val="tx1"/>
                </a:solidFill>
                <a:latin typeface="+mn-lt"/>
                <a:ea typeface="ＭＳ Ｐゴシック" charset="0"/>
              </a:defRPr>
            </a:lvl4pPr>
            <a:lvl5pPr marL="1828800" indent="0" algn="ctr" defTabSz="1042988" rtl="0" eaLnBrk="1" fontAlgn="base" hangingPunct="1">
              <a:spcBef>
                <a:spcPct val="20000"/>
              </a:spcBef>
              <a:spcAft>
                <a:spcPct val="0"/>
              </a:spcAft>
              <a:buClr>
                <a:schemeClr val="accent2"/>
              </a:buClr>
              <a:buFont typeface="Arial" charset="0"/>
              <a:buNone/>
              <a:defRPr sz="1400">
                <a:solidFill>
                  <a:schemeClr val="tx1"/>
                </a:solidFill>
                <a:latin typeface="+mn-lt"/>
                <a:ea typeface="ＭＳ Ｐゴシック" charset="0"/>
              </a:defRPr>
            </a:lvl5pPr>
            <a:lvl6pPr marL="2286000" indent="0" algn="ctr" defTabSz="1042988" rtl="0" eaLnBrk="1" fontAlgn="base" hangingPunct="1">
              <a:spcBef>
                <a:spcPct val="20000"/>
              </a:spcBef>
              <a:spcAft>
                <a:spcPct val="0"/>
              </a:spcAft>
              <a:buNone/>
              <a:defRPr sz="2300">
                <a:solidFill>
                  <a:schemeClr val="tx1"/>
                </a:solidFill>
                <a:latin typeface="+mn-lt"/>
              </a:defRPr>
            </a:lvl6pPr>
            <a:lvl7pPr marL="2743200" indent="0" algn="ctr" defTabSz="1042988" rtl="0" eaLnBrk="1" fontAlgn="base" hangingPunct="1">
              <a:spcBef>
                <a:spcPct val="20000"/>
              </a:spcBef>
              <a:spcAft>
                <a:spcPct val="0"/>
              </a:spcAft>
              <a:buNone/>
              <a:defRPr sz="2300">
                <a:solidFill>
                  <a:schemeClr val="tx1"/>
                </a:solidFill>
                <a:latin typeface="+mn-lt"/>
              </a:defRPr>
            </a:lvl7pPr>
            <a:lvl8pPr marL="3200400" indent="0" algn="ctr" defTabSz="1042988" rtl="0" eaLnBrk="1" fontAlgn="base" hangingPunct="1">
              <a:spcBef>
                <a:spcPct val="20000"/>
              </a:spcBef>
              <a:spcAft>
                <a:spcPct val="0"/>
              </a:spcAft>
              <a:buNone/>
              <a:defRPr sz="2300">
                <a:solidFill>
                  <a:schemeClr val="tx1"/>
                </a:solidFill>
                <a:latin typeface="+mn-lt"/>
              </a:defRPr>
            </a:lvl8pPr>
            <a:lvl9pPr marL="3657600" indent="0" algn="ctr" defTabSz="1042988" rtl="0" eaLnBrk="1" fontAlgn="base" hangingPunct="1">
              <a:spcBef>
                <a:spcPct val="20000"/>
              </a:spcBef>
              <a:spcAft>
                <a:spcPct val="0"/>
              </a:spcAft>
              <a:buNone/>
              <a:defRPr sz="2300">
                <a:solidFill>
                  <a:schemeClr val="tx1"/>
                </a:solidFill>
                <a:latin typeface="+mn-lt"/>
              </a:defRPr>
            </a:lvl9pPr>
          </a:lstStyle>
          <a:p>
            <a:r>
              <a:rPr lang="en-US" sz="2000" dirty="0">
                <a:latin typeface="Verdana" charset="0"/>
              </a:rPr>
              <a:t>DT2350 Human Perception for Information Technology</a:t>
            </a:r>
            <a:endParaRPr lang="en-US" sz="2000" dirty="0" smtClean="0">
              <a:latin typeface="Verdana" charset="0"/>
            </a:endParaRPr>
          </a:p>
        </p:txBody>
      </p:sp>
      <p:sp>
        <p:nvSpPr>
          <p:cNvPr id="6" name="Text Box 10"/>
          <p:cNvSpPr txBox="1">
            <a:spLocks noChangeArrowheads="1"/>
          </p:cNvSpPr>
          <p:nvPr/>
        </p:nvSpPr>
        <p:spPr bwMode="auto">
          <a:xfrm>
            <a:off x="1554158" y="6364313"/>
            <a:ext cx="66436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bg1"/>
                </a:solidFill>
                <a:latin typeface="Times New Roman" charset="0"/>
                <a:ea typeface="ＭＳ Ｐゴシック" charset="0"/>
                <a:cs typeface="ＭＳ Ｐゴシック" charset="0"/>
              </a:defRPr>
            </a:lvl1pPr>
            <a:lvl2pPr marL="37931725" indent="-37474525">
              <a:defRPr sz="2400" i="1">
                <a:solidFill>
                  <a:schemeClr val="bg1"/>
                </a:solidFill>
                <a:latin typeface="Times New Roman" charset="0"/>
                <a:ea typeface="ＭＳ Ｐゴシック" charset="0"/>
              </a:defRPr>
            </a:lvl2pPr>
            <a:lvl3pPr>
              <a:defRPr sz="2400" i="1">
                <a:solidFill>
                  <a:schemeClr val="bg1"/>
                </a:solidFill>
                <a:latin typeface="Times New Roman" charset="0"/>
                <a:ea typeface="ＭＳ Ｐゴシック" charset="0"/>
              </a:defRPr>
            </a:lvl3pPr>
            <a:lvl4pPr>
              <a:defRPr sz="2400" i="1">
                <a:solidFill>
                  <a:schemeClr val="bg1"/>
                </a:solidFill>
                <a:latin typeface="Times New Roman" charset="0"/>
                <a:ea typeface="ＭＳ Ｐゴシック" charset="0"/>
              </a:defRPr>
            </a:lvl4pPr>
            <a:lvl5pPr>
              <a:defRPr sz="2400" i="1">
                <a:solidFill>
                  <a:schemeClr val="bg1"/>
                </a:solidFill>
                <a:latin typeface="Times New Roman" charset="0"/>
                <a:ea typeface="ＭＳ Ｐゴシック" charset="0"/>
              </a:defRPr>
            </a:lvl5pPr>
            <a:lvl6pPr marL="457200" eaLnBrk="0" fontAlgn="base" hangingPunct="0">
              <a:spcBef>
                <a:spcPct val="0"/>
              </a:spcBef>
              <a:spcAft>
                <a:spcPct val="0"/>
              </a:spcAft>
              <a:defRPr sz="2400" i="1">
                <a:solidFill>
                  <a:schemeClr val="bg1"/>
                </a:solidFill>
                <a:latin typeface="Times New Roman" charset="0"/>
                <a:ea typeface="ＭＳ Ｐゴシック" charset="0"/>
              </a:defRPr>
            </a:lvl6pPr>
            <a:lvl7pPr marL="914400" eaLnBrk="0" fontAlgn="base" hangingPunct="0">
              <a:spcBef>
                <a:spcPct val="0"/>
              </a:spcBef>
              <a:spcAft>
                <a:spcPct val="0"/>
              </a:spcAft>
              <a:defRPr sz="2400" i="1">
                <a:solidFill>
                  <a:schemeClr val="bg1"/>
                </a:solidFill>
                <a:latin typeface="Times New Roman" charset="0"/>
                <a:ea typeface="ＭＳ Ｐゴシック" charset="0"/>
              </a:defRPr>
            </a:lvl7pPr>
            <a:lvl8pPr marL="1371600" eaLnBrk="0" fontAlgn="base" hangingPunct="0">
              <a:spcBef>
                <a:spcPct val="0"/>
              </a:spcBef>
              <a:spcAft>
                <a:spcPct val="0"/>
              </a:spcAft>
              <a:defRPr sz="2400" i="1">
                <a:solidFill>
                  <a:schemeClr val="bg1"/>
                </a:solidFill>
                <a:latin typeface="Times New Roman" charset="0"/>
                <a:ea typeface="ＭＳ Ｐゴシック" charset="0"/>
              </a:defRPr>
            </a:lvl8pPr>
            <a:lvl9pPr marL="1828800" eaLnBrk="0" fontAlgn="base" hangingPunct="0">
              <a:spcBef>
                <a:spcPct val="0"/>
              </a:spcBef>
              <a:spcAft>
                <a:spcPct val="0"/>
              </a:spcAft>
              <a:defRPr sz="2400" i="1">
                <a:solidFill>
                  <a:schemeClr val="bg1"/>
                </a:solidFill>
                <a:latin typeface="Times New Roman" charset="0"/>
                <a:ea typeface="ＭＳ Ｐゴシック" charset="0"/>
              </a:defRPr>
            </a:lvl9pPr>
          </a:lstStyle>
          <a:p>
            <a:pPr eaLnBrk="1" hangingPunct="1"/>
            <a:r>
              <a:rPr lang="en-GB" sz="800" i="0" dirty="0">
                <a:solidFill>
                  <a:schemeClr val="tx1"/>
                </a:solidFill>
              </a:rPr>
              <a:t>Copyright (c)  </a:t>
            </a:r>
            <a:r>
              <a:rPr lang="en-GB" sz="800" i="0" dirty="0" smtClean="0">
                <a:solidFill>
                  <a:schemeClr val="tx1"/>
                </a:solidFill>
              </a:rPr>
              <a:t>2016 </a:t>
            </a:r>
            <a:r>
              <a:rPr lang="en-GB" sz="800" i="0" dirty="0" smtClean="0">
                <a:solidFill>
                  <a:schemeClr val="tx1"/>
                </a:solidFill>
              </a:rPr>
              <a:t>Roberto </a:t>
            </a:r>
            <a:r>
              <a:rPr lang="en-GB" sz="800" i="0" dirty="0">
                <a:solidFill>
                  <a:schemeClr val="tx1"/>
                </a:solidFill>
              </a:rPr>
              <a:t>Bresin</a:t>
            </a:r>
          </a:p>
          <a:p>
            <a:pPr eaLnBrk="1" hangingPunct="1"/>
            <a:r>
              <a:rPr lang="en-GB" sz="800" i="0" dirty="0">
                <a:solidFill>
                  <a:schemeClr val="tx1"/>
                </a:solidFill>
              </a:rPr>
              <a:t>This work is licensed under the Creative Commons Attribution-</a:t>
            </a:r>
            <a:r>
              <a:rPr lang="en-GB" sz="800" i="0" dirty="0" err="1">
                <a:solidFill>
                  <a:schemeClr val="tx1"/>
                </a:solidFill>
              </a:rPr>
              <a:t>Noncommercial</a:t>
            </a:r>
            <a:r>
              <a:rPr lang="en-GB" sz="800" i="0" dirty="0">
                <a:solidFill>
                  <a:schemeClr val="tx1"/>
                </a:solidFill>
              </a:rPr>
              <a:t>-Share Alike 3.0 </a:t>
            </a:r>
            <a:r>
              <a:rPr lang="en-GB" sz="800" i="0" dirty="0" err="1">
                <a:solidFill>
                  <a:schemeClr val="tx1"/>
                </a:solidFill>
              </a:rPr>
              <a:t>Unported</a:t>
            </a:r>
            <a:r>
              <a:rPr lang="en-GB" sz="800" i="0" dirty="0">
                <a:solidFill>
                  <a:schemeClr val="tx1"/>
                </a:solidFill>
              </a:rPr>
              <a:t> License. To view a copy of this license, visit http://</a:t>
            </a:r>
            <a:r>
              <a:rPr lang="en-GB" sz="800" i="0" dirty="0" err="1">
                <a:solidFill>
                  <a:schemeClr val="tx1"/>
                </a:solidFill>
              </a:rPr>
              <a:t>creativecommons.org</a:t>
            </a:r>
            <a:r>
              <a:rPr lang="en-GB" sz="800" i="0" dirty="0">
                <a:solidFill>
                  <a:schemeClr val="tx1"/>
                </a:solidFill>
              </a:rPr>
              <a:t>/licenses/by-</a:t>
            </a:r>
            <a:r>
              <a:rPr lang="en-GB" sz="800" i="0" dirty="0" err="1">
                <a:solidFill>
                  <a:schemeClr val="tx1"/>
                </a:solidFill>
              </a:rPr>
              <a:t>nc</a:t>
            </a:r>
            <a:r>
              <a:rPr lang="en-GB" sz="800" i="0" dirty="0">
                <a:solidFill>
                  <a:schemeClr val="tx1"/>
                </a:solidFill>
              </a:rPr>
              <a:t>-</a:t>
            </a:r>
            <a:r>
              <a:rPr lang="en-GB" sz="800" i="0" dirty="0" err="1">
                <a:solidFill>
                  <a:schemeClr val="tx1"/>
                </a:solidFill>
              </a:rPr>
              <a:t>sa</a:t>
            </a:r>
            <a:r>
              <a:rPr lang="en-GB" sz="800" i="0" dirty="0">
                <a:solidFill>
                  <a:schemeClr val="tx1"/>
                </a:solidFill>
              </a:rPr>
              <a:t>/3.0/ or send a letter to Creative Commons, 559 Nathan Abbott Way, Stanford, California 94305, USA.</a:t>
            </a:r>
          </a:p>
        </p:txBody>
      </p:sp>
      <p:pic>
        <p:nvPicPr>
          <p:cNvPr id="7" name="Picture 11" descr="40stand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820" y="6430988"/>
            <a:ext cx="325438"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5751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a:t>
            </a:r>
            <a:endParaRPr lang="en-US" dirty="0"/>
          </a:p>
        </p:txBody>
      </p:sp>
      <p:sp>
        <p:nvSpPr>
          <p:cNvPr id="3" name="Content Placeholder 2"/>
          <p:cNvSpPr>
            <a:spLocks noGrp="1"/>
          </p:cNvSpPr>
          <p:nvPr>
            <p:ph idx="1"/>
          </p:nvPr>
        </p:nvSpPr>
        <p:spPr/>
        <p:txBody>
          <a:bodyPr/>
          <a:lstStyle/>
          <a:p>
            <a:r>
              <a:rPr lang="en-US" dirty="0"/>
              <a:t>Charles Spence (2011) </a:t>
            </a:r>
            <a:r>
              <a:rPr lang="en-US" b="1" dirty="0" err="1"/>
              <a:t>Crossmodal</a:t>
            </a:r>
            <a:r>
              <a:rPr lang="en-US" b="1" dirty="0"/>
              <a:t> correspondences: A tutorial </a:t>
            </a:r>
            <a:r>
              <a:rPr lang="en-US" b="1" dirty="0" smtClean="0"/>
              <a:t>review</a:t>
            </a:r>
            <a:r>
              <a:rPr lang="en-US" i="1" dirty="0" smtClean="0"/>
              <a:t>. </a:t>
            </a:r>
            <a:r>
              <a:rPr lang="en-US" i="1" dirty="0" err="1" smtClean="0"/>
              <a:t>Atten</a:t>
            </a:r>
            <a:r>
              <a:rPr lang="en-US" i="1" dirty="0" smtClean="0"/>
              <a:t> Percept </a:t>
            </a:r>
            <a:r>
              <a:rPr lang="en-US" i="1" dirty="0" err="1" smtClean="0"/>
              <a:t>Psychophys</a:t>
            </a:r>
            <a:r>
              <a:rPr lang="en-US" dirty="0" smtClean="0"/>
              <a:t>, 73: 971-995</a:t>
            </a:r>
            <a:endParaRPr lang="en-US" dirty="0"/>
          </a:p>
          <a:p>
            <a:endParaRPr lang="en-US" dirty="0"/>
          </a:p>
          <a:p>
            <a:r>
              <a:rPr lang="en-US" dirty="0" err="1" smtClean="0"/>
              <a:t>Weinschenk</a:t>
            </a:r>
            <a:r>
              <a:rPr lang="en-US" dirty="0" smtClean="0"/>
              <a:t>, S.M. (2011). 100 Things Every Designer Needs to Know About People.</a:t>
            </a:r>
          </a:p>
          <a:p>
            <a:r>
              <a:rPr lang="en-US" dirty="0" smtClean="0"/>
              <a:t>Chapter #100</a:t>
            </a:r>
            <a:r>
              <a:rPr lang="en-US" i="1" dirty="0"/>
              <a:t>: </a:t>
            </a:r>
            <a:r>
              <a:rPr lang="en-US" b="1" i="1" dirty="0"/>
              <a:t>People value a product more highly when it’s physically in front of </a:t>
            </a:r>
            <a:r>
              <a:rPr lang="en-US" b="1" i="1" dirty="0" smtClean="0"/>
              <a:t>them</a:t>
            </a:r>
            <a:endParaRPr lang="en-US" b="1" dirty="0"/>
          </a:p>
        </p:txBody>
      </p:sp>
    </p:spTree>
    <p:extLst>
      <p:ext uri="{BB962C8B-B14F-4D97-AF65-F5344CB8AC3E}">
        <p14:creationId xmlns:p14="http://schemas.microsoft.com/office/powerpoint/2010/main" val="24726413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have a brain?</a:t>
            </a:r>
            <a:endParaRPr lang="en-US" dirty="0"/>
          </a:p>
        </p:txBody>
      </p:sp>
      <p:pic>
        <p:nvPicPr>
          <p:cNvPr id="4" name="Picture 3"/>
          <p:cNvPicPr>
            <a:picLocks noChangeAspect="1"/>
          </p:cNvPicPr>
          <p:nvPr/>
        </p:nvPicPr>
        <p:blipFill>
          <a:blip r:embed="rId2"/>
          <a:stretch>
            <a:fillRect/>
          </a:stretch>
        </p:blipFill>
        <p:spPr>
          <a:xfrm>
            <a:off x="1967310" y="1416695"/>
            <a:ext cx="5281408" cy="4156468"/>
          </a:xfrm>
          <a:prstGeom prst="rect">
            <a:avLst/>
          </a:prstGeom>
        </p:spPr>
      </p:pic>
      <p:grpSp>
        <p:nvGrpSpPr>
          <p:cNvPr id="7" name="Group 6"/>
          <p:cNvGrpSpPr/>
          <p:nvPr/>
        </p:nvGrpSpPr>
        <p:grpSpPr>
          <a:xfrm>
            <a:off x="6651587" y="0"/>
            <a:ext cx="2492413" cy="2318740"/>
            <a:chOff x="6651587" y="0"/>
            <a:chExt cx="2492413" cy="2318740"/>
          </a:xfrm>
        </p:grpSpPr>
        <p:pic>
          <p:nvPicPr>
            <p:cNvPr id="5" name="Picture 4"/>
            <p:cNvPicPr>
              <a:picLocks noChangeAspect="1"/>
            </p:cNvPicPr>
            <p:nvPr/>
          </p:nvPicPr>
          <p:blipFill>
            <a:blip r:embed="rId3"/>
            <a:stretch>
              <a:fillRect/>
            </a:stretch>
          </p:blipFill>
          <p:spPr>
            <a:xfrm>
              <a:off x="6651587" y="0"/>
              <a:ext cx="2492413" cy="1869310"/>
            </a:xfrm>
            <a:prstGeom prst="rect">
              <a:avLst/>
            </a:prstGeom>
          </p:spPr>
        </p:pic>
        <p:sp>
          <p:nvSpPr>
            <p:cNvPr id="6" name="TextBox 5"/>
            <p:cNvSpPr txBox="1"/>
            <p:nvPr/>
          </p:nvSpPr>
          <p:spPr>
            <a:xfrm>
              <a:off x="6703878" y="1949408"/>
              <a:ext cx="1223975" cy="369332"/>
            </a:xfrm>
            <a:prstGeom prst="rect">
              <a:avLst/>
            </a:prstGeom>
            <a:noFill/>
          </p:spPr>
          <p:txBody>
            <a:bodyPr wrap="none" rtlCol="0">
              <a:spAutoFit/>
            </a:bodyPr>
            <a:lstStyle/>
            <a:p>
              <a:r>
                <a:rPr lang="en-US" dirty="0" smtClean="0"/>
                <a:t>Sea squirt</a:t>
              </a:r>
              <a:endParaRPr lang="en-US" dirty="0"/>
            </a:p>
          </p:txBody>
        </p:sp>
      </p:grpSp>
    </p:spTree>
    <p:extLst>
      <p:ext uri="{BB962C8B-B14F-4D97-AF65-F5344CB8AC3E}">
        <p14:creationId xmlns:p14="http://schemas.microsoft.com/office/powerpoint/2010/main" val="19875187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correspondences</a:t>
            </a:r>
            <a:br>
              <a:rPr lang="en-US" dirty="0" smtClean="0"/>
            </a:br>
            <a:r>
              <a:rPr lang="en-US" sz="1600" b="0" i="1" dirty="0" smtClean="0"/>
              <a:t>Charles Spence (2011) </a:t>
            </a:r>
            <a:r>
              <a:rPr lang="en-US" sz="1600" b="0" i="1" dirty="0" err="1"/>
              <a:t>Crossmodal</a:t>
            </a:r>
            <a:r>
              <a:rPr lang="en-US" sz="1600" b="0" i="1" dirty="0"/>
              <a:t> </a:t>
            </a:r>
            <a:r>
              <a:rPr lang="en-US" sz="1600" b="0" i="1" dirty="0" smtClean="0"/>
              <a:t>correspondences: A tutorial review</a:t>
            </a:r>
            <a:endParaRPr lang="en-US" sz="1600" b="0" i="1" dirty="0"/>
          </a:p>
        </p:txBody>
      </p:sp>
      <p:sp>
        <p:nvSpPr>
          <p:cNvPr id="3" name="Content Placeholder 2"/>
          <p:cNvSpPr>
            <a:spLocks noGrp="1"/>
          </p:cNvSpPr>
          <p:nvPr>
            <p:ph idx="1"/>
          </p:nvPr>
        </p:nvSpPr>
        <p:spPr/>
        <p:txBody>
          <a:bodyPr>
            <a:normAutofit/>
          </a:bodyPr>
          <a:lstStyle/>
          <a:p>
            <a:r>
              <a:rPr lang="en-US" dirty="0" smtClean="0"/>
              <a:t>How does the brain “know” which stimuli to combine?</a:t>
            </a:r>
          </a:p>
          <a:p>
            <a:endParaRPr lang="en-US" dirty="0"/>
          </a:p>
          <a:p>
            <a:endParaRPr lang="en-US" dirty="0" smtClean="0"/>
          </a:p>
          <a:p>
            <a:pPr marL="342900" indent="-342900">
              <a:buFont typeface="Wingdings" charset="0"/>
              <a:buChar char="è"/>
            </a:pPr>
            <a:r>
              <a:rPr lang="en-US" dirty="0" smtClean="0">
                <a:sym typeface="Wingdings"/>
              </a:rPr>
              <a:t>Research show that people exhibit </a:t>
            </a:r>
            <a:r>
              <a:rPr lang="en-US" b="1" dirty="0" smtClean="0">
                <a:sym typeface="Wingdings"/>
              </a:rPr>
              <a:t>consistent </a:t>
            </a:r>
            <a:r>
              <a:rPr lang="en-US" b="1" dirty="0" err="1" smtClean="0">
                <a:sym typeface="Wingdings"/>
              </a:rPr>
              <a:t>crossmodal</a:t>
            </a:r>
            <a:r>
              <a:rPr lang="en-US" b="1" dirty="0" smtClean="0">
                <a:sym typeface="Wingdings"/>
              </a:rPr>
              <a:t> correspondences between many stimulus features </a:t>
            </a:r>
            <a:r>
              <a:rPr lang="en-US" dirty="0" smtClean="0">
                <a:sym typeface="Wingdings"/>
              </a:rPr>
              <a:t>in different sensory modalities. </a:t>
            </a:r>
          </a:p>
          <a:p>
            <a:endParaRPr lang="en-US" dirty="0">
              <a:sym typeface="Wingdings"/>
            </a:endParaRPr>
          </a:p>
          <a:p>
            <a:r>
              <a:rPr lang="en-US" sz="1800" dirty="0" smtClean="0">
                <a:sym typeface="Wingdings"/>
              </a:rPr>
              <a:t>Example:</a:t>
            </a:r>
            <a:br>
              <a:rPr lang="en-US" sz="1800" dirty="0" smtClean="0">
                <a:sym typeface="Wingdings"/>
              </a:rPr>
            </a:br>
            <a:r>
              <a:rPr lang="en-US" sz="1800" i="1" dirty="0" smtClean="0">
                <a:sym typeface="Wingdings"/>
              </a:rPr>
              <a:t>high-pitched sounds  small &amp; bright objects, high up in the space</a:t>
            </a:r>
            <a:endParaRPr lang="en-US" sz="1800" i="1" dirty="0"/>
          </a:p>
        </p:txBody>
      </p:sp>
    </p:spTree>
    <p:extLst>
      <p:ext uri="{BB962C8B-B14F-4D97-AF65-F5344CB8AC3E}">
        <p14:creationId xmlns:p14="http://schemas.microsoft.com/office/powerpoint/2010/main" val="318474009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Multisensory </a:t>
            </a:r>
            <a:r>
              <a:rPr lang="en-US" dirty="0" smtClean="0"/>
              <a:t>integration</a:t>
            </a:r>
            <a:endParaRPr lang="en-US" dirty="0"/>
          </a:p>
        </p:txBody>
      </p:sp>
      <p:sp>
        <p:nvSpPr>
          <p:cNvPr id="3" name="Content Placeholder 2"/>
          <p:cNvSpPr>
            <a:spLocks noGrp="1"/>
          </p:cNvSpPr>
          <p:nvPr>
            <p:ph idx="1"/>
          </p:nvPr>
        </p:nvSpPr>
        <p:spPr/>
        <p:txBody>
          <a:bodyPr>
            <a:normAutofit/>
          </a:bodyPr>
          <a:lstStyle/>
          <a:p>
            <a:r>
              <a:rPr lang="en-US" b="1" dirty="0"/>
              <a:t>C</a:t>
            </a:r>
            <a:r>
              <a:rPr lang="en-US" b="1" dirty="0" smtClean="0"/>
              <a:t>ognitive neuroscience research </a:t>
            </a:r>
            <a:r>
              <a:rPr lang="en-US" dirty="0" smtClean="0"/>
              <a:t>on the topic of multisensory perception focuses </a:t>
            </a:r>
            <a:r>
              <a:rPr lang="en-US" dirty="0"/>
              <a:t>on trying </a:t>
            </a:r>
            <a:r>
              <a:rPr lang="en-US" b="1" dirty="0"/>
              <a:t>to understand</a:t>
            </a:r>
            <a:r>
              <a:rPr lang="en-US" dirty="0" smtClean="0"/>
              <a:t>, and </a:t>
            </a:r>
            <a:r>
              <a:rPr lang="en-US" b="1" dirty="0" smtClean="0"/>
              <a:t>to </a:t>
            </a:r>
            <a:r>
              <a:rPr lang="en-US" b="1" dirty="0"/>
              <a:t>model</a:t>
            </a:r>
            <a:r>
              <a:rPr lang="en-US" dirty="0"/>
              <a:t> </a:t>
            </a:r>
            <a:r>
              <a:rPr lang="en-US" dirty="0" smtClean="0"/>
              <a:t>the</a:t>
            </a:r>
            <a:r>
              <a:rPr lang="en-US" dirty="0"/>
              <a:t> </a:t>
            </a:r>
            <a:r>
              <a:rPr lang="en-US" b="1" dirty="0" smtClean="0"/>
              <a:t>spatial and temporal </a:t>
            </a:r>
            <a:r>
              <a:rPr lang="en-US" b="1" dirty="0"/>
              <a:t>factors modulating </a:t>
            </a:r>
            <a:r>
              <a:rPr lang="en-US" b="1" dirty="0" smtClean="0"/>
              <a:t>multisensory integration.</a:t>
            </a:r>
          </a:p>
          <a:p>
            <a:endParaRPr lang="en-US" b="1" dirty="0"/>
          </a:p>
          <a:p>
            <a:r>
              <a:rPr lang="en-US" b="1" dirty="0" smtClean="0"/>
              <a:t>Temporal factor</a:t>
            </a:r>
            <a:br>
              <a:rPr lang="en-US" b="1" dirty="0" smtClean="0"/>
            </a:br>
            <a:r>
              <a:rPr lang="en-US" dirty="0" smtClean="0"/>
              <a:t>Multisensory </a:t>
            </a:r>
            <a:r>
              <a:rPr lang="en-US" dirty="0"/>
              <a:t>integration is more likely to occur the </a:t>
            </a:r>
            <a:r>
              <a:rPr lang="en-US" b="1" dirty="0" smtClean="0"/>
              <a:t>closer</a:t>
            </a:r>
            <a:r>
              <a:rPr lang="en-US" dirty="0" smtClean="0"/>
              <a:t> that </a:t>
            </a:r>
            <a:r>
              <a:rPr lang="en-US" dirty="0"/>
              <a:t>the stimuli in different modalities are presented </a:t>
            </a:r>
            <a:r>
              <a:rPr lang="en-US" b="1" dirty="0" smtClean="0"/>
              <a:t>in time.</a:t>
            </a:r>
            <a:endParaRPr lang="en-US" b="1" dirty="0"/>
          </a:p>
          <a:p>
            <a:endParaRPr lang="en-US" b="1" dirty="0" smtClean="0"/>
          </a:p>
          <a:p>
            <a:r>
              <a:rPr lang="en-US" b="1" dirty="0" smtClean="0"/>
              <a:t>Spatial factor</a:t>
            </a:r>
            <a:br>
              <a:rPr lang="en-US" b="1" dirty="0" smtClean="0"/>
            </a:br>
            <a:r>
              <a:rPr lang="en-US" b="1" dirty="0" smtClean="0"/>
              <a:t>Spatial coincidence </a:t>
            </a:r>
            <a:r>
              <a:rPr lang="en-US" dirty="0" smtClean="0"/>
              <a:t>facilitates multisensory integration.</a:t>
            </a:r>
            <a:endParaRPr lang="en-US" dirty="0"/>
          </a:p>
        </p:txBody>
      </p:sp>
    </p:spTree>
    <p:extLst>
      <p:ext uri="{BB962C8B-B14F-4D97-AF65-F5344CB8AC3E}">
        <p14:creationId xmlns:p14="http://schemas.microsoft.com/office/powerpoint/2010/main" val="31780937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a:t>
            </a:r>
            <a:r>
              <a:rPr lang="en-US" dirty="0" smtClean="0"/>
              <a:t>ther </a:t>
            </a:r>
            <a:r>
              <a:rPr lang="en-US" dirty="0"/>
              <a:t>factors influence multisensory integration </a:t>
            </a:r>
            <a:r>
              <a:rPr lang="en-US" dirty="0" smtClean="0"/>
              <a:t>in humans</a:t>
            </a:r>
            <a:endParaRPr lang="en-US" dirty="0"/>
          </a:p>
        </p:txBody>
      </p:sp>
      <p:sp>
        <p:nvSpPr>
          <p:cNvPr id="3" name="Content Placeholder 2"/>
          <p:cNvSpPr>
            <a:spLocks noGrp="1"/>
          </p:cNvSpPr>
          <p:nvPr>
            <p:ph idx="1"/>
          </p:nvPr>
        </p:nvSpPr>
        <p:spPr/>
        <p:txBody>
          <a:bodyPr>
            <a:normAutofit/>
          </a:bodyPr>
          <a:lstStyle/>
          <a:p>
            <a:r>
              <a:rPr lang="en-US" b="1" dirty="0"/>
              <a:t>Semantic </a:t>
            </a:r>
            <a:r>
              <a:rPr lang="en-US" b="1" dirty="0" smtClean="0"/>
              <a:t>congruency</a:t>
            </a:r>
            <a:r>
              <a:rPr lang="en-US" dirty="0" smtClean="0"/>
              <a:t> refers </a:t>
            </a:r>
            <a:r>
              <a:rPr lang="en-US" dirty="0"/>
              <a:t>to </a:t>
            </a:r>
            <a:r>
              <a:rPr lang="en-US" dirty="0" smtClean="0"/>
              <a:t>situations in which </a:t>
            </a:r>
            <a:r>
              <a:rPr lang="en-US" dirty="0"/>
              <a:t>pairs of auditory and visual stimuli are presented </a:t>
            </a:r>
            <a:r>
              <a:rPr lang="en-US" dirty="0" smtClean="0"/>
              <a:t>that vary </a:t>
            </a:r>
            <a:r>
              <a:rPr lang="en-US" dirty="0"/>
              <a:t>(i.e., match vs. mismatch) in terms of their </a:t>
            </a:r>
            <a:r>
              <a:rPr lang="en-US" dirty="0" smtClean="0"/>
              <a:t>identity and</a:t>
            </a:r>
            <a:r>
              <a:rPr lang="en-US" dirty="0"/>
              <a:t>/or meaning.</a:t>
            </a:r>
            <a:endParaRPr lang="en-US" dirty="0" smtClean="0"/>
          </a:p>
          <a:p>
            <a:endParaRPr lang="en-US" dirty="0" smtClean="0"/>
          </a:p>
          <a:p>
            <a:r>
              <a:rPr lang="en-US" b="1" dirty="0" err="1" smtClean="0"/>
              <a:t>Synaesthetic</a:t>
            </a:r>
            <a:r>
              <a:rPr lang="en-US" b="1" dirty="0" smtClean="0"/>
              <a:t> congruency </a:t>
            </a:r>
            <a:r>
              <a:rPr lang="en-US" dirty="0" smtClean="0"/>
              <a:t>refers to </a:t>
            </a:r>
            <a:r>
              <a:rPr lang="en-US" dirty="0"/>
              <a:t>correspondences between more basic stimulus </a:t>
            </a:r>
            <a:r>
              <a:rPr lang="en-US" dirty="0" smtClean="0"/>
              <a:t>features (</a:t>
            </a:r>
            <a:r>
              <a:rPr lang="en-US" dirty="0"/>
              <a:t>e.g., pitch, lightness, brightness, size) in different </a:t>
            </a:r>
            <a:r>
              <a:rPr lang="en-US" dirty="0" smtClean="0"/>
              <a:t>modalities.</a:t>
            </a:r>
          </a:p>
          <a:p>
            <a:endParaRPr lang="en-US" dirty="0" smtClean="0"/>
          </a:p>
          <a:p>
            <a:pPr marL="365125" indent="-365125"/>
            <a:r>
              <a:rPr lang="en-US" b="1" dirty="0" smtClean="0">
                <a:sym typeface="Wingdings"/>
              </a:rPr>
              <a:t> </a:t>
            </a:r>
            <a:r>
              <a:rPr lang="en-US" b="1" dirty="0" smtClean="0"/>
              <a:t>Unity </a:t>
            </a:r>
            <a:r>
              <a:rPr lang="en-US" b="1" dirty="0" smtClean="0"/>
              <a:t>effect</a:t>
            </a:r>
            <a:r>
              <a:rPr lang="en-US" dirty="0" smtClean="0"/>
              <a:t>: stimuli that are either semantically or </a:t>
            </a:r>
            <a:r>
              <a:rPr lang="en-US" dirty="0" err="1" smtClean="0"/>
              <a:t>synaesthetically</a:t>
            </a:r>
            <a:r>
              <a:rPr lang="en-US" dirty="0" smtClean="0"/>
              <a:t> congruent will more likely be bound together</a:t>
            </a:r>
            <a:endParaRPr lang="en-US" dirty="0"/>
          </a:p>
        </p:txBody>
      </p:sp>
      <p:pic>
        <p:nvPicPr>
          <p:cNvPr id="5" name="Picture 4"/>
          <p:cNvPicPr>
            <a:picLocks noChangeAspect="1"/>
          </p:cNvPicPr>
          <p:nvPr/>
        </p:nvPicPr>
        <p:blipFill>
          <a:blip r:embed="rId3"/>
          <a:stretch>
            <a:fillRect/>
          </a:stretch>
        </p:blipFill>
        <p:spPr>
          <a:xfrm>
            <a:off x="147660" y="2078066"/>
            <a:ext cx="1259632" cy="1259632"/>
          </a:xfrm>
          <a:prstGeom prst="rect">
            <a:avLst/>
          </a:prstGeom>
        </p:spPr>
      </p:pic>
    </p:spTree>
    <p:extLst>
      <p:ext uri="{BB962C8B-B14F-4D97-AF65-F5344CB8AC3E}">
        <p14:creationId xmlns:p14="http://schemas.microsoft.com/office/powerpoint/2010/main" val="4705969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err="1"/>
              <a:t>Synaesthetic</a:t>
            </a:r>
            <a:r>
              <a:rPr lang="en-US" dirty="0"/>
              <a:t> </a:t>
            </a:r>
            <a:r>
              <a:rPr lang="en-US" dirty="0" smtClean="0"/>
              <a:t>congruency </a:t>
            </a:r>
            <a:r>
              <a:rPr lang="en-US" dirty="0" smtClean="0">
                <a:sym typeface="Wingdings"/>
              </a:rPr>
              <a:t> </a:t>
            </a:r>
            <a:r>
              <a:rPr lang="en-US" dirty="0" err="1" smtClean="0"/>
              <a:t>Crossmodal</a:t>
            </a:r>
            <a:r>
              <a:rPr lang="en-US" dirty="0" smtClean="0"/>
              <a:t> correspondences</a:t>
            </a:r>
            <a:endParaRPr lang="en-US" dirty="0"/>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val="73660027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Crossmodal</a:t>
            </a:r>
            <a:r>
              <a:rPr lang="en-US" dirty="0"/>
              <a:t> </a:t>
            </a:r>
            <a:r>
              <a:rPr lang="en-US" dirty="0" smtClean="0"/>
              <a:t>correspondence/association</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err="1" smtClean="0"/>
              <a:t>Def</a:t>
            </a:r>
            <a:r>
              <a:rPr lang="en-US" dirty="0" smtClean="0"/>
              <a:t>: </a:t>
            </a:r>
            <a:r>
              <a:rPr lang="en-US" i="1" dirty="0" smtClean="0"/>
              <a:t>Compatibility </a:t>
            </a:r>
            <a:r>
              <a:rPr lang="en-US" i="1" dirty="0"/>
              <a:t>effect between attributes or dimensions of </a:t>
            </a:r>
            <a:r>
              <a:rPr lang="en-US" i="1" dirty="0" smtClean="0"/>
              <a:t>a stimulus </a:t>
            </a:r>
            <a:r>
              <a:rPr lang="en-US" i="1" dirty="0"/>
              <a:t>(i.e., an object or event) in different </a:t>
            </a:r>
            <a:r>
              <a:rPr lang="en-US" i="1" dirty="0" smtClean="0"/>
              <a:t>sensory modalities </a:t>
            </a:r>
            <a:r>
              <a:rPr lang="en-US" i="1" dirty="0"/>
              <a:t>(be they redundant or not). </a:t>
            </a:r>
            <a:endParaRPr lang="en-US" i="1" dirty="0" smtClean="0"/>
          </a:p>
          <a:p>
            <a:endParaRPr lang="en-US" b="1" dirty="0" smtClean="0"/>
          </a:p>
          <a:p>
            <a:r>
              <a:rPr lang="en-US" b="1" dirty="0" err="1" smtClean="0"/>
              <a:t>Crossmodal</a:t>
            </a:r>
            <a:r>
              <a:rPr lang="en-US" b="1" dirty="0" smtClean="0"/>
              <a:t> correspondences occur </a:t>
            </a:r>
            <a:r>
              <a:rPr lang="en-US" b="1" dirty="0"/>
              <a:t>between polarized stimulus </a:t>
            </a:r>
            <a:r>
              <a:rPr lang="en-US" b="1" dirty="0" smtClean="0"/>
              <a:t>dimensions</a:t>
            </a:r>
            <a:r>
              <a:rPr lang="en-US" dirty="0" smtClean="0"/>
              <a:t>: a more</a:t>
            </a:r>
            <a:r>
              <a:rPr lang="en-US" dirty="0"/>
              <a:t>-or-less extreme stimulus on a given dimension </a:t>
            </a:r>
            <a:r>
              <a:rPr lang="en-US" dirty="0" smtClean="0"/>
              <a:t>should be </a:t>
            </a:r>
            <a:r>
              <a:rPr lang="en-US" dirty="0"/>
              <a:t>compatible with a more-or-less extreme value on </a:t>
            </a:r>
            <a:r>
              <a:rPr lang="en-US" dirty="0" smtClean="0"/>
              <a:t>the corresponding </a:t>
            </a:r>
            <a:r>
              <a:rPr lang="en-US" dirty="0"/>
              <a:t>dimension. </a:t>
            </a:r>
            <a:endParaRPr lang="en-US" dirty="0" smtClean="0"/>
          </a:p>
          <a:p>
            <a:endParaRPr lang="en-US" dirty="0" smtClean="0"/>
          </a:p>
          <a:p>
            <a:r>
              <a:rPr lang="en-US" u="sng" dirty="0"/>
              <a:t>K</a:t>
            </a:r>
            <a:r>
              <a:rPr lang="en-US" u="sng" dirty="0" smtClean="0"/>
              <a:t>ey feature</a:t>
            </a:r>
            <a:r>
              <a:rPr lang="en-US" dirty="0" smtClean="0"/>
              <a:t>: </a:t>
            </a:r>
            <a:r>
              <a:rPr lang="en-US" dirty="0" err="1" smtClean="0"/>
              <a:t>crossmodal</a:t>
            </a:r>
            <a:r>
              <a:rPr lang="en-US" dirty="0" smtClean="0"/>
              <a:t> </a:t>
            </a:r>
            <a:r>
              <a:rPr lang="en-US" dirty="0"/>
              <a:t>correspondences </a:t>
            </a:r>
            <a:r>
              <a:rPr lang="en-US" dirty="0" smtClean="0"/>
              <a:t>are </a:t>
            </a:r>
            <a:r>
              <a:rPr lang="en-US" b="1" dirty="0"/>
              <a:t>shared by a large number of </a:t>
            </a:r>
            <a:r>
              <a:rPr lang="en-US" b="1" dirty="0" smtClean="0"/>
              <a:t>people</a:t>
            </a:r>
            <a:r>
              <a:rPr lang="en-US" dirty="0" smtClean="0"/>
              <a:t>.</a:t>
            </a:r>
            <a:endParaRPr lang="en-US" dirty="0"/>
          </a:p>
        </p:txBody>
      </p:sp>
    </p:spTree>
    <p:extLst>
      <p:ext uri="{BB962C8B-B14F-4D97-AF65-F5344CB8AC3E}">
        <p14:creationId xmlns:p14="http://schemas.microsoft.com/office/powerpoint/2010/main" val="41965232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associations</a:t>
            </a:r>
            <a:br>
              <a:rPr lang="en-US" dirty="0" smtClean="0"/>
            </a:br>
            <a:r>
              <a:rPr lang="en-US" sz="2000" b="0" dirty="0" smtClean="0"/>
              <a:t>Example: sound symbolism</a:t>
            </a:r>
            <a:endParaRPr lang="en-US" b="0" dirty="0"/>
          </a:p>
        </p:txBody>
      </p:sp>
      <p:pic>
        <p:nvPicPr>
          <p:cNvPr id="5" name="Picture 4" descr="Screen shot 2013-10-02 at 17.36.2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5657" y="1556996"/>
            <a:ext cx="2872527" cy="4214677"/>
          </a:xfrm>
          <a:prstGeom prst="rect">
            <a:avLst/>
          </a:prstGeom>
        </p:spPr>
      </p:pic>
      <p:sp>
        <p:nvSpPr>
          <p:cNvPr id="6" name="TextBox 5"/>
          <p:cNvSpPr txBox="1"/>
          <p:nvPr/>
        </p:nvSpPr>
        <p:spPr>
          <a:xfrm>
            <a:off x="1240365" y="1831262"/>
            <a:ext cx="479518" cy="369332"/>
          </a:xfrm>
          <a:prstGeom prst="rect">
            <a:avLst/>
          </a:prstGeom>
          <a:noFill/>
        </p:spPr>
        <p:txBody>
          <a:bodyPr wrap="none" rtlCol="0">
            <a:spAutoFit/>
          </a:bodyPr>
          <a:lstStyle/>
          <a:p>
            <a:r>
              <a:rPr lang="en-US" dirty="0" smtClean="0"/>
              <a:t>Mil</a:t>
            </a:r>
            <a:endParaRPr lang="en-US" dirty="0"/>
          </a:p>
        </p:txBody>
      </p:sp>
      <p:sp>
        <p:nvSpPr>
          <p:cNvPr id="7" name="TextBox 6"/>
          <p:cNvSpPr txBox="1"/>
          <p:nvPr/>
        </p:nvSpPr>
        <p:spPr>
          <a:xfrm>
            <a:off x="1230336" y="2190417"/>
            <a:ext cx="556613" cy="369332"/>
          </a:xfrm>
          <a:prstGeom prst="rect">
            <a:avLst/>
          </a:prstGeom>
          <a:noFill/>
        </p:spPr>
        <p:txBody>
          <a:bodyPr wrap="none" rtlCol="0">
            <a:spAutoFit/>
          </a:bodyPr>
          <a:lstStyle/>
          <a:p>
            <a:r>
              <a:rPr lang="en-US" dirty="0" smtClean="0"/>
              <a:t>Mal</a:t>
            </a:r>
            <a:endParaRPr lang="en-US" dirty="0"/>
          </a:p>
        </p:txBody>
      </p:sp>
      <p:sp>
        <p:nvSpPr>
          <p:cNvPr id="8" name="TextBox 7"/>
          <p:cNvSpPr txBox="1"/>
          <p:nvPr/>
        </p:nvSpPr>
        <p:spPr>
          <a:xfrm>
            <a:off x="1225600" y="3219479"/>
            <a:ext cx="1005654" cy="369332"/>
          </a:xfrm>
          <a:prstGeom prst="rect">
            <a:avLst/>
          </a:prstGeom>
          <a:noFill/>
        </p:spPr>
        <p:txBody>
          <a:bodyPr wrap="none" rtlCol="0">
            <a:spAutoFit/>
          </a:bodyPr>
          <a:lstStyle/>
          <a:p>
            <a:r>
              <a:rPr lang="en-US" dirty="0" err="1" smtClean="0"/>
              <a:t>Maluma</a:t>
            </a:r>
            <a:endParaRPr lang="en-US" dirty="0"/>
          </a:p>
        </p:txBody>
      </p:sp>
      <p:sp>
        <p:nvSpPr>
          <p:cNvPr id="9" name="TextBox 8"/>
          <p:cNvSpPr txBox="1"/>
          <p:nvPr/>
        </p:nvSpPr>
        <p:spPr>
          <a:xfrm>
            <a:off x="1274636" y="3563866"/>
            <a:ext cx="864765" cy="369332"/>
          </a:xfrm>
          <a:prstGeom prst="rect">
            <a:avLst/>
          </a:prstGeom>
          <a:noFill/>
        </p:spPr>
        <p:txBody>
          <a:bodyPr wrap="none" rtlCol="0">
            <a:spAutoFit/>
          </a:bodyPr>
          <a:lstStyle/>
          <a:p>
            <a:r>
              <a:rPr lang="en-US" dirty="0" err="1" smtClean="0"/>
              <a:t>Takete</a:t>
            </a:r>
            <a:endParaRPr lang="en-US" dirty="0"/>
          </a:p>
        </p:txBody>
      </p:sp>
      <p:sp>
        <p:nvSpPr>
          <p:cNvPr id="10" name="TextBox 9"/>
          <p:cNvSpPr txBox="1"/>
          <p:nvPr/>
        </p:nvSpPr>
        <p:spPr>
          <a:xfrm>
            <a:off x="1314196" y="4622458"/>
            <a:ext cx="826556" cy="369332"/>
          </a:xfrm>
          <a:prstGeom prst="rect">
            <a:avLst/>
          </a:prstGeom>
          <a:noFill/>
        </p:spPr>
        <p:txBody>
          <a:bodyPr wrap="none" rtlCol="0">
            <a:spAutoFit/>
          </a:bodyPr>
          <a:lstStyle/>
          <a:p>
            <a:r>
              <a:rPr lang="en-US" dirty="0" err="1" smtClean="0"/>
              <a:t>bouba</a:t>
            </a:r>
            <a:endParaRPr lang="en-US" dirty="0"/>
          </a:p>
        </p:txBody>
      </p:sp>
      <p:sp>
        <p:nvSpPr>
          <p:cNvPr id="11" name="TextBox 10"/>
          <p:cNvSpPr txBox="1"/>
          <p:nvPr/>
        </p:nvSpPr>
        <p:spPr>
          <a:xfrm>
            <a:off x="1388027" y="5213187"/>
            <a:ext cx="518065" cy="369332"/>
          </a:xfrm>
          <a:prstGeom prst="rect">
            <a:avLst/>
          </a:prstGeom>
          <a:noFill/>
        </p:spPr>
        <p:txBody>
          <a:bodyPr wrap="none" rtlCol="0">
            <a:spAutoFit/>
          </a:bodyPr>
          <a:lstStyle/>
          <a:p>
            <a:r>
              <a:rPr lang="en-US" dirty="0" err="1" smtClean="0"/>
              <a:t>kiki</a:t>
            </a:r>
            <a:endParaRPr lang="en-US" dirty="0"/>
          </a:p>
        </p:txBody>
      </p:sp>
      <p:sp>
        <p:nvSpPr>
          <p:cNvPr id="12" name="TextBox 11"/>
          <p:cNvSpPr txBox="1"/>
          <p:nvPr/>
        </p:nvSpPr>
        <p:spPr>
          <a:xfrm>
            <a:off x="7678448" y="2008479"/>
            <a:ext cx="1069586" cy="276999"/>
          </a:xfrm>
          <a:prstGeom prst="rect">
            <a:avLst/>
          </a:prstGeom>
          <a:noFill/>
        </p:spPr>
        <p:txBody>
          <a:bodyPr wrap="none" rtlCol="0">
            <a:spAutoFit/>
          </a:bodyPr>
          <a:lstStyle/>
          <a:p>
            <a:r>
              <a:rPr lang="en-US" sz="1200" i="1" dirty="0" smtClean="0"/>
              <a:t>Sapir (1929)</a:t>
            </a:r>
            <a:endParaRPr lang="en-US" sz="1200" i="1" dirty="0"/>
          </a:p>
        </p:txBody>
      </p:sp>
      <p:sp>
        <p:nvSpPr>
          <p:cNvPr id="13" name="TextBox 12"/>
          <p:cNvSpPr txBox="1"/>
          <p:nvPr/>
        </p:nvSpPr>
        <p:spPr>
          <a:xfrm>
            <a:off x="7830848" y="3401411"/>
            <a:ext cx="1112416" cy="276999"/>
          </a:xfrm>
          <a:prstGeom prst="rect">
            <a:avLst/>
          </a:prstGeom>
          <a:noFill/>
        </p:spPr>
        <p:txBody>
          <a:bodyPr wrap="none" rtlCol="0">
            <a:spAutoFit/>
          </a:bodyPr>
          <a:lstStyle/>
          <a:p>
            <a:r>
              <a:rPr lang="en-US" sz="1200" i="1" dirty="0" err="1" smtClean="0"/>
              <a:t>Köhler</a:t>
            </a:r>
            <a:r>
              <a:rPr lang="en-US" sz="1200" i="1" dirty="0" smtClean="0"/>
              <a:t>(1929)</a:t>
            </a:r>
            <a:endParaRPr lang="en-US" sz="1200" i="1" dirty="0"/>
          </a:p>
        </p:txBody>
      </p:sp>
      <p:sp>
        <p:nvSpPr>
          <p:cNvPr id="14" name="TextBox 13"/>
          <p:cNvSpPr txBox="1"/>
          <p:nvPr/>
        </p:nvSpPr>
        <p:spPr>
          <a:xfrm>
            <a:off x="6231359" y="5444145"/>
            <a:ext cx="3012315" cy="276999"/>
          </a:xfrm>
          <a:prstGeom prst="rect">
            <a:avLst/>
          </a:prstGeom>
          <a:noFill/>
        </p:spPr>
        <p:txBody>
          <a:bodyPr wrap="square" rtlCol="0">
            <a:spAutoFit/>
          </a:bodyPr>
          <a:lstStyle/>
          <a:p>
            <a:r>
              <a:rPr lang="en-US" sz="1200" i="1" dirty="0" err="1" smtClean="0"/>
              <a:t>Ramachandran</a:t>
            </a:r>
            <a:r>
              <a:rPr lang="en-US" sz="1200" i="1" dirty="0" smtClean="0"/>
              <a:t> &amp; Hubbard (2001, 2003)</a:t>
            </a:r>
            <a:endParaRPr lang="en-US" sz="1200" i="1" dirty="0"/>
          </a:p>
        </p:txBody>
      </p:sp>
    </p:spTree>
    <p:extLst>
      <p:ext uri="{BB962C8B-B14F-4D97-AF65-F5344CB8AC3E}">
        <p14:creationId xmlns:p14="http://schemas.microsoft.com/office/powerpoint/2010/main" val="10226023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1" nodeType="withEffect">
                                  <p:stCondLst>
                                    <p:cond delay="0"/>
                                  </p:stCondLst>
                                  <p:iterate type="lt">
                                    <p:tmPct val="10000"/>
                                  </p:iterate>
                                  <p:childTnLst>
                                    <p:animMotion origin="layout" path="M 0.0 0.0 L 0.0 -0.07213" pathEditMode="relative" ptsTypes="">
                                      <p:cBhvr>
                                        <p:cTn id="6" dur="750" accel="50000" decel="50000" autoRev="1" fill="hold">
                                          <p:stCondLst>
                                            <p:cond delay="0"/>
                                          </p:stCondLst>
                                        </p:cTn>
                                        <p:tgtEl>
                                          <p:spTgt spid="12">
                                            <p:txEl>
                                              <p:pRg st="0" end="0"/>
                                            </p:txEl>
                                          </p:spTgt>
                                        </p:tgtEl>
                                        <p:attrNameLst>
                                          <p:attrName>ppt_x</p:attrName>
                                          <p:attrName>ppt_y</p:attrName>
                                        </p:attrNameLst>
                                      </p:cBhvr>
                                    </p:animMotion>
                                    <p:animRot by="1500000">
                                      <p:cBhvr>
                                        <p:cTn id="7" dur="375" fill="hold">
                                          <p:stCondLst>
                                            <p:cond delay="0"/>
                                          </p:stCondLst>
                                        </p:cTn>
                                        <p:tgtEl>
                                          <p:spTgt spid="12">
                                            <p:txEl>
                                              <p:pRg st="0" end="0"/>
                                            </p:txEl>
                                          </p:spTgt>
                                        </p:tgtEl>
                                        <p:attrNameLst>
                                          <p:attrName>r</p:attrName>
                                        </p:attrNameLst>
                                      </p:cBhvr>
                                    </p:animRot>
                                    <p:animRot by="-1500000">
                                      <p:cBhvr>
                                        <p:cTn id="8" dur="375" fill="hold">
                                          <p:stCondLst>
                                            <p:cond delay="375"/>
                                          </p:stCondLst>
                                        </p:cTn>
                                        <p:tgtEl>
                                          <p:spTgt spid="12">
                                            <p:txEl>
                                              <p:pRg st="0" end="0"/>
                                            </p:txEl>
                                          </p:spTgt>
                                        </p:tgtEl>
                                        <p:attrNameLst>
                                          <p:attrName>r</p:attrName>
                                        </p:attrNameLst>
                                      </p:cBhvr>
                                    </p:animRot>
                                    <p:animRot by="-1500000">
                                      <p:cBhvr>
                                        <p:cTn id="9" dur="375" fill="hold">
                                          <p:stCondLst>
                                            <p:cond delay="750"/>
                                          </p:stCondLst>
                                        </p:cTn>
                                        <p:tgtEl>
                                          <p:spTgt spid="12">
                                            <p:txEl>
                                              <p:pRg st="0" end="0"/>
                                            </p:txEl>
                                          </p:spTgt>
                                        </p:tgtEl>
                                        <p:attrNameLst>
                                          <p:attrName>r</p:attrName>
                                        </p:attrNameLst>
                                      </p:cBhvr>
                                    </p:animRot>
                                    <p:animRot by="1500000">
                                      <p:cBhvr>
                                        <p:cTn id="10" dur="375" fill="hold">
                                          <p:stCondLst>
                                            <p:cond delay="1125"/>
                                          </p:stCondLst>
                                        </p:cTn>
                                        <p:tgtEl>
                                          <p:spTgt spid="12">
                                            <p:txEl>
                                              <p:pRg st="0" end="0"/>
                                            </p:txEl>
                                          </p:spTgt>
                                        </p:tgtEl>
                                        <p:attrNameLst>
                                          <p:attrName>r</p:attrName>
                                        </p:attrNameLst>
                                      </p:cBhvr>
                                    </p:animRot>
                                  </p:childTnLst>
                                </p:cTn>
                              </p:par>
                              <p:par>
                                <p:cTn id="11" presetID="34" presetClass="emph" presetSubtype="0" fill="hold" grpId="0" nodeType="withEffect">
                                  <p:stCondLst>
                                    <p:cond delay="0"/>
                                  </p:stCondLst>
                                  <p:iterate type="lt">
                                    <p:tmPct val="10000"/>
                                  </p:iterate>
                                  <p:childTnLst>
                                    <p:animMotion origin="layout" path="M 0.0 0.0 L 0.0 -0.07213" pathEditMode="relative" ptsTypes="">
                                      <p:cBhvr>
                                        <p:cTn id="12" dur="750" accel="50000" decel="50000" autoRev="1" fill="hold">
                                          <p:stCondLst>
                                            <p:cond delay="0"/>
                                          </p:stCondLst>
                                        </p:cTn>
                                        <p:tgtEl>
                                          <p:spTgt spid="13">
                                            <p:txEl>
                                              <p:pRg st="0" end="0"/>
                                            </p:txEl>
                                          </p:spTgt>
                                        </p:tgtEl>
                                        <p:attrNameLst>
                                          <p:attrName>ppt_x</p:attrName>
                                          <p:attrName>ppt_y</p:attrName>
                                        </p:attrNameLst>
                                      </p:cBhvr>
                                    </p:animMotion>
                                    <p:animRot by="1500000">
                                      <p:cBhvr>
                                        <p:cTn id="13" dur="375" fill="hold">
                                          <p:stCondLst>
                                            <p:cond delay="0"/>
                                          </p:stCondLst>
                                        </p:cTn>
                                        <p:tgtEl>
                                          <p:spTgt spid="13">
                                            <p:txEl>
                                              <p:pRg st="0" end="0"/>
                                            </p:txEl>
                                          </p:spTgt>
                                        </p:tgtEl>
                                        <p:attrNameLst>
                                          <p:attrName>r</p:attrName>
                                        </p:attrNameLst>
                                      </p:cBhvr>
                                    </p:animRot>
                                    <p:animRot by="-1500000">
                                      <p:cBhvr>
                                        <p:cTn id="14" dur="375" fill="hold">
                                          <p:stCondLst>
                                            <p:cond delay="375"/>
                                          </p:stCondLst>
                                        </p:cTn>
                                        <p:tgtEl>
                                          <p:spTgt spid="13">
                                            <p:txEl>
                                              <p:pRg st="0" end="0"/>
                                            </p:txEl>
                                          </p:spTgt>
                                        </p:tgtEl>
                                        <p:attrNameLst>
                                          <p:attrName>r</p:attrName>
                                        </p:attrNameLst>
                                      </p:cBhvr>
                                    </p:animRot>
                                    <p:animRot by="-1500000">
                                      <p:cBhvr>
                                        <p:cTn id="15" dur="375" fill="hold">
                                          <p:stCondLst>
                                            <p:cond delay="750"/>
                                          </p:stCondLst>
                                        </p:cTn>
                                        <p:tgtEl>
                                          <p:spTgt spid="13">
                                            <p:txEl>
                                              <p:pRg st="0" end="0"/>
                                            </p:txEl>
                                          </p:spTgt>
                                        </p:tgtEl>
                                        <p:attrNameLst>
                                          <p:attrName>r</p:attrName>
                                        </p:attrNameLst>
                                      </p:cBhvr>
                                    </p:animRot>
                                    <p:animRot by="1500000">
                                      <p:cBhvr>
                                        <p:cTn id="16" dur="375" fill="hold">
                                          <p:stCondLst>
                                            <p:cond delay="1125"/>
                                          </p:stCondLst>
                                        </p:cTn>
                                        <p:tgtEl>
                                          <p:spTgt spid="13">
                                            <p:txEl>
                                              <p:pRg st="0" end="0"/>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0.02883 0.00092 L 0.50851 0.02038 " pathEditMode="relative" ptsTypes="AA">
                                      <p:cBhvr>
                                        <p:cTn id="20" dur="2000" fill="hold"/>
                                        <p:tgtEl>
                                          <p:spTgt spid="6"/>
                                        </p:tgtEl>
                                        <p:attrNameLst>
                                          <p:attrName>ppt_x</p:attrName>
                                          <p:attrName>ppt_y</p:attrName>
                                        </p:attrNameLst>
                                      </p:cBhvr>
                                    </p:animMotion>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grpId="0" nodeType="clickEffect">
                                  <p:stCondLst>
                                    <p:cond delay="0"/>
                                  </p:stCondLst>
                                  <p:childTnLst>
                                    <p:animMotion origin="layout" path="M 2.157E-6 3.05305E-6 L 0.21327 -0.03892 " pathEditMode="relative" rAng="0" ptsTypes="AA">
                                      <p:cBhvr>
                                        <p:cTn id="24" dur="2000" fill="hold"/>
                                        <p:tgtEl>
                                          <p:spTgt spid="7"/>
                                        </p:tgtEl>
                                        <p:attrNameLst>
                                          <p:attrName>ppt_x</p:attrName>
                                          <p:attrName>ppt_y</p:attrName>
                                        </p:attrNameLst>
                                      </p:cBhvr>
                                      <p:rCtr x="10663" y="-1946"/>
                                    </p:animMotion>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0.05957 -0.00093 L 0.1728 0.02062 " pathEditMode="relative" ptsTypes="AA">
                                      <p:cBhvr>
                                        <p:cTn id="28" dur="2000" fill="hold"/>
                                        <p:tgtEl>
                                          <p:spTgt spid="8"/>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0.05245 0.00046 L 0.54029 -0.03614 " pathEditMode="relative" rAng="0" ptsTypes="AA">
                                      <p:cBhvr>
                                        <p:cTn id="32" dur="2000" fill="hold"/>
                                        <p:tgtEl>
                                          <p:spTgt spid="9"/>
                                        </p:tgtEl>
                                        <p:attrNameLst>
                                          <p:attrName>ppt_x</p:attrName>
                                          <p:attrName>ppt_y</p:attrName>
                                        </p:attrNameLst>
                                      </p:cBhvr>
                                      <p:rCtr x="24383" y="-1830"/>
                                    </p:animMotion>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0" nodeType="clickEffect">
                                  <p:stCondLst>
                                    <p:cond delay="0"/>
                                  </p:stCondLst>
                                  <p:childTnLst>
                                    <p:animMotion origin="layout" path="M 0.05332 0.00325 L 0.54759 0.03776 " pathEditMode="relative" rAng="0" ptsTypes="AA">
                                      <p:cBhvr>
                                        <p:cTn id="36" dur="2000" fill="hold"/>
                                        <p:tgtEl>
                                          <p:spTgt spid="10"/>
                                        </p:tgtEl>
                                        <p:attrNameLst>
                                          <p:attrName>ppt_x</p:attrName>
                                          <p:attrName>ppt_y</p:attrName>
                                        </p:attrNameLst>
                                      </p:cBhvr>
                                      <p:rCtr x="24713" y="1714"/>
                                    </p:animMotion>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0" nodeType="clickEffect">
                                  <p:stCondLst>
                                    <p:cond delay="0"/>
                                  </p:stCondLst>
                                  <p:childTnLst>
                                    <p:animMotion origin="layout" path="M 0.03803 -0.00092 L 0.17853 -0.03335 " pathEditMode="relative" ptsTypes="AA">
                                      <p:cBhvr>
                                        <p:cTn id="40" dur="2000" fill="hold"/>
                                        <p:tgtEl>
                                          <p:spTgt spid="1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1" build="p"/>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associations</a:t>
            </a:r>
            <a:br>
              <a:rPr lang="en-US" dirty="0" smtClean="0"/>
            </a:br>
            <a:r>
              <a:rPr lang="en-US" sz="2000" b="0" dirty="0" smtClean="0"/>
              <a:t>Example: sound symbolism</a:t>
            </a:r>
            <a:endParaRPr lang="en-US" b="0" dirty="0"/>
          </a:p>
        </p:txBody>
      </p:sp>
      <p:sp>
        <p:nvSpPr>
          <p:cNvPr id="3" name="Content Placeholder 2"/>
          <p:cNvSpPr>
            <a:spLocks noGrp="1"/>
          </p:cNvSpPr>
          <p:nvPr>
            <p:ph idx="1"/>
          </p:nvPr>
        </p:nvSpPr>
        <p:spPr/>
        <p:txBody>
          <a:bodyPr/>
          <a:lstStyle/>
          <a:p>
            <a:r>
              <a:rPr lang="en-US" dirty="0" smtClean="0"/>
              <a:t>The </a:t>
            </a:r>
            <a:r>
              <a:rPr lang="en-US" dirty="0" err="1" smtClean="0"/>
              <a:t>bouba</a:t>
            </a:r>
            <a:r>
              <a:rPr lang="en-US" dirty="0"/>
              <a:t>/</a:t>
            </a:r>
            <a:r>
              <a:rPr lang="en-US" dirty="0" err="1"/>
              <a:t>kiki</a:t>
            </a:r>
            <a:r>
              <a:rPr lang="en-US" dirty="0"/>
              <a:t> </a:t>
            </a:r>
            <a:r>
              <a:rPr lang="en-US" dirty="0" smtClean="0"/>
              <a:t>effect does not show in:</a:t>
            </a:r>
            <a:endParaRPr lang="en-US" b="1" dirty="0" smtClean="0"/>
          </a:p>
          <a:p>
            <a:pPr marL="342900" indent="-342900">
              <a:buFont typeface="Arial"/>
              <a:buChar char="•"/>
            </a:pPr>
            <a:r>
              <a:rPr lang="en-US" b="1" dirty="0" smtClean="0"/>
              <a:t>Children </a:t>
            </a:r>
            <a:r>
              <a:rPr lang="en-US" b="1" dirty="0"/>
              <a:t>with autism </a:t>
            </a:r>
            <a:r>
              <a:rPr lang="en-US" b="1" dirty="0" smtClean="0"/>
              <a:t>spectrum disorde</a:t>
            </a:r>
            <a:r>
              <a:rPr lang="en-US" dirty="0" smtClean="0"/>
              <a:t>r </a:t>
            </a:r>
          </a:p>
          <a:p>
            <a:pPr marL="342900" indent="-342900">
              <a:buFont typeface="Arial"/>
              <a:buChar char="•"/>
            </a:pPr>
            <a:r>
              <a:rPr lang="en-US" b="1" dirty="0" smtClean="0"/>
              <a:t>People with damage to the angular </a:t>
            </a:r>
            <a:r>
              <a:rPr lang="en-US" b="1" dirty="0" err="1" smtClean="0"/>
              <a:t>gyrus</a:t>
            </a:r>
            <a:r>
              <a:rPr lang="en-US" b="1" dirty="0" smtClean="0"/>
              <a:t> </a:t>
            </a:r>
            <a:r>
              <a:rPr lang="en-US" dirty="0" smtClean="0"/>
              <a:t>(located within the temporal–parietal–occipital [TPO] region)</a:t>
            </a:r>
          </a:p>
          <a:p>
            <a:pPr marL="342900" indent="-342900">
              <a:buFont typeface="Arial"/>
              <a:buChar char="•"/>
            </a:pPr>
            <a:endParaRPr lang="en-US" dirty="0"/>
          </a:p>
          <a:p>
            <a:pPr marL="342900" indent="-342900">
              <a:buFont typeface="Wingdings" charset="0"/>
              <a:buChar char="è"/>
            </a:pPr>
            <a:r>
              <a:rPr lang="en-US" dirty="0" smtClean="0">
                <a:sym typeface="Wingdings"/>
              </a:rPr>
              <a:t>This suggests that </a:t>
            </a:r>
            <a:r>
              <a:rPr lang="en-US" b="1" dirty="0" err="1" smtClean="0">
                <a:sym typeface="Wingdings"/>
              </a:rPr>
              <a:t>crossmodal</a:t>
            </a:r>
            <a:r>
              <a:rPr lang="en-US" b="1" dirty="0" smtClean="0">
                <a:sym typeface="Wingdings"/>
              </a:rPr>
              <a:t> correspondences</a:t>
            </a:r>
            <a:r>
              <a:rPr lang="en-US" dirty="0" smtClean="0">
                <a:sym typeface="Wingdings"/>
              </a:rPr>
              <a:t> (at </a:t>
            </a:r>
            <a:r>
              <a:rPr lang="en-US" dirty="0">
                <a:sym typeface="Wingdings"/>
              </a:rPr>
              <a:t>least those involving </a:t>
            </a:r>
            <a:r>
              <a:rPr lang="en-US" dirty="0" smtClean="0">
                <a:sym typeface="Wingdings"/>
              </a:rPr>
              <a:t>sound symbolism) </a:t>
            </a:r>
            <a:r>
              <a:rPr lang="en-US" b="1" dirty="0">
                <a:sym typeface="Wingdings"/>
              </a:rPr>
              <a:t>can occur at quite a high </a:t>
            </a:r>
            <a:r>
              <a:rPr lang="en-US" b="1" dirty="0" smtClean="0">
                <a:sym typeface="Wingdings"/>
              </a:rPr>
              <a:t>leve</a:t>
            </a:r>
            <a:r>
              <a:rPr lang="en-US" dirty="0" smtClean="0">
                <a:sym typeface="Wingdings"/>
              </a:rPr>
              <a:t>l in the brain.</a:t>
            </a:r>
          </a:p>
          <a:p>
            <a:endParaRPr lang="en-US" dirty="0"/>
          </a:p>
        </p:txBody>
      </p:sp>
    </p:spTree>
    <p:extLst>
      <p:ext uri="{BB962C8B-B14F-4D97-AF65-F5344CB8AC3E}">
        <p14:creationId xmlns:p14="http://schemas.microsoft.com/office/powerpoint/2010/main" val="40102993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associations: across groups</a:t>
            </a:r>
            <a:endParaRPr lang="en-US" b="0" dirty="0"/>
          </a:p>
        </p:txBody>
      </p:sp>
      <p:sp>
        <p:nvSpPr>
          <p:cNvPr id="3" name="Content Placeholder 2"/>
          <p:cNvSpPr>
            <a:spLocks noGrp="1"/>
          </p:cNvSpPr>
          <p:nvPr>
            <p:ph idx="1"/>
          </p:nvPr>
        </p:nvSpPr>
        <p:spPr/>
        <p:txBody>
          <a:bodyPr/>
          <a:lstStyle/>
          <a:p>
            <a:r>
              <a:rPr lang="en-US" dirty="0" smtClean="0"/>
              <a:t>Adults </a:t>
            </a:r>
            <a:r>
              <a:rPr lang="en-US" dirty="0"/>
              <a:t>and children (5-year-olds) reliably </a:t>
            </a:r>
            <a:r>
              <a:rPr lang="en-US" dirty="0" smtClean="0"/>
              <a:t>matched brightness </a:t>
            </a:r>
            <a:r>
              <a:rPr lang="en-US" dirty="0"/>
              <a:t>with loudness </a:t>
            </a:r>
            <a:r>
              <a:rPr lang="en-US" dirty="0" err="1" smtClean="0"/>
              <a:t>crossmodally</a:t>
            </a:r>
            <a:r>
              <a:rPr lang="en-US" dirty="0"/>
              <a:t>:</a:t>
            </a:r>
            <a:endParaRPr lang="en-US" dirty="0" smtClean="0"/>
          </a:p>
          <a:p>
            <a:endParaRPr lang="en-US" dirty="0" smtClean="0"/>
          </a:p>
          <a:p>
            <a:r>
              <a:rPr lang="en-US" dirty="0" smtClean="0"/>
              <a:t>Light grey patches </a:t>
            </a:r>
            <a:r>
              <a:rPr lang="en-US" dirty="0" smtClean="0">
                <a:sym typeface="Wingdings"/>
              </a:rPr>
              <a:t> Louder sounds</a:t>
            </a:r>
          </a:p>
          <a:p>
            <a:endParaRPr lang="en-US" dirty="0" smtClean="0"/>
          </a:p>
          <a:p>
            <a:r>
              <a:rPr lang="en-US" dirty="0" smtClean="0"/>
              <a:t>Darker </a:t>
            </a:r>
            <a:r>
              <a:rPr lang="en-US" dirty="0"/>
              <a:t>grey patches </a:t>
            </a:r>
            <a:r>
              <a:rPr lang="en-US" dirty="0">
                <a:sym typeface="Wingdings"/>
              </a:rPr>
              <a:t> </a:t>
            </a:r>
            <a:r>
              <a:rPr lang="en-US" dirty="0" smtClean="0">
                <a:sym typeface="Wingdings"/>
              </a:rPr>
              <a:t>Softer sounds</a:t>
            </a:r>
          </a:p>
          <a:p>
            <a:endParaRPr lang="en-US" dirty="0">
              <a:sym typeface="Wingdings"/>
            </a:endParaRPr>
          </a:p>
          <a:p>
            <a:endParaRPr lang="en-US" dirty="0"/>
          </a:p>
        </p:txBody>
      </p:sp>
    </p:spTree>
    <p:extLst>
      <p:ext uri="{BB962C8B-B14F-4D97-AF65-F5344CB8AC3E}">
        <p14:creationId xmlns:p14="http://schemas.microsoft.com/office/powerpoint/2010/main" val="28207974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associations</a:t>
            </a:r>
            <a:endParaRPr lang="en-US" b="0" dirty="0"/>
          </a:p>
        </p:txBody>
      </p:sp>
      <p:sp>
        <p:nvSpPr>
          <p:cNvPr id="3" name="Content Placeholder 2"/>
          <p:cNvSpPr>
            <a:spLocks noGrp="1"/>
          </p:cNvSpPr>
          <p:nvPr>
            <p:ph idx="1"/>
          </p:nvPr>
        </p:nvSpPr>
        <p:spPr/>
        <p:txBody>
          <a:bodyPr/>
          <a:lstStyle/>
          <a:p>
            <a:r>
              <a:rPr lang="en-US" b="1" dirty="0" err="1" smtClean="0"/>
              <a:t>Unidimensional</a:t>
            </a:r>
            <a:r>
              <a:rPr lang="en-US" b="1" dirty="0" smtClean="0"/>
              <a:t> </a:t>
            </a:r>
            <a:r>
              <a:rPr lang="en-US" b="1" dirty="0"/>
              <a:t>sensory stimuli</a:t>
            </a:r>
          </a:p>
          <a:p>
            <a:r>
              <a:rPr lang="en-US" dirty="0" smtClean="0"/>
              <a:t>high</a:t>
            </a:r>
            <a:r>
              <a:rPr lang="en-US" dirty="0"/>
              <a:t>-pitched tones </a:t>
            </a:r>
            <a:r>
              <a:rPr lang="en-US" dirty="0" smtClean="0">
                <a:sym typeface="Wingdings"/>
              </a:rPr>
              <a:t> </a:t>
            </a:r>
            <a:r>
              <a:rPr lang="en-US" dirty="0" smtClean="0"/>
              <a:t>brighter surfaces</a:t>
            </a:r>
          </a:p>
          <a:p>
            <a:r>
              <a:rPr lang="en-US" dirty="0"/>
              <a:t>louder sounds </a:t>
            </a:r>
            <a:r>
              <a:rPr lang="en-US" dirty="0" smtClean="0">
                <a:sym typeface="Wingdings"/>
              </a:rPr>
              <a:t> </a:t>
            </a:r>
            <a:r>
              <a:rPr lang="en-US" dirty="0" smtClean="0"/>
              <a:t>visual </a:t>
            </a:r>
            <a:r>
              <a:rPr lang="en-US" dirty="0"/>
              <a:t>stimuli </a:t>
            </a:r>
            <a:r>
              <a:rPr lang="en-US" dirty="0" smtClean="0"/>
              <a:t>with higher contrast</a:t>
            </a:r>
          </a:p>
          <a:p>
            <a:endParaRPr lang="en-US" dirty="0"/>
          </a:p>
          <a:p>
            <a:endParaRPr lang="en-US" dirty="0" smtClean="0"/>
          </a:p>
          <a:p>
            <a:r>
              <a:rPr lang="en-US" b="1" dirty="0" smtClean="0"/>
              <a:t>Complex stimuli</a:t>
            </a:r>
          </a:p>
          <a:p>
            <a:r>
              <a:rPr lang="en-US" dirty="0" smtClean="0"/>
              <a:t>music </a:t>
            </a:r>
            <a:r>
              <a:rPr lang="en-US" dirty="0" smtClean="0">
                <a:sym typeface="Wingdings"/>
              </a:rPr>
              <a:t> </a:t>
            </a:r>
            <a:r>
              <a:rPr lang="en-US" dirty="0" smtClean="0"/>
              <a:t>pictures</a:t>
            </a:r>
            <a:endParaRPr lang="en-US" dirty="0"/>
          </a:p>
        </p:txBody>
      </p:sp>
    </p:spTree>
    <p:extLst>
      <p:ext uri="{BB962C8B-B14F-4D97-AF65-F5344CB8AC3E}">
        <p14:creationId xmlns:p14="http://schemas.microsoft.com/office/powerpoint/2010/main" val="17975650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associations</a:t>
            </a:r>
            <a:endParaRPr lang="en-US" b="0" dirty="0"/>
          </a:p>
        </p:txBody>
      </p:sp>
      <p:sp>
        <p:nvSpPr>
          <p:cNvPr id="3" name="Content Placeholder 2"/>
          <p:cNvSpPr>
            <a:spLocks noGrp="1"/>
          </p:cNvSpPr>
          <p:nvPr>
            <p:ph idx="1"/>
          </p:nvPr>
        </p:nvSpPr>
        <p:spPr/>
        <p:txBody>
          <a:bodyPr>
            <a:normAutofit/>
          </a:bodyPr>
          <a:lstStyle/>
          <a:p>
            <a:r>
              <a:rPr lang="en-US" b="1" dirty="0" smtClean="0"/>
              <a:t>20-30 day-old</a:t>
            </a:r>
          </a:p>
          <a:p>
            <a:r>
              <a:rPr lang="en-US" dirty="0" smtClean="0"/>
              <a:t>Loudness </a:t>
            </a:r>
            <a:r>
              <a:rPr lang="en-US" dirty="0" smtClean="0">
                <a:sym typeface="Wingdings"/>
              </a:rPr>
              <a:t> Brightness</a:t>
            </a:r>
            <a:endParaRPr lang="en-US" dirty="0" smtClean="0"/>
          </a:p>
          <a:p>
            <a:endParaRPr lang="en-US" b="1" dirty="0" smtClean="0"/>
          </a:p>
          <a:p>
            <a:r>
              <a:rPr lang="en-US" b="1" dirty="0" smtClean="0"/>
              <a:t>Infants </a:t>
            </a:r>
            <a:r>
              <a:rPr lang="en-US" b="1" dirty="0"/>
              <a:t>(3-4 </a:t>
            </a:r>
            <a:r>
              <a:rPr lang="en-US" b="1" dirty="0" smtClean="0"/>
              <a:t>month-old)</a:t>
            </a:r>
            <a:endParaRPr lang="en-US" b="1" dirty="0"/>
          </a:p>
          <a:p>
            <a:r>
              <a:rPr lang="en-US" dirty="0"/>
              <a:t>Pitch </a:t>
            </a:r>
            <a:r>
              <a:rPr lang="en-US" dirty="0">
                <a:sym typeface="Wingdings"/>
              </a:rPr>
              <a:t> Visual elevation</a:t>
            </a:r>
          </a:p>
          <a:p>
            <a:endParaRPr lang="en-US" b="1" dirty="0" smtClean="0"/>
          </a:p>
          <a:p>
            <a:r>
              <a:rPr lang="en-US" b="1" dirty="0" smtClean="0"/>
              <a:t>2 year-old children</a:t>
            </a:r>
          </a:p>
          <a:p>
            <a:r>
              <a:rPr lang="en-US" dirty="0" smtClean="0"/>
              <a:t>Loud </a:t>
            </a:r>
            <a:r>
              <a:rPr lang="en-US" dirty="0"/>
              <a:t>sounds </a:t>
            </a:r>
            <a:r>
              <a:rPr lang="en-US" dirty="0" smtClean="0">
                <a:sym typeface="Wingdings"/>
              </a:rPr>
              <a:t> L</a:t>
            </a:r>
            <a:r>
              <a:rPr lang="en-US" dirty="0" smtClean="0"/>
              <a:t>arge shapes</a:t>
            </a:r>
          </a:p>
          <a:p>
            <a:endParaRPr lang="en-US" dirty="0">
              <a:sym typeface="Wingdings"/>
            </a:endParaRPr>
          </a:p>
          <a:p>
            <a:pPr marL="342900" indent="-342900">
              <a:buFont typeface="Wingdings" charset="0"/>
              <a:buChar char="è"/>
            </a:pPr>
            <a:r>
              <a:rPr lang="en-US" dirty="0" smtClean="0"/>
              <a:t>The </a:t>
            </a:r>
            <a:r>
              <a:rPr lang="en-US" dirty="0"/>
              <a:t>ability to match </a:t>
            </a:r>
            <a:r>
              <a:rPr lang="en-US" b="1" dirty="0"/>
              <a:t>other dimensions </a:t>
            </a:r>
            <a:r>
              <a:rPr lang="en-US" dirty="0" err="1"/>
              <a:t>crossmodally</a:t>
            </a:r>
            <a:r>
              <a:rPr lang="en-US" dirty="0"/>
              <a:t> appears to </a:t>
            </a:r>
            <a:r>
              <a:rPr lang="en-US" b="1" dirty="0"/>
              <a:t>develop</a:t>
            </a:r>
            <a:r>
              <a:rPr lang="en-US" dirty="0"/>
              <a:t> somewhat </a:t>
            </a:r>
            <a:r>
              <a:rPr lang="en-US" b="1" dirty="0"/>
              <a:t>more </a:t>
            </a:r>
            <a:r>
              <a:rPr lang="en-US" b="1" dirty="0" smtClean="0"/>
              <a:t>slowly</a:t>
            </a:r>
          </a:p>
          <a:p>
            <a:pPr marL="342900" indent="-342900">
              <a:buFont typeface="Wingdings" charset="0"/>
              <a:buChar char="è"/>
            </a:pPr>
            <a:endParaRPr lang="en-US" b="1" dirty="0"/>
          </a:p>
          <a:p>
            <a:endParaRPr lang="en-US" dirty="0"/>
          </a:p>
        </p:txBody>
      </p:sp>
    </p:spTree>
    <p:extLst>
      <p:ext uri="{BB962C8B-B14F-4D97-AF65-F5344CB8AC3E}">
        <p14:creationId xmlns:p14="http://schemas.microsoft.com/office/powerpoint/2010/main" val="26073956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Crossmodal</a:t>
            </a:r>
            <a:r>
              <a:rPr lang="en-US" dirty="0" smtClean="0"/>
              <a:t> associations: other than auditory/visual stimuli</a:t>
            </a:r>
            <a:endParaRPr lang="en-US" b="0" dirty="0"/>
          </a:p>
        </p:txBody>
      </p:sp>
      <p:sp>
        <p:nvSpPr>
          <p:cNvPr id="3" name="Content Placeholder 2"/>
          <p:cNvSpPr>
            <a:spLocks noGrp="1"/>
          </p:cNvSpPr>
          <p:nvPr>
            <p:ph idx="1"/>
          </p:nvPr>
        </p:nvSpPr>
        <p:spPr/>
        <p:txBody>
          <a:bodyPr>
            <a:normAutofit fontScale="92500" lnSpcReduction="20000"/>
          </a:bodyPr>
          <a:lstStyle/>
          <a:p>
            <a:pPr>
              <a:lnSpc>
                <a:spcPct val="120000"/>
              </a:lnSpc>
            </a:pPr>
            <a:r>
              <a:rPr lang="en-US" dirty="0" smtClean="0"/>
              <a:t>Vision </a:t>
            </a:r>
            <a:r>
              <a:rPr lang="en-US" dirty="0" smtClean="0">
                <a:sym typeface="Wingdings"/>
              </a:rPr>
              <a:t> Touch</a:t>
            </a:r>
          </a:p>
          <a:p>
            <a:pPr>
              <a:lnSpc>
                <a:spcPct val="120000"/>
              </a:lnSpc>
            </a:pPr>
            <a:r>
              <a:rPr lang="en-US" dirty="0" smtClean="0">
                <a:sym typeface="Wingdings"/>
              </a:rPr>
              <a:t>Audition  Touch</a:t>
            </a:r>
          </a:p>
          <a:p>
            <a:pPr>
              <a:lnSpc>
                <a:spcPct val="120000"/>
              </a:lnSpc>
            </a:pPr>
            <a:r>
              <a:rPr lang="en-US" dirty="0" smtClean="0">
                <a:sym typeface="Wingdings"/>
              </a:rPr>
              <a:t>Taste/</a:t>
            </a:r>
            <a:r>
              <a:rPr lang="en-US" dirty="0" err="1" smtClean="0">
                <a:sym typeface="Wingdings"/>
              </a:rPr>
              <a:t>Flavours</a:t>
            </a:r>
            <a:r>
              <a:rPr lang="en-US" dirty="0" smtClean="0">
                <a:sym typeface="Wingdings"/>
              </a:rPr>
              <a:t>  Sounds</a:t>
            </a:r>
          </a:p>
          <a:p>
            <a:pPr>
              <a:lnSpc>
                <a:spcPct val="120000"/>
              </a:lnSpc>
            </a:pPr>
            <a:r>
              <a:rPr lang="en-US" dirty="0" err="1" smtClean="0">
                <a:sym typeface="Wingdings"/>
              </a:rPr>
              <a:t>Colour</a:t>
            </a:r>
            <a:r>
              <a:rPr lang="en-US" dirty="0" smtClean="0">
                <a:sym typeface="Wingdings"/>
              </a:rPr>
              <a:t>  </a:t>
            </a:r>
            <a:r>
              <a:rPr lang="en-US" dirty="0" err="1" smtClean="0">
                <a:sym typeface="Wingdings"/>
              </a:rPr>
              <a:t>Odours</a:t>
            </a:r>
            <a:endParaRPr lang="en-US" dirty="0" smtClean="0">
              <a:sym typeface="Wingdings"/>
            </a:endParaRPr>
          </a:p>
          <a:p>
            <a:pPr>
              <a:lnSpc>
                <a:spcPct val="120000"/>
              </a:lnSpc>
            </a:pPr>
            <a:r>
              <a:rPr lang="en-US" dirty="0" err="1">
                <a:sym typeface="Wingdings"/>
              </a:rPr>
              <a:t>Colour</a:t>
            </a:r>
            <a:r>
              <a:rPr lang="en-US" dirty="0">
                <a:sym typeface="Wingdings"/>
              </a:rPr>
              <a:t>  </a:t>
            </a:r>
            <a:r>
              <a:rPr lang="en-US" dirty="0" smtClean="0">
                <a:sym typeface="Wingdings"/>
              </a:rPr>
              <a:t>Tastes</a:t>
            </a:r>
          </a:p>
          <a:p>
            <a:pPr>
              <a:lnSpc>
                <a:spcPct val="120000"/>
              </a:lnSpc>
            </a:pPr>
            <a:r>
              <a:rPr lang="en-US" dirty="0" err="1">
                <a:sym typeface="Wingdings"/>
              </a:rPr>
              <a:t>Colour</a:t>
            </a:r>
            <a:r>
              <a:rPr lang="en-US" dirty="0">
                <a:sym typeface="Wingdings"/>
              </a:rPr>
              <a:t>  </a:t>
            </a:r>
            <a:r>
              <a:rPr lang="en-US" dirty="0" err="1" smtClean="0">
                <a:sym typeface="Wingdings"/>
              </a:rPr>
              <a:t>Flavours</a:t>
            </a:r>
            <a:endParaRPr lang="en-US" dirty="0" smtClean="0">
              <a:sym typeface="Wingdings"/>
            </a:endParaRPr>
          </a:p>
          <a:p>
            <a:pPr>
              <a:lnSpc>
                <a:spcPct val="120000"/>
              </a:lnSpc>
            </a:pPr>
            <a:r>
              <a:rPr lang="en-US" dirty="0" smtClean="0">
                <a:sym typeface="Wingdings"/>
              </a:rPr>
              <a:t>Pitch  Smell</a:t>
            </a:r>
          </a:p>
          <a:p>
            <a:pPr>
              <a:lnSpc>
                <a:spcPct val="120000"/>
              </a:lnSpc>
            </a:pPr>
            <a:r>
              <a:rPr lang="en-US" dirty="0" smtClean="0">
                <a:sym typeface="Wingdings"/>
              </a:rPr>
              <a:t>Smells  Shapes</a:t>
            </a:r>
          </a:p>
          <a:p>
            <a:pPr>
              <a:lnSpc>
                <a:spcPct val="120000"/>
              </a:lnSpc>
            </a:pPr>
            <a:r>
              <a:rPr lang="en-US" dirty="0" smtClean="0">
                <a:sym typeface="Wingdings"/>
              </a:rPr>
              <a:t>Shapes  Tastes/</a:t>
            </a:r>
            <a:r>
              <a:rPr lang="en-US" dirty="0" err="1" smtClean="0">
                <a:sym typeface="Wingdings"/>
              </a:rPr>
              <a:t>Flavours</a:t>
            </a:r>
            <a:endParaRPr lang="en-US" dirty="0" smtClean="0">
              <a:sym typeface="Wingdings"/>
            </a:endParaRPr>
          </a:p>
          <a:p>
            <a:pPr>
              <a:lnSpc>
                <a:spcPct val="120000"/>
              </a:lnSpc>
            </a:pPr>
            <a:endParaRPr lang="en-US" dirty="0" smtClean="0">
              <a:sym typeface="Wingdings"/>
            </a:endParaRPr>
          </a:p>
          <a:p>
            <a:pPr marL="342900" indent="-342900">
              <a:lnSpc>
                <a:spcPct val="120000"/>
              </a:lnSpc>
              <a:buFont typeface="Wingdings" charset="0"/>
              <a:buChar char="è"/>
            </a:pPr>
            <a:r>
              <a:rPr lang="en-US" dirty="0" smtClean="0">
                <a:sym typeface="Wingdings"/>
              </a:rPr>
              <a:t>Likely that </a:t>
            </a:r>
            <a:r>
              <a:rPr lang="en-US" dirty="0" err="1">
                <a:sym typeface="Wingdings"/>
              </a:rPr>
              <a:t>crossmodal</a:t>
            </a:r>
            <a:r>
              <a:rPr lang="en-US" dirty="0">
                <a:sym typeface="Wingdings"/>
              </a:rPr>
              <a:t> correspondences exist between all </a:t>
            </a:r>
            <a:r>
              <a:rPr lang="en-US" dirty="0" smtClean="0">
                <a:sym typeface="Wingdings"/>
              </a:rPr>
              <a:t>possible pairings </a:t>
            </a:r>
            <a:r>
              <a:rPr lang="en-US" dirty="0">
                <a:sym typeface="Wingdings"/>
              </a:rPr>
              <a:t>of sensory modalities</a:t>
            </a:r>
            <a:r>
              <a:rPr lang="en-US" dirty="0" smtClean="0">
                <a:sym typeface="Wingdings"/>
              </a:rPr>
              <a:t>.</a:t>
            </a:r>
          </a:p>
          <a:p>
            <a:pPr>
              <a:lnSpc>
                <a:spcPct val="120000"/>
              </a:lnSpc>
            </a:pPr>
            <a:endParaRPr lang="en-US" dirty="0"/>
          </a:p>
        </p:txBody>
      </p:sp>
    </p:spTree>
    <p:extLst>
      <p:ext uri="{BB962C8B-B14F-4D97-AF65-F5344CB8AC3E}">
        <p14:creationId xmlns:p14="http://schemas.microsoft.com/office/powerpoint/2010/main" val="31081915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Assessing the impact of </a:t>
            </a:r>
            <a:r>
              <a:rPr lang="en-US" dirty="0" err="1" smtClean="0"/>
              <a:t>crossmodal</a:t>
            </a:r>
            <a:r>
              <a:rPr lang="en-US" dirty="0" smtClean="0"/>
              <a:t> correspondences</a:t>
            </a:r>
            <a:endParaRPr lang="en-US" dirty="0"/>
          </a:p>
        </p:txBody>
      </p:sp>
      <p:sp>
        <p:nvSpPr>
          <p:cNvPr id="3" name="Content Placeholder 2"/>
          <p:cNvSpPr>
            <a:spLocks noGrp="1"/>
          </p:cNvSpPr>
          <p:nvPr>
            <p:ph idx="1"/>
          </p:nvPr>
        </p:nvSpPr>
        <p:spPr/>
        <p:txBody>
          <a:bodyPr>
            <a:normAutofit/>
          </a:bodyPr>
          <a:lstStyle/>
          <a:p>
            <a:r>
              <a:rPr lang="en-US" dirty="0" smtClean="0"/>
              <a:t>Consolidated correspondence:</a:t>
            </a:r>
          </a:p>
          <a:p>
            <a:r>
              <a:rPr lang="en-US" dirty="0" smtClean="0"/>
              <a:t>Pitch (100 or 1000 Hz) </a:t>
            </a:r>
            <a:r>
              <a:rPr lang="en-US" dirty="0" smtClean="0">
                <a:sym typeface="Wingdings"/>
              </a:rPr>
              <a:t> Elevation (upper or lower corner)</a:t>
            </a:r>
          </a:p>
          <a:p>
            <a:endParaRPr lang="en-US" dirty="0">
              <a:sym typeface="Wingdings"/>
            </a:endParaRPr>
          </a:p>
          <a:p>
            <a:r>
              <a:rPr lang="en-US" b="1" dirty="0" smtClean="0">
                <a:sym typeface="Wingdings"/>
              </a:rPr>
              <a:t>Harder to classify the </a:t>
            </a:r>
            <a:r>
              <a:rPr lang="en-US" b="1" dirty="0">
                <a:sym typeface="Wingdings"/>
              </a:rPr>
              <a:t>size of </a:t>
            </a:r>
            <a:r>
              <a:rPr lang="en-US" b="1" dirty="0" smtClean="0">
                <a:sym typeface="Wingdings"/>
              </a:rPr>
              <a:t>a visual </a:t>
            </a:r>
            <a:r>
              <a:rPr lang="en-US" b="1" dirty="0">
                <a:sym typeface="Wingdings"/>
              </a:rPr>
              <a:t>stimulus </a:t>
            </a:r>
            <a:r>
              <a:rPr lang="en-US" dirty="0">
                <a:sym typeface="Wingdings"/>
              </a:rPr>
              <a:t>(as either large or small</a:t>
            </a:r>
            <a:r>
              <a:rPr lang="en-US" b="1" dirty="0">
                <a:sym typeface="Wingdings"/>
              </a:rPr>
              <a:t>) when the </a:t>
            </a:r>
            <a:r>
              <a:rPr lang="en-US" b="1" dirty="0" smtClean="0">
                <a:sym typeface="Wingdings"/>
              </a:rPr>
              <a:t>task irrelevant sound </a:t>
            </a:r>
            <a:r>
              <a:rPr lang="en-US" b="1" dirty="0">
                <a:sym typeface="Wingdings"/>
              </a:rPr>
              <a:t>presented on each trial is incongruent </a:t>
            </a:r>
            <a:r>
              <a:rPr lang="en-US" b="1" dirty="0" smtClean="0">
                <a:sym typeface="Wingdings"/>
              </a:rPr>
              <a:t>in pitch </a:t>
            </a:r>
            <a:r>
              <a:rPr lang="en-US" dirty="0">
                <a:sym typeface="Wingdings"/>
              </a:rPr>
              <a:t>(e.g., when a high-pitched tone is presented at </a:t>
            </a:r>
            <a:r>
              <a:rPr lang="en-US" dirty="0" smtClean="0">
                <a:sym typeface="Wingdings"/>
              </a:rPr>
              <a:t>the same </a:t>
            </a:r>
            <a:r>
              <a:rPr lang="en-US" dirty="0">
                <a:sym typeface="Wingdings"/>
              </a:rPr>
              <a:t>time as a large target) </a:t>
            </a:r>
            <a:r>
              <a:rPr lang="en-US" b="1" dirty="0">
                <a:sym typeface="Wingdings"/>
              </a:rPr>
              <a:t>than when the distractor </a:t>
            </a:r>
            <a:r>
              <a:rPr lang="en-US" b="1" dirty="0" smtClean="0">
                <a:sym typeface="Wingdings"/>
              </a:rPr>
              <a:t>sound is </a:t>
            </a:r>
            <a:r>
              <a:rPr lang="en-US" b="1" dirty="0">
                <a:sym typeface="Wingdings"/>
              </a:rPr>
              <a:t>congruent </a:t>
            </a:r>
            <a:r>
              <a:rPr lang="en-US" dirty="0">
                <a:sym typeface="Wingdings"/>
              </a:rPr>
              <a:t>(e.g., when a low tone is presented with </a:t>
            </a:r>
            <a:r>
              <a:rPr lang="en-US" dirty="0" smtClean="0">
                <a:sym typeface="Wingdings"/>
              </a:rPr>
              <a:t>the large target)</a:t>
            </a:r>
            <a:r>
              <a:rPr lang="en-US" dirty="0">
                <a:sym typeface="Wingdings"/>
              </a:rPr>
              <a:t>.</a:t>
            </a:r>
            <a:endParaRPr lang="en-US" dirty="0" smtClean="0">
              <a:sym typeface="Wingdings"/>
            </a:endParaRPr>
          </a:p>
          <a:p>
            <a:endParaRPr lang="en-US" dirty="0"/>
          </a:p>
        </p:txBody>
      </p:sp>
    </p:spTree>
    <p:extLst>
      <p:ext uri="{BB962C8B-B14F-4D97-AF65-F5344CB8AC3E}">
        <p14:creationId xmlns:p14="http://schemas.microsoft.com/office/powerpoint/2010/main" val="273912889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R</a:t>
            </a:r>
            <a:r>
              <a:rPr lang="en-US" b="0" dirty="0" smtClean="0"/>
              <a:t>esponse </a:t>
            </a:r>
            <a:r>
              <a:rPr lang="en-US" b="0" dirty="0"/>
              <a:t>time (RT)</a:t>
            </a:r>
            <a:endParaRPr lang="en-US" dirty="0"/>
          </a:p>
        </p:txBody>
      </p:sp>
      <p:pic>
        <p:nvPicPr>
          <p:cNvPr id="5" name="Content Placeholder 4" descr="Screen shot 2013-10-02 at 22.37.37.png"/>
          <p:cNvPicPr>
            <a:picLocks noGrp="1" noChangeAspect="1"/>
          </p:cNvPicPr>
          <p:nvPr>
            <p:ph idx="1"/>
          </p:nvPr>
        </p:nvPicPr>
        <p:blipFill>
          <a:blip r:embed="rId3">
            <a:extLst>
              <a:ext uri="{28A0092B-C50C-407E-A947-70E740481C1C}">
                <a14:useLocalDpi xmlns:a14="http://schemas.microsoft.com/office/drawing/2010/main" val="0"/>
              </a:ext>
            </a:extLst>
          </a:blip>
          <a:srcRect t="1489" b="1489"/>
          <a:stretch>
            <a:fillRect/>
          </a:stretch>
        </p:blipFill>
        <p:spPr/>
      </p:pic>
    </p:spTree>
    <p:extLst>
      <p:ext uri="{BB962C8B-B14F-4D97-AF65-F5344CB8AC3E}">
        <p14:creationId xmlns:p14="http://schemas.microsoft.com/office/powerpoint/2010/main" val="350788188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614" y="229278"/>
            <a:ext cx="6935788" cy="1188474"/>
          </a:xfrm>
        </p:spPr>
        <p:txBody>
          <a:bodyPr/>
          <a:lstStyle/>
          <a:p>
            <a:r>
              <a:rPr lang="en-US" sz="1800" dirty="0" smtClean="0"/>
              <a:t>Task irrelevant sound </a:t>
            </a:r>
            <a:r>
              <a:rPr lang="en-US" sz="1800" dirty="0"/>
              <a:t>(of either relatively low or high pitch) </a:t>
            </a:r>
            <a:r>
              <a:rPr lang="en-US" sz="1800" dirty="0" smtClean="0"/>
              <a:t>can significantly </a:t>
            </a:r>
            <a:r>
              <a:rPr lang="en-US" sz="1800" dirty="0"/>
              <a:t>influence participants’ responses on a </a:t>
            </a:r>
            <a:r>
              <a:rPr lang="en-US" sz="1800" dirty="0" smtClean="0"/>
              <a:t>speeded visual </a:t>
            </a:r>
            <a:r>
              <a:rPr lang="en-US" sz="1800" dirty="0"/>
              <a:t>size discrimination task</a:t>
            </a:r>
          </a:p>
        </p:txBody>
      </p:sp>
      <p:pic>
        <p:nvPicPr>
          <p:cNvPr id="4" name="Picture 3" descr="Screen shot 2013-10-02 at 23.13.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8394" y="1445542"/>
            <a:ext cx="6082346" cy="4358662"/>
          </a:xfrm>
          <a:prstGeom prst="rect">
            <a:avLst/>
          </a:prstGeom>
        </p:spPr>
      </p:pic>
      <p:sp>
        <p:nvSpPr>
          <p:cNvPr id="5" name="TextBox 4"/>
          <p:cNvSpPr txBox="1"/>
          <p:nvPr/>
        </p:nvSpPr>
        <p:spPr>
          <a:xfrm>
            <a:off x="5754898" y="1133436"/>
            <a:ext cx="3119430" cy="110799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600" dirty="0"/>
              <a:t>A</a:t>
            </a:r>
            <a:r>
              <a:rPr lang="en-US" sz="1600" dirty="0" smtClean="0"/>
              <a:t> sound </a:t>
            </a:r>
            <a:r>
              <a:rPr lang="en-US" sz="1600" dirty="0"/>
              <a:t>(300 or 4500 Hz</a:t>
            </a:r>
            <a:r>
              <a:rPr lang="en-US" sz="1600" dirty="0" smtClean="0"/>
              <a:t>)</a:t>
            </a:r>
            <a:endParaRPr lang="en-US" sz="1600" dirty="0"/>
          </a:p>
          <a:p>
            <a:r>
              <a:rPr lang="en-US" sz="1600" dirty="0"/>
              <a:t>was presented in synchrony with the second disk (otherwise,</a:t>
            </a:r>
          </a:p>
          <a:p>
            <a:r>
              <a:rPr lang="en-US" sz="1600" dirty="0"/>
              <a:t>no sound was presented</a:t>
            </a:r>
            <a:r>
              <a:rPr lang="en-US" sz="1600" dirty="0" smtClean="0"/>
              <a:t>)</a:t>
            </a:r>
            <a:endParaRPr lang="en-US" sz="1600" dirty="0"/>
          </a:p>
        </p:txBody>
      </p:sp>
    </p:spTree>
    <p:extLst>
      <p:ext uri="{BB962C8B-B14F-4D97-AF65-F5344CB8AC3E}">
        <p14:creationId xmlns:p14="http://schemas.microsoft.com/office/powerpoint/2010/main" val="150023611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Change in Fingertip Contact </a:t>
            </a:r>
            <a:r>
              <a:rPr lang="en-GB" dirty="0" smtClean="0"/>
              <a:t>Area as a </a:t>
            </a:r>
            <a:r>
              <a:rPr lang="en-GB" dirty="0"/>
              <a:t>Novel Proprioceptive Cue</a:t>
            </a:r>
          </a:p>
        </p:txBody>
      </p:sp>
      <p:sp>
        <p:nvSpPr>
          <p:cNvPr id="3" name="Content Placeholder 2"/>
          <p:cNvSpPr>
            <a:spLocks noGrp="1"/>
          </p:cNvSpPr>
          <p:nvPr>
            <p:ph idx="1"/>
          </p:nvPr>
        </p:nvSpPr>
        <p:spPr>
          <a:xfrm>
            <a:off x="1619250" y="1582739"/>
            <a:ext cx="4295467" cy="4078286"/>
          </a:xfrm>
        </p:spPr>
        <p:txBody>
          <a:bodyPr>
            <a:normAutofit/>
          </a:bodyPr>
          <a:lstStyle/>
          <a:p>
            <a:r>
              <a:rPr lang="en-GB" dirty="0"/>
              <a:t>Pushing a finger against an external surface provokes an increase of the contact </a:t>
            </a:r>
            <a:r>
              <a:rPr lang="en-GB" dirty="0" smtClean="0"/>
              <a:t>area.</a:t>
            </a:r>
          </a:p>
          <a:p>
            <a:endParaRPr lang="en-GB" dirty="0"/>
          </a:p>
          <a:p>
            <a:r>
              <a:rPr lang="en-GB" dirty="0" smtClean="0"/>
              <a:t>The </a:t>
            </a:r>
            <a:r>
              <a:rPr lang="en-GB" b="1" dirty="0" smtClean="0"/>
              <a:t>increase </a:t>
            </a:r>
            <a:r>
              <a:rPr lang="en-GB" b="1" dirty="0"/>
              <a:t>in contact area </a:t>
            </a:r>
            <a:r>
              <a:rPr lang="en-GB" dirty="0"/>
              <a:t>provides a cue to </a:t>
            </a:r>
            <a:r>
              <a:rPr lang="en-GB" b="1" dirty="0" smtClean="0"/>
              <a:t>finger displacemen</a:t>
            </a:r>
            <a:r>
              <a:rPr lang="en-GB" dirty="0" smtClean="0"/>
              <a:t>t</a:t>
            </a:r>
            <a:r>
              <a:rPr lang="en-GB" dirty="0"/>
              <a:t>, similarly to looming in vision. </a:t>
            </a:r>
            <a:endParaRPr lang="en-GB" dirty="0" smtClean="0"/>
          </a:p>
          <a:p>
            <a:endParaRPr lang="en-GB" dirty="0"/>
          </a:p>
          <a:p>
            <a:r>
              <a:rPr lang="en-GB" dirty="0" smtClean="0">
                <a:sym typeface="Wingdings"/>
              </a:rPr>
              <a:t> </a:t>
            </a:r>
            <a:r>
              <a:rPr lang="en-GB" dirty="0" smtClean="0"/>
              <a:t>Results </a:t>
            </a:r>
            <a:r>
              <a:rPr lang="en-GB" dirty="0"/>
              <a:t>show that the change in contact area provides a novel proprioceptive cue.</a:t>
            </a:r>
          </a:p>
        </p:txBody>
      </p:sp>
      <p:pic>
        <p:nvPicPr>
          <p:cNvPr id="6" name="Picture 5"/>
          <p:cNvPicPr>
            <a:picLocks noChangeAspect="1"/>
          </p:cNvPicPr>
          <p:nvPr/>
        </p:nvPicPr>
        <p:blipFill>
          <a:blip r:embed="rId3"/>
          <a:stretch>
            <a:fillRect/>
          </a:stretch>
        </p:blipFill>
        <p:spPr>
          <a:xfrm>
            <a:off x="6165953" y="3752829"/>
            <a:ext cx="2570896" cy="2133352"/>
          </a:xfrm>
          <a:prstGeom prst="rect">
            <a:avLst/>
          </a:prstGeom>
        </p:spPr>
      </p:pic>
      <p:pic>
        <p:nvPicPr>
          <p:cNvPr id="7" name="Picture 6"/>
          <p:cNvPicPr>
            <a:picLocks noChangeAspect="1"/>
          </p:cNvPicPr>
          <p:nvPr/>
        </p:nvPicPr>
        <p:blipFill>
          <a:blip r:embed="rId4"/>
          <a:stretch>
            <a:fillRect/>
          </a:stretch>
        </p:blipFill>
        <p:spPr>
          <a:xfrm>
            <a:off x="6200827" y="1679475"/>
            <a:ext cx="2501148" cy="1951118"/>
          </a:xfrm>
          <a:prstGeom prst="rect">
            <a:avLst/>
          </a:prstGeom>
        </p:spPr>
      </p:pic>
      <p:sp>
        <p:nvSpPr>
          <p:cNvPr id="8" name="TextBox 7"/>
          <p:cNvSpPr txBox="1"/>
          <p:nvPr/>
        </p:nvSpPr>
        <p:spPr>
          <a:xfrm>
            <a:off x="1505137" y="6043741"/>
            <a:ext cx="4780619" cy="769441"/>
          </a:xfrm>
          <a:prstGeom prst="rect">
            <a:avLst/>
          </a:prstGeom>
          <a:noFill/>
        </p:spPr>
        <p:txBody>
          <a:bodyPr wrap="none" rtlCol="0">
            <a:spAutoFit/>
          </a:bodyPr>
          <a:lstStyle/>
          <a:p>
            <a:r>
              <a:rPr lang="en-GB" sz="1100" b="1" dirty="0" smtClean="0"/>
              <a:t>SOURCE:</a:t>
            </a:r>
          </a:p>
          <a:p>
            <a:r>
              <a:rPr lang="en-GB" sz="1100" b="1" dirty="0" smtClean="0"/>
              <a:t>The </a:t>
            </a:r>
            <a:r>
              <a:rPr lang="en-GB" sz="1100" b="1" dirty="0"/>
              <a:t>Change in Fingertip Contact Area as a Novel Proprioceptive Cue</a:t>
            </a:r>
          </a:p>
          <a:p>
            <a:r>
              <a:rPr lang="en-GB" sz="1100" dirty="0" err="1" smtClean="0"/>
              <a:t>Moscatelli</a:t>
            </a:r>
            <a:r>
              <a:rPr lang="en-GB" sz="1100" dirty="0"/>
              <a:t>, Alessandro et al.</a:t>
            </a:r>
          </a:p>
          <a:p>
            <a:r>
              <a:rPr lang="en-GB" sz="1100" dirty="0"/>
              <a:t>Current Biology , Volume 26 , Issue 9 , 1159 - 1163</a:t>
            </a:r>
          </a:p>
        </p:txBody>
      </p:sp>
    </p:spTree>
    <p:extLst>
      <p:ext uri="{BB962C8B-B14F-4D97-AF65-F5344CB8AC3E}">
        <p14:creationId xmlns:p14="http://schemas.microsoft.com/office/powerpoint/2010/main" val="239494564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err="1" smtClean="0"/>
              <a:t>Crossmodal</a:t>
            </a:r>
            <a:r>
              <a:rPr lang="en-US" sz="2400" dirty="0" smtClean="0"/>
              <a:t> </a:t>
            </a:r>
            <a:r>
              <a:rPr lang="en-US" sz="2400" dirty="0"/>
              <a:t>correspondences that have </a:t>
            </a:r>
            <a:r>
              <a:rPr lang="en-US" sz="2400" dirty="0" smtClean="0"/>
              <a:t>been shown </a:t>
            </a:r>
            <a:r>
              <a:rPr lang="en-US" sz="2400" dirty="0"/>
              <a:t>to influence participants’ </a:t>
            </a:r>
            <a:r>
              <a:rPr lang="en-US" sz="2400" dirty="0" smtClean="0"/>
              <a:t>RT</a:t>
            </a:r>
            <a:endParaRPr lang="en-US" sz="2400" dirty="0"/>
          </a:p>
        </p:txBody>
      </p:sp>
      <p:sp>
        <p:nvSpPr>
          <p:cNvPr id="3" name="Content Placeholder 2"/>
          <p:cNvSpPr>
            <a:spLocks noGrp="1"/>
          </p:cNvSpPr>
          <p:nvPr>
            <p:ph idx="1"/>
          </p:nvPr>
        </p:nvSpPr>
        <p:spPr/>
        <p:txBody>
          <a:bodyPr/>
          <a:lstStyle/>
          <a:p>
            <a:endParaRPr lang="en-GB"/>
          </a:p>
        </p:txBody>
      </p:sp>
      <p:pic>
        <p:nvPicPr>
          <p:cNvPr id="4" name="Picture 3" descr="Screen shot 2013-10-03 at 12.52.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379746"/>
            <a:ext cx="8316416" cy="4548650"/>
          </a:xfrm>
          <a:prstGeom prst="rect">
            <a:avLst/>
          </a:prstGeom>
        </p:spPr>
      </p:pic>
    </p:spTree>
    <p:extLst>
      <p:ext uri="{BB962C8B-B14F-4D97-AF65-F5344CB8AC3E}">
        <p14:creationId xmlns:p14="http://schemas.microsoft.com/office/powerpoint/2010/main" val="172233439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522" y="1233515"/>
            <a:ext cx="2928754" cy="3226492"/>
          </a:xfrm>
        </p:spPr>
        <p:txBody>
          <a:bodyPr/>
          <a:lstStyle/>
          <a:p>
            <a:r>
              <a:rPr lang="en-US" dirty="0" smtClean="0"/>
              <a:t>Audiovisual </a:t>
            </a:r>
            <a:r>
              <a:rPr lang="en-US" dirty="0" err="1" smtClean="0"/>
              <a:t>crossmodal</a:t>
            </a:r>
            <a:r>
              <a:rPr lang="en-US" dirty="0" smtClean="0"/>
              <a:t> </a:t>
            </a:r>
            <a:r>
              <a:rPr lang="en-US" dirty="0" err="1" smtClean="0"/>
              <a:t>correspondenses</a:t>
            </a:r>
            <a:r>
              <a:rPr lang="en-US" dirty="0" smtClean="0"/>
              <a:t> and sound symbolism</a:t>
            </a:r>
            <a:br>
              <a:rPr lang="en-US" dirty="0" smtClean="0"/>
            </a:br>
            <a:r>
              <a:rPr lang="en-US" sz="1600" b="0" i="1" dirty="0" smtClean="0"/>
              <a:t>(</a:t>
            </a:r>
            <a:r>
              <a:rPr lang="en-US" sz="1600" b="0" i="1" dirty="0" err="1" smtClean="0"/>
              <a:t>Parise</a:t>
            </a:r>
            <a:r>
              <a:rPr lang="en-US" sz="1600" b="0" i="1" dirty="0" smtClean="0"/>
              <a:t> &amp; Spence 2012)</a:t>
            </a:r>
            <a:endParaRPr lang="en-US" sz="1600" b="0" i="1" dirty="0"/>
          </a:p>
        </p:txBody>
      </p:sp>
      <p:pic>
        <p:nvPicPr>
          <p:cNvPr id="9" name="Picture 8" descr="Screen shot 2013-10-02 at 11.45.5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931" y="0"/>
            <a:ext cx="5912069" cy="6858000"/>
          </a:xfrm>
          <a:prstGeom prst="rect">
            <a:avLst/>
          </a:prstGeom>
        </p:spPr>
      </p:pic>
    </p:spTree>
    <p:extLst>
      <p:ext uri="{BB962C8B-B14F-4D97-AF65-F5344CB8AC3E}">
        <p14:creationId xmlns:p14="http://schemas.microsoft.com/office/powerpoint/2010/main" val="21787928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a:xfrm>
            <a:off x="1574951" y="81597"/>
            <a:ext cx="6935788" cy="1262316"/>
          </a:xfrm>
        </p:spPr>
        <p:txBody>
          <a:bodyPr/>
          <a:lstStyle/>
          <a:p>
            <a:r>
              <a:rPr lang="en-GB" sz="2000" dirty="0"/>
              <a:t>Feeling what you hear: task-irrelevant sounds modulate </a:t>
            </a:r>
            <a:r>
              <a:rPr lang="en-GB" sz="2000" dirty="0" smtClean="0"/>
              <a:t>tactile perception </a:t>
            </a:r>
            <a:r>
              <a:rPr lang="en-GB" sz="2000" dirty="0"/>
              <a:t>delivered via a touch </a:t>
            </a:r>
            <a:r>
              <a:rPr lang="en-GB" sz="2000" dirty="0" smtClean="0"/>
              <a:t>screen</a:t>
            </a:r>
            <a:br>
              <a:rPr lang="en-GB" sz="2000" dirty="0" smtClean="0"/>
            </a:br>
            <a:r>
              <a:rPr lang="en-GB" sz="1600" b="0" i="1" dirty="0" smtClean="0"/>
              <a:t>Lee &amp; Spence (2008)</a:t>
            </a:r>
            <a:endParaRPr lang="en-GB" sz="1600" b="0" i="1" dirty="0"/>
          </a:p>
        </p:txBody>
      </p:sp>
      <p:pic>
        <p:nvPicPr>
          <p:cNvPr id="2" name="Content Placeholder 1"/>
          <p:cNvPicPr>
            <a:picLocks noGrp="1" noChangeAspect="1"/>
          </p:cNvPicPr>
          <p:nvPr>
            <p:ph idx="1"/>
          </p:nvPr>
        </p:nvPicPr>
        <p:blipFill>
          <a:blip r:embed="rId2"/>
          <a:srcRect l="-22365" r="-22365"/>
          <a:stretch>
            <a:fillRect/>
          </a:stretch>
        </p:blipFill>
        <p:spPr>
          <a:xfrm>
            <a:off x="-162429" y="2205084"/>
            <a:ext cx="4843331" cy="2516448"/>
          </a:xfrm>
        </p:spPr>
      </p:pic>
      <p:pic>
        <p:nvPicPr>
          <p:cNvPr id="4" name="Picture 3" descr="Screen shot 2013-10-03 at 12.59.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3761" y="1654876"/>
            <a:ext cx="4530239" cy="3653656"/>
          </a:xfrm>
          <a:prstGeom prst="rect">
            <a:avLst/>
          </a:prstGeom>
        </p:spPr>
      </p:pic>
    </p:spTree>
    <p:extLst>
      <p:ext uri="{BB962C8B-B14F-4D97-AF65-F5344CB8AC3E}">
        <p14:creationId xmlns:p14="http://schemas.microsoft.com/office/powerpoint/2010/main" val="131357988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6821" y="111130"/>
            <a:ext cx="6935788" cy="730660"/>
          </a:xfrm>
        </p:spPr>
        <p:txBody>
          <a:bodyPr/>
          <a:lstStyle/>
          <a:p>
            <a:r>
              <a:rPr lang="en-US" dirty="0" smtClean="0"/>
              <a:t>The music </a:t>
            </a:r>
            <a:r>
              <a:rPr lang="en-US" dirty="0"/>
              <a:t>of taste</a:t>
            </a:r>
            <a:br>
              <a:rPr lang="en-US" dirty="0"/>
            </a:br>
            <a:r>
              <a:rPr lang="en-US" sz="1400" b="0" i="1" dirty="0" err="1" smtClean="0"/>
              <a:t>Knöferle</a:t>
            </a:r>
            <a:r>
              <a:rPr lang="en-US" sz="1400" b="0" i="1" dirty="0" smtClean="0"/>
              <a:t> </a:t>
            </a:r>
            <a:r>
              <a:rPr lang="en-US" sz="1400" b="0" i="1" dirty="0"/>
              <a:t>&amp; </a:t>
            </a:r>
            <a:r>
              <a:rPr lang="en-US" sz="1400" b="0" i="1" dirty="0" smtClean="0"/>
              <a:t>Spence</a:t>
            </a:r>
            <a:r>
              <a:rPr lang="en-US" sz="1400" b="0" i="1" dirty="0"/>
              <a:t> </a:t>
            </a:r>
            <a:r>
              <a:rPr lang="en-US" sz="1400" b="0" i="1" dirty="0" smtClean="0"/>
              <a:t>(2012) </a:t>
            </a:r>
            <a:r>
              <a:rPr lang="en-US" sz="1400" b="0" i="1" dirty="0" err="1" smtClean="0"/>
              <a:t>Crossmodal</a:t>
            </a:r>
            <a:r>
              <a:rPr lang="en-US" sz="1400" b="0" i="1" dirty="0" smtClean="0"/>
              <a:t> </a:t>
            </a:r>
            <a:r>
              <a:rPr lang="en-US" sz="1400" b="0" i="1" dirty="0"/>
              <a:t>correspondences between sounds and </a:t>
            </a:r>
            <a:r>
              <a:rPr lang="en-US" sz="1400" b="0" i="1" dirty="0" smtClean="0"/>
              <a:t>tastes</a:t>
            </a:r>
            <a:endParaRPr lang="en-US" sz="1400" b="0" i="1" dirty="0"/>
          </a:p>
        </p:txBody>
      </p:sp>
      <p:pic>
        <p:nvPicPr>
          <p:cNvPr id="4" name="Picture 3" descr="Screen shot 2013-10-02 at 16.19.4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2893" y="908720"/>
            <a:ext cx="6981107" cy="5949280"/>
          </a:xfrm>
          <a:prstGeom prst="rect">
            <a:avLst/>
          </a:prstGeom>
        </p:spPr>
      </p:pic>
    </p:spTree>
    <p:extLst>
      <p:ext uri="{BB962C8B-B14F-4D97-AF65-F5344CB8AC3E}">
        <p14:creationId xmlns:p14="http://schemas.microsoft.com/office/powerpoint/2010/main" val="279007727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37304"/>
            <a:ext cx="6935788" cy="668338"/>
          </a:xfrm>
        </p:spPr>
        <p:txBody>
          <a:bodyPr/>
          <a:lstStyle/>
          <a:p>
            <a:r>
              <a:rPr lang="en-US" dirty="0" smtClean="0"/>
              <a:t>Sonic food: sound for crispy chips</a:t>
            </a:r>
            <a:endParaRPr lang="en-US" dirty="0"/>
          </a:p>
        </p:txBody>
      </p:sp>
      <p:sp>
        <p:nvSpPr>
          <p:cNvPr id="3" name="Content Placeholder 2"/>
          <p:cNvSpPr>
            <a:spLocks noGrp="1"/>
          </p:cNvSpPr>
          <p:nvPr>
            <p:ph idx="1"/>
          </p:nvPr>
        </p:nvSpPr>
        <p:spPr>
          <a:xfrm>
            <a:off x="1663549" y="3460391"/>
            <a:ext cx="6935788" cy="2565059"/>
          </a:xfrm>
        </p:spPr>
        <p:txBody>
          <a:bodyPr>
            <a:normAutofit/>
          </a:bodyPr>
          <a:lstStyle/>
          <a:p>
            <a:r>
              <a:rPr lang="en-US" sz="1800" b="1" dirty="0" err="1" smtClean="0"/>
              <a:t>Ig</a:t>
            </a:r>
            <a:r>
              <a:rPr lang="en-US" sz="1800" b="1" dirty="0" smtClean="0"/>
              <a:t> NOBEL NUTRITION PRIZE 2008</a:t>
            </a:r>
            <a:r>
              <a:rPr lang="en-US" sz="1800" dirty="0" smtClean="0"/>
              <a:t>.</a:t>
            </a:r>
            <a:br>
              <a:rPr lang="en-US" sz="1800" dirty="0" smtClean="0"/>
            </a:br>
            <a:r>
              <a:rPr lang="en-US" sz="1800" dirty="0" err="1" smtClean="0"/>
              <a:t>Massimiliano</a:t>
            </a:r>
            <a:r>
              <a:rPr lang="en-US" sz="1800" dirty="0" smtClean="0"/>
              <a:t> </a:t>
            </a:r>
            <a:r>
              <a:rPr lang="en-US" sz="1800" dirty="0" err="1"/>
              <a:t>Zampini</a:t>
            </a:r>
            <a:r>
              <a:rPr lang="en-US" sz="1800" dirty="0"/>
              <a:t> of the University of Trento, Italy and Charles Spence of Oxford University, UK, </a:t>
            </a:r>
            <a:r>
              <a:rPr lang="en-US" sz="1800" b="1" dirty="0"/>
              <a:t>for electronically modifying the sound of a potato chip to make the person chewing the chip believe it to be crisper and fresher than it really </a:t>
            </a:r>
            <a:r>
              <a:rPr lang="en-US" sz="1800" b="1" dirty="0" smtClean="0"/>
              <a:t>is</a:t>
            </a:r>
            <a:r>
              <a:rPr lang="en-US" sz="1800" dirty="0" smtClean="0"/>
              <a:t>.</a:t>
            </a:r>
            <a:br>
              <a:rPr lang="en-US" sz="1800" dirty="0" smtClean="0"/>
            </a:br>
            <a:r>
              <a:rPr lang="en-US" sz="1800" dirty="0" smtClean="0">
                <a:hlinkClick r:id="rId2"/>
              </a:rPr>
              <a:t>http</a:t>
            </a:r>
            <a:r>
              <a:rPr lang="en-US" sz="1800" dirty="0">
                <a:hlinkClick r:id="rId2"/>
              </a:rPr>
              <a:t>://</a:t>
            </a:r>
            <a:r>
              <a:rPr lang="en-US" sz="1800" dirty="0" err="1">
                <a:hlinkClick r:id="rId2"/>
              </a:rPr>
              <a:t>www.improbable.com</a:t>
            </a:r>
            <a:r>
              <a:rPr lang="en-US" sz="1800" dirty="0">
                <a:hlinkClick r:id="rId2"/>
              </a:rPr>
              <a:t>/</a:t>
            </a:r>
            <a:r>
              <a:rPr lang="en-US" sz="1800" dirty="0" err="1">
                <a:hlinkClick r:id="rId2"/>
              </a:rPr>
              <a:t>ig</a:t>
            </a:r>
            <a:r>
              <a:rPr lang="en-US" sz="1800" dirty="0">
                <a:hlinkClick r:id="rId2"/>
              </a:rPr>
              <a:t>/winners/#</a:t>
            </a:r>
            <a:r>
              <a:rPr lang="en-US" sz="1800" dirty="0" smtClean="0">
                <a:hlinkClick r:id="rId2"/>
              </a:rPr>
              <a:t>ig2008</a:t>
            </a:r>
            <a:endParaRPr lang="en-US" sz="1800" dirty="0" smtClean="0"/>
          </a:p>
          <a:p>
            <a:r>
              <a:rPr lang="en-US" sz="1800" dirty="0">
                <a:hlinkClick r:id="rId3"/>
              </a:rPr>
              <a:t>http://www.bbc.co.uk/programmes/</a:t>
            </a:r>
            <a:r>
              <a:rPr lang="en-US" sz="1800" dirty="0" smtClean="0">
                <a:hlinkClick r:id="rId3"/>
              </a:rPr>
              <a:t>b00g0nns</a:t>
            </a:r>
            <a:r>
              <a:rPr lang="en-US" sz="1800" dirty="0" smtClean="0"/>
              <a:t> </a:t>
            </a:r>
            <a:endParaRPr lang="en-US" sz="1800" dirty="0"/>
          </a:p>
          <a:p>
            <a:r>
              <a:rPr lang="en-US" sz="1800" dirty="0" smtClean="0"/>
              <a:t>(BBC Radio </a:t>
            </a:r>
            <a:r>
              <a:rPr lang="en-US" sz="1800" dirty="0" smtClean="0"/>
              <a:t>interview with Charles </a:t>
            </a:r>
            <a:r>
              <a:rPr lang="en-US" sz="1800" dirty="0" smtClean="0"/>
              <a:t>Spence at minute 3:28)</a:t>
            </a:r>
            <a:endParaRPr lang="en-US" sz="1800" dirty="0"/>
          </a:p>
        </p:txBody>
      </p:sp>
      <p:pic>
        <p:nvPicPr>
          <p:cNvPr id="5" name="Picture 4"/>
          <p:cNvPicPr>
            <a:picLocks noChangeAspect="1"/>
          </p:cNvPicPr>
          <p:nvPr/>
        </p:nvPicPr>
        <p:blipFill>
          <a:blip r:embed="rId4"/>
          <a:stretch>
            <a:fillRect/>
          </a:stretch>
        </p:blipFill>
        <p:spPr>
          <a:xfrm>
            <a:off x="1653820" y="823415"/>
            <a:ext cx="4062922" cy="2543742"/>
          </a:xfrm>
          <a:prstGeom prst="rect">
            <a:avLst/>
          </a:prstGeom>
        </p:spPr>
      </p:pic>
    </p:spTree>
    <p:extLst>
      <p:ext uri="{BB962C8B-B14F-4D97-AF65-F5344CB8AC3E}">
        <p14:creationId xmlns:p14="http://schemas.microsoft.com/office/powerpoint/2010/main" val="89387119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0185" y="317885"/>
            <a:ext cx="6935788" cy="668338"/>
          </a:xfrm>
        </p:spPr>
        <p:txBody>
          <a:bodyPr/>
          <a:lstStyle/>
          <a:p>
            <a:r>
              <a:rPr lang="en-US" dirty="0" smtClean="0"/>
              <a:t>More examples</a:t>
            </a:r>
            <a:endParaRPr lang="en-US" dirty="0"/>
          </a:p>
        </p:txBody>
      </p:sp>
      <p:sp>
        <p:nvSpPr>
          <p:cNvPr id="3" name="Content Placeholder 2"/>
          <p:cNvSpPr>
            <a:spLocks noGrp="1"/>
          </p:cNvSpPr>
          <p:nvPr>
            <p:ph idx="1"/>
          </p:nvPr>
        </p:nvSpPr>
        <p:spPr/>
        <p:txBody>
          <a:bodyPr/>
          <a:lstStyle/>
          <a:p>
            <a:r>
              <a:rPr lang="en-US" b="1" dirty="0"/>
              <a:t>Hearing temperature of a </a:t>
            </a:r>
            <a:r>
              <a:rPr lang="en-US" b="1" dirty="0" smtClean="0"/>
              <a:t>drink</a:t>
            </a:r>
            <a:r>
              <a:rPr lang="en-US" dirty="0" smtClean="0"/>
              <a:t>: Hot/Cold pouring sound</a:t>
            </a:r>
          </a:p>
          <a:p>
            <a:endParaRPr lang="en-US" sz="1600" dirty="0" smtClean="0">
              <a:hlinkClick r:id="rId3"/>
            </a:endParaRPr>
          </a:p>
          <a:p>
            <a:endParaRPr lang="en-US" sz="1600" dirty="0">
              <a:hlinkClick r:id="rId3"/>
            </a:endParaRPr>
          </a:p>
          <a:p>
            <a:endParaRPr lang="en-US" sz="1600" dirty="0">
              <a:hlinkClick r:id="rId3"/>
            </a:endParaRPr>
          </a:p>
          <a:p>
            <a:endParaRPr lang="en-US" sz="1600" dirty="0" smtClean="0">
              <a:hlinkClick r:id="rId3"/>
            </a:endParaRPr>
          </a:p>
          <a:p>
            <a:r>
              <a:rPr lang="en-US" sz="1600" dirty="0" smtClean="0">
                <a:hlinkClick r:id="rId3"/>
              </a:rPr>
              <a:t>http</a:t>
            </a:r>
            <a:r>
              <a:rPr lang="en-US" sz="1600" dirty="0">
                <a:hlinkClick r:id="rId3"/>
              </a:rPr>
              <a:t>://www.npr.org/2014/07/05/328842704/what-does-cold-sound-</a:t>
            </a:r>
            <a:r>
              <a:rPr lang="en-US" sz="1600" dirty="0" smtClean="0">
                <a:hlinkClick r:id="rId3"/>
              </a:rPr>
              <a:t>like</a:t>
            </a:r>
            <a:endParaRPr lang="en-US" sz="1600" dirty="0" smtClean="0"/>
          </a:p>
          <a:p>
            <a:endParaRPr lang="en-US" dirty="0" smtClean="0"/>
          </a:p>
          <a:p>
            <a:endParaRPr lang="en-US" dirty="0"/>
          </a:p>
          <a:p>
            <a:r>
              <a:rPr lang="en-US" b="1" dirty="0" smtClean="0"/>
              <a:t>Music manipulates taste/choice</a:t>
            </a:r>
            <a:r>
              <a:rPr lang="en-US" dirty="0" smtClean="0"/>
              <a:t>: French </a:t>
            </a:r>
            <a:r>
              <a:rPr lang="en-US" dirty="0" err="1" smtClean="0"/>
              <a:t>vs</a:t>
            </a:r>
            <a:r>
              <a:rPr lang="en-US" dirty="0" smtClean="0"/>
              <a:t> German wine</a:t>
            </a:r>
          </a:p>
          <a:p>
            <a:r>
              <a:rPr lang="en-US" sz="1200" i="1" dirty="0" smtClean="0"/>
              <a:t>North et al. (1999) The </a:t>
            </a:r>
            <a:r>
              <a:rPr lang="en-US" sz="1200" i="1" dirty="0"/>
              <a:t>influence of in-store music on wine selections. </a:t>
            </a:r>
            <a:r>
              <a:rPr lang="en-US" sz="1200" i="1" dirty="0" smtClean="0"/>
              <a:t>J. of Applied </a:t>
            </a:r>
            <a:r>
              <a:rPr lang="en-US" sz="1200" i="1" dirty="0"/>
              <a:t>Psychology</a:t>
            </a:r>
          </a:p>
        </p:txBody>
      </p:sp>
      <p:pic>
        <p:nvPicPr>
          <p:cNvPr id="4" name="Bildobjekt 3">
            <a:hlinkClick r:id="" action="ppaction://noaction" highlightClick="1">
              <a:snd r:embed="rId4" name="cold_water.wav"/>
            </a:hlinkClick>
          </p:cNvPr>
          <p:cNvPicPr>
            <a:picLocks noChangeAspect="1"/>
          </p:cNvPicPr>
          <p:nvPr/>
        </p:nvPicPr>
        <p:blipFill>
          <a:blip r:embed="rId5"/>
          <a:stretch>
            <a:fillRect/>
          </a:stretch>
        </p:blipFill>
        <p:spPr>
          <a:xfrm>
            <a:off x="1769086" y="2478557"/>
            <a:ext cx="1012110" cy="1012110"/>
          </a:xfrm>
          <a:prstGeom prst="rect">
            <a:avLst/>
          </a:prstGeom>
        </p:spPr>
      </p:pic>
      <p:pic>
        <p:nvPicPr>
          <p:cNvPr id="5" name="Bildobjekt 4">
            <a:hlinkClick r:id="" action="ppaction://noaction" highlightClick="1">
              <a:snd r:embed="rId6" name="hot_water.wav"/>
            </a:hlinkClick>
          </p:cNvPr>
          <p:cNvPicPr>
            <a:picLocks noChangeAspect="1"/>
          </p:cNvPicPr>
          <p:nvPr/>
        </p:nvPicPr>
        <p:blipFill>
          <a:blip r:embed="rId5"/>
          <a:stretch>
            <a:fillRect/>
          </a:stretch>
        </p:blipFill>
        <p:spPr>
          <a:xfrm>
            <a:off x="6724444" y="2506830"/>
            <a:ext cx="1012110" cy="1012110"/>
          </a:xfrm>
          <a:prstGeom prst="rect">
            <a:avLst/>
          </a:prstGeom>
        </p:spPr>
      </p:pic>
    </p:spTree>
    <p:extLst>
      <p:ext uri="{BB962C8B-B14F-4D97-AF65-F5344CB8AC3E}">
        <p14:creationId xmlns:p14="http://schemas.microsoft.com/office/powerpoint/2010/main" val="318673979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a:t>
            </a:r>
            <a:endParaRPr lang="en-US" dirty="0"/>
          </a:p>
        </p:txBody>
      </p:sp>
      <p:sp>
        <p:nvSpPr>
          <p:cNvPr id="3" name="Content Placeholder 2"/>
          <p:cNvSpPr>
            <a:spLocks noGrp="1"/>
          </p:cNvSpPr>
          <p:nvPr>
            <p:ph idx="1"/>
          </p:nvPr>
        </p:nvSpPr>
        <p:spPr/>
        <p:txBody>
          <a:bodyPr/>
          <a:lstStyle/>
          <a:p>
            <a:r>
              <a:rPr lang="en-US" dirty="0" err="1" smtClean="0"/>
              <a:t>Crossmodal</a:t>
            </a:r>
            <a:r>
              <a:rPr lang="en-US" dirty="0" smtClean="0"/>
              <a:t> processes</a:t>
            </a:r>
          </a:p>
          <a:p>
            <a:r>
              <a:rPr lang="en-US" dirty="0" smtClean="0">
                <a:hlinkClick r:id="rId2"/>
              </a:rPr>
              <a:t>https</a:t>
            </a:r>
            <a:r>
              <a:rPr lang="en-US" dirty="0">
                <a:hlinkClick r:id="rId2"/>
              </a:rPr>
              <a:t>://www.facebook.com/</a:t>
            </a:r>
            <a:r>
              <a:rPr lang="en-US" dirty="0" smtClean="0">
                <a:hlinkClick r:id="rId2"/>
              </a:rPr>
              <a:t>xmodal</a:t>
            </a:r>
            <a:endParaRPr lang="en-US" dirty="0" smtClean="0"/>
          </a:p>
          <a:p>
            <a:endParaRPr lang="en-US" dirty="0" smtClean="0"/>
          </a:p>
          <a:p>
            <a:r>
              <a:rPr lang="en-US" dirty="0"/>
              <a:t>Multisensory Perception and Action</a:t>
            </a:r>
            <a:endParaRPr lang="en-US" dirty="0" smtClean="0"/>
          </a:p>
          <a:p>
            <a:r>
              <a:rPr lang="en-US" dirty="0">
                <a:hlinkClick r:id="rId3"/>
              </a:rPr>
              <a:t>http://www.uni-bielefeld.de/(en)/biologie/cns/</a:t>
            </a:r>
            <a:r>
              <a:rPr lang="en-US" dirty="0" smtClean="0">
                <a:hlinkClick r:id="rId3"/>
              </a:rPr>
              <a:t>index.html</a:t>
            </a:r>
            <a:endParaRPr lang="en-US" dirty="0" smtClean="0"/>
          </a:p>
          <a:p>
            <a:endParaRPr lang="en-US" dirty="0" smtClean="0"/>
          </a:p>
          <a:p>
            <a:r>
              <a:rPr lang="en-US" dirty="0" smtClean="0"/>
              <a:t>The </a:t>
            </a:r>
            <a:r>
              <a:rPr lang="en-US" dirty="0"/>
              <a:t>Social Mind and Body Group (SOMBY</a:t>
            </a:r>
            <a:r>
              <a:rPr lang="en-US" dirty="0" smtClean="0"/>
              <a:t>)</a:t>
            </a:r>
          </a:p>
          <a:p>
            <a:r>
              <a:rPr lang="en-US" dirty="0" smtClean="0">
                <a:hlinkClick r:id="rId4"/>
              </a:rPr>
              <a:t>http://somby.info</a:t>
            </a:r>
            <a:endParaRPr lang="en-US" dirty="0" smtClean="0"/>
          </a:p>
          <a:p>
            <a:endParaRPr lang="en-US" dirty="0"/>
          </a:p>
        </p:txBody>
      </p:sp>
    </p:spTree>
    <p:extLst>
      <p:ext uri="{BB962C8B-B14F-4D97-AF65-F5344CB8AC3E}">
        <p14:creationId xmlns:p14="http://schemas.microsoft.com/office/powerpoint/2010/main" val="27241156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191987"/>
            <a:ext cx="6935788" cy="1196227"/>
          </a:xfrm>
        </p:spPr>
        <p:txBody>
          <a:bodyPr/>
          <a:lstStyle/>
          <a:p>
            <a:r>
              <a:rPr lang="en-US" dirty="0"/>
              <a:t>People value a product more highly when it’s physically in front of </a:t>
            </a:r>
            <a:r>
              <a:rPr lang="en-US" dirty="0" smtClean="0"/>
              <a:t>them</a:t>
            </a:r>
            <a:br>
              <a:rPr lang="en-US" dirty="0" smtClean="0"/>
            </a:br>
            <a:r>
              <a:rPr lang="en-US" sz="1200" b="0" dirty="0" err="1" smtClean="0"/>
              <a:t>Weinschenk</a:t>
            </a:r>
            <a:r>
              <a:rPr lang="en-US" sz="1200" b="0" dirty="0"/>
              <a:t>, S.M. (2011). 100 Things Every Designer Needs to Know About People. Chapter </a:t>
            </a:r>
            <a:r>
              <a:rPr lang="en-US" sz="1200" b="0" dirty="0" smtClean="0"/>
              <a:t>#100</a:t>
            </a:r>
            <a:endParaRPr lang="en-US" sz="1200" b="0" dirty="0"/>
          </a:p>
        </p:txBody>
      </p:sp>
      <p:sp>
        <p:nvSpPr>
          <p:cNvPr id="5" name="Content Placeholder 4"/>
          <p:cNvSpPr>
            <a:spLocks noGrp="1"/>
          </p:cNvSpPr>
          <p:nvPr>
            <p:ph idx="1"/>
          </p:nvPr>
        </p:nvSpPr>
        <p:spPr/>
        <p:txBody>
          <a:bodyPr/>
          <a:lstStyle/>
          <a:p>
            <a:r>
              <a:rPr lang="en-US" sz="1800" dirty="0" smtClean="0">
                <a:sym typeface="Wingdings"/>
              </a:rPr>
              <a:t>Example: bidding for a product (food or toys)</a:t>
            </a:r>
            <a:endParaRPr lang="en-US" sz="1800" dirty="0"/>
          </a:p>
        </p:txBody>
      </p:sp>
      <p:pic>
        <p:nvPicPr>
          <p:cNvPr id="3" name="Picture 2" descr="Screen shot 2013-10-03 at 12.20.2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285" y="2074237"/>
            <a:ext cx="3435060" cy="1915200"/>
          </a:xfrm>
          <a:prstGeom prst="rect">
            <a:avLst/>
          </a:prstGeom>
        </p:spPr>
      </p:pic>
      <p:pic>
        <p:nvPicPr>
          <p:cNvPr id="4" name="Picture 3" descr="Screen shot 2013-10-03 at 12.21.0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1099" y="2068387"/>
            <a:ext cx="3012235" cy="1913756"/>
          </a:xfrm>
          <a:prstGeom prst="rect">
            <a:avLst/>
          </a:prstGeom>
        </p:spPr>
      </p:pic>
      <p:pic>
        <p:nvPicPr>
          <p:cNvPr id="7" name="Picture 6" descr="Screen shot 2013-10-03 at 12.21.4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382" y="3924700"/>
            <a:ext cx="3530866" cy="1915200"/>
          </a:xfrm>
          <a:prstGeom prst="rect">
            <a:avLst/>
          </a:prstGeom>
        </p:spPr>
      </p:pic>
      <p:pic>
        <p:nvPicPr>
          <p:cNvPr id="6" name="Picture 5" descr="Screen Shot 2016-09-22 at 09.07.5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3698" y="3933056"/>
            <a:ext cx="3067037" cy="2011600"/>
          </a:xfrm>
          <a:prstGeom prst="rect">
            <a:avLst/>
          </a:prstGeom>
        </p:spPr>
      </p:pic>
    </p:spTree>
    <p:extLst>
      <p:ext uri="{BB962C8B-B14F-4D97-AF65-F5344CB8AC3E}">
        <p14:creationId xmlns:p14="http://schemas.microsoft.com/office/powerpoint/2010/main" val="204614851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3-10-03 at 12.34.5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4767" y="1662870"/>
            <a:ext cx="7847363" cy="4274184"/>
          </a:xfrm>
          <a:prstGeom prst="rect">
            <a:avLst/>
          </a:prstGeom>
        </p:spPr>
      </p:pic>
      <p:sp>
        <p:nvSpPr>
          <p:cNvPr id="5" name="Title 1"/>
          <p:cNvSpPr txBox="1">
            <a:spLocks/>
          </p:cNvSpPr>
          <p:nvPr/>
        </p:nvSpPr>
        <p:spPr>
          <a:xfrm>
            <a:off x="1619250" y="191987"/>
            <a:ext cx="6935788" cy="1196227"/>
          </a:xfrm>
          <a:prstGeom prst="rect">
            <a:avLst/>
          </a:prstGeom>
        </p:spPr>
        <p:txBody>
          <a:bodyPr vert="horz" lIns="0" tIns="0" rIns="0" bIns="0" rtlCol="0" anchor="b" anchorCtr="0">
            <a:noAutofit/>
          </a:bodyPr>
          <a:lst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a:lstStyle>
          <a:p>
            <a:r>
              <a:rPr lang="en-US" smtClean="0"/>
              <a:t>People value a product more highly when it’s physically in front of them</a:t>
            </a:r>
            <a:br>
              <a:rPr lang="en-US" smtClean="0"/>
            </a:br>
            <a:r>
              <a:rPr lang="en-US" sz="1200" b="0" smtClean="0"/>
              <a:t>Weinschenk, S.M. (2011). 100 Things Every Designer Needs to Know About People. Chapter #100</a:t>
            </a:r>
            <a:endParaRPr lang="en-US" sz="1200" b="0" dirty="0"/>
          </a:p>
        </p:txBody>
      </p:sp>
    </p:spTree>
    <p:extLst>
      <p:ext uri="{BB962C8B-B14F-4D97-AF65-F5344CB8AC3E}">
        <p14:creationId xmlns:p14="http://schemas.microsoft.com/office/powerpoint/2010/main" val="394810579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p:sp>
      <p:sp>
        <p:nvSpPr>
          <p:cNvPr id="2" name="Title 1"/>
          <p:cNvSpPr>
            <a:spLocks noGrp="1"/>
          </p:cNvSpPr>
          <p:nvPr>
            <p:ph type="title"/>
          </p:nvPr>
        </p:nvSpPr>
        <p:spPr/>
        <p:txBody>
          <a:bodyPr/>
          <a:lstStyle/>
          <a:p>
            <a:r>
              <a:rPr lang="en-US" dirty="0" smtClean="0"/>
              <a:t>The end</a:t>
            </a:r>
            <a:endParaRPr lang="en-US" dirty="0"/>
          </a:p>
        </p:txBody>
      </p:sp>
      <p:pic>
        <p:nvPicPr>
          <p:cNvPr id="3" name="Picture 3" descr="f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1" y="1495426"/>
            <a:ext cx="6591300"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26428"/>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yellow.potx</Template>
  <TotalTime>3092</TotalTime>
  <Words>1258</Words>
  <Application>Microsoft Macintosh PowerPoint</Application>
  <PresentationFormat>On-screen Show (4:3)</PresentationFormat>
  <Paragraphs>160</Paragraphs>
  <Slides>28</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Template_KTH_with colours and grafs</vt:lpstr>
      <vt:lpstr>think-cell Slide</vt:lpstr>
      <vt:lpstr>Multisensory processing: an introduction</vt:lpstr>
      <vt:lpstr>Literature</vt:lpstr>
      <vt:lpstr>Why do we have a brain?</vt:lpstr>
      <vt:lpstr>Crossmodal correspondences Charles Spence (2011) Crossmodal correspondences: A tutorial review</vt:lpstr>
      <vt:lpstr>Multisensory integration</vt:lpstr>
      <vt:lpstr>Other factors influence multisensory integration in humans</vt:lpstr>
      <vt:lpstr>Synaesthetic congruency  Crossmodal correspondences</vt:lpstr>
      <vt:lpstr>Crossmodal correspondence/association </vt:lpstr>
      <vt:lpstr>Crossmodal associations Example: sound symbolism</vt:lpstr>
      <vt:lpstr>Crossmodal associations Example: sound symbolism</vt:lpstr>
      <vt:lpstr>Crossmodal associations: across groups</vt:lpstr>
      <vt:lpstr>Crossmodal associations</vt:lpstr>
      <vt:lpstr>Crossmodal associations</vt:lpstr>
      <vt:lpstr>Crossmodal associations: other than auditory/visual stimuli</vt:lpstr>
      <vt:lpstr>Assessing the impact of crossmodal correspondences</vt:lpstr>
      <vt:lpstr>Response time (RT)</vt:lpstr>
      <vt:lpstr>Task irrelevant sound (of either relatively low or high pitch) can significantly influence participants’ responses on a speeded visual size discrimination task</vt:lpstr>
      <vt:lpstr>Change in Fingertip Contact Area as a Novel Proprioceptive Cue</vt:lpstr>
      <vt:lpstr>Crossmodal correspondences that have been shown to influence participants’ RT</vt:lpstr>
      <vt:lpstr>Audiovisual crossmodal correspondenses and sound symbolism (Parise &amp; Spence 2012)</vt:lpstr>
      <vt:lpstr>Feeling what you hear: task-irrelevant sounds modulate tactile perception delivered via a touch screen Lee &amp; Spence (2008)</vt:lpstr>
      <vt:lpstr>The music of taste Knöferle &amp; Spence (2012) Crossmodal correspondences between sounds and tastes</vt:lpstr>
      <vt:lpstr>Sonic food: sound for crispy chips</vt:lpstr>
      <vt:lpstr>More examples</vt:lpstr>
      <vt:lpstr>Links</vt:lpstr>
      <vt:lpstr>People value a product more highly when it’s physically in front of them Weinschenk, S.M. (2011). 100 Things Every Designer Needs to Know About People. Chapter #100</vt:lpstr>
      <vt:lpstr>PowerPoint Presentation</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dc:creator>
  <cp:lastModifiedBy>Roberto Bresin</cp:lastModifiedBy>
  <cp:revision>150</cp:revision>
  <cp:lastPrinted>2013-10-03T15:37:28Z</cp:lastPrinted>
  <dcterms:created xsi:type="dcterms:W3CDTF">2013-05-14T14:14:04Z</dcterms:created>
  <dcterms:modified xsi:type="dcterms:W3CDTF">2016-09-22T08:08:52Z</dcterms:modified>
</cp:coreProperties>
</file>