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8" r:id="rId2"/>
    <p:sldId id="271" r:id="rId3"/>
    <p:sldId id="272" r:id="rId4"/>
    <p:sldId id="277" r:id="rId5"/>
    <p:sldId id="335" r:id="rId6"/>
    <p:sldId id="274" r:id="rId7"/>
    <p:sldId id="324" r:id="rId8"/>
    <p:sldId id="334" r:id="rId9"/>
    <p:sldId id="325" r:id="rId10"/>
    <p:sldId id="326" r:id="rId11"/>
    <p:sldId id="344" r:id="rId12"/>
    <p:sldId id="327" r:id="rId13"/>
    <p:sldId id="328" r:id="rId14"/>
    <p:sldId id="346" r:id="rId15"/>
    <p:sldId id="337" r:id="rId16"/>
    <p:sldId id="338" r:id="rId17"/>
    <p:sldId id="339" r:id="rId18"/>
    <p:sldId id="332" r:id="rId19"/>
    <p:sldId id="333" r:id="rId20"/>
    <p:sldId id="340" r:id="rId21"/>
    <p:sldId id="320" r:id="rId22"/>
    <p:sldId id="298" r:id="rId23"/>
    <p:sldId id="299" r:id="rId24"/>
    <p:sldId id="300" r:id="rId25"/>
    <p:sldId id="341" r:id="rId26"/>
    <p:sldId id="343" r:id="rId27"/>
    <p:sldId id="34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990A"/>
    <a:srgbClr val="1F26E4"/>
    <a:srgbClr val="7C2EA4"/>
    <a:srgbClr val="0000FF"/>
    <a:srgbClr val="C00000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514" autoAdjust="0"/>
    <p:restoredTop sz="94603" autoAdjust="0"/>
  </p:normalViewPr>
  <p:slideViewPr>
    <p:cSldViewPr snapToGrid="0" showGuides="1">
      <p:cViewPr>
        <p:scale>
          <a:sx n="63" d="100"/>
          <a:sy n="63" d="100"/>
        </p:scale>
        <p:origin x="-552" y="-176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pos="631"/>
        <p:guide pos="1020"/>
        <p:guide pos="5389"/>
        <p:guide pos="3120"/>
        <p:guide pos="219"/>
        <p:guide pos="32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t>22/10/16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74A44-3354-384A-AC6E-75C5CEA07BD6}" type="datetimeFigureOut">
              <a:rPr lang="en-US" smtClean="0"/>
              <a:t>22/10/16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F3DE2-B933-3045-B85E-5280B42F80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9120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6935788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© 2013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7896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AF80A-CB2A-E349-9B6C-232D5FFC94A8}" type="datetime1">
              <a:rPr lang="en-US" smtClean="0"/>
              <a:t>22/10/16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© 2013 Anne Håkansson All rights reserved. 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5D7A-FE3B-3243-84F9-6DC9D11013E1}" type="datetime1">
              <a:rPr lang="en-US" smtClean="0"/>
              <a:t>22/10/16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© 2013 Anne Håkansson All rights reserved. 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2057400"/>
            <a:ext cx="3328988" cy="36036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0EF94-EF4D-B642-AE82-30F7D87DBF12}" type="datetime1">
              <a:rPr lang="en-US" smtClean="0"/>
              <a:t>22/10/16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© 2013 Anne Håkansson All rights reserved. 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2057399"/>
            <a:ext cx="3328988" cy="3603625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881F-230E-3243-8954-C1D6E4375F90}" type="datetime1">
              <a:rPr lang="en-US" smtClean="0"/>
              <a:t>22/10/16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© 2013 Anne Håkansson All rights reserved. </a:t>
            </a:r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651" y="2067717"/>
            <a:ext cx="9180625" cy="4219952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0006" h="4281672">
                <a:moveTo>
                  <a:pt x="69" y="0"/>
                </a:moveTo>
                <a:lnTo>
                  <a:pt x="9149876" y="9702"/>
                </a:lnTo>
                <a:lnTo>
                  <a:pt x="9149876" y="89"/>
                </a:lnTo>
                <a:cubicBezTo>
                  <a:pt x="9151464" y="1317690"/>
                  <a:pt x="9138022" y="2649786"/>
                  <a:pt x="9139610" y="3967387"/>
                </a:cubicBezTo>
                <a:lnTo>
                  <a:pt x="1343580" y="3963016"/>
                </a:lnTo>
                <a:cubicBezTo>
                  <a:pt x="1305423" y="3967687"/>
                  <a:pt x="1277548" y="3969456"/>
                  <a:pt x="1268613" y="4009885"/>
                </a:cubicBezTo>
                <a:cubicBezTo>
                  <a:pt x="1259678" y="4050314"/>
                  <a:pt x="1265601" y="4168622"/>
                  <a:pt x="1261493" y="4220084"/>
                </a:cubicBezTo>
                <a:cubicBezTo>
                  <a:pt x="1252639" y="4259467"/>
                  <a:pt x="1251642" y="4256446"/>
                  <a:pt x="1213117" y="4280000"/>
                </a:cubicBezTo>
                <a:lnTo>
                  <a:pt x="5075" y="4281672"/>
                </a:lnTo>
                <a:cubicBezTo>
                  <a:pt x="9308" y="3094403"/>
                  <a:pt x="1643" y="1905539"/>
                  <a:pt x="5876" y="718270"/>
                </a:cubicBezTo>
                <a:cubicBezTo>
                  <a:pt x="5876" y="326939"/>
                  <a:pt x="-737" y="428625"/>
                  <a:pt x="6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47F1-7B2B-B742-957B-1DD823CF23C5}" type="datetime1">
              <a:rPr lang="en-US" smtClean="0"/>
              <a:t>22/10/16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© 2013 Anne Håkansson All rights reserved. </a:t>
            </a:r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2057401"/>
            <a:ext cx="6935788" cy="3603624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FBA71-B68D-884A-B07A-17F6086E412C}" type="datetime1">
              <a:rPr lang="en-US" smtClean="0"/>
              <a:t>22/10/16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© 2013 Anne Håkansson All rights reserved. </a:t>
            </a:r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2057399"/>
            <a:ext cx="6935788" cy="360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r>
              <a:rPr lang="en-GB" smtClean="0"/>
              <a:t>© 2013 Anne Håkansson All rights reserved. </a:t>
            </a: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74D85948-C27A-7C42-8F74-5EF54576D999}" type="datetime1">
              <a:rPr lang="en-US" smtClean="0"/>
              <a:t>22/10/16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195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4" r:id="rId4"/>
    <p:sldLayoutId id="2147483663" r:id="rId5"/>
    <p:sldLayoutId id="2147483661" r:id="rId6"/>
    <p:sldLayoutId id="2147483662" r:id="rId7"/>
    <p:sldLayoutId id="2147483655" r:id="rId8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/>
          <p:cNvSpPr>
            <a:spLocks noGrp="1"/>
          </p:cNvSpPr>
          <p:nvPr>
            <p:ph type="ctrTitle"/>
          </p:nvPr>
        </p:nvSpPr>
        <p:spPr>
          <a:xfrm>
            <a:off x="1269983" y="1161181"/>
            <a:ext cx="7804676" cy="1043684"/>
          </a:xfrm>
        </p:spPr>
        <p:txBody>
          <a:bodyPr>
            <a:noAutofit/>
          </a:bodyPr>
          <a:lstStyle/>
          <a:p>
            <a:r>
              <a:rPr lang="sv-SE" sz="2800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Examensarbete </a:t>
            </a:r>
            <a:r>
              <a:rPr lang="en-GB" sz="2800" dirty="0" smtClean="0">
                <a:latin typeface="Arial" charset="0"/>
                <a:ea typeface="ＭＳ Ｐゴシック" charset="0"/>
                <a:cs typeface="Arial" charset="0"/>
              </a:rPr>
              <a:t/>
            </a:r>
            <a:br>
              <a:rPr lang="en-GB" sz="2800" dirty="0" smtClean="0">
                <a:latin typeface="Arial" charset="0"/>
                <a:ea typeface="ＭＳ Ｐゴシック" charset="0"/>
                <a:cs typeface="Arial" charset="0"/>
              </a:rPr>
            </a:br>
            <a:r>
              <a:rPr lang="sv-SE" sz="2000" dirty="0" smtClean="0">
                <a:solidFill>
                  <a:srgbClr val="C00000"/>
                </a:solidFill>
                <a:latin typeface="Calibri" charset="0"/>
                <a:ea typeface="MS PGothic" charset="0"/>
              </a:rPr>
              <a:t>Högskoleingenjörsexamen/ Kandidatexamen/ </a:t>
            </a:r>
            <a:r>
              <a:rPr lang="sv-SE" sz="2000" dirty="0">
                <a:solidFill>
                  <a:srgbClr val="C00000"/>
                </a:solidFill>
                <a:latin typeface="Calibri" charset="0"/>
                <a:ea typeface="MS PGothic" charset="0"/>
              </a:rPr>
              <a:t>Civilingenjörsexamen åk 3</a:t>
            </a:r>
            <a:endParaRPr lang="en-GB" sz="2000" dirty="0">
              <a:solidFill>
                <a:srgbClr val="C00000"/>
              </a:solidFill>
            </a:endParaRPr>
          </a:p>
        </p:txBody>
      </p:sp>
      <p:sp>
        <p:nvSpPr>
          <p:cNvPr id="12" name="Underrubrik 11"/>
          <p:cNvSpPr>
            <a:spLocks noGrp="1"/>
          </p:cNvSpPr>
          <p:nvPr>
            <p:ph type="subTitle" idx="1"/>
          </p:nvPr>
        </p:nvSpPr>
        <p:spPr>
          <a:xfrm>
            <a:off x="1567963" y="2412490"/>
            <a:ext cx="6987075" cy="117524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GB" sz="3200" b="1" dirty="0" smtClean="0">
                <a:solidFill>
                  <a:srgbClr val="000000"/>
                </a:solidFill>
                <a:ea typeface="ＭＳ Ｐゴシック" charset="0"/>
                <a:cs typeface="Arial" charset="0"/>
              </a:rPr>
              <a:t>Anne Håkansson</a:t>
            </a:r>
          </a:p>
          <a:p>
            <a:pPr>
              <a:lnSpc>
                <a:spcPct val="120000"/>
              </a:lnSpc>
            </a:pPr>
            <a:r>
              <a:rPr lang="sv-SE" sz="1800" b="1" dirty="0" smtClean="0">
                <a:solidFill>
                  <a:srgbClr val="C00000"/>
                </a:solidFill>
                <a:latin typeface="Arial" charset="0"/>
                <a:ea typeface="MS PGothic" charset="0"/>
                <a:cs typeface="Arial" charset="0"/>
              </a:rPr>
              <a:t>annehak@kth.se</a:t>
            </a:r>
          </a:p>
          <a:p>
            <a:pPr>
              <a:lnSpc>
                <a:spcPct val="120000"/>
              </a:lnSpc>
            </a:pPr>
            <a:r>
              <a:rPr lang="sv-SE" sz="1800" b="1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Studierektor </a:t>
            </a:r>
            <a:r>
              <a:rPr lang="sv-SE" sz="1800" b="1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för </a:t>
            </a:r>
            <a:r>
              <a:rPr lang="sv-SE" sz="1800" b="1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examensarbeten</a:t>
            </a:r>
            <a:r>
              <a:rPr lang="sv-SE" b="1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/>
            </a:r>
            <a:br>
              <a:rPr lang="sv-SE" b="1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</a:br>
            <a:r>
              <a:rPr lang="sv-SE" b="1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Informations- och Kommunikationsteknik, KTH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Footer Placeholder 5"/>
          <p:cNvSpPr txBox="1">
            <a:spLocks/>
          </p:cNvSpPr>
          <p:nvPr/>
        </p:nvSpPr>
        <p:spPr>
          <a:xfrm>
            <a:off x="1619249" y="6419686"/>
            <a:ext cx="59388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 smtClean="0">
                <a:solidFill>
                  <a:srgbClr val="FFFFFF"/>
                </a:solidFill>
              </a:rPr>
              <a:t>© 2016 Anne Håkansson All rights reserved. </a:t>
            </a:r>
            <a:endParaRPr lang="en-GB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Behörighet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8817" y="2108257"/>
            <a:ext cx="7625183" cy="3849528"/>
          </a:xfrm>
        </p:spPr>
        <p:txBody>
          <a:bodyPr>
            <a:normAutofit/>
          </a:bodyPr>
          <a:lstStyle/>
          <a:p>
            <a:r>
              <a:rPr lang="sv-SE" sz="2400" i="1" u="sng" dirty="0"/>
              <a:t>Skall</a:t>
            </a:r>
            <a:r>
              <a:rPr lang="sv-SE" sz="2400" i="1" dirty="0"/>
              <a:t> ha </a:t>
            </a:r>
            <a:r>
              <a:rPr lang="sv-SE" sz="2400" i="1" u="sng" dirty="0"/>
              <a:t>minst</a:t>
            </a:r>
            <a:r>
              <a:rPr lang="sv-SE" sz="2400" i="1" dirty="0"/>
              <a:t> </a:t>
            </a:r>
            <a:r>
              <a:rPr lang="sv-SE" sz="2400" dirty="0"/>
              <a:t>120 </a:t>
            </a:r>
            <a:r>
              <a:rPr lang="sv-SE" sz="2400" dirty="0" err="1"/>
              <a:t>hp</a:t>
            </a:r>
            <a:r>
              <a:rPr lang="sv-SE" sz="2400" dirty="0"/>
              <a:t> avklarade högskolepoäng</a:t>
            </a:r>
          </a:p>
          <a:p>
            <a:endParaRPr lang="sv-SE" sz="2400" dirty="0"/>
          </a:p>
          <a:p>
            <a:r>
              <a:rPr lang="sv-SE" sz="2400" dirty="0"/>
              <a:t>Kravet kontrolleras av administrationen och skall vara uppfyllda innan studenten registreras på examensarbetskursen och påbörjar kursen.</a:t>
            </a:r>
          </a:p>
          <a:p>
            <a:endParaRPr lang="sv-SE" sz="2400" dirty="0"/>
          </a:p>
          <a:p>
            <a:r>
              <a:rPr lang="sv-SE" sz="2400" i="1" dirty="0" smtClean="0"/>
              <a:t>”Dispens” </a:t>
            </a:r>
            <a:r>
              <a:rPr lang="sv-SE" sz="2400" i="1" dirty="0"/>
              <a:t>– endast om studenten anses uppnå resultat vid kursstart</a:t>
            </a:r>
          </a:p>
          <a:p>
            <a:endParaRPr lang="sv-SE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6983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Examensarbetskursen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v-SE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Startar tre gånger per år: </a:t>
            </a:r>
          </a:p>
          <a:p>
            <a:pPr>
              <a:lnSpc>
                <a:spcPct val="90000"/>
              </a:lnSpc>
            </a:pPr>
            <a:r>
              <a:rPr lang="sv-SE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	Period 3 (Jan) - halvfart</a:t>
            </a:r>
          </a:p>
          <a:p>
            <a:pPr>
              <a:lnSpc>
                <a:spcPct val="90000"/>
              </a:lnSpc>
            </a:pPr>
            <a:r>
              <a:rPr lang="sv-SE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	Period 4 (Mars/April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) - </a:t>
            </a:r>
            <a:r>
              <a:rPr lang="sv-SE" sz="2400" dirty="0" err="1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helfart</a:t>
            </a:r>
            <a:endParaRPr lang="sv-SE" sz="2400" dirty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	Period 1 (Aug/ </a:t>
            </a:r>
            <a:r>
              <a:rPr lang="sv-SE" sz="2400" dirty="0" err="1">
                <a:solidFill>
                  <a:srgbClr val="0000FF"/>
                </a:solidFill>
                <a:latin typeface="Times New Roman" charset="0"/>
                <a:ea typeface="MS PGothic" charset="0"/>
              </a:rPr>
              <a:t>Sept</a:t>
            </a:r>
            <a:r>
              <a:rPr lang="sv-SE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) - halvfart</a:t>
            </a:r>
          </a:p>
          <a:p>
            <a:pPr>
              <a:lnSpc>
                <a:spcPct val="90000"/>
              </a:lnSpc>
            </a:pPr>
            <a:endParaRPr lang="sv-SE" sz="2400" dirty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-&gt; Börjar med att hitta ett projekt, minst 2-3 månader före kursstart</a:t>
            </a:r>
          </a:p>
          <a:p>
            <a:pPr>
              <a:lnSpc>
                <a:spcPct val="90000"/>
              </a:lnSpc>
            </a:pPr>
            <a:endParaRPr lang="sv-SE" sz="2400" dirty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* Skriv 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projektförslag vilket är memorandum för projektet. Lämna in 10 december / 15 juni </a:t>
            </a:r>
            <a:endParaRPr lang="sv-SE" sz="2400" dirty="0">
              <a:solidFill>
                <a:srgbClr val="0000FF"/>
              </a:solidFill>
              <a:latin typeface="Times New Roman" charset="0"/>
              <a:ea typeface="MS PGothic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096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Före kursstart (</a:t>
            </a:r>
            <a:r>
              <a:rPr lang="sv-SE" sz="2800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P3 Jan / P4 Mars</a:t>
            </a:r>
            <a:r>
              <a:rPr lang="sv-SE" sz="2800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  <p:sp>
        <p:nvSpPr>
          <p:cNvPr id="7" name="Text Box 106"/>
          <p:cNvSpPr txBox="1">
            <a:spLocks noChangeArrowheads="1"/>
          </p:cNvSpPr>
          <p:nvPr/>
        </p:nvSpPr>
        <p:spPr bwMode="auto">
          <a:xfrm>
            <a:off x="1708150" y="5603875"/>
            <a:ext cx="6216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/>
            <a:r>
              <a:rPr noProof="1">
                <a:solidFill>
                  <a:srgbClr val="000000"/>
                </a:solidFill>
                <a:latin typeface="Times New Roman" charset="0"/>
                <a:ea typeface="ＭＳ 明朝" charset="0"/>
                <a:cs typeface="ＭＳ 明朝" charset="0"/>
              </a:rPr>
              <a:t>Figur 1: Uppstartsfas för examensarbete, HT-VT.</a:t>
            </a:r>
            <a:endParaRPr lang="sv-SE" dirty="0"/>
          </a:p>
        </p:txBody>
      </p:sp>
      <p:sp>
        <p:nvSpPr>
          <p:cNvPr id="9" name="Rectangle 107"/>
          <p:cNvSpPr>
            <a:spLocks noChangeArrowheads="1"/>
          </p:cNvSpPr>
          <p:nvPr/>
        </p:nvSpPr>
        <p:spPr bwMode="auto">
          <a:xfrm>
            <a:off x="2634088" y="2422522"/>
            <a:ext cx="1625790" cy="96366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sz="1100" noProof="1">
                <a:solidFill>
                  <a:srgbClr val="000000"/>
                </a:solidFill>
                <a:latin typeface="Times New Roman" charset="0"/>
              </a:rPr>
              <a:t>Sök och </a:t>
            </a:r>
            <a:r>
              <a:rPr lang="sv-SE" sz="1100" noProof="1" smtClean="0">
                <a:solidFill>
                  <a:srgbClr val="000000"/>
                </a:solidFill>
                <a:latin typeface="Times New Roman" charset="0"/>
              </a:rPr>
              <a:t>B</a:t>
            </a:r>
            <a:r>
              <a:rPr sz="1100" noProof="1" smtClean="0">
                <a:solidFill>
                  <a:srgbClr val="000000"/>
                </a:solidFill>
                <a:latin typeface="Times New Roman" charset="0"/>
              </a:rPr>
              <a:t>estäm </a:t>
            </a:r>
            <a:r>
              <a:rPr sz="1100" noProof="1">
                <a:solidFill>
                  <a:srgbClr val="000000"/>
                </a:solidFill>
                <a:latin typeface="Times New Roman" charset="0"/>
              </a:rPr>
              <a:t>Exjobb / </a:t>
            </a:r>
            <a:r>
              <a:rPr sz="1100" noProof="1" smtClean="0">
                <a:solidFill>
                  <a:srgbClr val="000000"/>
                </a:solidFill>
                <a:latin typeface="Times New Roman" charset="0"/>
              </a:rPr>
              <a:t>Projekt</a:t>
            </a:r>
            <a:endParaRPr lang="sv-SE" sz="1100" noProof="1" smtClean="0">
              <a:solidFill>
                <a:srgbClr val="000000"/>
              </a:solidFill>
              <a:latin typeface="Times New Roman" charset="0"/>
            </a:endParaRPr>
          </a:p>
          <a:p>
            <a:r>
              <a:rPr lang="sv-SE" sz="1100" noProof="1" smtClean="0">
                <a:solidFill>
                  <a:srgbClr val="000000"/>
                </a:solidFill>
                <a:latin typeface="Times New Roman" charset="0"/>
              </a:rPr>
              <a:t>Fyll i registreringsblankett och ordna stmämpel.</a:t>
            </a:r>
            <a:endParaRPr sz="11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" name="Rectangle 108"/>
          <p:cNvSpPr>
            <a:spLocks noChangeArrowheads="1"/>
          </p:cNvSpPr>
          <p:nvPr/>
        </p:nvSpPr>
        <p:spPr bwMode="auto">
          <a:xfrm>
            <a:off x="4745136" y="2508933"/>
            <a:ext cx="1206060" cy="792724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sz="1100" noProof="1">
                <a:solidFill>
                  <a:srgbClr val="000000"/>
                </a:solidFill>
                <a:latin typeface="Times New Roman" charset="0"/>
              </a:rPr>
              <a:t>Skriv och lämna in projektförslag </a:t>
            </a:r>
          </a:p>
          <a:p>
            <a:r>
              <a:rPr lang="en-US" sz="1100" noProof="1" smtClean="0">
                <a:solidFill>
                  <a:srgbClr val="000000"/>
                </a:solidFill>
                <a:latin typeface="Times New Roman" charset="0"/>
              </a:rPr>
              <a:t>V</a:t>
            </a:r>
            <a:r>
              <a:rPr sz="1100" noProof="1" smtClean="0">
                <a:solidFill>
                  <a:srgbClr val="000000"/>
                </a:solidFill>
                <a:latin typeface="Times New Roman" charset="0"/>
              </a:rPr>
              <a:t>ia</a:t>
            </a:r>
            <a:r>
              <a:rPr lang="sv-SE" sz="1100" noProof="1" smtClean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sz="1100" noProof="1" smtClean="0">
                <a:solidFill>
                  <a:srgbClr val="000000"/>
                </a:solidFill>
                <a:latin typeface="Times New Roman" charset="0"/>
              </a:rPr>
              <a:t>Bilda</a:t>
            </a:r>
            <a:endParaRPr sz="11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1" name="Rectangle 109"/>
          <p:cNvSpPr>
            <a:spLocks noChangeArrowheads="1"/>
          </p:cNvSpPr>
          <p:nvPr/>
        </p:nvSpPr>
        <p:spPr bwMode="auto">
          <a:xfrm>
            <a:off x="4755762" y="3416245"/>
            <a:ext cx="1206060" cy="676258"/>
          </a:xfrm>
          <a:prstGeom prst="rect">
            <a:avLst/>
          </a:prstGeom>
          <a:solidFill>
            <a:srgbClr val="42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sz="1100" noProof="1">
                <a:solidFill>
                  <a:srgbClr val="000000"/>
                </a:solidFill>
                <a:latin typeface="Times New Roman" charset="0"/>
              </a:rPr>
              <a:t>Examinator </a:t>
            </a:r>
            <a:r>
              <a:rPr sz="1100" noProof="1" smtClean="0">
                <a:solidFill>
                  <a:srgbClr val="000000"/>
                </a:solidFill>
                <a:latin typeface="Times New Roman" charset="0"/>
              </a:rPr>
              <a:t>tilldelas</a:t>
            </a:r>
            <a:r>
              <a:rPr lang="sv-SE" sz="1100" noProof="1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sv-SE" sz="1100" noProof="1" smtClean="0">
                <a:solidFill>
                  <a:srgbClr val="000000"/>
                </a:solidFill>
                <a:latin typeface="Times New Roman" charset="0"/>
              </a:rPr>
              <a:t>/sökes </a:t>
            </a:r>
            <a:r>
              <a:rPr sz="1100" noProof="1" smtClean="0">
                <a:solidFill>
                  <a:srgbClr val="000000"/>
                </a:solidFill>
                <a:latin typeface="Times New Roman" charset="0"/>
              </a:rPr>
              <a:t>och </a:t>
            </a:r>
            <a:r>
              <a:rPr sz="1100" noProof="1">
                <a:solidFill>
                  <a:srgbClr val="000000"/>
                </a:solidFill>
                <a:latin typeface="Times New Roman" charset="0"/>
              </a:rPr>
              <a:t>handledare </a:t>
            </a:r>
            <a:r>
              <a:rPr lang="sv-SE" sz="1100" noProof="1" smtClean="0">
                <a:solidFill>
                  <a:srgbClr val="000000"/>
                </a:solidFill>
                <a:latin typeface="Times New Roman" charset="0"/>
              </a:rPr>
              <a:t>utses /</a:t>
            </a:r>
            <a:r>
              <a:rPr lang="sv-SE" sz="1100" noProof="1">
                <a:solidFill>
                  <a:srgbClr val="000000"/>
                </a:solidFill>
                <a:latin typeface="Times New Roman" charset="0"/>
              </a:rPr>
              <a:t>sökes </a:t>
            </a:r>
            <a:endParaRPr sz="11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2" name="Rectangle 110"/>
          <p:cNvSpPr>
            <a:spLocks noChangeArrowheads="1"/>
          </p:cNvSpPr>
          <p:nvPr/>
        </p:nvSpPr>
        <p:spPr bwMode="auto">
          <a:xfrm>
            <a:off x="6039747" y="2505176"/>
            <a:ext cx="1257419" cy="909191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sv-SE" sz="1100" noProof="1" smtClean="0">
                <a:solidFill>
                  <a:srgbClr val="000000"/>
                </a:solidFill>
                <a:latin typeface="Times New Roman" charset="0"/>
              </a:rPr>
              <a:t>S</a:t>
            </a:r>
            <a:r>
              <a:rPr sz="1100" noProof="1" smtClean="0">
                <a:solidFill>
                  <a:srgbClr val="000000"/>
                </a:solidFill>
                <a:latin typeface="Times New Roman" charset="0"/>
              </a:rPr>
              <a:t>kicka </a:t>
            </a:r>
            <a:r>
              <a:rPr sz="1100" noProof="1">
                <a:solidFill>
                  <a:srgbClr val="000000"/>
                </a:solidFill>
                <a:latin typeface="Times New Roman" charset="0"/>
              </a:rPr>
              <a:t>in </a:t>
            </a:r>
            <a:r>
              <a:rPr sz="1100" noProof="1" smtClean="0">
                <a:solidFill>
                  <a:srgbClr val="000000"/>
                </a:solidFill>
                <a:latin typeface="Times New Roman" charset="0"/>
              </a:rPr>
              <a:t>blankett</a:t>
            </a:r>
            <a:r>
              <a:rPr lang="sv-SE" sz="1100" noProof="1">
                <a:solidFill>
                  <a:srgbClr val="000000"/>
                </a:solidFill>
                <a:latin typeface="Times New Roman" charset="0"/>
              </a:rPr>
              <a:t> för signering (examinator) och för registrering </a:t>
            </a:r>
            <a:r>
              <a:rPr lang="sv-SE" sz="1100" noProof="1" smtClean="0">
                <a:solidFill>
                  <a:srgbClr val="000000"/>
                </a:solidFill>
                <a:latin typeface="Times New Roman" charset="0"/>
              </a:rPr>
              <a:t>(adminstratör)</a:t>
            </a:r>
            <a:endParaRPr sz="1100" noProof="1">
              <a:solidFill>
                <a:srgbClr val="000000"/>
              </a:solidFill>
              <a:latin typeface="Times New Roman" charset="0"/>
            </a:endParaRPr>
          </a:p>
        </p:txBody>
      </p:sp>
      <p:grpSp>
        <p:nvGrpSpPr>
          <p:cNvPr id="13" name="Group 111"/>
          <p:cNvGrpSpPr>
            <a:grpSpLocks/>
          </p:cNvGrpSpPr>
          <p:nvPr/>
        </p:nvGrpSpPr>
        <p:grpSpPr bwMode="auto">
          <a:xfrm>
            <a:off x="1128727" y="1825161"/>
            <a:ext cx="5993109" cy="544763"/>
            <a:chOff x="7461" y="7024"/>
            <a:chExt cx="8460" cy="723"/>
          </a:xfrm>
        </p:grpSpPr>
        <p:sp>
          <p:nvSpPr>
            <p:cNvPr id="20" name="Line 112"/>
            <p:cNvSpPr>
              <a:spLocks noChangeShapeType="1"/>
            </p:cNvSpPr>
            <p:nvPr/>
          </p:nvSpPr>
          <p:spPr bwMode="auto">
            <a:xfrm>
              <a:off x="7461" y="7564"/>
              <a:ext cx="8460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Rectangle 113"/>
            <p:cNvSpPr>
              <a:spLocks noChangeArrowheads="1"/>
            </p:cNvSpPr>
            <p:nvPr/>
          </p:nvSpPr>
          <p:spPr bwMode="auto">
            <a:xfrm>
              <a:off x="7641" y="7024"/>
              <a:ext cx="348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sz="1200" b="1" noProof="1">
                  <a:solidFill>
                    <a:srgbClr val="0000FF"/>
                  </a:solidFill>
                  <a:latin typeface="Times New Roman" charset="0"/>
                </a:rPr>
                <a:t>HT</a:t>
              </a:r>
            </a:p>
          </p:txBody>
        </p:sp>
        <p:sp>
          <p:nvSpPr>
            <p:cNvPr id="22" name="Rectangle 114"/>
            <p:cNvSpPr>
              <a:spLocks noChangeArrowheads="1"/>
            </p:cNvSpPr>
            <p:nvPr/>
          </p:nvSpPr>
          <p:spPr bwMode="auto">
            <a:xfrm>
              <a:off x="9441" y="7024"/>
              <a:ext cx="400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sz="1200" b="1" noProof="1">
                  <a:solidFill>
                    <a:srgbClr val="0000FF"/>
                  </a:solidFill>
                  <a:latin typeface="Times New Roman" charset="0"/>
                </a:rPr>
                <a:t>Okt</a:t>
              </a:r>
            </a:p>
          </p:txBody>
        </p:sp>
        <p:sp>
          <p:nvSpPr>
            <p:cNvPr id="23" name="Rectangle 115"/>
            <p:cNvSpPr>
              <a:spLocks noChangeArrowheads="1"/>
            </p:cNvSpPr>
            <p:nvPr/>
          </p:nvSpPr>
          <p:spPr bwMode="auto">
            <a:xfrm>
              <a:off x="11241" y="7024"/>
              <a:ext cx="413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sz="1200" b="1" noProof="1">
                  <a:solidFill>
                    <a:srgbClr val="0000FF"/>
                  </a:solidFill>
                  <a:latin typeface="Times New Roman" charset="0"/>
                </a:rPr>
                <a:t>Nov</a:t>
              </a:r>
            </a:p>
          </p:txBody>
        </p:sp>
        <p:sp>
          <p:nvSpPr>
            <p:cNvPr id="24" name="Rectangle 116"/>
            <p:cNvSpPr>
              <a:spLocks noChangeArrowheads="1"/>
            </p:cNvSpPr>
            <p:nvPr/>
          </p:nvSpPr>
          <p:spPr bwMode="auto">
            <a:xfrm>
              <a:off x="13041" y="7024"/>
              <a:ext cx="621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sv-SE" sz="1200" b="1" noProof="1" smtClean="0">
                  <a:solidFill>
                    <a:srgbClr val="0000FF"/>
                  </a:solidFill>
                  <a:latin typeface="Times New Roman" charset="0"/>
                </a:rPr>
                <a:t>10 </a:t>
              </a:r>
              <a:r>
                <a:rPr sz="1200" b="1" noProof="1" smtClean="0">
                  <a:solidFill>
                    <a:srgbClr val="0000FF"/>
                  </a:solidFill>
                  <a:latin typeface="Times New Roman" charset="0"/>
                </a:rPr>
                <a:t>Dec</a:t>
              </a:r>
              <a:endParaRPr sz="1200" b="1" noProof="1">
                <a:solidFill>
                  <a:srgbClr val="0000FF"/>
                </a:solidFill>
                <a:latin typeface="Times New Roman" charset="0"/>
              </a:endParaRPr>
            </a:p>
          </p:txBody>
        </p:sp>
        <p:sp>
          <p:nvSpPr>
            <p:cNvPr id="25" name="Rectangle 117"/>
            <p:cNvSpPr>
              <a:spLocks noChangeArrowheads="1"/>
            </p:cNvSpPr>
            <p:nvPr/>
          </p:nvSpPr>
          <p:spPr bwMode="auto">
            <a:xfrm>
              <a:off x="14841" y="7024"/>
              <a:ext cx="905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sz="1200" b="1" noProof="1">
                  <a:solidFill>
                    <a:srgbClr val="0000FF"/>
                  </a:solidFill>
                  <a:latin typeface="Times New Roman" charset="0"/>
                </a:rPr>
                <a:t>VT - Jan</a:t>
              </a:r>
            </a:p>
          </p:txBody>
        </p:sp>
        <p:sp>
          <p:nvSpPr>
            <p:cNvPr id="26" name="Line 118"/>
            <p:cNvSpPr>
              <a:spLocks noChangeShapeType="1"/>
            </p:cNvSpPr>
            <p:nvPr/>
          </p:nvSpPr>
          <p:spPr bwMode="auto">
            <a:xfrm>
              <a:off x="7821" y="7384"/>
              <a:ext cx="0" cy="36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Line 119"/>
            <p:cNvSpPr>
              <a:spLocks noChangeShapeType="1"/>
            </p:cNvSpPr>
            <p:nvPr/>
          </p:nvSpPr>
          <p:spPr bwMode="auto">
            <a:xfrm>
              <a:off x="9801" y="7387"/>
              <a:ext cx="0" cy="36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Line 120"/>
            <p:cNvSpPr>
              <a:spLocks noChangeShapeType="1"/>
            </p:cNvSpPr>
            <p:nvPr/>
          </p:nvSpPr>
          <p:spPr bwMode="auto">
            <a:xfrm>
              <a:off x="11601" y="7384"/>
              <a:ext cx="0" cy="36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Line 121"/>
            <p:cNvSpPr>
              <a:spLocks noChangeShapeType="1"/>
            </p:cNvSpPr>
            <p:nvPr/>
          </p:nvSpPr>
          <p:spPr bwMode="auto">
            <a:xfrm>
              <a:off x="13401" y="7384"/>
              <a:ext cx="0" cy="36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Line 122"/>
            <p:cNvSpPr>
              <a:spLocks noChangeShapeType="1"/>
            </p:cNvSpPr>
            <p:nvPr/>
          </p:nvSpPr>
          <p:spPr bwMode="auto">
            <a:xfrm>
              <a:off x="15201" y="7384"/>
              <a:ext cx="0" cy="36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Rectangle 123"/>
          <p:cNvSpPr>
            <a:spLocks noChangeArrowheads="1"/>
          </p:cNvSpPr>
          <p:nvPr/>
        </p:nvSpPr>
        <p:spPr bwMode="auto">
          <a:xfrm>
            <a:off x="1061522" y="5339297"/>
            <a:ext cx="1206060" cy="29868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sz="1200" noProof="1">
                <a:solidFill>
                  <a:srgbClr val="000000"/>
                </a:solidFill>
                <a:latin typeface="Times New Roman" charset="0"/>
              </a:rPr>
              <a:t>Student </a:t>
            </a:r>
          </a:p>
          <a:p>
            <a:endParaRPr sz="12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5" name="Rectangle 124"/>
          <p:cNvSpPr>
            <a:spLocks noChangeArrowheads="1"/>
          </p:cNvSpPr>
          <p:nvPr/>
        </p:nvSpPr>
        <p:spPr bwMode="auto">
          <a:xfrm>
            <a:off x="2352591" y="5344932"/>
            <a:ext cx="1206060" cy="296802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sv-SE" sz="1200" noProof="1" smtClean="0">
                <a:solidFill>
                  <a:srgbClr val="000000"/>
                </a:solidFill>
                <a:latin typeface="Times New Roman" charset="0"/>
              </a:rPr>
              <a:t>Examinator</a:t>
            </a:r>
            <a:endParaRPr sz="12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" name="Rectangle 125"/>
          <p:cNvSpPr>
            <a:spLocks noChangeArrowheads="1"/>
          </p:cNvSpPr>
          <p:nvPr/>
        </p:nvSpPr>
        <p:spPr bwMode="auto">
          <a:xfrm>
            <a:off x="4878055" y="5339297"/>
            <a:ext cx="1204289" cy="298680"/>
          </a:xfrm>
          <a:prstGeom prst="rect">
            <a:avLst/>
          </a:prstGeom>
          <a:solidFill>
            <a:srgbClr val="3AB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sz="1100" noProof="1">
                <a:solidFill>
                  <a:srgbClr val="000000"/>
                </a:solidFill>
                <a:latin typeface="Times New Roman" charset="0"/>
              </a:rPr>
              <a:t>Administratör</a:t>
            </a:r>
          </a:p>
        </p:txBody>
      </p:sp>
      <p:sp>
        <p:nvSpPr>
          <p:cNvPr id="17" name="Rectangle 126"/>
          <p:cNvSpPr>
            <a:spLocks noChangeArrowheads="1"/>
          </p:cNvSpPr>
          <p:nvPr/>
        </p:nvSpPr>
        <p:spPr bwMode="auto">
          <a:xfrm>
            <a:off x="3602926" y="5344932"/>
            <a:ext cx="1204289" cy="296802"/>
          </a:xfrm>
          <a:prstGeom prst="rect">
            <a:avLst/>
          </a:prstGeom>
          <a:solidFill>
            <a:srgbClr val="42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sv-SE" sz="1100" noProof="1" smtClean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PA / Studierektor</a:t>
            </a:r>
            <a:endParaRPr sz="11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8" name="Rectangle 127"/>
          <p:cNvSpPr>
            <a:spLocks noChangeArrowheads="1"/>
          </p:cNvSpPr>
          <p:nvPr/>
        </p:nvSpPr>
        <p:spPr bwMode="auto">
          <a:xfrm>
            <a:off x="6101804" y="3889320"/>
            <a:ext cx="1204289" cy="1063227"/>
          </a:xfrm>
          <a:prstGeom prst="rect">
            <a:avLst/>
          </a:prstGeom>
          <a:solidFill>
            <a:srgbClr val="3AB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sz="1100" noProof="1">
                <a:solidFill>
                  <a:srgbClr val="000000"/>
                </a:solidFill>
                <a:latin typeface="Times New Roman" charset="0"/>
              </a:rPr>
              <a:t>Kontrollerar </a:t>
            </a:r>
            <a:r>
              <a:rPr lang="sv-SE" sz="1100" noProof="1" smtClean="0">
                <a:solidFill>
                  <a:srgbClr val="000000"/>
                </a:solidFill>
                <a:latin typeface="Times New Roman" charset="0"/>
              </a:rPr>
              <a:t>behörighet, examinator samt handledare </a:t>
            </a:r>
            <a:r>
              <a:rPr sz="1100" noProof="1" smtClean="0">
                <a:solidFill>
                  <a:srgbClr val="000000"/>
                </a:solidFill>
                <a:latin typeface="Times New Roman" charset="0"/>
              </a:rPr>
              <a:t>och registrerar</a:t>
            </a:r>
            <a:r>
              <a:rPr lang="sv-SE" sz="1100" noProof="1" smtClean="0">
                <a:solidFill>
                  <a:srgbClr val="000000"/>
                </a:solidFill>
                <a:latin typeface="Times New Roman" charset="0"/>
              </a:rPr>
              <a:t> på rätt kurs</a:t>
            </a:r>
            <a:endParaRPr sz="11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9" name="Rectangle 128"/>
          <p:cNvSpPr>
            <a:spLocks noChangeArrowheads="1"/>
          </p:cNvSpPr>
          <p:nvPr/>
        </p:nvSpPr>
        <p:spPr bwMode="auto">
          <a:xfrm>
            <a:off x="2644499" y="4155304"/>
            <a:ext cx="1563805" cy="933656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sz="1200" noProof="1" smtClean="0">
                <a:solidFill>
                  <a:srgbClr val="000000"/>
                </a:solidFill>
                <a:latin typeface="Times New Roman" charset="0"/>
              </a:rPr>
              <a:t>Förhandla </a:t>
            </a:r>
            <a:r>
              <a:rPr sz="1200" noProof="1">
                <a:solidFill>
                  <a:srgbClr val="000000"/>
                </a:solidFill>
                <a:latin typeface="Times New Roman" charset="0"/>
              </a:rPr>
              <a:t>/ Diskutera med </a:t>
            </a:r>
            <a:r>
              <a:rPr lang="en-US" sz="1200" noProof="1">
                <a:solidFill>
                  <a:srgbClr val="000000"/>
                </a:solidFill>
                <a:latin typeface="Times New Roman" charset="0"/>
              </a:rPr>
              <a:t>examinator </a:t>
            </a:r>
            <a:r>
              <a:rPr lang="en-US" sz="1200" noProof="1" smtClean="0">
                <a:solidFill>
                  <a:srgbClr val="000000"/>
                </a:solidFill>
                <a:latin typeface="Times New Roman" charset="0"/>
              </a:rPr>
              <a:t>&amp; ev handledare </a:t>
            </a:r>
            <a:r>
              <a:rPr sz="1200" noProof="1" smtClean="0">
                <a:solidFill>
                  <a:srgbClr val="000000"/>
                </a:solidFill>
                <a:latin typeface="Times New Roman" charset="0"/>
              </a:rPr>
              <a:t>(</a:t>
            </a:r>
            <a:r>
              <a:rPr lang="sv-SE" sz="1200" noProof="1" smtClean="0">
                <a:solidFill>
                  <a:srgbClr val="000000"/>
                </a:solidFill>
                <a:latin typeface="Times New Roman" charset="0"/>
              </a:rPr>
              <a:t>KTH + Företag</a:t>
            </a:r>
            <a:r>
              <a:rPr sz="1200" noProof="1" smtClean="0">
                <a:solidFill>
                  <a:srgbClr val="000000"/>
                </a:solidFill>
                <a:latin typeface="Times New Roman" charset="0"/>
              </a:rPr>
              <a:t>) </a:t>
            </a:r>
            <a:endParaRPr sz="12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2" name="Rectangle 110"/>
          <p:cNvSpPr>
            <a:spLocks noChangeArrowheads="1"/>
          </p:cNvSpPr>
          <p:nvPr/>
        </p:nvSpPr>
        <p:spPr bwMode="auto">
          <a:xfrm>
            <a:off x="6102827" y="5005502"/>
            <a:ext cx="1206060" cy="234768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sz="1100" noProof="1" smtClean="0">
                <a:solidFill>
                  <a:srgbClr val="000000"/>
                </a:solidFill>
                <a:latin typeface="Times New Roman" charset="0"/>
              </a:rPr>
              <a:t>Påbörja </a:t>
            </a:r>
            <a:r>
              <a:rPr sz="1100" noProof="1">
                <a:solidFill>
                  <a:srgbClr val="000000"/>
                </a:solidFill>
                <a:latin typeface="Times New Roman" charset="0"/>
              </a:rPr>
              <a:t>Exjobb</a:t>
            </a:r>
          </a:p>
        </p:txBody>
      </p:sp>
      <p:sp>
        <p:nvSpPr>
          <p:cNvPr id="33" name="Rectangle 117"/>
          <p:cNvSpPr>
            <a:spLocks noChangeArrowheads="1"/>
          </p:cNvSpPr>
          <p:nvPr/>
        </p:nvSpPr>
        <p:spPr bwMode="auto">
          <a:xfrm>
            <a:off x="7631188" y="1829613"/>
            <a:ext cx="40313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sv-SE" sz="1200" b="1" noProof="1" smtClean="0">
                <a:solidFill>
                  <a:srgbClr val="0000FF"/>
                </a:solidFill>
                <a:latin typeface="Times New Roman" charset="0"/>
              </a:rPr>
              <a:t>1 Mar</a:t>
            </a:r>
            <a:endParaRPr sz="1200" b="1" noProof="1">
              <a:solidFill>
                <a:srgbClr val="0000FF"/>
              </a:solidFill>
              <a:latin typeface="Times New Roman" charset="0"/>
            </a:endParaRPr>
          </a:p>
        </p:txBody>
      </p:sp>
      <p:sp>
        <p:nvSpPr>
          <p:cNvPr id="34" name="Rectangle 110"/>
          <p:cNvSpPr>
            <a:spLocks noChangeArrowheads="1"/>
          </p:cNvSpPr>
          <p:nvPr/>
        </p:nvSpPr>
        <p:spPr bwMode="auto">
          <a:xfrm>
            <a:off x="7525794" y="2498374"/>
            <a:ext cx="1333726" cy="224506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sv-SE" sz="1100" noProof="1" smtClean="0">
                <a:solidFill>
                  <a:srgbClr val="000000"/>
                </a:solidFill>
                <a:latin typeface="Times New Roman" charset="0"/>
              </a:rPr>
              <a:t>Ev nytt projektförslag</a:t>
            </a:r>
            <a:endParaRPr sz="11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5" name="Rectangle 110"/>
          <p:cNvSpPr>
            <a:spLocks noChangeArrowheads="1"/>
          </p:cNvSpPr>
          <p:nvPr/>
        </p:nvSpPr>
        <p:spPr bwMode="auto">
          <a:xfrm>
            <a:off x="7569196" y="2849293"/>
            <a:ext cx="1206060" cy="234768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sz="1100" noProof="1" smtClean="0">
                <a:solidFill>
                  <a:srgbClr val="000000"/>
                </a:solidFill>
                <a:latin typeface="Times New Roman" charset="0"/>
              </a:rPr>
              <a:t>Påbörja </a:t>
            </a:r>
            <a:r>
              <a:rPr sz="1100" noProof="1">
                <a:solidFill>
                  <a:srgbClr val="000000"/>
                </a:solidFill>
                <a:latin typeface="Times New Roman" charset="0"/>
              </a:rPr>
              <a:t>Exjobb</a:t>
            </a:r>
          </a:p>
        </p:txBody>
      </p:sp>
      <p:sp>
        <p:nvSpPr>
          <p:cNvPr id="36" name="Rectangle 127"/>
          <p:cNvSpPr>
            <a:spLocks noChangeArrowheads="1"/>
          </p:cNvSpPr>
          <p:nvPr/>
        </p:nvSpPr>
        <p:spPr bwMode="auto">
          <a:xfrm>
            <a:off x="2628586" y="3434921"/>
            <a:ext cx="1596208" cy="634519"/>
          </a:xfrm>
          <a:prstGeom prst="rect">
            <a:avLst/>
          </a:prstGeom>
          <a:solidFill>
            <a:srgbClr val="3AB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sz="1100" noProof="1">
                <a:solidFill>
                  <a:srgbClr val="000000"/>
                </a:solidFill>
                <a:latin typeface="Times New Roman" charset="0"/>
              </a:rPr>
              <a:t>Kontrollerar </a:t>
            </a:r>
            <a:r>
              <a:rPr lang="sv-SE" sz="1100" noProof="1" smtClean="0">
                <a:solidFill>
                  <a:srgbClr val="000000"/>
                </a:solidFill>
                <a:latin typeface="Times New Roman" charset="0"/>
              </a:rPr>
              <a:t>poänggräns, och stämplar registreringsblanketten</a:t>
            </a:r>
            <a:endParaRPr sz="11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7" name="Rectangle 70"/>
          <p:cNvSpPr>
            <a:spLocks noChangeArrowheads="1"/>
          </p:cNvSpPr>
          <p:nvPr/>
        </p:nvSpPr>
        <p:spPr bwMode="auto">
          <a:xfrm>
            <a:off x="6025922" y="3440240"/>
            <a:ext cx="1299438" cy="412977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1100" noProof="1" smtClean="0">
                <a:solidFill>
                  <a:srgbClr val="000000"/>
                </a:solidFill>
                <a:latin typeface="Times New Roman" charset="0"/>
              </a:rPr>
              <a:t>Examinator signerar</a:t>
            </a:r>
          </a:p>
          <a:p>
            <a:r>
              <a:rPr lang="sv-SE" sz="1100" noProof="1" smtClean="0">
                <a:solidFill>
                  <a:srgbClr val="000000"/>
                </a:solidFill>
                <a:latin typeface="Times New Roman" charset="0"/>
              </a:rPr>
              <a:t>registreringsblanketten</a:t>
            </a:r>
            <a:r>
              <a:rPr lang="en-US" sz="1100" noProof="1" smtClean="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 sz="1100" noProof="1">
              <a:solidFill>
                <a:srgbClr val="000000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335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Inför kursen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2001" y="1528795"/>
            <a:ext cx="7889248" cy="4339804"/>
          </a:xfrm>
        </p:spPr>
        <p:txBody>
          <a:bodyPr>
            <a:noAutofit/>
          </a:bodyPr>
          <a:lstStyle/>
          <a:p>
            <a:pPr>
              <a:defRPr/>
            </a:pPr>
            <a:endParaRPr lang="sv-SE" sz="2400" dirty="0" smtClean="0">
              <a:solidFill>
                <a:srgbClr val="0000FF"/>
              </a:solidFill>
              <a:latin typeface="Times New Roman" charset="0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Antal studenter per examensarbete: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2 studenter per examensarbete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Hitta medarbetare – I Bilda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i="1" u="sng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Ej</a:t>
            </a:r>
            <a:r>
              <a:rPr lang="sv-SE" sz="2400" i="1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 3 studenter</a:t>
            </a:r>
          </a:p>
          <a:p>
            <a:pPr>
              <a:lnSpc>
                <a:spcPct val="90000"/>
              </a:lnSpc>
            </a:pPr>
            <a:r>
              <a:rPr lang="sv-SE" sz="2400" i="1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- i projektgrupp men ej skribenter på samma uppsatsrapport!</a:t>
            </a:r>
          </a:p>
          <a:p>
            <a:pPr>
              <a:defRPr/>
            </a:pPr>
            <a:endParaRPr lang="sv-SE" sz="2400" dirty="0" smtClean="0"/>
          </a:p>
          <a:p>
            <a:pPr>
              <a:defRPr/>
            </a:pPr>
            <a:endParaRPr lang="sv-SE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1445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@ICT- </a:t>
            </a:r>
            <a:r>
              <a:rPr lang="sv-SE" dirty="0" smtClean="0"/>
              <a:t>skolan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1440" y="2057399"/>
            <a:ext cx="7711440" cy="37642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v-SE" sz="2400" dirty="0" smtClean="0"/>
              <a:t>Ordning på arbetsuppgifter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Hitta examensarbete </a:t>
            </a:r>
            <a:r>
              <a:rPr lang="sv-SE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/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examensarbetesprojekt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Registreringsblanketten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Skriv samman en projektbeskrivning/ett projektförslag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- Förhandla OCH/ELLER – Lämna in i Bilda!  </a:t>
            </a:r>
            <a:endParaRPr lang="sv-SE" dirty="0" smtClean="0">
              <a:solidFill>
                <a:srgbClr val="0000FF"/>
              </a:solidFill>
              <a:latin typeface="Times New Roman" charset="0"/>
            </a:endParaRPr>
          </a:p>
          <a:p>
            <a:r>
              <a:rPr lang="sv-SE" dirty="0" smtClean="0">
                <a:solidFill>
                  <a:srgbClr val="0000FF"/>
                </a:solidFill>
                <a:latin typeface="Times New Roman" charset="0"/>
              </a:rPr>
              <a:t>	</a:t>
            </a:r>
            <a:endParaRPr lang="sv-SE" sz="2400" dirty="0" smtClean="0">
              <a:solidFill>
                <a:srgbClr val="0000FF"/>
              </a:solidFill>
              <a:latin typeface="Times New Roman" charset="0"/>
            </a:endParaRPr>
          </a:p>
          <a:p>
            <a:r>
              <a:rPr lang="sv-SE" sz="2400" i="1" dirty="0" smtClean="0">
                <a:solidFill>
                  <a:srgbClr val="0000FF"/>
                </a:solidFill>
                <a:latin typeface="Times New Roman" charset="0"/>
              </a:rPr>
              <a:t>@annan KTH-skola 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– prata med dem – Följ deras rutiner! Kan hända att de startar tidigt i januari </a:t>
            </a:r>
            <a:r>
              <a:rPr lang="sv-SE" sz="2400" i="1" dirty="0" smtClean="0">
                <a:solidFill>
                  <a:srgbClr val="0000FF"/>
                </a:solidFill>
                <a:latin typeface="Times New Roman" charset="0"/>
              </a:rPr>
              <a:t>vid visst datum 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och med </a:t>
            </a:r>
            <a:r>
              <a:rPr lang="sv-SE" sz="2400" i="1" dirty="0" smtClean="0">
                <a:solidFill>
                  <a:srgbClr val="0000FF"/>
                </a:solidFill>
                <a:latin typeface="Times New Roman" charset="0"/>
              </a:rPr>
              <a:t>visst arbete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!</a:t>
            </a:r>
          </a:p>
          <a:p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8872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7524750" cy="668338"/>
          </a:xfrm>
        </p:spPr>
        <p:txBody>
          <a:bodyPr/>
          <a:lstStyle/>
          <a:p>
            <a:r>
              <a:rPr lang="sv-SE" dirty="0" smtClean="0"/>
              <a:t>Sök och bestäm examensarbete /-projekt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821530"/>
            <a:ext cx="7297032" cy="409203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v-SE" sz="2400" b="1" dirty="0" smtClean="0">
                <a:latin typeface="Georgia"/>
                <a:ea typeface="MS PGothic" charset="0"/>
                <a:cs typeface="Georgia"/>
              </a:rPr>
              <a:t>ICT- skolans Exjobbsmässa 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latin typeface="Georgia"/>
                <a:ea typeface="MS PGothic" charset="0"/>
                <a:cs typeface="Georgia"/>
              </a:rPr>
              <a:t>– Idag, </a:t>
            </a:r>
            <a:r>
              <a:rPr lang="sv-SE" sz="2400" dirty="0" err="1" smtClean="0">
                <a:latin typeface="Georgia"/>
                <a:ea typeface="MS PGothic" charset="0"/>
                <a:cs typeface="Georgia"/>
              </a:rPr>
              <a:t>Electrum</a:t>
            </a:r>
            <a:endParaRPr lang="sv-SE" sz="2400" dirty="0" smtClean="0"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	11.30 – 15.30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latin typeface="Georgia"/>
                <a:ea typeface="MS PGothic" charset="0"/>
                <a:cs typeface="Georgia"/>
              </a:rPr>
              <a:t>Träffa företag och forskare</a:t>
            </a:r>
          </a:p>
          <a:p>
            <a:pPr>
              <a:lnSpc>
                <a:spcPct val="90000"/>
              </a:lnSpc>
            </a:pPr>
            <a:endParaRPr lang="sv-SE" sz="2400" dirty="0" smtClean="0"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latin typeface="Georgia"/>
                <a:ea typeface="MS PGothic" charset="0"/>
                <a:cs typeface="Georgia"/>
              </a:rPr>
              <a:t>För mer information se: </a:t>
            </a:r>
            <a:r>
              <a:rPr lang="sv-SE" sz="2400" dirty="0" err="1" smtClean="0">
                <a:solidFill>
                  <a:srgbClr val="0000FF"/>
                </a:solidFill>
              </a:rPr>
              <a:t>kth.se</a:t>
            </a:r>
            <a:r>
              <a:rPr lang="sv-SE" sz="2400" dirty="0" smtClean="0">
                <a:solidFill>
                  <a:srgbClr val="0000FF"/>
                </a:solidFill>
              </a:rPr>
              <a:t>/</a:t>
            </a:r>
            <a:r>
              <a:rPr lang="sv-SE" sz="2400" dirty="0" err="1" smtClean="0">
                <a:solidFill>
                  <a:srgbClr val="0000FF"/>
                </a:solidFill>
              </a:rPr>
              <a:t>pdf</a:t>
            </a:r>
            <a:endParaRPr lang="sv-SE" sz="2400" dirty="0" smtClean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endParaRPr lang="sv-SE" sz="2400" dirty="0" smtClean="0"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latin typeface="Georgia"/>
                <a:ea typeface="MS PGothic" charset="0"/>
                <a:cs typeface="Georgia"/>
              </a:rPr>
              <a:t>Kontakta - Bevista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latin typeface="Georgia"/>
                <a:ea typeface="MS PGothic" charset="0"/>
                <a:cs typeface="Georgia"/>
              </a:rPr>
              <a:t>	- Företag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latin typeface="Georgia"/>
                <a:ea typeface="MS PGothic" charset="0"/>
                <a:cs typeface="Georgia"/>
              </a:rPr>
              <a:t>	- Forskare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latin typeface="Georgia"/>
                <a:ea typeface="MS PGothic" charset="0"/>
                <a:cs typeface="Georgia"/>
              </a:rPr>
              <a:t>	- Lärare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endParaRPr lang="sv-SE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7B93-079F-4E40-8656-6CAC26906140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5882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/>
              <a:t>Sök och bestäm examensarbete /-projekt</a:t>
            </a:r>
            <a:r>
              <a:rPr lang="en-GB" sz="28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/>
            </a:r>
            <a:br>
              <a:rPr lang="en-GB" sz="28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9539" y="1662942"/>
            <a:ext cx="7598996" cy="421627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GB" sz="2400" dirty="0" err="1" smtClean="0">
                <a:latin typeface="Georgia"/>
                <a:ea typeface="MS PGothic" charset="0"/>
                <a:cs typeface="Georgia"/>
              </a:rPr>
              <a:t>Webbsidor</a:t>
            </a:r>
            <a:r>
              <a:rPr lang="en-GB" sz="2400" dirty="0" smtClean="0">
                <a:latin typeface="Georgia"/>
                <a:ea typeface="MS PGothic" charset="0"/>
                <a:cs typeface="Georgia"/>
              </a:rPr>
              <a:t> (KTH, ICT KTH, </a:t>
            </a:r>
            <a:r>
              <a:rPr lang="en-GB" sz="2400" dirty="0" err="1" smtClean="0">
                <a:latin typeface="Georgia"/>
                <a:ea typeface="MS PGothic" charset="0"/>
                <a:cs typeface="Georgia"/>
              </a:rPr>
              <a:t>Utomlands</a:t>
            </a:r>
            <a:r>
              <a:rPr lang="en-GB" sz="2400" dirty="0">
                <a:latin typeface="Georgia"/>
                <a:ea typeface="MS PGothic" charset="0"/>
                <a:cs typeface="Georgia"/>
              </a:rPr>
              <a:t>)</a:t>
            </a:r>
            <a:endParaRPr lang="en-GB" sz="2400" dirty="0" smtClean="0"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endParaRPr lang="en-GB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http://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www.kth.se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samverkan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exjobb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/kth-exjobbportal-1.292786</a:t>
            </a:r>
          </a:p>
          <a:p>
            <a:pPr>
              <a:lnSpc>
                <a:spcPct val="90000"/>
              </a:lnSpc>
            </a:pPr>
            <a:endParaRPr lang="en-GB" sz="2400" dirty="0" smtClean="0"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http://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www.ict.kth.se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xjobb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</a:p>
          <a:p>
            <a:pPr>
              <a:lnSpc>
                <a:spcPct val="90000"/>
              </a:lnSpc>
            </a:pPr>
            <a:endParaRPr lang="en-GB" sz="2400" dirty="0"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http://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www.kth.se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/student/program/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examensarbete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https://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www.kth.se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/student/program/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utlandsstudier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examensarbete?programme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=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tebsm</a:t>
            </a:r>
            <a:endParaRPr lang="en-GB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674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421" y="687411"/>
            <a:ext cx="6912157" cy="774943"/>
          </a:xfrm>
        </p:spPr>
        <p:txBody>
          <a:bodyPr/>
          <a:lstStyle/>
          <a:p>
            <a:r>
              <a:rPr lang="en-US" dirty="0" smtClean="0"/>
              <a:t>@ICT-</a:t>
            </a:r>
            <a:r>
              <a:rPr lang="en-US" dirty="0" err="1" smtClean="0"/>
              <a:t>skolan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Hur</a:t>
            </a:r>
            <a:r>
              <a:rPr lang="en-US" dirty="0" smtClean="0"/>
              <a:t> </a:t>
            </a:r>
            <a:r>
              <a:rPr lang="en-US" dirty="0" err="1" smtClean="0"/>
              <a:t>få</a:t>
            </a:r>
            <a:r>
              <a:rPr lang="en-US" dirty="0" smtClean="0"/>
              <a:t> </a:t>
            </a:r>
            <a:r>
              <a:rPr lang="en-US" dirty="0" err="1" smtClean="0"/>
              <a:t>registreringsblanketten</a:t>
            </a:r>
            <a:r>
              <a:rPr lang="en-US" dirty="0" smtClean="0"/>
              <a:t> </a:t>
            </a:r>
            <a:r>
              <a:rPr lang="en-US" dirty="0" err="1" smtClean="0"/>
              <a:t>godkänd</a:t>
            </a:r>
            <a:r>
              <a:rPr lang="en-US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2006" y="1678517"/>
            <a:ext cx="7388908" cy="4366936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Hämta registreringsblankett via: </a:t>
            </a:r>
          </a:p>
          <a:p>
            <a:r>
              <a:rPr lang="sv-SE" i="1" dirty="0" err="1" smtClean="0">
                <a:solidFill>
                  <a:srgbClr val="0000FF"/>
                </a:solidFill>
              </a:rPr>
              <a:t>https</a:t>
            </a:r>
            <a:r>
              <a:rPr lang="sv-SE" i="1" dirty="0" smtClean="0">
                <a:solidFill>
                  <a:srgbClr val="0000FF"/>
                </a:solidFill>
              </a:rPr>
              <a:t>://</a:t>
            </a:r>
            <a:r>
              <a:rPr lang="sv-SE" i="1" dirty="0" err="1" smtClean="0">
                <a:solidFill>
                  <a:srgbClr val="0000FF"/>
                </a:solidFill>
              </a:rPr>
              <a:t>www.kth.se</a:t>
            </a:r>
            <a:r>
              <a:rPr lang="sv-SE" i="1" dirty="0" smtClean="0">
                <a:solidFill>
                  <a:srgbClr val="0000FF"/>
                </a:solidFill>
              </a:rPr>
              <a:t>/social/</a:t>
            </a:r>
            <a:r>
              <a:rPr lang="sv-SE" i="1" dirty="0" err="1" smtClean="0">
                <a:solidFill>
                  <a:srgbClr val="0000FF"/>
                </a:solidFill>
              </a:rPr>
              <a:t>group</a:t>
            </a:r>
            <a:r>
              <a:rPr lang="sv-SE" i="1" dirty="0" smtClean="0">
                <a:solidFill>
                  <a:srgbClr val="0000FF"/>
                </a:solidFill>
              </a:rPr>
              <a:t>/examensarbete-</a:t>
            </a:r>
            <a:r>
              <a:rPr lang="sv-SE" i="1" dirty="0" err="1" smtClean="0">
                <a:solidFill>
                  <a:srgbClr val="0000FF"/>
                </a:solidFill>
              </a:rPr>
              <a:t>ict</a:t>
            </a:r>
            <a:r>
              <a:rPr lang="sv-SE" i="1" dirty="0" smtClean="0">
                <a:solidFill>
                  <a:srgbClr val="0000FF"/>
                </a:solidFill>
              </a:rPr>
              <a:t>-</a:t>
            </a:r>
            <a:r>
              <a:rPr lang="sv-SE" i="1" dirty="0" err="1" smtClean="0">
                <a:solidFill>
                  <a:srgbClr val="0000FF"/>
                </a:solidFill>
              </a:rPr>
              <a:t>sk</a:t>
            </a:r>
            <a:r>
              <a:rPr lang="sv-SE" i="1" dirty="0" smtClean="0">
                <a:solidFill>
                  <a:srgbClr val="0000FF"/>
                </a:solidFill>
              </a:rPr>
              <a:t>/page/</a:t>
            </a:r>
            <a:r>
              <a:rPr lang="sv-SE" i="1" dirty="0" err="1" smtClean="0">
                <a:solidFill>
                  <a:srgbClr val="0000FF"/>
                </a:solidFill>
              </a:rPr>
              <a:t>formular</a:t>
            </a:r>
            <a:r>
              <a:rPr lang="sv-SE" i="1" dirty="0" smtClean="0">
                <a:solidFill>
                  <a:srgbClr val="0000FF"/>
                </a:solidFill>
              </a:rPr>
              <a:t>-registrering-</a:t>
            </a:r>
            <a:r>
              <a:rPr lang="sv-SE" i="1" dirty="0" err="1" smtClean="0">
                <a:solidFill>
                  <a:srgbClr val="0000FF"/>
                </a:solidFill>
              </a:rPr>
              <a:t>projektforslag</a:t>
            </a:r>
            <a:r>
              <a:rPr lang="sv-SE" i="1" dirty="0" smtClean="0">
                <a:solidFill>
                  <a:srgbClr val="0000FF"/>
                </a:solidFill>
              </a:rPr>
              <a:t>/</a:t>
            </a:r>
          </a:p>
          <a:p>
            <a:endParaRPr lang="sv-SE" dirty="0" smtClean="0"/>
          </a:p>
          <a:p>
            <a:r>
              <a:rPr lang="sv-SE" dirty="0" smtClean="0"/>
              <a:t>Kommer att byta ut så småningom!</a:t>
            </a:r>
          </a:p>
          <a:p>
            <a:endParaRPr lang="sv-SE" dirty="0" smtClean="0"/>
          </a:p>
          <a:p>
            <a:r>
              <a:rPr lang="sv-SE" dirty="0" smtClean="0"/>
              <a:t>Fyll i blanketten </a:t>
            </a:r>
          </a:p>
          <a:p>
            <a:r>
              <a:rPr lang="sv-SE" dirty="0" smtClean="0"/>
              <a:t>Ta med registreringsblanketten till administratörerna </a:t>
            </a:r>
          </a:p>
          <a:p>
            <a:r>
              <a:rPr lang="sv-SE" dirty="0" smtClean="0"/>
              <a:t>Erhåll stämpel!</a:t>
            </a:r>
          </a:p>
          <a:p>
            <a:endParaRPr lang="sv-SE" i="1" dirty="0" smtClean="0"/>
          </a:p>
          <a:p>
            <a:r>
              <a:rPr lang="sv-SE" i="1" dirty="0" smtClean="0"/>
              <a:t>Därefter:</a:t>
            </a:r>
          </a:p>
          <a:p>
            <a:r>
              <a:rPr lang="sv-SE" i="1" dirty="0" smtClean="0"/>
              <a:t>	</a:t>
            </a:r>
            <a:r>
              <a:rPr lang="sv-SE" dirty="0" smtClean="0"/>
              <a:t>Ladda upp en kopia av</a:t>
            </a:r>
            <a:r>
              <a:rPr lang="sv-SE" dirty="0"/>
              <a:t> registreringsblanketten </a:t>
            </a:r>
            <a:r>
              <a:rPr lang="sv-SE" dirty="0" smtClean="0"/>
              <a:t>i Bilda systemet</a:t>
            </a:r>
          </a:p>
          <a:p>
            <a:r>
              <a:rPr lang="sv-SE" dirty="0" smtClean="0"/>
              <a:t>	</a:t>
            </a:r>
            <a:r>
              <a:rPr lang="sv-SE" dirty="0"/>
              <a:t>&amp; Ge registreringsblanketten </a:t>
            </a:r>
            <a:r>
              <a:rPr lang="sv-SE" dirty="0" smtClean="0"/>
              <a:t>till examinator för ifyllnad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2190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Anne </a:t>
            </a:r>
            <a:r>
              <a:rPr lang="en-GB" dirty="0"/>
              <a:t>Håkansson All rights reserved. </a:t>
            </a:r>
          </a:p>
          <a:p>
            <a:endParaRPr lang="en-GB" dirty="0"/>
          </a:p>
        </p:txBody>
      </p:sp>
      <p:pic>
        <p:nvPicPr>
          <p:cNvPr id="7" name="Picture 6" descr="Skärmavbild 2016-10-11 kl. 20.03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5" y="40312"/>
            <a:ext cx="9070477" cy="66326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77355" y="1568558"/>
            <a:ext cx="11752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i="1" dirty="0" smtClean="0">
                <a:solidFill>
                  <a:srgbClr val="FF0000"/>
                </a:solidFill>
              </a:rPr>
              <a:t>Stämpel</a:t>
            </a:r>
          </a:p>
          <a:p>
            <a:pPr algn="ctr"/>
            <a:r>
              <a:rPr lang="sv-SE" b="1" i="1" dirty="0" smtClean="0">
                <a:solidFill>
                  <a:srgbClr val="FF0000"/>
                </a:solidFill>
              </a:rPr>
              <a:t>&amp;</a:t>
            </a:r>
          </a:p>
          <a:p>
            <a:pPr algn="ctr"/>
            <a:r>
              <a:rPr lang="sv-SE" b="1" i="1" dirty="0" smtClean="0">
                <a:solidFill>
                  <a:srgbClr val="FF0000"/>
                </a:solidFill>
              </a:rPr>
              <a:t>Signatur </a:t>
            </a:r>
          </a:p>
        </p:txBody>
      </p:sp>
    </p:spTree>
    <p:extLst>
      <p:ext uri="{BB962C8B-B14F-4D97-AF65-F5344CB8AC3E}">
        <p14:creationId xmlns:p14="http://schemas.microsoft.com/office/powerpoint/2010/main" val="2569880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Nyheter! P/F – ECTS A-F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49" y="2057399"/>
            <a:ext cx="7420035" cy="3886989"/>
          </a:xfrm>
        </p:spPr>
        <p:txBody>
          <a:bodyPr>
            <a:noAutofit/>
          </a:bodyPr>
          <a:lstStyle/>
          <a:p>
            <a:r>
              <a:rPr lang="sv-SE" sz="2400" dirty="0" smtClean="0"/>
              <a:t>Betygsättning med P/F eller A-F: </a:t>
            </a:r>
          </a:p>
          <a:p>
            <a:endParaRPr lang="sv-SE" sz="2400" dirty="0"/>
          </a:p>
          <a:p>
            <a:r>
              <a:rPr lang="sv-SE" sz="2400" dirty="0"/>
              <a:t>Studenter som har börjat sin utbildning </a:t>
            </a:r>
            <a:r>
              <a:rPr lang="sv-SE" sz="2400" b="1" i="1" dirty="0"/>
              <a:t>före</a:t>
            </a:r>
            <a:r>
              <a:rPr lang="sv-SE" sz="2400" dirty="0"/>
              <a:t> </a:t>
            </a:r>
            <a:r>
              <a:rPr lang="sv-SE" sz="2400" b="1" dirty="0"/>
              <a:t>2015-07-01 </a:t>
            </a:r>
            <a:r>
              <a:rPr lang="sv-SE" sz="2400" dirty="0"/>
              <a:t>har </a:t>
            </a:r>
            <a:r>
              <a:rPr lang="sv-SE" sz="2400" b="1" i="1" dirty="0"/>
              <a:t>rätt att välja </a:t>
            </a:r>
            <a:r>
              <a:rPr lang="sv-SE" sz="2400" dirty="0"/>
              <a:t>att göra ett betygsatt exjobb (A-F</a:t>
            </a:r>
            <a:r>
              <a:rPr lang="sv-SE" sz="2400" dirty="0" smtClean="0"/>
              <a:t>) </a:t>
            </a:r>
          </a:p>
          <a:p>
            <a:r>
              <a:rPr lang="sv-SE" sz="2400" dirty="0" smtClean="0"/>
              <a:t>Val av </a:t>
            </a:r>
            <a:r>
              <a:rPr lang="sv-SE" sz="2400" dirty="0" err="1" smtClean="0"/>
              <a:t>kurskod</a:t>
            </a:r>
            <a:r>
              <a:rPr lang="sv-SE" sz="2400" dirty="0" smtClean="0"/>
              <a:t> </a:t>
            </a:r>
            <a:r>
              <a:rPr lang="sv-SE" sz="2400" dirty="0"/>
              <a:t>görs i början av exjobbet när man registrerar det. </a:t>
            </a:r>
            <a:endParaRPr lang="sv-SE" sz="2400" dirty="0" smtClean="0"/>
          </a:p>
          <a:p>
            <a:endParaRPr lang="sv-SE" sz="2400" dirty="0"/>
          </a:p>
          <a:p>
            <a:r>
              <a:rPr lang="sv-SE" sz="2400" dirty="0" smtClean="0"/>
              <a:t>Det </a:t>
            </a:r>
            <a:r>
              <a:rPr lang="sv-SE" sz="2400" dirty="0"/>
              <a:t>går inte att ångra sig och ta ett P/F </a:t>
            </a:r>
            <a:r>
              <a:rPr lang="sv-SE" sz="2400" dirty="0" smtClean="0"/>
              <a:t>senare!</a:t>
            </a:r>
            <a:endParaRPr lang="sv-SE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194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Inlämning – </a:t>
            </a:r>
            <a:r>
              <a:rPr lang="sv-SE" i="1" dirty="0" smtClean="0"/>
              <a:t>Start i period 3 eller 4</a:t>
            </a:r>
            <a:endParaRPr lang="sv-SE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821530"/>
            <a:ext cx="7297032" cy="409203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LÄMNA IN projektförslag genom att </a:t>
            </a:r>
            <a:r>
              <a:rPr lang="sv-SE" sz="2400" i="1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ladda upp</a:t>
            </a:r>
            <a:r>
              <a:rPr lang="sv-SE" sz="2400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 förslaget i Bilda system </a:t>
            </a:r>
            <a:r>
              <a:rPr lang="sv-SE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– </a:t>
            </a:r>
            <a:r>
              <a:rPr lang="sv-SE" sz="2400" b="1" i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Inte senare än </a:t>
            </a:r>
            <a:r>
              <a:rPr lang="sv-SE" sz="2400" b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– 10 December </a:t>
            </a:r>
          </a:p>
          <a:p>
            <a:pPr>
              <a:lnSpc>
                <a:spcPct val="90000"/>
              </a:lnSpc>
            </a:pPr>
            <a:r>
              <a:rPr lang="sv-SE" sz="1900" i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(</a:t>
            </a:r>
            <a:r>
              <a:rPr lang="sv-SE" sz="1900" i="1" dirty="0" err="1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https</a:t>
            </a:r>
            <a:r>
              <a:rPr lang="sv-SE" sz="1900" i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://</a:t>
            </a:r>
            <a:r>
              <a:rPr lang="sv-SE" sz="1900" i="1" dirty="0" err="1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bilda.kth.se</a:t>
            </a:r>
            <a:r>
              <a:rPr lang="sv-SE" sz="1900" i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/)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sv-SE" sz="2400" i="1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LADDA UPP </a:t>
            </a:r>
            <a:r>
              <a:rPr lang="sv-SE" sz="2400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registreringsblanketten tillsammans med projektförslaget i Bilda</a:t>
            </a:r>
            <a:r>
              <a:rPr lang="sv-SE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– </a:t>
            </a:r>
            <a:r>
              <a:rPr lang="sv-SE" sz="2400" b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10 December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ANVÄND </a:t>
            </a:r>
            <a:r>
              <a:rPr lang="sv-SE" sz="2400" i="1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båda</a:t>
            </a:r>
            <a:r>
              <a:rPr lang="sv-SE" sz="2400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 vid diskussion/förhandling med examinator! </a:t>
            </a:r>
            <a:r>
              <a:rPr lang="sv-SE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(dvs om du har ett projekt) 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sv-SE" sz="2400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GE registreringsblanketten </a:t>
            </a:r>
            <a:r>
              <a:rPr lang="sv-SE" sz="2400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till din examinator (för tillägg av information)! 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Du </a:t>
            </a:r>
            <a:r>
              <a:rPr lang="sv-SE" sz="2400" i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eller din</a:t>
            </a:r>
            <a:r>
              <a:rPr lang="sv-SE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 </a:t>
            </a:r>
            <a:r>
              <a:rPr lang="sv-SE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examinator lämnar </a:t>
            </a:r>
            <a:r>
              <a:rPr lang="sv-SE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in registreringsblanketten </a:t>
            </a:r>
            <a:r>
              <a:rPr lang="sv-SE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till administratörerna – vit postlåda, 3 vån, B-hissen</a:t>
            </a:r>
            <a:endParaRPr lang="sv-SE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7B93-079F-4E40-8656-6CAC26906140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0480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Inlämning – </a:t>
            </a:r>
            <a:r>
              <a:rPr lang="sv-SE" i="1" dirty="0" smtClean="0"/>
              <a:t>Start </a:t>
            </a:r>
            <a:r>
              <a:rPr lang="sv-SE" i="1" dirty="0"/>
              <a:t>i period </a:t>
            </a:r>
            <a:r>
              <a:rPr lang="en-GB" i="1" dirty="0" smtClean="0"/>
              <a:t>1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270500"/>
            <a:ext cx="7297032" cy="364306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LÄMNA IN projektförslag genom att ladda upp förslaget i Bilda</a:t>
            </a:r>
            <a:r>
              <a:rPr lang="sv-SE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– </a:t>
            </a:r>
            <a:r>
              <a:rPr lang="sv-SE" sz="2400" b="1" i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inte senare än </a:t>
            </a:r>
            <a:r>
              <a:rPr lang="sv-SE" sz="2400" b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– 15 juni </a:t>
            </a:r>
          </a:p>
          <a:p>
            <a:pPr>
              <a:lnSpc>
                <a:spcPct val="90000"/>
              </a:lnSpc>
            </a:pPr>
            <a:r>
              <a:rPr lang="sv-SE" sz="1900" i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(</a:t>
            </a:r>
            <a:r>
              <a:rPr lang="sv-SE" sz="1900" i="1" dirty="0" err="1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https</a:t>
            </a:r>
            <a:r>
              <a:rPr lang="sv-SE" sz="1900" i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://</a:t>
            </a:r>
            <a:r>
              <a:rPr lang="sv-SE" sz="1900" i="1" dirty="0" err="1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bilda.kth.se</a:t>
            </a:r>
            <a:r>
              <a:rPr lang="sv-SE" sz="1900" i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/)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LADDA UPP registreringsblanketten tillsammans med projektförslaget i Bilda</a:t>
            </a:r>
            <a:r>
              <a:rPr lang="sv-SE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– </a:t>
            </a:r>
            <a:r>
              <a:rPr lang="sv-SE" sz="2400" b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15 juni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7B93-079F-4E40-8656-6CAC26906140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595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Varför lämna in i Bilda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270500"/>
            <a:ext cx="7297032" cy="364306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Få </a:t>
            </a:r>
            <a:r>
              <a:rPr lang="sv-SE" sz="2400" i="1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förslag</a:t>
            </a:r>
            <a:r>
              <a:rPr lang="sv-SE" sz="2400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 på examinator</a:t>
            </a:r>
          </a:p>
          <a:p>
            <a:pPr>
              <a:lnSpc>
                <a:spcPct val="90000"/>
              </a:lnSpc>
            </a:pPr>
            <a:endParaRPr lang="sv-SE" sz="2400" b="1" dirty="0">
              <a:solidFill>
                <a:srgbClr val="000000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00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Examinatorer kan ta del av projektförslagen</a:t>
            </a:r>
            <a:endParaRPr lang="sv-SE" sz="2400" dirty="0">
              <a:solidFill>
                <a:srgbClr val="000000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endParaRPr lang="sv-SE" sz="2400" b="1" dirty="0" smtClean="0">
              <a:solidFill>
                <a:srgbClr val="000000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endParaRPr lang="sv-SE" sz="2400" b="1" dirty="0">
              <a:solidFill>
                <a:srgbClr val="000000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sv-SE" sz="2400" b="1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OBS, Examinator utser handledare vid KTH</a:t>
            </a:r>
            <a:endParaRPr lang="sv-SE" sz="2400" b="1" dirty="0" smtClean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7B93-079F-4E40-8656-6CAC26906140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76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030" y="570917"/>
            <a:ext cx="7167490" cy="668338"/>
          </a:xfrm>
        </p:spPr>
        <p:txBody>
          <a:bodyPr/>
          <a:lstStyle/>
          <a:p>
            <a:r>
              <a:rPr lang="en-GB" dirty="0" err="1" smtClean="0"/>
              <a:t>Projektförslag</a:t>
            </a:r>
            <a:r>
              <a:rPr lang="en-GB" dirty="0" smtClean="0"/>
              <a:t> == </a:t>
            </a:r>
            <a:r>
              <a:rPr lang="en-GB" dirty="0" err="1" smtClean="0"/>
              <a:t>anmälan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i="1" dirty="0" err="1" smtClean="0"/>
              <a:t>ej</a:t>
            </a:r>
            <a:r>
              <a:rPr lang="en-GB" i="1" dirty="0" smtClean="0"/>
              <a:t> ==</a:t>
            </a:r>
            <a:r>
              <a:rPr lang="en-GB" dirty="0" smtClean="0"/>
              <a:t> registering)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46" y="1281651"/>
            <a:ext cx="7764298" cy="4566304"/>
          </a:xfrm>
        </p:spPr>
        <p:txBody>
          <a:bodyPr>
            <a:normAutofit fontScale="85000" lnSpcReduction="10000"/>
          </a:bodyPr>
          <a:lstStyle/>
          <a:p>
            <a:r>
              <a:rPr lang="en-GB" sz="2800" dirty="0"/>
              <a:t>(</a:t>
            </a:r>
            <a:r>
              <a:rPr lang="en-GB" dirty="0">
                <a:solidFill>
                  <a:srgbClr val="000000"/>
                </a:solidFill>
              </a:rPr>
              <a:t>MALL: </a:t>
            </a:r>
            <a:r>
              <a:rPr lang="en-GB" dirty="0">
                <a:solidFill>
                  <a:srgbClr val="0000FF"/>
                </a:solidFill>
              </a:rPr>
              <a:t>https://</a:t>
            </a:r>
            <a:r>
              <a:rPr lang="en-GB" dirty="0" err="1">
                <a:solidFill>
                  <a:srgbClr val="0000FF"/>
                </a:solidFill>
              </a:rPr>
              <a:t>www.kth.se</a:t>
            </a:r>
            <a:r>
              <a:rPr lang="en-GB" dirty="0">
                <a:solidFill>
                  <a:srgbClr val="0000FF"/>
                </a:solidFill>
              </a:rPr>
              <a:t>/social/group/</a:t>
            </a:r>
            <a:r>
              <a:rPr lang="en-GB" dirty="0" err="1">
                <a:solidFill>
                  <a:srgbClr val="0000FF"/>
                </a:solidFill>
              </a:rPr>
              <a:t>examensarbete-ict-sk</a:t>
            </a:r>
            <a:r>
              <a:rPr lang="en-GB" dirty="0">
                <a:solidFill>
                  <a:srgbClr val="0000FF"/>
                </a:solidFill>
              </a:rPr>
              <a:t>/page/</a:t>
            </a:r>
            <a:r>
              <a:rPr lang="en-GB" dirty="0" err="1">
                <a:solidFill>
                  <a:srgbClr val="0000FF"/>
                </a:solidFill>
              </a:rPr>
              <a:t>formular-registrering-projektforslag</a:t>
            </a:r>
            <a:r>
              <a:rPr lang="en-GB" dirty="0">
                <a:solidFill>
                  <a:srgbClr val="0000FF"/>
                </a:solidFill>
              </a:rPr>
              <a:t>/</a:t>
            </a:r>
            <a:r>
              <a:rPr lang="en-GB" dirty="0" smtClean="0"/>
              <a:t>)</a:t>
            </a:r>
          </a:p>
          <a:p>
            <a:r>
              <a:rPr lang="sv-SE" b="1" dirty="0" smtClean="0"/>
              <a:t>Projekt Titel</a:t>
            </a:r>
            <a:r>
              <a:rPr lang="sv-SE" dirty="0" smtClean="0"/>
              <a:t> + Datum</a:t>
            </a:r>
          </a:p>
          <a:p>
            <a:r>
              <a:rPr lang="sv-SE" i="1" dirty="0" smtClean="0"/>
              <a:t>Projektplanen bör vara ca 2-3 sidor lång, vilket motsvarar 400-600 ord </a:t>
            </a:r>
          </a:p>
          <a:p>
            <a:r>
              <a:rPr lang="sv-SE" b="1" i="1" dirty="0" smtClean="0"/>
              <a:t>Examensarbetare</a:t>
            </a:r>
          </a:p>
          <a:p>
            <a:r>
              <a:rPr lang="sv-SE" b="1" i="1" dirty="0" smtClean="0"/>
              <a:t>Organisation och Handledare</a:t>
            </a:r>
            <a:r>
              <a:rPr lang="sv-SE" dirty="0" smtClean="0"/>
              <a:t> </a:t>
            </a:r>
          </a:p>
          <a:p>
            <a:r>
              <a:rPr lang="sv-SE" dirty="0" smtClean="0"/>
              <a:t>Beskriver hur projektet är organiserat, handledare/examinator om sådana finns</a:t>
            </a:r>
          </a:p>
          <a:p>
            <a:r>
              <a:rPr lang="en-GB" b="1" i="1" dirty="0"/>
              <a:t>KTH </a:t>
            </a:r>
            <a:r>
              <a:rPr lang="en-GB" b="1" i="1" dirty="0" err="1" smtClean="0"/>
              <a:t>Examinator</a:t>
            </a:r>
            <a:r>
              <a:rPr lang="en-GB" b="1" i="1" dirty="0" smtClean="0"/>
              <a:t> </a:t>
            </a:r>
            <a:r>
              <a:rPr lang="en-GB" b="1" i="1" dirty="0" err="1" smtClean="0"/>
              <a:t>och</a:t>
            </a:r>
            <a:r>
              <a:rPr lang="en-GB" b="1" i="1" dirty="0" smtClean="0"/>
              <a:t> </a:t>
            </a:r>
            <a:r>
              <a:rPr lang="sv-SE" b="1" i="1" dirty="0"/>
              <a:t>Handledare</a:t>
            </a:r>
            <a:r>
              <a:rPr lang="sv-SE" dirty="0"/>
              <a:t> </a:t>
            </a:r>
            <a:endParaRPr lang="en-GB" b="1" i="1" dirty="0"/>
          </a:p>
          <a:p>
            <a:r>
              <a:rPr lang="sv-SE" b="1" dirty="0" smtClean="0"/>
              <a:t>Nyckelord</a:t>
            </a:r>
          </a:p>
          <a:p>
            <a:r>
              <a:rPr lang="sv-SE" dirty="0" smtClean="0"/>
              <a:t>1-6 nyckelord som beskriver examensarbetet </a:t>
            </a:r>
          </a:p>
          <a:p>
            <a:r>
              <a:rPr lang="sv-SE" b="1" dirty="0" smtClean="0"/>
              <a:t>Bakgrund</a:t>
            </a:r>
          </a:p>
          <a:p>
            <a:r>
              <a:rPr lang="sv-SE" dirty="0"/>
              <a:t>K</a:t>
            </a:r>
            <a:r>
              <a:rPr lang="sv-SE" dirty="0" smtClean="0"/>
              <a:t>ort bakgrundsbeskrivning av det område som ska undersökas </a:t>
            </a:r>
          </a:p>
          <a:p>
            <a:r>
              <a:rPr lang="sv-SE" b="1" dirty="0" smtClean="0"/>
              <a:t>Problembeskrivning</a:t>
            </a:r>
          </a:p>
          <a:p>
            <a:r>
              <a:rPr lang="sv-SE" dirty="0" smtClean="0"/>
              <a:t>Problemområdet </a:t>
            </a:r>
            <a:r>
              <a:rPr lang="sv-SE" dirty="0"/>
              <a:t>med fokus på arbetsområdet </a:t>
            </a:r>
            <a:endParaRPr lang="sv-SE" b="1" dirty="0" smtClean="0"/>
          </a:p>
          <a:p>
            <a:r>
              <a:rPr lang="en-US" b="1" i="1" dirty="0" err="1" smtClean="0"/>
              <a:t>Problemet</a:t>
            </a:r>
            <a:endParaRPr lang="en-US" b="1" i="1" dirty="0"/>
          </a:p>
          <a:p>
            <a:r>
              <a:rPr lang="en-US" dirty="0" err="1"/>
              <a:t>Problemet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lösas</a:t>
            </a:r>
            <a:r>
              <a:rPr lang="en-US" dirty="0"/>
              <a:t> </a:t>
            </a:r>
            <a:endParaRPr lang="en-US" b="1" dirty="0"/>
          </a:p>
          <a:p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5460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410" y="508359"/>
            <a:ext cx="6935788" cy="668338"/>
          </a:xfrm>
        </p:spPr>
        <p:txBody>
          <a:bodyPr/>
          <a:lstStyle/>
          <a:p>
            <a:r>
              <a:rPr lang="en-GB" dirty="0" err="1" smtClean="0"/>
              <a:t>Projektförslag</a:t>
            </a:r>
            <a:r>
              <a:rPr lang="en-GB" dirty="0" smtClean="0"/>
              <a:t>, forts.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093517"/>
            <a:ext cx="7364535" cy="4838080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 err="1"/>
              <a:t>Syfte</a:t>
            </a:r>
            <a:r>
              <a:rPr lang="en-US" b="1" i="1" dirty="0"/>
              <a:t> </a:t>
            </a:r>
          </a:p>
          <a:p>
            <a:r>
              <a:rPr lang="en-US" dirty="0" err="1"/>
              <a:t>Syftet</a:t>
            </a:r>
            <a:r>
              <a:rPr lang="en-US" dirty="0"/>
              <a:t> med </a:t>
            </a:r>
            <a:r>
              <a:rPr lang="en-US" dirty="0" err="1"/>
              <a:t>examensarbetet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i="1" dirty="0" smtClean="0"/>
              <a:t>t ex</a:t>
            </a:r>
            <a:r>
              <a:rPr lang="en-US" dirty="0" smtClean="0"/>
              <a:t> </a:t>
            </a:r>
            <a:r>
              <a:rPr lang="en-US" dirty="0" err="1" smtClean="0"/>
              <a:t>att</a:t>
            </a:r>
            <a:r>
              <a:rPr lang="en-US" dirty="0" smtClean="0"/>
              <a:t> </a:t>
            </a:r>
            <a:r>
              <a:rPr lang="en-US" dirty="0" err="1" smtClean="0"/>
              <a:t>presentera</a:t>
            </a:r>
            <a:r>
              <a:rPr lang="en-US" dirty="0" smtClean="0"/>
              <a:t> </a:t>
            </a:r>
            <a:r>
              <a:rPr lang="en-US" dirty="0" err="1" smtClean="0"/>
              <a:t>ett</a:t>
            </a:r>
            <a:r>
              <a:rPr lang="en-US" dirty="0" smtClean="0"/>
              <a:t> </a:t>
            </a:r>
            <a:r>
              <a:rPr lang="en-US" dirty="0" err="1" smtClean="0"/>
              <a:t>datorsystem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sv-SE" dirty="0" smtClean="0"/>
              <a:t>ger </a:t>
            </a:r>
            <a:r>
              <a:rPr lang="sv-SE" dirty="0"/>
              <a:t>förutsättningar </a:t>
            </a:r>
            <a:r>
              <a:rPr lang="sv-SE" dirty="0" smtClean="0"/>
              <a:t>till en förbättrad arbetsprocess)</a:t>
            </a:r>
            <a:endParaRPr lang="sv-SE" b="1" dirty="0"/>
          </a:p>
          <a:p>
            <a:r>
              <a:rPr lang="en-US" b="1" i="1" dirty="0" err="1" smtClean="0"/>
              <a:t>Mål</a:t>
            </a:r>
            <a:r>
              <a:rPr lang="en-US" b="1" i="1" dirty="0" smtClean="0"/>
              <a:t> </a:t>
            </a:r>
            <a:endParaRPr lang="en-US" b="1" i="1" dirty="0"/>
          </a:p>
          <a:p>
            <a:r>
              <a:rPr lang="en-US" dirty="0" err="1"/>
              <a:t>M</a:t>
            </a:r>
            <a:r>
              <a:rPr lang="en-US" dirty="0" err="1" smtClean="0"/>
              <a:t>ål</a:t>
            </a:r>
            <a:r>
              <a:rPr lang="en-US" dirty="0"/>
              <a:t>, </a:t>
            </a:r>
            <a:r>
              <a:rPr lang="en-US" dirty="0" err="1"/>
              <a:t>syften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/</a:t>
            </a:r>
            <a:r>
              <a:rPr lang="en-US" dirty="0" err="1"/>
              <a:t>eller</a:t>
            </a:r>
            <a:r>
              <a:rPr lang="en-US" dirty="0"/>
              <a:t> result med </a:t>
            </a:r>
            <a:r>
              <a:rPr lang="en-US" dirty="0" err="1"/>
              <a:t>examensarbetet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i="1" dirty="0"/>
              <a:t>t </a:t>
            </a:r>
            <a:r>
              <a:rPr lang="en-US" i="1" dirty="0" smtClean="0"/>
              <a:t>ex </a:t>
            </a:r>
            <a:r>
              <a:rPr lang="en-US" dirty="0" err="1" smtClean="0"/>
              <a:t>ett</a:t>
            </a:r>
            <a:r>
              <a:rPr lang="en-US" dirty="0" smtClean="0"/>
              <a:t> </a:t>
            </a:r>
            <a:r>
              <a:rPr lang="en-US" dirty="0" err="1" smtClean="0"/>
              <a:t>förbättrat</a:t>
            </a:r>
            <a:r>
              <a:rPr lang="en-US" dirty="0" smtClean="0"/>
              <a:t> </a:t>
            </a:r>
            <a:r>
              <a:rPr lang="en-US" dirty="0" err="1" smtClean="0"/>
              <a:t>datorsystem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samverkar</a:t>
            </a:r>
            <a:r>
              <a:rPr lang="en-US" dirty="0" smtClean="0"/>
              <a:t> med </a:t>
            </a:r>
            <a:r>
              <a:rPr lang="en-US" dirty="0" err="1" smtClean="0"/>
              <a:t>befintliga</a:t>
            </a:r>
            <a:r>
              <a:rPr lang="en-US" smtClean="0"/>
              <a:t> system)</a:t>
            </a:r>
            <a:r>
              <a:rPr lang="en-US" smtClean="0"/>
              <a:t>.</a:t>
            </a:r>
            <a:endParaRPr lang="en-US" dirty="0" smtClean="0"/>
          </a:p>
          <a:p>
            <a:r>
              <a:rPr lang="en-US" b="1" dirty="0" err="1" smtClean="0"/>
              <a:t>Uppgifter</a:t>
            </a:r>
            <a:endParaRPr lang="en-US" b="1" dirty="0"/>
          </a:p>
          <a:p>
            <a:r>
              <a:rPr lang="en-US" dirty="0" err="1" smtClean="0"/>
              <a:t>Uppgifter</a:t>
            </a:r>
            <a:r>
              <a:rPr lang="en-US" dirty="0" smtClean="0"/>
              <a:t> / </a:t>
            </a:r>
            <a:r>
              <a:rPr lang="en-US" dirty="0" err="1" smtClean="0"/>
              <a:t>deluppgifter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måste</a:t>
            </a:r>
            <a:r>
              <a:rPr lang="en-US" dirty="0" smtClean="0"/>
              <a:t> </a:t>
            </a:r>
            <a:r>
              <a:rPr lang="en-US" dirty="0" err="1" smtClean="0"/>
              <a:t>utföras</a:t>
            </a:r>
            <a:r>
              <a:rPr lang="en-US" dirty="0" smtClean="0"/>
              <a:t> </a:t>
            </a:r>
            <a:r>
              <a:rPr lang="en-US" dirty="0" err="1" smtClean="0"/>
              <a:t>för</a:t>
            </a:r>
            <a:r>
              <a:rPr lang="en-US" dirty="0" smtClean="0"/>
              <a:t> </a:t>
            </a:r>
            <a:r>
              <a:rPr lang="en-US" dirty="0" err="1" smtClean="0"/>
              <a:t>att</a:t>
            </a:r>
            <a:r>
              <a:rPr lang="en-US" dirty="0" smtClean="0"/>
              <a:t> </a:t>
            </a:r>
            <a:r>
              <a:rPr lang="en-US" dirty="0" err="1" smtClean="0"/>
              <a:t>slutföra</a:t>
            </a:r>
            <a:r>
              <a:rPr lang="en-US" dirty="0" smtClean="0"/>
              <a:t> </a:t>
            </a:r>
            <a:r>
              <a:rPr lang="en-US" dirty="0" err="1" smtClean="0"/>
              <a:t>arbetet</a:t>
            </a:r>
            <a:r>
              <a:rPr lang="en-US" dirty="0" smtClean="0"/>
              <a:t> </a:t>
            </a:r>
          </a:p>
          <a:p>
            <a:r>
              <a:rPr lang="en-US" b="1" dirty="0" err="1" smtClean="0"/>
              <a:t>Metod</a:t>
            </a:r>
            <a:endParaRPr lang="en-US" b="1" dirty="0" smtClean="0"/>
          </a:p>
          <a:p>
            <a:r>
              <a:rPr lang="en-US" dirty="0" err="1"/>
              <a:t>arbetsmetoder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forskningsmetoder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användas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b="1" dirty="0" err="1"/>
              <a:t>Milstoplar</a:t>
            </a:r>
            <a:r>
              <a:rPr lang="en-US" b="1" dirty="0"/>
              <a:t> (</a:t>
            </a:r>
            <a:r>
              <a:rPr lang="en-US" b="1" dirty="0" err="1"/>
              <a:t>tidsschema</a:t>
            </a:r>
            <a:r>
              <a:rPr lang="en-US" b="1" dirty="0" smtClean="0"/>
              <a:t>)</a:t>
            </a:r>
          </a:p>
          <a:p>
            <a:r>
              <a:rPr lang="en-US" dirty="0" err="1"/>
              <a:t>T</a:t>
            </a:r>
            <a:r>
              <a:rPr lang="en-US" dirty="0" err="1" smtClean="0"/>
              <a:t>idschema</a:t>
            </a:r>
            <a:r>
              <a:rPr lang="en-US" dirty="0" smtClean="0"/>
              <a:t> </a:t>
            </a:r>
            <a:r>
              <a:rPr lang="en-US" dirty="0"/>
              <a:t>med </a:t>
            </a:r>
            <a:r>
              <a:rPr lang="en-US" dirty="0" err="1"/>
              <a:t>tidpunkter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b="1" dirty="0"/>
              <a:t>Risker, </a:t>
            </a:r>
            <a:r>
              <a:rPr lang="en-US" b="1" dirty="0" err="1"/>
              <a:t>konsekvenser</a:t>
            </a:r>
            <a:r>
              <a:rPr lang="en-US" b="1" dirty="0"/>
              <a:t> </a:t>
            </a:r>
            <a:r>
              <a:rPr lang="en-US" b="1" dirty="0" err="1"/>
              <a:t>och</a:t>
            </a:r>
            <a:r>
              <a:rPr lang="en-US" b="1" dirty="0"/>
              <a:t> </a:t>
            </a:r>
            <a:r>
              <a:rPr lang="en-US" b="1" dirty="0" err="1"/>
              <a:t>etik</a:t>
            </a:r>
            <a:endParaRPr lang="en-US" b="1" dirty="0"/>
          </a:p>
          <a:p>
            <a:r>
              <a:rPr lang="en-US" dirty="0" err="1" smtClean="0"/>
              <a:t>Potentiella</a:t>
            </a:r>
            <a:r>
              <a:rPr lang="en-US" dirty="0" smtClean="0"/>
              <a:t> </a:t>
            </a:r>
            <a:r>
              <a:rPr lang="en-US" dirty="0"/>
              <a:t>risker med </a:t>
            </a:r>
            <a:r>
              <a:rPr lang="en-US" dirty="0" err="1"/>
              <a:t>examensarbetet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projektet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b="1" dirty="0" err="1"/>
              <a:t>Sammanfattning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dirty="0" err="1"/>
              <a:t>K</a:t>
            </a:r>
            <a:r>
              <a:rPr lang="en-US" dirty="0" err="1" smtClean="0"/>
              <a:t>ort</a:t>
            </a:r>
            <a:r>
              <a:rPr lang="en-US" dirty="0" smtClean="0"/>
              <a:t> </a:t>
            </a:r>
            <a:r>
              <a:rPr lang="en-US" dirty="0" err="1"/>
              <a:t>sammanfattning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exmensarbetet</a:t>
            </a:r>
            <a:r>
              <a:rPr lang="en-US" dirty="0"/>
              <a:t> </a:t>
            </a:r>
            <a:endParaRPr lang="en-US" b="1" dirty="0"/>
          </a:p>
          <a:p>
            <a:r>
              <a:rPr lang="en-US" b="1" dirty="0" err="1" smtClean="0"/>
              <a:t>Referenser</a:t>
            </a:r>
            <a:endParaRPr lang="en-US" dirty="0" smtClean="0"/>
          </a:p>
          <a:p>
            <a:endParaRPr lang="en-US" dirty="0" smtClean="0"/>
          </a:p>
          <a:p>
            <a:endParaRPr lang="en-US" b="1" dirty="0"/>
          </a:p>
          <a:p>
            <a:endParaRPr lang="en-US" b="1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9531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37" y="540399"/>
            <a:ext cx="7406523" cy="975295"/>
          </a:xfrm>
        </p:spPr>
        <p:txBody>
          <a:bodyPr/>
          <a:lstStyle/>
          <a:p>
            <a:r>
              <a:rPr lang="en-GB" dirty="0" err="1" smtClean="0"/>
              <a:t>Ingen</a:t>
            </a:r>
            <a:r>
              <a:rPr lang="en-GB" dirty="0" smtClean="0"/>
              <a:t> </a:t>
            </a:r>
            <a:r>
              <a:rPr lang="en-GB" dirty="0" err="1" smtClean="0"/>
              <a:t>aning</a:t>
            </a:r>
            <a:r>
              <a:rPr lang="en-GB" dirty="0" smtClean="0"/>
              <a:t> </a:t>
            </a:r>
            <a:r>
              <a:rPr lang="en-GB" dirty="0" err="1" smtClean="0"/>
              <a:t>vad</a:t>
            </a:r>
            <a:r>
              <a:rPr lang="en-GB" dirty="0" smtClean="0"/>
              <a:t> du </a:t>
            </a:r>
            <a:r>
              <a:rPr lang="en-GB" dirty="0" err="1" smtClean="0"/>
              <a:t>ska</a:t>
            </a:r>
            <a:r>
              <a:rPr lang="en-GB" dirty="0" smtClean="0"/>
              <a:t> </a:t>
            </a:r>
            <a:r>
              <a:rPr lang="en-GB" dirty="0" err="1" smtClean="0"/>
              <a:t>arbeta</a:t>
            </a:r>
            <a:r>
              <a:rPr lang="en-GB" dirty="0" smtClean="0"/>
              <a:t> med? </a:t>
            </a:r>
            <a:br>
              <a:rPr lang="en-GB" dirty="0" smtClean="0"/>
            </a:br>
            <a:r>
              <a:rPr lang="en-GB" dirty="0" smtClean="0"/>
              <a:t>Men </a:t>
            </a:r>
            <a:r>
              <a:rPr lang="en-GB" dirty="0" err="1" smtClean="0"/>
              <a:t>ska</a:t>
            </a:r>
            <a:r>
              <a:rPr lang="en-GB" dirty="0" smtClean="0"/>
              <a:t> </a:t>
            </a:r>
            <a:r>
              <a:rPr lang="en-GB" dirty="0" err="1" smtClean="0"/>
              <a:t>göra</a:t>
            </a:r>
            <a:r>
              <a:rPr lang="en-GB" dirty="0" smtClean="0"/>
              <a:t> </a:t>
            </a:r>
            <a:r>
              <a:rPr lang="en-GB" dirty="0" err="1" smtClean="0"/>
              <a:t>examensarbetet</a:t>
            </a:r>
            <a:r>
              <a:rPr lang="en-GB" dirty="0" smtClean="0"/>
              <a:t> under </a:t>
            </a:r>
            <a:r>
              <a:rPr lang="en-GB" dirty="0" err="1" smtClean="0"/>
              <a:t>vårtermin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6041" y="1432057"/>
            <a:ext cx="7338965" cy="4498821"/>
          </a:xfrm>
        </p:spPr>
        <p:txBody>
          <a:bodyPr>
            <a:noAutofit/>
          </a:bodyPr>
          <a:lstStyle/>
          <a:p>
            <a:r>
              <a:rPr lang="sv-SE" sz="1800" dirty="0" smtClean="0"/>
              <a:t>LÄMNA in i Bilda med: </a:t>
            </a:r>
          </a:p>
          <a:p>
            <a:r>
              <a:rPr lang="sv-SE" sz="1800" b="1" i="1" dirty="0" smtClean="0"/>
              <a:t>Project </a:t>
            </a:r>
            <a:r>
              <a:rPr lang="sv-SE" sz="1800" b="1" i="1" dirty="0" err="1" smtClean="0"/>
              <a:t>Title</a:t>
            </a:r>
            <a:r>
              <a:rPr lang="sv-SE" sz="1800" i="1" dirty="0" smtClean="0"/>
              <a:t> </a:t>
            </a:r>
            <a:r>
              <a:rPr lang="sv-SE" sz="1800" dirty="0" smtClean="0"/>
              <a:t>“Ej bestämt”</a:t>
            </a:r>
          </a:p>
          <a:p>
            <a:r>
              <a:rPr lang="sv-SE" sz="1800" dirty="0" smtClean="0"/>
              <a:t>Om projektet ej är bestämt men ska utföras under våren</a:t>
            </a:r>
          </a:p>
          <a:p>
            <a:r>
              <a:rPr lang="sv-SE" sz="1800" b="1" i="1" dirty="0" smtClean="0"/>
              <a:t>Examensarbetare</a:t>
            </a:r>
            <a:r>
              <a:rPr lang="sv-SE" sz="1800" dirty="0" smtClean="0"/>
              <a:t> Namn </a:t>
            </a:r>
            <a:r>
              <a:rPr lang="sv-SE" sz="1800" dirty="0"/>
              <a:t>på examensarbetare</a:t>
            </a:r>
          </a:p>
          <a:p>
            <a:r>
              <a:rPr lang="sv-SE" sz="1800" b="1" i="1" dirty="0" smtClean="0"/>
              <a:t>Nyckelord</a:t>
            </a:r>
          </a:p>
          <a:p>
            <a:r>
              <a:rPr lang="sv-SE" sz="1800" dirty="0"/>
              <a:t>Istället för nyckelord, skriv egna intresseområden (Gärna flera):</a:t>
            </a:r>
          </a:p>
          <a:p>
            <a:r>
              <a:rPr lang="sv-SE" sz="1800" dirty="0" smtClean="0"/>
              <a:t>1-6 nyckelord som visar vad du är intresserad av</a:t>
            </a:r>
          </a:p>
          <a:p>
            <a:r>
              <a:rPr lang="sv-SE" sz="1800" dirty="0" smtClean="0"/>
              <a:t>(t ex, Artificiell Intelligens, Programmering, Utveckling av ett system …)</a:t>
            </a:r>
          </a:p>
          <a:p>
            <a:endParaRPr lang="sv-SE" sz="1800" dirty="0" smtClean="0"/>
          </a:p>
          <a:p>
            <a:r>
              <a:rPr lang="sv-SE" sz="1800" dirty="0" smtClean="0"/>
              <a:t>Filnamnet bör ha följande utseende:</a:t>
            </a:r>
          </a:p>
          <a:p>
            <a:r>
              <a:rPr lang="sv-SE" sz="1800" dirty="0" smtClean="0"/>
              <a:t>“</a:t>
            </a:r>
            <a:r>
              <a:rPr lang="sv-SE" sz="1800" dirty="0"/>
              <a:t>Författare1–</a:t>
            </a:r>
            <a:r>
              <a:rPr lang="sv-SE" sz="1800" dirty="0" smtClean="0"/>
              <a:t>Författare2-Ej_bestämt-nyckelord–</a:t>
            </a:r>
            <a:r>
              <a:rPr lang="sv-SE" sz="1800" dirty="0" err="1" smtClean="0"/>
              <a:t>datum.pdf</a:t>
            </a:r>
            <a:r>
              <a:rPr lang="sv-SE" sz="1800" dirty="0" smtClean="0"/>
              <a:t>”</a:t>
            </a:r>
          </a:p>
          <a:p>
            <a:r>
              <a:rPr lang="sv-SE" sz="1800" dirty="0" smtClean="0"/>
              <a:t>Datum är det datum då projektplanen lämnas in med formatet: År-Månad-Dag</a:t>
            </a:r>
          </a:p>
          <a:p>
            <a:r>
              <a:rPr lang="sv-SE" sz="1800" i="1" dirty="0" smtClean="0"/>
              <a:t>Bra sätt att hålla reda på versioner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6425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751552"/>
            <a:ext cx="6935788" cy="668338"/>
          </a:xfrm>
        </p:spPr>
        <p:txBody>
          <a:bodyPr/>
          <a:lstStyle/>
          <a:p>
            <a:r>
              <a:rPr lang="sv-SE" dirty="0"/>
              <a:t>Bilda, </a:t>
            </a:r>
            <a:r>
              <a:rPr lang="sv-SE" dirty="0" smtClean="0">
                <a:cs typeface="Georgia"/>
              </a:rPr>
              <a:t>Examensarbete </a:t>
            </a:r>
            <a:r>
              <a:rPr lang="sv-SE" dirty="0">
                <a:cs typeface="Georgia"/>
              </a:rPr>
              <a:t>/ </a:t>
            </a:r>
            <a:r>
              <a:rPr lang="sv-SE" dirty="0" err="1">
                <a:cs typeface="Georgia"/>
              </a:rPr>
              <a:t>Degree</a:t>
            </a:r>
            <a:r>
              <a:rPr lang="sv-SE" dirty="0">
                <a:cs typeface="Georgia"/>
              </a:rPr>
              <a:t> </a:t>
            </a:r>
            <a:r>
              <a:rPr lang="sv-SE" dirty="0" err="1">
                <a:cs typeface="Georgia"/>
              </a:rPr>
              <a:t>projects</a:t>
            </a:r>
            <a:r>
              <a:rPr lang="sv-SE" dirty="0">
                <a:cs typeface="Georgia"/>
              </a:rPr>
              <a:t>, ICT-skolan/ ICT-</a:t>
            </a:r>
            <a:r>
              <a:rPr lang="sv-SE" dirty="0" err="1">
                <a:cs typeface="Georgia"/>
              </a:rPr>
              <a:t>School</a:t>
            </a:r>
            <a:r>
              <a:rPr lang="sv-SE" dirty="0">
                <a:cs typeface="Georgia"/>
              </a:rPr>
              <a:t> 2016 </a:t>
            </a:r>
            <a:r>
              <a:rPr lang="sv-SE" dirty="0" smtClean="0">
                <a:cs typeface="Georgia"/>
              </a:rPr>
              <a:t> </a:t>
            </a:r>
            <a:r>
              <a:rPr lang="sv-SE" i="1" dirty="0" smtClean="0">
                <a:cs typeface="Georgia"/>
              </a:rPr>
              <a:t>- OBS årtalet!</a:t>
            </a:r>
            <a:r>
              <a:rPr lang="sv-SE" dirty="0" smtClean="0">
                <a:cs typeface="Georgia"/>
              </a:rPr>
              <a:t> </a:t>
            </a:r>
            <a:endParaRPr lang="sv-SE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  <p:pic>
        <p:nvPicPr>
          <p:cNvPr id="3" name="Picture 2" descr="Skärmavbild 2015-10-08 kl. 15.11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036" y="1609079"/>
            <a:ext cx="6445384" cy="450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67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19250" y="751552"/>
            <a:ext cx="6935788" cy="668338"/>
          </a:xfrm>
        </p:spPr>
        <p:txBody>
          <a:bodyPr/>
          <a:lstStyle/>
          <a:p>
            <a:r>
              <a:rPr lang="sv-SE" dirty="0" smtClean="0"/>
              <a:t>Till exempel….</a:t>
            </a:r>
            <a:r>
              <a:rPr lang="sv-SE" dirty="0">
                <a:cs typeface="Georgia"/>
              </a:rPr>
              <a:t/>
            </a:r>
            <a:br>
              <a:rPr lang="sv-SE" dirty="0">
                <a:cs typeface="Georgia"/>
              </a:rPr>
            </a:br>
            <a:endParaRPr lang="sv-SE" b="0" dirty="0"/>
          </a:p>
        </p:txBody>
      </p:sp>
      <p:sp>
        <p:nvSpPr>
          <p:cNvPr id="2" name="Rectangle 1"/>
          <p:cNvSpPr/>
          <p:nvPr/>
        </p:nvSpPr>
        <p:spPr>
          <a:xfrm>
            <a:off x="128292" y="1936980"/>
            <a:ext cx="1757598" cy="21807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" name="Picture 2" descr="Skärmavbild 2015-10-08 kl. 15.12.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6710"/>
            <a:ext cx="9144000" cy="38881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3668" y="2048850"/>
            <a:ext cx="1757598" cy="21807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1100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698746"/>
            <a:ext cx="6935788" cy="668338"/>
          </a:xfrm>
        </p:spPr>
        <p:txBody>
          <a:bodyPr/>
          <a:lstStyle/>
          <a:p>
            <a:pPr>
              <a:defRPr/>
            </a:pPr>
            <a:r>
              <a:rPr lang="sv-SE" sz="2800" dirty="0" smtClean="0">
                <a:solidFill>
                  <a:srgbClr val="000000"/>
                </a:solidFill>
                <a:latin typeface="Times New Roman" charset="0"/>
              </a:rPr>
              <a:t>Antal Projektförslag och förändring</a:t>
            </a:r>
            <a:endParaRPr lang="sv-SE" sz="280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562" y="1413904"/>
            <a:ext cx="8640224" cy="447576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Lämna in </a:t>
            </a:r>
            <a:r>
              <a:rPr lang="sv-SE" sz="2400" b="1" i="1" dirty="0" smtClean="0">
                <a:solidFill>
                  <a:srgbClr val="0000FF"/>
                </a:solidFill>
                <a:latin typeface="Times New Roman" charset="0"/>
              </a:rPr>
              <a:t>ett</a:t>
            </a:r>
            <a:r>
              <a:rPr lang="sv-SE" sz="2400" i="1" dirty="0" smtClean="0">
                <a:solidFill>
                  <a:srgbClr val="0000FF"/>
                </a:solidFill>
                <a:latin typeface="Times New Roman" charset="0"/>
              </a:rPr>
              <a:t> 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projektförslag i </a:t>
            </a:r>
            <a:r>
              <a:rPr lang="sv-SE" sz="2400" b="1" i="1" dirty="0" smtClean="0">
                <a:solidFill>
                  <a:srgbClr val="0000FF"/>
                </a:solidFill>
                <a:latin typeface="Times New Roman" charset="0"/>
              </a:rPr>
              <a:t>en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 </a:t>
            </a:r>
            <a:r>
              <a:rPr lang="sv-SE" sz="2400" i="1" dirty="0" smtClean="0">
                <a:solidFill>
                  <a:srgbClr val="0000FF"/>
                </a:solidFill>
                <a:latin typeface="Times New Roman" charset="0"/>
              </a:rPr>
              <a:t>mapp </a:t>
            </a:r>
            <a:r>
              <a:rPr lang="sv-SE" sz="2400" b="1" i="1" dirty="0" smtClean="0">
                <a:solidFill>
                  <a:srgbClr val="0000FF"/>
                </a:solidFill>
                <a:latin typeface="Times New Roman" charset="0"/>
              </a:rPr>
              <a:t>per</a:t>
            </a:r>
            <a:r>
              <a:rPr lang="sv-SE" sz="2400" i="1" dirty="0" smtClean="0">
                <a:solidFill>
                  <a:srgbClr val="0000FF"/>
                </a:solidFill>
                <a:latin typeface="Times New Roman" charset="0"/>
              </a:rPr>
              <a:t> 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examensarbete</a:t>
            </a:r>
            <a:r>
              <a:rPr lang="sv-SE" sz="2400" i="1" dirty="0" smtClean="0">
                <a:solidFill>
                  <a:srgbClr val="0000FF"/>
                </a:solidFill>
                <a:latin typeface="Times New Roman" charset="0"/>
              </a:rPr>
              <a:t>! Välj den mapp som motsvarar utbildningsprogrammet!</a:t>
            </a:r>
          </a:p>
          <a:p>
            <a:pPr>
              <a:defRPr/>
            </a:pPr>
            <a:r>
              <a:rPr lang="sv-SE" sz="2400" i="1" dirty="0" smtClean="0">
                <a:solidFill>
                  <a:srgbClr val="0000FF"/>
                </a:solidFill>
                <a:latin typeface="Times New Roman" charset="0"/>
              </a:rPr>
              <a:t>Om olika program – välj ändå en mapp och nämn att olika utbildningsprogram är inblandade!</a:t>
            </a:r>
          </a:p>
          <a:p>
            <a:pPr>
              <a:defRPr/>
            </a:pPr>
            <a:endParaRPr lang="sv-SE" sz="2400" dirty="0">
              <a:solidFill>
                <a:srgbClr val="0000FF"/>
              </a:solidFill>
              <a:latin typeface="Times New Roman" charset="0"/>
            </a:endParaRPr>
          </a:p>
          <a:p>
            <a:pPr>
              <a:defRPr/>
            </a:pPr>
            <a:r>
              <a:rPr lang="sv-SE" sz="2400" b="1" dirty="0" smtClean="0">
                <a:solidFill>
                  <a:srgbClr val="0000FF"/>
                </a:solidFill>
                <a:latin typeface="Times New Roman" charset="0"/>
              </a:rPr>
              <a:t>Förbättrad version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: </a:t>
            </a:r>
            <a:r>
              <a:rPr lang="sv-SE" sz="2400" dirty="0">
                <a:solidFill>
                  <a:srgbClr val="0000FF"/>
                </a:solidFill>
                <a:latin typeface="Times New Roman" charset="0"/>
              </a:rPr>
              <a:t>Kurs som börjar i period 3 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(jan):</a:t>
            </a:r>
          </a:p>
          <a:p>
            <a:pPr>
              <a:defRPr/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– Lämna in förbättrad version </a:t>
            </a:r>
            <a:r>
              <a:rPr lang="sv-SE" sz="2400" b="1" i="1" dirty="0">
                <a:solidFill>
                  <a:srgbClr val="0000FF"/>
                </a:solidFill>
                <a:latin typeface="Times New Roman" charset="0"/>
              </a:rPr>
              <a:t>senast</a:t>
            </a:r>
            <a:r>
              <a:rPr lang="sv-SE" sz="2400" dirty="0">
                <a:solidFill>
                  <a:srgbClr val="0000FF"/>
                </a:solidFill>
                <a:latin typeface="Times New Roman" charset="0"/>
              </a:rPr>
              <a:t> 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10 januari! </a:t>
            </a:r>
            <a:r>
              <a:rPr lang="sv-SE" sz="2400" dirty="0">
                <a:solidFill>
                  <a:srgbClr val="0000FF"/>
                </a:solidFill>
                <a:latin typeface="Times New Roman" charset="0"/>
              </a:rPr>
              <a:t>(om man ämnar göra examensarbete period 3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) </a:t>
            </a:r>
            <a:endParaRPr lang="sv-SE" sz="2400" dirty="0">
              <a:solidFill>
                <a:srgbClr val="0000FF"/>
              </a:solidFill>
              <a:latin typeface="Times New Roman" charset="0"/>
            </a:endParaRPr>
          </a:p>
          <a:p>
            <a:pPr>
              <a:defRPr/>
            </a:pPr>
            <a:r>
              <a:rPr lang="sv-SE" sz="2400" dirty="0">
                <a:solidFill>
                  <a:srgbClr val="0000FF"/>
                </a:solidFill>
                <a:latin typeface="Times New Roman" charset="0"/>
              </a:rPr>
              <a:t>Period 4 (mars):</a:t>
            </a:r>
          </a:p>
          <a:p>
            <a:pPr>
              <a:defRPr/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– Förbättrad </a:t>
            </a:r>
            <a:r>
              <a:rPr lang="sv-SE" sz="2400" dirty="0">
                <a:solidFill>
                  <a:srgbClr val="0000FF"/>
                </a:solidFill>
                <a:latin typeface="Times New Roman" charset="0"/>
              </a:rPr>
              <a:t>version </a:t>
            </a:r>
            <a:r>
              <a:rPr lang="sv-SE" sz="2400" b="1" i="1" dirty="0" smtClean="0">
                <a:solidFill>
                  <a:srgbClr val="0000FF"/>
                </a:solidFill>
                <a:latin typeface="Times New Roman" charset="0"/>
              </a:rPr>
              <a:t>senast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 15 </a:t>
            </a:r>
            <a:r>
              <a:rPr lang="sv-SE" sz="2400" dirty="0">
                <a:solidFill>
                  <a:srgbClr val="0000FF"/>
                </a:solidFill>
                <a:latin typeface="Times New Roman" charset="0"/>
              </a:rPr>
              <a:t>februari! (om 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period </a:t>
            </a:r>
            <a:r>
              <a:rPr lang="sv-SE" sz="2400" dirty="0">
                <a:solidFill>
                  <a:srgbClr val="0000FF"/>
                </a:solidFill>
                <a:latin typeface="Times New Roman" charset="0"/>
              </a:rPr>
              <a:t>4) </a:t>
            </a:r>
          </a:p>
          <a:p>
            <a:pPr>
              <a:defRPr/>
            </a:pPr>
            <a:r>
              <a:rPr lang="sv-SE" sz="2400" dirty="0">
                <a:solidFill>
                  <a:srgbClr val="0000FF"/>
                </a:solidFill>
                <a:latin typeface="Times New Roman" charset="0"/>
              </a:rPr>
              <a:t>Period 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1 (</a:t>
            </a:r>
            <a:r>
              <a:rPr lang="sv-SE" sz="2400" dirty="0" err="1">
                <a:solidFill>
                  <a:srgbClr val="0000FF"/>
                </a:solidFill>
                <a:latin typeface="Times New Roman" charset="0"/>
              </a:rPr>
              <a:t>s</a:t>
            </a:r>
            <a:r>
              <a:rPr lang="sv-SE" sz="2400" dirty="0" err="1" smtClean="0">
                <a:solidFill>
                  <a:srgbClr val="0000FF"/>
                </a:solidFill>
                <a:latin typeface="Times New Roman" charset="0"/>
              </a:rPr>
              <a:t>ept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): – förbättrad </a:t>
            </a:r>
            <a:r>
              <a:rPr lang="sv-SE" sz="2400" dirty="0">
                <a:solidFill>
                  <a:srgbClr val="0000FF"/>
                </a:solidFill>
                <a:latin typeface="Times New Roman" charset="0"/>
              </a:rPr>
              <a:t>version </a:t>
            </a:r>
            <a:r>
              <a:rPr lang="sv-SE" sz="2400" b="1" i="1" dirty="0">
                <a:solidFill>
                  <a:srgbClr val="0000FF"/>
                </a:solidFill>
                <a:latin typeface="Times New Roman" charset="0"/>
              </a:rPr>
              <a:t>senast</a:t>
            </a:r>
            <a:r>
              <a:rPr lang="sv-SE" sz="2400" dirty="0">
                <a:solidFill>
                  <a:srgbClr val="0000FF"/>
                </a:solidFill>
                <a:latin typeface="Times New Roman" charset="0"/>
              </a:rPr>
              <a:t> 15 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augusti! (</a:t>
            </a:r>
            <a:r>
              <a:rPr lang="sv-SE" sz="2400" dirty="0">
                <a:solidFill>
                  <a:srgbClr val="0000FF"/>
                </a:solidFill>
                <a:latin typeface="Times New Roman" charset="0"/>
              </a:rPr>
              <a:t>om 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period 1) </a:t>
            </a:r>
            <a:endParaRPr lang="sv-SE" sz="2400" dirty="0">
              <a:solidFill>
                <a:srgbClr val="0000FF"/>
              </a:solidFill>
              <a:latin typeface="Times New Roman" charset="0"/>
            </a:endParaRPr>
          </a:p>
          <a:p>
            <a:pPr>
              <a:defRPr/>
            </a:pPr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684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Examinator – Handledare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8581" y="1763045"/>
            <a:ext cx="7525617" cy="413284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Examinator och Handledare vid KTH </a:t>
            </a:r>
          </a:p>
          <a:p>
            <a:pPr marL="0" lvl="1" indent="0">
              <a:buNone/>
              <a:defRPr/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Handledare (vid företag) </a:t>
            </a:r>
          </a:p>
          <a:p>
            <a:pPr marL="0" lvl="1" indent="0">
              <a:buNone/>
              <a:defRPr/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Hitta examinator och handledare </a:t>
            </a:r>
          </a:p>
          <a:p>
            <a:pPr>
              <a:defRPr/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	Hjälp från studierektor– från början</a:t>
            </a:r>
          </a:p>
          <a:p>
            <a:pPr marL="0" lvl="1" indent="0">
              <a:buNone/>
              <a:defRPr/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	Kontakta möjlig examinator och/ eller handledare 	Kontakta PA (för utbildningsprogrammet)</a:t>
            </a:r>
          </a:p>
          <a:p>
            <a:pPr marL="0" lvl="1" indent="0">
              <a:buNone/>
              <a:defRPr/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Kontakta studierektor för enheten, examensarbeten</a:t>
            </a:r>
          </a:p>
          <a:p>
            <a:pPr marL="0" lvl="1" indent="0">
              <a:buNone/>
              <a:defRPr/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Bilda – stöd om handledare och examinator saknas</a:t>
            </a:r>
          </a:p>
          <a:p>
            <a:pPr marL="0" lvl="1" indent="0">
              <a:buNone/>
              <a:defRPr/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* </a:t>
            </a:r>
            <a:r>
              <a:rPr lang="sv-SE" sz="2400" i="1" dirty="0" smtClean="0">
                <a:solidFill>
                  <a:srgbClr val="0000FF"/>
                </a:solidFill>
                <a:latin typeface="Times New Roman" charset="0"/>
              </a:rPr>
              <a:t>Examinator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 signerar registreringsformuläret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089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Programansvariga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2233" y="1837356"/>
            <a:ext cx="7536645" cy="410733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sz="2400" dirty="0">
                <a:solidFill>
                  <a:srgbClr val="0000FF"/>
                </a:solidFill>
                <a:latin typeface="Times New Roman" charset="0"/>
              </a:rPr>
              <a:t>http://www.kth.se/ict/kontakt/programansvariga-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1.33074</a:t>
            </a:r>
            <a:endParaRPr lang="sv-SE" sz="2400" dirty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latin typeface="Calibri" charset="0"/>
                <a:ea typeface="MS PGothic" charset="0"/>
              </a:rPr>
              <a:t>Högskoleingenjör, Datateknik (TIDAB)  </a:t>
            </a:r>
            <a:r>
              <a:rPr lang="sv-SE" sz="2400" u="sng" dirty="0" smtClean="0">
                <a:solidFill>
                  <a:srgbClr val="0000FF"/>
                </a:solidFill>
                <a:latin typeface="Calibri" charset="0"/>
                <a:ea typeface="MS PGothic" charset="0"/>
              </a:rPr>
              <a:t>Anders Sjögren</a:t>
            </a:r>
            <a:r>
              <a:rPr lang="sv-SE" sz="2400" dirty="0" smtClean="0">
                <a:latin typeface="Calibri" charset="0"/>
                <a:ea typeface="MS PGothic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sv-SE" sz="2400" dirty="0" smtClean="0">
              <a:latin typeface="Calibri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latin typeface="Calibri" charset="0"/>
                <a:ea typeface="MS PGothic" charset="0"/>
              </a:rPr>
              <a:t>Högskoleingenjör</a:t>
            </a:r>
            <a:r>
              <a:rPr lang="sv-SE" sz="2400" dirty="0">
                <a:latin typeface="Calibri" charset="0"/>
                <a:ea typeface="MS PGothic" charset="0"/>
              </a:rPr>
              <a:t>, Elektronik och datorteknik (TIEDB</a:t>
            </a:r>
            <a:r>
              <a:rPr lang="sv-SE" sz="2400" dirty="0" smtClean="0">
                <a:latin typeface="Calibri" charset="0"/>
                <a:ea typeface="MS PGothic" charset="0"/>
              </a:rPr>
              <a:t>) </a:t>
            </a:r>
          </a:p>
          <a:p>
            <a:pPr>
              <a:lnSpc>
                <a:spcPct val="90000"/>
              </a:lnSpc>
            </a:pPr>
            <a:r>
              <a:rPr lang="sv-SE" sz="2400" u="sng" dirty="0" smtClean="0">
                <a:solidFill>
                  <a:srgbClr val="0000FF"/>
                </a:solidFill>
                <a:latin typeface="Calibri" charset="0"/>
                <a:ea typeface="MS PGothic" charset="0"/>
              </a:rPr>
              <a:t>Bengt Molin</a:t>
            </a:r>
            <a:r>
              <a:rPr lang="sv-SE" sz="2400" dirty="0" smtClean="0">
                <a:latin typeface="Calibri" charset="0"/>
                <a:ea typeface="MS PGothic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sv-SE" sz="2400" dirty="0" smtClean="0">
              <a:latin typeface="Calibri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dirty="0"/>
              <a:t>Kandidatprogram, Informations- och kommunikationsteknik (TCOMK) </a:t>
            </a:r>
            <a:r>
              <a:rPr lang="sv-SE" sz="2400" u="sng" dirty="0">
                <a:solidFill>
                  <a:srgbClr val="0000FF"/>
                </a:solidFill>
              </a:rPr>
              <a:t>Jiajia Chen</a:t>
            </a:r>
            <a:endParaRPr lang="sv-SE" sz="2400" u="sng" dirty="0">
              <a:solidFill>
                <a:srgbClr val="0000FF"/>
              </a:solidFill>
              <a:latin typeface="Calibri" charset="0"/>
              <a:ea typeface="MS PGothic" charset="0"/>
            </a:endParaRPr>
          </a:p>
          <a:p>
            <a:pPr>
              <a:lnSpc>
                <a:spcPct val="90000"/>
              </a:lnSpc>
            </a:pPr>
            <a:endParaRPr lang="sv-SE" sz="2400" dirty="0" smtClean="0">
              <a:latin typeface="Calibri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latin typeface="Calibri" charset="0"/>
                <a:ea typeface="MS PGothic" charset="0"/>
              </a:rPr>
              <a:t>Civilingenjör</a:t>
            </a:r>
            <a:r>
              <a:rPr lang="sv-SE" sz="2400" dirty="0">
                <a:latin typeface="Calibri" charset="0"/>
                <a:ea typeface="MS PGothic" charset="0"/>
              </a:rPr>
              <a:t>, Informationsteknik (CINTE</a:t>
            </a:r>
            <a:r>
              <a:rPr lang="sv-SE" sz="2400" dirty="0" smtClean="0">
                <a:latin typeface="Calibri" charset="0"/>
                <a:ea typeface="MS PGothic" charset="0"/>
              </a:rPr>
              <a:t>) </a:t>
            </a:r>
            <a:r>
              <a:rPr lang="sv-SE" sz="2400" u="sng" dirty="0" smtClean="0">
                <a:solidFill>
                  <a:srgbClr val="0000FF"/>
                </a:solidFill>
                <a:latin typeface="Calibri" charset="0"/>
                <a:ea typeface="MS PGothic" charset="0"/>
              </a:rPr>
              <a:t>Robert Rönngren</a:t>
            </a:r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8556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887886"/>
            <a:ext cx="6935788" cy="668338"/>
          </a:xfrm>
        </p:spPr>
        <p:txBody>
          <a:bodyPr/>
          <a:lstStyle/>
          <a:p>
            <a:r>
              <a:rPr lang="sv-SE" sz="2800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Programansvariga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4284" y="1459077"/>
            <a:ext cx="7371500" cy="4524896"/>
          </a:xfrm>
        </p:spPr>
        <p:txBody>
          <a:bodyPr>
            <a:noAutofit/>
          </a:bodyPr>
          <a:lstStyle/>
          <a:p>
            <a:r>
              <a:rPr lang="sv-SE" sz="2400" b="1" dirty="0">
                <a:latin typeface="Calibri" charset="0"/>
                <a:ea typeface="MS PGothic" charset="0"/>
              </a:rPr>
              <a:t>Äldre program utan </a:t>
            </a:r>
            <a:r>
              <a:rPr lang="sv-SE" sz="2400" b="1" dirty="0" err="1">
                <a:latin typeface="Calibri" charset="0"/>
                <a:ea typeface="MS PGothic" charset="0"/>
              </a:rPr>
              <a:t>nyantagning</a:t>
            </a:r>
            <a:endParaRPr lang="sv-SE" sz="2400" b="1" dirty="0">
              <a:latin typeface="Calibri" charset="0"/>
              <a:ea typeface="MS PGothic" charset="0"/>
            </a:endParaRPr>
          </a:p>
          <a:p>
            <a:r>
              <a:rPr lang="sv-SE" sz="2400" dirty="0">
                <a:latin typeface="Calibri" charset="0"/>
                <a:ea typeface="MS PGothic" charset="0"/>
              </a:rPr>
              <a:t>Kandidatprogram, Informations- och kommunikationsteknik (TKOMK) </a:t>
            </a:r>
            <a:r>
              <a:rPr lang="sv-SE" sz="2400" u="sng" dirty="0">
                <a:solidFill>
                  <a:srgbClr val="0000FF"/>
                </a:solidFill>
                <a:latin typeface="Calibri" charset="0"/>
                <a:ea typeface="MS PGothic" charset="0"/>
              </a:rPr>
              <a:t>Anders Sjögren</a:t>
            </a:r>
            <a:r>
              <a:rPr lang="sv-SE" sz="2400" dirty="0">
                <a:latin typeface="Calibri" charset="0"/>
                <a:ea typeface="MS PGothic" charset="0"/>
              </a:rPr>
              <a:t> </a:t>
            </a:r>
            <a:endParaRPr lang="sv-SE" sz="2400" b="1" dirty="0">
              <a:latin typeface="Calibri" charset="0"/>
              <a:ea typeface="MS PGothic" charset="0"/>
            </a:endParaRPr>
          </a:p>
          <a:p>
            <a:r>
              <a:rPr lang="sv-SE" sz="2400" dirty="0">
                <a:latin typeface="Calibri" charset="0"/>
                <a:ea typeface="MS PGothic" charset="0"/>
              </a:rPr>
              <a:t>Kandidatprogram, Affärssystem (TAFFK</a:t>
            </a:r>
            <a:r>
              <a:rPr lang="sv-SE" sz="2400" dirty="0" smtClean="0">
                <a:latin typeface="Calibri" charset="0"/>
                <a:ea typeface="MS PGothic" charset="0"/>
              </a:rPr>
              <a:t>) </a:t>
            </a:r>
            <a:r>
              <a:rPr lang="sv-SE" sz="2400" u="sng" dirty="0">
                <a:solidFill>
                  <a:srgbClr val="0000FF"/>
                </a:solidFill>
                <a:latin typeface="Calibri" charset="0"/>
                <a:ea typeface="MS PGothic" charset="0"/>
              </a:rPr>
              <a:t>Anders Sjögren</a:t>
            </a:r>
            <a:r>
              <a:rPr lang="sv-SE" sz="2400" dirty="0">
                <a:latin typeface="Calibri" charset="0"/>
                <a:ea typeface="MS PGothic" charset="0"/>
              </a:rPr>
              <a:t> </a:t>
            </a:r>
          </a:p>
          <a:p>
            <a:r>
              <a:rPr lang="sv-SE" sz="2400" dirty="0">
                <a:latin typeface="Calibri" charset="0"/>
                <a:ea typeface="MS PGothic" charset="0"/>
              </a:rPr>
              <a:t>Högskoleingenjör, Elektronik och kommunikation (TIEMB</a:t>
            </a:r>
            <a:r>
              <a:rPr lang="sv-SE" sz="2400" dirty="0" smtClean="0">
                <a:latin typeface="Calibri" charset="0"/>
                <a:ea typeface="MS PGothic" charset="0"/>
              </a:rPr>
              <a:t>) </a:t>
            </a:r>
            <a:r>
              <a:rPr lang="sv-SE" sz="2400" u="sng" dirty="0">
                <a:solidFill>
                  <a:srgbClr val="0000FF"/>
                </a:solidFill>
                <a:latin typeface="Calibri" charset="0"/>
                <a:ea typeface="MS PGothic" charset="0"/>
              </a:rPr>
              <a:t>Bengt Molin</a:t>
            </a:r>
            <a:r>
              <a:rPr lang="sv-SE" sz="2400" dirty="0">
                <a:latin typeface="Calibri" charset="0"/>
                <a:ea typeface="MS PGothic" charset="0"/>
              </a:rPr>
              <a:t> </a:t>
            </a:r>
          </a:p>
          <a:p>
            <a:r>
              <a:rPr lang="sv-SE" sz="2400" dirty="0">
                <a:latin typeface="Calibri" charset="0"/>
                <a:ea typeface="MS PGothic" charset="0"/>
              </a:rPr>
              <a:t>Högskoleingenjör, IT Affärssystem / Informationssystem (TIASB</a:t>
            </a:r>
            <a:r>
              <a:rPr lang="sv-SE" sz="2400" dirty="0" smtClean="0">
                <a:latin typeface="Calibri" charset="0"/>
                <a:ea typeface="MS PGothic" charset="0"/>
              </a:rPr>
              <a:t>) </a:t>
            </a:r>
            <a:r>
              <a:rPr lang="sv-SE" sz="2400" u="sng" dirty="0">
                <a:solidFill>
                  <a:srgbClr val="0000FF"/>
                </a:solidFill>
                <a:latin typeface="Calibri" charset="0"/>
                <a:ea typeface="MS PGothic" charset="0"/>
              </a:rPr>
              <a:t>Anders Sjögren</a:t>
            </a:r>
            <a:r>
              <a:rPr lang="sv-SE" sz="2400" dirty="0">
                <a:latin typeface="Calibri" charset="0"/>
                <a:ea typeface="MS PGothic" charset="0"/>
              </a:rPr>
              <a:t> </a:t>
            </a:r>
          </a:p>
          <a:p>
            <a:r>
              <a:rPr lang="sv-SE" sz="2400" dirty="0">
                <a:latin typeface="Calibri" charset="0"/>
                <a:ea typeface="MS PGothic" charset="0"/>
              </a:rPr>
              <a:t>Högskoleingenjör, </a:t>
            </a:r>
            <a:r>
              <a:rPr lang="sv-SE" sz="2400" dirty="0" err="1">
                <a:latin typeface="Calibri" charset="0"/>
                <a:ea typeface="MS PGothic" charset="0"/>
              </a:rPr>
              <a:t>Mekatronik</a:t>
            </a:r>
            <a:r>
              <a:rPr lang="sv-SE" sz="2400" dirty="0">
                <a:latin typeface="Calibri" charset="0"/>
                <a:ea typeface="MS PGothic" charset="0"/>
              </a:rPr>
              <a:t> och industriell IT (TIMIB)   </a:t>
            </a:r>
            <a:r>
              <a:rPr lang="sv-SE" sz="2400" u="sng" dirty="0">
                <a:solidFill>
                  <a:srgbClr val="0000FF"/>
                </a:solidFill>
                <a:latin typeface="Calibri" charset="0"/>
                <a:ea typeface="MS PGothic" charset="0"/>
              </a:rPr>
              <a:t>ITM-skolan</a:t>
            </a:r>
          </a:p>
          <a:p>
            <a:r>
              <a:rPr lang="sv-SE" sz="2400" dirty="0">
                <a:latin typeface="Calibri" charset="0"/>
                <a:ea typeface="MS PGothic" charset="0"/>
              </a:rPr>
              <a:t>Civilingenjör, Mikroelektronik (CMIEL</a:t>
            </a:r>
            <a:r>
              <a:rPr lang="sv-SE" sz="2400" dirty="0" smtClean="0">
                <a:latin typeface="Calibri" charset="0"/>
                <a:ea typeface="MS PGothic" charset="0"/>
              </a:rPr>
              <a:t>) </a:t>
            </a:r>
            <a:r>
              <a:rPr lang="sv-SE" sz="2400" u="sng" dirty="0">
                <a:solidFill>
                  <a:srgbClr val="0000FF"/>
                </a:solidFill>
              </a:rPr>
              <a:t>Robert Rönngren</a:t>
            </a:r>
            <a:endParaRPr lang="en-GB" sz="2400" u="sng" dirty="0">
              <a:solidFill>
                <a:srgbClr val="0000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08048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Studierektorer</a:t>
            </a:r>
            <a:r>
              <a:rPr lang="sv-SE" dirty="0"/>
              <a:t/>
            </a:r>
            <a:br>
              <a:rPr lang="sv-SE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9460" y="1793883"/>
            <a:ext cx="7856324" cy="419009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400" dirty="0" err="1"/>
              <a:t>Programvaruteknik</a:t>
            </a:r>
            <a:r>
              <a:rPr lang="en-US" sz="2400" dirty="0"/>
              <a:t> </a:t>
            </a:r>
            <a:r>
              <a:rPr lang="en-US" sz="2400" dirty="0" err="1"/>
              <a:t>och</a:t>
            </a:r>
            <a:r>
              <a:rPr lang="en-US" sz="2400" dirty="0"/>
              <a:t> </a:t>
            </a:r>
            <a:r>
              <a:rPr lang="en-US" sz="2400" dirty="0" err="1"/>
              <a:t>datorsystem</a:t>
            </a:r>
            <a:r>
              <a:rPr lang="en-US" sz="2400" dirty="0"/>
              <a:t> </a:t>
            </a:r>
            <a:r>
              <a:rPr lang="en-US" sz="2400" u="sng" dirty="0">
                <a:solidFill>
                  <a:srgbClr val="0000FF"/>
                </a:solidFill>
              </a:rPr>
              <a:t>Alf Thomas </a:t>
            </a:r>
            <a:r>
              <a:rPr lang="en-US" sz="2400" u="sng" dirty="0" err="1" smtClean="0">
                <a:solidFill>
                  <a:srgbClr val="0000FF"/>
                </a:solidFill>
              </a:rPr>
              <a:t>Sjöland</a:t>
            </a:r>
            <a:endParaRPr lang="en-US" sz="2400" u="sng" dirty="0" smtClean="0">
              <a:solidFill>
                <a:srgbClr val="0000FF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400" dirty="0" err="1" smtClean="0"/>
              <a:t>Kommunikation</a:t>
            </a:r>
            <a:r>
              <a:rPr lang="en-US" sz="2400" dirty="0"/>
              <a:t>: </a:t>
            </a:r>
            <a:r>
              <a:rPr lang="en-US" sz="2400" dirty="0" err="1"/>
              <a:t>tjänster</a:t>
            </a:r>
            <a:r>
              <a:rPr lang="en-US" sz="2400" dirty="0"/>
              <a:t> </a:t>
            </a:r>
            <a:r>
              <a:rPr lang="en-US" sz="2400" dirty="0" err="1"/>
              <a:t>och</a:t>
            </a:r>
            <a:r>
              <a:rPr lang="en-US" sz="2400" dirty="0"/>
              <a:t> </a:t>
            </a:r>
            <a:r>
              <a:rPr lang="en-US" sz="2400" dirty="0" err="1"/>
              <a:t>infrastruktur</a:t>
            </a:r>
            <a:r>
              <a:rPr lang="en-US" sz="2400" dirty="0"/>
              <a:t> </a:t>
            </a:r>
            <a:r>
              <a:rPr lang="en-US" sz="2400" u="sng" dirty="0">
                <a:solidFill>
                  <a:srgbClr val="0000FF"/>
                </a:solidFill>
              </a:rPr>
              <a:t>Fredrik Kilander</a:t>
            </a:r>
            <a:r>
              <a:rPr lang="en-US" sz="2400" dirty="0"/>
              <a:t> </a:t>
            </a:r>
            <a:endParaRPr lang="en-US" sz="2400" dirty="0" smtClean="0"/>
          </a:p>
          <a:p>
            <a:pPr>
              <a:spcAft>
                <a:spcPts val="1200"/>
              </a:spcAft>
            </a:pPr>
            <a:r>
              <a:rPr lang="en-US" sz="2400" dirty="0" smtClean="0"/>
              <a:t>Material</a:t>
            </a:r>
            <a:r>
              <a:rPr lang="en-US" sz="2400" dirty="0"/>
              <a:t>-</a:t>
            </a:r>
            <a:r>
              <a:rPr lang="en-US" sz="2400" dirty="0" err="1"/>
              <a:t>och</a:t>
            </a:r>
            <a:r>
              <a:rPr lang="en-US" sz="2400" dirty="0"/>
              <a:t> </a:t>
            </a:r>
            <a:r>
              <a:rPr lang="en-US" sz="2400" dirty="0" err="1"/>
              <a:t>nanofysik</a:t>
            </a:r>
            <a:r>
              <a:rPr lang="en-US" sz="2400" dirty="0"/>
              <a:t> </a:t>
            </a:r>
            <a:r>
              <a:rPr lang="en-US" sz="2400" u="sng" dirty="0">
                <a:solidFill>
                  <a:srgbClr val="0000FF"/>
                </a:solidFill>
              </a:rPr>
              <a:t>B Gunnar </a:t>
            </a:r>
            <a:r>
              <a:rPr lang="en-US" sz="2400" u="sng" dirty="0" err="1" smtClean="0">
                <a:solidFill>
                  <a:srgbClr val="0000FF"/>
                </a:solidFill>
              </a:rPr>
              <a:t>Malm</a:t>
            </a:r>
            <a:endParaRPr lang="en-US" sz="2400" u="sng" dirty="0" smtClean="0">
              <a:solidFill>
                <a:srgbClr val="0000FF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400" dirty="0" err="1" smtClean="0"/>
              <a:t>Integrerade</a:t>
            </a:r>
            <a:r>
              <a:rPr lang="en-US" sz="2400" dirty="0" smtClean="0"/>
              <a:t> </a:t>
            </a:r>
            <a:r>
              <a:rPr lang="en-US" sz="2400" dirty="0" err="1"/>
              <a:t>komponenter</a:t>
            </a:r>
            <a:r>
              <a:rPr lang="en-US" sz="2400" dirty="0"/>
              <a:t> </a:t>
            </a:r>
            <a:r>
              <a:rPr lang="en-US" sz="2400" dirty="0" err="1"/>
              <a:t>och</a:t>
            </a:r>
            <a:r>
              <a:rPr lang="en-US" sz="2400" dirty="0"/>
              <a:t> </a:t>
            </a:r>
            <a:r>
              <a:rPr lang="en-US" sz="2400" dirty="0" err="1"/>
              <a:t>kretsar</a:t>
            </a:r>
            <a:r>
              <a:rPr lang="en-US" sz="2400" dirty="0"/>
              <a:t> </a:t>
            </a:r>
            <a:r>
              <a:rPr lang="en-US" sz="2400" u="sng" dirty="0">
                <a:solidFill>
                  <a:srgbClr val="0000FF"/>
                </a:solidFill>
              </a:rPr>
              <a:t>B Gunnar </a:t>
            </a:r>
            <a:r>
              <a:rPr lang="en-US" sz="2400" u="sng" dirty="0" err="1" smtClean="0">
                <a:solidFill>
                  <a:srgbClr val="0000FF"/>
                </a:solidFill>
              </a:rPr>
              <a:t>Malm</a:t>
            </a:r>
            <a:r>
              <a:rPr lang="en-US" sz="2400" dirty="0" smtClean="0"/>
              <a:t> </a:t>
            </a:r>
          </a:p>
          <a:p>
            <a:pPr>
              <a:spcAft>
                <a:spcPts val="1200"/>
              </a:spcAft>
            </a:pPr>
            <a:r>
              <a:rPr lang="en-US" sz="2400" dirty="0" err="1" smtClean="0"/>
              <a:t>Elektroniksystem</a:t>
            </a:r>
            <a:r>
              <a:rPr lang="en-US" sz="2400" dirty="0" smtClean="0"/>
              <a:t> </a:t>
            </a:r>
            <a:r>
              <a:rPr lang="en-US" sz="2400" u="sng" dirty="0">
                <a:solidFill>
                  <a:srgbClr val="0000FF"/>
                </a:solidFill>
              </a:rPr>
              <a:t>Fredrik </a:t>
            </a:r>
            <a:r>
              <a:rPr lang="en-US" sz="2400" u="sng" dirty="0" smtClean="0">
                <a:solidFill>
                  <a:srgbClr val="0000FF"/>
                </a:solidFill>
              </a:rPr>
              <a:t>Jonsson</a:t>
            </a:r>
          </a:p>
          <a:p>
            <a:pPr>
              <a:spcAft>
                <a:spcPts val="1200"/>
              </a:spcAft>
            </a:pPr>
            <a:r>
              <a:rPr lang="en-US" sz="2400" dirty="0" err="1" smtClean="0"/>
              <a:t>Examensarbeten</a:t>
            </a:r>
            <a:r>
              <a:rPr lang="en-US" sz="2400" dirty="0" smtClean="0"/>
              <a:t> </a:t>
            </a:r>
            <a:r>
              <a:rPr lang="en-US" sz="2400" u="sng" dirty="0">
                <a:solidFill>
                  <a:srgbClr val="0000FF"/>
                </a:solidFill>
              </a:rPr>
              <a:t>Anne </a:t>
            </a:r>
            <a:r>
              <a:rPr lang="en-US" sz="2400" u="sng" dirty="0" smtClean="0">
                <a:solidFill>
                  <a:srgbClr val="0000FF"/>
                </a:solidFill>
              </a:rPr>
              <a:t>Håkansson</a:t>
            </a:r>
            <a:endParaRPr lang="en-US" sz="2400" u="sng" dirty="0">
              <a:solidFill>
                <a:srgbClr val="0000FF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400" i="1" dirty="0" err="1"/>
              <a:t>Grundutbildningsansvarig</a:t>
            </a:r>
            <a:r>
              <a:rPr lang="en-US" sz="2400" i="1" dirty="0"/>
              <a:t> </a:t>
            </a:r>
            <a:r>
              <a:rPr lang="en-US" sz="2400" i="1" dirty="0">
                <a:solidFill>
                  <a:srgbClr val="0000FF"/>
                </a:solidFill>
              </a:rPr>
              <a:t>Anders Västberg</a:t>
            </a:r>
            <a:endParaRPr lang="en-GB" sz="2400" i="1" u="sng" dirty="0">
              <a:solidFill>
                <a:srgbClr val="0000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Anne </a:t>
            </a:r>
            <a:r>
              <a:rPr lang="en-GB" dirty="0"/>
              <a:t>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329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Information </a:t>
            </a:r>
            <a:r>
              <a:rPr lang="en-GB" dirty="0" err="1" smtClean="0"/>
              <a:t>om</a:t>
            </a:r>
            <a:r>
              <a:rPr lang="en-GB" dirty="0" smtClean="0"/>
              <a:t> </a:t>
            </a:r>
            <a:r>
              <a:rPr lang="en-GB" dirty="0" err="1" smtClean="0"/>
              <a:t>examensarbeten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GB" sz="2400" dirty="0" err="1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Hitta</a:t>
            </a:r>
            <a:r>
              <a:rPr lang="en-GB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 information </a:t>
            </a:r>
            <a:r>
              <a:rPr lang="en-GB" sz="2400" dirty="0" err="1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om</a:t>
            </a:r>
            <a:r>
              <a:rPr lang="en-GB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 </a:t>
            </a:r>
            <a:r>
              <a:rPr lang="en-GB" sz="2400" dirty="0" err="1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examensarbeten</a:t>
            </a:r>
            <a:r>
              <a:rPr lang="en-GB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https://</a:t>
            </a:r>
            <a:r>
              <a:rPr lang="en-GB" sz="2400" dirty="0" err="1">
                <a:solidFill>
                  <a:srgbClr val="0000FF"/>
                </a:solidFill>
                <a:latin typeface="Times New Roman" charset="0"/>
                <a:ea typeface="MS PGothic" charset="0"/>
              </a:rPr>
              <a:t>www.kth.se</a:t>
            </a:r>
            <a:r>
              <a:rPr lang="en-GB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/social/group/</a:t>
            </a:r>
            <a:r>
              <a:rPr lang="en-GB" sz="2400" dirty="0" err="1">
                <a:solidFill>
                  <a:srgbClr val="0000FF"/>
                </a:solidFill>
                <a:latin typeface="Times New Roman" charset="0"/>
                <a:ea typeface="MS PGothic" charset="0"/>
              </a:rPr>
              <a:t>examensarbete-ict-sk</a:t>
            </a:r>
            <a:r>
              <a:rPr lang="en-GB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/</a:t>
            </a:r>
          </a:p>
          <a:p>
            <a:pPr>
              <a:lnSpc>
                <a:spcPct val="90000"/>
              </a:lnSpc>
            </a:pPr>
            <a:endParaRPr lang="en-GB" sz="2400" dirty="0" smtClean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https://</a:t>
            </a:r>
            <a:r>
              <a:rPr lang="en-GB" sz="2400" dirty="0" err="1">
                <a:solidFill>
                  <a:srgbClr val="0000FF"/>
                </a:solidFill>
                <a:latin typeface="Times New Roman" charset="0"/>
                <a:ea typeface="MS PGothic" charset="0"/>
              </a:rPr>
              <a:t>www.kth.se</a:t>
            </a:r>
            <a:r>
              <a:rPr lang="en-GB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/social/group/</a:t>
            </a:r>
            <a:r>
              <a:rPr lang="en-GB" sz="2400" dirty="0" err="1">
                <a:solidFill>
                  <a:srgbClr val="0000FF"/>
                </a:solidFill>
                <a:latin typeface="Times New Roman" charset="0"/>
                <a:ea typeface="MS PGothic" charset="0"/>
              </a:rPr>
              <a:t>examensarbete-ict-sk</a:t>
            </a:r>
            <a:r>
              <a:rPr lang="en-GB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/page/</a:t>
            </a:r>
            <a:r>
              <a:rPr lang="en-GB" sz="2400" dirty="0" err="1">
                <a:solidFill>
                  <a:srgbClr val="0000FF"/>
                </a:solidFill>
                <a:latin typeface="Times New Roman" charset="0"/>
                <a:ea typeface="MS PGothic" charset="0"/>
              </a:rPr>
              <a:t>formular-registrering-projektforslag</a:t>
            </a:r>
            <a:r>
              <a:rPr lang="en-GB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/</a:t>
            </a:r>
          </a:p>
          <a:p>
            <a:pPr>
              <a:lnSpc>
                <a:spcPct val="90000"/>
              </a:lnSpc>
            </a:pPr>
            <a:endParaRPr lang="en-GB" sz="2400" dirty="0" smtClean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https://</a:t>
            </a:r>
            <a:r>
              <a:rPr lang="en-GB" sz="2400" dirty="0" err="1">
                <a:solidFill>
                  <a:srgbClr val="0000FF"/>
                </a:solidFill>
                <a:latin typeface="Times New Roman" charset="0"/>
                <a:ea typeface="MS PGothic" charset="0"/>
              </a:rPr>
              <a:t>www.kth.se</a:t>
            </a:r>
            <a:r>
              <a:rPr lang="en-GB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/student/program/</a:t>
            </a:r>
            <a:r>
              <a:rPr lang="en-GB" sz="2400" dirty="0" err="1">
                <a:solidFill>
                  <a:srgbClr val="0000FF"/>
                </a:solidFill>
                <a:latin typeface="Times New Roman" charset="0"/>
                <a:ea typeface="MS PGothic" charset="0"/>
              </a:rPr>
              <a:t>examensarbete</a:t>
            </a:r>
            <a:r>
              <a:rPr lang="en-GB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/ict-examensarbete-vid-skolan-for-informations-och-kommunikationsteknik-</a:t>
            </a:r>
            <a:r>
              <a:rPr lang="en-GB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1.14065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GB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I </a:t>
            </a:r>
            <a:r>
              <a:rPr lang="en-GB" sz="2400" dirty="0" err="1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Bilda</a:t>
            </a:r>
            <a:r>
              <a:rPr lang="en-GB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en-GB" sz="2400" dirty="0" err="1" smtClean="0"/>
              <a:t>Examensarbete</a:t>
            </a:r>
            <a:r>
              <a:rPr lang="en-GB" sz="2400" dirty="0" smtClean="0"/>
              <a:t> </a:t>
            </a:r>
            <a:r>
              <a:rPr lang="en-GB" sz="2400" dirty="0"/>
              <a:t>/ Degree projects, ICT-</a:t>
            </a:r>
            <a:r>
              <a:rPr lang="en-GB" sz="2400" dirty="0" err="1"/>
              <a:t>skolan</a:t>
            </a:r>
            <a:r>
              <a:rPr lang="en-GB" sz="2400" dirty="0"/>
              <a:t>/ ICT-School </a:t>
            </a:r>
            <a:r>
              <a:rPr lang="en-GB" sz="2400" dirty="0" smtClean="0"/>
              <a:t>2017</a:t>
            </a:r>
            <a:endParaRPr lang="en-GB" sz="2400" dirty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0042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3600" b="1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Föreläsningar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183334" y="1702224"/>
            <a:ext cx="7851000" cy="4163903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r>
              <a:rPr lang="sv-SE" sz="2800" dirty="0" smtClean="0">
                <a:solidFill>
                  <a:srgbClr val="FF0000"/>
                </a:solidFill>
                <a:latin typeface="Calibri"/>
                <a:ea typeface="MS PGothic" charset="0"/>
                <a:cs typeface="Calibri"/>
              </a:rPr>
              <a:t>2017</a:t>
            </a:r>
            <a:endParaRPr lang="sv-SE" sz="2800" dirty="0">
              <a:solidFill>
                <a:srgbClr val="FF0000"/>
              </a:solidFill>
              <a:latin typeface="Calibri"/>
              <a:ea typeface="MS PGothic" charset="0"/>
              <a:cs typeface="Calibri"/>
            </a:endParaRPr>
          </a:p>
          <a:p>
            <a:r>
              <a:rPr lang="sv-SE" sz="2800" dirty="0">
                <a:latin typeface="Calibri"/>
                <a:cs typeface="Calibri"/>
              </a:rPr>
              <a:t>J</a:t>
            </a:r>
            <a:r>
              <a:rPr lang="sv-SE" sz="2800" dirty="0" smtClean="0">
                <a:latin typeface="Calibri"/>
                <a:cs typeface="Calibri"/>
              </a:rPr>
              <a:t>anuari - Introduktionsföreläsning</a:t>
            </a:r>
            <a:endParaRPr lang="sv-SE" sz="2800" dirty="0">
              <a:latin typeface="Calibri"/>
              <a:cs typeface="Calibri"/>
            </a:endParaRPr>
          </a:p>
          <a:p>
            <a:pPr marL="514350" indent="-514350">
              <a:buFont typeface="Arial" charset="0"/>
              <a:buAutoNum type="arabicParenR"/>
            </a:pPr>
            <a:endParaRPr lang="sv-SE" sz="2800" dirty="0" smtClean="0">
              <a:latin typeface="Calibri"/>
              <a:ea typeface="MS PGothic" charset="0"/>
              <a:cs typeface="Calibri"/>
            </a:endParaRPr>
          </a:p>
          <a:p>
            <a:pPr marL="0" indent="0">
              <a:buFont typeface="Arial" charset="0"/>
              <a:buNone/>
            </a:pPr>
            <a:endParaRPr lang="sv-SE" sz="2800" dirty="0" smtClean="0">
              <a:latin typeface="Calibri"/>
              <a:ea typeface="MS PGothic" charset="0"/>
              <a:cs typeface="Calibri"/>
            </a:endParaRPr>
          </a:p>
          <a:p>
            <a:r>
              <a:rPr lang="sv-SE" sz="2800" dirty="0" smtClean="0">
                <a:latin typeface="Calibri"/>
                <a:cs typeface="Calibri"/>
              </a:rPr>
              <a:t>Februari -  </a:t>
            </a:r>
            <a:r>
              <a:rPr lang="sv-SE" sz="2800" dirty="0" err="1" smtClean="0">
                <a:latin typeface="Calibri"/>
                <a:cs typeface="Calibri"/>
              </a:rPr>
              <a:t>Div</a:t>
            </a:r>
            <a:r>
              <a:rPr lang="sv-SE" sz="2800" dirty="0" smtClean="0">
                <a:latin typeface="Calibri"/>
                <a:cs typeface="Calibri"/>
              </a:rPr>
              <a:t>: Innehåll, Struktur, Presentation </a:t>
            </a:r>
            <a:r>
              <a:rPr lang="sv-SE" sz="2800" dirty="0">
                <a:latin typeface="Calibri"/>
                <a:cs typeface="Calibri"/>
              </a:rPr>
              <a:t>/ Opposition, </a:t>
            </a:r>
            <a:r>
              <a:rPr lang="sv-SE" sz="2800" dirty="0" smtClean="0">
                <a:latin typeface="Calibri"/>
                <a:cs typeface="Calibri"/>
              </a:rPr>
              <a:t>Skrivtips</a:t>
            </a:r>
            <a:endParaRPr lang="sv-SE" sz="2800" dirty="0">
              <a:latin typeface="Calibri"/>
              <a:cs typeface="Calibri"/>
            </a:endParaRPr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82430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3600" b="1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Frågor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4876800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sv-SE" sz="9600" dirty="0">
              <a:solidFill>
                <a:schemeClr val="accent6">
                  <a:lumMod val="75000"/>
                </a:schemeClr>
              </a:solidFill>
              <a:ea typeface="ＭＳ Ｐゴシック" charset="0"/>
              <a:cs typeface="ＭＳ Ｐゴシック" charset="0"/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sv-SE" sz="9600" dirty="0" smtClean="0">
                <a:solidFill>
                  <a:schemeClr val="accent6">
                    <a:lumMod val="75000"/>
                  </a:schemeClr>
                </a:solidFill>
                <a:ea typeface="ＭＳ Ｐゴシック" charset="0"/>
                <a:cs typeface="ＭＳ Ｐゴシック" charset="0"/>
              </a:rPr>
              <a:t>?</a:t>
            </a:r>
            <a:endParaRPr lang="sv-SE" sz="9600" dirty="0">
              <a:solidFill>
                <a:schemeClr val="accent6">
                  <a:lumMod val="75000"/>
                </a:schemeClr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4885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KTH_PPT template blue">
  <a:themeElements>
    <a:clrScheme name="Anpassat 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E87C1"/>
      </a:accent2>
      <a:accent3>
        <a:srgbClr val="A3BBDB"/>
      </a:accent3>
      <a:accent4>
        <a:srgbClr val="65656C"/>
      </a:accent4>
      <a:accent5>
        <a:srgbClr val="939398"/>
      </a:accent5>
      <a:accent6>
        <a:srgbClr val="C2C2C4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blue.potx</Template>
  <TotalTime>2124</TotalTime>
  <Words>1528</Words>
  <Application>Microsoft Macintosh PowerPoint</Application>
  <PresentationFormat>On-screen Show (4:3)</PresentationFormat>
  <Paragraphs>318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KTH_PPT template blue</vt:lpstr>
      <vt:lpstr>Examensarbete  Högskoleingenjörsexamen/ Kandidatexamen/ Civilingenjörsexamen åk 3</vt:lpstr>
      <vt:lpstr>Behörighet</vt:lpstr>
      <vt:lpstr>Examensarbetskursen</vt:lpstr>
      <vt:lpstr>Före kursstart (P3 Jan / P4 Mars)</vt:lpstr>
      <vt:lpstr>Inför kursen</vt:lpstr>
      <vt:lpstr>@ICT- skolan</vt:lpstr>
      <vt:lpstr>Sök och bestäm examensarbete /-projekt</vt:lpstr>
      <vt:lpstr>Sök och bestäm examensarbete /-projekt </vt:lpstr>
      <vt:lpstr>@ICT-skolan  Hur få registreringsblanketten godkänd?</vt:lpstr>
      <vt:lpstr>PowerPoint Presentation</vt:lpstr>
      <vt:lpstr>Nyheter! P/F – ECTS A-F</vt:lpstr>
      <vt:lpstr>Inlämning – Start i period 3 eller 4</vt:lpstr>
      <vt:lpstr>Inlämning – Start i period 1</vt:lpstr>
      <vt:lpstr>Varför lämna in i Bilda</vt:lpstr>
      <vt:lpstr>Projektförslag == anmälan (ej == registering)</vt:lpstr>
      <vt:lpstr>Projektförslag, forts. </vt:lpstr>
      <vt:lpstr>Ingen aning vad du ska arbeta med?  Men ska göra examensarbetet under vårtermin</vt:lpstr>
      <vt:lpstr>Bilda, Examensarbete / Degree projects, ICT-skolan/ ICT-School 2016  - OBS årtalet! </vt:lpstr>
      <vt:lpstr>Till exempel…. </vt:lpstr>
      <vt:lpstr>Antal Projektförslag och förändring</vt:lpstr>
      <vt:lpstr>Examinator – Handledare</vt:lpstr>
      <vt:lpstr>Programansvariga</vt:lpstr>
      <vt:lpstr>Programansvariga</vt:lpstr>
      <vt:lpstr>Studierektorer </vt:lpstr>
      <vt:lpstr>Information om examensarbeten</vt:lpstr>
      <vt:lpstr>Föreläsningar</vt:lpstr>
      <vt:lpstr>Frågor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</dc:creator>
  <cp:lastModifiedBy>Anne Håkansson</cp:lastModifiedBy>
  <cp:revision>1446</cp:revision>
  <cp:lastPrinted>2013-05-27T09:10:21Z</cp:lastPrinted>
  <dcterms:created xsi:type="dcterms:W3CDTF">2013-05-14T14:14:04Z</dcterms:created>
  <dcterms:modified xsi:type="dcterms:W3CDTF">2016-10-22T06:36:15Z</dcterms:modified>
</cp:coreProperties>
</file>