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8" r:id="rId2"/>
    <p:sldId id="271" r:id="rId3"/>
    <p:sldId id="272" r:id="rId4"/>
    <p:sldId id="277" r:id="rId5"/>
    <p:sldId id="335" r:id="rId6"/>
    <p:sldId id="274" r:id="rId7"/>
    <p:sldId id="324" r:id="rId8"/>
    <p:sldId id="334" r:id="rId9"/>
    <p:sldId id="325" r:id="rId10"/>
    <p:sldId id="326" r:id="rId11"/>
    <p:sldId id="344" r:id="rId12"/>
    <p:sldId id="327" r:id="rId13"/>
    <p:sldId id="328" r:id="rId14"/>
    <p:sldId id="346" r:id="rId15"/>
    <p:sldId id="337" r:id="rId16"/>
    <p:sldId id="338" r:id="rId17"/>
    <p:sldId id="339" r:id="rId18"/>
    <p:sldId id="332" r:id="rId19"/>
    <p:sldId id="333" r:id="rId20"/>
    <p:sldId id="340" r:id="rId21"/>
    <p:sldId id="320" r:id="rId22"/>
    <p:sldId id="298" r:id="rId23"/>
    <p:sldId id="299" r:id="rId24"/>
    <p:sldId id="300" r:id="rId25"/>
    <p:sldId id="341" r:id="rId26"/>
    <p:sldId id="343" r:id="rId27"/>
    <p:sldId id="34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CDF"/>
    <a:srgbClr val="FD990A"/>
    <a:srgbClr val="1F26E4"/>
    <a:srgbClr val="7C2EA4"/>
    <a:srgbClr val="0000FF"/>
    <a:srgbClr val="C00000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514" autoAdjust="0"/>
    <p:restoredTop sz="94603" autoAdjust="0"/>
  </p:normalViewPr>
  <p:slideViewPr>
    <p:cSldViewPr snapToGrid="0" showGuides="1">
      <p:cViewPr>
        <p:scale>
          <a:sx n="68" d="100"/>
          <a:sy n="68" d="100"/>
        </p:scale>
        <p:origin x="-432" y="-112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pos="631"/>
        <p:guide pos="1020"/>
        <p:guide pos="5389"/>
        <p:guide pos="3120"/>
        <p:guide pos="219"/>
        <p:guide pos="32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t>22/10/16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74A44-3354-384A-AC6E-75C5CEA07BD6}" type="datetimeFigureOut">
              <a:rPr lang="en-US" smtClean="0"/>
              <a:t>22/10/16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F3DE2-B933-3045-B85E-5280B42F80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9120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6935788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© 2013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7896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AF80A-CB2A-E349-9B6C-232D5FFC94A8}" type="datetime1">
              <a:rPr lang="en-US" smtClean="0"/>
              <a:t>22/10/16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© 2013 Anne Håkansson All rights reserved. 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5D7A-FE3B-3243-84F9-6DC9D11013E1}" type="datetime1">
              <a:rPr lang="en-US" smtClean="0"/>
              <a:t>22/10/16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© 2013 Anne Håkansson All rights reserved. 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2057400"/>
            <a:ext cx="3328988" cy="36036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0EF94-EF4D-B642-AE82-30F7D87DBF12}" type="datetime1">
              <a:rPr lang="en-US" smtClean="0"/>
              <a:t>22/10/16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© 2013 Anne Håkansson All rights reserved. 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2057399"/>
            <a:ext cx="3328988" cy="3603625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881F-230E-3243-8954-C1D6E4375F90}" type="datetime1">
              <a:rPr lang="en-US" smtClean="0"/>
              <a:t>22/10/16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© 2013 Anne Håkansson All rights reserved. </a:t>
            </a:r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651" y="2067717"/>
            <a:ext cx="9180625" cy="4219952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0006" h="4281672">
                <a:moveTo>
                  <a:pt x="69" y="0"/>
                </a:moveTo>
                <a:lnTo>
                  <a:pt x="9149876" y="9702"/>
                </a:lnTo>
                <a:lnTo>
                  <a:pt x="9149876" y="89"/>
                </a:lnTo>
                <a:cubicBezTo>
                  <a:pt x="9151464" y="1317690"/>
                  <a:pt x="9138022" y="2649786"/>
                  <a:pt x="9139610" y="3967387"/>
                </a:cubicBezTo>
                <a:lnTo>
                  <a:pt x="1343580" y="3963016"/>
                </a:lnTo>
                <a:cubicBezTo>
                  <a:pt x="1305423" y="3967687"/>
                  <a:pt x="1277548" y="3969456"/>
                  <a:pt x="1268613" y="4009885"/>
                </a:cubicBezTo>
                <a:cubicBezTo>
                  <a:pt x="1259678" y="4050314"/>
                  <a:pt x="1265601" y="4168622"/>
                  <a:pt x="1261493" y="4220084"/>
                </a:cubicBezTo>
                <a:cubicBezTo>
                  <a:pt x="1252639" y="4259467"/>
                  <a:pt x="1251642" y="4256446"/>
                  <a:pt x="1213117" y="4280000"/>
                </a:cubicBezTo>
                <a:lnTo>
                  <a:pt x="5075" y="4281672"/>
                </a:lnTo>
                <a:cubicBezTo>
                  <a:pt x="9308" y="3094403"/>
                  <a:pt x="1643" y="1905539"/>
                  <a:pt x="5876" y="718270"/>
                </a:cubicBezTo>
                <a:cubicBezTo>
                  <a:pt x="5876" y="326939"/>
                  <a:pt x="-737" y="428625"/>
                  <a:pt x="6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47F1-7B2B-B742-957B-1DD823CF23C5}" type="datetime1">
              <a:rPr lang="en-US" smtClean="0"/>
              <a:t>22/10/16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© 2013 Anne Håkansson All rights reserved. </a:t>
            </a:r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2057401"/>
            <a:ext cx="6935788" cy="3603624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FBA71-B68D-884A-B07A-17F6086E412C}" type="datetime1">
              <a:rPr lang="en-US" smtClean="0"/>
              <a:t>22/10/16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© 2013 Anne Håkansson All rights reserved. </a:t>
            </a:r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2057399"/>
            <a:ext cx="6935788" cy="360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r>
              <a:rPr lang="en-GB" smtClean="0"/>
              <a:t>© 2013 Anne Håkansson All rights reserved. </a:t>
            </a: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74D85948-C27A-7C42-8F74-5EF54576D999}" type="datetime1">
              <a:rPr lang="en-US" smtClean="0"/>
              <a:t>22/10/16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195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4" r:id="rId4"/>
    <p:sldLayoutId id="2147483663" r:id="rId5"/>
    <p:sldLayoutId id="2147483661" r:id="rId6"/>
    <p:sldLayoutId id="2147483662" r:id="rId7"/>
    <p:sldLayoutId id="2147483655" r:id="rId8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/>
          <p:cNvSpPr>
            <a:spLocks noGrp="1"/>
          </p:cNvSpPr>
          <p:nvPr>
            <p:ph type="ctrTitle"/>
          </p:nvPr>
        </p:nvSpPr>
        <p:spPr>
          <a:xfrm>
            <a:off x="1269983" y="1161181"/>
            <a:ext cx="7804676" cy="1043684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Degree Project </a:t>
            </a:r>
            <a:r>
              <a:rPr lang="en-GB" sz="2800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Course</a:t>
            </a:r>
            <a:r>
              <a:rPr lang="en-GB" sz="2800" dirty="0" smtClean="0">
                <a:latin typeface="Arial" charset="0"/>
                <a:ea typeface="ＭＳ Ｐゴシック" charset="0"/>
                <a:cs typeface="Arial" charset="0"/>
              </a:rPr>
              <a:t/>
            </a:r>
            <a:br>
              <a:rPr lang="en-GB" sz="2800" dirty="0" smtClean="0">
                <a:latin typeface="Arial" charset="0"/>
                <a:ea typeface="ＭＳ Ｐゴシック" charset="0"/>
                <a:cs typeface="Arial" charset="0"/>
              </a:rPr>
            </a:br>
            <a:r>
              <a:rPr lang="en-GB" sz="2000" dirty="0" smtClean="0">
                <a:solidFill>
                  <a:srgbClr val="C00000"/>
                </a:solidFill>
                <a:latin typeface="Calibri" charset="0"/>
                <a:ea typeface="MS PGothic" charset="0"/>
              </a:rPr>
              <a:t>BSc </a:t>
            </a:r>
            <a:r>
              <a:rPr lang="en-GB" sz="2000" dirty="0">
                <a:solidFill>
                  <a:srgbClr val="C00000"/>
                </a:solidFill>
                <a:latin typeface="Calibri" charset="0"/>
                <a:ea typeface="MS PGothic" charset="0"/>
              </a:rPr>
              <a:t>of </a:t>
            </a:r>
            <a:r>
              <a:rPr lang="en-GB" sz="2000" dirty="0" smtClean="0">
                <a:solidFill>
                  <a:srgbClr val="C00000"/>
                </a:solidFill>
                <a:latin typeface="Calibri" charset="0"/>
                <a:ea typeface="MS PGothic" charset="0"/>
              </a:rPr>
              <a:t>Engineering, </a:t>
            </a:r>
            <a:r>
              <a:rPr lang="sv-SE" sz="2000" dirty="0" smtClean="0">
                <a:solidFill>
                  <a:srgbClr val="C00000"/>
                </a:solidFill>
                <a:latin typeface="Calibri" charset="0"/>
                <a:ea typeface="MS PGothic" charset="0"/>
              </a:rPr>
              <a:t>Bachelor </a:t>
            </a:r>
            <a:r>
              <a:rPr lang="sv-SE" sz="2000" dirty="0" err="1" smtClean="0">
                <a:solidFill>
                  <a:srgbClr val="C00000"/>
                </a:solidFill>
                <a:latin typeface="Calibri" charset="0"/>
                <a:ea typeface="MS PGothic" charset="0"/>
              </a:rPr>
              <a:t>degree</a:t>
            </a:r>
            <a:r>
              <a:rPr lang="sv-SE" sz="2000" dirty="0" smtClean="0">
                <a:solidFill>
                  <a:srgbClr val="C00000"/>
                </a:solidFill>
                <a:latin typeface="Calibri" charset="0"/>
                <a:ea typeface="MS PGothic" charset="0"/>
              </a:rPr>
              <a:t>/ Civil </a:t>
            </a:r>
            <a:r>
              <a:rPr lang="sv-SE" sz="2000" dirty="0" err="1" smtClean="0">
                <a:solidFill>
                  <a:srgbClr val="C00000"/>
                </a:solidFill>
                <a:latin typeface="Calibri" charset="0"/>
                <a:ea typeface="MS PGothic" charset="0"/>
              </a:rPr>
              <a:t>engineer</a:t>
            </a:r>
            <a:r>
              <a:rPr lang="sv-SE" sz="2000" dirty="0" smtClean="0">
                <a:solidFill>
                  <a:srgbClr val="C00000"/>
                </a:solidFill>
                <a:latin typeface="Calibri" charset="0"/>
                <a:ea typeface="MS PGothic" charset="0"/>
              </a:rPr>
              <a:t> </a:t>
            </a:r>
            <a:r>
              <a:rPr lang="sv-SE" sz="2000" dirty="0" err="1" smtClean="0">
                <a:solidFill>
                  <a:srgbClr val="C00000"/>
                </a:solidFill>
                <a:latin typeface="Calibri" charset="0"/>
                <a:ea typeface="MS PGothic" charset="0"/>
              </a:rPr>
              <a:t>year</a:t>
            </a:r>
            <a:r>
              <a:rPr lang="sv-SE" sz="2000" dirty="0" smtClean="0">
                <a:solidFill>
                  <a:srgbClr val="C00000"/>
                </a:solidFill>
                <a:latin typeface="Calibri" charset="0"/>
                <a:ea typeface="MS PGothic" charset="0"/>
              </a:rPr>
              <a:t> 3</a:t>
            </a:r>
            <a:endParaRPr lang="en-GB" sz="2000" dirty="0">
              <a:solidFill>
                <a:srgbClr val="C00000"/>
              </a:solidFill>
            </a:endParaRPr>
          </a:p>
        </p:txBody>
      </p:sp>
      <p:sp>
        <p:nvSpPr>
          <p:cNvPr id="12" name="Underrubrik 11"/>
          <p:cNvSpPr>
            <a:spLocks noGrp="1"/>
          </p:cNvSpPr>
          <p:nvPr>
            <p:ph type="subTitle" idx="1"/>
          </p:nvPr>
        </p:nvSpPr>
        <p:spPr>
          <a:xfrm>
            <a:off x="1567963" y="2412490"/>
            <a:ext cx="6987075" cy="117524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GB" sz="3200" b="1" dirty="0" smtClean="0">
                <a:solidFill>
                  <a:srgbClr val="000000"/>
                </a:solidFill>
                <a:ea typeface="ＭＳ Ｐゴシック" charset="0"/>
                <a:cs typeface="Arial" charset="0"/>
              </a:rPr>
              <a:t>Anne Håkansson</a:t>
            </a:r>
          </a:p>
          <a:p>
            <a:pPr>
              <a:lnSpc>
                <a:spcPct val="120000"/>
              </a:lnSpc>
            </a:pPr>
            <a:r>
              <a:rPr lang="sv-SE" sz="1800" b="1" dirty="0" smtClean="0">
                <a:solidFill>
                  <a:srgbClr val="C00000"/>
                </a:solidFill>
                <a:latin typeface="Arial" charset="0"/>
                <a:ea typeface="MS PGothic" charset="0"/>
                <a:cs typeface="Arial" charset="0"/>
              </a:rPr>
              <a:t>annehak@kth.se</a:t>
            </a:r>
          </a:p>
          <a:p>
            <a:pPr>
              <a:lnSpc>
                <a:spcPct val="120000"/>
              </a:lnSpc>
            </a:pPr>
            <a:r>
              <a:rPr lang="en-GB" sz="1800" b="1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Director of studies for degree </a:t>
            </a:r>
            <a:r>
              <a:rPr lang="en-GB" sz="1800" b="1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project</a:t>
            </a:r>
            <a:r>
              <a:rPr lang="sv-SE" sz="1600" b="1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s</a:t>
            </a:r>
            <a:r>
              <a:rPr lang="sv-SE" b="1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/>
            </a:r>
            <a:br>
              <a:rPr lang="sv-SE" b="1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</a:br>
            <a:r>
              <a:rPr lang="sv-SE" b="1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Information and Communication </a:t>
            </a:r>
            <a:r>
              <a:rPr lang="sv-SE" b="1" dirty="0" err="1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Technology</a:t>
            </a:r>
            <a:r>
              <a:rPr lang="sv-SE" b="1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, KTH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Footer Placeholder 5"/>
          <p:cNvSpPr txBox="1">
            <a:spLocks/>
          </p:cNvSpPr>
          <p:nvPr/>
        </p:nvSpPr>
        <p:spPr>
          <a:xfrm>
            <a:off x="1619249" y="6419686"/>
            <a:ext cx="59388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 smtClean="0">
                <a:solidFill>
                  <a:srgbClr val="FFFFFF"/>
                </a:solidFill>
              </a:rPr>
              <a:t>© 2016 Anne Håkansson All rights reserved. </a:t>
            </a:r>
            <a:endParaRPr lang="en-GB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err="1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Prerequisites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8817" y="1587284"/>
            <a:ext cx="7625183" cy="4370501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alibri" charset="0"/>
                <a:ea typeface="MS PGothic" charset="0"/>
              </a:rPr>
              <a:t>To start the degree project course:</a:t>
            </a:r>
          </a:p>
          <a:p>
            <a:endParaRPr lang="en-US" sz="2400" i="1" u="sng" dirty="0" smtClean="0"/>
          </a:p>
          <a:p>
            <a:r>
              <a:rPr lang="en-US" sz="2400" i="1" u="sng" dirty="0" smtClean="0"/>
              <a:t>Must</a:t>
            </a:r>
            <a:r>
              <a:rPr lang="en-US" sz="2400" i="1" dirty="0" smtClean="0"/>
              <a:t> have </a:t>
            </a:r>
            <a:r>
              <a:rPr lang="en-US" sz="2400" i="1" u="sng" dirty="0" smtClean="0"/>
              <a:t>at least</a:t>
            </a:r>
            <a:r>
              <a:rPr lang="en-US" sz="2400" i="1" dirty="0" smtClean="0"/>
              <a:t> </a:t>
            </a:r>
            <a:r>
              <a:rPr lang="en-US" sz="2400" dirty="0" smtClean="0"/>
              <a:t>120 credits completed courses</a:t>
            </a:r>
          </a:p>
          <a:p>
            <a:pPr>
              <a:lnSpc>
                <a:spcPct val="90000"/>
              </a:lnSpc>
            </a:pPr>
            <a:endParaRPr lang="en-US" sz="2400" dirty="0" smtClean="0">
              <a:latin typeface="Calibri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Calibri" charset="0"/>
                <a:ea typeface="MS PGothic" charset="0"/>
              </a:rPr>
              <a:t>This requirement is checked by the administration </a:t>
            </a:r>
            <a:r>
              <a:rPr lang="en-US" sz="2400" i="1" u="sng" dirty="0" smtClean="0">
                <a:latin typeface="Calibri" charset="0"/>
                <a:ea typeface="MS PGothic" charset="0"/>
              </a:rPr>
              <a:t>before</a:t>
            </a:r>
            <a:r>
              <a:rPr lang="en-US" sz="2400" dirty="0" smtClean="0">
                <a:latin typeface="Calibri" charset="0"/>
                <a:ea typeface="MS PGothic" charset="0"/>
              </a:rPr>
              <a:t> the student is registered for the degree project course and can start the course.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i="1" dirty="0" smtClean="0"/>
              <a:t>”Exceptions permission” – only</a:t>
            </a:r>
            <a:r>
              <a:rPr lang="en-US" sz="2400" dirty="0" smtClean="0"/>
              <a:t> if the student </a:t>
            </a:r>
            <a:r>
              <a:rPr lang="en-US" sz="2400" dirty="0" smtClean="0">
                <a:solidFill>
                  <a:srgbClr val="000000"/>
                </a:solidFill>
              </a:rPr>
              <a:t>gets the credits in the beginning of the course &amp; </a:t>
            </a:r>
            <a:r>
              <a:rPr lang="en-US" sz="2400" i="1" dirty="0" smtClean="0">
                <a:solidFill>
                  <a:srgbClr val="000000"/>
                </a:solidFill>
              </a:rPr>
              <a:t>before</a:t>
            </a:r>
            <a:r>
              <a:rPr lang="en-US" sz="2400" dirty="0" smtClean="0">
                <a:solidFill>
                  <a:srgbClr val="000000"/>
                </a:solidFill>
              </a:rPr>
              <a:t> registration</a:t>
            </a:r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6983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err="1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Degree</a:t>
            </a:r>
            <a:r>
              <a:rPr lang="sv-SE" sz="2800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 Project </a:t>
            </a:r>
            <a:r>
              <a:rPr lang="sv-SE" sz="2800" dirty="0" err="1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course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057399"/>
            <a:ext cx="6935788" cy="395106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</a:rPr>
              <a:t>Starts three times per year</a:t>
            </a:r>
            <a:r>
              <a:rPr lang="en-US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: 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Period 3 (Jan) – over two periods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Period 4 (Mars/April) – over one period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Period 1 (Sept) – over one period</a:t>
            </a:r>
          </a:p>
          <a:p>
            <a:pPr>
              <a:lnSpc>
                <a:spcPct val="90000"/>
              </a:lnSpc>
            </a:pPr>
            <a:endParaRPr lang="en-US" sz="2400" dirty="0" smtClean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-&gt; Start the degree project = </a:t>
            </a:r>
            <a:r>
              <a:rPr lang="en-GB" sz="2400" dirty="0" smtClean="0">
                <a:solidFill>
                  <a:srgbClr val="0000FF"/>
                </a:solidFill>
                <a:latin typeface="Times New Roman" charset="0"/>
              </a:rPr>
              <a:t>start finding </a:t>
            </a:r>
            <a:r>
              <a:rPr lang="en-GB" sz="2400" dirty="0">
                <a:solidFill>
                  <a:srgbClr val="0000FF"/>
                </a:solidFill>
                <a:latin typeface="Times New Roman" charset="0"/>
              </a:rPr>
              <a:t>a project</a:t>
            </a:r>
          </a:p>
          <a:p>
            <a:pPr>
              <a:lnSpc>
                <a:spcPct val="90000"/>
              </a:lnSpc>
            </a:pPr>
            <a:r>
              <a:rPr lang="en-GB" sz="2400" dirty="0" smtClean="0">
                <a:solidFill>
                  <a:srgbClr val="0000FF"/>
                </a:solidFill>
                <a:latin typeface="Times New Roman" charset="0"/>
              </a:rPr>
              <a:t> 2-3 months before the course begins</a:t>
            </a:r>
          </a:p>
          <a:p>
            <a:pPr>
              <a:lnSpc>
                <a:spcPct val="90000"/>
              </a:lnSpc>
            </a:pPr>
            <a:endParaRPr lang="en-US" sz="2400" dirty="0" smtClean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defRPr/>
            </a:pPr>
            <a:r>
              <a:rPr lang="en-US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* </a:t>
            </a:r>
            <a:r>
              <a:rPr lang="en-US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Write </a:t>
            </a:r>
            <a:r>
              <a:rPr lang="en-US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a project proposal, which is a memorandum for the project. </a:t>
            </a:r>
            <a:endParaRPr lang="en-US" sz="2400" dirty="0" smtClean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defRPr/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Hand </a:t>
            </a:r>
            <a:r>
              <a:rPr lang="en-US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in 10 of December / </a:t>
            </a:r>
            <a:r>
              <a:rPr lang="en-US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15 of March / 15 </a:t>
            </a:r>
            <a:r>
              <a:rPr lang="en-US" sz="2400" dirty="0">
                <a:solidFill>
                  <a:srgbClr val="0000FF"/>
                </a:solidFill>
                <a:latin typeface="Times New Roman" charset="0"/>
                <a:ea typeface="MS PGothic" charset="0"/>
              </a:rPr>
              <a:t>of June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096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Before </a:t>
            </a:r>
            <a:r>
              <a:rPr lang="sv-SE" sz="2800" dirty="0" err="1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course</a:t>
            </a:r>
            <a:r>
              <a:rPr lang="sv-SE" sz="2800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 starts </a:t>
            </a:r>
            <a:r>
              <a:rPr lang="sv-SE" sz="2800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(</a:t>
            </a:r>
            <a:r>
              <a:rPr lang="sv-SE" sz="2800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P3 Jan / P4 Mars</a:t>
            </a:r>
            <a:r>
              <a:rPr lang="sv-SE" sz="2800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  <p:sp>
        <p:nvSpPr>
          <p:cNvPr id="7" name="Text Box 106"/>
          <p:cNvSpPr txBox="1">
            <a:spLocks noChangeArrowheads="1"/>
          </p:cNvSpPr>
          <p:nvPr/>
        </p:nvSpPr>
        <p:spPr bwMode="auto">
          <a:xfrm>
            <a:off x="1708150" y="5615633"/>
            <a:ext cx="5268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noProof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Figure. Start-up phase for degree project, Fall - Spring.</a:t>
            </a:r>
          </a:p>
        </p:txBody>
      </p:sp>
      <p:sp>
        <p:nvSpPr>
          <p:cNvPr id="9" name="Rectangle 107"/>
          <p:cNvSpPr>
            <a:spLocks noChangeArrowheads="1"/>
          </p:cNvSpPr>
          <p:nvPr/>
        </p:nvSpPr>
        <p:spPr bwMode="auto">
          <a:xfrm>
            <a:off x="2316500" y="2422522"/>
            <a:ext cx="1943378" cy="1187261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Find and decide degree project</a:t>
            </a:r>
          </a:p>
          <a:p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Fill in the registration form and get </a:t>
            </a:r>
            <a:r>
              <a:rPr lang="en-US" sz="1400" noProof="1" smtClean="0">
                <a:solidFill>
                  <a:srgbClr val="000000"/>
                </a:solidFill>
                <a:latin typeface="Times New Roman" charset="0"/>
              </a:rPr>
              <a:t>a stamp from the </a:t>
            </a:r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administrators</a:t>
            </a:r>
          </a:p>
        </p:txBody>
      </p:sp>
      <p:sp>
        <p:nvSpPr>
          <p:cNvPr id="10" name="Rectangle 108"/>
          <p:cNvSpPr>
            <a:spLocks noChangeArrowheads="1"/>
          </p:cNvSpPr>
          <p:nvPr/>
        </p:nvSpPr>
        <p:spPr bwMode="auto">
          <a:xfrm>
            <a:off x="4745136" y="2461901"/>
            <a:ext cx="1206060" cy="792724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Write and hand in a project </a:t>
            </a:r>
            <a:r>
              <a:rPr lang="en-US" sz="1400" noProof="1" smtClean="0">
                <a:solidFill>
                  <a:srgbClr val="000000"/>
                </a:solidFill>
                <a:latin typeface="Times New Roman" charset="0"/>
              </a:rPr>
              <a:t>proposal</a:t>
            </a:r>
          </a:p>
          <a:p>
            <a:endParaRPr lang="en-US" sz="1400" noProof="1">
              <a:solidFill>
                <a:srgbClr val="000000"/>
              </a:solidFill>
              <a:latin typeface="Times New Roman" charset="0"/>
            </a:endParaRPr>
          </a:p>
          <a:p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via Bilda</a:t>
            </a:r>
          </a:p>
        </p:txBody>
      </p:sp>
      <p:sp>
        <p:nvSpPr>
          <p:cNvPr id="11" name="Rectangle 109"/>
          <p:cNvSpPr>
            <a:spLocks noChangeArrowheads="1"/>
          </p:cNvSpPr>
          <p:nvPr/>
        </p:nvSpPr>
        <p:spPr bwMode="auto">
          <a:xfrm>
            <a:off x="4755762" y="3315828"/>
            <a:ext cx="1206060" cy="1093516"/>
          </a:xfrm>
          <a:prstGeom prst="rect">
            <a:avLst/>
          </a:prstGeom>
          <a:solidFill>
            <a:srgbClr val="42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Examiner is </a:t>
            </a:r>
            <a:r>
              <a:rPr lang="en-US" sz="1400" noProof="1" smtClean="0">
                <a:solidFill>
                  <a:srgbClr val="000000"/>
                </a:solidFill>
                <a:latin typeface="Times New Roman" charset="0"/>
              </a:rPr>
              <a:t>matched (maybe assigned)</a:t>
            </a:r>
            <a:endParaRPr lang="en-US" sz="1400" noProof="1">
              <a:solidFill>
                <a:srgbClr val="000000"/>
              </a:solidFill>
              <a:latin typeface="Times New Roman" charset="0"/>
            </a:endParaRPr>
          </a:p>
          <a:p>
            <a:r>
              <a:rPr lang="en-US" sz="1400" noProof="1" smtClean="0">
                <a:solidFill>
                  <a:srgbClr val="000000"/>
                </a:solidFill>
                <a:latin typeface="Times New Roman" charset="0"/>
              </a:rPr>
              <a:t>Negotiate </a:t>
            </a:r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about the </a:t>
            </a:r>
            <a:r>
              <a:rPr lang="en-US" sz="1400" noProof="1" smtClean="0">
                <a:solidFill>
                  <a:srgbClr val="000000"/>
                </a:solidFill>
                <a:latin typeface="Times New Roman" charset="0"/>
              </a:rPr>
              <a:t>topic or PA)</a:t>
            </a:r>
            <a:endParaRPr lang="en-US" sz="14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2" name="Rectangle 110"/>
          <p:cNvSpPr>
            <a:spLocks noChangeArrowheads="1"/>
          </p:cNvSpPr>
          <p:nvPr/>
        </p:nvSpPr>
        <p:spPr bwMode="auto">
          <a:xfrm>
            <a:off x="6063265" y="2469233"/>
            <a:ext cx="1257419" cy="1128791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GB" sz="1400" dirty="0">
                <a:solidFill>
                  <a:srgbClr val="000000"/>
                </a:solidFill>
                <a:latin typeface="Times New Roman"/>
                <a:ea typeface="ＭＳ 明朝" charset="0"/>
                <a:cs typeface="Times New Roman"/>
              </a:rPr>
              <a:t>Hand in registration </a:t>
            </a:r>
            <a:r>
              <a:rPr lang="en-GB" sz="1400" dirty="0" smtClean="0">
                <a:solidFill>
                  <a:srgbClr val="000000"/>
                </a:solidFill>
                <a:latin typeface="Times New Roman"/>
                <a:ea typeface="ＭＳ 明朝" charset="0"/>
                <a:cs typeface="Times New Roman"/>
              </a:rPr>
              <a:t>form </a:t>
            </a:r>
            <a:r>
              <a:rPr lang="sv-SE" sz="1400" noProof="1" smtClean="0">
                <a:solidFill>
                  <a:srgbClr val="000000"/>
                </a:solidFill>
                <a:latin typeface="Times New Roman"/>
                <a:cs typeface="Times New Roman"/>
              </a:rPr>
              <a:t>(examinator) and for registreration (</a:t>
            </a:r>
            <a:r>
              <a:rPr lang="en-US" sz="1400" noProof="1" smtClean="0">
                <a:solidFill>
                  <a:srgbClr val="000000"/>
                </a:solidFill>
                <a:latin typeface="Times New Roman" charset="0"/>
              </a:rPr>
              <a:t>Administrator</a:t>
            </a:r>
            <a:r>
              <a:rPr lang="sv-SE" sz="1400" noProof="1" smtClean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  <a:p>
            <a:endParaRPr sz="1100" noProof="1">
              <a:solidFill>
                <a:srgbClr val="000000"/>
              </a:solidFill>
              <a:latin typeface="Times New Roman" charset="0"/>
            </a:endParaRPr>
          </a:p>
        </p:txBody>
      </p:sp>
      <p:grpSp>
        <p:nvGrpSpPr>
          <p:cNvPr id="13" name="Group 111"/>
          <p:cNvGrpSpPr>
            <a:grpSpLocks/>
          </p:cNvGrpSpPr>
          <p:nvPr/>
        </p:nvGrpSpPr>
        <p:grpSpPr bwMode="auto">
          <a:xfrm>
            <a:off x="1128727" y="1825161"/>
            <a:ext cx="6024987" cy="544763"/>
            <a:chOff x="7461" y="7024"/>
            <a:chExt cx="8505" cy="723"/>
          </a:xfrm>
        </p:grpSpPr>
        <p:sp>
          <p:nvSpPr>
            <p:cNvPr id="20" name="Line 112"/>
            <p:cNvSpPr>
              <a:spLocks noChangeShapeType="1"/>
            </p:cNvSpPr>
            <p:nvPr/>
          </p:nvSpPr>
          <p:spPr bwMode="auto">
            <a:xfrm>
              <a:off x="7461" y="7564"/>
              <a:ext cx="8460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Rectangle 113"/>
            <p:cNvSpPr>
              <a:spLocks noChangeArrowheads="1"/>
            </p:cNvSpPr>
            <p:nvPr/>
          </p:nvSpPr>
          <p:spPr bwMode="auto">
            <a:xfrm>
              <a:off x="7624" y="7024"/>
              <a:ext cx="380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sv-SE" sz="1200" b="1" noProof="1" smtClean="0">
                  <a:solidFill>
                    <a:srgbClr val="0000FF"/>
                  </a:solidFill>
                  <a:latin typeface="Times New Roman" charset="0"/>
                </a:rPr>
                <a:t>Fall</a:t>
              </a:r>
              <a:endParaRPr sz="1200" b="1" noProof="1">
                <a:solidFill>
                  <a:srgbClr val="0000FF"/>
                </a:solidFill>
                <a:latin typeface="Times New Roman" charset="0"/>
              </a:endParaRPr>
            </a:p>
          </p:txBody>
        </p:sp>
        <p:sp>
          <p:nvSpPr>
            <p:cNvPr id="22" name="Rectangle 114"/>
            <p:cNvSpPr>
              <a:spLocks noChangeArrowheads="1"/>
            </p:cNvSpPr>
            <p:nvPr/>
          </p:nvSpPr>
          <p:spPr bwMode="auto">
            <a:xfrm>
              <a:off x="9441" y="7024"/>
              <a:ext cx="344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sz="1200" b="1" noProof="1" smtClean="0">
                  <a:solidFill>
                    <a:srgbClr val="0000FF"/>
                  </a:solidFill>
                  <a:latin typeface="Times New Roman" charset="0"/>
                </a:rPr>
                <a:t>O</a:t>
              </a:r>
              <a:r>
                <a:rPr lang="sv-SE" sz="1200" b="1" noProof="1" smtClean="0">
                  <a:solidFill>
                    <a:srgbClr val="0000FF"/>
                  </a:solidFill>
                  <a:latin typeface="Times New Roman" charset="0"/>
                </a:rPr>
                <a:t>c</a:t>
              </a:r>
              <a:r>
                <a:rPr sz="1200" b="1" noProof="1" smtClean="0">
                  <a:solidFill>
                    <a:srgbClr val="0000FF"/>
                  </a:solidFill>
                  <a:latin typeface="Times New Roman" charset="0"/>
                </a:rPr>
                <a:t>t</a:t>
              </a:r>
              <a:endParaRPr sz="1200" b="1" noProof="1">
                <a:solidFill>
                  <a:srgbClr val="0000FF"/>
                </a:solidFill>
                <a:latin typeface="Times New Roman" charset="0"/>
              </a:endParaRPr>
            </a:p>
          </p:txBody>
        </p:sp>
        <p:sp>
          <p:nvSpPr>
            <p:cNvPr id="23" name="Rectangle 115"/>
            <p:cNvSpPr>
              <a:spLocks noChangeArrowheads="1"/>
            </p:cNvSpPr>
            <p:nvPr/>
          </p:nvSpPr>
          <p:spPr bwMode="auto">
            <a:xfrm>
              <a:off x="11241" y="7024"/>
              <a:ext cx="413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sz="1200" b="1" noProof="1">
                  <a:solidFill>
                    <a:srgbClr val="0000FF"/>
                  </a:solidFill>
                  <a:latin typeface="Times New Roman" charset="0"/>
                </a:rPr>
                <a:t>Nov</a:t>
              </a:r>
            </a:p>
          </p:txBody>
        </p:sp>
        <p:sp>
          <p:nvSpPr>
            <p:cNvPr id="24" name="Rectangle 116"/>
            <p:cNvSpPr>
              <a:spLocks noChangeArrowheads="1"/>
            </p:cNvSpPr>
            <p:nvPr/>
          </p:nvSpPr>
          <p:spPr bwMode="auto">
            <a:xfrm>
              <a:off x="13041" y="7024"/>
              <a:ext cx="621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sv-SE" sz="1200" b="1" noProof="1" smtClean="0">
                  <a:solidFill>
                    <a:srgbClr val="0000FF"/>
                  </a:solidFill>
                  <a:latin typeface="Times New Roman" charset="0"/>
                </a:rPr>
                <a:t>10 </a:t>
              </a:r>
              <a:r>
                <a:rPr sz="1200" b="1" noProof="1" smtClean="0">
                  <a:solidFill>
                    <a:srgbClr val="0000FF"/>
                  </a:solidFill>
                  <a:latin typeface="Times New Roman" charset="0"/>
                </a:rPr>
                <a:t>Dec</a:t>
              </a:r>
              <a:endParaRPr sz="1200" b="1" noProof="1">
                <a:solidFill>
                  <a:srgbClr val="0000FF"/>
                </a:solidFill>
                <a:latin typeface="Times New Roman" charset="0"/>
              </a:endParaRPr>
            </a:p>
          </p:txBody>
        </p:sp>
        <p:sp>
          <p:nvSpPr>
            <p:cNvPr id="25" name="Rectangle 117"/>
            <p:cNvSpPr>
              <a:spLocks noChangeArrowheads="1"/>
            </p:cNvSpPr>
            <p:nvPr/>
          </p:nvSpPr>
          <p:spPr bwMode="auto">
            <a:xfrm>
              <a:off x="14841" y="7024"/>
              <a:ext cx="1125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sz="1200" b="1" noProof="1">
                  <a:solidFill>
                    <a:srgbClr val="0000FF"/>
                  </a:solidFill>
                  <a:latin typeface="Times New Roman" charset="0"/>
                </a:rPr>
                <a:t>VT - </a:t>
              </a:r>
              <a:r>
                <a:rPr lang="sv-SE" sz="1200" b="1" noProof="1" smtClean="0">
                  <a:solidFill>
                    <a:srgbClr val="0000FF"/>
                  </a:solidFill>
                  <a:latin typeface="Times New Roman" charset="0"/>
                </a:rPr>
                <a:t>Spring</a:t>
              </a:r>
              <a:endParaRPr sz="1200" b="1" noProof="1">
                <a:solidFill>
                  <a:srgbClr val="0000FF"/>
                </a:solidFill>
                <a:latin typeface="Times New Roman" charset="0"/>
              </a:endParaRPr>
            </a:p>
          </p:txBody>
        </p:sp>
        <p:sp>
          <p:nvSpPr>
            <p:cNvPr id="26" name="Line 118"/>
            <p:cNvSpPr>
              <a:spLocks noChangeShapeType="1"/>
            </p:cNvSpPr>
            <p:nvPr/>
          </p:nvSpPr>
          <p:spPr bwMode="auto">
            <a:xfrm>
              <a:off x="7821" y="7384"/>
              <a:ext cx="0" cy="36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Line 119"/>
            <p:cNvSpPr>
              <a:spLocks noChangeShapeType="1"/>
            </p:cNvSpPr>
            <p:nvPr/>
          </p:nvSpPr>
          <p:spPr bwMode="auto">
            <a:xfrm>
              <a:off x="9801" y="7387"/>
              <a:ext cx="0" cy="36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Line 120"/>
            <p:cNvSpPr>
              <a:spLocks noChangeShapeType="1"/>
            </p:cNvSpPr>
            <p:nvPr/>
          </p:nvSpPr>
          <p:spPr bwMode="auto">
            <a:xfrm>
              <a:off x="11601" y="7384"/>
              <a:ext cx="0" cy="36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Line 121"/>
            <p:cNvSpPr>
              <a:spLocks noChangeShapeType="1"/>
            </p:cNvSpPr>
            <p:nvPr/>
          </p:nvSpPr>
          <p:spPr bwMode="auto">
            <a:xfrm>
              <a:off x="13401" y="7384"/>
              <a:ext cx="0" cy="36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Line 122"/>
            <p:cNvSpPr>
              <a:spLocks noChangeShapeType="1"/>
            </p:cNvSpPr>
            <p:nvPr/>
          </p:nvSpPr>
          <p:spPr bwMode="auto">
            <a:xfrm>
              <a:off x="15201" y="7384"/>
              <a:ext cx="0" cy="36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Rectangle 123"/>
          <p:cNvSpPr>
            <a:spLocks noChangeArrowheads="1"/>
          </p:cNvSpPr>
          <p:nvPr/>
        </p:nvSpPr>
        <p:spPr bwMode="auto">
          <a:xfrm>
            <a:off x="1708267" y="5351055"/>
            <a:ext cx="1206060" cy="29868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sz="1400" noProof="1">
                <a:solidFill>
                  <a:srgbClr val="000000"/>
                </a:solidFill>
                <a:latin typeface="Times New Roman" charset="0"/>
              </a:rPr>
              <a:t>Student </a:t>
            </a:r>
          </a:p>
          <a:p>
            <a:endParaRPr sz="14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5" name="Rectangle 124"/>
          <p:cNvSpPr>
            <a:spLocks noChangeArrowheads="1"/>
          </p:cNvSpPr>
          <p:nvPr/>
        </p:nvSpPr>
        <p:spPr bwMode="auto">
          <a:xfrm>
            <a:off x="2999336" y="5356690"/>
            <a:ext cx="1206060" cy="296802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Examiner</a:t>
            </a:r>
            <a:endParaRPr sz="14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" name="Rectangle 125"/>
          <p:cNvSpPr>
            <a:spLocks noChangeArrowheads="1"/>
          </p:cNvSpPr>
          <p:nvPr/>
        </p:nvSpPr>
        <p:spPr bwMode="auto">
          <a:xfrm>
            <a:off x="6265604" y="5351055"/>
            <a:ext cx="1204289" cy="298680"/>
          </a:xfrm>
          <a:prstGeom prst="rect">
            <a:avLst/>
          </a:prstGeom>
          <a:solidFill>
            <a:srgbClr val="3AB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Administrator </a:t>
            </a:r>
            <a:endParaRPr sz="14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7" name="Rectangle 126"/>
          <p:cNvSpPr>
            <a:spLocks noChangeArrowheads="1"/>
          </p:cNvSpPr>
          <p:nvPr/>
        </p:nvSpPr>
        <p:spPr bwMode="auto">
          <a:xfrm>
            <a:off x="4308466" y="5356690"/>
            <a:ext cx="1853188" cy="296802"/>
          </a:xfrm>
          <a:prstGeom prst="rect">
            <a:avLst/>
          </a:prstGeom>
          <a:solidFill>
            <a:srgbClr val="42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sv-SE" sz="1400" noProof="1">
                <a:solidFill>
                  <a:srgbClr val="000000"/>
                </a:solidFill>
                <a:latin typeface="Times New Roman" charset="0"/>
              </a:rPr>
              <a:t>PA / Director of Studies</a:t>
            </a:r>
          </a:p>
        </p:txBody>
      </p:sp>
      <p:sp>
        <p:nvSpPr>
          <p:cNvPr id="18" name="Rectangle 127"/>
          <p:cNvSpPr>
            <a:spLocks noChangeArrowheads="1"/>
          </p:cNvSpPr>
          <p:nvPr/>
        </p:nvSpPr>
        <p:spPr bwMode="auto">
          <a:xfrm>
            <a:off x="6172358" y="4371399"/>
            <a:ext cx="1204289" cy="861022"/>
          </a:xfrm>
          <a:prstGeom prst="rect">
            <a:avLst/>
          </a:prstGeom>
          <a:solidFill>
            <a:srgbClr val="3AB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Administrator controls and registers the student</a:t>
            </a:r>
          </a:p>
        </p:txBody>
      </p:sp>
      <p:sp>
        <p:nvSpPr>
          <p:cNvPr id="19" name="Rectangle 128"/>
          <p:cNvSpPr>
            <a:spLocks noChangeArrowheads="1"/>
          </p:cNvSpPr>
          <p:nvPr/>
        </p:nvSpPr>
        <p:spPr bwMode="auto">
          <a:xfrm>
            <a:off x="2351777" y="4456376"/>
            <a:ext cx="1856528" cy="797195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Negotiate and discuss with examiner and/or supervisor at company</a:t>
            </a:r>
          </a:p>
        </p:txBody>
      </p:sp>
      <p:sp>
        <p:nvSpPr>
          <p:cNvPr id="33" name="Rectangle 117"/>
          <p:cNvSpPr>
            <a:spLocks noChangeArrowheads="1"/>
          </p:cNvSpPr>
          <p:nvPr/>
        </p:nvSpPr>
        <p:spPr bwMode="auto">
          <a:xfrm>
            <a:off x="7631188" y="1829613"/>
            <a:ext cx="40313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sv-SE" sz="1200" b="1" noProof="1" smtClean="0">
                <a:solidFill>
                  <a:srgbClr val="0000FF"/>
                </a:solidFill>
                <a:latin typeface="Times New Roman" charset="0"/>
              </a:rPr>
              <a:t>1 Mar</a:t>
            </a:r>
            <a:endParaRPr sz="1200" b="1" noProof="1">
              <a:solidFill>
                <a:srgbClr val="0000FF"/>
              </a:solidFill>
              <a:latin typeface="Times New Roman" charset="0"/>
            </a:endParaRPr>
          </a:p>
        </p:txBody>
      </p:sp>
      <p:sp>
        <p:nvSpPr>
          <p:cNvPr id="34" name="Rectangle 110"/>
          <p:cNvSpPr>
            <a:spLocks noChangeArrowheads="1"/>
          </p:cNvSpPr>
          <p:nvPr/>
        </p:nvSpPr>
        <p:spPr bwMode="auto">
          <a:xfrm>
            <a:off x="7525794" y="2498373"/>
            <a:ext cx="1333726" cy="547013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sv-SE" sz="1400" noProof="1" smtClean="0">
                <a:solidFill>
                  <a:srgbClr val="000000"/>
                </a:solidFill>
                <a:latin typeface="Times New Roman" charset="0"/>
              </a:rPr>
              <a:t>New Project proposal</a:t>
            </a:r>
            <a:endParaRPr sz="14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5" name="Rectangle 110"/>
          <p:cNvSpPr>
            <a:spLocks noChangeArrowheads="1"/>
          </p:cNvSpPr>
          <p:nvPr/>
        </p:nvSpPr>
        <p:spPr bwMode="auto">
          <a:xfrm>
            <a:off x="7604473" y="3331380"/>
            <a:ext cx="1206060" cy="607633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sv-SE" sz="1400" noProof="1" smtClean="0">
                <a:solidFill>
                  <a:srgbClr val="000000"/>
                </a:solidFill>
                <a:latin typeface="Times New Roman" charset="0"/>
              </a:rPr>
              <a:t>Start degree project (March) </a:t>
            </a:r>
            <a:endParaRPr sz="14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6" name="Rectangle 127"/>
          <p:cNvSpPr>
            <a:spLocks noChangeArrowheads="1"/>
          </p:cNvSpPr>
          <p:nvPr/>
        </p:nvSpPr>
        <p:spPr bwMode="auto">
          <a:xfrm>
            <a:off x="2363535" y="3692273"/>
            <a:ext cx="1861258" cy="693555"/>
          </a:xfrm>
          <a:prstGeom prst="rect">
            <a:avLst/>
          </a:prstGeom>
          <a:solidFill>
            <a:srgbClr val="3AB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1400" noProof="1" smtClean="0">
                <a:solidFill>
                  <a:srgbClr val="000000"/>
                </a:solidFill>
                <a:latin typeface="Times New Roman" charset="0"/>
              </a:rPr>
              <a:t>Administrator check credtis and </a:t>
            </a:r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stamps the registration form</a:t>
            </a:r>
          </a:p>
        </p:txBody>
      </p:sp>
      <p:sp>
        <p:nvSpPr>
          <p:cNvPr id="37" name="Rectangle 70"/>
          <p:cNvSpPr>
            <a:spLocks noChangeArrowheads="1"/>
          </p:cNvSpPr>
          <p:nvPr/>
        </p:nvSpPr>
        <p:spPr bwMode="auto">
          <a:xfrm>
            <a:off x="6108235" y="3656816"/>
            <a:ext cx="1299438" cy="67022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1400" noProof="1">
                <a:solidFill>
                  <a:srgbClr val="000000"/>
                </a:solidFill>
                <a:latin typeface="Times New Roman" charset="0"/>
              </a:rPr>
              <a:t>Examiner signs the registration </a:t>
            </a:r>
            <a:r>
              <a:rPr lang="en-US" sz="1400" noProof="1" smtClean="0">
                <a:solidFill>
                  <a:srgbClr val="000000"/>
                </a:solidFill>
                <a:latin typeface="Times New Roman" charset="0"/>
              </a:rPr>
              <a:t>form</a:t>
            </a:r>
            <a:endParaRPr lang="en-US" sz="1400" noProof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9" name="Rectangle 124"/>
          <p:cNvSpPr>
            <a:spLocks noChangeArrowheads="1"/>
          </p:cNvSpPr>
          <p:nvPr/>
        </p:nvSpPr>
        <p:spPr bwMode="auto">
          <a:xfrm>
            <a:off x="4762704" y="4497880"/>
            <a:ext cx="1206060" cy="711025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1400" noProof="1" smtClean="0">
                <a:solidFill>
                  <a:srgbClr val="000000"/>
                </a:solidFill>
                <a:latin typeface="Times New Roman" charset="0"/>
              </a:rPr>
              <a:t>Examiner assigns the KTH supervisor </a:t>
            </a:r>
          </a:p>
          <a:p>
            <a:endParaRPr sz="1400" noProof="1">
              <a:solidFill>
                <a:srgbClr val="000000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335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Inför kursen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2001" y="1528795"/>
            <a:ext cx="7889248" cy="4339804"/>
          </a:xfrm>
        </p:spPr>
        <p:txBody>
          <a:bodyPr>
            <a:noAutofit/>
          </a:bodyPr>
          <a:lstStyle/>
          <a:p>
            <a:pPr>
              <a:defRPr/>
            </a:pPr>
            <a:endParaRPr lang="sv-SE" sz="2400" dirty="0" smtClean="0">
              <a:solidFill>
                <a:srgbClr val="0000FF"/>
              </a:solidFill>
              <a:latin typeface="Times New Roman" charset="0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Antal studenter per examensarbete: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2 studenter per examensarbete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Hitta medarbetare – I Bilda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sv-SE" sz="2400" i="1" u="sng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Ej</a:t>
            </a:r>
            <a:r>
              <a:rPr lang="sv-SE" sz="2400" i="1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 3 studenter</a:t>
            </a:r>
          </a:p>
          <a:p>
            <a:pPr>
              <a:lnSpc>
                <a:spcPct val="90000"/>
              </a:lnSpc>
            </a:pPr>
            <a:r>
              <a:rPr lang="sv-SE" sz="2400" i="1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- i projektgrupp men ej skribenter på samma uppsatsrapport!</a:t>
            </a:r>
          </a:p>
          <a:p>
            <a:pPr>
              <a:defRPr/>
            </a:pPr>
            <a:endParaRPr lang="sv-SE" sz="2400" dirty="0" smtClean="0"/>
          </a:p>
          <a:p>
            <a:pPr>
              <a:defRPr/>
            </a:pPr>
            <a:endParaRPr lang="sv-SE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1445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@ICT- </a:t>
            </a:r>
            <a:r>
              <a:rPr lang="sv-SE" dirty="0" err="1"/>
              <a:t>school</a:t>
            </a:r>
            <a:r>
              <a:rPr lang="sv-SE" dirty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1440" y="2057399"/>
            <a:ext cx="7711440" cy="3764281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rgbClr val="0000FF"/>
                </a:solidFill>
                <a:latin typeface="Times New Roman" charset="0"/>
              </a:rPr>
              <a:t>Task order:</a:t>
            </a:r>
          </a:p>
          <a:p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</a:t>
            </a:r>
            <a:r>
              <a:rPr lang="en-GB" sz="2400" dirty="0">
                <a:solidFill>
                  <a:srgbClr val="0000FF"/>
                </a:solidFill>
                <a:latin typeface="Times New Roman" charset="0"/>
              </a:rPr>
              <a:t>Find a degree project</a:t>
            </a:r>
          </a:p>
          <a:p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</a:t>
            </a:r>
            <a:r>
              <a:rPr lang="en-GB" sz="2400" dirty="0">
                <a:solidFill>
                  <a:srgbClr val="0000FF"/>
                </a:solidFill>
                <a:latin typeface="Times New Roman" charset="0"/>
              </a:rPr>
              <a:t>Registration form</a:t>
            </a:r>
          </a:p>
          <a:p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</a:t>
            </a:r>
            <a:r>
              <a:rPr lang="en-GB" sz="2400" dirty="0">
                <a:solidFill>
                  <a:srgbClr val="0000FF"/>
                </a:solidFill>
                <a:latin typeface="Times New Roman" charset="0"/>
              </a:rPr>
              <a:t>Write a project description (project proposal)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	</a:t>
            </a:r>
            <a:r>
              <a:rPr lang="en-GB" sz="2400" dirty="0">
                <a:solidFill>
                  <a:srgbClr val="0000FF"/>
                </a:solidFill>
                <a:latin typeface="Times New Roman" charset="0"/>
              </a:rPr>
              <a:t>– Negotiate! AND/ OR – Hand it </a:t>
            </a:r>
            <a:r>
              <a:rPr lang="en-GB" sz="2400" dirty="0" smtClean="0">
                <a:solidFill>
                  <a:srgbClr val="0000FF"/>
                </a:solidFill>
                <a:latin typeface="Times New Roman" charset="0"/>
              </a:rPr>
              <a:t>in – in </a:t>
            </a:r>
            <a:r>
              <a:rPr lang="en-GB" sz="2400" dirty="0" err="1" smtClean="0">
                <a:solidFill>
                  <a:srgbClr val="0000FF"/>
                </a:solidFill>
                <a:latin typeface="Times New Roman" charset="0"/>
              </a:rPr>
              <a:t>Bilda</a:t>
            </a:r>
            <a:r>
              <a:rPr lang="en-GB" sz="2400" dirty="0" smtClean="0">
                <a:solidFill>
                  <a:srgbClr val="0000FF"/>
                </a:solidFill>
                <a:latin typeface="Times New Roman" charset="0"/>
              </a:rPr>
              <a:t>!</a:t>
            </a:r>
            <a:endParaRPr lang="sv-SE" dirty="0" smtClean="0">
              <a:solidFill>
                <a:srgbClr val="0000FF"/>
              </a:solidFill>
              <a:latin typeface="Times New Roman" charset="0"/>
            </a:endParaRPr>
          </a:p>
          <a:p>
            <a:r>
              <a:rPr lang="sv-SE" dirty="0" smtClean="0">
                <a:solidFill>
                  <a:srgbClr val="0000FF"/>
                </a:solidFill>
                <a:latin typeface="Times New Roman" charset="0"/>
              </a:rPr>
              <a:t>	</a:t>
            </a:r>
            <a:endParaRPr lang="sv-SE" sz="2400" dirty="0" smtClean="0">
              <a:solidFill>
                <a:srgbClr val="0000FF"/>
              </a:solidFill>
              <a:latin typeface="Times New Roman" charset="0"/>
            </a:endParaRPr>
          </a:p>
          <a:p>
            <a:r>
              <a:rPr lang="en-GB" sz="2400" i="1" dirty="0">
                <a:solidFill>
                  <a:srgbClr val="0000FF"/>
                </a:solidFill>
                <a:latin typeface="Times New Roman" charset="0"/>
              </a:rPr>
              <a:t>@another KTH-school </a:t>
            </a:r>
            <a:r>
              <a:rPr lang="en-GB" sz="2400" dirty="0">
                <a:solidFill>
                  <a:srgbClr val="0000FF"/>
                </a:solidFill>
                <a:latin typeface="Times New Roman" charset="0"/>
              </a:rPr>
              <a:t>– talk to them – follow their routines! May have a start early in </a:t>
            </a:r>
            <a:r>
              <a:rPr lang="en-GB" sz="2400" dirty="0" smtClean="0">
                <a:solidFill>
                  <a:srgbClr val="0000FF"/>
                </a:solidFill>
                <a:latin typeface="Times New Roman" charset="0"/>
              </a:rPr>
              <a:t>January, at a certain date with a certain task</a:t>
            </a:r>
            <a:r>
              <a:rPr lang="sv-SE" sz="2400" dirty="0" smtClean="0">
                <a:solidFill>
                  <a:srgbClr val="0000FF"/>
                </a:solidFill>
                <a:latin typeface="Times New Roman" charset="0"/>
              </a:rPr>
              <a:t>!</a:t>
            </a:r>
          </a:p>
          <a:p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8872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7524750" cy="668338"/>
          </a:xfrm>
        </p:spPr>
        <p:txBody>
          <a:bodyPr/>
          <a:lstStyle/>
          <a:p>
            <a:r>
              <a:rPr lang="en-GB" dirty="0"/>
              <a:t>Find and decide on a degree project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821530"/>
            <a:ext cx="7297032" cy="409203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sz="2400" b="1" dirty="0">
                <a:latin typeface="Georgia"/>
                <a:ea typeface="MS PGothic" charset="0"/>
                <a:cs typeface="Georgia"/>
              </a:rPr>
              <a:t>ICT- school Degree project Fair 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latin typeface="Georgia"/>
                <a:ea typeface="MS PGothic" charset="0"/>
                <a:cs typeface="Georgia"/>
              </a:rPr>
              <a:t>– </a:t>
            </a:r>
            <a:r>
              <a:rPr lang="sv-SE" sz="2400" dirty="0" err="1" smtClean="0">
                <a:latin typeface="Georgia"/>
                <a:ea typeface="MS PGothic" charset="0"/>
                <a:cs typeface="Georgia"/>
              </a:rPr>
              <a:t>Today</a:t>
            </a:r>
            <a:r>
              <a:rPr lang="sv-SE" sz="2400" dirty="0" smtClean="0">
                <a:latin typeface="Georgia"/>
                <a:ea typeface="MS PGothic" charset="0"/>
                <a:cs typeface="Georgia"/>
              </a:rPr>
              <a:t>, </a:t>
            </a:r>
            <a:r>
              <a:rPr lang="sv-SE" sz="2400" dirty="0" err="1" smtClean="0">
                <a:latin typeface="Georgia"/>
                <a:ea typeface="MS PGothic" charset="0"/>
                <a:cs typeface="Georgia"/>
              </a:rPr>
              <a:t>Electrum</a:t>
            </a:r>
            <a:endParaRPr lang="sv-SE" sz="2400" dirty="0" smtClean="0"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	11.30 – 15.30</a:t>
            </a:r>
          </a:p>
          <a:p>
            <a:pPr>
              <a:lnSpc>
                <a:spcPct val="90000"/>
              </a:lnSpc>
            </a:pPr>
            <a:r>
              <a:rPr lang="en-GB" sz="2400" dirty="0">
                <a:latin typeface="Georgia"/>
                <a:ea typeface="MS PGothic" charset="0"/>
                <a:cs typeface="Georgia"/>
              </a:rPr>
              <a:t>Meet companies, and researchers </a:t>
            </a:r>
          </a:p>
          <a:p>
            <a:pPr>
              <a:lnSpc>
                <a:spcPct val="90000"/>
              </a:lnSpc>
            </a:pPr>
            <a:endParaRPr lang="sv-SE" sz="2400" dirty="0" smtClean="0"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latin typeface="Georgia"/>
                <a:ea typeface="MS PGothic" charset="0"/>
                <a:cs typeface="Georgia"/>
              </a:rPr>
              <a:t>For more information see: </a:t>
            </a:r>
            <a:r>
              <a:rPr lang="en-GB" sz="2400" dirty="0" err="1">
                <a:solidFill>
                  <a:srgbClr val="0000FF"/>
                </a:solidFill>
              </a:rPr>
              <a:t>kth.se</a:t>
            </a:r>
            <a:r>
              <a:rPr lang="en-GB" sz="2400" dirty="0">
                <a:solidFill>
                  <a:srgbClr val="0000FF"/>
                </a:solidFill>
              </a:rPr>
              <a:t>/</a:t>
            </a:r>
            <a:r>
              <a:rPr lang="en-GB" sz="2400" dirty="0" err="1">
                <a:solidFill>
                  <a:srgbClr val="0000FF"/>
                </a:solidFill>
              </a:rPr>
              <a:t>pdf</a:t>
            </a:r>
            <a:endParaRPr lang="en-GB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endParaRPr lang="sv-SE" sz="2400" dirty="0" smtClean="0"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latin typeface="Georgia"/>
                <a:ea typeface="MS PGothic" charset="0"/>
                <a:cs typeface="Georgia"/>
              </a:rPr>
              <a:t>Contact - Visit </a:t>
            </a:r>
          </a:p>
          <a:p>
            <a:pPr>
              <a:lnSpc>
                <a:spcPct val="90000"/>
              </a:lnSpc>
            </a:pPr>
            <a:r>
              <a:rPr lang="en-GB" sz="2400" dirty="0">
                <a:latin typeface="Georgia"/>
                <a:ea typeface="MS PGothic" charset="0"/>
                <a:cs typeface="Georgia"/>
              </a:rPr>
              <a:t>	- companies</a:t>
            </a:r>
          </a:p>
          <a:p>
            <a:pPr>
              <a:lnSpc>
                <a:spcPct val="90000"/>
              </a:lnSpc>
            </a:pPr>
            <a:r>
              <a:rPr lang="en-GB" sz="2400" dirty="0">
                <a:latin typeface="Georgia"/>
                <a:ea typeface="MS PGothic" charset="0"/>
                <a:cs typeface="Georgia"/>
              </a:rPr>
              <a:t>	- researchers </a:t>
            </a:r>
          </a:p>
          <a:p>
            <a:pPr>
              <a:lnSpc>
                <a:spcPct val="90000"/>
              </a:lnSpc>
            </a:pPr>
            <a:r>
              <a:rPr lang="en-GB" sz="2400" dirty="0">
                <a:latin typeface="Georgia"/>
                <a:ea typeface="MS PGothic" charset="0"/>
                <a:cs typeface="Georgia"/>
              </a:rPr>
              <a:t>	- teachers 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endParaRPr lang="sv-SE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7B93-079F-4E40-8656-6CAC26906140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5882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err="1"/>
              <a:t>Find</a:t>
            </a:r>
            <a:r>
              <a:rPr lang="sv-SE" sz="2800" dirty="0"/>
              <a:t> </a:t>
            </a:r>
            <a:r>
              <a:rPr lang="sv-SE" sz="2800" dirty="0" err="1"/>
              <a:t>degree</a:t>
            </a:r>
            <a:r>
              <a:rPr lang="sv-SE" sz="2800" dirty="0"/>
              <a:t> </a:t>
            </a:r>
            <a:r>
              <a:rPr lang="sv-SE" sz="2800" dirty="0" err="1"/>
              <a:t>projects</a:t>
            </a:r>
            <a:r>
              <a:rPr lang="sv-SE" sz="2800" dirty="0"/>
              <a:t>/-</a:t>
            </a:r>
            <a:r>
              <a:rPr lang="sv-SE" sz="2800" dirty="0" err="1"/>
              <a:t>thesis</a:t>
            </a:r>
            <a:r>
              <a:rPr lang="sv-SE" sz="2800" dirty="0"/>
              <a:t> </a:t>
            </a:r>
            <a:r>
              <a:rPr lang="sv-SE" sz="2800" dirty="0" err="1"/>
              <a:t>projects</a:t>
            </a:r>
            <a:r>
              <a:rPr lang="en-GB" sz="28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/>
            </a:r>
            <a:br>
              <a:rPr lang="en-GB" sz="28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9539" y="1662942"/>
            <a:ext cx="7598996" cy="421627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GB" sz="2400" dirty="0">
                <a:latin typeface="Georgia"/>
                <a:ea typeface="MS PGothic" charset="0"/>
                <a:cs typeface="Georgia"/>
              </a:rPr>
              <a:t>Web sites (KTH, ICT KTH, </a:t>
            </a:r>
            <a:r>
              <a:rPr lang="en-GB" sz="2400" dirty="0" smtClean="0">
                <a:latin typeface="Georgia"/>
                <a:ea typeface="MS PGothic" charset="0"/>
                <a:cs typeface="Georgia"/>
              </a:rPr>
              <a:t>External, Abroad)</a:t>
            </a:r>
            <a:endParaRPr lang="en-GB" sz="2400" dirty="0"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endParaRPr lang="en-GB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http://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www.kth.se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samverkan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exjobb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/kth-exjobbportal-1.292786</a:t>
            </a:r>
          </a:p>
          <a:p>
            <a:pPr>
              <a:lnSpc>
                <a:spcPct val="90000"/>
              </a:lnSpc>
            </a:pPr>
            <a:endParaRPr lang="en-GB" sz="2400" dirty="0" smtClean="0"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http://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www.ict.kth.se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xjobb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</a:p>
          <a:p>
            <a:pPr>
              <a:lnSpc>
                <a:spcPct val="90000"/>
              </a:lnSpc>
            </a:pPr>
            <a:endParaRPr lang="en-GB" sz="2400" dirty="0"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http://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www.kth.se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/student/program/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examensarbete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https://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www.kth.se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/student/program/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utlandsstudier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examensarbete?programme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=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tebsm</a:t>
            </a:r>
            <a:endParaRPr lang="en-GB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674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421" y="687411"/>
            <a:ext cx="6912157" cy="774943"/>
          </a:xfrm>
        </p:spPr>
        <p:txBody>
          <a:bodyPr/>
          <a:lstStyle/>
          <a:p>
            <a:r>
              <a:rPr lang="en-US" dirty="0"/>
              <a:t>@ICT-school </a:t>
            </a:r>
            <a:br>
              <a:rPr lang="en-US" dirty="0"/>
            </a:br>
            <a:r>
              <a:rPr lang="en-US" dirty="0" smtClean="0"/>
              <a:t>How to get the </a:t>
            </a:r>
            <a:r>
              <a:rPr lang="en-US" dirty="0"/>
              <a:t>registration form </a:t>
            </a:r>
            <a:r>
              <a:rPr lang="en-US" dirty="0" smtClean="0"/>
              <a:t>approved?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2006" y="1678517"/>
            <a:ext cx="7388908" cy="4366936"/>
          </a:xfrm>
        </p:spPr>
        <p:txBody>
          <a:bodyPr>
            <a:normAutofit/>
          </a:bodyPr>
          <a:lstStyle/>
          <a:p>
            <a:r>
              <a:rPr lang="en-US" dirty="0"/>
              <a:t>Fetch the registration form via: </a:t>
            </a:r>
          </a:p>
          <a:p>
            <a:r>
              <a:rPr lang="sv-SE" i="1" dirty="0" err="1" smtClean="0">
                <a:solidFill>
                  <a:srgbClr val="0000FF"/>
                </a:solidFill>
              </a:rPr>
              <a:t>https</a:t>
            </a:r>
            <a:r>
              <a:rPr lang="sv-SE" i="1" dirty="0" smtClean="0">
                <a:solidFill>
                  <a:srgbClr val="0000FF"/>
                </a:solidFill>
              </a:rPr>
              <a:t>://</a:t>
            </a:r>
            <a:r>
              <a:rPr lang="sv-SE" i="1" dirty="0" err="1" smtClean="0">
                <a:solidFill>
                  <a:srgbClr val="0000FF"/>
                </a:solidFill>
              </a:rPr>
              <a:t>www.kth.se</a:t>
            </a:r>
            <a:r>
              <a:rPr lang="sv-SE" i="1" dirty="0" smtClean="0">
                <a:solidFill>
                  <a:srgbClr val="0000FF"/>
                </a:solidFill>
              </a:rPr>
              <a:t>/social/</a:t>
            </a:r>
            <a:r>
              <a:rPr lang="sv-SE" i="1" dirty="0" err="1" smtClean="0">
                <a:solidFill>
                  <a:srgbClr val="0000FF"/>
                </a:solidFill>
              </a:rPr>
              <a:t>group</a:t>
            </a:r>
            <a:r>
              <a:rPr lang="sv-SE" i="1" dirty="0" smtClean="0">
                <a:solidFill>
                  <a:srgbClr val="0000FF"/>
                </a:solidFill>
              </a:rPr>
              <a:t>/examensarbete-</a:t>
            </a:r>
            <a:r>
              <a:rPr lang="sv-SE" i="1" dirty="0" err="1" smtClean="0">
                <a:solidFill>
                  <a:srgbClr val="0000FF"/>
                </a:solidFill>
              </a:rPr>
              <a:t>ict</a:t>
            </a:r>
            <a:r>
              <a:rPr lang="sv-SE" i="1" dirty="0" smtClean="0">
                <a:solidFill>
                  <a:srgbClr val="0000FF"/>
                </a:solidFill>
              </a:rPr>
              <a:t>-</a:t>
            </a:r>
            <a:r>
              <a:rPr lang="sv-SE" i="1" dirty="0" err="1" smtClean="0">
                <a:solidFill>
                  <a:srgbClr val="0000FF"/>
                </a:solidFill>
              </a:rPr>
              <a:t>sk</a:t>
            </a:r>
            <a:r>
              <a:rPr lang="sv-SE" i="1" dirty="0" smtClean="0">
                <a:solidFill>
                  <a:srgbClr val="0000FF"/>
                </a:solidFill>
              </a:rPr>
              <a:t>/page/</a:t>
            </a:r>
            <a:r>
              <a:rPr lang="sv-SE" i="1" dirty="0" err="1" smtClean="0">
                <a:solidFill>
                  <a:srgbClr val="0000FF"/>
                </a:solidFill>
              </a:rPr>
              <a:t>formular</a:t>
            </a:r>
            <a:r>
              <a:rPr lang="sv-SE" i="1" dirty="0" smtClean="0">
                <a:solidFill>
                  <a:srgbClr val="0000FF"/>
                </a:solidFill>
              </a:rPr>
              <a:t>-registrering-</a:t>
            </a:r>
            <a:r>
              <a:rPr lang="sv-SE" i="1" dirty="0" err="1" smtClean="0">
                <a:solidFill>
                  <a:srgbClr val="0000FF"/>
                </a:solidFill>
              </a:rPr>
              <a:t>projektforslag</a:t>
            </a:r>
            <a:r>
              <a:rPr lang="sv-SE" i="1" dirty="0" smtClean="0">
                <a:solidFill>
                  <a:srgbClr val="0000FF"/>
                </a:solidFill>
              </a:rPr>
              <a:t>/</a:t>
            </a:r>
          </a:p>
          <a:p>
            <a:endParaRPr lang="sv-SE" dirty="0" smtClean="0"/>
          </a:p>
          <a:p>
            <a:r>
              <a:rPr lang="en-US" dirty="0"/>
              <a:t>Fill it in</a:t>
            </a:r>
          </a:p>
          <a:p>
            <a:endParaRPr lang="en-US" dirty="0"/>
          </a:p>
          <a:p>
            <a:r>
              <a:rPr lang="en-US" dirty="0"/>
              <a:t>Take the registration form to the administrators</a:t>
            </a:r>
          </a:p>
          <a:p>
            <a:r>
              <a:rPr lang="en-US" dirty="0"/>
              <a:t>Get a stamp!</a:t>
            </a:r>
          </a:p>
          <a:p>
            <a:endParaRPr lang="sv-SE" i="1" dirty="0" smtClean="0"/>
          </a:p>
          <a:p>
            <a:r>
              <a:rPr lang="en-US" i="1" dirty="0"/>
              <a:t>Then :</a:t>
            </a:r>
          </a:p>
          <a:p>
            <a:r>
              <a:rPr lang="sv-SE" i="1" dirty="0" smtClean="0"/>
              <a:t>	</a:t>
            </a:r>
            <a:r>
              <a:rPr lang="en-US" dirty="0"/>
              <a:t>Upload a copy of the registration form in </a:t>
            </a:r>
            <a:r>
              <a:rPr lang="en-US" dirty="0" err="1"/>
              <a:t>Bilda</a:t>
            </a:r>
            <a:r>
              <a:rPr lang="en-US" dirty="0"/>
              <a:t> system</a:t>
            </a:r>
          </a:p>
          <a:p>
            <a:r>
              <a:rPr lang="en-US" dirty="0"/>
              <a:t>	&amp; Give it to the </a:t>
            </a:r>
            <a:r>
              <a:rPr lang="en-US" dirty="0" smtClean="0"/>
              <a:t>examiner for a signature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2190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Anne </a:t>
            </a:r>
            <a:r>
              <a:rPr lang="en-GB" dirty="0"/>
              <a:t>Håkansson All rights reserved. </a:t>
            </a:r>
          </a:p>
          <a:p>
            <a:endParaRPr lang="en-GB" dirty="0"/>
          </a:p>
        </p:txBody>
      </p:sp>
      <p:pic>
        <p:nvPicPr>
          <p:cNvPr id="7" name="Picture 6" descr="Skärmavbild 2016-10-11 kl. 20.03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4" y="103062"/>
            <a:ext cx="9070477" cy="66326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01195" y="1622499"/>
            <a:ext cx="13036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i="1" dirty="0" smtClean="0">
                <a:solidFill>
                  <a:srgbClr val="FF0000"/>
                </a:solidFill>
              </a:rPr>
              <a:t>Stamp</a:t>
            </a:r>
          </a:p>
          <a:p>
            <a:pPr algn="ctr"/>
            <a:r>
              <a:rPr lang="sv-SE" b="1" i="1" dirty="0" smtClean="0">
                <a:solidFill>
                  <a:srgbClr val="FF0000"/>
                </a:solidFill>
              </a:rPr>
              <a:t>&amp;</a:t>
            </a:r>
          </a:p>
          <a:p>
            <a:pPr algn="ctr"/>
            <a:r>
              <a:rPr lang="sv-SE" b="1" i="1" dirty="0" err="1" smtClean="0">
                <a:solidFill>
                  <a:srgbClr val="FF0000"/>
                </a:solidFill>
              </a:rPr>
              <a:t>Signature</a:t>
            </a:r>
            <a:r>
              <a:rPr lang="sv-SE" b="1" i="1" dirty="0" smtClean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9880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Grades</a:t>
            </a:r>
            <a:r>
              <a:rPr lang="sv-SE" dirty="0" smtClean="0"/>
              <a:t>: P</a:t>
            </a:r>
            <a:r>
              <a:rPr lang="sv-SE" dirty="0"/>
              <a:t>/F – ECTS A-F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49" y="1786965"/>
            <a:ext cx="7420035" cy="4150952"/>
          </a:xfrm>
        </p:spPr>
        <p:txBody>
          <a:bodyPr>
            <a:noAutofit/>
          </a:bodyPr>
          <a:lstStyle/>
          <a:p>
            <a:r>
              <a:rPr lang="en-US" sz="2400" dirty="0"/>
              <a:t>Degrees with P/F or A-F: </a:t>
            </a:r>
          </a:p>
          <a:p>
            <a:endParaRPr lang="sv-SE" sz="2400" dirty="0"/>
          </a:p>
          <a:p>
            <a:r>
              <a:rPr lang="en-US" sz="2400" dirty="0"/>
              <a:t>Students that have started their education </a:t>
            </a:r>
            <a:r>
              <a:rPr lang="en-US" sz="2400" b="1" i="1" dirty="0"/>
              <a:t>before</a:t>
            </a:r>
            <a:r>
              <a:rPr lang="en-US" sz="2400" dirty="0"/>
              <a:t> </a:t>
            </a:r>
            <a:r>
              <a:rPr lang="en-US" sz="2400" b="1" dirty="0"/>
              <a:t>2015-07-01 </a:t>
            </a:r>
            <a:r>
              <a:rPr lang="en-US" sz="2400" dirty="0" smtClean="0"/>
              <a:t>have the </a:t>
            </a:r>
            <a:r>
              <a:rPr lang="en-US" sz="2400" b="1" i="1" dirty="0" smtClean="0"/>
              <a:t>right to choose </a:t>
            </a:r>
            <a:r>
              <a:rPr lang="en-US" sz="2400" dirty="0" smtClean="0"/>
              <a:t>grade </a:t>
            </a:r>
            <a:r>
              <a:rPr lang="en-US" sz="2400" dirty="0"/>
              <a:t>A-F </a:t>
            </a:r>
          </a:p>
          <a:p>
            <a:endParaRPr lang="en-US" sz="2400" dirty="0" smtClean="0"/>
          </a:p>
          <a:p>
            <a:r>
              <a:rPr lang="en-US" sz="2400" dirty="0" smtClean="0"/>
              <a:t>Choice </a:t>
            </a:r>
            <a:r>
              <a:rPr lang="en-US" sz="2400" dirty="0"/>
              <a:t>of course code is </a:t>
            </a:r>
            <a:r>
              <a:rPr lang="en-US" sz="2400" dirty="0" smtClean="0"/>
              <a:t>decided when </a:t>
            </a:r>
            <a:r>
              <a:rPr lang="en-US" sz="2400" dirty="0"/>
              <a:t>the course is registered. </a:t>
            </a:r>
          </a:p>
          <a:p>
            <a:endParaRPr lang="en-US" sz="2400" dirty="0"/>
          </a:p>
          <a:p>
            <a:r>
              <a:rPr lang="en-US" sz="2400" dirty="0" smtClean="0"/>
              <a:t>Cannot regret the choice later and choose another grade!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194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Hand in – </a:t>
            </a:r>
            <a:r>
              <a:rPr lang="en-GB" i="1" dirty="0"/>
              <a:t>start period </a:t>
            </a:r>
            <a:r>
              <a:rPr lang="en-GB" i="1" dirty="0" smtClean="0"/>
              <a:t>3</a:t>
            </a:r>
            <a:r>
              <a:rPr lang="sv-SE" i="1" dirty="0"/>
              <a:t> </a:t>
            </a:r>
            <a:r>
              <a:rPr lang="sv-SE" i="1" dirty="0" smtClean="0"/>
              <a:t>or</a:t>
            </a:r>
            <a:r>
              <a:rPr lang="sv-SE" i="1" dirty="0"/>
              <a:t> </a:t>
            </a:r>
            <a:r>
              <a:rPr lang="sv-SE" i="1" dirty="0" smtClean="0"/>
              <a:t>period 4</a:t>
            </a:r>
            <a:endParaRPr lang="sv-SE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762740"/>
            <a:ext cx="7297032" cy="433979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GB" sz="2400" dirty="0">
                <a:latin typeface="Georgia"/>
                <a:ea typeface="MS PGothic" charset="0"/>
                <a:cs typeface="Georgia"/>
              </a:rPr>
              <a:t>HAND in project proposal by </a:t>
            </a:r>
            <a:r>
              <a:rPr lang="en-GB" sz="2400" i="1" dirty="0">
                <a:latin typeface="Georgia"/>
                <a:ea typeface="MS PGothic" charset="0"/>
                <a:cs typeface="Georgia"/>
              </a:rPr>
              <a:t>upload</a:t>
            </a:r>
            <a:r>
              <a:rPr lang="en-GB" sz="2400" dirty="0">
                <a:latin typeface="Georgia"/>
                <a:ea typeface="MS PGothic" charset="0"/>
                <a:cs typeface="Georgia"/>
              </a:rPr>
              <a:t> it in the </a:t>
            </a:r>
            <a:r>
              <a:rPr lang="en-GB" sz="2400" dirty="0" err="1">
                <a:latin typeface="Georgia"/>
                <a:ea typeface="MS PGothic" charset="0"/>
                <a:cs typeface="Georgia"/>
              </a:rPr>
              <a:t>Bilda</a:t>
            </a:r>
            <a:r>
              <a:rPr lang="en-GB" sz="2400" dirty="0">
                <a:latin typeface="Georgia"/>
                <a:ea typeface="MS PGothic" charset="0"/>
                <a:cs typeface="Georgia"/>
              </a:rPr>
              <a:t> system – </a:t>
            </a:r>
            <a:r>
              <a:rPr lang="en-GB" sz="2400" b="1" i="1" dirty="0">
                <a:latin typeface="Georgia"/>
                <a:ea typeface="MS PGothic" charset="0"/>
                <a:cs typeface="Georgia"/>
              </a:rPr>
              <a:t>not later than</a:t>
            </a:r>
            <a:r>
              <a:rPr lang="en-GB" sz="2400" b="1" dirty="0">
                <a:latin typeface="Georgia"/>
                <a:ea typeface="MS PGothic" charset="0"/>
                <a:cs typeface="Georgia"/>
              </a:rPr>
              <a:t> </a:t>
            </a:r>
            <a:r>
              <a:rPr lang="en-GB" sz="2400" dirty="0">
                <a:latin typeface="Georgia"/>
                <a:ea typeface="MS PGothic" charset="0"/>
                <a:cs typeface="Georgia"/>
              </a:rPr>
              <a:t>– 10</a:t>
            </a:r>
            <a:r>
              <a:rPr lang="en-GB" sz="2400" baseline="30000" dirty="0">
                <a:latin typeface="Georgia"/>
                <a:ea typeface="MS PGothic" charset="0"/>
                <a:cs typeface="Georgia"/>
              </a:rPr>
              <a:t>th</a:t>
            </a:r>
            <a:r>
              <a:rPr lang="en-GB" sz="2400" dirty="0">
                <a:latin typeface="Georgia"/>
                <a:ea typeface="MS PGothic" charset="0"/>
                <a:cs typeface="Georgia"/>
              </a:rPr>
              <a:t> of Dec </a:t>
            </a:r>
          </a:p>
          <a:p>
            <a:pPr>
              <a:lnSpc>
                <a:spcPct val="120000"/>
              </a:lnSpc>
            </a:pPr>
            <a:r>
              <a:rPr lang="en-GB" sz="1900" i="1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(https://</a:t>
            </a:r>
            <a:r>
              <a:rPr lang="en-GB" sz="1900" i="1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bilda.kth.se</a:t>
            </a:r>
            <a:r>
              <a:rPr lang="en-GB" sz="1900" i="1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/)</a:t>
            </a:r>
          </a:p>
          <a:p>
            <a:pPr>
              <a:lnSpc>
                <a:spcPct val="120000"/>
              </a:lnSpc>
            </a:pPr>
            <a:endParaRPr lang="sv-SE" sz="2400" dirty="0" smtClean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120000"/>
              </a:lnSpc>
            </a:pPr>
            <a:r>
              <a:rPr lang="en-GB" sz="2400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UPLOAD registration form together with project proposal in the </a:t>
            </a:r>
            <a:r>
              <a:rPr lang="en-GB" sz="2400" dirty="0" err="1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Bilda</a:t>
            </a:r>
            <a:r>
              <a:rPr lang="en-GB" sz="2400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 system – 10</a:t>
            </a:r>
            <a:r>
              <a:rPr lang="en-GB" sz="2400" baseline="30000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th</a:t>
            </a:r>
            <a:r>
              <a:rPr lang="en-GB" sz="2400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 of Dec</a:t>
            </a:r>
          </a:p>
          <a:p>
            <a:pPr>
              <a:lnSpc>
                <a:spcPct val="120000"/>
              </a:lnSpc>
            </a:pPr>
            <a:endParaRPr lang="sv-SE" sz="2400" dirty="0" smtClean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120000"/>
              </a:lnSpc>
            </a:pPr>
            <a:r>
              <a:rPr lang="en-GB" sz="2400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USE </a:t>
            </a:r>
            <a:r>
              <a:rPr lang="en-GB" sz="2400" i="1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both</a:t>
            </a:r>
            <a:r>
              <a:rPr lang="en-GB" sz="2400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 when talking to examiner! 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(i.e., if you have a project) </a:t>
            </a:r>
          </a:p>
          <a:p>
            <a:pPr>
              <a:lnSpc>
                <a:spcPct val="120000"/>
              </a:lnSpc>
            </a:pPr>
            <a:endParaRPr lang="sv-SE" sz="2400" dirty="0" smtClean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120000"/>
              </a:lnSpc>
            </a:pPr>
            <a:r>
              <a:rPr lang="en-GB" sz="2400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GIVE the registration form to your examiner 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(for additional information)! </a:t>
            </a:r>
          </a:p>
          <a:p>
            <a:pPr>
              <a:lnSpc>
                <a:spcPct val="120000"/>
              </a:lnSpc>
            </a:pPr>
            <a:r>
              <a:rPr lang="en-GB" sz="2400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You </a:t>
            </a:r>
            <a:r>
              <a:rPr lang="en-GB" sz="2400" i="1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or</a:t>
            </a:r>
            <a:r>
              <a:rPr lang="en-GB" sz="2400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 the examiner hand in the registration </a:t>
            </a:r>
            <a:r>
              <a:rPr lang="en-GB" sz="2400" dirty="0" smtClean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form </a:t>
            </a:r>
            <a:r>
              <a:rPr lang="en-GB" sz="2400" dirty="0">
                <a:solidFill>
                  <a:srgbClr val="000000"/>
                </a:solidFill>
                <a:latin typeface="Georgia"/>
                <a:ea typeface="MS PGothic" charset="0"/>
                <a:cs typeface="Georgia"/>
              </a:rPr>
              <a:t>to the administrators 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- white post box, 3</a:t>
            </a:r>
            <a:r>
              <a:rPr lang="en-GB" sz="2400" baseline="300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rd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 floor, B-elevator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7B93-079F-4E40-8656-6CAC26906140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0480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Hand in – </a:t>
            </a:r>
            <a:r>
              <a:rPr lang="en-GB" i="1" dirty="0"/>
              <a:t>start period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270500"/>
            <a:ext cx="7297032" cy="364306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HAND in project proposal by </a:t>
            </a:r>
            <a:r>
              <a:rPr lang="en-GB" sz="2400" i="1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upload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 it in the 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Bilda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 system – </a:t>
            </a:r>
            <a:r>
              <a:rPr lang="en-GB" sz="2400" b="1" i="1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not later than</a:t>
            </a:r>
            <a:r>
              <a:rPr lang="en-GB" sz="2400" b="1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 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– 15 </a:t>
            </a:r>
            <a:r>
              <a:rPr lang="en-GB" sz="2400" baseline="300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th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 of June </a:t>
            </a:r>
          </a:p>
          <a:p>
            <a:pPr>
              <a:lnSpc>
                <a:spcPct val="90000"/>
              </a:lnSpc>
            </a:pPr>
            <a:r>
              <a:rPr lang="sv-SE" sz="1900" i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(</a:t>
            </a:r>
            <a:r>
              <a:rPr lang="sv-SE" sz="1900" i="1" dirty="0" err="1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https</a:t>
            </a:r>
            <a:r>
              <a:rPr lang="sv-SE" sz="1900" i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://</a:t>
            </a:r>
            <a:r>
              <a:rPr lang="sv-SE" sz="1900" i="1" dirty="0" err="1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bilda.kth.se</a:t>
            </a:r>
            <a:r>
              <a:rPr lang="sv-SE" sz="1900" i="1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/)</a:t>
            </a:r>
          </a:p>
          <a:p>
            <a:pPr>
              <a:lnSpc>
                <a:spcPct val="90000"/>
              </a:lnSpc>
            </a:pPr>
            <a:endParaRPr lang="sv-SE" sz="2400" dirty="0" smtClean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UPLOAD registration form together with project proposal in the </a:t>
            </a:r>
            <a:r>
              <a:rPr lang="en-GB" sz="24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Bilda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 system – </a:t>
            </a:r>
            <a:r>
              <a:rPr lang="en-GB" sz="2400" b="1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15 </a:t>
            </a:r>
            <a:r>
              <a:rPr lang="en-GB" sz="2400" b="1" baseline="30000" dirty="0" err="1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th</a:t>
            </a:r>
            <a:r>
              <a:rPr lang="en-GB" sz="2400" b="1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 of June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7B93-079F-4E40-8656-6CAC26906140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595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hand in a project proposal?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270500"/>
            <a:ext cx="7297032" cy="364306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To </a:t>
            </a:r>
            <a:r>
              <a:rPr lang="en-GB" sz="2400" i="1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get suggestions </a:t>
            </a: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about a possible</a:t>
            </a:r>
            <a:r>
              <a:rPr lang="en-GB" sz="2400" i="1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 examiner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Examiners can read the project proposals and discuss the topic with the student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endParaRPr lang="en-GB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  <a:p>
            <a:pPr>
              <a:lnSpc>
                <a:spcPct val="90000"/>
              </a:lnSpc>
            </a:pPr>
            <a:r>
              <a:rPr lang="en-GB" sz="2400" b="1" dirty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OBS Examiners, themselves, pinpoint supervisors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rgbClr val="0000FF"/>
              </a:solidFill>
              <a:latin typeface="Georgia"/>
              <a:ea typeface="MS PGothic" charset="0"/>
              <a:cs typeface="Georgi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7B93-079F-4E40-8656-6CAC26906140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76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35" y="570917"/>
            <a:ext cx="7949003" cy="668338"/>
          </a:xfrm>
        </p:spPr>
        <p:txBody>
          <a:bodyPr/>
          <a:lstStyle/>
          <a:p>
            <a:r>
              <a:rPr lang="en-US" dirty="0"/>
              <a:t>Project proposal = Announcement, </a:t>
            </a:r>
            <a:r>
              <a:rPr lang="en-US" i="1" dirty="0"/>
              <a:t>Not registration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46" y="1363957"/>
            <a:ext cx="7764298" cy="4566304"/>
          </a:xfrm>
        </p:spPr>
        <p:txBody>
          <a:bodyPr>
            <a:normAutofit lnSpcReduction="10000"/>
          </a:bodyPr>
          <a:lstStyle/>
          <a:p>
            <a:r>
              <a:rPr lang="en-GB" sz="1800" dirty="0"/>
              <a:t>(template: </a:t>
            </a:r>
            <a:r>
              <a:rPr lang="en-GB" sz="1800" dirty="0">
                <a:solidFill>
                  <a:srgbClr val="0000FF"/>
                </a:solidFill>
              </a:rPr>
              <a:t> https://</a:t>
            </a:r>
            <a:r>
              <a:rPr lang="en-GB" sz="1800" dirty="0" err="1">
                <a:solidFill>
                  <a:srgbClr val="0000FF"/>
                </a:solidFill>
              </a:rPr>
              <a:t>www.kth.se</a:t>
            </a:r>
            <a:r>
              <a:rPr lang="en-GB" sz="1800" dirty="0">
                <a:solidFill>
                  <a:srgbClr val="0000FF"/>
                </a:solidFill>
              </a:rPr>
              <a:t>/social/group/degree-projects-</a:t>
            </a:r>
            <a:r>
              <a:rPr lang="en-GB" sz="1800" dirty="0" err="1">
                <a:solidFill>
                  <a:srgbClr val="0000FF"/>
                </a:solidFill>
              </a:rPr>
              <a:t>ict</a:t>
            </a:r>
            <a:r>
              <a:rPr lang="en-GB" sz="1800" dirty="0">
                <a:solidFill>
                  <a:srgbClr val="0000FF"/>
                </a:solidFill>
              </a:rPr>
              <a:t>-/page/forms-application-form-project-</a:t>
            </a:r>
            <a:r>
              <a:rPr lang="en-GB" sz="1800" dirty="0" err="1">
                <a:solidFill>
                  <a:srgbClr val="0000FF"/>
                </a:solidFill>
              </a:rPr>
              <a:t>proposa</a:t>
            </a:r>
            <a:r>
              <a:rPr lang="en-GB" sz="1800" dirty="0">
                <a:solidFill>
                  <a:srgbClr val="0000FF"/>
                </a:solidFill>
              </a:rPr>
              <a:t>/</a:t>
            </a:r>
            <a:r>
              <a:rPr lang="en-GB" sz="1800" dirty="0"/>
              <a:t>)</a:t>
            </a:r>
          </a:p>
          <a:p>
            <a:r>
              <a:rPr lang="en-GB" b="1" dirty="0"/>
              <a:t>Project Title</a:t>
            </a:r>
            <a:r>
              <a:rPr lang="en-GB" dirty="0"/>
              <a:t> + Date</a:t>
            </a:r>
          </a:p>
          <a:p>
            <a:r>
              <a:rPr lang="en-GB" b="1" i="1" dirty="0"/>
              <a:t>Author information (individual work)</a:t>
            </a:r>
            <a:endParaRPr lang="en-GB" b="1" dirty="0"/>
          </a:p>
          <a:p>
            <a:r>
              <a:rPr lang="en-GB" b="1" i="1" dirty="0"/>
              <a:t>Organization and Supervisor, information</a:t>
            </a:r>
            <a:endParaRPr lang="en-US" b="1" i="1" dirty="0"/>
          </a:p>
          <a:p>
            <a:r>
              <a:rPr lang="en-GB" b="1" i="1" dirty="0"/>
              <a:t>KTH Examiner and Supervisor, information</a:t>
            </a:r>
          </a:p>
          <a:p>
            <a:r>
              <a:rPr lang="en-GB" b="1" i="1" dirty="0"/>
              <a:t>Keywords</a:t>
            </a:r>
          </a:p>
          <a:p>
            <a:r>
              <a:rPr lang="en-GB" dirty="0"/>
              <a:t>1-6 keywords describing the degree project </a:t>
            </a:r>
          </a:p>
          <a:p>
            <a:r>
              <a:rPr lang="en-GB" b="1" i="1" dirty="0"/>
              <a:t>Background</a:t>
            </a:r>
          </a:p>
          <a:p>
            <a:r>
              <a:rPr lang="en-GB" dirty="0"/>
              <a:t>Short description of the area</a:t>
            </a:r>
          </a:p>
          <a:p>
            <a:r>
              <a:rPr lang="en-GB" b="1" i="1" dirty="0" smtClean="0"/>
              <a:t>Problem</a:t>
            </a:r>
            <a:endParaRPr lang="en-GB" b="1" i="1" dirty="0"/>
          </a:p>
          <a:p>
            <a:r>
              <a:rPr lang="en-GB" dirty="0"/>
              <a:t>Problem area, focusing on the area to work with </a:t>
            </a:r>
          </a:p>
          <a:p>
            <a:r>
              <a:rPr lang="en-US" b="1" i="1" dirty="0" smtClean="0"/>
              <a:t>Problem </a:t>
            </a:r>
            <a:r>
              <a:rPr lang="en-GB" b="1" i="1" dirty="0"/>
              <a:t>statement</a:t>
            </a:r>
            <a:endParaRPr lang="en-US" b="1" i="1" dirty="0"/>
          </a:p>
          <a:p>
            <a:r>
              <a:rPr lang="en-US" dirty="0"/>
              <a:t>Concrete problem to work with during the project</a:t>
            </a:r>
          </a:p>
          <a:p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5460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410" y="508359"/>
            <a:ext cx="6935788" cy="668338"/>
          </a:xfrm>
        </p:spPr>
        <p:txBody>
          <a:bodyPr/>
          <a:lstStyle/>
          <a:p>
            <a:r>
              <a:rPr lang="en-GB" dirty="0"/>
              <a:t>Project </a:t>
            </a:r>
            <a:r>
              <a:rPr lang="en-GB" dirty="0" smtClean="0"/>
              <a:t>proposal, </a:t>
            </a:r>
            <a:r>
              <a:rPr lang="en-GB" dirty="0"/>
              <a:t>cont.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046485"/>
            <a:ext cx="7364535" cy="4950224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/>
              <a:t>Purpose </a:t>
            </a:r>
            <a:r>
              <a:rPr lang="en-US" dirty="0"/>
              <a:t>with the degree project </a:t>
            </a:r>
            <a:r>
              <a:rPr lang="en-US" dirty="0" smtClean="0"/>
              <a:t>(</a:t>
            </a:r>
            <a:r>
              <a:rPr lang="en-US" i="1" dirty="0" smtClean="0"/>
              <a:t>e.g.</a:t>
            </a:r>
            <a:r>
              <a:rPr lang="en-US" dirty="0" smtClean="0"/>
              <a:t>, present a computer system that provides possibilities to a better working process) </a:t>
            </a:r>
            <a:endParaRPr lang="en-US" dirty="0"/>
          </a:p>
          <a:p>
            <a:r>
              <a:rPr lang="en-US" b="1" i="1" dirty="0"/>
              <a:t>Goals</a:t>
            </a:r>
          </a:p>
          <a:p>
            <a:r>
              <a:rPr lang="en-US" dirty="0"/>
              <a:t>The goals of the project </a:t>
            </a:r>
            <a:r>
              <a:rPr lang="en-US" dirty="0" smtClean="0"/>
              <a:t>(</a:t>
            </a:r>
            <a:r>
              <a:rPr lang="en-US" i="1" dirty="0" err="1" smtClean="0"/>
              <a:t>e.g</a:t>
            </a:r>
            <a:r>
              <a:rPr lang="en-US" i="1" dirty="0" smtClean="0"/>
              <a:t>,  </a:t>
            </a:r>
            <a:r>
              <a:rPr lang="en-US" dirty="0" smtClean="0"/>
              <a:t>an improved computer system that connects several already developed </a:t>
            </a:r>
            <a:r>
              <a:rPr lang="en-US" dirty="0"/>
              <a:t>computer </a:t>
            </a:r>
            <a:r>
              <a:rPr lang="en-US" dirty="0" smtClean="0"/>
              <a:t>systems)</a:t>
            </a:r>
            <a:endParaRPr lang="en-US" b="1" dirty="0"/>
          </a:p>
          <a:p>
            <a:r>
              <a:rPr lang="en-US" b="1" i="1" dirty="0"/>
              <a:t>Tasks</a:t>
            </a:r>
            <a:endParaRPr lang="en-US" i="1" dirty="0"/>
          </a:p>
          <a:p>
            <a:r>
              <a:rPr lang="en-US" dirty="0"/>
              <a:t>Tasks to carry out during the project</a:t>
            </a:r>
          </a:p>
          <a:p>
            <a:r>
              <a:rPr lang="en-US" b="1" i="1" dirty="0"/>
              <a:t>Method(s)</a:t>
            </a:r>
          </a:p>
          <a:p>
            <a:r>
              <a:rPr lang="en-US" dirty="0"/>
              <a:t>Research methods that will be used to carry out the degree project and to write the thesis  </a:t>
            </a:r>
          </a:p>
          <a:p>
            <a:r>
              <a:rPr lang="en-US" b="1" i="1" dirty="0"/>
              <a:t>Delimitations </a:t>
            </a:r>
          </a:p>
          <a:p>
            <a:r>
              <a:rPr lang="en-US" dirty="0"/>
              <a:t>What affect the project but will not be included </a:t>
            </a:r>
          </a:p>
          <a:p>
            <a:r>
              <a:rPr lang="en-US" b="1" i="1" dirty="0"/>
              <a:t>Milestone chart (time schedule)</a:t>
            </a:r>
          </a:p>
          <a:p>
            <a:r>
              <a:rPr lang="en-US" b="1" i="1" dirty="0"/>
              <a:t>Risks, Consequences and Ethics</a:t>
            </a:r>
          </a:p>
          <a:p>
            <a:r>
              <a:rPr lang="en-US" b="1" i="1" dirty="0"/>
              <a:t>Summary</a:t>
            </a:r>
          </a:p>
          <a:p>
            <a:r>
              <a:rPr lang="en-US" dirty="0"/>
              <a:t>short summary of the degree project and work including expected results</a:t>
            </a:r>
            <a:endParaRPr lang="en-US" b="1" i="1" dirty="0"/>
          </a:p>
          <a:p>
            <a:r>
              <a:rPr lang="en-US" b="1" i="1" dirty="0"/>
              <a:t>Reference(s</a:t>
            </a:r>
            <a:r>
              <a:rPr lang="en-US" b="1" i="1" dirty="0" smtClean="0"/>
              <a:t>)</a:t>
            </a:r>
            <a:endParaRPr lang="en-US" b="1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9531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371" y="399303"/>
            <a:ext cx="7859890" cy="975295"/>
          </a:xfrm>
        </p:spPr>
        <p:txBody>
          <a:bodyPr/>
          <a:lstStyle/>
          <a:p>
            <a:r>
              <a:rPr lang="sv-SE" dirty="0"/>
              <a:t>No </a:t>
            </a:r>
            <a:r>
              <a:rPr lang="sv-SE" dirty="0" err="1"/>
              <a:t>idea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work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en-GB" dirty="0" smtClean="0"/>
              <a:t>? But will carry out degree project during spring semester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6041" y="1432057"/>
            <a:ext cx="7338965" cy="4498821"/>
          </a:xfrm>
        </p:spPr>
        <p:txBody>
          <a:bodyPr>
            <a:noAutofit/>
          </a:bodyPr>
          <a:lstStyle/>
          <a:p>
            <a:r>
              <a:rPr lang="en-US" sz="1800" dirty="0" smtClean="0"/>
              <a:t>Hand in - in </a:t>
            </a:r>
            <a:r>
              <a:rPr lang="en-US" sz="1800" dirty="0" err="1" smtClean="0"/>
              <a:t>Bilda</a:t>
            </a:r>
            <a:r>
              <a:rPr lang="en-US" sz="1800" dirty="0" smtClean="0"/>
              <a:t> with: </a:t>
            </a:r>
          </a:p>
          <a:p>
            <a:r>
              <a:rPr lang="en-US" sz="1800" b="1" i="1" dirty="0" smtClean="0"/>
              <a:t>Project Title</a:t>
            </a:r>
            <a:r>
              <a:rPr lang="en-US" sz="1800" i="1" dirty="0" smtClean="0"/>
              <a:t> </a:t>
            </a:r>
            <a:r>
              <a:rPr lang="en-US" sz="1800" dirty="0" smtClean="0"/>
              <a:t>“Not decided”</a:t>
            </a:r>
          </a:p>
          <a:p>
            <a:r>
              <a:rPr lang="en-US" sz="1800" dirty="0" smtClean="0"/>
              <a:t>That is if the degree project is not decided but will be carried out during spring. </a:t>
            </a:r>
          </a:p>
          <a:p>
            <a:r>
              <a:rPr lang="en-US" sz="1800" b="1" i="1" dirty="0" smtClean="0"/>
              <a:t>Students </a:t>
            </a:r>
            <a:r>
              <a:rPr lang="en-US" sz="1800" dirty="0" smtClean="0"/>
              <a:t>Name of the students that will carry out the degree project</a:t>
            </a:r>
          </a:p>
          <a:p>
            <a:r>
              <a:rPr lang="en-US" sz="1800" b="1" i="1" dirty="0" smtClean="0"/>
              <a:t>Keywords</a:t>
            </a:r>
          </a:p>
          <a:p>
            <a:r>
              <a:rPr lang="en-US" sz="1800" dirty="0" smtClean="0"/>
              <a:t>Instead of keywords, write own areas of interests (</a:t>
            </a:r>
            <a:r>
              <a:rPr lang="en-US" sz="1800" dirty="0" err="1" smtClean="0"/>
              <a:t>preferrable</a:t>
            </a:r>
            <a:r>
              <a:rPr lang="en-US" sz="1800" dirty="0" smtClean="0"/>
              <a:t> several):</a:t>
            </a:r>
          </a:p>
          <a:p>
            <a:r>
              <a:rPr lang="en-US" sz="1800" dirty="0" smtClean="0"/>
              <a:t>1-6 keywords that shows what you are interested of </a:t>
            </a:r>
          </a:p>
          <a:p>
            <a:r>
              <a:rPr lang="en-US" sz="1800" dirty="0" smtClean="0"/>
              <a:t>(t ex, Artificial Intelligence, Programming, Development of a system …)</a:t>
            </a:r>
          </a:p>
          <a:p>
            <a:endParaRPr lang="en-US" sz="1800" dirty="0" smtClean="0"/>
          </a:p>
          <a:p>
            <a:r>
              <a:rPr lang="en-US" sz="1800" dirty="0" smtClean="0"/>
              <a:t>File name should include following:</a:t>
            </a:r>
          </a:p>
          <a:p>
            <a:r>
              <a:rPr lang="en-US" sz="1800" dirty="0" smtClean="0"/>
              <a:t>“Author1–Author2-Not_decided-Keywords–</a:t>
            </a:r>
            <a:r>
              <a:rPr lang="en-US" sz="1800" dirty="0" err="1" smtClean="0"/>
              <a:t>Date.pdf</a:t>
            </a:r>
            <a:r>
              <a:rPr lang="en-US" sz="1800" dirty="0" smtClean="0"/>
              <a:t>”</a:t>
            </a:r>
          </a:p>
          <a:p>
            <a:r>
              <a:rPr lang="en-US" sz="1800" dirty="0" smtClean="0"/>
              <a:t>Date is the date for handing in the project plan. Use the format : Year-Month-Day</a:t>
            </a:r>
          </a:p>
          <a:p>
            <a:r>
              <a:rPr lang="en-US" sz="1800" i="1" dirty="0" smtClean="0"/>
              <a:t>Bra </a:t>
            </a:r>
            <a:r>
              <a:rPr lang="en-US" sz="1800" i="1" dirty="0" err="1" smtClean="0"/>
              <a:t>sätt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att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hålla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reda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på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versioner</a:t>
            </a:r>
            <a:endParaRPr lang="en-US" sz="1800" i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6425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751552"/>
            <a:ext cx="6935788" cy="668338"/>
          </a:xfrm>
        </p:spPr>
        <p:txBody>
          <a:bodyPr/>
          <a:lstStyle/>
          <a:p>
            <a:r>
              <a:rPr lang="sv-SE" dirty="0"/>
              <a:t>Bilda, </a:t>
            </a:r>
            <a:r>
              <a:rPr lang="sv-SE" dirty="0">
                <a:cs typeface="Georgia"/>
              </a:rPr>
              <a:t>Examensarbete / </a:t>
            </a:r>
            <a:r>
              <a:rPr lang="sv-SE" dirty="0" err="1">
                <a:cs typeface="Georgia"/>
              </a:rPr>
              <a:t>Degree</a:t>
            </a:r>
            <a:r>
              <a:rPr lang="sv-SE" dirty="0">
                <a:cs typeface="Georgia"/>
              </a:rPr>
              <a:t> </a:t>
            </a:r>
            <a:r>
              <a:rPr lang="sv-SE" dirty="0" err="1">
                <a:cs typeface="Georgia"/>
              </a:rPr>
              <a:t>projects</a:t>
            </a:r>
            <a:r>
              <a:rPr lang="sv-SE" dirty="0">
                <a:cs typeface="Georgia"/>
              </a:rPr>
              <a:t>, ICT-skolan/ ICT-</a:t>
            </a:r>
            <a:r>
              <a:rPr lang="sv-SE" dirty="0" err="1">
                <a:cs typeface="Georgia"/>
              </a:rPr>
              <a:t>School</a:t>
            </a:r>
            <a:r>
              <a:rPr lang="sv-SE" dirty="0">
                <a:cs typeface="Georgia"/>
              </a:rPr>
              <a:t> 2017 </a:t>
            </a:r>
            <a:r>
              <a:rPr lang="sv-SE" i="1" dirty="0" smtClean="0">
                <a:cs typeface="Georgia"/>
              </a:rPr>
              <a:t>- OBS </a:t>
            </a:r>
            <a:r>
              <a:rPr lang="sv-SE" i="1" dirty="0" err="1" smtClean="0">
                <a:cs typeface="Georgia"/>
              </a:rPr>
              <a:t>year</a:t>
            </a:r>
            <a:r>
              <a:rPr lang="sv-SE" i="1" dirty="0" smtClean="0">
                <a:cs typeface="Georgia"/>
              </a:rPr>
              <a:t>!</a:t>
            </a:r>
            <a:r>
              <a:rPr lang="sv-SE" dirty="0" smtClean="0">
                <a:cs typeface="Georgia"/>
              </a:rPr>
              <a:t> </a:t>
            </a:r>
            <a:endParaRPr lang="sv-SE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  <p:pic>
        <p:nvPicPr>
          <p:cNvPr id="7" name="Picture 6" descr="Skärmavbild 2016-10-11 kl. 20.20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0536"/>
            <a:ext cx="9144000" cy="347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67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19250" y="751552"/>
            <a:ext cx="6935788" cy="668338"/>
          </a:xfrm>
        </p:spPr>
        <p:txBody>
          <a:bodyPr/>
          <a:lstStyle/>
          <a:p>
            <a:r>
              <a:rPr lang="sv-SE" dirty="0" smtClean="0"/>
              <a:t>In folder….</a:t>
            </a:r>
            <a:r>
              <a:rPr lang="sv-SE" dirty="0">
                <a:cs typeface="Georgia"/>
              </a:rPr>
              <a:t/>
            </a:r>
            <a:br>
              <a:rPr lang="sv-SE" dirty="0">
                <a:cs typeface="Georgia"/>
              </a:rPr>
            </a:br>
            <a:endParaRPr lang="sv-SE" b="0" dirty="0"/>
          </a:p>
        </p:txBody>
      </p:sp>
      <p:sp>
        <p:nvSpPr>
          <p:cNvPr id="2" name="Rectangle 1"/>
          <p:cNvSpPr/>
          <p:nvPr/>
        </p:nvSpPr>
        <p:spPr>
          <a:xfrm>
            <a:off x="128292" y="1936980"/>
            <a:ext cx="1757598" cy="21807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ctangle 8"/>
          <p:cNvSpPr/>
          <p:nvPr/>
        </p:nvSpPr>
        <p:spPr>
          <a:xfrm>
            <a:off x="253668" y="2048850"/>
            <a:ext cx="1757598" cy="21807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Picture 9" descr="Skärmavbild 2016-10-11 kl. 20.21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364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100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698746"/>
            <a:ext cx="6935788" cy="668338"/>
          </a:xfrm>
        </p:spPr>
        <p:txBody>
          <a:bodyPr/>
          <a:lstStyle/>
          <a:p>
            <a:pPr>
              <a:defRPr/>
            </a:pPr>
            <a:r>
              <a:rPr lang="sv-SE" sz="2800" dirty="0" err="1" smtClean="0">
                <a:solidFill>
                  <a:srgbClr val="000000"/>
                </a:solidFill>
                <a:latin typeface="Times New Roman" charset="0"/>
              </a:rPr>
              <a:t>Number</a:t>
            </a:r>
            <a:r>
              <a:rPr lang="sv-SE" sz="2800" dirty="0" smtClean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sv-SE" sz="2800" dirty="0" err="1" smtClean="0">
                <a:solidFill>
                  <a:srgbClr val="000000"/>
                </a:solidFill>
                <a:latin typeface="Times New Roman" charset="0"/>
              </a:rPr>
              <a:t>of</a:t>
            </a:r>
            <a:r>
              <a:rPr lang="sv-SE" sz="2800" dirty="0" smtClean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sv-SE" sz="2800" dirty="0" err="1" smtClean="0">
                <a:solidFill>
                  <a:srgbClr val="000000"/>
                </a:solidFill>
                <a:latin typeface="Times New Roman" charset="0"/>
              </a:rPr>
              <a:t>project</a:t>
            </a:r>
            <a:r>
              <a:rPr lang="sv-SE" sz="2800" dirty="0" smtClean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sv-SE" sz="2800" dirty="0" err="1" smtClean="0">
                <a:solidFill>
                  <a:srgbClr val="000000"/>
                </a:solidFill>
                <a:latin typeface="Times New Roman" charset="0"/>
              </a:rPr>
              <a:t>proposals</a:t>
            </a:r>
            <a:r>
              <a:rPr lang="sv-SE" sz="2800" dirty="0" smtClean="0">
                <a:solidFill>
                  <a:srgbClr val="000000"/>
                </a:solidFill>
                <a:latin typeface="Times New Roman" charset="0"/>
              </a:rPr>
              <a:t> and alterations</a:t>
            </a:r>
            <a:endParaRPr lang="sv-SE" sz="280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607" y="1308080"/>
            <a:ext cx="8466393" cy="447576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Hand in </a:t>
            </a:r>
            <a:r>
              <a:rPr lang="en-GB" b="1" i="1" dirty="0" smtClean="0">
                <a:solidFill>
                  <a:srgbClr val="0000FF"/>
                </a:solidFill>
                <a:latin typeface="Times New Roman" charset="0"/>
              </a:rPr>
              <a:t>one</a:t>
            </a:r>
            <a:r>
              <a:rPr lang="en-GB" i="1" dirty="0" smtClean="0">
                <a:solidFill>
                  <a:srgbClr val="0000FF"/>
                </a:solidFill>
                <a:latin typeface="Times New Roman" charset="0"/>
              </a:rPr>
              <a:t> </a:t>
            </a: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project proposal in </a:t>
            </a:r>
            <a:r>
              <a:rPr lang="en-GB" b="1" i="1" dirty="0" smtClean="0">
                <a:solidFill>
                  <a:srgbClr val="0000FF"/>
                </a:solidFill>
                <a:latin typeface="Times New Roman" charset="0"/>
              </a:rPr>
              <a:t>one </a:t>
            </a:r>
            <a:r>
              <a:rPr lang="en-GB" i="1" dirty="0" smtClean="0">
                <a:solidFill>
                  <a:srgbClr val="0000FF"/>
                </a:solidFill>
                <a:latin typeface="Times New Roman" charset="0"/>
              </a:rPr>
              <a:t>folder </a:t>
            </a:r>
            <a:r>
              <a:rPr lang="en-GB" b="1" i="1" dirty="0" smtClean="0">
                <a:solidFill>
                  <a:srgbClr val="0000FF"/>
                </a:solidFill>
                <a:latin typeface="Times New Roman" charset="0"/>
              </a:rPr>
              <a:t>per</a:t>
            </a:r>
            <a:r>
              <a:rPr lang="en-GB" i="1" dirty="0" smtClean="0">
                <a:solidFill>
                  <a:srgbClr val="0000FF"/>
                </a:solidFill>
                <a:latin typeface="Times New Roman" charset="0"/>
              </a:rPr>
              <a:t> </a:t>
            </a: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degree project</a:t>
            </a:r>
            <a:r>
              <a:rPr lang="en-GB" i="1" dirty="0" smtClean="0">
                <a:solidFill>
                  <a:srgbClr val="0000FF"/>
                </a:solidFill>
                <a:latin typeface="Times New Roman" charset="0"/>
              </a:rPr>
              <a:t>! Choose the folder that best correspond to education programme!</a:t>
            </a:r>
          </a:p>
          <a:p>
            <a:pPr>
              <a:defRPr/>
            </a:pPr>
            <a:r>
              <a:rPr lang="en-GB" i="1" dirty="0" smtClean="0">
                <a:solidFill>
                  <a:srgbClr val="0000FF"/>
                </a:solidFill>
                <a:latin typeface="Times New Roman" charset="0"/>
              </a:rPr>
              <a:t>If different programmes – still choose one folder and tell that several education programmes are involved. </a:t>
            </a:r>
          </a:p>
          <a:p>
            <a:pPr>
              <a:defRPr/>
            </a:pPr>
            <a:r>
              <a:rPr lang="en-GB" b="1" dirty="0" smtClean="0">
                <a:solidFill>
                  <a:srgbClr val="0000FF"/>
                </a:solidFill>
                <a:latin typeface="Times New Roman" charset="0"/>
              </a:rPr>
              <a:t>Altered version</a:t>
            </a: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: </a:t>
            </a:r>
          </a:p>
          <a:p>
            <a:pPr>
              <a:defRPr/>
            </a:pP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Course that starts in period 3 (January):</a:t>
            </a:r>
          </a:p>
          <a:p>
            <a:pPr>
              <a:defRPr/>
            </a:pP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– Hand in the altered version </a:t>
            </a:r>
            <a:r>
              <a:rPr lang="en-GB" b="1" i="1" dirty="0" smtClean="0">
                <a:solidFill>
                  <a:srgbClr val="0000FF"/>
                </a:solidFill>
                <a:latin typeface="Times New Roman" charset="0"/>
              </a:rPr>
              <a:t>not later than</a:t>
            </a: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10 of January! (if carrying out the degree project in period 3-4) </a:t>
            </a:r>
          </a:p>
          <a:p>
            <a:pPr>
              <a:defRPr/>
            </a:pP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Period 4 (March):</a:t>
            </a:r>
          </a:p>
          <a:p>
            <a:pPr>
              <a:defRPr/>
            </a:pP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– Hand in the altered version </a:t>
            </a:r>
            <a:r>
              <a:rPr lang="en-GB" b="1" i="1" dirty="0" smtClean="0">
                <a:solidFill>
                  <a:srgbClr val="0000FF"/>
                </a:solidFill>
                <a:latin typeface="Times New Roman" charset="0"/>
              </a:rPr>
              <a:t>not later than</a:t>
            </a: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15 </a:t>
            </a:r>
            <a:r>
              <a:rPr lang="en-GB" dirty="0" err="1" smtClean="0">
                <a:solidFill>
                  <a:srgbClr val="0000FF"/>
                </a:solidFill>
                <a:latin typeface="Times New Roman" charset="0"/>
              </a:rPr>
              <a:t>Februari</a:t>
            </a: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! (</a:t>
            </a:r>
            <a:r>
              <a:rPr lang="en-GB" dirty="0" err="1" smtClean="0">
                <a:solidFill>
                  <a:srgbClr val="0000FF"/>
                </a:solidFill>
                <a:latin typeface="Times New Roman" charset="0"/>
              </a:rPr>
              <a:t>om</a:t>
            </a: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 period 4) </a:t>
            </a:r>
          </a:p>
          <a:p>
            <a:pPr>
              <a:defRPr/>
            </a:pP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Period 1 (September):</a:t>
            </a:r>
          </a:p>
          <a:p>
            <a:pPr>
              <a:defRPr/>
            </a:pP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– Hand in better version </a:t>
            </a:r>
            <a:r>
              <a:rPr lang="en-GB" b="1" i="1" dirty="0" smtClean="0">
                <a:solidFill>
                  <a:srgbClr val="0000FF"/>
                </a:solidFill>
                <a:latin typeface="Times New Roman" charset="0"/>
              </a:rPr>
              <a:t>not later than</a:t>
            </a:r>
            <a:r>
              <a:rPr lang="en-GB" dirty="0" smtClean="0">
                <a:solidFill>
                  <a:srgbClr val="0000FF"/>
                </a:solidFill>
                <a:latin typeface="Times New Roman" charset="0"/>
              </a:rPr>
              <a:t>15 of August! (if carrying out the degree project in period 1-2) </a:t>
            </a:r>
            <a:endParaRPr lang="en-GB" dirty="0">
              <a:solidFill>
                <a:srgbClr val="0000FF"/>
              </a:solidFill>
              <a:latin typeface="Times New Roman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Anne Håkansson All rights reserved.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684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err="1">
                <a:solidFill>
                  <a:srgbClr val="0000FF"/>
                </a:solidFill>
                <a:latin typeface="Arial" charset="0"/>
                <a:cs typeface="Arial" charset="0"/>
              </a:rPr>
              <a:t>Examiner</a:t>
            </a:r>
            <a:r>
              <a:rPr lang="sv-SE" sz="2800" dirty="0">
                <a:solidFill>
                  <a:srgbClr val="0000FF"/>
                </a:solidFill>
                <a:latin typeface="Arial" charset="0"/>
                <a:cs typeface="Arial" charset="0"/>
              </a:rPr>
              <a:t> and </a:t>
            </a:r>
            <a:r>
              <a:rPr lang="sv-SE" sz="2400" dirty="0" err="1">
                <a:solidFill>
                  <a:srgbClr val="0000FF"/>
                </a:solidFill>
                <a:latin typeface="Arial" charset="0"/>
                <a:cs typeface="Arial" charset="0"/>
              </a:rPr>
              <a:t>Supervisors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953" y="1551396"/>
            <a:ext cx="8075246" cy="4445312"/>
          </a:xfrm>
        </p:spPr>
        <p:txBody>
          <a:bodyPr>
            <a:noAutofit/>
          </a:bodyPr>
          <a:lstStyle/>
          <a:p>
            <a:pPr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</a:rPr>
              <a:t>Examiner and Supervisor at KTH</a:t>
            </a:r>
          </a:p>
          <a:p>
            <a:pPr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</a:rPr>
              <a:t> Supervisor (Company) </a:t>
            </a:r>
          </a:p>
          <a:p>
            <a:pPr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</a:rPr>
              <a:t> Find examiner and supervisor at KTH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</a:rPr>
              <a:t>	Help from Director of Studies – from beginning </a:t>
            </a:r>
          </a:p>
          <a:p>
            <a:pPr marL="0" lvl="1" indent="0"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</a:rPr>
              <a:t>	Contact possible Examiner and/or Supervisor</a:t>
            </a:r>
          </a:p>
          <a:p>
            <a:pPr marL="0" lvl="1" indent="0"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</a:rPr>
              <a:t>		(Examiner pinpoints supervisor) </a:t>
            </a:r>
          </a:p>
          <a:p>
            <a:pPr marL="0" lvl="1" indent="0"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</a:rPr>
              <a:t>	Contact PA (Program Directors)</a:t>
            </a:r>
          </a:p>
          <a:p>
            <a:pPr marL="0" lvl="1" indent="0"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</a:rPr>
              <a:t>Contact Director of studies for the unit, education </a:t>
            </a:r>
            <a:r>
              <a:rPr lang="en-US" sz="2400" dirty="0" err="1" smtClean="0">
                <a:solidFill>
                  <a:srgbClr val="0000FF"/>
                </a:solidFill>
                <a:latin typeface="Times New Roman" charset="0"/>
              </a:rPr>
              <a:t>programme</a:t>
            </a:r>
            <a:endParaRPr lang="en-US" sz="2400" dirty="0" smtClean="0">
              <a:solidFill>
                <a:srgbClr val="0000FF"/>
              </a:solidFill>
              <a:latin typeface="Times New Roman" charset="0"/>
            </a:endParaRPr>
          </a:p>
          <a:p>
            <a:pPr marL="0" lvl="1" indent="0">
              <a:buNone/>
              <a:defRPr/>
            </a:pPr>
            <a:r>
              <a:rPr lang="en-US" sz="2400" dirty="0" err="1" smtClean="0">
                <a:solidFill>
                  <a:srgbClr val="0000FF"/>
                </a:solidFill>
                <a:latin typeface="Times New Roman" charset="0"/>
              </a:rPr>
              <a:t>Bilda</a:t>
            </a:r>
            <a:r>
              <a:rPr lang="en-US" sz="2400" dirty="0" smtClean="0">
                <a:solidFill>
                  <a:srgbClr val="0000FF"/>
                </a:solidFill>
                <a:latin typeface="Times New Roman" charset="0"/>
              </a:rPr>
              <a:t> – support if Examiner and Supervisor are missing</a:t>
            </a:r>
          </a:p>
          <a:p>
            <a:pPr marL="0" lvl="1" indent="0"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  <a:latin typeface="Times New Roman" charset="0"/>
              </a:rPr>
              <a:t>* </a:t>
            </a:r>
            <a:r>
              <a:rPr lang="en-US" sz="2400" i="1" dirty="0" smtClean="0">
                <a:solidFill>
                  <a:srgbClr val="0000FF"/>
                </a:solidFill>
                <a:latin typeface="Times New Roman" charset="0"/>
              </a:rPr>
              <a:t>Examiner</a:t>
            </a:r>
            <a:r>
              <a:rPr lang="en-US" sz="2400" dirty="0" smtClean="0">
                <a:solidFill>
                  <a:srgbClr val="0000FF"/>
                </a:solidFill>
                <a:latin typeface="Times New Roman" charset="0"/>
              </a:rPr>
              <a:t> signs the registration form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089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Program Directors </a:t>
            </a:r>
            <a:r>
              <a:rPr lang="sv-SE" sz="2800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(PA)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80" y="1837356"/>
            <a:ext cx="8407599" cy="4107335"/>
          </a:xfrm>
        </p:spPr>
        <p:txBody>
          <a:bodyPr>
            <a:normAutofit lnSpcReduction="10000"/>
          </a:bodyPr>
          <a:lstStyle/>
          <a:p>
            <a:pPr>
              <a:lnSpc>
                <a:spcPct val="70000"/>
              </a:lnSpc>
            </a:pPr>
            <a:r>
              <a:rPr lang="en-GB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http://</a:t>
            </a:r>
            <a:r>
              <a:rPr lang="en-GB" sz="2400" dirty="0" err="1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www.kth.se</a:t>
            </a:r>
            <a:r>
              <a:rPr lang="en-GB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/en/</a:t>
            </a:r>
            <a:r>
              <a:rPr lang="en-GB" sz="2400" dirty="0" err="1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ict</a:t>
            </a:r>
            <a:r>
              <a:rPr lang="en-GB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</a:t>
            </a:r>
            <a:r>
              <a:rPr lang="en-GB" sz="2400" dirty="0" err="1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kontakt</a:t>
            </a:r>
            <a:r>
              <a:rPr lang="en-GB" sz="2400" dirty="0" smtClean="0">
                <a:solidFill>
                  <a:srgbClr val="0000FF"/>
                </a:solidFill>
                <a:latin typeface="Georgia"/>
                <a:ea typeface="MS PGothic" charset="0"/>
                <a:cs typeface="Georgia"/>
              </a:rPr>
              <a:t>/programansvariga-1.33074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Bachelor of Science in Engineering, Computer Engineering (</a:t>
            </a:r>
            <a:r>
              <a:rPr lang="en-GB" sz="2400" dirty="0" smtClean="0"/>
              <a:t>TIDAB</a:t>
            </a:r>
            <a:r>
              <a:rPr lang="en-GB" sz="2400" dirty="0" smtClean="0">
                <a:latin typeface="Calibri" charset="0"/>
                <a:ea typeface="MS PGothic" charset="0"/>
              </a:rPr>
              <a:t>)  </a:t>
            </a:r>
            <a:r>
              <a:rPr lang="en-GB" sz="2400" u="sng" dirty="0" smtClean="0">
                <a:solidFill>
                  <a:srgbClr val="0000FF"/>
                </a:solidFill>
                <a:latin typeface="Calibri" charset="0"/>
                <a:ea typeface="MS PGothic" charset="0"/>
              </a:rPr>
              <a:t>Anders </a:t>
            </a:r>
            <a:r>
              <a:rPr lang="en-GB" sz="2400" u="sng" dirty="0" err="1" smtClean="0">
                <a:solidFill>
                  <a:srgbClr val="0000FF"/>
                </a:solidFill>
                <a:latin typeface="Calibri" charset="0"/>
                <a:ea typeface="MS PGothic" charset="0"/>
              </a:rPr>
              <a:t>Sjögren</a:t>
            </a:r>
            <a:r>
              <a:rPr lang="en-GB" sz="2400" dirty="0" smtClean="0">
                <a:latin typeface="Calibri" charset="0"/>
                <a:ea typeface="MS PGothic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en-GB" sz="2400" dirty="0" smtClean="0">
              <a:latin typeface="Calibri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GB" sz="2400" dirty="0" smtClean="0"/>
              <a:t>Bachelor </a:t>
            </a:r>
            <a:r>
              <a:rPr lang="en-GB" sz="2400" dirty="0"/>
              <a:t>of Science in Engineering, Electronics and Computer </a:t>
            </a:r>
            <a:r>
              <a:rPr lang="en-GB" sz="2400" dirty="0" smtClean="0"/>
              <a:t>Engineering </a:t>
            </a:r>
            <a:r>
              <a:rPr lang="en-GB" sz="2400" u="sng" dirty="0" err="1" smtClean="0">
                <a:solidFill>
                  <a:srgbClr val="201CDF"/>
                </a:solidFill>
                <a:latin typeface="Calibri" charset="0"/>
                <a:ea typeface="MS PGothic" charset="0"/>
              </a:rPr>
              <a:t>Bengt</a:t>
            </a:r>
            <a:r>
              <a:rPr lang="en-GB" sz="2400" u="sng" dirty="0" smtClean="0">
                <a:solidFill>
                  <a:srgbClr val="201CDF"/>
                </a:solidFill>
                <a:latin typeface="Calibri" charset="0"/>
                <a:ea typeface="MS PGothic" charset="0"/>
              </a:rPr>
              <a:t> </a:t>
            </a:r>
            <a:r>
              <a:rPr lang="en-GB" sz="2400" u="sng" dirty="0" err="1" smtClean="0">
                <a:solidFill>
                  <a:srgbClr val="201CDF"/>
                </a:solidFill>
                <a:latin typeface="Calibri" charset="0"/>
                <a:ea typeface="MS PGothic" charset="0"/>
              </a:rPr>
              <a:t>Molin</a:t>
            </a:r>
            <a:r>
              <a:rPr lang="en-GB" sz="2400" dirty="0" smtClean="0">
                <a:solidFill>
                  <a:srgbClr val="201CDF"/>
                </a:solidFill>
                <a:latin typeface="Calibri" charset="0"/>
                <a:ea typeface="MS PGothic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en-GB" sz="2400" dirty="0" smtClean="0">
              <a:latin typeface="Calibri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GB" sz="2400" dirty="0"/>
              <a:t>Bachelor of Science, Information and Communication Technology (TCOMK) </a:t>
            </a:r>
            <a:r>
              <a:rPr lang="uz-Cyrl-UZ" sz="2400" u="sng" dirty="0" smtClean="0">
                <a:solidFill>
                  <a:srgbClr val="201CDF"/>
                </a:solidFill>
              </a:rPr>
              <a:t>Paolo Monti</a:t>
            </a:r>
            <a:endParaRPr lang="sv-SE" sz="2400" dirty="0" smtClean="0">
              <a:solidFill>
                <a:srgbClr val="201CDF"/>
              </a:solidFill>
            </a:endParaRPr>
          </a:p>
          <a:p>
            <a:pPr>
              <a:lnSpc>
                <a:spcPct val="90000"/>
              </a:lnSpc>
            </a:pPr>
            <a:endParaRPr lang="en-GB" sz="2400" dirty="0" smtClean="0">
              <a:latin typeface="Calibri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GB" sz="2400" dirty="0"/>
              <a:t>Master of Science in </a:t>
            </a:r>
            <a:r>
              <a:rPr lang="en-GB" sz="2400" dirty="0" smtClean="0"/>
              <a:t>Engineering Information Technology, </a:t>
            </a:r>
            <a:r>
              <a:rPr lang="en-GB" sz="2400" dirty="0"/>
              <a:t>3</a:t>
            </a:r>
            <a:r>
              <a:rPr lang="en-GB" sz="2400" baseline="30000" dirty="0"/>
              <a:t>rd</a:t>
            </a:r>
            <a:r>
              <a:rPr lang="en-GB" sz="2400" dirty="0"/>
              <a:t> year, </a:t>
            </a:r>
            <a:r>
              <a:rPr lang="en-GB" sz="2400" dirty="0" smtClean="0"/>
              <a:t>(</a:t>
            </a:r>
            <a:r>
              <a:rPr lang="en-GB" sz="2400" dirty="0"/>
              <a:t>CINTE</a:t>
            </a:r>
            <a:r>
              <a:rPr lang="en-GB" sz="2400" dirty="0" smtClean="0"/>
              <a:t>) </a:t>
            </a:r>
            <a:r>
              <a:rPr lang="en-GB" sz="2400" u="sng" dirty="0" smtClean="0">
                <a:solidFill>
                  <a:srgbClr val="0000FF"/>
                </a:solidFill>
                <a:latin typeface="Calibri" charset="0"/>
                <a:ea typeface="MS PGothic" charset="0"/>
              </a:rPr>
              <a:t>Robert </a:t>
            </a:r>
            <a:r>
              <a:rPr lang="en-GB" sz="2400" u="sng" dirty="0" err="1" smtClean="0">
                <a:solidFill>
                  <a:srgbClr val="0000FF"/>
                </a:solidFill>
                <a:latin typeface="Calibri" charset="0"/>
                <a:ea typeface="MS PGothic" charset="0"/>
              </a:rPr>
              <a:t>Rönngren</a:t>
            </a:r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8556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887886"/>
            <a:ext cx="6935788" cy="668338"/>
          </a:xfrm>
        </p:spPr>
        <p:txBody>
          <a:bodyPr/>
          <a:lstStyle/>
          <a:p>
            <a:r>
              <a:rPr lang="sv-SE" sz="2800" dirty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Program </a:t>
            </a:r>
            <a:r>
              <a:rPr lang="sv-SE" sz="2800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Directors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617" y="1291012"/>
            <a:ext cx="8358167" cy="4524896"/>
          </a:xfrm>
        </p:spPr>
        <p:txBody>
          <a:bodyPr>
            <a:noAutofit/>
          </a:bodyPr>
          <a:lstStyle/>
          <a:p>
            <a:r>
              <a:rPr lang="en-US" sz="2200" b="1" dirty="0">
                <a:latin typeface="Georgia"/>
                <a:cs typeface="Georgia"/>
              </a:rPr>
              <a:t>Older programs with no admission </a:t>
            </a:r>
          </a:p>
          <a:p>
            <a:r>
              <a:rPr lang="en-US" sz="2200" dirty="0"/>
              <a:t>Bachelor of Science, Information and Communication Technology (TKOMK</a:t>
            </a:r>
            <a:r>
              <a:rPr lang="en-US" sz="2200" dirty="0" smtClean="0"/>
              <a:t>) </a:t>
            </a:r>
            <a:r>
              <a:rPr lang="sv-SE" sz="2200" u="sng" dirty="0" smtClean="0">
                <a:solidFill>
                  <a:srgbClr val="0000FF"/>
                </a:solidFill>
                <a:latin typeface="Calibri" charset="0"/>
                <a:ea typeface="MS PGothic" charset="0"/>
              </a:rPr>
              <a:t>Anders </a:t>
            </a:r>
            <a:r>
              <a:rPr lang="sv-SE" sz="2200" u="sng" dirty="0">
                <a:solidFill>
                  <a:srgbClr val="0000FF"/>
                </a:solidFill>
                <a:latin typeface="Calibri" charset="0"/>
                <a:ea typeface="MS PGothic" charset="0"/>
              </a:rPr>
              <a:t>Sjögren</a:t>
            </a:r>
            <a:r>
              <a:rPr lang="sv-SE" sz="2200" dirty="0">
                <a:latin typeface="Calibri" charset="0"/>
                <a:ea typeface="MS PGothic" charset="0"/>
              </a:rPr>
              <a:t> </a:t>
            </a:r>
            <a:endParaRPr lang="sv-SE" sz="2200" b="1" dirty="0">
              <a:latin typeface="Calibri" charset="0"/>
              <a:ea typeface="MS PGothic" charset="0"/>
            </a:endParaRPr>
          </a:p>
          <a:p>
            <a:r>
              <a:rPr lang="sv-SE" sz="2200" dirty="0"/>
              <a:t>Bachelor </a:t>
            </a:r>
            <a:r>
              <a:rPr lang="sv-SE" sz="2200" dirty="0" err="1"/>
              <a:t>of</a:t>
            </a:r>
            <a:r>
              <a:rPr lang="sv-SE" sz="2200" dirty="0"/>
              <a:t> Science, Business </a:t>
            </a:r>
            <a:r>
              <a:rPr lang="sv-SE" sz="2200" dirty="0" err="1"/>
              <a:t>Engineering</a:t>
            </a:r>
            <a:r>
              <a:rPr lang="sv-SE" sz="2200" dirty="0"/>
              <a:t> (TAFFK) </a:t>
            </a:r>
            <a:r>
              <a:rPr lang="sv-SE" sz="2200" dirty="0" smtClean="0"/>
              <a:t> </a:t>
            </a:r>
            <a:r>
              <a:rPr lang="sv-SE" sz="2200" u="sng" dirty="0" smtClean="0">
                <a:solidFill>
                  <a:srgbClr val="0000FF"/>
                </a:solidFill>
                <a:latin typeface="Calibri" charset="0"/>
                <a:ea typeface="MS PGothic" charset="0"/>
              </a:rPr>
              <a:t>Anders </a:t>
            </a:r>
            <a:r>
              <a:rPr lang="sv-SE" sz="2200" u="sng" dirty="0">
                <a:solidFill>
                  <a:srgbClr val="0000FF"/>
                </a:solidFill>
                <a:latin typeface="Calibri" charset="0"/>
                <a:ea typeface="MS PGothic" charset="0"/>
              </a:rPr>
              <a:t>Sjögren</a:t>
            </a:r>
            <a:r>
              <a:rPr lang="sv-SE" sz="2200" dirty="0">
                <a:latin typeface="Calibri" charset="0"/>
                <a:ea typeface="MS PGothic" charset="0"/>
              </a:rPr>
              <a:t> </a:t>
            </a:r>
          </a:p>
          <a:p>
            <a:r>
              <a:rPr lang="sv-SE" sz="2200" dirty="0"/>
              <a:t>Bachelor </a:t>
            </a:r>
            <a:r>
              <a:rPr lang="sv-SE" sz="2200" dirty="0" err="1"/>
              <a:t>of</a:t>
            </a:r>
            <a:r>
              <a:rPr lang="sv-SE" sz="2200" dirty="0"/>
              <a:t> Science in </a:t>
            </a:r>
            <a:r>
              <a:rPr lang="sv-SE" sz="2200" dirty="0" err="1"/>
              <a:t>Engineering</a:t>
            </a:r>
            <a:r>
              <a:rPr lang="sv-SE" sz="2200" dirty="0"/>
              <a:t>, Electronics and Communication </a:t>
            </a:r>
            <a:r>
              <a:rPr lang="sv-SE" sz="2200" dirty="0" err="1"/>
              <a:t>Engineering</a:t>
            </a:r>
            <a:r>
              <a:rPr lang="sv-SE" sz="2200" dirty="0"/>
              <a:t> (TIEMB) </a:t>
            </a:r>
            <a:r>
              <a:rPr lang="sv-SE" sz="2200" u="sng" dirty="0" smtClean="0">
                <a:solidFill>
                  <a:srgbClr val="0000FF"/>
                </a:solidFill>
                <a:latin typeface="Calibri" charset="0"/>
                <a:ea typeface="MS PGothic" charset="0"/>
              </a:rPr>
              <a:t>Bengt </a:t>
            </a:r>
            <a:r>
              <a:rPr lang="sv-SE" sz="2200" u="sng" dirty="0">
                <a:solidFill>
                  <a:srgbClr val="0000FF"/>
                </a:solidFill>
                <a:latin typeface="Calibri" charset="0"/>
                <a:ea typeface="MS PGothic" charset="0"/>
              </a:rPr>
              <a:t>Molin</a:t>
            </a:r>
            <a:r>
              <a:rPr lang="sv-SE" sz="2200" dirty="0">
                <a:latin typeface="Calibri" charset="0"/>
                <a:ea typeface="MS PGothic" charset="0"/>
              </a:rPr>
              <a:t> </a:t>
            </a:r>
          </a:p>
          <a:p>
            <a:r>
              <a:rPr lang="sv-SE" sz="2200" dirty="0"/>
              <a:t>Bachelor </a:t>
            </a:r>
            <a:r>
              <a:rPr lang="sv-SE" sz="2200" dirty="0" err="1"/>
              <a:t>of</a:t>
            </a:r>
            <a:r>
              <a:rPr lang="sv-SE" sz="2200" dirty="0"/>
              <a:t> Science in </a:t>
            </a:r>
            <a:r>
              <a:rPr lang="sv-SE" sz="2200" dirty="0" err="1"/>
              <a:t>Engineering</a:t>
            </a:r>
            <a:r>
              <a:rPr lang="sv-SE" sz="2200" dirty="0"/>
              <a:t>, Business IT </a:t>
            </a:r>
            <a:r>
              <a:rPr lang="sv-SE" sz="2200" dirty="0" err="1"/>
              <a:t>Engineering</a:t>
            </a:r>
            <a:r>
              <a:rPr lang="sv-SE" sz="2200" dirty="0"/>
              <a:t> (TIASB</a:t>
            </a:r>
            <a:r>
              <a:rPr lang="sv-SE" sz="2200" dirty="0" smtClean="0"/>
              <a:t>) </a:t>
            </a:r>
            <a:r>
              <a:rPr lang="sv-SE" sz="2200" u="sng" dirty="0" smtClean="0">
                <a:solidFill>
                  <a:srgbClr val="0000FF"/>
                </a:solidFill>
                <a:latin typeface="Calibri" charset="0"/>
                <a:ea typeface="MS PGothic" charset="0"/>
              </a:rPr>
              <a:t>Anders </a:t>
            </a:r>
            <a:r>
              <a:rPr lang="sv-SE" sz="2200" u="sng" dirty="0">
                <a:solidFill>
                  <a:srgbClr val="0000FF"/>
                </a:solidFill>
                <a:latin typeface="Calibri" charset="0"/>
                <a:ea typeface="MS PGothic" charset="0"/>
              </a:rPr>
              <a:t>Sjögren</a:t>
            </a:r>
            <a:r>
              <a:rPr lang="sv-SE" sz="2200" dirty="0">
                <a:latin typeface="Calibri" charset="0"/>
                <a:ea typeface="MS PGothic" charset="0"/>
              </a:rPr>
              <a:t> </a:t>
            </a:r>
          </a:p>
          <a:p>
            <a:r>
              <a:rPr lang="sv-SE" sz="2200" dirty="0"/>
              <a:t>Bachelor </a:t>
            </a:r>
            <a:r>
              <a:rPr lang="sv-SE" sz="2200" dirty="0" err="1"/>
              <a:t>of</a:t>
            </a:r>
            <a:r>
              <a:rPr lang="sv-SE" sz="2200" dirty="0"/>
              <a:t> Science in </a:t>
            </a:r>
            <a:r>
              <a:rPr lang="sv-SE" sz="2200" dirty="0" err="1"/>
              <a:t>Engineering</a:t>
            </a:r>
            <a:r>
              <a:rPr lang="sv-SE" sz="2200" dirty="0"/>
              <a:t>, </a:t>
            </a:r>
            <a:r>
              <a:rPr lang="sv-SE" sz="2200" dirty="0" err="1"/>
              <a:t>Mechatronics</a:t>
            </a:r>
            <a:r>
              <a:rPr lang="sv-SE" sz="2200" dirty="0"/>
              <a:t> and Industrial IT </a:t>
            </a:r>
            <a:r>
              <a:rPr lang="sv-SE" sz="2200" dirty="0" err="1"/>
              <a:t>Engineering</a:t>
            </a:r>
            <a:r>
              <a:rPr lang="sv-SE" sz="2200" dirty="0"/>
              <a:t> (TIMIB)</a:t>
            </a:r>
            <a:r>
              <a:rPr lang="sv-SE" sz="2200" u="sng" dirty="0" smtClean="0">
                <a:solidFill>
                  <a:srgbClr val="0000FF"/>
                </a:solidFill>
                <a:latin typeface="Calibri" charset="0"/>
                <a:ea typeface="MS PGothic" charset="0"/>
              </a:rPr>
              <a:t>ITM</a:t>
            </a:r>
            <a:r>
              <a:rPr lang="sv-SE" sz="2200" u="sng" dirty="0">
                <a:solidFill>
                  <a:srgbClr val="0000FF"/>
                </a:solidFill>
                <a:latin typeface="Calibri" charset="0"/>
                <a:ea typeface="MS PGothic" charset="0"/>
              </a:rPr>
              <a:t>-skolan</a:t>
            </a:r>
          </a:p>
          <a:p>
            <a:r>
              <a:rPr lang="sv-SE" sz="2200" dirty="0"/>
              <a:t>Master </a:t>
            </a:r>
            <a:r>
              <a:rPr lang="sv-SE" sz="2200" dirty="0" err="1"/>
              <a:t>of</a:t>
            </a:r>
            <a:r>
              <a:rPr lang="sv-SE" sz="2200" dirty="0"/>
              <a:t> Science in </a:t>
            </a:r>
            <a:r>
              <a:rPr lang="sv-SE" sz="2200" dirty="0" err="1"/>
              <a:t>Engineering</a:t>
            </a:r>
            <a:r>
              <a:rPr lang="sv-SE" sz="2200" dirty="0"/>
              <a:t>, </a:t>
            </a:r>
            <a:r>
              <a:rPr lang="sv-SE" sz="2200" dirty="0" err="1" smtClean="0"/>
              <a:t>Microelectronics</a:t>
            </a:r>
            <a:r>
              <a:rPr lang="sv-SE" sz="2200" dirty="0" smtClean="0"/>
              <a:t>, 3</a:t>
            </a:r>
            <a:r>
              <a:rPr lang="sv-SE" sz="2200" baseline="30000" dirty="0" smtClean="0"/>
              <a:t>rd</a:t>
            </a:r>
            <a:r>
              <a:rPr lang="sv-SE" sz="2200" dirty="0" smtClean="0"/>
              <a:t> </a:t>
            </a:r>
            <a:r>
              <a:rPr lang="sv-SE" sz="2200" dirty="0" err="1" smtClean="0"/>
              <a:t>year</a:t>
            </a:r>
            <a:r>
              <a:rPr lang="sv-SE" sz="2200" dirty="0" smtClean="0"/>
              <a:t> </a:t>
            </a:r>
            <a:r>
              <a:rPr lang="sv-SE" sz="2200" dirty="0"/>
              <a:t>(CMIEL</a:t>
            </a:r>
            <a:r>
              <a:rPr lang="sv-SE" sz="2200" dirty="0" smtClean="0"/>
              <a:t>) </a:t>
            </a:r>
            <a:r>
              <a:rPr lang="sv-SE" sz="2200" u="sng" dirty="0" smtClean="0">
                <a:solidFill>
                  <a:srgbClr val="0000FF"/>
                </a:solidFill>
              </a:rPr>
              <a:t>Robert </a:t>
            </a:r>
            <a:r>
              <a:rPr lang="sv-SE" sz="2200" u="sng" dirty="0">
                <a:solidFill>
                  <a:srgbClr val="0000FF"/>
                </a:solidFill>
              </a:rPr>
              <a:t>Rönngren</a:t>
            </a:r>
            <a:endParaRPr lang="en-GB" sz="2200" u="sng" dirty="0">
              <a:solidFill>
                <a:srgbClr val="0000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08048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Director </a:t>
            </a:r>
            <a:r>
              <a:rPr lang="sv-SE" sz="2800" dirty="0" err="1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of</a:t>
            </a:r>
            <a:r>
              <a:rPr lang="sv-SE" sz="2800" dirty="0" smtClean="0">
                <a:solidFill>
                  <a:srgbClr val="0000FF"/>
                </a:solidFill>
                <a:latin typeface="Arial" charset="0"/>
                <a:ea typeface="MS PGothic" charset="0"/>
                <a:cs typeface="Arial" charset="0"/>
              </a:rPr>
              <a:t> studies</a:t>
            </a:r>
            <a:r>
              <a:rPr lang="sv-SE" dirty="0"/>
              <a:t/>
            </a:r>
            <a:br>
              <a:rPr lang="sv-SE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9460" y="1570476"/>
            <a:ext cx="7856324" cy="419009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/>
              <a:t>Software and Computer systems </a:t>
            </a:r>
            <a:r>
              <a:rPr lang="en-US" sz="2400" u="sng" dirty="0">
                <a:solidFill>
                  <a:srgbClr val="0000FF"/>
                </a:solidFill>
              </a:rPr>
              <a:t>Alf Thomas </a:t>
            </a:r>
            <a:r>
              <a:rPr lang="en-US" sz="2400" u="sng" dirty="0" err="1">
                <a:solidFill>
                  <a:srgbClr val="0000FF"/>
                </a:solidFill>
              </a:rPr>
              <a:t>Sjöland</a:t>
            </a:r>
            <a:endParaRPr lang="en-US" sz="2400" u="sng" dirty="0">
              <a:solidFill>
                <a:srgbClr val="0000FF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400" b="1" dirty="0"/>
              <a:t>Communication Systems </a:t>
            </a:r>
            <a:r>
              <a:rPr lang="en-US" sz="2400" u="sng" dirty="0">
                <a:solidFill>
                  <a:srgbClr val="0000FF"/>
                </a:solidFill>
              </a:rPr>
              <a:t>Fredrik </a:t>
            </a:r>
            <a:r>
              <a:rPr lang="en-US" sz="2400" u="sng" dirty="0" err="1">
                <a:solidFill>
                  <a:srgbClr val="0000FF"/>
                </a:solidFill>
              </a:rPr>
              <a:t>Kilander</a:t>
            </a:r>
            <a:r>
              <a:rPr lang="en-US" sz="2400" dirty="0"/>
              <a:t> </a:t>
            </a:r>
          </a:p>
          <a:p>
            <a:pPr>
              <a:spcAft>
                <a:spcPts val="1200"/>
              </a:spcAft>
            </a:pPr>
            <a:r>
              <a:rPr lang="en-US" sz="2400" b="1" dirty="0"/>
              <a:t>Materials- and Nano Physics </a:t>
            </a:r>
            <a:r>
              <a:rPr lang="en-US" sz="2400" u="sng" dirty="0">
                <a:solidFill>
                  <a:srgbClr val="0000FF"/>
                </a:solidFill>
              </a:rPr>
              <a:t>B Gunnar </a:t>
            </a:r>
            <a:r>
              <a:rPr lang="en-US" sz="2400" u="sng" dirty="0" err="1">
                <a:solidFill>
                  <a:srgbClr val="0000FF"/>
                </a:solidFill>
              </a:rPr>
              <a:t>Malm</a:t>
            </a:r>
            <a:endParaRPr lang="en-US" sz="2400" dirty="0"/>
          </a:p>
          <a:p>
            <a:pPr>
              <a:spcAft>
                <a:spcPts val="1200"/>
              </a:spcAft>
            </a:pPr>
            <a:r>
              <a:rPr lang="en-US" sz="2400" b="1" dirty="0"/>
              <a:t>Integrated Devices and Circuits </a:t>
            </a:r>
            <a:r>
              <a:rPr lang="en-US" sz="2400" u="sng" dirty="0">
                <a:solidFill>
                  <a:srgbClr val="0000FF"/>
                </a:solidFill>
              </a:rPr>
              <a:t>B Gunnar </a:t>
            </a:r>
            <a:r>
              <a:rPr lang="en-US" sz="2400" u="sng" dirty="0" err="1">
                <a:solidFill>
                  <a:srgbClr val="0000FF"/>
                </a:solidFill>
              </a:rPr>
              <a:t>Malm</a:t>
            </a:r>
            <a:endParaRPr lang="en-US" sz="2400" dirty="0"/>
          </a:p>
          <a:p>
            <a:pPr>
              <a:spcAft>
                <a:spcPts val="1200"/>
              </a:spcAft>
            </a:pPr>
            <a:r>
              <a:rPr lang="en-US" sz="2400" b="1" dirty="0"/>
              <a:t>Electronic Systems </a:t>
            </a:r>
            <a:r>
              <a:rPr lang="en-US" sz="2400" u="sng" dirty="0">
                <a:solidFill>
                  <a:srgbClr val="0000FF"/>
                </a:solidFill>
              </a:rPr>
              <a:t>Fredrik </a:t>
            </a:r>
            <a:r>
              <a:rPr lang="en-US" sz="2400" u="sng" dirty="0" err="1">
                <a:solidFill>
                  <a:srgbClr val="0000FF"/>
                </a:solidFill>
              </a:rPr>
              <a:t>Jonsson</a:t>
            </a:r>
            <a:endParaRPr lang="en-US" sz="2400" u="sng" dirty="0">
              <a:solidFill>
                <a:srgbClr val="0000FF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400" b="1" dirty="0"/>
              <a:t>Degree </a:t>
            </a:r>
            <a:r>
              <a:rPr lang="en-US" sz="2400" b="1" dirty="0" smtClean="0"/>
              <a:t>Projects</a:t>
            </a:r>
            <a:r>
              <a:rPr lang="en-US" sz="2400" dirty="0" smtClean="0"/>
              <a:t> </a:t>
            </a:r>
            <a:r>
              <a:rPr lang="en-US" sz="2400" u="sng" dirty="0">
                <a:solidFill>
                  <a:srgbClr val="0000FF"/>
                </a:solidFill>
              </a:rPr>
              <a:t>Anne Håkansson</a:t>
            </a:r>
          </a:p>
          <a:p>
            <a:pPr>
              <a:spcAft>
                <a:spcPts val="1200"/>
              </a:spcAft>
            </a:pPr>
            <a:r>
              <a:rPr lang="en-US" sz="2400" b="1" i="1" dirty="0"/>
              <a:t>Director of First and Second Cycle Education </a:t>
            </a:r>
            <a:r>
              <a:rPr lang="en-US" sz="2400" i="1" u="sng" dirty="0">
                <a:solidFill>
                  <a:srgbClr val="0000FF"/>
                </a:solidFill>
              </a:rPr>
              <a:t>Anders </a:t>
            </a:r>
            <a:r>
              <a:rPr lang="en-US" sz="2400" i="1" u="sng" dirty="0" err="1">
                <a:solidFill>
                  <a:srgbClr val="0000FF"/>
                </a:solidFill>
              </a:rPr>
              <a:t>Västberg</a:t>
            </a:r>
            <a:endParaRPr lang="en-GB" sz="2400" i="1" u="sng" dirty="0">
              <a:solidFill>
                <a:srgbClr val="0000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Anne </a:t>
            </a:r>
            <a:r>
              <a:rPr lang="en-GB" dirty="0"/>
              <a:t>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329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Information about degree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GB" sz="2400" dirty="0" smtClean="0">
                <a:solidFill>
                  <a:srgbClr val="FF0000"/>
                </a:solidFill>
                <a:latin typeface="Times New Roman" charset="0"/>
                <a:ea typeface="MS PGothic" charset="0"/>
              </a:rPr>
              <a:t>Find information about degree projects:</a:t>
            </a: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FF0000"/>
                </a:solidFill>
                <a:latin typeface="Times New Roman" charset="0"/>
                <a:ea typeface="MS PGothic" charset="0"/>
              </a:rPr>
              <a:t>https://</a:t>
            </a:r>
            <a:r>
              <a:rPr lang="en-GB" sz="2400" dirty="0" err="1">
                <a:solidFill>
                  <a:srgbClr val="FF0000"/>
                </a:solidFill>
                <a:latin typeface="Times New Roman" charset="0"/>
                <a:ea typeface="MS PGothic" charset="0"/>
              </a:rPr>
              <a:t>www.kth.se</a:t>
            </a:r>
            <a:r>
              <a:rPr lang="en-GB" sz="2400" dirty="0">
                <a:solidFill>
                  <a:srgbClr val="FF0000"/>
                </a:solidFill>
                <a:latin typeface="Times New Roman" charset="0"/>
                <a:ea typeface="MS PGothic" charset="0"/>
              </a:rPr>
              <a:t>/social/group/</a:t>
            </a:r>
            <a:r>
              <a:rPr lang="en-GB" sz="2400" dirty="0" err="1">
                <a:solidFill>
                  <a:srgbClr val="FF0000"/>
                </a:solidFill>
                <a:latin typeface="Times New Roman" charset="0"/>
                <a:ea typeface="MS PGothic" charset="0"/>
              </a:rPr>
              <a:t>examensarbete-ict-sk</a:t>
            </a:r>
            <a:r>
              <a:rPr lang="en-GB" sz="2400" dirty="0" smtClean="0">
                <a:solidFill>
                  <a:srgbClr val="FF0000"/>
                </a:solidFill>
                <a:latin typeface="Times New Roman" charset="0"/>
                <a:ea typeface="MS PGothic" charset="0"/>
              </a:rPr>
              <a:t>/</a:t>
            </a:r>
          </a:p>
          <a:p>
            <a:pPr>
              <a:lnSpc>
                <a:spcPct val="90000"/>
              </a:lnSpc>
            </a:pPr>
            <a:endParaRPr lang="en-GB" sz="2400" dirty="0" smtClean="0">
              <a:solidFill>
                <a:srgbClr val="FF0000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FF0000"/>
                </a:solidFill>
                <a:latin typeface="Times New Roman" charset="0"/>
                <a:ea typeface="MS PGothic" charset="0"/>
              </a:rPr>
              <a:t>https://</a:t>
            </a:r>
            <a:r>
              <a:rPr lang="en-GB" sz="2400" dirty="0" err="1">
                <a:solidFill>
                  <a:srgbClr val="FF0000"/>
                </a:solidFill>
                <a:latin typeface="Times New Roman" charset="0"/>
                <a:ea typeface="MS PGothic" charset="0"/>
              </a:rPr>
              <a:t>www.kth.se</a:t>
            </a:r>
            <a:r>
              <a:rPr lang="en-GB" sz="2400" dirty="0">
                <a:solidFill>
                  <a:srgbClr val="FF0000"/>
                </a:solidFill>
                <a:latin typeface="Times New Roman" charset="0"/>
                <a:ea typeface="MS PGothic" charset="0"/>
              </a:rPr>
              <a:t>/social/group/</a:t>
            </a:r>
            <a:r>
              <a:rPr lang="en-GB" sz="2400" dirty="0" err="1">
                <a:solidFill>
                  <a:srgbClr val="FF0000"/>
                </a:solidFill>
                <a:latin typeface="Times New Roman" charset="0"/>
                <a:ea typeface="MS PGothic" charset="0"/>
              </a:rPr>
              <a:t>examensarbete-ict-sk</a:t>
            </a:r>
            <a:r>
              <a:rPr lang="en-GB" sz="2400" dirty="0">
                <a:solidFill>
                  <a:srgbClr val="FF0000"/>
                </a:solidFill>
                <a:latin typeface="Times New Roman" charset="0"/>
                <a:ea typeface="MS PGothic" charset="0"/>
              </a:rPr>
              <a:t>/page/</a:t>
            </a:r>
            <a:r>
              <a:rPr lang="en-GB" sz="2400" dirty="0" err="1">
                <a:solidFill>
                  <a:srgbClr val="FF0000"/>
                </a:solidFill>
                <a:latin typeface="Times New Roman" charset="0"/>
                <a:ea typeface="MS PGothic" charset="0"/>
              </a:rPr>
              <a:t>formular-registrering-projektforslag</a:t>
            </a:r>
            <a:r>
              <a:rPr lang="en-GB" sz="2400" dirty="0" smtClean="0">
                <a:solidFill>
                  <a:srgbClr val="FF0000"/>
                </a:solidFill>
                <a:latin typeface="Times New Roman" charset="0"/>
                <a:ea typeface="MS PGothic" charset="0"/>
              </a:rPr>
              <a:t>/</a:t>
            </a:r>
          </a:p>
          <a:p>
            <a:pPr>
              <a:lnSpc>
                <a:spcPct val="90000"/>
              </a:lnSpc>
            </a:pPr>
            <a:endParaRPr lang="en-GB" sz="2400" dirty="0" smtClean="0">
              <a:solidFill>
                <a:srgbClr val="FF0000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FF0000"/>
                </a:solidFill>
                <a:latin typeface="Times New Roman" charset="0"/>
                <a:ea typeface="MS PGothic" charset="0"/>
              </a:rPr>
              <a:t>https://</a:t>
            </a:r>
            <a:r>
              <a:rPr lang="en-GB" sz="2400" dirty="0" err="1">
                <a:solidFill>
                  <a:srgbClr val="FF0000"/>
                </a:solidFill>
                <a:latin typeface="Times New Roman" charset="0"/>
                <a:ea typeface="MS PGothic" charset="0"/>
              </a:rPr>
              <a:t>www.kth.se</a:t>
            </a:r>
            <a:r>
              <a:rPr lang="en-GB" sz="2400" dirty="0">
                <a:solidFill>
                  <a:srgbClr val="FF0000"/>
                </a:solidFill>
                <a:latin typeface="Times New Roman" charset="0"/>
                <a:ea typeface="MS PGothic" charset="0"/>
              </a:rPr>
              <a:t>/student/program/</a:t>
            </a:r>
            <a:r>
              <a:rPr lang="en-GB" sz="2400" dirty="0" err="1">
                <a:solidFill>
                  <a:srgbClr val="FF0000"/>
                </a:solidFill>
                <a:latin typeface="Times New Roman" charset="0"/>
                <a:ea typeface="MS PGothic" charset="0"/>
              </a:rPr>
              <a:t>examensarbete</a:t>
            </a:r>
            <a:r>
              <a:rPr lang="en-GB" sz="2400" dirty="0">
                <a:solidFill>
                  <a:srgbClr val="FF0000"/>
                </a:solidFill>
                <a:latin typeface="Times New Roman" charset="0"/>
                <a:ea typeface="MS PGothic" charset="0"/>
              </a:rPr>
              <a:t>/ict-examensarbete-vid-skolan-for-informations-och-kommunikationsteknik-</a:t>
            </a:r>
            <a:r>
              <a:rPr lang="en-GB" sz="2400" dirty="0" smtClean="0">
                <a:solidFill>
                  <a:srgbClr val="FF0000"/>
                </a:solidFill>
                <a:latin typeface="Times New Roman" charset="0"/>
                <a:ea typeface="MS PGothic" charset="0"/>
              </a:rPr>
              <a:t>1.14065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GB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I </a:t>
            </a:r>
            <a:r>
              <a:rPr lang="en-GB" sz="2400" dirty="0" err="1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Bilda</a:t>
            </a:r>
            <a:r>
              <a:rPr lang="en-GB" sz="2400" dirty="0" smtClean="0">
                <a:solidFill>
                  <a:srgbClr val="0000FF"/>
                </a:solidFill>
                <a:latin typeface="Times New Roman" charset="0"/>
                <a:ea typeface="MS PGothic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en-GB" sz="2400" dirty="0" err="1" smtClean="0"/>
              <a:t>Examensarbete</a:t>
            </a:r>
            <a:r>
              <a:rPr lang="en-GB" sz="2400" dirty="0" smtClean="0"/>
              <a:t> </a:t>
            </a:r>
            <a:r>
              <a:rPr lang="en-GB" sz="2400" dirty="0"/>
              <a:t>/ Degree projects, ICT-</a:t>
            </a:r>
            <a:r>
              <a:rPr lang="en-GB" sz="2400" dirty="0" err="1"/>
              <a:t>skolan</a:t>
            </a:r>
            <a:r>
              <a:rPr lang="en-GB" sz="2400" dirty="0"/>
              <a:t>/ ICT-School </a:t>
            </a:r>
            <a:r>
              <a:rPr lang="en-GB" sz="2400" dirty="0" smtClean="0"/>
              <a:t>2017</a:t>
            </a:r>
            <a:endParaRPr lang="en-GB" sz="2400" dirty="0">
              <a:solidFill>
                <a:srgbClr val="0000FF"/>
              </a:solidFill>
              <a:latin typeface="Times New Roman" charset="0"/>
              <a:ea typeface="MS PGothic" charset="0"/>
            </a:endParaRP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A253-9043-D14F-9578-6B0BC043E994}" type="datetime1">
              <a:rPr lang="en-US" smtClean="0"/>
              <a:t>22/10/16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0042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Lectures</a:t>
            </a:r>
            <a:endParaRPr lang="sv-SE" sz="3600" b="1" dirty="0">
              <a:solidFill>
                <a:srgbClr val="0000FF"/>
              </a:solidFill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183334" y="1702224"/>
            <a:ext cx="7851000" cy="4163903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r>
              <a:rPr lang="en-US" sz="2800" dirty="0" smtClean="0">
                <a:solidFill>
                  <a:srgbClr val="FF0000"/>
                </a:solidFill>
                <a:latin typeface="Calibri"/>
                <a:ea typeface="MS PGothic" charset="0"/>
                <a:cs typeface="Calibri"/>
              </a:rPr>
              <a:t>2017</a:t>
            </a:r>
          </a:p>
          <a:p>
            <a:r>
              <a:rPr lang="en-US" sz="2800" dirty="0" smtClean="0">
                <a:latin typeface="Calibri"/>
                <a:cs typeface="Calibri"/>
              </a:rPr>
              <a:t>January – Introduction lecture</a:t>
            </a:r>
          </a:p>
          <a:p>
            <a:pPr marL="514350" indent="-514350">
              <a:buFont typeface="Arial" charset="0"/>
              <a:buAutoNum type="arabicParenR"/>
            </a:pPr>
            <a:endParaRPr lang="en-US" sz="2800" dirty="0" smtClean="0">
              <a:latin typeface="Calibri"/>
              <a:ea typeface="MS PGothic" charset="0"/>
              <a:cs typeface="Calibri"/>
            </a:endParaRPr>
          </a:p>
          <a:p>
            <a:pPr marL="0" indent="0">
              <a:buFont typeface="Arial" charset="0"/>
              <a:buNone/>
            </a:pPr>
            <a:endParaRPr lang="en-US" sz="2800" dirty="0" smtClean="0">
              <a:latin typeface="Calibri"/>
              <a:ea typeface="MS PGothic" charset="0"/>
              <a:cs typeface="Calibri"/>
            </a:endParaRPr>
          </a:p>
          <a:p>
            <a:r>
              <a:rPr lang="en-US" sz="2800" dirty="0" smtClean="0">
                <a:latin typeface="Calibri"/>
                <a:cs typeface="Calibri"/>
              </a:rPr>
              <a:t>February -  </a:t>
            </a:r>
            <a:r>
              <a:rPr lang="en-US" sz="2800" dirty="0" err="1" smtClean="0">
                <a:latin typeface="Calibri"/>
                <a:cs typeface="Calibri"/>
              </a:rPr>
              <a:t>Misc</a:t>
            </a:r>
            <a:r>
              <a:rPr lang="en-US" sz="2800" dirty="0" smtClean="0">
                <a:latin typeface="Calibri"/>
                <a:cs typeface="Calibri"/>
              </a:rPr>
              <a:t>: Content, Structure, Presentation / Opposition, Writing hints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/>
          <a:lstStyle/>
          <a:p>
            <a:r>
              <a:rPr lang="en-GB" dirty="0"/>
              <a:t>© </a:t>
            </a:r>
            <a:r>
              <a:rPr lang="en-GB" dirty="0" smtClean="0"/>
              <a:t>2016 </a:t>
            </a:r>
            <a:r>
              <a:rPr lang="en-GB" dirty="0"/>
              <a:t>Anne Håkansson All rights reserved.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82430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 err="1">
                <a:solidFill>
                  <a:srgbClr val="0000FF"/>
                </a:solidFill>
                <a:latin typeface="Arial" charset="0"/>
                <a:cs typeface="Arial" charset="0"/>
              </a:rPr>
              <a:t>Questions</a:t>
            </a:r>
            <a:endParaRPr lang="sv-SE" sz="3600" b="1" dirty="0">
              <a:solidFill>
                <a:srgbClr val="0000FF"/>
              </a:solidFill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4876800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sv-SE" sz="9600" dirty="0">
              <a:solidFill>
                <a:schemeClr val="accent6">
                  <a:lumMod val="75000"/>
                </a:schemeClr>
              </a:solidFill>
              <a:ea typeface="ＭＳ Ｐゴシック" charset="0"/>
              <a:cs typeface="ＭＳ Ｐゴシック" charset="0"/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sv-SE" sz="9600" dirty="0" smtClean="0">
                <a:solidFill>
                  <a:schemeClr val="accent6">
                    <a:lumMod val="75000"/>
                  </a:schemeClr>
                </a:solidFill>
                <a:ea typeface="ＭＳ Ｐゴシック" charset="0"/>
                <a:cs typeface="ＭＳ Ｐゴシック" charset="0"/>
              </a:rPr>
              <a:t>?</a:t>
            </a:r>
            <a:endParaRPr lang="sv-SE" sz="9600" dirty="0">
              <a:solidFill>
                <a:schemeClr val="accent6">
                  <a:lumMod val="75000"/>
                </a:schemeClr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4885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KTH_PPT template blue">
  <a:themeElements>
    <a:clrScheme name="Anpassat 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E87C1"/>
      </a:accent2>
      <a:accent3>
        <a:srgbClr val="A3BBDB"/>
      </a:accent3>
      <a:accent4>
        <a:srgbClr val="65656C"/>
      </a:accent4>
      <a:accent5>
        <a:srgbClr val="939398"/>
      </a:accent5>
      <a:accent6>
        <a:srgbClr val="C2C2C4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blue.potx</Template>
  <TotalTime>3758</TotalTime>
  <Words>1660</Words>
  <Application>Microsoft Macintosh PowerPoint</Application>
  <PresentationFormat>On-screen Show (4:3)</PresentationFormat>
  <Paragraphs>319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KTH_PPT template blue</vt:lpstr>
      <vt:lpstr>Degree Project Course BSc of Engineering, Bachelor degree/ Civil engineer year 3</vt:lpstr>
      <vt:lpstr>Prerequisites</vt:lpstr>
      <vt:lpstr>Degree Project course</vt:lpstr>
      <vt:lpstr>Before course starts (P3 Jan / P4 Mars)</vt:lpstr>
      <vt:lpstr>Inför kursen</vt:lpstr>
      <vt:lpstr>@ICT- school </vt:lpstr>
      <vt:lpstr>Find and decide on a degree project</vt:lpstr>
      <vt:lpstr>Find degree projects/-thesis projects </vt:lpstr>
      <vt:lpstr>@ICT-school  How to get the registration form approved?</vt:lpstr>
      <vt:lpstr>PowerPoint Presentation</vt:lpstr>
      <vt:lpstr>Grades: P/F – ECTS A-F</vt:lpstr>
      <vt:lpstr>Hand in – start period 3 or period 4</vt:lpstr>
      <vt:lpstr>Hand in – start period 1</vt:lpstr>
      <vt:lpstr>Why hand in a project proposal?</vt:lpstr>
      <vt:lpstr>Project proposal = Announcement, Not registration</vt:lpstr>
      <vt:lpstr>Project proposal, cont. </vt:lpstr>
      <vt:lpstr>No idea what to work with? But will carry out degree project during spring semester</vt:lpstr>
      <vt:lpstr>Bilda, Examensarbete / Degree projects, ICT-skolan/ ICT-School 2017 - OBS year! </vt:lpstr>
      <vt:lpstr>In folder…. </vt:lpstr>
      <vt:lpstr>Number of project proposals and alterations</vt:lpstr>
      <vt:lpstr>Examiner and Supervisors</vt:lpstr>
      <vt:lpstr>Program Directors (PA)</vt:lpstr>
      <vt:lpstr>Program Directors</vt:lpstr>
      <vt:lpstr>Director of studies </vt:lpstr>
      <vt:lpstr>Information about degree project</vt:lpstr>
      <vt:lpstr>Lectures</vt:lpstr>
      <vt:lpstr>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</dc:creator>
  <cp:lastModifiedBy>Anne Håkansson</cp:lastModifiedBy>
  <cp:revision>1748</cp:revision>
  <cp:lastPrinted>2013-05-27T09:10:21Z</cp:lastPrinted>
  <dcterms:created xsi:type="dcterms:W3CDTF">2013-05-14T14:14:04Z</dcterms:created>
  <dcterms:modified xsi:type="dcterms:W3CDTF">2016-10-22T06:41:41Z</dcterms:modified>
</cp:coreProperties>
</file>