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9" r:id="rId2"/>
  </p:sldMasterIdLst>
  <p:handoutMasterIdLst>
    <p:handoutMasterId r:id="rId10"/>
  </p:handoutMasterIdLst>
  <p:sldIdLst>
    <p:sldId id="261" r:id="rId3"/>
    <p:sldId id="263" r:id="rId4"/>
    <p:sldId id="272" r:id="rId5"/>
    <p:sldId id="267" r:id="rId6"/>
    <p:sldId id="274" r:id="rId7"/>
    <p:sldId id="284" r:id="rId8"/>
    <p:sldId id="283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>
        <p:scale>
          <a:sx n="110" d="100"/>
          <a:sy n="110" d="100"/>
        </p:scale>
        <p:origin x="-1644" y="-444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21/02/2017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2017-02-21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2017-02-21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2017-02-21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2017-02-21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2017-02-21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2017-02-21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2017-02-21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2017-02-21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6" y="1161182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4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89"/>
            <a:ext cx="60365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4066117"/>
            <a:ext cx="14508163" cy="2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prstClr val="black"/>
              </a:solidFill>
            </a:endParaRPr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3613149"/>
            <a:ext cx="9144000" cy="3244851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rgbClr val="1F497D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5" name="textruta 14"/>
          <p:cNvSpPr txBox="1"/>
          <p:nvPr userDrawn="1"/>
        </p:nvSpPr>
        <p:spPr>
          <a:xfrm>
            <a:off x="7103422" y="228521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>
                <a:solidFill>
                  <a:prstClr val="black"/>
                </a:solidFill>
              </a:rPr>
              <a:t>KTH ROYAL INSTITUTE</a:t>
            </a:r>
            <a:br>
              <a:rPr lang="sv-SE" sz="1100" b="1" dirty="0" smtClean="0">
                <a:solidFill>
                  <a:prstClr val="black"/>
                </a:solidFill>
              </a:rPr>
            </a:br>
            <a:r>
              <a:rPr lang="sv-SE" sz="1100" b="1" dirty="0" smtClean="0">
                <a:solidFill>
                  <a:prstClr val="black"/>
                </a:solidFill>
              </a:rPr>
              <a:t>OF TECHNOLOGY</a:t>
            </a:r>
            <a:endParaRPr lang="sv-SE" sz="11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719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6" y="1161182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4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89"/>
            <a:ext cx="60365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4066117"/>
            <a:ext cx="14508163" cy="2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prstClr val="black"/>
              </a:solidFill>
            </a:endParaRPr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3613149"/>
            <a:ext cx="9144000" cy="3244851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rgbClr val="1F497D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3941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2017-02-21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591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3312790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422401"/>
            <a:ext cx="3328988" cy="4238624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2017-02-21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935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3312790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422403"/>
            <a:ext cx="3328988" cy="4238624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2017-02-21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43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422401"/>
            <a:ext cx="3328988" cy="42386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422401"/>
            <a:ext cx="3328988" cy="42386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2017-02-21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1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580" y="1425575"/>
            <a:ext cx="9147580" cy="4879237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09885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17878 w 9152201"/>
              <a:gd name="connsiteY3" fmla="*/ 4006425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001225 w 9150613"/>
              <a:gd name="connsiteY2" fmla="*/ 138768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4006425 h 4281672"/>
              <a:gd name="connsiteX3" fmla="*/ 1346814 w 9150613"/>
              <a:gd name="connsiteY3" fmla="*/ 4004170 h 4281672"/>
              <a:gd name="connsiteX4" fmla="*/ 1264357 w 9150613"/>
              <a:gd name="connsiteY4" fmla="*/ 4071617 h 4281672"/>
              <a:gd name="connsiteX5" fmla="*/ 1262230 w 9150613"/>
              <a:gd name="connsiteY5" fmla="*/ 4220084 h 4281672"/>
              <a:gd name="connsiteX6" fmla="*/ 1213854 w 9150613"/>
              <a:gd name="connsiteY6" fmla="*/ 4280000 h 4281672"/>
              <a:gd name="connsiteX7" fmla="*/ 5812 w 9150613"/>
              <a:gd name="connsiteY7" fmla="*/ 4281672 h 4281672"/>
              <a:gd name="connsiteX8" fmla="*/ 6613 w 9150613"/>
              <a:gd name="connsiteY8" fmla="*/ 718270 h 4281672"/>
              <a:gd name="connsiteX9" fmla="*/ 806 w 9150613"/>
              <a:gd name="connsiteY9" fmla="*/ 0 h 4281672"/>
              <a:gd name="connsiteX0" fmla="*/ 806 w 9168840"/>
              <a:gd name="connsiteY0" fmla="*/ 0 h 4281672"/>
              <a:gd name="connsiteX1" fmla="*/ 9168840 w 9168840"/>
              <a:gd name="connsiteY1" fmla="*/ 0 h 4281672"/>
              <a:gd name="connsiteX2" fmla="*/ 9117878 w 9168840"/>
              <a:gd name="connsiteY2" fmla="*/ 4006425 h 4281672"/>
              <a:gd name="connsiteX3" fmla="*/ 1346814 w 9168840"/>
              <a:gd name="connsiteY3" fmla="*/ 4004170 h 4281672"/>
              <a:gd name="connsiteX4" fmla="*/ 1264357 w 9168840"/>
              <a:gd name="connsiteY4" fmla="*/ 4071617 h 4281672"/>
              <a:gd name="connsiteX5" fmla="*/ 1262230 w 9168840"/>
              <a:gd name="connsiteY5" fmla="*/ 4220084 h 4281672"/>
              <a:gd name="connsiteX6" fmla="*/ 1213854 w 9168840"/>
              <a:gd name="connsiteY6" fmla="*/ 4280000 h 4281672"/>
              <a:gd name="connsiteX7" fmla="*/ 5812 w 9168840"/>
              <a:gd name="connsiteY7" fmla="*/ 4281672 h 4281672"/>
              <a:gd name="connsiteX8" fmla="*/ 6613 w 9168840"/>
              <a:gd name="connsiteY8" fmla="*/ 718270 h 4281672"/>
              <a:gd name="connsiteX9" fmla="*/ 806 w 9168840"/>
              <a:gd name="connsiteY9" fmla="*/ 0 h 4281672"/>
              <a:gd name="connsiteX0" fmla="*/ 806 w 9117878"/>
              <a:gd name="connsiteY0" fmla="*/ 0 h 4281672"/>
              <a:gd name="connsiteX1" fmla="*/ 9117878 w 9117878"/>
              <a:gd name="connsiteY1" fmla="*/ 0 h 4281672"/>
              <a:gd name="connsiteX2" fmla="*/ 9117878 w 9117878"/>
              <a:gd name="connsiteY2" fmla="*/ 4006425 h 4281672"/>
              <a:gd name="connsiteX3" fmla="*/ 1346814 w 9117878"/>
              <a:gd name="connsiteY3" fmla="*/ 4004170 h 4281672"/>
              <a:gd name="connsiteX4" fmla="*/ 1264357 w 9117878"/>
              <a:gd name="connsiteY4" fmla="*/ 4071617 h 4281672"/>
              <a:gd name="connsiteX5" fmla="*/ 1262230 w 9117878"/>
              <a:gd name="connsiteY5" fmla="*/ 4220084 h 4281672"/>
              <a:gd name="connsiteX6" fmla="*/ 1213854 w 9117878"/>
              <a:gd name="connsiteY6" fmla="*/ 4280000 h 4281672"/>
              <a:gd name="connsiteX7" fmla="*/ 5812 w 9117878"/>
              <a:gd name="connsiteY7" fmla="*/ 4281672 h 4281672"/>
              <a:gd name="connsiteX8" fmla="*/ 6613 w 9117878"/>
              <a:gd name="connsiteY8" fmla="*/ 718270 h 4281672"/>
              <a:gd name="connsiteX9" fmla="*/ 806 w 9117878"/>
              <a:gd name="connsiteY9" fmla="*/ 0 h 4281672"/>
              <a:gd name="connsiteX0" fmla="*/ 1518678 w 10635750"/>
              <a:gd name="connsiteY0" fmla="*/ 0 h 4281672"/>
              <a:gd name="connsiteX1" fmla="*/ 10635750 w 10635750"/>
              <a:gd name="connsiteY1" fmla="*/ 0 h 4281672"/>
              <a:gd name="connsiteX2" fmla="*/ 10635750 w 10635750"/>
              <a:gd name="connsiteY2" fmla="*/ 4006425 h 4281672"/>
              <a:gd name="connsiteX3" fmla="*/ 2864686 w 10635750"/>
              <a:gd name="connsiteY3" fmla="*/ 4004170 h 4281672"/>
              <a:gd name="connsiteX4" fmla="*/ 2782229 w 10635750"/>
              <a:gd name="connsiteY4" fmla="*/ 4071617 h 4281672"/>
              <a:gd name="connsiteX5" fmla="*/ 2780102 w 10635750"/>
              <a:gd name="connsiteY5" fmla="*/ 4220084 h 4281672"/>
              <a:gd name="connsiteX6" fmla="*/ 2731726 w 10635750"/>
              <a:gd name="connsiteY6" fmla="*/ 4280000 h 4281672"/>
              <a:gd name="connsiteX7" fmla="*/ 1523684 w 10635750"/>
              <a:gd name="connsiteY7" fmla="*/ 4281672 h 4281672"/>
              <a:gd name="connsiteX8" fmla="*/ 1518678 w 10635750"/>
              <a:gd name="connsiteY8" fmla="*/ 0 h 4281672"/>
              <a:gd name="connsiteX0" fmla="*/ 197169 w 9314241"/>
              <a:gd name="connsiteY0" fmla="*/ 0 h 4281672"/>
              <a:gd name="connsiteX1" fmla="*/ 9314241 w 9314241"/>
              <a:gd name="connsiteY1" fmla="*/ 0 h 4281672"/>
              <a:gd name="connsiteX2" fmla="*/ 9314241 w 9314241"/>
              <a:gd name="connsiteY2" fmla="*/ 4006425 h 4281672"/>
              <a:gd name="connsiteX3" fmla="*/ 1543177 w 9314241"/>
              <a:gd name="connsiteY3" fmla="*/ 4004170 h 4281672"/>
              <a:gd name="connsiteX4" fmla="*/ 1460720 w 9314241"/>
              <a:gd name="connsiteY4" fmla="*/ 4071617 h 4281672"/>
              <a:gd name="connsiteX5" fmla="*/ 1458593 w 9314241"/>
              <a:gd name="connsiteY5" fmla="*/ 4220084 h 4281672"/>
              <a:gd name="connsiteX6" fmla="*/ 1410217 w 9314241"/>
              <a:gd name="connsiteY6" fmla="*/ 4280000 h 4281672"/>
              <a:gd name="connsiteX7" fmla="*/ 202175 w 9314241"/>
              <a:gd name="connsiteY7" fmla="*/ 4281672 h 4281672"/>
              <a:gd name="connsiteX8" fmla="*/ 197169 w 9314241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20186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49117"/>
              <a:gd name="connsiteX1" fmla="*/ 9117072 w 9117072"/>
              <a:gd name="connsiteY1" fmla="*/ 0 h 4349117"/>
              <a:gd name="connsiteX2" fmla="*/ 9117072 w 9117072"/>
              <a:gd name="connsiteY2" fmla="*/ 4006425 h 4349117"/>
              <a:gd name="connsiteX3" fmla="*/ 1346008 w 9117072"/>
              <a:gd name="connsiteY3" fmla="*/ 4004170 h 4349117"/>
              <a:gd name="connsiteX4" fmla="*/ 1263551 w 9117072"/>
              <a:gd name="connsiteY4" fmla="*/ 4071617 h 4349117"/>
              <a:gd name="connsiteX5" fmla="*/ 1261424 w 9117072"/>
              <a:gd name="connsiteY5" fmla="*/ 4220084 h 4349117"/>
              <a:gd name="connsiteX6" fmla="*/ 1193480 w 9117072"/>
              <a:gd name="connsiteY6" fmla="*/ 4349117 h 4349117"/>
              <a:gd name="connsiteX7" fmla="*/ 5006 w 9117072"/>
              <a:gd name="connsiteY7" fmla="*/ 4281672 h 4349117"/>
              <a:gd name="connsiteX8" fmla="*/ 0 w 9117072"/>
              <a:gd name="connsiteY8" fmla="*/ 0 h 434911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63937"/>
              <a:gd name="connsiteX1" fmla="*/ 9117072 w 9117072"/>
              <a:gd name="connsiteY1" fmla="*/ 0 h 4363937"/>
              <a:gd name="connsiteX2" fmla="*/ 9117072 w 9117072"/>
              <a:gd name="connsiteY2" fmla="*/ 4006425 h 4363937"/>
              <a:gd name="connsiteX3" fmla="*/ 1346008 w 9117072"/>
              <a:gd name="connsiteY3" fmla="*/ 4004170 h 4363937"/>
              <a:gd name="connsiteX4" fmla="*/ 1263551 w 9117072"/>
              <a:gd name="connsiteY4" fmla="*/ 4071617 h 4363937"/>
              <a:gd name="connsiteX5" fmla="*/ 1261424 w 9117072"/>
              <a:gd name="connsiteY5" fmla="*/ 4220084 h 4363937"/>
              <a:gd name="connsiteX6" fmla="*/ 1196276 w 9117072"/>
              <a:gd name="connsiteY6" fmla="*/ 4286583 h 4363937"/>
              <a:gd name="connsiteX7" fmla="*/ 5006 w 9117072"/>
              <a:gd name="connsiteY7" fmla="*/ 4281672 h 4363937"/>
              <a:gd name="connsiteX8" fmla="*/ 0 w 9117072"/>
              <a:gd name="connsiteY8" fmla="*/ 0 h 436393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414942"/>
              <a:gd name="connsiteX1" fmla="*/ 9117072 w 9117072"/>
              <a:gd name="connsiteY1" fmla="*/ 0 h 4414942"/>
              <a:gd name="connsiteX2" fmla="*/ 9117072 w 9117072"/>
              <a:gd name="connsiteY2" fmla="*/ 4006425 h 4414942"/>
              <a:gd name="connsiteX3" fmla="*/ 1346008 w 9117072"/>
              <a:gd name="connsiteY3" fmla="*/ 4004170 h 4414942"/>
              <a:gd name="connsiteX4" fmla="*/ 1263551 w 9117072"/>
              <a:gd name="connsiteY4" fmla="*/ 4071617 h 4414942"/>
              <a:gd name="connsiteX5" fmla="*/ 1261424 w 9117072"/>
              <a:gd name="connsiteY5" fmla="*/ 4220084 h 4414942"/>
              <a:gd name="connsiteX6" fmla="*/ 1182298 w 9117072"/>
              <a:gd name="connsiteY6" fmla="*/ 4414942 h 4414942"/>
              <a:gd name="connsiteX7" fmla="*/ 5006 w 9117072"/>
              <a:gd name="connsiteY7" fmla="*/ 4281672 h 4414942"/>
              <a:gd name="connsiteX8" fmla="*/ 0 w 9117072"/>
              <a:gd name="connsiteY8" fmla="*/ 0 h 4414942"/>
              <a:gd name="connsiteX0" fmla="*/ 0 w 9117072"/>
              <a:gd name="connsiteY0" fmla="*/ 0 h 4283291"/>
              <a:gd name="connsiteX1" fmla="*/ 9117072 w 9117072"/>
              <a:gd name="connsiteY1" fmla="*/ 0 h 4283291"/>
              <a:gd name="connsiteX2" fmla="*/ 9117072 w 9117072"/>
              <a:gd name="connsiteY2" fmla="*/ 4006425 h 4283291"/>
              <a:gd name="connsiteX3" fmla="*/ 1346008 w 9117072"/>
              <a:gd name="connsiteY3" fmla="*/ 4004170 h 4283291"/>
              <a:gd name="connsiteX4" fmla="*/ 1263551 w 9117072"/>
              <a:gd name="connsiteY4" fmla="*/ 4071617 h 4283291"/>
              <a:gd name="connsiteX5" fmla="*/ 1261424 w 9117072"/>
              <a:gd name="connsiteY5" fmla="*/ 4220084 h 4283291"/>
              <a:gd name="connsiteX6" fmla="*/ 1204663 w 9117072"/>
              <a:gd name="connsiteY6" fmla="*/ 4283291 h 4283291"/>
              <a:gd name="connsiteX7" fmla="*/ 5006 w 9117072"/>
              <a:gd name="connsiteY7" fmla="*/ 4281672 h 4283291"/>
              <a:gd name="connsiteX8" fmla="*/ 0 w 9117072"/>
              <a:gd name="connsiteY8" fmla="*/ 0 h 4283291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95952"/>
              <a:gd name="connsiteX1" fmla="*/ 9117072 w 9117072"/>
              <a:gd name="connsiteY1" fmla="*/ 0 h 4295952"/>
              <a:gd name="connsiteX2" fmla="*/ 9117072 w 9117072"/>
              <a:gd name="connsiteY2" fmla="*/ 4006425 h 4295952"/>
              <a:gd name="connsiteX3" fmla="*/ 1346008 w 9117072"/>
              <a:gd name="connsiteY3" fmla="*/ 4004170 h 4295952"/>
              <a:gd name="connsiteX4" fmla="*/ 1263551 w 9117072"/>
              <a:gd name="connsiteY4" fmla="*/ 4071617 h 4295952"/>
              <a:gd name="connsiteX5" fmla="*/ 1261424 w 9117072"/>
              <a:gd name="connsiteY5" fmla="*/ 4220084 h 4295952"/>
              <a:gd name="connsiteX6" fmla="*/ 1204663 w 9117072"/>
              <a:gd name="connsiteY6" fmla="*/ 4283291 h 4295952"/>
              <a:gd name="connsiteX7" fmla="*/ 5006 w 9117072"/>
              <a:gd name="connsiteY7" fmla="*/ 4281672 h 4295952"/>
              <a:gd name="connsiteX8" fmla="*/ 0 w 9117072"/>
              <a:gd name="connsiteY8" fmla="*/ 0 h 4295952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349658 w 9117072"/>
              <a:gd name="connsiteY5" fmla="*/ 4242437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81672 h 4294461"/>
              <a:gd name="connsiteX8" fmla="*/ 0 w 9117072"/>
              <a:gd name="connsiteY8" fmla="*/ 0 h 4294461"/>
              <a:gd name="connsiteX0" fmla="*/ 0 w 9117072"/>
              <a:gd name="connsiteY0" fmla="*/ 0 h 4298976"/>
              <a:gd name="connsiteX1" fmla="*/ 9117072 w 9117072"/>
              <a:gd name="connsiteY1" fmla="*/ 0 h 4298976"/>
              <a:gd name="connsiteX2" fmla="*/ 9117072 w 9117072"/>
              <a:gd name="connsiteY2" fmla="*/ 4006425 h 4298976"/>
              <a:gd name="connsiteX3" fmla="*/ 1419581 w 9117072"/>
              <a:gd name="connsiteY3" fmla="*/ 4006964 h 4298976"/>
              <a:gd name="connsiteX4" fmla="*/ 1346616 w 9117072"/>
              <a:gd name="connsiteY4" fmla="*/ 4082794 h 4298976"/>
              <a:gd name="connsiteX5" fmla="*/ 1349658 w 9117072"/>
              <a:gd name="connsiteY5" fmla="*/ 4242437 h 4298976"/>
              <a:gd name="connsiteX6" fmla="*/ 1294848 w 9117072"/>
              <a:gd name="connsiteY6" fmla="*/ 4291674 h 4298976"/>
              <a:gd name="connsiteX7" fmla="*/ 3568 w 9117072"/>
              <a:gd name="connsiteY7" fmla="*/ 4298436 h 4298976"/>
              <a:gd name="connsiteX8" fmla="*/ 0 w 9117072"/>
              <a:gd name="connsiteY8" fmla="*/ 0 h 4298976"/>
              <a:gd name="connsiteX0" fmla="*/ 0 w 9117072"/>
              <a:gd name="connsiteY0" fmla="*/ 0 h 4296182"/>
              <a:gd name="connsiteX1" fmla="*/ 9117072 w 9117072"/>
              <a:gd name="connsiteY1" fmla="*/ 0 h 4296182"/>
              <a:gd name="connsiteX2" fmla="*/ 9117072 w 9117072"/>
              <a:gd name="connsiteY2" fmla="*/ 4006425 h 4296182"/>
              <a:gd name="connsiteX3" fmla="*/ 1419581 w 9117072"/>
              <a:gd name="connsiteY3" fmla="*/ 4006964 h 4296182"/>
              <a:gd name="connsiteX4" fmla="*/ 1346616 w 9117072"/>
              <a:gd name="connsiteY4" fmla="*/ 4082794 h 4296182"/>
              <a:gd name="connsiteX5" fmla="*/ 1349658 w 9117072"/>
              <a:gd name="connsiteY5" fmla="*/ 4242437 h 4296182"/>
              <a:gd name="connsiteX6" fmla="*/ 1294848 w 9117072"/>
              <a:gd name="connsiteY6" fmla="*/ 4291674 h 4296182"/>
              <a:gd name="connsiteX7" fmla="*/ 3568 w 9117072"/>
              <a:gd name="connsiteY7" fmla="*/ 4295642 h 4296182"/>
              <a:gd name="connsiteX8" fmla="*/ 0 w 9117072"/>
              <a:gd name="connsiteY8" fmla="*/ 0 h 4296182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0087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3963"/>
              <a:gd name="connsiteX1" fmla="*/ 9117072 w 9117072"/>
              <a:gd name="connsiteY1" fmla="*/ 0 h 4293963"/>
              <a:gd name="connsiteX2" fmla="*/ 9117072 w 9117072"/>
              <a:gd name="connsiteY2" fmla="*/ 4006425 h 4293963"/>
              <a:gd name="connsiteX3" fmla="*/ 1410087 w 9117072"/>
              <a:gd name="connsiteY3" fmla="*/ 4006964 h 4293963"/>
              <a:gd name="connsiteX4" fmla="*/ 1346616 w 9117072"/>
              <a:gd name="connsiteY4" fmla="*/ 4082794 h 4293963"/>
              <a:gd name="connsiteX5" fmla="*/ 1349658 w 9117072"/>
              <a:gd name="connsiteY5" fmla="*/ 4242437 h 4293963"/>
              <a:gd name="connsiteX6" fmla="*/ 1294848 w 9117072"/>
              <a:gd name="connsiteY6" fmla="*/ 4291674 h 4293963"/>
              <a:gd name="connsiteX7" fmla="*/ 3568 w 9117072"/>
              <a:gd name="connsiteY7" fmla="*/ 4292848 h 4293963"/>
              <a:gd name="connsiteX8" fmla="*/ 0 w 9117072"/>
              <a:gd name="connsiteY8" fmla="*/ 0 h 4293963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46616 w 9117072"/>
              <a:gd name="connsiteY4" fmla="*/ 4077205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7072" h="4293964">
                <a:moveTo>
                  <a:pt x="0" y="0"/>
                </a:moveTo>
                <a:lnTo>
                  <a:pt x="9117072" y="0"/>
                </a:lnTo>
                <a:lnTo>
                  <a:pt x="9117072" y="4006425"/>
                </a:lnTo>
                <a:lnTo>
                  <a:pt x="1410087" y="4006964"/>
                </a:lnTo>
                <a:cubicBezTo>
                  <a:pt x="1362013" y="4011137"/>
                  <a:pt x="1351017" y="4033148"/>
                  <a:pt x="1351363" y="4085589"/>
                </a:cubicBezTo>
                <a:cubicBezTo>
                  <a:pt x="1351711" y="4151196"/>
                  <a:pt x="1351391" y="4200554"/>
                  <a:pt x="1349658" y="4242437"/>
                </a:cubicBezTo>
                <a:cubicBezTo>
                  <a:pt x="1347925" y="4284320"/>
                  <a:pt x="1334479" y="4289384"/>
                  <a:pt x="1294848" y="4291674"/>
                </a:cubicBezTo>
                <a:cubicBezTo>
                  <a:pt x="1255217" y="4293964"/>
                  <a:pt x="403454" y="4293388"/>
                  <a:pt x="3568" y="4292848"/>
                </a:cubicBezTo>
                <a:cubicBezTo>
                  <a:pt x="1761" y="3267521"/>
                  <a:pt x="239" y="1086814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lang="en-GB" dirty="0"/>
            </a:lvl1pPr>
          </a:lstStyle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2017-02-21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11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422401"/>
            <a:ext cx="6935788" cy="42386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2017-02-21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119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2017-02-21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476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88"/>
            <a:ext cx="514350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>
                <a:solidFill>
                  <a:prstClr val="black"/>
                </a:solidFill>
              </a:rPr>
              <a:pPr/>
              <a:t>2017-02-21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75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21/02/2017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426634"/>
            <a:ext cx="6935788" cy="423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88"/>
            <a:ext cx="514350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6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1" y="6308726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>
                <a:solidFill>
                  <a:prstClr val="white"/>
                </a:solidFill>
              </a:rPr>
              <a:pPr>
                <a:lnSpc>
                  <a:spcPts val="900"/>
                </a:lnSpc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0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>
                <a:solidFill>
                  <a:prstClr val="white"/>
                </a:solidFill>
              </a:rPr>
              <a:pPr algn="r">
                <a:lnSpc>
                  <a:spcPts val="900"/>
                </a:lnSpc>
              </a:pPr>
              <a:t>21/02/2017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Rektangel 12"/>
          <p:cNvSpPr/>
          <p:nvPr/>
        </p:nvSpPr>
        <p:spPr>
          <a:xfrm>
            <a:off x="0" y="5971379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2489 w 9144000"/>
              <a:gd name="connsiteY20" fmla="*/ 189235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349548 w 9144000"/>
              <a:gd name="connsiteY20" fmla="*/ 285049 h 908720"/>
              <a:gd name="connsiteX21" fmla="*/ 1347166 w 9144000"/>
              <a:gd name="connsiteY21" fmla="*/ 82173 h 908720"/>
              <a:gd name="connsiteX22" fmla="*/ 1405535 w 9144000"/>
              <a:gd name="connsiteY22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349548 w 9144000"/>
              <a:gd name="connsiteY19" fmla="*/ 285049 h 908720"/>
              <a:gd name="connsiteX20" fmla="*/ 1347166 w 9144000"/>
              <a:gd name="connsiteY20" fmla="*/ 82173 h 908720"/>
              <a:gd name="connsiteX21" fmla="*/ 1405535 w 9144000"/>
              <a:gd name="connsiteY21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77730 w 9144000"/>
              <a:gd name="connsiteY17" fmla="*/ 329877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277730 w 9144000"/>
              <a:gd name="connsiteY16" fmla="*/ 329877 h 908720"/>
              <a:gd name="connsiteX17" fmla="*/ 1349548 w 9144000"/>
              <a:gd name="connsiteY17" fmla="*/ 285049 h 908720"/>
              <a:gd name="connsiteX18" fmla="*/ 1347166 w 9144000"/>
              <a:gd name="connsiteY18" fmla="*/ 82173 h 908720"/>
              <a:gd name="connsiteX19" fmla="*/ 1405535 w 9144000"/>
              <a:gd name="connsiteY19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95250 w 9144000"/>
              <a:gd name="connsiteY14" fmla="*/ 244152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51929 w 9144000"/>
              <a:gd name="connsiteY15" fmla="*/ 243773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7 w 9144000"/>
              <a:gd name="connsiteY15" fmla="*/ 240597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908720">
                <a:moveTo>
                  <a:pt x="1405535" y="3175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1277730" y="329877"/>
                </a:lnTo>
                <a:cubicBezTo>
                  <a:pt x="1348269" y="325051"/>
                  <a:pt x="1350277" y="310983"/>
                  <a:pt x="1349547" y="240597"/>
                </a:cubicBezTo>
                <a:cubicBezTo>
                  <a:pt x="1348817" y="170211"/>
                  <a:pt x="1346372" y="141332"/>
                  <a:pt x="1347166" y="82173"/>
                </a:cubicBezTo>
                <a:cubicBezTo>
                  <a:pt x="1350354" y="30713"/>
                  <a:pt x="1362530" y="3175"/>
                  <a:pt x="1405535" y="317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0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nnelie.fredriksson@sth.kth.se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studentexp@sth.kth.se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svl@sth.kth.se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www.kth.se/utbildning/studentliv/podcasts-om-livet-som-student-pa-kth-1.608962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www.kth.se/utbildning/studentliv/bloggare-1.83865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hyperlink" Target="http://www.kth.se/utbildning/kontakt/kths-studenter-1.354635" TargetMode="External"/><Relationship Id="rId4" Type="http://schemas.openxmlformats.org/officeDocument/2006/relationships/hyperlink" Target="http://www.kth.se/utbildning/traffakth/studentforendag" TargetMode="External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Välkomna!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Teknik och ekonomi teknikinriktningsval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SVL för programmet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Annelie Fredriksson</a:t>
            </a:r>
            <a:endParaRPr lang="sv-SE" dirty="0"/>
          </a:p>
          <a:p>
            <a:endParaRPr lang="sv-SE" dirty="0" smtClean="0"/>
          </a:p>
          <a:p>
            <a:r>
              <a:rPr lang="sv-SE" dirty="0" smtClean="0">
                <a:hlinkClick r:id="rId2"/>
              </a:rPr>
              <a:t>Annelie.fredriksson@sth.kth.se</a:t>
            </a:r>
            <a:endParaRPr lang="sv-SE" dirty="0" smtClean="0"/>
          </a:p>
          <a:p>
            <a:r>
              <a:rPr lang="sv-SE" dirty="0" smtClean="0"/>
              <a:t>Plan 7</a:t>
            </a:r>
            <a:endParaRPr lang="sv-SE" dirty="0" smtClean="0"/>
          </a:p>
          <a:p>
            <a:r>
              <a:rPr lang="sv-SE" dirty="0" smtClean="0"/>
              <a:t>08-7909760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Dropin </a:t>
            </a:r>
            <a:r>
              <a:rPr lang="sv-SE" dirty="0" smtClean="0"/>
              <a:t>svl tisdagar </a:t>
            </a:r>
            <a:r>
              <a:rPr lang="sv-SE" dirty="0" smtClean="0"/>
              <a:t>9.00-11.30 i studentexpeditionen</a:t>
            </a:r>
          </a:p>
          <a:p>
            <a:endParaRPr lang="sv-SE" dirty="0"/>
          </a:p>
          <a:p>
            <a:r>
              <a:rPr lang="sv-SE" dirty="0" smtClean="0"/>
              <a:t>Mejla eller ring för att boka tid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23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Övriga frågor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Tentafrågor- anmälan, tentaschema,</a:t>
            </a:r>
          </a:p>
          <a:p>
            <a:endParaRPr lang="sv-SE" dirty="0"/>
          </a:p>
          <a:p>
            <a:r>
              <a:rPr lang="sv-SE" dirty="0" smtClean="0"/>
              <a:t>Bilda, Canvas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Resultatrapportering </a:t>
            </a:r>
          </a:p>
          <a:p>
            <a:endParaRPr lang="sv-SE" dirty="0" smtClean="0"/>
          </a:p>
          <a:p>
            <a:r>
              <a:rPr lang="sv-SE" dirty="0" smtClean="0"/>
              <a:t>Kontakta:</a:t>
            </a:r>
            <a:endParaRPr lang="sv-SE" dirty="0"/>
          </a:p>
          <a:p>
            <a:r>
              <a:rPr lang="sv-SE" dirty="0" smtClean="0">
                <a:hlinkClick r:id="rId2"/>
              </a:rPr>
              <a:t>studentexp@sth.kth.se</a:t>
            </a:r>
            <a:r>
              <a:rPr lang="sv-SE" dirty="0" smtClean="0"/>
              <a:t> 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Öppet måndag 9.00-10.30</a:t>
            </a:r>
          </a:p>
          <a:p>
            <a:r>
              <a:rPr lang="sv-SE" dirty="0" smtClean="0"/>
              <a:t>Tisdag 9.00 – 11.30</a:t>
            </a:r>
          </a:p>
          <a:p>
            <a:r>
              <a:rPr lang="sv-SE" dirty="0" smtClean="0"/>
              <a:t>Onsdag stängt</a:t>
            </a:r>
          </a:p>
          <a:p>
            <a:r>
              <a:rPr lang="sv-SE" dirty="0" smtClean="0"/>
              <a:t>Torsdag 9.00-10.30</a:t>
            </a:r>
          </a:p>
          <a:p>
            <a:r>
              <a:rPr lang="sv-SE" dirty="0" smtClean="0"/>
              <a:t>Fredag stängt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56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Teknikvalet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sz="2400" b="1" dirty="0"/>
              <a:t>Villkor för uppflyttning</a:t>
            </a:r>
          </a:p>
          <a:p>
            <a:r>
              <a:rPr lang="sv-SE" dirty="0"/>
              <a:t>För att få påbörja vald teknikinriktning, programtermin 2, måste </a:t>
            </a:r>
            <a:r>
              <a:rPr lang="sv-SE" b="1" dirty="0"/>
              <a:t>minst </a:t>
            </a:r>
            <a:r>
              <a:rPr lang="sv-SE" dirty="0"/>
              <a:t>15 hp av kurserna under programtermin 1</a:t>
            </a:r>
          </a:p>
          <a:p>
            <a:r>
              <a:rPr lang="sv-SE" dirty="0"/>
              <a:t>vara avklarade. Dessa poäng måste inkludera hela kursen HH1801 Kalkylering och entreprenörskap 7,5 hp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552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idx="4294967295"/>
          </p:nvPr>
        </p:nvSpPr>
        <p:spPr>
          <a:xfrm>
            <a:off x="2208213" y="404813"/>
            <a:ext cx="6935787" cy="668337"/>
          </a:xfrm>
        </p:spPr>
        <p:txBody>
          <a:bodyPr/>
          <a:lstStyle/>
          <a:p>
            <a:r>
              <a:rPr lang="sv-SE" dirty="0" smtClean="0"/>
              <a:t>Teknikvalet forts…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4294967295"/>
          </p:nvPr>
        </p:nvSpPr>
        <p:spPr>
          <a:xfrm>
            <a:off x="2208213" y="1582738"/>
            <a:ext cx="6935787" cy="4078287"/>
          </a:xfrm>
        </p:spPr>
        <p:txBody>
          <a:bodyPr/>
          <a:lstStyle/>
          <a:p>
            <a:r>
              <a:rPr lang="sv-SE" dirty="0" smtClean="0"/>
              <a:t>Valet handläggs av programmets studievägledare</a:t>
            </a:r>
          </a:p>
          <a:p>
            <a:endParaRPr lang="sv-SE" dirty="0"/>
          </a:p>
          <a:p>
            <a:r>
              <a:rPr lang="sv-SE" dirty="0" smtClean="0"/>
              <a:t>Du söker de program du är intresserad av </a:t>
            </a:r>
            <a:r>
              <a:rPr lang="sv-SE" dirty="0" smtClean="0"/>
              <a:t>via blankett.</a:t>
            </a:r>
          </a:p>
          <a:p>
            <a:endParaRPr lang="sv-SE" dirty="0"/>
          </a:p>
          <a:p>
            <a:r>
              <a:rPr lang="sv-SE" dirty="0" smtClean="0"/>
              <a:t>Lämnas i mitt fack </a:t>
            </a:r>
            <a:r>
              <a:rPr lang="sv-SE" dirty="0" smtClean="0"/>
              <a:t>mitt emot vaktmästarna </a:t>
            </a:r>
            <a:r>
              <a:rPr lang="sv-SE" dirty="0" smtClean="0"/>
              <a:t>senast 15/4.</a:t>
            </a:r>
          </a:p>
          <a:p>
            <a:r>
              <a:rPr lang="sv-SE" dirty="0" smtClean="0"/>
              <a:t>Du kan även scanna och mejla blanketten till </a:t>
            </a:r>
            <a:r>
              <a:rPr lang="sv-SE" dirty="0" smtClean="0">
                <a:hlinkClick r:id="rId2"/>
              </a:rPr>
              <a:t>svl@sth.kth.se</a:t>
            </a:r>
            <a:r>
              <a:rPr lang="sv-SE" dirty="0" smtClean="0"/>
              <a:t> eller skicka på posten, Hälsovägen 11c 141 57 Huddinge.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166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</a:t>
            </a:r>
            <a:r>
              <a:rPr lang="en-US" dirty="0" err="1" smtClean="0"/>
              <a:t>inför</a:t>
            </a:r>
            <a:r>
              <a:rPr lang="en-US" dirty="0" smtClean="0"/>
              <a:t> valet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422404"/>
            <a:ext cx="3662434" cy="388704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hlinkClick r:id="rId2"/>
              </a:rPr>
              <a:t>Studentbloggar</a:t>
            </a:r>
            <a:r>
              <a:rPr lang="en-US" dirty="0"/>
              <a:t> </a:t>
            </a:r>
            <a:r>
              <a:rPr lang="en-US" dirty="0" smtClean="0"/>
              <a:t>och </a:t>
            </a:r>
            <a:r>
              <a:rPr lang="en-US" dirty="0" err="1" smtClean="0">
                <a:hlinkClick r:id="rId3"/>
              </a:rPr>
              <a:t>poddar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hlinkClick r:id="rId4"/>
              </a:rPr>
              <a:t>Student för en dag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>
                <a:hlinkClick r:id="rId5"/>
              </a:rPr>
              <a:t>Kontakta </a:t>
            </a:r>
            <a:r>
              <a:rPr lang="en-US" dirty="0" err="1">
                <a:hlinkClick r:id="rId5"/>
              </a:rPr>
              <a:t>en</a:t>
            </a:r>
            <a:r>
              <a:rPr lang="en-US" dirty="0">
                <a:hlinkClick r:id="rId5"/>
              </a:rPr>
              <a:t> </a:t>
            </a:r>
            <a:r>
              <a:rPr lang="en-US" dirty="0" smtClean="0">
                <a:hlinkClick r:id="rId5"/>
              </a:rPr>
              <a:t>student</a:t>
            </a:r>
            <a:endParaRPr lang="en-US" dirty="0" smtClean="0"/>
          </a:p>
          <a:p>
            <a:endParaRPr lang="en-US" dirty="0"/>
          </a:p>
          <a:p>
            <a:r>
              <a:rPr lang="sv-SE" dirty="0"/>
              <a:t>Prata med lärare och med varandra.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Öppet</a:t>
            </a:r>
            <a:r>
              <a:rPr lang="en-US" dirty="0" smtClean="0"/>
              <a:t> </a:t>
            </a:r>
            <a:r>
              <a:rPr lang="en-US" dirty="0" err="1" smtClean="0"/>
              <a:t>hus</a:t>
            </a:r>
            <a:r>
              <a:rPr lang="en-US" dirty="0" smtClean="0"/>
              <a:t> 26-27 mars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</a:p>
          <a:p>
            <a:r>
              <a:rPr lang="en-US" dirty="0" smtClean="0"/>
              <a:t>Campus </a:t>
            </a:r>
            <a:r>
              <a:rPr lang="en-US" dirty="0" err="1" smtClean="0"/>
              <a:t>Valhallavägen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algn="ctr"/>
            <a:r>
              <a:rPr lang="en-US" dirty="0" smtClean="0"/>
              <a:t>Tack </a:t>
            </a:r>
            <a:r>
              <a:rPr lang="en-US" dirty="0" err="1" smtClean="0"/>
              <a:t>för</a:t>
            </a:r>
            <a:r>
              <a:rPr lang="en-US" dirty="0" smtClean="0"/>
              <a:t> </a:t>
            </a:r>
            <a:r>
              <a:rPr lang="en-US" dirty="0" err="1" smtClean="0"/>
              <a:t>mig</a:t>
            </a:r>
            <a:r>
              <a:rPr lang="en-US" dirty="0" smtClean="0"/>
              <a:t>!</a:t>
            </a:r>
            <a:endParaRPr lang="en-US" dirty="0"/>
          </a:p>
          <a:p>
            <a:pPr algn="ctr"/>
            <a:r>
              <a:rPr lang="en-US" sz="1800" dirty="0" smtClean="0"/>
              <a:t> </a:t>
            </a:r>
            <a:endParaRPr lang="en-US" sz="1800" dirty="0" smtClean="0"/>
          </a:p>
        </p:txBody>
      </p:sp>
      <p:pic>
        <p:nvPicPr>
          <p:cNvPr id="4" name="Picture 2" descr="H:\Utlandsstudier\Utlandsbloggen\2016 2017\Bilder\IMG_4642_ab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3"/>
          <a:stretch/>
        </p:blipFill>
        <p:spPr bwMode="auto">
          <a:xfrm>
            <a:off x="5773003" y="3323645"/>
            <a:ext cx="1301848" cy="171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:\Utlandsstudier\Utlandsbloggen\2016 2017\Bilder\IMG_4672_ab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8"/>
          <a:stretch/>
        </p:blipFill>
        <p:spPr bwMode="auto">
          <a:xfrm>
            <a:off x="5773003" y="1449351"/>
            <a:ext cx="1303116" cy="171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H:\Utlandsstudier\Utlandsbloggen\2016 2017\Bilder\IMG_4618_ab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5" r="25806"/>
          <a:stretch/>
        </p:blipFill>
        <p:spPr bwMode="auto">
          <a:xfrm>
            <a:off x="7185546" y="3323645"/>
            <a:ext cx="1283250" cy="171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:\Utlandsstudier\Utlandsbloggen\2016 2017\Bilder\IMG_473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r="26522"/>
          <a:stretch/>
        </p:blipFill>
        <p:spPr bwMode="auto">
          <a:xfrm>
            <a:off x="7185546" y="1449349"/>
            <a:ext cx="1283250" cy="171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2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92370" y="405442"/>
            <a:ext cx="7062668" cy="126808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ct val="50000"/>
              </a:spcBef>
            </a:pPr>
            <a:r>
              <a:rPr lang="sv-SE" altLang="sv-SE" sz="2400" dirty="0" smtClean="0"/>
              <a:t>  ”</a:t>
            </a:r>
            <a:r>
              <a:rPr lang="sv-SE" altLang="sv-SE" sz="2400" dirty="0"/>
              <a:t>Förvirringen är första steget mot något </a:t>
            </a:r>
            <a:r>
              <a:rPr lang="sv-SE" altLang="sv-SE" sz="2400" dirty="0" smtClean="0"/>
              <a:t>nytt!”</a:t>
            </a:r>
            <a:r>
              <a:rPr lang="sv-SE" altLang="sv-SE" sz="2400" dirty="0"/>
              <a:t/>
            </a:r>
            <a:br>
              <a:rPr lang="sv-SE" altLang="sv-SE" sz="2400" dirty="0"/>
            </a:br>
            <a:r>
              <a:rPr lang="sv-SE" altLang="sv-SE" sz="1200" dirty="0"/>
              <a:t> </a:t>
            </a:r>
            <a:r>
              <a:rPr lang="sv-SE" altLang="sv-SE" sz="1200" dirty="0" smtClean="0"/>
              <a:t>			        (</a:t>
            </a:r>
            <a:r>
              <a:rPr lang="sv-SE" altLang="sv-SE" sz="1200" dirty="0"/>
              <a:t>Okänd)</a:t>
            </a:r>
            <a:endParaRPr lang="en-GB" altLang="sv-SE" sz="1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3600" dirty="0" smtClean="0"/>
          </a:p>
          <a:p>
            <a:endParaRPr lang="sv-SE" sz="3600" dirty="0"/>
          </a:p>
          <a:p>
            <a:r>
              <a:rPr lang="sv-SE" sz="3600" dirty="0" smtClean="0"/>
              <a:t>Frågor</a:t>
            </a:r>
            <a:r>
              <a:rPr lang="sv-SE" sz="3600" dirty="0" smtClean="0"/>
              <a:t>!</a:t>
            </a:r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1855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TH_PPT template">
  <a:themeElements>
    <a:clrScheme name="KTH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494E6"/>
      </a:accent2>
      <a:accent3>
        <a:srgbClr val="62922E"/>
      </a:accent3>
      <a:accent4>
        <a:srgbClr val="A2D16E"/>
      </a:accent4>
      <a:accent5>
        <a:srgbClr val="9D102D"/>
      </a:accent5>
      <a:accent6>
        <a:srgbClr val="E7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</TotalTime>
  <Words>160</Words>
  <Application>Microsoft Office PowerPoint</Application>
  <PresentationFormat>Bildspel på skärmen (4:3)</PresentationFormat>
  <Paragraphs>60</Paragraphs>
  <Slides>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0" baseType="lpstr">
      <vt:lpstr>Template_KTH_with colours and grafs</vt:lpstr>
      <vt:lpstr>KTH_PPT template</vt:lpstr>
      <vt:lpstr>think-cell Slide</vt:lpstr>
      <vt:lpstr>Välkomna!</vt:lpstr>
      <vt:lpstr>SVL för programmet</vt:lpstr>
      <vt:lpstr>Övriga frågor</vt:lpstr>
      <vt:lpstr>Teknikvalet</vt:lpstr>
      <vt:lpstr>Teknikvalet forts…</vt:lpstr>
      <vt:lpstr>Tips inför valet</vt:lpstr>
      <vt:lpstr>  ”Förvirringen är första steget mot något nytt!”             (Okänd)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Annelie Fredriksson</cp:lastModifiedBy>
  <cp:revision>49</cp:revision>
  <cp:lastPrinted>2013-05-27T09:10:21Z</cp:lastPrinted>
  <dcterms:created xsi:type="dcterms:W3CDTF">2014-01-30T09:56:50Z</dcterms:created>
  <dcterms:modified xsi:type="dcterms:W3CDTF">2017-02-21T10:07:06Z</dcterms:modified>
</cp:coreProperties>
</file>