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6" r:id="rId2"/>
    <p:sldId id="264" r:id="rId3"/>
    <p:sldId id="267" r:id="rId4"/>
    <p:sldId id="268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96" r:id="rId15"/>
    <p:sldId id="297" r:id="rId16"/>
    <p:sldId id="278" r:id="rId17"/>
    <p:sldId id="279" r:id="rId18"/>
    <p:sldId id="280" r:id="rId19"/>
    <p:sldId id="281" r:id="rId20"/>
    <p:sldId id="291" r:id="rId21"/>
    <p:sldId id="283" r:id="rId22"/>
    <p:sldId id="284" r:id="rId23"/>
    <p:sldId id="285" r:id="rId24"/>
    <p:sldId id="286" r:id="rId25"/>
    <p:sldId id="295" r:id="rId26"/>
    <p:sldId id="287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-1182" y="-10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11/10/2017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1086-09C6-4A06-9A08-DAEFC7FB831C}" type="datetimeFigureOut">
              <a:rPr lang="sv-SE" smtClean="0"/>
              <a:t>2017-10-11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DF55-48E4-43B0-A66E-085A14D337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98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61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8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34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22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09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96" algn="l" defTabSz="91417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ityadmissions.se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ntagning.se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Du ansvarar själv för att kolla att poäng kommit in – kolla via mina sidor.</a:t>
            </a:r>
          </a:p>
          <a:p>
            <a:endParaRPr lang="sv-SE" altLang="sv-SE" smtClean="0"/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115210-4D99-4F1A-AA81-FBF75C5F6E77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KEX: MEKATRONIK</a:t>
            </a:r>
          </a:p>
          <a:p>
            <a:endParaRPr lang="sv-SE" altLang="sv-SE" smtClean="0"/>
          </a:p>
          <a:p>
            <a:r>
              <a:rPr lang="sv-SE" altLang="sv-SE" smtClean="0"/>
              <a:t>Reglerteknik 6 hp till 9 hp</a:t>
            </a:r>
          </a:p>
          <a:p>
            <a:endParaRPr lang="sv-SE" altLang="sv-SE" smtClean="0"/>
          </a:p>
          <a:p>
            <a:r>
              <a:rPr lang="sv-SE" altLang="sv-SE" smtClean="0"/>
              <a:t>Tidigare krav Masterprogram Hållbar energiteknik:</a:t>
            </a:r>
          </a:p>
          <a:p>
            <a:endParaRPr lang="sv-SE" altLang="sv-SE" smtClean="0"/>
          </a:p>
          <a:p>
            <a:r>
              <a:rPr lang="sv-SE" altLang="sv-SE" smtClean="0"/>
              <a:t>MJ1401 Värmetransporter</a:t>
            </a:r>
          </a:p>
          <a:p>
            <a:r>
              <a:rPr lang="sv-SE" altLang="sv-SE" smtClean="0"/>
              <a:t>SG1220 Teknisk strömningsmekanik</a:t>
            </a:r>
          </a:p>
          <a:p>
            <a:r>
              <a:rPr lang="sv-SE" altLang="sv-SE" smtClean="0"/>
              <a:t>Examensarbete för KEX maskinteknik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71371F-A2E0-484D-883E-7A1B8AF90E82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Halvtidskurs hela terminen, 20 timmar i veckan!</a:t>
            </a:r>
          </a:p>
          <a:p>
            <a:endParaRPr lang="sv-SE" altLang="sv-SE" smtClean="0"/>
          </a:p>
          <a:p>
            <a:r>
              <a:rPr lang="sv-SE" altLang="sv-SE" smtClean="0"/>
              <a:t>4 gng  i veckan a´4 timmar</a:t>
            </a:r>
          </a:p>
          <a:p>
            <a:endParaRPr lang="sv-SE" altLang="sv-SE" smtClean="0"/>
          </a:p>
          <a:p>
            <a:r>
              <a:rPr lang="sv-SE" altLang="sv-SE" smtClean="0"/>
              <a:t>Varje institution sitt eget upplägg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369654-9119-4F1B-8330-25AD502A93D7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475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smtClean="0"/>
              <a:t>15 + 6 + 6 hp</a:t>
            </a:r>
          </a:p>
          <a:p>
            <a:endParaRPr lang="sv-SE" altLang="sv-SE" smtClean="0"/>
          </a:p>
          <a:p>
            <a:r>
              <a:rPr lang="sv-SE" altLang="sv-SE" smtClean="0"/>
              <a:t>Ska välja institution KEXet ska göras på</a:t>
            </a:r>
          </a:p>
          <a:p>
            <a:endParaRPr lang="sv-SE" altLang="sv-SE" smtClean="0"/>
          </a:p>
          <a:p>
            <a:r>
              <a:rPr lang="sv-SE" altLang="sv-SE" smtClean="0"/>
              <a:t>Ska välja valfri kurs om 3 hp/Om du inte redan plockat ihop dina 9 hp</a:t>
            </a:r>
          </a:p>
          <a:p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BF7C8-CF25-4C98-8616-A488C404004F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b="1" smtClean="0"/>
              <a:t>Ansök på </a:t>
            </a:r>
            <a:r>
              <a:rPr lang="sv-SE" altLang="sv-SE" b="1" smtClean="0">
                <a:hlinkClick r:id="rId3"/>
              </a:rPr>
              <a:t>universityadmissions.se</a:t>
            </a:r>
            <a:r>
              <a:rPr lang="sv-SE" altLang="sv-SE" b="1" smtClean="0"/>
              <a:t> senast 16 januari för program på engelska, och senast 15 april för program på svenska på </a:t>
            </a:r>
            <a:r>
              <a:rPr lang="sv-SE" altLang="sv-SE" b="1" smtClean="0">
                <a:hlinkClick r:id="rId4"/>
              </a:rPr>
              <a:t>antagning.se</a:t>
            </a:r>
            <a:r>
              <a:rPr lang="sv-SE" altLang="sv-SE" b="1" smtClean="0"/>
              <a:t>. </a:t>
            </a:r>
            <a:endParaRPr lang="sv-SE" altLang="sv-SE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93C836-9C0D-4F5E-9684-34B9E534CFCF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 dirty="0" err="1" smtClean="0"/>
              <a:t>Fr</a:t>
            </a:r>
            <a:r>
              <a:rPr lang="sv-SE" altLang="sv-SE" dirty="0" smtClean="0"/>
              <a:t> antagna H07</a:t>
            </a:r>
          </a:p>
          <a:p>
            <a:endParaRPr lang="sv-SE" altLang="sv-SE" dirty="0" smtClean="0"/>
          </a:p>
          <a:p>
            <a:r>
              <a:rPr lang="sv-SE" altLang="sv-SE" dirty="0" smtClean="0"/>
              <a:t>Master - programspecifik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4D333C-4BF5-466D-802F-0FED1A310014}" type="slidenum">
              <a:rPr lang="sv-SE" smtClean="0"/>
              <a:pPr>
                <a:defRPr/>
              </a:pPr>
              <a:t>24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4"/>
            <a:ext cx="1779608" cy="430865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7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5" y="2276873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798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90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4" y="4049405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5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7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7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7" tIns="45709" rIns="91417" bIns="4570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2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1" y="1582741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1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1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1" y="1582741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11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2017-10-11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1" y="6301412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1" y="6345302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899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ÅÅÅÅ-MM-DD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0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1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1" y="1582741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6" y="344490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1" y="6308727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1" y="6308727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899"/>
              </a:lnSpc>
            </a:pPr>
            <a:fld id="{680D72F4-1C41-4187-A4BC-492CF086CF40}" type="slidenum">
              <a:rPr lang="sv-SE" smtClean="0"/>
              <a:pPr>
                <a:lnSpc>
                  <a:spcPts val="899"/>
                </a:lnSpc>
              </a:pPr>
              <a:t>‹#›</a:t>
            </a:fld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11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99"/>
              </a:lnSpc>
            </a:pPr>
            <a:fld id="{CFCB38AA-14D0-4B67-BE5B-608C5A8A7489}" type="datetimeFigureOut">
              <a:rPr lang="sv-SE" smtClean="0"/>
              <a:pPr algn="r">
                <a:lnSpc>
                  <a:spcPts val="899"/>
                </a:lnSpc>
              </a:pPr>
              <a:t>2017-10-11</a:t>
            </a:fld>
            <a:endParaRPr lang="sv-SE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174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12" indent="-355512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721" indent="-36820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059" indent="-352339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733" indent="-457088" algn="l" defTabSz="914174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8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5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2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39" indent="-228543" algn="l" defTabSz="91417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1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8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4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2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9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6" algn="l" defTabSz="9141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program/cfate/page/kandidatexamensarbetet/" TargetMode="External"/><Relationship Id="rId2" Type="http://schemas.openxmlformats.org/officeDocument/2006/relationships/hyperlink" Target="http://www.antagning.se/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course/EF111X/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tagning.s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kgorgen@kth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ubrik 1"/>
          <p:cNvSpPr>
            <a:spLocks noGrp="1"/>
          </p:cNvSpPr>
          <p:nvPr>
            <p:ph type="ctrTitle"/>
          </p:nvPr>
        </p:nvSpPr>
        <p:spPr>
          <a:xfrm>
            <a:off x="1658075" y="1086112"/>
            <a:ext cx="8143387" cy="1684977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Information inför val av kandidatarbete </a:t>
            </a:r>
            <a:br>
              <a:rPr lang="sv-SE" altLang="sv-SE" dirty="0" smtClean="0"/>
            </a:br>
            <a:r>
              <a:rPr lang="sv-SE" altLang="sv-SE" dirty="0" smtClean="0"/>
              <a:t>(och val av valfri kurs vt-18)</a:t>
            </a:r>
            <a:endParaRPr lang="en-US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1587590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2"/>
          <p:cNvSpPr txBox="1">
            <a:spLocks/>
          </p:cNvSpPr>
          <p:nvPr/>
        </p:nvSpPr>
        <p:spPr>
          <a:xfrm>
            <a:off x="2032837" y="1263125"/>
            <a:ext cx="7275608" cy="3875657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sv-SE" sz="2800" dirty="0" smtClean="0"/>
              <a:t>Det här ska vi prata om idag!</a:t>
            </a:r>
          </a:p>
          <a:p>
            <a:pPr>
              <a:buFontTx/>
              <a:buChar char="•"/>
            </a:pPr>
            <a:endParaRPr lang="sv-SE" altLang="sv-SE" sz="2800" dirty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sv-SE" altLang="sv-SE" sz="2800" dirty="0" smtClean="0"/>
              <a:t> Val av kandidatarbete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Val av valfrikurs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Masterprogram </a:t>
            </a:r>
          </a:p>
          <a:p>
            <a:pPr>
              <a:buFontTx/>
              <a:buChar char="•"/>
            </a:pPr>
            <a:r>
              <a:rPr lang="sv-SE" altLang="sv-SE" sz="2800" dirty="0" smtClean="0"/>
              <a:t> Uppflyttningsregler</a:t>
            </a:r>
          </a:p>
          <a:p>
            <a:endParaRPr lang="sv-SE" altLang="sv-SE" dirty="0" smtClean="0"/>
          </a:p>
          <a:p>
            <a:r>
              <a:rPr lang="en-US" altLang="sv-SE" dirty="0" smtClean="0"/>
              <a:t>	</a:t>
            </a:r>
          </a:p>
          <a:p>
            <a:r>
              <a:rPr lang="en-US" altLang="sv-SE" dirty="0" smtClean="0"/>
              <a:t>	Karin Gorgén: </a:t>
            </a:r>
            <a:r>
              <a:rPr lang="en-US" altLang="sv-SE" dirty="0" err="1" smtClean="0"/>
              <a:t>Studievägledare</a:t>
            </a:r>
            <a:endParaRPr lang="en-US" altLang="sv-SE" dirty="0" smtClean="0"/>
          </a:p>
          <a:p>
            <a:r>
              <a:rPr lang="en-US" altLang="sv-SE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00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15644" y="1600008"/>
            <a:ext cx="7389873" cy="457248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TVÅ val till vårterminen 2018!</a:t>
            </a:r>
          </a:p>
          <a:p>
            <a:pPr marL="456384" lvl="1" indent="0" defTabSz="914162">
              <a:buNone/>
              <a:defRPr/>
            </a:pPr>
            <a:endParaRPr lang="sv-SE" sz="1900" dirty="0"/>
          </a:p>
          <a:p>
            <a:pPr marL="756931" lvl="1" indent="-300546" defTabSz="914162">
              <a:defRPr/>
            </a:pPr>
            <a:r>
              <a:rPr lang="sv-SE" sz="1900" dirty="0"/>
              <a:t>	Val av </a:t>
            </a:r>
            <a:r>
              <a:rPr lang="sv-SE" sz="1900" dirty="0" smtClean="0"/>
              <a:t>kandidatarbete</a:t>
            </a:r>
            <a:endParaRPr lang="sv-SE" sz="1900" dirty="0"/>
          </a:p>
          <a:p>
            <a:pPr marL="743017" lvl="1" indent="-286633" defTabSz="914162">
              <a:defRPr/>
            </a:pPr>
            <a:r>
              <a:rPr lang="sv-SE" sz="1900" dirty="0"/>
              <a:t>	</a:t>
            </a:r>
            <a:r>
              <a:rPr lang="sv-SE" sz="1900" b="1" dirty="0"/>
              <a:t>OBS! Anmälan öppen 1-15/11 </a:t>
            </a:r>
          </a:p>
          <a:p>
            <a:pPr marL="743017" lvl="1" indent="-286633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	Val av valfrikurs (via antagning.se)</a:t>
            </a:r>
          </a:p>
          <a:p>
            <a:pPr marL="456385" lvl="1" indent="0" defTabSz="914162">
              <a:defRPr/>
            </a:pPr>
            <a:r>
              <a:rPr lang="sv-SE" sz="1900" b="1" dirty="0"/>
              <a:t>     OBS! Anmälan till kurser öppet  1-15/11</a:t>
            </a:r>
          </a:p>
          <a:p>
            <a:pPr marL="456385" lvl="1" indent="0" defTabSz="914162">
              <a:defRPr/>
            </a:pPr>
            <a:endParaRPr lang="sv-SE" sz="1900" b="1" dirty="0"/>
          </a:p>
          <a:p>
            <a:pPr marL="756931" lvl="1" indent="-300546" defTabSz="914162">
              <a:defRPr/>
            </a:pPr>
            <a:r>
              <a:rPr lang="sv-SE" sz="1900" dirty="0"/>
              <a:t>Obligatoriska kurser SE1025 och SF1861 kommer in automatiskt.</a:t>
            </a:r>
            <a:endParaRPr lang="sv-SE" sz="2500" dirty="0"/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49155" name="Rubrik 2"/>
          <p:cNvSpPr>
            <a:spLocks noGrp="1"/>
          </p:cNvSpPr>
          <p:nvPr>
            <p:ph type="title"/>
          </p:nvPr>
        </p:nvSpPr>
        <p:spPr>
          <a:xfrm>
            <a:off x="1883108" y="167286"/>
            <a:ext cx="6284717" cy="1110356"/>
          </a:xfrm>
        </p:spPr>
        <p:txBody>
          <a:bodyPr/>
          <a:lstStyle/>
          <a:p>
            <a:r>
              <a:rPr lang="sv-SE" altLang="sv-SE" dirty="0" smtClean="0">
                <a:solidFill>
                  <a:srgbClr val="FF0000"/>
                </a:solidFill>
              </a:rPr>
              <a:t>Valet i november (1-15/11)</a:t>
            </a:r>
          </a:p>
        </p:txBody>
      </p:sp>
    </p:spTree>
    <p:extLst>
      <p:ext uri="{BB962C8B-B14F-4D97-AF65-F5344CB8AC3E}">
        <p14:creationId xmlns:p14="http://schemas.microsoft.com/office/powerpoint/2010/main" val="2194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76215" y="1860676"/>
            <a:ext cx="6162526" cy="3789038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via KTH Form och </a:t>
            </a:r>
            <a:r>
              <a:rPr lang="sv-SE" dirty="0" smtClean="0">
                <a:hlinkClick r:id="rId2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Länken till KTH Form skickas till er mail under vecka 43</a:t>
            </a:r>
          </a:p>
          <a:p>
            <a:pPr defTabSz="914162">
              <a:defRPr/>
            </a:pPr>
            <a:r>
              <a:rPr lang="sv-SE" dirty="0" smtClean="0"/>
              <a:t>	</a:t>
            </a:r>
          </a:p>
          <a:p>
            <a:pPr marL="342287" indent="-342287" defTabSz="914162">
              <a:defRPr/>
            </a:pPr>
            <a:r>
              <a:rPr lang="sv-SE" dirty="0" smtClean="0"/>
              <a:t>Läggs även ut på studentwebben</a:t>
            </a:r>
          </a:p>
          <a:p>
            <a:pPr marL="342287" indent="-342287" defTabSz="914162">
              <a:defRPr/>
            </a:pPr>
            <a:r>
              <a:rPr lang="sv-SE" dirty="0">
                <a:hlinkClick r:id="rId3"/>
              </a:rPr>
              <a:t>https://www.kth.se/social/program/cfate/page/kandidatexamensarbetet</a:t>
            </a:r>
            <a:r>
              <a:rPr lang="sv-SE" dirty="0" smtClean="0">
                <a:hlinkClick r:id="rId3"/>
              </a:rPr>
              <a:t>/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0179" name="Rubrik 2"/>
          <p:cNvSpPr>
            <a:spLocks noGrp="1"/>
          </p:cNvSpPr>
          <p:nvPr>
            <p:ph type="title"/>
          </p:nvPr>
        </p:nvSpPr>
        <p:spPr>
          <a:xfrm>
            <a:off x="1619251" y="79783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kandidatarbete</a:t>
            </a:r>
          </a:p>
        </p:txBody>
      </p:sp>
    </p:spTree>
    <p:extLst>
      <p:ext uri="{BB962C8B-B14F-4D97-AF65-F5344CB8AC3E}">
        <p14:creationId xmlns:p14="http://schemas.microsoft.com/office/powerpoint/2010/main" val="21724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76687" y="1499902"/>
            <a:ext cx="7466268" cy="4180758"/>
          </a:xfrm>
        </p:spPr>
        <p:txBody>
          <a:bodyPr/>
          <a:lstStyle/>
          <a:p>
            <a:pPr marL="342287" indent="-342287" defTabSz="914162">
              <a:defRPr/>
            </a:pPr>
            <a:endParaRPr lang="sv-SE" sz="700" dirty="0"/>
          </a:p>
          <a:p>
            <a:pPr marL="342900" indent="-342900" defTabSz="914162">
              <a:buFont typeface="Arial" panose="020B0604020202020204" pitchFamily="34" charset="0"/>
              <a:buChar char="•"/>
              <a:defRPr/>
            </a:pPr>
            <a:r>
              <a:rPr lang="sv-SE" sz="2000" dirty="0"/>
              <a:t>För att påbörja arbetet klarat av minst 120 </a:t>
            </a:r>
            <a:r>
              <a:rPr lang="sv-SE" sz="2000" dirty="0" err="1"/>
              <a:t>hp</a:t>
            </a:r>
            <a:r>
              <a:rPr lang="sv-SE" sz="2000" dirty="0"/>
              <a:t> på utbildningen enligt KTHs </a:t>
            </a:r>
            <a:r>
              <a:rPr lang="sv-SE" sz="2000" dirty="0" smtClean="0"/>
              <a:t>regler</a:t>
            </a:r>
          </a:p>
          <a:p>
            <a:pPr marL="342900" indent="-342900" defTabSz="914162">
              <a:buFont typeface="Arial" panose="020B0604020202020204" pitchFamily="34" charset="0"/>
              <a:buChar char="•"/>
              <a:defRPr/>
            </a:pPr>
            <a:endParaRPr lang="sv-SE" sz="2000" dirty="0" smtClean="0"/>
          </a:p>
          <a:p>
            <a:pPr marL="342900" indent="-342900" defTabSz="914162">
              <a:buFont typeface="Arial" panose="020B0604020202020204" pitchFamily="34" charset="0"/>
              <a:buChar char="•"/>
              <a:defRPr/>
            </a:pPr>
            <a:r>
              <a:rPr lang="sv-SE" sz="2000" dirty="0" smtClean="0"/>
              <a:t>Generell </a:t>
            </a:r>
            <a:r>
              <a:rPr lang="sv-SE" sz="2000" dirty="0"/>
              <a:t>dispens, SCI-skolan: 105 </a:t>
            </a:r>
            <a:r>
              <a:rPr lang="sv-SE" sz="2000" dirty="0" err="1"/>
              <a:t>hp</a:t>
            </a:r>
            <a:r>
              <a:rPr lang="sv-SE" sz="2000" dirty="0"/>
              <a:t>  från </a:t>
            </a:r>
            <a:r>
              <a:rPr lang="sv-SE" sz="2000" dirty="0" smtClean="0"/>
              <a:t>basblocket (obligatoriska </a:t>
            </a:r>
            <a:r>
              <a:rPr lang="sv-SE" sz="2000" dirty="0"/>
              <a:t>kurser)</a:t>
            </a:r>
          </a:p>
          <a:p>
            <a:pPr marL="342287" indent="-342287" defTabSz="914162">
              <a:defRPr/>
            </a:pPr>
            <a:endParaRPr lang="sv-SE" sz="2000" b="1" dirty="0"/>
          </a:p>
          <a:p>
            <a:pPr marL="342287" indent="-342287" defTabSz="914162">
              <a:defRPr/>
            </a:pPr>
            <a:r>
              <a:rPr lang="sv-SE" sz="2000" dirty="0"/>
              <a:t>Poäng ska vara inrapporterat i LADOK senast den </a:t>
            </a:r>
            <a:r>
              <a:rPr lang="sv-SE" sz="2000" dirty="0" smtClean="0"/>
              <a:t>15/12 - 2017</a:t>
            </a:r>
            <a:endParaRPr lang="sv-SE" sz="2000" b="1" dirty="0"/>
          </a:p>
          <a:p>
            <a:pPr marL="342287" indent="-342287" defTabSz="914162">
              <a:defRPr/>
            </a:pPr>
            <a:endParaRPr lang="sv-SE" sz="2000" dirty="0"/>
          </a:p>
          <a:p>
            <a:pPr marL="342287" indent="-342287" defTabSz="914162">
              <a:defRPr/>
            </a:pPr>
            <a:r>
              <a:rPr lang="sv-SE" sz="2000" dirty="0" smtClean="0"/>
              <a:t>Absolut krav: 104.5 </a:t>
            </a:r>
            <a:r>
              <a:rPr lang="sv-SE" sz="2000" dirty="0" err="1" smtClean="0"/>
              <a:t>hp</a:t>
            </a:r>
            <a:r>
              <a:rPr lang="sv-SE" sz="2000" dirty="0" smtClean="0"/>
              <a:t> är för lite.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1203" name="Rubrik 2"/>
          <p:cNvSpPr>
            <a:spLocks noGrp="1"/>
          </p:cNvSpPr>
          <p:nvPr>
            <p:ph type="title"/>
          </p:nvPr>
        </p:nvSpPr>
        <p:spPr>
          <a:xfrm>
            <a:off x="1092931" y="307352"/>
            <a:ext cx="7389873" cy="1143480"/>
          </a:xfrm>
        </p:spPr>
        <p:txBody>
          <a:bodyPr/>
          <a:lstStyle/>
          <a:p>
            <a:pPr algn="ctr"/>
            <a:r>
              <a:rPr lang="sv-SE" altLang="sv-SE" dirty="0" smtClean="0"/>
              <a:t>Vem får välja och påbörja ett kandidatarbete?</a:t>
            </a:r>
          </a:p>
        </p:txBody>
      </p:sp>
    </p:spTree>
    <p:extLst>
      <p:ext uri="{BB962C8B-B14F-4D97-AF65-F5344CB8AC3E}">
        <p14:creationId xmlns:p14="http://schemas.microsoft.com/office/powerpoint/2010/main" val="28317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959742" y="1615839"/>
            <a:ext cx="7685494" cy="3803440"/>
          </a:xfrm>
        </p:spPr>
        <p:txBody>
          <a:bodyPr/>
          <a:lstStyle/>
          <a:p>
            <a:pPr defTabSz="914162">
              <a:defRPr/>
            </a:pPr>
            <a:r>
              <a:rPr lang="sv-SE" dirty="0"/>
              <a:t>Leta igenom din studiemeritförteckning </a:t>
            </a:r>
            <a:r>
              <a:rPr lang="sv-SE" dirty="0" smtClean="0"/>
              <a:t>efter labbar och inlämningsuppgifter </a:t>
            </a:r>
            <a:r>
              <a:rPr lang="sv-SE" dirty="0"/>
              <a:t>som behöver bli klara.</a:t>
            </a:r>
          </a:p>
          <a:p>
            <a:pPr algn="ctr" defTabSz="914162">
              <a:defRPr/>
            </a:pPr>
            <a:endParaRPr lang="sv-SE" dirty="0"/>
          </a:p>
          <a:p>
            <a:pPr algn="ctr" defTabSz="914162">
              <a:defRPr/>
            </a:pPr>
            <a:r>
              <a:rPr lang="sv-SE" dirty="0" smtClean="0"/>
              <a:t> -OCH GÖR DEM NU! </a:t>
            </a:r>
          </a:p>
          <a:p>
            <a:pPr algn="ctr"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(Kontakta examinator så du vet om du kan lämna in/ redovisa</a:t>
            </a:r>
            <a:r>
              <a:rPr lang="sv-SE" dirty="0"/>
              <a:t>…..)</a:t>
            </a:r>
          </a:p>
        </p:txBody>
      </p:sp>
      <p:sp>
        <p:nvSpPr>
          <p:cNvPr id="53251" name="Rubrik 2"/>
          <p:cNvSpPr>
            <a:spLocks noGrp="1"/>
          </p:cNvSpPr>
          <p:nvPr>
            <p:ph type="title"/>
          </p:nvPr>
        </p:nvSpPr>
        <p:spPr>
          <a:xfrm>
            <a:off x="1201568" y="563567"/>
            <a:ext cx="6046110" cy="668338"/>
          </a:xfrm>
        </p:spPr>
        <p:txBody>
          <a:bodyPr/>
          <a:lstStyle/>
          <a:p>
            <a:pPr algn="ctr"/>
            <a:r>
              <a:rPr lang="sv-SE" altLang="sv-SE" dirty="0" smtClean="0"/>
              <a:t>På gränsen?</a:t>
            </a:r>
          </a:p>
        </p:txBody>
      </p:sp>
    </p:spTree>
    <p:extLst>
      <p:ext uri="{BB962C8B-B14F-4D97-AF65-F5344CB8AC3E}">
        <p14:creationId xmlns:p14="http://schemas.microsoft.com/office/powerpoint/2010/main" val="121775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860676"/>
            <a:ext cx="6162526" cy="3999300"/>
          </a:xfrm>
        </p:spPr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man har mindre än 105 </a:t>
            </a:r>
            <a:r>
              <a:rPr lang="sv-SE" dirty="0" err="1" smtClean="0"/>
              <a:t>hp</a:t>
            </a:r>
            <a:r>
              <a:rPr lang="sv-SE" dirty="0" smtClean="0"/>
              <a:t>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Individuell studieplan… </a:t>
            </a:r>
          </a:p>
          <a:p>
            <a:pPr marL="342287" indent="-342287" defTabSz="914162">
              <a:defRPr/>
            </a:pPr>
            <a:r>
              <a:rPr lang="sv-SE" dirty="0" smtClean="0"/>
              <a:t>	Egentligen ska man ha 150 </a:t>
            </a:r>
            <a:r>
              <a:rPr lang="sv-SE" dirty="0" err="1" smtClean="0"/>
              <a:t>hp</a:t>
            </a:r>
            <a:r>
              <a:rPr lang="sv-SE" dirty="0" smtClean="0"/>
              <a:t> när </a:t>
            </a:r>
            <a:r>
              <a:rPr lang="sv-SE" dirty="0" err="1" smtClean="0"/>
              <a:t>vt</a:t>
            </a:r>
            <a:r>
              <a:rPr lang="sv-SE" dirty="0" smtClean="0"/>
              <a:t> i åk 3 startar, har man under 105 </a:t>
            </a:r>
            <a:r>
              <a:rPr lang="sv-SE" dirty="0" err="1" smtClean="0"/>
              <a:t>hp</a:t>
            </a:r>
            <a:r>
              <a:rPr lang="sv-SE" dirty="0" smtClean="0"/>
              <a:t> finns det rätt många poäng att ta!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OBSERVERA! SCI-skolan ger från början 15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dispens!</a:t>
            </a:r>
            <a:endParaRPr lang="sv-SE" dirty="0"/>
          </a:p>
        </p:txBody>
      </p:sp>
      <p:sp>
        <p:nvSpPr>
          <p:cNvPr id="52227" name="Rubrik 2"/>
          <p:cNvSpPr>
            <a:spLocks noGrp="1"/>
          </p:cNvSpPr>
          <p:nvPr>
            <p:ph type="title"/>
          </p:nvPr>
        </p:nvSpPr>
        <p:spPr>
          <a:xfrm>
            <a:off x="1868632" y="684479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… om inte då???</a:t>
            </a:r>
          </a:p>
        </p:txBody>
      </p:sp>
    </p:spTree>
    <p:extLst>
      <p:ext uri="{BB962C8B-B14F-4D97-AF65-F5344CB8AC3E}">
        <p14:creationId xmlns:p14="http://schemas.microsoft.com/office/powerpoint/2010/main" val="27524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Du väljer institution / avdelning (skola) där du</a:t>
            </a:r>
          </a:p>
          <a:p>
            <a:pPr marL="342287" indent="-342287" defTabSz="914162">
              <a:defRPr/>
            </a:pPr>
            <a:r>
              <a:rPr lang="sv-SE" dirty="0" smtClean="0"/>
              <a:t>tänker göra ditt kandidatarbete.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…. Och vad händer sen?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Vi räknar ihop valutfallet och gör en första</a:t>
            </a:r>
          </a:p>
          <a:p>
            <a:pPr marL="342287" indent="-342287" defTabSz="914162">
              <a:defRPr/>
            </a:pPr>
            <a:r>
              <a:rPr lang="sv-SE" dirty="0"/>
              <a:t>b</a:t>
            </a:r>
            <a:r>
              <a:rPr lang="sv-SE" dirty="0" smtClean="0"/>
              <a:t>ehörighetsscanning.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Meddelar </a:t>
            </a:r>
            <a:r>
              <a:rPr lang="sv-SE" dirty="0" err="1" smtClean="0"/>
              <a:t>prel.siffror</a:t>
            </a:r>
            <a:r>
              <a:rPr lang="sv-SE" dirty="0" smtClean="0"/>
              <a:t> till inst.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(Meddelar den som ev. inte får göra KEX)</a:t>
            </a:r>
          </a:p>
        </p:txBody>
      </p:sp>
      <p:sp>
        <p:nvSpPr>
          <p:cNvPr id="54275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Vad är det man väljer?</a:t>
            </a:r>
          </a:p>
        </p:txBody>
      </p:sp>
    </p:spTree>
    <p:extLst>
      <p:ext uri="{BB962C8B-B14F-4D97-AF65-F5344CB8AC3E}">
        <p14:creationId xmlns:p14="http://schemas.microsoft.com/office/powerpoint/2010/main" val="40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005299" y="1535201"/>
            <a:ext cx="6162526" cy="4114512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algn="ctr" defTabSz="914162">
              <a:defRPr/>
            </a:pPr>
            <a:r>
              <a:rPr lang="sv-SE" dirty="0" smtClean="0"/>
              <a:t>NEJ!</a:t>
            </a:r>
          </a:p>
          <a:p>
            <a:pPr defTabSz="914162">
              <a:defRPr/>
            </a:pPr>
            <a:r>
              <a:rPr lang="sv-SE" dirty="0" smtClean="0"/>
              <a:t>Det finns inga krav på att vissa kurser ska vara avklarade innan man påbörjar </a:t>
            </a:r>
            <a:r>
              <a:rPr lang="sv-SE" dirty="0" err="1" smtClean="0"/>
              <a:t>KEX:et</a:t>
            </a:r>
            <a:r>
              <a:rPr lang="sv-SE" dirty="0" smtClean="0"/>
              <a:t>, förutom poängkravet.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ha läst en specifik kurs innan, men kan inte ställa det som krav.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 smtClean="0"/>
              <a:t>En del institutioner vill att man ska läsa någon kurs parallellt med </a:t>
            </a:r>
            <a:r>
              <a:rPr lang="sv-SE" dirty="0" err="1" smtClean="0"/>
              <a:t>KEX:et</a:t>
            </a:r>
            <a:r>
              <a:rPr lang="sv-SE" dirty="0" smtClean="0"/>
              <a:t> och det är ok.</a:t>
            </a:r>
            <a:endParaRPr lang="sv-SE" dirty="0"/>
          </a:p>
        </p:txBody>
      </p:sp>
      <p:sp>
        <p:nvSpPr>
          <p:cNvPr id="55299" name="Rubrik 2"/>
          <p:cNvSpPr>
            <a:spLocks noGrp="1"/>
          </p:cNvSpPr>
          <p:nvPr>
            <p:ph type="title"/>
          </p:nvPr>
        </p:nvSpPr>
        <p:spPr>
          <a:xfrm>
            <a:off x="1619251" y="616466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Krav på förkunskaper?</a:t>
            </a:r>
          </a:p>
        </p:txBody>
      </p:sp>
    </p:spTree>
    <p:extLst>
      <p:ext uri="{BB962C8B-B14F-4D97-AF65-F5344CB8AC3E}">
        <p14:creationId xmlns:p14="http://schemas.microsoft.com/office/powerpoint/2010/main" val="37338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26425" y="1280853"/>
            <a:ext cx="7111254" cy="4507380"/>
          </a:xfrm>
        </p:spPr>
        <p:txBody>
          <a:bodyPr>
            <a:normAutofit fontScale="92500" lnSpcReduction="2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Består av: ett projektarbete som ska motsvara ca 8 veckors heltidsstudier</a:t>
            </a:r>
            <a:endParaRPr lang="sv-SE" dirty="0"/>
          </a:p>
          <a:p>
            <a:pPr defTabSz="914162">
              <a:defRPr/>
            </a:pPr>
            <a:endParaRPr lang="sv-SE" sz="1000" dirty="0"/>
          </a:p>
          <a:p>
            <a:pPr marL="342287" indent="-342287" defTabSz="914162">
              <a:defRPr/>
            </a:pPr>
            <a:r>
              <a:rPr lang="sv-SE" dirty="0" smtClean="0"/>
              <a:t>samt två </a:t>
            </a:r>
            <a:r>
              <a:rPr lang="sv-SE" dirty="0"/>
              <a:t>moduler motsvarande c:a 1 veckas heltidsarbete vardera:</a:t>
            </a:r>
            <a:endParaRPr lang="sv-SE" dirty="0" smtClean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Hållbarutveckling</a:t>
            </a:r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r>
              <a:rPr lang="sv-SE" dirty="0" smtClean="0"/>
              <a:t>Innovation</a:t>
            </a:r>
          </a:p>
          <a:p>
            <a:pPr marL="456384" lvl="1" indent="0" defTabSz="914162">
              <a:buNone/>
              <a:defRPr/>
            </a:pPr>
            <a:endParaRPr lang="sv-SE" dirty="0" smtClean="0"/>
          </a:p>
          <a:p>
            <a:pPr marL="456385" lvl="1" indent="0" defTabSz="914162">
              <a:buNone/>
              <a:defRPr/>
            </a:pPr>
            <a:r>
              <a:rPr lang="sv-SE" i="1" dirty="0" smtClean="0"/>
              <a:t>Detta gäller endast på SCI skolans KEX</a:t>
            </a:r>
          </a:p>
          <a:p>
            <a:pPr marL="456385" lvl="1" indent="0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Löper på halvtid över hela vårterminen.</a:t>
            </a:r>
          </a:p>
          <a:p>
            <a:pPr marL="743017" lvl="1" indent="-286633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/>
              <a:t>Betygsskalan är </a:t>
            </a:r>
            <a:r>
              <a:rPr lang="sv-SE" dirty="0" smtClean="0"/>
              <a:t>P/F</a:t>
            </a:r>
          </a:p>
          <a:p>
            <a:pPr marL="250517" lvl="1" indent="-250517" defTabSz="914162">
              <a:buClr>
                <a:schemeClr val="accent3"/>
              </a:buClr>
              <a:buFont typeface="Courier New" panose="02070309020205020404" pitchFamily="49" charset="0"/>
              <a:buChar char="o"/>
              <a:defRPr/>
            </a:pPr>
            <a:r>
              <a:rPr lang="sv-SE" sz="1600" dirty="0"/>
              <a:t>De </a:t>
            </a:r>
            <a:r>
              <a:rPr lang="sv-SE" sz="1600" dirty="0" smtClean="0"/>
              <a:t>två </a:t>
            </a:r>
            <a:r>
              <a:rPr lang="sv-SE" sz="1600" dirty="0"/>
              <a:t>modulerna betygssätts med P/F</a:t>
            </a:r>
          </a:p>
          <a:p>
            <a:pPr marL="0" lvl="1" indent="0" defTabSz="914162">
              <a:buClr>
                <a:schemeClr val="accent3"/>
              </a:buClr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sz="1500" dirty="0" smtClean="0"/>
              <a:t>       (För dig som påbörjat utbildningen före juli 2015 kan ansöka om graderat betyg A-F men måste ansökan</a:t>
            </a:r>
            <a:r>
              <a:rPr lang="sv-SE" dirty="0" smtClean="0"/>
              <a:t> </a:t>
            </a:r>
            <a:r>
              <a:rPr lang="sv-SE" sz="1500" dirty="0" smtClean="0"/>
              <a:t>på </a:t>
            </a:r>
            <a:r>
              <a:rPr lang="sv-SE" sz="1500" dirty="0"/>
              <a:t>en </a:t>
            </a:r>
            <a:r>
              <a:rPr lang="sv-SE" sz="1500" dirty="0" smtClean="0"/>
              <a:t>särskild blankett.)</a:t>
            </a:r>
            <a:endParaRPr lang="sv-SE" sz="1500" dirty="0"/>
          </a:p>
          <a:p>
            <a:pPr marL="342287" indent="-342287" defTabSz="914162">
              <a:defRPr/>
            </a:pPr>
            <a:endParaRPr lang="sv-SE" dirty="0"/>
          </a:p>
          <a:p>
            <a:pPr marL="342287" indent="-342287" defTabSz="914162">
              <a:defRPr/>
            </a:pPr>
            <a:endParaRPr lang="sv-SE" dirty="0" smtClean="0"/>
          </a:p>
          <a:p>
            <a:pPr marL="456385" lvl="1" indent="0" defTabSz="914162">
              <a:defRPr/>
            </a:pPr>
            <a:endParaRPr lang="sv-SE" sz="1600" dirty="0"/>
          </a:p>
          <a:p>
            <a:pPr marL="743017" lvl="1" indent="-286633" defTabSz="914162">
              <a:buFont typeface="Courier New" pitchFamily="49" charset="0"/>
              <a:buChar char="o"/>
              <a:defRPr/>
            </a:pPr>
            <a:endParaRPr lang="sv-SE" sz="1600" dirty="0"/>
          </a:p>
          <a:p>
            <a:pPr marL="743017" lvl="1" indent="-286633" defTabSz="914162">
              <a:defRPr/>
            </a:pPr>
            <a:endParaRPr lang="sv-SE" dirty="0"/>
          </a:p>
        </p:txBody>
      </p:sp>
      <p:sp>
        <p:nvSpPr>
          <p:cNvPr id="56323" name="Rubrik 2"/>
          <p:cNvSpPr>
            <a:spLocks noGrp="1"/>
          </p:cNvSpPr>
          <p:nvPr>
            <p:ph type="title"/>
          </p:nvPr>
        </p:nvSpPr>
        <p:spPr>
          <a:xfrm>
            <a:off x="1725690" y="323659"/>
            <a:ext cx="6162526" cy="673869"/>
          </a:xfrm>
        </p:spPr>
        <p:txBody>
          <a:bodyPr/>
          <a:lstStyle/>
          <a:p>
            <a:r>
              <a:rPr lang="sv-SE" altLang="sv-SE" dirty="0" smtClean="0"/>
              <a:t>Kandidatarbetet, 15 </a:t>
            </a:r>
            <a:r>
              <a:rPr lang="sv-SE" altLang="sv-SE" dirty="0" err="1" smtClean="0"/>
              <a:t>hp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688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r>
              <a:rPr lang="sv-SE" dirty="0" smtClean="0"/>
              <a:t>Om rapporten inte är klar i tid eller om redovisningen inte sker i tid får man betyget FX.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Komplettering ska ske senast den 31/8 samma år.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Om komplettering inte sker i tid, underkänns kexjobbet. Nytt </a:t>
            </a:r>
            <a:r>
              <a:rPr lang="sv-SE" dirty="0" err="1" smtClean="0"/>
              <a:t>kandexjobb</a:t>
            </a:r>
            <a:r>
              <a:rPr lang="sv-SE" dirty="0" smtClean="0"/>
              <a:t> måste då göras. </a:t>
            </a: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7347" name="Rubrik 2"/>
          <p:cNvSpPr>
            <a:spLocks noGrp="1"/>
          </p:cNvSpPr>
          <p:nvPr>
            <p:ph type="title"/>
          </p:nvPr>
        </p:nvSpPr>
        <p:spPr>
          <a:xfrm>
            <a:off x="1005087" y="404870"/>
            <a:ext cx="5962493" cy="668338"/>
          </a:xfrm>
        </p:spPr>
        <p:txBody>
          <a:bodyPr/>
          <a:lstStyle/>
          <a:p>
            <a:pPr algn="ctr"/>
            <a:r>
              <a:rPr lang="sv-SE" altLang="sv-SE" dirty="0" smtClean="0"/>
              <a:t>Underkänt??</a:t>
            </a:r>
          </a:p>
        </p:txBody>
      </p:sp>
    </p:spTree>
    <p:extLst>
      <p:ext uri="{BB962C8B-B14F-4D97-AF65-F5344CB8AC3E}">
        <p14:creationId xmlns:p14="http://schemas.microsoft.com/office/powerpoint/2010/main" val="2715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1"/>
            <a:ext cx="6162527" cy="528159"/>
          </a:xfrm>
        </p:spPr>
        <p:txBody>
          <a:bodyPr/>
          <a:lstStyle/>
          <a:p>
            <a:r>
              <a:rPr lang="sv-SE" altLang="sv-SE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61343" y="657460"/>
            <a:ext cx="6712388" cy="5422169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1600" b="1" dirty="0">
                <a:latin typeface="+mj-lt"/>
                <a:cs typeface="Calibri" pitchFamily="34" charset="0"/>
              </a:rPr>
              <a:t>Institution</a:t>
            </a:r>
            <a:r>
              <a:rPr lang="sv-SE" sz="1600" dirty="0">
                <a:latin typeface="+mj-lt"/>
                <a:cs typeface="Calibri" pitchFamily="34" charset="0"/>
              </a:rPr>
              <a:t>			</a:t>
            </a:r>
            <a:r>
              <a:rPr lang="sv-SE" sz="16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Maskinkonstruktion			</a:t>
            </a:r>
            <a:r>
              <a:rPr lang="sv-SE" sz="1400" dirty="0">
                <a:cs typeface="Calibri" pitchFamily="34" charset="0"/>
              </a:rPr>
              <a:t>Integrerad produktutveckling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 err="1">
                <a:cs typeface="Calibri" pitchFamily="34" charset="0"/>
              </a:rPr>
              <a:t>Mekatronik</a:t>
            </a: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Maskinkonstruktion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Energiteknik			</a:t>
            </a:r>
            <a:r>
              <a:rPr lang="sv-SE" sz="1400" dirty="0" smtClean="0">
                <a:latin typeface="+mj-lt"/>
                <a:cs typeface="Calibri" pitchFamily="34" charset="0"/>
              </a:rPr>
              <a:t>Energiteknik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 smtClean="0"/>
              <a:t>EES/Rymd- </a:t>
            </a:r>
            <a:r>
              <a:rPr lang="sv-SE" sz="1400" dirty="0"/>
              <a:t>och plasmafysik</a:t>
            </a:r>
            <a:r>
              <a:rPr lang="sv-SE" sz="1400" dirty="0" smtClean="0">
                <a:latin typeface="+mj-lt"/>
                <a:cs typeface="Calibri" pitchFamily="34" charset="0"/>
              </a:rPr>
              <a:t>		Elektroteknik</a:t>
            </a: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Farkost och flyg			Flygteknik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</a:t>
            </a:r>
            <a:r>
              <a:rPr lang="sv-SE" sz="14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4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Hållfasthetslära			</a:t>
            </a:r>
            <a:r>
              <a:rPr lang="sv-SE" sz="1400" dirty="0">
                <a:cs typeface="Calibri" pitchFamily="34" charset="0"/>
              </a:rPr>
              <a:t>Hållfasthetslära</a:t>
            </a:r>
          </a:p>
          <a:p>
            <a:pPr defTabSz="914162">
              <a:defRPr/>
            </a:pPr>
            <a:endParaRPr lang="sv-SE" sz="14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Mekanik				Mekanik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		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Matematik			</a:t>
            </a:r>
            <a:r>
              <a:rPr lang="sv-SE" sz="1400" dirty="0" smtClean="0">
                <a:latin typeface="+mj-lt"/>
                <a:cs typeface="Calibri" pitchFamily="34" charset="0"/>
              </a:rPr>
              <a:t>	Matematisk </a:t>
            </a:r>
            <a:r>
              <a:rPr lang="sv-SE" sz="1400" dirty="0">
                <a:latin typeface="+mj-lt"/>
                <a:cs typeface="Calibri" pitchFamily="34" charset="0"/>
              </a:rPr>
              <a:t>statistik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400" dirty="0">
                <a:latin typeface="+mj-lt"/>
                <a:cs typeface="Calibri" pitchFamily="34" charset="0"/>
              </a:rPr>
              <a:t>				Numeriska metoder</a:t>
            </a: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43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58669" y="1749906"/>
            <a:ext cx="6162526" cy="411451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Finns på KTH social</a:t>
            </a:r>
          </a:p>
          <a:p>
            <a:pPr marL="342287" indent="-342287" defTabSz="914162">
              <a:defRPr/>
            </a:pPr>
            <a:r>
              <a:rPr lang="sv-SE" dirty="0" smtClean="0"/>
              <a:t>Sök på SA115X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Uppdateras kontinuerligt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Länkar till </a:t>
            </a:r>
            <a:r>
              <a:rPr lang="sv-SE" dirty="0" err="1" smtClean="0"/>
              <a:t>resp</a:t>
            </a:r>
            <a:r>
              <a:rPr lang="sv-SE" dirty="0" smtClean="0"/>
              <a:t> institution /skolas info om KEX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 smtClean="0">
                <a:solidFill>
                  <a:srgbClr val="000000"/>
                </a:solidFill>
              </a:rPr>
              <a:t>MF130X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MF131X</a:t>
            </a:r>
            <a:r>
              <a:rPr lang="sv-SE" sz="1600" dirty="0">
                <a:solidFill>
                  <a:srgbClr val="000000"/>
                </a:solidFill>
              </a:rPr>
              <a:t>, </a:t>
            </a:r>
            <a:r>
              <a:rPr lang="sv-SE" sz="1600" dirty="0" smtClean="0">
                <a:solidFill>
                  <a:srgbClr val="000000"/>
                </a:solidFill>
              </a:rPr>
              <a:t>MF133X </a:t>
            </a:r>
            <a:r>
              <a:rPr lang="sv-SE" sz="1600" dirty="0">
                <a:solidFill>
                  <a:srgbClr val="000000"/>
                </a:solidFill>
              </a:rPr>
              <a:t>och </a:t>
            </a:r>
            <a:r>
              <a:rPr lang="sv-SE" sz="1600" dirty="0" smtClean="0">
                <a:solidFill>
                  <a:srgbClr val="000000"/>
                </a:solidFill>
              </a:rPr>
              <a:t>MJ146X</a:t>
            </a:r>
          </a:p>
          <a:p>
            <a:pPr marL="342287" indent="-342287" defTabSz="914162">
              <a:buClr>
                <a:srgbClr val="9D102D"/>
              </a:buClr>
              <a:defRPr/>
            </a:pPr>
            <a:r>
              <a:rPr lang="sv-SE" sz="1600" dirty="0">
                <a:solidFill>
                  <a:srgbClr val="000000"/>
                </a:solidFill>
                <a:hlinkClick r:id="rId2"/>
              </a:rPr>
              <a:t>https://www.kth.se/social/course/EF111X</a:t>
            </a:r>
            <a:r>
              <a:rPr lang="sv-SE" sz="1600" dirty="0" smtClean="0">
                <a:solidFill>
                  <a:srgbClr val="000000"/>
                </a:solidFill>
                <a:hlinkClick r:id="rId2"/>
              </a:rPr>
              <a:t>/</a:t>
            </a:r>
            <a:endParaRPr lang="sv-SE" sz="1600" dirty="0" smtClean="0">
              <a:solidFill>
                <a:srgbClr val="000000"/>
              </a:solidFill>
            </a:endParaRPr>
          </a:p>
          <a:p>
            <a:pPr marL="342287" indent="-342287" defTabSz="914162">
              <a:buClr>
                <a:srgbClr val="9D102D"/>
              </a:buClr>
              <a:defRPr/>
            </a:pPr>
            <a:endParaRPr lang="sv-SE" sz="1600" dirty="0">
              <a:solidFill>
                <a:srgbClr val="000000"/>
              </a:solidFill>
            </a:endParaRPr>
          </a:p>
          <a:p>
            <a:pPr marL="342287" indent="-342287" defTabSz="914162">
              <a:defRPr/>
            </a:pPr>
            <a:endParaRPr lang="sv-SE" dirty="0" smtClean="0"/>
          </a:p>
        </p:txBody>
      </p:sp>
      <p:sp>
        <p:nvSpPr>
          <p:cNvPr id="59395" name="Rubrik 2"/>
          <p:cNvSpPr>
            <a:spLocks noGrp="1"/>
          </p:cNvSpPr>
          <p:nvPr>
            <p:ph type="title"/>
          </p:nvPr>
        </p:nvSpPr>
        <p:spPr>
          <a:xfrm>
            <a:off x="1997101" y="631580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Kurshemsida</a:t>
            </a:r>
          </a:p>
        </p:txBody>
      </p:sp>
    </p:spTree>
    <p:extLst>
      <p:ext uri="{BB962C8B-B14F-4D97-AF65-F5344CB8AC3E}">
        <p14:creationId xmlns:p14="http://schemas.microsoft.com/office/powerpoint/2010/main" val="16048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7"/>
          <p:cNvSpPr>
            <a:spLocks noGrp="1"/>
          </p:cNvSpPr>
          <p:nvPr>
            <p:ph type="title" idx="4294967295"/>
          </p:nvPr>
        </p:nvSpPr>
        <p:spPr>
          <a:xfrm>
            <a:off x="1349743" y="626528"/>
            <a:ext cx="6935788" cy="668337"/>
          </a:xfrm>
        </p:spPr>
        <p:txBody>
          <a:bodyPr/>
          <a:lstStyle/>
          <a:p>
            <a:pPr eaLnBrk="1" hangingPunct="1"/>
            <a:r>
              <a:rPr lang="en-GB" altLang="sv-SE" dirty="0" err="1" smtClean="0">
                <a:ea typeface="ＭＳ Ｐゴシック" pitchFamily="34" charset="-128"/>
              </a:rPr>
              <a:t>Projektval</a:t>
            </a:r>
            <a:endParaRPr lang="en-GB" altLang="sv-SE" dirty="0" smtClean="0">
              <a:ea typeface="ＭＳ Ｐゴシック" pitchFamily="34" charset="-128"/>
            </a:endParaRP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1278499" y="1459396"/>
            <a:ext cx="7387981" cy="397030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5" rIns="91428" bIns="45715">
            <a:spAutoFit/>
          </a:bodyPr>
          <a:lstStyle>
            <a:lvl1pPr marL="400050" indent="-400050"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sv-SE" altLang="sv-SE" sz="1800" b="1" dirty="0" smtClean="0"/>
              <a:t>Läs igenom projektbeskrivningar på EES KEX-kurshemsidan:</a:t>
            </a:r>
            <a:endParaRPr lang="en-US" altLang="sv-S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 smtClean="0"/>
              <a:t>	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 www.kth.se/social/course/EF112X</a:t>
            </a:r>
            <a:endParaRPr lang="en-US" altLang="sv-SE" sz="1800" dirty="0" smtClean="0">
              <a:solidFill>
                <a:srgbClr val="CC0099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endParaRPr lang="sv-SE" altLang="sv-SE" sz="1800" b="1" dirty="0"/>
          </a:p>
          <a:p>
            <a:pPr marL="0" indent="0" eaLnBrk="1" hangingPunct="1">
              <a:spcBef>
                <a:spcPct val="0"/>
              </a:spcBef>
            </a:pPr>
            <a:r>
              <a:rPr lang="sv-SE" altLang="sv-SE" sz="1800" b="1" dirty="0" smtClean="0"/>
              <a:t>2.   Gör projektvalet på EES KEX-kurshemsidan:</a:t>
            </a:r>
            <a:endParaRPr lang="en-US" altLang="sv-S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/>
              <a:t>	</a:t>
            </a:r>
            <a:r>
              <a:rPr lang="sv-SE" altLang="sv-SE" sz="1800" b="1" u="sng" dirty="0">
                <a:solidFill>
                  <a:srgbClr val="0070C0"/>
                </a:solidFill>
              </a:rPr>
              <a:t> </a:t>
            </a:r>
            <a:r>
              <a:rPr lang="sv-SE" altLang="sv-SE" sz="1800" b="1" u="sng" dirty="0" smtClean="0">
                <a:solidFill>
                  <a:srgbClr val="0070C0"/>
                </a:solidFill>
              </a:rPr>
              <a:t>www.kth.se/social/course/EF112X</a:t>
            </a: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sv-SE" sz="1800" dirty="0">
              <a:solidFill>
                <a:srgbClr val="CC0099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Gruppstorlek</a:t>
            </a:r>
            <a:r>
              <a:rPr lang="en-US" altLang="sv-SE" sz="1800" dirty="0"/>
              <a:t>: 	</a:t>
            </a:r>
            <a:r>
              <a:rPr lang="en-US" altLang="sv-SE" sz="1800" dirty="0" smtClean="0"/>
              <a:t>2 </a:t>
            </a:r>
            <a:r>
              <a:rPr lang="en-US" altLang="sv-SE" sz="1800" dirty="0" err="1" smtClean="0"/>
              <a:t>personer</a:t>
            </a:r>
            <a:r>
              <a:rPr lang="en-US" altLang="sv-SE" sz="1800" dirty="0" smtClean="0"/>
              <a:t> </a:t>
            </a:r>
            <a:r>
              <a:rPr lang="en-US" altLang="sv-SE" sz="1800" i="1" dirty="0" smtClean="0"/>
              <a:t>(om </a:t>
            </a:r>
            <a:r>
              <a:rPr lang="en-US" altLang="sv-SE" sz="1800" i="1" dirty="0" err="1" smtClean="0"/>
              <a:t>ni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inte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hittar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</a:t>
            </a:r>
            <a:r>
              <a:rPr lang="en-US" altLang="sv-SE" sz="1800" i="1" dirty="0" smtClean="0"/>
              <a:t> partner, 			</a:t>
            </a:r>
            <a:r>
              <a:rPr lang="en-US" altLang="sv-SE" sz="1800" i="1" dirty="0" err="1" smtClean="0"/>
              <a:t>anmäl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er</a:t>
            </a:r>
            <a:r>
              <a:rPr lang="en-US" altLang="sv-SE" sz="1800" i="1" dirty="0" smtClean="0"/>
              <a:t> </a:t>
            </a:r>
            <a:r>
              <a:rPr lang="en-US" altLang="sv-SE" sz="1800" i="1" dirty="0" err="1" smtClean="0"/>
              <a:t>ensamma</a:t>
            </a:r>
            <a:r>
              <a:rPr lang="en-US" altLang="sv-SE" sz="1800" i="1" dirty="0" smtClean="0"/>
              <a:t>)</a:t>
            </a:r>
            <a:endParaRPr lang="en-US" altLang="sv-SE" sz="1200" i="1" dirty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Valperiod</a:t>
            </a:r>
            <a:r>
              <a:rPr lang="en-US" altLang="sv-SE" sz="1800" dirty="0"/>
              <a:t>: 		1-15 </a:t>
            </a:r>
            <a:r>
              <a:rPr lang="en-US" altLang="sv-SE" sz="1800" dirty="0" err="1"/>
              <a:t>nov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2017</a:t>
            </a:r>
            <a:endParaRPr lang="en-US" altLang="sv-SE" sz="18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/>
              <a:t>Prioriteringslista</a:t>
            </a:r>
            <a:r>
              <a:rPr lang="en-US" altLang="sv-SE" sz="1800" dirty="0"/>
              <a:t>: 	</a:t>
            </a:r>
            <a:r>
              <a:rPr lang="en-US" altLang="sv-SE" sz="1800" dirty="0" err="1"/>
              <a:t>välj</a:t>
            </a:r>
            <a:r>
              <a:rPr lang="en-US" altLang="sv-SE" sz="1800" dirty="0"/>
              <a:t> 7 </a:t>
            </a:r>
            <a:r>
              <a:rPr lang="en-US" altLang="sv-SE" sz="1800" dirty="0" err="1"/>
              <a:t>olika</a:t>
            </a:r>
            <a:r>
              <a:rPr lang="en-US" altLang="sv-SE" sz="1800" dirty="0"/>
              <a:t> </a:t>
            </a:r>
            <a:r>
              <a:rPr lang="en-US" altLang="sv-SE" sz="1800" dirty="0" err="1" smtClean="0"/>
              <a:t>projekt</a:t>
            </a:r>
            <a:r>
              <a:rPr lang="en-US" altLang="sv-SE" sz="1800" dirty="0" smtClean="0"/>
              <a:t> </a:t>
            </a:r>
            <a:r>
              <a:rPr lang="en-US" altLang="sv-SE" sz="1800" dirty="0"/>
              <a:t>(</a:t>
            </a:r>
            <a:r>
              <a:rPr lang="en-US" altLang="sv-SE" sz="1800" dirty="0" err="1"/>
              <a:t>prioritera</a:t>
            </a:r>
            <a:r>
              <a:rPr lang="en-US" altLang="sv-SE" sz="1800" dirty="0"/>
              <a:t> </a:t>
            </a:r>
            <a:r>
              <a:rPr lang="en-US" altLang="sv-SE" sz="1800" dirty="0" smtClean="0"/>
              <a:t>1-7)</a:t>
            </a:r>
            <a:endParaRPr lang="en-US" altLang="sv-SE" sz="1200" dirty="0" smtClean="0"/>
          </a:p>
          <a:p>
            <a:pPr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sv-SE" sz="1800" dirty="0" err="1" smtClean="0"/>
              <a:t>Valresultat</a:t>
            </a:r>
            <a:r>
              <a:rPr lang="en-US" altLang="sv-SE" sz="1800" dirty="0" smtClean="0"/>
              <a:t>:		</a:t>
            </a:r>
            <a:r>
              <a:rPr lang="en-US" altLang="sv-SE" sz="1800" dirty="0" err="1" smtClean="0"/>
              <a:t>annonseras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i</a:t>
            </a:r>
            <a:r>
              <a:rPr lang="en-US" altLang="sv-SE" sz="1800" dirty="0" smtClean="0"/>
              <a:t> Canvas </a:t>
            </a:r>
            <a:r>
              <a:rPr lang="en-US" altLang="sv-SE" sz="1800" dirty="0" err="1" smtClean="0"/>
              <a:t>innan</a:t>
            </a:r>
            <a:r>
              <a:rPr lang="en-US" altLang="sv-SE" sz="1800" dirty="0" smtClean="0"/>
              <a:t> </a:t>
            </a:r>
            <a:r>
              <a:rPr lang="en-US" altLang="sv-SE" sz="1800" dirty="0" err="1" smtClean="0"/>
              <a:t>jul</a:t>
            </a:r>
            <a:endParaRPr lang="en-US" altLang="sv-SE" sz="1800" dirty="0" smtClean="0"/>
          </a:p>
          <a:p>
            <a:pPr marL="0" indent="0" eaLnBrk="1" hangingPunct="1">
              <a:spcBef>
                <a:spcPct val="0"/>
              </a:spcBef>
            </a:pPr>
            <a:endParaRPr lang="en-US" altLang="sv-SE" sz="1800" b="1" dirty="0">
              <a:solidFill>
                <a:prstClr val="black"/>
              </a:solidFill>
            </a:endParaRPr>
          </a:p>
          <a:p>
            <a:pPr marL="0" indent="0" eaLnBrk="1" hangingPunct="1">
              <a:spcBef>
                <a:spcPct val="0"/>
              </a:spcBef>
            </a:pPr>
            <a:r>
              <a:rPr lang="en-US" altLang="sv-SE" sz="1800" b="1" dirty="0" smtClean="0">
                <a:solidFill>
                  <a:prstClr val="black"/>
                </a:solidFill>
              </a:rPr>
              <a:t>3.  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Välj 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Kandidatexjobb på EES</a:t>
            </a:r>
            <a:r>
              <a:rPr lang="sv-SE" altLang="en-US" sz="1800" b="1" dirty="0">
                <a:solidFill>
                  <a:prstClr val="black"/>
                </a:solidFill>
              </a:rPr>
              <a:t>”</a:t>
            </a:r>
            <a:r>
              <a:rPr lang="sv-SE" altLang="sv-SE" sz="1800" b="1" dirty="0">
                <a:solidFill>
                  <a:prstClr val="black"/>
                </a:solidFill>
              </a:rPr>
              <a:t> på </a:t>
            </a:r>
            <a:r>
              <a:rPr lang="sv-SE" altLang="sv-SE" sz="1800" b="1" dirty="0" smtClean="0">
                <a:solidFill>
                  <a:prstClr val="black"/>
                </a:solidFill>
              </a:rPr>
              <a:t>fysik/farkost KEX-valsidan</a:t>
            </a:r>
            <a:endParaRPr lang="en-US" altLang="sv-SE" sz="1800" dirty="0"/>
          </a:p>
          <a:p>
            <a:pPr marL="228600" lvl="0" indent="-228600" eaLnBrk="1" hangingPunct="1">
              <a:spcBef>
                <a:spcPct val="0"/>
              </a:spcBef>
              <a:buAutoNum type="arabicPeriod" startAt="3"/>
            </a:pPr>
            <a:endParaRPr lang="en-US" altLang="sv-SE" sz="1800" dirty="0" smtClean="0"/>
          </a:p>
        </p:txBody>
      </p:sp>
    </p:spTree>
    <p:extLst>
      <p:ext uri="{BB962C8B-B14F-4D97-AF65-F5344CB8AC3E}">
        <p14:creationId xmlns:p14="http://schemas.microsoft.com/office/powerpoint/2010/main" val="25083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7"/>
          <p:cNvSpPr>
            <a:spLocks noGrp="1"/>
          </p:cNvSpPr>
          <p:nvPr>
            <p:ph type="title" idx="4294967295"/>
          </p:nvPr>
        </p:nvSpPr>
        <p:spPr>
          <a:xfrm>
            <a:off x="1373188" y="668338"/>
            <a:ext cx="6935787" cy="668337"/>
          </a:xfrm>
        </p:spPr>
        <p:txBody>
          <a:bodyPr/>
          <a:lstStyle/>
          <a:p>
            <a:pPr eaLnBrk="1" hangingPunct="1"/>
            <a:r>
              <a:rPr lang="en-GB" altLang="sv-SE" dirty="0" smtClean="0">
                <a:ea typeface="ＭＳ Ｐゴシック" pitchFamily="34" charset="-128"/>
              </a:rPr>
              <a:t>Information: </a:t>
            </a:r>
          </a:p>
        </p:txBody>
      </p:sp>
      <p:sp>
        <p:nvSpPr>
          <p:cNvPr id="21507" name="Text Box 7"/>
          <p:cNvSpPr>
            <a:spLocks noGrp="1" noChangeArrowheads="1"/>
          </p:cNvSpPr>
          <p:nvPr>
            <p:ph idx="4294967295"/>
          </p:nvPr>
        </p:nvSpPr>
        <p:spPr>
          <a:xfrm>
            <a:off x="1387476" y="1144588"/>
            <a:ext cx="7583270" cy="3149600"/>
          </a:xfrm>
          <a:solidFill>
            <a:schemeClr val="hlink"/>
          </a:solidFill>
        </p:spPr>
        <p:txBody>
          <a:bodyPr/>
          <a:lstStyle/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Projektbeskrivningar</a:t>
            </a:r>
            <a:r>
              <a:rPr lang="en-US" altLang="sv-SE" sz="1800" b="1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/>
            <a:r>
              <a:rPr lang="sv-SE" altLang="sv-SE" sz="1800" dirty="0" smtClean="0">
                <a:ea typeface="ＭＳ Ｐゴシック" pitchFamily="34" charset="-128"/>
              </a:rPr>
              <a:t>finns på KTH social: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b="1" dirty="0">
                <a:ea typeface="ＭＳ Ｐゴシック" pitchFamily="34" charset="-128"/>
              </a:rPr>
              <a:t>Projektval</a:t>
            </a:r>
            <a:endParaRPr lang="en-US" altLang="sv-SE" sz="1800" b="1" dirty="0">
              <a:ea typeface="ＭＳ Ｐゴシック" pitchFamily="34" charset="-128"/>
            </a:endParaRP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g</a:t>
            </a:r>
            <a:r>
              <a:rPr lang="sv-SE" altLang="sv-SE" sz="1800" dirty="0" smtClean="0">
                <a:ea typeface="ＭＳ Ｐゴシック" pitchFamily="34" charset="-128"/>
              </a:rPr>
              <a:t>örs på KTH social 1/11-15/11: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</a:t>
            </a:r>
            <a:r>
              <a:rPr lang="sv-SE" altLang="sv-SE" sz="1800" u="sng" dirty="0">
                <a:solidFill>
                  <a:srgbClr val="0070C0"/>
                </a:solidFill>
                <a:ea typeface="ＭＳ Ｐゴシック" pitchFamily="34" charset="-128"/>
              </a:rPr>
              <a:t>/</a:t>
            </a:r>
          </a:p>
          <a:p>
            <a:pPr marL="0" indent="0" eaLnBrk="1" hangingPunct="1"/>
            <a:endParaRPr lang="sv-SE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en-US" altLang="sv-SE" sz="1800" b="1" dirty="0" err="1" smtClean="0">
                <a:ea typeface="ＭＳ Ｐゴシック" pitchFamily="34" charset="-128"/>
              </a:rPr>
              <a:t>Kurs</a:t>
            </a:r>
            <a:r>
              <a:rPr lang="en-US" altLang="sv-SE" sz="1800" b="1" dirty="0" smtClean="0">
                <a:ea typeface="ＭＳ Ｐゴシック" pitchFamily="34" charset="-128"/>
              </a:rPr>
              <a:t>-PM (pdf-fil)</a:t>
            </a:r>
          </a:p>
          <a:p>
            <a:pPr marL="0" indent="0" eaLnBrk="1" hangingPunct="1"/>
            <a:r>
              <a:rPr lang="sv-SE" altLang="sv-SE" sz="1800" dirty="0">
                <a:ea typeface="ＭＳ Ｐゴシック" pitchFamily="34" charset="-128"/>
              </a:rPr>
              <a:t>l</a:t>
            </a:r>
            <a:r>
              <a:rPr lang="sv-SE" altLang="sv-SE" sz="1800" dirty="0" smtClean="0">
                <a:ea typeface="ＭＳ Ｐゴシック" pitchFamily="34" charset="-128"/>
              </a:rPr>
              <a:t>äggs upp på KTH social senast 30/10: </a:t>
            </a:r>
            <a:r>
              <a:rPr lang="sv-SE" altLang="sv-SE" sz="1800" u="sng" dirty="0" smtClean="0">
                <a:solidFill>
                  <a:srgbClr val="0070C0"/>
                </a:solidFill>
                <a:ea typeface="ＭＳ Ｐゴシック" pitchFamily="34" charset="-128"/>
              </a:rPr>
              <a:t>www.kth.se/social/course/EF112X/</a:t>
            </a:r>
            <a:endParaRPr lang="en-US" altLang="sv-SE" sz="1800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  <a:p>
            <a:pPr marL="0" indent="0" eaLnBrk="1" hangingPunct="1"/>
            <a:endParaRPr lang="en-US" altLang="sv-SE" sz="1800" b="1" dirty="0" smtClean="0">
              <a:ea typeface="ＭＳ Ｐゴシック" pitchFamily="34" charset="-128"/>
            </a:endParaRPr>
          </a:p>
        </p:txBody>
      </p:sp>
      <p:sp>
        <p:nvSpPr>
          <p:cNvPr id="21508" name="Rubrik 7"/>
          <p:cNvSpPr>
            <a:spLocks/>
          </p:cNvSpPr>
          <p:nvPr/>
        </p:nvSpPr>
        <p:spPr bwMode="auto">
          <a:xfrm>
            <a:off x="1362075" y="4484688"/>
            <a:ext cx="69357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en-GB" altLang="sv-SE" sz="2600" b="1"/>
              <a:t>Frågor?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678615"/>
              </p:ext>
            </p:extLst>
          </p:nvPr>
        </p:nvGraphicFramePr>
        <p:xfrm>
          <a:off x="1365250" y="4908550"/>
          <a:ext cx="7410450" cy="792176"/>
        </p:xfrm>
        <a:graphic>
          <a:graphicData uri="http://schemas.openxmlformats.org/drawingml/2006/table">
            <a:tbl>
              <a:tblPr/>
              <a:tblGrid>
                <a:gridCol w="2763363"/>
                <a:gridCol w="1851334"/>
                <a:gridCol w="2795753"/>
              </a:tblGrid>
              <a:tr h="396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Kontaktperson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E-mail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08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Anita Kullen 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474913" algn="l"/>
                        </a:tabLs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2474913" algn="l"/>
                        </a:tabLst>
                      </a:pPr>
                      <a:r>
                        <a:rPr kumimoji="0" lang="sv-SE" altLang="sv-SE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kullen@kth.se</a:t>
                      </a:r>
                      <a:endParaRPr kumimoji="0" lang="sv-SE" alt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644" marB="4564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800289" y="1507459"/>
            <a:ext cx="6347172" cy="3789037"/>
          </a:xfrm>
        </p:spPr>
        <p:txBody>
          <a:bodyPr>
            <a:normAutofit lnSpcReduction="10000"/>
          </a:bodyPr>
          <a:lstStyle/>
          <a:p>
            <a:pPr marL="342287" indent="-342287" defTabSz="914162">
              <a:defRPr/>
            </a:pPr>
            <a:r>
              <a:rPr lang="sv-SE" dirty="0" smtClean="0"/>
              <a:t>Gemensam uppstart för SA115X</a:t>
            </a:r>
          </a:p>
          <a:p>
            <a:pPr marL="342287" indent="-342287" defTabSz="914162">
              <a:defRPr/>
            </a:pPr>
            <a:r>
              <a:rPr lang="sv-SE" dirty="0"/>
              <a:t>T</a:t>
            </a:r>
            <a:r>
              <a:rPr lang="sv-SE" dirty="0" smtClean="0"/>
              <a:t>isdagen 16/1 kl. 8-10, i D3.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Gemensam information och introduktion,</a:t>
            </a:r>
          </a:p>
          <a:p>
            <a:pPr marL="342287" indent="-342287" defTabSz="914162">
              <a:defRPr/>
            </a:pPr>
            <a:r>
              <a:rPr lang="sv-SE" dirty="0" smtClean="0"/>
              <a:t>därefter tar resp. KEX handledare över.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Se schemat för övriga kex</a:t>
            </a:r>
            <a:endParaRPr lang="sv-SE" dirty="0"/>
          </a:p>
          <a:p>
            <a:pPr marL="342287" indent="-342287" defTabSz="914162">
              <a:defRPr/>
            </a:pPr>
            <a:r>
              <a:rPr lang="sv-SE" sz="1600" dirty="0" smtClean="0"/>
              <a:t>MF130X </a:t>
            </a:r>
            <a:r>
              <a:rPr lang="sv-SE" sz="1600" dirty="0"/>
              <a:t>maskinkonstruktion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MF131X </a:t>
            </a:r>
            <a:r>
              <a:rPr lang="sv-SE" sz="1600" dirty="0"/>
              <a:t>Integrerad produktutveckling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MF133X </a:t>
            </a:r>
            <a:r>
              <a:rPr lang="sv-SE" sz="1600" dirty="0" err="1"/>
              <a:t>mekatronik</a:t>
            </a:r>
            <a:endParaRPr lang="sv-SE" sz="1600" dirty="0"/>
          </a:p>
          <a:p>
            <a:pPr marL="342287" indent="-342287" defTabSz="914162">
              <a:defRPr/>
            </a:pPr>
            <a:r>
              <a:rPr lang="sv-SE" sz="1600" dirty="0" smtClean="0"/>
              <a:t>MJ146X </a:t>
            </a:r>
            <a:r>
              <a:rPr lang="sv-SE" sz="1600" dirty="0"/>
              <a:t>hållbar </a:t>
            </a:r>
            <a:r>
              <a:rPr lang="sv-SE" sz="1600" dirty="0" smtClean="0"/>
              <a:t>energiteknik</a:t>
            </a:r>
          </a:p>
          <a:p>
            <a:pPr marL="342287" indent="-342287" defTabSz="914162">
              <a:defRPr/>
            </a:pPr>
            <a:r>
              <a:rPr lang="sv-SE" sz="1600" dirty="0" smtClean="0"/>
              <a:t>EF111X </a:t>
            </a:r>
            <a:r>
              <a:rPr lang="sv-SE" sz="1600" dirty="0"/>
              <a:t>EES/Rymd- och plasmafysik</a:t>
            </a:r>
          </a:p>
          <a:p>
            <a:pPr marL="342287" indent="-342287" defTabSz="914162">
              <a:defRPr/>
            </a:pPr>
            <a:endParaRPr lang="sv-SE" dirty="0"/>
          </a:p>
        </p:txBody>
      </p:sp>
      <p:sp>
        <p:nvSpPr>
          <p:cNvPr id="60419" name="Rubrik 2"/>
          <p:cNvSpPr>
            <a:spLocks noGrp="1"/>
          </p:cNvSpPr>
          <p:nvPr>
            <p:ph type="title"/>
          </p:nvPr>
        </p:nvSpPr>
        <p:spPr>
          <a:xfrm>
            <a:off x="2039830" y="1138312"/>
            <a:ext cx="6162527" cy="660260"/>
          </a:xfrm>
        </p:spPr>
        <p:txBody>
          <a:bodyPr/>
          <a:lstStyle/>
          <a:p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Första tillfället:</a:t>
            </a:r>
            <a:br>
              <a:rPr lang="sv-SE" altLang="sv-SE" dirty="0" smtClean="0"/>
            </a:br>
            <a:r>
              <a:rPr lang="sv-SE" altLang="sv-SE" dirty="0" smtClean="0"/>
              <a:t/>
            </a:r>
            <a:br>
              <a:rPr lang="sv-SE" altLang="sv-SE" dirty="0" smtClean="0"/>
            </a:b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637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sv-SE" sz="3600" dirty="0" err="1"/>
              <a:t>Kursval</a:t>
            </a:r>
            <a:r>
              <a:rPr lang="sv-SE" altLang="sv-SE" sz="3600" dirty="0"/>
              <a:t> inför </a:t>
            </a:r>
            <a:r>
              <a:rPr lang="sv-SE" altLang="sv-SE" sz="3600" dirty="0" err="1"/>
              <a:t>vt</a:t>
            </a:r>
            <a:r>
              <a:rPr lang="sv-SE" altLang="sv-SE" sz="3600" dirty="0"/>
              <a:t> åk 3</a:t>
            </a:r>
          </a:p>
        </p:txBody>
      </p:sp>
      <p:sp>
        <p:nvSpPr>
          <p:cNvPr id="614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Du har totalt 27 </a:t>
            </a:r>
            <a:r>
              <a:rPr lang="sv-SE" sz="1800" dirty="0" err="1"/>
              <a:t>hp</a:t>
            </a:r>
            <a:r>
              <a:rPr lang="sv-SE" sz="1800" dirty="0"/>
              <a:t> obligatoriska kurser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-Kandidatexamensarbete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-FEM för ingenjörstillämpningar</a:t>
            </a:r>
          </a:p>
          <a:p>
            <a:pPr defTabSz="914162">
              <a:lnSpc>
                <a:spcPct val="150000"/>
              </a:lnSpc>
              <a:defRPr/>
            </a:pPr>
            <a:r>
              <a:rPr lang="sv-SE" sz="1800" dirty="0"/>
              <a:t>	-Optimeringslära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buClr>
                <a:srgbClr val="9D102D"/>
              </a:buClr>
              <a:defRPr/>
            </a:pPr>
            <a:r>
              <a:rPr lang="sv-SE" sz="1800" dirty="0">
                <a:solidFill>
                  <a:srgbClr val="000000"/>
                </a:solidFill>
              </a:rPr>
              <a:t>Du ska välja din valfria kurs minst 3hp. (OBS! totalt minst 9hp)</a:t>
            </a:r>
          </a:p>
          <a:p>
            <a:pPr defTabSz="914162">
              <a:lnSpc>
                <a:spcPct val="150000"/>
              </a:lnSpc>
              <a:defRPr/>
            </a:pPr>
            <a:endParaRPr lang="sv-SE" sz="1000" dirty="0"/>
          </a:p>
          <a:p>
            <a:pPr marL="342287" indent="-342287" defTabSz="914162">
              <a:lnSpc>
                <a:spcPct val="150000"/>
              </a:lnSpc>
              <a:defRPr/>
            </a:pPr>
            <a:r>
              <a:rPr lang="sv-SE" sz="1800" dirty="0"/>
              <a:t>Tänk på att kontrollera att kurserna inte krockar </a:t>
            </a:r>
          </a:p>
        </p:txBody>
      </p:sp>
    </p:spTree>
    <p:extLst>
      <p:ext uri="{BB962C8B-B14F-4D97-AF65-F5344CB8AC3E}">
        <p14:creationId xmlns:p14="http://schemas.microsoft.com/office/powerpoint/2010/main" val="41234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984934" y="1991729"/>
            <a:ext cx="6162527" cy="3593177"/>
          </a:xfrm>
        </p:spPr>
        <p:txBody>
          <a:bodyPr/>
          <a:lstStyle/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Alla ska gå in på ”Mina sidor” den 9-18 januari och terminsregistrera sig. </a:t>
            </a:r>
          </a:p>
          <a:p>
            <a:pPr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Den som ht-17 är omregistrerad på termin ska inför vårterminen kontakta mig för en ny studieplan.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Vårterminen startar 16 januari.</a:t>
            </a:r>
            <a:endParaRPr lang="sv-SE" dirty="0"/>
          </a:p>
        </p:txBody>
      </p:sp>
      <p:sp>
        <p:nvSpPr>
          <p:cNvPr id="62467" name="Rubrik 2"/>
          <p:cNvSpPr>
            <a:spLocks noGrp="1"/>
          </p:cNvSpPr>
          <p:nvPr>
            <p:ph type="title"/>
          </p:nvPr>
        </p:nvSpPr>
        <p:spPr>
          <a:xfrm>
            <a:off x="1619251" y="956531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Terminsregistrering	</a:t>
            </a:r>
          </a:p>
        </p:txBody>
      </p:sp>
    </p:spTree>
    <p:extLst>
      <p:ext uri="{BB962C8B-B14F-4D97-AF65-F5344CB8AC3E}">
        <p14:creationId xmlns:p14="http://schemas.microsoft.com/office/powerpoint/2010/main" val="28584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793488" y="1582741"/>
            <a:ext cx="7761551" cy="4078286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Görs i vår, 1-15/5 för </a:t>
            </a:r>
            <a:r>
              <a:rPr lang="sv-SE" dirty="0" err="1" smtClean="0"/>
              <a:t>sk</a:t>
            </a:r>
            <a:r>
              <a:rPr lang="sv-SE" dirty="0" smtClean="0"/>
              <a:t>. ”</a:t>
            </a:r>
            <a:r>
              <a:rPr lang="sv-SE" dirty="0" err="1" smtClean="0"/>
              <a:t>mappade</a:t>
            </a:r>
            <a:r>
              <a:rPr lang="sv-SE" dirty="0" smtClean="0"/>
              <a:t>” masterprogram.</a:t>
            </a:r>
          </a:p>
          <a:p>
            <a:pPr marL="342287" indent="-342287" defTabSz="914162">
              <a:defRPr/>
            </a:pPr>
            <a:r>
              <a:rPr lang="sv-SE" dirty="0" smtClean="0"/>
              <a:t>Dvs </a:t>
            </a:r>
            <a:r>
              <a:rPr lang="sv-SE" dirty="0"/>
              <a:t>masterprogram som ger en civilingenjörsexamen </a:t>
            </a:r>
            <a:r>
              <a:rPr lang="sv-SE" dirty="0" smtClean="0"/>
              <a:t>i Farkostteknik</a:t>
            </a:r>
            <a:r>
              <a:rPr lang="sv-SE" dirty="0"/>
              <a:t>.</a:t>
            </a:r>
          </a:p>
          <a:p>
            <a:pPr defTabSz="914162">
              <a:defRPr/>
            </a:pPr>
            <a:r>
              <a:rPr lang="sv-SE" dirty="0" smtClean="0"/>
              <a:t>(</a:t>
            </a:r>
            <a:r>
              <a:rPr lang="sv-SE" dirty="0"/>
              <a:t>Garanterad plats)</a:t>
            </a:r>
          </a:p>
          <a:p>
            <a:pPr defTabSz="914162">
              <a:defRPr/>
            </a:pPr>
            <a:endParaRPr lang="sv-SE" dirty="0"/>
          </a:p>
          <a:p>
            <a:pPr defTabSz="914162">
              <a:defRPr/>
            </a:pPr>
            <a:r>
              <a:rPr lang="sv-SE" dirty="0"/>
              <a:t>	</a:t>
            </a:r>
          </a:p>
          <a:p>
            <a:pPr defTabSz="914162">
              <a:defRPr/>
            </a:pPr>
            <a:r>
              <a:rPr lang="sv-SE" dirty="0"/>
              <a:t>Den som vill läsa ett ”</a:t>
            </a:r>
            <a:r>
              <a:rPr lang="sv-SE" dirty="0" err="1"/>
              <a:t>omappat</a:t>
            </a:r>
            <a:r>
              <a:rPr lang="sv-SE" dirty="0"/>
              <a:t>” masterprogram på KTH ska söka det senast den 15/1-18.</a:t>
            </a:r>
          </a:p>
          <a:p>
            <a:pPr marL="342287" indent="-342287" defTabSz="914162">
              <a:defRPr/>
            </a:pPr>
            <a:endParaRPr lang="sv-SE" dirty="0">
              <a:solidFill>
                <a:srgbClr val="FF0000"/>
              </a:solidFill>
            </a:endParaRPr>
          </a:p>
          <a:p>
            <a:pPr marL="342287" indent="-342287" defTabSz="914162">
              <a:defRPr/>
            </a:pPr>
            <a:r>
              <a:rPr lang="sv-SE" dirty="0" smtClean="0">
                <a:hlinkClick r:id="rId3"/>
              </a:rPr>
              <a:t>WWW.antagning.se</a:t>
            </a:r>
            <a:endParaRPr lang="sv-SE" dirty="0" smtClean="0"/>
          </a:p>
          <a:p>
            <a:pPr marL="342287" indent="-342287" defTabSz="914162">
              <a:defRPr/>
            </a:pPr>
            <a:endParaRPr lang="sv-SE" dirty="0" smtClean="0">
              <a:solidFill>
                <a:srgbClr val="FF0000"/>
              </a:solidFill>
            </a:endParaRPr>
          </a:p>
        </p:txBody>
      </p:sp>
      <p:sp>
        <p:nvSpPr>
          <p:cNvPr id="63491" name="Rubrik 2"/>
          <p:cNvSpPr>
            <a:spLocks noGrp="1"/>
          </p:cNvSpPr>
          <p:nvPr>
            <p:ph type="title"/>
          </p:nvPr>
        </p:nvSpPr>
        <p:spPr>
          <a:xfrm>
            <a:off x="1619251" y="64669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Val av masterprogram</a:t>
            </a:r>
          </a:p>
        </p:txBody>
      </p:sp>
    </p:spTree>
    <p:extLst>
      <p:ext uri="{BB962C8B-B14F-4D97-AF65-F5344CB8AC3E}">
        <p14:creationId xmlns:p14="http://schemas.microsoft.com/office/powerpoint/2010/main" val="16841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142984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Flyg‐ och rymdteknik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Flygteknik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Rymdteknik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Systemteknik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2456895"/>
            <a:ext cx="4320000" cy="82808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Fordonsteknik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Vägfordon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Spårfordon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3356992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Hållbar energiteknik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Energianvändning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Kraftproduktion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Solenergi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68" y="4509120"/>
            <a:ext cx="4335775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ekonomi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69" y="497775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Industriell produktutveckling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Förbränningsmotorteknik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Maskinkonstruktion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>
                <a:latin typeface="+mn-lt"/>
              </a:rPr>
              <a:t>Mekatronik</a:t>
            </a:r>
            <a:r>
              <a:rPr lang="sv-SE" sz="1400" dirty="0">
                <a:latin typeface="+mn-lt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69" y="6128723"/>
            <a:ext cx="4320000" cy="6126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Integrerad produktdesign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/>
              <a:t>Innovationsledning </a:t>
            </a:r>
            <a:r>
              <a:rPr lang="sv-SE" sz="1400" dirty="0"/>
              <a:t>och produktutveckling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9718" y="1665388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Marina system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Lättkonstruktioner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smtClean="0">
                <a:latin typeface="+mn-lt"/>
              </a:rPr>
              <a:t>Management </a:t>
            </a:r>
            <a:endParaRPr lang="sv-SE" sz="1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9718" y="4221088"/>
            <a:ext cx="4320000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Tillämpad matematik</a:t>
            </a:r>
            <a:r>
              <a:rPr lang="sv-SE" sz="1400" dirty="0">
                <a:latin typeface="+mn-lt"/>
              </a:rPr>
              <a:t> </a:t>
            </a:r>
            <a:r>
              <a:rPr lang="sv-SE" sz="1400" b="1" dirty="0">
                <a:latin typeface="+mn-lt"/>
              </a:rPr>
              <a:t>och 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Beräkningsmatematik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Matematisk statistik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Finansiell matematik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Optimeringslära och systemteori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9718" y="5697836"/>
            <a:ext cx="4320000" cy="10435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Teknisk mekanik</a:t>
            </a:r>
            <a:r>
              <a:rPr lang="sv-SE" sz="1400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Strömningsmekanik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Hållfasthetsteknik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>
                <a:latin typeface="+mn-lt"/>
              </a:rPr>
              <a:t>Ljud och vibrationer 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142875" y="260648"/>
            <a:ext cx="8786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b="1" dirty="0" smtClean="0">
                <a:latin typeface="Calibri" pitchFamily="34" charset="0"/>
              </a:rPr>
              <a:t>		Farkostteknik , årskurs </a:t>
            </a:r>
            <a:r>
              <a:rPr lang="sv-SE" b="1" dirty="0">
                <a:latin typeface="Calibri" pitchFamily="34" charset="0"/>
              </a:rPr>
              <a:t>4 och 5</a:t>
            </a:r>
          </a:p>
          <a:p>
            <a:pPr eaLnBrk="1" hangingPunct="1"/>
            <a:r>
              <a:rPr lang="sv-SE" b="1" dirty="0" smtClean="0">
                <a:latin typeface="Calibri" pitchFamily="34" charset="0"/>
              </a:rPr>
              <a:t>		Masterprogram </a:t>
            </a:r>
            <a:r>
              <a:rPr lang="sv-SE" b="1" dirty="0">
                <a:latin typeface="Calibri" pitchFamily="34" charset="0"/>
              </a:rPr>
              <a:t>och spår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9688" y="1159591"/>
            <a:ext cx="4320000" cy="39720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>
                <a:latin typeface="+mn-lt"/>
              </a:rPr>
              <a:t>Kärnenergiteknik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6525344"/>
            <a:ext cx="4752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000" dirty="0"/>
          </a:p>
        </p:txBody>
      </p:sp>
      <p:pic>
        <p:nvPicPr>
          <p:cNvPr id="14" name="Bildobjekt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6819"/>
            <a:ext cx="953770" cy="95377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4609719" y="2818096"/>
            <a:ext cx="4319969" cy="12589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108000" tIns="90000" rIns="108000" bIns="90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dirty="0"/>
              <a:t>Systemteknik och robotik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Robotics</a:t>
            </a:r>
            <a:r>
              <a:rPr lang="sv-SE" sz="1400" dirty="0"/>
              <a:t> and </a:t>
            </a:r>
            <a:r>
              <a:rPr lang="sv-SE" sz="1400" dirty="0" err="1"/>
              <a:t>Autonomous</a:t>
            </a:r>
            <a:r>
              <a:rPr lang="sv-SE" sz="1400" dirty="0"/>
              <a:t> System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Electrical</a:t>
            </a:r>
            <a:r>
              <a:rPr lang="sv-SE" sz="1400" dirty="0"/>
              <a:t> Energy 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 err="1"/>
              <a:t>Networked</a:t>
            </a:r>
            <a:r>
              <a:rPr lang="sv-SE" sz="1400" dirty="0"/>
              <a:t> Control Systems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dirty="0"/>
              <a:t>Systems and Control </a:t>
            </a:r>
            <a:r>
              <a:rPr lang="sv-SE" sz="1400" dirty="0" err="1"/>
              <a:t>Theory</a:t>
            </a:r>
            <a:r>
              <a:rPr lang="sv-SE" sz="1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430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9808" y="1043176"/>
            <a:ext cx="8188080" cy="4311813"/>
          </a:xfrm>
        </p:spPr>
        <p:txBody>
          <a:bodyPr>
            <a:normAutofit/>
          </a:bodyPr>
          <a:lstStyle/>
          <a:p>
            <a:pPr defTabSz="914162">
              <a:defRPr/>
            </a:pPr>
            <a:r>
              <a:rPr lang="sv-SE" sz="2500" dirty="0">
                <a:latin typeface="+mj-lt"/>
                <a:ea typeface="+mj-ea"/>
                <a:cs typeface="+mj-cs"/>
              </a:rPr>
              <a:t>Materprogram som kräver särskild behörighet</a:t>
            </a:r>
          </a:p>
          <a:p>
            <a:pPr defTabSz="914162">
              <a:defRPr/>
            </a:pPr>
            <a:endParaRPr lang="sv-SE" sz="2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  <a:p>
            <a:pPr marL="342287" indent="-342287" defTabSz="914162">
              <a:defRPr/>
            </a:pPr>
            <a:r>
              <a:rPr lang="sv-SE" dirty="0" smtClean="0"/>
              <a:t>Hållbar energiteknik 	</a:t>
            </a:r>
            <a:r>
              <a:rPr lang="sv-SE" sz="1400" dirty="0"/>
              <a:t>MJ1401 </a:t>
            </a:r>
            <a:r>
              <a:rPr lang="sv-SE" sz="1400" dirty="0" err="1" smtClean="0"/>
              <a:t>Värmeöverföring,ht</a:t>
            </a:r>
            <a:r>
              <a:rPr lang="sv-SE" sz="1400" dirty="0" smtClean="0"/>
              <a:t> 17</a:t>
            </a: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Industriell ekonomi 	</a:t>
            </a:r>
            <a:r>
              <a:rPr lang="sv-SE" sz="1400" dirty="0"/>
              <a:t>ME1003 </a:t>
            </a:r>
            <a:r>
              <a:rPr lang="sv-SE" sz="1400" dirty="0" err="1"/>
              <a:t>Indek</a:t>
            </a:r>
            <a:r>
              <a:rPr lang="sv-SE" sz="1400" dirty="0"/>
              <a:t> </a:t>
            </a:r>
            <a:r>
              <a:rPr lang="sv-SE" sz="1400" dirty="0" smtClean="0"/>
              <a:t>GK, alla perioder				   		ME2063 Team </a:t>
            </a:r>
            <a:r>
              <a:rPr lang="sv-SE" sz="1400" dirty="0" err="1" smtClean="0"/>
              <a:t>leadership</a:t>
            </a:r>
            <a:r>
              <a:rPr lang="sv-SE" sz="1400" dirty="0" smtClean="0"/>
              <a:t> and </a:t>
            </a:r>
            <a:r>
              <a:rPr lang="sv-SE" sz="1400" dirty="0" err="1" smtClean="0"/>
              <a:t>HRM,vt</a:t>
            </a:r>
            <a:r>
              <a:rPr lang="sv-SE" sz="1400" dirty="0" smtClean="0"/>
              <a:t> 18</a:t>
            </a:r>
          </a:p>
          <a:p>
            <a:pPr marL="342287" indent="-342287" defTabSz="914162">
              <a:defRPr/>
            </a:pPr>
            <a:r>
              <a:rPr lang="sv-SE" dirty="0" smtClean="0"/>
              <a:t>Industriell produktutveckling</a:t>
            </a:r>
          </a:p>
          <a:p>
            <a:pPr marL="342287" indent="-342287" defTabSz="914162">
              <a:defRPr/>
            </a:pPr>
            <a:r>
              <a:rPr lang="sv-SE" sz="1400" dirty="0" smtClean="0"/>
              <a:t>Spår</a:t>
            </a:r>
          </a:p>
          <a:p>
            <a:pPr marL="342287" indent="-342287" defTabSz="914162">
              <a:defRPr/>
            </a:pPr>
            <a:r>
              <a:rPr lang="sv-SE" sz="1400" dirty="0" err="1" smtClean="0"/>
              <a:t>Mekatronik</a:t>
            </a:r>
            <a:r>
              <a:rPr lang="sv-SE" sz="1400" dirty="0"/>
              <a:t>		</a:t>
            </a:r>
            <a:r>
              <a:rPr lang="sv-SE" sz="1400" dirty="0" smtClean="0"/>
              <a:t>	DD1321 </a:t>
            </a:r>
            <a:r>
              <a:rPr lang="sv-SE" sz="1400" dirty="0"/>
              <a:t>Tillämpad </a:t>
            </a:r>
            <a:r>
              <a:rPr lang="sv-SE" sz="1400" dirty="0" smtClean="0"/>
              <a:t>programmering </a:t>
            </a:r>
            <a:r>
              <a:rPr lang="sv-SE" sz="1400" dirty="0"/>
              <a:t>och </a:t>
            </a:r>
            <a:r>
              <a:rPr lang="sv-SE" sz="1400" dirty="0" smtClean="0"/>
              <a:t>datalogi, ht17/vt18</a:t>
            </a:r>
            <a:endParaRPr lang="sv-SE" sz="1400" dirty="0"/>
          </a:p>
          <a:p>
            <a:pPr defTabSz="914162">
              <a:defRPr/>
            </a:pPr>
            <a:r>
              <a:rPr lang="sv-SE" sz="1400" dirty="0"/>
              <a:t>	</a:t>
            </a:r>
            <a:r>
              <a:rPr lang="sv-SE" sz="1400" dirty="0" smtClean="0"/>
              <a:t>		MF1017 </a:t>
            </a:r>
            <a:r>
              <a:rPr lang="sv-SE" sz="1400" dirty="0"/>
              <a:t>Elektroteknik </a:t>
            </a:r>
            <a:r>
              <a:rPr lang="sv-SE" sz="1400" dirty="0" smtClean="0"/>
              <a:t>6hp + MF1023 del 2 3hp,ht 17</a:t>
            </a:r>
          </a:p>
          <a:p>
            <a:pPr defTabSz="914162">
              <a:defRPr/>
            </a:pPr>
            <a:r>
              <a:rPr lang="sv-SE" sz="1400" dirty="0" smtClean="0"/>
              <a:t>Förbränningsmotorteknik		---”---		---”---</a:t>
            </a:r>
            <a:endParaRPr lang="sv-SE" sz="1400" dirty="0"/>
          </a:p>
          <a:p>
            <a:pPr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dirty="0" smtClean="0"/>
              <a:t>Kärnenergiteknik		</a:t>
            </a:r>
            <a:r>
              <a:rPr lang="sv-SE" sz="1400" dirty="0"/>
              <a:t>SH1012 Modern </a:t>
            </a:r>
            <a:r>
              <a:rPr lang="sv-SE" sz="1400" dirty="0" smtClean="0"/>
              <a:t>fysik,vt2017</a:t>
            </a:r>
          </a:p>
          <a:p>
            <a:pPr marL="342287" indent="-342287" defTabSz="914162">
              <a:defRPr/>
            </a:pPr>
            <a:endParaRPr lang="sv-SE" sz="1400" dirty="0"/>
          </a:p>
          <a:p>
            <a:pPr marL="342287" indent="-342287" defTabSz="914162">
              <a:defRPr/>
            </a:pPr>
            <a:r>
              <a:rPr lang="sv-SE" sz="1800" dirty="0" smtClean="0"/>
              <a:t>Systemteknik </a:t>
            </a:r>
            <a:r>
              <a:rPr lang="sv-SE" sz="1800" dirty="0"/>
              <a:t>och robotik </a:t>
            </a:r>
            <a:r>
              <a:rPr lang="sv-SE" sz="1800" dirty="0" smtClean="0"/>
              <a:t>	</a:t>
            </a:r>
            <a:r>
              <a:rPr lang="sv-SE" sz="1400" dirty="0" smtClean="0"/>
              <a:t>DD1321 </a:t>
            </a:r>
            <a:r>
              <a:rPr lang="sv-SE" sz="1400" dirty="0"/>
              <a:t>Tillämpad programmering och </a:t>
            </a:r>
            <a:r>
              <a:rPr lang="sv-SE" sz="1400" dirty="0" smtClean="0"/>
              <a:t>datalogi, ht17/vt18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8658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8185" y="2007571"/>
            <a:ext cx="7328776" cy="2783583"/>
          </a:xfrm>
        </p:spPr>
        <p:txBody>
          <a:bodyPr/>
          <a:lstStyle/>
          <a:p>
            <a:pPr>
              <a:defRPr/>
            </a:pPr>
            <a:r>
              <a:rPr lang="sv-SE" sz="2200" dirty="0"/>
              <a:t>Mastermässa den </a:t>
            </a:r>
            <a:r>
              <a:rPr lang="sv-SE" sz="2200" dirty="0" smtClean="0"/>
              <a:t>17 </a:t>
            </a:r>
            <a:r>
              <a:rPr lang="sv-SE" sz="2200" dirty="0" smtClean="0"/>
              <a:t>oktober</a:t>
            </a:r>
            <a:r>
              <a:rPr lang="sv-SE" sz="2200" dirty="0" smtClean="0"/>
              <a:t> </a:t>
            </a:r>
            <a:r>
              <a:rPr lang="sv-SE" sz="2200" dirty="0"/>
              <a:t>kl. 16-18 i E-huset.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 smtClean="0"/>
              <a:t>Studenter och lärare från </a:t>
            </a:r>
            <a:r>
              <a:rPr lang="sv-SE" sz="2200" dirty="0"/>
              <a:t>de olika Masterprogrammen svarar på dina frågor.</a:t>
            </a:r>
          </a:p>
          <a:p>
            <a:pPr>
              <a:defRPr/>
            </a:pPr>
            <a:endParaRPr lang="sv-SE" sz="2200" dirty="0"/>
          </a:p>
          <a:p>
            <a:pPr>
              <a:defRPr/>
            </a:pPr>
            <a:r>
              <a:rPr lang="sv-SE" sz="2200" dirty="0"/>
              <a:t>Vissa Masterprogram kommer även att ha seminarier.</a:t>
            </a:r>
          </a:p>
        </p:txBody>
      </p:sp>
      <p:sp>
        <p:nvSpPr>
          <p:cNvPr id="66563" name="Title 2"/>
          <p:cNvSpPr>
            <a:spLocks noGrp="1"/>
          </p:cNvSpPr>
          <p:nvPr>
            <p:ph type="title"/>
          </p:nvPr>
        </p:nvSpPr>
        <p:spPr>
          <a:xfrm>
            <a:off x="1239353" y="467891"/>
            <a:ext cx="6967576" cy="992264"/>
          </a:xfrm>
        </p:spPr>
        <p:txBody>
          <a:bodyPr/>
          <a:lstStyle/>
          <a:p>
            <a:r>
              <a:rPr lang="sv-SE" altLang="sv-SE" dirty="0" smtClean="0"/>
              <a:t>Mastermässa för studenter som går på KTH</a:t>
            </a:r>
          </a:p>
        </p:txBody>
      </p:sp>
    </p:spTree>
    <p:extLst>
      <p:ext uri="{BB962C8B-B14F-4D97-AF65-F5344CB8AC3E}">
        <p14:creationId xmlns:p14="http://schemas.microsoft.com/office/powerpoint/2010/main" val="2210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450522" y="1912567"/>
            <a:ext cx="6355318" cy="4118832"/>
          </a:xfrm>
        </p:spPr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Årskurs 3   Årskurs 4 (= Masterprogram)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     </a:t>
            </a:r>
          </a:p>
          <a:p>
            <a:pPr marL="342287" indent="-342287" defTabSz="914162">
              <a:defRPr/>
            </a:pPr>
            <a:r>
              <a:rPr lang="sv-SE" dirty="0"/>
              <a:t>9</a:t>
            </a:r>
            <a:r>
              <a:rPr lang="sv-SE" dirty="0" smtClean="0"/>
              <a:t>0 </a:t>
            </a:r>
            <a:r>
              <a:rPr lang="sv-SE" dirty="0" err="1" smtClean="0"/>
              <a:t>hp</a:t>
            </a: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		&gt;=150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 err="1" smtClean="0"/>
              <a:t>obl.kurser</a:t>
            </a:r>
            <a:r>
              <a:rPr lang="sv-SE" dirty="0" smtClean="0"/>
              <a:t> ur basblocket		     	</a:t>
            </a:r>
          </a:p>
          <a:p>
            <a:pPr marL="342287" indent="-342287" defTabSz="914162">
              <a:defRPr/>
            </a:pPr>
            <a:r>
              <a:rPr lang="sv-SE" dirty="0" smtClean="0"/>
              <a:t>		      inkl. avklarat kandidatexamensarbete</a:t>
            </a:r>
          </a:p>
          <a:p>
            <a:pPr marL="342287" indent="-342287" defTabSz="914162">
              <a:defRPr/>
            </a:pPr>
            <a:r>
              <a:rPr lang="sv-SE" dirty="0" smtClean="0"/>
              <a:t>			         </a:t>
            </a:r>
            <a:r>
              <a:rPr lang="sv-SE" sz="1600" dirty="0"/>
              <a:t>					     </a:t>
            </a:r>
            <a:r>
              <a:rPr lang="sv-SE" dirty="0" smtClean="0"/>
              <a:t>			</a:t>
            </a:r>
          </a:p>
          <a:p>
            <a:pPr marL="342287" indent="-342287" defTabSz="914162">
              <a:defRPr/>
            </a:pPr>
            <a:r>
              <a:rPr lang="sv-SE" dirty="0" smtClean="0"/>
              <a:t>		Varav minst </a:t>
            </a:r>
            <a:r>
              <a:rPr lang="sv-SE" u="sng" dirty="0" smtClean="0"/>
              <a:t>110hp</a:t>
            </a:r>
            <a:r>
              <a:rPr lang="sv-SE" dirty="0" smtClean="0"/>
              <a:t> från åk 1 och 2	</a:t>
            </a:r>
            <a:endParaRPr lang="sv-SE" dirty="0"/>
          </a:p>
        </p:txBody>
      </p:sp>
      <p:sp>
        <p:nvSpPr>
          <p:cNvPr id="67587" name="Rubrik 2"/>
          <p:cNvSpPr>
            <a:spLocks noGrp="1"/>
          </p:cNvSpPr>
          <p:nvPr>
            <p:ph type="title"/>
          </p:nvPr>
        </p:nvSpPr>
        <p:spPr>
          <a:xfrm>
            <a:off x="1378588" y="346979"/>
            <a:ext cx="7393945" cy="114348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Vem får välja Masterprogram?</a:t>
            </a:r>
          </a:p>
        </p:txBody>
      </p:sp>
      <p:cxnSp>
        <p:nvCxnSpPr>
          <p:cNvPr id="67588" name="Rak 5"/>
          <p:cNvCxnSpPr>
            <a:cxnSpLocks noChangeShapeType="1"/>
          </p:cNvCxnSpPr>
          <p:nvPr/>
        </p:nvCxnSpPr>
        <p:spPr bwMode="auto">
          <a:xfrm>
            <a:off x="2066394" y="2975352"/>
            <a:ext cx="1283012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Rak 6"/>
          <p:cNvCxnSpPr>
            <a:cxnSpLocks noChangeShapeType="1"/>
          </p:cNvCxnSpPr>
          <p:nvPr/>
        </p:nvCxnSpPr>
        <p:spPr bwMode="auto">
          <a:xfrm>
            <a:off x="3532693" y="2975352"/>
            <a:ext cx="1284369" cy="144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0" name="Rak pil 10"/>
          <p:cNvCxnSpPr>
            <a:cxnSpLocks noChangeShapeType="1"/>
          </p:cNvCxnSpPr>
          <p:nvPr/>
        </p:nvCxnSpPr>
        <p:spPr bwMode="auto">
          <a:xfrm rot="5400000" flipH="1" flipV="1">
            <a:off x="1713628" y="3396639"/>
            <a:ext cx="584701" cy="135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1" name="Rak pil 11"/>
          <p:cNvCxnSpPr>
            <a:cxnSpLocks noChangeShapeType="1"/>
          </p:cNvCxnSpPr>
          <p:nvPr/>
        </p:nvCxnSpPr>
        <p:spPr bwMode="auto">
          <a:xfrm rot="5400000" flipH="1" flipV="1">
            <a:off x="3241741" y="3395918"/>
            <a:ext cx="583262" cy="135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llips 9"/>
          <p:cNvSpPr/>
          <p:nvPr/>
        </p:nvSpPr>
        <p:spPr bwMode="auto">
          <a:xfrm>
            <a:off x="3032407" y="3342448"/>
            <a:ext cx="5254273" cy="213863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80145" tIns="40073" rIns="80145" bIns="40073"/>
          <a:lstStyle/>
          <a:p>
            <a:pPr eaLnBrk="0" hangingPunct="0">
              <a:defRPr/>
            </a:pPr>
            <a:endParaRPr lang="sv-S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Kandidatexamen  –  i Teknik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Masterexamen  –  Teknologie master……</a:t>
            </a:r>
          </a:p>
          <a:p>
            <a:pPr marL="342287" indent="-342287" defTabSz="914162">
              <a:defRPr/>
            </a:pPr>
            <a:endParaRPr lang="sv-SE" dirty="0" smtClean="0"/>
          </a:p>
          <a:p>
            <a:pPr marL="342287" indent="-342287" defTabSz="914162">
              <a:defRPr/>
            </a:pPr>
            <a:r>
              <a:rPr lang="sv-SE" dirty="0" smtClean="0"/>
              <a:t>Civilingenjörsexamen  -  i </a:t>
            </a:r>
            <a:r>
              <a:rPr lang="sv-SE" dirty="0"/>
              <a:t>F</a:t>
            </a:r>
            <a:r>
              <a:rPr lang="sv-SE" dirty="0" smtClean="0"/>
              <a:t>arkostteknik</a:t>
            </a:r>
            <a:endParaRPr lang="sv-SE" dirty="0"/>
          </a:p>
        </p:txBody>
      </p:sp>
      <p:sp>
        <p:nvSpPr>
          <p:cNvPr id="68611" name="Rubrik 2"/>
          <p:cNvSpPr>
            <a:spLocks noGrp="1"/>
          </p:cNvSpPr>
          <p:nvPr>
            <p:ph type="title"/>
          </p:nvPr>
        </p:nvSpPr>
        <p:spPr>
          <a:xfrm>
            <a:off x="1619251" y="873404"/>
            <a:ext cx="6935788" cy="668338"/>
          </a:xfrm>
        </p:spPr>
        <p:txBody>
          <a:bodyPr/>
          <a:lstStyle/>
          <a:p>
            <a:r>
              <a:rPr lang="sv-SE" altLang="sv-SE" dirty="0" smtClean="0"/>
              <a:t>Vilka examina blir det?</a:t>
            </a:r>
          </a:p>
        </p:txBody>
      </p:sp>
    </p:spTree>
    <p:extLst>
      <p:ext uri="{BB962C8B-B14F-4D97-AF65-F5344CB8AC3E}">
        <p14:creationId xmlns:p14="http://schemas.microsoft.com/office/powerpoint/2010/main" val="196204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Utbytesstudier </a:t>
            </a: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9352" y="1582741"/>
            <a:ext cx="7315687" cy="4078286"/>
          </a:xfrm>
        </p:spPr>
        <p:txBody>
          <a:bodyPr/>
          <a:lstStyle/>
          <a:p>
            <a:r>
              <a:rPr lang="sv-SE" dirty="0" smtClean="0"/>
              <a:t>Ansökan för utbytesstudier öppnar i mitten av november, Deadline att ansöka är den 15 december. </a:t>
            </a:r>
          </a:p>
          <a:p>
            <a:endParaRPr lang="sv-SE" dirty="0"/>
          </a:p>
          <a:p>
            <a:r>
              <a:rPr lang="sv-SE" dirty="0" smtClean="0"/>
              <a:t>För mer info kontakta Internationell koordinator Helena </a:t>
            </a:r>
            <a:r>
              <a:rPr lang="sv-SE" dirty="0" err="1" smtClean="0"/>
              <a:t>Legnell</a:t>
            </a:r>
            <a:r>
              <a:rPr lang="sv-SE" dirty="0" smtClean="0"/>
              <a:t>. </a:t>
            </a:r>
          </a:p>
          <a:p>
            <a:r>
              <a:rPr lang="sv-SE" dirty="0" smtClean="0"/>
              <a:t>Teknikringen 8, </a:t>
            </a:r>
            <a:r>
              <a:rPr lang="sv-SE" dirty="0" err="1" smtClean="0"/>
              <a:t>drop</a:t>
            </a:r>
            <a:r>
              <a:rPr lang="sv-SE" dirty="0" smtClean="0"/>
              <a:t>-in mån-</a:t>
            </a:r>
            <a:r>
              <a:rPr lang="sv-SE" dirty="0" err="1" smtClean="0"/>
              <a:t>tor</a:t>
            </a:r>
            <a:r>
              <a:rPr lang="sv-SE" dirty="0" smtClean="0"/>
              <a:t> </a:t>
            </a:r>
            <a:r>
              <a:rPr lang="sv-SE" dirty="0" err="1" smtClean="0"/>
              <a:t>kl</a:t>
            </a:r>
            <a:r>
              <a:rPr lang="sv-SE" dirty="0" smtClean="0"/>
              <a:t> 12-15, </a:t>
            </a:r>
            <a:r>
              <a:rPr lang="sv-SE" dirty="0" err="1" smtClean="0"/>
              <a:t>fr</a:t>
            </a:r>
            <a:r>
              <a:rPr lang="sv-SE" dirty="0" smtClean="0"/>
              <a:t> 12-13:30</a:t>
            </a:r>
          </a:p>
          <a:p>
            <a:endParaRPr lang="sv-SE" dirty="0" smtClean="0"/>
          </a:p>
          <a:p>
            <a:endParaRPr lang="sv-SE" dirty="0"/>
          </a:p>
          <a:p>
            <a:r>
              <a:rPr lang="sv-SE" dirty="0" smtClean="0">
                <a:hlinkClick r:id="rId2"/>
              </a:rPr>
              <a:t>Exchange-out@sci.kth.se</a:t>
            </a:r>
            <a:r>
              <a:rPr lang="sv-SE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330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8111" y="2649879"/>
            <a:ext cx="5111679" cy="642307"/>
          </a:xfrm>
          <a:prstGeom prst="rect">
            <a:avLst/>
          </a:prstGeom>
          <a:noFill/>
        </p:spPr>
        <p:txBody>
          <a:bodyPr lIns="80145" tIns="40073" rIns="80145" bIns="40073">
            <a:spAutoFit/>
          </a:bodyPr>
          <a:lstStyle/>
          <a:p>
            <a:pPr>
              <a:defRPr/>
            </a:pPr>
            <a:r>
              <a:rPr lang="sv-SE" sz="3500" dirty="0" smtClean="0">
                <a:solidFill>
                  <a:srgbClr val="B81100"/>
                </a:solidFill>
                <a:latin typeface="+mj-lt"/>
                <a:ea typeface="+mj-ea"/>
                <a:cs typeface="+mj-cs"/>
              </a:rPr>
              <a:t>Frågor</a:t>
            </a:r>
            <a:endParaRPr lang="sv-SE" sz="3500" dirty="0">
              <a:solidFill>
                <a:srgbClr val="B811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kgorgen\AppData\Local\Microsoft\Windows\Temporary Internet Files\Content.IE5\XHJUF1Q2\images-1[1]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608" y="2023294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gorgen\AppData\Local\Microsoft\Windows\Temporary Internet Files\Content.IE5\IOSJQWM7\1866225_f26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073" y="1423219"/>
            <a:ext cx="2476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2317" y="4896952"/>
            <a:ext cx="588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Eller maila: </a:t>
            </a:r>
            <a:r>
              <a:rPr lang="sv-SE" dirty="0" smtClean="0">
                <a:hlinkClick r:id="rId4"/>
              </a:rPr>
              <a:t>kgorgen@kth.se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17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910</Words>
  <Application>Microsoft Office PowerPoint</Application>
  <PresentationFormat>On-screen Show (4:3)</PresentationFormat>
  <Paragraphs>313</Paragraphs>
  <Slides>26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Template_KTH_with colours and grafs</vt:lpstr>
      <vt:lpstr>think-cell Slide</vt:lpstr>
      <vt:lpstr>Information inför val av kandidatarbete  (och val av valfri kurs vt-18)</vt:lpstr>
      <vt:lpstr>PowerPoint Presentation</vt:lpstr>
      <vt:lpstr>Valet i november (1-15/11)</vt:lpstr>
      <vt:lpstr>Val av kandidatarbete</vt:lpstr>
      <vt:lpstr>Vem får välja och påbörja ett kandidatarbete?</vt:lpstr>
      <vt:lpstr>På gränsen?</vt:lpstr>
      <vt:lpstr>… om inte då???</vt:lpstr>
      <vt:lpstr>Vad är det man väljer?</vt:lpstr>
      <vt:lpstr>Krav på förkunskaper?</vt:lpstr>
      <vt:lpstr>Kandidatarbetet, 15 hp</vt:lpstr>
      <vt:lpstr>Underkänt??</vt:lpstr>
      <vt:lpstr>Kandidatexamensarbeten</vt:lpstr>
      <vt:lpstr>Kurshemsida</vt:lpstr>
      <vt:lpstr>Projektval</vt:lpstr>
      <vt:lpstr>Information: </vt:lpstr>
      <vt:lpstr>  Första tillfället:  </vt:lpstr>
      <vt:lpstr>Kursval inför vt åk 3</vt:lpstr>
      <vt:lpstr>Terminsregistrering </vt:lpstr>
      <vt:lpstr>Val av masterprogram</vt:lpstr>
      <vt:lpstr>PowerPoint Presentation</vt:lpstr>
      <vt:lpstr>PowerPoint Presentation</vt:lpstr>
      <vt:lpstr>Mastermässa för studenter som går på KTH</vt:lpstr>
      <vt:lpstr>Vem får välja Masterprogram?</vt:lpstr>
      <vt:lpstr>Vilka examina blir det?</vt:lpstr>
      <vt:lpstr>Utbytesstudier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Karin Gorgén</cp:lastModifiedBy>
  <cp:revision>98</cp:revision>
  <cp:lastPrinted>2013-05-27T09:10:21Z</cp:lastPrinted>
  <dcterms:created xsi:type="dcterms:W3CDTF">2014-01-30T09:56:50Z</dcterms:created>
  <dcterms:modified xsi:type="dcterms:W3CDTF">2017-10-11T06:23:47Z</dcterms:modified>
</cp:coreProperties>
</file>