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8" r:id="rId2"/>
    <p:sldId id="274" r:id="rId3"/>
    <p:sldId id="262" r:id="rId4"/>
    <p:sldId id="268" r:id="rId5"/>
    <p:sldId id="269" r:id="rId6"/>
    <p:sldId id="270" r:id="rId7"/>
    <p:sldId id="263" r:id="rId8"/>
    <p:sldId id="271" r:id="rId9"/>
    <p:sldId id="273" r:id="rId10"/>
    <p:sldId id="277" r:id="rId11"/>
    <p:sldId id="278" r:id="rId12"/>
    <p:sldId id="279" r:id="rId13"/>
    <p:sldId id="280" r:id="rId14"/>
    <p:sldId id="276" r:id="rId15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82057" autoAdjust="0"/>
  </p:normalViewPr>
  <p:slideViewPr>
    <p:cSldViewPr snapToGrid="0" showGuides="1">
      <p:cViewPr varScale="1">
        <p:scale>
          <a:sx n="109" d="100"/>
          <a:sy n="109" d="100"/>
        </p:scale>
        <p:origin x="-1674" y="-84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06/11/2017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2A2DD-5397-4248-9DF4-E81090A9F299}" type="datetimeFigureOut">
              <a:rPr lang="sv-SE" smtClean="0"/>
              <a:t>2017-11-06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B7F85-0ABD-4743-B053-92B6037CC9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9251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B7F85-0ABD-4743-B053-92B6037CC9C9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503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2017-11-06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2017-11-06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2017-11-06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2017-11-06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2017-11-06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2017-11-06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2017-11-06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2017-11-06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06/11/2017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62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tagning.se/se/start" TargetMode="External"/><Relationship Id="rId2" Type="http://schemas.openxmlformats.org/officeDocument/2006/relationships/hyperlink" Target="http://www.kth.se/student/kurser/kurser-inom-program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tagning.se/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frida.nilsson@sth.kth.se" TargetMode="External"/><Relationship Id="rId2" Type="http://schemas.openxmlformats.org/officeDocument/2006/relationships/hyperlink" Target="mailto:svl@itm.kth.se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studentexp@sth.kth.se" TargetMode="External"/><Relationship Id="rId5" Type="http://schemas.openxmlformats.org/officeDocument/2006/relationships/hyperlink" Target="mailto:anders.lindstrom@sth.kth.se" TargetMode="External"/><Relationship Id="rId4" Type="http://schemas.openxmlformats.org/officeDocument/2006/relationships/hyperlink" Target="mailto:ibrahim.orhan@sth.kth.se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4000" dirty="0" smtClean="0"/>
              <a:t>AKP- anmälan till kurs inom program inför V18</a:t>
            </a:r>
            <a:endParaRPr lang="sv-SE" sz="4000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286000" y="1810352"/>
            <a:ext cx="4572000" cy="18374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sv-SE" altLang="sv-SE" dirty="0"/>
              <a:t>Kursanmälan</a:t>
            </a:r>
          </a:p>
          <a:p>
            <a:pPr>
              <a:lnSpc>
                <a:spcPct val="90000"/>
              </a:lnSpc>
              <a:defRPr/>
            </a:pPr>
            <a:endParaRPr lang="sv-SE" altLang="sv-SE" dirty="0"/>
          </a:p>
          <a:p>
            <a:pPr>
              <a:lnSpc>
                <a:spcPct val="90000"/>
              </a:lnSpc>
              <a:defRPr/>
            </a:pPr>
            <a:r>
              <a:rPr lang="sv-SE" altLang="sv-SE" dirty="0"/>
              <a:t>Programinformation</a:t>
            </a:r>
          </a:p>
          <a:p>
            <a:pPr>
              <a:lnSpc>
                <a:spcPct val="90000"/>
              </a:lnSpc>
              <a:defRPr/>
            </a:pPr>
            <a:endParaRPr lang="sv-SE" altLang="sv-SE" dirty="0"/>
          </a:p>
          <a:p>
            <a:pPr>
              <a:lnSpc>
                <a:spcPct val="90000"/>
              </a:lnSpc>
              <a:defRPr/>
            </a:pPr>
            <a:r>
              <a:rPr lang="sv-SE" altLang="sv-SE" dirty="0" smtClean="0"/>
              <a:t>Studieplanering</a:t>
            </a:r>
          </a:p>
          <a:p>
            <a:pPr>
              <a:lnSpc>
                <a:spcPct val="90000"/>
              </a:lnSpc>
              <a:defRPr/>
            </a:pPr>
            <a:endParaRPr lang="sv-SE" altLang="sv-SE" dirty="0"/>
          </a:p>
          <a:p>
            <a:pPr>
              <a:lnSpc>
                <a:spcPct val="90000"/>
              </a:lnSpc>
              <a:defRPr/>
            </a:pPr>
            <a:r>
              <a:rPr lang="sv-SE" altLang="sv-SE" dirty="0" smtClean="0"/>
              <a:t>CSN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10188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594310" y="-248172"/>
            <a:ext cx="6985668" cy="1880419"/>
          </a:xfrm>
        </p:spPr>
        <p:txBody>
          <a:bodyPr/>
          <a:lstStyle/>
          <a:p>
            <a:r>
              <a:rPr lang="sv-SE" sz="3200" dirty="0" smtClean="0"/>
              <a:t>AKP-anmälan till kurs inom program</a:t>
            </a:r>
            <a:endParaRPr lang="sv-SE" sz="32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468412" y="2055223"/>
            <a:ext cx="6674265" cy="3976259"/>
          </a:xfrm>
        </p:spPr>
        <p:txBody>
          <a:bodyPr>
            <a:normAutofit fontScale="70000" lnSpcReduction="20000"/>
          </a:bodyPr>
          <a:lstStyle/>
          <a:p>
            <a:pPr marL="390525" indent="-390525" defTabSz="1042988">
              <a:buClr>
                <a:srgbClr val="C01900"/>
              </a:buClr>
              <a:buFontTx/>
              <a:buChar char="•"/>
              <a:defRPr/>
            </a:pPr>
            <a:r>
              <a:rPr lang="sv-SE" sz="2800" dirty="0">
                <a:latin typeface="Verdana" pitchFamily="34" charset="0"/>
              </a:rPr>
              <a:t>Kursanmälan 1 – 15 november</a:t>
            </a:r>
          </a:p>
          <a:p>
            <a:pPr defTabSz="1042988">
              <a:buClr>
                <a:srgbClr val="C01900"/>
              </a:buClr>
              <a:defRPr/>
            </a:pPr>
            <a:endParaRPr lang="sv-SE" sz="2800" dirty="0">
              <a:latin typeface="Verdana" pitchFamily="34" charset="0"/>
            </a:endParaRPr>
          </a:p>
          <a:p>
            <a:pPr marL="390525" indent="-390525" defTabSz="1042988">
              <a:buClr>
                <a:srgbClr val="C01900"/>
              </a:buClr>
              <a:buFontTx/>
              <a:buChar char="•"/>
              <a:defRPr/>
            </a:pPr>
            <a:r>
              <a:rPr lang="sv-SE" sz="2800" dirty="0">
                <a:latin typeface="Verdana" pitchFamily="34" charset="0"/>
              </a:rPr>
              <a:t>Schemat öppnar 1:a november</a:t>
            </a:r>
          </a:p>
          <a:p>
            <a:pPr defTabSz="1042988">
              <a:buClr>
                <a:srgbClr val="C01900"/>
              </a:buClr>
              <a:defRPr/>
            </a:pPr>
            <a:endParaRPr lang="sv-SE" sz="2800" dirty="0">
              <a:latin typeface="Verdana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Hämta </a:t>
            </a:r>
            <a:r>
              <a:rPr lang="sv-SE" sz="2800" b="1" dirty="0"/>
              <a:t>anmälnings</a:t>
            </a:r>
            <a:r>
              <a:rPr lang="sv-SE" sz="2800" dirty="0"/>
              <a:t>koder (ej kurskoder) i kurs- och programkatalogen. </a:t>
            </a:r>
            <a:r>
              <a:rPr lang="sv-SE" sz="2800" dirty="0">
                <a:hlinkClick r:id="rId2"/>
              </a:rPr>
              <a:t>http://www.kth.se/student/kurser/kurser-inom-program</a:t>
            </a:r>
            <a:r>
              <a:rPr lang="sv-SE" sz="2800" dirty="0"/>
              <a:t> </a:t>
            </a:r>
          </a:p>
          <a:p>
            <a:endParaRPr lang="sv-SE" sz="2800" dirty="0">
              <a:hlinkClick r:id="rId3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hlinkClick r:id="rId3"/>
              </a:rPr>
              <a:t>https://www.antagning.se/se/start</a:t>
            </a:r>
            <a:endParaRPr lang="sv-SE" sz="2800" dirty="0"/>
          </a:p>
          <a:p>
            <a:pPr defTabSz="1042988">
              <a:buClr>
                <a:srgbClr val="C01900"/>
              </a:buClr>
              <a:defRPr/>
            </a:pPr>
            <a:endParaRPr lang="sv-SE" sz="2800" dirty="0">
              <a:latin typeface="Verdana" pitchFamily="34" charset="0"/>
            </a:endParaRPr>
          </a:p>
          <a:p>
            <a:pPr marL="390525" indent="-390525" defTabSz="1042988">
              <a:buClr>
                <a:srgbClr val="C01900"/>
              </a:buClr>
              <a:buFontTx/>
              <a:buChar char="•"/>
              <a:defRPr/>
            </a:pPr>
            <a:r>
              <a:rPr lang="sv-SE" sz="2800" dirty="0"/>
              <a:t>Du loggar du in med ditt kth.se konto och anmäler dig</a:t>
            </a:r>
          </a:p>
          <a:p>
            <a:pPr marL="390525" indent="-390525" defTabSz="1042988">
              <a:buClr>
                <a:srgbClr val="C01900"/>
              </a:buClr>
              <a:buFontTx/>
              <a:buChar char="•"/>
              <a:defRPr/>
            </a:pPr>
            <a:endParaRPr lang="sv-SE" sz="2800" dirty="0">
              <a:latin typeface="Verdana" pitchFamily="34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9841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593" y="270454"/>
            <a:ext cx="7058827" cy="5390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6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går det till?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”</a:t>
            </a:r>
            <a:r>
              <a:rPr lang="sv-SE" sz="2800" dirty="0"/>
              <a:t>Kungliga Tekniska Högskolan” i rullistan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”Gå vidare till inloggning”.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Du slussas nu vidare till ditt KTH-konto där du loggar in för att sedan komma tillbaka till antagning.se.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Om det krånglar- Kontakta </a:t>
            </a:r>
            <a:r>
              <a:rPr lang="sv-SE" sz="2800" b="1" dirty="0"/>
              <a:t>admissions@kth.se</a:t>
            </a:r>
            <a:r>
              <a:rPr lang="sv-SE" sz="2800" dirty="0"/>
              <a:t> för hjälp 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7375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Hittar du inte kursen?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Inte loggat in vägen via KTH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Inte sökt på </a:t>
            </a:r>
            <a:r>
              <a:rPr lang="sv-SE" sz="2800" b="1" dirty="0"/>
              <a:t>anmälnings</a:t>
            </a:r>
            <a:r>
              <a:rPr lang="sv-SE" sz="2800" dirty="0"/>
              <a:t>koden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Inte FFG registrerad på innevarande termin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 smtClean="0"/>
              <a:t>Tidigare </a:t>
            </a:r>
            <a:r>
              <a:rPr lang="sv-SE" sz="2800" dirty="0"/>
              <a:t>registrerad på samma kurs?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6591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3200" dirty="0"/>
              <a:t>Terminsregistrering</a:t>
            </a:r>
            <a:endParaRPr lang="sv-S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v-SE" dirty="0" smtClean="0"/>
          </a:p>
          <a:p>
            <a:endParaRPr lang="sv-SE" dirty="0"/>
          </a:p>
          <a:p>
            <a:pPr>
              <a:defRPr/>
            </a:pPr>
            <a:r>
              <a:rPr lang="sv-SE" dirty="0"/>
              <a:t>Obligatorisk, ska göras inför varje termin</a:t>
            </a:r>
          </a:p>
          <a:p>
            <a:pPr>
              <a:defRPr/>
            </a:pPr>
            <a:r>
              <a:rPr lang="sv-SE" dirty="0"/>
              <a:t>     2 veckor före till en vecka efter terminsstart </a:t>
            </a:r>
            <a:endParaRPr lang="sv-SE" dirty="0" smtClean="0"/>
          </a:p>
          <a:p>
            <a:pPr>
              <a:defRPr/>
            </a:pPr>
            <a:r>
              <a:rPr lang="sv-SE" dirty="0" smtClean="0"/>
              <a:t>-</a:t>
            </a:r>
            <a:r>
              <a:rPr lang="sv-SE" dirty="0"/>
              <a:t>betyder: ja, jag pluggar också den här terminen. 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Terminsregistrering krävs för att </a:t>
            </a:r>
          </a:p>
          <a:p>
            <a:pPr>
              <a:defRPr/>
            </a:pPr>
            <a:endParaRPr lang="sv-SE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 Kunna </a:t>
            </a:r>
            <a:r>
              <a:rPr lang="sv-SE" dirty="0"/>
              <a:t>registrera nästa termins kurser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 </a:t>
            </a:r>
            <a:r>
              <a:rPr lang="sv-SE" dirty="0"/>
              <a:t>Få studieresultat inrapporterade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 </a:t>
            </a:r>
            <a:r>
              <a:rPr lang="sv-SE" dirty="0"/>
              <a:t>Erhålla utbetalning från CSN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v-SE" dirty="0"/>
              <a:t> </a:t>
            </a:r>
            <a:r>
              <a:rPr lang="sv-SE" dirty="0" smtClean="0"/>
              <a:t>Kunna </a:t>
            </a:r>
            <a:r>
              <a:rPr lang="sv-SE" dirty="0"/>
              <a:t>anmäla till tenta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30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dirty="0"/>
              <a:t>Efter valet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Antagningsbesked </a:t>
            </a:r>
            <a:r>
              <a:rPr lang="sv-SE" sz="2800" dirty="0" smtClean="0"/>
              <a:t>ca 1 månad innan terminsstart </a:t>
            </a:r>
            <a:r>
              <a:rPr lang="sv-SE" sz="2800" dirty="0"/>
              <a:t>på </a:t>
            </a:r>
            <a:r>
              <a:rPr lang="sv-SE" sz="2800" dirty="0" smtClean="0">
                <a:hlinkClick r:id="rId2"/>
              </a:rPr>
              <a:t>www.antagning.se</a:t>
            </a:r>
            <a:r>
              <a:rPr lang="sv-SE" sz="2800" dirty="0" smtClean="0"/>
              <a:t> </a:t>
            </a:r>
          </a:p>
          <a:p>
            <a:endParaRPr lang="sv-S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 smtClean="0"/>
              <a:t>Villkorligt </a:t>
            </a:r>
            <a:r>
              <a:rPr lang="sv-SE" sz="2800" dirty="0"/>
              <a:t>antagen med krav på uppflyttning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271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09453" cy="1013732"/>
          </a:xfrm>
        </p:spPr>
        <p:txBody>
          <a:bodyPr/>
          <a:lstStyle/>
          <a:p>
            <a:r>
              <a:rPr lang="sv-SE" sz="3200" dirty="0" smtClean="0"/>
              <a:t>Spärrade kurser</a:t>
            </a:r>
            <a:endParaRPr lang="sv-S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2800" dirty="0"/>
          </a:p>
          <a:p>
            <a:r>
              <a:rPr lang="sv-SE" sz="2800" i="1" dirty="0" smtClean="0"/>
              <a:t>HI1026 </a:t>
            </a:r>
            <a:r>
              <a:rPr lang="sv-SE" sz="2800" i="1" dirty="0"/>
              <a:t>Projektkurs inom datateknik och internetteknik (period 4 årskurs 1)</a:t>
            </a:r>
            <a:endParaRPr lang="sv-SE" sz="2800" dirty="0"/>
          </a:p>
          <a:p>
            <a:r>
              <a:rPr lang="sv-SE" sz="2800" dirty="0" smtClean="0"/>
              <a:t>HI1024 </a:t>
            </a:r>
            <a:r>
              <a:rPr lang="sv-SE" sz="2800" dirty="0"/>
              <a:t>Programmering, grundkurs, samt kursen HF1005 Informationsteknik och </a:t>
            </a:r>
            <a:r>
              <a:rPr lang="sv-SE" sz="2800" dirty="0" smtClean="0"/>
              <a:t>ingenjörsmetodik ska vara avslutade.</a:t>
            </a:r>
            <a:r>
              <a:rPr lang="sv-SE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1068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Kursregistrering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altLang="sv-SE" b="1" dirty="0"/>
              <a:t>Uppflyttning</a:t>
            </a:r>
            <a:r>
              <a:rPr lang="sv-SE" altLang="sv-SE" dirty="0"/>
              <a:t> Prövning sker mellan läsåren, 45 hp till år 2.</a:t>
            </a:r>
          </a:p>
          <a:p>
            <a:endParaRPr lang="sv-SE" altLang="sv-SE" dirty="0"/>
          </a:p>
          <a:p>
            <a:r>
              <a:rPr lang="sv-SE" altLang="sv-SE" dirty="0"/>
              <a:t>•</a:t>
            </a:r>
            <a:r>
              <a:rPr lang="sv-SE" altLang="sv-SE" b="1" dirty="0"/>
              <a:t>Kursantagning</a:t>
            </a:r>
            <a:r>
              <a:rPr lang="sv-SE" altLang="sv-SE" dirty="0"/>
              <a:t> När de kurser du </a:t>
            </a:r>
            <a:r>
              <a:rPr lang="sv-SE" altLang="sv-SE" dirty="0" smtClean="0"/>
              <a:t>sökt till kommande terminen </a:t>
            </a:r>
            <a:r>
              <a:rPr lang="sv-SE" altLang="sv-SE" dirty="0"/>
              <a:t>läggs in i Ladok </a:t>
            </a:r>
          </a:p>
          <a:p>
            <a:endParaRPr lang="sv-SE" altLang="sv-SE" dirty="0"/>
          </a:p>
          <a:p>
            <a:r>
              <a:rPr lang="sv-SE" altLang="sv-SE" dirty="0"/>
              <a:t>•</a:t>
            </a:r>
            <a:r>
              <a:rPr lang="sv-SE" altLang="sv-SE" b="1" dirty="0"/>
              <a:t>Terminsregistrering</a:t>
            </a:r>
            <a:r>
              <a:rPr lang="sv-SE" altLang="sv-SE" dirty="0"/>
              <a:t> Du meddelar både KTH och CSN att du läser. </a:t>
            </a:r>
          </a:p>
          <a:p>
            <a:endParaRPr lang="sv-SE" altLang="sv-SE" dirty="0"/>
          </a:p>
          <a:p>
            <a:r>
              <a:rPr lang="sv-SE" altLang="sv-SE" dirty="0"/>
              <a:t>•</a:t>
            </a:r>
            <a:r>
              <a:rPr lang="sv-SE" altLang="sv-SE" b="1" dirty="0"/>
              <a:t>Kursregistrering </a:t>
            </a:r>
            <a:r>
              <a:rPr lang="sv-SE" altLang="sv-SE" dirty="0"/>
              <a:t>När du </a:t>
            </a:r>
            <a:r>
              <a:rPr lang="sv-SE" altLang="sv-SE" dirty="0" smtClean="0"/>
              <a:t>meddelar </a:t>
            </a:r>
            <a:r>
              <a:rPr lang="sv-SE" altLang="sv-SE" dirty="0"/>
              <a:t>att du verkligen läser kursen genom att registeringa på studentwebben under personliga menyn.</a:t>
            </a:r>
          </a:p>
          <a:p>
            <a:endParaRPr lang="sv-SE" altLang="sv-SE" dirty="0"/>
          </a:p>
          <a:p>
            <a:r>
              <a:rPr lang="sv-SE" altLang="sv-SE" dirty="0"/>
              <a:t>Problem men </a:t>
            </a:r>
            <a:r>
              <a:rPr lang="sv-SE" altLang="sv-SE" dirty="0" err="1"/>
              <a:t>kursREGISTERING</a:t>
            </a:r>
            <a:r>
              <a:rPr lang="sv-SE" altLang="sv-SE" dirty="0"/>
              <a:t> och tentaanmälan, kontakta studentexpeditionen</a:t>
            </a:r>
          </a:p>
          <a:p>
            <a:r>
              <a:rPr lang="sv-SE" altLang="sv-SE" dirty="0"/>
              <a:t>Problem med </a:t>
            </a:r>
            <a:r>
              <a:rPr lang="sv-SE" altLang="sv-SE" dirty="0" err="1"/>
              <a:t>kursANMÄLAN</a:t>
            </a:r>
            <a:r>
              <a:rPr lang="sv-SE" altLang="sv-SE" dirty="0"/>
              <a:t> eller terminsregistering, kontakta SVL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6778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terminsöversikt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v-SE" altLang="sv-SE" dirty="0"/>
              <a:t>Terminsstart den </a:t>
            </a:r>
            <a:r>
              <a:rPr lang="sv-SE" altLang="sv-SE" dirty="0" smtClean="0"/>
              <a:t>16/1 2018</a:t>
            </a:r>
          </a:p>
          <a:p>
            <a:pPr>
              <a:defRPr/>
            </a:pPr>
            <a:endParaRPr lang="sv-SE" altLang="sv-SE" dirty="0"/>
          </a:p>
          <a:p>
            <a:pPr>
              <a:defRPr/>
            </a:pPr>
            <a:r>
              <a:rPr lang="sv-SE" altLang="sv-SE" dirty="0"/>
              <a:t>P3 </a:t>
            </a:r>
            <a:r>
              <a:rPr lang="sv-SE" altLang="sv-SE" dirty="0" smtClean="0"/>
              <a:t>16/1  </a:t>
            </a:r>
            <a:r>
              <a:rPr lang="sv-SE" altLang="sv-SE" dirty="0"/>
              <a:t>- 18/3</a:t>
            </a:r>
          </a:p>
          <a:p>
            <a:pPr marL="0" lvl="2" indent="0">
              <a:buClr>
                <a:srgbClr val="C01900"/>
              </a:buClr>
              <a:buNone/>
              <a:defRPr/>
            </a:pPr>
            <a:r>
              <a:rPr lang="sv-SE" altLang="sv-SE" dirty="0"/>
              <a:t>P4 </a:t>
            </a:r>
            <a:r>
              <a:rPr lang="sv-SE" altLang="sv-SE" dirty="0" smtClean="0"/>
              <a:t>19/3 </a:t>
            </a:r>
            <a:r>
              <a:rPr lang="sv-SE" altLang="sv-SE" dirty="0"/>
              <a:t>– </a:t>
            </a:r>
            <a:r>
              <a:rPr lang="sv-SE" altLang="sv-SE" dirty="0" smtClean="0"/>
              <a:t>4/6</a:t>
            </a:r>
            <a:endParaRPr lang="sv-SE" altLang="sv-SE" dirty="0"/>
          </a:p>
          <a:p>
            <a:pPr>
              <a:defRPr/>
            </a:pPr>
            <a:endParaRPr lang="sv-SE" altLang="sv-SE" dirty="0"/>
          </a:p>
          <a:p>
            <a:pPr>
              <a:defRPr/>
            </a:pPr>
            <a:r>
              <a:rPr lang="sv-SE" altLang="sv-SE" dirty="0"/>
              <a:t>Period 1 omtenta i </a:t>
            </a:r>
            <a:r>
              <a:rPr lang="sv-SE" altLang="sv-SE" dirty="0" smtClean="0"/>
              <a:t>december</a:t>
            </a:r>
            <a:endParaRPr lang="sv-SE" altLang="sv-SE" dirty="0"/>
          </a:p>
          <a:p>
            <a:pPr>
              <a:defRPr/>
            </a:pPr>
            <a:r>
              <a:rPr lang="sv-SE" altLang="sv-SE" dirty="0"/>
              <a:t>Period 2 omtenta i mars</a:t>
            </a:r>
          </a:p>
          <a:p>
            <a:pPr>
              <a:defRPr/>
            </a:pPr>
            <a:r>
              <a:rPr lang="sv-SE" altLang="sv-SE" dirty="0"/>
              <a:t>Period 3 omtenta i juni</a:t>
            </a:r>
          </a:p>
          <a:p>
            <a:pPr>
              <a:defRPr/>
            </a:pPr>
            <a:r>
              <a:rPr lang="sv-SE" altLang="sv-SE" dirty="0"/>
              <a:t>Period 4 omtenta i augusti</a:t>
            </a:r>
          </a:p>
          <a:p>
            <a:pPr>
              <a:defRPr/>
            </a:pPr>
            <a:endParaRPr lang="sv-SE" altLang="sv-SE" dirty="0"/>
          </a:p>
          <a:p>
            <a:pPr>
              <a:defRPr/>
            </a:pPr>
            <a:r>
              <a:rPr lang="sv-SE" altLang="sv-SE" dirty="0"/>
              <a:t>Titta i schemat och anmäl dig i tid till tentamen!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082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Grundläggande CSN-krav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dirty="0"/>
              <a:t>Dels krav på kursregistreringar motsvarande begärt studiemedel, för heltid 30 hp på 20 veckor. </a:t>
            </a:r>
          </a:p>
          <a:p>
            <a:endParaRPr lang="sv-SE" altLang="sv-SE" dirty="0"/>
          </a:p>
          <a:p>
            <a:r>
              <a:rPr lang="sv-SE" altLang="sv-SE" dirty="0" smtClean="0"/>
              <a:t>•   Dels </a:t>
            </a:r>
            <a:r>
              <a:rPr lang="sv-SE" altLang="sv-SE" dirty="0"/>
              <a:t>krav för att få förnyat studiemedel </a:t>
            </a:r>
          </a:p>
          <a:p>
            <a:r>
              <a:rPr lang="sv-SE" altLang="sv-SE" dirty="0" smtClean="0"/>
              <a:t>    minst </a:t>
            </a:r>
            <a:r>
              <a:rPr lang="sv-SE" altLang="sv-SE" dirty="0"/>
              <a:t>75% av de poäng man fått studiemedel för. </a:t>
            </a:r>
            <a:endParaRPr lang="sv-SE" altLang="sv-SE" dirty="0" smtClean="0"/>
          </a:p>
          <a:p>
            <a:endParaRPr lang="sv-SE" alt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dirty="0" smtClean="0"/>
              <a:t>Sök 1 år i taget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alt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dirty="0" smtClean="0"/>
              <a:t>Alla frågor angående ditt avtal sker direkt med CSN</a:t>
            </a:r>
          </a:p>
          <a:p>
            <a:endParaRPr lang="sv-SE" alt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0531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Kontakt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71749"/>
            <a:ext cx="6935788" cy="4189276"/>
          </a:xfrm>
          <a:ln>
            <a:noFill/>
          </a:ln>
        </p:spPr>
        <p:txBody>
          <a:bodyPr>
            <a:normAutofit fontScale="85000" lnSpcReduction="20000"/>
          </a:bodyPr>
          <a:lstStyle/>
          <a:p>
            <a:pPr fontAlgn="ctr">
              <a:spcBef>
                <a:spcPct val="50000"/>
              </a:spcBef>
              <a:defRPr/>
            </a:pPr>
            <a:r>
              <a:rPr lang="sv-SE" altLang="sv-SE" dirty="0" smtClean="0">
                <a:cs typeface="Arial" charset="0"/>
                <a:hlinkClick r:id="rId2"/>
              </a:rPr>
              <a:t>svl@itm.kth.se</a:t>
            </a:r>
            <a:r>
              <a:rPr lang="sv-SE" altLang="sv-SE" dirty="0">
                <a:cs typeface="Arial" charset="0"/>
              </a:rPr>
              <a:t> </a:t>
            </a:r>
            <a:r>
              <a:rPr lang="sv-SE" altLang="sv-SE" dirty="0" smtClean="0">
                <a:cs typeface="Arial" charset="0"/>
              </a:rPr>
              <a:t> </a:t>
            </a:r>
            <a:r>
              <a:rPr lang="sv-SE" altLang="sv-SE" dirty="0" err="1" smtClean="0">
                <a:cs typeface="Arial" charset="0"/>
              </a:rPr>
              <a:t>t.o.m</a:t>
            </a:r>
            <a:r>
              <a:rPr lang="sv-SE" altLang="sv-SE" dirty="0" smtClean="0">
                <a:cs typeface="Arial" charset="0"/>
              </a:rPr>
              <a:t> 29/10</a:t>
            </a:r>
          </a:p>
          <a:p>
            <a:pPr fontAlgn="ctr">
              <a:spcBef>
                <a:spcPct val="50000"/>
              </a:spcBef>
              <a:defRPr/>
            </a:pPr>
            <a:endParaRPr lang="sv-SE" altLang="sv-SE" dirty="0" smtClean="0">
              <a:cs typeface="Arial" charset="0"/>
            </a:endParaRPr>
          </a:p>
          <a:p>
            <a:pPr fontAlgn="ctr">
              <a:spcBef>
                <a:spcPct val="50000"/>
              </a:spcBef>
              <a:defRPr/>
            </a:pPr>
            <a:r>
              <a:rPr lang="sv-SE" altLang="sv-SE" dirty="0" smtClean="0">
                <a:cs typeface="Arial" charset="0"/>
              </a:rPr>
              <a:t>SVL Frida Nilsson</a:t>
            </a:r>
          </a:p>
          <a:p>
            <a:pPr fontAlgn="ctr">
              <a:spcBef>
                <a:spcPct val="50000"/>
              </a:spcBef>
              <a:defRPr/>
            </a:pPr>
            <a:r>
              <a:rPr lang="sv-SE" altLang="sv-SE" dirty="0" smtClean="0">
                <a:cs typeface="Arial" charset="0"/>
              </a:rPr>
              <a:t> </a:t>
            </a:r>
            <a:r>
              <a:rPr lang="sv-SE" altLang="sv-SE" dirty="0" smtClean="0">
                <a:cs typeface="Arial" charset="0"/>
                <a:hlinkClick r:id="rId3"/>
              </a:rPr>
              <a:t>frida.nilsson@sth.kth.se</a:t>
            </a:r>
            <a:r>
              <a:rPr lang="sv-SE" altLang="sv-SE" dirty="0" smtClean="0">
                <a:cs typeface="Arial" charset="0"/>
              </a:rPr>
              <a:t>  </a:t>
            </a:r>
            <a:r>
              <a:rPr lang="sv-SE" altLang="sv-SE" dirty="0" err="1" smtClean="0">
                <a:cs typeface="Arial" charset="0"/>
              </a:rPr>
              <a:t>fr.o.m</a:t>
            </a:r>
            <a:r>
              <a:rPr lang="sv-SE" altLang="sv-SE" dirty="0" smtClean="0">
                <a:cs typeface="Arial" charset="0"/>
              </a:rPr>
              <a:t> 30/10</a:t>
            </a:r>
          </a:p>
          <a:p>
            <a:pPr fontAlgn="ctr">
              <a:spcBef>
                <a:spcPct val="50000"/>
              </a:spcBef>
              <a:defRPr/>
            </a:pPr>
            <a:endParaRPr lang="sv-SE" altLang="sv-SE" dirty="0">
              <a:cs typeface="Arial" charset="0"/>
            </a:endParaRPr>
          </a:p>
          <a:p>
            <a:r>
              <a:rPr lang="sv-SE" dirty="0" smtClean="0">
                <a:ea typeface="Verdana" panose="020B0604030504040204" pitchFamily="34" charset="0"/>
                <a:cs typeface="Verdana" panose="020B0604030504040204" pitchFamily="34" charset="0"/>
              </a:rPr>
              <a:t>Programansvarig</a:t>
            </a:r>
            <a:r>
              <a:rPr lang="sv-SE" b="1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dirty="0" smtClean="0">
                <a:ea typeface="Verdana" panose="020B0604030504040204" pitchFamily="34" charset="0"/>
                <a:cs typeface="Verdana" panose="020B0604030504040204" pitchFamily="34" charset="0"/>
              </a:rPr>
              <a:t>Ibrahim </a:t>
            </a:r>
            <a:r>
              <a:rPr lang="sv-SE" dirty="0">
                <a:ea typeface="Verdana" panose="020B0604030504040204" pitchFamily="34" charset="0"/>
                <a:cs typeface="Verdana" panose="020B0604030504040204" pitchFamily="34" charset="0"/>
              </a:rPr>
              <a:t>Orhan </a:t>
            </a:r>
            <a:r>
              <a:rPr lang="sv-SE" dirty="0" smtClean="0">
                <a:hlinkClick r:id="rId4"/>
              </a:rPr>
              <a:t>ibrahim.orhan@sth.kth.se</a:t>
            </a:r>
            <a:r>
              <a:rPr lang="sv-SE" b="1" dirty="0" smtClean="0"/>
              <a:t> </a:t>
            </a:r>
            <a:endParaRPr lang="sv-SE" b="1" dirty="0"/>
          </a:p>
          <a:p>
            <a:pPr fontAlgn="ctr">
              <a:spcBef>
                <a:spcPct val="50000"/>
              </a:spcBef>
              <a:defRPr/>
            </a:pPr>
            <a:r>
              <a:rPr lang="sv-SE" altLang="sv-SE" dirty="0" smtClean="0">
                <a:cs typeface="Arial" charset="0"/>
              </a:rPr>
              <a:t>Utbildningsledare Anders </a:t>
            </a:r>
            <a:r>
              <a:rPr lang="sv-SE" altLang="sv-SE" dirty="0">
                <a:cs typeface="Arial" charset="0"/>
              </a:rPr>
              <a:t>Lindström </a:t>
            </a:r>
            <a:r>
              <a:rPr lang="sv-SE" altLang="sv-SE" dirty="0" smtClean="0">
                <a:cs typeface="Arial" charset="0"/>
                <a:hlinkClick r:id="rId5"/>
              </a:rPr>
              <a:t>anders.lindstrom@sth.kth.se</a:t>
            </a:r>
            <a:r>
              <a:rPr lang="sv-SE" altLang="sv-SE" dirty="0" smtClean="0">
                <a:cs typeface="Arial" charset="0"/>
              </a:rPr>
              <a:t> </a:t>
            </a:r>
            <a:r>
              <a:rPr lang="sv-SE" altLang="sv-SE" dirty="0">
                <a:cs typeface="Arial" charset="0"/>
              </a:rPr>
              <a:t>	</a:t>
            </a:r>
          </a:p>
          <a:p>
            <a:pPr fontAlgn="ctr">
              <a:spcBef>
                <a:spcPct val="50000"/>
              </a:spcBef>
              <a:defRPr/>
            </a:pPr>
            <a:r>
              <a:rPr lang="sv-SE" altLang="sv-SE" dirty="0" smtClean="0"/>
              <a:t>Studentexpeditionen</a:t>
            </a:r>
          </a:p>
          <a:p>
            <a:pPr fontAlgn="ctr">
              <a:spcBef>
                <a:spcPct val="50000"/>
              </a:spcBef>
              <a:defRPr/>
            </a:pPr>
            <a:r>
              <a:rPr lang="sv-SE" dirty="0"/>
              <a:t>Måndag: 9.30-11.30</a:t>
            </a:r>
            <a:br>
              <a:rPr lang="sv-SE" dirty="0"/>
            </a:br>
            <a:r>
              <a:rPr lang="sv-SE" dirty="0"/>
              <a:t>Tisdag: 9.30-11.30</a:t>
            </a:r>
            <a:br>
              <a:rPr lang="sv-SE" dirty="0"/>
            </a:br>
            <a:r>
              <a:rPr lang="sv-SE" dirty="0"/>
              <a:t>Onsdag: 11.00-13.00</a:t>
            </a:r>
            <a:br>
              <a:rPr lang="sv-SE" dirty="0"/>
            </a:br>
            <a:r>
              <a:rPr lang="sv-SE" dirty="0"/>
              <a:t>Torsdag: 9.30-11.30</a:t>
            </a:r>
            <a:br>
              <a:rPr lang="sv-SE" dirty="0"/>
            </a:br>
            <a:r>
              <a:rPr lang="sv-SE" dirty="0"/>
              <a:t>Fredag: </a:t>
            </a:r>
            <a:r>
              <a:rPr lang="sv-SE" dirty="0" smtClean="0"/>
              <a:t>Stängt</a:t>
            </a:r>
          </a:p>
          <a:p>
            <a:pPr fontAlgn="ctr">
              <a:spcBef>
                <a:spcPct val="50000"/>
              </a:spcBef>
              <a:defRPr/>
            </a:pPr>
            <a:r>
              <a:rPr lang="sv-SE" altLang="sv-SE" dirty="0" smtClean="0">
                <a:cs typeface="Arial" charset="0"/>
                <a:hlinkClick r:id="rId6"/>
              </a:rPr>
              <a:t>studentexp@sth.kth.se</a:t>
            </a:r>
            <a:r>
              <a:rPr lang="sv-SE" altLang="sv-SE" dirty="0" smtClean="0">
                <a:cs typeface="Arial" charset="0"/>
              </a:rPr>
              <a:t> </a:t>
            </a:r>
            <a:endParaRPr lang="sv-SE" altLang="sv-SE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29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Mer information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>
              <a:spcBef>
                <a:spcPct val="50000"/>
              </a:spcBef>
              <a:buClr>
                <a:srgbClr val="A50021"/>
              </a:buClr>
              <a:buFontTx/>
              <a:buChar char="•"/>
            </a:pPr>
            <a:r>
              <a:rPr lang="sv-SE" altLang="sv-SE" dirty="0">
                <a:latin typeface="Verdana" pitchFamily="34" charset="0"/>
              </a:rPr>
              <a:t>Terminen startar </a:t>
            </a:r>
            <a:r>
              <a:rPr lang="sv-SE" altLang="sv-SE" dirty="0" smtClean="0">
                <a:latin typeface="Verdana" pitchFamily="34" charset="0"/>
              </a:rPr>
              <a:t>16 </a:t>
            </a:r>
            <a:r>
              <a:rPr lang="sv-SE" altLang="sv-SE" dirty="0">
                <a:latin typeface="Verdana" pitchFamily="34" charset="0"/>
              </a:rPr>
              <a:t>januari, kolla ditt schema! </a:t>
            </a:r>
          </a:p>
          <a:p>
            <a:pPr fontAlgn="ctr">
              <a:spcBef>
                <a:spcPct val="50000"/>
              </a:spcBef>
              <a:buClr>
                <a:srgbClr val="A50021"/>
              </a:buClr>
              <a:buFontTx/>
              <a:buChar char="•"/>
            </a:pPr>
            <a:endParaRPr lang="sv-SE" altLang="sv-SE" dirty="0">
              <a:latin typeface="Verdana" pitchFamily="34" charset="0"/>
            </a:endParaRPr>
          </a:p>
          <a:p>
            <a:pPr fontAlgn="ctr">
              <a:spcBef>
                <a:spcPct val="50000"/>
              </a:spcBef>
              <a:buClr>
                <a:srgbClr val="A50021"/>
              </a:buClr>
              <a:buFontTx/>
              <a:buChar char="•"/>
            </a:pPr>
            <a:r>
              <a:rPr lang="sv-SE" altLang="sv-SE" dirty="0">
                <a:latin typeface="Verdana" pitchFamily="34" charset="0"/>
              </a:rPr>
              <a:t> Inget upprop eller annan inskrivning</a:t>
            </a:r>
          </a:p>
          <a:p>
            <a:pPr fontAlgn="ctr">
              <a:spcBef>
                <a:spcPct val="50000"/>
              </a:spcBef>
              <a:buClr>
                <a:srgbClr val="A50021"/>
              </a:buClr>
              <a:buFontTx/>
              <a:buChar char="•"/>
            </a:pPr>
            <a:endParaRPr lang="sv-SE" altLang="sv-SE" dirty="0">
              <a:latin typeface="Verdana" pitchFamily="34" charset="0"/>
            </a:endParaRPr>
          </a:p>
          <a:p>
            <a:pPr fontAlgn="ctr">
              <a:spcBef>
                <a:spcPct val="50000"/>
              </a:spcBef>
              <a:buClr>
                <a:srgbClr val="A50021"/>
              </a:buClr>
              <a:buFontTx/>
              <a:buChar char="•"/>
            </a:pPr>
            <a:r>
              <a:rPr lang="sv-SE" altLang="sv-SE" dirty="0">
                <a:latin typeface="Verdana" pitchFamily="34" charset="0"/>
              </a:rPr>
              <a:t> Uppföljningar görs i juni, studieplaneringar i augusti, mejl från kansliet skickas till ditt kth.se konto.</a:t>
            </a:r>
          </a:p>
          <a:p>
            <a:pPr algn="ctr" fontAlgn="ctr">
              <a:spcBef>
                <a:spcPct val="50000"/>
              </a:spcBef>
              <a:buClr>
                <a:srgbClr val="A50021"/>
              </a:buClr>
            </a:pPr>
            <a:endParaRPr lang="sv-SE" altLang="sv-SE" b="1" dirty="0">
              <a:latin typeface="Verdana" pitchFamily="34" charset="0"/>
              <a:cs typeface="Arial" charset="0"/>
            </a:endParaRPr>
          </a:p>
          <a:p>
            <a:pPr algn="ctr" fontAlgn="ctr">
              <a:spcBef>
                <a:spcPct val="50000"/>
              </a:spcBef>
              <a:buClr>
                <a:srgbClr val="A50021"/>
              </a:buClr>
            </a:pPr>
            <a:r>
              <a:rPr lang="sv-SE" altLang="sv-SE" b="1" dirty="0">
                <a:latin typeface="Verdana" pitchFamily="34" charset="0"/>
                <a:cs typeface="Arial" charset="0"/>
              </a:rPr>
              <a:t>Löpande information kommer på programwebben!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205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</TotalTime>
  <Words>455</Words>
  <Application>Microsoft Office PowerPoint</Application>
  <PresentationFormat>Bildspel på skärmen (4:3)</PresentationFormat>
  <Paragraphs>101</Paragraphs>
  <Slides>14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6" baseType="lpstr">
      <vt:lpstr>Template_KTH_with colours and grafs</vt:lpstr>
      <vt:lpstr>think-cell Slide</vt:lpstr>
      <vt:lpstr>AKP- anmälan till kurs inom program inför V18</vt:lpstr>
      <vt:lpstr>PowerPoint-presentation</vt:lpstr>
      <vt:lpstr>AKP-anmälan till kurs inom program</vt:lpstr>
      <vt:lpstr>PowerPoint-presentation</vt:lpstr>
      <vt:lpstr>Hur går det till?</vt:lpstr>
      <vt:lpstr>Hittar du inte kursen?</vt:lpstr>
      <vt:lpstr>Terminsregistrering</vt:lpstr>
      <vt:lpstr>Efter valet</vt:lpstr>
      <vt:lpstr>Spärrade kurser</vt:lpstr>
      <vt:lpstr>Kursregistrering</vt:lpstr>
      <vt:lpstr>terminsöversikt</vt:lpstr>
      <vt:lpstr>Grundläggande CSN-krav</vt:lpstr>
      <vt:lpstr>Kontakt</vt:lpstr>
      <vt:lpstr>Mer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Annelie Fredriksson</cp:lastModifiedBy>
  <cp:revision>29</cp:revision>
  <cp:lastPrinted>2013-05-27T09:10:21Z</cp:lastPrinted>
  <dcterms:created xsi:type="dcterms:W3CDTF">2014-01-30T09:56:50Z</dcterms:created>
  <dcterms:modified xsi:type="dcterms:W3CDTF">2017-11-06T14:43:06Z</dcterms:modified>
</cp:coreProperties>
</file>