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8" r:id="rId2"/>
    <p:sldId id="305" r:id="rId3"/>
    <p:sldId id="263" r:id="rId4"/>
    <p:sldId id="264" r:id="rId5"/>
    <p:sldId id="265" r:id="rId6"/>
    <p:sldId id="306" r:id="rId7"/>
    <p:sldId id="266" r:id="rId8"/>
    <p:sldId id="267" r:id="rId9"/>
    <p:sldId id="268" r:id="rId10"/>
    <p:sldId id="269" r:id="rId11"/>
    <p:sldId id="270" r:id="rId12"/>
    <p:sldId id="271" r:id="rId13"/>
    <p:sldId id="272" r:id="rId14"/>
    <p:sldId id="273" r:id="rId15"/>
    <p:sldId id="274" r:id="rId16"/>
    <p:sldId id="275" r:id="rId17"/>
    <p:sldId id="307"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6" r:id="rId37"/>
    <p:sldId id="294" r:id="rId38"/>
    <p:sldId id="295" r:id="rId39"/>
    <p:sldId id="297" r:id="rId40"/>
    <p:sldId id="298" r:id="rId41"/>
    <p:sldId id="299" r:id="rId42"/>
    <p:sldId id="302" r:id="rId43"/>
    <p:sldId id="303" r:id="rId44"/>
  </p:sldIdLst>
  <p:sldSz cx="9144000" cy="6858000" type="screen4x3"/>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p15:clr>
            <a:srgbClr val="A4A3A4"/>
          </p15:clr>
        </p15:guide>
        <p15:guide id="2" orient="horz" pos="629">
          <p15:clr>
            <a:srgbClr val="A4A3A4"/>
          </p15:clr>
        </p15:guide>
        <p15:guide id="3" orient="horz" pos="997">
          <p15:clr>
            <a:srgbClr val="A4A3A4"/>
          </p15:clr>
        </p15:guide>
        <p15:guide id="4" orient="horz">
          <p15:clr>
            <a:srgbClr val="A4A3A4"/>
          </p15:clr>
        </p15:guide>
        <p15:guide id="5" orient="horz" pos="217">
          <p15:clr>
            <a:srgbClr val="A4A3A4"/>
          </p15:clr>
        </p15:guide>
        <p15:guide id="6" orient="horz" pos="3681">
          <p15:clr>
            <a:srgbClr val="A4A3A4"/>
          </p15:clr>
        </p15:guide>
        <p15:guide id="7" orient="horz" pos="4054">
          <p15:clr>
            <a:srgbClr val="A4A3A4"/>
          </p15:clr>
        </p15:guide>
        <p15:guide id="8" pos="631">
          <p15:clr>
            <a:srgbClr val="A4A3A4"/>
          </p15:clr>
        </p15:guide>
        <p15:guide id="9" pos="1020">
          <p15:clr>
            <a:srgbClr val="A4A3A4"/>
          </p15:clr>
        </p15:guide>
        <p15:guide id="10" pos="5389">
          <p15:clr>
            <a:srgbClr val="A4A3A4"/>
          </p15:clr>
        </p15:guide>
        <p15:guide id="11" pos="3120">
          <p15:clr>
            <a:srgbClr val="A4A3A4"/>
          </p15:clr>
        </p15:guide>
        <p15:guide id="12" pos="219">
          <p15:clr>
            <a:srgbClr val="A4A3A4"/>
          </p15:clr>
        </p15:guide>
        <p15:guide id="13" pos="329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954A6"/>
    <a:srgbClr val="629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3875" autoAdjust="0"/>
  </p:normalViewPr>
  <p:slideViewPr>
    <p:cSldViewPr snapToGrid="0" showGuides="1">
      <p:cViewPr varScale="1">
        <p:scale>
          <a:sx n="105" d="100"/>
          <a:sy n="105" d="100"/>
        </p:scale>
        <p:origin x="1116" y="96"/>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9D065-03A5-4C09-9A36-A973175AAF75}" type="datetimeFigureOut">
              <a:rPr lang="en-GB" smtClean="0"/>
              <a:pPr/>
              <a:t>06/11/2017</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EE412C-27E3-4D99-8667-4D6CE66CF38B}" type="datetimeFigureOut">
              <a:rPr lang="sv-SE" smtClean="0"/>
              <a:t>2017-11-06</a:t>
            </a:fld>
            <a:endParaRPr lang="sv-S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1529E9-5645-48C3-A793-870B6160E494}" type="slidenum">
              <a:rPr lang="sv-SE" smtClean="0"/>
              <a:t>‹#›</a:t>
            </a:fld>
            <a:endParaRPr lang="sv-SE"/>
          </a:p>
        </p:txBody>
      </p:sp>
    </p:spTree>
    <p:extLst>
      <p:ext uri="{BB962C8B-B14F-4D97-AF65-F5344CB8AC3E}">
        <p14:creationId xmlns:p14="http://schemas.microsoft.com/office/powerpoint/2010/main" val="597450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1</a:t>
            </a:fld>
            <a:endParaRPr lang="sv-SE"/>
          </a:p>
        </p:txBody>
      </p:sp>
    </p:spTree>
    <p:extLst>
      <p:ext uri="{BB962C8B-B14F-4D97-AF65-F5344CB8AC3E}">
        <p14:creationId xmlns:p14="http://schemas.microsoft.com/office/powerpoint/2010/main" val="2293055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2</a:t>
            </a:fld>
            <a:endParaRPr lang="sv-SE"/>
          </a:p>
        </p:txBody>
      </p:sp>
    </p:spTree>
    <p:extLst>
      <p:ext uri="{BB962C8B-B14F-4D97-AF65-F5344CB8AC3E}">
        <p14:creationId xmlns:p14="http://schemas.microsoft.com/office/powerpoint/2010/main" val="1509808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3</a:t>
            </a:fld>
            <a:endParaRPr lang="sv-SE"/>
          </a:p>
        </p:txBody>
      </p:sp>
    </p:spTree>
    <p:extLst>
      <p:ext uri="{BB962C8B-B14F-4D97-AF65-F5344CB8AC3E}">
        <p14:creationId xmlns:p14="http://schemas.microsoft.com/office/powerpoint/2010/main" val="2864176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6</a:t>
            </a:fld>
            <a:endParaRPr lang="sv-SE"/>
          </a:p>
        </p:txBody>
      </p:sp>
    </p:spTree>
    <p:extLst>
      <p:ext uri="{BB962C8B-B14F-4D97-AF65-F5344CB8AC3E}">
        <p14:creationId xmlns:p14="http://schemas.microsoft.com/office/powerpoint/2010/main" val="2853920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7</a:t>
            </a:fld>
            <a:endParaRPr lang="sv-SE"/>
          </a:p>
        </p:txBody>
      </p:sp>
    </p:spTree>
    <p:extLst>
      <p:ext uri="{BB962C8B-B14F-4D97-AF65-F5344CB8AC3E}">
        <p14:creationId xmlns:p14="http://schemas.microsoft.com/office/powerpoint/2010/main" val="422089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8</a:t>
            </a:fld>
            <a:endParaRPr lang="sv-SE"/>
          </a:p>
        </p:txBody>
      </p:sp>
    </p:spTree>
    <p:extLst>
      <p:ext uri="{BB962C8B-B14F-4D97-AF65-F5344CB8AC3E}">
        <p14:creationId xmlns:p14="http://schemas.microsoft.com/office/powerpoint/2010/main" val="36890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amplitude of the luminescence response pulse is proportional to the square of the excitation intensity </a:t>
            </a:r>
            <a:r>
              <a:rPr lang="en-US" i="1" dirty="0"/>
              <a:t>I</a:t>
            </a:r>
            <a:r>
              <a:rPr lang="en-US" dirty="0"/>
              <a:t> </a:t>
            </a:r>
            <a:r>
              <a:rPr lang="en-US" baseline="-25000" dirty="0"/>
              <a:t>ex</a:t>
            </a:r>
            <a:endParaRPr lang="sv-SE"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10</a:t>
            </a:fld>
            <a:endParaRPr lang="sv-SE"/>
          </a:p>
        </p:txBody>
      </p:sp>
    </p:spTree>
    <p:extLst>
      <p:ext uri="{BB962C8B-B14F-4D97-AF65-F5344CB8AC3E}">
        <p14:creationId xmlns:p14="http://schemas.microsoft.com/office/powerpoint/2010/main" val="1251089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N0-N  the concentration of impurity </a:t>
            </a:r>
            <a:r>
              <a:rPr lang="en-US" altLang="zh-CN" dirty="0" err="1"/>
              <a:t>centres</a:t>
            </a:r>
            <a:r>
              <a:rPr lang="en-US" altLang="zh-CN" dirty="0"/>
              <a:t> in the ground state with the concentration of thermal electrons </a:t>
            </a:r>
            <a:r>
              <a:rPr lang="en-US" altLang="zh-CN" dirty="0" err="1"/>
              <a:t>nt</a:t>
            </a:r>
            <a:r>
              <a:rPr lang="en-US" altLang="zh-CN" dirty="0"/>
              <a:t> or </a:t>
            </a:r>
            <a:r>
              <a:rPr lang="en-US" altLang="zh-CN" dirty="0" err="1"/>
              <a:t>pt</a:t>
            </a:r>
            <a:endParaRPr lang="zh-CN" altLang="en-US"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13</a:t>
            </a:fld>
            <a:endParaRPr lang="sv-SE"/>
          </a:p>
        </p:txBody>
      </p:sp>
    </p:spTree>
    <p:extLst>
      <p:ext uri="{BB962C8B-B14F-4D97-AF65-F5344CB8AC3E}">
        <p14:creationId xmlns:p14="http://schemas.microsoft.com/office/powerpoint/2010/main" val="255439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IB varies </a:t>
            </a:r>
            <a:r>
              <a:rPr lang="en-US" altLang="zh-CN" dirty="0" err="1"/>
              <a:t>quadratically</a:t>
            </a:r>
            <a:r>
              <a:rPr lang="en-US" altLang="zh-CN" dirty="0"/>
              <a:t> with the excitation intensity</a:t>
            </a:r>
          </a:p>
          <a:p>
            <a:r>
              <a:rPr lang="en-US" altLang="zh-CN" dirty="0"/>
              <a:t>IM increases linearly with the excitation</a:t>
            </a:r>
            <a:endParaRPr lang="zh-CN" altLang="en-US"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15</a:t>
            </a:fld>
            <a:endParaRPr lang="sv-SE"/>
          </a:p>
        </p:txBody>
      </p:sp>
    </p:spTree>
    <p:extLst>
      <p:ext uri="{BB962C8B-B14F-4D97-AF65-F5344CB8AC3E}">
        <p14:creationId xmlns:p14="http://schemas.microsoft.com/office/powerpoint/2010/main" val="560333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17</a:t>
            </a:fld>
            <a:endParaRPr lang="sv-SE"/>
          </a:p>
        </p:txBody>
      </p:sp>
    </p:spTree>
    <p:extLst>
      <p:ext uri="{BB962C8B-B14F-4D97-AF65-F5344CB8AC3E}">
        <p14:creationId xmlns:p14="http://schemas.microsoft.com/office/powerpoint/2010/main" val="1508460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It is enough to consider the range of the first Brillouin zone</a:t>
            </a:r>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20</a:t>
            </a:fld>
            <a:endParaRPr lang="sv-SE"/>
          </a:p>
        </p:txBody>
      </p:sp>
    </p:spTree>
    <p:extLst>
      <p:ext uri="{BB962C8B-B14F-4D97-AF65-F5344CB8AC3E}">
        <p14:creationId xmlns:p14="http://schemas.microsoft.com/office/powerpoint/2010/main" val="232052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Although the one-dimensional chain of identical atoms provide us with the basic concept of the phonon, it cannot compass the full reality of a three-dimensional crystal.</a:t>
            </a:r>
            <a:endParaRPr lang="zh-CN" altLang="en-US"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22</a:t>
            </a:fld>
            <a:endParaRPr lang="sv-SE"/>
          </a:p>
        </p:txBody>
      </p:sp>
    </p:spTree>
    <p:extLst>
      <p:ext uri="{BB962C8B-B14F-4D97-AF65-F5344CB8AC3E}">
        <p14:creationId xmlns:p14="http://schemas.microsoft.com/office/powerpoint/2010/main" val="3170714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E1529E9-5645-48C3-A793-870B6160E494}" type="slidenum">
              <a:rPr lang="sv-SE" smtClean="0"/>
              <a:t>31</a:t>
            </a:fld>
            <a:endParaRPr lang="sv-SE"/>
          </a:p>
        </p:txBody>
      </p:sp>
    </p:spTree>
    <p:extLst>
      <p:ext uri="{BB962C8B-B14F-4D97-AF65-F5344CB8AC3E}">
        <p14:creationId xmlns:p14="http://schemas.microsoft.com/office/powerpoint/2010/main" val="196119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Q</a:t>
            </a:r>
            <a:r>
              <a:rPr lang="en-US" dirty="0"/>
              <a:t> </a:t>
            </a:r>
            <a:r>
              <a:rPr lang="en-US" baseline="-25000" dirty="0"/>
              <a:t>g0</a:t>
            </a:r>
            <a:r>
              <a:rPr lang="en-US" dirty="0"/>
              <a:t> the equilibrium distance between the impurity and its nearest </a:t>
            </a:r>
            <a:r>
              <a:rPr lang="en-US" dirty="0" err="1"/>
              <a:t>neighbours</a:t>
            </a:r>
            <a:r>
              <a:rPr lang="en-US" dirty="0"/>
              <a:t> of mass m, this distance generally differs from the unperturbed ‘lattice constant’ </a:t>
            </a:r>
            <a:r>
              <a:rPr lang="en-US" i="1" dirty="0"/>
              <a:t>a</a:t>
            </a:r>
            <a:r>
              <a:rPr lang="en-US" dirty="0"/>
              <a:t>, </a:t>
            </a:r>
            <a:endParaRPr lang="sv-SE"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34</a:t>
            </a:fld>
            <a:endParaRPr lang="sv-SE"/>
          </a:p>
        </p:txBody>
      </p:sp>
    </p:spTree>
    <p:extLst>
      <p:ext uri="{BB962C8B-B14F-4D97-AF65-F5344CB8AC3E}">
        <p14:creationId xmlns:p14="http://schemas.microsoft.com/office/powerpoint/2010/main" val="1972521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ground electronic state, the system is located on the lower parabola around the minimum </a:t>
            </a:r>
            <a:r>
              <a:rPr lang="en-US" i="1" dirty="0"/>
              <a:t>A</a:t>
            </a:r>
          </a:p>
          <a:p>
            <a:r>
              <a:rPr lang="en-US" dirty="0"/>
              <a:t>Point </a:t>
            </a:r>
            <a:r>
              <a:rPr lang="en-US" i="1" dirty="0"/>
              <a:t>B</a:t>
            </a:r>
            <a:r>
              <a:rPr lang="en-US" dirty="0"/>
              <a:t>, as the final transition state, is determined by that </a:t>
            </a:r>
            <a:r>
              <a:rPr lang="en-US" dirty="0" err="1"/>
              <a:t>vibronic</a:t>
            </a:r>
            <a:r>
              <a:rPr lang="en-US" dirty="0"/>
              <a:t> level of the excited electronic state that has the highest occurrence probability at </a:t>
            </a:r>
            <a:r>
              <a:rPr lang="en-US" i="1" dirty="0"/>
              <a:t>Q</a:t>
            </a:r>
            <a:r>
              <a:rPr lang="en-US" dirty="0"/>
              <a:t> = </a:t>
            </a:r>
            <a:r>
              <a:rPr lang="en-US" i="1" dirty="0"/>
              <a:t>Q</a:t>
            </a:r>
            <a:r>
              <a:rPr lang="en-US" dirty="0"/>
              <a:t> </a:t>
            </a:r>
            <a:r>
              <a:rPr lang="en-US" baseline="-25000" dirty="0"/>
              <a:t>g0</a:t>
            </a:r>
          </a:p>
          <a:p>
            <a:r>
              <a:rPr lang="en-US" dirty="0"/>
              <a:t>However, point </a:t>
            </a:r>
            <a:r>
              <a:rPr lang="en-US" i="1" dirty="0"/>
              <a:t>B</a:t>
            </a:r>
            <a:r>
              <a:rPr lang="en-US" dirty="0"/>
              <a:t> represents an excited vibrational state of the upper energy curve, which is a non-equilibrium position. Hence, by rearranging the configuration of its adjacent nuclei, the system gradually reaches an equilibrium given by the minimum </a:t>
            </a:r>
            <a:r>
              <a:rPr lang="en-US" i="1" dirty="0"/>
              <a:t>C</a:t>
            </a:r>
            <a:r>
              <a:rPr lang="en-US" dirty="0"/>
              <a:t> of the upper phonons </a:t>
            </a:r>
            <a:r>
              <a:rPr lang="en-US" i="1" dirty="0" err="1"/>
              <a:t>hω</a:t>
            </a:r>
            <a:r>
              <a:rPr lang="en-US" dirty="0"/>
              <a:t> e (= </a:t>
            </a:r>
            <a:r>
              <a:rPr lang="en-US" i="1" dirty="0" err="1"/>
              <a:t>hω</a:t>
            </a:r>
            <a:r>
              <a:rPr lang="en-US" dirty="0"/>
              <a:t> g )</a:t>
            </a:r>
          </a:p>
          <a:p>
            <a:r>
              <a:rPr lang="en-US" dirty="0"/>
              <a:t>At point </a:t>
            </a:r>
            <a:r>
              <a:rPr lang="en-US" i="1" dirty="0"/>
              <a:t>C</a:t>
            </a:r>
            <a:r>
              <a:rPr lang="en-US" dirty="0"/>
              <a:t>, the system is still in an excited electronic state of finite lifetime (10</a:t>
            </a:r>
            <a:r>
              <a:rPr lang="en-US" baseline="30000" dirty="0"/>
              <a:t>−9</a:t>
            </a:r>
            <a:r>
              <a:rPr lang="en-US" dirty="0"/>
              <a:t> –10</a:t>
            </a:r>
            <a:r>
              <a:rPr lang="en-US" baseline="30000" dirty="0"/>
              <a:t>−8</a:t>
            </a:r>
            <a:r>
              <a:rPr lang="en-US" dirty="0"/>
              <a:t> s for the allowed dipole transitions); after this time, it drops to point </a:t>
            </a:r>
            <a:r>
              <a:rPr lang="en-US" i="1" dirty="0"/>
              <a:t>D</a:t>
            </a:r>
            <a:r>
              <a:rPr lang="en-US" dirty="0"/>
              <a:t> of the ground electronic state, radiating a luminescence photon of energy </a:t>
            </a:r>
            <a:r>
              <a:rPr lang="en-US" i="1" dirty="0" err="1"/>
              <a:t>hν</a:t>
            </a:r>
            <a:r>
              <a:rPr lang="en-US" dirty="0"/>
              <a:t> </a:t>
            </a:r>
            <a:r>
              <a:rPr lang="en-US" baseline="-25000" dirty="0" err="1"/>
              <a:t>lum</a:t>
            </a:r>
            <a:r>
              <a:rPr lang="en-US" dirty="0"/>
              <a:t>= </a:t>
            </a:r>
            <a:r>
              <a:rPr lang="en-US" i="1" dirty="0"/>
              <a:t>E</a:t>
            </a:r>
            <a:r>
              <a:rPr lang="en-US" dirty="0"/>
              <a:t> </a:t>
            </a:r>
            <a:r>
              <a:rPr lang="en-US" baseline="-25000" dirty="0"/>
              <a:t>C</a:t>
            </a:r>
            <a:r>
              <a:rPr lang="en-US" dirty="0"/>
              <a:t>– </a:t>
            </a:r>
            <a:r>
              <a:rPr lang="en-US" i="1" dirty="0"/>
              <a:t>E</a:t>
            </a:r>
            <a:r>
              <a:rPr lang="en-US" dirty="0"/>
              <a:t> </a:t>
            </a:r>
            <a:r>
              <a:rPr lang="en-US" baseline="-25000" dirty="0"/>
              <a:t>D</a:t>
            </a:r>
            <a:r>
              <a:rPr lang="en-US" dirty="0"/>
              <a:t>.</a:t>
            </a:r>
            <a:endParaRPr lang="en-US" baseline="-25000" dirty="0"/>
          </a:p>
          <a:p>
            <a:endParaRPr lang="sv-SE" dirty="0"/>
          </a:p>
        </p:txBody>
      </p:sp>
      <p:sp>
        <p:nvSpPr>
          <p:cNvPr id="4" name="Slide Number Placeholder 3"/>
          <p:cNvSpPr>
            <a:spLocks noGrp="1"/>
          </p:cNvSpPr>
          <p:nvPr>
            <p:ph type="sldNum" sz="quarter" idx="10"/>
          </p:nvPr>
        </p:nvSpPr>
        <p:spPr/>
        <p:txBody>
          <a:bodyPr/>
          <a:lstStyle/>
          <a:p>
            <a:fld id="{DE1529E9-5645-48C3-A793-870B6160E494}" type="slidenum">
              <a:rPr lang="sv-SE" smtClean="0"/>
              <a:t>35</a:t>
            </a:fld>
            <a:endParaRPr lang="sv-SE"/>
          </a:p>
        </p:txBody>
      </p:sp>
    </p:spTree>
    <p:extLst>
      <p:ext uri="{BB962C8B-B14F-4D97-AF65-F5344CB8AC3E}">
        <p14:creationId xmlns:p14="http://schemas.microsoft.com/office/powerpoint/2010/main" val="933509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en-US"/>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a:t>KTH ROYAL INSTITUTE</a:t>
            </a:r>
            <a:br>
              <a:rPr lang="sv-SE" sz="1100" b="1" dirty="0"/>
            </a:br>
            <a:r>
              <a:rPr lang="sv-SE" sz="1100" b="1" dirty="0"/>
              <a:t>OF</a:t>
            </a:r>
            <a:r>
              <a:rPr lang="sv-SE" sz="1100" b="1" baseline="0" dirty="0"/>
              <a:t> TECHNOLOGY</a:t>
            </a:r>
            <a:endParaRPr lang="sv-SE" sz="1100" b="1" dirty="0"/>
          </a:p>
        </p:txBody>
      </p:sp>
    </p:spTree>
    <p:extLst>
      <p:ext uri="{BB962C8B-B14F-4D97-AF65-F5344CB8AC3E}">
        <p14:creationId xmlns:p14="http://schemas.microsoft.com/office/powerpoint/2010/main" val="340480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en-US"/>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039CAE3D-B83C-478A-84F6-9F0602E6A786}" type="datetime1">
              <a:rPr lang="sv-SE" smtClean="0"/>
              <a:t>2017-11-06</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en-US"/>
              <a:t>Click icon to add picture</a:t>
            </a:r>
            <a:endParaRPr lang="en-GB"/>
          </a:p>
        </p:txBody>
      </p:sp>
      <p:sp>
        <p:nvSpPr>
          <p:cNvPr id="8"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ED58E52E-35DA-404A-905A-4D151212CA3E}" type="datetime1">
              <a:rPr lang="sv-SE" smtClean="0"/>
              <a:t>2017-11-06</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en-US"/>
              <a:t>Click icon to add chart</a:t>
            </a:r>
            <a:endParaRPr lang="en-GB"/>
          </a:p>
        </p:txBody>
      </p:sp>
      <p:sp>
        <p:nvSpPr>
          <p:cNvPr id="9"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02F2E08A-638A-4848-9BA6-17D5A9D42778}" type="datetime1">
              <a:rPr lang="sv-SE" smtClean="0"/>
              <a:t>2017-11-06</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en-US"/>
              <a:t>Click icon to add picture</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en-US"/>
              <a:t>Click icon to add picture</a:t>
            </a:r>
            <a:endParaRPr lang="en-GB" dirty="0"/>
          </a:p>
        </p:txBody>
      </p:sp>
      <p:sp>
        <p:nvSpPr>
          <p:cNvPr id="10"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98789D04-858B-4E87-83F6-75964CC5587C}" type="datetime1">
              <a:rPr lang="sv-SE" smtClean="0"/>
              <a:t>2017-11-06</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en-US"/>
              <a:t>Click icon to add picture</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a:t>Chapter</a:t>
            </a:r>
            <a:r>
              <a:rPr lang="sv-SE" dirty="0"/>
              <a:t> </a:t>
            </a:r>
            <a:r>
              <a:rPr lang="sv-SE" dirty="0" err="1"/>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D3F2597B-FAD4-499B-B8B3-6E5DBE3BD947}" type="datetime1">
              <a:rPr lang="sv-SE" smtClean="0"/>
              <a:t>2017-11-06</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en-US"/>
              <a:t>Click icon to add picture</a:t>
            </a:r>
            <a:endParaRPr lang="en-GB" dirty="0"/>
          </a:p>
        </p:txBody>
      </p:sp>
      <p:sp>
        <p:nvSpPr>
          <p:cNvPr id="7"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747F7B94-F332-4599-B1B1-9E185A6E087A}" type="datetime1">
              <a:rPr lang="sv-SE" smtClean="0"/>
              <a:t>2017-11-06</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841D1278-D9BB-4D61-989C-FAB9DD02CBEA}" type="datetime1">
              <a:rPr lang="sv-SE" smtClean="0"/>
              <a:t>2017-11-06</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Rubrik 1"/>
          <p:cNvSpPr>
            <a:spLocks noGrp="1"/>
          </p:cNvSpPr>
          <p:nvPr>
            <p:ph type="title"/>
          </p:nvPr>
        </p:nvSpPr>
        <p:spPr>
          <a:xfrm>
            <a:off x="1619250" y="404870"/>
            <a:ext cx="6935788" cy="668338"/>
          </a:xfrm>
        </p:spPr>
        <p:txBody>
          <a:bodyPr/>
          <a:lstStyle/>
          <a:p>
            <a:r>
              <a:rPr lang="en-US"/>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E3DF5536-1169-4DE6-BF8D-AFCDC8F22A1C}" type="datetime1">
              <a:rPr lang="sv-SE" smtClean="0"/>
              <a:t>2017-11-06</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495363-1848-4FB7-926A-CFB1497F18A4}" type="datetime1">
              <a:rPr lang="sv-SE" smtClean="0"/>
              <a:t>2017-11-06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231DC89-A1DC-465E-89C9-E39828095941}" type="slidenum">
              <a:rPr lang="sv-SE" smtClean="0"/>
              <a:t>‹#›</a:t>
            </a:fld>
            <a:endParaRPr lang="sv-SE"/>
          </a:p>
        </p:txBody>
      </p:sp>
    </p:spTree>
    <p:extLst>
      <p:ext uri="{BB962C8B-B14F-4D97-AF65-F5344CB8AC3E}">
        <p14:creationId xmlns:p14="http://schemas.microsoft.com/office/powerpoint/2010/main" val="2799256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54CE6F7F-2BEF-408E-88CE-01327EE95B27}" type="datetime1">
              <a:rPr lang="sv-SE" smtClean="0"/>
              <a:t>2017-11-06</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Lst>
  <p:hf hdr="0" ftr="0" dt="0"/>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12.jpe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4.jpe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0.pn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71.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381.pn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7.png"/><Relationship Id="rId18" Type="http://schemas.openxmlformats.org/officeDocument/2006/relationships/image" Target="../media/image63.png"/><Relationship Id="rId3" Type="http://schemas.openxmlformats.org/officeDocument/2006/relationships/image" Target="../media/image17.jpeg"/><Relationship Id="rId7" Type="http://schemas.openxmlformats.org/officeDocument/2006/relationships/image" Target="../media/image74.png"/><Relationship Id="rId12" Type="http://schemas.openxmlformats.org/officeDocument/2006/relationships/image" Target="../media/image86.png"/><Relationship Id="rId17" Type="http://schemas.openxmlformats.org/officeDocument/2006/relationships/image" Target="../media/image78.png"/><Relationship Id="rId2" Type="http://schemas.openxmlformats.org/officeDocument/2006/relationships/image" Target="../media/image431.png"/><Relationship Id="rId16" Type="http://schemas.openxmlformats.org/officeDocument/2006/relationships/image" Target="../media/image90.png"/><Relationship Id="rId1" Type="http://schemas.openxmlformats.org/officeDocument/2006/relationships/slideLayout" Target="../slideLayouts/slideLayout3.xml"/><Relationship Id="rId6" Type="http://schemas.openxmlformats.org/officeDocument/2006/relationships/image" Target="../media/image73.png"/><Relationship Id="rId11" Type="http://schemas.openxmlformats.org/officeDocument/2006/relationships/image" Target="../media/image85.png"/><Relationship Id="rId5" Type="http://schemas.openxmlformats.org/officeDocument/2006/relationships/image" Target="../media/image72.png"/><Relationship Id="rId15" Type="http://schemas.openxmlformats.org/officeDocument/2006/relationships/image" Target="../media/image89.png"/><Relationship Id="rId10" Type="http://schemas.openxmlformats.org/officeDocument/2006/relationships/image" Target="../media/image84.png"/><Relationship Id="rId4" Type="http://schemas.openxmlformats.org/officeDocument/2006/relationships/image" Target="../media/image18.jpeg"/><Relationship Id="rId9" Type="http://schemas.openxmlformats.org/officeDocument/2006/relationships/image" Target="../media/image76.png"/><Relationship Id="rId14" Type="http://schemas.openxmlformats.org/officeDocument/2006/relationships/image" Target="../media/image88.png"/></Relationships>
</file>

<file path=ppt/slides/_rels/slide2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80.png"/><Relationship Id="rId7" Type="http://schemas.openxmlformats.org/officeDocument/2006/relationships/image" Target="../media/image9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82.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20.jpeg"/><Relationship Id="rId7" Type="http://schemas.openxmlformats.org/officeDocument/2006/relationships/image" Target="../media/image91.png"/><Relationship Id="rId2" Type="http://schemas.openxmlformats.org/officeDocument/2006/relationships/image" Target="../media/image87.png"/><Relationship Id="rId1" Type="http://schemas.openxmlformats.org/officeDocument/2006/relationships/slideLayout" Target="../slideLayouts/slideLayout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3.png"/><Relationship Id="rId4" Type="http://schemas.openxmlformats.org/officeDocument/2006/relationships/image" Target="../media/image9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960.png"/><Relationship Id="rId7" Type="http://schemas.openxmlformats.org/officeDocument/2006/relationships/image" Target="../media/image380.png"/><Relationship Id="rId2" Type="http://schemas.openxmlformats.org/officeDocument/2006/relationships/image" Target="../media/image109.png"/><Relationship Id="rId1" Type="http://schemas.openxmlformats.org/officeDocument/2006/relationships/slideLayout" Target="../slideLayouts/slideLayout3.xml"/><Relationship Id="rId6" Type="http://schemas.openxmlformats.org/officeDocument/2006/relationships/image" Target="../media/image260.png"/><Relationship Id="rId5" Type="http://schemas.openxmlformats.org/officeDocument/2006/relationships/image" Target="../media/image112.png"/></Relationships>
</file>

<file path=ppt/slides/_rels/slide3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98.png"/><Relationship Id="rId1" Type="http://schemas.openxmlformats.org/officeDocument/2006/relationships/slideLayout" Target="../slideLayouts/slideLayout3.xml"/><Relationship Id="rId4" Type="http://schemas.openxmlformats.org/officeDocument/2006/relationships/image" Target="../media/image102.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810.png"/></Relationships>
</file>

<file path=ppt/slides/_rels/slide3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3.xml"/><Relationship Id="rId5" Type="http://schemas.openxmlformats.org/officeDocument/2006/relationships/image" Target="../media/image124.png"/><Relationship Id="rId4" Type="http://schemas.openxmlformats.org/officeDocument/2006/relationships/image" Target="../media/image123.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0.png"/><Relationship Id="rId2" Type="http://schemas.openxmlformats.org/officeDocument/2006/relationships/image" Target="../media/image920.png"/><Relationship Id="rId1" Type="http://schemas.openxmlformats.org/officeDocument/2006/relationships/slideLayout" Target="../slideLayouts/slideLayout3.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0.png"/></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0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14.png"/><Relationship Id="rId5" Type="http://schemas.openxmlformats.org/officeDocument/2006/relationships/image" Target="../media/image113.png"/></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16.png"/><Relationship Id="rId4" Type="http://schemas.openxmlformats.org/officeDocument/2006/relationships/image" Target="../media/image115.png"/></Relationships>
</file>

<file path=ppt/slides/_rels/slide36.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06.png"/><Relationship Id="rId2" Type="http://schemas.openxmlformats.org/officeDocument/2006/relationships/image" Target="../media/image23.jpeg"/><Relationship Id="rId1" Type="http://schemas.openxmlformats.org/officeDocument/2006/relationships/slideLayout" Target="../slideLayouts/slideLayout3.xml"/><Relationship Id="rId6" Type="http://schemas.openxmlformats.org/officeDocument/2006/relationships/image" Target="../media/image125.png"/><Relationship Id="rId5" Type="http://schemas.openxmlformats.org/officeDocument/2006/relationships/image" Target="../media/image120.png"/><Relationship Id="rId4" Type="http://schemas.openxmlformats.org/officeDocument/2006/relationships/image" Target="../media/image119.png"/></Relationships>
</file>

<file path=ppt/slides/_rels/slide37.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0.png"/><Relationship Id="rId2" Type="http://schemas.openxmlformats.org/officeDocument/2006/relationships/image" Target="../media/image126.pn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129.png"/><Relationship Id="rId4" Type="http://schemas.openxmlformats.org/officeDocument/2006/relationships/image" Target="../media/image128.png"/></Relationships>
</file>

<file path=ppt/slides/_rels/slide38.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3.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3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07.png"/><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40.xml.rels><?xml version="1.0" encoding="UTF-8" standalone="yes"?>
<Relationships xmlns="http://schemas.openxmlformats.org/package/2006/relationships"><Relationship Id="rId8" Type="http://schemas.openxmlformats.org/officeDocument/2006/relationships/image" Target="../media/image780.png"/><Relationship Id="rId3" Type="http://schemas.openxmlformats.org/officeDocument/2006/relationships/image" Target="../media/image111.png"/><Relationship Id="rId7" Type="http://schemas.openxmlformats.org/officeDocument/2006/relationships/image" Target="../media/image142.png"/><Relationship Id="rId2"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156.png"/><Relationship Id="rId5" Type="http://schemas.openxmlformats.org/officeDocument/2006/relationships/image" Target="../media/image25.jpeg"/><Relationship Id="rId10" Type="http://schemas.openxmlformats.org/officeDocument/2006/relationships/image" Target="../media/image160.png"/><Relationship Id="rId4" Type="http://schemas.openxmlformats.org/officeDocument/2006/relationships/image" Target="../media/image138.png"/><Relationship Id="rId9" Type="http://schemas.openxmlformats.org/officeDocument/2006/relationships/image" Target="../media/image1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1312604" y="553991"/>
            <a:ext cx="7614580" cy="1043684"/>
          </a:xfrm>
        </p:spPr>
        <p:txBody>
          <a:bodyPr/>
          <a:lstStyle/>
          <a:p>
            <a:r>
              <a:rPr lang="sv-SE" dirty="0" smtClean="0">
                <a:solidFill>
                  <a:srgbClr val="0000FF"/>
                </a:solidFill>
              </a:rPr>
              <a:t>Time-Resolved Luminescence</a:t>
            </a:r>
            <a:endParaRPr lang="sv-SE" dirty="0">
              <a:solidFill>
                <a:srgbClr val="0000FF"/>
              </a:solidFill>
            </a:endParaRPr>
          </a:p>
        </p:txBody>
      </p:sp>
      <p:sp>
        <p:nvSpPr>
          <p:cNvPr id="6" name="Underrubrik 5"/>
          <p:cNvSpPr>
            <a:spLocks noGrp="1"/>
          </p:cNvSpPr>
          <p:nvPr>
            <p:ph type="subTitle" idx="1"/>
          </p:nvPr>
        </p:nvSpPr>
        <p:spPr>
          <a:xfrm>
            <a:off x="518475" y="1669682"/>
            <a:ext cx="8530276" cy="936104"/>
          </a:xfrm>
        </p:spPr>
        <p:txBody>
          <a:bodyPr/>
          <a:lstStyle/>
          <a:p>
            <a:r>
              <a:rPr lang="sv-SE" dirty="0"/>
              <a:t>              ―Equipment </a:t>
            </a:r>
            <a:r>
              <a:rPr lang="en-US" altLang="zh-CN" dirty="0"/>
              <a:t>and</a:t>
            </a:r>
            <a:r>
              <a:rPr lang="sv-SE" dirty="0"/>
              <a:t> Kinentic description of the process</a:t>
            </a:r>
          </a:p>
        </p:txBody>
      </p:sp>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2855654" y="428708"/>
            <a:ext cx="5354896" cy="369332"/>
          </a:xfrm>
          <a:prstGeom prst="rect">
            <a:avLst/>
          </a:prstGeom>
        </p:spPr>
        <p:txBody>
          <a:bodyPr wrap="square">
            <a:spAutoFit/>
          </a:bodyPr>
          <a:lstStyle/>
          <a:p>
            <a:r>
              <a:rPr lang="sv-SE" b="1" dirty="0"/>
              <a:t>S</a:t>
            </a:r>
            <a:r>
              <a:rPr lang="sv-SE" altLang="zh-CN" b="1" dirty="0"/>
              <a:t>eminar for </a:t>
            </a:r>
            <a:r>
              <a:rPr lang="sv-SE" b="1" dirty="0"/>
              <a:t>course SK3889</a:t>
            </a:r>
            <a:endParaRPr lang="sv-SE" dirty="0"/>
          </a:p>
        </p:txBody>
      </p:sp>
      <p:pic>
        <p:nvPicPr>
          <p:cNvPr id="3" name="Picture 2"/>
          <p:cNvPicPr>
            <a:picLocks noChangeAspect="1"/>
          </p:cNvPicPr>
          <p:nvPr/>
        </p:nvPicPr>
        <p:blipFill>
          <a:blip r:embed="rId3"/>
          <a:stretch>
            <a:fillRect/>
          </a:stretch>
        </p:blipFill>
        <p:spPr>
          <a:xfrm>
            <a:off x="1381441" y="2202804"/>
            <a:ext cx="4066859" cy="1246049"/>
          </a:xfrm>
          <a:prstGeom prst="rect">
            <a:avLst/>
          </a:prstGeom>
        </p:spPr>
      </p:pic>
      <p:sp>
        <p:nvSpPr>
          <p:cNvPr id="9" name="Rectangle 8"/>
          <p:cNvSpPr/>
          <p:nvPr/>
        </p:nvSpPr>
        <p:spPr>
          <a:xfrm>
            <a:off x="6020069" y="2412974"/>
            <a:ext cx="1351716" cy="872034"/>
          </a:xfrm>
          <a:prstGeom prst="rect">
            <a:avLst/>
          </a:prstGeom>
        </p:spPr>
        <p:txBody>
          <a:bodyPr wrap="none">
            <a:spAutoFit/>
          </a:bodyPr>
          <a:lstStyle/>
          <a:p>
            <a:pPr algn="ctr">
              <a:lnSpc>
                <a:spcPct val="150000"/>
              </a:lnSpc>
            </a:pPr>
            <a:r>
              <a:rPr lang="sv-SE" b="1" dirty="0"/>
              <a:t>Lige Liu</a:t>
            </a:r>
          </a:p>
          <a:p>
            <a:pPr algn="ctr">
              <a:lnSpc>
                <a:spcPct val="150000"/>
              </a:lnSpc>
            </a:pPr>
            <a:r>
              <a:rPr lang="sv-SE" b="1" dirty="0"/>
              <a:t>06-11-2017</a:t>
            </a:r>
            <a:endParaRPr lang="sv-SE" dirty="0"/>
          </a:p>
        </p:txBody>
      </p:sp>
      <p:sp>
        <p:nvSpPr>
          <p:cNvPr id="2" name="Rectangle 1"/>
          <p:cNvSpPr/>
          <p:nvPr/>
        </p:nvSpPr>
        <p:spPr>
          <a:xfrm>
            <a:off x="4201081" y="3131119"/>
            <a:ext cx="1207382" cy="307777"/>
          </a:xfrm>
          <a:prstGeom prst="rect">
            <a:avLst/>
          </a:prstGeom>
        </p:spPr>
        <p:txBody>
          <a:bodyPr wrap="none">
            <a:spAutoFit/>
          </a:bodyPr>
          <a:lstStyle/>
          <a:p>
            <a:r>
              <a:rPr lang="en-US" sz="1400" dirty="0"/>
              <a:t>(pp.  67-122)</a:t>
            </a:r>
            <a:endParaRPr lang="sv-SE" sz="1400" dirty="0"/>
          </a:p>
        </p:txBody>
      </p:sp>
    </p:spTree>
    <p:extLst>
      <p:ext uri="{BB962C8B-B14F-4D97-AF65-F5344CB8AC3E}">
        <p14:creationId xmlns:p14="http://schemas.microsoft.com/office/powerpoint/2010/main" val="3643575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1347" y="1411605"/>
            <a:ext cx="6634226" cy="103898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
        <p:nvSpPr>
          <p:cNvPr id="6" name="文本框 1">
            <a:extLst>
              <a:ext uri="{FF2B5EF4-FFF2-40B4-BE49-F238E27FC236}">
                <a16:creationId xmlns:a16="http://schemas.microsoft.com/office/drawing/2014/main" id="{444ACEA9-FA26-4B3A-8917-77EF386415CD}"/>
              </a:ext>
            </a:extLst>
          </p:cNvPr>
          <p:cNvSpPr txBox="1"/>
          <p:nvPr/>
        </p:nvSpPr>
        <p:spPr>
          <a:xfrm>
            <a:off x="1631950" y="1411605"/>
            <a:ext cx="6353021" cy="3877985"/>
          </a:xfrm>
          <a:prstGeom prst="rect">
            <a:avLst/>
          </a:prstGeom>
          <a:noFill/>
        </p:spPr>
        <p:txBody>
          <a:bodyPr wrap="none" rtlCol="0">
            <a:spAutoFit/>
          </a:bodyPr>
          <a:lstStyle/>
          <a:p>
            <a:r>
              <a:rPr lang="en-US" altLang="zh-CN" b="1" dirty="0">
                <a:solidFill>
                  <a:srgbClr val="FF0000"/>
                </a:solidFill>
              </a:rPr>
              <a:t>1. </a:t>
            </a:r>
            <a:r>
              <a:rPr lang="en-US" altLang="zh-CN" b="1" dirty="0" smtClean="0">
                <a:solidFill>
                  <a:srgbClr val="FF0000"/>
                </a:solidFill>
              </a:rPr>
              <a:t>T</a:t>
            </a:r>
            <a:r>
              <a:rPr lang="sv-SE" altLang="zh-CN" b="1" dirty="0" smtClean="0">
                <a:solidFill>
                  <a:srgbClr val="FF0000"/>
                </a:solidFill>
              </a:rPr>
              <a:t>echnique of T</a:t>
            </a:r>
            <a:r>
              <a:rPr lang="en-US" altLang="zh-CN" b="1" dirty="0" err="1" smtClean="0">
                <a:solidFill>
                  <a:srgbClr val="FF0000"/>
                </a:solidFill>
              </a:rPr>
              <a:t>ime</a:t>
            </a:r>
            <a:r>
              <a:rPr lang="en-US" altLang="zh-CN" b="1" dirty="0" smtClean="0">
                <a:solidFill>
                  <a:srgbClr val="FF0000"/>
                </a:solidFill>
              </a:rPr>
              <a:t>-Resolved </a:t>
            </a:r>
            <a:r>
              <a:rPr lang="en-US" altLang="zh-CN" b="1" dirty="0">
                <a:solidFill>
                  <a:srgbClr val="FF0000"/>
                </a:solidFill>
              </a:rPr>
              <a:t>luminescence</a:t>
            </a:r>
          </a:p>
          <a:p>
            <a:r>
              <a:rPr lang="en-US" altLang="zh-CN" dirty="0"/>
              <a:t>         1.1 Lifetime and decay curve       </a:t>
            </a:r>
          </a:p>
          <a:p>
            <a:r>
              <a:rPr lang="en-US" altLang="zh-CN" dirty="0" smtClean="0"/>
              <a:t>         1.2 Time-correlated single photon counting technique</a:t>
            </a:r>
          </a:p>
          <a:p>
            <a:pPr>
              <a:spcBef>
                <a:spcPts val="1800"/>
              </a:spcBef>
            </a:pPr>
            <a:r>
              <a:rPr lang="en-US" altLang="zh-CN" b="1" dirty="0" smtClean="0">
                <a:solidFill>
                  <a:srgbClr val="FF0000"/>
                </a:solidFill>
              </a:rPr>
              <a:t>2. Kinetic description of luminescence process</a:t>
            </a:r>
          </a:p>
          <a:p>
            <a:r>
              <a:rPr lang="en-US" altLang="zh-CN" dirty="0" smtClean="0"/>
              <a:t>         2.1 Radiative and non—radiative recombination</a:t>
            </a:r>
          </a:p>
          <a:p>
            <a:r>
              <a:rPr lang="en-US" altLang="zh-CN" dirty="0" smtClean="0"/>
              <a:t>         2.1 Monomolecular process</a:t>
            </a:r>
          </a:p>
          <a:p>
            <a:r>
              <a:rPr lang="en-US" altLang="zh-CN" dirty="0" smtClean="0"/>
              <a:t>         2.3 Bimolecular process</a:t>
            </a:r>
          </a:p>
          <a:p>
            <a:r>
              <a:rPr lang="en-US" altLang="zh-CN" dirty="0" smtClean="0"/>
              <a:t>         2.4 Multiple process</a:t>
            </a:r>
          </a:p>
          <a:p>
            <a:pPr>
              <a:spcBef>
                <a:spcPts val="1800"/>
              </a:spcBef>
            </a:pPr>
            <a:r>
              <a:rPr lang="en-US" altLang="zh-CN" b="1" dirty="0" smtClean="0">
                <a:solidFill>
                  <a:srgbClr val="FF0000"/>
                </a:solidFill>
              </a:rPr>
              <a:t>3. Phonons and their participation in optical phenomena</a:t>
            </a:r>
          </a:p>
          <a:p>
            <a:r>
              <a:rPr lang="en-US" altLang="zh-CN" dirty="0" smtClean="0"/>
              <a:t>         3.1 Lattice vibration―phonon</a:t>
            </a:r>
          </a:p>
          <a:p>
            <a:r>
              <a:rPr lang="en-US" altLang="zh-CN" dirty="0" smtClean="0"/>
              <a:t>         3.2 How charge carriers influence the lattice vibration?</a:t>
            </a:r>
          </a:p>
          <a:p>
            <a:r>
              <a:rPr lang="en-US" altLang="zh-CN" dirty="0" smtClean="0"/>
              <a:t>         3.3 How point defects influence the lattice vibration?</a:t>
            </a:r>
            <a:endParaRPr lang="en-US" altLang="zh-CN" dirty="0"/>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606879" y="353793"/>
            <a:ext cx="2031325" cy="646331"/>
          </a:xfrm>
          <a:prstGeom prst="rect">
            <a:avLst/>
          </a:prstGeom>
          <a:noFill/>
        </p:spPr>
        <p:txBody>
          <a:bodyPr wrap="none" rtlCol="0">
            <a:spAutoFit/>
          </a:bodyPr>
          <a:lstStyle/>
          <a:p>
            <a:r>
              <a:rPr lang="en-US" altLang="zh-CN" sz="3600" dirty="0"/>
              <a:t>Contents</a:t>
            </a:r>
            <a:endParaRPr lang="zh-CN" altLang="en-US" sz="3600" dirty="0"/>
          </a:p>
        </p:txBody>
      </p:sp>
      <p:sp>
        <p:nvSpPr>
          <p:cNvPr id="3" name="Slide Number Placeholder 2"/>
          <p:cNvSpPr>
            <a:spLocks noGrp="1"/>
          </p:cNvSpPr>
          <p:nvPr>
            <p:ph type="sldNum" sz="quarter" idx="12"/>
          </p:nvPr>
        </p:nvSpPr>
        <p:spPr/>
        <p:txBody>
          <a:bodyPr/>
          <a:lstStyle/>
          <a:p>
            <a:fld id="{680D72F4-1C41-4187-A4BC-492CF086CF40}" type="slidenum">
              <a:rPr lang="sv-SE" smtClean="0"/>
              <a:pPr/>
              <a:t>2</a:t>
            </a:fld>
            <a:endParaRPr lang="sv-SE"/>
          </a:p>
        </p:txBody>
      </p:sp>
    </p:spTree>
    <p:extLst>
      <p:ext uri="{BB962C8B-B14F-4D97-AF65-F5344CB8AC3E}">
        <p14:creationId xmlns:p14="http://schemas.microsoft.com/office/powerpoint/2010/main" val="371284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2188335" y="351843"/>
            <a:ext cx="5545108" cy="646331"/>
          </a:xfrm>
          <a:prstGeom prst="rect">
            <a:avLst/>
          </a:prstGeom>
          <a:noFill/>
        </p:spPr>
        <p:txBody>
          <a:bodyPr wrap="none" rtlCol="0">
            <a:spAutoFit/>
          </a:bodyPr>
          <a:lstStyle/>
          <a:p>
            <a:r>
              <a:rPr lang="en-US" altLang="zh-CN" sz="3600" dirty="0"/>
              <a:t>Life-time and D</a:t>
            </a:r>
            <a:r>
              <a:rPr lang="en-US" altLang="zh-CN" sz="3600" dirty="0" smtClean="0"/>
              <a:t>ecay </a:t>
            </a:r>
            <a:r>
              <a:rPr lang="en-US" altLang="zh-CN" sz="3600" dirty="0"/>
              <a:t>curve</a:t>
            </a:r>
          </a:p>
        </p:txBody>
      </p:sp>
      <p:cxnSp>
        <p:nvCxnSpPr>
          <p:cNvPr id="5" name="Straight Connector 4"/>
          <p:cNvCxnSpPr/>
          <p:nvPr/>
        </p:nvCxnSpPr>
        <p:spPr>
          <a:xfrm>
            <a:off x="1521327" y="3269412"/>
            <a:ext cx="93165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1719735" y="3209025"/>
            <a:ext cx="120770" cy="12077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ctangle 8"/>
          <p:cNvSpPr/>
          <p:nvPr/>
        </p:nvSpPr>
        <p:spPr>
          <a:xfrm>
            <a:off x="1854755" y="1152061"/>
            <a:ext cx="1069524" cy="369332"/>
          </a:xfrm>
          <a:prstGeom prst="rect">
            <a:avLst/>
          </a:prstGeom>
        </p:spPr>
        <p:txBody>
          <a:bodyPr wrap="none">
            <a:spAutoFit/>
          </a:bodyPr>
          <a:lstStyle/>
          <a:p>
            <a:r>
              <a:rPr lang="en-US" altLang="zh-CN" dirty="0">
                <a:solidFill>
                  <a:srgbClr val="FF0000"/>
                </a:solidFill>
                <a:latin typeface="Arial" panose="020B0604020202020204" pitchFamily="34" charset="0"/>
                <a:cs typeface="Arial" panose="020B0604020202020204" pitchFamily="34" charset="0"/>
              </a:rPr>
              <a:t>Life-time</a:t>
            </a:r>
            <a:endParaRPr lang="sv-SE" dirty="0">
              <a:solidFill>
                <a:srgbClr val="FF0000"/>
              </a:solidFill>
              <a:latin typeface="Arial" panose="020B0604020202020204" pitchFamily="34" charset="0"/>
              <a:cs typeface="Arial" panose="020B0604020202020204" pitchFamily="34" charset="0"/>
            </a:endParaRPr>
          </a:p>
        </p:txBody>
      </p:sp>
      <p:cxnSp>
        <p:nvCxnSpPr>
          <p:cNvPr id="10" name="Straight Connector 9"/>
          <p:cNvCxnSpPr/>
          <p:nvPr/>
        </p:nvCxnSpPr>
        <p:spPr>
          <a:xfrm>
            <a:off x="1521327" y="2145103"/>
            <a:ext cx="93165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452980" y="3115523"/>
            <a:ext cx="1218603"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ground state</a:t>
            </a:r>
            <a:endParaRPr lang="sv-SE" sz="1400" dirty="0"/>
          </a:p>
        </p:txBody>
      </p:sp>
      <p:sp>
        <p:nvSpPr>
          <p:cNvPr id="12" name="Oval 11"/>
          <p:cNvSpPr/>
          <p:nvPr/>
        </p:nvSpPr>
        <p:spPr>
          <a:xfrm>
            <a:off x="1724040" y="3209024"/>
            <a:ext cx="120770" cy="12077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Lightning Bolt 12"/>
          <p:cNvSpPr/>
          <p:nvPr/>
        </p:nvSpPr>
        <p:spPr>
          <a:xfrm>
            <a:off x="940453" y="2812906"/>
            <a:ext cx="664234" cy="379562"/>
          </a:xfrm>
          <a:prstGeom prst="lightningBol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ctangle 13"/>
          <p:cNvSpPr/>
          <p:nvPr/>
        </p:nvSpPr>
        <p:spPr>
          <a:xfrm>
            <a:off x="2452980" y="1991214"/>
            <a:ext cx="1189749"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excited state</a:t>
            </a:r>
            <a:endParaRPr lang="sv-SE" sz="1400" dirty="0"/>
          </a:p>
        </p:txBody>
      </p:sp>
      <p:sp>
        <p:nvSpPr>
          <p:cNvPr id="15" name="Explosion 1 14"/>
          <p:cNvSpPr/>
          <p:nvPr/>
        </p:nvSpPr>
        <p:spPr>
          <a:xfrm>
            <a:off x="1987153" y="2907102"/>
            <a:ext cx="402364" cy="301922"/>
          </a:xfrm>
          <a:prstGeom prst="irregularSeal1">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ctangle 16"/>
          <p:cNvSpPr/>
          <p:nvPr/>
        </p:nvSpPr>
        <p:spPr>
          <a:xfrm>
            <a:off x="5725239" y="1152061"/>
            <a:ext cx="1467068" cy="369332"/>
          </a:xfrm>
          <a:prstGeom prst="rect">
            <a:avLst/>
          </a:prstGeom>
        </p:spPr>
        <p:txBody>
          <a:bodyPr wrap="none">
            <a:spAutoFit/>
          </a:bodyPr>
          <a:lstStyle/>
          <a:p>
            <a:r>
              <a:rPr lang="en-US" altLang="zh-CN" dirty="0">
                <a:solidFill>
                  <a:srgbClr val="FF0000"/>
                </a:solidFill>
                <a:latin typeface="Arial" panose="020B0604020202020204" pitchFamily="34" charset="0"/>
                <a:cs typeface="Arial" panose="020B0604020202020204" pitchFamily="34" charset="0"/>
              </a:rPr>
              <a:t>Decay curve</a:t>
            </a:r>
            <a:endParaRPr lang="sv-SE" dirty="0">
              <a:solidFill>
                <a:srgbClr val="FF0000"/>
              </a:solidFill>
            </a:endParaRPr>
          </a:p>
        </p:txBody>
      </p:sp>
      <p:pic>
        <p:nvPicPr>
          <p:cNvPr id="18" name="Picture 17"/>
          <p:cNvPicPr>
            <a:picLocks noChangeAspect="1"/>
          </p:cNvPicPr>
          <p:nvPr/>
        </p:nvPicPr>
        <p:blipFill rotWithShape="1">
          <a:blip r:embed="rId3"/>
          <a:srcRect l="17243" r="16893" b="38742"/>
          <a:stretch/>
        </p:blipFill>
        <p:spPr>
          <a:xfrm>
            <a:off x="5138531" y="1774392"/>
            <a:ext cx="3269973" cy="2015398"/>
          </a:xfrm>
          <a:prstGeom prst="rect">
            <a:avLst/>
          </a:prstGeom>
        </p:spPr>
      </p:pic>
      <p:sp>
        <p:nvSpPr>
          <p:cNvPr id="19" name="TextBox 18"/>
          <p:cNvSpPr txBox="1"/>
          <p:nvPr/>
        </p:nvSpPr>
        <p:spPr>
          <a:xfrm>
            <a:off x="1152144" y="3994584"/>
            <a:ext cx="7178040" cy="1200329"/>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sv-SE" sz="1600" dirty="0"/>
              <a:t>Upon excitaion, the luminescence emission builds up</a:t>
            </a:r>
          </a:p>
          <a:p>
            <a:pPr marL="285750" indent="-285750">
              <a:lnSpc>
                <a:spcPct val="150000"/>
              </a:lnSpc>
              <a:buFont typeface="Wingdings" panose="05000000000000000000" pitchFamily="2" charset="2"/>
              <a:buChar char="v"/>
            </a:pPr>
            <a:r>
              <a:rPr lang="sv-SE" sz="1600" dirty="0"/>
              <a:t>The time electrons stay in the excitation state—</a:t>
            </a:r>
            <a:r>
              <a:rPr lang="sv-SE" sz="1600" dirty="0">
                <a:solidFill>
                  <a:srgbClr val="0000FF"/>
                </a:solidFill>
              </a:rPr>
              <a:t>life-time</a:t>
            </a:r>
          </a:p>
          <a:p>
            <a:pPr marL="285750" indent="-285750">
              <a:lnSpc>
                <a:spcPct val="150000"/>
              </a:lnSpc>
              <a:buFont typeface="Wingdings" panose="05000000000000000000" pitchFamily="2" charset="2"/>
              <a:buChar char="v"/>
            </a:pPr>
            <a:r>
              <a:rPr lang="sv-SE" sz="1600" dirty="0"/>
              <a:t>After removing the excitaion, the emission </a:t>
            </a:r>
            <a:r>
              <a:rPr lang="sv-SE" sz="1600" dirty="0" smtClean="0">
                <a:solidFill>
                  <a:srgbClr val="0000FF"/>
                </a:solidFill>
              </a:rPr>
              <a:t>decays</a:t>
            </a:r>
            <a:r>
              <a:rPr lang="sv-SE" sz="1600" dirty="0" smtClean="0"/>
              <a:t> with time prolonging</a:t>
            </a:r>
            <a:endParaRPr lang="sv-SE" sz="1600" dirty="0"/>
          </a:p>
        </p:txBody>
      </p:sp>
      <p:sp>
        <p:nvSpPr>
          <p:cNvPr id="21" name="Rectangle 20"/>
          <p:cNvSpPr/>
          <p:nvPr/>
        </p:nvSpPr>
        <p:spPr>
          <a:xfrm>
            <a:off x="744190" y="5332240"/>
            <a:ext cx="7769788" cy="338554"/>
          </a:xfrm>
          <a:prstGeom prst="rect">
            <a:avLst/>
          </a:prstGeom>
        </p:spPr>
        <p:txBody>
          <a:bodyPr wrap="square">
            <a:spAutoFit/>
          </a:bodyPr>
          <a:lstStyle/>
          <a:p>
            <a:endParaRPr lang="sv-SE" sz="1600" dirty="0"/>
          </a:p>
        </p:txBody>
      </p:sp>
      <p:sp>
        <p:nvSpPr>
          <p:cNvPr id="22" name="TextBox 21"/>
          <p:cNvSpPr txBox="1"/>
          <p:nvPr/>
        </p:nvSpPr>
        <p:spPr>
          <a:xfrm>
            <a:off x="3214681" y="4979040"/>
            <a:ext cx="184731" cy="338554"/>
          </a:xfrm>
          <a:prstGeom prst="rect">
            <a:avLst/>
          </a:prstGeom>
          <a:noFill/>
        </p:spPr>
        <p:txBody>
          <a:bodyPr wrap="none" rtlCol="0">
            <a:spAutoFit/>
          </a:bodyPr>
          <a:lstStyle/>
          <a:p>
            <a:endParaRPr lang="sv-SE" sz="16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680D72F4-1C41-4187-A4BC-492CF086CF40}" type="slidenum">
              <a:rPr lang="sv-SE" smtClean="0"/>
              <a:pPr/>
              <a:t>3</a:t>
            </a:fld>
            <a:endParaRPr lang="sv-SE"/>
          </a:p>
        </p:txBody>
      </p:sp>
    </p:spTree>
    <p:extLst>
      <p:ext uri="{BB962C8B-B14F-4D97-AF65-F5344CB8AC3E}">
        <p14:creationId xmlns:p14="http://schemas.microsoft.com/office/powerpoint/2010/main" val="242288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11111E-6 -0.00116 L 0.00139 -0.16505 " pathEditMode="relative" rAng="0" ptsTypes="AA">
                                      <p:cBhvr>
                                        <p:cTn id="10" dur="750" fill="hold"/>
                                        <p:tgtEl>
                                          <p:spTgt spid="12"/>
                                        </p:tgtEl>
                                        <p:attrNameLst>
                                          <p:attrName>ppt_x</p:attrName>
                                          <p:attrName>ppt_y</p:attrName>
                                        </p:attrNameLst>
                                      </p:cBhvr>
                                      <p:rCtr x="69" y="-8194"/>
                                    </p:animMotion>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1" nodeType="clickEffect">
                                  <p:stCondLst>
                                    <p:cond delay="0"/>
                                  </p:stCondLst>
                                  <p:childTnLst>
                                    <p:animMotion origin="layout" path="M 0.00156 -0.16389 L 0.00017 -3.7037E-7 " pathEditMode="relative" rAng="0" ptsTypes="AA">
                                      <p:cBhvr>
                                        <p:cTn id="20" dur="2000" fill="hold"/>
                                        <p:tgtEl>
                                          <p:spTgt spid="12"/>
                                        </p:tgtEl>
                                        <p:attrNameLst>
                                          <p:attrName>ppt_x</p:attrName>
                                          <p:attrName>ppt_y</p:attrName>
                                        </p:attrNameLst>
                                      </p:cBhvr>
                                      <p:rCtr x="-69" y="8194"/>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nodePh="1">
                                  <p:stCondLst>
                                    <p:cond delay="0"/>
                                  </p:stCondLst>
                                  <p:endCondLst>
                                    <p:cond evt="begin" delay="0">
                                      <p:tn val="27"/>
                                    </p:cond>
                                  </p:end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nodePh="1">
                                  <p:stCondLst>
                                    <p:cond delay="0"/>
                                  </p:stCondLst>
                                  <p:endCondLst>
                                    <p:cond evt="begin" delay="0">
                                      <p:tn val="35"/>
                                    </p:cond>
                                  </p:end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2" grpId="1" animBg="1"/>
      <p:bldP spid="13" grpId="0" animBg="1"/>
      <p:bldP spid="14" grpId="0"/>
      <p:bldP spid="15" grpId="0" animBg="1"/>
      <p:bldP spid="17" grpId="0"/>
      <p:bldP spid="19"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606879" y="353793"/>
            <a:ext cx="2390398" cy="646331"/>
          </a:xfrm>
          <a:prstGeom prst="rect">
            <a:avLst/>
          </a:prstGeom>
          <a:noFill/>
        </p:spPr>
        <p:txBody>
          <a:bodyPr wrap="none" rtlCol="0">
            <a:spAutoFit/>
          </a:bodyPr>
          <a:lstStyle/>
          <a:p>
            <a:r>
              <a:rPr lang="en-US" altLang="zh-CN" sz="3600" dirty="0"/>
              <a:t>Equipment</a:t>
            </a:r>
            <a:endParaRPr lang="zh-CN" altLang="en-US" sz="3600" dirty="0"/>
          </a:p>
        </p:txBody>
      </p:sp>
      <p:sp>
        <p:nvSpPr>
          <p:cNvPr id="8" name="TextBox 7"/>
          <p:cNvSpPr txBox="1"/>
          <p:nvPr/>
        </p:nvSpPr>
        <p:spPr>
          <a:xfrm>
            <a:off x="231366" y="1064959"/>
            <a:ext cx="5597934" cy="646331"/>
          </a:xfrm>
          <a:prstGeom prst="rect">
            <a:avLst/>
          </a:prstGeom>
          <a:noFill/>
        </p:spPr>
        <p:txBody>
          <a:bodyPr wrap="square" rtlCol="0">
            <a:spAutoFit/>
          </a:bodyPr>
          <a:lstStyle/>
          <a:p>
            <a:pPr marL="285750" indent="-285750">
              <a:buFont typeface="Wingdings" panose="05000000000000000000" pitchFamily="2" charset="2"/>
              <a:buChar char="v"/>
            </a:pPr>
            <a:r>
              <a:rPr lang="sv-SE" dirty="0"/>
              <a:t>Need ultrashort </a:t>
            </a:r>
            <a:r>
              <a:rPr lang="sv-SE" dirty="0">
                <a:solidFill>
                  <a:srgbClr val="3333CC"/>
                </a:solidFill>
                <a:latin typeface="Arial" panose="020B0604020202020204" pitchFamily="34" charset="0"/>
                <a:cs typeface="Arial" panose="020B0604020202020204" pitchFamily="34" charset="0"/>
              </a:rPr>
              <a:t>laser </a:t>
            </a:r>
            <a:r>
              <a:rPr lang="sv-SE" dirty="0"/>
              <a:t>pulse to excitate the electrons</a:t>
            </a:r>
          </a:p>
        </p:txBody>
      </p:sp>
      <p:cxnSp>
        <p:nvCxnSpPr>
          <p:cNvPr id="9" name="Straight Connector 8"/>
          <p:cNvCxnSpPr/>
          <p:nvPr/>
        </p:nvCxnSpPr>
        <p:spPr>
          <a:xfrm flipV="1">
            <a:off x="504696" y="3058729"/>
            <a:ext cx="2408460" cy="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85339" y="2154269"/>
            <a:ext cx="0" cy="904461"/>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910352" y="2874063"/>
            <a:ext cx="248786" cy="369332"/>
          </a:xfrm>
          <a:prstGeom prst="rect">
            <a:avLst/>
          </a:prstGeom>
        </p:spPr>
        <p:txBody>
          <a:bodyPr wrap="none">
            <a:spAutoFit/>
          </a:bodyPr>
          <a:lstStyle/>
          <a:p>
            <a:r>
              <a:rPr lang="sv-SE" i="1" dirty="0">
                <a:latin typeface="Times New Roman" panose="02020603050405020304" pitchFamily="18" charset="0"/>
                <a:cs typeface="Times New Roman" panose="02020603050405020304" pitchFamily="18" charset="0"/>
              </a:rPr>
              <a:t>t</a:t>
            </a:r>
            <a:endParaRPr lang="sv-SE" dirty="0"/>
          </a:p>
        </p:txBody>
      </p:sp>
      <p:sp>
        <p:nvSpPr>
          <p:cNvPr id="13" name="Rectangle 12"/>
          <p:cNvSpPr/>
          <p:nvPr/>
        </p:nvSpPr>
        <p:spPr>
          <a:xfrm>
            <a:off x="845439" y="2154268"/>
            <a:ext cx="308113" cy="9044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Straight Arrow Connector 13"/>
          <p:cNvCxnSpPr/>
          <p:nvPr/>
        </p:nvCxnSpPr>
        <p:spPr>
          <a:xfrm>
            <a:off x="836813" y="3139368"/>
            <a:ext cx="308113"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04382" y="3157291"/>
            <a:ext cx="595035" cy="338554"/>
          </a:xfrm>
          <a:prstGeom prst="rect">
            <a:avLst/>
          </a:prstGeom>
        </p:spPr>
        <p:txBody>
          <a:bodyPr wrap="none">
            <a:spAutoFit/>
          </a:bodyPr>
          <a:lstStyle/>
          <a:p>
            <a:r>
              <a:rPr lang="sv-SE" sz="1600" dirty="0">
                <a:latin typeface="+mj-lt"/>
                <a:cs typeface="Times New Roman" panose="02020603050405020304" pitchFamily="18" charset="0"/>
              </a:rPr>
              <a:t>WID</a:t>
            </a:r>
          </a:p>
        </p:txBody>
      </p:sp>
      <p:sp>
        <p:nvSpPr>
          <p:cNvPr id="16" name="Rectangle 15"/>
          <p:cNvSpPr/>
          <p:nvPr/>
        </p:nvSpPr>
        <p:spPr>
          <a:xfrm>
            <a:off x="2053790" y="2154268"/>
            <a:ext cx="308113" cy="9044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p:cNvCxnSpPr/>
          <p:nvPr/>
        </p:nvCxnSpPr>
        <p:spPr>
          <a:xfrm>
            <a:off x="1153552" y="3139368"/>
            <a:ext cx="1208351"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477842" y="3157291"/>
            <a:ext cx="604653" cy="338554"/>
          </a:xfrm>
          <a:prstGeom prst="rect">
            <a:avLst/>
          </a:prstGeom>
        </p:spPr>
        <p:txBody>
          <a:bodyPr wrap="none">
            <a:spAutoFit/>
          </a:bodyPr>
          <a:lstStyle/>
          <a:p>
            <a:r>
              <a:rPr lang="sv-SE" sz="1600" dirty="0">
                <a:solidFill>
                  <a:srgbClr val="FF0000"/>
                </a:solidFill>
                <a:latin typeface="+mj-lt"/>
                <a:cs typeface="Times New Roman" panose="02020603050405020304" pitchFamily="18" charset="0"/>
              </a:rPr>
              <a:t>PER</a:t>
            </a:r>
          </a:p>
        </p:txBody>
      </p:sp>
      <p:sp>
        <p:nvSpPr>
          <p:cNvPr id="20" name="矩形 27">
            <a:extLst>
              <a:ext uri="{FF2B5EF4-FFF2-40B4-BE49-F238E27FC236}">
                <a16:creationId xmlns:a16="http://schemas.microsoft.com/office/drawing/2014/main" id="{C63350AE-D5B0-4CF2-B4D2-C39F46AA6465}"/>
              </a:ext>
            </a:extLst>
          </p:cNvPr>
          <p:cNvSpPr/>
          <p:nvPr/>
        </p:nvSpPr>
        <p:spPr>
          <a:xfrm>
            <a:off x="567453" y="1874829"/>
            <a:ext cx="864083" cy="307777"/>
          </a:xfrm>
          <a:prstGeom prst="rect">
            <a:avLst/>
          </a:prstGeom>
        </p:spPr>
        <p:txBody>
          <a:bodyPr wrap="none">
            <a:spAutoFit/>
          </a:bodyPr>
          <a:lstStyle/>
          <a:p>
            <a:r>
              <a:rPr lang="en-US" altLang="zh-CN" sz="1400" dirty="0">
                <a:solidFill>
                  <a:srgbClr val="0000FF"/>
                </a:solidFill>
                <a:latin typeface="Arial" panose="020B0604020202020204" pitchFamily="34" charset="0"/>
                <a:cs typeface="Arial" panose="020B0604020202020204" pitchFamily="34" charset="0"/>
              </a:rPr>
              <a:t>Turn ON</a:t>
            </a:r>
            <a:endParaRPr lang="zh-CN" altLang="en-US" sz="1400" dirty="0">
              <a:solidFill>
                <a:srgbClr val="0000FF"/>
              </a:solidFill>
            </a:endParaRPr>
          </a:p>
        </p:txBody>
      </p:sp>
      <p:sp>
        <p:nvSpPr>
          <p:cNvPr id="21" name="矩形 28">
            <a:extLst>
              <a:ext uri="{FF2B5EF4-FFF2-40B4-BE49-F238E27FC236}">
                <a16:creationId xmlns:a16="http://schemas.microsoft.com/office/drawing/2014/main" id="{3CD9EA97-7957-4ABC-9330-17559E441068}"/>
              </a:ext>
            </a:extLst>
          </p:cNvPr>
          <p:cNvSpPr/>
          <p:nvPr/>
        </p:nvSpPr>
        <p:spPr>
          <a:xfrm>
            <a:off x="1131063" y="2813669"/>
            <a:ext cx="952248" cy="307777"/>
          </a:xfrm>
          <a:prstGeom prst="rect">
            <a:avLst/>
          </a:prstGeom>
        </p:spPr>
        <p:txBody>
          <a:bodyPr wrap="none">
            <a:spAutoFit/>
          </a:bodyPr>
          <a:lstStyle/>
          <a:p>
            <a:r>
              <a:rPr lang="en-US" altLang="zh-CN" sz="1400" dirty="0">
                <a:solidFill>
                  <a:srgbClr val="0000FF"/>
                </a:solidFill>
                <a:latin typeface="Arial" panose="020B0604020202020204" pitchFamily="34" charset="0"/>
                <a:cs typeface="Arial" panose="020B0604020202020204" pitchFamily="34" charset="0"/>
              </a:rPr>
              <a:t>Turn OFF</a:t>
            </a:r>
            <a:endParaRPr lang="zh-CN" altLang="en-US" sz="1400" dirty="0">
              <a:solidFill>
                <a:srgbClr val="0000FF"/>
              </a:solidFill>
            </a:endParaRPr>
          </a:p>
        </p:txBody>
      </p:sp>
      <p:sp>
        <p:nvSpPr>
          <p:cNvPr id="22" name="Rectangle 21"/>
          <p:cNvSpPr/>
          <p:nvPr/>
        </p:nvSpPr>
        <p:spPr>
          <a:xfrm>
            <a:off x="2812812" y="1855767"/>
            <a:ext cx="1835759" cy="338554"/>
          </a:xfrm>
          <a:prstGeom prst="rect">
            <a:avLst/>
          </a:prstGeom>
        </p:spPr>
        <p:txBody>
          <a:bodyPr wrap="none">
            <a:spAutoFit/>
          </a:bodyPr>
          <a:lstStyle/>
          <a:p>
            <a:r>
              <a:rPr lang="sv-SE" sz="1600" dirty="0"/>
              <a:t>Rectangular pulse</a:t>
            </a:r>
          </a:p>
        </p:txBody>
      </p:sp>
      <p:pic>
        <p:nvPicPr>
          <p:cNvPr id="23" name="图片 12">
            <a:extLst>
              <a:ext uri="{FF2B5EF4-FFF2-40B4-BE49-F238E27FC236}">
                <a16:creationId xmlns:a16="http://schemas.microsoft.com/office/drawing/2014/main" id="{BFF707FA-E1AD-40EA-9C4C-0BC39A6387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050" r="3919" b="32022"/>
          <a:stretch/>
        </p:blipFill>
        <p:spPr>
          <a:xfrm>
            <a:off x="567453" y="4073457"/>
            <a:ext cx="3913165" cy="1677839"/>
          </a:xfrm>
          <a:prstGeom prst="rect">
            <a:avLst/>
          </a:prstGeom>
        </p:spPr>
      </p:pic>
      <p:sp>
        <p:nvSpPr>
          <p:cNvPr id="24" name="矩形 5">
            <a:extLst>
              <a:ext uri="{FF2B5EF4-FFF2-40B4-BE49-F238E27FC236}">
                <a16:creationId xmlns:a16="http://schemas.microsoft.com/office/drawing/2014/main" id="{BBA60B89-6CC2-468F-A4BE-347E5010BFD6}"/>
              </a:ext>
            </a:extLst>
          </p:cNvPr>
          <p:cNvSpPr/>
          <p:nvPr/>
        </p:nvSpPr>
        <p:spPr>
          <a:xfrm>
            <a:off x="571183" y="3636342"/>
            <a:ext cx="1632178" cy="338554"/>
          </a:xfrm>
          <a:prstGeom prst="rect">
            <a:avLst/>
          </a:prstGeom>
        </p:spPr>
        <p:txBody>
          <a:bodyPr wrap="none">
            <a:spAutoFit/>
          </a:bodyPr>
          <a:lstStyle/>
          <a:p>
            <a:r>
              <a:rPr lang="en-US" altLang="zh-CN" sz="1600" dirty="0">
                <a:solidFill>
                  <a:srgbClr val="3333CC"/>
                </a:solidFill>
                <a:latin typeface="Arial" panose="020B0604020202020204" pitchFamily="34" charset="0"/>
                <a:cs typeface="Arial" panose="020B0604020202020204" pitchFamily="34" charset="0"/>
              </a:rPr>
              <a:t>Pulse generator</a:t>
            </a:r>
            <a:endParaRPr lang="zh-CN" altLang="en-US" sz="1600" dirty="0">
              <a:solidFill>
                <a:srgbClr val="3333CC"/>
              </a:solidFill>
              <a:latin typeface="Arial" panose="020B0604020202020204" pitchFamily="34" charset="0"/>
              <a:cs typeface="Arial" panose="020B0604020202020204" pitchFamily="34" charset="0"/>
            </a:endParaRPr>
          </a:p>
        </p:txBody>
      </p:sp>
      <p:sp>
        <p:nvSpPr>
          <p:cNvPr id="25" name="Rectangle 24"/>
          <p:cNvSpPr/>
          <p:nvPr/>
        </p:nvSpPr>
        <p:spPr>
          <a:xfrm>
            <a:off x="2137719" y="4672855"/>
            <a:ext cx="277986" cy="4140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ctangle 25"/>
          <p:cNvSpPr/>
          <p:nvPr/>
        </p:nvSpPr>
        <p:spPr>
          <a:xfrm>
            <a:off x="1694761" y="4655933"/>
            <a:ext cx="277986" cy="4140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7" name="Group 46"/>
          <p:cNvGrpSpPr/>
          <p:nvPr/>
        </p:nvGrpSpPr>
        <p:grpSpPr>
          <a:xfrm>
            <a:off x="4956302" y="1032198"/>
            <a:ext cx="4187698" cy="4556025"/>
            <a:chOff x="4956302" y="1032198"/>
            <a:chExt cx="4187698" cy="4556025"/>
          </a:xfrm>
        </p:grpSpPr>
        <p:sp>
          <p:nvSpPr>
            <p:cNvPr id="40" name="Rectangle 39"/>
            <p:cNvSpPr/>
            <p:nvPr/>
          </p:nvSpPr>
          <p:spPr>
            <a:xfrm>
              <a:off x="7101211" y="3999538"/>
              <a:ext cx="2042789" cy="1169551"/>
            </a:xfrm>
            <a:prstGeom prst="rect">
              <a:avLst/>
            </a:prstGeom>
          </p:spPr>
          <p:txBody>
            <a:bodyPr wrap="square">
              <a:spAutoFit/>
            </a:bodyPr>
            <a:lstStyle/>
            <a:p>
              <a:r>
                <a:rPr lang="en-US" altLang="zh-CN" sz="1400" dirty="0">
                  <a:latin typeface="Arial" panose="020B0604020202020204" pitchFamily="34" charset="0"/>
                  <a:cs typeface="Arial" panose="020B0604020202020204" pitchFamily="34" charset="0"/>
                </a:rPr>
                <a:t>The pulse excitation of the sample is repeated many times and the APD record the arrival photons.</a:t>
              </a:r>
              <a:endParaRPr lang="sv-SE" sz="1400" dirty="0"/>
            </a:p>
          </p:txBody>
        </p:sp>
        <p:grpSp>
          <p:nvGrpSpPr>
            <p:cNvPr id="46" name="Group 45"/>
            <p:cNvGrpSpPr/>
            <p:nvPr/>
          </p:nvGrpSpPr>
          <p:grpSpPr>
            <a:xfrm>
              <a:off x="4991094" y="1032198"/>
              <a:ext cx="4029081" cy="2387074"/>
              <a:chOff x="4991094" y="1032198"/>
              <a:chExt cx="4029081" cy="2387074"/>
            </a:xfrm>
          </p:grpSpPr>
          <p:sp>
            <p:nvSpPr>
              <p:cNvPr id="27" name="文本框 4">
                <a:extLst>
                  <a:ext uri="{FF2B5EF4-FFF2-40B4-BE49-F238E27FC236}">
                    <a16:creationId xmlns:a16="http://schemas.microsoft.com/office/drawing/2014/main" id="{DC47BB1F-0FEE-4E95-A0EF-2ABEC3B3E3EF}"/>
                  </a:ext>
                </a:extLst>
              </p:cNvPr>
              <p:cNvSpPr txBox="1"/>
              <p:nvPr/>
            </p:nvSpPr>
            <p:spPr>
              <a:xfrm>
                <a:off x="4994773" y="1032198"/>
                <a:ext cx="3649397" cy="369332"/>
              </a:xfrm>
              <a:prstGeom prst="rect">
                <a:avLst/>
              </a:prstGeom>
              <a:noFill/>
            </p:spPr>
            <p:txBody>
              <a:bodyPr wrap="none" rtlCol="0">
                <a:spAutoFit/>
              </a:bodyPr>
              <a:lstStyle/>
              <a:p>
                <a:pPr marL="285750" indent="-285750">
                  <a:buFont typeface="Wingdings" panose="05000000000000000000" pitchFamily="2" charset="2"/>
                  <a:buChar char="v"/>
                </a:pPr>
                <a:r>
                  <a:rPr lang="en-US" altLang="zh-CN" dirty="0">
                    <a:solidFill>
                      <a:srgbClr val="3333CC"/>
                    </a:solidFill>
                    <a:latin typeface="Arial" panose="020B0604020202020204" pitchFamily="34" charset="0"/>
                    <a:cs typeface="Arial" panose="020B0604020202020204" pitchFamily="34" charset="0"/>
                  </a:rPr>
                  <a:t>Avalanche photon-diode (APD)</a:t>
                </a:r>
                <a:endParaRPr lang="zh-CN" altLang="en-US" dirty="0">
                  <a:solidFill>
                    <a:srgbClr val="3333CC"/>
                  </a:solidFill>
                  <a:latin typeface="Arial" panose="020B0604020202020204" pitchFamily="34" charset="0"/>
                  <a:cs typeface="Arial" panose="020B0604020202020204" pitchFamily="34" charset="0"/>
                </a:endParaRPr>
              </a:p>
            </p:txBody>
          </p:sp>
          <p:pic>
            <p:nvPicPr>
              <p:cNvPr id="28" name="图片 5">
                <a:extLst>
                  <a:ext uri="{FF2B5EF4-FFF2-40B4-BE49-F238E27FC236}">
                    <a16:creationId xmlns:a16="http://schemas.microsoft.com/office/drawing/2014/main" id="{14C727D3-5468-4ACC-8D46-D7BFC9CEF0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986" t="36964" b="32755"/>
              <a:stretch/>
            </p:blipFill>
            <p:spPr>
              <a:xfrm>
                <a:off x="5072883" y="2186036"/>
                <a:ext cx="1416024" cy="1166426"/>
              </a:xfrm>
              <a:prstGeom prst="rect">
                <a:avLst/>
              </a:prstGeom>
            </p:spPr>
          </p:pic>
          <p:sp>
            <p:nvSpPr>
              <p:cNvPr id="31" name="Rectangle 30"/>
              <p:cNvSpPr/>
              <p:nvPr/>
            </p:nvSpPr>
            <p:spPr>
              <a:xfrm>
                <a:off x="7032120" y="2117447"/>
                <a:ext cx="821059" cy="307777"/>
              </a:xfrm>
              <a:prstGeom prst="rect">
                <a:avLst/>
              </a:prstGeom>
            </p:spPr>
            <p:txBody>
              <a:bodyPr wrap="none">
                <a:spAutoFit/>
              </a:bodyPr>
              <a:lstStyle/>
              <a:p>
                <a:r>
                  <a:rPr lang="en-US" altLang="zh-CN" sz="1400" dirty="0">
                    <a:solidFill>
                      <a:srgbClr val="3333CC"/>
                    </a:solidFill>
                    <a:latin typeface="Arial" panose="020B0604020202020204" pitchFamily="34" charset="0"/>
                    <a:cs typeface="Arial" panose="020B0604020202020204" pitchFamily="34" charset="0"/>
                  </a:rPr>
                  <a:t>photons</a:t>
                </a:r>
                <a:endParaRPr lang="sv-SE" sz="1400" dirty="0"/>
              </a:p>
            </p:txBody>
          </p:sp>
          <p:sp>
            <p:nvSpPr>
              <p:cNvPr id="32" name="Rectangle 31"/>
              <p:cNvSpPr/>
              <p:nvPr/>
            </p:nvSpPr>
            <p:spPr>
              <a:xfrm>
                <a:off x="7052420" y="2586612"/>
                <a:ext cx="761747" cy="307777"/>
              </a:xfrm>
              <a:prstGeom prst="rect">
                <a:avLst/>
              </a:prstGeom>
            </p:spPr>
            <p:txBody>
              <a:bodyPr wrap="none">
                <a:spAutoFit/>
              </a:bodyPr>
              <a:lstStyle/>
              <a:p>
                <a:r>
                  <a:rPr lang="en-US" altLang="zh-CN" sz="1400" dirty="0">
                    <a:solidFill>
                      <a:srgbClr val="3333CC"/>
                    </a:solidFill>
                    <a:latin typeface="Arial" panose="020B0604020202020204" pitchFamily="34" charset="0"/>
                    <a:cs typeface="Arial" panose="020B0604020202020204" pitchFamily="34" charset="0"/>
                  </a:rPr>
                  <a:t>voltage</a:t>
                </a:r>
                <a:endParaRPr lang="sv-SE" sz="1400" dirty="0"/>
              </a:p>
            </p:txBody>
          </p:sp>
          <p:sp>
            <p:nvSpPr>
              <p:cNvPr id="34" name="Rectangle 33"/>
              <p:cNvSpPr/>
              <p:nvPr/>
            </p:nvSpPr>
            <p:spPr>
              <a:xfrm>
                <a:off x="7320374" y="2382369"/>
                <a:ext cx="1683410" cy="307777"/>
              </a:xfrm>
              <a:prstGeom prst="rect">
                <a:avLst/>
              </a:prstGeom>
            </p:spPr>
            <p:txBody>
              <a:bodyPr wrap="none">
                <a:spAutoFit/>
              </a:bodyPr>
              <a:lstStyle/>
              <a:p>
                <a:r>
                  <a:rPr lang="en-US" altLang="zh-CN" sz="1400" dirty="0">
                    <a:solidFill>
                      <a:srgbClr val="FF0000"/>
                    </a:solidFill>
                    <a:latin typeface="Arial" panose="020B0604020202020204" pitchFamily="34" charset="0"/>
                    <a:cs typeface="Arial" panose="020B0604020202020204" pitchFamily="34" charset="0"/>
                  </a:rPr>
                  <a:t>photoelectric effect</a:t>
                </a:r>
                <a:endParaRPr lang="sv-SE" sz="1400" dirty="0">
                  <a:solidFill>
                    <a:srgbClr val="FF0000"/>
                  </a:solidFill>
                </a:endParaRPr>
              </a:p>
            </p:txBody>
          </p:sp>
          <p:sp>
            <p:nvSpPr>
              <p:cNvPr id="35" name="文本框 7">
                <a:extLst>
                  <a:ext uri="{FF2B5EF4-FFF2-40B4-BE49-F238E27FC236}">
                    <a16:creationId xmlns:a16="http://schemas.microsoft.com/office/drawing/2014/main" id="{1C199A07-D974-405C-9BC2-2F713C64E334}"/>
                  </a:ext>
                </a:extLst>
              </p:cNvPr>
              <p:cNvSpPr txBox="1"/>
              <p:nvPr/>
            </p:nvSpPr>
            <p:spPr>
              <a:xfrm>
                <a:off x="4991094" y="3063730"/>
                <a:ext cx="1718744" cy="307777"/>
              </a:xfrm>
              <a:prstGeom prst="rect">
                <a:avLst/>
              </a:prstGeom>
              <a:noFill/>
            </p:spPr>
            <p:txBody>
              <a:bodyPr wrap="square" rtlCol="0">
                <a:spAutoFit/>
              </a:bodyPr>
              <a:lstStyle/>
              <a:p>
                <a:r>
                  <a:rPr lang="en-US" altLang="zh-CN" sz="1400" dirty="0">
                    <a:latin typeface="Arial" panose="020B0604020202020204" pitchFamily="34" charset="0"/>
                    <a:cs typeface="Arial" panose="020B0604020202020204" pitchFamily="34" charset="0"/>
                  </a:rPr>
                  <a:t>Spectroscopy</a:t>
                </a:r>
                <a:endParaRPr lang="zh-CN" altLang="en-US" sz="1400" dirty="0">
                  <a:latin typeface="Arial" panose="020B0604020202020204" pitchFamily="34" charset="0"/>
                  <a:cs typeface="Arial" panose="020B0604020202020204" pitchFamily="34" charset="0"/>
                </a:endParaRPr>
              </a:p>
            </p:txBody>
          </p:sp>
          <p:sp>
            <p:nvSpPr>
              <p:cNvPr id="37" name="Rectangle 36"/>
              <p:cNvSpPr/>
              <p:nvPr/>
            </p:nvSpPr>
            <p:spPr>
              <a:xfrm>
                <a:off x="7052420" y="3111495"/>
                <a:ext cx="1200970" cy="307777"/>
              </a:xfrm>
              <a:prstGeom prst="rect">
                <a:avLst/>
              </a:prstGeom>
            </p:spPr>
            <p:txBody>
              <a:bodyPr wrap="none">
                <a:spAutoFit/>
              </a:bodyPr>
              <a:lstStyle/>
              <a:p>
                <a:r>
                  <a:rPr lang="en-US" altLang="zh-CN" sz="1400" dirty="0">
                    <a:solidFill>
                      <a:srgbClr val="3333CC"/>
                    </a:solidFill>
                    <a:latin typeface="Arial" panose="020B0604020202020204" pitchFamily="34" charset="0"/>
                    <a:cs typeface="Arial" panose="020B0604020202020204" pitchFamily="34" charset="0"/>
                  </a:rPr>
                  <a:t>Digital signal</a:t>
                </a:r>
                <a:endParaRPr lang="sv-SE" sz="1400" dirty="0"/>
              </a:p>
            </p:txBody>
          </p:sp>
          <p:sp>
            <p:nvSpPr>
              <p:cNvPr id="38" name="Rectangle 37"/>
              <p:cNvSpPr/>
              <p:nvPr/>
            </p:nvSpPr>
            <p:spPr>
              <a:xfrm>
                <a:off x="7273351" y="2849514"/>
                <a:ext cx="780983"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 put out</a:t>
                </a:r>
                <a:endParaRPr lang="sv-SE" sz="1400" dirty="0"/>
              </a:p>
            </p:txBody>
          </p:sp>
          <p:sp>
            <p:nvSpPr>
              <p:cNvPr id="39" name="Rectangle 38"/>
              <p:cNvSpPr/>
              <p:nvPr/>
            </p:nvSpPr>
            <p:spPr>
              <a:xfrm>
                <a:off x="5039884" y="1389765"/>
                <a:ext cx="3980291" cy="738664"/>
              </a:xfrm>
              <a:prstGeom prst="rect">
                <a:avLst/>
              </a:prstGeom>
            </p:spPr>
            <p:txBody>
              <a:bodyPr wrap="square">
                <a:spAutoFit/>
              </a:bodyPr>
              <a:lstStyle/>
              <a:p>
                <a:r>
                  <a:rPr lang="en-US" altLang="zh-CN" sz="1400" dirty="0">
                    <a:latin typeface="Arial" panose="020B0604020202020204" pitchFamily="34" charset="0"/>
                    <a:cs typeface="Arial" panose="020B0604020202020204" pitchFamily="34" charset="0"/>
                  </a:rPr>
                  <a:t>Detect the emission photons, and record the arrival time of single photons when a pulse appears at the APD output</a:t>
                </a:r>
                <a:endParaRPr lang="sv-SE" sz="1400" dirty="0"/>
              </a:p>
            </p:txBody>
          </p:sp>
          <p:sp>
            <p:nvSpPr>
              <p:cNvPr id="3" name="Rectangle 2"/>
              <p:cNvSpPr/>
              <p:nvPr/>
            </p:nvSpPr>
            <p:spPr>
              <a:xfrm>
                <a:off x="5780895" y="2461639"/>
                <a:ext cx="467505" cy="3520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cxnSp>
            <p:nvCxnSpPr>
              <p:cNvPr id="41" name="Straight Arrow Connector 40"/>
              <p:cNvCxnSpPr/>
              <p:nvPr/>
            </p:nvCxnSpPr>
            <p:spPr>
              <a:xfrm>
                <a:off x="7320374" y="2382369"/>
                <a:ext cx="0" cy="25528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7320374" y="2839914"/>
                <a:ext cx="0" cy="25528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6302" y="3691363"/>
              <a:ext cx="2098409" cy="1896860"/>
            </a:xfrm>
            <a:prstGeom prst="rect">
              <a:avLst/>
            </a:prstGeom>
          </p:spPr>
        </p:pic>
      </p:grpSp>
      <p:cxnSp>
        <p:nvCxnSpPr>
          <p:cNvPr id="45" name="Straight Connector 44"/>
          <p:cNvCxnSpPr/>
          <p:nvPr/>
        </p:nvCxnSpPr>
        <p:spPr>
          <a:xfrm>
            <a:off x="4908677" y="1064959"/>
            <a:ext cx="0" cy="4897691"/>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945219" y="5628417"/>
            <a:ext cx="4164345" cy="369332"/>
          </a:xfrm>
          <a:prstGeom prst="rect">
            <a:avLst/>
          </a:prstGeom>
        </p:spPr>
        <p:txBody>
          <a:bodyPr wrap="none">
            <a:spAutoFit/>
          </a:bodyPr>
          <a:lstStyle/>
          <a:p>
            <a:r>
              <a:rPr lang="en-US" altLang="zh-CN" dirty="0">
                <a:solidFill>
                  <a:srgbClr val="FF0000"/>
                </a:solidFill>
              </a:rPr>
              <a:t>Time-correlated single photon counting</a:t>
            </a:r>
          </a:p>
        </p:txBody>
      </p:sp>
      <p:sp>
        <p:nvSpPr>
          <p:cNvPr id="5" name="Slide Number Placeholder 4"/>
          <p:cNvSpPr>
            <a:spLocks noGrp="1"/>
          </p:cNvSpPr>
          <p:nvPr>
            <p:ph type="sldNum" sz="quarter" idx="12"/>
          </p:nvPr>
        </p:nvSpPr>
        <p:spPr/>
        <p:txBody>
          <a:bodyPr/>
          <a:lstStyle/>
          <a:p>
            <a:fld id="{680D72F4-1C41-4187-A4BC-492CF086CF40}" type="slidenum">
              <a:rPr lang="sv-SE" smtClean="0"/>
              <a:pPr/>
              <a:t>4</a:t>
            </a:fld>
            <a:endParaRPr lang="sv-SE"/>
          </a:p>
        </p:txBody>
      </p:sp>
    </p:spTree>
    <p:extLst>
      <p:ext uri="{BB962C8B-B14F-4D97-AF65-F5344CB8AC3E}">
        <p14:creationId xmlns:p14="http://schemas.microsoft.com/office/powerpoint/2010/main" val="2174517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58371" y="1563814"/>
            <a:ext cx="1937654" cy="3693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1461184" y="366245"/>
            <a:ext cx="7212231" cy="646331"/>
          </a:xfrm>
          <a:prstGeom prst="rect">
            <a:avLst/>
          </a:prstGeom>
          <a:noFill/>
        </p:spPr>
        <p:txBody>
          <a:bodyPr wrap="none" rtlCol="0">
            <a:spAutoFit/>
          </a:bodyPr>
          <a:lstStyle/>
          <a:p>
            <a:r>
              <a:rPr lang="en-US" altLang="zh-CN" sz="3600" dirty="0"/>
              <a:t>Why time-resolved </a:t>
            </a:r>
            <a:r>
              <a:rPr lang="en-US" altLang="zh-CN" sz="3600" dirty="0" smtClean="0"/>
              <a:t>luminescence?</a:t>
            </a:r>
            <a:endParaRPr lang="en-US" altLang="zh-CN" sz="3600" dirty="0"/>
          </a:p>
        </p:txBody>
      </p:sp>
      <p:sp>
        <p:nvSpPr>
          <p:cNvPr id="5" name="TextBox 4"/>
          <p:cNvSpPr txBox="1"/>
          <p:nvPr/>
        </p:nvSpPr>
        <p:spPr>
          <a:xfrm>
            <a:off x="696087" y="1563814"/>
            <a:ext cx="7324569" cy="369332"/>
          </a:xfrm>
          <a:prstGeom prst="rect">
            <a:avLst/>
          </a:prstGeom>
          <a:noFill/>
        </p:spPr>
        <p:txBody>
          <a:bodyPr wrap="none" rtlCol="0">
            <a:spAutoFit/>
          </a:bodyPr>
          <a:lstStyle/>
          <a:p>
            <a:r>
              <a:rPr lang="sv-SE" dirty="0"/>
              <a:t>It is a route to get knowledge of the </a:t>
            </a:r>
            <a:r>
              <a:rPr lang="sv-SE" dirty="0">
                <a:solidFill>
                  <a:srgbClr val="0000FF"/>
                </a:solidFill>
              </a:rPr>
              <a:t>temporal behavior </a:t>
            </a:r>
            <a:r>
              <a:rPr lang="sv-SE" dirty="0"/>
              <a:t>of the luminescence </a:t>
            </a:r>
          </a:p>
        </p:txBody>
      </p:sp>
      <p:sp>
        <p:nvSpPr>
          <p:cNvPr id="6" name="Down Arrow 5"/>
          <p:cNvSpPr/>
          <p:nvPr/>
        </p:nvSpPr>
        <p:spPr>
          <a:xfrm>
            <a:off x="5162606" y="2048780"/>
            <a:ext cx="329184" cy="448056"/>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3395124" y="2532861"/>
            <a:ext cx="3604192" cy="369332"/>
          </a:xfrm>
          <a:prstGeom prst="rect">
            <a:avLst/>
          </a:prstGeom>
        </p:spPr>
        <p:txBody>
          <a:bodyPr wrap="none">
            <a:spAutoFit/>
          </a:bodyPr>
          <a:lstStyle/>
          <a:p>
            <a:r>
              <a:rPr lang="sv-SE" dirty="0"/>
              <a:t>Kinetic process of electrons/excitons</a:t>
            </a:r>
          </a:p>
        </p:txBody>
      </p:sp>
      <p:sp>
        <p:nvSpPr>
          <p:cNvPr id="11" name="Rounded Rectangle 10"/>
          <p:cNvSpPr/>
          <p:nvPr/>
        </p:nvSpPr>
        <p:spPr>
          <a:xfrm>
            <a:off x="3486150" y="2971800"/>
            <a:ext cx="3733800" cy="133350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10" name="Rectangle 9"/>
          <p:cNvSpPr/>
          <p:nvPr/>
        </p:nvSpPr>
        <p:spPr>
          <a:xfrm>
            <a:off x="4036079" y="2941568"/>
            <a:ext cx="2634054" cy="1338828"/>
          </a:xfrm>
          <a:prstGeom prst="rect">
            <a:avLst/>
          </a:prstGeom>
        </p:spPr>
        <p:txBody>
          <a:bodyPr wrap="none">
            <a:spAutoFit/>
          </a:bodyPr>
          <a:lstStyle/>
          <a:p>
            <a:pPr>
              <a:lnSpc>
                <a:spcPct val="150000"/>
              </a:lnSpc>
            </a:pPr>
            <a:r>
              <a:rPr lang="sv-SE" dirty="0">
                <a:solidFill>
                  <a:srgbClr val="FF0000"/>
                </a:solidFill>
              </a:rPr>
              <a:t>Monomolecular process</a:t>
            </a:r>
          </a:p>
          <a:p>
            <a:pPr>
              <a:lnSpc>
                <a:spcPct val="150000"/>
              </a:lnSpc>
            </a:pPr>
            <a:r>
              <a:rPr lang="sv-SE" dirty="0">
                <a:solidFill>
                  <a:srgbClr val="FF0000"/>
                </a:solidFill>
              </a:rPr>
              <a:t>Bimolecular process</a:t>
            </a:r>
          </a:p>
          <a:p>
            <a:pPr>
              <a:lnSpc>
                <a:spcPct val="150000"/>
              </a:lnSpc>
            </a:pPr>
            <a:r>
              <a:rPr lang="sv-SE" dirty="0">
                <a:solidFill>
                  <a:srgbClr val="FF0000"/>
                </a:solidFill>
              </a:rPr>
              <a:t>Multiple process</a:t>
            </a:r>
          </a:p>
        </p:txBody>
      </p:sp>
      <p:sp>
        <p:nvSpPr>
          <p:cNvPr id="4" name="Slide Number Placeholder 3"/>
          <p:cNvSpPr>
            <a:spLocks noGrp="1"/>
          </p:cNvSpPr>
          <p:nvPr>
            <p:ph type="sldNum" sz="quarter" idx="12"/>
          </p:nvPr>
        </p:nvSpPr>
        <p:spPr/>
        <p:txBody>
          <a:bodyPr/>
          <a:lstStyle/>
          <a:p>
            <a:fld id="{680D72F4-1C41-4187-A4BC-492CF086CF40}" type="slidenum">
              <a:rPr lang="sv-SE" smtClean="0"/>
              <a:pPr/>
              <a:t>5</a:t>
            </a:fld>
            <a:endParaRPr lang="sv-SE"/>
          </a:p>
        </p:txBody>
      </p:sp>
    </p:spTree>
    <p:extLst>
      <p:ext uri="{BB962C8B-B14F-4D97-AF65-F5344CB8AC3E}">
        <p14:creationId xmlns:p14="http://schemas.microsoft.com/office/powerpoint/2010/main" val="1622293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38173" y="2444877"/>
            <a:ext cx="6634226" cy="148704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
        <p:nvSpPr>
          <p:cNvPr id="6" name="文本框 1">
            <a:extLst>
              <a:ext uri="{FF2B5EF4-FFF2-40B4-BE49-F238E27FC236}">
                <a16:creationId xmlns:a16="http://schemas.microsoft.com/office/drawing/2014/main" id="{444ACEA9-FA26-4B3A-8917-77EF386415CD}"/>
              </a:ext>
            </a:extLst>
          </p:cNvPr>
          <p:cNvSpPr txBox="1"/>
          <p:nvPr/>
        </p:nvSpPr>
        <p:spPr>
          <a:xfrm>
            <a:off x="1631950" y="1411605"/>
            <a:ext cx="6353021" cy="3877985"/>
          </a:xfrm>
          <a:prstGeom prst="rect">
            <a:avLst/>
          </a:prstGeom>
          <a:noFill/>
        </p:spPr>
        <p:txBody>
          <a:bodyPr wrap="none" rtlCol="0">
            <a:spAutoFit/>
          </a:bodyPr>
          <a:lstStyle/>
          <a:p>
            <a:r>
              <a:rPr lang="en-US" altLang="zh-CN" b="1" dirty="0">
                <a:solidFill>
                  <a:srgbClr val="FF0000"/>
                </a:solidFill>
              </a:rPr>
              <a:t>1. </a:t>
            </a:r>
            <a:r>
              <a:rPr lang="en-US" altLang="zh-CN" b="1" dirty="0" smtClean="0">
                <a:solidFill>
                  <a:srgbClr val="FF0000"/>
                </a:solidFill>
              </a:rPr>
              <a:t>T</a:t>
            </a:r>
            <a:r>
              <a:rPr lang="sv-SE" altLang="zh-CN" b="1" dirty="0" smtClean="0">
                <a:solidFill>
                  <a:srgbClr val="FF0000"/>
                </a:solidFill>
              </a:rPr>
              <a:t>echnique of T</a:t>
            </a:r>
            <a:r>
              <a:rPr lang="en-US" altLang="zh-CN" b="1" dirty="0" err="1" smtClean="0">
                <a:solidFill>
                  <a:srgbClr val="FF0000"/>
                </a:solidFill>
              </a:rPr>
              <a:t>ime</a:t>
            </a:r>
            <a:r>
              <a:rPr lang="en-US" altLang="zh-CN" b="1" dirty="0" smtClean="0">
                <a:solidFill>
                  <a:srgbClr val="FF0000"/>
                </a:solidFill>
              </a:rPr>
              <a:t>-Resolved </a:t>
            </a:r>
            <a:r>
              <a:rPr lang="en-US" altLang="zh-CN" b="1" dirty="0">
                <a:solidFill>
                  <a:srgbClr val="FF0000"/>
                </a:solidFill>
              </a:rPr>
              <a:t>luminescence</a:t>
            </a:r>
          </a:p>
          <a:p>
            <a:r>
              <a:rPr lang="en-US" altLang="zh-CN" dirty="0"/>
              <a:t>         1.1 Lifetime and decay curve       </a:t>
            </a:r>
          </a:p>
          <a:p>
            <a:r>
              <a:rPr lang="en-US" altLang="zh-CN" dirty="0" smtClean="0"/>
              <a:t>         1.2 Time-correlated single photon counting technique</a:t>
            </a:r>
          </a:p>
          <a:p>
            <a:pPr>
              <a:spcBef>
                <a:spcPts val="1800"/>
              </a:spcBef>
            </a:pPr>
            <a:r>
              <a:rPr lang="en-US" altLang="zh-CN" b="1" dirty="0" smtClean="0">
                <a:solidFill>
                  <a:srgbClr val="FF0000"/>
                </a:solidFill>
              </a:rPr>
              <a:t>2. Kinetic description of luminescence process</a:t>
            </a:r>
          </a:p>
          <a:p>
            <a:r>
              <a:rPr lang="en-US" altLang="zh-CN" dirty="0" smtClean="0"/>
              <a:t>         2.1 Radiative and </a:t>
            </a:r>
            <a:r>
              <a:rPr lang="en-US" altLang="zh-CN" dirty="0" smtClean="0"/>
              <a:t>non-radiative </a:t>
            </a:r>
            <a:r>
              <a:rPr lang="en-US" altLang="zh-CN" dirty="0" smtClean="0"/>
              <a:t>recombination</a:t>
            </a:r>
          </a:p>
          <a:p>
            <a:r>
              <a:rPr lang="en-US" altLang="zh-CN" dirty="0" smtClean="0"/>
              <a:t>         2.1 Monomolecular process</a:t>
            </a:r>
          </a:p>
          <a:p>
            <a:r>
              <a:rPr lang="en-US" altLang="zh-CN" dirty="0" smtClean="0"/>
              <a:t>         2.3 Bimolecular process</a:t>
            </a:r>
          </a:p>
          <a:p>
            <a:r>
              <a:rPr lang="en-US" altLang="zh-CN" dirty="0" smtClean="0"/>
              <a:t>         2.4 Multiple process</a:t>
            </a:r>
          </a:p>
          <a:p>
            <a:pPr>
              <a:spcBef>
                <a:spcPts val="1800"/>
              </a:spcBef>
            </a:pPr>
            <a:r>
              <a:rPr lang="en-US" altLang="zh-CN" b="1" dirty="0" smtClean="0">
                <a:solidFill>
                  <a:srgbClr val="FF0000"/>
                </a:solidFill>
              </a:rPr>
              <a:t>3. Phonons and their participation in optical phenomena</a:t>
            </a:r>
          </a:p>
          <a:p>
            <a:r>
              <a:rPr lang="en-US" altLang="zh-CN" dirty="0" smtClean="0"/>
              <a:t>         3.1 Lattice </a:t>
            </a:r>
            <a:r>
              <a:rPr lang="en-US" altLang="zh-CN" dirty="0" smtClean="0"/>
              <a:t>vibration-Phonon</a:t>
            </a:r>
            <a:endParaRPr lang="en-US" altLang="zh-CN" dirty="0" smtClean="0"/>
          </a:p>
          <a:p>
            <a:r>
              <a:rPr lang="en-US" altLang="zh-CN" dirty="0" smtClean="0"/>
              <a:t>         3.2 How charge carriers influence the lattice vibration?</a:t>
            </a:r>
          </a:p>
          <a:p>
            <a:r>
              <a:rPr lang="en-US" altLang="zh-CN" dirty="0" smtClean="0"/>
              <a:t>         3.3 How point defects influence the lattice vibration?</a:t>
            </a:r>
            <a:endParaRPr lang="en-US" altLang="zh-CN" dirty="0"/>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606879" y="353793"/>
            <a:ext cx="2031325" cy="646331"/>
          </a:xfrm>
          <a:prstGeom prst="rect">
            <a:avLst/>
          </a:prstGeom>
          <a:noFill/>
        </p:spPr>
        <p:txBody>
          <a:bodyPr wrap="none" rtlCol="0">
            <a:spAutoFit/>
          </a:bodyPr>
          <a:lstStyle/>
          <a:p>
            <a:r>
              <a:rPr lang="en-US" altLang="zh-CN" sz="3600" dirty="0"/>
              <a:t>Contents</a:t>
            </a:r>
            <a:endParaRPr lang="zh-CN" altLang="en-US" sz="3600" dirty="0"/>
          </a:p>
        </p:txBody>
      </p:sp>
      <p:sp>
        <p:nvSpPr>
          <p:cNvPr id="3" name="Slide Number Placeholder 2"/>
          <p:cNvSpPr>
            <a:spLocks noGrp="1"/>
          </p:cNvSpPr>
          <p:nvPr>
            <p:ph type="sldNum" sz="quarter" idx="12"/>
          </p:nvPr>
        </p:nvSpPr>
        <p:spPr/>
        <p:txBody>
          <a:bodyPr/>
          <a:lstStyle/>
          <a:p>
            <a:fld id="{680D72F4-1C41-4187-A4BC-492CF086CF40}" type="slidenum">
              <a:rPr lang="sv-SE" smtClean="0"/>
              <a:pPr/>
              <a:t>6</a:t>
            </a:fld>
            <a:endParaRPr lang="sv-SE"/>
          </a:p>
        </p:txBody>
      </p:sp>
    </p:spTree>
    <p:extLst>
      <p:ext uri="{BB962C8B-B14F-4D97-AF65-F5344CB8AC3E}">
        <p14:creationId xmlns:p14="http://schemas.microsoft.com/office/powerpoint/2010/main" val="27826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2418691" y="5067533"/>
            <a:ext cx="1640954" cy="55853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1032555" y="471456"/>
            <a:ext cx="7622347" cy="400110"/>
          </a:xfrm>
          <a:prstGeom prst="rect">
            <a:avLst/>
          </a:prstGeom>
          <a:noFill/>
        </p:spPr>
        <p:txBody>
          <a:bodyPr wrap="square" rtlCol="0">
            <a:spAutoFit/>
          </a:bodyPr>
          <a:lstStyle/>
          <a:p>
            <a:r>
              <a:rPr lang="en-US" altLang="zh-CN" sz="2000" dirty="0"/>
              <a:t>Probability of (non-)radiative transition and quantum efficiency</a:t>
            </a:r>
          </a:p>
        </p:txBody>
      </p:sp>
      <p:sp>
        <p:nvSpPr>
          <p:cNvPr id="4" name="Rectangle 3"/>
          <p:cNvSpPr/>
          <p:nvPr/>
        </p:nvSpPr>
        <p:spPr>
          <a:xfrm>
            <a:off x="6586890" y="674554"/>
            <a:ext cx="248786" cy="369332"/>
          </a:xfrm>
          <a:prstGeom prst="rect">
            <a:avLst/>
          </a:prstGeom>
        </p:spPr>
        <p:txBody>
          <a:bodyPr wrap="none">
            <a:spAutoFit/>
          </a:bodyPr>
          <a:lstStyle/>
          <a:p>
            <a:r>
              <a:rPr lang="sv-SE" dirty="0"/>
              <a:t> </a:t>
            </a:r>
          </a:p>
        </p:txBody>
      </p:sp>
      <p:sp>
        <p:nvSpPr>
          <p:cNvPr id="6" name="Rectangle 5"/>
          <p:cNvSpPr/>
          <p:nvPr/>
        </p:nvSpPr>
        <p:spPr>
          <a:xfrm>
            <a:off x="311480" y="1129532"/>
            <a:ext cx="8816956" cy="830997"/>
          </a:xfrm>
          <a:prstGeom prst="rect">
            <a:avLst/>
          </a:prstGeom>
        </p:spPr>
        <p:txBody>
          <a:bodyPr wrap="square">
            <a:spAutoFit/>
          </a:bodyPr>
          <a:lstStyle/>
          <a:p>
            <a:pPr>
              <a:lnSpc>
                <a:spcPct val="150000"/>
              </a:lnSpc>
            </a:pPr>
            <a:r>
              <a:rPr lang="sv-SE" sz="1600" dirty="0"/>
              <a:t>Under the rule of non-equilibrium thermodynamic, the excited electrons must </a:t>
            </a:r>
            <a:r>
              <a:rPr lang="sv-SE" sz="1600" dirty="0" smtClean="0"/>
              <a:t>transition back to </a:t>
            </a:r>
            <a:r>
              <a:rPr lang="sv-SE" sz="1600" dirty="0"/>
              <a:t>the ground state.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319" y="2293461"/>
            <a:ext cx="2819371" cy="1631811"/>
          </a:xfrm>
          <a:prstGeom prst="rect">
            <a:avLst/>
          </a:prstGeom>
        </p:spPr>
      </p:pic>
      <p:sp>
        <p:nvSpPr>
          <p:cNvPr id="9" name="Rectangle 8"/>
          <p:cNvSpPr/>
          <p:nvPr/>
        </p:nvSpPr>
        <p:spPr>
          <a:xfrm>
            <a:off x="1979555" y="3158699"/>
            <a:ext cx="1053494" cy="276999"/>
          </a:xfrm>
          <a:prstGeom prst="rect">
            <a:avLst/>
          </a:prstGeom>
        </p:spPr>
        <p:txBody>
          <a:bodyPr wrap="none">
            <a:spAutoFit/>
          </a:bodyPr>
          <a:lstStyle/>
          <a:p>
            <a:r>
              <a:rPr lang="sv-SE" sz="1200" i="1" dirty="0">
                <a:solidFill>
                  <a:srgbClr val="0000FF"/>
                </a:solidFill>
                <a:latin typeface="Times New Roman" panose="02020603050405020304" pitchFamily="18" charset="0"/>
                <a:cs typeface="Times New Roman" panose="02020603050405020304" pitchFamily="18" charset="0"/>
              </a:rPr>
              <a:t>phonon (heat)</a:t>
            </a:r>
          </a:p>
        </p:txBody>
      </p:sp>
      <p:sp>
        <p:nvSpPr>
          <p:cNvPr id="10" name="Rectangle 9"/>
          <p:cNvSpPr/>
          <p:nvPr/>
        </p:nvSpPr>
        <p:spPr>
          <a:xfrm>
            <a:off x="3438173" y="2201541"/>
            <a:ext cx="5006417" cy="584775"/>
          </a:xfrm>
          <a:prstGeom prst="rect">
            <a:avLst/>
          </a:prstGeom>
        </p:spPr>
        <p:txBody>
          <a:bodyPr wrap="square">
            <a:spAutoFit/>
          </a:bodyPr>
          <a:lstStyle/>
          <a:p>
            <a:r>
              <a:rPr lang="sv-SE" sz="1600" dirty="0"/>
              <a:t>The </a:t>
            </a:r>
            <a:r>
              <a:rPr lang="sv-SE" sz="1600" dirty="0">
                <a:solidFill>
                  <a:srgbClr val="FF0000"/>
                </a:solidFill>
              </a:rPr>
              <a:t>total probability of transition </a:t>
            </a:r>
            <a:r>
              <a:rPr lang="sv-SE" sz="1600" dirty="0"/>
              <a:t>to the ground state is given by </a:t>
            </a:r>
          </a:p>
        </p:txBody>
      </p:sp>
      <p:sp>
        <p:nvSpPr>
          <p:cNvPr id="12" name="Rectangle 11"/>
          <p:cNvSpPr/>
          <p:nvPr/>
        </p:nvSpPr>
        <p:spPr>
          <a:xfrm>
            <a:off x="3357304" y="3410749"/>
            <a:ext cx="5771132" cy="830997"/>
          </a:xfrm>
          <a:prstGeom prst="rect">
            <a:avLst/>
          </a:prstGeom>
        </p:spPr>
        <p:txBody>
          <a:bodyPr wrap="none">
            <a:spAutoFit/>
          </a:bodyPr>
          <a:lstStyle/>
          <a:p>
            <a:r>
              <a:rPr lang="sv-SE" sz="1600" i="1" dirty="0">
                <a:latin typeface="Symbol" panose="05050102010706020507" pitchFamily="18" charset="2"/>
              </a:rPr>
              <a:t>t</a:t>
            </a:r>
            <a:r>
              <a:rPr lang="sv-SE" sz="1600" baseline="-25000" dirty="0">
                <a:latin typeface="Times New Roman" panose="02020603050405020304" pitchFamily="18" charset="0"/>
                <a:cs typeface="Times New Roman" panose="02020603050405020304" pitchFamily="18" charset="0"/>
              </a:rPr>
              <a:t>r</a:t>
            </a:r>
            <a:r>
              <a:rPr lang="sv-SE" sz="1600" dirty="0"/>
              <a:t> — radiative recombination time (radiative lifetime)</a:t>
            </a:r>
          </a:p>
          <a:p>
            <a:r>
              <a:rPr lang="sv-SE" sz="1600" i="1" dirty="0">
                <a:latin typeface="Symbol" panose="05050102010706020507" pitchFamily="18" charset="2"/>
              </a:rPr>
              <a:t>t</a:t>
            </a:r>
            <a:r>
              <a:rPr lang="sv-SE" sz="1600" baseline="-25000" dirty="0">
                <a:latin typeface="Times New Roman" panose="02020603050405020304" pitchFamily="18" charset="0"/>
                <a:cs typeface="Times New Roman" panose="02020603050405020304" pitchFamily="18" charset="0"/>
              </a:rPr>
              <a:t>nr</a:t>
            </a:r>
            <a:r>
              <a:rPr lang="sv-SE" sz="1600" dirty="0"/>
              <a:t> — non-radiative recombination time (non-radiative lifetime)</a:t>
            </a:r>
          </a:p>
          <a:p>
            <a:endParaRPr lang="sv-SE" sz="1600" dirty="0"/>
          </a:p>
        </p:txBody>
      </p:sp>
      <p:sp>
        <p:nvSpPr>
          <p:cNvPr id="13" name="Rectangle 12"/>
          <p:cNvSpPr/>
          <p:nvPr/>
        </p:nvSpPr>
        <p:spPr>
          <a:xfrm>
            <a:off x="564888" y="4482758"/>
            <a:ext cx="8493387" cy="584775"/>
          </a:xfrm>
          <a:prstGeom prst="rect">
            <a:avLst/>
          </a:prstGeom>
        </p:spPr>
        <p:txBody>
          <a:bodyPr wrap="square">
            <a:spAutoFit/>
          </a:bodyPr>
          <a:lstStyle/>
          <a:p>
            <a:r>
              <a:rPr lang="sv-SE" sz="1600" dirty="0"/>
              <a:t>Define the luminescence quantum yield or </a:t>
            </a:r>
            <a:r>
              <a:rPr lang="sv-SE" sz="1600" dirty="0">
                <a:solidFill>
                  <a:srgbClr val="FF0000"/>
                </a:solidFill>
              </a:rPr>
              <a:t>quantum efficiency </a:t>
            </a:r>
            <a:r>
              <a:rPr lang="sv-SE" sz="1600" dirty="0"/>
              <a:t>by the ratio of radiative recombination rate to the total recombination rate as</a:t>
            </a:r>
          </a:p>
        </p:txBody>
      </p:sp>
      <p:sp>
        <p:nvSpPr>
          <p:cNvPr id="15" name="Rectangle 14"/>
          <p:cNvSpPr/>
          <p:nvPr/>
        </p:nvSpPr>
        <p:spPr>
          <a:xfrm>
            <a:off x="4409942" y="5167309"/>
            <a:ext cx="439544" cy="369332"/>
          </a:xfrm>
          <a:prstGeom prst="rect">
            <a:avLst/>
          </a:prstGeom>
        </p:spPr>
        <p:txBody>
          <a:bodyPr wrap="none">
            <a:spAutoFit/>
          </a:bodyPr>
          <a:lstStyle/>
          <a:p>
            <a:r>
              <a:rPr lang="sv-SE" sz="1600" dirty="0"/>
              <a:t>or</a:t>
            </a:r>
            <a:r>
              <a:rPr lang="sv-SE" dirty="0"/>
              <a:t> </a:t>
            </a:r>
          </a:p>
        </p:txBody>
      </p:sp>
      <mc:AlternateContent xmlns:mc="http://schemas.openxmlformats.org/markup-compatibility/2006" xmlns:a14="http://schemas.microsoft.com/office/drawing/2010/main">
        <mc:Choice Requires="a14">
          <p:sp>
            <p:nvSpPr>
              <p:cNvPr id="27" name="TextBox 26"/>
              <p:cNvSpPr txBox="1"/>
              <p:nvPr/>
            </p:nvSpPr>
            <p:spPr>
              <a:xfrm>
                <a:off x="2418691" y="5108429"/>
                <a:ext cx="1991251" cy="517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𝜂</m:t>
                      </m:r>
                      <m:r>
                        <a:rPr lang="sv-SE" sz="1600" i="1" smtClean="0">
                          <a:latin typeface="Cambria Math" panose="02040503050406030204" pitchFamily="18" charset="0"/>
                        </a:rPr>
                        <m:t>=</m:t>
                      </m:r>
                      <m:f>
                        <m:fPr>
                          <m:ctrlPr>
                            <a:rPr lang="sv-SE" sz="1600" i="1" smtClean="0">
                              <a:latin typeface="Cambria Math" panose="02040503050406030204" pitchFamily="18" charset="0"/>
                            </a:rPr>
                          </m:ctrlPr>
                        </m:fPr>
                        <m:num>
                          <m:f>
                            <m:fPr>
                              <m:type m:val="lin"/>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rPr>
                                    <m:t>𝑟</m:t>
                                  </m:r>
                                </m:sub>
                              </m:sSub>
                            </m:den>
                          </m:f>
                        </m:num>
                        <m:den>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rPr>
                                    <m:t>𝑟</m:t>
                                  </m:r>
                                </m:sub>
                              </m:sSub>
                            </m:den>
                          </m:f>
                          <m:r>
                            <a:rPr lang="sv-SE" sz="1600" b="0" i="1" smtClean="0">
                              <a:latin typeface="Cambria Math" panose="02040503050406030204" pitchFamily="18" charset="0"/>
                            </a:rPr>
                            <m:t>+</m:t>
                          </m:r>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den>
                      </m:f>
                      <m:r>
                        <a:rPr lang="sv-SE" sz="1600" i="1" smtClean="0">
                          <a:latin typeface="Cambria Math" panose="02040503050406030204" pitchFamily="18" charset="0"/>
                          <a:ea typeface="Cambria Math" panose="02040503050406030204" pitchFamily="18" charset="0"/>
                        </a:rPr>
                        <m:t>≤</m:t>
                      </m:r>
                      <m:r>
                        <a:rPr lang="sv-SE" sz="1600" b="0" i="1" smtClean="0">
                          <a:latin typeface="Cambria Math" panose="02040503050406030204" pitchFamily="18" charset="0"/>
                          <a:ea typeface="Cambria Math" panose="02040503050406030204" pitchFamily="18" charset="0"/>
                        </a:rPr>
                        <m:t>1</m:t>
                      </m:r>
                    </m:oMath>
                  </m:oMathPara>
                </a14:m>
                <a:endParaRPr lang="sv-SE"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2418691" y="5108429"/>
                <a:ext cx="1991251" cy="517642"/>
              </a:xfrm>
              <a:prstGeom prst="rect">
                <a:avLst/>
              </a:prstGeom>
              <a:blipFill>
                <a:blip r:embed="rId4"/>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802203" y="5137398"/>
                <a:ext cx="1007135" cy="4603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𝜂</m:t>
                      </m:r>
                      <m:r>
                        <a:rPr lang="sv-SE" sz="1600" dirty="0">
                          <a:latin typeface="Cambria Math" panose="02040503050406030204" pitchFamily="18" charset="0"/>
                          <a:ea typeface="Cambria Math" panose="02040503050406030204" pitchFamily="18" charset="0"/>
                        </a:rPr>
                        <m:t>=</m:t>
                      </m:r>
                      <m:f>
                        <m:fPr>
                          <m:ctrlPr>
                            <a:rPr lang="sv-SE" sz="1600" i="1" dirty="0" smtClean="0">
                              <a:latin typeface="Cambria Math" panose="02040503050406030204" pitchFamily="18" charset="0"/>
                              <a:ea typeface="Cambria Math" panose="02040503050406030204" pitchFamily="18" charset="0"/>
                            </a:rPr>
                          </m:ctrlPr>
                        </m:fPr>
                        <m:num>
                          <m:r>
                            <a:rPr lang="sv-SE" sz="1600" i="1">
                              <a:latin typeface="Cambria Math" panose="02040503050406030204" pitchFamily="18" charset="0"/>
                              <a:ea typeface="Cambria Math" panose="02040503050406030204" pitchFamily="18" charset="0"/>
                            </a:rPr>
                            <m:t>𝜏</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rPr>
                                <m:t>𝑟</m:t>
                              </m:r>
                            </m:sub>
                          </m:sSub>
                        </m:den>
                      </m:f>
                      <m:r>
                        <a:rPr lang="sv-SE" sz="1600" i="1" smtClean="0">
                          <a:latin typeface="Cambria Math" panose="02040503050406030204" pitchFamily="18" charset="0"/>
                          <a:ea typeface="Cambria Math" panose="02040503050406030204" pitchFamily="18" charset="0"/>
                        </a:rPr>
                        <m:t>≤</m:t>
                      </m:r>
                      <m:r>
                        <a:rPr lang="sv-SE" sz="1600" b="0" i="1" smtClean="0">
                          <a:latin typeface="Cambria Math" panose="02040503050406030204" pitchFamily="18" charset="0"/>
                          <a:ea typeface="Cambria Math" panose="02040503050406030204" pitchFamily="18" charset="0"/>
                        </a:rPr>
                        <m:t>1</m:t>
                      </m:r>
                    </m:oMath>
                  </m:oMathPara>
                </a14:m>
                <a:endParaRPr lang="sv-SE"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802203" y="5137398"/>
                <a:ext cx="1007135" cy="460319"/>
              </a:xfrm>
              <a:prstGeom prst="rect">
                <a:avLst/>
              </a:prstGeom>
              <a:blipFill>
                <a:blip r:embed="rId5"/>
                <a:stretch>
                  <a:fillRect l="-4242" r="-3030" b="-8000"/>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5123624" y="2777841"/>
                <a:ext cx="1299330" cy="567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sv-SE" i="1" smtClean="0">
                              <a:latin typeface="Cambria Math" panose="02040503050406030204" pitchFamily="18" charset="0"/>
                            </a:rPr>
                          </m:ctrlPr>
                        </m:fPr>
                        <m:num>
                          <m:r>
                            <a:rPr lang="sv-SE" b="0" i="1" smtClean="0">
                              <a:latin typeface="Cambria Math" panose="02040503050406030204" pitchFamily="18" charset="0"/>
                            </a:rPr>
                            <m:t>1</m:t>
                          </m:r>
                        </m:num>
                        <m:den>
                          <m:r>
                            <a:rPr lang="sv-SE" i="1">
                              <a:latin typeface="Cambria Math" panose="02040503050406030204" pitchFamily="18" charset="0"/>
                              <a:ea typeface="Cambria Math" panose="02040503050406030204" pitchFamily="18" charset="0"/>
                            </a:rPr>
                            <m:t>𝜏</m:t>
                          </m:r>
                        </m:den>
                      </m:f>
                      <m:r>
                        <a:rPr lang="sv-SE" i="1" smtClean="0">
                          <a:latin typeface="Cambria Math" panose="02040503050406030204" pitchFamily="18" charset="0"/>
                        </a:rPr>
                        <m:t>=</m:t>
                      </m:r>
                      <m:f>
                        <m:fPr>
                          <m:ctrlPr>
                            <a:rPr lang="sv-SE" i="1">
                              <a:latin typeface="Cambria Math" panose="02040503050406030204" pitchFamily="18" charset="0"/>
                            </a:rPr>
                          </m:ctrlPr>
                        </m:fPr>
                        <m:num>
                          <m:r>
                            <a:rPr lang="sv-SE" i="1">
                              <a:latin typeface="Cambria Math" panose="02040503050406030204" pitchFamily="18" charset="0"/>
                            </a:rPr>
                            <m:t>1</m:t>
                          </m:r>
                        </m:num>
                        <m:den>
                          <m:sSub>
                            <m:sSubPr>
                              <m:ctrlPr>
                                <a:rPr lang="sv-SE" i="1">
                                  <a:latin typeface="Cambria Math" panose="02040503050406030204" pitchFamily="18" charset="0"/>
                                </a:rPr>
                              </m:ctrlPr>
                            </m:sSubPr>
                            <m:e>
                              <m:r>
                                <a:rPr lang="sv-SE" i="1">
                                  <a:latin typeface="Cambria Math" panose="02040503050406030204" pitchFamily="18" charset="0"/>
                                  <a:ea typeface="Cambria Math" panose="02040503050406030204" pitchFamily="18" charset="0"/>
                                </a:rPr>
                                <m:t>𝜏</m:t>
                              </m:r>
                            </m:e>
                            <m:sub>
                              <m:r>
                                <a:rPr lang="sv-SE" i="1">
                                  <a:latin typeface="Cambria Math" panose="02040503050406030204" pitchFamily="18" charset="0"/>
                                </a:rPr>
                                <m:t>𝑟</m:t>
                              </m:r>
                            </m:sub>
                          </m:sSub>
                        </m:den>
                      </m:f>
                      <m:r>
                        <a:rPr lang="sv-SE" b="0" i="1" smtClean="0">
                          <a:latin typeface="Cambria Math" panose="02040503050406030204" pitchFamily="18" charset="0"/>
                          <a:ea typeface="Cambria Math" panose="02040503050406030204" pitchFamily="18" charset="0"/>
                        </a:rPr>
                        <m:t>+</m:t>
                      </m:r>
                      <m:f>
                        <m:fPr>
                          <m:ctrlPr>
                            <a:rPr lang="sv-SE" i="1">
                              <a:latin typeface="Cambria Math" panose="02040503050406030204" pitchFamily="18" charset="0"/>
                            </a:rPr>
                          </m:ctrlPr>
                        </m:fPr>
                        <m:num>
                          <m:r>
                            <a:rPr lang="sv-SE" i="1">
                              <a:latin typeface="Cambria Math" panose="02040503050406030204" pitchFamily="18" charset="0"/>
                            </a:rPr>
                            <m:t>1</m:t>
                          </m:r>
                        </m:num>
                        <m:den>
                          <m:sSub>
                            <m:sSubPr>
                              <m:ctrlPr>
                                <a:rPr lang="sv-SE" i="1">
                                  <a:latin typeface="Cambria Math" panose="02040503050406030204" pitchFamily="18" charset="0"/>
                                </a:rPr>
                              </m:ctrlPr>
                            </m:sSubPr>
                            <m:e>
                              <m:r>
                                <a:rPr lang="sv-SE" i="1">
                                  <a:latin typeface="Cambria Math" panose="02040503050406030204" pitchFamily="18" charset="0"/>
                                  <a:ea typeface="Cambria Math" panose="02040503050406030204" pitchFamily="18" charset="0"/>
                                </a:rPr>
                                <m:t>𝜏</m:t>
                              </m:r>
                            </m:e>
                            <m:sub>
                              <m:r>
                                <a:rPr lang="sv-SE" i="1">
                                  <a:latin typeface="Cambria Math" panose="02040503050406030204" pitchFamily="18" charset="0"/>
                                  <a:ea typeface="Cambria Math" panose="02040503050406030204" pitchFamily="18" charset="0"/>
                                </a:rPr>
                                <m:t>𝑛</m:t>
                              </m:r>
                              <m:r>
                                <a:rPr lang="sv-SE" i="1">
                                  <a:latin typeface="Cambria Math" panose="02040503050406030204" pitchFamily="18" charset="0"/>
                                </a:rPr>
                                <m:t>𝑟</m:t>
                              </m:r>
                            </m:sub>
                          </m:sSub>
                        </m:den>
                      </m:f>
                    </m:oMath>
                  </m:oMathPara>
                </a14:m>
                <a:endParaRPr lang="sv-SE" dirty="0"/>
              </a:p>
            </p:txBody>
          </p:sp>
        </mc:Choice>
        <mc:Fallback xmlns="">
          <p:sp>
            <p:nvSpPr>
              <p:cNvPr id="3" name="TextBox 2"/>
              <p:cNvSpPr txBox="1">
                <a:spLocks noRot="1" noChangeAspect="1" noMove="1" noResize="1" noEditPoints="1" noAdjustHandles="1" noChangeArrowheads="1" noChangeShapeType="1" noTextEdit="1"/>
              </p:cNvSpPr>
              <p:nvPr/>
            </p:nvSpPr>
            <p:spPr>
              <a:xfrm>
                <a:off x="5123624" y="2777841"/>
                <a:ext cx="1299330" cy="567207"/>
              </a:xfrm>
              <a:prstGeom prst="rect">
                <a:avLst/>
              </a:prstGeom>
              <a:blipFill>
                <a:blip r:embed="rId6"/>
                <a:stretch>
                  <a:fillRect/>
                </a:stretch>
              </a:blipFill>
            </p:spPr>
            <p:txBody>
              <a:bodyPr/>
              <a:lstStyle/>
              <a:p>
                <a:r>
                  <a:rPr lang="sv-SE">
                    <a:noFill/>
                  </a:rPr>
                  <a:t> </a:t>
                </a:r>
              </a:p>
            </p:txBody>
          </p:sp>
        </mc:Fallback>
      </mc:AlternateContent>
      <p:sp>
        <p:nvSpPr>
          <p:cNvPr id="5" name="Slide Number Placeholder 4"/>
          <p:cNvSpPr>
            <a:spLocks noGrp="1"/>
          </p:cNvSpPr>
          <p:nvPr>
            <p:ph type="sldNum" sz="quarter" idx="12"/>
          </p:nvPr>
        </p:nvSpPr>
        <p:spPr/>
        <p:txBody>
          <a:bodyPr/>
          <a:lstStyle/>
          <a:p>
            <a:fld id="{680D72F4-1C41-4187-A4BC-492CF086CF40}" type="slidenum">
              <a:rPr lang="sv-SE" smtClean="0"/>
              <a:pPr/>
              <a:t>7</a:t>
            </a:fld>
            <a:endParaRPr lang="sv-SE"/>
          </a:p>
        </p:txBody>
      </p:sp>
    </p:spTree>
    <p:extLst>
      <p:ext uri="{BB962C8B-B14F-4D97-AF65-F5344CB8AC3E}">
        <p14:creationId xmlns:p14="http://schemas.microsoft.com/office/powerpoint/2010/main" val="2016396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2292691" y="343842"/>
            <a:ext cx="5083443" cy="646331"/>
          </a:xfrm>
          <a:prstGeom prst="rect">
            <a:avLst/>
          </a:prstGeom>
          <a:noFill/>
        </p:spPr>
        <p:txBody>
          <a:bodyPr wrap="none" rtlCol="0">
            <a:spAutoFit/>
          </a:bodyPr>
          <a:lstStyle/>
          <a:p>
            <a:r>
              <a:rPr lang="en-US" altLang="zh-CN" sz="3600" dirty="0"/>
              <a:t>Monomolecular process</a:t>
            </a:r>
          </a:p>
        </p:txBody>
      </p:sp>
      <p:cxnSp>
        <p:nvCxnSpPr>
          <p:cNvPr id="4" name="Straight Connector 3"/>
          <p:cNvCxnSpPr/>
          <p:nvPr/>
        </p:nvCxnSpPr>
        <p:spPr>
          <a:xfrm>
            <a:off x="1673433" y="2017955"/>
            <a:ext cx="504000" cy="0"/>
          </a:xfrm>
          <a:prstGeom prst="line">
            <a:avLst/>
          </a:prstGeom>
          <a:ln w="22225">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16393" y="963249"/>
            <a:ext cx="3158109" cy="338554"/>
          </a:xfrm>
          <a:prstGeom prst="rect">
            <a:avLst/>
          </a:prstGeom>
        </p:spPr>
        <p:txBody>
          <a:bodyPr wrap="none">
            <a:spAutoFit/>
          </a:bodyPr>
          <a:lstStyle/>
          <a:p>
            <a:r>
              <a:rPr lang="sv-SE" sz="1600" dirty="0"/>
              <a:t>A localized luminescence center </a:t>
            </a:r>
          </a:p>
        </p:txBody>
      </p:sp>
      <p:sp>
        <p:nvSpPr>
          <p:cNvPr id="8" name="Rectangle 7"/>
          <p:cNvSpPr/>
          <p:nvPr/>
        </p:nvSpPr>
        <p:spPr>
          <a:xfrm>
            <a:off x="3906938" y="962715"/>
            <a:ext cx="4873450" cy="338554"/>
          </a:xfrm>
          <a:prstGeom prst="rect">
            <a:avLst/>
          </a:prstGeom>
        </p:spPr>
        <p:txBody>
          <a:bodyPr wrap="none">
            <a:spAutoFit/>
          </a:bodyPr>
          <a:lstStyle/>
          <a:p>
            <a:r>
              <a:rPr lang="sv-SE" sz="1600" dirty="0">
                <a:solidFill>
                  <a:srgbClr val="FF0000"/>
                </a:solidFill>
              </a:rPr>
              <a:t>Excitons are localized at a certain impurity or defect</a:t>
            </a:r>
          </a:p>
        </p:txBody>
      </p:sp>
      <p:sp>
        <p:nvSpPr>
          <p:cNvPr id="9" name="Left Arrow 8"/>
          <p:cNvSpPr/>
          <p:nvPr/>
        </p:nvSpPr>
        <p:spPr>
          <a:xfrm>
            <a:off x="3382636" y="1054297"/>
            <a:ext cx="524302" cy="184666"/>
          </a:xfrm>
          <a:prstGeom prst="lef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0" name="Straight Connector 9"/>
          <p:cNvCxnSpPr/>
          <p:nvPr/>
        </p:nvCxnSpPr>
        <p:spPr>
          <a:xfrm>
            <a:off x="1385201" y="2960045"/>
            <a:ext cx="18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385201" y="1706529"/>
            <a:ext cx="18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Rectangle 11"/>
              <p:cNvSpPr/>
              <p:nvPr/>
            </p:nvSpPr>
            <p:spPr>
              <a:xfrm>
                <a:off x="3052153" y="3560956"/>
                <a:ext cx="5695314" cy="738664"/>
              </a:xfrm>
              <a:prstGeom prst="rect">
                <a:avLst/>
              </a:prstGeom>
            </p:spPr>
            <p:txBody>
              <a:bodyPr wrap="square">
                <a:spAutoFit/>
              </a:bodyPr>
              <a:lstStyle/>
              <a:p>
                <a:r>
                  <a:rPr lang="en-US" altLang="zh-CN" sz="1400" i="1" dirty="0">
                    <a:latin typeface="Times New Roman" panose="02020603050405020304" pitchFamily="18" charset="0"/>
                    <a:cs typeface="Times New Roman" panose="02020603050405020304" pitchFamily="18" charset="0"/>
                  </a:rPr>
                  <a:t>          n</a:t>
                </a:r>
                <a:r>
                  <a:rPr lang="en-US" altLang="zh-CN" sz="1400" dirty="0">
                    <a:latin typeface="Arial" panose="020B0604020202020204" pitchFamily="34" charset="0"/>
                    <a:cs typeface="Arial" panose="020B0604020202020204" pitchFamily="34" charset="0"/>
                  </a:rPr>
                  <a:t>―The concentration of excited </a:t>
                </a:r>
                <a:r>
                  <a:rPr lang="en-US" altLang="zh-CN" sz="1400" dirty="0" err="1">
                    <a:latin typeface="Arial" panose="020B0604020202020204" pitchFamily="34" charset="0"/>
                    <a:cs typeface="Arial" panose="020B0604020202020204" pitchFamily="34" charset="0"/>
                  </a:rPr>
                  <a:t>centres</a:t>
                </a:r>
                <a:endParaRPr lang="en-US" altLang="zh-CN" sz="1400" dirty="0">
                  <a:latin typeface="Arial" panose="020B0604020202020204" pitchFamily="34" charset="0"/>
                  <a:cs typeface="Arial" panose="020B0604020202020204" pitchFamily="34" charset="0"/>
                </a:endParaRPr>
              </a:p>
              <a:p>
                <a:pPr algn="r"/>
                <a14:m>
                  <m:oMath xmlns:m="http://schemas.openxmlformats.org/officeDocument/2006/math">
                    <m:r>
                      <a:rPr lang="sv-SE" altLang="zh-CN" sz="1400" i="1">
                        <a:latin typeface="Cambria Math" panose="02040503050406030204" pitchFamily="18" charset="0"/>
                      </a:rPr>
                      <m:t>𝐺</m:t>
                    </m:r>
                  </m:oMath>
                </a14:m>
                <a:r>
                  <a:rPr lang="en-US" sz="1400" dirty="0">
                    <a:latin typeface="Arial" panose="020B0604020202020204" pitchFamily="34" charset="0"/>
                    <a:cs typeface="Arial" panose="020B0604020202020204" pitchFamily="34" charset="0"/>
                  </a:rPr>
                  <a:t> is the number of photons absorbed in unit volume per unit time (generation term)</a:t>
                </a:r>
                <a:endParaRPr lang="sv-SE" sz="1400" dirty="0"/>
              </a:p>
            </p:txBody>
          </p:sp>
        </mc:Choice>
        <mc:Fallback xmlns="">
          <p:sp>
            <p:nvSpPr>
              <p:cNvPr id="12" name="Rectangle 11"/>
              <p:cNvSpPr>
                <a:spLocks noRot="1" noChangeAspect="1" noMove="1" noResize="1" noEditPoints="1" noAdjustHandles="1" noChangeArrowheads="1" noChangeShapeType="1" noTextEdit="1"/>
              </p:cNvSpPr>
              <p:nvPr/>
            </p:nvSpPr>
            <p:spPr>
              <a:xfrm>
                <a:off x="3052153" y="3560956"/>
                <a:ext cx="5695314" cy="738664"/>
              </a:xfrm>
              <a:prstGeom prst="rect">
                <a:avLst/>
              </a:prstGeom>
              <a:blipFill>
                <a:blip r:embed="rId3"/>
                <a:stretch>
                  <a:fillRect t="-1653" r="-1071" b="-8264"/>
                </a:stretch>
              </a:blipFill>
            </p:spPr>
            <p:txBody>
              <a:bodyPr/>
              <a:lstStyle/>
              <a:p>
                <a:r>
                  <a:rPr lang="sv-SE">
                    <a:noFill/>
                  </a:rPr>
                  <a:t> </a:t>
                </a:r>
              </a:p>
            </p:txBody>
          </p:sp>
        </mc:Fallback>
      </mc:AlternateContent>
      <p:sp>
        <p:nvSpPr>
          <p:cNvPr id="13" name="Oval 12"/>
          <p:cNvSpPr/>
          <p:nvPr/>
        </p:nvSpPr>
        <p:spPr>
          <a:xfrm>
            <a:off x="1468636" y="2899657"/>
            <a:ext cx="120770" cy="12077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ctangle 13"/>
          <p:cNvSpPr/>
          <p:nvPr/>
        </p:nvSpPr>
        <p:spPr>
          <a:xfrm>
            <a:off x="3008710" y="2179398"/>
            <a:ext cx="352982" cy="307777"/>
          </a:xfrm>
          <a:prstGeom prst="rect">
            <a:avLst/>
          </a:prstGeom>
        </p:spPr>
        <p:txBody>
          <a:bodyPr wrap="none">
            <a:spAutoFit/>
          </a:bodyPr>
          <a:lstStyle/>
          <a:p>
            <a:r>
              <a:rPr lang="en-US" sz="1400" i="1" dirty="0" err="1">
                <a:latin typeface="Times New Roman" panose="02020603050405020304" pitchFamily="18" charset="0"/>
                <a:cs typeface="Times New Roman" panose="02020603050405020304" pitchFamily="18" charset="0"/>
              </a:rPr>
              <a:t>E</a:t>
            </a:r>
            <a:r>
              <a:rPr lang="en-US" sz="1400" baseline="-25000" dirty="0" err="1">
                <a:latin typeface="Times New Roman" panose="02020603050405020304" pitchFamily="18" charset="0"/>
                <a:cs typeface="Times New Roman" panose="02020603050405020304" pitchFamily="18" charset="0"/>
              </a:rPr>
              <a:t>g</a:t>
            </a:r>
            <a:endParaRPr lang="sv-SE" sz="1400" baseline="-25000" dirty="0">
              <a:latin typeface="Times New Roman" panose="02020603050405020304" pitchFamily="18" charset="0"/>
              <a:cs typeface="Times New Roman" panose="02020603050405020304" pitchFamily="18" charset="0"/>
            </a:endParaRPr>
          </a:p>
        </p:txBody>
      </p:sp>
      <p:cxnSp>
        <p:nvCxnSpPr>
          <p:cNvPr id="15" name="Straight Connector 14"/>
          <p:cNvCxnSpPr/>
          <p:nvPr/>
        </p:nvCxnSpPr>
        <p:spPr>
          <a:xfrm>
            <a:off x="1673433" y="2615482"/>
            <a:ext cx="504000" cy="0"/>
          </a:xfrm>
          <a:prstGeom prst="line">
            <a:avLst/>
          </a:prstGeom>
          <a:ln w="2222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044392" y="1706529"/>
            <a:ext cx="0" cy="1253516"/>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468636" y="2892579"/>
            <a:ext cx="120770" cy="12077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35855" t="12778" r="57524" b="63449"/>
          <a:stretch/>
        </p:blipFill>
        <p:spPr>
          <a:xfrm>
            <a:off x="1723128" y="2022452"/>
            <a:ext cx="118628" cy="586830"/>
          </a:xfrm>
          <a:prstGeom prst="rect">
            <a:avLst/>
          </a:prstGeom>
        </p:spPr>
      </p:pic>
      <p:sp>
        <p:nvSpPr>
          <p:cNvPr id="19" name="Rectangle 18"/>
          <p:cNvSpPr/>
          <p:nvPr/>
        </p:nvSpPr>
        <p:spPr>
          <a:xfrm>
            <a:off x="1319604" y="2179399"/>
            <a:ext cx="542136" cy="307777"/>
          </a:xfrm>
          <a:prstGeom prst="rect">
            <a:avLst/>
          </a:prstGeom>
        </p:spPr>
        <p:txBody>
          <a:bodyPr wrap="none">
            <a:spAutoFit/>
          </a:bodyPr>
          <a:lstStyle/>
          <a:p>
            <a:r>
              <a:rPr lang="sv-SE" sz="1400" dirty="0">
                <a:latin typeface="Times New Roman" panose="02020603050405020304" pitchFamily="18" charset="0"/>
                <a:cs typeface="Times New Roman" panose="02020603050405020304" pitchFamily="18" charset="0"/>
              </a:rPr>
              <a:t>1</a:t>
            </a:r>
            <a:r>
              <a:rPr lang="sv-SE" sz="1400" i="1" dirty="0">
                <a:latin typeface="Symbol" panose="05050102010706020507" pitchFamily="18" charset="2"/>
              </a:rPr>
              <a:t>/t</a:t>
            </a:r>
            <a:r>
              <a:rPr lang="sv-SE" sz="1400" i="1" baseline="-25000" dirty="0">
                <a:latin typeface="Times New Roman" panose="02020603050405020304" pitchFamily="18" charset="0"/>
                <a:cs typeface="Times New Roman" panose="02020603050405020304" pitchFamily="18" charset="0"/>
              </a:rPr>
              <a:t>n</a:t>
            </a:r>
            <a:r>
              <a:rPr lang="sv-SE" sz="1400" baseline="-25000" dirty="0">
                <a:latin typeface="Times New Roman" panose="02020603050405020304" pitchFamily="18" charset="0"/>
                <a:cs typeface="Times New Roman" panose="02020603050405020304" pitchFamily="18" charset="0"/>
              </a:rPr>
              <a:t>r</a:t>
            </a:r>
            <a:r>
              <a:rPr lang="sv-SE" sz="1400" dirty="0"/>
              <a:t> </a:t>
            </a:r>
          </a:p>
        </p:txBody>
      </p:sp>
      <p:cxnSp>
        <p:nvCxnSpPr>
          <p:cNvPr id="20" name="Straight Arrow Connector 19"/>
          <p:cNvCxnSpPr/>
          <p:nvPr/>
        </p:nvCxnSpPr>
        <p:spPr>
          <a:xfrm>
            <a:off x="2060418" y="2022452"/>
            <a:ext cx="0" cy="586830"/>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2152039" y="2162830"/>
            <a:ext cx="482824" cy="307777"/>
          </a:xfrm>
          <a:prstGeom prst="rect">
            <a:avLst/>
          </a:prstGeom>
        </p:spPr>
        <p:txBody>
          <a:bodyPr wrap="none">
            <a:spAutoFit/>
          </a:bodyPr>
          <a:lstStyle/>
          <a:p>
            <a:r>
              <a:rPr lang="sv-SE" sz="1400" dirty="0">
                <a:latin typeface="Times New Roman" panose="02020603050405020304" pitchFamily="18" charset="0"/>
                <a:cs typeface="Times New Roman" panose="02020603050405020304" pitchFamily="18" charset="0"/>
              </a:rPr>
              <a:t>1</a:t>
            </a:r>
            <a:r>
              <a:rPr lang="sv-SE" sz="1400" i="1" dirty="0">
                <a:latin typeface="Symbol" panose="05050102010706020507" pitchFamily="18" charset="2"/>
              </a:rPr>
              <a:t>/t</a:t>
            </a:r>
            <a:r>
              <a:rPr lang="sv-SE" sz="1400" baseline="-25000" dirty="0">
                <a:latin typeface="Times New Roman" panose="02020603050405020304" pitchFamily="18" charset="0"/>
                <a:cs typeface="Times New Roman" panose="02020603050405020304" pitchFamily="18" charset="0"/>
              </a:rPr>
              <a:t>r</a:t>
            </a:r>
            <a:r>
              <a:rPr lang="sv-SE" sz="1400" dirty="0"/>
              <a:t> </a:t>
            </a:r>
          </a:p>
        </p:txBody>
      </p:sp>
      <p:sp>
        <p:nvSpPr>
          <p:cNvPr id="22" name="Explosion 1 21"/>
          <p:cNvSpPr/>
          <p:nvPr/>
        </p:nvSpPr>
        <p:spPr>
          <a:xfrm>
            <a:off x="1934724" y="2231322"/>
            <a:ext cx="298173" cy="202240"/>
          </a:xfrm>
          <a:prstGeom prst="irregularSeal1">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Picture 22"/>
          <p:cNvPicPr>
            <a:picLocks noChangeAspect="1"/>
          </p:cNvPicPr>
          <p:nvPr/>
        </p:nvPicPr>
        <p:blipFill rotWithShape="1">
          <a:blip r:embed="rId5" cstate="print">
            <a:extLst>
              <a:ext uri="{28A0092B-C50C-407E-A947-70E740481C1C}">
                <a14:useLocalDpi xmlns:a14="http://schemas.microsoft.com/office/drawing/2010/main" val="0"/>
              </a:ext>
            </a:extLst>
          </a:blip>
          <a:srcRect t="54977"/>
          <a:stretch/>
        </p:blipFill>
        <p:spPr>
          <a:xfrm>
            <a:off x="4811480" y="1728215"/>
            <a:ext cx="2767299" cy="1716638"/>
          </a:xfrm>
          <a:prstGeom prst="rect">
            <a:avLst/>
          </a:prstGeom>
        </p:spPr>
      </p:pic>
      <p:sp>
        <p:nvSpPr>
          <p:cNvPr id="24" name="Rectangle 23"/>
          <p:cNvSpPr/>
          <p:nvPr/>
        </p:nvSpPr>
        <p:spPr>
          <a:xfrm>
            <a:off x="6532845" y="1384455"/>
            <a:ext cx="445315" cy="369332"/>
          </a:xfrm>
          <a:prstGeom prst="rect">
            <a:avLst/>
          </a:prstGeom>
        </p:spPr>
        <p:txBody>
          <a:bodyPr wrap="none">
            <a:spAutoFit/>
          </a:bodyPr>
          <a:lstStyle/>
          <a:p>
            <a:r>
              <a:rPr lang="sv-SE" dirty="0">
                <a:solidFill>
                  <a:srgbClr val="FF0000"/>
                </a:solidFill>
              </a:rPr>
              <a:t>off</a:t>
            </a:r>
          </a:p>
        </p:txBody>
      </p:sp>
      <p:cxnSp>
        <p:nvCxnSpPr>
          <p:cNvPr id="25" name="Straight Arrow Connector 24"/>
          <p:cNvCxnSpPr/>
          <p:nvPr/>
        </p:nvCxnSpPr>
        <p:spPr>
          <a:xfrm>
            <a:off x="6680968" y="1703869"/>
            <a:ext cx="0" cy="456301"/>
          </a:xfrm>
          <a:prstGeom prst="straightConnector1">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74691" y="1703869"/>
            <a:ext cx="606277" cy="0"/>
          </a:xfrm>
          <a:prstGeom prst="straightConnector1">
            <a:avLst/>
          </a:prstGeom>
          <a:ln>
            <a:solidFill>
              <a:srgbClr val="0000FF"/>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5191473" y="1420438"/>
            <a:ext cx="1378454" cy="307777"/>
          </a:xfrm>
          <a:prstGeom prst="rect">
            <a:avLst/>
          </a:prstGeom>
        </p:spPr>
        <p:txBody>
          <a:bodyPr wrap="none">
            <a:spAutoFit/>
          </a:bodyPr>
          <a:lstStyle/>
          <a:p>
            <a:r>
              <a:rPr lang="sv-SE" sz="1400" dirty="0">
                <a:solidFill>
                  <a:srgbClr val="0000FF"/>
                </a:solidFill>
              </a:rPr>
              <a:t>The steady state</a:t>
            </a:r>
          </a:p>
        </p:txBody>
      </p:sp>
      <p:sp>
        <p:nvSpPr>
          <p:cNvPr id="29" name="TextBox 28"/>
          <p:cNvSpPr txBox="1"/>
          <p:nvPr/>
        </p:nvSpPr>
        <p:spPr>
          <a:xfrm>
            <a:off x="5850921" y="4976892"/>
            <a:ext cx="1560042" cy="338554"/>
          </a:xfrm>
          <a:prstGeom prst="rect">
            <a:avLst/>
          </a:prstGeom>
          <a:solidFill>
            <a:srgbClr val="FFFF00"/>
          </a:solidFill>
        </p:spPr>
        <p:txBody>
          <a:bodyPr wrap="none" rtlCol="0">
            <a:spAutoFit/>
          </a:bodyPr>
          <a:lstStyle/>
          <a:p>
            <a:r>
              <a:rPr lang="sv-SE" altLang="zh-CN" sz="1600" i="1" dirty="0">
                <a:latin typeface="Times New Roman" panose="02020603050405020304" pitchFamily="18" charset="0"/>
                <a:cs typeface="Times New Roman" panose="02020603050405020304" pitchFamily="18" charset="0"/>
              </a:rPr>
              <a:t>i</a:t>
            </a:r>
            <a:r>
              <a:rPr lang="sv-SE" altLang="zh-CN" sz="1600" dirty="0">
                <a:latin typeface="Times New Roman" panose="02020603050405020304" pitchFamily="18" charset="0"/>
                <a:cs typeface="Times New Roman" panose="02020603050405020304" pitchFamily="18" charset="0"/>
              </a:rPr>
              <a:t>(t)=</a:t>
            </a:r>
            <a:r>
              <a:rPr lang="sv-SE" altLang="zh-CN" sz="1600" i="1" dirty="0">
                <a:latin typeface="Times New Roman" panose="02020603050405020304" pitchFamily="18" charset="0"/>
                <a:cs typeface="Times New Roman" panose="02020603050405020304" pitchFamily="18" charset="0"/>
              </a:rPr>
              <a:t>i</a:t>
            </a:r>
            <a:r>
              <a:rPr lang="sv-SE" altLang="zh-CN" sz="1600" dirty="0">
                <a:latin typeface="Times New Roman" panose="02020603050405020304" pitchFamily="18" charset="0"/>
                <a:cs typeface="Times New Roman" panose="02020603050405020304" pitchFamily="18" charset="0"/>
              </a:rPr>
              <a:t>(0)exp(-</a:t>
            </a:r>
            <a:r>
              <a:rPr lang="sv-SE" altLang="zh-CN" sz="1600" i="1" dirty="0">
                <a:latin typeface="Times New Roman" panose="02020603050405020304" pitchFamily="18" charset="0"/>
                <a:cs typeface="Times New Roman" panose="02020603050405020304" pitchFamily="18" charset="0"/>
              </a:rPr>
              <a:t>t</a:t>
            </a:r>
            <a:r>
              <a:rPr lang="sv-SE" altLang="zh-CN" sz="1600" dirty="0">
                <a:latin typeface="Times New Roman" panose="02020603050405020304" pitchFamily="18" charset="0"/>
                <a:cs typeface="Times New Roman" panose="02020603050405020304" pitchFamily="18" charset="0"/>
              </a:rPr>
              <a:t>/</a:t>
            </a:r>
            <a:r>
              <a:rPr lang="sv-SE" altLang="zh-CN" sz="1600" i="1" dirty="0">
                <a:latin typeface="Symbol" panose="05050102010706020507" pitchFamily="18" charset="2"/>
                <a:cs typeface="Times New Roman" panose="02020603050405020304" pitchFamily="18" charset="0"/>
              </a:rPr>
              <a:t>t</a:t>
            </a:r>
            <a:r>
              <a:rPr lang="sv-SE" altLang="zh-CN" sz="1600" dirty="0">
                <a:latin typeface="Times New Roman" panose="02020603050405020304" pitchFamily="18" charset="0"/>
                <a:cs typeface="Times New Roman" panose="02020603050405020304" pitchFamily="18" charset="0"/>
              </a:rPr>
              <a:t>)</a:t>
            </a:r>
            <a:endParaRPr lang="sv-SE" sz="1600" dirty="0">
              <a:latin typeface="Times New Roman" panose="02020603050405020304" pitchFamily="18" charset="0"/>
              <a:cs typeface="Times New Roman" panose="02020603050405020304" pitchFamily="18" charset="0"/>
            </a:endParaRPr>
          </a:p>
        </p:txBody>
      </p:sp>
      <p:sp>
        <p:nvSpPr>
          <p:cNvPr id="30" name="Rectangle 29"/>
          <p:cNvSpPr/>
          <p:nvPr/>
        </p:nvSpPr>
        <p:spPr>
          <a:xfrm>
            <a:off x="5830733" y="5339476"/>
            <a:ext cx="2185214" cy="307777"/>
          </a:xfrm>
          <a:prstGeom prst="rect">
            <a:avLst/>
          </a:prstGeom>
        </p:spPr>
        <p:txBody>
          <a:bodyPr wrap="none">
            <a:spAutoFit/>
          </a:bodyPr>
          <a:lstStyle/>
          <a:p>
            <a:r>
              <a:rPr lang="en-US" altLang="zh-CN" sz="1400" dirty="0">
                <a:solidFill>
                  <a:srgbClr val="0000FF"/>
                </a:solidFill>
              </a:rPr>
              <a:t>Single-exponential decay</a:t>
            </a:r>
            <a:endParaRPr lang="sv-SE" sz="1400" dirty="0">
              <a:solidFill>
                <a:srgbClr val="0000FF"/>
              </a:solidFill>
            </a:endParaRPr>
          </a:p>
        </p:txBody>
      </p:sp>
      <p:sp>
        <p:nvSpPr>
          <p:cNvPr id="32" name="文本框 5">
            <a:extLst>
              <a:ext uri="{FF2B5EF4-FFF2-40B4-BE49-F238E27FC236}">
                <a16:creationId xmlns:a16="http://schemas.microsoft.com/office/drawing/2014/main" id="{F5AB19CE-73C2-40C1-9FFF-E1672F3A4577}"/>
              </a:ext>
            </a:extLst>
          </p:cNvPr>
          <p:cNvSpPr txBox="1"/>
          <p:nvPr/>
        </p:nvSpPr>
        <p:spPr>
          <a:xfrm>
            <a:off x="1211616" y="3221750"/>
            <a:ext cx="1744388" cy="338554"/>
          </a:xfrm>
          <a:prstGeom prst="rect">
            <a:avLst/>
          </a:prstGeom>
          <a:noFill/>
        </p:spPr>
        <p:txBody>
          <a:bodyPr wrap="none" rtlCol="0">
            <a:spAutoFit/>
          </a:bodyPr>
          <a:lstStyle/>
          <a:p>
            <a:r>
              <a:rPr lang="en-US" altLang="zh-CN" sz="1600" dirty="0"/>
              <a:t>Kinetic equitation</a:t>
            </a:r>
            <a:endParaRPr lang="zh-CN" altLang="en-US" sz="1600" dirty="0"/>
          </a:p>
        </p:txBody>
      </p:sp>
      <p:sp>
        <p:nvSpPr>
          <p:cNvPr id="33" name="Rectangle 27">
            <a:extLst>
              <a:ext uri="{FF2B5EF4-FFF2-40B4-BE49-F238E27FC236}">
                <a16:creationId xmlns:a16="http://schemas.microsoft.com/office/drawing/2014/main" id="{B790723A-BDB6-41C8-8421-439A7FC159C3}"/>
              </a:ext>
            </a:extLst>
          </p:cNvPr>
          <p:cNvSpPr/>
          <p:nvPr/>
        </p:nvSpPr>
        <p:spPr>
          <a:xfrm>
            <a:off x="276226" y="4213561"/>
            <a:ext cx="1268296" cy="338554"/>
          </a:xfrm>
          <a:prstGeom prst="rect">
            <a:avLst/>
          </a:prstGeom>
        </p:spPr>
        <p:txBody>
          <a:bodyPr wrap="none">
            <a:spAutoFit/>
          </a:bodyPr>
          <a:lstStyle/>
          <a:p>
            <a:r>
              <a:rPr lang="sv-SE" sz="1600" dirty="0">
                <a:solidFill>
                  <a:srgbClr val="FF0000"/>
                </a:solidFill>
              </a:rPr>
              <a:t>Decay state</a:t>
            </a:r>
          </a:p>
        </p:txBody>
      </p:sp>
      <mc:AlternateContent xmlns:mc="http://schemas.openxmlformats.org/markup-compatibility/2006" xmlns:a14="http://schemas.microsoft.com/office/drawing/2010/main">
        <mc:Choice Requires="a14">
          <p:sp>
            <p:nvSpPr>
              <p:cNvPr id="34" name="文本框 6">
                <a:extLst>
                  <a:ext uri="{FF2B5EF4-FFF2-40B4-BE49-F238E27FC236}">
                    <a16:creationId xmlns:a16="http://schemas.microsoft.com/office/drawing/2014/main" id="{B26A6C9D-5CCA-4D32-B227-BF4187637FB2}"/>
                  </a:ext>
                </a:extLst>
              </p:cNvPr>
              <p:cNvSpPr txBox="1"/>
              <p:nvPr/>
            </p:nvSpPr>
            <p:spPr>
              <a:xfrm>
                <a:off x="1589406" y="4241918"/>
                <a:ext cx="3316805" cy="338554"/>
              </a:xfrm>
              <a:prstGeom prst="rect">
                <a:avLst/>
              </a:prstGeom>
              <a:noFill/>
            </p:spPr>
            <p:txBody>
              <a:bodyPr wrap="none" rtlCol="0">
                <a:spAutoFit/>
              </a:bodyPr>
              <a:lstStyle/>
              <a:p>
                <a:r>
                  <a:rPr lang="en-US" altLang="zh-CN" sz="1600" dirty="0"/>
                  <a:t>Turn off the excitation at </a:t>
                </a:r>
                <a:r>
                  <a:rPr lang="en-US" altLang="zh-CN" sz="1600" i="1" dirty="0">
                    <a:latin typeface="Times New Roman" panose="02020603050405020304" pitchFamily="18" charset="0"/>
                    <a:cs typeface="Times New Roman" panose="02020603050405020304" pitchFamily="18" charset="0"/>
                  </a:rPr>
                  <a:t>t</a:t>
                </a:r>
                <a:r>
                  <a:rPr lang="en-US" altLang="zh-CN" sz="1600" dirty="0"/>
                  <a:t>=0 (</a:t>
                </a:r>
                <a14:m>
                  <m:oMath xmlns:m="http://schemas.openxmlformats.org/officeDocument/2006/math">
                    <m:r>
                      <a:rPr lang="sv-SE" altLang="zh-CN" sz="1600" i="1">
                        <a:latin typeface="Cambria Math" panose="02040503050406030204" pitchFamily="18" charset="0"/>
                      </a:rPr>
                      <m:t>𝐺</m:t>
                    </m:r>
                    <m:r>
                      <a:rPr lang="sv-SE" altLang="zh-CN" sz="1600" i="1">
                        <a:latin typeface="Cambria Math" panose="02040503050406030204" pitchFamily="18" charset="0"/>
                      </a:rPr>
                      <m:t> </m:t>
                    </m:r>
                  </m:oMath>
                </a14:m>
                <a:r>
                  <a:rPr lang="en-US" altLang="zh-CN" sz="1600" dirty="0"/>
                  <a:t>=0)</a:t>
                </a:r>
                <a:endParaRPr lang="zh-CN" altLang="en-US" sz="1600" dirty="0"/>
              </a:p>
            </p:txBody>
          </p:sp>
        </mc:Choice>
        <mc:Fallback xmlns="">
          <p:sp>
            <p:nvSpPr>
              <p:cNvPr id="34" name="文本框 6">
                <a:extLst>
                  <a:ext uri="{FF2B5EF4-FFF2-40B4-BE49-F238E27FC236}">
                    <a16:creationId xmlns:a16="http://schemas.microsoft.com/office/drawing/2014/main" id="{B26A6C9D-5CCA-4D32-B227-BF4187637FB2}"/>
                  </a:ext>
                </a:extLst>
              </p:cNvPr>
              <p:cNvSpPr txBox="1">
                <a:spLocks noRot="1" noChangeAspect="1" noMove="1" noResize="1" noEditPoints="1" noAdjustHandles="1" noChangeArrowheads="1" noChangeShapeType="1" noTextEdit="1"/>
              </p:cNvSpPr>
              <p:nvPr/>
            </p:nvSpPr>
            <p:spPr>
              <a:xfrm>
                <a:off x="1589406" y="4241918"/>
                <a:ext cx="3316805" cy="338554"/>
              </a:xfrm>
              <a:prstGeom prst="rect">
                <a:avLst/>
              </a:prstGeom>
              <a:blipFill>
                <a:blip r:embed="rId6"/>
                <a:stretch>
                  <a:fillRect l="-1103" t="-5455" r="-368" b="-2363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5" name="文本框 7">
                <a:extLst>
                  <a:ext uri="{FF2B5EF4-FFF2-40B4-BE49-F238E27FC236}">
                    <a16:creationId xmlns:a16="http://schemas.microsoft.com/office/drawing/2014/main" id="{880F9125-FE9F-4B15-9083-6D82BDB483CC}"/>
                  </a:ext>
                </a:extLst>
              </p:cNvPr>
              <p:cNvSpPr txBox="1"/>
              <p:nvPr/>
            </p:nvSpPr>
            <p:spPr>
              <a:xfrm>
                <a:off x="2354335" y="4742353"/>
                <a:ext cx="873509"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zh-CN" altLang="en-US" sz="1600" i="1">
                              <a:latin typeface="Cambria Math" panose="02040503050406030204" pitchFamily="18" charset="0"/>
                            </a:rPr>
                            <m:t>𝑛</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num>
                        <m:den>
                          <m:r>
                            <a:rPr lang="zh-CN" altLang="en-US" sz="1600" i="1">
                              <a:latin typeface="Cambria Math" panose="02040503050406030204" pitchFamily="18" charset="0"/>
                            </a:rPr>
                            <m:t>𝑡</m:t>
                          </m:r>
                        </m:den>
                      </m:f>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35" name="文本框 7">
                <a:extLst>
                  <a:ext uri="{FF2B5EF4-FFF2-40B4-BE49-F238E27FC236}">
                    <a16:creationId xmlns:a16="http://schemas.microsoft.com/office/drawing/2014/main" id="{880F9125-FE9F-4B15-9083-6D82BDB483CC}"/>
                  </a:ext>
                </a:extLst>
              </p:cNvPr>
              <p:cNvSpPr txBox="1">
                <a:spLocks noRot="1" noChangeAspect="1" noMove="1" noResize="1" noEditPoints="1" noAdjustHandles="1" noChangeArrowheads="1" noChangeShapeType="1" noTextEdit="1"/>
              </p:cNvSpPr>
              <p:nvPr/>
            </p:nvSpPr>
            <p:spPr>
              <a:xfrm>
                <a:off x="2354335" y="4742353"/>
                <a:ext cx="873509" cy="467500"/>
              </a:xfrm>
              <a:prstGeom prst="rect">
                <a:avLst/>
              </a:prstGeom>
              <a:blipFill>
                <a:blip r:embed="rId7"/>
                <a:stretch>
                  <a:fillRect/>
                </a:stretch>
              </a:blipFill>
            </p:spPr>
            <p:txBody>
              <a:bodyPr/>
              <a:lstStyle/>
              <a:p>
                <a:r>
                  <a:rPr lang="sv-SE">
                    <a:noFill/>
                  </a:rPr>
                  <a:t> </a:t>
                </a:r>
              </a:p>
            </p:txBody>
          </p:sp>
        </mc:Fallback>
      </mc:AlternateContent>
      <p:sp>
        <p:nvSpPr>
          <p:cNvPr id="36" name="箭头: 右 9">
            <a:extLst>
              <a:ext uri="{FF2B5EF4-FFF2-40B4-BE49-F238E27FC236}">
                <a16:creationId xmlns:a16="http://schemas.microsoft.com/office/drawing/2014/main" id="{92561DDB-567E-455B-B576-A49384A756AE}"/>
              </a:ext>
            </a:extLst>
          </p:cNvPr>
          <p:cNvSpPr/>
          <p:nvPr/>
        </p:nvSpPr>
        <p:spPr>
          <a:xfrm>
            <a:off x="3529982" y="5087315"/>
            <a:ext cx="263812" cy="208486"/>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83">
            <a:extLst>
              <a:ext uri="{FF2B5EF4-FFF2-40B4-BE49-F238E27FC236}">
                <a16:creationId xmlns:a16="http://schemas.microsoft.com/office/drawing/2014/main" id="{4EBB10E0-E9D8-43AE-BBAA-5BDE196D2BDE}"/>
              </a:ext>
            </a:extLst>
          </p:cNvPr>
          <p:cNvSpPr txBox="1"/>
          <p:nvPr/>
        </p:nvSpPr>
        <p:spPr>
          <a:xfrm>
            <a:off x="3751639" y="4774267"/>
            <a:ext cx="1649811" cy="338554"/>
          </a:xfrm>
          <a:prstGeom prst="rect">
            <a:avLst/>
          </a:prstGeom>
          <a:noFill/>
        </p:spPr>
        <p:txBody>
          <a:bodyPr wrap="none" rtlCol="0">
            <a:spAutoFit/>
          </a:bodyPr>
          <a:lstStyle/>
          <a:p>
            <a:r>
              <a:rPr lang="en-US" altLang="zh-CN" sz="1600" i="1" dirty="0">
                <a:latin typeface="Times New Roman" panose="02020603050405020304" pitchFamily="18" charset="0"/>
                <a:cs typeface="Times New Roman" panose="02020603050405020304" pitchFamily="18" charset="0"/>
              </a:rPr>
              <a:t>n</a:t>
            </a:r>
            <a:r>
              <a:rPr lang="sv-SE" altLang="zh-CN" sz="1600" dirty="0">
                <a:latin typeface="Times New Roman" panose="02020603050405020304" pitchFamily="18" charset="0"/>
                <a:cs typeface="Times New Roman" panose="02020603050405020304" pitchFamily="18" charset="0"/>
              </a:rPr>
              <a:t>(t)=</a:t>
            </a:r>
            <a:r>
              <a:rPr lang="sv-SE" altLang="zh-CN" sz="1600" i="1" dirty="0">
                <a:latin typeface="Times New Roman" panose="02020603050405020304" pitchFamily="18" charset="0"/>
                <a:cs typeface="Times New Roman" panose="02020603050405020304" pitchFamily="18" charset="0"/>
              </a:rPr>
              <a:t>n</a:t>
            </a:r>
            <a:r>
              <a:rPr lang="sv-SE" altLang="zh-CN" sz="1600" dirty="0">
                <a:latin typeface="Times New Roman" panose="02020603050405020304" pitchFamily="18" charset="0"/>
                <a:cs typeface="Times New Roman" panose="02020603050405020304" pitchFamily="18" charset="0"/>
              </a:rPr>
              <a:t>(0)exp(-</a:t>
            </a:r>
            <a:r>
              <a:rPr lang="sv-SE" altLang="zh-CN" sz="1600" i="1" dirty="0">
                <a:latin typeface="Times New Roman" panose="02020603050405020304" pitchFamily="18" charset="0"/>
                <a:cs typeface="Times New Roman" panose="02020603050405020304" pitchFamily="18" charset="0"/>
              </a:rPr>
              <a:t>t</a:t>
            </a:r>
            <a:r>
              <a:rPr lang="sv-SE" altLang="zh-CN" sz="1600" dirty="0">
                <a:latin typeface="Times New Roman" panose="02020603050405020304" pitchFamily="18" charset="0"/>
                <a:cs typeface="Times New Roman" panose="02020603050405020304" pitchFamily="18" charset="0"/>
              </a:rPr>
              <a:t>/</a:t>
            </a:r>
            <a:r>
              <a:rPr lang="sv-SE" altLang="zh-CN" sz="1600" i="1" dirty="0">
                <a:latin typeface="Symbol" panose="05050102010706020507" pitchFamily="18" charset="2"/>
                <a:cs typeface="Times New Roman" panose="02020603050405020304" pitchFamily="18" charset="0"/>
              </a:rPr>
              <a:t>t</a:t>
            </a:r>
            <a:r>
              <a:rPr lang="sv-SE" altLang="zh-CN" sz="1600" dirty="0">
                <a:latin typeface="Times New Roman" panose="02020603050405020304" pitchFamily="18" charset="0"/>
                <a:cs typeface="Times New Roman" panose="02020603050405020304" pitchFamily="18" charset="0"/>
              </a:rPr>
              <a:t>)</a:t>
            </a:r>
            <a:endParaRPr lang="sv-SE" sz="1600" dirty="0">
              <a:latin typeface="Times New Roman" panose="02020603050405020304" pitchFamily="18" charset="0"/>
              <a:cs typeface="Times New Roman" panose="02020603050405020304" pitchFamily="18" charset="0"/>
            </a:endParaRPr>
          </a:p>
        </p:txBody>
      </p:sp>
      <p:sp>
        <p:nvSpPr>
          <p:cNvPr id="38" name="文本框 12">
            <a:extLst>
              <a:ext uri="{FF2B5EF4-FFF2-40B4-BE49-F238E27FC236}">
                <a16:creationId xmlns:a16="http://schemas.microsoft.com/office/drawing/2014/main" id="{C72E02E0-D807-475E-B66E-020CDC7F098E}"/>
              </a:ext>
            </a:extLst>
          </p:cNvPr>
          <p:cNvSpPr txBox="1"/>
          <p:nvPr/>
        </p:nvSpPr>
        <p:spPr>
          <a:xfrm>
            <a:off x="376397" y="5251854"/>
            <a:ext cx="2970685" cy="338554"/>
          </a:xfrm>
          <a:prstGeom prst="rect">
            <a:avLst/>
          </a:prstGeom>
          <a:noFill/>
        </p:spPr>
        <p:txBody>
          <a:bodyPr wrap="none" rtlCol="0">
            <a:spAutoFit/>
          </a:bodyPr>
          <a:lstStyle/>
          <a:p>
            <a:r>
              <a:rPr lang="en-US" altLang="zh-CN" sz="1600" dirty="0"/>
              <a:t>Boundary condition </a:t>
            </a:r>
            <a:r>
              <a:rPr lang="en-US" altLang="zh-CN" sz="1600" i="1" dirty="0">
                <a:latin typeface="Times New Roman" panose="02020603050405020304" pitchFamily="18" charset="0"/>
                <a:cs typeface="Times New Roman" panose="02020603050405020304" pitchFamily="18" charset="0"/>
              </a:rPr>
              <a:t>n</a:t>
            </a:r>
            <a:r>
              <a:rPr lang="en-US" altLang="zh-CN" sz="1600" dirty="0">
                <a:latin typeface="Times New Roman" panose="02020603050405020304" pitchFamily="18" charset="0"/>
                <a:cs typeface="Times New Roman" panose="02020603050405020304" pitchFamily="18" charset="0"/>
              </a:rPr>
              <a:t>(</a:t>
            </a:r>
            <a:r>
              <a:rPr lang="en-US" altLang="zh-CN" sz="1600" i="1" dirty="0">
                <a:latin typeface="Times New Roman" panose="02020603050405020304" pitchFamily="18" charset="0"/>
                <a:cs typeface="Times New Roman" panose="02020603050405020304" pitchFamily="18" charset="0"/>
              </a:rPr>
              <a:t>t</a:t>
            </a:r>
            <a:r>
              <a:rPr lang="en-US" altLang="zh-CN" sz="1600" dirty="0">
                <a:latin typeface="Times New Roman" panose="02020603050405020304" pitchFamily="18" charset="0"/>
                <a:cs typeface="Times New Roman" panose="02020603050405020304" pitchFamily="18" charset="0"/>
              </a:rPr>
              <a:t>=0)=</a:t>
            </a:r>
            <a:r>
              <a:rPr lang="en-US" altLang="zh-CN" sz="1600" i="1" dirty="0">
                <a:latin typeface="Times New Roman" panose="02020603050405020304" pitchFamily="18" charset="0"/>
                <a:cs typeface="Times New Roman" panose="02020603050405020304" pitchFamily="18" charset="0"/>
              </a:rPr>
              <a:t>n</a:t>
            </a: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39" name="右大括号 13">
            <a:extLst>
              <a:ext uri="{FF2B5EF4-FFF2-40B4-BE49-F238E27FC236}">
                <a16:creationId xmlns:a16="http://schemas.microsoft.com/office/drawing/2014/main" id="{6B19B406-6B48-43F5-8326-0579236B85C9}"/>
              </a:ext>
            </a:extLst>
          </p:cNvPr>
          <p:cNvSpPr/>
          <p:nvPr/>
        </p:nvSpPr>
        <p:spPr>
          <a:xfrm>
            <a:off x="3280729" y="4861091"/>
            <a:ext cx="143484" cy="660934"/>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矩形 14">
            <a:extLst>
              <a:ext uri="{FF2B5EF4-FFF2-40B4-BE49-F238E27FC236}">
                <a16:creationId xmlns:a16="http://schemas.microsoft.com/office/drawing/2014/main" id="{F0114312-5DB7-4822-9856-F3959B89403A}"/>
              </a:ext>
            </a:extLst>
          </p:cNvPr>
          <p:cNvSpPr/>
          <p:nvPr/>
        </p:nvSpPr>
        <p:spPr>
          <a:xfrm>
            <a:off x="3796553" y="5217442"/>
            <a:ext cx="1043876" cy="338554"/>
          </a:xfrm>
          <a:prstGeom prst="rect">
            <a:avLst/>
          </a:prstGeom>
        </p:spPr>
        <p:txBody>
          <a:bodyPr wrap="none">
            <a:spAutoFit/>
          </a:bodyPr>
          <a:lstStyle/>
          <a:p>
            <a:r>
              <a:rPr lang="sv-SE" altLang="zh-CN" sz="1600" i="1" dirty="0">
                <a:latin typeface="Times New Roman" panose="02020603050405020304" pitchFamily="18" charset="0"/>
                <a:cs typeface="Times New Roman" panose="02020603050405020304" pitchFamily="18" charset="0"/>
              </a:rPr>
              <a:t>i</a:t>
            </a:r>
            <a:r>
              <a:rPr lang="sv-SE" altLang="zh-CN" sz="1600" dirty="0">
                <a:latin typeface="Times New Roman" panose="02020603050405020304" pitchFamily="18" charset="0"/>
                <a:cs typeface="Times New Roman" panose="02020603050405020304" pitchFamily="18" charset="0"/>
              </a:rPr>
              <a:t>(t)=</a:t>
            </a:r>
            <a:r>
              <a:rPr lang="en-US" altLang="zh-CN" sz="1600" i="1" dirty="0">
                <a:latin typeface="Times New Roman" panose="02020603050405020304" pitchFamily="18" charset="0"/>
                <a:cs typeface="Times New Roman" panose="02020603050405020304" pitchFamily="18" charset="0"/>
              </a:rPr>
              <a:t>n</a:t>
            </a:r>
            <a:r>
              <a:rPr lang="sv-SE" altLang="zh-CN" sz="1600" dirty="0">
                <a:latin typeface="Times New Roman" panose="02020603050405020304" pitchFamily="18" charset="0"/>
                <a:cs typeface="Times New Roman" panose="02020603050405020304" pitchFamily="18" charset="0"/>
              </a:rPr>
              <a:t>(t)/</a:t>
            </a:r>
            <a:r>
              <a:rPr lang="sv-SE" altLang="zh-CN" sz="1600" i="1" dirty="0">
                <a:latin typeface="Symbol" panose="05050102010706020507" pitchFamily="18" charset="2"/>
              </a:rPr>
              <a:t>t</a:t>
            </a:r>
            <a:r>
              <a:rPr lang="sv-SE" altLang="zh-CN" sz="1600" baseline="-25000" dirty="0">
                <a:latin typeface="Times New Roman" panose="02020603050405020304" pitchFamily="18" charset="0"/>
                <a:cs typeface="Times New Roman" panose="02020603050405020304" pitchFamily="18" charset="0"/>
              </a:rPr>
              <a:t>r</a:t>
            </a:r>
            <a:endParaRPr lang="zh-CN" altLang="en-US" sz="1600" dirty="0"/>
          </a:p>
        </p:txBody>
      </p:sp>
      <p:sp>
        <p:nvSpPr>
          <p:cNvPr id="41" name="Rectangle 46">
            <a:extLst>
              <a:ext uri="{FF2B5EF4-FFF2-40B4-BE49-F238E27FC236}">
                <a16:creationId xmlns:a16="http://schemas.microsoft.com/office/drawing/2014/main" id="{B7B93161-5BF4-44C5-B3CD-933FDDFCD0AC}"/>
              </a:ext>
            </a:extLst>
          </p:cNvPr>
          <p:cNvSpPr/>
          <p:nvPr/>
        </p:nvSpPr>
        <p:spPr>
          <a:xfrm>
            <a:off x="3343014" y="5678857"/>
            <a:ext cx="5463355" cy="307777"/>
          </a:xfrm>
          <a:prstGeom prst="rect">
            <a:avLst/>
          </a:prstGeom>
        </p:spPr>
        <p:txBody>
          <a:bodyPr wrap="none">
            <a:spAutoFit/>
          </a:bodyPr>
          <a:lstStyle/>
          <a:p>
            <a:r>
              <a:rPr lang="sv-SE" altLang="zh-CN" sz="1400" i="1" dirty="0">
                <a:latin typeface="Times New Roman" panose="02020603050405020304" pitchFamily="18" charset="0"/>
                <a:cs typeface="Times New Roman" panose="02020603050405020304" pitchFamily="18" charset="0"/>
              </a:rPr>
              <a:t>i</a:t>
            </a:r>
            <a:r>
              <a:rPr lang="sv-SE" altLang="zh-CN" sz="1400" dirty="0">
                <a:latin typeface="Times New Roman" panose="02020603050405020304" pitchFamily="18" charset="0"/>
                <a:cs typeface="Times New Roman" panose="02020603050405020304" pitchFamily="18" charset="0"/>
              </a:rPr>
              <a:t>(t)</a:t>
            </a:r>
            <a:r>
              <a:rPr lang="en-US" sz="1400" dirty="0">
                <a:latin typeface="Arial" panose="020B0604020202020204" pitchFamily="34" charset="0"/>
                <a:cs typeface="Arial" panose="020B0604020202020204" pitchFamily="34" charset="0"/>
              </a:rPr>
              <a:t> is the number of photons emitted from unit volume per unit time</a:t>
            </a:r>
            <a:endParaRPr lang="sv-SE" sz="1400" dirty="0"/>
          </a:p>
        </p:txBody>
      </p:sp>
      <p:sp>
        <p:nvSpPr>
          <p:cNvPr id="44" name="箭头: 右 9">
            <a:extLst>
              <a:ext uri="{FF2B5EF4-FFF2-40B4-BE49-F238E27FC236}">
                <a16:creationId xmlns:a16="http://schemas.microsoft.com/office/drawing/2014/main" id="{92561DDB-567E-455B-B576-A49384A756AE}"/>
              </a:ext>
            </a:extLst>
          </p:cNvPr>
          <p:cNvSpPr/>
          <p:nvPr/>
        </p:nvSpPr>
        <p:spPr>
          <a:xfrm>
            <a:off x="5596970" y="5077942"/>
            <a:ext cx="263812" cy="230759"/>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右大括号 13">
            <a:extLst>
              <a:ext uri="{FF2B5EF4-FFF2-40B4-BE49-F238E27FC236}">
                <a16:creationId xmlns:a16="http://schemas.microsoft.com/office/drawing/2014/main" id="{6B19B406-6B48-43F5-8326-0579236B85C9}"/>
              </a:ext>
            </a:extLst>
          </p:cNvPr>
          <p:cNvSpPr/>
          <p:nvPr/>
        </p:nvSpPr>
        <p:spPr>
          <a:xfrm>
            <a:off x="5347717" y="4803382"/>
            <a:ext cx="143484" cy="731543"/>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6" name="文本框 7">
                <a:extLst>
                  <a:ext uri="{FF2B5EF4-FFF2-40B4-BE49-F238E27FC236}">
                    <a16:creationId xmlns:a16="http://schemas.microsoft.com/office/drawing/2014/main" id="{880F9125-FE9F-4B15-9083-6D82BDB483CC}"/>
                  </a:ext>
                </a:extLst>
              </p:cNvPr>
              <p:cNvSpPr txBox="1"/>
              <p:nvPr/>
            </p:nvSpPr>
            <p:spPr>
              <a:xfrm>
                <a:off x="934119" y="3661431"/>
                <a:ext cx="2401445" cy="385105"/>
              </a:xfrm>
              <a:prstGeom prst="rect">
                <a:avLst/>
              </a:prstGeom>
              <a:noFill/>
            </p:spPr>
            <p:txBody>
              <a:bodyPr wrap="square" lIns="0" tIns="0" rIns="0" bIns="0" rtlCol="0">
                <a:spAutoFit/>
              </a:bodyPr>
              <a:lstStyle/>
              <a:p>
                <a14:m>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zh-CN" altLang="en-US" sz="1600" i="1">
                            <a:latin typeface="Cambria Math" panose="02040503050406030204" pitchFamily="18" charset="0"/>
                          </a:rPr>
                          <m:t>𝑛</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sv-SE" altLang="zh-CN" sz="1600" b="0" i="1" smtClean="0">
                        <a:latin typeface="Cambria Math" panose="02040503050406030204" pitchFamily="18" charset="0"/>
                      </a:rPr>
                      <m:t>𝐺</m:t>
                    </m:r>
                    <m:r>
                      <a:rPr lang="zh-CN" altLang="en-US" sz="1600" i="0">
                        <a:latin typeface="Cambria Math" panose="02040503050406030204" pitchFamily="18" charset="0"/>
                      </a:rPr>
                      <m:t>−</m:t>
                    </m:r>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num>
                      <m:den>
                        <m:r>
                          <m:rPr>
                            <m:nor/>
                          </m:rPr>
                          <a:rPr lang="sv-SE" altLang="zh-CN" sz="1600" i="1" dirty="0">
                            <a:latin typeface="Symbol" panose="05050102010706020507" pitchFamily="18" charset="2"/>
                          </a:rPr>
                          <m:t>t</m:t>
                        </m:r>
                        <m:r>
                          <m:rPr>
                            <m:nor/>
                          </m:rPr>
                          <a:rPr lang="sv-SE" altLang="zh-CN" sz="1600" baseline="-25000" dirty="0">
                            <a:latin typeface="Times New Roman" panose="02020603050405020304" pitchFamily="18" charset="0"/>
                            <a:cs typeface="Times New Roman" panose="02020603050405020304" pitchFamily="18" charset="0"/>
                          </a:rPr>
                          <m:t>r</m:t>
                        </m:r>
                        <m:r>
                          <m:rPr>
                            <m:nor/>
                          </m:rPr>
                          <a:rPr lang="zh-CN" altLang="en-US" sz="1600" dirty="0"/>
                          <m:t> </m:t>
                        </m:r>
                      </m:den>
                    </m:f>
                    <m:r>
                      <a:rPr lang="sv-SE" altLang="zh-CN" sz="1600" b="0" i="1" smtClean="0">
                        <a:latin typeface="Cambria Math" panose="02040503050406030204" pitchFamily="18" charset="0"/>
                      </a:rPr>
                      <m:t>−</m:t>
                    </m:r>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r>
                      <a:rPr lang="sv-SE" altLang="zh-CN" sz="1600" b="0" i="1" dirty="0" smtClean="0">
                        <a:latin typeface="Cambria Math" panose="02040503050406030204" pitchFamily="18" charset="0"/>
                      </a:rPr>
                      <m:t>=</m:t>
                    </m:r>
                    <m:r>
                      <a:rPr lang="sv-SE" altLang="zh-CN" sz="1600" i="1">
                        <a:latin typeface="Cambria Math" panose="02040503050406030204" pitchFamily="18" charset="0"/>
                      </a:rPr>
                      <m:t>𝐺</m:t>
                    </m:r>
                    <m:r>
                      <a:rPr lang="zh-CN" altLang="en-US" sz="1600">
                        <a:latin typeface="Cambria Math" panose="02040503050406030204" pitchFamily="18" charset="0"/>
                      </a:rPr>
                      <m:t>−</m:t>
                    </m:r>
                  </m:oMath>
                </a14:m>
                <a:r>
                  <a:rPr lang="zh-CN" altLang="en-US" sz="1600" dirty="0"/>
                  <a:t> </a:t>
                </a:r>
                <a14:m>
                  <m:oMath xmlns:m="http://schemas.openxmlformats.org/officeDocument/2006/math">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num>
                      <m:den>
                        <m:r>
                          <a:rPr lang="zh-CN" altLang="sv-SE" sz="1600" i="1" smtClean="0">
                            <a:latin typeface="Cambria Math" panose="02040503050406030204" pitchFamily="18" charset="0"/>
                          </a:rPr>
                          <m:t>𝜏</m:t>
                        </m:r>
                      </m:den>
                    </m:f>
                  </m:oMath>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46" name="文本框 7">
                <a:extLst>
                  <a:ext uri="{FF2B5EF4-FFF2-40B4-BE49-F238E27FC236}">
                    <a16:creationId xmlns:a16="http://schemas.microsoft.com/office/drawing/2014/main" id="{880F9125-FE9F-4B15-9083-6D82BDB483CC}"/>
                  </a:ext>
                </a:extLst>
              </p:cNvPr>
              <p:cNvSpPr txBox="1">
                <a:spLocks noRot="1" noChangeAspect="1" noMove="1" noResize="1" noEditPoints="1" noAdjustHandles="1" noChangeArrowheads="1" noChangeShapeType="1" noTextEdit="1"/>
              </p:cNvSpPr>
              <p:nvPr/>
            </p:nvSpPr>
            <p:spPr>
              <a:xfrm>
                <a:off x="934119" y="3661431"/>
                <a:ext cx="2401445" cy="385105"/>
              </a:xfrm>
              <a:prstGeom prst="rect">
                <a:avLst/>
              </a:prstGeom>
              <a:blipFill>
                <a:blip r:embed="rId8"/>
                <a:stretch>
                  <a:fillRect l="-2030" b="-12698"/>
                </a:stretch>
              </a:blipFill>
            </p:spPr>
            <p:txBody>
              <a:bodyPr/>
              <a:lstStyle/>
              <a:p>
                <a:r>
                  <a:rPr lang="sv-SE">
                    <a:noFill/>
                  </a:rPr>
                  <a:t> </a:t>
                </a:r>
              </a:p>
            </p:txBody>
          </p:sp>
        </mc:Fallback>
      </mc:AlternateContent>
      <p:sp>
        <p:nvSpPr>
          <p:cNvPr id="3" name="Slide Number Placeholder 2"/>
          <p:cNvSpPr>
            <a:spLocks noGrp="1"/>
          </p:cNvSpPr>
          <p:nvPr>
            <p:ph type="sldNum" sz="quarter" idx="12"/>
          </p:nvPr>
        </p:nvSpPr>
        <p:spPr/>
        <p:txBody>
          <a:bodyPr/>
          <a:lstStyle/>
          <a:p>
            <a:fld id="{680D72F4-1C41-4187-A4BC-492CF086CF40}" type="slidenum">
              <a:rPr lang="sv-SE" smtClean="0"/>
              <a:pPr/>
              <a:t>8</a:t>
            </a:fld>
            <a:endParaRPr lang="sv-SE"/>
          </a:p>
        </p:txBody>
      </p:sp>
    </p:spTree>
    <p:extLst>
      <p:ext uri="{BB962C8B-B14F-4D97-AF65-F5344CB8AC3E}">
        <p14:creationId xmlns:p14="http://schemas.microsoft.com/office/powerpoint/2010/main" val="336852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5E-6 -2.96296E-6 L 2.5E-6 -0.18287 " pathEditMode="relative" rAng="0" ptsTypes="AA">
                                      <p:cBhvr>
                                        <p:cTn id="6" dur="2000" fill="hold"/>
                                        <p:tgtEl>
                                          <p:spTgt spid="13"/>
                                        </p:tgtEl>
                                        <p:attrNameLst>
                                          <p:attrName>ppt_x</p:attrName>
                                          <p:attrName>ppt_y</p:attrName>
                                        </p:attrNameLst>
                                      </p:cBhvr>
                                      <p:rCtr x="0" y="-9144"/>
                                    </p:animMotion>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grpId="1" nodeType="clickEffect">
                                  <p:stCondLst>
                                    <p:cond delay="0"/>
                                  </p:stCondLst>
                                  <p:childTnLst>
                                    <p:animMotion origin="layout" path="M 2.5E-6 -0.18287 L 0.04062 -0.13842 " pathEditMode="relative" rAng="0" ptsTypes="AA">
                                      <p:cBhvr>
                                        <p:cTn id="12" dur="2000" fill="hold"/>
                                        <p:tgtEl>
                                          <p:spTgt spid="13"/>
                                        </p:tgtEl>
                                        <p:attrNameLst>
                                          <p:attrName>ppt_x</p:attrName>
                                          <p:attrName>ppt_y</p:attrName>
                                        </p:attrNameLst>
                                      </p:cBhvr>
                                      <p:rCtr x="2031" y="2222"/>
                                    </p:animMotion>
                                  </p:childTnLst>
                                </p:cTn>
                              </p:par>
                              <p:par>
                                <p:cTn id="13" presetID="42" presetClass="path" presetSubtype="0" accel="50000" decel="50000" fill="hold" grpId="1" nodeType="withEffect">
                                  <p:stCondLst>
                                    <p:cond delay="0"/>
                                  </p:stCondLst>
                                  <p:childTnLst>
                                    <p:animMotion origin="layout" path="M 2.5E-6 4.44444E-6 L 0.03958 -0.04954 " pathEditMode="relative" rAng="0" ptsTypes="AA">
                                      <p:cBhvr>
                                        <p:cTn id="14" dur="2000" fill="hold"/>
                                        <p:tgtEl>
                                          <p:spTgt spid="17"/>
                                        </p:tgtEl>
                                        <p:attrNameLst>
                                          <p:attrName>ppt_x</p:attrName>
                                          <p:attrName>ppt_y</p:attrName>
                                        </p:attrNameLst>
                                      </p:cBhvr>
                                      <p:rCtr x="1979" y="-247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3" grpId="1" animBg="1"/>
      <p:bldP spid="17" grpId="0" animBg="1"/>
      <p:bldP spid="17" grpId="1" animBg="1"/>
      <p:bldP spid="19" grpId="0"/>
      <p:bldP spid="21" grpId="0"/>
      <p:bldP spid="22" grpId="0" animBg="1"/>
      <p:bldP spid="24" grpId="0"/>
      <p:bldP spid="27" grpId="0"/>
      <p:bldP spid="29" grpId="0" animBg="1"/>
      <p:bldP spid="30" grpId="0"/>
      <p:bldP spid="32" grpId="0"/>
      <p:bldP spid="33" grpId="0"/>
      <p:bldP spid="34" grpId="0"/>
      <p:bldP spid="35" grpId="0"/>
      <p:bldP spid="36" grpId="0" animBg="1"/>
      <p:bldP spid="37" grpId="0"/>
      <p:bldP spid="38" grpId="0"/>
      <p:bldP spid="39" grpId="0" animBg="1"/>
      <p:bldP spid="40" grpId="0"/>
      <p:bldP spid="41" grpId="0"/>
      <p:bldP spid="44" grpId="0" animBg="1"/>
      <p:bldP spid="45" grpId="0" animBg="1"/>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5" name="TextBox 81">
            <a:extLst>
              <a:ext uri="{FF2B5EF4-FFF2-40B4-BE49-F238E27FC236}">
                <a16:creationId xmlns:a16="http://schemas.microsoft.com/office/drawing/2014/main" id="{FCFC0B33-D8C9-49D7-B0A1-2524DC4479DB}"/>
              </a:ext>
            </a:extLst>
          </p:cNvPr>
          <p:cNvSpPr txBox="1"/>
          <p:nvPr/>
        </p:nvSpPr>
        <p:spPr>
          <a:xfrm>
            <a:off x="1561298" y="4861897"/>
            <a:ext cx="6087885" cy="307777"/>
          </a:xfrm>
          <a:prstGeom prst="rect">
            <a:avLst/>
          </a:prstGeom>
          <a:noFill/>
        </p:spPr>
        <p:txBody>
          <a:bodyPr wrap="none" rtlCol="0">
            <a:spAutoFit/>
          </a:bodyPr>
          <a:lstStyle/>
          <a:p>
            <a:r>
              <a:rPr lang="sv-SE" sz="1400" i="1" dirty="0">
                <a:latin typeface="Symbol" panose="05050102010706020507" pitchFamily="18" charset="2"/>
                <a:cs typeface="Arial" panose="020B0604020202020204" pitchFamily="34" charset="0"/>
              </a:rPr>
              <a:t>h</a:t>
            </a:r>
            <a:r>
              <a:rPr lang="sv-SE" sz="1400" dirty="0">
                <a:latin typeface="Arial" panose="020B0604020202020204" pitchFamily="34" charset="0"/>
                <a:cs typeface="Arial" panose="020B0604020202020204" pitchFamily="34" charset="0"/>
              </a:rPr>
              <a:t> is quantum efficiency, </a:t>
            </a:r>
            <a:r>
              <a:rPr lang="sv-SE" sz="1400" i="1" dirty="0">
                <a:latin typeface="Symbol" panose="05050102010706020507" pitchFamily="18" charset="2"/>
                <a:cs typeface="Arial" panose="020B0604020202020204" pitchFamily="34" charset="0"/>
              </a:rPr>
              <a:t>a</a:t>
            </a:r>
            <a:r>
              <a:rPr lang="sv-SE" sz="1400" dirty="0">
                <a:latin typeface="Arial" panose="020B0604020202020204" pitchFamily="34" charset="0"/>
                <a:cs typeface="Arial" panose="020B0604020202020204" pitchFamily="34" charset="0"/>
              </a:rPr>
              <a:t> is absorption coefficient</a:t>
            </a:r>
            <a:r>
              <a:rPr lang="en-US" sz="1400" dirty="0">
                <a:latin typeface="Arial" panose="020B0604020202020204" pitchFamily="34" charset="0"/>
                <a:cs typeface="Arial" panose="020B0604020202020204" pitchFamily="34" charset="0"/>
              </a:rPr>
              <a:t>,</a:t>
            </a:r>
            <a:r>
              <a:rPr lang="en-US" altLang="zh-CN" sz="1400" i="1" dirty="0">
                <a:latin typeface="Times New Roman" panose="02020603050405020304" pitchFamily="18" charset="0"/>
                <a:cs typeface="Times New Roman" panose="02020603050405020304" pitchFamily="18" charset="0"/>
              </a:rPr>
              <a:t> </a:t>
            </a:r>
            <a:r>
              <a:rPr lang="en-US" altLang="zh-CN" sz="1400" i="1" dirty="0" err="1">
                <a:latin typeface="Times New Roman" panose="02020603050405020304" pitchFamily="18" charset="0"/>
                <a:cs typeface="Times New Roman" panose="02020603050405020304" pitchFamily="18" charset="0"/>
              </a:rPr>
              <a:t>I</a:t>
            </a:r>
            <a:r>
              <a:rPr lang="en-US" altLang="zh-CN" sz="1400" baseline="-25000" dirty="0" err="1">
                <a:latin typeface="Times New Roman" panose="02020603050405020304" pitchFamily="18" charset="0"/>
                <a:cs typeface="Times New Roman" panose="02020603050405020304" pitchFamily="18" charset="0"/>
              </a:rPr>
              <a:t>ex</a:t>
            </a:r>
            <a:r>
              <a:rPr lang="zh-CN" altLang="en-US" sz="1400" dirty="0">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is</a:t>
            </a:r>
            <a:r>
              <a:rPr lang="zh-CN" altLang="en-US" sz="1400" dirty="0">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excitation</a:t>
            </a:r>
            <a:r>
              <a:rPr lang="zh-CN" altLang="en-US" sz="1400" dirty="0">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intensity</a:t>
            </a:r>
            <a:endParaRPr lang="sv-SE" sz="1400" dirty="0">
              <a:latin typeface="Arial" panose="020B0604020202020204" pitchFamily="34" charset="0"/>
              <a:cs typeface="Arial" panose="020B0604020202020204" pitchFamily="34" charset="0"/>
            </a:endParaRPr>
          </a:p>
        </p:txBody>
      </p:sp>
      <p:sp>
        <p:nvSpPr>
          <p:cNvPr id="6" name="Rectangle 28">
            <a:extLst>
              <a:ext uri="{FF2B5EF4-FFF2-40B4-BE49-F238E27FC236}">
                <a16:creationId xmlns:a16="http://schemas.microsoft.com/office/drawing/2014/main" id="{C39020BE-2591-4DEB-BB5D-04D17403CE3F}"/>
              </a:ext>
            </a:extLst>
          </p:cNvPr>
          <p:cNvSpPr/>
          <p:nvPr/>
        </p:nvSpPr>
        <p:spPr>
          <a:xfrm>
            <a:off x="898296" y="2555288"/>
            <a:ext cx="1326004" cy="338554"/>
          </a:xfrm>
          <a:prstGeom prst="rect">
            <a:avLst/>
          </a:prstGeom>
        </p:spPr>
        <p:txBody>
          <a:bodyPr wrap="none">
            <a:spAutoFit/>
          </a:bodyPr>
          <a:lstStyle/>
          <a:p>
            <a:r>
              <a:rPr lang="sv-SE" sz="1600" dirty="0">
                <a:solidFill>
                  <a:srgbClr val="FF0000"/>
                </a:solidFill>
              </a:rPr>
              <a:t>Steady state</a:t>
            </a:r>
          </a:p>
        </p:txBody>
      </p:sp>
      <mc:AlternateContent xmlns:mc="http://schemas.openxmlformats.org/markup-compatibility/2006" xmlns:a14="http://schemas.microsoft.com/office/drawing/2010/main">
        <mc:Choice Requires="a14">
          <p:sp>
            <p:nvSpPr>
              <p:cNvPr id="8" name="文本框 4">
                <a:extLst>
                  <a:ext uri="{FF2B5EF4-FFF2-40B4-BE49-F238E27FC236}">
                    <a16:creationId xmlns:a16="http://schemas.microsoft.com/office/drawing/2014/main" id="{26BD5ECC-85DF-48F0-98E9-D7C09160D015}"/>
                  </a:ext>
                </a:extLst>
              </p:cNvPr>
              <p:cNvSpPr txBox="1"/>
              <p:nvPr/>
            </p:nvSpPr>
            <p:spPr>
              <a:xfrm>
                <a:off x="1327642" y="3009465"/>
                <a:ext cx="764697"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i="1">
                              <a:latin typeface="Cambria Math" panose="02040503050406030204" pitchFamily="18" charset="0"/>
                            </a:rPr>
                            <m:t>ⅆ</m:t>
                          </m:r>
                          <m:r>
                            <a:rPr lang="zh-CN" altLang="en-US" i="1">
                              <a:latin typeface="Cambria Math" panose="02040503050406030204" pitchFamily="18" charset="0"/>
                            </a:rPr>
                            <m:t>𝑛</m:t>
                          </m:r>
                        </m:num>
                        <m:den>
                          <m:r>
                            <a:rPr lang="zh-CN" altLang="en-US" i="1">
                              <a:latin typeface="Cambria Math" panose="02040503050406030204" pitchFamily="18" charset="0"/>
                            </a:rPr>
                            <m:t>ⅆ</m:t>
                          </m:r>
                          <m:r>
                            <a:rPr lang="zh-CN" altLang="en-US" i="1">
                              <a:latin typeface="Cambria Math" panose="02040503050406030204" pitchFamily="18" charset="0"/>
                            </a:rPr>
                            <m:t>𝑡</m:t>
                          </m:r>
                        </m:den>
                      </m:f>
                      <m:r>
                        <a:rPr lang="zh-CN" altLang="en-US" i="0">
                          <a:latin typeface="Cambria Math" panose="02040503050406030204" pitchFamily="18" charset="0"/>
                        </a:rPr>
                        <m:t>=</m:t>
                      </m:r>
                      <m:r>
                        <a:rPr lang="en-US" altLang="zh-CN" b="0" i="1" smtClean="0">
                          <a:latin typeface="Cambria Math" panose="02040503050406030204" pitchFamily="18" charset="0"/>
                        </a:rPr>
                        <m:t>0</m:t>
                      </m:r>
                    </m:oMath>
                  </m:oMathPara>
                </a14:m>
                <a:endParaRPr lang="zh-CN" altLang="en-US" dirty="0">
                  <a:latin typeface="Times New Roman" panose="02020603050405020304" pitchFamily="18" charset="0"/>
                  <a:cs typeface="Times New Roman" panose="02020603050405020304" pitchFamily="18" charset="0"/>
                </a:endParaRPr>
              </a:p>
            </p:txBody>
          </p:sp>
        </mc:Choice>
        <mc:Fallback xmlns="">
          <p:sp>
            <p:nvSpPr>
              <p:cNvPr id="8" name="文本框 4">
                <a:extLst>
                  <a:ext uri="{FF2B5EF4-FFF2-40B4-BE49-F238E27FC236}">
                    <a16:creationId xmlns:a16="http://schemas.microsoft.com/office/drawing/2014/main" id="{26BD5ECC-85DF-48F0-98E9-D7C09160D015}"/>
                  </a:ext>
                </a:extLst>
              </p:cNvPr>
              <p:cNvSpPr txBox="1">
                <a:spLocks noRot="1" noChangeAspect="1" noMove="1" noResize="1" noEditPoints="1" noAdjustHandles="1" noChangeArrowheads="1" noChangeShapeType="1" noTextEdit="1"/>
              </p:cNvSpPr>
              <p:nvPr/>
            </p:nvSpPr>
            <p:spPr>
              <a:xfrm>
                <a:off x="1327642" y="3009465"/>
                <a:ext cx="764697" cy="525913"/>
              </a:xfrm>
              <a:prstGeom prst="rect">
                <a:avLst/>
              </a:prstGeom>
              <a:blipFill>
                <a:blip r:embed="rId2"/>
                <a:stretch>
                  <a:fillRect/>
                </a:stretch>
              </a:blipFill>
            </p:spPr>
            <p:txBody>
              <a:bodyPr/>
              <a:lstStyle/>
              <a:p>
                <a:r>
                  <a:rPr lang="sv-SE">
                    <a:noFill/>
                  </a:rPr>
                  <a:t> </a:t>
                </a:r>
              </a:p>
            </p:txBody>
          </p:sp>
        </mc:Fallback>
      </mc:AlternateContent>
      <p:sp>
        <p:nvSpPr>
          <p:cNvPr id="10" name="右大括号 6">
            <a:extLst>
              <a:ext uri="{FF2B5EF4-FFF2-40B4-BE49-F238E27FC236}">
                <a16:creationId xmlns:a16="http://schemas.microsoft.com/office/drawing/2014/main" id="{2D8677D1-1D49-4A9F-8661-F8275D201F27}"/>
              </a:ext>
            </a:extLst>
          </p:cNvPr>
          <p:cNvSpPr/>
          <p:nvPr/>
        </p:nvSpPr>
        <p:spPr>
          <a:xfrm>
            <a:off x="5665790" y="3114625"/>
            <a:ext cx="175596" cy="148168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Rectangle 85">
            <a:extLst>
              <a:ext uri="{FF2B5EF4-FFF2-40B4-BE49-F238E27FC236}">
                <a16:creationId xmlns:a16="http://schemas.microsoft.com/office/drawing/2014/main" id="{8E5B7A4C-B5DB-4BE7-A08A-D9516FB3451D}"/>
              </a:ext>
            </a:extLst>
          </p:cNvPr>
          <p:cNvSpPr/>
          <p:nvPr/>
        </p:nvSpPr>
        <p:spPr>
          <a:xfrm>
            <a:off x="4470886" y="1414586"/>
            <a:ext cx="2552302" cy="338554"/>
          </a:xfrm>
          <a:prstGeom prst="rect">
            <a:avLst/>
          </a:prstGeom>
        </p:spPr>
        <p:txBody>
          <a:bodyPr wrap="none">
            <a:spAutoFit/>
          </a:bodyPr>
          <a:lstStyle/>
          <a:p>
            <a:r>
              <a:rPr lang="en-US" altLang="zh-CN" sz="1600" dirty="0">
                <a:solidFill>
                  <a:srgbClr val="0000FF"/>
                </a:solidFill>
                <a:latin typeface="Arial" panose="020B0604020202020204" pitchFamily="34" charset="0"/>
                <a:cs typeface="Arial" panose="020B0604020202020204" pitchFamily="34" charset="0"/>
              </a:rPr>
              <a:t>Double-exponential decay</a:t>
            </a:r>
            <a:endParaRPr lang="sv-SE" sz="1600" dirty="0">
              <a:solidFill>
                <a:srgbClr val="0000FF"/>
              </a:solidFill>
            </a:endParaRPr>
          </a:p>
        </p:txBody>
      </p:sp>
      <p:sp>
        <p:nvSpPr>
          <p:cNvPr id="12" name="TextBox 86">
            <a:extLst>
              <a:ext uri="{FF2B5EF4-FFF2-40B4-BE49-F238E27FC236}">
                <a16:creationId xmlns:a16="http://schemas.microsoft.com/office/drawing/2014/main" id="{53342907-E4C2-4CB7-808B-6B9FC5BEDFFD}"/>
              </a:ext>
            </a:extLst>
          </p:cNvPr>
          <p:cNvSpPr txBox="1"/>
          <p:nvPr/>
        </p:nvSpPr>
        <p:spPr>
          <a:xfrm>
            <a:off x="1233805" y="1373666"/>
            <a:ext cx="2999539" cy="369332"/>
          </a:xfrm>
          <a:prstGeom prst="rect">
            <a:avLst/>
          </a:prstGeom>
          <a:noFill/>
        </p:spPr>
        <p:txBody>
          <a:bodyPr wrap="none" rtlCol="0">
            <a:spAutoFit/>
          </a:bodyPr>
          <a:lstStyle/>
          <a:p>
            <a:r>
              <a:rPr lang="sv-SE" i="1" dirty="0">
                <a:latin typeface="Times New Roman" panose="02020603050405020304" pitchFamily="18" charset="0"/>
                <a:cs typeface="Times New Roman" panose="02020603050405020304" pitchFamily="18" charset="0"/>
              </a:rPr>
              <a:t>i</a:t>
            </a:r>
            <a:r>
              <a:rPr lang="sv-SE" dirty="0">
                <a:latin typeface="Times New Roman" panose="02020603050405020304" pitchFamily="18" charset="0"/>
                <a:cs typeface="Times New Roman" panose="02020603050405020304" pitchFamily="18" charset="0"/>
              </a:rPr>
              <a:t>(t)=</a:t>
            </a:r>
            <a:r>
              <a:rPr lang="sv-SE" i="1" dirty="0">
                <a:latin typeface="Times New Roman" panose="02020603050405020304" pitchFamily="18" charset="0"/>
                <a:cs typeface="Times New Roman" panose="02020603050405020304" pitchFamily="18" charset="0"/>
              </a:rPr>
              <a:t>a</a:t>
            </a:r>
            <a:r>
              <a:rPr lang="sv-SE" baseline="-25000" dirty="0">
                <a:latin typeface="Times New Roman" panose="02020603050405020304" pitchFamily="18" charset="0"/>
                <a:cs typeface="Times New Roman" panose="02020603050405020304" pitchFamily="18" charset="0"/>
              </a:rPr>
              <a:t>1</a:t>
            </a:r>
            <a:r>
              <a:rPr lang="sv-SE" dirty="0">
                <a:latin typeface="Times New Roman" panose="02020603050405020304" pitchFamily="18" charset="0"/>
                <a:cs typeface="Times New Roman" panose="02020603050405020304" pitchFamily="18" charset="0"/>
              </a:rPr>
              <a:t>exp(-</a:t>
            </a:r>
            <a:r>
              <a:rPr lang="sv-SE" i="1" dirty="0">
                <a:latin typeface="Times New Roman" panose="02020603050405020304" pitchFamily="18" charset="0"/>
                <a:cs typeface="Times New Roman" panose="02020603050405020304" pitchFamily="18" charset="0"/>
              </a:rPr>
              <a:t>t</a:t>
            </a:r>
            <a:r>
              <a:rPr lang="sv-SE" dirty="0">
                <a:latin typeface="Times New Roman" panose="02020603050405020304" pitchFamily="18" charset="0"/>
                <a:cs typeface="Times New Roman" panose="02020603050405020304" pitchFamily="18" charset="0"/>
              </a:rPr>
              <a:t>/</a:t>
            </a:r>
            <a:r>
              <a:rPr lang="sv-SE" i="1" dirty="0">
                <a:latin typeface="Symbol" panose="05050102010706020507" pitchFamily="18" charset="2"/>
                <a:cs typeface="Times New Roman" panose="02020603050405020304" pitchFamily="18" charset="0"/>
              </a:rPr>
              <a:t>t</a:t>
            </a:r>
            <a:r>
              <a:rPr lang="sv-SE" baseline="-25000" dirty="0">
                <a:latin typeface="Symbol" panose="05050102010706020507" pitchFamily="18" charset="2"/>
                <a:cs typeface="Times New Roman" panose="02020603050405020304" pitchFamily="18" charset="0"/>
              </a:rPr>
              <a:t>1</a:t>
            </a:r>
            <a:r>
              <a:rPr lang="sv-SE" dirty="0">
                <a:latin typeface="Times New Roman" panose="02020603050405020304" pitchFamily="18" charset="0"/>
                <a:cs typeface="Times New Roman" panose="02020603050405020304" pitchFamily="18" charset="0"/>
              </a:rPr>
              <a:t>)+</a:t>
            </a:r>
            <a:r>
              <a:rPr lang="sv-SE" i="1" dirty="0">
                <a:latin typeface="Times New Roman" panose="02020603050405020304" pitchFamily="18" charset="0"/>
                <a:cs typeface="Times New Roman" panose="02020603050405020304" pitchFamily="18" charset="0"/>
              </a:rPr>
              <a:t> a</a:t>
            </a:r>
            <a:r>
              <a:rPr lang="sv-SE" baseline="-25000" dirty="0">
                <a:latin typeface="Times New Roman" panose="02020603050405020304" pitchFamily="18" charset="0"/>
                <a:cs typeface="Times New Roman" panose="02020603050405020304" pitchFamily="18" charset="0"/>
              </a:rPr>
              <a:t>2</a:t>
            </a:r>
            <a:r>
              <a:rPr lang="sv-SE" dirty="0">
                <a:latin typeface="Times New Roman" panose="02020603050405020304" pitchFamily="18" charset="0"/>
                <a:cs typeface="Times New Roman" panose="02020603050405020304" pitchFamily="18" charset="0"/>
              </a:rPr>
              <a:t>exp(-</a:t>
            </a:r>
            <a:r>
              <a:rPr lang="sv-SE" i="1" dirty="0">
                <a:latin typeface="Times New Roman" panose="02020603050405020304" pitchFamily="18" charset="0"/>
                <a:cs typeface="Times New Roman" panose="02020603050405020304" pitchFamily="18" charset="0"/>
              </a:rPr>
              <a:t>t</a:t>
            </a:r>
            <a:r>
              <a:rPr lang="sv-SE" dirty="0">
                <a:latin typeface="Times New Roman" panose="02020603050405020304" pitchFamily="18" charset="0"/>
                <a:cs typeface="Times New Roman" panose="02020603050405020304" pitchFamily="18" charset="0"/>
              </a:rPr>
              <a:t>/</a:t>
            </a:r>
            <a:r>
              <a:rPr lang="sv-SE" i="1" dirty="0">
                <a:latin typeface="Symbol" panose="05050102010706020507" pitchFamily="18" charset="2"/>
                <a:cs typeface="Times New Roman" panose="02020603050405020304" pitchFamily="18" charset="0"/>
              </a:rPr>
              <a:t>t</a:t>
            </a:r>
            <a:r>
              <a:rPr lang="sv-SE" baseline="-25000" dirty="0">
                <a:latin typeface="Symbol" panose="05050102010706020507" pitchFamily="18" charset="2"/>
                <a:cs typeface="Times New Roman" panose="02020603050405020304" pitchFamily="18" charset="0"/>
              </a:rPr>
              <a:t>2</a:t>
            </a:r>
            <a:r>
              <a:rPr lang="sv-SE" dirty="0">
                <a:latin typeface="Times New Roman" panose="02020603050405020304" pitchFamily="18" charset="0"/>
                <a:cs typeface="Times New Roman" panose="02020603050405020304" pitchFamily="18" charset="0"/>
              </a:rPr>
              <a:t>)</a:t>
            </a:r>
          </a:p>
        </p:txBody>
      </p:sp>
      <p:sp>
        <p:nvSpPr>
          <p:cNvPr id="13" name="Up Arrow 87">
            <a:extLst>
              <a:ext uri="{FF2B5EF4-FFF2-40B4-BE49-F238E27FC236}">
                <a16:creationId xmlns:a16="http://schemas.microsoft.com/office/drawing/2014/main" id="{BCBF4E8A-6615-4328-BD64-75341B2E5D9D}"/>
              </a:ext>
            </a:extLst>
          </p:cNvPr>
          <p:cNvSpPr/>
          <p:nvPr/>
        </p:nvSpPr>
        <p:spPr>
          <a:xfrm>
            <a:off x="5557572" y="1760618"/>
            <a:ext cx="189977" cy="359672"/>
          </a:xfrm>
          <a:prstGeom prst="up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ctangle 88">
            <a:extLst>
              <a:ext uri="{FF2B5EF4-FFF2-40B4-BE49-F238E27FC236}">
                <a16:creationId xmlns:a16="http://schemas.microsoft.com/office/drawing/2014/main" id="{3D8013A8-DE02-46F8-80F3-E3BF7E31D4CB}"/>
              </a:ext>
            </a:extLst>
          </p:cNvPr>
          <p:cNvSpPr/>
          <p:nvPr/>
        </p:nvSpPr>
        <p:spPr>
          <a:xfrm>
            <a:off x="3672444" y="2216734"/>
            <a:ext cx="4217693" cy="338554"/>
          </a:xfrm>
          <a:prstGeom prst="rect">
            <a:avLst/>
          </a:prstGeom>
        </p:spPr>
        <p:txBody>
          <a:bodyPr wrap="none">
            <a:spAutoFit/>
          </a:bodyPr>
          <a:lstStyle/>
          <a:p>
            <a:r>
              <a:rPr lang="en-US" altLang="zh-CN" sz="1600" dirty="0">
                <a:latin typeface="Arial" panose="020B0604020202020204" pitchFamily="34" charset="0"/>
                <a:cs typeface="Arial" panose="020B0604020202020204" pitchFamily="34" charset="0"/>
              </a:rPr>
              <a:t>Two kinds of localized luminescence </a:t>
            </a:r>
            <a:r>
              <a:rPr lang="en-US" altLang="zh-CN" sz="1600" dirty="0" err="1">
                <a:latin typeface="Arial" panose="020B0604020202020204" pitchFamily="34" charset="0"/>
                <a:cs typeface="Arial" panose="020B0604020202020204" pitchFamily="34" charset="0"/>
              </a:rPr>
              <a:t>centres</a:t>
            </a:r>
            <a:endParaRPr lang="sv-SE" sz="1600" dirty="0"/>
          </a:p>
        </p:txBody>
      </p:sp>
      <mc:AlternateContent xmlns:mc="http://schemas.openxmlformats.org/markup-compatibility/2006" xmlns:a14="http://schemas.microsoft.com/office/drawing/2010/main">
        <mc:Choice Requires="a14">
          <p:sp>
            <p:nvSpPr>
              <p:cNvPr id="15" name="文本框 11">
                <a:extLst>
                  <a:ext uri="{FF2B5EF4-FFF2-40B4-BE49-F238E27FC236}">
                    <a16:creationId xmlns:a16="http://schemas.microsoft.com/office/drawing/2014/main" id="{D6A24BA1-69D5-4E04-95AD-2A5D9904EA78}"/>
                  </a:ext>
                </a:extLst>
              </p:cNvPr>
              <p:cNvSpPr txBox="1"/>
              <p:nvPr/>
            </p:nvSpPr>
            <p:spPr>
              <a:xfrm>
                <a:off x="2739070" y="3096671"/>
                <a:ext cx="2912339" cy="439736"/>
              </a:xfrm>
              <a:prstGeom prst="rect">
                <a:avLst/>
              </a:prstGeom>
              <a:noFill/>
            </p:spPr>
            <p:txBody>
              <a:bodyPr wrap="square" lIns="0" tIns="0" rIns="0" bIns="0" rtlCol="0">
                <a:spAutoFit/>
              </a:bodyPr>
              <a:lstStyle/>
              <a:p>
                <a14:m>
                  <m:oMath xmlns:m="http://schemas.openxmlformats.org/officeDocument/2006/math">
                    <m:r>
                      <a:rPr lang="en-US" altLang="zh-CN" b="0" i="1" smtClean="0">
                        <a:latin typeface="Cambria Math" panose="02040503050406030204" pitchFamily="18" charset="0"/>
                      </a:rPr>
                      <m:t>𝐺</m:t>
                    </m:r>
                    <m:r>
                      <a:rPr lang="en-US" altLang="zh-CN" i="1">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𝑛</m:t>
                        </m:r>
                        <m:r>
                          <a:rPr lang="en-US" altLang="zh-CN" b="0" i="1" smtClean="0">
                            <a:latin typeface="Cambria Math" panose="02040503050406030204" pitchFamily="18" charset="0"/>
                          </a:rPr>
                          <m:t>(0)</m:t>
                        </m:r>
                      </m:num>
                      <m:den>
                        <m:sSub>
                          <m:sSubPr>
                            <m:ctrlPr>
                              <a:rPr lang="en-US" altLang="zh-CN" b="0" i="1" smtClean="0">
                                <a:latin typeface="Cambria Math" panose="02040503050406030204" pitchFamily="18" charset="0"/>
                              </a:rPr>
                            </m:ctrlPr>
                          </m:sSubPr>
                          <m:e>
                            <m:r>
                              <a:rPr lang="zh-CN" altLang="en-US" b="0" i="1" smtClean="0">
                                <a:latin typeface="Cambria Math" panose="02040503050406030204" pitchFamily="18" charset="0"/>
                              </a:rPr>
                              <m:t>𝜏</m:t>
                            </m:r>
                          </m:e>
                          <m:sub>
                            <m:r>
                              <a:rPr lang="en-US" altLang="zh-CN" b="0" i="1" smtClean="0">
                                <a:latin typeface="Cambria Math" panose="02040503050406030204" pitchFamily="18" charset="0"/>
                              </a:rPr>
                              <m:t>𝑟</m:t>
                            </m:r>
                          </m:sub>
                        </m:sSub>
                      </m:den>
                    </m:f>
                    <m:r>
                      <a:rPr lang="en-US" altLang="zh-CN" b="0" i="1" smtClean="0">
                        <a:latin typeface="Cambria Math" panose="02040503050406030204" pitchFamily="18" charset="0"/>
                      </a:rPr>
                      <m:t>+</m:t>
                    </m:r>
                    <m:f>
                      <m:fPr>
                        <m:ctrlPr>
                          <a:rPr lang="en-US" altLang="zh-CN" i="1">
                            <a:latin typeface="Cambria Math" panose="02040503050406030204" pitchFamily="18" charset="0"/>
                          </a:rPr>
                        </m:ctrlPr>
                      </m:fPr>
                      <m:num>
                        <m:r>
                          <a:rPr lang="en-US" altLang="zh-CN" i="1">
                            <a:latin typeface="Cambria Math" panose="02040503050406030204" pitchFamily="18" charset="0"/>
                          </a:rPr>
                          <m:t>𝑛</m:t>
                        </m:r>
                        <m:r>
                          <a:rPr lang="en-US" altLang="zh-CN" i="1">
                            <a:latin typeface="Cambria Math" panose="02040503050406030204" pitchFamily="18" charset="0"/>
                          </a:rPr>
                          <m:t>(0)</m:t>
                        </m:r>
                      </m:num>
                      <m:den>
                        <m:sSub>
                          <m:sSubPr>
                            <m:ctrlPr>
                              <a:rPr lang="en-US" altLang="zh-CN" i="1">
                                <a:latin typeface="Cambria Math" panose="02040503050406030204" pitchFamily="18" charset="0"/>
                              </a:rPr>
                            </m:ctrlPr>
                          </m:sSubPr>
                          <m:e>
                            <m:r>
                              <a:rPr lang="zh-CN" altLang="en-US" i="1">
                                <a:latin typeface="Cambria Math" panose="02040503050406030204" pitchFamily="18" charset="0"/>
                              </a:rPr>
                              <m:t>𝜏</m:t>
                            </m:r>
                          </m:e>
                          <m:sub>
                            <m:r>
                              <a:rPr lang="en-US" altLang="zh-CN" b="0" i="1" smtClean="0">
                                <a:latin typeface="Cambria Math" panose="02040503050406030204" pitchFamily="18" charset="0"/>
                              </a:rPr>
                              <m:t>𝑛𝑟</m:t>
                            </m:r>
                          </m:sub>
                        </m:sSub>
                      </m:den>
                    </m:f>
                    <m:r>
                      <a:rPr lang="en-US" altLang="zh-CN" b="0" i="0" smtClean="0">
                        <a:latin typeface="Cambria Math" panose="02040503050406030204" pitchFamily="18" charset="0"/>
                      </a:rPr>
                      <m:t>=</m:t>
                    </m:r>
                    <m:r>
                      <a:rPr lang="en-US" altLang="zh-CN" b="0" i="1" smtClean="0">
                        <a:latin typeface="Cambria Math" panose="02040503050406030204" pitchFamily="18" charset="0"/>
                      </a:rPr>
                      <m:t>𝑖</m:t>
                    </m:r>
                    <m:d>
                      <m:dPr>
                        <m:ctrlPr>
                          <a:rPr lang="en-US" altLang="zh-CN" b="0" i="1" smtClean="0">
                            <a:latin typeface="Cambria Math" panose="02040503050406030204" pitchFamily="18" charset="0"/>
                          </a:rPr>
                        </m:ctrlPr>
                      </m:dPr>
                      <m:e>
                        <m:r>
                          <a:rPr lang="sv-SE" altLang="zh-CN" b="0" i="1" smtClean="0">
                            <a:latin typeface="Cambria Math" panose="02040503050406030204" pitchFamily="18" charset="0"/>
                          </a:rPr>
                          <m:t>0</m:t>
                        </m:r>
                      </m:e>
                    </m:d>
                  </m:oMath>
                </a14:m>
                <a:r>
                  <a:rPr lang="en-US" altLang="zh-CN" dirty="0"/>
                  <a:t>+ </a:t>
                </a:r>
                <a14:m>
                  <m:oMath xmlns:m="http://schemas.openxmlformats.org/officeDocument/2006/math">
                    <m:f>
                      <m:fPr>
                        <m:ctrlPr>
                          <a:rPr lang="en-US" altLang="zh-CN" i="1">
                            <a:latin typeface="Cambria Math" panose="02040503050406030204" pitchFamily="18" charset="0"/>
                          </a:rPr>
                        </m:ctrlPr>
                      </m:fPr>
                      <m:num>
                        <m:r>
                          <a:rPr lang="en-US" altLang="zh-CN" i="1">
                            <a:latin typeface="Cambria Math" panose="02040503050406030204" pitchFamily="18" charset="0"/>
                          </a:rPr>
                          <m:t>𝑛</m:t>
                        </m:r>
                        <m:r>
                          <a:rPr lang="en-US" altLang="zh-CN" i="1">
                            <a:latin typeface="Cambria Math" panose="02040503050406030204" pitchFamily="18" charset="0"/>
                          </a:rPr>
                          <m:t>(0)</m:t>
                        </m:r>
                      </m:num>
                      <m:den>
                        <m:sSub>
                          <m:sSubPr>
                            <m:ctrlPr>
                              <a:rPr lang="en-US" altLang="zh-CN" i="1">
                                <a:latin typeface="Cambria Math" panose="02040503050406030204" pitchFamily="18" charset="0"/>
                              </a:rPr>
                            </m:ctrlPr>
                          </m:sSubPr>
                          <m:e>
                            <m:r>
                              <a:rPr lang="zh-CN" altLang="en-US" i="1">
                                <a:latin typeface="Cambria Math" panose="02040503050406030204" pitchFamily="18" charset="0"/>
                              </a:rPr>
                              <m:t>𝜏</m:t>
                            </m:r>
                          </m:e>
                          <m:sub>
                            <m:r>
                              <a:rPr lang="en-US" altLang="zh-CN" i="1">
                                <a:latin typeface="Cambria Math" panose="02040503050406030204" pitchFamily="18" charset="0"/>
                              </a:rPr>
                              <m:t>𝑛𝑟</m:t>
                            </m:r>
                          </m:sub>
                        </m:sSub>
                      </m:den>
                    </m:f>
                  </m:oMath>
                </a14:m>
                <a:endParaRPr lang="zh-CN" altLang="en-US" dirty="0"/>
              </a:p>
            </p:txBody>
          </p:sp>
        </mc:Choice>
        <mc:Fallback xmlns="">
          <p:sp>
            <p:nvSpPr>
              <p:cNvPr id="15" name="文本框 11">
                <a:extLst>
                  <a:ext uri="{FF2B5EF4-FFF2-40B4-BE49-F238E27FC236}">
                    <a16:creationId xmlns:a16="http://schemas.microsoft.com/office/drawing/2014/main" id="{D6A24BA1-69D5-4E04-95AD-2A5D9904EA78}"/>
                  </a:ext>
                </a:extLst>
              </p:cNvPr>
              <p:cNvSpPr txBox="1">
                <a:spLocks noRot="1" noChangeAspect="1" noMove="1" noResize="1" noEditPoints="1" noAdjustHandles="1" noChangeArrowheads="1" noChangeShapeType="1" noTextEdit="1"/>
              </p:cNvSpPr>
              <p:nvPr/>
            </p:nvSpPr>
            <p:spPr>
              <a:xfrm>
                <a:off x="2739070" y="3096671"/>
                <a:ext cx="2912339" cy="439736"/>
              </a:xfrm>
              <a:prstGeom prst="rect">
                <a:avLst/>
              </a:prstGeom>
              <a:blipFill>
                <a:blip r:embed="rId3"/>
                <a:stretch>
                  <a:fillRect l="-2720" t="-2778" b="-9722"/>
                </a:stretch>
              </a:blipFill>
            </p:spPr>
            <p:txBody>
              <a:bodyPr/>
              <a:lstStyle/>
              <a:p>
                <a:r>
                  <a:rPr lang="sv-SE">
                    <a:noFill/>
                  </a:rPr>
                  <a:t> </a:t>
                </a:r>
              </a:p>
            </p:txBody>
          </p:sp>
        </mc:Fallback>
      </mc:AlternateContent>
      <p:sp>
        <p:nvSpPr>
          <p:cNvPr id="16" name="箭头: 右 12">
            <a:extLst>
              <a:ext uri="{FF2B5EF4-FFF2-40B4-BE49-F238E27FC236}">
                <a16:creationId xmlns:a16="http://schemas.microsoft.com/office/drawing/2014/main" id="{C9A6532E-DF56-470A-8C8D-013E3107ED75}"/>
              </a:ext>
            </a:extLst>
          </p:cNvPr>
          <p:cNvSpPr/>
          <p:nvPr/>
        </p:nvSpPr>
        <p:spPr>
          <a:xfrm>
            <a:off x="2209232" y="3210543"/>
            <a:ext cx="422827" cy="19799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
            <a:extLst>
              <a:ext uri="{FF2B5EF4-FFF2-40B4-BE49-F238E27FC236}">
                <a16:creationId xmlns:a16="http://schemas.microsoft.com/office/drawing/2014/main" id="{C22CBCAB-6D61-4366-8755-148EF96A34F5}"/>
              </a:ext>
            </a:extLst>
          </p:cNvPr>
          <p:cNvSpPr txBox="1"/>
          <p:nvPr/>
        </p:nvSpPr>
        <p:spPr>
          <a:xfrm>
            <a:off x="2292691" y="343842"/>
            <a:ext cx="5083443" cy="646331"/>
          </a:xfrm>
          <a:prstGeom prst="rect">
            <a:avLst/>
          </a:prstGeom>
          <a:noFill/>
        </p:spPr>
        <p:txBody>
          <a:bodyPr wrap="none" rtlCol="0">
            <a:spAutoFit/>
          </a:bodyPr>
          <a:lstStyle/>
          <a:p>
            <a:r>
              <a:rPr lang="en-US" altLang="zh-CN" sz="3600" dirty="0"/>
              <a:t>Monomolecular process</a:t>
            </a:r>
          </a:p>
        </p:txBody>
      </p:sp>
      <mc:AlternateContent xmlns:mc="http://schemas.openxmlformats.org/markup-compatibility/2006" xmlns:a14="http://schemas.microsoft.com/office/drawing/2010/main">
        <mc:Choice Requires="a14">
          <p:sp>
            <p:nvSpPr>
              <p:cNvPr id="19" name="TextBox 18"/>
              <p:cNvSpPr txBox="1"/>
              <p:nvPr/>
            </p:nvSpPr>
            <p:spPr>
              <a:xfrm>
                <a:off x="3930670" y="4185796"/>
                <a:ext cx="1609543" cy="517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𝜂</m:t>
                      </m:r>
                      <m:r>
                        <a:rPr lang="sv-SE" sz="1600" i="1" smtClean="0">
                          <a:latin typeface="Cambria Math" panose="02040503050406030204" pitchFamily="18" charset="0"/>
                        </a:rPr>
                        <m:t>=</m:t>
                      </m:r>
                      <m:f>
                        <m:fPr>
                          <m:ctrlPr>
                            <a:rPr lang="sv-SE" sz="1600" i="1" smtClean="0">
                              <a:latin typeface="Cambria Math" panose="02040503050406030204" pitchFamily="18" charset="0"/>
                            </a:rPr>
                          </m:ctrlPr>
                        </m:fPr>
                        <m:num>
                          <m:f>
                            <m:fPr>
                              <m:type m:val="lin"/>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rPr>
                                    <m:t>𝑟</m:t>
                                  </m:r>
                                </m:sub>
                              </m:sSub>
                            </m:den>
                          </m:f>
                        </m:num>
                        <m:den>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rPr>
                                    <m:t>𝑟</m:t>
                                  </m:r>
                                </m:sub>
                              </m:sSub>
                            </m:den>
                          </m:f>
                          <m:r>
                            <a:rPr lang="sv-SE" sz="1600" b="0" i="1" smtClean="0">
                              <a:latin typeface="Cambria Math" panose="02040503050406030204" pitchFamily="18" charset="0"/>
                            </a:rPr>
                            <m:t>+</m:t>
                          </m:r>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den>
                      </m:f>
                    </m:oMath>
                  </m:oMathPara>
                </a14:m>
                <a:endParaRPr lang="sv-SE" sz="1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930670" y="4185796"/>
                <a:ext cx="1609543" cy="517642"/>
              </a:xfrm>
              <a:prstGeom prst="rect">
                <a:avLst/>
              </a:prstGeom>
              <a:blipFill>
                <a:blip r:embed="rId4"/>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89790" y="3620533"/>
                <a:ext cx="1500347" cy="369332"/>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𝑖</m:t>
                      </m:r>
                      <m:d>
                        <m:dPr>
                          <m:ctrlPr>
                            <a:rPr lang="en-US" altLang="zh-CN" i="1">
                              <a:latin typeface="Cambria Math" panose="02040503050406030204" pitchFamily="18" charset="0"/>
                            </a:rPr>
                          </m:ctrlPr>
                        </m:dPr>
                        <m:e>
                          <m:r>
                            <a:rPr lang="sv-SE" altLang="zh-CN" i="1">
                              <a:latin typeface="Cambria Math" panose="02040503050406030204" pitchFamily="18" charset="0"/>
                            </a:rPr>
                            <m:t>0</m:t>
                          </m:r>
                        </m:e>
                      </m:d>
                      <m:r>
                        <a:rPr lang="sv-SE" altLang="zh-CN" dirty="0">
                          <a:latin typeface="Cambria Math" panose="02040503050406030204" pitchFamily="18" charset="0"/>
                          <a:ea typeface="Cambria Math" panose="02040503050406030204" pitchFamily="18" charset="0"/>
                        </a:rPr>
                        <m:t>=</m:t>
                      </m:r>
                      <m:r>
                        <m:rPr>
                          <m:sty m:val="p"/>
                        </m:rPr>
                        <a:rPr lang="el-GR" altLang="zh-CN" i="1" dirty="0" smtClean="0">
                          <a:latin typeface="Cambria Math" panose="02040503050406030204" pitchFamily="18" charset="0"/>
                          <a:ea typeface="Cambria Math" panose="02040503050406030204" pitchFamily="18" charset="0"/>
                        </a:rPr>
                        <m:t>η</m:t>
                      </m:r>
                      <m:r>
                        <a:rPr lang="zh-CN" altLang="el-GR" i="1" dirty="0" smtClean="0">
                          <a:latin typeface="Cambria Math" panose="02040503050406030204" pitchFamily="18" charset="0"/>
                          <a:ea typeface="Cambria Math" panose="02040503050406030204" pitchFamily="18" charset="0"/>
                        </a:rPr>
                        <m:t>𝛼</m:t>
                      </m:r>
                      <m:sSub>
                        <m:sSubPr>
                          <m:ctrlPr>
                            <a:rPr lang="sv-SE" altLang="zh-CN" i="1" dirty="0" smtClean="0">
                              <a:latin typeface="Cambria Math" panose="02040503050406030204" pitchFamily="18" charset="0"/>
                              <a:ea typeface="Cambria Math" panose="02040503050406030204" pitchFamily="18" charset="0"/>
                            </a:rPr>
                          </m:ctrlPr>
                        </m:sSubPr>
                        <m:e>
                          <m:r>
                            <a:rPr lang="sv-SE" altLang="zh-CN" b="0" i="1" dirty="0" smtClean="0">
                              <a:latin typeface="Cambria Math" panose="02040503050406030204" pitchFamily="18" charset="0"/>
                              <a:ea typeface="Cambria Math" panose="02040503050406030204" pitchFamily="18" charset="0"/>
                            </a:rPr>
                            <m:t>𝐼</m:t>
                          </m:r>
                        </m:e>
                        <m:sub>
                          <m:r>
                            <a:rPr lang="sv-SE" altLang="zh-CN" b="0" i="1" dirty="0" smtClean="0">
                              <a:latin typeface="Cambria Math" panose="02040503050406030204" pitchFamily="18" charset="0"/>
                              <a:ea typeface="Cambria Math" panose="02040503050406030204" pitchFamily="18" charset="0"/>
                            </a:rPr>
                            <m:t>𝑒𝑥</m:t>
                          </m:r>
                        </m:sub>
                      </m:sSub>
                    </m:oMath>
                  </m:oMathPara>
                </a14:m>
                <a:endParaRPr lang="sv-SE" dirty="0"/>
              </a:p>
            </p:txBody>
          </p:sp>
        </mc:Choice>
        <mc:Fallback xmlns="">
          <p:sp>
            <p:nvSpPr>
              <p:cNvPr id="3" name="Rectangle 2"/>
              <p:cNvSpPr>
                <a:spLocks noRot="1" noChangeAspect="1" noMove="1" noResize="1" noEditPoints="1" noAdjustHandles="1" noChangeArrowheads="1" noChangeShapeType="1" noTextEdit="1"/>
              </p:cNvSpPr>
              <p:nvPr/>
            </p:nvSpPr>
            <p:spPr>
              <a:xfrm>
                <a:off x="6389790" y="3620533"/>
                <a:ext cx="1500347" cy="369332"/>
              </a:xfrm>
              <a:prstGeom prst="rect">
                <a:avLst/>
              </a:prstGeom>
              <a:blipFill>
                <a:blip r:embed="rId5"/>
                <a:stretch>
                  <a:fillRect b="-6557"/>
                </a:stretch>
              </a:blipFill>
            </p:spPr>
            <p:txBody>
              <a:bodyPr/>
              <a:lstStyle/>
              <a:p>
                <a:r>
                  <a:rPr lang="sv-SE">
                    <a:noFill/>
                  </a:rPr>
                  <a:t> </a:t>
                </a:r>
              </a:p>
            </p:txBody>
          </p:sp>
        </mc:Fallback>
      </mc:AlternateContent>
      <p:sp>
        <p:nvSpPr>
          <p:cNvPr id="20" name="箭头: 右 12">
            <a:extLst>
              <a:ext uri="{FF2B5EF4-FFF2-40B4-BE49-F238E27FC236}">
                <a16:creationId xmlns:a16="http://schemas.microsoft.com/office/drawing/2014/main" id="{C9A6532E-DF56-470A-8C8D-013E3107ED75}"/>
              </a:ext>
            </a:extLst>
          </p:cNvPr>
          <p:cNvSpPr/>
          <p:nvPr/>
        </p:nvSpPr>
        <p:spPr>
          <a:xfrm>
            <a:off x="5966963" y="3743674"/>
            <a:ext cx="422827" cy="197995"/>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1" name="Rectangle 20"/>
              <p:cNvSpPr/>
              <p:nvPr/>
            </p:nvSpPr>
            <p:spPr>
              <a:xfrm>
                <a:off x="4363030" y="3658005"/>
                <a:ext cx="113043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sv-SE" altLang="zh-CN" b="0" i="1" smtClean="0">
                          <a:latin typeface="Cambria Math" panose="02040503050406030204" pitchFamily="18" charset="0"/>
                        </a:rPr>
                        <m:t>𝐺</m:t>
                      </m:r>
                      <m:r>
                        <a:rPr lang="sv-SE" altLang="zh-CN" dirty="0">
                          <a:latin typeface="Cambria Math" panose="02040503050406030204" pitchFamily="18" charset="0"/>
                          <a:ea typeface="Cambria Math" panose="02040503050406030204" pitchFamily="18" charset="0"/>
                        </a:rPr>
                        <m:t>=</m:t>
                      </m:r>
                      <m:r>
                        <a:rPr lang="zh-CN" altLang="el-GR" i="1" dirty="0" smtClean="0">
                          <a:latin typeface="Cambria Math" panose="02040503050406030204" pitchFamily="18" charset="0"/>
                          <a:ea typeface="Cambria Math" panose="02040503050406030204" pitchFamily="18" charset="0"/>
                        </a:rPr>
                        <m:t>𝛼</m:t>
                      </m:r>
                      <m:sSub>
                        <m:sSubPr>
                          <m:ctrlPr>
                            <a:rPr lang="sv-SE" altLang="zh-CN" i="1" dirty="0" smtClean="0">
                              <a:latin typeface="Cambria Math" panose="02040503050406030204" pitchFamily="18" charset="0"/>
                              <a:ea typeface="Cambria Math" panose="02040503050406030204" pitchFamily="18" charset="0"/>
                            </a:rPr>
                          </m:ctrlPr>
                        </m:sSubPr>
                        <m:e>
                          <m:r>
                            <a:rPr lang="sv-SE" altLang="zh-CN" b="0" i="1" dirty="0" smtClean="0">
                              <a:latin typeface="Cambria Math" panose="02040503050406030204" pitchFamily="18" charset="0"/>
                              <a:ea typeface="Cambria Math" panose="02040503050406030204" pitchFamily="18" charset="0"/>
                            </a:rPr>
                            <m:t>𝐼</m:t>
                          </m:r>
                        </m:e>
                        <m:sub>
                          <m:r>
                            <a:rPr lang="sv-SE" altLang="zh-CN" b="0" i="1" dirty="0" smtClean="0">
                              <a:latin typeface="Cambria Math" panose="02040503050406030204" pitchFamily="18" charset="0"/>
                              <a:ea typeface="Cambria Math" panose="02040503050406030204" pitchFamily="18" charset="0"/>
                            </a:rPr>
                            <m:t>𝑒𝑥</m:t>
                          </m:r>
                        </m:sub>
                      </m:sSub>
                    </m:oMath>
                  </m:oMathPara>
                </a14:m>
                <a:endParaRPr lang="sv-SE" dirty="0"/>
              </a:p>
            </p:txBody>
          </p:sp>
        </mc:Choice>
        <mc:Fallback xmlns="">
          <p:sp>
            <p:nvSpPr>
              <p:cNvPr id="21" name="Rectangle 20"/>
              <p:cNvSpPr>
                <a:spLocks noRot="1" noChangeAspect="1" noMove="1" noResize="1" noEditPoints="1" noAdjustHandles="1" noChangeArrowheads="1" noChangeShapeType="1" noTextEdit="1"/>
              </p:cNvSpPr>
              <p:nvPr/>
            </p:nvSpPr>
            <p:spPr>
              <a:xfrm>
                <a:off x="4363030" y="3658005"/>
                <a:ext cx="1130438" cy="369332"/>
              </a:xfrm>
              <a:prstGeom prst="rect">
                <a:avLst/>
              </a:prstGeom>
              <a:blipFill>
                <a:blip r:embed="rId6"/>
                <a:stretch>
                  <a:fillRect/>
                </a:stretch>
              </a:blipFill>
            </p:spPr>
            <p:txBody>
              <a:bodyPr/>
              <a:lstStyle/>
              <a:p>
                <a:r>
                  <a:rPr lang="sv-SE">
                    <a:noFill/>
                  </a:rPr>
                  <a:t> </a:t>
                </a:r>
              </a:p>
            </p:txBody>
          </p:sp>
        </mc:Fallback>
      </mc:AlternateContent>
      <p:sp>
        <p:nvSpPr>
          <p:cNvPr id="22" name="TextBox 21"/>
          <p:cNvSpPr txBox="1"/>
          <p:nvPr/>
        </p:nvSpPr>
        <p:spPr>
          <a:xfrm>
            <a:off x="1018734" y="5160254"/>
            <a:ext cx="7173012" cy="785343"/>
          </a:xfrm>
          <a:prstGeom prst="rect">
            <a:avLst/>
          </a:prstGeom>
          <a:noFill/>
        </p:spPr>
        <p:txBody>
          <a:bodyPr wrap="square" rtlCol="0">
            <a:spAutoFit/>
          </a:bodyPr>
          <a:lstStyle/>
          <a:p>
            <a:pPr>
              <a:lnSpc>
                <a:spcPct val="150000"/>
              </a:lnSpc>
            </a:pPr>
            <a:r>
              <a:rPr lang="sv-SE" sz="1600" dirty="0" smtClean="0"/>
              <a:t>The steady-state-luminescence </a:t>
            </a:r>
            <a:r>
              <a:rPr lang="sv-SE" sz="1600" dirty="0"/>
              <a:t>intensity exhibits a linear dependence of the excited intensity</a:t>
            </a:r>
          </a:p>
        </p:txBody>
      </p:sp>
      <p:sp>
        <p:nvSpPr>
          <p:cNvPr id="4" name="Slide Number Placeholder 3"/>
          <p:cNvSpPr>
            <a:spLocks noGrp="1"/>
          </p:cNvSpPr>
          <p:nvPr>
            <p:ph type="sldNum" sz="quarter" idx="12"/>
          </p:nvPr>
        </p:nvSpPr>
        <p:spPr/>
        <p:txBody>
          <a:bodyPr/>
          <a:lstStyle/>
          <a:p>
            <a:fld id="{680D72F4-1C41-4187-A4BC-492CF086CF40}" type="slidenum">
              <a:rPr lang="sv-SE" smtClean="0"/>
              <a:pPr/>
              <a:t>9</a:t>
            </a:fld>
            <a:endParaRPr lang="sv-SE"/>
          </a:p>
        </p:txBody>
      </p:sp>
    </p:spTree>
    <p:extLst>
      <p:ext uri="{BB962C8B-B14F-4D97-AF65-F5344CB8AC3E}">
        <p14:creationId xmlns:p14="http://schemas.microsoft.com/office/powerpoint/2010/main" val="40688801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64266" y="5435663"/>
            <a:ext cx="772998" cy="28199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2524880" y="310657"/>
            <a:ext cx="4339650" cy="646331"/>
          </a:xfrm>
          <a:prstGeom prst="rect">
            <a:avLst/>
          </a:prstGeom>
          <a:noFill/>
        </p:spPr>
        <p:txBody>
          <a:bodyPr wrap="none" rtlCol="0">
            <a:spAutoFit/>
          </a:bodyPr>
          <a:lstStyle/>
          <a:p>
            <a:r>
              <a:rPr lang="en-US" altLang="zh-CN" sz="3600" dirty="0"/>
              <a:t>Bimolecular process</a:t>
            </a:r>
          </a:p>
        </p:txBody>
      </p:sp>
      <p:sp>
        <p:nvSpPr>
          <p:cNvPr id="20" name="Rectangle 19"/>
          <p:cNvSpPr/>
          <p:nvPr/>
        </p:nvSpPr>
        <p:spPr>
          <a:xfrm>
            <a:off x="3249856" y="3411227"/>
            <a:ext cx="224742" cy="307777"/>
          </a:xfrm>
          <a:prstGeom prst="rect">
            <a:avLst/>
          </a:prstGeom>
        </p:spPr>
        <p:txBody>
          <a:bodyPr wrap="none">
            <a:spAutoFit/>
          </a:bodyPr>
          <a:lstStyle/>
          <a:p>
            <a:r>
              <a:rPr lang="sv-SE" sz="1400" dirty="0"/>
              <a:t> </a:t>
            </a:r>
          </a:p>
        </p:txBody>
      </p:sp>
      <p:sp>
        <p:nvSpPr>
          <p:cNvPr id="22" name="Rectangle 21"/>
          <p:cNvSpPr/>
          <p:nvPr/>
        </p:nvSpPr>
        <p:spPr>
          <a:xfrm>
            <a:off x="439887" y="4248948"/>
            <a:ext cx="1268296" cy="338554"/>
          </a:xfrm>
          <a:prstGeom prst="rect">
            <a:avLst/>
          </a:prstGeom>
        </p:spPr>
        <p:txBody>
          <a:bodyPr wrap="none">
            <a:spAutoFit/>
          </a:bodyPr>
          <a:lstStyle/>
          <a:p>
            <a:r>
              <a:rPr lang="sv-SE" sz="1600" dirty="0">
                <a:solidFill>
                  <a:srgbClr val="FF0000"/>
                </a:solidFill>
              </a:rPr>
              <a:t>Decay state</a:t>
            </a:r>
          </a:p>
        </p:txBody>
      </p:sp>
      <p:sp>
        <p:nvSpPr>
          <p:cNvPr id="27" name="Rectangle 26"/>
          <p:cNvSpPr/>
          <p:nvPr/>
        </p:nvSpPr>
        <p:spPr>
          <a:xfrm>
            <a:off x="5261567" y="5426644"/>
            <a:ext cx="2550698" cy="338554"/>
          </a:xfrm>
          <a:prstGeom prst="rect">
            <a:avLst/>
          </a:prstGeom>
        </p:spPr>
        <p:txBody>
          <a:bodyPr wrap="none">
            <a:spAutoFit/>
          </a:bodyPr>
          <a:lstStyle/>
          <a:p>
            <a:r>
              <a:rPr lang="en-US" sz="1600" dirty="0" smtClean="0"/>
              <a:t>Approximate it as </a:t>
            </a:r>
            <a:r>
              <a:rPr lang="en-US" sz="1600" i="1"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t</a:t>
            </a:r>
            <a:r>
              <a:rPr lang="en-US" sz="1600" dirty="0">
                <a:latin typeface="Times New Roman" panose="02020603050405020304" pitchFamily="18" charset="0"/>
                <a:cs typeface="Times New Roman" panose="02020603050405020304" pitchFamily="18" charset="0"/>
              </a:rPr>
              <a:t>) ≈ </a:t>
            </a:r>
            <a:r>
              <a:rPr lang="en-US" sz="1600" i="1" dirty="0">
                <a:latin typeface="Times New Roman" panose="02020603050405020304" pitchFamily="18" charset="0"/>
                <a:cs typeface="Times New Roman" panose="02020603050405020304" pitchFamily="18" charset="0"/>
              </a:rPr>
              <a:t>t</a:t>
            </a:r>
            <a:r>
              <a:rPr lang="en-US" sz="1600" dirty="0">
                <a:latin typeface="Times New Roman" panose="02020603050405020304" pitchFamily="18" charset="0"/>
                <a:cs typeface="Times New Roman" panose="02020603050405020304" pitchFamily="18" charset="0"/>
              </a:rPr>
              <a:t> </a:t>
            </a:r>
            <a:r>
              <a:rPr lang="en-US" sz="1600" baseline="30000" dirty="0">
                <a:latin typeface="Times New Roman" panose="02020603050405020304" pitchFamily="18" charset="0"/>
                <a:cs typeface="Times New Roman" panose="02020603050405020304" pitchFamily="18" charset="0"/>
              </a:rPr>
              <a:t>−2</a:t>
            </a:r>
            <a:endParaRPr lang="sv-SE" sz="1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文本框 41">
                <a:extLst>
                  <a:ext uri="{FF2B5EF4-FFF2-40B4-BE49-F238E27FC236}">
                    <a16:creationId xmlns:a16="http://schemas.microsoft.com/office/drawing/2014/main" id="{AA082A39-C39B-45EF-B244-17E590430242}"/>
                  </a:ext>
                </a:extLst>
              </p:cNvPr>
              <p:cNvSpPr txBox="1"/>
              <p:nvPr/>
            </p:nvSpPr>
            <p:spPr>
              <a:xfrm>
                <a:off x="1679310" y="4253610"/>
                <a:ext cx="3390736" cy="338554"/>
              </a:xfrm>
              <a:prstGeom prst="rect">
                <a:avLst/>
              </a:prstGeom>
              <a:noFill/>
            </p:spPr>
            <p:txBody>
              <a:bodyPr wrap="none" rtlCol="0">
                <a:spAutoFit/>
              </a:bodyPr>
              <a:lstStyle/>
              <a:p>
                <a:r>
                  <a:rPr lang="en-US" altLang="zh-CN" sz="1600" dirty="0"/>
                  <a:t>Turn off the excitation at </a:t>
                </a:r>
                <a14:m>
                  <m:oMath xmlns:m="http://schemas.openxmlformats.org/officeDocument/2006/math">
                    <m:r>
                      <a:rPr lang="en-US" altLang="zh-CN" sz="1600" i="1">
                        <a:latin typeface="Cambria Math" panose="02040503050406030204" pitchFamily="18" charset="0"/>
                      </a:rPr>
                      <m:t>𝑡</m:t>
                    </m:r>
                    <m:r>
                      <a:rPr lang="en-US" altLang="zh-CN" sz="1600" i="1">
                        <a:latin typeface="Cambria Math" panose="02040503050406030204" pitchFamily="18" charset="0"/>
                      </a:rPr>
                      <m:t> </m:t>
                    </m:r>
                  </m:oMath>
                </a14:m>
                <a:r>
                  <a:rPr lang="en-US" altLang="zh-CN" sz="1600" dirty="0"/>
                  <a:t>=0 (</a:t>
                </a:r>
                <a14:m>
                  <m:oMath xmlns:m="http://schemas.openxmlformats.org/officeDocument/2006/math">
                    <m:r>
                      <a:rPr lang="en-US" altLang="zh-CN" sz="1600" i="1">
                        <a:latin typeface="Cambria Math" panose="02040503050406030204" pitchFamily="18" charset="0"/>
                      </a:rPr>
                      <m:t>𝐺</m:t>
                    </m:r>
                    <m:r>
                      <a:rPr lang="en-US" altLang="zh-CN" sz="1600" i="1">
                        <a:latin typeface="Cambria Math" panose="02040503050406030204" pitchFamily="18" charset="0"/>
                      </a:rPr>
                      <m:t> </m:t>
                    </m:r>
                  </m:oMath>
                </a14:m>
                <a:r>
                  <a:rPr lang="en-US" altLang="zh-CN" sz="1600" dirty="0"/>
                  <a:t>=0)</a:t>
                </a:r>
                <a:endParaRPr lang="zh-CN" altLang="en-US" sz="1600" dirty="0"/>
              </a:p>
            </p:txBody>
          </p:sp>
        </mc:Choice>
        <mc:Fallback xmlns="">
          <p:sp>
            <p:nvSpPr>
              <p:cNvPr id="32" name="文本框 41">
                <a:extLst>
                  <a:ext uri="{FF2B5EF4-FFF2-40B4-BE49-F238E27FC236}">
                    <a16:creationId xmlns:a16="http://schemas.microsoft.com/office/drawing/2014/main" id="{AA082A39-C39B-45EF-B244-17E590430242}"/>
                  </a:ext>
                </a:extLst>
              </p:cNvPr>
              <p:cNvSpPr txBox="1">
                <a:spLocks noRot="1" noChangeAspect="1" noMove="1" noResize="1" noEditPoints="1" noAdjustHandles="1" noChangeArrowheads="1" noChangeShapeType="1" noTextEdit="1"/>
              </p:cNvSpPr>
              <p:nvPr/>
            </p:nvSpPr>
            <p:spPr>
              <a:xfrm>
                <a:off x="1679310" y="4253610"/>
                <a:ext cx="3390736" cy="338554"/>
              </a:xfrm>
              <a:prstGeom prst="rect">
                <a:avLst/>
              </a:prstGeom>
              <a:blipFill>
                <a:blip r:embed="rId3"/>
                <a:stretch>
                  <a:fillRect l="-898" t="-5455" r="-359" b="-2363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5" name="文本框 42">
                <a:extLst>
                  <a:ext uri="{FF2B5EF4-FFF2-40B4-BE49-F238E27FC236}">
                    <a16:creationId xmlns:a16="http://schemas.microsoft.com/office/drawing/2014/main" id="{6947EAEC-693A-4917-9270-DE16472F846B}"/>
                  </a:ext>
                </a:extLst>
              </p:cNvPr>
              <p:cNvSpPr txBox="1"/>
              <p:nvPr/>
            </p:nvSpPr>
            <p:spPr>
              <a:xfrm>
                <a:off x="1003946" y="4620988"/>
                <a:ext cx="1322349" cy="4690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zh-CN" altLang="en-US" sz="1600" i="1">
                              <a:latin typeface="Cambria Math" panose="02040503050406030204" pitchFamily="18" charset="0"/>
                            </a:rPr>
                            <m:t>𝑛</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𝑡</m:t>
                          </m:r>
                          <m:r>
                            <a:rPr lang="en-US" altLang="zh-CN" sz="1600" b="0" i="1" smtClean="0">
                              <a:latin typeface="Cambria Math" panose="02040503050406030204" pitchFamily="18" charset="0"/>
                            </a:rPr>
                            <m:t>)</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smtClean="0">
                          <a:latin typeface="Cambria Math" panose="02040503050406030204" pitchFamily="18" charset="0"/>
                        </a:rPr>
                        <m:t>=</m:t>
                      </m:r>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𝛽</m:t>
                      </m:r>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𝑛</m:t>
                          </m:r>
                        </m:e>
                        <m:sup>
                          <m:r>
                            <a:rPr lang="en-US" altLang="zh-CN" sz="1600" b="0" i="1" smtClean="0">
                              <a:latin typeface="Cambria Math" panose="02040503050406030204" pitchFamily="18" charset="0"/>
                            </a:rPr>
                            <m:t>2</m:t>
                          </m:r>
                        </m:sup>
                      </m:sSup>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35" name="文本框 42">
                <a:extLst>
                  <a:ext uri="{FF2B5EF4-FFF2-40B4-BE49-F238E27FC236}">
                    <a16:creationId xmlns:a16="http://schemas.microsoft.com/office/drawing/2014/main" id="{6947EAEC-693A-4917-9270-DE16472F846B}"/>
                  </a:ext>
                </a:extLst>
              </p:cNvPr>
              <p:cNvSpPr txBox="1">
                <a:spLocks noRot="1" noChangeAspect="1" noMove="1" noResize="1" noEditPoints="1" noAdjustHandles="1" noChangeArrowheads="1" noChangeShapeType="1" noTextEdit="1"/>
              </p:cNvSpPr>
              <p:nvPr/>
            </p:nvSpPr>
            <p:spPr>
              <a:xfrm>
                <a:off x="1003946" y="4620988"/>
                <a:ext cx="1322349" cy="469039"/>
              </a:xfrm>
              <a:prstGeom prst="rect">
                <a:avLst/>
              </a:prstGeom>
              <a:blipFill>
                <a:blip r:embed="rId4"/>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6" name="文本框 43">
                <a:extLst>
                  <a:ext uri="{FF2B5EF4-FFF2-40B4-BE49-F238E27FC236}">
                    <a16:creationId xmlns:a16="http://schemas.microsoft.com/office/drawing/2014/main" id="{00713131-7C3D-47CE-8A88-F377472DB27A}"/>
                  </a:ext>
                </a:extLst>
              </p:cNvPr>
              <p:cNvSpPr txBox="1"/>
              <p:nvPr/>
            </p:nvSpPr>
            <p:spPr>
              <a:xfrm>
                <a:off x="3339543" y="5163313"/>
                <a:ext cx="130644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𝑖</m:t>
                      </m:r>
                      <m:r>
                        <a:rPr lang="en-US" altLang="zh-CN" sz="1600" b="0" i="0" smtClean="0">
                          <a:latin typeface="Cambria Math" panose="02040503050406030204" pitchFamily="18" charset="0"/>
                        </a:rPr>
                        <m:t>(</m:t>
                      </m:r>
                      <m:r>
                        <m:rPr>
                          <m:sty m:val="p"/>
                        </m:rPr>
                        <a:rPr lang="en-US" altLang="zh-CN" sz="1600" b="0" i="0" smtClean="0">
                          <a:latin typeface="Cambria Math" panose="02040503050406030204" pitchFamily="18" charset="0"/>
                        </a:rPr>
                        <m:t>t</m:t>
                      </m:r>
                      <m:r>
                        <a:rPr lang="en-US" altLang="zh-CN" sz="1600" b="0" i="0" smtClean="0">
                          <a:latin typeface="Cambria Math" panose="02040503050406030204" pitchFamily="18" charset="0"/>
                        </a:rPr>
                        <m:t>)=</m:t>
                      </m:r>
                      <m:sSub>
                        <m:sSubPr>
                          <m:ctrlPr>
                            <a:rPr lang="en-US" altLang="zh-CN" sz="1600" i="1" smtClean="0">
                              <a:latin typeface="Cambria Math" panose="02040503050406030204" pitchFamily="18" charset="0"/>
                            </a:rPr>
                          </m:ctrlPr>
                        </m:sSubPr>
                        <m:e>
                          <m:r>
                            <a:rPr lang="zh-CN" altLang="en-US" sz="1600" i="1" smtClean="0">
                              <a:latin typeface="Cambria Math" panose="02040503050406030204" pitchFamily="18" charset="0"/>
                            </a:rPr>
                            <m:t>𝛽</m:t>
                          </m:r>
                        </m:e>
                        <m:sub>
                          <m:r>
                            <a:rPr lang="en-US" altLang="zh-CN" sz="1600" b="0" i="1" smtClean="0">
                              <a:latin typeface="Cambria Math" panose="02040503050406030204" pitchFamily="18" charset="0"/>
                            </a:rPr>
                            <m:t>𝑟</m:t>
                          </m:r>
                        </m:sub>
                      </m:sSub>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𝑛</m:t>
                          </m:r>
                        </m:e>
                        <m:sup>
                          <m:r>
                            <a:rPr lang="en-US" altLang="zh-CN" sz="1600" b="0" i="1" smtClean="0">
                              <a:latin typeface="Cambria Math" panose="02040503050406030204" pitchFamily="18" charset="0"/>
                            </a:rPr>
                            <m:t>2</m:t>
                          </m:r>
                        </m:sup>
                      </m:sSup>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𝑡</m:t>
                      </m:r>
                      <m:r>
                        <a:rPr lang="en-US" altLang="zh-CN" sz="1600" b="0" i="1" smtClean="0">
                          <a:latin typeface="Cambria Math" panose="02040503050406030204" pitchFamily="18" charset="0"/>
                        </a:rPr>
                        <m:t>)</m:t>
                      </m:r>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36" name="文本框 43">
                <a:extLst>
                  <a:ext uri="{FF2B5EF4-FFF2-40B4-BE49-F238E27FC236}">
                    <a16:creationId xmlns:a16="http://schemas.microsoft.com/office/drawing/2014/main" id="{00713131-7C3D-47CE-8A88-F377472DB27A}"/>
                  </a:ext>
                </a:extLst>
              </p:cNvPr>
              <p:cNvSpPr txBox="1">
                <a:spLocks noRot="1" noChangeAspect="1" noMove="1" noResize="1" noEditPoints="1" noAdjustHandles="1" noChangeArrowheads="1" noChangeShapeType="1" noTextEdit="1"/>
              </p:cNvSpPr>
              <p:nvPr/>
            </p:nvSpPr>
            <p:spPr>
              <a:xfrm>
                <a:off x="3339543" y="5163313"/>
                <a:ext cx="1306448" cy="246221"/>
              </a:xfrm>
              <a:prstGeom prst="rect">
                <a:avLst/>
              </a:prstGeom>
              <a:blipFill>
                <a:blip r:embed="rId5"/>
                <a:stretch>
                  <a:fillRect l="-3271" r="-4673" b="-35000"/>
                </a:stretch>
              </a:blipFill>
            </p:spPr>
            <p:txBody>
              <a:bodyPr/>
              <a:lstStyle/>
              <a:p>
                <a:r>
                  <a:rPr lang="sv-SE">
                    <a:noFill/>
                  </a:rPr>
                  <a:t> </a:t>
                </a:r>
              </a:p>
            </p:txBody>
          </p:sp>
        </mc:Fallback>
      </mc:AlternateContent>
      <p:sp>
        <p:nvSpPr>
          <p:cNvPr id="37" name="箭头: 右 5">
            <a:extLst>
              <a:ext uri="{FF2B5EF4-FFF2-40B4-BE49-F238E27FC236}">
                <a16:creationId xmlns:a16="http://schemas.microsoft.com/office/drawing/2014/main" id="{7FE8A75C-378B-4D7F-BB72-EDAD7A2FF546}"/>
              </a:ext>
            </a:extLst>
          </p:cNvPr>
          <p:cNvSpPr/>
          <p:nvPr/>
        </p:nvSpPr>
        <p:spPr>
          <a:xfrm>
            <a:off x="2418634" y="4719354"/>
            <a:ext cx="405349" cy="26379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38" name="文本框 44">
                <a:extLst>
                  <a:ext uri="{FF2B5EF4-FFF2-40B4-BE49-F238E27FC236}">
                    <a16:creationId xmlns:a16="http://schemas.microsoft.com/office/drawing/2014/main" id="{0770BD6E-6A56-4EF6-A8CF-B5DE5C087367}"/>
                  </a:ext>
                </a:extLst>
              </p:cNvPr>
              <p:cNvSpPr txBox="1"/>
              <p:nvPr/>
            </p:nvSpPr>
            <p:spPr>
              <a:xfrm>
                <a:off x="2901040" y="4572139"/>
                <a:ext cx="1653914" cy="5105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𝑛</m:t>
                      </m:r>
                      <m:r>
                        <a:rPr lang="en-US" altLang="zh-CN" sz="1600" b="0" i="0" smtClean="0">
                          <a:latin typeface="Cambria Math" panose="02040503050406030204" pitchFamily="18" charset="0"/>
                        </a:rPr>
                        <m:t>(</m:t>
                      </m:r>
                      <m:r>
                        <m:rPr>
                          <m:sty m:val="p"/>
                        </m:rPr>
                        <a:rPr lang="en-US" altLang="zh-CN" sz="1600" b="0" i="0" smtClean="0">
                          <a:latin typeface="Cambria Math" panose="02040503050406030204" pitchFamily="18" charset="0"/>
                        </a:rPr>
                        <m:t>t</m:t>
                      </m:r>
                      <m:r>
                        <a:rPr lang="en-US" altLang="zh-CN" sz="1600" b="0" i="0" smtClean="0">
                          <a:latin typeface="Cambria Math" panose="02040503050406030204" pitchFamily="18" charset="0"/>
                        </a:rPr>
                        <m:t>)=</m:t>
                      </m:r>
                      <m:f>
                        <m:fPr>
                          <m:ctrlPr>
                            <a:rPr lang="en-US" altLang="zh-CN" sz="1600" i="1" smtClean="0">
                              <a:latin typeface="Cambria Math" panose="02040503050406030204" pitchFamily="18" charset="0"/>
                            </a:rPr>
                          </m:ctrlPr>
                        </m:fPr>
                        <m:num>
                          <m:r>
                            <a:rPr lang="en-US" altLang="zh-CN" sz="1600" b="0" i="1" smtClean="0">
                              <a:latin typeface="Cambria Math" panose="02040503050406030204" pitchFamily="18" charset="0"/>
                            </a:rPr>
                            <m:t>𝑛</m:t>
                          </m:r>
                          <m:r>
                            <a:rPr lang="en-US" altLang="zh-CN" sz="1600" b="0" i="1" smtClean="0">
                              <a:latin typeface="Cambria Math" panose="02040503050406030204" pitchFamily="18" charset="0"/>
                            </a:rPr>
                            <m:t>(0)</m:t>
                          </m:r>
                        </m:num>
                        <m:den>
                          <m:r>
                            <a:rPr lang="zh-CN" altLang="en-US" sz="1600" i="1" smtClean="0">
                              <a:latin typeface="Cambria Math" panose="02040503050406030204" pitchFamily="18" charset="0"/>
                            </a:rPr>
                            <m:t>𝛽</m:t>
                          </m:r>
                          <m:r>
                            <a:rPr lang="en-US" altLang="zh-CN" sz="1600" b="0" i="1" smtClean="0">
                              <a:latin typeface="Cambria Math" panose="02040503050406030204" pitchFamily="18" charset="0"/>
                            </a:rPr>
                            <m:t>𝑛</m:t>
                          </m:r>
                          <m:d>
                            <m:dPr>
                              <m:ctrlPr>
                                <a:rPr lang="en-US" altLang="zh-CN" sz="1600" b="0" i="1" smtClean="0">
                                  <a:latin typeface="Cambria Math" panose="02040503050406030204" pitchFamily="18" charset="0"/>
                                </a:rPr>
                              </m:ctrlPr>
                            </m:dPr>
                            <m:e>
                              <m:r>
                                <a:rPr lang="en-US" altLang="zh-CN" sz="1600" b="0" i="1" smtClean="0">
                                  <a:latin typeface="Cambria Math" panose="02040503050406030204" pitchFamily="18" charset="0"/>
                                </a:rPr>
                                <m:t>0</m:t>
                              </m:r>
                            </m:e>
                          </m:d>
                          <m:r>
                            <a:rPr lang="en-US" altLang="zh-CN" sz="1600" b="0" i="1" smtClean="0">
                              <a:latin typeface="Cambria Math" panose="02040503050406030204" pitchFamily="18" charset="0"/>
                            </a:rPr>
                            <m:t>𝑡</m:t>
                          </m:r>
                          <m:r>
                            <a:rPr lang="en-US" altLang="zh-CN" sz="1600" b="0" i="1" smtClean="0">
                              <a:latin typeface="Cambria Math" panose="02040503050406030204" pitchFamily="18" charset="0"/>
                            </a:rPr>
                            <m:t>+1</m:t>
                          </m:r>
                        </m:den>
                      </m:f>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38" name="文本框 44">
                <a:extLst>
                  <a:ext uri="{FF2B5EF4-FFF2-40B4-BE49-F238E27FC236}">
                    <a16:creationId xmlns:a16="http://schemas.microsoft.com/office/drawing/2014/main" id="{0770BD6E-6A56-4EF6-A8CF-B5DE5C087367}"/>
                  </a:ext>
                </a:extLst>
              </p:cNvPr>
              <p:cNvSpPr txBox="1">
                <a:spLocks noRot="1" noChangeAspect="1" noMove="1" noResize="1" noEditPoints="1" noAdjustHandles="1" noChangeArrowheads="1" noChangeShapeType="1" noTextEdit="1"/>
              </p:cNvSpPr>
              <p:nvPr/>
            </p:nvSpPr>
            <p:spPr>
              <a:xfrm>
                <a:off x="2901040" y="4572139"/>
                <a:ext cx="1653914" cy="510524"/>
              </a:xfrm>
              <a:prstGeom prst="rect">
                <a:avLst/>
              </a:prstGeom>
              <a:blipFill>
                <a:blip r:embed="rId6"/>
                <a:stretch>
                  <a:fillRect/>
                </a:stretch>
              </a:blipFill>
            </p:spPr>
            <p:txBody>
              <a:bodyPr/>
              <a:lstStyle/>
              <a:p>
                <a:r>
                  <a:rPr lang="sv-SE">
                    <a:noFill/>
                  </a:rPr>
                  <a:t> </a:t>
                </a:r>
              </a:p>
            </p:txBody>
          </p:sp>
        </mc:Fallback>
      </mc:AlternateContent>
      <p:sp>
        <p:nvSpPr>
          <p:cNvPr id="39" name="右大括号 6">
            <a:extLst>
              <a:ext uri="{FF2B5EF4-FFF2-40B4-BE49-F238E27FC236}">
                <a16:creationId xmlns:a16="http://schemas.microsoft.com/office/drawing/2014/main" id="{DC85FF30-F34C-498E-B493-12E25E809411}"/>
              </a:ext>
            </a:extLst>
          </p:cNvPr>
          <p:cNvSpPr/>
          <p:nvPr/>
        </p:nvSpPr>
        <p:spPr>
          <a:xfrm>
            <a:off x="4632011" y="4654171"/>
            <a:ext cx="147150" cy="69672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p>
        </p:txBody>
      </p:sp>
      <p:sp>
        <p:nvSpPr>
          <p:cNvPr id="40" name="箭头: 右 5">
            <a:extLst>
              <a:ext uri="{FF2B5EF4-FFF2-40B4-BE49-F238E27FC236}">
                <a16:creationId xmlns:a16="http://schemas.microsoft.com/office/drawing/2014/main" id="{7FE8A75C-378B-4D7F-BB72-EDAD7A2FF546}"/>
              </a:ext>
            </a:extLst>
          </p:cNvPr>
          <p:cNvSpPr/>
          <p:nvPr/>
        </p:nvSpPr>
        <p:spPr>
          <a:xfrm>
            <a:off x="4856218" y="4860298"/>
            <a:ext cx="405349" cy="26379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TextBox 16"/>
          <p:cNvSpPr txBox="1"/>
          <p:nvPr/>
        </p:nvSpPr>
        <p:spPr>
          <a:xfrm>
            <a:off x="3564137" y="2725542"/>
            <a:ext cx="3930820" cy="738664"/>
          </a:xfrm>
          <a:prstGeom prst="rect">
            <a:avLst/>
          </a:prstGeom>
          <a:noFill/>
        </p:spPr>
        <p:txBody>
          <a:bodyPr wrap="none" rtlCol="0">
            <a:spAutoFit/>
          </a:bodyPr>
          <a:lstStyle/>
          <a:p>
            <a:r>
              <a:rPr lang="sv-SE" sz="1400" i="1" dirty="0">
                <a:latin typeface="Symbol" panose="05050102010706020507" pitchFamily="18" charset="2"/>
              </a:rPr>
              <a:t>b</a:t>
            </a:r>
            <a:r>
              <a:rPr lang="sv-SE" sz="1400" dirty="0"/>
              <a:t> ― the bimolecular recombination coefficiency</a:t>
            </a:r>
          </a:p>
          <a:p>
            <a:r>
              <a:rPr lang="en-US" sz="1400" i="1" dirty="0">
                <a:latin typeface="Times New Roman" panose="02020603050405020304" pitchFamily="18" charset="0"/>
                <a:cs typeface="Times New Roman" panose="02020603050405020304" pitchFamily="18" charset="0"/>
              </a:rPr>
              <a:t>n </a:t>
            </a:r>
            <a:r>
              <a:rPr lang="sv-SE" sz="1400" dirty="0"/>
              <a:t>― </a:t>
            </a:r>
            <a:r>
              <a:rPr lang="en-US" sz="1400" dirty="0"/>
              <a:t>the concentration of electrons </a:t>
            </a:r>
          </a:p>
          <a:p>
            <a:r>
              <a:rPr lang="en-US" sz="1400" i="1" dirty="0">
                <a:latin typeface="Times New Roman" panose="02020603050405020304" pitchFamily="18" charset="0"/>
                <a:cs typeface="Times New Roman" panose="02020603050405020304" pitchFamily="18" charset="0"/>
              </a:rPr>
              <a:t>p</a:t>
            </a:r>
            <a:r>
              <a:rPr lang="en-US" sz="1400" dirty="0"/>
              <a:t> </a:t>
            </a:r>
            <a:r>
              <a:rPr lang="sv-SE" sz="1400" dirty="0"/>
              <a:t>― </a:t>
            </a:r>
            <a:r>
              <a:rPr lang="en-US" sz="1400" dirty="0"/>
              <a:t>the concentration of holes</a:t>
            </a:r>
            <a:endParaRPr lang="sv-SE" sz="1400" dirty="0"/>
          </a:p>
        </p:txBody>
      </p:sp>
      <p:sp>
        <p:nvSpPr>
          <p:cNvPr id="19" name="Rectangle 18"/>
          <p:cNvSpPr/>
          <p:nvPr/>
        </p:nvSpPr>
        <p:spPr>
          <a:xfrm>
            <a:off x="3939136" y="2270178"/>
            <a:ext cx="901209" cy="307777"/>
          </a:xfrm>
          <a:prstGeom prst="rect">
            <a:avLst/>
          </a:prstGeom>
        </p:spPr>
        <p:txBody>
          <a:bodyPr wrap="none">
            <a:spAutoFit/>
          </a:bodyPr>
          <a:lstStyle/>
          <a:p>
            <a:r>
              <a:rPr lang="sv-SE" sz="1400" i="1" dirty="0">
                <a:latin typeface="Symbol" panose="05050102010706020507" pitchFamily="18" charset="2"/>
              </a:rPr>
              <a:t>b=b</a:t>
            </a:r>
            <a:r>
              <a:rPr lang="sv-SE" sz="1400" i="1" baseline="-25000" dirty="0">
                <a:latin typeface="Times New Roman" panose="02020603050405020304" pitchFamily="18" charset="0"/>
                <a:cs typeface="Times New Roman" panose="02020603050405020304" pitchFamily="18" charset="0"/>
              </a:rPr>
              <a:t>n</a:t>
            </a:r>
            <a:r>
              <a:rPr lang="sv-SE" sz="1400" baseline="-25000" dirty="0">
                <a:latin typeface="Times New Roman" panose="02020603050405020304" pitchFamily="18" charset="0"/>
                <a:cs typeface="Times New Roman" panose="02020603050405020304" pitchFamily="18" charset="0"/>
              </a:rPr>
              <a:t>r</a:t>
            </a:r>
            <a:r>
              <a:rPr lang="sv-SE" sz="1400" dirty="0">
                <a:latin typeface="Times New Roman" panose="02020603050405020304" pitchFamily="18" charset="0"/>
                <a:cs typeface="Times New Roman" panose="02020603050405020304" pitchFamily="18" charset="0"/>
              </a:rPr>
              <a:t>+</a:t>
            </a:r>
            <a:r>
              <a:rPr lang="sv-SE" sz="1400" i="1" dirty="0">
                <a:latin typeface="Symbol" panose="05050102010706020507" pitchFamily="18" charset="2"/>
              </a:rPr>
              <a:t> b</a:t>
            </a:r>
            <a:r>
              <a:rPr lang="sv-SE" sz="1400" baseline="-25000" dirty="0">
                <a:latin typeface="Times New Roman" panose="02020603050405020304" pitchFamily="18" charset="0"/>
                <a:cs typeface="Times New Roman" panose="02020603050405020304" pitchFamily="18" charset="0"/>
              </a:rPr>
              <a:t>r</a:t>
            </a:r>
            <a:r>
              <a:rPr lang="sv-SE" sz="1400" dirty="0"/>
              <a:t> </a:t>
            </a:r>
          </a:p>
        </p:txBody>
      </p:sp>
      <p:sp>
        <p:nvSpPr>
          <p:cNvPr id="29" name="文本框 38">
            <a:extLst>
              <a:ext uri="{FF2B5EF4-FFF2-40B4-BE49-F238E27FC236}">
                <a16:creationId xmlns:a16="http://schemas.microsoft.com/office/drawing/2014/main" id="{B5798F0C-7021-4E3E-AC61-820513E3F3CD}"/>
              </a:ext>
            </a:extLst>
          </p:cNvPr>
          <p:cNvSpPr txBox="1"/>
          <p:nvPr/>
        </p:nvSpPr>
        <p:spPr>
          <a:xfrm>
            <a:off x="3528865" y="1386817"/>
            <a:ext cx="1877437" cy="369332"/>
          </a:xfrm>
          <a:prstGeom prst="rect">
            <a:avLst/>
          </a:prstGeom>
          <a:noFill/>
        </p:spPr>
        <p:txBody>
          <a:bodyPr wrap="none" rtlCol="0">
            <a:spAutoFit/>
          </a:bodyPr>
          <a:lstStyle/>
          <a:p>
            <a:r>
              <a:rPr lang="en-US" altLang="zh-CN" dirty="0"/>
              <a:t>Kinetic equation</a:t>
            </a:r>
            <a:endParaRPr lang="zh-CN" altLang="en-US" dirty="0"/>
          </a:p>
        </p:txBody>
      </p:sp>
      <p:sp>
        <p:nvSpPr>
          <p:cNvPr id="30" name="文本框 2">
            <a:extLst>
              <a:ext uri="{FF2B5EF4-FFF2-40B4-BE49-F238E27FC236}">
                <a16:creationId xmlns:a16="http://schemas.microsoft.com/office/drawing/2014/main" id="{45F24850-F6B4-4580-B9C9-29DA4CCE4100}"/>
              </a:ext>
            </a:extLst>
          </p:cNvPr>
          <p:cNvSpPr txBox="1"/>
          <p:nvPr/>
        </p:nvSpPr>
        <p:spPr>
          <a:xfrm>
            <a:off x="3455076" y="3589394"/>
            <a:ext cx="2864054" cy="338554"/>
          </a:xfrm>
          <a:prstGeom prst="rect">
            <a:avLst/>
          </a:prstGeom>
          <a:noFill/>
        </p:spPr>
        <p:txBody>
          <a:bodyPr wrap="none" rtlCol="0">
            <a:spAutoFit/>
          </a:bodyPr>
          <a:lstStyle/>
          <a:p>
            <a:r>
              <a:rPr lang="en-US" altLang="zh-CN" sz="1600" dirty="0"/>
              <a:t>For the sake of simplicity, </a:t>
            </a:r>
            <a:r>
              <a:rPr lang="en-US" altLang="zh-CN" sz="1600" i="1" dirty="0">
                <a:latin typeface="Times New Roman" panose="02020603050405020304" pitchFamily="18" charset="0"/>
                <a:cs typeface="Times New Roman" panose="02020603050405020304" pitchFamily="18" charset="0"/>
              </a:rPr>
              <a:t>n</a:t>
            </a:r>
            <a:r>
              <a:rPr lang="en-US" altLang="zh-CN" sz="1600" dirty="0">
                <a:latin typeface="Times New Roman" panose="02020603050405020304" pitchFamily="18" charset="0"/>
                <a:cs typeface="Times New Roman" panose="02020603050405020304" pitchFamily="18" charset="0"/>
              </a:rPr>
              <a:t>=</a:t>
            </a:r>
            <a:r>
              <a:rPr lang="en-US" altLang="zh-CN" sz="1600" i="1" dirty="0">
                <a:latin typeface="Times New Roman" panose="02020603050405020304" pitchFamily="18" charset="0"/>
                <a:cs typeface="Times New Roman" panose="02020603050405020304" pitchFamily="18" charset="0"/>
              </a:rPr>
              <a:t>p</a:t>
            </a:r>
            <a:endParaRPr lang="zh-CN" altLang="en-US" sz="16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1" name="文本框 40">
                <a:extLst>
                  <a:ext uri="{FF2B5EF4-FFF2-40B4-BE49-F238E27FC236}">
                    <a16:creationId xmlns:a16="http://schemas.microsoft.com/office/drawing/2014/main" id="{96721314-9868-4760-BFFA-1A11A8DC9688}"/>
                  </a:ext>
                </a:extLst>
              </p:cNvPr>
              <p:cNvSpPr txBox="1"/>
              <p:nvPr/>
            </p:nvSpPr>
            <p:spPr>
              <a:xfrm>
                <a:off x="6428269" y="3495904"/>
                <a:ext cx="1552412" cy="4690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zh-CN" altLang="en-US" sz="1600" i="1">
                              <a:latin typeface="Cambria Math" panose="02040503050406030204" pitchFamily="18" charset="0"/>
                            </a:rPr>
                            <m:t>𝑛</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𝑡</m:t>
                          </m:r>
                          <m:r>
                            <a:rPr lang="en-US" altLang="zh-CN" sz="1600" b="0" i="1" smtClean="0">
                              <a:latin typeface="Cambria Math" panose="02040503050406030204" pitchFamily="18" charset="0"/>
                            </a:rPr>
                            <m:t>)</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en-US" altLang="zh-CN" sz="1600" b="0" i="1" smtClean="0">
                          <a:latin typeface="Cambria Math" panose="02040503050406030204" pitchFamily="18" charset="0"/>
                        </a:rPr>
                        <m:t>𝐺</m:t>
                      </m:r>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𝛽</m:t>
                      </m:r>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𝑛</m:t>
                          </m:r>
                        </m:e>
                        <m:sup>
                          <m:r>
                            <a:rPr lang="en-US" altLang="zh-CN" sz="1600" b="0" i="1" smtClean="0">
                              <a:latin typeface="Cambria Math" panose="02040503050406030204" pitchFamily="18" charset="0"/>
                            </a:rPr>
                            <m:t>2</m:t>
                          </m:r>
                        </m:sup>
                      </m:sSup>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31" name="文本框 40">
                <a:extLst>
                  <a:ext uri="{FF2B5EF4-FFF2-40B4-BE49-F238E27FC236}">
                    <a16:creationId xmlns:a16="http://schemas.microsoft.com/office/drawing/2014/main" id="{96721314-9868-4760-BFFA-1A11A8DC9688}"/>
                  </a:ext>
                </a:extLst>
              </p:cNvPr>
              <p:cNvSpPr txBox="1">
                <a:spLocks noRot="1" noChangeAspect="1" noMove="1" noResize="1" noEditPoints="1" noAdjustHandles="1" noChangeArrowheads="1" noChangeShapeType="1" noTextEdit="1"/>
              </p:cNvSpPr>
              <p:nvPr/>
            </p:nvSpPr>
            <p:spPr>
              <a:xfrm>
                <a:off x="6428269" y="3495904"/>
                <a:ext cx="1552412" cy="469039"/>
              </a:xfrm>
              <a:prstGeom prst="rect">
                <a:avLst/>
              </a:prstGeom>
              <a:blipFill>
                <a:blip r:embed="rId7"/>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96721314-9868-4760-BFFA-1A11A8DC9688}"/>
                  </a:ext>
                </a:extLst>
              </p:cNvPr>
              <p:cNvSpPr txBox="1"/>
              <p:nvPr/>
            </p:nvSpPr>
            <p:spPr>
              <a:xfrm>
                <a:off x="3700322" y="1829942"/>
                <a:ext cx="1301510"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zh-CN" altLang="en-US" sz="1600" i="1">
                              <a:latin typeface="Cambria Math" panose="02040503050406030204" pitchFamily="18" charset="0"/>
                            </a:rPr>
                            <m:t>𝑛</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en-US" altLang="zh-CN" sz="1600" b="0" i="1" smtClean="0">
                          <a:latin typeface="Cambria Math" panose="02040503050406030204" pitchFamily="18" charset="0"/>
                        </a:rPr>
                        <m:t>𝐺</m:t>
                      </m:r>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𝛽</m:t>
                      </m:r>
                      <m:r>
                        <a:rPr lang="sv-SE" altLang="zh-CN" sz="1600" b="0" i="1" smtClean="0">
                          <a:latin typeface="Cambria Math" panose="02040503050406030204" pitchFamily="18" charset="0"/>
                        </a:rPr>
                        <m:t>𝑛𝑝</m:t>
                      </m:r>
                    </m:oMath>
                  </m:oMathPara>
                </a14:m>
                <a:endParaRPr lang="zh-CN" altLang="en-US" sz="1600" i="1" dirty="0">
                  <a:latin typeface="Times New Roman" panose="02020603050405020304" pitchFamily="18" charset="0"/>
                  <a:cs typeface="Times New Roman" panose="02020603050405020304" pitchFamily="18" charset="0"/>
                </a:endParaRPr>
              </a:p>
            </p:txBody>
          </p:sp>
        </mc:Choice>
        <mc:Fallback xmlns="">
          <p:sp>
            <p:nvSpPr>
              <p:cNvPr id="41" name="文本框 40">
                <a:extLst>
                  <a:ext uri="{FF2B5EF4-FFF2-40B4-BE49-F238E27FC236}">
                    <a16:creationId xmlns:a16="http://schemas.microsoft.com/office/drawing/2014/main" id="{96721314-9868-4760-BFFA-1A11A8DC9688}"/>
                  </a:ext>
                </a:extLst>
              </p:cNvPr>
              <p:cNvSpPr txBox="1">
                <a:spLocks noRot="1" noChangeAspect="1" noMove="1" noResize="1" noEditPoints="1" noAdjustHandles="1" noChangeArrowheads="1" noChangeShapeType="1" noTextEdit="1"/>
              </p:cNvSpPr>
              <p:nvPr/>
            </p:nvSpPr>
            <p:spPr>
              <a:xfrm>
                <a:off x="3700322" y="1829942"/>
                <a:ext cx="1301510" cy="467500"/>
              </a:xfrm>
              <a:prstGeom prst="rect">
                <a:avLst/>
              </a:prstGeom>
              <a:blipFill>
                <a:blip r:embed="rId8"/>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42" name="文本框 43">
                <a:extLst>
                  <a:ext uri="{FF2B5EF4-FFF2-40B4-BE49-F238E27FC236}">
                    <a16:creationId xmlns:a16="http://schemas.microsoft.com/office/drawing/2014/main" id="{00713131-7C3D-47CE-8A88-F377472DB27A}"/>
                  </a:ext>
                </a:extLst>
              </p:cNvPr>
              <p:cNvSpPr txBox="1"/>
              <p:nvPr/>
            </p:nvSpPr>
            <p:spPr>
              <a:xfrm>
                <a:off x="5338624" y="4509744"/>
                <a:ext cx="3065006" cy="7001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𝑖</m:t>
                      </m:r>
                      <m:d>
                        <m:dPr>
                          <m:ctrlPr>
                            <a:rPr lang="en-US" altLang="zh-CN" sz="1600" b="0" i="1" smtClean="0">
                              <a:latin typeface="Cambria Math" panose="02040503050406030204" pitchFamily="18" charset="0"/>
                            </a:rPr>
                          </m:ctrlPr>
                        </m:dPr>
                        <m:e>
                          <m:r>
                            <m:rPr>
                              <m:sty m:val="p"/>
                            </m:rPr>
                            <a:rPr lang="en-US" altLang="zh-CN" sz="1600" b="0" i="0" smtClean="0">
                              <a:latin typeface="Cambria Math" panose="02040503050406030204" pitchFamily="18" charset="0"/>
                            </a:rPr>
                            <m:t>t</m:t>
                          </m:r>
                        </m:e>
                      </m:d>
                      <m:r>
                        <a:rPr lang="en-US" altLang="zh-CN" sz="1600" b="0" i="0"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sv-SE" altLang="zh-CN" sz="1600" b="0" i="1" smtClean="0">
                              <a:latin typeface="Cambria Math" panose="02040503050406030204" pitchFamily="18" charset="0"/>
                            </a:rPr>
                            <m:t>𝑖</m:t>
                          </m:r>
                          <m:d>
                            <m:dPr>
                              <m:ctrlPr>
                                <a:rPr lang="sv-SE" altLang="zh-CN" sz="1600" b="0" i="1" smtClean="0">
                                  <a:latin typeface="Cambria Math" panose="02040503050406030204" pitchFamily="18" charset="0"/>
                                </a:rPr>
                              </m:ctrlPr>
                            </m:dPr>
                            <m:e>
                              <m:r>
                                <a:rPr lang="sv-SE" altLang="zh-CN" sz="1600" b="0" i="1" smtClean="0">
                                  <a:latin typeface="Cambria Math" panose="02040503050406030204" pitchFamily="18" charset="0"/>
                                </a:rPr>
                                <m:t>0</m:t>
                              </m:r>
                            </m:e>
                          </m:d>
                        </m:num>
                        <m:den>
                          <m:sSup>
                            <m:sSupPr>
                              <m:ctrlPr>
                                <a:rPr lang="en-US" altLang="zh-CN" sz="1600" b="0" i="1" smtClean="0">
                                  <a:latin typeface="Cambria Math" panose="02040503050406030204" pitchFamily="18" charset="0"/>
                                </a:rPr>
                              </m:ctrlPr>
                            </m:sSupPr>
                            <m:e>
                              <m:d>
                                <m:dPr>
                                  <m:ctrlPr>
                                    <a:rPr lang="en-US" altLang="zh-CN" sz="1600" i="1">
                                      <a:latin typeface="Cambria Math" panose="02040503050406030204" pitchFamily="18" charset="0"/>
                                    </a:rPr>
                                  </m:ctrlPr>
                                </m:dPr>
                                <m:e>
                                  <m:r>
                                    <a:rPr lang="sv-SE" altLang="zh-CN" sz="1600" i="1">
                                      <a:latin typeface="Cambria Math" panose="02040503050406030204" pitchFamily="18" charset="0"/>
                                    </a:rPr>
                                    <m:t>𝑟</m:t>
                                  </m:r>
                                  <m:rad>
                                    <m:radPr>
                                      <m:degHide m:val="on"/>
                                      <m:ctrlPr>
                                        <a:rPr lang="sv-SE" altLang="zh-CN" sz="1600" i="1">
                                          <a:latin typeface="Cambria Math" panose="02040503050406030204" pitchFamily="18" charset="0"/>
                                        </a:rPr>
                                      </m:ctrlPr>
                                    </m:radPr>
                                    <m:deg/>
                                    <m:e>
                                      <m:r>
                                        <a:rPr lang="sv-SE" altLang="zh-CN" sz="1600" i="1">
                                          <a:latin typeface="Cambria Math" panose="02040503050406030204" pitchFamily="18" charset="0"/>
                                        </a:rPr>
                                        <m:t>𝑖</m:t>
                                      </m:r>
                                      <m:d>
                                        <m:dPr>
                                          <m:ctrlPr>
                                            <a:rPr lang="sv-SE" altLang="zh-CN" sz="1600" i="1">
                                              <a:latin typeface="Cambria Math" panose="02040503050406030204" pitchFamily="18" charset="0"/>
                                            </a:rPr>
                                          </m:ctrlPr>
                                        </m:dPr>
                                        <m:e>
                                          <m:r>
                                            <a:rPr lang="sv-SE" altLang="zh-CN" sz="1600" i="1">
                                              <a:latin typeface="Cambria Math" panose="02040503050406030204" pitchFamily="18" charset="0"/>
                                            </a:rPr>
                                            <m:t>0</m:t>
                                          </m:r>
                                        </m:e>
                                      </m:d>
                                    </m:e>
                                  </m:rad>
                                  <m:r>
                                    <a:rPr lang="sv-SE" altLang="zh-CN" sz="1600" i="1">
                                      <a:latin typeface="Cambria Math" panose="02040503050406030204" pitchFamily="18" charset="0"/>
                                    </a:rPr>
                                    <m:t>𝑡</m:t>
                                  </m:r>
                                  <m:r>
                                    <a:rPr lang="sv-SE" altLang="zh-CN" sz="1600" i="1">
                                      <a:latin typeface="Cambria Math" panose="02040503050406030204" pitchFamily="18" charset="0"/>
                                    </a:rPr>
                                    <m:t>+1</m:t>
                                  </m:r>
                                </m:e>
                              </m:d>
                            </m:e>
                            <m:sup>
                              <m:r>
                                <a:rPr lang="sv-SE" altLang="zh-CN" sz="1600" b="0" i="1" smtClean="0">
                                  <a:latin typeface="Cambria Math" panose="02040503050406030204" pitchFamily="18" charset="0"/>
                                </a:rPr>
                                <m:t>2</m:t>
                              </m:r>
                            </m:sup>
                          </m:sSup>
                        </m:den>
                      </m:f>
                      <m:r>
                        <a:rPr lang="sv-SE" altLang="zh-CN" sz="1600" b="0" i="1" smtClean="0">
                          <a:latin typeface="Cambria Math" panose="02040503050406030204" pitchFamily="18" charset="0"/>
                        </a:rPr>
                        <m:t>, </m:t>
                      </m:r>
                      <m:r>
                        <a:rPr lang="sv-SE" altLang="zh-CN" sz="1600" b="0" i="1" smtClean="0">
                          <a:latin typeface="Cambria Math" panose="02040503050406030204" pitchFamily="18" charset="0"/>
                        </a:rPr>
                        <m:t>𝑟</m:t>
                      </m:r>
                      <m:r>
                        <a:rPr lang="sv-SE" altLang="zh-CN" sz="1600" b="0" i="1" smtClean="0">
                          <a:latin typeface="Cambria Math" panose="02040503050406030204" pitchFamily="18" charset="0"/>
                        </a:rPr>
                        <m:t>=</m:t>
                      </m:r>
                      <m:f>
                        <m:fPr>
                          <m:type m:val="lin"/>
                          <m:ctrlPr>
                            <a:rPr lang="sv-SE" altLang="zh-CN" sz="1600" b="0" i="1" smtClean="0">
                              <a:latin typeface="Cambria Math" panose="02040503050406030204" pitchFamily="18" charset="0"/>
                            </a:rPr>
                          </m:ctrlPr>
                        </m:fPr>
                        <m:num>
                          <m:r>
                            <a:rPr lang="zh-CN" altLang="sv-SE" sz="1600" b="0" i="1" smtClean="0">
                              <a:latin typeface="Cambria Math" panose="02040503050406030204" pitchFamily="18" charset="0"/>
                            </a:rPr>
                            <m:t>𝛽</m:t>
                          </m:r>
                        </m:num>
                        <m:den>
                          <m:rad>
                            <m:radPr>
                              <m:degHide m:val="on"/>
                              <m:ctrlPr>
                                <a:rPr lang="sv-SE" altLang="zh-CN" sz="1600" b="0" i="1" smtClean="0">
                                  <a:latin typeface="Cambria Math" panose="02040503050406030204" pitchFamily="18" charset="0"/>
                                </a:rPr>
                              </m:ctrlPr>
                            </m:radPr>
                            <m:deg/>
                            <m:e>
                              <m:sSub>
                                <m:sSubPr>
                                  <m:ctrlPr>
                                    <a:rPr lang="sv-SE" altLang="zh-CN" sz="1600" b="0" i="1" smtClean="0">
                                      <a:latin typeface="Cambria Math" panose="02040503050406030204" pitchFamily="18" charset="0"/>
                                    </a:rPr>
                                  </m:ctrlPr>
                                </m:sSubPr>
                                <m:e>
                                  <m:r>
                                    <a:rPr lang="zh-CN" altLang="sv-SE" sz="1600" b="0" i="1" smtClean="0">
                                      <a:latin typeface="Cambria Math" panose="02040503050406030204" pitchFamily="18" charset="0"/>
                                    </a:rPr>
                                    <m:t>𝛽</m:t>
                                  </m:r>
                                </m:e>
                                <m:sub>
                                  <m:r>
                                    <a:rPr lang="sv-SE" altLang="zh-CN" sz="1600" b="0" i="1" smtClean="0">
                                      <a:latin typeface="Cambria Math" panose="02040503050406030204" pitchFamily="18" charset="0"/>
                                    </a:rPr>
                                    <m:t>𝑟</m:t>
                                  </m:r>
                                </m:sub>
                              </m:sSub>
                            </m:e>
                          </m:rad>
                        </m:den>
                      </m:f>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42" name="文本框 43">
                <a:extLst>
                  <a:ext uri="{FF2B5EF4-FFF2-40B4-BE49-F238E27FC236}">
                    <a16:creationId xmlns:a16="http://schemas.microsoft.com/office/drawing/2014/main" id="{00713131-7C3D-47CE-8A88-F377472DB27A}"/>
                  </a:ext>
                </a:extLst>
              </p:cNvPr>
              <p:cNvSpPr txBox="1">
                <a:spLocks noRot="1" noChangeAspect="1" noMove="1" noResize="1" noEditPoints="1" noAdjustHandles="1" noChangeArrowheads="1" noChangeShapeType="1" noTextEdit="1"/>
              </p:cNvSpPr>
              <p:nvPr/>
            </p:nvSpPr>
            <p:spPr>
              <a:xfrm>
                <a:off x="5338624" y="4509744"/>
                <a:ext cx="3065006" cy="700128"/>
              </a:xfrm>
              <a:prstGeom prst="rect">
                <a:avLst/>
              </a:prstGeom>
              <a:blipFill>
                <a:blip r:embed="rId9"/>
                <a:stretch>
                  <a:fillRect/>
                </a:stretch>
              </a:blipFill>
            </p:spPr>
            <p:txBody>
              <a:bodyPr/>
              <a:lstStyle/>
              <a:p>
                <a:r>
                  <a:rPr lang="sv-SE">
                    <a:noFill/>
                  </a:rPr>
                  <a:t> </a:t>
                </a:r>
              </a:p>
            </p:txBody>
          </p:sp>
        </mc:Fallback>
      </mc:AlternateContent>
      <p:cxnSp>
        <p:nvCxnSpPr>
          <p:cNvPr id="25" name="Straight Connector 9">
            <a:extLst>
              <a:ext uri="{FF2B5EF4-FFF2-40B4-BE49-F238E27FC236}">
                <a16:creationId xmlns:a16="http://schemas.microsoft.com/office/drawing/2014/main" id="{10560374-FAD5-4DAA-87A0-91E3D19D21DE}"/>
              </a:ext>
            </a:extLst>
          </p:cNvPr>
          <p:cNvCxnSpPr/>
          <p:nvPr/>
        </p:nvCxnSpPr>
        <p:spPr>
          <a:xfrm>
            <a:off x="990600" y="2957249"/>
            <a:ext cx="18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10">
            <a:extLst>
              <a:ext uri="{FF2B5EF4-FFF2-40B4-BE49-F238E27FC236}">
                <a16:creationId xmlns:a16="http://schemas.microsoft.com/office/drawing/2014/main" id="{28169072-32F7-42E3-B105-A5DB002C0DDC}"/>
              </a:ext>
            </a:extLst>
          </p:cNvPr>
          <p:cNvCxnSpPr/>
          <p:nvPr/>
        </p:nvCxnSpPr>
        <p:spPr>
          <a:xfrm>
            <a:off x="990600" y="1703733"/>
            <a:ext cx="18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11">
            <a:extLst>
              <a:ext uri="{FF2B5EF4-FFF2-40B4-BE49-F238E27FC236}">
                <a16:creationId xmlns:a16="http://schemas.microsoft.com/office/drawing/2014/main" id="{821C3C40-118B-4D1D-AC7B-88B77700C375}"/>
              </a:ext>
            </a:extLst>
          </p:cNvPr>
          <p:cNvSpPr/>
          <p:nvPr/>
        </p:nvSpPr>
        <p:spPr>
          <a:xfrm>
            <a:off x="1074035" y="3299984"/>
            <a:ext cx="120770" cy="12077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ctangle 12">
            <a:extLst>
              <a:ext uri="{FF2B5EF4-FFF2-40B4-BE49-F238E27FC236}">
                <a16:creationId xmlns:a16="http://schemas.microsoft.com/office/drawing/2014/main" id="{FACE7F63-2D99-466C-972E-0241489AEB81}"/>
              </a:ext>
            </a:extLst>
          </p:cNvPr>
          <p:cNvSpPr/>
          <p:nvPr/>
        </p:nvSpPr>
        <p:spPr>
          <a:xfrm>
            <a:off x="2614109" y="2176602"/>
            <a:ext cx="352982" cy="307777"/>
          </a:xfrm>
          <a:prstGeom prst="rect">
            <a:avLst/>
          </a:prstGeom>
        </p:spPr>
        <p:txBody>
          <a:bodyPr wrap="none">
            <a:spAutoFit/>
          </a:bodyPr>
          <a:lstStyle/>
          <a:p>
            <a:r>
              <a:rPr lang="en-US" sz="1400" i="1" dirty="0" err="1">
                <a:latin typeface="Times New Roman" panose="02020603050405020304" pitchFamily="18" charset="0"/>
                <a:cs typeface="Times New Roman" panose="02020603050405020304" pitchFamily="18" charset="0"/>
              </a:rPr>
              <a:t>E</a:t>
            </a:r>
            <a:r>
              <a:rPr lang="en-US" sz="1400" baseline="-25000" dirty="0" err="1">
                <a:latin typeface="Times New Roman" panose="02020603050405020304" pitchFamily="18" charset="0"/>
                <a:cs typeface="Times New Roman" panose="02020603050405020304" pitchFamily="18" charset="0"/>
              </a:rPr>
              <a:t>g</a:t>
            </a:r>
            <a:endParaRPr lang="sv-SE" sz="1400" baseline="-25000" dirty="0">
              <a:latin typeface="Times New Roman" panose="02020603050405020304" pitchFamily="18" charset="0"/>
              <a:cs typeface="Times New Roman" panose="02020603050405020304" pitchFamily="18" charset="0"/>
            </a:endParaRPr>
          </a:p>
        </p:txBody>
      </p:sp>
      <p:cxnSp>
        <p:nvCxnSpPr>
          <p:cNvPr id="45" name="Straight Arrow Connector 14">
            <a:extLst>
              <a:ext uri="{FF2B5EF4-FFF2-40B4-BE49-F238E27FC236}">
                <a16:creationId xmlns:a16="http://schemas.microsoft.com/office/drawing/2014/main" id="{265FCBEC-BF5E-4A09-9220-9848FE2D5134}"/>
              </a:ext>
            </a:extLst>
          </p:cNvPr>
          <p:cNvCxnSpPr/>
          <p:nvPr/>
        </p:nvCxnSpPr>
        <p:spPr>
          <a:xfrm>
            <a:off x="2649791" y="1703733"/>
            <a:ext cx="0" cy="1253516"/>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Oval 15">
            <a:extLst>
              <a:ext uri="{FF2B5EF4-FFF2-40B4-BE49-F238E27FC236}">
                <a16:creationId xmlns:a16="http://schemas.microsoft.com/office/drawing/2014/main" id="{A06AB20D-6BA7-41F2-9E8E-DC7344134CE8}"/>
              </a:ext>
            </a:extLst>
          </p:cNvPr>
          <p:cNvSpPr/>
          <p:nvPr/>
        </p:nvSpPr>
        <p:spPr>
          <a:xfrm>
            <a:off x="1074137" y="3299984"/>
            <a:ext cx="120770" cy="12077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7" name="Picture 16">
            <a:extLst>
              <a:ext uri="{FF2B5EF4-FFF2-40B4-BE49-F238E27FC236}">
                <a16:creationId xmlns:a16="http://schemas.microsoft.com/office/drawing/2014/main" id="{42A48C49-15F0-40B7-A54D-26D090574FA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5855" t="12778" r="57524" b="63449"/>
          <a:stretch/>
        </p:blipFill>
        <p:spPr>
          <a:xfrm>
            <a:off x="1426849" y="1724807"/>
            <a:ext cx="161966" cy="1213588"/>
          </a:xfrm>
          <a:prstGeom prst="rect">
            <a:avLst/>
          </a:prstGeom>
        </p:spPr>
      </p:pic>
      <p:sp>
        <p:nvSpPr>
          <p:cNvPr id="48" name="Rectangle 17">
            <a:extLst>
              <a:ext uri="{FF2B5EF4-FFF2-40B4-BE49-F238E27FC236}">
                <a16:creationId xmlns:a16="http://schemas.microsoft.com/office/drawing/2014/main" id="{66057C6F-8C27-437F-8AF6-0D32BDB61293}"/>
              </a:ext>
            </a:extLst>
          </p:cNvPr>
          <p:cNvSpPr/>
          <p:nvPr/>
        </p:nvSpPr>
        <p:spPr>
          <a:xfrm>
            <a:off x="1074035" y="2176601"/>
            <a:ext cx="421910" cy="307777"/>
          </a:xfrm>
          <a:prstGeom prst="rect">
            <a:avLst/>
          </a:prstGeom>
        </p:spPr>
        <p:txBody>
          <a:bodyPr wrap="none">
            <a:spAutoFit/>
          </a:bodyPr>
          <a:lstStyle/>
          <a:p>
            <a:r>
              <a:rPr lang="sv-SE" sz="1400" i="1" dirty="0">
                <a:latin typeface="Symbol" panose="05050102010706020507" pitchFamily="18" charset="2"/>
              </a:rPr>
              <a:t>b</a:t>
            </a:r>
            <a:r>
              <a:rPr lang="sv-SE" sz="1400" i="1" baseline="-25000" dirty="0">
                <a:latin typeface="Times New Roman" panose="02020603050405020304" pitchFamily="18" charset="0"/>
                <a:cs typeface="Times New Roman" panose="02020603050405020304" pitchFamily="18" charset="0"/>
              </a:rPr>
              <a:t>n</a:t>
            </a:r>
            <a:r>
              <a:rPr lang="sv-SE" sz="1400" baseline="-25000" dirty="0">
                <a:latin typeface="Times New Roman" panose="02020603050405020304" pitchFamily="18" charset="0"/>
                <a:cs typeface="Times New Roman" panose="02020603050405020304" pitchFamily="18" charset="0"/>
              </a:rPr>
              <a:t>r</a:t>
            </a:r>
            <a:r>
              <a:rPr lang="sv-SE" sz="1400" dirty="0"/>
              <a:t> </a:t>
            </a:r>
          </a:p>
        </p:txBody>
      </p:sp>
      <p:cxnSp>
        <p:nvCxnSpPr>
          <p:cNvPr id="49" name="Straight Arrow Connector 18">
            <a:extLst>
              <a:ext uri="{FF2B5EF4-FFF2-40B4-BE49-F238E27FC236}">
                <a16:creationId xmlns:a16="http://schemas.microsoft.com/office/drawing/2014/main" id="{D8D02E4E-86CE-4004-9561-0F23D1C7B172}"/>
              </a:ext>
            </a:extLst>
          </p:cNvPr>
          <p:cNvCxnSpPr/>
          <p:nvPr/>
        </p:nvCxnSpPr>
        <p:spPr>
          <a:xfrm>
            <a:off x="1724810" y="1743659"/>
            <a:ext cx="0" cy="1213590"/>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50" name="Rectangle 19">
            <a:extLst>
              <a:ext uri="{FF2B5EF4-FFF2-40B4-BE49-F238E27FC236}">
                <a16:creationId xmlns:a16="http://schemas.microsoft.com/office/drawing/2014/main" id="{5782ACCF-C1D6-4659-8F99-0BE552E2CAEB}"/>
              </a:ext>
            </a:extLst>
          </p:cNvPr>
          <p:cNvSpPr/>
          <p:nvPr/>
        </p:nvSpPr>
        <p:spPr>
          <a:xfrm>
            <a:off x="1848759" y="2160694"/>
            <a:ext cx="362600" cy="307777"/>
          </a:xfrm>
          <a:prstGeom prst="rect">
            <a:avLst/>
          </a:prstGeom>
        </p:spPr>
        <p:txBody>
          <a:bodyPr wrap="none">
            <a:spAutoFit/>
          </a:bodyPr>
          <a:lstStyle/>
          <a:p>
            <a:r>
              <a:rPr lang="sv-SE" sz="1400" i="1" dirty="0">
                <a:latin typeface="Symbol" panose="05050102010706020507" pitchFamily="18" charset="2"/>
              </a:rPr>
              <a:t>b</a:t>
            </a:r>
            <a:r>
              <a:rPr lang="sv-SE" sz="1400" baseline="-25000" dirty="0">
                <a:latin typeface="Times New Roman" panose="02020603050405020304" pitchFamily="18" charset="0"/>
                <a:cs typeface="Times New Roman" panose="02020603050405020304" pitchFamily="18" charset="0"/>
              </a:rPr>
              <a:t>r</a:t>
            </a:r>
            <a:r>
              <a:rPr lang="sv-SE" sz="1400" dirty="0"/>
              <a:t> </a:t>
            </a:r>
          </a:p>
        </p:txBody>
      </p:sp>
      <p:sp>
        <p:nvSpPr>
          <p:cNvPr id="51" name="Explosion 1 20">
            <a:extLst>
              <a:ext uri="{FF2B5EF4-FFF2-40B4-BE49-F238E27FC236}">
                <a16:creationId xmlns:a16="http://schemas.microsoft.com/office/drawing/2014/main" id="{F52AC105-5067-44D5-8DB9-E89670A6A8D5}"/>
              </a:ext>
            </a:extLst>
          </p:cNvPr>
          <p:cNvSpPr/>
          <p:nvPr/>
        </p:nvSpPr>
        <p:spPr>
          <a:xfrm>
            <a:off x="1588815" y="2213463"/>
            <a:ext cx="298173" cy="202240"/>
          </a:xfrm>
          <a:prstGeom prst="irregularSeal1">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32"/>
          <p:cNvSpPr/>
          <p:nvPr/>
        </p:nvSpPr>
        <p:spPr>
          <a:xfrm>
            <a:off x="3955393" y="1044897"/>
            <a:ext cx="5216493" cy="338554"/>
          </a:xfrm>
          <a:prstGeom prst="rect">
            <a:avLst/>
          </a:prstGeom>
        </p:spPr>
        <p:txBody>
          <a:bodyPr wrap="none">
            <a:spAutoFit/>
          </a:bodyPr>
          <a:lstStyle/>
          <a:p>
            <a:r>
              <a:rPr lang="sv-SE" sz="1600" dirty="0">
                <a:solidFill>
                  <a:srgbClr val="FF0000"/>
                </a:solidFill>
              </a:rPr>
              <a:t>Excitons are </a:t>
            </a:r>
            <a:r>
              <a:rPr lang="sv-SE" sz="1600" dirty="0" smtClean="0">
                <a:solidFill>
                  <a:srgbClr val="FF0000"/>
                </a:solidFill>
              </a:rPr>
              <a:t>not localized </a:t>
            </a:r>
            <a:r>
              <a:rPr lang="sv-SE" sz="1600" dirty="0">
                <a:solidFill>
                  <a:srgbClr val="FF0000"/>
                </a:solidFill>
              </a:rPr>
              <a:t>at a certain impurity or defect</a:t>
            </a:r>
          </a:p>
        </p:txBody>
      </p:sp>
      <p:sp>
        <p:nvSpPr>
          <p:cNvPr id="3" name="Slide Number Placeholder 2"/>
          <p:cNvSpPr>
            <a:spLocks noGrp="1"/>
          </p:cNvSpPr>
          <p:nvPr>
            <p:ph type="sldNum" sz="quarter" idx="12"/>
          </p:nvPr>
        </p:nvSpPr>
        <p:spPr/>
        <p:txBody>
          <a:bodyPr/>
          <a:lstStyle/>
          <a:p>
            <a:fld id="{680D72F4-1C41-4187-A4BC-492CF086CF40}" type="slidenum">
              <a:rPr lang="sv-SE" smtClean="0"/>
              <a:pPr/>
              <a:t>10</a:t>
            </a:fld>
            <a:endParaRPr lang="sv-SE"/>
          </a:p>
        </p:txBody>
      </p:sp>
    </p:spTree>
    <p:extLst>
      <p:ext uri="{BB962C8B-B14F-4D97-AF65-F5344CB8AC3E}">
        <p14:creationId xmlns:p14="http://schemas.microsoft.com/office/powerpoint/2010/main" val="159592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22222E-6 4.81481E-6 L 0.00173 -0.31065 " pathEditMode="relative" rAng="0" ptsTypes="AA">
                                      <p:cBhvr>
                                        <p:cTn id="10" dur="2000" fill="hold"/>
                                        <p:tgtEl>
                                          <p:spTgt spid="43"/>
                                        </p:tgtEl>
                                        <p:attrNameLst>
                                          <p:attrName>ppt_x</p:attrName>
                                          <p:attrName>ppt_y</p:attrName>
                                        </p:attrNameLst>
                                      </p:cBhvr>
                                      <p:rCtr x="87" y="-15602"/>
                                    </p:animMotion>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0.00173 -0.31065 L 0.03941 -0.25232 " pathEditMode="relative" rAng="0" ptsTypes="AA">
                                      <p:cBhvr>
                                        <p:cTn id="16" dur="2000" fill="hold"/>
                                        <p:tgtEl>
                                          <p:spTgt spid="43"/>
                                        </p:tgtEl>
                                        <p:attrNameLst>
                                          <p:attrName>ppt_x</p:attrName>
                                          <p:attrName>ppt_y</p:attrName>
                                        </p:attrNameLst>
                                      </p:cBhvr>
                                      <p:rCtr x="1875" y="2917"/>
                                    </p:animMotion>
                                  </p:childTnLst>
                                </p:cTn>
                              </p:par>
                              <p:par>
                                <p:cTn id="17" presetID="42" presetClass="path" presetSubtype="0" accel="50000" decel="50000" fill="hold" grpId="1" nodeType="withEffect">
                                  <p:stCondLst>
                                    <p:cond delay="0"/>
                                  </p:stCondLst>
                                  <p:childTnLst>
                                    <p:animMotion origin="layout" path="M 2.22222E-6 4.81481E-6 L 0.03941 -0.04862 " pathEditMode="relative" rAng="0" ptsTypes="AA">
                                      <p:cBhvr>
                                        <p:cTn id="18" dur="2000" fill="hold"/>
                                        <p:tgtEl>
                                          <p:spTgt spid="46"/>
                                        </p:tgtEl>
                                        <p:attrNameLst>
                                          <p:attrName>ppt_x</p:attrName>
                                          <p:attrName>ppt_y</p:attrName>
                                        </p:attrNameLst>
                                      </p:cBhvr>
                                      <p:rCtr x="1962" y="-243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3" grpId="0" animBg="1"/>
      <p:bldP spid="43" grpId="1" animBg="1"/>
      <p:bldP spid="46" grpId="0" animBg="1"/>
      <p:bldP spid="46" grpId="1" animBg="1"/>
      <p:bldP spid="48" grpId="0"/>
      <p:bldP spid="50" grpId="0"/>
      <p:bldP spid="5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2538647" y="342899"/>
            <a:ext cx="4339650" cy="646331"/>
          </a:xfrm>
          <a:prstGeom prst="rect">
            <a:avLst/>
          </a:prstGeom>
          <a:noFill/>
        </p:spPr>
        <p:txBody>
          <a:bodyPr wrap="none" rtlCol="0">
            <a:spAutoFit/>
          </a:bodyPr>
          <a:lstStyle/>
          <a:p>
            <a:r>
              <a:rPr lang="en-US" altLang="zh-CN" sz="3600" dirty="0"/>
              <a:t>Bimolecular process</a:t>
            </a:r>
          </a:p>
        </p:txBody>
      </p:sp>
      <p:sp>
        <p:nvSpPr>
          <p:cNvPr id="4" name="Rectangle 28">
            <a:extLst>
              <a:ext uri="{FF2B5EF4-FFF2-40B4-BE49-F238E27FC236}">
                <a16:creationId xmlns:a16="http://schemas.microsoft.com/office/drawing/2014/main" id="{7AB855DD-71C8-4DF2-A290-9778C6E210D0}"/>
              </a:ext>
            </a:extLst>
          </p:cNvPr>
          <p:cNvSpPr/>
          <p:nvPr/>
        </p:nvSpPr>
        <p:spPr>
          <a:xfrm>
            <a:off x="754192" y="1585403"/>
            <a:ext cx="1467068" cy="369332"/>
          </a:xfrm>
          <a:prstGeom prst="rect">
            <a:avLst/>
          </a:prstGeom>
        </p:spPr>
        <p:txBody>
          <a:bodyPr wrap="none">
            <a:spAutoFit/>
          </a:bodyPr>
          <a:lstStyle/>
          <a:p>
            <a:r>
              <a:rPr lang="sv-SE" dirty="0">
                <a:solidFill>
                  <a:srgbClr val="FF0000"/>
                </a:solidFill>
              </a:rPr>
              <a:t>Steady state</a:t>
            </a:r>
          </a:p>
        </p:txBody>
      </p:sp>
      <mc:AlternateContent xmlns:mc="http://schemas.openxmlformats.org/markup-compatibility/2006" xmlns:a14="http://schemas.microsoft.com/office/drawing/2010/main">
        <mc:Choice Requires="a14">
          <p:sp>
            <p:nvSpPr>
              <p:cNvPr id="9" name="文本框 5">
                <a:extLst>
                  <a:ext uri="{FF2B5EF4-FFF2-40B4-BE49-F238E27FC236}">
                    <a16:creationId xmlns:a16="http://schemas.microsoft.com/office/drawing/2014/main" id="{D2D693D4-C23A-4E6D-94A7-6C06F2A0E72E}"/>
                  </a:ext>
                </a:extLst>
              </p:cNvPr>
              <p:cNvSpPr txBox="1"/>
              <p:nvPr/>
            </p:nvSpPr>
            <p:spPr>
              <a:xfrm>
                <a:off x="1409660" y="2332838"/>
                <a:ext cx="764697"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i="1">
                              <a:latin typeface="Cambria Math" panose="02040503050406030204" pitchFamily="18" charset="0"/>
                            </a:rPr>
                            <m:t>ⅆ</m:t>
                          </m:r>
                          <m:r>
                            <a:rPr lang="zh-CN" altLang="en-US" i="1">
                              <a:latin typeface="Cambria Math" panose="02040503050406030204" pitchFamily="18" charset="0"/>
                            </a:rPr>
                            <m:t>𝑛</m:t>
                          </m:r>
                        </m:num>
                        <m:den>
                          <m:r>
                            <a:rPr lang="zh-CN" altLang="en-US" i="1">
                              <a:latin typeface="Cambria Math" panose="02040503050406030204" pitchFamily="18" charset="0"/>
                            </a:rPr>
                            <m:t>ⅆ</m:t>
                          </m:r>
                          <m:r>
                            <a:rPr lang="zh-CN" altLang="en-US" i="1">
                              <a:latin typeface="Cambria Math" panose="02040503050406030204" pitchFamily="18" charset="0"/>
                            </a:rPr>
                            <m:t>𝑡</m:t>
                          </m:r>
                        </m:den>
                      </m:f>
                      <m:r>
                        <a:rPr lang="zh-CN" altLang="en-US" i="0">
                          <a:latin typeface="Cambria Math" panose="02040503050406030204" pitchFamily="18" charset="0"/>
                        </a:rPr>
                        <m:t>=</m:t>
                      </m:r>
                      <m:r>
                        <a:rPr lang="en-US" altLang="zh-CN" b="0" i="1" smtClean="0">
                          <a:latin typeface="Cambria Math" panose="02040503050406030204" pitchFamily="18" charset="0"/>
                        </a:rPr>
                        <m:t>0</m:t>
                      </m:r>
                    </m:oMath>
                  </m:oMathPara>
                </a14:m>
                <a:endParaRPr lang="zh-CN" altLang="en-US" dirty="0">
                  <a:latin typeface="Times New Roman" panose="02020603050405020304" pitchFamily="18" charset="0"/>
                  <a:cs typeface="Times New Roman" panose="02020603050405020304" pitchFamily="18" charset="0"/>
                </a:endParaRPr>
              </a:p>
            </p:txBody>
          </p:sp>
        </mc:Choice>
        <mc:Fallback xmlns="">
          <p:sp>
            <p:nvSpPr>
              <p:cNvPr id="9" name="文本框 5">
                <a:extLst>
                  <a:ext uri="{FF2B5EF4-FFF2-40B4-BE49-F238E27FC236}">
                    <a16:creationId xmlns:a16="http://schemas.microsoft.com/office/drawing/2014/main" id="{D2D693D4-C23A-4E6D-94A7-6C06F2A0E72E}"/>
                  </a:ext>
                </a:extLst>
              </p:cNvPr>
              <p:cNvSpPr txBox="1">
                <a:spLocks noRot="1" noChangeAspect="1" noMove="1" noResize="1" noEditPoints="1" noAdjustHandles="1" noChangeArrowheads="1" noChangeShapeType="1" noTextEdit="1"/>
              </p:cNvSpPr>
              <p:nvPr/>
            </p:nvSpPr>
            <p:spPr>
              <a:xfrm>
                <a:off x="1409660" y="2332838"/>
                <a:ext cx="764697" cy="525913"/>
              </a:xfrm>
              <a:prstGeom prst="rect">
                <a:avLst/>
              </a:prstGeom>
              <a:blipFill>
                <a:blip r:embed="rId2"/>
                <a:stretch>
                  <a:fillRect/>
                </a:stretch>
              </a:blipFill>
            </p:spPr>
            <p:txBody>
              <a:bodyPr/>
              <a:lstStyle/>
              <a:p>
                <a:r>
                  <a:rPr lang="sv-SE">
                    <a:noFill/>
                  </a:rPr>
                  <a:t> </a:t>
                </a:r>
              </a:p>
            </p:txBody>
          </p:sp>
        </mc:Fallback>
      </mc:AlternateContent>
      <p:sp>
        <p:nvSpPr>
          <p:cNvPr id="10" name="箭头: 右 6">
            <a:extLst>
              <a:ext uri="{FF2B5EF4-FFF2-40B4-BE49-F238E27FC236}">
                <a16:creationId xmlns:a16="http://schemas.microsoft.com/office/drawing/2014/main" id="{28EC0AC5-2E42-4BC6-AD0A-3060FC50E213}"/>
              </a:ext>
            </a:extLst>
          </p:cNvPr>
          <p:cNvSpPr/>
          <p:nvPr/>
        </p:nvSpPr>
        <p:spPr>
          <a:xfrm>
            <a:off x="2309922" y="2413591"/>
            <a:ext cx="457450" cy="306936"/>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1" name="文本框 7">
                <a:extLst>
                  <a:ext uri="{FF2B5EF4-FFF2-40B4-BE49-F238E27FC236}">
                    <a16:creationId xmlns:a16="http://schemas.microsoft.com/office/drawing/2014/main" id="{EB62E84E-20AF-4F7F-B054-ABA43BA2C38B}"/>
                  </a:ext>
                </a:extLst>
              </p:cNvPr>
              <p:cNvSpPr txBox="1"/>
              <p:nvPr/>
            </p:nvSpPr>
            <p:spPr>
              <a:xfrm>
                <a:off x="3043034" y="2456737"/>
                <a:ext cx="253954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𝐺</m:t>
                      </m:r>
                      <m:r>
                        <a:rPr lang="en-US" altLang="zh-CN" b="0" i="1" smtClean="0">
                          <a:latin typeface="Cambria Math" panose="02040503050406030204" pitchFamily="18" charset="0"/>
                        </a:rPr>
                        <m:t>=</m:t>
                      </m:r>
                      <m:r>
                        <a:rPr lang="zh-CN" altLang="en-US" b="0" i="1" smtClean="0">
                          <a:latin typeface="Cambria Math" panose="02040503050406030204" pitchFamily="18" charset="0"/>
                        </a:rPr>
                        <m:t>𝛽</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𝑛</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zh-CN" altLang="en-US" b="0" i="1" smtClean="0">
                              <a:latin typeface="Cambria Math" panose="02040503050406030204" pitchFamily="18" charset="0"/>
                            </a:rPr>
                            <m:t>𝛽</m:t>
                          </m:r>
                        </m:e>
                        <m:sub>
                          <m:r>
                            <a:rPr lang="en-US" altLang="zh-CN" b="0" i="1" smtClean="0">
                              <a:latin typeface="Cambria Math" panose="02040503050406030204" pitchFamily="18" charset="0"/>
                            </a:rPr>
                            <m:t>𝑟</m:t>
                          </m:r>
                        </m:sub>
                      </m:sSub>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𝑛</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zh-CN" altLang="en-US" i="1">
                              <a:latin typeface="Cambria Math" panose="02040503050406030204" pitchFamily="18" charset="0"/>
                            </a:rPr>
                            <m:t>𝛽</m:t>
                          </m:r>
                        </m:e>
                        <m:sub>
                          <m:r>
                            <a:rPr lang="en-US" altLang="zh-CN" b="0" i="1" smtClean="0">
                              <a:latin typeface="Cambria Math" panose="02040503050406030204" pitchFamily="18" charset="0"/>
                            </a:rPr>
                            <m:t>𝑛</m:t>
                          </m:r>
                          <m:r>
                            <a:rPr lang="en-US" altLang="zh-CN" i="1">
                              <a:latin typeface="Cambria Math" panose="02040503050406030204" pitchFamily="18" charset="0"/>
                            </a:rPr>
                            <m:t>𝑟</m:t>
                          </m:r>
                        </m:sub>
                      </m:sSub>
                      <m:sSup>
                        <m:sSupPr>
                          <m:ctrlPr>
                            <a:rPr lang="en-US" altLang="zh-CN" i="1">
                              <a:latin typeface="Cambria Math" panose="02040503050406030204" pitchFamily="18" charset="0"/>
                            </a:rPr>
                          </m:ctrlPr>
                        </m:sSupPr>
                        <m:e>
                          <m:r>
                            <a:rPr lang="en-US" altLang="zh-CN" i="1">
                              <a:latin typeface="Cambria Math" panose="02040503050406030204" pitchFamily="18" charset="0"/>
                            </a:rPr>
                            <m:t>𝑛</m:t>
                          </m:r>
                        </m:e>
                        <m:sup>
                          <m:r>
                            <a:rPr lang="en-US" altLang="zh-CN" i="1">
                              <a:latin typeface="Cambria Math" panose="02040503050406030204" pitchFamily="18" charset="0"/>
                            </a:rPr>
                            <m:t>2</m:t>
                          </m:r>
                        </m:sup>
                      </m:sSup>
                    </m:oMath>
                  </m:oMathPara>
                </a14:m>
                <a:endParaRPr lang="zh-CN" altLang="en-US" dirty="0">
                  <a:latin typeface="Times New Roman" panose="02020603050405020304" pitchFamily="18" charset="0"/>
                  <a:cs typeface="Times New Roman" panose="02020603050405020304" pitchFamily="18" charset="0"/>
                </a:endParaRPr>
              </a:p>
            </p:txBody>
          </p:sp>
        </mc:Choice>
        <mc:Fallback xmlns="">
          <p:sp>
            <p:nvSpPr>
              <p:cNvPr id="11" name="文本框 7">
                <a:extLst>
                  <a:ext uri="{FF2B5EF4-FFF2-40B4-BE49-F238E27FC236}">
                    <a16:creationId xmlns:a16="http://schemas.microsoft.com/office/drawing/2014/main" id="{EB62E84E-20AF-4F7F-B054-ABA43BA2C38B}"/>
                  </a:ext>
                </a:extLst>
              </p:cNvPr>
              <p:cNvSpPr txBox="1">
                <a:spLocks noRot="1" noChangeAspect="1" noMove="1" noResize="1" noEditPoints="1" noAdjustHandles="1" noChangeArrowheads="1" noChangeShapeType="1" noTextEdit="1"/>
              </p:cNvSpPr>
              <p:nvPr/>
            </p:nvSpPr>
            <p:spPr>
              <a:xfrm>
                <a:off x="3043034" y="2456737"/>
                <a:ext cx="2539541" cy="276999"/>
              </a:xfrm>
              <a:prstGeom prst="rect">
                <a:avLst/>
              </a:prstGeom>
              <a:blipFill>
                <a:blip r:embed="rId3"/>
                <a:stretch>
                  <a:fillRect l="-1439" t="-2222" r="-480" b="-37778"/>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2" name="文本框 9">
                <a:extLst>
                  <a:ext uri="{FF2B5EF4-FFF2-40B4-BE49-F238E27FC236}">
                    <a16:creationId xmlns:a16="http://schemas.microsoft.com/office/drawing/2014/main" id="{0318A5D3-3064-4BE4-A3E8-54B5E206B66B}"/>
                  </a:ext>
                </a:extLst>
              </p:cNvPr>
              <p:cNvSpPr txBox="1"/>
              <p:nvPr/>
            </p:nvSpPr>
            <p:spPr>
              <a:xfrm>
                <a:off x="3043034" y="2981758"/>
                <a:ext cx="155510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𝑖</m:t>
                      </m:r>
                      <m:r>
                        <a:rPr lang="en-US" altLang="zh-CN" b="0" i="0" smtClean="0">
                          <a:latin typeface="Cambria Math" panose="02040503050406030204" pitchFamily="18" charset="0"/>
                        </a:rPr>
                        <m:t>(0)</m:t>
                      </m:r>
                      <m:r>
                        <a:rPr lang="zh-CN" altLang="en-US" i="0">
                          <a:latin typeface="Cambria Math" panose="02040503050406030204" pitchFamily="18" charset="0"/>
                        </a:rPr>
                        <m:t>=</m:t>
                      </m:r>
                      <m:sSub>
                        <m:sSubPr>
                          <m:ctrlPr>
                            <a:rPr lang="en-US" altLang="zh-CN" i="1" smtClean="0">
                              <a:latin typeface="Cambria Math" panose="02040503050406030204" pitchFamily="18" charset="0"/>
                            </a:rPr>
                          </m:ctrlPr>
                        </m:sSubPr>
                        <m:e>
                          <m:r>
                            <a:rPr lang="zh-CN" altLang="en-US" i="1" smtClean="0">
                              <a:latin typeface="Cambria Math" panose="02040503050406030204" pitchFamily="18" charset="0"/>
                            </a:rPr>
                            <m:t>𝛽</m:t>
                          </m:r>
                        </m:e>
                        <m:sub>
                          <m:r>
                            <a:rPr lang="en-US" altLang="zh-CN" b="0" i="1" smtClean="0">
                              <a:latin typeface="Cambria Math" panose="02040503050406030204" pitchFamily="18" charset="0"/>
                            </a:rPr>
                            <m:t>𝑟</m:t>
                          </m:r>
                        </m:sub>
                      </m:sSub>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𝑛</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(0)</m:t>
                      </m:r>
                    </m:oMath>
                  </m:oMathPara>
                </a14:m>
                <a:endParaRPr lang="zh-CN" altLang="en-US" dirty="0">
                  <a:latin typeface="Times New Roman" panose="02020603050405020304" pitchFamily="18" charset="0"/>
                  <a:cs typeface="Times New Roman" panose="02020603050405020304" pitchFamily="18" charset="0"/>
                </a:endParaRPr>
              </a:p>
            </p:txBody>
          </p:sp>
        </mc:Choice>
        <mc:Fallback xmlns="">
          <p:sp>
            <p:nvSpPr>
              <p:cNvPr id="12" name="文本框 9">
                <a:extLst>
                  <a:ext uri="{FF2B5EF4-FFF2-40B4-BE49-F238E27FC236}">
                    <a16:creationId xmlns:a16="http://schemas.microsoft.com/office/drawing/2014/main" id="{0318A5D3-3064-4BE4-A3E8-54B5E206B66B}"/>
                  </a:ext>
                </a:extLst>
              </p:cNvPr>
              <p:cNvSpPr txBox="1">
                <a:spLocks noRot="1" noChangeAspect="1" noMove="1" noResize="1" noEditPoints="1" noAdjustHandles="1" noChangeArrowheads="1" noChangeShapeType="1" noTextEdit="1"/>
              </p:cNvSpPr>
              <p:nvPr/>
            </p:nvSpPr>
            <p:spPr>
              <a:xfrm>
                <a:off x="3043034" y="2981758"/>
                <a:ext cx="1555105" cy="276999"/>
              </a:xfrm>
              <a:prstGeom prst="rect">
                <a:avLst/>
              </a:prstGeom>
              <a:blipFill>
                <a:blip r:embed="rId4"/>
                <a:stretch>
                  <a:fillRect l="-3137" t="-2174" r="-5098" b="-34783"/>
                </a:stretch>
              </a:blipFill>
            </p:spPr>
            <p:txBody>
              <a:bodyPr/>
              <a:lstStyle/>
              <a:p>
                <a:r>
                  <a:rPr lang="sv-SE">
                    <a:noFill/>
                  </a:rPr>
                  <a:t> </a:t>
                </a:r>
              </a:p>
            </p:txBody>
          </p:sp>
        </mc:Fallback>
      </mc:AlternateContent>
      <p:sp>
        <p:nvSpPr>
          <p:cNvPr id="13" name="右大括号 10">
            <a:extLst>
              <a:ext uri="{FF2B5EF4-FFF2-40B4-BE49-F238E27FC236}">
                <a16:creationId xmlns:a16="http://schemas.microsoft.com/office/drawing/2014/main" id="{F785D87A-7705-4AA3-82B7-7FCE91C3DEC0}"/>
              </a:ext>
            </a:extLst>
          </p:cNvPr>
          <p:cNvSpPr/>
          <p:nvPr/>
        </p:nvSpPr>
        <p:spPr>
          <a:xfrm>
            <a:off x="5582575" y="2456737"/>
            <a:ext cx="169639" cy="881887"/>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箭头: 右 11">
            <a:extLst>
              <a:ext uri="{FF2B5EF4-FFF2-40B4-BE49-F238E27FC236}">
                <a16:creationId xmlns:a16="http://schemas.microsoft.com/office/drawing/2014/main" id="{5903C07C-E533-4768-953F-AA7A773E665A}"/>
              </a:ext>
            </a:extLst>
          </p:cNvPr>
          <p:cNvSpPr/>
          <p:nvPr/>
        </p:nvSpPr>
        <p:spPr>
          <a:xfrm>
            <a:off x="5831145" y="2732627"/>
            <a:ext cx="457450" cy="306936"/>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5" name="Rectangle 14"/>
              <p:cNvSpPr/>
              <p:nvPr/>
            </p:nvSpPr>
            <p:spPr>
              <a:xfrm>
                <a:off x="6288595" y="2501409"/>
                <a:ext cx="2522165" cy="7146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𝑖</m:t>
                      </m:r>
                      <m:d>
                        <m:dPr>
                          <m:ctrlPr>
                            <a:rPr lang="en-US" altLang="zh-CN" i="1">
                              <a:latin typeface="Cambria Math" panose="02040503050406030204" pitchFamily="18" charset="0"/>
                            </a:rPr>
                          </m:ctrlPr>
                        </m:dPr>
                        <m:e>
                          <m:r>
                            <a:rPr lang="sv-SE" altLang="zh-CN" i="1">
                              <a:latin typeface="Cambria Math" panose="02040503050406030204" pitchFamily="18" charset="0"/>
                            </a:rPr>
                            <m:t>0</m:t>
                          </m:r>
                        </m:e>
                      </m:d>
                      <m:r>
                        <a:rPr lang="sv-SE" altLang="zh-CN" dirty="0">
                          <a:latin typeface="Cambria Math" panose="02040503050406030204" pitchFamily="18" charset="0"/>
                          <a:ea typeface="Cambria Math" panose="02040503050406030204" pitchFamily="18" charset="0"/>
                        </a:rPr>
                        <m:t>=</m:t>
                      </m:r>
                      <m:d>
                        <m:dPr>
                          <m:ctrlPr>
                            <a:rPr lang="sv-SE" altLang="zh-CN" i="1" dirty="0" smtClean="0">
                              <a:latin typeface="Cambria Math" panose="02040503050406030204" pitchFamily="18" charset="0"/>
                              <a:ea typeface="Cambria Math" panose="02040503050406030204" pitchFamily="18" charset="0"/>
                            </a:rPr>
                          </m:ctrlPr>
                        </m:dPr>
                        <m:e>
                          <m:f>
                            <m:fPr>
                              <m:ctrlPr>
                                <a:rPr lang="sv-SE" altLang="zh-CN" i="1" dirty="0" smtClean="0">
                                  <a:latin typeface="Cambria Math" panose="02040503050406030204" pitchFamily="18" charset="0"/>
                                  <a:ea typeface="Cambria Math" panose="02040503050406030204" pitchFamily="18" charset="0"/>
                                </a:rPr>
                              </m:ctrlPr>
                            </m:fPr>
                            <m:num>
                              <m:sSub>
                                <m:sSubPr>
                                  <m:ctrlPr>
                                    <a:rPr lang="sv-SE" altLang="zh-CN" i="1" dirty="0" smtClean="0">
                                      <a:latin typeface="Cambria Math" panose="02040503050406030204" pitchFamily="18" charset="0"/>
                                      <a:ea typeface="Cambria Math" panose="02040503050406030204" pitchFamily="18" charset="0"/>
                                    </a:rPr>
                                  </m:ctrlPr>
                                </m:sSubPr>
                                <m:e>
                                  <m:r>
                                    <a:rPr lang="zh-CN" altLang="sv-SE" i="1" dirty="0" smtClean="0">
                                      <a:latin typeface="Cambria Math" panose="02040503050406030204" pitchFamily="18" charset="0"/>
                                      <a:ea typeface="Cambria Math" panose="02040503050406030204" pitchFamily="18" charset="0"/>
                                    </a:rPr>
                                    <m:t>𝛽</m:t>
                                  </m:r>
                                </m:e>
                                <m:sub>
                                  <m:r>
                                    <a:rPr lang="sv-SE" altLang="zh-CN" b="0" i="1" dirty="0" smtClean="0">
                                      <a:latin typeface="Cambria Math" panose="02040503050406030204" pitchFamily="18" charset="0"/>
                                      <a:ea typeface="Cambria Math" panose="02040503050406030204" pitchFamily="18" charset="0"/>
                                    </a:rPr>
                                    <m:t>𝑟</m:t>
                                  </m:r>
                                </m:sub>
                              </m:sSub>
                            </m:num>
                            <m:den>
                              <m:sSub>
                                <m:sSubPr>
                                  <m:ctrlPr>
                                    <a:rPr lang="sv-SE" altLang="zh-CN" i="1" dirty="0" smtClean="0">
                                      <a:latin typeface="Cambria Math" panose="02040503050406030204" pitchFamily="18" charset="0"/>
                                      <a:ea typeface="Cambria Math" panose="02040503050406030204" pitchFamily="18" charset="0"/>
                                    </a:rPr>
                                  </m:ctrlPr>
                                </m:sSubPr>
                                <m:e>
                                  <m:r>
                                    <a:rPr lang="zh-CN" altLang="sv-SE" i="1" dirty="0" smtClean="0">
                                      <a:latin typeface="Cambria Math" panose="02040503050406030204" pitchFamily="18" charset="0"/>
                                      <a:ea typeface="Cambria Math" panose="02040503050406030204" pitchFamily="18" charset="0"/>
                                    </a:rPr>
                                    <m:t>𝛽</m:t>
                                  </m:r>
                                </m:e>
                                <m:sub>
                                  <m:r>
                                    <a:rPr lang="sv-SE" altLang="zh-CN" b="0" i="1" dirty="0" smtClean="0">
                                      <a:latin typeface="Cambria Math" panose="02040503050406030204" pitchFamily="18" charset="0"/>
                                      <a:ea typeface="Cambria Math" panose="02040503050406030204" pitchFamily="18" charset="0"/>
                                    </a:rPr>
                                    <m:t>𝑟</m:t>
                                  </m:r>
                                </m:sub>
                              </m:sSub>
                              <m:r>
                                <a:rPr lang="sv-SE" altLang="zh-CN" b="0" i="1" dirty="0" smtClean="0">
                                  <a:latin typeface="Cambria Math" panose="02040503050406030204" pitchFamily="18" charset="0"/>
                                  <a:ea typeface="Cambria Math" panose="02040503050406030204" pitchFamily="18" charset="0"/>
                                </a:rPr>
                                <m:t>+</m:t>
                              </m:r>
                              <m:sSub>
                                <m:sSubPr>
                                  <m:ctrlPr>
                                    <a:rPr lang="sv-SE" altLang="zh-CN" b="0" i="1" dirty="0" smtClean="0">
                                      <a:latin typeface="Cambria Math" panose="02040503050406030204" pitchFamily="18" charset="0"/>
                                      <a:ea typeface="Cambria Math" panose="02040503050406030204" pitchFamily="18" charset="0"/>
                                    </a:rPr>
                                  </m:ctrlPr>
                                </m:sSubPr>
                                <m:e>
                                  <m:r>
                                    <a:rPr lang="zh-CN" altLang="sv-SE" b="0" i="1" dirty="0" smtClean="0">
                                      <a:latin typeface="Cambria Math" panose="02040503050406030204" pitchFamily="18" charset="0"/>
                                      <a:ea typeface="Cambria Math" panose="02040503050406030204" pitchFamily="18" charset="0"/>
                                    </a:rPr>
                                    <m:t>𝛽</m:t>
                                  </m:r>
                                </m:e>
                                <m:sub>
                                  <m:r>
                                    <a:rPr lang="sv-SE" altLang="zh-CN" b="0" i="1" dirty="0" smtClean="0">
                                      <a:latin typeface="Cambria Math" panose="02040503050406030204" pitchFamily="18" charset="0"/>
                                      <a:ea typeface="Cambria Math" panose="02040503050406030204" pitchFamily="18" charset="0"/>
                                    </a:rPr>
                                    <m:t>𝑛𝑟</m:t>
                                  </m:r>
                                </m:sub>
                              </m:sSub>
                            </m:den>
                          </m:f>
                        </m:e>
                      </m:d>
                      <m:r>
                        <a:rPr lang="zh-CN" altLang="el-GR" i="1" dirty="0" smtClean="0">
                          <a:latin typeface="Cambria Math" panose="02040503050406030204" pitchFamily="18" charset="0"/>
                          <a:ea typeface="Cambria Math" panose="02040503050406030204" pitchFamily="18" charset="0"/>
                        </a:rPr>
                        <m:t>𝛼</m:t>
                      </m:r>
                      <m:sSub>
                        <m:sSubPr>
                          <m:ctrlPr>
                            <a:rPr lang="sv-SE" altLang="zh-CN" i="1" dirty="0" smtClean="0">
                              <a:latin typeface="Cambria Math" panose="02040503050406030204" pitchFamily="18" charset="0"/>
                              <a:ea typeface="Cambria Math" panose="02040503050406030204" pitchFamily="18" charset="0"/>
                            </a:rPr>
                          </m:ctrlPr>
                        </m:sSubPr>
                        <m:e>
                          <m:r>
                            <a:rPr lang="sv-SE" altLang="zh-CN" b="0" i="1" dirty="0" smtClean="0">
                              <a:latin typeface="Cambria Math" panose="02040503050406030204" pitchFamily="18" charset="0"/>
                              <a:ea typeface="Cambria Math" panose="02040503050406030204" pitchFamily="18" charset="0"/>
                            </a:rPr>
                            <m:t>𝐼</m:t>
                          </m:r>
                        </m:e>
                        <m:sub>
                          <m:r>
                            <a:rPr lang="sv-SE" altLang="zh-CN" b="0" i="1" dirty="0" smtClean="0">
                              <a:latin typeface="Cambria Math" panose="02040503050406030204" pitchFamily="18" charset="0"/>
                              <a:ea typeface="Cambria Math" panose="02040503050406030204" pitchFamily="18" charset="0"/>
                            </a:rPr>
                            <m:t>𝑒𝑥</m:t>
                          </m:r>
                        </m:sub>
                      </m:sSub>
                    </m:oMath>
                  </m:oMathPara>
                </a14:m>
                <a:endParaRPr lang="sv-SE" dirty="0"/>
              </a:p>
            </p:txBody>
          </p:sp>
        </mc:Choice>
        <mc:Fallback xmlns="">
          <p:sp>
            <p:nvSpPr>
              <p:cNvPr id="15" name="Rectangle 14"/>
              <p:cNvSpPr>
                <a:spLocks noRot="1" noChangeAspect="1" noMove="1" noResize="1" noEditPoints="1" noAdjustHandles="1" noChangeArrowheads="1" noChangeShapeType="1" noTextEdit="1"/>
              </p:cNvSpPr>
              <p:nvPr/>
            </p:nvSpPr>
            <p:spPr>
              <a:xfrm>
                <a:off x="6288595" y="2501409"/>
                <a:ext cx="2522165" cy="714683"/>
              </a:xfrm>
              <a:prstGeom prst="rect">
                <a:avLst/>
              </a:prstGeom>
              <a:blipFill>
                <a:blip r:embed="rId5"/>
                <a:stretch>
                  <a:fillRect/>
                </a:stretch>
              </a:blipFill>
            </p:spPr>
            <p:txBody>
              <a:bodyPr/>
              <a:lstStyle/>
              <a:p>
                <a:r>
                  <a:rPr lang="sv-SE">
                    <a:noFill/>
                  </a:rPr>
                  <a:t> </a:t>
                </a:r>
              </a:p>
            </p:txBody>
          </p:sp>
        </mc:Fallback>
      </mc:AlternateContent>
      <p:sp>
        <p:nvSpPr>
          <p:cNvPr id="3" name="TextBox 2"/>
          <p:cNvSpPr txBox="1"/>
          <p:nvPr/>
        </p:nvSpPr>
        <p:spPr>
          <a:xfrm>
            <a:off x="726298" y="3923203"/>
            <a:ext cx="7173012" cy="872034"/>
          </a:xfrm>
          <a:prstGeom prst="rect">
            <a:avLst/>
          </a:prstGeom>
          <a:noFill/>
        </p:spPr>
        <p:txBody>
          <a:bodyPr wrap="square" rtlCol="0">
            <a:spAutoFit/>
          </a:bodyPr>
          <a:lstStyle/>
          <a:p>
            <a:pPr>
              <a:lnSpc>
                <a:spcPct val="150000"/>
              </a:lnSpc>
            </a:pPr>
            <a:r>
              <a:rPr lang="sv-SE" dirty="0"/>
              <a:t>The </a:t>
            </a:r>
            <a:r>
              <a:rPr lang="sv-SE" dirty="0" smtClean="0"/>
              <a:t>steady-state-luminescence </a:t>
            </a:r>
            <a:r>
              <a:rPr lang="sv-SE" dirty="0"/>
              <a:t>intensity remains a linear function of the excited intensity.</a:t>
            </a:r>
          </a:p>
        </p:txBody>
      </p:sp>
      <p:sp>
        <p:nvSpPr>
          <p:cNvPr id="5" name="Slide Number Placeholder 4"/>
          <p:cNvSpPr>
            <a:spLocks noGrp="1"/>
          </p:cNvSpPr>
          <p:nvPr>
            <p:ph type="sldNum" sz="quarter" idx="12"/>
          </p:nvPr>
        </p:nvSpPr>
        <p:spPr/>
        <p:txBody>
          <a:bodyPr/>
          <a:lstStyle/>
          <a:p>
            <a:fld id="{680D72F4-1C41-4187-A4BC-492CF086CF40}" type="slidenum">
              <a:rPr lang="sv-SE" smtClean="0"/>
              <a:pPr/>
              <a:t>11</a:t>
            </a:fld>
            <a:endParaRPr lang="sv-SE"/>
          </a:p>
        </p:txBody>
      </p:sp>
    </p:spTree>
    <p:extLst>
      <p:ext uri="{BB962C8B-B14F-4D97-AF65-F5344CB8AC3E}">
        <p14:creationId xmlns:p14="http://schemas.microsoft.com/office/powerpoint/2010/main" val="3046468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5" name="Rectangle 4"/>
          <p:cNvSpPr/>
          <p:nvPr/>
        </p:nvSpPr>
        <p:spPr>
          <a:xfrm>
            <a:off x="552812" y="1112144"/>
            <a:ext cx="1747594" cy="338554"/>
          </a:xfrm>
          <a:prstGeom prst="rect">
            <a:avLst/>
          </a:prstGeom>
        </p:spPr>
        <p:txBody>
          <a:bodyPr wrap="none">
            <a:spAutoFit/>
          </a:bodyPr>
          <a:lstStyle/>
          <a:p>
            <a:r>
              <a:rPr lang="sv-SE" sz="1600" dirty="0"/>
              <a:t>disorderd system</a:t>
            </a:r>
          </a:p>
        </p:txBody>
      </p:sp>
      <mc:AlternateContent xmlns:mc="http://schemas.openxmlformats.org/markup-compatibility/2006" xmlns:a14="http://schemas.microsoft.com/office/drawing/2010/main">
        <mc:Choice Requires="a14">
          <p:sp>
            <p:nvSpPr>
              <p:cNvPr id="8" name="Rectangle 7"/>
              <p:cNvSpPr/>
              <p:nvPr/>
            </p:nvSpPr>
            <p:spPr>
              <a:xfrm>
                <a:off x="516202" y="2396031"/>
                <a:ext cx="3775777" cy="338554"/>
              </a:xfrm>
              <a:prstGeom prst="rect">
                <a:avLst/>
              </a:prstGeom>
            </p:spPr>
            <p:txBody>
              <a:bodyPr wrap="none">
                <a:spAutoFit/>
              </a:bodyPr>
              <a:lstStyle/>
              <a:p>
                <a14:m>
                  <m:oMath xmlns:m="http://schemas.openxmlformats.org/officeDocument/2006/math">
                    <m:r>
                      <a:rPr lang="sv-SE" sz="1600" i="1">
                        <a:latin typeface="Cambria Math" panose="02040503050406030204" pitchFamily="18" charset="0"/>
                        <a:ea typeface="Cambria Math" panose="02040503050406030204" pitchFamily="18" charset="0"/>
                      </a:rPr>
                      <m:t>𝛿</m:t>
                    </m:r>
                  </m:oMath>
                </a14:m>
                <a:r>
                  <a:rPr lang="en-US" sz="1600" dirty="0"/>
                  <a:t> is the dispersion factor with </a:t>
                </a:r>
                <a14:m>
                  <m:oMath xmlns:m="http://schemas.openxmlformats.org/officeDocument/2006/math">
                    <m:r>
                      <a:rPr lang="sv-SE" sz="1600" b="0" i="1" smtClean="0">
                        <a:latin typeface="Cambria Math" panose="02040503050406030204" pitchFamily="18" charset="0"/>
                      </a:rPr>
                      <m:t>0</m:t>
                    </m:r>
                    <m:r>
                      <a:rPr lang="sv-SE" sz="1600" b="0" i="1" smtClean="0">
                        <a:latin typeface="Cambria Math" panose="02040503050406030204" pitchFamily="18" charset="0"/>
                        <a:ea typeface="Cambria Math" panose="02040503050406030204" pitchFamily="18" charset="0"/>
                      </a:rPr>
                      <m:t>&lt;</m:t>
                    </m:r>
                    <m:r>
                      <a:rPr lang="sv-SE" sz="1600" b="0" i="1" smtClean="0">
                        <a:latin typeface="Cambria Math" panose="02040503050406030204" pitchFamily="18" charset="0"/>
                        <a:ea typeface="Cambria Math" panose="02040503050406030204" pitchFamily="18" charset="0"/>
                      </a:rPr>
                      <m:t>𝛿</m:t>
                    </m:r>
                    <m:r>
                      <a:rPr lang="sv-SE" sz="1600" b="0" i="1" smtClean="0">
                        <a:latin typeface="Cambria Math" panose="02040503050406030204" pitchFamily="18" charset="0"/>
                        <a:ea typeface="Cambria Math" panose="02040503050406030204" pitchFamily="18" charset="0"/>
                      </a:rPr>
                      <m:t>&lt;1</m:t>
                    </m:r>
                  </m:oMath>
                </a14:m>
                <a:endParaRPr lang="sv-SE" sz="1600" dirty="0"/>
              </a:p>
            </p:txBody>
          </p:sp>
        </mc:Choice>
        <mc:Fallback xmlns="">
          <p:sp>
            <p:nvSpPr>
              <p:cNvPr id="8" name="Rectangle 7"/>
              <p:cNvSpPr>
                <a:spLocks noRot="1" noChangeAspect="1" noMove="1" noResize="1" noEditPoints="1" noAdjustHandles="1" noChangeArrowheads="1" noChangeShapeType="1" noTextEdit="1"/>
              </p:cNvSpPr>
              <p:nvPr/>
            </p:nvSpPr>
            <p:spPr>
              <a:xfrm>
                <a:off x="516202" y="2396031"/>
                <a:ext cx="3775777" cy="338554"/>
              </a:xfrm>
              <a:prstGeom prst="rect">
                <a:avLst/>
              </a:prstGeom>
              <a:blipFill>
                <a:blip r:embed="rId2"/>
                <a:stretch>
                  <a:fillRect t="-5357" b="-21429"/>
                </a:stretch>
              </a:blipFill>
            </p:spPr>
            <p:txBody>
              <a:bodyPr/>
              <a:lstStyle/>
              <a:p>
                <a:r>
                  <a:rPr lang="sv-SE">
                    <a:noFill/>
                  </a:rPr>
                  <a:t> </a:t>
                </a:r>
              </a:p>
            </p:txBody>
          </p:sp>
        </mc:Fallback>
      </mc:AlternateContent>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6540" y="1478219"/>
            <a:ext cx="2556791" cy="3756673"/>
          </a:xfrm>
          <a:prstGeom prst="rect">
            <a:avLst/>
          </a:prstGeom>
        </p:spPr>
      </p:pic>
      <p:cxnSp>
        <p:nvCxnSpPr>
          <p:cNvPr id="14" name="Straight Arrow Connector 13"/>
          <p:cNvCxnSpPr/>
          <p:nvPr/>
        </p:nvCxnSpPr>
        <p:spPr>
          <a:xfrm>
            <a:off x="2279143" y="1305242"/>
            <a:ext cx="471685" cy="0"/>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765277" y="1112144"/>
            <a:ext cx="4125938" cy="338554"/>
          </a:xfrm>
          <a:prstGeom prst="rect">
            <a:avLst/>
          </a:prstGeom>
        </p:spPr>
        <p:txBody>
          <a:bodyPr wrap="none">
            <a:spAutoFit/>
          </a:bodyPr>
          <a:lstStyle/>
          <a:p>
            <a:r>
              <a:rPr lang="sv-SE" sz="1600" dirty="0"/>
              <a:t>dispersion diffusion of photoexcited carriers</a:t>
            </a:r>
          </a:p>
        </p:txBody>
      </p:sp>
      <p:sp>
        <p:nvSpPr>
          <p:cNvPr id="51" name="文本框 2">
            <a:extLst>
              <a:ext uri="{FF2B5EF4-FFF2-40B4-BE49-F238E27FC236}">
                <a16:creationId xmlns:a16="http://schemas.microsoft.com/office/drawing/2014/main" id="{C22CBCAB-6D61-4366-8755-148EF96A34F5}"/>
              </a:ext>
            </a:extLst>
          </p:cNvPr>
          <p:cNvSpPr txBox="1"/>
          <p:nvPr/>
        </p:nvSpPr>
        <p:spPr>
          <a:xfrm>
            <a:off x="2538647" y="342899"/>
            <a:ext cx="4647426" cy="646331"/>
          </a:xfrm>
          <a:prstGeom prst="rect">
            <a:avLst/>
          </a:prstGeom>
          <a:noFill/>
        </p:spPr>
        <p:txBody>
          <a:bodyPr wrap="none" rtlCol="0">
            <a:spAutoFit/>
          </a:bodyPr>
          <a:lstStyle/>
          <a:p>
            <a:r>
              <a:rPr lang="en-US" altLang="zh-CN" sz="3600" dirty="0"/>
              <a:t>Stretched </a:t>
            </a:r>
            <a:r>
              <a:rPr lang="en-US" altLang="zh-CN" sz="3600" dirty="0" smtClean="0"/>
              <a:t>exponential</a:t>
            </a:r>
            <a:endParaRPr lang="en-US" altLang="zh-CN" sz="3600" dirty="0"/>
          </a:p>
        </p:txBody>
      </p:sp>
      <mc:AlternateContent xmlns:mc="http://schemas.openxmlformats.org/markup-compatibility/2006" xmlns:a14="http://schemas.microsoft.com/office/drawing/2010/main">
        <mc:Choice Requires="a14">
          <p:sp>
            <p:nvSpPr>
              <p:cNvPr id="9" name="Rectangle 8"/>
              <p:cNvSpPr/>
              <p:nvPr/>
            </p:nvSpPr>
            <p:spPr>
              <a:xfrm>
                <a:off x="473532" y="3451336"/>
                <a:ext cx="4572000" cy="338554"/>
              </a:xfrm>
              <a:prstGeom prst="rect">
                <a:avLst/>
              </a:prstGeom>
            </p:spPr>
            <p:txBody>
              <a:bodyPr>
                <a:spAutoFit/>
              </a:bodyPr>
              <a:lstStyle/>
              <a:p>
                <a14:m>
                  <m:oMath xmlns:m="http://schemas.openxmlformats.org/officeDocument/2006/math">
                    <m:r>
                      <a:rPr lang="sv-SE" sz="1600" i="1" smtClean="0">
                        <a:latin typeface="Cambria Math" panose="02040503050406030204" pitchFamily="18" charset="0"/>
                        <a:ea typeface="Cambria Math" panose="02040503050406030204" pitchFamily="18" charset="0"/>
                      </a:rPr>
                      <m:t>𝛿</m:t>
                    </m:r>
                    <m:r>
                      <a:rPr lang="sv-SE" sz="1600" i="1" smtClean="0">
                        <a:latin typeface="Cambria Math" panose="02040503050406030204" pitchFamily="18" charset="0"/>
                        <a:ea typeface="Cambria Math" panose="02040503050406030204" pitchFamily="18" charset="0"/>
                      </a:rPr>
                      <m:t> </m:t>
                    </m:r>
                    <m:r>
                      <a:rPr lang="en-US" sz="1600" dirty="0">
                        <a:latin typeface="Cambria Math" panose="02040503050406030204" pitchFamily="18" charset="0"/>
                      </a:rPr>
                      <m:t>=</m:t>
                    </m:r>
                    <m:r>
                      <a:rPr lang="sv-SE" sz="1600" b="0" i="0" dirty="0" smtClean="0">
                        <a:latin typeface="Cambria Math" panose="02040503050406030204" pitchFamily="18" charset="0"/>
                      </a:rPr>
                      <m:t>0</m:t>
                    </m:r>
                  </m:oMath>
                </a14:m>
                <a:r>
                  <a:rPr lang="en-US" sz="1600" dirty="0"/>
                  <a:t>, </a:t>
                </a:r>
                <a:r>
                  <a:rPr lang="en-US" sz="1600" i="1"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t</a:t>
                </a:r>
                <a:r>
                  <a:rPr lang="en-US" sz="1600" dirty="0">
                    <a:latin typeface="Times New Roman" panose="02020603050405020304" pitchFamily="18" charset="0"/>
                    <a:cs typeface="Times New Roman" panose="02020603050405020304" pitchFamily="18" charset="0"/>
                  </a:rPr>
                  <a:t>) </a:t>
                </a:r>
                <a:r>
                  <a:rPr lang="sv-SE" sz="1600" dirty="0">
                    <a:latin typeface="Times New Roman" panose="02020603050405020304" pitchFamily="18" charset="0"/>
                    <a:cs typeface="Times New Roman" panose="02020603050405020304" pitchFamily="18" charset="0"/>
                  </a:rPr>
                  <a:t>=</a:t>
                </a:r>
                <a:r>
                  <a:rPr lang="en-US" sz="1600" dirty="0"/>
                  <a:t>constant</a:t>
                </a:r>
              </a:p>
            </p:txBody>
          </p:sp>
        </mc:Choice>
        <mc:Fallback xmlns="">
          <p:sp>
            <p:nvSpPr>
              <p:cNvPr id="9" name="Rectangle 8"/>
              <p:cNvSpPr>
                <a:spLocks noRot="1" noChangeAspect="1" noMove="1" noResize="1" noEditPoints="1" noAdjustHandles="1" noChangeArrowheads="1" noChangeShapeType="1" noTextEdit="1"/>
              </p:cNvSpPr>
              <p:nvPr/>
            </p:nvSpPr>
            <p:spPr>
              <a:xfrm>
                <a:off x="473532" y="3451336"/>
                <a:ext cx="4572000" cy="338554"/>
              </a:xfrm>
              <a:prstGeom prst="rect">
                <a:avLst/>
              </a:prstGeom>
              <a:blipFill>
                <a:blip r:embed="rId4"/>
                <a:stretch>
                  <a:fillRect t="-5357" b="-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472099" y="3802516"/>
                <a:ext cx="5154270" cy="584775"/>
              </a:xfrm>
              <a:prstGeom prst="rect">
                <a:avLst/>
              </a:prstGeom>
            </p:spPr>
            <p:txBody>
              <a:bodyPr wrap="square">
                <a:spAutoFit/>
              </a:bodyPr>
              <a:lstStyle/>
              <a:p>
                <a14:m>
                  <m:oMath xmlns:m="http://schemas.openxmlformats.org/officeDocument/2006/math">
                    <m:r>
                      <a:rPr lang="sv-SE" sz="1600" i="1" smtClean="0">
                        <a:latin typeface="Cambria Math" panose="02040503050406030204" pitchFamily="18" charset="0"/>
                        <a:ea typeface="Cambria Math" panose="02040503050406030204" pitchFamily="18" charset="0"/>
                      </a:rPr>
                      <m:t>𝛿</m:t>
                    </m:r>
                    <m:r>
                      <a:rPr lang="sv-SE" sz="1600" i="1" smtClean="0">
                        <a:latin typeface="Cambria Math" panose="02040503050406030204" pitchFamily="18" charset="0"/>
                        <a:ea typeface="Cambria Math" panose="02040503050406030204" pitchFamily="18" charset="0"/>
                      </a:rPr>
                      <m:t> </m:t>
                    </m:r>
                    <m:r>
                      <a:rPr lang="en-US" sz="1600" dirty="0">
                        <a:latin typeface="Cambria Math" panose="02040503050406030204" pitchFamily="18" charset="0"/>
                      </a:rPr>
                      <m:t>=</m:t>
                    </m:r>
                    <m:r>
                      <a:rPr lang="sv-SE" sz="1600" b="0" i="0" dirty="0" smtClean="0">
                        <a:latin typeface="Cambria Math" panose="02040503050406030204" pitchFamily="18" charset="0"/>
                      </a:rPr>
                      <m:t>1</m:t>
                    </m:r>
                  </m:oMath>
                </a14:m>
                <a:r>
                  <a:rPr lang="en-US" sz="1600" dirty="0"/>
                  <a:t>, </a:t>
                </a:r>
                <a:r>
                  <a:rPr lang="sv-SE" sz="1600" i="1" dirty="0">
                    <a:latin typeface="Times New Roman" panose="02020603050405020304" pitchFamily="18" charset="0"/>
                    <a:cs typeface="Times New Roman" panose="02020603050405020304" pitchFamily="18" charset="0"/>
                  </a:rPr>
                  <a:t>i</a:t>
                </a:r>
                <a:r>
                  <a:rPr lang="sv-SE" sz="1600" dirty="0">
                    <a:latin typeface="Times New Roman" panose="02020603050405020304" pitchFamily="18" charset="0"/>
                    <a:cs typeface="Times New Roman" panose="02020603050405020304" pitchFamily="18" charset="0"/>
                  </a:rPr>
                  <a:t>(t)=</a:t>
                </a:r>
                <a:r>
                  <a:rPr lang="sv-SE" sz="1600" i="1" dirty="0">
                    <a:latin typeface="Times New Roman" panose="02020603050405020304" pitchFamily="18" charset="0"/>
                    <a:cs typeface="Times New Roman" panose="02020603050405020304" pitchFamily="18" charset="0"/>
                  </a:rPr>
                  <a:t>i</a:t>
                </a:r>
                <a:r>
                  <a:rPr lang="sv-SE" sz="1600" dirty="0">
                    <a:latin typeface="Times New Roman" panose="02020603050405020304" pitchFamily="18" charset="0"/>
                    <a:cs typeface="Times New Roman" panose="02020603050405020304" pitchFamily="18" charset="0"/>
                  </a:rPr>
                  <a:t>(0)exp(-</a:t>
                </a:r>
                <a:r>
                  <a:rPr lang="sv-SE" sz="1600" i="1" dirty="0">
                    <a:latin typeface="Times New Roman" panose="02020603050405020304" pitchFamily="18" charset="0"/>
                    <a:cs typeface="Times New Roman" panose="02020603050405020304" pitchFamily="18" charset="0"/>
                  </a:rPr>
                  <a:t>t</a:t>
                </a:r>
                <a:r>
                  <a:rPr lang="sv-SE" sz="1600" dirty="0">
                    <a:latin typeface="Times New Roman" panose="02020603050405020304" pitchFamily="18" charset="0"/>
                    <a:cs typeface="Times New Roman" panose="02020603050405020304" pitchFamily="18" charset="0"/>
                  </a:rPr>
                  <a:t>/</a:t>
                </a:r>
                <a:r>
                  <a:rPr lang="sv-SE" sz="1600" i="1" dirty="0">
                    <a:latin typeface="Symbol" panose="05050102010706020507" pitchFamily="18" charset="2"/>
                    <a:cs typeface="Times New Roman" panose="02020603050405020304" pitchFamily="18" charset="0"/>
                  </a:rPr>
                  <a:t>t</a:t>
                </a:r>
                <a:r>
                  <a:rPr lang="sv-SE" sz="1600" dirty="0">
                    <a:latin typeface="Times New Roman" panose="02020603050405020304" pitchFamily="18" charset="0"/>
                    <a:cs typeface="Times New Roman" panose="02020603050405020304" pitchFamily="18" charset="0"/>
                  </a:rPr>
                  <a:t>), </a:t>
                </a:r>
                <a:r>
                  <a:rPr lang="en-US" sz="1600" dirty="0"/>
                  <a:t>reduces to the standard exponential decay. </a:t>
                </a:r>
              </a:p>
            </p:txBody>
          </p:sp>
        </mc:Choice>
        <mc:Fallback xmlns="">
          <p:sp>
            <p:nvSpPr>
              <p:cNvPr id="10" name="Rectangle 9"/>
              <p:cNvSpPr>
                <a:spLocks noRot="1" noChangeAspect="1" noMove="1" noResize="1" noEditPoints="1" noAdjustHandles="1" noChangeArrowheads="1" noChangeShapeType="1" noTextEdit="1"/>
              </p:cNvSpPr>
              <p:nvPr/>
            </p:nvSpPr>
            <p:spPr>
              <a:xfrm>
                <a:off x="472099" y="3802516"/>
                <a:ext cx="5154270" cy="584775"/>
              </a:xfrm>
              <a:prstGeom prst="rect">
                <a:avLst/>
              </a:prstGeom>
              <a:blipFill>
                <a:blip r:embed="rId5"/>
                <a:stretch>
                  <a:fillRect l="-591" t="-4167" b="-12500"/>
                </a:stretch>
              </a:blipFill>
            </p:spPr>
            <p:txBody>
              <a:bodyPr/>
              <a:lstStyle/>
              <a:p>
                <a:r>
                  <a:rPr lang="sv-SE">
                    <a:noFill/>
                  </a:rPr>
                  <a:t> </a:t>
                </a:r>
              </a:p>
            </p:txBody>
          </p:sp>
        </mc:Fallback>
      </mc:AlternateContent>
      <p:sp>
        <p:nvSpPr>
          <p:cNvPr id="3" name="Rectangle 2"/>
          <p:cNvSpPr/>
          <p:nvPr/>
        </p:nvSpPr>
        <p:spPr>
          <a:xfrm>
            <a:off x="473532" y="3011346"/>
            <a:ext cx="1595309" cy="369332"/>
          </a:xfrm>
          <a:prstGeom prst="rect">
            <a:avLst/>
          </a:prstGeom>
        </p:spPr>
        <p:txBody>
          <a:bodyPr wrap="none">
            <a:spAutoFit/>
          </a:bodyPr>
          <a:lstStyle/>
          <a:p>
            <a:r>
              <a:rPr lang="en-US" dirty="0">
                <a:solidFill>
                  <a:srgbClr val="FF0000"/>
                </a:solidFill>
              </a:rPr>
              <a:t>Limiting value</a:t>
            </a:r>
          </a:p>
        </p:txBody>
      </p:sp>
      <mc:AlternateContent xmlns:mc="http://schemas.openxmlformats.org/markup-compatibility/2006" xmlns:a14="http://schemas.microsoft.com/office/drawing/2010/main">
        <mc:Choice Requires="a14">
          <p:sp>
            <p:nvSpPr>
              <p:cNvPr id="52" name="TextBox 51"/>
              <p:cNvSpPr txBox="1"/>
              <p:nvPr/>
            </p:nvSpPr>
            <p:spPr>
              <a:xfrm>
                <a:off x="1860574" y="1697390"/>
                <a:ext cx="1809406" cy="4757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b="0" i="1" smtClean="0">
                          <a:latin typeface="Cambria Math" panose="02040503050406030204" pitchFamily="18" charset="0"/>
                        </a:rPr>
                        <m:t>𝑖</m:t>
                      </m:r>
                      <m:d>
                        <m:dPr>
                          <m:ctrlPr>
                            <a:rPr lang="sv-SE" b="0" i="1" smtClean="0">
                              <a:latin typeface="Cambria Math" panose="02040503050406030204" pitchFamily="18" charset="0"/>
                            </a:rPr>
                          </m:ctrlPr>
                        </m:dPr>
                        <m:e>
                          <m:r>
                            <a:rPr lang="sv-SE" b="0" i="1" smtClean="0">
                              <a:latin typeface="Cambria Math" panose="02040503050406030204" pitchFamily="18" charset="0"/>
                            </a:rPr>
                            <m:t>𝑡</m:t>
                          </m:r>
                        </m:e>
                      </m:d>
                      <m:r>
                        <a:rPr lang="sv-SE" i="1" smtClean="0">
                          <a:latin typeface="Cambria Math" panose="02040503050406030204" pitchFamily="18" charset="0"/>
                        </a:rPr>
                        <m:t>=</m:t>
                      </m:r>
                      <m:r>
                        <a:rPr lang="sv-SE" b="0" i="1" smtClean="0">
                          <a:latin typeface="Cambria Math" panose="02040503050406030204" pitchFamily="18" charset="0"/>
                        </a:rPr>
                        <m:t>𝑖</m:t>
                      </m:r>
                      <m:d>
                        <m:dPr>
                          <m:ctrlPr>
                            <a:rPr lang="sv-SE" b="0" i="1" smtClean="0">
                              <a:latin typeface="Cambria Math" panose="02040503050406030204" pitchFamily="18" charset="0"/>
                            </a:rPr>
                          </m:ctrlPr>
                        </m:dPr>
                        <m:e>
                          <m:r>
                            <a:rPr lang="sv-SE" b="0" i="1" smtClean="0">
                              <a:latin typeface="Cambria Math" panose="02040503050406030204" pitchFamily="18" charset="0"/>
                            </a:rPr>
                            <m:t>0</m:t>
                          </m:r>
                        </m:e>
                      </m:d>
                      <m:sSup>
                        <m:sSupPr>
                          <m:ctrlPr>
                            <a:rPr lang="sv-SE" b="0" i="1" smtClean="0">
                              <a:latin typeface="Cambria Math" panose="02040503050406030204" pitchFamily="18" charset="0"/>
                            </a:rPr>
                          </m:ctrlPr>
                        </m:sSupPr>
                        <m:e>
                          <m:r>
                            <a:rPr lang="sv-SE" b="0" i="1" smtClean="0">
                              <a:latin typeface="Cambria Math" panose="02040503050406030204" pitchFamily="18" charset="0"/>
                            </a:rPr>
                            <m:t>𝑒</m:t>
                          </m:r>
                        </m:e>
                        <m:sup>
                          <m:r>
                            <a:rPr lang="sv-SE" b="0" i="1" smtClean="0">
                              <a:latin typeface="Cambria Math" panose="02040503050406030204" pitchFamily="18" charset="0"/>
                            </a:rPr>
                            <m:t>−</m:t>
                          </m:r>
                          <m:sSup>
                            <m:sSupPr>
                              <m:ctrlPr>
                                <a:rPr lang="sv-SE" b="0" i="1" smtClean="0">
                                  <a:latin typeface="Cambria Math" panose="02040503050406030204" pitchFamily="18" charset="0"/>
                                </a:rPr>
                              </m:ctrlPr>
                            </m:sSupPr>
                            <m:e>
                              <m:d>
                                <m:dPr>
                                  <m:ctrlPr>
                                    <a:rPr lang="sv-SE" b="0" i="1" smtClean="0">
                                      <a:latin typeface="Cambria Math" panose="02040503050406030204" pitchFamily="18" charset="0"/>
                                    </a:rPr>
                                  </m:ctrlPr>
                                </m:dPr>
                                <m:e>
                                  <m:f>
                                    <m:fPr>
                                      <m:ctrlPr>
                                        <a:rPr lang="sv-SE" b="0" i="1" smtClean="0">
                                          <a:latin typeface="Cambria Math" panose="02040503050406030204" pitchFamily="18" charset="0"/>
                                        </a:rPr>
                                      </m:ctrlPr>
                                    </m:fPr>
                                    <m:num>
                                      <m:r>
                                        <a:rPr lang="sv-SE" b="0" i="1" smtClean="0">
                                          <a:latin typeface="Cambria Math" panose="02040503050406030204" pitchFamily="18" charset="0"/>
                                        </a:rPr>
                                        <m:t>𝑡</m:t>
                                      </m:r>
                                    </m:num>
                                    <m:den>
                                      <m:r>
                                        <a:rPr lang="sv-SE" b="0" i="1" smtClean="0">
                                          <a:latin typeface="Cambria Math" panose="02040503050406030204" pitchFamily="18" charset="0"/>
                                          <a:ea typeface="Cambria Math" panose="02040503050406030204" pitchFamily="18" charset="0"/>
                                        </a:rPr>
                                        <m:t>𝜏</m:t>
                                      </m:r>
                                    </m:den>
                                  </m:f>
                                </m:e>
                              </m:d>
                            </m:e>
                            <m:sup>
                              <m:r>
                                <a:rPr lang="sv-SE" b="0" i="1" smtClean="0">
                                  <a:latin typeface="Cambria Math" panose="02040503050406030204" pitchFamily="18" charset="0"/>
                                  <a:ea typeface="Cambria Math" panose="02040503050406030204" pitchFamily="18" charset="0"/>
                                </a:rPr>
                                <m:t>𝛿</m:t>
                              </m:r>
                            </m:sup>
                          </m:sSup>
                        </m:sup>
                      </m:sSup>
                    </m:oMath>
                  </m:oMathPara>
                </a14:m>
                <a:endParaRPr lang="sv-SE" dirty="0"/>
              </a:p>
            </p:txBody>
          </p:sp>
        </mc:Choice>
        <mc:Fallback xmlns="">
          <p:sp>
            <p:nvSpPr>
              <p:cNvPr id="52" name="TextBox 51"/>
              <p:cNvSpPr txBox="1">
                <a:spLocks noRot="1" noChangeAspect="1" noMove="1" noResize="1" noEditPoints="1" noAdjustHandles="1" noChangeArrowheads="1" noChangeShapeType="1" noTextEdit="1"/>
              </p:cNvSpPr>
              <p:nvPr/>
            </p:nvSpPr>
            <p:spPr>
              <a:xfrm>
                <a:off x="1860574" y="1697390"/>
                <a:ext cx="1809406" cy="475771"/>
              </a:xfrm>
              <a:prstGeom prst="rect">
                <a:avLst/>
              </a:prstGeom>
              <a:blipFill>
                <a:blip r:embed="rId6"/>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53" name="Rectangle 52"/>
              <p:cNvSpPr/>
              <p:nvPr/>
            </p:nvSpPr>
            <p:spPr>
              <a:xfrm>
                <a:off x="467635" y="4445182"/>
                <a:ext cx="1124410"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rPr>
                        <m:t>0</m:t>
                      </m:r>
                      <m:r>
                        <a:rPr lang="sv-SE" sz="1600" i="1">
                          <a:latin typeface="Cambria Math" panose="02040503050406030204" pitchFamily="18" charset="0"/>
                          <a:ea typeface="Cambria Math" panose="02040503050406030204" pitchFamily="18" charset="0"/>
                        </a:rPr>
                        <m:t>&lt;</m:t>
                      </m:r>
                      <m:r>
                        <a:rPr lang="sv-SE" sz="1600" i="1">
                          <a:latin typeface="Cambria Math" panose="02040503050406030204" pitchFamily="18" charset="0"/>
                          <a:ea typeface="Cambria Math" panose="02040503050406030204" pitchFamily="18" charset="0"/>
                        </a:rPr>
                        <m:t>𝛿</m:t>
                      </m:r>
                      <m:r>
                        <a:rPr lang="sv-SE" sz="1600" i="1">
                          <a:latin typeface="Cambria Math" panose="02040503050406030204" pitchFamily="18" charset="0"/>
                          <a:ea typeface="Cambria Math" panose="02040503050406030204" pitchFamily="18" charset="0"/>
                        </a:rPr>
                        <m:t>&lt;1</m:t>
                      </m:r>
                    </m:oMath>
                  </m:oMathPara>
                </a14:m>
                <a:endParaRPr lang="sv-SE" sz="1600" dirty="0"/>
              </a:p>
            </p:txBody>
          </p:sp>
        </mc:Choice>
        <mc:Fallback xmlns="">
          <p:sp>
            <p:nvSpPr>
              <p:cNvPr id="53" name="Rectangle 52"/>
              <p:cNvSpPr>
                <a:spLocks noRot="1" noChangeAspect="1" noMove="1" noResize="1" noEditPoints="1" noAdjustHandles="1" noChangeArrowheads="1" noChangeShapeType="1" noTextEdit="1"/>
              </p:cNvSpPr>
              <p:nvPr/>
            </p:nvSpPr>
            <p:spPr>
              <a:xfrm>
                <a:off x="467635" y="4445182"/>
                <a:ext cx="1124410" cy="338554"/>
              </a:xfrm>
              <a:prstGeom prst="rect">
                <a:avLst/>
              </a:prstGeom>
              <a:blipFill>
                <a:blip r:embed="rId7"/>
                <a:stretch>
                  <a:fillRect/>
                </a:stretch>
              </a:blipFill>
            </p:spPr>
            <p:txBody>
              <a:bodyPr/>
              <a:lstStyle/>
              <a:p>
                <a:r>
                  <a:rPr lang="sv-SE">
                    <a:noFill/>
                  </a:rPr>
                  <a:t> </a:t>
                </a:r>
              </a:p>
            </p:txBody>
          </p:sp>
        </mc:Fallback>
      </mc:AlternateContent>
      <p:sp>
        <p:nvSpPr>
          <p:cNvPr id="7" name="Rectangle 6"/>
          <p:cNvSpPr/>
          <p:nvPr/>
        </p:nvSpPr>
        <p:spPr>
          <a:xfrm>
            <a:off x="1383980" y="4403776"/>
            <a:ext cx="4572000" cy="615553"/>
          </a:xfrm>
          <a:prstGeom prst="rect">
            <a:avLst/>
          </a:prstGeom>
        </p:spPr>
        <p:txBody>
          <a:bodyPr>
            <a:spAutoFit/>
          </a:bodyPr>
          <a:lstStyle/>
          <a:p>
            <a:r>
              <a:rPr lang="sv-SE" dirty="0"/>
              <a:t>, </a:t>
            </a:r>
            <a:r>
              <a:rPr lang="sv-SE" sz="1600" dirty="0"/>
              <a:t>as </a:t>
            </a:r>
            <a:r>
              <a:rPr lang="en-US" sz="1600" dirty="0"/>
              <a:t>if we ‘stretched’ an exponentially decreasing function towards later times.</a:t>
            </a:r>
            <a:endParaRPr lang="sv-SE" sz="1600" dirty="0"/>
          </a:p>
        </p:txBody>
      </p:sp>
      <p:sp>
        <p:nvSpPr>
          <p:cNvPr id="54" name="Rectangle 53"/>
          <p:cNvSpPr/>
          <p:nvPr/>
        </p:nvSpPr>
        <p:spPr>
          <a:xfrm>
            <a:off x="7009240" y="2274294"/>
            <a:ext cx="1071127" cy="307777"/>
          </a:xfrm>
          <a:prstGeom prst="rect">
            <a:avLst/>
          </a:prstGeom>
        </p:spPr>
        <p:txBody>
          <a:bodyPr wrap="none">
            <a:spAutoFit/>
          </a:bodyPr>
          <a:lstStyle/>
          <a:p>
            <a:r>
              <a:rPr lang="en-US" sz="1400" dirty="0" err="1">
                <a:solidFill>
                  <a:srgbClr val="0000FF"/>
                </a:solidFill>
              </a:rPr>
              <a:t>lin-lin</a:t>
            </a:r>
            <a:r>
              <a:rPr lang="en-US" sz="1400" dirty="0">
                <a:solidFill>
                  <a:srgbClr val="0000FF"/>
                </a:solidFill>
              </a:rPr>
              <a:t> scale</a:t>
            </a:r>
            <a:endParaRPr lang="sv-SE" sz="1400" dirty="0">
              <a:solidFill>
                <a:srgbClr val="0000FF"/>
              </a:solidFill>
            </a:endParaRPr>
          </a:p>
        </p:txBody>
      </p:sp>
      <p:sp>
        <p:nvSpPr>
          <p:cNvPr id="55" name="Rectangle 54"/>
          <p:cNvSpPr/>
          <p:nvPr/>
        </p:nvSpPr>
        <p:spPr>
          <a:xfrm>
            <a:off x="6444021" y="4614459"/>
            <a:ext cx="1189749" cy="307777"/>
          </a:xfrm>
          <a:prstGeom prst="rect">
            <a:avLst/>
          </a:prstGeom>
        </p:spPr>
        <p:txBody>
          <a:bodyPr wrap="none">
            <a:spAutoFit/>
          </a:bodyPr>
          <a:lstStyle/>
          <a:p>
            <a:r>
              <a:rPr lang="en-US" sz="1400" dirty="0">
                <a:solidFill>
                  <a:srgbClr val="0000FF"/>
                </a:solidFill>
              </a:rPr>
              <a:t>log-log scale</a:t>
            </a:r>
            <a:endParaRPr lang="sv-SE" sz="1400" dirty="0">
              <a:solidFill>
                <a:srgbClr val="0000FF"/>
              </a:solidFill>
            </a:endParaRPr>
          </a:p>
        </p:txBody>
      </p:sp>
      <p:sp>
        <p:nvSpPr>
          <p:cNvPr id="6" name="Slide Number Placeholder 5"/>
          <p:cNvSpPr>
            <a:spLocks noGrp="1"/>
          </p:cNvSpPr>
          <p:nvPr>
            <p:ph type="sldNum" sz="quarter" idx="12"/>
          </p:nvPr>
        </p:nvSpPr>
        <p:spPr/>
        <p:txBody>
          <a:bodyPr/>
          <a:lstStyle/>
          <a:p>
            <a:fld id="{680D72F4-1C41-4187-A4BC-492CF086CF40}" type="slidenum">
              <a:rPr lang="sv-SE" smtClean="0"/>
              <a:pPr/>
              <a:t>12</a:t>
            </a:fld>
            <a:endParaRPr lang="sv-SE"/>
          </a:p>
        </p:txBody>
      </p:sp>
    </p:spTree>
    <p:extLst>
      <p:ext uri="{BB962C8B-B14F-4D97-AF65-F5344CB8AC3E}">
        <p14:creationId xmlns:p14="http://schemas.microsoft.com/office/powerpoint/2010/main" val="230285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410085" y="342899"/>
            <a:ext cx="3518912" cy="646331"/>
          </a:xfrm>
          <a:prstGeom prst="rect">
            <a:avLst/>
          </a:prstGeom>
          <a:noFill/>
        </p:spPr>
        <p:txBody>
          <a:bodyPr wrap="none" rtlCol="0">
            <a:spAutoFit/>
          </a:bodyPr>
          <a:lstStyle/>
          <a:p>
            <a:r>
              <a:rPr lang="en-US" altLang="zh-CN" sz="3600" dirty="0"/>
              <a:t>Multiple process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3529" y="1052485"/>
            <a:ext cx="2878931" cy="2813993"/>
          </a:xfrm>
          <a:prstGeom prst="rect">
            <a:avLst/>
          </a:prstGeom>
        </p:spPr>
      </p:pic>
      <p:sp>
        <p:nvSpPr>
          <p:cNvPr id="6" name="TextBox 5"/>
          <p:cNvSpPr txBox="1"/>
          <p:nvPr/>
        </p:nvSpPr>
        <p:spPr>
          <a:xfrm>
            <a:off x="644762" y="1144784"/>
            <a:ext cx="3882794" cy="830997"/>
          </a:xfrm>
          <a:prstGeom prst="rect">
            <a:avLst/>
          </a:prstGeom>
          <a:noFill/>
        </p:spPr>
        <p:txBody>
          <a:bodyPr wrap="none" rtlCol="0">
            <a:spAutoFit/>
          </a:bodyPr>
          <a:lstStyle/>
          <a:p>
            <a:r>
              <a:rPr lang="sv-SE" sz="1600" i="1" dirty="0">
                <a:latin typeface="Times New Roman" panose="02020603050405020304" pitchFamily="18" charset="0"/>
                <a:cs typeface="Times New Roman" panose="02020603050405020304" pitchFamily="18" charset="0"/>
              </a:rPr>
              <a:t>k </a:t>
            </a:r>
            <a:r>
              <a:rPr lang="sv-SE" sz="1600" dirty="0"/>
              <a:t>― rate constant</a:t>
            </a:r>
          </a:p>
          <a:p>
            <a:r>
              <a:rPr lang="sv-SE" sz="1600" i="1" dirty="0">
                <a:latin typeface="Times New Roman" panose="02020603050405020304" pitchFamily="18" charset="0"/>
                <a:cs typeface="Times New Roman" panose="02020603050405020304" pitchFamily="18" charset="0"/>
              </a:rPr>
              <a:t>a</a:t>
            </a:r>
            <a:r>
              <a:rPr lang="sv-SE" sz="1600" dirty="0"/>
              <a:t> ― rate constant of photocarriers</a:t>
            </a:r>
          </a:p>
          <a:p>
            <a:r>
              <a:rPr lang="sv-SE" sz="1600" i="1" dirty="0">
                <a:latin typeface="Times New Roman" panose="02020603050405020304" pitchFamily="18" charset="0"/>
                <a:cs typeface="Times New Roman" panose="02020603050405020304" pitchFamily="18" charset="0"/>
              </a:rPr>
              <a:t>N</a:t>
            </a:r>
            <a:r>
              <a:rPr lang="sv-SE" sz="1600" dirty="0"/>
              <a:t> ― the concentration of excited centres</a:t>
            </a:r>
          </a:p>
        </p:txBody>
      </p:sp>
      <p:sp>
        <p:nvSpPr>
          <p:cNvPr id="8" name="Rectangle 7"/>
          <p:cNvSpPr/>
          <p:nvPr/>
        </p:nvSpPr>
        <p:spPr>
          <a:xfrm>
            <a:off x="625950" y="2348074"/>
            <a:ext cx="4350087" cy="830997"/>
          </a:xfrm>
          <a:prstGeom prst="rect">
            <a:avLst/>
          </a:prstGeom>
        </p:spPr>
        <p:txBody>
          <a:bodyPr wrap="square">
            <a:spAutoFit/>
          </a:bodyPr>
          <a:lstStyle/>
          <a:p>
            <a:r>
              <a:rPr lang="sv-SE" sz="1600" dirty="0"/>
              <a:t>The </a:t>
            </a:r>
            <a:r>
              <a:rPr lang="sv-SE" sz="1600" dirty="0">
                <a:solidFill>
                  <a:srgbClr val="FF0000"/>
                </a:solidFill>
              </a:rPr>
              <a:t>photothermal carriers </a:t>
            </a:r>
            <a:r>
              <a:rPr lang="sv-SE" sz="1600" dirty="0"/>
              <a:t>have the highest chance to be captured by am impurity centre, promoting this into an excited state  </a:t>
            </a:r>
          </a:p>
        </p:txBody>
      </p:sp>
      <p:sp>
        <p:nvSpPr>
          <p:cNvPr id="9" name="文本框 5">
            <a:extLst>
              <a:ext uri="{FF2B5EF4-FFF2-40B4-BE49-F238E27FC236}">
                <a16:creationId xmlns:a16="http://schemas.microsoft.com/office/drawing/2014/main" id="{C7C24A7D-0F38-4D27-B145-7055FBAAF923}"/>
              </a:ext>
            </a:extLst>
          </p:cNvPr>
          <p:cNvSpPr txBox="1"/>
          <p:nvPr/>
        </p:nvSpPr>
        <p:spPr>
          <a:xfrm>
            <a:off x="655957" y="3478171"/>
            <a:ext cx="4033540" cy="584775"/>
          </a:xfrm>
          <a:prstGeom prst="rect">
            <a:avLst/>
          </a:prstGeom>
          <a:noFill/>
        </p:spPr>
        <p:txBody>
          <a:bodyPr wrap="square" rtlCol="0">
            <a:spAutoFit/>
          </a:bodyPr>
          <a:lstStyle/>
          <a:p>
            <a:r>
              <a:rPr lang="en-US" altLang="zh-CN" sz="1600" dirty="0"/>
              <a:t>For the sake of simplicity, </a:t>
            </a:r>
          </a:p>
          <a:p>
            <a:r>
              <a:rPr lang="en-US" altLang="zh-CN" sz="1600" dirty="0"/>
              <a:t>we assume 100% quantum yield</a:t>
            </a:r>
            <a:endParaRPr lang="zh-CN" altLang="en-US" sz="1600" dirty="0"/>
          </a:p>
        </p:txBody>
      </p:sp>
      <p:sp>
        <p:nvSpPr>
          <p:cNvPr id="10" name="箭头: 右 6">
            <a:extLst>
              <a:ext uri="{FF2B5EF4-FFF2-40B4-BE49-F238E27FC236}">
                <a16:creationId xmlns:a16="http://schemas.microsoft.com/office/drawing/2014/main" id="{4EC523EE-CB28-4075-8448-4C658E78DB3E}"/>
              </a:ext>
            </a:extLst>
          </p:cNvPr>
          <p:cNvSpPr/>
          <p:nvPr/>
        </p:nvSpPr>
        <p:spPr>
          <a:xfrm>
            <a:off x="3878547" y="3831168"/>
            <a:ext cx="542260" cy="199378"/>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11" name="矩形 7">
                <a:extLst>
                  <a:ext uri="{FF2B5EF4-FFF2-40B4-BE49-F238E27FC236}">
                    <a16:creationId xmlns:a16="http://schemas.microsoft.com/office/drawing/2014/main" id="{F439E0A7-9441-49EB-BAFA-27158FE9442F}"/>
                  </a:ext>
                </a:extLst>
              </p:cNvPr>
              <p:cNvSpPr/>
              <p:nvPr/>
            </p:nvSpPr>
            <p:spPr>
              <a:xfrm>
                <a:off x="4476065" y="3539450"/>
                <a:ext cx="845360"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zh-CN" altLang="en-US" sz="1600" i="1" smtClean="0">
                              <a:latin typeface="Cambria Math" panose="02040503050406030204" pitchFamily="18" charset="0"/>
                            </a:rPr>
                            <m:t>𝛽</m:t>
                          </m:r>
                          <m:r>
                            <a:rPr lang="en-US" altLang="zh-CN" sz="1600" b="0" i="1" smtClean="0">
                              <a:latin typeface="Cambria Math" panose="02040503050406030204" pitchFamily="18" charset="0"/>
                            </a:rPr>
                            <m:t>=</m:t>
                          </m:r>
                          <m:r>
                            <a:rPr lang="zh-CN" altLang="en-US" sz="1600" i="1">
                              <a:latin typeface="Cambria Math" panose="02040503050406030204" pitchFamily="18" charset="0"/>
                            </a:rPr>
                            <m:t>𝛽</m:t>
                          </m:r>
                        </m:e>
                        <m:sub>
                          <m:r>
                            <a:rPr lang="en-US" altLang="zh-CN" sz="1600" i="1">
                              <a:latin typeface="Cambria Math" panose="02040503050406030204" pitchFamily="18" charset="0"/>
                            </a:rPr>
                            <m:t>𝑟</m:t>
                          </m:r>
                        </m:sub>
                      </m:sSub>
                    </m:oMath>
                  </m:oMathPara>
                </a14:m>
                <a:endParaRPr lang="zh-CN" altLang="en-US" sz="1600" dirty="0"/>
              </a:p>
            </p:txBody>
          </p:sp>
        </mc:Choice>
        <mc:Fallback xmlns="">
          <p:sp>
            <p:nvSpPr>
              <p:cNvPr id="11" name="矩形 7">
                <a:extLst>
                  <a:ext uri="{FF2B5EF4-FFF2-40B4-BE49-F238E27FC236}">
                    <a16:creationId xmlns:a16="http://schemas.microsoft.com/office/drawing/2014/main" id="{F439E0A7-9441-49EB-BAFA-27158FE9442F}"/>
                  </a:ext>
                </a:extLst>
              </p:cNvPr>
              <p:cNvSpPr>
                <a:spLocks noRot="1" noChangeAspect="1" noMove="1" noResize="1" noEditPoints="1" noAdjustHandles="1" noChangeArrowheads="1" noChangeShapeType="1" noTextEdit="1"/>
              </p:cNvSpPr>
              <p:nvPr/>
            </p:nvSpPr>
            <p:spPr>
              <a:xfrm>
                <a:off x="4476065" y="3539450"/>
                <a:ext cx="845360" cy="338554"/>
              </a:xfrm>
              <a:prstGeom prst="rect">
                <a:avLst/>
              </a:prstGeom>
              <a:blipFill>
                <a:blip r:embed="rId4"/>
                <a:stretch>
                  <a:fillRect b="-12727"/>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2" name="矩形 8">
                <a:extLst>
                  <a:ext uri="{FF2B5EF4-FFF2-40B4-BE49-F238E27FC236}">
                    <a16:creationId xmlns:a16="http://schemas.microsoft.com/office/drawing/2014/main" id="{EF592A6B-610B-4454-85A4-A04B44C4BF39}"/>
                  </a:ext>
                </a:extLst>
              </p:cNvPr>
              <p:cNvSpPr/>
              <p:nvPr/>
            </p:nvSpPr>
            <p:spPr>
              <a:xfrm>
                <a:off x="4500911" y="3883743"/>
                <a:ext cx="79566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zh-CN" altLang="en-US" sz="1600" i="1" smtClean="0">
                              <a:latin typeface="Cambria Math" panose="02040503050406030204" pitchFamily="18" charset="0"/>
                            </a:rPr>
                            <m:t>𝜏</m:t>
                          </m:r>
                          <m:r>
                            <a:rPr lang="en-US" altLang="zh-CN" sz="1600" b="0" i="1" smtClean="0">
                              <a:latin typeface="Cambria Math" panose="02040503050406030204" pitchFamily="18" charset="0"/>
                            </a:rPr>
                            <m:t>=</m:t>
                          </m:r>
                          <m:r>
                            <a:rPr lang="zh-CN" altLang="en-US" sz="1600" i="1" smtClean="0">
                              <a:latin typeface="Cambria Math" panose="02040503050406030204" pitchFamily="18" charset="0"/>
                            </a:rPr>
                            <m:t>𝜏</m:t>
                          </m:r>
                        </m:e>
                        <m:sub>
                          <m:r>
                            <a:rPr lang="en-US" altLang="zh-CN" sz="1600" i="1">
                              <a:latin typeface="Cambria Math" panose="02040503050406030204" pitchFamily="18" charset="0"/>
                            </a:rPr>
                            <m:t>𝑟</m:t>
                          </m:r>
                        </m:sub>
                      </m:sSub>
                    </m:oMath>
                  </m:oMathPara>
                </a14:m>
                <a:endParaRPr lang="zh-CN" altLang="en-US" sz="1600" dirty="0"/>
              </a:p>
            </p:txBody>
          </p:sp>
        </mc:Choice>
        <mc:Fallback xmlns="">
          <p:sp>
            <p:nvSpPr>
              <p:cNvPr id="12" name="矩形 8">
                <a:extLst>
                  <a:ext uri="{FF2B5EF4-FFF2-40B4-BE49-F238E27FC236}">
                    <a16:creationId xmlns:a16="http://schemas.microsoft.com/office/drawing/2014/main" id="{EF592A6B-610B-4454-85A4-A04B44C4BF39}"/>
                  </a:ext>
                </a:extLst>
              </p:cNvPr>
              <p:cNvSpPr>
                <a:spLocks noRot="1" noChangeAspect="1" noMove="1" noResize="1" noEditPoints="1" noAdjustHandles="1" noChangeArrowheads="1" noChangeShapeType="1" noTextEdit="1"/>
              </p:cNvSpPr>
              <p:nvPr/>
            </p:nvSpPr>
            <p:spPr>
              <a:xfrm>
                <a:off x="4500911" y="3883743"/>
                <a:ext cx="795667" cy="338554"/>
              </a:xfrm>
              <a:prstGeom prst="rect">
                <a:avLst/>
              </a:prstGeom>
              <a:blipFill>
                <a:blip r:embed="rId5"/>
                <a:stretch>
                  <a:fillRect/>
                </a:stretch>
              </a:blipFill>
            </p:spPr>
            <p:txBody>
              <a:bodyPr/>
              <a:lstStyle/>
              <a:p>
                <a:r>
                  <a:rPr lang="sv-SE">
                    <a:noFill/>
                  </a:rPr>
                  <a:t> </a:t>
                </a:r>
              </a:p>
            </p:txBody>
          </p:sp>
        </mc:Fallback>
      </mc:AlternateContent>
      <p:sp>
        <p:nvSpPr>
          <p:cNvPr id="13" name="文本框 9">
            <a:extLst>
              <a:ext uri="{FF2B5EF4-FFF2-40B4-BE49-F238E27FC236}">
                <a16:creationId xmlns:a16="http://schemas.microsoft.com/office/drawing/2014/main" id="{945CA368-FEDF-4A79-9A1A-6166A19B7120}"/>
              </a:ext>
            </a:extLst>
          </p:cNvPr>
          <p:cNvSpPr txBox="1"/>
          <p:nvPr/>
        </p:nvSpPr>
        <p:spPr>
          <a:xfrm>
            <a:off x="655957" y="4264184"/>
            <a:ext cx="1699504" cy="338554"/>
          </a:xfrm>
          <a:prstGeom prst="rect">
            <a:avLst/>
          </a:prstGeom>
          <a:noFill/>
        </p:spPr>
        <p:txBody>
          <a:bodyPr wrap="none" rtlCol="0">
            <a:spAutoFit/>
          </a:bodyPr>
          <a:lstStyle/>
          <a:p>
            <a:r>
              <a:rPr lang="en-US" altLang="zh-CN" sz="1600" dirty="0"/>
              <a:t>Kinetic equation:</a:t>
            </a:r>
            <a:endParaRPr lang="zh-CN" altLang="en-US" sz="1600" dirty="0"/>
          </a:p>
        </p:txBody>
      </p:sp>
      <mc:AlternateContent xmlns:mc="http://schemas.openxmlformats.org/markup-compatibility/2006" xmlns:a14="http://schemas.microsoft.com/office/drawing/2010/main">
        <mc:Choice Requires="a14">
          <p:sp>
            <p:nvSpPr>
              <p:cNvPr id="14" name="文本框 10">
                <a:extLst>
                  <a:ext uri="{FF2B5EF4-FFF2-40B4-BE49-F238E27FC236}">
                    <a16:creationId xmlns:a16="http://schemas.microsoft.com/office/drawing/2014/main" id="{3CCD967F-D1A9-4308-9646-1957B8C502C9}"/>
                  </a:ext>
                </a:extLst>
              </p:cNvPr>
              <p:cNvSpPr txBox="1"/>
              <p:nvPr/>
            </p:nvSpPr>
            <p:spPr>
              <a:xfrm>
                <a:off x="2831000" y="4238384"/>
                <a:ext cx="2422523"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zh-CN" altLang="en-US" sz="1600" b="0" i="1" smtClean="0">
                          <a:latin typeface="Cambria Math" panose="02040503050406030204" pitchFamily="18" charset="0"/>
                        </a:rPr>
                        <m:t>𝛼</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𝑒𝑥</m:t>
                          </m:r>
                        </m:sub>
                      </m:sSub>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𝛽</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𝑝</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𝑘</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14" name="文本框 10">
                <a:extLst>
                  <a:ext uri="{FF2B5EF4-FFF2-40B4-BE49-F238E27FC236}">
                    <a16:creationId xmlns:a16="http://schemas.microsoft.com/office/drawing/2014/main" id="{3CCD967F-D1A9-4308-9646-1957B8C502C9}"/>
                  </a:ext>
                </a:extLst>
              </p:cNvPr>
              <p:cNvSpPr txBox="1">
                <a:spLocks noRot="1" noChangeAspect="1" noMove="1" noResize="1" noEditPoints="1" noAdjustHandles="1" noChangeArrowheads="1" noChangeShapeType="1" noTextEdit="1"/>
              </p:cNvSpPr>
              <p:nvPr/>
            </p:nvSpPr>
            <p:spPr>
              <a:xfrm>
                <a:off x="2831000" y="4238384"/>
                <a:ext cx="2422523" cy="467500"/>
              </a:xfrm>
              <a:prstGeom prst="rect">
                <a:avLst/>
              </a:prstGeom>
              <a:blipFill>
                <a:blip r:embed="rId6"/>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5" name="文本框 12">
                <a:extLst>
                  <a:ext uri="{FF2B5EF4-FFF2-40B4-BE49-F238E27FC236}">
                    <a16:creationId xmlns:a16="http://schemas.microsoft.com/office/drawing/2014/main" id="{9E5267B2-C562-402F-BCB8-18BF04145E08}"/>
                  </a:ext>
                </a:extLst>
              </p:cNvPr>
              <p:cNvSpPr txBox="1"/>
              <p:nvPr/>
            </p:nvSpPr>
            <p:spPr>
              <a:xfrm>
                <a:off x="2831000" y="4803976"/>
                <a:ext cx="2330189"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𝑡</m:t>
                              </m:r>
                            </m:sub>
                          </m:sSub>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en-US" altLang="zh-CN" sz="1600" b="0" i="1" smtClean="0">
                          <a:latin typeface="Cambria Math" panose="02040503050406030204" pitchFamily="18" charset="0"/>
                        </a:rPr>
                        <m:t>𝑘</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𝑎</m:t>
                      </m:r>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𝑁</m:t>
                      </m:r>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𝑡</m:t>
                          </m:r>
                        </m:sub>
                      </m:sSub>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15" name="文本框 12">
                <a:extLst>
                  <a:ext uri="{FF2B5EF4-FFF2-40B4-BE49-F238E27FC236}">
                    <a16:creationId xmlns:a16="http://schemas.microsoft.com/office/drawing/2014/main" id="{9E5267B2-C562-402F-BCB8-18BF04145E08}"/>
                  </a:ext>
                </a:extLst>
              </p:cNvPr>
              <p:cNvSpPr txBox="1">
                <a:spLocks noRot="1" noChangeAspect="1" noMove="1" noResize="1" noEditPoints="1" noAdjustHandles="1" noChangeArrowheads="1" noChangeShapeType="1" noTextEdit="1"/>
              </p:cNvSpPr>
              <p:nvPr/>
            </p:nvSpPr>
            <p:spPr>
              <a:xfrm>
                <a:off x="2831000" y="4803976"/>
                <a:ext cx="2330189" cy="467500"/>
              </a:xfrm>
              <a:prstGeom prst="rect">
                <a:avLst/>
              </a:prstGeom>
              <a:blipFill>
                <a:blip r:embed="rId7"/>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文本框 13">
                <a:extLst>
                  <a:ext uri="{FF2B5EF4-FFF2-40B4-BE49-F238E27FC236}">
                    <a16:creationId xmlns:a16="http://schemas.microsoft.com/office/drawing/2014/main" id="{215F6D98-7837-4E13-9225-CBCE108C932A}"/>
                  </a:ext>
                </a:extLst>
              </p:cNvPr>
              <p:cNvSpPr txBox="1"/>
              <p:nvPr/>
            </p:nvSpPr>
            <p:spPr>
              <a:xfrm>
                <a:off x="2800993" y="5432710"/>
                <a:ext cx="2114681"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r>
                            <a:rPr lang="en-US" altLang="zh-CN" sz="1600" i="1" smtClean="0">
                              <a:latin typeface="Cambria Math" panose="02040503050406030204" pitchFamily="18" charset="0"/>
                            </a:rPr>
                            <m:t>𝑁</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en-US" altLang="zh-CN" sz="1600" b="0" i="1" smtClean="0">
                          <a:latin typeface="Cambria Math" panose="02040503050406030204" pitchFamily="18" charset="0"/>
                        </a:rPr>
                        <m:t>𝑎</m:t>
                      </m:r>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𝑁</m:t>
                          </m:r>
                        </m:e>
                      </m:d>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𝑡</m:t>
                          </m:r>
                        </m:sub>
                      </m:sSub>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𝑁</m:t>
                          </m:r>
                        </m:num>
                        <m:den>
                          <m:r>
                            <a:rPr lang="zh-CN" altLang="en-US" sz="1600" b="0" i="1" smtClean="0">
                              <a:latin typeface="Cambria Math" panose="02040503050406030204" pitchFamily="18" charset="0"/>
                            </a:rPr>
                            <m:t>𝜏</m:t>
                          </m:r>
                        </m:den>
                      </m:f>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16" name="文本框 13">
                <a:extLst>
                  <a:ext uri="{FF2B5EF4-FFF2-40B4-BE49-F238E27FC236}">
                    <a16:creationId xmlns:a16="http://schemas.microsoft.com/office/drawing/2014/main" id="{215F6D98-7837-4E13-9225-CBCE108C932A}"/>
                  </a:ext>
                </a:extLst>
              </p:cNvPr>
              <p:cNvSpPr txBox="1">
                <a:spLocks noRot="1" noChangeAspect="1" noMove="1" noResize="1" noEditPoints="1" noAdjustHandles="1" noChangeArrowheads="1" noChangeShapeType="1" noTextEdit="1"/>
              </p:cNvSpPr>
              <p:nvPr/>
            </p:nvSpPr>
            <p:spPr>
              <a:xfrm>
                <a:off x="2800993" y="5432710"/>
                <a:ext cx="2114681" cy="467500"/>
              </a:xfrm>
              <a:prstGeom prst="rect">
                <a:avLst/>
              </a:prstGeom>
              <a:blipFill>
                <a:blip r:embed="rId8"/>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矩形 14">
                <a:extLst>
                  <a:ext uri="{FF2B5EF4-FFF2-40B4-BE49-F238E27FC236}">
                    <a16:creationId xmlns:a16="http://schemas.microsoft.com/office/drawing/2014/main" id="{877DBDC8-2B51-44C7-A56D-1520047F4099}"/>
                  </a:ext>
                </a:extLst>
              </p:cNvPr>
              <p:cNvSpPr/>
              <p:nvPr/>
            </p:nvSpPr>
            <p:spPr>
              <a:xfrm>
                <a:off x="5744996" y="5041172"/>
                <a:ext cx="1650773" cy="357534"/>
              </a:xfrm>
              <a:prstGeom prst="rect">
                <a:avLst/>
              </a:prstGeom>
            </p:spPr>
            <p:txBody>
              <a:bodyPr wrap="none">
                <a:spAutoFit/>
              </a:bodyPr>
              <a:lstStyle/>
              <a:p>
                <a14:m>
                  <m:oMath xmlns:m="http://schemas.openxmlformats.org/officeDocument/2006/math">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𝑛</m:t>
                        </m:r>
                      </m:e>
                      <m:sub>
                        <m:r>
                          <a:rPr lang="en-US" altLang="zh-CN" sz="1600" i="1">
                            <a:latin typeface="Cambria Math" panose="02040503050406030204" pitchFamily="18" charset="0"/>
                          </a:rPr>
                          <m:t>0</m:t>
                        </m:r>
                      </m:sub>
                    </m:sSub>
                    <m:r>
                      <a:rPr lang="en-US" altLang="zh-CN" sz="1600" b="0" i="1" smtClean="0">
                        <a:latin typeface="Cambria Math" panose="02040503050406030204" pitchFamily="18" charset="0"/>
                      </a:rPr>
                      <m:t>=</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𝑛</m:t>
                        </m:r>
                      </m:e>
                      <m:sub>
                        <m:r>
                          <a:rPr lang="en-US" altLang="zh-CN" sz="1600" i="1">
                            <a:latin typeface="Cambria Math" panose="02040503050406030204" pitchFamily="18" charset="0"/>
                          </a:rPr>
                          <m:t>𝑝</m:t>
                        </m:r>
                      </m:sub>
                    </m:sSub>
                  </m:oMath>
                </a14:m>
                <a:r>
                  <a:rPr lang="en-US" altLang="zh-CN" sz="1600" dirty="0"/>
                  <a:t>, </a:t>
                </a:r>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𝑛</m:t>
                        </m:r>
                      </m:e>
                      <m:sub>
                        <m:r>
                          <a:rPr lang="en-US" altLang="zh-CN" sz="1600" b="0" i="1" smtClean="0">
                            <a:latin typeface="Cambria Math" panose="02040503050406030204" pitchFamily="18" charset="0"/>
                          </a:rPr>
                          <m:t>𝑡</m:t>
                        </m:r>
                      </m:sub>
                    </m:sSub>
                    <m:r>
                      <a:rPr lang="en-US" altLang="zh-CN" sz="1600" b="0" i="1" smtClean="0">
                        <a:latin typeface="Cambria Math" panose="02040503050406030204" pitchFamily="18" charset="0"/>
                      </a:rPr>
                      <m:t>=</m:t>
                    </m:r>
                    <m:sSub>
                      <m:sSubPr>
                        <m:ctrlPr>
                          <a:rPr lang="en-US" altLang="zh-CN" sz="1600" i="1">
                            <a:latin typeface="Cambria Math" panose="02040503050406030204" pitchFamily="18" charset="0"/>
                          </a:rPr>
                        </m:ctrlPr>
                      </m:sSubPr>
                      <m:e>
                        <m:r>
                          <a:rPr lang="en-US" altLang="zh-CN" sz="1600" b="0" i="1" smtClean="0">
                            <a:latin typeface="Cambria Math" panose="02040503050406030204" pitchFamily="18" charset="0"/>
                          </a:rPr>
                          <m:t>𝑝</m:t>
                        </m:r>
                      </m:e>
                      <m:sub>
                        <m:r>
                          <a:rPr lang="en-US" altLang="zh-CN" sz="1600" b="0" i="1" smtClean="0">
                            <a:latin typeface="Cambria Math" panose="02040503050406030204" pitchFamily="18" charset="0"/>
                          </a:rPr>
                          <m:t>𝑡</m:t>
                        </m:r>
                      </m:sub>
                    </m:sSub>
                  </m:oMath>
                </a14:m>
                <a:endParaRPr lang="en-US" altLang="zh-CN" sz="1600" dirty="0"/>
              </a:p>
            </p:txBody>
          </p:sp>
        </mc:Choice>
        <mc:Fallback xmlns="">
          <p:sp>
            <p:nvSpPr>
              <p:cNvPr id="17" name="矩形 14">
                <a:extLst>
                  <a:ext uri="{FF2B5EF4-FFF2-40B4-BE49-F238E27FC236}">
                    <a16:creationId xmlns:a16="http://schemas.microsoft.com/office/drawing/2014/main" id="{877DBDC8-2B51-44C7-A56D-1520047F4099}"/>
                  </a:ext>
                </a:extLst>
              </p:cNvPr>
              <p:cNvSpPr>
                <a:spLocks noRot="1" noChangeAspect="1" noMove="1" noResize="1" noEditPoints="1" noAdjustHandles="1" noChangeArrowheads="1" noChangeShapeType="1" noTextEdit="1"/>
              </p:cNvSpPr>
              <p:nvPr/>
            </p:nvSpPr>
            <p:spPr>
              <a:xfrm>
                <a:off x="5744996" y="5041172"/>
                <a:ext cx="1650773" cy="357534"/>
              </a:xfrm>
              <a:prstGeom prst="rect">
                <a:avLst/>
              </a:prstGeom>
              <a:blipFill>
                <a:blip r:embed="rId9"/>
                <a:stretch>
                  <a:fillRect t="-5085" b="-15254"/>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矩形 15">
                <a:extLst>
                  <a:ext uri="{FF2B5EF4-FFF2-40B4-BE49-F238E27FC236}">
                    <a16:creationId xmlns:a16="http://schemas.microsoft.com/office/drawing/2014/main" id="{F86BDD44-9CA2-416A-8041-5251CC82DAA5}"/>
                  </a:ext>
                </a:extLst>
              </p:cNvPr>
              <p:cNvSpPr/>
              <p:nvPr/>
            </p:nvSpPr>
            <p:spPr>
              <a:xfrm>
                <a:off x="5744996" y="4699172"/>
                <a:ext cx="1432765" cy="338554"/>
              </a:xfrm>
              <a:prstGeom prst="rect">
                <a:avLst/>
              </a:prstGeom>
            </p:spPr>
            <p:txBody>
              <a:bodyPr wrap="none">
                <a:spAutoFit/>
              </a:bodyPr>
              <a:lstStyle/>
              <a:p>
                <a14:m>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𝑁</m:t>
                        </m:r>
                        <m:r>
                          <a:rPr lang="en-US" altLang="zh-CN" sz="1600" b="0" i="1" smtClean="0">
                            <a:latin typeface="Cambria Math" panose="02040503050406030204" pitchFamily="18" charset="0"/>
                            <a:ea typeface="Cambria Math" panose="02040503050406030204" pitchFamily="18" charset="0"/>
                          </a:rPr>
                          <m:t>≠</m:t>
                        </m:r>
                        <m:r>
                          <a:rPr lang="en-US" altLang="zh-CN" sz="1600" i="1">
                            <a:latin typeface="Cambria Math" panose="02040503050406030204" pitchFamily="18" charset="0"/>
                          </a:rPr>
                          <m:t>𝑁</m:t>
                        </m:r>
                      </m:e>
                      <m:sub>
                        <m:r>
                          <a:rPr lang="en-US" altLang="zh-CN" sz="1600" i="1">
                            <a:latin typeface="Cambria Math" panose="02040503050406030204" pitchFamily="18" charset="0"/>
                          </a:rPr>
                          <m:t>0</m:t>
                        </m:r>
                      </m:sub>
                    </m:sSub>
                  </m:oMath>
                </a14:m>
                <a:r>
                  <a:rPr lang="en-US" altLang="zh-CN" sz="1600" dirty="0"/>
                  <a:t>, </a:t>
                </a:r>
                <a14:m>
                  <m:oMath xmlns:m="http://schemas.openxmlformats.org/officeDocument/2006/math">
                    <m:r>
                      <a:rPr lang="en-US" altLang="zh-CN" sz="1600" i="1">
                        <a:latin typeface="Cambria Math" panose="02040503050406030204" pitchFamily="18" charset="0"/>
                      </a:rPr>
                      <m:t>𝑁</m:t>
                    </m:r>
                    <m:r>
                      <a:rPr lang="en-US" altLang="zh-CN" sz="1600" i="1">
                        <a:latin typeface="Cambria Math" panose="02040503050406030204" pitchFamily="18" charset="0"/>
                        <a:ea typeface="Cambria Math" panose="02040503050406030204" pitchFamily="18" charset="0"/>
                      </a:rPr>
                      <m:t>≠</m:t>
                    </m:r>
                  </m:oMath>
                </a14:m>
                <a:r>
                  <a:rPr lang="en-US" altLang="zh-CN" sz="1600" dirty="0"/>
                  <a:t>0</a:t>
                </a:r>
                <a:endParaRPr lang="zh-CN" altLang="en-US" sz="1600" dirty="0"/>
              </a:p>
            </p:txBody>
          </p:sp>
        </mc:Choice>
        <mc:Fallback xmlns="">
          <p:sp>
            <p:nvSpPr>
              <p:cNvPr id="18" name="矩形 15">
                <a:extLst>
                  <a:ext uri="{FF2B5EF4-FFF2-40B4-BE49-F238E27FC236}">
                    <a16:creationId xmlns:a16="http://schemas.microsoft.com/office/drawing/2014/main" id="{F86BDD44-9CA2-416A-8041-5251CC82DAA5}"/>
                  </a:ext>
                </a:extLst>
              </p:cNvPr>
              <p:cNvSpPr>
                <a:spLocks noRot="1" noChangeAspect="1" noMove="1" noResize="1" noEditPoints="1" noAdjustHandles="1" noChangeArrowheads="1" noChangeShapeType="1" noTextEdit="1"/>
              </p:cNvSpPr>
              <p:nvPr/>
            </p:nvSpPr>
            <p:spPr>
              <a:xfrm>
                <a:off x="5744996" y="4699172"/>
                <a:ext cx="1432765" cy="338554"/>
              </a:xfrm>
              <a:prstGeom prst="rect">
                <a:avLst/>
              </a:prstGeom>
              <a:blipFill>
                <a:blip r:embed="rId10"/>
                <a:stretch>
                  <a:fillRect t="-5455" r="-1702" b="-23636"/>
                </a:stretch>
              </a:blipFill>
            </p:spPr>
            <p:txBody>
              <a:bodyPr/>
              <a:lstStyle/>
              <a:p>
                <a:r>
                  <a:rPr lang="sv-SE">
                    <a:noFill/>
                  </a:rPr>
                  <a:t> </a:t>
                </a:r>
              </a:p>
            </p:txBody>
          </p:sp>
        </mc:Fallback>
      </mc:AlternateContent>
      <p:sp>
        <p:nvSpPr>
          <p:cNvPr id="19" name="左大括号 16">
            <a:extLst>
              <a:ext uri="{FF2B5EF4-FFF2-40B4-BE49-F238E27FC236}">
                <a16:creationId xmlns:a16="http://schemas.microsoft.com/office/drawing/2014/main" id="{73A026F8-9B6B-4DDB-9B84-9FE85628E878}"/>
              </a:ext>
            </a:extLst>
          </p:cNvPr>
          <p:cNvSpPr/>
          <p:nvPr/>
        </p:nvSpPr>
        <p:spPr>
          <a:xfrm>
            <a:off x="2497675" y="4357478"/>
            <a:ext cx="233916" cy="143539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p>
        </p:txBody>
      </p:sp>
      <p:sp>
        <p:nvSpPr>
          <p:cNvPr id="20" name="Rectangle 19"/>
          <p:cNvSpPr/>
          <p:nvPr/>
        </p:nvSpPr>
        <p:spPr>
          <a:xfrm>
            <a:off x="5466395" y="4335499"/>
            <a:ext cx="3422732" cy="307777"/>
          </a:xfrm>
          <a:prstGeom prst="rect">
            <a:avLst/>
          </a:prstGeom>
        </p:spPr>
        <p:txBody>
          <a:bodyPr wrap="none">
            <a:spAutoFit/>
          </a:bodyPr>
          <a:lstStyle/>
          <a:p>
            <a:r>
              <a:rPr lang="en-US" sz="1400" dirty="0">
                <a:solidFill>
                  <a:srgbClr val="0000FF"/>
                </a:solidFill>
              </a:rPr>
              <a:t>Bimolecular process + thermal relaxation</a:t>
            </a:r>
            <a:endParaRPr lang="sv-SE" sz="1400" dirty="0">
              <a:solidFill>
                <a:srgbClr val="0000FF"/>
              </a:solidFill>
            </a:endParaRPr>
          </a:p>
        </p:txBody>
      </p:sp>
      <p:sp>
        <p:nvSpPr>
          <p:cNvPr id="21" name="Rectangle 20"/>
          <p:cNvSpPr/>
          <p:nvPr/>
        </p:nvSpPr>
        <p:spPr>
          <a:xfrm>
            <a:off x="5592258" y="5457296"/>
            <a:ext cx="2133918" cy="307777"/>
          </a:xfrm>
          <a:prstGeom prst="rect">
            <a:avLst/>
          </a:prstGeom>
        </p:spPr>
        <p:txBody>
          <a:bodyPr wrap="none">
            <a:spAutoFit/>
          </a:bodyPr>
          <a:lstStyle/>
          <a:p>
            <a:r>
              <a:rPr lang="en-US" sz="1400" dirty="0">
                <a:solidFill>
                  <a:srgbClr val="0000FF"/>
                </a:solidFill>
              </a:rPr>
              <a:t>Monomolecular process</a:t>
            </a:r>
            <a:endParaRPr lang="sv-SE" sz="1400" dirty="0">
              <a:solidFill>
                <a:srgbClr val="0000FF"/>
              </a:solidFill>
            </a:endParaRPr>
          </a:p>
        </p:txBody>
      </p:sp>
      <p:sp>
        <p:nvSpPr>
          <p:cNvPr id="28" name="Right Arrow 27"/>
          <p:cNvSpPr/>
          <p:nvPr/>
        </p:nvSpPr>
        <p:spPr>
          <a:xfrm>
            <a:off x="5253523" y="4433461"/>
            <a:ext cx="290434" cy="14386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9" name="Right Brace 28"/>
          <p:cNvSpPr/>
          <p:nvPr/>
        </p:nvSpPr>
        <p:spPr>
          <a:xfrm>
            <a:off x="5161189" y="5037726"/>
            <a:ext cx="135389" cy="75514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0" name="Right Arrow 29"/>
          <p:cNvSpPr/>
          <p:nvPr/>
        </p:nvSpPr>
        <p:spPr>
          <a:xfrm rot="1615343">
            <a:off x="5353318" y="5353689"/>
            <a:ext cx="290434" cy="163591"/>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3" name="Slide Number Placeholder 2"/>
          <p:cNvSpPr>
            <a:spLocks noGrp="1"/>
          </p:cNvSpPr>
          <p:nvPr>
            <p:ph type="sldNum" sz="quarter" idx="12"/>
          </p:nvPr>
        </p:nvSpPr>
        <p:spPr/>
        <p:txBody>
          <a:bodyPr/>
          <a:lstStyle/>
          <a:p>
            <a:fld id="{680D72F4-1C41-4187-A4BC-492CF086CF40}" type="slidenum">
              <a:rPr lang="sv-SE" smtClean="0"/>
              <a:pPr/>
              <a:t>13</a:t>
            </a:fld>
            <a:endParaRPr lang="sv-SE"/>
          </a:p>
        </p:txBody>
      </p:sp>
    </p:spTree>
    <p:extLst>
      <p:ext uri="{BB962C8B-B14F-4D97-AF65-F5344CB8AC3E}">
        <p14:creationId xmlns:p14="http://schemas.microsoft.com/office/powerpoint/2010/main" val="1831096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2">
            <a:extLst>
              <a:ext uri="{FF2B5EF4-FFF2-40B4-BE49-F238E27FC236}">
                <a16:creationId xmlns:a16="http://schemas.microsoft.com/office/drawing/2014/main" id="{5E863BA7-097F-4A5B-9A3B-FE32A6C55E9A}"/>
              </a:ext>
            </a:extLst>
          </p:cNvPr>
          <p:cNvSpPr txBox="1"/>
          <p:nvPr/>
        </p:nvSpPr>
        <p:spPr>
          <a:xfrm>
            <a:off x="372103" y="1203533"/>
            <a:ext cx="2923953" cy="338554"/>
          </a:xfrm>
          <a:prstGeom prst="rect">
            <a:avLst/>
          </a:prstGeom>
          <a:noFill/>
        </p:spPr>
        <p:txBody>
          <a:bodyPr wrap="square" rtlCol="0">
            <a:spAutoFit/>
          </a:bodyPr>
          <a:lstStyle/>
          <a:p>
            <a:r>
              <a:rPr lang="en-US" altLang="zh-CN" sz="1600" dirty="0">
                <a:latin typeface="+mj-ea"/>
                <a:ea typeface="+mj-ea"/>
                <a:cs typeface="Times New Roman" panose="02020603050405020304" pitchFamily="18" charset="0"/>
              </a:rPr>
              <a:t>In the </a:t>
            </a:r>
            <a:r>
              <a:rPr lang="en-US" altLang="zh-CN" sz="1600" dirty="0">
                <a:solidFill>
                  <a:srgbClr val="FF0000"/>
                </a:solidFill>
                <a:latin typeface="+mj-ea"/>
                <a:ea typeface="+mj-ea"/>
                <a:cs typeface="Times New Roman" panose="02020603050405020304" pitchFamily="18" charset="0"/>
              </a:rPr>
              <a:t>steady state</a:t>
            </a:r>
            <a:r>
              <a:rPr lang="en-US" altLang="zh-CN" sz="1600" dirty="0">
                <a:latin typeface="+mj-ea"/>
                <a:ea typeface="+mj-ea"/>
                <a:cs typeface="Times New Roman" panose="02020603050405020304" pitchFamily="18" charset="0"/>
              </a:rPr>
              <a:t>, </a:t>
            </a:r>
            <a:endParaRPr lang="zh-CN" altLang="en-US" sz="1600" dirty="0">
              <a:latin typeface="+mj-ea"/>
              <a:ea typeface="+mj-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矩形 3">
                <a:extLst>
                  <a:ext uri="{FF2B5EF4-FFF2-40B4-BE49-F238E27FC236}">
                    <a16:creationId xmlns:a16="http://schemas.microsoft.com/office/drawing/2014/main" id="{72DB90D0-C9B9-4BD5-BB4F-AC286B91CB8C}"/>
                  </a:ext>
                </a:extLst>
              </p:cNvPr>
              <p:cNvSpPr/>
              <p:nvPr/>
            </p:nvSpPr>
            <p:spPr>
              <a:xfrm>
                <a:off x="2153192" y="1127601"/>
                <a:ext cx="788357" cy="446982"/>
              </a:xfrm>
              <a:prstGeom prst="rect">
                <a:avLst/>
              </a:prstGeom>
            </p:spPr>
            <p:txBody>
              <a:bodyPr wrap="none">
                <a:spAutoFit/>
              </a:bodyPr>
              <a:lstStyle/>
              <a:p>
                <a14:m>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en-US" altLang="zh-CN" sz="1600" b="0" i="1" smtClean="0">
                        <a:latin typeface="Cambria Math" panose="02040503050406030204" pitchFamily="18" charset="0"/>
                      </a:rPr>
                      <m:t>=0</m:t>
                    </m:r>
                  </m:oMath>
                </a14:m>
                <a:r>
                  <a:rPr lang="en-US" altLang="zh-CN" sz="1600" dirty="0">
                    <a:latin typeface="Times New Roman" panose="02020603050405020304" pitchFamily="18" charset="0"/>
                    <a:cs typeface="Times New Roman" panose="02020603050405020304" pitchFamily="18" charset="0"/>
                  </a:rPr>
                  <a:t>,</a:t>
                </a:r>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5" name="矩形 3">
                <a:extLst>
                  <a:ext uri="{FF2B5EF4-FFF2-40B4-BE49-F238E27FC236}">
                    <a16:creationId xmlns:a16="http://schemas.microsoft.com/office/drawing/2014/main" id="{72DB90D0-C9B9-4BD5-BB4F-AC286B91CB8C}"/>
                  </a:ext>
                </a:extLst>
              </p:cNvPr>
              <p:cNvSpPr>
                <a:spLocks noRot="1" noChangeAspect="1" noMove="1" noResize="1" noEditPoints="1" noAdjustHandles="1" noChangeArrowheads="1" noChangeShapeType="1" noTextEdit="1"/>
              </p:cNvSpPr>
              <p:nvPr/>
            </p:nvSpPr>
            <p:spPr>
              <a:xfrm>
                <a:off x="2153192" y="1127601"/>
                <a:ext cx="788357" cy="446982"/>
              </a:xfrm>
              <a:prstGeom prst="rect">
                <a:avLst/>
              </a:prstGeom>
              <a:blipFill>
                <a:blip r:embed="rId2"/>
                <a:stretch>
                  <a:fillRect r="-3077" b="-5479"/>
                </a:stretch>
              </a:blipFill>
            </p:spPr>
            <p:txBody>
              <a:bodyPr/>
              <a:lstStyle/>
              <a:p>
                <a:r>
                  <a:rPr lang="sv-SE">
                    <a:noFill/>
                  </a:rPr>
                  <a:t> </a:t>
                </a:r>
              </a:p>
            </p:txBody>
          </p:sp>
        </mc:Fallback>
      </mc:AlternateContent>
      <p:sp>
        <p:nvSpPr>
          <p:cNvPr id="6" name="矩形 4">
            <a:extLst>
              <a:ext uri="{FF2B5EF4-FFF2-40B4-BE49-F238E27FC236}">
                <a16:creationId xmlns:a16="http://schemas.microsoft.com/office/drawing/2014/main" id="{9F3E4027-DF57-4CA0-9654-272EA3774F6B}"/>
              </a:ext>
            </a:extLst>
          </p:cNvPr>
          <p:cNvSpPr/>
          <p:nvPr/>
        </p:nvSpPr>
        <p:spPr>
          <a:xfrm>
            <a:off x="2821911" y="1199125"/>
            <a:ext cx="1061509" cy="338554"/>
          </a:xfrm>
          <a:prstGeom prst="rect">
            <a:avLst/>
          </a:prstGeom>
        </p:spPr>
        <p:txBody>
          <a:bodyPr wrap="none">
            <a:spAutoFit/>
          </a:bodyPr>
          <a:lstStyle/>
          <a:p>
            <a:r>
              <a:rPr lang="en-US" altLang="zh-CN" sz="1600" dirty="0">
                <a:latin typeface="+mj-ea"/>
                <a:ea typeface="+mj-ea"/>
                <a:cs typeface="Times New Roman" panose="02020603050405020304" pitchFamily="18" charset="0"/>
              </a:rPr>
              <a:t>we obtain</a:t>
            </a:r>
            <a:endParaRPr lang="zh-CN" altLang="en-US" sz="1600" dirty="0">
              <a:latin typeface="+mj-ea"/>
              <a:ea typeface="+mj-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文本框 5">
                <a:extLst>
                  <a:ext uri="{FF2B5EF4-FFF2-40B4-BE49-F238E27FC236}">
                    <a16:creationId xmlns:a16="http://schemas.microsoft.com/office/drawing/2014/main" id="{37E3B9B4-BCE0-4F36-9D7B-59A098D785C0}"/>
                  </a:ext>
                </a:extLst>
              </p:cNvPr>
              <p:cNvSpPr txBox="1"/>
              <p:nvPr/>
            </p:nvSpPr>
            <p:spPr>
              <a:xfrm>
                <a:off x="2134821" y="1824794"/>
                <a:ext cx="1980670" cy="2510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1600" b="0" i="1" smtClean="0">
                          <a:latin typeface="Cambria Math" panose="02040503050406030204" pitchFamily="18" charset="0"/>
                        </a:rPr>
                        <m:t>𝛽</m:t>
                      </m:r>
                      <m:sSubSup>
                        <m:sSubSupPr>
                          <m:ctrlPr>
                            <a:rPr lang="en-US" altLang="zh-CN" sz="1600" b="0" i="1" smtClean="0">
                              <a:latin typeface="Cambria Math" panose="02040503050406030204" pitchFamily="18" charset="0"/>
                            </a:rPr>
                          </m:ctrlPr>
                        </m:sSubSup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up>
                          <m:r>
                            <a:rPr lang="en-US" altLang="zh-CN" sz="1600" b="0" i="1" smtClean="0">
                              <a:latin typeface="Cambria Math" panose="02040503050406030204" pitchFamily="18" charset="0"/>
                            </a:rPr>
                            <m:t>2</m:t>
                          </m:r>
                        </m:sup>
                      </m:sSubSup>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𝑘</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zh-CN" altLang="en-US" sz="1600" i="1">
                          <a:latin typeface="Cambria Math" panose="02040503050406030204" pitchFamily="18" charset="0"/>
                        </a:rPr>
                        <m:t>𝛼</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r>
                        <a:rPr lang="en-US" altLang="zh-CN" sz="1600" b="0" i="1" smtClean="0">
                          <a:latin typeface="Cambria Math" panose="02040503050406030204" pitchFamily="18" charset="0"/>
                        </a:rPr>
                        <m:t>=0</m:t>
                      </m:r>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8" name="文本框 5">
                <a:extLst>
                  <a:ext uri="{FF2B5EF4-FFF2-40B4-BE49-F238E27FC236}">
                    <a16:creationId xmlns:a16="http://schemas.microsoft.com/office/drawing/2014/main" id="{37E3B9B4-BCE0-4F36-9D7B-59A098D785C0}"/>
                  </a:ext>
                </a:extLst>
              </p:cNvPr>
              <p:cNvSpPr txBox="1">
                <a:spLocks noRot="1" noChangeAspect="1" noMove="1" noResize="1" noEditPoints="1" noAdjustHandles="1" noChangeArrowheads="1" noChangeShapeType="1" noTextEdit="1"/>
              </p:cNvSpPr>
              <p:nvPr/>
            </p:nvSpPr>
            <p:spPr>
              <a:xfrm>
                <a:off x="2134821" y="1824794"/>
                <a:ext cx="1980670" cy="251094"/>
              </a:xfrm>
              <a:prstGeom prst="rect">
                <a:avLst/>
              </a:prstGeom>
              <a:blipFill>
                <a:blip r:embed="rId3"/>
                <a:stretch>
                  <a:fillRect l="-2769" r="-1846" b="-33333"/>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9" name="文本框 6">
                <a:extLst>
                  <a:ext uri="{FF2B5EF4-FFF2-40B4-BE49-F238E27FC236}">
                    <a16:creationId xmlns:a16="http://schemas.microsoft.com/office/drawing/2014/main" id="{D55C33E7-1215-4C48-AB6D-B166FB574150}"/>
                  </a:ext>
                </a:extLst>
              </p:cNvPr>
              <p:cNvSpPr txBox="1"/>
              <p:nvPr/>
            </p:nvSpPr>
            <p:spPr>
              <a:xfrm>
                <a:off x="2129064" y="2244030"/>
                <a:ext cx="212391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𝑘</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𝑎</m:t>
                      </m:r>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𝑁</m:t>
                          </m:r>
                        </m:e>
                      </m:d>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𝑡</m:t>
                          </m:r>
                        </m:sub>
                      </m:sSub>
                      <m:r>
                        <a:rPr lang="en-US" altLang="zh-CN" sz="1600" b="0" i="1" smtClean="0">
                          <a:latin typeface="Cambria Math" panose="02040503050406030204" pitchFamily="18" charset="0"/>
                        </a:rPr>
                        <m:t>=0</m:t>
                      </m:r>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9" name="文本框 6">
                <a:extLst>
                  <a:ext uri="{FF2B5EF4-FFF2-40B4-BE49-F238E27FC236}">
                    <a16:creationId xmlns:a16="http://schemas.microsoft.com/office/drawing/2014/main" id="{D55C33E7-1215-4C48-AB6D-B166FB574150}"/>
                  </a:ext>
                </a:extLst>
              </p:cNvPr>
              <p:cNvSpPr txBox="1">
                <a:spLocks noRot="1" noChangeAspect="1" noMove="1" noResize="1" noEditPoints="1" noAdjustHandles="1" noChangeArrowheads="1" noChangeShapeType="1" noTextEdit="1"/>
              </p:cNvSpPr>
              <p:nvPr/>
            </p:nvSpPr>
            <p:spPr>
              <a:xfrm>
                <a:off x="2129064" y="2244030"/>
                <a:ext cx="2123915" cy="246221"/>
              </a:xfrm>
              <a:prstGeom prst="rect">
                <a:avLst/>
              </a:prstGeom>
              <a:blipFill>
                <a:blip r:embed="rId4"/>
                <a:stretch>
                  <a:fillRect l="-1719" r="-1433" b="-14634"/>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0" name="文本框 7">
                <a:extLst>
                  <a:ext uri="{FF2B5EF4-FFF2-40B4-BE49-F238E27FC236}">
                    <a16:creationId xmlns:a16="http://schemas.microsoft.com/office/drawing/2014/main" id="{AFB94826-C9DB-4BCB-9014-6DEAA95040C7}"/>
                  </a:ext>
                </a:extLst>
              </p:cNvPr>
              <p:cNvSpPr txBox="1"/>
              <p:nvPr/>
            </p:nvSpPr>
            <p:spPr>
              <a:xfrm>
                <a:off x="2129064" y="2588976"/>
                <a:ext cx="1694310" cy="349583"/>
              </a:xfrm>
              <a:prstGeom prst="rect">
                <a:avLst/>
              </a:prstGeom>
              <a:noFill/>
            </p:spPr>
            <p:txBody>
              <a:bodyPr wrap="none" lIns="0" tIns="0" rIns="0" bIns="0" rtlCol="0">
                <a:spAutoFit/>
              </a:bodyPr>
              <a:lstStyle/>
              <a:p>
                <a14:m>
                  <m:oMath xmlns:m="http://schemas.openxmlformats.org/officeDocument/2006/math">
                    <m:r>
                      <a:rPr lang="en-US" altLang="zh-CN" sz="1600" b="0" i="1" smtClean="0">
                        <a:latin typeface="Cambria Math" panose="02040503050406030204" pitchFamily="18" charset="0"/>
                      </a:rPr>
                      <m:t>𝑎</m:t>
                    </m:r>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𝑁</m:t>
                        </m:r>
                      </m:e>
                    </m:d>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𝑡</m:t>
                        </m:r>
                      </m:sub>
                    </m:sSub>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𝑁</m:t>
                        </m:r>
                      </m:num>
                      <m:den>
                        <m:r>
                          <a:rPr lang="zh-CN" altLang="en-US" sz="1600" b="0" i="1" smtClean="0">
                            <a:latin typeface="Cambria Math" panose="02040503050406030204" pitchFamily="18" charset="0"/>
                          </a:rPr>
                          <m:t>𝜏</m:t>
                        </m:r>
                      </m:den>
                    </m:f>
                  </m:oMath>
                </a14:m>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10" name="文本框 7">
                <a:extLst>
                  <a:ext uri="{FF2B5EF4-FFF2-40B4-BE49-F238E27FC236}">
                    <a16:creationId xmlns:a16="http://schemas.microsoft.com/office/drawing/2014/main" id="{AFB94826-C9DB-4BCB-9014-6DEAA95040C7}"/>
                  </a:ext>
                </a:extLst>
              </p:cNvPr>
              <p:cNvSpPr txBox="1">
                <a:spLocks noRot="1" noChangeAspect="1" noMove="1" noResize="1" noEditPoints="1" noAdjustHandles="1" noChangeArrowheads="1" noChangeShapeType="1" noTextEdit="1"/>
              </p:cNvSpPr>
              <p:nvPr/>
            </p:nvSpPr>
            <p:spPr>
              <a:xfrm>
                <a:off x="2129064" y="2588976"/>
                <a:ext cx="1694310" cy="349583"/>
              </a:xfrm>
              <a:prstGeom prst="rect">
                <a:avLst/>
              </a:prstGeom>
              <a:blipFill>
                <a:blip r:embed="rId5"/>
                <a:stretch>
                  <a:fillRect l="-2878" t="-5263" r="-6835" b="-19298"/>
                </a:stretch>
              </a:blipFill>
            </p:spPr>
            <p:txBody>
              <a:bodyPr/>
              <a:lstStyle/>
              <a:p>
                <a:r>
                  <a:rPr lang="sv-SE">
                    <a:noFill/>
                  </a:rPr>
                  <a:t> </a:t>
                </a:r>
              </a:p>
            </p:txBody>
          </p:sp>
        </mc:Fallback>
      </mc:AlternateContent>
      <p:sp>
        <p:nvSpPr>
          <p:cNvPr id="11" name="矩形 8">
            <a:extLst>
              <a:ext uri="{FF2B5EF4-FFF2-40B4-BE49-F238E27FC236}">
                <a16:creationId xmlns:a16="http://schemas.microsoft.com/office/drawing/2014/main" id="{1DB87EAD-89EA-4619-A16B-2E86569E4D04}"/>
              </a:ext>
            </a:extLst>
          </p:cNvPr>
          <p:cNvSpPr/>
          <p:nvPr/>
        </p:nvSpPr>
        <p:spPr>
          <a:xfrm>
            <a:off x="372103" y="3037284"/>
            <a:ext cx="3421129" cy="338554"/>
          </a:xfrm>
          <a:prstGeom prst="rect">
            <a:avLst/>
          </a:prstGeom>
        </p:spPr>
        <p:txBody>
          <a:bodyPr wrap="none">
            <a:spAutoFit/>
          </a:bodyPr>
          <a:lstStyle/>
          <a:p>
            <a:r>
              <a:rPr lang="en-US" altLang="zh-CN" sz="1600" dirty="0">
                <a:latin typeface="+mj-ea"/>
                <a:ea typeface="+mj-ea"/>
                <a:cs typeface="Times New Roman" panose="02020603050405020304" pitchFamily="18" charset="0"/>
              </a:rPr>
              <a:t>Solving the </a:t>
            </a:r>
            <a:r>
              <a:rPr lang="en-US" altLang="zh-CN" sz="1600" dirty="0" smtClean="0">
                <a:latin typeface="+mj-ea"/>
                <a:ea typeface="+mj-ea"/>
                <a:cs typeface="Times New Roman" panose="02020603050405020304" pitchFamily="18" charset="0"/>
              </a:rPr>
              <a:t>equations, </a:t>
            </a:r>
            <a:r>
              <a:rPr lang="en-US" altLang="zh-CN" sz="1600" dirty="0">
                <a:latin typeface="+mj-ea"/>
                <a:ea typeface="+mj-ea"/>
                <a:cs typeface="Times New Roman" panose="02020603050405020304" pitchFamily="18" charset="0"/>
              </a:rPr>
              <a:t>we obtained,</a:t>
            </a:r>
            <a:endParaRPr lang="zh-CN" altLang="en-US" sz="1600" dirty="0">
              <a:latin typeface="+mj-ea"/>
              <a:ea typeface="+mj-ea"/>
            </a:endParaRPr>
          </a:p>
        </p:txBody>
      </p:sp>
      <mc:AlternateContent xmlns:mc="http://schemas.openxmlformats.org/markup-compatibility/2006" xmlns:a14="http://schemas.microsoft.com/office/drawing/2010/main">
        <mc:Choice Requires="a14">
          <p:sp>
            <p:nvSpPr>
              <p:cNvPr id="12" name="矩形 9">
                <a:extLst>
                  <a:ext uri="{FF2B5EF4-FFF2-40B4-BE49-F238E27FC236}">
                    <a16:creationId xmlns:a16="http://schemas.microsoft.com/office/drawing/2014/main" id="{9D272F3A-A7C2-4009-9B36-101C4F08AC5F}"/>
                  </a:ext>
                </a:extLst>
              </p:cNvPr>
              <p:cNvSpPr/>
              <p:nvPr/>
            </p:nvSpPr>
            <p:spPr>
              <a:xfrm>
                <a:off x="2101463" y="3362972"/>
                <a:ext cx="2405017" cy="8850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𝑛</m:t>
                          </m:r>
                        </m:e>
                        <m:sub>
                          <m:r>
                            <a:rPr lang="en-US" altLang="zh-CN" sz="1600" i="1">
                              <a:latin typeface="Cambria Math" panose="02040503050406030204" pitchFamily="18" charset="0"/>
                            </a:rPr>
                            <m:t>0</m:t>
                          </m:r>
                        </m:sub>
                      </m:sSub>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𝑘</m:t>
                          </m:r>
                        </m:num>
                        <m:den>
                          <m:r>
                            <a:rPr lang="en-US" altLang="zh-CN" sz="1600" b="0" i="1" smtClean="0">
                              <a:latin typeface="Cambria Math" panose="02040503050406030204" pitchFamily="18" charset="0"/>
                            </a:rPr>
                            <m:t>2</m:t>
                          </m:r>
                          <m:r>
                            <a:rPr lang="zh-CN" altLang="en-US" sz="1600" b="0" i="1" smtClean="0">
                              <a:latin typeface="Cambria Math" panose="02040503050406030204" pitchFamily="18" charset="0"/>
                            </a:rPr>
                            <m:t>𝛽</m:t>
                          </m:r>
                        </m:den>
                      </m:f>
                      <m:d>
                        <m:dPr>
                          <m:ctrlPr>
                            <a:rPr lang="en-US" altLang="zh-CN" sz="1600" b="0" i="1" smtClean="0">
                              <a:latin typeface="Cambria Math" panose="02040503050406030204" pitchFamily="18" charset="0"/>
                            </a:rPr>
                          </m:ctrlPr>
                        </m:dPr>
                        <m:e>
                          <m:rad>
                            <m:radPr>
                              <m:degHide m:val="on"/>
                              <m:ctrlPr>
                                <a:rPr lang="en-US" altLang="zh-CN" sz="1600" b="0" i="1" smtClean="0">
                                  <a:latin typeface="Cambria Math" panose="02040503050406030204" pitchFamily="18" charset="0"/>
                                </a:rPr>
                              </m:ctrlPr>
                            </m:radPr>
                            <m:deg/>
                            <m:e>
                              <m:r>
                                <a:rPr lang="en-US" altLang="zh-CN" sz="1600" b="0" i="1" smtClean="0">
                                  <a:latin typeface="Cambria Math" panose="02040503050406030204" pitchFamily="18" charset="0"/>
                                </a:rPr>
                                <m:t>1+</m:t>
                              </m:r>
                              <m:f>
                                <m:fPr>
                                  <m:ctrlPr>
                                    <a:rPr lang="en-US" altLang="zh-CN" sz="1600" b="0" i="1" smtClean="0">
                                      <a:latin typeface="Cambria Math" panose="02040503050406030204" pitchFamily="18" charset="0"/>
                                    </a:rPr>
                                  </m:ctrlPr>
                                </m:fPr>
                                <m:num>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𝑒𝑥</m:t>
                                      </m:r>
                                    </m:sub>
                                  </m:sSub>
                                </m:num>
                                <m:den>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0</m:t>
                                      </m:r>
                                    </m:sub>
                                  </m:sSub>
                                </m:den>
                              </m:f>
                            </m:e>
                          </m:rad>
                          <m:r>
                            <a:rPr lang="en-US" altLang="zh-CN" sz="1600" b="0" i="1" smtClean="0">
                              <a:latin typeface="Cambria Math" panose="02040503050406030204" pitchFamily="18" charset="0"/>
                            </a:rPr>
                            <m:t>−1</m:t>
                          </m:r>
                        </m:e>
                      </m:d>
                    </m:oMath>
                  </m:oMathPara>
                </a14:m>
                <a:endParaRPr lang="en-US" altLang="zh-CN" sz="1600" dirty="0"/>
              </a:p>
            </p:txBody>
          </p:sp>
        </mc:Choice>
        <mc:Fallback xmlns="">
          <p:sp>
            <p:nvSpPr>
              <p:cNvPr id="12" name="矩形 9">
                <a:extLst>
                  <a:ext uri="{FF2B5EF4-FFF2-40B4-BE49-F238E27FC236}">
                    <a16:creationId xmlns:a16="http://schemas.microsoft.com/office/drawing/2014/main" id="{9D272F3A-A7C2-4009-9B36-101C4F08AC5F}"/>
                  </a:ext>
                </a:extLst>
              </p:cNvPr>
              <p:cNvSpPr>
                <a:spLocks noRot="1" noChangeAspect="1" noMove="1" noResize="1" noEditPoints="1" noAdjustHandles="1" noChangeArrowheads="1" noChangeShapeType="1" noTextEdit="1"/>
              </p:cNvSpPr>
              <p:nvPr/>
            </p:nvSpPr>
            <p:spPr>
              <a:xfrm>
                <a:off x="2101463" y="3362972"/>
                <a:ext cx="2405017" cy="885050"/>
              </a:xfrm>
              <a:prstGeom prst="rect">
                <a:avLst/>
              </a:prstGeom>
              <a:blipFill>
                <a:blip r:embed="rId6"/>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3" name="矩形 10">
                <a:extLst>
                  <a:ext uri="{FF2B5EF4-FFF2-40B4-BE49-F238E27FC236}">
                    <a16:creationId xmlns:a16="http://schemas.microsoft.com/office/drawing/2014/main" id="{E2CABB61-C082-4D8D-BB21-38F6F13D0CC7}"/>
                  </a:ext>
                </a:extLst>
              </p:cNvPr>
              <p:cNvSpPr/>
              <p:nvPr/>
            </p:nvSpPr>
            <p:spPr>
              <a:xfrm>
                <a:off x="2101463" y="4189070"/>
                <a:ext cx="3027688" cy="12341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𝑎</m:t>
                          </m:r>
                          <m:r>
                            <a:rPr lang="en-US" altLang="zh-CN" sz="1600" i="1">
                              <a:latin typeface="Cambria Math" panose="02040503050406030204" pitchFamily="18" charset="0"/>
                            </a:rPr>
                            <m:t>𝑛</m:t>
                          </m:r>
                        </m:e>
                        <m:sub>
                          <m:r>
                            <a:rPr lang="en-US" altLang="zh-CN" sz="1600" b="0" i="1" smtClean="0">
                              <a:latin typeface="Cambria Math" panose="02040503050406030204" pitchFamily="18" charset="0"/>
                            </a:rPr>
                            <m:t>𝑡</m:t>
                          </m:r>
                        </m:sub>
                      </m:sSub>
                      <m:r>
                        <a:rPr lang="zh-CN" altLang="en-US" sz="1600" i="1" smtClean="0">
                          <a:latin typeface="Cambria Math" panose="02040503050406030204" pitchFamily="18" charset="0"/>
                        </a:rPr>
                        <m:t>𝜏</m:t>
                      </m:r>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f>
                            <m:fPr>
                              <m:ctrlPr>
                                <a:rPr lang="en-US" altLang="zh-CN" sz="1600" i="1">
                                  <a:latin typeface="Cambria Math" panose="02040503050406030204" pitchFamily="18" charset="0"/>
                                </a:rPr>
                              </m:ctrlPr>
                            </m:fPr>
                            <m:num>
                              <m:sSup>
                                <m:sSupPr>
                                  <m:ctrlPr>
                                    <a:rPr lang="en-US" altLang="zh-CN" sz="1600" i="1" smtClean="0">
                                      <a:latin typeface="Cambria Math" panose="02040503050406030204" pitchFamily="18" charset="0"/>
                                    </a:rPr>
                                  </m:ctrlPr>
                                </m:sSupPr>
                                <m:e>
                                  <m:r>
                                    <a:rPr lang="en-US" altLang="zh-CN" sz="1600" b="0" i="1" smtClean="0">
                                      <a:latin typeface="Cambria Math" panose="02040503050406030204" pitchFamily="18" charset="0"/>
                                    </a:rPr>
                                    <m:t>𝑘</m:t>
                                  </m:r>
                                </m:e>
                                <m:sup>
                                  <m:r>
                                    <a:rPr lang="en-US" altLang="zh-CN" sz="1600" b="0" i="1" smtClean="0">
                                      <a:latin typeface="Cambria Math" panose="02040503050406030204" pitchFamily="18" charset="0"/>
                                    </a:rPr>
                                    <m:t>2</m:t>
                                  </m:r>
                                </m:sup>
                              </m:sSup>
                            </m:num>
                            <m:den>
                              <m:r>
                                <a:rPr lang="en-US" altLang="zh-CN" sz="1600" i="1">
                                  <a:latin typeface="Cambria Math" panose="02040503050406030204" pitchFamily="18" charset="0"/>
                                </a:rPr>
                                <m:t>2</m:t>
                              </m:r>
                              <m:r>
                                <a:rPr lang="zh-CN" altLang="en-US" sz="1600" i="1">
                                  <a:latin typeface="Cambria Math" panose="02040503050406030204" pitchFamily="18" charset="0"/>
                                </a:rPr>
                                <m:t>𝛽</m:t>
                              </m:r>
                            </m:den>
                          </m:f>
                          <m:d>
                            <m:dPr>
                              <m:ctrlPr>
                                <a:rPr lang="en-US" altLang="zh-CN" sz="1600" i="1">
                                  <a:latin typeface="Cambria Math" panose="02040503050406030204" pitchFamily="18" charset="0"/>
                                </a:rPr>
                              </m:ctrlPr>
                            </m:dPr>
                            <m:e>
                              <m:rad>
                                <m:radPr>
                                  <m:degHide m:val="on"/>
                                  <m:ctrlPr>
                                    <a:rPr lang="en-US" altLang="zh-CN" sz="1600" i="1">
                                      <a:latin typeface="Cambria Math" panose="02040503050406030204" pitchFamily="18" charset="0"/>
                                    </a:rPr>
                                  </m:ctrlPr>
                                </m:radPr>
                                <m:deg/>
                                <m:e>
                                  <m:r>
                                    <a:rPr lang="en-US" altLang="zh-CN" sz="1600" i="1">
                                      <a:latin typeface="Cambria Math" panose="02040503050406030204" pitchFamily="18" charset="0"/>
                                    </a:rPr>
                                    <m:t>1+</m:t>
                                  </m:r>
                                  <m:f>
                                    <m:fPr>
                                      <m:ctrlPr>
                                        <a:rPr lang="en-US" altLang="zh-CN" sz="1600" i="1">
                                          <a:latin typeface="Cambria Math" panose="02040503050406030204" pitchFamily="18" charset="0"/>
                                        </a:rPr>
                                      </m:ctrlPr>
                                    </m:fPr>
                                    <m:num>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num>
                                    <m:den>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0</m:t>
                                          </m:r>
                                        </m:sub>
                                      </m:sSub>
                                    </m:den>
                                  </m:f>
                                </m:e>
                              </m:rad>
                              <m:r>
                                <a:rPr lang="en-US" altLang="zh-CN" sz="1600" i="1">
                                  <a:latin typeface="Cambria Math" panose="02040503050406030204" pitchFamily="18" charset="0"/>
                                </a:rPr>
                                <m:t>−1</m:t>
                              </m:r>
                            </m:e>
                          </m:d>
                        </m:num>
                        <m:den>
                          <m:f>
                            <m:fPr>
                              <m:ctrlPr>
                                <a:rPr lang="en-US" altLang="zh-CN" sz="1600" b="0" i="1" smtClean="0">
                                  <a:latin typeface="Cambria Math" panose="02040503050406030204" pitchFamily="18" charset="0"/>
                                </a:rPr>
                              </m:ctrlPr>
                            </m:fPr>
                            <m:num>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num>
                            <m:den>
                              <m:r>
                                <a:rPr lang="zh-CN" altLang="en-US" sz="1600" b="0" i="1" smtClean="0">
                                  <a:latin typeface="Cambria Math" panose="02040503050406030204" pitchFamily="18" charset="0"/>
                                </a:rPr>
                                <m:t>𝜏</m:t>
                              </m:r>
                            </m:den>
                          </m:f>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sSup>
                                <m:sSupPr>
                                  <m:ctrlPr>
                                    <a:rPr lang="en-US" altLang="zh-CN" sz="1600" i="1">
                                      <a:latin typeface="Cambria Math" panose="02040503050406030204" pitchFamily="18" charset="0"/>
                                    </a:rPr>
                                  </m:ctrlPr>
                                </m:sSupPr>
                                <m:e>
                                  <m:r>
                                    <a:rPr lang="en-US" altLang="zh-CN" sz="1600" i="1">
                                      <a:latin typeface="Cambria Math" panose="02040503050406030204" pitchFamily="18" charset="0"/>
                                    </a:rPr>
                                    <m:t>𝑘</m:t>
                                  </m:r>
                                </m:e>
                                <m:sup>
                                  <m:r>
                                    <a:rPr lang="en-US" altLang="zh-CN" sz="1600" i="1">
                                      <a:latin typeface="Cambria Math" panose="02040503050406030204" pitchFamily="18" charset="0"/>
                                    </a:rPr>
                                    <m:t>2</m:t>
                                  </m:r>
                                </m:sup>
                              </m:sSup>
                            </m:num>
                            <m:den>
                              <m:r>
                                <a:rPr lang="en-US" altLang="zh-CN" sz="1600" i="1">
                                  <a:latin typeface="Cambria Math" panose="02040503050406030204" pitchFamily="18" charset="0"/>
                                </a:rPr>
                                <m:t>2</m:t>
                              </m:r>
                              <m:r>
                                <a:rPr lang="zh-CN" altLang="en-US" sz="1600" i="1">
                                  <a:latin typeface="Cambria Math" panose="02040503050406030204" pitchFamily="18" charset="0"/>
                                </a:rPr>
                                <m:t>𝛽</m:t>
                              </m:r>
                            </m:den>
                          </m:f>
                          <m:d>
                            <m:dPr>
                              <m:ctrlPr>
                                <a:rPr lang="en-US" altLang="zh-CN" sz="1600" i="1">
                                  <a:latin typeface="Cambria Math" panose="02040503050406030204" pitchFamily="18" charset="0"/>
                                </a:rPr>
                              </m:ctrlPr>
                            </m:dPr>
                            <m:e>
                              <m:rad>
                                <m:radPr>
                                  <m:degHide m:val="on"/>
                                  <m:ctrlPr>
                                    <a:rPr lang="en-US" altLang="zh-CN" sz="1600" i="1">
                                      <a:latin typeface="Cambria Math" panose="02040503050406030204" pitchFamily="18" charset="0"/>
                                    </a:rPr>
                                  </m:ctrlPr>
                                </m:radPr>
                                <m:deg/>
                                <m:e>
                                  <m:r>
                                    <a:rPr lang="en-US" altLang="zh-CN" sz="1600" i="1">
                                      <a:latin typeface="Cambria Math" panose="02040503050406030204" pitchFamily="18" charset="0"/>
                                    </a:rPr>
                                    <m:t>1+</m:t>
                                  </m:r>
                                  <m:f>
                                    <m:fPr>
                                      <m:ctrlPr>
                                        <a:rPr lang="en-US" altLang="zh-CN" sz="1600" i="1">
                                          <a:latin typeface="Cambria Math" panose="02040503050406030204" pitchFamily="18" charset="0"/>
                                        </a:rPr>
                                      </m:ctrlPr>
                                    </m:fPr>
                                    <m:num>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num>
                                    <m:den>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0</m:t>
                                          </m:r>
                                        </m:sub>
                                      </m:sSub>
                                    </m:den>
                                  </m:f>
                                </m:e>
                              </m:rad>
                              <m:r>
                                <a:rPr lang="en-US" altLang="zh-CN" sz="1600" i="1">
                                  <a:latin typeface="Cambria Math" panose="02040503050406030204" pitchFamily="18" charset="0"/>
                                </a:rPr>
                                <m:t>−1</m:t>
                              </m:r>
                            </m:e>
                          </m:d>
                        </m:den>
                      </m:f>
                    </m:oMath>
                  </m:oMathPara>
                </a14:m>
                <a:endParaRPr lang="en-US" altLang="zh-CN" sz="1600" dirty="0"/>
              </a:p>
            </p:txBody>
          </p:sp>
        </mc:Choice>
        <mc:Fallback xmlns="">
          <p:sp>
            <p:nvSpPr>
              <p:cNvPr id="13" name="矩形 10">
                <a:extLst>
                  <a:ext uri="{FF2B5EF4-FFF2-40B4-BE49-F238E27FC236}">
                    <a16:creationId xmlns:a16="http://schemas.microsoft.com/office/drawing/2014/main" id="{E2CABB61-C082-4D8D-BB21-38F6F13D0CC7}"/>
                  </a:ext>
                </a:extLst>
              </p:cNvPr>
              <p:cNvSpPr>
                <a:spLocks noRot="1" noChangeAspect="1" noMove="1" noResize="1" noEditPoints="1" noAdjustHandles="1" noChangeArrowheads="1" noChangeShapeType="1" noTextEdit="1"/>
              </p:cNvSpPr>
              <p:nvPr/>
            </p:nvSpPr>
            <p:spPr>
              <a:xfrm>
                <a:off x="2101463" y="4189070"/>
                <a:ext cx="3027688" cy="1234120"/>
              </a:xfrm>
              <a:prstGeom prst="rect">
                <a:avLst/>
              </a:prstGeom>
              <a:blipFill>
                <a:blip r:embed="rId7"/>
                <a:stretch>
                  <a:fillRect/>
                </a:stretch>
              </a:blipFill>
            </p:spPr>
            <p:txBody>
              <a:bodyPr/>
              <a:lstStyle/>
              <a:p>
                <a:r>
                  <a:rPr lang="sv-SE">
                    <a:noFill/>
                  </a:rPr>
                  <a:t> </a:t>
                </a:r>
              </a:p>
            </p:txBody>
          </p:sp>
        </mc:Fallback>
      </mc:AlternateContent>
      <p:sp>
        <p:nvSpPr>
          <p:cNvPr id="14" name="左大括号 11">
            <a:extLst>
              <a:ext uri="{FF2B5EF4-FFF2-40B4-BE49-F238E27FC236}">
                <a16:creationId xmlns:a16="http://schemas.microsoft.com/office/drawing/2014/main" id="{10E578F5-E4DF-4F68-8E3E-2D9A5F389916}"/>
              </a:ext>
            </a:extLst>
          </p:cNvPr>
          <p:cNvSpPr/>
          <p:nvPr/>
        </p:nvSpPr>
        <p:spPr>
          <a:xfrm>
            <a:off x="1856292" y="1839328"/>
            <a:ext cx="272772" cy="106123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p>
        </p:txBody>
      </p:sp>
      <p:sp>
        <p:nvSpPr>
          <p:cNvPr id="15" name="左大括号 12">
            <a:extLst>
              <a:ext uri="{FF2B5EF4-FFF2-40B4-BE49-F238E27FC236}">
                <a16:creationId xmlns:a16="http://schemas.microsoft.com/office/drawing/2014/main" id="{424E3B14-5D7E-48CF-8AFB-50E31F110BC0}"/>
              </a:ext>
            </a:extLst>
          </p:cNvPr>
          <p:cNvSpPr/>
          <p:nvPr/>
        </p:nvSpPr>
        <p:spPr>
          <a:xfrm>
            <a:off x="1834079" y="3499698"/>
            <a:ext cx="413202" cy="237331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16" name="矩形 13">
                <a:extLst>
                  <a:ext uri="{FF2B5EF4-FFF2-40B4-BE49-F238E27FC236}">
                    <a16:creationId xmlns:a16="http://schemas.microsoft.com/office/drawing/2014/main" id="{8C420BE7-0750-46D6-BBFE-BDB53DD16792}"/>
                  </a:ext>
                </a:extLst>
              </p:cNvPr>
              <p:cNvSpPr/>
              <p:nvPr/>
            </p:nvSpPr>
            <p:spPr>
              <a:xfrm>
                <a:off x="2175162" y="5303497"/>
                <a:ext cx="1040413" cy="627929"/>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0</m:t>
                          </m:r>
                        </m:sub>
                      </m:sSub>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sSup>
                            <m:sSupPr>
                              <m:ctrlPr>
                                <a:rPr lang="en-US" altLang="zh-CN" sz="1600" i="1">
                                  <a:latin typeface="Cambria Math" panose="02040503050406030204" pitchFamily="18" charset="0"/>
                                </a:rPr>
                              </m:ctrlPr>
                            </m:sSupPr>
                            <m:e>
                              <m:r>
                                <a:rPr lang="en-US" altLang="zh-CN" sz="1600" i="1">
                                  <a:latin typeface="Cambria Math" panose="02040503050406030204" pitchFamily="18" charset="0"/>
                                </a:rPr>
                                <m:t>𝑘</m:t>
                              </m:r>
                            </m:e>
                            <m:sup>
                              <m:r>
                                <a:rPr lang="en-US" altLang="zh-CN" sz="1600" i="1">
                                  <a:latin typeface="Cambria Math" panose="02040503050406030204" pitchFamily="18" charset="0"/>
                                </a:rPr>
                                <m:t>2</m:t>
                              </m:r>
                            </m:sup>
                          </m:sSup>
                        </m:num>
                        <m:den>
                          <m:r>
                            <a:rPr lang="en-US" altLang="zh-CN" sz="1600" b="0" i="1" smtClean="0">
                              <a:latin typeface="Cambria Math" panose="02040503050406030204" pitchFamily="18" charset="0"/>
                            </a:rPr>
                            <m:t>4</m:t>
                          </m:r>
                          <m:r>
                            <a:rPr lang="zh-CN" altLang="en-US" sz="1600" b="0" i="1" smtClean="0">
                              <a:latin typeface="Cambria Math" panose="02040503050406030204" pitchFamily="18" charset="0"/>
                            </a:rPr>
                            <m:t>𝛼</m:t>
                          </m:r>
                          <m:r>
                            <a:rPr lang="zh-CN" altLang="en-US" sz="1600" i="1">
                              <a:latin typeface="Cambria Math" panose="02040503050406030204" pitchFamily="18" charset="0"/>
                            </a:rPr>
                            <m:t>𝛽</m:t>
                          </m:r>
                        </m:den>
                      </m:f>
                    </m:oMath>
                  </m:oMathPara>
                </a14:m>
                <a:endParaRPr lang="zh-CN" altLang="en-US" sz="1600" dirty="0"/>
              </a:p>
            </p:txBody>
          </p:sp>
        </mc:Choice>
        <mc:Fallback xmlns="">
          <p:sp>
            <p:nvSpPr>
              <p:cNvPr id="16" name="矩形 13">
                <a:extLst>
                  <a:ext uri="{FF2B5EF4-FFF2-40B4-BE49-F238E27FC236}">
                    <a16:creationId xmlns:a16="http://schemas.microsoft.com/office/drawing/2014/main" id="{8C420BE7-0750-46D6-BBFE-BDB53DD16792}"/>
                  </a:ext>
                </a:extLst>
              </p:cNvPr>
              <p:cNvSpPr>
                <a:spLocks noRot="1" noChangeAspect="1" noMove="1" noResize="1" noEditPoints="1" noAdjustHandles="1" noChangeArrowheads="1" noChangeShapeType="1" noTextEdit="1"/>
              </p:cNvSpPr>
              <p:nvPr/>
            </p:nvSpPr>
            <p:spPr>
              <a:xfrm>
                <a:off x="2175162" y="5303497"/>
                <a:ext cx="1040413" cy="627929"/>
              </a:xfrm>
              <a:prstGeom prst="rect">
                <a:avLst/>
              </a:prstGeom>
              <a:blipFill>
                <a:blip r:embed="rId8"/>
                <a:stretch>
                  <a:fillRect/>
                </a:stretch>
              </a:blipFill>
            </p:spPr>
            <p:txBody>
              <a:bodyPr/>
              <a:lstStyle/>
              <a:p>
                <a:r>
                  <a:rPr lang="sv-SE">
                    <a:noFill/>
                  </a:rPr>
                  <a:t> </a:t>
                </a:r>
              </a:p>
            </p:txBody>
          </p:sp>
        </mc:Fallback>
      </mc:AlternateContent>
      <p:sp>
        <p:nvSpPr>
          <p:cNvPr id="17" name="矩形 14">
            <a:extLst>
              <a:ext uri="{FF2B5EF4-FFF2-40B4-BE49-F238E27FC236}">
                <a16:creationId xmlns:a16="http://schemas.microsoft.com/office/drawing/2014/main" id="{C1E324A8-96DC-4DB0-A120-242997F7FFC9}"/>
              </a:ext>
            </a:extLst>
          </p:cNvPr>
          <p:cNvSpPr/>
          <p:nvPr/>
        </p:nvSpPr>
        <p:spPr>
          <a:xfrm>
            <a:off x="3280164" y="5514200"/>
            <a:ext cx="3597460" cy="338554"/>
          </a:xfrm>
          <a:prstGeom prst="rect">
            <a:avLst/>
          </a:prstGeom>
        </p:spPr>
        <p:txBody>
          <a:bodyPr wrap="none">
            <a:spAutoFit/>
          </a:bodyPr>
          <a:lstStyle/>
          <a:p>
            <a:r>
              <a:rPr lang="en-US" altLang="zh-CN" sz="1600" dirty="0">
                <a:latin typeface="+mj-ea"/>
                <a:ea typeface="+mj-ea"/>
                <a:cs typeface="Times New Roman" panose="02020603050405020304" pitchFamily="18" charset="0"/>
              </a:rPr>
              <a:t>governed by the material parameters </a:t>
            </a:r>
            <a:endParaRPr lang="zh-CN" altLang="en-US" sz="1600" dirty="0">
              <a:latin typeface="+mj-ea"/>
              <a:ea typeface="+mj-ea"/>
            </a:endParaRPr>
          </a:p>
        </p:txBody>
      </p:sp>
      <p:sp>
        <p:nvSpPr>
          <p:cNvPr id="18" name="文本框 2">
            <a:extLst>
              <a:ext uri="{FF2B5EF4-FFF2-40B4-BE49-F238E27FC236}">
                <a16:creationId xmlns:a16="http://schemas.microsoft.com/office/drawing/2014/main" id="{C22CBCAB-6D61-4366-8755-148EF96A34F5}"/>
              </a:ext>
            </a:extLst>
          </p:cNvPr>
          <p:cNvSpPr txBox="1"/>
          <p:nvPr/>
        </p:nvSpPr>
        <p:spPr>
          <a:xfrm>
            <a:off x="3410085" y="342899"/>
            <a:ext cx="3518912" cy="646331"/>
          </a:xfrm>
          <a:prstGeom prst="rect">
            <a:avLst/>
          </a:prstGeom>
          <a:noFill/>
        </p:spPr>
        <p:txBody>
          <a:bodyPr wrap="none" rtlCol="0">
            <a:spAutoFit/>
          </a:bodyPr>
          <a:lstStyle/>
          <a:p>
            <a:r>
              <a:rPr lang="en-US" altLang="zh-CN" sz="3600" dirty="0"/>
              <a:t>Multiple process</a:t>
            </a:r>
          </a:p>
        </p:txBody>
      </p:sp>
      <p:sp>
        <p:nvSpPr>
          <p:cNvPr id="3" name="Slide Number Placeholder 2"/>
          <p:cNvSpPr>
            <a:spLocks noGrp="1"/>
          </p:cNvSpPr>
          <p:nvPr>
            <p:ph type="sldNum" sz="quarter" idx="12"/>
          </p:nvPr>
        </p:nvSpPr>
        <p:spPr/>
        <p:txBody>
          <a:bodyPr/>
          <a:lstStyle/>
          <a:p>
            <a:fld id="{680D72F4-1C41-4187-A4BC-492CF086CF40}" type="slidenum">
              <a:rPr lang="sv-SE" smtClean="0"/>
              <a:pPr/>
              <a:t>14</a:t>
            </a:fld>
            <a:endParaRPr lang="sv-SE"/>
          </a:p>
        </p:txBody>
      </p:sp>
    </p:spTree>
    <p:extLst>
      <p:ext uri="{BB962C8B-B14F-4D97-AF65-F5344CB8AC3E}">
        <p14:creationId xmlns:p14="http://schemas.microsoft.com/office/powerpoint/2010/main" val="3942389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1">
            <a:extLst>
              <a:ext uri="{FF2B5EF4-FFF2-40B4-BE49-F238E27FC236}">
                <a16:creationId xmlns:a16="http://schemas.microsoft.com/office/drawing/2014/main" id="{C10C0827-2FA0-407E-9D75-C0DAA14E9EC1}"/>
              </a:ext>
            </a:extLst>
          </p:cNvPr>
          <p:cNvSpPr txBox="1"/>
          <p:nvPr/>
        </p:nvSpPr>
        <p:spPr>
          <a:xfrm>
            <a:off x="223279" y="1105787"/>
            <a:ext cx="2213939" cy="338554"/>
          </a:xfrm>
          <a:prstGeom prst="rect">
            <a:avLst/>
          </a:prstGeom>
          <a:noFill/>
        </p:spPr>
        <p:txBody>
          <a:bodyPr wrap="none" rtlCol="0">
            <a:spAutoFit/>
          </a:bodyPr>
          <a:lstStyle/>
          <a:p>
            <a:r>
              <a:rPr lang="en-US" altLang="zh-CN" sz="1600" dirty="0">
                <a:solidFill>
                  <a:srgbClr val="FF0000"/>
                </a:solidFill>
              </a:rPr>
              <a:t>Two excitation modes</a:t>
            </a:r>
            <a:r>
              <a:rPr lang="en-US" altLang="zh-CN" sz="1600" dirty="0"/>
              <a:t>,</a:t>
            </a:r>
            <a:endParaRPr lang="zh-CN" altLang="en-US" sz="1600" dirty="0"/>
          </a:p>
        </p:txBody>
      </p:sp>
      <p:sp>
        <p:nvSpPr>
          <p:cNvPr id="5" name="文本框 2">
            <a:extLst>
              <a:ext uri="{FF2B5EF4-FFF2-40B4-BE49-F238E27FC236}">
                <a16:creationId xmlns:a16="http://schemas.microsoft.com/office/drawing/2014/main" id="{0C6A6667-69D7-4D6D-BDE8-5351E5A2282D}"/>
              </a:ext>
            </a:extLst>
          </p:cNvPr>
          <p:cNvSpPr txBox="1"/>
          <p:nvPr/>
        </p:nvSpPr>
        <p:spPr>
          <a:xfrm>
            <a:off x="223279" y="1555899"/>
            <a:ext cx="1743875" cy="338554"/>
          </a:xfrm>
          <a:prstGeom prst="rect">
            <a:avLst/>
          </a:prstGeom>
          <a:noFill/>
        </p:spPr>
        <p:txBody>
          <a:bodyPr wrap="none" rtlCol="0">
            <a:spAutoFit/>
          </a:bodyPr>
          <a:lstStyle/>
          <a:p>
            <a:r>
              <a:rPr lang="en-US" altLang="zh-CN" sz="1600" dirty="0">
                <a:solidFill>
                  <a:srgbClr val="0000FF"/>
                </a:solidFill>
              </a:rPr>
              <a:t>Weak excitation</a:t>
            </a:r>
            <a:r>
              <a:rPr lang="en-US" altLang="zh-CN" sz="1600" dirty="0"/>
              <a:t>, </a:t>
            </a:r>
            <a:endParaRPr lang="zh-CN" altLang="en-US" sz="1600" dirty="0"/>
          </a:p>
        </p:txBody>
      </p:sp>
      <mc:AlternateContent xmlns:mc="http://schemas.openxmlformats.org/markup-compatibility/2006" xmlns:a14="http://schemas.microsoft.com/office/drawing/2010/main">
        <mc:Choice Requires="a14">
          <p:sp>
            <p:nvSpPr>
              <p:cNvPr id="6" name="矩形 3">
                <a:extLst>
                  <a:ext uri="{FF2B5EF4-FFF2-40B4-BE49-F238E27FC236}">
                    <a16:creationId xmlns:a16="http://schemas.microsoft.com/office/drawing/2014/main" id="{4005D7EB-1369-4E44-A644-39BF9037AC0F}"/>
                  </a:ext>
                </a:extLst>
              </p:cNvPr>
              <p:cNvSpPr/>
              <p:nvPr/>
            </p:nvSpPr>
            <p:spPr>
              <a:xfrm>
                <a:off x="1752833" y="1555899"/>
                <a:ext cx="94981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r>
                        <a:rPr lang="en-US" altLang="zh-CN" sz="1600" i="1">
                          <a:latin typeface="Cambria Math" panose="02040503050406030204" pitchFamily="18" charset="0"/>
                          <a:ea typeface="Cambria Math" panose="02040503050406030204" pitchFamily="18" charset="0"/>
                        </a:rPr>
                        <m:t>≪</m:t>
                      </m:r>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b="0" i="1" smtClean="0">
                              <a:latin typeface="Cambria Math" panose="02040503050406030204" pitchFamily="18" charset="0"/>
                            </a:rPr>
                            <m:t>0</m:t>
                          </m:r>
                        </m:sub>
                      </m:sSub>
                    </m:oMath>
                  </m:oMathPara>
                </a14:m>
                <a:endParaRPr lang="zh-CN" altLang="en-US" sz="1600" dirty="0"/>
              </a:p>
            </p:txBody>
          </p:sp>
        </mc:Choice>
        <mc:Fallback xmlns="">
          <p:sp>
            <p:nvSpPr>
              <p:cNvPr id="6" name="矩形 3">
                <a:extLst>
                  <a:ext uri="{FF2B5EF4-FFF2-40B4-BE49-F238E27FC236}">
                    <a16:creationId xmlns:a16="http://schemas.microsoft.com/office/drawing/2014/main" id="{4005D7EB-1369-4E44-A644-39BF9037AC0F}"/>
                  </a:ext>
                </a:extLst>
              </p:cNvPr>
              <p:cNvSpPr>
                <a:spLocks noRot="1" noChangeAspect="1" noMove="1" noResize="1" noEditPoints="1" noAdjustHandles="1" noChangeArrowheads="1" noChangeShapeType="1" noTextEdit="1"/>
              </p:cNvSpPr>
              <p:nvPr/>
            </p:nvSpPr>
            <p:spPr>
              <a:xfrm>
                <a:off x="1752833" y="1555899"/>
                <a:ext cx="949811" cy="338554"/>
              </a:xfrm>
              <a:prstGeom prst="rect">
                <a:avLst/>
              </a:prstGeom>
              <a:blipFill>
                <a:blip r:embed="rId3"/>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8" name="矩形 4">
                <a:extLst>
                  <a:ext uri="{FF2B5EF4-FFF2-40B4-BE49-F238E27FC236}">
                    <a16:creationId xmlns:a16="http://schemas.microsoft.com/office/drawing/2014/main" id="{7876F818-C9A8-4ABF-99DB-10FBFD1EE638}"/>
                  </a:ext>
                </a:extLst>
              </p:cNvPr>
              <p:cNvSpPr/>
              <p:nvPr/>
            </p:nvSpPr>
            <p:spPr>
              <a:xfrm>
                <a:off x="3068457" y="2287404"/>
                <a:ext cx="109914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𝑀</m:t>
                          </m:r>
                        </m:sub>
                      </m:sSub>
                      <m:r>
                        <a:rPr lang="en-US" altLang="zh-CN" sz="1600" b="0" i="1" smtClean="0">
                          <a:latin typeface="Cambria Math" panose="02040503050406030204" pitchFamily="18" charset="0"/>
                        </a:rPr>
                        <m:t>=</m:t>
                      </m:r>
                      <m:r>
                        <a:rPr lang="zh-CN" altLang="en-US" sz="1600" i="1">
                          <a:latin typeface="Cambria Math" panose="02040503050406030204" pitchFamily="18" charset="0"/>
                        </a:rPr>
                        <m:t>𝛼</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oMath>
                  </m:oMathPara>
                </a14:m>
                <a:endParaRPr lang="zh-CN" altLang="en-US" sz="1600" dirty="0"/>
              </a:p>
            </p:txBody>
          </p:sp>
        </mc:Choice>
        <mc:Fallback xmlns="">
          <p:sp>
            <p:nvSpPr>
              <p:cNvPr id="8" name="矩形 4">
                <a:extLst>
                  <a:ext uri="{FF2B5EF4-FFF2-40B4-BE49-F238E27FC236}">
                    <a16:creationId xmlns:a16="http://schemas.microsoft.com/office/drawing/2014/main" id="{7876F818-C9A8-4ABF-99DB-10FBFD1EE638}"/>
                  </a:ext>
                </a:extLst>
              </p:cNvPr>
              <p:cNvSpPr>
                <a:spLocks noRot="1" noChangeAspect="1" noMove="1" noResize="1" noEditPoints="1" noAdjustHandles="1" noChangeArrowheads="1" noChangeShapeType="1" noTextEdit="1"/>
              </p:cNvSpPr>
              <p:nvPr/>
            </p:nvSpPr>
            <p:spPr>
              <a:xfrm>
                <a:off x="3068457" y="2287404"/>
                <a:ext cx="1099147" cy="338554"/>
              </a:xfrm>
              <a:prstGeom prst="rect">
                <a:avLst/>
              </a:prstGeom>
              <a:blipFill>
                <a:blip r:embed="rId4"/>
                <a:stretch>
                  <a:fillRect/>
                </a:stretch>
              </a:blipFill>
            </p:spPr>
            <p:txBody>
              <a:bodyPr/>
              <a:lstStyle/>
              <a:p>
                <a:r>
                  <a:rPr lang="sv-SE">
                    <a:noFill/>
                  </a:rPr>
                  <a:t> </a:t>
                </a:r>
              </a:p>
            </p:txBody>
          </p:sp>
        </mc:Fallback>
      </mc:AlternateContent>
      <p:sp>
        <p:nvSpPr>
          <p:cNvPr id="9" name="矩形 5">
            <a:extLst>
              <a:ext uri="{FF2B5EF4-FFF2-40B4-BE49-F238E27FC236}">
                <a16:creationId xmlns:a16="http://schemas.microsoft.com/office/drawing/2014/main" id="{9970222E-C2EB-4CBA-A67B-2D99489335B7}"/>
              </a:ext>
            </a:extLst>
          </p:cNvPr>
          <p:cNvSpPr/>
          <p:nvPr/>
        </p:nvSpPr>
        <p:spPr>
          <a:xfrm>
            <a:off x="223279" y="2287404"/>
            <a:ext cx="2805576" cy="338554"/>
          </a:xfrm>
          <a:prstGeom prst="rect">
            <a:avLst/>
          </a:prstGeom>
        </p:spPr>
        <p:txBody>
          <a:bodyPr wrap="none">
            <a:spAutoFit/>
          </a:bodyPr>
          <a:lstStyle/>
          <a:p>
            <a:r>
              <a:rPr lang="en-US" altLang="zh-CN" sz="1600" dirty="0"/>
              <a:t>The monomolecular intensity</a:t>
            </a:r>
            <a:endParaRPr lang="zh-CN" altLang="en-US" sz="1600" dirty="0"/>
          </a:p>
        </p:txBody>
      </p:sp>
      <mc:AlternateContent xmlns:mc="http://schemas.openxmlformats.org/markup-compatibility/2006" xmlns:a14="http://schemas.microsoft.com/office/drawing/2010/main">
        <mc:Choice Requires="a14">
          <p:sp>
            <p:nvSpPr>
              <p:cNvPr id="10" name="矩形 6">
                <a:extLst>
                  <a:ext uri="{FF2B5EF4-FFF2-40B4-BE49-F238E27FC236}">
                    <a16:creationId xmlns:a16="http://schemas.microsoft.com/office/drawing/2014/main" id="{967C4A66-594D-4C98-AC52-0EE426902DF3}"/>
                  </a:ext>
                </a:extLst>
              </p:cNvPr>
              <p:cNvSpPr/>
              <p:nvPr/>
            </p:nvSpPr>
            <p:spPr>
              <a:xfrm>
                <a:off x="2951213" y="2737239"/>
                <a:ext cx="1333634" cy="5864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𝐵</m:t>
                          </m:r>
                        </m:sub>
                      </m:sSub>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sSup>
                            <m:sSupPr>
                              <m:ctrlPr>
                                <a:rPr lang="en-US" altLang="zh-CN" sz="1600" b="0" i="1" smtClean="0">
                                  <a:latin typeface="Cambria Math" panose="02040503050406030204" pitchFamily="18" charset="0"/>
                                </a:rPr>
                              </m:ctrlPr>
                            </m:sSupPr>
                            <m:e>
                              <m:r>
                                <a:rPr lang="zh-CN" altLang="en-US" sz="1600" b="0" i="1" smtClean="0">
                                  <a:latin typeface="Cambria Math" panose="02040503050406030204" pitchFamily="18" charset="0"/>
                                </a:rPr>
                                <m:t>𝛼</m:t>
                              </m:r>
                            </m:e>
                            <m:sup>
                              <m:r>
                                <a:rPr lang="en-US" altLang="zh-CN" sz="1600" b="0" i="1" smtClean="0">
                                  <a:latin typeface="Cambria Math" panose="02040503050406030204" pitchFamily="18" charset="0"/>
                                </a:rPr>
                                <m:t>2</m:t>
                              </m:r>
                            </m:sup>
                          </m:sSup>
                          <m:r>
                            <a:rPr lang="zh-CN" altLang="en-US" sz="1600" b="0" i="1" smtClean="0">
                              <a:latin typeface="Cambria Math" panose="02040503050406030204" pitchFamily="18" charset="0"/>
                            </a:rPr>
                            <m:t>𝛽</m:t>
                          </m:r>
                        </m:num>
                        <m:den>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𝑘</m:t>
                              </m:r>
                            </m:e>
                            <m:sup>
                              <m:r>
                                <a:rPr lang="en-US" altLang="zh-CN" sz="1600" b="0" i="1" smtClean="0">
                                  <a:latin typeface="Cambria Math" panose="02040503050406030204" pitchFamily="18" charset="0"/>
                                </a:rPr>
                                <m:t>2</m:t>
                              </m:r>
                            </m:sup>
                          </m:sSup>
                        </m:den>
                      </m:f>
                      <m:sSubSup>
                        <m:sSubSupPr>
                          <m:ctrlPr>
                            <a:rPr lang="en-US" altLang="zh-CN" sz="1600" b="0" i="1" smtClean="0">
                              <a:latin typeface="Cambria Math" panose="02040503050406030204" pitchFamily="18" charset="0"/>
                            </a:rPr>
                          </m:ctrlPr>
                        </m:sSubSup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𝑒𝑥</m:t>
                          </m:r>
                        </m:sub>
                        <m:sup>
                          <m:r>
                            <a:rPr lang="en-US" altLang="zh-CN" sz="1600" b="0" i="1" smtClean="0">
                              <a:latin typeface="Cambria Math" panose="02040503050406030204" pitchFamily="18" charset="0"/>
                            </a:rPr>
                            <m:t>2</m:t>
                          </m:r>
                        </m:sup>
                      </m:sSubSup>
                    </m:oMath>
                  </m:oMathPara>
                </a14:m>
                <a:endParaRPr lang="zh-CN" altLang="en-US" sz="1600" dirty="0"/>
              </a:p>
            </p:txBody>
          </p:sp>
        </mc:Choice>
        <mc:Fallback xmlns="">
          <p:sp>
            <p:nvSpPr>
              <p:cNvPr id="10" name="矩形 6">
                <a:extLst>
                  <a:ext uri="{FF2B5EF4-FFF2-40B4-BE49-F238E27FC236}">
                    <a16:creationId xmlns:a16="http://schemas.microsoft.com/office/drawing/2014/main" id="{967C4A66-594D-4C98-AC52-0EE426902DF3}"/>
                  </a:ext>
                </a:extLst>
              </p:cNvPr>
              <p:cNvSpPr>
                <a:spLocks noRot="1" noChangeAspect="1" noMove="1" noResize="1" noEditPoints="1" noAdjustHandles="1" noChangeArrowheads="1" noChangeShapeType="1" noTextEdit="1"/>
              </p:cNvSpPr>
              <p:nvPr/>
            </p:nvSpPr>
            <p:spPr>
              <a:xfrm>
                <a:off x="2951213" y="2737239"/>
                <a:ext cx="1333634" cy="586443"/>
              </a:xfrm>
              <a:prstGeom prst="rect">
                <a:avLst/>
              </a:prstGeom>
              <a:blipFill>
                <a:blip r:embed="rId5"/>
                <a:stretch>
                  <a:fillRect/>
                </a:stretch>
              </a:blipFill>
            </p:spPr>
            <p:txBody>
              <a:bodyPr/>
              <a:lstStyle/>
              <a:p>
                <a:r>
                  <a:rPr lang="sv-SE">
                    <a:noFill/>
                  </a:rPr>
                  <a:t> </a:t>
                </a:r>
              </a:p>
            </p:txBody>
          </p:sp>
        </mc:Fallback>
      </mc:AlternateContent>
      <p:sp>
        <p:nvSpPr>
          <p:cNvPr id="11" name="矩形 7">
            <a:extLst>
              <a:ext uri="{FF2B5EF4-FFF2-40B4-BE49-F238E27FC236}">
                <a16:creationId xmlns:a16="http://schemas.microsoft.com/office/drawing/2014/main" id="{28DB346C-2827-4D0C-B3D8-AA7121D280BC}"/>
              </a:ext>
            </a:extLst>
          </p:cNvPr>
          <p:cNvSpPr/>
          <p:nvPr/>
        </p:nvSpPr>
        <p:spPr>
          <a:xfrm>
            <a:off x="233631" y="2834243"/>
            <a:ext cx="2451312" cy="338554"/>
          </a:xfrm>
          <a:prstGeom prst="rect">
            <a:avLst/>
          </a:prstGeom>
        </p:spPr>
        <p:txBody>
          <a:bodyPr wrap="none">
            <a:spAutoFit/>
          </a:bodyPr>
          <a:lstStyle/>
          <a:p>
            <a:r>
              <a:rPr lang="en-US" altLang="zh-CN" sz="1600" dirty="0"/>
              <a:t>The bimolecular intensity</a:t>
            </a:r>
            <a:endParaRPr lang="zh-CN" altLang="en-US" sz="1600" dirty="0"/>
          </a:p>
        </p:txBody>
      </p:sp>
      <p:sp>
        <p:nvSpPr>
          <p:cNvPr id="12" name="文本框 8">
            <a:extLst>
              <a:ext uri="{FF2B5EF4-FFF2-40B4-BE49-F238E27FC236}">
                <a16:creationId xmlns:a16="http://schemas.microsoft.com/office/drawing/2014/main" id="{A90890B4-AFCA-4B26-B76E-2A35EDC0C7B8}"/>
              </a:ext>
            </a:extLst>
          </p:cNvPr>
          <p:cNvSpPr txBox="1"/>
          <p:nvPr/>
        </p:nvSpPr>
        <p:spPr>
          <a:xfrm>
            <a:off x="4541261" y="2287404"/>
            <a:ext cx="832279" cy="338554"/>
          </a:xfrm>
          <a:prstGeom prst="rect">
            <a:avLst/>
          </a:prstGeom>
          <a:noFill/>
        </p:spPr>
        <p:txBody>
          <a:bodyPr wrap="none" rtlCol="0">
            <a:spAutoFit/>
          </a:bodyPr>
          <a:lstStyle/>
          <a:p>
            <a:r>
              <a:rPr lang="en-US" altLang="zh-CN" sz="1600" dirty="0"/>
              <a:t>linearly</a:t>
            </a:r>
            <a:endParaRPr lang="zh-CN" altLang="en-US" sz="1600" dirty="0"/>
          </a:p>
        </p:txBody>
      </p:sp>
      <p:sp>
        <p:nvSpPr>
          <p:cNvPr id="13" name="文本框 9">
            <a:extLst>
              <a:ext uri="{FF2B5EF4-FFF2-40B4-BE49-F238E27FC236}">
                <a16:creationId xmlns:a16="http://schemas.microsoft.com/office/drawing/2014/main" id="{47C8B3F7-EC57-44A7-BB11-6660967B8886}"/>
              </a:ext>
            </a:extLst>
          </p:cNvPr>
          <p:cNvSpPr txBox="1"/>
          <p:nvPr/>
        </p:nvSpPr>
        <p:spPr>
          <a:xfrm>
            <a:off x="4502531" y="2888650"/>
            <a:ext cx="1334020" cy="338554"/>
          </a:xfrm>
          <a:prstGeom prst="rect">
            <a:avLst/>
          </a:prstGeom>
          <a:noFill/>
        </p:spPr>
        <p:txBody>
          <a:bodyPr wrap="none" rtlCol="0">
            <a:spAutoFit/>
          </a:bodyPr>
          <a:lstStyle/>
          <a:p>
            <a:r>
              <a:rPr lang="en-US" altLang="zh-CN" sz="1600" dirty="0"/>
              <a:t>quadratically</a:t>
            </a:r>
            <a:endParaRPr lang="zh-CN" altLang="en-US" sz="1600" dirty="0"/>
          </a:p>
        </p:txBody>
      </p:sp>
      <p:sp>
        <p:nvSpPr>
          <p:cNvPr id="14" name="文本框 10">
            <a:extLst>
              <a:ext uri="{FF2B5EF4-FFF2-40B4-BE49-F238E27FC236}">
                <a16:creationId xmlns:a16="http://schemas.microsoft.com/office/drawing/2014/main" id="{74CB2729-320C-486D-A07F-ACBD7856032B}"/>
              </a:ext>
            </a:extLst>
          </p:cNvPr>
          <p:cNvSpPr txBox="1"/>
          <p:nvPr/>
        </p:nvSpPr>
        <p:spPr>
          <a:xfrm>
            <a:off x="261566" y="3613702"/>
            <a:ext cx="1085554" cy="338554"/>
          </a:xfrm>
          <a:prstGeom prst="rect">
            <a:avLst/>
          </a:prstGeom>
          <a:noFill/>
        </p:spPr>
        <p:txBody>
          <a:bodyPr wrap="none" rtlCol="0">
            <a:spAutoFit/>
          </a:bodyPr>
          <a:lstStyle/>
          <a:p>
            <a:r>
              <a:rPr lang="en-US" altLang="zh-CN" sz="1600" dirty="0"/>
              <a:t>Compare </a:t>
            </a:r>
            <a:endParaRPr lang="zh-CN" altLang="en-US" sz="1600" dirty="0"/>
          </a:p>
        </p:txBody>
      </p:sp>
      <mc:AlternateContent xmlns:mc="http://schemas.openxmlformats.org/markup-compatibility/2006" xmlns:a14="http://schemas.microsoft.com/office/drawing/2010/main">
        <mc:Choice Requires="a14">
          <p:sp>
            <p:nvSpPr>
              <p:cNvPr id="15" name="矩形 11">
                <a:extLst>
                  <a:ext uri="{FF2B5EF4-FFF2-40B4-BE49-F238E27FC236}">
                    <a16:creationId xmlns:a16="http://schemas.microsoft.com/office/drawing/2014/main" id="{533A5F1C-8AA6-41E9-AE43-F8F3BAEA2D7F}"/>
                  </a:ext>
                </a:extLst>
              </p:cNvPr>
              <p:cNvSpPr/>
              <p:nvPr/>
            </p:nvSpPr>
            <p:spPr>
              <a:xfrm>
                <a:off x="1173163" y="3613702"/>
                <a:ext cx="109914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𝑀</m:t>
                          </m:r>
                        </m:sub>
                      </m:sSub>
                      <m:r>
                        <a:rPr lang="en-US" altLang="zh-CN" sz="1600" b="0" i="1" smtClean="0">
                          <a:latin typeface="Cambria Math" panose="02040503050406030204" pitchFamily="18" charset="0"/>
                        </a:rPr>
                        <m:t>=</m:t>
                      </m:r>
                      <m:r>
                        <a:rPr lang="zh-CN" altLang="en-US" sz="1600" i="1">
                          <a:latin typeface="Cambria Math" panose="02040503050406030204" pitchFamily="18" charset="0"/>
                        </a:rPr>
                        <m:t>𝛼</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oMath>
                  </m:oMathPara>
                </a14:m>
                <a:endParaRPr lang="zh-CN" altLang="en-US" sz="1600" dirty="0"/>
              </a:p>
            </p:txBody>
          </p:sp>
        </mc:Choice>
        <mc:Fallback xmlns="">
          <p:sp>
            <p:nvSpPr>
              <p:cNvPr id="15" name="矩形 11">
                <a:extLst>
                  <a:ext uri="{FF2B5EF4-FFF2-40B4-BE49-F238E27FC236}">
                    <a16:creationId xmlns:a16="http://schemas.microsoft.com/office/drawing/2014/main" id="{533A5F1C-8AA6-41E9-AE43-F8F3BAEA2D7F}"/>
                  </a:ext>
                </a:extLst>
              </p:cNvPr>
              <p:cNvSpPr>
                <a:spLocks noRot="1" noChangeAspect="1" noMove="1" noResize="1" noEditPoints="1" noAdjustHandles="1" noChangeArrowheads="1" noChangeShapeType="1" noTextEdit="1"/>
              </p:cNvSpPr>
              <p:nvPr/>
            </p:nvSpPr>
            <p:spPr>
              <a:xfrm>
                <a:off x="1173163" y="3613702"/>
                <a:ext cx="1099147" cy="338554"/>
              </a:xfrm>
              <a:prstGeom prst="rect">
                <a:avLst/>
              </a:prstGeom>
              <a:blipFill>
                <a:blip r:embed="rId6"/>
                <a:stretch>
                  <a:fillRect/>
                </a:stretch>
              </a:blipFill>
            </p:spPr>
            <p:txBody>
              <a:bodyPr/>
              <a:lstStyle/>
              <a:p>
                <a:r>
                  <a:rPr lang="sv-SE">
                    <a:noFill/>
                  </a:rPr>
                  <a:t> </a:t>
                </a:r>
              </a:p>
            </p:txBody>
          </p:sp>
        </mc:Fallback>
      </mc:AlternateContent>
      <p:sp>
        <p:nvSpPr>
          <p:cNvPr id="16" name="文本框 12">
            <a:extLst>
              <a:ext uri="{FF2B5EF4-FFF2-40B4-BE49-F238E27FC236}">
                <a16:creationId xmlns:a16="http://schemas.microsoft.com/office/drawing/2014/main" id="{7673C82B-49F5-4080-880E-D1DA2617ED94}"/>
              </a:ext>
            </a:extLst>
          </p:cNvPr>
          <p:cNvSpPr txBox="1"/>
          <p:nvPr/>
        </p:nvSpPr>
        <p:spPr>
          <a:xfrm>
            <a:off x="2288853" y="3613702"/>
            <a:ext cx="606256" cy="338554"/>
          </a:xfrm>
          <a:prstGeom prst="rect">
            <a:avLst/>
          </a:prstGeom>
          <a:noFill/>
        </p:spPr>
        <p:txBody>
          <a:bodyPr wrap="none" rtlCol="0">
            <a:spAutoFit/>
          </a:bodyPr>
          <a:lstStyle/>
          <a:p>
            <a:r>
              <a:rPr lang="en-US" altLang="zh-CN" sz="1600" dirty="0"/>
              <a:t>with </a:t>
            </a:r>
            <a:endParaRPr lang="zh-CN" altLang="en-US" sz="1600" dirty="0"/>
          </a:p>
        </p:txBody>
      </p:sp>
      <mc:AlternateContent xmlns:mc="http://schemas.openxmlformats.org/markup-compatibility/2006" xmlns:a14="http://schemas.microsoft.com/office/drawing/2010/main">
        <mc:Choice Requires="a14">
          <p:sp>
            <p:nvSpPr>
              <p:cNvPr id="17" name="文本框 13">
                <a:extLst>
                  <a:ext uri="{FF2B5EF4-FFF2-40B4-BE49-F238E27FC236}">
                    <a16:creationId xmlns:a16="http://schemas.microsoft.com/office/drawing/2014/main" id="{1C92708E-DD10-4C59-AF29-656F47C1006B}"/>
                  </a:ext>
                </a:extLst>
              </p:cNvPr>
              <p:cNvSpPr txBox="1"/>
              <p:nvPr/>
            </p:nvSpPr>
            <p:spPr>
              <a:xfrm>
                <a:off x="2923970" y="3535411"/>
                <a:ext cx="2422523"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sz="1600" i="1" smtClean="0">
                              <a:latin typeface="Cambria Math" panose="02040503050406030204" pitchFamily="18" charset="0"/>
                            </a:rPr>
                          </m:ctrlPr>
                        </m:fPr>
                        <m:num>
                          <m:r>
                            <a:rPr lang="zh-CN" altLang="en-US" sz="1600" i="1">
                              <a:latin typeface="Cambria Math" panose="02040503050406030204" pitchFamily="18" charset="0"/>
                            </a:rPr>
                            <m:t>ⅆ</m:t>
                          </m:r>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num>
                        <m:den>
                          <m:r>
                            <a:rPr lang="zh-CN" altLang="en-US" sz="1600" i="1">
                              <a:latin typeface="Cambria Math" panose="02040503050406030204" pitchFamily="18" charset="0"/>
                            </a:rPr>
                            <m:t>ⅆ</m:t>
                          </m:r>
                          <m:r>
                            <a:rPr lang="zh-CN" altLang="en-US" sz="1600" i="1">
                              <a:latin typeface="Cambria Math" panose="02040503050406030204" pitchFamily="18" charset="0"/>
                            </a:rPr>
                            <m:t>𝑡</m:t>
                          </m:r>
                        </m:den>
                      </m:f>
                      <m:r>
                        <a:rPr lang="zh-CN" altLang="en-US" sz="1600" i="0">
                          <a:latin typeface="Cambria Math" panose="02040503050406030204" pitchFamily="18" charset="0"/>
                        </a:rPr>
                        <m:t>=</m:t>
                      </m:r>
                      <m:r>
                        <a:rPr lang="zh-CN" altLang="en-US" sz="1600" b="0" i="1" smtClean="0">
                          <a:latin typeface="Cambria Math" panose="02040503050406030204" pitchFamily="18" charset="0"/>
                        </a:rPr>
                        <m:t>𝛼</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𝑒𝑥</m:t>
                          </m:r>
                        </m:sub>
                      </m:sSub>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𝛽</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𝑝</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𝑘</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0</m:t>
                          </m:r>
                        </m:sub>
                      </m:sSub>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17" name="文本框 13">
                <a:extLst>
                  <a:ext uri="{FF2B5EF4-FFF2-40B4-BE49-F238E27FC236}">
                    <a16:creationId xmlns:a16="http://schemas.microsoft.com/office/drawing/2014/main" id="{1C92708E-DD10-4C59-AF29-656F47C1006B}"/>
                  </a:ext>
                </a:extLst>
              </p:cNvPr>
              <p:cNvSpPr txBox="1">
                <a:spLocks noRot="1" noChangeAspect="1" noMove="1" noResize="1" noEditPoints="1" noAdjustHandles="1" noChangeArrowheads="1" noChangeShapeType="1" noTextEdit="1"/>
              </p:cNvSpPr>
              <p:nvPr/>
            </p:nvSpPr>
            <p:spPr>
              <a:xfrm>
                <a:off x="2923970" y="3535411"/>
                <a:ext cx="2422523" cy="467500"/>
              </a:xfrm>
              <a:prstGeom prst="rect">
                <a:avLst/>
              </a:prstGeom>
              <a:blipFill>
                <a:blip r:embed="rId7"/>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文本框 14">
                <a:extLst>
                  <a:ext uri="{FF2B5EF4-FFF2-40B4-BE49-F238E27FC236}">
                    <a16:creationId xmlns:a16="http://schemas.microsoft.com/office/drawing/2014/main" id="{CAE87959-02C4-4DDF-9A3E-32884759899C}"/>
                  </a:ext>
                </a:extLst>
              </p:cNvPr>
              <p:cNvSpPr txBox="1"/>
              <p:nvPr/>
            </p:nvSpPr>
            <p:spPr>
              <a:xfrm>
                <a:off x="223279" y="4004828"/>
                <a:ext cx="8690588" cy="584775"/>
              </a:xfrm>
              <a:prstGeom prst="rect">
                <a:avLst/>
              </a:prstGeom>
              <a:noFill/>
            </p:spPr>
            <p:txBody>
              <a:bodyPr wrap="square" rtlCol="0">
                <a:spAutoFit/>
              </a:bodyPr>
              <a:lstStyle/>
              <a:p>
                <a:r>
                  <a:rPr lang="en-US" altLang="zh-CN" sz="1600" dirty="0" smtClean="0"/>
                  <a:t>All the </a:t>
                </a:r>
                <a:r>
                  <a:rPr lang="en-US" altLang="zh-CN" sz="1600" dirty="0"/>
                  <a:t>absorbed energy </a:t>
                </a:r>
                <a14:m>
                  <m:oMath xmlns:m="http://schemas.openxmlformats.org/officeDocument/2006/math">
                    <m:r>
                      <a:rPr lang="zh-CN" altLang="en-US" sz="1600" i="1">
                        <a:latin typeface="Cambria Math" panose="02040503050406030204" pitchFamily="18" charset="0"/>
                      </a:rPr>
                      <m:t>𝛼</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oMath>
                </a14:m>
                <a:r>
                  <a:rPr lang="zh-CN" altLang="en-US" sz="1600" dirty="0"/>
                  <a:t> </a:t>
                </a:r>
                <a:r>
                  <a:rPr lang="en-US" altLang="zh-CN" sz="1600" dirty="0"/>
                  <a:t>is radiated in the form of monomolecular impurity </a:t>
                </a:r>
                <a:r>
                  <a:rPr lang="en-US" altLang="zh-CN" sz="1600" dirty="0" smtClean="0"/>
                  <a:t>luminescence. Thus</a:t>
                </a:r>
                <a:r>
                  <a:rPr lang="en-US" altLang="zh-CN" sz="1600" dirty="0"/>
                  <a:t>, </a:t>
                </a:r>
                <a:endParaRPr lang="zh-CN" altLang="en-US" sz="1600" dirty="0"/>
              </a:p>
            </p:txBody>
          </p:sp>
        </mc:Choice>
        <mc:Fallback xmlns="">
          <p:sp>
            <p:nvSpPr>
              <p:cNvPr id="18" name="文本框 14">
                <a:extLst>
                  <a:ext uri="{FF2B5EF4-FFF2-40B4-BE49-F238E27FC236}">
                    <a16:creationId xmlns:a16="http://schemas.microsoft.com/office/drawing/2014/main" id="{CAE87959-02C4-4DDF-9A3E-32884759899C}"/>
                  </a:ext>
                </a:extLst>
              </p:cNvPr>
              <p:cNvSpPr txBox="1">
                <a:spLocks noRot="1" noChangeAspect="1" noMove="1" noResize="1" noEditPoints="1" noAdjustHandles="1" noChangeArrowheads="1" noChangeShapeType="1" noTextEdit="1"/>
              </p:cNvSpPr>
              <p:nvPr/>
            </p:nvSpPr>
            <p:spPr>
              <a:xfrm>
                <a:off x="223279" y="4004828"/>
                <a:ext cx="8690588" cy="584775"/>
              </a:xfrm>
              <a:prstGeom prst="rect">
                <a:avLst/>
              </a:prstGeom>
              <a:blipFill>
                <a:blip r:embed="rId8"/>
                <a:stretch>
                  <a:fillRect l="-421" t="-3125" b="-12500"/>
                </a:stretch>
              </a:blipFill>
            </p:spPr>
            <p:txBody>
              <a:bodyPr/>
              <a:lstStyle/>
              <a:p>
                <a:r>
                  <a:rPr lang="sv-SE">
                    <a:noFill/>
                  </a:rPr>
                  <a:t> </a:t>
                </a:r>
              </a:p>
            </p:txBody>
          </p:sp>
        </mc:Fallback>
      </mc:AlternateContent>
      <p:grpSp>
        <p:nvGrpSpPr>
          <p:cNvPr id="22" name="Group 21"/>
          <p:cNvGrpSpPr/>
          <p:nvPr/>
        </p:nvGrpSpPr>
        <p:grpSpPr>
          <a:xfrm>
            <a:off x="3167155" y="4611182"/>
            <a:ext cx="901750" cy="338706"/>
            <a:chOff x="2195333" y="4631905"/>
            <a:chExt cx="901750" cy="338706"/>
          </a:xfrm>
        </p:grpSpPr>
        <p:sp>
          <p:nvSpPr>
            <p:cNvPr id="3" name="Rectangle 2"/>
            <p:cNvSpPr/>
            <p:nvPr/>
          </p:nvSpPr>
          <p:spPr>
            <a:xfrm>
              <a:off x="2195333" y="4631905"/>
              <a:ext cx="873124" cy="33855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mc:AlternateContent xmlns:mc="http://schemas.openxmlformats.org/markup-compatibility/2006" xmlns:a14="http://schemas.microsoft.com/office/drawing/2010/main">
          <mc:Choice Requires="a14">
            <p:sp>
              <p:nvSpPr>
                <p:cNvPr id="19" name="矩形 15">
                  <a:extLst>
                    <a:ext uri="{FF2B5EF4-FFF2-40B4-BE49-F238E27FC236}">
                      <a16:creationId xmlns:a16="http://schemas.microsoft.com/office/drawing/2014/main" id="{5B961DA8-7E98-41B8-BB90-8D8827B888EB}"/>
                    </a:ext>
                  </a:extLst>
                </p:cNvPr>
                <p:cNvSpPr/>
                <p:nvPr/>
              </p:nvSpPr>
              <p:spPr>
                <a:xfrm>
                  <a:off x="2223959" y="4632057"/>
                  <a:ext cx="873124" cy="338554"/>
                </a:xfrm>
                <a:prstGeom prst="rect">
                  <a:avLst/>
                </a:prstGeom>
              </p:spPr>
              <p:txBody>
                <a:bodyPr wrap="none">
                  <a:spAutoFit/>
                </a:bodyPr>
                <a:lstStyle/>
                <a:p>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𝑀</m:t>
                          </m:r>
                        </m:sub>
                      </m:sSub>
                    </m:oMath>
                  </a14:m>
                  <a:r>
                    <a:rPr lang="en-US" altLang="zh-CN" sz="1600" dirty="0">
                      <a:ea typeface="Cambria Math" panose="02040503050406030204" pitchFamily="18" charset="0"/>
                    </a:rPr>
                    <a:t> </a:t>
                  </a:r>
                  <a14:m>
                    <m:oMath xmlns:m="http://schemas.openxmlformats.org/officeDocument/2006/math">
                      <m:r>
                        <a:rPr lang="en-US" altLang="zh-CN" sz="1600" i="1">
                          <a:latin typeface="Cambria Math" panose="02040503050406030204" pitchFamily="18" charset="0"/>
                          <a:ea typeface="Cambria Math" panose="02040503050406030204" pitchFamily="18" charset="0"/>
                        </a:rPr>
                        <m:t>≫</m:t>
                      </m:r>
                    </m:oMath>
                  </a14:m>
                  <a:r>
                    <a:rPr lang="en-US" altLang="zh-CN" sz="1600" dirty="0"/>
                    <a:t> </a:t>
                  </a:r>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𝐵</m:t>
                          </m:r>
                        </m:sub>
                      </m:sSub>
                    </m:oMath>
                  </a14:m>
                  <a:endParaRPr lang="zh-CN" altLang="en-US" sz="1600" dirty="0"/>
                </a:p>
              </p:txBody>
            </p:sp>
          </mc:Choice>
          <mc:Fallback xmlns="">
            <p:sp>
              <p:nvSpPr>
                <p:cNvPr id="19" name="矩形 15">
                  <a:extLst>
                    <a:ext uri="{FF2B5EF4-FFF2-40B4-BE49-F238E27FC236}">
                      <a16:creationId xmlns:a16="http://schemas.microsoft.com/office/drawing/2014/main" id="{5B961DA8-7E98-41B8-BB90-8D8827B888EB}"/>
                    </a:ext>
                  </a:extLst>
                </p:cNvPr>
                <p:cNvSpPr>
                  <a:spLocks noRot="1" noChangeAspect="1" noMove="1" noResize="1" noEditPoints="1" noAdjustHandles="1" noChangeArrowheads="1" noChangeShapeType="1" noTextEdit="1"/>
                </p:cNvSpPr>
                <p:nvPr/>
              </p:nvSpPr>
              <p:spPr>
                <a:xfrm>
                  <a:off x="2223959" y="4632057"/>
                  <a:ext cx="873124" cy="338554"/>
                </a:xfrm>
                <a:prstGeom prst="rect">
                  <a:avLst/>
                </a:prstGeom>
                <a:blipFill>
                  <a:blip r:embed="rId9"/>
                  <a:stretch>
                    <a:fillRect/>
                  </a:stretch>
                </a:blipFill>
              </p:spPr>
              <p:txBody>
                <a:bodyPr/>
                <a:lstStyle/>
                <a:p>
                  <a:r>
                    <a:rPr lang="sv-SE">
                      <a:noFill/>
                    </a:rPr>
                    <a:t> </a:t>
                  </a:r>
                </a:p>
              </p:txBody>
            </p:sp>
          </mc:Fallback>
        </mc:AlternateContent>
      </p:grpSp>
      <p:sp>
        <p:nvSpPr>
          <p:cNvPr id="20" name="矩形 16">
            <a:extLst>
              <a:ext uri="{FF2B5EF4-FFF2-40B4-BE49-F238E27FC236}">
                <a16:creationId xmlns:a16="http://schemas.microsoft.com/office/drawing/2014/main" id="{9D89AA2E-0B30-43CA-9D17-C5BC61A78058}"/>
              </a:ext>
            </a:extLst>
          </p:cNvPr>
          <p:cNvSpPr/>
          <p:nvPr/>
        </p:nvSpPr>
        <p:spPr>
          <a:xfrm>
            <a:off x="233631" y="5048901"/>
            <a:ext cx="8472990" cy="584775"/>
          </a:xfrm>
          <a:prstGeom prst="rect">
            <a:avLst/>
          </a:prstGeom>
        </p:spPr>
        <p:txBody>
          <a:bodyPr wrap="square">
            <a:spAutoFit/>
          </a:bodyPr>
          <a:lstStyle/>
          <a:p>
            <a:r>
              <a:rPr lang="en-US" altLang="zh-CN" sz="1600" dirty="0"/>
              <a:t>Physical significance: </a:t>
            </a:r>
            <a:r>
              <a:rPr lang="en-US" altLang="zh-CN" sz="1600" dirty="0">
                <a:solidFill>
                  <a:srgbClr val="0000FF"/>
                </a:solidFill>
              </a:rPr>
              <a:t>almost all the photo generated carriers are trapped in the impurity centers</a:t>
            </a:r>
            <a:r>
              <a:rPr lang="en-US" altLang="zh-CN" sz="1600" dirty="0"/>
              <a:t> under the low density of excitation</a:t>
            </a:r>
            <a:endParaRPr lang="zh-CN" altLang="en-US" sz="1600" dirty="0"/>
          </a:p>
        </p:txBody>
      </p:sp>
      <p:sp>
        <p:nvSpPr>
          <p:cNvPr id="21" name="文本框 2">
            <a:extLst>
              <a:ext uri="{FF2B5EF4-FFF2-40B4-BE49-F238E27FC236}">
                <a16:creationId xmlns:a16="http://schemas.microsoft.com/office/drawing/2014/main" id="{C22CBCAB-6D61-4366-8755-148EF96A34F5}"/>
              </a:ext>
            </a:extLst>
          </p:cNvPr>
          <p:cNvSpPr txBox="1"/>
          <p:nvPr/>
        </p:nvSpPr>
        <p:spPr>
          <a:xfrm>
            <a:off x="3410085" y="342899"/>
            <a:ext cx="3518912" cy="646331"/>
          </a:xfrm>
          <a:prstGeom prst="rect">
            <a:avLst/>
          </a:prstGeom>
          <a:noFill/>
        </p:spPr>
        <p:txBody>
          <a:bodyPr wrap="none" rtlCol="0">
            <a:spAutoFit/>
          </a:bodyPr>
          <a:lstStyle/>
          <a:p>
            <a:r>
              <a:rPr lang="en-US" altLang="zh-CN" sz="3600" dirty="0"/>
              <a:t>Multiple process</a:t>
            </a:r>
          </a:p>
        </p:txBody>
      </p:sp>
      <p:sp>
        <p:nvSpPr>
          <p:cNvPr id="7" name="Slide Number Placeholder 6"/>
          <p:cNvSpPr>
            <a:spLocks noGrp="1"/>
          </p:cNvSpPr>
          <p:nvPr>
            <p:ph type="sldNum" sz="quarter" idx="12"/>
          </p:nvPr>
        </p:nvSpPr>
        <p:spPr/>
        <p:txBody>
          <a:bodyPr/>
          <a:lstStyle/>
          <a:p>
            <a:fld id="{680D72F4-1C41-4187-A4BC-492CF086CF40}" type="slidenum">
              <a:rPr lang="sv-SE" smtClean="0"/>
              <a:pPr/>
              <a:t>15</a:t>
            </a:fld>
            <a:endParaRPr lang="sv-SE"/>
          </a:p>
        </p:txBody>
      </p:sp>
      <p:sp>
        <p:nvSpPr>
          <p:cNvPr id="23" name="文本框 8">
            <a:extLst>
              <a:ext uri="{FF2B5EF4-FFF2-40B4-BE49-F238E27FC236}">
                <a16:creationId xmlns:a16="http://schemas.microsoft.com/office/drawing/2014/main" id="{A90890B4-AFCA-4B26-B76E-2A35EDC0C7B8}"/>
              </a:ext>
            </a:extLst>
          </p:cNvPr>
          <p:cNvSpPr txBox="1"/>
          <p:nvPr/>
        </p:nvSpPr>
        <p:spPr>
          <a:xfrm>
            <a:off x="3028855" y="1605833"/>
            <a:ext cx="5166799" cy="338554"/>
          </a:xfrm>
          <a:prstGeom prst="rect">
            <a:avLst/>
          </a:prstGeom>
          <a:solidFill>
            <a:schemeClr val="accent5">
              <a:lumMod val="20000"/>
              <a:lumOff val="80000"/>
            </a:schemeClr>
          </a:solidFill>
        </p:spPr>
        <p:txBody>
          <a:bodyPr wrap="none" rtlCol="0">
            <a:spAutoFit/>
          </a:bodyPr>
          <a:lstStyle/>
          <a:p>
            <a:r>
              <a:rPr lang="en-US" altLang="zh-CN" sz="1600" dirty="0" smtClean="0"/>
              <a:t>The process is dominated by monomolecular radiation.</a:t>
            </a:r>
            <a:endParaRPr lang="zh-CN" altLang="en-US" sz="1600" dirty="0"/>
          </a:p>
        </p:txBody>
      </p:sp>
    </p:spTree>
    <p:extLst>
      <p:ext uri="{BB962C8B-B14F-4D97-AF65-F5344CB8AC3E}">
        <p14:creationId xmlns:p14="http://schemas.microsoft.com/office/powerpoint/2010/main" val="7935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31972" y="1764272"/>
            <a:ext cx="949170" cy="5533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1">
            <a:extLst>
              <a:ext uri="{FF2B5EF4-FFF2-40B4-BE49-F238E27FC236}">
                <a16:creationId xmlns:a16="http://schemas.microsoft.com/office/drawing/2014/main" id="{353E503E-2CD0-493B-854A-CC5F04346836}"/>
              </a:ext>
            </a:extLst>
          </p:cNvPr>
          <p:cNvSpPr txBox="1"/>
          <p:nvPr/>
        </p:nvSpPr>
        <p:spPr>
          <a:xfrm>
            <a:off x="276442" y="1183759"/>
            <a:ext cx="1827744" cy="338554"/>
          </a:xfrm>
          <a:prstGeom prst="rect">
            <a:avLst/>
          </a:prstGeom>
          <a:noFill/>
        </p:spPr>
        <p:txBody>
          <a:bodyPr wrap="none" rtlCol="0">
            <a:spAutoFit/>
          </a:bodyPr>
          <a:lstStyle/>
          <a:p>
            <a:r>
              <a:rPr lang="en-US" altLang="zh-CN" sz="1600" dirty="0">
                <a:solidFill>
                  <a:srgbClr val="0000FF"/>
                </a:solidFill>
              </a:rPr>
              <a:t>Strong excitation</a:t>
            </a:r>
            <a:r>
              <a:rPr lang="en-US" altLang="zh-CN" sz="1600" dirty="0"/>
              <a:t>, </a:t>
            </a:r>
            <a:endParaRPr lang="zh-CN" altLang="en-US" sz="1600" dirty="0"/>
          </a:p>
        </p:txBody>
      </p:sp>
      <mc:AlternateContent xmlns:mc="http://schemas.openxmlformats.org/markup-compatibility/2006" xmlns:a14="http://schemas.microsoft.com/office/drawing/2010/main">
        <mc:Choice Requires="a14">
          <p:sp>
            <p:nvSpPr>
              <p:cNvPr id="5" name="矩形 2">
                <a:extLst>
                  <a:ext uri="{FF2B5EF4-FFF2-40B4-BE49-F238E27FC236}">
                    <a16:creationId xmlns:a16="http://schemas.microsoft.com/office/drawing/2014/main" id="{C76EBF39-5ECB-40DD-9DD4-A97D2AED25FE}"/>
                  </a:ext>
                </a:extLst>
              </p:cNvPr>
              <p:cNvSpPr/>
              <p:nvPr/>
            </p:nvSpPr>
            <p:spPr>
              <a:xfrm>
                <a:off x="1933592" y="1183759"/>
                <a:ext cx="94981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r>
                        <a:rPr lang="en-US" altLang="zh-CN" sz="1600" i="1" smtClean="0">
                          <a:latin typeface="Cambria Math" panose="02040503050406030204" pitchFamily="18" charset="0"/>
                          <a:ea typeface="Cambria Math" panose="02040503050406030204" pitchFamily="18" charset="0"/>
                        </a:rPr>
                        <m:t>≫</m:t>
                      </m:r>
                      <m:sSub>
                        <m:sSubPr>
                          <m:ctrlPr>
                            <a:rPr lang="en-US" altLang="zh-CN" sz="1600" i="1" smtClean="0">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b="0" i="1" smtClean="0">
                              <a:latin typeface="Cambria Math" panose="02040503050406030204" pitchFamily="18" charset="0"/>
                            </a:rPr>
                            <m:t>0</m:t>
                          </m:r>
                        </m:sub>
                      </m:sSub>
                    </m:oMath>
                  </m:oMathPara>
                </a14:m>
                <a:endParaRPr lang="zh-CN" altLang="en-US" sz="1600" dirty="0"/>
              </a:p>
            </p:txBody>
          </p:sp>
        </mc:Choice>
        <mc:Fallback xmlns="">
          <p:sp>
            <p:nvSpPr>
              <p:cNvPr id="5" name="矩形 2">
                <a:extLst>
                  <a:ext uri="{FF2B5EF4-FFF2-40B4-BE49-F238E27FC236}">
                    <a16:creationId xmlns:a16="http://schemas.microsoft.com/office/drawing/2014/main" id="{C76EBF39-5ECB-40DD-9DD4-A97D2AED25FE}"/>
                  </a:ext>
                </a:extLst>
              </p:cNvPr>
              <p:cNvSpPr>
                <a:spLocks noRot="1" noChangeAspect="1" noMove="1" noResize="1" noEditPoints="1" noAdjustHandles="1" noChangeArrowheads="1" noChangeShapeType="1" noTextEdit="1"/>
              </p:cNvSpPr>
              <p:nvPr/>
            </p:nvSpPr>
            <p:spPr>
              <a:xfrm>
                <a:off x="1933592" y="1183759"/>
                <a:ext cx="949811" cy="338554"/>
              </a:xfrm>
              <a:prstGeom prst="rect">
                <a:avLst/>
              </a:prstGeom>
              <a:blipFill>
                <a:blip r:embed="rId2"/>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6" name="矩形 3">
                <a:extLst>
                  <a:ext uri="{FF2B5EF4-FFF2-40B4-BE49-F238E27FC236}">
                    <a16:creationId xmlns:a16="http://schemas.microsoft.com/office/drawing/2014/main" id="{0157C0BB-DB86-4A1C-9946-65CC7289B450}"/>
                  </a:ext>
                </a:extLst>
              </p:cNvPr>
              <p:cNvSpPr/>
              <p:nvPr/>
            </p:nvSpPr>
            <p:spPr>
              <a:xfrm>
                <a:off x="3131972" y="1764272"/>
                <a:ext cx="949170" cy="5533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𝑀</m:t>
                          </m:r>
                        </m:sub>
                      </m:sSub>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𝑁</m:t>
                              </m:r>
                            </m:e>
                            <m:sub>
                              <m:r>
                                <a:rPr lang="en-US" altLang="zh-CN" sz="1600" b="0" i="1" smtClean="0">
                                  <a:latin typeface="Cambria Math" panose="02040503050406030204" pitchFamily="18" charset="0"/>
                                </a:rPr>
                                <m:t>0</m:t>
                              </m:r>
                            </m:sub>
                          </m:sSub>
                        </m:num>
                        <m:den>
                          <m:r>
                            <a:rPr lang="zh-CN" altLang="en-US" sz="1600" b="0" i="1" smtClean="0">
                              <a:latin typeface="Cambria Math" panose="02040503050406030204" pitchFamily="18" charset="0"/>
                            </a:rPr>
                            <m:t>𝜏</m:t>
                          </m:r>
                        </m:den>
                      </m:f>
                    </m:oMath>
                  </m:oMathPara>
                </a14:m>
                <a:endParaRPr lang="zh-CN" altLang="en-US" sz="1600" dirty="0"/>
              </a:p>
            </p:txBody>
          </p:sp>
        </mc:Choice>
        <mc:Fallback xmlns="">
          <p:sp>
            <p:nvSpPr>
              <p:cNvPr id="6" name="矩形 3">
                <a:extLst>
                  <a:ext uri="{FF2B5EF4-FFF2-40B4-BE49-F238E27FC236}">
                    <a16:creationId xmlns:a16="http://schemas.microsoft.com/office/drawing/2014/main" id="{0157C0BB-DB86-4A1C-9946-65CC7289B450}"/>
                  </a:ext>
                </a:extLst>
              </p:cNvPr>
              <p:cNvSpPr>
                <a:spLocks noRot="1" noChangeAspect="1" noMove="1" noResize="1" noEditPoints="1" noAdjustHandles="1" noChangeArrowheads="1" noChangeShapeType="1" noTextEdit="1"/>
              </p:cNvSpPr>
              <p:nvPr/>
            </p:nvSpPr>
            <p:spPr>
              <a:xfrm>
                <a:off x="3131972" y="1764272"/>
                <a:ext cx="949170" cy="553357"/>
              </a:xfrm>
              <a:prstGeom prst="rect">
                <a:avLst/>
              </a:prstGeom>
              <a:blipFill>
                <a:blip r:embed="rId3"/>
                <a:stretch>
                  <a:fillRect/>
                </a:stretch>
              </a:blipFill>
            </p:spPr>
            <p:txBody>
              <a:bodyPr/>
              <a:lstStyle/>
              <a:p>
                <a:r>
                  <a:rPr lang="sv-SE">
                    <a:noFill/>
                  </a:rPr>
                  <a:t> </a:t>
                </a:r>
              </a:p>
            </p:txBody>
          </p:sp>
        </mc:Fallback>
      </mc:AlternateContent>
      <p:sp>
        <p:nvSpPr>
          <p:cNvPr id="8" name="矩形 4">
            <a:extLst>
              <a:ext uri="{FF2B5EF4-FFF2-40B4-BE49-F238E27FC236}">
                <a16:creationId xmlns:a16="http://schemas.microsoft.com/office/drawing/2014/main" id="{F3330A1F-EE7A-4E15-98AF-DDD9210B8EBD}"/>
              </a:ext>
            </a:extLst>
          </p:cNvPr>
          <p:cNvSpPr/>
          <p:nvPr/>
        </p:nvSpPr>
        <p:spPr>
          <a:xfrm>
            <a:off x="276442" y="1915264"/>
            <a:ext cx="2805576" cy="338554"/>
          </a:xfrm>
          <a:prstGeom prst="rect">
            <a:avLst/>
          </a:prstGeom>
        </p:spPr>
        <p:txBody>
          <a:bodyPr wrap="none">
            <a:spAutoFit/>
          </a:bodyPr>
          <a:lstStyle/>
          <a:p>
            <a:r>
              <a:rPr lang="en-US" altLang="zh-CN" sz="1600" dirty="0"/>
              <a:t>The monomolecular intensity</a:t>
            </a:r>
            <a:endParaRPr lang="zh-CN" altLang="en-US" sz="1600" dirty="0"/>
          </a:p>
        </p:txBody>
      </p:sp>
      <mc:AlternateContent xmlns:mc="http://schemas.openxmlformats.org/markup-compatibility/2006" xmlns:a14="http://schemas.microsoft.com/office/drawing/2010/main">
        <mc:Choice Requires="a14">
          <p:sp>
            <p:nvSpPr>
              <p:cNvPr id="9" name="矩形 5">
                <a:extLst>
                  <a:ext uri="{FF2B5EF4-FFF2-40B4-BE49-F238E27FC236}">
                    <a16:creationId xmlns:a16="http://schemas.microsoft.com/office/drawing/2014/main" id="{37B2981C-D2AD-456B-9B10-D5757D343C75}"/>
                  </a:ext>
                </a:extLst>
              </p:cNvPr>
              <p:cNvSpPr/>
              <p:nvPr/>
            </p:nvSpPr>
            <p:spPr>
              <a:xfrm>
                <a:off x="3083110" y="3312708"/>
                <a:ext cx="106907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𝐼</m:t>
                          </m:r>
                        </m:e>
                        <m:sub>
                          <m:r>
                            <a:rPr lang="en-US" altLang="zh-CN" sz="1600" b="0" i="1" smtClean="0">
                              <a:latin typeface="Cambria Math" panose="02040503050406030204" pitchFamily="18" charset="0"/>
                            </a:rPr>
                            <m:t>𝐵</m:t>
                          </m:r>
                        </m:sub>
                      </m:sSub>
                      <m:r>
                        <a:rPr lang="en-US" altLang="zh-CN" sz="1600" b="0" i="1" smtClean="0">
                          <a:latin typeface="Cambria Math" panose="02040503050406030204" pitchFamily="18" charset="0"/>
                        </a:rPr>
                        <m:t>=</m:t>
                      </m:r>
                      <m:r>
                        <a:rPr lang="zh-CN" altLang="en-US" sz="1600" i="1">
                          <a:latin typeface="Cambria Math" panose="02040503050406030204" pitchFamily="18" charset="0"/>
                        </a:rPr>
                        <m:t>𝛼</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𝐼</m:t>
                          </m:r>
                        </m:e>
                        <m:sub>
                          <m:r>
                            <a:rPr lang="en-US" altLang="zh-CN" sz="1600" i="1">
                              <a:latin typeface="Cambria Math" panose="02040503050406030204" pitchFamily="18" charset="0"/>
                            </a:rPr>
                            <m:t>𝑒𝑥</m:t>
                          </m:r>
                        </m:sub>
                      </m:sSub>
                    </m:oMath>
                  </m:oMathPara>
                </a14:m>
                <a:endParaRPr lang="zh-CN" altLang="en-US" sz="1600" dirty="0"/>
              </a:p>
            </p:txBody>
          </p:sp>
        </mc:Choice>
        <mc:Fallback xmlns="">
          <p:sp>
            <p:nvSpPr>
              <p:cNvPr id="9" name="矩形 5">
                <a:extLst>
                  <a:ext uri="{FF2B5EF4-FFF2-40B4-BE49-F238E27FC236}">
                    <a16:creationId xmlns:a16="http://schemas.microsoft.com/office/drawing/2014/main" id="{37B2981C-D2AD-456B-9B10-D5757D343C75}"/>
                  </a:ext>
                </a:extLst>
              </p:cNvPr>
              <p:cNvSpPr>
                <a:spLocks noRot="1" noChangeAspect="1" noMove="1" noResize="1" noEditPoints="1" noAdjustHandles="1" noChangeArrowheads="1" noChangeShapeType="1" noTextEdit="1"/>
              </p:cNvSpPr>
              <p:nvPr/>
            </p:nvSpPr>
            <p:spPr>
              <a:xfrm>
                <a:off x="3083110" y="3312708"/>
                <a:ext cx="1069074" cy="338554"/>
              </a:xfrm>
              <a:prstGeom prst="rect">
                <a:avLst/>
              </a:prstGeom>
              <a:blipFill>
                <a:blip r:embed="rId4"/>
                <a:stretch>
                  <a:fillRect/>
                </a:stretch>
              </a:blipFill>
            </p:spPr>
            <p:txBody>
              <a:bodyPr/>
              <a:lstStyle/>
              <a:p>
                <a:r>
                  <a:rPr lang="sv-SE">
                    <a:noFill/>
                  </a:rPr>
                  <a:t> </a:t>
                </a:r>
              </a:p>
            </p:txBody>
          </p:sp>
        </mc:Fallback>
      </mc:AlternateContent>
      <p:sp>
        <p:nvSpPr>
          <p:cNvPr id="10" name="矩形 6">
            <a:extLst>
              <a:ext uri="{FF2B5EF4-FFF2-40B4-BE49-F238E27FC236}">
                <a16:creationId xmlns:a16="http://schemas.microsoft.com/office/drawing/2014/main" id="{FBFD2F09-8820-46C2-B7B5-5BA4C9D7018C}"/>
              </a:ext>
            </a:extLst>
          </p:cNvPr>
          <p:cNvSpPr/>
          <p:nvPr/>
        </p:nvSpPr>
        <p:spPr>
          <a:xfrm>
            <a:off x="237932" y="3312708"/>
            <a:ext cx="2451312" cy="338554"/>
          </a:xfrm>
          <a:prstGeom prst="rect">
            <a:avLst/>
          </a:prstGeom>
        </p:spPr>
        <p:txBody>
          <a:bodyPr wrap="none">
            <a:spAutoFit/>
          </a:bodyPr>
          <a:lstStyle/>
          <a:p>
            <a:r>
              <a:rPr lang="en-US" altLang="zh-CN" sz="1600" dirty="0"/>
              <a:t>The bimolecular intensity</a:t>
            </a:r>
            <a:endParaRPr lang="zh-CN" altLang="en-US" sz="1600" dirty="0"/>
          </a:p>
        </p:txBody>
      </p:sp>
      <p:sp>
        <p:nvSpPr>
          <p:cNvPr id="11" name="矩形 9">
            <a:extLst>
              <a:ext uri="{FF2B5EF4-FFF2-40B4-BE49-F238E27FC236}">
                <a16:creationId xmlns:a16="http://schemas.microsoft.com/office/drawing/2014/main" id="{35A7D8B5-F289-44CC-A580-123A169C6719}"/>
              </a:ext>
            </a:extLst>
          </p:cNvPr>
          <p:cNvSpPr/>
          <p:nvPr/>
        </p:nvSpPr>
        <p:spPr>
          <a:xfrm>
            <a:off x="276442" y="2435587"/>
            <a:ext cx="8378461" cy="584775"/>
          </a:xfrm>
          <a:prstGeom prst="rect">
            <a:avLst/>
          </a:prstGeom>
        </p:spPr>
        <p:txBody>
          <a:bodyPr wrap="square">
            <a:spAutoFit/>
          </a:bodyPr>
          <a:lstStyle/>
          <a:p>
            <a:r>
              <a:rPr lang="en-US" altLang="zh-CN" sz="1600" dirty="0"/>
              <a:t>This is the maximum achievable intensity of the monomolecular process, which means that </a:t>
            </a:r>
            <a:r>
              <a:rPr lang="en-US" altLang="zh-CN" sz="1600" dirty="0">
                <a:solidFill>
                  <a:srgbClr val="0000FF"/>
                </a:solidFill>
              </a:rPr>
              <a:t>all the impurity </a:t>
            </a:r>
            <a:r>
              <a:rPr lang="en-US" altLang="zh-CN" sz="1600" dirty="0" err="1">
                <a:solidFill>
                  <a:srgbClr val="0000FF"/>
                </a:solidFill>
              </a:rPr>
              <a:t>centres</a:t>
            </a:r>
            <a:r>
              <a:rPr lang="en-US" altLang="zh-CN" sz="1600" dirty="0">
                <a:solidFill>
                  <a:srgbClr val="0000FF"/>
                </a:solidFill>
              </a:rPr>
              <a:t> are excited</a:t>
            </a:r>
            <a:r>
              <a:rPr lang="en-US" altLang="zh-CN" sz="1600" dirty="0"/>
              <a:t>.</a:t>
            </a:r>
            <a:endParaRPr lang="zh-CN" altLang="en-US" sz="1600" dirty="0"/>
          </a:p>
        </p:txBody>
      </p:sp>
      <p:sp>
        <p:nvSpPr>
          <p:cNvPr id="12" name="文本框 10">
            <a:extLst>
              <a:ext uri="{FF2B5EF4-FFF2-40B4-BE49-F238E27FC236}">
                <a16:creationId xmlns:a16="http://schemas.microsoft.com/office/drawing/2014/main" id="{6879483F-770A-43E3-B228-5F7CA2299213}"/>
              </a:ext>
            </a:extLst>
          </p:cNvPr>
          <p:cNvSpPr txBox="1"/>
          <p:nvPr/>
        </p:nvSpPr>
        <p:spPr>
          <a:xfrm>
            <a:off x="4533483" y="3312708"/>
            <a:ext cx="832279" cy="338554"/>
          </a:xfrm>
          <a:prstGeom prst="rect">
            <a:avLst/>
          </a:prstGeom>
          <a:noFill/>
        </p:spPr>
        <p:txBody>
          <a:bodyPr wrap="none" rtlCol="0">
            <a:spAutoFit/>
          </a:bodyPr>
          <a:lstStyle/>
          <a:p>
            <a:r>
              <a:rPr lang="en-US" altLang="zh-CN" sz="1600" dirty="0"/>
              <a:t>linearly</a:t>
            </a:r>
            <a:endParaRPr lang="zh-CN" altLang="en-US" sz="1600" dirty="0"/>
          </a:p>
        </p:txBody>
      </p:sp>
      <p:sp>
        <p:nvSpPr>
          <p:cNvPr id="13" name="文本框 11">
            <a:extLst>
              <a:ext uri="{FF2B5EF4-FFF2-40B4-BE49-F238E27FC236}">
                <a16:creationId xmlns:a16="http://schemas.microsoft.com/office/drawing/2014/main" id="{76962DFF-C59D-4FAF-9B4A-81DED32301E2}"/>
              </a:ext>
            </a:extLst>
          </p:cNvPr>
          <p:cNvSpPr txBox="1"/>
          <p:nvPr/>
        </p:nvSpPr>
        <p:spPr>
          <a:xfrm>
            <a:off x="276442" y="3874936"/>
            <a:ext cx="4629794" cy="338554"/>
          </a:xfrm>
          <a:prstGeom prst="rect">
            <a:avLst/>
          </a:prstGeom>
          <a:noFill/>
        </p:spPr>
        <p:txBody>
          <a:bodyPr wrap="none" rtlCol="0">
            <a:spAutoFit/>
          </a:bodyPr>
          <a:lstStyle/>
          <a:p>
            <a:r>
              <a:rPr lang="en-US" altLang="zh-CN" sz="1600" dirty="0"/>
              <a:t>It </a:t>
            </a:r>
            <a:r>
              <a:rPr lang="en-US" altLang="zh-CN" sz="1600" dirty="0">
                <a:solidFill>
                  <a:srgbClr val="FF0000"/>
                </a:solidFill>
              </a:rPr>
              <a:t>swaps roles </a:t>
            </a:r>
            <a:r>
              <a:rPr lang="en-US" altLang="zh-CN" sz="1600" dirty="0"/>
              <a:t>with monomolecular luminescence</a:t>
            </a:r>
            <a:endParaRPr lang="zh-CN" altLang="en-US" sz="1600" dirty="0"/>
          </a:p>
        </p:txBody>
      </p:sp>
      <p:sp>
        <p:nvSpPr>
          <p:cNvPr id="14" name="文本框 2">
            <a:extLst>
              <a:ext uri="{FF2B5EF4-FFF2-40B4-BE49-F238E27FC236}">
                <a16:creationId xmlns:a16="http://schemas.microsoft.com/office/drawing/2014/main" id="{C22CBCAB-6D61-4366-8755-148EF96A34F5}"/>
              </a:ext>
            </a:extLst>
          </p:cNvPr>
          <p:cNvSpPr txBox="1"/>
          <p:nvPr/>
        </p:nvSpPr>
        <p:spPr>
          <a:xfrm>
            <a:off x="3410085" y="342899"/>
            <a:ext cx="3518912" cy="646331"/>
          </a:xfrm>
          <a:prstGeom prst="rect">
            <a:avLst/>
          </a:prstGeom>
          <a:noFill/>
        </p:spPr>
        <p:txBody>
          <a:bodyPr wrap="none" rtlCol="0">
            <a:spAutoFit/>
          </a:bodyPr>
          <a:lstStyle/>
          <a:p>
            <a:r>
              <a:rPr lang="en-US" altLang="zh-CN" sz="3600" dirty="0"/>
              <a:t>Multiple process</a:t>
            </a:r>
          </a:p>
        </p:txBody>
      </p:sp>
      <mc:AlternateContent xmlns:mc="http://schemas.openxmlformats.org/markup-compatibility/2006" xmlns:a14="http://schemas.microsoft.com/office/drawing/2010/main">
        <mc:Choice Requires="a14">
          <p:sp>
            <p:nvSpPr>
              <p:cNvPr id="7" name="Rectangle 6"/>
              <p:cNvSpPr/>
              <p:nvPr/>
            </p:nvSpPr>
            <p:spPr>
              <a:xfrm>
                <a:off x="4213038" y="1899875"/>
                <a:ext cx="4327916" cy="338554"/>
              </a:xfrm>
              <a:prstGeom prst="rect">
                <a:avLst/>
              </a:prstGeom>
            </p:spPr>
            <p:txBody>
              <a:bodyPr wrap="none">
                <a:spAutoFit/>
              </a:bodyPr>
              <a:lstStyle/>
              <a:p>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𝑁</m:t>
                        </m:r>
                      </m:e>
                      <m:sub>
                        <m:r>
                          <a:rPr lang="en-US" altLang="zh-CN" sz="1600" i="1">
                            <a:latin typeface="Cambria Math" panose="02040503050406030204" pitchFamily="18" charset="0"/>
                          </a:rPr>
                          <m:t>0</m:t>
                        </m:r>
                      </m:sub>
                    </m:sSub>
                  </m:oMath>
                </a14:m>
                <a:r>
                  <a:rPr lang="en-US" altLang="zh-CN" sz="1600" dirty="0"/>
                  <a:t>―The total concentration of impurity atoms</a:t>
                </a:r>
                <a:endParaRPr lang="sv-SE" sz="1600" dirty="0"/>
              </a:p>
            </p:txBody>
          </p:sp>
        </mc:Choice>
        <mc:Fallback xmlns="">
          <p:sp>
            <p:nvSpPr>
              <p:cNvPr id="7" name="Rectangle 6"/>
              <p:cNvSpPr>
                <a:spLocks noRot="1" noChangeAspect="1" noMove="1" noResize="1" noEditPoints="1" noAdjustHandles="1" noChangeArrowheads="1" noChangeShapeType="1" noTextEdit="1"/>
              </p:cNvSpPr>
              <p:nvPr/>
            </p:nvSpPr>
            <p:spPr>
              <a:xfrm>
                <a:off x="4213038" y="1899875"/>
                <a:ext cx="4327916" cy="338554"/>
              </a:xfrm>
              <a:prstGeom prst="rect">
                <a:avLst/>
              </a:prstGeom>
              <a:blipFill>
                <a:blip r:embed="rId5"/>
                <a:stretch>
                  <a:fillRect t="-5455" b="-23636"/>
                </a:stretch>
              </a:blipFill>
            </p:spPr>
            <p:txBody>
              <a:bodyPr/>
              <a:lstStyle/>
              <a:p>
                <a:r>
                  <a:rPr lang="sv-SE">
                    <a:noFill/>
                  </a:rPr>
                  <a:t> </a:t>
                </a:r>
              </a:p>
            </p:txBody>
          </p:sp>
        </mc:Fallback>
      </mc:AlternateContent>
      <p:sp>
        <p:nvSpPr>
          <p:cNvPr id="15" name="Slide Number Placeholder 14"/>
          <p:cNvSpPr>
            <a:spLocks noGrp="1"/>
          </p:cNvSpPr>
          <p:nvPr>
            <p:ph type="sldNum" sz="quarter" idx="12"/>
          </p:nvPr>
        </p:nvSpPr>
        <p:spPr/>
        <p:txBody>
          <a:bodyPr/>
          <a:lstStyle/>
          <a:p>
            <a:fld id="{680D72F4-1C41-4187-A4BC-492CF086CF40}" type="slidenum">
              <a:rPr lang="sv-SE" smtClean="0"/>
              <a:pPr/>
              <a:t>16</a:t>
            </a:fld>
            <a:endParaRPr lang="sv-SE"/>
          </a:p>
        </p:txBody>
      </p:sp>
      <p:sp>
        <p:nvSpPr>
          <p:cNvPr id="16" name="文本框 8">
            <a:extLst>
              <a:ext uri="{FF2B5EF4-FFF2-40B4-BE49-F238E27FC236}">
                <a16:creationId xmlns:a16="http://schemas.microsoft.com/office/drawing/2014/main" id="{A90890B4-AFCA-4B26-B76E-2A35EDC0C7B8}"/>
              </a:ext>
            </a:extLst>
          </p:cNvPr>
          <p:cNvSpPr txBox="1"/>
          <p:nvPr/>
        </p:nvSpPr>
        <p:spPr>
          <a:xfrm>
            <a:off x="968015" y="4641480"/>
            <a:ext cx="7470315" cy="338554"/>
          </a:xfrm>
          <a:prstGeom prst="rect">
            <a:avLst/>
          </a:prstGeom>
          <a:solidFill>
            <a:schemeClr val="accent5">
              <a:lumMod val="20000"/>
              <a:lumOff val="80000"/>
            </a:schemeClr>
          </a:solidFill>
        </p:spPr>
        <p:txBody>
          <a:bodyPr wrap="none" rtlCol="0">
            <a:spAutoFit/>
          </a:bodyPr>
          <a:lstStyle/>
          <a:p>
            <a:r>
              <a:rPr lang="en-US" altLang="zh-CN" sz="1600" dirty="0" smtClean="0"/>
              <a:t>The life-time of the luminescence is dominated by bimolecular radiation process.</a:t>
            </a:r>
            <a:endParaRPr lang="zh-CN" altLang="en-US" sz="1600" dirty="0"/>
          </a:p>
        </p:txBody>
      </p:sp>
    </p:spTree>
    <p:extLst>
      <p:ext uri="{BB962C8B-B14F-4D97-AF65-F5344CB8AC3E}">
        <p14:creationId xmlns:p14="http://schemas.microsoft.com/office/powerpoint/2010/main" val="370841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1347" y="4017645"/>
            <a:ext cx="6634226" cy="127194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
        <p:nvSpPr>
          <p:cNvPr id="6" name="文本框 1">
            <a:extLst>
              <a:ext uri="{FF2B5EF4-FFF2-40B4-BE49-F238E27FC236}">
                <a16:creationId xmlns:a16="http://schemas.microsoft.com/office/drawing/2014/main" id="{444ACEA9-FA26-4B3A-8917-77EF386415CD}"/>
              </a:ext>
            </a:extLst>
          </p:cNvPr>
          <p:cNvSpPr txBox="1"/>
          <p:nvPr/>
        </p:nvSpPr>
        <p:spPr>
          <a:xfrm>
            <a:off x="1631950" y="1411605"/>
            <a:ext cx="6353021" cy="3877985"/>
          </a:xfrm>
          <a:prstGeom prst="rect">
            <a:avLst/>
          </a:prstGeom>
          <a:noFill/>
        </p:spPr>
        <p:txBody>
          <a:bodyPr wrap="none" rtlCol="0">
            <a:spAutoFit/>
          </a:bodyPr>
          <a:lstStyle/>
          <a:p>
            <a:r>
              <a:rPr lang="en-US" altLang="zh-CN" b="1" dirty="0">
                <a:solidFill>
                  <a:srgbClr val="FF0000"/>
                </a:solidFill>
              </a:rPr>
              <a:t>1. </a:t>
            </a:r>
            <a:r>
              <a:rPr lang="en-US" altLang="zh-CN" b="1" dirty="0" smtClean="0">
                <a:solidFill>
                  <a:srgbClr val="FF0000"/>
                </a:solidFill>
              </a:rPr>
              <a:t>T</a:t>
            </a:r>
            <a:r>
              <a:rPr lang="sv-SE" altLang="zh-CN" b="1" dirty="0" smtClean="0">
                <a:solidFill>
                  <a:srgbClr val="FF0000"/>
                </a:solidFill>
              </a:rPr>
              <a:t>echnique of T</a:t>
            </a:r>
            <a:r>
              <a:rPr lang="en-US" altLang="zh-CN" b="1" dirty="0" err="1" smtClean="0">
                <a:solidFill>
                  <a:srgbClr val="FF0000"/>
                </a:solidFill>
              </a:rPr>
              <a:t>ime</a:t>
            </a:r>
            <a:r>
              <a:rPr lang="en-US" altLang="zh-CN" b="1" dirty="0" smtClean="0">
                <a:solidFill>
                  <a:srgbClr val="FF0000"/>
                </a:solidFill>
              </a:rPr>
              <a:t>-Resolved </a:t>
            </a:r>
            <a:r>
              <a:rPr lang="en-US" altLang="zh-CN" b="1" dirty="0">
                <a:solidFill>
                  <a:srgbClr val="FF0000"/>
                </a:solidFill>
              </a:rPr>
              <a:t>luminescence</a:t>
            </a:r>
          </a:p>
          <a:p>
            <a:r>
              <a:rPr lang="en-US" altLang="zh-CN" dirty="0"/>
              <a:t>         1.1 Lifetime and decay curve       </a:t>
            </a:r>
          </a:p>
          <a:p>
            <a:r>
              <a:rPr lang="en-US" altLang="zh-CN" dirty="0" smtClean="0"/>
              <a:t>         1.2 Time-correlated single photon counting technique</a:t>
            </a:r>
          </a:p>
          <a:p>
            <a:pPr>
              <a:spcBef>
                <a:spcPts val="1800"/>
              </a:spcBef>
            </a:pPr>
            <a:r>
              <a:rPr lang="en-US" altLang="zh-CN" b="1" dirty="0" smtClean="0">
                <a:solidFill>
                  <a:srgbClr val="FF0000"/>
                </a:solidFill>
              </a:rPr>
              <a:t>2. Kinetic description of luminescence process</a:t>
            </a:r>
          </a:p>
          <a:p>
            <a:r>
              <a:rPr lang="en-US" altLang="zh-CN" dirty="0" smtClean="0"/>
              <a:t>         2.1 Radiative and non—radiative recombination</a:t>
            </a:r>
          </a:p>
          <a:p>
            <a:r>
              <a:rPr lang="en-US" altLang="zh-CN" dirty="0" smtClean="0"/>
              <a:t>         2.1 Monomolecular process</a:t>
            </a:r>
          </a:p>
          <a:p>
            <a:r>
              <a:rPr lang="en-US" altLang="zh-CN" dirty="0" smtClean="0"/>
              <a:t>         2.3 Bimolecular process</a:t>
            </a:r>
          </a:p>
          <a:p>
            <a:r>
              <a:rPr lang="en-US" altLang="zh-CN" dirty="0" smtClean="0"/>
              <a:t>         2.4 Multiple process</a:t>
            </a:r>
          </a:p>
          <a:p>
            <a:pPr>
              <a:spcBef>
                <a:spcPts val="1800"/>
              </a:spcBef>
            </a:pPr>
            <a:r>
              <a:rPr lang="en-US" altLang="zh-CN" b="1" dirty="0" smtClean="0">
                <a:solidFill>
                  <a:srgbClr val="FF0000"/>
                </a:solidFill>
              </a:rPr>
              <a:t>3. Phonons and their participation in optical phenomena</a:t>
            </a:r>
          </a:p>
          <a:p>
            <a:r>
              <a:rPr lang="en-US" altLang="zh-CN" dirty="0" smtClean="0"/>
              <a:t>         3.1 Lattice vibration―phonon</a:t>
            </a:r>
          </a:p>
          <a:p>
            <a:r>
              <a:rPr lang="en-US" altLang="zh-CN" dirty="0" smtClean="0"/>
              <a:t>         3.2 How charge carriers influence the lattice vibration?</a:t>
            </a:r>
          </a:p>
          <a:p>
            <a:r>
              <a:rPr lang="en-US" altLang="zh-CN" dirty="0" smtClean="0"/>
              <a:t>         3.3 How point defects influence the lattice vibration?</a:t>
            </a:r>
            <a:endParaRPr lang="en-US" altLang="zh-CN" dirty="0"/>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606879" y="353793"/>
            <a:ext cx="2031325" cy="646331"/>
          </a:xfrm>
          <a:prstGeom prst="rect">
            <a:avLst/>
          </a:prstGeom>
          <a:noFill/>
        </p:spPr>
        <p:txBody>
          <a:bodyPr wrap="none" rtlCol="0">
            <a:spAutoFit/>
          </a:bodyPr>
          <a:lstStyle/>
          <a:p>
            <a:r>
              <a:rPr lang="en-US" altLang="zh-CN" sz="3600" dirty="0"/>
              <a:t>Contents</a:t>
            </a:r>
            <a:endParaRPr lang="zh-CN" altLang="en-US" sz="3600" dirty="0"/>
          </a:p>
        </p:txBody>
      </p:sp>
      <p:sp>
        <p:nvSpPr>
          <p:cNvPr id="3" name="Slide Number Placeholder 2"/>
          <p:cNvSpPr>
            <a:spLocks noGrp="1"/>
          </p:cNvSpPr>
          <p:nvPr>
            <p:ph type="sldNum" sz="quarter" idx="12"/>
          </p:nvPr>
        </p:nvSpPr>
        <p:spPr/>
        <p:txBody>
          <a:bodyPr/>
          <a:lstStyle/>
          <a:p>
            <a:fld id="{680D72F4-1C41-4187-A4BC-492CF086CF40}" type="slidenum">
              <a:rPr lang="sv-SE" smtClean="0"/>
              <a:pPr/>
              <a:t>17</a:t>
            </a:fld>
            <a:endParaRPr lang="sv-SE"/>
          </a:p>
        </p:txBody>
      </p:sp>
    </p:spTree>
    <p:extLst>
      <p:ext uri="{BB962C8B-B14F-4D97-AF65-F5344CB8AC3E}">
        <p14:creationId xmlns:p14="http://schemas.microsoft.com/office/powerpoint/2010/main" val="70570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3606879" y="353793"/>
            <a:ext cx="1774845" cy="646331"/>
          </a:xfrm>
          <a:prstGeom prst="rect">
            <a:avLst/>
          </a:prstGeom>
          <a:noFill/>
        </p:spPr>
        <p:txBody>
          <a:bodyPr wrap="none" rtlCol="0">
            <a:spAutoFit/>
          </a:bodyPr>
          <a:lstStyle/>
          <a:p>
            <a:r>
              <a:rPr lang="en-US" altLang="zh-CN" sz="3600" dirty="0"/>
              <a:t>Phonon</a:t>
            </a:r>
            <a:endParaRPr lang="zh-CN" altLang="en-US" sz="3600" dirty="0"/>
          </a:p>
        </p:txBody>
      </p:sp>
      <p:sp>
        <p:nvSpPr>
          <p:cNvPr id="5" name="文本框 2">
            <a:extLst>
              <a:ext uri="{FF2B5EF4-FFF2-40B4-BE49-F238E27FC236}">
                <a16:creationId xmlns:a16="http://schemas.microsoft.com/office/drawing/2014/main" id="{42807648-A26C-4295-976C-0ED42EF1F512}"/>
              </a:ext>
            </a:extLst>
          </p:cNvPr>
          <p:cNvSpPr txBox="1"/>
          <p:nvPr/>
        </p:nvSpPr>
        <p:spPr>
          <a:xfrm>
            <a:off x="567072" y="1726017"/>
            <a:ext cx="7800751" cy="646331"/>
          </a:xfrm>
          <a:prstGeom prst="rect">
            <a:avLst/>
          </a:prstGeom>
          <a:solidFill>
            <a:schemeClr val="accent3">
              <a:lumMod val="20000"/>
              <a:lumOff val="80000"/>
            </a:schemeClr>
          </a:solidFill>
          <a:ln>
            <a:noFill/>
          </a:ln>
        </p:spPr>
        <p:txBody>
          <a:bodyPr wrap="square" rtlCol="0">
            <a:spAutoFit/>
          </a:bodyPr>
          <a:lstStyle/>
          <a:p>
            <a:r>
              <a:rPr lang="en-US" altLang="zh-CN" dirty="0"/>
              <a:t>Affects the shape of the absorption edge,</a:t>
            </a:r>
            <a:r>
              <a:rPr lang="zh-CN" altLang="en-US" dirty="0"/>
              <a:t> </a:t>
            </a:r>
            <a:r>
              <a:rPr lang="en-US" altLang="zh-CN" dirty="0"/>
              <a:t>the</a:t>
            </a:r>
            <a:r>
              <a:rPr lang="zh-CN" altLang="en-US" dirty="0"/>
              <a:t> </a:t>
            </a:r>
            <a:r>
              <a:rPr lang="en-US" altLang="zh-CN" dirty="0"/>
              <a:t>wide</a:t>
            </a:r>
            <a:r>
              <a:rPr lang="zh-CN" altLang="en-US" dirty="0"/>
              <a:t> </a:t>
            </a:r>
            <a:r>
              <a:rPr lang="en-US" altLang="zh-CN" dirty="0"/>
              <a:t>both</a:t>
            </a:r>
            <a:r>
              <a:rPr lang="zh-CN" altLang="en-US" dirty="0"/>
              <a:t> </a:t>
            </a:r>
            <a:r>
              <a:rPr lang="en-US" altLang="zh-CN" dirty="0"/>
              <a:t>of</a:t>
            </a:r>
            <a:r>
              <a:rPr lang="zh-CN" altLang="en-US" dirty="0"/>
              <a:t> </a:t>
            </a:r>
            <a:r>
              <a:rPr lang="en-US" altLang="zh-CN" dirty="0"/>
              <a:t>the</a:t>
            </a:r>
            <a:r>
              <a:rPr lang="zh-CN" altLang="en-US" dirty="0"/>
              <a:t> </a:t>
            </a:r>
            <a:r>
              <a:rPr lang="en-US" altLang="zh-CN" dirty="0"/>
              <a:t>absorption</a:t>
            </a:r>
            <a:r>
              <a:rPr lang="zh-CN" altLang="en-US" dirty="0"/>
              <a:t> </a:t>
            </a:r>
            <a:r>
              <a:rPr lang="en-US" altLang="zh-CN" dirty="0"/>
              <a:t>and</a:t>
            </a:r>
            <a:r>
              <a:rPr lang="zh-CN" altLang="en-US" dirty="0"/>
              <a:t> </a:t>
            </a:r>
            <a:r>
              <a:rPr lang="en-US" altLang="zh-CN" dirty="0"/>
              <a:t>emission</a:t>
            </a:r>
            <a:r>
              <a:rPr lang="zh-CN" altLang="en-US" dirty="0"/>
              <a:t> </a:t>
            </a:r>
            <a:r>
              <a:rPr lang="en-US" altLang="zh-CN" dirty="0"/>
              <a:t>spectra lines</a:t>
            </a:r>
          </a:p>
        </p:txBody>
      </p:sp>
      <p:sp>
        <p:nvSpPr>
          <p:cNvPr id="6" name="箭头: 下 3">
            <a:extLst>
              <a:ext uri="{FF2B5EF4-FFF2-40B4-BE49-F238E27FC236}">
                <a16:creationId xmlns:a16="http://schemas.microsoft.com/office/drawing/2014/main" id="{D0845EB8-D75D-4126-B0A1-B6A59BB112FC}"/>
              </a:ext>
            </a:extLst>
          </p:cNvPr>
          <p:cNvSpPr/>
          <p:nvPr/>
        </p:nvSpPr>
        <p:spPr>
          <a:xfrm>
            <a:off x="4167963" y="2583712"/>
            <a:ext cx="404037" cy="627321"/>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4">
            <a:extLst>
              <a:ext uri="{FF2B5EF4-FFF2-40B4-BE49-F238E27FC236}">
                <a16:creationId xmlns:a16="http://schemas.microsoft.com/office/drawing/2014/main" id="{EA59F9ED-7CD7-49E5-986C-3FE2627F85CE}"/>
              </a:ext>
            </a:extLst>
          </p:cNvPr>
          <p:cNvSpPr txBox="1"/>
          <p:nvPr/>
        </p:nvSpPr>
        <p:spPr>
          <a:xfrm>
            <a:off x="2249672" y="3410478"/>
            <a:ext cx="4240618" cy="923330"/>
          </a:xfrm>
          <a:prstGeom prst="rect">
            <a:avLst/>
          </a:prstGeom>
          <a:solidFill>
            <a:schemeClr val="accent6">
              <a:lumMod val="20000"/>
              <a:lumOff val="80000"/>
            </a:schemeClr>
          </a:solidFill>
          <a:ln>
            <a:noFill/>
          </a:ln>
        </p:spPr>
        <p:txBody>
          <a:bodyPr wrap="square" rtlCol="0">
            <a:spAutoFit/>
          </a:bodyPr>
          <a:lstStyle/>
          <a:p>
            <a:pPr algn="ctr">
              <a:lnSpc>
                <a:spcPct val="150000"/>
              </a:lnSpc>
            </a:pPr>
            <a:r>
              <a:rPr lang="en-US" altLang="zh-CN" dirty="0"/>
              <a:t>Fine </a:t>
            </a:r>
            <a:r>
              <a:rPr lang="en-US" altLang="zh-CN" dirty="0" smtClean="0"/>
              <a:t>structure of the spectrum</a:t>
            </a:r>
            <a:endParaRPr lang="en-US" altLang="zh-CN" dirty="0"/>
          </a:p>
          <a:p>
            <a:pPr algn="ctr">
              <a:lnSpc>
                <a:spcPct val="150000"/>
              </a:lnSpc>
            </a:pPr>
            <a:r>
              <a:rPr lang="en-US" altLang="zh-CN" dirty="0"/>
              <a:t>Thermal luminescence quenching</a:t>
            </a:r>
          </a:p>
        </p:txBody>
      </p:sp>
      <p:sp>
        <p:nvSpPr>
          <p:cNvPr id="3" name="Slide Number Placeholder 2"/>
          <p:cNvSpPr>
            <a:spLocks noGrp="1"/>
          </p:cNvSpPr>
          <p:nvPr>
            <p:ph type="sldNum" sz="quarter" idx="12"/>
          </p:nvPr>
        </p:nvSpPr>
        <p:spPr/>
        <p:txBody>
          <a:bodyPr/>
          <a:lstStyle/>
          <a:p>
            <a:fld id="{680D72F4-1C41-4187-A4BC-492CF086CF40}" type="slidenum">
              <a:rPr lang="sv-SE" smtClean="0"/>
              <a:pPr/>
              <a:t>18</a:t>
            </a:fld>
            <a:endParaRPr lang="sv-SE"/>
          </a:p>
        </p:txBody>
      </p:sp>
    </p:spTree>
    <p:extLst>
      <p:ext uri="{BB962C8B-B14F-4D97-AF65-F5344CB8AC3E}">
        <p14:creationId xmlns:p14="http://schemas.microsoft.com/office/powerpoint/2010/main" val="35703999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621891" y="4720486"/>
            <a:ext cx="1676170" cy="36732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990600" y="353793"/>
            <a:ext cx="8084264" cy="646331"/>
          </a:xfrm>
          <a:prstGeom prst="rect">
            <a:avLst/>
          </a:prstGeom>
          <a:noFill/>
        </p:spPr>
        <p:txBody>
          <a:bodyPr wrap="none" rtlCol="0">
            <a:spAutoFit/>
          </a:bodyPr>
          <a:lstStyle/>
          <a:p>
            <a:r>
              <a:rPr lang="en-US" altLang="zh-CN" sz="3600" dirty="0"/>
              <a:t>The notion of phonon―lattice vibration</a:t>
            </a:r>
          </a:p>
        </p:txBody>
      </p:sp>
      <p:sp>
        <p:nvSpPr>
          <p:cNvPr id="5" name="矩形 2">
            <a:extLst>
              <a:ext uri="{FF2B5EF4-FFF2-40B4-BE49-F238E27FC236}">
                <a16:creationId xmlns:a16="http://schemas.microsoft.com/office/drawing/2014/main" id="{DEE8BFC8-B8AA-454B-9268-EE0E550DDE58}"/>
              </a:ext>
            </a:extLst>
          </p:cNvPr>
          <p:cNvSpPr/>
          <p:nvPr/>
        </p:nvSpPr>
        <p:spPr>
          <a:xfrm>
            <a:off x="246111" y="1087716"/>
            <a:ext cx="6920233" cy="584775"/>
          </a:xfrm>
          <a:prstGeom prst="rect">
            <a:avLst/>
          </a:prstGeom>
        </p:spPr>
        <p:txBody>
          <a:bodyPr wrap="square">
            <a:spAutoFit/>
          </a:bodyPr>
          <a:lstStyle/>
          <a:p>
            <a:r>
              <a:rPr lang="en-US" altLang="zh-CN" sz="1600" dirty="0"/>
              <a:t>Atoms in a crystal keep oscillating around their equilibrium positions</a:t>
            </a:r>
          </a:p>
          <a:p>
            <a:r>
              <a:rPr lang="en-US" altLang="zh-CN" sz="1600" dirty="0"/>
              <a:t>The amplitudes of these oscillations rise with temperature increasing</a:t>
            </a:r>
          </a:p>
        </p:txBody>
      </p:sp>
      <p:sp>
        <p:nvSpPr>
          <p:cNvPr id="6" name="矩形 3">
            <a:extLst>
              <a:ext uri="{FF2B5EF4-FFF2-40B4-BE49-F238E27FC236}">
                <a16:creationId xmlns:a16="http://schemas.microsoft.com/office/drawing/2014/main" id="{DDC6B705-A2DC-4D34-BAF4-D71D404BFD51}"/>
              </a:ext>
            </a:extLst>
          </p:cNvPr>
          <p:cNvSpPr/>
          <p:nvPr/>
        </p:nvSpPr>
        <p:spPr>
          <a:xfrm>
            <a:off x="246111" y="1658979"/>
            <a:ext cx="7720255" cy="338554"/>
          </a:xfrm>
          <a:prstGeom prst="rect">
            <a:avLst/>
          </a:prstGeom>
        </p:spPr>
        <p:txBody>
          <a:bodyPr wrap="none">
            <a:spAutoFit/>
          </a:bodyPr>
          <a:lstStyle/>
          <a:p>
            <a:r>
              <a:rPr lang="en-US" altLang="zh-CN" sz="1600" dirty="0">
                <a:solidFill>
                  <a:srgbClr val="0000FF"/>
                </a:solidFill>
              </a:rPr>
              <a:t>Model</a:t>
            </a:r>
            <a:r>
              <a:rPr lang="en-US" altLang="zh-CN" sz="1600" dirty="0"/>
              <a:t>: </a:t>
            </a:r>
            <a:r>
              <a:rPr lang="en-US" altLang="zh-CN" sz="1600" dirty="0" smtClean="0"/>
              <a:t>An </a:t>
            </a:r>
            <a:r>
              <a:rPr lang="en-US" altLang="zh-CN" sz="1600" dirty="0"/>
              <a:t>infinite chain </a:t>
            </a:r>
            <a:r>
              <a:rPr lang="en-US" altLang="zh-CN" sz="1600" dirty="0" smtClean="0"/>
              <a:t>of </a:t>
            </a:r>
            <a:r>
              <a:rPr lang="en-US" altLang="zh-CN" sz="1600" dirty="0"/>
              <a:t>identical atoms of mass </a:t>
            </a:r>
            <a:r>
              <a:rPr lang="en-US" altLang="zh-CN" sz="1600" i="1" dirty="0">
                <a:latin typeface="Times New Roman" panose="02020603050405020304" pitchFamily="18" charset="0"/>
                <a:cs typeface="Times New Roman" panose="02020603050405020304" pitchFamily="18" charset="0"/>
              </a:rPr>
              <a:t>m</a:t>
            </a:r>
            <a:r>
              <a:rPr lang="en-US" altLang="zh-CN" sz="1600" dirty="0"/>
              <a:t> in a </a:t>
            </a:r>
            <a:r>
              <a:rPr lang="en-US" altLang="zh-CN" sz="1600" dirty="0">
                <a:solidFill>
                  <a:srgbClr val="0000FF"/>
                </a:solidFill>
              </a:rPr>
              <a:t>one-dimensional crystal</a:t>
            </a:r>
            <a:endParaRPr lang="zh-CN" altLang="en-US" sz="1600" dirty="0">
              <a:solidFill>
                <a:srgbClr val="0000FF"/>
              </a:solidFill>
            </a:endParaRPr>
          </a:p>
        </p:txBody>
      </p:sp>
      <p:sp>
        <p:nvSpPr>
          <p:cNvPr id="8" name="矩形 4">
            <a:extLst>
              <a:ext uri="{FF2B5EF4-FFF2-40B4-BE49-F238E27FC236}">
                <a16:creationId xmlns:a16="http://schemas.microsoft.com/office/drawing/2014/main" id="{89F12EC6-D37E-41AF-8F47-BBD21BF927BC}"/>
              </a:ext>
            </a:extLst>
          </p:cNvPr>
          <p:cNvSpPr/>
          <p:nvPr/>
        </p:nvSpPr>
        <p:spPr>
          <a:xfrm>
            <a:off x="334204" y="2904357"/>
            <a:ext cx="8395126" cy="584775"/>
          </a:xfrm>
          <a:prstGeom prst="rect">
            <a:avLst/>
          </a:prstGeom>
        </p:spPr>
        <p:txBody>
          <a:bodyPr wrap="square">
            <a:spAutoFit/>
          </a:bodyPr>
          <a:lstStyle/>
          <a:p>
            <a:r>
              <a:rPr lang="en-US" altLang="zh-CN" sz="1600" dirty="0"/>
              <a:t>Consider interactions of the </a:t>
            </a:r>
            <a:r>
              <a:rPr lang="en-US" altLang="zh-CN" sz="1600" dirty="0">
                <a:solidFill>
                  <a:srgbClr val="0000FF"/>
                </a:solidFill>
              </a:rPr>
              <a:t>nearest </a:t>
            </a:r>
            <a:r>
              <a:rPr lang="en-US" altLang="zh-CN" sz="1600" dirty="0"/>
              <a:t>neighbors</a:t>
            </a:r>
            <a:r>
              <a:rPr lang="en-US" altLang="zh-CN" sz="1600" dirty="0">
                <a:solidFill>
                  <a:srgbClr val="0000FF"/>
                </a:solidFill>
              </a:rPr>
              <a:t> </a:t>
            </a:r>
            <a:r>
              <a:rPr lang="en-US" altLang="zh-CN" sz="1600" dirty="0"/>
              <a:t>and assume a </a:t>
            </a:r>
            <a:r>
              <a:rPr lang="en-US" altLang="zh-CN" sz="1600" dirty="0">
                <a:solidFill>
                  <a:srgbClr val="0000FF"/>
                </a:solidFill>
              </a:rPr>
              <a:t>harmonic</a:t>
            </a:r>
            <a:r>
              <a:rPr lang="en-US" altLang="zh-CN" sz="1600" dirty="0"/>
              <a:t> approximation (</a:t>
            </a:r>
            <a:r>
              <a:rPr lang="en-US" altLang="zh-CN" sz="1600" dirty="0">
                <a:solidFill>
                  <a:srgbClr val="FF0000"/>
                </a:solidFill>
              </a:rPr>
              <a:t>harmonic oscillator</a:t>
            </a:r>
            <a:r>
              <a:rPr lang="en-US" altLang="zh-CN" sz="1600" dirty="0"/>
              <a:t>), the equation of motion reads</a:t>
            </a:r>
            <a:endParaRPr lang="zh-CN" altLang="en-US" sz="1600" dirty="0"/>
          </a:p>
        </p:txBody>
      </p:sp>
      <mc:AlternateContent xmlns:mc="http://schemas.openxmlformats.org/markup-compatibility/2006" xmlns:a14="http://schemas.microsoft.com/office/drawing/2010/main">
        <mc:Choice Requires="a14">
          <p:sp>
            <p:nvSpPr>
              <p:cNvPr id="9" name="矩形 5">
                <a:extLst>
                  <a:ext uri="{FF2B5EF4-FFF2-40B4-BE49-F238E27FC236}">
                    <a16:creationId xmlns:a16="http://schemas.microsoft.com/office/drawing/2014/main" id="{684CFA93-0375-4826-9161-10756AC4159D}"/>
                  </a:ext>
                </a:extLst>
              </p:cNvPr>
              <p:cNvSpPr/>
              <p:nvPr/>
            </p:nvSpPr>
            <p:spPr>
              <a:xfrm>
                <a:off x="2179344" y="3519282"/>
                <a:ext cx="3530903" cy="338554"/>
              </a:xfrm>
              <a:prstGeom prst="rect">
                <a:avLst/>
              </a:prstGeom>
            </p:spPr>
            <p:txBody>
              <a:bodyPr wrap="none">
                <a:spAutoFit/>
              </a:bodyPr>
              <a:lstStyle/>
              <a:p>
                <a14:m>
                  <m:oMath xmlns:m="http://schemas.openxmlformats.org/officeDocument/2006/math">
                    <m:r>
                      <a:rPr lang="en-US" altLang="zh-CN" sz="1600" i="1" smtClean="0">
                        <a:latin typeface="Cambria Math" panose="02040503050406030204" pitchFamily="18" charset="0"/>
                      </a:rPr>
                      <m:t>𝑚</m:t>
                    </m:r>
                    <m:sSub>
                      <m:sSubPr>
                        <m:ctrlPr>
                          <a:rPr lang="en-US" altLang="zh-CN" sz="1600" i="1" smtClean="0">
                            <a:latin typeface="Cambria Math" panose="02040503050406030204" pitchFamily="18" charset="0"/>
                          </a:rPr>
                        </m:ctrlPr>
                      </m:sSub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𝑥</m:t>
                            </m:r>
                          </m:e>
                        </m:acc>
                      </m:e>
                      <m:sub>
                        <m:r>
                          <a:rPr lang="en-US" altLang="zh-CN" sz="1600" b="0" i="1" smtClean="0">
                            <a:latin typeface="Cambria Math" panose="02040503050406030204" pitchFamily="18" charset="0"/>
                          </a:rPr>
                          <m:t>𝑛</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𝑓</m:t>
                    </m:r>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𝑛</m:t>
                            </m:r>
                          </m:sub>
                        </m:sSub>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𝑛</m:t>
                            </m:r>
                            <m:r>
                              <a:rPr lang="en-US" altLang="zh-CN" sz="1600" b="0" i="1" smtClean="0">
                                <a:latin typeface="Cambria Math" panose="02040503050406030204" pitchFamily="18" charset="0"/>
                              </a:rPr>
                              <m:t>−1</m:t>
                            </m:r>
                          </m:sub>
                        </m:sSub>
                      </m:e>
                    </m:d>
                  </m:oMath>
                </a14:m>
                <a:r>
                  <a:rPr lang="en-US" altLang="zh-CN" sz="1600" dirty="0"/>
                  <a:t> </a:t>
                </a:r>
                <a14:m>
                  <m:oMath xmlns:m="http://schemas.openxmlformats.org/officeDocument/2006/math">
                    <m:r>
                      <a:rPr lang="en-US" altLang="zh-CN" sz="1600" i="1">
                        <a:latin typeface="Cambria Math" panose="02040503050406030204" pitchFamily="18" charset="0"/>
                      </a:rPr>
                      <m:t>−</m:t>
                    </m:r>
                    <m:r>
                      <a:rPr lang="en-US" altLang="zh-CN" sz="1600" i="1">
                        <a:latin typeface="Cambria Math" panose="02040503050406030204" pitchFamily="18" charset="0"/>
                      </a:rPr>
                      <m:t>𝑓</m:t>
                    </m:r>
                    <m:d>
                      <m:dPr>
                        <m:ctrlPr>
                          <a:rPr lang="en-US" altLang="zh-CN" sz="1600" i="1">
                            <a:latin typeface="Cambria Math" panose="02040503050406030204" pitchFamily="18" charset="0"/>
                          </a:rPr>
                        </m:ctrlPr>
                      </m:dPr>
                      <m:e>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𝑥</m:t>
                            </m:r>
                          </m:e>
                          <m:sub>
                            <m:r>
                              <a:rPr lang="en-US" altLang="zh-CN" sz="1600" i="1">
                                <a:latin typeface="Cambria Math" panose="02040503050406030204" pitchFamily="18" charset="0"/>
                              </a:rPr>
                              <m:t>𝑛</m:t>
                            </m:r>
                          </m:sub>
                        </m:sSub>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𝑥</m:t>
                            </m:r>
                          </m:e>
                          <m:sub>
                            <m:r>
                              <a:rPr lang="en-US" altLang="zh-CN" sz="1600" i="1">
                                <a:latin typeface="Cambria Math" panose="02040503050406030204" pitchFamily="18" charset="0"/>
                              </a:rPr>
                              <m:t>𝑛</m:t>
                            </m:r>
                            <m:r>
                              <a:rPr lang="en-US" altLang="zh-CN" sz="1600" b="0" i="1" smtClean="0">
                                <a:latin typeface="Cambria Math" panose="02040503050406030204" pitchFamily="18" charset="0"/>
                              </a:rPr>
                              <m:t>+</m:t>
                            </m:r>
                            <m:r>
                              <a:rPr lang="en-US" altLang="zh-CN" sz="1600" i="1">
                                <a:latin typeface="Cambria Math" panose="02040503050406030204" pitchFamily="18" charset="0"/>
                              </a:rPr>
                              <m:t>1</m:t>
                            </m:r>
                          </m:sub>
                        </m:sSub>
                      </m:e>
                    </m:d>
                  </m:oMath>
                </a14:m>
                <a:endParaRPr lang="zh-CN" altLang="en-US" sz="1600" dirty="0"/>
              </a:p>
            </p:txBody>
          </p:sp>
        </mc:Choice>
        <mc:Fallback xmlns="">
          <p:sp>
            <p:nvSpPr>
              <p:cNvPr id="9" name="矩形 5">
                <a:extLst>
                  <a:ext uri="{FF2B5EF4-FFF2-40B4-BE49-F238E27FC236}">
                    <a16:creationId xmlns:a16="http://schemas.microsoft.com/office/drawing/2014/main" id="{684CFA93-0375-4826-9161-10756AC4159D}"/>
                  </a:ext>
                </a:extLst>
              </p:cNvPr>
              <p:cNvSpPr>
                <a:spLocks noRot="1" noChangeAspect="1" noMove="1" noResize="1" noEditPoints="1" noAdjustHandles="1" noChangeArrowheads="1" noChangeShapeType="1" noTextEdit="1"/>
              </p:cNvSpPr>
              <p:nvPr/>
            </p:nvSpPr>
            <p:spPr>
              <a:xfrm>
                <a:off x="2179344" y="3519282"/>
                <a:ext cx="3530903" cy="338554"/>
              </a:xfrm>
              <a:prstGeom prst="rect">
                <a:avLst/>
              </a:prstGeom>
              <a:blipFill>
                <a:blip r:embed="rId2"/>
                <a:stretch>
                  <a:fillRect b="-10714"/>
                </a:stretch>
              </a:blipFill>
            </p:spPr>
            <p:txBody>
              <a:bodyPr/>
              <a:lstStyle/>
              <a:p>
                <a:r>
                  <a:rPr lang="sv-SE">
                    <a:noFill/>
                  </a:rPr>
                  <a:t> </a:t>
                </a:r>
              </a:p>
            </p:txBody>
          </p:sp>
        </mc:Fallback>
      </mc:AlternateContent>
      <p:sp>
        <p:nvSpPr>
          <p:cNvPr id="10" name="矩形 6">
            <a:extLst>
              <a:ext uri="{FF2B5EF4-FFF2-40B4-BE49-F238E27FC236}">
                <a16:creationId xmlns:a16="http://schemas.microsoft.com/office/drawing/2014/main" id="{359CEAAC-C042-4509-A43C-EE0138DED2A7}"/>
              </a:ext>
            </a:extLst>
          </p:cNvPr>
          <p:cNvSpPr/>
          <p:nvPr/>
        </p:nvSpPr>
        <p:spPr>
          <a:xfrm>
            <a:off x="1381903" y="4140983"/>
            <a:ext cx="3369833" cy="338554"/>
          </a:xfrm>
          <a:prstGeom prst="rect">
            <a:avLst/>
          </a:prstGeom>
        </p:spPr>
        <p:txBody>
          <a:bodyPr wrap="none">
            <a:spAutoFit/>
          </a:bodyPr>
          <a:lstStyle/>
          <a:p>
            <a:r>
              <a:rPr lang="en-US" altLang="zh-CN" sz="1600" dirty="0"/>
              <a:t>Force constant or “spring constant”</a:t>
            </a:r>
            <a:endParaRPr lang="zh-CN" altLang="en-US" sz="1600" dirty="0"/>
          </a:p>
        </p:txBody>
      </p:sp>
      <p:cxnSp>
        <p:nvCxnSpPr>
          <p:cNvPr id="11" name="直接连接符 8">
            <a:extLst>
              <a:ext uri="{FF2B5EF4-FFF2-40B4-BE49-F238E27FC236}">
                <a16:creationId xmlns:a16="http://schemas.microsoft.com/office/drawing/2014/main" id="{9181D8A0-35C5-4366-9D94-8D9B87B7BD2D}"/>
              </a:ext>
            </a:extLst>
          </p:cNvPr>
          <p:cNvCxnSpPr/>
          <p:nvPr/>
        </p:nvCxnSpPr>
        <p:spPr>
          <a:xfrm>
            <a:off x="3191735" y="3870135"/>
            <a:ext cx="106326" cy="30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9">
            <a:extLst>
              <a:ext uri="{FF2B5EF4-FFF2-40B4-BE49-F238E27FC236}">
                <a16:creationId xmlns:a16="http://schemas.microsoft.com/office/drawing/2014/main" id="{0C189576-BE6F-4F4A-9225-0DA4456C1D8E}"/>
              </a:ext>
            </a:extLst>
          </p:cNvPr>
          <p:cNvCxnSpPr/>
          <p:nvPr/>
        </p:nvCxnSpPr>
        <p:spPr>
          <a:xfrm>
            <a:off x="5054011" y="3892413"/>
            <a:ext cx="106326" cy="30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0">
            <a:extLst>
              <a:ext uri="{FF2B5EF4-FFF2-40B4-BE49-F238E27FC236}">
                <a16:creationId xmlns:a16="http://schemas.microsoft.com/office/drawing/2014/main" id="{345F934C-ADB2-4AC4-9D56-59626723892C}"/>
              </a:ext>
            </a:extLst>
          </p:cNvPr>
          <p:cNvSpPr/>
          <p:nvPr/>
        </p:nvSpPr>
        <p:spPr>
          <a:xfrm>
            <a:off x="4873257" y="4140983"/>
            <a:ext cx="4201607" cy="584775"/>
          </a:xfrm>
          <a:prstGeom prst="rect">
            <a:avLst/>
          </a:prstGeom>
        </p:spPr>
        <p:txBody>
          <a:bodyPr wrap="square">
            <a:spAutoFit/>
          </a:bodyPr>
          <a:lstStyle/>
          <a:p>
            <a:r>
              <a:rPr lang="en-US" altLang="zh-CN" sz="1600" dirty="0"/>
              <a:t>The instantaneous deflection of the </a:t>
            </a:r>
            <a:r>
              <a:rPr lang="en-US" altLang="zh-CN" sz="1600" i="1" dirty="0">
                <a:latin typeface="Times New Roman" panose="02020603050405020304" pitchFamily="18" charset="0"/>
                <a:cs typeface="Times New Roman" panose="02020603050405020304" pitchFamily="18" charset="0"/>
              </a:rPr>
              <a:t>n</a:t>
            </a:r>
            <a:r>
              <a:rPr lang="en-US" altLang="zh-CN" sz="1600" dirty="0"/>
              <a:t>th atom from its equilibrium position</a:t>
            </a:r>
            <a:endParaRPr lang="zh-CN" altLang="en-US" sz="1600" dirty="0"/>
          </a:p>
        </p:txBody>
      </p:sp>
      <p:sp>
        <p:nvSpPr>
          <p:cNvPr id="14" name="矩形 11">
            <a:extLst>
              <a:ext uri="{FF2B5EF4-FFF2-40B4-BE49-F238E27FC236}">
                <a16:creationId xmlns:a16="http://schemas.microsoft.com/office/drawing/2014/main" id="{F1AFFAAE-1AC1-40A9-B341-6FB7F9044FFC}"/>
              </a:ext>
            </a:extLst>
          </p:cNvPr>
          <p:cNvSpPr/>
          <p:nvPr/>
        </p:nvSpPr>
        <p:spPr>
          <a:xfrm>
            <a:off x="408633" y="4721093"/>
            <a:ext cx="1335494" cy="338554"/>
          </a:xfrm>
          <a:prstGeom prst="rect">
            <a:avLst/>
          </a:prstGeom>
        </p:spPr>
        <p:txBody>
          <a:bodyPr wrap="none">
            <a:spAutoFit/>
          </a:bodyPr>
          <a:lstStyle/>
          <a:p>
            <a:r>
              <a:rPr lang="en-US" altLang="zh-CN" sz="1600" dirty="0"/>
              <a:t>A solution is </a:t>
            </a:r>
            <a:endParaRPr lang="zh-CN" altLang="en-US" sz="1600" dirty="0"/>
          </a:p>
        </p:txBody>
      </p:sp>
      <mc:AlternateContent xmlns:mc="http://schemas.openxmlformats.org/markup-compatibility/2006" xmlns:a14="http://schemas.microsoft.com/office/drawing/2010/main">
        <mc:Choice Requires="a14">
          <p:sp>
            <p:nvSpPr>
              <p:cNvPr id="15" name="矩形 12">
                <a:extLst>
                  <a:ext uri="{FF2B5EF4-FFF2-40B4-BE49-F238E27FC236}">
                    <a16:creationId xmlns:a16="http://schemas.microsoft.com/office/drawing/2014/main" id="{AB8E1A7E-BAEA-41BF-A318-00B7D86D0CDB}"/>
                  </a:ext>
                </a:extLst>
              </p:cNvPr>
              <p:cNvSpPr/>
              <p:nvPr/>
            </p:nvSpPr>
            <p:spPr>
              <a:xfrm>
                <a:off x="1583540" y="4720486"/>
                <a:ext cx="1744452" cy="34881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𝑛</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𝐴</m:t>
                      </m:r>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𝑒</m:t>
                          </m:r>
                        </m:e>
                        <m:sup>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𝑖</m:t>
                          </m:r>
                          <m:r>
                            <a:rPr lang="el-GR" altLang="zh-CN" sz="1600" b="0" i="1" smtClean="0">
                              <a:latin typeface="Cambria Math" panose="02040503050406030204" pitchFamily="18" charset="0"/>
                            </a:rPr>
                            <m:t>𝜔</m:t>
                          </m:r>
                          <m:r>
                            <a:rPr lang="en-US" altLang="zh-CN" sz="1600" b="0" i="1" smtClean="0">
                              <a:latin typeface="Cambria Math" panose="02040503050406030204" pitchFamily="18" charset="0"/>
                            </a:rPr>
                            <m:t>𝑡</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𝑘𝑛𝑎</m:t>
                          </m:r>
                          <m:r>
                            <a:rPr lang="en-US" altLang="zh-CN" sz="1600" b="0" i="1" smtClean="0">
                              <a:latin typeface="Cambria Math" panose="02040503050406030204" pitchFamily="18" charset="0"/>
                            </a:rPr>
                            <m:t>)</m:t>
                          </m:r>
                        </m:sup>
                      </m:sSup>
                    </m:oMath>
                  </m:oMathPara>
                </a14:m>
                <a:endParaRPr lang="zh-CN" altLang="en-US" sz="1600" dirty="0"/>
              </a:p>
            </p:txBody>
          </p:sp>
        </mc:Choice>
        <mc:Fallback xmlns="">
          <p:sp>
            <p:nvSpPr>
              <p:cNvPr id="15" name="矩形 12">
                <a:extLst>
                  <a:ext uri="{FF2B5EF4-FFF2-40B4-BE49-F238E27FC236}">
                    <a16:creationId xmlns:a16="http://schemas.microsoft.com/office/drawing/2014/main" id="{AB8E1A7E-BAEA-41BF-A318-00B7D86D0CDB}"/>
                  </a:ext>
                </a:extLst>
              </p:cNvPr>
              <p:cNvSpPr>
                <a:spLocks noRot="1" noChangeAspect="1" noMove="1" noResize="1" noEditPoints="1" noAdjustHandles="1" noChangeArrowheads="1" noChangeShapeType="1" noTextEdit="1"/>
              </p:cNvSpPr>
              <p:nvPr/>
            </p:nvSpPr>
            <p:spPr>
              <a:xfrm>
                <a:off x="1583540" y="4720486"/>
                <a:ext cx="1744452" cy="348813"/>
              </a:xfrm>
              <a:prstGeom prst="rect">
                <a:avLst/>
              </a:prstGeom>
              <a:blipFill>
                <a:blip r:embed="rId3"/>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矩形 13">
                <a:extLst>
                  <a:ext uri="{FF2B5EF4-FFF2-40B4-BE49-F238E27FC236}">
                    <a16:creationId xmlns:a16="http://schemas.microsoft.com/office/drawing/2014/main" id="{DEA25CB9-6628-41C2-A644-95637619E93B}"/>
                  </a:ext>
                </a:extLst>
              </p:cNvPr>
              <p:cNvSpPr/>
              <p:nvPr/>
            </p:nvSpPr>
            <p:spPr>
              <a:xfrm>
                <a:off x="1621891" y="5087806"/>
                <a:ext cx="3157018" cy="338554"/>
              </a:xfrm>
              <a:prstGeom prst="rect">
                <a:avLst/>
              </a:prstGeom>
            </p:spPr>
            <p:txBody>
              <a:bodyPr wrap="none">
                <a:spAutoFit/>
              </a:bodyPr>
              <a:lstStyle/>
              <a:p>
                <a14:m>
                  <m:oMath xmlns:m="http://schemas.openxmlformats.org/officeDocument/2006/math">
                    <m:r>
                      <a:rPr lang="en-US" altLang="zh-CN" sz="1600" i="1">
                        <a:latin typeface="Cambria Math" panose="02040503050406030204" pitchFamily="18" charset="0"/>
                      </a:rPr>
                      <m:t>𝐴</m:t>
                    </m:r>
                  </m:oMath>
                </a14:m>
                <a:r>
                  <a:rPr lang="en-US" altLang="zh-CN" sz="1600" dirty="0"/>
                  <a:t>―the amplitude of the vibration</a:t>
                </a:r>
              </a:p>
            </p:txBody>
          </p:sp>
        </mc:Choice>
        <mc:Fallback xmlns="">
          <p:sp>
            <p:nvSpPr>
              <p:cNvPr id="16" name="矩形 13">
                <a:extLst>
                  <a:ext uri="{FF2B5EF4-FFF2-40B4-BE49-F238E27FC236}">
                    <a16:creationId xmlns:a16="http://schemas.microsoft.com/office/drawing/2014/main" id="{DEA25CB9-6628-41C2-A644-95637619E93B}"/>
                  </a:ext>
                </a:extLst>
              </p:cNvPr>
              <p:cNvSpPr>
                <a:spLocks noRot="1" noChangeAspect="1" noMove="1" noResize="1" noEditPoints="1" noAdjustHandles="1" noChangeArrowheads="1" noChangeShapeType="1" noTextEdit="1"/>
              </p:cNvSpPr>
              <p:nvPr/>
            </p:nvSpPr>
            <p:spPr>
              <a:xfrm>
                <a:off x="1621891" y="5087806"/>
                <a:ext cx="3157018" cy="338554"/>
              </a:xfrm>
              <a:prstGeom prst="rect">
                <a:avLst/>
              </a:prstGeom>
              <a:blipFill>
                <a:blip r:embed="rId4"/>
                <a:stretch>
                  <a:fillRect t="-5455" b="-2363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矩形 14">
                <a:extLst>
                  <a:ext uri="{FF2B5EF4-FFF2-40B4-BE49-F238E27FC236}">
                    <a16:creationId xmlns:a16="http://schemas.microsoft.com/office/drawing/2014/main" id="{C1DDBE08-0116-4DFD-8340-1C02E348A9B8}"/>
                  </a:ext>
                </a:extLst>
              </p:cNvPr>
              <p:cNvSpPr/>
              <p:nvPr/>
            </p:nvSpPr>
            <p:spPr>
              <a:xfrm>
                <a:off x="1551010" y="5431471"/>
                <a:ext cx="6994992" cy="421782"/>
              </a:xfrm>
              <a:prstGeom prst="rect">
                <a:avLst/>
              </a:prstGeom>
            </p:spPr>
            <p:txBody>
              <a:bodyPr wrap="none">
                <a:spAutoFit/>
              </a:bodyPr>
              <a:lstStyle/>
              <a:p>
                <a14:m>
                  <m:oMath xmlns:m="http://schemas.openxmlformats.org/officeDocument/2006/math">
                    <m:r>
                      <a:rPr lang="sv-SE" altLang="zh-CN" sz="1600" b="0" i="1" smtClean="0">
                        <a:latin typeface="Cambria Math" panose="02040503050406030204" pitchFamily="18" charset="0"/>
                      </a:rPr>
                      <m:t>  </m:t>
                    </m:r>
                    <m:r>
                      <a:rPr lang="en-US" altLang="zh-CN" sz="1600" b="0" i="1" smtClean="0">
                        <a:latin typeface="Cambria Math" panose="02040503050406030204" pitchFamily="18" charset="0"/>
                      </a:rPr>
                      <m:t>𝑘</m:t>
                    </m:r>
                    <m:r>
                      <a:rPr lang="en-US" altLang="zh-CN" sz="1600" b="0" i="1" smtClean="0">
                        <a:latin typeface="Cambria Math" panose="02040503050406030204" pitchFamily="18" charset="0"/>
                      </a:rPr>
                      <m:t>=</m:t>
                    </m:r>
                    <m:d>
                      <m:dPr>
                        <m:begChr m:val="|"/>
                        <m:endChr m:val="|"/>
                        <m:ctrlPr>
                          <a:rPr lang="en-US" altLang="zh-CN" sz="1600" b="0" i="1" smtClean="0">
                            <a:latin typeface="Cambria Math" panose="02040503050406030204" pitchFamily="18" charset="0"/>
                          </a:rPr>
                        </m:ctrlPr>
                      </m:dPr>
                      <m:e>
                        <m:acc>
                          <m:accPr>
                            <m:chr m:val="⃗"/>
                            <m:ctrlPr>
                              <a:rPr lang="en-US" altLang="zh-CN" sz="1600" b="0" i="1" smtClean="0">
                                <a:latin typeface="Cambria Math" panose="02040503050406030204" pitchFamily="18" charset="0"/>
                              </a:rPr>
                            </m:ctrlPr>
                          </m:accPr>
                          <m:e>
                            <m:r>
                              <a:rPr lang="en-US" altLang="zh-CN" sz="1600" b="0" i="1" smtClean="0">
                                <a:latin typeface="Cambria Math" panose="02040503050406030204" pitchFamily="18" charset="0"/>
                              </a:rPr>
                              <m:t>𝑘</m:t>
                            </m:r>
                          </m:e>
                        </m:acc>
                      </m:e>
                    </m:d>
                  </m:oMath>
                </a14:m>
                <a:r>
                  <a:rPr lang="en-US" altLang="zh-CN" sz="1600" dirty="0"/>
                  <a:t>= </a:t>
                </a:r>
                <a14:m>
                  <m:oMath xmlns:m="http://schemas.openxmlformats.org/officeDocument/2006/math">
                    <m:f>
                      <m:fPr>
                        <m:ctrlPr>
                          <a:rPr lang="en-US" altLang="zh-CN" sz="1600" i="1">
                            <a:latin typeface="Cambria Math" panose="02040503050406030204" pitchFamily="18" charset="0"/>
                          </a:rPr>
                        </m:ctrlPr>
                      </m:fPr>
                      <m:num>
                        <m:r>
                          <a:rPr lang="zh-CN" altLang="en-US" sz="1600" i="1">
                            <a:latin typeface="Cambria Math" panose="02040503050406030204" pitchFamily="18" charset="0"/>
                          </a:rPr>
                          <m:t>𝜔</m:t>
                        </m:r>
                      </m:num>
                      <m:den>
                        <m:r>
                          <a:rPr lang="en-US" altLang="zh-CN" sz="1600" i="1">
                            <a:latin typeface="Cambria Math" panose="02040503050406030204" pitchFamily="18" charset="0"/>
                          </a:rPr>
                          <m:t>𝑐</m:t>
                        </m:r>
                      </m:den>
                    </m:f>
                  </m:oMath>
                </a14:m>
                <a:r>
                  <a:rPr lang="en-US" altLang="zh-CN" sz="1600" dirty="0"/>
                  <a:t>, where </a:t>
                </a:r>
                <a14:m>
                  <m:oMath xmlns:m="http://schemas.openxmlformats.org/officeDocument/2006/math">
                    <m:acc>
                      <m:accPr>
                        <m:chr m:val="⃗"/>
                        <m:ctrlPr>
                          <a:rPr lang="en-US" altLang="zh-CN" sz="1600" i="1">
                            <a:latin typeface="Cambria Math" panose="02040503050406030204" pitchFamily="18" charset="0"/>
                          </a:rPr>
                        </m:ctrlPr>
                      </m:accPr>
                      <m:e>
                        <m:r>
                          <a:rPr lang="en-US" altLang="zh-CN" sz="1600" i="1">
                            <a:latin typeface="Cambria Math" panose="02040503050406030204" pitchFamily="18" charset="0"/>
                          </a:rPr>
                          <m:t>𝑘</m:t>
                        </m:r>
                      </m:e>
                    </m:acc>
                  </m:oMath>
                </a14:m>
                <a:r>
                  <a:rPr lang="en-US" altLang="zh-CN" sz="1600" dirty="0"/>
                  <a:t> is the wavevector and c is the velocity of wave motion</a:t>
                </a:r>
                <a:endParaRPr lang="zh-CN" altLang="en-US" sz="1600" dirty="0"/>
              </a:p>
            </p:txBody>
          </p:sp>
        </mc:Choice>
        <mc:Fallback xmlns="">
          <p:sp>
            <p:nvSpPr>
              <p:cNvPr id="17" name="矩形 14">
                <a:extLst>
                  <a:ext uri="{FF2B5EF4-FFF2-40B4-BE49-F238E27FC236}">
                    <a16:creationId xmlns:a16="http://schemas.microsoft.com/office/drawing/2014/main" id="{C1DDBE08-0116-4DFD-8340-1C02E348A9B8}"/>
                  </a:ext>
                </a:extLst>
              </p:cNvPr>
              <p:cNvSpPr>
                <a:spLocks noRot="1" noChangeAspect="1" noMove="1" noResize="1" noEditPoints="1" noAdjustHandles="1" noChangeArrowheads="1" noChangeShapeType="1" noTextEdit="1"/>
              </p:cNvSpPr>
              <p:nvPr/>
            </p:nvSpPr>
            <p:spPr>
              <a:xfrm>
                <a:off x="1551010" y="5431471"/>
                <a:ext cx="6994992" cy="421782"/>
              </a:xfrm>
              <a:prstGeom prst="rect">
                <a:avLst/>
              </a:prstGeom>
              <a:blipFill>
                <a:blip r:embed="rId5"/>
                <a:stretch>
                  <a:fillRect b="-5797"/>
                </a:stretch>
              </a:blipFill>
            </p:spPr>
            <p:txBody>
              <a:bodyPr/>
              <a:lstStyle/>
              <a:p>
                <a:r>
                  <a:rPr lang="sv-SE">
                    <a:noFill/>
                  </a:rPr>
                  <a:t> </a:t>
                </a:r>
              </a:p>
            </p:txBody>
          </p:sp>
        </mc:Fallback>
      </mc:AlternateContent>
      <p:pic>
        <p:nvPicPr>
          <p:cNvPr id="18" name="图片 18">
            <a:extLst>
              <a:ext uri="{FF2B5EF4-FFF2-40B4-BE49-F238E27FC236}">
                <a16:creationId xmlns:a16="http://schemas.microsoft.com/office/drawing/2014/main" id="{D24D5F37-8CE2-4D72-AE41-D322C68EDD2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0296"/>
          <a:stretch/>
        </p:blipFill>
        <p:spPr>
          <a:xfrm>
            <a:off x="2545938" y="2064000"/>
            <a:ext cx="2999300" cy="854669"/>
          </a:xfrm>
          <a:prstGeom prst="rect">
            <a:avLst/>
          </a:prstGeom>
        </p:spPr>
      </p:pic>
      <p:cxnSp>
        <p:nvCxnSpPr>
          <p:cNvPr id="19" name="Straight Connector 18"/>
          <p:cNvCxnSpPr/>
          <p:nvPr/>
        </p:nvCxnSpPr>
        <p:spPr>
          <a:xfrm>
            <a:off x="3009013" y="3825937"/>
            <a:ext cx="1913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657060" y="3857836"/>
            <a:ext cx="88817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80D72F4-1C41-4187-A4BC-492CF086CF40}" type="slidenum">
              <a:rPr lang="sv-SE" smtClean="0"/>
              <a:pPr/>
              <a:t>19</a:t>
            </a:fld>
            <a:endParaRPr lang="sv-SE"/>
          </a:p>
        </p:txBody>
      </p:sp>
    </p:spTree>
    <p:extLst>
      <p:ext uri="{BB962C8B-B14F-4D97-AF65-F5344CB8AC3E}">
        <p14:creationId xmlns:p14="http://schemas.microsoft.com/office/powerpoint/2010/main" val="291013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3">
            <a:extLst>
              <a:ext uri="{FF2B5EF4-FFF2-40B4-BE49-F238E27FC236}">
                <a16:creationId xmlns:a16="http://schemas.microsoft.com/office/drawing/2014/main" id="{6CF7520E-E747-4657-B4F5-7B54CDDBEA11}"/>
              </a:ext>
            </a:extLst>
          </p:cNvPr>
          <p:cNvSpPr/>
          <p:nvPr/>
        </p:nvSpPr>
        <p:spPr>
          <a:xfrm>
            <a:off x="370658" y="1103716"/>
            <a:ext cx="4254178" cy="338554"/>
          </a:xfrm>
          <a:prstGeom prst="rect">
            <a:avLst/>
          </a:prstGeom>
        </p:spPr>
        <p:txBody>
          <a:bodyPr wrap="none">
            <a:spAutoFit/>
          </a:bodyPr>
          <a:lstStyle/>
          <a:p>
            <a:r>
              <a:rPr lang="en-US" altLang="zh-CN" sz="1600" dirty="0"/>
              <a:t>We</a:t>
            </a:r>
            <a:r>
              <a:rPr lang="zh-CN" altLang="en-US" sz="1600" dirty="0"/>
              <a:t> </a:t>
            </a:r>
            <a:r>
              <a:rPr lang="en-US" altLang="zh-CN" sz="1600" dirty="0"/>
              <a:t>are</a:t>
            </a:r>
            <a:r>
              <a:rPr lang="zh-CN" altLang="en-US" sz="1600" dirty="0"/>
              <a:t> </a:t>
            </a:r>
            <a:r>
              <a:rPr lang="en-US" altLang="zh-CN" sz="1600" dirty="0"/>
              <a:t>interested</a:t>
            </a:r>
            <a:r>
              <a:rPr lang="zh-CN" altLang="en-US" sz="1600" dirty="0"/>
              <a:t> </a:t>
            </a:r>
            <a:r>
              <a:rPr lang="en-US" altLang="zh-CN" sz="1600" dirty="0"/>
              <a:t>in</a:t>
            </a:r>
            <a:r>
              <a:rPr lang="zh-CN" altLang="en-US" sz="1600" dirty="0"/>
              <a:t> </a:t>
            </a:r>
            <a:r>
              <a:rPr lang="en-US" altLang="zh-CN" sz="1600" dirty="0"/>
              <a:t>the</a:t>
            </a:r>
            <a:r>
              <a:rPr lang="zh-CN" altLang="en-US" sz="1600" dirty="0"/>
              <a:t> </a:t>
            </a:r>
            <a:r>
              <a:rPr lang="en-US" altLang="zh-CN" sz="1600" dirty="0">
                <a:solidFill>
                  <a:srgbClr val="FF0000"/>
                </a:solidFill>
              </a:rPr>
              <a:t>dispersion</a:t>
            </a:r>
            <a:r>
              <a:rPr lang="zh-CN" altLang="en-US" sz="1600" dirty="0">
                <a:solidFill>
                  <a:srgbClr val="FF0000"/>
                </a:solidFill>
              </a:rPr>
              <a:t> </a:t>
            </a:r>
            <a:r>
              <a:rPr lang="en-US" altLang="zh-CN" sz="1600" dirty="0">
                <a:solidFill>
                  <a:srgbClr val="FF0000"/>
                </a:solidFill>
              </a:rPr>
              <a:t>relation  </a:t>
            </a:r>
            <a:r>
              <a:rPr lang="zh-CN" altLang="en-US" sz="1600" dirty="0">
                <a:solidFill>
                  <a:srgbClr val="FF0000"/>
                </a:solidFill>
              </a:rPr>
              <a:t> </a:t>
            </a:r>
          </a:p>
        </p:txBody>
      </p:sp>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5808F8F8-7926-48E4-9414-BB2FE19E5ADB}"/>
                  </a:ext>
                </a:extLst>
              </p:cNvPr>
              <p:cNvSpPr/>
              <p:nvPr/>
            </p:nvSpPr>
            <p:spPr>
              <a:xfrm>
                <a:off x="4401426" y="1103716"/>
                <a:ext cx="1038618" cy="338554"/>
              </a:xfrm>
              <a:prstGeom prst="rect">
                <a:avLst/>
              </a:prstGeom>
            </p:spPr>
            <p:txBody>
              <a:bodyPr wrap="none">
                <a:spAutoFit/>
              </a:bodyPr>
              <a:lstStyle/>
              <a:p>
                <a14:m>
                  <m:oMath xmlns:m="http://schemas.openxmlformats.org/officeDocument/2006/math">
                    <m:r>
                      <a:rPr lang="zh-CN" altLang="en-US" sz="1600" i="1" smtClean="0">
                        <a:latin typeface="Cambria Math" panose="02040503050406030204" pitchFamily="18" charset="0"/>
                      </a:rPr>
                      <m:t>𝜔</m:t>
                    </m:r>
                    <m:r>
                      <a:rPr lang="en-US" altLang="zh-CN" sz="1600" b="0" i="1" smtClean="0">
                        <a:latin typeface="Cambria Math" panose="02040503050406030204" pitchFamily="18" charset="0"/>
                      </a:rPr>
                      <m:t>=</m:t>
                    </m:r>
                    <m:r>
                      <a:rPr lang="zh-CN" altLang="en-US" sz="1600" b="0" i="1" smtClean="0">
                        <a:latin typeface="Cambria Math" panose="02040503050406030204" pitchFamily="18" charset="0"/>
                      </a:rPr>
                      <m:t>𝜔</m:t>
                    </m:r>
                    <m:r>
                      <a:rPr lang="en-US" altLang="zh-CN" sz="1600" b="0" i="1" smtClean="0">
                        <a:latin typeface="Cambria Math" panose="02040503050406030204" pitchFamily="18" charset="0"/>
                      </a:rPr>
                      <m:t>(</m:t>
                    </m:r>
                    <m:r>
                      <a:rPr lang="en-US" altLang="zh-CN" sz="1600" b="1" i="1">
                        <a:latin typeface="Cambria Math" panose="02040503050406030204" pitchFamily="18" charset="0"/>
                      </a:rPr>
                      <m:t>𝒌</m:t>
                    </m:r>
                  </m:oMath>
                </a14:m>
                <a:r>
                  <a:rPr lang="en-US" altLang="zh-CN" sz="1600" dirty="0"/>
                  <a:t>)</a:t>
                </a:r>
                <a:endParaRPr lang="zh-CN" altLang="en-US" sz="1600" dirty="0"/>
              </a:p>
            </p:txBody>
          </p:sp>
        </mc:Choice>
        <mc:Fallback xmlns="">
          <p:sp>
            <p:nvSpPr>
              <p:cNvPr id="5" name="矩形 4">
                <a:extLst>
                  <a:ext uri="{FF2B5EF4-FFF2-40B4-BE49-F238E27FC236}">
                    <a16:creationId xmlns:a16="http://schemas.microsoft.com/office/drawing/2014/main" id="{5808F8F8-7926-48E4-9414-BB2FE19E5ADB}"/>
                  </a:ext>
                </a:extLst>
              </p:cNvPr>
              <p:cNvSpPr>
                <a:spLocks noRot="1" noChangeAspect="1" noMove="1" noResize="1" noEditPoints="1" noAdjustHandles="1" noChangeArrowheads="1" noChangeShapeType="1" noTextEdit="1"/>
              </p:cNvSpPr>
              <p:nvPr/>
            </p:nvSpPr>
            <p:spPr>
              <a:xfrm>
                <a:off x="4401426" y="1103716"/>
                <a:ext cx="1038618" cy="338554"/>
              </a:xfrm>
              <a:prstGeom prst="rect">
                <a:avLst/>
              </a:prstGeom>
              <a:blipFill>
                <a:blip r:embed="rId3"/>
                <a:stretch>
                  <a:fillRect t="-5357" r="-2941" b="-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6" name="矩形 6">
                <a:extLst>
                  <a:ext uri="{FF2B5EF4-FFF2-40B4-BE49-F238E27FC236}">
                    <a16:creationId xmlns:a16="http://schemas.microsoft.com/office/drawing/2014/main" id="{DFF14593-FDBA-41FC-B454-8E6F2691D066}"/>
                  </a:ext>
                </a:extLst>
              </p:cNvPr>
              <p:cNvSpPr/>
              <p:nvPr/>
            </p:nvSpPr>
            <p:spPr>
              <a:xfrm>
                <a:off x="279512" y="3917084"/>
                <a:ext cx="8690648" cy="1927772"/>
              </a:xfrm>
              <a:prstGeom prst="rect">
                <a:avLst/>
              </a:prstGeom>
            </p:spPr>
            <p:txBody>
              <a:bodyPr wrap="square">
                <a:spAutoFit/>
              </a:bodyPr>
              <a:lstStyle/>
              <a:p>
                <a:pPr marL="285750" indent="-285750">
                  <a:buFont typeface="Wingdings" panose="05000000000000000000" pitchFamily="2" charset="2"/>
                  <a:buChar char="ü"/>
                </a:pPr>
                <a:r>
                  <a:rPr lang="en-US" altLang="zh-CN" sz="1600" dirty="0"/>
                  <a:t>It is a </a:t>
                </a:r>
                <a:r>
                  <a:rPr lang="en-US" altLang="zh-CN" sz="1600" dirty="0">
                    <a:solidFill>
                      <a:srgbClr val="0000FF"/>
                    </a:solidFill>
                  </a:rPr>
                  <a:t>periodic</a:t>
                </a:r>
                <a:r>
                  <a:rPr lang="en-US" altLang="zh-CN" sz="1600" dirty="0"/>
                  <a:t> function of k</a:t>
                </a:r>
              </a:p>
              <a:p>
                <a:pPr marL="285750" indent="-285750">
                  <a:buFont typeface="Wingdings" panose="05000000000000000000" pitchFamily="2" charset="2"/>
                  <a:buChar char="ü"/>
                </a:pPr>
                <a:r>
                  <a:rPr lang="en-US" altLang="zh-CN" sz="1600" dirty="0"/>
                  <a:t>There is a </a:t>
                </a:r>
                <a:r>
                  <a:rPr lang="en-US" altLang="zh-CN" sz="1600" dirty="0">
                    <a:solidFill>
                      <a:srgbClr val="0000FF"/>
                    </a:solidFill>
                  </a:rPr>
                  <a:t>maximum</a:t>
                </a:r>
                <a:r>
                  <a:rPr lang="en-US" altLang="zh-CN" sz="1600" dirty="0"/>
                  <a:t> oscillation frequency </a:t>
                </a:r>
                <a14:m>
                  <m:oMath xmlns:m="http://schemas.openxmlformats.org/officeDocument/2006/math">
                    <m:r>
                      <m:rPr>
                        <m:sty m:val="p"/>
                      </m:rPr>
                      <a:rPr lang="el-GR" altLang="zh-CN" sz="1600" b="0" i="1" smtClean="0">
                        <a:latin typeface="Cambria Math" panose="02040503050406030204" pitchFamily="18" charset="0"/>
                        <a:ea typeface="Cambria Math" panose="02040503050406030204" pitchFamily="18" charset="0"/>
                      </a:rPr>
                      <m:t>ω</m:t>
                    </m:r>
                    <m:r>
                      <a:rPr lang="en-US" altLang="zh-CN" sz="1600" b="0" i="1" smtClean="0">
                        <a:latin typeface="Cambria Math" panose="02040503050406030204" pitchFamily="18" charset="0"/>
                      </a:rPr>
                      <m:t>=2</m:t>
                    </m:r>
                    <m:rad>
                      <m:radPr>
                        <m:degHide m:val="on"/>
                        <m:ctrlPr>
                          <a:rPr lang="en-US" altLang="zh-CN" sz="1600" b="0" i="1" smtClean="0">
                            <a:latin typeface="Cambria Math" panose="02040503050406030204" pitchFamily="18" charset="0"/>
                          </a:rPr>
                        </m:ctrlPr>
                      </m:radPr>
                      <m:deg/>
                      <m:e>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𝑓</m:t>
                            </m:r>
                          </m:num>
                          <m:den>
                            <m:r>
                              <a:rPr lang="en-US" altLang="zh-CN" sz="1600" b="0" i="1" smtClean="0">
                                <a:latin typeface="Cambria Math" panose="02040503050406030204" pitchFamily="18" charset="0"/>
                              </a:rPr>
                              <m:t>𝑚</m:t>
                            </m:r>
                          </m:den>
                        </m:f>
                      </m:e>
                    </m:rad>
                  </m:oMath>
                </a14:m>
                <a:r>
                  <a:rPr lang="en-US" altLang="zh-CN" sz="1600" dirty="0"/>
                  <a:t>. A continuum has no such restriction.</a:t>
                </a:r>
              </a:p>
              <a:p>
                <a:pPr marL="285750" indent="-285750">
                  <a:buFont typeface="Wingdings" panose="05000000000000000000" pitchFamily="2" charset="2"/>
                  <a:buChar char="ü"/>
                </a:pPr>
                <a:r>
                  <a:rPr lang="en-US" altLang="zh-CN" sz="1600" dirty="0"/>
                  <a:t>Near the center of the Brillouin zone (</a:t>
                </a:r>
                <a14:m>
                  <m:oMath xmlns:m="http://schemas.openxmlformats.org/officeDocument/2006/math">
                    <m:r>
                      <a:rPr lang="en-US" altLang="zh-CN" sz="1600" i="1">
                        <a:latin typeface="Cambria Math" panose="02040503050406030204" pitchFamily="18" charset="0"/>
                        <a:ea typeface="Cambria Math" panose="02040503050406030204" pitchFamily="18" charset="0"/>
                      </a:rPr>
                      <m:t>𝑘</m:t>
                    </m:r>
                    <m:r>
                      <a:rPr lang="en-US" altLang="zh-CN" sz="1600" i="1">
                        <a:latin typeface="Cambria Math" panose="02040503050406030204" pitchFamily="18" charset="0"/>
                        <a:ea typeface="Cambria Math" panose="02040503050406030204" pitchFamily="18" charset="0"/>
                      </a:rPr>
                      <m:t> </m:t>
                    </m:r>
                  </m:oMath>
                </a14:m>
                <a:r>
                  <a:rPr lang="en-US" altLang="zh-CN" sz="1600" dirty="0"/>
                  <a:t>=0), the dispersion relation become nearly linear</a:t>
                </a:r>
                <a14:m>
                  <m:oMath xmlns:m="http://schemas.openxmlformats.org/officeDocument/2006/math">
                    <m:r>
                      <a:rPr lang="en-US" altLang="zh-CN" sz="1600" b="0" i="0" smtClean="0">
                        <a:latin typeface="Cambria Math" panose="02040503050406030204" pitchFamily="18" charset="0"/>
                      </a:rPr>
                      <m:t> </m:t>
                    </m:r>
                    <m:r>
                      <a:rPr lang="zh-CN" altLang="en-US" sz="1600" i="1">
                        <a:latin typeface="Cambria Math" panose="02040503050406030204" pitchFamily="18" charset="0"/>
                      </a:rPr>
                      <m:t>𝜔</m:t>
                    </m:r>
                    <m:r>
                      <a:rPr lang="en-US" altLang="zh-CN" sz="1600" i="1">
                        <a:latin typeface="Cambria Math" panose="02040503050406030204" pitchFamily="18" charset="0"/>
                      </a:rPr>
                      <m:t>(</m:t>
                    </m:r>
                    <m:r>
                      <a:rPr lang="en-US" altLang="zh-CN" sz="1600" b="1" i="1" smtClean="0">
                        <a:latin typeface="Cambria Math" panose="02040503050406030204" pitchFamily="18" charset="0"/>
                      </a:rPr>
                      <m:t>𝒌</m:t>
                    </m:r>
                    <m:r>
                      <a:rPr lang="en-US" altLang="zh-CN" sz="1600" b="1" i="1" smtClean="0">
                        <a:latin typeface="Cambria Math" panose="02040503050406030204" pitchFamily="18" charset="0"/>
                      </a:rPr>
                      <m:t>)=</m:t>
                    </m:r>
                    <m:r>
                      <a:rPr lang="en-US" altLang="zh-CN" sz="1600" b="0" i="1" smtClean="0">
                        <a:latin typeface="Cambria Math" panose="02040503050406030204" pitchFamily="18" charset="0"/>
                        <a:ea typeface="Cambria Math" panose="02040503050406030204" pitchFamily="18" charset="0"/>
                      </a:rPr>
                      <m:t>𝑐𝑘</m:t>
                    </m:r>
                  </m:oMath>
                </a14:m>
                <a:r>
                  <a:rPr lang="en-US" altLang="zh-CN" sz="1600" dirty="0"/>
                  <a:t>. For </a:t>
                </a:r>
                <a14:m>
                  <m:oMath xmlns:m="http://schemas.openxmlformats.org/officeDocument/2006/math">
                    <m:r>
                      <a:rPr lang="en-US" altLang="zh-CN" sz="1600" i="1">
                        <a:latin typeface="Cambria Math" panose="02040503050406030204" pitchFamily="18" charset="0"/>
                        <a:ea typeface="Cambria Math" panose="02040503050406030204" pitchFamily="18" charset="0"/>
                      </a:rPr>
                      <m:t>𝑘</m:t>
                    </m:r>
                    <m:r>
                      <a:rPr lang="el-GR" altLang="zh-CN" sz="1600" i="1">
                        <a:latin typeface="Cambria Math" panose="02040503050406030204" pitchFamily="18" charset="0"/>
                        <a:ea typeface="Cambria Math" panose="02040503050406030204" pitchFamily="18" charset="0"/>
                      </a:rPr>
                      <m:t>≪</m:t>
                    </m:r>
                    <m:f>
                      <m:fPr>
                        <m:type m:val="lin"/>
                        <m:ctrlPr>
                          <a:rPr lang="el-GR" altLang="zh-CN" sz="1600" i="1">
                            <a:latin typeface="Cambria Math" panose="02040503050406030204" pitchFamily="18" charset="0"/>
                            <a:ea typeface="Cambria Math" panose="02040503050406030204" pitchFamily="18" charset="0"/>
                          </a:rPr>
                        </m:ctrlPr>
                      </m:fPr>
                      <m:num>
                        <m:r>
                          <a:rPr lang="zh-CN" altLang="el-GR" sz="1600" i="1">
                            <a:latin typeface="Cambria Math" panose="02040503050406030204" pitchFamily="18" charset="0"/>
                            <a:ea typeface="Cambria Math" panose="02040503050406030204" pitchFamily="18" charset="0"/>
                          </a:rPr>
                          <m:t>𝜋</m:t>
                        </m:r>
                      </m:num>
                      <m:den>
                        <m:r>
                          <a:rPr lang="en-US" altLang="zh-CN" sz="1600" i="1">
                            <a:latin typeface="Cambria Math" panose="02040503050406030204" pitchFamily="18" charset="0"/>
                            <a:ea typeface="Cambria Math" panose="02040503050406030204" pitchFamily="18" charset="0"/>
                          </a:rPr>
                          <m:t>𝑎</m:t>
                        </m:r>
                      </m:den>
                    </m:f>
                  </m:oMath>
                </a14:m>
                <a:r>
                  <a:rPr lang="en-US" altLang="zh-CN" sz="1600" dirty="0"/>
                  <a:t>, </a:t>
                </a:r>
                <a14:m>
                  <m:oMath xmlns:m="http://schemas.openxmlformats.org/officeDocument/2006/math">
                    <m:r>
                      <a:rPr lang="en-US" altLang="zh-CN" sz="1600" i="1">
                        <a:latin typeface="Cambria Math" panose="02040503050406030204" pitchFamily="18" charset="0"/>
                        <a:ea typeface="Cambria Math" panose="02040503050406030204" pitchFamily="18" charset="0"/>
                      </a:rPr>
                      <m:t>𝑘</m:t>
                    </m:r>
                  </m:oMath>
                </a14:m>
                <a:r>
                  <a:rPr lang="en-US" altLang="zh-CN" sz="1600" dirty="0"/>
                  <a:t> can be wrote as </a:t>
                </a:r>
                <a14:m>
                  <m:oMath xmlns:m="http://schemas.openxmlformats.org/officeDocument/2006/math">
                    <m:r>
                      <a:rPr lang="en-US" altLang="zh-CN" sz="1600" b="0" i="1" smtClean="0">
                        <a:latin typeface="Cambria Math" panose="02040503050406030204" pitchFamily="18" charset="0"/>
                        <a:ea typeface="Cambria Math" panose="02040503050406030204" pitchFamily="18" charset="0"/>
                      </a:rPr>
                      <m:t>𝑘</m:t>
                    </m:r>
                    <m:r>
                      <a:rPr lang="en-US" altLang="zh-CN" sz="1600" b="0" i="1" smtClean="0">
                        <a:latin typeface="Cambria Math" panose="02040503050406030204" pitchFamily="18" charset="0"/>
                        <a:ea typeface="Cambria Math" panose="02040503050406030204" pitchFamily="18" charset="0"/>
                      </a:rPr>
                      <m:t>=</m:t>
                    </m:r>
                    <m:f>
                      <m:fPr>
                        <m:ctrlPr>
                          <a:rPr lang="en-US" altLang="zh-CN" sz="1600" b="0" i="1" smtClean="0">
                            <a:latin typeface="Cambria Math" panose="02040503050406030204" pitchFamily="18" charset="0"/>
                            <a:ea typeface="Cambria Math" panose="02040503050406030204" pitchFamily="18" charset="0"/>
                          </a:rPr>
                        </m:ctrlPr>
                      </m:fPr>
                      <m:num>
                        <m:r>
                          <a:rPr lang="en-US" altLang="zh-CN" sz="1600" b="0" i="1" smtClean="0">
                            <a:latin typeface="Cambria Math" panose="02040503050406030204" pitchFamily="18" charset="0"/>
                            <a:ea typeface="Cambria Math" panose="02040503050406030204" pitchFamily="18" charset="0"/>
                          </a:rPr>
                          <m:t>2</m:t>
                        </m:r>
                        <m:r>
                          <a:rPr lang="zh-CN" altLang="en-US" sz="1600" b="0" i="1" smtClean="0">
                            <a:latin typeface="Cambria Math" panose="02040503050406030204" pitchFamily="18" charset="0"/>
                            <a:ea typeface="Cambria Math" panose="02040503050406030204" pitchFamily="18" charset="0"/>
                          </a:rPr>
                          <m:t>𝜋</m:t>
                        </m:r>
                      </m:num>
                      <m:den>
                        <m:r>
                          <a:rPr lang="zh-CN" altLang="en-US" sz="1600" b="0" i="1" smtClean="0">
                            <a:latin typeface="Cambria Math" panose="02040503050406030204" pitchFamily="18" charset="0"/>
                            <a:ea typeface="Cambria Math" panose="02040503050406030204" pitchFamily="18" charset="0"/>
                          </a:rPr>
                          <m:t>𝜆</m:t>
                        </m:r>
                      </m:den>
                    </m:f>
                  </m:oMath>
                </a14:m>
                <a:r>
                  <a:rPr lang="en-US" altLang="zh-CN" sz="1600" dirty="0"/>
                  <a:t>. Such we get </a:t>
                </a:r>
                <a14:m>
                  <m:oMath xmlns:m="http://schemas.openxmlformats.org/officeDocument/2006/math">
                    <m:r>
                      <a:rPr lang="zh-CN" altLang="en-US" sz="1600" i="1" smtClean="0">
                        <a:latin typeface="Cambria Math" panose="02040503050406030204" pitchFamily="18" charset="0"/>
                        <a:ea typeface="Cambria Math" panose="02040503050406030204" pitchFamily="18" charset="0"/>
                      </a:rPr>
                      <m:t>𝜆</m:t>
                    </m:r>
                    <m:r>
                      <a:rPr lang="zh-CN" altLang="en-US" sz="1600" i="1" smtClean="0">
                        <a:latin typeface="Cambria Math" panose="02040503050406030204" pitchFamily="18" charset="0"/>
                        <a:ea typeface="Cambria Math" panose="02040503050406030204" pitchFamily="18" charset="0"/>
                      </a:rPr>
                      <m:t>≫</m:t>
                    </m:r>
                    <m:r>
                      <a:rPr lang="en-US" altLang="zh-CN" sz="1600" b="0" i="1" smtClean="0">
                        <a:latin typeface="Cambria Math" panose="02040503050406030204" pitchFamily="18" charset="0"/>
                        <a:ea typeface="Cambria Math" panose="02040503050406030204" pitchFamily="18" charset="0"/>
                      </a:rPr>
                      <m:t>𝑎</m:t>
                    </m:r>
                  </m:oMath>
                </a14:m>
                <a:r>
                  <a:rPr lang="en-US" altLang="zh-CN" sz="1600" dirty="0"/>
                  <a:t>, which means that the discrete chain structure vanish in comparation with the wavelength. Therefore, it is in a </a:t>
                </a:r>
                <a:r>
                  <a:rPr lang="en-US" altLang="zh-CN" sz="1600" dirty="0">
                    <a:solidFill>
                      <a:srgbClr val="0000FF"/>
                    </a:solidFill>
                  </a:rPr>
                  <a:t>continuum</a:t>
                </a:r>
                <a:r>
                  <a:rPr lang="en-US" altLang="zh-CN" sz="1600" dirty="0"/>
                  <a:t> situation.</a:t>
                </a:r>
                <a:endParaRPr lang="zh-CN" altLang="en-US" sz="1600" dirty="0"/>
              </a:p>
            </p:txBody>
          </p:sp>
        </mc:Choice>
        <mc:Fallback xmlns="">
          <p:sp>
            <p:nvSpPr>
              <p:cNvPr id="6" name="矩形 6">
                <a:extLst>
                  <a:ext uri="{FF2B5EF4-FFF2-40B4-BE49-F238E27FC236}">
                    <a16:creationId xmlns:a16="http://schemas.microsoft.com/office/drawing/2014/main" id="{DFF14593-FDBA-41FC-B454-8E6F2691D066}"/>
                  </a:ext>
                </a:extLst>
              </p:cNvPr>
              <p:cNvSpPr>
                <a:spLocks noRot="1" noChangeAspect="1" noMove="1" noResize="1" noEditPoints="1" noAdjustHandles="1" noChangeArrowheads="1" noChangeShapeType="1" noTextEdit="1"/>
              </p:cNvSpPr>
              <p:nvPr/>
            </p:nvSpPr>
            <p:spPr>
              <a:xfrm>
                <a:off x="279512" y="3917084"/>
                <a:ext cx="8690648" cy="1927772"/>
              </a:xfrm>
              <a:prstGeom prst="rect">
                <a:avLst/>
              </a:prstGeom>
              <a:blipFill>
                <a:blip r:embed="rId4"/>
                <a:stretch>
                  <a:fillRect l="-281" t="-949" r="-421" b="-3481"/>
                </a:stretch>
              </a:blipFill>
            </p:spPr>
            <p:txBody>
              <a:bodyPr/>
              <a:lstStyle/>
              <a:p>
                <a:r>
                  <a:rPr lang="sv-SE">
                    <a:noFill/>
                  </a:rPr>
                  <a:t> </a:t>
                </a:r>
              </a:p>
            </p:txBody>
          </p:sp>
        </mc:Fallback>
      </mc:AlternateContent>
      <p:pic>
        <p:nvPicPr>
          <p:cNvPr id="8" name="图片 7">
            <a:extLst>
              <a:ext uri="{FF2B5EF4-FFF2-40B4-BE49-F238E27FC236}">
                <a16:creationId xmlns:a16="http://schemas.microsoft.com/office/drawing/2014/main" id="{7FDD3D4C-4DB0-4490-B149-41C8397FAD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1893"/>
          <a:stretch/>
        </p:blipFill>
        <p:spPr>
          <a:xfrm>
            <a:off x="2869885" y="1721440"/>
            <a:ext cx="3063081" cy="2001316"/>
          </a:xfrm>
          <a:prstGeom prst="rect">
            <a:avLst/>
          </a:prstGeom>
        </p:spPr>
      </p:pic>
      <p:sp>
        <p:nvSpPr>
          <p:cNvPr id="9" name="文本框 2">
            <a:extLst>
              <a:ext uri="{FF2B5EF4-FFF2-40B4-BE49-F238E27FC236}">
                <a16:creationId xmlns:a16="http://schemas.microsoft.com/office/drawing/2014/main" id="{C22CBCAB-6D61-4366-8755-148EF96A34F5}"/>
              </a:ext>
            </a:extLst>
          </p:cNvPr>
          <p:cNvSpPr txBox="1"/>
          <p:nvPr/>
        </p:nvSpPr>
        <p:spPr>
          <a:xfrm>
            <a:off x="990600" y="353793"/>
            <a:ext cx="8084264" cy="646331"/>
          </a:xfrm>
          <a:prstGeom prst="rect">
            <a:avLst/>
          </a:prstGeom>
          <a:noFill/>
        </p:spPr>
        <p:txBody>
          <a:bodyPr wrap="none" rtlCol="0">
            <a:spAutoFit/>
          </a:bodyPr>
          <a:lstStyle/>
          <a:p>
            <a:r>
              <a:rPr lang="en-US" altLang="zh-CN" sz="3600" dirty="0"/>
              <a:t>The notion of phonon―lattice vibration</a:t>
            </a:r>
          </a:p>
        </p:txBody>
      </p:sp>
      <p:sp>
        <p:nvSpPr>
          <p:cNvPr id="3" name="Slide Number Placeholder 2"/>
          <p:cNvSpPr>
            <a:spLocks noGrp="1"/>
          </p:cNvSpPr>
          <p:nvPr>
            <p:ph type="sldNum" sz="quarter" idx="12"/>
          </p:nvPr>
        </p:nvSpPr>
        <p:spPr/>
        <p:txBody>
          <a:bodyPr/>
          <a:lstStyle/>
          <a:p>
            <a:fld id="{680D72F4-1C41-4187-A4BC-492CF086CF40}" type="slidenum">
              <a:rPr lang="sv-SE" smtClean="0"/>
              <a:pPr/>
              <a:t>20</a:t>
            </a:fld>
            <a:endParaRPr lang="sv-SE"/>
          </a:p>
        </p:txBody>
      </p:sp>
    </p:spTree>
    <p:extLst>
      <p:ext uri="{BB962C8B-B14F-4D97-AF65-F5344CB8AC3E}">
        <p14:creationId xmlns:p14="http://schemas.microsoft.com/office/powerpoint/2010/main" val="35590232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73A484AC-A07B-4A91-800D-D241213436C8}"/>
                  </a:ext>
                </a:extLst>
              </p:cNvPr>
              <p:cNvSpPr/>
              <p:nvPr/>
            </p:nvSpPr>
            <p:spPr>
              <a:xfrm>
                <a:off x="261355" y="1028023"/>
                <a:ext cx="8489239" cy="338554"/>
              </a:xfrm>
              <a:prstGeom prst="rect">
                <a:avLst/>
              </a:prstGeom>
            </p:spPr>
            <p:txBody>
              <a:bodyPr wrap="square">
                <a:spAutoFit/>
              </a:bodyPr>
              <a:lstStyle/>
              <a:p>
                <a:r>
                  <a:rPr lang="en-US" altLang="zh-CN" sz="1600" dirty="0"/>
                  <a:t>View the chain as an ensemble of </a:t>
                </a:r>
                <a14:m>
                  <m:oMath xmlns:m="http://schemas.openxmlformats.org/officeDocument/2006/math">
                    <m:r>
                      <a:rPr lang="en-US" altLang="zh-CN" sz="1600" i="1">
                        <a:latin typeface="Cambria Math" panose="02040503050406030204" pitchFamily="18" charset="0"/>
                        <a:ea typeface="Cambria Math" panose="02040503050406030204" pitchFamily="18" charset="0"/>
                      </a:rPr>
                      <m:t>𝑁</m:t>
                    </m:r>
                  </m:oMath>
                </a14:m>
                <a:r>
                  <a:rPr lang="en-US" altLang="zh-CN" sz="1600" dirty="0"/>
                  <a:t> harmonic oscillators. </a:t>
                </a:r>
                <a:endParaRPr lang="zh-CN" altLang="en-US" sz="1600" dirty="0"/>
              </a:p>
            </p:txBody>
          </p:sp>
        </mc:Choice>
        <mc:Fallback xmlns="">
          <p:sp>
            <p:nvSpPr>
              <p:cNvPr id="5" name="矩形 4">
                <a:extLst>
                  <a:ext uri="{FF2B5EF4-FFF2-40B4-BE49-F238E27FC236}">
                    <a16:creationId xmlns:a16="http://schemas.microsoft.com/office/drawing/2014/main" id="{73A484AC-A07B-4A91-800D-D241213436C8}"/>
                  </a:ext>
                </a:extLst>
              </p:cNvPr>
              <p:cNvSpPr>
                <a:spLocks noRot="1" noChangeAspect="1" noMove="1" noResize="1" noEditPoints="1" noAdjustHandles="1" noChangeArrowheads="1" noChangeShapeType="1" noTextEdit="1"/>
              </p:cNvSpPr>
              <p:nvPr/>
            </p:nvSpPr>
            <p:spPr>
              <a:xfrm>
                <a:off x="261355" y="1028023"/>
                <a:ext cx="8489239" cy="338554"/>
              </a:xfrm>
              <a:prstGeom prst="rect">
                <a:avLst/>
              </a:prstGeom>
              <a:blipFill>
                <a:blip r:embed="rId2"/>
                <a:stretch>
                  <a:fillRect l="-431" t="-5455" b="-23636"/>
                </a:stretch>
              </a:blipFill>
            </p:spPr>
            <p:txBody>
              <a:bodyPr/>
              <a:lstStyle/>
              <a:p>
                <a:r>
                  <a:rPr lang="sv-SE">
                    <a:noFill/>
                  </a:rPr>
                  <a:t> </a:t>
                </a:r>
              </a:p>
            </p:txBody>
          </p:sp>
        </mc:Fallback>
      </mc:AlternateContent>
      <p:grpSp>
        <p:nvGrpSpPr>
          <p:cNvPr id="6" name="组合 10">
            <a:extLst>
              <a:ext uri="{FF2B5EF4-FFF2-40B4-BE49-F238E27FC236}">
                <a16:creationId xmlns:a16="http://schemas.microsoft.com/office/drawing/2014/main" id="{CEA6E09A-06D6-4AC1-BAFD-D7DCDE642BA2}"/>
              </a:ext>
            </a:extLst>
          </p:cNvPr>
          <p:cNvGrpSpPr/>
          <p:nvPr/>
        </p:nvGrpSpPr>
        <p:grpSpPr>
          <a:xfrm>
            <a:off x="1958142" y="1445189"/>
            <a:ext cx="3819672" cy="148855"/>
            <a:chOff x="682894" y="2445489"/>
            <a:chExt cx="3819672" cy="148855"/>
          </a:xfrm>
        </p:grpSpPr>
        <p:pic>
          <p:nvPicPr>
            <p:cNvPr id="8" name="图片 5">
              <a:extLst>
                <a:ext uri="{FF2B5EF4-FFF2-40B4-BE49-F238E27FC236}">
                  <a16:creationId xmlns:a16="http://schemas.microsoft.com/office/drawing/2014/main" id="{222D70AA-5A15-4291-BC7C-B7C7832CD2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32" t="7169" r="76694" b="88896"/>
            <a:stretch/>
          </p:blipFill>
          <p:spPr>
            <a:xfrm>
              <a:off x="682894" y="2445489"/>
              <a:ext cx="791639" cy="148855"/>
            </a:xfrm>
            <a:prstGeom prst="rect">
              <a:avLst/>
            </a:prstGeom>
          </p:spPr>
        </p:pic>
        <p:pic>
          <p:nvPicPr>
            <p:cNvPr id="9" name="图片 6">
              <a:extLst>
                <a:ext uri="{FF2B5EF4-FFF2-40B4-BE49-F238E27FC236}">
                  <a16:creationId xmlns:a16="http://schemas.microsoft.com/office/drawing/2014/main" id="{A6E370B5-EB60-4417-9A9B-431AFCB015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10" t="7169" r="76694" b="88896"/>
            <a:stretch/>
          </p:blipFill>
          <p:spPr>
            <a:xfrm>
              <a:off x="1467288" y="2445489"/>
              <a:ext cx="764922" cy="148855"/>
            </a:xfrm>
            <a:prstGeom prst="rect">
              <a:avLst/>
            </a:prstGeom>
          </p:spPr>
        </p:pic>
        <p:pic>
          <p:nvPicPr>
            <p:cNvPr id="10" name="图片 7">
              <a:extLst>
                <a:ext uri="{FF2B5EF4-FFF2-40B4-BE49-F238E27FC236}">
                  <a16:creationId xmlns:a16="http://schemas.microsoft.com/office/drawing/2014/main" id="{9AD9C80E-4315-4DEC-B0FF-91CBC253B0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10" t="7169" r="76694" b="88896"/>
            <a:stretch/>
          </p:blipFill>
          <p:spPr>
            <a:xfrm>
              <a:off x="2219417" y="2445489"/>
              <a:ext cx="764922" cy="148855"/>
            </a:xfrm>
            <a:prstGeom prst="rect">
              <a:avLst/>
            </a:prstGeom>
          </p:spPr>
        </p:pic>
        <p:pic>
          <p:nvPicPr>
            <p:cNvPr id="11" name="图片 8">
              <a:extLst>
                <a:ext uri="{FF2B5EF4-FFF2-40B4-BE49-F238E27FC236}">
                  <a16:creationId xmlns:a16="http://schemas.microsoft.com/office/drawing/2014/main" id="{24BDA988-56E2-43A0-B5FB-BE81ACC562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10" t="7169" r="76694" b="88896"/>
            <a:stretch/>
          </p:blipFill>
          <p:spPr>
            <a:xfrm>
              <a:off x="2974874" y="2445489"/>
              <a:ext cx="764922" cy="148855"/>
            </a:xfrm>
            <a:prstGeom prst="rect">
              <a:avLst/>
            </a:prstGeom>
          </p:spPr>
        </p:pic>
        <p:pic>
          <p:nvPicPr>
            <p:cNvPr id="12" name="图片 9">
              <a:extLst>
                <a:ext uri="{FF2B5EF4-FFF2-40B4-BE49-F238E27FC236}">
                  <a16:creationId xmlns:a16="http://schemas.microsoft.com/office/drawing/2014/main" id="{53B18193-2A5B-4611-B585-C0A00E23F8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10" t="7169" r="76694" b="88896"/>
            <a:stretch/>
          </p:blipFill>
          <p:spPr>
            <a:xfrm>
              <a:off x="3737644" y="2445489"/>
              <a:ext cx="764922" cy="148855"/>
            </a:xfrm>
            <a:prstGeom prst="rect">
              <a:avLst/>
            </a:prstGeom>
          </p:spPr>
        </p:pic>
      </p:grpSp>
      <mc:AlternateContent xmlns:mc="http://schemas.openxmlformats.org/markup-compatibility/2006" xmlns:a14="http://schemas.microsoft.com/office/drawing/2010/main">
        <mc:Choice Requires="a14">
          <p:sp>
            <p:nvSpPr>
              <p:cNvPr id="13" name="矩形 11">
                <a:extLst>
                  <a:ext uri="{FF2B5EF4-FFF2-40B4-BE49-F238E27FC236}">
                    <a16:creationId xmlns:a16="http://schemas.microsoft.com/office/drawing/2014/main" id="{6AEADCCC-117F-4BCB-889F-7CD519F506D9}"/>
                  </a:ext>
                </a:extLst>
              </p:cNvPr>
              <p:cNvSpPr/>
              <p:nvPr/>
            </p:nvSpPr>
            <p:spPr>
              <a:xfrm>
                <a:off x="2503408" y="1626437"/>
                <a:ext cx="3418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m:oMathPara>
                </a14:m>
                <a:endParaRPr lang="zh-CN" altLang="en-US" sz="1600" dirty="0"/>
              </a:p>
            </p:txBody>
          </p:sp>
        </mc:Choice>
        <mc:Fallback xmlns="">
          <p:sp>
            <p:nvSpPr>
              <p:cNvPr id="13" name="矩形 11">
                <a:extLst>
                  <a:ext uri="{FF2B5EF4-FFF2-40B4-BE49-F238E27FC236}">
                    <a16:creationId xmlns:a16="http://schemas.microsoft.com/office/drawing/2014/main" id="{6AEADCCC-117F-4BCB-889F-7CD519F506D9}"/>
                  </a:ext>
                </a:extLst>
              </p:cNvPr>
              <p:cNvSpPr>
                <a:spLocks noRot="1" noChangeAspect="1" noMove="1" noResize="1" noEditPoints="1" noAdjustHandles="1" noChangeArrowheads="1" noChangeShapeType="1" noTextEdit="1"/>
              </p:cNvSpPr>
              <p:nvPr/>
            </p:nvSpPr>
            <p:spPr>
              <a:xfrm>
                <a:off x="2503408" y="1626437"/>
                <a:ext cx="341888" cy="338554"/>
              </a:xfrm>
              <a:prstGeom prst="rect">
                <a:avLst/>
              </a:prstGeom>
              <a:blipFill>
                <a:blip r:embed="rId5"/>
                <a:stretch>
                  <a:fillRect r="-19643"/>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4" name="矩形 12">
                <a:extLst>
                  <a:ext uri="{FF2B5EF4-FFF2-40B4-BE49-F238E27FC236}">
                    <a16:creationId xmlns:a16="http://schemas.microsoft.com/office/drawing/2014/main" id="{731396F7-31DF-4E9E-92B9-DA00F474F8CB}"/>
                  </a:ext>
                </a:extLst>
              </p:cNvPr>
              <p:cNvSpPr/>
              <p:nvPr/>
            </p:nvSpPr>
            <p:spPr>
              <a:xfrm>
                <a:off x="3237055" y="1626437"/>
                <a:ext cx="3418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m:oMathPara>
                </a14:m>
                <a:endParaRPr lang="zh-CN" altLang="en-US" sz="1600" dirty="0"/>
              </a:p>
            </p:txBody>
          </p:sp>
        </mc:Choice>
        <mc:Fallback xmlns="">
          <p:sp>
            <p:nvSpPr>
              <p:cNvPr id="14" name="矩形 12">
                <a:extLst>
                  <a:ext uri="{FF2B5EF4-FFF2-40B4-BE49-F238E27FC236}">
                    <a16:creationId xmlns:a16="http://schemas.microsoft.com/office/drawing/2014/main" id="{731396F7-31DF-4E9E-92B9-DA00F474F8CB}"/>
                  </a:ext>
                </a:extLst>
              </p:cNvPr>
              <p:cNvSpPr>
                <a:spLocks noRot="1" noChangeAspect="1" noMove="1" noResize="1" noEditPoints="1" noAdjustHandles="1" noChangeArrowheads="1" noChangeShapeType="1" noTextEdit="1"/>
              </p:cNvSpPr>
              <p:nvPr/>
            </p:nvSpPr>
            <p:spPr>
              <a:xfrm>
                <a:off x="3237055" y="1626437"/>
                <a:ext cx="341888" cy="338554"/>
              </a:xfrm>
              <a:prstGeom prst="rect">
                <a:avLst/>
              </a:prstGeom>
              <a:blipFill>
                <a:blip r:embed="rId6"/>
                <a:stretch>
                  <a:fillRect r="-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5" name="矩形 13">
                <a:extLst>
                  <a:ext uri="{FF2B5EF4-FFF2-40B4-BE49-F238E27FC236}">
                    <a16:creationId xmlns:a16="http://schemas.microsoft.com/office/drawing/2014/main" id="{A2B56895-2582-4CA2-9B38-1BAFC732911D}"/>
                  </a:ext>
                </a:extLst>
              </p:cNvPr>
              <p:cNvSpPr/>
              <p:nvPr/>
            </p:nvSpPr>
            <p:spPr>
              <a:xfrm>
                <a:off x="3970702" y="1626437"/>
                <a:ext cx="3418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m:oMathPara>
                </a14:m>
                <a:endParaRPr lang="zh-CN" altLang="en-US" sz="1600" dirty="0"/>
              </a:p>
            </p:txBody>
          </p:sp>
        </mc:Choice>
        <mc:Fallback xmlns="">
          <p:sp>
            <p:nvSpPr>
              <p:cNvPr id="15" name="矩形 13">
                <a:extLst>
                  <a:ext uri="{FF2B5EF4-FFF2-40B4-BE49-F238E27FC236}">
                    <a16:creationId xmlns:a16="http://schemas.microsoft.com/office/drawing/2014/main" id="{A2B56895-2582-4CA2-9B38-1BAFC732911D}"/>
                  </a:ext>
                </a:extLst>
              </p:cNvPr>
              <p:cNvSpPr>
                <a:spLocks noRot="1" noChangeAspect="1" noMove="1" noResize="1" noEditPoints="1" noAdjustHandles="1" noChangeArrowheads="1" noChangeShapeType="1" noTextEdit="1"/>
              </p:cNvSpPr>
              <p:nvPr/>
            </p:nvSpPr>
            <p:spPr>
              <a:xfrm>
                <a:off x="3970702" y="1626437"/>
                <a:ext cx="341888" cy="338554"/>
              </a:xfrm>
              <a:prstGeom prst="rect">
                <a:avLst/>
              </a:prstGeom>
              <a:blipFill>
                <a:blip r:embed="rId7"/>
                <a:stretch>
                  <a:fillRect r="-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矩形 14">
                <a:extLst>
                  <a:ext uri="{FF2B5EF4-FFF2-40B4-BE49-F238E27FC236}">
                    <a16:creationId xmlns:a16="http://schemas.microsoft.com/office/drawing/2014/main" id="{F32CEA8E-FD7B-4283-BC9F-D33F2BD20DDF}"/>
                  </a:ext>
                </a:extLst>
              </p:cNvPr>
              <p:cNvSpPr/>
              <p:nvPr/>
            </p:nvSpPr>
            <p:spPr>
              <a:xfrm>
                <a:off x="4773757" y="1626437"/>
                <a:ext cx="3418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m:oMathPara>
                </a14:m>
                <a:endParaRPr lang="zh-CN" altLang="en-US" sz="1600" dirty="0"/>
              </a:p>
            </p:txBody>
          </p:sp>
        </mc:Choice>
        <mc:Fallback xmlns="">
          <p:sp>
            <p:nvSpPr>
              <p:cNvPr id="16" name="矩形 14">
                <a:extLst>
                  <a:ext uri="{FF2B5EF4-FFF2-40B4-BE49-F238E27FC236}">
                    <a16:creationId xmlns:a16="http://schemas.microsoft.com/office/drawing/2014/main" id="{F32CEA8E-FD7B-4283-BC9F-D33F2BD20DDF}"/>
                  </a:ext>
                </a:extLst>
              </p:cNvPr>
              <p:cNvSpPr>
                <a:spLocks noRot="1" noChangeAspect="1" noMove="1" noResize="1" noEditPoints="1" noAdjustHandles="1" noChangeArrowheads="1" noChangeShapeType="1" noTextEdit="1"/>
              </p:cNvSpPr>
              <p:nvPr/>
            </p:nvSpPr>
            <p:spPr>
              <a:xfrm>
                <a:off x="4773757" y="1626437"/>
                <a:ext cx="341888" cy="338554"/>
              </a:xfrm>
              <a:prstGeom prst="rect">
                <a:avLst/>
              </a:prstGeom>
              <a:blipFill>
                <a:blip r:embed="rId8"/>
                <a:stretch>
                  <a:fillRect r="-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矩形 15">
                <a:extLst>
                  <a:ext uri="{FF2B5EF4-FFF2-40B4-BE49-F238E27FC236}">
                    <a16:creationId xmlns:a16="http://schemas.microsoft.com/office/drawing/2014/main" id="{EFFF94FA-E3EC-42AF-9568-1715A33A3AD2}"/>
                  </a:ext>
                </a:extLst>
              </p:cNvPr>
              <p:cNvSpPr/>
              <p:nvPr/>
            </p:nvSpPr>
            <p:spPr>
              <a:xfrm>
                <a:off x="5524047" y="1626437"/>
                <a:ext cx="3418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m:oMathPara>
                </a14:m>
                <a:endParaRPr lang="zh-CN" altLang="en-US" sz="1600" dirty="0"/>
              </a:p>
            </p:txBody>
          </p:sp>
        </mc:Choice>
        <mc:Fallback xmlns="">
          <p:sp>
            <p:nvSpPr>
              <p:cNvPr id="17" name="矩形 15">
                <a:extLst>
                  <a:ext uri="{FF2B5EF4-FFF2-40B4-BE49-F238E27FC236}">
                    <a16:creationId xmlns:a16="http://schemas.microsoft.com/office/drawing/2014/main" id="{EFFF94FA-E3EC-42AF-9568-1715A33A3AD2}"/>
                  </a:ext>
                </a:extLst>
              </p:cNvPr>
              <p:cNvSpPr>
                <a:spLocks noRot="1" noChangeAspect="1" noMove="1" noResize="1" noEditPoints="1" noAdjustHandles="1" noChangeArrowheads="1" noChangeShapeType="1" noTextEdit="1"/>
              </p:cNvSpPr>
              <p:nvPr/>
            </p:nvSpPr>
            <p:spPr>
              <a:xfrm>
                <a:off x="5524047" y="1626437"/>
                <a:ext cx="341888" cy="338554"/>
              </a:xfrm>
              <a:prstGeom prst="rect">
                <a:avLst/>
              </a:prstGeom>
              <a:blipFill>
                <a:blip r:embed="rId9"/>
                <a:stretch>
                  <a:fillRect r="-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矩形 16">
                <a:extLst>
                  <a:ext uri="{FF2B5EF4-FFF2-40B4-BE49-F238E27FC236}">
                    <a16:creationId xmlns:a16="http://schemas.microsoft.com/office/drawing/2014/main" id="{C80E8FF5-41D0-4CEF-98C6-38582B74B763}"/>
                  </a:ext>
                </a:extLst>
              </p:cNvPr>
              <p:cNvSpPr/>
              <p:nvPr/>
            </p:nvSpPr>
            <p:spPr>
              <a:xfrm>
                <a:off x="545615" y="2205926"/>
                <a:ext cx="1745799" cy="5629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i="1" smtClean="0">
                              <a:latin typeface="Cambria Math" panose="02040503050406030204" pitchFamily="18" charset="0"/>
                              <a:ea typeface="Cambria Math" panose="02040503050406030204" pitchFamily="18" charset="0"/>
                            </a:rPr>
                          </m:ctrlPr>
                        </m:accPr>
                        <m:e>
                          <m:r>
                            <a:rPr lang="zh-CN" altLang="en-US" sz="1600" i="1" smtClean="0">
                              <a:latin typeface="Cambria Math" panose="02040503050406030204" pitchFamily="18" charset="0"/>
                              <a:ea typeface="Cambria Math" panose="02040503050406030204" pitchFamily="18" charset="0"/>
                            </a:rPr>
                            <m:t>𝜀</m:t>
                          </m:r>
                        </m:e>
                      </m:acc>
                      <m:r>
                        <a:rPr lang="en-US" altLang="zh-CN" sz="1600" i="1" smtClean="0">
                          <a:latin typeface="Cambria Math" panose="02040503050406030204" pitchFamily="18" charset="0"/>
                          <a:ea typeface="Cambria Math" panose="02040503050406030204" pitchFamily="18" charset="0"/>
                        </a:rPr>
                        <m:t>=</m:t>
                      </m:r>
                      <m:f>
                        <m:fPr>
                          <m:ctrlPr>
                            <a:rPr lang="en-US" altLang="zh-CN" sz="1600" i="1" smtClean="0">
                              <a:latin typeface="Cambria Math" panose="02040503050406030204" pitchFamily="18" charset="0"/>
                              <a:ea typeface="Cambria Math" panose="02040503050406030204" pitchFamily="18" charset="0"/>
                            </a:rPr>
                          </m:ctrlPr>
                        </m:fPr>
                        <m:num>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num>
                        <m:den>
                          <m:sSup>
                            <m:sSupPr>
                              <m:ctrlPr>
                                <a:rPr lang="en-US" altLang="zh-CN" sz="1600" i="1" smtClean="0">
                                  <a:latin typeface="Cambria Math" panose="02040503050406030204" pitchFamily="18" charset="0"/>
                                  <a:ea typeface="Cambria Math" panose="02040503050406030204" pitchFamily="18" charset="0"/>
                                </a:rPr>
                              </m:ctrlPr>
                            </m:sSupPr>
                            <m:e>
                              <m:r>
                                <a:rPr lang="en-US" altLang="zh-CN" sz="1600" i="1" smtClean="0">
                                  <a:latin typeface="Cambria Math" panose="02040503050406030204" pitchFamily="18" charset="0"/>
                                  <a:ea typeface="Cambria Math" panose="02040503050406030204" pitchFamily="18" charset="0"/>
                                </a:rPr>
                                <m:t>𝑒</m:t>
                              </m:r>
                            </m:e>
                            <m:sup>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r>
                                <a:rPr lang="en-US" altLang="zh-CN" sz="1600" b="0" i="1" smtClean="0">
                                  <a:latin typeface="Cambria Math" panose="02040503050406030204" pitchFamily="18" charset="0"/>
                                  <a:ea typeface="Cambria Math" panose="02040503050406030204" pitchFamily="18" charset="0"/>
                                </a:rPr>
                                <m:t>/</m:t>
                              </m:r>
                              <m:sSub>
                                <m:sSubPr>
                                  <m:ctrlPr>
                                    <a:rPr lang="en-US" altLang="zh-CN" sz="1600" b="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𝑘</m:t>
                                  </m:r>
                                </m:e>
                                <m:sub>
                                  <m:r>
                                    <a:rPr lang="en-US" altLang="zh-CN" sz="1600" b="0" i="1" smtClean="0">
                                      <a:latin typeface="Cambria Math" panose="02040503050406030204" pitchFamily="18" charset="0"/>
                                      <a:ea typeface="Cambria Math" panose="02040503050406030204" pitchFamily="18" charset="0"/>
                                    </a:rPr>
                                    <m:t>𝐵</m:t>
                                  </m:r>
                                </m:sub>
                              </m:sSub>
                              <m:r>
                                <a:rPr lang="en-US" altLang="zh-CN" sz="1600" b="0" i="1" smtClean="0">
                                  <a:latin typeface="Cambria Math" panose="02040503050406030204" pitchFamily="18" charset="0"/>
                                  <a:ea typeface="Cambria Math" panose="02040503050406030204" pitchFamily="18" charset="0"/>
                                </a:rPr>
                                <m:t>𝑇</m:t>
                              </m:r>
                            </m:sup>
                          </m:sSup>
                          <m:r>
                            <a:rPr lang="en-US" altLang="zh-CN" sz="1600" b="0" i="1" smtClean="0">
                              <a:latin typeface="Cambria Math" panose="02040503050406030204" pitchFamily="18" charset="0"/>
                              <a:ea typeface="Cambria Math" panose="02040503050406030204" pitchFamily="18" charset="0"/>
                            </a:rPr>
                            <m:t>−1</m:t>
                          </m:r>
                        </m:den>
                      </m:f>
                    </m:oMath>
                  </m:oMathPara>
                </a14:m>
                <a:endParaRPr lang="zh-CN" altLang="en-US" sz="1600" dirty="0"/>
              </a:p>
            </p:txBody>
          </p:sp>
        </mc:Choice>
        <mc:Fallback xmlns="">
          <p:sp>
            <p:nvSpPr>
              <p:cNvPr id="18" name="矩形 16">
                <a:extLst>
                  <a:ext uri="{FF2B5EF4-FFF2-40B4-BE49-F238E27FC236}">
                    <a16:creationId xmlns:a16="http://schemas.microsoft.com/office/drawing/2014/main" id="{C80E8FF5-41D0-4CEF-98C6-38582B74B763}"/>
                  </a:ext>
                </a:extLst>
              </p:cNvPr>
              <p:cNvSpPr>
                <a:spLocks noRot="1" noChangeAspect="1" noMove="1" noResize="1" noEditPoints="1" noAdjustHandles="1" noChangeArrowheads="1" noChangeShapeType="1" noTextEdit="1"/>
              </p:cNvSpPr>
              <p:nvPr/>
            </p:nvSpPr>
            <p:spPr>
              <a:xfrm>
                <a:off x="545615" y="2205926"/>
                <a:ext cx="1745799" cy="562911"/>
              </a:xfrm>
              <a:prstGeom prst="rect">
                <a:avLst/>
              </a:prstGeom>
              <a:blipFill>
                <a:blip r:embed="rId10"/>
                <a:stretch>
                  <a:fillRect/>
                </a:stretch>
              </a:blipFill>
            </p:spPr>
            <p:txBody>
              <a:bodyPr/>
              <a:lstStyle/>
              <a:p>
                <a:r>
                  <a:rPr lang="sv-SE">
                    <a:noFill/>
                  </a:rPr>
                  <a:t> </a:t>
                </a:r>
              </a:p>
            </p:txBody>
          </p:sp>
        </mc:Fallback>
      </mc:AlternateContent>
      <p:sp>
        <p:nvSpPr>
          <p:cNvPr id="19" name="矩形 17">
            <a:extLst>
              <a:ext uri="{FF2B5EF4-FFF2-40B4-BE49-F238E27FC236}">
                <a16:creationId xmlns:a16="http://schemas.microsoft.com/office/drawing/2014/main" id="{04B279B5-566B-4928-8360-12D15D923387}"/>
              </a:ext>
            </a:extLst>
          </p:cNvPr>
          <p:cNvSpPr/>
          <p:nvPr/>
        </p:nvSpPr>
        <p:spPr>
          <a:xfrm>
            <a:off x="2226201" y="2342855"/>
            <a:ext cx="5001690" cy="338554"/>
          </a:xfrm>
          <a:prstGeom prst="rect">
            <a:avLst/>
          </a:prstGeom>
        </p:spPr>
        <p:txBody>
          <a:bodyPr wrap="none">
            <a:spAutoFit/>
          </a:bodyPr>
          <a:lstStyle/>
          <a:p>
            <a:r>
              <a:rPr lang="sv-SE" altLang="zh-CN" sz="1600" dirty="0" smtClean="0"/>
              <a:t>(it </a:t>
            </a:r>
            <a:r>
              <a:rPr lang="en-US" altLang="zh-CN" sz="1600" dirty="0" smtClean="0"/>
              <a:t>constitutes </a:t>
            </a:r>
            <a:r>
              <a:rPr lang="en-US" altLang="zh-CN" sz="1600" dirty="0"/>
              <a:t>part of Plank's blackbody radiation law)</a:t>
            </a:r>
            <a:endParaRPr lang="zh-CN" altLang="en-US" sz="1600" dirty="0"/>
          </a:p>
        </p:txBody>
      </p:sp>
      <p:sp>
        <p:nvSpPr>
          <p:cNvPr id="20" name="矩形 18">
            <a:extLst>
              <a:ext uri="{FF2B5EF4-FFF2-40B4-BE49-F238E27FC236}">
                <a16:creationId xmlns:a16="http://schemas.microsoft.com/office/drawing/2014/main" id="{DB3D995A-CB34-4B0A-9CBB-9B1329463498}"/>
              </a:ext>
            </a:extLst>
          </p:cNvPr>
          <p:cNvSpPr/>
          <p:nvPr/>
        </p:nvSpPr>
        <p:spPr>
          <a:xfrm>
            <a:off x="308879" y="2947154"/>
            <a:ext cx="1997663" cy="338554"/>
          </a:xfrm>
          <a:prstGeom prst="rect">
            <a:avLst/>
          </a:prstGeom>
        </p:spPr>
        <p:txBody>
          <a:bodyPr wrap="none">
            <a:spAutoFit/>
          </a:bodyPr>
          <a:lstStyle/>
          <a:p>
            <a:r>
              <a:rPr lang="en-US" altLang="zh-CN" sz="1600" dirty="0"/>
              <a:t>The entire energy is</a:t>
            </a:r>
            <a:endParaRPr lang="zh-CN" altLang="en-US" sz="1600" dirty="0"/>
          </a:p>
        </p:txBody>
      </p:sp>
      <mc:AlternateContent xmlns:mc="http://schemas.openxmlformats.org/markup-compatibility/2006" xmlns:a14="http://schemas.microsoft.com/office/drawing/2010/main">
        <mc:Choice Requires="a14">
          <p:sp>
            <p:nvSpPr>
              <p:cNvPr id="21" name="矩形 21">
                <a:extLst>
                  <a:ext uri="{FF2B5EF4-FFF2-40B4-BE49-F238E27FC236}">
                    <a16:creationId xmlns:a16="http://schemas.microsoft.com/office/drawing/2014/main" id="{E8B41E54-5551-429B-8F8A-E7F1F60D6645}"/>
                  </a:ext>
                </a:extLst>
              </p:cNvPr>
              <p:cNvSpPr/>
              <p:nvPr/>
            </p:nvSpPr>
            <p:spPr>
              <a:xfrm>
                <a:off x="2302226" y="2856315"/>
                <a:ext cx="2305631" cy="5629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1600" b="0" i="1" smtClean="0">
                              <a:latin typeface="Cambria Math" panose="02040503050406030204" pitchFamily="18" charset="0"/>
                              <a:ea typeface="Cambria Math" panose="02040503050406030204" pitchFamily="18" charset="0"/>
                            </a:rPr>
                          </m:ctrlPr>
                        </m:accPr>
                        <m:e>
                          <m:r>
                            <a:rPr lang="en-US" altLang="zh-CN" sz="1600" b="0" i="1" smtClean="0">
                              <a:latin typeface="Cambria Math" panose="02040503050406030204" pitchFamily="18" charset="0"/>
                              <a:ea typeface="Cambria Math" panose="02040503050406030204" pitchFamily="18" charset="0"/>
                            </a:rPr>
                            <m:t>𝐸</m:t>
                          </m:r>
                        </m:e>
                      </m:acc>
                      <m:r>
                        <a:rPr lang="en-US" altLang="zh-CN" sz="1600" b="0" i="1" smtClean="0">
                          <a:latin typeface="Cambria Math" panose="02040503050406030204" pitchFamily="18" charset="0"/>
                          <a:ea typeface="Cambria Math" panose="02040503050406030204" pitchFamily="18" charset="0"/>
                        </a:rPr>
                        <m:t>=</m:t>
                      </m:r>
                      <m:r>
                        <a:rPr lang="en-US" altLang="zh-CN" sz="1600" b="0" i="1" smtClean="0">
                          <a:latin typeface="Cambria Math" panose="02040503050406030204" pitchFamily="18" charset="0"/>
                          <a:ea typeface="Cambria Math" panose="02040503050406030204" pitchFamily="18" charset="0"/>
                        </a:rPr>
                        <m:t>𝑁</m:t>
                      </m:r>
                      <m:acc>
                        <m:accPr>
                          <m:chr m:val="̅"/>
                          <m:ctrlPr>
                            <a:rPr lang="en-US" altLang="zh-CN" sz="1600" i="1" smtClean="0">
                              <a:latin typeface="Cambria Math" panose="02040503050406030204" pitchFamily="18" charset="0"/>
                              <a:ea typeface="Cambria Math" panose="02040503050406030204" pitchFamily="18" charset="0"/>
                            </a:rPr>
                          </m:ctrlPr>
                        </m:accPr>
                        <m:e>
                          <m:r>
                            <a:rPr lang="zh-CN" altLang="en-US" sz="1600" i="1" smtClean="0">
                              <a:latin typeface="Cambria Math" panose="02040503050406030204" pitchFamily="18" charset="0"/>
                              <a:ea typeface="Cambria Math" panose="02040503050406030204" pitchFamily="18" charset="0"/>
                            </a:rPr>
                            <m:t>𝜀</m:t>
                          </m:r>
                        </m:e>
                      </m:acc>
                      <m:r>
                        <a:rPr lang="en-US" altLang="zh-CN" sz="1600" i="1" smtClean="0">
                          <a:latin typeface="Cambria Math" panose="02040503050406030204" pitchFamily="18" charset="0"/>
                          <a:ea typeface="Cambria Math" panose="02040503050406030204" pitchFamily="18" charset="0"/>
                        </a:rPr>
                        <m:t>=</m:t>
                      </m:r>
                      <m:f>
                        <m:fPr>
                          <m:ctrlPr>
                            <a:rPr lang="en-US" altLang="zh-CN" sz="1600" i="1" smtClean="0">
                              <a:latin typeface="Cambria Math" panose="02040503050406030204" pitchFamily="18" charset="0"/>
                              <a:ea typeface="Cambria Math" panose="02040503050406030204" pitchFamily="18" charset="0"/>
                            </a:rPr>
                          </m:ctrlPr>
                        </m:fPr>
                        <m:num>
                          <m:r>
                            <a:rPr lang="en-US" altLang="zh-CN" sz="1600" b="0" i="1" smtClean="0">
                              <a:latin typeface="Cambria Math" panose="02040503050406030204" pitchFamily="18" charset="0"/>
                              <a:ea typeface="Cambria Math" panose="02040503050406030204" pitchFamily="18" charset="0"/>
                            </a:rPr>
                            <m:t>𝑁</m:t>
                          </m:r>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num>
                        <m:den>
                          <m:sSup>
                            <m:sSupPr>
                              <m:ctrlPr>
                                <a:rPr lang="en-US" altLang="zh-CN" sz="1600" i="1" smtClean="0">
                                  <a:latin typeface="Cambria Math" panose="02040503050406030204" pitchFamily="18" charset="0"/>
                                  <a:ea typeface="Cambria Math" panose="02040503050406030204" pitchFamily="18" charset="0"/>
                                </a:rPr>
                              </m:ctrlPr>
                            </m:sSupPr>
                            <m:e>
                              <m:r>
                                <a:rPr lang="en-US" altLang="zh-CN" sz="1600" i="1" smtClean="0">
                                  <a:latin typeface="Cambria Math" panose="02040503050406030204" pitchFamily="18" charset="0"/>
                                  <a:ea typeface="Cambria Math" panose="02040503050406030204" pitchFamily="18" charset="0"/>
                                </a:rPr>
                                <m:t>𝑒</m:t>
                              </m:r>
                            </m:e>
                            <m:sup>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r>
                                <a:rPr lang="en-US" altLang="zh-CN" sz="1600" b="0" i="1" smtClean="0">
                                  <a:latin typeface="Cambria Math" panose="02040503050406030204" pitchFamily="18" charset="0"/>
                                  <a:ea typeface="Cambria Math" panose="02040503050406030204" pitchFamily="18" charset="0"/>
                                </a:rPr>
                                <m:t>/</m:t>
                              </m:r>
                              <m:sSub>
                                <m:sSubPr>
                                  <m:ctrlPr>
                                    <a:rPr lang="en-US" altLang="zh-CN" sz="1600" b="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𝑘</m:t>
                                  </m:r>
                                </m:e>
                                <m:sub>
                                  <m:r>
                                    <a:rPr lang="en-US" altLang="zh-CN" sz="1600" b="0" i="1" smtClean="0">
                                      <a:latin typeface="Cambria Math" panose="02040503050406030204" pitchFamily="18" charset="0"/>
                                      <a:ea typeface="Cambria Math" panose="02040503050406030204" pitchFamily="18" charset="0"/>
                                    </a:rPr>
                                    <m:t>𝐵</m:t>
                                  </m:r>
                                </m:sub>
                              </m:sSub>
                              <m:r>
                                <a:rPr lang="en-US" altLang="zh-CN" sz="1600" b="0" i="1" smtClean="0">
                                  <a:latin typeface="Cambria Math" panose="02040503050406030204" pitchFamily="18" charset="0"/>
                                  <a:ea typeface="Cambria Math" panose="02040503050406030204" pitchFamily="18" charset="0"/>
                                </a:rPr>
                                <m:t>𝑇</m:t>
                              </m:r>
                            </m:sup>
                          </m:sSup>
                          <m:r>
                            <a:rPr lang="en-US" altLang="zh-CN" sz="1600" b="0" i="1" smtClean="0">
                              <a:latin typeface="Cambria Math" panose="02040503050406030204" pitchFamily="18" charset="0"/>
                              <a:ea typeface="Cambria Math" panose="02040503050406030204" pitchFamily="18" charset="0"/>
                            </a:rPr>
                            <m:t>−1</m:t>
                          </m:r>
                        </m:den>
                      </m:f>
                    </m:oMath>
                  </m:oMathPara>
                </a14:m>
                <a:endParaRPr lang="zh-CN" altLang="en-US" sz="1600" dirty="0"/>
              </a:p>
            </p:txBody>
          </p:sp>
        </mc:Choice>
        <mc:Fallback xmlns="">
          <p:sp>
            <p:nvSpPr>
              <p:cNvPr id="21" name="矩形 21">
                <a:extLst>
                  <a:ext uri="{FF2B5EF4-FFF2-40B4-BE49-F238E27FC236}">
                    <a16:creationId xmlns:a16="http://schemas.microsoft.com/office/drawing/2014/main" id="{E8B41E54-5551-429B-8F8A-E7F1F60D6645}"/>
                  </a:ext>
                </a:extLst>
              </p:cNvPr>
              <p:cNvSpPr>
                <a:spLocks noRot="1" noChangeAspect="1" noMove="1" noResize="1" noEditPoints="1" noAdjustHandles="1" noChangeArrowheads="1" noChangeShapeType="1" noTextEdit="1"/>
              </p:cNvSpPr>
              <p:nvPr/>
            </p:nvSpPr>
            <p:spPr>
              <a:xfrm>
                <a:off x="2302226" y="2856315"/>
                <a:ext cx="2305631" cy="562911"/>
              </a:xfrm>
              <a:prstGeom prst="rect">
                <a:avLst/>
              </a:prstGeom>
              <a:blipFill>
                <a:blip r:embed="rId11"/>
                <a:stretch>
                  <a:fillRect/>
                </a:stretch>
              </a:blipFill>
            </p:spPr>
            <p:txBody>
              <a:bodyPr/>
              <a:lstStyle/>
              <a:p>
                <a:r>
                  <a:rPr lang="sv-SE">
                    <a:noFill/>
                  </a:rPr>
                  <a:t> </a:t>
                </a:r>
              </a:p>
            </p:txBody>
          </p:sp>
        </mc:Fallback>
      </mc:AlternateContent>
      <p:sp>
        <p:nvSpPr>
          <p:cNvPr id="22" name="箭头: 右 22">
            <a:extLst>
              <a:ext uri="{FF2B5EF4-FFF2-40B4-BE49-F238E27FC236}">
                <a16:creationId xmlns:a16="http://schemas.microsoft.com/office/drawing/2014/main" id="{6CDBE08B-FDEB-4760-AEFC-26A4896F7959}"/>
              </a:ext>
            </a:extLst>
          </p:cNvPr>
          <p:cNvSpPr/>
          <p:nvPr/>
        </p:nvSpPr>
        <p:spPr>
          <a:xfrm>
            <a:off x="4861388" y="2994067"/>
            <a:ext cx="483779" cy="346268"/>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23" name="矩形 23">
                <a:extLst>
                  <a:ext uri="{FF2B5EF4-FFF2-40B4-BE49-F238E27FC236}">
                    <a16:creationId xmlns:a16="http://schemas.microsoft.com/office/drawing/2014/main" id="{05CA5B01-758F-4CB7-BD0E-AA88DFB689AD}"/>
                  </a:ext>
                </a:extLst>
              </p:cNvPr>
              <p:cNvSpPr/>
              <p:nvPr/>
            </p:nvSpPr>
            <p:spPr>
              <a:xfrm>
                <a:off x="5369409" y="2792439"/>
                <a:ext cx="2019848" cy="6276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altLang="zh-CN" sz="1600" b="0" i="1" smtClean="0">
                              <a:latin typeface="Cambria Math" panose="02040503050406030204" pitchFamily="18" charset="0"/>
                              <a:ea typeface="Cambria Math" panose="02040503050406030204" pitchFamily="18" charset="0"/>
                            </a:rPr>
                          </m:ctrlPr>
                        </m:fPr>
                        <m:num>
                          <m:acc>
                            <m:accPr>
                              <m:chr m:val="̅"/>
                              <m:ctrlPr>
                                <a:rPr lang="en-US" altLang="zh-CN" sz="1600" i="1">
                                  <a:latin typeface="Cambria Math" panose="02040503050406030204" pitchFamily="18" charset="0"/>
                                  <a:ea typeface="Cambria Math" panose="02040503050406030204" pitchFamily="18" charset="0"/>
                                </a:rPr>
                              </m:ctrlPr>
                            </m:accPr>
                            <m:e>
                              <m:r>
                                <a:rPr lang="en-US" altLang="zh-CN" sz="1600" i="1">
                                  <a:latin typeface="Cambria Math" panose="02040503050406030204" pitchFamily="18" charset="0"/>
                                  <a:ea typeface="Cambria Math" panose="02040503050406030204" pitchFamily="18" charset="0"/>
                                </a:rPr>
                                <m:t>𝐸</m:t>
                              </m:r>
                            </m:e>
                          </m:acc>
                        </m:num>
                        <m:den>
                          <m:r>
                            <a:rPr lang="en-US" altLang="zh-CN" sz="1600" i="1">
                              <a:latin typeface="Cambria Math" panose="02040503050406030204" pitchFamily="18" charset="0"/>
                              <a:ea typeface="Cambria Math" panose="02040503050406030204" pitchFamily="18" charset="0"/>
                            </a:rPr>
                            <m:t>ℏ</m:t>
                          </m:r>
                          <m:sSub>
                            <m:sSubPr>
                              <m:ctrlPr>
                                <a:rPr lang="en-US" altLang="zh-CN" sz="1600" i="1">
                                  <a:latin typeface="Cambria Math" panose="02040503050406030204" pitchFamily="18" charset="0"/>
                                  <a:ea typeface="Cambria Math" panose="02040503050406030204" pitchFamily="18" charset="0"/>
                                </a:rPr>
                              </m:ctrlPr>
                            </m:sSubPr>
                            <m:e>
                              <m:r>
                                <a:rPr lang="zh-CN" altLang="en-US" sz="1600" i="1">
                                  <a:latin typeface="Cambria Math" panose="02040503050406030204" pitchFamily="18" charset="0"/>
                                  <a:ea typeface="Cambria Math" panose="02040503050406030204" pitchFamily="18" charset="0"/>
                                </a:rPr>
                                <m:t>𝜔</m:t>
                              </m:r>
                            </m:e>
                            <m:sub>
                              <m:r>
                                <a:rPr lang="en-US" altLang="zh-CN" sz="1600" i="1">
                                  <a:latin typeface="Cambria Math" panose="02040503050406030204" pitchFamily="18" charset="0"/>
                                  <a:ea typeface="Cambria Math" panose="02040503050406030204" pitchFamily="18" charset="0"/>
                                </a:rPr>
                                <m:t>𝑘</m:t>
                              </m:r>
                            </m:sub>
                          </m:sSub>
                        </m:den>
                      </m:f>
                      <m:r>
                        <a:rPr lang="en-US" altLang="zh-CN" sz="1600" b="0" i="1" smtClean="0">
                          <a:latin typeface="Cambria Math" panose="02040503050406030204" pitchFamily="18" charset="0"/>
                          <a:ea typeface="Cambria Math" panose="02040503050406030204" pitchFamily="18" charset="0"/>
                        </a:rPr>
                        <m:t>=</m:t>
                      </m:r>
                      <m:f>
                        <m:fPr>
                          <m:ctrlPr>
                            <a:rPr lang="en-US" altLang="zh-CN" sz="1600" i="1" smtClean="0">
                              <a:latin typeface="Cambria Math" panose="02040503050406030204" pitchFamily="18" charset="0"/>
                              <a:ea typeface="Cambria Math" panose="02040503050406030204" pitchFamily="18" charset="0"/>
                            </a:rPr>
                          </m:ctrlPr>
                        </m:fPr>
                        <m:num>
                          <m:r>
                            <a:rPr lang="en-US" altLang="zh-CN" sz="1600" b="0" i="1" smtClean="0">
                              <a:latin typeface="Cambria Math" panose="02040503050406030204" pitchFamily="18" charset="0"/>
                              <a:ea typeface="Cambria Math" panose="02040503050406030204" pitchFamily="18" charset="0"/>
                            </a:rPr>
                            <m:t>𝑁</m:t>
                          </m:r>
                        </m:num>
                        <m:den>
                          <m:sSup>
                            <m:sSupPr>
                              <m:ctrlPr>
                                <a:rPr lang="en-US" altLang="zh-CN" sz="1600" i="1" smtClean="0">
                                  <a:latin typeface="Cambria Math" panose="02040503050406030204" pitchFamily="18" charset="0"/>
                                  <a:ea typeface="Cambria Math" panose="02040503050406030204" pitchFamily="18" charset="0"/>
                                </a:rPr>
                              </m:ctrlPr>
                            </m:sSupPr>
                            <m:e>
                              <m:r>
                                <a:rPr lang="en-US" altLang="zh-CN" sz="1600" i="1" smtClean="0">
                                  <a:latin typeface="Cambria Math" panose="02040503050406030204" pitchFamily="18" charset="0"/>
                                  <a:ea typeface="Cambria Math" panose="02040503050406030204" pitchFamily="18" charset="0"/>
                                </a:rPr>
                                <m:t>𝑒</m:t>
                              </m:r>
                            </m:e>
                            <m:sup>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r>
                                <a:rPr lang="en-US" altLang="zh-CN" sz="1600" b="0" i="1" smtClean="0">
                                  <a:latin typeface="Cambria Math" panose="02040503050406030204" pitchFamily="18" charset="0"/>
                                  <a:ea typeface="Cambria Math" panose="02040503050406030204" pitchFamily="18" charset="0"/>
                                </a:rPr>
                                <m:t>/</m:t>
                              </m:r>
                              <m:sSub>
                                <m:sSubPr>
                                  <m:ctrlPr>
                                    <a:rPr lang="en-US" altLang="zh-CN" sz="1600" b="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𝑘</m:t>
                                  </m:r>
                                </m:e>
                                <m:sub>
                                  <m:r>
                                    <a:rPr lang="en-US" altLang="zh-CN" sz="1600" b="0" i="1" smtClean="0">
                                      <a:latin typeface="Cambria Math" panose="02040503050406030204" pitchFamily="18" charset="0"/>
                                      <a:ea typeface="Cambria Math" panose="02040503050406030204" pitchFamily="18" charset="0"/>
                                    </a:rPr>
                                    <m:t>𝐵</m:t>
                                  </m:r>
                                </m:sub>
                              </m:sSub>
                              <m:r>
                                <a:rPr lang="en-US" altLang="zh-CN" sz="1600" b="0" i="1" smtClean="0">
                                  <a:latin typeface="Cambria Math" panose="02040503050406030204" pitchFamily="18" charset="0"/>
                                  <a:ea typeface="Cambria Math" panose="02040503050406030204" pitchFamily="18" charset="0"/>
                                </a:rPr>
                                <m:t>𝑇</m:t>
                              </m:r>
                            </m:sup>
                          </m:sSup>
                          <m:r>
                            <a:rPr lang="en-US" altLang="zh-CN" sz="1600" b="0" i="1" smtClean="0">
                              <a:latin typeface="Cambria Math" panose="02040503050406030204" pitchFamily="18" charset="0"/>
                              <a:ea typeface="Cambria Math" panose="02040503050406030204" pitchFamily="18" charset="0"/>
                            </a:rPr>
                            <m:t>−1</m:t>
                          </m:r>
                        </m:den>
                      </m:f>
                    </m:oMath>
                  </m:oMathPara>
                </a14:m>
                <a:endParaRPr lang="zh-CN" altLang="en-US" sz="1600" dirty="0"/>
              </a:p>
            </p:txBody>
          </p:sp>
        </mc:Choice>
        <mc:Fallback xmlns="">
          <p:sp>
            <p:nvSpPr>
              <p:cNvPr id="23" name="矩形 23">
                <a:extLst>
                  <a:ext uri="{FF2B5EF4-FFF2-40B4-BE49-F238E27FC236}">
                    <a16:creationId xmlns:a16="http://schemas.microsoft.com/office/drawing/2014/main" id="{05CA5B01-758F-4CB7-BD0E-AA88DFB689AD}"/>
                  </a:ext>
                </a:extLst>
              </p:cNvPr>
              <p:cNvSpPr>
                <a:spLocks noRot="1" noChangeAspect="1" noMove="1" noResize="1" noEditPoints="1" noAdjustHandles="1" noChangeArrowheads="1" noChangeShapeType="1" noTextEdit="1"/>
              </p:cNvSpPr>
              <p:nvPr/>
            </p:nvSpPr>
            <p:spPr>
              <a:xfrm>
                <a:off x="5369409" y="2792439"/>
                <a:ext cx="2019848" cy="627672"/>
              </a:xfrm>
              <a:prstGeom prst="rect">
                <a:avLst/>
              </a:prstGeom>
              <a:blipFill>
                <a:blip r:embed="rId12"/>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24" name="矩形 24">
                <a:extLst>
                  <a:ext uri="{FF2B5EF4-FFF2-40B4-BE49-F238E27FC236}">
                    <a16:creationId xmlns:a16="http://schemas.microsoft.com/office/drawing/2014/main" id="{57202A0D-E7C5-4E3D-B3CD-B3972A407A9F}"/>
                  </a:ext>
                </a:extLst>
              </p:cNvPr>
              <p:cNvSpPr/>
              <p:nvPr/>
            </p:nvSpPr>
            <p:spPr>
              <a:xfrm>
                <a:off x="383766" y="3646810"/>
                <a:ext cx="2744149" cy="338554"/>
              </a:xfrm>
              <a:prstGeom prst="rect">
                <a:avLst/>
              </a:prstGeom>
            </p:spPr>
            <p:txBody>
              <a:bodyPr wrap="none">
                <a:spAutoFit/>
              </a:bodyPr>
              <a:lstStyle/>
              <a:p>
                <a:r>
                  <a:rPr lang="en-US" altLang="zh-CN" sz="1600" dirty="0"/>
                  <a:t>There are</a:t>
                </a:r>
                <a:r>
                  <a:rPr lang="en-US" altLang="zh-CN" sz="1600" dirty="0">
                    <a:ea typeface="Cambria Math" panose="02040503050406030204" pitchFamily="18" charset="0"/>
                  </a:rPr>
                  <a:t> </a:t>
                </a:r>
                <a14:m>
                  <m:oMath xmlns:m="http://schemas.openxmlformats.org/officeDocument/2006/math">
                    <m:sSub>
                      <m:sSubPr>
                        <m:ctrlPr>
                          <a:rPr lang="en-US" altLang="zh-CN" sz="1600" i="1">
                            <a:latin typeface="Cambria Math" panose="02040503050406030204" pitchFamily="18" charset="0"/>
                            <a:ea typeface="Cambria Math" panose="02040503050406030204" pitchFamily="18" charset="0"/>
                          </a:rPr>
                        </m:ctrlPr>
                      </m:sSubPr>
                      <m:e>
                        <m:r>
                          <a:rPr lang="en-US" altLang="zh-CN" sz="1600" i="1">
                            <a:latin typeface="Cambria Math" panose="02040503050406030204" pitchFamily="18" charset="0"/>
                            <a:ea typeface="Cambria Math" panose="02040503050406030204" pitchFamily="18" charset="0"/>
                          </a:rPr>
                          <m:t>𝑁</m:t>
                        </m:r>
                      </m:e>
                      <m:sub>
                        <m:r>
                          <a:rPr lang="en-US" altLang="zh-CN" sz="1600" b="1" i="1">
                            <a:latin typeface="Cambria Math" panose="02040503050406030204" pitchFamily="18" charset="0"/>
                            <a:ea typeface="Cambria Math" panose="02040503050406030204" pitchFamily="18" charset="0"/>
                          </a:rPr>
                          <m:t>𝒌</m:t>
                        </m:r>
                      </m:sub>
                    </m:sSub>
                  </m:oMath>
                </a14:m>
                <a:r>
                  <a:rPr lang="en-US" altLang="zh-CN" sz="1600" dirty="0"/>
                  <a:t> quasi-particles</a:t>
                </a:r>
                <a:endParaRPr lang="zh-CN" altLang="en-US" sz="1600" dirty="0"/>
              </a:p>
            </p:txBody>
          </p:sp>
        </mc:Choice>
        <mc:Fallback xmlns="">
          <p:sp>
            <p:nvSpPr>
              <p:cNvPr id="24" name="矩形 24">
                <a:extLst>
                  <a:ext uri="{FF2B5EF4-FFF2-40B4-BE49-F238E27FC236}">
                    <a16:creationId xmlns:a16="http://schemas.microsoft.com/office/drawing/2014/main" id="{57202A0D-E7C5-4E3D-B3CD-B3972A407A9F}"/>
                  </a:ext>
                </a:extLst>
              </p:cNvPr>
              <p:cNvSpPr>
                <a:spLocks noRot="1" noChangeAspect="1" noMove="1" noResize="1" noEditPoints="1" noAdjustHandles="1" noChangeArrowheads="1" noChangeShapeType="1" noTextEdit="1"/>
              </p:cNvSpPr>
              <p:nvPr/>
            </p:nvSpPr>
            <p:spPr>
              <a:xfrm>
                <a:off x="383766" y="3646810"/>
                <a:ext cx="2744149" cy="338554"/>
              </a:xfrm>
              <a:prstGeom prst="rect">
                <a:avLst/>
              </a:prstGeom>
              <a:blipFill>
                <a:blip r:embed="rId13"/>
                <a:stretch>
                  <a:fillRect l="-1333" t="-5357" b="-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25" name="矩形 25">
                <a:extLst>
                  <a:ext uri="{FF2B5EF4-FFF2-40B4-BE49-F238E27FC236}">
                    <a16:creationId xmlns:a16="http://schemas.microsoft.com/office/drawing/2014/main" id="{82408969-CB22-4ADB-9312-AA2C03085A16}"/>
                  </a:ext>
                </a:extLst>
              </p:cNvPr>
              <p:cNvSpPr/>
              <p:nvPr/>
            </p:nvSpPr>
            <p:spPr>
              <a:xfrm>
                <a:off x="2940710" y="3491662"/>
                <a:ext cx="1117357" cy="6276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𝑁</m:t>
                          </m:r>
                        </m:e>
                        <m:sub>
                          <m:r>
                            <a:rPr lang="en-US" altLang="zh-CN" sz="1600" b="1" i="1" smtClean="0">
                              <a:latin typeface="Cambria Math" panose="02040503050406030204" pitchFamily="18" charset="0"/>
                              <a:ea typeface="Cambria Math" panose="02040503050406030204" pitchFamily="18" charset="0"/>
                            </a:rPr>
                            <m:t>𝒌</m:t>
                          </m:r>
                        </m:sub>
                      </m:sSub>
                      <m:r>
                        <a:rPr lang="en-US" altLang="zh-CN" sz="1600" b="0" i="1" smtClean="0">
                          <a:latin typeface="Cambria Math" panose="02040503050406030204" pitchFamily="18" charset="0"/>
                          <a:ea typeface="Cambria Math" panose="02040503050406030204" pitchFamily="18" charset="0"/>
                        </a:rPr>
                        <m:t>=</m:t>
                      </m:r>
                      <m:f>
                        <m:fPr>
                          <m:ctrlPr>
                            <a:rPr lang="en-US" altLang="zh-CN" sz="1600" i="1">
                              <a:latin typeface="Cambria Math" panose="02040503050406030204" pitchFamily="18" charset="0"/>
                              <a:ea typeface="Cambria Math" panose="02040503050406030204" pitchFamily="18" charset="0"/>
                            </a:rPr>
                          </m:ctrlPr>
                        </m:fPr>
                        <m:num>
                          <m:acc>
                            <m:accPr>
                              <m:chr m:val="̅"/>
                              <m:ctrlPr>
                                <a:rPr lang="en-US" altLang="zh-CN" sz="1600" i="1">
                                  <a:latin typeface="Cambria Math" panose="02040503050406030204" pitchFamily="18" charset="0"/>
                                  <a:ea typeface="Cambria Math" panose="02040503050406030204" pitchFamily="18" charset="0"/>
                                </a:rPr>
                              </m:ctrlPr>
                            </m:accPr>
                            <m:e>
                              <m:r>
                                <a:rPr lang="en-US" altLang="zh-CN" sz="1600" i="1">
                                  <a:latin typeface="Cambria Math" panose="02040503050406030204" pitchFamily="18" charset="0"/>
                                  <a:ea typeface="Cambria Math" panose="02040503050406030204" pitchFamily="18" charset="0"/>
                                </a:rPr>
                                <m:t>𝐸</m:t>
                              </m:r>
                            </m:e>
                          </m:acc>
                        </m:num>
                        <m:den>
                          <m:r>
                            <a:rPr lang="en-US" altLang="zh-CN" sz="1600" i="1">
                              <a:latin typeface="Cambria Math" panose="02040503050406030204" pitchFamily="18" charset="0"/>
                              <a:ea typeface="Cambria Math" panose="02040503050406030204" pitchFamily="18" charset="0"/>
                            </a:rPr>
                            <m:t>ℏ</m:t>
                          </m:r>
                          <m:sSub>
                            <m:sSubPr>
                              <m:ctrlPr>
                                <a:rPr lang="en-US" altLang="zh-CN" sz="1600" i="1">
                                  <a:latin typeface="Cambria Math" panose="02040503050406030204" pitchFamily="18" charset="0"/>
                                  <a:ea typeface="Cambria Math" panose="02040503050406030204" pitchFamily="18" charset="0"/>
                                </a:rPr>
                              </m:ctrlPr>
                            </m:sSubPr>
                            <m:e>
                              <m:r>
                                <a:rPr lang="zh-CN" altLang="en-US" sz="1600" i="1">
                                  <a:latin typeface="Cambria Math" panose="02040503050406030204" pitchFamily="18" charset="0"/>
                                  <a:ea typeface="Cambria Math" panose="02040503050406030204" pitchFamily="18" charset="0"/>
                                </a:rPr>
                                <m:t>𝜔</m:t>
                              </m:r>
                            </m:e>
                            <m:sub>
                              <m:r>
                                <a:rPr lang="en-US" altLang="zh-CN" sz="1600" i="1">
                                  <a:latin typeface="Cambria Math" panose="02040503050406030204" pitchFamily="18" charset="0"/>
                                  <a:ea typeface="Cambria Math" panose="02040503050406030204" pitchFamily="18" charset="0"/>
                                </a:rPr>
                                <m:t>𝑘</m:t>
                              </m:r>
                            </m:sub>
                          </m:sSub>
                        </m:den>
                      </m:f>
                    </m:oMath>
                  </m:oMathPara>
                </a14:m>
                <a:endParaRPr lang="zh-CN" altLang="en-US" sz="1600" dirty="0"/>
              </a:p>
            </p:txBody>
          </p:sp>
        </mc:Choice>
        <mc:Fallback xmlns="">
          <p:sp>
            <p:nvSpPr>
              <p:cNvPr id="25" name="矩形 25">
                <a:extLst>
                  <a:ext uri="{FF2B5EF4-FFF2-40B4-BE49-F238E27FC236}">
                    <a16:creationId xmlns:a16="http://schemas.microsoft.com/office/drawing/2014/main" id="{82408969-CB22-4ADB-9312-AA2C03085A16}"/>
                  </a:ext>
                </a:extLst>
              </p:cNvPr>
              <p:cNvSpPr>
                <a:spLocks noRot="1" noChangeAspect="1" noMove="1" noResize="1" noEditPoints="1" noAdjustHandles="1" noChangeArrowheads="1" noChangeShapeType="1" noTextEdit="1"/>
              </p:cNvSpPr>
              <p:nvPr/>
            </p:nvSpPr>
            <p:spPr>
              <a:xfrm>
                <a:off x="2940710" y="3491662"/>
                <a:ext cx="1117357" cy="627672"/>
              </a:xfrm>
              <a:prstGeom prst="rect">
                <a:avLst/>
              </a:prstGeom>
              <a:blipFill>
                <a:blip r:embed="rId14"/>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26" name="矩形 26">
                <a:extLst>
                  <a:ext uri="{FF2B5EF4-FFF2-40B4-BE49-F238E27FC236}">
                    <a16:creationId xmlns:a16="http://schemas.microsoft.com/office/drawing/2014/main" id="{78BBE696-9C0A-47AD-86B4-DB72FEDF58D0}"/>
                  </a:ext>
                </a:extLst>
              </p:cNvPr>
              <p:cNvSpPr/>
              <p:nvPr/>
            </p:nvSpPr>
            <p:spPr>
              <a:xfrm>
                <a:off x="374071" y="4188048"/>
                <a:ext cx="7810136" cy="584775"/>
              </a:xfrm>
              <a:prstGeom prst="rect">
                <a:avLst/>
              </a:prstGeom>
            </p:spPr>
            <p:txBody>
              <a:bodyPr wrap="square">
                <a:spAutoFit/>
              </a:bodyPr>
              <a:lstStyle/>
              <a:p>
                <a:r>
                  <a:rPr lang="en-US" altLang="zh-CN" sz="1600" dirty="0"/>
                  <a:t>Assign </a:t>
                </a:r>
                <a:r>
                  <a:rPr lang="en-US" altLang="zh-CN" sz="1600" dirty="0">
                    <a:solidFill>
                      <a:srgbClr val="0000FF"/>
                    </a:solidFill>
                  </a:rPr>
                  <a:t>energy </a:t>
                </a:r>
                <a14:m>
                  <m:oMath xmlns:m="http://schemas.openxmlformats.org/officeDocument/2006/math">
                    <m:r>
                      <a:rPr lang="en-US" altLang="zh-CN" sz="1600" i="1">
                        <a:solidFill>
                          <a:srgbClr val="0000FF"/>
                        </a:solidFill>
                        <a:latin typeface="Cambria Math" panose="02040503050406030204" pitchFamily="18" charset="0"/>
                        <a:ea typeface="Cambria Math" panose="02040503050406030204" pitchFamily="18" charset="0"/>
                      </a:rPr>
                      <m:t>ℏ</m:t>
                    </m:r>
                    <m:sSub>
                      <m:sSubPr>
                        <m:ctrlPr>
                          <a:rPr lang="en-US" altLang="zh-CN" sz="1600" i="1">
                            <a:solidFill>
                              <a:srgbClr val="0000FF"/>
                            </a:solidFill>
                            <a:latin typeface="Cambria Math" panose="02040503050406030204" pitchFamily="18" charset="0"/>
                            <a:ea typeface="Cambria Math" panose="02040503050406030204" pitchFamily="18" charset="0"/>
                          </a:rPr>
                        </m:ctrlPr>
                      </m:sSubPr>
                      <m:e>
                        <m:r>
                          <a:rPr lang="zh-CN" altLang="en-US" sz="1600" i="1">
                            <a:solidFill>
                              <a:srgbClr val="0000FF"/>
                            </a:solidFill>
                            <a:latin typeface="Cambria Math" panose="02040503050406030204" pitchFamily="18" charset="0"/>
                            <a:ea typeface="Cambria Math" panose="02040503050406030204" pitchFamily="18" charset="0"/>
                          </a:rPr>
                          <m:t>𝜔</m:t>
                        </m:r>
                      </m:e>
                      <m:sub>
                        <m:r>
                          <a:rPr lang="en-US" altLang="zh-CN" sz="1600" i="1">
                            <a:solidFill>
                              <a:srgbClr val="0000FF"/>
                            </a:solidFill>
                            <a:latin typeface="Cambria Math" panose="02040503050406030204" pitchFamily="18" charset="0"/>
                            <a:ea typeface="Cambria Math" panose="02040503050406030204" pitchFamily="18" charset="0"/>
                          </a:rPr>
                          <m:t>𝑘</m:t>
                        </m:r>
                      </m:sub>
                    </m:sSub>
                    <m:r>
                      <a:rPr lang="en-US" altLang="zh-CN" sz="1600" i="1">
                        <a:solidFill>
                          <a:srgbClr val="0000FF"/>
                        </a:solidFill>
                        <a:latin typeface="Cambria Math" panose="02040503050406030204" pitchFamily="18" charset="0"/>
                        <a:ea typeface="Cambria Math" panose="02040503050406030204" pitchFamily="18" charset="0"/>
                      </a:rPr>
                      <m:t> </m:t>
                    </m:r>
                  </m:oMath>
                </a14:m>
                <a:r>
                  <a:rPr lang="en-US" altLang="zh-CN" sz="1600" dirty="0">
                    <a:solidFill>
                      <a:srgbClr val="0000FF"/>
                    </a:solidFill>
                  </a:rPr>
                  <a:t>to every quasi-particle</a:t>
                </a:r>
                <a:r>
                  <a:rPr lang="en-US" altLang="zh-CN" sz="1600" dirty="0"/>
                  <a:t>. We call these </a:t>
                </a:r>
                <a:r>
                  <a:rPr lang="en-US" altLang="zh-CN" sz="1600" dirty="0">
                    <a:solidFill>
                      <a:srgbClr val="0000FF"/>
                    </a:solidFill>
                  </a:rPr>
                  <a:t>quasi-particle―quanta of the vibration energy ―</a:t>
                </a:r>
                <a:r>
                  <a:rPr lang="en-US" altLang="zh-CN" sz="1600" dirty="0">
                    <a:solidFill>
                      <a:srgbClr val="FF0000"/>
                    </a:solidFill>
                  </a:rPr>
                  <a:t>phonon</a:t>
                </a:r>
                <a:endParaRPr lang="zh-CN" altLang="en-US" sz="1600" dirty="0">
                  <a:solidFill>
                    <a:srgbClr val="FF0000"/>
                  </a:solidFill>
                </a:endParaRPr>
              </a:p>
            </p:txBody>
          </p:sp>
        </mc:Choice>
        <mc:Fallback xmlns="">
          <p:sp>
            <p:nvSpPr>
              <p:cNvPr id="26" name="矩形 26">
                <a:extLst>
                  <a:ext uri="{FF2B5EF4-FFF2-40B4-BE49-F238E27FC236}">
                    <a16:creationId xmlns:a16="http://schemas.microsoft.com/office/drawing/2014/main" id="{78BBE696-9C0A-47AD-86B4-DB72FEDF58D0}"/>
                  </a:ext>
                </a:extLst>
              </p:cNvPr>
              <p:cNvSpPr>
                <a:spLocks noRot="1" noChangeAspect="1" noMove="1" noResize="1" noEditPoints="1" noAdjustHandles="1" noChangeArrowheads="1" noChangeShapeType="1" noTextEdit="1"/>
              </p:cNvSpPr>
              <p:nvPr/>
            </p:nvSpPr>
            <p:spPr>
              <a:xfrm>
                <a:off x="374071" y="4188048"/>
                <a:ext cx="7810136" cy="584775"/>
              </a:xfrm>
              <a:prstGeom prst="rect">
                <a:avLst/>
              </a:prstGeom>
              <a:blipFill>
                <a:blip r:embed="rId15"/>
                <a:stretch>
                  <a:fillRect l="-390" t="-3125" b="-12500"/>
                </a:stretch>
              </a:blipFill>
            </p:spPr>
            <p:txBody>
              <a:bodyPr/>
              <a:lstStyle/>
              <a:p>
                <a:r>
                  <a:rPr lang="sv-SE">
                    <a:noFill/>
                  </a:rPr>
                  <a:t> </a:t>
                </a:r>
              </a:p>
            </p:txBody>
          </p:sp>
        </mc:Fallback>
      </mc:AlternateContent>
      <p:sp>
        <p:nvSpPr>
          <p:cNvPr id="27" name="矩形 27">
            <a:extLst>
              <a:ext uri="{FF2B5EF4-FFF2-40B4-BE49-F238E27FC236}">
                <a16:creationId xmlns:a16="http://schemas.microsoft.com/office/drawing/2014/main" id="{5BAFA42D-B927-483D-95B3-D92A593B26F8}"/>
              </a:ext>
            </a:extLst>
          </p:cNvPr>
          <p:cNvSpPr/>
          <p:nvPr/>
        </p:nvSpPr>
        <p:spPr>
          <a:xfrm>
            <a:off x="308879" y="5010703"/>
            <a:ext cx="4025461" cy="338554"/>
          </a:xfrm>
          <a:prstGeom prst="rect">
            <a:avLst/>
          </a:prstGeom>
        </p:spPr>
        <p:txBody>
          <a:bodyPr wrap="none">
            <a:spAutoFit/>
          </a:bodyPr>
          <a:lstStyle/>
          <a:p>
            <a:r>
              <a:rPr lang="en-US" altLang="zh-CN" sz="1600" dirty="0"/>
              <a:t>So the phonon distribution function will be </a:t>
            </a:r>
            <a:endParaRPr lang="zh-CN" altLang="en-US" sz="1600" dirty="0"/>
          </a:p>
        </p:txBody>
      </p:sp>
      <mc:AlternateContent xmlns:mc="http://schemas.openxmlformats.org/markup-compatibility/2006" xmlns:a14="http://schemas.microsoft.com/office/drawing/2010/main">
        <mc:Choice Requires="a14">
          <p:sp>
            <p:nvSpPr>
              <p:cNvPr id="28" name="矩形 28">
                <a:extLst>
                  <a:ext uri="{FF2B5EF4-FFF2-40B4-BE49-F238E27FC236}">
                    <a16:creationId xmlns:a16="http://schemas.microsoft.com/office/drawing/2014/main" id="{1B87336D-834F-4E5A-87DC-3EB74D928383}"/>
                  </a:ext>
                </a:extLst>
              </p:cNvPr>
              <p:cNvSpPr/>
              <p:nvPr/>
            </p:nvSpPr>
            <p:spPr>
              <a:xfrm>
                <a:off x="4393995" y="4884482"/>
                <a:ext cx="2772608" cy="55803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𝑛</m:t>
                          </m:r>
                        </m:e>
                        <m:sub>
                          <m:r>
                            <a:rPr lang="en-US" altLang="zh-CN" sz="1600" b="0" i="1" smtClean="0">
                              <a:latin typeface="Cambria Math" panose="02040503050406030204" pitchFamily="18" charset="0"/>
                              <a:ea typeface="Cambria Math" panose="02040503050406030204" pitchFamily="18" charset="0"/>
                            </a:rPr>
                            <m:t>𝑘</m:t>
                          </m:r>
                        </m:sub>
                      </m:sSub>
                      <m:r>
                        <a:rPr lang="en-US" altLang="zh-CN" sz="1600" b="0" i="1" smtClean="0">
                          <a:latin typeface="Cambria Math" panose="02040503050406030204" pitchFamily="18" charset="0"/>
                          <a:ea typeface="Cambria Math" panose="02040503050406030204" pitchFamily="18" charset="0"/>
                        </a:rPr>
                        <m:t>=</m:t>
                      </m:r>
                      <m:f>
                        <m:fPr>
                          <m:ctrlPr>
                            <a:rPr lang="en-US" altLang="zh-CN" sz="1600" b="0" i="1" smtClean="0">
                              <a:latin typeface="Cambria Math" panose="02040503050406030204" pitchFamily="18" charset="0"/>
                              <a:ea typeface="Cambria Math" panose="02040503050406030204" pitchFamily="18" charset="0"/>
                            </a:rPr>
                          </m:ctrlPr>
                        </m:fPr>
                        <m:num>
                          <m:sSub>
                            <m:sSubPr>
                              <m:ctrlPr>
                                <a:rPr lang="en-US" altLang="zh-CN" sz="1600" b="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𝑁</m:t>
                              </m:r>
                            </m:e>
                            <m:sub>
                              <m:r>
                                <a:rPr lang="en-US" altLang="zh-CN" sz="1600" b="0" i="1" smtClean="0">
                                  <a:latin typeface="Cambria Math" panose="02040503050406030204" pitchFamily="18" charset="0"/>
                                  <a:ea typeface="Cambria Math" panose="02040503050406030204" pitchFamily="18" charset="0"/>
                                </a:rPr>
                                <m:t>𝐾</m:t>
                              </m:r>
                            </m:sub>
                          </m:sSub>
                        </m:num>
                        <m:den>
                          <m:r>
                            <a:rPr lang="en-US" altLang="zh-CN" sz="1600" b="0" i="1" smtClean="0">
                              <a:latin typeface="Cambria Math" panose="02040503050406030204" pitchFamily="18" charset="0"/>
                              <a:ea typeface="Cambria Math" panose="02040503050406030204" pitchFamily="18" charset="0"/>
                            </a:rPr>
                            <m:t>𝑁</m:t>
                          </m:r>
                        </m:den>
                      </m:f>
                      <m:r>
                        <a:rPr lang="en-US" altLang="zh-CN" sz="1600" i="1" smtClean="0">
                          <a:latin typeface="Cambria Math" panose="02040503050406030204" pitchFamily="18" charset="0"/>
                          <a:ea typeface="Cambria Math" panose="02040503050406030204" pitchFamily="18" charset="0"/>
                        </a:rPr>
                        <m:t>=</m:t>
                      </m:r>
                      <m:f>
                        <m:fPr>
                          <m:ctrlPr>
                            <a:rPr lang="en-US" altLang="zh-CN" sz="1600" i="1" smtClean="0">
                              <a:latin typeface="Cambria Math" panose="02040503050406030204" pitchFamily="18" charset="0"/>
                              <a:ea typeface="Cambria Math" panose="02040503050406030204" pitchFamily="18" charset="0"/>
                            </a:rPr>
                          </m:ctrlPr>
                        </m:fPr>
                        <m:num>
                          <m:r>
                            <a:rPr lang="en-US" altLang="zh-CN" sz="1600" i="1" smtClean="0">
                              <a:latin typeface="Cambria Math" panose="02040503050406030204" pitchFamily="18" charset="0"/>
                              <a:ea typeface="Cambria Math" panose="02040503050406030204" pitchFamily="18" charset="0"/>
                            </a:rPr>
                            <m:t>1</m:t>
                          </m:r>
                        </m:num>
                        <m:den>
                          <m:sSup>
                            <m:sSupPr>
                              <m:ctrlPr>
                                <a:rPr lang="en-US" altLang="zh-CN" sz="1600" i="1" smtClean="0">
                                  <a:latin typeface="Cambria Math" panose="02040503050406030204" pitchFamily="18" charset="0"/>
                                  <a:ea typeface="Cambria Math" panose="02040503050406030204" pitchFamily="18" charset="0"/>
                                </a:rPr>
                              </m:ctrlPr>
                            </m:sSupPr>
                            <m:e>
                              <m:r>
                                <a:rPr lang="en-US" altLang="zh-CN" sz="1600" i="1" smtClean="0">
                                  <a:latin typeface="Cambria Math" panose="02040503050406030204" pitchFamily="18" charset="0"/>
                                  <a:ea typeface="Cambria Math" panose="02040503050406030204" pitchFamily="18" charset="0"/>
                                </a:rPr>
                                <m:t>𝑒</m:t>
                              </m:r>
                            </m:e>
                            <m:sup>
                              <m:r>
                                <a:rPr lang="en-US" altLang="zh-CN" sz="1600" i="1" smtClean="0">
                                  <a:latin typeface="Cambria Math" panose="02040503050406030204" pitchFamily="18" charset="0"/>
                                  <a:ea typeface="Cambria Math" panose="02040503050406030204" pitchFamily="18" charset="0"/>
                                </a:rPr>
                                <m:t>ℏ</m:t>
                              </m:r>
                              <m:sSub>
                                <m:sSubPr>
                                  <m:ctrlPr>
                                    <a:rPr lang="en-US" altLang="zh-CN" sz="1600" i="1" smtClean="0">
                                      <a:latin typeface="Cambria Math" panose="02040503050406030204" pitchFamily="18" charset="0"/>
                                      <a:ea typeface="Cambria Math" panose="02040503050406030204" pitchFamily="18" charset="0"/>
                                    </a:rPr>
                                  </m:ctrlPr>
                                </m:sSubPr>
                                <m:e>
                                  <m:r>
                                    <a:rPr lang="zh-CN" altLang="en-US"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𝑘</m:t>
                                  </m:r>
                                </m:sub>
                              </m:sSub>
                              <m:r>
                                <a:rPr lang="en-US" altLang="zh-CN" sz="1600" b="0" i="1" smtClean="0">
                                  <a:latin typeface="Cambria Math" panose="02040503050406030204" pitchFamily="18" charset="0"/>
                                  <a:ea typeface="Cambria Math" panose="02040503050406030204" pitchFamily="18" charset="0"/>
                                </a:rPr>
                                <m:t>/</m:t>
                              </m:r>
                              <m:sSub>
                                <m:sSubPr>
                                  <m:ctrlPr>
                                    <a:rPr lang="en-US" altLang="zh-CN" sz="1600" b="0" i="1" smtClean="0">
                                      <a:latin typeface="Cambria Math" panose="02040503050406030204" pitchFamily="18" charset="0"/>
                                      <a:ea typeface="Cambria Math" panose="02040503050406030204" pitchFamily="18" charset="0"/>
                                    </a:rPr>
                                  </m:ctrlPr>
                                </m:sSubPr>
                                <m:e>
                                  <m:r>
                                    <a:rPr lang="en-US" altLang="zh-CN" sz="1600" b="0" i="1" smtClean="0">
                                      <a:latin typeface="Cambria Math" panose="02040503050406030204" pitchFamily="18" charset="0"/>
                                      <a:ea typeface="Cambria Math" panose="02040503050406030204" pitchFamily="18" charset="0"/>
                                    </a:rPr>
                                    <m:t>𝑘</m:t>
                                  </m:r>
                                </m:e>
                                <m:sub>
                                  <m:r>
                                    <a:rPr lang="en-US" altLang="zh-CN" sz="1600" b="0" i="1" smtClean="0">
                                      <a:latin typeface="Cambria Math" panose="02040503050406030204" pitchFamily="18" charset="0"/>
                                      <a:ea typeface="Cambria Math" panose="02040503050406030204" pitchFamily="18" charset="0"/>
                                    </a:rPr>
                                    <m:t>𝐵</m:t>
                                  </m:r>
                                </m:sub>
                              </m:sSub>
                              <m:r>
                                <a:rPr lang="en-US" altLang="zh-CN" sz="1600" b="0" i="1" smtClean="0">
                                  <a:latin typeface="Cambria Math" panose="02040503050406030204" pitchFamily="18" charset="0"/>
                                  <a:ea typeface="Cambria Math" panose="02040503050406030204" pitchFamily="18" charset="0"/>
                                </a:rPr>
                                <m:t>𝑇</m:t>
                              </m:r>
                            </m:sup>
                          </m:sSup>
                          <m:r>
                            <a:rPr lang="en-US" altLang="zh-CN" sz="1600" b="0" i="1" smtClean="0">
                              <a:latin typeface="Cambria Math" panose="02040503050406030204" pitchFamily="18" charset="0"/>
                              <a:ea typeface="Cambria Math" panose="02040503050406030204" pitchFamily="18" charset="0"/>
                            </a:rPr>
                            <m:t>−1</m:t>
                          </m:r>
                        </m:den>
                      </m:f>
                    </m:oMath>
                  </m:oMathPara>
                </a14:m>
                <a:endParaRPr lang="zh-CN" altLang="en-US" sz="1600" dirty="0"/>
              </a:p>
            </p:txBody>
          </p:sp>
        </mc:Choice>
        <mc:Fallback xmlns="">
          <p:sp>
            <p:nvSpPr>
              <p:cNvPr id="28" name="矩形 28">
                <a:extLst>
                  <a:ext uri="{FF2B5EF4-FFF2-40B4-BE49-F238E27FC236}">
                    <a16:creationId xmlns:a16="http://schemas.microsoft.com/office/drawing/2014/main" id="{1B87336D-834F-4E5A-87DC-3EB74D928383}"/>
                  </a:ext>
                </a:extLst>
              </p:cNvPr>
              <p:cNvSpPr>
                <a:spLocks noRot="1" noChangeAspect="1" noMove="1" noResize="1" noEditPoints="1" noAdjustHandles="1" noChangeArrowheads="1" noChangeShapeType="1" noTextEdit="1"/>
              </p:cNvSpPr>
              <p:nvPr/>
            </p:nvSpPr>
            <p:spPr>
              <a:xfrm>
                <a:off x="4393995" y="4884482"/>
                <a:ext cx="2772608" cy="558038"/>
              </a:xfrm>
              <a:prstGeom prst="rect">
                <a:avLst/>
              </a:prstGeom>
              <a:blipFill>
                <a:blip r:embed="rId16"/>
                <a:stretch>
                  <a:fillRect/>
                </a:stretch>
              </a:blipFill>
            </p:spPr>
            <p:txBody>
              <a:bodyPr/>
              <a:lstStyle/>
              <a:p>
                <a:r>
                  <a:rPr lang="sv-SE">
                    <a:noFill/>
                  </a:rPr>
                  <a:t> </a:t>
                </a:r>
              </a:p>
            </p:txBody>
          </p:sp>
        </mc:Fallback>
      </mc:AlternateContent>
      <p:sp>
        <p:nvSpPr>
          <p:cNvPr id="29" name="矩形 29">
            <a:extLst>
              <a:ext uri="{FF2B5EF4-FFF2-40B4-BE49-F238E27FC236}">
                <a16:creationId xmlns:a16="http://schemas.microsoft.com/office/drawing/2014/main" id="{C5CEFC8F-3F73-4B3D-881B-8E09C72CB3A5}"/>
              </a:ext>
            </a:extLst>
          </p:cNvPr>
          <p:cNvSpPr/>
          <p:nvPr/>
        </p:nvSpPr>
        <p:spPr>
          <a:xfrm>
            <a:off x="308879" y="5507684"/>
            <a:ext cx="5975482" cy="338554"/>
          </a:xfrm>
          <a:prstGeom prst="rect">
            <a:avLst/>
          </a:prstGeom>
          <a:solidFill>
            <a:schemeClr val="accent5">
              <a:lumMod val="20000"/>
              <a:lumOff val="80000"/>
            </a:schemeClr>
          </a:solidFill>
        </p:spPr>
        <p:txBody>
          <a:bodyPr wrap="none">
            <a:spAutoFit/>
          </a:bodyPr>
          <a:lstStyle/>
          <a:p>
            <a:r>
              <a:rPr lang="en-US" altLang="zh-CN" sz="1600" dirty="0"/>
              <a:t>As the temperature drops, the phonon population decay quickly.</a:t>
            </a:r>
            <a:endParaRPr lang="zh-CN" altLang="en-US" sz="1600" dirty="0"/>
          </a:p>
        </p:txBody>
      </p:sp>
      <p:sp>
        <p:nvSpPr>
          <p:cNvPr id="30" name="文本框 2">
            <a:extLst>
              <a:ext uri="{FF2B5EF4-FFF2-40B4-BE49-F238E27FC236}">
                <a16:creationId xmlns:a16="http://schemas.microsoft.com/office/drawing/2014/main" id="{C22CBCAB-6D61-4366-8755-148EF96A34F5}"/>
              </a:ext>
            </a:extLst>
          </p:cNvPr>
          <p:cNvSpPr txBox="1"/>
          <p:nvPr/>
        </p:nvSpPr>
        <p:spPr>
          <a:xfrm>
            <a:off x="1278536" y="342386"/>
            <a:ext cx="7468711" cy="646331"/>
          </a:xfrm>
          <a:prstGeom prst="rect">
            <a:avLst/>
          </a:prstGeom>
          <a:noFill/>
        </p:spPr>
        <p:txBody>
          <a:bodyPr wrap="none" rtlCol="0">
            <a:spAutoFit/>
          </a:bodyPr>
          <a:lstStyle/>
          <a:p>
            <a:r>
              <a:rPr lang="en-US" altLang="zh-CN" sz="3600" dirty="0"/>
              <a:t>Quantization of the </a:t>
            </a:r>
            <a:r>
              <a:rPr lang="en-US" altLang="zh-CN" sz="3600" dirty="0" smtClean="0"/>
              <a:t>vibration energy</a:t>
            </a:r>
            <a:endParaRPr lang="en-US" altLang="zh-CN" sz="3600" dirty="0"/>
          </a:p>
        </p:txBody>
      </p:sp>
      <mc:AlternateContent xmlns:mc="http://schemas.openxmlformats.org/markup-compatibility/2006" xmlns:a14="http://schemas.microsoft.com/office/drawing/2010/main">
        <mc:Choice Requires="a14">
          <p:sp>
            <p:nvSpPr>
              <p:cNvPr id="3" name="Rectangle 2"/>
              <p:cNvSpPr/>
              <p:nvPr/>
            </p:nvSpPr>
            <p:spPr>
              <a:xfrm>
                <a:off x="261354" y="1935307"/>
                <a:ext cx="8489240" cy="338554"/>
              </a:xfrm>
              <a:prstGeom prst="rect">
                <a:avLst/>
              </a:prstGeom>
            </p:spPr>
            <p:txBody>
              <a:bodyPr wrap="square">
                <a:spAutoFit/>
              </a:bodyPr>
              <a:lstStyle/>
              <a:p>
                <a:r>
                  <a:rPr lang="en-US" altLang="zh-CN" sz="1600" dirty="0"/>
                  <a:t>The mean energy of a quantized harmonic oscillator at a given temperature </a:t>
                </a:r>
                <a:r>
                  <a:rPr lang="en-US" altLang="zh-CN" sz="1600" i="1" dirty="0">
                    <a:latin typeface="Times New Roman" panose="02020603050405020304" pitchFamily="18" charset="0"/>
                    <a:cs typeface="Times New Roman" panose="02020603050405020304" pitchFamily="18" charset="0"/>
                  </a:rPr>
                  <a:t>T</a:t>
                </a:r>
                <a:r>
                  <a:rPr lang="en-US" altLang="zh-CN" sz="1600" dirty="0"/>
                  <a:t> is </a:t>
                </a:r>
                <a14:m>
                  <m:oMath xmlns:m="http://schemas.openxmlformats.org/officeDocument/2006/math">
                    <m:acc>
                      <m:accPr>
                        <m:chr m:val="̅"/>
                        <m:ctrlPr>
                          <a:rPr lang="en-US" altLang="zh-CN" sz="1600" i="1">
                            <a:latin typeface="Cambria Math" panose="02040503050406030204" pitchFamily="18" charset="0"/>
                            <a:ea typeface="Cambria Math" panose="02040503050406030204" pitchFamily="18" charset="0"/>
                          </a:rPr>
                        </m:ctrlPr>
                      </m:accPr>
                      <m:e>
                        <m:r>
                          <a:rPr lang="zh-CN" altLang="en-US" sz="1600" i="1">
                            <a:latin typeface="Cambria Math" panose="02040503050406030204" pitchFamily="18" charset="0"/>
                            <a:ea typeface="Cambria Math" panose="02040503050406030204" pitchFamily="18" charset="0"/>
                          </a:rPr>
                          <m:t>𝜀</m:t>
                        </m:r>
                      </m:e>
                    </m:acc>
                  </m:oMath>
                </a14:m>
                <a:endParaRPr lang="sv-SE" sz="1600" dirty="0"/>
              </a:p>
            </p:txBody>
          </p:sp>
        </mc:Choice>
        <mc:Fallback xmlns="">
          <p:sp>
            <p:nvSpPr>
              <p:cNvPr id="3" name="Rectangle 2"/>
              <p:cNvSpPr>
                <a:spLocks noRot="1" noChangeAspect="1" noMove="1" noResize="1" noEditPoints="1" noAdjustHandles="1" noChangeArrowheads="1" noChangeShapeType="1" noTextEdit="1"/>
              </p:cNvSpPr>
              <p:nvPr/>
            </p:nvSpPr>
            <p:spPr>
              <a:xfrm>
                <a:off x="261354" y="1935307"/>
                <a:ext cx="8489240" cy="338554"/>
              </a:xfrm>
              <a:prstGeom prst="rect">
                <a:avLst/>
              </a:prstGeom>
              <a:blipFill>
                <a:blip r:embed="rId17"/>
                <a:stretch>
                  <a:fillRect l="-431" t="-5357" b="-21429"/>
                </a:stretch>
              </a:blipFill>
            </p:spPr>
            <p:txBody>
              <a:bodyPr/>
              <a:lstStyle/>
              <a:p>
                <a:r>
                  <a:rPr lang="sv-SE">
                    <a:noFill/>
                  </a:rPr>
                  <a:t> </a:t>
                </a:r>
              </a:p>
            </p:txBody>
          </p:sp>
        </mc:Fallback>
      </mc:AlternateContent>
      <p:sp>
        <p:nvSpPr>
          <p:cNvPr id="4" name="TextBox 3"/>
          <p:cNvSpPr txBox="1"/>
          <p:nvPr/>
        </p:nvSpPr>
        <p:spPr>
          <a:xfrm>
            <a:off x="5918835" y="1274612"/>
            <a:ext cx="505267" cy="646331"/>
          </a:xfrm>
          <a:prstGeom prst="rect">
            <a:avLst/>
          </a:prstGeom>
          <a:noFill/>
        </p:spPr>
        <p:txBody>
          <a:bodyPr wrap="none" rtlCol="0">
            <a:spAutoFit/>
          </a:bodyPr>
          <a:lstStyle/>
          <a:p>
            <a:r>
              <a:rPr lang="sv-SE" dirty="0"/>
              <a:t>.... </a:t>
            </a:r>
            <a:endParaRPr lang="en-US" altLang="zh-CN" dirty="0">
              <a:ea typeface="Cambria Math" panose="02040503050406030204" pitchFamily="18" charset="0"/>
            </a:endParaRPr>
          </a:p>
          <a:p>
            <a:r>
              <a:rPr lang="sv-SE" dirty="0"/>
              <a:t> </a:t>
            </a:r>
          </a:p>
        </p:txBody>
      </p:sp>
      <mc:AlternateContent xmlns:mc="http://schemas.openxmlformats.org/markup-compatibility/2006" xmlns:a14="http://schemas.microsoft.com/office/drawing/2010/main">
        <mc:Choice Requires="a14">
          <p:sp>
            <p:nvSpPr>
              <p:cNvPr id="7" name="Rectangle 6"/>
              <p:cNvSpPr/>
              <p:nvPr/>
            </p:nvSpPr>
            <p:spPr>
              <a:xfrm>
                <a:off x="6376450" y="1327777"/>
                <a:ext cx="4227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ea typeface="Cambria Math" panose="02040503050406030204" pitchFamily="18" charset="0"/>
                        </a:rPr>
                        <m:t>𝑁</m:t>
                      </m:r>
                    </m:oMath>
                  </m:oMathPara>
                </a14:m>
                <a:endParaRPr lang="sv-SE" dirty="0"/>
              </a:p>
            </p:txBody>
          </p:sp>
        </mc:Choice>
        <mc:Fallback xmlns="">
          <p:sp>
            <p:nvSpPr>
              <p:cNvPr id="7" name="Rectangle 6"/>
              <p:cNvSpPr>
                <a:spLocks noRot="1" noChangeAspect="1" noMove="1" noResize="1" noEditPoints="1" noAdjustHandles="1" noChangeArrowheads="1" noChangeShapeType="1" noTextEdit="1"/>
              </p:cNvSpPr>
              <p:nvPr/>
            </p:nvSpPr>
            <p:spPr>
              <a:xfrm>
                <a:off x="6376450" y="1327777"/>
                <a:ext cx="422743" cy="369332"/>
              </a:xfrm>
              <a:prstGeom prst="rect">
                <a:avLst/>
              </a:prstGeom>
              <a:blipFill>
                <a:blip r:embed="rId18"/>
                <a:stretch>
                  <a:fillRect/>
                </a:stretch>
              </a:blipFill>
            </p:spPr>
            <p:txBody>
              <a:bodyPr/>
              <a:lstStyle/>
              <a:p>
                <a:r>
                  <a:rPr lang="sv-SE">
                    <a:noFill/>
                  </a:rPr>
                  <a:t> </a:t>
                </a:r>
              </a:p>
            </p:txBody>
          </p:sp>
        </mc:Fallback>
      </mc:AlternateContent>
      <p:sp>
        <p:nvSpPr>
          <p:cNvPr id="31" name="Slide Number Placeholder 30"/>
          <p:cNvSpPr>
            <a:spLocks noGrp="1"/>
          </p:cNvSpPr>
          <p:nvPr>
            <p:ph type="sldNum" sz="quarter" idx="12"/>
          </p:nvPr>
        </p:nvSpPr>
        <p:spPr/>
        <p:txBody>
          <a:bodyPr/>
          <a:lstStyle/>
          <a:p>
            <a:fld id="{680D72F4-1C41-4187-A4BC-492CF086CF40}" type="slidenum">
              <a:rPr lang="sv-SE" smtClean="0"/>
              <a:pPr/>
              <a:t>21</a:t>
            </a:fld>
            <a:endParaRPr lang="sv-SE"/>
          </a:p>
        </p:txBody>
      </p:sp>
    </p:spTree>
    <p:extLst>
      <p:ext uri="{BB962C8B-B14F-4D97-AF65-F5344CB8AC3E}">
        <p14:creationId xmlns:p14="http://schemas.microsoft.com/office/powerpoint/2010/main" val="3994226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15">
            <a:extLst>
              <a:ext uri="{FF2B5EF4-FFF2-40B4-BE49-F238E27FC236}">
                <a16:creationId xmlns:a16="http://schemas.microsoft.com/office/drawing/2014/main" id="{10302F4B-B7FD-41C9-9724-9459EC30606E}"/>
              </a:ext>
            </a:extLst>
          </p:cNvPr>
          <p:cNvSpPr/>
          <p:nvPr/>
        </p:nvSpPr>
        <p:spPr>
          <a:xfrm>
            <a:off x="347438" y="3543429"/>
            <a:ext cx="4543582" cy="2367252"/>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 name="矩形 14">
            <a:extLst>
              <a:ext uri="{FF2B5EF4-FFF2-40B4-BE49-F238E27FC236}">
                <a16:creationId xmlns:a16="http://schemas.microsoft.com/office/drawing/2014/main" id="{BDF778E5-C567-494E-BCA3-0B8BCDEB801A}"/>
              </a:ext>
            </a:extLst>
          </p:cNvPr>
          <p:cNvSpPr/>
          <p:nvPr/>
        </p:nvSpPr>
        <p:spPr>
          <a:xfrm>
            <a:off x="347438" y="1489076"/>
            <a:ext cx="4543582" cy="1975452"/>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8" name="矩形 2">
                <a:extLst>
                  <a:ext uri="{FF2B5EF4-FFF2-40B4-BE49-F238E27FC236}">
                    <a16:creationId xmlns:a16="http://schemas.microsoft.com/office/drawing/2014/main" id="{B660E854-BBC5-481E-A098-4FE0B5269A09}"/>
                  </a:ext>
                </a:extLst>
              </p:cNvPr>
              <p:cNvSpPr/>
              <p:nvPr/>
            </p:nvSpPr>
            <p:spPr>
              <a:xfrm>
                <a:off x="253714" y="1040843"/>
                <a:ext cx="7209794" cy="369332"/>
              </a:xfrm>
              <a:prstGeom prst="rect">
                <a:avLst/>
              </a:prstGeom>
            </p:spPr>
            <p:txBody>
              <a:bodyPr wrap="none">
                <a:spAutoFit/>
              </a:bodyPr>
              <a:lstStyle/>
              <a:p>
                <a:r>
                  <a:rPr lang="en-US" altLang="zh-CN" dirty="0"/>
                  <a:t>Two kinds of oscillating atoms with different mass of m and </a:t>
                </a:r>
                <a14:m>
                  <m:oMath xmlns:m="http://schemas.openxmlformats.org/officeDocument/2006/math">
                    <m:r>
                      <a:rPr lang="en-US" altLang="zh-CN" i="1">
                        <a:latin typeface="Cambria Math" panose="02040503050406030204" pitchFamily="18" charset="0"/>
                        <a:ea typeface="Cambria Math" panose="02040503050406030204" pitchFamily="18" charset="0"/>
                      </a:rPr>
                      <m:t>𝑀</m:t>
                    </m:r>
                  </m:oMath>
                </a14:m>
                <a:r>
                  <a:rPr lang="en-US" altLang="zh-CN" dirty="0"/>
                  <a:t> (</a:t>
                </a:r>
                <a:r>
                  <a:rPr lang="en-US" altLang="zh-CN" i="1" dirty="0">
                    <a:latin typeface="Times New Roman" panose="02020603050405020304" pitchFamily="18" charset="0"/>
                    <a:cs typeface="Times New Roman" panose="02020603050405020304" pitchFamily="18" charset="0"/>
                  </a:rPr>
                  <a:t>m</a:t>
                </a:r>
                <a14:m>
                  <m:oMath xmlns:m="http://schemas.openxmlformats.org/officeDocument/2006/math">
                    <m:r>
                      <a:rPr lang="en-US" altLang="zh-CN" i="1" smtClean="0">
                        <a:latin typeface="Cambria Math" panose="02040503050406030204" pitchFamily="18" charset="0"/>
                        <a:ea typeface="Cambria Math" panose="02040503050406030204" pitchFamily="18" charset="0"/>
                      </a:rPr>
                      <m:t>&lt;</m:t>
                    </m:r>
                    <m:r>
                      <a:rPr lang="en-US" altLang="zh-CN" b="0" i="1" smtClean="0">
                        <a:latin typeface="Cambria Math" panose="02040503050406030204" pitchFamily="18" charset="0"/>
                        <a:ea typeface="Cambria Math" panose="02040503050406030204" pitchFamily="18" charset="0"/>
                      </a:rPr>
                      <m:t>𝑀</m:t>
                    </m:r>
                  </m:oMath>
                </a14:m>
                <a:r>
                  <a:rPr lang="en-US" altLang="zh-CN" dirty="0"/>
                  <a:t>)</a:t>
                </a:r>
                <a:endParaRPr lang="zh-CN" altLang="en-US" dirty="0"/>
              </a:p>
            </p:txBody>
          </p:sp>
        </mc:Choice>
        <mc:Fallback xmlns="">
          <p:sp>
            <p:nvSpPr>
              <p:cNvPr id="8" name="矩形 2">
                <a:extLst>
                  <a:ext uri="{FF2B5EF4-FFF2-40B4-BE49-F238E27FC236}">
                    <a16:creationId xmlns:a16="http://schemas.microsoft.com/office/drawing/2014/main" id="{B660E854-BBC5-481E-A098-4FE0B5269A09}"/>
                  </a:ext>
                </a:extLst>
              </p:cNvPr>
              <p:cNvSpPr>
                <a:spLocks noRot="1" noChangeAspect="1" noMove="1" noResize="1" noEditPoints="1" noAdjustHandles="1" noChangeArrowheads="1" noChangeShapeType="1" noTextEdit="1"/>
              </p:cNvSpPr>
              <p:nvPr/>
            </p:nvSpPr>
            <p:spPr>
              <a:xfrm>
                <a:off x="253714" y="1040843"/>
                <a:ext cx="7209794" cy="369332"/>
              </a:xfrm>
              <a:prstGeom prst="rect">
                <a:avLst/>
              </a:prstGeom>
              <a:blipFill>
                <a:blip r:embed="rId3"/>
                <a:stretch>
                  <a:fillRect l="-761" t="-10000" r="-761" b="-26667"/>
                </a:stretch>
              </a:blipFill>
            </p:spPr>
            <p:txBody>
              <a:bodyPr/>
              <a:lstStyle/>
              <a:p>
                <a:r>
                  <a:rPr lang="sv-SE">
                    <a:noFill/>
                  </a:rPr>
                  <a:t> </a:t>
                </a:r>
              </a:p>
            </p:txBody>
          </p:sp>
        </mc:Fallback>
      </mc:AlternateContent>
      <p:pic>
        <p:nvPicPr>
          <p:cNvPr id="9" name="图片 4">
            <a:extLst>
              <a:ext uri="{FF2B5EF4-FFF2-40B4-BE49-F238E27FC236}">
                <a16:creationId xmlns:a16="http://schemas.microsoft.com/office/drawing/2014/main" id="{04D10692-0660-434E-8E72-12960F600F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4732" y="2174579"/>
            <a:ext cx="3181413" cy="2709637"/>
          </a:xfrm>
          <a:prstGeom prst="rect">
            <a:avLst/>
          </a:prstGeom>
        </p:spPr>
      </p:pic>
      <p:sp>
        <p:nvSpPr>
          <p:cNvPr id="10" name="矩形 5">
            <a:extLst>
              <a:ext uri="{FF2B5EF4-FFF2-40B4-BE49-F238E27FC236}">
                <a16:creationId xmlns:a16="http://schemas.microsoft.com/office/drawing/2014/main" id="{A6AC142D-81E7-4991-96E8-36173B8CFBB5}"/>
              </a:ext>
            </a:extLst>
          </p:cNvPr>
          <p:cNvSpPr/>
          <p:nvPr/>
        </p:nvSpPr>
        <p:spPr>
          <a:xfrm>
            <a:off x="6485991" y="1806080"/>
            <a:ext cx="912429" cy="338554"/>
          </a:xfrm>
          <a:prstGeom prst="rect">
            <a:avLst/>
          </a:prstGeom>
        </p:spPr>
        <p:txBody>
          <a:bodyPr wrap="none">
            <a:spAutoFit/>
          </a:bodyPr>
          <a:lstStyle/>
          <a:p>
            <a:r>
              <a:rPr lang="en-US" altLang="zh-CN" sz="1600" dirty="0"/>
              <a:t>Unit cell</a:t>
            </a:r>
            <a:endParaRPr lang="zh-CN" altLang="en-US" sz="1600" dirty="0"/>
          </a:p>
        </p:txBody>
      </p:sp>
      <p:sp>
        <p:nvSpPr>
          <p:cNvPr id="11" name="矩形 6">
            <a:extLst>
              <a:ext uri="{FF2B5EF4-FFF2-40B4-BE49-F238E27FC236}">
                <a16:creationId xmlns:a16="http://schemas.microsoft.com/office/drawing/2014/main" id="{FB5A78E5-78A7-4BFA-86F6-103FB883507A}"/>
              </a:ext>
            </a:extLst>
          </p:cNvPr>
          <p:cNvSpPr/>
          <p:nvPr/>
        </p:nvSpPr>
        <p:spPr>
          <a:xfrm>
            <a:off x="6485991" y="2176245"/>
            <a:ext cx="1145158" cy="4661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矩形 7">
            <a:extLst>
              <a:ext uri="{FF2B5EF4-FFF2-40B4-BE49-F238E27FC236}">
                <a16:creationId xmlns:a16="http://schemas.microsoft.com/office/drawing/2014/main" id="{906B5DB6-884C-4C74-BD72-CD0B4E6A7B81}"/>
              </a:ext>
            </a:extLst>
          </p:cNvPr>
          <p:cNvSpPr/>
          <p:nvPr/>
        </p:nvSpPr>
        <p:spPr>
          <a:xfrm>
            <a:off x="368666" y="1489075"/>
            <a:ext cx="4015693" cy="1323439"/>
          </a:xfrm>
          <a:prstGeom prst="rect">
            <a:avLst/>
          </a:prstGeom>
        </p:spPr>
        <p:txBody>
          <a:bodyPr wrap="square">
            <a:spAutoFit/>
          </a:bodyPr>
          <a:lstStyle/>
          <a:p>
            <a:r>
              <a:rPr lang="en-US" altLang="zh-CN" sz="1600" dirty="0">
                <a:solidFill>
                  <a:srgbClr val="FF0000"/>
                </a:solidFill>
              </a:rPr>
              <a:t>Optical branch</a:t>
            </a:r>
            <a:r>
              <a:rPr lang="en-US" altLang="zh-CN" sz="1600" dirty="0"/>
              <a:t>: </a:t>
            </a:r>
          </a:p>
          <a:p>
            <a:r>
              <a:rPr lang="en-US" altLang="zh-CN" sz="1600" dirty="0"/>
              <a:t>higher energy</a:t>
            </a:r>
          </a:p>
          <a:p>
            <a:endParaRPr lang="en-US" altLang="zh-CN" sz="1600" dirty="0"/>
          </a:p>
          <a:p>
            <a:endParaRPr lang="en-US" altLang="zh-CN" sz="1600" dirty="0"/>
          </a:p>
          <a:p>
            <a:endParaRPr lang="en-US" altLang="zh-CN" sz="1600" dirty="0"/>
          </a:p>
        </p:txBody>
      </p:sp>
      <mc:AlternateContent xmlns:mc="http://schemas.openxmlformats.org/markup-compatibility/2006" xmlns:a14="http://schemas.microsoft.com/office/drawing/2010/main">
        <mc:Choice Requires="a14">
          <p:sp>
            <p:nvSpPr>
              <p:cNvPr id="13" name="矩形 8">
                <a:extLst>
                  <a:ext uri="{FF2B5EF4-FFF2-40B4-BE49-F238E27FC236}">
                    <a16:creationId xmlns:a16="http://schemas.microsoft.com/office/drawing/2014/main" id="{9A611746-4CA8-4E76-8F05-D632017A7132}"/>
                  </a:ext>
                </a:extLst>
              </p:cNvPr>
              <p:cNvSpPr/>
              <p:nvPr/>
            </p:nvSpPr>
            <p:spPr>
              <a:xfrm>
                <a:off x="493424" y="4259844"/>
                <a:ext cx="1434944" cy="819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altLang="zh-CN" sz="1600" i="1" smtClean="0">
                              <a:latin typeface="Cambria Math" panose="02040503050406030204" pitchFamily="18" charset="0"/>
                              <a:ea typeface="Cambria Math" panose="02040503050406030204" pitchFamily="18" charset="0"/>
                            </a:rPr>
                          </m:ctrlPr>
                        </m:sSubPr>
                        <m:e>
                          <m:r>
                            <a:rPr lang="zh-CN" altLang="el-GR"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𝑚𝑎𝑥</m:t>
                          </m:r>
                        </m:sub>
                      </m:sSub>
                      <m:r>
                        <a:rPr lang="en-US" altLang="zh-CN" sz="1600" i="1">
                          <a:latin typeface="Cambria Math" panose="02040503050406030204" pitchFamily="18" charset="0"/>
                        </a:rPr>
                        <m:t>=2</m:t>
                      </m:r>
                      <m:rad>
                        <m:radPr>
                          <m:degHide m:val="on"/>
                          <m:ctrlPr>
                            <a:rPr lang="en-US" altLang="zh-CN" sz="1600" i="1">
                              <a:latin typeface="Cambria Math" panose="02040503050406030204" pitchFamily="18" charset="0"/>
                            </a:rPr>
                          </m:ctrlPr>
                        </m:radPr>
                        <m:deg/>
                        <m:e>
                          <m:f>
                            <m:fPr>
                              <m:ctrlPr>
                                <a:rPr lang="en-US" altLang="zh-CN" sz="1600" i="1">
                                  <a:latin typeface="Cambria Math" panose="02040503050406030204" pitchFamily="18" charset="0"/>
                                </a:rPr>
                              </m:ctrlPr>
                            </m:fPr>
                            <m:num>
                              <m:r>
                                <a:rPr lang="en-US" altLang="zh-CN" sz="1600" i="1">
                                  <a:latin typeface="Cambria Math" panose="02040503050406030204" pitchFamily="18" charset="0"/>
                                </a:rPr>
                                <m:t>𝑓</m:t>
                              </m:r>
                            </m:num>
                            <m:den>
                              <m:r>
                                <a:rPr lang="en-US" altLang="zh-CN" sz="1600" b="0" i="1" smtClean="0">
                                  <a:latin typeface="Cambria Math" panose="02040503050406030204" pitchFamily="18" charset="0"/>
                                </a:rPr>
                                <m:t>𝑀</m:t>
                              </m:r>
                            </m:den>
                          </m:f>
                        </m:e>
                      </m:rad>
                    </m:oMath>
                  </m:oMathPara>
                </a14:m>
                <a:endParaRPr lang="zh-CN" altLang="en-US" sz="1600" dirty="0"/>
              </a:p>
            </p:txBody>
          </p:sp>
        </mc:Choice>
        <mc:Fallback xmlns="">
          <p:sp>
            <p:nvSpPr>
              <p:cNvPr id="13" name="矩形 8">
                <a:extLst>
                  <a:ext uri="{FF2B5EF4-FFF2-40B4-BE49-F238E27FC236}">
                    <a16:creationId xmlns:a16="http://schemas.microsoft.com/office/drawing/2014/main" id="{9A611746-4CA8-4E76-8F05-D632017A7132}"/>
                  </a:ext>
                </a:extLst>
              </p:cNvPr>
              <p:cNvSpPr>
                <a:spLocks noRot="1" noChangeAspect="1" noMove="1" noResize="1" noEditPoints="1" noAdjustHandles="1" noChangeArrowheads="1" noChangeShapeType="1" noTextEdit="1"/>
              </p:cNvSpPr>
              <p:nvPr/>
            </p:nvSpPr>
            <p:spPr>
              <a:xfrm>
                <a:off x="493424" y="4259844"/>
                <a:ext cx="1434944" cy="819840"/>
              </a:xfrm>
              <a:prstGeom prst="rect">
                <a:avLst/>
              </a:prstGeom>
              <a:blipFill>
                <a:blip r:embed="rId5"/>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4" name="矩形 9">
                <a:extLst>
                  <a:ext uri="{FF2B5EF4-FFF2-40B4-BE49-F238E27FC236}">
                    <a16:creationId xmlns:a16="http://schemas.microsoft.com/office/drawing/2014/main" id="{5E13C263-0CBF-4F01-83F3-E747D6B838DB}"/>
                  </a:ext>
                </a:extLst>
              </p:cNvPr>
              <p:cNvSpPr/>
              <p:nvPr/>
            </p:nvSpPr>
            <p:spPr>
              <a:xfrm>
                <a:off x="541150" y="2035826"/>
                <a:ext cx="2244204" cy="819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altLang="zh-CN" sz="1600" i="1" smtClean="0">
                              <a:latin typeface="Cambria Math" panose="02040503050406030204" pitchFamily="18" charset="0"/>
                              <a:ea typeface="Cambria Math" panose="02040503050406030204" pitchFamily="18" charset="0"/>
                            </a:rPr>
                          </m:ctrlPr>
                        </m:sSubPr>
                        <m:e>
                          <m:r>
                            <a:rPr lang="zh-CN" altLang="el-GR" sz="1600" i="1" smtClean="0">
                              <a:latin typeface="Cambria Math" panose="02040503050406030204" pitchFamily="18" charset="0"/>
                              <a:ea typeface="Cambria Math" panose="02040503050406030204" pitchFamily="18" charset="0"/>
                            </a:rPr>
                            <m:t>𝜔</m:t>
                          </m:r>
                        </m:e>
                        <m:sub>
                          <m:r>
                            <a:rPr lang="en-US" altLang="zh-CN" sz="1600" b="0" i="1" smtClean="0">
                              <a:latin typeface="Cambria Math" panose="02040503050406030204" pitchFamily="18" charset="0"/>
                              <a:ea typeface="Cambria Math" panose="02040503050406030204" pitchFamily="18" charset="0"/>
                            </a:rPr>
                            <m:t>𝑚𝑎𝑥</m:t>
                          </m:r>
                        </m:sub>
                      </m:sSub>
                      <m:r>
                        <a:rPr lang="en-US" altLang="zh-CN" sz="1600" i="1">
                          <a:latin typeface="Cambria Math" panose="02040503050406030204" pitchFamily="18" charset="0"/>
                        </a:rPr>
                        <m:t>=</m:t>
                      </m:r>
                      <m:rad>
                        <m:radPr>
                          <m:degHide m:val="on"/>
                          <m:ctrlPr>
                            <a:rPr lang="en-US" altLang="zh-CN" sz="1600" i="1">
                              <a:latin typeface="Cambria Math" panose="02040503050406030204" pitchFamily="18" charset="0"/>
                            </a:rPr>
                          </m:ctrlPr>
                        </m:radPr>
                        <m:deg/>
                        <m:e>
                          <m:r>
                            <a:rPr lang="en-US" altLang="zh-CN" sz="1600" b="0" i="1" smtClean="0">
                              <a:latin typeface="Cambria Math" panose="02040503050406030204" pitchFamily="18" charset="0"/>
                            </a:rPr>
                            <m:t>2</m:t>
                          </m:r>
                          <m:r>
                            <a:rPr lang="en-US" altLang="zh-CN" sz="1600" b="0" i="1" smtClean="0">
                              <a:latin typeface="Cambria Math" panose="02040503050406030204" pitchFamily="18" charset="0"/>
                            </a:rPr>
                            <m:t>𝑓</m:t>
                          </m:r>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1</m:t>
                              </m:r>
                            </m:num>
                            <m:den>
                              <m:r>
                                <a:rPr lang="en-US" altLang="zh-CN" sz="1600" b="0" i="1" smtClean="0">
                                  <a:latin typeface="Cambria Math" panose="02040503050406030204" pitchFamily="18" charset="0"/>
                                </a:rPr>
                                <m:t>𝑚</m:t>
                              </m:r>
                            </m:den>
                          </m:f>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en-US" altLang="zh-CN" sz="1600" b="0" i="1" smtClean="0">
                                  <a:latin typeface="Cambria Math" panose="02040503050406030204" pitchFamily="18" charset="0"/>
                                </a:rPr>
                                <m:t>𝑀</m:t>
                              </m:r>
                            </m:den>
                          </m:f>
                          <m:r>
                            <a:rPr lang="en-US" altLang="zh-CN" sz="1600" b="0" i="1" smtClean="0">
                              <a:latin typeface="Cambria Math" panose="02040503050406030204" pitchFamily="18" charset="0"/>
                            </a:rPr>
                            <m:t>)</m:t>
                          </m:r>
                        </m:e>
                      </m:rad>
                    </m:oMath>
                  </m:oMathPara>
                </a14:m>
                <a:endParaRPr lang="zh-CN" altLang="en-US" sz="1600" dirty="0"/>
              </a:p>
            </p:txBody>
          </p:sp>
        </mc:Choice>
        <mc:Fallback xmlns="">
          <p:sp>
            <p:nvSpPr>
              <p:cNvPr id="14" name="矩形 9">
                <a:extLst>
                  <a:ext uri="{FF2B5EF4-FFF2-40B4-BE49-F238E27FC236}">
                    <a16:creationId xmlns:a16="http://schemas.microsoft.com/office/drawing/2014/main" id="{5E13C263-0CBF-4F01-83F3-E747D6B838DB}"/>
                  </a:ext>
                </a:extLst>
              </p:cNvPr>
              <p:cNvSpPr>
                <a:spLocks noRot="1" noChangeAspect="1" noMove="1" noResize="1" noEditPoints="1" noAdjustHandles="1" noChangeArrowheads="1" noChangeShapeType="1" noTextEdit="1"/>
              </p:cNvSpPr>
              <p:nvPr/>
            </p:nvSpPr>
            <p:spPr>
              <a:xfrm>
                <a:off x="541150" y="2035826"/>
                <a:ext cx="2244204" cy="819840"/>
              </a:xfrm>
              <a:prstGeom prst="rect">
                <a:avLst/>
              </a:prstGeom>
              <a:blipFill>
                <a:blip r:embed="rId6"/>
                <a:stretch>
                  <a:fillRect/>
                </a:stretch>
              </a:blipFill>
            </p:spPr>
            <p:txBody>
              <a:bodyPr/>
              <a:lstStyle/>
              <a:p>
                <a:r>
                  <a:rPr lang="sv-SE">
                    <a:noFill/>
                  </a:rPr>
                  <a:t> </a:t>
                </a:r>
              </a:p>
            </p:txBody>
          </p:sp>
        </mc:Fallback>
      </mc:AlternateContent>
      <p:sp>
        <p:nvSpPr>
          <p:cNvPr id="15" name="矩形 10">
            <a:extLst>
              <a:ext uri="{FF2B5EF4-FFF2-40B4-BE49-F238E27FC236}">
                <a16:creationId xmlns:a16="http://schemas.microsoft.com/office/drawing/2014/main" id="{DBE30D44-EAB9-49F4-BEDC-BA1D54B85492}"/>
              </a:ext>
            </a:extLst>
          </p:cNvPr>
          <p:cNvSpPr/>
          <p:nvPr/>
        </p:nvSpPr>
        <p:spPr>
          <a:xfrm>
            <a:off x="337849" y="3596169"/>
            <a:ext cx="4572000" cy="584775"/>
          </a:xfrm>
          <a:prstGeom prst="rect">
            <a:avLst/>
          </a:prstGeom>
        </p:spPr>
        <p:txBody>
          <a:bodyPr>
            <a:spAutoFit/>
          </a:bodyPr>
          <a:lstStyle/>
          <a:p>
            <a:r>
              <a:rPr lang="en-US" altLang="zh-CN" sz="1600" dirty="0">
                <a:solidFill>
                  <a:srgbClr val="FF0000"/>
                </a:solidFill>
              </a:rPr>
              <a:t>Acoustic branch</a:t>
            </a:r>
            <a:r>
              <a:rPr lang="en-US" altLang="zh-CN" sz="1600" dirty="0"/>
              <a:t>: </a:t>
            </a:r>
          </a:p>
          <a:p>
            <a:r>
              <a:rPr lang="en-US" altLang="zh-CN" sz="1600" dirty="0"/>
              <a:t>lower energy, but wider range of change with k</a:t>
            </a:r>
            <a:endParaRPr lang="zh-CN" altLang="en-US" sz="1600" dirty="0"/>
          </a:p>
        </p:txBody>
      </p:sp>
      <mc:AlternateContent xmlns:mc="http://schemas.openxmlformats.org/markup-compatibility/2006" xmlns:a14="http://schemas.microsoft.com/office/drawing/2010/main">
        <mc:Choice Requires="a14">
          <p:sp>
            <p:nvSpPr>
              <p:cNvPr id="16" name="矩形 11">
                <a:extLst>
                  <a:ext uri="{FF2B5EF4-FFF2-40B4-BE49-F238E27FC236}">
                    <a16:creationId xmlns:a16="http://schemas.microsoft.com/office/drawing/2014/main" id="{FAEB6658-4185-4AFC-9B15-D13759AC4E20}"/>
                  </a:ext>
                </a:extLst>
              </p:cNvPr>
              <p:cNvSpPr/>
              <p:nvPr/>
            </p:nvSpPr>
            <p:spPr>
              <a:xfrm>
                <a:off x="3086972" y="2306509"/>
                <a:ext cx="812658" cy="338554"/>
              </a:xfrm>
              <a:prstGeom prst="rect">
                <a:avLst/>
              </a:prstGeom>
            </p:spPr>
            <p:txBody>
              <a:bodyPr wrap="none">
                <a:spAutoFit/>
              </a:bodyPr>
              <a:lstStyle/>
              <a:p>
                <a:r>
                  <a:rPr lang="en-US" altLang="zh-CN" sz="1600" dirty="0"/>
                  <a:t>at </a:t>
                </a:r>
                <a14:m>
                  <m:oMath xmlns:m="http://schemas.openxmlformats.org/officeDocument/2006/math">
                    <m:r>
                      <a:rPr lang="en-US" altLang="zh-CN" sz="1600" i="1">
                        <a:latin typeface="Cambria Math" panose="02040503050406030204" pitchFamily="18" charset="0"/>
                      </a:rPr>
                      <m:t>𝑘</m:t>
                    </m:r>
                    <m:r>
                      <a:rPr lang="en-US" altLang="zh-CN" sz="1600" i="1">
                        <a:latin typeface="Cambria Math" panose="02040503050406030204" pitchFamily="18" charset="0"/>
                      </a:rPr>
                      <m:t> </m:t>
                    </m:r>
                  </m:oMath>
                </a14:m>
                <a:r>
                  <a:rPr lang="en-US" altLang="zh-CN" sz="1600" dirty="0"/>
                  <a:t>=0</a:t>
                </a:r>
                <a:endParaRPr lang="zh-CN" altLang="en-US" sz="1600" dirty="0"/>
              </a:p>
            </p:txBody>
          </p:sp>
        </mc:Choice>
        <mc:Fallback xmlns="">
          <p:sp>
            <p:nvSpPr>
              <p:cNvPr id="16" name="矩形 11">
                <a:extLst>
                  <a:ext uri="{FF2B5EF4-FFF2-40B4-BE49-F238E27FC236}">
                    <a16:creationId xmlns:a16="http://schemas.microsoft.com/office/drawing/2014/main" id="{FAEB6658-4185-4AFC-9B15-D13759AC4E20}"/>
                  </a:ext>
                </a:extLst>
              </p:cNvPr>
              <p:cNvSpPr>
                <a:spLocks noRot="1" noChangeAspect="1" noMove="1" noResize="1" noEditPoints="1" noAdjustHandles="1" noChangeArrowheads="1" noChangeShapeType="1" noTextEdit="1"/>
              </p:cNvSpPr>
              <p:nvPr/>
            </p:nvSpPr>
            <p:spPr>
              <a:xfrm>
                <a:off x="3086972" y="2306509"/>
                <a:ext cx="812658" cy="338554"/>
              </a:xfrm>
              <a:prstGeom prst="rect">
                <a:avLst/>
              </a:prstGeom>
              <a:blipFill>
                <a:blip r:embed="rId7"/>
                <a:stretch>
                  <a:fillRect l="-3731" t="-5357" r="-2239" b="-21429"/>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矩形 12">
                <a:extLst>
                  <a:ext uri="{FF2B5EF4-FFF2-40B4-BE49-F238E27FC236}">
                    <a16:creationId xmlns:a16="http://schemas.microsoft.com/office/drawing/2014/main" id="{22151286-247E-42D7-8CD3-73B35E0B7DAF}"/>
                  </a:ext>
                </a:extLst>
              </p:cNvPr>
              <p:cNvSpPr/>
              <p:nvPr/>
            </p:nvSpPr>
            <p:spPr>
              <a:xfrm>
                <a:off x="2096291" y="4605806"/>
                <a:ext cx="1415387" cy="338554"/>
              </a:xfrm>
              <a:prstGeom prst="rect">
                <a:avLst/>
              </a:prstGeom>
            </p:spPr>
            <p:txBody>
              <a:bodyPr wrap="none">
                <a:spAutoFit/>
              </a:bodyPr>
              <a:lstStyle/>
              <a:p>
                <a:r>
                  <a:rPr lang="en-US" altLang="zh-CN" sz="1600" dirty="0"/>
                  <a:t>at </a:t>
                </a:r>
                <a14:m>
                  <m:oMath xmlns:m="http://schemas.openxmlformats.org/officeDocument/2006/math">
                    <m:r>
                      <a:rPr lang="en-US" altLang="zh-CN" sz="1600" b="0" i="1" smtClean="0">
                        <a:latin typeface="Cambria Math" panose="02040503050406030204" pitchFamily="18" charset="0"/>
                      </a:rPr>
                      <m:t>𝑘</m:t>
                    </m:r>
                    <m:r>
                      <a:rPr lang="en-US" altLang="zh-CN" sz="1600" b="0" i="1" smtClean="0">
                        <a:latin typeface="Cambria Math" panose="02040503050406030204" pitchFamily="18" charset="0"/>
                      </a:rPr>
                      <m:t>=±2</m:t>
                    </m:r>
                    <m:r>
                      <a:rPr lang="zh-CN" altLang="en-US" sz="1600" b="0" i="1" smtClean="0">
                        <a:latin typeface="Cambria Math" panose="02040503050406030204" pitchFamily="18" charset="0"/>
                        <a:ea typeface="Cambria Math" panose="02040503050406030204" pitchFamily="18" charset="0"/>
                      </a:rPr>
                      <m:t>𝜋</m:t>
                    </m:r>
                    <m:r>
                      <a:rPr lang="en-US" altLang="zh-CN" sz="1600" b="0" i="1" smtClean="0">
                        <a:latin typeface="Cambria Math" panose="02040503050406030204" pitchFamily="18" charset="0"/>
                        <a:ea typeface="Cambria Math" panose="02040503050406030204" pitchFamily="18" charset="0"/>
                      </a:rPr>
                      <m:t>/</m:t>
                    </m:r>
                    <m:r>
                      <a:rPr lang="en-US" altLang="zh-CN" sz="1600" b="0" i="1" smtClean="0">
                        <a:latin typeface="Cambria Math" panose="02040503050406030204" pitchFamily="18" charset="0"/>
                        <a:ea typeface="Cambria Math" panose="02040503050406030204" pitchFamily="18" charset="0"/>
                      </a:rPr>
                      <m:t>𝑎</m:t>
                    </m:r>
                  </m:oMath>
                </a14:m>
                <a:endParaRPr lang="zh-CN" altLang="en-US" sz="1600" dirty="0"/>
              </a:p>
            </p:txBody>
          </p:sp>
        </mc:Choice>
        <mc:Fallback xmlns="">
          <p:sp>
            <p:nvSpPr>
              <p:cNvPr id="17" name="矩形 12">
                <a:extLst>
                  <a:ext uri="{FF2B5EF4-FFF2-40B4-BE49-F238E27FC236}">
                    <a16:creationId xmlns:a16="http://schemas.microsoft.com/office/drawing/2014/main" id="{22151286-247E-42D7-8CD3-73B35E0B7DAF}"/>
                  </a:ext>
                </a:extLst>
              </p:cNvPr>
              <p:cNvSpPr>
                <a:spLocks noRot="1" noChangeAspect="1" noMove="1" noResize="1" noEditPoints="1" noAdjustHandles="1" noChangeArrowheads="1" noChangeShapeType="1" noTextEdit="1"/>
              </p:cNvSpPr>
              <p:nvPr/>
            </p:nvSpPr>
            <p:spPr>
              <a:xfrm>
                <a:off x="2096291" y="4605806"/>
                <a:ext cx="1415387" cy="338554"/>
              </a:xfrm>
              <a:prstGeom prst="rect">
                <a:avLst/>
              </a:prstGeom>
              <a:blipFill>
                <a:blip r:embed="rId8"/>
                <a:stretch>
                  <a:fillRect l="-2586" t="-5455" b="-23636"/>
                </a:stretch>
              </a:blipFill>
            </p:spPr>
            <p:txBody>
              <a:bodyPr/>
              <a:lstStyle/>
              <a:p>
                <a:r>
                  <a:rPr lang="sv-SE">
                    <a:noFill/>
                  </a:rPr>
                  <a:t> </a:t>
                </a:r>
              </a:p>
            </p:txBody>
          </p:sp>
        </mc:Fallback>
      </mc:AlternateContent>
      <p:sp>
        <p:nvSpPr>
          <p:cNvPr id="18" name="矩形 13">
            <a:extLst>
              <a:ext uri="{FF2B5EF4-FFF2-40B4-BE49-F238E27FC236}">
                <a16:creationId xmlns:a16="http://schemas.microsoft.com/office/drawing/2014/main" id="{B21D41FD-C32B-47D3-A079-CDCCA53E5FCD}"/>
              </a:ext>
            </a:extLst>
          </p:cNvPr>
          <p:cNvSpPr/>
          <p:nvPr/>
        </p:nvSpPr>
        <p:spPr>
          <a:xfrm>
            <a:off x="493424" y="5033787"/>
            <a:ext cx="4143251" cy="830997"/>
          </a:xfrm>
          <a:prstGeom prst="rect">
            <a:avLst/>
          </a:prstGeom>
        </p:spPr>
        <p:txBody>
          <a:bodyPr wrap="square">
            <a:spAutoFit/>
          </a:bodyPr>
          <a:lstStyle/>
          <a:p>
            <a:r>
              <a:rPr lang="en-US" altLang="zh-CN" sz="1600" dirty="0"/>
              <a:t>Atoms vibrate in phase. </a:t>
            </a:r>
            <a:r>
              <a:rPr lang="en-US" altLang="zh-CN" sz="1600" dirty="0" smtClean="0">
                <a:solidFill>
                  <a:srgbClr val="0000FF"/>
                </a:solidFill>
              </a:rPr>
              <a:t>The </a:t>
            </a:r>
            <a:r>
              <a:rPr lang="en-US" altLang="zh-CN" sz="1600" dirty="0">
                <a:solidFill>
                  <a:srgbClr val="0000FF"/>
                </a:solidFill>
              </a:rPr>
              <a:t>center of the mass move</a:t>
            </a:r>
            <a:r>
              <a:rPr lang="en-US" altLang="zh-CN" sz="1600" dirty="0"/>
              <a:t> like travelling in the crystal, as for sound propagation</a:t>
            </a:r>
            <a:endParaRPr lang="zh-CN" altLang="en-US" sz="1600" dirty="0"/>
          </a:p>
        </p:txBody>
      </p:sp>
      <p:sp>
        <p:nvSpPr>
          <p:cNvPr id="19" name="矩形 16">
            <a:extLst>
              <a:ext uri="{FF2B5EF4-FFF2-40B4-BE49-F238E27FC236}">
                <a16:creationId xmlns:a16="http://schemas.microsoft.com/office/drawing/2014/main" id="{D90E9DB4-B6CB-478B-925C-6DCF5D05C979}"/>
              </a:ext>
            </a:extLst>
          </p:cNvPr>
          <p:cNvSpPr/>
          <p:nvPr/>
        </p:nvSpPr>
        <p:spPr>
          <a:xfrm>
            <a:off x="468733" y="2864942"/>
            <a:ext cx="4402623" cy="584775"/>
          </a:xfrm>
          <a:prstGeom prst="rect">
            <a:avLst/>
          </a:prstGeom>
        </p:spPr>
        <p:txBody>
          <a:bodyPr wrap="square">
            <a:spAutoFit/>
          </a:bodyPr>
          <a:lstStyle/>
          <a:p>
            <a:r>
              <a:rPr lang="en-US" altLang="zh-CN" sz="1600" dirty="0"/>
              <a:t>Atoms move in counter phase―</a:t>
            </a:r>
            <a:r>
              <a:rPr lang="en-US" altLang="zh-CN" sz="1600" dirty="0">
                <a:solidFill>
                  <a:srgbClr val="0000FF"/>
                </a:solidFill>
              </a:rPr>
              <a:t>leave the center of the mass</a:t>
            </a:r>
            <a:r>
              <a:rPr lang="en-US" altLang="zh-CN" sz="1600" dirty="0"/>
              <a:t> at rest</a:t>
            </a:r>
            <a:endParaRPr lang="zh-CN" altLang="en-US" sz="1600" dirty="0"/>
          </a:p>
        </p:txBody>
      </p:sp>
      <p:sp>
        <p:nvSpPr>
          <p:cNvPr id="20" name="文本框 2">
            <a:extLst>
              <a:ext uri="{FF2B5EF4-FFF2-40B4-BE49-F238E27FC236}">
                <a16:creationId xmlns:a16="http://schemas.microsoft.com/office/drawing/2014/main" id="{C22CBCAB-6D61-4366-8755-148EF96A34F5}"/>
              </a:ext>
            </a:extLst>
          </p:cNvPr>
          <p:cNvSpPr txBox="1"/>
          <p:nvPr/>
        </p:nvSpPr>
        <p:spPr>
          <a:xfrm>
            <a:off x="3455042" y="339982"/>
            <a:ext cx="3698448" cy="646331"/>
          </a:xfrm>
          <a:prstGeom prst="rect">
            <a:avLst/>
          </a:prstGeom>
          <a:noFill/>
        </p:spPr>
        <p:txBody>
          <a:bodyPr wrap="none" rtlCol="0">
            <a:spAutoFit/>
          </a:bodyPr>
          <a:lstStyle/>
          <a:p>
            <a:r>
              <a:rPr lang="en-US" altLang="zh-CN" sz="3600" dirty="0"/>
              <a:t>The modification </a:t>
            </a:r>
          </a:p>
        </p:txBody>
      </p:sp>
      <p:sp>
        <p:nvSpPr>
          <p:cNvPr id="3" name="Slide Number Placeholder 2"/>
          <p:cNvSpPr>
            <a:spLocks noGrp="1"/>
          </p:cNvSpPr>
          <p:nvPr>
            <p:ph type="sldNum" sz="quarter" idx="12"/>
          </p:nvPr>
        </p:nvSpPr>
        <p:spPr/>
        <p:txBody>
          <a:bodyPr/>
          <a:lstStyle/>
          <a:p>
            <a:fld id="{680D72F4-1C41-4187-A4BC-492CF086CF40}" type="slidenum">
              <a:rPr lang="sv-SE" smtClean="0"/>
              <a:pPr/>
              <a:t>22</a:t>
            </a:fld>
            <a:endParaRPr lang="sv-SE"/>
          </a:p>
        </p:txBody>
      </p:sp>
    </p:spTree>
    <p:extLst>
      <p:ext uri="{BB962C8B-B14F-4D97-AF65-F5344CB8AC3E}">
        <p14:creationId xmlns:p14="http://schemas.microsoft.com/office/powerpoint/2010/main" val="303986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1">
            <a:extLst>
              <a:ext uri="{FF2B5EF4-FFF2-40B4-BE49-F238E27FC236}">
                <a16:creationId xmlns:a16="http://schemas.microsoft.com/office/drawing/2014/main" id="{F4802437-46FE-41CA-B9A8-B50FE12472D4}"/>
              </a:ext>
            </a:extLst>
          </p:cNvPr>
          <p:cNvSpPr/>
          <p:nvPr/>
        </p:nvSpPr>
        <p:spPr>
          <a:xfrm>
            <a:off x="1326758" y="1192248"/>
            <a:ext cx="5989140" cy="4555093"/>
          </a:xfrm>
          <a:prstGeom prst="rect">
            <a:avLst/>
          </a:prstGeom>
        </p:spPr>
        <p:txBody>
          <a:bodyPr wrap="none">
            <a:spAutoFit/>
          </a:bodyPr>
          <a:lstStyle/>
          <a:p>
            <a:r>
              <a:rPr lang="en-US" altLang="zh-CN" sz="1600" dirty="0"/>
              <a:t>Actually,</a:t>
            </a:r>
          </a:p>
          <a:p>
            <a:r>
              <a:rPr lang="en-US" altLang="zh-CN" sz="1600" dirty="0"/>
              <a:t>Atoms oscillate along the chain axis―</a:t>
            </a:r>
            <a:r>
              <a:rPr lang="en-US" altLang="zh-CN" sz="1600" dirty="0">
                <a:solidFill>
                  <a:srgbClr val="0000FF"/>
                </a:solidFill>
              </a:rPr>
              <a:t>longitudinal vibrations</a:t>
            </a:r>
          </a:p>
          <a:p>
            <a:r>
              <a:rPr lang="en-US" altLang="zh-CN" sz="1600" dirty="0"/>
              <a:t>Atoms move perpendicularly to the chain―</a:t>
            </a:r>
            <a:r>
              <a:rPr lang="en-US" altLang="zh-CN" sz="1600" dirty="0">
                <a:solidFill>
                  <a:srgbClr val="0000FF"/>
                </a:solidFill>
              </a:rPr>
              <a:t>transverse vibrations</a:t>
            </a:r>
          </a:p>
          <a:p>
            <a:endParaRPr lang="en-US" altLang="zh-CN" sz="1600" dirty="0"/>
          </a:p>
          <a:p>
            <a:endParaRPr lang="en-US" altLang="zh-CN" sz="1600" dirty="0"/>
          </a:p>
          <a:p>
            <a:r>
              <a:rPr lang="en-US" altLang="zh-CN" sz="1600" dirty="0"/>
              <a:t>So,</a:t>
            </a:r>
          </a:p>
          <a:p>
            <a:r>
              <a:rPr lang="en-US" altLang="zh-CN" sz="1600" dirty="0"/>
              <a:t>Longitudinal optical phonons (LO)</a:t>
            </a:r>
          </a:p>
          <a:p>
            <a:r>
              <a:rPr lang="en-US" altLang="zh-CN" sz="1600" dirty="0"/>
              <a:t>Transverse optical phonons (TO)</a:t>
            </a:r>
          </a:p>
          <a:p>
            <a:endParaRPr lang="en-US" altLang="zh-CN" sz="1600" dirty="0"/>
          </a:p>
          <a:p>
            <a:r>
              <a:rPr lang="en-US" altLang="zh-CN" sz="1600" dirty="0"/>
              <a:t>Longitudinal acoustic phonons (LA)</a:t>
            </a:r>
          </a:p>
          <a:p>
            <a:r>
              <a:rPr lang="en-US" altLang="zh-CN" sz="1600" dirty="0"/>
              <a:t>Transverse acoustic phonons (TA)</a:t>
            </a:r>
          </a:p>
          <a:p>
            <a:endParaRPr lang="en-US" altLang="zh-CN" sz="1600" dirty="0"/>
          </a:p>
          <a:p>
            <a:endParaRPr lang="en-US" altLang="zh-CN" sz="1600" dirty="0"/>
          </a:p>
          <a:p>
            <a:r>
              <a:rPr lang="en-US" altLang="zh-CN" sz="1600" dirty="0"/>
              <a:t>In three-dimensional case,</a:t>
            </a:r>
          </a:p>
          <a:p>
            <a:r>
              <a:rPr lang="en-US" altLang="zh-CN" sz="1600" dirty="0"/>
              <a:t>If a crystal has </a:t>
            </a:r>
            <a:r>
              <a:rPr lang="en-US" altLang="zh-CN" sz="1600" i="1" dirty="0">
                <a:latin typeface="Times New Roman" panose="02020603050405020304" pitchFamily="18" charset="0"/>
                <a:cs typeface="Times New Roman" panose="02020603050405020304" pitchFamily="18" charset="0"/>
              </a:rPr>
              <a:t>n</a:t>
            </a:r>
            <a:r>
              <a:rPr lang="en-US" altLang="zh-CN" sz="1600" dirty="0"/>
              <a:t> atoms per unit cell</a:t>
            </a:r>
          </a:p>
          <a:p>
            <a:r>
              <a:rPr lang="en-US" altLang="zh-CN" sz="1600" dirty="0"/>
              <a:t>3 types of acoustic vibration</a:t>
            </a:r>
          </a:p>
          <a:p>
            <a:r>
              <a:rPr lang="en-US" altLang="zh-CN" sz="1600" dirty="0"/>
              <a:t>3n-3 types of optical vibrations</a:t>
            </a:r>
          </a:p>
          <a:p>
            <a:endParaRPr lang="zh-CN" altLang="en-US" dirty="0"/>
          </a:p>
        </p:txBody>
      </p:sp>
      <p:sp>
        <p:nvSpPr>
          <p:cNvPr id="5" name="文本框 2">
            <a:extLst>
              <a:ext uri="{FF2B5EF4-FFF2-40B4-BE49-F238E27FC236}">
                <a16:creationId xmlns:a16="http://schemas.microsoft.com/office/drawing/2014/main" id="{C22CBCAB-6D61-4366-8755-148EF96A34F5}"/>
              </a:ext>
            </a:extLst>
          </p:cNvPr>
          <p:cNvSpPr txBox="1"/>
          <p:nvPr/>
        </p:nvSpPr>
        <p:spPr>
          <a:xfrm>
            <a:off x="3455042" y="339982"/>
            <a:ext cx="1774845" cy="646331"/>
          </a:xfrm>
          <a:prstGeom prst="rect">
            <a:avLst/>
          </a:prstGeom>
          <a:noFill/>
        </p:spPr>
        <p:txBody>
          <a:bodyPr wrap="none" rtlCol="0">
            <a:spAutoFit/>
          </a:bodyPr>
          <a:lstStyle/>
          <a:p>
            <a:r>
              <a:rPr lang="en-US" altLang="zh-CN" sz="3600" dirty="0"/>
              <a:t>Phonon</a:t>
            </a:r>
          </a:p>
        </p:txBody>
      </p:sp>
      <p:sp>
        <p:nvSpPr>
          <p:cNvPr id="3" name="Slide Number Placeholder 2"/>
          <p:cNvSpPr>
            <a:spLocks noGrp="1"/>
          </p:cNvSpPr>
          <p:nvPr>
            <p:ph type="sldNum" sz="quarter" idx="12"/>
          </p:nvPr>
        </p:nvSpPr>
        <p:spPr/>
        <p:txBody>
          <a:bodyPr/>
          <a:lstStyle/>
          <a:p>
            <a:fld id="{680D72F4-1C41-4187-A4BC-492CF086CF40}" type="slidenum">
              <a:rPr lang="sv-SE" smtClean="0"/>
              <a:pPr/>
              <a:t>23</a:t>
            </a:fld>
            <a:endParaRPr lang="sv-SE"/>
          </a:p>
        </p:txBody>
      </p:sp>
    </p:spTree>
    <p:extLst>
      <p:ext uri="{BB962C8B-B14F-4D97-AF65-F5344CB8AC3E}">
        <p14:creationId xmlns:p14="http://schemas.microsoft.com/office/powerpoint/2010/main" val="9986412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432673" y="1991863"/>
            <a:ext cx="664853" cy="54394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3" name="Rectangle 2"/>
          <p:cNvSpPr/>
          <p:nvPr/>
        </p:nvSpPr>
        <p:spPr>
          <a:xfrm>
            <a:off x="3638746" y="1991863"/>
            <a:ext cx="664853" cy="5439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7"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4" name="矩形 20">
            <a:extLst>
              <a:ext uri="{FF2B5EF4-FFF2-40B4-BE49-F238E27FC236}">
                <a16:creationId xmlns:a16="http://schemas.microsoft.com/office/drawing/2014/main" id="{65E833EA-6775-4526-B255-89E3A32B7F87}"/>
              </a:ext>
            </a:extLst>
          </p:cNvPr>
          <p:cNvSpPr/>
          <p:nvPr/>
        </p:nvSpPr>
        <p:spPr>
          <a:xfrm>
            <a:off x="1656290" y="4083095"/>
            <a:ext cx="2465867" cy="72864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2">
            <a:extLst>
              <a:ext uri="{FF2B5EF4-FFF2-40B4-BE49-F238E27FC236}">
                <a16:creationId xmlns:a16="http://schemas.microsoft.com/office/drawing/2014/main" id="{A3E82E07-21C4-4A2B-9164-9AB5B54392BB}"/>
              </a:ext>
            </a:extLst>
          </p:cNvPr>
          <p:cNvSpPr/>
          <p:nvPr/>
        </p:nvSpPr>
        <p:spPr>
          <a:xfrm>
            <a:off x="291634" y="1102913"/>
            <a:ext cx="6221575" cy="338554"/>
          </a:xfrm>
          <a:prstGeom prst="rect">
            <a:avLst/>
          </a:prstGeom>
        </p:spPr>
        <p:txBody>
          <a:bodyPr wrap="none">
            <a:spAutoFit/>
          </a:bodyPr>
          <a:lstStyle/>
          <a:p>
            <a:r>
              <a:rPr lang="en-US" altLang="zh-CN" sz="1600" dirty="0"/>
              <a:t>Focus on the </a:t>
            </a:r>
            <a:r>
              <a:rPr lang="en-US" altLang="zh-CN" sz="1600" dirty="0" smtClean="0">
                <a:solidFill>
                  <a:srgbClr val="FF0000"/>
                </a:solidFill>
              </a:rPr>
              <a:t>one </a:t>
            </a:r>
            <a:r>
              <a:rPr lang="en-US" altLang="zh-CN" sz="1600" dirty="0">
                <a:solidFill>
                  <a:srgbClr val="FF0000"/>
                </a:solidFill>
              </a:rPr>
              <a:t>dimensional chain with a harmonically oscillation</a:t>
            </a:r>
            <a:endParaRPr lang="zh-CN" altLang="en-US" sz="1600" dirty="0">
              <a:solidFill>
                <a:srgbClr val="FF0000"/>
              </a:solidFill>
            </a:endParaRPr>
          </a:p>
        </p:txBody>
      </p:sp>
      <p:sp>
        <p:nvSpPr>
          <p:cNvPr id="8" name="矩形 3">
            <a:extLst>
              <a:ext uri="{FF2B5EF4-FFF2-40B4-BE49-F238E27FC236}">
                <a16:creationId xmlns:a16="http://schemas.microsoft.com/office/drawing/2014/main" id="{03E08756-0DC3-47EB-8F9E-4CB4C3A1C99B}"/>
              </a:ext>
            </a:extLst>
          </p:cNvPr>
          <p:cNvSpPr/>
          <p:nvPr/>
        </p:nvSpPr>
        <p:spPr>
          <a:xfrm>
            <a:off x="291634" y="1653309"/>
            <a:ext cx="4079963" cy="338554"/>
          </a:xfrm>
          <a:prstGeom prst="rect">
            <a:avLst/>
          </a:prstGeom>
        </p:spPr>
        <p:txBody>
          <a:bodyPr wrap="none">
            <a:spAutoFit/>
          </a:bodyPr>
          <a:lstStyle/>
          <a:p>
            <a:r>
              <a:rPr lang="en-US" altLang="zh-CN" sz="1600" dirty="0"/>
              <a:t>In the absent of charge, the total energy is </a:t>
            </a:r>
            <a:endParaRPr lang="zh-CN" altLang="en-US" sz="1600" dirty="0"/>
          </a:p>
        </p:txBody>
      </p:sp>
      <mc:AlternateContent xmlns:mc="http://schemas.openxmlformats.org/markup-compatibility/2006" xmlns:a14="http://schemas.microsoft.com/office/drawing/2010/main">
        <mc:Choice Requires="a14">
          <p:sp>
            <p:nvSpPr>
              <p:cNvPr id="9" name="文本框 4">
                <a:extLst>
                  <a:ext uri="{FF2B5EF4-FFF2-40B4-BE49-F238E27FC236}">
                    <a16:creationId xmlns:a16="http://schemas.microsoft.com/office/drawing/2014/main" id="{BD3577FE-01FE-4BEC-A0F1-66FA894ED258}"/>
                  </a:ext>
                </a:extLst>
              </p:cNvPr>
              <p:cNvSpPr txBox="1"/>
              <p:nvPr/>
            </p:nvSpPr>
            <p:spPr>
              <a:xfrm>
                <a:off x="3116820" y="1991863"/>
                <a:ext cx="1904496"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𝑊</m:t>
                          </m:r>
                        </m:e>
                        <m:sub>
                          <m:r>
                            <a:rPr lang="en-US" altLang="zh-CN" sz="1600" b="0" i="1" smtClean="0">
                              <a:latin typeface="Cambria Math" panose="02040503050406030204" pitchFamily="18" charset="0"/>
                            </a:rPr>
                            <m:t>0</m:t>
                          </m:r>
                        </m:sub>
                      </m:sSub>
                      <m:r>
                        <a:rPr lang="en-US" altLang="zh-CN" sz="1600" i="1" smtClean="0">
                          <a:latin typeface="Cambria Math" panose="02040503050406030204" pitchFamily="18" charset="0"/>
                        </a:rPr>
                        <m:t>=</m:t>
                      </m:r>
                      <m:f>
                        <m:fPr>
                          <m:ctrlPr>
                            <a:rPr lang="en-US" altLang="zh-CN" sz="1600" i="1" smtClean="0">
                              <a:latin typeface="Cambria Math" panose="02040503050406030204" pitchFamily="18" charset="0"/>
                            </a:rPr>
                          </m:ctrlPr>
                        </m:fPr>
                        <m:num>
                          <m:r>
                            <a:rPr lang="en-US" altLang="zh-CN" sz="1600" b="0" i="1" smtClean="0">
                              <a:latin typeface="Cambria Math" panose="02040503050406030204" pitchFamily="18" charset="0"/>
                            </a:rPr>
                            <m:t>1</m:t>
                          </m:r>
                        </m:num>
                        <m:den>
                          <m:r>
                            <a:rPr lang="en-US" altLang="zh-CN" sz="1600" b="0" i="1" smtClean="0">
                              <a:latin typeface="Cambria Math" panose="02040503050406030204" pitchFamily="18" charset="0"/>
                            </a:rPr>
                            <m:t>2</m:t>
                          </m:r>
                        </m:den>
                      </m:f>
                      <m:r>
                        <a:rPr lang="en-US" altLang="zh-CN" sz="1600" b="0" i="1" smtClean="0">
                          <a:latin typeface="Cambria Math" panose="02040503050406030204" pitchFamily="18" charset="0"/>
                        </a:rPr>
                        <m:t>𝑚</m:t>
                      </m:r>
                      <m:sSup>
                        <m:sSupPr>
                          <m:ctrlPr>
                            <a:rPr lang="en-US" altLang="zh-CN" sz="1600" i="1" smtClean="0">
                              <a:latin typeface="Cambria Math" panose="02040503050406030204" pitchFamily="18" charset="0"/>
                            </a:rPr>
                          </m:ctrlPr>
                        </m:sSup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𝑄</m:t>
                              </m:r>
                            </m:e>
                          </m:acc>
                        </m:e>
                        <m:sup>
                          <m:r>
                            <a:rPr lang="en-US" altLang="zh-CN" sz="1600" i="1" smtClean="0">
                              <a:latin typeface="Cambria Math" panose="02040503050406030204" pitchFamily="18" charset="0"/>
                            </a:rPr>
                            <m:t>2</m:t>
                          </m:r>
                        </m:sup>
                      </m:sSup>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en-US" altLang="zh-CN" sz="1600" i="1">
                              <a:latin typeface="Cambria Math" panose="02040503050406030204" pitchFamily="18" charset="0"/>
                            </a:rPr>
                            <m:t>2</m:t>
                          </m:r>
                        </m:den>
                      </m:f>
                      <m:r>
                        <a:rPr lang="en-US" altLang="zh-CN" sz="1600" b="0" i="1" smtClean="0">
                          <a:latin typeface="Cambria Math" panose="02040503050406030204" pitchFamily="18" charset="0"/>
                        </a:rPr>
                        <m:t>𝑓</m:t>
                      </m:r>
                      <m:sSup>
                        <m:sSupPr>
                          <m:ctrlPr>
                            <a:rPr lang="en-US" altLang="zh-CN" sz="1600" i="1">
                              <a:latin typeface="Cambria Math" panose="02040503050406030204" pitchFamily="18" charset="0"/>
                            </a:rPr>
                          </m:ctrlPr>
                        </m:sSupPr>
                        <m:e>
                          <m:r>
                            <a:rPr lang="en-US" altLang="zh-CN" sz="1600" b="0" i="1" smtClean="0">
                              <a:latin typeface="Cambria Math" panose="02040503050406030204" pitchFamily="18" charset="0"/>
                            </a:rPr>
                            <m:t>𝑄</m:t>
                          </m:r>
                        </m:e>
                        <m:sup>
                          <m:r>
                            <a:rPr lang="en-US" altLang="zh-CN" sz="1600" i="1">
                              <a:latin typeface="Cambria Math" panose="02040503050406030204" pitchFamily="18" charset="0"/>
                            </a:rPr>
                            <m:t>2</m:t>
                          </m:r>
                        </m:sup>
                      </m:sSup>
                    </m:oMath>
                  </m:oMathPara>
                </a14:m>
                <a:endParaRPr lang="zh-CN" altLang="en-US" sz="1600" dirty="0"/>
              </a:p>
            </p:txBody>
          </p:sp>
        </mc:Choice>
        <mc:Fallback xmlns="">
          <p:sp>
            <p:nvSpPr>
              <p:cNvPr id="9" name="文本框 4">
                <a:extLst>
                  <a:ext uri="{FF2B5EF4-FFF2-40B4-BE49-F238E27FC236}">
                    <a16:creationId xmlns:a16="http://schemas.microsoft.com/office/drawing/2014/main" id="{BD3577FE-01FE-4BEC-A0F1-66FA894ED258}"/>
                  </a:ext>
                </a:extLst>
              </p:cNvPr>
              <p:cNvSpPr txBox="1">
                <a:spLocks noRot="1" noChangeAspect="1" noMove="1" noResize="1" noEditPoints="1" noAdjustHandles="1" noChangeArrowheads="1" noChangeShapeType="1" noTextEdit="1"/>
              </p:cNvSpPr>
              <p:nvPr/>
            </p:nvSpPr>
            <p:spPr>
              <a:xfrm>
                <a:off x="3116820" y="1991863"/>
                <a:ext cx="1904496" cy="461024"/>
              </a:xfrm>
              <a:prstGeom prst="rect">
                <a:avLst/>
              </a:prstGeom>
              <a:blipFill>
                <a:blip r:embed="rId2"/>
                <a:stretch>
                  <a:fillRect/>
                </a:stretch>
              </a:blipFill>
            </p:spPr>
            <p:txBody>
              <a:bodyPr/>
              <a:lstStyle/>
              <a:p>
                <a:r>
                  <a:rPr lang="sv-SE">
                    <a:noFill/>
                  </a:rPr>
                  <a:t> </a:t>
                </a:r>
              </a:p>
            </p:txBody>
          </p:sp>
        </mc:Fallback>
      </mc:AlternateContent>
      <p:sp>
        <p:nvSpPr>
          <p:cNvPr id="15" name="矩形 14">
            <a:extLst>
              <a:ext uri="{FF2B5EF4-FFF2-40B4-BE49-F238E27FC236}">
                <a16:creationId xmlns:a16="http://schemas.microsoft.com/office/drawing/2014/main" id="{1B1E0359-2F67-4972-B72F-68FC1F6D45E2}"/>
              </a:ext>
            </a:extLst>
          </p:cNvPr>
          <p:cNvSpPr/>
          <p:nvPr/>
        </p:nvSpPr>
        <p:spPr>
          <a:xfrm>
            <a:off x="351587" y="3325049"/>
            <a:ext cx="2937022" cy="338554"/>
          </a:xfrm>
          <a:prstGeom prst="rect">
            <a:avLst/>
          </a:prstGeom>
        </p:spPr>
        <p:txBody>
          <a:bodyPr wrap="none">
            <a:spAutoFit/>
          </a:bodyPr>
          <a:lstStyle/>
          <a:p>
            <a:r>
              <a:rPr lang="en-US" altLang="zh-CN" sz="1600" dirty="0"/>
              <a:t>Insert a charge into the lattice,</a:t>
            </a:r>
            <a:endParaRPr lang="zh-CN" altLang="en-US" sz="1600" dirty="0"/>
          </a:p>
        </p:txBody>
      </p: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265A44A2-B544-4A03-97D9-43D92B6F5A17}"/>
                  </a:ext>
                </a:extLst>
              </p:cNvPr>
              <p:cNvSpPr/>
              <p:nvPr/>
            </p:nvSpPr>
            <p:spPr>
              <a:xfrm>
                <a:off x="3346204" y="3321413"/>
                <a:ext cx="149284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𝑊</m:t>
                          </m:r>
                          <m:r>
                            <a:rPr lang="en-US" altLang="zh-CN" sz="1600" b="0" i="1" smtClean="0">
                              <a:latin typeface="Cambria Math" panose="02040503050406030204" pitchFamily="18" charset="0"/>
                            </a:rPr>
                            <m:t>=</m:t>
                          </m:r>
                          <m:r>
                            <a:rPr lang="en-US" altLang="zh-CN" sz="1600" i="1">
                              <a:latin typeface="Cambria Math" panose="02040503050406030204" pitchFamily="18" charset="0"/>
                            </a:rPr>
                            <m:t>𝑊</m:t>
                          </m:r>
                        </m:e>
                        <m:sub>
                          <m:r>
                            <a:rPr lang="en-US" altLang="zh-CN" sz="1600" i="1">
                              <a:latin typeface="Cambria Math" panose="02040503050406030204" pitchFamily="18" charset="0"/>
                            </a:rPr>
                            <m:t>0</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𝐹𝑄</m:t>
                      </m:r>
                    </m:oMath>
                  </m:oMathPara>
                </a14:m>
                <a:endParaRPr lang="zh-CN" altLang="en-US" sz="1600" dirty="0"/>
              </a:p>
            </p:txBody>
          </p:sp>
        </mc:Choice>
        <mc:Fallback xmlns="">
          <p:sp>
            <p:nvSpPr>
              <p:cNvPr id="16" name="矩形 15">
                <a:extLst>
                  <a:ext uri="{FF2B5EF4-FFF2-40B4-BE49-F238E27FC236}">
                    <a16:creationId xmlns:a16="http://schemas.microsoft.com/office/drawing/2014/main" id="{265A44A2-B544-4A03-97D9-43D92B6F5A17}"/>
                  </a:ext>
                </a:extLst>
              </p:cNvPr>
              <p:cNvSpPr>
                <a:spLocks noRot="1" noChangeAspect="1" noMove="1" noResize="1" noEditPoints="1" noAdjustHandles="1" noChangeArrowheads="1" noChangeShapeType="1" noTextEdit="1"/>
              </p:cNvSpPr>
              <p:nvPr/>
            </p:nvSpPr>
            <p:spPr>
              <a:xfrm>
                <a:off x="3346204" y="3321413"/>
                <a:ext cx="1492845" cy="338554"/>
              </a:xfrm>
              <a:prstGeom prst="rect">
                <a:avLst/>
              </a:prstGeom>
              <a:blipFill>
                <a:blip r:embed="rId4"/>
                <a:stretch>
                  <a:fillRect b="-9091"/>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矩形 16">
                <a:extLst>
                  <a:ext uri="{FF2B5EF4-FFF2-40B4-BE49-F238E27FC236}">
                    <a16:creationId xmlns:a16="http://schemas.microsoft.com/office/drawing/2014/main" id="{8B11E42A-6518-48EA-842A-DCC96FEF3871}"/>
                  </a:ext>
                </a:extLst>
              </p:cNvPr>
              <p:cNvSpPr/>
              <p:nvPr/>
            </p:nvSpPr>
            <p:spPr>
              <a:xfrm>
                <a:off x="359634" y="3689780"/>
                <a:ext cx="3943965" cy="344646"/>
              </a:xfrm>
              <a:prstGeom prst="rect">
                <a:avLst/>
              </a:prstGeom>
            </p:spPr>
            <p:txBody>
              <a:bodyPr wrap="none">
                <a:spAutoFit/>
              </a:bodyPr>
              <a:lstStyle/>
              <a:p>
                <a:r>
                  <a:rPr lang="en-US" altLang="zh-CN" sz="1600" dirty="0"/>
                  <a:t>Introduce a new coordinate </a:t>
                </a:r>
                <a14:m>
                  <m:oMath xmlns:m="http://schemas.openxmlformats.org/officeDocument/2006/math">
                    <m:acc>
                      <m:accPr>
                        <m:chr m:val="̃"/>
                        <m:ctrlPr>
                          <a:rPr lang="en-US" altLang="zh-CN" sz="1600" b="0" i="1" smtClean="0">
                            <a:latin typeface="Cambria Math" panose="02040503050406030204" pitchFamily="18" charset="0"/>
                          </a:rPr>
                        </m:ctrlPr>
                      </m:accPr>
                      <m:e>
                        <m:r>
                          <a:rPr lang="en-US" altLang="zh-CN" sz="1600" b="0" i="1" smtClean="0">
                            <a:latin typeface="Cambria Math" panose="02040503050406030204" pitchFamily="18" charset="0"/>
                          </a:rPr>
                          <m:t>𝑄</m:t>
                        </m:r>
                      </m:e>
                    </m:acc>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𝑄</m:t>
                    </m:r>
                    <m:r>
                      <a:rPr lang="en-US" altLang="zh-CN" sz="1600" b="0" i="1" smtClean="0">
                        <a:latin typeface="Cambria Math" panose="02040503050406030204" pitchFamily="18" charset="0"/>
                      </a:rPr>
                      <m:t>−</m:t>
                    </m:r>
                    <m:f>
                      <m:fPr>
                        <m:type m:val="lin"/>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𝐹</m:t>
                        </m:r>
                      </m:num>
                      <m:den>
                        <m:r>
                          <a:rPr lang="en-US" altLang="zh-CN" sz="1600" b="0" i="1" smtClean="0">
                            <a:latin typeface="Cambria Math" panose="02040503050406030204" pitchFamily="18" charset="0"/>
                          </a:rPr>
                          <m:t>𝑓</m:t>
                        </m:r>
                      </m:den>
                    </m:f>
                  </m:oMath>
                </a14:m>
                <a:r>
                  <a:rPr lang="en-US" altLang="zh-CN" sz="1600" dirty="0"/>
                  <a:t> </a:t>
                </a:r>
                <a:endParaRPr lang="zh-CN" altLang="en-US" sz="1600" dirty="0"/>
              </a:p>
            </p:txBody>
          </p:sp>
        </mc:Choice>
        <mc:Fallback xmlns="">
          <p:sp>
            <p:nvSpPr>
              <p:cNvPr id="17" name="矩形 16">
                <a:extLst>
                  <a:ext uri="{FF2B5EF4-FFF2-40B4-BE49-F238E27FC236}">
                    <a16:creationId xmlns:a16="http://schemas.microsoft.com/office/drawing/2014/main" id="{8B11E42A-6518-48EA-842A-DCC96FEF3871}"/>
                  </a:ext>
                </a:extLst>
              </p:cNvPr>
              <p:cNvSpPr>
                <a:spLocks noRot="1" noChangeAspect="1" noMove="1" noResize="1" noEditPoints="1" noAdjustHandles="1" noChangeArrowheads="1" noChangeShapeType="1" noTextEdit="1"/>
              </p:cNvSpPr>
              <p:nvPr/>
            </p:nvSpPr>
            <p:spPr>
              <a:xfrm>
                <a:off x="359634" y="3689780"/>
                <a:ext cx="3943965" cy="344646"/>
              </a:xfrm>
              <a:prstGeom prst="rect">
                <a:avLst/>
              </a:prstGeom>
              <a:blipFill>
                <a:blip r:embed="rId5"/>
                <a:stretch>
                  <a:fillRect l="-927" t="-96491" r="-8346" b="-161404"/>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文本框 19">
                <a:extLst>
                  <a:ext uri="{FF2B5EF4-FFF2-40B4-BE49-F238E27FC236}">
                    <a16:creationId xmlns:a16="http://schemas.microsoft.com/office/drawing/2014/main" id="{9EB9233D-9ED8-45D1-8BEC-780E47799A89}"/>
                  </a:ext>
                </a:extLst>
              </p:cNvPr>
              <p:cNvSpPr txBox="1"/>
              <p:nvPr/>
            </p:nvSpPr>
            <p:spPr>
              <a:xfrm>
                <a:off x="1656290" y="4190363"/>
                <a:ext cx="2465867" cy="5372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600" i="1" smtClean="0">
                          <a:latin typeface="Cambria Math" panose="02040503050406030204" pitchFamily="18" charset="0"/>
                        </a:rPr>
                        <m:t>𝑊</m:t>
                      </m:r>
                      <m:r>
                        <a:rPr lang="en-US" altLang="zh-CN" sz="1600" i="1" smtClean="0">
                          <a:latin typeface="Cambria Math" panose="02040503050406030204" pitchFamily="18" charset="0"/>
                        </a:rPr>
                        <m:t>=</m:t>
                      </m:r>
                      <m:f>
                        <m:fPr>
                          <m:ctrlPr>
                            <a:rPr lang="en-US" altLang="zh-CN" sz="1600" i="1" smtClean="0">
                              <a:latin typeface="Cambria Math" panose="02040503050406030204" pitchFamily="18" charset="0"/>
                            </a:rPr>
                          </m:ctrlPr>
                        </m:fPr>
                        <m:num>
                          <m:r>
                            <a:rPr lang="en-US" altLang="zh-CN" sz="1600" b="0" i="1" smtClean="0">
                              <a:latin typeface="Cambria Math" panose="02040503050406030204" pitchFamily="18" charset="0"/>
                            </a:rPr>
                            <m:t>1</m:t>
                          </m:r>
                        </m:num>
                        <m:den>
                          <m:r>
                            <a:rPr lang="en-US" altLang="zh-CN" sz="1600" b="0" i="1" smtClean="0">
                              <a:latin typeface="Cambria Math" panose="02040503050406030204" pitchFamily="18" charset="0"/>
                            </a:rPr>
                            <m:t>2</m:t>
                          </m:r>
                        </m:den>
                      </m:f>
                      <m:r>
                        <a:rPr lang="en-US" altLang="zh-CN" sz="1600" b="0" i="1" smtClean="0">
                          <a:latin typeface="Cambria Math" panose="02040503050406030204" pitchFamily="18" charset="0"/>
                        </a:rPr>
                        <m:t>𝑚</m:t>
                      </m:r>
                      <m:sSup>
                        <m:sSupPr>
                          <m:ctrlPr>
                            <a:rPr lang="en-US" altLang="zh-CN" sz="1600" i="1" smtClean="0">
                              <a:latin typeface="Cambria Math" panose="02040503050406030204" pitchFamily="18" charset="0"/>
                            </a:rPr>
                          </m:ctrlPr>
                        </m:sSupPr>
                        <m:e>
                          <m:acc>
                            <m:accPr>
                              <m:chr m:val="̇"/>
                              <m:ctrlPr>
                                <a:rPr lang="en-US" altLang="zh-CN" sz="1600" i="1" smtClean="0">
                                  <a:latin typeface="Cambria Math" panose="02040503050406030204" pitchFamily="18" charset="0"/>
                                </a:rPr>
                              </m:ctrlPr>
                            </m:acc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𝑄</m:t>
                                  </m:r>
                                </m:e>
                              </m:acc>
                            </m:e>
                          </m:acc>
                        </m:e>
                        <m:sup>
                          <m:r>
                            <a:rPr lang="en-US" altLang="zh-CN" sz="1600" i="1" smtClean="0">
                              <a:latin typeface="Cambria Math" panose="02040503050406030204" pitchFamily="18" charset="0"/>
                            </a:rPr>
                            <m:t>2</m:t>
                          </m:r>
                        </m:sup>
                      </m:sSup>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en-US" altLang="zh-CN" sz="1600" i="1">
                              <a:latin typeface="Cambria Math" panose="02040503050406030204" pitchFamily="18" charset="0"/>
                            </a:rPr>
                            <m:t>2</m:t>
                          </m:r>
                        </m:den>
                      </m:f>
                      <m:r>
                        <a:rPr lang="en-US" altLang="zh-CN" sz="1600" b="0" i="1" smtClean="0">
                          <a:latin typeface="Cambria Math" panose="02040503050406030204" pitchFamily="18" charset="0"/>
                        </a:rPr>
                        <m:t>𝑓</m:t>
                      </m:r>
                      <m:sSup>
                        <m:sSupPr>
                          <m:ctrlPr>
                            <a:rPr lang="en-US" altLang="zh-CN" sz="1600" i="1">
                              <a:latin typeface="Cambria Math" panose="02040503050406030204" pitchFamily="18" charset="0"/>
                            </a:rPr>
                          </m:ctrlPr>
                        </m:sSup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𝑄</m:t>
                              </m:r>
                            </m:e>
                          </m:acc>
                        </m:e>
                        <m:sup>
                          <m:r>
                            <a:rPr lang="en-US" altLang="zh-CN" sz="1600" i="1">
                              <a:latin typeface="Cambria Math" panose="02040503050406030204" pitchFamily="18" charset="0"/>
                            </a:rPr>
                            <m:t>2</m:t>
                          </m:r>
                        </m:sup>
                      </m:sSup>
                      <m:r>
                        <a:rPr lang="en-US" altLang="zh-CN" sz="1600" b="0" i="1" smtClean="0">
                          <a:latin typeface="Cambria Math" panose="02040503050406030204" pitchFamily="18" charset="0"/>
                        </a:rPr>
                        <m:t>−</m:t>
                      </m:r>
                      <m:f>
                        <m:fPr>
                          <m:ctrlPr>
                            <a:rPr lang="en-US" altLang="zh-CN" sz="1600" b="0" i="1" smtClean="0">
                              <a:latin typeface="Cambria Math" panose="02040503050406030204" pitchFamily="18" charset="0"/>
                            </a:rPr>
                          </m:ctrlPr>
                        </m:fPr>
                        <m:num>
                          <m:r>
                            <a:rPr lang="en-US" altLang="zh-CN" sz="1600" b="0" i="1" smtClean="0">
                              <a:latin typeface="Cambria Math" panose="02040503050406030204" pitchFamily="18" charset="0"/>
                            </a:rPr>
                            <m:t>1</m:t>
                          </m:r>
                        </m:num>
                        <m:den>
                          <m:r>
                            <a:rPr lang="en-US" altLang="zh-CN" sz="1600" b="0" i="1" smtClean="0">
                              <a:latin typeface="Cambria Math" panose="02040503050406030204" pitchFamily="18" charset="0"/>
                            </a:rPr>
                            <m:t>2</m:t>
                          </m:r>
                        </m:den>
                      </m:f>
                      <m:f>
                        <m:fPr>
                          <m:ctrlPr>
                            <a:rPr lang="en-US" altLang="zh-CN" sz="1600" b="0" i="1" smtClean="0">
                              <a:latin typeface="Cambria Math" panose="02040503050406030204" pitchFamily="18" charset="0"/>
                            </a:rPr>
                          </m:ctrlPr>
                        </m:fPr>
                        <m:num>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𝐹</m:t>
                              </m:r>
                            </m:e>
                            <m:sup>
                              <m:r>
                                <a:rPr lang="en-US" altLang="zh-CN" sz="1600" b="0" i="1" smtClean="0">
                                  <a:latin typeface="Cambria Math" panose="02040503050406030204" pitchFamily="18" charset="0"/>
                                </a:rPr>
                                <m:t>2</m:t>
                              </m:r>
                            </m:sup>
                          </m:sSup>
                        </m:num>
                        <m:den>
                          <m:r>
                            <a:rPr lang="en-US" altLang="zh-CN" sz="1600" b="0" i="1" smtClean="0">
                              <a:latin typeface="Cambria Math" panose="02040503050406030204" pitchFamily="18" charset="0"/>
                            </a:rPr>
                            <m:t>𝑓</m:t>
                          </m:r>
                        </m:den>
                      </m:f>
                    </m:oMath>
                  </m:oMathPara>
                </a14:m>
                <a:endParaRPr lang="zh-CN" altLang="en-US" sz="1600" dirty="0"/>
              </a:p>
            </p:txBody>
          </p:sp>
        </mc:Choice>
        <mc:Fallback xmlns="">
          <p:sp>
            <p:nvSpPr>
              <p:cNvPr id="18" name="文本框 19">
                <a:extLst>
                  <a:ext uri="{FF2B5EF4-FFF2-40B4-BE49-F238E27FC236}">
                    <a16:creationId xmlns:a16="http://schemas.microsoft.com/office/drawing/2014/main" id="{9EB9233D-9ED8-45D1-8BEC-780E47799A89}"/>
                  </a:ext>
                </a:extLst>
              </p:cNvPr>
              <p:cNvSpPr txBox="1">
                <a:spLocks noRot="1" noChangeAspect="1" noMove="1" noResize="1" noEditPoints="1" noAdjustHandles="1" noChangeArrowheads="1" noChangeShapeType="1" noTextEdit="1"/>
              </p:cNvSpPr>
              <p:nvPr/>
            </p:nvSpPr>
            <p:spPr>
              <a:xfrm>
                <a:off x="1656290" y="4190363"/>
                <a:ext cx="2465867" cy="537263"/>
              </a:xfrm>
              <a:prstGeom prst="rect">
                <a:avLst/>
              </a:prstGeom>
              <a:blipFill>
                <a:blip r:embed="rId6"/>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9" name="矩形 21">
                <a:extLst>
                  <a:ext uri="{FF2B5EF4-FFF2-40B4-BE49-F238E27FC236}">
                    <a16:creationId xmlns:a16="http://schemas.microsoft.com/office/drawing/2014/main" id="{C42EEF09-46AD-4B9E-B635-C139123934FF}"/>
                  </a:ext>
                </a:extLst>
              </p:cNvPr>
              <p:cNvSpPr/>
              <p:nvPr/>
            </p:nvSpPr>
            <p:spPr>
              <a:xfrm>
                <a:off x="440455" y="4919004"/>
                <a:ext cx="5308373" cy="996491"/>
              </a:xfrm>
              <a:prstGeom prst="rect">
                <a:avLst/>
              </a:prstGeom>
            </p:spPr>
            <p:txBody>
              <a:bodyPr wrap="square">
                <a:spAutoFit/>
              </a:bodyPr>
              <a:lstStyle/>
              <a:p>
                <a:r>
                  <a:rPr lang="en-US" altLang="zh-CN" sz="1600" dirty="0"/>
                  <a:t>Physically, this means that the </a:t>
                </a:r>
                <a:r>
                  <a:rPr lang="en-US" altLang="zh-CN" sz="1600" dirty="0">
                    <a:solidFill>
                      <a:srgbClr val="0000FF"/>
                    </a:solidFill>
                  </a:rPr>
                  <a:t>oscillator vibrations shift to a new position accompanied by the release of relaxation energy </a:t>
                </a:r>
                <a14:m>
                  <m:oMath xmlns:m="http://schemas.openxmlformats.org/officeDocument/2006/math">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𝑊</m:t>
                        </m:r>
                      </m:e>
                      <m:sub>
                        <m:r>
                          <a:rPr lang="en-US" altLang="zh-CN" sz="1600" b="0" i="1" smtClean="0">
                            <a:latin typeface="Cambria Math" panose="02040503050406030204" pitchFamily="18" charset="0"/>
                          </a:rPr>
                          <m:t>𝑅</m:t>
                        </m:r>
                      </m:sub>
                    </m:sSub>
                    <m:r>
                      <a:rPr lang="en-US" altLang="zh-CN" sz="1600" b="0" i="1" smtClean="0">
                        <a:latin typeface="Cambria Math" panose="02040503050406030204" pitchFamily="18" charset="0"/>
                      </a:rPr>
                      <m:t>=</m:t>
                    </m:r>
                    <m:f>
                      <m:fPr>
                        <m:ctrlPr>
                          <a:rPr lang="en-US" altLang="zh-CN" sz="1600" i="1">
                            <a:latin typeface="Cambria Math" panose="02040503050406030204" pitchFamily="18" charset="0"/>
                          </a:rPr>
                        </m:ctrlPr>
                      </m:fPr>
                      <m:num>
                        <m:sSup>
                          <m:sSupPr>
                            <m:ctrlPr>
                              <a:rPr lang="en-US" altLang="zh-CN" sz="1600" i="1">
                                <a:latin typeface="Cambria Math" panose="02040503050406030204" pitchFamily="18" charset="0"/>
                              </a:rPr>
                            </m:ctrlPr>
                          </m:sSupPr>
                          <m:e>
                            <m:r>
                              <a:rPr lang="en-US" altLang="zh-CN" sz="1600" i="1">
                                <a:latin typeface="Cambria Math" panose="02040503050406030204" pitchFamily="18" charset="0"/>
                              </a:rPr>
                              <m:t>𝐹</m:t>
                            </m:r>
                          </m:e>
                          <m:sup>
                            <m:r>
                              <a:rPr lang="en-US" altLang="zh-CN" sz="1600" i="1">
                                <a:latin typeface="Cambria Math" panose="02040503050406030204" pitchFamily="18" charset="0"/>
                              </a:rPr>
                              <m:t>2</m:t>
                            </m:r>
                          </m:sup>
                        </m:sSup>
                      </m:num>
                      <m:den>
                        <m:r>
                          <a:rPr lang="en-US" altLang="zh-CN" sz="1600" i="1">
                            <a:latin typeface="Cambria Math" panose="02040503050406030204" pitchFamily="18" charset="0"/>
                          </a:rPr>
                          <m:t>𝑓</m:t>
                        </m:r>
                      </m:den>
                    </m:f>
                  </m:oMath>
                </a14:m>
                <a:endParaRPr lang="zh-CN" altLang="en-US" sz="1600" dirty="0"/>
              </a:p>
            </p:txBody>
          </p:sp>
        </mc:Choice>
        <mc:Fallback xmlns="">
          <p:sp>
            <p:nvSpPr>
              <p:cNvPr id="19" name="矩形 21">
                <a:extLst>
                  <a:ext uri="{FF2B5EF4-FFF2-40B4-BE49-F238E27FC236}">
                    <a16:creationId xmlns:a16="http://schemas.microsoft.com/office/drawing/2014/main" id="{C42EEF09-46AD-4B9E-B635-C139123934FF}"/>
                  </a:ext>
                </a:extLst>
              </p:cNvPr>
              <p:cNvSpPr>
                <a:spLocks noRot="1" noChangeAspect="1" noMove="1" noResize="1" noEditPoints="1" noAdjustHandles="1" noChangeArrowheads="1" noChangeShapeType="1" noTextEdit="1"/>
              </p:cNvSpPr>
              <p:nvPr/>
            </p:nvSpPr>
            <p:spPr>
              <a:xfrm>
                <a:off x="440455" y="4919004"/>
                <a:ext cx="5308373" cy="996491"/>
              </a:xfrm>
              <a:prstGeom prst="rect">
                <a:avLst/>
              </a:prstGeom>
              <a:blipFill>
                <a:blip r:embed="rId7"/>
                <a:stretch>
                  <a:fillRect l="-574" t="-1840" b="-1227"/>
                </a:stretch>
              </a:blipFill>
            </p:spPr>
            <p:txBody>
              <a:bodyPr/>
              <a:lstStyle/>
              <a:p>
                <a:r>
                  <a:rPr lang="sv-SE">
                    <a:noFill/>
                  </a:rPr>
                  <a:t> </a:t>
                </a:r>
              </a:p>
            </p:txBody>
          </p:sp>
        </mc:Fallback>
      </mc:AlternateContent>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8924" y="3280580"/>
            <a:ext cx="3145233" cy="2084519"/>
          </a:xfrm>
          <a:prstGeom prst="rect">
            <a:avLst/>
          </a:prstGeom>
        </p:spPr>
      </p:pic>
      <p:sp>
        <p:nvSpPr>
          <p:cNvPr id="23" name="Rounded Rectangular Callout 22"/>
          <p:cNvSpPr/>
          <p:nvPr/>
        </p:nvSpPr>
        <p:spPr>
          <a:xfrm>
            <a:off x="2780907" y="2789563"/>
            <a:ext cx="1698689" cy="377072"/>
          </a:xfrm>
          <a:prstGeom prst="wedgeRoundRectCallout">
            <a:avLst>
              <a:gd name="adj1" fmla="val 3575"/>
              <a:gd name="adj2" fmla="val -117500"/>
              <a:gd name="adj3" fmla="val 1666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4" name="Rounded Rectangular Callout 23"/>
          <p:cNvSpPr/>
          <p:nvPr/>
        </p:nvSpPr>
        <p:spPr>
          <a:xfrm>
            <a:off x="4631080" y="2796351"/>
            <a:ext cx="1563244" cy="377072"/>
          </a:xfrm>
          <a:prstGeom prst="wedgeRoundRectCallout">
            <a:avLst>
              <a:gd name="adj1" fmla="val -33881"/>
              <a:gd name="adj2" fmla="val -120000"/>
              <a:gd name="adj3" fmla="val 1666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2" name="Rectangle 21"/>
          <p:cNvSpPr/>
          <p:nvPr/>
        </p:nvSpPr>
        <p:spPr>
          <a:xfrm>
            <a:off x="2794124" y="2773732"/>
            <a:ext cx="1672253" cy="369332"/>
          </a:xfrm>
          <a:prstGeom prst="rect">
            <a:avLst/>
          </a:prstGeom>
        </p:spPr>
        <p:txBody>
          <a:bodyPr wrap="none">
            <a:spAutoFit/>
          </a:bodyPr>
          <a:lstStyle/>
          <a:p>
            <a:r>
              <a:rPr lang="en-US" altLang="zh-CN" dirty="0"/>
              <a:t>kinetic energy </a:t>
            </a:r>
            <a:endParaRPr lang="sv-SE" dirty="0"/>
          </a:p>
        </p:txBody>
      </p:sp>
      <p:sp>
        <p:nvSpPr>
          <p:cNvPr id="5" name="Rectangle 4"/>
          <p:cNvSpPr/>
          <p:nvPr/>
        </p:nvSpPr>
        <p:spPr>
          <a:xfrm>
            <a:off x="4635720" y="2778449"/>
            <a:ext cx="1672253" cy="369332"/>
          </a:xfrm>
          <a:prstGeom prst="rect">
            <a:avLst/>
          </a:prstGeom>
        </p:spPr>
        <p:txBody>
          <a:bodyPr wrap="none">
            <a:spAutoFit/>
          </a:bodyPr>
          <a:lstStyle/>
          <a:p>
            <a:r>
              <a:rPr lang="en-US" altLang="zh-CN" dirty="0"/>
              <a:t>elastic energy </a:t>
            </a:r>
            <a:endParaRPr lang="sv-SE" dirty="0"/>
          </a:p>
        </p:txBody>
      </p:sp>
      <p:cxnSp>
        <p:nvCxnSpPr>
          <p:cNvPr id="27" name="Straight Connector 26"/>
          <p:cNvCxnSpPr/>
          <p:nvPr/>
        </p:nvCxnSpPr>
        <p:spPr>
          <a:xfrm>
            <a:off x="5488924" y="4092927"/>
            <a:ext cx="2140908" cy="1039511"/>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5" name="Arc 24"/>
          <p:cNvSpPr/>
          <p:nvPr/>
        </p:nvSpPr>
        <p:spPr>
          <a:xfrm rot="7030424">
            <a:off x="5834866" y="2140433"/>
            <a:ext cx="2713254" cy="2586700"/>
          </a:xfrm>
          <a:prstGeom prst="arc">
            <a:avLst>
              <a:gd name="adj1" fmla="val 18067703"/>
              <a:gd name="adj2" fmla="val 586582"/>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2" name="Freeform 31"/>
          <p:cNvSpPr/>
          <p:nvPr/>
        </p:nvSpPr>
        <p:spPr>
          <a:xfrm>
            <a:off x="5525729" y="3441290"/>
            <a:ext cx="865239" cy="1061884"/>
          </a:xfrm>
          <a:custGeom>
            <a:avLst/>
            <a:gdLst>
              <a:gd name="connsiteX0" fmla="*/ 865239 w 865239"/>
              <a:gd name="connsiteY0" fmla="*/ 1061884 h 1061884"/>
              <a:gd name="connsiteX1" fmla="*/ 648929 w 865239"/>
              <a:gd name="connsiteY1" fmla="*/ 865239 h 1061884"/>
              <a:gd name="connsiteX2" fmla="*/ 452284 w 865239"/>
              <a:gd name="connsiteY2" fmla="*/ 658762 h 1061884"/>
              <a:gd name="connsiteX3" fmla="*/ 275303 w 865239"/>
              <a:gd name="connsiteY3" fmla="*/ 412955 h 1061884"/>
              <a:gd name="connsiteX4" fmla="*/ 127819 w 865239"/>
              <a:gd name="connsiteY4" fmla="*/ 216310 h 1061884"/>
              <a:gd name="connsiteX5" fmla="*/ 49161 w 865239"/>
              <a:gd name="connsiteY5" fmla="*/ 78658 h 1061884"/>
              <a:gd name="connsiteX6" fmla="*/ 0 w 865239"/>
              <a:gd name="connsiteY6" fmla="*/ 0 h 106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239" h="1061884">
                <a:moveTo>
                  <a:pt x="865239" y="1061884"/>
                </a:moveTo>
                <a:cubicBezTo>
                  <a:pt x="791497" y="997155"/>
                  <a:pt x="717755" y="932426"/>
                  <a:pt x="648929" y="865239"/>
                </a:cubicBezTo>
                <a:cubicBezTo>
                  <a:pt x="580103" y="798052"/>
                  <a:pt x="514555" y="734143"/>
                  <a:pt x="452284" y="658762"/>
                </a:cubicBezTo>
                <a:cubicBezTo>
                  <a:pt x="390013" y="583381"/>
                  <a:pt x="329380" y="486697"/>
                  <a:pt x="275303" y="412955"/>
                </a:cubicBezTo>
                <a:cubicBezTo>
                  <a:pt x="221226" y="339213"/>
                  <a:pt x="165509" y="272026"/>
                  <a:pt x="127819" y="216310"/>
                </a:cubicBezTo>
                <a:cubicBezTo>
                  <a:pt x="90129" y="160594"/>
                  <a:pt x="70464" y="114710"/>
                  <a:pt x="49161" y="78658"/>
                </a:cubicBezTo>
                <a:cubicBezTo>
                  <a:pt x="27858" y="42606"/>
                  <a:pt x="13929" y="21303"/>
                  <a:pt x="0" y="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Freeform 33"/>
          <p:cNvSpPr/>
          <p:nvPr/>
        </p:nvSpPr>
        <p:spPr>
          <a:xfrm>
            <a:off x="5506065" y="3421626"/>
            <a:ext cx="875070" cy="1081548"/>
          </a:xfrm>
          <a:custGeom>
            <a:avLst/>
            <a:gdLst>
              <a:gd name="connsiteX0" fmla="*/ 875070 w 875070"/>
              <a:gd name="connsiteY0" fmla="*/ 1081548 h 1081548"/>
              <a:gd name="connsiteX1" fmla="*/ 668593 w 875070"/>
              <a:gd name="connsiteY1" fmla="*/ 894735 h 1081548"/>
              <a:gd name="connsiteX2" fmla="*/ 530941 w 875070"/>
              <a:gd name="connsiteY2" fmla="*/ 737419 h 1081548"/>
              <a:gd name="connsiteX3" fmla="*/ 403122 w 875070"/>
              <a:gd name="connsiteY3" fmla="*/ 589935 h 1081548"/>
              <a:gd name="connsiteX4" fmla="*/ 324464 w 875070"/>
              <a:gd name="connsiteY4" fmla="*/ 462116 h 1081548"/>
              <a:gd name="connsiteX5" fmla="*/ 235974 w 875070"/>
              <a:gd name="connsiteY5" fmla="*/ 363793 h 1081548"/>
              <a:gd name="connsiteX6" fmla="*/ 117987 w 875070"/>
              <a:gd name="connsiteY6" fmla="*/ 186813 h 1081548"/>
              <a:gd name="connsiteX7" fmla="*/ 0 w 875070"/>
              <a:gd name="connsiteY7" fmla="*/ 0 h 10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070" h="1081548">
                <a:moveTo>
                  <a:pt x="875070" y="1081548"/>
                </a:moveTo>
                <a:cubicBezTo>
                  <a:pt x="800509" y="1016819"/>
                  <a:pt x="725948" y="952090"/>
                  <a:pt x="668593" y="894735"/>
                </a:cubicBezTo>
                <a:cubicBezTo>
                  <a:pt x="611238" y="837380"/>
                  <a:pt x="530941" y="737419"/>
                  <a:pt x="530941" y="737419"/>
                </a:cubicBezTo>
                <a:cubicBezTo>
                  <a:pt x="486696" y="686619"/>
                  <a:pt x="437535" y="635819"/>
                  <a:pt x="403122" y="589935"/>
                </a:cubicBezTo>
                <a:cubicBezTo>
                  <a:pt x="368709" y="544051"/>
                  <a:pt x="352322" y="499806"/>
                  <a:pt x="324464" y="462116"/>
                </a:cubicBezTo>
                <a:cubicBezTo>
                  <a:pt x="296606" y="424426"/>
                  <a:pt x="270387" y="409677"/>
                  <a:pt x="235974" y="363793"/>
                </a:cubicBezTo>
                <a:cubicBezTo>
                  <a:pt x="201561" y="317909"/>
                  <a:pt x="157316" y="247445"/>
                  <a:pt x="117987" y="186813"/>
                </a:cubicBezTo>
                <a:cubicBezTo>
                  <a:pt x="78658" y="126181"/>
                  <a:pt x="39329" y="63090"/>
                  <a:pt x="0" y="0"/>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Slide Number Placeholder 9"/>
          <p:cNvSpPr>
            <a:spLocks noGrp="1"/>
          </p:cNvSpPr>
          <p:nvPr>
            <p:ph type="sldNum" sz="quarter" idx="12"/>
          </p:nvPr>
        </p:nvSpPr>
        <p:spPr/>
        <p:txBody>
          <a:bodyPr/>
          <a:lstStyle/>
          <a:p>
            <a:fld id="{680D72F4-1C41-4187-A4BC-492CF086CF40}" type="slidenum">
              <a:rPr lang="sv-SE" smtClean="0"/>
              <a:pPr/>
              <a:t>24</a:t>
            </a:fld>
            <a:endParaRPr lang="sv-SE"/>
          </a:p>
        </p:txBody>
      </p:sp>
    </p:spTree>
    <p:extLst>
      <p:ext uri="{BB962C8B-B14F-4D97-AF65-F5344CB8AC3E}">
        <p14:creationId xmlns:p14="http://schemas.microsoft.com/office/powerpoint/2010/main" val="402406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1">
            <a:extLst>
              <a:ext uri="{FF2B5EF4-FFF2-40B4-BE49-F238E27FC236}">
                <a16:creationId xmlns:a16="http://schemas.microsoft.com/office/drawing/2014/main" id="{82F4D6AC-685D-44EC-A790-506CF0C43786}"/>
              </a:ext>
            </a:extLst>
          </p:cNvPr>
          <p:cNvSpPr/>
          <p:nvPr/>
        </p:nvSpPr>
        <p:spPr>
          <a:xfrm>
            <a:off x="306574" y="1054714"/>
            <a:ext cx="8133907" cy="338554"/>
          </a:xfrm>
          <a:prstGeom prst="rect">
            <a:avLst/>
          </a:prstGeom>
        </p:spPr>
        <p:txBody>
          <a:bodyPr wrap="square">
            <a:spAutoFit/>
          </a:bodyPr>
          <a:lstStyle/>
          <a:p>
            <a:r>
              <a:rPr lang="en-US" altLang="zh-CN" sz="1600" dirty="0"/>
              <a:t>There are three microscopic mechanisms mediating the carrier-phonon interactions </a:t>
            </a:r>
            <a:endParaRPr lang="zh-CN" altLang="en-US" sz="1600" dirty="0"/>
          </a:p>
        </p:txBody>
      </p:sp>
      <p:sp>
        <p:nvSpPr>
          <p:cNvPr id="29"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grpSp>
        <p:nvGrpSpPr>
          <p:cNvPr id="7" name="Group 6"/>
          <p:cNvGrpSpPr/>
          <p:nvPr/>
        </p:nvGrpSpPr>
        <p:grpSpPr>
          <a:xfrm>
            <a:off x="306574" y="1723206"/>
            <a:ext cx="7776808" cy="4248058"/>
            <a:chOff x="306574" y="1723206"/>
            <a:chExt cx="7776808" cy="4248058"/>
          </a:xfrm>
        </p:grpSpPr>
        <p:sp>
          <p:nvSpPr>
            <p:cNvPr id="6" name="矩形 3">
              <a:extLst>
                <a:ext uri="{FF2B5EF4-FFF2-40B4-BE49-F238E27FC236}">
                  <a16:creationId xmlns:a16="http://schemas.microsoft.com/office/drawing/2014/main" id="{C8CA7416-C43B-4548-8CB8-72F16FD95BB7}"/>
                </a:ext>
              </a:extLst>
            </p:cNvPr>
            <p:cNvSpPr/>
            <p:nvPr/>
          </p:nvSpPr>
          <p:spPr>
            <a:xfrm>
              <a:off x="306574" y="1956496"/>
              <a:ext cx="1766830" cy="338554"/>
            </a:xfrm>
            <a:prstGeom prst="rect">
              <a:avLst/>
            </a:prstGeom>
          </p:spPr>
          <p:txBody>
            <a:bodyPr wrap="none">
              <a:spAutoFit/>
            </a:bodyPr>
            <a:lstStyle/>
            <a:p>
              <a:r>
                <a:rPr lang="en-US" altLang="zh-CN" sz="1600" dirty="0"/>
                <a:t>Atomic oscillation</a:t>
              </a:r>
              <a:endParaRPr lang="zh-CN" altLang="en-US" sz="1600" dirty="0"/>
            </a:p>
          </p:txBody>
        </p:sp>
        <p:sp>
          <p:nvSpPr>
            <p:cNvPr id="8" name="矩形 4">
              <a:extLst>
                <a:ext uri="{FF2B5EF4-FFF2-40B4-BE49-F238E27FC236}">
                  <a16:creationId xmlns:a16="http://schemas.microsoft.com/office/drawing/2014/main" id="{540D5FC4-860B-4B3D-B35B-67B36A82507A}"/>
                </a:ext>
              </a:extLst>
            </p:cNvPr>
            <p:cNvSpPr/>
            <p:nvPr/>
          </p:nvSpPr>
          <p:spPr>
            <a:xfrm>
              <a:off x="2702444" y="1956496"/>
              <a:ext cx="1620957" cy="338554"/>
            </a:xfrm>
            <a:prstGeom prst="rect">
              <a:avLst/>
            </a:prstGeom>
          </p:spPr>
          <p:txBody>
            <a:bodyPr wrap="none">
              <a:spAutoFit/>
            </a:bodyPr>
            <a:lstStyle/>
            <a:p>
              <a:r>
                <a:rPr lang="en-US" altLang="zh-CN" sz="1600" dirty="0"/>
                <a:t>Lattice vibration</a:t>
              </a:r>
              <a:endParaRPr lang="zh-CN" altLang="en-US" sz="1600" dirty="0"/>
            </a:p>
          </p:txBody>
        </p:sp>
        <p:sp>
          <p:nvSpPr>
            <p:cNvPr id="9" name="箭头: 右 5">
              <a:extLst>
                <a:ext uri="{FF2B5EF4-FFF2-40B4-BE49-F238E27FC236}">
                  <a16:creationId xmlns:a16="http://schemas.microsoft.com/office/drawing/2014/main" id="{E4099617-F394-4890-90F7-392BF96CF38B}"/>
                </a:ext>
              </a:extLst>
            </p:cNvPr>
            <p:cNvSpPr/>
            <p:nvPr/>
          </p:nvSpPr>
          <p:spPr>
            <a:xfrm>
              <a:off x="2208521" y="2048829"/>
              <a:ext cx="438379" cy="18466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10" name="矩形 11">
                  <a:extLst>
                    <a:ext uri="{FF2B5EF4-FFF2-40B4-BE49-F238E27FC236}">
                      <a16:creationId xmlns:a16="http://schemas.microsoft.com/office/drawing/2014/main" id="{98737B18-B89B-4D2F-A5B8-FBE8C92DD680}"/>
                    </a:ext>
                  </a:extLst>
                </p:cNvPr>
                <p:cNvSpPr/>
                <p:nvPr/>
              </p:nvSpPr>
              <p:spPr>
                <a:xfrm>
                  <a:off x="4723294" y="1723206"/>
                  <a:ext cx="2453620" cy="338554"/>
                </a:xfrm>
                <a:prstGeom prst="rect">
                  <a:avLst/>
                </a:prstGeom>
              </p:spPr>
              <p:txBody>
                <a:bodyPr wrap="none">
                  <a:spAutoFit/>
                </a:bodyPr>
                <a:lstStyle/>
                <a:p>
                  <a:r>
                    <a:rPr lang="en-US" altLang="zh-CN" sz="1600" dirty="0"/>
                    <a:t>Long wavelength (</a:t>
                  </a:r>
                  <a14:m>
                    <m:oMath xmlns:m="http://schemas.openxmlformats.org/officeDocument/2006/math">
                      <m:r>
                        <a:rPr lang="zh-CN" altLang="en-US" sz="1600" i="1">
                          <a:latin typeface="Cambria Math" panose="02040503050406030204" pitchFamily="18" charset="0"/>
                          <a:ea typeface="Cambria Math" panose="02040503050406030204" pitchFamily="18" charset="0"/>
                        </a:rPr>
                        <m:t>𝜆</m:t>
                      </m:r>
                      <m:r>
                        <a:rPr lang="zh-CN" altLang="en-US" sz="1600" i="1">
                          <a:latin typeface="Cambria Math" panose="02040503050406030204" pitchFamily="18" charset="0"/>
                          <a:ea typeface="Cambria Math" panose="02040503050406030204" pitchFamily="18" charset="0"/>
                        </a:rPr>
                        <m:t>≫</m:t>
                      </m:r>
                      <m:r>
                        <a:rPr lang="en-US" altLang="zh-CN" sz="1600" i="1">
                          <a:latin typeface="Cambria Math" panose="02040503050406030204" pitchFamily="18" charset="0"/>
                          <a:ea typeface="Cambria Math" panose="02040503050406030204" pitchFamily="18" charset="0"/>
                        </a:rPr>
                        <m:t>𝑎</m:t>
                      </m:r>
                    </m:oMath>
                  </a14:m>
                  <a:r>
                    <a:rPr lang="en-US" altLang="zh-CN" sz="1600" dirty="0"/>
                    <a:t>)</a:t>
                  </a:r>
                  <a:endParaRPr lang="zh-CN" altLang="en-US" sz="1600" dirty="0"/>
                </a:p>
              </p:txBody>
            </p:sp>
          </mc:Choice>
          <mc:Fallback xmlns="">
            <p:sp>
              <p:nvSpPr>
                <p:cNvPr id="10" name="矩形 11">
                  <a:extLst>
                    <a:ext uri="{FF2B5EF4-FFF2-40B4-BE49-F238E27FC236}">
                      <a16:creationId xmlns:a16="http://schemas.microsoft.com/office/drawing/2014/main" id="{98737B18-B89B-4D2F-A5B8-FBE8C92DD680}"/>
                    </a:ext>
                  </a:extLst>
                </p:cNvPr>
                <p:cNvSpPr>
                  <a:spLocks noRot="1" noChangeAspect="1" noMove="1" noResize="1" noEditPoints="1" noAdjustHandles="1" noChangeArrowheads="1" noChangeShapeType="1" noTextEdit="1"/>
                </p:cNvSpPr>
                <p:nvPr/>
              </p:nvSpPr>
              <p:spPr>
                <a:xfrm>
                  <a:off x="4723294" y="1723206"/>
                  <a:ext cx="2453620" cy="338554"/>
                </a:xfrm>
                <a:prstGeom prst="rect">
                  <a:avLst/>
                </a:prstGeom>
                <a:blipFill>
                  <a:blip r:embed="rId2"/>
                  <a:stretch>
                    <a:fillRect l="-1493" t="-5455" r="-249" b="-23636"/>
                  </a:stretch>
                </a:blipFill>
              </p:spPr>
              <p:txBody>
                <a:bodyPr/>
                <a:lstStyle/>
                <a:p>
                  <a:r>
                    <a:rPr lang="sv-SE">
                      <a:noFill/>
                    </a:rPr>
                    <a:t> </a:t>
                  </a:r>
                </a:p>
              </p:txBody>
            </p:sp>
          </mc:Fallback>
        </mc:AlternateContent>
        <p:sp>
          <p:nvSpPr>
            <p:cNvPr id="11" name="矩形 12">
              <a:extLst>
                <a:ext uri="{FF2B5EF4-FFF2-40B4-BE49-F238E27FC236}">
                  <a16:creationId xmlns:a16="http://schemas.microsoft.com/office/drawing/2014/main" id="{5365374C-AE68-40DC-B0BA-CD61A6CA6FC4}"/>
                </a:ext>
              </a:extLst>
            </p:cNvPr>
            <p:cNvSpPr/>
            <p:nvPr/>
          </p:nvSpPr>
          <p:spPr>
            <a:xfrm>
              <a:off x="4450126" y="2177598"/>
              <a:ext cx="3031599" cy="338554"/>
            </a:xfrm>
            <a:prstGeom prst="rect">
              <a:avLst/>
            </a:prstGeom>
          </p:spPr>
          <p:txBody>
            <a:bodyPr wrap="none">
              <a:spAutoFit/>
            </a:bodyPr>
            <a:lstStyle/>
            <a:p>
              <a:r>
                <a:rPr lang="en-US" altLang="zh-CN" sz="1600" dirty="0"/>
                <a:t>Longitudinal acoustic vibrations</a:t>
              </a:r>
              <a:endParaRPr lang="zh-CN" altLang="en-US" sz="1600" dirty="0"/>
            </a:p>
          </p:txBody>
        </p:sp>
        <p:sp>
          <p:nvSpPr>
            <p:cNvPr id="12" name="矩形 13">
              <a:extLst>
                <a:ext uri="{FF2B5EF4-FFF2-40B4-BE49-F238E27FC236}">
                  <a16:creationId xmlns:a16="http://schemas.microsoft.com/office/drawing/2014/main" id="{52360679-2B85-4468-9FE5-0E9DF233838A}"/>
                </a:ext>
              </a:extLst>
            </p:cNvPr>
            <p:cNvSpPr/>
            <p:nvPr/>
          </p:nvSpPr>
          <p:spPr>
            <a:xfrm>
              <a:off x="556148" y="2750370"/>
              <a:ext cx="7412607" cy="338554"/>
            </a:xfrm>
            <a:prstGeom prst="rect">
              <a:avLst/>
            </a:prstGeom>
          </p:spPr>
          <p:txBody>
            <a:bodyPr wrap="none">
              <a:spAutoFit/>
            </a:bodyPr>
            <a:lstStyle/>
            <a:p>
              <a:r>
                <a:rPr lang="en-US" altLang="zh-CN" sz="1600" dirty="0"/>
                <a:t>Periodic expansion and compressions of the medium on a microscopic distance</a:t>
              </a:r>
              <a:endParaRPr lang="zh-CN" altLang="en-US" sz="1600" dirty="0"/>
            </a:p>
          </p:txBody>
        </p:sp>
        <p:sp>
          <p:nvSpPr>
            <p:cNvPr id="13" name="箭头: 直角上 14">
              <a:extLst>
                <a:ext uri="{FF2B5EF4-FFF2-40B4-BE49-F238E27FC236}">
                  <a16:creationId xmlns:a16="http://schemas.microsoft.com/office/drawing/2014/main" id="{D23EE681-9626-47A8-8C88-A8C2D32D1B6A}"/>
                </a:ext>
              </a:extLst>
            </p:cNvPr>
            <p:cNvSpPr/>
            <p:nvPr/>
          </p:nvSpPr>
          <p:spPr>
            <a:xfrm flipV="1">
              <a:off x="4399319" y="2025054"/>
              <a:ext cx="3502603" cy="800025"/>
            </a:xfrm>
            <a:prstGeom prst="bentUpArrow">
              <a:avLst>
                <a:gd name="adj1" fmla="val 13039"/>
                <a:gd name="adj2" fmla="val 25000"/>
                <a:gd name="adj3" fmla="val 1810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箭头: 下 15">
              <a:extLst>
                <a:ext uri="{FF2B5EF4-FFF2-40B4-BE49-F238E27FC236}">
                  <a16:creationId xmlns:a16="http://schemas.microsoft.com/office/drawing/2014/main" id="{88D05F15-ECB1-49AD-A5EA-7E9FCFAD60CA}"/>
                </a:ext>
              </a:extLst>
            </p:cNvPr>
            <p:cNvSpPr/>
            <p:nvPr/>
          </p:nvSpPr>
          <p:spPr>
            <a:xfrm>
              <a:off x="7600733" y="3056494"/>
              <a:ext cx="200798" cy="499253"/>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15" name="矩形 16">
                  <a:extLst>
                    <a:ext uri="{FF2B5EF4-FFF2-40B4-BE49-F238E27FC236}">
                      <a16:creationId xmlns:a16="http://schemas.microsoft.com/office/drawing/2014/main" id="{65A8CD6B-BCBF-4C7F-B672-BCA37DAEECDF}"/>
                    </a:ext>
                  </a:extLst>
                </p:cNvPr>
                <p:cNvSpPr/>
                <p:nvPr/>
              </p:nvSpPr>
              <p:spPr>
                <a:xfrm>
                  <a:off x="2911389" y="3604371"/>
                  <a:ext cx="4990533" cy="338554"/>
                </a:xfrm>
                <a:prstGeom prst="rect">
                  <a:avLst/>
                </a:prstGeom>
              </p:spPr>
              <p:txBody>
                <a:bodyPr wrap="none">
                  <a:spAutoFit/>
                </a:bodyPr>
                <a:lstStyle/>
                <a:p>
                  <a:r>
                    <a:rPr lang="en-US" altLang="zh-CN" sz="1600" dirty="0"/>
                    <a:t>The relative change in the volume of a sample </a:t>
                  </a:r>
                  <a14:m>
                    <m:oMath xmlns:m="http://schemas.openxmlformats.org/officeDocument/2006/math">
                      <m:f>
                        <m:fPr>
                          <m:type m:val="lin"/>
                          <m:ctrlPr>
                            <a:rPr lang="en-US" altLang="zh-CN" sz="1600" i="1" smtClean="0">
                              <a:latin typeface="Cambria Math" panose="02040503050406030204" pitchFamily="18" charset="0"/>
                            </a:rPr>
                          </m:ctrlPr>
                        </m:fPr>
                        <m:num>
                          <m:r>
                            <a:rPr lang="zh-CN" altLang="en-US" sz="1600" i="1" smtClean="0">
                              <a:latin typeface="Cambria Math" panose="02040503050406030204" pitchFamily="18" charset="0"/>
                            </a:rPr>
                            <m:t>𝛿</m:t>
                          </m:r>
                          <m:r>
                            <a:rPr lang="en-US" altLang="zh-CN" sz="1600" b="0" i="1" smtClean="0">
                              <a:latin typeface="Cambria Math" panose="02040503050406030204" pitchFamily="18" charset="0"/>
                            </a:rPr>
                            <m:t>𝑉</m:t>
                          </m:r>
                        </m:num>
                        <m:den>
                          <m:r>
                            <a:rPr lang="en-US" altLang="zh-CN" sz="1600" b="0" i="1" smtClean="0">
                              <a:latin typeface="Cambria Math" panose="02040503050406030204" pitchFamily="18" charset="0"/>
                            </a:rPr>
                            <m:t>𝑉</m:t>
                          </m:r>
                        </m:den>
                      </m:f>
                    </m:oMath>
                  </a14:m>
                  <a:r>
                    <a:rPr lang="en-US" altLang="zh-CN" sz="1600" dirty="0"/>
                    <a:t> </a:t>
                  </a:r>
                  <a:endParaRPr lang="zh-CN" altLang="en-US" sz="1600" dirty="0"/>
                </a:p>
              </p:txBody>
            </p:sp>
          </mc:Choice>
          <mc:Fallback xmlns="">
            <p:sp>
              <p:nvSpPr>
                <p:cNvPr id="15" name="矩形 16">
                  <a:extLst>
                    <a:ext uri="{FF2B5EF4-FFF2-40B4-BE49-F238E27FC236}">
                      <a16:creationId xmlns:a16="http://schemas.microsoft.com/office/drawing/2014/main" id="{65A8CD6B-BCBF-4C7F-B672-BCA37DAEECDF}"/>
                    </a:ext>
                  </a:extLst>
                </p:cNvPr>
                <p:cNvSpPr>
                  <a:spLocks noRot="1" noChangeAspect="1" noMove="1" noResize="1" noEditPoints="1" noAdjustHandles="1" noChangeArrowheads="1" noChangeShapeType="1" noTextEdit="1"/>
                </p:cNvSpPr>
                <p:nvPr/>
              </p:nvSpPr>
              <p:spPr>
                <a:xfrm>
                  <a:off x="2911389" y="3604371"/>
                  <a:ext cx="4990533" cy="338554"/>
                </a:xfrm>
                <a:prstGeom prst="rect">
                  <a:avLst/>
                </a:prstGeom>
                <a:blipFill>
                  <a:blip r:embed="rId3"/>
                  <a:stretch>
                    <a:fillRect l="-733" t="-100000" r="-6112" b="-164286"/>
                  </a:stretch>
                </a:blipFill>
              </p:spPr>
              <p:txBody>
                <a:bodyPr/>
                <a:lstStyle/>
                <a:p>
                  <a:r>
                    <a:rPr lang="sv-SE">
                      <a:noFill/>
                    </a:rPr>
                    <a:t> </a:t>
                  </a:r>
                </a:p>
              </p:txBody>
            </p:sp>
          </mc:Fallback>
        </mc:AlternateContent>
        <p:sp>
          <p:nvSpPr>
            <p:cNvPr id="16" name="箭头: 下 17">
              <a:extLst>
                <a:ext uri="{FF2B5EF4-FFF2-40B4-BE49-F238E27FC236}">
                  <a16:creationId xmlns:a16="http://schemas.microsoft.com/office/drawing/2014/main" id="{798B7A3B-BCF7-4778-B770-024375CE79A2}"/>
                </a:ext>
              </a:extLst>
            </p:cNvPr>
            <p:cNvSpPr/>
            <p:nvPr/>
          </p:nvSpPr>
          <p:spPr>
            <a:xfrm>
              <a:off x="7600733" y="3930361"/>
              <a:ext cx="200798" cy="499253"/>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mc:AlternateContent xmlns:mc="http://schemas.openxmlformats.org/markup-compatibility/2006" xmlns:a14="http://schemas.microsoft.com/office/drawing/2010/main">
          <mc:Choice Requires="a14">
            <p:sp>
              <p:nvSpPr>
                <p:cNvPr id="17" name="矩形 18">
                  <a:extLst>
                    <a:ext uri="{FF2B5EF4-FFF2-40B4-BE49-F238E27FC236}">
                      <a16:creationId xmlns:a16="http://schemas.microsoft.com/office/drawing/2014/main" id="{2181BB26-A0B6-4778-B3D6-2211B2837BF4}"/>
                    </a:ext>
                  </a:extLst>
                </p:cNvPr>
                <p:cNvSpPr/>
                <p:nvPr/>
              </p:nvSpPr>
              <p:spPr>
                <a:xfrm>
                  <a:off x="2836111" y="4408718"/>
                  <a:ext cx="5141087" cy="338554"/>
                </a:xfrm>
                <a:prstGeom prst="rect">
                  <a:avLst/>
                </a:prstGeom>
              </p:spPr>
              <p:txBody>
                <a:bodyPr wrap="none">
                  <a:spAutoFit/>
                </a:bodyPr>
                <a:lstStyle/>
                <a:p>
                  <a:r>
                    <a:rPr lang="en-US" altLang="zh-CN" sz="1600" dirty="0">
                      <a:solidFill>
                        <a:srgbClr val="0000FF"/>
                      </a:solidFill>
                    </a:rPr>
                    <a:t>A shift in the extreme of the electron energy band</a:t>
                  </a:r>
                  <a14:m>
                    <m:oMath xmlns:m="http://schemas.openxmlformats.org/officeDocument/2006/math">
                      <m:r>
                        <a:rPr lang="en-US" altLang="zh-CN" sz="1600" b="0" i="0" smtClean="0">
                          <a:solidFill>
                            <a:srgbClr val="0000FF"/>
                          </a:solidFill>
                          <a:latin typeface="Cambria Math" panose="02040503050406030204" pitchFamily="18" charset="0"/>
                        </a:rPr>
                        <m:t> </m:t>
                      </m:r>
                      <m:r>
                        <a:rPr lang="zh-CN" altLang="en-US" sz="1600" i="1">
                          <a:solidFill>
                            <a:srgbClr val="0000FF"/>
                          </a:solidFill>
                          <a:latin typeface="Cambria Math" panose="02040503050406030204" pitchFamily="18" charset="0"/>
                        </a:rPr>
                        <m:t>𝛿</m:t>
                      </m:r>
                      <m:sSub>
                        <m:sSubPr>
                          <m:ctrlPr>
                            <a:rPr lang="en-US" altLang="zh-CN" sz="1600" i="1" smtClean="0">
                              <a:solidFill>
                                <a:srgbClr val="0000FF"/>
                              </a:solidFill>
                              <a:latin typeface="Cambria Math" panose="02040503050406030204" pitchFamily="18" charset="0"/>
                            </a:rPr>
                          </m:ctrlPr>
                        </m:sSubPr>
                        <m:e>
                          <m:r>
                            <a:rPr lang="en-US" altLang="zh-CN" sz="1600" b="0" i="1" smtClean="0">
                              <a:solidFill>
                                <a:srgbClr val="0000FF"/>
                              </a:solidFill>
                              <a:latin typeface="Cambria Math" panose="02040503050406030204" pitchFamily="18" charset="0"/>
                            </a:rPr>
                            <m:t>𝐸</m:t>
                          </m:r>
                        </m:e>
                        <m:sub>
                          <m:r>
                            <a:rPr lang="en-US" altLang="zh-CN" sz="1600" b="1" i="1" smtClean="0">
                              <a:solidFill>
                                <a:srgbClr val="0000FF"/>
                              </a:solidFill>
                              <a:latin typeface="Cambria Math" panose="02040503050406030204" pitchFamily="18" charset="0"/>
                            </a:rPr>
                            <m:t>𝒌</m:t>
                          </m:r>
                          <m:r>
                            <a:rPr lang="en-US" altLang="zh-CN" sz="1600" b="0" i="1" smtClean="0">
                              <a:solidFill>
                                <a:srgbClr val="0000FF"/>
                              </a:solidFill>
                              <a:latin typeface="Cambria Math" panose="02040503050406030204" pitchFamily="18" charset="0"/>
                            </a:rPr>
                            <m:t>𝑛</m:t>
                          </m:r>
                        </m:sub>
                      </m:sSub>
                    </m:oMath>
                  </a14:m>
                  <a:endParaRPr lang="zh-CN" altLang="en-US" sz="1600" dirty="0">
                    <a:solidFill>
                      <a:srgbClr val="0000FF"/>
                    </a:solidFill>
                  </a:endParaRPr>
                </a:p>
              </p:txBody>
            </p:sp>
          </mc:Choice>
          <mc:Fallback xmlns="">
            <p:sp>
              <p:nvSpPr>
                <p:cNvPr id="17" name="矩形 18">
                  <a:extLst>
                    <a:ext uri="{FF2B5EF4-FFF2-40B4-BE49-F238E27FC236}">
                      <a16:creationId xmlns:a16="http://schemas.microsoft.com/office/drawing/2014/main" id="{2181BB26-A0B6-4778-B3D6-2211B2837BF4}"/>
                    </a:ext>
                  </a:extLst>
                </p:cNvPr>
                <p:cNvSpPr>
                  <a:spLocks noRot="1" noChangeAspect="1" noMove="1" noResize="1" noEditPoints="1" noAdjustHandles="1" noChangeArrowheads="1" noChangeShapeType="1" noTextEdit="1"/>
                </p:cNvSpPr>
                <p:nvPr/>
              </p:nvSpPr>
              <p:spPr>
                <a:xfrm>
                  <a:off x="2836111" y="4408718"/>
                  <a:ext cx="5141087" cy="338554"/>
                </a:xfrm>
                <a:prstGeom prst="rect">
                  <a:avLst/>
                </a:prstGeom>
                <a:blipFill>
                  <a:blip r:embed="rId4"/>
                  <a:stretch>
                    <a:fillRect l="-592" t="-5357" b="-21429"/>
                  </a:stretch>
                </a:blipFill>
              </p:spPr>
              <p:txBody>
                <a:bodyPr/>
                <a:lstStyle/>
                <a:p>
                  <a:r>
                    <a:rPr lang="sv-SE">
                      <a:noFill/>
                    </a:rPr>
                    <a:t> </a:t>
                  </a:r>
                </a:p>
              </p:txBody>
            </p:sp>
          </mc:Fallback>
        </mc:AlternateContent>
        <p:sp>
          <p:nvSpPr>
            <p:cNvPr id="18" name="矩形 19">
              <a:extLst>
                <a:ext uri="{FF2B5EF4-FFF2-40B4-BE49-F238E27FC236}">
                  <a16:creationId xmlns:a16="http://schemas.microsoft.com/office/drawing/2014/main" id="{958DE6D9-C71D-4A3E-9AAA-5401184A0490}"/>
                </a:ext>
              </a:extLst>
            </p:cNvPr>
            <p:cNvSpPr/>
            <p:nvPr/>
          </p:nvSpPr>
          <p:spPr>
            <a:xfrm>
              <a:off x="413973" y="4758716"/>
              <a:ext cx="2422138" cy="338554"/>
            </a:xfrm>
            <a:prstGeom prst="rect">
              <a:avLst/>
            </a:prstGeom>
          </p:spPr>
          <p:txBody>
            <a:bodyPr wrap="none">
              <a:spAutoFit/>
            </a:bodyPr>
            <a:lstStyle/>
            <a:p>
              <a:r>
                <a:rPr lang="en-US" altLang="zh-CN" sz="1600" dirty="0"/>
                <a:t>To a first approximation, </a:t>
              </a:r>
              <a:endParaRPr lang="zh-CN" altLang="en-US" sz="1600" dirty="0"/>
            </a:p>
          </p:txBody>
        </p:sp>
        <mc:AlternateContent xmlns:mc="http://schemas.openxmlformats.org/markup-compatibility/2006" xmlns:a14="http://schemas.microsoft.com/office/drawing/2010/main">
          <mc:Choice Requires="a14">
            <p:sp>
              <p:nvSpPr>
                <p:cNvPr id="19" name="矩形 20">
                  <a:extLst>
                    <a:ext uri="{FF2B5EF4-FFF2-40B4-BE49-F238E27FC236}">
                      <a16:creationId xmlns:a16="http://schemas.microsoft.com/office/drawing/2014/main" id="{51BED2D9-44D5-4FCB-93DE-B72BD4EDE2AB}"/>
                    </a:ext>
                  </a:extLst>
                </p:cNvPr>
                <p:cNvSpPr/>
                <p:nvPr/>
              </p:nvSpPr>
              <p:spPr>
                <a:xfrm>
                  <a:off x="2875737" y="4758716"/>
                  <a:ext cx="222099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1600" i="1" smtClean="0">
                            <a:latin typeface="Cambria Math" panose="02040503050406030204" pitchFamily="18" charset="0"/>
                          </a:rPr>
                          <m:t>𝛿</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𝐸</m:t>
                            </m:r>
                          </m:e>
                          <m:sub>
                            <m:r>
                              <a:rPr lang="en-US" altLang="zh-CN" sz="1600" b="1" i="1">
                                <a:latin typeface="Cambria Math" panose="02040503050406030204" pitchFamily="18" charset="0"/>
                              </a:rPr>
                              <m:t>𝒌</m:t>
                            </m:r>
                            <m:r>
                              <a:rPr lang="en-US" altLang="zh-CN" sz="1600" i="1">
                                <a:latin typeface="Cambria Math" panose="02040503050406030204" pitchFamily="18" charset="0"/>
                              </a:rPr>
                              <m:t>𝑛</m:t>
                            </m:r>
                          </m:sub>
                        </m:sSub>
                        <m:r>
                          <a:rPr lang="en-US" altLang="zh-CN" sz="1600" dirty="0">
                            <a:latin typeface="Cambria Math" panose="02040503050406030204" pitchFamily="18" charset="0"/>
                            <a:ea typeface="Cambria Math" panose="02040503050406030204" pitchFamily="18" charset="0"/>
                          </a:rPr>
                          <m:t>=</m:t>
                        </m:r>
                        <m:r>
                          <a:rPr lang="en-US" altLang="zh-CN" sz="1600" i="1">
                            <a:latin typeface="Cambria Math" panose="02040503050406030204" pitchFamily="18" charset="0"/>
                            <a:ea typeface="Cambria Math" panose="02040503050406030204" pitchFamily="18" charset="0"/>
                          </a:rPr>
                          <m:t>𝑎</m:t>
                        </m:r>
                        <m:d>
                          <m:dPr>
                            <m:ctrlPr>
                              <a:rPr lang="en-US" altLang="zh-CN" sz="1600" b="0" i="1" dirty="0" smtClean="0">
                                <a:latin typeface="Cambria Math" panose="02040503050406030204" pitchFamily="18" charset="0"/>
                                <a:ea typeface="Cambria Math" panose="02040503050406030204" pitchFamily="18" charset="0"/>
                              </a:rPr>
                            </m:ctrlPr>
                          </m:dPr>
                          <m:e>
                            <m:r>
                              <a:rPr lang="en-US" altLang="zh-CN" sz="1600" b="1" i="1" dirty="0" smtClean="0">
                                <a:latin typeface="Cambria Math" panose="02040503050406030204" pitchFamily="18" charset="0"/>
                                <a:ea typeface="Cambria Math" panose="02040503050406030204" pitchFamily="18" charset="0"/>
                              </a:rPr>
                              <m:t>𝒌</m:t>
                            </m:r>
                            <m:r>
                              <a:rPr lang="en-US" altLang="zh-CN" sz="1600" b="0" i="1" dirty="0" smtClean="0">
                                <a:latin typeface="Cambria Math" panose="02040503050406030204" pitchFamily="18" charset="0"/>
                                <a:ea typeface="Cambria Math" panose="02040503050406030204" pitchFamily="18" charset="0"/>
                              </a:rPr>
                              <m:t>, </m:t>
                            </m:r>
                            <m:r>
                              <a:rPr lang="en-US" altLang="zh-CN" sz="1600" b="0" i="1" dirty="0" smtClean="0">
                                <a:latin typeface="Cambria Math" panose="02040503050406030204" pitchFamily="18" charset="0"/>
                                <a:ea typeface="Cambria Math" panose="02040503050406030204" pitchFamily="18" charset="0"/>
                              </a:rPr>
                              <m:t>𝑛</m:t>
                            </m:r>
                          </m:e>
                        </m:d>
                        <m:d>
                          <m:dPr>
                            <m:ctrlPr>
                              <a:rPr lang="en-US" altLang="zh-CN" sz="1600" b="0" i="1" dirty="0" smtClean="0">
                                <a:latin typeface="Cambria Math" panose="02040503050406030204" pitchFamily="18" charset="0"/>
                                <a:ea typeface="Cambria Math" panose="02040503050406030204" pitchFamily="18" charset="0"/>
                              </a:rPr>
                            </m:ctrlPr>
                          </m:dPr>
                          <m:e>
                            <m:f>
                              <m:fPr>
                                <m:type m:val="lin"/>
                                <m:ctrlPr>
                                  <a:rPr lang="en-US" altLang="zh-CN" sz="1600" i="1">
                                    <a:latin typeface="Cambria Math" panose="02040503050406030204" pitchFamily="18" charset="0"/>
                                  </a:rPr>
                                </m:ctrlPr>
                              </m:fPr>
                              <m:num>
                                <m:r>
                                  <a:rPr lang="zh-CN" altLang="en-US" sz="1600" i="1">
                                    <a:latin typeface="Cambria Math" panose="02040503050406030204" pitchFamily="18" charset="0"/>
                                  </a:rPr>
                                  <m:t>𝛿</m:t>
                                </m:r>
                                <m:r>
                                  <a:rPr lang="en-US" altLang="zh-CN" sz="1600" i="1">
                                    <a:latin typeface="Cambria Math" panose="02040503050406030204" pitchFamily="18" charset="0"/>
                                  </a:rPr>
                                  <m:t>𝑉</m:t>
                                </m:r>
                              </m:num>
                              <m:den>
                                <m:r>
                                  <a:rPr lang="en-US" altLang="zh-CN" sz="1600" i="1">
                                    <a:latin typeface="Cambria Math" panose="02040503050406030204" pitchFamily="18" charset="0"/>
                                  </a:rPr>
                                  <m:t>𝑉</m:t>
                                </m:r>
                              </m:den>
                            </m:f>
                          </m:e>
                        </m:d>
                      </m:oMath>
                    </m:oMathPara>
                  </a14:m>
                  <a:endParaRPr lang="zh-CN" altLang="en-US" sz="1600" dirty="0"/>
                </a:p>
              </p:txBody>
            </p:sp>
          </mc:Choice>
          <mc:Fallback xmlns="">
            <p:sp>
              <p:nvSpPr>
                <p:cNvPr id="19" name="矩形 20">
                  <a:extLst>
                    <a:ext uri="{FF2B5EF4-FFF2-40B4-BE49-F238E27FC236}">
                      <a16:creationId xmlns:a16="http://schemas.microsoft.com/office/drawing/2014/main" id="{51BED2D9-44D5-4FCB-93DE-B72BD4EDE2AB}"/>
                    </a:ext>
                  </a:extLst>
                </p:cNvPr>
                <p:cNvSpPr>
                  <a:spLocks noRot="1" noChangeAspect="1" noMove="1" noResize="1" noEditPoints="1" noAdjustHandles="1" noChangeArrowheads="1" noChangeShapeType="1" noTextEdit="1"/>
                </p:cNvSpPr>
                <p:nvPr/>
              </p:nvSpPr>
              <p:spPr>
                <a:xfrm>
                  <a:off x="2875737" y="4758716"/>
                  <a:ext cx="2220993" cy="338554"/>
                </a:xfrm>
                <a:prstGeom prst="rect">
                  <a:avLst/>
                </a:prstGeom>
                <a:blipFill>
                  <a:blip r:embed="rId5"/>
                  <a:stretch>
                    <a:fillRect t="-101818" r="-12912" b="-169091"/>
                  </a:stretch>
                </a:blipFill>
              </p:spPr>
              <p:txBody>
                <a:bodyPr/>
                <a:lstStyle/>
                <a:p>
                  <a:r>
                    <a:rPr lang="sv-SE">
                      <a:noFill/>
                    </a:rPr>
                    <a:t> </a:t>
                  </a:r>
                </a:p>
              </p:txBody>
            </p:sp>
          </mc:Fallback>
        </mc:AlternateContent>
        <p:cxnSp>
          <p:nvCxnSpPr>
            <p:cNvPr id="20" name="直接连接符 22">
              <a:extLst>
                <a:ext uri="{FF2B5EF4-FFF2-40B4-BE49-F238E27FC236}">
                  <a16:creationId xmlns:a16="http://schemas.microsoft.com/office/drawing/2014/main" id="{98A9EFB8-A538-4145-926E-2CF7480DD489}"/>
                </a:ext>
              </a:extLst>
            </p:cNvPr>
            <p:cNvCxnSpPr>
              <a:cxnSpLocks/>
              <a:stCxn id="19" idx="2"/>
            </p:cNvCxnSpPr>
            <p:nvPr/>
          </p:nvCxnSpPr>
          <p:spPr>
            <a:xfrm>
              <a:off x="3986234" y="5097270"/>
              <a:ext cx="463892" cy="165449"/>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4">
              <a:extLst>
                <a:ext uri="{FF2B5EF4-FFF2-40B4-BE49-F238E27FC236}">
                  <a16:creationId xmlns:a16="http://schemas.microsoft.com/office/drawing/2014/main" id="{2F92E5C5-BA90-4D51-8E7B-6EDFD026F099}"/>
                </a:ext>
              </a:extLst>
            </p:cNvPr>
            <p:cNvSpPr/>
            <p:nvPr/>
          </p:nvSpPr>
          <p:spPr>
            <a:xfrm>
              <a:off x="4407971" y="5132020"/>
              <a:ext cx="2419252" cy="338554"/>
            </a:xfrm>
            <a:prstGeom prst="rect">
              <a:avLst/>
            </a:prstGeom>
          </p:spPr>
          <p:txBody>
            <a:bodyPr wrap="none">
              <a:spAutoFit/>
            </a:bodyPr>
            <a:lstStyle/>
            <a:p>
              <a:r>
                <a:rPr lang="en-US" altLang="zh-CN" sz="1600" dirty="0"/>
                <a:t>The electron wavevector</a:t>
              </a:r>
              <a:endParaRPr lang="zh-CN" altLang="en-US" sz="1600" dirty="0"/>
            </a:p>
          </p:txBody>
        </p:sp>
        <p:cxnSp>
          <p:nvCxnSpPr>
            <p:cNvPr id="22" name="直接连接符 26">
              <a:extLst>
                <a:ext uri="{FF2B5EF4-FFF2-40B4-BE49-F238E27FC236}">
                  <a16:creationId xmlns:a16="http://schemas.microsoft.com/office/drawing/2014/main" id="{9D24FC8C-C445-475A-8E8B-5F20D2021695}"/>
                </a:ext>
              </a:extLst>
            </p:cNvPr>
            <p:cNvCxnSpPr/>
            <p:nvPr/>
          </p:nvCxnSpPr>
          <p:spPr>
            <a:xfrm flipH="1">
              <a:off x="3089144" y="5106782"/>
              <a:ext cx="342864" cy="201260"/>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7">
              <a:extLst>
                <a:ext uri="{FF2B5EF4-FFF2-40B4-BE49-F238E27FC236}">
                  <a16:creationId xmlns:a16="http://schemas.microsoft.com/office/drawing/2014/main" id="{405832FD-1148-467D-B032-6E2806C409E6}"/>
                </a:ext>
              </a:extLst>
            </p:cNvPr>
            <p:cNvSpPr/>
            <p:nvPr/>
          </p:nvSpPr>
          <p:spPr>
            <a:xfrm>
              <a:off x="2073404" y="5148277"/>
              <a:ext cx="1050288" cy="338554"/>
            </a:xfrm>
            <a:prstGeom prst="rect">
              <a:avLst/>
            </a:prstGeom>
          </p:spPr>
          <p:txBody>
            <a:bodyPr wrap="none">
              <a:spAutoFit/>
            </a:bodyPr>
            <a:lstStyle/>
            <a:p>
              <a:r>
                <a:rPr lang="en-US" altLang="zh-CN" sz="1600" dirty="0"/>
                <a:t>The band</a:t>
              </a:r>
              <a:endParaRPr lang="zh-CN" altLang="en-US" sz="1600" dirty="0"/>
            </a:p>
          </p:txBody>
        </p:sp>
        <p:cxnSp>
          <p:nvCxnSpPr>
            <p:cNvPr id="24" name="直接连接符 31">
              <a:extLst>
                <a:ext uri="{FF2B5EF4-FFF2-40B4-BE49-F238E27FC236}">
                  <a16:creationId xmlns:a16="http://schemas.microsoft.com/office/drawing/2014/main" id="{733DCA5F-3056-4E46-AC44-D35CB09E3E73}"/>
                </a:ext>
              </a:extLst>
            </p:cNvPr>
            <p:cNvCxnSpPr>
              <a:cxnSpLocks/>
            </p:cNvCxnSpPr>
            <p:nvPr/>
          </p:nvCxnSpPr>
          <p:spPr>
            <a:xfrm>
              <a:off x="3336314" y="5106782"/>
              <a:ext cx="180754" cy="0"/>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直接连接符 33">
              <a:extLst>
                <a:ext uri="{FF2B5EF4-FFF2-40B4-BE49-F238E27FC236}">
                  <a16:creationId xmlns:a16="http://schemas.microsoft.com/office/drawing/2014/main" id="{BF0602D8-71D6-4573-ACB2-22A0DACAF0F2}"/>
                </a:ext>
              </a:extLst>
            </p:cNvPr>
            <p:cNvCxnSpPr>
              <a:cxnSpLocks/>
            </p:cNvCxnSpPr>
            <p:nvPr/>
          </p:nvCxnSpPr>
          <p:spPr>
            <a:xfrm>
              <a:off x="3903380" y="5089057"/>
              <a:ext cx="180754" cy="0"/>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6" name="直接连接符 36">
              <a:extLst>
                <a:ext uri="{FF2B5EF4-FFF2-40B4-BE49-F238E27FC236}">
                  <a16:creationId xmlns:a16="http://schemas.microsoft.com/office/drawing/2014/main" id="{57127534-C5B8-4B33-BA3C-31B07A1D39E2}"/>
                </a:ext>
              </a:extLst>
            </p:cNvPr>
            <p:cNvCxnSpPr/>
            <p:nvPr/>
          </p:nvCxnSpPr>
          <p:spPr>
            <a:xfrm>
              <a:off x="3739493" y="5053617"/>
              <a:ext cx="76554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矩形 39">
                  <a:extLst>
                    <a:ext uri="{FF2B5EF4-FFF2-40B4-BE49-F238E27FC236}">
                      <a16:creationId xmlns:a16="http://schemas.microsoft.com/office/drawing/2014/main" id="{35EF270D-A750-49EC-8597-5C88AA101A2A}"/>
                    </a:ext>
                  </a:extLst>
                </p:cNvPr>
                <p:cNvSpPr/>
                <p:nvPr/>
              </p:nvSpPr>
              <p:spPr>
                <a:xfrm>
                  <a:off x="3075344" y="5632710"/>
                  <a:ext cx="5008038" cy="338554"/>
                </a:xfrm>
                <a:prstGeom prst="rect">
                  <a:avLst/>
                </a:prstGeom>
              </p:spPr>
              <p:txBody>
                <a:bodyPr wrap="none">
                  <a:spAutoFit/>
                </a:bodyPr>
                <a:lstStyle/>
                <a:p>
                  <a:r>
                    <a:rPr lang="en-US" altLang="zh-CN" sz="1600" dirty="0"/>
                    <a:t>Volume deformation potential of the energy level </a:t>
                  </a:r>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𝐸</m:t>
                          </m:r>
                        </m:e>
                        <m:sub>
                          <m:r>
                            <a:rPr lang="en-US" altLang="zh-CN" sz="1600" b="1" i="1">
                              <a:latin typeface="Cambria Math" panose="02040503050406030204" pitchFamily="18" charset="0"/>
                            </a:rPr>
                            <m:t>𝒌</m:t>
                          </m:r>
                          <m:r>
                            <a:rPr lang="en-US" altLang="zh-CN" sz="1600" i="1">
                              <a:latin typeface="Cambria Math" panose="02040503050406030204" pitchFamily="18" charset="0"/>
                            </a:rPr>
                            <m:t>𝑛</m:t>
                          </m:r>
                        </m:sub>
                      </m:sSub>
                    </m:oMath>
                  </a14:m>
                  <a:r>
                    <a:rPr lang="en-US" altLang="zh-CN" sz="1600" dirty="0"/>
                    <a:t> </a:t>
                  </a:r>
                  <a:endParaRPr lang="zh-CN" altLang="en-US" sz="1600" dirty="0"/>
                </a:p>
              </p:txBody>
            </p:sp>
          </mc:Choice>
          <mc:Fallback xmlns="">
            <p:sp>
              <p:nvSpPr>
                <p:cNvPr id="28" name="矩形 39">
                  <a:extLst>
                    <a:ext uri="{FF2B5EF4-FFF2-40B4-BE49-F238E27FC236}">
                      <a16:creationId xmlns:a16="http://schemas.microsoft.com/office/drawing/2014/main" id="{35EF270D-A750-49EC-8597-5C88AA101A2A}"/>
                    </a:ext>
                  </a:extLst>
                </p:cNvPr>
                <p:cNvSpPr>
                  <a:spLocks noRot="1" noChangeAspect="1" noMove="1" noResize="1" noEditPoints="1" noAdjustHandles="1" noChangeArrowheads="1" noChangeShapeType="1" noTextEdit="1"/>
                </p:cNvSpPr>
                <p:nvPr/>
              </p:nvSpPr>
              <p:spPr>
                <a:xfrm>
                  <a:off x="3075344" y="5632710"/>
                  <a:ext cx="5008038" cy="338554"/>
                </a:xfrm>
                <a:prstGeom prst="rect">
                  <a:avLst/>
                </a:prstGeom>
                <a:blipFill>
                  <a:blip r:embed="rId6"/>
                  <a:stretch>
                    <a:fillRect l="-608" t="-5357" b="-21429"/>
                  </a:stretch>
                </a:blipFill>
              </p:spPr>
              <p:txBody>
                <a:bodyPr/>
                <a:lstStyle/>
                <a:p>
                  <a:r>
                    <a:rPr lang="sv-SE">
                      <a:noFill/>
                    </a:rPr>
                    <a:t> </a:t>
                  </a:r>
                </a:p>
              </p:txBody>
            </p:sp>
          </mc:Fallback>
        </mc:AlternateContent>
        <p:cxnSp>
          <p:nvCxnSpPr>
            <p:cNvPr id="35" name="Straight Connector 34"/>
            <p:cNvCxnSpPr/>
            <p:nvPr/>
          </p:nvCxnSpPr>
          <p:spPr>
            <a:xfrm>
              <a:off x="3845823" y="5053617"/>
              <a:ext cx="0" cy="57909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2"/>
          </p:nvPr>
        </p:nvSpPr>
        <p:spPr/>
        <p:txBody>
          <a:bodyPr/>
          <a:lstStyle/>
          <a:p>
            <a:fld id="{680D72F4-1C41-4187-A4BC-492CF086CF40}" type="slidenum">
              <a:rPr lang="sv-SE" smtClean="0"/>
              <a:pPr/>
              <a:t>25</a:t>
            </a:fld>
            <a:endParaRPr lang="sv-SE"/>
          </a:p>
        </p:txBody>
      </p:sp>
      <p:sp>
        <p:nvSpPr>
          <p:cNvPr id="30" name="矩形 2">
            <a:extLst>
              <a:ext uri="{FF2B5EF4-FFF2-40B4-BE49-F238E27FC236}">
                <a16:creationId xmlns:a16="http://schemas.microsoft.com/office/drawing/2014/main" id="{924C6048-1346-46A7-8F32-EFAC927CBC10}"/>
              </a:ext>
            </a:extLst>
          </p:cNvPr>
          <p:cNvSpPr/>
          <p:nvPr/>
        </p:nvSpPr>
        <p:spPr>
          <a:xfrm>
            <a:off x="2449398" y="2372204"/>
            <a:ext cx="4087979" cy="716350"/>
          </a:xfrm>
          <a:prstGeom prst="rect">
            <a:avLst/>
          </a:prstGeom>
        </p:spPr>
        <p:txBody>
          <a:bodyPr wrap="none">
            <a:spAutoFit/>
          </a:bodyPr>
          <a:lstStyle/>
          <a:p>
            <a:pPr>
              <a:lnSpc>
                <a:spcPct val="200000"/>
              </a:lnSpc>
            </a:pPr>
            <a:r>
              <a:rPr lang="en-US" altLang="zh-CN" sz="2400" dirty="0">
                <a:solidFill>
                  <a:srgbClr val="FF0000"/>
                </a:solidFill>
              </a:rPr>
              <a:t>The deformation </a:t>
            </a:r>
            <a:r>
              <a:rPr lang="en-US" altLang="zh-CN" sz="2400" dirty="0" err="1" smtClean="0">
                <a:solidFill>
                  <a:srgbClr val="FF0000"/>
                </a:solidFill>
              </a:rPr>
              <a:t>emchanism</a:t>
            </a:r>
            <a:endParaRPr lang="en-US" altLang="zh-CN" sz="2400" dirty="0" smtClean="0">
              <a:solidFill>
                <a:srgbClr val="FF0000"/>
              </a:solidFill>
            </a:endParaRPr>
          </a:p>
        </p:txBody>
      </p:sp>
      <p:sp>
        <p:nvSpPr>
          <p:cNvPr id="31" name="Rectangle 30"/>
          <p:cNvSpPr/>
          <p:nvPr/>
        </p:nvSpPr>
        <p:spPr>
          <a:xfrm>
            <a:off x="2449398" y="3102551"/>
            <a:ext cx="4572000" cy="1455014"/>
          </a:xfrm>
          <a:prstGeom prst="rect">
            <a:avLst/>
          </a:prstGeom>
        </p:spPr>
        <p:txBody>
          <a:bodyPr>
            <a:spAutoFit/>
          </a:bodyPr>
          <a:lstStyle/>
          <a:p>
            <a:pPr>
              <a:lnSpc>
                <a:spcPct val="200000"/>
              </a:lnSpc>
            </a:pPr>
            <a:r>
              <a:rPr lang="en-US" altLang="zh-CN" sz="2400" dirty="0">
                <a:solidFill>
                  <a:srgbClr val="FF0000"/>
                </a:solidFill>
              </a:rPr>
              <a:t>The piezoelectric mechanism</a:t>
            </a:r>
          </a:p>
          <a:p>
            <a:pPr>
              <a:lnSpc>
                <a:spcPct val="200000"/>
              </a:lnSpc>
            </a:pPr>
            <a:r>
              <a:rPr lang="en-US" altLang="zh-CN" sz="2400" dirty="0">
                <a:solidFill>
                  <a:srgbClr val="FF0000"/>
                </a:solidFill>
                <a:latin typeface="+mj-ea"/>
                <a:cs typeface="Times New Roman" panose="02020603050405020304" pitchFamily="18" charset="0"/>
              </a:rPr>
              <a:t>The </a:t>
            </a:r>
            <a:r>
              <a:rPr lang="en-US" altLang="zh-CN" sz="2400" dirty="0" err="1">
                <a:solidFill>
                  <a:srgbClr val="FF0000"/>
                </a:solidFill>
                <a:latin typeface="+mj-ea"/>
                <a:cs typeface="Times New Roman" panose="02020603050405020304" pitchFamily="18" charset="0"/>
              </a:rPr>
              <a:t>Fröhlich</a:t>
            </a:r>
            <a:r>
              <a:rPr lang="en-US" altLang="zh-CN" sz="2400" dirty="0">
                <a:solidFill>
                  <a:srgbClr val="FF0000"/>
                </a:solidFill>
                <a:latin typeface="+mj-ea"/>
                <a:cs typeface="Times New Roman" panose="02020603050405020304" pitchFamily="18" charset="0"/>
              </a:rPr>
              <a:t> mechanism</a:t>
            </a:r>
            <a:endParaRPr lang="zh-CN" altLang="en-US" sz="2400" dirty="0">
              <a:solidFill>
                <a:srgbClr val="FF0000"/>
              </a:solidFill>
              <a:latin typeface="+mj-ea"/>
              <a:cs typeface="Times New Roman" panose="02020603050405020304" pitchFamily="18" charset="0"/>
            </a:endParaRPr>
          </a:p>
        </p:txBody>
      </p:sp>
    </p:spTree>
    <p:extLst>
      <p:ext uri="{BB962C8B-B14F-4D97-AF65-F5344CB8AC3E}">
        <p14:creationId xmlns:p14="http://schemas.microsoft.com/office/powerpoint/2010/main" val="150110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1">
                                            <p:txEl>
                                              <p:pRg st="1" end="1"/>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30">
                                            <p:txEl>
                                              <p:pRg st="0" end="0"/>
                                            </p:txEl>
                                          </p:spTgt>
                                        </p:tgtEl>
                                      </p:cBhvr>
                                      <p:by x="50000" y="50000"/>
                                    </p:animScale>
                                  </p:childTnLst>
                                </p:cTn>
                              </p:par>
                              <p:par>
                                <p:cTn id="13" presetID="42" presetClass="path" presetSubtype="0" accel="50000" decel="50000" fill="hold" grpId="0" nodeType="withEffect">
                                  <p:stCondLst>
                                    <p:cond delay="0"/>
                                  </p:stCondLst>
                                  <p:childTnLst>
                                    <p:animMotion origin="layout" path="M -1.38889E-6 2.96296E-6 L -0.00069 -0.18172 " pathEditMode="relative" rAng="0" ptsTypes="AA">
                                      <p:cBhvr>
                                        <p:cTn id="14" dur="2000" fill="hold"/>
                                        <p:tgtEl>
                                          <p:spTgt spid="30">
                                            <p:txEl>
                                              <p:pRg st="0" end="0"/>
                                            </p:txEl>
                                          </p:spTgt>
                                        </p:tgtEl>
                                        <p:attrNameLst>
                                          <p:attrName>ppt_x</p:attrName>
                                          <p:attrName>ppt_y</p:attrName>
                                        </p:attrNameLst>
                                      </p:cBhvr>
                                      <p:rCtr x="-35" y="-909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2">
            <a:extLst>
              <a:ext uri="{FF2B5EF4-FFF2-40B4-BE49-F238E27FC236}">
                <a16:creationId xmlns:a16="http://schemas.microsoft.com/office/drawing/2014/main" id="{4410A895-B63C-4E9D-B7CD-4762338AD983}"/>
              </a:ext>
            </a:extLst>
          </p:cNvPr>
          <p:cNvSpPr/>
          <p:nvPr/>
        </p:nvSpPr>
        <p:spPr>
          <a:xfrm>
            <a:off x="5039124" y="947785"/>
            <a:ext cx="4185761" cy="369332"/>
          </a:xfrm>
          <a:prstGeom prst="rect">
            <a:avLst/>
          </a:prstGeom>
        </p:spPr>
        <p:txBody>
          <a:bodyPr wrap="none">
            <a:spAutoFit/>
          </a:bodyPr>
          <a:lstStyle/>
          <a:p>
            <a:r>
              <a:rPr lang="en-US" altLang="zh-CN" dirty="0">
                <a:solidFill>
                  <a:srgbClr val="FF0000"/>
                </a:solidFill>
              </a:rPr>
              <a:t>Calculation of the deformation potential</a:t>
            </a:r>
            <a:endParaRPr lang="zh-CN" altLang="en-US" dirty="0">
              <a:solidFill>
                <a:srgbClr val="FF0000"/>
              </a:solidFill>
            </a:endParaRPr>
          </a:p>
        </p:txBody>
      </p:sp>
      <p:sp>
        <p:nvSpPr>
          <p:cNvPr id="5" name="矩形 3">
            <a:extLst>
              <a:ext uri="{FF2B5EF4-FFF2-40B4-BE49-F238E27FC236}">
                <a16:creationId xmlns:a16="http://schemas.microsoft.com/office/drawing/2014/main" id="{C2FC2ED3-3BF3-44C5-BD64-B7DFCAE26767}"/>
              </a:ext>
            </a:extLst>
          </p:cNvPr>
          <p:cNvSpPr/>
          <p:nvPr/>
        </p:nvSpPr>
        <p:spPr>
          <a:xfrm>
            <a:off x="571784" y="1670237"/>
            <a:ext cx="6580135" cy="584775"/>
          </a:xfrm>
          <a:prstGeom prst="rect">
            <a:avLst/>
          </a:prstGeom>
        </p:spPr>
        <p:txBody>
          <a:bodyPr wrap="none">
            <a:spAutoFit/>
          </a:bodyPr>
          <a:lstStyle/>
          <a:p>
            <a:r>
              <a:rPr lang="en-US" altLang="zh-CN" sz="1600" dirty="0"/>
              <a:t>Absolute deformation potential― difficult either in theory or experiment</a:t>
            </a:r>
          </a:p>
          <a:p>
            <a:r>
              <a:rPr lang="en-US" altLang="zh-CN" sz="1600" dirty="0"/>
              <a:t>Relative deformation potential ― much </a:t>
            </a:r>
            <a:r>
              <a:rPr lang="en-US" altLang="zh-CN" sz="1600" dirty="0" smtClean="0"/>
              <a:t>easier</a:t>
            </a:r>
            <a:endParaRPr lang="zh-CN" altLang="en-US" sz="1600" dirty="0"/>
          </a:p>
        </p:txBody>
      </p:sp>
      <p:sp>
        <p:nvSpPr>
          <p:cNvPr id="6" name="矩形 4">
            <a:extLst>
              <a:ext uri="{FF2B5EF4-FFF2-40B4-BE49-F238E27FC236}">
                <a16:creationId xmlns:a16="http://schemas.microsoft.com/office/drawing/2014/main" id="{64E07A4E-A91B-45DB-8D56-55478AC702D3}"/>
              </a:ext>
            </a:extLst>
          </p:cNvPr>
          <p:cNvSpPr/>
          <p:nvPr/>
        </p:nvSpPr>
        <p:spPr>
          <a:xfrm>
            <a:off x="1007719" y="3307917"/>
            <a:ext cx="1765005" cy="35087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Sample</a:t>
            </a:r>
            <a:endParaRPr lang="zh-CN" altLang="en-US" sz="1600" dirty="0"/>
          </a:p>
        </p:txBody>
      </p:sp>
      <p:cxnSp>
        <p:nvCxnSpPr>
          <p:cNvPr id="8" name="直接箭头连接符 6">
            <a:extLst>
              <a:ext uri="{FF2B5EF4-FFF2-40B4-BE49-F238E27FC236}">
                <a16:creationId xmlns:a16="http://schemas.microsoft.com/office/drawing/2014/main" id="{1E4992D7-00B0-42D2-9B0A-11C9E3D0B9BF}"/>
              </a:ext>
            </a:extLst>
          </p:cNvPr>
          <p:cNvCxnSpPr>
            <a:cxnSpLocks/>
          </p:cNvCxnSpPr>
          <p:nvPr/>
        </p:nvCxnSpPr>
        <p:spPr>
          <a:xfrm>
            <a:off x="1145942"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CC903272-BF6B-45FA-9B2A-2FF5F0CCD0DD}"/>
              </a:ext>
            </a:extLst>
          </p:cNvPr>
          <p:cNvCxnSpPr>
            <a:cxnSpLocks/>
          </p:cNvCxnSpPr>
          <p:nvPr/>
        </p:nvCxnSpPr>
        <p:spPr>
          <a:xfrm>
            <a:off x="1298342"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E738950C-A2D6-49E3-8107-F2509D97015B}"/>
              </a:ext>
            </a:extLst>
          </p:cNvPr>
          <p:cNvCxnSpPr>
            <a:cxnSpLocks/>
          </p:cNvCxnSpPr>
          <p:nvPr/>
        </p:nvCxnSpPr>
        <p:spPr>
          <a:xfrm>
            <a:off x="1489728"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B7978334-E50A-4182-8671-1311F6BDC514}"/>
              </a:ext>
            </a:extLst>
          </p:cNvPr>
          <p:cNvCxnSpPr>
            <a:cxnSpLocks/>
          </p:cNvCxnSpPr>
          <p:nvPr/>
        </p:nvCxnSpPr>
        <p:spPr>
          <a:xfrm>
            <a:off x="1642128"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081B1069-A465-4F92-A0AE-0AF6151FA54D}"/>
              </a:ext>
            </a:extLst>
          </p:cNvPr>
          <p:cNvCxnSpPr>
            <a:cxnSpLocks/>
          </p:cNvCxnSpPr>
          <p:nvPr/>
        </p:nvCxnSpPr>
        <p:spPr>
          <a:xfrm>
            <a:off x="1787439"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1CD99F5B-F6CC-43C8-A521-9AA9FE8AB596}"/>
              </a:ext>
            </a:extLst>
          </p:cNvPr>
          <p:cNvCxnSpPr>
            <a:cxnSpLocks/>
          </p:cNvCxnSpPr>
          <p:nvPr/>
        </p:nvCxnSpPr>
        <p:spPr>
          <a:xfrm>
            <a:off x="1939839"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94C689CA-DBB7-4A51-A98A-125345281E98}"/>
              </a:ext>
            </a:extLst>
          </p:cNvPr>
          <p:cNvCxnSpPr>
            <a:cxnSpLocks/>
          </p:cNvCxnSpPr>
          <p:nvPr/>
        </p:nvCxnSpPr>
        <p:spPr>
          <a:xfrm>
            <a:off x="2131225"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093C4471-23E4-4B68-B06F-1128448D0ED4}"/>
              </a:ext>
            </a:extLst>
          </p:cNvPr>
          <p:cNvCxnSpPr>
            <a:cxnSpLocks/>
          </p:cNvCxnSpPr>
          <p:nvPr/>
        </p:nvCxnSpPr>
        <p:spPr>
          <a:xfrm>
            <a:off x="2283625"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34D8F92E-AF90-4C10-91F9-ABA0B9105CA0}"/>
              </a:ext>
            </a:extLst>
          </p:cNvPr>
          <p:cNvCxnSpPr>
            <a:cxnSpLocks/>
          </p:cNvCxnSpPr>
          <p:nvPr/>
        </p:nvCxnSpPr>
        <p:spPr>
          <a:xfrm>
            <a:off x="2453746"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D21B5CB6-14F4-4F24-A01C-54859EBE559C}"/>
              </a:ext>
            </a:extLst>
          </p:cNvPr>
          <p:cNvCxnSpPr>
            <a:cxnSpLocks/>
          </p:cNvCxnSpPr>
          <p:nvPr/>
        </p:nvCxnSpPr>
        <p:spPr>
          <a:xfrm>
            <a:off x="2606146" y="2808187"/>
            <a:ext cx="0" cy="425302"/>
          </a:xfrm>
          <a:prstGeom prst="straightConnector1">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C532C645-B9DA-48E3-B21E-2D94ECD4BA9B}"/>
              </a:ext>
            </a:extLst>
          </p:cNvPr>
          <p:cNvSpPr/>
          <p:nvPr/>
        </p:nvSpPr>
        <p:spPr>
          <a:xfrm>
            <a:off x="571784" y="2438855"/>
            <a:ext cx="2842445" cy="338554"/>
          </a:xfrm>
          <a:prstGeom prst="rect">
            <a:avLst/>
          </a:prstGeom>
        </p:spPr>
        <p:txBody>
          <a:bodyPr wrap="none">
            <a:spAutoFit/>
          </a:bodyPr>
          <a:lstStyle/>
          <a:p>
            <a:r>
              <a:rPr lang="en-US" altLang="zh-CN" sz="1600" dirty="0"/>
              <a:t>External hydrostatic pressure</a:t>
            </a:r>
            <a:endParaRPr lang="zh-CN" altLang="en-US" sz="1600" dirty="0"/>
          </a:p>
        </p:txBody>
      </p:sp>
      <p:sp>
        <p:nvSpPr>
          <p:cNvPr id="19" name="箭头: 右 18">
            <a:extLst>
              <a:ext uri="{FF2B5EF4-FFF2-40B4-BE49-F238E27FC236}">
                <a16:creationId xmlns:a16="http://schemas.microsoft.com/office/drawing/2014/main" id="{EA7F3B45-4A6B-4109-9510-76B8BF7F4A5E}"/>
              </a:ext>
            </a:extLst>
          </p:cNvPr>
          <p:cNvSpPr/>
          <p:nvPr/>
        </p:nvSpPr>
        <p:spPr>
          <a:xfrm>
            <a:off x="3560817" y="3020838"/>
            <a:ext cx="1988288" cy="287079"/>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a:extLst>
              <a:ext uri="{FF2B5EF4-FFF2-40B4-BE49-F238E27FC236}">
                <a16:creationId xmlns:a16="http://schemas.microsoft.com/office/drawing/2014/main" id="{0B6DD536-06A7-43DC-8972-5D5F51FACFD5}"/>
              </a:ext>
            </a:extLst>
          </p:cNvPr>
          <p:cNvSpPr/>
          <p:nvPr/>
        </p:nvSpPr>
        <p:spPr>
          <a:xfrm>
            <a:off x="3474758" y="2688720"/>
            <a:ext cx="2135521" cy="338554"/>
          </a:xfrm>
          <a:prstGeom prst="rect">
            <a:avLst/>
          </a:prstGeom>
        </p:spPr>
        <p:txBody>
          <a:bodyPr wrap="none">
            <a:spAutoFit/>
          </a:bodyPr>
          <a:lstStyle/>
          <a:p>
            <a:r>
              <a:rPr lang="en-US" altLang="zh-CN" sz="1600" dirty="0"/>
              <a:t>Optical measurement</a:t>
            </a:r>
            <a:endParaRPr lang="zh-CN" altLang="en-US" sz="1600" dirty="0"/>
          </a:p>
        </p:txBody>
      </p:sp>
      <p:sp>
        <p:nvSpPr>
          <p:cNvPr id="21" name="矩形 20">
            <a:extLst>
              <a:ext uri="{FF2B5EF4-FFF2-40B4-BE49-F238E27FC236}">
                <a16:creationId xmlns:a16="http://schemas.microsoft.com/office/drawing/2014/main" id="{AE419C83-9DAE-4663-9D6F-37E07030A380}"/>
              </a:ext>
            </a:extLst>
          </p:cNvPr>
          <p:cNvSpPr/>
          <p:nvPr/>
        </p:nvSpPr>
        <p:spPr>
          <a:xfrm>
            <a:off x="5685556" y="2861350"/>
            <a:ext cx="3565166" cy="584775"/>
          </a:xfrm>
          <a:prstGeom prst="rect">
            <a:avLst/>
          </a:prstGeom>
        </p:spPr>
        <p:txBody>
          <a:bodyPr wrap="square">
            <a:spAutoFit/>
          </a:bodyPr>
          <a:lstStyle/>
          <a:p>
            <a:r>
              <a:rPr lang="en-US" altLang="zh-CN" sz="1600" dirty="0"/>
              <a:t>Energy difference near the onset of the absorption edge</a:t>
            </a:r>
            <a:endParaRPr lang="zh-CN" altLang="en-US" sz="1600" dirty="0"/>
          </a:p>
        </p:txBody>
      </p:sp>
      <p:sp>
        <p:nvSpPr>
          <p:cNvPr id="22" name="矩形 21">
            <a:extLst>
              <a:ext uri="{FF2B5EF4-FFF2-40B4-BE49-F238E27FC236}">
                <a16:creationId xmlns:a16="http://schemas.microsoft.com/office/drawing/2014/main" id="{C0C75A11-0F55-45F0-AB36-B00C80A54876}"/>
              </a:ext>
            </a:extLst>
          </p:cNvPr>
          <p:cNvSpPr/>
          <p:nvPr/>
        </p:nvSpPr>
        <p:spPr>
          <a:xfrm>
            <a:off x="667477" y="4215654"/>
            <a:ext cx="7910227" cy="1569660"/>
          </a:xfrm>
          <a:prstGeom prst="rect">
            <a:avLst/>
          </a:prstGeom>
        </p:spPr>
        <p:txBody>
          <a:bodyPr wrap="square">
            <a:spAutoFit/>
          </a:bodyPr>
          <a:lstStyle/>
          <a:p>
            <a:r>
              <a:rPr lang="en-US" altLang="zh-CN" sz="1600" dirty="0"/>
              <a:t>Note:</a:t>
            </a:r>
          </a:p>
          <a:p>
            <a:pPr marL="342900" indent="-342900">
              <a:buFont typeface="+mj-lt"/>
              <a:buAutoNum type="arabicPeriod"/>
            </a:pPr>
            <a:r>
              <a:rPr lang="en-US" altLang="zh-CN" sz="1600" dirty="0"/>
              <a:t>The optical phonon may partially denoted to the deformation potential, particularly the long-wavelength one.</a:t>
            </a:r>
          </a:p>
          <a:p>
            <a:pPr marL="342900" indent="-342900">
              <a:buFont typeface="+mj-lt"/>
              <a:buAutoNum type="arabicPeriod"/>
            </a:pPr>
            <a:r>
              <a:rPr lang="en-US" altLang="zh-CN" sz="1600" dirty="0"/>
              <a:t>The exciton-phonon interaction due to the deformation potential also occurs in the crystalline solids.</a:t>
            </a:r>
          </a:p>
          <a:p>
            <a:endParaRPr lang="en-US" altLang="zh-CN" sz="1600" dirty="0"/>
          </a:p>
        </p:txBody>
      </p:sp>
      <p:sp>
        <p:nvSpPr>
          <p:cNvPr id="23"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3" name="Slide Number Placeholder 2"/>
          <p:cNvSpPr>
            <a:spLocks noGrp="1"/>
          </p:cNvSpPr>
          <p:nvPr>
            <p:ph type="sldNum" sz="quarter" idx="12"/>
          </p:nvPr>
        </p:nvSpPr>
        <p:spPr/>
        <p:txBody>
          <a:bodyPr/>
          <a:lstStyle/>
          <a:p>
            <a:fld id="{680D72F4-1C41-4187-A4BC-492CF086CF40}" type="slidenum">
              <a:rPr lang="sv-SE" smtClean="0"/>
              <a:pPr/>
              <a:t>26</a:t>
            </a:fld>
            <a:endParaRPr lang="sv-SE"/>
          </a:p>
        </p:txBody>
      </p:sp>
    </p:spTree>
    <p:extLst>
      <p:ext uri="{BB962C8B-B14F-4D97-AF65-F5344CB8AC3E}">
        <p14:creationId xmlns:p14="http://schemas.microsoft.com/office/powerpoint/2010/main" val="361618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5" name="矩形 9">
            <a:extLst>
              <a:ext uri="{FF2B5EF4-FFF2-40B4-BE49-F238E27FC236}">
                <a16:creationId xmlns:a16="http://schemas.microsoft.com/office/drawing/2014/main" id="{374C7F24-F9DD-4A6D-993F-77B71E6BB11F}"/>
              </a:ext>
            </a:extLst>
          </p:cNvPr>
          <p:cNvSpPr/>
          <p:nvPr/>
        </p:nvSpPr>
        <p:spPr>
          <a:xfrm>
            <a:off x="495562" y="1646028"/>
            <a:ext cx="8325292" cy="671612"/>
          </a:xfrm>
          <a:prstGeom prst="rect">
            <a:avLst/>
          </a:prstGeom>
          <a:solidFill>
            <a:schemeClr val="accent4">
              <a:lumMod val="40000"/>
              <a:lumOff val="6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2">
            <a:extLst>
              <a:ext uri="{FF2B5EF4-FFF2-40B4-BE49-F238E27FC236}">
                <a16:creationId xmlns:a16="http://schemas.microsoft.com/office/drawing/2014/main" id="{C96E82D1-FF6A-40B3-8CDF-5D2ADAB42FF9}"/>
              </a:ext>
            </a:extLst>
          </p:cNvPr>
          <p:cNvSpPr/>
          <p:nvPr/>
        </p:nvSpPr>
        <p:spPr>
          <a:xfrm>
            <a:off x="5990717" y="947785"/>
            <a:ext cx="3172663" cy="369332"/>
          </a:xfrm>
          <a:prstGeom prst="rect">
            <a:avLst/>
          </a:prstGeom>
        </p:spPr>
        <p:txBody>
          <a:bodyPr wrap="none">
            <a:spAutoFit/>
          </a:bodyPr>
          <a:lstStyle/>
          <a:p>
            <a:r>
              <a:rPr lang="en-US" altLang="zh-CN" dirty="0">
                <a:solidFill>
                  <a:srgbClr val="FF0000"/>
                </a:solidFill>
              </a:rPr>
              <a:t>The piezoelectric mechanism</a:t>
            </a:r>
            <a:endParaRPr lang="zh-CN" altLang="en-US" dirty="0">
              <a:solidFill>
                <a:srgbClr val="FF0000"/>
              </a:solidFill>
            </a:endParaRPr>
          </a:p>
        </p:txBody>
      </p:sp>
      <p:sp>
        <p:nvSpPr>
          <p:cNvPr id="8" name="文本框 3">
            <a:extLst>
              <a:ext uri="{FF2B5EF4-FFF2-40B4-BE49-F238E27FC236}">
                <a16:creationId xmlns:a16="http://schemas.microsoft.com/office/drawing/2014/main" id="{E8DFE624-2BA6-4087-BFB7-0E128DC27302}"/>
              </a:ext>
            </a:extLst>
          </p:cNvPr>
          <p:cNvSpPr txBox="1"/>
          <p:nvPr/>
        </p:nvSpPr>
        <p:spPr>
          <a:xfrm>
            <a:off x="495562" y="1646027"/>
            <a:ext cx="3276859" cy="338554"/>
          </a:xfrm>
          <a:prstGeom prst="rect">
            <a:avLst/>
          </a:prstGeom>
          <a:noFill/>
        </p:spPr>
        <p:txBody>
          <a:bodyPr wrap="none" rtlCol="0">
            <a:spAutoFit/>
          </a:bodyPr>
          <a:lstStyle/>
          <a:p>
            <a:r>
              <a:rPr lang="en-US" altLang="zh-CN" sz="1600" dirty="0"/>
              <a:t>For lower lattice symmetric crystal</a:t>
            </a:r>
            <a:endParaRPr lang="zh-CN" altLang="en-US" sz="1600" dirty="0"/>
          </a:p>
        </p:txBody>
      </p:sp>
      <p:sp>
        <p:nvSpPr>
          <p:cNvPr id="9" name="矩形 4">
            <a:extLst>
              <a:ext uri="{FF2B5EF4-FFF2-40B4-BE49-F238E27FC236}">
                <a16:creationId xmlns:a16="http://schemas.microsoft.com/office/drawing/2014/main" id="{AFE501B1-ADEF-4CB6-BD56-135B1708D8FD}"/>
              </a:ext>
            </a:extLst>
          </p:cNvPr>
          <p:cNvSpPr/>
          <p:nvPr/>
        </p:nvSpPr>
        <p:spPr>
          <a:xfrm>
            <a:off x="422409" y="1972774"/>
            <a:ext cx="2419252" cy="338554"/>
          </a:xfrm>
          <a:prstGeom prst="rect">
            <a:avLst/>
          </a:prstGeom>
        </p:spPr>
        <p:txBody>
          <a:bodyPr wrap="none">
            <a:spAutoFit/>
          </a:bodyPr>
          <a:lstStyle/>
          <a:p>
            <a:r>
              <a:rPr lang="en-US" altLang="zh-CN" sz="1600" dirty="0"/>
              <a:t> </a:t>
            </a:r>
            <a:r>
              <a:rPr lang="en-US" altLang="zh-CN" sz="1600" dirty="0" smtClean="0"/>
              <a:t>Mechanical </a:t>
            </a:r>
            <a:r>
              <a:rPr lang="en-US" altLang="zh-CN" sz="1600" dirty="0"/>
              <a:t>deformation</a:t>
            </a:r>
            <a:endParaRPr lang="zh-CN" altLang="en-US" sz="1600" dirty="0"/>
          </a:p>
        </p:txBody>
      </p:sp>
      <p:sp>
        <p:nvSpPr>
          <p:cNvPr id="10" name="矩形 6">
            <a:extLst>
              <a:ext uri="{FF2B5EF4-FFF2-40B4-BE49-F238E27FC236}">
                <a16:creationId xmlns:a16="http://schemas.microsoft.com/office/drawing/2014/main" id="{6BFAC8C2-F144-47EA-8822-1727195EACD1}"/>
              </a:ext>
            </a:extLst>
          </p:cNvPr>
          <p:cNvSpPr/>
          <p:nvPr/>
        </p:nvSpPr>
        <p:spPr>
          <a:xfrm>
            <a:off x="3473135" y="1972774"/>
            <a:ext cx="1289135" cy="338554"/>
          </a:xfrm>
          <a:prstGeom prst="rect">
            <a:avLst/>
          </a:prstGeom>
        </p:spPr>
        <p:txBody>
          <a:bodyPr wrap="none">
            <a:spAutoFit/>
          </a:bodyPr>
          <a:lstStyle/>
          <a:p>
            <a:r>
              <a:rPr lang="en-US" altLang="zh-CN" sz="1600" dirty="0"/>
              <a:t>Electric field</a:t>
            </a:r>
            <a:endParaRPr lang="zh-CN" altLang="en-US" sz="1600" dirty="0"/>
          </a:p>
        </p:txBody>
      </p:sp>
      <p:sp>
        <p:nvSpPr>
          <p:cNvPr id="11" name="矩形 7">
            <a:extLst>
              <a:ext uri="{FF2B5EF4-FFF2-40B4-BE49-F238E27FC236}">
                <a16:creationId xmlns:a16="http://schemas.microsoft.com/office/drawing/2014/main" id="{65A3C2B9-987E-46EF-9AF8-C21596DB8180}"/>
              </a:ext>
            </a:extLst>
          </p:cNvPr>
          <p:cNvSpPr/>
          <p:nvPr/>
        </p:nvSpPr>
        <p:spPr>
          <a:xfrm>
            <a:off x="5380968" y="1972774"/>
            <a:ext cx="1574470" cy="338554"/>
          </a:xfrm>
          <a:prstGeom prst="rect">
            <a:avLst/>
          </a:prstGeom>
        </p:spPr>
        <p:txBody>
          <a:bodyPr wrap="none">
            <a:spAutoFit/>
          </a:bodyPr>
          <a:lstStyle/>
          <a:p>
            <a:r>
              <a:rPr lang="en-US" altLang="zh-CN" sz="1600" dirty="0"/>
              <a:t>Electric voltage</a:t>
            </a:r>
            <a:endParaRPr lang="zh-CN" altLang="en-US" sz="1600" dirty="0"/>
          </a:p>
        </p:txBody>
      </p:sp>
      <p:sp>
        <p:nvSpPr>
          <p:cNvPr id="12" name="矩形 8">
            <a:extLst>
              <a:ext uri="{FF2B5EF4-FFF2-40B4-BE49-F238E27FC236}">
                <a16:creationId xmlns:a16="http://schemas.microsoft.com/office/drawing/2014/main" id="{653E4098-1BE3-4463-9060-57938863AF63}"/>
              </a:ext>
            </a:extLst>
          </p:cNvPr>
          <p:cNvSpPr/>
          <p:nvPr/>
        </p:nvSpPr>
        <p:spPr>
          <a:xfrm>
            <a:off x="495562" y="1185616"/>
            <a:ext cx="1902572" cy="338554"/>
          </a:xfrm>
          <a:prstGeom prst="rect">
            <a:avLst/>
          </a:prstGeom>
        </p:spPr>
        <p:txBody>
          <a:bodyPr wrap="none">
            <a:spAutoFit/>
          </a:bodyPr>
          <a:lstStyle/>
          <a:p>
            <a:r>
              <a:rPr lang="en-US" altLang="zh-CN" sz="1600" dirty="0">
                <a:solidFill>
                  <a:srgbClr val="0000FF"/>
                </a:solidFill>
              </a:rPr>
              <a:t>Piezoelectric effect</a:t>
            </a:r>
            <a:endParaRPr lang="zh-CN" altLang="en-US" sz="1600" dirty="0"/>
          </a:p>
        </p:txBody>
      </p:sp>
      <p:sp>
        <p:nvSpPr>
          <p:cNvPr id="13" name="箭头: 右 10">
            <a:extLst>
              <a:ext uri="{FF2B5EF4-FFF2-40B4-BE49-F238E27FC236}">
                <a16:creationId xmlns:a16="http://schemas.microsoft.com/office/drawing/2014/main" id="{B700E811-31B4-4BD3-B829-C571A5E7F2CC}"/>
              </a:ext>
            </a:extLst>
          </p:cNvPr>
          <p:cNvSpPr/>
          <p:nvPr/>
        </p:nvSpPr>
        <p:spPr>
          <a:xfrm>
            <a:off x="2857265" y="2109078"/>
            <a:ext cx="615870" cy="97241"/>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箭头: 右 11">
            <a:extLst>
              <a:ext uri="{FF2B5EF4-FFF2-40B4-BE49-F238E27FC236}">
                <a16:creationId xmlns:a16="http://schemas.microsoft.com/office/drawing/2014/main" id="{E04F97A3-1E45-481B-9588-84EAE9AA6F63}"/>
              </a:ext>
            </a:extLst>
          </p:cNvPr>
          <p:cNvSpPr/>
          <p:nvPr/>
        </p:nvSpPr>
        <p:spPr>
          <a:xfrm>
            <a:off x="4785545" y="2109078"/>
            <a:ext cx="615870" cy="97241"/>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矩形 12">
            <a:extLst>
              <a:ext uri="{FF2B5EF4-FFF2-40B4-BE49-F238E27FC236}">
                <a16:creationId xmlns:a16="http://schemas.microsoft.com/office/drawing/2014/main" id="{08FD0088-0460-43C8-AFA4-666088EC2C40}"/>
              </a:ext>
            </a:extLst>
          </p:cNvPr>
          <p:cNvSpPr/>
          <p:nvPr/>
        </p:nvSpPr>
        <p:spPr>
          <a:xfrm>
            <a:off x="495562" y="2453944"/>
            <a:ext cx="8325292" cy="752925"/>
          </a:xfrm>
          <a:prstGeom prst="rect">
            <a:avLst/>
          </a:prstGeom>
          <a:solidFill>
            <a:schemeClr val="accent6">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文本框 13">
            <a:extLst>
              <a:ext uri="{FF2B5EF4-FFF2-40B4-BE49-F238E27FC236}">
                <a16:creationId xmlns:a16="http://schemas.microsoft.com/office/drawing/2014/main" id="{7F00B746-74F5-49D9-B763-890F2AB6A335}"/>
              </a:ext>
            </a:extLst>
          </p:cNvPr>
          <p:cNvSpPr txBox="1"/>
          <p:nvPr/>
        </p:nvSpPr>
        <p:spPr>
          <a:xfrm>
            <a:off x="445479" y="3382890"/>
            <a:ext cx="7344446" cy="338554"/>
          </a:xfrm>
          <a:prstGeom prst="rect">
            <a:avLst/>
          </a:prstGeom>
          <a:noFill/>
        </p:spPr>
        <p:txBody>
          <a:bodyPr wrap="none" rtlCol="0">
            <a:spAutoFit/>
          </a:bodyPr>
          <a:lstStyle/>
          <a:p>
            <a:r>
              <a:rPr lang="en-US" altLang="zh-CN" sz="1600" dirty="0" smtClean="0"/>
              <a:t>Most importantly, in </a:t>
            </a:r>
            <a:r>
              <a:rPr lang="en-US" altLang="zh-CN" sz="1600" dirty="0"/>
              <a:t>the case of </a:t>
            </a:r>
            <a:r>
              <a:rPr lang="en-US" altLang="zh-CN" sz="1600" dirty="0">
                <a:solidFill>
                  <a:srgbClr val="0000FF"/>
                </a:solidFill>
              </a:rPr>
              <a:t>longitudinal acoustic </a:t>
            </a:r>
            <a:r>
              <a:rPr lang="en-US" altLang="zh-CN" sz="1600" dirty="0" smtClean="0"/>
              <a:t>modes of lattice vibrations</a:t>
            </a:r>
            <a:endParaRPr lang="zh-CN" altLang="en-US" sz="1600" dirty="0"/>
          </a:p>
        </p:txBody>
      </p:sp>
      <p:sp>
        <p:nvSpPr>
          <p:cNvPr id="17" name="矩形 14">
            <a:extLst>
              <a:ext uri="{FF2B5EF4-FFF2-40B4-BE49-F238E27FC236}">
                <a16:creationId xmlns:a16="http://schemas.microsoft.com/office/drawing/2014/main" id="{6C413B6B-1EC0-4258-886E-7215507EF7D9}"/>
              </a:ext>
            </a:extLst>
          </p:cNvPr>
          <p:cNvSpPr/>
          <p:nvPr/>
        </p:nvSpPr>
        <p:spPr>
          <a:xfrm>
            <a:off x="495562" y="2749140"/>
            <a:ext cx="4323620" cy="338554"/>
          </a:xfrm>
          <a:prstGeom prst="rect">
            <a:avLst/>
          </a:prstGeom>
        </p:spPr>
        <p:txBody>
          <a:bodyPr wrap="none">
            <a:spAutoFit/>
          </a:bodyPr>
          <a:lstStyle/>
          <a:p>
            <a:r>
              <a:rPr lang="en-US" altLang="zh-CN" sz="1600" dirty="0" smtClean="0"/>
              <a:t>(Relative </a:t>
            </a:r>
            <a:r>
              <a:rPr lang="en-US" altLang="zh-CN" sz="1600" dirty="0"/>
              <a:t>shift between adjacent atomic </a:t>
            </a:r>
            <a:r>
              <a:rPr lang="en-US" altLang="zh-CN" sz="1600" dirty="0" smtClean="0"/>
              <a:t>layer)</a:t>
            </a:r>
            <a:endParaRPr lang="zh-CN" altLang="en-US" sz="1600" dirty="0"/>
          </a:p>
        </p:txBody>
      </p:sp>
      <p:sp>
        <p:nvSpPr>
          <p:cNvPr id="18" name="矩形 15">
            <a:extLst>
              <a:ext uri="{FF2B5EF4-FFF2-40B4-BE49-F238E27FC236}">
                <a16:creationId xmlns:a16="http://schemas.microsoft.com/office/drawing/2014/main" id="{7EE7F062-65B7-4C00-BD7C-9C015FDF79DB}"/>
              </a:ext>
            </a:extLst>
          </p:cNvPr>
          <p:cNvSpPr/>
          <p:nvPr/>
        </p:nvSpPr>
        <p:spPr>
          <a:xfrm>
            <a:off x="5375095" y="2749140"/>
            <a:ext cx="1289135" cy="338554"/>
          </a:xfrm>
          <a:prstGeom prst="rect">
            <a:avLst/>
          </a:prstGeom>
        </p:spPr>
        <p:txBody>
          <a:bodyPr wrap="none">
            <a:spAutoFit/>
          </a:bodyPr>
          <a:lstStyle/>
          <a:p>
            <a:r>
              <a:rPr lang="en-US" altLang="zh-CN" sz="1600" dirty="0"/>
              <a:t>Electric field</a:t>
            </a:r>
            <a:endParaRPr lang="zh-CN" altLang="en-US" sz="1600" dirty="0"/>
          </a:p>
        </p:txBody>
      </p:sp>
      <p:sp>
        <p:nvSpPr>
          <p:cNvPr id="19" name="矩形 16">
            <a:extLst>
              <a:ext uri="{FF2B5EF4-FFF2-40B4-BE49-F238E27FC236}">
                <a16:creationId xmlns:a16="http://schemas.microsoft.com/office/drawing/2014/main" id="{804BE0FA-B01A-4A47-8A38-A08DA54A67B6}"/>
              </a:ext>
            </a:extLst>
          </p:cNvPr>
          <p:cNvSpPr/>
          <p:nvPr/>
        </p:nvSpPr>
        <p:spPr>
          <a:xfrm>
            <a:off x="7226629" y="2749140"/>
            <a:ext cx="1574470" cy="338554"/>
          </a:xfrm>
          <a:prstGeom prst="rect">
            <a:avLst/>
          </a:prstGeom>
        </p:spPr>
        <p:txBody>
          <a:bodyPr wrap="none">
            <a:spAutoFit/>
          </a:bodyPr>
          <a:lstStyle/>
          <a:p>
            <a:r>
              <a:rPr lang="en-US" altLang="zh-CN" sz="1600" dirty="0"/>
              <a:t>Electric voltage</a:t>
            </a:r>
            <a:endParaRPr lang="zh-CN" altLang="en-US" sz="1600" dirty="0"/>
          </a:p>
        </p:txBody>
      </p:sp>
      <p:sp>
        <p:nvSpPr>
          <p:cNvPr id="20" name="箭头: 右 17">
            <a:extLst>
              <a:ext uri="{FF2B5EF4-FFF2-40B4-BE49-F238E27FC236}">
                <a16:creationId xmlns:a16="http://schemas.microsoft.com/office/drawing/2014/main" id="{1DB2B7AB-54C0-4F00-B67D-B62F2BAE3153}"/>
              </a:ext>
            </a:extLst>
          </p:cNvPr>
          <p:cNvSpPr/>
          <p:nvPr/>
        </p:nvSpPr>
        <p:spPr>
          <a:xfrm>
            <a:off x="4759225" y="2869797"/>
            <a:ext cx="615870" cy="97241"/>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箭头: 右 18">
            <a:extLst>
              <a:ext uri="{FF2B5EF4-FFF2-40B4-BE49-F238E27FC236}">
                <a16:creationId xmlns:a16="http://schemas.microsoft.com/office/drawing/2014/main" id="{0E2CF045-68B7-4A51-A768-1F7576160E10}"/>
              </a:ext>
            </a:extLst>
          </p:cNvPr>
          <p:cNvSpPr/>
          <p:nvPr/>
        </p:nvSpPr>
        <p:spPr>
          <a:xfrm>
            <a:off x="6631206" y="2874254"/>
            <a:ext cx="615870" cy="97241"/>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19">
            <a:extLst>
              <a:ext uri="{FF2B5EF4-FFF2-40B4-BE49-F238E27FC236}">
                <a16:creationId xmlns:a16="http://schemas.microsoft.com/office/drawing/2014/main" id="{07D327ED-30C9-4192-9790-953D10B5D899}"/>
              </a:ext>
            </a:extLst>
          </p:cNvPr>
          <p:cNvSpPr/>
          <p:nvPr/>
        </p:nvSpPr>
        <p:spPr>
          <a:xfrm>
            <a:off x="422409" y="3897465"/>
            <a:ext cx="7910227" cy="2185214"/>
          </a:xfrm>
          <a:prstGeom prst="rect">
            <a:avLst/>
          </a:prstGeom>
        </p:spPr>
        <p:txBody>
          <a:bodyPr wrap="square">
            <a:spAutoFit/>
          </a:bodyPr>
          <a:lstStyle/>
          <a:p>
            <a:pPr>
              <a:lnSpc>
                <a:spcPct val="150000"/>
              </a:lnSpc>
            </a:pPr>
            <a:r>
              <a:rPr lang="en-US" altLang="zh-CN" sz="1600" b="1" dirty="0"/>
              <a:t>Note</a:t>
            </a:r>
            <a:r>
              <a:rPr lang="en-US" altLang="zh-CN" sz="1600" dirty="0"/>
              <a:t>:</a:t>
            </a:r>
          </a:p>
          <a:p>
            <a:pPr marL="342900" indent="-342900">
              <a:lnSpc>
                <a:spcPct val="150000"/>
              </a:lnSpc>
              <a:buFont typeface="+mj-lt"/>
              <a:buAutoNum type="arabicPeriod"/>
            </a:pPr>
            <a:r>
              <a:rPr lang="en-US" altLang="zh-CN" sz="1600" dirty="0"/>
              <a:t>Since the piezoelectric electron-phono interaction is under long-range Coulomb forces, the interaction is strongest for long-wavelength LA-phonons.</a:t>
            </a:r>
          </a:p>
          <a:p>
            <a:pPr marL="342900" indent="-342900">
              <a:lnSpc>
                <a:spcPct val="150000"/>
              </a:lnSpc>
              <a:buFont typeface="+mj-lt"/>
              <a:buAutoNum type="arabicPeriod"/>
            </a:pPr>
            <a:r>
              <a:rPr lang="en-US" altLang="zh-CN" sz="1600" dirty="0"/>
              <a:t>The exciton-phonon interaction only occurs in crystals whose crystallographic point group does not contain the </a:t>
            </a:r>
            <a:r>
              <a:rPr lang="en-US" altLang="zh-CN" sz="1600" dirty="0" err="1"/>
              <a:t>centre</a:t>
            </a:r>
            <a:r>
              <a:rPr lang="en-US" altLang="zh-CN" sz="1600" dirty="0"/>
              <a:t> of inversion.</a:t>
            </a:r>
          </a:p>
          <a:p>
            <a:endParaRPr lang="en-US" altLang="zh-CN" sz="1600" dirty="0"/>
          </a:p>
        </p:txBody>
      </p:sp>
      <p:sp>
        <p:nvSpPr>
          <p:cNvPr id="3" name="Slide Number Placeholder 2"/>
          <p:cNvSpPr>
            <a:spLocks noGrp="1"/>
          </p:cNvSpPr>
          <p:nvPr>
            <p:ph type="sldNum" sz="quarter" idx="12"/>
          </p:nvPr>
        </p:nvSpPr>
        <p:spPr/>
        <p:txBody>
          <a:bodyPr/>
          <a:lstStyle/>
          <a:p>
            <a:fld id="{680D72F4-1C41-4187-A4BC-492CF086CF40}" type="slidenum">
              <a:rPr lang="sv-SE" smtClean="0"/>
              <a:pPr/>
              <a:t>27</a:t>
            </a:fld>
            <a:endParaRPr lang="sv-SE"/>
          </a:p>
        </p:txBody>
      </p:sp>
      <p:sp>
        <p:nvSpPr>
          <p:cNvPr id="7" name="Rectangle 6"/>
          <p:cNvSpPr/>
          <p:nvPr/>
        </p:nvSpPr>
        <p:spPr>
          <a:xfrm>
            <a:off x="495562" y="2453112"/>
            <a:ext cx="2568332" cy="338554"/>
          </a:xfrm>
          <a:prstGeom prst="rect">
            <a:avLst/>
          </a:prstGeom>
        </p:spPr>
        <p:txBody>
          <a:bodyPr wrap="none">
            <a:spAutoFit/>
          </a:bodyPr>
          <a:lstStyle/>
          <a:p>
            <a:r>
              <a:rPr lang="en-US" altLang="zh-CN" sz="1600" dirty="0" smtClean="0"/>
              <a:t>Deformation varies </a:t>
            </a:r>
            <a:r>
              <a:rPr lang="en-US" altLang="zh-CN" sz="1600" dirty="0" smtClean="0">
                <a:solidFill>
                  <a:srgbClr val="0000FF"/>
                </a:solidFill>
              </a:rPr>
              <a:t>in time</a:t>
            </a:r>
            <a:endParaRPr lang="zh-CN" altLang="en-US" sz="1600" dirty="0">
              <a:solidFill>
                <a:srgbClr val="0000FF"/>
              </a:solidFill>
            </a:endParaRPr>
          </a:p>
        </p:txBody>
      </p:sp>
    </p:spTree>
    <p:extLst>
      <p:ext uri="{BB962C8B-B14F-4D97-AF65-F5344CB8AC3E}">
        <p14:creationId xmlns:p14="http://schemas.microsoft.com/office/powerpoint/2010/main" val="339726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5" name="矩形 2">
            <a:extLst>
              <a:ext uri="{FF2B5EF4-FFF2-40B4-BE49-F238E27FC236}">
                <a16:creationId xmlns:a16="http://schemas.microsoft.com/office/drawing/2014/main" id="{46334BCB-5F24-440D-A960-A7C1E5B7C415}"/>
              </a:ext>
            </a:extLst>
          </p:cNvPr>
          <p:cNvSpPr/>
          <p:nvPr/>
        </p:nvSpPr>
        <p:spPr>
          <a:xfrm>
            <a:off x="6509946" y="929688"/>
            <a:ext cx="2710999" cy="369332"/>
          </a:xfrm>
          <a:prstGeom prst="rect">
            <a:avLst/>
          </a:prstGeom>
        </p:spPr>
        <p:txBody>
          <a:bodyPr wrap="none">
            <a:spAutoFit/>
          </a:bodyPr>
          <a:lstStyle/>
          <a:p>
            <a:r>
              <a:rPr lang="en-US" altLang="zh-CN" dirty="0">
                <a:solidFill>
                  <a:srgbClr val="FF0000"/>
                </a:solidFill>
                <a:latin typeface="+mj-ea"/>
                <a:ea typeface="+mj-ea"/>
                <a:cs typeface="Times New Roman" panose="02020603050405020304" pitchFamily="18" charset="0"/>
              </a:rPr>
              <a:t>The </a:t>
            </a:r>
            <a:r>
              <a:rPr lang="en-US" altLang="zh-CN" dirty="0" err="1" smtClean="0">
                <a:solidFill>
                  <a:srgbClr val="FF0000"/>
                </a:solidFill>
                <a:latin typeface="+mj-ea"/>
                <a:ea typeface="+mj-ea"/>
                <a:cs typeface="Times New Roman" panose="02020603050405020304" pitchFamily="18" charset="0"/>
              </a:rPr>
              <a:t>Fröhlich</a:t>
            </a:r>
            <a:r>
              <a:rPr lang="en-US" altLang="zh-CN" dirty="0" smtClean="0">
                <a:solidFill>
                  <a:srgbClr val="FF0000"/>
                </a:solidFill>
                <a:latin typeface="+mj-ea"/>
                <a:ea typeface="+mj-ea"/>
                <a:cs typeface="Times New Roman" panose="02020603050405020304" pitchFamily="18" charset="0"/>
              </a:rPr>
              <a:t> </a:t>
            </a:r>
            <a:r>
              <a:rPr lang="en-US" altLang="zh-CN" dirty="0">
                <a:solidFill>
                  <a:srgbClr val="FF0000"/>
                </a:solidFill>
                <a:latin typeface="+mj-ea"/>
                <a:ea typeface="+mj-ea"/>
                <a:cs typeface="Times New Roman" panose="02020603050405020304" pitchFamily="18" charset="0"/>
              </a:rPr>
              <a:t>mechanism</a:t>
            </a:r>
            <a:endParaRPr lang="zh-CN" altLang="en-US" dirty="0">
              <a:solidFill>
                <a:srgbClr val="FF0000"/>
              </a:solidFill>
              <a:latin typeface="+mj-ea"/>
              <a:ea typeface="+mj-ea"/>
              <a:cs typeface="Times New Roman" panose="02020603050405020304" pitchFamily="18" charset="0"/>
            </a:endParaRPr>
          </a:p>
        </p:txBody>
      </p:sp>
      <p:sp>
        <p:nvSpPr>
          <p:cNvPr id="6" name="矩形 3">
            <a:extLst>
              <a:ext uri="{FF2B5EF4-FFF2-40B4-BE49-F238E27FC236}">
                <a16:creationId xmlns:a16="http://schemas.microsoft.com/office/drawing/2014/main" id="{B0DD509B-10E5-4118-845F-08E05563D952}"/>
              </a:ext>
            </a:extLst>
          </p:cNvPr>
          <p:cNvSpPr/>
          <p:nvPr/>
        </p:nvSpPr>
        <p:spPr>
          <a:xfrm>
            <a:off x="439381" y="1368574"/>
            <a:ext cx="4416594" cy="338554"/>
          </a:xfrm>
          <a:prstGeom prst="rect">
            <a:avLst/>
          </a:prstGeom>
        </p:spPr>
        <p:txBody>
          <a:bodyPr wrap="none">
            <a:spAutoFit/>
          </a:bodyPr>
          <a:lstStyle/>
          <a:p>
            <a:r>
              <a:rPr lang="en-US" altLang="zh-CN" sz="1600" dirty="0">
                <a:solidFill>
                  <a:srgbClr val="0000FF"/>
                </a:solidFill>
              </a:rPr>
              <a:t>The most important exciton-phonon interaction</a:t>
            </a:r>
            <a:endParaRPr lang="zh-CN" altLang="en-US" sz="1600" dirty="0">
              <a:solidFill>
                <a:srgbClr val="0000FF"/>
              </a:solidFill>
            </a:endParaRPr>
          </a:p>
        </p:txBody>
      </p:sp>
      <p:sp>
        <p:nvSpPr>
          <p:cNvPr id="8" name="矩形 5">
            <a:extLst>
              <a:ext uri="{FF2B5EF4-FFF2-40B4-BE49-F238E27FC236}">
                <a16:creationId xmlns:a16="http://schemas.microsoft.com/office/drawing/2014/main" id="{C0A1DC51-B8AB-46E2-89CA-12EC2C12A3A9}"/>
              </a:ext>
            </a:extLst>
          </p:cNvPr>
          <p:cNvSpPr/>
          <p:nvPr/>
        </p:nvSpPr>
        <p:spPr>
          <a:xfrm>
            <a:off x="439381" y="2257176"/>
            <a:ext cx="1484702" cy="338554"/>
          </a:xfrm>
          <a:prstGeom prst="rect">
            <a:avLst/>
          </a:prstGeom>
        </p:spPr>
        <p:txBody>
          <a:bodyPr wrap="none">
            <a:spAutoFit/>
          </a:bodyPr>
          <a:lstStyle/>
          <a:p>
            <a:r>
              <a:rPr lang="en-US" altLang="zh-CN" sz="1600" dirty="0"/>
              <a:t>Only occurs in</a:t>
            </a:r>
            <a:endParaRPr lang="zh-CN" altLang="en-US" sz="1600" dirty="0"/>
          </a:p>
        </p:txBody>
      </p:sp>
      <p:sp>
        <p:nvSpPr>
          <p:cNvPr id="9" name="左大括号 6">
            <a:extLst>
              <a:ext uri="{FF2B5EF4-FFF2-40B4-BE49-F238E27FC236}">
                <a16:creationId xmlns:a16="http://schemas.microsoft.com/office/drawing/2014/main" id="{03D3EC0F-794D-4726-A3B4-FC4CB3D37B1C}"/>
              </a:ext>
            </a:extLst>
          </p:cNvPr>
          <p:cNvSpPr/>
          <p:nvPr/>
        </p:nvSpPr>
        <p:spPr>
          <a:xfrm>
            <a:off x="1855153" y="2000591"/>
            <a:ext cx="166364" cy="89313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p>
        </p:txBody>
      </p:sp>
      <p:sp>
        <p:nvSpPr>
          <p:cNvPr id="10" name="矩形 7">
            <a:extLst>
              <a:ext uri="{FF2B5EF4-FFF2-40B4-BE49-F238E27FC236}">
                <a16:creationId xmlns:a16="http://schemas.microsoft.com/office/drawing/2014/main" id="{04A28C9B-28A9-4220-BA06-858BAF972333}"/>
              </a:ext>
            </a:extLst>
          </p:cNvPr>
          <p:cNvSpPr/>
          <p:nvPr/>
        </p:nvSpPr>
        <p:spPr>
          <a:xfrm>
            <a:off x="2042636" y="1906301"/>
            <a:ext cx="1370888" cy="338554"/>
          </a:xfrm>
          <a:prstGeom prst="rect">
            <a:avLst/>
          </a:prstGeom>
        </p:spPr>
        <p:txBody>
          <a:bodyPr wrap="none">
            <a:spAutoFit/>
          </a:bodyPr>
          <a:lstStyle/>
          <a:p>
            <a:r>
              <a:rPr lang="en-US" altLang="zh-CN" sz="1600" dirty="0"/>
              <a:t>Ionic crystals</a:t>
            </a:r>
            <a:endParaRPr lang="zh-CN" altLang="en-US" sz="1600" dirty="0"/>
          </a:p>
        </p:txBody>
      </p:sp>
      <p:sp>
        <p:nvSpPr>
          <p:cNvPr id="11" name="矩形 8">
            <a:extLst>
              <a:ext uri="{FF2B5EF4-FFF2-40B4-BE49-F238E27FC236}">
                <a16:creationId xmlns:a16="http://schemas.microsoft.com/office/drawing/2014/main" id="{B6FA6C92-1463-466B-B323-BF25A8020C20}"/>
              </a:ext>
            </a:extLst>
          </p:cNvPr>
          <p:cNvSpPr/>
          <p:nvPr/>
        </p:nvSpPr>
        <p:spPr>
          <a:xfrm>
            <a:off x="1996499" y="2577005"/>
            <a:ext cx="6368902" cy="584775"/>
          </a:xfrm>
          <a:prstGeom prst="rect">
            <a:avLst/>
          </a:prstGeom>
        </p:spPr>
        <p:txBody>
          <a:bodyPr wrap="square">
            <a:spAutoFit/>
          </a:bodyPr>
          <a:lstStyle/>
          <a:p>
            <a:r>
              <a:rPr lang="en-US" altLang="zh-CN" sz="1600" dirty="0"/>
              <a:t>Semiconductors with ionic contribution to the lattice energy―polar semiconductors</a:t>
            </a:r>
            <a:endParaRPr lang="zh-CN" altLang="en-US" sz="1600" dirty="0"/>
          </a:p>
        </p:txBody>
      </p:sp>
      <p:sp>
        <p:nvSpPr>
          <p:cNvPr id="12" name="矩形 9">
            <a:extLst>
              <a:ext uri="{FF2B5EF4-FFF2-40B4-BE49-F238E27FC236}">
                <a16:creationId xmlns:a16="http://schemas.microsoft.com/office/drawing/2014/main" id="{8DA943F6-8D4E-439C-8CD7-44EF5D37CF44}"/>
              </a:ext>
            </a:extLst>
          </p:cNvPr>
          <p:cNvSpPr/>
          <p:nvPr/>
        </p:nvSpPr>
        <p:spPr>
          <a:xfrm>
            <a:off x="828083" y="3426730"/>
            <a:ext cx="2486578" cy="338554"/>
          </a:xfrm>
          <a:prstGeom prst="rect">
            <a:avLst/>
          </a:prstGeom>
          <a:solidFill>
            <a:schemeClr val="accent5">
              <a:lumMod val="20000"/>
              <a:lumOff val="80000"/>
            </a:schemeClr>
          </a:solidFill>
        </p:spPr>
        <p:txBody>
          <a:bodyPr wrap="none">
            <a:spAutoFit/>
          </a:bodyPr>
          <a:lstStyle/>
          <a:p>
            <a:r>
              <a:rPr lang="en-US" altLang="zh-CN" sz="1600" dirty="0" smtClean="0"/>
              <a:t>The opposite charge ions</a:t>
            </a:r>
          </a:p>
        </p:txBody>
      </p:sp>
      <p:sp>
        <p:nvSpPr>
          <p:cNvPr id="13" name="矩形 11">
            <a:extLst>
              <a:ext uri="{FF2B5EF4-FFF2-40B4-BE49-F238E27FC236}">
                <a16:creationId xmlns:a16="http://schemas.microsoft.com/office/drawing/2014/main" id="{DEB696F8-D977-4649-98B6-2B8F9D8F746E}"/>
              </a:ext>
            </a:extLst>
          </p:cNvPr>
          <p:cNvSpPr/>
          <p:nvPr/>
        </p:nvSpPr>
        <p:spPr>
          <a:xfrm>
            <a:off x="828083" y="5517711"/>
            <a:ext cx="7932556" cy="584775"/>
          </a:xfrm>
          <a:prstGeom prst="rect">
            <a:avLst/>
          </a:prstGeom>
        </p:spPr>
        <p:txBody>
          <a:bodyPr wrap="none">
            <a:spAutoFit/>
          </a:bodyPr>
          <a:lstStyle/>
          <a:p>
            <a:r>
              <a:rPr lang="en-US" altLang="zh-CN" sz="1600" dirty="0" smtClean="0"/>
              <a:t>Thus</a:t>
            </a:r>
            <a:r>
              <a:rPr lang="en-US" altLang="zh-CN" sz="1600" dirty="0"/>
              <a:t>, the energy of long-wavelength </a:t>
            </a:r>
            <a:r>
              <a:rPr lang="en-US" altLang="zh-CN" sz="1600" dirty="0">
                <a:solidFill>
                  <a:srgbClr val="0000FF"/>
                </a:solidFill>
              </a:rPr>
              <a:t>LO-phonons is always greater than TO-phonons</a:t>
            </a:r>
            <a:endParaRPr lang="zh-CN" altLang="en-US" sz="1600" dirty="0">
              <a:solidFill>
                <a:srgbClr val="0000FF"/>
              </a:solidFill>
            </a:endParaRPr>
          </a:p>
          <a:p>
            <a:endParaRPr lang="zh-CN" altLang="en-US" sz="16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5115" t="50982"/>
          <a:stretch/>
        </p:blipFill>
        <p:spPr>
          <a:xfrm>
            <a:off x="5960905" y="3053560"/>
            <a:ext cx="1693659" cy="1770417"/>
          </a:xfrm>
          <a:prstGeom prst="rect">
            <a:avLst/>
          </a:prstGeom>
        </p:spPr>
      </p:pic>
      <p:sp>
        <p:nvSpPr>
          <p:cNvPr id="7" name="Slide Number Placeholder 6"/>
          <p:cNvSpPr>
            <a:spLocks noGrp="1"/>
          </p:cNvSpPr>
          <p:nvPr>
            <p:ph type="sldNum" sz="quarter" idx="12"/>
          </p:nvPr>
        </p:nvSpPr>
        <p:spPr/>
        <p:txBody>
          <a:bodyPr/>
          <a:lstStyle/>
          <a:p>
            <a:fld id="{680D72F4-1C41-4187-A4BC-492CF086CF40}" type="slidenum">
              <a:rPr lang="sv-SE" smtClean="0"/>
              <a:pPr/>
              <a:t>28</a:t>
            </a:fld>
            <a:endParaRPr lang="sv-SE"/>
          </a:p>
        </p:txBody>
      </p:sp>
      <p:sp>
        <p:nvSpPr>
          <p:cNvPr id="15" name="Rectangle 14"/>
          <p:cNvSpPr/>
          <p:nvPr/>
        </p:nvSpPr>
        <p:spPr>
          <a:xfrm>
            <a:off x="828083" y="4980233"/>
            <a:ext cx="7543331" cy="338554"/>
          </a:xfrm>
          <a:prstGeom prst="rect">
            <a:avLst/>
          </a:prstGeom>
          <a:solidFill>
            <a:schemeClr val="accent4">
              <a:lumMod val="60000"/>
              <a:lumOff val="40000"/>
            </a:schemeClr>
          </a:solidFill>
        </p:spPr>
        <p:txBody>
          <a:bodyPr wrap="square">
            <a:spAutoFit/>
          </a:bodyPr>
          <a:lstStyle/>
          <a:p>
            <a:r>
              <a:rPr lang="en-US" altLang="zh-CN" sz="1600" dirty="0"/>
              <a:t>Long-range macroscopic electric field (or macroscopic crystal polarization)</a:t>
            </a:r>
          </a:p>
        </p:txBody>
      </p:sp>
      <p:sp>
        <p:nvSpPr>
          <p:cNvPr id="16" name="Rectangle 15"/>
          <p:cNvSpPr/>
          <p:nvPr/>
        </p:nvSpPr>
        <p:spPr>
          <a:xfrm>
            <a:off x="828083" y="3889593"/>
            <a:ext cx="3648615" cy="338554"/>
          </a:xfrm>
          <a:prstGeom prst="rect">
            <a:avLst/>
          </a:prstGeom>
          <a:solidFill>
            <a:schemeClr val="accent5">
              <a:lumMod val="20000"/>
              <a:lumOff val="80000"/>
            </a:schemeClr>
          </a:solidFill>
        </p:spPr>
        <p:txBody>
          <a:bodyPr wrap="square">
            <a:spAutoFit/>
          </a:bodyPr>
          <a:lstStyle/>
          <a:p>
            <a:r>
              <a:rPr lang="en-US" altLang="zh-CN" sz="1600" dirty="0"/>
              <a:t>The opposite orientation of </a:t>
            </a:r>
            <a:r>
              <a:rPr lang="en-US" altLang="zh-CN" sz="1600" dirty="0" smtClean="0"/>
              <a:t>oscillations</a:t>
            </a:r>
            <a:endParaRPr lang="en-US" altLang="zh-CN" sz="1600" dirty="0"/>
          </a:p>
        </p:txBody>
      </p:sp>
      <p:sp>
        <p:nvSpPr>
          <p:cNvPr id="17" name="Rectangle 16"/>
          <p:cNvSpPr/>
          <p:nvPr/>
        </p:nvSpPr>
        <p:spPr>
          <a:xfrm>
            <a:off x="834042" y="4531481"/>
            <a:ext cx="2930610" cy="338554"/>
          </a:xfrm>
          <a:prstGeom prst="rect">
            <a:avLst/>
          </a:prstGeom>
          <a:solidFill>
            <a:schemeClr val="accent4">
              <a:lumMod val="60000"/>
              <a:lumOff val="40000"/>
            </a:schemeClr>
          </a:solidFill>
        </p:spPr>
        <p:txBody>
          <a:bodyPr wrap="none">
            <a:spAutoFit/>
          </a:bodyPr>
          <a:lstStyle/>
          <a:p>
            <a:r>
              <a:rPr lang="en-US" altLang="zh-CN" sz="1600" dirty="0"/>
              <a:t>Long-wavelength LO-phonons</a:t>
            </a:r>
            <a:endParaRPr lang="zh-CN" altLang="en-US" sz="1600" dirty="0"/>
          </a:p>
        </p:txBody>
      </p:sp>
      <p:sp>
        <p:nvSpPr>
          <p:cNvPr id="18" name="Rectangle 17"/>
          <p:cNvSpPr/>
          <p:nvPr/>
        </p:nvSpPr>
        <p:spPr>
          <a:xfrm>
            <a:off x="828083" y="3007383"/>
            <a:ext cx="1223412" cy="369332"/>
          </a:xfrm>
          <a:prstGeom prst="rect">
            <a:avLst/>
          </a:prstGeom>
        </p:spPr>
        <p:txBody>
          <a:bodyPr wrap="none">
            <a:spAutoFit/>
          </a:bodyPr>
          <a:lstStyle/>
          <a:p>
            <a:r>
              <a:rPr lang="en-US" altLang="zh-CN" b="1" dirty="0"/>
              <a:t>Principle</a:t>
            </a:r>
            <a:r>
              <a:rPr lang="en-US" altLang="zh-CN" dirty="0"/>
              <a:t>:</a:t>
            </a:r>
          </a:p>
        </p:txBody>
      </p:sp>
      <p:sp>
        <p:nvSpPr>
          <p:cNvPr id="19" name="Curved Right Arrow 18"/>
          <p:cNvSpPr/>
          <p:nvPr/>
        </p:nvSpPr>
        <p:spPr>
          <a:xfrm>
            <a:off x="561690" y="4664143"/>
            <a:ext cx="266393" cy="575035"/>
          </a:xfrm>
          <a:prstGeom prst="curved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
        <p:nvSpPr>
          <p:cNvPr id="20" name="Curved Right Arrow 19"/>
          <p:cNvSpPr/>
          <p:nvPr/>
        </p:nvSpPr>
        <p:spPr>
          <a:xfrm>
            <a:off x="561689" y="3553766"/>
            <a:ext cx="266393" cy="575035"/>
          </a:xfrm>
          <a:prstGeom prst="curved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solidFill>
                <a:schemeClr val="tx1"/>
              </a:solidFill>
            </a:endParaRPr>
          </a:p>
        </p:txBody>
      </p:sp>
    </p:spTree>
    <p:extLst>
      <p:ext uri="{BB962C8B-B14F-4D97-AF65-F5344CB8AC3E}">
        <p14:creationId xmlns:p14="http://schemas.microsoft.com/office/powerpoint/2010/main" val="4747033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5" name="Rectangle 4"/>
          <p:cNvSpPr/>
          <p:nvPr/>
        </p:nvSpPr>
        <p:spPr>
          <a:xfrm>
            <a:off x="3264482" y="5394992"/>
            <a:ext cx="703592" cy="56884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6" name="矩形 1">
            <a:extLst>
              <a:ext uri="{FF2B5EF4-FFF2-40B4-BE49-F238E27FC236}">
                <a16:creationId xmlns:a16="http://schemas.microsoft.com/office/drawing/2014/main" id="{A59F9EA2-5C17-4247-800F-7735DB6BA9F4}"/>
              </a:ext>
            </a:extLst>
          </p:cNvPr>
          <p:cNvSpPr/>
          <p:nvPr/>
        </p:nvSpPr>
        <p:spPr>
          <a:xfrm>
            <a:off x="281466" y="1301394"/>
            <a:ext cx="8726668" cy="584775"/>
          </a:xfrm>
          <a:prstGeom prst="rect">
            <a:avLst/>
          </a:prstGeom>
        </p:spPr>
        <p:txBody>
          <a:bodyPr wrap="square">
            <a:spAutoFit/>
          </a:bodyPr>
          <a:lstStyle/>
          <a:p>
            <a:r>
              <a:rPr lang="en-US" altLang="zh-CN" sz="1600" dirty="0"/>
              <a:t>The polarization involves two components</a:t>
            </a:r>
            <a:r>
              <a:rPr lang="sv-SE" altLang="zh-CN" sz="1600" dirty="0"/>
              <a:t>, and they are both jointly accociate with a static dielectric constant</a:t>
            </a:r>
            <a:endParaRPr lang="zh-CN" altLang="en-US" sz="1600" dirty="0"/>
          </a:p>
        </p:txBody>
      </p:sp>
      <p:sp>
        <p:nvSpPr>
          <p:cNvPr id="8" name="矩形 2">
            <a:extLst>
              <a:ext uri="{FF2B5EF4-FFF2-40B4-BE49-F238E27FC236}">
                <a16:creationId xmlns:a16="http://schemas.microsoft.com/office/drawing/2014/main" id="{39F19DB6-C000-4CE7-9E24-B81D42BC9107}"/>
              </a:ext>
            </a:extLst>
          </p:cNvPr>
          <p:cNvSpPr/>
          <p:nvPr/>
        </p:nvSpPr>
        <p:spPr>
          <a:xfrm>
            <a:off x="545829" y="1913552"/>
            <a:ext cx="3836401" cy="830997"/>
          </a:xfrm>
          <a:prstGeom prst="rect">
            <a:avLst/>
          </a:prstGeom>
          <a:solidFill>
            <a:schemeClr val="accent6">
              <a:lumMod val="20000"/>
              <a:lumOff val="80000"/>
            </a:schemeClr>
          </a:solidFill>
        </p:spPr>
        <p:txBody>
          <a:bodyPr wrap="square">
            <a:spAutoFit/>
          </a:bodyPr>
          <a:lstStyle/>
          <a:p>
            <a:r>
              <a:rPr lang="en-US" altLang="zh-CN" sz="1600" dirty="0"/>
              <a:t>The </a:t>
            </a:r>
            <a:r>
              <a:rPr lang="en-US" altLang="zh-CN" sz="1600" dirty="0">
                <a:solidFill>
                  <a:srgbClr val="0000FF"/>
                </a:solidFill>
              </a:rPr>
              <a:t>electronic polarization</a:t>
            </a:r>
            <a:r>
              <a:rPr lang="en-US" altLang="zh-CN" sz="1600" dirty="0"/>
              <a:t> component: the shift of the electron cloud with respect to the nuclei</a:t>
            </a:r>
          </a:p>
        </p:txBody>
      </p:sp>
      <p:sp>
        <p:nvSpPr>
          <p:cNvPr id="9" name="矩形 3">
            <a:extLst>
              <a:ext uri="{FF2B5EF4-FFF2-40B4-BE49-F238E27FC236}">
                <a16:creationId xmlns:a16="http://schemas.microsoft.com/office/drawing/2014/main" id="{FC73174D-552C-48F6-A166-E7120A0723BC}"/>
              </a:ext>
            </a:extLst>
          </p:cNvPr>
          <p:cNvSpPr/>
          <p:nvPr/>
        </p:nvSpPr>
        <p:spPr>
          <a:xfrm>
            <a:off x="5028738" y="977825"/>
            <a:ext cx="3557384" cy="369332"/>
          </a:xfrm>
          <a:prstGeom prst="rect">
            <a:avLst/>
          </a:prstGeom>
        </p:spPr>
        <p:txBody>
          <a:bodyPr wrap="none">
            <a:spAutoFit/>
          </a:bodyPr>
          <a:lstStyle/>
          <a:p>
            <a:r>
              <a:rPr lang="en-US" altLang="zh-CN" dirty="0">
                <a:solidFill>
                  <a:srgbClr val="FF0000"/>
                </a:solidFill>
                <a:latin typeface="+mj-ea"/>
                <a:ea typeface="+mj-ea"/>
                <a:cs typeface="Times New Roman" panose="02020603050405020304" pitchFamily="18" charset="0"/>
              </a:rPr>
              <a:t>Quantify </a:t>
            </a:r>
            <a:r>
              <a:rPr lang="en-US" altLang="zh-CN" dirty="0" smtClean="0">
                <a:solidFill>
                  <a:srgbClr val="FF0000"/>
                </a:solidFill>
                <a:latin typeface="+mj-ea"/>
                <a:ea typeface="+mj-ea"/>
                <a:cs typeface="Times New Roman" panose="02020603050405020304" pitchFamily="18" charset="0"/>
              </a:rPr>
              <a:t>the </a:t>
            </a:r>
            <a:r>
              <a:rPr lang="en-US" altLang="zh-CN" dirty="0" err="1" smtClean="0">
                <a:solidFill>
                  <a:srgbClr val="FF0000"/>
                </a:solidFill>
                <a:latin typeface="+mj-ea"/>
                <a:ea typeface="+mj-ea"/>
                <a:cs typeface="Times New Roman" panose="02020603050405020304" pitchFamily="18" charset="0"/>
              </a:rPr>
              <a:t>Fröhlich</a:t>
            </a:r>
            <a:r>
              <a:rPr lang="en-US" altLang="zh-CN" dirty="0" smtClean="0">
                <a:solidFill>
                  <a:srgbClr val="FF0000"/>
                </a:solidFill>
                <a:latin typeface="+mj-ea"/>
                <a:ea typeface="+mj-ea"/>
                <a:cs typeface="Times New Roman" panose="02020603050405020304" pitchFamily="18" charset="0"/>
              </a:rPr>
              <a:t> </a:t>
            </a:r>
            <a:r>
              <a:rPr lang="en-US" altLang="zh-CN" dirty="0">
                <a:solidFill>
                  <a:srgbClr val="FF0000"/>
                </a:solidFill>
                <a:latin typeface="+mj-ea"/>
                <a:ea typeface="+mj-ea"/>
                <a:cs typeface="Times New Roman" panose="02020603050405020304" pitchFamily="18" charset="0"/>
              </a:rPr>
              <a:t>mechanism</a:t>
            </a:r>
            <a:endParaRPr lang="zh-CN" altLang="en-US" dirty="0">
              <a:solidFill>
                <a:srgbClr val="FF0000"/>
              </a:solidFill>
              <a:latin typeface="+mj-ea"/>
              <a:ea typeface="+mj-ea"/>
              <a:cs typeface="Times New Roman" panose="02020603050405020304" pitchFamily="18" charset="0"/>
            </a:endParaRPr>
          </a:p>
        </p:txBody>
      </p:sp>
      <p:sp>
        <p:nvSpPr>
          <p:cNvPr id="10" name="矩形 4">
            <a:extLst>
              <a:ext uri="{FF2B5EF4-FFF2-40B4-BE49-F238E27FC236}">
                <a16:creationId xmlns:a16="http://schemas.microsoft.com/office/drawing/2014/main" id="{05840C37-47B4-4F95-A49D-4D0D52FB3861}"/>
              </a:ext>
            </a:extLst>
          </p:cNvPr>
          <p:cNvSpPr/>
          <p:nvPr/>
        </p:nvSpPr>
        <p:spPr>
          <a:xfrm>
            <a:off x="4836376" y="1913552"/>
            <a:ext cx="3381153" cy="830997"/>
          </a:xfrm>
          <a:prstGeom prst="rect">
            <a:avLst/>
          </a:prstGeom>
          <a:solidFill>
            <a:schemeClr val="accent6">
              <a:lumMod val="20000"/>
              <a:lumOff val="80000"/>
            </a:schemeClr>
          </a:solidFill>
        </p:spPr>
        <p:txBody>
          <a:bodyPr wrap="square">
            <a:spAutoFit/>
          </a:bodyPr>
          <a:lstStyle/>
          <a:p>
            <a:r>
              <a:rPr lang="en-US" altLang="zh-CN" sz="1600" dirty="0"/>
              <a:t>The </a:t>
            </a:r>
            <a:r>
              <a:rPr lang="en-US" altLang="zh-CN" sz="1600" dirty="0">
                <a:solidFill>
                  <a:srgbClr val="0000FF"/>
                </a:solidFill>
              </a:rPr>
              <a:t>ionic polarization </a:t>
            </a:r>
            <a:r>
              <a:rPr lang="en-US" altLang="zh-CN" sz="1600" dirty="0"/>
              <a:t>component: the shift of ions from their equilibrium position</a:t>
            </a:r>
            <a:endParaRPr lang="zh-CN" altLang="en-US" sz="1600" dirty="0"/>
          </a:p>
        </p:txBody>
      </p:sp>
      <p:sp>
        <p:nvSpPr>
          <p:cNvPr id="11" name="Rectangle 10"/>
          <p:cNvSpPr/>
          <p:nvPr/>
        </p:nvSpPr>
        <p:spPr>
          <a:xfrm>
            <a:off x="281466" y="2782565"/>
            <a:ext cx="8400740" cy="338554"/>
          </a:xfrm>
          <a:prstGeom prst="rect">
            <a:avLst/>
          </a:prstGeom>
        </p:spPr>
        <p:txBody>
          <a:bodyPr wrap="square">
            <a:spAutoFit/>
          </a:bodyPr>
          <a:lstStyle/>
          <a:p>
            <a:r>
              <a:rPr lang="sv-SE" altLang="zh-CN" sz="1600" dirty="0"/>
              <a:t>At low field frequency, the potential energy at a distance</a:t>
            </a:r>
            <a:r>
              <a:rPr lang="sv-SE" altLang="zh-CN" sz="1600" i="1" dirty="0">
                <a:latin typeface="Times New Roman" panose="02020603050405020304" pitchFamily="18" charset="0"/>
                <a:cs typeface="Times New Roman" panose="02020603050405020304" pitchFamily="18" charset="0"/>
              </a:rPr>
              <a:t> r </a:t>
            </a:r>
            <a:r>
              <a:rPr lang="sv-SE" altLang="zh-CN" sz="1600" dirty="0"/>
              <a:t>from a point charge reads</a:t>
            </a:r>
            <a:endParaRPr lang="zh-CN" altLang="en-US" sz="1600" dirty="0"/>
          </a:p>
        </p:txBody>
      </p:sp>
      <mc:AlternateContent xmlns:mc="http://schemas.openxmlformats.org/markup-compatibility/2006" xmlns:a14="http://schemas.microsoft.com/office/drawing/2010/main">
        <mc:Choice Requires="a14">
          <p:sp>
            <p:nvSpPr>
              <p:cNvPr id="12" name="TextBox 11"/>
              <p:cNvSpPr txBox="1"/>
              <p:nvPr/>
            </p:nvSpPr>
            <p:spPr>
              <a:xfrm>
                <a:off x="2573614" y="3133127"/>
                <a:ext cx="898259" cy="5359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r>
                            <a:rPr lang="sv-SE" sz="1600" b="0" i="1" smtClean="0">
                              <a:latin typeface="Cambria Math" panose="02040503050406030204" pitchFamily="18" charset="0"/>
                            </a:rPr>
                            <m:t>4</m:t>
                          </m:r>
                          <m:r>
                            <a:rPr lang="sv-SE" sz="1600" b="0" i="1" smtClean="0">
                              <a:latin typeface="Cambria Math" panose="02040503050406030204" pitchFamily="18" charset="0"/>
                              <a:ea typeface="Cambria Math" panose="02040503050406030204" pitchFamily="18" charset="0"/>
                            </a:rPr>
                            <m:t>𝜋</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0</m:t>
                              </m:r>
                            </m:sub>
                          </m:sSub>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𝑠</m:t>
                              </m:r>
                            </m:sub>
                          </m:sSub>
                        </m:den>
                      </m:f>
                      <m:f>
                        <m:fPr>
                          <m:ctrlPr>
                            <a:rPr lang="sv-SE" sz="1600" i="1" smtClean="0">
                              <a:latin typeface="Cambria Math" panose="02040503050406030204" pitchFamily="18" charset="0"/>
                            </a:rPr>
                          </m:ctrlPr>
                        </m:fPr>
                        <m:num>
                          <m:sSup>
                            <m:sSupPr>
                              <m:ctrlPr>
                                <a:rPr lang="sv-SE" sz="1600" i="1" smtClean="0">
                                  <a:latin typeface="Cambria Math" panose="02040503050406030204" pitchFamily="18" charset="0"/>
                                </a:rPr>
                              </m:ctrlPr>
                            </m:sSupPr>
                            <m:e>
                              <m:r>
                                <a:rPr lang="sv-SE" sz="1600" b="0" i="1" smtClean="0">
                                  <a:latin typeface="Cambria Math" panose="02040503050406030204" pitchFamily="18" charset="0"/>
                                </a:rPr>
                                <m:t>𝑒</m:t>
                              </m:r>
                            </m:e>
                            <m:sup>
                              <m:r>
                                <a:rPr lang="sv-SE" sz="1600" b="0" i="1" smtClean="0">
                                  <a:latin typeface="Cambria Math" panose="02040503050406030204" pitchFamily="18" charset="0"/>
                                </a:rPr>
                                <m:t>2</m:t>
                              </m:r>
                            </m:sup>
                          </m:sSup>
                        </m:num>
                        <m:den>
                          <m:r>
                            <a:rPr lang="sv-SE" sz="1600" b="0" i="1" smtClean="0">
                              <a:latin typeface="Cambria Math" panose="02040503050406030204" pitchFamily="18" charset="0"/>
                            </a:rPr>
                            <m:t>𝑟</m:t>
                          </m:r>
                        </m:den>
                      </m:f>
                    </m:oMath>
                  </m:oMathPara>
                </a14:m>
                <a:endParaRPr lang="sv-SE"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573614" y="3133127"/>
                <a:ext cx="898259" cy="535916"/>
              </a:xfrm>
              <a:prstGeom prst="rect">
                <a:avLst/>
              </a:prstGeom>
              <a:blipFill>
                <a:blip r:embed="rId2"/>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3724553" y="3169666"/>
                <a:ext cx="3072764" cy="523220"/>
              </a:xfrm>
              <a:prstGeom prst="rect">
                <a:avLst/>
              </a:prstGeom>
            </p:spPr>
            <p:txBody>
              <a:bodyPr wrap="none">
                <a:spAutoFit/>
              </a:bodyPr>
              <a:lstStyle/>
              <a:p>
                <a14:m>
                  <m:oMath xmlns:m="http://schemas.openxmlformats.org/officeDocument/2006/math">
                    <m:sSub>
                      <m:sSubPr>
                        <m:ctrlPr>
                          <a:rPr lang="sv-SE" sz="1400" i="1" smtClean="0">
                            <a:latin typeface="Cambria Math" panose="02040503050406030204" pitchFamily="18" charset="0"/>
                            <a:ea typeface="Cambria Math" panose="02040503050406030204" pitchFamily="18" charset="0"/>
                          </a:rPr>
                        </m:ctrlPr>
                      </m:sSubPr>
                      <m:e>
                        <m:r>
                          <a:rPr lang="sv-SE" sz="1400" i="1">
                            <a:latin typeface="Cambria Math" panose="02040503050406030204" pitchFamily="18" charset="0"/>
                            <a:ea typeface="Cambria Math" panose="02040503050406030204" pitchFamily="18" charset="0"/>
                          </a:rPr>
                          <m:t>𝜀</m:t>
                        </m:r>
                      </m:e>
                      <m:sub>
                        <m:r>
                          <a:rPr lang="sv-SE" sz="1400" i="1">
                            <a:latin typeface="Cambria Math" panose="02040503050406030204" pitchFamily="18" charset="0"/>
                            <a:ea typeface="Cambria Math" panose="02040503050406030204" pitchFamily="18" charset="0"/>
                          </a:rPr>
                          <m:t>0</m:t>
                        </m:r>
                      </m:sub>
                    </m:sSub>
                  </m:oMath>
                </a14:m>
                <a:r>
                  <a:rPr lang="sv-SE" altLang="zh-CN" sz="1400" dirty="0"/>
                  <a:t>―dielectric constant of free space</a:t>
                </a:r>
              </a:p>
              <a:p>
                <a14:m>
                  <m:oMath xmlns:m="http://schemas.openxmlformats.org/officeDocument/2006/math">
                    <m:sSub>
                      <m:sSubPr>
                        <m:ctrlPr>
                          <a:rPr lang="sv-SE" sz="1400" i="1">
                            <a:latin typeface="Cambria Math" panose="02040503050406030204" pitchFamily="18" charset="0"/>
                            <a:ea typeface="Cambria Math" panose="02040503050406030204" pitchFamily="18" charset="0"/>
                          </a:rPr>
                        </m:ctrlPr>
                      </m:sSubPr>
                      <m:e>
                        <m:r>
                          <a:rPr lang="sv-SE" sz="1400" i="1">
                            <a:latin typeface="Cambria Math" panose="02040503050406030204" pitchFamily="18" charset="0"/>
                            <a:ea typeface="Cambria Math" panose="02040503050406030204" pitchFamily="18" charset="0"/>
                          </a:rPr>
                          <m:t>𝜀</m:t>
                        </m:r>
                      </m:e>
                      <m:sub>
                        <m:r>
                          <a:rPr lang="sv-SE" sz="1400" b="0" i="1" smtClean="0">
                            <a:latin typeface="Cambria Math" panose="02040503050406030204" pitchFamily="18" charset="0"/>
                            <a:ea typeface="Cambria Math" panose="02040503050406030204" pitchFamily="18" charset="0"/>
                          </a:rPr>
                          <m:t>𝑆</m:t>
                        </m:r>
                      </m:sub>
                    </m:sSub>
                  </m:oMath>
                </a14:m>
                <a:r>
                  <a:rPr lang="sv-SE" altLang="zh-CN" sz="1400" dirty="0"/>
                  <a:t>―a static dielectric constant</a:t>
                </a:r>
                <a:endParaRPr lang="sv-SE" sz="1400" dirty="0"/>
              </a:p>
            </p:txBody>
          </p:sp>
        </mc:Choice>
        <mc:Fallback xmlns="">
          <p:sp>
            <p:nvSpPr>
              <p:cNvPr id="14" name="Rectangle 13"/>
              <p:cNvSpPr>
                <a:spLocks noRot="1" noChangeAspect="1" noMove="1" noResize="1" noEditPoints="1" noAdjustHandles="1" noChangeArrowheads="1" noChangeShapeType="1" noTextEdit="1"/>
              </p:cNvSpPr>
              <p:nvPr/>
            </p:nvSpPr>
            <p:spPr>
              <a:xfrm>
                <a:off x="3724553" y="3169666"/>
                <a:ext cx="3072764" cy="523220"/>
              </a:xfrm>
              <a:prstGeom prst="rect">
                <a:avLst/>
              </a:prstGeom>
              <a:blipFill>
                <a:blip r:embed="rId3"/>
                <a:stretch>
                  <a:fillRect t="-2326" b="-10465"/>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281466" y="3721990"/>
                <a:ext cx="8400740" cy="830997"/>
              </a:xfrm>
              <a:prstGeom prst="rect">
                <a:avLst/>
              </a:prstGeom>
            </p:spPr>
            <p:txBody>
              <a:bodyPr wrap="square">
                <a:spAutoFit/>
              </a:bodyPr>
              <a:lstStyle/>
              <a:p>
                <a:r>
                  <a:rPr lang="en-US" sz="1600" dirty="0"/>
                  <a:t>Electric field screening by the </a:t>
                </a:r>
                <a:r>
                  <a:rPr lang="en-US" sz="1600" dirty="0">
                    <a:solidFill>
                      <a:srgbClr val="0000FF"/>
                    </a:solidFill>
                  </a:rPr>
                  <a:t>electronic component </a:t>
                </a:r>
                <a:r>
                  <a:rPr lang="en-US" sz="1600" dirty="0"/>
                  <a:t>of the lattice constituents alone is described by a high-frequency or optical dielectric constant </a:t>
                </a:r>
                <a14:m>
                  <m:oMath xmlns:m="http://schemas.openxmlformats.org/officeDocument/2006/math">
                    <m:sSub>
                      <m:sSubPr>
                        <m:ctrlPr>
                          <a:rPr lang="sv-SE" sz="1600" i="1">
                            <a:latin typeface="Cambria Math" panose="02040503050406030204" pitchFamily="18" charset="0"/>
                            <a:ea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𝜀</m:t>
                        </m:r>
                      </m:e>
                      <m:sub>
                        <m:r>
                          <a:rPr lang="sv-SE" sz="1600" i="1" smtClean="0">
                            <a:latin typeface="Cambria Math" panose="02040503050406030204" pitchFamily="18" charset="0"/>
                            <a:ea typeface="Cambria Math" panose="02040503050406030204" pitchFamily="18" charset="0"/>
                          </a:rPr>
                          <m:t>∞</m:t>
                        </m:r>
                      </m:sub>
                    </m:sSub>
                  </m:oMath>
                </a14:m>
                <a:r>
                  <a:rPr lang="en-US" sz="1600" dirty="0"/>
                  <a:t> and leads to the potential energy</a:t>
                </a:r>
                <a:endParaRPr lang="sv-SE" sz="1600" dirty="0"/>
              </a:p>
            </p:txBody>
          </p:sp>
        </mc:Choice>
        <mc:Fallback xmlns="">
          <p:sp>
            <p:nvSpPr>
              <p:cNvPr id="16" name="Rectangle 15"/>
              <p:cNvSpPr>
                <a:spLocks noRot="1" noChangeAspect="1" noMove="1" noResize="1" noEditPoints="1" noAdjustHandles="1" noChangeArrowheads="1" noChangeShapeType="1" noTextEdit="1"/>
              </p:cNvSpPr>
              <p:nvPr/>
            </p:nvSpPr>
            <p:spPr>
              <a:xfrm>
                <a:off x="281466" y="3721990"/>
                <a:ext cx="8400740" cy="830997"/>
              </a:xfrm>
              <a:prstGeom prst="rect">
                <a:avLst/>
              </a:prstGeom>
              <a:blipFill>
                <a:blip r:embed="rId5"/>
                <a:stretch>
                  <a:fillRect l="-363" t="-2206" b="-8824"/>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3731665" y="4389297"/>
                <a:ext cx="162967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sv-SE" sz="1600" i="1">
                              <a:latin typeface="Cambria Math" panose="02040503050406030204" pitchFamily="18" charset="0"/>
                              <a:ea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𝜀</m:t>
                          </m:r>
                        </m:e>
                        <m:sub>
                          <m:r>
                            <a:rPr lang="sv-SE" sz="1600" i="1">
                              <a:latin typeface="Cambria Math" panose="02040503050406030204" pitchFamily="18" charset="0"/>
                              <a:ea typeface="Cambria Math" panose="02040503050406030204" pitchFamily="18" charset="0"/>
                            </a:rPr>
                            <m:t>∞</m:t>
                          </m:r>
                        </m:sub>
                      </m:sSub>
                      <m:r>
                        <a:rPr lang="sv-SE" sz="1600" i="1">
                          <a:latin typeface="Cambria Math" panose="02040503050406030204" pitchFamily="18" charset="0"/>
                          <a:ea typeface="Cambria Math" panose="02040503050406030204" pitchFamily="18" charset="0"/>
                        </a:rPr>
                        <m:t>=</m:t>
                      </m:r>
                      <m:r>
                        <a:rPr lang="sv-SE" sz="1600" i="1">
                          <a:latin typeface="Cambria Math" panose="02040503050406030204" pitchFamily="18" charset="0"/>
                          <a:ea typeface="Cambria Math" panose="02040503050406030204" pitchFamily="18" charset="0"/>
                        </a:rPr>
                        <m:t>𝜀</m:t>
                      </m:r>
                      <m:d>
                        <m:dPr>
                          <m:ctrlPr>
                            <a:rPr lang="sv-SE" sz="1600" i="1">
                              <a:latin typeface="Cambria Math" panose="02040503050406030204" pitchFamily="18" charset="0"/>
                              <a:ea typeface="Cambria Math" panose="02040503050406030204" pitchFamily="18" charset="0"/>
                            </a:rPr>
                          </m:ctrlPr>
                        </m:dPr>
                        <m:e>
                          <m:r>
                            <a:rPr lang="sv-SE" sz="1600" i="1">
                              <a:latin typeface="Cambria Math" panose="02040503050406030204" pitchFamily="18" charset="0"/>
                              <a:ea typeface="Cambria Math" panose="02040503050406030204" pitchFamily="18" charset="0"/>
                            </a:rPr>
                            <m:t>𝜔</m:t>
                          </m:r>
                          <m:r>
                            <a:rPr lang="sv-SE" sz="1600" i="1" smtClean="0">
                              <a:latin typeface="Cambria Math" panose="02040503050406030204" pitchFamily="18" charset="0"/>
                              <a:ea typeface="Cambria Math" panose="02040503050406030204" pitchFamily="18" charset="0"/>
                            </a:rPr>
                            <m:t>→∞</m:t>
                          </m:r>
                        </m:e>
                      </m:d>
                    </m:oMath>
                  </m:oMathPara>
                </a14:m>
                <a:endParaRPr lang="sv-SE" sz="1600" dirty="0"/>
              </a:p>
            </p:txBody>
          </p:sp>
        </mc:Choice>
        <mc:Fallback xmlns="">
          <p:sp>
            <p:nvSpPr>
              <p:cNvPr id="17" name="Rectangle 16"/>
              <p:cNvSpPr>
                <a:spLocks noRot="1" noChangeAspect="1" noMove="1" noResize="1" noEditPoints="1" noAdjustHandles="1" noChangeArrowheads="1" noChangeShapeType="1" noTextEdit="1"/>
              </p:cNvSpPr>
              <p:nvPr/>
            </p:nvSpPr>
            <p:spPr>
              <a:xfrm>
                <a:off x="3731665" y="4389297"/>
                <a:ext cx="1629677" cy="338554"/>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2573614" y="4272534"/>
                <a:ext cx="960904" cy="5359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r>
                            <a:rPr lang="sv-SE" sz="1600" b="0" i="1" smtClean="0">
                              <a:latin typeface="Cambria Math" panose="02040503050406030204" pitchFamily="18" charset="0"/>
                            </a:rPr>
                            <m:t>4</m:t>
                          </m:r>
                          <m:r>
                            <a:rPr lang="sv-SE" sz="1600" b="0" i="1" smtClean="0">
                              <a:latin typeface="Cambria Math" panose="02040503050406030204" pitchFamily="18" charset="0"/>
                              <a:ea typeface="Cambria Math" panose="02040503050406030204" pitchFamily="18" charset="0"/>
                            </a:rPr>
                            <m:t>𝜋</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0</m:t>
                              </m:r>
                            </m:sub>
                          </m:sSub>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m:t>
                              </m:r>
                            </m:sub>
                          </m:sSub>
                        </m:den>
                      </m:f>
                      <m:f>
                        <m:fPr>
                          <m:ctrlPr>
                            <a:rPr lang="sv-SE" sz="1600" i="1" smtClean="0">
                              <a:latin typeface="Cambria Math" panose="02040503050406030204" pitchFamily="18" charset="0"/>
                            </a:rPr>
                          </m:ctrlPr>
                        </m:fPr>
                        <m:num>
                          <m:sSup>
                            <m:sSupPr>
                              <m:ctrlPr>
                                <a:rPr lang="sv-SE" sz="1600" i="1" smtClean="0">
                                  <a:latin typeface="Cambria Math" panose="02040503050406030204" pitchFamily="18" charset="0"/>
                                </a:rPr>
                              </m:ctrlPr>
                            </m:sSupPr>
                            <m:e>
                              <m:r>
                                <a:rPr lang="sv-SE" sz="1600" b="0" i="1" smtClean="0">
                                  <a:latin typeface="Cambria Math" panose="02040503050406030204" pitchFamily="18" charset="0"/>
                                </a:rPr>
                                <m:t>𝑒</m:t>
                              </m:r>
                            </m:e>
                            <m:sup>
                              <m:r>
                                <a:rPr lang="sv-SE" sz="1600" b="0" i="1" smtClean="0">
                                  <a:latin typeface="Cambria Math" panose="02040503050406030204" pitchFamily="18" charset="0"/>
                                </a:rPr>
                                <m:t>2</m:t>
                              </m:r>
                            </m:sup>
                          </m:sSup>
                        </m:num>
                        <m:den>
                          <m:r>
                            <a:rPr lang="sv-SE" sz="1600" b="0" i="1" smtClean="0">
                              <a:latin typeface="Cambria Math" panose="02040503050406030204" pitchFamily="18" charset="0"/>
                            </a:rPr>
                            <m:t>𝑟</m:t>
                          </m:r>
                        </m:den>
                      </m:f>
                    </m:oMath>
                  </m:oMathPara>
                </a14:m>
                <a:endParaRPr lang="sv-SE"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2573614" y="4272534"/>
                <a:ext cx="960904" cy="535916"/>
              </a:xfrm>
              <a:prstGeom prst="rect">
                <a:avLst/>
              </a:prstGeom>
              <a:blipFill>
                <a:blip r:embed="rId7"/>
                <a:stretch>
                  <a:fillRect/>
                </a:stretch>
              </a:blipFill>
            </p:spPr>
            <p:txBody>
              <a:bodyPr/>
              <a:lstStyle/>
              <a:p>
                <a:r>
                  <a:rPr lang="zh-CN" altLang="en-US">
                    <a:noFill/>
                  </a:rPr>
                  <a:t> </a:t>
                </a:r>
              </a:p>
            </p:txBody>
          </p:sp>
        </mc:Fallback>
      </mc:AlternateContent>
      <p:sp>
        <p:nvSpPr>
          <p:cNvPr id="19" name="Rectangle 18"/>
          <p:cNvSpPr/>
          <p:nvPr/>
        </p:nvSpPr>
        <p:spPr>
          <a:xfrm>
            <a:off x="281466" y="4831484"/>
            <a:ext cx="8532925" cy="584775"/>
          </a:xfrm>
          <a:prstGeom prst="rect">
            <a:avLst/>
          </a:prstGeom>
        </p:spPr>
        <p:txBody>
          <a:bodyPr wrap="square">
            <a:spAutoFit/>
          </a:bodyPr>
          <a:lstStyle/>
          <a:p>
            <a:r>
              <a:rPr lang="en-US" sz="1600" dirty="0">
                <a:solidFill>
                  <a:srgbClr val="0000FF"/>
                </a:solidFill>
              </a:rPr>
              <a:t>Ionic polarization </a:t>
            </a:r>
            <a:r>
              <a:rPr lang="en-US" sz="1600" dirty="0"/>
              <a:t>itself, which is due to the relative motion of anions and cations (representing the mass of the vibrating lattice), is then characterized by the difference </a:t>
            </a:r>
            <a:endParaRPr lang="sv-SE" sz="1600" dirty="0"/>
          </a:p>
        </p:txBody>
      </p:sp>
      <mc:AlternateContent xmlns:mc="http://schemas.openxmlformats.org/markup-compatibility/2006" xmlns:a14="http://schemas.microsoft.com/office/drawing/2010/main">
        <mc:Choice Requires="a14">
          <p:sp>
            <p:nvSpPr>
              <p:cNvPr id="20" name="TextBox 19"/>
              <p:cNvSpPr txBox="1"/>
              <p:nvPr/>
            </p:nvSpPr>
            <p:spPr>
              <a:xfrm>
                <a:off x="2573614" y="5375271"/>
                <a:ext cx="1508105" cy="5582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sv-SE" sz="1600" i="1" smtClean="0">
                              <a:latin typeface="Cambria Math" panose="02040503050406030204" pitchFamily="18" charset="0"/>
                            </a:rPr>
                          </m:ctrlPr>
                        </m:fPr>
                        <m:num>
                          <m:sSup>
                            <m:sSupPr>
                              <m:ctrlPr>
                                <a:rPr lang="sv-SE" sz="1600" i="1">
                                  <a:latin typeface="Cambria Math" panose="02040503050406030204" pitchFamily="18" charset="0"/>
                                </a:rPr>
                              </m:ctrlPr>
                            </m:sSupPr>
                            <m:e>
                              <m:r>
                                <a:rPr lang="sv-SE" sz="1600" i="1">
                                  <a:latin typeface="Cambria Math" panose="02040503050406030204" pitchFamily="18" charset="0"/>
                                </a:rPr>
                                <m:t>𝑒</m:t>
                              </m:r>
                            </m:e>
                            <m:sup>
                              <m:r>
                                <a:rPr lang="sv-SE" sz="1600" i="1">
                                  <a:latin typeface="Cambria Math" panose="02040503050406030204" pitchFamily="18" charset="0"/>
                                </a:rPr>
                                <m:t>2</m:t>
                              </m:r>
                            </m:sup>
                          </m:sSup>
                        </m:num>
                        <m:den>
                          <m:r>
                            <a:rPr lang="sv-SE" sz="1600" b="0" i="1" smtClean="0">
                              <a:latin typeface="Cambria Math" panose="02040503050406030204" pitchFamily="18" charset="0"/>
                            </a:rPr>
                            <m:t>4</m:t>
                          </m:r>
                          <m:r>
                            <a:rPr lang="sv-SE" sz="1600" b="0" i="1" smtClean="0">
                              <a:latin typeface="Cambria Math" panose="02040503050406030204" pitchFamily="18" charset="0"/>
                              <a:ea typeface="Cambria Math" panose="02040503050406030204" pitchFamily="18" charset="0"/>
                            </a:rPr>
                            <m:t>𝜋</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0</m:t>
                              </m:r>
                            </m:sub>
                          </m:sSub>
                          <m:r>
                            <a:rPr lang="sv-SE" sz="1600" b="0" i="1" smtClean="0">
                              <a:latin typeface="Cambria Math" panose="02040503050406030204" pitchFamily="18" charset="0"/>
                              <a:ea typeface="Cambria Math" panose="02040503050406030204" pitchFamily="18" charset="0"/>
                            </a:rPr>
                            <m:t>𝑟</m:t>
                          </m:r>
                        </m:den>
                      </m:f>
                      <m:d>
                        <m:dPr>
                          <m:ctrlPr>
                            <a:rPr lang="sv-SE" sz="1600" i="1" smtClean="0">
                              <a:latin typeface="Cambria Math" panose="02040503050406030204" pitchFamily="18" charset="0"/>
                            </a:rPr>
                          </m:ctrlPr>
                        </m:dPr>
                        <m:e>
                          <m:f>
                            <m:fPr>
                              <m:ctrlPr>
                                <a:rPr lang="sv-SE" sz="1600" i="1">
                                  <a:latin typeface="Cambria Math" panose="02040503050406030204" pitchFamily="18" charset="0"/>
                                </a:rPr>
                              </m:ctrlPr>
                            </m:fPr>
                            <m:num>
                              <m:r>
                                <a:rPr lang="sv-SE" sz="1600" b="0" i="1" smtClean="0">
                                  <a:latin typeface="Cambria Math" panose="02040503050406030204" pitchFamily="18" charset="0"/>
                                </a:rPr>
                                <m:t>1</m:t>
                              </m:r>
                            </m:num>
                            <m:den>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𝜀</m:t>
                                  </m:r>
                                </m:e>
                                <m:sub>
                                  <m:r>
                                    <a:rPr lang="sv-SE" sz="1600" i="1" smtClean="0">
                                      <a:latin typeface="Cambria Math" panose="02040503050406030204" pitchFamily="18" charset="0"/>
                                      <a:ea typeface="Cambria Math" panose="02040503050406030204" pitchFamily="18" charset="0"/>
                                    </a:rPr>
                                    <m:t>∞</m:t>
                                  </m:r>
                                </m:sub>
                              </m:sSub>
                            </m:den>
                          </m:f>
                          <m:r>
                            <a:rPr lang="sv-SE" sz="1600" b="0" i="1" smtClean="0">
                              <a:latin typeface="Cambria Math" panose="02040503050406030204" pitchFamily="18" charset="0"/>
                            </a:rPr>
                            <m:t>−</m:t>
                          </m:r>
                          <m:f>
                            <m:fPr>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𝑠</m:t>
                                  </m:r>
                                </m:sub>
                              </m:sSub>
                            </m:den>
                          </m:f>
                        </m:e>
                      </m:d>
                    </m:oMath>
                  </m:oMathPara>
                </a14:m>
                <a:endParaRPr lang="sv-SE"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573614" y="5375271"/>
                <a:ext cx="1508105" cy="558230"/>
              </a:xfrm>
              <a:prstGeom prst="rect">
                <a:avLst/>
              </a:prstGeom>
              <a:blipFill>
                <a:blip r:embed="rId8"/>
                <a:stretch>
                  <a:fillRect b="-1099"/>
                </a:stretch>
              </a:blipFill>
            </p:spPr>
            <p:txBody>
              <a:bodyPr/>
              <a:lstStyle/>
              <a:p>
                <a:r>
                  <a:rPr lang="zh-CN" altLang="en-US">
                    <a:noFill/>
                  </a:rPr>
                  <a:t> </a:t>
                </a:r>
              </a:p>
            </p:txBody>
          </p:sp>
        </mc:Fallback>
      </mc:AlternateContent>
      <p:sp>
        <p:nvSpPr>
          <p:cNvPr id="21" name="Rectangle 20"/>
          <p:cNvSpPr/>
          <p:nvPr/>
        </p:nvSpPr>
        <p:spPr>
          <a:xfrm>
            <a:off x="4098949" y="5510138"/>
            <a:ext cx="4826834" cy="338554"/>
          </a:xfrm>
          <a:prstGeom prst="rect">
            <a:avLst/>
          </a:prstGeom>
        </p:spPr>
        <p:txBody>
          <a:bodyPr wrap="none">
            <a:spAutoFit/>
          </a:bodyPr>
          <a:lstStyle/>
          <a:p>
            <a:r>
              <a:rPr lang="en-US" sz="1600" dirty="0">
                <a:solidFill>
                  <a:srgbClr val="0000FF"/>
                </a:solidFill>
              </a:rPr>
              <a:t>A crucial factor to describe the Fr</a:t>
            </a:r>
            <a:r>
              <a:rPr lang="sv-SE" sz="1600" dirty="0">
                <a:solidFill>
                  <a:srgbClr val="0000FF"/>
                </a:solidFill>
              </a:rPr>
              <a:t>öhlich mechanism</a:t>
            </a:r>
          </a:p>
        </p:txBody>
      </p:sp>
      <p:sp>
        <p:nvSpPr>
          <p:cNvPr id="3" name="Slide Number Placeholder 2"/>
          <p:cNvSpPr>
            <a:spLocks noGrp="1"/>
          </p:cNvSpPr>
          <p:nvPr>
            <p:ph type="sldNum" sz="quarter" idx="12"/>
          </p:nvPr>
        </p:nvSpPr>
        <p:spPr/>
        <p:txBody>
          <a:bodyPr/>
          <a:lstStyle/>
          <a:p>
            <a:fld id="{680D72F4-1C41-4187-A4BC-492CF086CF40}" type="slidenum">
              <a:rPr lang="sv-SE" smtClean="0"/>
              <a:pPr/>
              <a:t>29</a:t>
            </a:fld>
            <a:endParaRPr lang="sv-SE"/>
          </a:p>
        </p:txBody>
      </p:sp>
    </p:spTree>
    <p:extLst>
      <p:ext uri="{BB962C8B-B14F-4D97-AF65-F5344CB8AC3E}">
        <p14:creationId xmlns:p14="http://schemas.microsoft.com/office/powerpoint/2010/main" val="35547319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6" name="Rectangle 5"/>
          <p:cNvSpPr/>
          <p:nvPr/>
        </p:nvSpPr>
        <p:spPr>
          <a:xfrm>
            <a:off x="555867" y="1434085"/>
            <a:ext cx="5804794" cy="338554"/>
          </a:xfrm>
          <a:prstGeom prst="rect">
            <a:avLst/>
          </a:prstGeom>
        </p:spPr>
        <p:txBody>
          <a:bodyPr wrap="none">
            <a:spAutoFit/>
          </a:bodyPr>
          <a:lstStyle/>
          <a:p>
            <a:r>
              <a:rPr lang="en-US" sz="1600" dirty="0"/>
              <a:t>In practice, </a:t>
            </a:r>
            <a:r>
              <a:rPr lang="en-US" sz="1600" dirty="0" smtClean="0"/>
              <a:t>one introduces </a:t>
            </a:r>
            <a:r>
              <a:rPr lang="en-US" sz="1600" dirty="0"/>
              <a:t>the </a:t>
            </a:r>
            <a:r>
              <a:rPr lang="en-US" sz="1600" dirty="0">
                <a:solidFill>
                  <a:srgbClr val="0000FF"/>
                </a:solidFill>
              </a:rPr>
              <a:t>coupling constant </a:t>
            </a:r>
            <a:r>
              <a:rPr lang="en-US" sz="1600" i="1" dirty="0">
                <a:solidFill>
                  <a:srgbClr val="0000FF"/>
                </a:solidFill>
                <a:latin typeface="Symbol" panose="05050102010706020507" pitchFamily="18" charset="2"/>
              </a:rPr>
              <a:t>a</a:t>
            </a:r>
            <a:r>
              <a:rPr lang="en-US" sz="1600" dirty="0">
                <a:solidFill>
                  <a:srgbClr val="0000FF"/>
                </a:solidFill>
              </a:rPr>
              <a:t> </a:t>
            </a:r>
            <a:r>
              <a:rPr lang="en-US" sz="1600" dirty="0"/>
              <a:t>in the form</a:t>
            </a:r>
            <a:endParaRPr lang="sv-SE" sz="1600" dirty="0"/>
          </a:p>
        </p:txBody>
      </p:sp>
      <p:sp>
        <p:nvSpPr>
          <p:cNvPr id="9" name="Rectangle 8"/>
          <p:cNvSpPr/>
          <p:nvPr/>
        </p:nvSpPr>
        <p:spPr>
          <a:xfrm>
            <a:off x="555867" y="2931379"/>
            <a:ext cx="8390170" cy="307777"/>
          </a:xfrm>
          <a:prstGeom prst="rect">
            <a:avLst/>
          </a:prstGeom>
        </p:spPr>
        <p:txBody>
          <a:bodyPr wrap="square">
            <a:spAutoFit/>
          </a:bodyPr>
          <a:lstStyle/>
          <a:p>
            <a:r>
              <a:rPr lang="sv-SE" sz="1400" dirty="0">
                <a:solidFill>
                  <a:srgbClr val="0000FF"/>
                </a:solidFill>
              </a:rPr>
              <a:t>Polaron radius</a:t>
            </a:r>
            <a:r>
              <a:rPr lang="sv-SE" sz="1400" dirty="0"/>
              <a:t>―</a:t>
            </a:r>
            <a:r>
              <a:rPr lang="en-US" sz="1400" dirty="0"/>
              <a:t> the very size of the polarization-deformed lattice region around the </a:t>
            </a:r>
            <a:r>
              <a:rPr lang="en-US" sz="1400" dirty="0">
                <a:uFill>
                  <a:solidFill>
                    <a:srgbClr val="0000FF"/>
                  </a:solidFill>
                </a:uFill>
              </a:rPr>
              <a:t>charge carrier</a:t>
            </a:r>
            <a:endParaRPr lang="sv-SE" sz="1400" dirty="0">
              <a:uFill>
                <a:solidFill>
                  <a:srgbClr val="0000FF"/>
                </a:solidFill>
              </a:uFill>
            </a:endParaRPr>
          </a:p>
        </p:txBody>
      </p:sp>
      <p:sp>
        <p:nvSpPr>
          <p:cNvPr id="10" name="Rectangle 9"/>
          <p:cNvSpPr/>
          <p:nvPr/>
        </p:nvSpPr>
        <p:spPr>
          <a:xfrm>
            <a:off x="555867" y="3293323"/>
            <a:ext cx="4610301" cy="307777"/>
          </a:xfrm>
          <a:prstGeom prst="rect">
            <a:avLst/>
          </a:prstGeom>
        </p:spPr>
        <p:txBody>
          <a:bodyPr wrap="none">
            <a:spAutoFit/>
          </a:bodyPr>
          <a:lstStyle/>
          <a:p>
            <a:r>
              <a:rPr lang="sv-SE" sz="1400" dirty="0"/>
              <a:t>A polarized electron or hole ― </a:t>
            </a:r>
            <a:r>
              <a:rPr lang="sv-SE" sz="1400" dirty="0" smtClean="0">
                <a:solidFill>
                  <a:srgbClr val="0000FF"/>
                </a:solidFill>
              </a:rPr>
              <a:t>Polaron </a:t>
            </a:r>
            <a:r>
              <a:rPr lang="sv-SE" sz="1400" dirty="0">
                <a:solidFill>
                  <a:srgbClr val="0000FF"/>
                </a:solidFill>
              </a:rPr>
              <a:t>(a quasi-particle)</a:t>
            </a:r>
            <a:endParaRPr lang="sv-SE" sz="1400" dirty="0"/>
          </a:p>
        </p:txBody>
      </p:sp>
      <mc:AlternateContent xmlns:mc="http://schemas.openxmlformats.org/markup-compatibility/2006" xmlns:a14="http://schemas.microsoft.com/office/drawing/2010/main">
        <mc:Choice Requires="a14">
          <p:sp>
            <p:nvSpPr>
              <p:cNvPr id="11" name="Rectangle 10"/>
              <p:cNvSpPr/>
              <p:nvPr/>
            </p:nvSpPr>
            <p:spPr>
              <a:xfrm>
                <a:off x="555866" y="3671874"/>
                <a:ext cx="7890549" cy="1001493"/>
              </a:xfrm>
              <a:prstGeom prst="rect">
                <a:avLst/>
              </a:prstGeom>
            </p:spPr>
            <p:txBody>
              <a:bodyPr wrap="square">
                <a:spAutoFit/>
              </a:bodyPr>
              <a:lstStyle/>
              <a:p>
                <a:r>
                  <a:rPr lang="sv-SE" sz="1600" dirty="0"/>
                  <a:t>Therefore,</a:t>
                </a:r>
              </a:p>
              <a:p>
                <a:r>
                  <a:rPr lang="sv-SE" sz="1400" dirty="0"/>
                  <a:t>An electron–polaron </a:t>
                </a:r>
                <a:r>
                  <a:rPr lang="sv-SE" sz="1400" dirty="0" smtClean="0"/>
                  <a:t>corresponds to </a:t>
                </a:r>
                <a:r>
                  <a:rPr lang="sv-SE" sz="1400" dirty="0"/>
                  <a:t>a coupling constant </a:t>
                </a:r>
                <a14:m>
                  <m:oMath xmlns:m="http://schemas.openxmlformats.org/officeDocument/2006/math">
                    <m:sSub>
                      <m:sSubPr>
                        <m:ctrlPr>
                          <a:rPr lang="sv-SE" sz="1400" b="0" i="1" smtClean="0">
                            <a:latin typeface="Cambria Math" panose="02040503050406030204" pitchFamily="18" charset="0"/>
                          </a:rPr>
                        </m:ctrlPr>
                      </m:sSubPr>
                      <m:e>
                        <m:r>
                          <a:rPr lang="sv-SE" sz="1400" b="0" i="1" smtClean="0">
                            <a:latin typeface="Cambria Math" panose="02040503050406030204" pitchFamily="18" charset="0"/>
                            <a:ea typeface="Cambria Math" panose="02040503050406030204" pitchFamily="18" charset="0"/>
                          </a:rPr>
                          <m:t>𝛼</m:t>
                        </m:r>
                      </m:e>
                      <m:sub>
                        <m:r>
                          <a:rPr lang="sv-SE" sz="1400" b="0" i="1" smtClean="0">
                            <a:latin typeface="Cambria Math" panose="02040503050406030204" pitchFamily="18" charset="0"/>
                          </a:rPr>
                          <m:t>𝑒</m:t>
                        </m:r>
                      </m:sub>
                    </m:sSub>
                  </m:oMath>
                </a14:m>
                <a:r>
                  <a:rPr lang="sv-SE" sz="1400" dirty="0"/>
                  <a:t> </a:t>
                </a:r>
              </a:p>
              <a:p>
                <a:r>
                  <a:rPr lang="sv-SE" sz="1400" dirty="0"/>
                  <a:t>A hole–polaron corresponds to a coupling constant </a:t>
                </a:r>
                <a14:m>
                  <m:oMath xmlns:m="http://schemas.openxmlformats.org/officeDocument/2006/math">
                    <m:sSub>
                      <m:sSubPr>
                        <m:ctrlPr>
                          <a:rPr lang="sv-SE" sz="1400" i="1">
                            <a:latin typeface="Cambria Math" panose="02040503050406030204" pitchFamily="18" charset="0"/>
                          </a:rPr>
                        </m:ctrlPr>
                      </m:sSubPr>
                      <m:e>
                        <m:r>
                          <a:rPr lang="sv-SE" sz="1400" i="1">
                            <a:latin typeface="Cambria Math" panose="02040503050406030204" pitchFamily="18" charset="0"/>
                            <a:ea typeface="Cambria Math" panose="02040503050406030204" pitchFamily="18" charset="0"/>
                          </a:rPr>
                          <m:t>𝛼</m:t>
                        </m:r>
                      </m:e>
                      <m:sub>
                        <m:r>
                          <a:rPr lang="sv-SE" sz="1400" b="0" i="1" smtClean="0">
                            <a:latin typeface="Cambria Math" panose="02040503050406030204" pitchFamily="18" charset="0"/>
                          </a:rPr>
                          <m:t>h</m:t>
                        </m:r>
                      </m:sub>
                    </m:sSub>
                  </m:oMath>
                </a14:m>
                <a:endParaRPr lang="sv-SE" sz="1400" dirty="0"/>
              </a:p>
              <a:p>
                <a:r>
                  <a:rPr lang="sv-SE" sz="1400" dirty="0"/>
                  <a:t>The effective polaron mass, </a:t>
                </a:r>
                <a14:m>
                  <m:oMath xmlns:m="http://schemas.openxmlformats.org/officeDocument/2006/math">
                    <m:sSub>
                      <m:sSubPr>
                        <m:ctrlPr>
                          <a:rPr lang="sv-SE" sz="1400" i="1">
                            <a:latin typeface="Cambria Math" panose="02040503050406030204" pitchFamily="18" charset="0"/>
                            <a:ea typeface="Cambria Math" panose="02040503050406030204" pitchFamily="18" charset="0"/>
                          </a:rPr>
                        </m:ctrlPr>
                      </m:sSubPr>
                      <m:e>
                        <m:r>
                          <a:rPr lang="sv-SE" sz="1400" i="1">
                            <a:latin typeface="Cambria Math" panose="02040503050406030204" pitchFamily="18" charset="0"/>
                            <a:ea typeface="Cambria Math" panose="02040503050406030204" pitchFamily="18" charset="0"/>
                          </a:rPr>
                          <m:t>𝑚</m:t>
                        </m:r>
                      </m:e>
                      <m:sub>
                        <m:r>
                          <a:rPr lang="sv-SE" sz="1400" i="1">
                            <a:latin typeface="Cambria Math" panose="02040503050406030204" pitchFamily="18" charset="0"/>
                            <a:ea typeface="Cambria Math" panose="02040503050406030204" pitchFamily="18" charset="0"/>
                          </a:rPr>
                          <m:t>𝑝</m:t>
                        </m:r>
                      </m:sub>
                    </m:sSub>
                  </m:oMath>
                </a14:m>
                <a:r>
                  <a:rPr lang="sv-SE" sz="1400" dirty="0"/>
                  <a:t>, is always larger than the effective mass of a ‘bare’ quasi-particle</a:t>
                </a:r>
              </a:p>
            </p:txBody>
          </p:sp>
        </mc:Choice>
        <mc:Fallback xmlns="">
          <p:sp>
            <p:nvSpPr>
              <p:cNvPr id="11" name="Rectangle 10"/>
              <p:cNvSpPr>
                <a:spLocks noRot="1" noChangeAspect="1" noMove="1" noResize="1" noEditPoints="1" noAdjustHandles="1" noChangeArrowheads="1" noChangeShapeType="1" noTextEdit="1"/>
              </p:cNvSpPr>
              <p:nvPr/>
            </p:nvSpPr>
            <p:spPr>
              <a:xfrm>
                <a:off x="555866" y="3671874"/>
                <a:ext cx="7890549" cy="1001493"/>
              </a:xfrm>
              <a:prstGeom prst="rect">
                <a:avLst/>
              </a:prstGeom>
              <a:blipFill>
                <a:blip r:embed="rId2"/>
                <a:stretch>
                  <a:fillRect l="-386" t="-1818" b="-3636"/>
                </a:stretch>
              </a:blipFill>
            </p:spPr>
            <p:txBody>
              <a:bodyPr/>
              <a:lstStyle/>
              <a:p>
                <a:r>
                  <a:rPr lang="sv-SE">
                    <a:noFill/>
                  </a:rPr>
                  <a:t> </a:t>
                </a:r>
              </a:p>
            </p:txBody>
          </p:sp>
        </mc:Fallback>
      </mc:AlternateContent>
      <p:sp>
        <p:nvSpPr>
          <p:cNvPr id="12" name="Rectangle 11"/>
          <p:cNvSpPr/>
          <p:nvPr/>
        </p:nvSpPr>
        <p:spPr>
          <a:xfrm>
            <a:off x="591725" y="4673367"/>
            <a:ext cx="7978025" cy="1200329"/>
          </a:xfrm>
          <a:prstGeom prst="rect">
            <a:avLst/>
          </a:prstGeom>
        </p:spPr>
        <p:txBody>
          <a:bodyPr wrap="square">
            <a:spAutoFit/>
          </a:bodyPr>
          <a:lstStyle/>
          <a:p>
            <a:pPr>
              <a:lnSpc>
                <a:spcPct val="150000"/>
              </a:lnSpc>
            </a:pPr>
            <a:r>
              <a:rPr lang="sv-SE" sz="1600" dirty="0"/>
              <a:t>Note:</a:t>
            </a:r>
          </a:p>
          <a:p>
            <a:pPr>
              <a:lnSpc>
                <a:spcPct val="150000"/>
              </a:lnSpc>
            </a:pPr>
            <a:r>
              <a:rPr lang="sv-SE" sz="1600" dirty="0"/>
              <a:t>As for exciton-phonon coupling, it is not only related to the coupling constant, but also the exciton </a:t>
            </a:r>
            <a:r>
              <a:rPr lang="sv-SE" sz="1600" dirty="0">
                <a:solidFill>
                  <a:srgbClr val="0000FF"/>
                </a:solidFill>
              </a:rPr>
              <a:t>Bohr radius</a:t>
            </a:r>
          </a:p>
        </p:txBody>
      </p:sp>
      <p:sp>
        <p:nvSpPr>
          <p:cNvPr id="13" name="文本框 2">
            <a:extLst>
              <a:ext uri="{FF2B5EF4-FFF2-40B4-BE49-F238E27FC236}">
                <a16:creationId xmlns:a16="http://schemas.microsoft.com/office/drawing/2014/main" id="{C22CBCAB-6D61-4366-8755-148EF96A34F5}"/>
              </a:ext>
            </a:extLst>
          </p:cNvPr>
          <p:cNvSpPr txBox="1"/>
          <p:nvPr/>
        </p:nvSpPr>
        <p:spPr>
          <a:xfrm>
            <a:off x="916842" y="424565"/>
            <a:ext cx="8244565" cy="523220"/>
          </a:xfrm>
          <a:prstGeom prst="rect">
            <a:avLst/>
          </a:prstGeom>
          <a:noFill/>
        </p:spPr>
        <p:txBody>
          <a:bodyPr wrap="none" rtlCol="0">
            <a:spAutoFit/>
          </a:bodyPr>
          <a:lstStyle/>
          <a:p>
            <a:r>
              <a:rPr lang="en-US" altLang="zh-CN" sz="2800" dirty="0"/>
              <a:t>How charge carriers influence the lattice vibration?</a:t>
            </a:r>
          </a:p>
        </p:txBody>
      </p:sp>
      <p:sp>
        <p:nvSpPr>
          <p:cNvPr id="14" name="矩形 3">
            <a:extLst>
              <a:ext uri="{FF2B5EF4-FFF2-40B4-BE49-F238E27FC236}">
                <a16:creationId xmlns:a16="http://schemas.microsoft.com/office/drawing/2014/main" id="{FC73174D-552C-48F6-A166-E7120A0723BC}"/>
              </a:ext>
            </a:extLst>
          </p:cNvPr>
          <p:cNvSpPr/>
          <p:nvPr/>
        </p:nvSpPr>
        <p:spPr>
          <a:xfrm>
            <a:off x="4964953" y="977825"/>
            <a:ext cx="3480440" cy="369332"/>
          </a:xfrm>
          <a:prstGeom prst="rect">
            <a:avLst/>
          </a:prstGeom>
        </p:spPr>
        <p:txBody>
          <a:bodyPr wrap="none">
            <a:spAutoFit/>
          </a:bodyPr>
          <a:lstStyle/>
          <a:p>
            <a:r>
              <a:rPr lang="en-US" altLang="zh-CN" dirty="0">
                <a:solidFill>
                  <a:srgbClr val="FF0000"/>
                </a:solidFill>
                <a:latin typeface="+mj-ea"/>
                <a:ea typeface="+mj-ea"/>
                <a:cs typeface="Times New Roman" panose="02020603050405020304" pitchFamily="18" charset="0"/>
              </a:rPr>
              <a:t>Quantify </a:t>
            </a:r>
            <a:r>
              <a:rPr lang="en-US" altLang="zh-CN" dirty="0" smtClean="0">
                <a:solidFill>
                  <a:srgbClr val="FF0000"/>
                </a:solidFill>
                <a:latin typeface="+mj-ea"/>
                <a:ea typeface="+mj-ea"/>
                <a:cs typeface="Times New Roman" panose="02020603050405020304" pitchFamily="18" charset="0"/>
              </a:rPr>
              <a:t>the </a:t>
            </a:r>
            <a:r>
              <a:rPr lang="en-US" altLang="zh-CN" dirty="0" err="1">
                <a:solidFill>
                  <a:srgbClr val="FF0000"/>
                </a:solidFill>
                <a:latin typeface="+mj-ea"/>
                <a:ea typeface="+mj-ea"/>
                <a:cs typeface="Times New Roman" panose="02020603050405020304" pitchFamily="18" charset="0"/>
              </a:rPr>
              <a:t>fröhlich</a:t>
            </a:r>
            <a:r>
              <a:rPr lang="en-US" altLang="zh-CN" dirty="0">
                <a:solidFill>
                  <a:srgbClr val="FF0000"/>
                </a:solidFill>
                <a:latin typeface="+mj-ea"/>
                <a:ea typeface="+mj-ea"/>
                <a:cs typeface="Times New Roman" panose="02020603050405020304" pitchFamily="18" charset="0"/>
              </a:rPr>
              <a:t> mechanism</a:t>
            </a:r>
            <a:endParaRPr lang="zh-CN" altLang="en-US" dirty="0">
              <a:solidFill>
                <a:srgbClr val="FF0000"/>
              </a:solidFill>
              <a:latin typeface="+mj-ea"/>
              <a:ea typeface="+mj-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TextBox 14"/>
              <p:cNvSpPr txBox="1"/>
              <p:nvPr/>
            </p:nvSpPr>
            <p:spPr>
              <a:xfrm>
                <a:off x="3091594" y="1788187"/>
                <a:ext cx="2473626" cy="5627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𝛼</m:t>
                      </m:r>
                      <m:r>
                        <a:rPr lang="sv-SE" sz="1600" b="0" i="1" smtClean="0">
                          <a:latin typeface="Cambria Math" panose="02040503050406030204" pitchFamily="18" charset="0"/>
                          <a:ea typeface="Cambria Math" panose="02040503050406030204" pitchFamily="18" charset="0"/>
                        </a:rPr>
                        <m:t>=</m:t>
                      </m:r>
                      <m:f>
                        <m:fPr>
                          <m:ctrlPr>
                            <a:rPr lang="sv-SE" sz="1600" i="1" smtClean="0">
                              <a:latin typeface="Cambria Math" panose="02040503050406030204" pitchFamily="18" charset="0"/>
                            </a:rPr>
                          </m:ctrlPr>
                        </m:fPr>
                        <m:num>
                          <m:sSup>
                            <m:sSupPr>
                              <m:ctrlPr>
                                <a:rPr lang="sv-SE" sz="1600" i="1">
                                  <a:latin typeface="Cambria Math" panose="02040503050406030204" pitchFamily="18" charset="0"/>
                                </a:rPr>
                              </m:ctrlPr>
                            </m:sSupPr>
                            <m:e>
                              <m:r>
                                <a:rPr lang="sv-SE" sz="1600" i="1">
                                  <a:latin typeface="Cambria Math" panose="02040503050406030204" pitchFamily="18" charset="0"/>
                                </a:rPr>
                                <m:t>𝑒</m:t>
                              </m:r>
                            </m:e>
                            <m:sup>
                              <m:r>
                                <a:rPr lang="sv-SE" sz="1600" i="1">
                                  <a:latin typeface="Cambria Math" panose="02040503050406030204" pitchFamily="18" charset="0"/>
                                </a:rPr>
                                <m:t>2</m:t>
                              </m:r>
                            </m:sup>
                          </m:sSup>
                        </m:num>
                        <m:den>
                          <m:r>
                            <a:rPr lang="sv-SE" sz="1600" b="0" i="1" smtClean="0">
                              <a:latin typeface="Cambria Math" panose="02040503050406030204" pitchFamily="18" charset="0"/>
                            </a:rPr>
                            <m:t>4</m:t>
                          </m:r>
                          <m:r>
                            <a:rPr lang="sv-SE" sz="1600" b="0" i="1" smtClean="0">
                              <a:latin typeface="Cambria Math" panose="02040503050406030204" pitchFamily="18" charset="0"/>
                              <a:ea typeface="Cambria Math" panose="02040503050406030204" pitchFamily="18" charset="0"/>
                            </a:rPr>
                            <m:t>𝜋</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0</m:t>
                              </m:r>
                            </m:sub>
                          </m:sSub>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𝑟</m:t>
                              </m:r>
                            </m:e>
                            <m:sub>
                              <m:r>
                                <a:rPr lang="sv-SE" sz="1600" b="0" i="1" smtClean="0">
                                  <a:latin typeface="Cambria Math" panose="02040503050406030204" pitchFamily="18" charset="0"/>
                                  <a:ea typeface="Cambria Math" panose="02040503050406030204" pitchFamily="18" charset="0"/>
                                </a:rPr>
                                <m:t>𝑝</m:t>
                              </m:r>
                            </m:sub>
                          </m:sSub>
                        </m:den>
                      </m:f>
                      <m:d>
                        <m:dPr>
                          <m:ctrlPr>
                            <a:rPr lang="sv-SE" sz="1600" i="1" smtClean="0">
                              <a:latin typeface="Cambria Math" panose="02040503050406030204" pitchFamily="18" charset="0"/>
                            </a:rPr>
                          </m:ctrlPr>
                        </m:dPr>
                        <m:e>
                          <m:f>
                            <m:fPr>
                              <m:ctrlPr>
                                <a:rPr lang="sv-SE" sz="1600" i="1">
                                  <a:latin typeface="Cambria Math" panose="02040503050406030204" pitchFamily="18" charset="0"/>
                                </a:rPr>
                              </m:ctrlPr>
                            </m:fPr>
                            <m:num>
                              <m:r>
                                <a:rPr lang="sv-SE" sz="1600" b="0" i="1" smtClean="0">
                                  <a:latin typeface="Cambria Math" panose="02040503050406030204" pitchFamily="18" charset="0"/>
                                </a:rPr>
                                <m:t>1</m:t>
                              </m:r>
                            </m:num>
                            <m:den>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𝜀</m:t>
                                  </m:r>
                                </m:e>
                                <m:sub>
                                  <m:r>
                                    <a:rPr lang="sv-SE" sz="1600" i="1" smtClean="0">
                                      <a:latin typeface="Cambria Math" panose="02040503050406030204" pitchFamily="18" charset="0"/>
                                      <a:ea typeface="Cambria Math" panose="02040503050406030204" pitchFamily="18" charset="0"/>
                                    </a:rPr>
                                    <m:t>∞</m:t>
                                  </m:r>
                                </m:sub>
                              </m:sSub>
                            </m:den>
                          </m:f>
                          <m:r>
                            <a:rPr lang="sv-SE" sz="1600" b="0" i="1" smtClean="0">
                              <a:latin typeface="Cambria Math" panose="02040503050406030204" pitchFamily="18" charset="0"/>
                            </a:rPr>
                            <m:t>−</m:t>
                          </m:r>
                          <m:f>
                            <m:fPr>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𝜀</m:t>
                                  </m:r>
                                </m:e>
                                <m:sub>
                                  <m:r>
                                    <a:rPr lang="sv-SE" sz="1600" b="0" i="1" smtClean="0">
                                      <a:latin typeface="Cambria Math" panose="02040503050406030204" pitchFamily="18" charset="0"/>
                                      <a:ea typeface="Cambria Math" panose="02040503050406030204" pitchFamily="18" charset="0"/>
                                    </a:rPr>
                                    <m:t>𝑠</m:t>
                                  </m:r>
                                </m:sub>
                              </m:sSub>
                            </m:den>
                          </m:f>
                        </m:e>
                      </m:d>
                      <m:f>
                        <m:fPr>
                          <m:ctrlPr>
                            <a:rPr lang="sv-SE" sz="1600" b="0" i="1" smtClean="0">
                              <a:latin typeface="Cambria Math" panose="02040503050406030204" pitchFamily="18" charset="0"/>
                              <a:ea typeface="Cambria Math" panose="02040503050406030204" pitchFamily="18" charset="0"/>
                            </a:rPr>
                          </m:ctrlPr>
                        </m:fPr>
                        <m:num>
                          <m:r>
                            <a:rPr lang="sv-SE" sz="1600" b="0" i="1" smtClean="0">
                              <a:latin typeface="Cambria Math" panose="02040503050406030204" pitchFamily="18" charset="0"/>
                              <a:ea typeface="Cambria Math" panose="02040503050406030204" pitchFamily="18" charset="0"/>
                            </a:rPr>
                            <m:t>1</m:t>
                          </m:r>
                        </m:num>
                        <m:den>
                          <m:r>
                            <a:rPr lang="sv-SE" sz="1600" b="0" i="1" smtClean="0">
                              <a:latin typeface="Cambria Math" panose="02040503050406030204" pitchFamily="18" charset="0"/>
                              <a:ea typeface="Cambria Math" panose="02040503050406030204" pitchFamily="18" charset="0"/>
                            </a:rPr>
                            <m:t>ℏ</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𝜔</m:t>
                              </m:r>
                            </m:e>
                            <m:sub>
                              <m:r>
                                <a:rPr lang="sv-SE" sz="1600" b="0" i="1" smtClean="0">
                                  <a:latin typeface="Cambria Math" panose="02040503050406030204" pitchFamily="18" charset="0"/>
                                  <a:ea typeface="Cambria Math" panose="02040503050406030204" pitchFamily="18" charset="0"/>
                                </a:rPr>
                                <m:t>𝐿𝑂</m:t>
                              </m:r>
                            </m:sub>
                          </m:sSub>
                        </m:den>
                      </m:f>
                    </m:oMath>
                  </m:oMathPara>
                </a14:m>
                <a:endParaRPr lang="sv-SE"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091594" y="1788187"/>
                <a:ext cx="2473626" cy="562718"/>
              </a:xfrm>
              <a:prstGeom prst="rect">
                <a:avLst/>
              </a:prstGeom>
              <a:blipFill>
                <a:blip r:embed="rId3"/>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1149855" y="2403196"/>
                <a:ext cx="1626150" cy="5010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𝑟</m:t>
                          </m:r>
                        </m:e>
                        <m:sub>
                          <m:r>
                            <a:rPr lang="sv-SE" sz="1600" b="0" i="1" smtClean="0">
                              <a:latin typeface="Cambria Math" panose="02040503050406030204" pitchFamily="18" charset="0"/>
                            </a:rPr>
                            <m:t>𝑝</m:t>
                          </m:r>
                        </m:sub>
                      </m:sSub>
                      <m:r>
                        <a:rPr lang="sv-SE" sz="1600" i="1" smtClean="0">
                          <a:latin typeface="Cambria Math" panose="02040503050406030204" pitchFamily="18" charset="0"/>
                        </a:rPr>
                        <m:t>=</m:t>
                      </m:r>
                      <m:r>
                        <a:rPr lang="sv-SE" sz="1600" i="1">
                          <a:latin typeface="Cambria Math" panose="02040503050406030204" pitchFamily="18" charset="0"/>
                          <a:ea typeface="Cambria Math" panose="02040503050406030204" pitchFamily="18" charset="0"/>
                        </a:rPr>
                        <m:t>ℏ</m:t>
                      </m:r>
                      <m:rad>
                        <m:radPr>
                          <m:degHide m:val="on"/>
                          <m:ctrlPr>
                            <a:rPr lang="sv-SE" sz="1600" i="1" smtClean="0">
                              <a:latin typeface="Cambria Math" panose="02040503050406030204" pitchFamily="18" charset="0"/>
                              <a:ea typeface="Cambria Math" panose="02040503050406030204" pitchFamily="18" charset="0"/>
                            </a:rPr>
                          </m:ctrlPr>
                        </m:radPr>
                        <m:deg/>
                        <m:e>
                          <m:r>
                            <a:rPr lang="sv-SE" sz="1600" b="0" i="1" smtClean="0">
                              <a:latin typeface="Cambria Math" panose="02040503050406030204" pitchFamily="18" charset="0"/>
                              <a:ea typeface="Cambria Math" panose="02040503050406030204" pitchFamily="18" charset="0"/>
                            </a:rPr>
                            <m:t>2</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𝑚</m:t>
                              </m:r>
                            </m:e>
                            <m:sub>
                              <m:r>
                                <a:rPr lang="sv-SE" sz="1600" b="0" i="1" smtClean="0">
                                  <a:latin typeface="Cambria Math" panose="02040503050406030204" pitchFamily="18" charset="0"/>
                                  <a:ea typeface="Cambria Math" panose="02040503050406030204" pitchFamily="18" charset="0"/>
                                </a:rPr>
                                <m:t>𝑝</m:t>
                              </m:r>
                            </m:sub>
                          </m:sSub>
                          <m:r>
                            <a:rPr lang="sv-SE" sz="1600" i="1">
                              <a:latin typeface="Cambria Math" panose="02040503050406030204" pitchFamily="18" charset="0"/>
                              <a:ea typeface="Cambria Math" panose="02040503050406030204" pitchFamily="18" charset="0"/>
                            </a:rPr>
                            <m:t>ℏ</m:t>
                          </m:r>
                          <m:sSub>
                            <m:sSubPr>
                              <m:ctrlPr>
                                <a:rPr lang="sv-SE" sz="1600" i="1">
                                  <a:latin typeface="Cambria Math" panose="02040503050406030204" pitchFamily="18" charset="0"/>
                                  <a:ea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𝜔</m:t>
                              </m:r>
                            </m:e>
                            <m:sub>
                              <m:r>
                                <a:rPr lang="sv-SE" sz="1600" i="1">
                                  <a:latin typeface="Cambria Math" panose="02040503050406030204" pitchFamily="18" charset="0"/>
                                  <a:ea typeface="Cambria Math" panose="02040503050406030204" pitchFamily="18" charset="0"/>
                                </a:rPr>
                                <m:t>𝐿𝑂</m:t>
                              </m:r>
                            </m:sub>
                          </m:sSub>
                        </m:e>
                      </m:rad>
                    </m:oMath>
                  </m:oMathPara>
                </a14:m>
                <a:endParaRPr lang="sv-SE" sz="1600" dirty="0"/>
              </a:p>
            </p:txBody>
          </p:sp>
        </mc:Choice>
        <mc:Fallback xmlns="">
          <p:sp>
            <p:nvSpPr>
              <p:cNvPr id="16" name="TextBox 15"/>
              <p:cNvSpPr txBox="1">
                <a:spLocks noRot="1" noChangeAspect="1" noMove="1" noResize="1" noEditPoints="1" noAdjustHandles="1" noChangeArrowheads="1" noChangeShapeType="1" noTextEdit="1"/>
              </p:cNvSpPr>
              <p:nvPr/>
            </p:nvSpPr>
            <p:spPr>
              <a:xfrm>
                <a:off x="1149855" y="2403196"/>
                <a:ext cx="1626150" cy="501099"/>
              </a:xfrm>
              <a:prstGeom prst="rect">
                <a:avLst/>
              </a:prstGeom>
              <a:blipFill>
                <a:blip r:embed="rId4"/>
                <a:stretch>
                  <a:fillRect/>
                </a:stretch>
              </a:blipFill>
            </p:spPr>
            <p:txBody>
              <a:bodyPr/>
              <a:lstStyle/>
              <a:p>
                <a:r>
                  <a:rPr lang="sv-SE">
                    <a:noFill/>
                  </a:rPr>
                  <a:t> </a:t>
                </a:r>
              </a:p>
            </p:txBody>
          </p:sp>
        </mc:Fallback>
      </mc:AlternateContent>
      <p:sp>
        <p:nvSpPr>
          <p:cNvPr id="3" name="Slide Number Placeholder 2"/>
          <p:cNvSpPr>
            <a:spLocks noGrp="1"/>
          </p:cNvSpPr>
          <p:nvPr>
            <p:ph type="sldNum" sz="quarter" idx="12"/>
          </p:nvPr>
        </p:nvSpPr>
        <p:spPr/>
        <p:txBody>
          <a:bodyPr/>
          <a:lstStyle/>
          <a:p>
            <a:fld id="{680D72F4-1C41-4187-A4BC-492CF086CF40}" type="slidenum">
              <a:rPr lang="sv-SE" smtClean="0"/>
              <a:pPr/>
              <a:t>30</a:t>
            </a:fld>
            <a:endParaRPr lang="sv-SE"/>
          </a:p>
        </p:txBody>
      </p:sp>
      <p:sp>
        <p:nvSpPr>
          <p:cNvPr id="4" name="Rectangle 3"/>
          <p:cNvSpPr/>
          <p:nvPr/>
        </p:nvSpPr>
        <p:spPr>
          <a:xfrm>
            <a:off x="555866" y="2505120"/>
            <a:ext cx="671979" cy="307777"/>
          </a:xfrm>
          <a:prstGeom prst="rect">
            <a:avLst/>
          </a:prstGeom>
        </p:spPr>
        <p:txBody>
          <a:bodyPr wrap="none">
            <a:spAutoFit/>
          </a:bodyPr>
          <a:lstStyle/>
          <a:p>
            <a:r>
              <a:rPr lang="sv-SE" sz="1400" dirty="0" smtClean="0"/>
              <a:t>where</a:t>
            </a:r>
            <a:endParaRPr lang="sv-SE" sz="1400" dirty="0"/>
          </a:p>
        </p:txBody>
      </p:sp>
    </p:spTree>
    <p:extLst>
      <p:ext uri="{BB962C8B-B14F-4D97-AF65-F5344CB8AC3E}">
        <p14:creationId xmlns:p14="http://schemas.microsoft.com/office/powerpoint/2010/main" val="36841895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29754" y="4242791"/>
            <a:ext cx="5199972" cy="1682574"/>
          </a:xfrm>
          <a:prstGeom prst="rect">
            <a:avLst/>
          </a:prstGeom>
          <a:solidFill>
            <a:schemeClr val="accent6">
              <a:lumMod val="20000"/>
              <a:lumOff val="80000"/>
            </a:schemeClr>
          </a:solidFill>
          <a:ln>
            <a:solidFill>
              <a:srgbClr val="1954A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19" name="Rectangle 18"/>
          <p:cNvSpPr/>
          <p:nvPr/>
        </p:nvSpPr>
        <p:spPr>
          <a:xfrm>
            <a:off x="325757" y="2524176"/>
            <a:ext cx="5199972" cy="1650560"/>
          </a:xfrm>
          <a:prstGeom prst="rect">
            <a:avLst/>
          </a:prstGeom>
          <a:solidFill>
            <a:schemeClr val="accent3">
              <a:lumMod val="20000"/>
              <a:lumOff val="80000"/>
            </a:schemeClr>
          </a:solidFill>
          <a:ln>
            <a:solidFill>
              <a:srgbClr val="1954A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18" name="Rectangle 17"/>
          <p:cNvSpPr/>
          <p:nvPr/>
        </p:nvSpPr>
        <p:spPr>
          <a:xfrm>
            <a:off x="325757" y="1709233"/>
            <a:ext cx="5199972" cy="746888"/>
          </a:xfrm>
          <a:prstGeom prst="rect">
            <a:avLst/>
          </a:prstGeom>
          <a:solidFill>
            <a:schemeClr val="accent2">
              <a:lumMod val="20000"/>
              <a:lumOff val="80000"/>
            </a:schemeClr>
          </a:solidFill>
          <a:ln>
            <a:solidFill>
              <a:srgbClr val="1954A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11"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p:sp>
        <p:nvSpPr>
          <p:cNvPr id="12" name="Rectangle 11"/>
          <p:cNvSpPr/>
          <p:nvPr/>
        </p:nvSpPr>
        <p:spPr>
          <a:xfrm>
            <a:off x="311127" y="1100763"/>
            <a:ext cx="8348760" cy="338554"/>
          </a:xfrm>
          <a:prstGeom prst="rect">
            <a:avLst/>
          </a:prstGeom>
        </p:spPr>
        <p:txBody>
          <a:bodyPr wrap="none">
            <a:spAutoFit/>
          </a:bodyPr>
          <a:lstStyle/>
          <a:p>
            <a:r>
              <a:rPr lang="sv-SE" sz="1600" dirty="0"/>
              <a:t>Assume that the lattice contains a single point defect (an impurity atom of mass M</a:t>
            </a:r>
            <a:r>
              <a:rPr lang="sv-SE" sz="1600" baseline="60000" dirty="0"/>
              <a:t>,</a:t>
            </a:r>
            <a:r>
              <a:rPr lang="sv-SE" sz="1600" dirty="0"/>
              <a:t>≠m ≠M)</a:t>
            </a:r>
          </a:p>
        </p:txBody>
      </p:sp>
      <p:sp>
        <p:nvSpPr>
          <p:cNvPr id="13" name="Rectangle 12"/>
          <p:cNvSpPr/>
          <p:nvPr/>
        </p:nvSpPr>
        <p:spPr>
          <a:xfrm>
            <a:off x="311127" y="1370679"/>
            <a:ext cx="2656496" cy="338554"/>
          </a:xfrm>
          <a:prstGeom prst="rect">
            <a:avLst/>
          </a:prstGeom>
        </p:spPr>
        <p:txBody>
          <a:bodyPr wrap="none">
            <a:spAutoFit/>
          </a:bodyPr>
          <a:lstStyle/>
          <a:p>
            <a:r>
              <a:rPr lang="sv-SE" sz="1600" dirty="0"/>
              <a:t>For one-dimensional chain,</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6342" y="1539956"/>
            <a:ext cx="2953545" cy="4319081"/>
          </a:xfrm>
          <a:prstGeom prst="rect">
            <a:avLst/>
          </a:prstGeom>
        </p:spPr>
      </p:pic>
      <mc:AlternateContent xmlns:mc="http://schemas.openxmlformats.org/markup-compatibility/2006" xmlns:a14="http://schemas.microsoft.com/office/drawing/2010/main">
        <mc:Choice Requires="a14">
          <p:sp>
            <p:nvSpPr>
              <p:cNvPr id="15" name="TextBox 14"/>
              <p:cNvSpPr txBox="1"/>
              <p:nvPr/>
            </p:nvSpPr>
            <p:spPr>
              <a:xfrm>
                <a:off x="363382" y="1689569"/>
                <a:ext cx="5199972" cy="4046877"/>
              </a:xfrm>
              <a:prstGeom prst="rect">
                <a:avLst/>
              </a:prstGeom>
              <a:noFill/>
            </p:spPr>
            <p:txBody>
              <a:bodyPr wrap="square" rtlCol="0">
                <a:spAutoFit/>
              </a:bodyPr>
              <a:lstStyle/>
              <a:p>
                <a:pPr marL="342900" indent="-342900">
                  <a:buAutoNum type="alphaLcParenBoth"/>
                </a:pPr>
                <a:r>
                  <a:rPr lang="sv-SE" sz="1600" dirty="0"/>
                  <a:t>An </a:t>
                </a:r>
                <a:r>
                  <a:rPr lang="sv-SE" sz="1600" dirty="0">
                    <a:solidFill>
                      <a:srgbClr val="FF0000"/>
                    </a:solidFill>
                  </a:rPr>
                  <a:t>unaffected </a:t>
                </a:r>
                <a:r>
                  <a:rPr lang="sv-SE" sz="1600" dirty="0"/>
                  <a:t>mode of the basic lattice</a:t>
                </a:r>
              </a:p>
              <a:p>
                <a:pPr>
                  <a:spcAft>
                    <a:spcPts val="600"/>
                  </a:spcAft>
                </a:pPr>
                <a:r>
                  <a:rPr lang="sv-SE" sz="1600" dirty="0"/>
                  <a:t>       </a:t>
                </a:r>
                <a:r>
                  <a:rPr lang="sv-SE" sz="1400" dirty="0"/>
                  <a:t>the spring constant </a:t>
                </a:r>
                <a:r>
                  <a:rPr lang="sv-SE" sz="1400" i="1" dirty="0">
                    <a:latin typeface="Times New Roman" panose="02020603050405020304" pitchFamily="18" charset="0"/>
                    <a:cs typeface="Times New Roman" panose="02020603050405020304" pitchFamily="18" charset="0"/>
                  </a:rPr>
                  <a:t>f</a:t>
                </a:r>
                <a:r>
                  <a:rPr lang="sv-SE" sz="1400" dirty="0"/>
                  <a:t> remains unchanged in its neighbourhood</a:t>
                </a:r>
              </a:p>
              <a:p>
                <a:pPr>
                  <a:spcBef>
                    <a:spcPts val="1200"/>
                  </a:spcBef>
                </a:pPr>
                <a:r>
                  <a:rPr lang="sv-SE" sz="1600" dirty="0"/>
                  <a:t>(b)  A low frequancy </a:t>
                </a:r>
                <a:r>
                  <a:rPr lang="sv-SE" sz="1600" dirty="0">
                    <a:solidFill>
                      <a:srgbClr val="FF0000"/>
                    </a:solidFill>
                  </a:rPr>
                  <a:t>resonance</a:t>
                </a:r>
                <a:r>
                  <a:rPr lang="sv-SE" sz="1600" dirty="0"/>
                  <a:t> mode</a:t>
                </a:r>
              </a:p>
              <a:p>
                <a:r>
                  <a:rPr lang="sv-SE" sz="1600" dirty="0"/>
                  <a:t>       </a:t>
                </a:r>
                <a:r>
                  <a:rPr lang="sv-SE" sz="1400" i="1" dirty="0">
                    <a:latin typeface="Times New Roman" panose="02020603050405020304" pitchFamily="18" charset="0"/>
                    <a:cs typeface="Times New Roman" panose="02020603050405020304" pitchFamily="18" charset="0"/>
                  </a:rPr>
                  <a:t>f </a:t>
                </a:r>
                <a:r>
                  <a:rPr lang="sv-SE" sz="1400" i="1" baseline="60000" dirty="0">
                    <a:latin typeface="Times New Roman" panose="02020603050405020304" pitchFamily="18" charset="0"/>
                    <a:cs typeface="Times New Roman" panose="02020603050405020304" pitchFamily="18" charset="0"/>
                  </a:rPr>
                  <a:t>,</a:t>
                </a:r>
                <a:r>
                  <a:rPr lang="sv-SE" sz="1400" i="1" dirty="0">
                    <a:latin typeface="Times New Roman" panose="02020603050405020304" pitchFamily="18" charset="0"/>
                    <a:cs typeface="Times New Roman" panose="02020603050405020304" pitchFamily="18" charset="0"/>
                  </a:rPr>
                  <a:t>&lt;f, </a:t>
                </a:r>
                <a14:m>
                  <m:oMath xmlns:m="http://schemas.openxmlformats.org/officeDocument/2006/math">
                    <m:sSub>
                      <m:sSubPr>
                        <m:ctrlPr>
                          <a:rPr lang="sv-SE" sz="1400" i="1" smtClean="0">
                            <a:latin typeface="Cambria Math" panose="02040503050406030204" pitchFamily="18" charset="0"/>
                            <a:cs typeface="Times New Roman" panose="02020603050405020304" pitchFamily="18" charset="0"/>
                          </a:rPr>
                        </m:ctrlPr>
                      </m:sSubPr>
                      <m:e>
                        <m:r>
                          <a:rPr lang="sv-SE" sz="1400" i="1" smtClean="0">
                            <a:latin typeface="Cambria Math" panose="02040503050406030204" pitchFamily="18" charset="0"/>
                            <a:ea typeface="Cambria Math" panose="02040503050406030204" pitchFamily="18" charset="0"/>
                            <a:cs typeface="Times New Roman" panose="02020603050405020304" pitchFamily="18" charset="0"/>
                          </a:rPr>
                          <m:t>𝜔</m:t>
                        </m:r>
                      </m:e>
                      <m:sub>
                        <m:r>
                          <a:rPr lang="sv-SE" sz="1400" b="0" i="1" smtClean="0">
                            <a:latin typeface="Cambria Math" panose="02040503050406030204" pitchFamily="18" charset="0"/>
                            <a:cs typeface="Times New Roman" panose="02020603050405020304" pitchFamily="18" charset="0"/>
                          </a:rPr>
                          <m:t>𝑅</m:t>
                        </m:r>
                      </m:sub>
                    </m:sSub>
                    <m:r>
                      <a:rPr lang="sv-SE" sz="140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sv-SE" sz="1400" i="1" smtClean="0">
                            <a:latin typeface="Cambria Math" panose="02040503050406030204" pitchFamily="18" charset="0"/>
                            <a:ea typeface="Cambria Math" panose="02040503050406030204" pitchFamily="18" charset="0"/>
                            <a:cs typeface="Times New Roman" panose="02020603050405020304" pitchFamily="18" charset="0"/>
                          </a:rPr>
                        </m:ctrlPr>
                      </m:radPr>
                      <m:deg/>
                      <m:e>
                        <m:f>
                          <m:fPr>
                            <m:ctrlPr>
                              <a:rPr lang="sv-SE" sz="140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sv-SE" sz="1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sv-SE" sz="1400" b="0" i="1" smtClean="0">
                                    <a:latin typeface="Cambria Math" panose="02040503050406030204" pitchFamily="18" charset="0"/>
                                    <a:ea typeface="Cambria Math" panose="02040503050406030204" pitchFamily="18" charset="0"/>
                                    <a:cs typeface="Times New Roman" panose="02020603050405020304" pitchFamily="18" charset="0"/>
                                  </a:rPr>
                                  <m:t>𝑓</m:t>
                                </m:r>
                              </m:e>
                              <m:sup>
                                <m:r>
                                  <a:rPr lang="sv-SE" sz="1400" b="0" i="1" smtClean="0">
                                    <a:latin typeface="Cambria Math" panose="02040503050406030204" pitchFamily="18" charset="0"/>
                                    <a:ea typeface="Cambria Math" panose="02040503050406030204" pitchFamily="18" charset="0"/>
                                    <a:cs typeface="Times New Roman" panose="02020603050405020304" pitchFamily="18" charset="0"/>
                                  </a:rPr>
                                  <m:t>,</m:t>
                                </m:r>
                              </m:sup>
                            </m:sSup>
                          </m:num>
                          <m:den>
                            <m:sSup>
                              <m:sSupPr>
                                <m:ctrlPr>
                                  <a:rPr lang="sv-SE" sz="14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sv-SE" sz="1400" b="0" i="1" smtClean="0">
                                    <a:latin typeface="Cambria Math" panose="02040503050406030204" pitchFamily="18" charset="0"/>
                                    <a:ea typeface="Cambria Math" panose="02040503050406030204" pitchFamily="18" charset="0"/>
                                    <a:cs typeface="Times New Roman" panose="02020603050405020304" pitchFamily="18" charset="0"/>
                                  </a:rPr>
                                  <m:t>𝑀</m:t>
                                </m:r>
                              </m:e>
                              <m:sup>
                                <m:r>
                                  <a:rPr lang="sv-SE" sz="1400" b="0" i="1" smtClean="0">
                                    <a:latin typeface="Cambria Math" panose="02040503050406030204" pitchFamily="18" charset="0"/>
                                    <a:ea typeface="Cambria Math" panose="02040503050406030204" pitchFamily="18" charset="0"/>
                                    <a:cs typeface="Times New Roman" panose="02020603050405020304" pitchFamily="18" charset="0"/>
                                  </a:rPr>
                                  <m:t>,</m:t>
                                </m:r>
                              </m:sup>
                            </m:sSup>
                          </m:den>
                        </m:f>
                      </m:e>
                    </m:rad>
                  </m:oMath>
                </a14:m>
                <a:r>
                  <a:rPr lang="sv-SE" sz="1400" dirty="0"/>
                  <a:t> situated within the band of allowed phonon frequencies of the unpurturbed lattice</a:t>
                </a:r>
              </a:p>
              <a:p>
                <a:pPr>
                  <a:spcAft>
                    <a:spcPts val="600"/>
                  </a:spcAft>
                </a:pPr>
                <a:r>
                  <a:rPr lang="sv-SE" sz="1400" dirty="0"/>
                  <a:t>       the resonance energy can transfer from the unpurturbed area leads to an amplification of the local area</a:t>
                </a:r>
              </a:p>
              <a:p>
                <a:endParaRPr lang="sv-SE" sz="1600" dirty="0"/>
              </a:p>
              <a:p>
                <a:r>
                  <a:rPr lang="sv-SE" sz="1600" dirty="0"/>
                  <a:t>(c) A</a:t>
                </a:r>
                <a:r>
                  <a:rPr lang="sv-SE" sz="1600" dirty="0">
                    <a:solidFill>
                      <a:srgbClr val="FF0000"/>
                    </a:solidFill>
                  </a:rPr>
                  <a:t> local </a:t>
                </a:r>
                <a:r>
                  <a:rPr lang="sv-SE" sz="1600" dirty="0"/>
                  <a:t>mode in superposition with the basic lattice mode</a:t>
                </a:r>
              </a:p>
              <a:p>
                <a:r>
                  <a:rPr lang="sv-SE" sz="1400" dirty="0"/>
                  <a:t>        </a:t>
                </a:r>
                <a:r>
                  <a:rPr lang="sv-SE" sz="1400" i="1" dirty="0">
                    <a:latin typeface="Times New Roman" panose="02020603050405020304" pitchFamily="18" charset="0"/>
                    <a:cs typeface="Times New Roman" panose="02020603050405020304" pitchFamily="18" charset="0"/>
                  </a:rPr>
                  <a:t>f </a:t>
                </a:r>
                <a:r>
                  <a:rPr lang="sv-SE" sz="1400" i="1" baseline="60000" dirty="0">
                    <a:latin typeface="Times New Roman" panose="02020603050405020304" pitchFamily="18" charset="0"/>
                    <a:cs typeface="Times New Roman" panose="02020603050405020304" pitchFamily="18" charset="0"/>
                  </a:rPr>
                  <a:t>,</a:t>
                </a:r>
                <a:r>
                  <a:rPr lang="sv-SE" sz="1400" i="1" dirty="0">
                    <a:latin typeface="Times New Roman" panose="02020603050405020304" pitchFamily="18" charset="0"/>
                    <a:cs typeface="Times New Roman" panose="02020603050405020304" pitchFamily="18" charset="0"/>
                  </a:rPr>
                  <a:t>&gt;f, </a:t>
                </a:r>
                <a14:m>
                  <m:oMath xmlns:m="http://schemas.openxmlformats.org/officeDocument/2006/math">
                    <m:sSub>
                      <m:sSubPr>
                        <m:ctrlPr>
                          <a:rPr lang="sv-SE" sz="1400" i="1">
                            <a:latin typeface="Cambria Math" panose="02040503050406030204" pitchFamily="18" charset="0"/>
                            <a:cs typeface="Times New Roman" panose="02020603050405020304" pitchFamily="18" charset="0"/>
                          </a:rPr>
                        </m:ctrlPr>
                      </m:sSubPr>
                      <m:e>
                        <m:r>
                          <a:rPr lang="sv-SE" sz="1400" i="1">
                            <a:latin typeface="Cambria Math" panose="02040503050406030204" pitchFamily="18" charset="0"/>
                            <a:ea typeface="Cambria Math" panose="02040503050406030204" pitchFamily="18" charset="0"/>
                            <a:cs typeface="Times New Roman" panose="02020603050405020304" pitchFamily="18" charset="0"/>
                          </a:rPr>
                          <m:t>𝜔</m:t>
                        </m:r>
                      </m:e>
                      <m:sub>
                        <m:r>
                          <a:rPr lang="sv-SE" sz="1400" b="0" i="1" smtClean="0">
                            <a:latin typeface="Cambria Math" panose="02040503050406030204" pitchFamily="18" charset="0"/>
                            <a:cs typeface="Times New Roman" panose="02020603050405020304" pitchFamily="18" charset="0"/>
                          </a:rPr>
                          <m:t>𝐿</m:t>
                        </m:r>
                      </m:sub>
                    </m:sSub>
                    <m:r>
                      <a:rPr lang="sv-SE" sz="14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sv-SE" sz="1400" i="1">
                            <a:latin typeface="Cambria Math" panose="02040503050406030204" pitchFamily="18" charset="0"/>
                            <a:ea typeface="Cambria Math" panose="02040503050406030204" pitchFamily="18" charset="0"/>
                            <a:cs typeface="Times New Roman" panose="02020603050405020304" pitchFamily="18" charset="0"/>
                          </a:rPr>
                        </m:ctrlPr>
                      </m:radPr>
                      <m:deg/>
                      <m:e>
                        <m:f>
                          <m:fPr>
                            <m:ctrlPr>
                              <a:rPr lang="sv-SE" sz="14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sv-SE" sz="1400" i="1">
                                    <a:latin typeface="Cambria Math" panose="02040503050406030204" pitchFamily="18" charset="0"/>
                                    <a:ea typeface="Cambria Math" panose="02040503050406030204" pitchFamily="18" charset="0"/>
                                    <a:cs typeface="Times New Roman" panose="02020603050405020304" pitchFamily="18" charset="0"/>
                                  </a:rPr>
                                </m:ctrlPr>
                              </m:sSupPr>
                              <m:e>
                                <m:r>
                                  <a:rPr lang="sv-SE" sz="1400" i="1">
                                    <a:latin typeface="Cambria Math" panose="02040503050406030204" pitchFamily="18" charset="0"/>
                                    <a:ea typeface="Cambria Math" panose="02040503050406030204" pitchFamily="18" charset="0"/>
                                    <a:cs typeface="Times New Roman" panose="02020603050405020304" pitchFamily="18" charset="0"/>
                                  </a:rPr>
                                  <m:t>𝑓</m:t>
                                </m:r>
                              </m:e>
                              <m:sup>
                                <m:r>
                                  <a:rPr lang="sv-SE" sz="1400" i="1">
                                    <a:latin typeface="Cambria Math" panose="02040503050406030204" pitchFamily="18" charset="0"/>
                                    <a:ea typeface="Cambria Math" panose="02040503050406030204" pitchFamily="18" charset="0"/>
                                    <a:cs typeface="Times New Roman" panose="02020603050405020304" pitchFamily="18" charset="0"/>
                                  </a:rPr>
                                  <m:t>,</m:t>
                                </m:r>
                              </m:sup>
                            </m:sSup>
                          </m:num>
                          <m:den>
                            <m:sSup>
                              <m:sSupPr>
                                <m:ctrlPr>
                                  <a:rPr lang="sv-SE" sz="1400" i="1">
                                    <a:latin typeface="Cambria Math" panose="02040503050406030204" pitchFamily="18" charset="0"/>
                                    <a:ea typeface="Cambria Math" panose="02040503050406030204" pitchFamily="18" charset="0"/>
                                    <a:cs typeface="Times New Roman" panose="02020603050405020304" pitchFamily="18" charset="0"/>
                                  </a:rPr>
                                </m:ctrlPr>
                              </m:sSupPr>
                              <m:e>
                                <m:r>
                                  <a:rPr lang="sv-SE" sz="1400" i="1">
                                    <a:latin typeface="Cambria Math" panose="02040503050406030204" pitchFamily="18" charset="0"/>
                                    <a:ea typeface="Cambria Math" panose="02040503050406030204" pitchFamily="18" charset="0"/>
                                    <a:cs typeface="Times New Roman" panose="02020603050405020304" pitchFamily="18" charset="0"/>
                                  </a:rPr>
                                  <m:t>𝑀</m:t>
                                </m:r>
                              </m:e>
                              <m:sup>
                                <m:r>
                                  <a:rPr lang="sv-SE" sz="1400" i="1">
                                    <a:latin typeface="Cambria Math" panose="02040503050406030204" pitchFamily="18" charset="0"/>
                                    <a:ea typeface="Cambria Math" panose="02040503050406030204" pitchFamily="18" charset="0"/>
                                    <a:cs typeface="Times New Roman" panose="02020603050405020304" pitchFamily="18" charset="0"/>
                                  </a:rPr>
                                  <m:t>,</m:t>
                                </m:r>
                              </m:sup>
                            </m:sSup>
                          </m:den>
                        </m:f>
                      </m:e>
                    </m:rad>
                  </m:oMath>
                </a14:m>
                <a:r>
                  <a:rPr lang="sv-SE" sz="1400" dirty="0"/>
                  <a:t> located above the highest allowed frequency of perfect lattice vibration </a:t>
                </a:r>
                <a14:m>
                  <m:oMath xmlns:m="http://schemas.openxmlformats.org/officeDocument/2006/math">
                    <m:sSub>
                      <m:sSubPr>
                        <m:ctrlPr>
                          <a:rPr lang="sv-SE" sz="1400" i="1">
                            <a:latin typeface="Cambria Math" panose="02040503050406030204" pitchFamily="18" charset="0"/>
                            <a:cs typeface="Times New Roman" panose="02020603050405020304" pitchFamily="18" charset="0"/>
                          </a:rPr>
                        </m:ctrlPr>
                      </m:sSubPr>
                      <m:e>
                        <m:r>
                          <a:rPr lang="sv-SE" sz="1400" i="1">
                            <a:latin typeface="Cambria Math" panose="02040503050406030204" pitchFamily="18" charset="0"/>
                            <a:ea typeface="Cambria Math" panose="02040503050406030204" pitchFamily="18" charset="0"/>
                            <a:cs typeface="Times New Roman" panose="02020603050405020304" pitchFamily="18" charset="0"/>
                          </a:rPr>
                          <m:t>𝜔</m:t>
                        </m:r>
                      </m:e>
                      <m:sub>
                        <m:r>
                          <a:rPr lang="sv-SE" sz="1400" b="0" i="1" smtClean="0">
                            <a:latin typeface="Cambria Math" panose="02040503050406030204" pitchFamily="18" charset="0"/>
                            <a:cs typeface="Times New Roman" panose="02020603050405020304" pitchFamily="18" charset="0"/>
                          </a:rPr>
                          <m:t>𝑚𝑎𝑥</m:t>
                        </m:r>
                      </m:sub>
                    </m:sSub>
                  </m:oMath>
                </a14:m>
                <a:r>
                  <a:rPr lang="sv-SE" sz="1400" dirty="0"/>
                  <a:t>―the amplification of such mode decreases rather quickly away from the defect</a:t>
                </a:r>
              </a:p>
            </p:txBody>
          </p:sp>
        </mc:Choice>
        <mc:Fallback xmlns="">
          <p:sp>
            <p:nvSpPr>
              <p:cNvPr id="15" name="TextBox 14"/>
              <p:cNvSpPr txBox="1">
                <a:spLocks noRot="1" noChangeAspect="1" noMove="1" noResize="1" noEditPoints="1" noAdjustHandles="1" noChangeArrowheads="1" noChangeShapeType="1" noTextEdit="1"/>
              </p:cNvSpPr>
              <p:nvPr/>
            </p:nvSpPr>
            <p:spPr>
              <a:xfrm>
                <a:off x="363382" y="1689569"/>
                <a:ext cx="5199972" cy="4046877"/>
              </a:xfrm>
              <a:prstGeom prst="rect">
                <a:avLst/>
              </a:prstGeom>
              <a:blipFill>
                <a:blip r:embed="rId4"/>
                <a:stretch>
                  <a:fillRect l="-703" t="-452" b="-753"/>
                </a:stretch>
              </a:blipFill>
            </p:spPr>
            <p:txBody>
              <a:bodyPr/>
              <a:lstStyle/>
              <a:p>
                <a:r>
                  <a:rPr lang="zh-CN" altLang="en-US">
                    <a:noFill/>
                  </a:rPr>
                  <a:t> </a:t>
                </a:r>
              </a:p>
            </p:txBody>
          </p:sp>
        </mc:Fallback>
      </mc:AlternateContent>
      <p:sp>
        <p:nvSpPr>
          <p:cNvPr id="3" name="TextBox 2"/>
          <p:cNvSpPr txBox="1"/>
          <p:nvPr/>
        </p:nvSpPr>
        <p:spPr>
          <a:xfrm>
            <a:off x="6617617" y="3921584"/>
            <a:ext cx="889987" cy="215444"/>
          </a:xfrm>
          <a:prstGeom prst="rect">
            <a:avLst/>
          </a:prstGeom>
          <a:noFill/>
        </p:spPr>
        <p:txBody>
          <a:bodyPr wrap="none" rtlCol="0">
            <a:spAutoFit/>
          </a:bodyPr>
          <a:lstStyle/>
          <a:p>
            <a:r>
              <a:rPr lang="sv-SE" sz="800" dirty="0">
                <a:latin typeface="Times New Roman" panose="02020603050405020304" pitchFamily="18" charset="0"/>
                <a:cs typeface="Times New Roman" panose="02020603050405020304" pitchFamily="18" charset="0"/>
              </a:rPr>
              <a:t>Unaffected mode</a:t>
            </a:r>
          </a:p>
        </p:txBody>
      </p:sp>
      <p:sp>
        <p:nvSpPr>
          <p:cNvPr id="21" name="TextBox 20"/>
          <p:cNvSpPr txBox="1"/>
          <p:nvPr/>
        </p:nvSpPr>
        <p:spPr>
          <a:xfrm>
            <a:off x="7434890" y="3921584"/>
            <a:ext cx="880369" cy="215444"/>
          </a:xfrm>
          <a:prstGeom prst="rect">
            <a:avLst/>
          </a:prstGeom>
          <a:noFill/>
        </p:spPr>
        <p:txBody>
          <a:bodyPr wrap="none" rtlCol="0">
            <a:spAutoFit/>
          </a:bodyPr>
          <a:lstStyle/>
          <a:p>
            <a:r>
              <a:rPr lang="sv-SE" sz="800" dirty="0">
                <a:latin typeface="Times New Roman" panose="02020603050405020304" pitchFamily="18" charset="0"/>
                <a:cs typeface="Times New Roman" panose="02020603050405020304" pitchFamily="18" charset="0"/>
              </a:rPr>
              <a:t>Resonance mode</a:t>
            </a:r>
          </a:p>
        </p:txBody>
      </p:sp>
      <p:sp>
        <p:nvSpPr>
          <p:cNvPr id="4" name="Slide Number Placeholder 3"/>
          <p:cNvSpPr>
            <a:spLocks noGrp="1"/>
          </p:cNvSpPr>
          <p:nvPr>
            <p:ph type="sldNum" sz="quarter" idx="12"/>
          </p:nvPr>
        </p:nvSpPr>
        <p:spPr/>
        <p:txBody>
          <a:bodyPr/>
          <a:lstStyle/>
          <a:p>
            <a:fld id="{680D72F4-1C41-4187-A4BC-492CF086CF40}" type="slidenum">
              <a:rPr lang="sv-SE" smtClean="0"/>
              <a:pPr/>
              <a:t>31</a:t>
            </a:fld>
            <a:endParaRPr lang="sv-SE"/>
          </a:p>
        </p:txBody>
      </p:sp>
    </p:spTree>
    <p:extLst>
      <p:ext uri="{BB962C8B-B14F-4D97-AF65-F5344CB8AC3E}">
        <p14:creationId xmlns:p14="http://schemas.microsoft.com/office/powerpoint/2010/main" val="36458879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3">
            <a:extLst>
              <a:ext uri="{FF2B5EF4-FFF2-40B4-BE49-F238E27FC236}">
                <a16:creationId xmlns:a16="http://schemas.microsoft.com/office/drawing/2014/main" id="{FC73174D-552C-48F6-A166-E7120A0723BC}"/>
              </a:ext>
            </a:extLst>
          </p:cNvPr>
          <p:cNvSpPr/>
          <p:nvPr/>
        </p:nvSpPr>
        <p:spPr>
          <a:xfrm>
            <a:off x="4535046" y="1022846"/>
            <a:ext cx="4216219" cy="369332"/>
          </a:xfrm>
          <a:prstGeom prst="rect">
            <a:avLst/>
          </a:prstGeom>
        </p:spPr>
        <p:txBody>
          <a:bodyPr wrap="none">
            <a:spAutoFit/>
          </a:bodyPr>
          <a:lstStyle/>
          <a:p>
            <a:r>
              <a:rPr lang="en-US" altLang="zh-CN" dirty="0">
                <a:solidFill>
                  <a:srgbClr val="FF0000"/>
                </a:solidFill>
                <a:latin typeface="+mj-ea"/>
                <a:ea typeface="+mj-ea"/>
                <a:cs typeface="Times New Roman" panose="02020603050405020304" pitchFamily="18" charset="0"/>
              </a:rPr>
              <a:t>Quantify of the localization of the mode</a:t>
            </a:r>
            <a:endParaRPr lang="zh-CN" altLang="en-US" dirty="0">
              <a:solidFill>
                <a:srgbClr val="FF0000"/>
              </a:solidFill>
              <a:latin typeface="+mj-ea"/>
              <a:ea typeface="+mj-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Rectangle 5"/>
              <p:cNvSpPr/>
              <p:nvPr/>
            </p:nvSpPr>
            <p:spPr>
              <a:xfrm>
                <a:off x="438464" y="1369456"/>
                <a:ext cx="8148713" cy="584775"/>
              </a:xfrm>
              <a:prstGeom prst="rect">
                <a:avLst/>
              </a:prstGeom>
            </p:spPr>
            <p:txBody>
              <a:bodyPr wrap="square">
                <a:spAutoFit/>
              </a:bodyPr>
              <a:lstStyle/>
              <a:p>
                <a:r>
                  <a:rPr lang="sv-SE" sz="1600" dirty="0"/>
                  <a:t>Assume: </a:t>
                </a:r>
                <a:r>
                  <a:rPr lang="en-US" sz="1600" dirty="0"/>
                  <a:t>there are N atoms oscillating in this mode, with the same amplitudes </a:t>
                </a:r>
                <a14:m>
                  <m:oMath xmlns:m="http://schemas.openxmlformats.org/officeDocument/2006/math">
                    <m:r>
                      <a:rPr lang="sv-SE" sz="1600" i="1">
                        <a:latin typeface="Cambria Math" panose="02040503050406030204" pitchFamily="18" charset="0"/>
                        <a:ea typeface="Cambria Math" panose="02040503050406030204" pitchFamily="18" charset="0"/>
                      </a:rPr>
                      <m:t>𝑢</m:t>
                    </m:r>
                  </m:oMath>
                </a14:m>
                <a:r>
                  <a:rPr lang="en-US" sz="1600" dirty="0"/>
                  <a:t>. The potential energy </a:t>
                </a:r>
                <a14:m>
                  <m:oMath xmlns:m="http://schemas.openxmlformats.org/officeDocument/2006/math">
                    <m:d>
                      <m:dPr>
                        <m:begChr m:val="⟨"/>
                        <m:endChr m:val="⟩"/>
                        <m:ctrlPr>
                          <a:rPr lang="sv-SE" sz="1600" i="1">
                            <a:latin typeface="Cambria Math" panose="02040503050406030204" pitchFamily="18" charset="0"/>
                          </a:rPr>
                        </m:ctrlPr>
                      </m:dPr>
                      <m:e>
                        <m:r>
                          <a:rPr lang="sv-SE" sz="1600" i="1">
                            <a:latin typeface="Cambria Math" panose="02040503050406030204" pitchFamily="18" charset="0"/>
                          </a:rPr>
                          <m:t>𝑉</m:t>
                        </m:r>
                      </m:e>
                    </m:d>
                  </m:oMath>
                </a14:m>
                <a:r>
                  <a:rPr lang="en-US" sz="1600" dirty="0"/>
                  <a:t> of </a:t>
                </a:r>
                <a14:m>
                  <m:oMath xmlns:m="http://schemas.openxmlformats.org/officeDocument/2006/math">
                    <m:r>
                      <a:rPr lang="sv-SE" sz="1600" i="1">
                        <a:latin typeface="Cambria Math" panose="02040503050406030204" pitchFamily="18" charset="0"/>
                        <a:ea typeface="Cambria Math" panose="02040503050406030204" pitchFamily="18" charset="0"/>
                      </a:rPr>
                      <m:t>𝑁</m:t>
                    </m:r>
                  </m:oMath>
                </a14:m>
                <a:r>
                  <a:rPr lang="en-US" sz="1600" dirty="0"/>
                  <a:t> oscillating atoms in the harmonic approximation is </a:t>
                </a:r>
                <a:endParaRPr lang="sv-SE" sz="1600" dirty="0"/>
              </a:p>
            </p:txBody>
          </p:sp>
        </mc:Choice>
        <mc:Fallback xmlns="">
          <p:sp>
            <p:nvSpPr>
              <p:cNvPr id="6" name="Rectangle 5"/>
              <p:cNvSpPr>
                <a:spLocks noRot="1" noChangeAspect="1" noMove="1" noResize="1" noEditPoints="1" noAdjustHandles="1" noChangeArrowheads="1" noChangeShapeType="1" noTextEdit="1"/>
              </p:cNvSpPr>
              <p:nvPr/>
            </p:nvSpPr>
            <p:spPr>
              <a:xfrm>
                <a:off x="438464" y="1369456"/>
                <a:ext cx="8148713" cy="584775"/>
              </a:xfrm>
              <a:prstGeom prst="rect">
                <a:avLst/>
              </a:prstGeom>
              <a:blipFill>
                <a:blip r:embed="rId2"/>
                <a:stretch>
                  <a:fillRect l="-449" t="-3125" b="-12500"/>
                </a:stretch>
              </a:blipFill>
            </p:spPr>
            <p:txBody>
              <a:bodyPr/>
              <a:lstStyle/>
              <a:p>
                <a:r>
                  <a:rPr lang="sv-SE">
                    <a:noFill/>
                  </a:rPr>
                  <a:t> </a:t>
                </a:r>
              </a:p>
            </p:txBody>
          </p:sp>
        </mc:Fallback>
      </mc:AlternateContent>
      <p:sp>
        <p:nvSpPr>
          <p:cNvPr id="8" name="Rectangle 7"/>
          <p:cNvSpPr/>
          <p:nvPr/>
        </p:nvSpPr>
        <p:spPr>
          <a:xfrm>
            <a:off x="526781" y="2213846"/>
            <a:ext cx="7428114" cy="338554"/>
          </a:xfrm>
          <a:prstGeom prst="rect">
            <a:avLst/>
          </a:prstGeom>
        </p:spPr>
        <p:txBody>
          <a:bodyPr wrap="square">
            <a:spAutoFit/>
          </a:bodyPr>
          <a:lstStyle/>
          <a:p>
            <a:r>
              <a:rPr lang="en-US" sz="1600" dirty="0">
                <a:solidFill>
                  <a:srgbClr val="0000FF"/>
                </a:solidFill>
              </a:rPr>
              <a:t>the total energy of a </a:t>
            </a:r>
            <a:r>
              <a:rPr lang="en-US" sz="1600" i="1" dirty="0">
                <a:solidFill>
                  <a:srgbClr val="0000FF"/>
                </a:solidFill>
              </a:rPr>
              <a:t>quantum harmonic oscillator</a:t>
            </a:r>
            <a:r>
              <a:rPr lang="en-US" sz="1600" i="1" dirty="0"/>
              <a:t>, independence of N, is</a:t>
            </a:r>
            <a:r>
              <a:rPr lang="en-US" sz="1600" dirty="0"/>
              <a:t> </a:t>
            </a:r>
            <a:endParaRPr lang="sv-SE" sz="1600" dirty="0"/>
          </a:p>
        </p:txBody>
      </p:sp>
      <mc:AlternateContent xmlns:mc="http://schemas.openxmlformats.org/markup-compatibility/2006" xmlns:a14="http://schemas.microsoft.com/office/drawing/2010/main">
        <mc:Choice Requires="a14">
          <p:sp>
            <p:nvSpPr>
              <p:cNvPr id="10" name="Rectangle 9"/>
              <p:cNvSpPr/>
              <p:nvPr/>
            </p:nvSpPr>
            <p:spPr>
              <a:xfrm>
                <a:off x="526781" y="3036095"/>
                <a:ext cx="7139880" cy="338554"/>
              </a:xfrm>
              <a:prstGeom prst="rect">
                <a:avLst/>
              </a:prstGeom>
            </p:spPr>
            <p:txBody>
              <a:bodyPr wrap="square">
                <a:spAutoFit/>
              </a:bodyPr>
              <a:lstStyle/>
              <a:p>
                <a:r>
                  <a:rPr lang="en-US" sz="1600" dirty="0"/>
                  <a:t>which is fully determined by the frequency </a:t>
                </a:r>
                <a14:m>
                  <m:oMath xmlns:m="http://schemas.openxmlformats.org/officeDocument/2006/math">
                    <m:r>
                      <a:rPr lang="sv-SE" sz="1600" i="1">
                        <a:latin typeface="Cambria Math" panose="02040503050406030204" pitchFamily="18" charset="0"/>
                        <a:ea typeface="Cambria Math" panose="02040503050406030204" pitchFamily="18" charset="0"/>
                      </a:rPr>
                      <m:t>𝜔</m:t>
                    </m:r>
                  </m:oMath>
                </a14:m>
                <a:r>
                  <a:rPr lang="en-US" sz="1600" dirty="0"/>
                  <a:t> and temperature </a:t>
                </a:r>
                <a14:m>
                  <m:oMath xmlns:m="http://schemas.openxmlformats.org/officeDocument/2006/math">
                    <m:r>
                      <a:rPr lang="sv-SE" sz="1600" i="1">
                        <a:latin typeface="Cambria Math" panose="02040503050406030204" pitchFamily="18" charset="0"/>
                        <a:ea typeface="Cambria Math" panose="02040503050406030204" pitchFamily="18" charset="0"/>
                      </a:rPr>
                      <m:t>𝑇</m:t>
                    </m:r>
                  </m:oMath>
                </a14:m>
                <a:endParaRPr lang="sv-SE" sz="1600" dirty="0"/>
              </a:p>
            </p:txBody>
          </p:sp>
        </mc:Choice>
        <mc:Fallback xmlns="">
          <p:sp>
            <p:nvSpPr>
              <p:cNvPr id="10" name="Rectangle 9"/>
              <p:cNvSpPr>
                <a:spLocks noRot="1" noChangeAspect="1" noMove="1" noResize="1" noEditPoints="1" noAdjustHandles="1" noChangeArrowheads="1" noChangeShapeType="1" noTextEdit="1"/>
              </p:cNvSpPr>
              <p:nvPr/>
            </p:nvSpPr>
            <p:spPr>
              <a:xfrm>
                <a:off x="526781" y="3036095"/>
                <a:ext cx="7139880" cy="338554"/>
              </a:xfrm>
              <a:prstGeom prst="rect">
                <a:avLst/>
              </a:prstGeom>
              <a:blipFill>
                <a:blip r:embed="rId3"/>
                <a:stretch>
                  <a:fillRect l="-427" t="-5357" b="-21429"/>
                </a:stretch>
              </a:blipFill>
            </p:spPr>
            <p:txBody>
              <a:bodyPr/>
              <a:lstStyle/>
              <a:p>
                <a:r>
                  <a:rPr lang="sv-SE">
                    <a:noFill/>
                  </a:rPr>
                  <a:t> </a:t>
                </a:r>
              </a:p>
            </p:txBody>
          </p:sp>
        </mc:Fallback>
      </mc:AlternateContent>
      <p:sp>
        <p:nvSpPr>
          <p:cNvPr id="11" name="Rectangle 10"/>
          <p:cNvSpPr/>
          <p:nvPr/>
        </p:nvSpPr>
        <p:spPr>
          <a:xfrm>
            <a:off x="521800" y="3604542"/>
            <a:ext cx="675185" cy="338554"/>
          </a:xfrm>
          <a:prstGeom prst="rect">
            <a:avLst/>
          </a:prstGeom>
        </p:spPr>
        <p:txBody>
          <a:bodyPr wrap="none">
            <a:spAutoFit/>
          </a:bodyPr>
          <a:lstStyle/>
          <a:p>
            <a:r>
              <a:rPr lang="en-US" sz="1600" dirty="0"/>
              <a:t>Note:</a:t>
            </a:r>
            <a:endParaRPr lang="sv-SE" sz="1600" dirty="0"/>
          </a:p>
        </p:txBody>
      </p:sp>
      <p:sp>
        <p:nvSpPr>
          <p:cNvPr id="12" name="Rectangle 11"/>
          <p:cNvSpPr/>
          <p:nvPr/>
        </p:nvSpPr>
        <p:spPr>
          <a:xfrm>
            <a:off x="1927732" y="3962081"/>
            <a:ext cx="4525983" cy="584775"/>
          </a:xfrm>
          <a:prstGeom prst="rect">
            <a:avLst/>
          </a:prstGeom>
          <a:solidFill>
            <a:schemeClr val="accent1">
              <a:lumMod val="40000"/>
              <a:lumOff val="60000"/>
            </a:schemeClr>
          </a:solidFill>
        </p:spPr>
        <p:txBody>
          <a:bodyPr wrap="none">
            <a:spAutoFit/>
          </a:bodyPr>
          <a:lstStyle/>
          <a:p>
            <a:r>
              <a:rPr lang="en-US" sz="1600" dirty="0"/>
              <a:t>Translation symmetry of the unperturbed crystal</a:t>
            </a:r>
          </a:p>
          <a:p>
            <a:r>
              <a:rPr lang="en-US" sz="1600" dirty="0"/>
              <a:t>Only optical phonons around </a:t>
            </a:r>
            <a:r>
              <a:rPr lang="en-US" sz="1600" b="1" i="1" dirty="0">
                <a:latin typeface="Times New Roman" panose="02020603050405020304" pitchFamily="18" charset="0"/>
                <a:cs typeface="Times New Roman" panose="02020603050405020304" pitchFamily="18" charset="0"/>
              </a:rPr>
              <a:t>k</a:t>
            </a:r>
            <a:r>
              <a:rPr lang="en-US" sz="1600" dirty="0"/>
              <a:t>=0 are active </a:t>
            </a:r>
            <a:endParaRPr lang="sv-SE" sz="1600" dirty="0"/>
          </a:p>
        </p:txBody>
      </p:sp>
      <p:sp>
        <p:nvSpPr>
          <p:cNvPr id="13" name="Rectangle 12"/>
          <p:cNvSpPr/>
          <p:nvPr/>
        </p:nvSpPr>
        <p:spPr>
          <a:xfrm>
            <a:off x="2075783" y="3623527"/>
            <a:ext cx="3892412" cy="338554"/>
          </a:xfrm>
          <a:prstGeom prst="rect">
            <a:avLst/>
          </a:prstGeom>
        </p:spPr>
        <p:txBody>
          <a:bodyPr wrap="none">
            <a:spAutoFit/>
          </a:bodyPr>
          <a:lstStyle/>
          <a:p>
            <a:r>
              <a:rPr lang="en-US" sz="1600" dirty="0"/>
              <a:t>in infrared spectra and Raman scattering</a:t>
            </a:r>
            <a:endParaRPr lang="sv-SE" sz="1600" dirty="0"/>
          </a:p>
        </p:txBody>
      </p:sp>
      <p:sp>
        <p:nvSpPr>
          <p:cNvPr id="14" name="Down Arrow 13"/>
          <p:cNvSpPr/>
          <p:nvPr/>
        </p:nvSpPr>
        <p:spPr>
          <a:xfrm>
            <a:off x="3926528" y="4594844"/>
            <a:ext cx="340386" cy="290566"/>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5" name="Rectangle 14"/>
          <p:cNvSpPr/>
          <p:nvPr/>
        </p:nvSpPr>
        <p:spPr>
          <a:xfrm>
            <a:off x="303231" y="5024960"/>
            <a:ext cx="8734803" cy="830997"/>
          </a:xfrm>
          <a:prstGeom prst="rect">
            <a:avLst/>
          </a:prstGeom>
          <a:solidFill>
            <a:schemeClr val="accent1">
              <a:lumMod val="40000"/>
              <a:lumOff val="60000"/>
            </a:schemeClr>
          </a:solidFill>
        </p:spPr>
        <p:txBody>
          <a:bodyPr wrap="square">
            <a:spAutoFit/>
          </a:bodyPr>
          <a:lstStyle/>
          <a:p>
            <a:r>
              <a:rPr lang="en-US" sz="1600" dirty="0"/>
              <a:t>Defects breaks the symmetry and modified the selections rules for infrared and Raman spectroscopy</a:t>
            </a:r>
          </a:p>
          <a:p>
            <a:r>
              <a:rPr lang="en-US" sz="1600" dirty="0"/>
              <a:t>modes from almost the entire Brillouin zone can participate in infrared and Raman experiments </a:t>
            </a:r>
            <a:endParaRPr lang="sv-SE" sz="1600" dirty="0"/>
          </a:p>
        </p:txBody>
      </p:sp>
      <p:sp>
        <p:nvSpPr>
          <p:cNvPr id="16"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mc:AlternateContent xmlns:mc="http://schemas.openxmlformats.org/markup-compatibility/2006" xmlns:a14="http://schemas.microsoft.com/office/drawing/2010/main">
        <mc:Choice Requires="a14">
          <p:sp>
            <p:nvSpPr>
              <p:cNvPr id="3" name="TextBox 2"/>
              <p:cNvSpPr txBox="1"/>
              <p:nvPr/>
            </p:nvSpPr>
            <p:spPr>
              <a:xfrm>
                <a:off x="3776336" y="1949663"/>
                <a:ext cx="130888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sv-SE" sz="1600" i="1" smtClean="0">
                              <a:latin typeface="Cambria Math" panose="02040503050406030204" pitchFamily="18" charset="0"/>
                            </a:rPr>
                          </m:ctrlPr>
                        </m:dPr>
                        <m:e>
                          <m:r>
                            <a:rPr lang="sv-SE" sz="1600" b="0" i="1" smtClean="0">
                              <a:latin typeface="Cambria Math" panose="02040503050406030204" pitchFamily="18" charset="0"/>
                            </a:rPr>
                            <m:t>𝑉</m:t>
                          </m:r>
                        </m:e>
                      </m:d>
                      <m:r>
                        <a:rPr lang="sv-SE" sz="1600" i="1" smtClean="0">
                          <a:latin typeface="Cambria Math" panose="02040503050406030204" pitchFamily="18" charset="0"/>
                          <a:ea typeface="Cambria Math" panose="02040503050406030204" pitchFamily="18" charset="0"/>
                        </a:rPr>
                        <m:t>=</m:t>
                      </m:r>
                      <m:r>
                        <a:rPr lang="sv-SE" sz="1600" b="0" i="1" smtClean="0">
                          <a:latin typeface="Cambria Math" panose="02040503050406030204" pitchFamily="18" charset="0"/>
                          <a:ea typeface="Cambria Math" panose="02040503050406030204" pitchFamily="18" charset="0"/>
                        </a:rPr>
                        <m:t>𝑁𝑓</m:t>
                      </m:r>
                      <m:sSup>
                        <m:sSupPr>
                          <m:ctrlPr>
                            <a:rPr lang="sv-SE" sz="1600" b="0" i="1" smtClean="0">
                              <a:latin typeface="Cambria Math" panose="02040503050406030204" pitchFamily="18" charset="0"/>
                              <a:ea typeface="Cambria Math" panose="02040503050406030204" pitchFamily="18" charset="0"/>
                            </a:rPr>
                          </m:ctrlPr>
                        </m:sSupPr>
                        <m:e>
                          <m:r>
                            <a:rPr lang="sv-SE" sz="1600" b="0" i="1" smtClean="0">
                              <a:latin typeface="Cambria Math" panose="02040503050406030204" pitchFamily="18" charset="0"/>
                              <a:ea typeface="Cambria Math" panose="02040503050406030204" pitchFamily="18" charset="0"/>
                            </a:rPr>
                            <m:t>𝑢</m:t>
                          </m:r>
                        </m:e>
                        <m:sup>
                          <m:r>
                            <a:rPr lang="sv-SE" sz="1600" b="0" i="1" smtClean="0">
                              <a:latin typeface="Cambria Math" panose="02040503050406030204" pitchFamily="18" charset="0"/>
                              <a:ea typeface="Cambria Math" panose="02040503050406030204" pitchFamily="18" charset="0"/>
                            </a:rPr>
                            <m:t>2</m:t>
                          </m:r>
                        </m:sup>
                      </m:sSup>
                      <m:r>
                        <a:rPr lang="sv-SE" sz="1600" b="0" i="1" smtClean="0">
                          <a:latin typeface="Cambria Math" panose="02040503050406030204" pitchFamily="18" charset="0"/>
                          <a:ea typeface="Cambria Math" panose="02040503050406030204" pitchFamily="18" charset="0"/>
                        </a:rPr>
                        <m:t>/2</m:t>
                      </m:r>
                    </m:oMath>
                  </m:oMathPara>
                </a14:m>
                <a:endParaRPr lang="sv-SE" sz="1600" dirty="0"/>
              </a:p>
            </p:txBody>
          </p:sp>
        </mc:Choice>
        <mc:Fallback xmlns="">
          <p:sp>
            <p:nvSpPr>
              <p:cNvPr id="3" name="TextBox 2"/>
              <p:cNvSpPr txBox="1">
                <a:spLocks noRot="1" noChangeAspect="1" noMove="1" noResize="1" noEditPoints="1" noAdjustHandles="1" noChangeArrowheads="1" noChangeShapeType="1" noTextEdit="1"/>
              </p:cNvSpPr>
              <p:nvPr/>
            </p:nvSpPr>
            <p:spPr>
              <a:xfrm>
                <a:off x="3776336" y="1949663"/>
                <a:ext cx="1308883" cy="246221"/>
              </a:xfrm>
              <a:prstGeom prst="rect">
                <a:avLst/>
              </a:prstGeom>
              <a:blipFill>
                <a:blip r:embed="rId4"/>
                <a:stretch>
                  <a:fillRect r="-2326" b="-35000"/>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640221" y="2564945"/>
                <a:ext cx="2060821" cy="5077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b="0" i="1" smtClean="0">
                          <a:latin typeface="Cambria Math" panose="02040503050406030204" pitchFamily="18" charset="0"/>
                        </a:rPr>
                        <m:t>2</m:t>
                      </m:r>
                      <m:d>
                        <m:dPr>
                          <m:begChr m:val="⟨"/>
                          <m:endChr m:val="⟩"/>
                          <m:ctrlPr>
                            <a:rPr lang="sv-SE" sz="1600" i="1" smtClean="0">
                              <a:latin typeface="Cambria Math" panose="02040503050406030204" pitchFamily="18" charset="0"/>
                            </a:rPr>
                          </m:ctrlPr>
                        </m:dPr>
                        <m:e>
                          <m:r>
                            <a:rPr lang="sv-SE" sz="1600" b="0" i="1" smtClean="0">
                              <a:latin typeface="Cambria Math" panose="02040503050406030204" pitchFamily="18" charset="0"/>
                            </a:rPr>
                            <m:t>𝑉</m:t>
                          </m:r>
                        </m:e>
                      </m:d>
                      <m:r>
                        <a:rPr lang="sv-SE" sz="1600" i="1" smtClean="0">
                          <a:latin typeface="Cambria Math" panose="02040503050406030204" pitchFamily="18" charset="0"/>
                          <a:ea typeface="Cambria Math" panose="02040503050406030204" pitchFamily="18" charset="0"/>
                        </a:rPr>
                        <m:t>=</m:t>
                      </m:r>
                      <m:f>
                        <m:fPr>
                          <m:ctrlPr>
                            <a:rPr lang="sv-SE" sz="1600" i="1" smtClean="0">
                              <a:latin typeface="Cambria Math" panose="02040503050406030204" pitchFamily="18" charset="0"/>
                              <a:ea typeface="Cambria Math" panose="02040503050406030204" pitchFamily="18" charset="0"/>
                            </a:rPr>
                          </m:ctrlPr>
                        </m:fPr>
                        <m:num>
                          <m:r>
                            <a:rPr lang="sv-SE" sz="1600" b="0" i="1" smtClean="0">
                              <a:latin typeface="Cambria Math" panose="02040503050406030204" pitchFamily="18" charset="0"/>
                              <a:ea typeface="Cambria Math" panose="02040503050406030204" pitchFamily="18" charset="0"/>
                            </a:rPr>
                            <m:t>1</m:t>
                          </m:r>
                        </m:num>
                        <m:den>
                          <m:r>
                            <a:rPr lang="sv-SE" sz="1600" b="0" i="1" smtClean="0">
                              <a:latin typeface="Cambria Math" panose="02040503050406030204" pitchFamily="18" charset="0"/>
                              <a:ea typeface="Cambria Math" panose="02040503050406030204" pitchFamily="18" charset="0"/>
                            </a:rPr>
                            <m:t>2</m:t>
                          </m:r>
                        </m:den>
                      </m:f>
                      <m:r>
                        <a:rPr lang="sv-SE" sz="1600" b="0" i="1" smtClean="0">
                          <a:latin typeface="Cambria Math" panose="02040503050406030204" pitchFamily="18" charset="0"/>
                          <a:ea typeface="Cambria Math" panose="02040503050406030204" pitchFamily="18" charset="0"/>
                        </a:rPr>
                        <m:t>ℏ</m:t>
                      </m:r>
                      <m:r>
                        <a:rPr lang="sv-SE" sz="1600" b="0" i="1" smtClean="0">
                          <a:latin typeface="Cambria Math" panose="02040503050406030204" pitchFamily="18" charset="0"/>
                          <a:ea typeface="Cambria Math" panose="02040503050406030204" pitchFamily="18" charset="0"/>
                        </a:rPr>
                        <m:t>𝜔</m:t>
                      </m:r>
                      <m:func>
                        <m:funcPr>
                          <m:ctrlPr>
                            <a:rPr lang="sv-SE" sz="1600" b="0" i="1" smtClean="0">
                              <a:latin typeface="Cambria Math" panose="02040503050406030204" pitchFamily="18" charset="0"/>
                              <a:ea typeface="Cambria Math" panose="02040503050406030204" pitchFamily="18" charset="0"/>
                            </a:rPr>
                          </m:ctrlPr>
                        </m:funcPr>
                        <m:fName>
                          <m:r>
                            <m:rPr>
                              <m:sty m:val="p"/>
                            </m:rPr>
                            <a:rPr lang="sv-SE" sz="1600" b="0" i="0" smtClean="0">
                              <a:latin typeface="Cambria Math" panose="02040503050406030204" pitchFamily="18" charset="0"/>
                              <a:ea typeface="Cambria Math" panose="02040503050406030204" pitchFamily="18" charset="0"/>
                            </a:rPr>
                            <m:t>coth</m:t>
                          </m:r>
                        </m:fName>
                        <m:e>
                          <m:f>
                            <m:fPr>
                              <m:ctrlPr>
                                <a:rPr lang="sv-SE" sz="1600" b="0" i="1" smtClean="0">
                                  <a:latin typeface="Cambria Math" panose="02040503050406030204" pitchFamily="18" charset="0"/>
                                  <a:ea typeface="Cambria Math" panose="02040503050406030204" pitchFamily="18" charset="0"/>
                                </a:rPr>
                              </m:ctrlPr>
                            </m:fPr>
                            <m:num>
                              <m:r>
                                <a:rPr lang="sv-SE" sz="1600" i="1">
                                  <a:latin typeface="Cambria Math" panose="02040503050406030204" pitchFamily="18" charset="0"/>
                                  <a:ea typeface="Cambria Math" panose="02040503050406030204" pitchFamily="18" charset="0"/>
                                </a:rPr>
                                <m:t>ℏ</m:t>
                              </m:r>
                              <m:r>
                                <a:rPr lang="sv-SE" sz="1600" i="1">
                                  <a:latin typeface="Cambria Math" panose="02040503050406030204" pitchFamily="18" charset="0"/>
                                  <a:ea typeface="Cambria Math" panose="02040503050406030204" pitchFamily="18" charset="0"/>
                                </a:rPr>
                                <m:t>𝜔</m:t>
                              </m:r>
                            </m:num>
                            <m:den>
                              <m:r>
                                <a:rPr lang="sv-SE" sz="1600" b="0" i="1" smtClean="0">
                                  <a:latin typeface="Cambria Math" panose="02040503050406030204" pitchFamily="18" charset="0"/>
                                  <a:ea typeface="Cambria Math" panose="02040503050406030204" pitchFamily="18" charset="0"/>
                                </a:rPr>
                                <m:t>2</m:t>
                              </m:r>
                              <m:sSub>
                                <m:sSubPr>
                                  <m:ctrlPr>
                                    <a:rPr lang="sv-SE" sz="1600" b="0" i="1" smtClean="0">
                                      <a:latin typeface="Cambria Math" panose="02040503050406030204" pitchFamily="18" charset="0"/>
                                      <a:ea typeface="Cambria Math" panose="02040503050406030204" pitchFamily="18" charset="0"/>
                                    </a:rPr>
                                  </m:ctrlPr>
                                </m:sSubPr>
                                <m:e>
                                  <m:r>
                                    <a:rPr lang="sv-SE" sz="1600" b="0" i="1" smtClean="0">
                                      <a:latin typeface="Cambria Math" panose="02040503050406030204" pitchFamily="18" charset="0"/>
                                      <a:ea typeface="Cambria Math" panose="02040503050406030204" pitchFamily="18" charset="0"/>
                                    </a:rPr>
                                    <m:t>𝑘</m:t>
                                  </m:r>
                                </m:e>
                                <m:sub>
                                  <m:r>
                                    <a:rPr lang="sv-SE" sz="1600" b="0" i="1" smtClean="0">
                                      <a:latin typeface="Cambria Math" panose="02040503050406030204" pitchFamily="18" charset="0"/>
                                      <a:ea typeface="Cambria Math" panose="02040503050406030204" pitchFamily="18" charset="0"/>
                                    </a:rPr>
                                    <m:t>𝐵</m:t>
                                  </m:r>
                                </m:sub>
                              </m:sSub>
                              <m:r>
                                <a:rPr lang="sv-SE" sz="1600" b="0" i="1" smtClean="0">
                                  <a:latin typeface="Cambria Math" panose="02040503050406030204" pitchFamily="18" charset="0"/>
                                  <a:ea typeface="Cambria Math" panose="02040503050406030204" pitchFamily="18" charset="0"/>
                                </a:rPr>
                                <m:t>𝑇</m:t>
                              </m:r>
                            </m:den>
                          </m:f>
                        </m:e>
                      </m:func>
                    </m:oMath>
                  </m:oMathPara>
                </a14:m>
                <a:endParaRPr lang="sv-SE" sz="1600" dirty="0"/>
              </a:p>
            </p:txBody>
          </p:sp>
        </mc:Choice>
        <mc:Fallback xmlns="">
          <p:sp>
            <p:nvSpPr>
              <p:cNvPr id="17" name="TextBox 16"/>
              <p:cNvSpPr txBox="1">
                <a:spLocks noRot="1" noChangeAspect="1" noMove="1" noResize="1" noEditPoints="1" noAdjustHandles="1" noChangeArrowheads="1" noChangeShapeType="1" noTextEdit="1"/>
              </p:cNvSpPr>
              <p:nvPr/>
            </p:nvSpPr>
            <p:spPr>
              <a:xfrm>
                <a:off x="3640221" y="2564945"/>
                <a:ext cx="2060821" cy="507768"/>
              </a:xfrm>
              <a:prstGeom prst="rect">
                <a:avLst/>
              </a:prstGeom>
              <a:blipFill>
                <a:blip r:embed="rId5"/>
                <a:stretch>
                  <a:fillRect/>
                </a:stretch>
              </a:blipFill>
            </p:spPr>
            <p:txBody>
              <a:bodyPr/>
              <a:lstStyle/>
              <a:p>
                <a:r>
                  <a:rPr lang="sv-SE">
                    <a:noFill/>
                  </a:rPr>
                  <a:t> </a:t>
                </a:r>
              </a:p>
            </p:txBody>
          </p:sp>
        </mc:Fallback>
      </mc:AlternateContent>
      <p:sp>
        <p:nvSpPr>
          <p:cNvPr id="5" name="Slide Number Placeholder 4"/>
          <p:cNvSpPr>
            <a:spLocks noGrp="1"/>
          </p:cNvSpPr>
          <p:nvPr>
            <p:ph type="sldNum" sz="quarter" idx="12"/>
          </p:nvPr>
        </p:nvSpPr>
        <p:spPr/>
        <p:txBody>
          <a:bodyPr/>
          <a:lstStyle/>
          <a:p>
            <a:fld id="{680D72F4-1C41-4187-A4BC-492CF086CF40}" type="slidenum">
              <a:rPr lang="sv-SE" smtClean="0"/>
              <a:pPr/>
              <a:t>32</a:t>
            </a:fld>
            <a:endParaRPr lang="sv-SE"/>
          </a:p>
        </p:txBody>
      </p:sp>
    </p:spTree>
    <p:extLst>
      <p:ext uri="{BB962C8B-B14F-4D97-AF65-F5344CB8AC3E}">
        <p14:creationId xmlns:p14="http://schemas.microsoft.com/office/powerpoint/2010/main" val="129746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矩形 3">
            <a:extLst>
              <a:ext uri="{FF2B5EF4-FFF2-40B4-BE49-F238E27FC236}">
                <a16:creationId xmlns:a16="http://schemas.microsoft.com/office/drawing/2014/main" id="{FC73174D-552C-48F6-A166-E7120A0723BC}"/>
              </a:ext>
            </a:extLst>
          </p:cNvPr>
          <p:cNvSpPr/>
          <p:nvPr/>
        </p:nvSpPr>
        <p:spPr>
          <a:xfrm>
            <a:off x="783114" y="997008"/>
            <a:ext cx="8225329" cy="369332"/>
          </a:xfrm>
          <a:prstGeom prst="rect">
            <a:avLst/>
          </a:prstGeom>
        </p:spPr>
        <p:txBody>
          <a:bodyPr wrap="none">
            <a:spAutoFit/>
          </a:bodyPr>
          <a:lstStyle/>
          <a:p>
            <a:r>
              <a:rPr lang="en-US" altLang="zh-CN" dirty="0">
                <a:solidFill>
                  <a:srgbClr val="FF0000"/>
                </a:solidFill>
                <a:latin typeface="+mj-ea"/>
                <a:ea typeface="+mj-ea"/>
                <a:cs typeface="Times New Roman" panose="02020603050405020304" pitchFamily="18" charset="0"/>
              </a:rPr>
              <a:t>An impurity </a:t>
            </a:r>
            <a:r>
              <a:rPr lang="en-US" altLang="zh-CN" dirty="0" err="1">
                <a:solidFill>
                  <a:srgbClr val="FF0000"/>
                </a:solidFill>
                <a:latin typeface="+mj-ea"/>
                <a:ea typeface="+mj-ea"/>
                <a:cs typeface="Times New Roman" panose="02020603050405020304" pitchFamily="18" charset="0"/>
              </a:rPr>
              <a:t>centre</a:t>
            </a:r>
            <a:r>
              <a:rPr lang="en-US" altLang="zh-CN" dirty="0">
                <a:solidFill>
                  <a:srgbClr val="FF0000"/>
                </a:solidFill>
                <a:latin typeface="+mj-ea"/>
                <a:ea typeface="+mj-ea"/>
                <a:cs typeface="Times New Roman" panose="02020603050405020304" pitchFamily="18" charset="0"/>
              </a:rPr>
              <a:t> related optical excitation and subsequent radiative transition</a:t>
            </a:r>
            <a:endParaRPr lang="zh-CN" altLang="en-US" dirty="0">
              <a:solidFill>
                <a:srgbClr val="FF0000"/>
              </a:solidFill>
              <a:latin typeface="+mj-ea"/>
              <a:ea typeface="+mj-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Rectangle 5"/>
              <p:cNvSpPr/>
              <p:nvPr/>
            </p:nvSpPr>
            <p:spPr>
              <a:xfrm>
                <a:off x="375532" y="1366340"/>
                <a:ext cx="8268511" cy="849976"/>
              </a:xfrm>
              <a:prstGeom prst="rect">
                <a:avLst/>
              </a:prstGeom>
            </p:spPr>
            <p:txBody>
              <a:bodyPr wrap="square">
                <a:spAutoFit/>
              </a:bodyPr>
              <a:lstStyle/>
              <a:p>
                <a:pPr algn="just"/>
                <a:r>
                  <a:rPr lang="en-US" sz="1600" dirty="0"/>
                  <a:t>Consider a one-dimensional chain with a single type of atom</a:t>
                </a:r>
                <a:r>
                  <a:rPr lang="sv-SE" sz="1600" dirty="0"/>
                  <a:t> in which </a:t>
                </a:r>
                <a:r>
                  <a:rPr lang="en-US" sz="1600" dirty="0"/>
                  <a:t>an impurity atom of mass</a:t>
                </a:r>
                <a:r>
                  <a:rPr lang="en-US" altLang="zh-CN" sz="1600" dirty="0">
                    <a:ea typeface="Cambria Math" panose="02040503050406030204" pitchFamily="18" charset="0"/>
                  </a:rPr>
                  <a:t> </a:t>
                </a:r>
                <a14:m>
                  <m:oMath xmlns:m="http://schemas.openxmlformats.org/officeDocument/2006/math">
                    <m:sSub>
                      <m:sSubPr>
                        <m:ctrlPr>
                          <a:rPr lang="en-US" altLang="zh-CN" sz="1600" i="1" smtClean="0">
                            <a:latin typeface="Cambria Math" panose="02040503050406030204" pitchFamily="18" charset="0"/>
                            <a:ea typeface="Cambria Math" panose="02040503050406030204" pitchFamily="18" charset="0"/>
                          </a:rPr>
                        </m:ctrlPr>
                      </m:sSubPr>
                      <m:e>
                        <m:r>
                          <a:rPr lang="sv-SE" altLang="zh-CN" sz="1600" b="0" i="1" smtClean="0">
                            <a:latin typeface="Cambria Math" panose="02040503050406030204" pitchFamily="18" charset="0"/>
                            <a:ea typeface="Cambria Math" panose="02040503050406030204" pitchFamily="18" charset="0"/>
                          </a:rPr>
                          <m:t>𝑀</m:t>
                        </m:r>
                      </m:e>
                      <m:sub>
                        <m:r>
                          <a:rPr lang="sv-SE" altLang="zh-CN" sz="1600" b="0" i="1" smtClean="0">
                            <a:latin typeface="Cambria Math" panose="02040503050406030204" pitchFamily="18" charset="0"/>
                            <a:ea typeface="Cambria Math" panose="02040503050406030204" pitchFamily="18" charset="0"/>
                          </a:rPr>
                          <m:t>𝑝</m:t>
                        </m:r>
                      </m:sub>
                    </m:sSub>
                  </m:oMath>
                </a14:m>
                <a:r>
                  <a:rPr lang="en-US" sz="1600" dirty="0"/>
                  <a:t>(≠</a:t>
                </a:r>
                <a:r>
                  <a:rPr lang="en-US" altLang="zh-CN" sz="1600" dirty="0">
                    <a:ea typeface="Cambria Math" panose="02040503050406030204" pitchFamily="18" charset="0"/>
                  </a:rPr>
                  <a:t> </a:t>
                </a:r>
                <a14:m>
                  <m:oMath xmlns:m="http://schemas.openxmlformats.org/officeDocument/2006/math">
                    <m:r>
                      <a:rPr lang="sv-SE" altLang="zh-CN" sz="1600" b="0" i="1" smtClean="0">
                        <a:latin typeface="Cambria Math" panose="02040503050406030204" pitchFamily="18" charset="0"/>
                        <a:ea typeface="Cambria Math" panose="02040503050406030204" pitchFamily="18" charset="0"/>
                      </a:rPr>
                      <m:t>𝑚</m:t>
                    </m:r>
                  </m:oMath>
                </a14:m>
                <a:r>
                  <a:rPr lang="en-US" sz="1600" dirty="0"/>
                  <a:t>) embedded</a:t>
                </a:r>
              </a:p>
              <a:p>
                <a:pPr algn="just"/>
                <a:r>
                  <a:rPr lang="en-US" sz="1600" dirty="0"/>
                  <a:t>Such a defect leads to a distortion in the equilibrium positions of the nearest neighbors</a:t>
                </a:r>
                <a:endParaRPr lang="sv-SE" sz="1600" dirty="0"/>
              </a:p>
            </p:txBody>
          </p:sp>
        </mc:Choice>
        <mc:Fallback xmlns="">
          <p:sp>
            <p:nvSpPr>
              <p:cNvPr id="6" name="Rectangle 5"/>
              <p:cNvSpPr>
                <a:spLocks noRot="1" noChangeAspect="1" noMove="1" noResize="1" noEditPoints="1" noAdjustHandles="1" noChangeArrowheads="1" noChangeShapeType="1" noTextEdit="1"/>
              </p:cNvSpPr>
              <p:nvPr/>
            </p:nvSpPr>
            <p:spPr>
              <a:xfrm>
                <a:off x="375532" y="1366340"/>
                <a:ext cx="8268511" cy="849976"/>
              </a:xfrm>
              <a:prstGeom prst="rect">
                <a:avLst/>
              </a:prstGeom>
              <a:blipFill>
                <a:blip r:embed="rId2"/>
                <a:stretch>
                  <a:fillRect l="-442" t="-2143" r="-369" b="-8571"/>
                </a:stretch>
              </a:blipFill>
            </p:spPr>
            <p:txBody>
              <a:bodyPr/>
              <a:lstStyle/>
              <a:p>
                <a:r>
                  <a:rPr lang="zh-CN" altLang="en-US">
                    <a:noFill/>
                  </a:rPr>
                  <a:t> </a:t>
                </a:r>
              </a:p>
            </p:txBody>
          </p:sp>
        </mc:Fallback>
      </mc:AlternateContent>
      <p:sp>
        <p:nvSpPr>
          <p:cNvPr id="9" name="Rectangle 8"/>
          <p:cNvSpPr/>
          <p:nvPr/>
        </p:nvSpPr>
        <p:spPr>
          <a:xfrm>
            <a:off x="375531" y="2249714"/>
            <a:ext cx="8268512" cy="830997"/>
          </a:xfrm>
          <a:prstGeom prst="rect">
            <a:avLst/>
          </a:prstGeom>
        </p:spPr>
        <p:txBody>
          <a:bodyPr wrap="square">
            <a:spAutoFit/>
          </a:bodyPr>
          <a:lstStyle/>
          <a:p>
            <a:pPr algn="just"/>
            <a:r>
              <a:rPr lang="en-US" sz="1600" dirty="0"/>
              <a:t>The impurity atoms, just like the host atoms, oscillate around their equilibrium positions at any temperature and (assuming harmonic oscillations) we can write for </a:t>
            </a:r>
            <a:r>
              <a:rPr lang="en-US" sz="1600" dirty="0">
                <a:solidFill>
                  <a:srgbClr val="0000FF"/>
                </a:solidFill>
              </a:rPr>
              <a:t>the total energy of the oscillating impurity </a:t>
            </a:r>
            <a:endParaRPr lang="sv-SE" sz="1600" dirty="0">
              <a:solidFill>
                <a:srgbClr val="0000FF"/>
              </a:solidFill>
            </a:endParaRPr>
          </a:p>
        </p:txBody>
      </p:sp>
      <p:sp>
        <p:nvSpPr>
          <p:cNvPr id="11"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p:grpSp>
        <p:nvGrpSpPr>
          <p:cNvPr id="5" name="组合 4">
            <a:extLst>
              <a:ext uri="{FF2B5EF4-FFF2-40B4-BE49-F238E27FC236}">
                <a16:creationId xmlns:a16="http://schemas.microsoft.com/office/drawing/2014/main" id="{62C960F0-08B9-4640-A30B-F089AEF6B73B}"/>
              </a:ext>
            </a:extLst>
          </p:cNvPr>
          <p:cNvGrpSpPr/>
          <p:nvPr/>
        </p:nvGrpSpPr>
        <p:grpSpPr>
          <a:xfrm>
            <a:off x="258799" y="3190800"/>
            <a:ext cx="8385244" cy="2698971"/>
            <a:chOff x="258799" y="3190800"/>
            <a:chExt cx="8385244" cy="2698971"/>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84404"/>
            <a:stretch/>
          </p:blipFill>
          <p:spPr>
            <a:xfrm>
              <a:off x="2389878" y="3190800"/>
              <a:ext cx="3787401" cy="908109"/>
            </a:xfrm>
            <a:prstGeom prst="rect">
              <a:avLst/>
            </a:prstGeom>
          </p:spPr>
        </p:pic>
        <mc:AlternateContent xmlns:mc="http://schemas.openxmlformats.org/markup-compatibility/2006" xmlns:a14="http://schemas.microsoft.com/office/drawing/2010/main">
          <mc:Choice Requires="a14">
            <p:sp>
              <p:nvSpPr>
                <p:cNvPr id="10" name="Rectangle 9"/>
                <p:cNvSpPr/>
                <p:nvPr/>
              </p:nvSpPr>
              <p:spPr>
                <a:xfrm>
                  <a:off x="258799" y="4740610"/>
                  <a:ext cx="8385244" cy="1149161"/>
                </a:xfrm>
                <a:prstGeom prst="rect">
                  <a:avLst/>
                </a:prstGeom>
              </p:spPr>
              <p:txBody>
                <a:bodyPr wrap="square">
                  <a:spAutoFit/>
                </a:bodyPr>
                <a:lstStyle/>
                <a:p>
                  <a:pPr algn="just"/>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𝑓</m:t>
                          </m:r>
                        </m:e>
                        <m:sub>
                          <m:r>
                            <a:rPr lang="sv-SE" sz="1600" i="1">
                              <a:latin typeface="Cambria Math" panose="02040503050406030204" pitchFamily="18" charset="0"/>
                            </a:rPr>
                            <m:t>𝑔</m:t>
                          </m:r>
                        </m:sub>
                      </m:sSub>
                    </m:oMath>
                  </a14:m>
                  <a:r>
                    <a:rPr lang="sv-SE" altLang="zh-CN" sz="1600" dirty="0"/>
                    <a:t> ― </a:t>
                  </a:r>
                  <a:r>
                    <a:rPr lang="en-US" sz="1600" dirty="0"/>
                    <a:t>the effective force constant determining the oscillation frequency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𝜔</m:t>
                          </m:r>
                        </m:e>
                        <m:sub>
                          <m:r>
                            <a:rPr lang="sv-SE" sz="1600" i="1">
                              <a:latin typeface="Cambria Math" panose="02040503050406030204" pitchFamily="18" charset="0"/>
                            </a:rPr>
                            <m:t>𝑔</m:t>
                          </m:r>
                        </m:sub>
                      </m:sSub>
                      <m:r>
                        <a:rPr lang="sv-SE" sz="1600" i="1">
                          <a:latin typeface="Cambria Math" panose="02040503050406030204" pitchFamily="18" charset="0"/>
                        </a:rPr>
                        <m:t>=</m:t>
                      </m:r>
                      <m:rad>
                        <m:radPr>
                          <m:degHide m:val="on"/>
                          <m:ctrlPr>
                            <a:rPr lang="sv-SE" sz="1600" i="1">
                              <a:latin typeface="Cambria Math" panose="02040503050406030204" pitchFamily="18" charset="0"/>
                            </a:rPr>
                          </m:ctrlPr>
                        </m:radPr>
                        <m:deg/>
                        <m:e>
                          <m:f>
                            <m:fPr>
                              <m:type m:val="lin"/>
                              <m:ctrlPr>
                                <a:rPr lang="sv-SE" sz="1600" i="1">
                                  <a:latin typeface="Cambria Math" panose="02040503050406030204" pitchFamily="18" charset="0"/>
                                </a:rPr>
                              </m:ctrlPr>
                            </m:fPr>
                            <m:num>
                              <m:sSub>
                                <m:sSubPr>
                                  <m:ctrlPr>
                                    <a:rPr lang="sv-SE" sz="1600" i="1">
                                      <a:latin typeface="Cambria Math" panose="02040503050406030204" pitchFamily="18" charset="0"/>
                                    </a:rPr>
                                  </m:ctrlPr>
                                </m:sSubPr>
                                <m:e>
                                  <m:r>
                                    <a:rPr lang="sv-SE" sz="1600" i="1">
                                      <a:latin typeface="Cambria Math" panose="02040503050406030204" pitchFamily="18" charset="0"/>
                                    </a:rPr>
                                    <m:t>𝑓</m:t>
                                  </m:r>
                                </m:e>
                                <m:sub>
                                  <m:r>
                                    <a:rPr lang="sv-SE" sz="1600" i="1">
                                      <a:latin typeface="Cambria Math" panose="02040503050406030204" pitchFamily="18" charset="0"/>
                                    </a:rPr>
                                    <m:t>𝑔</m:t>
                                  </m:r>
                                </m:sub>
                              </m:sSub>
                            </m:num>
                            <m:den>
                              <m:sSub>
                                <m:sSubPr>
                                  <m:ctrlPr>
                                    <a:rPr lang="en-US" altLang="zh-CN" sz="1600" i="1">
                                      <a:latin typeface="Cambria Math" panose="02040503050406030204" pitchFamily="18" charset="0"/>
                                      <a:ea typeface="Cambria Math" panose="02040503050406030204" pitchFamily="18" charset="0"/>
                                    </a:rPr>
                                  </m:ctrlPr>
                                </m:sSubPr>
                                <m:e>
                                  <m:r>
                                    <a:rPr lang="sv-SE" altLang="zh-CN" sz="1600" i="1">
                                      <a:latin typeface="Cambria Math" panose="02040503050406030204" pitchFamily="18" charset="0"/>
                                      <a:ea typeface="Cambria Math" panose="02040503050406030204" pitchFamily="18" charset="0"/>
                                    </a:rPr>
                                    <m:t>𝑀</m:t>
                                  </m:r>
                                </m:e>
                                <m:sub>
                                  <m:r>
                                    <a:rPr lang="sv-SE" altLang="zh-CN" sz="1600" i="1">
                                      <a:latin typeface="Cambria Math" panose="02040503050406030204" pitchFamily="18" charset="0"/>
                                      <a:ea typeface="Cambria Math" panose="02040503050406030204" pitchFamily="18" charset="0"/>
                                    </a:rPr>
                                    <m:t>𝑝</m:t>
                                  </m:r>
                                </m:sub>
                              </m:sSub>
                            </m:den>
                          </m:f>
                        </m:e>
                      </m:rad>
                    </m:oMath>
                  </a14:m>
                  <a:endParaRPr lang="sv-SE" sz="1600" dirty="0"/>
                </a:p>
                <a:p>
                  <a:pPr algn="just"/>
                  <a:r>
                    <a:rPr lang="en-US" sz="1600" dirty="0"/>
                    <a:t>(</a:t>
                  </a:r>
                  <a14:m>
                    <m:oMath xmlns:m="http://schemas.openxmlformats.org/officeDocument/2006/math">
                      <m:r>
                        <a:rPr lang="sv-SE" sz="1600" i="1">
                          <a:latin typeface="Cambria Math" panose="02040503050406030204" pitchFamily="18" charset="0"/>
                        </a:rPr>
                        <m:t>𝑄</m:t>
                      </m:r>
                      <m:r>
                        <a:rPr lang="sv-SE" sz="1600" i="1">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i="1">
                              <a:latin typeface="Cambria Math" panose="02040503050406030204" pitchFamily="18" charset="0"/>
                            </a:rPr>
                            <m:t>𝑔</m:t>
                          </m:r>
                          <m:r>
                            <a:rPr lang="sv-SE" sz="1600" i="1">
                              <a:latin typeface="Cambria Math" panose="02040503050406030204" pitchFamily="18" charset="0"/>
                            </a:rPr>
                            <m:t>0</m:t>
                          </m:r>
                        </m:sub>
                      </m:sSub>
                    </m:oMath>
                  </a14:m>
                  <a:r>
                    <a:rPr lang="en-US" sz="1600" dirty="0"/>
                    <a:t>) </a:t>
                  </a:r>
                  <a:r>
                    <a:rPr lang="sv-SE" altLang="zh-CN" sz="1600" dirty="0"/>
                    <a:t>―</a:t>
                  </a:r>
                  <a:r>
                    <a:rPr lang="en-US" sz="1600" dirty="0"/>
                    <a:t> the instantaneous displacement from the equilibrium position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i="1">
                              <a:latin typeface="Cambria Math" panose="02040503050406030204" pitchFamily="18" charset="0"/>
                            </a:rPr>
                            <m:t>𝑔</m:t>
                          </m:r>
                          <m:r>
                            <a:rPr lang="sv-SE" sz="1600" i="1">
                              <a:latin typeface="Cambria Math" panose="02040503050406030204" pitchFamily="18" charset="0"/>
                            </a:rPr>
                            <m:t>0</m:t>
                          </m:r>
                        </m:sub>
                      </m:sSub>
                    </m:oMath>
                  </a14:m>
                  <a:endParaRPr lang="en-US" sz="1600" dirty="0"/>
                </a:p>
                <a:p>
                  <a:pPr algn="just"/>
                  <a14:m>
                    <m:oMath xmlns:m="http://schemas.openxmlformats.org/officeDocument/2006/math">
                      <m:r>
                        <a:rPr lang="sv-SE" sz="1600" i="1">
                          <a:latin typeface="Cambria Math" panose="02040503050406030204" pitchFamily="18" charset="0"/>
                        </a:rPr>
                        <m:t>𝑄</m:t>
                      </m:r>
                    </m:oMath>
                  </a14:m>
                  <a:r>
                    <a:rPr lang="sv-SE" sz="1600" dirty="0"/>
                    <a:t>―a </a:t>
                  </a:r>
                  <a:r>
                    <a:rPr lang="sv-SE" sz="1600" i="1" dirty="0"/>
                    <a:t>configurational coordinate</a:t>
                  </a:r>
                  <a:r>
                    <a:rPr lang="sv-SE" sz="1600" dirty="0"/>
                    <a:t> </a:t>
                  </a:r>
                  <a:r>
                    <a:rPr lang="en-US" sz="1600" dirty="0"/>
                    <a:t> that is a simple way to describe the relative motion of a point defect and its nearest neighbors</a:t>
                  </a:r>
                  <a:endParaRPr lang="sv-SE" sz="1600" dirty="0"/>
                </a:p>
              </p:txBody>
            </p:sp>
          </mc:Choice>
          <mc:Fallback xmlns="">
            <p:sp>
              <p:nvSpPr>
                <p:cNvPr id="10" name="Rectangle 9"/>
                <p:cNvSpPr>
                  <a:spLocks noRot="1" noChangeAspect="1" noMove="1" noResize="1" noEditPoints="1" noAdjustHandles="1" noChangeArrowheads="1" noChangeShapeType="1" noTextEdit="1"/>
                </p:cNvSpPr>
                <p:nvPr/>
              </p:nvSpPr>
              <p:spPr>
                <a:xfrm>
                  <a:off x="258799" y="4740610"/>
                  <a:ext cx="8385244" cy="1149161"/>
                </a:xfrm>
                <a:prstGeom prst="rect">
                  <a:avLst/>
                </a:prstGeom>
                <a:blipFill>
                  <a:blip r:embed="rId4"/>
                  <a:stretch>
                    <a:fillRect l="-363" t="-27128" r="-363" b="-63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859168" y="4208998"/>
                  <a:ext cx="2420534" cy="461024"/>
                </a:xfrm>
                <a:prstGeom prst="rect">
                  <a:avLst/>
                </a:prstGeom>
                <a:solidFill>
                  <a:srgbClr val="FFFF00"/>
                </a:solidFill>
                <a:ln>
                  <a:noFill/>
                </a:ln>
              </p:spPr>
              <p:txBody>
                <a:bodyPr wrap="none" lIns="0" tIns="0" rIns="0" bIns="0" rtlCol="0">
                  <a:spAutoFit/>
                </a:bodyPr>
                <a:lstStyle/>
                <a:p>
                  <a:pPr algn="just"/>
                  <a14:m>
                    <m:oMathPara xmlns:m="http://schemas.openxmlformats.org/officeDocument/2006/math">
                      <m:oMathParaPr>
                        <m:jc m:val="centerGroup"/>
                      </m:oMathParaPr>
                      <m:oMath xmlns:m="http://schemas.openxmlformats.org/officeDocument/2006/math">
                        <m:sSub>
                          <m:sSubPr>
                            <m:ctrlPr>
                              <a:rPr lang="sv-SE" sz="160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𝐸</m:t>
                            </m:r>
                          </m:e>
                          <m:sub>
                            <m:r>
                              <a:rPr lang="sv-SE" sz="1600" b="0" i="1" smtClean="0">
                                <a:solidFill>
                                  <a:schemeClr val="tx1"/>
                                </a:solidFill>
                                <a:latin typeface="Cambria Math" panose="02040503050406030204" pitchFamily="18" charset="0"/>
                              </a:rPr>
                              <m:t>𝑔</m:t>
                            </m:r>
                          </m:sub>
                        </m:sSub>
                        <m:r>
                          <a:rPr lang="sv-SE" sz="1600" i="1" smtClean="0">
                            <a:solidFill>
                              <a:schemeClr val="tx1"/>
                            </a:solidFill>
                            <a:latin typeface="Cambria Math" panose="02040503050406030204" pitchFamily="18" charset="0"/>
                          </a:rPr>
                          <m:t>=</m:t>
                        </m:r>
                        <m:sSub>
                          <m:sSubPr>
                            <m:ctrlPr>
                              <a:rPr lang="sv-SE" sz="1600" i="1">
                                <a:solidFill>
                                  <a:schemeClr val="tx1"/>
                                </a:solidFill>
                                <a:latin typeface="Cambria Math" panose="02040503050406030204" pitchFamily="18" charset="0"/>
                              </a:rPr>
                            </m:ctrlPr>
                          </m:sSubPr>
                          <m:e>
                            <m:r>
                              <a:rPr lang="sv-SE" sz="1600" i="1">
                                <a:solidFill>
                                  <a:schemeClr val="tx1"/>
                                </a:solidFill>
                                <a:latin typeface="Cambria Math" panose="02040503050406030204" pitchFamily="18" charset="0"/>
                              </a:rPr>
                              <m:t>𝐸</m:t>
                            </m:r>
                          </m:e>
                          <m:sub>
                            <m:r>
                              <a:rPr lang="sv-SE" sz="1600" b="0" i="1" smtClean="0">
                                <a:solidFill>
                                  <a:schemeClr val="tx1"/>
                                </a:solidFill>
                                <a:latin typeface="Cambria Math" panose="02040503050406030204" pitchFamily="18" charset="0"/>
                              </a:rPr>
                              <m:t>𝑔</m:t>
                            </m:r>
                            <m:r>
                              <a:rPr lang="sv-SE" sz="1600" i="1">
                                <a:solidFill>
                                  <a:schemeClr val="tx1"/>
                                </a:solidFill>
                                <a:latin typeface="Cambria Math" panose="02040503050406030204" pitchFamily="18" charset="0"/>
                              </a:rPr>
                              <m:t>0</m:t>
                            </m:r>
                          </m:sub>
                        </m:sSub>
                        <m:r>
                          <a:rPr lang="sv-SE" sz="1600" b="0" i="1" smtClean="0">
                            <a:solidFill>
                              <a:schemeClr val="tx1"/>
                            </a:solidFill>
                            <a:latin typeface="Cambria Math" panose="02040503050406030204" pitchFamily="18" charset="0"/>
                          </a:rPr>
                          <m:t>+</m:t>
                        </m:r>
                        <m:f>
                          <m:fPr>
                            <m:ctrlPr>
                              <a:rPr lang="sv-SE" sz="1600" b="0" i="1" smtClean="0">
                                <a:solidFill>
                                  <a:schemeClr val="tx1"/>
                                </a:solidFill>
                                <a:latin typeface="Cambria Math" panose="02040503050406030204" pitchFamily="18" charset="0"/>
                              </a:rPr>
                            </m:ctrlPr>
                          </m:fPr>
                          <m:num>
                            <m:r>
                              <a:rPr lang="sv-SE" sz="1600" b="0" i="1" smtClean="0">
                                <a:solidFill>
                                  <a:schemeClr val="tx1"/>
                                </a:solidFill>
                                <a:latin typeface="Cambria Math" panose="02040503050406030204" pitchFamily="18" charset="0"/>
                              </a:rPr>
                              <m:t>1</m:t>
                            </m:r>
                          </m:num>
                          <m:den>
                            <m:r>
                              <a:rPr lang="sv-SE" sz="1600" b="0" i="1" smtClean="0">
                                <a:solidFill>
                                  <a:schemeClr val="tx1"/>
                                </a:solidFill>
                                <a:latin typeface="Cambria Math" panose="02040503050406030204" pitchFamily="18" charset="0"/>
                              </a:rPr>
                              <m:t>2</m:t>
                            </m:r>
                          </m:den>
                        </m:f>
                        <m:sSub>
                          <m:sSubPr>
                            <m:ctrlPr>
                              <a:rPr lang="sv-SE" sz="1600" b="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𝑓</m:t>
                            </m:r>
                          </m:e>
                          <m:sub>
                            <m:r>
                              <a:rPr lang="sv-SE" sz="1600" b="0" i="1" smtClean="0">
                                <a:solidFill>
                                  <a:schemeClr val="tx1"/>
                                </a:solidFill>
                                <a:latin typeface="Cambria Math" panose="02040503050406030204" pitchFamily="18" charset="0"/>
                              </a:rPr>
                              <m:t>𝑔</m:t>
                            </m:r>
                          </m:sub>
                        </m:sSub>
                        <m:sSup>
                          <m:sSupPr>
                            <m:ctrlPr>
                              <a:rPr lang="sv-SE" sz="1600" b="0" i="1" smtClean="0">
                                <a:solidFill>
                                  <a:schemeClr val="tx1"/>
                                </a:solidFill>
                                <a:latin typeface="Cambria Math" panose="02040503050406030204" pitchFamily="18" charset="0"/>
                              </a:rPr>
                            </m:ctrlPr>
                          </m:sSupPr>
                          <m:e>
                            <m:d>
                              <m:dPr>
                                <m:ctrlPr>
                                  <a:rPr lang="sv-SE" sz="1600" b="0" i="1" smtClean="0">
                                    <a:solidFill>
                                      <a:schemeClr val="tx1"/>
                                    </a:solidFill>
                                    <a:latin typeface="Cambria Math" panose="02040503050406030204" pitchFamily="18" charset="0"/>
                                  </a:rPr>
                                </m:ctrlPr>
                              </m:dPr>
                              <m:e>
                                <m:r>
                                  <a:rPr lang="sv-SE" sz="1600" b="0" i="1" smtClean="0">
                                    <a:solidFill>
                                      <a:schemeClr val="tx1"/>
                                    </a:solidFill>
                                    <a:latin typeface="Cambria Math" panose="02040503050406030204" pitchFamily="18" charset="0"/>
                                  </a:rPr>
                                  <m:t>𝑄</m:t>
                                </m:r>
                                <m:r>
                                  <a:rPr lang="sv-SE" sz="1600" b="0" i="1" smtClean="0">
                                    <a:solidFill>
                                      <a:schemeClr val="tx1"/>
                                    </a:solidFill>
                                    <a:latin typeface="Cambria Math" panose="02040503050406030204" pitchFamily="18" charset="0"/>
                                  </a:rPr>
                                  <m:t>−</m:t>
                                </m:r>
                                <m:sSub>
                                  <m:sSubPr>
                                    <m:ctrlPr>
                                      <a:rPr lang="sv-SE" sz="1600" b="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𝑄</m:t>
                                    </m:r>
                                  </m:e>
                                  <m:sub>
                                    <m:r>
                                      <a:rPr lang="sv-SE" sz="1600" b="0" i="1" smtClean="0">
                                        <a:solidFill>
                                          <a:schemeClr val="tx1"/>
                                        </a:solidFill>
                                        <a:latin typeface="Cambria Math" panose="02040503050406030204" pitchFamily="18" charset="0"/>
                                      </a:rPr>
                                      <m:t>𝑔</m:t>
                                    </m:r>
                                    <m:r>
                                      <a:rPr lang="sv-SE" sz="1600" b="0" i="1" smtClean="0">
                                        <a:solidFill>
                                          <a:schemeClr val="tx1"/>
                                        </a:solidFill>
                                        <a:latin typeface="Cambria Math" panose="02040503050406030204" pitchFamily="18" charset="0"/>
                                      </a:rPr>
                                      <m:t>0</m:t>
                                    </m:r>
                                  </m:sub>
                                </m:sSub>
                              </m:e>
                            </m:d>
                          </m:e>
                          <m:sup>
                            <m:r>
                              <a:rPr lang="sv-SE" sz="1600" b="0" i="1" smtClean="0">
                                <a:solidFill>
                                  <a:schemeClr val="tx1"/>
                                </a:solidFill>
                                <a:latin typeface="Cambria Math" panose="02040503050406030204" pitchFamily="18" charset="0"/>
                              </a:rPr>
                              <m:t>2</m:t>
                            </m:r>
                          </m:sup>
                        </m:sSup>
                      </m:oMath>
                    </m:oMathPara>
                  </a14:m>
                  <a:endParaRPr lang="sv-SE" sz="1600" dirty="0">
                    <a:solidFill>
                      <a:schemeClr val="tx1"/>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2859168" y="4208998"/>
                  <a:ext cx="2420534" cy="461024"/>
                </a:xfrm>
                <a:prstGeom prst="rect">
                  <a:avLst/>
                </a:prstGeom>
                <a:blipFill>
                  <a:blip r:embed="rId5"/>
                  <a:stretch>
                    <a:fillRect/>
                  </a:stretch>
                </a:blipFill>
                <a:ln>
                  <a:noFill/>
                </a:ln>
              </p:spPr>
              <p:txBody>
                <a:bodyPr/>
                <a:lstStyle/>
                <a:p>
                  <a:r>
                    <a:rPr lang="zh-CN" altLang="en-US">
                      <a:noFill/>
                    </a:rPr>
                    <a:t> </a:t>
                  </a:r>
                </a:p>
              </p:txBody>
            </p:sp>
          </mc:Fallback>
        </mc:AlternateContent>
        <p:sp>
          <p:nvSpPr>
            <p:cNvPr id="3" name="矩形 2">
              <a:extLst>
                <a:ext uri="{FF2B5EF4-FFF2-40B4-BE49-F238E27FC236}">
                  <a16:creationId xmlns:a16="http://schemas.microsoft.com/office/drawing/2014/main" id="{60AF9914-CCFF-4C49-9C9E-C981A3981959}"/>
                </a:ext>
              </a:extLst>
            </p:cNvPr>
            <p:cNvSpPr/>
            <p:nvPr/>
          </p:nvSpPr>
          <p:spPr>
            <a:xfrm>
              <a:off x="4805680" y="3698240"/>
              <a:ext cx="1361439" cy="360029"/>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grpSp>
      <p:grpSp>
        <p:nvGrpSpPr>
          <p:cNvPr id="14" name="组合 13">
            <a:extLst>
              <a:ext uri="{FF2B5EF4-FFF2-40B4-BE49-F238E27FC236}">
                <a16:creationId xmlns:a16="http://schemas.microsoft.com/office/drawing/2014/main" id="{C4EC85FF-D8A0-46D1-A13D-9D3902944B79}"/>
              </a:ext>
            </a:extLst>
          </p:cNvPr>
          <p:cNvGrpSpPr/>
          <p:nvPr/>
        </p:nvGrpSpPr>
        <p:grpSpPr>
          <a:xfrm>
            <a:off x="312454" y="3218068"/>
            <a:ext cx="8379924" cy="2671703"/>
            <a:chOff x="395058" y="3324462"/>
            <a:chExt cx="8379924" cy="2671703"/>
          </a:xfrm>
        </p:grpSpPr>
        <p:sp>
          <p:nvSpPr>
            <p:cNvPr id="15" name="Rectangle 9">
              <a:extLst>
                <a:ext uri="{FF2B5EF4-FFF2-40B4-BE49-F238E27FC236}">
                  <a16:creationId xmlns:a16="http://schemas.microsoft.com/office/drawing/2014/main" id="{C786CEC5-0647-45DC-986D-9F0D0FD64B7B}"/>
                </a:ext>
              </a:extLst>
            </p:cNvPr>
            <p:cNvSpPr/>
            <p:nvPr/>
          </p:nvSpPr>
          <p:spPr>
            <a:xfrm>
              <a:off x="584293" y="3324462"/>
              <a:ext cx="8190689" cy="604781"/>
            </a:xfrm>
            <a:prstGeom prst="rect">
              <a:avLst/>
            </a:prstGeom>
          </p:spPr>
          <p:txBody>
            <a:bodyPr wrap="square">
              <a:spAutoFit/>
            </a:bodyPr>
            <a:lstStyle/>
            <a:p>
              <a:r>
                <a:rPr lang="en-US" sz="1600" dirty="0"/>
                <a:t>The impurity will oscillate around a new equilibrium position, and we can write its total energy </a:t>
              </a:r>
              <a:endParaRPr lang="sv-SE" sz="1600" dirty="0"/>
            </a:p>
          </p:txBody>
        </p:sp>
        <mc:AlternateContent xmlns:mc="http://schemas.openxmlformats.org/markup-compatibility/2006" xmlns:a14="http://schemas.microsoft.com/office/drawing/2010/main">
          <mc:Choice Requires="a14">
            <p:sp>
              <p:nvSpPr>
                <p:cNvPr id="16" name="Rectangle 11">
                  <a:extLst>
                    <a:ext uri="{FF2B5EF4-FFF2-40B4-BE49-F238E27FC236}">
                      <a16:creationId xmlns:a16="http://schemas.microsoft.com/office/drawing/2014/main" id="{2F1F4E85-DDEE-4C8E-A00B-8408FE12C6F7}"/>
                    </a:ext>
                  </a:extLst>
                </p:cNvPr>
                <p:cNvSpPr/>
                <p:nvPr/>
              </p:nvSpPr>
              <p:spPr>
                <a:xfrm>
                  <a:off x="395058" y="5391384"/>
                  <a:ext cx="8297694" cy="604781"/>
                </a:xfrm>
                <a:prstGeom prst="rect">
                  <a:avLst/>
                </a:prstGeom>
              </p:spPr>
              <p:txBody>
                <a:bodyPr wrap="square">
                  <a:spAutoFit/>
                </a:bodyPr>
                <a:lstStyle/>
                <a:p>
                  <a:r>
                    <a:rPr lang="en-US" sz="1600" dirty="0"/>
                    <a:t>Here we assume that the force constant </a:t>
                  </a:r>
                  <a14:m>
                    <m:oMath xmlns:m="http://schemas.openxmlformats.org/officeDocument/2006/math">
                      <m:sSub>
                        <m:sSubPr>
                          <m:ctrlPr>
                            <a:rPr lang="sv-SE" altLang="zh-CN" sz="1600" i="1">
                              <a:latin typeface="Cambria Math" panose="02040503050406030204" pitchFamily="18" charset="0"/>
                            </a:rPr>
                          </m:ctrlPr>
                        </m:sSubPr>
                        <m:e>
                          <m:r>
                            <a:rPr lang="sv-SE" altLang="zh-CN" sz="1600" i="1">
                              <a:latin typeface="Cambria Math" panose="02040503050406030204" pitchFamily="18" charset="0"/>
                            </a:rPr>
                            <m:t>𝑓</m:t>
                          </m:r>
                        </m:e>
                        <m:sub>
                          <m:r>
                            <a:rPr lang="sv-SE" altLang="zh-CN" sz="1600" i="1">
                              <a:latin typeface="Cambria Math" panose="02040503050406030204" pitchFamily="18" charset="0"/>
                            </a:rPr>
                            <m:t>𝑒</m:t>
                          </m:r>
                        </m:sub>
                      </m:sSub>
                      <m:r>
                        <a:rPr lang="sv-SE" altLang="zh-CN" sz="1600" i="1">
                          <a:latin typeface="Cambria Math" panose="02040503050406030204" pitchFamily="18" charset="0"/>
                        </a:rPr>
                        <m:t> </m:t>
                      </m:r>
                    </m:oMath>
                  </a14:m>
                  <a:r>
                    <a:rPr lang="en-US" sz="1600" dirty="0"/>
                    <a:t>remains unchanged as the atom goes to the excited electronic state, thus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𝑓</m:t>
                          </m:r>
                        </m:e>
                        <m:sub>
                          <m:r>
                            <a:rPr lang="sv-SE" sz="1600" i="1">
                              <a:latin typeface="Cambria Math" panose="02040503050406030204" pitchFamily="18" charset="0"/>
                            </a:rPr>
                            <m:t>𝑒</m:t>
                          </m:r>
                        </m:sub>
                      </m:sSub>
                    </m:oMath>
                  </a14:m>
                  <a:r>
                    <a:rPr lang="en-US" sz="1600" dirty="0"/>
                    <a: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𝑓</m:t>
                          </m:r>
                        </m:e>
                        <m:sub>
                          <m:r>
                            <a:rPr lang="sv-SE" sz="1600" b="0" i="1" smtClean="0">
                              <a:latin typeface="Cambria Math" panose="02040503050406030204" pitchFamily="18" charset="0"/>
                            </a:rPr>
                            <m:t>𝑔</m:t>
                          </m:r>
                        </m:sub>
                      </m:sSub>
                    </m:oMath>
                  </a14:m>
                  <a:endParaRPr lang="sv-SE" sz="1600" dirty="0"/>
                </a:p>
              </p:txBody>
            </p:sp>
          </mc:Choice>
          <mc:Fallback xmlns="">
            <p:sp>
              <p:nvSpPr>
                <p:cNvPr id="16" name="Rectangle 11">
                  <a:extLst>
                    <a:ext uri="{FF2B5EF4-FFF2-40B4-BE49-F238E27FC236}">
                      <a16:creationId xmlns:a16="http://schemas.microsoft.com/office/drawing/2014/main" id="{2F1F4E85-DDEE-4C8E-A00B-8408FE12C6F7}"/>
                    </a:ext>
                  </a:extLst>
                </p:cNvPr>
                <p:cNvSpPr>
                  <a:spLocks noRot="1" noChangeAspect="1" noMove="1" noResize="1" noEditPoints="1" noAdjustHandles="1" noChangeArrowheads="1" noChangeShapeType="1" noTextEdit="1"/>
                </p:cNvSpPr>
                <p:nvPr/>
              </p:nvSpPr>
              <p:spPr>
                <a:xfrm>
                  <a:off x="395058" y="5391384"/>
                  <a:ext cx="8297694" cy="604781"/>
                </a:xfrm>
                <a:prstGeom prst="rect">
                  <a:avLst/>
                </a:prstGeom>
                <a:blipFill>
                  <a:blip r:embed="rId6"/>
                  <a:stretch>
                    <a:fillRect l="-367" t="-3030" b="-90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TextBox 18">
                  <a:extLst>
                    <a:ext uri="{FF2B5EF4-FFF2-40B4-BE49-F238E27FC236}">
                      <a16:creationId xmlns:a16="http://schemas.microsoft.com/office/drawing/2014/main" id="{06C31D02-7CED-4F47-9103-6BA467AEB9D2}"/>
                    </a:ext>
                  </a:extLst>
                </p:cNvPr>
                <p:cNvSpPr txBox="1"/>
                <p:nvPr/>
              </p:nvSpPr>
              <p:spPr>
                <a:xfrm>
                  <a:off x="2954862" y="4866148"/>
                  <a:ext cx="2357440" cy="461024"/>
                </a:xfrm>
                <a:prstGeom prst="rect">
                  <a:avLst/>
                </a:prstGeom>
                <a:solidFill>
                  <a:srgbClr val="FFFF00"/>
                </a:solid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v-SE" sz="160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𝐸</m:t>
                            </m:r>
                          </m:e>
                          <m:sub>
                            <m:r>
                              <a:rPr lang="sv-SE" sz="1600" b="0" i="1" smtClean="0">
                                <a:solidFill>
                                  <a:schemeClr val="tx1"/>
                                </a:solidFill>
                                <a:latin typeface="Cambria Math" panose="02040503050406030204" pitchFamily="18" charset="0"/>
                              </a:rPr>
                              <m:t>𝑒</m:t>
                            </m:r>
                          </m:sub>
                        </m:sSub>
                        <m:r>
                          <a:rPr lang="sv-SE" sz="1600" i="1" smtClean="0">
                            <a:solidFill>
                              <a:schemeClr val="tx1"/>
                            </a:solidFill>
                            <a:latin typeface="Cambria Math" panose="02040503050406030204" pitchFamily="18" charset="0"/>
                          </a:rPr>
                          <m:t>=</m:t>
                        </m:r>
                        <m:sSub>
                          <m:sSubPr>
                            <m:ctrlPr>
                              <a:rPr lang="sv-SE" sz="1600" i="1">
                                <a:solidFill>
                                  <a:schemeClr val="tx1"/>
                                </a:solidFill>
                                <a:latin typeface="Cambria Math" panose="02040503050406030204" pitchFamily="18" charset="0"/>
                              </a:rPr>
                            </m:ctrlPr>
                          </m:sSubPr>
                          <m:e>
                            <m:r>
                              <a:rPr lang="sv-SE" sz="1600" i="1">
                                <a:solidFill>
                                  <a:schemeClr val="tx1"/>
                                </a:solidFill>
                                <a:latin typeface="Cambria Math" panose="02040503050406030204" pitchFamily="18" charset="0"/>
                              </a:rPr>
                              <m:t>𝐸</m:t>
                            </m:r>
                          </m:e>
                          <m:sub>
                            <m:r>
                              <a:rPr lang="sv-SE" sz="1600" b="0" i="1" smtClean="0">
                                <a:solidFill>
                                  <a:schemeClr val="tx1"/>
                                </a:solidFill>
                                <a:latin typeface="Cambria Math" panose="02040503050406030204" pitchFamily="18" charset="0"/>
                              </a:rPr>
                              <m:t>𝑒</m:t>
                            </m:r>
                            <m:r>
                              <a:rPr lang="sv-SE" sz="1600" i="1">
                                <a:solidFill>
                                  <a:schemeClr val="tx1"/>
                                </a:solidFill>
                                <a:latin typeface="Cambria Math" panose="02040503050406030204" pitchFamily="18" charset="0"/>
                              </a:rPr>
                              <m:t>0</m:t>
                            </m:r>
                          </m:sub>
                        </m:sSub>
                        <m:r>
                          <a:rPr lang="sv-SE" sz="1600" b="0" i="1" smtClean="0">
                            <a:solidFill>
                              <a:schemeClr val="tx1"/>
                            </a:solidFill>
                            <a:latin typeface="Cambria Math" panose="02040503050406030204" pitchFamily="18" charset="0"/>
                          </a:rPr>
                          <m:t>+</m:t>
                        </m:r>
                        <m:f>
                          <m:fPr>
                            <m:ctrlPr>
                              <a:rPr lang="sv-SE" sz="1600" b="0" i="1" smtClean="0">
                                <a:solidFill>
                                  <a:schemeClr val="tx1"/>
                                </a:solidFill>
                                <a:latin typeface="Cambria Math" panose="02040503050406030204" pitchFamily="18" charset="0"/>
                              </a:rPr>
                            </m:ctrlPr>
                          </m:fPr>
                          <m:num>
                            <m:r>
                              <a:rPr lang="sv-SE" sz="1600" b="0" i="1" smtClean="0">
                                <a:solidFill>
                                  <a:schemeClr val="tx1"/>
                                </a:solidFill>
                                <a:latin typeface="Cambria Math" panose="02040503050406030204" pitchFamily="18" charset="0"/>
                              </a:rPr>
                              <m:t>1</m:t>
                            </m:r>
                          </m:num>
                          <m:den>
                            <m:r>
                              <a:rPr lang="sv-SE" sz="1600" b="0" i="1" smtClean="0">
                                <a:solidFill>
                                  <a:schemeClr val="tx1"/>
                                </a:solidFill>
                                <a:latin typeface="Cambria Math" panose="02040503050406030204" pitchFamily="18" charset="0"/>
                              </a:rPr>
                              <m:t>2</m:t>
                            </m:r>
                          </m:den>
                        </m:f>
                        <m:sSub>
                          <m:sSubPr>
                            <m:ctrlPr>
                              <a:rPr lang="sv-SE" sz="1600" b="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𝑓</m:t>
                            </m:r>
                          </m:e>
                          <m:sub>
                            <m:r>
                              <a:rPr lang="sv-SE" sz="1600" b="0" i="1" smtClean="0">
                                <a:solidFill>
                                  <a:schemeClr val="tx1"/>
                                </a:solidFill>
                                <a:latin typeface="Cambria Math" panose="02040503050406030204" pitchFamily="18" charset="0"/>
                              </a:rPr>
                              <m:t>𝑒</m:t>
                            </m:r>
                          </m:sub>
                        </m:sSub>
                        <m:sSup>
                          <m:sSupPr>
                            <m:ctrlPr>
                              <a:rPr lang="sv-SE" sz="1600" b="0" i="1" smtClean="0">
                                <a:solidFill>
                                  <a:schemeClr val="tx1"/>
                                </a:solidFill>
                                <a:latin typeface="Cambria Math" panose="02040503050406030204" pitchFamily="18" charset="0"/>
                              </a:rPr>
                            </m:ctrlPr>
                          </m:sSupPr>
                          <m:e>
                            <m:d>
                              <m:dPr>
                                <m:ctrlPr>
                                  <a:rPr lang="sv-SE" sz="1600" b="0" i="1" smtClean="0">
                                    <a:solidFill>
                                      <a:schemeClr val="tx1"/>
                                    </a:solidFill>
                                    <a:latin typeface="Cambria Math" panose="02040503050406030204" pitchFamily="18" charset="0"/>
                                  </a:rPr>
                                </m:ctrlPr>
                              </m:dPr>
                              <m:e>
                                <m:r>
                                  <a:rPr lang="sv-SE" sz="1600" b="0" i="1" smtClean="0">
                                    <a:solidFill>
                                      <a:schemeClr val="tx1"/>
                                    </a:solidFill>
                                    <a:latin typeface="Cambria Math" panose="02040503050406030204" pitchFamily="18" charset="0"/>
                                  </a:rPr>
                                  <m:t>𝑄</m:t>
                                </m:r>
                                <m:r>
                                  <a:rPr lang="sv-SE" sz="1600" b="0" i="1" smtClean="0">
                                    <a:solidFill>
                                      <a:schemeClr val="tx1"/>
                                    </a:solidFill>
                                    <a:latin typeface="Cambria Math" panose="02040503050406030204" pitchFamily="18" charset="0"/>
                                  </a:rPr>
                                  <m:t>−</m:t>
                                </m:r>
                                <m:sSub>
                                  <m:sSubPr>
                                    <m:ctrlPr>
                                      <a:rPr lang="sv-SE" sz="1600" b="0" i="1" smtClean="0">
                                        <a:solidFill>
                                          <a:schemeClr val="tx1"/>
                                        </a:solidFill>
                                        <a:latin typeface="Cambria Math" panose="02040503050406030204" pitchFamily="18" charset="0"/>
                                      </a:rPr>
                                    </m:ctrlPr>
                                  </m:sSubPr>
                                  <m:e>
                                    <m:r>
                                      <a:rPr lang="sv-SE" sz="1600" b="0" i="1" smtClean="0">
                                        <a:solidFill>
                                          <a:schemeClr val="tx1"/>
                                        </a:solidFill>
                                        <a:latin typeface="Cambria Math" panose="02040503050406030204" pitchFamily="18" charset="0"/>
                                      </a:rPr>
                                      <m:t>𝑄</m:t>
                                    </m:r>
                                  </m:e>
                                  <m:sub>
                                    <m:r>
                                      <a:rPr lang="sv-SE" sz="1600" b="0" i="1" smtClean="0">
                                        <a:solidFill>
                                          <a:schemeClr val="tx1"/>
                                        </a:solidFill>
                                        <a:latin typeface="Cambria Math" panose="02040503050406030204" pitchFamily="18" charset="0"/>
                                      </a:rPr>
                                      <m:t>𝑒</m:t>
                                    </m:r>
                                    <m:r>
                                      <a:rPr lang="sv-SE" sz="1600" b="0" i="1" smtClean="0">
                                        <a:solidFill>
                                          <a:schemeClr val="tx1"/>
                                        </a:solidFill>
                                        <a:latin typeface="Cambria Math" panose="02040503050406030204" pitchFamily="18" charset="0"/>
                                      </a:rPr>
                                      <m:t>0</m:t>
                                    </m:r>
                                  </m:sub>
                                </m:sSub>
                              </m:e>
                            </m:d>
                          </m:e>
                          <m:sup>
                            <m:r>
                              <a:rPr lang="sv-SE" sz="1600" b="0" i="1" smtClean="0">
                                <a:solidFill>
                                  <a:schemeClr val="tx1"/>
                                </a:solidFill>
                                <a:latin typeface="Cambria Math" panose="02040503050406030204" pitchFamily="18" charset="0"/>
                              </a:rPr>
                              <m:t>2</m:t>
                            </m:r>
                          </m:sup>
                        </m:sSup>
                      </m:oMath>
                    </m:oMathPara>
                  </a14:m>
                  <a:endParaRPr lang="sv-SE" sz="1600" dirty="0">
                    <a:solidFill>
                      <a:schemeClr val="tx1"/>
                    </a:solidFill>
                  </a:endParaRPr>
                </a:p>
              </p:txBody>
            </p:sp>
          </mc:Choice>
          <mc:Fallback xmlns="">
            <p:sp>
              <p:nvSpPr>
                <p:cNvPr id="17" name="TextBox 18">
                  <a:extLst>
                    <a:ext uri="{FF2B5EF4-FFF2-40B4-BE49-F238E27FC236}">
                      <a16:creationId xmlns:a16="http://schemas.microsoft.com/office/drawing/2014/main" id="{06C31D02-7CED-4F47-9103-6BA467AEB9D2}"/>
                    </a:ext>
                  </a:extLst>
                </p:cNvPr>
                <p:cNvSpPr txBox="1">
                  <a:spLocks noRot="1" noChangeAspect="1" noMove="1" noResize="1" noEditPoints="1" noAdjustHandles="1" noChangeArrowheads="1" noChangeShapeType="1" noTextEdit="1"/>
                </p:cNvSpPr>
                <p:nvPr/>
              </p:nvSpPr>
              <p:spPr>
                <a:xfrm>
                  <a:off x="2954862" y="4866148"/>
                  <a:ext cx="2357440" cy="461024"/>
                </a:xfrm>
                <a:prstGeom prst="rect">
                  <a:avLst/>
                </a:prstGeom>
                <a:blipFill>
                  <a:blip r:embed="rId7"/>
                  <a:stretch>
                    <a:fillRect/>
                  </a:stretch>
                </a:blipFill>
                <a:ln>
                  <a:noFill/>
                </a:ln>
              </p:spPr>
              <p:txBody>
                <a:bodyPr/>
                <a:lstStyle/>
                <a:p>
                  <a:r>
                    <a:rPr lang="zh-CN" altLang="en-US">
                      <a:noFill/>
                    </a:rPr>
                    <a:t> </a:t>
                  </a:r>
                </a:p>
              </p:txBody>
            </p:sp>
          </mc:Fallback>
        </mc:AlternateContent>
        <p:pic>
          <p:nvPicPr>
            <p:cNvPr id="18" name="Picture 6">
              <a:extLst>
                <a:ext uri="{FF2B5EF4-FFF2-40B4-BE49-F238E27FC236}">
                  <a16:creationId xmlns:a16="http://schemas.microsoft.com/office/drawing/2014/main" id="{C332DD2E-9F76-4150-88DC-21B667B3A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39" b="70160"/>
            <a:stretch/>
          </p:blipFill>
          <p:spPr>
            <a:xfrm>
              <a:off x="2348722" y="3902862"/>
              <a:ext cx="3826591" cy="911920"/>
            </a:xfrm>
            <a:prstGeom prst="rect">
              <a:avLst/>
            </a:prstGeom>
          </p:spPr>
        </p:pic>
      </p:grpSp>
      <p:sp>
        <p:nvSpPr>
          <p:cNvPr id="8" name="Slide Number Placeholder 7"/>
          <p:cNvSpPr>
            <a:spLocks noGrp="1"/>
          </p:cNvSpPr>
          <p:nvPr>
            <p:ph type="sldNum" sz="quarter" idx="12"/>
          </p:nvPr>
        </p:nvSpPr>
        <p:spPr/>
        <p:txBody>
          <a:bodyPr/>
          <a:lstStyle/>
          <a:p>
            <a:fld id="{680D72F4-1C41-4187-A4BC-492CF086CF40}" type="slidenum">
              <a:rPr lang="sv-SE" smtClean="0"/>
              <a:pPr/>
              <a:t>33</a:t>
            </a:fld>
            <a:endParaRPr lang="sv-SE"/>
          </a:p>
        </p:txBody>
      </p:sp>
    </p:spTree>
    <p:extLst>
      <p:ext uri="{BB962C8B-B14F-4D97-AF65-F5344CB8AC3E}">
        <p14:creationId xmlns:p14="http://schemas.microsoft.com/office/powerpoint/2010/main" val="79071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nodeType="clickEffect">
                                  <p:stCondLst>
                                    <p:cond delay="0"/>
                                  </p:stCondLst>
                                  <p:childTnLst>
                                    <p:animEffect transition="out" filter="wipe(down)">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grpSp>
        <p:nvGrpSpPr>
          <p:cNvPr id="4" name="Group 3"/>
          <p:cNvGrpSpPr/>
          <p:nvPr/>
        </p:nvGrpSpPr>
        <p:grpSpPr>
          <a:xfrm>
            <a:off x="761794" y="2003342"/>
            <a:ext cx="4180192" cy="2315183"/>
            <a:chOff x="3745149" y="1196502"/>
            <a:chExt cx="5058384" cy="2801566"/>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9855" b="34540"/>
            <a:stretch/>
          </p:blipFill>
          <p:spPr>
            <a:xfrm>
              <a:off x="3774332" y="1196502"/>
              <a:ext cx="5029201" cy="2752928"/>
            </a:xfrm>
            <a:prstGeom prst="rect">
              <a:avLst/>
            </a:prstGeom>
          </p:spPr>
        </p:pic>
        <p:sp>
          <p:nvSpPr>
            <p:cNvPr id="7" name="Rectangle 6"/>
            <p:cNvSpPr/>
            <p:nvPr/>
          </p:nvSpPr>
          <p:spPr>
            <a:xfrm>
              <a:off x="3745149" y="3764604"/>
              <a:ext cx="350196" cy="233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8" name="Rectangle 7"/>
            <p:cNvSpPr/>
            <p:nvPr/>
          </p:nvSpPr>
          <p:spPr>
            <a:xfrm>
              <a:off x="8382000" y="3764604"/>
              <a:ext cx="295072" cy="233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9" name="Rectangle 8"/>
          <p:cNvSpPr/>
          <p:nvPr/>
        </p:nvSpPr>
        <p:spPr>
          <a:xfrm>
            <a:off x="450064" y="4630813"/>
            <a:ext cx="8453336" cy="338554"/>
          </a:xfrm>
          <a:prstGeom prst="rect">
            <a:avLst/>
          </a:prstGeom>
        </p:spPr>
        <p:txBody>
          <a:bodyPr wrap="square">
            <a:spAutoFit/>
          </a:bodyPr>
          <a:lstStyle/>
          <a:p>
            <a:r>
              <a:rPr lang="en-US" sz="1600" dirty="0"/>
              <a:t>One of the valence electrons jumps to a higher energy level. </a:t>
            </a:r>
            <a:endParaRPr lang="sv-SE" sz="1600" dirty="0"/>
          </a:p>
        </p:txBody>
      </p:sp>
      <p:cxnSp>
        <p:nvCxnSpPr>
          <p:cNvPr id="15" name="Straight Connector 14"/>
          <p:cNvCxnSpPr/>
          <p:nvPr/>
        </p:nvCxnSpPr>
        <p:spPr>
          <a:xfrm>
            <a:off x="2794876" y="2847115"/>
            <a:ext cx="1177046"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Rectangle 15"/>
              <p:cNvSpPr/>
              <p:nvPr/>
            </p:nvSpPr>
            <p:spPr>
              <a:xfrm>
                <a:off x="3971922" y="2647807"/>
                <a:ext cx="4931478" cy="358560"/>
              </a:xfrm>
              <a:prstGeom prst="rect">
                <a:avLst/>
              </a:prstGeom>
            </p:spPr>
            <p:txBody>
              <a:bodyPr wrap="none">
                <a:spAutoFit/>
              </a:bodyPr>
              <a:lstStyle/>
              <a:p>
                <a:r>
                  <a:rPr lang="en-US" sz="1600" dirty="0">
                    <a:solidFill>
                      <a:srgbClr val="0000FF"/>
                    </a:solidFill>
                  </a:rPr>
                  <a:t>The excited electron in the position of </a:t>
                </a:r>
                <a:r>
                  <a:rPr lang="sv-SE" sz="1600" dirty="0">
                    <a:solidFill>
                      <a:srgbClr val="0000FF"/>
                    </a:solidFill>
                  </a:rPr>
                  <a:t>[</a:t>
                </a:r>
                <a14:m>
                  <m:oMath xmlns:m="http://schemas.openxmlformats.org/officeDocument/2006/math">
                    <m:sSub>
                      <m:sSubPr>
                        <m:ctrlPr>
                          <a:rPr lang="sv-SE" sz="1600" i="1" smtClean="0">
                            <a:solidFill>
                              <a:srgbClr val="0000FF"/>
                            </a:solidFill>
                            <a:latin typeface="Cambria Math" panose="02040503050406030204" pitchFamily="18" charset="0"/>
                          </a:rPr>
                        </m:ctrlPr>
                      </m:sSubPr>
                      <m:e>
                        <m:r>
                          <a:rPr lang="sv-SE" sz="1600" i="1">
                            <a:solidFill>
                              <a:srgbClr val="0000FF"/>
                            </a:solidFill>
                            <a:latin typeface="Cambria Math" panose="02040503050406030204" pitchFamily="18" charset="0"/>
                          </a:rPr>
                          <m:t>𝑄</m:t>
                        </m:r>
                      </m:e>
                      <m:sub>
                        <m:r>
                          <a:rPr lang="sv-SE" sz="1600" i="1">
                            <a:solidFill>
                              <a:srgbClr val="0000FF"/>
                            </a:solidFill>
                            <a:latin typeface="Cambria Math" panose="02040503050406030204" pitchFamily="18" charset="0"/>
                          </a:rPr>
                          <m:t>𝑒</m:t>
                        </m:r>
                        <m:r>
                          <a:rPr lang="sv-SE" sz="1600" i="1">
                            <a:solidFill>
                              <a:srgbClr val="0000FF"/>
                            </a:solidFill>
                            <a:latin typeface="Cambria Math" panose="02040503050406030204" pitchFamily="18" charset="0"/>
                          </a:rPr>
                          <m:t>0</m:t>
                        </m:r>
                      </m:sub>
                    </m:sSub>
                  </m:oMath>
                </a14:m>
                <a:r>
                  <a:rPr lang="sv-SE" sz="1600" dirty="0">
                    <a:solidFill>
                      <a:srgbClr val="0000FF"/>
                    </a:solidFill>
                  </a:rPr>
                  <a:t>, </a:t>
                </a:r>
                <a14:m>
                  <m:oMath xmlns:m="http://schemas.openxmlformats.org/officeDocument/2006/math">
                    <m:sSub>
                      <m:sSubPr>
                        <m:ctrlPr>
                          <a:rPr lang="sv-SE" sz="1600" i="1">
                            <a:solidFill>
                              <a:srgbClr val="0000FF"/>
                            </a:solidFill>
                            <a:latin typeface="Cambria Math" panose="02040503050406030204" pitchFamily="18" charset="0"/>
                          </a:rPr>
                        </m:ctrlPr>
                      </m:sSubPr>
                      <m:e>
                        <m:r>
                          <a:rPr lang="sv-SE" sz="1600" b="0" i="1" smtClean="0">
                            <a:solidFill>
                              <a:srgbClr val="0000FF"/>
                            </a:solidFill>
                            <a:latin typeface="Cambria Math" panose="02040503050406030204" pitchFamily="18" charset="0"/>
                          </a:rPr>
                          <m:t>𝐸</m:t>
                        </m:r>
                      </m:e>
                      <m:sub>
                        <m:r>
                          <a:rPr lang="sv-SE" sz="1600" b="0" i="1" smtClean="0">
                            <a:solidFill>
                              <a:srgbClr val="0000FF"/>
                            </a:solidFill>
                            <a:latin typeface="Cambria Math" panose="02040503050406030204" pitchFamily="18" charset="0"/>
                          </a:rPr>
                          <m:t>𝑔</m:t>
                        </m:r>
                        <m:r>
                          <a:rPr lang="sv-SE" sz="1600" i="1">
                            <a:solidFill>
                              <a:srgbClr val="0000FF"/>
                            </a:solidFill>
                            <a:latin typeface="Cambria Math" panose="02040503050406030204" pitchFamily="18" charset="0"/>
                          </a:rPr>
                          <m:t>0</m:t>
                        </m:r>
                      </m:sub>
                    </m:sSub>
                  </m:oMath>
                </a14:m>
                <a:r>
                  <a:rPr lang="sv-SE" sz="1600" dirty="0">
                    <a:solidFill>
                      <a:srgbClr val="0000FF"/>
                    </a:solidFill>
                  </a:rPr>
                  <a:t>+ </a:t>
                </a:r>
                <a14:m>
                  <m:oMath xmlns:m="http://schemas.openxmlformats.org/officeDocument/2006/math">
                    <m:sSub>
                      <m:sSubPr>
                        <m:ctrlPr>
                          <a:rPr lang="sv-SE" sz="1600" i="1">
                            <a:solidFill>
                              <a:srgbClr val="0000FF"/>
                            </a:solidFill>
                            <a:latin typeface="Cambria Math" panose="02040503050406030204" pitchFamily="18" charset="0"/>
                          </a:rPr>
                        </m:ctrlPr>
                      </m:sSubPr>
                      <m:e>
                        <m:r>
                          <a:rPr lang="sv-SE" sz="1600" i="1">
                            <a:solidFill>
                              <a:srgbClr val="0000FF"/>
                            </a:solidFill>
                            <a:latin typeface="Cambria Math" panose="02040503050406030204" pitchFamily="18" charset="0"/>
                          </a:rPr>
                          <m:t>𝐸</m:t>
                        </m:r>
                      </m:e>
                      <m:sub>
                        <m:r>
                          <a:rPr lang="sv-SE" sz="1600" i="1">
                            <a:solidFill>
                              <a:srgbClr val="0000FF"/>
                            </a:solidFill>
                            <a:latin typeface="Cambria Math" panose="02040503050406030204" pitchFamily="18" charset="0"/>
                          </a:rPr>
                          <m:t>0</m:t>
                        </m:r>
                      </m:sub>
                    </m:sSub>
                  </m:oMath>
                </a14:m>
                <a:r>
                  <a:rPr lang="sv-SE" sz="1600" dirty="0">
                    <a:solidFill>
                      <a:srgbClr val="0000FF"/>
                    </a:solidFill>
                  </a:rPr>
                  <a:t>]</a:t>
                </a:r>
              </a:p>
            </p:txBody>
          </p:sp>
        </mc:Choice>
        <mc:Fallback xmlns="">
          <p:sp>
            <p:nvSpPr>
              <p:cNvPr id="16" name="Rectangle 15"/>
              <p:cNvSpPr>
                <a:spLocks noRot="1" noChangeAspect="1" noMove="1" noResize="1" noEditPoints="1" noAdjustHandles="1" noChangeArrowheads="1" noChangeShapeType="1" noTextEdit="1"/>
              </p:cNvSpPr>
              <p:nvPr/>
            </p:nvSpPr>
            <p:spPr>
              <a:xfrm>
                <a:off x="3971922" y="2647807"/>
                <a:ext cx="4931478" cy="358560"/>
              </a:xfrm>
              <a:prstGeom prst="rect">
                <a:avLst/>
              </a:prstGeom>
              <a:blipFill>
                <a:blip r:embed="rId5"/>
                <a:stretch>
                  <a:fillRect l="-742" t="-5085" b="-15254"/>
                </a:stretch>
              </a:blipFill>
            </p:spPr>
            <p:txBody>
              <a:bodyPr/>
              <a:lstStyle/>
              <a:p>
                <a:r>
                  <a:rPr lang="zh-CN" altLang="en-US">
                    <a:noFill/>
                  </a:rPr>
                  <a:t> </a:t>
                </a:r>
              </a:p>
            </p:txBody>
          </p:sp>
        </mc:Fallback>
      </mc:AlternateContent>
      <p:sp>
        <p:nvSpPr>
          <p:cNvPr id="17" name="矩形 3">
            <a:extLst>
              <a:ext uri="{FF2B5EF4-FFF2-40B4-BE49-F238E27FC236}">
                <a16:creationId xmlns:a16="http://schemas.microsoft.com/office/drawing/2014/main" id="{FC73174D-552C-48F6-A166-E7120A0723BC}"/>
              </a:ext>
            </a:extLst>
          </p:cNvPr>
          <p:cNvSpPr/>
          <p:nvPr/>
        </p:nvSpPr>
        <p:spPr>
          <a:xfrm>
            <a:off x="3815622" y="1132401"/>
            <a:ext cx="5119436" cy="369332"/>
          </a:xfrm>
          <a:prstGeom prst="rect">
            <a:avLst/>
          </a:prstGeom>
        </p:spPr>
        <p:txBody>
          <a:bodyPr wrap="square">
            <a:spAutoFit/>
          </a:bodyPr>
          <a:lstStyle/>
          <a:p>
            <a:r>
              <a:rPr lang="en-US" altLang="zh-CN" dirty="0">
                <a:solidFill>
                  <a:srgbClr val="FF0000"/>
                </a:solidFill>
                <a:latin typeface="+mj-ea"/>
                <a:ea typeface="+mj-ea"/>
                <a:cs typeface="Times New Roman" panose="02020603050405020304" pitchFamily="18" charset="0"/>
              </a:rPr>
              <a:t>The </a:t>
            </a:r>
            <a:r>
              <a:rPr lang="en-US" altLang="zh-CN" dirty="0" smtClean="0">
                <a:solidFill>
                  <a:srgbClr val="FF0000"/>
                </a:solidFill>
                <a:latin typeface="+mj-ea"/>
                <a:ea typeface="+mj-ea"/>
                <a:cs typeface="Times New Roman" panose="02020603050405020304" pitchFamily="18" charset="0"/>
              </a:rPr>
              <a:t>energy picture of ground and excited state</a:t>
            </a:r>
            <a:endParaRPr lang="zh-CN" altLang="en-US" dirty="0">
              <a:solidFill>
                <a:srgbClr val="FF0000"/>
              </a:solidFill>
              <a:latin typeface="+mj-ea"/>
              <a:ea typeface="+mj-ea"/>
              <a:cs typeface="Times New Roman" panose="02020603050405020304" pitchFamily="18" charset="0"/>
            </a:endParaRPr>
          </a:p>
        </p:txBody>
      </p:sp>
      <p:sp>
        <p:nvSpPr>
          <p:cNvPr id="18"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AFFA5C62-2FFA-4EAA-A1F8-83F96DA77549}"/>
                  </a:ext>
                </a:extLst>
              </p:cNvPr>
              <p:cNvSpPr/>
              <p:nvPr/>
            </p:nvSpPr>
            <p:spPr>
              <a:xfrm>
                <a:off x="425378" y="4996907"/>
                <a:ext cx="8478022" cy="358560"/>
              </a:xfrm>
              <a:prstGeom prst="rect">
                <a:avLst/>
              </a:prstGeom>
            </p:spPr>
            <p:txBody>
              <a:bodyPr wrap="square">
                <a:spAutoFit/>
              </a:bodyPr>
              <a:lstStyle/>
              <a:p>
                <a:r>
                  <a:rPr lang="en-US" altLang="zh-CN" sz="1600" dirty="0"/>
                  <a:t>The equilibrium distance grows from the value </a:t>
                </a:r>
                <a14:m>
                  <m:oMath xmlns:m="http://schemas.openxmlformats.org/officeDocument/2006/math">
                    <m:sSub>
                      <m:sSubPr>
                        <m:ctrlPr>
                          <a:rPr lang="sv-SE" altLang="zh-CN" sz="1600" i="1">
                            <a:latin typeface="Cambria Math" panose="02040503050406030204" pitchFamily="18" charset="0"/>
                          </a:rPr>
                        </m:ctrlPr>
                      </m:sSubPr>
                      <m:e>
                        <m:r>
                          <a:rPr lang="sv-SE" altLang="zh-CN" sz="1600" i="1">
                            <a:latin typeface="Cambria Math" panose="02040503050406030204" pitchFamily="18" charset="0"/>
                          </a:rPr>
                          <m:t>𝑄</m:t>
                        </m:r>
                      </m:e>
                      <m:sub>
                        <m:r>
                          <a:rPr lang="sv-SE" altLang="zh-CN" sz="1600" i="1">
                            <a:latin typeface="Cambria Math" panose="02040503050406030204" pitchFamily="18" charset="0"/>
                          </a:rPr>
                          <m:t>𝑔</m:t>
                        </m:r>
                        <m:r>
                          <a:rPr lang="sv-SE" altLang="zh-CN" sz="1600" i="1">
                            <a:latin typeface="Cambria Math" panose="02040503050406030204" pitchFamily="18" charset="0"/>
                          </a:rPr>
                          <m:t>0</m:t>
                        </m:r>
                      </m:sub>
                    </m:sSub>
                  </m:oMath>
                </a14:m>
                <a:r>
                  <a:rPr lang="en-US" altLang="zh-CN" sz="1600" dirty="0"/>
                  <a:t>to a value </a:t>
                </a:r>
                <a14:m>
                  <m:oMath xmlns:m="http://schemas.openxmlformats.org/officeDocument/2006/math">
                    <m:sSub>
                      <m:sSubPr>
                        <m:ctrlPr>
                          <a:rPr lang="sv-SE" altLang="zh-CN" sz="1600" i="1">
                            <a:latin typeface="Cambria Math" panose="02040503050406030204" pitchFamily="18" charset="0"/>
                          </a:rPr>
                        </m:ctrlPr>
                      </m:sSubPr>
                      <m:e>
                        <m:r>
                          <a:rPr lang="sv-SE" altLang="zh-CN" sz="1600" i="1">
                            <a:latin typeface="Cambria Math" panose="02040503050406030204" pitchFamily="18" charset="0"/>
                          </a:rPr>
                          <m:t>𝑄</m:t>
                        </m:r>
                      </m:e>
                      <m:sub>
                        <m:r>
                          <a:rPr lang="sv-SE" altLang="zh-CN" sz="1600" i="1">
                            <a:latin typeface="Cambria Math" panose="02040503050406030204" pitchFamily="18" charset="0"/>
                          </a:rPr>
                          <m:t>𝑒</m:t>
                        </m:r>
                        <m:r>
                          <a:rPr lang="sv-SE" altLang="zh-CN" sz="1600" i="1">
                            <a:latin typeface="Cambria Math" panose="02040503050406030204" pitchFamily="18" charset="0"/>
                          </a:rPr>
                          <m:t>0</m:t>
                        </m:r>
                      </m:sub>
                    </m:sSub>
                    <m:r>
                      <a:rPr lang="sv-SE" altLang="zh-CN" sz="1600" i="1">
                        <a:latin typeface="Cambria Math" panose="02040503050406030204" pitchFamily="18" charset="0"/>
                      </a:rPr>
                      <m:t> </m:t>
                    </m:r>
                  </m:oMath>
                </a14:m>
                <a:r>
                  <a:rPr lang="en-US" altLang="zh-CN" sz="1600" dirty="0"/>
                  <a:t>(&gt; </a:t>
                </a:r>
                <a14:m>
                  <m:oMath xmlns:m="http://schemas.openxmlformats.org/officeDocument/2006/math">
                    <m:sSub>
                      <m:sSubPr>
                        <m:ctrlPr>
                          <a:rPr lang="sv-SE" altLang="zh-CN" sz="1600" i="1">
                            <a:latin typeface="Cambria Math" panose="02040503050406030204" pitchFamily="18" charset="0"/>
                          </a:rPr>
                        </m:ctrlPr>
                      </m:sSubPr>
                      <m:e>
                        <m:r>
                          <a:rPr lang="sv-SE" altLang="zh-CN" sz="1600" i="1">
                            <a:latin typeface="Cambria Math" panose="02040503050406030204" pitchFamily="18" charset="0"/>
                          </a:rPr>
                          <m:t>𝑄</m:t>
                        </m:r>
                      </m:e>
                      <m:sub>
                        <m:r>
                          <a:rPr lang="sv-SE" altLang="zh-CN" sz="1600" i="1">
                            <a:latin typeface="Cambria Math" panose="02040503050406030204" pitchFamily="18" charset="0"/>
                          </a:rPr>
                          <m:t>𝑔</m:t>
                        </m:r>
                        <m:r>
                          <a:rPr lang="sv-SE" altLang="zh-CN" sz="1600" i="1">
                            <a:latin typeface="Cambria Math" panose="02040503050406030204" pitchFamily="18" charset="0"/>
                          </a:rPr>
                          <m:t>0</m:t>
                        </m:r>
                      </m:sub>
                    </m:sSub>
                  </m:oMath>
                </a14:m>
                <a:r>
                  <a:rPr lang="en-US" altLang="zh-CN" sz="1600" dirty="0"/>
                  <a:t>)</a:t>
                </a:r>
                <a:endParaRPr lang="zh-CN" altLang="en-US" sz="1600" dirty="0"/>
              </a:p>
            </p:txBody>
          </p:sp>
        </mc:Choice>
        <mc:Fallback xmlns="">
          <p:sp>
            <p:nvSpPr>
              <p:cNvPr id="3" name="矩形 2">
                <a:extLst>
                  <a:ext uri="{FF2B5EF4-FFF2-40B4-BE49-F238E27FC236}">
                    <a16:creationId xmlns:a16="http://schemas.microsoft.com/office/drawing/2014/main" id="{AFFA5C62-2FFA-4EAA-A1F8-83F96DA77549}"/>
                  </a:ext>
                </a:extLst>
              </p:cNvPr>
              <p:cNvSpPr>
                <a:spLocks noRot="1" noChangeAspect="1" noMove="1" noResize="1" noEditPoints="1" noAdjustHandles="1" noChangeArrowheads="1" noChangeShapeType="1" noTextEdit="1"/>
              </p:cNvSpPr>
              <p:nvPr/>
            </p:nvSpPr>
            <p:spPr>
              <a:xfrm>
                <a:off x="425378" y="4996907"/>
                <a:ext cx="8478022" cy="358560"/>
              </a:xfrm>
              <a:prstGeom prst="rect">
                <a:avLst/>
              </a:prstGeom>
              <a:blipFill>
                <a:blip r:embed="rId6"/>
                <a:stretch>
                  <a:fillRect l="-431" t="-5085" b="-15254"/>
                </a:stretch>
              </a:blipFill>
            </p:spPr>
            <p:txBody>
              <a:bodyPr/>
              <a:lstStyle/>
              <a:p>
                <a:r>
                  <a:rPr lang="zh-CN" altLang="en-US">
                    <a:noFill/>
                  </a:rPr>
                  <a:t> </a:t>
                </a:r>
              </a:p>
            </p:txBody>
          </p:sp>
        </mc:Fallback>
      </mc:AlternateContent>
      <p:sp>
        <p:nvSpPr>
          <p:cNvPr id="5" name="Slide Number Placeholder 4"/>
          <p:cNvSpPr>
            <a:spLocks noGrp="1"/>
          </p:cNvSpPr>
          <p:nvPr>
            <p:ph type="sldNum" sz="quarter" idx="12"/>
          </p:nvPr>
        </p:nvSpPr>
        <p:spPr/>
        <p:txBody>
          <a:bodyPr/>
          <a:lstStyle/>
          <a:p>
            <a:fld id="{680D72F4-1C41-4187-A4BC-492CF086CF40}" type="slidenum">
              <a:rPr lang="sv-SE" smtClean="0"/>
              <a:pPr/>
              <a:t>34</a:t>
            </a:fld>
            <a:endParaRPr lang="sv-SE"/>
          </a:p>
        </p:txBody>
      </p:sp>
      <p:cxnSp>
        <p:nvCxnSpPr>
          <p:cNvPr id="19" name="Straight Connector 18"/>
          <p:cNvCxnSpPr/>
          <p:nvPr/>
        </p:nvCxnSpPr>
        <p:spPr>
          <a:xfrm>
            <a:off x="2407780" y="3838618"/>
            <a:ext cx="1177046"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Rectangle 19"/>
              <p:cNvSpPr/>
              <p:nvPr/>
            </p:nvSpPr>
            <p:spPr>
              <a:xfrm>
                <a:off x="3438522" y="3579268"/>
                <a:ext cx="4490653" cy="358560"/>
              </a:xfrm>
              <a:prstGeom prst="rect">
                <a:avLst/>
              </a:prstGeom>
            </p:spPr>
            <p:txBody>
              <a:bodyPr wrap="none">
                <a:spAutoFit/>
              </a:bodyPr>
              <a:lstStyle/>
              <a:p>
                <a:r>
                  <a:rPr lang="en-US" sz="1600" dirty="0" smtClean="0">
                    <a:solidFill>
                      <a:srgbClr val="0000FF"/>
                    </a:solidFill>
                  </a:rPr>
                  <a:t>The ground </a:t>
                </a:r>
                <a:r>
                  <a:rPr lang="en-US" sz="1600" dirty="0">
                    <a:solidFill>
                      <a:srgbClr val="0000FF"/>
                    </a:solidFill>
                  </a:rPr>
                  <a:t>electron in the position of </a:t>
                </a:r>
                <a:r>
                  <a:rPr lang="sv-SE" sz="1600" dirty="0">
                    <a:solidFill>
                      <a:srgbClr val="0000FF"/>
                    </a:solidFill>
                  </a:rPr>
                  <a:t>[</a:t>
                </a:r>
                <a14:m>
                  <m:oMath xmlns:m="http://schemas.openxmlformats.org/officeDocument/2006/math">
                    <m:sSub>
                      <m:sSubPr>
                        <m:ctrlPr>
                          <a:rPr lang="sv-SE" sz="1600" i="1" smtClean="0">
                            <a:solidFill>
                              <a:srgbClr val="0000FF"/>
                            </a:solidFill>
                            <a:latin typeface="Cambria Math" panose="02040503050406030204" pitchFamily="18" charset="0"/>
                          </a:rPr>
                        </m:ctrlPr>
                      </m:sSubPr>
                      <m:e>
                        <m:r>
                          <a:rPr lang="sv-SE" sz="1600" i="1">
                            <a:solidFill>
                              <a:srgbClr val="0000FF"/>
                            </a:solidFill>
                            <a:latin typeface="Cambria Math" panose="02040503050406030204" pitchFamily="18" charset="0"/>
                          </a:rPr>
                          <m:t>𝑄</m:t>
                        </m:r>
                      </m:e>
                      <m:sub>
                        <m:r>
                          <a:rPr lang="sv-SE" sz="1600" b="0" i="1" smtClean="0">
                            <a:solidFill>
                              <a:srgbClr val="0000FF"/>
                            </a:solidFill>
                            <a:latin typeface="Cambria Math" panose="02040503050406030204" pitchFamily="18" charset="0"/>
                          </a:rPr>
                          <m:t>𝑔</m:t>
                        </m:r>
                        <m:r>
                          <a:rPr lang="sv-SE" sz="1600" i="1">
                            <a:solidFill>
                              <a:srgbClr val="0000FF"/>
                            </a:solidFill>
                            <a:latin typeface="Cambria Math" panose="02040503050406030204" pitchFamily="18" charset="0"/>
                          </a:rPr>
                          <m:t>0</m:t>
                        </m:r>
                      </m:sub>
                    </m:sSub>
                  </m:oMath>
                </a14:m>
                <a:r>
                  <a:rPr lang="sv-SE" sz="1600" dirty="0">
                    <a:solidFill>
                      <a:srgbClr val="0000FF"/>
                    </a:solidFill>
                  </a:rPr>
                  <a:t>, </a:t>
                </a:r>
                <a14:m>
                  <m:oMath xmlns:m="http://schemas.openxmlformats.org/officeDocument/2006/math">
                    <m:sSub>
                      <m:sSubPr>
                        <m:ctrlPr>
                          <a:rPr lang="sv-SE" sz="1600" i="1">
                            <a:solidFill>
                              <a:srgbClr val="0000FF"/>
                            </a:solidFill>
                            <a:latin typeface="Cambria Math" panose="02040503050406030204" pitchFamily="18" charset="0"/>
                          </a:rPr>
                        </m:ctrlPr>
                      </m:sSubPr>
                      <m:e>
                        <m:r>
                          <a:rPr lang="sv-SE" sz="1600" b="0" i="1" smtClean="0">
                            <a:solidFill>
                              <a:srgbClr val="0000FF"/>
                            </a:solidFill>
                            <a:latin typeface="Cambria Math" panose="02040503050406030204" pitchFamily="18" charset="0"/>
                          </a:rPr>
                          <m:t>𝐸</m:t>
                        </m:r>
                      </m:e>
                      <m:sub>
                        <m:r>
                          <a:rPr lang="sv-SE" sz="1600" b="0" i="1" smtClean="0">
                            <a:solidFill>
                              <a:srgbClr val="0000FF"/>
                            </a:solidFill>
                            <a:latin typeface="Cambria Math" panose="02040503050406030204" pitchFamily="18" charset="0"/>
                          </a:rPr>
                          <m:t>𝑔</m:t>
                        </m:r>
                        <m:r>
                          <a:rPr lang="sv-SE" sz="1600" i="1">
                            <a:solidFill>
                              <a:srgbClr val="0000FF"/>
                            </a:solidFill>
                            <a:latin typeface="Cambria Math" panose="02040503050406030204" pitchFamily="18" charset="0"/>
                          </a:rPr>
                          <m:t>0</m:t>
                        </m:r>
                      </m:sub>
                    </m:sSub>
                  </m:oMath>
                </a14:m>
                <a:r>
                  <a:rPr lang="sv-SE" sz="1600" dirty="0" smtClean="0">
                    <a:solidFill>
                      <a:srgbClr val="0000FF"/>
                    </a:solidFill>
                  </a:rPr>
                  <a:t>]</a:t>
                </a:r>
                <a:endParaRPr lang="sv-SE" sz="1600" dirty="0">
                  <a:solidFill>
                    <a:srgbClr val="0000FF"/>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3438522" y="3579268"/>
                <a:ext cx="4490653" cy="358560"/>
              </a:xfrm>
              <a:prstGeom prst="rect">
                <a:avLst/>
              </a:prstGeom>
              <a:blipFill>
                <a:blip r:embed="rId7"/>
                <a:stretch>
                  <a:fillRect l="-678" t="-5085" b="-15254"/>
                </a:stretch>
              </a:blipFill>
            </p:spPr>
            <p:txBody>
              <a:bodyPr/>
              <a:lstStyle/>
              <a:p>
                <a:r>
                  <a:rPr lang="sv-SE">
                    <a:noFill/>
                  </a:rPr>
                  <a:t> </a:t>
                </a:r>
              </a:p>
            </p:txBody>
          </p:sp>
        </mc:Fallback>
      </mc:AlternateContent>
    </p:spTree>
    <p:extLst>
      <p:ext uri="{BB962C8B-B14F-4D97-AF65-F5344CB8AC3E}">
        <p14:creationId xmlns:p14="http://schemas.microsoft.com/office/powerpoint/2010/main" val="10315792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grpSp>
        <p:nvGrpSpPr>
          <p:cNvPr id="6" name="Group 5"/>
          <p:cNvGrpSpPr/>
          <p:nvPr/>
        </p:nvGrpSpPr>
        <p:grpSpPr>
          <a:xfrm>
            <a:off x="4526094" y="1146184"/>
            <a:ext cx="3813243" cy="2150236"/>
            <a:chOff x="2198450" y="1945532"/>
            <a:chExt cx="3813243" cy="2150236"/>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63322"/>
            <a:stretch/>
          </p:blipFill>
          <p:spPr>
            <a:xfrm>
              <a:off x="2198450" y="1945532"/>
              <a:ext cx="3813243" cy="2150236"/>
            </a:xfrm>
            <a:prstGeom prst="rect">
              <a:avLst/>
            </a:prstGeom>
          </p:spPr>
        </p:pic>
        <p:sp>
          <p:nvSpPr>
            <p:cNvPr id="8" name="Rectangle 7"/>
            <p:cNvSpPr/>
            <p:nvPr/>
          </p:nvSpPr>
          <p:spPr>
            <a:xfrm>
              <a:off x="4707927" y="1945532"/>
              <a:ext cx="924388" cy="14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9" name="Oval 8"/>
          <p:cNvSpPr/>
          <p:nvPr/>
        </p:nvSpPr>
        <p:spPr>
          <a:xfrm>
            <a:off x="5857653" y="2868884"/>
            <a:ext cx="95693" cy="956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mc:AlternateContent xmlns:mc="http://schemas.openxmlformats.org/markup-compatibility/2006" xmlns:a14="http://schemas.microsoft.com/office/drawing/2010/main">
        <mc:Choice Requires="a14">
          <p:sp>
            <p:nvSpPr>
              <p:cNvPr id="10" name="TextBox 9"/>
              <p:cNvSpPr txBox="1"/>
              <p:nvPr/>
            </p:nvSpPr>
            <p:spPr>
              <a:xfrm>
                <a:off x="124326" y="3303402"/>
                <a:ext cx="8803533" cy="2308324"/>
              </a:xfrm>
              <a:prstGeom prst="rect">
                <a:avLst/>
              </a:prstGeom>
              <a:noFill/>
            </p:spPr>
            <p:txBody>
              <a:bodyPr wrap="square" rtlCol="0">
                <a:spAutoFit/>
              </a:bodyPr>
              <a:lstStyle/>
              <a:p>
                <a:pPr marL="285750" indent="-285750">
                  <a:buFont typeface="Wingdings" panose="05000000000000000000" pitchFamily="2" charset="2"/>
                  <a:buChar char="ü"/>
                </a:pPr>
                <a:r>
                  <a:rPr lang="sv-SE" sz="1600" dirty="0"/>
                  <a:t>A→B: Upon the absorption of a suitable photon, a vertical transition </a:t>
                </a:r>
                <a:r>
                  <a:rPr lang="sv-SE" altLang="zh-CN" sz="1600" dirty="0" smtClean="0"/>
                  <a:t>from</a:t>
                </a:r>
                <a:r>
                  <a:rPr lang="sv-SE" sz="1600" dirty="0" smtClean="0"/>
                  <a:t> </a:t>
                </a:r>
                <a:r>
                  <a:rPr lang="sv-SE" sz="1600" dirty="0"/>
                  <a:t>point A and B takes place</a:t>
                </a:r>
              </a:p>
              <a:p>
                <a:pPr marL="285750" indent="-285750">
                  <a:buFont typeface="Wingdings" panose="05000000000000000000" pitchFamily="2" charset="2"/>
                  <a:buChar char="ü"/>
                </a:pPr>
                <a:r>
                  <a:rPr lang="sv-SE" sz="1600" dirty="0"/>
                  <a:t>Point B has the highest </a:t>
                </a:r>
                <a:r>
                  <a:rPr lang="sv-SE" sz="1600" dirty="0" smtClean="0"/>
                  <a:t>occur</a:t>
                </a:r>
                <a:r>
                  <a:rPr lang="sv-SE" altLang="zh-CN" sz="1600" dirty="0" smtClean="0"/>
                  <a:t>e</a:t>
                </a:r>
                <a:r>
                  <a:rPr lang="sv-SE" sz="1600" dirty="0" smtClean="0"/>
                  <a:t>nce </a:t>
                </a:r>
                <a:r>
                  <a:rPr lang="sv-SE" sz="1600" dirty="0"/>
                  <a:t>probability at </a:t>
                </a:r>
                <a14:m>
                  <m:oMath xmlns:m="http://schemas.openxmlformats.org/officeDocument/2006/math">
                    <m:r>
                      <a:rPr lang="sv-SE" sz="1600" i="1">
                        <a:latin typeface="Cambria Math" panose="02040503050406030204" pitchFamily="18" charset="0"/>
                      </a:rPr>
                      <m:t>𝑄</m:t>
                    </m:r>
                    <m:r>
                      <a:rPr lang="sv-SE" sz="1600" b="0" i="1" smtClean="0">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b="0" i="1" smtClean="0">
                            <a:latin typeface="Cambria Math" panose="02040503050406030204" pitchFamily="18" charset="0"/>
                          </a:rPr>
                          <m:t>𝑔</m:t>
                        </m:r>
                        <m:r>
                          <a:rPr lang="sv-SE" sz="1600" i="1">
                            <a:latin typeface="Cambria Math" panose="02040503050406030204" pitchFamily="18" charset="0"/>
                          </a:rPr>
                          <m:t>0</m:t>
                        </m:r>
                      </m:sub>
                    </m:sSub>
                  </m:oMath>
                </a14:m>
                <a:r>
                  <a:rPr lang="en-US" sz="1600" baseline="-25000" dirty="0"/>
                  <a:t>. </a:t>
                </a:r>
                <a:r>
                  <a:rPr lang="en-US" sz="1600" dirty="0"/>
                  <a:t> </a:t>
                </a:r>
                <a14:m>
                  <m:oMath xmlns:m="http://schemas.openxmlformats.org/officeDocument/2006/math">
                    <m:sSub>
                      <m:sSubPr>
                        <m:ctrlPr>
                          <a:rPr lang="en-US" sz="160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𝐵</m:t>
                        </m:r>
                      </m:sub>
                    </m:sSub>
                    <m:r>
                      <a:rPr lang="sv-SE" sz="1600" b="0" i="1" smtClean="0">
                        <a:latin typeface="Cambria Math" panose="02040503050406030204" pitchFamily="18" charset="0"/>
                      </a:rPr>
                      <m:t>−</m:t>
                    </m:r>
                    <m:sSub>
                      <m:sSubPr>
                        <m:ctrlPr>
                          <a:rPr lang="sv-SE" sz="1600" b="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𝐴</m:t>
                        </m:r>
                      </m:sub>
                    </m:sSub>
                    <m:r>
                      <a:rPr lang="en-US" sz="1600" i="1" smtClean="0">
                        <a:latin typeface="Cambria Math" panose="02040503050406030204" pitchFamily="18" charset="0"/>
                      </a:rPr>
                      <m:t>=</m:t>
                    </m:r>
                    <m:r>
                      <a:rPr lang="sv-SE" sz="1600" b="0" i="1" smtClean="0">
                        <a:latin typeface="Cambria Math" panose="02040503050406030204" pitchFamily="18" charset="0"/>
                      </a:rPr>
                      <m:t>h</m:t>
                    </m:r>
                    <m:sSub>
                      <m:sSubPr>
                        <m:ctrlPr>
                          <a:rPr lang="sv-SE" sz="1600" b="0" i="1" smtClean="0">
                            <a:latin typeface="Cambria Math" panose="02040503050406030204" pitchFamily="18" charset="0"/>
                            <a:ea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𝜈</m:t>
                        </m:r>
                      </m:e>
                      <m:sub>
                        <m:r>
                          <a:rPr lang="sv-SE" sz="1600" b="0" i="1" smtClean="0">
                            <a:latin typeface="Cambria Math" panose="02040503050406030204" pitchFamily="18" charset="0"/>
                            <a:ea typeface="Cambria Math" panose="02040503050406030204" pitchFamily="18" charset="0"/>
                          </a:rPr>
                          <m:t>𝑎</m:t>
                        </m:r>
                      </m:sub>
                    </m:sSub>
                  </m:oMath>
                </a14:m>
                <a:endParaRPr lang="en-US" sz="1600" i="1" dirty="0"/>
              </a:p>
              <a:p>
                <a:pPr marL="285750" indent="-285750">
                  <a:buFont typeface="Wingdings" panose="05000000000000000000" pitchFamily="2" charset="2"/>
                  <a:buChar char="ü"/>
                </a:pPr>
                <a:r>
                  <a:rPr lang="sv-SE" sz="1600" dirty="0"/>
                  <a:t>B→C: The system reaches a equilibrium postion C by handing over energy </a:t>
                </a:r>
                <a14:m>
                  <m:oMath xmlns:m="http://schemas.openxmlformats.org/officeDocument/2006/math">
                    <m:sSub>
                      <m:sSubPr>
                        <m:ctrlPr>
                          <a:rPr lang="en-US" sz="1600" i="1">
                            <a:latin typeface="Cambria Math" panose="02040503050406030204" pitchFamily="18" charset="0"/>
                          </a:rPr>
                        </m:ctrlPr>
                      </m:sSubPr>
                      <m:e>
                        <m:sSub>
                          <m:sSubPr>
                            <m:ctrlPr>
                              <a:rPr lang="en-US" sz="1600" i="1">
                                <a:latin typeface="Cambria Math" panose="02040503050406030204" pitchFamily="18" charset="0"/>
                              </a:rPr>
                            </m:ctrlPr>
                          </m:sSubPr>
                          <m:e>
                            <m:r>
                              <a:rPr lang="sv-SE" sz="1600" i="1">
                                <a:latin typeface="Cambria Math" panose="02040503050406030204" pitchFamily="18" charset="0"/>
                              </a:rPr>
                              <m:t>𝐸</m:t>
                            </m:r>
                          </m:e>
                          <m:sub>
                            <m:r>
                              <a:rPr lang="sv-SE" sz="1600" b="0" i="1" smtClean="0">
                                <a:latin typeface="Cambria Math" panose="02040503050406030204" pitchFamily="18" charset="0"/>
                              </a:rPr>
                              <m:t>𝑅</m:t>
                            </m:r>
                          </m:sub>
                        </m:sSub>
                        <m:r>
                          <a:rPr lang="sv-SE" sz="1600" b="0" i="1" smtClean="0">
                            <a:latin typeface="Cambria Math" panose="02040503050406030204" pitchFamily="18" charset="0"/>
                          </a:rPr>
                          <m:t>=</m:t>
                        </m:r>
                        <m:r>
                          <a:rPr lang="sv-SE" sz="1600" i="1">
                            <a:latin typeface="Cambria Math" panose="02040503050406030204" pitchFamily="18" charset="0"/>
                          </a:rPr>
                          <m:t>𝐸</m:t>
                        </m:r>
                      </m:e>
                      <m:sub>
                        <m:r>
                          <a:rPr lang="sv-SE" sz="1600" i="1">
                            <a:latin typeface="Cambria Math" panose="02040503050406030204" pitchFamily="18" charset="0"/>
                          </a:rPr>
                          <m:t>𝐵</m:t>
                        </m:r>
                      </m:sub>
                    </m:sSub>
                    <m:r>
                      <a:rPr lang="sv-SE" sz="1600" i="1">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b="0" i="1" smtClean="0">
                            <a:latin typeface="Cambria Math" panose="02040503050406030204" pitchFamily="18" charset="0"/>
                          </a:rPr>
                          <m:t>𝐶</m:t>
                        </m:r>
                      </m:sub>
                    </m:sSub>
                  </m:oMath>
                </a14:m>
                <a:r>
                  <a:rPr lang="sv-SE" sz="1600" dirty="0"/>
                  <a:t> (called </a:t>
                </a:r>
                <a:r>
                  <a:rPr lang="sv-SE" sz="1600" dirty="0">
                    <a:solidFill>
                      <a:srgbClr val="FF0000"/>
                    </a:solidFill>
                  </a:rPr>
                  <a:t>relaxiation energy</a:t>
                </a:r>
                <a:r>
                  <a:rPr lang="sv-SE" sz="1600" dirty="0"/>
                  <a:t>) to the lattice in the form of heat</a:t>
                </a:r>
              </a:p>
              <a:p>
                <a:pPr marL="285750" indent="-285750">
                  <a:buFont typeface="Wingdings" panose="05000000000000000000" pitchFamily="2" charset="2"/>
                  <a:buChar char="ü"/>
                </a:pPr>
                <a:r>
                  <a:rPr lang="sv-SE" sz="1600" dirty="0"/>
                  <a:t>C→D: The system drop to point D of the ground state by radiating luminescence photon of the energy </a:t>
                </a:r>
                <a14:m>
                  <m:oMath xmlns:m="http://schemas.openxmlformats.org/officeDocument/2006/math">
                    <m:sSub>
                      <m:sSubPr>
                        <m:ctrlPr>
                          <a:rPr lang="en-US" sz="1600" i="1">
                            <a:latin typeface="Cambria Math" panose="02040503050406030204" pitchFamily="18" charset="0"/>
                          </a:rPr>
                        </m:ctrlPr>
                      </m:sSubPr>
                      <m:e>
                        <m:r>
                          <a:rPr lang="sv-SE" sz="1600" i="1">
                            <a:latin typeface="Cambria Math" panose="02040503050406030204" pitchFamily="18" charset="0"/>
                          </a:rPr>
                          <m:t>h</m:t>
                        </m:r>
                        <m:sSub>
                          <m:sSubPr>
                            <m:ctrlPr>
                              <a:rPr lang="sv-SE" sz="1600" i="1">
                                <a:latin typeface="Cambria Math" panose="02040503050406030204" pitchFamily="18" charset="0"/>
                                <a:ea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𝜈</m:t>
                            </m:r>
                          </m:e>
                          <m:sub>
                            <m:r>
                              <a:rPr lang="sv-SE" sz="1600" b="0" i="1" smtClean="0">
                                <a:latin typeface="Cambria Math" panose="02040503050406030204" pitchFamily="18" charset="0"/>
                                <a:ea typeface="Cambria Math" panose="02040503050406030204" pitchFamily="18" charset="0"/>
                              </a:rPr>
                              <m:t>𝑙𝑢𝑚</m:t>
                            </m:r>
                          </m:sub>
                        </m:sSub>
                        <m:r>
                          <a:rPr lang="en-US" sz="1600" i="1">
                            <a:latin typeface="Cambria Math" panose="02040503050406030204" pitchFamily="18" charset="0"/>
                          </a:rPr>
                          <m:t>=</m:t>
                        </m:r>
                        <m:r>
                          <m:rPr>
                            <m:nor/>
                          </m:rPr>
                          <a:rPr lang="sv-SE" sz="1600" dirty="0"/>
                          <m:t> </m:t>
                        </m:r>
                        <m:r>
                          <a:rPr lang="sv-SE" sz="1600" i="1">
                            <a:latin typeface="Cambria Math" panose="02040503050406030204" pitchFamily="18" charset="0"/>
                          </a:rPr>
                          <m:t>𝐸</m:t>
                        </m:r>
                      </m:e>
                      <m:sub>
                        <m:r>
                          <a:rPr lang="sv-SE" sz="1600" b="0" i="1" smtClean="0">
                            <a:latin typeface="Cambria Math" panose="02040503050406030204" pitchFamily="18" charset="0"/>
                          </a:rPr>
                          <m:t>𝐶</m:t>
                        </m:r>
                      </m:sub>
                    </m:sSub>
                    <m:r>
                      <a:rPr lang="sv-SE" sz="1600" i="1">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b="0" i="1" smtClean="0">
                            <a:latin typeface="Cambria Math" panose="02040503050406030204" pitchFamily="18" charset="0"/>
                          </a:rPr>
                          <m:t>𝐷</m:t>
                        </m:r>
                      </m:sub>
                    </m:sSub>
                  </m:oMath>
                </a14:m>
                <a:endParaRPr lang="sv-SE" sz="1600" dirty="0"/>
              </a:p>
              <a:p>
                <a:pPr marL="285750" indent="-285750">
                  <a:buFont typeface="Wingdings" panose="05000000000000000000" pitchFamily="2" charset="2"/>
                  <a:buChar char="ü"/>
                </a:pPr>
                <a:r>
                  <a:rPr lang="sv-SE" sz="1600" dirty="0"/>
                  <a:t>D→A: </a:t>
                </a:r>
                <a:r>
                  <a:rPr lang="en-US" sz="1600" dirty="0"/>
                  <a:t>The entire process is again completed by releasing the relaxation energy equal to the energy difference between </a:t>
                </a:r>
                <a:r>
                  <a:rPr lang="en-US" sz="1600" i="1" dirty="0"/>
                  <a:t>D</a:t>
                </a:r>
                <a:r>
                  <a:rPr lang="en-US" sz="1600" dirty="0"/>
                  <a:t> and </a:t>
                </a:r>
                <a:r>
                  <a:rPr lang="en-US" sz="1600" i="1" dirty="0"/>
                  <a:t>A</a:t>
                </a:r>
                <a:endParaRPr lang="sv-SE"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124326" y="3303402"/>
                <a:ext cx="8803533" cy="2308324"/>
              </a:xfrm>
              <a:prstGeom prst="rect">
                <a:avLst/>
              </a:prstGeom>
              <a:blipFill>
                <a:blip r:embed="rId4"/>
                <a:stretch>
                  <a:fillRect l="-277" t="-792" r="-830" b="-3430"/>
                </a:stretch>
              </a:blipFill>
            </p:spPr>
            <p:txBody>
              <a:bodyPr/>
              <a:lstStyle/>
              <a:p>
                <a:r>
                  <a:rPr lang="sv-SE">
                    <a:noFill/>
                  </a:rPr>
                  <a:t> </a:t>
                </a:r>
              </a:p>
            </p:txBody>
          </p:sp>
        </mc:Fallback>
      </mc:AlternateContent>
      <p:sp>
        <p:nvSpPr>
          <p:cNvPr id="11" name="Rectangle 10"/>
          <p:cNvSpPr/>
          <p:nvPr/>
        </p:nvSpPr>
        <p:spPr>
          <a:xfrm>
            <a:off x="281166" y="1416764"/>
            <a:ext cx="4107552" cy="2062103"/>
          </a:xfrm>
          <a:prstGeom prst="rect">
            <a:avLst/>
          </a:prstGeom>
        </p:spPr>
        <p:txBody>
          <a:bodyPr wrap="square">
            <a:spAutoFit/>
          </a:bodyPr>
          <a:lstStyle/>
          <a:p>
            <a:r>
              <a:rPr lang="en-US" sz="1600" dirty="0"/>
              <a:t>The </a:t>
            </a:r>
            <a:r>
              <a:rPr lang="en-US" sz="1600" dirty="0">
                <a:solidFill>
                  <a:srgbClr val="0000FF"/>
                </a:solidFill>
              </a:rPr>
              <a:t>absorption</a:t>
            </a:r>
            <a:r>
              <a:rPr lang="en-US" sz="1600" dirty="0"/>
              <a:t> of a suitable photon proceeds extremely </a:t>
            </a:r>
            <a:r>
              <a:rPr lang="en-US" sz="1600" dirty="0">
                <a:solidFill>
                  <a:srgbClr val="0000FF"/>
                </a:solidFill>
              </a:rPr>
              <a:t>faster</a:t>
            </a:r>
            <a:r>
              <a:rPr lang="en-US" sz="1600" dirty="0"/>
              <a:t> (</a:t>
            </a:r>
            <a:r>
              <a:rPr lang="el-GR" sz="1600" dirty="0"/>
              <a:t>~ </a:t>
            </a:r>
            <a:r>
              <a:rPr lang="en-US" sz="1600" dirty="0"/>
              <a:t>10</a:t>
            </a:r>
            <a:r>
              <a:rPr lang="en-US" sz="1600" baseline="30000" dirty="0"/>
              <a:t>−15</a:t>
            </a:r>
            <a:r>
              <a:rPr lang="en-US" sz="1600" dirty="0"/>
              <a:t> s) than the typical frequencies of </a:t>
            </a:r>
            <a:r>
              <a:rPr lang="en-US" sz="1600" dirty="0">
                <a:solidFill>
                  <a:srgbClr val="0000FF"/>
                </a:solidFill>
              </a:rPr>
              <a:t>lattice vibrations</a:t>
            </a:r>
            <a:r>
              <a:rPr lang="en-US" sz="1600" dirty="0"/>
              <a:t> (</a:t>
            </a:r>
            <a:r>
              <a:rPr lang="el-GR" sz="1600" i="1" dirty="0"/>
              <a:t>ω</a:t>
            </a:r>
            <a:r>
              <a:rPr lang="el-GR" sz="1600" dirty="0"/>
              <a:t> ~ 10</a:t>
            </a:r>
            <a:r>
              <a:rPr lang="el-GR" sz="1600" baseline="30000" dirty="0"/>
              <a:t>12</a:t>
            </a:r>
            <a:r>
              <a:rPr lang="el-GR" sz="1600" dirty="0"/>
              <a:t> –10</a:t>
            </a:r>
            <a:r>
              <a:rPr lang="el-GR" sz="1600" baseline="30000" dirty="0"/>
              <a:t>13</a:t>
            </a:r>
            <a:r>
              <a:rPr lang="el-GR" sz="1600" dirty="0"/>
              <a:t> s</a:t>
            </a:r>
            <a:r>
              <a:rPr lang="el-GR" sz="1600" baseline="30000" dirty="0"/>
              <a:t>−1</a:t>
            </a:r>
            <a:r>
              <a:rPr lang="en-US" sz="1600" dirty="0"/>
              <a:t>), which leads to </a:t>
            </a:r>
            <a:r>
              <a:rPr lang="en-US" sz="1600" dirty="0">
                <a:solidFill>
                  <a:srgbClr val="0000FF"/>
                </a:solidFill>
              </a:rPr>
              <a:t>verticality</a:t>
            </a:r>
            <a:r>
              <a:rPr lang="en-US" sz="1600" dirty="0"/>
              <a:t> of the resulting optical transitions in the configurational coordinate diagram―</a:t>
            </a:r>
            <a:r>
              <a:rPr lang="en-US" sz="1600" i="1" dirty="0">
                <a:solidFill>
                  <a:srgbClr val="FF0000"/>
                </a:solidFill>
              </a:rPr>
              <a:t>Franck–Condon</a:t>
            </a:r>
            <a:r>
              <a:rPr lang="en-US" sz="1600" i="1" dirty="0"/>
              <a:t> </a:t>
            </a:r>
            <a:r>
              <a:rPr lang="en-US" sz="1600" i="1" dirty="0">
                <a:solidFill>
                  <a:srgbClr val="FF0000"/>
                </a:solidFill>
              </a:rPr>
              <a:t>principle</a:t>
            </a:r>
          </a:p>
          <a:p>
            <a:endParaRPr lang="en-US" sz="1600" i="1" dirty="0">
              <a:solidFill>
                <a:srgbClr val="FF0000"/>
              </a:solidFill>
            </a:endParaRPr>
          </a:p>
        </p:txBody>
      </p:sp>
      <p:sp>
        <p:nvSpPr>
          <p:cNvPr id="14"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p:sp>
        <p:nvSpPr>
          <p:cNvPr id="4" name="Rectangle 3"/>
          <p:cNvSpPr/>
          <p:nvPr/>
        </p:nvSpPr>
        <p:spPr>
          <a:xfrm>
            <a:off x="281166" y="991939"/>
            <a:ext cx="3076661" cy="369332"/>
          </a:xfrm>
          <a:prstGeom prst="rect">
            <a:avLst/>
          </a:prstGeom>
        </p:spPr>
        <p:txBody>
          <a:bodyPr wrap="square">
            <a:spAutoFit/>
          </a:bodyPr>
          <a:lstStyle/>
          <a:p>
            <a:r>
              <a:rPr lang="en-US" dirty="0">
                <a:solidFill>
                  <a:srgbClr val="FF0000"/>
                </a:solidFill>
              </a:rPr>
              <a:t>Excitation and Radiation</a:t>
            </a:r>
            <a:endParaRPr lang="sv-SE" dirty="0">
              <a:solidFill>
                <a:srgbClr val="FF0000"/>
              </a:solidFill>
            </a:endParaRPr>
          </a:p>
        </p:txBody>
      </p:sp>
      <mc:AlternateContent xmlns:mc="http://schemas.openxmlformats.org/markup-compatibility/2006" xmlns:a14="http://schemas.microsoft.com/office/drawing/2010/main">
        <mc:Choice Requires="a14">
          <p:sp>
            <p:nvSpPr>
              <p:cNvPr id="13" name="Rectangle 11">
                <a:extLst>
                  <a:ext uri="{FF2B5EF4-FFF2-40B4-BE49-F238E27FC236}">
                    <a16:creationId xmlns:a16="http://schemas.microsoft.com/office/drawing/2014/main" id="{A01A173B-1ECE-410F-9803-4AD6342519EF}"/>
                  </a:ext>
                </a:extLst>
              </p:cNvPr>
              <p:cNvSpPr/>
              <p:nvPr/>
            </p:nvSpPr>
            <p:spPr>
              <a:xfrm>
                <a:off x="373192" y="5611726"/>
                <a:ext cx="8635251" cy="584775"/>
              </a:xfrm>
              <a:prstGeom prst="rect">
                <a:avLst/>
              </a:prstGeom>
              <a:ln>
                <a:solidFill>
                  <a:schemeClr val="accent6">
                    <a:lumMod val="75000"/>
                  </a:schemeClr>
                </a:solidFill>
              </a:ln>
            </p:spPr>
            <p:txBody>
              <a:bodyPr wrap="square">
                <a:spAutoFit/>
              </a:bodyPr>
              <a:lstStyle/>
              <a:p>
                <a:r>
                  <a:rPr lang="en-US" sz="1600" dirty="0"/>
                  <a:t>We can immediately see that the principle inherently explains the Stokes’ luminescence law: </a:t>
                </a:r>
                <a14:m>
                  <m:oMath xmlns:m="http://schemas.openxmlformats.org/officeDocument/2006/math">
                    <m:sSub>
                      <m:sSubPr>
                        <m:ctrlPr>
                          <a:rPr lang="en-US" sz="1600" i="1" smtClean="0">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h</m:t>
                        </m:r>
                      </m:e>
                      <m:sub>
                        <m:r>
                          <a:rPr lang="en-US" sz="1600" i="1" smtClean="0">
                            <a:latin typeface="Cambria Math" panose="02040503050406030204" pitchFamily="18" charset="0"/>
                            <a:ea typeface="Cambria Math" panose="02040503050406030204" pitchFamily="18" charset="0"/>
                          </a:rPr>
                          <m:t>𝜈</m:t>
                        </m:r>
                        <m:r>
                          <a:rPr lang="sv-SE" sz="1600" b="0" i="1" smtClean="0">
                            <a:latin typeface="Cambria Math" panose="02040503050406030204" pitchFamily="18" charset="0"/>
                            <a:ea typeface="Cambria Math" panose="02040503050406030204" pitchFamily="18" charset="0"/>
                          </a:rPr>
                          <m:t>𝑎</m:t>
                        </m:r>
                      </m:sub>
                    </m:sSub>
                    <m:r>
                      <a:rPr lang="en-US" sz="1600" i="1" smtClean="0">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h</m:t>
                        </m:r>
                      </m:e>
                      <m:sub>
                        <m:r>
                          <a:rPr lang="en-US" sz="1600" i="1">
                            <a:latin typeface="Cambria Math" panose="02040503050406030204" pitchFamily="18" charset="0"/>
                            <a:ea typeface="Cambria Math" panose="02040503050406030204" pitchFamily="18" charset="0"/>
                          </a:rPr>
                          <m:t>𝜈</m:t>
                        </m:r>
                        <m:r>
                          <a:rPr lang="sv-SE" sz="1600" b="0" i="1" smtClean="0">
                            <a:latin typeface="Cambria Math" panose="02040503050406030204" pitchFamily="18" charset="0"/>
                            <a:ea typeface="Cambria Math" panose="02040503050406030204" pitchFamily="18" charset="0"/>
                          </a:rPr>
                          <m:t>𝑙𝑢𝑚</m:t>
                        </m:r>
                      </m:sub>
                    </m:sSub>
                  </m:oMath>
                </a14:m>
                <a:endParaRPr lang="sv-SE" sz="1600" dirty="0">
                  <a:solidFill>
                    <a:srgbClr val="FF0000"/>
                  </a:solidFill>
                </a:endParaRPr>
              </a:p>
            </p:txBody>
          </p:sp>
        </mc:Choice>
        <mc:Fallback xmlns="">
          <p:sp>
            <p:nvSpPr>
              <p:cNvPr id="13" name="Rectangle 11">
                <a:extLst>
                  <a:ext uri="{FF2B5EF4-FFF2-40B4-BE49-F238E27FC236}">
                    <a16:creationId xmlns:a16="http://schemas.microsoft.com/office/drawing/2014/main" id="{A01A173B-1ECE-410F-9803-4AD6342519EF}"/>
                  </a:ext>
                </a:extLst>
              </p:cNvPr>
              <p:cNvSpPr>
                <a:spLocks noRot="1" noChangeAspect="1" noMove="1" noResize="1" noEditPoints="1" noAdjustHandles="1" noChangeArrowheads="1" noChangeShapeType="1" noTextEdit="1"/>
              </p:cNvSpPr>
              <p:nvPr/>
            </p:nvSpPr>
            <p:spPr>
              <a:xfrm>
                <a:off x="373192" y="5611726"/>
                <a:ext cx="8635251" cy="584775"/>
              </a:xfrm>
              <a:prstGeom prst="rect">
                <a:avLst/>
              </a:prstGeom>
              <a:blipFill>
                <a:blip r:embed="rId5"/>
                <a:stretch>
                  <a:fillRect l="-282" t="-2062"/>
                </a:stretch>
              </a:blipFill>
              <a:ln>
                <a:solidFill>
                  <a:schemeClr val="accent6">
                    <a:lumMod val="75000"/>
                  </a:schemeClr>
                </a:solidFill>
              </a:ln>
            </p:spPr>
            <p:txBody>
              <a:bodyPr/>
              <a:lstStyle/>
              <a:p>
                <a:r>
                  <a:rPr lang="zh-CN" altLang="en-US">
                    <a:noFill/>
                  </a:rPr>
                  <a:t> </a:t>
                </a:r>
              </a:p>
            </p:txBody>
          </p:sp>
        </mc:Fallback>
      </mc:AlternateContent>
      <p:sp>
        <p:nvSpPr>
          <p:cNvPr id="3" name="Slide Number Placeholder 2"/>
          <p:cNvSpPr>
            <a:spLocks noGrp="1"/>
          </p:cNvSpPr>
          <p:nvPr>
            <p:ph type="sldNum" sz="quarter" idx="12"/>
          </p:nvPr>
        </p:nvSpPr>
        <p:spPr/>
        <p:txBody>
          <a:bodyPr/>
          <a:lstStyle/>
          <a:p>
            <a:fld id="{680D72F4-1C41-4187-A4BC-492CF086CF40}" type="slidenum">
              <a:rPr lang="sv-SE" smtClean="0"/>
              <a:pPr/>
              <a:t>35</a:t>
            </a:fld>
            <a:endParaRPr lang="sv-SE"/>
          </a:p>
        </p:txBody>
      </p:sp>
    </p:spTree>
    <p:extLst>
      <p:ext uri="{BB962C8B-B14F-4D97-AF65-F5344CB8AC3E}">
        <p14:creationId xmlns:p14="http://schemas.microsoft.com/office/powerpoint/2010/main" val="218676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1.48148E-6 L -0.00052 -0.16805 " pathEditMode="relative" rAng="0" ptsTypes="AA">
                                      <p:cBhvr>
                                        <p:cTn id="6" dur="2000" fill="hold"/>
                                        <p:tgtEl>
                                          <p:spTgt spid="9"/>
                                        </p:tgtEl>
                                        <p:attrNameLst>
                                          <p:attrName>ppt_x</p:attrName>
                                          <p:attrName>ppt_y</p:attrName>
                                        </p:attrNameLst>
                                      </p:cBhvr>
                                      <p:rCtr x="-35" y="-8403"/>
                                    </p:animMotion>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0.00052 -0.16805 L 0.05122 -0.13495 " pathEditMode="relative" rAng="0" ptsTypes="AA">
                                      <p:cBhvr>
                                        <p:cTn id="14" dur="2000" fill="hold"/>
                                        <p:tgtEl>
                                          <p:spTgt spid="9"/>
                                        </p:tgtEl>
                                        <p:attrNameLst>
                                          <p:attrName>ppt_x</p:attrName>
                                          <p:attrName>ppt_y</p:attrName>
                                        </p:attrNameLst>
                                      </p:cBhvr>
                                      <p:rCtr x="2587" y="1644"/>
                                    </p:animMotion>
                                  </p:childTnLst>
                                </p:cTn>
                              </p:par>
                              <p:par>
                                <p:cTn id="15" presetID="1" presetClass="entr" presetSubtype="0" fill="hold"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2" nodeType="clickEffect">
                                  <p:stCondLst>
                                    <p:cond delay="0"/>
                                  </p:stCondLst>
                                  <p:childTnLst>
                                    <p:animMotion origin="layout" path="M 0.05122 -0.13727 L 0.05122 -0.03403 " pathEditMode="relative" rAng="0" ptsTypes="AA">
                                      <p:cBhvr>
                                        <p:cTn id="20" dur="2000" fill="hold"/>
                                        <p:tgtEl>
                                          <p:spTgt spid="9"/>
                                        </p:tgtEl>
                                        <p:attrNameLst>
                                          <p:attrName>ppt_x</p:attrName>
                                          <p:attrName>ppt_y</p:attrName>
                                        </p:attrNameLst>
                                      </p:cBhvr>
                                      <p:rCtr x="0" y="5162"/>
                                    </p:animMotion>
                                  </p:childTnLst>
                                </p:cTn>
                              </p:par>
                              <p:par>
                                <p:cTn id="21" presetID="1" presetClass="entr" presetSubtype="0" fill="hold" nodeType="with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3" nodeType="clickEffect">
                                  <p:stCondLst>
                                    <p:cond delay="0"/>
                                  </p:stCondLst>
                                  <p:childTnLst>
                                    <p:animMotion origin="layout" path="M 0.05122 -0.03403 L -3.33333E-6 -1.48148E-6 " pathEditMode="relative" rAng="0" ptsTypes="AA">
                                      <p:cBhvr>
                                        <p:cTn id="26" dur="2000" fill="hold"/>
                                        <p:tgtEl>
                                          <p:spTgt spid="9"/>
                                        </p:tgtEl>
                                        <p:attrNameLst>
                                          <p:attrName>ppt_x</p:attrName>
                                          <p:attrName>ppt_y</p:attrName>
                                        </p:attrNameLst>
                                      </p:cBhvr>
                                      <p:rCtr x="-2569" y="1690"/>
                                    </p:animMotion>
                                  </p:childTnLst>
                                </p:cTn>
                              </p:par>
                              <p:par>
                                <p:cTn id="27" presetID="1" presetClass="entr" presetSubtype="0" fill="hold" nodeType="with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grpSp>
        <p:nvGrpSpPr>
          <p:cNvPr id="4" name="Group 3"/>
          <p:cNvGrpSpPr/>
          <p:nvPr/>
        </p:nvGrpSpPr>
        <p:grpSpPr>
          <a:xfrm>
            <a:off x="2086246" y="3172998"/>
            <a:ext cx="3813243" cy="2150236"/>
            <a:chOff x="2198450" y="1945532"/>
            <a:chExt cx="3813243" cy="2150236"/>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63322"/>
            <a:stretch/>
          </p:blipFill>
          <p:spPr>
            <a:xfrm>
              <a:off x="2198450" y="1945532"/>
              <a:ext cx="3813243" cy="2150236"/>
            </a:xfrm>
            <a:prstGeom prst="rect">
              <a:avLst/>
            </a:prstGeom>
          </p:spPr>
        </p:pic>
        <p:sp>
          <p:nvSpPr>
            <p:cNvPr id="7" name="Rectangle 6"/>
            <p:cNvSpPr/>
            <p:nvPr/>
          </p:nvSpPr>
          <p:spPr>
            <a:xfrm>
              <a:off x="4707927" y="1945532"/>
              <a:ext cx="924388" cy="14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8" name="TextBox 7"/>
          <p:cNvSpPr txBox="1"/>
          <p:nvPr/>
        </p:nvSpPr>
        <p:spPr>
          <a:xfrm>
            <a:off x="300038" y="1042935"/>
            <a:ext cx="2513830" cy="584775"/>
          </a:xfrm>
          <a:prstGeom prst="rect">
            <a:avLst/>
          </a:prstGeom>
          <a:noFill/>
        </p:spPr>
        <p:txBody>
          <a:bodyPr wrap="none" rtlCol="0">
            <a:spAutoFit/>
          </a:bodyPr>
          <a:lstStyle/>
          <a:p>
            <a:pPr marL="285750" indent="-285750">
              <a:buFont typeface="Wingdings" panose="05000000000000000000" pitchFamily="2" charset="2"/>
              <a:buChar char="q"/>
            </a:pPr>
            <a:r>
              <a:rPr lang="sv-SE" sz="1600" dirty="0">
                <a:solidFill>
                  <a:srgbClr val="0000FF"/>
                </a:solidFill>
              </a:rPr>
              <a:t>The relaxation energy </a:t>
            </a:r>
          </a:p>
          <a:p>
            <a:endParaRPr lang="sv-SE" sz="1600" dirty="0"/>
          </a:p>
        </p:txBody>
      </p:sp>
      <mc:AlternateContent xmlns:mc="http://schemas.openxmlformats.org/markup-compatibility/2006" xmlns:a14="http://schemas.microsoft.com/office/drawing/2010/main">
        <mc:Choice Requires="a14">
          <p:sp>
            <p:nvSpPr>
              <p:cNvPr id="11" name="Rectangle 10"/>
              <p:cNvSpPr/>
              <p:nvPr/>
            </p:nvSpPr>
            <p:spPr>
              <a:xfrm>
                <a:off x="607463" y="1512990"/>
                <a:ext cx="7905749" cy="1634102"/>
              </a:xfrm>
              <a:prstGeom prst="rect">
                <a:avLst/>
              </a:prstGeom>
            </p:spPr>
            <p:txBody>
              <a:bodyPr wrap="square">
                <a:spAutoFit/>
              </a:bodyPr>
              <a:lstStyle/>
              <a:p>
                <a14:m>
                  <m:oMath xmlns:m="http://schemas.openxmlformats.org/officeDocument/2006/math">
                    <m:r>
                      <a:rPr lang="sv-SE" altLang="zh-CN" sz="1600" i="1">
                        <a:latin typeface="Cambria Math" panose="02040503050406030204" pitchFamily="18" charset="0"/>
                        <a:ea typeface="Cambria Math" panose="02040503050406030204" pitchFamily="18" charset="0"/>
                      </a:rPr>
                      <m:t>𝑆</m:t>
                    </m:r>
                  </m:oMath>
                </a14:m>
                <a:r>
                  <a:rPr lang="sv-SE" sz="1600" dirty="0"/>
                  <a:t> is the dimensionalless parameter called </a:t>
                </a:r>
                <a:r>
                  <a:rPr lang="sv-SE" sz="1600" i="1" dirty="0">
                    <a:solidFill>
                      <a:srgbClr val="FF0000"/>
                    </a:solidFill>
                  </a:rPr>
                  <a:t>Huang–Rhys</a:t>
                </a:r>
                <a:r>
                  <a:rPr lang="sv-SE" sz="1600" dirty="0">
                    <a:solidFill>
                      <a:srgbClr val="FF0000"/>
                    </a:solidFill>
                  </a:rPr>
                  <a:t> factor</a:t>
                </a:r>
                <a:r>
                  <a:rPr lang="sv-SE" sz="1600" dirty="0"/>
                  <a:t>. </a:t>
                </a:r>
                <a:r>
                  <a:rPr lang="en-US" sz="1600" dirty="0" smtClean="0"/>
                  <a:t>This </a:t>
                </a:r>
                <a:r>
                  <a:rPr lang="en-US" sz="1600" dirty="0"/>
                  <a:t>factor hence represents the mean number of phonons </a:t>
                </a:r>
                <a14:m>
                  <m:oMath xmlns:m="http://schemas.openxmlformats.org/officeDocument/2006/math">
                    <m:r>
                      <a:rPr lang="en-US" sz="1600" i="1" smtClean="0">
                        <a:latin typeface="Cambria Math" panose="02040503050406030204" pitchFamily="18" charset="0"/>
                        <a:ea typeface="Cambria Math" panose="02040503050406030204" pitchFamily="18" charset="0"/>
                      </a:rPr>
                      <m:t>ℏ</m:t>
                    </m:r>
                    <m:r>
                      <a:rPr lang="en-US" sz="1600" i="1" smtClean="0">
                        <a:latin typeface="Cambria Math" panose="02040503050406030204" pitchFamily="18" charset="0"/>
                        <a:ea typeface="Cambria Math" panose="02040503050406030204" pitchFamily="18" charset="0"/>
                      </a:rPr>
                      <m:t>𝜔</m:t>
                    </m:r>
                  </m:oMath>
                </a14:m>
                <a:r>
                  <a:rPr lang="en-US" sz="1600" dirty="0"/>
                  <a:t> emitted as the </a:t>
                </a:r>
                <a:r>
                  <a:rPr lang="en-US" sz="1600" dirty="0" err="1"/>
                  <a:t>centre</a:t>
                </a:r>
                <a:r>
                  <a:rPr lang="en-US" sz="1600" dirty="0"/>
                  <a:t> relaxes along the path </a:t>
                </a:r>
                <a:r>
                  <a:rPr lang="en-US" sz="1600" i="1" dirty="0"/>
                  <a:t>B</a:t>
                </a:r>
                <a:r>
                  <a:rPr lang="en-US" sz="1600" dirty="0"/>
                  <a:t> → </a:t>
                </a:r>
                <a:r>
                  <a:rPr lang="en-US" sz="1600" i="1" dirty="0"/>
                  <a:t>C</a:t>
                </a:r>
                <a:r>
                  <a:rPr lang="en-US" sz="1600" dirty="0"/>
                  <a:t> or </a:t>
                </a:r>
                <a:r>
                  <a:rPr lang="en-US" sz="1600" i="1" dirty="0"/>
                  <a:t>D</a:t>
                </a:r>
                <a:r>
                  <a:rPr lang="en-US" sz="1600" dirty="0"/>
                  <a:t> → </a:t>
                </a:r>
                <a:r>
                  <a:rPr lang="en-US" sz="1600" i="1" dirty="0"/>
                  <a:t>A</a:t>
                </a:r>
              </a:p>
              <a:p>
                <a:r>
                  <a:rPr lang="en-US" sz="1600" i="1" dirty="0"/>
                  <a:t>If </a:t>
                </a:r>
                <a14:m>
                  <m:oMath xmlns:m="http://schemas.openxmlformats.org/officeDocument/2006/math">
                    <m:sSub>
                      <m:sSubPr>
                        <m:ctrlPr>
                          <a:rPr lang="sv-SE" sz="1600" i="1">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𝜔</m:t>
                        </m:r>
                      </m:e>
                      <m:sub>
                        <m:r>
                          <a:rPr lang="sv-SE" sz="1600" i="1">
                            <a:latin typeface="Cambria Math" panose="02040503050406030204" pitchFamily="18" charset="0"/>
                          </a:rPr>
                          <m:t>𝑒</m:t>
                        </m:r>
                      </m:sub>
                    </m:sSub>
                  </m:oMath>
                </a14:m>
                <a:r>
                  <a:rPr lang="en-US" sz="1600" dirty="0"/>
                  <a: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𝜔</m:t>
                        </m:r>
                      </m:e>
                      <m:sub>
                        <m:r>
                          <a:rPr lang="sv-SE" sz="1600" b="0" i="1" smtClean="0">
                            <a:latin typeface="Cambria Math" panose="02040503050406030204" pitchFamily="18" charset="0"/>
                          </a:rPr>
                          <m:t>𝑔</m:t>
                        </m:r>
                      </m:sub>
                    </m:sSub>
                  </m:oMath>
                </a14:m>
                <a:r>
                  <a:rPr lang="en-US" sz="1600" dirty="0"/>
                  <a:t>, define two different values of the Huang–Rhys factor: </a:t>
                </a:r>
                <a14:m>
                  <m:oMath xmlns:m="http://schemas.openxmlformats.org/officeDocument/2006/math">
                    <m:sSub>
                      <m:sSubPr>
                        <m:ctrlPr>
                          <a:rPr lang="sv-SE" sz="1600" i="1">
                            <a:latin typeface="Cambria Math" panose="02040503050406030204" pitchFamily="18" charset="0"/>
                          </a:rPr>
                        </m:ctrlPr>
                      </m:sSubPr>
                      <m:e>
                        <m:r>
                          <a:rPr lang="sv-SE" sz="1600" b="0" i="1" smtClean="0">
                            <a:latin typeface="Cambria Math" panose="02040503050406030204" pitchFamily="18" charset="0"/>
                          </a:rPr>
                          <m:t>𝑆</m:t>
                        </m:r>
                      </m:e>
                      <m:sub>
                        <m:r>
                          <a:rPr lang="sv-SE" sz="1600" b="0" i="1" smtClean="0">
                            <a:latin typeface="Cambria Math" panose="02040503050406030204" pitchFamily="18" charset="0"/>
                          </a:rPr>
                          <m:t>𝑒</m:t>
                        </m:r>
                      </m:sub>
                    </m:sSub>
                  </m:oMath>
                </a14:m>
                <a:r>
                  <a:rPr lang="en-US" sz="1600" dirty="0"/>
                  <a:t>and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𝑆</m:t>
                        </m:r>
                      </m:e>
                      <m:sub>
                        <m:r>
                          <a:rPr lang="sv-SE" sz="1600" b="0" i="1" smtClean="0">
                            <a:latin typeface="Cambria Math" panose="02040503050406030204" pitchFamily="18" charset="0"/>
                          </a:rPr>
                          <m:t>𝑔</m:t>
                        </m:r>
                      </m:sub>
                    </m:sSub>
                  </m:oMath>
                </a14:m>
                <a:endParaRPr lang="en-US" sz="1600" dirty="0"/>
              </a:p>
              <a:p>
                <a:r>
                  <a:rPr lang="en-US" sz="1600" dirty="0"/>
                  <a:t>The larger the parameter </a:t>
                </a:r>
                <a14:m>
                  <m:oMath xmlns:m="http://schemas.openxmlformats.org/officeDocument/2006/math">
                    <m:r>
                      <a:rPr lang="sv-SE" altLang="zh-CN" sz="1600" i="1">
                        <a:latin typeface="Cambria Math" panose="02040503050406030204" pitchFamily="18" charset="0"/>
                        <a:ea typeface="Cambria Math" panose="02040503050406030204" pitchFamily="18" charset="0"/>
                      </a:rPr>
                      <m:t>𝑆</m:t>
                    </m:r>
                  </m:oMath>
                </a14:m>
                <a:r>
                  <a:rPr lang="en-US" sz="1600" dirty="0"/>
                  <a:t>, the larger is the shift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b="0" i="1" smtClean="0">
                            <a:latin typeface="Cambria Math" panose="02040503050406030204" pitchFamily="18" charset="0"/>
                          </a:rPr>
                          <m:t>𝑒</m:t>
                        </m:r>
                        <m:r>
                          <a:rPr lang="sv-SE" sz="1600" i="1">
                            <a:latin typeface="Cambria Math" panose="02040503050406030204" pitchFamily="18" charset="0"/>
                          </a:rPr>
                          <m:t>0</m:t>
                        </m:r>
                      </m:sub>
                    </m:sSub>
                  </m:oMath>
                </a14:m>
                <a:r>
                  <a:rPr lang="en-US" sz="1600" dirty="0"/>
                  <a: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i="1">
                            <a:latin typeface="Cambria Math" panose="02040503050406030204" pitchFamily="18" charset="0"/>
                          </a:rPr>
                          <m:t>𝑔</m:t>
                        </m:r>
                        <m:r>
                          <a:rPr lang="sv-SE" sz="1600" i="1">
                            <a:latin typeface="Cambria Math" panose="02040503050406030204" pitchFamily="18" charset="0"/>
                          </a:rPr>
                          <m:t>0</m:t>
                        </m:r>
                      </m:sub>
                    </m:sSub>
                  </m:oMath>
                </a14:m>
                <a:r>
                  <a:rPr lang="en-US" sz="1600" dirty="0"/>
                  <a:t>) and thus the stronger is the interaction between the excited </a:t>
                </a:r>
                <a:r>
                  <a:rPr lang="en-US" sz="1600" dirty="0" err="1"/>
                  <a:t>centre</a:t>
                </a:r>
                <a:r>
                  <a:rPr lang="en-US" sz="1600" dirty="0"/>
                  <a:t> and its surroundings</a:t>
                </a:r>
                <a:endParaRPr lang="sv-SE" sz="1600" dirty="0"/>
              </a:p>
            </p:txBody>
          </p:sp>
        </mc:Choice>
        <mc:Fallback xmlns="">
          <p:sp>
            <p:nvSpPr>
              <p:cNvPr id="11" name="Rectangle 10"/>
              <p:cNvSpPr>
                <a:spLocks noRot="1" noChangeAspect="1" noMove="1" noResize="1" noEditPoints="1" noAdjustHandles="1" noChangeArrowheads="1" noChangeShapeType="1" noTextEdit="1"/>
              </p:cNvSpPr>
              <p:nvPr/>
            </p:nvSpPr>
            <p:spPr>
              <a:xfrm>
                <a:off x="607463" y="1512990"/>
                <a:ext cx="7905749" cy="1634102"/>
              </a:xfrm>
              <a:prstGeom prst="rect">
                <a:avLst/>
              </a:prstGeom>
              <a:blipFill>
                <a:blip r:embed="rId3"/>
                <a:stretch>
                  <a:fillRect l="-463" t="-1119" b="-2612"/>
                </a:stretch>
              </a:blipFill>
            </p:spPr>
            <p:txBody>
              <a:bodyPr/>
              <a:lstStyle/>
              <a:p>
                <a:r>
                  <a:rPr lang="sv-SE">
                    <a:noFill/>
                  </a:rPr>
                  <a:t> </a:t>
                </a:r>
              </a:p>
            </p:txBody>
          </p:sp>
        </mc:Fallback>
      </mc:AlternateContent>
      <p:sp>
        <p:nvSpPr>
          <p:cNvPr id="12" name="Oval 11"/>
          <p:cNvSpPr/>
          <p:nvPr/>
        </p:nvSpPr>
        <p:spPr>
          <a:xfrm>
            <a:off x="3408171" y="3759859"/>
            <a:ext cx="95693" cy="956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3" name="Oval 12"/>
          <p:cNvSpPr/>
          <p:nvPr/>
        </p:nvSpPr>
        <p:spPr>
          <a:xfrm>
            <a:off x="3907142" y="4672709"/>
            <a:ext cx="85725" cy="8572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mc:AlternateContent xmlns:mc="http://schemas.openxmlformats.org/markup-compatibility/2006" xmlns:a14="http://schemas.microsoft.com/office/drawing/2010/main">
        <mc:Choice Requires="a14">
          <p:sp>
            <p:nvSpPr>
              <p:cNvPr id="14" name="Rectangle 13"/>
              <p:cNvSpPr/>
              <p:nvPr/>
            </p:nvSpPr>
            <p:spPr>
              <a:xfrm>
                <a:off x="300038" y="5236117"/>
                <a:ext cx="8520601" cy="851002"/>
              </a:xfrm>
              <a:prstGeom prst="rect">
                <a:avLst/>
              </a:prstGeom>
            </p:spPr>
            <p:txBody>
              <a:bodyPr wrap="square">
                <a:spAutoFit/>
              </a:bodyPr>
              <a:lstStyle/>
              <a:p>
                <a:pPr marL="285750" indent="-285750">
                  <a:buFont typeface="Wingdings" panose="05000000000000000000" pitchFamily="2" charset="2"/>
                  <a:buChar char="q"/>
                </a:pP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i="1">
                            <a:latin typeface="Cambria Math" panose="02040503050406030204" pitchFamily="18" charset="0"/>
                          </a:rPr>
                          <m:t>0</m:t>
                        </m:r>
                      </m:sub>
                    </m:sSub>
                  </m:oMath>
                </a14:m>
                <a:r>
                  <a:rPr lang="sv-SE" sz="1600" dirty="0"/>
                  <a:t> is the </a:t>
                </a:r>
                <a:r>
                  <a:rPr lang="en-US" sz="1600" dirty="0"/>
                  <a:t>lowest excitation energy to be supplied to the </a:t>
                </a:r>
                <a:r>
                  <a:rPr lang="en-US" sz="1600" dirty="0" err="1"/>
                  <a:t>centre</a:t>
                </a:r>
                <a:r>
                  <a:rPr lang="en-US" sz="1600" dirty="0"/>
                  <a:t> to bring it to the excited electronic state. Optically, this will certainly be possible if the axes of both parabolas merge, i.e.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i="1">
                            <a:latin typeface="Cambria Math" panose="02040503050406030204" pitchFamily="18" charset="0"/>
                          </a:rPr>
                          <m:t>𝑔</m:t>
                        </m:r>
                        <m:r>
                          <a:rPr lang="sv-SE" sz="1600" i="1">
                            <a:latin typeface="Cambria Math" panose="02040503050406030204" pitchFamily="18" charset="0"/>
                          </a:rPr>
                          <m:t>0</m:t>
                        </m:r>
                      </m:sub>
                    </m:sSub>
                  </m:oMath>
                </a14:m>
                <a:r>
                  <a:rPr lang="en-US" sz="1600" dirty="0"/>
                  <a: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i="1">
                            <a:latin typeface="Cambria Math" panose="02040503050406030204" pitchFamily="18" charset="0"/>
                          </a:rPr>
                          <m:t>𝑒</m:t>
                        </m:r>
                        <m:r>
                          <a:rPr lang="sv-SE" sz="1600" i="1">
                            <a:latin typeface="Cambria Math" panose="02040503050406030204" pitchFamily="18" charset="0"/>
                          </a:rPr>
                          <m:t>0</m:t>
                        </m:r>
                      </m:sub>
                    </m:sSub>
                  </m:oMath>
                </a14:m>
                <a:r>
                  <a:rPr lang="en-US" sz="1600" dirty="0"/>
                  <a:t> and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i="1">
                            <a:latin typeface="Cambria Math" panose="02040503050406030204" pitchFamily="18" charset="0"/>
                          </a:rPr>
                          <m:t>𝑅</m:t>
                        </m:r>
                      </m:sub>
                    </m:sSub>
                  </m:oMath>
                </a14:m>
                <a:r>
                  <a:rPr lang="en-US" sz="1600" dirty="0"/>
                  <a:t>→ 0, or </a:t>
                </a:r>
                <a14:m>
                  <m:oMath xmlns:m="http://schemas.openxmlformats.org/officeDocument/2006/math">
                    <m:r>
                      <a:rPr lang="sv-SE" sz="1600" i="1">
                        <a:latin typeface="Cambria Math" panose="02040503050406030204" pitchFamily="18" charset="0"/>
                      </a:rPr>
                      <m:t>𝑆</m:t>
                    </m:r>
                  </m:oMath>
                </a14:m>
                <a:r>
                  <a:rPr lang="en-US" sz="1600" dirty="0"/>
                  <a:t> = 0.</a:t>
                </a:r>
                <a:endParaRPr lang="sv-SE" sz="1600" dirty="0"/>
              </a:p>
            </p:txBody>
          </p:sp>
        </mc:Choice>
        <mc:Fallback xmlns="">
          <p:sp>
            <p:nvSpPr>
              <p:cNvPr id="14" name="Rectangle 13"/>
              <p:cNvSpPr>
                <a:spLocks noRot="1" noChangeAspect="1" noMove="1" noResize="1" noEditPoints="1" noAdjustHandles="1" noChangeArrowheads="1" noChangeShapeType="1" noTextEdit="1"/>
              </p:cNvSpPr>
              <p:nvPr/>
            </p:nvSpPr>
            <p:spPr>
              <a:xfrm>
                <a:off x="300038" y="5236117"/>
                <a:ext cx="8520601" cy="851002"/>
              </a:xfrm>
              <a:prstGeom prst="rect">
                <a:avLst/>
              </a:prstGeom>
              <a:blipFill>
                <a:blip r:embed="rId4"/>
                <a:stretch>
                  <a:fillRect l="-286" t="-2143" b="-5714"/>
                </a:stretch>
              </a:blipFill>
            </p:spPr>
            <p:txBody>
              <a:bodyPr/>
              <a:lstStyle/>
              <a:p>
                <a:r>
                  <a:rPr lang="sv-SE">
                    <a:noFill/>
                  </a:rPr>
                  <a:t> </a:t>
                </a:r>
              </a:p>
            </p:txBody>
          </p:sp>
        </mc:Fallback>
      </mc:AlternateContent>
      <p:sp>
        <p:nvSpPr>
          <p:cNvPr id="15" name="TextBox 14"/>
          <p:cNvSpPr txBox="1"/>
          <p:nvPr/>
        </p:nvSpPr>
        <p:spPr>
          <a:xfrm>
            <a:off x="5899489" y="3878784"/>
            <a:ext cx="1572866" cy="338554"/>
          </a:xfrm>
          <a:prstGeom prst="rect">
            <a:avLst/>
          </a:prstGeom>
          <a:noFill/>
        </p:spPr>
        <p:txBody>
          <a:bodyPr wrap="none" rtlCol="0">
            <a:spAutoFit/>
          </a:bodyPr>
          <a:lstStyle/>
          <a:p>
            <a:r>
              <a:rPr lang="sv-SE" sz="1600" dirty="0"/>
              <a:t>No-phonon line</a:t>
            </a:r>
          </a:p>
        </p:txBody>
      </p:sp>
      <p:sp>
        <p:nvSpPr>
          <p:cNvPr id="16" name="TextBox 15"/>
          <p:cNvSpPr txBox="1"/>
          <p:nvPr/>
        </p:nvSpPr>
        <p:spPr>
          <a:xfrm>
            <a:off x="5899488" y="3509452"/>
            <a:ext cx="1367682" cy="338554"/>
          </a:xfrm>
          <a:prstGeom prst="rect">
            <a:avLst/>
          </a:prstGeom>
          <a:noFill/>
        </p:spPr>
        <p:txBody>
          <a:bodyPr wrap="none" rtlCol="0">
            <a:spAutoFit/>
          </a:bodyPr>
          <a:lstStyle/>
          <a:p>
            <a:r>
              <a:rPr lang="sv-SE" sz="1600" dirty="0"/>
              <a:t>Phonon wing</a:t>
            </a:r>
          </a:p>
        </p:txBody>
      </p:sp>
      <p:sp>
        <p:nvSpPr>
          <p:cNvPr id="17"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mc:AlternateContent xmlns:mc="http://schemas.openxmlformats.org/markup-compatibility/2006" xmlns:a14="http://schemas.microsoft.com/office/drawing/2010/main">
        <mc:Choice Requires="a14">
          <p:sp>
            <p:nvSpPr>
              <p:cNvPr id="3" name="Rectangle 2"/>
              <p:cNvSpPr/>
              <p:nvPr/>
            </p:nvSpPr>
            <p:spPr>
              <a:xfrm>
                <a:off x="2664780" y="1148973"/>
                <a:ext cx="128522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sv-SE" i="1" smtClean="0">
                              <a:latin typeface="Cambria Math" panose="02040503050406030204" pitchFamily="18" charset="0"/>
                            </a:rPr>
                          </m:ctrlPr>
                        </m:sSubPr>
                        <m:e>
                          <m:r>
                            <a:rPr lang="sv-SE" i="1">
                              <a:latin typeface="Cambria Math" panose="02040503050406030204" pitchFamily="18" charset="0"/>
                            </a:rPr>
                            <m:t>𝐸</m:t>
                          </m:r>
                        </m:e>
                        <m:sub>
                          <m:r>
                            <a:rPr lang="sv-SE" i="1">
                              <a:latin typeface="Cambria Math" panose="02040503050406030204" pitchFamily="18" charset="0"/>
                            </a:rPr>
                            <m:t>𝑅</m:t>
                          </m:r>
                        </m:sub>
                      </m:sSub>
                      <m:r>
                        <a:rPr lang="sv-SE" i="1" smtClean="0">
                          <a:latin typeface="Cambria Math" panose="02040503050406030204" pitchFamily="18" charset="0"/>
                          <a:ea typeface="Cambria Math" panose="02040503050406030204" pitchFamily="18" charset="0"/>
                        </a:rPr>
                        <m:t>=</m:t>
                      </m:r>
                      <m:r>
                        <a:rPr lang="sv-SE" b="0" i="1" smtClean="0">
                          <a:latin typeface="Cambria Math" panose="02040503050406030204" pitchFamily="18" charset="0"/>
                          <a:ea typeface="Cambria Math" panose="02040503050406030204" pitchFamily="18" charset="0"/>
                        </a:rPr>
                        <m:t>𝑆</m:t>
                      </m:r>
                      <m:r>
                        <a:rPr lang="sv-SE" b="0" i="1" smtClean="0">
                          <a:latin typeface="Cambria Math" panose="02040503050406030204" pitchFamily="18" charset="0"/>
                          <a:ea typeface="Cambria Math" panose="02040503050406030204" pitchFamily="18" charset="0"/>
                        </a:rPr>
                        <m:t>ℏ</m:t>
                      </m:r>
                      <m:r>
                        <a:rPr lang="sv-SE" b="0" i="1" smtClean="0">
                          <a:latin typeface="Cambria Math" panose="02040503050406030204" pitchFamily="18" charset="0"/>
                          <a:ea typeface="Cambria Math" panose="02040503050406030204" pitchFamily="18" charset="0"/>
                        </a:rPr>
                        <m:t>𝜔</m:t>
                      </m:r>
                      <m:r>
                        <a:rPr lang="sv-SE" b="0" i="1" smtClean="0">
                          <a:latin typeface="Cambria Math" panose="02040503050406030204" pitchFamily="18" charset="0"/>
                          <a:ea typeface="Cambria Math" panose="02040503050406030204" pitchFamily="18" charset="0"/>
                        </a:rPr>
                        <m:t>,</m:t>
                      </m:r>
                    </m:oMath>
                  </m:oMathPara>
                </a14:m>
                <a:endParaRPr lang="sv-SE" dirty="0"/>
              </a:p>
            </p:txBody>
          </p:sp>
        </mc:Choice>
        <mc:Fallback xmlns="">
          <p:sp>
            <p:nvSpPr>
              <p:cNvPr id="3" name="Rectangle 2"/>
              <p:cNvSpPr>
                <a:spLocks noRot="1" noChangeAspect="1" noMove="1" noResize="1" noEditPoints="1" noAdjustHandles="1" noChangeArrowheads="1" noChangeShapeType="1" noTextEdit="1"/>
              </p:cNvSpPr>
              <p:nvPr/>
            </p:nvSpPr>
            <p:spPr>
              <a:xfrm>
                <a:off x="2664780" y="1148973"/>
                <a:ext cx="1285224" cy="369332"/>
              </a:xfrm>
              <a:prstGeom prst="rect">
                <a:avLst/>
              </a:prstGeom>
              <a:blipFill>
                <a:blip r:embed="rId5"/>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4919733" y="1148973"/>
                <a:ext cx="1902444" cy="391902"/>
              </a:xfrm>
              <a:prstGeom prst="rect">
                <a:avLst/>
              </a:prstGeom>
            </p:spPr>
            <p:txBody>
              <a:bodyPr wrap="none">
                <a:spAutoFit/>
              </a:bodyPr>
              <a:lstStyle/>
              <a:p>
                <a14:m>
                  <m:oMath xmlns:m="http://schemas.openxmlformats.org/officeDocument/2006/math">
                    <m:r>
                      <a:rPr lang="sv-SE" i="1">
                        <a:latin typeface="Cambria Math" panose="02040503050406030204" pitchFamily="18" charset="0"/>
                        <a:ea typeface="Cambria Math" panose="02040503050406030204" pitchFamily="18" charset="0"/>
                      </a:rPr>
                      <m:t>ℏ</m:t>
                    </m:r>
                    <m:r>
                      <a:rPr lang="sv-SE" i="1" smtClean="0">
                        <a:latin typeface="Cambria Math" panose="02040503050406030204" pitchFamily="18" charset="0"/>
                        <a:ea typeface="Cambria Math" panose="02040503050406030204" pitchFamily="18" charset="0"/>
                      </a:rPr>
                      <m:t>𝜔</m:t>
                    </m:r>
                    <m:r>
                      <a:rPr lang="sv-SE" i="1" smtClean="0">
                        <a:latin typeface="Cambria Math" panose="02040503050406030204" pitchFamily="18" charset="0"/>
                        <a:ea typeface="Cambria Math" panose="02040503050406030204" pitchFamily="18" charset="0"/>
                      </a:rPr>
                      <m:t>=ℏ</m:t>
                    </m:r>
                    <m:sSub>
                      <m:sSubPr>
                        <m:ctrlPr>
                          <a:rPr lang="sv-SE" i="1">
                            <a:latin typeface="Cambria Math" panose="02040503050406030204" pitchFamily="18" charset="0"/>
                          </a:rPr>
                        </m:ctrlPr>
                      </m:sSubPr>
                      <m:e>
                        <m:r>
                          <a:rPr lang="sv-SE" i="1">
                            <a:latin typeface="Cambria Math" panose="02040503050406030204" pitchFamily="18" charset="0"/>
                            <a:ea typeface="Cambria Math" panose="02040503050406030204" pitchFamily="18" charset="0"/>
                          </a:rPr>
                          <m:t>𝜔</m:t>
                        </m:r>
                      </m:e>
                      <m:sub>
                        <m:r>
                          <a:rPr lang="sv-SE" i="1">
                            <a:latin typeface="Cambria Math" panose="02040503050406030204" pitchFamily="18" charset="0"/>
                          </a:rPr>
                          <m:t>𝑔</m:t>
                        </m:r>
                      </m:sub>
                    </m:sSub>
                  </m:oMath>
                </a14:m>
                <a:r>
                  <a:rPr lang="sv-SE" dirty="0">
                    <a:ea typeface="Cambria Math" panose="02040503050406030204" pitchFamily="18" charset="0"/>
                  </a:rPr>
                  <a:t> </a:t>
                </a:r>
                <a14:m>
                  <m:oMath xmlns:m="http://schemas.openxmlformats.org/officeDocument/2006/math">
                    <m:r>
                      <a:rPr lang="sv-SE" i="1">
                        <a:latin typeface="Cambria Math" panose="02040503050406030204" pitchFamily="18" charset="0"/>
                        <a:ea typeface="Cambria Math" panose="02040503050406030204" pitchFamily="18" charset="0"/>
                      </a:rPr>
                      <m:t>=ℏ</m:t>
                    </m:r>
                    <m:sSub>
                      <m:sSubPr>
                        <m:ctrlPr>
                          <a:rPr lang="sv-SE" i="1">
                            <a:latin typeface="Cambria Math" panose="02040503050406030204" pitchFamily="18" charset="0"/>
                          </a:rPr>
                        </m:ctrlPr>
                      </m:sSubPr>
                      <m:e>
                        <m:r>
                          <a:rPr lang="sv-SE" i="1">
                            <a:latin typeface="Cambria Math" panose="02040503050406030204" pitchFamily="18" charset="0"/>
                            <a:ea typeface="Cambria Math" panose="02040503050406030204" pitchFamily="18" charset="0"/>
                          </a:rPr>
                          <m:t>𝜔</m:t>
                        </m:r>
                      </m:e>
                      <m:sub>
                        <m:r>
                          <a:rPr lang="sv-SE" i="1">
                            <a:latin typeface="Cambria Math" panose="02040503050406030204" pitchFamily="18" charset="0"/>
                          </a:rPr>
                          <m:t>𝑒</m:t>
                        </m:r>
                      </m:sub>
                    </m:sSub>
                  </m:oMath>
                </a14:m>
                <a:endParaRPr lang="sv-SE" dirty="0"/>
              </a:p>
            </p:txBody>
          </p:sp>
        </mc:Choice>
        <mc:Fallback xmlns="">
          <p:sp>
            <p:nvSpPr>
              <p:cNvPr id="18" name="Rectangle 17"/>
              <p:cNvSpPr>
                <a:spLocks noRot="1" noChangeAspect="1" noMove="1" noResize="1" noEditPoints="1" noAdjustHandles="1" noChangeArrowheads="1" noChangeShapeType="1" noTextEdit="1"/>
              </p:cNvSpPr>
              <p:nvPr/>
            </p:nvSpPr>
            <p:spPr>
              <a:xfrm>
                <a:off x="4919733" y="1148973"/>
                <a:ext cx="1902444" cy="391902"/>
              </a:xfrm>
              <a:prstGeom prst="rect">
                <a:avLst/>
              </a:prstGeom>
              <a:blipFill>
                <a:blip r:embed="rId6"/>
                <a:stretch>
                  <a:fillRect b="-4615"/>
                </a:stretch>
              </a:blipFill>
            </p:spPr>
            <p:txBody>
              <a:bodyPr/>
              <a:lstStyle/>
              <a:p>
                <a:r>
                  <a:rPr lang="sv-SE">
                    <a:noFill/>
                  </a:rPr>
                  <a:t> </a:t>
                </a:r>
              </a:p>
            </p:txBody>
          </p:sp>
        </mc:Fallback>
      </mc:AlternateContent>
      <p:sp>
        <p:nvSpPr>
          <p:cNvPr id="19" name="Rectangle 18"/>
          <p:cNvSpPr/>
          <p:nvPr/>
        </p:nvSpPr>
        <p:spPr>
          <a:xfrm>
            <a:off x="3907142" y="1148069"/>
            <a:ext cx="1117614" cy="338554"/>
          </a:xfrm>
          <a:prstGeom prst="rect">
            <a:avLst/>
          </a:prstGeom>
        </p:spPr>
        <p:txBody>
          <a:bodyPr wrap="none">
            <a:spAutoFit/>
          </a:bodyPr>
          <a:lstStyle/>
          <a:p>
            <a:r>
              <a:rPr lang="en-US" sz="1600" dirty="0"/>
              <a:t>supposing</a:t>
            </a:r>
            <a:endParaRPr lang="sv-SE" sz="1600" dirty="0"/>
          </a:p>
        </p:txBody>
      </p:sp>
      <p:sp>
        <p:nvSpPr>
          <p:cNvPr id="5" name="Slide Number Placeholder 4"/>
          <p:cNvSpPr>
            <a:spLocks noGrp="1"/>
          </p:cNvSpPr>
          <p:nvPr>
            <p:ph type="sldNum" sz="quarter" idx="12"/>
          </p:nvPr>
        </p:nvSpPr>
        <p:spPr/>
        <p:txBody>
          <a:bodyPr/>
          <a:lstStyle/>
          <a:p>
            <a:fld id="{680D72F4-1C41-4187-A4BC-492CF086CF40}" type="slidenum">
              <a:rPr lang="sv-SE" smtClean="0"/>
              <a:pPr/>
              <a:t>36</a:t>
            </a:fld>
            <a:endParaRPr lang="sv-SE"/>
          </a:p>
        </p:txBody>
      </p:sp>
      <mc:AlternateContent xmlns:mc="http://schemas.openxmlformats.org/markup-compatibility/2006" xmlns:a14="http://schemas.microsoft.com/office/drawing/2010/main">
        <mc:Choice Requires="a14">
          <p:sp>
            <p:nvSpPr>
              <p:cNvPr id="20" name="TextBox 19"/>
              <p:cNvSpPr txBox="1"/>
              <p:nvPr/>
            </p:nvSpPr>
            <p:spPr>
              <a:xfrm>
                <a:off x="6935275" y="4434393"/>
                <a:ext cx="1379930" cy="266227"/>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v-SE" sz="1600" i="1" smtClean="0">
                              <a:solidFill>
                                <a:srgbClr val="FF0000"/>
                              </a:solidFill>
                              <a:latin typeface="Cambria Math" panose="02040503050406030204" pitchFamily="18" charset="0"/>
                            </a:rPr>
                          </m:ctrlPr>
                        </m:sSubPr>
                        <m:e>
                          <m:r>
                            <a:rPr lang="sv-SE" sz="1600" b="0" i="1" smtClean="0">
                              <a:solidFill>
                                <a:srgbClr val="FF0000"/>
                              </a:solidFill>
                              <a:latin typeface="Cambria Math" panose="02040503050406030204" pitchFamily="18" charset="0"/>
                            </a:rPr>
                            <m:t>𝐸</m:t>
                          </m:r>
                        </m:e>
                        <m:sub>
                          <m:r>
                            <a:rPr lang="sv-SE" sz="1600" b="0" i="1" smtClean="0">
                              <a:solidFill>
                                <a:srgbClr val="FF0000"/>
                              </a:solidFill>
                              <a:latin typeface="Cambria Math" panose="02040503050406030204" pitchFamily="18" charset="0"/>
                            </a:rPr>
                            <m:t>0</m:t>
                          </m:r>
                        </m:sub>
                      </m:sSub>
                      <m:r>
                        <a:rPr lang="sv-SE" sz="1600" i="1" smtClean="0">
                          <a:solidFill>
                            <a:srgbClr val="FF0000"/>
                          </a:solidFill>
                          <a:latin typeface="Cambria Math" panose="02040503050406030204" pitchFamily="18" charset="0"/>
                        </a:rPr>
                        <m:t>=</m:t>
                      </m:r>
                      <m:sSub>
                        <m:sSubPr>
                          <m:ctrlPr>
                            <a:rPr lang="sv-SE" sz="1600" i="1">
                              <a:solidFill>
                                <a:srgbClr val="FF0000"/>
                              </a:solidFill>
                              <a:latin typeface="Cambria Math" panose="02040503050406030204" pitchFamily="18" charset="0"/>
                            </a:rPr>
                          </m:ctrlPr>
                        </m:sSubPr>
                        <m:e>
                          <m:r>
                            <a:rPr lang="sv-SE" sz="1600" i="1">
                              <a:solidFill>
                                <a:srgbClr val="FF0000"/>
                              </a:solidFill>
                              <a:latin typeface="Cambria Math" panose="02040503050406030204" pitchFamily="18" charset="0"/>
                            </a:rPr>
                            <m:t>𝐸</m:t>
                          </m:r>
                        </m:e>
                        <m:sub>
                          <m:r>
                            <a:rPr lang="sv-SE" sz="1600" b="0" i="1" smtClean="0">
                              <a:solidFill>
                                <a:srgbClr val="FF0000"/>
                              </a:solidFill>
                              <a:latin typeface="Cambria Math" panose="02040503050406030204" pitchFamily="18" charset="0"/>
                            </a:rPr>
                            <m:t>𝑒</m:t>
                          </m:r>
                          <m:r>
                            <a:rPr lang="sv-SE" sz="1600" i="1">
                              <a:solidFill>
                                <a:srgbClr val="FF0000"/>
                              </a:solidFill>
                              <a:latin typeface="Cambria Math" panose="02040503050406030204" pitchFamily="18" charset="0"/>
                            </a:rPr>
                            <m:t>0</m:t>
                          </m:r>
                        </m:sub>
                      </m:sSub>
                      <m:r>
                        <a:rPr lang="sv-SE" sz="1600" b="0" i="1" smtClean="0">
                          <a:solidFill>
                            <a:srgbClr val="FF0000"/>
                          </a:solidFill>
                          <a:latin typeface="Cambria Math" panose="02040503050406030204" pitchFamily="18" charset="0"/>
                        </a:rPr>
                        <m:t>−</m:t>
                      </m:r>
                      <m:sSub>
                        <m:sSubPr>
                          <m:ctrlPr>
                            <a:rPr lang="sv-SE" sz="1600" i="1">
                              <a:solidFill>
                                <a:srgbClr val="FF0000"/>
                              </a:solidFill>
                              <a:latin typeface="Cambria Math" panose="02040503050406030204" pitchFamily="18" charset="0"/>
                            </a:rPr>
                          </m:ctrlPr>
                        </m:sSubPr>
                        <m:e>
                          <m:r>
                            <a:rPr lang="sv-SE" sz="1600" i="1">
                              <a:solidFill>
                                <a:srgbClr val="FF0000"/>
                              </a:solidFill>
                              <a:latin typeface="Cambria Math" panose="02040503050406030204" pitchFamily="18" charset="0"/>
                            </a:rPr>
                            <m:t>𝐸</m:t>
                          </m:r>
                        </m:e>
                        <m:sub>
                          <m:r>
                            <a:rPr lang="sv-SE" sz="1600" b="0" i="1" smtClean="0">
                              <a:solidFill>
                                <a:srgbClr val="FF0000"/>
                              </a:solidFill>
                              <a:latin typeface="Cambria Math" panose="02040503050406030204" pitchFamily="18" charset="0"/>
                            </a:rPr>
                            <m:t>𝑔</m:t>
                          </m:r>
                          <m:r>
                            <a:rPr lang="sv-SE" sz="1600" i="1">
                              <a:solidFill>
                                <a:srgbClr val="FF0000"/>
                              </a:solidFill>
                              <a:latin typeface="Cambria Math" panose="02040503050406030204" pitchFamily="18" charset="0"/>
                            </a:rPr>
                            <m:t>0</m:t>
                          </m:r>
                        </m:sub>
                      </m:sSub>
                    </m:oMath>
                  </m:oMathPara>
                </a14:m>
                <a:endParaRPr lang="sv-SE" sz="1600"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6935275" y="4434393"/>
                <a:ext cx="1379930" cy="266227"/>
              </a:xfrm>
              <a:prstGeom prst="rect">
                <a:avLst/>
              </a:prstGeom>
              <a:blipFill>
                <a:blip r:embed="rId7"/>
                <a:stretch>
                  <a:fillRect l="-2655" r="-442" b="-20455"/>
                </a:stretch>
              </a:blipFill>
            </p:spPr>
            <p:txBody>
              <a:bodyPr/>
              <a:lstStyle/>
              <a:p>
                <a:r>
                  <a:rPr lang="sv-SE">
                    <a:noFill/>
                  </a:rPr>
                  <a:t> </a:t>
                </a:r>
              </a:p>
            </p:txBody>
          </p:sp>
        </mc:Fallback>
      </mc:AlternateContent>
      <p:sp>
        <p:nvSpPr>
          <p:cNvPr id="21" name="Rectangle 20"/>
          <p:cNvSpPr/>
          <p:nvPr/>
        </p:nvSpPr>
        <p:spPr>
          <a:xfrm>
            <a:off x="4522228" y="4399149"/>
            <a:ext cx="2452916" cy="307777"/>
          </a:xfrm>
          <a:prstGeom prst="rect">
            <a:avLst/>
          </a:prstGeom>
          <a:solidFill>
            <a:schemeClr val="bg1"/>
          </a:solidFill>
        </p:spPr>
        <p:txBody>
          <a:bodyPr wrap="none">
            <a:spAutoFit/>
          </a:bodyPr>
          <a:lstStyle/>
          <a:p>
            <a:r>
              <a:rPr lang="en-US" sz="1400" dirty="0" smtClean="0">
                <a:solidFill>
                  <a:srgbClr val="FF0000"/>
                </a:solidFill>
              </a:rPr>
              <a:t>The lowest </a:t>
            </a:r>
            <a:r>
              <a:rPr lang="en-US" sz="1400" dirty="0">
                <a:solidFill>
                  <a:srgbClr val="FF0000"/>
                </a:solidFill>
              </a:rPr>
              <a:t>excitation energy</a:t>
            </a:r>
            <a:endParaRPr lang="sv-SE" sz="1400" dirty="0">
              <a:solidFill>
                <a:srgbClr val="FF0000"/>
              </a:solidFill>
            </a:endParaRPr>
          </a:p>
        </p:txBody>
      </p:sp>
    </p:spTree>
    <p:extLst>
      <p:ext uri="{BB962C8B-B14F-4D97-AF65-F5344CB8AC3E}">
        <p14:creationId xmlns:p14="http://schemas.microsoft.com/office/powerpoint/2010/main" val="243072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208 -2.59259E-6 L 0.05382 0.0331 " pathEditMode="relative" rAng="0" ptsTypes="AA">
                                      <p:cBhvr>
                                        <p:cTn id="6" dur="2000" fill="hold"/>
                                        <p:tgtEl>
                                          <p:spTgt spid="12"/>
                                        </p:tgtEl>
                                        <p:attrNameLst>
                                          <p:attrName>ppt_x</p:attrName>
                                          <p:attrName>ppt_y</p:attrName>
                                        </p:attrNameLst>
                                      </p:cBhvr>
                                      <p:rCtr x="2587" y="164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4.44444E-6 1.11022E-16 L -0.04878 0.04097 " pathEditMode="relative" rAng="0" ptsTypes="AA">
                                      <p:cBhvr>
                                        <p:cTn id="10" dur="2000" fill="hold"/>
                                        <p:tgtEl>
                                          <p:spTgt spid="13"/>
                                        </p:tgtEl>
                                        <p:attrNameLst>
                                          <p:attrName>ppt_x</p:attrName>
                                          <p:attrName>ppt_y</p:attrName>
                                        </p:attrNameLst>
                                      </p:cBhvr>
                                      <p:rCtr x="-2448" y="2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Rectangle 3"/>
          <p:cNvSpPr/>
          <p:nvPr/>
        </p:nvSpPr>
        <p:spPr>
          <a:xfrm>
            <a:off x="319870" y="1078636"/>
            <a:ext cx="4511171" cy="338554"/>
          </a:xfrm>
          <a:prstGeom prst="rect">
            <a:avLst/>
          </a:prstGeom>
        </p:spPr>
        <p:txBody>
          <a:bodyPr wrap="none">
            <a:spAutoFit/>
          </a:bodyPr>
          <a:lstStyle/>
          <a:p>
            <a:pPr marL="285750" indent="-285750">
              <a:buFont typeface="Wingdings" panose="05000000000000000000" pitchFamily="2" charset="2"/>
              <a:buChar char="q"/>
            </a:pPr>
            <a:r>
              <a:rPr lang="en-US" sz="1600" dirty="0">
                <a:solidFill>
                  <a:srgbClr val="0000FF"/>
                </a:solidFill>
              </a:rPr>
              <a:t>The two parabolic curves intersect at point </a:t>
            </a:r>
            <a:r>
              <a:rPr lang="en-US" sz="1600" i="1" dirty="0">
                <a:solidFill>
                  <a:srgbClr val="0000FF"/>
                </a:solidFill>
              </a:rPr>
              <a:t>X</a:t>
            </a:r>
            <a:endParaRPr lang="sv-SE" sz="1600" dirty="0">
              <a:solidFill>
                <a:srgbClr val="0000FF"/>
              </a:solidFill>
            </a:endParaRPr>
          </a:p>
        </p:txBody>
      </p:sp>
      <mc:AlternateContent xmlns:mc="http://schemas.openxmlformats.org/markup-compatibility/2006" xmlns:a14="http://schemas.microsoft.com/office/drawing/2010/main">
        <mc:Choice Requires="a14">
          <p:sp>
            <p:nvSpPr>
              <p:cNvPr id="6" name="Rectangle 5"/>
              <p:cNvSpPr/>
              <p:nvPr/>
            </p:nvSpPr>
            <p:spPr>
              <a:xfrm>
                <a:off x="621656" y="1418104"/>
                <a:ext cx="7696200" cy="584775"/>
              </a:xfrm>
              <a:prstGeom prst="rect">
                <a:avLst/>
              </a:prstGeom>
            </p:spPr>
            <p:txBody>
              <a:bodyPr wrap="square">
                <a:spAutoFit/>
              </a:bodyPr>
              <a:lstStyle/>
              <a:p>
                <a:r>
                  <a:rPr lang="en-US" sz="1600" dirty="0"/>
                  <a:t>Putting aside zero-point oscillations, the energy separation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i="1">
                            <a:latin typeface="Cambria Math" panose="02040503050406030204" pitchFamily="18" charset="0"/>
                          </a:rPr>
                          <m:t>𝐴</m:t>
                        </m:r>
                      </m:sub>
                    </m:sSub>
                  </m:oMath>
                </a14:m>
                <a:r>
                  <a:rPr lang="en-US" sz="1600" dirty="0"/>
                  <a:t> of point </a:t>
                </a:r>
                <a:r>
                  <a:rPr lang="en-US" sz="1600" i="1" dirty="0"/>
                  <a:t>X</a:t>
                </a:r>
                <a:r>
                  <a:rPr lang="en-US" sz="1600" dirty="0"/>
                  <a:t> from the minimum </a:t>
                </a:r>
                <a:r>
                  <a:rPr lang="en-US" sz="1600" i="1" dirty="0"/>
                  <a:t>C</a:t>
                </a:r>
                <a:r>
                  <a:rPr lang="en-US" sz="1600" dirty="0"/>
                  <a:t> of the upper parabola is equal to </a:t>
                </a:r>
                <a:endParaRPr lang="sv-SE" sz="1600" dirty="0"/>
              </a:p>
            </p:txBody>
          </p:sp>
        </mc:Choice>
        <mc:Fallback xmlns="">
          <p:sp>
            <p:nvSpPr>
              <p:cNvPr id="6" name="Rectangle 5"/>
              <p:cNvSpPr>
                <a:spLocks noRot="1" noChangeAspect="1" noMove="1" noResize="1" noEditPoints="1" noAdjustHandles="1" noChangeArrowheads="1" noChangeShapeType="1" noTextEdit="1"/>
              </p:cNvSpPr>
              <p:nvPr/>
            </p:nvSpPr>
            <p:spPr>
              <a:xfrm>
                <a:off x="621656" y="1418104"/>
                <a:ext cx="7696200" cy="584775"/>
              </a:xfrm>
              <a:prstGeom prst="rect">
                <a:avLst/>
              </a:prstGeom>
              <a:blipFill>
                <a:blip r:embed="rId2"/>
                <a:stretch>
                  <a:fillRect l="-475" t="-3125" b="-12500"/>
                </a:stretch>
              </a:blipFill>
            </p:spPr>
            <p:txBody>
              <a:bodyPr/>
              <a:lstStyle/>
              <a:p>
                <a:r>
                  <a:rPr lang="sv-SE">
                    <a:noFill/>
                  </a:rPr>
                  <a:t> </a:t>
                </a:r>
              </a:p>
            </p:txBody>
          </p:sp>
        </mc:Fallback>
      </mc:AlternateContent>
      <p:sp>
        <p:nvSpPr>
          <p:cNvPr id="8" name="Rectangle 7"/>
          <p:cNvSpPr/>
          <p:nvPr/>
        </p:nvSpPr>
        <p:spPr>
          <a:xfrm>
            <a:off x="4226994" y="2082526"/>
            <a:ext cx="2727029" cy="338554"/>
          </a:xfrm>
          <a:prstGeom prst="rect">
            <a:avLst/>
          </a:prstGeom>
        </p:spPr>
        <p:txBody>
          <a:bodyPr wrap="none">
            <a:spAutoFit/>
          </a:bodyPr>
          <a:lstStyle/>
          <a:p>
            <a:r>
              <a:rPr lang="en-US" sz="1600" dirty="0"/>
              <a:t>This is the </a:t>
            </a:r>
            <a:r>
              <a:rPr lang="en-US" sz="1600" i="1" dirty="0">
                <a:solidFill>
                  <a:srgbClr val="FF0000"/>
                </a:solidFill>
              </a:rPr>
              <a:t>activation energy</a:t>
            </a:r>
            <a:endParaRPr lang="sv-SE" sz="1600" dirty="0">
              <a:solidFill>
                <a:srgbClr val="FF0000"/>
              </a:solidFill>
            </a:endParaRPr>
          </a:p>
        </p:txBody>
      </p:sp>
      <mc:AlternateContent xmlns:mc="http://schemas.openxmlformats.org/markup-compatibility/2006" xmlns:a14="http://schemas.microsoft.com/office/drawing/2010/main">
        <mc:Choice Requires="a14">
          <p:sp>
            <p:nvSpPr>
              <p:cNvPr id="9" name="Rectangle 8"/>
              <p:cNvSpPr/>
              <p:nvPr/>
            </p:nvSpPr>
            <p:spPr>
              <a:xfrm>
                <a:off x="580360" y="2722984"/>
                <a:ext cx="8079432" cy="1569660"/>
              </a:xfrm>
              <a:prstGeom prst="rect">
                <a:avLst/>
              </a:prstGeom>
            </p:spPr>
            <p:txBody>
              <a:bodyPr wrap="square">
                <a:spAutoFit/>
              </a:bodyPr>
              <a:lstStyle/>
              <a:p>
                <a:endParaRPr lang="en-US" sz="1600" dirty="0"/>
              </a:p>
              <a:p>
                <a:r>
                  <a:rPr lang="en-US" sz="1600" dirty="0">
                    <a:solidFill>
                      <a:srgbClr val="0000FF"/>
                    </a:solidFill>
                  </a:rPr>
                  <a:t>With temperature increasing</a:t>
                </a:r>
                <a:r>
                  <a:rPr lang="en-US" sz="1600" dirty="0"/>
                  <a:t>, the amplitude of vibration of the </a:t>
                </a:r>
                <a:r>
                  <a:rPr lang="en-US" sz="1600" dirty="0" err="1"/>
                  <a:t>centre</a:t>
                </a:r>
                <a:r>
                  <a:rPr lang="en-US" sz="1600" dirty="0"/>
                  <a:t> around its position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𝑄</m:t>
                        </m:r>
                      </m:e>
                      <m:sub>
                        <m:r>
                          <a:rPr lang="sv-SE" sz="1600" b="0" i="1" smtClean="0">
                            <a:latin typeface="Cambria Math" panose="02040503050406030204" pitchFamily="18" charset="0"/>
                          </a:rPr>
                          <m:t>𝑒</m:t>
                        </m:r>
                        <m:r>
                          <a:rPr lang="sv-SE" sz="1600" i="1">
                            <a:latin typeface="Cambria Math" panose="02040503050406030204" pitchFamily="18" charset="0"/>
                          </a:rPr>
                          <m:t>0</m:t>
                        </m:r>
                      </m:sub>
                    </m:sSub>
                  </m:oMath>
                </a14:m>
                <a:r>
                  <a:rPr lang="en-US" sz="1600" dirty="0"/>
                  <a:t> increase. The chance of the system reaching to point X increase.</a:t>
                </a:r>
                <a:r>
                  <a:rPr lang="sv-SE" sz="1600" dirty="0"/>
                  <a:t> What does it meam?</a:t>
                </a:r>
              </a:p>
              <a:p>
                <a:r>
                  <a:rPr lang="sv-SE" sz="1600" dirty="0"/>
                  <a:t>It overcomes the potential barrier of height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i="1">
                            <a:latin typeface="Cambria Math" panose="02040503050406030204" pitchFamily="18" charset="0"/>
                          </a:rPr>
                          <m:t>𝐴</m:t>
                        </m:r>
                      </m:sub>
                    </m:sSub>
                  </m:oMath>
                </a14:m>
                <a:r>
                  <a:rPr lang="en-US" sz="1600" baseline="-25000" dirty="0"/>
                  <a:t>. </a:t>
                </a:r>
                <a:r>
                  <a:rPr lang="en-US" sz="1600" dirty="0"/>
                  <a:t> The probability of such a thermally activated process is governed by </a:t>
                </a:r>
              </a:p>
            </p:txBody>
          </p:sp>
        </mc:Choice>
        <mc:Fallback xmlns="">
          <p:sp>
            <p:nvSpPr>
              <p:cNvPr id="9" name="Rectangle 8"/>
              <p:cNvSpPr>
                <a:spLocks noRot="1" noChangeAspect="1" noMove="1" noResize="1" noEditPoints="1" noAdjustHandles="1" noChangeArrowheads="1" noChangeShapeType="1" noTextEdit="1"/>
              </p:cNvSpPr>
              <p:nvPr/>
            </p:nvSpPr>
            <p:spPr>
              <a:xfrm>
                <a:off x="580360" y="2722984"/>
                <a:ext cx="8079432" cy="1569660"/>
              </a:xfrm>
              <a:prstGeom prst="rect">
                <a:avLst/>
              </a:prstGeom>
              <a:blipFill>
                <a:blip r:embed="rId3"/>
                <a:stretch>
                  <a:fillRect l="-377" r="-151" b="-4280"/>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80360" y="4778446"/>
                <a:ext cx="4398961" cy="338554"/>
              </a:xfrm>
              <a:prstGeom prst="rect">
                <a:avLst/>
              </a:prstGeom>
            </p:spPr>
            <p:txBody>
              <a:bodyPr wrap="none">
                <a:spAutoFit/>
              </a:bodyPr>
              <a:lstStyle/>
              <a:p>
                <a:r>
                  <a:rPr lang="en-US" sz="1600" dirty="0"/>
                  <a:t>where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𝑃</m:t>
                        </m:r>
                      </m:e>
                      <m:sub>
                        <m:r>
                          <a:rPr lang="sv-SE" sz="1600" i="1">
                            <a:latin typeface="Cambria Math" panose="02040503050406030204" pitchFamily="18" charset="0"/>
                          </a:rPr>
                          <m:t>0</m:t>
                        </m:r>
                      </m:sub>
                    </m:sSub>
                    <m:r>
                      <a:rPr lang="sv-SE" sz="1600" i="1">
                        <a:latin typeface="Cambria Math" panose="02040503050406030204" pitchFamily="18" charset="0"/>
                      </a:rPr>
                      <m:t> </m:t>
                    </m:r>
                  </m:oMath>
                </a14:m>
                <a:r>
                  <a:rPr lang="en-US" sz="1600" dirty="0"/>
                  <a:t>(s</a:t>
                </a:r>
                <a:r>
                  <a:rPr lang="en-US" sz="1600" baseline="30000" dirty="0"/>
                  <a:t>−1</a:t>
                </a:r>
                <a:r>
                  <a:rPr lang="en-US" sz="1600" dirty="0"/>
                  <a:t>) is the so-called frequency factor</a:t>
                </a:r>
                <a:endParaRPr lang="sv-SE" sz="1600" dirty="0"/>
              </a:p>
            </p:txBody>
          </p:sp>
        </mc:Choice>
        <mc:Fallback xmlns="">
          <p:sp>
            <p:nvSpPr>
              <p:cNvPr id="10" name="Rectangle 9"/>
              <p:cNvSpPr>
                <a:spLocks noRot="1" noChangeAspect="1" noMove="1" noResize="1" noEditPoints="1" noAdjustHandles="1" noChangeArrowheads="1" noChangeShapeType="1" noTextEdit="1"/>
              </p:cNvSpPr>
              <p:nvPr/>
            </p:nvSpPr>
            <p:spPr>
              <a:xfrm>
                <a:off x="580360" y="4778446"/>
                <a:ext cx="4398961" cy="338554"/>
              </a:xfrm>
              <a:prstGeom prst="rect">
                <a:avLst/>
              </a:prstGeom>
              <a:blipFill>
                <a:blip r:embed="rId4"/>
                <a:stretch>
                  <a:fillRect l="-693" t="-5455" b="-2363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1124225" y="4367396"/>
                <a:ext cx="1451230" cy="2615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b="0" i="1" smtClean="0">
                          <a:latin typeface="Cambria Math" panose="02040503050406030204" pitchFamily="18" charset="0"/>
                        </a:rPr>
                        <m:t>𝑃</m:t>
                      </m:r>
                      <m:r>
                        <a:rPr lang="sv-SE" sz="1600" i="1" smtClean="0">
                          <a:latin typeface="Cambria Math" panose="02040503050406030204" pitchFamily="18" charset="0"/>
                        </a:rPr>
                        <m:t>=</m:t>
                      </m:r>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𝑃</m:t>
                          </m:r>
                        </m:e>
                        <m:sub>
                          <m:r>
                            <a:rPr lang="sv-SE" sz="1600" b="0" i="1" smtClean="0">
                              <a:latin typeface="Cambria Math" panose="02040503050406030204" pitchFamily="18" charset="0"/>
                            </a:rPr>
                            <m:t>0</m:t>
                          </m:r>
                        </m:sub>
                      </m:sSub>
                      <m:sSup>
                        <m:sSupPr>
                          <m:ctrlPr>
                            <a:rPr lang="sv-SE" sz="1600" i="1" smtClean="0">
                              <a:latin typeface="Cambria Math" panose="02040503050406030204" pitchFamily="18" charset="0"/>
                            </a:rPr>
                          </m:ctrlPr>
                        </m:sSupPr>
                        <m:e>
                          <m:r>
                            <a:rPr lang="sv-SE" sz="1600" b="0" i="1" smtClean="0">
                              <a:latin typeface="Cambria Math" panose="02040503050406030204" pitchFamily="18" charset="0"/>
                            </a:rPr>
                            <m:t>𝑒</m:t>
                          </m:r>
                        </m:e>
                        <m:sup>
                          <m:f>
                            <m:fPr>
                              <m:type m:val="lin"/>
                              <m:ctrlPr>
                                <a:rPr lang="sv-SE" sz="1600" i="1" smtClean="0">
                                  <a:latin typeface="Cambria Math" panose="02040503050406030204" pitchFamily="18" charset="0"/>
                                </a:rPr>
                              </m:ctrlPr>
                            </m:fPr>
                            <m:num>
                              <m:r>
                                <a:rPr lang="sv-SE" sz="1600" b="0" i="1" smtClean="0">
                                  <a:latin typeface="Cambria Math" panose="02040503050406030204" pitchFamily="18" charset="0"/>
                                </a:rPr>
                                <m:t>−</m:t>
                              </m:r>
                              <m:sSub>
                                <m:sSubPr>
                                  <m:ctrlPr>
                                    <a:rPr lang="sv-SE" sz="1600" b="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𝐴</m:t>
                                  </m:r>
                                </m:sub>
                              </m:sSub>
                            </m:num>
                            <m:den>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𝑘</m:t>
                                  </m:r>
                                </m:e>
                                <m:sub>
                                  <m:r>
                                    <a:rPr lang="sv-SE" sz="1600" b="0" i="1" smtClean="0">
                                      <a:latin typeface="Cambria Math" panose="02040503050406030204" pitchFamily="18" charset="0"/>
                                    </a:rPr>
                                    <m:t>𝐵</m:t>
                                  </m:r>
                                </m:sub>
                              </m:sSub>
                              <m:r>
                                <a:rPr lang="sv-SE" sz="1600" b="0" i="1" smtClean="0">
                                  <a:latin typeface="Cambria Math" panose="02040503050406030204" pitchFamily="18" charset="0"/>
                                </a:rPr>
                                <m:t>𝑇</m:t>
                              </m:r>
                            </m:den>
                          </m:f>
                        </m:sup>
                      </m:sSup>
                    </m:oMath>
                  </m:oMathPara>
                </a14:m>
                <a:endParaRPr lang="sv-SE" sz="1600" dirty="0"/>
              </a:p>
            </p:txBody>
          </p:sp>
        </mc:Choice>
        <mc:Fallback xmlns="">
          <p:sp>
            <p:nvSpPr>
              <p:cNvPr id="16" name="TextBox 15"/>
              <p:cNvSpPr txBox="1">
                <a:spLocks noRot="1" noChangeAspect="1" noMove="1" noResize="1" noEditPoints="1" noAdjustHandles="1" noChangeArrowheads="1" noChangeShapeType="1" noTextEdit="1"/>
              </p:cNvSpPr>
              <p:nvPr/>
            </p:nvSpPr>
            <p:spPr>
              <a:xfrm>
                <a:off x="1124225" y="4367396"/>
                <a:ext cx="1451230" cy="261546"/>
              </a:xfrm>
              <a:prstGeom prst="rect">
                <a:avLst/>
              </a:prstGeom>
              <a:blipFill>
                <a:blip r:embed="rId5"/>
                <a:stretch>
                  <a:fillRect l="-2101" t="-106977" r="-11765" b="-137209"/>
                </a:stretch>
              </a:blipFill>
            </p:spPr>
            <p:txBody>
              <a:bodyPr/>
              <a:lstStyle/>
              <a:p>
                <a:r>
                  <a:rPr lang="sv-SE">
                    <a:noFill/>
                  </a:rPr>
                  <a:t> </a:t>
                </a:r>
              </a:p>
            </p:txBody>
          </p:sp>
        </mc:Fallback>
      </mc:AlternateContent>
      <p:sp>
        <p:nvSpPr>
          <p:cNvPr id="18"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p:grpSp>
        <p:nvGrpSpPr>
          <p:cNvPr id="19" name="Group 18"/>
          <p:cNvGrpSpPr/>
          <p:nvPr/>
        </p:nvGrpSpPr>
        <p:grpSpPr>
          <a:xfrm>
            <a:off x="4979321" y="4178446"/>
            <a:ext cx="3813243" cy="2150236"/>
            <a:chOff x="2198450" y="1945532"/>
            <a:chExt cx="3813243" cy="2150236"/>
          </a:xfrm>
        </p:grpSpPr>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t="63322"/>
            <a:stretch/>
          </p:blipFill>
          <p:spPr>
            <a:xfrm>
              <a:off x="2198450" y="1945532"/>
              <a:ext cx="3813243" cy="2150236"/>
            </a:xfrm>
            <a:prstGeom prst="rect">
              <a:avLst/>
            </a:prstGeom>
          </p:spPr>
        </p:pic>
        <p:sp>
          <p:nvSpPr>
            <p:cNvPr id="21" name="Rectangle 20"/>
            <p:cNvSpPr/>
            <p:nvPr/>
          </p:nvSpPr>
          <p:spPr>
            <a:xfrm>
              <a:off x="4707927" y="1945532"/>
              <a:ext cx="924388" cy="14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2" name="Oval 21"/>
          <p:cNvSpPr/>
          <p:nvPr/>
        </p:nvSpPr>
        <p:spPr>
          <a:xfrm>
            <a:off x="6789351" y="4989816"/>
            <a:ext cx="85725" cy="8572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7-Point Star 22"/>
          <p:cNvSpPr/>
          <p:nvPr/>
        </p:nvSpPr>
        <p:spPr>
          <a:xfrm>
            <a:off x="7030439" y="5240087"/>
            <a:ext cx="1085849" cy="561975"/>
          </a:xfrm>
          <a:prstGeom prst="star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t>heat</a:t>
            </a:r>
          </a:p>
        </p:txBody>
      </p:sp>
      <mc:AlternateContent xmlns:mc="http://schemas.openxmlformats.org/markup-compatibility/2006" xmlns:a14="http://schemas.microsoft.com/office/drawing/2010/main">
        <mc:Choice Requires="a14">
          <p:sp>
            <p:nvSpPr>
              <p:cNvPr id="24" name="TextBox 23"/>
              <p:cNvSpPr txBox="1"/>
              <p:nvPr/>
            </p:nvSpPr>
            <p:spPr>
              <a:xfrm>
                <a:off x="2734149" y="2002879"/>
                <a:ext cx="1492845" cy="5343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𝐴</m:t>
                          </m:r>
                        </m:sub>
                      </m:sSub>
                      <m:r>
                        <a:rPr lang="sv-SE" sz="1600" i="1" smtClean="0">
                          <a:latin typeface="Cambria Math" panose="02040503050406030204" pitchFamily="18" charset="0"/>
                        </a:rPr>
                        <m:t>=</m:t>
                      </m:r>
                      <m:f>
                        <m:fPr>
                          <m:ctrlPr>
                            <a:rPr lang="sv-SE" sz="1600" i="1" smtClean="0">
                              <a:latin typeface="Cambria Math" panose="02040503050406030204" pitchFamily="18" charset="0"/>
                            </a:rPr>
                          </m:ctrlPr>
                        </m:fPr>
                        <m:num>
                          <m:sSup>
                            <m:sSupPr>
                              <m:ctrlPr>
                                <a:rPr lang="sv-SE" sz="1600" i="1" smtClean="0">
                                  <a:latin typeface="Cambria Math" panose="02040503050406030204" pitchFamily="18" charset="0"/>
                                </a:rPr>
                              </m:ctrlPr>
                            </m:sSupPr>
                            <m:e>
                              <m:d>
                                <m:dPr>
                                  <m:ctrlPr>
                                    <a:rPr lang="sv-SE" sz="1600" i="1" smtClean="0">
                                      <a:latin typeface="Cambria Math" panose="02040503050406030204" pitchFamily="18" charset="0"/>
                                    </a:rPr>
                                  </m:ctrlPr>
                                </m:dPr>
                                <m:e>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0</m:t>
                                      </m:r>
                                    </m:sub>
                                  </m:sSub>
                                  <m:r>
                                    <a:rPr lang="sv-SE" sz="1600" b="0" i="1" smtClean="0">
                                      <a:latin typeface="Cambria Math" panose="02040503050406030204" pitchFamily="18" charset="0"/>
                                    </a:rPr>
                                    <m:t>−</m:t>
                                  </m:r>
                                  <m:sSub>
                                    <m:sSubPr>
                                      <m:ctrlPr>
                                        <a:rPr lang="sv-SE" sz="1600" b="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𝑅</m:t>
                                      </m:r>
                                    </m:sub>
                                  </m:sSub>
                                </m:e>
                              </m:d>
                            </m:e>
                            <m:sup>
                              <m:r>
                                <a:rPr lang="sv-SE" sz="1600" b="0" i="1" smtClean="0">
                                  <a:latin typeface="Cambria Math" panose="02040503050406030204" pitchFamily="18" charset="0"/>
                                </a:rPr>
                                <m:t>2</m:t>
                              </m:r>
                            </m:sup>
                          </m:sSup>
                        </m:num>
                        <m:den>
                          <m:r>
                            <a:rPr lang="sv-SE" sz="1600" b="0" i="1" smtClean="0">
                              <a:latin typeface="Cambria Math" panose="02040503050406030204" pitchFamily="18" charset="0"/>
                            </a:rPr>
                            <m:t>4</m:t>
                          </m:r>
                          <m:sSub>
                            <m:sSubPr>
                              <m:ctrlPr>
                                <a:rPr lang="sv-SE" sz="1600" b="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𝑅</m:t>
                              </m:r>
                            </m:sub>
                          </m:sSub>
                        </m:den>
                      </m:f>
                    </m:oMath>
                  </m:oMathPara>
                </a14:m>
                <a:endParaRPr lang="sv-SE"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2734149" y="2002879"/>
                <a:ext cx="1492845" cy="534377"/>
              </a:xfrm>
              <a:prstGeom prst="rect">
                <a:avLst/>
              </a:prstGeom>
              <a:blipFill>
                <a:blip r:embed="rId7"/>
                <a:stretch>
                  <a:fillRect/>
                </a:stretch>
              </a:blipFill>
            </p:spPr>
            <p:txBody>
              <a:bodyPr/>
              <a:lstStyle/>
              <a:p>
                <a:r>
                  <a:rPr lang="sv-SE">
                    <a:noFill/>
                  </a:rPr>
                  <a:t> </a:t>
                </a:r>
              </a:p>
            </p:txBody>
          </p:sp>
        </mc:Fallback>
      </mc:AlternateContent>
      <p:sp>
        <p:nvSpPr>
          <p:cNvPr id="25" name="Rectangle 24"/>
          <p:cNvSpPr/>
          <p:nvPr/>
        </p:nvSpPr>
        <p:spPr>
          <a:xfrm>
            <a:off x="580360" y="2556053"/>
            <a:ext cx="8079432" cy="338554"/>
          </a:xfrm>
          <a:prstGeom prst="rect">
            <a:avLst/>
          </a:prstGeom>
        </p:spPr>
        <p:txBody>
          <a:bodyPr wrap="square">
            <a:spAutoFit/>
          </a:bodyPr>
          <a:lstStyle/>
          <a:p>
            <a:r>
              <a:rPr lang="en-US" sz="1600" dirty="0">
                <a:solidFill>
                  <a:srgbClr val="0000FF"/>
                </a:solidFill>
              </a:rPr>
              <a:t>At a temperature close to absolute zero</a:t>
            </a:r>
            <a:r>
              <a:rPr lang="en-US" sz="1600" dirty="0"/>
              <a:t>, the excited </a:t>
            </a:r>
            <a:r>
              <a:rPr lang="en-US" sz="1600" dirty="0" err="1"/>
              <a:t>centre</a:t>
            </a:r>
            <a:r>
              <a:rPr lang="en-US" sz="1600" dirty="0"/>
              <a:t> is located near point C.</a:t>
            </a:r>
          </a:p>
        </p:txBody>
      </p:sp>
      <p:sp>
        <p:nvSpPr>
          <p:cNvPr id="3" name="Slide Number Placeholder 2"/>
          <p:cNvSpPr>
            <a:spLocks noGrp="1"/>
          </p:cNvSpPr>
          <p:nvPr>
            <p:ph type="sldNum" sz="quarter" idx="12"/>
          </p:nvPr>
        </p:nvSpPr>
        <p:spPr/>
        <p:txBody>
          <a:bodyPr/>
          <a:lstStyle/>
          <a:p>
            <a:fld id="{680D72F4-1C41-4187-A4BC-492CF086CF40}" type="slidenum">
              <a:rPr lang="sv-SE" smtClean="0"/>
              <a:pPr/>
              <a:t>37</a:t>
            </a:fld>
            <a:endParaRPr lang="sv-SE"/>
          </a:p>
        </p:txBody>
      </p:sp>
    </p:spTree>
    <p:extLst>
      <p:ext uri="{BB962C8B-B14F-4D97-AF65-F5344CB8AC3E}">
        <p14:creationId xmlns:p14="http://schemas.microsoft.com/office/powerpoint/2010/main" val="63165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2222E-6 3.7037E-6 L 0.06111 -0.04931 " pathEditMode="relative" rAng="0" ptsTypes="AA">
                                      <p:cBhvr>
                                        <p:cTn id="6" dur="2000" fill="hold"/>
                                        <p:tgtEl>
                                          <p:spTgt spid="22"/>
                                        </p:tgtEl>
                                        <p:attrNameLst>
                                          <p:attrName>ppt_x</p:attrName>
                                          <p:attrName>ppt_y</p:attrName>
                                        </p:attrNameLst>
                                      </p:cBhvr>
                                      <p:rCtr x="3056" y="-2477"/>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grpId="1" nodeType="clickEffect">
                                  <p:stCondLst>
                                    <p:cond delay="0"/>
                                  </p:stCondLst>
                                  <p:childTnLst>
                                    <p:animMotion origin="layout" path="M 0.06129 -0.04931 L 0.0441 0.01551 C 0.04132 0.02963 0.03195 0.04583 0.02309 0.06203 C 0.00955 0.07916 -0.00034 0.0912 -0.01128 0.09676 L -0.05659 0.12523 " pathEditMode="relative" rAng="18720000" ptsTypes="AAAAA">
                                      <p:cBhvr>
                                        <p:cTn id="10" dur="2000" fill="hold"/>
                                        <p:tgtEl>
                                          <p:spTgt spid="22"/>
                                        </p:tgtEl>
                                        <p:attrNameLst>
                                          <p:attrName>ppt_x</p:attrName>
                                          <p:attrName>ppt_y</p:attrName>
                                        </p:attrNameLst>
                                      </p:cBhvr>
                                      <p:rCtr x="-4878" y="9954"/>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22" grpId="0" animBg="1"/>
      <p:bldP spid="22" grpId="1" animBg="1"/>
      <p:bldP spid="2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Rectangle 3"/>
          <p:cNvSpPr/>
          <p:nvPr/>
        </p:nvSpPr>
        <p:spPr>
          <a:xfrm>
            <a:off x="563500" y="1088140"/>
            <a:ext cx="3820277" cy="338554"/>
          </a:xfrm>
          <a:prstGeom prst="rect">
            <a:avLst/>
          </a:prstGeom>
        </p:spPr>
        <p:txBody>
          <a:bodyPr wrap="none">
            <a:spAutoFit/>
          </a:bodyPr>
          <a:lstStyle/>
          <a:p>
            <a:r>
              <a:rPr lang="en-US" sz="1600" dirty="0" smtClean="0">
                <a:solidFill>
                  <a:srgbClr val="FF0000"/>
                </a:solidFill>
              </a:rPr>
              <a:t>Thermal </a:t>
            </a:r>
            <a:r>
              <a:rPr lang="en-US" sz="1600" dirty="0">
                <a:solidFill>
                  <a:srgbClr val="FF0000"/>
                </a:solidFill>
              </a:rPr>
              <a:t>quenching </a:t>
            </a:r>
            <a:r>
              <a:rPr lang="en-US" sz="1600" dirty="0"/>
              <a:t>of the luminescence</a:t>
            </a:r>
            <a:endParaRPr lang="sv-SE" sz="1600" dirty="0"/>
          </a:p>
        </p:txBody>
      </p:sp>
      <mc:AlternateContent xmlns:mc="http://schemas.openxmlformats.org/markup-compatibility/2006" xmlns:a14="http://schemas.microsoft.com/office/drawing/2010/main">
        <mc:Choice Requires="a14">
          <p:sp>
            <p:nvSpPr>
              <p:cNvPr id="6" name="TextBox 5"/>
              <p:cNvSpPr txBox="1"/>
              <p:nvPr/>
            </p:nvSpPr>
            <p:spPr>
              <a:xfrm>
                <a:off x="1126157" y="1631424"/>
                <a:ext cx="2820516" cy="517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𝜂</m:t>
                      </m:r>
                      <m:r>
                        <a:rPr lang="sv-SE" sz="1600" i="1" smtClean="0">
                          <a:latin typeface="Cambria Math" panose="02040503050406030204" pitchFamily="18" charset="0"/>
                        </a:rPr>
                        <m:t>=</m:t>
                      </m:r>
                      <m:f>
                        <m:fPr>
                          <m:ctrlPr>
                            <a:rPr lang="sv-SE" sz="1600" i="1" smtClean="0">
                              <a:latin typeface="Cambria Math" panose="02040503050406030204" pitchFamily="18" charset="0"/>
                            </a:rPr>
                          </m:ctrlPr>
                        </m:fPr>
                        <m:num>
                          <m:f>
                            <m:fPr>
                              <m:type m:val="lin"/>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rPr>
                                    <m:t>𝑟</m:t>
                                  </m:r>
                                </m:sub>
                              </m:sSub>
                            </m:den>
                          </m:f>
                        </m:num>
                        <m:den>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rPr>
                                    <m:t>𝑟</m:t>
                                  </m:r>
                                </m:sub>
                              </m:sSub>
                            </m:den>
                          </m:f>
                          <m:r>
                            <a:rPr lang="sv-SE" sz="1600" b="0" i="1" smtClean="0">
                              <a:latin typeface="Cambria Math" panose="02040503050406030204" pitchFamily="18" charset="0"/>
                            </a:rPr>
                            <m:t>+</m:t>
                          </m:r>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den>
                      </m:f>
                      <m:r>
                        <a:rPr lang="sv-SE" sz="1600" dirty="0">
                          <a:latin typeface="Cambria Math" panose="02040503050406030204" pitchFamily="18" charset="0"/>
                          <a:ea typeface="Cambria Math" panose="02040503050406030204" pitchFamily="18" charset="0"/>
                        </a:rPr>
                        <m:t>=</m:t>
                      </m:r>
                      <m:f>
                        <m:fPr>
                          <m:ctrlPr>
                            <a:rPr lang="sv-SE" sz="1600" i="1" dirty="0" smtClean="0">
                              <a:latin typeface="Cambria Math" panose="02040503050406030204" pitchFamily="18" charset="0"/>
                              <a:ea typeface="Cambria Math" panose="02040503050406030204" pitchFamily="18" charset="0"/>
                            </a:rPr>
                          </m:ctrlPr>
                        </m:fPr>
                        <m:num>
                          <m:r>
                            <a:rPr lang="sv-SE" sz="1600" b="0" i="1" dirty="0" smtClean="0">
                              <a:latin typeface="Cambria Math" panose="02040503050406030204" pitchFamily="18" charset="0"/>
                              <a:ea typeface="Cambria Math" panose="02040503050406030204" pitchFamily="18" charset="0"/>
                            </a:rPr>
                            <m:t>1</m:t>
                          </m:r>
                        </m:num>
                        <m:den>
                          <m:r>
                            <a:rPr lang="sv-SE" sz="1600" b="0" i="1" dirty="0" smtClean="0">
                              <a:latin typeface="Cambria Math" panose="02040503050406030204" pitchFamily="18" charset="0"/>
                              <a:ea typeface="Cambria Math" panose="02040503050406030204" pitchFamily="18" charset="0"/>
                            </a:rPr>
                            <m:t>1+</m:t>
                          </m:r>
                          <m:f>
                            <m:fPr>
                              <m:type m:val="lin"/>
                              <m:ctrlPr>
                                <a:rPr lang="sv-SE" sz="1600" i="1">
                                  <a:latin typeface="Cambria Math" panose="02040503050406030204" pitchFamily="18" charset="0"/>
                                </a:rPr>
                              </m:ctrlPr>
                            </m:fPr>
                            <m:num>
                              <m:sSub>
                                <m:sSubPr>
                                  <m:ctrlPr>
                                    <a:rPr lang="sv-SE" sz="1600" i="1" smtClean="0">
                                      <a:latin typeface="Cambria Math" panose="02040503050406030204" pitchFamily="18" charset="0"/>
                                    </a:rPr>
                                  </m:ctrlPr>
                                </m:sSubPr>
                                <m:e>
                                  <m:r>
                                    <a:rPr lang="sv-SE" sz="1600" i="1" smtClean="0">
                                      <a:latin typeface="Cambria Math" panose="02040503050406030204" pitchFamily="18" charset="0"/>
                                      <a:ea typeface="Cambria Math" panose="02040503050406030204" pitchFamily="18" charset="0"/>
                                    </a:rPr>
                                    <m:t>𝜏</m:t>
                                  </m:r>
                                </m:e>
                                <m:sub>
                                  <m:r>
                                    <a:rPr lang="sv-SE" sz="1600" b="0" i="1" smtClean="0">
                                      <a:latin typeface="Cambria Math" panose="02040503050406030204" pitchFamily="18" charset="0"/>
                                    </a:rPr>
                                    <m:t>𝑟</m:t>
                                  </m:r>
                                </m:sub>
                              </m:sSub>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den>
                      </m:f>
                    </m:oMath>
                  </m:oMathPara>
                </a14:m>
                <a:endParaRPr lang="sv-SE"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126157" y="1631424"/>
                <a:ext cx="2820516" cy="517642"/>
              </a:xfrm>
              <a:prstGeom prst="rect">
                <a:avLst/>
              </a:prstGeom>
              <a:blipFill>
                <a:blip r:embed="rId2"/>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563893" y="2545824"/>
                <a:ext cx="1451230" cy="2615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b="0" i="1" smtClean="0">
                          <a:latin typeface="Cambria Math" panose="02040503050406030204" pitchFamily="18" charset="0"/>
                        </a:rPr>
                        <m:t>𝑃</m:t>
                      </m:r>
                      <m:r>
                        <a:rPr lang="sv-SE" sz="1600" i="1" smtClean="0">
                          <a:latin typeface="Cambria Math" panose="02040503050406030204" pitchFamily="18" charset="0"/>
                        </a:rPr>
                        <m:t>=</m:t>
                      </m:r>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𝑃</m:t>
                          </m:r>
                        </m:e>
                        <m:sub>
                          <m:r>
                            <a:rPr lang="sv-SE" sz="1600" b="0" i="1" smtClean="0">
                              <a:latin typeface="Cambria Math" panose="02040503050406030204" pitchFamily="18" charset="0"/>
                            </a:rPr>
                            <m:t>0</m:t>
                          </m:r>
                        </m:sub>
                      </m:sSub>
                      <m:sSup>
                        <m:sSupPr>
                          <m:ctrlPr>
                            <a:rPr lang="sv-SE" sz="1600" i="1" smtClean="0">
                              <a:latin typeface="Cambria Math" panose="02040503050406030204" pitchFamily="18" charset="0"/>
                            </a:rPr>
                          </m:ctrlPr>
                        </m:sSupPr>
                        <m:e>
                          <m:r>
                            <a:rPr lang="sv-SE" sz="1600" b="0" i="1" smtClean="0">
                              <a:latin typeface="Cambria Math" panose="02040503050406030204" pitchFamily="18" charset="0"/>
                            </a:rPr>
                            <m:t>𝑒</m:t>
                          </m:r>
                        </m:e>
                        <m:sup>
                          <m:f>
                            <m:fPr>
                              <m:type m:val="lin"/>
                              <m:ctrlPr>
                                <a:rPr lang="sv-SE" sz="1600" i="1" smtClean="0">
                                  <a:latin typeface="Cambria Math" panose="02040503050406030204" pitchFamily="18" charset="0"/>
                                </a:rPr>
                              </m:ctrlPr>
                            </m:fPr>
                            <m:num>
                              <m:r>
                                <a:rPr lang="sv-SE" sz="1600" b="0" i="1" smtClean="0">
                                  <a:latin typeface="Cambria Math" panose="02040503050406030204" pitchFamily="18" charset="0"/>
                                </a:rPr>
                                <m:t>−</m:t>
                              </m:r>
                              <m:sSub>
                                <m:sSubPr>
                                  <m:ctrlPr>
                                    <a:rPr lang="sv-SE" sz="1600" b="0" i="1" smtClean="0">
                                      <a:latin typeface="Cambria Math" panose="02040503050406030204" pitchFamily="18" charset="0"/>
                                    </a:rPr>
                                  </m:ctrlPr>
                                </m:sSubPr>
                                <m:e>
                                  <m:r>
                                    <a:rPr lang="sv-SE" sz="1600" b="0" i="1" smtClean="0">
                                      <a:latin typeface="Cambria Math" panose="02040503050406030204" pitchFamily="18" charset="0"/>
                                    </a:rPr>
                                    <m:t>𝐸</m:t>
                                  </m:r>
                                </m:e>
                                <m:sub>
                                  <m:r>
                                    <a:rPr lang="sv-SE" sz="1600" b="0" i="1" smtClean="0">
                                      <a:latin typeface="Cambria Math" panose="02040503050406030204" pitchFamily="18" charset="0"/>
                                    </a:rPr>
                                    <m:t>𝐴</m:t>
                                  </m:r>
                                </m:sub>
                              </m:sSub>
                            </m:num>
                            <m:den>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𝑘</m:t>
                                  </m:r>
                                </m:e>
                                <m:sub>
                                  <m:r>
                                    <a:rPr lang="sv-SE" sz="1600" b="0" i="1" smtClean="0">
                                      <a:latin typeface="Cambria Math" panose="02040503050406030204" pitchFamily="18" charset="0"/>
                                    </a:rPr>
                                    <m:t>𝐵</m:t>
                                  </m:r>
                                </m:sub>
                              </m:sSub>
                              <m:r>
                                <a:rPr lang="sv-SE" sz="1600" b="0" i="1" smtClean="0">
                                  <a:latin typeface="Cambria Math" panose="02040503050406030204" pitchFamily="18" charset="0"/>
                                </a:rPr>
                                <m:t>𝑇</m:t>
                              </m:r>
                            </m:den>
                          </m:f>
                        </m:sup>
                      </m:sSup>
                    </m:oMath>
                  </m:oMathPara>
                </a14:m>
                <a:endParaRPr lang="sv-SE"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563893" y="2545824"/>
                <a:ext cx="1451230" cy="261546"/>
              </a:xfrm>
              <a:prstGeom prst="rect">
                <a:avLst/>
              </a:prstGeom>
              <a:blipFill>
                <a:blip r:embed="rId3"/>
                <a:stretch>
                  <a:fillRect l="-2521" t="-109302" r="-11345" b="-134884"/>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104489" y="3033568"/>
                <a:ext cx="96885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b="0" i="1" smtClean="0">
                          <a:latin typeface="Cambria Math" panose="02040503050406030204" pitchFamily="18" charset="0"/>
                        </a:rPr>
                        <m:t>𝑃</m:t>
                      </m:r>
                      <m:r>
                        <a:rPr lang="sv-SE" sz="1600" i="1" smtClean="0">
                          <a:latin typeface="Cambria Math" panose="02040503050406030204" pitchFamily="18" charset="0"/>
                        </a:rPr>
                        <m:t>=</m:t>
                      </m:r>
                      <m:f>
                        <m:fPr>
                          <m:type m:val="lin"/>
                          <m:ctrlPr>
                            <a:rPr lang="sv-SE" sz="1600" i="1">
                              <a:latin typeface="Cambria Math" panose="02040503050406030204" pitchFamily="18" charset="0"/>
                            </a:rPr>
                          </m:ctrlPr>
                        </m:fPr>
                        <m:num>
                          <m:r>
                            <a:rPr lang="sv-SE" sz="1600" i="1">
                              <a:latin typeface="Cambria Math" panose="02040503050406030204" pitchFamily="18" charset="0"/>
                            </a:rPr>
                            <m:t>1</m:t>
                          </m:r>
                        </m:num>
                        <m:den>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ea typeface="Cambria Math" panose="02040503050406030204" pitchFamily="18" charset="0"/>
                                </a:rPr>
                                <m:t>𝑛</m:t>
                              </m:r>
                              <m:r>
                                <a:rPr lang="sv-SE" sz="1600" i="1">
                                  <a:latin typeface="Cambria Math" panose="02040503050406030204" pitchFamily="18" charset="0"/>
                                </a:rPr>
                                <m:t>𝑟</m:t>
                              </m:r>
                            </m:sub>
                          </m:sSub>
                        </m:den>
                      </m:f>
                    </m:oMath>
                  </m:oMathPara>
                </a14:m>
                <a:endParaRPr lang="sv-SE"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3104489" y="3033568"/>
                <a:ext cx="968855" cy="246221"/>
              </a:xfrm>
              <a:prstGeom prst="rect">
                <a:avLst/>
              </a:prstGeom>
              <a:blipFill>
                <a:blip r:embed="rId4"/>
                <a:stretch>
                  <a:fillRect l="-3774" t="-160000" r="-32704" b="-250000"/>
                </a:stretch>
              </a:blipFill>
            </p:spPr>
            <p:txBody>
              <a:bodyPr/>
              <a:lstStyle/>
              <a:p>
                <a:r>
                  <a:rPr lang="sv-SE">
                    <a:noFill/>
                  </a:rPr>
                  <a:t> </a:t>
                </a:r>
              </a:p>
            </p:txBody>
          </p:sp>
        </mc:Fallback>
      </mc:AlternateContent>
      <p:sp>
        <p:nvSpPr>
          <p:cNvPr id="9" name="Right Brace 8"/>
          <p:cNvSpPr/>
          <p:nvPr/>
        </p:nvSpPr>
        <p:spPr>
          <a:xfrm>
            <a:off x="4292578" y="1806684"/>
            <a:ext cx="285750" cy="150388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0" name="Right Arrow 9"/>
          <p:cNvSpPr/>
          <p:nvPr/>
        </p:nvSpPr>
        <p:spPr>
          <a:xfrm>
            <a:off x="4688365" y="2461470"/>
            <a:ext cx="371475" cy="19431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mc:AlternateContent xmlns:mc="http://schemas.openxmlformats.org/markup-compatibility/2006" xmlns:a14="http://schemas.microsoft.com/office/drawing/2010/main">
        <mc:Choice Requires="a14">
          <p:sp>
            <p:nvSpPr>
              <p:cNvPr id="11" name="TextBox 10"/>
              <p:cNvSpPr txBox="1"/>
              <p:nvPr/>
            </p:nvSpPr>
            <p:spPr>
              <a:xfrm>
                <a:off x="5169877" y="2241601"/>
                <a:ext cx="1699632" cy="512513"/>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𝜂</m:t>
                      </m:r>
                      <m:r>
                        <a:rPr lang="sv-SE" sz="1600" i="1" smtClean="0">
                          <a:latin typeface="Cambria Math" panose="02040503050406030204" pitchFamily="18" charset="0"/>
                        </a:rPr>
                        <m:t>=</m:t>
                      </m:r>
                      <m:f>
                        <m:fPr>
                          <m:ctrlPr>
                            <a:rPr lang="sv-SE" sz="1600" i="1" dirty="0" smtClean="0">
                              <a:latin typeface="Cambria Math" panose="02040503050406030204" pitchFamily="18" charset="0"/>
                              <a:ea typeface="Cambria Math" panose="02040503050406030204" pitchFamily="18" charset="0"/>
                            </a:rPr>
                          </m:ctrlPr>
                        </m:fPr>
                        <m:num>
                          <m:r>
                            <a:rPr lang="sv-SE" sz="1600" b="0" i="1" dirty="0" smtClean="0">
                              <a:latin typeface="Cambria Math" panose="02040503050406030204" pitchFamily="18" charset="0"/>
                              <a:ea typeface="Cambria Math" panose="02040503050406030204" pitchFamily="18" charset="0"/>
                            </a:rPr>
                            <m:t>1</m:t>
                          </m:r>
                        </m:num>
                        <m:den>
                          <m:r>
                            <a:rPr lang="sv-SE" sz="1600" b="0" i="1" dirty="0" smtClean="0">
                              <a:latin typeface="Cambria Math" panose="02040503050406030204" pitchFamily="18" charset="0"/>
                              <a:ea typeface="Cambria Math" panose="02040503050406030204" pitchFamily="18" charset="0"/>
                            </a:rPr>
                            <m:t>1+</m:t>
                          </m:r>
                          <m:r>
                            <a:rPr lang="sv-SE" sz="1600" b="0" i="1" dirty="0" smtClean="0">
                              <a:latin typeface="Cambria Math" panose="02040503050406030204" pitchFamily="18" charset="0"/>
                              <a:ea typeface="Cambria Math" panose="02040503050406030204" pitchFamily="18" charset="0"/>
                            </a:rPr>
                            <m:t>𝜉</m:t>
                          </m:r>
                          <m:sSup>
                            <m:sSupPr>
                              <m:ctrlPr>
                                <a:rPr lang="sv-SE" sz="1600" i="1">
                                  <a:latin typeface="Cambria Math" panose="02040503050406030204" pitchFamily="18" charset="0"/>
                                </a:rPr>
                              </m:ctrlPr>
                            </m:sSupPr>
                            <m:e>
                              <m:r>
                                <a:rPr lang="sv-SE" sz="1600" i="1">
                                  <a:latin typeface="Cambria Math" panose="02040503050406030204" pitchFamily="18" charset="0"/>
                                </a:rPr>
                                <m:t>𝑒</m:t>
                              </m:r>
                            </m:e>
                            <m:sup>
                              <m:f>
                                <m:fPr>
                                  <m:type m:val="lin"/>
                                  <m:ctrlPr>
                                    <a:rPr lang="sv-SE" sz="1600" i="1">
                                      <a:latin typeface="Cambria Math" panose="02040503050406030204" pitchFamily="18" charset="0"/>
                                    </a:rPr>
                                  </m:ctrlPr>
                                </m:fPr>
                                <m:num>
                                  <m:r>
                                    <a:rPr lang="sv-SE" sz="1600" i="1">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𝐸</m:t>
                                      </m:r>
                                    </m:e>
                                    <m:sub>
                                      <m:r>
                                        <a:rPr lang="sv-SE" sz="1600" i="1">
                                          <a:latin typeface="Cambria Math" panose="02040503050406030204" pitchFamily="18" charset="0"/>
                                        </a:rPr>
                                        <m:t>𝐴</m:t>
                                      </m:r>
                                    </m:sub>
                                  </m:sSub>
                                </m:num>
                                <m:den>
                                  <m:sSub>
                                    <m:sSubPr>
                                      <m:ctrlPr>
                                        <a:rPr lang="sv-SE" sz="1600" i="1">
                                          <a:latin typeface="Cambria Math" panose="02040503050406030204" pitchFamily="18" charset="0"/>
                                        </a:rPr>
                                      </m:ctrlPr>
                                    </m:sSubPr>
                                    <m:e>
                                      <m:r>
                                        <a:rPr lang="sv-SE" sz="1600" i="1">
                                          <a:latin typeface="Cambria Math" panose="02040503050406030204" pitchFamily="18" charset="0"/>
                                        </a:rPr>
                                        <m:t>𝑘</m:t>
                                      </m:r>
                                    </m:e>
                                    <m:sub>
                                      <m:r>
                                        <a:rPr lang="sv-SE" sz="1600" i="1">
                                          <a:latin typeface="Cambria Math" panose="02040503050406030204" pitchFamily="18" charset="0"/>
                                        </a:rPr>
                                        <m:t>𝐵</m:t>
                                      </m:r>
                                    </m:sub>
                                  </m:sSub>
                                  <m:r>
                                    <a:rPr lang="sv-SE" sz="1600" i="1">
                                      <a:latin typeface="Cambria Math" panose="02040503050406030204" pitchFamily="18" charset="0"/>
                                    </a:rPr>
                                    <m:t>𝑇</m:t>
                                  </m:r>
                                </m:den>
                              </m:f>
                            </m:sup>
                          </m:sSup>
                        </m:den>
                      </m:f>
                    </m:oMath>
                  </m:oMathPara>
                </a14:m>
                <a:endParaRPr lang="sv-SE"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5169877" y="2241601"/>
                <a:ext cx="1699632" cy="512513"/>
              </a:xfrm>
              <a:prstGeom prst="rect">
                <a:avLst/>
              </a:prstGeom>
              <a:blipFill>
                <a:blip r:embed="rId5"/>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7177228" y="2345155"/>
                <a:ext cx="1003736"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sv-SE" sz="1600" i="1" dirty="0" smtClean="0">
                          <a:latin typeface="Cambria Math" panose="02040503050406030204" pitchFamily="18" charset="0"/>
                          <a:ea typeface="Cambria Math" panose="02040503050406030204" pitchFamily="18" charset="0"/>
                        </a:rPr>
                        <m:t>𝜉</m:t>
                      </m:r>
                      <m:r>
                        <a:rPr lang="sv-SE" sz="1600" b="0" i="1" dirty="0" smtClean="0">
                          <a:latin typeface="Cambria Math" panose="02040503050406030204" pitchFamily="18" charset="0"/>
                          <a:ea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ea typeface="Cambria Math" panose="02040503050406030204" pitchFamily="18" charset="0"/>
                            </a:rPr>
                            <m:t>𝜏</m:t>
                          </m:r>
                        </m:e>
                        <m:sub>
                          <m:r>
                            <a:rPr lang="sv-SE" sz="1600" i="1">
                              <a:latin typeface="Cambria Math" panose="02040503050406030204" pitchFamily="18" charset="0"/>
                            </a:rPr>
                            <m:t>𝑟</m:t>
                          </m:r>
                        </m:sub>
                      </m:sSub>
                      <m:sSub>
                        <m:sSubPr>
                          <m:ctrlPr>
                            <a:rPr lang="sv-SE" sz="1600" i="1">
                              <a:latin typeface="Cambria Math" panose="02040503050406030204" pitchFamily="18" charset="0"/>
                            </a:rPr>
                          </m:ctrlPr>
                        </m:sSubPr>
                        <m:e>
                          <m:r>
                            <a:rPr lang="sv-SE" sz="1600" i="1">
                              <a:latin typeface="Cambria Math" panose="02040503050406030204" pitchFamily="18" charset="0"/>
                            </a:rPr>
                            <m:t>𝑃</m:t>
                          </m:r>
                        </m:e>
                        <m:sub>
                          <m:r>
                            <a:rPr lang="sv-SE" sz="1600" i="1">
                              <a:latin typeface="Cambria Math" panose="02040503050406030204" pitchFamily="18" charset="0"/>
                            </a:rPr>
                            <m:t>0</m:t>
                          </m:r>
                        </m:sub>
                      </m:sSub>
                    </m:oMath>
                  </m:oMathPara>
                </a14:m>
                <a:endParaRPr lang="sv-SE" sz="1600" dirty="0"/>
              </a:p>
            </p:txBody>
          </p:sp>
        </mc:Choice>
        <mc:Fallback xmlns="">
          <p:sp>
            <p:nvSpPr>
              <p:cNvPr id="12" name="Rectangle 11"/>
              <p:cNvSpPr>
                <a:spLocks noRot="1" noChangeAspect="1" noMove="1" noResize="1" noEditPoints="1" noAdjustHandles="1" noChangeArrowheads="1" noChangeShapeType="1" noTextEdit="1"/>
              </p:cNvSpPr>
              <p:nvPr/>
            </p:nvSpPr>
            <p:spPr>
              <a:xfrm>
                <a:off x="7177228" y="2345155"/>
                <a:ext cx="1003736" cy="338554"/>
              </a:xfrm>
              <a:prstGeom prst="rect">
                <a:avLst/>
              </a:prstGeom>
              <a:blipFill>
                <a:blip r:embed="rId6"/>
                <a:stretch>
                  <a:fillRect b="-12727"/>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475364" y="3515297"/>
                <a:ext cx="7848600" cy="584775"/>
              </a:xfrm>
              <a:prstGeom prst="rect">
                <a:avLst/>
              </a:prstGeom>
            </p:spPr>
            <p:txBody>
              <a:bodyPr wrap="square">
                <a:spAutoFit/>
              </a:bodyPr>
              <a:lstStyle/>
              <a:p>
                <a14:m>
                  <m:oMath xmlns:m="http://schemas.openxmlformats.org/officeDocument/2006/math">
                    <m:r>
                      <a:rPr lang="sv-SE" sz="1600" i="1" smtClean="0">
                        <a:solidFill>
                          <a:srgbClr val="0000FF"/>
                        </a:solidFill>
                        <a:latin typeface="Cambria Math" panose="02040503050406030204" pitchFamily="18" charset="0"/>
                        <a:ea typeface="Cambria Math" panose="02040503050406030204" pitchFamily="18" charset="0"/>
                      </a:rPr>
                      <m:t>𝜂</m:t>
                    </m:r>
                  </m:oMath>
                </a14:m>
                <a:r>
                  <a:rPr lang="en-US" sz="1600" dirty="0">
                    <a:solidFill>
                      <a:srgbClr val="0000FF"/>
                    </a:solidFill>
                  </a:rPr>
                  <a:t> drops with increasing temperature and this effect is called </a:t>
                </a:r>
                <a:r>
                  <a:rPr lang="en-US" sz="1600" i="1" dirty="0">
                    <a:solidFill>
                      <a:srgbClr val="0000FF"/>
                    </a:solidFill>
                  </a:rPr>
                  <a:t>thermal quenching</a:t>
                </a:r>
                <a:r>
                  <a:rPr lang="en-US" sz="1600" dirty="0">
                    <a:solidFill>
                      <a:srgbClr val="0000FF"/>
                    </a:solidFill>
                  </a:rPr>
                  <a:t> of the luminescence</a:t>
                </a:r>
                <a:endParaRPr lang="sv-SE" sz="1600" dirty="0">
                  <a:solidFill>
                    <a:srgbClr val="0000FF"/>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475364" y="3515297"/>
                <a:ext cx="7848600" cy="584775"/>
              </a:xfrm>
              <a:prstGeom prst="rect">
                <a:avLst/>
              </a:prstGeom>
              <a:blipFill>
                <a:blip r:embed="rId7"/>
                <a:stretch>
                  <a:fillRect l="-466" t="-3125" r="-699" b="-12500"/>
                </a:stretch>
              </a:blipFill>
            </p:spPr>
            <p:txBody>
              <a:bodyPr/>
              <a:lstStyle/>
              <a:p>
                <a:r>
                  <a:rPr lang="sv-SE">
                    <a:noFill/>
                  </a:rPr>
                  <a:t> </a:t>
                </a:r>
              </a:p>
            </p:txBody>
          </p:sp>
        </mc:Fallback>
      </mc:AlternateContent>
      <p:sp>
        <p:nvSpPr>
          <p:cNvPr id="14" name="Rectangle 13"/>
          <p:cNvSpPr/>
          <p:nvPr/>
        </p:nvSpPr>
        <p:spPr>
          <a:xfrm>
            <a:off x="475364" y="4265766"/>
            <a:ext cx="7958775" cy="1569660"/>
          </a:xfrm>
          <a:prstGeom prst="rect">
            <a:avLst/>
          </a:prstGeom>
        </p:spPr>
        <p:txBody>
          <a:bodyPr wrap="square">
            <a:spAutoFit/>
          </a:bodyPr>
          <a:lstStyle/>
          <a:p>
            <a:r>
              <a:rPr lang="sv-SE" sz="1600" b="1" dirty="0"/>
              <a:t>Note</a:t>
            </a:r>
            <a:r>
              <a:rPr lang="sv-SE" sz="1600" dirty="0"/>
              <a:t>: </a:t>
            </a:r>
          </a:p>
          <a:p>
            <a:r>
              <a:rPr lang="en-US" sz="1600" dirty="0"/>
              <a:t>The above analysis of thermal quenching was based on the assumption that the intersection point </a:t>
            </a:r>
            <a:r>
              <a:rPr lang="en-US" sz="1600" i="1" dirty="0"/>
              <a:t>X</a:t>
            </a:r>
            <a:r>
              <a:rPr lang="en-US" sz="1600" dirty="0"/>
              <a:t> is at a higher energy than point </a:t>
            </a:r>
            <a:r>
              <a:rPr lang="en-US" sz="1600" i="1" dirty="0"/>
              <a:t>B</a:t>
            </a:r>
            <a:r>
              <a:rPr lang="en-US" sz="1600" dirty="0"/>
              <a:t>. If both points are located on the </a:t>
            </a:r>
            <a:r>
              <a:rPr lang="en-US" sz="1600" dirty="0">
                <a:solidFill>
                  <a:srgbClr val="FF0000"/>
                </a:solidFill>
              </a:rPr>
              <a:t>same level or if </a:t>
            </a:r>
            <a:r>
              <a:rPr lang="en-US" sz="1600" i="1" dirty="0">
                <a:solidFill>
                  <a:srgbClr val="FF0000"/>
                </a:solidFill>
              </a:rPr>
              <a:t>X</a:t>
            </a:r>
            <a:r>
              <a:rPr lang="en-US" sz="1600" dirty="0">
                <a:solidFill>
                  <a:srgbClr val="FF0000"/>
                </a:solidFill>
              </a:rPr>
              <a:t> is even lower than </a:t>
            </a:r>
            <a:r>
              <a:rPr lang="en-US" sz="1600" i="1" dirty="0">
                <a:solidFill>
                  <a:srgbClr val="FF0000"/>
                </a:solidFill>
              </a:rPr>
              <a:t>B</a:t>
            </a:r>
            <a:r>
              <a:rPr lang="en-US" sz="1600" dirty="0">
                <a:solidFill>
                  <a:srgbClr val="FF0000"/>
                </a:solidFill>
              </a:rPr>
              <a:t> </a:t>
            </a:r>
            <a:r>
              <a:rPr lang="en-US" sz="1600" dirty="0"/>
              <a:t>then there will be </a:t>
            </a:r>
            <a:r>
              <a:rPr lang="en-US" sz="1600" dirty="0">
                <a:solidFill>
                  <a:srgbClr val="FF0000"/>
                </a:solidFill>
              </a:rPr>
              <a:t>a steep drop </a:t>
            </a:r>
            <a:r>
              <a:rPr lang="en-US" sz="1600" dirty="0"/>
              <a:t>in luminescence intensity since </a:t>
            </a:r>
            <a:r>
              <a:rPr lang="en-US" sz="1600" dirty="0">
                <a:solidFill>
                  <a:srgbClr val="FF0000"/>
                </a:solidFill>
              </a:rPr>
              <a:t>a non-radiative transfer </a:t>
            </a:r>
            <a:r>
              <a:rPr lang="en-US" sz="1600" dirty="0"/>
              <a:t>of the electronic excitation energy to the matrix will </a:t>
            </a:r>
            <a:r>
              <a:rPr lang="en-US" sz="1600" dirty="0">
                <a:solidFill>
                  <a:srgbClr val="FF0000"/>
                </a:solidFill>
              </a:rPr>
              <a:t>prevail</a:t>
            </a:r>
            <a:r>
              <a:rPr lang="en-US" sz="1600" dirty="0"/>
              <a:t> already at very low temperatures.</a:t>
            </a:r>
            <a:endParaRPr lang="sv-SE" sz="1600" dirty="0"/>
          </a:p>
        </p:txBody>
      </p:sp>
      <p:sp>
        <p:nvSpPr>
          <p:cNvPr id="16"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p:sp>
        <p:nvSpPr>
          <p:cNvPr id="3" name="Slide Number Placeholder 2"/>
          <p:cNvSpPr>
            <a:spLocks noGrp="1"/>
          </p:cNvSpPr>
          <p:nvPr>
            <p:ph type="sldNum" sz="quarter" idx="12"/>
          </p:nvPr>
        </p:nvSpPr>
        <p:spPr/>
        <p:txBody>
          <a:bodyPr/>
          <a:lstStyle/>
          <a:p>
            <a:fld id="{680D72F4-1C41-4187-A4BC-492CF086CF40}" type="slidenum">
              <a:rPr lang="sv-SE" smtClean="0"/>
              <a:pPr/>
              <a:t>38</a:t>
            </a:fld>
            <a:endParaRPr lang="sv-SE"/>
          </a:p>
        </p:txBody>
      </p:sp>
    </p:spTree>
    <p:extLst>
      <p:ext uri="{BB962C8B-B14F-4D97-AF65-F5344CB8AC3E}">
        <p14:creationId xmlns:p14="http://schemas.microsoft.com/office/powerpoint/2010/main" val="22227920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4" name="Rectangle 3"/>
          <p:cNvSpPr/>
          <p:nvPr/>
        </p:nvSpPr>
        <p:spPr>
          <a:xfrm>
            <a:off x="2273579" y="1030901"/>
            <a:ext cx="6870421" cy="369332"/>
          </a:xfrm>
          <a:prstGeom prst="rect">
            <a:avLst/>
          </a:prstGeom>
        </p:spPr>
        <p:txBody>
          <a:bodyPr wrap="square">
            <a:spAutoFit/>
          </a:bodyPr>
          <a:lstStyle/>
          <a:p>
            <a:r>
              <a:rPr lang="en-US" dirty="0">
                <a:solidFill>
                  <a:srgbClr val="FF0000"/>
                </a:solidFill>
              </a:rPr>
              <a:t>The shape of absorption and emission spectra of a localize </a:t>
            </a:r>
            <a:r>
              <a:rPr lang="en-US" dirty="0" err="1">
                <a:solidFill>
                  <a:srgbClr val="FF0000"/>
                </a:solidFill>
              </a:rPr>
              <a:t>centre</a:t>
            </a:r>
            <a:endParaRPr lang="sv-SE" dirty="0">
              <a:solidFill>
                <a:srgbClr val="FF0000"/>
              </a:solidFill>
            </a:endParaRPr>
          </a:p>
        </p:txBody>
      </p:sp>
      <p:sp>
        <p:nvSpPr>
          <p:cNvPr id="6" name="Rectangle 5"/>
          <p:cNvSpPr/>
          <p:nvPr/>
        </p:nvSpPr>
        <p:spPr>
          <a:xfrm>
            <a:off x="233380" y="1431010"/>
            <a:ext cx="8086436" cy="1815882"/>
          </a:xfrm>
          <a:prstGeom prst="rect">
            <a:avLst/>
          </a:prstGeom>
        </p:spPr>
        <p:txBody>
          <a:bodyPr wrap="square">
            <a:spAutoFit/>
          </a:bodyPr>
          <a:lstStyle/>
          <a:p>
            <a:r>
              <a:rPr lang="en-US" sz="1600" dirty="0">
                <a:solidFill>
                  <a:srgbClr val="0000FF"/>
                </a:solidFill>
              </a:rPr>
              <a:t>At first glance</a:t>
            </a:r>
            <a:r>
              <a:rPr lang="en-US" sz="1600" dirty="0"/>
              <a:t>, it may seem that both the absorption and emission are formed by narrow lines corresponding to the transitions </a:t>
            </a:r>
            <a:r>
              <a:rPr lang="en-US" sz="1600" i="1" dirty="0"/>
              <a:t>A</a:t>
            </a:r>
            <a:r>
              <a:rPr lang="en-US" sz="1600" dirty="0"/>
              <a:t> → </a:t>
            </a:r>
            <a:r>
              <a:rPr lang="en-US" sz="1600" i="1" dirty="0"/>
              <a:t>B</a:t>
            </a:r>
            <a:r>
              <a:rPr lang="en-US" sz="1600" dirty="0"/>
              <a:t> and </a:t>
            </a:r>
            <a:r>
              <a:rPr lang="en-US" sz="1600" i="1" dirty="0"/>
              <a:t>C</a:t>
            </a:r>
            <a:r>
              <a:rPr lang="en-US" sz="1600" dirty="0"/>
              <a:t> → </a:t>
            </a:r>
            <a:r>
              <a:rPr lang="en-US" sz="1600" i="1" dirty="0"/>
              <a:t>D</a:t>
            </a:r>
            <a:r>
              <a:rPr lang="en-US" sz="1600" dirty="0"/>
              <a:t>. </a:t>
            </a:r>
          </a:p>
          <a:p>
            <a:endParaRPr lang="en-US" sz="1600" dirty="0"/>
          </a:p>
          <a:p>
            <a:r>
              <a:rPr lang="en-US" sz="1600" dirty="0">
                <a:solidFill>
                  <a:srgbClr val="0000FF"/>
                </a:solidFill>
              </a:rPr>
              <a:t>However</a:t>
            </a:r>
            <a:r>
              <a:rPr lang="en-US" sz="1600" dirty="0"/>
              <a:t>, the truth is somewhat </a:t>
            </a:r>
            <a:r>
              <a:rPr lang="en-US" sz="1600" dirty="0">
                <a:solidFill>
                  <a:srgbClr val="0000FF"/>
                </a:solidFill>
              </a:rPr>
              <a:t>more complicated</a:t>
            </a:r>
            <a:r>
              <a:rPr lang="en-US" sz="1600" dirty="0"/>
              <a:t>. The ‘harmonic oscillators’ of the ground as well as the excited electronic states oscillate incessantly, and so both the initial and the final point of an optical transition must respect the </a:t>
            </a:r>
            <a:r>
              <a:rPr lang="en-US" sz="1600" dirty="0">
                <a:solidFill>
                  <a:srgbClr val="0000FF"/>
                </a:solidFill>
              </a:rPr>
              <a:t>spatial distribution of the oscillator probability density</a:t>
            </a:r>
            <a:r>
              <a:rPr lang="en-US" sz="1600" dirty="0"/>
              <a:t>. </a:t>
            </a:r>
            <a:endParaRPr lang="sv-SE" sz="1600" dirty="0"/>
          </a:p>
        </p:txBody>
      </p:sp>
      <mc:AlternateContent xmlns:mc="http://schemas.openxmlformats.org/markup-compatibility/2006" xmlns:a14="http://schemas.microsoft.com/office/drawing/2010/main">
        <mc:Choice Requires="a14">
          <p:sp>
            <p:nvSpPr>
              <p:cNvPr id="7" name="Rectangle 6"/>
              <p:cNvSpPr/>
              <p:nvPr/>
            </p:nvSpPr>
            <p:spPr>
              <a:xfrm>
                <a:off x="233380" y="3277669"/>
                <a:ext cx="8308108" cy="1815882"/>
              </a:xfrm>
              <a:prstGeom prst="rect">
                <a:avLst/>
              </a:prstGeom>
            </p:spPr>
            <p:txBody>
              <a:bodyPr wrap="square">
                <a:spAutoFit/>
              </a:bodyPr>
              <a:lstStyle/>
              <a:p>
                <a:r>
                  <a:rPr lang="en-US" sz="1600" dirty="0">
                    <a:solidFill>
                      <a:srgbClr val="0000FF"/>
                    </a:solidFill>
                  </a:rPr>
                  <a:t>So</a:t>
                </a:r>
                <a:r>
                  <a:rPr lang="en-US" sz="1600" dirty="0"/>
                  <a:t>, </a:t>
                </a:r>
                <a:r>
                  <a:rPr lang="en-US" sz="1600" dirty="0" smtClean="0"/>
                  <a:t>for </a:t>
                </a:r>
                <a:r>
                  <a:rPr lang="en-US" sz="1600" dirty="0"/>
                  <a:t>absorption spectrum:</a:t>
                </a:r>
              </a:p>
              <a:p>
                <a:r>
                  <a:rPr lang="en-US" sz="1600" dirty="0"/>
                  <a:t>It will consist of </a:t>
                </a:r>
                <a:r>
                  <a:rPr lang="en-US" sz="1600" dirty="0">
                    <a:solidFill>
                      <a:srgbClr val="0000FF"/>
                    </a:solidFill>
                  </a:rPr>
                  <a:t>a series of narrow lines spaced equidistantly by the phonon energy </a:t>
                </a:r>
                <a14:m>
                  <m:oMath xmlns:m="http://schemas.openxmlformats.org/officeDocument/2006/math">
                    <m:r>
                      <a:rPr lang="en-US" altLang="zh-CN" sz="1600">
                        <a:solidFill>
                          <a:srgbClr val="0000FF"/>
                        </a:solidFill>
                        <a:latin typeface="Cambria Math" panose="02040503050406030204" pitchFamily="18" charset="0"/>
                      </a:rPr>
                      <m:t>ℏ</m:t>
                    </m:r>
                    <m:r>
                      <m:rPr>
                        <m:sty m:val="p"/>
                      </m:rPr>
                      <a:rPr lang="el-GR" altLang="zh-CN" sz="1600">
                        <a:solidFill>
                          <a:srgbClr val="0000FF"/>
                        </a:solidFill>
                        <a:latin typeface="Cambria Math" panose="02040503050406030204" pitchFamily="18" charset="0"/>
                      </a:rPr>
                      <m:t>ω</m:t>
                    </m:r>
                  </m:oMath>
                </a14:m>
                <a:r>
                  <a:rPr lang="en-US" sz="1600" dirty="0"/>
                  <a:t>, and their intensities will be modulated by a certain probability distribution.</a:t>
                </a:r>
              </a:p>
              <a:p>
                <a:r>
                  <a:rPr lang="en-US" sz="1600" dirty="0" smtClean="0"/>
                  <a:t>For </a:t>
                </a:r>
                <a:r>
                  <a:rPr lang="en-US" sz="1600" dirty="0"/>
                  <a:t>emission spectrum: mirror-like with respect to the absorption spectrum</a:t>
                </a:r>
              </a:p>
              <a:p>
                <a:endParaRPr lang="en-US" sz="1600" dirty="0"/>
              </a:p>
              <a:p>
                <a:r>
                  <a:rPr lang="en-US" sz="1600" dirty="0"/>
                  <a:t>At absolute zero temperature, this yields the shape of the absorption spectrum to be given by the </a:t>
                </a:r>
                <a:r>
                  <a:rPr lang="en-US" sz="1600" dirty="0">
                    <a:solidFill>
                      <a:srgbClr val="0000FF"/>
                    </a:solidFill>
                  </a:rPr>
                  <a:t>Poisson distribution  </a:t>
                </a:r>
                <a:endParaRPr lang="sv-SE" sz="1600" dirty="0">
                  <a:solidFill>
                    <a:srgbClr val="0000FF"/>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233380" y="3277669"/>
                <a:ext cx="8308108" cy="1815882"/>
              </a:xfrm>
              <a:prstGeom prst="rect">
                <a:avLst/>
              </a:prstGeom>
              <a:blipFill>
                <a:blip r:embed="rId2"/>
                <a:stretch>
                  <a:fillRect l="-367" t="-1007" r="-734" b="-335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33380" y="5528381"/>
                <a:ext cx="7837054" cy="338554"/>
              </a:xfrm>
              <a:prstGeom prst="rect">
                <a:avLst/>
              </a:prstGeom>
            </p:spPr>
            <p:txBody>
              <a:bodyPr wrap="square">
                <a:spAutoFit/>
              </a:bodyPr>
              <a:lstStyle/>
              <a:p>
                <a:r>
                  <a:rPr lang="en-US" sz="1600" dirty="0"/>
                  <a:t>where </a:t>
                </a:r>
                <a14:m>
                  <m:oMath xmlns:m="http://schemas.openxmlformats.org/officeDocument/2006/math">
                    <m:r>
                      <a:rPr lang="sv-SE" sz="1600" i="1">
                        <a:latin typeface="Cambria Math" panose="02040503050406030204" pitchFamily="18" charset="0"/>
                      </a:rPr>
                      <m:t>𝑛</m:t>
                    </m:r>
                  </m:oMath>
                </a14:m>
                <a:r>
                  <a:rPr lang="en-US" sz="1600" dirty="0"/>
                  <a:t> numbers the vibrational level of the excited electronic state.</a:t>
                </a:r>
                <a:endParaRPr lang="sv-SE" sz="1600" dirty="0"/>
              </a:p>
            </p:txBody>
          </p:sp>
        </mc:Choice>
        <mc:Fallback xmlns="">
          <p:sp>
            <p:nvSpPr>
              <p:cNvPr id="9" name="Rectangle 8"/>
              <p:cNvSpPr>
                <a:spLocks noRot="1" noChangeAspect="1" noMove="1" noResize="1" noEditPoints="1" noAdjustHandles="1" noChangeArrowheads="1" noChangeShapeType="1" noTextEdit="1"/>
              </p:cNvSpPr>
              <p:nvPr/>
            </p:nvSpPr>
            <p:spPr>
              <a:xfrm>
                <a:off x="233380" y="5528381"/>
                <a:ext cx="7837054" cy="338554"/>
              </a:xfrm>
              <a:prstGeom prst="rect">
                <a:avLst/>
              </a:prstGeom>
              <a:blipFill>
                <a:blip r:embed="rId3"/>
                <a:stretch>
                  <a:fillRect l="-389" t="-5455" b="-23636"/>
                </a:stretch>
              </a:blipFill>
            </p:spPr>
            <p:txBody>
              <a:bodyPr/>
              <a:lstStyle/>
              <a:p>
                <a:r>
                  <a:rPr lang="sv-SE">
                    <a:noFill/>
                  </a:rPr>
                  <a:t> </a:t>
                </a:r>
              </a:p>
            </p:txBody>
          </p:sp>
        </mc:Fallback>
      </mc:AlternateContent>
      <p:sp>
        <p:nvSpPr>
          <p:cNvPr id="10"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mc:AlternateContent xmlns:mc="http://schemas.openxmlformats.org/markup-compatibility/2006" xmlns:a14="http://schemas.microsoft.com/office/drawing/2010/main">
        <mc:Choice Requires="a14">
          <p:sp>
            <p:nvSpPr>
              <p:cNvPr id="3" name="TextBox 2"/>
              <p:cNvSpPr txBox="1"/>
              <p:nvPr/>
            </p:nvSpPr>
            <p:spPr>
              <a:xfrm>
                <a:off x="2754376" y="4995158"/>
                <a:ext cx="2795061" cy="533223"/>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sv-SE" b="0" i="1" smtClean="0">
                          <a:latin typeface="Cambria Math" panose="02040503050406030204" pitchFamily="18" charset="0"/>
                        </a:rPr>
                        <m:t>𝐼</m:t>
                      </m:r>
                      <m:d>
                        <m:dPr>
                          <m:ctrlPr>
                            <a:rPr lang="sv-SE" b="0" i="1" smtClean="0">
                              <a:latin typeface="Cambria Math" panose="02040503050406030204" pitchFamily="18" charset="0"/>
                            </a:rPr>
                          </m:ctrlPr>
                        </m:dPr>
                        <m:e>
                          <m:r>
                            <a:rPr lang="sv-SE" b="0" i="1" smtClean="0">
                              <a:latin typeface="Cambria Math" panose="02040503050406030204" pitchFamily="18" charset="0"/>
                            </a:rPr>
                            <m:t>𝑛</m:t>
                          </m:r>
                        </m:e>
                      </m:d>
                      <m:r>
                        <a:rPr lang="sv-SE" i="1" smtClean="0">
                          <a:latin typeface="Cambria Math" panose="02040503050406030204" pitchFamily="18" charset="0"/>
                          <a:ea typeface="Cambria Math" panose="02040503050406030204" pitchFamily="18" charset="0"/>
                        </a:rPr>
                        <m:t>≈</m:t>
                      </m:r>
                      <m:f>
                        <m:fPr>
                          <m:ctrlPr>
                            <a:rPr lang="sv-SE" b="0" i="1" smtClean="0">
                              <a:latin typeface="Cambria Math" panose="02040503050406030204" pitchFamily="18" charset="0"/>
                            </a:rPr>
                          </m:ctrlPr>
                        </m:fPr>
                        <m:num>
                          <m:sSup>
                            <m:sSupPr>
                              <m:ctrlPr>
                                <a:rPr lang="sv-SE" i="1" smtClean="0">
                                  <a:latin typeface="Cambria Math" panose="02040503050406030204" pitchFamily="18" charset="0"/>
                                </a:rPr>
                              </m:ctrlPr>
                            </m:sSupPr>
                            <m:e>
                              <m:r>
                                <a:rPr lang="sv-SE" i="1" smtClean="0">
                                  <a:latin typeface="Cambria Math" panose="02040503050406030204" pitchFamily="18" charset="0"/>
                                </a:rPr>
                                <m:t>𝑒</m:t>
                              </m:r>
                            </m:e>
                            <m:sup>
                              <m:r>
                                <a:rPr lang="sv-SE" i="1" smtClean="0">
                                  <a:latin typeface="Cambria Math" panose="02040503050406030204" pitchFamily="18" charset="0"/>
                                </a:rPr>
                                <m:t>−</m:t>
                              </m:r>
                              <m:r>
                                <a:rPr lang="sv-SE" b="0" i="1" smtClean="0">
                                  <a:latin typeface="Cambria Math" panose="02040503050406030204" pitchFamily="18" charset="0"/>
                                </a:rPr>
                                <m:t>𝑛</m:t>
                              </m:r>
                            </m:sup>
                          </m:sSup>
                          <m:sSup>
                            <m:sSupPr>
                              <m:ctrlPr>
                                <a:rPr lang="sv-SE" i="1" smtClean="0">
                                  <a:latin typeface="Cambria Math" panose="02040503050406030204" pitchFamily="18" charset="0"/>
                                </a:rPr>
                              </m:ctrlPr>
                            </m:sSupPr>
                            <m:e>
                              <m:r>
                                <a:rPr lang="sv-SE" b="0" i="1" smtClean="0">
                                  <a:latin typeface="Cambria Math" panose="02040503050406030204" pitchFamily="18" charset="0"/>
                                </a:rPr>
                                <m:t>𝑆</m:t>
                              </m:r>
                            </m:e>
                            <m:sup>
                              <m:r>
                                <a:rPr lang="sv-SE" b="0" i="1" smtClean="0">
                                  <a:latin typeface="Cambria Math" panose="02040503050406030204" pitchFamily="18" charset="0"/>
                                </a:rPr>
                                <m:t>𝑛</m:t>
                              </m:r>
                            </m:sup>
                          </m:sSup>
                        </m:num>
                        <m:den>
                          <m:r>
                            <a:rPr lang="sv-SE" b="0" i="1" smtClean="0">
                              <a:latin typeface="Cambria Math" panose="02040503050406030204" pitchFamily="18" charset="0"/>
                            </a:rPr>
                            <m:t>𝑛</m:t>
                          </m:r>
                          <m:r>
                            <a:rPr lang="sv-SE" b="0" i="1" smtClean="0">
                              <a:latin typeface="Cambria Math" panose="02040503050406030204" pitchFamily="18" charset="0"/>
                            </a:rPr>
                            <m:t>!</m:t>
                          </m:r>
                        </m:den>
                      </m:f>
                      <m:r>
                        <a:rPr lang="sv-SE" b="0" i="1" smtClean="0">
                          <a:latin typeface="Cambria Math" panose="02040503050406030204" pitchFamily="18" charset="0"/>
                        </a:rPr>
                        <m:t>, </m:t>
                      </m:r>
                      <m:r>
                        <a:rPr lang="sv-SE" b="0" i="1" smtClean="0">
                          <a:latin typeface="Cambria Math" panose="02040503050406030204" pitchFamily="18" charset="0"/>
                        </a:rPr>
                        <m:t>𝑛</m:t>
                      </m:r>
                      <m:r>
                        <a:rPr lang="sv-SE" b="0" i="1" smtClean="0">
                          <a:latin typeface="Cambria Math" panose="02040503050406030204" pitchFamily="18" charset="0"/>
                        </a:rPr>
                        <m:t>=0, 1, 2, …</m:t>
                      </m:r>
                    </m:oMath>
                  </m:oMathPara>
                </a14:m>
                <a:endParaRPr lang="sv-SE" dirty="0"/>
              </a:p>
            </p:txBody>
          </p:sp>
        </mc:Choice>
        <mc:Fallback xmlns="">
          <p:sp>
            <p:nvSpPr>
              <p:cNvPr id="3" name="TextBox 2"/>
              <p:cNvSpPr txBox="1">
                <a:spLocks noRot="1" noChangeAspect="1" noMove="1" noResize="1" noEditPoints="1" noAdjustHandles="1" noChangeArrowheads="1" noChangeShapeType="1" noTextEdit="1"/>
              </p:cNvSpPr>
              <p:nvPr/>
            </p:nvSpPr>
            <p:spPr>
              <a:xfrm>
                <a:off x="2754376" y="4995158"/>
                <a:ext cx="2795061" cy="533223"/>
              </a:xfrm>
              <a:prstGeom prst="rect">
                <a:avLst/>
              </a:prstGeom>
              <a:blipFill>
                <a:blip r:embed="rId4"/>
                <a:stretch>
                  <a:fillRect/>
                </a:stretch>
              </a:blipFill>
            </p:spPr>
            <p:txBody>
              <a:bodyPr/>
              <a:lstStyle/>
              <a:p>
                <a:r>
                  <a:rPr lang="sv-SE">
                    <a:noFill/>
                  </a:rPr>
                  <a:t> </a:t>
                </a:r>
              </a:p>
            </p:txBody>
          </p:sp>
        </mc:Fallback>
      </mc:AlternateContent>
      <p:sp>
        <p:nvSpPr>
          <p:cNvPr id="5" name="Slide Number Placeholder 4"/>
          <p:cNvSpPr>
            <a:spLocks noGrp="1"/>
          </p:cNvSpPr>
          <p:nvPr>
            <p:ph type="sldNum" sz="quarter" idx="12"/>
          </p:nvPr>
        </p:nvSpPr>
        <p:spPr/>
        <p:txBody>
          <a:bodyPr/>
          <a:lstStyle/>
          <a:p>
            <a:fld id="{680D72F4-1C41-4187-A4BC-492CF086CF40}" type="slidenum">
              <a:rPr lang="sv-SE" smtClean="0"/>
              <a:pPr/>
              <a:t>39</a:t>
            </a:fld>
            <a:endParaRPr lang="sv-SE"/>
          </a:p>
        </p:txBody>
      </p:sp>
    </p:spTree>
    <p:extLst>
      <p:ext uri="{BB962C8B-B14F-4D97-AF65-F5344CB8AC3E}">
        <p14:creationId xmlns:p14="http://schemas.microsoft.com/office/powerpoint/2010/main" val="12736446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75024"/>
          <a:stretch/>
        </p:blipFill>
        <p:spPr>
          <a:xfrm>
            <a:off x="474209" y="1695223"/>
            <a:ext cx="2275389" cy="1124283"/>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541941" y="3818646"/>
                <a:ext cx="8105439" cy="338554"/>
              </a:xfrm>
              <a:prstGeom prst="rect">
                <a:avLst/>
              </a:prstGeom>
              <a:noFill/>
            </p:spPr>
            <p:txBody>
              <a:bodyPr wrap="square" rtlCol="0">
                <a:spAutoFit/>
              </a:bodyPr>
              <a:lstStyle/>
              <a:p>
                <a:r>
                  <a:rPr lang="sv-SE" altLang="zh-CN" sz="1600" dirty="0" smtClean="0"/>
                  <a:t>At </a:t>
                </a:r>
                <a14:m>
                  <m:oMath xmlns:m="http://schemas.openxmlformats.org/officeDocument/2006/math">
                    <m:r>
                      <a:rPr lang="sv-SE" sz="1600" i="1">
                        <a:latin typeface="Cambria Math" panose="02040503050406030204" pitchFamily="18" charset="0"/>
                        <a:ea typeface="Cambria Math" panose="02040503050406030204" pitchFamily="18" charset="0"/>
                      </a:rPr>
                      <m:t>𝑆</m:t>
                    </m:r>
                    <m:r>
                      <a:rPr lang="sv-SE" sz="1600" i="1">
                        <a:latin typeface="Cambria Math" panose="02040503050406030204" pitchFamily="18" charset="0"/>
                        <a:ea typeface="Cambria Math" panose="02040503050406030204" pitchFamily="18" charset="0"/>
                      </a:rPr>
                      <m:t> </m:t>
                    </m:r>
                  </m:oMath>
                </a14:m>
                <a:r>
                  <a:rPr lang="sv-SE" altLang="zh-CN" sz="1600" dirty="0" smtClean="0"/>
                  <a:t>=0</a:t>
                </a:r>
                <a:r>
                  <a:rPr lang="zh-CN" altLang="sv-SE" sz="1600" dirty="0" smtClean="0"/>
                  <a:t>， </a:t>
                </a:r>
                <a:r>
                  <a:rPr lang="sv-SE" sz="1600" dirty="0" smtClean="0"/>
                  <a:t>single </a:t>
                </a:r>
                <a:r>
                  <a:rPr lang="sv-SE" sz="1600" dirty="0"/>
                  <a:t>line </a:t>
                </a:r>
                <a:r>
                  <a:rPr lang="sv-SE" sz="1600" dirty="0" smtClean="0"/>
                  <a:t>coorespond</a:t>
                </a:r>
                <a:r>
                  <a:rPr lang="sv-SE" altLang="zh-CN" sz="1600" dirty="0" smtClean="0"/>
                  <a:t>s</a:t>
                </a:r>
                <a:r>
                  <a:rPr lang="sv-SE" sz="1600" dirty="0" smtClean="0"/>
                  <a:t> </a:t>
                </a:r>
                <a:r>
                  <a:rPr lang="sv-SE" sz="1600" dirty="0"/>
                  <a:t>to the zero-phonon transition―</a:t>
                </a:r>
                <a:r>
                  <a:rPr lang="sv-SE" sz="1600" dirty="0">
                    <a:solidFill>
                      <a:srgbClr val="FF0000"/>
                    </a:solidFill>
                  </a:rPr>
                  <a:t>no-phonon line</a:t>
                </a:r>
              </a:p>
            </p:txBody>
          </p:sp>
        </mc:Choice>
        <mc:Fallback xmlns="">
          <p:sp>
            <p:nvSpPr>
              <p:cNvPr id="6" name="TextBox 5"/>
              <p:cNvSpPr txBox="1">
                <a:spLocks noRot="1" noChangeAspect="1" noMove="1" noResize="1" noEditPoints="1" noAdjustHandles="1" noChangeArrowheads="1" noChangeShapeType="1" noTextEdit="1"/>
              </p:cNvSpPr>
              <p:nvPr/>
            </p:nvSpPr>
            <p:spPr>
              <a:xfrm>
                <a:off x="541941" y="3818646"/>
                <a:ext cx="8105439" cy="338554"/>
              </a:xfrm>
              <a:prstGeom prst="rect">
                <a:avLst/>
              </a:prstGeom>
              <a:blipFill>
                <a:blip r:embed="rId3"/>
                <a:stretch>
                  <a:fillRect l="-451" t="-5357" b="-21429"/>
                </a:stretch>
              </a:blipFill>
            </p:spPr>
            <p:txBody>
              <a:bodyPr/>
              <a:lstStyle/>
              <a:p>
                <a:r>
                  <a:rPr lang="sv-SE">
                    <a:noFill/>
                  </a:rPr>
                  <a:t> </a:t>
                </a:r>
              </a:p>
            </p:txBody>
          </p:sp>
        </mc:Fallback>
      </mc:AlternateContent>
      <p:sp>
        <p:nvSpPr>
          <p:cNvPr id="7" name="TextBox 6"/>
          <p:cNvSpPr txBox="1"/>
          <p:nvPr/>
        </p:nvSpPr>
        <p:spPr>
          <a:xfrm>
            <a:off x="2954112" y="1345780"/>
            <a:ext cx="914033" cy="338554"/>
          </a:xfrm>
          <a:prstGeom prst="rect">
            <a:avLst/>
          </a:prstGeom>
          <a:noFill/>
        </p:spPr>
        <p:txBody>
          <a:bodyPr wrap="none" rtlCol="0">
            <a:spAutoFit/>
          </a:bodyPr>
          <a:lstStyle/>
          <a:p>
            <a:r>
              <a:rPr lang="sv-SE" sz="1600" dirty="0">
                <a:solidFill>
                  <a:srgbClr val="FF0000"/>
                </a:solidFill>
              </a:rPr>
              <a:t>Medium</a:t>
            </a:r>
          </a:p>
        </p:txBody>
      </p:sp>
      <p:sp>
        <p:nvSpPr>
          <p:cNvPr id="8" name="TextBox 7"/>
          <p:cNvSpPr txBox="1"/>
          <p:nvPr/>
        </p:nvSpPr>
        <p:spPr>
          <a:xfrm>
            <a:off x="7022380" y="1358868"/>
            <a:ext cx="846707" cy="338554"/>
          </a:xfrm>
          <a:prstGeom prst="rect">
            <a:avLst/>
          </a:prstGeom>
          <a:noFill/>
        </p:spPr>
        <p:txBody>
          <a:bodyPr wrap="none" rtlCol="0">
            <a:spAutoFit/>
          </a:bodyPr>
          <a:lstStyle/>
          <a:p>
            <a:r>
              <a:rPr lang="sv-SE" sz="1600" dirty="0">
                <a:solidFill>
                  <a:srgbClr val="FF0000"/>
                </a:solidFill>
              </a:rPr>
              <a:t>Strong </a:t>
            </a:r>
          </a:p>
        </p:txBody>
      </p:sp>
      <p:sp>
        <p:nvSpPr>
          <p:cNvPr id="9" name="Rectangle 8"/>
          <p:cNvSpPr/>
          <p:nvPr/>
        </p:nvSpPr>
        <p:spPr>
          <a:xfrm>
            <a:off x="2377667" y="6817439"/>
            <a:ext cx="242374" cy="338554"/>
          </a:xfrm>
          <a:prstGeom prst="rect">
            <a:avLst/>
          </a:prstGeom>
        </p:spPr>
        <p:txBody>
          <a:bodyPr wrap="none">
            <a:spAutoFit/>
          </a:bodyPr>
          <a:lstStyle/>
          <a:p>
            <a:r>
              <a:rPr lang="sv-SE" sz="1600" dirty="0">
                <a:solidFill>
                  <a:srgbClr val="0000FF"/>
                </a:solidFill>
              </a:rPr>
              <a:t> </a:t>
            </a:r>
          </a:p>
        </p:txBody>
      </p:sp>
      <p:sp>
        <p:nvSpPr>
          <p:cNvPr id="10" name="Rectangle 9"/>
          <p:cNvSpPr/>
          <p:nvPr/>
        </p:nvSpPr>
        <p:spPr>
          <a:xfrm>
            <a:off x="288681" y="1000124"/>
            <a:ext cx="4571251" cy="338554"/>
          </a:xfrm>
          <a:prstGeom prst="rect">
            <a:avLst/>
          </a:prstGeom>
        </p:spPr>
        <p:txBody>
          <a:bodyPr wrap="none">
            <a:spAutoFit/>
          </a:bodyPr>
          <a:lstStyle/>
          <a:p>
            <a:r>
              <a:rPr lang="sv-SE" sz="1600" dirty="0">
                <a:solidFill>
                  <a:srgbClr val="FF0000"/>
                </a:solidFill>
              </a:rPr>
              <a:t>Various strength of the exciton-phonon coupling:</a:t>
            </a:r>
          </a:p>
        </p:txBody>
      </p:sp>
      <p:sp>
        <p:nvSpPr>
          <p:cNvPr id="11" name="Rectangle 10"/>
          <p:cNvSpPr/>
          <p:nvPr/>
        </p:nvSpPr>
        <p:spPr>
          <a:xfrm>
            <a:off x="1119869" y="1385679"/>
            <a:ext cx="762838" cy="338554"/>
          </a:xfrm>
          <a:prstGeom prst="rect">
            <a:avLst/>
          </a:prstGeom>
        </p:spPr>
        <p:txBody>
          <a:bodyPr wrap="none">
            <a:spAutoFit/>
          </a:bodyPr>
          <a:lstStyle/>
          <a:p>
            <a:r>
              <a:rPr lang="sv-SE" sz="1600" dirty="0">
                <a:solidFill>
                  <a:srgbClr val="FF0000"/>
                </a:solidFill>
              </a:rPr>
              <a:t>Weak </a:t>
            </a:r>
            <a:endParaRPr lang="sv-SE" sz="1600" dirty="0"/>
          </a:p>
        </p:txBody>
      </p:sp>
      <mc:AlternateContent xmlns:mc="http://schemas.openxmlformats.org/markup-compatibility/2006" xmlns:a14="http://schemas.microsoft.com/office/drawing/2010/main">
        <mc:Choice Requires="a14">
          <p:sp>
            <p:nvSpPr>
              <p:cNvPr id="12" name="Rectangle 11"/>
              <p:cNvSpPr/>
              <p:nvPr/>
            </p:nvSpPr>
            <p:spPr>
              <a:xfrm>
                <a:off x="541941" y="4187978"/>
                <a:ext cx="6934912" cy="1323439"/>
              </a:xfrm>
              <a:prstGeom prst="rect">
                <a:avLst/>
              </a:prstGeom>
            </p:spPr>
            <p:txBody>
              <a:bodyPr wrap="none">
                <a:spAutoFit/>
              </a:bodyPr>
              <a:lstStyle/>
              <a:p>
                <a:r>
                  <a:rPr lang="sv-SE" sz="1600" dirty="0"/>
                  <a:t>With </a:t>
                </a:r>
                <a14:m>
                  <m:oMath xmlns:m="http://schemas.openxmlformats.org/officeDocument/2006/math">
                    <m:r>
                      <a:rPr lang="sv-SE" sz="1600" i="1">
                        <a:latin typeface="Cambria Math" panose="02040503050406030204" pitchFamily="18" charset="0"/>
                        <a:ea typeface="Cambria Math" panose="02040503050406030204" pitchFamily="18" charset="0"/>
                      </a:rPr>
                      <m:t>𝑆</m:t>
                    </m:r>
                  </m:oMath>
                </a14:m>
                <a:r>
                  <a:rPr lang="sv-SE" sz="1600" dirty="0"/>
                  <a:t> increasing,</a:t>
                </a:r>
              </a:p>
              <a:p>
                <a:pPr marL="285750" indent="-285750">
                  <a:buFont typeface="Wingdings" panose="05000000000000000000" pitchFamily="2" charset="2"/>
                  <a:buChar char="ü"/>
                </a:pPr>
                <a:r>
                  <a:rPr lang="sv-SE" sz="1600" dirty="0">
                    <a:solidFill>
                      <a:srgbClr val="0000FF"/>
                    </a:solidFill>
                  </a:rPr>
                  <a:t>The intensity of the no-phonon line </a:t>
                </a:r>
                <a14:m>
                  <m:oMath xmlns:m="http://schemas.openxmlformats.org/officeDocument/2006/math">
                    <m:r>
                      <a:rPr lang="sv-SE" sz="1600">
                        <a:solidFill>
                          <a:srgbClr val="0000FF"/>
                        </a:solidFill>
                        <a:latin typeface="Cambria Math" panose="02040503050406030204" pitchFamily="18" charset="0"/>
                      </a:rPr>
                      <m:t>𝐼</m:t>
                    </m:r>
                    <m:d>
                      <m:dPr>
                        <m:ctrlPr>
                          <a:rPr lang="sv-SE" sz="1600" i="1" smtClean="0">
                            <a:solidFill>
                              <a:srgbClr val="0000FF"/>
                            </a:solidFill>
                            <a:latin typeface="Cambria Math" panose="02040503050406030204" pitchFamily="18" charset="0"/>
                          </a:rPr>
                        </m:ctrlPr>
                      </m:dPr>
                      <m:e>
                        <m:r>
                          <a:rPr lang="sv-SE" sz="1600">
                            <a:solidFill>
                              <a:srgbClr val="0000FF"/>
                            </a:solidFill>
                            <a:latin typeface="Cambria Math" panose="02040503050406030204" pitchFamily="18" charset="0"/>
                          </a:rPr>
                          <m:t>0</m:t>
                        </m:r>
                      </m:e>
                    </m:d>
                    <m:r>
                      <a:rPr lang="sv-SE" sz="1600">
                        <a:solidFill>
                          <a:srgbClr val="0000FF"/>
                        </a:solidFill>
                        <a:latin typeface="Cambria Math" panose="02040503050406030204" pitchFamily="18" charset="0"/>
                      </a:rPr>
                      <m:t>=</m:t>
                    </m:r>
                    <m:sSub>
                      <m:sSubPr>
                        <m:ctrlPr>
                          <a:rPr lang="sv-SE" sz="1600" i="1">
                            <a:solidFill>
                              <a:srgbClr val="0000FF"/>
                            </a:solidFill>
                            <a:latin typeface="Cambria Math" panose="02040503050406030204" pitchFamily="18" charset="0"/>
                          </a:rPr>
                        </m:ctrlPr>
                      </m:sSubPr>
                      <m:e>
                        <m:r>
                          <a:rPr lang="sv-SE" sz="1600">
                            <a:solidFill>
                              <a:srgbClr val="0000FF"/>
                            </a:solidFill>
                            <a:latin typeface="Cambria Math" panose="02040503050406030204" pitchFamily="18" charset="0"/>
                          </a:rPr>
                          <m:t>𝐼</m:t>
                        </m:r>
                      </m:e>
                      <m:sub>
                        <m:r>
                          <a:rPr lang="sv-SE" sz="1600">
                            <a:solidFill>
                              <a:srgbClr val="0000FF"/>
                            </a:solidFill>
                            <a:latin typeface="Cambria Math" panose="02040503050406030204" pitchFamily="18" charset="0"/>
                          </a:rPr>
                          <m:t>𝑁𝑃</m:t>
                        </m:r>
                      </m:sub>
                    </m:sSub>
                  </m:oMath>
                </a14:m>
                <a:r>
                  <a:rPr lang="sv-SE" sz="1600" dirty="0">
                    <a:solidFill>
                      <a:srgbClr val="0000FF"/>
                    </a:solidFill>
                  </a:rPr>
                  <a:t> decreases;</a:t>
                </a:r>
              </a:p>
              <a:p>
                <a:pPr marL="285750" indent="-285750">
                  <a:buFont typeface="Wingdings" panose="05000000000000000000" pitchFamily="2" charset="2"/>
                  <a:buChar char="ü"/>
                </a:pPr>
                <a:r>
                  <a:rPr lang="sv-SE" sz="1600" dirty="0">
                    <a:solidFill>
                      <a:srgbClr val="0000FF"/>
                    </a:solidFill>
                  </a:rPr>
                  <a:t>Appear phonon replicas or satellites at higher </a:t>
                </a:r>
                <a14:m>
                  <m:oMath xmlns:m="http://schemas.openxmlformats.org/officeDocument/2006/math">
                    <m:r>
                      <a:rPr lang="sv-SE" sz="1600" i="1">
                        <a:solidFill>
                          <a:srgbClr val="0000FF"/>
                        </a:solidFill>
                        <a:latin typeface="Cambria Math" panose="02040503050406030204" pitchFamily="18" charset="0"/>
                      </a:rPr>
                      <m:t>𝑛</m:t>
                    </m:r>
                  </m:oMath>
                </a14:m>
                <a:r>
                  <a:rPr lang="sv-SE" sz="1600" dirty="0">
                    <a:solidFill>
                      <a:srgbClr val="0000FF"/>
                    </a:solidFill>
                  </a:rPr>
                  <a:t>;</a:t>
                </a:r>
              </a:p>
              <a:p>
                <a:pPr marL="285750" indent="-285750">
                  <a:buFont typeface="Wingdings" panose="05000000000000000000" pitchFamily="2" charset="2"/>
                  <a:buChar char="ü"/>
                </a:pPr>
                <a:r>
                  <a:rPr lang="en-US" sz="1600" dirty="0">
                    <a:solidFill>
                      <a:srgbClr val="0000FF"/>
                    </a:solidFill>
                  </a:rPr>
                  <a:t>The maximum of the spectral ‘envelope’ occurs roughly at  </a:t>
                </a:r>
                <a14:m>
                  <m:oMath xmlns:m="http://schemas.openxmlformats.org/officeDocument/2006/math">
                    <m:r>
                      <a:rPr lang="sv-SE" sz="1600" i="1">
                        <a:solidFill>
                          <a:srgbClr val="0000FF"/>
                        </a:solidFill>
                        <a:latin typeface="Cambria Math" panose="02040503050406030204" pitchFamily="18" charset="0"/>
                      </a:rPr>
                      <m:t>𝑛</m:t>
                    </m:r>
                    <m:r>
                      <a:rPr lang="sv-SE" sz="1600" i="1" smtClean="0">
                        <a:solidFill>
                          <a:srgbClr val="0000FF"/>
                        </a:solidFill>
                        <a:latin typeface="Cambria Math" panose="02040503050406030204" pitchFamily="18" charset="0"/>
                        <a:ea typeface="Cambria Math" panose="02040503050406030204" pitchFamily="18" charset="0"/>
                      </a:rPr>
                      <m:t>=</m:t>
                    </m:r>
                    <m:r>
                      <a:rPr lang="sv-SE" sz="1600" b="0" i="1" smtClean="0">
                        <a:solidFill>
                          <a:srgbClr val="0000FF"/>
                        </a:solidFill>
                        <a:latin typeface="Cambria Math" panose="02040503050406030204" pitchFamily="18" charset="0"/>
                        <a:ea typeface="Cambria Math" panose="02040503050406030204" pitchFamily="18" charset="0"/>
                      </a:rPr>
                      <m:t>𝑆</m:t>
                    </m:r>
                  </m:oMath>
                </a14:m>
                <a:r>
                  <a:rPr lang="en-US" sz="1600" dirty="0">
                    <a:solidFill>
                      <a:srgbClr val="0000FF"/>
                    </a:solidFill>
                  </a:rPr>
                  <a:t> ;</a:t>
                </a:r>
              </a:p>
              <a:p>
                <a:pPr marL="285750" indent="-285750">
                  <a:buFont typeface="Wingdings" panose="05000000000000000000" pitchFamily="2" charset="2"/>
                  <a:buChar char="ü"/>
                </a:pPr>
                <a:r>
                  <a:rPr lang="en-US" sz="1600" dirty="0">
                    <a:solidFill>
                      <a:srgbClr val="0000FF"/>
                    </a:solidFill>
                  </a:rPr>
                  <a:t>The </a:t>
                </a:r>
                <a:r>
                  <a:rPr lang="en-US" sz="1600" dirty="0" smtClean="0">
                    <a:solidFill>
                      <a:srgbClr val="0000FF"/>
                    </a:solidFill>
                  </a:rPr>
                  <a:t>phonon satellites </a:t>
                </a:r>
                <a:r>
                  <a:rPr lang="en-US" sz="1600" dirty="0">
                    <a:solidFill>
                      <a:srgbClr val="0000FF"/>
                    </a:solidFill>
                  </a:rPr>
                  <a:t>gradually merge into a continuum―</a:t>
                </a:r>
                <a:r>
                  <a:rPr lang="en-US" sz="1600" dirty="0">
                    <a:solidFill>
                      <a:srgbClr val="FF0000"/>
                    </a:solidFill>
                  </a:rPr>
                  <a:t>phonon wing</a:t>
                </a:r>
                <a:r>
                  <a:rPr lang="en-US" sz="1600" dirty="0">
                    <a:solidFill>
                      <a:srgbClr val="0000FF"/>
                    </a:solidFill>
                  </a:rPr>
                  <a:t>.</a:t>
                </a:r>
                <a:endParaRPr lang="sv-SE" sz="1600" dirty="0">
                  <a:solidFill>
                    <a:srgbClr val="0000FF"/>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541941" y="4187978"/>
                <a:ext cx="6934912" cy="1323439"/>
              </a:xfrm>
              <a:prstGeom prst="rect">
                <a:avLst/>
              </a:prstGeom>
              <a:blipFill>
                <a:blip r:embed="rId4"/>
                <a:stretch>
                  <a:fillRect l="-527" t="-1382" b="-5069"/>
                </a:stretch>
              </a:blipFill>
            </p:spPr>
            <p:txBody>
              <a:bodyPr/>
              <a:lstStyle/>
              <a:p>
                <a:r>
                  <a:rPr lang="sv-SE">
                    <a:noFill/>
                  </a:rPr>
                  <a:t> </a:t>
                </a:r>
              </a:p>
            </p:txBody>
          </p:sp>
        </mc:Fallback>
      </mc:AlternateContent>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t="24987" b="49832"/>
          <a:stretch/>
        </p:blipFill>
        <p:spPr>
          <a:xfrm>
            <a:off x="2367056" y="1667514"/>
            <a:ext cx="2275389" cy="1133519"/>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50111" b="24857"/>
          <a:stretch/>
        </p:blipFill>
        <p:spPr>
          <a:xfrm>
            <a:off x="4339628" y="1667516"/>
            <a:ext cx="2275389" cy="1126836"/>
          </a:xfrm>
          <a:prstGeom prst="rect">
            <a:avLst/>
          </a:prstGeom>
        </p:spPr>
      </p:pic>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t="75758"/>
          <a:stretch/>
        </p:blipFill>
        <p:spPr>
          <a:xfrm>
            <a:off x="6312200" y="1684635"/>
            <a:ext cx="2275389" cy="1091244"/>
          </a:xfrm>
          <a:prstGeom prst="rect">
            <a:avLst/>
          </a:prstGeom>
        </p:spPr>
      </p:pic>
      <mc:AlternateContent xmlns:mc="http://schemas.openxmlformats.org/markup-compatibility/2006" xmlns:a14="http://schemas.microsoft.com/office/drawing/2010/main">
        <mc:Choice Requires="a14">
          <p:sp>
            <p:nvSpPr>
              <p:cNvPr id="16" name="Rectangle 15"/>
              <p:cNvSpPr/>
              <p:nvPr/>
            </p:nvSpPr>
            <p:spPr>
              <a:xfrm>
                <a:off x="474209" y="5371636"/>
                <a:ext cx="7894572" cy="584775"/>
              </a:xfrm>
              <a:prstGeom prst="rect">
                <a:avLst/>
              </a:prstGeom>
            </p:spPr>
            <p:txBody>
              <a:bodyPr wrap="square">
                <a:spAutoFit/>
              </a:bodyPr>
              <a:lstStyle/>
              <a:p>
                <a:r>
                  <a:rPr lang="en-US" sz="1600" dirty="0"/>
                  <a:t>The ratio of the no-phonon line intensity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𝑁𝑃</m:t>
                        </m:r>
                      </m:sub>
                    </m:sSub>
                  </m:oMath>
                </a14:m>
                <a:r>
                  <a:rPr lang="en-US" sz="1600" dirty="0"/>
                  <a:t> to the total intensity of the absorption (or emission) band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𝑁𝑃</m:t>
                        </m:r>
                      </m:sub>
                    </m:sSub>
                  </m:oMath>
                </a14:m>
                <a:r>
                  <a:rPr lang="en-US" sz="1600" dirty="0"/>
                  <a:t>+ </a:t>
                </a:r>
                <a14:m>
                  <m:oMath xmlns:m="http://schemas.openxmlformats.org/officeDocument/2006/math">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𝑃</m:t>
                        </m:r>
                        <m:r>
                          <a:rPr lang="sv-SE" sz="1600" b="0" i="1" smtClean="0">
                            <a:latin typeface="Cambria Math" panose="02040503050406030204" pitchFamily="18" charset="0"/>
                          </a:rPr>
                          <m:t>𝑊</m:t>
                        </m:r>
                      </m:sub>
                    </m:sSub>
                  </m:oMath>
                </a14:m>
                <a:r>
                  <a:rPr lang="en-US" sz="1600" dirty="0"/>
                  <a:t>) is called the </a:t>
                </a:r>
                <a:r>
                  <a:rPr lang="en-US" sz="1600" i="1" dirty="0">
                    <a:solidFill>
                      <a:srgbClr val="FF0000"/>
                    </a:solidFill>
                  </a:rPr>
                  <a:t>Debye–Waller factor</a:t>
                </a:r>
                <a:r>
                  <a:rPr lang="en-US" sz="1600" dirty="0">
                    <a:solidFill>
                      <a:srgbClr val="FF0000"/>
                    </a:solidFill>
                  </a:rPr>
                  <a:t> </a:t>
                </a:r>
                <a:endParaRPr lang="sv-SE" sz="1600" dirty="0">
                  <a:solidFill>
                    <a:srgbClr val="FF0000"/>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474209" y="5371636"/>
                <a:ext cx="7894572" cy="584775"/>
              </a:xfrm>
              <a:prstGeom prst="rect">
                <a:avLst/>
              </a:prstGeom>
              <a:blipFill>
                <a:blip r:embed="rId6"/>
                <a:stretch>
                  <a:fillRect l="-463" t="-3125" b="-12500"/>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95697" y="2874924"/>
                <a:ext cx="2343936" cy="830997"/>
              </a:xfrm>
              <a:prstGeom prst="rect">
                <a:avLst/>
              </a:prstGeom>
              <a:solidFill>
                <a:schemeClr val="accent2">
                  <a:lumMod val="20000"/>
                  <a:lumOff val="80000"/>
                </a:schemeClr>
              </a:solidFill>
            </p:spPr>
            <p:txBody>
              <a:bodyPr wrap="square">
                <a:spAutoFit/>
              </a:bodyPr>
              <a:lstStyle/>
              <a:p>
                <a:pPr marL="171450" indent="-171450">
                  <a:buFont typeface="Arial" panose="020B0604020202020204" pitchFamily="34" charset="0"/>
                  <a:buChar char="•"/>
                </a:pPr>
                <a:r>
                  <a:rPr lang="en-US" sz="1200" dirty="0"/>
                  <a:t>A distinct no-phonon line; </a:t>
                </a:r>
              </a:p>
              <a:p>
                <a:pPr marL="171450" indent="-171450">
                  <a:buFont typeface="Arial" panose="020B0604020202020204" pitchFamily="34" charset="0"/>
                  <a:buChar char="•"/>
                </a:pPr>
                <a:r>
                  <a:rPr lang="en-US" sz="1200" dirty="0"/>
                  <a:t>A negligible phonon wing;</a:t>
                </a:r>
              </a:p>
              <a:p>
                <a:pPr marL="171450" indent="-171450">
                  <a:buFont typeface="Arial" panose="020B0604020202020204" pitchFamily="34" charset="0"/>
                  <a:buChar char="•"/>
                </a:pPr>
                <a:r>
                  <a:rPr lang="en-US" sz="1200" dirty="0" smtClean="0"/>
                  <a:t>Zero </a:t>
                </a:r>
                <a:r>
                  <a:rPr lang="en-US" sz="1200" dirty="0"/>
                  <a:t>Stokes shift;</a:t>
                </a:r>
              </a:p>
              <a:p>
                <a:pPr marL="171450" indent="-171450">
                  <a:buFont typeface="Arial" panose="020B0604020202020204" pitchFamily="34" charset="0"/>
                  <a:buChar char="•"/>
                </a:pPr>
                <a:r>
                  <a:rPr lang="en-US" sz="1200" dirty="0"/>
                  <a:t>A large factor </a:t>
                </a:r>
                <a14:m>
                  <m:oMath xmlns:m="http://schemas.openxmlformats.org/officeDocument/2006/math">
                    <m:sSub>
                      <m:sSubPr>
                        <m:ctrlPr>
                          <a:rPr lang="sv-SE" sz="1200" i="1">
                            <a:latin typeface="Cambria Math" panose="02040503050406030204" pitchFamily="18" charset="0"/>
                          </a:rPr>
                        </m:ctrlPr>
                      </m:sSubPr>
                      <m:e>
                        <m:r>
                          <a:rPr lang="sv-SE" sz="1200" i="1">
                            <a:latin typeface="Cambria Math" panose="02040503050406030204" pitchFamily="18" charset="0"/>
                          </a:rPr>
                          <m:t>𝑢</m:t>
                        </m:r>
                      </m:e>
                      <m:sub>
                        <m:r>
                          <a:rPr lang="sv-SE" sz="1200" i="1">
                            <a:latin typeface="Cambria Math" panose="02040503050406030204" pitchFamily="18" charset="0"/>
                          </a:rPr>
                          <m:t>𝐷𝑊</m:t>
                        </m:r>
                      </m:sub>
                    </m:sSub>
                    <m:r>
                      <a:rPr lang="sv-SE" sz="1200" i="1" smtClean="0">
                        <a:latin typeface="Cambria Math" panose="02040503050406030204" pitchFamily="18" charset="0"/>
                        <a:ea typeface="Cambria Math" panose="02040503050406030204" pitchFamily="18" charset="0"/>
                      </a:rPr>
                      <m:t>≈</m:t>
                    </m:r>
                    <m:r>
                      <a:rPr lang="sv-SE" sz="1200" b="0" i="1" smtClean="0">
                        <a:latin typeface="Cambria Math" panose="02040503050406030204" pitchFamily="18" charset="0"/>
                        <a:ea typeface="Cambria Math" panose="02040503050406030204" pitchFamily="18" charset="0"/>
                      </a:rPr>
                      <m:t>1</m:t>
                    </m:r>
                  </m:oMath>
                </a14:m>
                <a:r>
                  <a:rPr lang="en-US" sz="1200" dirty="0"/>
                  <a:t>.</a:t>
                </a:r>
                <a:endParaRPr lang="sv-SE" sz="1200" dirty="0"/>
              </a:p>
            </p:txBody>
          </p:sp>
        </mc:Choice>
        <mc:Fallback xmlns="">
          <p:sp>
            <p:nvSpPr>
              <p:cNvPr id="18" name="Rectangle 17"/>
              <p:cNvSpPr>
                <a:spLocks noRot="1" noChangeAspect="1" noMove="1" noResize="1" noEditPoints="1" noAdjustHandles="1" noChangeArrowheads="1" noChangeShapeType="1" noTextEdit="1"/>
              </p:cNvSpPr>
              <p:nvPr/>
            </p:nvSpPr>
            <p:spPr>
              <a:xfrm>
                <a:off x="95697" y="2874924"/>
                <a:ext cx="2343936" cy="830997"/>
              </a:xfrm>
              <a:prstGeom prst="rect">
                <a:avLst/>
              </a:prstGeom>
              <a:blipFill>
                <a:blip r:embed="rId7"/>
                <a:stretch>
                  <a:fillRect t="-1471" b="-4412"/>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2439633" y="2874298"/>
                <a:ext cx="3038765" cy="830997"/>
              </a:xfrm>
              <a:prstGeom prst="rect">
                <a:avLst/>
              </a:prstGeom>
              <a:solidFill>
                <a:schemeClr val="accent6">
                  <a:lumMod val="20000"/>
                  <a:lumOff val="80000"/>
                </a:schemeClr>
              </a:solidFill>
            </p:spPr>
            <p:txBody>
              <a:bodyPr wrap="square">
                <a:spAutoFit/>
              </a:bodyPr>
              <a:lstStyle/>
              <a:p>
                <a:pPr marL="171450" indent="-171450">
                  <a:buFont typeface="Arial" panose="020B0604020202020204" pitchFamily="34" charset="0"/>
                  <a:buChar char="•"/>
                </a:pPr>
                <a:r>
                  <a:rPr lang="en-US" sz="1200" dirty="0"/>
                  <a:t>An inconspicuous no-phonon line; </a:t>
                </a:r>
              </a:p>
              <a:p>
                <a:pPr marL="171450" indent="-171450">
                  <a:buFont typeface="Arial" panose="020B0604020202020204" pitchFamily="34" charset="0"/>
                  <a:buChar char="•"/>
                </a:pPr>
                <a:r>
                  <a:rPr lang="en-US" sz="1200" dirty="0"/>
                  <a:t>A number of phonon satellites;</a:t>
                </a:r>
              </a:p>
              <a:p>
                <a:pPr marL="171450" indent="-171450">
                  <a:buFont typeface="Arial" panose="020B0604020202020204" pitchFamily="34" charset="0"/>
                  <a:buChar char="•"/>
                </a:pPr>
                <a:r>
                  <a:rPr lang="en-US" sz="1200" dirty="0"/>
                  <a:t>Phonon wing (up to  </a:t>
                </a:r>
                <a14:m>
                  <m:oMath xmlns:m="http://schemas.openxmlformats.org/officeDocument/2006/math">
                    <m:r>
                      <a:rPr lang="sv-SE" sz="1200" i="1">
                        <a:latin typeface="Cambria Math" panose="02040503050406030204" pitchFamily="18" charset="0"/>
                      </a:rPr>
                      <m:t>𝑛</m:t>
                    </m:r>
                  </m:oMath>
                </a14:m>
                <a:r>
                  <a:rPr lang="en-US" sz="1200" dirty="0"/>
                  <a:t> ≈ 10);</a:t>
                </a:r>
              </a:p>
              <a:p>
                <a:pPr marL="171450" indent="-171450">
                  <a:buFont typeface="Arial" panose="020B0604020202020204" pitchFamily="34" charset="0"/>
                  <a:buChar char="•"/>
                </a:pPr>
                <a:r>
                  <a:rPr lang="en-US" sz="1200" dirty="0"/>
                  <a:t>A small factor </a:t>
                </a:r>
                <a14:m>
                  <m:oMath xmlns:m="http://schemas.openxmlformats.org/officeDocument/2006/math">
                    <m:sSub>
                      <m:sSubPr>
                        <m:ctrlPr>
                          <a:rPr lang="sv-SE" sz="1200" i="1">
                            <a:latin typeface="Cambria Math" panose="02040503050406030204" pitchFamily="18" charset="0"/>
                          </a:rPr>
                        </m:ctrlPr>
                      </m:sSubPr>
                      <m:e>
                        <m:r>
                          <a:rPr lang="sv-SE" sz="1200" i="1">
                            <a:latin typeface="Cambria Math" panose="02040503050406030204" pitchFamily="18" charset="0"/>
                          </a:rPr>
                          <m:t>𝑢</m:t>
                        </m:r>
                      </m:e>
                      <m:sub>
                        <m:r>
                          <a:rPr lang="sv-SE" sz="1200" i="1">
                            <a:latin typeface="Cambria Math" panose="02040503050406030204" pitchFamily="18" charset="0"/>
                          </a:rPr>
                          <m:t>𝐷𝑊</m:t>
                        </m:r>
                      </m:sub>
                    </m:sSub>
                    <m:r>
                      <a:rPr lang="sv-SE" sz="1200" i="1" smtClean="0">
                        <a:latin typeface="Cambria Math" panose="02040503050406030204" pitchFamily="18" charset="0"/>
                        <a:ea typeface="Cambria Math" panose="02040503050406030204" pitchFamily="18" charset="0"/>
                      </a:rPr>
                      <m:t>≤</m:t>
                    </m:r>
                  </m:oMath>
                </a14:m>
                <a:r>
                  <a:rPr lang="en-US" sz="1200" dirty="0"/>
                  <a:t>10</a:t>
                </a:r>
                <a:r>
                  <a:rPr lang="en-US" sz="1200" baseline="30000" dirty="0"/>
                  <a:t>−2</a:t>
                </a:r>
                <a:r>
                  <a:rPr lang="en-US" sz="1200" dirty="0"/>
                  <a:t>.</a:t>
                </a:r>
                <a:endParaRPr lang="sv-SE" sz="1200" dirty="0"/>
              </a:p>
            </p:txBody>
          </p:sp>
        </mc:Choice>
        <mc:Fallback xmlns="">
          <p:sp>
            <p:nvSpPr>
              <p:cNvPr id="19" name="Rectangle 18"/>
              <p:cNvSpPr>
                <a:spLocks noRot="1" noChangeAspect="1" noMove="1" noResize="1" noEditPoints="1" noAdjustHandles="1" noChangeArrowheads="1" noChangeShapeType="1" noTextEdit="1"/>
              </p:cNvSpPr>
              <p:nvPr/>
            </p:nvSpPr>
            <p:spPr>
              <a:xfrm>
                <a:off x="2439633" y="2874298"/>
                <a:ext cx="3038765" cy="830997"/>
              </a:xfrm>
              <a:prstGeom prst="rect">
                <a:avLst/>
              </a:prstGeom>
              <a:blipFill>
                <a:blip r:embed="rId8"/>
                <a:stretch>
                  <a:fillRect t="-1471" b="-441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5478398" y="2819727"/>
                <a:ext cx="3603542" cy="1015663"/>
              </a:xfrm>
              <a:prstGeom prst="rect">
                <a:avLst/>
              </a:prstGeom>
              <a:solidFill>
                <a:schemeClr val="accent4">
                  <a:lumMod val="40000"/>
                  <a:lumOff val="60000"/>
                </a:schemeClr>
              </a:solidFill>
            </p:spPr>
            <p:txBody>
              <a:bodyPr wrap="square">
                <a:spAutoFit/>
              </a:bodyPr>
              <a:lstStyle/>
              <a:p>
                <a:pPr marL="171450" indent="-171450">
                  <a:buFont typeface="Arial" panose="020B0604020202020204" pitchFamily="34" charset="0"/>
                  <a:buChar char="•"/>
                </a:pPr>
                <a:r>
                  <a:rPr lang="en-US" sz="1200" dirty="0"/>
                  <a:t>The no-phonon line missing completely; </a:t>
                </a:r>
              </a:p>
              <a:p>
                <a:pPr marL="171450" indent="-171450">
                  <a:buFont typeface="Arial" panose="020B0604020202020204" pitchFamily="34" charset="0"/>
                  <a:buChar char="•"/>
                </a:pPr>
                <a:r>
                  <a:rPr lang="en-US" sz="1200" dirty="0"/>
                  <a:t>A broad phonon wing;</a:t>
                </a:r>
              </a:p>
              <a:p>
                <a:pPr marL="171450" indent="-171450">
                  <a:buFont typeface="Arial" panose="020B0604020202020204" pitchFamily="34" charset="0"/>
                  <a:buChar char="•"/>
                </a:pPr>
                <a:r>
                  <a:rPr lang="en-US" sz="1200" dirty="0"/>
                  <a:t>A large Stokes shift; </a:t>
                </a:r>
              </a:p>
              <a:p>
                <a:pPr marL="171450" indent="-171450">
                  <a:buFont typeface="Arial" panose="020B0604020202020204" pitchFamily="34" charset="0"/>
                  <a:buChar char="•"/>
                </a:pPr>
                <a:r>
                  <a:rPr lang="en-US" sz="1200" dirty="0"/>
                  <a:t>Poisson distribution → Gaussian form (</a:t>
                </a:r>
                <a14:m>
                  <m:oMath xmlns:m="http://schemas.openxmlformats.org/officeDocument/2006/math">
                    <m:r>
                      <a:rPr lang="sv-SE" sz="1200" i="1">
                        <a:latin typeface="Cambria Math" panose="02040503050406030204" pitchFamily="18" charset="0"/>
                      </a:rPr>
                      <m:t>𝑛</m:t>
                    </m:r>
                  </m:oMath>
                </a14:m>
                <a:r>
                  <a:rPr lang="en-US" sz="1200" dirty="0"/>
                  <a:t> ≥ 10);</a:t>
                </a:r>
              </a:p>
              <a:p>
                <a:pPr marL="171450" indent="-171450">
                  <a:buFont typeface="Arial" panose="020B0604020202020204" pitchFamily="34" charset="0"/>
                  <a:buChar char="•"/>
                </a:pPr>
                <a:r>
                  <a:rPr lang="en-US" sz="1200" dirty="0"/>
                  <a:t>A </a:t>
                </a:r>
                <a:r>
                  <a:rPr lang="en-US" sz="1200" dirty="0" smtClean="0"/>
                  <a:t>small factor </a:t>
                </a:r>
                <a14:m>
                  <m:oMath xmlns:m="http://schemas.openxmlformats.org/officeDocument/2006/math">
                    <m:sSub>
                      <m:sSubPr>
                        <m:ctrlPr>
                          <a:rPr lang="sv-SE" sz="1200" i="1">
                            <a:latin typeface="Cambria Math" panose="02040503050406030204" pitchFamily="18" charset="0"/>
                          </a:rPr>
                        </m:ctrlPr>
                      </m:sSubPr>
                      <m:e>
                        <m:r>
                          <a:rPr lang="sv-SE" sz="1200" i="1">
                            <a:latin typeface="Cambria Math" panose="02040503050406030204" pitchFamily="18" charset="0"/>
                          </a:rPr>
                          <m:t>𝑢</m:t>
                        </m:r>
                      </m:e>
                      <m:sub>
                        <m:r>
                          <a:rPr lang="sv-SE" sz="1200" i="1">
                            <a:latin typeface="Cambria Math" panose="02040503050406030204" pitchFamily="18" charset="0"/>
                          </a:rPr>
                          <m:t>𝐷𝑊</m:t>
                        </m:r>
                      </m:sub>
                    </m:sSub>
                    <m:r>
                      <a:rPr lang="sv-SE" sz="1200" i="1">
                        <a:latin typeface="Cambria Math" panose="02040503050406030204" pitchFamily="18" charset="0"/>
                        <a:ea typeface="Cambria Math" panose="02040503050406030204" pitchFamily="18" charset="0"/>
                      </a:rPr>
                      <m:t>≈</m:t>
                    </m:r>
                  </m:oMath>
                </a14:m>
                <a:r>
                  <a:rPr lang="en-US" sz="1200" dirty="0"/>
                  <a:t>0.</a:t>
                </a:r>
                <a:endParaRPr lang="sv-SE" sz="1200" dirty="0"/>
              </a:p>
            </p:txBody>
          </p:sp>
        </mc:Choice>
        <mc:Fallback xmlns="">
          <p:sp>
            <p:nvSpPr>
              <p:cNvPr id="20" name="Rectangle 19"/>
              <p:cNvSpPr>
                <a:spLocks noRot="1" noChangeAspect="1" noMove="1" noResize="1" noEditPoints="1" noAdjustHandles="1" noChangeArrowheads="1" noChangeShapeType="1" noTextEdit="1"/>
              </p:cNvSpPr>
              <p:nvPr/>
            </p:nvSpPr>
            <p:spPr>
              <a:xfrm>
                <a:off x="5478398" y="2819727"/>
                <a:ext cx="3603542" cy="1015663"/>
              </a:xfrm>
              <a:prstGeom prst="rect">
                <a:avLst/>
              </a:prstGeom>
              <a:blipFill>
                <a:blip r:embed="rId9"/>
                <a:stretch>
                  <a:fillRect t="-1205" b="-3614"/>
                </a:stretch>
              </a:blipFill>
            </p:spPr>
            <p:txBody>
              <a:bodyPr/>
              <a:lstStyle/>
              <a:p>
                <a:r>
                  <a:rPr lang="sv-SE">
                    <a:noFill/>
                  </a:rPr>
                  <a:t> </a:t>
                </a:r>
              </a:p>
            </p:txBody>
          </p:sp>
        </mc:Fallback>
      </mc:AlternateContent>
      <p:sp>
        <p:nvSpPr>
          <p:cNvPr id="22" name="矩形 1">
            <a:extLst>
              <a:ext uri="{FF2B5EF4-FFF2-40B4-BE49-F238E27FC236}">
                <a16:creationId xmlns:a16="http://schemas.microsoft.com/office/drawing/2014/main" id="{B7FAB5A2-423A-4B84-A472-BD72B9A27265}"/>
              </a:ext>
            </a:extLst>
          </p:cNvPr>
          <p:cNvSpPr/>
          <p:nvPr/>
        </p:nvSpPr>
        <p:spPr>
          <a:xfrm>
            <a:off x="1126157" y="421411"/>
            <a:ext cx="7882286" cy="523220"/>
          </a:xfrm>
          <a:prstGeom prst="rect">
            <a:avLst/>
          </a:prstGeom>
        </p:spPr>
        <p:txBody>
          <a:bodyPr wrap="none">
            <a:spAutoFit/>
          </a:bodyPr>
          <a:lstStyle/>
          <a:p>
            <a:r>
              <a:rPr lang="en-US" altLang="zh-CN" sz="2800" dirty="0"/>
              <a:t>How</a:t>
            </a:r>
            <a:r>
              <a:rPr lang="zh-CN" altLang="en-US" sz="2800" dirty="0"/>
              <a:t> </a:t>
            </a:r>
            <a:r>
              <a:rPr lang="sv-SE" altLang="zh-CN" sz="2800" dirty="0"/>
              <a:t>point defects </a:t>
            </a:r>
            <a:r>
              <a:rPr lang="en-US" altLang="zh-CN" sz="2800" dirty="0"/>
              <a:t>influence</a:t>
            </a:r>
            <a:r>
              <a:rPr lang="zh-CN" altLang="en-US" sz="2800" dirty="0"/>
              <a:t> </a:t>
            </a:r>
            <a:r>
              <a:rPr lang="en-US" altLang="zh-CN" sz="2800" dirty="0"/>
              <a:t>the</a:t>
            </a:r>
            <a:r>
              <a:rPr lang="zh-CN" altLang="en-US" sz="2800" dirty="0"/>
              <a:t> </a:t>
            </a:r>
            <a:r>
              <a:rPr lang="en-US" altLang="zh-CN" sz="2800" dirty="0"/>
              <a:t>lattice</a:t>
            </a:r>
            <a:r>
              <a:rPr lang="zh-CN" altLang="en-US" sz="2800" dirty="0"/>
              <a:t> </a:t>
            </a:r>
            <a:r>
              <a:rPr lang="en-US" altLang="zh-CN" sz="2800" dirty="0"/>
              <a:t>vibration?</a:t>
            </a:r>
            <a:endParaRPr lang="zh-CN" altLang="en-US" sz="2800" dirty="0"/>
          </a:p>
        </p:txBody>
      </p:sp>
      <mc:AlternateContent xmlns:mc="http://schemas.openxmlformats.org/markup-compatibility/2006" xmlns:a14="http://schemas.microsoft.com/office/drawing/2010/main">
        <mc:Choice Requires="a14">
          <p:sp>
            <p:nvSpPr>
              <p:cNvPr id="23" name="TextBox 22"/>
              <p:cNvSpPr txBox="1"/>
              <p:nvPr/>
            </p:nvSpPr>
            <p:spPr>
              <a:xfrm>
                <a:off x="3366605" y="5985493"/>
                <a:ext cx="1946046" cy="502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sv-SE" sz="1600" i="1" smtClean="0">
                              <a:latin typeface="Cambria Math" panose="02040503050406030204" pitchFamily="18" charset="0"/>
                            </a:rPr>
                          </m:ctrlPr>
                        </m:sSubPr>
                        <m:e>
                          <m:r>
                            <a:rPr lang="sv-SE" sz="1600" b="0" i="1" smtClean="0">
                              <a:latin typeface="Cambria Math" panose="02040503050406030204" pitchFamily="18" charset="0"/>
                            </a:rPr>
                            <m:t>𝑢</m:t>
                          </m:r>
                        </m:e>
                        <m:sub>
                          <m:r>
                            <a:rPr lang="sv-SE" sz="1600" b="0" i="1" smtClean="0">
                              <a:latin typeface="Cambria Math" panose="02040503050406030204" pitchFamily="18" charset="0"/>
                            </a:rPr>
                            <m:t>𝐷𝑊</m:t>
                          </m:r>
                        </m:sub>
                      </m:sSub>
                      <m:r>
                        <a:rPr lang="sv-SE" sz="1600" i="1" smtClean="0">
                          <a:latin typeface="Cambria Math" panose="02040503050406030204" pitchFamily="18" charset="0"/>
                        </a:rPr>
                        <m:t>=</m:t>
                      </m:r>
                      <m:f>
                        <m:fPr>
                          <m:ctrlPr>
                            <a:rPr lang="sv-SE" sz="1600" i="1" smtClean="0">
                              <a:latin typeface="Cambria Math" panose="02040503050406030204" pitchFamily="18" charset="0"/>
                            </a:rPr>
                          </m:ctrlPr>
                        </m:fPr>
                        <m:num>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𝑁𝑃</m:t>
                              </m:r>
                            </m:sub>
                          </m:sSub>
                        </m:num>
                        <m:den>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𝑁𝑃</m:t>
                              </m:r>
                            </m:sub>
                          </m:sSub>
                          <m:r>
                            <a:rPr lang="sv-SE" sz="1600" b="0" i="1" smtClean="0">
                              <a:latin typeface="Cambria Math" panose="02040503050406030204" pitchFamily="18" charset="0"/>
                            </a:rPr>
                            <m:t>+</m:t>
                          </m:r>
                          <m:sSub>
                            <m:sSubPr>
                              <m:ctrlPr>
                                <a:rPr lang="sv-SE" sz="1600" i="1">
                                  <a:latin typeface="Cambria Math" panose="02040503050406030204" pitchFamily="18" charset="0"/>
                                </a:rPr>
                              </m:ctrlPr>
                            </m:sSubPr>
                            <m:e>
                              <m:r>
                                <a:rPr lang="sv-SE" sz="1600" i="1">
                                  <a:latin typeface="Cambria Math" panose="02040503050406030204" pitchFamily="18" charset="0"/>
                                </a:rPr>
                                <m:t>𝐼</m:t>
                              </m:r>
                            </m:e>
                            <m:sub>
                              <m:r>
                                <a:rPr lang="sv-SE" sz="1600" i="1">
                                  <a:latin typeface="Cambria Math" panose="02040503050406030204" pitchFamily="18" charset="0"/>
                                </a:rPr>
                                <m:t>𝑃𝑊</m:t>
                              </m:r>
                            </m:sub>
                          </m:sSub>
                        </m:den>
                      </m:f>
                      <m:r>
                        <a:rPr lang="el-GR" sz="1600" i="1" smtClean="0">
                          <a:latin typeface="Cambria Math" panose="02040503050406030204" pitchFamily="18" charset="0"/>
                          <a:ea typeface="Cambria Math" panose="02040503050406030204" pitchFamily="18" charset="0"/>
                        </a:rPr>
                        <m:t>≤</m:t>
                      </m:r>
                      <m:r>
                        <a:rPr lang="sv-SE" sz="1600" b="0" i="1" smtClean="0">
                          <a:latin typeface="Cambria Math" panose="02040503050406030204" pitchFamily="18" charset="0"/>
                          <a:ea typeface="Cambria Math" panose="02040503050406030204" pitchFamily="18" charset="0"/>
                        </a:rPr>
                        <m:t>1</m:t>
                      </m:r>
                    </m:oMath>
                  </m:oMathPara>
                </a14:m>
                <a:endParaRPr lang="sv-SE"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366605" y="5985493"/>
                <a:ext cx="1946046" cy="502445"/>
              </a:xfrm>
              <a:prstGeom prst="rect">
                <a:avLst/>
              </a:prstGeom>
              <a:blipFill>
                <a:blip r:embed="rId10"/>
                <a:stretch>
                  <a:fillRect/>
                </a:stretch>
              </a:blipFill>
            </p:spPr>
            <p:txBody>
              <a:bodyPr/>
              <a:lstStyle/>
              <a:p>
                <a:r>
                  <a:rPr lang="sv-SE">
                    <a:noFill/>
                  </a:rPr>
                  <a:t> </a:t>
                </a:r>
              </a:p>
            </p:txBody>
          </p:sp>
        </mc:Fallback>
      </mc:AlternateContent>
      <p:sp>
        <p:nvSpPr>
          <p:cNvPr id="3" name="箭头: 右 2">
            <a:extLst>
              <a:ext uri="{FF2B5EF4-FFF2-40B4-BE49-F238E27FC236}">
                <a16:creationId xmlns:a16="http://schemas.microsoft.com/office/drawing/2014/main" id="{B96C2BDE-13CC-4F1C-8038-B53A269B2372}"/>
              </a:ext>
            </a:extLst>
          </p:cNvPr>
          <p:cNvSpPr/>
          <p:nvPr/>
        </p:nvSpPr>
        <p:spPr>
          <a:xfrm>
            <a:off x="2208290" y="3157578"/>
            <a:ext cx="338754" cy="282804"/>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sp>
        <p:nvSpPr>
          <p:cNvPr id="21" name="箭头: 右 20">
            <a:extLst>
              <a:ext uri="{FF2B5EF4-FFF2-40B4-BE49-F238E27FC236}">
                <a16:creationId xmlns:a16="http://schemas.microsoft.com/office/drawing/2014/main" id="{DA9EEFEB-120F-4E70-864F-EC2BA1050CB8}"/>
              </a:ext>
            </a:extLst>
          </p:cNvPr>
          <p:cNvSpPr/>
          <p:nvPr/>
        </p:nvSpPr>
        <p:spPr>
          <a:xfrm>
            <a:off x="5303975" y="3177785"/>
            <a:ext cx="338754" cy="282804"/>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sp>
        <p:nvSpPr>
          <p:cNvPr id="5" name="Slide Number Placeholder 4"/>
          <p:cNvSpPr>
            <a:spLocks noGrp="1"/>
          </p:cNvSpPr>
          <p:nvPr>
            <p:ph type="sldNum" sz="quarter" idx="12"/>
          </p:nvPr>
        </p:nvSpPr>
        <p:spPr/>
        <p:txBody>
          <a:bodyPr/>
          <a:lstStyle/>
          <a:p>
            <a:fld id="{680D72F4-1C41-4187-A4BC-492CF086CF40}" type="slidenum">
              <a:rPr lang="sv-SE" smtClean="0"/>
              <a:pPr/>
              <a:t>40</a:t>
            </a:fld>
            <a:endParaRPr lang="sv-SE"/>
          </a:p>
        </p:txBody>
      </p:sp>
    </p:spTree>
    <p:extLst>
      <p:ext uri="{BB962C8B-B14F-4D97-AF65-F5344CB8AC3E}">
        <p14:creationId xmlns:p14="http://schemas.microsoft.com/office/powerpoint/2010/main" val="316678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3" grpId="0" animBg="1"/>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42899"/>
            <a:ext cx="8153400" cy="657225"/>
          </a:xfrm>
          <a:prstGeom prst="rect">
            <a:avLst/>
          </a:prstGeom>
          <a:gradFill flip="none" rotWithShape="1">
            <a:gsLst>
              <a:gs pos="2000">
                <a:schemeClr val="accent2">
                  <a:lumMod val="75000"/>
                </a:schemeClr>
              </a:gs>
              <a:gs pos="56000">
                <a:schemeClr val="accent2">
                  <a:lumMod val="75000"/>
                  <a:tint val="44500"/>
                  <a:satMod val="160000"/>
                </a:schemeClr>
              </a:gs>
              <a:gs pos="100000">
                <a:schemeClr val="accent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a:solidFill>
                <a:schemeClr val="tx1"/>
              </a:solidFill>
            </a:endParaRPr>
          </a:p>
        </p:txBody>
      </p:sp>
      <p:sp>
        <p:nvSpPr>
          <p:cNvPr id="3" name="Rectangle 2"/>
          <p:cNvSpPr/>
          <p:nvPr/>
        </p:nvSpPr>
        <p:spPr>
          <a:xfrm>
            <a:off x="-2324" y="2967335"/>
            <a:ext cx="914865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3"/>
                </a:solidFill>
              </a:rPr>
              <a:t>Thanks for your attentions!</a:t>
            </a:r>
            <a:endParaRPr lang="en-US" sz="5400" b="1" cap="none" spc="0" dirty="0">
              <a:ln/>
              <a:solidFill>
                <a:schemeClr val="accent3"/>
              </a:solidFill>
              <a:effectLst/>
            </a:endParaRPr>
          </a:p>
        </p:txBody>
      </p:sp>
      <p:sp>
        <p:nvSpPr>
          <p:cNvPr id="4" name="Slide Number Placeholder 3"/>
          <p:cNvSpPr>
            <a:spLocks noGrp="1"/>
          </p:cNvSpPr>
          <p:nvPr>
            <p:ph type="sldNum" sz="quarter" idx="12"/>
          </p:nvPr>
        </p:nvSpPr>
        <p:spPr/>
        <p:txBody>
          <a:bodyPr/>
          <a:lstStyle/>
          <a:p>
            <a:fld id="{680D72F4-1C41-4187-A4BC-492CF086CF40}" type="slidenum">
              <a:rPr lang="sv-SE" smtClean="0"/>
              <a:pPr/>
              <a:t>41</a:t>
            </a:fld>
            <a:endParaRPr lang="sv-SE"/>
          </a:p>
        </p:txBody>
      </p:sp>
    </p:spTree>
    <p:extLst>
      <p:ext uri="{BB962C8B-B14F-4D97-AF65-F5344CB8AC3E}">
        <p14:creationId xmlns:p14="http://schemas.microsoft.com/office/powerpoint/2010/main" val="25539573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320" y="691436"/>
            <a:ext cx="8384876" cy="6740307"/>
          </a:xfrm>
          <a:prstGeom prst="rect">
            <a:avLst/>
          </a:prstGeom>
        </p:spPr>
        <p:txBody>
          <a:bodyPr wrap="square">
            <a:spAutoFit/>
          </a:bodyPr>
          <a:lstStyle/>
          <a:p>
            <a:r>
              <a:rPr lang="zh-CN" altLang="sv-SE" u="none" strike="noStrike" dirty="0">
                <a:solidFill>
                  <a:srgbClr val="19A97B"/>
                </a:solidFill>
                <a:effectLst/>
              </a:rPr>
              <a:t>定义被激发电子停留在激发态的平均时间称为荧光寿命，荧光寿命代表分子轨道更加详细的组成及复合机理。荧光寿命通常在</a:t>
            </a:r>
            <a:r>
              <a:rPr lang="sv-SE" altLang="zh-CN" u="none" strike="noStrike" dirty="0">
                <a:solidFill>
                  <a:srgbClr val="19A97B"/>
                </a:solidFill>
                <a:effectLst/>
              </a:rPr>
              <a:t>ps</a:t>
            </a:r>
            <a:r>
              <a:rPr lang="zh-CN" altLang="sv-SE" u="none" strike="noStrike" dirty="0">
                <a:solidFill>
                  <a:srgbClr val="19A97B"/>
                </a:solidFill>
                <a:effectLst/>
              </a:rPr>
              <a:t>到</a:t>
            </a:r>
            <a:r>
              <a:rPr lang="sv-SE" altLang="zh-CN" u="none" strike="noStrike" dirty="0">
                <a:solidFill>
                  <a:srgbClr val="19A97B"/>
                </a:solidFill>
                <a:effectLst/>
              </a:rPr>
              <a:t>us</a:t>
            </a:r>
            <a:r>
              <a:rPr lang="zh-CN" altLang="sv-SE" u="none" strike="noStrike" dirty="0">
                <a:solidFill>
                  <a:srgbClr val="19A97B"/>
                </a:solidFill>
                <a:effectLst/>
              </a:rPr>
              <a:t>级。如此短的时间过程，我们无法直接采 用现有的电子及检测手段准确获取</a:t>
            </a:r>
            <a:r>
              <a:rPr lang="sv-SE" altLang="zh-CN" u="none" strike="noStrike" dirty="0">
                <a:solidFill>
                  <a:srgbClr val="19A97B"/>
                </a:solidFill>
                <a:effectLst/>
              </a:rPr>
              <a:t>ps</a:t>
            </a:r>
            <a:r>
              <a:rPr lang="zh-CN" altLang="sv-SE" u="none" strike="noStrike" dirty="0">
                <a:solidFill>
                  <a:srgbClr val="19A97B"/>
                </a:solidFill>
                <a:effectLst/>
              </a:rPr>
              <a:t>级间隔的数据，所以以统计学为基础的时间相关单光子计数方法（</a:t>
            </a:r>
            <a:r>
              <a:rPr lang="sv-SE" altLang="zh-CN" u="none" strike="noStrike" dirty="0">
                <a:solidFill>
                  <a:srgbClr val="19A97B"/>
                </a:solidFill>
                <a:effectLst/>
              </a:rPr>
              <a:t>TCSPC</a:t>
            </a:r>
            <a:r>
              <a:rPr lang="zh-CN" altLang="sv-SE" u="none" strike="noStrike" dirty="0">
                <a:solidFill>
                  <a:srgbClr val="19A97B"/>
                </a:solidFill>
                <a:effectLst/>
              </a:rPr>
              <a:t>）成为最成熟、最准确、灵敏度最高的荧光寿命测试方法。</a:t>
            </a:r>
            <a:endParaRPr lang="sv-SE" altLang="zh-CN" u="none" strike="noStrike" dirty="0">
              <a:solidFill>
                <a:srgbClr val="19A97B"/>
              </a:solidFill>
              <a:effectLst/>
            </a:endParaRPr>
          </a:p>
          <a:p>
            <a:r>
              <a:rPr lang="zh-CN" altLang="sv-SE" dirty="0"/>
              <a:t>荧光寿命的物理模型是</a:t>
            </a:r>
            <a:r>
              <a:rPr lang="sv-SE" altLang="zh-CN" dirty="0"/>
              <a:t>δ</a:t>
            </a:r>
            <a:r>
              <a:rPr lang="zh-CN" altLang="sv-SE" dirty="0"/>
              <a:t>脉冲光源激发，样品发射荧光，荧光强度对应这个</a:t>
            </a:r>
            <a:r>
              <a:rPr lang="sv-SE" altLang="zh-CN" dirty="0"/>
              <a:t>δ</a:t>
            </a:r>
            <a:r>
              <a:rPr lang="zh-CN" altLang="sv-SE" dirty="0"/>
              <a:t>脉冲的响应。实际的光源中，脉宽都是存在的，于是我们把脉宽分解为多个</a:t>
            </a:r>
            <a:r>
              <a:rPr lang="sv-SE" altLang="zh-CN" dirty="0"/>
              <a:t>δ</a:t>
            </a:r>
            <a:r>
              <a:rPr lang="zh-CN" altLang="sv-SE" dirty="0"/>
              <a:t>脉冲的集合，实际获取的荧光寿命成为这个集合的响应的加和。高等数学上面称之为卷积，</a:t>
            </a:r>
          </a:p>
          <a:p>
            <a:r>
              <a:rPr lang="zh-CN" altLang="sv-SE" dirty="0"/>
              <a:t>随后通过数学解卷积过程，我们就获得准确的样品的荧光寿命及组成。</a:t>
            </a:r>
            <a:endParaRPr lang="sv-SE" altLang="zh-CN" dirty="0"/>
          </a:p>
          <a:p>
            <a:r>
              <a:rPr lang="zh-CN" altLang="sv-SE" dirty="0"/>
              <a:t>对于</a:t>
            </a:r>
            <a:r>
              <a:rPr lang="sv-SE" altLang="zh-CN" dirty="0"/>
              <a:t>TCSPC</a:t>
            </a:r>
            <a:r>
              <a:rPr lang="zh-CN" altLang="sv-SE" dirty="0"/>
              <a:t>测试过程，整个荧光衰减过程采用时间通道的方案来进行，通常时间通道有</a:t>
            </a:r>
            <a:r>
              <a:rPr lang="sv-SE" altLang="zh-CN" dirty="0"/>
              <a:t>256-8096</a:t>
            </a:r>
            <a:r>
              <a:rPr lang="zh-CN" altLang="sv-SE" dirty="0"/>
              <a:t>个供选择，统计假设采集到光子的概率和当时的荧光强度成正比。脉冲光源开始工作时，我们获取计时</a:t>
            </a:r>
            <a:r>
              <a:rPr lang="sv-SE" altLang="zh-CN" dirty="0"/>
              <a:t>Start</a:t>
            </a:r>
            <a:r>
              <a:rPr lang="zh-CN" altLang="sv-SE" dirty="0"/>
              <a:t>信号，设定检测器在一次脉冲获取一个光子的概率是</a:t>
            </a:r>
            <a:r>
              <a:rPr lang="sv-SE" altLang="zh-CN" dirty="0"/>
              <a:t>2%</a:t>
            </a:r>
            <a:r>
              <a:rPr lang="zh-CN" altLang="sv-SE" dirty="0"/>
              <a:t>，通过</a:t>
            </a:r>
            <a:r>
              <a:rPr lang="sv-SE" altLang="zh-CN" dirty="0"/>
              <a:t>TAC</a:t>
            </a:r>
            <a:r>
              <a:rPr lang="zh-CN" altLang="sv-SE" dirty="0"/>
              <a:t>时幅转换器把获得光子的时间（</a:t>
            </a:r>
            <a:r>
              <a:rPr lang="sv-SE" altLang="zh-CN" dirty="0"/>
              <a:t>start to stop</a:t>
            </a:r>
            <a:r>
              <a:rPr lang="zh-CN" altLang="sv-SE" dirty="0"/>
              <a:t>）以电压形式记录下来，记录在对应的时间通道中；多次脉冲后，多通道时间记录器中就获得了实际的荧光衰减曲线；然后我们以同样的方法采集光源的脉宽曲线。荧光衰减曲线和光源脉宽曲线带入专门的拟合软件，我们可以获得荧光寿命的数值、组成及相关系数。</a:t>
            </a:r>
            <a:endParaRPr lang="sv-SE" altLang="zh-CN" dirty="0"/>
          </a:p>
          <a:p>
            <a:r>
              <a:rPr lang="zh-CN" altLang="sv-SE" dirty="0"/>
              <a:t>电压输出一个数字信号并在多道分析仪</a:t>
            </a:r>
            <a:r>
              <a:rPr lang="sv-SE" altLang="zh-CN" dirty="0"/>
              <a:t>(Multichannel Analyzer)</a:t>
            </a:r>
            <a:r>
              <a:rPr lang="zh-CN" altLang="sv-SE" dirty="0"/>
              <a:t>的相应时间通道计入一个信号</a:t>
            </a:r>
            <a:r>
              <a:rPr lang="sv-SE" altLang="zh-CN" dirty="0"/>
              <a:t>,</a:t>
            </a:r>
            <a:r>
              <a:rPr lang="zh-CN" altLang="sv-SE" dirty="0"/>
              <a:t>表明检测到寿命为该时间的一个光子。几十万次重复以后</a:t>
            </a:r>
            <a:r>
              <a:rPr lang="sv-SE" altLang="zh-CN" dirty="0"/>
              <a:t>,</a:t>
            </a:r>
            <a:r>
              <a:rPr lang="zh-CN" altLang="sv-SE" dirty="0"/>
              <a:t>不同的时间通道累积下来的光子数目不同。以光子数对时间作图可得到荧光衰减曲线。</a:t>
            </a:r>
          </a:p>
          <a:p>
            <a:endParaRPr lang="zh-CN" altLang="sv-SE" dirty="0"/>
          </a:p>
          <a:p>
            <a:r>
              <a:rPr lang="zh-CN" altLang="sv-SE" dirty="0"/>
              <a:t> </a:t>
            </a:r>
          </a:p>
          <a:p>
            <a:endParaRPr lang="zh-CN" altLang="sv-SE" dirty="0"/>
          </a:p>
          <a:p>
            <a:endParaRPr lang="zh-CN" altLang="sv-SE" u="none" strike="noStrike" dirty="0">
              <a:solidFill>
                <a:srgbClr val="19A97B"/>
              </a:solidFill>
              <a:effectLst/>
            </a:endParaRPr>
          </a:p>
        </p:txBody>
      </p:sp>
      <p:pic>
        <p:nvPicPr>
          <p:cNvPr id="3" name="Picture 2"/>
          <p:cNvPicPr>
            <a:picLocks noChangeAspect="1"/>
          </p:cNvPicPr>
          <p:nvPr/>
        </p:nvPicPr>
        <p:blipFill>
          <a:blip r:embed="rId2"/>
          <a:stretch>
            <a:fillRect/>
          </a:stretch>
        </p:blipFill>
        <p:spPr>
          <a:xfrm>
            <a:off x="1407106" y="2010147"/>
            <a:ext cx="3285714" cy="2495238"/>
          </a:xfrm>
          <a:prstGeom prst="rect">
            <a:avLst/>
          </a:prstGeom>
        </p:spPr>
      </p:pic>
      <p:sp>
        <p:nvSpPr>
          <p:cNvPr id="2" name="Slide Number Placeholder 1"/>
          <p:cNvSpPr>
            <a:spLocks noGrp="1"/>
          </p:cNvSpPr>
          <p:nvPr>
            <p:ph type="sldNum" sz="quarter" idx="12"/>
          </p:nvPr>
        </p:nvSpPr>
        <p:spPr/>
        <p:txBody>
          <a:bodyPr/>
          <a:lstStyle/>
          <a:p>
            <a:fld id="{4231DC89-A1DC-465E-89C9-E39828095941}" type="slidenum">
              <a:rPr lang="sv-SE" smtClean="0"/>
              <a:t>42</a:t>
            </a:fld>
            <a:endParaRPr lang="sv-SE"/>
          </a:p>
        </p:txBody>
      </p:sp>
    </p:spTree>
    <p:extLst>
      <p:ext uri="{BB962C8B-B14F-4D97-AF65-F5344CB8AC3E}">
        <p14:creationId xmlns:p14="http://schemas.microsoft.com/office/powerpoint/2010/main" val="38204454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2090" y="457049"/>
            <a:ext cx="7634378" cy="2308324"/>
          </a:xfrm>
          <a:prstGeom prst="rect">
            <a:avLst/>
          </a:prstGeom>
        </p:spPr>
        <p:txBody>
          <a:bodyPr wrap="square">
            <a:spAutoFit/>
          </a:bodyPr>
          <a:lstStyle/>
          <a:p>
            <a:r>
              <a:rPr lang="zh-CN" altLang="sv-SE" u="none" strike="noStrike" dirty="0">
                <a:solidFill>
                  <a:srgbClr val="19A97B"/>
                </a:solidFill>
                <a:effectLst/>
              </a:rPr>
              <a:t>时间相关单光子计数</a:t>
            </a:r>
            <a:r>
              <a:rPr lang="sv-SE" altLang="zh-CN" u="none" strike="noStrike" dirty="0">
                <a:solidFill>
                  <a:srgbClr val="19A97B"/>
                </a:solidFill>
                <a:effectLst/>
              </a:rPr>
              <a:t>(Time-correlated single photon counting, TCSPC)</a:t>
            </a:r>
            <a:r>
              <a:rPr lang="zh-CN" altLang="sv-SE" u="none" strike="noStrike" dirty="0">
                <a:solidFill>
                  <a:srgbClr val="19A97B"/>
                </a:solidFill>
                <a:effectLst/>
              </a:rPr>
              <a:t>、相调制</a:t>
            </a:r>
            <a:r>
              <a:rPr lang="sv-SE" altLang="zh-CN" u="none" strike="noStrike" dirty="0">
                <a:solidFill>
                  <a:srgbClr val="19A97B"/>
                </a:solidFill>
                <a:effectLst/>
              </a:rPr>
              <a:t>(Phase modulation method)</a:t>
            </a:r>
            <a:r>
              <a:rPr lang="zh-CN" altLang="sv-SE" u="none" strike="noStrike" dirty="0">
                <a:solidFill>
                  <a:srgbClr val="19A97B"/>
                </a:solidFill>
                <a:effectLst/>
              </a:rPr>
              <a:t>和频闪</a:t>
            </a:r>
            <a:r>
              <a:rPr lang="sv-SE" altLang="zh-CN" u="none" strike="noStrike" dirty="0">
                <a:solidFill>
                  <a:srgbClr val="19A97B"/>
                </a:solidFill>
                <a:effectLst/>
              </a:rPr>
              <a:t>(strobe techniques)</a:t>
            </a:r>
            <a:r>
              <a:rPr lang="zh-CN" altLang="sv-SE" u="none" strike="noStrike" dirty="0">
                <a:solidFill>
                  <a:srgbClr val="19A97B"/>
                </a:solidFill>
                <a:effectLst/>
              </a:rPr>
              <a:t>等三种现代荧光寿命测定方法</a:t>
            </a:r>
            <a:endParaRPr lang="sv-SE" altLang="zh-CN" u="none" strike="noStrike" dirty="0">
              <a:solidFill>
                <a:srgbClr val="19A97B"/>
              </a:solidFill>
              <a:effectLst/>
            </a:endParaRPr>
          </a:p>
          <a:p>
            <a:r>
              <a:rPr lang="zh-CN" altLang="sv-SE" dirty="0"/>
              <a:t>相调制与</a:t>
            </a:r>
            <a:r>
              <a:rPr lang="sv-SE" altLang="zh-CN" dirty="0"/>
              <a:t>TCSPC</a:t>
            </a:r>
            <a:r>
              <a:rPr lang="zh-CN" altLang="sv-SE" dirty="0"/>
              <a:t>不同之处在于样品被正弦调制的激发光激发</a:t>
            </a:r>
            <a:endParaRPr lang="sv-SE" altLang="zh-CN" dirty="0"/>
          </a:p>
          <a:p>
            <a:r>
              <a:rPr lang="zh-CN" altLang="sv-SE" u="none" strike="noStrike" dirty="0">
                <a:solidFill>
                  <a:srgbClr val="19A97B"/>
                </a:solidFill>
                <a:effectLst/>
              </a:rPr>
              <a:t>频闪技术</a:t>
            </a:r>
            <a:r>
              <a:rPr lang="sv-SE" altLang="zh-CN" dirty="0">
                <a:solidFill>
                  <a:srgbClr val="19A97B"/>
                </a:solidFill>
              </a:rPr>
              <a:t>: </a:t>
            </a:r>
            <a:r>
              <a:rPr lang="zh-CN" altLang="sv-SE" dirty="0"/>
              <a:t>与脉冲光源同步</a:t>
            </a:r>
            <a:r>
              <a:rPr lang="sv-SE" altLang="zh-CN" dirty="0"/>
              <a:t>,</a:t>
            </a:r>
            <a:r>
              <a:rPr lang="zh-CN" altLang="sv-SE" dirty="0"/>
              <a:t>电压脉冲启动或按一定程式延迟启动光电倍增管</a:t>
            </a:r>
            <a:r>
              <a:rPr lang="sv-SE" altLang="zh-CN" dirty="0"/>
              <a:t>,</a:t>
            </a:r>
            <a:r>
              <a:rPr lang="zh-CN" altLang="sv-SE" dirty="0"/>
              <a:t>光电倍增管按预设时间门</a:t>
            </a:r>
            <a:r>
              <a:rPr lang="sv-SE" altLang="zh-CN" dirty="0"/>
              <a:t>(Δt)</a:t>
            </a:r>
            <a:r>
              <a:rPr lang="zh-CN" altLang="sv-SE" dirty="0"/>
              <a:t>检测样品的荧光强度</a:t>
            </a:r>
          </a:p>
          <a:p>
            <a:endParaRPr lang="zh-CN" altLang="sv-SE" dirty="0"/>
          </a:p>
          <a:p>
            <a:endParaRPr lang="zh-CN" altLang="sv-SE" u="none" strike="noStrike" dirty="0">
              <a:solidFill>
                <a:srgbClr val="19A97B"/>
              </a:solidFill>
              <a:effectLst/>
            </a:endParaRPr>
          </a:p>
        </p:txBody>
      </p:sp>
      <p:cxnSp>
        <p:nvCxnSpPr>
          <p:cNvPr id="3" name="Straight Connector 2"/>
          <p:cNvCxnSpPr/>
          <p:nvPr/>
        </p:nvCxnSpPr>
        <p:spPr>
          <a:xfrm flipV="1">
            <a:off x="331620" y="3669834"/>
            <a:ext cx="2408460" cy="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812263" y="2765374"/>
            <a:ext cx="0" cy="904461"/>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737276" y="3485168"/>
            <a:ext cx="248786" cy="369332"/>
          </a:xfrm>
          <a:prstGeom prst="rect">
            <a:avLst/>
          </a:prstGeom>
        </p:spPr>
        <p:txBody>
          <a:bodyPr wrap="none">
            <a:spAutoFit/>
          </a:bodyPr>
          <a:lstStyle/>
          <a:p>
            <a:r>
              <a:rPr lang="sv-SE" i="1" dirty="0">
                <a:latin typeface="Times New Roman" panose="02020603050405020304" pitchFamily="18" charset="0"/>
                <a:cs typeface="Times New Roman" panose="02020603050405020304" pitchFamily="18" charset="0"/>
              </a:rPr>
              <a:t>t</a:t>
            </a:r>
            <a:endParaRPr lang="sv-SE" dirty="0"/>
          </a:p>
        </p:txBody>
      </p:sp>
      <p:sp>
        <p:nvSpPr>
          <p:cNvPr id="6" name="Rectangle 5"/>
          <p:cNvSpPr/>
          <p:nvPr/>
        </p:nvSpPr>
        <p:spPr>
          <a:xfrm>
            <a:off x="672363" y="2765373"/>
            <a:ext cx="308113" cy="9044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 name="Straight Arrow Connector 6"/>
          <p:cNvCxnSpPr/>
          <p:nvPr/>
        </p:nvCxnSpPr>
        <p:spPr>
          <a:xfrm>
            <a:off x="663737" y="3750473"/>
            <a:ext cx="308113"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1306" y="3768396"/>
            <a:ext cx="595035" cy="338554"/>
          </a:xfrm>
          <a:prstGeom prst="rect">
            <a:avLst/>
          </a:prstGeom>
        </p:spPr>
        <p:txBody>
          <a:bodyPr wrap="none">
            <a:spAutoFit/>
          </a:bodyPr>
          <a:lstStyle/>
          <a:p>
            <a:r>
              <a:rPr lang="sv-SE" sz="1600" dirty="0">
                <a:latin typeface="+mj-lt"/>
                <a:cs typeface="Times New Roman" panose="02020603050405020304" pitchFamily="18" charset="0"/>
              </a:rPr>
              <a:t>WID</a:t>
            </a:r>
          </a:p>
        </p:txBody>
      </p:sp>
      <p:sp>
        <p:nvSpPr>
          <p:cNvPr id="9" name="Rectangle 8"/>
          <p:cNvSpPr/>
          <p:nvPr/>
        </p:nvSpPr>
        <p:spPr>
          <a:xfrm>
            <a:off x="1880714" y="2765373"/>
            <a:ext cx="308113" cy="90446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0" name="Straight Arrow Connector 9"/>
          <p:cNvCxnSpPr/>
          <p:nvPr/>
        </p:nvCxnSpPr>
        <p:spPr>
          <a:xfrm>
            <a:off x="980476" y="3750473"/>
            <a:ext cx="1208351"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304766" y="3768396"/>
            <a:ext cx="604653" cy="338554"/>
          </a:xfrm>
          <a:prstGeom prst="rect">
            <a:avLst/>
          </a:prstGeom>
        </p:spPr>
        <p:txBody>
          <a:bodyPr wrap="none">
            <a:spAutoFit/>
          </a:bodyPr>
          <a:lstStyle/>
          <a:p>
            <a:r>
              <a:rPr lang="sv-SE" sz="1600" dirty="0">
                <a:solidFill>
                  <a:srgbClr val="FF0000"/>
                </a:solidFill>
                <a:latin typeface="+mj-lt"/>
                <a:cs typeface="Times New Roman" panose="02020603050405020304" pitchFamily="18" charset="0"/>
              </a:rPr>
              <a:t>PER</a:t>
            </a:r>
          </a:p>
        </p:txBody>
      </p:sp>
      <p:cxnSp>
        <p:nvCxnSpPr>
          <p:cNvPr id="12" name="Straight Connector 11"/>
          <p:cNvCxnSpPr>
            <a:stCxn id="6" idx="0"/>
            <a:endCxn id="6" idx="2"/>
          </p:cNvCxnSpPr>
          <p:nvPr/>
        </p:nvCxnSpPr>
        <p:spPr>
          <a:xfrm>
            <a:off x="826420" y="2765373"/>
            <a:ext cx="0" cy="904461"/>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矩形 27">
            <a:extLst>
              <a:ext uri="{FF2B5EF4-FFF2-40B4-BE49-F238E27FC236}">
                <a16:creationId xmlns:a16="http://schemas.microsoft.com/office/drawing/2014/main" id="{C63350AE-D5B0-4CF2-B4D2-C39F46AA6465}"/>
              </a:ext>
            </a:extLst>
          </p:cNvPr>
          <p:cNvSpPr/>
          <p:nvPr/>
        </p:nvSpPr>
        <p:spPr>
          <a:xfrm>
            <a:off x="394377" y="2485934"/>
            <a:ext cx="864083" cy="307777"/>
          </a:xfrm>
          <a:prstGeom prst="rect">
            <a:avLst/>
          </a:prstGeom>
        </p:spPr>
        <p:txBody>
          <a:bodyPr wrap="none">
            <a:spAutoFit/>
          </a:bodyPr>
          <a:lstStyle/>
          <a:p>
            <a:r>
              <a:rPr lang="en-US" altLang="zh-CN" sz="1400" dirty="0">
                <a:solidFill>
                  <a:srgbClr val="0000FF"/>
                </a:solidFill>
                <a:latin typeface="Arial" panose="020B0604020202020204" pitchFamily="34" charset="0"/>
                <a:cs typeface="Arial" panose="020B0604020202020204" pitchFamily="34" charset="0"/>
              </a:rPr>
              <a:t>Turn ON</a:t>
            </a:r>
            <a:endParaRPr lang="zh-CN" altLang="en-US" sz="1400" dirty="0">
              <a:solidFill>
                <a:srgbClr val="0000FF"/>
              </a:solidFill>
            </a:endParaRPr>
          </a:p>
        </p:txBody>
      </p:sp>
      <p:sp>
        <p:nvSpPr>
          <p:cNvPr id="14" name="矩形 28">
            <a:extLst>
              <a:ext uri="{FF2B5EF4-FFF2-40B4-BE49-F238E27FC236}">
                <a16:creationId xmlns:a16="http://schemas.microsoft.com/office/drawing/2014/main" id="{3CD9EA97-7957-4ABC-9330-17559E441068}"/>
              </a:ext>
            </a:extLst>
          </p:cNvPr>
          <p:cNvSpPr/>
          <p:nvPr/>
        </p:nvSpPr>
        <p:spPr>
          <a:xfrm>
            <a:off x="957987" y="3424774"/>
            <a:ext cx="952248" cy="307777"/>
          </a:xfrm>
          <a:prstGeom prst="rect">
            <a:avLst/>
          </a:prstGeom>
        </p:spPr>
        <p:txBody>
          <a:bodyPr wrap="none">
            <a:spAutoFit/>
          </a:bodyPr>
          <a:lstStyle/>
          <a:p>
            <a:r>
              <a:rPr lang="en-US" altLang="zh-CN" sz="1400" dirty="0">
                <a:solidFill>
                  <a:srgbClr val="0000FF"/>
                </a:solidFill>
                <a:latin typeface="Arial" panose="020B0604020202020204" pitchFamily="34" charset="0"/>
                <a:cs typeface="Arial" panose="020B0604020202020204" pitchFamily="34" charset="0"/>
              </a:rPr>
              <a:t>Turn OFF</a:t>
            </a:r>
            <a:endParaRPr lang="zh-CN" altLang="en-US" sz="1400" dirty="0">
              <a:solidFill>
                <a:srgbClr val="0000FF"/>
              </a:solidFill>
            </a:endParaRPr>
          </a:p>
        </p:txBody>
      </p:sp>
      <p:grpSp>
        <p:nvGrpSpPr>
          <p:cNvPr id="15" name="Group 14"/>
          <p:cNvGrpSpPr/>
          <p:nvPr/>
        </p:nvGrpSpPr>
        <p:grpSpPr>
          <a:xfrm>
            <a:off x="3220723" y="2485934"/>
            <a:ext cx="5636563" cy="1426072"/>
            <a:chOff x="279977" y="1625921"/>
            <a:chExt cx="5636563" cy="1426072"/>
          </a:xfrm>
        </p:grpSpPr>
        <p:sp>
          <p:nvSpPr>
            <p:cNvPr id="16" name="Oval 15"/>
            <p:cNvSpPr/>
            <p:nvPr/>
          </p:nvSpPr>
          <p:spPr>
            <a:xfrm>
              <a:off x="1322146" y="1625921"/>
              <a:ext cx="1095902" cy="10831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nvGrpSpPr>
            <p:cNvPr id="17" name="Group 16"/>
            <p:cNvGrpSpPr/>
            <p:nvPr/>
          </p:nvGrpSpPr>
          <p:grpSpPr>
            <a:xfrm>
              <a:off x="1395405" y="2167479"/>
              <a:ext cx="316394" cy="316394"/>
              <a:chOff x="2684206" y="2394966"/>
              <a:chExt cx="316394" cy="316394"/>
            </a:xfrm>
          </p:grpSpPr>
          <p:sp>
            <p:nvSpPr>
              <p:cNvPr id="49" name="Oval 48"/>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50" name="Oval 49"/>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51" name="Oval 50"/>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grpSp>
          <p:nvGrpSpPr>
            <p:cNvPr id="18" name="Group 17"/>
            <p:cNvGrpSpPr/>
            <p:nvPr/>
          </p:nvGrpSpPr>
          <p:grpSpPr>
            <a:xfrm>
              <a:off x="1959803" y="2204114"/>
              <a:ext cx="316394" cy="316394"/>
              <a:chOff x="2684206" y="2394966"/>
              <a:chExt cx="316394" cy="316394"/>
            </a:xfrm>
          </p:grpSpPr>
          <p:sp>
            <p:nvSpPr>
              <p:cNvPr id="46" name="Oval 45"/>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7" name="Oval 46"/>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8" name="Oval 47"/>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grpSp>
          <p:nvGrpSpPr>
            <p:cNvPr id="19" name="Group 18"/>
            <p:cNvGrpSpPr/>
            <p:nvPr/>
          </p:nvGrpSpPr>
          <p:grpSpPr>
            <a:xfrm rot="2663626">
              <a:off x="1712735" y="1737990"/>
              <a:ext cx="316394" cy="316394"/>
              <a:chOff x="2684206" y="2394966"/>
              <a:chExt cx="316394" cy="316394"/>
            </a:xfrm>
          </p:grpSpPr>
          <p:sp>
            <p:nvSpPr>
              <p:cNvPr id="43" name="Oval 42"/>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4" name="Oval 43"/>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5" name="Oval 44"/>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20" name="Oval 19"/>
            <p:cNvSpPr/>
            <p:nvPr/>
          </p:nvSpPr>
          <p:spPr>
            <a:xfrm>
              <a:off x="2884563" y="1672475"/>
              <a:ext cx="1095902" cy="10831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nvGrpSpPr>
            <p:cNvPr id="21" name="Group 20"/>
            <p:cNvGrpSpPr/>
            <p:nvPr/>
          </p:nvGrpSpPr>
          <p:grpSpPr>
            <a:xfrm>
              <a:off x="3031281" y="2055836"/>
              <a:ext cx="316394" cy="316394"/>
              <a:chOff x="2684206" y="2394966"/>
              <a:chExt cx="316394" cy="316394"/>
            </a:xfrm>
          </p:grpSpPr>
          <p:sp>
            <p:nvSpPr>
              <p:cNvPr id="40" name="Oval 39"/>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1" name="Oval 40"/>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42" name="Oval 41"/>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cxnSp>
          <p:nvCxnSpPr>
            <p:cNvPr id="22" name="Curved Connector 21"/>
            <p:cNvCxnSpPr>
              <a:endCxn id="41" idx="3"/>
            </p:cNvCxnSpPr>
            <p:nvPr/>
          </p:nvCxnSpPr>
          <p:spPr>
            <a:xfrm flipV="1">
              <a:off x="2183419" y="2168327"/>
              <a:ext cx="1019074" cy="119754"/>
            </a:xfrm>
            <a:prstGeom prst="curvedConnector2">
              <a:avLst/>
            </a:prstGeom>
            <a:ln>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23" name="Curved Connector 22"/>
            <p:cNvCxnSpPr/>
            <p:nvPr/>
          </p:nvCxnSpPr>
          <p:spPr>
            <a:xfrm rot="16200000" flipV="1">
              <a:off x="1683420" y="2066290"/>
              <a:ext cx="449766" cy="296799"/>
            </a:xfrm>
            <a:prstGeom prst="curvedConnector3">
              <a:avLst>
                <a:gd name="adj1" fmla="val 50000"/>
              </a:avLst>
            </a:prstGeom>
            <a:ln>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66856" y="2060439"/>
              <a:ext cx="825910" cy="640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544048" y="1821367"/>
              <a:ext cx="1372492" cy="338554"/>
            </a:xfrm>
            <a:prstGeom prst="rect">
              <a:avLst/>
            </a:prstGeom>
          </p:spPr>
          <p:txBody>
            <a:bodyPr wrap="none">
              <a:spAutoFit/>
            </a:bodyPr>
            <a:lstStyle/>
            <a:p>
              <a:r>
                <a:rPr lang="sv-SE" sz="1600" dirty="0">
                  <a:solidFill>
                    <a:srgbClr val="0000FF"/>
                  </a:solidFill>
                </a:rPr>
                <a:t>Quantum dot</a:t>
              </a:r>
            </a:p>
          </p:txBody>
        </p:sp>
        <p:sp>
          <p:nvSpPr>
            <p:cNvPr id="26" name="Rectangle 25"/>
            <p:cNvSpPr/>
            <p:nvPr/>
          </p:nvSpPr>
          <p:spPr>
            <a:xfrm>
              <a:off x="2094644" y="2713439"/>
              <a:ext cx="1677062" cy="338554"/>
            </a:xfrm>
            <a:prstGeom prst="rect">
              <a:avLst/>
            </a:prstGeom>
          </p:spPr>
          <p:txBody>
            <a:bodyPr wrap="none">
              <a:spAutoFit/>
            </a:bodyPr>
            <a:lstStyle/>
            <a:p>
              <a:r>
                <a:rPr lang="sv-SE" sz="1600" dirty="0">
                  <a:solidFill>
                    <a:srgbClr val="0000FF"/>
                  </a:solidFill>
                </a:rPr>
                <a:t>Localized center</a:t>
              </a:r>
            </a:p>
          </p:txBody>
        </p:sp>
        <p:cxnSp>
          <p:nvCxnSpPr>
            <p:cNvPr id="27" name="Straight Connector 26"/>
            <p:cNvCxnSpPr/>
            <p:nvPr/>
          </p:nvCxnSpPr>
          <p:spPr>
            <a:xfrm>
              <a:off x="2200802" y="2425140"/>
              <a:ext cx="343505" cy="32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1282712" y="2447504"/>
              <a:ext cx="210577" cy="2615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79977" y="2052579"/>
              <a:ext cx="914033" cy="338554"/>
            </a:xfrm>
            <a:prstGeom prst="rect">
              <a:avLst/>
            </a:prstGeom>
          </p:spPr>
          <p:txBody>
            <a:bodyPr wrap="none">
              <a:spAutoFit/>
            </a:bodyPr>
            <a:lstStyle/>
            <a:p>
              <a:r>
                <a:rPr lang="sv-SE" sz="1600" dirty="0">
                  <a:solidFill>
                    <a:srgbClr val="0000FF"/>
                  </a:solidFill>
                </a:rPr>
                <a:t>electron</a:t>
              </a:r>
            </a:p>
          </p:txBody>
        </p:sp>
        <p:sp>
          <p:nvSpPr>
            <p:cNvPr id="30" name="Rectangle 29"/>
            <p:cNvSpPr/>
            <p:nvPr/>
          </p:nvSpPr>
          <p:spPr>
            <a:xfrm>
              <a:off x="812294" y="2594578"/>
              <a:ext cx="570990" cy="338554"/>
            </a:xfrm>
            <a:prstGeom prst="rect">
              <a:avLst/>
            </a:prstGeom>
          </p:spPr>
          <p:txBody>
            <a:bodyPr wrap="none">
              <a:spAutoFit/>
            </a:bodyPr>
            <a:lstStyle/>
            <a:p>
              <a:r>
                <a:rPr lang="sv-SE" sz="1600" dirty="0">
                  <a:solidFill>
                    <a:srgbClr val="0000FF"/>
                  </a:solidFill>
                </a:rPr>
                <a:t>hole</a:t>
              </a:r>
            </a:p>
          </p:txBody>
        </p:sp>
        <p:cxnSp>
          <p:nvCxnSpPr>
            <p:cNvPr id="31" name="Straight Connector 30"/>
            <p:cNvCxnSpPr/>
            <p:nvPr/>
          </p:nvCxnSpPr>
          <p:spPr>
            <a:xfrm flipH="1">
              <a:off x="1129786" y="2243442"/>
              <a:ext cx="448588" cy="99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3336484" y="1699628"/>
              <a:ext cx="316394" cy="316394"/>
              <a:chOff x="2684206" y="2394966"/>
              <a:chExt cx="316394" cy="316394"/>
            </a:xfrm>
          </p:grpSpPr>
          <p:sp>
            <p:nvSpPr>
              <p:cNvPr id="37" name="Oval 36"/>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38" name="Oval 37"/>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39" name="Oval 38"/>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grpSp>
          <p:nvGrpSpPr>
            <p:cNvPr id="33" name="Group 32"/>
            <p:cNvGrpSpPr/>
            <p:nvPr/>
          </p:nvGrpSpPr>
          <p:grpSpPr>
            <a:xfrm>
              <a:off x="3450245" y="2375036"/>
              <a:ext cx="316394" cy="316394"/>
              <a:chOff x="2684206" y="2394966"/>
              <a:chExt cx="316394" cy="316394"/>
            </a:xfrm>
          </p:grpSpPr>
          <p:sp>
            <p:nvSpPr>
              <p:cNvPr id="34" name="Oval 33"/>
              <p:cNvSpPr/>
              <p:nvPr/>
            </p:nvSpPr>
            <p:spPr>
              <a:xfrm>
                <a:off x="2684206" y="2394966"/>
                <a:ext cx="316394" cy="316394"/>
              </a:xfrm>
              <a:prstGeom prst="ellipse">
                <a:avLst/>
              </a:prstGeom>
              <a:gradFill flip="none" rotWithShape="1">
                <a:gsLst>
                  <a:gs pos="0">
                    <a:srgbClr val="FFFF00">
                      <a:shade val="30000"/>
                      <a:satMod val="115000"/>
                    </a:srgbClr>
                  </a:gs>
                  <a:gs pos="32000">
                    <a:srgbClr val="FFFF00">
                      <a:shade val="67500"/>
                      <a:satMod val="115000"/>
                    </a:srgbClr>
                  </a:gs>
                  <a:gs pos="100000">
                    <a:srgbClr val="FFFF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35" name="Oval 34"/>
              <p:cNvSpPr/>
              <p:nvPr/>
            </p:nvSpPr>
            <p:spPr>
              <a:xfrm>
                <a:off x="2842403" y="2431601"/>
                <a:ext cx="88871" cy="8887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36" name="Oval 35"/>
              <p:cNvSpPr/>
              <p:nvPr/>
            </p:nvSpPr>
            <p:spPr>
              <a:xfrm>
                <a:off x="2753532" y="2609071"/>
                <a:ext cx="88871" cy="88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grpSp>
      </p:grpSp>
      <p:sp>
        <p:nvSpPr>
          <p:cNvPr id="52" name="Slide Number Placeholder 51"/>
          <p:cNvSpPr>
            <a:spLocks noGrp="1"/>
          </p:cNvSpPr>
          <p:nvPr>
            <p:ph type="sldNum" sz="quarter" idx="12"/>
          </p:nvPr>
        </p:nvSpPr>
        <p:spPr/>
        <p:txBody>
          <a:bodyPr/>
          <a:lstStyle/>
          <a:p>
            <a:fld id="{4231DC89-A1DC-465E-89C9-E39828095941}" type="slidenum">
              <a:rPr lang="sv-SE" smtClean="0"/>
              <a:t>43</a:t>
            </a:fld>
            <a:endParaRPr lang="sv-SE"/>
          </a:p>
        </p:txBody>
      </p:sp>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2892" y="4266467"/>
            <a:ext cx="2564153" cy="2215454"/>
          </a:xfrm>
          <a:prstGeom prst="rect">
            <a:avLst/>
          </a:prstGeom>
        </p:spPr>
      </p:pic>
      <p:sp>
        <p:nvSpPr>
          <p:cNvPr id="54" name="Rectangle 53"/>
          <p:cNvSpPr/>
          <p:nvPr/>
        </p:nvSpPr>
        <p:spPr>
          <a:xfrm>
            <a:off x="6558786" y="5236675"/>
            <a:ext cx="950901" cy="338554"/>
          </a:xfrm>
          <a:prstGeom prst="rect">
            <a:avLst/>
          </a:prstGeom>
        </p:spPr>
        <p:txBody>
          <a:bodyPr wrap="none">
            <a:spAutoFit/>
          </a:bodyPr>
          <a:lstStyle/>
          <a:p>
            <a:r>
              <a:rPr lang="sv-SE" sz="1600" dirty="0">
                <a:latin typeface="Times New Roman" panose="02020603050405020304" pitchFamily="18" charset="0"/>
                <a:cs typeface="Times New Roman" panose="02020603050405020304" pitchFamily="18" charset="0"/>
              </a:rPr>
              <a:t>(</a:t>
            </a:r>
            <a:r>
              <a:rPr lang="sv-SE" sz="1600" i="1" dirty="0">
                <a:latin typeface="Times New Roman" panose="02020603050405020304" pitchFamily="18" charset="0"/>
                <a:cs typeface="Times New Roman" panose="02020603050405020304" pitchFamily="18" charset="0"/>
              </a:rPr>
              <a:t>t</a:t>
            </a:r>
            <a:r>
              <a:rPr lang="sv-SE" sz="1600" dirty="0">
                <a:latin typeface="Times New Roman" panose="02020603050405020304" pitchFamily="18" charset="0"/>
                <a:cs typeface="Times New Roman" panose="02020603050405020304" pitchFamily="18" charset="0"/>
              </a:rPr>
              <a:t> </a:t>
            </a:r>
            <a:r>
              <a:rPr lang="sv-SE" sz="1600" baseline="-25000" dirty="0">
                <a:latin typeface="Times New Roman" panose="02020603050405020304" pitchFamily="18" charset="0"/>
                <a:cs typeface="Times New Roman" panose="02020603050405020304" pitchFamily="18" charset="0"/>
              </a:rPr>
              <a:t>p</a:t>
            </a:r>
            <a:r>
              <a:rPr lang="sv-SE" sz="16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385199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strVal val="#ppt_w*0.70"/>
                                          </p:val>
                                        </p:tav>
                                        <p:tav tm="100000">
                                          <p:val>
                                            <p:strVal val="#ppt_w"/>
                                          </p:val>
                                        </p:tav>
                                      </p:tavLst>
                                    </p:anim>
                                    <p:anim calcmode="lin" valueType="num">
                                      <p:cBhvr>
                                        <p:cTn id="12" dur="250" fill="hold"/>
                                        <p:tgtEl>
                                          <p:spTgt spid="6"/>
                                        </p:tgtEl>
                                        <p:attrNameLst>
                                          <p:attrName>ppt_h</p:attrName>
                                        </p:attrNameLst>
                                      </p:cBhvr>
                                      <p:tavLst>
                                        <p:tav tm="0">
                                          <p:val>
                                            <p:strVal val="#ppt_h"/>
                                          </p:val>
                                        </p:tav>
                                        <p:tav tm="100000">
                                          <p:val>
                                            <p:strVal val="#ppt_h"/>
                                          </p:val>
                                        </p:tav>
                                      </p:tavLst>
                                    </p:anim>
                                    <p:animEffect transition="in" filter="fade">
                                      <p:cBhvr>
                                        <p:cTn id="13" dur="250"/>
                                        <p:tgtEl>
                                          <p:spTgt spid="6"/>
                                        </p:tgtEl>
                                      </p:cBhvr>
                                    </p:animEffect>
                                  </p:childTnLst>
                                </p:cTn>
                              </p:par>
                              <p:par>
                                <p:cTn id="14" presetID="1" presetClass="exit" presetSubtype="0" fill="hold" nodeType="withEffect">
                                  <p:stCondLst>
                                    <p:cond delay="0"/>
                                  </p:stCondLst>
                                  <p:childTnLst>
                                    <p:set>
                                      <p:cBhvr>
                                        <p:cTn id="15" dur="1" fill="hold">
                                          <p:stCondLst>
                                            <p:cond delay="0"/>
                                          </p:stCondLst>
                                        </p:cTn>
                                        <p:tgtEl>
                                          <p:spTgt spid="12"/>
                                        </p:tgtEl>
                                        <p:attrNameLst>
                                          <p:attrName>style.visibility</p:attrName>
                                        </p:attrNameLst>
                                      </p:cBhvr>
                                      <p:to>
                                        <p:strVal val="hidden"/>
                                      </p:to>
                                    </p:set>
                                  </p:childTnLst>
                                </p:cTn>
                              </p:par>
                            </p:childTnLst>
                          </p:cTn>
                        </p:par>
                        <p:par>
                          <p:cTn id="16" fill="hold">
                            <p:stCondLst>
                              <p:cond delay="250"/>
                            </p:stCondLst>
                            <p:childTnLst>
                              <p:par>
                                <p:cTn id="17" presetID="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1"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general</Template>
  <TotalTime>2329</TotalTime>
  <Words>4016</Words>
  <Application>Microsoft Office PowerPoint</Application>
  <PresentationFormat>On-screen Show (4:3)</PresentationFormat>
  <Paragraphs>610</Paragraphs>
  <Slides>43</Slides>
  <Notes>15</Notes>
  <HiddenSlides>1</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2" baseType="lpstr">
      <vt:lpstr>等线</vt:lpstr>
      <vt:lpstr>Arial</vt:lpstr>
      <vt:lpstr>Calibri</vt:lpstr>
      <vt:lpstr>Cambria Math</vt:lpstr>
      <vt:lpstr>Symbol</vt:lpstr>
      <vt:lpstr>Times New Roman</vt:lpstr>
      <vt:lpstr>Wingdings</vt:lpstr>
      <vt:lpstr>Template_KTH_with colours and grafs</vt:lpstr>
      <vt:lpstr>think-cell Slide</vt:lpstr>
      <vt:lpstr>Time-Resolved Luminescence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Time-resolved luminescence</dc:title>
  <dc:creator>user</dc:creator>
  <cp:lastModifiedBy>user</cp:lastModifiedBy>
  <cp:revision>216</cp:revision>
  <cp:lastPrinted>2013-05-27T09:10:21Z</cp:lastPrinted>
  <dcterms:created xsi:type="dcterms:W3CDTF">2017-10-27T09:48:02Z</dcterms:created>
  <dcterms:modified xsi:type="dcterms:W3CDTF">2017-11-06T08:48:20Z</dcterms:modified>
</cp:coreProperties>
</file>