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325" r:id="rId4"/>
    <p:sldId id="311" r:id="rId5"/>
    <p:sldId id="258" r:id="rId6"/>
    <p:sldId id="260" r:id="rId7"/>
    <p:sldId id="308" r:id="rId8"/>
    <p:sldId id="261" r:id="rId9"/>
    <p:sldId id="268" r:id="rId10"/>
    <p:sldId id="265" r:id="rId11"/>
    <p:sldId id="267" r:id="rId12"/>
    <p:sldId id="312" r:id="rId13"/>
    <p:sldId id="269" r:id="rId14"/>
    <p:sldId id="270" r:id="rId15"/>
    <p:sldId id="275" r:id="rId16"/>
    <p:sldId id="314" r:id="rId17"/>
    <p:sldId id="276" r:id="rId18"/>
    <p:sldId id="277" r:id="rId19"/>
    <p:sldId id="278" r:id="rId20"/>
    <p:sldId id="326" r:id="rId21"/>
    <p:sldId id="281" r:id="rId22"/>
    <p:sldId id="282" r:id="rId23"/>
    <p:sldId id="329" r:id="rId24"/>
    <p:sldId id="319" r:id="rId25"/>
    <p:sldId id="284" r:id="rId26"/>
    <p:sldId id="320" r:id="rId27"/>
    <p:sldId id="287" r:id="rId28"/>
    <p:sldId id="327" r:id="rId29"/>
    <p:sldId id="290" r:id="rId30"/>
    <p:sldId id="321" r:id="rId31"/>
    <p:sldId id="322" r:id="rId32"/>
    <p:sldId id="291" r:id="rId33"/>
    <p:sldId id="292" r:id="rId34"/>
    <p:sldId id="294" r:id="rId35"/>
    <p:sldId id="297" r:id="rId36"/>
    <p:sldId id="298" r:id="rId37"/>
    <p:sldId id="303" r:id="rId38"/>
    <p:sldId id="323" r:id="rId3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91E07-351F-41CB-8646-A5201F9EEB2C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F8B10-5EF4-4779-953A-6F51A79BFB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9001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most important spectral features connected with luminescence processes occurring at low-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fluence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excitation levels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treated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F8B10-5EF4-4779-953A-6F51A79BFBF2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8324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The </a:t>
            </a:r>
            <a:r>
              <a:rPr lang="sv-SE" dirty="0" err="1" smtClean="0"/>
              <a:t>classification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luimiscence</a:t>
            </a:r>
            <a:r>
              <a:rPr lang="sv-SE" dirty="0" smtClean="0"/>
              <a:t> </a:t>
            </a:r>
            <a:r>
              <a:rPr lang="sv-SE" dirty="0" err="1" smtClean="0"/>
              <a:t>processes</a:t>
            </a:r>
            <a:r>
              <a:rPr lang="sv-SE" dirty="0" smtClean="0"/>
              <a:t> </a:t>
            </a:r>
            <a:r>
              <a:rPr lang="sv-SE" dirty="0" err="1" smtClean="0"/>
              <a:t>according</a:t>
            </a:r>
            <a:r>
              <a:rPr lang="sv-SE" dirty="0" smtClean="0"/>
              <a:t> to the </a:t>
            </a:r>
            <a:r>
              <a:rPr lang="sv-SE" dirty="0" err="1" smtClean="0"/>
              <a:t>intensity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exciation</a:t>
            </a:r>
            <a:r>
              <a:rPr lang="en-US" dirty="0" smtClean="0"/>
              <a:t>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of these processes can also be observed in low-dimensional semiconductor structures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F8B10-5EF4-4779-953A-6F51A79BFBF2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411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higher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temperatures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photoexcited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electrons</a:t>
            </a:r>
            <a:r>
              <a:rPr lang="sv-S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holes occupy states further from the extremes of the bands. Thus, photons with higher energy are generated by these higher-energy electron-hole pairs, while the low-energy onset of the spectral line is determined by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 and its position remains fixed.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F8B10-5EF4-4779-953A-6F51A79BFBF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307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F8B10-5EF4-4779-953A-6F51A79BFBF2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3136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F8B10-5EF4-4779-953A-6F51A79BFBF2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203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229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03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339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8363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546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762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252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302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213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985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719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31824-B462-41EF-9261-4BE170349D53}" type="datetimeFigureOut">
              <a:rPr lang="sv-SE" smtClean="0"/>
              <a:t>2017-11-12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B6314-6295-4F43-AAB1-59528BCF1AE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455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7654" y="689813"/>
            <a:ext cx="9907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b="1" dirty="0" err="1" smtClean="0"/>
              <a:t>Radiative</a:t>
            </a:r>
            <a:r>
              <a:rPr lang="sv-SE" sz="3200" b="1" dirty="0"/>
              <a:t>/</a:t>
            </a:r>
            <a:r>
              <a:rPr lang="sv-SE" sz="3200" b="1" dirty="0" smtClean="0"/>
              <a:t>non-</a:t>
            </a:r>
            <a:r>
              <a:rPr lang="sv-SE" sz="3200" b="1" dirty="0" err="1" smtClean="0"/>
              <a:t>radiative</a:t>
            </a:r>
            <a:r>
              <a:rPr lang="sv-SE" sz="3200" b="1" dirty="0" smtClean="0"/>
              <a:t> </a:t>
            </a:r>
            <a:r>
              <a:rPr lang="sv-SE" sz="3200" b="1" dirty="0" err="1" smtClean="0"/>
              <a:t>recombination</a:t>
            </a:r>
            <a:r>
              <a:rPr lang="sv-SE" sz="3200" b="1" dirty="0"/>
              <a:t> </a:t>
            </a:r>
            <a:r>
              <a:rPr lang="sv-SE" sz="3200" b="1" dirty="0" smtClean="0"/>
              <a:t>and </a:t>
            </a:r>
            <a:r>
              <a:rPr lang="sv-SE" sz="3200" b="1" dirty="0" err="1" smtClean="0"/>
              <a:t>Free</a:t>
            </a:r>
            <a:r>
              <a:rPr lang="sv-SE" sz="3200" b="1" dirty="0" smtClean="0"/>
              <a:t> </a:t>
            </a:r>
            <a:r>
              <a:rPr lang="sv-SE" sz="3200" b="1" dirty="0" err="1" smtClean="0"/>
              <a:t>excitons</a:t>
            </a:r>
            <a:endParaRPr lang="sv-SE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58495" y="3725963"/>
            <a:ext cx="2638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Yanyan Liu, PhD </a:t>
            </a:r>
            <a:r>
              <a:rPr lang="sv-SE" dirty="0" err="1" smtClean="0"/>
              <a:t>candidate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4041647" y="4403054"/>
            <a:ext cx="3610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Energy </a:t>
            </a:r>
            <a:r>
              <a:rPr lang="sv-SE" dirty="0" err="1" smtClean="0"/>
              <a:t>Technology</a:t>
            </a:r>
            <a:r>
              <a:rPr lang="sv-SE" dirty="0" smtClean="0"/>
              <a:t> </a:t>
            </a:r>
            <a:r>
              <a:rPr lang="sv-SE" dirty="0" err="1" smtClean="0"/>
              <a:t>Department</a:t>
            </a:r>
            <a:r>
              <a:rPr lang="sv-SE" dirty="0" smtClean="0"/>
              <a:t>, ITM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2653523" y="2377155"/>
            <a:ext cx="7075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 smtClean="0"/>
              <a:t>SK3889 </a:t>
            </a:r>
            <a:r>
              <a:rPr lang="sv-SE" sz="2400" dirty="0" err="1" smtClean="0"/>
              <a:t>Luminescence</a:t>
            </a:r>
            <a:r>
              <a:rPr lang="sv-SE" sz="2400" dirty="0" smtClean="0"/>
              <a:t> </a:t>
            </a:r>
            <a:r>
              <a:rPr lang="sv-SE" sz="2400" dirty="0" err="1" smtClean="0"/>
              <a:t>Spectroscopy</a:t>
            </a:r>
            <a:r>
              <a:rPr lang="sv-SE" sz="2400" dirty="0" smtClean="0"/>
              <a:t> </a:t>
            </a:r>
            <a:r>
              <a:rPr lang="sv-SE" sz="2400" dirty="0" err="1" smtClean="0"/>
              <a:t>of</a:t>
            </a:r>
            <a:r>
              <a:rPr lang="sv-SE" sz="2400" dirty="0" smtClean="0"/>
              <a:t> </a:t>
            </a:r>
            <a:r>
              <a:rPr lang="sv-SE" sz="2400" dirty="0" err="1" smtClean="0"/>
              <a:t>Semiconductors</a:t>
            </a:r>
            <a:endParaRPr lang="sv-SE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141712" y="613896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2017.11.13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578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8592" y="467001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err="1" smtClean="0"/>
              <a:t>Outline</a:t>
            </a:r>
            <a:endParaRPr lang="sv-SE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8664" y="1051776"/>
            <a:ext cx="111135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/>
              <a:t>Radiative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recombination</a:t>
            </a:r>
            <a:r>
              <a:rPr lang="sv-SE" sz="2400" b="1" dirty="0" smtClean="0"/>
              <a:t> </a:t>
            </a:r>
          </a:p>
          <a:p>
            <a:r>
              <a:rPr lang="sv-SE" b="1" dirty="0" smtClean="0"/>
              <a:t>	</a:t>
            </a:r>
            <a:r>
              <a:rPr lang="sv-SE" dirty="0" smtClean="0"/>
              <a:t>- </a:t>
            </a:r>
            <a:r>
              <a:rPr lang="sv-SE" sz="2000" dirty="0" err="1" smtClean="0"/>
              <a:t>Overview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</a:t>
            </a:r>
            <a:r>
              <a:rPr lang="sv-SE" sz="2000" dirty="0" err="1" smtClean="0"/>
              <a:t>luminescence</a:t>
            </a:r>
            <a:r>
              <a:rPr lang="sv-SE" sz="2000" dirty="0" smtClean="0"/>
              <a:t> </a:t>
            </a:r>
            <a:r>
              <a:rPr lang="sv-SE" sz="2000" dirty="0" err="1" smtClean="0"/>
              <a:t>processes</a:t>
            </a:r>
            <a:r>
              <a:rPr lang="sv-SE" sz="2000" dirty="0" smtClean="0"/>
              <a:t> in </a:t>
            </a:r>
            <a:r>
              <a:rPr lang="sv-SE" sz="2000" dirty="0" err="1" smtClean="0"/>
              <a:t>crystalline</a:t>
            </a:r>
            <a:r>
              <a:rPr lang="sv-SE" sz="2000" dirty="0" smtClean="0"/>
              <a:t> </a:t>
            </a:r>
            <a:r>
              <a:rPr lang="sv-SE" sz="2000" dirty="0" err="1" smtClean="0"/>
              <a:t>semiconductors</a:t>
            </a:r>
            <a:endParaRPr lang="sv-SE" sz="2000" dirty="0" smtClean="0"/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Recombination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</a:t>
            </a:r>
            <a:r>
              <a:rPr lang="sv-SE" sz="2000" dirty="0" err="1" smtClean="0"/>
              <a:t>free</a:t>
            </a:r>
            <a:r>
              <a:rPr lang="sv-SE" sz="2000" dirty="0"/>
              <a:t> </a:t>
            </a:r>
            <a:r>
              <a:rPr lang="sv-SE" sz="2000" dirty="0" err="1" smtClean="0"/>
              <a:t>electron-hole</a:t>
            </a:r>
            <a:r>
              <a:rPr lang="sv-SE" sz="2000" dirty="0" smtClean="0"/>
              <a:t> pairs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Recomination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a </a:t>
            </a:r>
            <a:r>
              <a:rPr lang="sv-SE" sz="2000" dirty="0" err="1" smtClean="0"/>
              <a:t>free</a:t>
            </a:r>
            <a:r>
              <a:rPr lang="sv-SE" sz="2000" dirty="0" smtClean="0"/>
              <a:t> </a:t>
            </a:r>
            <a:r>
              <a:rPr lang="sv-SE" sz="2000" dirty="0" err="1" smtClean="0"/>
              <a:t>electron</a:t>
            </a:r>
            <a:r>
              <a:rPr lang="sv-SE" sz="2000" dirty="0" smtClean="0"/>
              <a:t> </a:t>
            </a:r>
            <a:r>
              <a:rPr lang="sv-SE" sz="2000" dirty="0" err="1" smtClean="0"/>
              <a:t>with</a:t>
            </a:r>
            <a:r>
              <a:rPr lang="sv-SE" sz="2000" dirty="0" smtClean="0"/>
              <a:t> a neutral </a:t>
            </a:r>
            <a:r>
              <a:rPr lang="sv-SE" sz="2000" dirty="0" err="1" smtClean="0"/>
              <a:t>acceptor</a:t>
            </a:r>
            <a:r>
              <a:rPr lang="sv-SE" sz="2000" dirty="0" smtClean="0"/>
              <a:t> and </a:t>
            </a:r>
            <a:r>
              <a:rPr lang="sv-SE" sz="2000" dirty="0" err="1" smtClean="0"/>
              <a:t>of</a:t>
            </a:r>
            <a:r>
              <a:rPr lang="sv-SE" sz="2000" dirty="0" smtClean="0"/>
              <a:t> a </a:t>
            </a:r>
            <a:r>
              <a:rPr lang="sv-SE" sz="2000" dirty="0" err="1" smtClean="0"/>
              <a:t>free</a:t>
            </a:r>
            <a:r>
              <a:rPr lang="sv-SE" sz="2000" dirty="0" smtClean="0"/>
              <a:t> </a:t>
            </a:r>
            <a:r>
              <a:rPr lang="sv-SE" sz="2000" dirty="0" err="1" smtClean="0"/>
              <a:t>hole</a:t>
            </a:r>
            <a:r>
              <a:rPr lang="sv-SE" sz="2000" dirty="0" smtClean="0"/>
              <a:t> </a:t>
            </a:r>
            <a:r>
              <a:rPr lang="sv-SE" sz="2000" dirty="0" err="1" smtClean="0"/>
              <a:t>with</a:t>
            </a:r>
            <a:r>
              <a:rPr lang="sv-SE" sz="2000" dirty="0" smtClean="0"/>
              <a:t> a neutral donor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Recombination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donor-</a:t>
            </a:r>
            <a:r>
              <a:rPr lang="sv-SE" sz="2000" dirty="0" err="1" smtClean="0"/>
              <a:t>acceptor</a:t>
            </a:r>
            <a:r>
              <a:rPr lang="sv-SE" sz="2000" dirty="0" smtClean="0"/>
              <a:t> pairs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Luminescence</a:t>
            </a:r>
            <a:r>
              <a:rPr lang="sv-SE" sz="2000" dirty="0" smtClean="0"/>
              <a:t> </a:t>
            </a:r>
            <a:r>
              <a:rPr lang="sv-SE" sz="2000" dirty="0" err="1" smtClean="0"/>
              <a:t>excited</a:t>
            </a:r>
            <a:r>
              <a:rPr lang="sv-SE" sz="2000" dirty="0" smtClean="0"/>
              <a:t> by </a:t>
            </a:r>
            <a:r>
              <a:rPr lang="sv-SE" sz="2000" dirty="0" err="1" smtClean="0"/>
              <a:t>two-photon</a:t>
            </a:r>
            <a:r>
              <a:rPr lang="sv-SE" sz="2000" dirty="0" smtClean="0"/>
              <a:t> absorption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Luminescence</a:t>
            </a:r>
            <a:r>
              <a:rPr lang="sv-SE" sz="2000" dirty="0" smtClean="0"/>
              <a:t> from </a:t>
            </a:r>
            <a:r>
              <a:rPr lang="sv-SE" sz="2000" dirty="0" err="1" smtClean="0"/>
              <a:t>transition</a:t>
            </a:r>
            <a:r>
              <a:rPr lang="sv-SE" sz="2000" dirty="0" smtClean="0"/>
              <a:t> mental and rare </a:t>
            </a:r>
            <a:r>
              <a:rPr lang="sv-SE" sz="2000" dirty="0" err="1" smtClean="0"/>
              <a:t>earth</a:t>
            </a:r>
            <a:r>
              <a:rPr lang="sv-SE" sz="2000" dirty="0" smtClean="0"/>
              <a:t> </a:t>
            </a:r>
            <a:r>
              <a:rPr lang="sv-SE" sz="2000" dirty="0" err="1" smtClean="0"/>
              <a:t>ion</a:t>
            </a:r>
            <a:r>
              <a:rPr lang="sv-SE" sz="2000" dirty="0" smtClean="0"/>
              <a:t> </a:t>
            </a:r>
            <a:r>
              <a:rPr lang="sv-SE" sz="2000" dirty="0" err="1" smtClean="0"/>
              <a:t>impurities</a:t>
            </a:r>
            <a:endParaRPr lang="sv-SE" sz="2000" dirty="0" smtClean="0"/>
          </a:p>
          <a:p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678664" y="3515648"/>
            <a:ext cx="63534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smtClean="0"/>
              <a:t>Non-</a:t>
            </a:r>
            <a:r>
              <a:rPr lang="sv-SE" sz="2400" b="1" dirty="0" err="1" smtClean="0"/>
              <a:t>radiative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recombination</a:t>
            </a:r>
            <a:endParaRPr lang="sv-SE" sz="2400" b="1" dirty="0" smtClean="0"/>
          </a:p>
          <a:p>
            <a:r>
              <a:rPr lang="sv-SE" dirty="0"/>
              <a:t>	</a:t>
            </a:r>
            <a:r>
              <a:rPr lang="sv-SE" sz="2000" dirty="0" smtClean="0"/>
              <a:t>- Transformation </a:t>
            </a:r>
            <a:r>
              <a:rPr lang="sv-SE" sz="2000" dirty="0" err="1" smtClean="0"/>
              <a:t>of</a:t>
            </a:r>
            <a:r>
              <a:rPr lang="sv-SE" sz="2000" dirty="0" smtClean="0"/>
              <a:t> the excitation </a:t>
            </a:r>
            <a:r>
              <a:rPr lang="sv-SE" sz="2000" dirty="0" err="1" smtClean="0"/>
              <a:t>energy</a:t>
            </a:r>
            <a:r>
              <a:rPr lang="sv-SE" sz="2000" dirty="0" smtClean="0"/>
              <a:t> </a:t>
            </a:r>
            <a:r>
              <a:rPr lang="sv-SE" sz="2000" dirty="0" err="1" smtClean="0"/>
              <a:t>into</a:t>
            </a:r>
            <a:r>
              <a:rPr lang="sv-SE" sz="2000" dirty="0" smtClean="0"/>
              <a:t> heat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Creation </a:t>
            </a:r>
            <a:r>
              <a:rPr lang="sv-SE" sz="2000" dirty="0" err="1" smtClean="0"/>
              <a:t>of</a:t>
            </a:r>
            <a:r>
              <a:rPr lang="sv-SE" sz="2000" dirty="0" smtClean="0"/>
              <a:t> </a:t>
            </a:r>
            <a:r>
              <a:rPr lang="sv-SE" sz="2000" dirty="0" err="1" smtClean="0"/>
              <a:t>lattice</a:t>
            </a:r>
            <a:r>
              <a:rPr lang="sv-SE" sz="2000" dirty="0" smtClean="0"/>
              <a:t> </a:t>
            </a:r>
            <a:r>
              <a:rPr lang="sv-SE" sz="2000" dirty="0" err="1" smtClean="0"/>
              <a:t>defects</a:t>
            </a:r>
            <a:endParaRPr lang="sv-SE" sz="2000" dirty="0" smtClean="0"/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Photochemical</a:t>
            </a:r>
            <a:r>
              <a:rPr lang="sv-SE" sz="2000" dirty="0" smtClean="0"/>
              <a:t> </a:t>
            </a:r>
            <a:r>
              <a:rPr lang="sv-SE" sz="2000" dirty="0" err="1" smtClean="0"/>
              <a:t>changes</a:t>
            </a:r>
            <a:endParaRPr lang="sv-SE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78664" y="5156564"/>
            <a:ext cx="595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/>
              <a:t>Luminescence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of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excitons</a:t>
            </a:r>
            <a:r>
              <a:rPr lang="sv-SE" sz="2400" b="1" dirty="0" smtClean="0"/>
              <a:t>: </a:t>
            </a:r>
            <a:r>
              <a:rPr lang="sv-SE" sz="2400" b="1" dirty="0" err="1" smtClean="0"/>
              <a:t>Wannier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exciton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53382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8592" y="467001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err="1" smtClean="0"/>
              <a:t>Outline</a:t>
            </a:r>
            <a:endParaRPr lang="sv-SE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8664" y="1051776"/>
            <a:ext cx="111135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/>
              <a:t>Radiative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recombination</a:t>
            </a:r>
            <a:r>
              <a:rPr lang="sv-SE" sz="2400" b="1" dirty="0" smtClean="0"/>
              <a:t> </a:t>
            </a:r>
          </a:p>
          <a:p>
            <a:r>
              <a:rPr lang="sv-SE" b="1" dirty="0" smtClean="0"/>
              <a:t>	</a:t>
            </a:r>
            <a:r>
              <a:rPr lang="sv-SE" dirty="0" smtClean="0"/>
              <a:t>- </a:t>
            </a:r>
            <a:r>
              <a:rPr lang="sv-SE" sz="2000" dirty="0" err="1" smtClean="0"/>
              <a:t>Overview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</a:t>
            </a:r>
            <a:r>
              <a:rPr lang="sv-SE" sz="2000" dirty="0" err="1" smtClean="0"/>
              <a:t>luminescence</a:t>
            </a:r>
            <a:r>
              <a:rPr lang="sv-SE" sz="2000" dirty="0" smtClean="0"/>
              <a:t> </a:t>
            </a:r>
            <a:r>
              <a:rPr lang="sv-SE" sz="2000" dirty="0" err="1" smtClean="0"/>
              <a:t>processes</a:t>
            </a:r>
            <a:r>
              <a:rPr lang="sv-SE" sz="2000" dirty="0" smtClean="0"/>
              <a:t> in </a:t>
            </a:r>
            <a:r>
              <a:rPr lang="sv-SE" sz="2000" dirty="0" err="1" smtClean="0"/>
              <a:t>crystalline</a:t>
            </a:r>
            <a:r>
              <a:rPr lang="sv-SE" sz="2000" dirty="0" smtClean="0"/>
              <a:t> </a:t>
            </a:r>
            <a:r>
              <a:rPr lang="sv-SE" sz="2000" dirty="0" err="1" smtClean="0"/>
              <a:t>semiconductors</a:t>
            </a:r>
            <a:endParaRPr lang="sv-SE" sz="2000" dirty="0" smtClean="0"/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Recombination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</a:t>
            </a:r>
            <a:r>
              <a:rPr lang="sv-SE" sz="2000" dirty="0" err="1" smtClean="0"/>
              <a:t>free</a:t>
            </a:r>
            <a:r>
              <a:rPr lang="sv-SE" sz="2000" dirty="0"/>
              <a:t> </a:t>
            </a:r>
            <a:r>
              <a:rPr lang="sv-SE" sz="2000" dirty="0" err="1" smtClean="0"/>
              <a:t>electron-hole</a:t>
            </a:r>
            <a:r>
              <a:rPr lang="sv-SE" sz="2000" dirty="0" smtClean="0"/>
              <a:t> pairs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Recomination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a </a:t>
            </a:r>
            <a:r>
              <a:rPr lang="sv-SE" sz="2000" dirty="0" err="1" smtClean="0"/>
              <a:t>free</a:t>
            </a:r>
            <a:r>
              <a:rPr lang="sv-SE" sz="2000" dirty="0" smtClean="0"/>
              <a:t> </a:t>
            </a:r>
            <a:r>
              <a:rPr lang="sv-SE" sz="2000" dirty="0" err="1" smtClean="0"/>
              <a:t>electron</a:t>
            </a:r>
            <a:r>
              <a:rPr lang="sv-SE" sz="2000" dirty="0" smtClean="0"/>
              <a:t> </a:t>
            </a:r>
            <a:r>
              <a:rPr lang="sv-SE" sz="2000" dirty="0" err="1" smtClean="0"/>
              <a:t>with</a:t>
            </a:r>
            <a:r>
              <a:rPr lang="sv-SE" sz="2000" dirty="0" smtClean="0"/>
              <a:t> a neutral </a:t>
            </a:r>
            <a:r>
              <a:rPr lang="sv-SE" sz="2000" dirty="0" err="1" smtClean="0"/>
              <a:t>acceptor</a:t>
            </a:r>
            <a:r>
              <a:rPr lang="sv-SE" sz="2000" dirty="0" smtClean="0"/>
              <a:t> and </a:t>
            </a:r>
            <a:r>
              <a:rPr lang="sv-SE" sz="2000" dirty="0" err="1" smtClean="0"/>
              <a:t>of</a:t>
            </a:r>
            <a:r>
              <a:rPr lang="sv-SE" sz="2000" dirty="0" smtClean="0"/>
              <a:t> a </a:t>
            </a:r>
            <a:r>
              <a:rPr lang="sv-SE" sz="2000" dirty="0" err="1" smtClean="0"/>
              <a:t>free</a:t>
            </a:r>
            <a:r>
              <a:rPr lang="sv-SE" sz="2000" dirty="0" smtClean="0"/>
              <a:t> </a:t>
            </a:r>
            <a:r>
              <a:rPr lang="sv-SE" sz="2000" dirty="0" err="1" smtClean="0"/>
              <a:t>hole</a:t>
            </a:r>
            <a:r>
              <a:rPr lang="sv-SE" sz="2000" dirty="0" smtClean="0"/>
              <a:t> </a:t>
            </a:r>
            <a:r>
              <a:rPr lang="sv-SE" sz="2000" dirty="0" err="1" smtClean="0"/>
              <a:t>with</a:t>
            </a:r>
            <a:r>
              <a:rPr lang="sv-SE" sz="2000" dirty="0" smtClean="0"/>
              <a:t> a neutral donor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Recombination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donor-</a:t>
            </a:r>
            <a:r>
              <a:rPr lang="sv-SE" sz="2000" dirty="0" err="1" smtClean="0"/>
              <a:t>acceptor</a:t>
            </a:r>
            <a:r>
              <a:rPr lang="sv-SE" sz="2000" dirty="0" smtClean="0"/>
              <a:t> pairs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Luminescence</a:t>
            </a:r>
            <a:r>
              <a:rPr lang="sv-SE" sz="2000" dirty="0" smtClean="0"/>
              <a:t> </a:t>
            </a:r>
            <a:r>
              <a:rPr lang="sv-SE" sz="2000" dirty="0" err="1" smtClean="0"/>
              <a:t>excited</a:t>
            </a:r>
            <a:r>
              <a:rPr lang="sv-SE" sz="2000" dirty="0" smtClean="0"/>
              <a:t> by </a:t>
            </a:r>
            <a:r>
              <a:rPr lang="sv-SE" sz="2000" dirty="0" err="1" smtClean="0"/>
              <a:t>two-photon</a:t>
            </a:r>
            <a:r>
              <a:rPr lang="sv-SE" sz="2000" dirty="0" smtClean="0"/>
              <a:t> absorption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Luminescence</a:t>
            </a:r>
            <a:r>
              <a:rPr lang="sv-SE" sz="2000" dirty="0" smtClean="0"/>
              <a:t> from </a:t>
            </a:r>
            <a:r>
              <a:rPr lang="sv-SE" sz="2000" dirty="0" err="1" smtClean="0"/>
              <a:t>transition</a:t>
            </a:r>
            <a:r>
              <a:rPr lang="sv-SE" sz="2000" dirty="0" smtClean="0"/>
              <a:t> mental and rare </a:t>
            </a:r>
            <a:r>
              <a:rPr lang="sv-SE" sz="2000" dirty="0" err="1" smtClean="0"/>
              <a:t>earth</a:t>
            </a:r>
            <a:r>
              <a:rPr lang="sv-SE" sz="2000" dirty="0" smtClean="0"/>
              <a:t> </a:t>
            </a:r>
            <a:r>
              <a:rPr lang="sv-SE" sz="2000" dirty="0" err="1" smtClean="0"/>
              <a:t>ion</a:t>
            </a:r>
            <a:r>
              <a:rPr lang="sv-SE" sz="2000" dirty="0" smtClean="0"/>
              <a:t> </a:t>
            </a:r>
            <a:r>
              <a:rPr lang="sv-SE" sz="2000" dirty="0" err="1" smtClean="0"/>
              <a:t>impurities</a:t>
            </a:r>
            <a:endParaRPr lang="sv-SE" sz="2000" dirty="0" smtClean="0"/>
          </a:p>
          <a:p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678664" y="3515648"/>
            <a:ext cx="63534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Non-</a:t>
            </a: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radiative</a:t>
            </a:r>
            <a:r>
              <a:rPr lang="sv-S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recombination</a:t>
            </a:r>
            <a:endParaRPr lang="sv-SE" sz="24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sv-S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	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- Transformation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of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the excitation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energy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into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heat</a:t>
            </a:r>
          </a:p>
          <a:p>
            <a:r>
              <a:rPr lang="sv-SE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	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- Creation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of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lattice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defects</a:t>
            </a:r>
            <a:endParaRPr lang="sv-SE" sz="20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sv-SE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	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-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Photochemical</a:t>
            </a:r>
            <a:r>
              <a:rPr lang="sv-SE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changes</a:t>
            </a:r>
            <a:endParaRPr lang="sv-SE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664" y="5156564"/>
            <a:ext cx="595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Luminescence</a:t>
            </a:r>
            <a:r>
              <a:rPr lang="sv-S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of</a:t>
            </a:r>
            <a:r>
              <a:rPr lang="sv-S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excitons</a:t>
            </a:r>
            <a:r>
              <a:rPr lang="sv-S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: </a:t>
            </a: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Wannier</a:t>
            </a:r>
            <a:r>
              <a:rPr lang="sv-S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v-SE" sz="24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exciton</a:t>
            </a:r>
            <a:endParaRPr lang="sv-SE" sz="2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6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570" y="709683"/>
            <a:ext cx="2118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Recombination</a:t>
            </a:r>
            <a:endParaRPr lang="sv-SE" sz="2400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0340" y="1492588"/>
            <a:ext cx="99628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/>
              <a:t>Recombination is the opposite of generation.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/>
              <a:t>Recombination is most common when </a:t>
            </a:r>
            <a:r>
              <a:rPr lang="en-US" sz="2000" dirty="0" smtClean="0">
                <a:solidFill>
                  <a:srgbClr val="FF0000"/>
                </a:solidFill>
              </a:rPr>
              <a:t>impurities or defects </a:t>
            </a:r>
            <a:r>
              <a:rPr lang="en-US" sz="2000" dirty="0" smtClean="0"/>
              <a:t>are present in the crystal structure, and also at </a:t>
            </a:r>
            <a:r>
              <a:rPr lang="en-US" sz="2000" dirty="0" smtClean="0">
                <a:solidFill>
                  <a:srgbClr val="FF0000"/>
                </a:solidFill>
              </a:rPr>
              <a:t>the surface of the semiconductor</a:t>
            </a:r>
            <a:r>
              <a:rPr lang="en-US" sz="2000" dirty="0" smtClean="0"/>
              <a:t>. In the later case, energy levels may be introduced inside the energy gap, which encourages electrons to fall back into the valence band and recombine with holes.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In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recombination process</a:t>
            </a:r>
            <a:r>
              <a:rPr lang="en-US" sz="2000" dirty="0" smtClean="0"/>
              <a:t>, energy is released in one of the following ways:</a:t>
            </a:r>
          </a:p>
          <a:p>
            <a:endParaRPr lang="en-US" sz="2000" dirty="0"/>
          </a:p>
          <a:p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FF0000"/>
                </a:solidFill>
              </a:rPr>
              <a:t>Radiative</a:t>
            </a:r>
            <a:r>
              <a:rPr lang="en-US" sz="2000" dirty="0" smtClean="0"/>
              <a:t> recombination – phonons, light or EM-waves</a:t>
            </a:r>
          </a:p>
          <a:p>
            <a:r>
              <a:rPr lang="en-US" sz="2000" dirty="0"/>
              <a:t>	</a:t>
            </a:r>
            <a:r>
              <a:rPr lang="en-US" sz="2000" b="1" dirty="0">
                <a:solidFill>
                  <a:srgbClr val="FF0000"/>
                </a:solidFill>
              </a:rPr>
              <a:t>Non-radiative</a:t>
            </a:r>
            <a:r>
              <a:rPr lang="en-US" sz="2000" dirty="0" smtClean="0"/>
              <a:t> recombination – photons, lattice vibrations</a:t>
            </a:r>
          </a:p>
          <a:p>
            <a:r>
              <a:rPr lang="en-US" sz="2000" dirty="0"/>
              <a:t>	</a:t>
            </a:r>
            <a:r>
              <a:rPr lang="en-US" sz="2000" b="1" dirty="0">
                <a:solidFill>
                  <a:srgbClr val="FF0000"/>
                </a:solidFill>
              </a:rPr>
              <a:t>Auger</a:t>
            </a:r>
            <a:r>
              <a:rPr lang="en-US" sz="2000" dirty="0" smtClean="0"/>
              <a:t> recombination – which is releasing kinetic energy to another free carrier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41844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068" y="251936"/>
            <a:ext cx="5878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 err="1" smtClean="0"/>
              <a:t>Luminescence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processes</a:t>
            </a:r>
            <a:r>
              <a:rPr lang="sv-SE" sz="2000" b="1" dirty="0" smtClean="0"/>
              <a:t> in </a:t>
            </a:r>
            <a:r>
              <a:rPr lang="sv-SE" sz="2000" b="1" dirty="0" err="1" smtClean="0"/>
              <a:t>crystalline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semiconductors</a:t>
            </a:r>
            <a:endParaRPr lang="sv-SE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6364" y="821323"/>
            <a:ext cx="1014540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Low-</a:t>
            </a:r>
            <a:r>
              <a:rPr lang="en-US" b="1" dirty="0" err="1" smtClean="0">
                <a:solidFill>
                  <a:schemeClr val="accent1"/>
                </a:solidFill>
              </a:rPr>
              <a:t>fluence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exciation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-</a:t>
            </a:r>
            <a:r>
              <a:rPr lang="sv-SE" dirty="0" smtClean="0">
                <a:solidFill>
                  <a:schemeClr val="accent1"/>
                </a:solidFill>
              </a:rPr>
              <a:t> </a:t>
            </a:r>
            <a:r>
              <a:rPr lang="sv-SE" dirty="0"/>
              <a:t>a </a:t>
            </a:r>
            <a:r>
              <a:rPr lang="sv-SE" dirty="0" err="1"/>
              <a:t>pulsed</a:t>
            </a:r>
            <a:r>
              <a:rPr lang="sv-SE" dirty="0"/>
              <a:t> laser </a:t>
            </a:r>
            <a:r>
              <a:rPr lang="en-US" dirty="0"/>
              <a:t>with excitation intensity of the order of </a:t>
            </a:r>
            <a:r>
              <a:rPr lang="en-US" dirty="0" smtClean="0"/>
              <a:t>0.01kW-10MW/cm</a:t>
            </a:r>
            <a:r>
              <a:rPr lang="en-US" baseline="30000" dirty="0" smtClean="0"/>
              <a:t>2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</a:t>
            </a:r>
            <a:r>
              <a:rPr lang="en-US" dirty="0" smtClean="0"/>
              <a:t>adiative recombination of free </a:t>
            </a:r>
            <a:r>
              <a:rPr lang="en-US" dirty="0" err="1" smtClean="0"/>
              <a:t>excitons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</a:t>
            </a:r>
            <a:r>
              <a:rPr lang="en-US" dirty="0" smtClean="0"/>
              <a:t>adiative </a:t>
            </a:r>
            <a:r>
              <a:rPr lang="en-US" dirty="0"/>
              <a:t>recombination of free </a:t>
            </a:r>
            <a:r>
              <a:rPr lang="en-US" dirty="0" err="1" smtClean="0"/>
              <a:t>excitons</a:t>
            </a:r>
            <a:r>
              <a:rPr lang="en-US" dirty="0" smtClean="0"/>
              <a:t> with simultaneous emission of photon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</a:t>
            </a:r>
            <a:r>
              <a:rPr lang="en-US" dirty="0" smtClean="0"/>
              <a:t>adiative </a:t>
            </a:r>
            <a:r>
              <a:rPr lang="en-US" dirty="0"/>
              <a:t>recombination of a bound </a:t>
            </a:r>
            <a:r>
              <a:rPr lang="en-US" dirty="0" err="1" smtClean="0"/>
              <a:t>exciton</a:t>
            </a:r>
            <a:r>
              <a:rPr lang="en-US" dirty="0" smtClean="0"/>
              <a:t>, which </a:t>
            </a:r>
            <a:r>
              <a:rPr lang="en-US" dirty="0"/>
              <a:t>can be </a:t>
            </a:r>
            <a:r>
              <a:rPr lang="en-US" dirty="0" smtClean="0"/>
              <a:t>further subdivided into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an </a:t>
            </a:r>
            <a:r>
              <a:rPr lang="en-US" dirty="0" err="1"/>
              <a:t>exciton</a:t>
            </a:r>
            <a:r>
              <a:rPr lang="en-US" dirty="0"/>
              <a:t> bound to a neutral </a:t>
            </a:r>
            <a:r>
              <a:rPr lang="en-US" dirty="0" smtClean="0"/>
              <a:t>donor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an </a:t>
            </a:r>
            <a:r>
              <a:rPr lang="en-US" dirty="0" err="1"/>
              <a:t>exciton</a:t>
            </a:r>
            <a:r>
              <a:rPr lang="en-US" dirty="0"/>
              <a:t> bound to a </a:t>
            </a:r>
            <a:r>
              <a:rPr lang="en-US" dirty="0" smtClean="0"/>
              <a:t>neutral acceptor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an </a:t>
            </a:r>
            <a:r>
              <a:rPr lang="en-US" dirty="0" err="1"/>
              <a:t>exciton</a:t>
            </a:r>
            <a:r>
              <a:rPr lang="en-US" dirty="0"/>
              <a:t> bound to an ionized </a:t>
            </a:r>
            <a:r>
              <a:rPr lang="en-US" dirty="0" smtClean="0"/>
              <a:t>donor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an </a:t>
            </a:r>
            <a:r>
              <a:rPr lang="en-US" dirty="0" err="1"/>
              <a:t>exciton</a:t>
            </a:r>
            <a:r>
              <a:rPr lang="en-US" dirty="0"/>
              <a:t> bound to an </a:t>
            </a:r>
            <a:r>
              <a:rPr lang="en-US" dirty="0" smtClean="0"/>
              <a:t>ionized acceptor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an </a:t>
            </a:r>
            <a:r>
              <a:rPr lang="en-US" dirty="0" err="1"/>
              <a:t>exciton</a:t>
            </a:r>
            <a:r>
              <a:rPr lang="en-US" dirty="0"/>
              <a:t> bound to an </a:t>
            </a:r>
            <a:r>
              <a:rPr lang="en-US" dirty="0" smtClean="0"/>
              <a:t>isoelectronic </a:t>
            </a:r>
            <a:r>
              <a:rPr lang="sv-SE" dirty="0" err="1" smtClean="0"/>
              <a:t>impurity</a:t>
            </a:r>
            <a:r>
              <a:rPr lang="sv-SE" dirty="0" smtClean="0"/>
              <a:t>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radiative recombination of </a:t>
            </a:r>
            <a:r>
              <a:rPr lang="en-US" dirty="0" smtClean="0"/>
              <a:t>donor-acceptor </a:t>
            </a:r>
            <a:r>
              <a:rPr lang="en-US" dirty="0"/>
              <a:t>pairs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radiative </a:t>
            </a:r>
            <a:r>
              <a:rPr lang="en-US" dirty="0"/>
              <a:t>recombination of a free hole with a neutral </a:t>
            </a:r>
            <a:r>
              <a:rPr lang="en-US" dirty="0" smtClean="0"/>
              <a:t>donor or </a:t>
            </a:r>
            <a:r>
              <a:rPr lang="en-US" dirty="0"/>
              <a:t>a free electron with a neutral </a:t>
            </a:r>
            <a:r>
              <a:rPr lang="en-US" dirty="0" smtClean="0"/>
              <a:t>acceptor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radiative, </a:t>
            </a:r>
            <a:r>
              <a:rPr lang="en-US" dirty="0"/>
              <a:t>which can also be referred to as </a:t>
            </a:r>
            <a:r>
              <a:rPr lang="en-US" dirty="0" smtClean="0"/>
              <a:t>band-to-band </a:t>
            </a:r>
            <a:r>
              <a:rPr lang="sv-SE" dirty="0" err="1" smtClean="0"/>
              <a:t>recombination</a:t>
            </a:r>
            <a:r>
              <a:rPr lang="sv-SE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364" y="4386983"/>
            <a:ext cx="10815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High-</a:t>
            </a:r>
            <a:r>
              <a:rPr lang="en-US" b="1" dirty="0" err="1" smtClean="0">
                <a:solidFill>
                  <a:schemeClr val="accent1"/>
                </a:solidFill>
              </a:rPr>
              <a:t>fluence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exciation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-</a:t>
            </a:r>
            <a:r>
              <a:rPr lang="sv-SE" dirty="0" smtClean="0"/>
              <a:t> </a:t>
            </a:r>
            <a:r>
              <a:rPr lang="sv-SE" dirty="0"/>
              <a:t>a </a:t>
            </a:r>
            <a:r>
              <a:rPr lang="sv-SE" dirty="0" err="1"/>
              <a:t>pulsed</a:t>
            </a:r>
            <a:r>
              <a:rPr lang="sv-SE" dirty="0"/>
              <a:t> </a:t>
            </a:r>
            <a:r>
              <a:rPr lang="sv-SE" dirty="0" smtClean="0"/>
              <a:t>laser </a:t>
            </a:r>
            <a:r>
              <a:rPr lang="en-US" dirty="0" smtClean="0"/>
              <a:t>with </a:t>
            </a:r>
            <a:r>
              <a:rPr lang="en-US" dirty="0"/>
              <a:t>excitation intensity of the order of </a:t>
            </a:r>
            <a:r>
              <a:rPr lang="en-US" dirty="0" smtClean="0"/>
              <a:t>1kW-10MW/cm</a:t>
            </a:r>
            <a:r>
              <a:rPr lang="en-US" baseline="30000" dirty="0"/>
              <a:t>2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</a:t>
            </a:r>
            <a:r>
              <a:rPr lang="en-US" dirty="0" smtClean="0"/>
              <a:t>adiative </a:t>
            </a:r>
            <a:r>
              <a:rPr lang="en-US" dirty="0"/>
              <a:t>recombination of free </a:t>
            </a:r>
            <a:r>
              <a:rPr lang="en-US" dirty="0" err="1" smtClean="0"/>
              <a:t>excitons</a:t>
            </a:r>
            <a:r>
              <a:rPr lang="en-US" dirty="0" smtClean="0"/>
              <a:t> with simultaneous emission of photon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luminescence </a:t>
            </a:r>
            <a:r>
              <a:rPr lang="en-US" dirty="0"/>
              <a:t>coming from inelastic collisions of </a:t>
            </a:r>
            <a:r>
              <a:rPr lang="en-US" dirty="0" err="1" smtClean="0"/>
              <a:t>excitons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electron-hole</a:t>
            </a:r>
            <a:r>
              <a:rPr lang="sv-SE" dirty="0"/>
              <a:t> </a:t>
            </a:r>
            <a:r>
              <a:rPr lang="sv-SE" dirty="0" err="1"/>
              <a:t>liquid</a:t>
            </a:r>
            <a:r>
              <a:rPr lang="sv-SE" dirty="0"/>
              <a:t> </a:t>
            </a: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luminescence </a:t>
            </a:r>
            <a:r>
              <a:rPr lang="en-US" dirty="0"/>
              <a:t>of electron-hole </a:t>
            </a:r>
            <a:r>
              <a:rPr lang="en-US" dirty="0" smtClean="0"/>
              <a:t>plasma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Bose-Einstein </a:t>
            </a:r>
            <a:r>
              <a:rPr lang="en-US" dirty="0"/>
              <a:t>condensation of </a:t>
            </a:r>
            <a:r>
              <a:rPr lang="en-US" dirty="0" err="1"/>
              <a:t>excitons</a:t>
            </a:r>
            <a:r>
              <a:rPr lang="en-US" dirty="0"/>
              <a:t> or </a:t>
            </a:r>
            <a:r>
              <a:rPr lang="en-US" dirty="0" err="1" smtClean="0"/>
              <a:t>excitonic</a:t>
            </a:r>
            <a:r>
              <a:rPr lang="en-US" dirty="0" smtClean="0"/>
              <a:t> molecules </a:t>
            </a:r>
            <a:r>
              <a:rPr lang="en-US" dirty="0"/>
              <a:t>and luminescence coming from the </a:t>
            </a:r>
            <a:r>
              <a:rPr lang="en-US" dirty="0" smtClean="0"/>
              <a:t>condensate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9183" y="6290649"/>
            <a:ext cx="8499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  <a:latin typeface="DejaVu Serif"/>
              </a:rPr>
              <a:t>Two </a:t>
            </a:r>
            <a:r>
              <a:rPr lang="en-US" i="1" dirty="0">
                <a:solidFill>
                  <a:srgbClr val="C00000"/>
                </a:solidFill>
                <a:latin typeface="DejaVu Serif"/>
              </a:rPr>
              <a:t>or more types of these processes can </a:t>
            </a:r>
            <a:r>
              <a:rPr lang="en-US" i="1" dirty="0" smtClean="0">
                <a:solidFill>
                  <a:srgbClr val="C00000"/>
                </a:solidFill>
                <a:latin typeface="DejaVu Serif"/>
              </a:rPr>
              <a:t>occur </a:t>
            </a:r>
            <a:r>
              <a:rPr lang="sv-SE" i="1" dirty="0" err="1" smtClean="0">
                <a:solidFill>
                  <a:srgbClr val="C00000"/>
                </a:solidFill>
                <a:latin typeface="DejaVu Serif"/>
              </a:rPr>
              <a:t>simultaneously</a:t>
            </a:r>
            <a:r>
              <a:rPr lang="sv-SE" i="1" dirty="0" smtClean="0">
                <a:solidFill>
                  <a:srgbClr val="C00000"/>
                </a:solidFill>
                <a:latin typeface="DejaVu Serif"/>
              </a:rPr>
              <a:t> </a:t>
            </a:r>
            <a:r>
              <a:rPr lang="sv-SE" i="1" dirty="0">
                <a:solidFill>
                  <a:srgbClr val="C00000"/>
                </a:solidFill>
                <a:latin typeface="DejaVu Serif"/>
              </a:rPr>
              <a:t>in a </a:t>
            </a:r>
            <a:r>
              <a:rPr lang="sv-SE" i="1" dirty="0" smtClean="0">
                <a:solidFill>
                  <a:srgbClr val="C00000"/>
                </a:solidFill>
                <a:latin typeface="DejaVu Serif"/>
              </a:rPr>
              <a:t>material.</a:t>
            </a:r>
            <a:endParaRPr lang="sv-SE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7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507" y="171641"/>
            <a:ext cx="4701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Recombination of free electron-hole pairs</a:t>
            </a:r>
            <a:endParaRPr lang="sv-SE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745" y="1048205"/>
            <a:ext cx="2889504" cy="32979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507" y="2101884"/>
            <a:ext cx="71187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Influencing factors of the probability density 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en-US" b="1" baseline="-25000" dirty="0" err="1" smtClean="0">
                <a:solidFill>
                  <a:srgbClr val="FF0000"/>
                </a:solidFill>
              </a:rPr>
              <a:t>sp</a:t>
            </a:r>
            <a:r>
              <a:rPr lang="en-US" b="1" dirty="0" smtClean="0">
                <a:solidFill>
                  <a:srgbClr val="FF0000"/>
                </a:solidFill>
              </a:rPr>
              <a:t>(h</a:t>
            </a:r>
            <a:r>
              <a:rPr lang="el-GR" b="1" dirty="0" smtClean="0">
                <a:solidFill>
                  <a:srgbClr val="FF0000"/>
                </a:solidFill>
              </a:rPr>
              <a:t>ν</a:t>
            </a:r>
            <a:r>
              <a:rPr lang="en-US" b="1" dirty="0" smtClean="0">
                <a:solidFill>
                  <a:srgbClr val="FF0000"/>
                </a:solidFill>
              </a:rPr>
              <a:t>) </a:t>
            </a:r>
            <a:r>
              <a:rPr lang="en-US" dirty="0" smtClean="0"/>
              <a:t>of the spontaneous </a:t>
            </a:r>
            <a:r>
              <a:rPr lang="en-US" dirty="0" smtClean="0"/>
              <a:t>emission of </a:t>
            </a:r>
            <a:r>
              <a:rPr lang="en-US" dirty="0" smtClean="0"/>
              <a:t>a photon with </a:t>
            </a:r>
            <a:r>
              <a:rPr lang="en-US" dirty="0"/>
              <a:t>energy h</a:t>
            </a:r>
            <a:r>
              <a:rPr lang="el-GR" dirty="0" smtClean="0"/>
              <a:t>ν</a:t>
            </a:r>
            <a:r>
              <a:rPr lang="en-US" dirty="0" smtClean="0"/>
              <a:t> = E</a:t>
            </a:r>
            <a:r>
              <a:rPr lang="en-US" baseline="-25000" dirty="0" smtClean="0"/>
              <a:t>2 </a:t>
            </a:r>
            <a:r>
              <a:rPr lang="en-US" dirty="0" smtClean="0"/>
              <a:t>- E</a:t>
            </a:r>
            <a:r>
              <a:rPr lang="en-US" baseline="-25000" dirty="0" smtClean="0"/>
              <a:t>1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/>
              <a:t>1. the probability of a suitable configuration of occupancy </a:t>
            </a:r>
            <a:r>
              <a:rPr lang="en-US" dirty="0" smtClean="0"/>
              <a:t>of conduction </a:t>
            </a:r>
            <a:r>
              <a:rPr lang="en-US" dirty="0" smtClean="0"/>
              <a:t>and valence </a:t>
            </a:r>
            <a:r>
              <a:rPr lang="en-US" dirty="0"/>
              <a:t>band states </a:t>
            </a:r>
            <a:r>
              <a:rPr lang="en-US" i="1" dirty="0" err="1" smtClean="0"/>
              <a:t>f</a:t>
            </a:r>
            <a:r>
              <a:rPr lang="en-US" baseline="-25000" dirty="0" err="1" smtClean="0"/>
              <a:t>e</a:t>
            </a:r>
            <a:r>
              <a:rPr lang="en-US" dirty="0" smtClean="0"/>
              <a:t>(ν);</a:t>
            </a:r>
          </a:p>
          <a:p>
            <a:r>
              <a:rPr lang="en-US" dirty="0" smtClean="0"/>
              <a:t>2</a:t>
            </a:r>
            <a:r>
              <a:rPr lang="en-US" dirty="0"/>
              <a:t>. the quantum-mechanical probability of this transition in </a:t>
            </a:r>
            <a:r>
              <a:rPr lang="en-US" dirty="0" smtClean="0"/>
              <a:t>the form </a:t>
            </a:r>
            <a:r>
              <a:rPr lang="en-US" dirty="0"/>
              <a:t>of </a:t>
            </a:r>
            <a:r>
              <a:rPr lang="en-US" dirty="0" smtClean="0"/>
              <a:t>the square </a:t>
            </a:r>
            <a:r>
              <a:rPr lang="en-US" dirty="0"/>
              <a:t>of the absolute value of the matrix element </a:t>
            </a:r>
            <a:r>
              <a:rPr lang="en-US" dirty="0" smtClean="0"/>
              <a:t>of the </a:t>
            </a:r>
            <a:r>
              <a:rPr lang="en-US" dirty="0"/>
              <a:t>transition (in </a:t>
            </a:r>
            <a:r>
              <a:rPr lang="en-US" dirty="0" smtClean="0"/>
              <a:t>the dipole </a:t>
            </a:r>
            <a:r>
              <a:rPr lang="en-US" dirty="0"/>
              <a:t>approximation) |</a:t>
            </a:r>
            <a:r>
              <a:rPr lang="en-US" i="1" dirty="0"/>
              <a:t>M</a:t>
            </a:r>
            <a:r>
              <a:rPr lang="en-US" dirty="0"/>
              <a:t>|</a:t>
            </a:r>
            <a:r>
              <a:rPr lang="en-US" baseline="30000" dirty="0"/>
              <a:t>2</a:t>
            </a:r>
            <a:r>
              <a:rPr lang="en-US" dirty="0" smtClean="0"/>
              <a:t>;</a:t>
            </a:r>
          </a:p>
          <a:p>
            <a:r>
              <a:rPr lang="en-US" dirty="0" smtClean="0"/>
              <a:t>3</a:t>
            </a:r>
            <a:r>
              <a:rPr lang="en-US" dirty="0"/>
              <a:t>. the joint density of electron and hole states </a:t>
            </a:r>
            <a:r>
              <a:rPr lang="en-US" i="1" dirty="0"/>
              <a:t>ρ</a:t>
            </a:r>
            <a:r>
              <a:rPr lang="en-US" dirty="0"/>
              <a:t>(</a:t>
            </a:r>
            <a:r>
              <a:rPr lang="en-US" i="1" dirty="0"/>
              <a:t>ν</a:t>
            </a:r>
            <a:r>
              <a:rPr lang="en-US" dirty="0"/>
              <a:t>) in </a:t>
            </a:r>
            <a:r>
              <a:rPr lang="en-US" dirty="0" smtClean="0"/>
              <a:t>the </a:t>
            </a:r>
            <a:r>
              <a:rPr lang="sv-SE" dirty="0" err="1" smtClean="0"/>
              <a:t>corresponding</a:t>
            </a:r>
            <a:r>
              <a:rPr lang="sv-SE" dirty="0" smtClean="0"/>
              <a:t> </a:t>
            </a:r>
            <a:r>
              <a:rPr lang="sv-SE" dirty="0" smtClean="0"/>
              <a:t>bands.</a:t>
            </a:r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8055745" y="4964206"/>
            <a:ext cx="3483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err="1" smtClean="0"/>
              <a:t>Free</a:t>
            </a:r>
            <a:r>
              <a:rPr lang="sv-SE" dirty="0" smtClean="0"/>
              <a:t> </a:t>
            </a:r>
            <a:r>
              <a:rPr lang="sv-SE" dirty="0" err="1" smtClean="0"/>
              <a:t>electron-hole</a:t>
            </a:r>
            <a:r>
              <a:rPr lang="sv-SE" dirty="0" smtClean="0"/>
              <a:t> </a:t>
            </a:r>
            <a:r>
              <a:rPr lang="en-US" dirty="0" smtClean="0"/>
              <a:t>recombination in a direct bandgap</a:t>
            </a:r>
            <a:endParaRPr lang="sv-SE" dirty="0"/>
          </a:p>
        </p:txBody>
      </p:sp>
      <p:sp>
        <p:nvSpPr>
          <p:cNvPr id="10" name="Rectangle 9"/>
          <p:cNvSpPr/>
          <p:nvPr/>
        </p:nvSpPr>
        <p:spPr>
          <a:xfrm>
            <a:off x="548507" y="5167850"/>
            <a:ext cx="71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/>
              <a:t>The </a:t>
            </a:r>
            <a:r>
              <a:rPr lang="sv-SE" dirty="0" err="1" smtClean="0">
                <a:solidFill>
                  <a:srgbClr val="FF0000"/>
                </a:solidFill>
              </a:rPr>
              <a:t>spectral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shape of luminescence </a:t>
            </a:r>
            <a:r>
              <a:rPr lang="en-US" dirty="0" smtClean="0"/>
              <a:t>coming </a:t>
            </a:r>
            <a:r>
              <a:rPr lang="en-US" dirty="0"/>
              <a:t>from the </a:t>
            </a:r>
            <a:r>
              <a:rPr lang="en-US" dirty="0" smtClean="0"/>
              <a:t>radiative </a:t>
            </a:r>
            <a:r>
              <a:rPr lang="en-US" dirty="0"/>
              <a:t>in a </a:t>
            </a:r>
            <a:r>
              <a:rPr lang="en-US" dirty="0" smtClean="0"/>
              <a:t>semiconductor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/>
              <a:t>direct</a:t>
            </a:r>
            <a:r>
              <a:rPr lang="sv-SE" dirty="0"/>
              <a:t> </a:t>
            </a:r>
            <a:r>
              <a:rPr lang="sv-SE" dirty="0" smtClean="0"/>
              <a:t>bandgap:</a:t>
            </a:r>
          </a:p>
          <a:p>
            <a:endParaRPr lang="sv-SE" dirty="0" smtClean="0">
              <a:latin typeface="DejaVu Serif"/>
            </a:endParaRPr>
          </a:p>
          <a:p>
            <a:endParaRPr lang="sv-SE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126" y="5834648"/>
            <a:ext cx="4979491" cy="5335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507" y="873628"/>
            <a:ext cx="7708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accent1"/>
                </a:solidFill>
              </a:rPr>
              <a:t>Direct </a:t>
            </a:r>
            <a:r>
              <a:rPr lang="en-US" b="1" dirty="0" smtClean="0">
                <a:solidFill>
                  <a:schemeClr val="accent1"/>
                </a:solidFill>
              </a:rPr>
              <a:t>bandgap: </a:t>
            </a:r>
            <a:r>
              <a:rPr lang="sv-SE" dirty="0" smtClean="0"/>
              <a:t>An </a:t>
            </a:r>
            <a:r>
              <a:rPr lang="sv-SE" dirty="0" err="1"/>
              <a:t>electron</a:t>
            </a:r>
            <a:r>
              <a:rPr lang="sv-SE" dirty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en-US" dirty="0" smtClean="0"/>
              <a:t>energy </a:t>
            </a:r>
            <a:r>
              <a:rPr lang="en-US" i="1" dirty="0" smtClean="0"/>
              <a:t>E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situated close to the minimum of the conduction </a:t>
            </a:r>
            <a:r>
              <a:rPr lang="en-US" dirty="0" smtClean="0"/>
              <a:t>band spontaneously recombines </a:t>
            </a:r>
            <a:r>
              <a:rPr lang="en-US" dirty="0"/>
              <a:t>with a hole situated at the top of </a:t>
            </a:r>
            <a:r>
              <a:rPr lang="en-US" dirty="0" smtClean="0"/>
              <a:t>the valence </a:t>
            </a:r>
            <a:r>
              <a:rPr lang="en-US" dirty="0"/>
              <a:t>band with energy </a:t>
            </a:r>
            <a:r>
              <a:rPr lang="en-US" i="1" dirty="0" smtClean="0"/>
              <a:t>E</a:t>
            </a:r>
            <a:r>
              <a:rPr lang="en-US" baseline="-25000" dirty="0"/>
              <a:t>1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wavector</a:t>
            </a:r>
            <a:r>
              <a:rPr lang="en-US" dirty="0"/>
              <a:t> </a:t>
            </a:r>
            <a:r>
              <a:rPr lang="en-US" b="1" dirty="0" smtClean="0"/>
              <a:t>k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/>
              <a:t>via a direct </a:t>
            </a:r>
            <a:r>
              <a:rPr lang="en-US" dirty="0" smtClean="0"/>
              <a:t>vertical </a:t>
            </a:r>
            <a:r>
              <a:rPr lang="sv-SE" dirty="0" err="1" smtClean="0"/>
              <a:t>transition</a:t>
            </a:r>
            <a:r>
              <a:rPr lang="sv-SE" dirty="0"/>
              <a:t>.</a:t>
            </a:r>
            <a:endParaRPr lang="sv-SE" b="1" dirty="0"/>
          </a:p>
          <a:p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6850439" y="5916747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(5.9a)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669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118" y="468020"/>
            <a:ext cx="4340827" cy="537463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1025" y="468020"/>
            <a:ext cx="6723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shape of the luminescence </a:t>
            </a:r>
            <a:r>
              <a:rPr lang="en-US" dirty="0"/>
              <a:t>spectrum (5.9a</a:t>
            </a:r>
            <a:r>
              <a:rPr lang="en-US" dirty="0" smtClean="0"/>
              <a:t>)</a:t>
            </a:r>
            <a:r>
              <a:rPr lang="en-US" dirty="0" smtClean="0"/>
              <a:t> is also called the </a:t>
            </a:r>
            <a:r>
              <a:rPr lang="en-US" b="1" i="1" dirty="0" smtClean="0">
                <a:solidFill>
                  <a:srgbClr val="FF0000"/>
                </a:solidFill>
              </a:rPr>
              <a:t>Maxwell-Boltzmann </a:t>
            </a:r>
            <a:r>
              <a:rPr lang="sv-SE" b="1" i="1" dirty="0" smtClean="0">
                <a:solidFill>
                  <a:srgbClr val="FF0000"/>
                </a:solidFill>
              </a:rPr>
              <a:t>distribution</a:t>
            </a:r>
            <a:r>
              <a:rPr lang="sv-SE" dirty="0" smtClean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77288" y="1505010"/>
                <a:ext cx="6687534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sv-SE" dirty="0" smtClean="0"/>
                  <a:t>The </a:t>
                </a:r>
                <a:r>
                  <a:rPr lang="sv-SE" dirty="0" err="1"/>
                  <a:t>curve</a:t>
                </a:r>
                <a:r>
                  <a:rPr lang="sv-SE" dirty="0"/>
                  <a:t> </a:t>
                </a:r>
                <a:r>
                  <a:rPr lang="sv-SE" dirty="0" smtClean="0"/>
                  <a:t>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asymmetric </a:t>
                </a:r>
                <a:r>
                  <a:rPr lang="en-US" dirty="0"/>
                  <a:t>with a tail towards the high-energy </a:t>
                </a:r>
                <a:r>
                  <a:rPr lang="en-US" dirty="0" smtClean="0"/>
                  <a:t>photon </a:t>
                </a:r>
                <a:r>
                  <a:rPr lang="en-US" dirty="0"/>
                  <a:t>side</a:t>
                </a:r>
                <a:r>
                  <a:rPr lang="en-US" dirty="0" smtClean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sv-SE" dirty="0" smtClean="0"/>
                  <a:t>The </a:t>
                </a:r>
                <a:r>
                  <a:rPr lang="en-US" dirty="0" smtClean="0"/>
                  <a:t>asymmetry </a:t>
                </a:r>
                <a:r>
                  <a:rPr lang="en-US" dirty="0"/>
                  <a:t>stems from </a:t>
                </a:r>
                <a:r>
                  <a:rPr lang="en-US" dirty="0">
                    <a:solidFill>
                      <a:srgbClr val="FF0000"/>
                    </a:solidFill>
                  </a:rPr>
                  <a:t>the kinetic energy </a:t>
                </a:r>
                <a:r>
                  <a:rPr lang="en-US" dirty="0"/>
                  <a:t>of recombining free </a:t>
                </a:r>
                <a:r>
                  <a:rPr lang="en-US" dirty="0" smtClean="0"/>
                  <a:t>electrons and </a:t>
                </a:r>
                <a:r>
                  <a:rPr lang="en-US" dirty="0"/>
                  <a:t>holes, which can be described by an </a:t>
                </a:r>
                <a:r>
                  <a:rPr lang="en-US" dirty="0" smtClean="0"/>
                  <a:t>exponential distribution </a:t>
                </a:r>
                <a:r>
                  <a:rPr lang="sv-SE" dirty="0" err="1" smtClean="0"/>
                  <a:t>function</a:t>
                </a:r>
                <a:r>
                  <a:rPr lang="sv-SE" dirty="0" smtClean="0"/>
                  <a:t>. </a:t>
                </a:r>
                <a:endParaRPr lang="sv-SE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sv-SE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sv-SE" dirty="0" smtClean="0"/>
                  <a:t>The full-</a:t>
                </a:r>
                <a:r>
                  <a:rPr lang="sv-SE" dirty="0" err="1" smtClean="0"/>
                  <a:t>width</a:t>
                </a:r>
                <a:r>
                  <a:rPr lang="sv-SE" dirty="0"/>
                  <a:t> at </a:t>
                </a:r>
                <a:r>
                  <a:rPr lang="sv-SE" dirty="0" err="1"/>
                  <a:t>half</a:t>
                </a:r>
                <a:r>
                  <a:rPr lang="sv-SE" dirty="0"/>
                  <a:t> </a:t>
                </a:r>
                <a:r>
                  <a:rPr lang="sv-SE" dirty="0" smtClean="0"/>
                  <a:t>maximum (FWHM</a:t>
                </a:r>
                <a:r>
                  <a:rPr lang="sv-SE" dirty="0"/>
                  <a:t>) </a:t>
                </a:r>
                <a:r>
                  <a:rPr lang="sv-SE" dirty="0" err="1"/>
                  <a:t>of</a:t>
                </a:r>
                <a:r>
                  <a:rPr lang="sv-SE" dirty="0"/>
                  <a:t> </a:t>
                </a:r>
                <a:r>
                  <a:rPr lang="sv-SE" dirty="0" err="1"/>
                  <a:t>this</a:t>
                </a:r>
                <a:r>
                  <a:rPr lang="sv-SE" dirty="0"/>
                  <a:t> </a:t>
                </a:r>
                <a:r>
                  <a:rPr lang="sv-SE" dirty="0" err="1" smtClean="0"/>
                  <a:t>curve</a:t>
                </a:r>
                <a:r>
                  <a:rPr lang="sv-SE" dirty="0" smtClean="0"/>
                  <a:t> </a:t>
                </a:r>
                <a:r>
                  <a:rPr lang="en-US" dirty="0" smtClean="0"/>
                  <a:t>can </a:t>
                </a:r>
                <a:r>
                  <a:rPr lang="en-US" dirty="0"/>
                  <a:t>then </a:t>
                </a:r>
                <a:r>
                  <a:rPr lang="en-US" dirty="0" smtClean="0"/>
                  <a:t>be shown </a:t>
                </a:r>
                <a:r>
                  <a:rPr lang="en-US" dirty="0"/>
                  <a:t>to </a:t>
                </a:r>
                <a:r>
                  <a:rPr lang="en-US" dirty="0" smtClean="0"/>
                  <a:t>be </a:t>
                </a:r>
                <a:r>
                  <a:rPr lang="sv-SE" dirty="0" err="1" smtClean="0"/>
                  <a:t>directly</a:t>
                </a:r>
                <a:r>
                  <a:rPr lang="sv-SE" dirty="0" smtClean="0"/>
                  <a:t> </a:t>
                </a:r>
                <a:r>
                  <a:rPr lang="sv-SE" dirty="0"/>
                  <a:t>proportional </a:t>
                </a:r>
                <a:r>
                  <a:rPr lang="sv-SE" dirty="0" smtClean="0"/>
                  <a:t>to </a:t>
                </a:r>
                <a:r>
                  <a:rPr lang="sv-SE" dirty="0" err="1" smtClean="0"/>
                  <a:t>temperature</a:t>
                </a:r>
                <a:r>
                  <a:rPr lang="sv-SE" dirty="0" smtClean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sv-SE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𝐹𝑊𝐻𝑀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1.8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sv-SE" dirty="0" smtClean="0"/>
              </a:p>
              <a:p>
                <a:pPr/>
                <a:endParaRPr lang="sv-SE" dirty="0" smtClean="0"/>
              </a:p>
              <a:p>
                <a:pPr algn="just"/>
                <a:r>
                  <a:rPr lang="en-US" dirty="0" smtClean="0"/>
                  <a:t>At </a:t>
                </a:r>
                <a:r>
                  <a:rPr lang="sv-SE" dirty="0" err="1" smtClean="0"/>
                  <a:t>higher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temperatures</a:t>
                </a:r>
                <a:r>
                  <a:rPr lang="sv-SE" dirty="0" smtClean="0"/>
                  <a:t>, </a:t>
                </a:r>
                <a:r>
                  <a:rPr lang="sv-SE" dirty="0" err="1"/>
                  <a:t>photoexcited</a:t>
                </a:r>
                <a:r>
                  <a:rPr lang="sv-SE" dirty="0"/>
                  <a:t> </a:t>
                </a:r>
                <a:r>
                  <a:rPr lang="sv-SE" dirty="0" err="1"/>
                  <a:t>electrons</a:t>
                </a:r>
                <a:r>
                  <a:rPr lang="sv-SE" dirty="0"/>
                  <a:t> </a:t>
                </a:r>
                <a:r>
                  <a:rPr lang="en-US" dirty="0"/>
                  <a:t>and holes occupy states further from the extremes of the bands. Thus, photons with higher energy are generated by these higher-energy electron-hole pairs, while the low-energy onset of the spectral line is determined by </a:t>
                </a:r>
                <a:r>
                  <a:rPr lang="en-US" i="1" dirty="0"/>
                  <a:t>E</a:t>
                </a:r>
                <a:r>
                  <a:rPr lang="en-US" dirty="0"/>
                  <a:t>g and its position remains fixed</a:t>
                </a:r>
                <a:r>
                  <a:rPr lang="en-US" dirty="0" smtClean="0"/>
                  <a:t>.</a:t>
                </a:r>
                <a:endParaRPr lang="sv-SE" dirty="0"/>
              </a:p>
              <a:p>
                <a:pPr/>
                <a:endParaRPr lang="sv-SE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88" y="1505010"/>
                <a:ext cx="6687534" cy="5078313"/>
              </a:xfrm>
              <a:prstGeom prst="rect">
                <a:avLst/>
              </a:prstGeom>
              <a:blipFill>
                <a:blip r:embed="rId4"/>
                <a:stretch>
                  <a:fillRect l="-729" t="-720" r="-82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376857" y="5601064"/>
                <a:ext cx="515328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sv-SE" dirty="0"/>
              </a:p>
              <a:p>
                <a:pPr marL="342900" indent="-342900">
                  <a:buAutoNum type="alphaLcParenBoth"/>
                </a:pPr>
                <a:r>
                  <a:rPr lang="sv-SE" dirty="0" err="1" smtClean="0"/>
                  <a:t>Maxwe-Boltzmann</a:t>
                </a:r>
                <a:r>
                  <a:rPr lang="sv-SE" dirty="0" smtClean="0"/>
                  <a:t> </a:t>
                </a:r>
                <a:r>
                  <a:rPr lang="sv-SE" dirty="0" err="1"/>
                  <a:t>lineshape</a:t>
                </a:r>
                <a14:m>
                  <m:oMath xmlns:m="http://schemas.openxmlformats.org/officeDocument/2006/math">
                    <m:r>
                      <a:rPr lang="en-US" i="1"/>
                      <m:t> </m:t>
                    </m:r>
                  </m:oMath>
                </a14:m>
                <a:r>
                  <a:rPr lang="sv-SE" dirty="0"/>
                  <a:t>at </a:t>
                </a:r>
                <a:r>
                  <a:rPr lang="sv-SE" i="1" dirty="0"/>
                  <a:t>T </a:t>
                </a:r>
                <a:r>
                  <a:rPr lang="sv-SE" dirty="0"/>
                  <a:t>≈ 12K. </a:t>
                </a:r>
                <a:endParaRPr lang="sv-SE" dirty="0" smtClean="0"/>
              </a:p>
              <a:p>
                <a:pPr marL="342900" indent="-342900">
                  <a:buAutoNum type="alphaLcParenBoth"/>
                </a:pPr>
                <a:r>
                  <a:rPr lang="sv-SE" dirty="0" err="1" smtClean="0"/>
                  <a:t>Asymmetric</a:t>
                </a:r>
                <a:r>
                  <a:rPr lang="sv-SE" dirty="0" smtClean="0"/>
                  <a:t> </a:t>
                </a:r>
                <a:r>
                  <a:rPr lang="sv-SE" dirty="0" err="1"/>
                  <a:t>line</a:t>
                </a:r>
                <a:r>
                  <a:rPr lang="sv-SE" dirty="0"/>
                  <a:t> </a:t>
                </a:r>
                <a:r>
                  <a:rPr lang="sv-SE" dirty="0" err="1"/>
                  <a:t>width</a:t>
                </a:r>
                <a:r>
                  <a:rPr lang="sv-SE" dirty="0"/>
                  <a:t> </a:t>
                </a:r>
                <a:r>
                  <a:rPr lang="sv-SE" dirty="0" err="1"/>
                  <a:t>broadening</a:t>
                </a:r>
                <a:r>
                  <a:rPr lang="sv-SE" dirty="0"/>
                  <a:t> </a:t>
                </a:r>
                <a:r>
                  <a:rPr lang="sv-SE" dirty="0" err="1"/>
                  <a:t>with</a:t>
                </a:r>
                <a:r>
                  <a:rPr lang="sv-SE" dirty="0"/>
                  <a:t> </a:t>
                </a:r>
                <a:r>
                  <a:rPr lang="sv-SE" dirty="0" err="1"/>
                  <a:t>increasing</a:t>
                </a:r>
                <a:r>
                  <a:rPr lang="sv-SE" dirty="0"/>
                  <a:t> </a:t>
                </a:r>
                <a:r>
                  <a:rPr lang="sv-SE" dirty="0" err="1"/>
                  <a:t>temperature</a:t>
                </a:r>
                <a:r>
                  <a:rPr lang="sv-SE" dirty="0"/>
                  <a:t>.</a:t>
                </a:r>
                <a:endParaRPr lang="sv-SE" dirty="0"/>
              </a:p>
              <a:p>
                <a:endParaRPr lang="sv-SE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857" y="5601064"/>
                <a:ext cx="5153282" cy="1477328"/>
              </a:xfrm>
              <a:prstGeom prst="rect">
                <a:avLst/>
              </a:prstGeom>
              <a:blipFill>
                <a:blip r:embed="rId5"/>
                <a:stretch>
                  <a:fillRect l="-94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24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282" y="450960"/>
            <a:ext cx="6460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Recombination of free electron-hole pairs-Indirect bandgap</a:t>
            </a:r>
            <a:endParaRPr lang="sv-SE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890" y="217651"/>
            <a:ext cx="3418922" cy="55959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4282" y="1366907"/>
            <a:ext cx="66995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In a direct-bandgap semiconductor, the </a:t>
            </a:r>
            <a:r>
              <a:rPr lang="en-US" dirty="0" smtClean="0"/>
              <a:t>recombination takes </a:t>
            </a:r>
            <a:r>
              <a:rPr lang="en-US" dirty="0"/>
              <a:t>place between electrons and holes with </a:t>
            </a:r>
            <a:r>
              <a:rPr lang="en-US" dirty="0">
                <a:solidFill>
                  <a:schemeClr val="accent1"/>
                </a:solidFill>
              </a:rPr>
              <a:t>the same </a:t>
            </a:r>
            <a:r>
              <a:rPr lang="en-US" dirty="0" err="1" smtClean="0">
                <a:solidFill>
                  <a:schemeClr val="accent1"/>
                </a:solidFill>
              </a:rPr>
              <a:t>wavevector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an indirect-bandgap </a:t>
            </a:r>
            <a:r>
              <a:rPr lang="en-US" dirty="0" smtClean="0"/>
              <a:t>semiconductor</a:t>
            </a:r>
            <a:r>
              <a:rPr lang="en-US" dirty="0"/>
              <a:t>, an excited electron </a:t>
            </a:r>
            <a:r>
              <a:rPr lang="en-US" dirty="0" smtClean="0"/>
              <a:t>with energy </a:t>
            </a:r>
            <a:r>
              <a:rPr lang="en-US" i="1" dirty="0" smtClean="0"/>
              <a:t>E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can recombine </a:t>
            </a:r>
            <a:r>
              <a:rPr lang="en-US" dirty="0">
                <a:solidFill>
                  <a:schemeClr val="accent1"/>
                </a:solidFill>
              </a:rPr>
              <a:t>with any hole </a:t>
            </a:r>
            <a:r>
              <a:rPr lang="en-US" dirty="0"/>
              <a:t>with energy </a:t>
            </a:r>
            <a:r>
              <a:rPr lang="en-US" i="1" dirty="0" smtClean="0"/>
              <a:t>E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varying values </a:t>
            </a:r>
            <a:r>
              <a:rPr lang="en-US" dirty="0"/>
              <a:t>of </a:t>
            </a:r>
            <a:r>
              <a:rPr lang="en-US" b="1" dirty="0"/>
              <a:t>k</a:t>
            </a:r>
            <a:r>
              <a:rPr lang="en-US" dirty="0"/>
              <a:t>, as long as the energy-conservation rule </a:t>
            </a:r>
            <a:r>
              <a:rPr lang="en-US" i="1" dirty="0" smtClean="0"/>
              <a:t>E</a:t>
            </a:r>
            <a:r>
              <a:rPr lang="en-US" baseline="-25000" dirty="0" smtClean="0"/>
              <a:t>2</a:t>
            </a:r>
            <a:r>
              <a:rPr lang="en-US" dirty="0" smtClean="0"/>
              <a:t>-</a:t>
            </a:r>
            <a:r>
              <a:rPr lang="en-US" i="1" dirty="0" smtClean="0"/>
              <a:t>E</a:t>
            </a:r>
            <a:r>
              <a:rPr lang="en-US" baseline="-25000" dirty="0"/>
              <a:t>1 </a:t>
            </a:r>
            <a:r>
              <a:rPr lang="en-US" dirty="0"/>
              <a:t>= </a:t>
            </a:r>
            <a:r>
              <a:rPr lang="en-US" i="1" dirty="0" err="1"/>
              <a:t>hν</a:t>
            </a:r>
            <a:r>
              <a:rPr lang="en-US" i="1" dirty="0"/>
              <a:t> </a:t>
            </a:r>
            <a:r>
              <a:rPr lang="en-US" dirty="0"/>
              <a:t>± </a:t>
            </a:r>
            <a:r>
              <a:rPr lang="az-Cyrl-AZ" i="1" dirty="0" smtClean="0"/>
              <a:t>ћ</a:t>
            </a:r>
            <a:r>
              <a:rPr lang="en-US" i="1" dirty="0" smtClean="0"/>
              <a:t>ω </a:t>
            </a:r>
            <a:r>
              <a:rPr lang="en-US" dirty="0" smtClean="0"/>
              <a:t>is </a:t>
            </a:r>
            <a:r>
              <a:rPr lang="sv-SE" dirty="0" smtClean="0"/>
              <a:t>fulfilled</a:t>
            </a:r>
            <a:r>
              <a:rPr lang="sv-SE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7083005" y="5934670"/>
            <a:ext cx="50258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dirty="0" err="1"/>
              <a:t>Schematic</a:t>
            </a:r>
            <a:r>
              <a:rPr lang="sv-SE" dirty="0"/>
              <a:t> </a:t>
            </a:r>
            <a:r>
              <a:rPr lang="sv-SE" dirty="0" err="1"/>
              <a:t>drawing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 smtClean="0"/>
              <a:t>radiative</a:t>
            </a:r>
            <a:r>
              <a:rPr lang="sv-SE" dirty="0" smtClean="0"/>
              <a:t> </a:t>
            </a:r>
            <a:r>
              <a:rPr lang="en-US" dirty="0" smtClean="0"/>
              <a:t>recombination </a:t>
            </a:r>
            <a:r>
              <a:rPr lang="en-US" dirty="0"/>
              <a:t>of electron-hole pairs </a:t>
            </a:r>
            <a:r>
              <a:rPr lang="en-US" dirty="0" smtClean="0"/>
              <a:t>in the </a:t>
            </a:r>
            <a:r>
              <a:rPr lang="en-US" dirty="0"/>
              <a:t>energy band </a:t>
            </a:r>
            <a:r>
              <a:rPr lang="en-US" dirty="0" smtClean="0"/>
              <a:t>structure diagram.</a:t>
            </a: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664722" y="3837756"/>
            <a:ext cx="64537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Here, the </a:t>
            </a:r>
            <a:r>
              <a:rPr lang="en-US" dirty="0" smtClean="0"/>
              <a:t>energy </a:t>
            </a:r>
            <a:r>
              <a:rPr lang="az-Cyrl-AZ" i="1" dirty="0"/>
              <a:t>ћ</a:t>
            </a:r>
            <a:r>
              <a:rPr lang="en-US" i="1" dirty="0"/>
              <a:t>ω</a:t>
            </a:r>
            <a:r>
              <a:rPr lang="en-US" i="1" dirty="0" smtClean="0"/>
              <a:t> </a:t>
            </a:r>
            <a:r>
              <a:rPr lang="en-US" dirty="0" smtClean="0"/>
              <a:t>denotes </a:t>
            </a:r>
            <a:r>
              <a:rPr lang="en-US" i="1" dirty="0">
                <a:solidFill>
                  <a:srgbClr val="FF0000"/>
                </a:solidFill>
              </a:rPr>
              <a:t>the energy of a </a:t>
            </a:r>
            <a:r>
              <a:rPr lang="en-US" i="1" dirty="0" smtClean="0">
                <a:solidFill>
                  <a:srgbClr val="FF0000"/>
                </a:solidFill>
              </a:rPr>
              <a:t>phonon</a:t>
            </a:r>
            <a:r>
              <a:rPr lang="en-US" dirty="0" smtClean="0"/>
              <a:t>, which takes </a:t>
            </a:r>
            <a:r>
              <a:rPr lang="en-US" dirty="0"/>
              <a:t>part in the process in order to ensure </a:t>
            </a:r>
            <a:r>
              <a:rPr lang="en-US" i="1" dirty="0">
                <a:solidFill>
                  <a:srgbClr val="FF0000"/>
                </a:solidFill>
              </a:rPr>
              <a:t>the conservation of </a:t>
            </a:r>
            <a:r>
              <a:rPr lang="en-US" i="1" dirty="0" err="1" smtClean="0">
                <a:solidFill>
                  <a:srgbClr val="FF0000"/>
                </a:solidFill>
              </a:rPr>
              <a:t>quasimomentum</a:t>
            </a:r>
            <a:r>
              <a:rPr lang="en-US" dirty="0" smtClean="0"/>
              <a:t>. An appropriate </a:t>
            </a:r>
            <a:r>
              <a:rPr lang="en-US" dirty="0"/>
              <a:t>phonon can </a:t>
            </a:r>
            <a:r>
              <a:rPr lang="en-US" dirty="0" smtClean="0"/>
              <a:t>always be </a:t>
            </a:r>
            <a:r>
              <a:rPr lang="en-US" dirty="0"/>
              <a:t>found, unless the transitions are forbidden due to the symmetry </a:t>
            </a:r>
            <a:r>
              <a:rPr lang="en-US" dirty="0" smtClean="0"/>
              <a:t>of </a:t>
            </a:r>
            <a:r>
              <a:rPr lang="sv-SE" dirty="0" err="1" smtClean="0"/>
              <a:t>electron</a:t>
            </a:r>
            <a:r>
              <a:rPr lang="sv-SE" dirty="0" smtClean="0"/>
              <a:t> </a:t>
            </a:r>
            <a:r>
              <a:rPr lang="sv-SE" dirty="0"/>
              <a:t>and/or </a:t>
            </a:r>
            <a:r>
              <a:rPr lang="sv-SE" dirty="0" err="1"/>
              <a:t>phonon</a:t>
            </a:r>
            <a:r>
              <a:rPr lang="sv-SE" dirty="0"/>
              <a:t> </a:t>
            </a:r>
            <a:r>
              <a:rPr lang="sv-SE" dirty="0" err="1"/>
              <a:t>states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9989127" y="1634836"/>
            <a:ext cx="1592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irect bandgap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85890" y="3707263"/>
            <a:ext cx="1767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indirect </a:t>
            </a:r>
            <a:r>
              <a:rPr lang="en-US" dirty="0">
                <a:solidFill>
                  <a:srgbClr val="FF0000"/>
                </a:solidFill>
              </a:rPr>
              <a:t>bandgap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13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36" y="370763"/>
            <a:ext cx="587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Recombination of free electron-hole pairs-Indirect bandgap</a:t>
            </a:r>
            <a:endParaRPr lang="sv-SE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750" y="158063"/>
            <a:ext cx="4572000" cy="53835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" y="4022999"/>
            <a:ext cx="6858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sv-SE" dirty="0" err="1" smtClean="0"/>
              <a:t>convolution</a:t>
            </a:r>
            <a:r>
              <a:rPr lang="sv-SE" dirty="0" smtClean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 smtClean="0"/>
              <a:t>states</a:t>
            </a:r>
            <a:r>
              <a:rPr lang="sv-SE" dirty="0" smtClean="0"/>
              <a:t> </a:t>
            </a:r>
            <a:r>
              <a:rPr lang="sv-SE" dirty="0" err="1" smtClean="0"/>
              <a:t>occupied</a:t>
            </a:r>
            <a:r>
              <a:rPr lang="sv-SE" dirty="0" smtClean="0"/>
              <a:t> </a:t>
            </a:r>
            <a:r>
              <a:rPr lang="sv-SE" dirty="0"/>
              <a:t>by </a:t>
            </a:r>
            <a:r>
              <a:rPr lang="sv-SE" dirty="0" err="1" smtClean="0"/>
              <a:t>electrons</a:t>
            </a:r>
            <a:r>
              <a:rPr lang="sv-SE" dirty="0" smtClean="0"/>
              <a:t> in </a:t>
            </a:r>
            <a:r>
              <a:rPr lang="sv-SE" dirty="0" smtClean="0"/>
              <a:t>the </a:t>
            </a:r>
            <a:r>
              <a:rPr lang="sv-SE" dirty="0" err="1" smtClean="0"/>
              <a:t>conduction</a:t>
            </a:r>
            <a:r>
              <a:rPr lang="sv-SE" dirty="0" smtClean="0"/>
              <a:t> </a:t>
            </a:r>
            <a:r>
              <a:rPr lang="sv-SE" dirty="0" smtClean="0"/>
              <a:t>band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/>
              <a:t>the </a:t>
            </a:r>
            <a:r>
              <a:rPr lang="sv-SE" dirty="0" err="1"/>
              <a:t>states</a:t>
            </a:r>
            <a:r>
              <a:rPr lang="sv-SE" dirty="0"/>
              <a:t> </a:t>
            </a:r>
            <a:r>
              <a:rPr lang="sv-SE" dirty="0" err="1" smtClean="0"/>
              <a:t>occupied</a:t>
            </a:r>
            <a:r>
              <a:rPr lang="sv-SE" dirty="0" smtClean="0"/>
              <a:t> </a:t>
            </a:r>
            <a:r>
              <a:rPr lang="en-US" dirty="0" smtClean="0"/>
              <a:t>by </a:t>
            </a:r>
            <a:r>
              <a:rPr lang="en-US" dirty="0"/>
              <a:t>holes in the </a:t>
            </a:r>
            <a:r>
              <a:rPr lang="en-US" dirty="0" smtClean="0"/>
              <a:t>valence </a:t>
            </a:r>
            <a:r>
              <a:rPr lang="sv-SE" dirty="0"/>
              <a:t>band. </a:t>
            </a:r>
            <a:endParaRPr lang="sv-SE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sv-SE" dirty="0"/>
              <a:t>matrix </a:t>
            </a:r>
            <a:r>
              <a:rPr lang="sv-SE" dirty="0" smtClean="0"/>
              <a:t>element </a:t>
            </a:r>
            <a:r>
              <a:rPr lang="sv-SE" dirty="0" err="1" smtClean="0"/>
              <a:t>contains</a:t>
            </a:r>
            <a:r>
              <a:rPr lang="sv-SE" dirty="0" smtClean="0"/>
              <a:t> </a:t>
            </a:r>
            <a:r>
              <a:rPr lang="sv-SE" dirty="0" err="1"/>
              <a:t>both</a:t>
            </a:r>
            <a:r>
              <a:rPr lang="sv-SE" dirty="0"/>
              <a:t> </a:t>
            </a:r>
            <a:r>
              <a:rPr lang="sv-SE" dirty="0" err="1"/>
              <a:t>vertical</a:t>
            </a:r>
            <a:r>
              <a:rPr lang="sv-SE" dirty="0"/>
              <a:t> </a:t>
            </a:r>
            <a:r>
              <a:rPr lang="sv-SE" dirty="0" err="1"/>
              <a:t>transitions</a:t>
            </a:r>
            <a:r>
              <a:rPr lang="sv-SE" dirty="0"/>
              <a:t> </a:t>
            </a:r>
            <a:r>
              <a:rPr lang="sv-SE" dirty="0" smtClean="0"/>
              <a:t>and </a:t>
            </a:r>
            <a:r>
              <a:rPr lang="sv-SE" dirty="0" err="1" smtClean="0"/>
              <a:t>also</a:t>
            </a:r>
            <a:r>
              <a:rPr lang="sv-SE" dirty="0" smtClean="0"/>
              <a:t> </a:t>
            </a:r>
            <a:r>
              <a:rPr lang="sv-SE" dirty="0" err="1"/>
              <a:t>electron-phonon</a:t>
            </a:r>
            <a:r>
              <a:rPr lang="sv-SE" dirty="0"/>
              <a:t> </a:t>
            </a:r>
            <a:r>
              <a:rPr lang="en-US" dirty="0"/>
              <a:t>scattering ensuring the indispensable alteration of quasi-momentum in the recombination event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matrix element can be in a very good approximation treated as independent of both </a:t>
            </a:r>
            <a:r>
              <a:rPr lang="en-US" i="1" dirty="0" err="1"/>
              <a:t>E</a:t>
            </a:r>
            <a:r>
              <a:rPr lang="en-US" i="1" baseline="-25000" dirty="0" err="1">
                <a:latin typeface="Cambria Math" panose="02040503050406030204" pitchFamily="18" charset="0"/>
              </a:rPr>
              <a:t>e</a:t>
            </a:r>
            <a:r>
              <a:rPr lang="en-US" dirty="0"/>
              <a:t> and </a:t>
            </a:r>
            <a:r>
              <a:rPr lang="en-US" i="1" dirty="0"/>
              <a:t>E</a:t>
            </a:r>
            <a:r>
              <a:rPr lang="en-US" i="1" baseline="-25000" dirty="0">
                <a:latin typeface="Cambria Math" panose="02040503050406030204" pitchFamily="18" charset="0"/>
              </a:rPr>
              <a:t>h</a:t>
            </a:r>
            <a:r>
              <a:rPr lang="en-US" dirty="0"/>
              <a:t> and its influence on the emission </a:t>
            </a:r>
            <a:r>
              <a:rPr lang="en-US" dirty="0" err="1"/>
              <a:t>lineshape</a:t>
            </a:r>
            <a:r>
              <a:rPr lang="en-US" dirty="0"/>
              <a:t> can be </a:t>
            </a:r>
            <a:r>
              <a:rPr lang="en-US" dirty="0" smtClean="0"/>
              <a:t>neglected,</a:t>
            </a:r>
            <a:r>
              <a:rPr lang="en-US" dirty="0"/>
              <a:t> If both the photon and phonon parts of the matrix element are </a:t>
            </a:r>
            <a:r>
              <a:rPr lang="en-US" dirty="0" smtClean="0"/>
              <a:t>symmetry-allowed.</a:t>
            </a:r>
            <a:endParaRPr lang="sv-SE" dirty="0"/>
          </a:p>
          <a:p>
            <a:pPr algn="just"/>
            <a:endParaRPr lang="sv-S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99085" y="810052"/>
                <a:ext cx="4594143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The energies of the corresponding band edges: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for electron: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for hole: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BR" i="1" dirty="0"/>
                  <a:t>hν </a:t>
                </a:r>
                <a:r>
                  <a:rPr lang="pt-BR" dirty="0"/>
                  <a:t>= </a:t>
                </a:r>
                <a:r>
                  <a:rPr lang="pt-BR" i="1" dirty="0" smtClean="0"/>
                  <a:t>E</a:t>
                </a:r>
                <a:r>
                  <a:rPr lang="pt-BR" i="1" baseline="-25000" dirty="0">
                    <a:latin typeface="Cambria Math" panose="02040503050406030204" pitchFamily="18" charset="0"/>
                  </a:rPr>
                  <a:t>g</a:t>
                </a:r>
                <a:r>
                  <a:rPr lang="pt-BR" dirty="0" smtClean="0"/>
                  <a:t> </a:t>
                </a:r>
                <a:r>
                  <a:rPr lang="pt-BR" dirty="0"/>
                  <a:t>+ </a:t>
                </a:r>
                <a:r>
                  <a:rPr lang="pt-BR" i="1" dirty="0" smtClean="0"/>
                  <a:t>E</a:t>
                </a:r>
                <a:r>
                  <a:rPr lang="pt-BR" i="1" baseline="-25000" dirty="0">
                    <a:latin typeface="Cambria Math" panose="02040503050406030204" pitchFamily="18" charset="0"/>
                  </a:rPr>
                  <a:t>e </a:t>
                </a:r>
                <a:r>
                  <a:rPr lang="pt-BR" dirty="0"/>
                  <a:t>+ </a:t>
                </a:r>
                <a:r>
                  <a:rPr lang="pt-BR" i="1" dirty="0" smtClean="0"/>
                  <a:t>E</a:t>
                </a:r>
                <a:r>
                  <a:rPr lang="pt-BR" i="1" baseline="-25000" dirty="0">
                    <a:latin typeface="Cambria Math" panose="02040503050406030204" pitchFamily="18" charset="0"/>
                  </a:rPr>
                  <a:t>h</a:t>
                </a:r>
                <a:r>
                  <a:rPr lang="pt-BR" dirty="0" smtClean="0"/>
                  <a:t>-</a:t>
                </a:r>
                <a:r>
                  <a:rPr lang="pt-BR" i="1" dirty="0" smtClean="0"/>
                  <a:t>h</a:t>
                </a:r>
                <a:r>
                  <a:rPr lang="pt-BR" dirty="0" smtClean="0"/>
                  <a:t>ω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sv-SE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85" y="810052"/>
                <a:ext cx="4594143" cy="1754326"/>
              </a:xfrm>
              <a:prstGeom prst="rect">
                <a:avLst/>
              </a:prstGeom>
              <a:blipFill>
                <a:blip r:embed="rId4"/>
                <a:stretch>
                  <a:fillRect l="-1061" t="-2083" r="-39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488248" y="2521616"/>
                <a:ext cx="6563715" cy="13324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The mathematical formulation </a:t>
                </a:r>
                <a:r>
                  <a:rPr lang="en-US" dirty="0" smtClean="0"/>
                  <a:t>by </a:t>
                </a:r>
                <a:r>
                  <a:rPr lang="en-US" dirty="0"/>
                  <a:t>summing all of the contributions over the curves marked in bold </a:t>
                </a:r>
                <a:r>
                  <a:rPr lang="en-US" dirty="0" smtClean="0"/>
                  <a:t>in indirect case</a:t>
                </a:r>
                <a:r>
                  <a:rPr lang="en-US" dirty="0" smtClean="0"/>
                  <a:t>:</a:t>
                </a:r>
                <a:endParaRPr lang="en-US" dirty="0" smtClean="0"/>
              </a:p>
              <a:p>
                <a:endParaRPr lang="en-US" dirty="0" smtClean="0">
                  <a:latin typeface="DejaVu Serif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sv-SE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𝑠𝑝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sup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rad>
                      </m:e>
                    </m:nary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ra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sv-SE" dirty="0" smtClean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sv-SE" dirty="0" smtClean="0"/>
                  <a:t>)d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sv-SE" dirty="0" smtClean="0"/>
                  <a:t> (5.10)</a:t>
                </a:r>
                <a:endParaRPr lang="sv-SE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48" y="2521616"/>
                <a:ext cx="6563715" cy="1332416"/>
              </a:xfrm>
              <a:prstGeom prst="rect">
                <a:avLst/>
              </a:prstGeom>
              <a:blipFill>
                <a:blip r:embed="rId5"/>
                <a:stretch>
                  <a:fillRect l="-743" t="-2752" b="-412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412182" y="5755489"/>
            <a:ext cx="4315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Illustrating the calculation of </a:t>
            </a:r>
            <a:r>
              <a:rPr lang="en-US" dirty="0" smtClean="0"/>
              <a:t>the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/>
              <a:t>lineshape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en-US" dirty="0" smtClean="0"/>
              <a:t>coming </a:t>
            </a:r>
            <a:r>
              <a:rPr lang="en-US" dirty="0"/>
              <a:t>from the in an </a:t>
            </a:r>
            <a:r>
              <a:rPr lang="en-US" dirty="0" smtClean="0"/>
              <a:t>indirect-bandgap </a:t>
            </a:r>
            <a:r>
              <a:rPr lang="sv-SE" dirty="0" err="1" smtClean="0"/>
              <a:t>semiconductor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10286286" y="1468581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band structure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81117" y="4022999"/>
            <a:ext cx="20163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Convolution of occupied electron and hole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7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047" y="255162"/>
            <a:ext cx="9150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Comparison of emission </a:t>
            </a:r>
            <a:r>
              <a:rPr lang="en-US" sz="2000" b="1" dirty="0" err="1" smtClean="0"/>
              <a:t>lineshapes</a:t>
            </a:r>
            <a:r>
              <a:rPr lang="en-US" sz="2000" b="1" dirty="0" smtClean="0"/>
              <a:t> of the recombination of free electron-hole pairs</a:t>
            </a:r>
            <a:endParaRPr lang="sv-SE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634" y="1860445"/>
            <a:ext cx="4812792" cy="33863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47" y="1419477"/>
            <a:ext cx="5651118" cy="438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9789" y="3280910"/>
            <a:ext cx="58689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DejaVu Serif"/>
              </a:rPr>
              <a:t>the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red-shift </a:t>
            </a:r>
            <a:r>
              <a:rPr lang="en-US" dirty="0">
                <a:latin typeface="DejaVu Serif"/>
              </a:rPr>
              <a:t>of the low-energy side of the </a:t>
            </a:r>
            <a:r>
              <a:rPr lang="en-US" dirty="0" smtClean="0">
                <a:latin typeface="DejaVu Serif"/>
              </a:rPr>
              <a:t>spectrum by </a:t>
            </a:r>
            <a:r>
              <a:rPr lang="en-US" i="1" dirty="0" err="1" smtClean="0">
                <a:latin typeface="DejaVu Serif"/>
              </a:rPr>
              <a:t>hω</a:t>
            </a:r>
            <a:r>
              <a:rPr lang="en-US" dirty="0">
                <a:latin typeface="DejaVu Serif"/>
              </a:rPr>
              <a:t>, </a:t>
            </a:r>
            <a:endParaRPr lang="en-US" dirty="0" smtClean="0">
              <a:latin typeface="DejaVu Serif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latin typeface="DejaVu Serif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DejaVu Serif"/>
              </a:rPr>
              <a:t>the </a:t>
            </a:r>
            <a:r>
              <a:rPr lang="en-US" dirty="0">
                <a:latin typeface="DejaVu Serif"/>
              </a:rPr>
              <a:t>replacement of the </a:t>
            </a:r>
            <a:r>
              <a:rPr lang="en-US" dirty="0" smtClean="0">
                <a:latin typeface="DejaVu Serif"/>
              </a:rPr>
              <a:t>square-root dependence </a:t>
            </a:r>
            <a:r>
              <a:rPr lang="en-US" dirty="0">
                <a:latin typeface="DejaVu Serif"/>
              </a:rPr>
              <a:t>of the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pre-exponential factor </a:t>
            </a:r>
            <a:r>
              <a:rPr lang="en-US" dirty="0">
                <a:latin typeface="DejaVu Serif"/>
              </a:rPr>
              <a:t>in </a:t>
            </a:r>
            <a:r>
              <a:rPr lang="en-US" dirty="0" smtClean="0">
                <a:latin typeface="DejaVu Serif"/>
              </a:rPr>
              <a:t>direct bandgap case by </a:t>
            </a:r>
            <a:r>
              <a:rPr lang="en-US" dirty="0">
                <a:latin typeface="DejaVu Serif"/>
              </a:rPr>
              <a:t>a </a:t>
            </a:r>
            <a:r>
              <a:rPr lang="en-US" dirty="0" smtClean="0">
                <a:latin typeface="DejaVu Serif"/>
              </a:rPr>
              <a:t>quadratic dependence </a:t>
            </a:r>
            <a:r>
              <a:rPr lang="en-US" dirty="0" smtClean="0">
                <a:latin typeface="DejaVu Serif"/>
              </a:rPr>
              <a:t>in indirect bandgap case.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latin typeface="DejaVu Serif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15" y="2333440"/>
            <a:ext cx="4297103" cy="4604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3215" y="1927752"/>
            <a:ext cx="320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Comparing with direct </a:t>
            </a:r>
            <a:r>
              <a:rPr lang="en-US" dirty="0" smtClean="0"/>
              <a:t>bandgap:</a:t>
            </a: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553215" y="715478"/>
            <a:ext cx="6089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The </a:t>
            </a:r>
            <a:r>
              <a:rPr lang="sv-SE" dirty="0" err="1">
                <a:solidFill>
                  <a:srgbClr val="FF0000"/>
                </a:solidFill>
              </a:rPr>
              <a:t>spectral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shape of </a:t>
            </a:r>
            <a:r>
              <a:rPr lang="en-US" dirty="0" smtClean="0">
                <a:solidFill>
                  <a:srgbClr val="FF0000"/>
                </a:solidFill>
              </a:rPr>
              <a:t>luminescence</a:t>
            </a:r>
            <a:r>
              <a:rPr lang="en-US" dirty="0"/>
              <a:t> coming from the radiative in a semiconductor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indirect</a:t>
            </a:r>
            <a:r>
              <a:rPr lang="sv-SE" dirty="0"/>
              <a:t> </a:t>
            </a:r>
            <a:r>
              <a:rPr lang="sv-SE" dirty="0" smtClean="0"/>
              <a:t>bandgap:</a:t>
            </a:r>
            <a:endParaRPr lang="sv-SE" dirty="0"/>
          </a:p>
        </p:txBody>
      </p:sp>
      <p:sp>
        <p:nvSpPr>
          <p:cNvPr id="10" name="TextBox 9"/>
          <p:cNvSpPr txBox="1"/>
          <p:nvPr/>
        </p:nvSpPr>
        <p:spPr>
          <a:xfrm>
            <a:off x="449789" y="5496193"/>
            <a:ext cx="10986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Note: </a:t>
            </a:r>
            <a:r>
              <a:rPr lang="en-US" dirty="0" smtClean="0">
                <a:latin typeface="DejaVu Serif"/>
              </a:rPr>
              <a:t>This </a:t>
            </a:r>
            <a:r>
              <a:rPr lang="en-US" dirty="0">
                <a:latin typeface="DejaVu Serif"/>
              </a:rPr>
              <a:t>change in the pre-exponential factor just slightly modifies the low-energy onset of the spectrum while the shape of the high-energy tail is most significantly influenced by the exponential factor.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645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472" y="401782"/>
            <a:ext cx="10396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Recombination of a free electron with a neutral acceptor and of a free hole with a neutral donor</a:t>
            </a:r>
            <a:endParaRPr lang="sv-SE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526472" y="1408383"/>
            <a:ext cx="1000897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latin typeface="DejaVu Serif"/>
              </a:rPr>
              <a:t>I</a:t>
            </a:r>
            <a:r>
              <a:rPr lang="en-US" dirty="0" smtClean="0"/>
              <a:t>n an </a:t>
            </a:r>
            <a:r>
              <a:rPr lang="en-US" dirty="0"/>
              <a:t>impurity atom in a </a:t>
            </a:r>
            <a:r>
              <a:rPr lang="sv-SE" dirty="0" err="1" smtClean="0"/>
              <a:t>semiconductor</a:t>
            </a:r>
            <a:r>
              <a:rPr lang="en-US" dirty="0" smtClean="0"/>
              <a:t>:</a:t>
            </a:r>
          </a:p>
          <a:p>
            <a:pPr algn="just"/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/>
                </a:solidFill>
              </a:rPr>
              <a:t>Shallow acceptor: </a:t>
            </a:r>
            <a:r>
              <a:rPr lang="en-US" dirty="0" smtClean="0"/>
              <a:t>the valence </a:t>
            </a:r>
            <a:r>
              <a:rPr lang="sv-SE" dirty="0" smtClean="0"/>
              <a:t>is </a:t>
            </a:r>
            <a:r>
              <a:rPr lang="sv-SE" dirty="0" err="1" smtClean="0"/>
              <a:t>smaller</a:t>
            </a:r>
            <a:r>
              <a:rPr lang="sv-SE" dirty="0" smtClean="0"/>
              <a:t> by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electron</a:t>
            </a:r>
            <a:r>
              <a:rPr lang="sv-SE" dirty="0" smtClean="0"/>
              <a:t>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/>
              <a:t>main</a:t>
            </a:r>
            <a:r>
              <a:rPr lang="sv-SE" dirty="0"/>
              <a:t> </a:t>
            </a:r>
            <a:r>
              <a:rPr lang="sv-SE" dirty="0" err="1"/>
              <a:t>constituent</a:t>
            </a:r>
            <a:r>
              <a:rPr lang="sv-SE" dirty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/>
              <a:t>crystal</a:t>
            </a:r>
            <a:r>
              <a:rPr lang="sv-SE" dirty="0"/>
              <a:t> </a:t>
            </a:r>
            <a:r>
              <a:rPr lang="sv-SE" dirty="0" err="1" smtClean="0"/>
              <a:t>lattice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b="1" dirty="0" err="1" smtClean="0">
                <a:solidFill>
                  <a:schemeClr val="accent1"/>
                </a:solidFill>
              </a:rPr>
              <a:t>Shallow</a:t>
            </a:r>
            <a:r>
              <a:rPr lang="sv-SE" b="1" dirty="0" smtClean="0">
                <a:solidFill>
                  <a:schemeClr val="accent1"/>
                </a:solidFill>
              </a:rPr>
              <a:t> donor: </a:t>
            </a:r>
            <a:r>
              <a:rPr lang="en-US" dirty="0"/>
              <a:t>the valence </a:t>
            </a:r>
            <a:r>
              <a:rPr lang="sv-SE" dirty="0"/>
              <a:t>is </a:t>
            </a:r>
            <a:r>
              <a:rPr lang="sv-SE" dirty="0" err="1" smtClean="0"/>
              <a:t>larger</a:t>
            </a:r>
            <a:r>
              <a:rPr lang="sv-SE" dirty="0" smtClean="0"/>
              <a:t> by </a:t>
            </a:r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electron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main</a:t>
            </a:r>
            <a:r>
              <a:rPr lang="sv-SE" dirty="0"/>
              <a:t> </a:t>
            </a:r>
            <a:r>
              <a:rPr lang="sv-SE" dirty="0" err="1"/>
              <a:t>constituent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crystal</a:t>
            </a:r>
            <a:r>
              <a:rPr lang="sv-SE" dirty="0"/>
              <a:t> </a:t>
            </a:r>
            <a:r>
              <a:rPr lang="sv-SE" dirty="0" err="1" smtClean="0"/>
              <a:t>lattice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Ionization energy: </a:t>
            </a:r>
            <a:r>
              <a:rPr lang="sv-SE" dirty="0"/>
              <a:t>t</a:t>
            </a:r>
            <a:r>
              <a:rPr lang="sv-SE" dirty="0" smtClean="0"/>
              <a:t>he </a:t>
            </a:r>
            <a:r>
              <a:rPr lang="sv-SE" dirty="0" err="1" smtClean="0"/>
              <a:t>additional</a:t>
            </a:r>
            <a:r>
              <a:rPr lang="sv-SE" dirty="0" smtClean="0"/>
              <a:t> </a:t>
            </a:r>
            <a:r>
              <a:rPr lang="sv-SE" dirty="0" err="1"/>
              <a:t>hole</a:t>
            </a:r>
            <a:r>
              <a:rPr lang="sv-SE" dirty="0"/>
              <a:t> </a:t>
            </a:r>
            <a:r>
              <a:rPr lang="sv-SE" dirty="0" smtClean="0"/>
              <a:t>or </a:t>
            </a:r>
            <a:r>
              <a:rPr lang="sv-SE" dirty="0" err="1" smtClean="0"/>
              <a:t>electron</a:t>
            </a:r>
            <a:r>
              <a:rPr lang="sv-SE" dirty="0" smtClean="0"/>
              <a:t> </a:t>
            </a:r>
            <a:r>
              <a:rPr lang="sv-SE" dirty="0" err="1"/>
              <a:t>arising</a:t>
            </a:r>
            <a:r>
              <a:rPr lang="sv-SE" dirty="0"/>
              <a:t> </a:t>
            </a:r>
            <a:r>
              <a:rPr lang="sv-SE" dirty="0" smtClean="0"/>
              <a:t>from the </a:t>
            </a:r>
            <a:r>
              <a:rPr lang="sv-SE" dirty="0" err="1" smtClean="0"/>
              <a:t>replacement</a:t>
            </a:r>
            <a:r>
              <a:rPr lang="sv-SE" dirty="0" smtClean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smtClean="0"/>
              <a:t>the </a:t>
            </a:r>
            <a:r>
              <a:rPr lang="sv-SE" dirty="0" err="1" smtClean="0"/>
              <a:t>main</a:t>
            </a:r>
            <a:r>
              <a:rPr lang="sv-SE" dirty="0" smtClean="0"/>
              <a:t> </a:t>
            </a:r>
            <a:r>
              <a:rPr lang="sv-SE" dirty="0" err="1" smtClean="0"/>
              <a:t>constituent’s</a:t>
            </a:r>
            <a:r>
              <a:rPr lang="sv-SE" dirty="0" smtClean="0"/>
              <a:t> </a:t>
            </a:r>
            <a:r>
              <a:rPr lang="en-US" dirty="0" smtClean="0"/>
              <a:t>atom </a:t>
            </a:r>
            <a:r>
              <a:rPr lang="en-US" dirty="0"/>
              <a:t>in its position </a:t>
            </a:r>
            <a:r>
              <a:rPr lang="en-US" dirty="0" smtClean="0"/>
              <a:t>in </a:t>
            </a:r>
            <a:r>
              <a:rPr lang="sv-SE" dirty="0" smtClean="0"/>
              <a:t>the </a:t>
            </a:r>
            <a:r>
              <a:rPr lang="sv-SE" dirty="0" err="1" smtClean="0"/>
              <a:t>crystal</a:t>
            </a:r>
            <a:r>
              <a:rPr lang="sv-SE" dirty="0" smtClean="0"/>
              <a:t> </a:t>
            </a:r>
            <a:r>
              <a:rPr lang="sv-SE" dirty="0" err="1"/>
              <a:t>lattice</a:t>
            </a:r>
            <a:r>
              <a:rPr lang="sv-SE" dirty="0"/>
              <a:t> </a:t>
            </a:r>
            <a:r>
              <a:rPr lang="sv-SE" dirty="0" smtClean="0"/>
              <a:t>by the </a:t>
            </a:r>
            <a:r>
              <a:rPr lang="sv-SE" dirty="0" err="1"/>
              <a:t>impurity</a:t>
            </a:r>
            <a:r>
              <a:rPr lang="sv-SE" dirty="0"/>
              <a:t> atom </a:t>
            </a:r>
            <a:r>
              <a:rPr lang="sv-SE" dirty="0" smtClean="0"/>
              <a:t>is </a:t>
            </a:r>
            <a:r>
              <a:rPr lang="sv-SE" dirty="0" err="1" smtClean="0"/>
              <a:t>weakly</a:t>
            </a:r>
            <a:r>
              <a:rPr lang="sv-SE" dirty="0" smtClean="0"/>
              <a:t> </a:t>
            </a:r>
            <a:r>
              <a:rPr lang="sv-SE" dirty="0" err="1"/>
              <a:t>bound</a:t>
            </a:r>
            <a:r>
              <a:rPr lang="sv-SE" dirty="0"/>
              <a:t> and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/>
              <a:t>thermally</a:t>
            </a:r>
            <a:r>
              <a:rPr lang="sv-SE" dirty="0"/>
              <a:t> </a:t>
            </a:r>
            <a:r>
              <a:rPr lang="sv-SE" dirty="0" err="1" smtClean="0"/>
              <a:t>excited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/>
              <a:t>the </a:t>
            </a:r>
            <a:r>
              <a:rPr lang="sv-SE" dirty="0" err="1" smtClean="0"/>
              <a:t>valence</a:t>
            </a:r>
            <a:r>
              <a:rPr lang="sv-SE" dirty="0" smtClean="0"/>
              <a:t> </a:t>
            </a:r>
            <a:r>
              <a:rPr lang="en-US" dirty="0" smtClean="0"/>
              <a:t>(conduction</a:t>
            </a:r>
            <a:r>
              <a:rPr lang="en-US" dirty="0"/>
              <a:t>) band, thus boosting the </a:t>
            </a:r>
            <a:r>
              <a:rPr lang="en-US" dirty="0" smtClean="0"/>
              <a:t>electrical conductivity </a:t>
            </a:r>
            <a:r>
              <a:rPr lang="en-US" dirty="0"/>
              <a:t>of </a:t>
            </a:r>
            <a:r>
              <a:rPr lang="en-US" dirty="0" smtClean="0"/>
              <a:t>the material</a:t>
            </a:r>
            <a:r>
              <a:rPr lang="en-US" dirty="0"/>
              <a:t>. The corresponding amount of energy needed for the </a:t>
            </a:r>
            <a:r>
              <a:rPr lang="en-US" dirty="0" smtClean="0"/>
              <a:t>release of </a:t>
            </a:r>
            <a:r>
              <a:rPr lang="en-US" dirty="0"/>
              <a:t>the hole or electron is referred to as the </a:t>
            </a:r>
            <a:r>
              <a:rPr lang="en-US" i="1" dirty="0"/>
              <a:t>ionization (binding) </a:t>
            </a:r>
            <a:r>
              <a:rPr lang="en-US" i="1" dirty="0" smtClean="0"/>
              <a:t>energy </a:t>
            </a:r>
            <a:r>
              <a:rPr lang="en-US" dirty="0" smtClean="0"/>
              <a:t>of </a:t>
            </a:r>
            <a:r>
              <a:rPr lang="en-US" dirty="0"/>
              <a:t>the acceptor </a:t>
            </a:r>
            <a:r>
              <a:rPr lang="en-US" i="1" dirty="0" smtClean="0"/>
              <a:t>E</a:t>
            </a:r>
            <a:r>
              <a:rPr lang="en-US" baseline="-25000" dirty="0" smtClean="0"/>
              <a:t>A</a:t>
            </a:r>
            <a:r>
              <a:rPr lang="en-US" dirty="0" smtClean="0"/>
              <a:t> </a:t>
            </a:r>
            <a:r>
              <a:rPr lang="en-US" dirty="0"/>
              <a:t>or donor </a:t>
            </a:r>
            <a:r>
              <a:rPr lang="en-US" i="1" dirty="0" smtClean="0"/>
              <a:t>E</a:t>
            </a:r>
            <a:r>
              <a:rPr lang="en-US" baseline="-25000" dirty="0"/>
              <a:t>D</a:t>
            </a:r>
            <a:r>
              <a:rPr lang="en-US" dirty="0"/>
              <a:t>.</a:t>
            </a:r>
            <a:endParaRPr lang="sv-SE" dirty="0" smtClean="0"/>
          </a:p>
          <a:p>
            <a:pPr algn="just"/>
            <a:endParaRPr lang="en-US" sz="1600" dirty="0">
              <a:latin typeface="DejaVu Serif"/>
            </a:endParaRPr>
          </a:p>
          <a:p>
            <a:pPr algn="just"/>
            <a:endParaRPr lang="sv-SE" sz="1600" dirty="0"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val="86787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382" y="290945"/>
            <a:ext cx="10396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Recombination of a free electron with a neutral acceptor and of a free hole with a neutral donor</a:t>
            </a:r>
            <a:endParaRPr lang="sv-SE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767" y="1048206"/>
            <a:ext cx="3282378" cy="45132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4182" y="1048206"/>
            <a:ext cx="663798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DejaVu Serif"/>
              </a:rPr>
              <a:t>In acceptors (top panel):</a:t>
            </a:r>
          </a:p>
          <a:p>
            <a:pPr algn="just"/>
            <a:endParaRPr lang="en-US" dirty="0">
              <a:latin typeface="DejaVu Serif"/>
            </a:endParaRPr>
          </a:p>
          <a:p>
            <a:pPr marL="400050" indent="-400050" algn="just">
              <a:buFont typeface="+mj-lt"/>
              <a:buAutoNum type="romanLcPeriod"/>
            </a:pPr>
            <a:r>
              <a:rPr lang="en-US" dirty="0">
                <a:latin typeface="DejaVu Serif"/>
              </a:rPr>
              <a:t>A</a:t>
            </a:r>
            <a:r>
              <a:rPr lang="en-US" dirty="0" smtClean="0">
                <a:latin typeface="DejaVu Serif"/>
              </a:rPr>
              <a:t> </a:t>
            </a:r>
            <a:r>
              <a:rPr lang="en-US" dirty="0">
                <a:latin typeface="DejaVu Serif"/>
              </a:rPr>
              <a:t>free </a:t>
            </a:r>
            <a:r>
              <a:rPr lang="en-US" dirty="0" smtClean="0">
                <a:latin typeface="DejaVu Serif"/>
              </a:rPr>
              <a:t>electron </a:t>
            </a:r>
            <a:r>
              <a:rPr lang="en-US" dirty="0" smtClean="0">
                <a:latin typeface="DejaVu Serif"/>
              </a:rPr>
              <a:t>at the bottom of the conduction </a:t>
            </a:r>
            <a:r>
              <a:rPr lang="en-US" dirty="0" smtClean="0">
                <a:latin typeface="DejaVu Serif"/>
              </a:rPr>
              <a:t>band </a:t>
            </a:r>
            <a:r>
              <a:rPr lang="en-US" i="1" dirty="0" smtClean="0">
                <a:solidFill>
                  <a:srgbClr val="FF0000"/>
                </a:solidFill>
                <a:latin typeface="DejaVu Serif"/>
              </a:rPr>
              <a:t>recombines</a:t>
            </a:r>
            <a:r>
              <a:rPr lang="en-US" dirty="0" smtClean="0">
                <a:latin typeface="DejaVu Serif"/>
              </a:rPr>
              <a:t> </a:t>
            </a:r>
            <a:r>
              <a:rPr lang="en-US" dirty="0" smtClean="0">
                <a:latin typeface="DejaVu Serif"/>
              </a:rPr>
              <a:t>with a hole localized </a:t>
            </a:r>
            <a:r>
              <a:rPr lang="en-US" dirty="0">
                <a:latin typeface="DejaVu Serif"/>
              </a:rPr>
              <a:t>on the acceptor </a:t>
            </a:r>
            <a:r>
              <a:rPr lang="en-US" dirty="0" smtClean="0">
                <a:latin typeface="DejaVu Serif"/>
              </a:rPr>
              <a:t>level;</a:t>
            </a:r>
          </a:p>
          <a:p>
            <a:pPr marL="400050" indent="-400050" algn="just">
              <a:buFont typeface="+mj-lt"/>
              <a:buAutoNum type="romanLcPeriod"/>
            </a:pPr>
            <a:r>
              <a:rPr lang="en-US" dirty="0" smtClean="0">
                <a:latin typeface="DejaVu Serif"/>
              </a:rPr>
              <a:t>It</a:t>
            </a:r>
            <a:r>
              <a:rPr lang="en-US" dirty="0" smtClean="0">
                <a:latin typeface="DejaVu Serif"/>
              </a:rPr>
              <a:t> leads </a:t>
            </a:r>
            <a:r>
              <a:rPr lang="en-US" dirty="0">
                <a:latin typeface="DejaVu Serif"/>
              </a:rPr>
              <a:t>to the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emission</a:t>
            </a:r>
            <a:r>
              <a:rPr lang="en-US" dirty="0">
                <a:latin typeface="DejaVu Serif"/>
              </a:rPr>
              <a:t> of </a:t>
            </a:r>
            <a:r>
              <a:rPr lang="en-US" dirty="0" smtClean="0">
                <a:latin typeface="DejaVu Serif"/>
              </a:rPr>
              <a:t>a luminescence </a:t>
            </a:r>
            <a:r>
              <a:rPr lang="en-US" dirty="0">
                <a:latin typeface="DejaVu Serif"/>
              </a:rPr>
              <a:t>photon with approximate energy </a:t>
            </a:r>
            <a:r>
              <a:rPr lang="en-US" i="1" dirty="0" err="1">
                <a:latin typeface="DejaVu Serif"/>
              </a:rPr>
              <a:t>hν</a:t>
            </a:r>
            <a:r>
              <a:rPr lang="en-US" i="1" dirty="0">
                <a:latin typeface="DejaVu Serif"/>
              </a:rPr>
              <a:t> </a:t>
            </a:r>
            <a:r>
              <a:rPr lang="en-US" dirty="0">
                <a:latin typeface="DejaVu Serif"/>
              </a:rPr>
              <a:t>≈ </a:t>
            </a:r>
            <a:r>
              <a:rPr lang="en-US" i="1" dirty="0" err="1" smtClean="0">
                <a:latin typeface="DejaVu Serif"/>
              </a:rPr>
              <a:t>E</a:t>
            </a:r>
            <a:r>
              <a:rPr lang="en-US" sz="1400" baseline="-25000" dirty="0" err="1">
                <a:latin typeface="DejaVu Serif"/>
              </a:rPr>
              <a:t>g</a:t>
            </a:r>
            <a:r>
              <a:rPr lang="en-US" dirty="0" smtClean="0">
                <a:latin typeface="DejaVu Serif"/>
              </a:rPr>
              <a:t>-</a:t>
            </a:r>
            <a:r>
              <a:rPr lang="en-US" i="1" dirty="0" smtClean="0">
                <a:latin typeface="DejaVu Serif"/>
              </a:rPr>
              <a:t>E</a:t>
            </a:r>
            <a:r>
              <a:rPr lang="en-US" sz="1400" baseline="-25000" dirty="0" smtClean="0">
                <a:latin typeface="DejaVu Serif"/>
              </a:rPr>
              <a:t>A</a:t>
            </a:r>
            <a:r>
              <a:rPr lang="en-US" dirty="0">
                <a:latin typeface="DejaVu Serif"/>
              </a:rPr>
              <a:t>. </a:t>
            </a:r>
            <a:endParaRPr lang="en-US" dirty="0" smtClean="0">
              <a:latin typeface="DejaVu Serif"/>
            </a:endParaRPr>
          </a:p>
          <a:p>
            <a:pPr marL="400050" indent="-400050" algn="just">
              <a:buFont typeface="+mj-lt"/>
              <a:buAutoNum type="romanLcPeriod"/>
            </a:pPr>
            <a:r>
              <a:rPr lang="en-US" dirty="0" smtClean="0">
                <a:latin typeface="DejaVu Serif"/>
              </a:rPr>
              <a:t>The </a:t>
            </a:r>
            <a:r>
              <a:rPr lang="en-US" dirty="0" smtClean="0">
                <a:latin typeface="DejaVu Serif"/>
              </a:rPr>
              <a:t>luminescence </a:t>
            </a:r>
            <a:r>
              <a:rPr lang="en-US" dirty="0">
                <a:latin typeface="DejaVu Serif"/>
              </a:rPr>
              <a:t>process would not proceed further, however, if it </a:t>
            </a:r>
            <a:r>
              <a:rPr lang="en-US" dirty="0" smtClean="0">
                <a:latin typeface="DejaVu Serif"/>
              </a:rPr>
              <a:t>were not </a:t>
            </a:r>
            <a:r>
              <a:rPr lang="en-US" dirty="0">
                <a:latin typeface="DejaVu Serif"/>
              </a:rPr>
              <a:t>for </a:t>
            </a:r>
            <a:r>
              <a:rPr lang="en-US" dirty="0" smtClean="0">
                <a:latin typeface="DejaVu Serif"/>
              </a:rPr>
              <a:t>excitation, resulting </a:t>
            </a:r>
            <a:r>
              <a:rPr lang="en-US" dirty="0" smtClean="0">
                <a:latin typeface="DejaVu Serif"/>
              </a:rPr>
              <a:t>in </a:t>
            </a:r>
            <a:r>
              <a:rPr lang="en-US" dirty="0">
                <a:latin typeface="DejaVu Serif"/>
              </a:rPr>
              <a:t>the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liberation</a:t>
            </a:r>
            <a:r>
              <a:rPr lang="en-US" dirty="0">
                <a:latin typeface="DejaVu Serif"/>
              </a:rPr>
              <a:t> of other free electron-hole </a:t>
            </a:r>
            <a:r>
              <a:rPr lang="en-US" dirty="0" smtClean="0">
                <a:latin typeface="DejaVu Serif"/>
              </a:rPr>
              <a:t>pairs. (as shown)</a:t>
            </a:r>
          </a:p>
          <a:p>
            <a:pPr marL="400050" indent="-400050" algn="just">
              <a:buFont typeface="+mj-lt"/>
              <a:buAutoNum type="romanLcPeriod"/>
            </a:pPr>
            <a:r>
              <a:rPr lang="en-US" dirty="0" smtClean="0">
                <a:latin typeface="DejaVu Serif"/>
              </a:rPr>
              <a:t>Excited </a:t>
            </a:r>
            <a:r>
              <a:rPr lang="en-US" dirty="0">
                <a:latin typeface="DejaVu Serif"/>
              </a:rPr>
              <a:t>electrons and holes </a:t>
            </a:r>
            <a:r>
              <a:rPr lang="en-US" dirty="0" smtClean="0">
                <a:latin typeface="DejaVu Serif"/>
              </a:rPr>
              <a:t>quickly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thermalize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and ‘diffuse’ </a:t>
            </a:r>
            <a:r>
              <a:rPr lang="en-US" dirty="0">
                <a:latin typeface="DejaVu Serif"/>
              </a:rPr>
              <a:t>close to the extremes of the bands. </a:t>
            </a:r>
            <a:endParaRPr lang="en-US" dirty="0" smtClean="0">
              <a:latin typeface="DejaVu Serif"/>
            </a:endParaRPr>
          </a:p>
          <a:p>
            <a:pPr marL="400050" indent="-400050" algn="just">
              <a:buFont typeface="+mj-lt"/>
              <a:buAutoNum type="romanLcPeriod"/>
            </a:pPr>
            <a:r>
              <a:rPr lang="en-US" dirty="0" smtClean="0">
                <a:latin typeface="DejaVu Serif"/>
              </a:rPr>
              <a:t>The </a:t>
            </a:r>
            <a:r>
              <a:rPr lang="en-US" dirty="0" smtClean="0">
                <a:latin typeface="DejaVu Serif"/>
              </a:rPr>
              <a:t>electron </a:t>
            </a:r>
            <a:r>
              <a:rPr lang="en-US" dirty="0">
                <a:latin typeface="DejaVu Serif"/>
              </a:rPr>
              <a:t>remaining after the radiative recombination at the </a:t>
            </a:r>
            <a:r>
              <a:rPr lang="en-US" dirty="0" smtClean="0">
                <a:latin typeface="DejaVu Serif"/>
              </a:rPr>
              <a:t>acceptor level </a:t>
            </a:r>
            <a:r>
              <a:rPr lang="en-US" dirty="0">
                <a:latin typeface="DejaVu Serif"/>
              </a:rPr>
              <a:t>recombines </a:t>
            </a:r>
            <a:r>
              <a:rPr lang="en-US" dirty="0" smtClean="0">
                <a:latin typeface="DejaVu Serif"/>
              </a:rPr>
              <a:t>with </a:t>
            </a:r>
            <a:r>
              <a:rPr lang="en-US" dirty="0">
                <a:latin typeface="DejaVu Serif"/>
              </a:rPr>
              <a:t>a hole at the top of </a:t>
            </a:r>
            <a:r>
              <a:rPr lang="en-US" dirty="0" smtClean="0">
                <a:latin typeface="DejaVu Serif"/>
              </a:rPr>
              <a:t>the valence </a:t>
            </a:r>
            <a:r>
              <a:rPr lang="en-US" dirty="0">
                <a:latin typeface="DejaVu Serif"/>
              </a:rPr>
              <a:t>band, which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 restores </a:t>
            </a:r>
            <a:r>
              <a:rPr lang="en-US" dirty="0">
                <a:latin typeface="DejaVu Serif"/>
              </a:rPr>
              <a:t>the neutral state of the </a:t>
            </a:r>
            <a:r>
              <a:rPr lang="en-US" dirty="0" smtClean="0">
                <a:latin typeface="DejaVu Serif"/>
              </a:rPr>
              <a:t>acceptor.</a:t>
            </a:r>
          </a:p>
          <a:p>
            <a:pPr marL="400050" indent="-400050" algn="just">
              <a:buFont typeface="+mj-lt"/>
              <a:buAutoNum type="romanLcPeriod"/>
            </a:pPr>
            <a:r>
              <a:rPr lang="en-US" dirty="0">
                <a:latin typeface="DejaVu Serif"/>
              </a:rPr>
              <a:t>T</a:t>
            </a:r>
            <a:r>
              <a:rPr lang="en-US" dirty="0" smtClean="0">
                <a:latin typeface="DejaVu Serif"/>
              </a:rPr>
              <a:t>he </a:t>
            </a:r>
            <a:r>
              <a:rPr lang="en-US" dirty="0" smtClean="0">
                <a:latin typeface="DejaVu Serif"/>
              </a:rPr>
              <a:t>whole </a:t>
            </a:r>
            <a:r>
              <a:rPr lang="en-US" dirty="0">
                <a:latin typeface="DejaVu Serif"/>
              </a:rPr>
              <a:t>process of the emission of a luminescence photon can </a:t>
            </a:r>
            <a:r>
              <a:rPr lang="en-US" i="1" dirty="0">
                <a:solidFill>
                  <a:srgbClr val="FF0000"/>
                </a:solidFill>
                <a:latin typeface="DejaVu Serif"/>
              </a:rPr>
              <a:t>happen </a:t>
            </a:r>
            <a:r>
              <a:rPr lang="sv-SE" i="1" dirty="0" err="1">
                <a:solidFill>
                  <a:srgbClr val="FF0000"/>
                </a:solidFill>
                <a:latin typeface="DejaVu Serif"/>
              </a:rPr>
              <a:t>again</a:t>
            </a:r>
            <a:r>
              <a:rPr lang="sv-SE" i="1" dirty="0">
                <a:solidFill>
                  <a:srgbClr val="FF0000"/>
                </a:solidFill>
                <a:latin typeface="DejaVu Serif"/>
              </a:rPr>
              <a:t>.</a:t>
            </a:r>
            <a:endParaRPr lang="sv-SE" i="1" dirty="0">
              <a:solidFill>
                <a:srgbClr val="FF0000"/>
              </a:solidFill>
              <a:latin typeface="DejaVu Serif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44691" y="5657671"/>
            <a:ext cx="4821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(</a:t>
            </a:r>
            <a:r>
              <a:rPr lang="sv-SE" dirty="0" smtClean="0"/>
              <a:t>e-A</a:t>
            </a:r>
            <a:r>
              <a:rPr lang="sv-SE" baseline="30000" dirty="0" smtClean="0"/>
              <a:t>0</a:t>
            </a:r>
            <a:r>
              <a:rPr lang="sv-SE" dirty="0"/>
              <a:t>) </a:t>
            </a:r>
            <a:r>
              <a:rPr lang="sv-SE" dirty="0" err="1"/>
              <a:t>recombination</a:t>
            </a:r>
            <a:r>
              <a:rPr lang="sv-SE" dirty="0"/>
              <a:t> (</a:t>
            </a:r>
            <a:r>
              <a:rPr lang="sv-SE" dirty="0" err="1" smtClean="0"/>
              <a:t>top</a:t>
            </a:r>
            <a:r>
              <a:rPr lang="sv-SE" dirty="0" smtClean="0"/>
              <a:t> </a:t>
            </a:r>
            <a:r>
              <a:rPr lang="en-US" dirty="0" smtClean="0"/>
              <a:t>panel</a:t>
            </a:r>
            <a:r>
              <a:rPr lang="en-US" dirty="0"/>
              <a:t>) and (</a:t>
            </a:r>
            <a:r>
              <a:rPr lang="en-US" dirty="0" smtClean="0"/>
              <a:t>h-D</a:t>
            </a:r>
            <a:r>
              <a:rPr lang="en-US" baseline="30000" dirty="0" smtClean="0"/>
              <a:t>0</a:t>
            </a:r>
            <a:r>
              <a:rPr lang="en-US" dirty="0"/>
              <a:t>) </a:t>
            </a:r>
            <a:r>
              <a:rPr lang="en-US" dirty="0" smtClean="0"/>
              <a:t>recombination (bottom </a:t>
            </a:r>
            <a:r>
              <a:rPr lang="en-US" dirty="0"/>
              <a:t>panel) in a </a:t>
            </a:r>
            <a:r>
              <a:rPr lang="en-US" dirty="0" smtClean="0"/>
              <a:t>direct-bandgap </a:t>
            </a:r>
            <a:r>
              <a:rPr lang="sv-SE" dirty="0" err="1" smtClean="0"/>
              <a:t>semiconductor</a:t>
            </a:r>
            <a:r>
              <a:rPr lang="sv-SE" dirty="0" smtClean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04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090" y="180109"/>
            <a:ext cx="10452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Recombination of a free electron with a neutral acceptor and od a free hole with a neutral donor</a:t>
            </a:r>
            <a:endParaRPr lang="sv-SE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489" y="1004121"/>
            <a:ext cx="5313970" cy="39319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8036" y="857217"/>
            <a:ext cx="554490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i="1" dirty="0">
                <a:solidFill>
                  <a:schemeClr val="accent1"/>
                </a:solidFill>
              </a:rPr>
              <a:t>temperature </a:t>
            </a:r>
            <a:r>
              <a:rPr lang="en-US" i="1" dirty="0" err="1" smtClean="0">
                <a:solidFill>
                  <a:schemeClr val="accent1"/>
                </a:solidFill>
              </a:rPr>
              <a:t>T</a:t>
            </a:r>
            <a:r>
              <a:rPr lang="en-US" i="1" baseline="-25000" dirty="0" err="1">
                <a:solidFill>
                  <a:schemeClr val="accent1"/>
                </a:solidFill>
              </a:rPr>
              <a:t>ef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dirty="0"/>
              <a:t>in the </a:t>
            </a:r>
            <a:r>
              <a:rPr lang="en-US" dirty="0" smtClean="0"/>
              <a:t>relevant formula </a:t>
            </a:r>
            <a:r>
              <a:rPr lang="en-US" dirty="0"/>
              <a:t>is </a:t>
            </a:r>
            <a:r>
              <a:rPr lang="en-US" i="1" dirty="0">
                <a:solidFill>
                  <a:schemeClr val="accent1"/>
                </a:solidFill>
              </a:rPr>
              <a:t>higher</a:t>
            </a:r>
            <a:r>
              <a:rPr lang="en-US" dirty="0"/>
              <a:t> than the </a:t>
            </a:r>
            <a:r>
              <a:rPr lang="en-US" i="1" dirty="0" smtClean="0">
                <a:solidFill>
                  <a:schemeClr val="accent1"/>
                </a:solidFill>
              </a:rPr>
              <a:t>lattice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i="1" dirty="0">
                <a:solidFill>
                  <a:schemeClr val="accent1"/>
                </a:solidFill>
              </a:rPr>
              <a:t>temperature </a:t>
            </a:r>
            <a:r>
              <a:rPr lang="en-US" i="1" dirty="0" smtClean="0">
                <a:solidFill>
                  <a:schemeClr val="accent1"/>
                </a:solidFill>
              </a:rPr>
              <a:t>T</a:t>
            </a:r>
            <a:r>
              <a:rPr lang="en-US" i="1" baseline="-25000" dirty="0">
                <a:solidFill>
                  <a:schemeClr val="accent1"/>
                </a:solidFill>
              </a:rPr>
              <a:t>L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dirty="0"/>
              <a:t>at which the sample </a:t>
            </a:r>
            <a:r>
              <a:rPr lang="en-US" dirty="0" smtClean="0"/>
              <a:t>is kept </a:t>
            </a:r>
            <a:r>
              <a:rPr lang="en-US" dirty="0"/>
              <a:t>(liquid helium, nitrogen, etc.). 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even </a:t>
            </a:r>
            <a:r>
              <a:rPr lang="en-US" dirty="0"/>
              <a:t>if the </a:t>
            </a:r>
            <a:r>
              <a:rPr lang="en-US" dirty="0" smtClean="0"/>
              <a:t>free quasi-particles </a:t>
            </a:r>
            <a:r>
              <a:rPr lang="en-US" dirty="0"/>
              <a:t>are in thermal equilibrium with one another, they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not </a:t>
            </a:r>
            <a:r>
              <a:rPr lang="en-US" dirty="0">
                <a:solidFill>
                  <a:srgbClr val="FF0000"/>
                </a:solidFill>
              </a:rPr>
              <a:t>in thermal equilibrium </a:t>
            </a:r>
            <a:r>
              <a:rPr lang="en-US" dirty="0"/>
              <a:t>with the subsystem of atoms (ions) </a:t>
            </a:r>
            <a:r>
              <a:rPr lang="en-US" dirty="0" smtClean="0"/>
              <a:t>vibrating </a:t>
            </a:r>
            <a:r>
              <a:rPr lang="sv-SE" dirty="0" smtClean="0"/>
              <a:t>in </a:t>
            </a:r>
            <a:r>
              <a:rPr lang="sv-SE" dirty="0"/>
              <a:t>the </a:t>
            </a:r>
            <a:r>
              <a:rPr lang="sv-SE" dirty="0" err="1"/>
              <a:t>lattice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en-US" dirty="0"/>
              <a:t>difference between the temperatures </a:t>
            </a:r>
            <a:r>
              <a:rPr lang="en-US" i="1" dirty="0" err="1"/>
              <a:t>T</a:t>
            </a:r>
            <a:r>
              <a:rPr lang="en-US" i="1" baseline="-25000" dirty="0" err="1"/>
              <a:t>ef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i="1" dirty="0"/>
              <a:t>T</a:t>
            </a:r>
            <a:r>
              <a:rPr lang="en-US" i="1" baseline="-25000" dirty="0"/>
              <a:t>L</a:t>
            </a:r>
            <a:r>
              <a:rPr lang="en-US" dirty="0" smtClean="0"/>
              <a:t> </a:t>
            </a:r>
            <a:r>
              <a:rPr lang="en-US" i="1" dirty="0">
                <a:solidFill>
                  <a:schemeClr val="accent1"/>
                </a:solidFill>
              </a:rPr>
              <a:t>increases</a:t>
            </a:r>
            <a:r>
              <a:rPr lang="en-US" dirty="0"/>
              <a:t> if a high power excitation source is used or when the energy difference between the exciting photons and the bandgap Eg rises.</a:t>
            </a:r>
            <a:endParaRPr lang="sv-SE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762536" y="4847450"/>
            <a:ext cx="54881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chemeClr val="accent1"/>
                </a:solidFill>
              </a:rPr>
              <a:t>Note: </a:t>
            </a:r>
            <a:r>
              <a:rPr lang="en-US" i="1" dirty="0" smtClean="0">
                <a:solidFill>
                  <a:schemeClr val="accent1"/>
                </a:solidFill>
              </a:rPr>
              <a:t>Radiative </a:t>
            </a:r>
            <a:r>
              <a:rPr lang="en-US" i="1" dirty="0">
                <a:solidFill>
                  <a:schemeClr val="accent1"/>
                </a:solidFill>
              </a:rPr>
              <a:t>recombination (e-A</a:t>
            </a:r>
            <a:r>
              <a:rPr lang="en-US" sz="1400" i="1" baseline="30000" dirty="0">
                <a:solidFill>
                  <a:schemeClr val="accent1"/>
                </a:solidFill>
              </a:rPr>
              <a:t>0</a:t>
            </a:r>
            <a:r>
              <a:rPr lang="en-US" i="1" dirty="0">
                <a:solidFill>
                  <a:schemeClr val="accent1"/>
                </a:solidFill>
              </a:rPr>
              <a:t>), (h-D</a:t>
            </a:r>
            <a:r>
              <a:rPr lang="en-US" sz="1400" i="1" baseline="30000" dirty="0">
                <a:solidFill>
                  <a:schemeClr val="accent1"/>
                </a:solidFill>
              </a:rPr>
              <a:t>0</a:t>
            </a:r>
            <a:r>
              <a:rPr lang="en-US" i="1" dirty="0">
                <a:solidFill>
                  <a:schemeClr val="accent1"/>
                </a:solidFill>
              </a:rPr>
              <a:t>) is difficult to </a:t>
            </a:r>
            <a:r>
              <a:rPr lang="en-US" i="1" dirty="0" smtClean="0">
                <a:solidFill>
                  <a:schemeClr val="accent1"/>
                </a:solidFill>
              </a:rPr>
              <a:t>observe </a:t>
            </a:r>
            <a:r>
              <a:rPr lang="en-US" i="1" dirty="0">
                <a:solidFill>
                  <a:schemeClr val="accent1"/>
                </a:solidFill>
              </a:rPr>
              <a:t>in </a:t>
            </a:r>
            <a:r>
              <a:rPr lang="en-US" i="1" dirty="0" smtClean="0">
                <a:solidFill>
                  <a:schemeClr val="accent1"/>
                </a:solidFill>
              </a:rPr>
              <a:t>an indirect-bandgap </a:t>
            </a:r>
            <a:r>
              <a:rPr lang="en-US" i="1" dirty="0">
                <a:solidFill>
                  <a:schemeClr val="accent1"/>
                </a:solidFill>
              </a:rPr>
              <a:t>semiconductor due to the negligible concentration </a:t>
            </a:r>
            <a:r>
              <a:rPr lang="en-US" i="1" dirty="0" smtClean="0">
                <a:solidFill>
                  <a:schemeClr val="accent1"/>
                </a:solidFill>
              </a:rPr>
              <a:t>of free </a:t>
            </a:r>
            <a:r>
              <a:rPr lang="en-US" i="1" dirty="0">
                <a:solidFill>
                  <a:schemeClr val="accent1"/>
                </a:solidFill>
              </a:rPr>
              <a:t>electrons and holes with respect to the concentration of </a:t>
            </a:r>
            <a:r>
              <a:rPr lang="en-US" i="1" dirty="0" err="1">
                <a:solidFill>
                  <a:schemeClr val="accent1"/>
                </a:solidFill>
              </a:rPr>
              <a:t>excitons</a:t>
            </a:r>
            <a:r>
              <a:rPr lang="en-US" i="1" dirty="0">
                <a:solidFill>
                  <a:schemeClr val="accent1"/>
                </a:solidFill>
              </a:rPr>
              <a:t>.</a:t>
            </a:r>
            <a:endParaRPr lang="sv-SE" i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9535" y="5140036"/>
            <a:ext cx="4602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Photoluminescence</a:t>
            </a:r>
            <a:r>
              <a:rPr lang="sv-SE" dirty="0"/>
              <a:t> </a:t>
            </a:r>
            <a:r>
              <a:rPr lang="sv-SE" dirty="0" err="1"/>
              <a:t>spectrum</a:t>
            </a:r>
            <a:r>
              <a:rPr lang="sv-SE" dirty="0"/>
              <a:t> (</a:t>
            </a:r>
            <a:r>
              <a:rPr lang="sv-SE" dirty="0" smtClean="0"/>
              <a:t>e-</a:t>
            </a:r>
            <a:r>
              <a:rPr lang="en-US" dirty="0" smtClean="0"/>
              <a:t>A</a:t>
            </a:r>
            <a:r>
              <a:rPr lang="en-US" sz="1400" baseline="30000" dirty="0"/>
              <a:t>0</a:t>
            </a:r>
            <a:r>
              <a:rPr lang="en-US" dirty="0"/>
              <a:t>) of high-purity GaAs containing </a:t>
            </a:r>
            <a:r>
              <a:rPr lang="en-US" dirty="0" smtClean="0"/>
              <a:t>a single </a:t>
            </a:r>
            <a:r>
              <a:rPr lang="en-US" dirty="0"/>
              <a:t>residual shallow acceptor </a:t>
            </a:r>
            <a:r>
              <a:rPr lang="en-US" dirty="0" smtClean="0"/>
              <a:t>with </a:t>
            </a:r>
            <a:r>
              <a:rPr lang="sv-SE" dirty="0" err="1" smtClean="0"/>
              <a:t>ionization</a:t>
            </a:r>
            <a:r>
              <a:rPr lang="sv-SE" dirty="0" smtClean="0"/>
              <a:t> </a:t>
            </a:r>
            <a:r>
              <a:rPr lang="sv-SE" dirty="0" err="1"/>
              <a:t>energy</a:t>
            </a:r>
            <a:r>
              <a:rPr lang="sv-SE" dirty="0"/>
              <a:t> </a:t>
            </a:r>
            <a:r>
              <a:rPr lang="sv-SE" i="1" dirty="0" smtClean="0"/>
              <a:t>E</a:t>
            </a:r>
            <a:r>
              <a:rPr lang="sv-SE" baseline="-25000" dirty="0" smtClean="0"/>
              <a:t>A</a:t>
            </a:r>
            <a:r>
              <a:rPr lang="sv-SE" dirty="0" smtClean="0"/>
              <a:t> </a:t>
            </a:r>
            <a:r>
              <a:rPr lang="sv-SE" dirty="0"/>
              <a:t>≈ 27meV.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976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755" y="414654"/>
            <a:ext cx="4351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Recombination of donor-acceptor pairs</a:t>
            </a:r>
            <a:endParaRPr lang="sv-SE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65" y="1199785"/>
            <a:ext cx="5704792" cy="35661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755" y="1199785"/>
            <a:ext cx="56704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smtClean="0"/>
              <a:t>neutral </a:t>
            </a:r>
            <a:r>
              <a:rPr lang="en-US" dirty="0"/>
              <a:t>donor D</a:t>
            </a:r>
            <a:r>
              <a:rPr lang="en-US" baseline="-25000" dirty="0"/>
              <a:t>0</a:t>
            </a:r>
            <a:r>
              <a:rPr lang="en-US" dirty="0"/>
              <a:t> can be considered as an </a:t>
            </a:r>
            <a:r>
              <a:rPr lang="en-US" i="1" dirty="0">
                <a:solidFill>
                  <a:schemeClr val="accent1"/>
                </a:solidFill>
              </a:rPr>
              <a:t>‘extra’ electron</a:t>
            </a:r>
            <a:r>
              <a:rPr lang="en-US" dirty="0"/>
              <a:t> orbiting </a:t>
            </a:r>
            <a:r>
              <a:rPr lang="en-US" dirty="0" smtClean="0"/>
              <a:t>all the </a:t>
            </a:r>
            <a:r>
              <a:rPr lang="en-US" dirty="0"/>
              <a:t>remaining parts of the atom, i.e. the atomic nucleus, the </a:t>
            </a:r>
            <a:r>
              <a:rPr lang="en-US" dirty="0" smtClean="0"/>
              <a:t>inner atomic </a:t>
            </a:r>
            <a:r>
              <a:rPr lang="en-US" dirty="0"/>
              <a:t>shells and electrons taking part in the covalent bonding with </a:t>
            </a:r>
            <a:r>
              <a:rPr lang="en-US" dirty="0" smtClean="0"/>
              <a:t>the nearest </a:t>
            </a:r>
            <a:r>
              <a:rPr lang="en-US" dirty="0"/>
              <a:t>constituents of the crystal lattice. 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neutral acceptor A</a:t>
            </a:r>
            <a:r>
              <a:rPr lang="en-US" baseline="-25000" dirty="0"/>
              <a:t>0</a:t>
            </a:r>
            <a:r>
              <a:rPr lang="en-US" dirty="0"/>
              <a:t> </a:t>
            </a:r>
            <a:r>
              <a:rPr lang="en-US" dirty="0" smtClean="0"/>
              <a:t>can then </a:t>
            </a:r>
            <a:r>
              <a:rPr lang="en-US" dirty="0"/>
              <a:t>be </a:t>
            </a:r>
            <a:r>
              <a:rPr lang="en-US" i="1" dirty="0">
                <a:solidFill>
                  <a:schemeClr val="accent1"/>
                </a:solidFill>
              </a:rPr>
              <a:t>treated analogously</a:t>
            </a:r>
            <a:r>
              <a:rPr lang="en-US" dirty="0"/>
              <a:t>, if the extra electron is substituted with </a:t>
            </a:r>
            <a:r>
              <a:rPr lang="en-US" dirty="0" smtClean="0"/>
              <a:t>a hole</a:t>
            </a:r>
            <a:r>
              <a:rPr lang="en-US" dirty="0"/>
              <a:t>. 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electron-hole pair can recombine </a:t>
            </a:r>
            <a:r>
              <a:rPr lang="en-US" dirty="0" err="1"/>
              <a:t>radiatively</a:t>
            </a:r>
            <a:r>
              <a:rPr lang="en-US" dirty="0"/>
              <a:t> while </a:t>
            </a:r>
            <a:r>
              <a:rPr lang="en-US" dirty="0">
                <a:solidFill>
                  <a:srgbClr val="FF0000"/>
                </a:solidFill>
              </a:rPr>
              <a:t>emitting </a:t>
            </a:r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sv-SE" dirty="0" err="1" smtClean="0">
                <a:solidFill>
                  <a:srgbClr val="FF0000"/>
                </a:solidFill>
              </a:rPr>
              <a:t>photon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i="1" dirty="0">
                <a:solidFill>
                  <a:srgbClr val="FF0000"/>
                </a:solidFill>
              </a:rPr>
              <a:t>h</a:t>
            </a:r>
            <a:r>
              <a:rPr lang="el-GR" i="1" dirty="0" smtClean="0">
                <a:solidFill>
                  <a:srgbClr val="FF0000"/>
                </a:solidFill>
              </a:rPr>
              <a:t>ν</a:t>
            </a:r>
            <a:r>
              <a:rPr lang="en-US" i="1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fter </a:t>
            </a:r>
            <a:r>
              <a:rPr lang="en-US" dirty="0"/>
              <a:t>the recombination, both the donor and the </a:t>
            </a:r>
            <a:r>
              <a:rPr lang="en-US" dirty="0" smtClean="0"/>
              <a:t>acceptor become </a:t>
            </a:r>
            <a:r>
              <a:rPr lang="en-US" i="1" dirty="0">
                <a:solidFill>
                  <a:srgbClr val="FF0000"/>
                </a:solidFill>
              </a:rPr>
              <a:t>ionized</a:t>
            </a:r>
            <a:r>
              <a:rPr lang="en-US" dirty="0"/>
              <a:t> (D</a:t>
            </a:r>
            <a:r>
              <a:rPr lang="en-US" baseline="30000" dirty="0"/>
              <a:t>+</a:t>
            </a:r>
            <a:r>
              <a:rPr lang="en-US" dirty="0"/>
              <a:t>, A</a:t>
            </a:r>
            <a:r>
              <a:rPr lang="en-US" baseline="30000" dirty="0"/>
              <a:t>−</a:t>
            </a:r>
            <a:r>
              <a:rPr lang="en-US" dirty="0"/>
              <a:t>), but free electron-hole pairs generated by </a:t>
            </a:r>
            <a:r>
              <a:rPr lang="en-US" dirty="0" smtClean="0"/>
              <a:t>the </a:t>
            </a:r>
            <a:r>
              <a:rPr lang="sv-SE" dirty="0" smtClean="0"/>
              <a:t>band-to-band excitation </a:t>
            </a:r>
            <a:r>
              <a:rPr lang="sv-SE" dirty="0" err="1" smtClean="0"/>
              <a:t>quickly</a:t>
            </a:r>
            <a:r>
              <a:rPr lang="sv-SE" dirty="0" smtClean="0"/>
              <a:t> </a:t>
            </a:r>
            <a:r>
              <a:rPr lang="sv-SE" dirty="0" err="1" smtClean="0"/>
              <a:t>neutralize</a:t>
            </a:r>
            <a:r>
              <a:rPr lang="sv-SE" dirty="0" smtClean="0"/>
              <a:t> </a:t>
            </a:r>
            <a:r>
              <a:rPr lang="sv-SE" dirty="0" err="1"/>
              <a:t>these</a:t>
            </a:r>
            <a:r>
              <a:rPr lang="sv-SE" dirty="0"/>
              <a:t> </a:t>
            </a:r>
            <a:r>
              <a:rPr lang="sv-SE" dirty="0" err="1" smtClean="0"/>
              <a:t>ionized</a:t>
            </a:r>
            <a:r>
              <a:rPr lang="sv-SE" dirty="0" smtClean="0"/>
              <a:t> donors </a:t>
            </a:r>
            <a:r>
              <a:rPr lang="sv-SE" dirty="0"/>
              <a:t>and </a:t>
            </a:r>
            <a:r>
              <a:rPr lang="sv-SE" dirty="0" err="1" smtClean="0"/>
              <a:t>acceptors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7176654" y="5221838"/>
            <a:ext cx="4752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The </a:t>
            </a:r>
            <a:r>
              <a:rPr lang="sv-SE" dirty="0" err="1"/>
              <a:t>concept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en-US" dirty="0" smtClean="0"/>
              <a:t>arising </a:t>
            </a:r>
            <a:r>
              <a:rPr lang="en-US" dirty="0"/>
              <a:t>from </a:t>
            </a:r>
            <a:r>
              <a:rPr lang="en-US" dirty="0" smtClean="0"/>
              <a:t>the recombination </a:t>
            </a:r>
            <a:r>
              <a:rPr lang="en-US" dirty="0"/>
              <a:t>of </a:t>
            </a:r>
            <a:r>
              <a:rPr lang="en-US" dirty="0" smtClean="0"/>
              <a:t>donor-</a:t>
            </a:r>
            <a:r>
              <a:rPr lang="sv-SE" dirty="0" err="1" smtClean="0"/>
              <a:t>acceptor</a:t>
            </a:r>
            <a:r>
              <a:rPr lang="sv-SE" dirty="0" smtClean="0"/>
              <a:t> </a:t>
            </a:r>
            <a:r>
              <a:rPr lang="sv-SE" dirty="0"/>
              <a:t>pairs (</a:t>
            </a:r>
            <a:r>
              <a:rPr lang="sv-SE" dirty="0" smtClean="0"/>
              <a:t>D</a:t>
            </a:r>
            <a:r>
              <a:rPr lang="sv-SE" baseline="30000" dirty="0" smtClean="0"/>
              <a:t>0</a:t>
            </a:r>
            <a:r>
              <a:rPr lang="sv-SE" dirty="0"/>
              <a:t>-</a:t>
            </a:r>
            <a:r>
              <a:rPr lang="sv-SE" dirty="0" smtClean="0"/>
              <a:t>A</a:t>
            </a:r>
            <a:r>
              <a:rPr lang="sv-SE" baseline="30000" dirty="0" smtClean="0"/>
              <a:t>0</a:t>
            </a:r>
            <a:r>
              <a:rPr lang="sv-SE" dirty="0" smtClean="0"/>
              <a:t>).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6871855" y="753209"/>
            <a:ext cx="1361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real space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87061" y="614709"/>
            <a:ext cx="2852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</a:t>
            </a:r>
            <a:r>
              <a:rPr lang="en-US" dirty="0" smtClean="0">
                <a:solidFill>
                  <a:srgbClr val="FF0000"/>
                </a:solidFill>
              </a:rPr>
              <a:t>the electron energy band structure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7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968" y="262189"/>
            <a:ext cx="5361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Luminescence excited by two-photon absorption</a:t>
            </a:r>
            <a:endParaRPr lang="sv-SE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507514" y="1142579"/>
            <a:ext cx="90382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dirty="0"/>
              <a:t>T</a:t>
            </a:r>
            <a:r>
              <a:rPr lang="sv-SE" dirty="0" smtClean="0"/>
              <a:t>he </a:t>
            </a:r>
            <a:r>
              <a:rPr lang="sv-SE" dirty="0"/>
              <a:t>excitation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smtClean="0"/>
              <a:t>the </a:t>
            </a:r>
            <a:r>
              <a:rPr lang="sv-SE" dirty="0" err="1" smtClean="0"/>
              <a:t>photoluminescence</a:t>
            </a:r>
            <a:r>
              <a:rPr lang="sv-SE" dirty="0" smtClean="0"/>
              <a:t> </a:t>
            </a:r>
            <a:r>
              <a:rPr lang="sv-SE" dirty="0" err="1"/>
              <a:t>processes</a:t>
            </a:r>
            <a:r>
              <a:rPr lang="sv-SE" dirty="0"/>
              <a:t> </a:t>
            </a:r>
            <a:r>
              <a:rPr lang="sv-SE" dirty="0" err="1"/>
              <a:t>takes</a:t>
            </a:r>
            <a:r>
              <a:rPr lang="sv-SE" dirty="0"/>
              <a:t> </a:t>
            </a:r>
            <a:r>
              <a:rPr lang="sv-SE" dirty="0" err="1"/>
              <a:t>place</a:t>
            </a:r>
            <a:r>
              <a:rPr lang="sv-SE" dirty="0"/>
              <a:t> via the </a:t>
            </a:r>
            <a:r>
              <a:rPr lang="sv-SE" dirty="0" err="1" smtClean="0"/>
              <a:t>conventional</a:t>
            </a:r>
            <a:r>
              <a:rPr lang="sv-SE" dirty="0" smtClean="0"/>
              <a:t> </a:t>
            </a:r>
            <a:r>
              <a:rPr lang="en-US" dirty="0" smtClean="0"/>
              <a:t>absorption </a:t>
            </a:r>
            <a:r>
              <a:rPr lang="en-US" dirty="0"/>
              <a:t>of a single </a:t>
            </a:r>
            <a:r>
              <a:rPr lang="en-US" dirty="0" smtClean="0"/>
              <a:t>photon leading </a:t>
            </a:r>
            <a:r>
              <a:rPr lang="en-US" dirty="0"/>
              <a:t>to the generation of electron-hole pairs or </a:t>
            </a:r>
            <a:r>
              <a:rPr lang="en-US" dirty="0" err="1" smtClean="0"/>
              <a:t>excitons</a:t>
            </a:r>
            <a:r>
              <a:rPr lang="sv-SE" dirty="0" smtClean="0"/>
              <a:t>. </a:t>
            </a:r>
            <a:r>
              <a:rPr lang="en-US" dirty="0"/>
              <a:t>This kind of absorption is </a:t>
            </a:r>
            <a:r>
              <a:rPr lang="en-US" dirty="0" smtClean="0"/>
              <a:t>governed by </a:t>
            </a:r>
            <a:r>
              <a:rPr lang="sv-SE" i="1" dirty="0" smtClean="0">
                <a:solidFill>
                  <a:srgbClr val="FF0000"/>
                </a:solidFill>
              </a:rPr>
              <a:t>Lambert-Beer </a:t>
            </a:r>
            <a:r>
              <a:rPr lang="sv-SE" i="1" dirty="0" err="1" smtClean="0">
                <a:solidFill>
                  <a:srgbClr val="FF0000"/>
                </a:solidFill>
              </a:rPr>
              <a:t>law</a:t>
            </a:r>
            <a:r>
              <a:rPr lang="sv-SE" dirty="0" smtClean="0"/>
              <a:t>: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857" y="2238414"/>
            <a:ext cx="3099479" cy="4954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6897" y="2906341"/>
            <a:ext cx="8788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Here, α </a:t>
            </a:r>
            <a:r>
              <a:rPr lang="en-US" dirty="0" smtClean="0"/>
              <a:t>(</a:t>
            </a:r>
            <a:r>
              <a:rPr lang="en-US" i="1" dirty="0" err="1" smtClean="0"/>
              <a:t>hν</a:t>
            </a:r>
            <a:r>
              <a:rPr lang="en-US" baseline="-25000" dirty="0" err="1" smtClean="0"/>
              <a:t>ex</a:t>
            </a:r>
            <a:r>
              <a:rPr lang="en-US" dirty="0"/>
              <a:t>) -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absorption coefficient </a:t>
            </a: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i="1" dirty="0" smtClean="0"/>
              <a:t>         d </a:t>
            </a:r>
            <a:r>
              <a:rPr lang="en-US" dirty="0" smtClean="0"/>
              <a:t>- </a:t>
            </a:r>
            <a:r>
              <a:rPr lang="en-US" dirty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depth</a:t>
            </a:r>
            <a:r>
              <a:rPr lang="en-US" dirty="0" smtClean="0"/>
              <a:t> under </a:t>
            </a:r>
            <a:r>
              <a:rPr lang="en-US" dirty="0"/>
              <a:t>the surface of the sample </a:t>
            </a:r>
            <a:r>
              <a:rPr lang="en-US" dirty="0" smtClean="0"/>
              <a:t>to which</a:t>
            </a:r>
            <a:r>
              <a:rPr lang="en-US" dirty="0" smtClean="0"/>
              <a:t> the </a:t>
            </a:r>
            <a:r>
              <a:rPr lang="en-US" dirty="0"/>
              <a:t>light penetrates.</a:t>
            </a:r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773550" y="4102227"/>
            <a:ext cx="10351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i="1" dirty="0" smtClean="0">
                <a:solidFill>
                  <a:schemeClr val="accent1"/>
                </a:solidFill>
              </a:rPr>
              <a:t>Note: </a:t>
            </a:r>
            <a:r>
              <a:rPr lang="sv-SE" i="1" dirty="0" smtClean="0"/>
              <a:t>The </a:t>
            </a:r>
            <a:r>
              <a:rPr lang="sv-SE" i="1" dirty="0" err="1"/>
              <a:t>typical</a:t>
            </a:r>
            <a:r>
              <a:rPr lang="sv-SE" i="1" dirty="0"/>
              <a:t> </a:t>
            </a:r>
            <a:r>
              <a:rPr lang="sv-SE" i="1" dirty="0" err="1"/>
              <a:t>values</a:t>
            </a:r>
            <a:r>
              <a:rPr lang="sv-SE" i="1" dirty="0"/>
              <a:t> </a:t>
            </a:r>
            <a:r>
              <a:rPr lang="sv-SE" i="1" dirty="0" err="1" smtClean="0"/>
              <a:t>of</a:t>
            </a:r>
            <a:r>
              <a:rPr lang="sv-SE" i="1" dirty="0" smtClean="0"/>
              <a:t> absorption </a:t>
            </a:r>
            <a:r>
              <a:rPr lang="sv-SE" i="1" dirty="0" err="1" smtClean="0"/>
              <a:t>coefficient</a:t>
            </a:r>
            <a:r>
              <a:rPr lang="sv-SE" i="1" dirty="0" smtClean="0"/>
              <a:t> </a:t>
            </a:r>
            <a:r>
              <a:rPr lang="en-US" i="1" dirty="0" smtClean="0"/>
              <a:t>for </a:t>
            </a:r>
            <a:r>
              <a:rPr lang="en-US" i="1" dirty="0"/>
              <a:t>these cases are </a:t>
            </a:r>
            <a:r>
              <a:rPr lang="en-US" i="1" dirty="0" smtClean="0"/>
              <a:t>in the </a:t>
            </a:r>
            <a:r>
              <a:rPr lang="en-US" i="1" dirty="0"/>
              <a:t>order of </a:t>
            </a:r>
            <a:r>
              <a:rPr lang="en-US" i="1" dirty="0"/>
              <a:t>α (</a:t>
            </a:r>
            <a:r>
              <a:rPr lang="en-US" i="1" dirty="0" err="1"/>
              <a:t>hν</a:t>
            </a:r>
            <a:r>
              <a:rPr lang="en-US" i="1" baseline="-25000" dirty="0" err="1"/>
              <a:t>ex</a:t>
            </a:r>
            <a:r>
              <a:rPr lang="en-US" i="1" dirty="0"/>
              <a:t>) </a:t>
            </a:r>
            <a:r>
              <a:rPr lang="en-US" i="1" dirty="0" smtClean="0"/>
              <a:t>≈ </a:t>
            </a:r>
            <a:r>
              <a:rPr lang="sv-SE" i="1" dirty="0" smtClean="0"/>
              <a:t>10</a:t>
            </a:r>
            <a:r>
              <a:rPr lang="sv-SE" i="1" baseline="30000" dirty="0" smtClean="0"/>
              <a:t>4</a:t>
            </a:r>
            <a:r>
              <a:rPr lang="sv-SE" i="1" dirty="0" smtClean="0"/>
              <a:t>-10</a:t>
            </a:r>
            <a:r>
              <a:rPr lang="sv-SE" i="1" baseline="30000" dirty="0"/>
              <a:t>5</a:t>
            </a:r>
            <a:r>
              <a:rPr lang="sv-SE" i="1" dirty="0" smtClean="0"/>
              <a:t> </a:t>
            </a:r>
            <a:r>
              <a:rPr lang="sv-SE" i="1" dirty="0"/>
              <a:t>cm</a:t>
            </a:r>
            <a:r>
              <a:rPr lang="sv-SE" i="1" baseline="30000" dirty="0"/>
              <a:t>−1</a:t>
            </a:r>
            <a:r>
              <a:rPr lang="sv-SE" i="1" dirty="0"/>
              <a:t>, </a:t>
            </a:r>
            <a:r>
              <a:rPr lang="sv-SE" i="1" dirty="0" err="1" smtClean="0"/>
              <a:t>which</a:t>
            </a:r>
            <a:r>
              <a:rPr lang="sv-SE" i="1" dirty="0" smtClean="0"/>
              <a:t> </a:t>
            </a:r>
            <a:r>
              <a:rPr lang="sv-SE" i="1" dirty="0" err="1" smtClean="0"/>
              <a:t>allows</a:t>
            </a:r>
            <a:r>
              <a:rPr lang="sv-SE" i="1" dirty="0" smtClean="0"/>
              <a:t> </a:t>
            </a:r>
            <a:r>
              <a:rPr lang="sv-SE" i="1" dirty="0"/>
              <a:t>the </a:t>
            </a:r>
            <a:r>
              <a:rPr lang="sv-SE" i="1" dirty="0" smtClean="0"/>
              <a:t>penetration </a:t>
            </a:r>
            <a:r>
              <a:rPr lang="sv-SE" i="1" dirty="0" err="1" smtClean="0"/>
              <a:t>of</a:t>
            </a:r>
            <a:r>
              <a:rPr lang="sv-SE" i="1" dirty="0" smtClean="0"/>
              <a:t> </a:t>
            </a:r>
            <a:r>
              <a:rPr lang="sv-SE" i="1" dirty="0" err="1"/>
              <a:t>light</a:t>
            </a:r>
            <a:r>
              <a:rPr lang="sv-SE" i="1" dirty="0"/>
              <a:t> </a:t>
            </a:r>
            <a:r>
              <a:rPr lang="sv-SE" i="1" dirty="0" err="1"/>
              <a:t>only</a:t>
            </a:r>
            <a:r>
              <a:rPr lang="sv-SE" i="1" dirty="0"/>
              <a:t> </a:t>
            </a:r>
            <a:r>
              <a:rPr lang="sv-SE" i="1" dirty="0" err="1" smtClean="0"/>
              <a:t>into</a:t>
            </a:r>
            <a:r>
              <a:rPr lang="sv-SE" i="1" dirty="0" smtClean="0"/>
              <a:t> </a:t>
            </a:r>
            <a:r>
              <a:rPr lang="en-US" i="1" dirty="0" smtClean="0"/>
              <a:t>depths </a:t>
            </a:r>
            <a:r>
              <a:rPr lang="en-US" i="1" dirty="0"/>
              <a:t>of the order </a:t>
            </a:r>
            <a:r>
              <a:rPr lang="en-US" i="1" dirty="0" smtClean="0"/>
              <a:t>of </a:t>
            </a:r>
            <a:r>
              <a:rPr lang="sv-SE" i="1" dirty="0" smtClean="0"/>
              <a:t>d = </a:t>
            </a:r>
            <a:r>
              <a:rPr lang="sv-SE" i="1" dirty="0" smtClean="0"/>
              <a:t>100nm - 1</a:t>
            </a:r>
            <a:r>
              <a:rPr lang="el-GR" i="1" dirty="0" smtClean="0"/>
              <a:t>μ</a:t>
            </a:r>
            <a:r>
              <a:rPr lang="sv-SE" i="1" dirty="0" smtClean="0"/>
              <a:t>m.</a:t>
            </a:r>
            <a:endParaRPr lang="sv-SE" i="1" dirty="0"/>
          </a:p>
        </p:txBody>
      </p:sp>
    </p:spTree>
    <p:extLst>
      <p:ext uri="{BB962C8B-B14F-4D97-AF65-F5344CB8AC3E}">
        <p14:creationId xmlns:p14="http://schemas.microsoft.com/office/powerpoint/2010/main" val="37650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259" y="328692"/>
            <a:ext cx="5361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Luminescence excited by two-photon absorption</a:t>
            </a:r>
            <a:endParaRPr lang="sv-SE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279" y="528747"/>
            <a:ext cx="3291840" cy="36445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60731" y="1566827"/>
            <a:ext cx="691247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sv-SE" b="1" dirty="0" err="1">
                <a:solidFill>
                  <a:srgbClr val="FF0000"/>
                </a:solidFill>
                <a:latin typeface="DejaVu Serif"/>
              </a:rPr>
              <a:t>two-photon</a:t>
            </a:r>
            <a:r>
              <a:rPr lang="sv-SE" b="1" dirty="0">
                <a:solidFill>
                  <a:srgbClr val="FF0000"/>
                </a:solidFill>
                <a:latin typeface="DejaVu Serif"/>
              </a:rPr>
              <a:t> </a:t>
            </a:r>
            <a:r>
              <a:rPr lang="sv-SE" b="1" dirty="0" smtClean="0">
                <a:solidFill>
                  <a:srgbClr val="FF0000"/>
                </a:solidFill>
                <a:latin typeface="DejaVu Serif"/>
              </a:rPr>
              <a:t>absorption process:</a:t>
            </a:r>
          </a:p>
          <a:p>
            <a:pPr algn="just"/>
            <a:endParaRPr lang="sv-SE" dirty="0" smtClean="0">
              <a:solidFill>
                <a:srgbClr val="FF0000"/>
              </a:solidFill>
              <a:latin typeface="DejaVu Serif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/>
              <a:t>a </a:t>
            </a:r>
            <a:r>
              <a:rPr lang="sv-SE" dirty="0" err="1">
                <a:solidFill>
                  <a:schemeClr val="accent1"/>
                </a:solidFill>
              </a:rPr>
              <a:t>nonlinear</a:t>
            </a:r>
            <a:r>
              <a:rPr lang="sv-SE" dirty="0"/>
              <a:t> </a:t>
            </a:r>
            <a:r>
              <a:rPr lang="sv-SE" dirty="0" err="1"/>
              <a:t>optical</a:t>
            </a:r>
            <a:r>
              <a:rPr lang="sv-SE" dirty="0"/>
              <a:t> </a:t>
            </a:r>
            <a:r>
              <a:rPr lang="sv-SE" dirty="0" err="1" smtClean="0"/>
              <a:t>phenomenon</a:t>
            </a:r>
            <a:endParaRPr lang="sv-SE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photons</a:t>
            </a:r>
            <a:r>
              <a:rPr lang="sv-SE" dirty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en-US" dirty="0" smtClean="0"/>
              <a:t>absorbed </a:t>
            </a:r>
            <a:r>
              <a:rPr lang="en-US" dirty="0"/>
              <a:t>at the same time </a:t>
            </a:r>
            <a:r>
              <a:rPr lang="en-US" i="1" dirty="0">
                <a:solidFill>
                  <a:srgbClr val="FF0000"/>
                </a:solidFill>
              </a:rPr>
              <a:t>in a single elemental </a:t>
            </a:r>
            <a:r>
              <a:rPr lang="en-US" i="1" dirty="0" smtClean="0">
                <a:solidFill>
                  <a:srgbClr val="FF0000"/>
                </a:solidFill>
              </a:rPr>
              <a:t>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condition to be </a:t>
            </a:r>
            <a:r>
              <a:rPr lang="en-US" dirty="0" smtClean="0"/>
              <a:t>fulfilled</a:t>
            </a:r>
            <a:r>
              <a:rPr lang="sv-SE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energy-conservation </a:t>
            </a:r>
            <a:r>
              <a:rPr lang="en-US" dirty="0" smtClean="0"/>
              <a:t>law: </a:t>
            </a:r>
            <a:r>
              <a:rPr lang="en-US" i="1" dirty="0" smtClean="0"/>
              <a:t>E</a:t>
            </a:r>
            <a:r>
              <a:rPr lang="en-US" baseline="-25000" dirty="0"/>
              <a:t>c1</a:t>
            </a:r>
            <a:r>
              <a:rPr lang="en-US" dirty="0" smtClean="0"/>
              <a:t> − </a:t>
            </a:r>
            <a:r>
              <a:rPr lang="sv-SE" i="1" dirty="0" err="1" smtClean="0"/>
              <a:t>E</a:t>
            </a:r>
            <a:r>
              <a:rPr lang="sv-SE" baseline="-25000" dirty="0" err="1" smtClean="0"/>
              <a:t>v</a:t>
            </a:r>
            <a:r>
              <a:rPr lang="sv-SE" dirty="0" smtClean="0"/>
              <a:t> </a:t>
            </a:r>
            <a:r>
              <a:rPr lang="sv-SE" dirty="0"/>
              <a:t>= 2</a:t>
            </a:r>
            <a:r>
              <a:rPr lang="sv-SE" i="1" dirty="0"/>
              <a:t>h</a:t>
            </a:r>
            <a:r>
              <a:rPr lang="el-GR" i="1" dirty="0"/>
              <a:t>ν </a:t>
            </a:r>
            <a:r>
              <a:rPr lang="sv-SE" baseline="-25000" dirty="0"/>
              <a:t>ex</a:t>
            </a:r>
            <a:r>
              <a:rPr lang="sv-SE" dirty="0"/>
              <a:t>.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944" y="3529155"/>
            <a:ext cx="2286501" cy="6351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35405" y="4859257"/>
            <a:ext cx="3597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Schematic</a:t>
            </a:r>
            <a:r>
              <a:rPr lang="sv-SE" dirty="0"/>
              <a:t> illustration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 smtClean="0"/>
              <a:t>two</a:t>
            </a:r>
            <a:r>
              <a:rPr lang="sv-SE" dirty="0" smtClean="0"/>
              <a:t> </a:t>
            </a:r>
            <a:r>
              <a:rPr lang="sv-SE" dirty="0" err="1" smtClean="0"/>
              <a:t>photon</a:t>
            </a:r>
            <a:endParaRPr lang="sv-SE" dirty="0"/>
          </a:p>
          <a:p>
            <a:r>
              <a:rPr lang="sv-SE" dirty="0"/>
              <a:t>absorption in </a:t>
            </a:r>
            <a:r>
              <a:rPr lang="sv-SE" dirty="0" err="1" smtClean="0"/>
              <a:t>semiconductors</a:t>
            </a:r>
            <a:r>
              <a:rPr lang="sv-SE" dirty="0" smtClean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389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355" y="309541"/>
            <a:ext cx="5361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Luminescence excited by two-photon absorption</a:t>
            </a:r>
            <a:endParaRPr lang="sv-SE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854" y="678873"/>
            <a:ext cx="3843528" cy="55351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5230" y="84651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 err="1"/>
              <a:t>Numerical</a:t>
            </a:r>
            <a:r>
              <a:rPr lang="sv-SE" dirty="0"/>
              <a:t> </a:t>
            </a:r>
            <a:r>
              <a:rPr lang="sv-SE" dirty="0" err="1"/>
              <a:t>comparison</a:t>
            </a:r>
            <a:r>
              <a:rPr lang="sv-SE" dirty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decrease in intensity of a light </a:t>
            </a:r>
            <a:r>
              <a:rPr lang="en-US" dirty="0" smtClean="0"/>
              <a:t>beam as </a:t>
            </a:r>
            <a:r>
              <a:rPr lang="en-US" dirty="0"/>
              <a:t>a function of the penetration </a:t>
            </a:r>
            <a:r>
              <a:rPr lang="en-US" dirty="0" smtClean="0"/>
              <a:t>depth</a:t>
            </a:r>
            <a:r>
              <a:rPr lang="sv-SE" dirty="0" smtClean="0"/>
              <a:t>:</a:t>
            </a:r>
          </a:p>
          <a:p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</a:t>
            </a:r>
            <a:r>
              <a:rPr lang="en-US" dirty="0" smtClean="0"/>
              <a:t>ne-photon: </a:t>
            </a:r>
            <a:r>
              <a:rPr lang="en-US" i="1" dirty="0" smtClean="0">
                <a:solidFill>
                  <a:schemeClr val="accent1"/>
                </a:solidFill>
              </a:rPr>
              <a:t>exponential</a:t>
            </a:r>
            <a:r>
              <a:rPr lang="en-US" dirty="0" smtClean="0"/>
              <a:t> decrease; two-photon: </a:t>
            </a:r>
            <a:r>
              <a:rPr lang="en-US" i="1" dirty="0">
                <a:solidFill>
                  <a:schemeClr val="accent1"/>
                </a:solidFill>
              </a:rPr>
              <a:t>hyperbolic </a:t>
            </a:r>
            <a:r>
              <a:rPr lang="en-US" dirty="0" smtClean="0"/>
              <a:t>decrease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sv-SE" dirty="0" err="1" smtClean="0"/>
              <a:t>hyperbolic</a:t>
            </a:r>
            <a:r>
              <a:rPr lang="sv-SE" dirty="0" smtClean="0"/>
              <a:t> </a:t>
            </a:r>
            <a:r>
              <a:rPr lang="sv-SE" dirty="0" err="1" smtClean="0"/>
              <a:t>decrease</a:t>
            </a:r>
            <a:r>
              <a:rPr lang="sv-SE" dirty="0" smtClean="0"/>
              <a:t> </a:t>
            </a:r>
            <a:r>
              <a:rPr lang="sv-SE" dirty="0"/>
              <a:t>is </a:t>
            </a:r>
            <a:r>
              <a:rPr lang="sv-SE" i="1" dirty="0" err="1" smtClean="0">
                <a:solidFill>
                  <a:schemeClr val="accent1"/>
                </a:solidFill>
              </a:rPr>
              <a:t>incomparably</a:t>
            </a:r>
            <a:r>
              <a:rPr lang="sv-SE" i="1" dirty="0" smtClean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slower</a:t>
            </a:r>
            <a:r>
              <a:rPr lang="sv-SE" dirty="0" smtClean="0"/>
              <a:t>.</a:t>
            </a:r>
          </a:p>
          <a:p>
            <a:endParaRPr lang="en-US" dirty="0">
              <a:latin typeface="DejaVu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high-power source of </a:t>
            </a:r>
            <a:r>
              <a:rPr lang="en-US" dirty="0" smtClean="0"/>
              <a:t>light is necessary.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sample length of 1cm(!) </a:t>
            </a:r>
            <a:r>
              <a:rPr lang="en-US" dirty="0" smtClean="0"/>
              <a:t>is </a:t>
            </a:r>
            <a:r>
              <a:rPr lang="sv-SE" dirty="0" err="1" smtClean="0"/>
              <a:t>needed</a:t>
            </a:r>
            <a:r>
              <a:rPr lang="en-US" dirty="0"/>
              <a:t> so that the intensity could decrease by a single </a:t>
            </a:r>
            <a:r>
              <a:rPr lang="en-US" dirty="0" smtClean="0"/>
              <a:t>percent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599296" y="4459715"/>
            <a:ext cx="6347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Notes:</a:t>
            </a:r>
            <a:endParaRPr lang="sv-SE" b="1" i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smtClean="0">
                <a:solidFill>
                  <a:srgbClr val="FF0000"/>
                </a:solidFill>
              </a:rPr>
              <a:t>T</a:t>
            </a:r>
            <a:r>
              <a:rPr lang="sv-SE" i="1" dirty="0" smtClean="0">
                <a:solidFill>
                  <a:srgbClr val="FF0000"/>
                </a:solidFill>
              </a:rPr>
              <a:t>he </a:t>
            </a:r>
            <a:r>
              <a:rPr lang="sv-SE" i="1" dirty="0" err="1">
                <a:solidFill>
                  <a:srgbClr val="FF0000"/>
                </a:solidFill>
              </a:rPr>
              <a:t>influence</a:t>
            </a:r>
            <a:r>
              <a:rPr lang="sv-SE" i="1" dirty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of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surface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>
                <a:solidFill>
                  <a:srgbClr val="FF0000"/>
                </a:solidFill>
              </a:rPr>
              <a:t>states</a:t>
            </a:r>
            <a:r>
              <a:rPr lang="sv-SE" i="1" dirty="0">
                <a:solidFill>
                  <a:srgbClr val="FF0000"/>
                </a:solidFill>
              </a:rPr>
              <a:t> </a:t>
            </a:r>
            <a:r>
              <a:rPr lang="sv-SE" i="1" dirty="0" smtClean="0">
                <a:solidFill>
                  <a:srgbClr val="FF0000"/>
                </a:solidFill>
              </a:rPr>
              <a:t>on </a:t>
            </a:r>
            <a:r>
              <a:rPr lang="sv-SE" i="1" dirty="0" err="1" smtClean="0">
                <a:solidFill>
                  <a:srgbClr val="FF0000"/>
                </a:solidFill>
              </a:rPr>
              <a:t>luminescence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>
                <a:solidFill>
                  <a:srgbClr val="FF0000"/>
                </a:solidFill>
              </a:rPr>
              <a:t>is not </a:t>
            </a:r>
            <a:r>
              <a:rPr lang="sv-SE" i="1" dirty="0" smtClean="0">
                <a:solidFill>
                  <a:srgbClr val="FF0000"/>
                </a:solidFill>
              </a:rPr>
              <a:t>so </a:t>
            </a:r>
            <a:r>
              <a:rPr lang="sv-SE" i="1" dirty="0" err="1" smtClean="0">
                <a:solidFill>
                  <a:srgbClr val="FF0000"/>
                </a:solidFill>
              </a:rPr>
              <a:t>pronounced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>
                <a:solidFill>
                  <a:srgbClr val="FF0000"/>
                </a:solidFill>
              </a:rPr>
              <a:t>as </a:t>
            </a:r>
            <a:r>
              <a:rPr lang="sv-SE" i="1" dirty="0" err="1" smtClean="0">
                <a:solidFill>
                  <a:srgbClr val="FF0000"/>
                </a:solidFill>
              </a:rPr>
              <a:t>was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commonly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>
                <a:solidFill>
                  <a:srgbClr val="FF0000"/>
                </a:solidFill>
              </a:rPr>
              <a:t>supposed</a:t>
            </a:r>
            <a:r>
              <a:rPr lang="sv-SE" i="1" dirty="0">
                <a:solidFill>
                  <a:srgbClr val="FF0000"/>
                </a:solidFill>
              </a:rPr>
              <a:t> </a:t>
            </a:r>
            <a:r>
              <a:rPr lang="sv-SE" i="1" dirty="0" smtClean="0">
                <a:solidFill>
                  <a:srgbClr val="FF0000"/>
                </a:solidFill>
              </a:rPr>
              <a:t>in the </a:t>
            </a:r>
            <a:r>
              <a:rPr lang="sv-SE" i="1" dirty="0" err="1">
                <a:solidFill>
                  <a:srgbClr val="FF0000"/>
                </a:solidFill>
              </a:rPr>
              <a:t>past</a:t>
            </a:r>
            <a:r>
              <a:rPr lang="sv-SE" i="1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i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err="1" smtClean="0">
                <a:solidFill>
                  <a:srgbClr val="FF0000"/>
                </a:solidFill>
              </a:rPr>
              <a:t>These</a:t>
            </a:r>
            <a:r>
              <a:rPr lang="sv-SE" i="1" dirty="0" smtClean="0">
                <a:solidFill>
                  <a:srgbClr val="FF0000"/>
                </a:solidFill>
              </a:rPr>
              <a:t> new features </a:t>
            </a:r>
            <a:r>
              <a:rPr lang="sv-SE" i="1" dirty="0" err="1" smtClean="0">
                <a:solidFill>
                  <a:srgbClr val="FF0000"/>
                </a:solidFill>
              </a:rPr>
              <a:t>are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more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closely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related</a:t>
            </a:r>
            <a:r>
              <a:rPr lang="sv-SE" i="1" dirty="0" smtClean="0">
                <a:solidFill>
                  <a:srgbClr val="FF0000"/>
                </a:solidFill>
              </a:rPr>
              <a:t> to the </a:t>
            </a:r>
            <a:r>
              <a:rPr lang="sv-SE" i="1" dirty="0" err="1" smtClean="0">
                <a:solidFill>
                  <a:srgbClr val="FF0000"/>
                </a:solidFill>
              </a:rPr>
              <a:t>properties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of</a:t>
            </a:r>
            <a:r>
              <a:rPr lang="sv-SE" i="1" dirty="0" smtClean="0">
                <a:solidFill>
                  <a:srgbClr val="FF0000"/>
                </a:solidFill>
              </a:rPr>
              <a:t> the material </a:t>
            </a:r>
            <a:r>
              <a:rPr lang="sv-SE" i="1" dirty="0" err="1" smtClean="0">
                <a:solidFill>
                  <a:srgbClr val="FF0000"/>
                </a:solidFill>
              </a:rPr>
              <a:t>itself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than</a:t>
            </a:r>
            <a:r>
              <a:rPr lang="sv-SE" i="1" dirty="0" smtClean="0">
                <a:solidFill>
                  <a:srgbClr val="FF0000"/>
                </a:solidFill>
              </a:rPr>
              <a:t> to </a:t>
            </a:r>
            <a:r>
              <a:rPr lang="sv-SE" i="1" dirty="0" err="1" smtClean="0">
                <a:solidFill>
                  <a:srgbClr val="FF0000"/>
                </a:solidFill>
              </a:rPr>
              <a:t>its</a:t>
            </a:r>
            <a:r>
              <a:rPr lang="sv-SE" i="1" dirty="0" smtClean="0">
                <a:solidFill>
                  <a:srgbClr val="FF0000"/>
                </a:solidFill>
              </a:rPr>
              <a:t> </a:t>
            </a:r>
            <a:r>
              <a:rPr lang="sv-SE" i="1" dirty="0" err="1" smtClean="0">
                <a:solidFill>
                  <a:srgbClr val="FF0000"/>
                </a:solidFill>
              </a:rPr>
              <a:t>surface</a:t>
            </a:r>
            <a:r>
              <a:rPr lang="sv-SE" i="1" dirty="0" smtClean="0">
                <a:solidFill>
                  <a:srgbClr val="FF0000"/>
                </a:solidFill>
              </a:rPr>
              <a:t>.</a:t>
            </a:r>
            <a:endParaRPr lang="sv-SE" i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89127" y="5465896"/>
            <a:ext cx="959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Cryostat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80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462" y="8750"/>
            <a:ext cx="4410021" cy="67430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6841" y="214244"/>
            <a:ext cx="7046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i="1" dirty="0" err="1">
                <a:solidFill>
                  <a:schemeClr val="accent1"/>
                </a:solidFill>
              </a:rPr>
              <a:t>H</a:t>
            </a:r>
            <a:r>
              <a:rPr lang="sv-SE" sz="2000" i="1" dirty="0" err="1" smtClean="0">
                <a:solidFill>
                  <a:schemeClr val="accent1"/>
                </a:solidFill>
              </a:rPr>
              <a:t>ow</a:t>
            </a:r>
            <a:r>
              <a:rPr lang="sv-SE" sz="2000" i="1" dirty="0" smtClean="0">
                <a:solidFill>
                  <a:schemeClr val="accent1"/>
                </a:solidFill>
              </a:rPr>
              <a:t> </a:t>
            </a:r>
            <a:r>
              <a:rPr lang="sv-SE" sz="2000" i="1" dirty="0" smtClean="0">
                <a:solidFill>
                  <a:schemeClr val="accent1"/>
                </a:solidFill>
              </a:rPr>
              <a:t>to </a:t>
            </a:r>
            <a:r>
              <a:rPr lang="sv-SE" sz="2000" i="1" dirty="0" err="1" smtClean="0">
                <a:solidFill>
                  <a:schemeClr val="accent1"/>
                </a:solidFill>
              </a:rPr>
              <a:t>recognize</a:t>
            </a:r>
            <a:r>
              <a:rPr lang="sv-SE" sz="2000" i="1" dirty="0" smtClean="0">
                <a:solidFill>
                  <a:schemeClr val="accent1"/>
                </a:solidFill>
              </a:rPr>
              <a:t> </a:t>
            </a:r>
            <a:r>
              <a:rPr lang="sv-SE" sz="2000" i="1" dirty="0" err="1" smtClean="0">
                <a:solidFill>
                  <a:schemeClr val="accent1"/>
                </a:solidFill>
              </a:rPr>
              <a:t>undoubtedly</a:t>
            </a:r>
            <a:r>
              <a:rPr lang="sv-SE" sz="2000" i="1" dirty="0" smtClean="0">
                <a:solidFill>
                  <a:schemeClr val="accent1"/>
                </a:solidFill>
              </a:rPr>
              <a:t> </a:t>
            </a:r>
            <a:r>
              <a:rPr lang="sv-SE" sz="2000" i="1" dirty="0" err="1" smtClean="0">
                <a:solidFill>
                  <a:schemeClr val="accent1"/>
                </a:solidFill>
              </a:rPr>
              <a:t>that</a:t>
            </a:r>
            <a:r>
              <a:rPr lang="sv-SE" sz="2000" i="1" dirty="0" smtClean="0">
                <a:solidFill>
                  <a:schemeClr val="accent1"/>
                </a:solidFill>
              </a:rPr>
              <a:t> the </a:t>
            </a:r>
            <a:r>
              <a:rPr lang="sv-SE" sz="2000" i="1" dirty="0" err="1" smtClean="0">
                <a:solidFill>
                  <a:schemeClr val="accent1"/>
                </a:solidFill>
              </a:rPr>
              <a:t>observed</a:t>
            </a:r>
            <a:r>
              <a:rPr lang="sv-SE" sz="2000" i="1" dirty="0" smtClean="0">
                <a:solidFill>
                  <a:schemeClr val="accent1"/>
                </a:solidFill>
              </a:rPr>
              <a:t> </a:t>
            </a:r>
            <a:r>
              <a:rPr lang="sv-SE" sz="2000" i="1" dirty="0" err="1" smtClean="0">
                <a:solidFill>
                  <a:schemeClr val="accent1"/>
                </a:solidFill>
              </a:rPr>
              <a:t>luminescence</a:t>
            </a:r>
            <a:r>
              <a:rPr lang="sv-SE" sz="2000" i="1" dirty="0" smtClean="0">
                <a:solidFill>
                  <a:schemeClr val="accent1"/>
                </a:solidFill>
              </a:rPr>
              <a:t> is </a:t>
            </a:r>
            <a:r>
              <a:rPr lang="sv-SE" sz="2000" i="1" dirty="0" err="1" smtClean="0">
                <a:solidFill>
                  <a:schemeClr val="accent1"/>
                </a:solidFill>
              </a:rPr>
              <a:t>two</a:t>
            </a:r>
            <a:r>
              <a:rPr lang="sv-SE" sz="2000" i="1" dirty="0" smtClean="0">
                <a:solidFill>
                  <a:schemeClr val="accent1"/>
                </a:solidFill>
              </a:rPr>
              <a:t> </a:t>
            </a:r>
            <a:r>
              <a:rPr lang="sv-SE" sz="2000" i="1" dirty="0" smtClean="0">
                <a:solidFill>
                  <a:schemeClr val="accent1"/>
                </a:solidFill>
              </a:rPr>
              <a:t>and not </a:t>
            </a:r>
            <a:r>
              <a:rPr lang="sv-SE" sz="2000" i="1" dirty="0" err="1" smtClean="0">
                <a:solidFill>
                  <a:schemeClr val="accent1"/>
                </a:solidFill>
              </a:rPr>
              <a:t>one-photon</a:t>
            </a:r>
            <a:r>
              <a:rPr lang="sv-SE" sz="2000" i="1" dirty="0" smtClean="0">
                <a:solidFill>
                  <a:schemeClr val="accent1"/>
                </a:solidFill>
              </a:rPr>
              <a:t> </a:t>
            </a:r>
            <a:r>
              <a:rPr lang="sv-SE" sz="2000" i="1" dirty="0" err="1" smtClean="0">
                <a:solidFill>
                  <a:schemeClr val="accent1"/>
                </a:solidFill>
              </a:rPr>
              <a:t>excited</a:t>
            </a:r>
            <a:r>
              <a:rPr lang="sv-SE" sz="2000" i="1" dirty="0" smtClean="0">
                <a:solidFill>
                  <a:schemeClr val="accent1"/>
                </a:solidFill>
              </a:rPr>
              <a:t>?</a:t>
            </a:r>
            <a:endParaRPr lang="sv-SE" sz="2000" i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077" y="1686696"/>
            <a:ext cx="62501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Two characteristic features of two-photon excited luminescence:</a:t>
            </a:r>
          </a:p>
          <a:p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sv-SE" dirty="0" err="1"/>
              <a:t>quadratic</a:t>
            </a:r>
            <a:r>
              <a:rPr lang="sv-SE" dirty="0"/>
              <a:t> </a:t>
            </a:r>
            <a:r>
              <a:rPr lang="sv-SE" dirty="0" err="1"/>
              <a:t>intensity</a:t>
            </a:r>
            <a:r>
              <a:rPr lang="sv-SE" dirty="0"/>
              <a:t> </a:t>
            </a:r>
            <a:r>
              <a:rPr lang="sv-SE" dirty="0" err="1" smtClean="0"/>
              <a:t>dependence</a:t>
            </a: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‘anti-stokes’ shift of the two-photon excited luminescence.</a:t>
            </a: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10492038" y="1219200"/>
            <a:ext cx="167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wo-photon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852439" y="244643"/>
            <a:ext cx="1298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one-photon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8413857" y="4771639"/>
            <a:ext cx="167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wo-photon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70472" y="5538679"/>
            <a:ext cx="1298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one-photon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421" y="3848309"/>
            <a:ext cx="6975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term </a:t>
            </a:r>
            <a:r>
              <a:rPr lang="en-US" dirty="0" smtClean="0">
                <a:solidFill>
                  <a:srgbClr val="FF0000"/>
                </a:solidFill>
              </a:rPr>
              <a:t>‘anti-stokes </a:t>
            </a:r>
            <a:r>
              <a:rPr lang="en-US" dirty="0">
                <a:solidFill>
                  <a:srgbClr val="FF0000"/>
                </a:solidFill>
              </a:rPr>
              <a:t>shift</a:t>
            </a:r>
            <a:r>
              <a:rPr lang="en-US" dirty="0" smtClean="0">
                <a:solidFill>
                  <a:srgbClr val="FF0000"/>
                </a:solidFill>
              </a:rPr>
              <a:t>’ </a:t>
            </a:r>
            <a:r>
              <a:rPr lang="en-US" dirty="0"/>
              <a:t>indicates that the spectral position of </a:t>
            </a:r>
            <a:r>
              <a:rPr lang="en-US" dirty="0" smtClean="0"/>
              <a:t>the emission </a:t>
            </a:r>
            <a:r>
              <a:rPr lang="en-US" dirty="0"/>
              <a:t>spectrum violates Stokes’ </a:t>
            </a:r>
            <a:r>
              <a:rPr lang="en-US" dirty="0" smtClean="0"/>
              <a:t>law. It </a:t>
            </a:r>
            <a:r>
              <a:rPr lang="en-US" dirty="0"/>
              <a:t>states that </a:t>
            </a:r>
            <a:r>
              <a:rPr lang="en-US" dirty="0" smtClean="0"/>
              <a:t>the luminescence </a:t>
            </a:r>
            <a:r>
              <a:rPr lang="en-US" dirty="0"/>
              <a:t>wavelength </a:t>
            </a:r>
            <a:r>
              <a:rPr lang="en-US" dirty="0" err="1" smtClean="0"/>
              <a:t>λ</a:t>
            </a:r>
            <a:r>
              <a:rPr lang="en-US" baseline="-25000" dirty="0" err="1" smtClean="0"/>
              <a:t>lum</a:t>
            </a:r>
            <a:r>
              <a:rPr lang="en-US" baseline="-25000" dirty="0" smtClean="0"/>
              <a:t> </a:t>
            </a:r>
            <a:r>
              <a:rPr lang="en-US" dirty="0"/>
              <a:t>is always longer than the </a:t>
            </a:r>
            <a:r>
              <a:rPr lang="en-US" dirty="0" smtClean="0"/>
              <a:t>excitation </a:t>
            </a:r>
            <a:r>
              <a:rPr lang="sv-SE" dirty="0" err="1" smtClean="0"/>
              <a:t>wavelength</a:t>
            </a:r>
            <a:r>
              <a:rPr lang="sv-SE" dirty="0" smtClean="0"/>
              <a:t> </a:t>
            </a:r>
            <a:r>
              <a:rPr lang="el-GR" dirty="0"/>
              <a:t>λ</a:t>
            </a:r>
            <a:r>
              <a:rPr lang="sv-SE" baseline="-25000" dirty="0"/>
              <a:t>ex</a:t>
            </a:r>
            <a:r>
              <a:rPr lang="sv-SE" dirty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051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5124" y="221673"/>
            <a:ext cx="7132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Luminescence from transition metal and rare earth ion impurities</a:t>
            </a:r>
            <a:endParaRPr lang="sv-SE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550838" y="816365"/>
            <a:ext cx="11086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</a:t>
            </a:r>
            <a:r>
              <a:rPr lang="en-US" dirty="0" smtClean="0">
                <a:latin typeface="DejaVu Serif"/>
              </a:rPr>
              <a:t> </a:t>
            </a:r>
            <a:r>
              <a:rPr lang="en-US" dirty="0" smtClean="0"/>
              <a:t>impurities </a:t>
            </a:r>
            <a:r>
              <a:rPr lang="en-US" dirty="0"/>
              <a:t>are introduced into solids </a:t>
            </a:r>
            <a:r>
              <a:rPr lang="en-US" dirty="0" smtClean="0"/>
              <a:t>in </a:t>
            </a:r>
            <a:r>
              <a:rPr lang="en-US" dirty="0"/>
              <a:t>order </a:t>
            </a:r>
            <a:r>
              <a:rPr lang="en-US" dirty="0" smtClean="0"/>
              <a:t>to boost </a:t>
            </a:r>
            <a:r>
              <a:rPr lang="en-US" dirty="0"/>
              <a:t>the luminescence efficiency and achieve a particular </a:t>
            </a:r>
            <a:r>
              <a:rPr lang="en-US" dirty="0" smtClean="0"/>
              <a:t>emission </a:t>
            </a:r>
            <a:r>
              <a:rPr lang="sv-SE" dirty="0" err="1" smtClean="0"/>
              <a:t>wavelength</a:t>
            </a:r>
            <a:r>
              <a:rPr lang="sv-SE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5125" y="2369127"/>
            <a:ext cx="52059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Transition metal ions </a:t>
            </a:r>
            <a:r>
              <a:rPr lang="en-US" dirty="0" smtClean="0"/>
              <a:t>exhibit luminescence </a:t>
            </a:r>
            <a:r>
              <a:rPr lang="en-US" dirty="0"/>
              <a:t>as a result of transitions </a:t>
            </a:r>
            <a:r>
              <a:rPr lang="en-US" dirty="0" smtClean="0"/>
              <a:t>of electrons </a:t>
            </a:r>
            <a:r>
              <a:rPr lang="en-US" dirty="0"/>
              <a:t>between the levels of the </a:t>
            </a:r>
            <a:r>
              <a:rPr lang="en-US" dirty="0">
                <a:solidFill>
                  <a:srgbClr val="FF0000"/>
                </a:solidFill>
              </a:rPr>
              <a:t>partially filled 3d shell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It is important to realize that </a:t>
            </a:r>
            <a:r>
              <a:rPr lang="en-US" dirty="0">
                <a:solidFill>
                  <a:srgbClr val="FF0000"/>
                </a:solidFill>
              </a:rPr>
              <a:t>3d</a:t>
            </a:r>
            <a:r>
              <a:rPr lang="en-US" sz="1400" baseline="30000" dirty="0">
                <a:solidFill>
                  <a:srgbClr val="FF0000"/>
                </a:solidFill>
              </a:rPr>
              <a:t>n∗</a:t>
            </a:r>
            <a:r>
              <a:rPr lang="en-US" dirty="0">
                <a:solidFill>
                  <a:srgbClr val="FF0000"/>
                </a:solidFill>
              </a:rPr>
              <a:t> → </a:t>
            </a:r>
            <a:r>
              <a:rPr lang="en-US" dirty="0" smtClean="0">
                <a:solidFill>
                  <a:srgbClr val="FF0000"/>
                </a:solidFill>
              </a:rPr>
              <a:t>3d</a:t>
            </a:r>
            <a:r>
              <a:rPr lang="en-US" sz="1400" baseline="30000" dirty="0">
                <a:solidFill>
                  <a:srgbClr val="FF0000"/>
                </a:solidFill>
              </a:rPr>
              <a:t>n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transitions </a:t>
            </a:r>
            <a:r>
              <a:rPr lang="en-US" dirty="0"/>
              <a:t>are, from the atomic point of view, </a:t>
            </a:r>
            <a:r>
              <a:rPr lang="en-US" dirty="0" smtClean="0"/>
              <a:t>dipole-forbidden.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err="1"/>
              <a:t>When</a:t>
            </a:r>
            <a:r>
              <a:rPr lang="sv-SE" dirty="0"/>
              <a:t> the </a:t>
            </a:r>
            <a:r>
              <a:rPr lang="sv-SE" dirty="0" err="1"/>
              <a:t>ions</a:t>
            </a:r>
            <a:r>
              <a:rPr lang="sv-SE" dirty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en-US" dirty="0" smtClean="0"/>
              <a:t>embedded </a:t>
            </a:r>
            <a:r>
              <a:rPr lang="en-US" dirty="0"/>
              <a:t>into the crystal lattice, the interaction with the electric </a:t>
            </a:r>
            <a:r>
              <a:rPr lang="en-US" dirty="0" smtClean="0"/>
              <a:t>field of </a:t>
            </a:r>
            <a:r>
              <a:rPr lang="en-US" dirty="0"/>
              <a:t>the crystal makes </a:t>
            </a:r>
            <a:r>
              <a:rPr lang="en-US" dirty="0">
                <a:solidFill>
                  <a:srgbClr val="FF0000"/>
                </a:solidFill>
              </a:rPr>
              <a:t>the transitions partially </a:t>
            </a:r>
            <a:r>
              <a:rPr lang="en-US" dirty="0" smtClean="0">
                <a:solidFill>
                  <a:srgbClr val="FF0000"/>
                </a:solidFill>
              </a:rPr>
              <a:t>allowed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 smtClean="0"/>
              <a:t>interaction</a:t>
            </a:r>
            <a:r>
              <a:rPr lang="sv-SE" dirty="0" smtClean="0"/>
              <a:t> </a:t>
            </a:r>
            <a:r>
              <a:rPr lang="en-US" dirty="0" smtClean="0"/>
              <a:t>can </a:t>
            </a:r>
            <a:r>
              <a:rPr lang="en-US" dirty="0"/>
              <a:t>be described in the frame-work </a:t>
            </a:r>
            <a:r>
              <a:rPr lang="en-US" dirty="0" smtClean="0"/>
              <a:t>of the </a:t>
            </a:r>
            <a:r>
              <a:rPr lang="en-US" dirty="0">
                <a:solidFill>
                  <a:srgbClr val="FF0000"/>
                </a:solidFill>
              </a:rPr>
              <a:t>ligand-field </a:t>
            </a:r>
            <a:r>
              <a:rPr lang="en-US" dirty="0" smtClean="0">
                <a:solidFill>
                  <a:srgbClr val="FF0000"/>
                </a:solidFill>
              </a:rPr>
              <a:t>theory</a:t>
            </a:r>
            <a:r>
              <a:rPr lang="en-US" dirty="0" smtClean="0"/>
              <a:t>.</a:t>
            </a:r>
            <a:endParaRPr lang="sv-SE" dirty="0"/>
          </a:p>
        </p:txBody>
      </p:sp>
      <p:sp>
        <p:nvSpPr>
          <p:cNvPr id="6" name="Rectangle 5"/>
          <p:cNvSpPr/>
          <p:nvPr/>
        </p:nvSpPr>
        <p:spPr>
          <a:xfrm>
            <a:off x="1478558" y="1843776"/>
            <a:ext cx="2493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err="1">
                <a:latin typeface="DejaVu Serif"/>
              </a:rPr>
              <a:t>Transition</a:t>
            </a:r>
            <a:r>
              <a:rPr lang="sv-SE" b="1" dirty="0">
                <a:latin typeface="DejaVu Serif"/>
              </a:rPr>
              <a:t> </a:t>
            </a:r>
            <a:r>
              <a:rPr lang="sv-SE" b="1" dirty="0" err="1">
                <a:latin typeface="DejaVu Serif"/>
              </a:rPr>
              <a:t>metal</a:t>
            </a:r>
            <a:r>
              <a:rPr lang="sv-SE" b="1" dirty="0">
                <a:latin typeface="DejaVu Serif"/>
              </a:rPr>
              <a:t> </a:t>
            </a:r>
            <a:r>
              <a:rPr lang="sv-SE" b="1" dirty="0" err="1">
                <a:latin typeface="DejaVu Serif"/>
              </a:rPr>
              <a:t>ions</a:t>
            </a: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7689894" y="1804022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latin typeface="DejaVu Serif"/>
              </a:rPr>
              <a:t>Rare </a:t>
            </a:r>
            <a:r>
              <a:rPr lang="sv-SE" b="1" dirty="0" err="1">
                <a:latin typeface="DejaVu Serif"/>
              </a:rPr>
              <a:t>earth</a:t>
            </a:r>
            <a:r>
              <a:rPr lang="sv-SE" b="1" dirty="0">
                <a:latin typeface="DejaVu Serif"/>
              </a:rPr>
              <a:t> </a:t>
            </a:r>
            <a:r>
              <a:rPr lang="sv-SE" b="1" dirty="0" err="1">
                <a:latin typeface="DejaVu Serif"/>
              </a:rPr>
              <a:t>ions</a:t>
            </a:r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6221312" y="2840181"/>
            <a:ext cx="56935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/>
              <a:t>The </a:t>
            </a:r>
            <a:r>
              <a:rPr lang="sv-SE" dirty="0" err="1"/>
              <a:t>most</a:t>
            </a:r>
            <a:r>
              <a:rPr lang="sv-SE" dirty="0"/>
              <a:t> </a:t>
            </a:r>
            <a:r>
              <a:rPr lang="sv-SE" dirty="0" err="1" smtClean="0"/>
              <a:t>commonly</a:t>
            </a:r>
            <a:r>
              <a:rPr lang="sv-SE" dirty="0" smtClean="0"/>
              <a:t> </a:t>
            </a:r>
            <a:r>
              <a:rPr lang="sv-SE" dirty="0" err="1" smtClean="0"/>
              <a:t>applied</a:t>
            </a:r>
            <a:r>
              <a:rPr lang="sv-SE" dirty="0" smtClean="0"/>
              <a:t> </a:t>
            </a:r>
            <a:r>
              <a:rPr lang="sv-SE" dirty="0"/>
              <a:t>rare </a:t>
            </a:r>
            <a:r>
              <a:rPr lang="sv-SE" dirty="0" err="1"/>
              <a:t>earth</a:t>
            </a:r>
            <a:r>
              <a:rPr lang="sv-SE" dirty="0"/>
              <a:t> </a:t>
            </a:r>
            <a:r>
              <a:rPr lang="sv-SE" dirty="0" err="1" smtClean="0"/>
              <a:t>ions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/>
              <a:t>trivalent</a:t>
            </a:r>
            <a:r>
              <a:rPr lang="sv-SE" dirty="0"/>
              <a:t> </a:t>
            </a:r>
            <a:r>
              <a:rPr lang="sv-SE" dirty="0" err="1"/>
              <a:t>ions</a:t>
            </a:r>
            <a:r>
              <a:rPr lang="sv-SE" dirty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lanthanides </a:t>
            </a:r>
            <a:r>
              <a:rPr lang="sv-SE" dirty="0"/>
              <a:t>Ce</a:t>
            </a:r>
            <a:r>
              <a:rPr lang="sv-SE" sz="1400" baseline="30000" dirty="0"/>
              <a:t>3+</a:t>
            </a:r>
            <a:r>
              <a:rPr lang="sv-SE" dirty="0"/>
              <a:t>-Yb</a:t>
            </a:r>
            <a:r>
              <a:rPr lang="sv-SE" sz="1400" baseline="30000" dirty="0"/>
              <a:t>3</a:t>
            </a:r>
            <a:r>
              <a:rPr lang="sv-SE" sz="1400" baseline="30000" dirty="0"/>
              <a:t>+</a:t>
            </a:r>
            <a:r>
              <a:rPr lang="sv-SE" dirty="0" smtClean="0"/>
              <a:t>, in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sv-SE" dirty="0" err="1" smtClean="0"/>
              <a:t>comes</a:t>
            </a:r>
            <a:r>
              <a:rPr lang="sv-SE" dirty="0" smtClean="0"/>
              <a:t> </a:t>
            </a:r>
            <a:r>
              <a:rPr lang="sv-SE" dirty="0"/>
              <a:t>from </a:t>
            </a:r>
            <a:r>
              <a:rPr lang="sv-SE" dirty="0">
                <a:solidFill>
                  <a:srgbClr val="FF0000"/>
                </a:solidFill>
              </a:rPr>
              <a:t>4f</a:t>
            </a:r>
            <a:r>
              <a:rPr lang="sv-SE" sz="1400" baseline="30000" dirty="0">
                <a:solidFill>
                  <a:srgbClr val="FF0000"/>
                </a:solidFill>
              </a:rPr>
              <a:t>n</a:t>
            </a:r>
            <a:r>
              <a:rPr lang="sv-SE" sz="1400" baseline="30000" dirty="0">
                <a:solidFill>
                  <a:srgbClr val="FF0000"/>
                </a:solidFill>
              </a:rPr>
              <a:t>∗</a:t>
            </a:r>
            <a:r>
              <a:rPr lang="sv-SE" sz="1400" dirty="0">
                <a:solidFill>
                  <a:srgbClr val="FF0000"/>
                </a:solidFill>
              </a:rPr>
              <a:t> </a:t>
            </a:r>
            <a:r>
              <a:rPr lang="sv-SE" dirty="0">
                <a:solidFill>
                  <a:srgbClr val="FF0000"/>
                </a:solidFill>
              </a:rPr>
              <a:t>→ </a:t>
            </a:r>
            <a:r>
              <a:rPr lang="sv-SE" dirty="0" smtClean="0">
                <a:solidFill>
                  <a:srgbClr val="FF0000"/>
                </a:solidFill>
              </a:rPr>
              <a:t>4f</a:t>
            </a:r>
            <a:r>
              <a:rPr lang="sv-SE" sz="1400" baseline="30000" dirty="0">
                <a:solidFill>
                  <a:srgbClr val="FF0000"/>
                </a:solidFill>
              </a:rPr>
              <a:t>n</a:t>
            </a:r>
            <a:r>
              <a:rPr lang="sv-SE" sz="1400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transitions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Apart from the trivalent form, rare earths can be built into the </a:t>
            </a:r>
            <a:r>
              <a:rPr lang="en-US" dirty="0" smtClean="0"/>
              <a:t>lattice also </a:t>
            </a:r>
            <a:r>
              <a:rPr lang="en-US" dirty="0"/>
              <a:t>in the form of </a:t>
            </a:r>
            <a:r>
              <a:rPr lang="en-US" dirty="0">
                <a:solidFill>
                  <a:srgbClr val="FF0000"/>
                </a:solidFill>
              </a:rPr>
              <a:t>divalent ions</a:t>
            </a:r>
            <a:r>
              <a:rPr lang="en-US" dirty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81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8592" y="467001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err="1" smtClean="0"/>
              <a:t>Outline</a:t>
            </a:r>
            <a:endParaRPr lang="sv-SE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8664" y="1051776"/>
            <a:ext cx="111135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>
                <a:solidFill>
                  <a:schemeClr val="accent3"/>
                </a:solidFill>
              </a:rPr>
              <a:t>Radiative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  <a:r>
              <a:rPr lang="sv-SE" sz="2400" b="1" dirty="0" err="1" smtClean="0">
                <a:solidFill>
                  <a:schemeClr val="accent3"/>
                </a:solidFill>
              </a:rPr>
              <a:t>recombination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</a:p>
          <a:p>
            <a:r>
              <a:rPr lang="sv-SE" b="1" dirty="0" smtClean="0">
                <a:solidFill>
                  <a:schemeClr val="accent3"/>
                </a:solidFill>
              </a:rPr>
              <a:t>	</a:t>
            </a:r>
            <a:r>
              <a:rPr lang="sv-SE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Overview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luminescence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processes</a:t>
            </a:r>
            <a:r>
              <a:rPr lang="sv-SE" sz="2000" dirty="0" smtClean="0">
                <a:solidFill>
                  <a:schemeClr val="accent3"/>
                </a:solidFill>
              </a:rPr>
              <a:t> in </a:t>
            </a:r>
            <a:r>
              <a:rPr lang="sv-SE" sz="2000" dirty="0" err="1" smtClean="0">
                <a:solidFill>
                  <a:schemeClr val="accent3"/>
                </a:solidFill>
              </a:rPr>
              <a:t>crystalline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semiconductors</a:t>
            </a:r>
            <a:endParaRPr lang="sv-SE" sz="2000" dirty="0" smtClean="0">
              <a:solidFill>
                <a:schemeClr val="accent3"/>
              </a:solidFill>
            </a:endParaRP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Recombination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free</a:t>
            </a:r>
            <a:r>
              <a:rPr lang="sv-SE" sz="2000" dirty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electron-hole</a:t>
            </a:r>
            <a:r>
              <a:rPr lang="sv-SE" sz="2000" dirty="0" smtClean="0">
                <a:solidFill>
                  <a:schemeClr val="accent3"/>
                </a:solidFill>
              </a:rPr>
              <a:t> pairs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Recomination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a </a:t>
            </a:r>
            <a:r>
              <a:rPr lang="sv-SE" sz="2000" dirty="0" err="1" smtClean="0">
                <a:solidFill>
                  <a:schemeClr val="accent3"/>
                </a:solidFill>
              </a:rPr>
              <a:t>free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electron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with</a:t>
            </a:r>
            <a:r>
              <a:rPr lang="sv-SE" sz="2000" dirty="0" smtClean="0">
                <a:solidFill>
                  <a:schemeClr val="accent3"/>
                </a:solidFill>
              </a:rPr>
              <a:t> a neutral </a:t>
            </a:r>
            <a:r>
              <a:rPr lang="sv-SE" sz="2000" dirty="0" err="1" smtClean="0">
                <a:solidFill>
                  <a:schemeClr val="accent3"/>
                </a:solidFill>
              </a:rPr>
              <a:t>acceptor</a:t>
            </a:r>
            <a:r>
              <a:rPr lang="sv-SE" sz="2000" dirty="0" smtClean="0">
                <a:solidFill>
                  <a:schemeClr val="accent3"/>
                </a:solidFill>
              </a:rPr>
              <a:t> and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a </a:t>
            </a:r>
            <a:r>
              <a:rPr lang="sv-SE" sz="2000" dirty="0" err="1" smtClean="0">
                <a:solidFill>
                  <a:schemeClr val="accent3"/>
                </a:solidFill>
              </a:rPr>
              <a:t>free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hole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with</a:t>
            </a:r>
            <a:r>
              <a:rPr lang="sv-SE" sz="2000" dirty="0" smtClean="0">
                <a:solidFill>
                  <a:schemeClr val="accent3"/>
                </a:solidFill>
              </a:rPr>
              <a:t> a neutral donor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Recombination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donor-</a:t>
            </a:r>
            <a:r>
              <a:rPr lang="sv-SE" sz="2000" dirty="0" err="1" smtClean="0">
                <a:solidFill>
                  <a:schemeClr val="accent3"/>
                </a:solidFill>
              </a:rPr>
              <a:t>acceptor</a:t>
            </a:r>
            <a:r>
              <a:rPr lang="sv-SE" sz="2000" dirty="0" smtClean="0">
                <a:solidFill>
                  <a:schemeClr val="accent3"/>
                </a:solidFill>
              </a:rPr>
              <a:t> pairs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Luminescence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excited</a:t>
            </a:r>
            <a:r>
              <a:rPr lang="sv-SE" sz="2000" dirty="0" smtClean="0">
                <a:solidFill>
                  <a:schemeClr val="accent3"/>
                </a:solidFill>
              </a:rPr>
              <a:t> by </a:t>
            </a:r>
            <a:r>
              <a:rPr lang="sv-SE" sz="2000" dirty="0" err="1" smtClean="0">
                <a:solidFill>
                  <a:schemeClr val="accent3"/>
                </a:solidFill>
              </a:rPr>
              <a:t>two-photon</a:t>
            </a:r>
            <a:r>
              <a:rPr lang="sv-SE" sz="2000" dirty="0" smtClean="0">
                <a:solidFill>
                  <a:schemeClr val="accent3"/>
                </a:solidFill>
              </a:rPr>
              <a:t> absorption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Luminescence</a:t>
            </a:r>
            <a:r>
              <a:rPr lang="sv-SE" sz="2000" dirty="0" smtClean="0">
                <a:solidFill>
                  <a:schemeClr val="accent3"/>
                </a:solidFill>
              </a:rPr>
              <a:t> from </a:t>
            </a:r>
            <a:r>
              <a:rPr lang="sv-SE" sz="2000" dirty="0" err="1" smtClean="0">
                <a:solidFill>
                  <a:schemeClr val="accent3"/>
                </a:solidFill>
              </a:rPr>
              <a:t>transition</a:t>
            </a:r>
            <a:r>
              <a:rPr lang="sv-SE" sz="2000" dirty="0" smtClean="0">
                <a:solidFill>
                  <a:schemeClr val="accent3"/>
                </a:solidFill>
              </a:rPr>
              <a:t> mental and rare </a:t>
            </a:r>
            <a:r>
              <a:rPr lang="sv-SE" sz="2000" dirty="0" err="1" smtClean="0">
                <a:solidFill>
                  <a:schemeClr val="accent3"/>
                </a:solidFill>
              </a:rPr>
              <a:t>earth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impurities</a:t>
            </a:r>
            <a:endParaRPr lang="sv-SE" sz="2000" dirty="0" smtClean="0">
              <a:solidFill>
                <a:schemeClr val="accent3"/>
              </a:solidFill>
            </a:endParaRPr>
          </a:p>
          <a:p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678664" y="3515648"/>
            <a:ext cx="63534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smtClean="0"/>
              <a:t>Non-</a:t>
            </a:r>
            <a:r>
              <a:rPr lang="sv-SE" sz="2400" b="1" dirty="0" err="1" smtClean="0"/>
              <a:t>radiative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recombination</a:t>
            </a:r>
            <a:endParaRPr lang="sv-SE" sz="2400" b="1" dirty="0" smtClean="0"/>
          </a:p>
          <a:p>
            <a:r>
              <a:rPr lang="sv-SE" dirty="0"/>
              <a:t>	</a:t>
            </a:r>
            <a:r>
              <a:rPr lang="sv-SE" sz="2000" dirty="0" smtClean="0"/>
              <a:t>- Transformation </a:t>
            </a:r>
            <a:r>
              <a:rPr lang="sv-SE" sz="2000" dirty="0" err="1" smtClean="0"/>
              <a:t>of</a:t>
            </a:r>
            <a:r>
              <a:rPr lang="sv-SE" sz="2000" dirty="0" smtClean="0"/>
              <a:t> the excitation </a:t>
            </a:r>
            <a:r>
              <a:rPr lang="sv-SE" sz="2000" dirty="0" err="1" smtClean="0"/>
              <a:t>energy</a:t>
            </a:r>
            <a:r>
              <a:rPr lang="sv-SE" sz="2000" dirty="0" smtClean="0"/>
              <a:t> </a:t>
            </a:r>
            <a:r>
              <a:rPr lang="sv-SE" sz="2000" dirty="0" err="1" smtClean="0"/>
              <a:t>into</a:t>
            </a:r>
            <a:r>
              <a:rPr lang="sv-SE" sz="2000" dirty="0" smtClean="0"/>
              <a:t> heat</a:t>
            </a:r>
          </a:p>
          <a:p>
            <a:r>
              <a:rPr lang="sv-SE" sz="2000" dirty="0"/>
              <a:t>	</a:t>
            </a:r>
            <a:r>
              <a:rPr lang="sv-SE" sz="2000" dirty="0" smtClean="0"/>
              <a:t>- Creation </a:t>
            </a:r>
            <a:r>
              <a:rPr lang="sv-SE" sz="2000" dirty="0" err="1" smtClean="0"/>
              <a:t>of</a:t>
            </a:r>
            <a:r>
              <a:rPr lang="sv-SE" sz="2000" dirty="0" smtClean="0"/>
              <a:t> </a:t>
            </a:r>
            <a:r>
              <a:rPr lang="sv-SE" sz="2000" dirty="0" err="1" smtClean="0"/>
              <a:t>lattice</a:t>
            </a:r>
            <a:r>
              <a:rPr lang="sv-SE" sz="2000" dirty="0" smtClean="0"/>
              <a:t> </a:t>
            </a:r>
            <a:r>
              <a:rPr lang="sv-SE" sz="2000" dirty="0" err="1" smtClean="0"/>
              <a:t>defects</a:t>
            </a:r>
            <a:endParaRPr lang="sv-SE" sz="2000" dirty="0" smtClean="0"/>
          </a:p>
          <a:p>
            <a:r>
              <a:rPr lang="sv-SE" sz="2000" dirty="0"/>
              <a:t>	</a:t>
            </a:r>
            <a:r>
              <a:rPr lang="sv-SE" sz="2000" dirty="0" smtClean="0"/>
              <a:t>- </a:t>
            </a:r>
            <a:r>
              <a:rPr lang="sv-SE" sz="2000" dirty="0" err="1" smtClean="0"/>
              <a:t>Photochemical</a:t>
            </a:r>
            <a:r>
              <a:rPr lang="sv-SE" sz="2000" dirty="0" smtClean="0"/>
              <a:t> </a:t>
            </a:r>
            <a:r>
              <a:rPr lang="sv-SE" sz="2000" dirty="0" err="1" smtClean="0"/>
              <a:t>changes</a:t>
            </a:r>
            <a:endParaRPr lang="sv-SE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78664" y="5156564"/>
            <a:ext cx="595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>
                <a:solidFill>
                  <a:schemeClr val="accent3"/>
                </a:solidFill>
              </a:rPr>
              <a:t>Luminescence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  <a:r>
              <a:rPr lang="sv-SE" sz="2400" b="1" dirty="0" err="1" smtClean="0">
                <a:solidFill>
                  <a:schemeClr val="accent3"/>
                </a:solidFill>
              </a:rPr>
              <a:t>of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  <a:r>
              <a:rPr lang="sv-SE" sz="2400" b="1" dirty="0" err="1" smtClean="0">
                <a:solidFill>
                  <a:schemeClr val="accent3"/>
                </a:solidFill>
              </a:rPr>
              <a:t>excitons</a:t>
            </a:r>
            <a:r>
              <a:rPr lang="sv-SE" sz="2400" b="1" dirty="0" smtClean="0">
                <a:solidFill>
                  <a:schemeClr val="accent3"/>
                </a:solidFill>
              </a:rPr>
              <a:t>: </a:t>
            </a:r>
            <a:r>
              <a:rPr lang="sv-SE" sz="2400" b="1" dirty="0" err="1" smtClean="0">
                <a:solidFill>
                  <a:schemeClr val="accent3"/>
                </a:solidFill>
              </a:rPr>
              <a:t>Wannier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  <a:r>
              <a:rPr lang="sv-SE" sz="2400" b="1" dirty="0" err="1" smtClean="0">
                <a:solidFill>
                  <a:schemeClr val="accent3"/>
                </a:solidFill>
              </a:rPr>
              <a:t>exciton</a:t>
            </a:r>
            <a:endParaRPr lang="sv-SE" sz="24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17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6258" y="208526"/>
            <a:ext cx="3261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b="1" dirty="0"/>
              <a:t>Non-</a:t>
            </a:r>
            <a:r>
              <a:rPr lang="sv-SE" sz="2000" b="1" dirty="0" err="1"/>
              <a:t>radiative</a:t>
            </a:r>
            <a:r>
              <a:rPr lang="sv-SE" sz="2000" b="1" dirty="0"/>
              <a:t> </a:t>
            </a:r>
            <a:r>
              <a:rPr lang="sv-SE" sz="2000" b="1" dirty="0" err="1"/>
              <a:t>recombination</a:t>
            </a:r>
            <a:endParaRPr lang="sv-SE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335422" y="835997"/>
            <a:ext cx="107002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dirty="0" smtClean="0"/>
              <a:t>A </a:t>
            </a:r>
            <a:r>
              <a:rPr lang="sv-SE" dirty="0"/>
              <a:t>portion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smtClean="0"/>
              <a:t>the </a:t>
            </a:r>
            <a:r>
              <a:rPr lang="en-US" dirty="0" smtClean="0"/>
              <a:t>supplied </a:t>
            </a:r>
            <a:r>
              <a:rPr lang="en-US" dirty="0"/>
              <a:t>excitation energy is not transformed into </a:t>
            </a:r>
            <a:r>
              <a:rPr lang="en-US" dirty="0" smtClean="0"/>
              <a:t>luminescence radiation </a:t>
            </a:r>
            <a:r>
              <a:rPr lang="en-US" dirty="0"/>
              <a:t>but, </a:t>
            </a:r>
            <a:r>
              <a:rPr lang="en-US" dirty="0" smtClean="0"/>
              <a:t>during </a:t>
            </a:r>
            <a:r>
              <a:rPr lang="en-US" dirty="0"/>
              <a:t>relaxation to the system ground state, </a:t>
            </a:r>
            <a:r>
              <a:rPr lang="en-US" dirty="0" smtClean="0"/>
              <a:t>changes into </a:t>
            </a:r>
            <a:r>
              <a:rPr lang="en-US" dirty="0"/>
              <a:t>other types of energy </a:t>
            </a:r>
            <a:r>
              <a:rPr lang="en-US" dirty="0" smtClean="0"/>
              <a:t>instead.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relevant transitions are </a:t>
            </a:r>
            <a:r>
              <a:rPr lang="en-US" dirty="0" smtClean="0"/>
              <a:t>called </a:t>
            </a:r>
            <a:r>
              <a:rPr lang="en-US" i="1" dirty="0" smtClean="0">
                <a:solidFill>
                  <a:srgbClr val="FF0000"/>
                </a:solidFill>
              </a:rPr>
              <a:t>non-radiative </a:t>
            </a:r>
            <a:r>
              <a:rPr lang="en-US" i="1" dirty="0">
                <a:solidFill>
                  <a:srgbClr val="FF0000"/>
                </a:solidFill>
              </a:rPr>
              <a:t>transitions</a:t>
            </a:r>
            <a:r>
              <a:rPr lang="en-US" i="1" dirty="0"/>
              <a:t> </a:t>
            </a:r>
            <a:r>
              <a:rPr lang="en-US" dirty="0"/>
              <a:t>and the relevant </a:t>
            </a:r>
            <a:r>
              <a:rPr lang="en-US" dirty="0" smtClean="0"/>
              <a:t>electron-hole Recombination </a:t>
            </a:r>
            <a:r>
              <a:rPr lang="sv-SE" dirty="0" smtClean="0"/>
              <a:t>is </a:t>
            </a:r>
            <a:r>
              <a:rPr lang="sv-SE" dirty="0" err="1"/>
              <a:t>called</a:t>
            </a:r>
            <a:r>
              <a:rPr lang="sv-SE" dirty="0"/>
              <a:t> </a:t>
            </a:r>
            <a:r>
              <a:rPr lang="sv-SE" i="1" dirty="0">
                <a:solidFill>
                  <a:srgbClr val="FF0000"/>
                </a:solidFill>
              </a:rPr>
              <a:t>non-</a:t>
            </a:r>
            <a:r>
              <a:rPr lang="sv-SE" i="1" dirty="0" err="1">
                <a:solidFill>
                  <a:srgbClr val="FF0000"/>
                </a:solidFill>
              </a:rPr>
              <a:t>radiative</a:t>
            </a:r>
            <a:r>
              <a:rPr lang="sv-SE" i="1" dirty="0">
                <a:solidFill>
                  <a:srgbClr val="FF0000"/>
                </a:solidFill>
              </a:rPr>
              <a:t> </a:t>
            </a:r>
            <a:r>
              <a:rPr lang="sv-SE" i="1" dirty="0" err="1">
                <a:solidFill>
                  <a:srgbClr val="FF0000"/>
                </a:solidFill>
              </a:rPr>
              <a:t>recombination</a:t>
            </a:r>
            <a:r>
              <a:rPr lang="sv-SE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749530" y="3046951"/>
            <a:ext cx="8409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the </a:t>
            </a:r>
            <a:r>
              <a:rPr lang="en-US" dirty="0"/>
              <a:t>excitation energy transforms </a:t>
            </a:r>
            <a:r>
              <a:rPr lang="en-US" dirty="0" smtClean="0"/>
              <a:t>into </a:t>
            </a:r>
            <a:r>
              <a:rPr lang="sv-SE" b="1" i="1" dirty="0" smtClean="0">
                <a:solidFill>
                  <a:srgbClr val="FF0000"/>
                </a:solidFill>
              </a:rPr>
              <a:t>heat</a:t>
            </a:r>
            <a:r>
              <a:rPr lang="sv-SE" dirty="0" smtClean="0"/>
              <a:t> </a:t>
            </a:r>
            <a:r>
              <a:rPr lang="sv-SE" dirty="0"/>
              <a:t>(</a:t>
            </a:r>
            <a:r>
              <a:rPr lang="sv-SE" dirty="0" err="1"/>
              <a:t>phonons</a:t>
            </a:r>
            <a:r>
              <a:rPr lang="sv-SE" dirty="0" smtClean="0"/>
              <a:t>);</a:t>
            </a:r>
          </a:p>
          <a:p>
            <a:pPr marL="342900" indent="-342900">
              <a:buAutoNum type="arabicPeriod"/>
            </a:pPr>
            <a:endParaRPr lang="sv-SE" dirty="0"/>
          </a:p>
          <a:p>
            <a:r>
              <a:rPr lang="en-US" dirty="0"/>
              <a:t>2. </a:t>
            </a:r>
            <a:r>
              <a:rPr lang="en-US" dirty="0" smtClean="0"/>
              <a:t>the creation </a:t>
            </a:r>
            <a:r>
              <a:rPr lang="en-US" dirty="0"/>
              <a:t>of new point </a:t>
            </a:r>
            <a:r>
              <a:rPr lang="en-US" b="1" i="1" dirty="0">
                <a:solidFill>
                  <a:srgbClr val="FF0000"/>
                </a:solidFill>
              </a:rPr>
              <a:t>defects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sv-SE" dirty="0" smtClean="0"/>
              <a:t>the </a:t>
            </a:r>
            <a:r>
              <a:rPr lang="sv-SE" dirty="0" err="1"/>
              <a:t>lattice</a:t>
            </a:r>
            <a:r>
              <a:rPr lang="sv-SE" dirty="0" smtClean="0"/>
              <a:t>;</a:t>
            </a:r>
          </a:p>
          <a:p>
            <a:endParaRPr lang="sv-SE" dirty="0"/>
          </a:p>
          <a:p>
            <a:r>
              <a:rPr lang="en-US" dirty="0"/>
              <a:t>3. </a:t>
            </a:r>
            <a:r>
              <a:rPr lang="en-US" dirty="0" smtClean="0"/>
              <a:t>transforming </a:t>
            </a:r>
            <a:r>
              <a:rPr lang="en-US" dirty="0"/>
              <a:t>the excitation energy </a:t>
            </a:r>
            <a:r>
              <a:rPr lang="en-US" dirty="0" smtClean="0"/>
              <a:t>into </a:t>
            </a:r>
            <a:r>
              <a:rPr lang="en-US" b="1" i="1" dirty="0">
                <a:solidFill>
                  <a:srgbClr val="FF0000"/>
                </a:solidFill>
              </a:rPr>
              <a:t>photochemical changes</a:t>
            </a:r>
            <a:r>
              <a:rPr lang="en-US" dirty="0" smtClean="0"/>
              <a:t>.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446258" y="2218473"/>
            <a:ext cx="9852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non-radiative recombination is due to the </a:t>
            </a:r>
            <a:r>
              <a:rPr lang="en-US" dirty="0" smtClean="0">
                <a:solidFill>
                  <a:schemeClr val="accent1"/>
                </a:solidFill>
              </a:rPr>
              <a:t>imperfect materials </a:t>
            </a:r>
            <a:r>
              <a:rPr lang="en-US" dirty="0" smtClean="0"/>
              <a:t>(impurities or crystal lattice defects).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8350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498" y="89654"/>
            <a:ext cx="53270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b="1" dirty="0" smtClean="0"/>
              <a:t>Transformation </a:t>
            </a:r>
            <a:r>
              <a:rPr lang="sv-SE" sz="2000" b="1" dirty="0" err="1" smtClean="0"/>
              <a:t>of</a:t>
            </a:r>
            <a:r>
              <a:rPr lang="sv-SE" sz="2000" b="1" dirty="0" smtClean="0"/>
              <a:t> the </a:t>
            </a:r>
            <a:r>
              <a:rPr lang="sv-SE" sz="2000" b="1" dirty="0" err="1" smtClean="0"/>
              <a:t>exciation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energy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into</a:t>
            </a:r>
            <a:r>
              <a:rPr lang="sv-SE" sz="2000" b="1" dirty="0" smtClean="0"/>
              <a:t> </a:t>
            </a:r>
            <a:r>
              <a:rPr lang="sv-SE" sz="2000" b="1" dirty="0" smtClean="0"/>
              <a:t>heat</a:t>
            </a:r>
            <a:endParaRPr lang="sv-SE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607383" y="1130112"/>
            <a:ext cx="93678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dirty="0" smtClean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lang="en-US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excited electron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near the bottom of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the conduction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band, </a:t>
            </a:r>
            <a:r>
              <a:rPr lang="en-US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 hole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near the valence band maximum and </a:t>
            </a:r>
            <a:r>
              <a:rPr lang="en-US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dirty="0" smtClean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entire excitation </a:t>
            </a:r>
            <a:r>
              <a:rPr lang="en-US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energy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is handed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over to the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lattice through </a:t>
            </a:r>
            <a:r>
              <a:rPr lang="en-US" i="1" dirty="0"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phonons with energy </a:t>
            </a:r>
            <a:r>
              <a:rPr lang="en-US" i="1" dirty="0" err="1">
                <a:ea typeface="Tahoma" panose="020B0604030504040204" pitchFamily="34" charset="0"/>
                <a:cs typeface="Tahoma" panose="020B0604030504040204" pitchFamily="34" charset="0"/>
              </a:rPr>
              <a:t>ℏω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i="1" dirty="0" smtClean="0"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baseline="-25000" dirty="0" smtClean="0"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en-US" i="1" dirty="0" err="1" smtClean="0">
                <a:ea typeface="Tahoma" panose="020B0604030504040204" pitchFamily="34" charset="0"/>
                <a:cs typeface="Tahoma" panose="020B0604030504040204" pitchFamily="34" charset="0"/>
              </a:rPr>
              <a:t>nℏω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process in fact does </a:t>
            </a:r>
            <a:r>
              <a:rPr lang="en-US" dirty="0" smtClean="0"/>
              <a:t>not </a:t>
            </a:r>
            <a:r>
              <a:rPr lang="sv-SE" dirty="0" err="1" smtClean="0"/>
              <a:t>occur</a:t>
            </a:r>
            <a:r>
              <a:rPr lang="sv-SE" dirty="0" smtClean="0"/>
              <a:t> </a:t>
            </a:r>
            <a:r>
              <a:rPr lang="sv-SE" dirty="0"/>
              <a:t>in </a:t>
            </a:r>
            <a:r>
              <a:rPr lang="sv-SE" dirty="0" err="1" smtClean="0"/>
              <a:t>reality</a:t>
            </a:r>
            <a:r>
              <a:rPr lang="sv-SE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010" y="625272"/>
            <a:ext cx="313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b="1" dirty="0" err="1" smtClean="0"/>
              <a:t>Mulitphoton</a:t>
            </a:r>
            <a:r>
              <a:rPr lang="sv-SE" b="1" dirty="0" smtClean="0"/>
              <a:t> </a:t>
            </a:r>
            <a:r>
              <a:rPr lang="sv-SE" b="1" dirty="0" err="1"/>
              <a:t>recombination</a:t>
            </a:r>
            <a:endParaRPr lang="sv-SE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467" y="2288969"/>
            <a:ext cx="3925162" cy="28440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5202" y="2928694"/>
            <a:ext cx="56687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dirty="0"/>
              <a:t>From the </a:t>
            </a:r>
            <a:r>
              <a:rPr lang="en-US" dirty="0">
                <a:solidFill>
                  <a:srgbClr val="FF0000"/>
                </a:solidFill>
              </a:rPr>
              <a:t>perturbation theory </a:t>
            </a:r>
            <a:r>
              <a:rPr lang="en-US" dirty="0"/>
              <a:t>point of view, it is an </a:t>
            </a:r>
            <a:r>
              <a:rPr lang="en-US" i="1" dirty="0" smtClean="0"/>
              <a:t>n</a:t>
            </a:r>
            <a:r>
              <a:rPr lang="en-US" dirty="0" smtClean="0"/>
              <a:t>th </a:t>
            </a:r>
            <a:r>
              <a:rPr lang="en-US" dirty="0"/>
              <a:t>order </a:t>
            </a:r>
            <a:r>
              <a:rPr lang="en-US" dirty="0" smtClean="0"/>
              <a:t>process and </a:t>
            </a:r>
            <a:r>
              <a:rPr lang="en-US" dirty="0"/>
              <a:t>for its probability </a:t>
            </a:r>
            <a:r>
              <a:rPr lang="en-US" dirty="0" smtClean="0"/>
              <a:t>1/</a:t>
            </a:r>
            <a:r>
              <a:rPr lang="en-US" i="1" dirty="0" smtClean="0"/>
              <a:t>τ</a:t>
            </a:r>
            <a:r>
              <a:rPr lang="en-US" baseline="-25000" dirty="0" smtClean="0"/>
              <a:t>nr</a:t>
            </a:r>
            <a:r>
              <a:rPr lang="en-US" dirty="0" smtClean="0"/>
              <a:t> a relation </a:t>
            </a:r>
            <a:r>
              <a:rPr lang="en-US" dirty="0"/>
              <a:t>like </a:t>
            </a:r>
            <a:r>
              <a:rPr lang="en-US" dirty="0" smtClean="0"/>
              <a:t>1</a:t>
            </a:r>
            <a:r>
              <a:rPr lang="en-US" i="1" dirty="0" smtClean="0"/>
              <a:t>/</a:t>
            </a:r>
            <a:r>
              <a:rPr lang="en-US" i="1" dirty="0" err="1"/>
              <a:t>τ</a:t>
            </a:r>
            <a:r>
              <a:rPr lang="en-US" baseline="-25000" dirty="0" err="1"/>
              <a:t>nr</a:t>
            </a:r>
            <a:r>
              <a:rPr lang="en-US" dirty="0" err="1" smtClean="0"/>
              <a:t>≈exp</a:t>
            </a:r>
            <a:r>
              <a:rPr lang="en-US" dirty="0" smtClean="0"/>
              <a:t>(</a:t>
            </a:r>
            <a:r>
              <a:rPr lang="en-US" i="1" dirty="0" smtClean="0"/>
              <a:t>E</a:t>
            </a:r>
            <a:r>
              <a:rPr lang="en-US" baseline="-25000" dirty="0" smtClean="0"/>
              <a:t>g</a:t>
            </a:r>
            <a:r>
              <a:rPr lang="en-US" i="1" dirty="0" smtClean="0"/>
              <a:t>/</a:t>
            </a:r>
            <a:r>
              <a:rPr lang="en-US" i="1" dirty="0" err="1" smtClean="0"/>
              <a:t>ℏω</a:t>
            </a:r>
            <a:r>
              <a:rPr lang="en-US" dirty="0" smtClean="0"/>
              <a:t>)≈</a:t>
            </a:r>
            <a:r>
              <a:rPr lang="en-US" dirty="0" err="1" smtClean="0"/>
              <a:t>exp</a:t>
            </a:r>
            <a:r>
              <a:rPr lang="en-US" dirty="0" smtClean="0"/>
              <a:t>(-</a:t>
            </a:r>
            <a:r>
              <a:rPr lang="en-US" i="1" dirty="0" smtClean="0"/>
              <a:t>n</a:t>
            </a:r>
            <a:r>
              <a:rPr lang="en-US" dirty="0"/>
              <a:t>) can be foreseen. For a </a:t>
            </a:r>
            <a:r>
              <a:rPr lang="en-US" dirty="0" smtClean="0"/>
              <a:t>typical semiconductor </a:t>
            </a:r>
            <a:r>
              <a:rPr lang="en-US" dirty="0"/>
              <a:t>with </a:t>
            </a:r>
            <a:r>
              <a:rPr lang="en-US" i="1" dirty="0" smtClean="0"/>
              <a:t>E</a:t>
            </a:r>
            <a:r>
              <a:rPr lang="en-US" baseline="-25000" dirty="0" smtClean="0"/>
              <a:t>g</a:t>
            </a:r>
            <a:r>
              <a:rPr lang="en-US" dirty="0"/>
              <a:t>≈ </a:t>
            </a:r>
            <a:r>
              <a:rPr lang="en-US" dirty="0" smtClean="0"/>
              <a:t>2eV </a:t>
            </a:r>
            <a:r>
              <a:rPr lang="en-US" dirty="0"/>
              <a:t>and </a:t>
            </a:r>
            <a:r>
              <a:rPr lang="en-US" i="1" dirty="0" smtClean="0"/>
              <a:t>ℏω</a:t>
            </a:r>
            <a:r>
              <a:rPr lang="en-US" dirty="0" smtClean="0"/>
              <a:t>≈25 </a:t>
            </a:r>
            <a:r>
              <a:rPr lang="en-US" dirty="0" err="1"/>
              <a:t>meV</a:t>
            </a:r>
            <a:r>
              <a:rPr lang="en-US" dirty="0"/>
              <a:t> we obtain </a:t>
            </a:r>
            <a:r>
              <a:rPr lang="en-US" i="1" dirty="0"/>
              <a:t>n </a:t>
            </a:r>
            <a:r>
              <a:rPr lang="en-US" dirty="0"/>
              <a:t>= 80, therefore, the corresponding probability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FF0000"/>
                </a:solidFill>
              </a:rPr>
              <a:t>negligibly </a:t>
            </a:r>
            <a:r>
              <a:rPr lang="en-US" dirty="0">
                <a:solidFill>
                  <a:srgbClr val="FF0000"/>
                </a:solidFill>
              </a:rPr>
              <a:t>small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decreases with increasing forbidden gap </a:t>
            </a:r>
            <a:r>
              <a:rPr lang="en-US" i="1" dirty="0">
                <a:solidFill>
                  <a:srgbClr val="FF0000"/>
                </a:solidFill>
              </a:rPr>
              <a:t>E</a:t>
            </a:r>
            <a:r>
              <a:rPr lang="en-US" baseline="-25000" dirty="0">
                <a:solidFill>
                  <a:srgbClr val="FF0000"/>
                </a:solidFill>
              </a:rPr>
              <a:t>g</a:t>
            </a:r>
            <a:r>
              <a:rPr lang="en-US" dirty="0" smtClean="0"/>
              <a:t>.)</a:t>
            </a:r>
            <a:endParaRPr lang="sv-S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5953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76" y="843828"/>
            <a:ext cx="5585794" cy="30077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3585" y="302805"/>
            <a:ext cx="9976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 err="1" smtClean="0">
                <a:solidFill>
                  <a:srgbClr val="FF0000"/>
                </a:solidFill>
              </a:rPr>
              <a:t>How</a:t>
            </a:r>
            <a:r>
              <a:rPr lang="sv-SE" sz="2000" dirty="0" smtClean="0">
                <a:solidFill>
                  <a:srgbClr val="FF0000"/>
                </a:solidFill>
              </a:rPr>
              <a:t> </a:t>
            </a:r>
            <a:r>
              <a:rPr lang="sv-SE" sz="2000" dirty="0" smtClean="0">
                <a:solidFill>
                  <a:srgbClr val="FF0000"/>
                </a:solidFill>
              </a:rPr>
              <a:t>non-</a:t>
            </a:r>
            <a:r>
              <a:rPr lang="sv-SE" sz="2000" dirty="0" err="1" smtClean="0">
                <a:solidFill>
                  <a:srgbClr val="FF0000"/>
                </a:solidFill>
              </a:rPr>
              <a:t>radiative</a:t>
            </a:r>
            <a:r>
              <a:rPr lang="sv-SE" sz="2000" dirty="0" smtClean="0">
                <a:solidFill>
                  <a:srgbClr val="FF0000"/>
                </a:solidFill>
              </a:rPr>
              <a:t> </a:t>
            </a:r>
            <a:r>
              <a:rPr lang="sv-SE" sz="2000" dirty="0" err="1" smtClean="0">
                <a:solidFill>
                  <a:srgbClr val="FF0000"/>
                </a:solidFill>
              </a:rPr>
              <a:t>multiphonon</a:t>
            </a:r>
            <a:r>
              <a:rPr lang="sv-SE" sz="2000" dirty="0" smtClean="0">
                <a:solidFill>
                  <a:srgbClr val="FF0000"/>
                </a:solidFill>
              </a:rPr>
              <a:t> </a:t>
            </a:r>
            <a:r>
              <a:rPr lang="sv-SE" sz="2000" dirty="0" err="1" smtClean="0">
                <a:solidFill>
                  <a:srgbClr val="FF0000"/>
                </a:solidFill>
              </a:rPr>
              <a:t>transitions</a:t>
            </a:r>
            <a:r>
              <a:rPr lang="sv-SE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can </a:t>
            </a:r>
            <a:r>
              <a:rPr lang="en-US" sz="2000" dirty="0">
                <a:solidFill>
                  <a:srgbClr val="FF0000"/>
                </a:solidFill>
              </a:rPr>
              <a:t>be applied in </a:t>
            </a:r>
            <a:r>
              <a:rPr lang="en-US" sz="2000" dirty="0" smtClean="0">
                <a:solidFill>
                  <a:srgbClr val="FF0000"/>
                </a:solidFill>
              </a:rPr>
              <a:t>a </a:t>
            </a:r>
            <a:r>
              <a:rPr lang="sv-SE" sz="2000" i="1" dirty="0" err="1" smtClean="0">
                <a:solidFill>
                  <a:srgbClr val="FF0000"/>
                </a:solidFill>
              </a:rPr>
              <a:t>localized</a:t>
            </a:r>
            <a:r>
              <a:rPr lang="sv-SE" sz="2000" i="1" dirty="0" smtClean="0">
                <a:solidFill>
                  <a:srgbClr val="FF0000"/>
                </a:solidFill>
              </a:rPr>
              <a:t> </a:t>
            </a:r>
            <a:r>
              <a:rPr lang="sv-SE" sz="2000" i="1" dirty="0" err="1" smtClean="0">
                <a:solidFill>
                  <a:srgbClr val="FF0000"/>
                </a:solidFill>
              </a:rPr>
              <a:t>luminescence</a:t>
            </a:r>
            <a:r>
              <a:rPr lang="sv-SE" sz="2000" i="1" dirty="0" smtClean="0">
                <a:solidFill>
                  <a:srgbClr val="FF0000"/>
                </a:solidFill>
              </a:rPr>
              <a:t> </a:t>
            </a:r>
            <a:r>
              <a:rPr lang="sv-SE" sz="2000" i="1" dirty="0" err="1" smtClean="0">
                <a:solidFill>
                  <a:srgbClr val="FF0000"/>
                </a:solidFill>
              </a:rPr>
              <a:t>centre</a:t>
            </a:r>
            <a:r>
              <a:rPr lang="sv-SE" sz="2000" i="1" dirty="0" smtClean="0">
                <a:solidFill>
                  <a:srgbClr val="FF0000"/>
                </a:solidFill>
              </a:rPr>
              <a:t>?</a:t>
            </a:r>
            <a:endParaRPr lang="sv-SE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8750" y="1118087"/>
            <a:ext cx="51473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dirty="0"/>
              <a:t>The </a:t>
            </a:r>
            <a:r>
              <a:rPr lang="sv-SE" dirty="0" err="1"/>
              <a:t>ordinate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intersection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 </a:t>
            </a:r>
            <a:r>
              <a:rPr lang="sv-SE" i="1" dirty="0">
                <a:solidFill>
                  <a:schemeClr val="accent1"/>
                </a:solidFill>
              </a:rPr>
              <a:t>X</a:t>
            </a:r>
            <a:r>
              <a:rPr lang="sv-SE" i="1" dirty="0" smtClean="0">
                <a:solidFill>
                  <a:schemeClr val="accent1"/>
                </a:solidFill>
              </a:rPr>
              <a:t> </a:t>
            </a:r>
            <a:r>
              <a:rPr lang="sv-SE" dirty="0" err="1">
                <a:solidFill>
                  <a:schemeClr val="accent1"/>
                </a:solidFill>
              </a:rPr>
              <a:t>lowers</a:t>
            </a:r>
            <a:r>
              <a:rPr lang="sv-SE" dirty="0">
                <a:solidFill>
                  <a:schemeClr val="accent1"/>
                </a:solidFill>
              </a:rPr>
              <a:t> </a:t>
            </a:r>
            <a:r>
              <a:rPr lang="sv-SE" dirty="0" err="1">
                <a:solidFill>
                  <a:schemeClr val="accent1"/>
                </a:solidFill>
              </a:rPr>
              <a:t>with</a:t>
            </a:r>
            <a:r>
              <a:rPr lang="sv-SE" dirty="0">
                <a:solidFill>
                  <a:schemeClr val="accent1"/>
                </a:solidFill>
              </a:rPr>
              <a:t> </a:t>
            </a:r>
            <a:r>
              <a:rPr lang="sv-SE" dirty="0" err="1">
                <a:solidFill>
                  <a:schemeClr val="accent1"/>
                </a:solidFill>
              </a:rPr>
              <a:t>increasing</a:t>
            </a:r>
            <a:r>
              <a:rPr lang="sv-SE" dirty="0">
                <a:solidFill>
                  <a:schemeClr val="accent1"/>
                </a:solidFill>
              </a:rPr>
              <a:t> </a:t>
            </a:r>
            <a:r>
              <a:rPr lang="it-IT" dirty="0">
                <a:solidFill>
                  <a:schemeClr val="accent1"/>
                </a:solidFill>
              </a:rPr>
              <a:t>difference </a:t>
            </a:r>
            <a:r>
              <a:rPr lang="it-IT" i="1" dirty="0" smtClean="0">
                <a:solidFill>
                  <a:schemeClr val="accent1"/>
                </a:solidFill>
              </a:rPr>
              <a:t>Q</a:t>
            </a:r>
            <a:r>
              <a:rPr lang="it-IT" baseline="-25000" dirty="0" smtClean="0">
                <a:solidFill>
                  <a:schemeClr val="accent1"/>
                </a:solidFill>
              </a:rPr>
              <a:t>g0</a:t>
            </a:r>
            <a:r>
              <a:rPr lang="it-IT" dirty="0" smtClean="0">
                <a:solidFill>
                  <a:schemeClr val="accent1"/>
                </a:solidFill>
              </a:rPr>
              <a:t>-</a:t>
            </a:r>
            <a:r>
              <a:rPr lang="it-IT" i="1" dirty="0" smtClean="0">
                <a:solidFill>
                  <a:schemeClr val="accent1"/>
                </a:solidFill>
              </a:rPr>
              <a:t>Q</a:t>
            </a:r>
            <a:r>
              <a:rPr lang="it-IT" baseline="-25000" dirty="0" smtClean="0">
                <a:solidFill>
                  <a:schemeClr val="accent1"/>
                </a:solidFill>
              </a:rPr>
              <a:t>e0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/>
              <a:t>so does the activation energy </a:t>
            </a:r>
            <a:r>
              <a:rPr lang="en-US" i="1" dirty="0" smtClean="0">
                <a:solidFill>
                  <a:schemeClr val="accent1"/>
                </a:solidFill>
              </a:rPr>
              <a:t>E</a:t>
            </a:r>
            <a:r>
              <a:rPr lang="en-US" baseline="-25000" dirty="0" smtClean="0">
                <a:solidFill>
                  <a:schemeClr val="accent1"/>
                </a:solidFill>
              </a:rPr>
              <a:t>A</a:t>
            </a:r>
            <a:r>
              <a:rPr lang="en-US" dirty="0"/>
              <a:t>. The excited </a:t>
            </a:r>
            <a:r>
              <a:rPr lang="en-US" dirty="0" err="1"/>
              <a:t>centre</a:t>
            </a:r>
            <a:r>
              <a:rPr lang="en-US" dirty="0"/>
              <a:t> then reaches point </a:t>
            </a:r>
            <a:r>
              <a:rPr lang="en-US" i="1" dirty="0"/>
              <a:t>X </a:t>
            </a:r>
            <a:r>
              <a:rPr lang="en-US" dirty="0"/>
              <a:t>easily and then, down the trajectory </a:t>
            </a:r>
            <a:r>
              <a:rPr lang="en-US" i="1" dirty="0"/>
              <a:t>X </a:t>
            </a:r>
            <a:r>
              <a:rPr lang="en-US" dirty="0"/>
              <a:t>→ </a:t>
            </a:r>
            <a:r>
              <a:rPr lang="en-US" i="1" dirty="0"/>
              <a:t>A</a:t>
            </a:r>
            <a:r>
              <a:rPr lang="en-US" dirty="0"/>
              <a:t>, it may pass non-</a:t>
            </a:r>
            <a:r>
              <a:rPr lang="en-US" dirty="0" err="1"/>
              <a:t>radiatively</a:t>
            </a:r>
            <a:r>
              <a:rPr lang="en-US" dirty="0"/>
              <a:t> to the ground electronic state, </a:t>
            </a:r>
            <a:r>
              <a:rPr lang="en-US" dirty="0">
                <a:solidFill>
                  <a:schemeClr val="accent1"/>
                </a:solidFill>
              </a:rPr>
              <a:t>emitting local phonons</a:t>
            </a:r>
            <a:r>
              <a:rPr lang="en-US" dirty="0"/>
              <a:t>.</a:t>
            </a:r>
            <a:endParaRPr lang="sv-SE" dirty="0"/>
          </a:p>
          <a:p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577" y="3564584"/>
            <a:ext cx="5012089" cy="2832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3585" y="4537120"/>
            <a:ext cx="6075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b="1" i="1" dirty="0" smtClean="0">
                <a:solidFill>
                  <a:schemeClr val="accent1"/>
                </a:solidFill>
              </a:rPr>
              <a:t>Shockley-Read </a:t>
            </a:r>
            <a:r>
              <a:rPr lang="sv-SE" b="1" i="1" dirty="0" err="1" smtClean="0">
                <a:solidFill>
                  <a:schemeClr val="accent1"/>
                </a:solidFill>
              </a:rPr>
              <a:t>recombination</a:t>
            </a:r>
            <a:r>
              <a:rPr lang="sv-SE" b="1" i="1" dirty="0" smtClean="0">
                <a:solidFill>
                  <a:schemeClr val="accent1"/>
                </a:solidFill>
              </a:rPr>
              <a:t>: </a:t>
            </a:r>
            <a:r>
              <a:rPr lang="sv-SE" dirty="0" smtClean="0"/>
              <a:t>from</a:t>
            </a:r>
            <a:r>
              <a:rPr lang="en-US" dirty="0"/>
              <a:t> a gradual dissipation of </a:t>
            </a:r>
            <a:r>
              <a:rPr lang="en-US" dirty="0" smtClean="0"/>
              <a:t>the </a:t>
            </a:r>
            <a:r>
              <a:rPr lang="sv-SE" dirty="0" err="1" smtClean="0"/>
              <a:t>electron</a:t>
            </a:r>
            <a:r>
              <a:rPr lang="sv-SE" dirty="0" smtClean="0"/>
              <a:t> </a:t>
            </a:r>
            <a:r>
              <a:rPr lang="sv-SE" dirty="0"/>
              <a:t>excitation </a:t>
            </a:r>
            <a:r>
              <a:rPr lang="sv-SE" dirty="0" err="1"/>
              <a:t>energy</a:t>
            </a:r>
            <a:r>
              <a:rPr lang="sv-SE" dirty="0"/>
              <a:t> via ‘</a:t>
            </a:r>
            <a:r>
              <a:rPr lang="sv-SE" dirty="0" err="1">
                <a:solidFill>
                  <a:schemeClr val="accent1"/>
                </a:solidFill>
              </a:rPr>
              <a:t>cooling</a:t>
            </a:r>
            <a:r>
              <a:rPr lang="sv-SE" dirty="0">
                <a:solidFill>
                  <a:schemeClr val="accent1"/>
                </a:solidFill>
              </a:rPr>
              <a:t> </a:t>
            </a:r>
            <a:r>
              <a:rPr lang="sv-SE" dirty="0" err="1">
                <a:solidFill>
                  <a:schemeClr val="accent1"/>
                </a:solidFill>
              </a:rPr>
              <a:t>transitions</a:t>
            </a:r>
            <a:r>
              <a:rPr lang="sv-SE" dirty="0"/>
              <a:t>’ </a:t>
            </a:r>
            <a:r>
              <a:rPr lang="sv-SE" i="1" dirty="0"/>
              <a:t>C </a:t>
            </a:r>
            <a:r>
              <a:rPr lang="sv-SE" dirty="0"/>
              <a:t>→ </a:t>
            </a:r>
            <a:r>
              <a:rPr lang="sv-SE" i="1" dirty="0"/>
              <a:t>C</a:t>
            </a:r>
            <a:r>
              <a:rPr lang="sv-SE" dirty="0"/>
              <a:t>′ → </a:t>
            </a:r>
            <a:r>
              <a:rPr lang="sv-SE" i="1" dirty="0"/>
              <a:t>C</a:t>
            </a:r>
            <a:r>
              <a:rPr lang="sv-SE" dirty="0" smtClean="0"/>
              <a:t>″,</a:t>
            </a:r>
            <a:r>
              <a:rPr lang="en-US" dirty="0" smtClean="0"/>
              <a:t> </a:t>
            </a:r>
            <a:r>
              <a:rPr lang="en-US" dirty="0"/>
              <a:t>the remaining energy ‘spills’ into the matrix by a pathway of</a:t>
            </a:r>
          </a:p>
          <a:p>
            <a:pPr algn="just"/>
            <a:r>
              <a:rPr lang="en-US" dirty="0"/>
              <a:t>similar character </a:t>
            </a:r>
            <a:r>
              <a:rPr lang="en-US" i="1" dirty="0"/>
              <a:t>C</a:t>
            </a:r>
            <a:r>
              <a:rPr lang="en-US" dirty="0"/>
              <a:t>″ → </a:t>
            </a:r>
            <a:r>
              <a:rPr lang="en-US" i="1" dirty="0"/>
              <a:t>C</a:t>
            </a:r>
            <a:r>
              <a:rPr lang="en-US" dirty="0"/>
              <a:t>‴ → </a:t>
            </a:r>
            <a:r>
              <a:rPr lang="en-US" i="1" dirty="0"/>
              <a:t>A</a:t>
            </a:r>
            <a:r>
              <a:rPr lang="en-US" dirty="0"/>
              <a:t>, thus completing the </a:t>
            </a:r>
            <a:r>
              <a:rPr lang="en-US" dirty="0" smtClean="0"/>
              <a:t>non-radiative relaxation </a:t>
            </a:r>
            <a:r>
              <a:rPr lang="en-US" dirty="0"/>
              <a:t>of the </a:t>
            </a:r>
            <a:r>
              <a:rPr lang="en-US" dirty="0">
                <a:solidFill>
                  <a:schemeClr val="accent1"/>
                </a:solidFill>
              </a:rPr>
              <a:t>excited luminescence </a:t>
            </a:r>
            <a:r>
              <a:rPr lang="en-US" dirty="0" err="1">
                <a:solidFill>
                  <a:schemeClr val="accent1"/>
                </a:solidFill>
              </a:rPr>
              <a:t>centre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via </a:t>
            </a:r>
            <a:r>
              <a:rPr lang="en-US" dirty="0" err="1" smtClean="0"/>
              <a:t>multiphonon</a:t>
            </a:r>
            <a:r>
              <a:rPr lang="en-US" dirty="0" smtClean="0"/>
              <a:t> </a:t>
            </a:r>
            <a:r>
              <a:rPr lang="sv-SE" dirty="0" smtClean="0"/>
              <a:t>emission</a:t>
            </a:r>
            <a:r>
              <a:rPr lang="sv-SE" dirty="0"/>
              <a:t>.</a:t>
            </a:r>
            <a:endParaRPr lang="sv-SE" dirty="0" smtClean="0"/>
          </a:p>
          <a:p>
            <a:pPr algn="just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34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3807" y="262804"/>
            <a:ext cx="10354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is the microscopic basis of the non-radiative </a:t>
            </a:r>
            <a:r>
              <a:rPr lang="en-US" sz="2000" dirty="0" err="1">
                <a:solidFill>
                  <a:srgbClr val="FF0000"/>
                </a:solidFill>
              </a:rPr>
              <a:t>centre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constituting </a:t>
            </a:r>
            <a:r>
              <a:rPr lang="sv-SE" sz="2000" dirty="0">
                <a:solidFill>
                  <a:srgbClr val="FF0000"/>
                </a:solidFill>
              </a:rPr>
              <a:t>the </a:t>
            </a:r>
            <a:r>
              <a:rPr lang="sv-SE" sz="2000" dirty="0" err="1">
                <a:solidFill>
                  <a:srgbClr val="FF0000"/>
                </a:solidFill>
              </a:rPr>
              <a:t>deep</a:t>
            </a:r>
            <a:r>
              <a:rPr lang="sv-SE" sz="2000" dirty="0">
                <a:solidFill>
                  <a:srgbClr val="FF0000"/>
                </a:solidFill>
              </a:rPr>
              <a:t> </a:t>
            </a:r>
            <a:r>
              <a:rPr lang="sv-SE" sz="2000" dirty="0" err="1">
                <a:solidFill>
                  <a:srgbClr val="FF0000"/>
                </a:solidFill>
              </a:rPr>
              <a:t>level</a:t>
            </a:r>
            <a:r>
              <a:rPr lang="sv-SE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254755" y="892957"/>
            <a:ext cx="7464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It </a:t>
            </a:r>
            <a:r>
              <a:rPr lang="en-US" dirty="0"/>
              <a:t>may </a:t>
            </a:r>
            <a:r>
              <a:rPr lang="en-US" dirty="0" smtClean="0"/>
              <a:t>be dislocations </a:t>
            </a:r>
            <a:r>
              <a:rPr lang="en-US" dirty="0"/>
              <a:t>or vacancies in the bulk of the semiconductor, </a:t>
            </a:r>
            <a:r>
              <a:rPr lang="en-US" dirty="0" smtClean="0"/>
              <a:t>or recombination </a:t>
            </a:r>
            <a:r>
              <a:rPr lang="en-US" dirty="0"/>
              <a:t>in the proximity of the interface between two </a:t>
            </a:r>
            <a:r>
              <a:rPr lang="en-US" dirty="0" smtClean="0"/>
              <a:t>materials </a:t>
            </a:r>
            <a:r>
              <a:rPr lang="sv-SE" dirty="0" err="1" smtClean="0"/>
              <a:t>may</a:t>
            </a:r>
            <a:r>
              <a:rPr lang="sv-SE" dirty="0" smtClean="0"/>
              <a:t> </a:t>
            </a:r>
            <a:r>
              <a:rPr lang="sv-SE" dirty="0"/>
              <a:t>be </a:t>
            </a:r>
            <a:r>
              <a:rPr lang="sv-SE" dirty="0" err="1" smtClean="0"/>
              <a:t>involved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254755" y="2046330"/>
            <a:ext cx="7730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dirty="0">
                <a:solidFill>
                  <a:srgbClr val="FF0000"/>
                </a:solidFill>
              </a:rPr>
              <a:t>Surface </a:t>
            </a:r>
            <a:r>
              <a:rPr lang="sv-SE" dirty="0" err="1">
                <a:solidFill>
                  <a:srgbClr val="FF0000"/>
                </a:solidFill>
              </a:rPr>
              <a:t>recombination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/>
              <a:t>is a </a:t>
            </a:r>
            <a:r>
              <a:rPr lang="sv-SE" dirty="0" err="1"/>
              <a:t>specific</a:t>
            </a:r>
            <a:r>
              <a:rPr lang="sv-SE" dirty="0"/>
              <a:t> non-</a:t>
            </a:r>
            <a:r>
              <a:rPr lang="sv-SE" dirty="0" err="1"/>
              <a:t>radiative</a:t>
            </a:r>
            <a:r>
              <a:rPr lang="sv-SE" dirty="0"/>
              <a:t> </a:t>
            </a:r>
            <a:r>
              <a:rPr lang="sv-SE" dirty="0" err="1"/>
              <a:t>recombination</a:t>
            </a:r>
            <a:r>
              <a:rPr lang="sv-SE" dirty="0"/>
              <a:t> </a:t>
            </a:r>
            <a:r>
              <a:rPr lang="sv-SE" dirty="0" smtClean="0"/>
              <a:t>in </a:t>
            </a:r>
            <a:r>
              <a:rPr lang="en-US" dirty="0" err="1" smtClean="0">
                <a:solidFill>
                  <a:schemeClr val="accent1"/>
                </a:solidFill>
              </a:rPr>
              <a:t>solidstate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phosphors</a:t>
            </a:r>
            <a:r>
              <a:rPr lang="en-US" dirty="0"/>
              <a:t>, which takes place only in a </a:t>
            </a:r>
            <a:r>
              <a:rPr lang="en-US" dirty="0">
                <a:solidFill>
                  <a:schemeClr val="accent1"/>
                </a:solidFill>
              </a:rPr>
              <a:t>thin subsurface </a:t>
            </a:r>
            <a:r>
              <a:rPr lang="en-US" dirty="0" smtClean="0">
                <a:solidFill>
                  <a:schemeClr val="accent1"/>
                </a:solidFill>
              </a:rPr>
              <a:t>layer </a:t>
            </a:r>
            <a:r>
              <a:rPr lang="en-US" dirty="0" smtClean="0"/>
              <a:t>and </a:t>
            </a:r>
            <a:r>
              <a:rPr lang="en-US" dirty="0"/>
              <a:t>is conditioned by the occurrence of </a:t>
            </a:r>
            <a:r>
              <a:rPr lang="en-US" dirty="0">
                <a:solidFill>
                  <a:schemeClr val="accent1"/>
                </a:solidFill>
              </a:rPr>
              <a:t>deep localized levels </a:t>
            </a:r>
            <a:r>
              <a:rPr lang="en-US" dirty="0" smtClean="0"/>
              <a:t>located </a:t>
            </a:r>
            <a:r>
              <a:rPr lang="sv-SE" dirty="0" err="1" smtClean="0"/>
              <a:t>within</a:t>
            </a:r>
            <a:r>
              <a:rPr lang="sv-SE" dirty="0" smtClean="0"/>
              <a:t> </a:t>
            </a:r>
            <a:r>
              <a:rPr lang="sv-SE" dirty="0"/>
              <a:t>the </a:t>
            </a:r>
            <a:r>
              <a:rPr lang="sv-SE" dirty="0" err="1"/>
              <a:t>forbidden</a:t>
            </a:r>
            <a:r>
              <a:rPr lang="sv-SE" dirty="0"/>
              <a:t> </a:t>
            </a:r>
            <a:r>
              <a:rPr lang="sv-SE" dirty="0" smtClean="0"/>
              <a:t>gap.</a:t>
            </a:r>
            <a:r>
              <a:rPr lang="en-US" dirty="0"/>
              <a:t> </a:t>
            </a: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897" y="768266"/>
            <a:ext cx="3378103" cy="58587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4756" y="3199703"/>
            <a:ext cx="779714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Illustration </a:t>
            </a:r>
            <a:r>
              <a:rPr lang="sv-SE" sz="2000" b="1" dirty="0" err="1"/>
              <a:t>of</a:t>
            </a:r>
            <a:r>
              <a:rPr lang="sv-SE" sz="2000" b="1" dirty="0"/>
              <a:t> </a:t>
            </a:r>
            <a:r>
              <a:rPr lang="sv-SE" sz="2000" b="1" dirty="0" err="1"/>
              <a:t>surface</a:t>
            </a:r>
            <a:r>
              <a:rPr lang="sv-SE" sz="2000" b="1" dirty="0"/>
              <a:t> </a:t>
            </a:r>
            <a:r>
              <a:rPr lang="sv-SE" sz="2000" b="1" dirty="0" err="1" smtClean="0"/>
              <a:t>nonradiative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recombination</a:t>
            </a:r>
            <a:r>
              <a:rPr lang="sv-SE" sz="2000" b="1" dirty="0" smtClean="0"/>
              <a:t>:</a:t>
            </a:r>
          </a:p>
          <a:p>
            <a:endParaRPr lang="sv-SE" sz="20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Schematic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chemeClr val="accent1"/>
                </a:solidFill>
              </a:rPr>
              <a:t>photoexcitation </a:t>
            </a:r>
            <a:r>
              <a:rPr lang="en-US" dirty="0">
                <a:solidFill>
                  <a:schemeClr val="accent1"/>
                </a:solidFill>
              </a:rPr>
              <a:t>and deep levels </a:t>
            </a:r>
            <a:r>
              <a:rPr lang="en-US" dirty="0" smtClean="0"/>
              <a:t>within the </a:t>
            </a:r>
            <a:r>
              <a:rPr lang="en-US" dirty="0"/>
              <a:t>forbidden gap in the proximity of </a:t>
            </a:r>
            <a:r>
              <a:rPr lang="en-US" dirty="0" smtClean="0"/>
              <a:t>the surface: </a:t>
            </a:r>
            <a:r>
              <a:rPr lang="sv-SE" dirty="0" smtClean="0"/>
              <a:t>the </a:t>
            </a:r>
            <a:r>
              <a:rPr lang="en-US" dirty="0" err="1" smtClean="0"/>
              <a:t>photocarrier</a:t>
            </a:r>
            <a:r>
              <a:rPr lang="en-US" dirty="0" smtClean="0"/>
              <a:t> </a:t>
            </a:r>
            <a:r>
              <a:rPr lang="en-US" dirty="0"/>
              <a:t>concentration </a:t>
            </a:r>
            <a:r>
              <a:rPr lang="en-US" i="1" dirty="0"/>
              <a:t>n(x</a:t>
            </a:r>
            <a:r>
              <a:rPr lang="en-US" dirty="0"/>
              <a:t>) just under the surface will </a:t>
            </a:r>
            <a:r>
              <a:rPr lang="en-US" dirty="0" smtClean="0"/>
              <a:t>decrease significantly</a:t>
            </a:r>
            <a:r>
              <a:rPr lang="en-US" dirty="0"/>
              <a:t>, thus creating </a:t>
            </a:r>
            <a:r>
              <a:rPr lang="en-US" dirty="0">
                <a:solidFill>
                  <a:schemeClr val="accent1"/>
                </a:solidFill>
              </a:rPr>
              <a:t>a concentration gradient </a:t>
            </a:r>
            <a:r>
              <a:rPr lang="en-US" dirty="0" smtClean="0"/>
              <a:t>driving </a:t>
            </a:r>
            <a:r>
              <a:rPr lang="en-US" dirty="0" err="1" smtClean="0"/>
              <a:t>photocarriers</a:t>
            </a:r>
            <a:r>
              <a:rPr lang="en-US" dirty="0" smtClean="0"/>
              <a:t> </a:t>
            </a:r>
            <a:r>
              <a:rPr lang="en-US" dirty="0"/>
              <a:t>to the surface. 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accent1"/>
                </a:solidFill>
              </a:rPr>
              <a:t>the </a:t>
            </a:r>
            <a:r>
              <a:rPr lang="sv-SE" i="1" dirty="0">
                <a:solidFill>
                  <a:schemeClr val="accent1"/>
                </a:solidFill>
              </a:rPr>
              <a:t>diffusion </a:t>
            </a:r>
            <a:r>
              <a:rPr lang="sv-SE" i="1" dirty="0" err="1">
                <a:solidFill>
                  <a:schemeClr val="accent1"/>
                </a:solidFill>
              </a:rPr>
              <a:t>current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dirty="0" err="1" smtClean="0">
                <a:solidFill>
                  <a:schemeClr val="accent1"/>
                </a:solidFill>
              </a:rPr>
              <a:t>density</a:t>
            </a:r>
            <a:r>
              <a:rPr lang="sv-SE" dirty="0" smtClean="0"/>
              <a:t>:  |</a:t>
            </a:r>
            <a:r>
              <a:rPr lang="sv-SE" b="1" dirty="0" smtClean="0"/>
              <a:t>j</a:t>
            </a:r>
            <a:r>
              <a:rPr lang="sv-SE" dirty="0" smtClean="0"/>
              <a:t>|=– </a:t>
            </a:r>
            <a:r>
              <a:rPr lang="sv-SE" i="1" dirty="0" err="1"/>
              <a:t>D∂n</a:t>
            </a:r>
            <a:r>
              <a:rPr lang="sv-SE" dirty="0"/>
              <a:t>(</a:t>
            </a:r>
            <a:r>
              <a:rPr lang="sv-SE" i="1" dirty="0"/>
              <a:t>x</a:t>
            </a:r>
            <a:r>
              <a:rPr lang="sv-SE" dirty="0"/>
              <a:t>)/</a:t>
            </a:r>
            <a:r>
              <a:rPr lang="sv-SE" i="1" dirty="0" smtClean="0"/>
              <a:t>∂x</a:t>
            </a:r>
            <a:endParaRPr lang="sv-SE" dirty="0"/>
          </a:p>
          <a:p>
            <a:r>
              <a:rPr lang="sv-SE" dirty="0" smtClean="0"/>
              <a:t> 	</a:t>
            </a:r>
            <a:r>
              <a:rPr lang="sv-SE" i="1" dirty="0" smtClean="0"/>
              <a:t>D -</a:t>
            </a:r>
            <a:r>
              <a:rPr lang="en-US" dirty="0" smtClean="0"/>
              <a:t> </a:t>
            </a:r>
            <a:r>
              <a:rPr lang="en-US" dirty="0"/>
              <a:t>the diffusion coefficient of the </a:t>
            </a:r>
            <a:r>
              <a:rPr lang="en-US" dirty="0" smtClean="0"/>
              <a:t>carriers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olidFill>
                  <a:srgbClr val="FF0000"/>
                </a:solidFill>
              </a:rPr>
              <a:t>through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Fick’s</a:t>
            </a:r>
            <a:r>
              <a:rPr lang="sv-SE" dirty="0">
                <a:solidFill>
                  <a:srgbClr val="FF0000"/>
                </a:solidFill>
              </a:rPr>
              <a:t> second </a:t>
            </a:r>
            <a:r>
              <a:rPr lang="sv-SE" dirty="0" err="1" smtClean="0">
                <a:solidFill>
                  <a:srgbClr val="FF0000"/>
                </a:solidFill>
              </a:rPr>
              <a:t>law</a:t>
            </a:r>
            <a:r>
              <a:rPr lang="sv-SE" dirty="0" smtClean="0"/>
              <a:t>: </a:t>
            </a:r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989" y="6017262"/>
            <a:ext cx="2591368" cy="6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7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498" y="89654"/>
            <a:ext cx="10795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 smtClean="0"/>
              <a:t>Transformation </a:t>
            </a:r>
            <a:r>
              <a:rPr lang="sv-SE" sz="2000" b="1" dirty="0" err="1" smtClean="0"/>
              <a:t>of</a:t>
            </a:r>
            <a:r>
              <a:rPr lang="sv-SE" sz="2000" b="1" dirty="0" smtClean="0"/>
              <a:t> the </a:t>
            </a:r>
            <a:r>
              <a:rPr lang="sv-SE" sz="2000" b="1" dirty="0" err="1" smtClean="0"/>
              <a:t>exciation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energy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into</a:t>
            </a:r>
            <a:r>
              <a:rPr lang="sv-SE" sz="2000" b="1" dirty="0" smtClean="0"/>
              <a:t> </a:t>
            </a:r>
            <a:r>
              <a:rPr lang="sv-SE" sz="2000" b="1" dirty="0" smtClean="0"/>
              <a:t>heat - Auger </a:t>
            </a:r>
            <a:r>
              <a:rPr lang="sv-SE" sz="2000" b="1" dirty="0" smtClean="0"/>
              <a:t>and </a:t>
            </a:r>
            <a:r>
              <a:rPr lang="sv-SE" sz="2000" b="1" dirty="0" err="1" smtClean="0"/>
              <a:t>bimolecular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recombination</a:t>
            </a:r>
            <a:endParaRPr lang="sv-SE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08" y="601980"/>
            <a:ext cx="4282856" cy="5705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3880" y="1566840"/>
            <a:ext cx="62916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 </a:t>
            </a:r>
            <a:r>
              <a:rPr lang="en-US" dirty="0"/>
              <a:t>incident high-energy electron ejects another </a:t>
            </a:r>
            <a:r>
              <a:rPr lang="en-US" dirty="0">
                <a:solidFill>
                  <a:srgbClr val="FF0000"/>
                </a:solidFill>
              </a:rPr>
              <a:t>electron</a:t>
            </a:r>
            <a:r>
              <a:rPr lang="en-US" dirty="0"/>
              <a:t> </a:t>
            </a:r>
            <a:r>
              <a:rPr lang="en-US" dirty="0" smtClean="0"/>
              <a:t>from an </a:t>
            </a:r>
            <a:r>
              <a:rPr lang="en-US" dirty="0"/>
              <a:t>atomic core </a:t>
            </a:r>
            <a:r>
              <a:rPr lang="en-US" dirty="0" smtClean="0"/>
              <a:t>level;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some electron from an outer shell falls into </a:t>
            </a:r>
            <a:r>
              <a:rPr lang="en-US" dirty="0" smtClean="0"/>
              <a:t>the created </a:t>
            </a:r>
            <a:r>
              <a:rPr lang="en-US" dirty="0"/>
              <a:t>vacancy, </a:t>
            </a:r>
            <a:r>
              <a:rPr lang="en-US" dirty="0">
                <a:solidFill>
                  <a:srgbClr val="FF0000"/>
                </a:solidFill>
              </a:rPr>
              <a:t>one X-ray photon </a:t>
            </a:r>
            <a:r>
              <a:rPr lang="en-US" dirty="0"/>
              <a:t>is </a:t>
            </a:r>
            <a:r>
              <a:rPr lang="en-US" dirty="0" smtClean="0"/>
              <a:t>emitted</a:t>
            </a:r>
            <a:r>
              <a:rPr lang="en-US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However, the filling process of the vacant state can also result in another outcome: the excitation energy is handed over to </a:t>
            </a:r>
            <a:r>
              <a:rPr lang="en-US" dirty="0">
                <a:solidFill>
                  <a:srgbClr val="FF0000"/>
                </a:solidFill>
              </a:rPr>
              <a:t>another electron </a:t>
            </a:r>
            <a:r>
              <a:rPr lang="en-US" dirty="0" smtClean="0"/>
              <a:t>from the same outer shell, ejecting it out of the atom. 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7148945" y="6419626"/>
            <a:ext cx="4475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Intrinsic</a:t>
            </a:r>
            <a:r>
              <a:rPr lang="sv-SE" dirty="0"/>
              <a:t> non-</a:t>
            </a:r>
            <a:r>
              <a:rPr lang="sv-SE" dirty="0" err="1"/>
              <a:t>radiative</a:t>
            </a:r>
            <a:r>
              <a:rPr lang="sv-SE" dirty="0"/>
              <a:t> </a:t>
            </a:r>
            <a:r>
              <a:rPr lang="sv-SE" dirty="0" smtClean="0"/>
              <a:t>Auger </a:t>
            </a:r>
            <a:r>
              <a:rPr lang="sv-SE" dirty="0" err="1" smtClean="0"/>
              <a:t>recombination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7495309" y="3297382"/>
            <a:ext cx="229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rgbClr val="FF0000"/>
                </a:solidFill>
              </a:rPr>
              <a:t>lectron-electron-hole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27998" y="6026585"/>
            <a:ext cx="1928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electron-hole-hole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956" y="4864555"/>
            <a:ext cx="6715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>
                <a:solidFill>
                  <a:schemeClr val="accent1"/>
                </a:solidFill>
              </a:rPr>
              <a:t>The Auger mechanisms </a:t>
            </a:r>
            <a:r>
              <a:rPr lang="en-US" i="1" dirty="0" smtClean="0">
                <a:solidFill>
                  <a:schemeClr val="accent1"/>
                </a:solidFill>
              </a:rPr>
              <a:t>can </a:t>
            </a:r>
            <a:r>
              <a:rPr lang="en-US" i="1" dirty="0">
                <a:solidFill>
                  <a:schemeClr val="accent1"/>
                </a:solidFill>
              </a:rPr>
              <a:t>be called </a:t>
            </a:r>
            <a:r>
              <a:rPr lang="en-US" i="1" dirty="0" smtClean="0">
                <a:solidFill>
                  <a:schemeClr val="accent1"/>
                </a:solidFill>
              </a:rPr>
              <a:t>intrinsic because </a:t>
            </a:r>
            <a:r>
              <a:rPr lang="en-US" i="1" dirty="0">
                <a:solidFill>
                  <a:schemeClr val="accent1"/>
                </a:solidFill>
              </a:rPr>
              <a:t>their occurrence is not conditioned by the presence of a </a:t>
            </a:r>
            <a:r>
              <a:rPr lang="en-US" i="1" dirty="0" smtClean="0">
                <a:solidFill>
                  <a:schemeClr val="accent1"/>
                </a:solidFill>
              </a:rPr>
              <a:t>defect </a:t>
            </a:r>
            <a:r>
              <a:rPr lang="sv-SE" i="1" dirty="0" smtClean="0">
                <a:solidFill>
                  <a:schemeClr val="accent1"/>
                </a:solidFill>
              </a:rPr>
              <a:t>or </a:t>
            </a:r>
            <a:r>
              <a:rPr lang="sv-SE" i="1" dirty="0" err="1" smtClean="0">
                <a:solidFill>
                  <a:schemeClr val="accent1"/>
                </a:solidFill>
              </a:rPr>
              <a:t>impurity</a:t>
            </a:r>
            <a:r>
              <a:rPr lang="sv-SE" i="1" dirty="0" smtClean="0">
                <a:solidFill>
                  <a:schemeClr val="accent1"/>
                </a:solidFill>
              </a:rPr>
              <a:t>.</a:t>
            </a:r>
            <a:endParaRPr lang="sv-SE" i="1" dirty="0">
              <a:solidFill>
                <a:schemeClr val="accent1"/>
              </a:solidFill>
            </a:endParaRPr>
          </a:p>
          <a:p>
            <a:endParaRPr lang="sv-SE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7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9885" y="551287"/>
            <a:ext cx="948498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chemeClr val="accent1"/>
                </a:solidFill>
              </a:rPr>
              <a:t>Notes:</a:t>
            </a:r>
          </a:p>
          <a:p>
            <a:endParaRPr lang="sv-SE" sz="2000" b="1" i="1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en-US" dirty="0" smtClean="0"/>
              <a:t>intrinsic </a:t>
            </a:r>
            <a:r>
              <a:rPr lang="en-US" dirty="0"/>
              <a:t>Auger effect occurs mainly for </a:t>
            </a:r>
            <a:r>
              <a:rPr lang="en-US" dirty="0">
                <a:solidFill>
                  <a:srgbClr val="FF0000"/>
                </a:solidFill>
              </a:rPr>
              <a:t>high concentrations of </a:t>
            </a:r>
            <a:r>
              <a:rPr lang="en-US" dirty="0" smtClean="0">
                <a:solidFill>
                  <a:srgbClr val="FF0000"/>
                </a:solidFill>
              </a:rPr>
              <a:t>free carriers</a:t>
            </a:r>
            <a:r>
              <a:rPr lang="en-US" dirty="0"/>
              <a:t>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eeh</a:t>
            </a:r>
            <a:r>
              <a:rPr lang="en-US" dirty="0"/>
              <a:t>) is type is expected to be found mainly in </a:t>
            </a:r>
            <a:r>
              <a:rPr lang="en-US" dirty="0" smtClean="0">
                <a:solidFill>
                  <a:srgbClr val="FF0000"/>
                </a:solidFill>
              </a:rPr>
              <a:t>n-type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semiconductors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 smtClean="0"/>
              <a:t>(</a:t>
            </a:r>
            <a:r>
              <a:rPr lang="en-US" i="1" dirty="0" err="1" smtClean="0">
                <a:solidFill>
                  <a:srgbClr val="FF0000"/>
                </a:solidFill>
              </a:rPr>
              <a:t>ehh</a:t>
            </a:r>
            <a:r>
              <a:rPr lang="en-US" dirty="0"/>
              <a:t>) is predominantly in </a:t>
            </a:r>
            <a:r>
              <a:rPr lang="en-US" dirty="0">
                <a:solidFill>
                  <a:srgbClr val="FF0000"/>
                </a:solidFill>
              </a:rPr>
              <a:t>p-type materials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luminescence </a:t>
            </a:r>
            <a:r>
              <a:rPr lang="en-US" dirty="0"/>
              <a:t>of </a:t>
            </a:r>
            <a:r>
              <a:rPr lang="en-US" dirty="0">
                <a:solidFill>
                  <a:srgbClr val="FF0000"/>
                </a:solidFill>
              </a:rPr>
              <a:t>narrow-bandgap semiconductors is </a:t>
            </a:r>
            <a:r>
              <a:rPr lang="en-US" dirty="0" smtClean="0">
                <a:solidFill>
                  <a:srgbClr val="FF0000"/>
                </a:solidFill>
              </a:rPr>
              <a:t>weak </a:t>
            </a:r>
            <a:r>
              <a:rPr lang="en-US" dirty="0" smtClean="0"/>
              <a:t>in </a:t>
            </a:r>
            <a:r>
              <a:rPr lang="en-US" dirty="0"/>
              <a:t>intrinsic Auger </a:t>
            </a:r>
            <a:r>
              <a:rPr lang="en-US" dirty="0" smtClean="0"/>
              <a:t>recombination.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 smtClean="0"/>
              <a:t>(reason: </a:t>
            </a:r>
            <a:r>
              <a:rPr lang="en-US" dirty="0"/>
              <a:t>easy thermal generation of free carriers across the bandgap leads to a relatively high free carrier concentration already in unexcited </a:t>
            </a:r>
            <a:r>
              <a:rPr lang="sv-SE" dirty="0"/>
              <a:t>material</a:t>
            </a:r>
            <a:r>
              <a:rPr lang="sv-SE" dirty="0" smtClean="0"/>
              <a:t>.)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44" y="3995928"/>
            <a:ext cx="3526536" cy="28620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10544" y="4549801"/>
            <a:ext cx="66086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 err="1" smtClean="0">
                <a:solidFill>
                  <a:schemeClr val="accent1"/>
                </a:solidFill>
              </a:rPr>
              <a:t>Extrinsic</a:t>
            </a:r>
            <a:r>
              <a:rPr lang="sv-SE" b="1" dirty="0" smtClean="0">
                <a:solidFill>
                  <a:schemeClr val="accent1"/>
                </a:solidFill>
              </a:rPr>
              <a:t> Auger </a:t>
            </a:r>
            <a:r>
              <a:rPr lang="sv-SE" b="1" dirty="0" err="1" smtClean="0">
                <a:solidFill>
                  <a:schemeClr val="accent1"/>
                </a:solidFill>
              </a:rPr>
              <a:t>recombination</a:t>
            </a:r>
            <a:r>
              <a:rPr lang="sv-SE" b="1" dirty="0" smtClean="0">
                <a:solidFill>
                  <a:schemeClr val="accent1"/>
                </a:solidFill>
              </a:rPr>
              <a:t>: </a:t>
            </a:r>
            <a:r>
              <a:rPr lang="sv-SE" dirty="0" err="1"/>
              <a:t>carriers</a:t>
            </a:r>
            <a:r>
              <a:rPr lang="sv-SE" dirty="0"/>
              <a:t> </a:t>
            </a:r>
            <a:r>
              <a:rPr lang="sv-SE" dirty="0" err="1"/>
              <a:t>localized</a:t>
            </a:r>
            <a:r>
              <a:rPr lang="sv-SE" dirty="0"/>
              <a:t> at </a:t>
            </a:r>
            <a:r>
              <a:rPr lang="sv-SE" dirty="0" err="1"/>
              <a:t>impurities</a:t>
            </a:r>
            <a:r>
              <a:rPr lang="sv-SE" dirty="0"/>
              <a:t> </a:t>
            </a:r>
            <a:r>
              <a:rPr lang="sv-SE" dirty="0" err="1"/>
              <a:t>also</a:t>
            </a:r>
            <a:r>
              <a:rPr lang="sv-SE" dirty="0"/>
              <a:t> play </a:t>
            </a:r>
            <a:r>
              <a:rPr lang="sv-SE" dirty="0" smtClean="0"/>
              <a:t>a </a:t>
            </a:r>
            <a:r>
              <a:rPr lang="sv-SE" dirty="0" err="1" smtClean="0"/>
              <a:t>role</a:t>
            </a:r>
            <a:r>
              <a:rPr lang="sv-SE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 </a:t>
            </a:r>
            <a:r>
              <a:rPr lang="sv-SE" dirty="0" err="1" smtClean="0"/>
              <a:t>nonradiative</a:t>
            </a:r>
            <a:r>
              <a:rPr lang="sv-SE" dirty="0" smtClean="0"/>
              <a:t> </a:t>
            </a:r>
            <a:r>
              <a:rPr lang="en-US" dirty="0" smtClean="0"/>
              <a:t>process </a:t>
            </a:r>
            <a:r>
              <a:rPr lang="en-US" dirty="0"/>
              <a:t>accompanying luminescence originating in </a:t>
            </a:r>
            <a:r>
              <a:rPr lang="en-US" dirty="0">
                <a:solidFill>
                  <a:srgbClr val="FF0000"/>
                </a:solidFill>
              </a:rPr>
              <a:t>the transitions 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e-A0 </a:t>
            </a:r>
            <a:r>
              <a:rPr lang="en-US" dirty="0">
                <a:solidFill>
                  <a:srgbClr val="FF0000"/>
                </a:solidFill>
              </a:rPr>
              <a:t>) and (</a:t>
            </a:r>
            <a:r>
              <a:rPr lang="en-US" dirty="0">
                <a:solidFill>
                  <a:srgbClr val="FF0000"/>
                </a:solidFill>
              </a:rPr>
              <a:t>h-D0 </a:t>
            </a:r>
            <a:r>
              <a:rPr lang="en-US" dirty="0">
                <a:solidFill>
                  <a:srgbClr val="FF0000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efficiency </a:t>
            </a:r>
            <a:r>
              <a:rPr lang="en-US" dirty="0" smtClean="0">
                <a:solidFill>
                  <a:srgbClr val="FF0000"/>
                </a:solidFill>
              </a:rPr>
              <a:t>decreases</a:t>
            </a:r>
            <a:r>
              <a:rPr lang="en-US" dirty="0" smtClean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8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410" y="214447"/>
            <a:ext cx="367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Creation of lattice defects</a:t>
            </a:r>
            <a:endParaRPr lang="sv-SE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8867" y="3015963"/>
            <a:ext cx="520469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/>
              <a:t>Localization of the electronic excitation </a:t>
            </a:r>
            <a:r>
              <a:rPr lang="en-US" dirty="0" smtClean="0"/>
              <a:t>must occur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/>
              <a:t>Energy </a:t>
            </a:r>
            <a:r>
              <a:rPr lang="sv-SE" i="1" dirty="0" err="1" smtClean="0"/>
              <a:t>criterion</a:t>
            </a:r>
            <a:endParaRPr lang="sv-SE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 smtClean="0"/>
          </a:p>
          <a:p>
            <a:endParaRPr lang="sv-SE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Protection against degradation to </a:t>
            </a:r>
            <a:r>
              <a:rPr lang="en-US" i="1" dirty="0" smtClean="0"/>
              <a:t>heat</a:t>
            </a:r>
            <a:r>
              <a:rPr lang="en-US" dirty="0"/>
              <a:t>-</a:t>
            </a:r>
            <a:r>
              <a:rPr lang="en-US" i="1" dirty="0" smtClean="0"/>
              <a:t>phonons</a:t>
            </a:r>
            <a:endParaRPr lang="en-US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err="1" smtClean="0"/>
              <a:t>Orientation</a:t>
            </a:r>
            <a:r>
              <a:rPr lang="sv-SE" i="1" dirty="0" smtClean="0"/>
              <a:t> </a:t>
            </a:r>
            <a:r>
              <a:rPr lang="sv-SE" i="1" dirty="0" err="1" smtClean="0"/>
              <a:t>criterion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926" y="3573412"/>
            <a:ext cx="2235690" cy="8002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4181" y="782256"/>
            <a:ext cx="10529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1" dirty="0" err="1" smtClean="0">
                <a:solidFill>
                  <a:srgbClr val="FF0000"/>
                </a:solidFill>
              </a:rPr>
              <a:t>Mechanism</a:t>
            </a:r>
            <a:r>
              <a:rPr lang="sv-SE" b="1" i="1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An </a:t>
            </a:r>
            <a:r>
              <a:rPr lang="en-US" dirty="0">
                <a:solidFill>
                  <a:schemeClr val="accent1"/>
                </a:solidFill>
              </a:rPr>
              <a:t>electronic excitation </a:t>
            </a:r>
            <a:r>
              <a:rPr lang="en-US" dirty="0"/>
              <a:t>is localized at some </a:t>
            </a:r>
            <a:r>
              <a:rPr lang="en-US" dirty="0" smtClean="0"/>
              <a:t>atom occupying </a:t>
            </a:r>
            <a:r>
              <a:rPr lang="en-US" dirty="0"/>
              <a:t>a regular </a:t>
            </a:r>
            <a:r>
              <a:rPr lang="en-US" dirty="0">
                <a:solidFill>
                  <a:schemeClr val="accent1"/>
                </a:solidFill>
              </a:rPr>
              <a:t>lattice position</a:t>
            </a:r>
            <a:r>
              <a:rPr lang="en-US" dirty="0"/>
              <a:t>. Relaxation of such an excited </a:t>
            </a:r>
            <a:r>
              <a:rPr lang="en-US" dirty="0" smtClean="0"/>
              <a:t>atom into </a:t>
            </a:r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ground state </a:t>
            </a:r>
            <a:r>
              <a:rPr lang="en-US" dirty="0"/>
              <a:t>can proceed </a:t>
            </a:r>
            <a:r>
              <a:rPr lang="en-US" dirty="0" smtClean="0"/>
              <a:t>through </a:t>
            </a:r>
            <a:r>
              <a:rPr lang="en-US" dirty="0"/>
              <a:t>the </a:t>
            </a:r>
            <a:r>
              <a:rPr lang="en-US" dirty="0" smtClean="0"/>
              <a:t>released excitation </a:t>
            </a:r>
            <a:r>
              <a:rPr lang="en-US" dirty="0"/>
              <a:t>energy is transferred to the relevant atom as a whole</a:t>
            </a:r>
            <a:r>
              <a:rPr lang="en-US" dirty="0" smtClean="0"/>
              <a:t>, </a:t>
            </a:r>
            <a:r>
              <a:rPr lang="en-US" dirty="0"/>
              <a:t>creating a </a:t>
            </a:r>
            <a:r>
              <a:rPr lang="sv-SE" dirty="0" err="1">
                <a:solidFill>
                  <a:schemeClr val="accent1"/>
                </a:solidFill>
              </a:rPr>
              <a:t>Frenkel</a:t>
            </a:r>
            <a:r>
              <a:rPr lang="sv-SE" dirty="0">
                <a:solidFill>
                  <a:schemeClr val="accent1"/>
                </a:solidFill>
              </a:rPr>
              <a:t> </a:t>
            </a:r>
            <a:r>
              <a:rPr lang="sv-SE" dirty="0" err="1" smtClean="0">
                <a:solidFill>
                  <a:schemeClr val="accent1"/>
                </a:solidFill>
              </a:rPr>
              <a:t>defect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818867" y="2355273"/>
            <a:ext cx="6225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criteria to realize this non-radiative recombination process:</a:t>
            </a:r>
            <a:endParaRPr lang="sv-SE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54181" y="5615645"/>
            <a:ext cx="268022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Photochemical </a:t>
            </a:r>
            <a:r>
              <a:rPr lang="en-US" sz="2000" b="1" dirty="0" smtClean="0">
                <a:solidFill>
                  <a:srgbClr val="FF0000"/>
                </a:solidFill>
              </a:rPr>
              <a:t>changes</a:t>
            </a:r>
            <a:endParaRPr lang="sv-SE" sz="2000" b="1" dirty="0">
              <a:solidFill>
                <a:srgbClr val="FF0000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795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8592" y="467001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err="1" smtClean="0"/>
              <a:t>Outline</a:t>
            </a:r>
            <a:endParaRPr lang="sv-SE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8664" y="1051776"/>
            <a:ext cx="111135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>
                <a:solidFill>
                  <a:schemeClr val="accent3"/>
                </a:solidFill>
              </a:rPr>
              <a:t>Radiative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  <a:r>
              <a:rPr lang="sv-SE" sz="2400" b="1" dirty="0" err="1" smtClean="0">
                <a:solidFill>
                  <a:schemeClr val="accent3"/>
                </a:solidFill>
              </a:rPr>
              <a:t>recombination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</a:p>
          <a:p>
            <a:r>
              <a:rPr lang="sv-SE" b="1" dirty="0" smtClean="0">
                <a:solidFill>
                  <a:schemeClr val="accent3"/>
                </a:solidFill>
              </a:rPr>
              <a:t>	</a:t>
            </a:r>
            <a:r>
              <a:rPr lang="sv-SE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Overview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luminescence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processes</a:t>
            </a:r>
            <a:r>
              <a:rPr lang="sv-SE" sz="2000" dirty="0" smtClean="0">
                <a:solidFill>
                  <a:schemeClr val="accent3"/>
                </a:solidFill>
              </a:rPr>
              <a:t> in </a:t>
            </a:r>
            <a:r>
              <a:rPr lang="sv-SE" sz="2000" dirty="0" err="1" smtClean="0">
                <a:solidFill>
                  <a:schemeClr val="accent3"/>
                </a:solidFill>
              </a:rPr>
              <a:t>crystalline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semiconductors</a:t>
            </a:r>
            <a:endParaRPr lang="sv-SE" sz="2000" dirty="0" smtClean="0">
              <a:solidFill>
                <a:schemeClr val="accent3"/>
              </a:solidFill>
            </a:endParaRP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Recombination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free</a:t>
            </a:r>
            <a:r>
              <a:rPr lang="sv-SE" sz="2000" dirty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electron-hole</a:t>
            </a:r>
            <a:r>
              <a:rPr lang="sv-SE" sz="2000" dirty="0" smtClean="0">
                <a:solidFill>
                  <a:schemeClr val="accent3"/>
                </a:solidFill>
              </a:rPr>
              <a:t> pairs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Recomination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a </a:t>
            </a:r>
            <a:r>
              <a:rPr lang="sv-SE" sz="2000" dirty="0" err="1" smtClean="0">
                <a:solidFill>
                  <a:schemeClr val="accent3"/>
                </a:solidFill>
              </a:rPr>
              <a:t>free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electron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with</a:t>
            </a:r>
            <a:r>
              <a:rPr lang="sv-SE" sz="2000" dirty="0" smtClean="0">
                <a:solidFill>
                  <a:schemeClr val="accent3"/>
                </a:solidFill>
              </a:rPr>
              <a:t> a neutral </a:t>
            </a:r>
            <a:r>
              <a:rPr lang="sv-SE" sz="2000" dirty="0" err="1" smtClean="0">
                <a:solidFill>
                  <a:schemeClr val="accent3"/>
                </a:solidFill>
              </a:rPr>
              <a:t>acceptor</a:t>
            </a:r>
            <a:r>
              <a:rPr lang="sv-SE" sz="2000" dirty="0" smtClean="0">
                <a:solidFill>
                  <a:schemeClr val="accent3"/>
                </a:solidFill>
              </a:rPr>
              <a:t> and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a </a:t>
            </a:r>
            <a:r>
              <a:rPr lang="sv-SE" sz="2000" dirty="0" err="1" smtClean="0">
                <a:solidFill>
                  <a:schemeClr val="accent3"/>
                </a:solidFill>
              </a:rPr>
              <a:t>free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hole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with</a:t>
            </a:r>
            <a:r>
              <a:rPr lang="sv-SE" sz="2000" dirty="0" smtClean="0">
                <a:solidFill>
                  <a:schemeClr val="accent3"/>
                </a:solidFill>
              </a:rPr>
              <a:t> a neutral donor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Recombination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donor-</a:t>
            </a:r>
            <a:r>
              <a:rPr lang="sv-SE" sz="2000" dirty="0" err="1" smtClean="0">
                <a:solidFill>
                  <a:schemeClr val="accent3"/>
                </a:solidFill>
              </a:rPr>
              <a:t>acceptor</a:t>
            </a:r>
            <a:r>
              <a:rPr lang="sv-SE" sz="2000" dirty="0" smtClean="0">
                <a:solidFill>
                  <a:schemeClr val="accent3"/>
                </a:solidFill>
              </a:rPr>
              <a:t> pairs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Luminescence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excited</a:t>
            </a:r>
            <a:r>
              <a:rPr lang="sv-SE" sz="2000" dirty="0" smtClean="0">
                <a:solidFill>
                  <a:schemeClr val="accent3"/>
                </a:solidFill>
              </a:rPr>
              <a:t> by </a:t>
            </a:r>
            <a:r>
              <a:rPr lang="sv-SE" sz="2000" dirty="0" err="1" smtClean="0">
                <a:solidFill>
                  <a:schemeClr val="accent3"/>
                </a:solidFill>
              </a:rPr>
              <a:t>two-photon</a:t>
            </a:r>
            <a:r>
              <a:rPr lang="sv-SE" sz="2000" dirty="0" smtClean="0">
                <a:solidFill>
                  <a:schemeClr val="accent3"/>
                </a:solidFill>
              </a:rPr>
              <a:t> absorption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Luminescence</a:t>
            </a:r>
            <a:r>
              <a:rPr lang="sv-SE" sz="2000" dirty="0" smtClean="0">
                <a:solidFill>
                  <a:schemeClr val="accent3"/>
                </a:solidFill>
              </a:rPr>
              <a:t> from </a:t>
            </a:r>
            <a:r>
              <a:rPr lang="sv-SE" sz="2000" dirty="0" err="1" smtClean="0">
                <a:solidFill>
                  <a:schemeClr val="accent3"/>
                </a:solidFill>
              </a:rPr>
              <a:t>transition</a:t>
            </a:r>
            <a:r>
              <a:rPr lang="sv-SE" sz="2000" dirty="0" smtClean="0">
                <a:solidFill>
                  <a:schemeClr val="accent3"/>
                </a:solidFill>
              </a:rPr>
              <a:t> mental and rare </a:t>
            </a:r>
            <a:r>
              <a:rPr lang="sv-SE" sz="2000" dirty="0" err="1" smtClean="0">
                <a:solidFill>
                  <a:schemeClr val="accent3"/>
                </a:solidFill>
              </a:rPr>
              <a:t>earth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ion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impurities</a:t>
            </a:r>
            <a:endParaRPr lang="sv-SE" sz="2000" dirty="0" smtClean="0">
              <a:solidFill>
                <a:schemeClr val="accent3"/>
              </a:solidFill>
            </a:endParaRPr>
          </a:p>
          <a:p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678664" y="3515648"/>
            <a:ext cx="63534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smtClean="0">
                <a:solidFill>
                  <a:schemeClr val="accent3"/>
                </a:solidFill>
              </a:rPr>
              <a:t>Non-</a:t>
            </a:r>
            <a:r>
              <a:rPr lang="sv-SE" sz="2400" b="1" dirty="0" err="1" smtClean="0">
                <a:solidFill>
                  <a:schemeClr val="accent3"/>
                </a:solidFill>
              </a:rPr>
              <a:t>radiative</a:t>
            </a:r>
            <a:r>
              <a:rPr lang="sv-SE" sz="2400" b="1" dirty="0" smtClean="0">
                <a:solidFill>
                  <a:schemeClr val="accent3"/>
                </a:solidFill>
              </a:rPr>
              <a:t> </a:t>
            </a:r>
            <a:r>
              <a:rPr lang="sv-SE" sz="2400" b="1" dirty="0" err="1" smtClean="0">
                <a:solidFill>
                  <a:schemeClr val="accent3"/>
                </a:solidFill>
              </a:rPr>
              <a:t>recombination</a:t>
            </a:r>
            <a:endParaRPr lang="sv-SE" sz="2400" b="1" dirty="0" smtClean="0">
              <a:solidFill>
                <a:schemeClr val="accent3"/>
              </a:solidFill>
            </a:endParaRPr>
          </a:p>
          <a:p>
            <a:r>
              <a:rPr lang="sv-SE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Transformation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the excitation </a:t>
            </a:r>
            <a:r>
              <a:rPr lang="sv-SE" sz="2000" dirty="0" err="1" smtClean="0">
                <a:solidFill>
                  <a:schemeClr val="accent3"/>
                </a:solidFill>
              </a:rPr>
              <a:t>energy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into</a:t>
            </a:r>
            <a:r>
              <a:rPr lang="sv-SE" sz="2000" dirty="0" smtClean="0">
                <a:solidFill>
                  <a:schemeClr val="accent3"/>
                </a:solidFill>
              </a:rPr>
              <a:t> heat</a:t>
            </a: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Creation </a:t>
            </a:r>
            <a:r>
              <a:rPr lang="sv-SE" sz="2000" dirty="0" err="1" smtClean="0">
                <a:solidFill>
                  <a:schemeClr val="accent3"/>
                </a:solidFill>
              </a:rPr>
              <a:t>of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lattice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defects</a:t>
            </a:r>
            <a:endParaRPr lang="sv-SE" sz="2000" dirty="0" smtClean="0">
              <a:solidFill>
                <a:schemeClr val="accent3"/>
              </a:solidFill>
            </a:endParaRPr>
          </a:p>
          <a:p>
            <a:r>
              <a:rPr lang="sv-SE" sz="2000" dirty="0">
                <a:solidFill>
                  <a:schemeClr val="accent3"/>
                </a:solidFill>
              </a:rPr>
              <a:t>	</a:t>
            </a:r>
            <a:r>
              <a:rPr lang="sv-SE" sz="2000" dirty="0" smtClean="0">
                <a:solidFill>
                  <a:schemeClr val="accent3"/>
                </a:solidFill>
              </a:rPr>
              <a:t>- </a:t>
            </a:r>
            <a:r>
              <a:rPr lang="sv-SE" sz="2000" dirty="0" err="1" smtClean="0">
                <a:solidFill>
                  <a:schemeClr val="accent3"/>
                </a:solidFill>
              </a:rPr>
              <a:t>Photochemical</a:t>
            </a:r>
            <a:r>
              <a:rPr lang="sv-SE" sz="2000" dirty="0" smtClean="0">
                <a:solidFill>
                  <a:schemeClr val="accent3"/>
                </a:solidFill>
              </a:rPr>
              <a:t> </a:t>
            </a:r>
            <a:r>
              <a:rPr lang="sv-SE" sz="2000" dirty="0" err="1" smtClean="0">
                <a:solidFill>
                  <a:schemeClr val="accent3"/>
                </a:solidFill>
              </a:rPr>
              <a:t>changes</a:t>
            </a:r>
            <a:endParaRPr lang="sv-SE" sz="2000" dirty="0">
              <a:solidFill>
                <a:schemeClr val="accent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664" y="5156564"/>
            <a:ext cx="595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 err="1" smtClean="0"/>
              <a:t>Luminescence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of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excitons</a:t>
            </a:r>
            <a:r>
              <a:rPr lang="sv-SE" sz="2400" b="1" dirty="0" smtClean="0"/>
              <a:t>: </a:t>
            </a:r>
            <a:r>
              <a:rPr lang="sv-SE" sz="2400" b="1" dirty="0" err="1" smtClean="0"/>
              <a:t>Wannier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exciton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1081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303" y="1807212"/>
            <a:ext cx="109682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Three </a:t>
            </a:r>
            <a:r>
              <a:rPr lang="en-US" dirty="0" err="1" smtClean="0"/>
              <a:t>excitions</a:t>
            </a:r>
            <a:r>
              <a:rPr lang="en-US" dirty="0" smtClean="0"/>
              <a:t> </a:t>
            </a:r>
            <a:r>
              <a:rPr lang="en-US" dirty="0" smtClean="0"/>
              <a:t>types:</a:t>
            </a:r>
          </a:p>
          <a:p>
            <a:endParaRPr lang="en-US" i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err="1">
                <a:solidFill>
                  <a:schemeClr val="accent1"/>
                </a:solidFill>
              </a:rPr>
              <a:t>Frenkel</a:t>
            </a:r>
            <a:r>
              <a:rPr lang="en-US" i="1" dirty="0">
                <a:solidFill>
                  <a:schemeClr val="accent1"/>
                </a:solidFill>
              </a:rPr>
              <a:t> </a:t>
            </a:r>
            <a:r>
              <a:rPr lang="en-US" i="1" dirty="0" err="1">
                <a:solidFill>
                  <a:schemeClr val="accent1"/>
                </a:solidFill>
              </a:rPr>
              <a:t>exciton</a:t>
            </a:r>
            <a:r>
              <a:rPr lang="en-US" i="1" dirty="0">
                <a:solidFill>
                  <a:schemeClr val="accent1"/>
                </a:solidFill>
              </a:rPr>
              <a:t> </a:t>
            </a:r>
            <a:r>
              <a:rPr lang="en-US" dirty="0"/>
              <a:t>or a small-radius </a:t>
            </a:r>
            <a:r>
              <a:rPr lang="en-US" dirty="0" err="1"/>
              <a:t>exciton</a:t>
            </a:r>
            <a:r>
              <a:rPr lang="en-US" dirty="0" smtClean="0"/>
              <a:t>. </a:t>
            </a:r>
            <a:r>
              <a:rPr lang="en-US" dirty="0" smtClean="0"/>
              <a:t>(</a:t>
            </a:r>
            <a:r>
              <a:rPr lang="sv-SE" dirty="0" smtClean="0"/>
              <a:t>in </a:t>
            </a:r>
            <a:r>
              <a:rPr lang="sv-SE" dirty="0" err="1" smtClean="0"/>
              <a:t>molecular</a:t>
            </a:r>
            <a:r>
              <a:rPr lang="sv-SE" dirty="0" smtClean="0"/>
              <a:t> </a:t>
            </a:r>
            <a:r>
              <a:rPr lang="sv-SE" dirty="0" err="1" smtClean="0"/>
              <a:t>crystals</a:t>
            </a:r>
            <a:r>
              <a:rPr lang="sv-SE" dirty="0"/>
              <a:t>)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1"/>
                </a:solidFill>
              </a:rPr>
              <a:t>A charge transfer </a:t>
            </a:r>
            <a:r>
              <a:rPr lang="en-US" i="1" dirty="0" err="1" smtClean="0">
                <a:solidFill>
                  <a:schemeClr val="accent1"/>
                </a:solidFill>
              </a:rPr>
              <a:t>exciton</a:t>
            </a:r>
            <a:r>
              <a:rPr lang="en-US" i="1" dirty="0" smtClean="0"/>
              <a:t>.</a:t>
            </a:r>
            <a:r>
              <a:rPr lang="en-US" dirty="0" smtClean="0"/>
              <a:t> (in </a:t>
            </a:r>
            <a:r>
              <a:rPr lang="en-US" dirty="0"/>
              <a:t>ionic crystals</a:t>
            </a:r>
            <a:r>
              <a:rPr lang="en-US" dirty="0" smtClean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err="1">
                <a:solidFill>
                  <a:schemeClr val="accent1"/>
                </a:solidFill>
              </a:rPr>
              <a:t>Wannier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exciton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dirty="0"/>
              <a:t>or a </a:t>
            </a:r>
            <a:r>
              <a:rPr lang="sv-SE" dirty="0" err="1"/>
              <a:t>large-radius</a:t>
            </a:r>
            <a:r>
              <a:rPr lang="sv-SE" dirty="0"/>
              <a:t> </a:t>
            </a:r>
            <a:r>
              <a:rPr lang="sv-SE" dirty="0" err="1"/>
              <a:t>exciton</a:t>
            </a:r>
            <a:r>
              <a:rPr lang="sv-SE" dirty="0" smtClean="0"/>
              <a:t>. (in </a:t>
            </a:r>
            <a:r>
              <a:rPr lang="sv-SE" dirty="0" err="1" smtClean="0"/>
              <a:t>semiconductors</a:t>
            </a:r>
            <a:r>
              <a:rPr lang="sv-SE" dirty="0" smtClean="0"/>
              <a:t>)</a:t>
            </a:r>
          </a:p>
          <a:p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437556" y="433006"/>
            <a:ext cx="112833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/>
              <a:t>Luminescence</a:t>
            </a:r>
            <a:r>
              <a:rPr lang="sv-SE" sz="2000" b="1" dirty="0"/>
              <a:t> </a:t>
            </a:r>
            <a:r>
              <a:rPr lang="sv-SE" sz="2000" b="1" dirty="0" err="1"/>
              <a:t>of</a:t>
            </a:r>
            <a:r>
              <a:rPr lang="sv-SE" sz="2000" b="1" dirty="0"/>
              <a:t> </a:t>
            </a:r>
            <a:r>
              <a:rPr lang="sv-SE" sz="2000" b="1" dirty="0" err="1" smtClean="0"/>
              <a:t>excitons</a:t>
            </a:r>
            <a:endParaRPr lang="sv-SE" sz="2000" b="1" dirty="0" smtClean="0"/>
          </a:p>
          <a:p>
            <a:endParaRPr lang="sv-SE" b="1" dirty="0">
              <a:solidFill>
                <a:srgbClr val="FF0000"/>
              </a:solidFill>
            </a:endParaRPr>
          </a:p>
          <a:p>
            <a:r>
              <a:rPr lang="sv-SE" dirty="0">
                <a:solidFill>
                  <a:srgbClr val="FF0000"/>
                </a:solidFill>
              </a:rPr>
              <a:t>A</a:t>
            </a:r>
            <a:r>
              <a:rPr lang="sv-SE" dirty="0" smtClean="0">
                <a:solidFill>
                  <a:srgbClr val="FF0000"/>
                </a:solidFill>
              </a:rPr>
              <a:t>n </a:t>
            </a:r>
            <a:r>
              <a:rPr lang="sv-SE" dirty="0" err="1" smtClean="0">
                <a:solidFill>
                  <a:srgbClr val="FF0000"/>
                </a:solidFill>
              </a:rPr>
              <a:t>exciton</a:t>
            </a:r>
            <a:r>
              <a:rPr lang="sv-SE" dirty="0" smtClean="0">
                <a:solidFill>
                  <a:srgbClr val="FF0000"/>
                </a:solidFill>
              </a:rPr>
              <a:t> -</a:t>
            </a:r>
            <a:r>
              <a:rPr lang="en-US" dirty="0" smtClean="0"/>
              <a:t> </a:t>
            </a:r>
            <a:r>
              <a:rPr lang="en-US" dirty="0"/>
              <a:t>a couple consisting of an electron and </a:t>
            </a:r>
            <a:r>
              <a:rPr lang="en-US" dirty="0" smtClean="0"/>
              <a:t>the associated </a:t>
            </a:r>
            <a:r>
              <a:rPr lang="en-US" dirty="0" smtClean="0"/>
              <a:t>hole, attracted </a:t>
            </a:r>
            <a:r>
              <a:rPr lang="en-US" dirty="0"/>
              <a:t>to each other via Coulomb forces.</a:t>
            </a:r>
            <a:endParaRPr lang="sv-SE" dirty="0"/>
          </a:p>
        </p:txBody>
      </p:sp>
      <p:sp>
        <p:nvSpPr>
          <p:cNvPr id="6" name="Rectangle 5"/>
          <p:cNvSpPr/>
          <p:nvPr/>
        </p:nvSpPr>
        <p:spPr>
          <a:xfrm>
            <a:off x="600303" y="4535635"/>
            <a:ext cx="10552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err="1">
                <a:solidFill>
                  <a:srgbClr val="FF0000"/>
                </a:solidFill>
              </a:rPr>
              <a:t>Wannier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exciton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- a </a:t>
            </a:r>
            <a:r>
              <a:rPr lang="en-US" dirty="0">
                <a:solidFill>
                  <a:srgbClr val="FF0000"/>
                </a:solidFill>
              </a:rPr>
              <a:t>weakly bound electron-hole pair at which an electron and a hole </a:t>
            </a:r>
            <a:r>
              <a:rPr lang="sv-SE" dirty="0" err="1">
                <a:solidFill>
                  <a:srgbClr val="FF0000"/>
                </a:solidFill>
              </a:rPr>
              <a:t>circulate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around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each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other</a:t>
            </a:r>
            <a:r>
              <a:rPr lang="sv-SE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72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09460" y="8999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attractive force </a:t>
            </a:r>
            <a:r>
              <a:rPr lang="en-US" dirty="0"/>
              <a:t>results from </a:t>
            </a:r>
            <a:r>
              <a:rPr lang="en-US" dirty="0" smtClean="0"/>
              <a:t>the </a:t>
            </a:r>
            <a:r>
              <a:rPr lang="sv-SE" dirty="0" err="1" smtClean="0"/>
              <a:t>Coulomb</a:t>
            </a:r>
            <a:r>
              <a:rPr lang="sv-SE" dirty="0" smtClean="0"/>
              <a:t> potential:</a:t>
            </a:r>
          </a:p>
          <a:p>
            <a:endParaRPr lang="sv-SE" dirty="0">
              <a:latin typeface="DejaVu Serif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960" y="1451077"/>
            <a:ext cx="1829201" cy="5462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1714" y="2097408"/>
            <a:ext cx="4221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r - </a:t>
            </a:r>
            <a:r>
              <a:rPr lang="en-US" dirty="0" smtClean="0"/>
              <a:t>the </a:t>
            </a:r>
            <a:r>
              <a:rPr lang="en-US" dirty="0"/>
              <a:t>electron-hole distance </a:t>
            </a:r>
            <a:endParaRPr lang="en-US" dirty="0" smtClean="0"/>
          </a:p>
          <a:p>
            <a:r>
              <a:rPr lang="en-US" i="1" dirty="0" smtClean="0"/>
              <a:t>ε - </a:t>
            </a:r>
            <a:r>
              <a:rPr lang="en-US" dirty="0" smtClean="0"/>
              <a:t>the dielectric </a:t>
            </a:r>
            <a:r>
              <a:rPr lang="sv-SE" dirty="0" err="1" smtClean="0"/>
              <a:t>constant</a:t>
            </a:r>
            <a:r>
              <a:rPr lang="sv-SE" dirty="0" smtClean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substance</a:t>
            </a:r>
            <a:r>
              <a:rPr lang="sv-SE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4490" y="307170"/>
            <a:ext cx="19791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b="1" dirty="0" err="1"/>
              <a:t>Wannier</a:t>
            </a:r>
            <a:r>
              <a:rPr lang="sv-SE" sz="2000" b="1" dirty="0"/>
              <a:t> </a:t>
            </a:r>
            <a:r>
              <a:rPr lang="sv-SE" sz="2000" b="1" dirty="0" err="1"/>
              <a:t>exciton</a:t>
            </a:r>
            <a:r>
              <a:rPr lang="sv-SE" sz="2000" b="1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809460" y="3110238"/>
            <a:ext cx="2050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FF0000"/>
                </a:solidFill>
                <a:latin typeface="DejaVu Serif"/>
              </a:rPr>
              <a:t>binding energy:</a:t>
            </a: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021" y="3455935"/>
            <a:ext cx="2491383" cy="7802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96161" y="419176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A typical value of </a:t>
            </a:r>
            <a:r>
              <a:rPr lang="en-US" i="1" dirty="0" smtClean="0"/>
              <a:t>E</a:t>
            </a:r>
            <a:r>
              <a:rPr lang="en-US" baseline="-25000" dirty="0" smtClean="0"/>
              <a:t>X</a:t>
            </a:r>
            <a:r>
              <a:rPr lang="en-US" dirty="0" smtClean="0"/>
              <a:t> </a:t>
            </a:r>
            <a:r>
              <a:rPr lang="en-US" dirty="0"/>
              <a:t>thus amounts to </a:t>
            </a:r>
            <a:r>
              <a:rPr lang="en-US" i="1" dirty="0" smtClean="0"/>
              <a:t>E</a:t>
            </a:r>
            <a:r>
              <a:rPr lang="en-US" baseline="-25000" dirty="0"/>
              <a:t>X</a:t>
            </a:r>
            <a:r>
              <a:rPr lang="en-US" dirty="0" smtClean="0"/>
              <a:t> ≈ </a:t>
            </a:r>
            <a:r>
              <a:rPr lang="sv-SE" dirty="0" smtClean="0"/>
              <a:t>13meV</a:t>
            </a:r>
            <a:r>
              <a:rPr lang="sv-SE"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2369" y="5021067"/>
            <a:ext cx="7986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  <a:latin typeface="DejaVu Serif"/>
              </a:rPr>
              <a:t>The </a:t>
            </a:r>
            <a:r>
              <a:rPr lang="en-US" i="1" dirty="0" err="1">
                <a:solidFill>
                  <a:schemeClr val="accent1"/>
                </a:solidFill>
                <a:latin typeface="DejaVu Serif"/>
              </a:rPr>
              <a:t>Wannier</a:t>
            </a:r>
            <a:r>
              <a:rPr lang="en-US" i="1" dirty="0">
                <a:solidFill>
                  <a:schemeClr val="accent1"/>
                </a:solidFill>
                <a:latin typeface="DejaVu Serif"/>
              </a:rPr>
              <a:t> </a:t>
            </a:r>
            <a:r>
              <a:rPr lang="en-US" i="1" dirty="0" err="1">
                <a:solidFill>
                  <a:schemeClr val="accent1"/>
                </a:solidFill>
                <a:latin typeface="DejaVu Serif"/>
              </a:rPr>
              <a:t>exciton</a:t>
            </a:r>
            <a:r>
              <a:rPr lang="en-US" i="1" dirty="0">
                <a:solidFill>
                  <a:schemeClr val="accent1"/>
                </a:solidFill>
                <a:latin typeface="DejaVu Serif"/>
              </a:rPr>
              <a:t> binding energy is therefore of the order </a:t>
            </a:r>
            <a:r>
              <a:rPr lang="en-US" i="1" dirty="0" smtClean="0">
                <a:solidFill>
                  <a:schemeClr val="accent1"/>
                </a:solidFill>
                <a:latin typeface="DejaVu Serif"/>
              </a:rPr>
              <a:t>of </a:t>
            </a:r>
            <a:r>
              <a:rPr lang="sv-SE" i="1" dirty="0" smtClean="0">
                <a:solidFill>
                  <a:schemeClr val="accent1"/>
                </a:solidFill>
                <a:latin typeface="DejaVu Serif"/>
              </a:rPr>
              <a:t>tens </a:t>
            </a:r>
            <a:r>
              <a:rPr lang="sv-SE" i="1" dirty="0" err="1">
                <a:solidFill>
                  <a:schemeClr val="accent1"/>
                </a:solidFill>
                <a:latin typeface="DejaVu Serif"/>
              </a:rPr>
              <a:t>of</a:t>
            </a:r>
            <a:r>
              <a:rPr lang="sv-SE" i="1" dirty="0">
                <a:solidFill>
                  <a:schemeClr val="accent1"/>
                </a:solidFill>
                <a:latin typeface="DejaVu Serif"/>
              </a:rPr>
              <a:t> </a:t>
            </a:r>
            <a:r>
              <a:rPr lang="sv-SE" i="1" dirty="0" err="1">
                <a:solidFill>
                  <a:schemeClr val="accent1"/>
                </a:solidFill>
                <a:latin typeface="DejaVu Serif"/>
              </a:rPr>
              <a:t>meV</a:t>
            </a:r>
            <a:r>
              <a:rPr lang="sv-SE" i="1" dirty="0">
                <a:solidFill>
                  <a:schemeClr val="accent1"/>
                </a:solidFill>
                <a:latin typeface="DejaVu Serif"/>
              </a:rPr>
              <a:t>.</a:t>
            </a:r>
            <a:endParaRPr lang="sv-SE" i="1" dirty="0">
              <a:solidFill>
                <a:schemeClr val="accent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161" y="547251"/>
            <a:ext cx="4152900" cy="3276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0945" y="4097737"/>
            <a:ext cx="4100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Schematic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 smtClean="0"/>
              <a:t>Wannier</a:t>
            </a:r>
            <a:r>
              <a:rPr lang="sv-SE" dirty="0" smtClean="0"/>
              <a:t> </a:t>
            </a:r>
            <a:r>
              <a:rPr lang="sv-SE" dirty="0" err="1" smtClean="0"/>
              <a:t>exciton</a:t>
            </a:r>
            <a:r>
              <a:rPr lang="sv-SE" dirty="0" smtClean="0"/>
              <a:t> </a:t>
            </a:r>
            <a:r>
              <a:rPr lang="sv-SE" dirty="0"/>
              <a:t>in a </a:t>
            </a:r>
            <a:r>
              <a:rPr lang="sv-SE" dirty="0" err="1"/>
              <a:t>two-dimensional</a:t>
            </a:r>
            <a:r>
              <a:rPr lang="sv-SE" dirty="0"/>
              <a:t> </a:t>
            </a:r>
            <a:r>
              <a:rPr lang="sv-SE" dirty="0" err="1" smtClean="0"/>
              <a:t>crystal</a:t>
            </a:r>
            <a:r>
              <a:rPr lang="sv-SE" dirty="0" smtClean="0"/>
              <a:t> </a:t>
            </a:r>
            <a:r>
              <a:rPr lang="en-US" dirty="0" smtClean="0"/>
              <a:t>lattice </a:t>
            </a:r>
            <a:r>
              <a:rPr lang="en-US" dirty="0"/>
              <a:t>with lattice constant </a:t>
            </a:r>
            <a:r>
              <a:rPr lang="en-US" i="1" dirty="0"/>
              <a:t>a</a:t>
            </a:r>
            <a:r>
              <a:rPr lang="en-US" dirty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2520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241" y="128289"/>
            <a:ext cx="2642249" cy="65013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371" y="2233412"/>
            <a:ext cx="3575312" cy="6902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13027" y="3159035"/>
            <a:ext cx="69780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Where</a:t>
            </a:r>
            <a:r>
              <a:rPr lang="en-US" dirty="0" smtClean="0"/>
              <a:t>,     </a:t>
            </a:r>
            <a:r>
              <a:rPr lang="en-US" i="1" dirty="0"/>
              <a:t>n </a:t>
            </a:r>
            <a:r>
              <a:rPr lang="en-US" dirty="0"/>
              <a:t>= </a:t>
            </a:r>
            <a:r>
              <a:rPr lang="en-US" dirty="0" smtClean="0"/>
              <a:t>1,2,3… - the </a:t>
            </a:r>
            <a:r>
              <a:rPr lang="sv-SE" dirty="0" smtClean="0"/>
              <a:t>principal quantum </a:t>
            </a:r>
            <a:r>
              <a:rPr lang="sv-SE" dirty="0" err="1" smtClean="0"/>
              <a:t>orbit</a:t>
            </a:r>
            <a:r>
              <a:rPr lang="sv-SE" dirty="0" smtClean="0"/>
              <a:t> </a:t>
            </a:r>
            <a:r>
              <a:rPr lang="sv-SE" dirty="0" err="1" smtClean="0"/>
              <a:t>number</a:t>
            </a:r>
            <a:endParaRPr lang="sv-SE" dirty="0" smtClean="0"/>
          </a:p>
          <a:p>
            <a:r>
              <a:rPr lang="sv-SE" i="1" dirty="0" smtClean="0"/>
              <a:t>	m</a:t>
            </a:r>
            <a:r>
              <a:rPr lang="sv-SE" baseline="-25000" dirty="0" smtClean="0"/>
              <a:t>r</a:t>
            </a:r>
            <a:r>
              <a:rPr lang="sv-SE" dirty="0" smtClean="0"/>
              <a:t> </a:t>
            </a:r>
            <a:r>
              <a:rPr lang="sv-SE" dirty="0"/>
              <a:t>= (</a:t>
            </a:r>
            <a:r>
              <a:rPr lang="sv-SE" i="1" dirty="0" smtClean="0"/>
              <a:t>m</a:t>
            </a:r>
            <a:r>
              <a:rPr lang="pt-BR" baseline="-25000" dirty="0" smtClean="0"/>
              <a:t>e</a:t>
            </a:r>
            <a:r>
              <a:rPr lang="pt-BR" dirty="0" smtClean="0"/>
              <a:t>+ </a:t>
            </a:r>
            <a:r>
              <a:rPr lang="pt-BR" i="1" dirty="0" smtClean="0"/>
              <a:t>m </a:t>
            </a:r>
            <a:r>
              <a:rPr lang="pt-BR" baseline="-25000" dirty="0"/>
              <a:t>h</a:t>
            </a:r>
            <a:r>
              <a:rPr lang="pt-BR" dirty="0" smtClean="0"/>
              <a:t>)/(</a:t>
            </a:r>
            <a:r>
              <a:rPr lang="pt-BR" i="1" dirty="0"/>
              <a:t>m </a:t>
            </a:r>
            <a:r>
              <a:rPr lang="pt-BR" baseline="-25000" dirty="0"/>
              <a:t>e </a:t>
            </a:r>
            <a:r>
              <a:rPr lang="pt-BR" dirty="0"/>
              <a:t>+ </a:t>
            </a:r>
            <a:r>
              <a:rPr lang="pt-BR" i="1" dirty="0"/>
              <a:t>m </a:t>
            </a:r>
            <a:r>
              <a:rPr lang="pt-BR" baseline="-25000" dirty="0"/>
              <a:t>h</a:t>
            </a:r>
            <a:r>
              <a:rPr lang="pt-BR" dirty="0" smtClean="0"/>
              <a:t>) - </a:t>
            </a:r>
            <a:r>
              <a:rPr lang="sv-SE" dirty="0"/>
              <a:t>the </a:t>
            </a:r>
            <a:r>
              <a:rPr lang="sv-SE" dirty="0" err="1"/>
              <a:t>reduced</a:t>
            </a:r>
            <a:r>
              <a:rPr lang="sv-SE" dirty="0"/>
              <a:t> </a:t>
            </a:r>
            <a:r>
              <a:rPr lang="sv-SE" dirty="0" err="1"/>
              <a:t>mass</a:t>
            </a:r>
            <a:r>
              <a:rPr lang="sv-SE" dirty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exciton</a:t>
            </a:r>
            <a:endParaRPr lang="sv-SE" dirty="0" smtClean="0"/>
          </a:p>
          <a:p>
            <a:r>
              <a:rPr lang="sv-SE" i="1" dirty="0"/>
              <a:t>	</a:t>
            </a:r>
            <a:r>
              <a:rPr lang="sv-SE" i="1" dirty="0" smtClean="0"/>
              <a:t>m</a:t>
            </a:r>
            <a:r>
              <a:rPr lang="sv-SE" baseline="-25000" dirty="0" smtClean="0"/>
              <a:t>0</a:t>
            </a:r>
            <a:r>
              <a:rPr lang="sv-SE" dirty="0" smtClean="0"/>
              <a:t> </a:t>
            </a:r>
            <a:r>
              <a:rPr lang="sv-SE" dirty="0" smtClean="0"/>
              <a:t>- the </a:t>
            </a:r>
            <a:r>
              <a:rPr lang="sv-SE" dirty="0" err="1" smtClean="0"/>
              <a:t>free</a:t>
            </a:r>
            <a:r>
              <a:rPr lang="sv-SE" dirty="0" smtClean="0"/>
              <a:t> </a:t>
            </a:r>
            <a:r>
              <a:rPr lang="sv-SE" dirty="0" err="1" smtClean="0"/>
              <a:t>electron</a:t>
            </a:r>
            <a:r>
              <a:rPr lang="sv-SE" dirty="0" smtClean="0"/>
              <a:t> </a:t>
            </a:r>
            <a:r>
              <a:rPr lang="sv-SE" dirty="0" err="1" smtClean="0"/>
              <a:t>mass</a:t>
            </a:r>
            <a:endParaRPr lang="sv-SE" i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789064" y="435133"/>
            <a:ext cx="641996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err="1" smtClean="0">
                <a:latin typeface="DejaVu Serif"/>
              </a:rPr>
              <a:t>Two</a:t>
            </a:r>
            <a:r>
              <a:rPr lang="sv-SE" dirty="0" smtClean="0">
                <a:latin typeface="DejaVu Serif"/>
              </a:rPr>
              <a:t> </a:t>
            </a:r>
            <a:r>
              <a:rPr lang="sv-SE" dirty="0" err="1" smtClean="0">
                <a:latin typeface="DejaVu Serif"/>
              </a:rPr>
              <a:t>factors</a:t>
            </a:r>
            <a:r>
              <a:rPr lang="sv-SE" dirty="0" smtClean="0">
                <a:latin typeface="DejaVu Serif"/>
              </a:rPr>
              <a:t> </a:t>
            </a:r>
            <a:r>
              <a:rPr lang="sv-SE" dirty="0" err="1" smtClean="0">
                <a:latin typeface="DejaVu Serif"/>
              </a:rPr>
              <a:t>impacting</a:t>
            </a:r>
            <a:r>
              <a:rPr lang="sv-SE" dirty="0" smtClean="0">
                <a:latin typeface="DejaVu Serif"/>
              </a:rPr>
              <a:t> the </a:t>
            </a:r>
            <a:r>
              <a:rPr lang="sv-SE" dirty="0" err="1" smtClean="0">
                <a:latin typeface="DejaVu Serif"/>
              </a:rPr>
              <a:t>calculation</a:t>
            </a:r>
            <a:r>
              <a:rPr lang="sv-SE" dirty="0" smtClean="0">
                <a:latin typeface="DejaVu Serif"/>
              </a:rPr>
              <a:t> </a:t>
            </a:r>
            <a:r>
              <a:rPr lang="sv-SE" dirty="0" err="1" smtClean="0">
                <a:latin typeface="DejaVu Serif"/>
              </a:rPr>
              <a:t>of</a:t>
            </a:r>
            <a:r>
              <a:rPr lang="sv-SE" dirty="0" smtClean="0">
                <a:latin typeface="DejaVu Serif"/>
              </a:rPr>
              <a:t> </a:t>
            </a:r>
            <a:r>
              <a:rPr lang="sv-SE" b="1" dirty="0" err="1" smtClean="0">
                <a:solidFill>
                  <a:srgbClr val="FF0000"/>
                </a:solidFill>
                <a:latin typeface="DejaVu Serif"/>
              </a:rPr>
              <a:t>orbital</a:t>
            </a:r>
            <a:r>
              <a:rPr lang="sv-SE" b="1" dirty="0" smtClean="0">
                <a:solidFill>
                  <a:srgbClr val="FF0000"/>
                </a:solidFill>
                <a:latin typeface="DejaVu Serif"/>
              </a:rPr>
              <a:t> </a:t>
            </a:r>
            <a:r>
              <a:rPr lang="sv-SE" b="1" dirty="0" err="1" smtClean="0">
                <a:solidFill>
                  <a:srgbClr val="FF0000"/>
                </a:solidFill>
                <a:latin typeface="DejaVu Serif"/>
              </a:rPr>
              <a:t>radius</a:t>
            </a:r>
            <a:r>
              <a:rPr lang="sv-SE" dirty="0" smtClean="0">
                <a:latin typeface="DejaVu Serif"/>
              </a:rPr>
              <a:t>:</a:t>
            </a:r>
          </a:p>
          <a:p>
            <a:endParaRPr lang="sv-SE" dirty="0" smtClean="0">
              <a:latin typeface="DejaVu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 </a:t>
            </a:r>
            <a:r>
              <a:rPr lang="sv-SE" dirty="0" err="1" smtClean="0"/>
              <a:t>substantially</a:t>
            </a:r>
            <a:r>
              <a:rPr lang="sv-SE" dirty="0" smtClean="0"/>
              <a:t> </a:t>
            </a:r>
            <a:r>
              <a:rPr lang="en-US" dirty="0" smtClean="0">
                <a:solidFill>
                  <a:schemeClr val="accent1"/>
                </a:solidFill>
              </a:rPr>
              <a:t>different </a:t>
            </a:r>
            <a:r>
              <a:rPr lang="en-US" dirty="0">
                <a:solidFill>
                  <a:schemeClr val="accent1"/>
                </a:solidFill>
              </a:rPr>
              <a:t>ratio of the (effective) </a:t>
            </a:r>
            <a:r>
              <a:rPr lang="en-US" dirty="0" smtClean="0">
                <a:solidFill>
                  <a:schemeClr val="accent1"/>
                </a:solidFill>
              </a:rPr>
              <a:t>masses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the </a:t>
            </a:r>
            <a:r>
              <a:rPr lang="sv-SE" dirty="0" err="1" smtClean="0">
                <a:solidFill>
                  <a:schemeClr val="accent1"/>
                </a:solidFill>
              </a:rPr>
              <a:t>attractive</a:t>
            </a:r>
            <a:r>
              <a:rPr lang="sv-SE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electrostatic </a:t>
            </a:r>
            <a:r>
              <a:rPr lang="en-US" dirty="0">
                <a:solidFill>
                  <a:schemeClr val="accent1"/>
                </a:solidFill>
              </a:rPr>
              <a:t>force</a:t>
            </a:r>
            <a:r>
              <a:rPr lang="en-US" dirty="0"/>
              <a:t> between the electron and hole</a:t>
            </a:r>
            <a:endParaRPr lang="sv-SE" dirty="0"/>
          </a:p>
        </p:txBody>
      </p:sp>
      <p:sp>
        <p:nvSpPr>
          <p:cNvPr id="12" name="TextBox 11"/>
          <p:cNvSpPr txBox="1"/>
          <p:nvPr/>
        </p:nvSpPr>
        <p:spPr>
          <a:xfrm>
            <a:off x="1113027" y="4336473"/>
            <a:ext cx="247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accent1"/>
                </a:solidFill>
              </a:rPr>
              <a:t>the total </a:t>
            </a:r>
            <a:r>
              <a:rPr lang="sv-SE" dirty="0" err="1">
                <a:solidFill>
                  <a:schemeClr val="accent1"/>
                </a:solidFill>
              </a:rPr>
              <a:t>exciton</a:t>
            </a:r>
            <a:r>
              <a:rPr lang="sv-SE" dirty="0">
                <a:solidFill>
                  <a:schemeClr val="accent1"/>
                </a:solidFill>
              </a:rPr>
              <a:t> </a:t>
            </a:r>
            <a:r>
              <a:rPr lang="sv-SE" dirty="0" err="1" smtClean="0">
                <a:solidFill>
                  <a:schemeClr val="accent1"/>
                </a:solidFill>
              </a:rPr>
              <a:t>energy</a:t>
            </a:r>
            <a:r>
              <a:rPr lang="sv-SE" dirty="0" smtClean="0">
                <a:solidFill>
                  <a:schemeClr val="accent1"/>
                </a:solidFill>
              </a:rPr>
              <a:t>:</a:t>
            </a:r>
            <a:endParaRPr lang="sv-SE" dirty="0">
              <a:solidFill>
                <a:schemeClr val="accent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452" y="4643504"/>
            <a:ext cx="5533177" cy="6854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33055" y="5328939"/>
            <a:ext cx="2719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the ground state, </a:t>
            </a:r>
            <a:r>
              <a:rPr lang="en-US" i="1" dirty="0">
                <a:solidFill>
                  <a:srgbClr val="FF0000"/>
                </a:solidFill>
              </a:rPr>
              <a:t>n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,</a:t>
            </a:r>
          </a:p>
          <a:p>
            <a:endParaRPr lang="sv-SE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9167" y="5890078"/>
            <a:ext cx="4776247" cy="62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6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78" y="556567"/>
            <a:ext cx="4054711" cy="40129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5765" y="156457"/>
            <a:ext cx="4918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Absorption spectrum of the </a:t>
            </a:r>
            <a:r>
              <a:rPr lang="en-US" sz="2000" b="1" dirty="0" err="1" smtClean="0"/>
              <a:t>Wannier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exciton</a:t>
            </a:r>
            <a:endParaRPr lang="sv-SE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6555474" y="4798158"/>
            <a:ext cx="5484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Optical absorption spectrum of </a:t>
            </a:r>
            <a:r>
              <a:rPr lang="en-US" dirty="0" smtClean="0"/>
              <a:t>a very </a:t>
            </a:r>
            <a:r>
              <a:rPr lang="en-US" dirty="0"/>
              <a:t>pure GaAs sample at </a:t>
            </a:r>
            <a:r>
              <a:rPr lang="en-US" i="1" dirty="0"/>
              <a:t>T </a:t>
            </a:r>
            <a:r>
              <a:rPr lang="en-US" dirty="0"/>
              <a:t>= 1.2K in </a:t>
            </a:r>
            <a:r>
              <a:rPr lang="en-US" dirty="0" smtClean="0"/>
              <a:t>the vicinity </a:t>
            </a:r>
            <a:r>
              <a:rPr lang="en-US" dirty="0"/>
              <a:t>of the absorption edge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347772" y="2999816"/>
            <a:ext cx="62077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Marked</a:t>
            </a:r>
            <a:r>
              <a:rPr lang="sv-SE" dirty="0" smtClean="0"/>
              <a:t> </a:t>
            </a:r>
            <a:r>
              <a:rPr lang="en-US" dirty="0" smtClean="0"/>
              <a:t>absorption </a:t>
            </a:r>
            <a:r>
              <a:rPr lang="en-US" dirty="0"/>
              <a:t>lines, leading to the </a:t>
            </a:r>
            <a:r>
              <a:rPr lang="en-US" dirty="0" smtClean="0"/>
              <a:t>creation of </a:t>
            </a:r>
            <a:r>
              <a:rPr lang="en-US" dirty="0"/>
              <a:t>the free </a:t>
            </a:r>
            <a:r>
              <a:rPr lang="en-US" dirty="0" err="1"/>
              <a:t>exciton</a:t>
            </a:r>
            <a:r>
              <a:rPr lang="en-US" dirty="0"/>
              <a:t> in the state </a:t>
            </a:r>
            <a:r>
              <a:rPr lang="en-US" i="1" dirty="0"/>
              <a:t>n </a:t>
            </a:r>
            <a:r>
              <a:rPr lang="en-US" dirty="0"/>
              <a:t>= 1, </a:t>
            </a:r>
            <a:r>
              <a:rPr lang="en-US" dirty="0" smtClean="0"/>
              <a:t>2 and </a:t>
            </a:r>
            <a:r>
              <a:rPr lang="en-US" dirty="0"/>
              <a:t>3, dominate the </a:t>
            </a:r>
            <a:r>
              <a:rPr lang="en-US" dirty="0" smtClean="0"/>
              <a:t>spectrum.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Absorption </a:t>
            </a:r>
            <a:r>
              <a:rPr lang="en-US" dirty="0"/>
              <a:t>into higher </a:t>
            </a:r>
            <a:r>
              <a:rPr lang="en-US" dirty="0" err="1"/>
              <a:t>exciton</a:t>
            </a:r>
            <a:r>
              <a:rPr lang="en-US" dirty="0"/>
              <a:t> </a:t>
            </a:r>
            <a:r>
              <a:rPr lang="en-US" dirty="0" smtClean="0"/>
              <a:t>states merges </a:t>
            </a:r>
            <a:r>
              <a:rPr lang="en-US" dirty="0"/>
              <a:t>gently into the </a:t>
            </a:r>
            <a:r>
              <a:rPr lang="en-US" dirty="0" smtClean="0"/>
              <a:t>absorption </a:t>
            </a:r>
            <a:r>
              <a:rPr lang="sv-SE" dirty="0" err="1" smtClean="0"/>
              <a:t>continuum</a:t>
            </a:r>
            <a:r>
              <a:rPr lang="sv-SE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value of the forbidden </a:t>
            </a:r>
            <a:r>
              <a:rPr lang="en-US" dirty="0" smtClean="0"/>
              <a:t>gap </a:t>
            </a:r>
            <a:r>
              <a:rPr lang="en-US" i="1" dirty="0" smtClean="0"/>
              <a:t>E</a:t>
            </a:r>
            <a:r>
              <a:rPr lang="en-US" dirty="0" smtClean="0"/>
              <a:t>g </a:t>
            </a:r>
            <a:r>
              <a:rPr lang="en-US" dirty="0"/>
              <a:t>= 1.5194eV </a:t>
            </a:r>
            <a:r>
              <a:rPr lang="en-US" dirty="0" smtClean="0"/>
              <a:t>is determined by extrapolating </a:t>
            </a:r>
            <a:r>
              <a:rPr lang="en-US" dirty="0"/>
              <a:t>the series to </a:t>
            </a:r>
            <a:r>
              <a:rPr lang="en-US" i="1" dirty="0"/>
              <a:t>n </a:t>
            </a:r>
            <a:r>
              <a:rPr lang="en-US" dirty="0"/>
              <a:t>=</a:t>
            </a:r>
            <a:r>
              <a:rPr lang="en-US" dirty="0">
                <a:latin typeface="Adobe Devanagari" panose="02040503050201020203" pitchFamily="18" charset="0"/>
                <a:ea typeface="Tahoma" panose="020B0604030504040204" pitchFamily="34" charset="0"/>
                <a:cs typeface="Adobe Devanagari" panose="02040503050201020203" pitchFamily="18" charset="0"/>
              </a:rPr>
              <a:t> </a:t>
            </a:r>
            <a:r>
              <a:rPr lang="en-US" dirty="0" smtClean="0">
                <a:latin typeface="Adobe Devanagari" panose="02040503050201020203" pitchFamily="18" charset="0"/>
                <a:ea typeface="Tahoma" panose="020B0604030504040204" pitchFamily="34" charset="0"/>
                <a:cs typeface="Adobe Devanagari" panose="02040503050201020203" pitchFamily="18" charset="0"/>
              </a:rPr>
              <a:t>∞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Two facts from the direct absorption spectrum:</a:t>
            </a:r>
            <a:endParaRPr lang="en-US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/>
                </a:solidFill>
              </a:rPr>
              <a:t>the </a:t>
            </a:r>
            <a:r>
              <a:rPr lang="en-US" dirty="0" smtClean="0">
                <a:solidFill>
                  <a:schemeClr val="accent1"/>
                </a:solidFill>
              </a:rPr>
              <a:t>intensity of </a:t>
            </a:r>
            <a:r>
              <a:rPr lang="en-US" dirty="0">
                <a:solidFill>
                  <a:schemeClr val="accent1"/>
                </a:solidFill>
              </a:rPr>
              <a:t>the absorption lines drops with increasing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/>
                </a:solidFill>
              </a:rPr>
              <a:t>the </a:t>
            </a:r>
            <a:r>
              <a:rPr lang="en-US" dirty="0">
                <a:solidFill>
                  <a:schemeClr val="accent1"/>
                </a:solidFill>
              </a:rPr>
              <a:t>optical absorption for </a:t>
            </a:r>
            <a:r>
              <a:rPr lang="en-US" i="1" dirty="0" err="1">
                <a:solidFill>
                  <a:schemeClr val="accent1"/>
                </a:solidFill>
              </a:rPr>
              <a:t>hν</a:t>
            </a:r>
            <a:r>
              <a:rPr lang="en-US" i="1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≥ </a:t>
            </a:r>
            <a:r>
              <a:rPr lang="en-US" i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>
                <a:solidFill>
                  <a:schemeClr val="accent1"/>
                </a:solidFill>
              </a:rPr>
              <a:t>g </a:t>
            </a:r>
            <a:r>
              <a:rPr lang="en-US" dirty="0">
                <a:solidFill>
                  <a:schemeClr val="accent1"/>
                </a:solidFill>
              </a:rPr>
              <a:t>becomes </a:t>
            </a:r>
            <a:r>
              <a:rPr lang="en-US" dirty="0" smtClean="0">
                <a:solidFill>
                  <a:schemeClr val="accent1"/>
                </a:solidFill>
              </a:rPr>
              <a:t>enhanced under </a:t>
            </a:r>
            <a:r>
              <a:rPr lang="en-US" dirty="0">
                <a:solidFill>
                  <a:schemeClr val="accent1"/>
                </a:solidFill>
              </a:rPr>
              <a:t>the influence of </a:t>
            </a:r>
            <a:r>
              <a:rPr lang="en-US" dirty="0" err="1">
                <a:solidFill>
                  <a:schemeClr val="accent1"/>
                </a:solidFill>
              </a:rPr>
              <a:t>excitons</a:t>
            </a:r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765" y="762358"/>
            <a:ext cx="5447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In a </a:t>
            </a:r>
            <a:r>
              <a:rPr lang="sv-SE" dirty="0" err="1"/>
              <a:t>direct</a:t>
            </a:r>
            <a:r>
              <a:rPr lang="sv-SE" dirty="0"/>
              <a:t>-bandgap </a:t>
            </a:r>
            <a:r>
              <a:rPr lang="sv-SE" dirty="0" err="1" smtClean="0"/>
              <a:t>semiconductor</a:t>
            </a:r>
            <a:r>
              <a:rPr lang="sv-SE" dirty="0" smtClean="0"/>
              <a:t>,</a:t>
            </a:r>
            <a:r>
              <a:rPr lang="sv-SE" dirty="0"/>
              <a:t> </a:t>
            </a:r>
            <a:r>
              <a:rPr lang="sv-SE" dirty="0">
                <a:solidFill>
                  <a:srgbClr val="FF0000"/>
                </a:solidFill>
              </a:rPr>
              <a:t>the absorption </a:t>
            </a:r>
            <a:r>
              <a:rPr lang="sv-SE" dirty="0" err="1">
                <a:solidFill>
                  <a:srgbClr val="FF0000"/>
                </a:solidFill>
              </a:rPr>
              <a:t>edge</a:t>
            </a:r>
            <a:endParaRPr lang="sv-SE" dirty="0">
              <a:solidFill>
                <a:srgbClr val="FF0000"/>
              </a:solidFill>
            </a:endParaRPr>
          </a:p>
          <a:p>
            <a:endParaRPr lang="sv-S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876" y="1408689"/>
            <a:ext cx="3183899" cy="5204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9476" y="205502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photons possessing energy </a:t>
            </a:r>
            <a:r>
              <a:rPr lang="en-US" i="1" dirty="0" err="1"/>
              <a:t>hν</a:t>
            </a:r>
            <a:r>
              <a:rPr lang="en-US" i="1" dirty="0"/>
              <a:t> </a:t>
            </a:r>
            <a:r>
              <a:rPr lang="en-US" dirty="0">
                <a:solidFill>
                  <a:srgbClr val="FF0000"/>
                </a:solidFill>
              </a:rPr>
              <a:t>smaller </a:t>
            </a:r>
            <a:r>
              <a:rPr lang="en-US" dirty="0"/>
              <a:t>than the bandgap width </a:t>
            </a:r>
            <a:r>
              <a:rPr lang="en-US" i="1" dirty="0" smtClean="0"/>
              <a:t>E</a:t>
            </a:r>
            <a:r>
              <a:rPr lang="en-US" dirty="0" smtClean="0"/>
              <a:t>g therefore </a:t>
            </a:r>
            <a:r>
              <a:rPr lang="en-US" dirty="0"/>
              <a:t>should not be absorbed at all.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566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848" y="1055679"/>
            <a:ext cx="5334000" cy="365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2630" y="1055679"/>
            <a:ext cx="518242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FF0000"/>
                </a:solidFill>
              </a:rPr>
              <a:t>In </a:t>
            </a:r>
            <a:r>
              <a:rPr lang="sv-SE" dirty="0" err="1" smtClean="0">
                <a:solidFill>
                  <a:srgbClr val="FF0000"/>
                </a:solidFill>
              </a:rPr>
              <a:t>indirect</a:t>
            </a:r>
            <a:r>
              <a:rPr lang="sv-SE" dirty="0" smtClean="0">
                <a:solidFill>
                  <a:srgbClr val="FF0000"/>
                </a:solidFill>
              </a:rPr>
              <a:t>-bandgap </a:t>
            </a:r>
            <a:r>
              <a:rPr lang="sv-SE" dirty="0" err="1" smtClean="0">
                <a:solidFill>
                  <a:srgbClr val="FF0000"/>
                </a:solidFill>
              </a:rPr>
              <a:t>semiconductors</a:t>
            </a:r>
            <a:r>
              <a:rPr lang="sv-SE" dirty="0" smtClean="0"/>
              <a:t>, </a:t>
            </a:r>
            <a:r>
              <a:rPr lang="sv-SE" dirty="0" err="1" smtClean="0"/>
              <a:t>however</a:t>
            </a:r>
            <a:r>
              <a:rPr lang="sv-SE" dirty="0"/>
              <a:t>, </a:t>
            </a:r>
            <a:r>
              <a:rPr lang="sv-SE" dirty="0" smtClean="0"/>
              <a:t>a </a:t>
            </a:r>
            <a:r>
              <a:rPr lang="sv-SE" dirty="0" err="1" smtClean="0"/>
              <a:t>substantially</a:t>
            </a:r>
            <a:r>
              <a:rPr lang="sv-SE" dirty="0" smtClean="0"/>
              <a:t> </a:t>
            </a:r>
            <a:r>
              <a:rPr lang="sv-SE" dirty="0" smtClean="0"/>
              <a:t>different </a:t>
            </a:r>
            <a:r>
              <a:rPr lang="sv-SE" dirty="0" err="1" smtClean="0"/>
              <a:t>spectral</a:t>
            </a:r>
            <a:r>
              <a:rPr lang="sv-SE" dirty="0" smtClean="0"/>
              <a:t> </a:t>
            </a:r>
            <a:r>
              <a:rPr lang="sv-SE" dirty="0" err="1" smtClean="0"/>
              <a:t>dependence</a:t>
            </a:r>
            <a:r>
              <a:rPr lang="sv-SE" dirty="0" smtClean="0"/>
              <a:t> </a:t>
            </a:r>
            <a:r>
              <a:rPr lang="en-US" dirty="0" smtClean="0"/>
              <a:t>around </a:t>
            </a:r>
            <a:r>
              <a:rPr lang="en-US" dirty="0"/>
              <a:t>the onset of </a:t>
            </a:r>
            <a:r>
              <a:rPr lang="en-US" dirty="0" smtClean="0"/>
              <a:t>the </a:t>
            </a:r>
            <a:r>
              <a:rPr lang="sv-SE" dirty="0" err="1" smtClean="0"/>
              <a:t>intrinsic</a:t>
            </a:r>
            <a:r>
              <a:rPr lang="sv-SE" dirty="0" smtClean="0"/>
              <a:t> absorption </a:t>
            </a:r>
            <a:r>
              <a:rPr lang="sv-SE" dirty="0" err="1" smtClean="0"/>
              <a:t>edge</a:t>
            </a:r>
            <a:r>
              <a:rPr lang="sv-SE" dirty="0" smtClean="0"/>
              <a:t> </a:t>
            </a:r>
            <a:r>
              <a:rPr lang="sv-SE" dirty="0" err="1"/>
              <a:t>occurs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/>
              <a:t>A </a:t>
            </a:r>
            <a:r>
              <a:rPr lang="sv-SE" dirty="0" err="1"/>
              <a:t>stable</a:t>
            </a:r>
            <a:r>
              <a:rPr lang="sv-SE" dirty="0"/>
              <a:t> </a:t>
            </a:r>
            <a:r>
              <a:rPr lang="sv-SE" dirty="0" err="1"/>
              <a:t>exciton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created</a:t>
            </a:r>
            <a:r>
              <a:rPr lang="sv-SE" dirty="0"/>
              <a:t> </a:t>
            </a:r>
            <a:r>
              <a:rPr lang="sv-SE" dirty="0" err="1"/>
              <a:t>only</a:t>
            </a:r>
            <a:r>
              <a:rPr lang="sv-SE" dirty="0"/>
              <a:t> </a:t>
            </a:r>
            <a:r>
              <a:rPr lang="sv-SE" dirty="0" err="1"/>
              <a:t>when</a:t>
            </a:r>
            <a:r>
              <a:rPr lang="sv-SE" dirty="0"/>
              <a:t> the </a:t>
            </a:r>
            <a:r>
              <a:rPr lang="sv-SE" dirty="0" err="1"/>
              <a:t>group</a:t>
            </a:r>
            <a:r>
              <a:rPr lang="sv-SE" dirty="0"/>
              <a:t> </a:t>
            </a:r>
            <a:r>
              <a:rPr lang="sv-SE" dirty="0" err="1"/>
              <a:t>velocities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electron</a:t>
            </a:r>
            <a:r>
              <a:rPr lang="sv-SE" dirty="0"/>
              <a:t> and </a:t>
            </a:r>
            <a:r>
              <a:rPr lang="sv-SE" dirty="0" err="1"/>
              <a:t>hole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en-US" dirty="0"/>
              <a:t>the same; only in this </a:t>
            </a:r>
            <a:r>
              <a:rPr lang="sv-SE" dirty="0" err="1"/>
              <a:t>case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the </a:t>
            </a:r>
            <a:r>
              <a:rPr lang="sv-SE" dirty="0" err="1"/>
              <a:t>electron</a:t>
            </a:r>
            <a:r>
              <a:rPr lang="sv-SE" dirty="0"/>
              <a:t> and </a:t>
            </a:r>
            <a:r>
              <a:rPr lang="sv-SE" dirty="0" err="1"/>
              <a:t>hole</a:t>
            </a:r>
            <a:r>
              <a:rPr lang="sv-SE" dirty="0"/>
              <a:t> </a:t>
            </a:r>
            <a:r>
              <a:rPr lang="sv-SE" dirty="0" err="1"/>
              <a:t>move</a:t>
            </a:r>
            <a:r>
              <a:rPr lang="sv-SE" dirty="0"/>
              <a:t> </a:t>
            </a:r>
            <a:r>
              <a:rPr lang="sv-SE" dirty="0" err="1"/>
              <a:t>together</a:t>
            </a:r>
            <a:r>
              <a:rPr lang="sv-SE" dirty="0"/>
              <a:t> </a:t>
            </a:r>
            <a:r>
              <a:rPr lang="sv-SE" dirty="0">
                <a:solidFill>
                  <a:srgbClr val="FF0000"/>
                </a:solidFill>
              </a:rPr>
              <a:t>as a </a:t>
            </a:r>
            <a:r>
              <a:rPr lang="sv-SE" dirty="0" err="1">
                <a:solidFill>
                  <a:srgbClr val="FF0000"/>
                </a:solidFill>
              </a:rPr>
              <a:t>bound</a:t>
            </a:r>
            <a:r>
              <a:rPr lang="sv-SE" dirty="0">
                <a:solidFill>
                  <a:srgbClr val="FF0000"/>
                </a:solidFill>
              </a:rPr>
              <a:t> pair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transition</a:t>
            </a:r>
            <a:r>
              <a:rPr lang="sv-SE" dirty="0" smtClean="0"/>
              <a:t> </a:t>
            </a:r>
            <a:r>
              <a:rPr lang="sv-SE" dirty="0" err="1" smtClean="0"/>
              <a:t>results</a:t>
            </a:r>
            <a:r>
              <a:rPr lang="sv-SE" dirty="0" smtClean="0"/>
              <a:t> </a:t>
            </a:r>
            <a:r>
              <a:rPr lang="sv-SE" dirty="0"/>
              <a:t>in the </a:t>
            </a:r>
            <a:r>
              <a:rPr lang="sv-SE" dirty="0" err="1"/>
              <a:t>appearance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excitons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>
                <a:solidFill>
                  <a:srgbClr val="FF0000"/>
                </a:solidFill>
              </a:rPr>
              <a:t>non-</a:t>
            </a:r>
            <a:r>
              <a:rPr lang="sv-SE" dirty="0" err="1">
                <a:solidFill>
                  <a:srgbClr val="FF0000"/>
                </a:solidFill>
              </a:rPr>
              <a:t>zero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kinetic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energy</a:t>
            </a:r>
            <a:r>
              <a:rPr lang="sv-SE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err="1"/>
              <a:t>E</a:t>
            </a:r>
            <a:r>
              <a:rPr lang="sv-SE" dirty="0" err="1" smtClean="0"/>
              <a:t>xcitons</a:t>
            </a:r>
            <a:r>
              <a:rPr lang="sv-SE" dirty="0" smtClean="0"/>
              <a:t> </a:t>
            </a:r>
            <a:r>
              <a:rPr lang="sv-SE" dirty="0" err="1"/>
              <a:t>with</a:t>
            </a:r>
            <a:r>
              <a:rPr lang="sv-SE" dirty="0"/>
              <a:t> non-</a:t>
            </a:r>
            <a:r>
              <a:rPr lang="sv-SE" dirty="0" err="1"/>
              <a:t>zero</a:t>
            </a:r>
            <a:r>
              <a:rPr lang="sv-SE" dirty="0"/>
              <a:t> </a:t>
            </a:r>
            <a:r>
              <a:rPr lang="sv-SE" dirty="0" err="1"/>
              <a:t>kinetic</a:t>
            </a:r>
            <a:r>
              <a:rPr lang="sv-SE" dirty="0"/>
              <a:t> </a:t>
            </a:r>
            <a:r>
              <a:rPr lang="sv-SE" dirty="0" err="1"/>
              <a:t>energy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be </a:t>
            </a:r>
            <a:r>
              <a:rPr lang="sv-SE" dirty="0" err="1"/>
              <a:t>created</a:t>
            </a:r>
            <a:r>
              <a:rPr lang="sv-SE" dirty="0"/>
              <a:t> </a:t>
            </a:r>
            <a:r>
              <a:rPr lang="sv-SE" dirty="0" err="1"/>
              <a:t>easily</a:t>
            </a:r>
            <a:r>
              <a:rPr lang="sv-SE" dirty="0"/>
              <a:t> </a:t>
            </a:r>
            <a:r>
              <a:rPr lang="sv-SE" dirty="0" smtClean="0"/>
              <a:t>by </a:t>
            </a:r>
            <a:r>
              <a:rPr lang="sv-SE" dirty="0" err="1" smtClean="0"/>
              <a:t>optical</a:t>
            </a:r>
            <a:r>
              <a:rPr lang="sv-SE" dirty="0" smtClean="0"/>
              <a:t> </a:t>
            </a:r>
            <a:r>
              <a:rPr lang="sv-SE" dirty="0"/>
              <a:t>absorption in the ‘</a:t>
            </a:r>
            <a:r>
              <a:rPr lang="sv-SE" dirty="0">
                <a:solidFill>
                  <a:srgbClr val="FF0000"/>
                </a:solidFill>
              </a:rPr>
              <a:t>non-</a:t>
            </a:r>
            <a:r>
              <a:rPr lang="sv-SE" dirty="0" err="1">
                <a:solidFill>
                  <a:srgbClr val="FF0000"/>
                </a:solidFill>
              </a:rPr>
              <a:t>resonant</a:t>
            </a:r>
            <a:r>
              <a:rPr lang="sv-SE" dirty="0"/>
              <a:t>’ </a:t>
            </a:r>
            <a:r>
              <a:rPr lang="sv-SE" dirty="0" err="1" smtClean="0"/>
              <a:t>way</a:t>
            </a:r>
            <a:r>
              <a:rPr lang="sv-SE" dirty="0" smtClean="0"/>
              <a:t>.</a:t>
            </a:r>
            <a:endParaRPr lang="sv-SE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6470073" y="5067261"/>
            <a:ext cx="508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Exciton</a:t>
            </a:r>
            <a:r>
              <a:rPr lang="sv-SE" dirty="0"/>
              <a:t> dispersion relations in </a:t>
            </a:r>
            <a:r>
              <a:rPr lang="sv-SE" dirty="0" smtClean="0"/>
              <a:t>a </a:t>
            </a:r>
            <a:r>
              <a:rPr lang="en-US" dirty="0" smtClean="0"/>
              <a:t>semiconductor </a:t>
            </a:r>
            <a:r>
              <a:rPr lang="en-US" dirty="0"/>
              <a:t>with indirect bandgap </a:t>
            </a:r>
            <a:r>
              <a:rPr lang="en-US" dirty="0" smtClean="0"/>
              <a:t>of </a:t>
            </a:r>
            <a:r>
              <a:rPr lang="sv-SE" dirty="0" err="1" smtClean="0"/>
              <a:t>width</a:t>
            </a:r>
            <a:r>
              <a:rPr lang="sv-SE" dirty="0" smtClean="0"/>
              <a:t> </a:t>
            </a:r>
            <a:r>
              <a:rPr lang="sv-SE" i="1" dirty="0" err="1" smtClean="0"/>
              <a:t>E</a:t>
            </a:r>
            <a:r>
              <a:rPr lang="sv-SE" dirty="0" err="1" smtClean="0"/>
              <a:t>gi</a:t>
            </a:r>
            <a:r>
              <a:rPr lang="sv-SE" dirty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345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58" y="-1730223"/>
            <a:ext cx="3567213" cy="8764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007" y="196467"/>
            <a:ext cx="7143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Direct bandgap: resonant luminescence of free </a:t>
            </a:r>
            <a:r>
              <a:rPr lang="en-US" sz="2000" b="1" dirty="0" err="1"/>
              <a:t>exciton-polaritons</a:t>
            </a:r>
            <a:endParaRPr lang="sv-SE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07128" y="4707670"/>
            <a:ext cx="8950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(a) Dispersion </a:t>
            </a:r>
            <a:r>
              <a:rPr lang="sv-SE" dirty="0" err="1"/>
              <a:t>curve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a ‘</a:t>
            </a:r>
            <a:r>
              <a:rPr lang="sv-SE" dirty="0" smtClean="0"/>
              <a:t>bare’ </a:t>
            </a:r>
            <a:r>
              <a:rPr lang="sv-SE" dirty="0" err="1" smtClean="0"/>
              <a:t>exciton</a:t>
            </a:r>
            <a:r>
              <a:rPr lang="sv-SE" dirty="0" smtClean="0"/>
              <a:t> </a:t>
            </a:r>
            <a:r>
              <a:rPr lang="sv-SE" dirty="0"/>
              <a:t>and ‘bare’ </a:t>
            </a:r>
            <a:r>
              <a:rPr lang="sv-SE" dirty="0" err="1" smtClean="0"/>
              <a:t>photon</a:t>
            </a:r>
            <a:r>
              <a:rPr lang="sv-SE" dirty="0" smtClean="0"/>
              <a:t>;</a:t>
            </a:r>
          </a:p>
          <a:p>
            <a:r>
              <a:rPr lang="sv-SE" dirty="0"/>
              <a:t>(</a:t>
            </a:r>
            <a:r>
              <a:rPr lang="sv-SE" dirty="0" smtClean="0"/>
              <a:t>b) </a:t>
            </a:r>
            <a:r>
              <a:rPr lang="sv-SE" dirty="0" err="1" smtClean="0"/>
              <a:t>Schematic</a:t>
            </a:r>
            <a:r>
              <a:rPr lang="sv-SE" dirty="0" smtClean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 smtClean="0"/>
              <a:t>exciton-polariton</a:t>
            </a:r>
            <a:r>
              <a:rPr lang="sv-SE" dirty="0" smtClean="0"/>
              <a:t> dispersion </a:t>
            </a:r>
            <a:r>
              <a:rPr lang="sv-SE" dirty="0" err="1" smtClean="0"/>
              <a:t>curves</a:t>
            </a:r>
            <a:r>
              <a:rPr lang="sv-SE" dirty="0" smtClean="0"/>
              <a:t>;</a:t>
            </a:r>
          </a:p>
          <a:p>
            <a:r>
              <a:rPr lang="en-US" dirty="0"/>
              <a:t>(c) </a:t>
            </a:r>
            <a:r>
              <a:rPr lang="en-US" dirty="0" err="1"/>
              <a:t>Thermalization</a:t>
            </a:r>
            <a:r>
              <a:rPr lang="en-US" dirty="0"/>
              <a:t> of LPB </a:t>
            </a:r>
            <a:r>
              <a:rPr lang="en-US" dirty="0" err="1" smtClean="0"/>
              <a:t>polaritons</a:t>
            </a:r>
            <a:r>
              <a:rPr lang="en-US" dirty="0" smtClean="0"/>
              <a:t> owing </a:t>
            </a:r>
            <a:r>
              <a:rPr lang="en-US" dirty="0"/>
              <a:t>to the cascade emission </a:t>
            </a:r>
            <a:r>
              <a:rPr lang="en-US" dirty="0" smtClean="0"/>
              <a:t>of optical (</a:t>
            </a:r>
            <a:r>
              <a:rPr lang="en-US" i="1" dirty="0" err="1" smtClean="0"/>
              <a:t>ħω</a:t>
            </a:r>
            <a:r>
              <a:rPr lang="en-US" dirty="0" err="1" smtClean="0"/>
              <a:t>O</a:t>
            </a:r>
            <a:r>
              <a:rPr lang="en-US" dirty="0"/>
              <a:t>) and acoustic (</a:t>
            </a:r>
            <a:r>
              <a:rPr lang="en-US" i="1" dirty="0" err="1"/>
              <a:t>ħω</a:t>
            </a:r>
            <a:r>
              <a:rPr lang="en-US" dirty="0" err="1"/>
              <a:t>A</a:t>
            </a:r>
            <a:r>
              <a:rPr lang="en-US" dirty="0"/>
              <a:t>) </a:t>
            </a:r>
            <a:r>
              <a:rPr lang="en-US" dirty="0" smtClean="0"/>
              <a:t>phonons;</a:t>
            </a:r>
          </a:p>
          <a:p>
            <a:r>
              <a:rPr lang="en-US" dirty="0" smtClean="0"/>
              <a:t>(d) Schematic </a:t>
            </a:r>
            <a:r>
              <a:rPr lang="en-US" dirty="0"/>
              <a:t>of the luminescence </a:t>
            </a:r>
            <a:r>
              <a:rPr lang="en-US" dirty="0" smtClean="0"/>
              <a:t>spectrum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/>
              <a:t>polaritons</a:t>
            </a:r>
            <a:r>
              <a:rPr lang="sv-SE" dirty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39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86" y="314498"/>
            <a:ext cx="4212060" cy="39328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0886" y="4765964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Luminescence</a:t>
            </a:r>
            <a:r>
              <a:rPr lang="sv-SE" dirty="0"/>
              <a:t> </a:t>
            </a:r>
            <a:r>
              <a:rPr lang="sv-SE" dirty="0" err="1"/>
              <a:t>spectrum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 smtClean="0"/>
              <a:t>free</a:t>
            </a:r>
            <a:r>
              <a:rPr lang="sv-SE" dirty="0" smtClean="0"/>
              <a:t> </a:t>
            </a:r>
            <a:r>
              <a:rPr lang="sv-SE" dirty="0" err="1" smtClean="0"/>
              <a:t>exciton-polariton</a:t>
            </a:r>
            <a:r>
              <a:rPr lang="sv-SE" dirty="0" smtClean="0"/>
              <a:t> X </a:t>
            </a:r>
            <a:r>
              <a:rPr lang="sv-SE" dirty="0"/>
              <a:t>in </a:t>
            </a:r>
            <a:r>
              <a:rPr lang="sv-SE" dirty="0" err="1"/>
              <a:t>very</a:t>
            </a:r>
            <a:r>
              <a:rPr lang="sv-SE" dirty="0"/>
              <a:t> pure </a:t>
            </a:r>
            <a:r>
              <a:rPr lang="sv-SE" dirty="0" err="1"/>
              <a:t>GaAs</a:t>
            </a:r>
            <a:r>
              <a:rPr lang="sv-SE" dirty="0"/>
              <a:t> at </a:t>
            </a:r>
            <a:r>
              <a:rPr lang="sv-SE" i="1" dirty="0" smtClean="0"/>
              <a:t>T </a:t>
            </a:r>
            <a:r>
              <a:rPr lang="sv-SE" dirty="0" smtClean="0"/>
              <a:t>= </a:t>
            </a:r>
            <a:r>
              <a:rPr lang="sv-SE" dirty="0"/>
              <a:t>4.2K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5292437" y="1454727"/>
            <a:ext cx="64700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thick arrow marks </a:t>
            </a:r>
            <a:r>
              <a:rPr lang="en-US" dirty="0" smtClean="0"/>
              <a:t>the position </a:t>
            </a:r>
            <a:r>
              <a:rPr lang="en-US" dirty="0"/>
              <a:t>of the </a:t>
            </a:r>
            <a:r>
              <a:rPr lang="en-US" i="1" dirty="0">
                <a:solidFill>
                  <a:srgbClr val="FF0000"/>
                </a:solidFill>
              </a:rPr>
              <a:t>absorption </a:t>
            </a:r>
            <a:r>
              <a:rPr lang="en-US" dirty="0">
                <a:solidFill>
                  <a:srgbClr val="FF0000"/>
                </a:solidFill>
              </a:rPr>
              <a:t>line </a:t>
            </a:r>
            <a:r>
              <a:rPr lang="en-US" i="1" dirty="0">
                <a:solidFill>
                  <a:srgbClr val="FF0000"/>
                </a:solidFill>
              </a:rPr>
              <a:t>n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en-US" dirty="0" smtClean="0"/>
              <a:t>line </a:t>
            </a:r>
            <a:r>
              <a:rPr lang="en-US" dirty="0"/>
              <a:t>labelled (h-D</a:t>
            </a:r>
            <a:r>
              <a:rPr lang="en-US" baseline="30000" dirty="0"/>
              <a:t>0</a:t>
            </a:r>
            <a:r>
              <a:rPr lang="en-US" dirty="0"/>
              <a:t>) is caused by </a:t>
            </a:r>
            <a:r>
              <a:rPr lang="en-US" dirty="0" smtClean="0"/>
              <a:t>the </a:t>
            </a:r>
            <a:r>
              <a:rPr lang="en-US" i="1" dirty="0">
                <a:solidFill>
                  <a:srgbClr val="FF0000"/>
                </a:solidFill>
              </a:rPr>
              <a:t>recombination </a:t>
            </a:r>
            <a:r>
              <a:rPr lang="en-US" i="1" dirty="0">
                <a:solidFill>
                  <a:srgbClr val="FF0000"/>
                </a:solidFill>
              </a:rPr>
              <a:t>of a hole with a </a:t>
            </a:r>
            <a:r>
              <a:rPr lang="en-US" i="1" dirty="0">
                <a:solidFill>
                  <a:srgbClr val="FF0000"/>
                </a:solidFill>
              </a:rPr>
              <a:t>neutral </a:t>
            </a:r>
            <a:r>
              <a:rPr lang="sv-SE" i="1" dirty="0">
                <a:solidFill>
                  <a:srgbClr val="FF0000"/>
                </a:solidFill>
              </a:rPr>
              <a:t>donor.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Lines </a:t>
            </a:r>
            <a:r>
              <a:rPr lang="sv-SE" dirty="0"/>
              <a:t>(D</a:t>
            </a:r>
            <a:r>
              <a:rPr lang="sv-SE" baseline="30000" dirty="0"/>
              <a:t>0</a:t>
            </a:r>
            <a:r>
              <a:rPr lang="sv-SE" dirty="0"/>
              <a:t>-X) and (</a:t>
            </a:r>
            <a:r>
              <a:rPr lang="sv-SE" dirty="0" smtClean="0"/>
              <a:t>A</a:t>
            </a:r>
            <a:r>
              <a:rPr lang="sv-SE" baseline="30000" dirty="0"/>
              <a:t>0</a:t>
            </a:r>
            <a:r>
              <a:rPr lang="sv-SE" dirty="0" smtClean="0"/>
              <a:t>-</a:t>
            </a:r>
            <a:r>
              <a:rPr lang="en-US" dirty="0" smtClean="0"/>
              <a:t>X</a:t>
            </a:r>
            <a:r>
              <a:rPr lang="en-US" dirty="0"/>
              <a:t>) are due to </a:t>
            </a:r>
            <a:r>
              <a:rPr lang="en-US" dirty="0">
                <a:solidFill>
                  <a:srgbClr val="FF0000"/>
                </a:solidFill>
              </a:rPr>
              <a:t>recombination of </a:t>
            </a:r>
            <a:r>
              <a:rPr lang="en-US" dirty="0" smtClean="0">
                <a:solidFill>
                  <a:srgbClr val="FF0000"/>
                </a:solidFill>
              </a:rPr>
              <a:t>bound </a:t>
            </a:r>
            <a:r>
              <a:rPr lang="sv-SE" dirty="0" err="1" smtClean="0">
                <a:solidFill>
                  <a:srgbClr val="FF0000"/>
                </a:solidFill>
              </a:rPr>
              <a:t>excitons</a:t>
            </a:r>
            <a:r>
              <a:rPr lang="sv-SE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On the right, </a:t>
            </a:r>
            <a:r>
              <a:rPr lang="sv-SE" dirty="0" smtClean="0">
                <a:solidFill>
                  <a:srgbClr val="FF0000"/>
                </a:solidFill>
              </a:rPr>
              <a:t>a </a:t>
            </a:r>
            <a:r>
              <a:rPr lang="en-US" dirty="0" smtClean="0">
                <a:solidFill>
                  <a:srgbClr val="FF0000"/>
                </a:solidFill>
              </a:rPr>
              <a:t>weak </a:t>
            </a:r>
            <a:r>
              <a:rPr lang="en-US" dirty="0">
                <a:solidFill>
                  <a:srgbClr val="FF0000"/>
                </a:solidFill>
              </a:rPr>
              <a:t>indication </a:t>
            </a:r>
            <a:r>
              <a:rPr lang="en-US" dirty="0"/>
              <a:t>of a line arising </a:t>
            </a:r>
            <a:r>
              <a:rPr lang="en-US" dirty="0" smtClean="0"/>
              <a:t>from recombination </a:t>
            </a:r>
            <a:r>
              <a:rPr lang="en-US" dirty="0"/>
              <a:t>of the </a:t>
            </a:r>
            <a:r>
              <a:rPr lang="en-US" i="1" dirty="0"/>
              <a:t>n </a:t>
            </a:r>
            <a:r>
              <a:rPr lang="en-US" dirty="0"/>
              <a:t>= 2 state of </a:t>
            </a:r>
            <a:r>
              <a:rPr lang="en-US" dirty="0" smtClean="0"/>
              <a:t>the </a:t>
            </a:r>
            <a:r>
              <a:rPr lang="sv-SE" dirty="0" err="1" smtClean="0"/>
              <a:t>exciton-polariton</a:t>
            </a:r>
            <a:r>
              <a:rPr lang="sv-SE" dirty="0" smtClean="0"/>
              <a:t> is </a:t>
            </a:r>
            <a:r>
              <a:rPr lang="sv-SE" dirty="0" err="1" smtClean="0"/>
              <a:t>observed</a:t>
            </a:r>
            <a:r>
              <a:rPr lang="sv-SE" dirty="0" smtClean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119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85" y="670041"/>
            <a:ext cx="3640455" cy="5795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44291" y="1177636"/>
            <a:ext cx="72736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Radiative recombination of </a:t>
            </a:r>
            <a:r>
              <a:rPr lang="en-US" dirty="0" smtClean="0"/>
              <a:t>a free </a:t>
            </a:r>
            <a:r>
              <a:rPr lang="en-US" dirty="0" err="1"/>
              <a:t>exciton</a:t>
            </a:r>
            <a:r>
              <a:rPr lang="en-US" dirty="0"/>
              <a:t> accompanied by emission of</a:t>
            </a:r>
          </a:p>
          <a:p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optical</a:t>
            </a:r>
            <a:r>
              <a:rPr lang="sv-SE" dirty="0"/>
              <a:t> </a:t>
            </a:r>
            <a:r>
              <a:rPr lang="sv-SE" dirty="0" err="1"/>
              <a:t>phonon</a:t>
            </a:r>
            <a:r>
              <a:rPr lang="sv-SE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The </a:t>
            </a:r>
            <a:r>
              <a:rPr lang="sv-SE" dirty="0" err="1">
                <a:solidFill>
                  <a:srgbClr val="FF0000"/>
                </a:solidFill>
              </a:rPr>
              <a:t>photon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energy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smtClean="0"/>
              <a:t>is </a:t>
            </a:r>
            <a:r>
              <a:rPr lang="sv-SE" i="1" dirty="0" smtClean="0"/>
              <a:t>h</a:t>
            </a:r>
            <a:r>
              <a:rPr lang="el-GR" i="1" dirty="0"/>
              <a:t>ν </a:t>
            </a:r>
            <a:r>
              <a:rPr lang="el-GR" dirty="0"/>
              <a:t>≈ (</a:t>
            </a:r>
            <a:r>
              <a:rPr lang="sv-SE" i="1" dirty="0" smtClean="0"/>
              <a:t>E</a:t>
            </a:r>
            <a:r>
              <a:rPr lang="sv-SE" baseline="-25000" dirty="0" smtClean="0"/>
              <a:t>g</a:t>
            </a:r>
            <a:r>
              <a:rPr lang="sv-SE" dirty="0" smtClean="0"/>
              <a:t> - </a:t>
            </a:r>
            <a:r>
              <a:rPr lang="sv-SE" i="1" dirty="0" smtClean="0"/>
              <a:t>E</a:t>
            </a:r>
            <a:r>
              <a:rPr lang="sv-SE" baseline="-25000" dirty="0"/>
              <a:t>X</a:t>
            </a:r>
            <a:r>
              <a:rPr lang="sv-SE" dirty="0"/>
              <a:t>) – </a:t>
            </a:r>
            <a:r>
              <a:rPr lang="sv-SE" i="1" dirty="0"/>
              <a:t>ħ</a:t>
            </a:r>
            <a:r>
              <a:rPr lang="el-GR" i="1" dirty="0" smtClean="0"/>
              <a:t>ω</a:t>
            </a:r>
            <a:r>
              <a:rPr lang="el-GR" baseline="-25000" dirty="0" smtClean="0"/>
              <a:t>0</a:t>
            </a:r>
            <a:r>
              <a:rPr lang="en-US" baseline="-25000" dirty="0" smtClean="0"/>
              <a:t>.</a:t>
            </a:r>
          </a:p>
          <a:p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</a:t>
            </a:r>
            <a:r>
              <a:rPr lang="sv-SE" dirty="0" smtClean="0"/>
              <a:t>he </a:t>
            </a:r>
            <a:r>
              <a:rPr lang="sv-SE" dirty="0" err="1" smtClean="0">
                <a:solidFill>
                  <a:srgbClr val="FF0000"/>
                </a:solidFill>
              </a:rPr>
              <a:t>quasi-momentum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 smtClean="0">
                <a:solidFill>
                  <a:srgbClr val="FF0000"/>
                </a:solidFill>
              </a:rPr>
              <a:t>conservation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law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b="1" dirty="0" err="1" smtClean="0"/>
              <a:t>K</a:t>
            </a:r>
            <a:r>
              <a:rPr lang="sv-SE" baseline="-25000" dirty="0" err="1" smtClean="0"/>
              <a:t>exc</a:t>
            </a:r>
            <a:r>
              <a:rPr lang="sv-SE" dirty="0" smtClean="0"/>
              <a:t> </a:t>
            </a:r>
            <a:r>
              <a:rPr lang="sv-SE" dirty="0"/>
              <a:t>≅ </a:t>
            </a:r>
            <a:r>
              <a:rPr lang="sv-SE" b="1" dirty="0" err="1" smtClean="0"/>
              <a:t>q</a:t>
            </a:r>
            <a:r>
              <a:rPr lang="sv-SE" baseline="-25000" dirty="0" err="1" smtClean="0"/>
              <a:t>photon</a:t>
            </a:r>
            <a:r>
              <a:rPr lang="sv-SE" dirty="0" smtClean="0"/>
              <a:t> </a:t>
            </a:r>
            <a:r>
              <a:rPr lang="sv-SE" dirty="0"/>
              <a:t>is </a:t>
            </a:r>
            <a:r>
              <a:rPr lang="sv-SE" dirty="0" err="1" smtClean="0"/>
              <a:t>satisfied</a:t>
            </a:r>
            <a:r>
              <a:rPr lang="sv-SE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The </a:t>
            </a:r>
            <a:r>
              <a:rPr lang="sv-SE" dirty="0" err="1"/>
              <a:t>shaded</a:t>
            </a:r>
            <a:r>
              <a:rPr lang="sv-SE" dirty="0"/>
              <a:t> area </a:t>
            </a:r>
            <a:r>
              <a:rPr lang="sv-SE" dirty="0" err="1" smtClean="0"/>
              <a:t>labels</a:t>
            </a:r>
            <a:r>
              <a:rPr lang="sv-SE" dirty="0" smtClean="0"/>
              <a:t> the </a:t>
            </a:r>
            <a:r>
              <a:rPr lang="sv-SE" dirty="0">
                <a:solidFill>
                  <a:srgbClr val="FF0000"/>
                </a:solidFill>
              </a:rPr>
              <a:t>Maxwell-</a:t>
            </a:r>
            <a:r>
              <a:rPr lang="sv-SE" dirty="0" err="1">
                <a:solidFill>
                  <a:srgbClr val="FF0000"/>
                </a:solidFill>
              </a:rPr>
              <a:t>Boltzmann</a:t>
            </a:r>
            <a:r>
              <a:rPr lang="sv-SE" dirty="0">
                <a:solidFill>
                  <a:srgbClr val="FF0000"/>
                </a:solidFill>
              </a:rPr>
              <a:t> distribution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/>
              <a:t>exciton</a:t>
            </a:r>
            <a:r>
              <a:rPr lang="sv-SE" dirty="0"/>
              <a:t> </a:t>
            </a:r>
            <a:r>
              <a:rPr lang="sv-SE" dirty="0" err="1"/>
              <a:t>kinetic</a:t>
            </a:r>
            <a:r>
              <a:rPr lang="sv-SE" dirty="0"/>
              <a:t> </a:t>
            </a:r>
            <a:r>
              <a:rPr lang="sv-SE" dirty="0" err="1"/>
              <a:t>energies</a:t>
            </a:r>
            <a:r>
              <a:rPr lang="sv-SE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r>
              <a:rPr lang="sv-SE" dirty="0"/>
              <a:t>(b) </a:t>
            </a:r>
            <a:r>
              <a:rPr lang="sv-SE" dirty="0" err="1" smtClean="0"/>
              <a:t>Corresponding</a:t>
            </a:r>
            <a:r>
              <a:rPr lang="sv-SE" dirty="0" smtClean="0"/>
              <a:t> </a:t>
            </a:r>
            <a:r>
              <a:rPr lang="sv-SE" dirty="0" err="1" smtClean="0"/>
              <a:t>phonon</a:t>
            </a:r>
            <a:r>
              <a:rPr lang="sv-SE" dirty="0" smtClean="0"/>
              <a:t> </a:t>
            </a:r>
            <a:r>
              <a:rPr lang="sv-SE" dirty="0"/>
              <a:t>dispersion </a:t>
            </a:r>
            <a:r>
              <a:rPr lang="sv-SE" dirty="0" err="1" smtClean="0"/>
              <a:t>curves</a:t>
            </a:r>
            <a:r>
              <a:rPr lang="sv-SE" dirty="0" smtClean="0"/>
              <a:t>.</a:t>
            </a:r>
            <a:endParaRPr lang="sv-SE" baseline="-25000" dirty="0"/>
          </a:p>
        </p:txBody>
      </p:sp>
    </p:spTree>
    <p:extLst>
      <p:ext uri="{BB962C8B-B14F-4D97-AF65-F5344CB8AC3E}">
        <p14:creationId xmlns:p14="http://schemas.microsoft.com/office/powerpoint/2010/main" val="411963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765" y="1001927"/>
            <a:ext cx="6580632" cy="42184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0921" y="144128"/>
            <a:ext cx="7251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Luminescence of free </a:t>
            </a:r>
            <a:r>
              <a:rPr lang="en-US" sz="2000" b="1" dirty="0" err="1"/>
              <a:t>excitons</a:t>
            </a:r>
            <a:r>
              <a:rPr lang="en-US" sz="2000" b="1" dirty="0"/>
              <a:t> in indirect-bandgap semiconductors</a:t>
            </a:r>
            <a:endParaRPr lang="sv-SE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210921" y="1001927"/>
            <a:ext cx="504291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</a:t>
            </a:r>
            <a:r>
              <a:rPr lang="en-US" dirty="0" smtClean="0"/>
              <a:t>factors </a:t>
            </a:r>
            <a:r>
              <a:rPr lang="en-US" dirty="0"/>
              <a:t>affecting quite essentially </a:t>
            </a:r>
            <a:r>
              <a:rPr lang="sv-SE" dirty="0" err="1" smtClean="0"/>
              <a:t>luminescence</a:t>
            </a:r>
            <a:r>
              <a:rPr lang="sv-SE" dirty="0" smtClean="0"/>
              <a:t> </a:t>
            </a:r>
            <a:r>
              <a:rPr lang="sv-SE" dirty="0" err="1"/>
              <a:t>processes</a:t>
            </a:r>
            <a:r>
              <a:rPr lang="sv-SE" dirty="0"/>
              <a:t> in </a:t>
            </a:r>
            <a:r>
              <a:rPr lang="sv-SE" dirty="0" err="1" smtClean="0"/>
              <a:t>indirect</a:t>
            </a:r>
            <a:r>
              <a:rPr lang="sv-SE" dirty="0" smtClean="0"/>
              <a:t>-bandgap </a:t>
            </a:r>
            <a:r>
              <a:rPr lang="sv-SE" dirty="0" err="1" smtClean="0"/>
              <a:t>semiconductors</a:t>
            </a:r>
            <a:r>
              <a:rPr lang="sv-SE" dirty="0" smtClean="0"/>
              <a:t>: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the absence of </a:t>
            </a:r>
            <a:r>
              <a:rPr lang="en-US" dirty="0" err="1">
                <a:solidFill>
                  <a:srgbClr val="FF0000"/>
                </a:solidFill>
              </a:rPr>
              <a:t>polariton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the </a:t>
            </a:r>
            <a:r>
              <a:rPr lang="sv-SE" dirty="0" err="1"/>
              <a:t>indispensability</a:t>
            </a:r>
            <a:r>
              <a:rPr lang="sv-SE" dirty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en-US" dirty="0" smtClean="0"/>
              <a:t>participation </a:t>
            </a:r>
            <a:r>
              <a:rPr lang="en-US" dirty="0"/>
              <a:t>of </a:t>
            </a:r>
            <a:r>
              <a:rPr lang="en-US" dirty="0">
                <a:solidFill>
                  <a:srgbClr val="FF0000"/>
                </a:solidFill>
              </a:rPr>
              <a:t>non-zero </a:t>
            </a:r>
            <a:r>
              <a:rPr lang="en-US" b="1" dirty="0" err="1" smtClean="0">
                <a:solidFill>
                  <a:srgbClr val="FF0000"/>
                </a:solidFill>
              </a:rPr>
              <a:t>q</a:t>
            </a:r>
            <a:r>
              <a:rPr lang="en-US" baseline="-25000" dirty="0" err="1">
                <a:solidFill>
                  <a:srgbClr val="FF0000"/>
                </a:solidFill>
              </a:rPr>
              <a:t>phonon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b="1" dirty="0" smtClean="0">
                <a:solidFill>
                  <a:srgbClr val="FF0000"/>
                </a:solidFill>
              </a:rPr>
              <a:t>K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phonons </a:t>
            </a:r>
            <a:r>
              <a:rPr lang="en-US" dirty="0"/>
              <a:t>in the </a:t>
            </a:r>
            <a:r>
              <a:rPr lang="en-US" dirty="0" smtClean="0"/>
              <a:t>radiative </a:t>
            </a:r>
            <a:r>
              <a:rPr lang="sv-SE" dirty="0" err="1" smtClean="0"/>
              <a:t>recombination</a:t>
            </a:r>
            <a:r>
              <a:rPr lang="sv-SE" dirty="0" smtClean="0"/>
              <a:t> </a:t>
            </a:r>
            <a:r>
              <a:rPr lang="sv-SE" dirty="0" smtClean="0"/>
              <a:t>process</a:t>
            </a:r>
            <a:r>
              <a:rPr lang="en-US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     In </a:t>
            </a:r>
            <a:r>
              <a:rPr lang="en-US" dirty="0"/>
              <a:t>this case, </a:t>
            </a:r>
            <a:r>
              <a:rPr lang="en-US" dirty="0" smtClean="0"/>
              <a:t>the </a:t>
            </a:r>
            <a:r>
              <a:rPr lang="en-US" dirty="0"/>
              <a:t>approximate equality </a:t>
            </a:r>
            <a:r>
              <a:rPr lang="en-US" b="1" dirty="0" err="1" smtClean="0"/>
              <a:t>q</a:t>
            </a:r>
            <a:r>
              <a:rPr lang="en-US" baseline="-25000" dirty="0" err="1"/>
              <a:t>phonon</a:t>
            </a:r>
            <a:r>
              <a:rPr lang="en-US" dirty="0" smtClean="0"/>
              <a:t> </a:t>
            </a:r>
            <a:r>
              <a:rPr lang="en-US" dirty="0"/>
              <a:t>≅ </a:t>
            </a:r>
            <a:r>
              <a:rPr lang="en-US" dirty="0" smtClean="0"/>
              <a:t>     </a:t>
            </a:r>
            <a:r>
              <a:rPr lang="en-US" b="1" dirty="0" err="1" smtClean="0"/>
              <a:t>K</a:t>
            </a:r>
            <a:r>
              <a:rPr lang="en-US" baseline="-25000" dirty="0" err="1" smtClean="0"/>
              <a:t>excis</a:t>
            </a:r>
            <a:r>
              <a:rPr lang="en-US" dirty="0" smtClean="0"/>
              <a:t> is invalid. </a:t>
            </a:r>
          </a:p>
          <a:p>
            <a:r>
              <a:rPr lang="en-US" dirty="0" smtClean="0"/>
              <a:t>Reason: the </a:t>
            </a:r>
            <a:r>
              <a:rPr lang="en-US" b="1" dirty="0" smtClean="0"/>
              <a:t>K</a:t>
            </a:r>
            <a:r>
              <a:rPr lang="en-US" baseline="-25000" dirty="0"/>
              <a:t>i </a:t>
            </a:r>
            <a:r>
              <a:rPr lang="en-US" dirty="0"/>
              <a:t>point is </a:t>
            </a:r>
            <a:r>
              <a:rPr lang="en-US" i="1" dirty="0"/>
              <a:t>de facto </a:t>
            </a:r>
            <a:r>
              <a:rPr lang="en-US" dirty="0"/>
              <a:t>in </a:t>
            </a:r>
            <a:r>
              <a:rPr lang="en-US" dirty="0" smtClean="0"/>
              <a:t>all known </a:t>
            </a:r>
            <a:r>
              <a:rPr lang="en-US" dirty="0"/>
              <a:t>indirect semiconductors situated at the first Brillouin </a:t>
            </a:r>
            <a:r>
              <a:rPr lang="en-US" dirty="0" smtClean="0"/>
              <a:t>zone boundary </a:t>
            </a:r>
            <a:r>
              <a:rPr lang="en-US" dirty="0"/>
              <a:t>or in its close vicinity, </a:t>
            </a:r>
            <a:r>
              <a:rPr lang="en-US" dirty="0" smtClean="0"/>
              <a:t>thus </a:t>
            </a:r>
          </a:p>
          <a:p>
            <a:endParaRPr lang="en-US" dirty="0"/>
          </a:p>
          <a:p>
            <a:r>
              <a:rPr lang="en-US" dirty="0" smtClean="0"/>
              <a:t>	|</a:t>
            </a:r>
            <a:r>
              <a:rPr lang="en-US" b="1" dirty="0" err="1" smtClean="0"/>
              <a:t>q</a:t>
            </a:r>
            <a:r>
              <a:rPr lang="en-US" baseline="-25000" dirty="0" err="1" smtClean="0"/>
              <a:t>phonon</a:t>
            </a:r>
            <a:r>
              <a:rPr lang="en-US" dirty="0"/>
              <a:t>| ≅ |</a:t>
            </a:r>
            <a:r>
              <a:rPr lang="en-US" b="1" dirty="0" smtClean="0"/>
              <a:t>K</a:t>
            </a:r>
            <a:r>
              <a:rPr lang="en-US" baseline="-25000" dirty="0" smtClean="0"/>
              <a:t>i</a:t>
            </a:r>
            <a:r>
              <a:rPr lang="en-US" dirty="0"/>
              <a:t>| ≫ |</a:t>
            </a:r>
            <a:r>
              <a:rPr lang="en-US" b="1" dirty="0" err="1" smtClean="0"/>
              <a:t>K</a:t>
            </a:r>
            <a:r>
              <a:rPr lang="en-US" baseline="-25000" dirty="0" err="1" smtClean="0"/>
              <a:t>exc</a:t>
            </a:r>
            <a:r>
              <a:rPr lang="en-US" dirty="0"/>
              <a:t>|,</a:t>
            </a:r>
            <a:endParaRPr lang="en-US" dirty="0">
              <a:latin typeface="DejaVu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 smtClean="0">
              <a:latin typeface="DejaVu Serif"/>
            </a:endParaRPr>
          </a:p>
          <a:p>
            <a:endParaRPr lang="en-US" dirty="0">
              <a:latin typeface="DejaVu Serif"/>
            </a:endParaRPr>
          </a:p>
          <a:p>
            <a:endParaRPr lang="sv-SE" dirty="0" smtClean="0">
              <a:latin typeface="DejaVu Serif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73699" y="5398226"/>
            <a:ext cx="6288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Dispersion curves of a </a:t>
            </a:r>
            <a:r>
              <a:rPr lang="en-US" dirty="0" smtClean="0"/>
              <a:t>free </a:t>
            </a:r>
            <a:r>
              <a:rPr lang="en-US" dirty="0" err="1" smtClean="0"/>
              <a:t>exciton</a:t>
            </a:r>
            <a:r>
              <a:rPr lang="en-US" dirty="0" smtClean="0"/>
              <a:t> </a:t>
            </a:r>
            <a:r>
              <a:rPr lang="en-US" dirty="0"/>
              <a:t>and a photon in </a:t>
            </a:r>
            <a:r>
              <a:rPr lang="en-US" dirty="0" smtClean="0"/>
              <a:t>an indirect bandgap </a:t>
            </a:r>
            <a:r>
              <a:rPr lang="sv-SE" dirty="0" err="1" smtClean="0"/>
              <a:t>semiconductor</a:t>
            </a:r>
            <a:r>
              <a:rPr lang="sv-SE" dirty="0"/>
              <a:t>. The </a:t>
            </a:r>
            <a:r>
              <a:rPr lang="sv-SE" dirty="0" err="1" smtClean="0"/>
              <a:t>polariton</a:t>
            </a:r>
            <a:r>
              <a:rPr lang="sv-SE" dirty="0" smtClean="0"/>
              <a:t> </a:t>
            </a:r>
            <a:r>
              <a:rPr lang="en-US" dirty="0" smtClean="0"/>
              <a:t>states </a:t>
            </a:r>
            <a:r>
              <a:rPr lang="en-US" dirty="0"/>
              <a:t>do not exist. On the </a:t>
            </a:r>
            <a:r>
              <a:rPr lang="en-US" dirty="0" smtClean="0"/>
              <a:t>right: schematic </a:t>
            </a:r>
            <a:r>
              <a:rPr lang="en-US" dirty="0"/>
              <a:t>of the </a:t>
            </a:r>
            <a:r>
              <a:rPr lang="en-US" dirty="0" err="1"/>
              <a:t>exciton</a:t>
            </a:r>
            <a:r>
              <a:rPr lang="en-US" dirty="0"/>
              <a:t> </a:t>
            </a:r>
            <a:r>
              <a:rPr lang="en-US" dirty="0" smtClean="0"/>
              <a:t>luminescence </a:t>
            </a:r>
            <a:r>
              <a:rPr lang="en-US" dirty="0" smtClean="0"/>
              <a:t>spectrum</a:t>
            </a:r>
            <a:r>
              <a:rPr lang="sv-SE" dirty="0" smtClean="0"/>
              <a:t>.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69" y="6093730"/>
            <a:ext cx="4419600" cy="5048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0921" y="5524017"/>
            <a:ext cx="5462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The </a:t>
            </a:r>
            <a:r>
              <a:rPr lang="sv-SE" dirty="0" err="1" smtClean="0">
                <a:solidFill>
                  <a:srgbClr val="FF0000"/>
                </a:solidFill>
              </a:rPr>
              <a:t>spectral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shape of </a:t>
            </a:r>
            <a:r>
              <a:rPr lang="en-US" dirty="0" smtClean="0">
                <a:solidFill>
                  <a:srgbClr val="FF0000"/>
                </a:solidFill>
              </a:rPr>
              <a:t>luminescence can be rewritten as:</a:t>
            </a:r>
            <a:r>
              <a:rPr lang="en-US" dirty="0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082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54903" y="2612654"/>
            <a:ext cx="70004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Thank you for your patience!</a:t>
            </a:r>
            <a:endParaRPr lang="sv-SE" sz="40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85374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7166</TotalTime>
  <Words>3827</Words>
  <Application>Microsoft Office PowerPoint</Application>
  <PresentationFormat>Widescreen</PresentationFormat>
  <Paragraphs>400</Paragraphs>
  <Slides>38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DejaVu Serif</vt:lpstr>
      <vt:lpstr>Adobe Devanagari</vt:lpstr>
      <vt:lpstr>Arial</vt:lpstr>
      <vt:lpstr>Calibri</vt:lpstr>
      <vt:lpstr>Calibri Light</vt:lpstr>
      <vt:lpstr>Cambria Math</vt:lpstr>
      <vt:lpstr>Courier New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Liu Yanyan</dc:creator>
  <cp:lastModifiedBy>Liu Yanyan</cp:lastModifiedBy>
  <cp:revision>174</cp:revision>
  <dcterms:created xsi:type="dcterms:W3CDTF">2017-11-03T13:31:07Z</dcterms:created>
  <dcterms:modified xsi:type="dcterms:W3CDTF">2017-11-13T07:56:17Z</dcterms:modified>
</cp:coreProperties>
</file>