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7559675" cy="1069181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73" d="100"/>
          <a:sy n="73" d="100"/>
        </p:scale>
        <p:origin x="2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sv-S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1097280" y="286560"/>
            <a:ext cx="10058040" cy="672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sv-S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43" name="Bildobjekt 42"/>
          <p:cNvPicPr/>
          <p:nvPr/>
        </p:nvPicPr>
        <p:blipFill>
          <a:blip r:embed="rId2"/>
          <a:stretch/>
        </p:blipFill>
        <p:spPr>
          <a:xfrm>
            <a:off x="3605040" y="1845360"/>
            <a:ext cx="5042160" cy="4023000"/>
          </a:xfrm>
          <a:prstGeom prst="rect">
            <a:avLst/>
          </a:prstGeom>
          <a:ln>
            <a:noFill/>
          </a:ln>
        </p:spPr>
      </p:pic>
      <p:pic>
        <p:nvPicPr>
          <p:cNvPr id="44" name="Bildobjekt 43"/>
          <p:cNvPicPr/>
          <p:nvPr/>
        </p:nvPicPr>
        <p:blipFill>
          <a:blip r:embed="rId2"/>
          <a:stretch/>
        </p:blipFill>
        <p:spPr>
          <a:xfrm>
            <a:off x="3605040" y="1845360"/>
            <a:ext cx="5042160" cy="4023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sv-S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1097280" y="286560"/>
            <a:ext cx="10058040" cy="672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sv-S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85" name="Bildobjekt 84"/>
          <p:cNvPicPr/>
          <p:nvPr/>
        </p:nvPicPr>
        <p:blipFill>
          <a:blip r:embed="rId2"/>
          <a:stretch/>
        </p:blipFill>
        <p:spPr>
          <a:xfrm>
            <a:off x="3605040" y="1845360"/>
            <a:ext cx="5042160" cy="4023000"/>
          </a:xfrm>
          <a:prstGeom prst="rect">
            <a:avLst/>
          </a:prstGeom>
          <a:ln>
            <a:noFill/>
          </a:ln>
        </p:spPr>
      </p:pic>
      <p:pic>
        <p:nvPicPr>
          <p:cNvPr id="86" name="Bildobjekt 85"/>
          <p:cNvPicPr/>
          <p:nvPr/>
        </p:nvPicPr>
        <p:blipFill>
          <a:blip r:embed="rId2"/>
          <a:stretch/>
        </p:blipFill>
        <p:spPr>
          <a:xfrm>
            <a:off x="3605040" y="1845360"/>
            <a:ext cx="5042160" cy="4023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stomShape 1" hidden="1"/>
          <p:cNvSpPr/>
          <p:nvPr/>
        </p:nvSpPr>
        <p:spPr>
          <a:xfrm>
            <a:off x="0" y="6400800"/>
            <a:ext cx="12191760" cy="456840"/>
          </a:xfrm>
          <a:prstGeom prst="rect">
            <a:avLst/>
          </a:prstGeom>
          <a:solidFill>
            <a:srgbClr val="BD582C"/>
          </a:solidFill>
          <a:ln w="158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2" hidden="1"/>
          <p:cNvSpPr/>
          <p:nvPr/>
        </p:nvSpPr>
        <p:spPr>
          <a:xfrm>
            <a:off x="0" y="6334200"/>
            <a:ext cx="12191760" cy="65520"/>
          </a:xfrm>
          <a:prstGeom prst="rect">
            <a:avLst/>
          </a:prstGeom>
          <a:solidFill>
            <a:srgbClr val="E48312"/>
          </a:solidFill>
          <a:ln w="158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Line 3"/>
          <p:cNvSpPr/>
          <p:nvPr/>
        </p:nvSpPr>
        <p:spPr>
          <a:xfrm>
            <a:off x="1193400" y="1737720"/>
            <a:ext cx="9966960" cy="360"/>
          </a:xfrm>
          <a:prstGeom prst="line">
            <a:avLst/>
          </a:prstGeom>
          <a:ln w="648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BD582C"/>
          </a:solidFill>
          <a:ln w="158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0" y="6334200"/>
            <a:ext cx="12188520" cy="63720"/>
          </a:xfrm>
          <a:prstGeom prst="rect">
            <a:avLst/>
          </a:prstGeom>
          <a:solidFill>
            <a:srgbClr val="E48312"/>
          </a:solidFill>
          <a:ln w="158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1097280" y="758880"/>
            <a:ext cx="10058040" cy="356580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85000"/>
              </a:lnSpc>
            </a:pPr>
            <a:r>
              <a:rPr lang="en-US" sz="8000" b="0" strike="noStrike" spc="-49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Klicka här för att ändra mall för rubrikformat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>
            <a:off x="1097280" y="6459840"/>
            <a:ext cx="24717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A6D65EE2-DA45-42A3-913A-12644AA5AF78}" type="datetime">
              <a:rPr lang="sv-SE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2017-11-15</a:t>
            </a:fld>
            <a:endParaRPr lang="sv-SE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3686040" y="6459840"/>
            <a:ext cx="4822560" cy="364680"/>
          </a:xfrm>
          <a:prstGeom prst="rect">
            <a:avLst/>
          </a:prstGeom>
        </p:spPr>
        <p:txBody>
          <a:bodyPr anchor="ctr"/>
          <a:lstStyle/>
          <a:p>
            <a:endParaRPr lang="sv-SE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9900360" y="6459840"/>
            <a:ext cx="1311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0BF7D9D8-EE67-4FA8-85C3-6B61F0C38EEA}" type="slidenum">
              <a:rPr lang="sv-SE" sz="10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sv-SE" sz="10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" name="Line 10"/>
          <p:cNvSpPr/>
          <p:nvPr/>
        </p:nvSpPr>
        <p:spPr>
          <a:xfrm>
            <a:off x="1207440" y="4343400"/>
            <a:ext cx="9875520" cy="360"/>
          </a:xfrm>
          <a:prstGeom prst="line">
            <a:avLst/>
          </a:prstGeom>
          <a:ln w="648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11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6400800"/>
            <a:ext cx="12191760" cy="456840"/>
          </a:xfrm>
          <a:prstGeom prst="rect">
            <a:avLst/>
          </a:prstGeom>
          <a:solidFill>
            <a:srgbClr val="BD582C"/>
          </a:solidFill>
          <a:ln w="158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ustomShape 2"/>
          <p:cNvSpPr/>
          <p:nvPr/>
        </p:nvSpPr>
        <p:spPr>
          <a:xfrm>
            <a:off x="0" y="6334200"/>
            <a:ext cx="12191760" cy="65520"/>
          </a:xfrm>
          <a:prstGeom prst="rect">
            <a:avLst/>
          </a:prstGeom>
          <a:solidFill>
            <a:srgbClr val="E48312"/>
          </a:solidFill>
          <a:ln w="1584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1193400" y="1737720"/>
            <a:ext cx="9966960" cy="360"/>
          </a:xfrm>
          <a:prstGeom prst="line">
            <a:avLst/>
          </a:prstGeom>
          <a:ln w="648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PlaceHolder 4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Klicka här för att ändra mall för rubrikformat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lang="en-US" sz="14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lang="en-US" sz="14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lang="en-US" sz="14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LevelRedigera format för bakgrundstext</a:t>
            </a:r>
          </a:p>
          <a:p>
            <a:pPr marL="3456000" lvl="7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Nivå två</a:t>
            </a:r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888000" lvl="8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Nivå tre</a:t>
            </a:r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4320000" lvl="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Nivå fyra</a:t>
            </a:r>
          </a:p>
          <a:p>
            <a:pPr marL="4320000" lvl="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Nivå fem</a:t>
            </a:r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dt"/>
          </p:nvPr>
        </p:nvSpPr>
        <p:spPr>
          <a:xfrm>
            <a:off x="1097280" y="6459840"/>
            <a:ext cx="24717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AD61F76E-657D-4CF9-8518-1968DCDB6B21}" type="datetime">
              <a:rPr lang="sv-SE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2017-11-15</a:t>
            </a:fld>
            <a:endParaRPr lang="sv-SE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ftr"/>
          </p:nvPr>
        </p:nvSpPr>
        <p:spPr>
          <a:xfrm>
            <a:off x="3686040" y="6459840"/>
            <a:ext cx="4822560" cy="364680"/>
          </a:xfrm>
          <a:prstGeom prst="rect">
            <a:avLst/>
          </a:prstGeom>
        </p:spPr>
        <p:txBody>
          <a:bodyPr anchor="ctr"/>
          <a:lstStyle/>
          <a:p>
            <a:endParaRPr lang="sv-SE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2" name="PlaceHolder 8"/>
          <p:cNvSpPr>
            <a:spLocks noGrp="1"/>
          </p:cNvSpPr>
          <p:nvPr>
            <p:ph type="sldNum"/>
          </p:nvPr>
        </p:nvSpPr>
        <p:spPr>
          <a:xfrm>
            <a:off x="9900360" y="6459840"/>
            <a:ext cx="1311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DF594B9D-7DE6-45B7-8CF3-5516EB7D863F}" type="slidenum">
              <a:rPr lang="sv-SE" sz="10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sv-SE" sz="10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1097280" y="758880"/>
            <a:ext cx="10058040" cy="3565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85000"/>
              </a:lnSpc>
            </a:pPr>
            <a:r>
              <a:rPr lang="en-US" sz="8000" b="0" strike="noStrike" spc="-49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Don’t do this at home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1100160" y="4455720"/>
            <a:ext cx="10058040" cy="11426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sv-SE" sz="2400" b="0" strike="noStrike" cap="all" spc="199">
                <a:solidFill>
                  <a:srgbClr val="637052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ID1206 operating systems</a:t>
            </a:r>
            <a:endParaRPr lang="sv-S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Signals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0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/>
          <a:lstStyle/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Notifications sent to a process to inform that a certain </a:t>
            </a:r>
            <a:r>
              <a:rPr lang="en-US" sz="2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event has occurred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Causes a process to stop executing and handle the signal that has been received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Type in ’man 7 signal’ in the shell to list all signals and their description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Signals used in experiment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/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SIGINT: interrupt a process from keyboard (Ctrl+ C)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SIGTERM: terminate a process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SIGKILL: kill process immediately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SIGFPE: arithmetic exception (division by 0)    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SIGSEGV: invalid memory access (segmentation fault)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Sending signals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/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From the keyboard</a:t>
            </a: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-  Ctrl-C   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From the shell</a:t>
            </a: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  - kill -signal pid :  sends the specified signal to the process with the 				     				 specified process id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Using system calls</a:t>
            </a: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  - kill(pid, signal):   sends the specified signal to the process with the 			 				      specified process 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Interrupt descriptor table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/>
          <a:lstStyle/>
          <a:p>
            <a:pPr marL="360">
              <a:lnSpc>
                <a:spcPct val="100000"/>
              </a:lnSpc>
              <a:buClr>
                <a:srgbClr val="E48312"/>
              </a:buClr>
            </a:pP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Used to determine the correct response to interrupts and exceptions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It contains pointers to different procedures that should be executed on different interrupts, each signal has its default action to be taken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You can define your own signal handling procedures</a:t>
            </a: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Signal handlers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8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/>
          <a:lstStyle/>
          <a:p>
            <a:pPr marL="360">
              <a:lnSpc>
                <a:spcPct val="100000"/>
              </a:lnSpc>
              <a:buClr>
                <a:srgbClr val="E48312"/>
              </a:buClr>
            </a:pPr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Each signal has a default action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84120" lvl="1" indent="-182520">
              <a:lnSpc>
                <a:spcPct val="100000"/>
              </a:lnSpc>
              <a:buClr>
                <a:srgbClr val="E48312"/>
              </a:buClr>
              <a:buFont typeface="Calibri"/>
              <a:buChar char="-"/>
            </a:pPr>
            <a:r>
              <a:rPr lang="en-US" sz="20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Ex: SIGINT – terminate process</a:t>
            </a:r>
            <a:endParaRPr lang="en-US" sz="14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The action can be changed by using the </a:t>
            </a:r>
            <a:r>
              <a:rPr lang="en-US" sz="2200" b="0" strike="noStrike" spc="-1" dirty="0" err="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sigaction</a:t>
            </a: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structure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Define a function that is invoked when the signal is received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The default actions for SIGKILL and SIGSTOP cannot be changed</a:t>
            </a: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2000" b="0" strike="noStrike" spc="-1" dirty="0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Sigaction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0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/>
          <a:lstStyle/>
          <a:p>
            <a:pPr>
              <a:lnSpc>
                <a:spcPct val="90000"/>
              </a:lnSpc>
            </a:pPr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sigaction(signal, action, oldaction)</a:t>
            </a:r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2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-  signal – the signal we want to handle</a:t>
            </a:r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2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-  action – the action that should be taken when receiving the signal</a:t>
            </a:r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22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-  oldaction – needed if you want to see what the old action was, 	     					    should be set to NULL if it is not needed 	</a:t>
            </a: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                             </a:t>
            </a:r>
          </a:p>
          <a:p>
            <a:pPr>
              <a:lnSpc>
                <a:spcPct val="100000"/>
              </a:lnSpc>
            </a:pPr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/>
          <a:lstStyle/>
          <a:p>
            <a:pPr>
              <a:lnSpc>
                <a:spcPct val="90000"/>
              </a:lnSpc>
            </a:pPr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siginfo_t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-  Structure that contains information about the signal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-  For ex: the process identifier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uncontext_t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-  Save the context of the process that caused the fault</a:t>
            </a:r>
          </a:p>
          <a:p>
            <a:pPr marL="91440" indent="-91080">
              <a:lnSpc>
                <a:spcPct val="100000"/>
              </a:lnSpc>
              <a:buClr>
                <a:srgbClr val="E4831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-  For ex: program counter, contains address of the next instruction to be 	                  executed                </a:t>
            </a:r>
          </a:p>
          <a:p>
            <a:pPr>
              <a:lnSpc>
                <a:spcPct val="100000"/>
              </a:lnSpc>
            </a:pPr>
            <a:endParaRPr lang="en-US" sz="2000" b="0" strike="noStrike" spc="-1">
              <a:solidFill>
                <a:srgbClr val="40404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2" name="TextShape 2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4800" b="0" strike="noStrike" spc="-49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Other structures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1418</TotalTime>
  <Words>338</Words>
  <Application>Microsoft Office PowerPoint</Application>
  <PresentationFormat>Bredbild</PresentationFormat>
  <Paragraphs>48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DejaVu Sans</vt:lpstr>
      <vt:lpstr>Symbol</vt:lpstr>
      <vt:lpstr>Times New Roman</vt:lpstr>
      <vt:lpstr>Wingdings</vt:lpstr>
      <vt:lpstr>Office Theme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Don’t do this at home</dc:title>
  <dc:subject/>
  <dc:creator>Isabel GH</dc:creator>
  <dc:description/>
  <cp:lastModifiedBy>Isabel GH</cp:lastModifiedBy>
  <cp:revision>50</cp:revision>
  <dcterms:created xsi:type="dcterms:W3CDTF">2017-11-11T05:54:21Z</dcterms:created>
  <dcterms:modified xsi:type="dcterms:W3CDTF">2017-11-15T09:48:25Z</dcterms:modified>
  <dc:language>sv-SE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Bredbild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7</vt:i4>
  </property>
</Properties>
</file>