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7559675" cy="106918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3" d="100"/>
          <a:sy n="73" d="100"/>
        </p:scale>
        <p:origin x="2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43" name="Bildobjekt 42"/>
          <p:cNvPicPr/>
          <p:nvPr/>
        </p:nvPicPr>
        <p:blipFill>
          <a:blip r:embed="rId2"/>
          <a:stretch/>
        </p:blipFill>
        <p:spPr>
          <a:xfrm>
            <a:off x="3605040" y="1845360"/>
            <a:ext cx="5042160" cy="4023000"/>
          </a:xfrm>
          <a:prstGeom prst="rect">
            <a:avLst/>
          </a:prstGeom>
          <a:ln>
            <a:noFill/>
          </a:ln>
        </p:spPr>
      </p:pic>
      <p:pic>
        <p:nvPicPr>
          <p:cNvPr id="44" name="Bildobjekt 43"/>
          <p:cNvPicPr/>
          <p:nvPr/>
        </p:nvPicPr>
        <p:blipFill>
          <a:blip r:embed="rId2"/>
          <a:stretch/>
        </p:blipFill>
        <p:spPr>
          <a:xfrm>
            <a:off x="3605040" y="1845360"/>
            <a:ext cx="5042160" cy="4023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85" name="Bildobjekt 84"/>
          <p:cNvPicPr/>
          <p:nvPr/>
        </p:nvPicPr>
        <p:blipFill>
          <a:blip r:embed="rId2"/>
          <a:stretch/>
        </p:blipFill>
        <p:spPr>
          <a:xfrm>
            <a:off x="3605040" y="1845360"/>
            <a:ext cx="5042160" cy="4023000"/>
          </a:xfrm>
          <a:prstGeom prst="rect">
            <a:avLst/>
          </a:prstGeom>
          <a:ln>
            <a:noFill/>
          </a:ln>
        </p:spPr>
      </p:pic>
      <p:pic>
        <p:nvPicPr>
          <p:cNvPr id="86" name="Bildobjekt 85"/>
          <p:cNvPicPr/>
          <p:nvPr/>
        </p:nvPicPr>
        <p:blipFill>
          <a:blip r:embed="rId2"/>
          <a:stretch/>
        </p:blipFill>
        <p:spPr>
          <a:xfrm>
            <a:off x="3605040" y="1845360"/>
            <a:ext cx="5042160" cy="4023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 hidden="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rgbClr val="BD582C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2" hidden="1"/>
          <p:cNvSpPr/>
          <p:nvPr/>
        </p:nvSpPr>
        <p:spPr>
          <a:xfrm>
            <a:off x="0" y="6334200"/>
            <a:ext cx="12191760" cy="65520"/>
          </a:xfrm>
          <a:prstGeom prst="rect">
            <a:avLst/>
          </a:prstGeom>
          <a:solidFill>
            <a:srgbClr val="E48312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1193400" y="1737720"/>
            <a:ext cx="9966960" cy="360"/>
          </a:xfrm>
          <a:prstGeom prst="line">
            <a:avLst/>
          </a:prstGeom>
          <a:ln w="648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BD582C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0" y="6334200"/>
            <a:ext cx="12188520" cy="63720"/>
          </a:xfrm>
          <a:prstGeom prst="rect">
            <a:avLst/>
          </a:prstGeom>
          <a:solidFill>
            <a:srgbClr val="E48312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1097280" y="758880"/>
            <a:ext cx="10058040" cy="356580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85000"/>
              </a:lnSpc>
            </a:pPr>
            <a:r>
              <a:rPr lang="en-US" sz="8000" b="0" strike="noStrike" spc="-49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Klicka här för att ändra mall för rubrikformat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A6D65EE2-DA45-42A3-913A-12644AA5AF78}" type="datetime">
              <a:rPr lang="sv-SE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2017-11-15</a:t>
            </a:fld>
            <a:endParaRPr lang="sv-SE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/>
          <a:lstStyle/>
          <a:p>
            <a:endParaRPr lang="sv-SE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0BF7D9D8-EE67-4FA8-85C3-6B61F0C38EEA}" type="slidenum">
              <a:rPr lang="sv-SE" sz="10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sv-SE" sz="10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Line 10"/>
          <p:cNvSpPr/>
          <p:nvPr/>
        </p:nvSpPr>
        <p:spPr>
          <a:xfrm>
            <a:off x="1207440" y="4343400"/>
            <a:ext cx="9875520" cy="360"/>
          </a:xfrm>
          <a:prstGeom prst="line">
            <a:avLst/>
          </a:prstGeom>
          <a:ln w="648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rgbClr val="BD582C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0" y="6334200"/>
            <a:ext cx="12191760" cy="65520"/>
          </a:xfrm>
          <a:prstGeom prst="rect">
            <a:avLst/>
          </a:prstGeom>
          <a:solidFill>
            <a:srgbClr val="E48312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1193400" y="1737720"/>
            <a:ext cx="9966960" cy="360"/>
          </a:xfrm>
          <a:prstGeom prst="line">
            <a:avLst/>
          </a:prstGeom>
          <a:ln w="648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PlaceHolder 4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Klicka här för att ändra mall för rubrikformat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lang="en-US" sz="1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lang="en-US" sz="1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lang="en-US" sz="1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LevelRedigera format för bakgrundstext</a:t>
            </a:r>
          </a:p>
          <a:p>
            <a:pPr marL="3456000" lvl="7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Nivå två</a:t>
            </a: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888000" lvl="8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Nivå tre</a:t>
            </a: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320000" lvl="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Nivå fyra</a:t>
            </a:r>
          </a:p>
          <a:p>
            <a:pPr marL="4320000" lvl="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Nivå fem</a:t>
            </a: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AD61F76E-657D-4CF9-8518-1968DCDB6B21}" type="datetime">
              <a:rPr lang="sv-SE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2017-11-15</a:t>
            </a:fld>
            <a:endParaRPr lang="sv-SE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/>
          <a:lstStyle/>
          <a:p>
            <a:endParaRPr lang="sv-SE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2" name="PlaceHolder 8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DF594B9D-7DE6-45B7-8CF3-5516EB7D863F}" type="slidenum">
              <a:rPr lang="sv-SE" sz="10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sv-SE" sz="10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1097280" y="758880"/>
            <a:ext cx="10058040" cy="356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85000"/>
              </a:lnSpc>
            </a:pPr>
            <a:r>
              <a:rPr lang="en-US" sz="8000" b="0" strike="noStrike" spc="-49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Don’t do this at home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1100160" y="4455720"/>
            <a:ext cx="10058040" cy="11426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sv-SE" sz="2400" b="0" strike="noStrike" cap="all" spc="199">
                <a:solidFill>
                  <a:srgbClr val="637052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ID1206 operating systems</a:t>
            </a:r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Signals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Notifications sent to a process to inform that a certain event has occurred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Causes a process to stop executing and handle the signal that has been received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Type in ’man 7 signal’ in the shell to list all signals and their description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Signals used in experiment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150000"/>
              </a:lnSpc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SIGINT: interrupt a process from keyboard (Ctrl+ C)</a:t>
            </a: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SIGTERM: terminate a process</a:t>
            </a: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SIGKILL: kill process immediately</a:t>
            </a: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SIGFPE: arithmetic exception (division by 0)    </a:t>
            </a: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SIGSEGV: invalid memory access (segmentation fault)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Sending signals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From the keyboard</a:t>
            </a:r>
          </a:p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-  Ctrl-C   </a:t>
            </a:r>
          </a:p>
          <a:p>
            <a:pPr>
              <a:lnSpc>
                <a:spcPct val="100000"/>
              </a:lnSpc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From the shell</a:t>
            </a:r>
          </a:p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 - kill -signal </a:t>
            </a:r>
            <a:r>
              <a:rPr lang="en-US" sz="2000" b="0" strike="noStrike" spc="-1" dirty="0" err="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pid</a:t>
            </a: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:  sends the specified signal to the process with the 				     				 specified process id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Using system calls</a:t>
            </a:r>
          </a:p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 - kill(</a:t>
            </a:r>
            <a:r>
              <a:rPr lang="en-US" sz="2000" b="0" strike="noStrike" spc="-1" dirty="0" err="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pid</a:t>
            </a: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signal):   sends the specified signal to the process with the 			 				      specified process 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Interrupt descriptor table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 marL="360">
              <a:lnSpc>
                <a:spcPct val="150000"/>
              </a:lnSpc>
              <a:buClr>
                <a:srgbClr val="E48312"/>
              </a:buClr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Used to determine the correct response to interrupts and exceptions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It contains pointers to different procedures that should be executed on different interrupts, each signal has its default action to be taken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You can define your own signal handling procedures</a:t>
            </a: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Signal handlers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 marL="360">
              <a:lnSpc>
                <a:spcPct val="100000"/>
              </a:lnSpc>
              <a:buClr>
                <a:srgbClr val="E48312"/>
              </a:buClr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Each signal has a default action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84120" lvl="1" indent="-182520">
              <a:lnSpc>
                <a:spcPct val="150000"/>
              </a:lnSpc>
              <a:buClr>
                <a:srgbClr val="E48312"/>
              </a:buClr>
              <a:buFont typeface="Calibri"/>
              <a:buChar char="-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Ex: SIGINT – terminate process</a:t>
            </a:r>
            <a:endParaRPr lang="en-US" sz="14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The action can be changed by using the </a:t>
            </a:r>
            <a:r>
              <a:rPr lang="en-US" sz="2200" b="0" strike="noStrike" spc="-1" dirty="0" err="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sigaction</a:t>
            </a: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structure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Define a function that is invoked when the signal is received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The default actions for SIGKILL and SIGSTOP cannot be changed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Sigaction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90000"/>
              </a:lnSpc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  <a:r>
              <a:rPr lang="en-US" sz="2200" b="0" strike="noStrike" spc="-1" dirty="0" err="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sigaction</a:t>
            </a: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(signal, action, </a:t>
            </a:r>
            <a:r>
              <a:rPr lang="en-US" sz="2200" b="0" strike="noStrike" spc="-1" dirty="0" err="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oldaction</a:t>
            </a: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-  signal – the signal we want to handle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-  action – the action that should be taken when receiving the signal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-  </a:t>
            </a:r>
            <a:r>
              <a:rPr lang="en-US" sz="2200" b="0" strike="noStrike" spc="-1" dirty="0" err="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oldaction</a:t>
            </a: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– needed if you want to see what the old action was, 	     		             should be set to NULL if it is not needed 	</a:t>
            </a: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                             </a:t>
            </a:r>
          </a:p>
          <a:p>
            <a:pPr>
              <a:lnSpc>
                <a:spcPct val="100000"/>
              </a:lnSpc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90000"/>
              </a:lnSpc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  <a:r>
              <a:rPr lang="en-US" sz="2000" b="0" strike="noStrike" spc="-1" dirty="0" err="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siginfo_t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60">
              <a:lnSpc>
                <a:spcPct val="150000"/>
              </a:lnSpc>
              <a:buClr>
                <a:srgbClr val="E48312"/>
              </a:buClr>
            </a:pPr>
            <a:r>
              <a:rPr lang="en-US" sz="2000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-</a:t>
            </a: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Structure that contains information about the signal</a:t>
            </a:r>
          </a:p>
          <a:p>
            <a:pPr marL="360">
              <a:lnSpc>
                <a:spcPct val="150000"/>
              </a:lnSpc>
              <a:buClr>
                <a:srgbClr val="E48312"/>
              </a:buClr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-  For ex: the process identifier</a:t>
            </a:r>
          </a:p>
          <a:p>
            <a:pPr marL="91440" indent="-91080">
              <a:lnSpc>
                <a:spcPct val="15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  <a:r>
              <a:rPr lang="en-US" sz="2000" b="0" strike="noStrike" spc="-1" dirty="0" err="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uncontext_t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60">
              <a:lnSpc>
                <a:spcPct val="150000"/>
              </a:lnSpc>
              <a:buClr>
                <a:srgbClr val="E48312"/>
              </a:buClr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-  Save the context of the process that caused the fault</a:t>
            </a:r>
          </a:p>
          <a:p>
            <a:pPr marL="360">
              <a:lnSpc>
                <a:spcPct val="150000"/>
              </a:lnSpc>
              <a:buClr>
                <a:srgbClr val="E48312"/>
              </a:buClr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-  For ex: program counter, contains address of the next instruction to be executed</a:t>
            </a:r>
          </a:p>
          <a:p>
            <a:pPr>
              <a:lnSpc>
                <a:spcPct val="100000"/>
              </a:lnSpc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Other structures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1420</TotalTime>
  <Words>339</Words>
  <Application>Microsoft Office PowerPoint</Application>
  <PresentationFormat>Bredbild</PresentationFormat>
  <Paragraphs>49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DejaVu Sans</vt:lpstr>
      <vt:lpstr>Symbol</vt:lpstr>
      <vt:lpstr>Times New Roman</vt:lpstr>
      <vt:lpstr>Wingdings</vt:lpstr>
      <vt:lpstr>Office Theme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do this at home</dc:title>
  <dc:subject/>
  <dc:creator>Isabel GH</dc:creator>
  <dc:description/>
  <cp:lastModifiedBy>Isabel GH</cp:lastModifiedBy>
  <cp:revision>54</cp:revision>
  <dcterms:created xsi:type="dcterms:W3CDTF">2017-11-11T05:54:21Z</dcterms:created>
  <dcterms:modified xsi:type="dcterms:W3CDTF">2017-11-15T10:02:04Z</dcterms:modified>
  <dc:language>sv-SE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Bredbild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7</vt:i4>
  </property>
</Properties>
</file>