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62" r:id="rId2"/>
    <p:sldId id="291" r:id="rId3"/>
    <p:sldId id="292" r:id="rId4"/>
    <p:sldId id="294" r:id="rId5"/>
    <p:sldId id="293" r:id="rId6"/>
    <p:sldId id="296" r:id="rId7"/>
    <p:sldId id="297" r:id="rId8"/>
    <p:sldId id="298" r:id="rId9"/>
    <p:sldId id="299" r:id="rId10"/>
    <p:sldId id="300" r:id="rId11"/>
    <p:sldId id="302" r:id="rId12"/>
    <p:sldId id="304" r:id="rId13"/>
    <p:sldId id="301" r:id="rId14"/>
    <p:sldId id="305" r:id="rId15"/>
    <p:sldId id="306" r:id="rId16"/>
    <p:sldId id="307" r:id="rId17"/>
    <p:sldId id="309" r:id="rId18"/>
    <p:sldId id="310" r:id="rId19"/>
    <p:sldId id="308" r:id="rId20"/>
    <p:sldId id="311" r:id="rId21"/>
    <p:sldId id="312" r:id="rId22"/>
    <p:sldId id="313" r:id="rId23"/>
    <p:sldId id="314" r:id="rId24"/>
    <p:sldId id="315" r:id="rId25"/>
    <p:sldId id="316" r:id="rId26"/>
    <p:sldId id="317" r:id="rId27"/>
    <p:sldId id="318" r:id="rId28"/>
    <p:sldId id="322" r:id="rId29"/>
    <p:sldId id="319" r:id="rId30"/>
    <p:sldId id="323" r:id="rId31"/>
    <p:sldId id="324" r:id="rId32"/>
    <p:sldId id="326" r:id="rId33"/>
    <p:sldId id="320" r:id="rId34"/>
    <p:sldId id="325" r:id="rId35"/>
    <p:sldId id="321" r:id="rId36"/>
    <p:sldId id="327" r:id="rId37"/>
    <p:sldId id="290" r:id="rId38"/>
    <p:sldId id="303" r:id="rId39"/>
  </p:sldIdLst>
  <p:sldSz cx="9144000" cy="6858000" type="screen4x3"/>
  <p:notesSz cx="6858000" cy="9144000"/>
  <p:custDataLst>
    <p:tags r:id="rId4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96" userDrawn="1">
          <p15:clr>
            <a:srgbClr val="A4A3A4"/>
          </p15:clr>
        </p15:guide>
        <p15:guide id="2" orient="horz" pos="629" userDrawn="1">
          <p15:clr>
            <a:srgbClr val="A4A3A4"/>
          </p15:clr>
        </p15:guide>
        <p15:guide id="3" orient="horz" pos="997" userDrawn="1">
          <p15:clr>
            <a:srgbClr val="A4A3A4"/>
          </p15:clr>
        </p15:guide>
        <p15:guide id="4" orient="horz" userDrawn="1">
          <p15:clr>
            <a:srgbClr val="A4A3A4"/>
          </p15:clr>
        </p15:guide>
        <p15:guide id="5" orient="horz" pos="217" userDrawn="1">
          <p15:clr>
            <a:srgbClr val="A4A3A4"/>
          </p15:clr>
        </p15:guide>
        <p15:guide id="6" orient="horz" pos="3681" userDrawn="1">
          <p15:clr>
            <a:srgbClr val="A4A3A4"/>
          </p15:clr>
        </p15:guide>
        <p15:guide id="7" orient="horz" pos="4054" userDrawn="1">
          <p15:clr>
            <a:srgbClr val="A4A3A4"/>
          </p15:clr>
        </p15:guide>
        <p15:guide id="8" pos="631" userDrawn="1">
          <p15:clr>
            <a:srgbClr val="A4A3A4"/>
          </p15:clr>
        </p15:guide>
        <p15:guide id="9" pos="1020" userDrawn="1">
          <p15:clr>
            <a:srgbClr val="A4A3A4"/>
          </p15:clr>
        </p15:guide>
        <p15:guide id="10" pos="5389" userDrawn="1">
          <p15:clr>
            <a:srgbClr val="A4A3A4"/>
          </p15:clr>
        </p15:guide>
        <p15:guide id="11" pos="3120" userDrawn="1">
          <p15:clr>
            <a:srgbClr val="A4A3A4"/>
          </p15:clr>
        </p15:guide>
        <p15:guide id="12" pos="219" userDrawn="1">
          <p15:clr>
            <a:srgbClr val="A4A3A4"/>
          </p15:clr>
        </p15:guide>
        <p15:guide id="13" pos="329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omas Lettner" initials="TL" lastIdx="0" clrIdx="0">
    <p:extLst>
      <p:ext uri="{19B8F6BF-5375-455C-9EA6-DF929625EA0E}">
        <p15:presenceInfo xmlns:p15="http://schemas.microsoft.com/office/powerpoint/2012/main" userId="1db42f91cd25976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922E"/>
    <a:srgbClr val="1954A6"/>
    <a:srgbClr val="000000"/>
    <a:srgbClr val="1F497D"/>
    <a:srgbClr val="9D102D"/>
    <a:srgbClr val="D9D9D9"/>
    <a:srgbClr val="5893E5"/>
    <a:srgbClr val="3366FF"/>
    <a:srgbClr val="D797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402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296" y="102"/>
      </p:cViewPr>
      <p:guideLst>
        <p:guide orient="horz" pos="1296"/>
        <p:guide orient="horz" pos="629"/>
        <p:guide orient="horz" pos="997"/>
        <p:guide orient="horz"/>
        <p:guide orient="horz" pos="217"/>
        <p:guide orient="horz" pos="3681"/>
        <p:guide orient="horz" pos="4054"/>
        <p:guide pos="631"/>
        <p:guide pos="1020"/>
        <p:guide pos="5389"/>
        <p:guide pos="3120"/>
        <p:guide pos="219"/>
        <p:guide pos="3292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-3174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9D065-03A5-4C09-9A36-A973175AAF75}" type="datetimeFigureOut">
              <a:rPr lang="en-GB" smtClean="0"/>
              <a:pPr/>
              <a:t>19/11/2017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99DCF-A131-4957-829E-DFB5C8C3EC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486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DEF2FA-E6B1-4996-98D7-81BAB691234F}" type="datetimeFigureOut">
              <a:rPr lang="en-US" smtClean="0"/>
              <a:t>11/19/2017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0F288A-5AD4-4CB0-966E-842185CB5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0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Indirect bandgap</a:t>
            </a:r>
            <a:r>
              <a:rPr lang="en-US" baseline="0" dirty="0" smtClean="0"/>
              <a:t> semiconductor needs a phonon </a:t>
            </a:r>
            <a:r>
              <a:rPr lang="en-US" baseline="0" dirty="0" err="1" smtClean="0"/>
              <a:t>hw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F288A-5AD4-4CB0-966E-842185CB51A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951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Strong pumping (EHL)</a:t>
            </a:r>
          </a:p>
          <a:p>
            <a:r>
              <a:rPr lang="en-US" dirty="0" smtClean="0"/>
              <a:t>Sample</a:t>
            </a:r>
            <a:r>
              <a:rPr lang="en-US" baseline="0" dirty="0" smtClean="0"/>
              <a:t> cooling (evaporation of BE)</a:t>
            </a:r>
          </a:p>
          <a:p>
            <a:r>
              <a:rPr lang="en-US" baseline="0" dirty="0" smtClean="0"/>
              <a:t>High accuracy Fourier approach (increased S/N ratio)</a:t>
            </a:r>
          </a:p>
          <a:p>
            <a:r>
              <a:rPr lang="en-US" baseline="0" dirty="0" smtClean="0"/>
              <a:t>Calibration curves also for Al, Ga and As</a:t>
            </a:r>
          </a:p>
          <a:p>
            <a:r>
              <a:rPr lang="en-US" baseline="0" dirty="0" err="1" smtClean="0"/>
              <a:t>Materialrs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CdTe</a:t>
            </a:r>
            <a:r>
              <a:rPr lang="en-US" baseline="0" dirty="0" smtClean="0"/>
              <a:t>, and GaAs tricky (residual impurities)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F288A-5AD4-4CB0-966E-842185CB51A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328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Absence</a:t>
            </a:r>
            <a:r>
              <a:rPr lang="en-US" baseline="0" dirty="0" smtClean="0"/>
              <a:t> of Auger recombination (only two quasi particles)</a:t>
            </a:r>
          </a:p>
          <a:p>
            <a:r>
              <a:rPr lang="en-US" baseline="0" dirty="0" smtClean="0"/>
              <a:t>Strong delocalization = large uncertainty in k-space, hence transition becomes allowed</a:t>
            </a:r>
          </a:p>
          <a:p>
            <a:r>
              <a:rPr lang="en-US" baseline="0" dirty="0" smtClean="0"/>
              <a:t>Quasi-direct radiative recombination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F288A-5AD4-4CB0-966E-842185CB51A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900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1510679"/>
              </p:ext>
            </p:extLst>
          </p:nvPr>
        </p:nvGraphicFramePr>
        <p:xfrm>
          <a:off x="1589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6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4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4" y="344490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5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4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7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7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6" name="textruta 5"/>
          <p:cNvSpPr txBox="1"/>
          <p:nvPr userDrawn="1"/>
        </p:nvSpPr>
        <p:spPr>
          <a:xfrm>
            <a:off x="7103422" y="263483"/>
            <a:ext cx="17796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b="1" dirty="0" smtClean="0"/>
              <a:t>KTH ROYAL INSTITUTE</a:t>
            </a:r>
            <a:br>
              <a:rPr lang="sv-SE" sz="1100" b="1" dirty="0" smtClean="0"/>
            </a:br>
            <a:r>
              <a:rPr lang="sv-SE" sz="1100" b="1" dirty="0" smtClean="0"/>
              <a:t>OF</a:t>
            </a:r>
            <a:r>
              <a:rPr lang="sv-SE" sz="1100" b="1" baseline="0" dirty="0" smtClean="0"/>
              <a:t> TECHNOLOGY</a:t>
            </a:r>
            <a:endParaRPr lang="sv-SE" sz="1100" b="1" dirty="0"/>
          </a:p>
        </p:txBody>
      </p:sp>
    </p:spTree>
    <p:extLst>
      <p:ext uri="{BB962C8B-B14F-4D97-AF65-F5344CB8AC3E}">
        <p14:creationId xmlns:p14="http://schemas.microsoft.com/office/powerpoint/2010/main" val="3404802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6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4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4" y="344490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5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4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7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7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884908" y="6345302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7D6A489D-A4F1-431F-BBC3-D35CF2F964B3}" type="datetime1">
              <a:rPr lang="sv-SE" smtClean="0"/>
              <a:t>2017-11-19</a:t>
            </a:fld>
            <a:endParaRPr lang="sv-SE" dirty="0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236467" y="6345301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1"/>
            <a:ext cx="4111768" cy="365125"/>
          </a:xfrm>
        </p:spPr>
        <p:txBody>
          <a:bodyPr lIns="0" tIns="0" rIns="0" bIns="0" anchor="t" anchorCtr="0"/>
          <a:lstStyle>
            <a:lvl1pPr algn="l">
              <a:lnSpc>
                <a:spcPct val="1000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Luminescence spectroscopy of semiconductors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82663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1" y="1582739"/>
            <a:ext cx="3328988" cy="4078286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3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884908" y="6345302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1CCDC9D5-BB76-456C-8985-EDC4601DB412}" type="datetime1">
              <a:rPr lang="sv-SE" smtClean="0"/>
              <a:t>2017-11-19</a:t>
            </a:fld>
            <a:endParaRPr lang="sv-SE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236467" y="6345301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6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1"/>
            <a:ext cx="4111768" cy="365125"/>
          </a:xfrm>
        </p:spPr>
        <p:txBody>
          <a:bodyPr lIns="0" tIns="0" rIns="0" bIns="0" anchor="t" anchorCtr="0"/>
          <a:lstStyle>
            <a:lvl1pPr algn="l">
              <a:lnSpc>
                <a:spcPct val="1000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Luminescence spectroscopy of semiconductors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1" y="1582740"/>
            <a:ext cx="3328988" cy="4078286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en-US" smtClean="0"/>
              <a:t>Click icon to add chart</a:t>
            </a:r>
            <a:endParaRPr lang="en-GB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6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884908" y="6345302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ADD96DB6-49B4-4665-B17A-D3DEF3D1451C}" type="datetime1">
              <a:rPr lang="sv-SE" smtClean="0"/>
              <a:t>2017-11-19</a:t>
            </a:fld>
            <a:endParaRPr lang="sv-SE"/>
          </a:p>
        </p:txBody>
      </p:sp>
      <p:sp>
        <p:nvSpPr>
          <p:cNvPr id="17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236467" y="6345301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9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1"/>
            <a:ext cx="4111768" cy="365125"/>
          </a:xfrm>
        </p:spPr>
        <p:txBody>
          <a:bodyPr lIns="0" tIns="0" rIns="0" bIns="0" anchor="t" anchorCtr="0"/>
          <a:lstStyle>
            <a:lvl1pPr algn="l">
              <a:lnSpc>
                <a:spcPct val="1000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Luminescence spectroscopy of semiconductors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1" y="1582739"/>
            <a:ext cx="3328988" cy="4078286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1" y="1582739"/>
            <a:ext cx="3328988" cy="4078286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884908" y="6345302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46FB4ED-F843-40BB-8830-93417A708325}" type="datetime1">
              <a:rPr lang="sv-SE" smtClean="0"/>
              <a:t>2017-11-19</a:t>
            </a:fld>
            <a:endParaRPr lang="sv-SE"/>
          </a:p>
        </p:txBody>
      </p:sp>
      <p:sp>
        <p:nvSpPr>
          <p:cNvPr id="15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236467" y="6345301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7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1"/>
            <a:ext cx="4111768" cy="365125"/>
          </a:xfrm>
        </p:spPr>
        <p:txBody>
          <a:bodyPr lIns="0" tIns="0" rIns="0" bIns="0" anchor="t" anchorCtr="0"/>
          <a:lstStyle>
            <a:lvl1pPr algn="l">
              <a:lnSpc>
                <a:spcPct val="1000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Luminescence spectroscopy of semiconductors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10639" y="1582739"/>
            <a:ext cx="9208426" cy="4713858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213854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196100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65541"/>
              <a:gd name="connsiteX1" fmla="*/ 9150613 w 9152201"/>
              <a:gd name="connsiteY1" fmla="*/ 9702 h 4265541"/>
              <a:gd name="connsiteX2" fmla="*/ 9150613 w 9152201"/>
              <a:gd name="connsiteY2" fmla="*/ 89 h 4265541"/>
              <a:gd name="connsiteX3" fmla="*/ 9140347 w 9152201"/>
              <a:gd name="connsiteY3" fmla="*/ 3967387 h 4265541"/>
              <a:gd name="connsiteX4" fmla="*/ 1344317 w 9152201"/>
              <a:gd name="connsiteY4" fmla="*/ 3963016 h 4265541"/>
              <a:gd name="connsiteX5" fmla="*/ 1269350 w 9152201"/>
              <a:gd name="connsiteY5" fmla="*/ 4009885 h 4265541"/>
              <a:gd name="connsiteX6" fmla="*/ 1262230 w 9152201"/>
              <a:gd name="connsiteY6" fmla="*/ 4220084 h 4265541"/>
              <a:gd name="connsiteX7" fmla="*/ 1196100 w 9152201"/>
              <a:gd name="connsiteY7" fmla="*/ 4258492 h 4265541"/>
              <a:gd name="connsiteX8" fmla="*/ 4376 w 9152201"/>
              <a:gd name="connsiteY8" fmla="*/ 4265541 h 4265541"/>
              <a:gd name="connsiteX9" fmla="*/ 6613 w 9152201"/>
              <a:gd name="connsiteY9" fmla="*/ 718270 h 4265541"/>
              <a:gd name="connsiteX10" fmla="*/ 806 w 9152201"/>
              <a:gd name="connsiteY10" fmla="*/ 0 h 4265541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75580"/>
              <a:gd name="connsiteX1" fmla="*/ 9150613 w 9152201"/>
              <a:gd name="connsiteY1" fmla="*/ 9702 h 4275580"/>
              <a:gd name="connsiteX2" fmla="*/ 9150613 w 9152201"/>
              <a:gd name="connsiteY2" fmla="*/ 89 h 4275580"/>
              <a:gd name="connsiteX3" fmla="*/ 9140347 w 9152201"/>
              <a:gd name="connsiteY3" fmla="*/ 3967387 h 4275580"/>
              <a:gd name="connsiteX4" fmla="*/ 1344317 w 9152201"/>
              <a:gd name="connsiteY4" fmla="*/ 3963016 h 4275580"/>
              <a:gd name="connsiteX5" fmla="*/ 1269350 w 9152201"/>
              <a:gd name="connsiteY5" fmla="*/ 4009885 h 4275580"/>
              <a:gd name="connsiteX6" fmla="*/ 1262230 w 9152201"/>
              <a:gd name="connsiteY6" fmla="*/ 4220084 h 4275580"/>
              <a:gd name="connsiteX7" fmla="*/ 1173736 w 9152201"/>
              <a:gd name="connsiteY7" fmla="*/ 4268653 h 4275580"/>
              <a:gd name="connsiteX8" fmla="*/ 4376 w 9152201"/>
              <a:gd name="connsiteY8" fmla="*/ 4265541 h 4275580"/>
              <a:gd name="connsiteX9" fmla="*/ 6613 w 9152201"/>
              <a:gd name="connsiteY9" fmla="*/ 718270 h 4275580"/>
              <a:gd name="connsiteX10" fmla="*/ 806 w 9152201"/>
              <a:gd name="connsiteY10" fmla="*/ 0 h 4275580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90821"/>
              <a:gd name="connsiteX1" fmla="*/ 9150613 w 9152201"/>
              <a:gd name="connsiteY1" fmla="*/ 9702 h 4290821"/>
              <a:gd name="connsiteX2" fmla="*/ 9150613 w 9152201"/>
              <a:gd name="connsiteY2" fmla="*/ 89 h 4290821"/>
              <a:gd name="connsiteX3" fmla="*/ 9140347 w 9152201"/>
              <a:gd name="connsiteY3" fmla="*/ 3967387 h 4290821"/>
              <a:gd name="connsiteX4" fmla="*/ 1344317 w 9152201"/>
              <a:gd name="connsiteY4" fmla="*/ 3963016 h 4290821"/>
              <a:gd name="connsiteX5" fmla="*/ 1269350 w 9152201"/>
              <a:gd name="connsiteY5" fmla="*/ 4009885 h 4290821"/>
              <a:gd name="connsiteX6" fmla="*/ 1262230 w 9152201"/>
              <a:gd name="connsiteY6" fmla="*/ 4220084 h 4290821"/>
              <a:gd name="connsiteX7" fmla="*/ 1173736 w 9152201"/>
              <a:gd name="connsiteY7" fmla="*/ 4268653 h 4290821"/>
              <a:gd name="connsiteX8" fmla="*/ 4376 w 9152201"/>
              <a:gd name="connsiteY8" fmla="*/ 4265541 h 4290821"/>
              <a:gd name="connsiteX9" fmla="*/ 6613 w 9152201"/>
              <a:gd name="connsiteY9" fmla="*/ 718270 h 4290821"/>
              <a:gd name="connsiteX10" fmla="*/ 806 w 9152201"/>
              <a:gd name="connsiteY10" fmla="*/ 0 h 4290821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4376 w 9152201"/>
              <a:gd name="connsiteY8" fmla="*/ 4265541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2201"/>
              <a:gd name="connsiteY0" fmla="*/ 0 h 4275702"/>
              <a:gd name="connsiteX1" fmla="*/ 9150613 w 9152201"/>
              <a:gd name="connsiteY1" fmla="*/ 9702 h 4275702"/>
              <a:gd name="connsiteX2" fmla="*/ 9150613 w 9152201"/>
              <a:gd name="connsiteY2" fmla="*/ 89 h 4275702"/>
              <a:gd name="connsiteX3" fmla="*/ 9140347 w 9152201"/>
              <a:gd name="connsiteY3" fmla="*/ 3967387 h 4275702"/>
              <a:gd name="connsiteX4" fmla="*/ 1344317 w 9152201"/>
              <a:gd name="connsiteY4" fmla="*/ 3963016 h 4275702"/>
              <a:gd name="connsiteX5" fmla="*/ 1269350 w 9152201"/>
              <a:gd name="connsiteY5" fmla="*/ 4009885 h 4275702"/>
              <a:gd name="connsiteX6" fmla="*/ 1262230 w 9152201"/>
              <a:gd name="connsiteY6" fmla="*/ 4220084 h 4275702"/>
              <a:gd name="connsiteX7" fmla="*/ 1173736 w 9152201"/>
              <a:gd name="connsiteY7" fmla="*/ 4268653 h 4275702"/>
              <a:gd name="connsiteX8" fmla="*/ 0 w 9152201"/>
              <a:gd name="connsiteY8" fmla="*/ 4275702 h 4275702"/>
              <a:gd name="connsiteX9" fmla="*/ 6613 w 9152201"/>
              <a:gd name="connsiteY9" fmla="*/ 718270 h 4275702"/>
              <a:gd name="connsiteX10" fmla="*/ 806 w 9152201"/>
              <a:gd name="connsiteY10" fmla="*/ 0 h 4275702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0 w 9152201"/>
              <a:gd name="connsiteY8" fmla="*/ 4265542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45123 w 9153007"/>
              <a:gd name="connsiteY4" fmla="*/ 396301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39531 w 9153007"/>
              <a:gd name="connsiteY4" fmla="*/ 3968097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1134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4881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67917"/>
              <a:gd name="connsiteY0" fmla="*/ 0 h 4276230"/>
              <a:gd name="connsiteX1" fmla="*/ 9151419 w 9167917"/>
              <a:gd name="connsiteY1" fmla="*/ 9702 h 4276230"/>
              <a:gd name="connsiteX2" fmla="*/ 9151419 w 9167917"/>
              <a:gd name="connsiteY2" fmla="*/ 89 h 4276230"/>
              <a:gd name="connsiteX3" fmla="*/ 9167917 w 9167917"/>
              <a:gd name="connsiteY3" fmla="*/ 3974881 h 4276230"/>
              <a:gd name="connsiteX4" fmla="*/ 1352489 w 9167917"/>
              <a:gd name="connsiteY4" fmla="*/ 3975946 h 4276230"/>
              <a:gd name="connsiteX5" fmla="*/ 1270156 w 9167917"/>
              <a:gd name="connsiteY5" fmla="*/ 4009885 h 4276230"/>
              <a:gd name="connsiteX6" fmla="*/ 1263036 w 9167917"/>
              <a:gd name="connsiteY6" fmla="*/ 4220084 h 4276230"/>
              <a:gd name="connsiteX7" fmla="*/ 1174542 w 9167917"/>
              <a:gd name="connsiteY7" fmla="*/ 4268653 h 4276230"/>
              <a:gd name="connsiteX8" fmla="*/ 806 w 9167917"/>
              <a:gd name="connsiteY8" fmla="*/ 4265543 h 4276230"/>
              <a:gd name="connsiteX9" fmla="*/ 7419 w 9167917"/>
              <a:gd name="connsiteY9" fmla="*/ 718270 h 4276230"/>
              <a:gd name="connsiteX10" fmla="*/ 806 w 9167917"/>
              <a:gd name="connsiteY10" fmla="*/ 0 h 4276230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6 w 9167917"/>
              <a:gd name="connsiteY8" fmla="*/ 4250555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90722 w 9257833"/>
              <a:gd name="connsiteY0" fmla="*/ 0 h 4268653"/>
              <a:gd name="connsiteX1" fmla="*/ 9241335 w 9257833"/>
              <a:gd name="connsiteY1" fmla="*/ 9702 h 4268653"/>
              <a:gd name="connsiteX2" fmla="*/ 9241335 w 9257833"/>
              <a:gd name="connsiteY2" fmla="*/ 89 h 4268653"/>
              <a:gd name="connsiteX3" fmla="*/ 9257833 w 9257833"/>
              <a:gd name="connsiteY3" fmla="*/ 3974881 h 4268653"/>
              <a:gd name="connsiteX4" fmla="*/ 1442405 w 9257833"/>
              <a:gd name="connsiteY4" fmla="*/ 3975946 h 4268653"/>
              <a:gd name="connsiteX5" fmla="*/ 1360072 w 9257833"/>
              <a:gd name="connsiteY5" fmla="*/ 4009885 h 4268653"/>
              <a:gd name="connsiteX6" fmla="*/ 1352952 w 9257833"/>
              <a:gd name="connsiteY6" fmla="*/ 4220084 h 4268653"/>
              <a:gd name="connsiteX7" fmla="*/ 1264458 w 9257833"/>
              <a:gd name="connsiteY7" fmla="*/ 4268653 h 4268653"/>
              <a:gd name="connsiteX8" fmla="*/ 0 w 9257833"/>
              <a:gd name="connsiteY8" fmla="*/ 4246809 h 4268653"/>
              <a:gd name="connsiteX9" fmla="*/ 97335 w 9257833"/>
              <a:gd name="connsiteY9" fmla="*/ 718270 h 4268653"/>
              <a:gd name="connsiteX10" fmla="*/ 90722 w 9257833"/>
              <a:gd name="connsiteY10" fmla="*/ 0 h 4268653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7 w 9167917"/>
              <a:gd name="connsiteY8" fmla="*/ 4261796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70102 w 9237213"/>
              <a:gd name="connsiteY0" fmla="*/ 0 h 4273036"/>
              <a:gd name="connsiteX1" fmla="*/ 9220715 w 9237213"/>
              <a:gd name="connsiteY1" fmla="*/ 9702 h 4273036"/>
              <a:gd name="connsiteX2" fmla="*/ 9220715 w 9237213"/>
              <a:gd name="connsiteY2" fmla="*/ 89 h 4273036"/>
              <a:gd name="connsiteX3" fmla="*/ 9237213 w 9237213"/>
              <a:gd name="connsiteY3" fmla="*/ 3974881 h 4273036"/>
              <a:gd name="connsiteX4" fmla="*/ 1421785 w 9237213"/>
              <a:gd name="connsiteY4" fmla="*/ 3975946 h 4273036"/>
              <a:gd name="connsiteX5" fmla="*/ 1339452 w 9237213"/>
              <a:gd name="connsiteY5" fmla="*/ 4009885 h 4273036"/>
              <a:gd name="connsiteX6" fmla="*/ 1332332 w 9237213"/>
              <a:gd name="connsiteY6" fmla="*/ 4220084 h 4273036"/>
              <a:gd name="connsiteX7" fmla="*/ 1243838 w 9237213"/>
              <a:gd name="connsiteY7" fmla="*/ 4268653 h 4273036"/>
              <a:gd name="connsiteX8" fmla="*/ 0 w 9237213"/>
              <a:gd name="connsiteY8" fmla="*/ 4273036 h 4273036"/>
              <a:gd name="connsiteX9" fmla="*/ 76715 w 9237213"/>
              <a:gd name="connsiteY9" fmla="*/ 718270 h 4273036"/>
              <a:gd name="connsiteX10" fmla="*/ 70102 w 9237213"/>
              <a:gd name="connsiteY10" fmla="*/ 0 h 4273036"/>
              <a:gd name="connsiteX0" fmla="*/ 53607 w 9220718"/>
              <a:gd name="connsiteY0" fmla="*/ 0 h 4268653"/>
              <a:gd name="connsiteX1" fmla="*/ 9204220 w 9220718"/>
              <a:gd name="connsiteY1" fmla="*/ 9702 h 4268653"/>
              <a:gd name="connsiteX2" fmla="*/ 9204220 w 9220718"/>
              <a:gd name="connsiteY2" fmla="*/ 89 h 4268653"/>
              <a:gd name="connsiteX3" fmla="*/ 9220718 w 9220718"/>
              <a:gd name="connsiteY3" fmla="*/ 3974881 h 4268653"/>
              <a:gd name="connsiteX4" fmla="*/ 1405290 w 9220718"/>
              <a:gd name="connsiteY4" fmla="*/ 3975946 h 4268653"/>
              <a:gd name="connsiteX5" fmla="*/ 1322957 w 9220718"/>
              <a:gd name="connsiteY5" fmla="*/ 4009885 h 4268653"/>
              <a:gd name="connsiteX6" fmla="*/ 1315837 w 9220718"/>
              <a:gd name="connsiteY6" fmla="*/ 4220084 h 4268653"/>
              <a:gd name="connsiteX7" fmla="*/ 1227343 w 9220718"/>
              <a:gd name="connsiteY7" fmla="*/ 4268653 h 4268653"/>
              <a:gd name="connsiteX8" fmla="*/ 0 w 9220718"/>
              <a:gd name="connsiteY8" fmla="*/ 4265542 h 4268653"/>
              <a:gd name="connsiteX9" fmla="*/ 60220 w 9220718"/>
              <a:gd name="connsiteY9" fmla="*/ 718270 h 4268653"/>
              <a:gd name="connsiteX10" fmla="*/ 53607 w 9220718"/>
              <a:gd name="connsiteY10" fmla="*/ 0 h 4268653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27343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06724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17785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1084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8 w 9220718"/>
              <a:gd name="connsiteY0" fmla="*/ 0 h 4271068"/>
              <a:gd name="connsiteX1" fmla="*/ 9204220 w 9220718"/>
              <a:gd name="connsiteY1" fmla="*/ 9701 h 4271068"/>
              <a:gd name="connsiteX2" fmla="*/ 9204220 w 9220718"/>
              <a:gd name="connsiteY2" fmla="*/ 88 h 4271068"/>
              <a:gd name="connsiteX3" fmla="*/ 9220718 w 9220718"/>
              <a:gd name="connsiteY3" fmla="*/ 3974880 h 4271068"/>
              <a:gd name="connsiteX4" fmla="*/ 1405290 w 9220718"/>
              <a:gd name="connsiteY4" fmla="*/ 3975945 h 4271068"/>
              <a:gd name="connsiteX5" fmla="*/ 1322957 w 9220718"/>
              <a:gd name="connsiteY5" fmla="*/ 4009884 h 4271068"/>
              <a:gd name="connsiteX6" fmla="*/ 1315837 w 9220718"/>
              <a:gd name="connsiteY6" fmla="*/ 4220083 h 4271068"/>
              <a:gd name="connsiteX7" fmla="*/ 1210847 w 9220718"/>
              <a:gd name="connsiteY7" fmla="*/ 4268652 h 4271068"/>
              <a:gd name="connsiteX8" fmla="*/ 0 w 9220718"/>
              <a:gd name="connsiteY8" fmla="*/ 4265541 h 4271068"/>
              <a:gd name="connsiteX9" fmla="*/ 60220 w 9220718"/>
              <a:gd name="connsiteY9" fmla="*/ 718269 h 4271068"/>
              <a:gd name="connsiteX10" fmla="*/ 53608 w 9220718"/>
              <a:gd name="connsiteY10" fmla="*/ 0 h 4271068"/>
              <a:gd name="connsiteX0" fmla="*/ 92467 w 9259577"/>
              <a:gd name="connsiteY0" fmla="*/ 0 h 4271068"/>
              <a:gd name="connsiteX1" fmla="*/ 9243079 w 9259577"/>
              <a:gd name="connsiteY1" fmla="*/ 9701 h 4271068"/>
              <a:gd name="connsiteX2" fmla="*/ 9243079 w 9259577"/>
              <a:gd name="connsiteY2" fmla="*/ 88 h 4271068"/>
              <a:gd name="connsiteX3" fmla="*/ 9259577 w 9259577"/>
              <a:gd name="connsiteY3" fmla="*/ 3974880 h 4271068"/>
              <a:gd name="connsiteX4" fmla="*/ 1444149 w 9259577"/>
              <a:gd name="connsiteY4" fmla="*/ 3975945 h 4271068"/>
              <a:gd name="connsiteX5" fmla="*/ 1361816 w 9259577"/>
              <a:gd name="connsiteY5" fmla="*/ 4009884 h 4271068"/>
              <a:gd name="connsiteX6" fmla="*/ 1354696 w 9259577"/>
              <a:gd name="connsiteY6" fmla="*/ 4220083 h 4271068"/>
              <a:gd name="connsiteX7" fmla="*/ 1249706 w 9259577"/>
              <a:gd name="connsiteY7" fmla="*/ 4268652 h 4271068"/>
              <a:gd name="connsiteX8" fmla="*/ 38859 w 9259577"/>
              <a:gd name="connsiteY8" fmla="*/ 4265541 h 4271068"/>
              <a:gd name="connsiteX9" fmla="*/ 4233 w 9259577"/>
              <a:gd name="connsiteY9" fmla="*/ 718269 h 4271068"/>
              <a:gd name="connsiteX10" fmla="*/ 92467 w 9259577"/>
              <a:gd name="connsiteY10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246481 w 9413591"/>
              <a:gd name="connsiteY0" fmla="*/ 0 h 4271068"/>
              <a:gd name="connsiteX1" fmla="*/ 9397093 w 9413591"/>
              <a:gd name="connsiteY1" fmla="*/ 9701 h 4271068"/>
              <a:gd name="connsiteX2" fmla="*/ 9397093 w 9413591"/>
              <a:gd name="connsiteY2" fmla="*/ 88 h 4271068"/>
              <a:gd name="connsiteX3" fmla="*/ 9413591 w 9413591"/>
              <a:gd name="connsiteY3" fmla="*/ 3974880 h 4271068"/>
              <a:gd name="connsiteX4" fmla="*/ 1598163 w 9413591"/>
              <a:gd name="connsiteY4" fmla="*/ 3975945 h 4271068"/>
              <a:gd name="connsiteX5" fmla="*/ 1515830 w 9413591"/>
              <a:gd name="connsiteY5" fmla="*/ 4009884 h 4271068"/>
              <a:gd name="connsiteX6" fmla="*/ 1508710 w 9413591"/>
              <a:gd name="connsiteY6" fmla="*/ 4220083 h 4271068"/>
              <a:gd name="connsiteX7" fmla="*/ 1403720 w 9413591"/>
              <a:gd name="connsiteY7" fmla="*/ 4268652 h 4271068"/>
              <a:gd name="connsiteX8" fmla="*/ 192873 w 9413591"/>
              <a:gd name="connsiteY8" fmla="*/ 4265541 h 4271068"/>
              <a:gd name="connsiteX9" fmla="*/ 246481 w 9413591"/>
              <a:gd name="connsiteY9" fmla="*/ 0 h 4271068"/>
              <a:gd name="connsiteX0" fmla="*/ 64211 w 9231321"/>
              <a:gd name="connsiteY0" fmla="*/ 0 h 4271068"/>
              <a:gd name="connsiteX1" fmla="*/ 9214823 w 9231321"/>
              <a:gd name="connsiteY1" fmla="*/ 9701 h 4271068"/>
              <a:gd name="connsiteX2" fmla="*/ 9214823 w 9231321"/>
              <a:gd name="connsiteY2" fmla="*/ 88 h 4271068"/>
              <a:gd name="connsiteX3" fmla="*/ 9231321 w 9231321"/>
              <a:gd name="connsiteY3" fmla="*/ 3974880 h 4271068"/>
              <a:gd name="connsiteX4" fmla="*/ 1415893 w 9231321"/>
              <a:gd name="connsiteY4" fmla="*/ 3975945 h 4271068"/>
              <a:gd name="connsiteX5" fmla="*/ 1333560 w 9231321"/>
              <a:gd name="connsiteY5" fmla="*/ 4009884 h 4271068"/>
              <a:gd name="connsiteX6" fmla="*/ 1326440 w 9231321"/>
              <a:gd name="connsiteY6" fmla="*/ 4220083 h 4271068"/>
              <a:gd name="connsiteX7" fmla="*/ 1221450 w 9231321"/>
              <a:gd name="connsiteY7" fmla="*/ 4268652 h 4271068"/>
              <a:gd name="connsiteX8" fmla="*/ 10603 w 9231321"/>
              <a:gd name="connsiteY8" fmla="*/ 4265541 h 4271068"/>
              <a:gd name="connsiteX9" fmla="*/ 64211 w 9231321"/>
              <a:gd name="connsiteY9" fmla="*/ 0 h 4271068"/>
              <a:gd name="connsiteX0" fmla="*/ 10604 w 9177714"/>
              <a:gd name="connsiteY0" fmla="*/ 0 h 4276228"/>
              <a:gd name="connsiteX1" fmla="*/ 9161216 w 9177714"/>
              <a:gd name="connsiteY1" fmla="*/ 9701 h 4276228"/>
              <a:gd name="connsiteX2" fmla="*/ 9161216 w 9177714"/>
              <a:gd name="connsiteY2" fmla="*/ 88 h 4276228"/>
              <a:gd name="connsiteX3" fmla="*/ 9177714 w 9177714"/>
              <a:gd name="connsiteY3" fmla="*/ 3974880 h 4276228"/>
              <a:gd name="connsiteX4" fmla="*/ 1362286 w 9177714"/>
              <a:gd name="connsiteY4" fmla="*/ 3975945 h 4276228"/>
              <a:gd name="connsiteX5" fmla="*/ 1279953 w 9177714"/>
              <a:gd name="connsiteY5" fmla="*/ 4009884 h 4276228"/>
              <a:gd name="connsiteX6" fmla="*/ 1272833 w 9177714"/>
              <a:gd name="connsiteY6" fmla="*/ 4220083 h 4276228"/>
              <a:gd name="connsiteX7" fmla="*/ 1167843 w 9177714"/>
              <a:gd name="connsiteY7" fmla="*/ 4268652 h 4276228"/>
              <a:gd name="connsiteX8" fmla="*/ 10603 w 9177714"/>
              <a:gd name="connsiteY8" fmla="*/ 4265541 h 4276228"/>
              <a:gd name="connsiteX9" fmla="*/ 10604 w 9177714"/>
              <a:gd name="connsiteY9" fmla="*/ 0 h 4276228"/>
              <a:gd name="connsiteX0" fmla="*/ 10604 w 9177714"/>
              <a:gd name="connsiteY0" fmla="*/ 0 h 4268609"/>
              <a:gd name="connsiteX1" fmla="*/ 9161216 w 9177714"/>
              <a:gd name="connsiteY1" fmla="*/ 9701 h 4268609"/>
              <a:gd name="connsiteX2" fmla="*/ 9161216 w 9177714"/>
              <a:gd name="connsiteY2" fmla="*/ 88 h 4268609"/>
              <a:gd name="connsiteX3" fmla="*/ 9177714 w 9177714"/>
              <a:gd name="connsiteY3" fmla="*/ 3974880 h 4268609"/>
              <a:gd name="connsiteX4" fmla="*/ 1362286 w 9177714"/>
              <a:gd name="connsiteY4" fmla="*/ 3975945 h 4268609"/>
              <a:gd name="connsiteX5" fmla="*/ 1279953 w 9177714"/>
              <a:gd name="connsiteY5" fmla="*/ 4009884 h 4268609"/>
              <a:gd name="connsiteX6" fmla="*/ 1272833 w 9177714"/>
              <a:gd name="connsiteY6" fmla="*/ 4220083 h 4268609"/>
              <a:gd name="connsiteX7" fmla="*/ 1206981 w 9177714"/>
              <a:gd name="connsiteY7" fmla="*/ 4261033 h 4268609"/>
              <a:gd name="connsiteX8" fmla="*/ 10603 w 9177714"/>
              <a:gd name="connsiteY8" fmla="*/ 4265541 h 4268609"/>
              <a:gd name="connsiteX9" fmla="*/ 10604 w 9177714"/>
              <a:gd name="connsiteY9" fmla="*/ 0 h 4268609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184616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8698"/>
              <a:gd name="connsiteX1" fmla="*/ 9161216 w 9177714"/>
              <a:gd name="connsiteY1" fmla="*/ 9701 h 4268698"/>
              <a:gd name="connsiteX2" fmla="*/ 9161216 w 9177714"/>
              <a:gd name="connsiteY2" fmla="*/ 88 h 4268698"/>
              <a:gd name="connsiteX3" fmla="*/ 9177714 w 9177714"/>
              <a:gd name="connsiteY3" fmla="*/ 3974880 h 4268698"/>
              <a:gd name="connsiteX4" fmla="*/ 1362286 w 9177714"/>
              <a:gd name="connsiteY4" fmla="*/ 3975945 h 4268698"/>
              <a:gd name="connsiteX5" fmla="*/ 1279953 w 9177714"/>
              <a:gd name="connsiteY5" fmla="*/ 4009884 h 4268698"/>
              <a:gd name="connsiteX6" fmla="*/ 1272833 w 9177714"/>
              <a:gd name="connsiteY6" fmla="*/ 4197223 h 4268698"/>
              <a:gd name="connsiteX7" fmla="*/ 1173434 w 9177714"/>
              <a:gd name="connsiteY7" fmla="*/ 4266113 h 4268698"/>
              <a:gd name="connsiteX8" fmla="*/ 10603 w 9177714"/>
              <a:gd name="connsiteY8" fmla="*/ 4265541 h 4268698"/>
              <a:gd name="connsiteX9" fmla="*/ 10604 w 9177714"/>
              <a:gd name="connsiteY9" fmla="*/ 0 h 426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77714" h="4268698">
                <a:moveTo>
                  <a:pt x="10604" y="0"/>
                </a:moveTo>
                <a:lnTo>
                  <a:pt x="9161216" y="9701"/>
                </a:lnTo>
                <a:lnTo>
                  <a:pt x="9161216" y="88"/>
                </a:lnTo>
                <a:cubicBezTo>
                  <a:pt x="9162804" y="1317689"/>
                  <a:pt x="9176126" y="2657279"/>
                  <a:pt x="9177714" y="3974880"/>
                </a:cubicBezTo>
                <a:lnTo>
                  <a:pt x="1362286" y="3975945"/>
                </a:lnTo>
                <a:cubicBezTo>
                  <a:pt x="1324129" y="3980616"/>
                  <a:pt x="1294862" y="3973004"/>
                  <a:pt x="1279953" y="4009884"/>
                </a:cubicBezTo>
                <a:cubicBezTo>
                  <a:pt x="1265044" y="4046764"/>
                  <a:pt x="1276941" y="4145761"/>
                  <a:pt x="1272833" y="4197223"/>
                </a:cubicBezTo>
                <a:cubicBezTo>
                  <a:pt x="1272365" y="4244226"/>
                  <a:pt x="1221664" y="4268698"/>
                  <a:pt x="1173434" y="4266113"/>
                </a:cubicBezTo>
                <a:lnTo>
                  <a:pt x="10603" y="4265541"/>
                </a:lnTo>
                <a:cubicBezTo>
                  <a:pt x="0" y="3520977"/>
                  <a:pt x="7635" y="788799"/>
                  <a:pt x="10604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1619250" y="404870"/>
            <a:ext cx="6935788" cy="668338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 err="1" smtClean="0"/>
              <a:t>Chapter</a:t>
            </a:r>
            <a:r>
              <a:rPr lang="sv-SE" dirty="0" smtClean="0"/>
              <a:t> </a:t>
            </a:r>
            <a:r>
              <a:rPr lang="sv-SE" dirty="0" err="1" smtClean="0"/>
              <a:t>heading</a:t>
            </a:r>
            <a:endParaRPr lang="en-GB" dirty="0"/>
          </a:p>
        </p:txBody>
      </p:sp>
      <p:sp>
        <p:nvSpPr>
          <p:cNvPr id="12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884908" y="6345302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D28366E7-A1CC-4E40-9A99-8492EE8095A5}" type="datetime1">
              <a:rPr lang="sv-SE" smtClean="0"/>
              <a:t>2017-11-19</a:t>
            </a:fld>
            <a:endParaRPr lang="sv-SE"/>
          </a:p>
        </p:txBody>
      </p:sp>
      <p:sp>
        <p:nvSpPr>
          <p:cNvPr id="13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236467" y="6345301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1"/>
            <a:ext cx="4111768" cy="365125"/>
          </a:xfrm>
        </p:spPr>
        <p:txBody>
          <a:bodyPr lIns="0" tIns="0" rIns="0" bIns="0" anchor="t" anchorCtr="0"/>
          <a:lstStyle>
            <a:lvl1pPr algn="l">
              <a:lnSpc>
                <a:spcPct val="1000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Luminescence spectroscopy of semiconductors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1582740"/>
            <a:ext cx="6935788" cy="407828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2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884908" y="6345302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8233604-DC99-4A94-A1DF-4F89D1438B28}" type="datetime1">
              <a:rPr lang="sv-SE" smtClean="0"/>
              <a:t>2017-11-19</a:t>
            </a:fld>
            <a:endParaRPr lang="sv-SE"/>
          </a:p>
        </p:txBody>
      </p:sp>
      <p:sp>
        <p:nvSpPr>
          <p:cNvPr id="13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236467" y="6345301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1"/>
            <a:ext cx="4111768" cy="365125"/>
          </a:xfrm>
        </p:spPr>
        <p:txBody>
          <a:bodyPr lIns="0" tIns="0" rIns="0" bIns="0" anchor="t" anchorCtr="0"/>
          <a:lstStyle>
            <a:lvl1pPr algn="l">
              <a:lnSpc>
                <a:spcPct val="1000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Luminescence spectroscopy of semiconductors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884908" y="6345302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8013CE1B-3296-4C0D-A315-D4B794ACCB4C}" type="datetime1">
              <a:rPr lang="sv-SE" smtClean="0"/>
              <a:t>2017-11-19</a:t>
            </a:fld>
            <a:endParaRPr lang="sv-SE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236467" y="6345301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1"/>
            <a:ext cx="4111768" cy="365125"/>
          </a:xfrm>
        </p:spPr>
        <p:txBody>
          <a:bodyPr lIns="0" tIns="0" rIns="0" bIns="0" anchor="t" anchorCtr="0"/>
          <a:lstStyle>
            <a:lvl1pPr algn="l">
              <a:lnSpc>
                <a:spcPct val="1000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Luminescence spectroscopy of semiconductors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5" y="344490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884908" y="6345302"/>
            <a:ext cx="2133600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F3E38D25-00C3-4C7F-9D9E-B1ED8DDA91EE}" type="datetime1">
              <a:rPr lang="sv-SE" smtClean="0"/>
              <a:t>2017-11-19</a:t>
            </a:fld>
            <a:endParaRPr lang="sv-SE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236467" y="6345301"/>
            <a:ext cx="531863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6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1"/>
            <a:ext cx="4111768" cy="365125"/>
          </a:xfrm>
        </p:spPr>
        <p:txBody>
          <a:bodyPr lIns="0" tIns="0" rIns="0" bIns="0" anchor="t" anchorCtr="0"/>
          <a:lstStyle>
            <a:lvl1pPr algn="l">
              <a:lnSpc>
                <a:spcPct val="100000"/>
              </a:lnSpc>
              <a:defRPr sz="1100" b="1" cap="all" baseline="0">
                <a:solidFill>
                  <a:schemeClr val="tx1"/>
                </a:solidFill>
              </a:defRPr>
            </a:lvl1pPr>
          </a:lstStyle>
          <a:p>
            <a:r>
              <a:rPr lang="sv-SE" smtClean="0"/>
              <a:t>Luminescence spectroscopy of semiconductors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1199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0" y="1582739"/>
            <a:ext cx="6935788" cy="40782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5" y="344490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0" y="6308727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r>
              <a:rPr lang="en-US" smtClean="0"/>
              <a:t>Luminescence spectroscopy of semiconductors</a:t>
            </a:r>
            <a:endParaRPr lang="en-US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400" y="6308727"/>
            <a:ext cx="53186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US" smtClean="0"/>
              <a:pPr>
                <a:lnSpc>
                  <a:spcPts val="900"/>
                </a:lnSpc>
              </a:pPr>
              <a:t>‹#›</a:t>
            </a:fld>
            <a:endParaRPr lang="en-US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6288511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00"/>
              </a:lnSpc>
            </a:pPr>
            <a:fld id="{5DD20B68-6947-4917-8EB9-D644F5455C51}" type="datetime1">
              <a:rPr lang="sv-SE" smtClean="0"/>
              <a:t>2017-11-19</a:t>
            </a:fld>
            <a:endParaRPr lang="sv-SE" dirty="0"/>
          </a:p>
        </p:txBody>
      </p:sp>
      <p:sp>
        <p:nvSpPr>
          <p:cNvPr id="9" name="Rektangel 12"/>
          <p:cNvSpPr/>
          <p:nvPr/>
        </p:nvSpPr>
        <p:spPr>
          <a:xfrm>
            <a:off x="0" y="5971378"/>
            <a:ext cx="9144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66" r:id="rId2"/>
    <p:sldLayoutId id="2147483677" r:id="rId3"/>
    <p:sldLayoutId id="2147483668" r:id="rId4"/>
    <p:sldLayoutId id="2147483669" r:id="rId5"/>
    <p:sldLayoutId id="2147483670" r:id="rId6"/>
    <p:sldLayoutId id="2147483674" r:id="rId7"/>
    <p:sldLayoutId id="2147483672" r:id="rId8"/>
    <p:sldLayoutId id="2147483673" r:id="rId9"/>
    <p:sldLayoutId id="2147483665" r:id="rId10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jpeg"/><Relationship Id="rId5" Type="http://schemas.openxmlformats.org/officeDocument/2006/relationships/image" Target="../media/image22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jpeg"/><Relationship Id="rId4" Type="http://schemas.openxmlformats.org/officeDocument/2006/relationships/image" Target="../media/image19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4.jpe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9.jpe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0.jpeg"/><Relationship Id="rId9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jpeg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2.png"/><Relationship Id="rId4" Type="http://schemas.openxmlformats.org/officeDocument/2006/relationships/image" Target="../media/image4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4.png"/><Relationship Id="rId4" Type="http://schemas.openxmlformats.org/officeDocument/2006/relationships/image" Target="../media/image49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5631" y="2653518"/>
            <a:ext cx="7085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 smtClean="0"/>
              <a:t>Bound excitons and highly excited semiconductors</a:t>
            </a:r>
            <a:endParaRPr lang="en-US" sz="24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90269" y="6282333"/>
            <a:ext cx="2133600" cy="365125"/>
          </a:xfrm>
        </p:spPr>
        <p:txBody>
          <a:bodyPr/>
          <a:lstStyle/>
          <a:p>
            <a:fld id="{30AEEEBB-27C4-4116-A8FB-03AF462ED022}" type="datetime1">
              <a:rPr lang="sv-SE" smtClean="0"/>
              <a:t>2017-11-19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19250" y="6345302"/>
            <a:ext cx="3960862" cy="365125"/>
          </a:xfrm>
        </p:spPr>
        <p:txBody>
          <a:bodyPr/>
          <a:lstStyle/>
          <a:p>
            <a:r>
              <a:rPr lang="sv-SE" dirty="0" smtClean="0"/>
              <a:t>Luminescence spectroscopy of semiconductors</a:t>
            </a:r>
            <a:endParaRPr lang="sv-SE" dirty="0"/>
          </a:p>
        </p:txBody>
      </p:sp>
      <p:sp>
        <p:nvSpPr>
          <p:cNvPr id="7" name="TextBox 6"/>
          <p:cNvSpPr txBox="1"/>
          <p:nvPr/>
        </p:nvSpPr>
        <p:spPr>
          <a:xfrm>
            <a:off x="3791936" y="3238405"/>
            <a:ext cx="16129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 smtClean="0"/>
              <a:t>p. 180 – p. 239 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3787113" y="4875675"/>
            <a:ext cx="16225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 smtClean="0"/>
              <a:t>Thomas Lettner</a:t>
            </a:r>
            <a:endParaRPr lang="en-US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2564" y="345596"/>
            <a:ext cx="5351305" cy="1365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61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indent="0">
              <a:buNone/>
            </a:pPr>
            <a:r>
              <a:rPr lang="en-US" dirty="0" smtClean="0"/>
              <a:t>7.2 </a:t>
            </a:r>
            <a:r>
              <a:rPr lang="en-US" dirty="0"/>
              <a:t>Bound </a:t>
            </a:r>
            <a:r>
              <a:rPr lang="en-US" dirty="0" smtClean="0"/>
              <a:t>excitons</a:t>
            </a:r>
          </a:p>
          <a:p>
            <a:pPr lvl="1" indent="0">
              <a:buNone/>
            </a:pPr>
            <a:endParaRPr lang="en-US" dirty="0"/>
          </a:p>
          <a:p>
            <a:r>
              <a:rPr lang="en-US" dirty="0" smtClean="0"/>
              <a:t>8 Highly </a:t>
            </a:r>
            <a:r>
              <a:rPr lang="en-US" dirty="0" smtClean="0"/>
              <a:t>excited semiconductors</a:t>
            </a:r>
          </a:p>
          <a:p>
            <a:pPr lvl="1" indent="0">
              <a:buNone/>
            </a:pPr>
            <a:r>
              <a:rPr lang="en-US" dirty="0" smtClean="0"/>
              <a:t>8.1 Experimental considerations</a:t>
            </a:r>
            <a:endParaRPr lang="en-US" dirty="0"/>
          </a:p>
          <a:p>
            <a:pPr lvl="1" indent="0">
              <a:buNone/>
            </a:pPr>
            <a:r>
              <a:rPr lang="en-US" dirty="0"/>
              <a:t>8.2 </a:t>
            </a:r>
            <a:r>
              <a:rPr lang="en-US" dirty="0" err="1"/>
              <a:t>Excitonic</a:t>
            </a:r>
            <a:r>
              <a:rPr lang="en-US" dirty="0"/>
              <a:t> molecule or </a:t>
            </a:r>
            <a:r>
              <a:rPr lang="en-US" dirty="0" err="1" smtClean="0"/>
              <a:t>biexciton</a:t>
            </a:r>
            <a:endParaRPr lang="en-US" dirty="0"/>
          </a:p>
          <a:p>
            <a:pPr lvl="1" indent="0">
              <a:buNone/>
            </a:pPr>
            <a:r>
              <a:rPr lang="en-US" dirty="0"/>
              <a:t>8.3 Collisions of free </a:t>
            </a:r>
            <a:r>
              <a:rPr lang="en-US" dirty="0" smtClean="0"/>
              <a:t>excitons</a:t>
            </a:r>
            <a:endParaRPr lang="en-US" dirty="0"/>
          </a:p>
          <a:p>
            <a:pPr lvl="1" indent="0">
              <a:buNone/>
            </a:pPr>
            <a:r>
              <a:rPr lang="en-US" dirty="0"/>
              <a:t>8.4 Electron–hole liquid (EHL</a:t>
            </a:r>
            <a:r>
              <a:rPr lang="en-US" dirty="0" smtClean="0"/>
              <a:t>)</a:t>
            </a:r>
            <a:endParaRPr lang="en-US" dirty="0"/>
          </a:p>
          <a:p>
            <a:pPr lvl="1" indent="0">
              <a:buNone/>
            </a:pPr>
            <a:r>
              <a:rPr lang="en-US" dirty="0"/>
              <a:t>8.5 Electron–hole plasma (EHP</a:t>
            </a:r>
            <a:r>
              <a:rPr lang="en-US" dirty="0" smtClean="0"/>
              <a:t>)</a:t>
            </a:r>
            <a:endParaRPr lang="en-US" dirty="0"/>
          </a:p>
          <a:p>
            <a:pPr lvl="1" indent="0">
              <a:buNone/>
            </a:pPr>
            <a:r>
              <a:rPr lang="en-US" dirty="0"/>
              <a:t>8.6 Bose–Einstein condensation of </a:t>
            </a:r>
            <a:r>
              <a:rPr lang="en-US" dirty="0" smtClean="0"/>
              <a:t>excitons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ECF10-D9A8-4CE0-A271-6EA6A0827D81}" type="datetime1">
              <a:rPr lang="sv-SE" smtClean="0"/>
              <a:t>2017-11-19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Luminescence spectroscopy of semiconductors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8197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Bound excitons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Lattice defects, especially impurity atoms</a:t>
            </a:r>
          </a:p>
          <a:p>
            <a:pPr marL="342900" indent="-342900">
              <a:buFontTx/>
              <a:buChar char="-"/>
            </a:pPr>
            <a:r>
              <a:rPr lang="en-US" dirty="0" smtClean="0"/>
              <a:t>Intentional: doping</a:t>
            </a:r>
          </a:p>
          <a:p>
            <a:pPr marL="342900" indent="-342900">
              <a:buFontTx/>
              <a:buChar char="-"/>
            </a:pPr>
            <a:r>
              <a:rPr lang="en-US" dirty="0" smtClean="0"/>
              <a:t>Unintentional: residual impurity</a:t>
            </a:r>
          </a:p>
          <a:p>
            <a:pPr marL="342900" indent="-342900">
              <a:buFontTx/>
              <a:buChar char="-"/>
            </a:pPr>
            <a:endParaRPr lang="en-US" dirty="0"/>
          </a:p>
          <a:p>
            <a:r>
              <a:rPr lang="en-US" dirty="0" smtClean="0"/>
              <a:t>Very efficient potential wells (traps) for free excitons (FE)</a:t>
            </a:r>
          </a:p>
          <a:p>
            <a:endParaRPr lang="en-US" dirty="0"/>
          </a:p>
          <a:p>
            <a:r>
              <a:rPr lang="en-US" dirty="0" smtClean="0"/>
              <a:t>Localization: FE loses its kinetic energy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Result: B</a:t>
            </a:r>
            <a:r>
              <a:rPr lang="en-US" dirty="0" smtClean="0"/>
              <a:t>ound excitons (BE)</a:t>
            </a:r>
          </a:p>
          <a:p>
            <a:r>
              <a:rPr lang="en-US" dirty="0" smtClean="0"/>
              <a:t>Extrinsic luminescence with high efficiency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489D-A4F1-431F-BBC3-D35CF2F964B3}" type="datetime1">
              <a:rPr lang="sv-SE" smtClean="0"/>
              <a:t>2017-11-19</a:t>
            </a:fld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3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Luminescence spectroscopy of semiconductors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6362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Capture of excitons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342900" indent="-342900">
                  <a:buFontTx/>
                  <a:buChar char="-"/>
                </a:pPr>
                <a:r>
                  <a:rPr lang="en-US" dirty="0" smtClean="0"/>
                  <a:t>Typical </a:t>
                </a:r>
                <a:r>
                  <a:rPr lang="en-US" dirty="0" err="1" smtClean="0"/>
                  <a:t>Wannier</a:t>
                </a:r>
                <a:r>
                  <a:rPr lang="en-US" dirty="0" smtClean="0"/>
                  <a:t> exciton radius: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=5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nm</m:t>
                    </m:r>
                  </m:oMath>
                </a14:m>
                <a:endParaRPr lang="en-US" dirty="0" smtClean="0"/>
              </a:p>
              <a:p>
                <a:pPr marL="342900" indent="-342900">
                  <a:buFontTx/>
                  <a:buChar char="-"/>
                </a:pPr>
                <a:r>
                  <a:rPr lang="en-US" dirty="0" smtClean="0"/>
                  <a:t>Capture cross-section: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r>
                      <a:rPr lang="el-G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l-G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−12</m:t>
                        </m:r>
                      </m:sup>
                    </m:sSup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cm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²</m:t>
                    </m:r>
                  </m:oMath>
                </a14:m>
                <a:endParaRPr lang="en-US" dirty="0" smtClean="0"/>
              </a:p>
              <a:p>
                <a:pPr marL="342900" indent="-342900">
                  <a:buFontTx/>
                  <a:buChar char="-"/>
                </a:pPr>
                <a:r>
                  <a:rPr lang="en-US" dirty="0" smtClean="0"/>
                  <a:t>Typical impurity concentration: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cm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pPr marL="342900" indent="-342900">
                  <a:buFontTx/>
                  <a:buChar char="-"/>
                </a:pPr>
                <a:r>
                  <a:rPr lang="en-US" dirty="0" smtClean="0"/>
                  <a:t>Thermal velocity of excitons diffusion: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𝜐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cm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en-US" dirty="0" smtClean="0"/>
                  <a:t> (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@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m:rPr>
                        <m:nor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K</m:t>
                    </m:r>
                  </m:oMath>
                </a14:m>
                <a:r>
                  <a:rPr lang="en-US" dirty="0" smtClean="0"/>
                  <a:t>)</a:t>
                </a:r>
              </a:p>
              <a:p>
                <a:endParaRPr lang="en-US" dirty="0"/>
              </a:p>
              <a:p>
                <a:r>
                  <a:rPr lang="en-US" dirty="0" smtClean="0"/>
                  <a:t>Mean free exciton lifetime before trapping:</a:t>
                </a:r>
              </a:p>
              <a:p>
                <a:endParaRPr lang="en-US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𝑡𝑟</m:t>
                          </m:r>
                        </m:sub>
                      </m:sSub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𝜐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−9</m:t>
                          </m:r>
                        </m:sup>
                      </m:sSup>
                      <m:r>
                        <m:rPr>
                          <m:nor/>
                        </m:rP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b="0" dirty="0" smtClean="0">
                  <a:ea typeface="Cambria Math" panose="02040503050406030204" pitchFamily="18" charset="0"/>
                </a:endParaRPr>
              </a:p>
              <a:p>
                <a:r>
                  <a:rPr lang="en-US" dirty="0" smtClean="0"/>
                  <a:t>Note: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dirty="0" smtClean="0"/>
                  <a:t> of FE in direct semiconductor similar. For indirect semiconductor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−4</m:t>
                        </m:r>
                      </m:sup>
                    </m:sSup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287" t="-1794" r="-5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489D-A4F1-431F-BBC3-D35CF2F964B3}" type="datetime1">
              <a:rPr lang="sv-SE" smtClean="0"/>
              <a:t>2017-11-19</a:t>
            </a:fld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4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Luminescence spectroscopy of semiconductors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4249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Bound excitons in Si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489D-A4F1-431F-BBC3-D35CF2F964B3}" type="datetime1">
              <a:rPr lang="sv-SE" smtClean="0"/>
              <a:t>2017-11-19</a:t>
            </a:fld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5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Luminescence spectroscopy of semiconductors</a:t>
            </a:r>
            <a:endParaRPr lang="sv-SE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5" t="62692"/>
          <a:stretch/>
        </p:blipFill>
        <p:spPr>
          <a:xfrm>
            <a:off x="3997352" y="3315440"/>
            <a:ext cx="4438951" cy="2486283"/>
          </a:xfrm>
        </p:spPr>
      </p:pic>
      <p:pic>
        <p:nvPicPr>
          <p:cNvPr id="11" name="Content Placeholder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4" t="-202" b="68623"/>
          <a:stretch/>
        </p:blipFill>
        <p:spPr>
          <a:xfrm>
            <a:off x="3997353" y="1210961"/>
            <a:ext cx="4438950" cy="2104479"/>
          </a:xfrm>
          <a:prstGeom prst="rect">
            <a:avLst/>
          </a:prstGeom>
        </p:spPr>
      </p:pic>
      <p:pic>
        <p:nvPicPr>
          <p:cNvPr id="13" name="Content Placeholder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4" t="21595" r="96238" b="32606"/>
          <a:stretch/>
        </p:blipFill>
        <p:spPr>
          <a:xfrm>
            <a:off x="3793464" y="1759716"/>
            <a:ext cx="203887" cy="3052120"/>
          </a:xfrm>
          <a:prstGeom prst="rect">
            <a:avLst/>
          </a:prstGeom>
        </p:spPr>
      </p:pic>
      <p:sp>
        <p:nvSpPr>
          <p:cNvPr id="17" name="Freeform 16"/>
          <p:cNvSpPr/>
          <p:nvPr/>
        </p:nvSpPr>
        <p:spPr>
          <a:xfrm>
            <a:off x="6550037" y="1371423"/>
            <a:ext cx="329844" cy="1953061"/>
          </a:xfrm>
          <a:custGeom>
            <a:avLst/>
            <a:gdLst>
              <a:gd name="connsiteX0" fmla="*/ 6090 w 326210"/>
              <a:gd name="connsiteY0" fmla="*/ 1934011 h 1935952"/>
              <a:gd name="connsiteX1" fmla="*/ 111123 w 326210"/>
              <a:gd name="connsiteY1" fmla="*/ 1853693 h 1935952"/>
              <a:gd name="connsiteX2" fmla="*/ 172906 w 326210"/>
              <a:gd name="connsiteY2" fmla="*/ 1353244 h 1935952"/>
              <a:gd name="connsiteX3" fmla="*/ 203798 w 326210"/>
              <a:gd name="connsiteY3" fmla="*/ 1340887 h 1935952"/>
              <a:gd name="connsiteX4" fmla="*/ 222333 w 326210"/>
              <a:gd name="connsiteY4" fmla="*/ 951649 h 1935952"/>
              <a:gd name="connsiteX5" fmla="*/ 259404 w 326210"/>
              <a:gd name="connsiteY5" fmla="*/ 179 h 1935952"/>
              <a:gd name="connsiteX6" fmla="*/ 277939 w 326210"/>
              <a:gd name="connsiteY6" fmla="*/ 877509 h 1935952"/>
              <a:gd name="connsiteX7" fmla="*/ 296474 w 326210"/>
              <a:gd name="connsiteY7" fmla="*/ 1563309 h 1935952"/>
              <a:gd name="connsiteX8" fmla="*/ 308831 w 326210"/>
              <a:gd name="connsiteY8" fmla="*/ 1841336 h 1935952"/>
              <a:gd name="connsiteX9" fmla="*/ 6090 w 326210"/>
              <a:gd name="connsiteY9" fmla="*/ 1934011 h 1935952"/>
              <a:gd name="connsiteX0" fmla="*/ 6090 w 326210"/>
              <a:gd name="connsiteY0" fmla="*/ 1934011 h 1948311"/>
              <a:gd name="connsiteX1" fmla="*/ 111123 w 326210"/>
              <a:gd name="connsiteY1" fmla="*/ 1853693 h 1948311"/>
              <a:gd name="connsiteX2" fmla="*/ 172906 w 326210"/>
              <a:gd name="connsiteY2" fmla="*/ 1353244 h 1948311"/>
              <a:gd name="connsiteX3" fmla="*/ 203798 w 326210"/>
              <a:gd name="connsiteY3" fmla="*/ 1340887 h 1948311"/>
              <a:gd name="connsiteX4" fmla="*/ 222333 w 326210"/>
              <a:gd name="connsiteY4" fmla="*/ 951649 h 1948311"/>
              <a:gd name="connsiteX5" fmla="*/ 259404 w 326210"/>
              <a:gd name="connsiteY5" fmla="*/ 179 h 1948311"/>
              <a:gd name="connsiteX6" fmla="*/ 277939 w 326210"/>
              <a:gd name="connsiteY6" fmla="*/ 877509 h 1948311"/>
              <a:gd name="connsiteX7" fmla="*/ 296474 w 326210"/>
              <a:gd name="connsiteY7" fmla="*/ 1563309 h 1948311"/>
              <a:gd name="connsiteX8" fmla="*/ 308831 w 326210"/>
              <a:gd name="connsiteY8" fmla="*/ 1909298 h 1948311"/>
              <a:gd name="connsiteX9" fmla="*/ 6090 w 326210"/>
              <a:gd name="connsiteY9" fmla="*/ 1934011 h 1948311"/>
              <a:gd name="connsiteX0" fmla="*/ 6090 w 308933"/>
              <a:gd name="connsiteY0" fmla="*/ 1934011 h 1950716"/>
              <a:gd name="connsiteX1" fmla="*/ 111123 w 308933"/>
              <a:gd name="connsiteY1" fmla="*/ 1853693 h 1950716"/>
              <a:gd name="connsiteX2" fmla="*/ 172906 w 308933"/>
              <a:gd name="connsiteY2" fmla="*/ 1353244 h 1950716"/>
              <a:gd name="connsiteX3" fmla="*/ 203798 w 308933"/>
              <a:gd name="connsiteY3" fmla="*/ 1340887 h 1950716"/>
              <a:gd name="connsiteX4" fmla="*/ 222333 w 308933"/>
              <a:gd name="connsiteY4" fmla="*/ 951649 h 1950716"/>
              <a:gd name="connsiteX5" fmla="*/ 259404 w 308933"/>
              <a:gd name="connsiteY5" fmla="*/ 179 h 1950716"/>
              <a:gd name="connsiteX6" fmla="*/ 277939 w 308933"/>
              <a:gd name="connsiteY6" fmla="*/ 877509 h 1950716"/>
              <a:gd name="connsiteX7" fmla="*/ 296474 w 308933"/>
              <a:gd name="connsiteY7" fmla="*/ 1563309 h 1950716"/>
              <a:gd name="connsiteX8" fmla="*/ 308831 w 308933"/>
              <a:gd name="connsiteY8" fmla="*/ 1909298 h 1950716"/>
              <a:gd name="connsiteX9" fmla="*/ 6090 w 308933"/>
              <a:gd name="connsiteY9" fmla="*/ 1934011 h 1950716"/>
              <a:gd name="connsiteX0" fmla="*/ 6090 w 308933"/>
              <a:gd name="connsiteY0" fmla="*/ 1934011 h 1950716"/>
              <a:gd name="connsiteX1" fmla="*/ 111123 w 308933"/>
              <a:gd name="connsiteY1" fmla="*/ 1853693 h 1950716"/>
              <a:gd name="connsiteX2" fmla="*/ 172906 w 308933"/>
              <a:gd name="connsiteY2" fmla="*/ 1353244 h 1950716"/>
              <a:gd name="connsiteX3" fmla="*/ 203798 w 308933"/>
              <a:gd name="connsiteY3" fmla="*/ 1340887 h 1950716"/>
              <a:gd name="connsiteX4" fmla="*/ 222333 w 308933"/>
              <a:gd name="connsiteY4" fmla="*/ 951649 h 1950716"/>
              <a:gd name="connsiteX5" fmla="*/ 259404 w 308933"/>
              <a:gd name="connsiteY5" fmla="*/ 179 h 1950716"/>
              <a:gd name="connsiteX6" fmla="*/ 277939 w 308933"/>
              <a:gd name="connsiteY6" fmla="*/ 877509 h 1950716"/>
              <a:gd name="connsiteX7" fmla="*/ 296474 w 308933"/>
              <a:gd name="connsiteY7" fmla="*/ 1563309 h 1950716"/>
              <a:gd name="connsiteX8" fmla="*/ 308831 w 308933"/>
              <a:gd name="connsiteY8" fmla="*/ 1909298 h 1950716"/>
              <a:gd name="connsiteX9" fmla="*/ 6090 w 308933"/>
              <a:gd name="connsiteY9" fmla="*/ 1934011 h 1950716"/>
              <a:gd name="connsiteX0" fmla="*/ 5671 w 340841"/>
              <a:gd name="connsiteY0" fmla="*/ 1938773 h 1951019"/>
              <a:gd name="connsiteX1" fmla="*/ 122611 w 340841"/>
              <a:gd name="connsiteY1" fmla="*/ 1853693 h 1951019"/>
              <a:gd name="connsiteX2" fmla="*/ 184394 w 340841"/>
              <a:gd name="connsiteY2" fmla="*/ 1353244 h 1951019"/>
              <a:gd name="connsiteX3" fmla="*/ 215286 w 340841"/>
              <a:gd name="connsiteY3" fmla="*/ 1340887 h 1951019"/>
              <a:gd name="connsiteX4" fmla="*/ 233821 w 340841"/>
              <a:gd name="connsiteY4" fmla="*/ 951649 h 1951019"/>
              <a:gd name="connsiteX5" fmla="*/ 270892 w 340841"/>
              <a:gd name="connsiteY5" fmla="*/ 179 h 1951019"/>
              <a:gd name="connsiteX6" fmla="*/ 289427 w 340841"/>
              <a:gd name="connsiteY6" fmla="*/ 877509 h 1951019"/>
              <a:gd name="connsiteX7" fmla="*/ 307962 w 340841"/>
              <a:gd name="connsiteY7" fmla="*/ 1563309 h 1951019"/>
              <a:gd name="connsiteX8" fmla="*/ 320319 w 340841"/>
              <a:gd name="connsiteY8" fmla="*/ 1909298 h 1951019"/>
              <a:gd name="connsiteX9" fmla="*/ 5671 w 340841"/>
              <a:gd name="connsiteY9" fmla="*/ 1938773 h 1951019"/>
              <a:gd name="connsiteX0" fmla="*/ 5671 w 340841"/>
              <a:gd name="connsiteY0" fmla="*/ 1938773 h 1946571"/>
              <a:gd name="connsiteX1" fmla="*/ 122611 w 340841"/>
              <a:gd name="connsiteY1" fmla="*/ 1853693 h 1946571"/>
              <a:gd name="connsiteX2" fmla="*/ 184394 w 340841"/>
              <a:gd name="connsiteY2" fmla="*/ 1353244 h 1946571"/>
              <a:gd name="connsiteX3" fmla="*/ 215286 w 340841"/>
              <a:gd name="connsiteY3" fmla="*/ 1340887 h 1946571"/>
              <a:gd name="connsiteX4" fmla="*/ 233821 w 340841"/>
              <a:gd name="connsiteY4" fmla="*/ 951649 h 1946571"/>
              <a:gd name="connsiteX5" fmla="*/ 270892 w 340841"/>
              <a:gd name="connsiteY5" fmla="*/ 179 h 1946571"/>
              <a:gd name="connsiteX6" fmla="*/ 289427 w 340841"/>
              <a:gd name="connsiteY6" fmla="*/ 877509 h 1946571"/>
              <a:gd name="connsiteX7" fmla="*/ 307962 w 340841"/>
              <a:gd name="connsiteY7" fmla="*/ 1563309 h 1946571"/>
              <a:gd name="connsiteX8" fmla="*/ 320319 w 340841"/>
              <a:gd name="connsiteY8" fmla="*/ 1909298 h 1946571"/>
              <a:gd name="connsiteX9" fmla="*/ 5671 w 340841"/>
              <a:gd name="connsiteY9" fmla="*/ 1938773 h 1946571"/>
              <a:gd name="connsiteX0" fmla="*/ 5671 w 340841"/>
              <a:gd name="connsiteY0" fmla="*/ 1938773 h 1946571"/>
              <a:gd name="connsiteX1" fmla="*/ 122611 w 340841"/>
              <a:gd name="connsiteY1" fmla="*/ 1853693 h 1946571"/>
              <a:gd name="connsiteX2" fmla="*/ 184394 w 340841"/>
              <a:gd name="connsiteY2" fmla="*/ 1353244 h 1946571"/>
              <a:gd name="connsiteX3" fmla="*/ 215286 w 340841"/>
              <a:gd name="connsiteY3" fmla="*/ 1340887 h 1946571"/>
              <a:gd name="connsiteX4" fmla="*/ 233821 w 340841"/>
              <a:gd name="connsiteY4" fmla="*/ 951649 h 1946571"/>
              <a:gd name="connsiteX5" fmla="*/ 270892 w 340841"/>
              <a:gd name="connsiteY5" fmla="*/ 179 h 1946571"/>
              <a:gd name="connsiteX6" fmla="*/ 289427 w 340841"/>
              <a:gd name="connsiteY6" fmla="*/ 877509 h 1946571"/>
              <a:gd name="connsiteX7" fmla="*/ 307962 w 340841"/>
              <a:gd name="connsiteY7" fmla="*/ 1563309 h 1946571"/>
              <a:gd name="connsiteX8" fmla="*/ 320319 w 340841"/>
              <a:gd name="connsiteY8" fmla="*/ 1909298 h 1946571"/>
              <a:gd name="connsiteX9" fmla="*/ 5671 w 340841"/>
              <a:gd name="connsiteY9" fmla="*/ 1938773 h 1946571"/>
              <a:gd name="connsiteX0" fmla="*/ 5671 w 342719"/>
              <a:gd name="connsiteY0" fmla="*/ 1938773 h 1965334"/>
              <a:gd name="connsiteX1" fmla="*/ 122611 w 342719"/>
              <a:gd name="connsiteY1" fmla="*/ 1853693 h 1965334"/>
              <a:gd name="connsiteX2" fmla="*/ 184394 w 342719"/>
              <a:gd name="connsiteY2" fmla="*/ 1353244 h 1965334"/>
              <a:gd name="connsiteX3" fmla="*/ 215286 w 342719"/>
              <a:gd name="connsiteY3" fmla="*/ 1340887 h 1965334"/>
              <a:gd name="connsiteX4" fmla="*/ 233821 w 342719"/>
              <a:gd name="connsiteY4" fmla="*/ 951649 h 1965334"/>
              <a:gd name="connsiteX5" fmla="*/ 270892 w 342719"/>
              <a:gd name="connsiteY5" fmla="*/ 179 h 1965334"/>
              <a:gd name="connsiteX6" fmla="*/ 289427 w 342719"/>
              <a:gd name="connsiteY6" fmla="*/ 877509 h 1965334"/>
              <a:gd name="connsiteX7" fmla="*/ 307962 w 342719"/>
              <a:gd name="connsiteY7" fmla="*/ 1563309 h 1965334"/>
              <a:gd name="connsiteX8" fmla="*/ 322700 w 342719"/>
              <a:gd name="connsiteY8" fmla="*/ 1937873 h 1965334"/>
              <a:gd name="connsiteX9" fmla="*/ 5671 w 342719"/>
              <a:gd name="connsiteY9" fmla="*/ 1938773 h 1965334"/>
              <a:gd name="connsiteX0" fmla="*/ 5671 w 342719"/>
              <a:gd name="connsiteY0" fmla="*/ 1938773 h 1938773"/>
              <a:gd name="connsiteX1" fmla="*/ 122611 w 342719"/>
              <a:gd name="connsiteY1" fmla="*/ 1853693 h 1938773"/>
              <a:gd name="connsiteX2" fmla="*/ 184394 w 342719"/>
              <a:gd name="connsiteY2" fmla="*/ 1353244 h 1938773"/>
              <a:gd name="connsiteX3" fmla="*/ 215286 w 342719"/>
              <a:gd name="connsiteY3" fmla="*/ 1340887 h 1938773"/>
              <a:gd name="connsiteX4" fmla="*/ 233821 w 342719"/>
              <a:gd name="connsiteY4" fmla="*/ 951649 h 1938773"/>
              <a:gd name="connsiteX5" fmla="*/ 270892 w 342719"/>
              <a:gd name="connsiteY5" fmla="*/ 179 h 1938773"/>
              <a:gd name="connsiteX6" fmla="*/ 289427 w 342719"/>
              <a:gd name="connsiteY6" fmla="*/ 877509 h 1938773"/>
              <a:gd name="connsiteX7" fmla="*/ 307962 w 342719"/>
              <a:gd name="connsiteY7" fmla="*/ 1563309 h 1938773"/>
              <a:gd name="connsiteX8" fmla="*/ 322700 w 342719"/>
              <a:gd name="connsiteY8" fmla="*/ 1937873 h 1938773"/>
              <a:gd name="connsiteX9" fmla="*/ 5671 w 342719"/>
              <a:gd name="connsiteY9" fmla="*/ 1938773 h 1938773"/>
              <a:gd name="connsiteX0" fmla="*/ 5671 w 323096"/>
              <a:gd name="connsiteY0" fmla="*/ 1938773 h 1938773"/>
              <a:gd name="connsiteX1" fmla="*/ 122611 w 323096"/>
              <a:gd name="connsiteY1" fmla="*/ 1853693 h 1938773"/>
              <a:gd name="connsiteX2" fmla="*/ 184394 w 323096"/>
              <a:gd name="connsiteY2" fmla="*/ 1353244 h 1938773"/>
              <a:gd name="connsiteX3" fmla="*/ 215286 w 323096"/>
              <a:gd name="connsiteY3" fmla="*/ 1340887 h 1938773"/>
              <a:gd name="connsiteX4" fmla="*/ 233821 w 323096"/>
              <a:gd name="connsiteY4" fmla="*/ 951649 h 1938773"/>
              <a:gd name="connsiteX5" fmla="*/ 270892 w 323096"/>
              <a:gd name="connsiteY5" fmla="*/ 179 h 1938773"/>
              <a:gd name="connsiteX6" fmla="*/ 289427 w 323096"/>
              <a:gd name="connsiteY6" fmla="*/ 877509 h 1938773"/>
              <a:gd name="connsiteX7" fmla="*/ 307962 w 323096"/>
              <a:gd name="connsiteY7" fmla="*/ 1563309 h 1938773"/>
              <a:gd name="connsiteX8" fmla="*/ 322700 w 323096"/>
              <a:gd name="connsiteY8" fmla="*/ 1937873 h 1938773"/>
              <a:gd name="connsiteX9" fmla="*/ 5671 w 323096"/>
              <a:gd name="connsiteY9" fmla="*/ 1938773 h 1938773"/>
              <a:gd name="connsiteX0" fmla="*/ 5671 w 330109"/>
              <a:gd name="connsiteY0" fmla="*/ 1938773 h 1945016"/>
              <a:gd name="connsiteX1" fmla="*/ 122611 w 330109"/>
              <a:gd name="connsiteY1" fmla="*/ 1853693 h 1945016"/>
              <a:gd name="connsiteX2" fmla="*/ 184394 w 330109"/>
              <a:gd name="connsiteY2" fmla="*/ 1353244 h 1945016"/>
              <a:gd name="connsiteX3" fmla="*/ 215286 w 330109"/>
              <a:gd name="connsiteY3" fmla="*/ 1340887 h 1945016"/>
              <a:gd name="connsiteX4" fmla="*/ 233821 w 330109"/>
              <a:gd name="connsiteY4" fmla="*/ 951649 h 1945016"/>
              <a:gd name="connsiteX5" fmla="*/ 270892 w 330109"/>
              <a:gd name="connsiteY5" fmla="*/ 179 h 1945016"/>
              <a:gd name="connsiteX6" fmla="*/ 289427 w 330109"/>
              <a:gd name="connsiteY6" fmla="*/ 877509 h 1945016"/>
              <a:gd name="connsiteX7" fmla="*/ 307962 w 330109"/>
              <a:gd name="connsiteY7" fmla="*/ 1563309 h 1945016"/>
              <a:gd name="connsiteX8" fmla="*/ 329844 w 330109"/>
              <a:gd name="connsiteY8" fmla="*/ 1945016 h 1945016"/>
              <a:gd name="connsiteX9" fmla="*/ 5671 w 330109"/>
              <a:gd name="connsiteY9" fmla="*/ 1938773 h 1945016"/>
              <a:gd name="connsiteX0" fmla="*/ 5671 w 329844"/>
              <a:gd name="connsiteY0" fmla="*/ 1938773 h 1945016"/>
              <a:gd name="connsiteX1" fmla="*/ 122611 w 329844"/>
              <a:gd name="connsiteY1" fmla="*/ 1853693 h 1945016"/>
              <a:gd name="connsiteX2" fmla="*/ 184394 w 329844"/>
              <a:gd name="connsiteY2" fmla="*/ 1353244 h 1945016"/>
              <a:gd name="connsiteX3" fmla="*/ 215286 w 329844"/>
              <a:gd name="connsiteY3" fmla="*/ 1340887 h 1945016"/>
              <a:gd name="connsiteX4" fmla="*/ 233821 w 329844"/>
              <a:gd name="connsiteY4" fmla="*/ 951649 h 1945016"/>
              <a:gd name="connsiteX5" fmla="*/ 270892 w 329844"/>
              <a:gd name="connsiteY5" fmla="*/ 179 h 1945016"/>
              <a:gd name="connsiteX6" fmla="*/ 289427 w 329844"/>
              <a:gd name="connsiteY6" fmla="*/ 877509 h 1945016"/>
              <a:gd name="connsiteX7" fmla="*/ 307962 w 329844"/>
              <a:gd name="connsiteY7" fmla="*/ 1563309 h 1945016"/>
              <a:gd name="connsiteX8" fmla="*/ 329844 w 329844"/>
              <a:gd name="connsiteY8" fmla="*/ 1945016 h 1945016"/>
              <a:gd name="connsiteX9" fmla="*/ 5671 w 329844"/>
              <a:gd name="connsiteY9" fmla="*/ 1938773 h 1945016"/>
              <a:gd name="connsiteX0" fmla="*/ 5671 w 329844"/>
              <a:gd name="connsiteY0" fmla="*/ 1938773 h 1952160"/>
              <a:gd name="connsiteX1" fmla="*/ 122611 w 329844"/>
              <a:gd name="connsiteY1" fmla="*/ 1853693 h 1952160"/>
              <a:gd name="connsiteX2" fmla="*/ 184394 w 329844"/>
              <a:gd name="connsiteY2" fmla="*/ 1353244 h 1952160"/>
              <a:gd name="connsiteX3" fmla="*/ 215286 w 329844"/>
              <a:gd name="connsiteY3" fmla="*/ 1340887 h 1952160"/>
              <a:gd name="connsiteX4" fmla="*/ 233821 w 329844"/>
              <a:gd name="connsiteY4" fmla="*/ 951649 h 1952160"/>
              <a:gd name="connsiteX5" fmla="*/ 270892 w 329844"/>
              <a:gd name="connsiteY5" fmla="*/ 179 h 1952160"/>
              <a:gd name="connsiteX6" fmla="*/ 289427 w 329844"/>
              <a:gd name="connsiteY6" fmla="*/ 877509 h 1952160"/>
              <a:gd name="connsiteX7" fmla="*/ 307962 w 329844"/>
              <a:gd name="connsiteY7" fmla="*/ 1563309 h 1952160"/>
              <a:gd name="connsiteX8" fmla="*/ 329844 w 329844"/>
              <a:gd name="connsiteY8" fmla="*/ 1952160 h 1952160"/>
              <a:gd name="connsiteX9" fmla="*/ 5671 w 329844"/>
              <a:gd name="connsiteY9" fmla="*/ 1938773 h 1952160"/>
              <a:gd name="connsiteX0" fmla="*/ 5671 w 329844"/>
              <a:gd name="connsiteY0" fmla="*/ 1953061 h 1953061"/>
              <a:gd name="connsiteX1" fmla="*/ 122611 w 329844"/>
              <a:gd name="connsiteY1" fmla="*/ 1853693 h 1953061"/>
              <a:gd name="connsiteX2" fmla="*/ 184394 w 329844"/>
              <a:gd name="connsiteY2" fmla="*/ 1353244 h 1953061"/>
              <a:gd name="connsiteX3" fmla="*/ 215286 w 329844"/>
              <a:gd name="connsiteY3" fmla="*/ 1340887 h 1953061"/>
              <a:gd name="connsiteX4" fmla="*/ 233821 w 329844"/>
              <a:gd name="connsiteY4" fmla="*/ 951649 h 1953061"/>
              <a:gd name="connsiteX5" fmla="*/ 270892 w 329844"/>
              <a:gd name="connsiteY5" fmla="*/ 179 h 1953061"/>
              <a:gd name="connsiteX6" fmla="*/ 289427 w 329844"/>
              <a:gd name="connsiteY6" fmla="*/ 877509 h 1953061"/>
              <a:gd name="connsiteX7" fmla="*/ 307962 w 329844"/>
              <a:gd name="connsiteY7" fmla="*/ 1563309 h 1953061"/>
              <a:gd name="connsiteX8" fmla="*/ 329844 w 329844"/>
              <a:gd name="connsiteY8" fmla="*/ 1952160 h 1953061"/>
              <a:gd name="connsiteX9" fmla="*/ 5671 w 329844"/>
              <a:gd name="connsiteY9" fmla="*/ 1953061 h 1953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9844" h="1953061">
                <a:moveTo>
                  <a:pt x="5671" y="1953061"/>
                </a:moveTo>
                <a:cubicBezTo>
                  <a:pt x="-27280" y="1943794"/>
                  <a:pt x="92824" y="1953663"/>
                  <a:pt x="122611" y="1853693"/>
                </a:cubicBezTo>
                <a:cubicBezTo>
                  <a:pt x="152398" y="1753724"/>
                  <a:pt x="168948" y="1438712"/>
                  <a:pt x="184394" y="1353244"/>
                </a:cubicBezTo>
                <a:cubicBezTo>
                  <a:pt x="199840" y="1267776"/>
                  <a:pt x="207048" y="1407820"/>
                  <a:pt x="215286" y="1340887"/>
                </a:cubicBezTo>
                <a:cubicBezTo>
                  <a:pt x="223524" y="1273954"/>
                  <a:pt x="224553" y="1175100"/>
                  <a:pt x="233821" y="951649"/>
                </a:cubicBezTo>
                <a:cubicBezTo>
                  <a:pt x="243089" y="728198"/>
                  <a:pt x="261624" y="12536"/>
                  <a:pt x="270892" y="179"/>
                </a:cubicBezTo>
                <a:cubicBezTo>
                  <a:pt x="280160" y="-12178"/>
                  <a:pt x="283249" y="616987"/>
                  <a:pt x="289427" y="877509"/>
                </a:cubicBezTo>
                <a:cubicBezTo>
                  <a:pt x="295605" y="1138031"/>
                  <a:pt x="302813" y="1402671"/>
                  <a:pt x="307962" y="1563309"/>
                </a:cubicBezTo>
                <a:cubicBezTo>
                  <a:pt x="313111" y="1723947"/>
                  <a:pt x="320695" y="1834814"/>
                  <a:pt x="329844" y="1952160"/>
                </a:cubicBezTo>
                <a:lnTo>
                  <a:pt x="5671" y="1953061"/>
                </a:lnTo>
                <a:close/>
              </a:path>
            </a:pathLst>
          </a:custGeom>
          <a:solidFill>
            <a:srgbClr val="9D102D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6828332" y="3433591"/>
            <a:ext cx="455976" cy="1923350"/>
          </a:xfrm>
          <a:custGeom>
            <a:avLst/>
            <a:gdLst>
              <a:gd name="connsiteX0" fmla="*/ 17897 w 457751"/>
              <a:gd name="connsiteY0" fmla="*/ 1873636 h 1922941"/>
              <a:gd name="connsiteX1" fmla="*/ 79681 w 457751"/>
              <a:gd name="connsiteY1" fmla="*/ 1756247 h 1922941"/>
              <a:gd name="connsiteX2" fmla="*/ 122929 w 457751"/>
              <a:gd name="connsiteY2" fmla="*/ 1818031 h 1922941"/>
              <a:gd name="connsiteX3" fmla="*/ 135286 w 457751"/>
              <a:gd name="connsiteY3" fmla="*/ 1811852 h 1922941"/>
              <a:gd name="connsiteX4" fmla="*/ 153821 w 457751"/>
              <a:gd name="connsiteY4" fmla="*/ 1645036 h 1922941"/>
              <a:gd name="connsiteX5" fmla="*/ 166178 w 457751"/>
              <a:gd name="connsiteY5" fmla="*/ 1587 h 1922941"/>
              <a:gd name="connsiteX6" fmla="*/ 190891 w 457751"/>
              <a:gd name="connsiteY6" fmla="*/ 1348474 h 1922941"/>
              <a:gd name="connsiteX7" fmla="*/ 209426 w 457751"/>
              <a:gd name="connsiteY7" fmla="*/ 1663571 h 1922941"/>
              <a:gd name="connsiteX8" fmla="*/ 258854 w 457751"/>
              <a:gd name="connsiteY8" fmla="*/ 1651214 h 1922941"/>
              <a:gd name="connsiteX9" fmla="*/ 283567 w 457751"/>
              <a:gd name="connsiteY9" fmla="*/ 1224906 h 1922941"/>
              <a:gd name="connsiteX10" fmla="*/ 302102 w 457751"/>
              <a:gd name="connsiteY10" fmla="*/ 1632679 h 1922941"/>
              <a:gd name="connsiteX11" fmla="*/ 363886 w 457751"/>
              <a:gd name="connsiteY11" fmla="*/ 1651214 h 1922941"/>
              <a:gd name="connsiteX12" fmla="*/ 376243 w 457751"/>
              <a:gd name="connsiteY12" fmla="*/ 1367009 h 1922941"/>
              <a:gd name="connsiteX13" fmla="*/ 413313 w 457751"/>
              <a:gd name="connsiteY13" fmla="*/ 1558539 h 1922941"/>
              <a:gd name="connsiteX14" fmla="*/ 431848 w 457751"/>
              <a:gd name="connsiteY14" fmla="*/ 1898350 h 1922941"/>
              <a:gd name="connsiteX15" fmla="*/ 17897 w 457751"/>
              <a:gd name="connsiteY15" fmla="*/ 1873636 h 1922941"/>
              <a:gd name="connsiteX0" fmla="*/ 21769 w 429370"/>
              <a:gd name="connsiteY0" fmla="*/ 1892171 h 1927079"/>
              <a:gd name="connsiteX1" fmla="*/ 52661 w 429370"/>
              <a:gd name="connsiteY1" fmla="*/ 1756247 h 1927079"/>
              <a:gd name="connsiteX2" fmla="*/ 95909 w 429370"/>
              <a:gd name="connsiteY2" fmla="*/ 1818031 h 1927079"/>
              <a:gd name="connsiteX3" fmla="*/ 108266 w 429370"/>
              <a:gd name="connsiteY3" fmla="*/ 1811852 h 1927079"/>
              <a:gd name="connsiteX4" fmla="*/ 126801 w 429370"/>
              <a:gd name="connsiteY4" fmla="*/ 1645036 h 1927079"/>
              <a:gd name="connsiteX5" fmla="*/ 139158 w 429370"/>
              <a:gd name="connsiteY5" fmla="*/ 1587 h 1927079"/>
              <a:gd name="connsiteX6" fmla="*/ 163871 w 429370"/>
              <a:gd name="connsiteY6" fmla="*/ 1348474 h 1927079"/>
              <a:gd name="connsiteX7" fmla="*/ 182406 w 429370"/>
              <a:gd name="connsiteY7" fmla="*/ 1663571 h 1927079"/>
              <a:gd name="connsiteX8" fmla="*/ 231834 w 429370"/>
              <a:gd name="connsiteY8" fmla="*/ 1651214 h 1927079"/>
              <a:gd name="connsiteX9" fmla="*/ 256547 w 429370"/>
              <a:gd name="connsiteY9" fmla="*/ 1224906 h 1927079"/>
              <a:gd name="connsiteX10" fmla="*/ 275082 w 429370"/>
              <a:gd name="connsiteY10" fmla="*/ 1632679 h 1927079"/>
              <a:gd name="connsiteX11" fmla="*/ 336866 w 429370"/>
              <a:gd name="connsiteY11" fmla="*/ 1651214 h 1927079"/>
              <a:gd name="connsiteX12" fmla="*/ 349223 w 429370"/>
              <a:gd name="connsiteY12" fmla="*/ 1367009 h 1927079"/>
              <a:gd name="connsiteX13" fmla="*/ 386293 w 429370"/>
              <a:gd name="connsiteY13" fmla="*/ 1558539 h 1927079"/>
              <a:gd name="connsiteX14" fmla="*/ 404828 w 429370"/>
              <a:gd name="connsiteY14" fmla="*/ 1898350 h 1927079"/>
              <a:gd name="connsiteX15" fmla="*/ 21769 w 429370"/>
              <a:gd name="connsiteY15" fmla="*/ 1892171 h 1927079"/>
              <a:gd name="connsiteX0" fmla="*/ 24440 w 432041"/>
              <a:gd name="connsiteY0" fmla="*/ 1892171 h 1919116"/>
              <a:gd name="connsiteX1" fmla="*/ 55332 w 432041"/>
              <a:gd name="connsiteY1" fmla="*/ 1756247 h 1919116"/>
              <a:gd name="connsiteX2" fmla="*/ 98580 w 432041"/>
              <a:gd name="connsiteY2" fmla="*/ 1818031 h 1919116"/>
              <a:gd name="connsiteX3" fmla="*/ 110937 w 432041"/>
              <a:gd name="connsiteY3" fmla="*/ 1811852 h 1919116"/>
              <a:gd name="connsiteX4" fmla="*/ 129472 w 432041"/>
              <a:gd name="connsiteY4" fmla="*/ 1645036 h 1919116"/>
              <a:gd name="connsiteX5" fmla="*/ 141829 w 432041"/>
              <a:gd name="connsiteY5" fmla="*/ 1587 h 1919116"/>
              <a:gd name="connsiteX6" fmla="*/ 166542 w 432041"/>
              <a:gd name="connsiteY6" fmla="*/ 1348474 h 1919116"/>
              <a:gd name="connsiteX7" fmla="*/ 185077 w 432041"/>
              <a:gd name="connsiteY7" fmla="*/ 1663571 h 1919116"/>
              <a:gd name="connsiteX8" fmla="*/ 234505 w 432041"/>
              <a:gd name="connsiteY8" fmla="*/ 1651214 h 1919116"/>
              <a:gd name="connsiteX9" fmla="*/ 259218 w 432041"/>
              <a:gd name="connsiteY9" fmla="*/ 1224906 h 1919116"/>
              <a:gd name="connsiteX10" fmla="*/ 277753 w 432041"/>
              <a:gd name="connsiteY10" fmla="*/ 1632679 h 1919116"/>
              <a:gd name="connsiteX11" fmla="*/ 339537 w 432041"/>
              <a:gd name="connsiteY11" fmla="*/ 1651214 h 1919116"/>
              <a:gd name="connsiteX12" fmla="*/ 351894 w 432041"/>
              <a:gd name="connsiteY12" fmla="*/ 1367009 h 1919116"/>
              <a:gd name="connsiteX13" fmla="*/ 388964 w 432041"/>
              <a:gd name="connsiteY13" fmla="*/ 1558539 h 1919116"/>
              <a:gd name="connsiteX14" fmla="*/ 407499 w 432041"/>
              <a:gd name="connsiteY14" fmla="*/ 1898350 h 1919116"/>
              <a:gd name="connsiteX15" fmla="*/ 24440 w 432041"/>
              <a:gd name="connsiteY15" fmla="*/ 1892171 h 1919116"/>
              <a:gd name="connsiteX0" fmla="*/ 29062 w 410137"/>
              <a:gd name="connsiteY0" fmla="*/ 1910706 h 1924679"/>
              <a:gd name="connsiteX1" fmla="*/ 35240 w 410137"/>
              <a:gd name="connsiteY1" fmla="*/ 1756247 h 1924679"/>
              <a:gd name="connsiteX2" fmla="*/ 78488 w 410137"/>
              <a:gd name="connsiteY2" fmla="*/ 1818031 h 1924679"/>
              <a:gd name="connsiteX3" fmla="*/ 90845 w 410137"/>
              <a:gd name="connsiteY3" fmla="*/ 1811852 h 1924679"/>
              <a:gd name="connsiteX4" fmla="*/ 109380 w 410137"/>
              <a:gd name="connsiteY4" fmla="*/ 1645036 h 1924679"/>
              <a:gd name="connsiteX5" fmla="*/ 121737 w 410137"/>
              <a:gd name="connsiteY5" fmla="*/ 1587 h 1924679"/>
              <a:gd name="connsiteX6" fmla="*/ 146450 w 410137"/>
              <a:gd name="connsiteY6" fmla="*/ 1348474 h 1924679"/>
              <a:gd name="connsiteX7" fmla="*/ 164985 w 410137"/>
              <a:gd name="connsiteY7" fmla="*/ 1663571 h 1924679"/>
              <a:gd name="connsiteX8" fmla="*/ 214413 w 410137"/>
              <a:gd name="connsiteY8" fmla="*/ 1651214 h 1924679"/>
              <a:gd name="connsiteX9" fmla="*/ 239126 w 410137"/>
              <a:gd name="connsiteY9" fmla="*/ 1224906 h 1924679"/>
              <a:gd name="connsiteX10" fmla="*/ 257661 w 410137"/>
              <a:gd name="connsiteY10" fmla="*/ 1632679 h 1924679"/>
              <a:gd name="connsiteX11" fmla="*/ 319445 w 410137"/>
              <a:gd name="connsiteY11" fmla="*/ 1651214 h 1924679"/>
              <a:gd name="connsiteX12" fmla="*/ 331802 w 410137"/>
              <a:gd name="connsiteY12" fmla="*/ 1367009 h 1924679"/>
              <a:gd name="connsiteX13" fmla="*/ 368872 w 410137"/>
              <a:gd name="connsiteY13" fmla="*/ 1558539 h 1924679"/>
              <a:gd name="connsiteX14" fmla="*/ 387407 w 410137"/>
              <a:gd name="connsiteY14" fmla="*/ 1898350 h 1924679"/>
              <a:gd name="connsiteX15" fmla="*/ 29062 w 410137"/>
              <a:gd name="connsiteY15" fmla="*/ 1910706 h 1924679"/>
              <a:gd name="connsiteX0" fmla="*/ 45537 w 426612"/>
              <a:gd name="connsiteY0" fmla="*/ 1910706 h 1926173"/>
              <a:gd name="connsiteX1" fmla="*/ 51715 w 426612"/>
              <a:gd name="connsiteY1" fmla="*/ 1756247 h 1926173"/>
              <a:gd name="connsiteX2" fmla="*/ 94963 w 426612"/>
              <a:gd name="connsiteY2" fmla="*/ 1818031 h 1926173"/>
              <a:gd name="connsiteX3" fmla="*/ 107320 w 426612"/>
              <a:gd name="connsiteY3" fmla="*/ 1811852 h 1926173"/>
              <a:gd name="connsiteX4" fmla="*/ 125855 w 426612"/>
              <a:gd name="connsiteY4" fmla="*/ 1645036 h 1926173"/>
              <a:gd name="connsiteX5" fmla="*/ 138212 w 426612"/>
              <a:gd name="connsiteY5" fmla="*/ 1587 h 1926173"/>
              <a:gd name="connsiteX6" fmla="*/ 162925 w 426612"/>
              <a:gd name="connsiteY6" fmla="*/ 1348474 h 1926173"/>
              <a:gd name="connsiteX7" fmla="*/ 181460 w 426612"/>
              <a:gd name="connsiteY7" fmla="*/ 1663571 h 1926173"/>
              <a:gd name="connsiteX8" fmla="*/ 230888 w 426612"/>
              <a:gd name="connsiteY8" fmla="*/ 1651214 h 1926173"/>
              <a:gd name="connsiteX9" fmla="*/ 255601 w 426612"/>
              <a:gd name="connsiteY9" fmla="*/ 1224906 h 1926173"/>
              <a:gd name="connsiteX10" fmla="*/ 274136 w 426612"/>
              <a:gd name="connsiteY10" fmla="*/ 1632679 h 1926173"/>
              <a:gd name="connsiteX11" fmla="*/ 335920 w 426612"/>
              <a:gd name="connsiteY11" fmla="*/ 1651214 h 1926173"/>
              <a:gd name="connsiteX12" fmla="*/ 348277 w 426612"/>
              <a:gd name="connsiteY12" fmla="*/ 1367009 h 1926173"/>
              <a:gd name="connsiteX13" fmla="*/ 385347 w 426612"/>
              <a:gd name="connsiteY13" fmla="*/ 1558539 h 1926173"/>
              <a:gd name="connsiteX14" fmla="*/ 403882 w 426612"/>
              <a:gd name="connsiteY14" fmla="*/ 1898350 h 1926173"/>
              <a:gd name="connsiteX15" fmla="*/ 45537 w 426612"/>
              <a:gd name="connsiteY15" fmla="*/ 1910706 h 1926173"/>
              <a:gd name="connsiteX0" fmla="*/ 45537 w 426612"/>
              <a:gd name="connsiteY0" fmla="*/ 1910706 h 1926173"/>
              <a:gd name="connsiteX1" fmla="*/ 51715 w 426612"/>
              <a:gd name="connsiteY1" fmla="*/ 1756247 h 1926173"/>
              <a:gd name="connsiteX2" fmla="*/ 94963 w 426612"/>
              <a:gd name="connsiteY2" fmla="*/ 1818031 h 1926173"/>
              <a:gd name="connsiteX3" fmla="*/ 107320 w 426612"/>
              <a:gd name="connsiteY3" fmla="*/ 1805674 h 1926173"/>
              <a:gd name="connsiteX4" fmla="*/ 125855 w 426612"/>
              <a:gd name="connsiteY4" fmla="*/ 1645036 h 1926173"/>
              <a:gd name="connsiteX5" fmla="*/ 138212 w 426612"/>
              <a:gd name="connsiteY5" fmla="*/ 1587 h 1926173"/>
              <a:gd name="connsiteX6" fmla="*/ 162925 w 426612"/>
              <a:gd name="connsiteY6" fmla="*/ 1348474 h 1926173"/>
              <a:gd name="connsiteX7" fmla="*/ 181460 w 426612"/>
              <a:gd name="connsiteY7" fmla="*/ 1663571 h 1926173"/>
              <a:gd name="connsiteX8" fmla="*/ 230888 w 426612"/>
              <a:gd name="connsiteY8" fmla="*/ 1651214 h 1926173"/>
              <a:gd name="connsiteX9" fmla="*/ 255601 w 426612"/>
              <a:gd name="connsiteY9" fmla="*/ 1224906 h 1926173"/>
              <a:gd name="connsiteX10" fmla="*/ 274136 w 426612"/>
              <a:gd name="connsiteY10" fmla="*/ 1632679 h 1926173"/>
              <a:gd name="connsiteX11" fmla="*/ 335920 w 426612"/>
              <a:gd name="connsiteY11" fmla="*/ 1651214 h 1926173"/>
              <a:gd name="connsiteX12" fmla="*/ 348277 w 426612"/>
              <a:gd name="connsiteY12" fmla="*/ 1367009 h 1926173"/>
              <a:gd name="connsiteX13" fmla="*/ 385347 w 426612"/>
              <a:gd name="connsiteY13" fmla="*/ 1558539 h 1926173"/>
              <a:gd name="connsiteX14" fmla="*/ 403882 w 426612"/>
              <a:gd name="connsiteY14" fmla="*/ 1898350 h 1926173"/>
              <a:gd name="connsiteX15" fmla="*/ 45537 w 426612"/>
              <a:gd name="connsiteY15" fmla="*/ 1910706 h 1926173"/>
              <a:gd name="connsiteX0" fmla="*/ 45537 w 403956"/>
              <a:gd name="connsiteY0" fmla="*/ 1910706 h 1918008"/>
              <a:gd name="connsiteX1" fmla="*/ 51715 w 403956"/>
              <a:gd name="connsiteY1" fmla="*/ 1756247 h 1918008"/>
              <a:gd name="connsiteX2" fmla="*/ 94963 w 403956"/>
              <a:gd name="connsiteY2" fmla="*/ 1818031 h 1918008"/>
              <a:gd name="connsiteX3" fmla="*/ 107320 w 403956"/>
              <a:gd name="connsiteY3" fmla="*/ 1805674 h 1918008"/>
              <a:gd name="connsiteX4" fmla="*/ 125855 w 403956"/>
              <a:gd name="connsiteY4" fmla="*/ 1645036 h 1918008"/>
              <a:gd name="connsiteX5" fmla="*/ 138212 w 403956"/>
              <a:gd name="connsiteY5" fmla="*/ 1587 h 1918008"/>
              <a:gd name="connsiteX6" fmla="*/ 162925 w 403956"/>
              <a:gd name="connsiteY6" fmla="*/ 1348474 h 1918008"/>
              <a:gd name="connsiteX7" fmla="*/ 181460 w 403956"/>
              <a:gd name="connsiteY7" fmla="*/ 1663571 h 1918008"/>
              <a:gd name="connsiteX8" fmla="*/ 230888 w 403956"/>
              <a:gd name="connsiteY8" fmla="*/ 1651214 h 1918008"/>
              <a:gd name="connsiteX9" fmla="*/ 255601 w 403956"/>
              <a:gd name="connsiteY9" fmla="*/ 1224906 h 1918008"/>
              <a:gd name="connsiteX10" fmla="*/ 274136 w 403956"/>
              <a:gd name="connsiteY10" fmla="*/ 1632679 h 1918008"/>
              <a:gd name="connsiteX11" fmla="*/ 335920 w 403956"/>
              <a:gd name="connsiteY11" fmla="*/ 1651214 h 1918008"/>
              <a:gd name="connsiteX12" fmla="*/ 348277 w 403956"/>
              <a:gd name="connsiteY12" fmla="*/ 1367009 h 1918008"/>
              <a:gd name="connsiteX13" fmla="*/ 385347 w 403956"/>
              <a:gd name="connsiteY13" fmla="*/ 1558539 h 1918008"/>
              <a:gd name="connsiteX14" fmla="*/ 403882 w 403956"/>
              <a:gd name="connsiteY14" fmla="*/ 1898350 h 1918008"/>
              <a:gd name="connsiteX15" fmla="*/ 45537 w 403956"/>
              <a:gd name="connsiteY15" fmla="*/ 1910706 h 1918008"/>
              <a:gd name="connsiteX0" fmla="*/ 45537 w 403956"/>
              <a:gd name="connsiteY0" fmla="*/ 1910706 h 1918008"/>
              <a:gd name="connsiteX1" fmla="*/ 51715 w 403956"/>
              <a:gd name="connsiteY1" fmla="*/ 1756247 h 1918008"/>
              <a:gd name="connsiteX2" fmla="*/ 94963 w 403956"/>
              <a:gd name="connsiteY2" fmla="*/ 1818031 h 1918008"/>
              <a:gd name="connsiteX3" fmla="*/ 107320 w 403956"/>
              <a:gd name="connsiteY3" fmla="*/ 1805674 h 1918008"/>
              <a:gd name="connsiteX4" fmla="*/ 125855 w 403956"/>
              <a:gd name="connsiteY4" fmla="*/ 1645036 h 1918008"/>
              <a:gd name="connsiteX5" fmla="*/ 138212 w 403956"/>
              <a:gd name="connsiteY5" fmla="*/ 1587 h 1918008"/>
              <a:gd name="connsiteX6" fmla="*/ 162925 w 403956"/>
              <a:gd name="connsiteY6" fmla="*/ 1348474 h 1918008"/>
              <a:gd name="connsiteX7" fmla="*/ 181460 w 403956"/>
              <a:gd name="connsiteY7" fmla="*/ 1663571 h 1918008"/>
              <a:gd name="connsiteX8" fmla="*/ 230888 w 403956"/>
              <a:gd name="connsiteY8" fmla="*/ 1651214 h 1918008"/>
              <a:gd name="connsiteX9" fmla="*/ 255601 w 403956"/>
              <a:gd name="connsiteY9" fmla="*/ 1224906 h 1918008"/>
              <a:gd name="connsiteX10" fmla="*/ 274136 w 403956"/>
              <a:gd name="connsiteY10" fmla="*/ 1632679 h 1918008"/>
              <a:gd name="connsiteX11" fmla="*/ 335920 w 403956"/>
              <a:gd name="connsiteY11" fmla="*/ 1651214 h 1918008"/>
              <a:gd name="connsiteX12" fmla="*/ 348277 w 403956"/>
              <a:gd name="connsiteY12" fmla="*/ 1367009 h 1918008"/>
              <a:gd name="connsiteX13" fmla="*/ 385347 w 403956"/>
              <a:gd name="connsiteY13" fmla="*/ 1558539 h 1918008"/>
              <a:gd name="connsiteX14" fmla="*/ 403882 w 403956"/>
              <a:gd name="connsiteY14" fmla="*/ 1898350 h 1918008"/>
              <a:gd name="connsiteX15" fmla="*/ 45537 w 403956"/>
              <a:gd name="connsiteY15" fmla="*/ 1910706 h 1918008"/>
              <a:gd name="connsiteX0" fmla="*/ 45537 w 403882"/>
              <a:gd name="connsiteY0" fmla="*/ 1910706 h 1910963"/>
              <a:gd name="connsiteX1" fmla="*/ 51715 w 403882"/>
              <a:gd name="connsiteY1" fmla="*/ 1756247 h 1910963"/>
              <a:gd name="connsiteX2" fmla="*/ 94963 w 403882"/>
              <a:gd name="connsiteY2" fmla="*/ 1818031 h 1910963"/>
              <a:gd name="connsiteX3" fmla="*/ 107320 w 403882"/>
              <a:gd name="connsiteY3" fmla="*/ 1805674 h 1910963"/>
              <a:gd name="connsiteX4" fmla="*/ 125855 w 403882"/>
              <a:gd name="connsiteY4" fmla="*/ 1645036 h 1910963"/>
              <a:gd name="connsiteX5" fmla="*/ 138212 w 403882"/>
              <a:gd name="connsiteY5" fmla="*/ 1587 h 1910963"/>
              <a:gd name="connsiteX6" fmla="*/ 162925 w 403882"/>
              <a:gd name="connsiteY6" fmla="*/ 1348474 h 1910963"/>
              <a:gd name="connsiteX7" fmla="*/ 181460 w 403882"/>
              <a:gd name="connsiteY7" fmla="*/ 1663571 h 1910963"/>
              <a:gd name="connsiteX8" fmla="*/ 230888 w 403882"/>
              <a:gd name="connsiteY8" fmla="*/ 1651214 h 1910963"/>
              <a:gd name="connsiteX9" fmla="*/ 255601 w 403882"/>
              <a:gd name="connsiteY9" fmla="*/ 1224906 h 1910963"/>
              <a:gd name="connsiteX10" fmla="*/ 274136 w 403882"/>
              <a:gd name="connsiteY10" fmla="*/ 1632679 h 1910963"/>
              <a:gd name="connsiteX11" fmla="*/ 335920 w 403882"/>
              <a:gd name="connsiteY11" fmla="*/ 1651214 h 1910963"/>
              <a:gd name="connsiteX12" fmla="*/ 348277 w 403882"/>
              <a:gd name="connsiteY12" fmla="*/ 1367009 h 1910963"/>
              <a:gd name="connsiteX13" fmla="*/ 385347 w 403882"/>
              <a:gd name="connsiteY13" fmla="*/ 1558539 h 1910963"/>
              <a:gd name="connsiteX14" fmla="*/ 403882 w 403882"/>
              <a:gd name="connsiteY14" fmla="*/ 1898350 h 1910963"/>
              <a:gd name="connsiteX15" fmla="*/ 45537 w 403882"/>
              <a:gd name="connsiteY15" fmla="*/ 1910706 h 1910963"/>
              <a:gd name="connsiteX0" fmla="*/ 26316 w 384661"/>
              <a:gd name="connsiteY0" fmla="*/ 1910706 h 1928468"/>
              <a:gd name="connsiteX1" fmla="*/ 32494 w 384661"/>
              <a:gd name="connsiteY1" fmla="*/ 1756247 h 1928468"/>
              <a:gd name="connsiteX2" fmla="*/ 75742 w 384661"/>
              <a:gd name="connsiteY2" fmla="*/ 1818031 h 1928468"/>
              <a:gd name="connsiteX3" fmla="*/ 88099 w 384661"/>
              <a:gd name="connsiteY3" fmla="*/ 1805674 h 1928468"/>
              <a:gd name="connsiteX4" fmla="*/ 106634 w 384661"/>
              <a:gd name="connsiteY4" fmla="*/ 1645036 h 1928468"/>
              <a:gd name="connsiteX5" fmla="*/ 118991 w 384661"/>
              <a:gd name="connsiteY5" fmla="*/ 1587 h 1928468"/>
              <a:gd name="connsiteX6" fmla="*/ 143704 w 384661"/>
              <a:gd name="connsiteY6" fmla="*/ 1348474 h 1928468"/>
              <a:gd name="connsiteX7" fmla="*/ 162239 w 384661"/>
              <a:gd name="connsiteY7" fmla="*/ 1663571 h 1928468"/>
              <a:gd name="connsiteX8" fmla="*/ 211667 w 384661"/>
              <a:gd name="connsiteY8" fmla="*/ 1651214 h 1928468"/>
              <a:gd name="connsiteX9" fmla="*/ 236380 w 384661"/>
              <a:gd name="connsiteY9" fmla="*/ 1224906 h 1928468"/>
              <a:gd name="connsiteX10" fmla="*/ 254915 w 384661"/>
              <a:gd name="connsiteY10" fmla="*/ 1632679 h 1928468"/>
              <a:gd name="connsiteX11" fmla="*/ 316699 w 384661"/>
              <a:gd name="connsiteY11" fmla="*/ 1651214 h 1928468"/>
              <a:gd name="connsiteX12" fmla="*/ 329056 w 384661"/>
              <a:gd name="connsiteY12" fmla="*/ 1367009 h 1928468"/>
              <a:gd name="connsiteX13" fmla="*/ 366126 w 384661"/>
              <a:gd name="connsiteY13" fmla="*/ 1558539 h 1928468"/>
              <a:gd name="connsiteX14" fmla="*/ 384661 w 384661"/>
              <a:gd name="connsiteY14" fmla="*/ 1922162 h 1928468"/>
              <a:gd name="connsiteX15" fmla="*/ 26316 w 384661"/>
              <a:gd name="connsiteY15" fmla="*/ 1910706 h 1928468"/>
              <a:gd name="connsiteX0" fmla="*/ 26316 w 384661"/>
              <a:gd name="connsiteY0" fmla="*/ 1910706 h 1928468"/>
              <a:gd name="connsiteX1" fmla="*/ 32494 w 384661"/>
              <a:gd name="connsiteY1" fmla="*/ 1756247 h 1928468"/>
              <a:gd name="connsiteX2" fmla="*/ 75742 w 384661"/>
              <a:gd name="connsiteY2" fmla="*/ 1818031 h 1928468"/>
              <a:gd name="connsiteX3" fmla="*/ 88099 w 384661"/>
              <a:gd name="connsiteY3" fmla="*/ 1805674 h 1928468"/>
              <a:gd name="connsiteX4" fmla="*/ 106634 w 384661"/>
              <a:gd name="connsiteY4" fmla="*/ 1645036 h 1928468"/>
              <a:gd name="connsiteX5" fmla="*/ 118991 w 384661"/>
              <a:gd name="connsiteY5" fmla="*/ 1587 h 1928468"/>
              <a:gd name="connsiteX6" fmla="*/ 143704 w 384661"/>
              <a:gd name="connsiteY6" fmla="*/ 1348474 h 1928468"/>
              <a:gd name="connsiteX7" fmla="*/ 162239 w 384661"/>
              <a:gd name="connsiteY7" fmla="*/ 1663571 h 1928468"/>
              <a:gd name="connsiteX8" fmla="*/ 211667 w 384661"/>
              <a:gd name="connsiteY8" fmla="*/ 1651214 h 1928468"/>
              <a:gd name="connsiteX9" fmla="*/ 236380 w 384661"/>
              <a:gd name="connsiteY9" fmla="*/ 1224906 h 1928468"/>
              <a:gd name="connsiteX10" fmla="*/ 254915 w 384661"/>
              <a:gd name="connsiteY10" fmla="*/ 1632679 h 1928468"/>
              <a:gd name="connsiteX11" fmla="*/ 316699 w 384661"/>
              <a:gd name="connsiteY11" fmla="*/ 1651214 h 1928468"/>
              <a:gd name="connsiteX12" fmla="*/ 329056 w 384661"/>
              <a:gd name="connsiteY12" fmla="*/ 1367009 h 1928468"/>
              <a:gd name="connsiteX13" fmla="*/ 366126 w 384661"/>
              <a:gd name="connsiteY13" fmla="*/ 1558539 h 1928468"/>
              <a:gd name="connsiteX14" fmla="*/ 384661 w 384661"/>
              <a:gd name="connsiteY14" fmla="*/ 1922162 h 1928468"/>
              <a:gd name="connsiteX15" fmla="*/ 26316 w 384661"/>
              <a:gd name="connsiteY15" fmla="*/ 1910706 h 1928468"/>
              <a:gd name="connsiteX0" fmla="*/ 19314 w 420521"/>
              <a:gd name="connsiteY0" fmla="*/ 1917850 h 1932593"/>
              <a:gd name="connsiteX1" fmla="*/ 68354 w 420521"/>
              <a:gd name="connsiteY1" fmla="*/ 1756247 h 1932593"/>
              <a:gd name="connsiteX2" fmla="*/ 111602 w 420521"/>
              <a:gd name="connsiteY2" fmla="*/ 1818031 h 1932593"/>
              <a:gd name="connsiteX3" fmla="*/ 123959 w 420521"/>
              <a:gd name="connsiteY3" fmla="*/ 1805674 h 1932593"/>
              <a:gd name="connsiteX4" fmla="*/ 142494 w 420521"/>
              <a:gd name="connsiteY4" fmla="*/ 1645036 h 1932593"/>
              <a:gd name="connsiteX5" fmla="*/ 154851 w 420521"/>
              <a:gd name="connsiteY5" fmla="*/ 1587 h 1932593"/>
              <a:gd name="connsiteX6" fmla="*/ 179564 w 420521"/>
              <a:gd name="connsiteY6" fmla="*/ 1348474 h 1932593"/>
              <a:gd name="connsiteX7" fmla="*/ 198099 w 420521"/>
              <a:gd name="connsiteY7" fmla="*/ 1663571 h 1932593"/>
              <a:gd name="connsiteX8" fmla="*/ 247527 w 420521"/>
              <a:gd name="connsiteY8" fmla="*/ 1651214 h 1932593"/>
              <a:gd name="connsiteX9" fmla="*/ 272240 w 420521"/>
              <a:gd name="connsiteY9" fmla="*/ 1224906 h 1932593"/>
              <a:gd name="connsiteX10" fmla="*/ 290775 w 420521"/>
              <a:gd name="connsiteY10" fmla="*/ 1632679 h 1932593"/>
              <a:gd name="connsiteX11" fmla="*/ 352559 w 420521"/>
              <a:gd name="connsiteY11" fmla="*/ 1651214 h 1932593"/>
              <a:gd name="connsiteX12" fmla="*/ 364916 w 420521"/>
              <a:gd name="connsiteY12" fmla="*/ 1367009 h 1932593"/>
              <a:gd name="connsiteX13" fmla="*/ 401986 w 420521"/>
              <a:gd name="connsiteY13" fmla="*/ 1558539 h 1932593"/>
              <a:gd name="connsiteX14" fmla="*/ 420521 w 420521"/>
              <a:gd name="connsiteY14" fmla="*/ 1922162 h 1932593"/>
              <a:gd name="connsiteX15" fmla="*/ 19314 w 420521"/>
              <a:gd name="connsiteY15" fmla="*/ 1917850 h 1932593"/>
              <a:gd name="connsiteX0" fmla="*/ 19314 w 420521"/>
              <a:gd name="connsiteY0" fmla="*/ 1917850 h 1922840"/>
              <a:gd name="connsiteX1" fmla="*/ 68354 w 420521"/>
              <a:gd name="connsiteY1" fmla="*/ 1756247 h 1922840"/>
              <a:gd name="connsiteX2" fmla="*/ 111602 w 420521"/>
              <a:gd name="connsiteY2" fmla="*/ 1818031 h 1922840"/>
              <a:gd name="connsiteX3" fmla="*/ 123959 w 420521"/>
              <a:gd name="connsiteY3" fmla="*/ 1805674 h 1922840"/>
              <a:gd name="connsiteX4" fmla="*/ 142494 w 420521"/>
              <a:gd name="connsiteY4" fmla="*/ 1645036 h 1922840"/>
              <a:gd name="connsiteX5" fmla="*/ 154851 w 420521"/>
              <a:gd name="connsiteY5" fmla="*/ 1587 h 1922840"/>
              <a:gd name="connsiteX6" fmla="*/ 179564 w 420521"/>
              <a:gd name="connsiteY6" fmla="*/ 1348474 h 1922840"/>
              <a:gd name="connsiteX7" fmla="*/ 198099 w 420521"/>
              <a:gd name="connsiteY7" fmla="*/ 1663571 h 1922840"/>
              <a:gd name="connsiteX8" fmla="*/ 247527 w 420521"/>
              <a:gd name="connsiteY8" fmla="*/ 1651214 h 1922840"/>
              <a:gd name="connsiteX9" fmla="*/ 272240 w 420521"/>
              <a:gd name="connsiteY9" fmla="*/ 1224906 h 1922840"/>
              <a:gd name="connsiteX10" fmla="*/ 290775 w 420521"/>
              <a:gd name="connsiteY10" fmla="*/ 1632679 h 1922840"/>
              <a:gd name="connsiteX11" fmla="*/ 352559 w 420521"/>
              <a:gd name="connsiteY11" fmla="*/ 1651214 h 1922840"/>
              <a:gd name="connsiteX12" fmla="*/ 364916 w 420521"/>
              <a:gd name="connsiteY12" fmla="*/ 1367009 h 1922840"/>
              <a:gd name="connsiteX13" fmla="*/ 401986 w 420521"/>
              <a:gd name="connsiteY13" fmla="*/ 1558539 h 1922840"/>
              <a:gd name="connsiteX14" fmla="*/ 420521 w 420521"/>
              <a:gd name="connsiteY14" fmla="*/ 1922162 h 1922840"/>
              <a:gd name="connsiteX15" fmla="*/ 19314 w 420521"/>
              <a:gd name="connsiteY15" fmla="*/ 1917850 h 1922840"/>
              <a:gd name="connsiteX0" fmla="*/ 19314 w 420521"/>
              <a:gd name="connsiteY0" fmla="*/ 1917850 h 1923024"/>
              <a:gd name="connsiteX1" fmla="*/ 68354 w 420521"/>
              <a:gd name="connsiteY1" fmla="*/ 1756247 h 1923024"/>
              <a:gd name="connsiteX2" fmla="*/ 111602 w 420521"/>
              <a:gd name="connsiteY2" fmla="*/ 1818031 h 1923024"/>
              <a:gd name="connsiteX3" fmla="*/ 123959 w 420521"/>
              <a:gd name="connsiteY3" fmla="*/ 1805674 h 1923024"/>
              <a:gd name="connsiteX4" fmla="*/ 142494 w 420521"/>
              <a:gd name="connsiteY4" fmla="*/ 1645036 h 1923024"/>
              <a:gd name="connsiteX5" fmla="*/ 154851 w 420521"/>
              <a:gd name="connsiteY5" fmla="*/ 1587 h 1923024"/>
              <a:gd name="connsiteX6" fmla="*/ 179564 w 420521"/>
              <a:gd name="connsiteY6" fmla="*/ 1348474 h 1923024"/>
              <a:gd name="connsiteX7" fmla="*/ 198099 w 420521"/>
              <a:gd name="connsiteY7" fmla="*/ 1663571 h 1923024"/>
              <a:gd name="connsiteX8" fmla="*/ 247527 w 420521"/>
              <a:gd name="connsiteY8" fmla="*/ 1651214 h 1923024"/>
              <a:gd name="connsiteX9" fmla="*/ 272240 w 420521"/>
              <a:gd name="connsiteY9" fmla="*/ 1224906 h 1923024"/>
              <a:gd name="connsiteX10" fmla="*/ 290775 w 420521"/>
              <a:gd name="connsiteY10" fmla="*/ 1632679 h 1923024"/>
              <a:gd name="connsiteX11" fmla="*/ 352559 w 420521"/>
              <a:gd name="connsiteY11" fmla="*/ 1651214 h 1923024"/>
              <a:gd name="connsiteX12" fmla="*/ 364916 w 420521"/>
              <a:gd name="connsiteY12" fmla="*/ 1367009 h 1923024"/>
              <a:gd name="connsiteX13" fmla="*/ 401986 w 420521"/>
              <a:gd name="connsiteY13" fmla="*/ 1558539 h 1923024"/>
              <a:gd name="connsiteX14" fmla="*/ 420521 w 420521"/>
              <a:gd name="connsiteY14" fmla="*/ 1922162 h 1923024"/>
              <a:gd name="connsiteX15" fmla="*/ 19314 w 420521"/>
              <a:gd name="connsiteY15" fmla="*/ 1917850 h 1923024"/>
              <a:gd name="connsiteX0" fmla="*/ 19314 w 420521"/>
              <a:gd name="connsiteY0" fmla="*/ 1924994 h 1924994"/>
              <a:gd name="connsiteX1" fmla="*/ 68354 w 420521"/>
              <a:gd name="connsiteY1" fmla="*/ 1756247 h 1924994"/>
              <a:gd name="connsiteX2" fmla="*/ 111602 w 420521"/>
              <a:gd name="connsiteY2" fmla="*/ 1818031 h 1924994"/>
              <a:gd name="connsiteX3" fmla="*/ 123959 w 420521"/>
              <a:gd name="connsiteY3" fmla="*/ 1805674 h 1924994"/>
              <a:gd name="connsiteX4" fmla="*/ 142494 w 420521"/>
              <a:gd name="connsiteY4" fmla="*/ 1645036 h 1924994"/>
              <a:gd name="connsiteX5" fmla="*/ 154851 w 420521"/>
              <a:gd name="connsiteY5" fmla="*/ 1587 h 1924994"/>
              <a:gd name="connsiteX6" fmla="*/ 179564 w 420521"/>
              <a:gd name="connsiteY6" fmla="*/ 1348474 h 1924994"/>
              <a:gd name="connsiteX7" fmla="*/ 198099 w 420521"/>
              <a:gd name="connsiteY7" fmla="*/ 1663571 h 1924994"/>
              <a:gd name="connsiteX8" fmla="*/ 247527 w 420521"/>
              <a:gd name="connsiteY8" fmla="*/ 1651214 h 1924994"/>
              <a:gd name="connsiteX9" fmla="*/ 272240 w 420521"/>
              <a:gd name="connsiteY9" fmla="*/ 1224906 h 1924994"/>
              <a:gd name="connsiteX10" fmla="*/ 290775 w 420521"/>
              <a:gd name="connsiteY10" fmla="*/ 1632679 h 1924994"/>
              <a:gd name="connsiteX11" fmla="*/ 352559 w 420521"/>
              <a:gd name="connsiteY11" fmla="*/ 1651214 h 1924994"/>
              <a:gd name="connsiteX12" fmla="*/ 364916 w 420521"/>
              <a:gd name="connsiteY12" fmla="*/ 1367009 h 1924994"/>
              <a:gd name="connsiteX13" fmla="*/ 401986 w 420521"/>
              <a:gd name="connsiteY13" fmla="*/ 1558539 h 1924994"/>
              <a:gd name="connsiteX14" fmla="*/ 420521 w 420521"/>
              <a:gd name="connsiteY14" fmla="*/ 1922162 h 1924994"/>
              <a:gd name="connsiteX15" fmla="*/ 19314 w 420521"/>
              <a:gd name="connsiteY15" fmla="*/ 1924994 h 1924994"/>
              <a:gd name="connsiteX0" fmla="*/ 19314 w 420521"/>
              <a:gd name="connsiteY0" fmla="*/ 1924994 h 1928016"/>
              <a:gd name="connsiteX1" fmla="*/ 68354 w 420521"/>
              <a:gd name="connsiteY1" fmla="*/ 1756247 h 1928016"/>
              <a:gd name="connsiteX2" fmla="*/ 111602 w 420521"/>
              <a:gd name="connsiteY2" fmla="*/ 1818031 h 1928016"/>
              <a:gd name="connsiteX3" fmla="*/ 123959 w 420521"/>
              <a:gd name="connsiteY3" fmla="*/ 1805674 h 1928016"/>
              <a:gd name="connsiteX4" fmla="*/ 142494 w 420521"/>
              <a:gd name="connsiteY4" fmla="*/ 1645036 h 1928016"/>
              <a:gd name="connsiteX5" fmla="*/ 154851 w 420521"/>
              <a:gd name="connsiteY5" fmla="*/ 1587 h 1928016"/>
              <a:gd name="connsiteX6" fmla="*/ 179564 w 420521"/>
              <a:gd name="connsiteY6" fmla="*/ 1348474 h 1928016"/>
              <a:gd name="connsiteX7" fmla="*/ 198099 w 420521"/>
              <a:gd name="connsiteY7" fmla="*/ 1663571 h 1928016"/>
              <a:gd name="connsiteX8" fmla="*/ 247527 w 420521"/>
              <a:gd name="connsiteY8" fmla="*/ 1651214 h 1928016"/>
              <a:gd name="connsiteX9" fmla="*/ 272240 w 420521"/>
              <a:gd name="connsiteY9" fmla="*/ 1224906 h 1928016"/>
              <a:gd name="connsiteX10" fmla="*/ 290775 w 420521"/>
              <a:gd name="connsiteY10" fmla="*/ 1632679 h 1928016"/>
              <a:gd name="connsiteX11" fmla="*/ 352559 w 420521"/>
              <a:gd name="connsiteY11" fmla="*/ 1651214 h 1928016"/>
              <a:gd name="connsiteX12" fmla="*/ 364916 w 420521"/>
              <a:gd name="connsiteY12" fmla="*/ 1367009 h 1928016"/>
              <a:gd name="connsiteX13" fmla="*/ 401986 w 420521"/>
              <a:gd name="connsiteY13" fmla="*/ 1558539 h 1928016"/>
              <a:gd name="connsiteX14" fmla="*/ 420521 w 420521"/>
              <a:gd name="connsiteY14" fmla="*/ 1922162 h 1928016"/>
              <a:gd name="connsiteX15" fmla="*/ 19314 w 420521"/>
              <a:gd name="connsiteY15" fmla="*/ 1924994 h 1928016"/>
              <a:gd name="connsiteX0" fmla="*/ 19314 w 420521"/>
              <a:gd name="connsiteY0" fmla="*/ 1924994 h 1924994"/>
              <a:gd name="connsiteX1" fmla="*/ 68354 w 420521"/>
              <a:gd name="connsiteY1" fmla="*/ 1756247 h 1924994"/>
              <a:gd name="connsiteX2" fmla="*/ 111602 w 420521"/>
              <a:gd name="connsiteY2" fmla="*/ 1818031 h 1924994"/>
              <a:gd name="connsiteX3" fmla="*/ 123959 w 420521"/>
              <a:gd name="connsiteY3" fmla="*/ 1805674 h 1924994"/>
              <a:gd name="connsiteX4" fmla="*/ 142494 w 420521"/>
              <a:gd name="connsiteY4" fmla="*/ 1645036 h 1924994"/>
              <a:gd name="connsiteX5" fmla="*/ 154851 w 420521"/>
              <a:gd name="connsiteY5" fmla="*/ 1587 h 1924994"/>
              <a:gd name="connsiteX6" fmla="*/ 179564 w 420521"/>
              <a:gd name="connsiteY6" fmla="*/ 1348474 h 1924994"/>
              <a:gd name="connsiteX7" fmla="*/ 198099 w 420521"/>
              <a:gd name="connsiteY7" fmla="*/ 1663571 h 1924994"/>
              <a:gd name="connsiteX8" fmla="*/ 247527 w 420521"/>
              <a:gd name="connsiteY8" fmla="*/ 1651214 h 1924994"/>
              <a:gd name="connsiteX9" fmla="*/ 272240 w 420521"/>
              <a:gd name="connsiteY9" fmla="*/ 1224906 h 1924994"/>
              <a:gd name="connsiteX10" fmla="*/ 290775 w 420521"/>
              <a:gd name="connsiteY10" fmla="*/ 1632679 h 1924994"/>
              <a:gd name="connsiteX11" fmla="*/ 352559 w 420521"/>
              <a:gd name="connsiteY11" fmla="*/ 1651214 h 1924994"/>
              <a:gd name="connsiteX12" fmla="*/ 364916 w 420521"/>
              <a:gd name="connsiteY12" fmla="*/ 1367009 h 1924994"/>
              <a:gd name="connsiteX13" fmla="*/ 401986 w 420521"/>
              <a:gd name="connsiteY13" fmla="*/ 1558539 h 1924994"/>
              <a:gd name="connsiteX14" fmla="*/ 420521 w 420521"/>
              <a:gd name="connsiteY14" fmla="*/ 1922162 h 1924994"/>
              <a:gd name="connsiteX15" fmla="*/ 19314 w 420521"/>
              <a:gd name="connsiteY15" fmla="*/ 1924994 h 1924994"/>
              <a:gd name="connsiteX0" fmla="*/ 0 w 401207"/>
              <a:gd name="connsiteY0" fmla="*/ 1924994 h 1924994"/>
              <a:gd name="connsiteX1" fmla="*/ 49040 w 401207"/>
              <a:gd name="connsiteY1" fmla="*/ 1756247 h 1924994"/>
              <a:gd name="connsiteX2" fmla="*/ 92288 w 401207"/>
              <a:gd name="connsiteY2" fmla="*/ 1818031 h 1924994"/>
              <a:gd name="connsiteX3" fmla="*/ 104645 w 401207"/>
              <a:gd name="connsiteY3" fmla="*/ 1805674 h 1924994"/>
              <a:gd name="connsiteX4" fmla="*/ 123180 w 401207"/>
              <a:gd name="connsiteY4" fmla="*/ 1645036 h 1924994"/>
              <a:gd name="connsiteX5" fmla="*/ 135537 w 401207"/>
              <a:gd name="connsiteY5" fmla="*/ 1587 h 1924994"/>
              <a:gd name="connsiteX6" fmla="*/ 160250 w 401207"/>
              <a:gd name="connsiteY6" fmla="*/ 1348474 h 1924994"/>
              <a:gd name="connsiteX7" fmla="*/ 178785 w 401207"/>
              <a:gd name="connsiteY7" fmla="*/ 1663571 h 1924994"/>
              <a:gd name="connsiteX8" fmla="*/ 228213 w 401207"/>
              <a:gd name="connsiteY8" fmla="*/ 1651214 h 1924994"/>
              <a:gd name="connsiteX9" fmla="*/ 252926 w 401207"/>
              <a:gd name="connsiteY9" fmla="*/ 1224906 h 1924994"/>
              <a:gd name="connsiteX10" fmla="*/ 271461 w 401207"/>
              <a:gd name="connsiteY10" fmla="*/ 1632679 h 1924994"/>
              <a:gd name="connsiteX11" fmla="*/ 333245 w 401207"/>
              <a:gd name="connsiteY11" fmla="*/ 1651214 h 1924994"/>
              <a:gd name="connsiteX12" fmla="*/ 345602 w 401207"/>
              <a:gd name="connsiteY12" fmla="*/ 1367009 h 1924994"/>
              <a:gd name="connsiteX13" fmla="*/ 382672 w 401207"/>
              <a:gd name="connsiteY13" fmla="*/ 1558539 h 1924994"/>
              <a:gd name="connsiteX14" fmla="*/ 401207 w 401207"/>
              <a:gd name="connsiteY14" fmla="*/ 1922162 h 1924994"/>
              <a:gd name="connsiteX15" fmla="*/ 0 w 401207"/>
              <a:gd name="connsiteY15" fmla="*/ 1924994 h 1924994"/>
              <a:gd name="connsiteX0" fmla="*/ 0 w 479789"/>
              <a:gd name="connsiteY0" fmla="*/ 1920231 h 1923350"/>
              <a:gd name="connsiteX1" fmla="*/ 127622 w 479789"/>
              <a:gd name="connsiteY1" fmla="*/ 1756247 h 1923350"/>
              <a:gd name="connsiteX2" fmla="*/ 170870 w 479789"/>
              <a:gd name="connsiteY2" fmla="*/ 1818031 h 1923350"/>
              <a:gd name="connsiteX3" fmla="*/ 183227 w 479789"/>
              <a:gd name="connsiteY3" fmla="*/ 1805674 h 1923350"/>
              <a:gd name="connsiteX4" fmla="*/ 201762 w 479789"/>
              <a:gd name="connsiteY4" fmla="*/ 1645036 h 1923350"/>
              <a:gd name="connsiteX5" fmla="*/ 214119 w 479789"/>
              <a:gd name="connsiteY5" fmla="*/ 1587 h 1923350"/>
              <a:gd name="connsiteX6" fmla="*/ 238832 w 479789"/>
              <a:gd name="connsiteY6" fmla="*/ 1348474 h 1923350"/>
              <a:gd name="connsiteX7" fmla="*/ 257367 w 479789"/>
              <a:gd name="connsiteY7" fmla="*/ 1663571 h 1923350"/>
              <a:gd name="connsiteX8" fmla="*/ 306795 w 479789"/>
              <a:gd name="connsiteY8" fmla="*/ 1651214 h 1923350"/>
              <a:gd name="connsiteX9" fmla="*/ 331508 w 479789"/>
              <a:gd name="connsiteY9" fmla="*/ 1224906 h 1923350"/>
              <a:gd name="connsiteX10" fmla="*/ 350043 w 479789"/>
              <a:gd name="connsiteY10" fmla="*/ 1632679 h 1923350"/>
              <a:gd name="connsiteX11" fmla="*/ 411827 w 479789"/>
              <a:gd name="connsiteY11" fmla="*/ 1651214 h 1923350"/>
              <a:gd name="connsiteX12" fmla="*/ 424184 w 479789"/>
              <a:gd name="connsiteY12" fmla="*/ 1367009 h 1923350"/>
              <a:gd name="connsiteX13" fmla="*/ 461254 w 479789"/>
              <a:gd name="connsiteY13" fmla="*/ 1558539 h 1923350"/>
              <a:gd name="connsiteX14" fmla="*/ 479789 w 479789"/>
              <a:gd name="connsiteY14" fmla="*/ 1922162 h 1923350"/>
              <a:gd name="connsiteX15" fmla="*/ 0 w 479789"/>
              <a:gd name="connsiteY15" fmla="*/ 1920231 h 1923350"/>
              <a:gd name="connsiteX0" fmla="*/ 0 w 479789"/>
              <a:gd name="connsiteY0" fmla="*/ 1920231 h 1923350"/>
              <a:gd name="connsiteX1" fmla="*/ 127622 w 479789"/>
              <a:gd name="connsiteY1" fmla="*/ 1756247 h 1923350"/>
              <a:gd name="connsiteX2" fmla="*/ 170870 w 479789"/>
              <a:gd name="connsiteY2" fmla="*/ 1818031 h 1923350"/>
              <a:gd name="connsiteX3" fmla="*/ 183227 w 479789"/>
              <a:gd name="connsiteY3" fmla="*/ 1805674 h 1923350"/>
              <a:gd name="connsiteX4" fmla="*/ 201762 w 479789"/>
              <a:gd name="connsiteY4" fmla="*/ 1645036 h 1923350"/>
              <a:gd name="connsiteX5" fmla="*/ 214119 w 479789"/>
              <a:gd name="connsiteY5" fmla="*/ 1587 h 1923350"/>
              <a:gd name="connsiteX6" fmla="*/ 238832 w 479789"/>
              <a:gd name="connsiteY6" fmla="*/ 1348474 h 1923350"/>
              <a:gd name="connsiteX7" fmla="*/ 257367 w 479789"/>
              <a:gd name="connsiteY7" fmla="*/ 1663571 h 1923350"/>
              <a:gd name="connsiteX8" fmla="*/ 306795 w 479789"/>
              <a:gd name="connsiteY8" fmla="*/ 1651214 h 1923350"/>
              <a:gd name="connsiteX9" fmla="*/ 331508 w 479789"/>
              <a:gd name="connsiteY9" fmla="*/ 1224906 h 1923350"/>
              <a:gd name="connsiteX10" fmla="*/ 350043 w 479789"/>
              <a:gd name="connsiteY10" fmla="*/ 1632679 h 1923350"/>
              <a:gd name="connsiteX11" fmla="*/ 411827 w 479789"/>
              <a:gd name="connsiteY11" fmla="*/ 1651214 h 1923350"/>
              <a:gd name="connsiteX12" fmla="*/ 424184 w 479789"/>
              <a:gd name="connsiteY12" fmla="*/ 1367009 h 1923350"/>
              <a:gd name="connsiteX13" fmla="*/ 461254 w 479789"/>
              <a:gd name="connsiteY13" fmla="*/ 1558539 h 1923350"/>
              <a:gd name="connsiteX14" fmla="*/ 479789 w 479789"/>
              <a:gd name="connsiteY14" fmla="*/ 1922162 h 1923350"/>
              <a:gd name="connsiteX15" fmla="*/ 0 w 479789"/>
              <a:gd name="connsiteY15" fmla="*/ 1920231 h 1923350"/>
              <a:gd name="connsiteX0" fmla="*/ 0 w 455976"/>
              <a:gd name="connsiteY0" fmla="*/ 1920231 h 1923350"/>
              <a:gd name="connsiteX1" fmla="*/ 103809 w 455976"/>
              <a:gd name="connsiteY1" fmla="*/ 1756247 h 1923350"/>
              <a:gd name="connsiteX2" fmla="*/ 147057 w 455976"/>
              <a:gd name="connsiteY2" fmla="*/ 1818031 h 1923350"/>
              <a:gd name="connsiteX3" fmla="*/ 159414 w 455976"/>
              <a:gd name="connsiteY3" fmla="*/ 1805674 h 1923350"/>
              <a:gd name="connsiteX4" fmla="*/ 177949 w 455976"/>
              <a:gd name="connsiteY4" fmla="*/ 1645036 h 1923350"/>
              <a:gd name="connsiteX5" fmla="*/ 190306 w 455976"/>
              <a:gd name="connsiteY5" fmla="*/ 1587 h 1923350"/>
              <a:gd name="connsiteX6" fmla="*/ 215019 w 455976"/>
              <a:gd name="connsiteY6" fmla="*/ 1348474 h 1923350"/>
              <a:gd name="connsiteX7" fmla="*/ 233554 w 455976"/>
              <a:gd name="connsiteY7" fmla="*/ 1663571 h 1923350"/>
              <a:gd name="connsiteX8" fmla="*/ 282982 w 455976"/>
              <a:gd name="connsiteY8" fmla="*/ 1651214 h 1923350"/>
              <a:gd name="connsiteX9" fmla="*/ 307695 w 455976"/>
              <a:gd name="connsiteY9" fmla="*/ 1224906 h 1923350"/>
              <a:gd name="connsiteX10" fmla="*/ 326230 w 455976"/>
              <a:gd name="connsiteY10" fmla="*/ 1632679 h 1923350"/>
              <a:gd name="connsiteX11" fmla="*/ 388014 w 455976"/>
              <a:gd name="connsiteY11" fmla="*/ 1651214 h 1923350"/>
              <a:gd name="connsiteX12" fmla="*/ 400371 w 455976"/>
              <a:gd name="connsiteY12" fmla="*/ 1367009 h 1923350"/>
              <a:gd name="connsiteX13" fmla="*/ 437441 w 455976"/>
              <a:gd name="connsiteY13" fmla="*/ 1558539 h 1923350"/>
              <a:gd name="connsiteX14" fmla="*/ 455976 w 455976"/>
              <a:gd name="connsiteY14" fmla="*/ 1922162 h 1923350"/>
              <a:gd name="connsiteX15" fmla="*/ 0 w 455976"/>
              <a:gd name="connsiteY15" fmla="*/ 1920231 h 1923350"/>
              <a:gd name="connsiteX0" fmla="*/ 0 w 455976"/>
              <a:gd name="connsiteY0" fmla="*/ 1920231 h 1923350"/>
              <a:gd name="connsiteX1" fmla="*/ 103809 w 455976"/>
              <a:gd name="connsiteY1" fmla="*/ 1756247 h 1923350"/>
              <a:gd name="connsiteX2" fmla="*/ 147057 w 455976"/>
              <a:gd name="connsiteY2" fmla="*/ 1818031 h 1923350"/>
              <a:gd name="connsiteX3" fmla="*/ 159414 w 455976"/>
              <a:gd name="connsiteY3" fmla="*/ 1805674 h 1923350"/>
              <a:gd name="connsiteX4" fmla="*/ 177949 w 455976"/>
              <a:gd name="connsiteY4" fmla="*/ 1645036 h 1923350"/>
              <a:gd name="connsiteX5" fmla="*/ 190306 w 455976"/>
              <a:gd name="connsiteY5" fmla="*/ 1587 h 1923350"/>
              <a:gd name="connsiteX6" fmla="*/ 215019 w 455976"/>
              <a:gd name="connsiteY6" fmla="*/ 1348474 h 1923350"/>
              <a:gd name="connsiteX7" fmla="*/ 233554 w 455976"/>
              <a:gd name="connsiteY7" fmla="*/ 1663571 h 1923350"/>
              <a:gd name="connsiteX8" fmla="*/ 282982 w 455976"/>
              <a:gd name="connsiteY8" fmla="*/ 1651214 h 1923350"/>
              <a:gd name="connsiteX9" fmla="*/ 307695 w 455976"/>
              <a:gd name="connsiteY9" fmla="*/ 1224906 h 1923350"/>
              <a:gd name="connsiteX10" fmla="*/ 326230 w 455976"/>
              <a:gd name="connsiteY10" fmla="*/ 1632679 h 1923350"/>
              <a:gd name="connsiteX11" fmla="*/ 388014 w 455976"/>
              <a:gd name="connsiteY11" fmla="*/ 1651214 h 1923350"/>
              <a:gd name="connsiteX12" fmla="*/ 400371 w 455976"/>
              <a:gd name="connsiteY12" fmla="*/ 1367009 h 1923350"/>
              <a:gd name="connsiteX13" fmla="*/ 437441 w 455976"/>
              <a:gd name="connsiteY13" fmla="*/ 1558539 h 1923350"/>
              <a:gd name="connsiteX14" fmla="*/ 455976 w 455976"/>
              <a:gd name="connsiteY14" fmla="*/ 1922162 h 1923350"/>
              <a:gd name="connsiteX15" fmla="*/ 0 w 455976"/>
              <a:gd name="connsiteY15" fmla="*/ 1920231 h 1923350"/>
              <a:gd name="connsiteX0" fmla="*/ 0 w 455976"/>
              <a:gd name="connsiteY0" fmla="*/ 1920231 h 1923350"/>
              <a:gd name="connsiteX1" fmla="*/ 103809 w 455976"/>
              <a:gd name="connsiteY1" fmla="*/ 1756247 h 1923350"/>
              <a:gd name="connsiteX2" fmla="*/ 147057 w 455976"/>
              <a:gd name="connsiteY2" fmla="*/ 1818031 h 1923350"/>
              <a:gd name="connsiteX3" fmla="*/ 168939 w 455976"/>
              <a:gd name="connsiteY3" fmla="*/ 1760431 h 1923350"/>
              <a:gd name="connsiteX4" fmla="*/ 177949 w 455976"/>
              <a:gd name="connsiteY4" fmla="*/ 1645036 h 1923350"/>
              <a:gd name="connsiteX5" fmla="*/ 190306 w 455976"/>
              <a:gd name="connsiteY5" fmla="*/ 1587 h 1923350"/>
              <a:gd name="connsiteX6" fmla="*/ 215019 w 455976"/>
              <a:gd name="connsiteY6" fmla="*/ 1348474 h 1923350"/>
              <a:gd name="connsiteX7" fmla="*/ 233554 w 455976"/>
              <a:gd name="connsiteY7" fmla="*/ 1663571 h 1923350"/>
              <a:gd name="connsiteX8" fmla="*/ 282982 w 455976"/>
              <a:gd name="connsiteY8" fmla="*/ 1651214 h 1923350"/>
              <a:gd name="connsiteX9" fmla="*/ 307695 w 455976"/>
              <a:gd name="connsiteY9" fmla="*/ 1224906 h 1923350"/>
              <a:gd name="connsiteX10" fmla="*/ 326230 w 455976"/>
              <a:gd name="connsiteY10" fmla="*/ 1632679 h 1923350"/>
              <a:gd name="connsiteX11" fmla="*/ 388014 w 455976"/>
              <a:gd name="connsiteY11" fmla="*/ 1651214 h 1923350"/>
              <a:gd name="connsiteX12" fmla="*/ 400371 w 455976"/>
              <a:gd name="connsiteY12" fmla="*/ 1367009 h 1923350"/>
              <a:gd name="connsiteX13" fmla="*/ 437441 w 455976"/>
              <a:gd name="connsiteY13" fmla="*/ 1558539 h 1923350"/>
              <a:gd name="connsiteX14" fmla="*/ 455976 w 455976"/>
              <a:gd name="connsiteY14" fmla="*/ 1922162 h 1923350"/>
              <a:gd name="connsiteX15" fmla="*/ 0 w 455976"/>
              <a:gd name="connsiteY15" fmla="*/ 1920231 h 1923350"/>
              <a:gd name="connsiteX0" fmla="*/ 0 w 455976"/>
              <a:gd name="connsiteY0" fmla="*/ 1920231 h 1923350"/>
              <a:gd name="connsiteX1" fmla="*/ 103809 w 455976"/>
              <a:gd name="connsiteY1" fmla="*/ 1756247 h 1923350"/>
              <a:gd name="connsiteX2" fmla="*/ 147057 w 455976"/>
              <a:gd name="connsiteY2" fmla="*/ 1818031 h 1923350"/>
              <a:gd name="connsiteX3" fmla="*/ 177949 w 455976"/>
              <a:gd name="connsiteY3" fmla="*/ 1645036 h 1923350"/>
              <a:gd name="connsiteX4" fmla="*/ 190306 w 455976"/>
              <a:gd name="connsiteY4" fmla="*/ 1587 h 1923350"/>
              <a:gd name="connsiteX5" fmla="*/ 215019 w 455976"/>
              <a:gd name="connsiteY5" fmla="*/ 1348474 h 1923350"/>
              <a:gd name="connsiteX6" fmla="*/ 233554 w 455976"/>
              <a:gd name="connsiteY6" fmla="*/ 1663571 h 1923350"/>
              <a:gd name="connsiteX7" fmla="*/ 282982 w 455976"/>
              <a:gd name="connsiteY7" fmla="*/ 1651214 h 1923350"/>
              <a:gd name="connsiteX8" fmla="*/ 307695 w 455976"/>
              <a:gd name="connsiteY8" fmla="*/ 1224906 h 1923350"/>
              <a:gd name="connsiteX9" fmla="*/ 326230 w 455976"/>
              <a:gd name="connsiteY9" fmla="*/ 1632679 h 1923350"/>
              <a:gd name="connsiteX10" fmla="*/ 388014 w 455976"/>
              <a:gd name="connsiteY10" fmla="*/ 1651214 h 1923350"/>
              <a:gd name="connsiteX11" fmla="*/ 400371 w 455976"/>
              <a:gd name="connsiteY11" fmla="*/ 1367009 h 1923350"/>
              <a:gd name="connsiteX12" fmla="*/ 437441 w 455976"/>
              <a:gd name="connsiteY12" fmla="*/ 1558539 h 1923350"/>
              <a:gd name="connsiteX13" fmla="*/ 455976 w 455976"/>
              <a:gd name="connsiteY13" fmla="*/ 1922162 h 1923350"/>
              <a:gd name="connsiteX14" fmla="*/ 0 w 455976"/>
              <a:gd name="connsiteY14" fmla="*/ 1920231 h 1923350"/>
              <a:gd name="connsiteX0" fmla="*/ 0 w 455976"/>
              <a:gd name="connsiteY0" fmla="*/ 1920231 h 1923350"/>
              <a:gd name="connsiteX1" fmla="*/ 103809 w 455976"/>
              <a:gd name="connsiteY1" fmla="*/ 1756247 h 1923350"/>
              <a:gd name="connsiteX2" fmla="*/ 147057 w 455976"/>
              <a:gd name="connsiteY2" fmla="*/ 1818031 h 1923350"/>
              <a:gd name="connsiteX3" fmla="*/ 177949 w 455976"/>
              <a:gd name="connsiteY3" fmla="*/ 1645036 h 1923350"/>
              <a:gd name="connsiteX4" fmla="*/ 190306 w 455976"/>
              <a:gd name="connsiteY4" fmla="*/ 1587 h 1923350"/>
              <a:gd name="connsiteX5" fmla="*/ 215019 w 455976"/>
              <a:gd name="connsiteY5" fmla="*/ 1348474 h 1923350"/>
              <a:gd name="connsiteX6" fmla="*/ 233554 w 455976"/>
              <a:gd name="connsiteY6" fmla="*/ 1663571 h 1923350"/>
              <a:gd name="connsiteX7" fmla="*/ 282982 w 455976"/>
              <a:gd name="connsiteY7" fmla="*/ 1651214 h 1923350"/>
              <a:gd name="connsiteX8" fmla="*/ 307695 w 455976"/>
              <a:gd name="connsiteY8" fmla="*/ 1224906 h 1923350"/>
              <a:gd name="connsiteX9" fmla="*/ 326230 w 455976"/>
              <a:gd name="connsiteY9" fmla="*/ 1632679 h 1923350"/>
              <a:gd name="connsiteX10" fmla="*/ 388014 w 455976"/>
              <a:gd name="connsiteY10" fmla="*/ 1651214 h 1923350"/>
              <a:gd name="connsiteX11" fmla="*/ 400371 w 455976"/>
              <a:gd name="connsiteY11" fmla="*/ 1367009 h 1923350"/>
              <a:gd name="connsiteX12" fmla="*/ 437441 w 455976"/>
              <a:gd name="connsiteY12" fmla="*/ 1558539 h 1923350"/>
              <a:gd name="connsiteX13" fmla="*/ 455976 w 455976"/>
              <a:gd name="connsiteY13" fmla="*/ 1922162 h 1923350"/>
              <a:gd name="connsiteX14" fmla="*/ 0 w 455976"/>
              <a:gd name="connsiteY14" fmla="*/ 1920231 h 1923350"/>
              <a:gd name="connsiteX0" fmla="*/ 0 w 455976"/>
              <a:gd name="connsiteY0" fmla="*/ 1920231 h 1923350"/>
              <a:gd name="connsiteX1" fmla="*/ 103809 w 455976"/>
              <a:gd name="connsiteY1" fmla="*/ 1756247 h 1923350"/>
              <a:gd name="connsiteX2" fmla="*/ 151820 w 455976"/>
              <a:gd name="connsiteY2" fmla="*/ 1803743 h 1923350"/>
              <a:gd name="connsiteX3" fmla="*/ 177949 w 455976"/>
              <a:gd name="connsiteY3" fmla="*/ 1645036 h 1923350"/>
              <a:gd name="connsiteX4" fmla="*/ 190306 w 455976"/>
              <a:gd name="connsiteY4" fmla="*/ 1587 h 1923350"/>
              <a:gd name="connsiteX5" fmla="*/ 215019 w 455976"/>
              <a:gd name="connsiteY5" fmla="*/ 1348474 h 1923350"/>
              <a:gd name="connsiteX6" fmla="*/ 233554 w 455976"/>
              <a:gd name="connsiteY6" fmla="*/ 1663571 h 1923350"/>
              <a:gd name="connsiteX7" fmla="*/ 282982 w 455976"/>
              <a:gd name="connsiteY7" fmla="*/ 1651214 h 1923350"/>
              <a:gd name="connsiteX8" fmla="*/ 307695 w 455976"/>
              <a:gd name="connsiteY8" fmla="*/ 1224906 h 1923350"/>
              <a:gd name="connsiteX9" fmla="*/ 326230 w 455976"/>
              <a:gd name="connsiteY9" fmla="*/ 1632679 h 1923350"/>
              <a:gd name="connsiteX10" fmla="*/ 388014 w 455976"/>
              <a:gd name="connsiteY10" fmla="*/ 1651214 h 1923350"/>
              <a:gd name="connsiteX11" fmla="*/ 400371 w 455976"/>
              <a:gd name="connsiteY11" fmla="*/ 1367009 h 1923350"/>
              <a:gd name="connsiteX12" fmla="*/ 437441 w 455976"/>
              <a:gd name="connsiteY12" fmla="*/ 1558539 h 1923350"/>
              <a:gd name="connsiteX13" fmla="*/ 455976 w 455976"/>
              <a:gd name="connsiteY13" fmla="*/ 1922162 h 1923350"/>
              <a:gd name="connsiteX14" fmla="*/ 0 w 455976"/>
              <a:gd name="connsiteY14" fmla="*/ 1920231 h 1923350"/>
              <a:gd name="connsiteX0" fmla="*/ 0 w 455976"/>
              <a:gd name="connsiteY0" fmla="*/ 1920231 h 1923350"/>
              <a:gd name="connsiteX1" fmla="*/ 103809 w 455976"/>
              <a:gd name="connsiteY1" fmla="*/ 1756247 h 1923350"/>
              <a:gd name="connsiteX2" fmla="*/ 151820 w 455976"/>
              <a:gd name="connsiteY2" fmla="*/ 1803743 h 1923350"/>
              <a:gd name="connsiteX3" fmla="*/ 177949 w 455976"/>
              <a:gd name="connsiteY3" fmla="*/ 1645036 h 1923350"/>
              <a:gd name="connsiteX4" fmla="*/ 190306 w 455976"/>
              <a:gd name="connsiteY4" fmla="*/ 1587 h 1923350"/>
              <a:gd name="connsiteX5" fmla="*/ 215019 w 455976"/>
              <a:gd name="connsiteY5" fmla="*/ 1348474 h 1923350"/>
              <a:gd name="connsiteX6" fmla="*/ 233554 w 455976"/>
              <a:gd name="connsiteY6" fmla="*/ 1663571 h 1923350"/>
              <a:gd name="connsiteX7" fmla="*/ 282982 w 455976"/>
              <a:gd name="connsiteY7" fmla="*/ 1651214 h 1923350"/>
              <a:gd name="connsiteX8" fmla="*/ 307695 w 455976"/>
              <a:gd name="connsiteY8" fmla="*/ 1224906 h 1923350"/>
              <a:gd name="connsiteX9" fmla="*/ 326230 w 455976"/>
              <a:gd name="connsiteY9" fmla="*/ 1632679 h 1923350"/>
              <a:gd name="connsiteX10" fmla="*/ 388014 w 455976"/>
              <a:gd name="connsiteY10" fmla="*/ 1651214 h 1923350"/>
              <a:gd name="connsiteX11" fmla="*/ 400371 w 455976"/>
              <a:gd name="connsiteY11" fmla="*/ 1367009 h 1923350"/>
              <a:gd name="connsiteX12" fmla="*/ 437441 w 455976"/>
              <a:gd name="connsiteY12" fmla="*/ 1558539 h 1923350"/>
              <a:gd name="connsiteX13" fmla="*/ 455976 w 455976"/>
              <a:gd name="connsiteY13" fmla="*/ 1922162 h 1923350"/>
              <a:gd name="connsiteX14" fmla="*/ 0 w 455976"/>
              <a:gd name="connsiteY14" fmla="*/ 1920231 h 1923350"/>
              <a:gd name="connsiteX0" fmla="*/ 0 w 455976"/>
              <a:gd name="connsiteY0" fmla="*/ 1920231 h 1923350"/>
              <a:gd name="connsiteX1" fmla="*/ 103809 w 455976"/>
              <a:gd name="connsiteY1" fmla="*/ 1756247 h 1923350"/>
              <a:gd name="connsiteX2" fmla="*/ 151820 w 455976"/>
              <a:gd name="connsiteY2" fmla="*/ 1803743 h 1923350"/>
              <a:gd name="connsiteX3" fmla="*/ 177949 w 455976"/>
              <a:gd name="connsiteY3" fmla="*/ 1645036 h 1923350"/>
              <a:gd name="connsiteX4" fmla="*/ 190306 w 455976"/>
              <a:gd name="connsiteY4" fmla="*/ 1587 h 1923350"/>
              <a:gd name="connsiteX5" fmla="*/ 215019 w 455976"/>
              <a:gd name="connsiteY5" fmla="*/ 1348474 h 1923350"/>
              <a:gd name="connsiteX6" fmla="*/ 233554 w 455976"/>
              <a:gd name="connsiteY6" fmla="*/ 1663571 h 1923350"/>
              <a:gd name="connsiteX7" fmla="*/ 282982 w 455976"/>
              <a:gd name="connsiteY7" fmla="*/ 1651214 h 1923350"/>
              <a:gd name="connsiteX8" fmla="*/ 307695 w 455976"/>
              <a:gd name="connsiteY8" fmla="*/ 1224906 h 1923350"/>
              <a:gd name="connsiteX9" fmla="*/ 326230 w 455976"/>
              <a:gd name="connsiteY9" fmla="*/ 1632679 h 1923350"/>
              <a:gd name="connsiteX10" fmla="*/ 388014 w 455976"/>
              <a:gd name="connsiteY10" fmla="*/ 1651214 h 1923350"/>
              <a:gd name="connsiteX11" fmla="*/ 400371 w 455976"/>
              <a:gd name="connsiteY11" fmla="*/ 1367009 h 1923350"/>
              <a:gd name="connsiteX12" fmla="*/ 437441 w 455976"/>
              <a:gd name="connsiteY12" fmla="*/ 1558539 h 1923350"/>
              <a:gd name="connsiteX13" fmla="*/ 455976 w 455976"/>
              <a:gd name="connsiteY13" fmla="*/ 1922162 h 1923350"/>
              <a:gd name="connsiteX14" fmla="*/ 0 w 455976"/>
              <a:gd name="connsiteY14" fmla="*/ 1920231 h 192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55976" h="1923350">
                <a:moveTo>
                  <a:pt x="0" y="1920231"/>
                </a:moveTo>
                <a:cubicBezTo>
                  <a:pt x="103230" y="1868766"/>
                  <a:pt x="78506" y="1775662"/>
                  <a:pt x="103809" y="1756247"/>
                </a:cubicBezTo>
                <a:cubicBezTo>
                  <a:pt x="129112" y="1736832"/>
                  <a:pt x="139463" y="1822278"/>
                  <a:pt x="151820" y="1803743"/>
                </a:cubicBezTo>
                <a:cubicBezTo>
                  <a:pt x="164177" y="1785208"/>
                  <a:pt x="171536" y="1785851"/>
                  <a:pt x="177949" y="1645036"/>
                </a:cubicBezTo>
                <a:cubicBezTo>
                  <a:pt x="184362" y="1504221"/>
                  <a:pt x="184128" y="51014"/>
                  <a:pt x="190306" y="1587"/>
                </a:cubicBezTo>
                <a:cubicBezTo>
                  <a:pt x="196484" y="-47840"/>
                  <a:pt x="207811" y="1071477"/>
                  <a:pt x="215019" y="1348474"/>
                </a:cubicBezTo>
                <a:cubicBezTo>
                  <a:pt x="222227" y="1625471"/>
                  <a:pt x="222227" y="1613114"/>
                  <a:pt x="233554" y="1663571"/>
                </a:cubicBezTo>
                <a:cubicBezTo>
                  <a:pt x="244881" y="1714028"/>
                  <a:pt x="270625" y="1724325"/>
                  <a:pt x="282982" y="1651214"/>
                </a:cubicBezTo>
                <a:cubicBezTo>
                  <a:pt x="295339" y="1578103"/>
                  <a:pt x="300487" y="1227995"/>
                  <a:pt x="307695" y="1224906"/>
                </a:cubicBezTo>
                <a:cubicBezTo>
                  <a:pt x="314903" y="1221817"/>
                  <a:pt x="312844" y="1561628"/>
                  <a:pt x="326230" y="1632679"/>
                </a:cubicBezTo>
                <a:cubicBezTo>
                  <a:pt x="339617" y="1703730"/>
                  <a:pt x="375657" y="1695492"/>
                  <a:pt x="388014" y="1651214"/>
                </a:cubicBezTo>
                <a:cubicBezTo>
                  <a:pt x="400371" y="1606936"/>
                  <a:pt x="392133" y="1382455"/>
                  <a:pt x="400371" y="1367009"/>
                </a:cubicBezTo>
                <a:cubicBezTo>
                  <a:pt x="408609" y="1351563"/>
                  <a:pt x="428174" y="1469982"/>
                  <a:pt x="437441" y="1558539"/>
                </a:cubicBezTo>
                <a:cubicBezTo>
                  <a:pt x="446708" y="1647096"/>
                  <a:pt x="450827" y="1882003"/>
                  <a:pt x="455976" y="1922162"/>
                </a:cubicBezTo>
                <a:cubicBezTo>
                  <a:pt x="234906" y="1926602"/>
                  <a:pt x="239670" y="1916928"/>
                  <a:pt x="0" y="1920231"/>
                </a:cubicBezTo>
                <a:close/>
              </a:path>
            </a:pathLst>
          </a:custGeom>
          <a:solidFill>
            <a:srgbClr val="62922E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15268" y="4401213"/>
                <a:ext cx="2096022" cy="3724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8×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cm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268" y="4401213"/>
                <a:ext cx="2096022" cy="3724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615268" y="2173844"/>
            <a:ext cx="2005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Nominally pure Si</a:t>
            </a:r>
            <a:endParaRPr lang="en-US" dirty="0"/>
          </a:p>
        </p:txBody>
      </p:sp>
      <p:sp>
        <p:nvSpPr>
          <p:cNvPr id="22" name="Right Arrow 21"/>
          <p:cNvSpPr/>
          <p:nvPr/>
        </p:nvSpPr>
        <p:spPr>
          <a:xfrm>
            <a:off x="2938445" y="2173844"/>
            <a:ext cx="537519" cy="317790"/>
          </a:xfrm>
          <a:prstGeom prst="rightArrow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  <p:sp>
        <p:nvSpPr>
          <p:cNvPr id="23" name="Right Arrow 22"/>
          <p:cNvSpPr/>
          <p:nvPr/>
        </p:nvSpPr>
        <p:spPr>
          <a:xfrm>
            <a:off x="2938444" y="4231366"/>
            <a:ext cx="537519" cy="317790"/>
          </a:xfrm>
          <a:prstGeom prst="rightArrow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15268" y="3983178"/>
            <a:ext cx="2230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Doped with (B + As)</a:t>
            </a:r>
            <a:endParaRPr lang="en-US" dirty="0"/>
          </a:p>
        </p:txBody>
      </p:sp>
      <p:sp>
        <p:nvSpPr>
          <p:cNvPr id="25" name="Freeform 24"/>
          <p:cNvSpPr/>
          <p:nvPr/>
        </p:nvSpPr>
        <p:spPr>
          <a:xfrm>
            <a:off x="4312266" y="4900185"/>
            <a:ext cx="1162745" cy="461881"/>
          </a:xfrm>
          <a:custGeom>
            <a:avLst/>
            <a:gdLst>
              <a:gd name="connsiteX0" fmla="*/ 66089 w 1232722"/>
              <a:gd name="connsiteY0" fmla="*/ 414035 h 450090"/>
              <a:gd name="connsiteX1" fmla="*/ 121694 w 1232722"/>
              <a:gd name="connsiteY1" fmla="*/ 376965 h 450090"/>
              <a:gd name="connsiteX2" fmla="*/ 115516 w 1232722"/>
              <a:gd name="connsiteY2" fmla="*/ 296646 h 450090"/>
              <a:gd name="connsiteX3" fmla="*/ 140229 w 1232722"/>
              <a:gd name="connsiteY3" fmla="*/ 414035 h 450090"/>
              <a:gd name="connsiteX4" fmla="*/ 177300 w 1232722"/>
              <a:gd name="connsiteY4" fmla="*/ 284289 h 450090"/>
              <a:gd name="connsiteX5" fmla="*/ 214370 w 1232722"/>
              <a:gd name="connsiteY5" fmla="*/ 414035 h 450090"/>
              <a:gd name="connsiteX6" fmla="*/ 887813 w 1232722"/>
              <a:gd name="connsiteY6" fmla="*/ 414035 h 450090"/>
              <a:gd name="connsiteX7" fmla="*/ 924883 w 1232722"/>
              <a:gd name="connsiteY7" fmla="*/ 84 h 450090"/>
              <a:gd name="connsiteX8" fmla="*/ 968132 w 1232722"/>
              <a:gd name="connsiteY8" fmla="*/ 376965 h 450090"/>
              <a:gd name="connsiteX9" fmla="*/ 1029916 w 1232722"/>
              <a:gd name="connsiteY9" fmla="*/ 296646 h 450090"/>
              <a:gd name="connsiteX10" fmla="*/ 1066986 w 1232722"/>
              <a:gd name="connsiteY10" fmla="*/ 376965 h 450090"/>
              <a:gd name="connsiteX11" fmla="*/ 1128770 w 1232722"/>
              <a:gd name="connsiteY11" fmla="*/ 333716 h 450090"/>
              <a:gd name="connsiteX12" fmla="*/ 1159662 w 1232722"/>
              <a:gd name="connsiteY12" fmla="*/ 414035 h 450090"/>
              <a:gd name="connsiteX13" fmla="*/ 66089 w 1232722"/>
              <a:gd name="connsiteY13" fmla="*/ 414035 h 450090"/>
              <a:gd name="connsiteX0" fmla="*/ 72042 w 1238675"/>
              <a:gd name="connsiteY0" fmla="*/ 414035 h 450090"/>
              <a:gd name="connsiteX1" fmla="*/ 106216 w 1238675"/>
              <a:gd name="connsiteY1" fmla="*/ 386490 h 450090"/>
              <a:gd name="connsiteX2" fmla="*/ 121469 w 1238675"/>
              <a:gd name="connsiteY2" fmla="*/ 296646 h 450090"/>
              <a:gd name="connsiteX3" fmla="*/ 146182 w 1238675"/>
              <a:gd name="connsiteY3" fmla="*/ 414035 h 450090"/>
              <a:gd name="connsiteX4" fmla="*/ 183253 w 1238675"/>
              <a:gd name="connsiteY4" fmla="*/ 284289 h 450090"/>
              <a:gd name="connsiteX5" fmla="*/ 220323 w 1238675"/>
              <a:gd name="connsiteY5" fmla="*/ 414035 h 450090"/>
              <a:gd name="connsiteX6" fmla="*/ 893766 w 1238675"/>
              <a:gd name="connsiteY6" fmla="*/ 414035 h 450090"/>
              <a:gd name="connsiteX7" fmla="*/ 930836 w 1238675"/>
              <a:gd name="connsiteY7" fmla="*/ 84 h 450090"/>
              <a:gd name="connsiteX8" fmla="*/ 974085 w 1238675"/>
              <a:gd name="connsiteY8" fmla="*/ 376965 h 450090"/>
              <a:gd name="connsiteX9" fmla="*/ 1035869 w 1238675"/>
              <a:gd name="connsiteY9" fmla="*/ 296646 h 450090"/>
              <a:gd name="connsiteX10" fmla="*/ 1072939 w 1238675"/>
              <a:gd name="connsiteY10" fmla="*/ 376965 h 450090"/>
              <a:gd name="connsiteX11" fmla="*/ 1134723 w 1238675"/>
              <a:gd name="connsiteY11" fmla="*/ 333716 h 450090"/>
              <a:gd name="connsiteX12" fmla="*/ 1165615 w 1238675"/>
              <a:gd name="connsiteY12" fmla="*/ 414035 h 450090"/>
              <a:gd name="connsiteX13" fmla="*/ 72042 w 1238675"/>
              <a:gd name="connsiteY13" fmla="*/ 414035 h 450090"/>
              <a:gd name="connsiteX0" fmla="*/ 75782 w 1223327"/>
              <a:gd name="connsiteY0" fmla="*/ 430703 h 450090"/>
              <a:gd name="connsiteX1" fmla="*/ 90906 w 1223327"/>
              <a:gd name="connsiteY1" fmla="*/ 386490 h 450090"/>
              <a:gd name="connsiteX2" fmla="*/ 106159 w 1223327"/>
              <a:gd name="connsiteY2" fmla="*/ 296646 h 450090"/>
              <a:gd name="connsiteX3" fmla="*/ 130872 w 1223327"/>
              <a:gd name="connsiteY3" fmla="*/ 414035 h 450090"/>
              <a:gd name="connsiteX4" fmla="*/ 167943 w 1223327"/>
              <a:gd name="connsiteY4" fmla="*/ 284289 h 450090"/>
              <a:gd name="connsiteX5" fmla="*/ 205013 w 1223327"/>
              <a:gd name="connsiteY5" fmla="*/ 414035 h 450090"/>
              <a:gd name="connsiteX6" fmla="*/ 878456 w 1223327"/>
              <a:gd name="connsiteY6" fmla="*/ 414035 h 450090"/>
              <a:gd name="connsiteX7" fmla="*/ 915526 w 1223327"/>
              <a:gd name="connsiteY7" fmla="*/ 84 h 450090"/>
              <a:gd name="connsiteX8" fmla="*/ 958775 w 1223327"/>
              <a:gd name="connsiteY8" fmla="*/ 376965 h 450090"/>
              <a:gd name="connsiteX9" fmla="*/ 1020559 w 1223327"/>
              <a:gd name="connsiteY9" fmla="*/ 296646 h 450090"/>
              <a:gd name="connsiteX10" fmla="*/ 1057629 w 1223327"/>
              <a:gd name="connsiteY10" fmla="*/ 376965 h 450090"/>
              <a:gd name="connsiteX11" fmla="*/ 1119413 w 1223327"/>
              <a:gd name="connsiteY11" fmla="*/ 333716 h 450090"/>
              <a:gd name="connsiteX12" fmla="*/ 1150305 w 1223327"/>
              <a:gd name="connsiteY12" fmla="*/ 414035 h 450090"/>
              <a:gd name="connsiteX13" fmla="*/ 75782 w 1223327"/>
              <a:gd name="connsiteY13" fmla="*/ 430703 h 450090"/>
              <a:gd name="connsiteX0" fmla="*/ 75036 w 1222581"/>
              <a:gd name="connsiteY0" fmla="*/ 430703 h 450090"/>
              <a:gd name="connsiteX1" fmla="*/ 92541 w 1222581"/>
              <a:gd name="connsiteY1" fmla="*/ 400777 h 450090"/>
              <a:gd name="connsiteX2" fmla="*/ 105413 w 1222581"/>
              <a:gd name="connsiteY2" fmla="*/ 296646 h 450090"/>
              <a:gd name="connsiteX3" fmla="*/ 130126 w 1222581"/>
              <a:gd name="connsiteY3" fmla="*/ 414035 h 450090"/>
              <a:gd name="connsiteX4" fmla="*/ 167197 w 1222581"/>
              <a:gd name="connsiteY4" fmla="*/ 284289 h 450090"/>
              <a:gd name="connsiteX5" fmla="*/ 204267 w 1222581"/>
              <a:gd name="connsiteY5" fmla="*/ 414035 h 450090"/>
              <a:gd name="connsiteX6" fmla="*/ 877710 w 1222581"/>
              <a:gd name="connsiteY6" fmla="*/ 414035 h 450090"/>
              <a:gd name="connsiteX7" fmla="*/ 914780 w 1222581"/>
              <a:gd name="connsiteY7" fmla="*/ 84 h 450090"/>
              <a:gd name="connsiteX8" fmla="*/ 958029 w 1222581"/>
              <a:gd name="connsiteY8" fmla="*/ 376965 h 450090"/>
              <a:gd name="connsiteX9" fmla="*/ 1019813 w 1222581"/>
              <a:gd name="connsiteY9" fmla="*/ 296646 h 450090"/>
              <a:gd name="connsiteX10" fmla="*/ 1056883 w 1222581"/>
              <a:gd name="connsiteY10" fmla="*/ 376965 h 450090"/>
              <a:gd name="connsiteX11" fmla="*/ 1118667 w 1222581"/>
              <a:gd name="connsiteY11" fmla="*/ 333716 h 450090"/>
              <a:gd name="connsiteX12" fmla="*/ 1149559 w 1222581"/>
              <a:gd name="connsiteY12" fmla="*/ 414035 h 450090"/>
              <a:gd name="connsiteX13" fmla="*/ 75036 w 1222581"/>
              <a:gd name="connsiteY13" fmla="*/ 430703 h 450090"/>
              <a:gd name="connsiteX0" fmla="*/ 75116 w 1222661"/>
              <a:gd name="connsiteY0" fmla="*/ 430703 h 450090"/>
              <a:gd name="connsiteX1" fmla="*/ 92621 w 1222661"/>
              <a:gd name="connsiteY1" fmla="*/ 400777 h 450090"/>
              <a:gd name="connsiteX2" fmla="*/ 107874 w 1222661"/>
              <a:gd name="connsiteY2" fmla="*/ 263308 h 450090"/>
              <a:gd name="connsiteX3" fmla="*/ 130206 w 1222661"/>
              <a:gd name="connsiteY3" fmla="*/ 414035 h 450090"/>
              <a:gd name="connsiteX4" fmla="*/ 167277 w 1222661"/>
              <a:gd name="connsiteY4" fmla="*/ 284289 h 450090"/>
              <a:gd name="connsiteX5" fmla="*/ 204347 w 1222661"/>
              <a:gd name="connsiteY5" fmla="*/ 414035 h 450090"/>
              <a:gd name="connsiteX6" fmla="*/ 877790 w 1222661"/>
              <a:gd name="connsiteY6" fmla="*/ 414035 h 450090"/>
              <a:gd name="connsiteX7" fmla="*/ 914860 w 1222661"/>
              <a:gd name="connsiteY7" fmla="*/ 84 h 450090"/>
              <a:gd name="connsiteX8" fmla="*/ 958109 w 1222661"/>
              <a:gd name="connsiteY8" fmla="*/ 376965 h 450090"/>
              <a:gd name="connsiteX9" fmla="*/ 1019893 w 1222661"/>
              <a:gd name="connsiteY9" fmla="*/ 296646 h 450090"/>
              <a:gd name="connsiteX10" fmla="*/ 1056963 w 1222661"/>
              <a:gd name="connsiteY10" fmla="*/ 376965 h 450090"/>
              <a:gd name="connsiteX11" fmla="*/ 1118747 w 1222661"/>
              <a:gd name="connsiteY11" fmla="*/ 333716 h 450090"/>
              <a:gd name="connsiteX12" fmla="*/ 1149639 w 1222661"/>
              <a:gd name="connsiteY12" fmla="*/ 414035 h 450090"/>
              <a:gd name="connsiteX13" fmla="*/ 75116 w 1222661"/>
              <a:gd name="connsiteY13" fmla="*/ 430703 h 450090"/>
              <a:gd name="connsiteX0" fmla="*/ 75116 w 1222661"/>
              <a:gd name="connsiteY0" fmla="*/ 430703 h 450090"/>
              <a:gd name="connsiteX1" fmla="*/ 92621 w 1222661"/>
              <a:gd name="connsiteY1" fmla="*/ 400777 h 450090"/>
              <a:gd name="connsiteX2" fmla="*/ 107874 w 1222661"/>
              <a:gd name="connsiteY2" fmla="*/ 263308 h 450090"/>
              <a:gd name="connsiteX3" fmla="*/ 144494 w 1222661"/>
              <a:gd name="connsiteY3" fmla="*/ 406891 h 450090"/>
              <a:gd name="connsiteX4" fmla="*/ 167277 w 1222661"/>
              <a:gd name="connsiteY4" fmla="*/ 284289 h 450090"/>
              <a:gd name="connsiteX5" fmla="*/ 204347 w 1222661"/>
              <a:gd name="connsiteY5" fmla="*/ 414035 h 450090"/>
              <a:gd name="connsiteX6" fmla="*/ 877790 w 1222661"/>
              <a:gd name="connsiteY6" fmla="*/ 414035 h 450090"/>
              <a:gd name="connsiteX7" fmla="*/ 914860 w 1222661"/>
              <a:gd name="connsiteY7" fmla="*/ 84 h 450090"/>
              <a:gd name="connsiteX8" fmla="*/ 958109 w 1222661"/>
              <a:gd name="connsiteY8" fmla="*/ 376965 h 450090"/>
              <a:gd name="connsiteX9" fmla="*/ 1019893 w 1222661"/>
              <a:gd name="connsiteY9" fmla="*/ 296646 h 450090"/>
              <a:gd name="connsiteX10" fmla="*/ 1056963 w 1222661"/>
              <a:gd name="connsiteY10" fmla="*/ 376965 h 450090"/>
              <a:gd name="connsiteX11" fmla="*/ 1118747 w 1222661"/>
              <a:gd name="connsiteY11" fmla="*/ 333716 h 450090"/>
              <a:gd name="connsiteX12" fmla="*/ 1149639 w 1222661"/>
              <a:gd name="connsiteY12" fmla="*/ 414035 h 450090"/>
              <a:gd name="connsiteX13" fmla="*/ 75116 w 1222661"/>
              <a:gd name="connsiteY13" fmla="*/ 430703 h 450090"/>
              <a:gd name="connsiteX0" fmla="*/ 75116 w 1222661"/>
              <a:gd name="connsiteY0" fmla="*/ 430703 h 450090"/>
              <a:gd name="connsiteX1" fmla="*/ 92621 w 1222661"/>
              <a:gd name="connsiteY1" fmla="*/ 400777 h 450090"/>
              <a:gd name="connsiteX2" fmla="*/ 107874 w 1222661"/>
              <a:gd name="connsiteY2" fmla="*/ 263308 h 450090"/>
              <a:gd name="connsiteX3" fmla="*/ 144494 w 1222661"/>
              <a:gd name="connsiteY3" fmla="*/ 406891 h 450090"/>
              <a:gd name="connsiteX4" fmla="*/ 167277 w 1222661"/>
              <a:gd name="connsiteY4" fmla="*/ 284289 h 450090"/>
              <a:gd name="connsiteX5" fmla="*/ 204347 w 1222661"/>
              <a:gd name="connsiteY5" fmla="*/ 414035 h 450090"/>
              <a:gd name="connsiteX6" fmla="*/ 877790 w 1222661"/>
              <a:gd name="connsiteY6" fmla="*/ 414035 h 450090"/>
              <a:gd name="connsiteX7" fmla="*/ 914860 w 1222661"/>
              <a:gd name="connsiteY7" fmla="*/ 84 h 450090"/>
              <a:gd name="connsiteX8" fmla="*/ 958109 w 1222661"/>
              <a:gd name="connsiteY8" fmla="*/ 376965 h 450090"/>
              <a:gd name="connsiteX9" fmla="*/ 1019893 w 1222661"/>
              <a:gd name="connsiteY9" fmla="*/ 296646 h 450090"/>
              <a:gd name="connsiteX10" fmla="*/ 1056963 w 1222661"/>
              <a:gd name="connsiteY10" fmla="*/ 376965 h 450090"/>
              <a:gd name="connsiteX11" fmla="*/ 1118747 w 1222661"/>
              <a:gd name="connsiteY11" fmla="*/ 333716 h 450090"/>
              <a:gd name="connsiteX12" fmla="*/ 1149639 w 1222661"/>
              <a:gd name="connsiteY12" fmla="*/ 414035 h 450090"/>
              <a:gd name="connsiteX13" fmla="*/ 75116 w 1222661"/>
              <a:gd name="connsiteY13" fmla="*/ 430703 h 450090"/>
              <a:gd name="connsiteX0" fmla="*/ 75116 w 1222661"/>
              <a:gd name="connsiteY0" fmla="*/ 430703 h 452845"/>
              <a:gd name="connsiteX1" fmla="*/ 92621 w 1222661"/>
              <a:gd name="connsiteY1" fmla="*/ 400777 h 452845"/>
              <a:gd name="connsiteX2" fmla="*/ 107874 w 1222661"/>
              <a:gd name="connsiteY2" fmla="*/ 263308 h 452845"/>
              <a:gd name="connsiteX3" fmla="*/ 144494 w 1222661"/>
              <a:gd name="connsiteY3" fmla="*/ 406891 h 452845"/>
              <a:gd name="connsiteX4" fmla="*/ 179184 w 1222661"/>
              <a:gd name="connsiteY4" fmla="*/ 227139 h 452845"/>
              <a:gd name="connsiteX5" fmla="*/ 204347 w 1222661"/>
              <a:gd name="connsiteY5" fmla="*/ 414035 h 452845"/>
              <a:gd name="connsiteX6" fmla="*/ 877790 w 1222661"/>
              <a:gd name="connsiteY6" fmla="*/ 414035 h 452845"/>
              <a:gd name="connsiteX7" fmla="*/ 914860 w 1222661"/>
              <a:gd name="connsiteY7" fmla="*/ 84 h 452845"/>
              <a:gd name="connsiteX8" fmla="*/ 958109 w 1222661"/>
              <a:gd name="connsiteY8" fmla="*/ 376965 h 452845"/>
              <a:gd name="connsiteX9" fmla="*/ 1019893 w 1222661"/>
              <a:gd name="connsiteY9" fmla="*/ 296646 h 452845"/>
              <a:gd name="connsiteX10" fmla="*/ 1056963 w 1222661"/>
              <a:gd name="connsiteY10" fmla="*/ 376965 h 452845"/>
              <a:gd name="connsiteX11" fmla="*/ 1118747 w 1222661"/>
              <a:gd name="connsiteY11" fmla="*/ 333716 h 452845"/>
              <a:gd name="connsiteX12" fmla="*/ 1149639 w 1222661"/>
              <a:gd name="connsiteY12" fmla="*/ 414035 h 452845"/>
              <a:gd name="connsiteX13" fmla="*/ 75116 w 1222661"/>
              <a:gd name="connsiteY13" fmla="*/ 430703 h 452845"/>
              <a:gd name="connsiteX0" fmla="*/ 75116 w 1222661"/>
              <a:gd name="connsiteY0" fmla="*/ 430703 h 451439"/>
              <a:gd name="connsiteX1" fmla="*/ 92621 w 1222661"/>
              <a:gd name="connsiteY1" fmla="*/ 400777 h 451439"/>
              <a:gd name="connsiteX2" fmla="*/ 107874 w 1222661"/>
              <a:gd name="connsiteY2" fmla="*/ 263308 h 451439"/>
              <a:gd name="connsiteX3" fmla="*/ 144494 w 1222661"/>
              <a:gd name="connsiteY3" fmla="*/ 406891 h 451439"/>
              <a:gd name="connsiteX4" fmla="*/ 179184 w 1222661"/>
              <a:gd name="connsiteY4" fmla="*/ 227139 h 451439"/>
              <a:gd name="connsiteX5" fmla="*/ 204347 w 1222661"/>
              <a:gd name="connsiteY5" fmla="*/ 414035 h 451439"/>
              <a:gd name="connsiteX6" fmla="*/ 877790 w 1222661"/>
              <a:gd name="connsiteY6" fmla="*/ 414035 h 451439"/>
              <a:gd name="connsiteX7" fmla="*/ 914860 w 1222661"/>
              <a:gd name="connsiteY7" fmla="*/ 84 h 451439"/>
              <a:gd name="connsiteX8" fmla="*/ 958109 w 1222661"/>
              <a:gd name="connsiteY8" fmla="*/ 376965 h 451439"/>
              <a:gd name="connsiteX9" fmla="*/ 1019893 w 1222661"/>
              <a:gd name="connsiteY9" fmla="*/ 296646 h 451439"/>
              <a:gd name="connsiteX10" fmla="*/ 1056963 w 1222661"/>
              <a:gd name="connsiteY10" fmla="*/ 376965 h 451439"/>
              <a:gd name="connsiteX11" fmla="*/ 1118747 w 1222661"/>
              <a:gd name="connsiteY11" fmla="*/ 333716 h 451439"/>
              <a:gd name="connsiteX12" fmla="*/ 1149639 w 1222661"/>
              <a:gd name="connsiteY12" fmla="*/ 414035 h 451439"/>
              <a:gd name="connsiteX13" fmla="*/ 75116 w 1222661"/>
              <a:gd name="connsiteY13" fmla="*/ 430703 h 451439"/>
              <a:gd name="connsiteX0" fmla="*/ 75116 w 1222661"/>
              <a:gd name="connsiteY0" fmla="*/ 430703 h 445828"/>
              <a:gd name="connsiteX1" fmla="*/ 92621 w 1222661"/>
              <a:gd name="connsiteY1" fmla="*/ 400777 h 445828"/>
              <a:gd name="connsiteX2" fmla="*/ 107874 w 1222661"/>
              <a:gd name="connsiteY2" fmla="*/ 263308 h 445828"/>
              <a:gd name="connsiteX3" fmla="*/ 144494 w 1222661"/>
              <a:gd name="connsiteY3" fmla="*/ 406891 h 445828"/>
              <a:gd name="connsiteX4" fmla="*/ 179184 w 1222661"/>
              <a:gd name="connsiteY4" fmla="*/ 227139 h 445828"/>
              <a:gd name="connsiteX5" fmla="*/ 204347 w 1222661"/>
              <a:gd name="connsiteY5" fmla="*/ 414035 h 445828"/>
              <a:gd name="connsiteX6" fmla="*/ 877790 w 1222661"/>
              <a:gd name="connsiteY6" fmla="*/ 414035 h 445828"/>
              <a:gd name="connsiteX7" fmla="*/ 914860 w 1222661"/>
              <a:gd name="connsiteY7" fmla="*/ 84 h 445828"/>
              <a:gd name="connsiteX8" fmla="*/ 958109 w 1222661"/>
              <a:gd name="connsiteY8" fmla="*/ 376965 h 445828"/>
              <a:gd name="connsiteX9" fmla="*/ 1019893 w 1222661"/>
              <a:gd name="connsiteY9" fmla="*/ 296646 h 445828"/>
              <a:gd name="connsiteX10" fmla="*/ 1056963 w 1222661"/>
              <a:gd name="connsiteY10" fmla="*/ 376965 h 445828"/>
              <a:gd name="connsiteX11" fmla="*/ 1118747 w 1222661"/>
              <a:gd name="connsiteY11" fmla="*/ 333716 h 445828"/>
              <a:gd name="connsiteX12" fmla="*/ 1149639 w 1222661"/>
              <a:gd name="connsiteY12" fmla="*/ 414035 h 445828"/>
              <a:gd name="connsiteX13" fmla="*/ 75116 w 1222661"/>
              <a:gd name="connsiteY13" fmla="*/ 430703 h 445828"/>
              <a:gd name="connsiteX0" fmla="*/ 75116 w 1222661"/>
              <a:gd name="connsiteY0" fmla="*/ 430703 h 445828"/>
              <a:gd name="connsiteX1" fmla="*/ 92621 w 1222661"/>
              <a:gd name="connsiteY1" fmla="*/ 400777 h 445828"/>
              <a:gd name="connsiteX2" fmla="*/ 107874 w 1222661"/>
              <a:gd name="connsiteY2" fmla="*/ 263308 h 445828"/>
              <a:gd name="connsiteX3" fmla="*/ 144494 w 1222661"/>
              <a:gd name="connsiteY3" fmla="*/ 406891 h 445828"/>
              <a:gd name="connsiteX4" fmla="*/ 179184 w 1222661"/>
              <a:gd name="connsiteY4" fmla="*/ 227139 h 445828"/>
              <a:gd name="connsiteX5" fmla="*/ 216253 w 1222661"/>
              <a:gd name="connsiteY5" fmla="*/ 414035 h 445828"/>
              <a:gd name="connsiteX6" fmla="*/ 877790 w 1222661"/>
              <a:gd name="connsiteY6" fmla="*/ 414035 h 445828"/>
              <a:gd name="connsiteX7" fmla="*/ 914860 w 1222661"/>
              <a:gd name="connsiteY7" fmla="*/ 84 h 445828"/>
              <a:gd name="connsiteX8" fmla="*/ 958109 w 1222661"/>
              <a:gd name="connsiteY8" fmla="*/ 376965 h 445828"/>
              <a:gd name="connsiteX9" fmla="*/ 1019893 w 1222661"/>
              <a:gd name="connsiteY9" fmla="*/ 296646 h 445828"/>
              <a:gd name="connsiteX10" fmla="*/ 1056963 w 1222661"/>
              <a:gd name="connsiteY10" fmla="*/ 376965 h 445828"/>
              <a:gd name="connsiteX11" fmla="*/ 1118747 w 1222661"/>
              <a:gd name="connsiteY11" fmla="*/ 333716 h 445828"/>
              <a:gd name="connsiteX12" fmla="*/ 1149639 w 1222661"/>
              <a:gd name="connsiteY12" fmla="*/ 414035 h 445828"/>
              <a:gd name="connsiteX13" fmla="*/ 75116 w 1222661"/>
              <a:gd name="connsiteY13" fmla="*/ 430703 h 445828"/>
              <a:gd name="connsiteX0" fmla="*/ 75116 w 1222661"/>
              <a:gd name="connsiteY0" fmla="*/ 430703 h 452845"/>
              <a:gd name="connsiteX1" fmla="*/ 92621 w 1222661"/>
              <a:gd name="connsiteY1" fmla="*/ 400777 h 452845"/>
              <a:gd name="connsiteX2" fmla="*/ 107874 w 1222661"/>
              <a:gd name="connsiteY2" fmla="*/ 263308 h 452845"/>
              <a:gd name="connsiteX3" fmla="*/ 144494 w 1222661"/>
              <a:gd name="connsiteY3" fmla="*/ 406891 h 452845"/>
              <a:gd name="connsiteX4" fmla="*/ 169659 w 1222661"/>
              <a:gd name="connsiteY4" fmla="*/ 227139 h 452845"/>
              <a:gd name="connsiteX5" fmla="*/ 216253 w 1222661"/>
              <a:gd name="connsiteY5" fmla="*/ 414035 h 452845"/>
              <a:gd name="connsiteX6" fmla="*/ 877790 w 1222661"/>
              <a:gd name="connsiteY6" fmla="*/ 414035 h 452845"/>
              <a:gd name="connsiteX7" fmla="*/ 914860 w 1222661"/>
              <a:gd name="connsiteY7" fmla="*/ 84 h 452845"/>
              <a:gd name="connsiteX8" fmla="*/ 958109 w 1222661"/>
              <a:gd name="connsiteY8" fmla="*/ 376965 h 452845"/>
              <a:gd name="connsiteX9" fmla="*/ 1019893 w 1222661"/>
              <a:gd name="connsiteY9" fmla="*/ 296646 h 452845"/>
              <a:gd name="connsiteX10" fmla="*/ 1056963 w 1222661"/>
              <a:gd name="connsiteY10" fmla="*/ 376965 h 452845"/>
              <a:gd name="connsiteX11" fmla="*/ 1118747 w 1222661"/>
              <a:gd name="connsiteY11" fmla="*/ 333716 h 452845"/>
              <a:gd name="connsiteX12" fmla="*/ 1149639 w 1222661"/>
              <a:gd name="connsiteY12" fmla="*/ 414035 h 452845"/>
              <a:gd name="connsiteX13" fmla="*/ 75116 w 1222661"/>
              <a:gd name="connsiteY13" fmla="*/ 430703 h 452845"/>
              <a:gd name="connsiteX0" fmla="*/ 75116 w 1222661"/>
              <a:gd name="connsiteY0" fmla="*/ 430703 h 445278"/>
              <a:gd name="connsiteX1" fmla="*/ 92621 w 1222661"/>
              <a:gd name="connsiteY1" fmla="*/ 400777 h 445278"/>
              <a:gd name="connsiteX2" fmla="*/ 107874 w 1222661"/>
              <a:gd name="connsiteY2" fmla="*/ 263308 h 445278"/>
              <a:gd name="connsiteX3" fmla="*/ 144494 w 1222661"/>
              <a:gd name="connsiteY3" fmla="*/ 406891 h 445278"/>
              <a:gd name="connsiteX4" fmla="*/ 169659 w 1222661"/>
              <a:gd name="connsiteY4" fmla="*/ 227139 h 445278"/>
              <a:gd name="connsiteX5" fmla="*/ 216253 w 1222661"/>
              <a:gd name="connsiteY5" fmla="*/ 414035 h 445278"/>
              <a:gd name="connsiteX6" fmla="*/ 877790 w 1222661"/>
              <a:gd name="connsiteY6" fmla="*/ 414035 h 445278"/>
              <a:gd name="connsiteX7" fmla="*/ 914860 w 1222661"/>
              <a:gd name="connsiteY7" fmla="*/ 84 h 445278"/>
              <a:gd name="connsiteX8" fmla="*/ 958109 w 1222661"/>
              <a:gd name="connsiteY8" fmla="*/ 376965 h 445278"/>
              <a:gd name="connsiteX9" fmla="*/ 1019893 w 1222661"/>
              <a:gd name="connsiteY9" fmla="*/ 296646 h 445278"/>
              <a:gd name="connsiteX10" fmla="*/ 1056963 w 1222661"/>
              <a:gd name="connsiteY10" fmla="*/ 376965 h 445278"/>
              <a:gd name="connsiteX11" fmla="*/ 1118747 w 1222661"/>
              <a:gd name="connsiteY11" fmla="*/ 333716 h 445278"/>
              <a:gd name="connsiteX12" fmla="*/ 1149639 w 1222661"/>
              <a:gd name="connsiteY12" fmla="*/ 414035 h 445278"/>
              <a:gd name="connsiteX13" fmla="*/ 75116 w 1222661"/>
              <a:gd name="connsiteY13" fmla="*/ 430703 h 445278"/>
              <a:gd name="connsiteX0" fmla="*/ 75116 w 1222661"/>
              <a:gd name="connsiteY0" fmla="*/ 430703 h 445278"/>
              <a:gd name="connsiteX1" fmla="*/ 92621 w 1222661"/>
              <a:gd name="connsiteY1" fmla="*/ 400777 h 445278"/>
              <a:gd name="connsiteX2" fmla="*/ 107874 w 1222661"/>
              <a:gd name="connsiteY2" fmla="*/ 263308 h 445278"/>
              <a:gd name="connsiteX3" fmla="*/ 144494 w 1222661"/>
              <a:gd name="connsiteY3" fmla="*/ 406891 h 445278"/>
              <a:gd name="connsiteX4" fmla="*/ 169659 w 1222661"/>
              <a:gd name="connsiteY4" fmla="*/ 227139 h 445278"/>
              <a:gd name="connsiteX5" fmla="*/ 223397 w 1222661"/>
              <a:gd name="connsiteY5" fmla="*/ 414035 h 445278"/>
              <a:gd name="connsiteX6" fmla="*/ 877790 w 1222661"/>
              <a:gd name="connsiteY6" fmla="*/ 414035 h 445278"/>
              <a:gd name="connsiteX7" fmla="*/ 914860 w 1222661"/>
              <a:gd name="connsiteY7" fmla="*/ 84 h 445278"/>
              <a:gd name="connsiteX8" fmla="*/ 958109 w 1222661"/>
              <a:gd name="connsiteY8" fmla="*/ 376965 h 445278"/>
              <a:gd name="connsiteX9" fmla="*/ 1019893 w 1222661"/>
              <a:gd name="connsiteY9" fmla="*/ 296646 h 445278"/>
              <a:gd name="connsiteX10" fmla="*/ 1056963 w 1222661"/>
              <a:gd name="connsiteY10" fmla="*/ 376965 h 445278"/>
              <a:gd name="connsiteX11" fmla="*/ 1118747 w 1222661"/>
              <a:gd name="connsiteY11" fmla="*/ 333716 h 445278"/>
              <a:gd name="connsiteX12" fmla="*/ 1149639 w 1222661"/>
              <a:gd name="connsiteY12" fmla="*/ 414035 h 445278"/>
              <a:gd name="connsiteX13" fmla="*/ 75116 w 1222661"/>
              <a:gd name="connsiteY13" fmla="*/ 430703 h 445278"/>
              <a:gd name="connsiteX0" fmla="*/ 75116 w 1222661"/>
              <a:gd name="connsiteY0" fmla="*/ 430703 h 445278"/>
              <a:gd name="connsiteX1" fmla="*/ 92621 w 1222661"/>
              <a:gd name="connsiteY1" fmla="*/ 400777 h 445278"/>
              <a:gd name="connsiteX2" fmla="*/ 107874 w 1222661"/>
              <a:gd name="connsiteY2" fmla="*/ 263308 h 445278"/>
              <a:gd name="connsiteX3" fmla="*/ 151637 w 1222661"/>
              <a:gd name="connsiteY3" fmla="*/ 409272 h 445278"/>
              <a:gd name="connsiteX4" fmla="*/ 169659 w 1222661"/>
              <a:gd name="connsiteY4" fmla="*/ 227139 h 445278"/>
              <a:gd name="connsiteX5" fmla="*/ 223397 w 1222661"/>
              <a:gd name="connsiteY5" fmla="*/ 414035 h 445278"/>
              <a:gd name="connsiteX6" fmla="*/ 877790 w 1222661"/>
              <a:gd name="connsiteY6" fmla="*/ 414035 h 445278"/>
              <a:gd name="connsiteX7" fmla="*/ 914860 w 1222661"/>
              <a:gd name="connsiteY7" fmla="*/ 84 h 445278"/>
              <a:gd name="connsiteX8" fmla="*/ 958109 w 1222661"/>
              <a:gd name="connsiteY8" fmla="*/ 376965 h 445278"/>
              <a:gd name="connsiteX9" fmla="*/ 1019893 w 1222661"/>
              <a:gd name="connsiteY9" fmla="*/ 296646 h 445278"/>
              <a:gd name="connsiteX10" fmla="*/ 1056963 w 1222661"/>
              <a:gd name="connsiteY10" fmla="*/ 376965 h 445278"/>
              <a:gd name="connsiteX11" fmla="*/ 1118747 w 1222661"/>
              <a:gd name="connsiteY11" fmla="*/ 333716 h 445278"/>
              <a:gd name="connsiteX12" fmla="*/ 1149639 w 1222661"/>
              <a:gd name="connsiteY12" fmla="*/ 414035 h 445278"/>
              <a:gd name="connsiteX13" fmla="*/ 75116 w 1222661"/>
              <a:gd name="connsiteY13" fmla="*/ 430703 h 445278"/>
              <a:gd name="connsiteX0" fmla="*/ 75116 w 1222661"/>
              <a:gd name="connsiteY0" fmla="*/ 430703 h 445278"/>
              <a:gd name="connsiteX1" fmla="*/ 92621 w 1222661"/>
              <a:gd name="connsiteY1" fmla="*/ 400777 h 445278"/>
              <a:gd name="connsiteX2" fmla="*/ 107874 w 1222661"/>
              <a:gd name="connsiteY2" fmla="*/ 263308 h 445278"/>
              <a:gd name="connsiteX3" fmla="*/ 151637 w 1222661"/>
              <a:gd name="connsiteY3" fmla="*/ 409272 h 445278"/>
              <a:gd name="connsiteX4" fmla="*/ 169659 w 1222661"/>
              <a:gd name="connsiteY4" fmla="*/ 227139 h 445278"/>
              <a:gd name="connsiteX5" fmla="*/ 223397 w 1222661"/>
              <a:gd name="connsiteY5" fmla="*/ 414035 h 445278"/>
              <a:gd name="connsiteX6" fmla="*/ 877790 w 1222661"/>
              <a:gd name="connsiteY6" fmla="*/ 414035 h 445278"/>
              <a:gd name="connsiteX7" fmla="*/ 914860 w 1222661"/>
              <a:gd name="connsiteY7" fmla="*/ 84 h 445278"/>
              <a:gd name="connsiteX8" fmla="*/ 958109 w 1222661"/>
              <a:gd name="connsiteY8" fmla="*/ 376965 h 445278"/>
              <a:gd name="connsiteX9" fmla="*/ 1019893 w 1222661"/>
              <a:gd name="connsiteY9" fmla="*/ 296646 h 445278"/>
              <a:gd name="connsiteX10" fmla="*/ 1056963 w 1222661"/>
              <a:gd name="connsiteY10" fmla="*/ 376965 h 445278"/>
              <a:gd name="connsiteX11" fmla="*/ 1118747 w 1222661"/>
              <a:gd name="connsiteY11" fmla="*/ 333716 h 445278"/>
              <a:gd name="connsiteX12" fmla="*/ 1149639 w 1222661"/>
              <a:gd name="connsiteY12" fmla="*/ 414035 h 445278"/>
              <a:gd name="connsiteX13" fmla="*/ 75116 w 1222661"/>
              <a:gd name="connsiteY13" fmla="*/ 430703 h 445278"/>
              <a:gd name="connsiteX0" fmla="*/ 75116 w 1222661"/>
              <a:gd name="connsiteY0" fmla="*/ 430703 h 445278"/>
              <a:gd name="connsiteX1" fmla="*/ 92621 w 1222661"/>
              <a:gd name="connsiteY1" fmla="*/ 400777 h 445278"/>
              <a:gd name="connsiteX2" fmla="*/ 107874 w 1222661"/>
              <a:gd name="connsiteY2" fmla="*/ 263308 h 445278"/>
              <a:gd name="connsiteX3" fmla="*/ 144494 w 1222661"/>
              <a:gd name="connsiteY3" fmla="*/ 399747 h 445278"/>
              <a:gd name="connsiteX4" fmla="*/ 169659 w 1222661"/>
              <a:gd name="connsiteY4" fmla="*/ 227139 h 445278"/>
              <a:gd name="connsiteX5" fmla="*/ 223397 w 1222661"/>
              <a:gd name="connsiteY5" fmla="*/ 414035 h 445278"/>
              <a:gd name="connsiteX6" fmla="*/ 877790 w 1222661"/>
              <a:gd name="connsiteY6" fmla="*/ 414035 h 445278"/>
              <a:gd name="connsiteX7" fmla="*/ 914860 w 1222661"/>
              <a:gd name="connsiteY7" fmla="*/ 84 h 445278"/>
              <a:gd name="connsiteX8" fmla="*/ 958109 w 1222661"/>
              <a:gd name="connsiteY8" fmla="*/ 376965 h 445278"/>
              <a:gd name="connsiteX9" fmla="*/ 1019893 w 1222661"/>
              <a:gd name="connsiteY9" fmla="*/ 296646 h 445278"/>
              <a:gd name="connsiteX10" fmla="*/ 1056963 w 1222661"/>
              <a:gd name="connsiteY10" fmla="*/ 376965 h 445278"/>
              <a:gd name="connsiteX11" fmla="*/ 1118747 w 1222661"/>
              <a:gd name="connsiteY11" fmla="*/ 333716 h 445278"/>
              <a:gd name="connsiteX12" fmla="*/ 1149639 w 1222661"/>
              <a:gd name="connsiteY12" fmla="*/ 414035 h 445278"/>
              <a:gd name="connsiteX13" fmla="*/ 75116 w 1222661"/>
              <a:gd name="connsiteY13" fmla="*/ 430703 h 445278"/>
              <a:gd name="connsiteX0" fmla="*/ 78153 w 1225698"/>
              <a:gd name="connsiteY0" fmla="*/ 430703 h 445278"/>
              <a:gd name="connsiteX1" fmla="*/ 95658 w 1225698"/>
              <a:gd name="connsiteY1" fmla="*/ 400777 h 445278"/>
              <a:gd name="connsiteX2" fmla="*/ 110911 w 1225698"/>
              <a:gd name="connsiteY2" fmla="*/ 263308 h 445278"/>
              <a:gd name="connsiteX3" fmla="*/ 147531 w 1225698"/>
              <a:gd name="connsiteY3" fmla="*/ 399747 h 445278"/>
              <a:gd name="connsiteX4" fmla="*/ 172696 w 1225698"/>
              <a:gd name="connsiteY4" fmla="*/ 227139 h 445278"/>
              <a:gd name="connsiteX5" fmla="*/ 226434 w 1225698"/>
              <a:gd name="connsiteY5" fmla="*/ 414035 h 445278"/>
              <a:gd name="connsiteX6" fmla="*/ 880827 w 1225698"/>
              <a:gd name="connsiteY6" fmla="*/ 414035 h 445278"/>
              <a:gd name="connsiteX7" fmla="*/ 917897 w 1225698"/>
              <a:gd name="connsiteY7" fmla="*/ 84 h 445278"/>
              <a:gd name="connsiteX8" fmla="*/ 961146 w 1225698"/>
              <a:gd name="connsiteY8" fmla="*/ 376965 h 445278"/>
              <a:gd name="connsiteX9" fmla="*/ 1022930 w 1225698"/>
              <a:gd name="connsiteY9" fmla="*/ 296646 h 445278"/>
              <a:gd name="connsiteX10" fmla="*/ 1060000 w 1225698"/>
              <a:gd name="connsiteY10" fmla="*/ 376965 h 445278"/>
              <a:gd name="connsiteX11" fmla="*/ 1121784 w 1225698"/>
              <a:gd name="connsiteY11" fmla="*/ 333716 h 445278"/>
              <a:gd name="connsiteX12" fmla="*/ 1152676 w 1225698"/>
              <a:gd name="connsiteY12" fmla="*/ 414035 h 445278"/>
              <a:gd name="connsiteX13" fmla="*/ 78153 w 1225698"/>
              <a:gd name="connsiteY13" fmla="*/ 430703 h 445278"/>
              <a:gd name="connsiteX0" fmla="*/ 80545 w 1228090"/>
              <a:gd name="connsiteY0" fmla="*/ 430703 h 445278"/>
              <a:gd name="connsiteX1" fmla="*/ 90906 w 1228090"/>
              <a:gd name="connsiteY1" fmla="*/ 403158 h 445278"/>
              <a:gd name="connsiteX2" fmla="*/ 113303 w 1228090"/>
              <a:gd name="connsiteY2" fmla="*/ 263308 h 445278"/>
              <a:gd name="connsiteX3" fmla="*/ 149923 w 1228090"/>
              <a:gd name="connsiteY3" fmla="*/ 399747 h 445278"/>
              <a:gd name="connsiteX4" fmla="*/ 175088 w 1228090"/>
              <a:gd name="connsiteY4" fmla="*/ 227139 h 445278"/>
              <a:gd name="connsiteX5" fmla="*/ 228826 w 1228090"/>
              <a:gd name="connsiteY5" fmla="*/ 414035 h 445278"/>
              <a:gd name="connsiteX6" fmla="*/ 883219 w 1228090"/>
              <a:gd name="connsiteY6" fmla="*/ 414035 h 445278"/>
              <a:gd name="connsiteX7" fmla="*/ 920289 w 1228090"/>
              <a:gd name="connsiteY7" fmla="*/ 84 h 445278"/>
              <a:gd name="connsiteX8" fmla="*/ 963538 w 1228090"/>
              <a:gd name="connsiteY8" fmla="*/ 376965 h 445278"/>
              <a:gd name="connsiteX9" fmla="*/ 1025322 w 1228090"/>
              <a:gd name="connsiteY9" fmla="*/ 296646 h 445278"/>
              <a:gd name="connsiteX10" fmla="*/ 1062392 w 1228090"/>
              <a:gd name="connsiteY10" fmla="*/ 376965 h 445278"/>
              <a:gd name="connsiteX11" fmla="*/ 1124176 w 1228090"/>
              <a:gd name="connsiteY11" fmla="*/ 333716 h 445278"/>
              <a:gd name="connsiteX12" fmla="*/ 1155068 w 1228090"/>
              <a:gd name="connsiteY12" fmla="*/ 414035 h 445278"/>
              <a:gd name="connsiteX13" fmla="*/ 80545 w 1228090"/>
              <a:gd name="connsiteY13" fmla="*/ 430703 h 445278"/>
              <a:gd name="connsiteX0" fmla="*/ 80545 w 1228090"/>
              <a:gd name="connsiteY0" fmla="*/ 430703 h 442945"/>
              <a:gd name="connsiteX1" fmla="*/ 90906 w 1228090"/>
              <a:gd name="connsiteY1" fmla="*/ 403158 h 442945"/>
              <a:gd name="connsiteX2" fmla="*/ 113303 w 1228090"/>
              <a:gd name="connsiteY2" fmla="*/ 263308 h 442945"/>
              <a:gd name="connsiteX3" fmla="*/ 149923 w 1228090"/>
              <a:gd name="connsiteY3" fmla="*/ 399747 h 442945"/>
              <a:gd name="connsiteX4" fmla="*/ 175088 w 1228090"/>
              <a:gd name="connsiteY4" fmla="*/ 227139 h 442945"/>
              <a:gd name="connsiteX5" fmla="*/ 226444 w 1228090"/>
              <a:gd name="connsiteY5" fmla="*/ 406891 h 442945"/>
              <a:gd name="connsiteX6" fmla="*/ 883219 w 1228090"/>
              <a:gd name="connsiteY6" fmla="*/ 414035 h 442945"/>
              <a:gd name="connsiteX7" fmla="*/ 920289 w 1228090"/>
              <a:gd name="connsiteY7" fmla="*/ 84 h 442945"/>
              <a:gd name="connsiteX8" fmla="*/ 963538 w 1228090"/>
              <a:gd name="connsiteY8" fmla="*/ 376965 h 442945"/>
              <a:gd name="connsiteX9" fmla="*/ 1025322 w 1228090"/>
              <a:gd name="connsiteY9" fmla="*/ 296646 h 442945"/>
              <a:gd name="connsiteX10" fmla="*/ 1062392 w 1228090"/>
              <a:gd name="connsiteY10" fmla="*/ 376965 h 442945"/>
              <a:gd name="connsiteX11" fmla="*/ 1124176 w 1228090"/>
              <a:gd name="connsiteY11" fmla="*/ 333716 h 442945"/>
              <a:gd name="connsiteX12" fmla="*/ 1155068 w 1228090"/>
              <a:gd name="connsiteY12" fmla="*/ 414035 h 442945"/>
              <a:gd name="connsiteX13" fmla="*/ 80545 w 1228090"/>
              <a:gd name="connsiteY13" fmla="*/ 430703 h 442945"/>
              <a:gd name="connsiteX0" fmla="*/ 80545 w 1228090"/>
              <a:gd name="connsiteY0" fmla="*/ 430703 h 431223"/>
              <a:gd name="connsiteX1" fmla="*/ 90906 w 1228090"/>
              <a:gd name="connsiteY1" fmla="*/ 403158 h 431223"/>
              <a:gd name="connsiteX2" fmla="*/ 113303 w 1228090"/>
              <a:gd name="connsiteY2" fmla="*/ 263308 h 431223"/>
              <a:gd name="connsiteX3" fmla="*/ 149923 w 1228090"/>
              <a:gd name="connsiteY3" fmla="*/ 399747 h 431223"/>
              <a:gd name="connsiteX4" fmla="*/ 175088 w 1228090"/>
              <a:gd name="connsiteY4" fmla="*/ 227139 h 431223"/>
              <a:gd name="connsiteX5" fmla="*/ 226444 w 1228090"/>
              <a:gd name="connsiteY5" fmla="*/ 406891 h 431223"/>
              <a:gd name="connsiteX6" fmla="*/ 883219 w 1228090"/>
              <a:gd name="connsiteY6" fmla="*/ 414035 h 431223"/>
              <a:gd name="connsiteX7" fmla="*/ 920289 w 1228090"/>
              <a:gd name="connsiteY7" fmla="*/ 84 h 431223"/>
              <a:gd name="connsiteX8" fmla="*/ 963538 w 1228090"/>
              <a:gd name="connsiteY8" fmla="*/ 376965 h 431223"/>
              <a:gd name="connsiteX9" fmla="*/ 1025322 w 1228090"/>
              <a:gd name="connsiteY9" fmla="*/ 296646 h 431223"/>
              <a:gd name="connsiteX10" fmla="*/ 1062392 w 1228090"/>
              <a:gd name="connsiteY10" fmla="*/ 376965 h 431223"/>
              <a:gd name="connsiteX11" fmla="*/ 1124176 w 1228090"/>
              <a:gd name="connsiteY11" fmla="*/ 333716 h 431223"/>
              <a:gd name="connsiteX12" fmla="*/ 1155068 w 1228090"/>
              <a:gd name="connsiteY12" fmla="*/ 414035 h 431223"/>
              <a:gd name="connsiteX13" fmla="*/ 80545 w 1228090"/>
              <a:gd name="connsiteY13" fmla="*/ 430703 h 431223"/>
              <a:gd name="connsiteX0" fmla="*/ 80545 w 1228090"/>
              <a:gd name="connsiteY0" fmla="*/ 430703 h 431223"/>
              <a:gd name="connsiteX1" fmla="*/ 90906 w 1228090"/>
              <a:gd name="connsiteY1" fmla="*/ 403158 h 431223"/>
              <a:gd name="connsiteX2" fmla="*/ 113303 w 1228090"/>
              <a:gd name="connsiteY2" fmla="*/ 263308 h 431223"/>
              <a:gd name="connsiteX3" fmla="*/ 149923 w 1228090"/>
              <a:gd name="connsiteY3" fmla="*/ 399747 h 431223"/>
              <a:gd name="connsiteX4" fmla="*/ 175088 w 1228090"/>
              <a:gd name="connsiteY4" fmla="*/ 227139 h 431223"/>
              <a:gd name="connsiteX5" fmla="*/ 226444 w 1228090"/>
              <a:gd name="connsiteY5" fmla="*/ 406891 h 431223"/>
              <a:gd name="connsiteX6" fmla="*/ 883219 w 1228090"/>
              <a:gd name="connsiteY6" fmla="*/ 414035 h 431223"/>
              <a:gd name="connsiteX7" fmla="*/ 920289 w 1228090"/>
              <a:gd name="connsiteY7" fmla="*/ 84 h 431223"/>
              <a:gd name="connsiteX8" fmla="*/ 963538 w 1228090"/>
              <a:gd name="connsiteY8" fmla="*/ 376965 h 431223"/>
              <a:gd name="connsiteX9" fmla="*/ 1025322 w 1228090"/>
              <a:gd name="connsiteY9" fmla="*/ 296646 h 431223"/>
              <a:gd name="connsiteX10" fmla="*/ 1062392 w 1228090"/>
              <a:gd name="connsiteY10" fmla="*/ 376965 h 431223"/>
              <a:gd name="connsiteX11" fmla="*/ 1124176 w 1228090"/>
              <a:gd name="connsiteY11" fmla="*/ 333716 h 431223"/>
              <a:gd name="connsiteX12" fmla="*/ 1155068 w 1228090"/>
              <a:gd name="connsiteY12" fmla="*/ 414035 h 431223"/>
              <a:gd name="connsiteX13" fmla="*/ 80545 w 1228090"/>
              <a:gd name="connsiteY13" fmla="*/ 430703 h 431223"/>
              <a:gd name="connsiteX0" fmla="*/ 80545 w 1228090"/>
              <a:gd name="connsiteY0" fmla="*/ 430694 h 431214"/>
              <a:gd name="connsiteX1" fmla="*/ 90906 w 1228090"/>
              <a:gd name="connsiteY1" fmla="*/ 403149 h 431214"/>
              <a:gd name="connsiteX2" fmla="*/ 113303 w 1228090"/>
              <a:gd name="connsiteY2" fmla="*/ 263299 h 431214"/>
              <a:gd name="connsiteX3" fmla="*/ 149923 w 1228090"/>
              <a:gd name="connsiteY3" fmla="*/ 399738 h 431214"/>
              <a:gd name="connsiteX4" fmla="*/ 175088 w 1228090"/>
              <a:gd name="connsiteY4" fmla="*/ 227130 h 431214"/>
              <a:gd name="connsiteX5" fmla="*/ 226444 w 1228090"/>
              <a:gd name="connsiteY5" fmla="*/ 406882 h 431214"/>
              <a:gd name="connsiteX6" fmla="*/ 861788 w 1228090"/>
              <a:gd name="connsiteY6" fmla="*/ 411645 h 431214"/>
              <a:gd name="connsiteX7" fmla="*/ 920289 w 1228090"/>
              <a:gd name="connsiteY7" fmla="*/ 75 h 431214"/>
              <a:gd name="connsiteX8" fmla="*/ 963538 w 1228090"/>
              <a:gd name="connsiteY8" fmla="*/ 376956 h 431214"/>
              <a:gd name="connsiteX9" fmla="*/ 1025322 w 1228090"/>
              <a:gd name="connsiteY9" fmla="*/ 296637 h 431214"/>
              <a:gd name="connsiteX10" fmla="*/ 1062392 w 1228090"/>
              <a:gd name="connsiteY10" fmla="*/ 376956 h 431214"/>
              <a:gd name="connsiteX11" fmla="*/ 1124176 w 1228090"/>
              <a:gd name="connsiteY11" fmla="*/ 333707 h 431214"/>
              <a:gd name="connsiteX12" fmla="*/ 1155068 w 1228090"/>
              <a:gd name="connsiteY12" fmla="*/ 414026 h 431214"/>
              <a:gd name="connsiteX13" fmla="*/ 80545 w 1228090"/>
              <a:gd name="connsiteY13" fmla="*/ 430694 h 431214"/>
              <a:gd name="connsiteX0" fmla="*/ 80545 w 1228090"/>
              <a:gd name="connsiteY0" fmla="*/ 430694 h 431214"/>
              <a:gd name="connsiteX1" fmla="*/ 90906 w 1228090"/>
              <a:gd name="connsiteY1" fmla="*/ 403149 h 431214"/>
              <a:gd name="connsiteX2" fmla="*/ 113303 w 1228090"/>
              <a:gd name="connsiteY2" fmla="*/ 263299 h 431214"/>
              <a:gd name="connsiteX3" fmla="*/ 149923 w 1228090"/>
              <a:gd name="connsiteY3" fmla="*/ 399738 h 431214"/>
              <a:gd name="connsiteX4" fmla="*/ 175088 w 1228090"/>
              <a:gd name="connsiteY4" fmla="*/ 227130 h 431214"/>
              <a:gd name="connsiteX5" fmla="*/ 226444 w 1228090"/>
              <a:gd name="connsiteY5" fmla="*/ 406882 h 431214"/>
              <a:gd name="connsiteX6" fmla="*/ 861788 w 1228090"/>
              <a:gd name="connsiteY6" fmla="*/ 411645 h 431214"/>
              <a:gd name="connsiteX7" fmla="*/ 920289 w 1228090"/>
              <a:gd name="connsiteY7" fmla="*/ 75 h 431214"/>
              <a:gd name="connsiteX8" fmla="*/ 963538 w 1228090"/>
              <a:gd name="connsiteY8" fmla="*/ 376956 h 431214"/>
              <a:gd name="connsiteX9" fmla="*/ 1025322 w 1228090"/>
              <a:gd name="connsiteY9" fmla="*/ 296637 h 431214"/>
              <a:gd name="connsiteX10" fmla="*/ 1062392 w 1228090"/>
              <a:gd name="connsiteY10" fmla="*/ 376956 h 431214"/>
              <a:gd name="connsiteX11" fmla="*/ 1124176 w 1228090"/>
              <a:gd name="connsiteY11" fmla="*/ 333707 h 431214"/>
              <a:gd name="connsiteX12" fmla="*/ 1155068 w 1228090"/>
              <a:gd name="connsiteY12" fmla="*/ 414026 h 431214"/>
              <a:gd name="connsiteX13" fmla="*/ 80545 w 1228090"/>
              <a:gd name="connsiteY13" fmla="*/ 430694 h 431214"/>
              <a:gd name="connsiteX0" fmla="*/ 80545 w 1228090"/>
              <a:gd name="connsiteY0" fmla="*/ 430694 h 439323"/>
              <a:gd name="connsiteX1" fmla="*/ 90906 w 1228090"/>
              <a:gd name="connsiteY1" fmla="*/ 403149 h 439323"/>
              <a:gd name="connsiteX2" fmla="*/ 113303 w 1228090"/>
              <a:gd name="connsiteY2" fmla="*/ 263299 h 439323"/>
              <a:gd name="connsiteX3" fmla="*/ 149923 w 1228090"/>
              <a:gd name="connsiteY3" fmla="*/ 399738 h 439323"/>
              <a:gd name="connsiteX4" fmla="*/ 175088 w 1228090"/>
              <a:gd name="connsiteY4" fmla="*/ 227130 h 439323"/>
              <a:gd name="connsiteX5" fmla="*/ 250256 w 1228090"/>
              <a:gd name="connsiteY5" fmla="*/ 399739 h 439323"/>
              <a:gd name="connsiteX6" fmla="*/ 861788 w 1228090"/>
              <a:gd name="connsiteY6" fmla="*/ 411645 h 439323"/>
              <a:gd name="connsiteX7" fmla="*/ 920289 w 1228090"/>
              <a:gd name="connsiteY7" fmla="*/ 75 h 439323"/>
              <a:gd name="connsiteX8" fmla="*/ 963538 w 1228090"/>
              <a:gd name="connsiteY8" fmla="*/ 376956 h 439323"/>
              <a:gd name="connsiteX9" fmla="*/ 1025322 w 1228090"/>
              <a:gd name="connsiteY9" fmla="*/ 296637 h 439323"/>
              <a:gd name="connsiteX10" fmla="*/ 1062392 w 1228090"/>
              <a:gd name="connsiteY10" fmla="*/ 376956 h 439323"/>
              <a:gd name="connsiteX11" fmla="*/ 1124176 w 1228090"/>
              <a:gd name="connsiteY11" fmla="*/ 333707 h 439323"/>
              <a:gd name="connsiteX12" fmla="*/ 1155068 w 1228090"/>
              <a:gd name="connsiteY12" fmla="*/ 414026 h 439323"/>
              <a:gd name="connsiteX13" fmla="*/ 80545 w 1228090"/>
              <a:gd name="connsiteY13" fmla="*/ 430694 h 439323"/>
              <a:gd name="connsiteX0" fmla="*/ 80545 w 1228090"/>
              <a:gd name="connsiteY0" fmla="*/ 430694 h 439797"/>
              <a:gd name="connsiteX1" fmla="*/ 90906 w 1228090"/>
              <a:gd name="connsiteY1" fmla="*/ 403149 h 439797"/>
              <a:gd name="connsiteX2" fmla="*/ 113303 w 1228090"/>
              <a:gd name="connsiteY2" fmla="*/ 263299 h 439797"/>
              <a:gd name="connsiteX3" fmla="*/ 149923 w 1228090"/>
              <a:gd name="connsiteY3" fmla="*/ 399738 h 439797"/>
              <a:gd name="connsiteX4" fmla="*/ 175088 w 1228090"/>
              <a:gd name="connsiteY4" fmla="*/ 227130 h 439797"/>
              <a:gd name="connsiteX5" fmla="*/ 250256 w 1228090"/>
              <a:gd name="connsiteY5" fmla="*/ 399739 h 439797"/>
              <a:gd name="connsiteX6" fmla="*/ 861788 w 1228090"/>
              <a:gd name="connsiteY6" fmla="*/ 411645 h 439797"/>
              <a:gd name="connsiteX7" fmla="*/ 920289 w 1228090"/>
              <a:gd name="connsiteY7" fmla="*/ 75 h 439797"/>
              <a:gd name="connsiteX8" fmla="*/ 963538 w 1228090"/>
              <a:gd name="connsiteY8" fmla="*/ 376956 h 439797"/>
              <a:gd name="connsiteX9" fmla="*/ 1025322 w 1228090"/>
              <a:gd name="connsiteY9" fmla="*/ 296637 h 439797"/>
              <a:gd name="connsiteX10" fmla="*/ 1062392 w 1228090"/>
              <a:gd name="connsiteY10" fmla="*/ 376956 h 439797"/>
              <a:gd name="connsiteX11" fmla="*/ 1124176 w 1228090"/>
              <a:gd name="connsiteY11" fmla="*/ 333707 h 439797"/>
              <a:gd name="connsiteX12" fmla="*/ 1155068 w 1228090"/>
              <a:gd name="connsiteY12" fmla="*/ 414026 h 439797"/>
              <a:gd name="connsiteX13" fmla="*/ 80545 w 1228090"/>
              <a:gd name="connsiteY13" fmla="*/ 430694 h 439797"/>
              <a:gd name="connsiteX0" fmla="*/ 80545 w 1228090"/>
              <a:gd name="connsiteY0" fmla="*/ 430694 h 438861"/>
              <a:gd name="connsiteX1" fmla="*/ 90906 w 1228090"/>
              <a:gd name="connsiteY1" fmla="*/ 403149 h 438861"/>
              <a:gd name="connsiteX2" fmla="*/ 113303 w 1228090"/>
              <a:gd name="connsiteY2" fmla="*/ 263299 h 438861"/>
              <a:gd name="connsiteX3" fmla="*/ 149923 w 1228090"/>
              <a:gd name="connsiteY3" fmla="*/ 399738 h 438861"/>
              <a:gd name="connsiteX4" fmla="*/ 175088 w 1228090"/>
              <a:gd name="connsiteY4" fmla="*/ 227130 h 438861"/>
              <a:gd name="connsiteX5" fmla="*/ 250256 w 1228090"/>
              <a:gd name="connsiteY5" fmla="*/ 399739 h 438861"/>
              <a:gd name="connsiteX6" fmla="*/ 861788 w 1228090"/>
              <a:gd name="connsiteY6" fmla="*/ 411645 h 438861"/>
              <a:gd name="connsiteX7" fmla="*/ 920289 w 1228090"/>
              <a:gd name="connsiteY7" fmla="*/ 75 h 438861"/>
              <a:gd name="connsiteX8" fmla="*/ 963538 w 1228090"/>
              <a:gd name="connsiteY8" fmla="*/ 376956 h 438861"/>
              <a:gd name="connsiteX9" fmla="*/ 1025322 w 1228090"/>
              <a:gd name="connsiteY9" fmla="*/ 296637 h 438861"/>
              <a:gd name="connsiteX10" fmla="*/ 1062392 w 1228090"/>
              <a:gd name="connsiteY10" fmla="*/ 376956 h 438861"/>
              <a:gd name="connsiteX11" fmla="*/ 1124176 w 1228090"/>
              <a:gd name="connsiteY11" fmla="*/ 333707 h 438861"/>
              <a:gd name="connsiteX12" fmla="*/ 1155068 w 1228090"/>
              <a:gd name="connsiteY12" fmla="*/ 414026 h 438861"/>
              <a:gd name="connsiteX13" fmla="*/ 80545 w 1228090"/>
              <a:gd name="connsiteY13" fmla="*/ 430694 h 438861"/>
              <a:gd name="connsiteX0" fmla="*/ 80545 w 1228090"/>
              <a:gd name="connsiteY0" fmla="*/ 430694 h 438861"/>
              <a:gd name="connsiteX1" fmla="*/ 90906 w 1228090"/>
              <a:gd name="connsiteY1" fmla="*/ 403149 h 438861"/>
              <a:gd name="connsiteX2" fmla="*/ 113303 w 1228090"/>
              <a:gd name="connsiteY2" fmla="*/ 263299 h 438861"/>
              <a:gd name="connsiteX3" fmla="*/ 149923 w 1228090"/>
              <a:gd name="connsiteY3" fmla="*/ 399738 h 438861"/>
              <a:gd name="connsiteX4" fmla="*/ 175088 w 1228090"/>
              <a:gd name="connsiteY4" fmla="*/ 227130 h 438861"/>
              <a:gd name="connsiteX5" fmla="*/ 233587 w 1228090"/>
              <a:gd name="connsiteY5" fmla="*/ 399739 h 438861"/>
              <a:gd name="connsiteX6" fmla="*/ 861788 w 1228090"/>
              <a:gd name="connsiteY6" fmla="*/ 411645 h 438861"/>
              <a:gd name="connsiteX7" fmla="*/ 920289 w 1228090"/>
              <a:gd name="connsiteY7" fmla="*/ 75 h 438861"/>
              <a:gd name="connsiteX8" fmla="*/ 963538 w 1228090"/>
              <a:gd name="connsiteY8" fmla="*/ 376956 h 438861"/>
              <a:gd name="connsiteX9" fmla="*/ 1025322 w 1228090"/>
              <a:gd name="connsiteY9" fmla="*/ 296637 h 438861"/>
              <a:gd name="connsiteX10" fmla="*/ 1062392 w 1228090"/>
              <a:gd name="connsiteY10" fmla="*/ 376956 h 438861"/>
              <a:gd name="connsiteX11" fmla="*/ 1124176 w 1228090"/>
              <a:gd name="connsiteY11" fmla="*/ 333707 h 438861"/>
              <a:gd name="connsiteX12" fmla="*/ 1155068 w 1228090"/>
              <a:gd name="connsiteY12" fmla="*/ 414026 h 438861"/>
              <a:gd name="connsiteX13" fmla="*/ 80545 w 1228090"/>
              <a:gd name="connsiteY13" fmla="*/ 430694 h 438861"/>
              <a:gd name="connsiteX0" fmla="*/ 80545 w 1228090"/>
              <a:gd name="connsiteY0" fmla="*/ 430694 h 438861"/>
              <a:gd name="connsiteX1" fmla="*/ 90906 w 1228090"/>
              <a:gd name="connsiteY1" fmla="*/ 403149 h 438861"/>
              <a:gd name="connsiteX2" fmla="*/ 113303 w 1228090"/>
              <a:gd name="connsiteY2" fmla="*/ 263299 h 438861"/>
              <a:gd name="connsiteX3" fmla="*/ 149923 w 1228090"/>
              <a:gd name="connsiteY3" fmla="*/ 399738 h 438861"/>
              <a:gd name="connsiteX4" fmla="*/ 175088 w 1228090"/>
              <a:gd name="connsiteY4" fmla="*/ 227130 h 438861"/>
              <a:gd name="connsiteX5" fmla="*/ 219300 w 1228090"/>
              <a:gd name="connsiteY5" fmla="*/ 399739 h 438861"/>
              <a:gd name="connsiteX6" fmla="*/ 861788 w 1228090"/>
              <a:gd name="connsiteY6" fmla="*/ 411645 h 438861"/>
              <a:gd name="connsiteX7" fmla="*/ 920289 w 1228090"/>
              <a:gd name="connsiteY7" fmla="*/ 75 h 438861"/>
              <a:gd name="connsiteX8" fmla="*/ 963538 w 1228090"/>
              <a:gd name="connsiteY8" fmla="*/ 376956 h 438861"/>
              <a:gd name="connsiteX9" fmla="*/ 1025322 w 1228090"/>
              <a:gd name="connsiteY9" fmla="*/ 296637 h 438861"/>
              <a:gd name="connsiteX10" fmla="*/ 1062392 w 1228090"/>
              <a:gd name="connsiteY10" fmla="*/ 376956 h 438861"/>
              <a:gd name="connsiteX11" fmla="*/ 1124176 w 1228090"/>
              <a:gd name="connsiteY11" fmla="*/ 333707 h 438861"/>
              <a:gd name="connsiteX12" fmla="*/ 1155068 w 1228090"/>
              <a:gd name="connsiteY12" fmla="*/ 414026 h 438861"/>
              <a:gd name="connsiteX13" fmla="*/ 80545 w 1228090"/>
              <a:gd name="connsiteY13" fmla="*/ 430694 h 438861"/>
              <a:gd name="connsiteX0" fmla="*/ 80545 w 1228090"/>
              <a:gd name="connsiteY0" fmla="*/ 430694 h 431214"/>
              <a:gd name="connsiteX1" fmla="*/ 90906 w 1228090"/>
              <a:gd name="connsiteY1" fmla="*/ 403149 h 431214"/>
              <a:gd name="connsiteX2" fmla="*/ 113303 w 1228090"/>
              <a:gd name="connsiteY2" fmla="*/ 263299 h 431214"/>
              <a:gd name="connsiteX3" fmla="*/ 149923 w 1228090"/>
              <a:gd name="connsiteY3" fmla="*/ 399738 h 431214"/>
              <a:gd name="connsiteX4" fmla="*/ 175088 w 1228090"/>
              <a:gd name="connsiteY4" fmla="*/ 227130 h 431214"/>
              <a:gd name="connsiteX5" fmla="*/ 219300 w 1228090"/>
              <a:gd name="connsiteY5" fmla="*/ 399739 h 431214"/>
              <a:gd name="connsiteX6" fmla="*/ 861788 w 1228090"/>
              <a:gd name="connsiteY6" fmla="*/ 411645 h 431214"/>
              <a:gd name="connsiteX7" fmla="*/ 920289 w 1228090"/>
              <a:gd name="connsiteY7" fmla="*/ 75 h 431214"/>
              <a:gd name="connsiteX8" fmla="*/ 963538 w 1228090"/>
              <a:gd name="connsiteY8" fmla="*/ 376956 h 431214"/>
              <a:gd name="connsiteX9" fmla="*/ 1025322 w 1228090"/>
              <a:gd name="connsiteY9" fmla="*/ 296637 h 431214"/>
              <a:gd name="connsiteX10" fmla="*/ 1062392 w 1228090"/>
              <a:gd name="connsiteY10" fmla="*/ 376956 h 431214"/>
              <a:gd name="connsiteX11" fmla="*/ 1124176 w 1228090"/>
              <a:gd name="connsiteY11" fmla="*/ 333707 h 431214"/>
              <a:gd name="connsiteX12" fmla="*/ 1155068 w 1228090"/>
              <a:gd name="connsiteY12" fmla="*/ 414026 h 431214"/>
              <a:gd name="connsiteX13" fmla="*/ 80545 w 1228090"/>
              <a:gd name="connsiteY13" fmla="*/ 430694 h 431214"/>
              <a:gd name="connsiteX0" fmla="*/ 80545 w 1228090"/>
              <a:gd name="connsiteY0" fmla="*/ 430652 h 431172"/>
              <a:gd name="connsiteX1" fmla="*/ 90906 w 1228090"/>
              <a:gd name="connsiteY1" fmla="*/ 403107 h 431172"/>
              <a:gd name="connsiteX2" fmla="*/ 113303 w 1228090"/>
              <a:gd name="connsiteY2" fmla="*/ 263257 h 431172"/>
              <a:gd name="connsiteX3" fmla="*/ 149923 w 1228090"/>
              <a:gd name="connsiteY3" fmla="*/ 399696 h 431172"/>
              <a:gd name="connsiteX4" fmla="*/ 175088 w 1228090"/>
              <a:gd name="connsiteY4" fmla="*/ 227088 h 431172"/>
              <a:gd name="connsiteX5" fmla="*/ 219300 w 1228090"/>
              <a:gd name="connsiteY5" fmla="*/ 399697 h 431172"/>
              <a:gd name="connsiteX6" fmla="*/ 878456 w 1228090"/>
              <a:gd name="connsiteY6" fmla="*/ 399697 h 431172"/>
              <a:gd name="connsiteX7" fmla="*/ 920289 w 1228090"/>
              <a:gd name="connsiteY7" fmla="*/ 33 h 431172"/>
              <a:gd name="connsiteX8" fmla="*/ 963538 w 1228090"/>
              <a:gd name="connsiteY8" fmla="*/ 376914 h 431172"/>
              <a:gd name="connsiteX9" fmla="*/ 1025322 w 1228090"/>
              <a:gd name="connsiteY9" fmla="*/ 296595 h 431172"/>
              <a:gd name="connsiteX10" fmla="*/ 1062392 w 1228090"/>
              <a:gd name="connsiteY10" fmla="*/ 376914 h 431172"/>
              <a:gd name="connsiteX11" fmla="*/ 1124176 w 1228090"/>
              <a:gd name="connsiteY11" fmla="*/ 333665 h 431172"/>
              <a:gd name="connsiteX12" fmla="*/ 1155068 w 1228090"/>
              <a:gd name="connsiteY12" fmla="*/ 413984 h 431172"/>
              <a:gd name="connsiteX13" fmla="*/ 80545 w 1228090"/>
              <a:gd name="connsiteY13" fmla="*/ 430652 h 431172"/>
              <a:gd name="connsiteX0" fmla="*/ 80545 w 1228090"/>
              <a:gd name="connsiteY0" fmla="*/ 430652 h 431172"/>
              <a:gd name="connsiteX1" fmla="*/ 90906 w 1228090"/>
              <a:gd name="connsiteY1" fmla="*/ 403107 h 431172"/>
              <a:gd name="connsiteX2" fmla="*/ 113303 w 1228090"/>
              <a:gd name="connsiteY2" fmla="*/ 263257 h 431172"/>
              <a:gd name="connsiteX3" fmla="*/ 149923 w 1228090"/>
              <a:gd name="connsiteY3" fmla="*/ 399696 h 431172"/>
              <a:gd name="connsiteX4" fmla="*/ 175088 w 1228090"/>
              <a:gd name="connsiteY4" fmla="*/ 227088 h 431172"/>
              <a:gd name="connsiteX5" fmla="*/ 219300 w 1228090"/>
              <a:gd name="connsiteY5" fmla="*/ 399697 h 431172"/>
              <a:gd name="connsiteX6" fmla="*/ 230629 w 1228090"/>
              <a:gd name="connsiteY6" fmla="*/ 388434 h 431172"/>
              <a:gd name="connsiteX7" fmla="*/ 878456 w 1228090"/>
              <a:gd name="connsiteY7" fmla="*/ 399697 h 431172"/>
              <a:gd name="connsiteX8" fmla="*/ 920289 w 1228090"/>
              <a:gd name="connsiteY8" fmla="*/ 33 h 431172"/>
              <a:gd name="connsiteX9" fmla="*/ 963538 w 1228090"/>
              <a:gd name="connsiteY9" fmla="*/ 376914 h 431172"/>
              <a:gd name="connsiteX10" fmla="*/ 1025322 w 1228090"/>
              <a:gd name="connsiteY10" fmla="*/ 296595 h 431172"/>
              <a:gd name="connsiteX11" fmla="*/ 1062392 w 1228090"/>
              <a:gd name="connsiteY11" fmla="*/ 376914 h 431172"/>
              <a:gd name="connsiteX12" fmla="*/ 1124176 w 1228090"/>
              <a:gd name="connsiteY12" fmla="*/ 333665 h 431172"/>
              <a:gd name="connsiteX13" fmla="*/ 1155068 w 1228090"/>
              <a:gd name="connsiteY13" fmla="*/ 413984 h 431172"/>
              <a:gd name="connsiteX14" fmla="*/ 80545 w 1228090"/>
              <a:gd name="connsiteY14" fmla="*/ 430652 h 431172"/>
              <a:gd name="connsiteX0" fmla="*/ 80545 w 1228090"/>
              <a:gd name="connsiteY0" fmla="*/ 430652 h 431172"/>
              <a:gd name="connsiteX1" fmla="*/ 90906 w 1228090"/>
              <a:gd name="connsiteY1" fmla="*/ 403107 h 431172"/>
              <a:gd name="connsiteX2" fmla="*/ 113303 w 1228090"/>
              <a:gd name="connsiteY2" fmla="*/ 263257 h 431172"/>
              <a:gd name="connsiteX3" fmla="*/ 149923 w 1228090"/>
              <a:gd name="connsiteY3" fmla="*/ 399696 h 431172"/>
              <a:gd name="connsiteX4" fmla="*/ 175088 w 1228090"/>
              <a:gd name="connsiteY4" fmla="*/ 227088 h 431172"/>
              <a:gd name="connsiteX5" fmla="*/ 219300 w 1228090"/>
              <a:gd name="connsiteY5" fmla="*/ 399697 h 431172"/>
              <a:gd name="connsiteX6" fmla="*/ 387792 w 1228090"/>
              <a:gd name="connsiteY6" fmla="*/ 397959 h 431172"/>
              <a:gd name="connsiteX7" fmla="*/ 878456 w 1228090"/>
              <a:gd name="connsiteY7" fmla="*/ 399697 h 431172"/>
              <a:gd name="connsiteX8" fmla="*/ 920289 w 1228090"/>
              <a:gd name="connsiteY8" fmla="*/ 33 h 431172"/>
              <a:gd name="connsiteX9" fmla="*/ 963538 w 1228090"/>
              <a:gd name="connsiteY9" fmla="*/ 376914 h 431172"/>
              <a:gd name="connsiteX10" fmla="*/ 1025322 w 1228090"/>
              <a:gd name="connsiteY10" fmla="*/ 296595 h 431172"/>
              <a:gd name="connsiteX11" fmla="*/ 1062392 w 1228090"/>
              <a:gd name="connsiteY11" fmla="*/ 376914 h 431172"/>
              <a:gd name="connsiteX12" fmla="*/ 1124176 w 1228090"/>
              <a:gd name="connsiteY12" fmla="*/ 333665 h 431172"/>
              <a:gd name="connsiteX13" fmla="*/ 1155068 w 1228090"/>
              <a:gd name="connsiteY13" fmla="*/ 413984 h 431172"/>
              <a:gd name="connsiteX14" fmla="*/ 80545 w 1228090"/>
              <a:gd name="connsiteY14" fmla="*/ 430652 h 431172"/>
              <a:gd name="connsiteX0" fmla="*/ 80545 w 1228090"/>
              <a:gd name="connsiteY0" fmla="*/ 430652 h 431172"/>
              <a:gd name="connsiteX1" fmla="*/ 90906 w 1228090"/>
              <a:gd name="connsiteY1" fmla="*/ 403107 h 431172"/>
              <a:gd name="connsiteX2" fmla="*/ 113303 w 1228090"/>
              <a:gd name="connsiteY2" fmla="*/ 263257 h 431172"/>
              <a:gd name="connsiteX3" fmla="*/ 149923 w 1228090"/>
              <a:gd name="connsiteY3" fmla="*/ 399696 h 431172"/>
              <a:gd name="connsiteX4" fmla="*/ 175088 w 1228090"/>
              <a:gd name="connsiteY4" fmla="*/ 227088 h 431172"/>
              <a:gd name="connsiteX5" fmla="*/ 219300 w 1228090"/>
              <a:gd name="connsiteY5" fmla="*/ 399697 h 431172"/>
              <a:gd name="connsiteX6" fmla="*/ 530667 w 1228090"/>
              <a:gd name="connsiteY6" fmla="*/ 400341 h 431172"/>
              <a:gd name="connsiteX7" fmla="*/ 878456 w 1228090"/>
              <a:gd name="connsiteY7" fmla="*/ 399697 h 431172"/>
              <a:gd name="connsiteX8" fmla="*/ 920289 w 1228090"/>
              <a:gd name="connsiteY8" fmla="*/ 33 h 431172"/>
              <a:gd name="connsiteX9" fmla="*/ 963538 w 1228090"/>
              <a:gd name="connsiteY9" fmla="*/ 376914 h 431172"/>
              <a:gd name="connsiteX10" fmla="*/ 1025322 w 1228090"/>
              <a:gd name="connsiteY10" fmla="*/ 296595 h 431172"/>
              <a:gd name="connsiteX11" fmla="*/ 1062392 w 1228090"/>
              <a:gd name="connsiteY11" fmla="*/ 376914 h 431172"/>
              <a:gd name="connsiteX12" fmla="*/ 1124176 w 1228090"/>
              <a:gd name="connsiteY12" fmla="*/ 333665 h 431172"/>
              <a:gd name="connsiteX13" fmla="*/ 1155068 w 1228090"/>
              <a:gd name="connsiteY13" fmla="*/ 413984 h 431172"/>
              <a:gd name="connsiteX14" fmla="*/ 80545 w 1228090"/>
              <a:gd name="connsiteY14" fmla="*/ 430652 h 431172"/>
              <a:gd name="connsiteX0" fmla="*/ 80545 w 1228090"/>
              <a:gd name="connsiteY0" fmla="*/ 430652 h 431172"/>
              <a:gd name="connsiteX1" fmla="*/ 90906 w 1228090"/>
              <a:gd name="connsiteY1" fmla="*/ 403107 h 431172"/>
              <a:gd name="connsiteX2" fmla="*/ 113303 w 1228090"/>
              <a:gd name="connsiteY2" fmla="*/ 263257 h 431172"/>
              <a:gd name="connsiteX3" fmla="*/ 149923 w 1228090"/>
              <a:gd name="connsiteY3" fmla="*/ 399696 h 431172"/>
              <a:gd name="connsiteX4" fmla="*/ 175088 w 1228090"/>
              <a:gd name="connsiteY4" fmla="*/ 227088 h 431172"/>
              <a:gd name="connsiteX5" fmla="*/ 219300 w 1228090"/>
              <a:gd name="connsiteY5" fmla="*/ 399697 h 431172"/>
              <a:gd name="connsiteX6" fmla="*/ 466373 w 1228090"/>
              <a:gd name="connsiteY6" fmla="*/ 405103 h 431172"/>
              <a:gd name="connsiteX7" fmla="*/ 878456 w 1228090"/>
              <a:gd name="connsiteY7" fmla="*/ 399697 h 431172"/>
              <a:gd name="connsiteX8" fmla="*/ 920289 w 1228090"/>
              <a:gd name="connsiteY8" fmla="*/ 33 h 431172"/>
              <a:gd name="connsiteX9" fmla="*/ 963538 w 1228090"/>
              <a:gd name="connsiteY9" fmla="*/ 376914 h 431172"/>
              <a:gd name="connsiteX10" fmla="*/ 1025322 w 1228090"/>
              <a:gd name="connsiteY10" fmla="*/ 296595 h 431172"/>
              <a:gd name="connsiteX11" fmla="*/ 1062392 w 1228090"/>
              <a:gd name="connsiteY11" fmla="*/ 376914 h 431172"/>
              <a:gd name="connsiteX12" fmla="*/ 1124176 w 1228090"/>
              <a:gd name="connsiteY12" fmla="*/ 333665 h 431172"/>
              <a:gd name="connsiteX13" fmla="*/ 1155068 w 1228090"/>
              <a:gd name="connsiteY13" fmla="*/ 413984 h 431172"/>
              <a:gd name="connsiteX14" fmla="*/ 80545 w 1228090"/>
              <a:gd name="connsiteY14" fmla="*/ 430652 h 431172"/>
              <a:gd name="connsiteX0" fmla="*/ 80545 w 1228090"/>
              <a:gd name="connsiteY0" fmla="*/ 430652 h 431172"/>
              <a:gd name="connsiteX1" fmla="*/ 90906 w 1228090"/>
              <a:gd name="connsiteY1" fmla="*/ 403107 h 431172"/>
              <a:gd name="connsiteX2" fmla="*/ 113303 w 1228090"/>
              <a:gd name="connsiteY2" fmla="*/ 263257 h 431172"/>
              <a:gd name="connsiteX3" fmla="*/ 149923 w 1228090"/>
              <a:gd name="connsiteY3" fmla="*/ 399696 h 431172"/>
              <a:gd name="connsiteX4" fmla="*/ 175088 w 1228090"/>
              <a:gd name="connsiteY4" fmla="*/ 227088 h 431172"/>
              <a:gd name="connsiteX5" fmla="*/ 219300 w 1228090"/>
              <a:gd name="connsiteY5" fmla="*/ 399697 h 431172"/>
              <a:gd name="connsiteX6" fmla="*/ 466373 w 1228090"/>
              <a:gd name="connsiteY6" fmla="*/ 405103 h 431172"/>
              <a:gd name="connsiteX7" fmla="*/ 878456 w 1228090"/>
              <a:gd name="connsiteY7" fmla="*/ 399697 h 431172"/>
              <a:gd name="connsiteX8" fmla="*/ 920289 w 1228090"/>
              <a:gd name="connsiteY8" fmla="*/ 33 h 431172"/>
              <a:gd name="connsiteX9" fmla="*/ 963538 w 1228090"/>
              <a:gd name="connsiteY9" fmla="*/ 376914 h 431172"/>
              <a:gd name="connsiteX10" fmla="*/ 1025322 w 1228090"/>
              <a:gd name="connsiteY10" fmla="*/ 296595 h 431172"/>
              <a:gd name="connsiteX11" fmla="*/ 1062392 w 1228090"/>
              <a:gd name="connsiteY11" fmla="*/ 376914 h 431172"/>
              <a:gd name="connsiteX12" fmla="*/ 1124176 w 1228090"/>
              <a:gd name="connsiteY12" fmla="*/ 333665 h 431172"/>
              <a:gd name="connsiteX13" fmla="*/ 1155068 w 1228090"/>
              <a:gd name="connsiteY13" fmla="*/ 413984 h 431172"/>
              <a:gd name="connsiteX14" fmla="*/ 80545 w 1228090"/>
              <a:gd name="connsiteY14" fmla="*/ 430652 h 431172"/>
              <a:gd name="connsiteX0" fmla="*/ 80545 w 1228090"/>
              <a:gd name="connsiteY0" fmla="*/ 430652 h 431172"/>
              <a:gd name="connsiteX1" fmla="*/ 90906 w 1228090"/>
              <a:gd name="connsiteY1" fmla="*/ 403107 h 431172"/>
              <a:gd name="connsiteX2" fmla="*/ 113303 w 1228090"/>
              <a:gd name="connsiteY2" fmla="*/ 263257 h 431172"/>
              <a:gd name="connsiteX3" fmla="*/ 149923 w 1228090"/>
              <a:gd name="connsiteY3" fmla="*/ 399696 h 431172"/>
              <a:gd name="connsiteX4" fmla="*/ 175088 w 1228090"/>
              <a:gd name="connsiteY4" fmla="*/ 227088 h 431172"/>
              <a:gd name="connsiteX5" fmla="*/ 219300 w 1228090"/>
              <a:gd name="connsiteY5" fmla="*/ 399697 h 431172"/>
              <a:gd name="connsiteX6" fmla="*/ 466373 w 1228090"/>
              <a:gd name="connsiteY6" fmla="*/ 405103 h 431172"/>
              <a:gd name="connsiteX7" fmla="*/ 878456 w 1228090"/>
              <a:gd name="connsiteY7" fmla="*/ 399697 h 431172"/>
              <a:gd name="connsiteX8" fmla="*/ 920289 w 1228090"/>
              <a:gd name="connsiteY8" fmla="*/ 33 h 431172"/>
              <a:gd name="connsiteX9" fmla="*/ 963538 w 1228090"/>
              <a:gd name="connsiteY9" fmla="*/ 376914 h 431172"/>
              <a:gd name="connsiteX10" fmla="*/ 1025322 w 1228090"/>
              <a:gd name="connsiteY10" fmla="*/ 296595 h 431172"/>
              <a:gd name="connsiteX11" fmla="*/ 1062392 w 1228090"/>
              <a:gd name="connsiteY11" fmla="*/ 376914 h 431172"/>
              <a:gd name="connsiteX12" fmla="*/ 1124176 w 1228090"/>
              <a:gd name="connsiteY12" fmla="*/ 333665 h 431172"/>
              <a:gd name="connsiteX13" fmla="*/ 1155068 w 1228090"/>
              <a:gd name="connsiteY13" fmla="*/ 413984 h 431172"/>
              <a:gd name="connsiteX14" fmla="*/ 80545 w 1228090"/>
              <a:gd name="connsiteY14" fmla="*/ 430652 h 431172"/>
              <a:gd name="connsiteX0" fmla="*/ 80545 w 1228090"/>
              <a:gd name="connsiteY0" fmla="*/ 430635 h 431155"/>
              <a:gd name="connsiteX1" fmla="*/ 90906 w 1228090"/>
              <a:gd name="connsiteY1" fmla="*/ 403090 h 431155"/>
              <a:gd name="connsiteX2" fmla="*/ 113303 w 1228090"/>
              <a:gd name="connsiteY2" fmla="*/ 263240 h 431155"/>
              <a:gd name="connsiteX3" fmla="*/ 149923 w 1228090"/>
              <a:gd name="connsiteY3" fmla="*/ 399679 h 431155"/>
              <a:gd name="connsiteX4" fmla="*/ 175088 w 1228090"/>
              <a:gd name="connsiteY4" fmla="*/ 227071 h 431155"/>
              <a:gd name="connsiteX5" fmla="*/ 219300 w 1228090"/>
              <a:gd name="connsiteY5" fmla="*/ 399680 h 431155"/>
              <a:gd name="connsiteX6" fmla="*/ 466373 w 1228090"/>
              <a:gd name="connsiteY6" fmla="*/ 405086 h 431155"/>
              <a:gd name="connsiteX7" fmla="*/ 883218 w 1228090"/>
              <a:gd name="connsiteY7" fmla="*/ 392536 h 431155"/>
              <a:gd name="connsiteX8" fmla="*/ 920289 w 1228090"/>
              <a:gd name="connsiteY8" fmla="*/ 16 h 431155"/>
              <a:gd name="connsiteX9" fmla="*/ 963538 w 1228090"/>
              <a:gd name="connsiteY9" fmla="*/ 376897 h 431155"/>
              <a:gd name="connsiteX10" fmla="*/ 1025322 w 1228090"/>
              <a:gd name="connsiteY10" fmla="*/ 296578 h 431155"/>
              <a:gd name="connsiteX11" fmla="*/ 1062392 w 1228090"/>
              <a:gd name="connsiteY11" fmla="*/ 376897 h 431155"/>
              <a:gd name="connsiteX12" fmla="*/ 1124176 w 1228090"/>
              <a:gd name="connsiteY12" fmla="*/ 333648 h 431155"/>
              <a:gd name="connsiteX13" fmla="*/ 1155068 w 1228090"/>
              <a:gd name="connsiteY13" fmla="*/ 413967 h 431155"/>
              <a:gd name="connsiteX14" fmla="*/ 80545 w 1228090"/>
              <a:gd name="connsiteY14" fmla="*/ 430635 h 431155"/>
              <a:gd name="connsiteX0" fmla="*/ 80545 w 1228090"/>
              <a:gd name="connsiteY0" fmla="*/ 454445 h 454965"/>
              <a:gd name="connsiteX1" fmla="*/ 90906 w 1228090"/>
              <a:gd name="connsiteY1" fmla="*/ 426900 h 454965"/>
              <a:gd name="connsiteX2" fmla="*/ 113303 w 1228090"/>
              <a:gd name="connsiteY2" fmla="*/ 287050 h 454965"/>
              <a:gd name="connsiteX3" fmla="*/ 149923 w 1228090"/>
              <a:gd name="connsiteY3" fmla="*/ 423489 h 454965"/>
              <a:gd name="connsiteX4" fmla="*/ 175088 w 1228090"/>
              <a:gd name="connsiteY4" fmla="*/ 250881 h 454965"/>
              <a:gd name="connsiteX5" fmla="*/ 219300 w 1228090"/>
              <a:gd name="connsiteY5" fmla="*/ 423490 h 454965"/>
              <a:gd name="connsiteX6" fmla="*/ 466373 w 1228090"/>
              <a:gd name="connsiteY6" fmla="*/ 428896 h 454965"/>
              <a:gd name="connsiteX7" fmla="*/ 883218 w 1228090"/>
              <a:gd name="connsiteY7" fmla="*/ 416346 h 454965"/>
              <a:gd name="connsiteX8" fmla="*/ 920289 w 1228090"/>
              <a:gd name="connsiteY8" fmla="*/ 14 h 454965"/>
              <a:gd name="connsiteX9" fmla="*/ 963538 w 1228090"/>
              <a:gd name="connsiteY9" fmla="*/ 400707 h 454965"/>
              <a:gd name="connsiteX10" fmla="*/ 1025322 w 1228090"/>
              <a:gd name="connsiteY10" fmla="*/ 320388 h 454965"/>
              <a:gd name="connsiteX11" fmla="*/ 1062392 w 1228090"/>
              <a:gd name="connsiteY11" fmla="*/ 400707 h 454965"/>
              <a:gd name="connsiteX12" fmla="*/ 1124176 w 1228090"/>
              <a:gd name="connsiteY12" fmla="*/ 357458 h 454965"/>
              <a:gd name="connsiteX13" fmla="*/ 1155068 w 1228090"/>
              <a:gd name="connsiteY13" fmla="*/ 437777 h 454965"/>
              <a:gd name="connsiteX14" fmla="*/ 80545 w 1228090"/>
              <a:gd name="connsiteY14" fmla="*/ 454445 h 454965"/>
              <a:gd name="connsiteX0" fmla="*/ 80545 w 1228090"/>
              <a:gd name="connsiteY0" fmla="*/ 454441 h 454961"/>
              <a:gd name="connsiteX1" fmla="*/ 90906 w 1228090"/>
              <a:gd name="connsiteY1" fmla="*/ 426896 h 454961"/>
              <a:gd name="connsiteX2" fmla="*/ 113303 w 1228090"/>
              <a:gd name="connsiteY2" fmla="*/ 287046 h 454961"/>
              <a:gd name="connsiteX3" fmla="*/ 149923 w 1228090"/>
              <a:gd name="connsiteY3" fmla="*/ 423485 h 454961"/>
              <a:gd name="connsiteX4" fmla="*/ 175088 w 1228090"/>
              <a:gd name="connsiteY4" fmla="*/ 250877 h 454961"/>
              <a:gd name="connsiteX5" fmla="*/ 219300 w 1228090"/>
              <a:gd name="connsiteY5" fmla="*/ 423486 h 454961"/>
              <a:gd name="connsiteX6" fmla="*/ 466373 w 1228090"/>
              <a:gd name="connsiteY6" fmla="*/ 428892 h 454961"/>
              <a:gd name="connsiteX7" fmla="*/ 883218 w 1228090"/>
              <a:gd name="connsiteY7" fmla="*/ 416342 h 454961"/>
              <a:gd name="connsiteX8" fmla="*/ 920289 w 1228090"/>
              <a:gd name="connsiteY8" fmla="*/ 10 h 454961"/>
              <a:gd name="connsiteX9" fmla="*/ 963538 w 1228090"/>
              <a:gd name="connsiteY9" fmla="*/ 400703 h 454961"/>
              <a:gd name="connsiteX10" fmla="*/ 1025322 w 1228090"/>
              <a:gd name="connsiteY10" fmla="*/ 320384 h 454961"/>
              <a:gd name="connsiteX11" fmla="*/ 1062392 w 1228090"/>
              <a:gd name="connsiteY11" fmla="*/ 400703 h 454961"/>
              <a:gd name="connsiteX12" fmla="*/ 1124176 w 1228090"/>
              <a:gd name="connsiteY12" fmla="*/ 357454 h 454961"/>
              <a:gd name="connsiteX13" fmla="*/ 1155068 w 1228090"/>
              <a:gd name="connsiteY13" fmla="*/ 437773 h 454961"/>
              <a:gd name="connsiteX14" fmla="*/ 80545 w 1228090"/>
              <a:gd name="connsiteY14" fmla="*/ 454441 h 454961"/>
              <a:gd name="connsiteX0" fmla="*/ 80545 w 1228090"/>
              <a:gd name="connsiteY0" fmla="*/ 454440 h 454960"/>
              <a:gd name="connsiteX1" fmla="*/ 90906 w 1228090"/>
              <a:gd name="connsiteY1" fmla="*/ 426895 h 454960"/>
              <a:gd name="connsiteX2" fmla="*/ 113303 w 1228090"/>
              <a:gd name="connsiteY2" fmla="*/ 287045 h 454960"/>
              <a:gd name="connsiteX3" fmla="*/ 149923 w 1228090"/>
              <a:gd name="connsiteY3" fmla="*/ 423484 h 454960"/>
              <a:gd name="connsiteX4" fmla="*/ 175088 w 1228090"/>
              <a:gd name="connsiteY4" fmla="*/ 250876 h 454960"/>
              <a:gd name="connsiteX5" fmla="*/ 219300 w 1228090"/>
              <a:gd name="connsiteY5" fmla="*/ 423485 h 454960"/>
              <a:gd name="connsiteX6" fmla="*/ 466373 w 1228090"/>
              <a:gd name="connsiteY6" fmla="*/ 428891 h 454960"/>
              <a:gd name="connsiteX7" fmla="*/ 883218 w 1228090"/>
              <a:gd name="connsiteY7" fmla="*/ 416341 h 454960"/>
              <a:gd name="connsiteX8" fmla="*/ 920289 w 1228090"/>
              <a:gd name="connsiteY8" fmla="*/ 9 h 454960"/>
              <a:gd name="connsiteX9" fmla="*/ 963538 w 1228090"/>
              <a:gd name="connsiteY9" fmla="*/ 400702 h 454960"/>
              <a:gd name="connsiteX10" fmla="*/ 1025322 w 1228090"/>
              <a:gd name="connsiteY10" fmla="*/ 320383 h 454960"/>
              <a:gd name="connsiteX11" fmla="*/ 1062392 w 1228090"/>
              <a:gd name="connsiteY11" fmla="*/ 400702 h 454960"/>
              <a:gd name="connsiteX12" fmla="*/ 1124176 w 1228090"/>
              <a:gd name="connsiteY12" fmla="*/ 357453 h 454960"/>
              <a:gd name="connsiteX13" fmla="*/ 1155068 w 1228090"/>
              <a:gd name="connsiteY13" fmla="*/ 437772 h 454960"/>
              <a:gd name="connsiteX14" fmla="*/ 80545 w 1228090"/>
              <a:gd name="connsiteY14" fmla="*/ 454440 h 454960"/>
              <a:gd name="connsiteX0" fmla="*/ 80545 w 1228090"/>
              <a:gd name="connsiteY0" fmla="*/ 454475 h 454995"/>
              <a:gd name="connsiteX1" fmla="*/ 90906 w 1228090"/>
              <a:gd name="connsiteY1" fmla="*/ 426930 h 454995"/>
              <a:gd name="connsiteX2" fmla="*/ 113303 w 1228090"/>
              <a:gd name="connsiteY2" fmla="*/ 287080 h 454995"/>
              <a:gd name="connsiteX3" fmla="*/ 149923 w 1228090"/>
              <a:gd name="connsiteY3" fmla="*/ 423519 h 454995"/>
              <a:gd name="connsiteX4" fmla="*/ 175088 w 1228090"/>
              <a:gd name="connsiteY4" fmla="*/ 250911 h 454995"/>
              <a:gd name="connsiteX5" fmla="*/ 219300 w 1228090"/>
              <a:gd name="connsiteY5" fmla="*/ 423520 h 454995"/>
              <a:gd name="connsiteX6" fmla="*/ 466373 w 1228090"/>
              <a:gd name="connsiteY6" fmla="*/ 428926 h 454995"/>
              <a:gd name="connsiteX7" fmla="*/ 890362 w 1228090"/>
              <a:gd name="connsiteY7" fmla="*/ 428282 h 454995"/>
              <a:gd name="connsiteX8" fmla="*/ 920289 w 1228090"/>
              <a:gd name="connsiteY8" fmla="*/ 44 h 454995"/>
              <a:gd name="connsiteX9" fmla="*/ 963538 w 1228090"/>
              <a:gd name="connsiteY9" fmla="*/ 400737 h 454995"/>
              <a:gd name="connsiteX10" fmla="*/ 1025322 w 1228090"/>
              <a:gd name="connsiteY10" fmla="*/ 320418 h 454995"/>
              <a:gd name="connsiteX11" fmla="*/ 1062392 w 1228090"/>
              <a:gd name="connsiteY11" fmla="*/ 400737 h 454995"/>
              <a:gd name="connsiteX12" fmla="*/ 1124176 w 1228090"/>
              <a:gd name="connsiteY12" fmla="*/ 357488 h 454995"/>
              <a:gd name="connsiteX13" fmla="*/ 1155068 w 1228090"/>
              <a:gd name="connsiteY13" fmla="*/ 437807 h 454995"/>
              <a:gd name="connsiteX14" fmla="*/ 80545 w 1228090"/>
              <a:gd name="connsiteY14" fmla="*/ 454475 h 454995"/>
              <a:gd name="connsiteX0" fmla="*/ 80545 w 1228090"/>
              <a:gd name="connsiteY0" fmla="*/ 454483 h 455003"/>
              <a:gd name="connsiteX1" fmla="*/ 90906 w 1228090"/>
              <a:gd name="connsiteY1" fmla="*/ 426938 h 455003"/>
              <a:gd name="connsiteX2" fmla="*/ 113303 w 1228090"/>
              <a:gd name="connsiteY2" fmla="*/ 287088 h 455003"/>
              <a:gd name="connsiteX3" fmla="*/ 149923 w 1228090"/>
              <a:gd name="connsiteY3" fmla="*/ 423527 h 455003"/>
              <a:gd name="connsiteX4" fmla="*/ 175088 w 1228090"/>
              <a:gd name="connsiteY4" fmla="*/ 250919 h 455003"/>
              <a:gd name="connsiteX5" fmla="*/ 219300 w 1228090"/>
              <a:gd name="connsiteY5" fmla="*/ 423528 h 455003"/>
              <a:gd name="connsiteX6" fmla="*/ 466373 w 1228090"/>
              <a:gd name="connsiteY6" fmla="*/ 428934 h 455003"/>
              <a:gd name="connsiteX7" fmla="*/ 890362 w 1228090"/>
              <a:gd name="connsiteY7" fmla="*/ 428290 h 455003"/>
              <a:gd name="connsiteX8" fmla="*/ 920289 w 1228090"/>
              <a:gd name="connsiteY8" fmla="*/ 52 h 455003"/>
              <a:gd name="connsiteX9" fmla="*/ 963538 w 1228090"/>
              <a:gd name="connsiteY9" fmla="*/ 398364 h 455003"/>
              <a:gd name="connsiteX10" fmla="*/ 1025322 w 1228090"/>
              <a:gd name="connsiteY10" fmla="*/ 320426 h 455003"/>
              <a:gd name="connsiteX11" fmla="*/ 1062392 w 1228090"/>
              <a:gd name="connsiteY11" fmla="*/ 400745 h 455003"/>
              <a:gd name="connsiteX12" fmla="*/ 1124176 w 1228090"/>
              <a:gd name="connsiteY12" fmla="*/ 357496 h 455003"/>
              <a:gd name="connsiteX13" fmla="*/ 1155068 w 1228090"/>
              <a:gd name="connsiteY13" fmla="*/ 437815 h 455003"/>
              <a:gd name="connsiteX14" fmla="*/ 80545 w 1228090"/>
              <a:gd name="connsiteY14" fmla="*/ 454483 h 455003"/>
              <a:gd name="connsiteX0" fmla="*/ 80545 w 1228090"/>
              <a:gd name="connsiteY0" fmla="*/ 454481 h 455001"/>
              <a:gd name="connsiteX1" fmla="*/ 90906 w 1228090"/>
              <a:gd name="connsiteY1" fmla="*/ 426936 h 455001"/>
              <a:gd name="connsiteX2" fmla="*/ 113303 w 1228090"/>
              <a:gd name="connsiteY2" fmla="*/ 287086 h 455001"/>
              <a:gd name="connsiteX3" fmla="*/ 149923 w 1228090"/>
              <a:gd name="connsiteY3" fmla="*/ 423525 h 455001"/>
              <a:gd name="connsiteX4" fmla="*/ 175088 w 1228090"/>
              <a:gd name="connsiteY4" fmla="*/ 250917 h 455001"/>
              <a:gd name="connsiteX5" fmla="*/ 219300 w 1228090"/>
              <a:gd name="connsiteY5" fmla="*/ 423526 h 455001"/>
              <a:gd name="connsiteX6" fmla="*/ 466373 w 1228090"/>
              <a:gd name="connsiteY6" fmla="*/ 428932 h 455001"/>
              <a:gd name="connsiteX7" fmla="*/ 890362 w 1228090"/>
              <a:gd name="connsiteY7" fmla="*/ 428288 h 455001"/>
              <a:gd name="connsiteX8" fmla="*/ 920289 w 1228090"/>
              <a:gd name="connsiteY8" fmla="*/ 50 h 455001"/>
              <a:gd name="connsiteX9" fmla="*/ 963538 w 1228090"/>
              <a:gd name="connsiteY9" fmla="*/ 398362 h 455001"/>
              <a:gd name="connsiteX10" fmla="*/ 1025322 w 1228090"/>
              <a:gd name="connsiteY10" fmla="*/ 320424 h 455001"/>
              <a:gd name="connsiteX11" fmla="*/ 1062392 w 1228090"/>
              <a:gd name="connsiteY11" fmla="*/ 400743 h 455001"/>
              <a:gd name="connsiteX12" fmla="*/ 1124176 w 1228090"/>
              <a:gd name="connsiteY12" fmla="*/ 357494 h 455001"/>
              <a:gd name="connsiteX13" fmla="*/ 1155068 w 1228090"/>
              <a:gd name="connsiteY13" fmla="*/ 437813 h 455001"/>
              <a:gd name="connsiteX14" fmla="*/ 80545 w 1228090"/>
              <a:gd name="connsiteY14" fmla="*/ 454481 h 455001"/>
              <a:gd name="connsiteX0" fmla="*/ 80545 w 1228090"/>
              <a:gd name="connsiteY0" fmla="*/ 454481 h 455001"/>
              <a:gd name="connsiteX1" fmla="*/ 90906 w 1228090"/>
              <a:gd name="connsiteY1" fmla="*/ 426936 h 455001"/>
              <a:gd name="connsiteX2" fmla="*/ 113303 w 1228090"/>
              <a:gd name="connsiteY2" fmla="*/ 287086 h 455001"/>
              <a:gd name="connsiteX3" fmla="*/ 149923 w 1228090"/>
              <a:gd name="connsiteY3" fmla="*/ 423525 h 455001"/>
              <a:gd name="connsiteX4" fmla="*/ 175088 w 1228090"/>
              <a:gd name="connsiteY4" fmla="*/ 250917 h 455001"/>
              <a:gd name="connsiteX5" fmla="*/ 219300 w 1228090"/>
              <a:gd name="connsiteY5" fmla="*/ 423526 h 455001"/>
              <a:gd name="connsiteX6" fmla="*/ 466373 w 1228090"/>
              <a:gd name="connsiteY6" fmla="*/ 428932 h 455001"/>
              <a:gd name="connsiteX7" fmla="*/ 890362 w 1228090"/>
              <a:gd name="connsiteY7" fmla="*/ 428288 h 455001"/>
              <a:gd name="connsiteX8" fmla="*/ 920289 w 1228090"/>
              <a:gd name="connsiteY8" fmla="*/ 50 h 455001"/>
              <a:gd name="connsiteX9" fmla="*/ 963538 w 1228090"/>
              <a:gd name="connsiteY9" fmla="*/ 398362 h 455001"/>
              <a:gd name="connsiteX10" fmla="*/ 1025322 w 1228090"/>
              <a:gd name="connsiteY10" fmla="*/ 320424 h 455001"/>
              <a:gd name="connsiteX11" fmla="*/ 1062392 w 1228090"/>
              <a:gd name="connsiteY11" fmla="*/ 400743 h 455001"/>
              <a:gd name="connsiteX12" fmla="*/ 1124176 w 1228090"/>
              <a:gd name="connsiteY12" fmla="*/ 357494 h 455001"/>
              <a:gd name="connsiteX13" fmla="*/ 1155068 w 1228090"/>
              <a:gd name="connsiteY13" fmla="*/ 437813 h 455001"/>
              <a:gd name="connsiteX14" fmla="*/ 80545 w 1228090"/>
              <a:gd name="connsiteY14" fmla="*/ 454481 h 455001"/>
              <a:gd name="connsiteX0" fmla="*/ 80545 w 1228090"/>
              <a:gd name="connsiteY0" fmla="*/ 454479 h 454999"/>
              <a:gd name="connsiteX1" fmla="*/ 90906 w 1228090"/>
              <a:gd name="connsiteY1" fmla="*/ 426934 h 454999"/>
              <a:gd name="connsiteX2" fmla="*/ 113303 w 1228090"/>
              <a:gd name="connsiteY2" fmla="*/ 287084 h 454999"/>
              <a:gd name="connsiteX3" fmla="*/ 149923 w 1228090"/>
              <a:gd name="connsiteY3" fmla="*/ 423523 h 454999"/>
              <a:gd name="connsiteX4" fmla="*/ 175088 w 1228090"/>
              <a:gd name="connsiteY4" fmla="*/ 250915 h 454999"/>
              <a:gd name="connsiteX5" fmla="*/ 219300 w 1228090"/>
              <a:gd name="connsiteY5" fmla="*/ 423524 h 454999"/>
              <a:gd name="connsiteX6" fmla="*/ 466373 w 1228090"/>
              <a:gd name="connsiteY6" fmla="*/ 428930 h 454999"/>
              <a:gd name="connsiteX7" fmla="*/ 890362 w 1228090"/>
              <a:gd name="connsiteY7" fmla="*/ 428286 h 454999"/>
              <a:gd name="connsiteX8" fmla="*/ 920289 w 1228090"/>
              <a:gd name="connsiteY8" fmla="*/ 48 h 454999"/>
              <a:gd name="connsiteX9" fmla="*/ 963538 w 1228090"/>
              <a:gd name="connsiteY9" fmla="*/ 398360 h 454999"/>
              <a:gd name="connsiteX10" fmla="*/ 1025322 w 1228090"/>
              <a:gd name="connsiteY10" fmla="*/ 320422 h 454999"/>
              <a:gd name="connsiteX11" fmla="*/ 1062392 w 1228090"/>
              <a:gd name="connsiteY11" fmla="*/ 400741 h 454999"/>
              <a:gd name="connsiteX12" fmla="*/ 1124176 w 1228090"/>
              <a:gd name="connsiteY12" fmla="*/ 357492 h 454999"/>
              <a:gd name="connsiteX13" fmla="*/ 1155068 w 1228090"/>
              <a:gd name="connsiteY13" fmla="*/ 437811 h 454999"/>
              <a:gd name="connsiteX14" fmla="*/ 80545 w 1228090"/>
              <a:gd name="connsiteY14" fmla="*/ 454479 h 454999"/>
              <a:gd name="connsiteX0" fmla="*/ 80545 w 1228090"/>
              <a:gd name="connsiteY0" fmla="*/ 454485 h 455005"/>
              <a:gd name="connsiteX1" fmla="*/ 90906 w 1228090"/>
              <a:gd name="connsiteY1" fmla="*/ 426940 h 455005"/>
              <a:gd name="connsiteX2" fmla="*/ 113303 w 1228090"/>
              <a:gd name="connsiteY2" fmla="*/ 287090 h 455005"/>
              <a:gd name="connsiteX3" fmla="*/ 149923 w 1228090"/>
              <a:gd name="connsiteY3" fmla="*/ 423529 h 455005"/>
              <a:gd name="connsiteX4" fmla="*/ 175088 w 1228090"/>
              <a:gd name="connsiteY4" fmla="*/ 250921 h 455005"/>
              <a:gd name="connsiteX5" fmla="*/ 219300 w 1228090"/>
              <a:gd name="connsiteY5" fmla="*/ 423530 h 455005"/>
              <a:gd name="connsiteX6" fmla="*/ 466373 w 1228090"/>
              <a:gd name="connsiteY6" fmla="*/ 428936 h 455005"/>
              <a:gd name="connsiteX7" fmla="*/ 890362 w 1228090"/>
              <a:gd name="connsiteY7" fmla="*/ 428292 h 455005"/>
              <a:gd name="connsiteX8" fmla="*/ 920289 w 1228090"/>
              <a:gd name="connsiteY8" fmla="*/ 54 h 455005"/>
              <a:gd name="connsiteX9" fmla="*/ 963538 w 1228090"/>
              <a:gd name="connsiteY9" fmla="*/ 398366 h 455005"/>
              <a:gd name="connsiteX10" fmla="*/ 968817 w 1228090"/>
              <a:gd name="connsiteY10" fmla="*/ 405123 h 455005"/>
              <a:gd name="connsiteX11" fmla="*/ 1025322 w 1228090"/>
              <a:gd name="connsiteY11" fmla="*/ 320428 h 455005"/>
              <a:gd name="connsiteX12" fmla="*/ 1062392 w 1228090"/>
              <a:gd name="connsiteY12" fmla="*/ 400747 h 455005"/>
              <a:gd name="connsiteX13" fmla="*/ 1124176 w 1228090"/>
              <a:gd name="connsiteY13" fmla="*/ 357498 h 455005"/>
              <a:gd name="connsiteX14" fmla="*/ 1155068 w 1228090"/>
              <a:gd name="connsiteY14" fmla="*/ 437817 h 455005"/>
              <a:gd name="connsiteX15" fmla="*/ 80545 w 1228090"/>
              <a:gd name="connsiteY15" fmla="*/ 454485 h 455005"/>
              <a:gd name="connsiteX0" fmla="*/ 80545 w 1228090"/>
              <a:gd name="connsiteY0" fmla="*/ 454485 h 455005"/>
              <a:gd name="connsiteX1" fmla="*/ 90906 w 1228090"/>
              <a:gd name="connsiteY1" fmla="*/ 426940 h 455005"/>
              <a:gd name="connsiteX2" fmla="*/ 113303 w 1228090"/>
              <a:gd name="connsiteY2" fmla="*/ 287090 h 455005"/>
              <a:gd name="connsiteX3" fmla="*/ 149923 w 1228090"/>
              <a:gd name="connsiteY3" fmla="*/ 423529 h 455005"/>
              <a:gd name="connsiteX4" fmla="*/ 175088 w 1228090"/>
              <a:gd name="connsiteY4" fmla="*/ 250921 h 455005"/>
              <a:gd name="connsiteX5" fmla="*/ 219300 w 1228090"/>
              <a:gd name="connsiteY5" fmla="*/ 423530 h 455005"/>
              <a:gd name="connsiteX6" fmla="*/ 466373 w 1228090"/>
              <a:gd name="connsiteY6" fmla="*/ 428936 h 455005"/>
              <a:gd name="connsiteX7" fmla="*/ 890362 w 1228090"/>
              <a:gd name="connsiteY7" fmla="*/ 428292 h 455005"/>
              <a:gd name="connsiteX8" fmla="*/ 920289 w 1228090"/>
              <a:gd name="connsiteY8" fmla="*/ 54 h 455005"/>
              <a:gd name="connsiteX9" fmla="*/ 963538 w 1228090"/>
              <a:gd name="connsiteY9" fmla="*/ 398366 h 455005"/>
              <a:gd name="connsiteX10" fmla="*/ 999773 w 1228090"/>
              <a:gd name="connsiteY10" fmla="*/ 369404 h 455005"/>
              <a:gd name="connsiteX11" fmla="*/ 1025322 w 1228090"/>
              <a:gd name="connsiteY11" fmla="*/ 320428 h 455005"/>
              <a:gd name="connsiteX12" fmla="*/ 1062392 w 1228090"/>
              <a:gd name="connsiteY12" fmla="*/ 400747 h 455005"/>
              <a:gd name="connsiteX13" fmla="*/ 1124176 w 1228090"/>
              <a:gd name="connsiteY13" fmla="*/ 357498 h 455005"/>
              <a:gd name="connsiteX14" fmla="*/ 1155068 w 1228090"/>
              <a:gd name="connsiteY14" fmla="*/ 437817 h 455005"/>
              <a:gd name="connsiteX15" fmla="*/ 80545 w 1228090"/>
              <a:gd name="connsiteY15" fmla="*/ 454485 h 455005"/>
              <a:gd name="connsiteX0" fmla="*/ 80545 w 1228090"/>
              <a:gd name="connsiteY0" fmla="*/ 454614 h 455134"/>
              <a:gd name="connsiteX1" fmla="*/ 90906 w 1228090"/>
              <a:gd name="connsiteY1" fmla="*/ 427069 h 455134"/>
              <a:gd name="connsiteX2" fmla="*/ 113303 w 1228090"/>
              <a:gd name="connsiteY2" fmla="*/ 287219 h 455134"/>
              <a:gd name="connsiteX3" fmla="*/ 149923 w 1228090"/>
              <a:gd name="connsiteY3" fmla="*/ 423658 h 455134"/>
              <a:gd name="connsiteX4" fmla="*/ 175088 w 1228090"/>
              <a:gd name="connsiteY4" fmla="*/ 251050 h 455134"/>
              <a:gd name="connsiteX5" fmla="*/ 219300 w 1228090"/>
              <a:gd name="connsiteY5" fmla="*/ 423659 h 455134"/>
              <a:gd name="connsiteX6" fmla="*/ 466373 w 1228090"/>
              <a:gd name="connsiteY6" fmla="*/ 429065 h 455134"/>
              <a:gd name="connsiteX7" fmla="*/ 890362 w 1228090"/>
              <a:gd name="connsiteY7" fmla="*/ 428421 h 455134"/>
              <a:gd name="connsiteX8" fmla="*/ 920289 w 1228090"/>
              <a:gd name="connsiteY8" fmla="*/ 183 h 455134"/>
              <a:gd name="connsiteX9" fmla="*/ 956394 w 1228090"/>
              <a:gd name="connsiteY9" fmla="*/ 374683 h 455134"/>
              <a:gd name="connsiteX10" fmla="*/ 999773 w 1228090"/>
              <a:gd name="connsiteY10" fmla="*/ 369533 h 455134"/>
              <a:gd name="connsiteX11" fmla="*/ 1025322 w 1228090"/>
              <a:gd name="connsiteY11" fmla="*/ 320557 h 455134"/>
              <a:gd name="connsiteX12" fmla="*/ 1062392 w 1228090"/>
              <a:gd name="connsiteY12" fmla="*/ 400876 h 455134"/>
              <a:gd name="connsiteX13" fmla="*/ 1124176 w 1228090"/>
              <a:gd name="connsiteY13" fmla="*/ 357627 h 455134"/>
              <a:gd name="connsiteX14" fmla="*/ 1155068 w 1228090"/>
              <a:gd name="connsiteY14" fmla="*/ 437946 h 455134"/>
              <a:gd name="connsiteX15" fmla="*/ 80545 w 1228090"/>
              <a:gd name="connsiteY15" fmla="*/ 454614 h 455134"/>
              <a:gd name="connsiteX0" fmla="*/ 80545 w 1228090"/>
              <a:gd name="connsiteY0" fmla="*/ 454602 h 455122"/>
              <a:gd name="connsiteX1" fmla="*/ 90906 w 1228090"/>
              <a:gd name="connsiteY1" fmla="*/ 427057 h 455122"/>
              <a:gd name="connsiteX2" fmla="*/ 113303 w 1228090"/>
              <a:gd name="connsiteY2" fmla="*/ 287207 h 455122"/>
              <a:gd name="connsiteX3" fmla="*/ 149923 w 1228090"/>
              <a:gd name="connsiteY3" fmla="*/ 423646 h 455122"/>
              <a:gd name="connsiteX4" fmla="*/ 175088 w 1228090"/>
              <a:gd name="connsiteY4" fmla="*/ 251038 h 455122"/>
              <a:gd name="connsiteX5" fmla="*/ 219300 w 1228090"/>
              <a:gd name="connsiteY5" fmla="*/ 423647 h 455122"/>
              <a:gd name="connsiteX6" fmla="*/ 466373 w 1228090"/>
              <a:gd name="connsiteY6" fmla="*/ 429053 h 455122"/>
              <a:gd name="connsiteX7" fmla="*/ 890362 w 1228090"/>
              <a:gd name="connsiteY7" fmla="*/ 428409 h 455122"/>
              <a:gd name="connsiteX8" fmla="*/ 920289 w 1228090"/>
              <a:gd name="connsiteY8" fmla="*/ 171 h 455122"/>
              <a:gd name="connsiteX9" fmla="*/ 956394 w 1228090"/>
              <a:gd name="connsiteY9" fmla="*/ 374671 h 455122"/>
              <a:gd name="connsiteX10" fmla="*/ 999773 w 1228090"/>
              <a:gd name="connsiteY10" fmla="*/ 369521 h 455122"/>
              <a:gd name="connsiteX11" fmla="*/ 1025322 w 1228090"/>
              <a:gd name="connsiteY11" fmla="*/ 320545 h 455122"/>
              <a:gd name="connsiteX12" fmla="*/ 1062392 w 1228090"/>
              <a:gd name="connsiteY12" fmla="*/ 400864 h 455122"/>
              <a:gd name="connsiteX13" fmla="*/ 1124176 w 1228090"/>
              <a:gd name="connsiteY13" fmla="*/ 357615 h 455122"/>
              <a:gd name="connsiteX14" fmla="*/ 1155068 w 1228090"/>
              <a:gd name="connsiteY14" fmla="*/ 437934 h 455122"/>
              <a:gd name="connsiteX15" fmla="*/ 80545 w 1228090"/>
              <a:gd name="connsiteY15" fmla="*/ 454602 h 455122"/>
              <a:gd name="connsiteX0" fmla="*/ 80545 w 1228090"/>
              <a:gd name="connsiteY0" fmla="*/ 454602 h 455122"/>
              <a:gd name="connsiteX1" fmla="*/ 90906 w 1228090"/>
              <a:gd name="connsiteY1" fmla="*/ 427057 h 455122"/>
              <a:gd name="connsiteX2" fmla="*/ 113303 w 1228090"/>
              <a:gd name="connsiteY2" fmla="*/ 287207 h 455122"/>
              <a:gd name="connsiteX3" fmla="*/ 149923 w 1228090"/>
              <a:gd name="connsiteY3" fmla="*/ 423646 h 455122"/>
              <a:gd name="connsiteX4" fmla="*/ 175088 w 1228090"/>
              <a:gd name="connsiteY4" fmla="*/ 251038 h 455122"/>
              <a:gd name="connsiteX5" fmla="*/ 219300 w 1228090"/>
              <a:gd name="connsiteY5" fmla="*/ 423647 h 455122"/>
              <a:gd name="connsiteX6" fmla="*/ 466373 w 1228090"/>
              <a:gd name="connsiteY6" fmla="*/ 429053 h 455122"/>
              <a:gd name="connsiteX7" fmla="*/ 890362 w 1228090"/>
              <a:gd name="connsiteY7" fmla="*/ 428409 h 455122"/>
              <a:gd name="connsiteX8" fmla="*/ 920289 w 1228090"/>
              <a:gd name="connsiteY8" fmla="*/ 171 h 455122"/>
              <a:gd name="connsiteX9" fmla="*/ 956394 w 1228090"/>
              <a:gd name="connsiteY9" fmla="*/ 374671 h 455122"/>
              <a:gd name="connsiteX10" fmla="*/ 999773 w 1228090"/>
              <a:gd name="connsiteY10" fmla="*/ 369521 h 455122"/>
              <a:gd name="connsiteX11" fmla="*/ 1025322 w 1228090"/>
              <a:gd name="connsiteY11" fmla="*/ 320545 h 455122"/>
              <a:gd name="connsiteX12" fmla="*/ 1062392 w 1228090"/>
              <a:gd name="connsiteY12" fmla="*/ 400864 h 455122"/>
              <a:gd name="connsiteX13" fmla="*/ 1124176 w 1228090"/>
              <a:gd name="connsiteY13" fmla="*/ 357615 h 455122"/>
              <a:gd name="connsiteX14" fmla="*/ 1155068 w 1228090"/>
              <a:gd name="connsiteY14" fmla="*/ 437934 h 455122"/>
              <a:gd name="connsiteX15" fmla="*/ 80545 w 1228090"/>
              <a:gd name="connsiteY15" fmla="*/ 454602 h 455122"/>
              <a:gd name="connsiteX0" fmla="*/ 80545 w 1228090"/>
              <a:gd name="connsiteY0" fmla="*/ 454614 h 455134"/>
              <a:gd name="connsiteX1" fmla="*/ 90906 w 1228090"/>
              <a:gd name="connsiteY1" fmla="*/ 427069 h 455134"/>
              <a:gd name="connsiteX2" fmla="*/ 113303 w 1228090"/>
              <a:gd name="connsiteY2" fmla="*/ 287219 h 455134"/>
              <a:gd name="connsiteX3" fmla="*/ 149923 w 1228090"/>
              <a:gd name="connsiteY3" fmla="*/ 423658 h 455134"/>
              <a:gd name="connsiteX4" fmla="*/ 175088 w 1228090"/>
              <a:gd name="connsiteY4" fmla="*/ 251050 h 455134"/>
              <a:gd name="connsiteX5" fmla="*/ 219300 w 1228090"/>
              <a:gd name="connsiteY5" fmla="*/ 423659 h 455134"/>
              <a:gd name="connsiteX6" fmla="*/ 466373 w 1228090"/>
              <a:gd name="connsiteY6" fmla="*/ 429065 h 455134"/>
              <a:gd name="connsiteX7" fmla="*/ 890362 w 1228090"/>
              <a:gd name="connsiteY7" fmla="*/ 428421 h 455134"/>
              <a:gd name="connsiteX8" fmla="*/ 920289 w 1228090"/>
              <a:gd name="connsiteY8" fmla="*/ 183 h 455134"/>
              <a:gd name="connsiteX9" fmla="*/ 956394 w 1228090"/>
              <a:gd name="connsiteY9" fmla="*/ 374683 h 455134"/>
              <a:gd name="connsiteX10" fmla="*/ 1006917 w 1228090"/>
              <a:gd name="connsiteY10" fmla="*/ 376676 h 455134"/>
              <a:gd name="connsiteX11" fmla="*/ 1025322 w 1228090"/>
              <a:gd name="connsiteY11" fmla="*/ 320557 h 455134"/>
              <a:gd name="connsiteX12" fmla="*/ 1062392 w 1228090"/>
              <a:gd name="connsiteY12" fmla="*/ 400876 h 455134"/>
              <a:gd name="connsiteX13" fmla="*/ 1124176 w 1228090"/>
              <a:gd name="connsiteY13" fmla="*/ 357627 h 455134"/>
              <a:gd name="connsiteX14" fmla="*/ 1155068 w 1228090"/>
              <a:gd name="connsiteY14" fmla="*/ 437946 h 455134"/>
              <a:gd name="connsiteX15" fmla="*/ 80545 w 1228090"/>
              <a:gd name="connsiteY15" fmla="*/ 454614 h 455134"/>
              <a:gd name="connsiteX0" fmla="*/ 80545 w 1228090"/>
              <a:gd name="connsiteY0" fmla="*/ 454602 h 455122"/>
              <a:gd name="connsiteX1" fmla="*/ 90906 w 1228090"/>
              <a:gd name="connsiteY1" fmla="*/ 427057 h 455122"/>
              <a:gd name="connsiteX2" fmla="*/ 113303 w 1228090"/>
              <a:gd name="connsiteY2" fmla="*/ 287207 h 455122"/>
              <a:gd name="connsiteX3" fmla="*/ 149923 w 1228090"/>
              <a:gd name="connsiteY3" fmla="*/ 423646 h 455122"/>
              <a:gd name="connsiteX4" fmla="*/ 175088 w 1228090"/>
              <a:gd name="connsiteY4" fmla="*/ 251038 h 455122"/>
              <a:gd name="connsiteX5" fmla="*/ 219300 w 1228090"/>
              <a:gd name="connsiteY5" fmla="*/ 423647 h 455122"/>
              <a:gd name="connsiteX6" fmla="*/ 466373 w 1228090"/>
              <a:gd name="connsiteY6" fmla="*/ 429053 h 455122"/>
              <a:gd name="connsiteX7" fmla="*/ 890362 w 1228090"/>
              <a:gd name="connsiteY7" fmla="*/ 428409 h 455122"/>
              <a:gd name="connsiteX8" fmla="*/ 920289 w 1228090"/>
              <a:gd name="connsiteY8" fmla="*/ 171 h 455122"/>
              <a:gd name="connsiteX9" fmla="*/ 956394 w 1228090"/>
              <a:gd name="connsiteY9" fmla="*/ 374671 h 455122"/>
              <a:gd name="connsiteX10" fmla="*/ 1006917 w 1228090"/>
              <a:gd name="connsiteY10" fmla="*/ 376664 h 455122"/>
              <a:gd name="connsiteX11" fmla="*/ 1025322 w 1228090"/>
              <a:gd name="connsiteY11" fmla="*/ 320545 h 455122"/>
              <a:gd name="connsiteX12" fmla="*/ 1062392 w 1228090"/>
              <a:gd name="connsiteY12" fmla="*/ 400864 h 455122"/>
              <a:gd name="connsiteX13" fmla="*/ 1124176 w 1228090"/>
              <a:gd name="connsiteY13" fmla="*/ 357615 h 455122"/>
              <a:gd name="connsiteX14" fmla="*/ 1155068 w 1228090"/>
              <a:gd name="connsiteY14" fmla="*/ 437934 h 455122"/>
              <a:gd name="connsiteX15" fmla="*/ 80545 w 1228090"/>
              <a:gd name="connsiteY15" fmla="*/ 454602 h 455122"/>
              <a:gd name="connsiteX0" fmla="*/ 80545 w 1155804"/>
              <a:gd name="connsiteY0" fmla="*/ 454602 h 462937"/>
              <a:gd name="connsiteX1" fmla="*/ 90906 w 1155804"/>
              <a:gd name="connsiteY1" fmla="*/ 427057 h 462937"/>
              <a:gd name="connsiteX2" fmla="*/ 113303 w 1155804"/>
              <a:gd name="connsiteY2" fmla="*/ 287207 h 462937"/>
              <a:gd name="connsiteX3" fmla="*/ 149923 w 1155804"/>
              <a:gd name="connsiteY3" fmla="*/ 423646 h 462937"/>
              <a:gd name="connsiteX4" fmla="*/ 175088 w 1155804"/>
              <a:gd name="connsiteY4" fmla="*/ 251038 h 462937"/>
              <a:gd name="connsiteX5" fmla="*/ 219300 w 1155804"/>
              <a:gd name="connsiteY5" fmla="*/ 423647 h 462937"/>
              <a:gd name="connsiteX6" fmla="*/ 466373 w 1155804"/>
              <a:gd name="connsiteY6" fmla="*/ 429053 h 462937"/>
              <a:gd name="connsiteX7" fmla="*/ 890362 w 1155804"/>
              <a:gd name="connsiteY7" fmla="*/ 428409 h 462937"/>
              <a:gd name="connsiteX8" fmla="*/ 920289 w 1155804"/>
              <a:gd name="connsiteY8" fmla="*/ 171 h 462937"/>
              <a:gd name="connsiteX9" fmla="*/ 956394 w 1155804"/>
              <a:gd name="connsiteY9" fmla="*/ 374671 h 462937"/>
              <a:gd name="connsiteX10" fmla="*/ 1006917 w 1155804"/>
              <a:gd name="connsiteY10" fmla="*/ 376664 h 462937"/>
              <a:gd name="connsiteX11" fmla="*/ 1025322 w 1155804"/>
              <a:gd name="connsiteY11" fmla="*/ 320545 h 462937"/>
              <a:gd name="connsiteX12" fmla="*/ 1062392 w 1155804"/>
              <a:gd name="connsiteY12" fmla="*/ 400864 h 462937"/>
              <a:gd name="connsiteX13" fmla="*/ 1124176 w 1155804"/>
              <a:gd name="connsiteY13" fmla="*/ 357615 h 462937"/>
              <a:gd name="connsiteX14" fmla="*/ 1155068 w 1155804"/>
              <a:gd name="connsiteY14" fmla="*/ 437934 h 462937"/>
              <a:gd name="connsiteX15" fmla="*/ 80545 w 1155804"/>
              <a:gd name="connsiteY15" fmla="*/ 454602 h 462937"/>
              <a:gd name="connsiteX0" fmla="*/ 80545 w 1155072"/>
              <a:gd name="connsiteY0" fmla="*/ 454602 h 454973"/>
              <a:gd name="connsiteX1" fmla="*/ 90906 w 1155072"/>
              <a:gd name="connsiteY1" fmla="*/ 427057 h 454973"/>
              <a:gd name="connsiteX2" fmla="*/ 113303 w 1155072"/>
              <a:gd name="connsiteY2" fmla="*/ 287207 h 454973"/>
              <a:gd name="connsiteX3" fmla="*/ 149923 w 1155072"/>
              <a:gd name="connsiteY3" fmla="*/ 423646 h 454973"/>
              <a:gd name="connsiteX4" fmla="*/ 175088 w 1155072"/>
              <a:gd name="connsiteY4" fmla="*/ 251038 h 454973"/>
              <a:gd name="connsiteX5" fmla="*/ 219300 w 1155072"/>
              <a:gd name="connsiteY5" fmla="*/ 423647 h 454973"/>
              <a:gd name="connsiteX6" fmla="*/ 466373 w 1155072"/>
              <a:gd name="connsiteY6" fmla="*/ 429053 h 454973"/>
              <a:gd name="connsiteX7" fmla="*/ 890362 w 1155072"/>
              <a:gd name="connsiteY7" fmla="*/ 428409 h 454973"/>
              <a:gd name="connsiteX8" fmla="*/ 920289 w 1155072"/>
              <a:gd name="connsiteY8" fmla="*/ 171 h 454973"/>
              <a:gd name="connsiteX9" fmla="*/ 956394 w 1155072"/>
              <a:gd name="connsiteY9" fmla="*/ 374671 h 454973"/>
              <a:gd name="connsiteX10" fmla="*/ 1006917 w 1155072"/>
              <a:gd name="connsiteY10" fmla="*/ 376664 h 454973"/>
              <a:gd name="connsiteX11" fmla="*/ 1025322 w 1155072"/>
              <a:gd name="connsiteY11" fmla="*/ 320545 h 454973"/>
              <a:gd name="connsiteX12" fmla="*/ 1062392 w 1155072"/>
              <a:gd name="connsiteY12" fmla="*/ 400864 h 454973"/>
              <a:gd name="connsiteX13" fmla="*/ 1124176 w 1155072"/>
              <a:gd name="connsiteY13" fmla="*/ 357615 h 454973"/>
              <a:gd name="connsiteX14" fmla="*/ 1155068 w 1155072"/>
              <a:gd name="connsiteY14" fmla="*/ 437934 h 454973"/>
              <a:gd name="connsiteX15" fmla="*/ 80545 w 1155072"/>
              <a:gd name="connsiteY15" fmla="*/ 454602 h 454973"/>
              <a:gd name="connsiteX0" fmla="*/ 80545 w 1155072"/>
              <a:gd name="connsiteY0" fmla="*/ 454602 h 454973"/>
              <a:gd name="connsiteX1" fmla="*/ 90906 w 1155072"/>
              <a:gd name="connsiteY1" fmla="*/ 427057 h 454973"/>
              <a:gd name="connsiteX2" fmla="*/ 113303 w 1155072"/>
              <a:gd name="connsiteY2" fmla="*/ 287207 h 454973"/>
              <a:gd name="connsiteX3" fmla="*/ 149923 w 1155072"/>
              <a:gd name="connsiteY3" fmla="*/ 423646 h 454973"/>
              <a:gd name="connsiteX4" fmla="*/ 175088 w 1155072"/>
              <a:gd name="connsiteY4" fmla="*/ 251038 h 454973"/>
              <a:gd name="connsiteX5" fmla="*/ 219300 w 1155072"/>
              <a:gd name="connsiteY5" fmla="*/ 423647 h 454973"/>
              <a:gd name="connsiteX6" fmla="*/ 466373 w 1155072"/>
              <a:gd name="connsiteY6" fmla="*/ 429053 h 454973"/>
              <a:gd name="connsiteX7" fmla="*/ 890362 w 1155072"/>
              <a:gd name="connsiteY7" fmla="*/ 428409 h 454973"/>
              <a:gd name="connsiteX8" fmla="*/ 920289 w 1155072"/>
              <a:gd name="connsiteY8" fmla="*/ 171 h 454973"/>
              <a:gd name="connsiteX9" fmla="*/ 956394 w 1155072"/>
              <a:gd name="connsiteY9" fmla="*/ 374671 h 454973"/>
              <a:gd name="connsiteX10" fmla="*/ 1006917 w 1155072"/>
              <a:gd name="connsiteY10" fmla="*/ 376664 h 454973"/>
              <a:gd name="connsiteX11" fmla="*/ 1025322 w 1155072"/>
              <a:gd name="connsiteY11" fmla="*/ 320545 h 454973"/>
              <a:gd name="connsiteX12" fmla="*/ 1062392 w 1155072"/>
              <a:gd name="connsiteY12" fmla="*/ 400864 h 454973"/>
              <a:gd name="connsiteX13" fmla="*/ 1124176 w 1155072"/>
              <a:gd name="connsiteY13" fmla="*/ 357615 h 454973"/>
              <a:gd name="connsiteX14" fmla="*/ 1155068 w 1155072"/>
              <a:gd name="connsiteY14" fmla="*/ 437934 h 454973"/>
              <a:gd name="connsiteX15" fmla="*/ 80545 w 1155072"/>
              <a:gd name="connsiteY15" fmla="*/ 454602 h 454973"/>
              <a:gd name="connsiteX0" fmla="*/ 81074 w 1162745"/>
              <a:gd name="connsiteY0" fmla="*/ 454602 h 461881"/>
              <a:gd name="connsiteX1" fmla="*/ 91435 w 1162745"/>
              <a:gd name="connsiteY1" fmla="*/ 427057 h 461881"/>
              <a:gd name="connsiteX2" fmla="*/ 113832 w 1162745"/>
              <a:gd name="connsiteY2" fmla="*/ 287207 h 461881"/>
              <a:gd name="connsiteX3" fmla="*/ 150452 w 1162745"/>
              <a:gd name="connsiteY3" fmla="*/ 423646 h 461881"/>
              <a:gd name="connsiteX4" fmla="*/ 175617 w 1162745"/>
              <a:gd name="connsiteY4" fmla="*/ 251038 h 461881"/>
              <a:gd name="connsiteX5" fmla="*/ 219829 w 1162745"/>
              <a:gd name="connsiteY5" fmla="*/ 423647 h 461881"/>
              <a:gd name="connsiteX6" fmla="*/ 466902 w 1162745"/>
              <a:gd name="connsiteY6" fmla="*/ 429053 h 461881"/>
              <a:gd name="connsiteX7" fmla="*/ 890891 w 1162745"/>
              <a:gd name="connsiteY7" fmla="*/ 428409 h 461881"/>
              <a:gd name="connsiteX8" fmla="*/ 920818 w 1162745"/>
              <a:gd name="connsiteY8" fmla="*/ 171 h 461881"/>
              <a:gd name="connsiteX9" fmla="*/ 956923 w 1162745"/>
              <a:gd name="connsiteY9" fmla="*/ 374671 h 461881"/>
              <a:gd name="connsiteX10" fmla="*/ 1007446 w 1162745"/>
              <a:gd name="connsiteY10" fmla="*/ 376664 h 461881"/>
              <a:gd name="connsiteX11" fmla="*/ 1025851 w 1162745"/>
              <a:gd name="connsiteY11" fmla="*/ 320545 h 461881"/>
              <a:gd name="connsiteX12" fmla="*/ 1062921 w 1162745"/>
              <a:gd name="connsiteY12" fmla="*/ 400864 h 461881"/>
              <a:gd name="connsiteX13" fmla="*/ 1124705 w 1162745"/>
              <a:gd name="connsiteY13" fmla="*/ 357615 h 461881"/>
              <a:gd name="connsiteX14" fmla="*/ 1162741 w 1162745"/>
              <a:gd name="connsiteY14" fmla="*/ 454603 h 461881"/>
              <a:gd name="connsiteX15" fmla="*/ 81074 w 1162745"/>
              <a:gd name="connsiteY15" fmla="*/ 454602 h 46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62745" h="461881">
                <a:moveTo>
                  <a:pt x="81074" y="454602"/>
                </a:moveTo>
                <a:cubicBezTo>
                  <a:pt x="-97477" y="450011"/>
                  <a:pt x="71687" y="452575"/>
                  <a:pt x="91435" y="427057"/>
                </a:cubicBezTo>
                <a:cubicBezTo>
                  <a:pt x="111183" y="401539"/>
                  <a:pt x="103996" y="287775"/>
                  <a:pt x="113832" y="287207"/>
                </a:cubicBezTo>
                <a:cubicBezTo>
                  <a:pt x="123668" y="286639"/>
                  <a:pt x="123486" y="427293"/>
                  <a:pt x="150452" y="423646"/>
                </a:cubicBezTo>
                <a:cubicBezTo>
                  <a:pt x="177418" y="419999"/>
                  <a:pt x="164054" y="251038"/>
                  <a:pt x="175617" y="251038"/>
                </a:cubicBezTo>
                <a:cubicBezTo>
                  <a:pt x="187180" y="251038"/>
                  <a:pt x="185570" y="408266"/>
                  <a:pt x="219829" y="423647"/>
                </a:cubicBezTo>
                <a:cubicBezTo>
                  <a:pt x="254088" y="439028"/>
                  <a:pt x="357043" y="429053"/>
                  <a:pt x="466902" y="429053"/>
                </a:cubicBezTo>
                <a:cubicBezTo>
                  <a:pt x="576761" y="429053"/>
                  <a:pt x="872388" y="445120"/>
                  <a:pt x="890891" y="428409"/>
                </a:cubicBezTo>
                <a:cubicBezTo>
                  <a:pt x="909394" y="411698"/>
                  <a:pt x="909813" y="9127"/>
                  <a:pt x="920818" y="171"/>
                </a:cubicBezTo>
                <a:cubicBezTo>
                  <a:pt x="931823" y="-8785"/>
                  <a:pt x="940104" y="338115"/>
                  <a:pt x="956923" y="374671"/>
                </a:cubicBezTo>
                <a:cubicBezTo>
                  <a:pt x="973742" y="411227"/>
                  <a:pt x="987624" y="403941"/>
                  <a:pt x="1007446" y="376664"/>
                </a:cubicBezTo>
                <a:cubicBezTo>
                  <a:pt x="1017743" y="363674"/>
                  <a:pt x="1016605" y="316512"/>
                  <a:pt x="1025851" y="320545"/>
                </a:cubicBezTo>
                <a:cubicBezTo>
                  <a:pt x="1035097" y="324578"/>
                  <a:pt x="1046445" y="394686"/>
                  <a:pt x="1062921" y="400864"/>
                </a:cubicBezTo>
                <a:cubicBezTo>
                  <a:pt x="1079397" y="407042"/>
                  <a:pt x="1109259" y="351437"/>
                  <a:pt x="1124705" y="357615"/>
                </a:cubicBezTo>
                <a:cubicBezTo>
                  <a:pt x="1137770" y="368555"/>
                  <a:pt x="1160468" y="440820"/>
                  <a:pt x="1162741" y="454603"/>
                </a:cubicBezTo>
                <a:cubicBezTo>
                  <a:pt x="1165014" y="468386"/>
                  <a:pt x="259625" y="459193"/>
                  <a:pt x="81074" y="454602"/>
                </a:cubicBezTo>
                <a:close/>
              </a:path>
            </a:pathLst>
          </a:custGeom>
          <a:solidFill>
            <a:srgbClr val="62922E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98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Typical BE characteristics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767" y="1530830"/>
            <a:ext cx="3619271" cy="4078287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489D-A4F1-431F-BBC3-D35CF2F964B3}" type="datetime1">
              <a:rPr lang="sv-SE" smtClean="0"/>
              <a:t>2017-11-19</a:t>
            </a:fld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6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Luminescence spectroscopy of semiconductors</a:t>
            </a:r>
            <a:endParaRPr lang="sv-SE" dirty="0"/>
          </a:p>
        </p:txBody>
      </p:sp>
      <p:sp>
        <p:nvSpPr>
          <p:cNvPr id="8" name="Rectangle 7"/>
          <p:cNvSpPr/>
          <p:nvPr/>
        </p:nvSpPr>
        <p:spPr>
          <a:xfrm>
            <a:off x="729048" y="1806911"/>
            <a:ext cx="413554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en-US" b="1" dirty="0" smtClean="0"/>
              <a:t>Strong emission </a:t>
            </a:r>
            <a:r>
              <a:rPr lang="en-US" dirty="0" smtClean="0"/>
              <a:t>and </a:t>
            </a:r>
            <a:r>
              <a:rPr lang="en-US" b="1" dirty="0" smtClean="0"/>
              <a:t>low lifetime</a:t>
            </a:r>
            <a:r>
              <a:rPr lang="en-US" dirty="0" smtClean="0"/>
              <a:t> (Giant oscillator strength)</a:t>
            </a:r>
          </a:p>
          <a:p>
            <a:pPr marL="342900" indent="-342900">
              <a:buFontTx/>
              <a:buChar char="-"/>
            </a:pPr>
            <a:endParaRPr lang="en-US" dirty="0"/>
          </a:p>
          <a:p>
            <a:pPr marL="342900" indent="-342900">
              <a:buFontTx/>
              <a:buChar char="-"/>
            </a:pPr>
            <a:r>
              <a:rPr lang="en-US" b="1" dirty="0" smtClean="0"/>
              <a:t>Narrow</a:t>
            </a:r>
            <a:r>
              <a:rPr lang="en-US" dirty="0" smtClean="0"/>
              <a:t> </a:t>
            </a:r>
            <a:r>
              <a:rPr lang="en-US" dirty="0"/>
              <a:t>emission </a:t>
            </a:r>
            <a:r>
              <a:rPr lang="en-US" dirty="0" smtClean="0"/>
              <a:t>lines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/>
              <a:t>Spread excited </a:t>
            </a:r>
            <a:r>
              <a:rPr lang="en-US" dirty="0" smtClean="0"/>
              <a:t>area)</a:t>
            </a:r>
          </a:p>
          <a:p>
            <a:pPr marL="342900" indent="-342900">
              <a:buFontTx/>
              <a:buChar char="-"/>
            </a:pPr>
            <a:endParaRPr lang="en-US" dirty="0"/>
          </a:p>
          <a:p>
            <a:pPr marL="342900" indent="-342900">
              <a:buFontTx/>
              <a:buChar char="-"/>
            </a:pPr>
            <a:r>
              <a:rPr lang="en-US" b="1" dirty="0"/>
              <a:t>No </a:t>
            </a:r>
            <a:r>
              <a:rPr lang="en-US" b="1" dirty="0" smtClean="0"/>
              <a:t>broadening </a:t>
            </a:r>
            <a:r>
              <a:rPr lang="en-US" dirty="0"/>
              <a:t>with temperature </a:t>
            </a:r>
            <a:r>
              <a:rPr lang="en-US" dirty="0" smtClean="0"/>
              <a:t>(Kinetic energy = 0)</a:t>
            </a:r>
          </a:p>
          <a:p>
            <a:pPr marL="342900" indent="-342900">
              <a:buFontTx/>
              <a:buChar char="-"/>
            </a:pPr>
            <a:endParaRPr lang="en-US" dirty="0"/>
          </a:p>
          <a:p>
            <a:pPr marL="342900" indent="-342900">
              <a:buFontTx/>
              <a:buChar char="-"/>
            </a:pPr>
            <a:r>
              <a:rPr lang="en-US" dirty="0" smtClean="0"/>
              <a:t>Intensity </a:t>
            </a:r>
            <a:r>
              <a:rPr lang="en-US" b="1" dirty="0" smtClean="0"/>
              <a:t>linear</a:t>
            </a:r>
            <a:r>
              <a:rPr lang="en-US" dirty="0" smtClean="0"/>
              <a:t> with excitation power (</a:t>
            </a:r>
            <a:r>
              <a:rPr lang="en-US" b="1" dirty="0" smtClean="0"/>
              <a:t>Saturation</a:t>
            </a:r>
            <a:r>
              <a:rPr lang="en-US" dirty="0" smtClean="0"/>
              <a:t> at high power)</a:t>
            </a:r>
          </a:p>
          <a:p>
            <a:pPr marL="342900" indent="-342900">
              <a:buFontTx/>
              <a:buChar char="-"/>
            </a:pPr>
            <a:endParaRPr lang="en-US" dirty="0"/>
          </a:p>
          <a:p>
            <a:pPr marL="342900" indent="-342900">
              <a:buFontTx/>
              <a:buChar char="-"/>
            </a:pPr>
            <a:r>
              <a:rPr lang="en-US" b="1" dirty="0" smtClean="0"/>
              <a:t>Red-shifted</a:t>
            </a:r>
            <a:r>
              <a:rPr lang="en-US" dirty="0" smtClean="0"/>
              <a:t> with </a:t>
            </a:r>
            <a:r>
              <a:rPr lang="en-US" dirty="0"/>
              <a:t>respect to FE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463482" y="3102069"/>
            <a:ext cx="1020382" cy="1959953"/>
          </a:xfrm>
          <a:prstGeom prst="rect">
            <a:avLst/>
          </a:prstGeom>
          <a:solidFill>
            <a:srgbClr val="1954A6">
              <a:alpha val="25098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402729" y="2817942"/>
            <a:ext cx="11418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tx2"/>
                </a:solidFill>
              </a:rPr>
              <a:t>No phonon</a:t>
            </a: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6091880" y="1530830"/>
            <a:ext cx="2106827" cy="3535441"/>
          </a:xfrm>
          <a:custGeom>
            <a:avLst/>
            <a:gdLst>
              <a:gd name="connsiteX0" fmla="*/ 24713 w 2106827"/>
              <a:gd name="connsiteY0" fmla="*/ 3496962 h 3503141"/>
              <a:gd name="connsiteX1" fmla="*/ 1371600 w 2106827"/>
              <a:gd name="connsiteY1" fmla="*/ 3496962 h 3503141"/>
              <a:gd name="connsiteX2" fmla="*/ 1371600 w 2106827"/>
              <a:gd name="connsiteY2" fmla="*/ 469557 h 3503141"/>
              <a:gd name="connsiteX3" fmla="*/ 2106827 w 2106827"/>
              <a:gd name="connsiteY3" fmla="*/ 469557 h 3503141"/>
              <a:gd name="connsiteX4" fmla="*/ 2106827 w 2106827"/>
              <a:gd name="connsiteY4" fmla="*/ 0 h 3503141"/>
              <a:gd name="connsiteX5" fmla="*/ 0 w 2106827"/>
              <a:gd name="connsiteY5" fmla="*/ 0 h 3503141"/>
              <a:gd name="connsiteX6" fmla="*/ 0 w 2106827"/>
              <a:gd name="connsiteY6" fmla="*/ 3503141 h 3503141"/>
              <a:gd name="connsiteX7" fmla="*/ 24713 w 2106827"/>
              <a:gd name="connsiteY7" fmla="*/ 3496962 h 3503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06827" h="3503141">
                <a:moveTo>
                  <a:pt x="24713" y="3496962"/>
                </a:moveTo>
                <a:lnTo>
                  <a:pt x="1371600" y="3496962"/>
                </a:lnTo>
                <a:lnTo>
                  <a:pt x="1371600" y="469557"/>
                </a:lnTo>
                <a:lnTo>
                  <a:pt x="2106827" y="469557"/>
                </a:lnTo>
                <a:lnTo>
                  <a:pt x="2106827" y="0"/>
                </a:lnTo>
                <a:lnTo>
                  <a:pt x="0" y="0"/>
                </a:lnTo>
                <a:lnTo>
                  <a:pt x="0" y="3503141"/>
                </a:lnTo>
                <a:lnTo>
                  <a:pt x="24713" y="3496962"/>
                </a:lnTo>
                <a:close/>
              </a:path>
            </a:pathLst>
          </a:custGeom>
          <a:solidFill>
            <a:srgbClr val="62922E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22186" y="1284431"/>
            <a:ext cx="19765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accent3"/>
                </a:solidFill>
              </a:rPr>
              <a:t>Phonon assisted</a:t>
            </a:r>
            <a:endParaRPr lang="en-US" sz="14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76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bound excitons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Excitons bound to </a:t>
            </a:r>
          </a:p>
          <a:p>
            <a:pPr marL="342900" indent="-342900">
              <a:buFontTx/>
              <a:buChar char="-"/>
            </a:pPr>
            <a:r>
              <a:rPr lang="en-US" dirty="0" smtClean="0"/>
              <a:t>shallow impurities (neutral, ionized)</a:t>
            </a:r>
          </a:p>
          <a:p>
            <a:pPr marL="342900" indent="-342900">
              <a:buFontTx/>
              <a:buChar char="-"/>
            </a:pPr>
            <a:r>
              <a:rPr lang="en-US" dirty="0" smtClean="0"/>
              <a:t>Isoelectronic impurities</a:t>
            </a:r>
          </a:p>
          <a:p>
            <a:endParaRPr lang="en-US" dirty="0" smtClean="0"/>
          </a:p>
          <a:p>
            <a:r>
              <a:rPr lang="en-US" dirty="0" smtClean="0"/>
              <a:t>Bound multiexciton complexes (BMEC) </a:t>
            </a:r>
          </a:p>
          <a:p>
            <a:endParaRPr lang="en-US" dirty="0"/>
          </a:p>
          <a:p>
            <a:r>
              <a:rPr lang="en-US" dirty="0" smtClean="0"/>
              <a:t>Self-trapped excitons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489D-A4F1-431F-BBC3-D35CF2F964B3}" type="datetime1">
              <a:rPr lang="sv-SE" smtClean="0"/>
              <a:t>2017-11-19</a:t>
            </a:fld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7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Luminescence spectroscopy of semiconductors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9386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Excitons bound to ionized impurities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619250" y="1582738"/>
                <a:ext cx="6935788" cy="4552391"/>
              </a:xfrm>
            </p:spPr>
            <p:txBody>
              <a:bodyPr>
                <a:normAutofit/>
              </a:bodyPr>
              <a:lstStyle/>
              <a:p>
                <a:pPr marL="0" lvl="1" indent="0">
                  <a:buNone/>
                </a:pPr>
                <a:r>
                  <a:rPr lang="en-US" dirty="0" smtClean="0"/>
                  <a:t>Capturing of free exciton (FE) by an ionized donor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⊕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</a:rPr>
                          <m:t>D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pPr marL="0" lvl="1" indent="0">
                  <a:buNone/>
                </a:pPr>
                <a:endParaRPr lang="en-US" dirty="0"/>
              </a:p>
              <a:p>
                <a:pPr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⊕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+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FE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⊕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𝑒h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+ </m:t>
                          </m:r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dirty="0" smtClean="0"/>
              </a:p>
              <a:p>
                <a:pPr lvl="1" indent="0">
                  <a:buNone/>
                </a:pPr>
                <a:endParaRPr lang="en-US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⊕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𝑒h</m:t>
                        </m:r>
                      </m:sub>
                    </m:sSub>
                  </m:oMath>
                </a14:m>
                <a:r>
                  <a:rPr lang="en-US" sz="1800" dirty="0" smtClean="0"/>
                  <a:t>	exciton bound to ionized donor</a:t>
                </a:r>
                <a:endParaRPr lang="en-US" sz="1800" dirty="0"/>
              </a:p>
              <a:p>
                <a:pPr lvl="1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 smtClean="0"/>
                  <a:t> 	dissociation or binding energy in the complex</a:t>
                </a:r>
              </a:p>
              <a:p>
                <a:pPr lvl="1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𝜐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BE</m:t>
                        </m:r>
                      </m:sub>
                    </m:sSub>
                  </m:oMath>
                </a14:m>
                <a:r>
                  <a:rPr lang="en-US" dirty="0" smtClean="0"/>
                  <a:t> 	</a:t>
                </a:r>
                <a:r>
                  <a:rPr lang="en-US" sz="1800" dirty="0" smtClean="0"/>
                  <a:t>bound exciton photon emission energy</a:t>
                </a:r>
              </a:p>
              <a:p>
                <a:endParaRPr lang="en-US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⊕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𝑒h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⊕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𝜐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BE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dirty="0" smtClean="0"/>
              </a:p>
              <a:p>
                <a:endParaRPr lang="en-US" sz="16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𝜐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BE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FE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sub>
                          </m:sSub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endParaRPr lang="en-US" sz="1600" dirty="0" smtClean="0"/>
              </a:p>
              <a:p>
                <a:r>
                  <a:rPr lang="en-US" sz="1600" dirty="0" smtClean="0"/>
                  <a:t>Analogous with ionized acceptors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⊖(</m:t>
                    </m:r>
                    <m:sSup>
                      <m:sSup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p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sz="1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19250" y="1582738"/>
                <a:ext cx="6935788" cy="4552391"/>
              </a:xfrm>
              <a:blipFill>
                <a:blip r:embed="rId2"/>
                <a:stretch>
                  <a:fillRect l="-2287" t="-1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489D-A4F1-431F-BBC3-D35CF2F964B3}" type="datetime1">
              <a:rPr lang="sv-SE" smtClean="0"/>
              <a:t>2017-11-19</a:t>
            </a:fld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8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Luminescence spectroscopy of semiconductors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3450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Stability of BE ionized impurity complexes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946" y="2641437"/>
            <a:ext cx="4480551" cy="2568942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489D-A4F1-431F-BBC3-D35CF2F964B3}" type="datetime1">
              <a:rPr lang="sv-SE" smtClean="0"/>
              <a:t>2017-11-19</a:t>
            </a:fld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9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Luminescence spectroscopy of semiconductors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91518" y="1605188"/>
                <a:ext cx="36086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⊕</m:t>
                        </m:r>
                      </m:e>
                      <m:sub>
                        <m:r>
                          <a:rPr lang="en-US" b="1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𝒆𝒉</m:t>
                        </m:r>
                        <m:r>
                          <a:rPr lang="en-US" b="1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b="1" dirty="0" smtClean="0">
                    <a:solidFill>
                      <a:schemeClr val="accent5"/>
                    </a:solidFill>
                  </a:rPr>
                  <a:t>: </a:t>
                </a:r>
                <a:r>
                  <a:rPr lang="en-US" dirty="0" smtClean="0"/>
                  <a:t>the</a:t>
                </a:r>
                <a:r>
                  <a:rPr lang="en-US" b="1" dirty="0" smtClean="0">
                    <a:solidFill>
                      <a:schemeClr val="accent5"/>
                    </a:solidFill>
                  </a:rPr>
                  <a:t> </a:t>
                </a:r>
                <a:r>
                  <a:rPr lang="en-US" b="1" dirty="0" smtClean="0"/>
                  <a:t>hole</a:t>
                </a:r>
                <a:r>
                  <a:rPr lang="en-US" dirty="0" smtClean="0"/>
                  <a:t> can escape easier</a:t>
                </a:r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518" y="1605188"/>
                <a:ext cx="3608617" cy="369332"/>
              </a:xfrm>
              <a:prstGeom prst="rect">
                <a:avLst/>
              </a:prstGeom>
              <a:blipFill>
                <a:blip r:embed="rId3"/>
                <a:stretch>
                  <a:fillRect l="-169" t="-8197" r="-169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2076576" y="4989674"/>
            <a:ext cx="1742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5"/>
                </a:solidFill>
              </a:rPr>
              <a:t>Hole</a:t>
            </a:r>
            <a:r>
              <a:rPr lang="en-US" dirty="0" smtClean="0">
                <a:solidFill>
                  <a:schemeClr val="accent5"/>
                </a:solidFill>
              </a:rPr>
              <a:t> </a:t>
            </a:r>
            <a:r>
              <a:rPr lang="en-US" dirty="0" smtClean="0"/>
              <a:t>heavier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754200" y="4989674"/>
            <a:ext cx="2017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3"/>
                </a:solidFill>
              </a:rPr>
              <a:t>Electron</a:t>
            </a:r>
            <a:r>
              <a:rPr lang="en-US" dirty="0" smtClean="0">
                <a:solidFill>
                  <a:schemeClr val="accent3"/>
                </a:solidFill>
              </a:rPr>
              <a:t> </a:t>
            </a:r>
            <a:r>
              <a:rPr lang="en-US" dirty="0" smtClean="0"/>
              <a:t>heavier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777558" y="1605152"/>
                <a:ext cx="39703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⊖</m:t>
                        </m:r>
                      </m:e>
                      <m:sub>
                        <m:r>
                          <a:rPr lang="en-US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𝒆</m:t>
                        </m:r>
                        <m:r>
                          <a:rPr lang="en-US" b="1" i="1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𝒉</m:t>
                        </m:r>
                      </m:sub>
                    </m:sSub>
                  </m:oMath>
                </a14:m>
                <a:r>
                  <a:rPr lang="en-US" b="1" dirty="0" smtClean="0">
                    <a:solidFill>
                      <a:schemeClr val="accent3"/>
                    </a:solidFill>
                  </a:rPr>
                  <a:t>: </a:t>
                </a:r>
                <a:r>
                  <a:rPr lang="en-US" dirty="0" smtClean="0"/>
                  <a:t>the </a:t>
                </a:r>
                <a:r>
                  <a:rPr lang="en-US" b="1" dirty="0" smtClean="0"/>
                  <a:t>electron</a:t>
                </a:r>
                <a:r>
                  <a:rPr lang="en-US" dirty="0" smtClean="0"/>
                  <a:t> can escape easier</a:t>
                </a:r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7558" y="1605152"/>
                <a:ext cx="3970382" cy="369332"/>
              </a:xfrm>
              <a:prstGeom prst="rect">
                <a:avLst/>
              </a:prstGeom>
              <a:blipFill>
                <a:blip r:embed="rId4"/>
                <a:stretch>
                  <a:fillRect l="-307" t="-8197" r="-614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691518" y="2081449"/>
                <a:ext cx="249318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neutral remainder: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⊕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518" y="2081449"/>
                <a:ext cx="2493183" cy="369332"/>
              </a:xfrm>
              <a:prstGeom prst="rect">
                <a:avLst/>
              </a:prstGeom>
              <a:blipFill>
                <a:blip r:embed="rId5"/>
                <a:stretch>
                  <a:fillRect l="-1956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3654285" y="3327692"/>
                <a:ext cx="86543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≡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⊕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𝑒h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4285" y="3327692"/>
                <a:ext cx="865430" cy="338554"/>
              </a:xfrm>
              <a:prstGeom prst="rect">
                <a:avLst/>
              </a:prstGeom>
              <a:blipFill>
                <a:blip r:embed="rId6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914936" y="3378537"/>
                <a:ext cx="78688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⊖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𝑒h</m:t>
                          </m:r>
                        </m:sub>
                      </m:sSub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4936" y="3378537"/>
                <a:ext cx="786882" cy="338554"/>
              </a:xfrm>
              <a:prstGeom prst="rect">
                <a:avLst/>
              </a:prstGeom>
              <a:blipFill>
                <a:blip r:embed="rId7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Freeform 16"/>
          <p:cNvSpPr/>
          <p:nvPr/>
        </p:nvSpPr>
        <p:spPr>
          <a:xfrm>
            <a:off x="2687596" y="3015528"/>
            <a:ext cx="468006" cy="1756078"/>
          </a:xfrm>
          <a:custGeom>
            <a:avLst/>
            <a:gdLst>
              <a:gd name="connsiteX0" fmla="*/ 35809 w 499194"/>
              <a:gd name="connsiteY0" fmla="*/ 12616 h 1884226"/>
              <a:gd name="connsiteX1" fmla="*/ 171733 w 499194"/>
              <a:gd name="connsiteY1" fmla="*/ 994978 h 1884226"/>
              <a:gd name="connsiteX2" fmla="*/ 307657 w 499194"/>
              <a:gd name="connsiteY2" fmla="*/ 1489248 h 1884226"/>
              <a:gd name="connsiteX3" fmla="*/ 499187 w 499194"/>
              <a:gd name="connsiteY3" fmla="*/ 1754919 h 1884226"/>
              <a:gd name="connsiteX4" fmla="*/ 313836 w 499194"/>
              <a:gd name="connsiteY4" fmla="*/ 1761097 h 1884226"/>
              <a:gd name="connsiteX5" fmla="*/ 23452 w 499194"/>
              <a:gd name="connsiteY5" fmla="*/ 1754919 h 1884226"/>
              <a:gd name="connsiteX6" fmla="*/ 35809 w 499194"/>
              <a:gd name="connsiteY6" fmla="*/ 12616 h 1884226"/>
              <a:gd name="connsiteX0" fmla="*/ 17048 w 480433"/>
              <a:gd name="connsiteY0" fmla="*/ 12616 h 1777247"/>
              <a:gd name="connsiteX1" fmla="*/ 152972 w 480433"/>
              <a:gd name="connsiteY1" fmla="*/ 994978 h 1777247"/>
              <a:gd name="connsiteX2" fmla="*/ 288896 w 480433"/>
              <a:gd name="connsiteY2" fmla="*/ 1489248 h 1777247"/>
              <a:gd name="connsiteX3" fmla="*/ 480426 w 480433"/>
              <a:gd name="connsiteY3" fmla="*/ 1754919 h 1777247"/>
              <a:gd name="connsiteX4" fmla="*/ 295075 w 480433"/>
              <a:gd name="connsiteY4" fmla="*/ 1761097 h 1777247"/>
              <a:gd name="connsiteX5" fmla="*/ 4691 w 480433"/>
              <a:gd name="connsiteY5" fmla="*/ 1754919 h 1777247"/>
              <a:gd name="connsiteX6" fmla="*/ 17048 w 480433"/>
              <a:gd name="connsiteY6" fmla="*/ 12616 h 1777247"/>
              <a:gd name="connsiteX0" fmla="*/ 17048 w 480433"/>
              <a:gd name="connsiteY0" fmla="*/ 12616 h 1777247"/>
              <a:gd name="connsiteX1" fmla="*/ 152972 w 480433"/>
              <a:gd name="connsiteY1" fmla="*/ 994978 h 1777247"/>
              <a:gd name="connsiteX2" fmla="*/ 288896 w 480433"/>
              <a:gd name="connsiteY2" fmla="*/ 1489248 h 1777247"/>
              <a:gd name="connsiteX3" fmla="*/ 480426 w 480433"/>
              <a:gd name="connsiteY3" fmla="*/ 1754919 h 1777247"/>
              <a:gd name="connsiteX4" fmla="*/ 295075 w 480433"/>
              <a:gd name="connsiteY4" fmla="*/ 1761097 h 1777247"/>
              <a:gd name="connsiteX5" fmla="*/ 4691 w 480433"/>
              <a:gd name="connsiteY5" fmla="*/ 1754919 h 1777247"/>
              <a:gd name="connsiteX6" fmla="*/ 17048 w 480433"/>
              <a:gd name="connsiteY6" fmla="*/ 12616 h 1777247"/>
              <a:gd name="connsiteX0" fmla="*/ 16109 w 479494"/>
              <a:gd name="connsiteY0" fmla="*/ 12616 h 1776792"/>
              <a:gd name="connsiteX1" fmla="*/ 152033 w 479494"/>
              <a:gd name="connsiteY1" fmla="*/ 994978 h 1776792"/>
              <a:gd name="connsiteX2" fmla="*/ 287957 w 479494"/>
              <a:gd name="connsiteY2" fmla="*/ 1489248 h 1776792"/>
              <a:gd name="connsiteX3" fmla="*/ 479487 w 479494"/>
              <a:gd name="connsiteY3" fmla="*/ 1754919 h 1776792"/>
              <a:gd name="connsiteX4" fmla="*/ 294136 w 479494"/>
              <a:gd name="connsiteY4" fmla="*/ 1761097 h 1776792"/>
              <a:gd name="connsiteX5" fmla="*/ 3752 w 479494"/>
              <a:gd name="connsiteY5" fmla="*/ 1754919 h 1776792"/>
              <a:gd name="connsiteX6" fmla="*/ 16109 w 479494"/>
              <a:gd name="connsiteY6" fmla="*/ 12616 h 1776792"/>
              <a:gd name="connsiteX0" fmla="*/ 16109 w 479494"/>
              <a:gd name="connsiteY0" fmla="*/ 12616 h 1767853"/>
              <a:gd name="connsiteX1" fmla="*/ 152033 w 479494"/>
              <a:gd name="connsiteY1" fmla="*/ 994978 h 1767853"/>
              <a:gd name="connsiteX2" fmla="*/ 287957 w 479494"/>
              <a:gd name="connsiteY2" fmla="*/ 1489248 h 1767853"/>
              <a:gd name="connsiteX3" fmla="*/ 479487 w 479494"/>
              <a:gd name="connsiteY3" fmla="*/ 1754919 h 1767853"/>
              <a:gd name="connsiteX4" fmla="*/ 294136 w 479494"/>
              <a:gd name="connsiteY4" fmla="*/ 1761097 h 1767853"/>
              <a:gd name="connsiteX5" fmla="*/ 3752 w 479494"/>
              <a:gd name="connsiteY5" fmla="*/ 1754919 h 1767853"/>
              <a:gd name="connsiteX6" fmla="*/ 16109 w 479494"/>
              <a:gd name="connsiteY6" fmla="*/ 12616 h 1767853"/>
              <a:gd name="connsiteX0" fmla="*/ 16109 w 479603"/>
              <a:gd name="connsiteY0" fmla="*/ 12505 h 1780538"/>
              <a:gd name="connsiteX1" fmla="*/ 152033 w 479603"/>
              <a:gd name="connsiteY1" fmla="*/ 994867 h 1780538"/>
              <a:gd name="connsiteX2" fmla="*/ 268907 w 479603"/>
              <a:gd name="connsiteY2" fmla="*/ 1436749 h 1780538"/>
              <a:gd name="connsiteX3" fmla="*/ 479487 w 479603"/>
              <a:gd name="connsiteY3" fmla="*/ 1754808 h 1780538"/>
              <a:gd name="connsiteX4" fmla="*/ 294136 w 479603"/>
              <a:gd name="connsiteY4" fmla="*/ 1760986 h 1780538"/>
              <a:gd name="connsiteX5" fmla="*/ 3752 w 479603"/>
              <a:gd name="connsiteY5" fmla="*/ 1754808 h 1780538"/>
              <a:gd name="connsiteX6" fmla="*/ 16109 w 479603"/>
              <a:gd name="connsiteY6" fmla="*/ 12505 h 1780538"/>
              <a:gd name="connsiteX0" fmla="*/ 16109 w 482743"/>
              <a:gd name="connsiteY0" fmla="*/ 12505 h 1767742"/>
              <a:gd name="connsiteX1" fmla="*/ 152033 w 482743"/>
              <a:gd name="connsiteY1" fmla="*/ 994867 h 1767742"/>
              <a:gd name="connsiteX2" fmla="*/ 268907 w 482743"/>
              <a:gd name="connsiteY2" fmla="*/ 1436749 h 1767742"/>
              <a:gd name="connsiteX3" fmla="*/ 479487 w 482743"/>
              <a:gd name="connsiteY3" fmla="*/ 1754808 h 1767742"/>
              <a:gd name="connsiteX4" fmla="*/ 294136 w 482743"/>
              <a:gd name="connsiteY4" fmla="*/ 1760986 h 1767742"/>
              <a:gd name="connsiteX5" fmla="*/ 3752 w 482743"/>
              <a:gd name="connsiteY5" fmla="*/ 1754808 h 1767742"/>
              <a:gd name="connsiteX6" fmla="*/ 16109 w 482743"/>
              <a:gd name="connsiteY6" fmla="*/ 12505 h 1767742"/>
              <a:gd name="connsiteX0" fmla="*/ 16109 w 479548"/>
              <a:gd name="connsiteY0" fmla="*/ 12505 h 1780538"/>
              <a:gd name="connsiteX1" fmla="*/ 152033 w 479548"/>
              <a:gd name="connsiteY1" fmla="*/ 994867 h 1780538"/>
              <a:gd name="connsiteX2" fmla="*/ 276050 w 479548"/>
              <a:gd name="connsiteY2" fmla="*/ 1436749 h 1780538"/>
              <a:gd name="connsiteX3" fmla="*/ 479487 w 479548"/>
              <a:gd name="connsiteY3" fmla="*/ 1754808 h 1780538"/>
              <a:gd name="connsiteX4" fmla="*/ 294136 w 479548"/>
              <a:gd name="connsiteY4" fmla="*/ 1760986 h 1780538"/>
              <a:gd name="connsiteX5" fmla="*/ 3752 w 479548"/>
              <a:gd name="connsiteY5" fmla="*/ 1754808 h 1780538"/>
              <a:gd name="connsiteX6" fmla="*/ 16109 w 479548"/>
              <a:gd name="connsiteY6" fmla="*/ 12505 h 1780538"/>
              <a:gd name="connsiteX0" fmla="*/ 16109 w 479548"/>
              <a:gd name="connsiteY0" fmla="*/ 12505 h 1780538"/>
              <a:gd name="connsiteX1" fmla="*/ 152033 w 479548"/>
              <a:gd name="connsiteY1" fmla="*/ 994867 h 1780538"/>
              <a:gd name="connsiteX2" fmla="*/ 276050 w 479548"/>
              <a:gd name="connsiteY2" fmla="*/ 1436749 h 1780538"/>
              <a:gd name="connsiteX3" fmla="*/ 479487 w 479548"/>
              <a:gd name="connsiteY3" fmla="*/ 1754808 h 1780538"/>
              <a:gd name="connsiteX4" fmla="*/ 294136 w 479548"/>
              <a:gd name="connsiteY4" fmla="*/ 1760986 h 1780538"/>
              <a:gd name="connsiteX5" fmla="*/ 3752 w 479548"/>
              <a:gd name="connsiteY5" fmla="*/ 1754808 h 1780538"/>
              <a:gd name="connsiteX6" fmla="*/ 16109 w 479548"/>
              <a:gd name="connsiteY6" fmla="*/ 12505 h 1780538"/>
              <a:gd name="connsiteX0" fmla="*/ 15685 w 479124"/>
              <a:gd name="connsiteY0" fmla="*/ 14409 h 1782442"/>
              <a:gd name="connsiteX1" fmla="*/ 144465 w 479124"/>
              <a:gd name="connsiteY1" fmla="*/ 953909 h 1782442"/>
              <a:gd name="connsiteX2" fmla="*/ 275626 w 479124"/>
              <a:gd name="connsiteY2" fmla="*/ 1438653 h 1782442"/>
              <a:gd name="connsiteX3" fmla="*/ 479063 w 479124"/>
              <a:gd name="connsiteY3" fmla="*/ 1756712 h 1782442"/>
              <a:gd name="connsiteX4" fmla="*/ 293712 w 479124"/>
              <a:gd name="connsiteY4" fmla="*/ 1762890 h 1782442"/>
              <a:gd name="connsiteX5" fmla="*/ 3328 w 479124"/>
              <a:gd name="connsiteY5" fmla="*/ 1756712 h 1782442"/>
              <a:gd name="connsiteX6" fmla="*/ 15685 w 479124"/>
              <a:gd name="connsiteY6" fmla="*/ 14409 h 1782442"/>
              <a:gd name="connsiteX0" fmla="*/ 15685 w 507912"/>
              <a:gd name="connsiteY0" fmla="*/ 14409 h 1788767"/>
              <a:gd name="connsiteX1" fmla="*/ 144465 w 507912"/>
              <a:gd name="connsiteY1" fmla="*/ 953909 h 1788767"/>
              <a:gd name="connsiteX2" fmla="*/ 275626 w 507912"/>
              <a:gd name="connsiteY2" fmla="*/ 1438653 h 1788767"/>
              <a:gd name="connsiteX3" fmla="*/ 479063 w 507912"/>
              <a:gd name="connsiteY3" fmla="*/ 1756712 h 1788767"/>
              <a:gd name="connsiteX4" fmla="*/ 293712 w 507912"/>
              <a:gd name="connsiteY4" fmla="*/ 1762890 h 1788767"/>
              <a:gd name="connsiteX5" fmla="*/ 3328 w 507912"/>
              <a:gd name="connsiteY5" fmla="*/ 1756712 h 1788767"/>
              <a:gd name="connsiteX6" fmla="*/ 15685 w 507912"/>
              <a:gd name="connsiteY6" fmla="*/ 14409 h 1788767"/>
              <a:gd name="connsiteX0" fmla="*/ 15685 w 483690"/>
              <a:gd name="connsiteY0" fmla="*/ 14409 h 1769646"/>
              <a:gd name="connsiteX1" fmla="*/ 144465 w 483690"/>
              <a:gd name="connsiteY1" fmla="*/ 953909 h 1769646"/>
              <a:gd name="connsiteX2" fmla="*/ 275626 w 483690"/>
              <a:gd name="connsiteY2" fmla="*/ 1438653 h 1769646"/>
              <a:gd name="connsiteX3" fmla="*/ 479063 w 483690"/>
              <a:gd name="connsiteY3" fmla="*/ 1756712 h 1769646"/>
              <a:gd name="connsiteX4" fmla="*/ 293712 w 483690"/>
              <a:gd name="connsiteY4" fmla="*/ 1762890 h 1769646"/>
              <a:gd name="connsiteX5" fmla="*/ 3328 w 483690"/>
              <a:gd name="connsiteY5" fmla="*/ 1756712 h 1769646"/>
              <a:gd name="connsiteX6" fmla="*/ 15685 w 483690"/>
              <a:gd name="connsiteY6" fmla="*/ 14409 h 1769646"/>
              <a:gd name="connsiteX0" fmla="*/ 12484 w 480489"/>
              <a:gd name="connsiteY0" fmla="*/ 2869 h 1758106"/>
              <a:gd name="connsiteX1" fmla="*/ 141264 w 480489"/>
              <a:gd name="connsiteY1" fmla="*/ 942369 h 1758106"/>
              <a:gd name="connsiteX2" fmla="*/ 272425 w 480489"/>
              <a:gd name="connsiteY2" fmla="*/ 1427113 h 1758106"/>
              <a:gd name="connsiteX3" fmla="*/ 475862 w 480489"/>
              <a:gd name="connsiteY3" fmla="*/ 1745172 h 1758106"/>
              <a:gd name="connsiteX4" fmla="*/ 290511 w 480489"/>
              <a:gd name="connsiteY4" fmla="*/ 1751350 h 1758106"/>
              <a:gd name="connsiteX5" fmla="*/ 127 w 480489"/>
              <a:gd name="connsiteY5" fmla="*/ 1745172 h 1758106"/>
              <a:gd name="connsiteX6" fmla="*/ 12484 w 480489"/>
              <a:gd name="connsiteY6" fmla="*/ 2869 h 1758106"/>
              <a:gd name="connsiteX0" fmla="*/ 9285 w 477290"/>
              <a:gd name="connsiteY0" fmla="*/ 14409 h 1769646"/>
              <a:gd name="connsiteX1" fmla="*/ 138065 w 477290"/>
              <a:gd name="connsiteY1" fmla="*/ 953909 h 1769646"/>
              <a:gd name="connsiteX2" fmla="*/ 269226 w 477290"/>
              <a:gd name="connsiteY2" fmla="*/ 1438653 h 1769646"/>
              <a:gd name="connsiteX3" fmla="*/ 472663 w 477290"/>
              <a:gd name="connsiteY3" fmla="*/ 1756712 h 1769646"/>
              <a:gd name="connsiteX4" fmla="*/ 287312 w 477290"/>
              <a:gd name="connsiteY4" fmla="*/ 1762890 h 1769646"/>
              <a:gd name="connsiteX5" fmla="*/ 11215 w 477290"/>
              <a:gd name="connsiteY5" fmla="*/ 1756712 h 1769646"/>
              <a:gd name="connsiteX6" fmla="*/ 9285 w 477290"/>
              <a:gd name="connsiteY6" fmla="*/ 14409 h 1769646"/>
              <a:gd name="connsiteX0" fmla="*/ 1 w 468006"/>
              <a:gd name="connsiteY0" fmla="*/ 841 h 1756078"/>
              <a:gd name="connsiteX1" fmla="*/ 128781 w 468006"/>
              <a:gd name="connsiteY1" fmla="*/ 940341 h 1756078"/>
              <a:gd name="connsiteX2" fmla="*/ 259942 w 468006"/>
              <a:gd name="connsiteY2" fmla="*/ 1425085 h 1756078"/>
              <a:gd name="connsiteX3" fmla="*/ 463379 w 468006"/>
              <a:gd name="connsiteY3" fmla="*/ 1743144 h 1756078"/>
              <a:gd name="connsiteX4" fmla="*/ 278028 w 468006"/>
              <a:gd name="connsiteY4" fmla="*/ 1749322 h 1756078"/>
              <a:gd name="connsiteX5" fmla="*/ 1931 w 468006"/>
              <a:gd name="connsiteY5" fmla="*/ 1743144 h 1756078"/>
              <a:gd name="connsiteX6" fmla="*/ 1 w 468006"/>
              <a:gd name="connsiteY6" fmla="*/ 841 h 1756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8006" h="1756078">
                <a:moveTo>
                  <a:pt x="1" y="841"/>
                </a:moveTo>
                <a:cubicBezTo>
                  <a:pt x="-289" y="-28184"/>
                  <a:pt x="85458" y="702967"/>
                  <a:pt x="128781" y="940341"/>
                </a:cubicBezTo>
                <a:cubicBezTo>
                  <a:pt x="172104" y="1177715"/>
                  <a:pt x="204176" y="1291284"/>
                  <a:pt x="259942" y="1425085"/>
                </a:cubicBezTo>
                <a:cubicBezTo>
                  <a:pt x="315708" y="1558886"/>
                  <a:pt x="431790" y="1724825"/>
                  <a:pt x="463379" y="1743144"/>
                </a:cubicBezTo>
                <a:cubicBezTo>
                  <a:pt x="494968" y="1761463"/>
                  <a:pt x="357317" y="1749322"/>
                  <a:pt x="278028" y="1749322"/>
                </a:cubicBezTo>
                <a:cubicBezTo>
                  <a:pt x="198739" y="1749322"/>
                  <a:pt x="3669" y="1768051"/>
                  <a:pt x="1931" y="1743144"/>
                </a:cubicBezTo>
                <a:cubicBezTo>
                  <a:pt x="193" y="1718237"/>
                  <a:pt x="291" y="29866"/>
                  <a:pt x="1" y="841"/>
                </a:cubicBezTo>
                <a:close/>
              </a:path>
            </a:pathLst>
          </a:custGeom>
          <a:solidFill>
            <a:srgbClr val="9D102D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4964841" y="4388547"/>
            <a:ext cx="1214437" cy="375960"/>
          </a:xfrm>
          <a:custGeom>
            <a:avLst/>
            <a:gdLst>
              <a:gd name="connsiteX0" fmla="*/ 4 w 1326513"/>
              <a:gd name="connsiteY0" fmla="*/ 338138 h 383456"/>
              <a:gd name="connsiteX1" fmla="*/ 1185867 w 1326513"/>
              <a:gd name="connsiteY1" fmla="*/ 1 h 383456"/>
              <a:gd name="connsiteX2" fmla="*/ 1171579 w 1326513"/>
              <a:gd name="connsiteY2" fmla="*/ 342901 h 383456"/>
              <a:gd name="connsiteX3" fmla="*/ 4 w 1326513"/>
              <a:gd name="connsiteY3" fmla="*/ 338138 h 383456"/>
              <a:gd name="connsiteX0" fmla="*/ 4 w 1270210"/>
              <a:gd name="connsiteY0" fmla="*/ 338741 h 384059"/>
              <a:gd name="connsiteX1" fmla="*/ 1185867 w 1270210"/>
              <a:gd name="connsiteY1" fmla="*/ 604 h 384059"/>
              <a:gd name="connsiteX2" fmla="*/ 1171579 w 1270210"/>
              <a:gd name="connsiteY2" fmla="*/ 343504 h 384059"/>
              <a:gd name="connsiteX3" fmla="*/ 4 w 1270210"/>
              <a:gd name="connsiteY3" fmla="*/ 338741 h 384059"/>
              <a:gd name="connsiteX0" fmla="*/ 4 w 1270210"/>
              <a:gd name="connsiteY0" fmla="*/ 338741 h 384059"/>
              <a:gd name="connsiteX1" fmla="*/ 1185867 w 1270210"/>
              <a:gd name="connsiteY1" fmla="*/ 604 h 384059"/>
              <a:gd name="connsiteX2" fmla="*/ 1171579 w 1270210"/>
              <a:gd name="connsiteY2" fmla="*/ 343504 h 384059"/>
              <a:gd name="connsiteX3" fmla="*/ 4 w 1270210"/>
              <a:gd name="connsiteY3" fmla="*/ 338741 h 384059"/>
              <a:gd name="connsiteX0" fmla="*/ 4 w 1270210"/>
              <a:gd name="connsiteY0" fmla="*/ 338741 h 384059"/>
              <a:gd name="connsiteX1" fmla="*/ 1185867 w 1270210"/>
              <a:gd name="connsiteY1" fmla="*/ 604 h 384059"/>
              <a:gd name="connsiteX2" fmla="*/ 1171579 w 1270210"/>
              <a:gd name="connsiteY2" fmla="*/ 343504 h 384059"/>
              <a:gd name="connsiteX3" fmla="*/ 4 w 1270210"/>
              <a:gd name="connsiteY3" fmla="*/ 338741 h 384059"/>
              <a:gd name="connsiteX0" fmla="*/ 69245 w 1339451"/>
              <a:gd name="connsiteY0" fmla="*/ 338741 h 387556"/>
              <a:gd name="connsiteX1" fmla="*/ 1255108 w 1339451"/>
              <a:gd name="connsiteY1" fmla="*/ 604 h 387556"/>
              <a:gd name="connsiteX2" fmla="*/ 1240820 w 1339451"/>
              <a:gd name="connsiteY2" fmla="*/ 343504 h 387556"/>
              <a:gd name="connsiteX3" fmla="*/ 69245 w 1339451"/>
              <a:gd name="connsiteY3" fmla="*/ 338741 h 387556"/>
              <a:gd name="connsiteX0" fmla="*/ 67219 w 1337425"/>
              <a:gd name="connsiteY0" fmla="*/ 338741 h 376876"/>
              <a:gd name="connsiteX1" fmla="*/ 1253082 w 1337425"/>
              <a:gd name="connsiteY1" fmla="*/ 604 h 376876"/>
              <a:gd name="connsiteX2" fmla="*/ 1238794 w 1337425"/>
              <a:gd name="connsiteY2" fmla="*/ 343504 h 376876"/>
              <a:gd name="connsiteX3" fmla="*/ 67219 w 1337425"/>
              <a:gd name="connsiteY3" fmla="*/ 338741 h 376876"/>
              <a:gd name="connsiteX0" fmla="*/ 67219 w 1337425"/>
              <a:gd name="connsiteY0" fmla="*/ 338741 h 376876"/>
              <a:gd name="connsiteX1" fmla="*/ 1253082 w 1337425"/>
              <a:gd name="connsiteY1" fmla="*/ 604 h 376876"/>
              <a:gd name="connsiteX2" fmla="*/ 1238794 w 1337425"/>
              <a:gd name="connsiteY2" fmla="*/ 343504 h 376876"/>
              <a:gd name="connsiteX3" fmla="*/ 67219 w 1337425"/>
              <a:gd name="connsiteY3" fmla="*/ 338741 h 376876"/>
              <a:gd name="connsiteX0" fmla="*/ 65877 w 1336083"/>
              <a:gd name="connsiteY0" fmla="*/ 338741 h 373407"/>
              <a:gd name="connsiteX1" fmla="*/ 1251740 w 1336083"/>
              <a:gd name="connsiteY1" fmla="*/ 604 h 373407"/>
              <a:gd name="connsiteX2" fmla="*/ 1237452 w 1336083"/>
              <a:gd name="connsiteY2" fmla="*/ 343504 h 373407"/>
              <a:gd name="connsiteX3" fmla="*/ 65877 w 1336083"/>
              <a:gd name="connsiteY3" fmla="*/ 338741 h 373407"/>
              <a:gd name="connsiteX0" fmla="*/ 15 w 1274635"/>
              <a:gd name="connsiteY0" fmla="*/ 355382 h 402471"/>
              <a:gd name="connsiteX1" fmla="*/ 1197784 w 1274635"/>
              <a:gd name="connsiteY1" fmla="*/ 577 h 402471"/>
              <a:gd name="connsiteX2" fmla="*/ 1171590 w 1274635"/>
              <a:gd name="connsiteY2" fmla="*/ 360145 h 402471"/>
              <a:gd name="connsiteX3" fmla="*/ 15 w 1274635"/>
              <a:gd name="connsiteY3" fmla="*/ 355382 h 402471"/>
              <a:gd name="connsiteX0" fmla="*/ 91774 w 1366394"/>
              <a:gd name="connsiteY0" fmla="*/ 355382 h 392358"/>
              <a:gd name="connsiteX1" fmla="*/ 1289543 w 1366394"/>
              <a:gd name="connsiteY1" fmla="*/ 577 h 392358"/>
              <a:gd name="connsiteX2" fmla="*/ 1263349 w 1366394"/>
              <a:gd name="connsiteY2" fmla="*/ 360145 h 392358"/>
              <a:gd name="connsiteX3" fmla="*/ 91774 w 1366394"/>
              <a:gd name="connsiteY3" fmla="*/ 355382 h 392358"/>
              <a:gd name="connsiteX0" fmla="*/ 63151 w 1337771"/>
              <a:gd name="connsiteY0" fmla="*/ 355382 h 390381"/>
              <a:gd name="connsiteX1" fmla="*/ 1260920 w 1337771"/>
              <a:gd name="connsiteY1" fmla="*/ 577 h 390381"/>
              <a:gd name="connsiteX2" fmla="*/ 1234726 w 1337771"/>
              <a:gd name="connsiteY2" fmla="*/ 360145 h 390381"/>
              <a:gd name="connsiteX3" fmla="*/ 63151 w 1337771"/>
              <a:gd name="connsiteY3" fmla="*/ 355382 h 390381"/>
              <a:gd name="connsiteX0" fmla="*/ 63151 w 1337771"/>
              <a:gd name="connsiteY0" fmla="*/ 355382 h 390381"/>
              <a:gd name="connsiteX1" fmla="*/ 1260920 w 1337771"/>
              <a:gd name="connsiteY1" fmla="*/ 577 h 390381"/>
              <a:gd name="connsiteX2" fmla="*/ 1234726 w 1337771"/>
              <a:gd name="connsiteY2" fmla="*/ 360145 h 390381"/>
              <a:gd name="connsiteX3" fmla="*/ 63151 w 1337771"/>
              <a:gd name="connsiteY3" fmla="*/ 355382 h 390381"/>
              <a:gd name="connsiteX0" fmla="*/ 0 w 1274620"/>
              <a:gd name="connsiteY0" fmla="*/ 355382 h 387414"/>
              <a:gd name="connsiteX1" fmla="*/ 1197769 w 1274620"/>
              <a:gd name="connsiteY1" fmla="*/ 577 h 387414"/>
              <a:gd name="connsiteX2" fmla="*/ 1171575 w 1274620"/>
              <a:gd name="connsiteY2" fmla="*/ 360145 h 387414"/>
              <a:gd name="connsiteX3" fmla="*/ 0 w 1274620"/>
              <a:gd name="connsiteY3" fmla="*/ 355382 h 387414"/>
              <a:gd name="connsiteX0" fmla="*/ 0 w 1274620"/>
              <a:gd name="connsiteY0" fmla="*/ 355382 h 387414"/>
              <a:gd name="connsiteX1" fmla="*/ 1197769 w 1274620"/>
              <a:gd name="connsiteY1" fmla="*/ 577 h 387414"/>
              <a:gd name="connsiteX2" fmla="*/ 1171575 w 1274620"/>
              <a:gd name="connsiteY2" fmla="*/ 360145 h 387414"/>
              <a:gd name="connsiteX3" fmla="*/ 0 w 1274620"/>
              <a:gd name="connsiteY3" fmla="*/ 355382 h 387414"/>
              <a:gd name="connsiteX0" fmla="*/ 0 w 1274620"/>
              <a:gd name="connsiteY0" fmla="*/ 355382 h 387414"/>
              <a:gd name="connsiteX1" fmla="*/ 1197769 w 1274620"/>
              <a:gd name="connsiteY1" fmla="*/ 577 h 387414"/>
              <a:gd name="connsiteX2" fmla="*/ 1171575 w 1274620"/>
              <a:gd name="connsiteY2" fmla="*/ 360145 h 387414"/>
              <a:gd name="connsiteX3" fmla="*/ 0 w 1274620"/>
              <a:gd name="connsiteY3" fmla="*/ 355382 h 387414"/>
              <a:gd name="connsiteX0" fmla="*/ 0 w 1274620"/>
              <a:gd name="connsiteY0" fmla="*/ 355382 h 362248"/>
              <a:gd name="connsiteX1" fmla="*/ 1197769 w 1274620"/>
              <a:gd name="connsiteY1" fmla="*/ 577 h 362248"/>
              <a:gd name="connsiteX2" fmla="*/ 1171575 w 1274620"/>
              <a:gd name="connsiteY2" fmla="*/ 360145 h 362248"/>
              <a:gd name="connsiteX3" fmla="*/ 0 w 1274620"/>
              <a:gd name="connsiteY3" fmla="*/ 355382 h 362248"/>
              <a:gd name="connsiteX0" fmla="*/ 0 w 1206685"/>
              <a:gd name="connsiteY0" fmla="*/ 355540 h 362406"/>
              <a:gd name="connsiteX1" fmla="*/ 1197769 w 1206685"/>
              <a:gd name="connsiteY1" fmla="*/ 735 h 362406"/>
              <a:gd name="connsiteX2" fmla="*/ 1171575 w 1206685"/>
              <a:gd name="connsiteY2" fmla="*/ 360303 h 362406"/>
              <a:gd name="connsiteX3" fmla="*/ 0 w 1206685"/>
              <a:gd name="connsiteY3" fmla="*/ 355540 h 362406"/>
              <a:gd name="connsiteX0" fmla="*/ 0 w 1197769"/>
              <a:gd name="connsiteY0" fmla="*/ 354805 h 361671"/>
              <a:gd name="connsiteX1" fmla="*/ 1197769 w 1197769"/>
              <a:gd name="connsiteY1" fmla="*/ 0 h 361671"/>
              <a:gd name="connsiteX2" fmla="*/ 1171575 w 1197769"/>
              <a:gd name="connsiteY2" fmla="*/ 359568 h 361671"/>
              <a:gd name="connsiteX3" fmla="*/ 0 w 1197769"/>
              <a:gd name="connsiteY3" fmla="*/ 354805 h 361671"/>
              <a:gd name="connsiteX0" fmla="*/ 0 w 1197769"/>
              <a:gd name="connsiteY0" fmla="*/ 354805 h 361671"/>
              <a:gd name="connsiteX1" fmla="*/ 1197769 w 1197769"/>
              <a:gd name="connsiteY1" fmla="*/ 0 h 361671"/>
              <a:gd name="connsiteX2" fmla="*/ 1171575 w 1197769"/>
              <a:gd name="connsiteY2" fmla="*/ 359568 h 361671"/>
              <a:gd name="connsiteX3" fmla="*/ 0 w 1197769"/>
              <a:gd name="connsiteY3" fmla="*/ 354805 h 361671"/>
              <a:gd name="connsiteX0" fmla="*/ 0 w 1197769"/>
              <a:gd name="connsiteY0" fmla="*/ 354805 h 361671"/>
              <a:gd name="connsiteX1" fmla="*/ 1197769 w 1197769"/>
              <a:gd name="connsiteY1" fmla="*/ 0 h 361671"/>
              <a:gd name="connsiteX2" fmla="*/ 1171575 w 1197769"/>
              <a:gd name="connsiteY2" fmla="*/ 359568 h 361671"/>
              <a:gd name="connsiteX3" fmla="*/ 0 w 1197769"/>
              <a:gd name="connsiteY3" fmla="*/ 354805 h 361671"/>
              <a:gd name="connsiteX0" fmla="*/ 0 w 1197769"/>
              <a:gd name="connsiteY0" fmla="*/ 354805 h 361671"/>
              <a:gd name="connsiteX1" fmla="*/ 1197769 w 1197769"/>
              <a:gd name="connsiteY1" fmla="*/ 0 h 361671"/>
              <a:gd name="connsiteX2" fmla="*/ 1171575 w 1197769"/>
              <a:gd name="connsiteY2" fmla="*/ 359568 h 361671"/>
              <a:gd name="connsiteX3" fmla="*/ 0 w 1197769"/>
              <a:gd name="connsiteY3" fmla="*/ 354805 h 361671"/>
              <a:gd name="connsiteX0" fmla="*/ 0 w 1197769"/>
              <a:gd name="connsiteY0" fmla="*/ 354805 h 360534"/>
              <a:gd name="connsiteX1" fmla="*/ 1197769 w 1197769"/>
              <a:gd name="connsiteY1" fmla="*/ 0 h 360534"/>
              <a:gd name="connsiteX2" fmla="*/ 1152525 w 1197769"/>
              <a:gd name="connsiteY2" fmla="*/ 357187 h 360534"/>
              <a:gd name="connsiteX3" fmla="*/ 0 w 1197769"/>
              <a:gd name="connsiteY3" fmla="*/ 354805 h 360534"/>
              <a:gd name="connsiteX0" fmla="*/ 0 w 1183482"/>
              <a:gd name="connsiteY0" fmla="*/ 352424 h 358153"/>
              <a:gd name="connsiteX1" fmla="*/ 1183482 w 1183482"/>
              <a:gd name="connsiteY1" fmla="*/ 0 h 358153"/>
              <a:gd name="connsiteX2" fmla="*/ 1152525 w 1183482"/>
              <a:gd name="connsiteY2" fmla="*/ 354806 h 358153"/>
              <a:gd name="connsiteX3" fmla="*/ 0 w 1183482"/>
              <a:gd name="connsiteY3" fmla="*/ 352424 h 358153"/>
              <a:gd name="connsiteX0" fmla="*/ 0 w 1183482"/>
              <a:gd name="connsiteY0" fmla="*/ 352424 h 358153"/>
              <a:gd name="connsiteX1" fmla="*/ 1183482 w 1183482"/>
              <a:gd name="connsiteY1" fmla="*/ 0 h 358153"/>
              <a:gd name="connsiteX2" fmla="*/ 1143000 w 1183482"/>
              <a:gd name="connsiteY2" fmla="*/ 354806 h 358153"/>
              <a:gd name="connsiteX3" fmla="*/ 0 w 1183482"/>
              <a:gd name="connsiteY3" fmla="*/ 352424 h 358153"/>
              <a:gd name="connsiteX0" fmla="*/ 0 w 1183482"/>
              <a:gd name="connsiteY0" fmla="*/ 352424 h 358153"/>
              <a:gd name="connsiteX1" fmla="*/ 1183482 w 1183482"/>
              <a:gd name="connsiteY1" fmla="*/ 0 h 358153"/>
              <a:gd name="connsiteX2" fmla="*/ 1143000 w 1183482"/>
              <a:gd name="connsiteY2" fmla="*/ 354806 h 358153"/>
              <a:gd name="connsiteX3" fmla="*/ 0 w 1183482"/>
              <a:gd name="connsiteY3" fmla="*/ 352424 h 358153"/>
              <a:gd name="connsiteX0" fmla="*/ 0 w 1183482"/>
              <a:gd name="connsiteY0" fmla="*/ 352424 h 358153"/>
              <a:gd name="connsiteX1" fmla="*/ 1183482 w 1183482"/>
              <a:gd name="connsiteY1" fmla="*/ 0 h 358153"/>
              <a:gd name="connsiteX2" fmla="*/ 1166812 w 1183482"/>
              <a:gd name="connsiteY2" fmla="*/ 354806 h 358153"/>
              <a:gd name="connsiteX3" fmla="*/ 0 w 1183482"/>
              <a:gd name="connsiteY3" fmla="*/ 352424 h 358153"/>
              <a:gd name="connsiteX0" fmla="*/ 0 w 1209675"/>
              <a:gd name="connsiteY0" fmla="*/ 357187 h 362916"/>
              <a:gd name="connsiteX1" fmla="*/ 1209675 w 1209675"/>
              <a:gd name="connsiteY1" fmla="*/ 0 h 362916"/>
              <a:gd name="connsiteX2" fmla="*/ 1166812 w 1209675"/>
              <a:gd name="connsiteY2" fmla="*/ 359569 h 362916"/>
              <a:gd name="connsiteX3" fmla="*/ 0 w 1209675"/>
              <a:gd name="connsiteY3" fmla="*/ 357187 h 362916"/>
              <a:gd name="connsiteX0" fmla="*/ 0 w 1209675"/>
              <a:gd name="connsiteY0" fmla="*/ 357187 h 364053"/>
              <a:gd name="connsiteX1" fmla="*/ 1209675 w 1209675"/>
              <a:gd name="connsiteY1" fmla="*/ 0 h 364053"/>
              <a:gd name="connsiteX2" fmla="*/ 1159669 w 1209675"/>
              <a:gd name="connsiteY2" fmla="*/ 361951 h 364053"/>
              <a:gd name="connsiteX3" fmla="*/ 0 w 1209675"/>
              <a:gd name="connsiteY3" fmla="*/ 357187 h 364053"/>
              <a:gd name="connsiteX0" fmla="*/ 0 w 1214437"/>
              <a:gd name="connsiteY0" fmla="*/ 369094 h 375960"/>
              <a:gd name="connsiteX1" fmla="*/ 1214437 w 1214437"/>
              <a:gd name="connsiteY1" fmla="*/ 0 h 375960"/>
              <a:gd name="connsiteX2" fmla="*/ 1159669 w 1214437"/>
              <a:gd name="connsiteY2" fmla="*/ 373858 h 375960"/>
              <a:gd name="connsiteX3" fmla="*/ 0 w 1214437"/>
              <a:gd name="connsiteY3" fmla="*/ 369094 h 37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4437" h="375960">
                <a:moveTo>
                  <a:pt x="0" y="369094"/>
                </a:moveTo>
                <a:cubicBezTo>
                  <a:pt x="366316" y="347267"/>
                  <a:pt x="778669" y="261143"/>
                  <a:pt x="1214437" y="0"/>
                </a:cubicBezTo>
                <a:cubicBezTo>
                  <a:pt x="1197768" y="174627"/>
                  <a:pt x="1173559" y="243287"/>
                  <a:pt x="1159669" y="373858"/>
                </a:cubicBezTo>
                <a:cubicBezTo>
                  <a:pt x="1014810" y="375842"/>
                  <a:pt x="864791" y="379015"/>
                  <a:pt x="0" y="369094"/>
                </a:cubicBezTo>
                <a:close/>
              </a:path>
            </a:pathLst>
          </a:custGeom>
          <a:solidFill>
            <a:srgbClr val="62922E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6219762" y="3028856"/>
            <a:ext cx="522041" cy="1738313"/>
          </a:xfrm>
          <a:custGeom>
            <a:avLst/>
            <a:gdLst>
              <a:gd name="connsiteX0" fmla="*/ 23100 w 602853"/>
              <a:gd name="connsiteY0" fmla="*/ 1747862 h 1906364"/>
              <a:gd name="connsiteX1" fmla="*/ 544593 w 602853"/>
              <a:gd name="connsiteY1" fmla="*/ 1745481 h 1906364"/>
              <a:gd name="connsiteX2" fmla="*/ 544593 w 602853"/>
              <a:gd name="connsiteY2" fmla="*/ 11931 h 1906364"/>
              <a:gd name="connsiteX3" fmla="*/ 137400 w 602853"/>
              <a:gd name="connsiteY3" fmla="*/ 1016818 h 1906364"/>
              <a:gd name="connsiteX4" fmla="*/ 23100 w 602853"/>
              <a:gd name="connsiteY4" fmla="*/ 1747862 h 1906364"/>
              <a:gd name="connsiteX0" fmla="*/ 23100 w 602853"/>
              <a:gd name="connsiteY0" fmla="*/ 1747862 h 1906364"/>
              <a:gd name="connsiteX1" fmla="*/ 544593 w 602853"/>
              <a:gd name="connsiteY1" fmla="*/ 1745481 h 1906364"/>
              <a:gd name="connsiteX2" fmla="*/ 544593 w 602853"/>
              <a:gd name="connsiteY2" fmla="*/ 11931 h 1906364"/>
              <a:gd name="connsiteX3" fmla="*/ 137400 w 602853"/>
              <a:gd name="connsiteY3" fmla="*/ 1016818 h 1906364"/>
              <a:gd name="connsiteX4" fmla="*/ 23100 w 602853"/>
              <a:gd name="connsiteY4" fmla="*/ 1747862 h 1906364"/>
              <a:gd name="connsiteX0" fmla="*/ 23100 w 602853"/>
              <a:gd name="connsiteY0" fmla="*/ 1747862 h 1906364"/>
              <a:gd name="connsiteX1" fmla="*/ 544593 w 602853"/>
              <a:gd name="connsiteY1" fmla="*/ 1745481 h 1906364"/>
              <a:gd name="connsiteX2" fmla="*/ 544593 w 602853"/>
              <a:gd name="connsiteY2" fmla="*/ 11931 h 1906364"/>
              <a:gd name="connsiteX3" fmla="*/ 137400 w 602853"/>
              <a:gd name="connsiteY3" fmla="*/ 1016818 h 1906364"/>
              <a:gd name="connsiteX4" fmla="*/ 23100 w 602853"/>
              <a:gd name="connsiteY4" fmla="*/ 1747862 h 1906364"/>
              <a:gd name="connsiteX0" fmla="*/ 23100 w 602853"/>
              <a:gd name="connsiteY0" fmla="*/ 1747862 h 1906364"/>
              <a:gd name="connsiteX1" fmla="*/ 544593 w 602853"/>
              <a:gd name="connsiteY1" fmla="*/ 1745481 h 1906364"/>
              <a:gd name="connsiteX2" fmla="*/ 544593 w 602853"/>
              <a:gd name="connsiteY2" fmla="*/ 11931 h 1906364"/>
              <a:gd name="connsiteX3" fmla="*/ 137400 w 602853"/>
              <a:gd name="connsiteY3" fmla="*/ 1016818 h 1906364"/>
              <a:gd name="connsiteX4" fmla="*/ 23100 w 602853"/>
              <a:gd name="connsiteY4" fmla="*/ 1747862 h 1906364"/>
              <a:gd name="connsiteX0" fmla="*/ 23100 w 602853"/>
              <a:gd name="connsiteY0" fmla="*/ 1747862 h 1874688"/>
              <a:gd name="connsiteX1" fmla="*/ 544593 w 602853"/>
              <a:gd name="connsiteY1" fmla="*/ 1745481 h 1874688"/>
              <a:gd name="connsiteX2" fmla="*/ 544593 w 602853"/>
              <a:gd name="connsiteY2" fmla="*/ 11931 h 1874688"/>
              <a:gd name="connsiteX3" fmla="*/ 137400 w 602853"/>
              <a:gd name="connsiteY3" fmla="*/ 1016818 h 1874688"/>
              <a:gd name="connsiteX4" fmla="*/ 23100 w 602853"/>
              <a:gd name="connsiteY4" fmla="*/ 1747862 h 1874688"/>
              <a:gd name="connsiteX0" fmla="*/ 23100 w 602853"/>
              <a:gd name="connsiteY0" fmla="*/ 1747862 h 1747862"/>
              <a:gd name="connsiteX1" fmla="*/ 544593 w 602853"/>
              <a:gd name="connsiteY1" fmla="*/ 1745481 h 1747862"/>
              <a:gd name="connsiteX2" fmla="*/ 544593 w 602853"/>
              <a:gd name="connsiteY2" fmla="*/ 11931 h 1747862"/>
              <a:gd name="connsiteX3" fmla="*/ 137400 w 602853"/>
              <a:gd name="connsiteY3" fmla="*/ 1016818 h 1747862"/>
              <a:gd name="connsiteX4" fmla="*/ 23100 w 602853"/>
              <a:gd name="connsiteY4" fmla="*/ 1747862 h 1747862"/>
              <a:gd name="connsiteX0" fmla="*/ 23100 w 572047"/>
              <a:gd name="connsiteY0" fmla="*/ 1747862 h 1747862"/>
              <a:gd name="connsiteX1" fmla="*/ 544593 w 572047"/>
              <a:gd name="connsiteY1" fmla="*/ 1745481 h 1747862"/>
              <a:gd name="connsiteX2" fmla="*/ 544593 w 572047"/>
              <a:gd name="connsiteY2" fmla="*/ 11931 h 1747862"/>
              <a:gd name="connsiteX3" fmla="*/ 137400 w 572047"/>
              <a:gd name="connsiteY3" fmla="*/ 1016818 h 1747862"/>
              <a:gd name="connsiteX4" fmla="*/ 23100 w 572047"/>
              <a:gd name="connsiteY4" fmla="*/ 1747862 h 1747862"/>
              <a:gd name="connsiteX0" fmla="*/ 23100 w 544593"/>
              <a:gd name="connsiteY0" fmla="*/ 1747862 h 1747862"/>
              <a:gd name="connsiteX1" fmla="*/ 544593 w 544593"/>
              <a:gd name="connsiteY1" fmla="*/ 1745481 h 1747862"/>
              <a:gd name="connsiteX2" fmla="*/ 544593 w 544593"/>
              <a:gd name="connsiteY2" fmla="*/ 11931 h 1747862"/>
              <a:gd name="connsiteX3" fmla="*/ 137400 w 544593"/>
              <a:gd name="connsiteY3" fmla="*/ 1016818 h 1747862"/>
              <a:gd name="connsiteX4" fmla="*/ 23100 w 544593"/>
              <a:gd name="connsiteY4" fmla="*/ 1747862 h 1747862"/>
              <a:gd name="connsiteX0" fmla="*/ 23100 w 544593"/>
              <a:gd name="connsiteY0" fmla="*/ 1747862 h 1747862"/>
              <a:gd name="connsiteX1" fmla="*/ 544593 w 544593"/>
              <a:gd name="connsiteY1" fmla="*/ 1745481 h 1747862"/>
              <a:gd name="connsiteX2" fmla="*/ 544593 w 544593"/>
              <a:gd name="connsiteY2" fmla="*/ 11931 h 1747862"/>
              <a:gd name="connsiteX3" fmla="*/ 137400 w 544593"/>
              <a:gd name="connsiteY3" fmla="*/ 1016818 h 1747862"/>
              <a:gd name="connsiteX4" fmla="*/ 23100 w 544593"/>
              <a:gd name="connsiteY4" fmla="*/ 1747862 h 1747862"/>
              <a:gd name="connsiteX0" fmla="*/ 23100 w 544789"/>
              <a:gd name="connsiteY0" fmla="*/ 1747862 h 1747862"/>
              <a:gd name="connsiteX1" fmla="*/ 544593 w 544789"/>
              <a:gd name="connsiteY1" fmla="*/ 1745481 h 1747862"/>
              <a:gd name="connsiteX2" fmla="*/ 544593 w 544789"/>
              <a:gd name="connsiteY2" fmla="*/ 11931 h 1747862"/>
              <a:gd name="connsiteX3" fmla="*/ 137400 w 544789"/>
              <a:gd name="connsiteY3" fmla="*/ 1016818 h 1747862"/>
              <a:gd name="connsiteX4" fmla="*/ 23100 w 544789"/>
              <a:gd name="connsiteY4" fmla="*/ 1747862 h 1747862"/>
              <a:gd name="connsiteX0" fmla="*/ 23100 w 547523"/>
              <a:gd name="connsiteY0" fmla="*/ 1747862 h 1747862"/>
              <a:gd name="connsiteX1" fmla="*/ 544593 w 547523"/>
              <a:gd name="connsiteY1" fmla="*/ 1745481 h 1747862"/>
              <a:gd name="connsiteX2" fmla="*/ 544593 w 547523"/>
              <a:gd name="connsiteY2" fmla="*/ 11931 h 1747862"/>
              <a:gd name="connsiteX3" fmla="*/ 137400 w 547523"/>
              <a:gd name="connsiteY3" fmla="*/ 1016818 h 1747862"/>
              <a:gd name="connsiteX4" fmla="*/ 23100 w 547523"/>
              <a:gd name="connsiteY4" fmla="*/ 1747862 h 1747862"/>
              <a:gd name="connsiteX0" fmla="*/ 23100 w 547523"/>
              <a:gd name="connsiteY0" fmla="*/ 1735931 h 1735931"/>
              <a:gd name="connsiteX1" fmla="*/ 544593 w 547523"/>
              <a:gd name="connsiteY1" fmla="*/ 1733550 h 1735931"/>
              <a:gd name="connsiteX2" fmla="*/ 544593 w 547523"/>
              <a:gd name="connsiteY2" fmla="*/ 0 h 1735931"/>
              <a:gd name="connsiteX3" fmla="*/ 137400 w 547523"/>
              <a:gd name="connsiteY3" fmla="*/ 1004887 h 1735931"/>
              <a:gd name="connsiteX4" fmla="*/ 23100 w 547523"/>
              <a:gd name="connsiteY4" fmla="*/ 1735931 h 1735931"/>
              <a:gd name="connsiteX0" fmla="*/ 23100 w 547523"/>
              <a:gd name="connsiteY0" fmla="*/ 1735931 h 1735931"/>
              <a:gd name="connsiteX1" fmla="*/ 544593 w 547523"/>
              <a:gd name="connsiteY1" fmla="*/ 1733550 h 1735931"/>
              <a:gd name="connsiteX2" fmla="*/ 544593 w 547523"/>
              <a:gd name="connsiteY2" fmla="*/ 0 h 1735931"/>
              <a:gd name="connsiteX3" fmla="*/ 137400 w 547523"/>
              <a:gd name="connsiteY3" fmla="*/ 1004887 h 1735931"/>
              <a:gd name="connsiteX4" fmla="*/ 23100 w 547523"/>
              <a:gd name="connsiteY4" fmla="*/ 1735931 h 1735931"/>
              <a:gd name="connsiteX0" fmla="*/ 32681 w 557104"/>
              <a:gd name="connsiteY0" fmla="*/ 1735931 h 1735931"/>
              <a:gd name="connsiteX1" fmla="*/ 554174 w 557104"/>
              <a:gd name="connsiteY1" fmla="*/ 1733550 h 1735931"/>
              <a:gd name="connsiteX2" fmla="*/ 554174 w 557104"/>
              <a:gd name="connsiteY2" fmla="*/ 0 h 1735931"/>
              <a:gd name="connsiteX3" fmla="*/ 146981 w 557104"/>
              <a:gd name="connsiteY3" fmla="*/ 1004887 h 1735931"/>
              <a:gd name="connsiteX4" fmla="*/ 32681 w 557104"/>
              <a:gd name="connsiteY4" fmla="*/ 1735931 h 1735931"/>
              <a:gd name="connsiteX0" fmla="*/ 32681 w 557104"/>
              <a:gd name="connsiteY0" fmla="*/ 1735931 h 1735931"/>
              <a:gd name="connsiteX1" fmla="*/ 554174 w 557104"/>
              <a:gd name="connsiteY1" fmla="*/ 1733550 h 1735931"/>
              <a:gd name="connsiteX2" fmla="*/ 554174 w 557104"/>
              <a:gd name="connsiteY2" fmla="*/ 0 h 1735931"/>
              <a:gd name="connsiteX3" fmla="*/ 146981 w 557104"/>
              <a:gd name="connsiteY3" fmla="*/ 1004887 h 1735931"/>
              <a:gd name="connsiteX4" fmla="*/ 32681 w 557104"/>
              <a:gd name="connsiteY4" fmla="*/ 1735931 h 1735931"/>
              <a:gd name="connsiteX0" fmla="*/ 32681 w 557104"/>
              <a:gd name="connsiteY0" fmla="*/ 1735931 h 1735931"/>
              <a:gd name="connsiteX1" fmla="*/ 554174 w 557104"/>
              <a:gd name="connsiteY1" fmla="*/ 1733550 h 1735931"/>
              <a:gd name="connsiteX2" fmla="*/ 554174 w 557104"/>
              <a:gd name="connsiteY2" fmla="*/ 0 h 1735931"/>
              <a:gd name="connsiteX3" fmla="*/ 146981 w 557104"/>
              <a:gd name="connsiteY3" fmla="*/ 1004887 h 1735931"/>
              <a:gd name="connsiteX4" fmla="*/ 32681 w 557104"/>
              <a:gd name="connsiteY4" fmla="*/ 1735931 h 1735931"/>
              <a:gd name="connsiteX0" fmla="*/ 32681 w 557104"/>
              <a:gd name="connsiteY0" fmla="*/ 1735931 h 1735931"/>
              <a:gd name="connsiteX1" fmla="*/ 554174 w 557104"/>
              <a:gd name="connsiteY1" fmla="*/ 1733550 h 1735931"/>
              <a:gd name="connsiteX2" fmla="*/ 554174 w 557104"/>
              <a:gd name="connsiteY2" fmla="*/ 0 h 1735931"/>
              <a:gd name="connsiteX3" fmla="*/ 146981 w 557104"/>
              <a:gd name="connsiteY3" fmla="*/ 1004887 h 1735931"/>
              <a:gd name="connsiteX4" fmla="*/ 32681 w 557104"/>
              <a:gd name="connsiteY4" fmla="*/ 1735931 h 1735931"/>
              <a:gd name="connsiteX0" fmla="*/ 32681 w 557104"/>
              <a:gd name="connsiteY0" fmla="*/ 1735931 h 1735931"/>
              <a:gd name="connsiteX1" fmla="*/ 554174 w 557104"/>
              <a:gd name="connsiteY1" fmla="*/ 1733550 h 1735931"/>
              <a:gd name="connsiteX2" fmla="*/ 554174 w 557104"/>
              <a:gd name="connsiteY2" fmla="*/ 0 h 1735931"/>
              <a:gd name="connsiteX3" fmla="*/ 146981 w 557104"/>
              <a:gd name="connsiteY3" fmla="*/ 1004887 h 1735931"/>
              <a:gd name="connsiteX4" fmla="*/ 32681 w 557104"/>
              <a:gd name="connsiteY4" fmla="*/ 1735931 h 1735931"/>
              <a:gd name="connsiteX0" fmla="*/ 32681 w 557104"/>
              <a:gd name="connsiteY0" fmla="*/ 1735931 h 1735931"/>
              <a:gd name="connsiteX1" fmla="*/ 554174 w 557104"/>
              <a:gd name="connsiteY1" fmla="*/ 1733550 h 1735931"/>
              <a:gd name="connsiteX2" fmla="*/ 554174 w 557104"/>
              <a:gd name="connsiteY2" fmla="*/ 0 h 1735931"/>
              <a:gd name="connsiteX3" fmla="*/ 146981 w 557104"/>
              <a:gd name="connsiteY3" fmla="*/ 1004887 h 1735931"/>
              <a:gd name="connsiteX4" fmla="*/ 32681 w 557104"/>
              <a:gd name="connsiteY4" fmla="*/ 1735931 h 1735931"/>
              <a:gd name="connsiteX0" fmla="*/ 32681 w 557104"/>
              <a:gd name="connsiteY0" fmla="*/ 1735931 h 1735931"/>
              <a:gd name="connsiteX1" fmla="*/ 554174 w 557104"/>
              <a:gd name="connsiteY1" fmla="*/ 1733550 h 1735931"/>
              <a:gd name="connsiteX2" fmla="*/ 554174 w 557104"/>
              <a:gd name="connsiteY2" fmla="*/ 0 h 1735931"/>
              <a:gd name="connsiteX3" fmla="*/ 146981 w 557104"/>
              <a:gd name="connsiteY3" fmla="*/ 1004887 h 1735931"/>
              <a:gd name="connsiteX4" fmla="*/ 32681 w 557104"/>
              <a:gd name="connsiteY4" fmla="*/ 1735931 h 1735931"/>
              <a:gd name="connsiteX0" fmla="*/ 19127 w 543550"/>
              <a:gd name="connsiteY0" fmla="*/ 1735931 h 1735931"/>
              <a:gd name="connsiteX1" fmla="*/ 540620 w 543550"/>
              <a:gd name="connsiteY1" fmla="*/ 1733550 h 1735931"/>
              <a:gd name="connsiteX2" fmla="*/ 540620 w 543550"/>
              <a:gd name="connsiteY2" fmla="*/ 0 h 1735931"/>
              <a:gd name="connsiteX3" fmla="*/ 133427 w 543550"/>
              <a:gd name="connsiteY3" fmla="*/ 1004887 h 1735931"/>
              <a:gd name="connsiteX4" fmla="*/ 19127 w 543550"/>
              <a:gd name="connsiteY4" fmla="*/ 1735931 h 1735931"/>
              <a:gd name="connsiteX0" fmla="*/ 16900 w 541323"/>
              <a:gd name="connsiteY0" fmla="*/ 1735931 h 1735931"/>
              <a:gd name="connsiteX1" fmla="*/ 538393 w 541323"/>
              <a:gd name="connsiteY1" fmla="*/ 1733550 h 1735931"/>
              <a:gd name="connsiteX2" fmla="*/ 538393 w 541323"/>
              <a:gd name="connsiteY2" fmla="*/ 0 h 1735931"/>
              <a:gd name="connsiteX3" fmla="*/ 131200 w 541323"/>
              <a:gd name="connsiteY3" fmla="*/ 1004887 h 1735931"/>
              <a:gd name="connsiteX4" fmla="*/ 16900 w 541323"/>
              <a:gd name="connsiteY4" fmla="*/ 1735931 h 1735931"/>
              <a:gd name="connsiteX0" fmla="*/ 0 w 524423"/>
              <a:gd name="connsiteY0" fmla="*/ 1735931 h 1735931"/>
              <a:gd name="connsiteX1" fmla="*/ 521493 w 524423"/>
              <a:gd name="connsiteY1" fmla="*/ 1733550 h 1735931"/>
              <a:gd name="connsiteX2" fmla="*/ 521493 w 524423"/>
              <a:gd name="connsiteY2" fmla="*/ 0 h 1735931"/>
              <a:gd name="connsiteX3" fmla="*/ 114300 w 524423"/>
              <a:gd name="connsiteY3" fmla="*/ 1004887 h 1735931"/>
              <a:gd name="connsiteX4" fmla="*/ 0 w 524423"/>
              <a:gd name="connsiteY4" fmla="*/ 1735931 h 1735931"/>
              <a:gd name="connsiteX0" fmla="*/ 0 w 505373"/>
              <a:gd name="connsiteY0" fmla="*/ 1738313 h 1738313"/>
              <a:gd name="connsiteX1" fmla="*/ 502443 w 505373"/>
              <a:gd name="connsiteY1" fmla="*/ 1733550 h 1738313"/>
              <a:gd name="connsiteX2" fmla="*/ 502443 w 505373"/>
              <a:gd name="connsiteY2" fmla="*/ 0 h 1738313"/>
              <a:gd name="connsiteX3" fmla="*/ 95250 w 505373"/>
              <a:gd name="connsiteY3" fmla="*/ 1004887 h 1738313"/>
              <a:gd name="connsiteX4" fmla="*/ 0 w 505373"/>
              <a:gd name="connsiteY4" fmla="*/ 1738313 h 1738313"/>
              <a:gd name="connsiteX0" fmla="*/ 0 w 505373"/>
              <a:gd name="connsiteY0" fmla="*/ 1738313 h 1738313"/>
              <a:gd name="connsiteX1" fmla="*/ 502443 w 505373"/>
              <a:gd name="connsiteY1" fmla="*/ 1733550 h 1738313"/>
              <a:gd name="connsiteX2" fmla="*/ 502443 w 505373"/>
              <a:gd name="connsiteY2" fmla="*/ 0 h 1738313"/>
              <a:gd name="connsiteX3" fmla="*/ 109537 w 505373"/>
              <a:gd name="connsiteY3" fmla="*/ 1004887 h 1738313"/>
              <a:gd name="connsiteX4" fmla="*/ 0 w 505373"/>
              <a:gd name="connsiteY4" fmla="*/ 1738313 h 1738313"/>
              <a:gd name="connsiteX0" fmla="*/ 0 w 505373"/>
              <a:gd name="connsiteY0" fmla="*/ 1738313 h 1738313"/>
              <a:gd name="connsiteX1" fmla="*/ 502443 w 505373"/>
              <a:gd name="connsiteY1" fmla="*/ 1733550 h 1738313"/>
              <a:gd name="connsiteX2" fmla="*/ 502443 w 505373"/>
              <a:gd name="connsiteY2" fmla="*/ 0 h 1738313"/>
              <a:gd name="connsiteX3" fmla="*/ 100012 w 505373"/>
              <a:gd name="connsiteY3" fmla="*/ 1014412 h 1738313"/>
              <a:gd name="connsiteX4" fmla="*/ 0 w 505373"/>
              <a:gd name="connsiteY4" fmla="*/ 1738313 h 1738313"/>
              <a:gd name="connsiteX0" fmla="*/ 0 w 505373"/>
              <a:gd name="connsiteY0" fmla="*/ 1738313 h 1738313"/>
              <a:gd name="connsiteX1" fmla="*/ 502443 w 505373"/>
              <a:gd name="connsiteY1" fmla="*/ 1733550 h 1738313"/>
              <a:gd name="connsiteX2" fmla="*/ 502443 w 505373"/>
              <a:gd name="connsiteY2" fmla="*/ 0 h 1738313"/>
              <a:gd name="connsiteX3" fmla="*/ 100012 w 505373"/>
              <a:gd name="connsiteY3" fmla="*/ 1014412 h 1738313"/>
              <a:gd name="connsiteX4" fmla="*/ 0 w 505373"/>
              <a:gd name="connsiteY4" fmla="*/ 1738313 h 1738313"/>
              <a:gd name="connsiteX0" fmla="*/ 0 w 505373"/>
              <a:gd name="connsiteY0" fmla="*/ 1738313 h 1738313"/>
              <a:gd name="connsiteX1" fmla="*/ 502443 w 505373"/>
              <a:gd name="connsiteY1" fmla="*/ 1733550 h 1738313"/>
              <a:gd name="connsiteX2" fmla="*/ 502443 w 505373"/>
              <a:gd name="connsiteY2" fmla="*/ 0 h 1738313"/>
              <a:gd name="connsiteX3" fmla="*/ 88106 w 505373"/>
              <a:gd name="connsiteY3" fmla="*/ 1014412 h 1738313"/>
              <a:gd name="connsiteX4" fmla="*/ 0 w 505373"/>
              <a:gd name="connsiteY4" fmla="*/ 1738313 h 1738313"/>
              <a:gd name="connsiteX0" fmla="*/ 0 w 531566"/>
              <a:gd name="connsiteY0" fmla="*/ 1738313 h 1738313"/>
              <a:gd name="connsiteX1" fmla="*/ 528636 w 531566"/>
              <a:gd name="connsiteY1" fmla="*/ 1733550 h 1738313"/>
              <a:gd name="connsiteX2" fmla="*/ 528636 w 531566"/>
              <a:gd name="connsiteY2" fmla="*/ 0 h 1738313"/>
              <a:gd name="connsiteX3" fmla="*/ 114299 w 531566"/>
              <a:gd name="connsiteY3" fmla="*/ 1014412 h 1738313"/>
              <a:gd name="connsiteX4" fmla="*/ 0 w 531566"/>
              <a:gd name="connsiteY4" fmla="*/ 1738313 h 1738313"/>
              <a:gd name="connsiteX0" fmla="*/ 0 w 531566"/>
              <a:gd name="connsiteY0" fmla="*/ 1738313 h 1738313"/>
              <a:gd name="connsiteX1" fmla="*/ 528636 w 531566"/>
              <a:gd name="connsiteY1" fmla="*/ 1733550 h 1738313"/>
              <a:gd name="connsiteX2" fmla="*/ 528636 w 531566"/>
              <a:gd name="connsiteY2" fmla="*/ 0 h 1738313"/>
              <a:gd name="connsiteX3" fmla="*/ 97630 w 531566"/>
              <a:gd name="connsiteY3" fmla="*/ 1042987 h 1738313"/>
              <a:gd name="connsiteX4" fmla="*/ 0 w 531566"/>
              <a:gd name="connsiteY4" fmla="*/ 1738313 h 1738313"/>
              <a:gd name="connsiteX0" fmla="*/ 0 w 514897"/>
              <a:gd name="connsiteY0" fmla="*/ 1738313 h 1738313"/>
              <a:gd name="connsiteX1" fmla="*/ 511967 w 514897"/>
              <a:gd name="connsiteY1" fmla="*/ 1733550 h 1738313"/>
              <a:gd name="connsiteX2" fmla="*/ 511967 w 514897"/>
              <a:gd name="connsiteY2" fmla="*/ 0 h 1738313"/>
              <a:gd name="connsiteX3" fmla="*/ 80961 w 514897"/>
              <a:gd name="connsiteY3" fmla="*/ 1042987 h 1738313"/>
              <a:gd name="connsiteX4" fmla="*/ 0 w 514897"/>
              <a:gd name="connsiteY4" fmla="*/ 1738313 h 1738313"/>
              <a:gd name="connsiteX0" fmla="*/ 0 w 514897"/>
              <a:gd name="connsiteY0" fmla="*/ 1738313 h 1738313"/>
              <a:gd name="connsiteX1" fmla="*/ 511967 w 514897"/>
              <a:gd name="connsiteY1" fmla="*/ 1733550 h 1738313"/>
              <a:gd name="connsiteX2" fmla="*/ 511967 w 514897"/>
              <a:gd name="connsiteY2" fmla="*/ 0 h 1738313"/>
              <a:gd name="connsiteX3" fmla="*/ 83342 w 514897"/>
              <a:gd name="connsiteY3" fmla="*/ 1062037 h 1738313"/>
              <a:gd name="connsiteX4" fmla="*/ 0 w 514897"/>
              <a:gd name="connsiteY4" fmla="*/ 1738313 h 1738313"/>
              <a:gd name="connsiteX0" fmla="*/ 0 w 514897"/>
              <a:gd name="connsiteY0" fmla="*/ 1738313 h 1738313"/>
              <a:gd name="connsiteX1" fmla="*/ 511967 w 514897"/>
              <a:gd name="connsiteY1" fmla="*/ 1733550 h 1738313"/>
              <a:gd name="connsiteX2" fmla="*/ 511967 w 514897"/>
              <a:gd name="connsiteY2" fmla="*/ 0 h 1738313"/>
              <a:gd name="connsiteX3" fmla="*/ 80961 w 514897"/>
              <a:gd name="connsiteY3" fmla="*/ 1050131 h 1738313"/>
              <a:gd name="connsiteX4" fmla="*/ 0 w 514897"/>
              <a:gd name="connsiteY4" fmla="*/ 1738313 h 1738313"/>
              <a:gd name="connsiteX0" fmla="*/ 0 w 522041"/>
              <a:gd name="connsiteY0" fmla="*/ 1738313 h 1738313"/>
              <a:gd name="connsiteX1" fmla="*/ 519111 w 522041"/>
              <a:gd name="connsiteY1" fmla="*/ 1733550 h 1738313"/>
              <a:gd name="connsiteX2" fmla="*/ 519111 w 522041"/>
              <a:gd name="connsiteY2" fmla="*/ 0 h 1738313"/>
              <a:gd name="connsiteX3" fmla="*/ 88105 w 522041"/>
              <a:gd name="connsiteY3" fmla="*/ 1050131 h 1738313"/>
              <a:gd name="connsiteX4" fmla="*/ 0 w 522041"/>
              <a:gd name="connsiteY4" fmla="*/ 1738313 h 1738313"/>
              <a:gd name="connsiteX0" fmla="*/ 0 w 522041"/>
              <a:gd name="connsiteY0" fmla="*/ 1738313 h 1738313"/>
              <a:gd name="connsiteX1" fmla="*/ 519111 w 522041"/>
              <a:gd name="connsiteY1" fmla="*/ 1733550 h 1738313"/>
              <a:gd name="connsiteX2" fmla="*/ 519111 w 522041"/>
              <a:gd name="connsiteY2" fmla="*/ 0 h 1738313"/>
              <a:gd name="connsiteX3" fmla="*/ 104774 w 522041"/>
              <a:gd name="connsiteY3" fmla="*/ 1038224 h 1738313"/>
              <a:gd name="connsiteX4" fmla="*/ 0 w 522041"/>
              <a:gd name="connsiteY4" fmla="*/ 1738313 h 1738313"/>
              <a:gd name="connsiteX0" fmla="*/ 0 w 522041"/>
              <a:gd name="connsiteY0" fmla="*/ 1738313 h 1738313"/>
              <a:gd name="connsiteX1" fmla="*/ 519111 w 522041"/>
              <a:gd name="connsiteY1" fmla="*/ 1733550 h 1738313"/>
              <a:gd name="connsiteX2" fmla="*/ 519111 w 522041"/>
              <a:gd name="connsiteY2" fmla="*/ 0 h 1738313"/>
              <a:gd name="connsiteX3" fmla="*/ 104774 w 522041"/>
              <a:gd name="connsiteY3" fmla="*/ 1016793 h 1738313"/>
              <a:gd name="connsiteX4" fmla="*/ 0 w 522041"/>
              <a:gd name="connsiteY4" fmla="*/ 1738313 h 1738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041" h="1738313">
                <a:moveTo>
                  <a:pt x="0" y="1738313"/>
                </a:moveTo>
                <a:lnTo>
                  <a:pt x="519111" y="1733550"/>
                </a:lnTo>
                <a:cubicBezTo>
                  <a:pt x="520301" y="1313259"/>
                  <a:pt x="525064" y="426243"/>
                  <a:pt x="519111" y="0"/>
                </a:cubicBezTo>
                <a:cubicBezTo>
                  <a:pt x="432196" y="638175"/>
                  <a:pt x="239712" y="834230"/>
                  <a:pt x="104774" y="1016793"/>
                </a:cubicBezTo>
                <a:cubicBezTo>
                  <a:pt x="79374" y="1258887"/>
                  <a:pt x="29766" y="1571625"/>
                  <a:pt x="0" y="1738313"/>
                </a:cubicBezTo>
                <a:close/>
              </a:path>
            </a:pathLst>
          </a:custGeom>
          <a:solidFill>
            <a:srgbClr val="62922E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4783530" y="2083335"/>
                <a:ext cx="257096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neutral remainder: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⊖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3530" y="2083335"/>
                <a:ext cx="2570960" cy="369332"/>
              </a:xfrm>
              <a:prstGeom prst="rect">
                <a:avLst/>
              </a:prstGeom>
              <a:blipFill>
                <a:blip r:embed="rId8"/>
                <a:stretch>
                  <a:fillRect l="-2138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/>
              <p:cNvSpPr txBox="1"/>
              <p:nvPr/>
            </p:nvSpPr>
            <p:spPr>
              <a:xfrm>
                <a:off x="3742692" y="5523994"/>
                <a:ext cx="19591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 smtClean="0"/>
                  <a:t>Stable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𝑫</m:t>
                        </m:r>
                      </m:e>
                      <m:sub>
                        <m: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</m:oMath>
                </a14:m>
                <a:endParaRPr lang="en-US" b="1" dirty="0"/>
              </a:p>
            </p:txBody>
          </p:sp>
        </mc:Choice>
        <mc:Fallback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2692" y="5523994"/>
                <a:ext cx="1959126" cy="369332"/>
              </a:xfrm>
              <a:prstGeom prst="rect">
                <a:avLst/>
              </a:prstGeom>
              <a:blipFill>
                <a:blip r:embed="rId9"/>
                <a:stretch>
                  <a:fillRect l="-2181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4921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104" y="1655921"/>
            <a:ext cx="5212080" cy="393192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 layer of GaAs at 2 K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489D-A4F1-431F-BBC3-D35CF2F964B3}" type="datetime1">
              <a:rPr lang="sv-SE" smtClean="0"/>
              <a:t>2017-11-19</a:t>
            </a:fld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10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Luminescence spectroscopy of semiconductors</a:t>
            </a:r>
            <a:endParaRPr lang="sv-SE" dirty="0"/>
          </a:p>
        </p:txBody>
      </p:sp>
      <p:sp>
        <p:nvSpPr>
          <p:cNvPr id="9" name="Rectangle 8"/>
          <p:cNvSpPr/>
          <p:nvPr/>
        </p:nvSpPr>
        <p:spPr>
          <a:xfrm>
            <a:off x="6771503" y="2607276"/>
            <a:ext cx="753762" cy="247135"/>
          </a:xfrm>
          <a:prstGeom prst="rect">
            <a:avLst/>
          </a:prstGeom>
          <a:solidFill>
            <a:schemeClr val="accent1">
              <a:alpha val="30196"/>
            </a:schemeClr>
          </a:solidFill>
          <a:ln w="28575">
            <a:noFill/>
            <a:prstDash val="soli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6267450" y="2876550"/>
            <a:ext cx="447675" cy="0"/>
          </a:xfrm>
          <a:prstGeom prst="straightConnector1">
            <a:avLst/>
          </a:prstGeom>
          <a:ln w="28575">
            <a:solidFill>
              <a:schemeClr val="accent1"/>
            </a:solidFill>
            <a:headEnd type="stealth" w="med" len="med"/>
            <a:tailEnd type="stealth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6257925" y="2819400"/>
            <a:ext cx="0" cy="528637"/>
          </a:xfrm>
          <a:prstGeom prst="straightConnector1">
            <a:avLst/>
          </a:prstGeom>
          <a:ln w="38100">
            <a:solidFill>
              <a:schemeClr val="accent1"/>
            </a:solidFill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/>
          <p:cNvGrpSpPr/>
          <p:nvPr/>
        </p:nvGrpSpPr>
        <p:grpSpPr>
          <a:xfrm>
            <a:off x="5742446" y="2607276"/>
            <a:ext cx="536432" cy="557405"/>
            <a:chOff x="5742446" y="2607276"/>
            <a:chExt cx="536432" cy="557405"/>
          </a:xfrm>
        </p:grpSpPr>
        <p:sp>
          <p:nvSpPr>
            <p:cNvPr id="13" name="Rectangle 12"/>
            <p:cNvSpPr/>
            <p:nvPr/>
          </p:nvSpPr>
          <p:spPr>
            <a:xfrm>
              <a:off x="5742446" y="2607276"/>
              <a:ext cx="536432" cy="212124"/>
            </a:xfrm>
            <a:prstGeom prst="rect">
              <a:avLst/>
            </a:prstGeom>
            <a:solidFill>
              <a:schemeClr val="accent1">
                <a:alpha val="29804"/>
              </a:schemeClr>
            </a:solidFill>
            <a:ln w="28575">
              <a:noFill/>
              <a:prstDash val="solid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5747208" y="2824163"/>
              <a:ext cx="0" cy="326231"/>
            </a:xfrm>
            <a:prstGeom prst="line">
              <a:avLst/>
            </a:prstGeom>
            <a:ln w="12700">
              <a:solidFill>
                <a:schemeClr val="accent1">
                  <a:alpha val="30196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747208" y="3164681"/>
              <a:ext cx="491667" cy="0"/>
            </a:xfrm>
            <a:prstGeom prst="line">
              <a:avLst/>
            </a:prstGeom>
            <a:ln w="12700">
              <a:solidFill>
                <a:schemeClr val="accent1">
                  <a:alpha val="30196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6072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Excitons bound </a:t>
            </a:r>
            <a:r>
              <a:rPr lang="en-US" dirty="0"/>
              <a:t>to neutral impurities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619250" y="1582738"/>
                <a:ext cx="6935788" cy="4552391"/>
              </a:xfrm>
            </p:spPr>
            <p:txBody>
              <a:bodyPr>
                <a:normAutofit/>
              </a:bodyPr>
              <a:lstStyle/>
              <a:p>
                <a:pPr marL="0" lvl="1" indent="0">
                  <a:buNone/>
                </a:pPr>
                <a:r>
                  <a:rPr lang="en-US" dirty="0" smtClean="0"/>
                  <a:t>Capturing of free exciton (FE) by an ionized donor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⊕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</a:rPr>
                          <m:t>D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pPr marL="0" lvl="1" indent="0">
                  <a:buNone/>
                </a:pPr>
                <a:endParaRPr lang="en-US" dirty="0"/>
              </a:p>
              <a:p>
                <a:pPr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⊕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+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FE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⊕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𝑒𝑒h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+ </m:t>
                          </m:r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BX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dirty="0" smtClean="0"/>
              </a:p>
              <a:p>
                <a:pPr lvl="1" indent="0">
                  <a:buNone/>
                </a:pPr>
                <a:endParaRPr lang="en-US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⊕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US" sz="1800" dirty="0" smtClean="0"/>
                  <a:t>	exciton bound to a neutral donor</a:t>
                </a:r>
                <a:endParaRPr lang="en-US" sz="1800" dirty="0"/>
              </a:p>
              <a:p>
                <a:pPr lvl="1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BX</m:t>
                        </m:r>
                      </m:sub>
                    </m:sSub>
                  </m:oMath>
                </a14:m>
                <a:r>
                  <a:rPr lang="en-US" sz="1800" dirty="0" smtClean="0"/>
                  <a:t>	exciton binding energy in the complex</a:t>
                </a:r>
              </a:p>
              <a:p>
                <a:pPr lvl="1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𝜐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BE</m:t>
                        </m:r>
                      </m:sub>
                    </m:sSub>
                  </m:oMath>
                </a14:m>
                <a:r>
                  <a:rPr lang="en-US" dirty="0" smtClean="0"/>
                  <a:t> </a:t>
                </a:r>
                <a:r>
                  <a:rPr lang="en-US" sz="1800" dirty="0" smtClean="0"/>
                  <a:t>	bound exciton photon emission energy</a:t>
                </a:r>
                <a:endParaRPr lang="en-US" dirty="0" smtClean="0"/>
              </a:p>
              <a:p>
                <a:endParaRPr lang="en-US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⊕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⊕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𝜐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BE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dirty="0" smtClean="0"/>
              </a:p>
              <a:p>
                <a:endParaRPr lang="en-US" sz="16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𝜐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BE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FE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BX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sub>
                          </m:sSub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BX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endParaRPr lang="en-US" sz="1600" dirty="0" smtClean="0"/>
              </a:p>
              <a:p>
                <a:r>
                  <a:rPr lang="en-US" sz="1600" dirty="0" smtClean="0"/>
                  <a:t>Analogous with ionized acceptors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⊖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sub>
                    </m:sSub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1600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1600" dirty="0" smtClean="0"/>
                  <a:t> </a:t>
                </a:r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19250" y="1582738"/>
                <a:ext cx="6935788" cy="4552391"/>
              </a:xfrm>
              <a:blipFill>
                <a:blip r:embed="rId3"/>
                <a:stretch>
                  <a:fillRect l="-2287" t="-1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489D-A4F1-431F-BBC3-D35CF2F964B3}" type="datetime1">
              <a:rPr lang="sv-SE" smtClean="0"/>
              <a:t>2017-11-19</a:t>
            </a:fld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11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Luminescence spectroscopy of semiconductors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4412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Stability of BE </a:t>
            </a:r>
            <a:r>
              <a:rPr lang="en-US" dirty="0" smtClean="0"/>
              <a:t>neutral </a:t>
            </a:r>
            <a:r>
              <a:rPr lang="en-US" dirty="0"/>
              <a:t>impurity complexes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432" y="1673195"/>
            <a:ext cx="4098629" cy="2777625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489D-A4F1-431F-BBC3-D35CF2F964B3}" type="datetime1">
              <a:rPr lang="sv-SE" smtClean="0"/>
              <a:t>2017-11-19</a:t>
            </a:fld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12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Luminescence spectroscopy of semiconductors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118285" y="4842091"/>
                <a:ext cx="2609369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→0</m:t>
                      </m:r>
                    </m:oMath>
                  </m:oMathPara>
                </a14:m>
                <a:endParaRPr lang="en-US" dirty="0" smtClean="0"/>
              </a:p>
              <a:p>
                <a:r>
                  <a:rPr lang="en-US" dirty="0" smtClean="0"/>
                  <a:t>Compare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⊖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h𝑒h</m:t>
                        </m:r>
                      </m:sub>
                    </m:sSub>
                  </m:oMath>
                </a14:m>
                <a:r>
                  <a:rPr lang="en-US" dirty="0" smtClean="0"/>
                  <a:t>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 smtClean="0"/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BX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m:rPr>
                          <m:nor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𝟑𝟑</m:t>
                      </m:r>
                      <m:sSub>
                        <m:sSubPr>
                          <m:ctrlPr>
                            <a:rPr lang="en-US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US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𝐃</m:t>
                          </m:r>
                        </m:sub>
                      </m:sSub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8285" y="4842091"/>
                <a:ext cx="2609369" cy="923330"/>
              </a:xfrm>
              <a:prstGeom prst="rect">
                <a:avLst/>
              </a:prstGeom>
              <a:blipFill>
                <a:blip r:embed="rId3"/>
                <a:stretch>
                  <a:fillRect l="-1869"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952226" y="4842091"/>
                <a:ext cx="2668872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→∞</m:t>
                      </m:r>
                    </m:oMath>
                  </m:oMathPara>
                </a14:m>
                <a:endParaRPr lang="en-US" dirty="0" smtClean="0"/>
              </a:p>
              <a:p>
                <a:r>
                  <a:rPr lang="en-US" dirty="0" smtClean="0"/>
                  <a:t>Compare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⊕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𝑒𝑒h</m:t>
                        </m:r>
                      </m:sub>
                    </m:sSub>
                  </m:oMath>
                </a14:m>
                <a:r>
                  <a:rPr lang="en-US" dirty="0" smtClean="0"/>
                  <a:t> with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BX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D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m:rPr>
                          <m:nor/>
                        </m:rPr>
                        <a:rPr lang="en-US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𝟎𝟓𝟓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US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𝐃</m:t>
                          </m:r>
                        </m:sub>
                      </m:sSub>
                    </m:oMath>
                  </m:oMathPara>
                </a14:m>
                <a:endParaRPr lang="en-US" b="1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2226" y="4842091"/>
                <a:ext cx="2668872" cy="923330"/>
              </a:xfrm>
              <a:prstGeom prst="rect">
                <a:avLst/>
              </a:prstGeom>
              <a:blipFill>
                <a:blip r:embed="rId4"/>
                <a:stretch>
                  <a:fillRect l="-1826"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3654658" y="1415204"/>
                <a:ext cx="2463367" cy="97417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⊕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+</m:t>
                          </m:r>
                          <m: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FE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→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⊕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𝑒𝑒h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+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BX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dirty="0" smtClean="0">
                  <a:ea typeface="Cambria Math" panose="02040503050406030204" pitchFamily="18" charset="0"/>
                </a:endParaRPr>
              </a:p>
              <a:p>
                <a:r>
                  <a:rPr lang="en-US" dirty="0" smtClean="0"/>
                  <a:t>or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⊖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+</m:t>
                          </m:r>
                          <m: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FE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→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⊖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𝑒h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+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BX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4658" y="1415204"/>
                <a:ext cx="2463367" cy="974177"/>
              </a:xfrm>
              <a:prstGeom prst="rect">
                <a:avLst/>
              </a:prstGeom>
              <a:blipFill>
                <a:blip r:embed="rId5"/>
                <a:stretch>
                  <a:fillRect l="-197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/>
          <p:cNvGrpSpPr/>
          <p:nvPr/>
        </p:nvGrpSpPr>
        <p:grpSpPr>
          <a:xfrm>
            <a:off x="6707702" y="1415204"/>
            <a:ext cx="1990900" cy="2644346"/>
            <a:chOff x="5211455" y="1755723"/>
            <a:chExt cx="2449642" cy="3253656"/>
          </a:xfrm>
        </p:grpSpPr>
        <p:pic>
          <p:nvPicPr>
            <p:cNvPr id="11" name="Content Placeholder 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385" t="2538" r="616" b="14712"/>
            <a:stretch/>
          </p:blipFill>
          <p:spPr>
            <a:xfrm>
              <a:off x="5211455" y="1755723"/>
              <a:ext cx="2449642" cy="325365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2" name="Rectangle 11"/>
            <p:cNvSpPr/>
            <p:nvPr/>
          </p:nvSpPr>
          <p:spPr>
            <a:xfrm>
              <a:off x="5991225" y="2344738"/>
              <a:ext cx="498475" cy="200026"/>
            </a:xfrm>
            <a:prstGeom prst="rect">
              <a:avLst/>
            </a:prstGeom>
            <a:solidFill>
              <a:schemeClr val="accent1">
                <a:alpha val="30196"/>
              </a:schemeClr>
            </a:solidFill>
            <a:ln w="28575">
              <a:noFill/>
              <a:prstDash val="solid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chemeClr val="tx1"/>
                </a:solidFill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>
              <a:off x="6491288" y="2300288"/>
              <a:ext cx="233362" cy="0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stealth" w="med" len="med"/>
              <a:tailEnd type="stealth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6484938" y="2243138"/>
              <a:ext cx="0" cy="411956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/>
            <p:cNvSpPr/>
            <p:nvPr/>
          </p:nvSpPr>
          <p:spPr>
            <a:xfrm>
              <a:off x="5407820" y="3152774"/>
              <a:ext cx="516731" cy="219075"/>
            </a:xfrm>
            <a:prstGeom prst="rect">
              <a:avLst/>
            </a:prstGeom>
            <a:solidFill>
              <a:schemeClr val="accent1">
                <a:alpha val="29804"/>
              </a:schemeClr>
            </a:solidFill>
            <a:ln w="28575">
              <a:noFill/>
              <a:prstDash val="solid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5934075" y="3152774"/>
              <a:ext cx="0" cy="328613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5962651" y="2043113"/>
              <a:ext cx="745330" cy="0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stealth" w="med" len="med"/>
              <a:tailEnd type="stealth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sp>
          <p:nvSpPr>
            <p:cNvPr id="18" name="Rectangle 17"/>
            <p:cNvSpPr/>
            <p:nvPr/>
          </p:nvSpPr>
          <p:spPr>
            <a:xfrm>
              <a:off x="5981703" y="1789112"/>
              <a:ext cx="762000" cy="200026"/>
            </a:xfrm>
            <a:prstGeom prst="rect">
              <a:avLst/>
            </a:prstGeom>
            <a:solidFill>
              <a:schemeClr val="accent1">
                <a:alpha val="30196"/>
              </a:schemeClr>
            </a:solidFill>
            <a:ln w="28575">
              <a:noFill/>
              <a:prstDash val="solid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791328" y="2081210"/>
              <a:ext cx="762000" cy="200026"/>
            </a:xfrm>
            <a:prstGeom prst="rect">
              <a:avLst/>
            </a:prstGeom>
            <a:solidFill>
              <a:schemeClr val="accent1">
                <a:alpha val="30196"/>
              </a:schemeClr>
            </a:solidFill>
            <a:ln w="28575">
              <a:noFill/>
              <a:prstDash val="solid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chemeClr val="tx1"/>
                </a:solidFill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7008837" y="4114674"/>
            <a:ext cx="14935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Thin GaAs at 2K</a:t>
            </a:r>
            <a:endParaRPr lang="en-US" sz="1400" dirty="0"/>
          </a:p>
        </p:txBody>
      </p:sp>
      <p:sp>
        <p:nvSpPr>
          <p:cNvPr id="24" name="Right Arrow 23"/>
          <p:cNvSpPr/>
          <p:nvPr/>
        </p:nvSpPr>
        <p:spPr>
          <a:xfrm rot="10800000">
            <a:off x="2120228" y="4618826"/>
            <a:ext cx="1232572" cy="232233"/>
          </a:xfrm>
          <a:prstGeom prst="rightArrow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  <p:sp>
        <p:nvSpPr>
          <p:cNvPr id="25" name="Right Arrow 24"/>
          <p:cNvSpPr/>
          <p:nvPr/>
        </p:nvSpPr>
        <p:spPr>
          <a:xfrm>
            <a:off x="4893276" y="4618829"/>
            <a:ext cx="1615474" cy="236140"/>
          </a:xfrm>
          <a:prstGeom prst="rightArrow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27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Haynes rule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908" y="1010887"/>
            <a:ext cx="2932325" cy="4332840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489D-A4F1-431F-BBC3-D35CF2F964B3}" type="datetime1">
              <a:rPr lang="sv-SE" smtClean="0"/>
              <a:t>2017-11-19</a:t>
            </a:fld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13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Luminescence spectroscopy of semiconductors</a:t>
            </a:r>
            <a:endParaRPr lang="sv-S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763979" y="1508459"/>
                <a:ext cx="4760444" cy="24006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Tx/>
                  <a:buChar char="-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BX</m:t>
                        </m:r>
                      </m:sub>
                    </m:sSub>
                  </m:oMath>
                </a14:m>
                <a:r>
                  <a:rPr lang="en-US" sz="2000" dirty="0" smtClean="0"/>
                  <a:t> depends on chemical </a:t>
                </a:r>
                <a:r>
                  <a:rPr lang="en-US" sz="2000" dirty="0" smtClean="0"/>
                  <a:t>nature</a:t>
                </a:r>
                <a:br>
                  <a:rPr lang="en-US" sz="2000" dirty="0" smtClean="0"/>
                </a:br>
                <a:r>
                  <a:rPr lang="en-US" sz="2000" dirty="0" smtClean="0"/>
                  <a:t>(central cell correction)</a:t>
                </a:r>
                <a:endParaRPr lang="en-US" sz="2000" dirty="0" smtClean="0"/>
              </a:p>
              <a:p>
                <a:pPr marL="285750" indent="-285750">
                  <a:lnSpc>
                    <a:spcPct val="150000"/>
                  </a:lnSpc>
                  <a:buFontTx/>
                  <a:buChar char="-"/>
                </a:pPr>
                <a:r>
                  <a:rPr lang="en-US" sz="2000" dirty="0" smtClean="0"/>
                  <a:t>Not universal</a:t>
                </a:r>
              </a:p>
              <a:p>
                <a:pPr marL="285750" indent="-285750">
                  <a:lnSpc>
                    <a:spcPct val="150000"/>
                  </a:lnSpc>
                  <a:buFontTx/>
                  <a:buChar char="-"/>
                </a:pPr>
                <a:r>
                  <a:rPr lang="en-US" sz="2000" dirty="0" smtClean="0"/>
                  <a:t>Modified for </a:t>
                </a:r>
                <a:r>
                  <a:rPr lang="en-US" sz="2000" dirty="0" err="1" smtClean="0"/>
                  <a:t>GaP</a:t>
                </a:r>
                <a:endParaRPr lang="en-US" sz="2000" dirty="0" smtClean="0"/>
              </a:p>
              <a:p>
                <a:pPr marL="285750" indent="-285750">
                  <a:lnSpc>
                    <a:spcPct val="150000"/>
                  </a:lnSpc>
                  <a:buFontTx/>
                  <a:buChar char="-"/>
                </a:pPr>
                <a:r>
                  <a:rPr lang="en-US" sz="2000" dirty="0" smtClean="0"/>
                  <a:t>Not accepted in II-VI semiconductors</a:t>
                </a:r>
                <a:endParaRPr lang="en-US" sz="20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979" y="1508459"/>
                <a:ext cx="4760444" cy="2400657"/>
              </a:xfrm>
              <a:prstGeom prst="rect">
                <a:avLst/>
              </a:prstGeom>
              <a:blipFill>
                <a:blip r:embed="rId3"/>
                <a:stretch>
                  <a:fillRect l="-1280" b="-12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6345195" y="3401477"/>
            <a:ext cx="15279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Modified for </a:t>
            </a:r>
            <a:r>
              <a:rPr lang="en-US" sz="1400" dirty="0" err="1" smtClean="0"/>
              <a:t>GaP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0086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Bound multiexciton complexes (BMEC)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160" y="1322644"/>
            <a:ext cx="2805424" cy="4078287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489D-A4F1-431F-BBC3-D35CF2F964B3}" type="datetime1">
              <a:rPr lang="sv-SE" smtClean="0"/>
              <a:t>2017-11-19</a:t>
            </a:fld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14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Luminescence spectroscopy of semiconductors</a:t>
            </a:r>
            <a:endParaRPr lang="sv-SE" dirty="0"/>
          </a:p>
        </p:txBody>
      </p:sp>
      <p:sp>
        <p:nvSpPr>
          <p:cNvPr id="8" name="TextBox 7"/>
          <p:cNvSpPr txBox="1"/>
          <p:nvPr/>
        </p:nvSpPr>
        <p:spPr>
          <a:xfrm>
            <a:off x="526422" y="1492997"/>
            <a:ext cx="480677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dirty="0" smtClean="0"/>
              <a:t>Multiple (</a:t>
            </a:r>
            <a:r>
              <a:rPr lang="en-US" b="1" dirty="0" smtClean="0"/>
              <a:t>m</a:t>
            </a:r>
            <a:r>
              <a:rPr lang="en-US" dirty="0" smtClean="0"/>
              <a:t>) excitons localized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dirty="0" smtClean="0"/>
              <a:t>Neutral donor or acceptors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dirty="0" smtClean="0"/>
              <a:t>Less </a:t>
            </a:r>
            <a:r>
              <a:rPr lang="en-US" b="1" dirty="0" smtClean="0"/>
              <a:t>localization</a:t>
            </a:r>
            <a:r>
              <a:rPr lang="en-US" dirty="0" smtClean="0"/>
              <a:t> with increasing 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26422" y="3122885"/>
                <a:ext cx="5107104" cy="28026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⊕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</m:t>
                      </m:r>
                      <m:r>
                        <a:rPr lang="en-US" sz="16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sz="16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FE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⊕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𝑒h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+ </m:t>
                      </m:r>
                      <m:sSubSup>
                        <m:sSubSup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BX</m:t>
                          </m:r>
                        </m:sub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(1)</m:t>
                          </m:r>
                        </m:sup>
                      </m:sSubSup>
                    </m:oMath>
                  </m:oMathPara>
                </a14:m>
                <a:endParaRPr lang="en-US" sz="16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⊕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𝑒h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BX</m:t>
                          </m:r>
                        </m:sub>
                        <m:sup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p>
                      </m:sSubSup>
                      <m:r>
                        <a:rPr lang="en-US" sz="16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sz="16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FE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 ⊕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𝑒h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 </m:t>
                      </m:r>
                      <m:sSubSup>
                        <m:sSubSup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BX</m:t>
                          </m:r>
                        </m:sub>
                        <m:sup>
                          <m:d>
                            <m:dPr>
                              <m:ctrlPr>
                                <a:rPr lang="en-US" sz="16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sup>
                      </m:sSubSup>
                    </m:oMath>
                  </m:oMathPara>
                </a14:m>
                <a:endParaRPr lang="en-US" sz="16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US" sz="11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1600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⋮</m:t>
                    </m:r>
                  </m:oMath>
                </a14:m>
                <a:endParaRPr lang="en-US" sz="16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⊕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𝑒h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−1)</m:t>
                          </m:r>
                        </m:sup>
                        <m:e>
                          <m:sSubSup>
                            <m:sSub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𝐵𝑋</m:t>
                              </m:r>
                            </m:sub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sup>
                          </m:sSubSup>
                        </m:e>
                      </m:nary>
                      <m:r>
                        <a:rPr lang="en-US" sz="16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sz="16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FE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 ⊕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𝑒h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+ </m:t>
                      </m:r>
                      <m:sSubSup>
                        <m:sSubSup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BX</m:t>
                          </m:r>
                        </m:sub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</m:oMath>
                  </m:oMathPara>
                </a14:m>
                <a:endParaRPr lang="en-US" sz="1600" dirty="0" smtClean="0"/>
              </a:p>
              <a:p>
                <a:endParaRPr lang="en-US" sz="16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𝒉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𝝊</m:t>
                          </m:r>
                        </m:e>
                        <m:sub>
                          <m:r>
                            <a:rPr lang="en-US" sz="16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𝑩𝑬</m:t>
                          </m:r>
                        </m:sub>
                      </m:sSub>
                      <m:r>
                        <a:rPr lang="en-US" sz="16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6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𝑭𝑬</m:t>
                      </m:r>
                      <m:r>
                        <a:rPr lang="en-US" sz="16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en-US" sz="16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</m:t>
                          </m:r>
                        </m:sup>
                        <m:e>
                          <m:sSubSup>
                            <m:sSubSupPr>
                              <m:ctrlPr>
                                <a:rPr lang="en-US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𝑬</m:t>
                              </m:r>
                            </m:e>
                            <m:sub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𝑩𝑿</m:t>
                              </m:r>
                            </m:sub>
                            <m:sup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𝒋</m:t>
                              </m:r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422" y="3122885"/>
                <a:ext cx="5107104" cy="280262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7049529" y="1198005"/>
            <a:ext cx="1505540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US" dirty="0" smtClean="0"/>
          </a:p>
          <a:p>
            <a:r>
              <a:rPr lang="en-US" dirty="0" smtClean="0">
                <a:solidFill>
                  <a:schemeClr val="accent3"/>
                </a:solidFill>
              </a:rPr>
              <a:t>“shell model”</a:t>
            </a:r>
            <a:endParaRPr lang="en-US" dirty="0">
              <a:solidFill>
                <a:schemeClr val="accent3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542005" y="5491176"/>
                <a:ext cx="3509319" cy="43088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 smtClean="0"/>
                  <a:t>Note: Level splitting due to higher number of electron and hole states adds weaker emission lines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endParaRPr lang="en-US" sz="11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2005" y="5491176"/>
                <a:ext cx="3509319" cy="430887"/>
              </a:xfrm>
              <a:prstGeom prst="rect">
                <a:avLst/>
              </a:prstGeom>
              <a:blipFill>
                <a:blip r:embed="rId4"/>
                <a:stretch>
                  <a:fillRect r="-173" b="-833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7652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624016" y="2844056"/>
            <a:ext cx="3185590" cy="2899700"/>
            <a:chOff x="484090" y="2716688"/>
            <a:chExt cx="3325516" cy="3027068"/>
          </a:xfrm>
        </p:grpSpPr>
        <p:grpSp>
          <p:nvGrpSpPr>
            <p:cNvPr id="17" name="Group 16"/>
            <p:cNvGrpSpPr/>
            <p:nvPr/>
          </p:nvGrpSpPr>
          <p:grpSpPr>
            <a:xfrm>
              <a:off x="484090" y="2716688"/>
              <a:ext cx="3325516" cy="3027068"/>
              <a:chOff x="735813" y="3171250"/>
              <a:chExt cx="2758696" cy="2511117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 rotWithShape="1">
              <a:blip r:embed="rId3"/>
              <a:srcRect r="4825"/>
              <a:stretch/>
            </p:blipFill>
            <p:spPr>
              <a:xfrm>
                <a:off x="735813" y="3171250"/>
                <a:ext cx="2724602" cy="2511117"/>
              </a:xfrm>
              <a:prstGeom prst="rect">
                <a:avLst/>
              </a:prstGeom>
            </p:spPr>
          </p:pic>
          <p:sp>
            <p:nvSpPr>
              <p:cNvPr id="16" name="Freeform 15"/>
              <p:cNvSpPr/>
              <p:nvPr/>
            </p:nvSpPr>
            <p:spPr>
              <a:xfrm>
                <a:off x="2598644" y="3195962"/>
                <a:ext cx="895865" cy="2242751"/>
              </a:xfrm>
              <a:custGeom>
                <a:avLst/>
                <a:gdLst>
                  <a:gd name="connsiteX0" fmla="*/ 18535 w 895865"/>
                  <a:gd name="connsiteY0" fmla="*/ 2242751 h 2242751"/>
                  <a:gd name="connsiteX1" fmla="*/ 895865 w 895865"/>
                  <a:gd name="connsiteY1" fmla="*/ 2242751 h 2242751"/>
                  <a:gd name="connsiteX2" fmla="*/ 895865 w 895865"/>
                  <a:gd name="connsiteY2" fmla="*/ 0 h 2242751"/>
                  <a:gd name="connsiteX3" fmla="*/ 339811 w 895865"/>
                  <a:gd name="connsiteY3" fmla="*/ 0 h 2242751"/>
                  <a:gd name="connsiteX4" fmla="*/ 339811 w 895865"/>
                  <a:gd name="connsiteY4" fmla="*/ 191530 h 2242751"/>
                  <a:gd name="connsiteX5" fmla="*/ 0 w 895865"/>
                  <a:gd name="connsiteY5" fmla="*/ 191530 h 2242751"/>
                  <a:gd name="connsiteX6" fmla="*/ 18535 w 895865"/>
                  <a:gd name="connsiteY6" fmla="*/ 2242751 h 224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5865" h="2242751">
                    <a:moveTo>
                      <a:pt x="18535" y="2242751"/>
                    </a:moveTo>
                    <a:lnTo>
                      <a:pt x="895865" y="2242751"/>
                    </a:lnTo>
                    <a:lnTo>
                      <a:pt x="895865" y="0"/>
                    </a:lnTo>
                    <a:lnTo>
                      <a:pt x="339811" y="0"/>
                    </a:lnTo>
                    <a:lnTo>
                      <a:pt x="339811" y="191530"/>
                    </a:lnTo>
                    <a:lnTo>
                      <a:pt x="0" y="191530"/>
                    </a:lnTo>
                    <a:lnTo>
                      <a:pt x="18535" y="224275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err="1" smtClean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1" name="Rectangle 20"/>
            <p:cNvSpPr/>
            <p:nvPr/>
          </p:nvSpPr>
          <p:spPr>
            <a:xfrm>
              <a:off x="496459" y="2965621"/>
              <a:ext cx="2245581" cy="210065"/>
            </a:xfrm>
            <a:prstGeom prst="rect">
              <a:avLst/>
            </a:prstGeom>
            <a:solidFill>
              <a:srgbClr val="9D102D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96459" y="3997726"/>
              <a:ext cx="2245581" cy="210065"/>
            </a:xfrm>
            <a:prstGeom prst="rect">
              <a:avLst/>
            </a:prstGeom>
            <a:solidFill>
              <a:schemeClr val="accent3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Quantitative luminescence analysis in Si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72114" y="1578302"/>
                <a:ext cx="6165507" cy="1782736"/>
              </a:xfrm>
            </p:spPr>
            <p:txBody>
              <a:bodyPr/>
              <a:lstStyle/>
              <a:p>
                <a:pPr marL="342900" indent="-342900">
                  <a:buFontTx/>
                  <a:buChar char="-"/>
                </a:pPr>
                <a:r>
                  <a:rPr lang="en-US" dirty="0" smtClean="0"/>
                  <a:t>1982 </a:t>
                </a:r>
                <a:r>
                  <a:rPr lang="en-US" dirty="0"/>
                  <a:t>Tajima for </a:t>
                </a:r>
                <a:r>
                  <a:rPr lang="en-US" dirty="0" smtClean="0"/>
                  <a:t>weakly </a:t>
                </a:r>
                <a:r>
                  <a:rPr lang="en-US" dirty="0"/>
                  <a:t>doped Si </a:t>
                </a:r>
                <a:r>
                  <a:rPr lang="en-US" dirty="0" smtClean="0"/>
                  <a:t>wafers</a:t>
                </a:r>
              </a:p>
              <a:p>
                <a:pPr marL="342900" indent="-342900">
                  <a:buFontTx/>
                  <a:buChar char="-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D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X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,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US" i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X</m:t>
                        </m:r>
                      </m:e>
                    </m:d>
                  </m:oMath>
                </a14:m>
                <a:r>
                  <a:rPr lang="en-US" dirty="0" smtClean="0"/>
                  <a:t>, TO-phonon assisted</a:t>
                </a:r>
              </a:p>
              <a:p>
                <a:pPr marL="342900" indent="-342900">
                  <a:buFontTx/>
                  <a:buChar char="-"/>
                </a:pPr>
                <a:r>
                  <a:rPr lang="en-US" dirty="0" smtClean="0"/>
                  <a:t>Supplementing to other methods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72114" y="1578302"/>
                <a:ext cx="6165507" cy="1782736"/>
              </a:xfrm>
              <a:blipFill>
                <a:blip r:embed="rId4"/>
                <a:stretch>
                  <a:fillRect l="-2473" t="-41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489D-A4F1-431F-BBC3-D35CF2F964B3}" type="datetime1">
              <a:rPr lang="sv-SE" smtClean="0"/>
              <a:t>2017-11-19</a:t>
            </a:fld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15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Luminescence spectroscopy of semiconductors</a:t>
            </a:r>
            <a:endParaRPr lang="sv-SE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169" y="2399035"/>
            <a:ext cx="2903161" cy="339844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253250" y="3003051"/>
            <a:ext cx="2333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P</a:t>
            </a:r>
            <a:r>
              <a:rPr lang="en-US" baseline="-25000" dirty="0">
                <a:solidFill>
                  <a:srgbClr val="C00000"/>
                </a:solidFill>
              </a:rPr>
              <a:t>TO</a:t>
            </a:r>
            <a:r>
              <a:rPr lang="en-US" dirty="0">
                <a:solidFill>
                  <a:srgbClr val="C00000"/>
                </a:solidFill>
              </a:rPr>
              <a:t>(BE)/I</a:t>
            </a:r>
            <a:r>
              <a:rPr lang="en-US" baseline="-25000" dirty="0">
                <a:solidFill>
                  <a:srgbClr val="C00000"/>
                </a:solidFill>
              </a:rPr>
              <a:t>TO</a:t>
            </a:r>
            <a:r>
              <a:rPr lang="en-US" dirty="0">
                <a:solidFill>
                  <a:srgbClr val="C00000"/>
                </a:solidFill>
              </a:rPr>
              <a:t>(FE) ~ N</a:t>
            </a:r>
            <a:r>
              <a:rPr lang="en-US" baseline="-25000" dirty="0">
                <a:solidFill>
                  <a:srgbClr val="C00000"/>
                </a:solidFill>
              </a:rPr>
              <a:t>P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253250" y="3973928"/>
            <a:ext cx="2333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3"/>
                </a:solidFill>
              </a:rPr>
              <a:t>B</a:t>
            </a:r>
            <a:r>
              <a:rPr lang="en-US" baseline="-25000" dirty="0">
                <a:solidFill>
                  <a:schemeClr val="accent3"/>
                </a:solidFill>
              </a:rPr>
              <a:t>TO</a:t>
            </a:r>
            <a:r>
              <a:rPr lang="en-US" dirty="0">
                <a:solidFill>
                  <a:schemeClr val="accent3"/>
                </a:solidFill>
              </a:rPr>
              <a:t>(BE)/I</a:t>
            </a:r>
            <a:r>
              <a:rPr lang="en-US" baseline="-25000" dirty="0">
                <a:solidFill>
                  <a:schemeClr val="accent3"/>
                </a:solidFill>
              </a:rPr>
              <a:t>TO</a:t>
            </a:r>
            <a:r>
              <a:rPr lang="en-US" dirty="0">
                <a:solidFill>
                  <a:schemeClr val="accent3"/>
                </a:solidFill>
              </a:rPr>
              <a:t>(FE) ~ N</a:t>
            </a:r>
            <a:r>
              <a:rPr lang="en-US" baseline="-25000" dirty="0">
                <a:solidFill>
                  <a:schemeClr val="accent3"/>
                </a:solidFill>
              </a:rPr>
              <a:t>B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426411" y="2891481"/>
            <a:ext cx="420129" cy="179173"/>
          </a:xfrm>
          <a:prstGeom prst="rect">
            <a:avLst/>
          </a:prstGeom>
          <a:solidFill>
            <a:srgbClr val="9D102D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037173" y="4591100"/>
            <a:ext cx="753762" cy="179173"/>
          </a:xfrm>
          <a:prstGeom prst="rect">
            <a:avLst/>
          </a:prstGeom>
          <a:solidFill>
            <a:schemeClr val="accent3"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06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Excitons bound to isoelectronic impurities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619250" y="1582739"/>
                <a:ext cx="6935788" cy="1239592"/>
              </a:xfrm>
            </p:spPr>
            <p:txBody>
              <a:bodyPr>
                <a:normAutofit/>
              </a:bodyPr>
              <a:lstStyle/>
              <a:p>
                <a:pPr marL="342900" indent="-342900">
                  <a:buFontTx/>
                  <a:buChar char="-"/>
                </a:pPr>
                <a:r>
                  <a:rPr lang="en-US" sz="1800" dirty="0" smtClean="0"/>
                  <a:t>Substitutional atom from same group</a:t>
                </a:r>
              </a:p>
              <a:p>
                <a:pPr marL="342900" indent="-342900">
                  <a:buFontTx/>
                  <a:buChar char="-"/>
                </a:pPr>
                <a:r>
                  <a:rPr lang="en-US" sz="1800" dirty="0" err="1" smtClean="0">
                    <a:latin typeface="+mj-lt"/>
                    <a:ea typeface="Cambria Math" panose="02040503050406030204" pitchFamily="18" charset="0"/>
                  </a:rPr>
                  <a:t>GaP</a:t>
                </a:r>
                <a:r>
                  <a:rPr lang="en-US" sz="1800" dirty="0" smtClean="0">
                    <a:latin typeface="+mj-lt"/>
                    <a:ea typeface="Cambria Math" panose="02040503050406030204" pitchFamily="18" charset="0"/>
                  </a:rPr>
                  <a:t>/N, </a:t>
                </a:r>
                <a:r>
                  <a:rPr lang="en-US" sz="1800" dirty="0" err="1" smtClean="0">
                    <a:latin typeface="+mj-lt"/>
                    <a:ea typeface="Cambria Math" panose="02040503050406030204" pitchFamily="18" charset="0"/>
                  </a:rPr>
                  <a:t>AgBr</a:t>
                </a:r>
                <a:r>
                  <a:rPr lang="en-US" sz="1800" dirty="0" smtClean="0">
                    <a:latin typeface="+mj-lt"/>
                    <a:ea typeface="Cambria Math" panose="02040503050406030204" pitchFamily="18" charset="0"/>
                  </a:rPr>
                  <a:t>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b="0" i="0" dirty="0" smtClean="0">
                            <a:latin typeface="+mj-lt"/>
                            <a:ea typeface="Cambria Math" panose="02040503050406030204" pitchFamily="18" charset="0"/>
                          </a:rPr>
                          <m:t>I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1800" b="0" i="0" dirty="0" smtClean="0">
                            <a:latin typeface="+mj-lt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+mj-lt"/>
                    <a:ea typeface="Cambria Math" panose="02040503050406030204" pitchFamily="18" charset="0"/>
                  </a:rPr>
                  <a:t>, KCL/Tl, </a:t>
                </a:r>
                <a:r>
                  <a:rPr lang="en-US" sz="1800" dirty="0" err="1" smtClean="0">
                    <a:latin typeface="+mj-lt"/>
                    <a:ea typeface="Cambria Math" panose="02040503050406030204" pitchFamily="18" charset="0"/>
                  </a:rPr>
                  <a:t>CsI</a:t>
                </a:r>
                <a:r>
                  <a:rPr lang="en-US" sz="1800" dirty="0" smtClean="0">
                    <a:latin typeface="+mj-lt"/>
                    <a:ea typeface="Cambria Math" panose="02040503050406030204" pitchFamily="18" charset="0"/>
                  </a:rPr>
                  <a:t>/Tl</a:t>
                </a:r>
              </a:p>
              <a:p>
                <a:pPr marL="342900" indent="-342900">
                  <a:buFontTx/>
                  <a:buChar char="-"/>
                </a:pPr>
                <a:r>
                  <a:rPr lang="en-US" sz="1800" dirty="0" smtClean="0">
                    <a:latin typeface="+mj-lt"/>
                    <a:ea typeface="Cambria Math" panose="02040503050406030204" pitchFamily="18" charset="0"/>
                  </a:rPr>
                  <a:t>Difference in </a:t>
                </a:r>
                <a:r>
                  <a:rPr lang="en-US" sz="1800" b="1" dirty="0" smtClean="0">
                    <a:latin typeface="+mj-lt"/>
                    <a:ea typeface="Cambria Math" panose="02040503050406030204" pitchFamily="18" charset="0"/>
                  </a:rPr>
                  <a:t>electronegativity</a:t>
                </a:r>
                <a:r>
                  <a:rPr lang="en-US" sz="1800" dirty="0" smtClean="0">
                    <a:latin typeface="+mj-lt"/>
                    <a:ea typeface="Cambria Math" panose="02040503050406030204" pitchFamily="18" charset="0"/>
                  </a:rPr>
                  <a:t> (X)</a:t>
                </a:r>
                <a:endParaRPr lang="en-US" sz="1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19250" y="1582739"/>
                <a:ext cx="6935788" cy="1239592"/>
              </a:xfrm>
              <a:blipFill>
                <a:blip r:embed="rId2"/>
                <a:stretch>
                  <a:fillRect l="-1935" t="-6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489D-A4F1-431F-BBC3-D35CF2F964B3}" type="datetime1">
              <a:rPr lang="sv-SE" smtClean="0"/>
              <a:t>2017-11-19</a:t>
            </a:fld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16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Luminescence spectroscopy of semiconductors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526574" y="2766727"/>
                <a:ext cx="6535774" cy="27530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Example: </a:t>
                </a:r>
                <a:r>
                  <a:rPr lang="en-US" dirty="0" err="1" smtClean="0"/>
                  <a:t>GaP</a:t>
                </a:r>
                <a:r>
                  <a:rPr lang="en-US" dirty="0" smtClean="0"/>
                  <a:t>/N</a:t>
                </a:r>
                <a:endParaRPr lang="en-US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N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=3.0&gt;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=2.2</m:t>
                      </m:r>
                    </m:oMath>
                  </m:oMathPara>
                </a14:m>
                <a:endParaRPr lang="en-US" sz="1600" dirty="0" smtClean="0">
                  <a:ea typeface="Cambria Math" panose="02040503050406030204" pitchFamily="18" charset="0"/>
                </a:endParaRPr>
              </a:p>
              <a:p>
                <a:endParaRPr lang="en-US" sz="1600" dirty="0" smtClean="0">
                  <a:ea typeface="Cambria Math" panose="02040503050406030204" pitchFamily="18" charset="0"/>
                </a:endParaRPr>
              </a:p>
              <a:p>
                <a:pPr marL="285750" indent="-285750">
                  <a:buFontTx/>
                  <a:buChar char="-"/>
                </a:pPr>
                <a:r>
                  <a:rPr lang="en-US" dirty="0" smtClean="0">
                    <a:ea typeface="Cambria Math" panose="02040503050406030204" pitchFamily="18" charset="0"/>
                  </a:rPr>
                  <a:t>Localization process:</a:t>
                </a:r>
              </a:p>
              <a:p>
                <a:pPr marL="800100" lvl="1" indent="-342900">
                  <a:buAutoNum type="arabicPeriod"/>
                </a:pP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ea typeface="Cambria Math" panose="02040503050406030204" pitchFamily="18" charset="0"/>
                      </a:rPr>
                      <m:t>N</m:t>
                    </m:r>
                  </m:oMath>
                </a14:m>
                <a:r>
                  <a:rPr lang="en-US" dirty="0" smtClean="0"/>
                  <a:t> captures a free </a:t>
                </a:r>
                <a:r>
                  <a:rPr lang="en-US" b="1" dirty="0" smtClean="0"/>
                  <a:t>electron</a:t>
                </a:r>
                <a:r>
                  <a:rPr lang="en-US" dirty="0" smtClean="0"/>
                  <a:t> using </a:t>
                </a:r>
                <a:r>
                  <a:rPr lang="en-US" b="1" dirty="0" smtClean="0"/>
                  <a:t>short range </a:t>
                </a:r>
                <a:r>
                  <a:rPr lang="en-US" dirty="0" smtClean="0"/>
                  <a:t>forces</a:t>
                </a:r>
              </a:p>
              <a:p>
                <a:pPr marL="800100" lvl="1" indent="-342900">
                  <a:buAutoNum type="arabicPeriod"/>
                </a:pP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b="0" i="0" dirty="0" smtClean="0">
                            <a:latin typeface="+mj-lt"/>
                            <a:ea typeface="Cambria Math" panose="02040503050406030204" pitchFamily="18" charset="0"/>
                          </a:rPr>
                          <m:t>N</m:t>
                        </m:r>
                      </m:e>
                      <m:sup>
                        <m:r>
                          <m:rPr>
                            <m:nor/>
                          </m:rPr>
                          <a:rPr lang="en-US" dirty="0">
                            <a:latin typeface="+mj-lt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dirty="0" smtClean="0">
                    <a:latin typeface="+mj-lt"/>
                  </a:rPr>
                  <a:t> attracts a free </a:t>
                </a:r>
                <a:r>
                  <a:rPr lang="en-US" b="1" dirty="0" smtClean="0">
                    <a:latin typeface="+mj-lt"/>
                  </a:rPr>
                  <a:t>hole</a:t>
                </a:r>
                <a:r>
                  <a:rPr lang="en-US" dirty="0" smtClean="0">
                    <a:latin typeface="+mj-lt"/>
                  </a:rPr>
                  <a:t> using </a:t>
                </a:r>
                <a:r>
                  <a:rPr lang="en-US" b="1" dirty="0" smtClean="0">
                    <a:latin typeface="+mj-lt"/>
                  </a:rPr>
                  <a:t>long range </a:t>
                </a:r>
                <a:r>
                  <a:rPr lang="en-US" dirty="0" smtClean="0">
                    <a:latin typeface="+mj-lt"/>
                  </a:rPr>
                  <a:t>forces</a:t>
                </a:r>
              </a:p>
              <a:p>
                <a:endParaRPr lang="en-US" dirty="0" smtClean="0"/>
              </a:p>
              <a:p>
                <a:pPr marL="285750" indent="-285750">
                  <a:buFontTx/>
                  <a:buChar char="-"/>
                </a:pPr>
                <a:r>
                  <a:rPr lang="en-US" dirty="0" smtClean="0"/>
                  <a:t>Localization </a:t>
                </a:r>
                <a:r>
                  <a:rPr lang="en-US" dirty="0"/>
                  <a:t>of the excitation</a:t>
                </a:r>
                <a:r>
                  <a:rPr lang="en-US" dirty="0" smtClean="0"/>
                  <a:t>: change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g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g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dirty="0" smtClean="0"/>
                  <a:t>Exciton-phonon coupling, Huang-Rhys factor</a:t>
                </a:r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6574" y="2766727"/>
                <a:ext cx="6535774" cy="2753061"/>
              </a:xfrm>
              <a:prstGeom prst="rect">
                <a:avLst/>
              </a:prstGeom>
              <a:blipFill>
                <a:blip r:embed="rId3"/>
                <a:stretch>
                  <a:fillRect l="-746" t="-1330" b="-2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792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GaP</a:t>
            </a:r>
            <a:r>
              <a:rPr lang="en-US" dirty="0" smtClean="0"/>
              <a:t> and </a:t>
            </a:r>
            <a:r>
              <a:rPr lang="en-US" dirty="0" err="1" smtClean="0"/>
              <a:t>AgBr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27" y="370016"/>
            <a:ext cx="3348795" cy="5510817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489D-A4F1-431F-BBC3-D35CF2F964B3}" type="datetime1">
              <a:rPr lang="sv-SE" smtClean="0"/>
              <a:t>2017-11-19</a:t>
            </a:fld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17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Luminescence spectroscopy of semiconductors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47709" y="1518664"/>
                <a:ext cx="4451284" cy="16004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chemeClr val="accent3"/>
                    </a:solidFill>
                  </a:rPr>
                  <a:t>GaP/N</a:t>
                </a:r>
                <a:r>
                  <a:rPr lang="en-US" dirty="0" smtClean="0">
                    <a:solidFill>
                      <a:schemeClr val="accent3"/>
                    </a:solidFill>
                  </a:rPr>
                  <a:t>:</a:t>
                </a:r>
                <a:r>
                  <a:rPr lang="en-US" dirty="0" smtClean="0"/>
                  <a:t> </a:t>
                </a:r>
              </a:p>
              <a:p>
                <a:pPr lvl="1"/>
                <a:r>
                  <a:rPr lang="en-US" dirty="0" smtClean="0"/>
                  <a:t>Small Huang-Rhys factor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 smtClean="0"/>
                  <a:t>, </a:t>
                </a:r>
              </a:p>
              <a:p>
                <a:pPr lvl="1"/>
                <a:r>
                  <a:rPr lang="en-US" b="1" dirty="0" smtClean="0"/>
                  <a:t>narrow lines</a:t>
                </a:r>
              </a:p>
              <a:p>
                <a:r>
                  <a:rPr lang="en-US" sz="1600" dirty="0" smtClean="0"/>
                  <a:t>	</a:t>
                </a:r>
              </a:p>
              <a:p>
                <a:pPr lvl="1"/>
                <a:r>
                  <a:rPr lang="en-US" sz="1400" dirty="0" smtClean="0"/>
                  <a:t>A: exciton in J=1 state</a:t>
                </a:r>
              </a:p>
              <a:p>
                <a:pPr lvl="1"/>
                <a:r>
                  <a:rPr lang="en-US" sz="1400" dirty="0" smtClean="0"/>
                  <a:t>B: exciton in J=2 state</a:t>
                </a:r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709" y="1518664"/>
                <a:ext cx="4451284" cy="1600438"/>
              </a:xfrm>
              <a:prstGeom prst="rect">
                <a:avLst/>
              </a:prstGeom>
              <a:blipFill>
                <a:blip r:embed="rId4"/>
                <a:stretch>
                  <a:fillRect l="-1094" t="-1901" b="-3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47709" y="3332168"/>
                <a:ext cx="5372323" cy="24683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chemeClr val="accent5"/>
                    </a:solidFill>
                    <a:ea typeface="Cambria Math" panose="02040503050406030204" pitchFamily="18" charset="0"/>
                  </a:rPr>
                  <a:t>AgBr/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b="1" dirty="0">
                            <a:solidFill>
                              <a:schemeClr val="accent5"/>
                            </a:solidFill>
                            <a:ea typeface="Cambria Math" panose="02040503050406030204" pitchFamily="18" charset="0"/>
                          </a:rPr>
                          <m:t>I</m:t>
                        </m:r>
                      </m:e>
                      <m:sup>
                        <m:r>
                          <m:rPr>
                            <m:nor/>
                          </m:rPr>
                          <a:rPr lang="en-US" b="1" dirty="0">
                            <a:solidFill>
                              <a:schemeClr val="accent5"/>
                            </a:solidFill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dirty="0" smtClean="0">
                    <a:solidFill>
                      <a:schemeClr val="accent5"/>
                    </a:solidFill>
                  </a:rPr>
                  <a:t>: </a:t>
                </a:r>
              </a:p>
              <a:p>
                <a:pPr lvl="1"/>
                <a:r>
                  <a:rPr lang="en-US" dirty="0" smtClean="0"/>
                  <a:t>Large Huang-Rhys factor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=8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US" dirty="0" smtClean="0"/>
                  <a:t>, </a:t>
                </a:r>
              </a:p>
              <a:p>
                <a:pPr lvl="1"/>
                <a:r>
                  <a:rPr lang="en-US" b="1" dirty="0" smtClean="0"/>
                  <a:t>broad band</a:t>
                </a:r>
              </a:p>
              <a:p>
                <a:endParaRPr lang="en-US" sz="1100" b="0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 i="0">
                              <a:latin typeface="Cambria Math" panose="02040503050406030204" pitchFamily="18" charset="0"/>
                            </a:rPr>
                            <m:t>Iod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 i="0">
                              <a:latin typeface="Cambria Math" panose="02040503050406030204" pitchFamily="18" charset="0"/>
                            </a:rPr>
                            <m:t>LO</m:t>
                          </m:r>
                        </m:sub>
                      </m:sSub>
                      <m:r>
                        <a:rPr lang="en-US" sz="1400" b="0" i="0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sz="1400" b="0" i="0">
                          <a:latin typeface="Cambria Math" panose="02040503050406030204" pitchFamily="18" charset="0"/>
                        </a:rPr>
                        <m:t>BE</m:t>
                      </m:r>
                      <m:r>
                        <a:rPr lang="en-US" sz="1400" b="0" i="0">
                          <a:latin typeface="Cambria Math" panose="02040503050406030204" pitchFamily="18" charset="0"/>
                        </a:rPr>
                        <m:t>)/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 i="0">
                              <a:latin typeface="Cambria Math" panose="02040503050406030204" pitchFamily="18" charset="0"/>
                            </a:rPr>
                            <m:t>I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T</m:t>
                          </m:r>
                          <m:r>
                            <m:rPr>
                              <m:sty m:val="p"/>
                            </m:rPr>
                            <a:rPr lang="en-US" sz="1400" i="0">
                              <a:latin typeface="Cambria Math" panose="02040503050406030204" pitchFamily="18" charset="0"/>
                            </a:rPr>
                            <m:t>O</m:t>
                          </m:r>
                        </m:sub>
                      </m:sSub>
                      <m:r>
                        <a:rPr lang="en-US" sz="1400" b="0" i="0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sz="1400" b="0" i="0">
                          <a:latin typeface="Cambria Math" panose="02040503050406030204" pitchFamily="18" charset="0"/>
                        </a:rPr>
                        <m:t>FE</m:t>
                      </m:r>
                      <m:r>
                        <a:rPr lang="en-US" sz="1400" b="0" i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  <a:p>
                <a:endParaRPr lang="en-US" sz="1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Iod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LO</m:t>
                              </m:r>
                            </m:sub>
                          </m:sSub>
                          <m: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 (</m:t>
                          </m:r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BE</m:t>
                          </m:r>
                          <m: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I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TO</m:t>
                              </m:r>
                            </m:sub>
                          </m:sSub>
                          <m: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 (</m:t>
                          </m:r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FE</m:t>
                          </m:r>
                          <m: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Iod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FE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sz="1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400" i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Iod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400" i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FE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FE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Iod</m:t>
                              </m:r>
                            </m:sub>
                          </m:sSub>
                        </m:den>
                      </m:f>
                      <m:r>
                        <a:rPr lang="en-US" sz="1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𝑒𝑓</m:t>
                          </m:r>
                        </m:sub>
                      </m:sSub>
                      <m:f>
                        <m:f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FE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Iod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400" dirty="0" smtClean="0">
                  <a:solidFill>
                    <a:schemeClr val="tx1"/>
                  </a:solidFill>
                </a:endParaRPr>
              </a:p>
              <a:p>
                <a:endParaRPr lang="en-US" sz="1400" dirty="0" smtClean="0">
                  <a:solidFill>
                    <a:schemeClr val="tx1"/>
                  </a:solidFill>
                </a:endParaRPr>
              </a:p>
              <a:p>
                <a:r>
                  <a:rPr lang="en-US" sz="1600" b="1" dirty="0" smtClean="0">
                    <a:solidFill>
                      <a:schemeClr val="tx1"/>
                    </a:solidFill>
                  </a:rPr>
                  <a:t>	Effective enhancement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sz="16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𝒆𝒇</m:t>
                        </m:r>
                      </m:sub>
                    </m:sSub>
                    <m:r>
                      <a:rPr lang="en-US" sz="1600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1600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</m:t>
                    </m:r>
                    <m:r>
                      <a:rPr lang="en-US" sz="1600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16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US" sz="16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𝟔</m:t>
                        </m:r>
                      </m:sup>
                    </m:sSup>
                  </m:oMath>
                </a14:m>
                <a:endParaRPr lang="en-US" sz="1600" b="1" dirty="0" smtClean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709" y="3332168"/>
                <a:ext cx="5372323" cy="2468304"/>
              </a:xfrm>
              <a:prstGeom prst="rect">
                <a:avLst/>
              </a:prstGeom>
              <a:blipFill>
                <a:blip r:embed="rId5"/>
                <a:stretch>
                  <a:fillRect l="-907" t="-1481" b="-1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ight Arrow 2"/>
          <p:cNvSpPr/>
          <p:nvPr/>
        </p:nvSpPr>
        <p:spPr>
          <a:xfrm rot="19860600">
            <a:off x="4530210" y="1645456"/>
            <a:ext cx="737566" cy="324179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4610069" y="3999031"/>
            <a:ext cx="737566" cy="324179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42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Enhancement for isoelectric impurities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478" y="1515651"/>
            <a:ext cx="3045636" cy="4078287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489D-A4F1-431F-BBC3-D35CF2F964B3}" type="datetime1">
              <a:rPr lang="sv-SE" smtClean="0"/>
              <a:t>2017-11-19</a:t>
            </a:fld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18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Luminescence spectroscopy of semiconductors</a:t>
            </a:r>
            <a:endParaRPr lang="sv-SE" dirty="0"/>
          </a:p>
        </p:txBody>
      </p:sp>
      <p:sp>
        <p:nvSpPr>
          <p:cNvPr id="8" name="Rectangle 7"/>
          <p:cNvSpPr/>
          <p:nvPr/>
        </p:nvSpPr>
        <p:spPr>
          <a:xfrm>
            <a:off x="467233" y="2266630"/>
            <a:ext cx="5317245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 smtClean="0"/>
              <a:t>Reasons: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en-US" sz="1600" b="1" dirty="0" smtClean="0"/>
              <a:t>Efficient trapping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en-US" sz="1600" b="1" dirty="0" smtClean="0"/>
              <a:t>Absence </a:t>
            </a:r>
            <a:r>
              <a:rPr lang="en-US" sz="1600" b="1" dirty="0"/>
              <a:t>of Auger </a:t>
            </a:r>
            <a:r>
              <a:rPr lang="en-US" sz="1600" b="1" dirty="0" smtClean="0"/>
              <a:t>non-radiative recombination</a:t>
            </a:r>
            <a:r>
              <a:rPr lang="en-US" sz="1600" dirty="0" smtClean="0"/>
              <a:t> </a:t>
            </a:r>
            <a:r>
              <a:rPr lang="en-US" sz="1600" dirty="0"/>
              <a:t>(only two quasi </a:t>
            </a:r>
            <a:r>
              <a:rPr lang="en-US" sz="1600" dirty="0" smtClean="0"/>
              <a:t>particles involved)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en-US" sz="1600" dirty="0" smtClean="0"/>
              <a:t>Strong localization in real space (</a:t>
            </a:r>
            <a:r>
              <a:rPr lang="el-GR" sz="1600" dirty="0"/>
              <a:t>Δ</a:t>
            </a:r>
            <a:r>
              <a:rPr lang="en-US" sz="1600" i="1" dirty="0"/>
              <a:t>x </a:t>
            </a:r>
            <a:r>
              <a:rPr lang="el-GR" sz="1600" dirty="0"/>
              <a:t>Δ</a:t>
            </a:r>
            <a:r>
              <a:rPr lang="en-US" sz="1600" i="1" dirty="0"/>
              <a:t>k </a:t>
            </a:r>
            <a:r>
              <a:rPr lang="en-US" sz="1600" dirty="0"/>
              <a:t>≥ </a:t>
            </a:r>
            <a:r>
              <a:rPr lang="en-US" sz="1600" dirty="0" smtClean="0"/>
              <a:t>½)</a:t>
            </a:r>
            <a:br>
              <a:rPr lang="en-US" sz="1600" dirty="0" smtClean="0"/>
            </a:br>
            <a:r>
              <a:rPr lang="en-US" sz="1600" b="1" dirty="0" smtClean="0"/>
              <a:t>quasi-direct</a:t>
            </a:r>
            <a:r>
              <a:rPr lang="en-US" sz="1600" dirty="0" smtClean="0"/>
              <a:t> </a:t>
            </a:r>
            <a:r>
              <a:rPr lang="en-US" sz="1600" dirty="0"/>
              <a:t>radiative </a:t>
            </a:r>
            <a:r>
              <a:rPr lang="en-US" sz="1600" dirty="0" smtClean="0"/>
              <a:t>recombination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>
              <a:spcAft>
                <a:spcPts val="600"/>
              </a:spcAft>
            </a:pPr>
            <a:r>
              <a:rPr lang="en-US" sz="1400" dirty="0" smtClean="0"/>
              <a:t>Compare exciton bound to shallow impurity: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en-US" sz="1400" b="1" dirty="0" smtClean="0"/>
              <a:t>Long-range</a:t>
            </a:r>
            <a:r>
              <a:rPr lang="en-US" sz="1400" dirty="0" smtClean="0"/>
              <a:t> coulomb forces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en-US" sz="1400" b="1" dirty="0" smtClean="0"/>
              <a:t>Auger </a:t>
            </a:r>
            <a:r>
              <a:rPr lang="en-US" sz="1400" b="1" dirty="0"/>
              <a:t>recombination </a:t>
            </a:r>
            <a:r>
              <a:rPr lang="en-US" sz="1400" dirty="0"/>
              <a:t>for neutral donor/acceptors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en-US" sz="1400" b="1" dirty="0" smtClean="0"/>
              <a:t>Always narrow lines </a:t>
            </a:r>
            <a:r>
              <a:rPr lang="en-US" sz="1400" dirty="0" smtClean="0"/>
              <a:t>(weak localization)</a:t>
            </a:r>
            <a:endParaRPr lang="en-US" sz="1400" dirty="0"/>
          </a:p>
          <a:p>
            <a:pPr marL="285750" indent="-285750">
              <a:buFontTx/>
              <a:buChar char="-"/>
            </a:pPr>
            <a:endParaRPr lang="en-US" dirty="0" smtClean="0"/>
          </a:p>
        </p:txBody>
      </p:sp>
      <p:sp>
        <p:nvSpPr>
          <p:cNvPr id="3" name="Rectangle 2"/>
          <p:cNvSpPr/>
          <p:nvPr/>
        </p:nvSpPr>
        <p:spPr>
          <a:xfrm>
            <a:off x="467233" y="1465779"/>
            <a:ext cx="44222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Extremely </a:t>
            </a:r>
            <a:r>
              <a:rPr lang="en-US" sz="2000" b="1" dirty="0"/>
              <a:t>high </a:t>
            </a:r>
            <a:r>
              <a:rPr lang="en-US" sz="2000" b="1" dirty="0" smtClean="0"/>
              <a:t>enhancement</a:t>
            </a:r>
            <a:br>
              <a:rPr lang="en-US" sz="2000" b="1" dirty="0" smtClean="0"/>
            </a:br>
            <a:r>
              <a:rPr lang="en-US" sz="1600" dirty="0" smtClean="0"/>
              <a:t>(in indirect </a:t>
            </a:r>
            <a:r>
              <a:rPr lang="en-US" sz="1600" dirty="0"/>
              <a:t>bandgap </a:t>
            </a:r>
            <a:r>
              <a:rPr lang="en-US" sz="1600" dirty="0" smtClean="0"/>
              <a:t>semiconductors)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4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Self-trapped excitons (STE)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98672" y="1632165"/>
                <a:ext cx="8766604" cy="4842881"/>
              </a:xfrm>
            </p:spPr>
            <p:txBody>
              <a:bodyPr>
                <a:normAutofit/>
              </a:bodyPr>
              <a:lstStyle/>
              <a:p>
                <a:r>
                  <a:rPr lang="en-US" sz="1600" dirty="0" smtClean="0"/>
                  <a:t>Requirements:</a:t>
                </a:r>
              </a:p>
              <a:p>
                <a:pPr marL="698500" lvl="1" indent="-342900">
                  <a:buFontTx/>
                  <a:buChar char="-"/>
                </a:pPr>
                <a:r>
                  <a:rPr lang="en-US" sz="1600" dirty="0" smtClean="0"/>
                  <a:t>Polar semiconductor</a:t>
                </a:r>
              </a:p>
              <a:p>
                <a:pPr marL="698500" lvl="1" indent="-342900">
                  <a:buFontTx/>
                  <a:buChar char="-"/>
                </a:pPr>
                <a:r>
                  <a:rPr lang="en-US" sz="1600" dirty="0" smtClean="0"/>
                  <a:t>Strong exciton-phonon interaction</a:t>
                </a:r>
              </a:p>
              <a:p>
                <a:pPr marL="342900" indent="-342900">
                  <a:buFontTx/>
                  <a:buChar char="-"/>
                </a:pPr>
                <a:endParaRPr lang="en-US" dirty="0" smtClean="0"/>
              </a:p>
              <a:p>
                <a:pPr>
                  <a:spcAft>
                    <a:spcPts val="600"/>
                  </a:spcAft>
                </a:pPr>
                <a:r>
                  <a:rPr lang="en-US" sz="1600" dirty="0" smtClean="0"/>
                  <a:t>Result: </a:t>
                </a:r>
                <a:r>
                  <a:rPr lang="en-US" sz="1600" b="1" dirty="0" err="1" smtClean="0"/>
                  <a:t>Polaron</a:t>
                </a:r>
                <a:r>
                  <a:rPr lang="en-US" sz="1600" dirty="0" smtClean="0"/>
                  <a:t> formation</a:t>
                </a: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Free (</a:t>
                </a:r>
                <a:r>
                  <a:rPr lang="en-US" sz="1600" b="1" dirty="0" smtClean="0"/>
                  <a:t>F</a:t>
                </a:r>
                <a:r>
                  <a:rPr lang="en-US" sz="1600" dirty="0" smtClean="0"/>
                  <a:t>) and self-trapped (</a:t>
                </a:r>
                <a:r>
                  <a:rPr lang="en-US" sz="1600" b="1" dirty="0" smtClean="0"/>
                  <a:t>S</a:t>
                </a:r>
                <a:r>
                  <a:rPr lang="en-US" sz="1600" dirty="0" smtClean="0"/>
                  <a:t>) states</a:t>
                </a: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Short-range forces redistribute atoms</a:t>
                </a:r>
                <a:br>
                  <a:rPr lang="en-US" sz="1600" dirty="0" smtClean="0"/>
                </a:br>
                <a:r>
                  <a:rPr lang="en-US" sz="1600" dirty="0" smtClean="0"/>
                  <a:t>lattice relaxation energy: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 b="0" i="0" smtClean="0">
                            <a:latin typeface="Cambria Math" panose="02040503050406030204" pitchFamily="18" charset="0"/>
                          </a:rPr>
                          <m:t>LR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1600" b="0" i="0" smtClean="0">
                            <a:latin typeface="Cambria Math" panose="02040503050406030204" pitchFamily="18" charset="0"/>
                          </a:rPr>
                          <m:t>S</m:t>
                        </m:r>
                      </m:sup>
                    </m:sSub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ℏ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1600" b="0" dirty="0" smtClean="0">
                    <a:ea typeface="Cambria Math" panose="02040503050406030204" pitchFamily="18" charset="0"/>
                  </a:rPr>
                  <a:t/>
                </a:r>
                <a:br>
                  <a:rPr lang="en-US" sz="1600" b="0" dirty="0" smtClean="0">
                    <a:ea typeface="Cambria Math" panose="02040503050406030204" pitchFamily="18" charset="0"/>
                  </a:rPr>
                </a:br>
                <a:r>
                  <a:rPr lang="en-US" sz="1600" dirty="0" smtClean="0"/>
                  <a:t>coupling constant: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S</m:t>
                        </m:r>
                      </m:sub>
                    </m:sSub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400">
                                <a:latin typeface="Cambria Math" panose="02040503050406030204" pitchFamily="18" charset="0"/>
                              </a:rPr>
                              <m:t>LR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1400">
                                <a:latin typeface="Cambria Math" panose="02040503050406030204" pitchFamily="18" charset="0"/>
                              </a:rPr>
                              <m:t>S</m:t>
                            </m:r>
                          </m:sup>
                        </m:sSubSup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den>
                    </m:f>
                  </m:oMath>
                </a14:m>
                <a:r>
                  <a:rPr lang="en-US" sz="1400" dirty="0" smtClean="0"/>
                  <a:t> </a:t>
                </a: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Fröhlich mechanism (LO – phonons)</a:t>
                </a:r>
                <a:br>
                  <a:rPr lang="en-US" sz="1600" dirty="0" smtClean="0"/>
                </a:br>
                <a:r>
                  <a:rPr lang="en-US" sz="1600" dirty="0" smtClean="0"/>
                  <a:t>long-range forces</a:t>
                </a:r>
                <a:br>
                  <a:rPr lang="en-US" sz="1600" dirty="0" smtClean="0"/>
                </a:br>
                <a:r>
                  <a:rPr lang="en-US" sz="1600" dirty="0" smtClean="0"/>
                  <a:t>absent in IV </a:t>
                </a:r>
                <a:r>
                  <a:rPr lang="en-US" sz="1600" dirty="0" err="1" smtClean="0"/>
                  <a:t>homopolar</a:t>
                </a:r>
                <a:r>
                  <a:rPr lang="en-US" sz="1600" dirty="0" smtClean="0"/>
                  <a:t> semiconductors</a:t>
                </a:r>
                <a:br>
                  <a:rPr lang="en-US" sz="1600" dirty="0" smtClean="0"/>
                </a:br>
                <a:r>
                  <a:rPr lang="en-US" sz="1600" dirty="0" smtClean="0"/>
                  <a:t>coupling constant:</a:t>
                </a:r>
                <a:r>
                  <a:rPr lang="en-US" sz="14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l</m:t>
                        </m:r>
                      </m:sub>
                    </m:sSub>
                    <m:r>
                      <a:rPr lang="en-US" sz="1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400">
                                <a:latin typeface="Cambria Math" panose="02040503050406030204" pitchFamily="18" charset="0"/>
                              </a:rPr>
                              <m:t>LR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1400" b="0" i="0" smtClean="0">
                                <a:latin typeface="Cambria Math" panose="02040503050406030204" pitchFamily="18" charset="0"/>
                              </a:rPr>
                              <m:t>l</m:t>
                            </m:r>
                          </m:sup>
                        </m:sSubSup>
                      </m:num>
                      <m:den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𝐵</m:t>
                        </m:r>
                      </m:den>
                    </m:f>
                  </m:oMath>
                </a14:m>
                <a:r>
                  <a:rPr lang="en-US" sz="1400" dirty="0" smtClean="0"/>
                  <a:t>			(B </a:t>
                </a:r>
                <a:r>
                  <a:rPr lang="en-US" sz="1400" dirty="0"/>
                  <a:t>is the total energy width of the exciton </a:t>
                </a:r>
                <a:r>
                  <a:rPr lang="en-US" sz="1400" dirty="0" smtClean="0"/>
                  <a:t>band)</a:t>
                </a:r>
                <a:endParaRPr lang="en-US" sz="1400" dirty="0"/>
              </a:p>
              <a:p>
                <a:pPr>
                  <a:spcAft>
                    <a:spcPts val="600"/>
                  </a:spcAft>
                </a:pPr>
                <a:endParaRPr lang="en-US" sz="16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8672" y="1632165"/>
                <a:ext cx="8766604" cy="4842881"/>
              </a:xfrm>
              <a:blipFill>
                <a:blip r:embed="rId2"/>
                <a:stretch>
                  <a:fillRect l="-1460" t="-1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489D-A4F1-431F-BBC3-D35CF2F964B3}" type="datetime1">
              <a:rPr lang="sv-SE" smtClean="0"/>
              <a:t>2017-11-19</a:t>
            </a:fld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19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Luminescence spectroscopy of semiconductors</a:t>
            </a:r>
            <a:endParaRPr lang="sv-SE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607" y="1570382"/>
            <a:ext cx="3254791" cy="339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02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Self-trapped exciton luminescence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77800" y="1691807"/>
                <a:ext cx="4707052" cy="4312313"/>
              </a:xfrm>
            </p:spPr>
            <p:txBody>
              <a:bodyPr>
                <a:norm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Intrinsic luminescence process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Even in pure </a:t>
                </a:r>
                <a:r>
                  <a:rPr lang="en-US" sz="1800" dirty="0"/>
                  <a:t>and unperturbed </a:t>
                </a:r>
                <a:r>
                  <a:rPr lang="en-US" sz="1800" dirty="0" smtClean="0"/>
                  <a:t>lattice</a:t>
                </a:r>
                <a:endParaRPr lang="en-US" sz="18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Broad </a:t>
                </a:r>
                <a:r>
                  <a:rPr lang="en-US" sz="1800" dirty="0"/>
                  <a:t>emission </a:t>
                </a:r>
                <a:r>
                  <a:rPr lang="en-US" sz="1800" dirty="0" smtClean="0"/>
                  <a:t>spectrum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Free </a:t>
                </a:r>
                <a:r>
                  <a:rPr lang="en-US" sz="1800" dirty="0"/>
                  <a:t>and </a:t>
                </a:r>
                <a:r>
                  <a:rPr lang="en-US" sz="1800" dirty="0" smtClean="0"/>
                  <a:t>ST </a:t>
                </a:r>
                <a:r>
                  <a:rPr lang="en-US" sz="1800" dirty="0"/>
                  <a:t>excitons </a:t>
                </a:r>
                <a:r>
                  <a:rPr lang="en-US" sz="1800" b="1" dirty="0" smtClean="0"/>
                  <a:t>may </a:t>
                </a:r>
                <a:r>
                  <a:rPr lang="en-US" sz="1800" b="1" dirty="0"/>
                  <a:t>coexist</a:t>
                </a:r>
                <a:endParaRPr lang="en-US" sz="1800" dirty="0"/>
              </a:p>
              <a:p>
                <a:pPr marL="457200"/>
                <a:endParaRPr lang="en-US" sz="1800" dirty="0"/>
              </a:p>
              <a:p>
                <a:pPr marL="457200"/>
                <a:endParaRPr lang="en-US" sz="1800" dirty="0" smtClean="0"/>
              </a:p>
              <a:p>
                <a:pPr marL="457200"/>
                <a:endParaRPr lang="en-US" sz="1800" dirty="0"/>
              </a:p>
              <a:p>
                <a:pPr marL="457200"/>
                <a:r>
                  <a:rPr lang="en-US" sz="1800" dirty="0" smtClean="0"/>
                  <a:t>Compare </a:t>
                </a:r>
                <a:r>
                  <a:rPr lang="en-US" sz="1800" dirty="0" err="1" smtClean="0"/>
                  <a:t>AgBr</a:t>
                </a:r>
                <a:r>
                  <a:rPr lang="en-US" sz="1800" dirty="0" smtClean="0"/>
                  <a:t> and </a:t>
                </a:r>
                <a:r>
                  <a:rPr lang="en-US" sz="1800" dirty="0" err="1" smtClean="0"/>
                  <a:t>AgCl</a:t>
                </a:r>
                <a:r>
                  <a:rPr lang="en-US" sz="1800" dirty="0" smtClean="0"/>
                  <a:t>:</a:t>
                </a:r>
              </a:p>
              <a:p>
                <a:pPr marL="804672" indent="-342900">
                  <a:buFontTx/>
                  <a:buChar char="-"/>
                </a:pPr>
                <a:r>
                  <a:rPr lang="en-US" sz="1600" dirty="0" smtClean="0"/>
                  <a:t>Similar chemical properties</a:t>
                </a:r>
              </a:p>
              <a:p>
                <a:pPr marL="804672" indent="-342900">
                  <a:buFontTx/>
                  <a:buChar char="-"/>
                </a:pPr>
                <a:r>
                  <a:rPr lang="en-US" sz="1600" dirty="0" smtClean="0"/>
                  <a:t>Complete different spectrum</a:t>
                </a:r>
                <a:endParaRPr lang="en-US" sz="1600" dirty="0"/>
              </a:p>
              <a:p>
                <a:pPr marL="804672" indent="-342900">
                  <a:buFontTx/>
                  <a:buChar char="-"/>
                </a:pPr>
                <a:r>
                  <a:rPr lang="en-US" sz="1600" dirty="0"/>
                  <a:t>Reason:</a:t>
                </a:r>
                <a:r>
                  <a:rPr lang="en-US" sz="1600" dirty="0" smtClean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≥50≫1</m:t>
                    </m:r>
                  </m:oMath>
                </a14:m>
                <a:r>
                  <a:rPr lang="en-US" sz="1600" dirty="0" smtClean="0"/>
                  <a:t> in </a:t>
                </a:r>
                <a:r>
                  <a:rPr lang="en-US" sz="1600" dirty="0" err="1" smtClean="0"/>
                  <a:t>AgCl</a:t>
                </a:r>
                <a:endParaRPr lang="en-US" sz="1800" dirty="0" smtClean="0"/>
              </a:p>
              <a:p>
                <a:endParaRPr lang="en-US" sz="16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7800" y="1691807"/>
                <a:ext cx="4707052" cy="4312313"/>
              </a:xfrm>
              <a:blipFill>
                <a:blip r:embed="rId2"/>
                <a:stretch>
                  <a:fillRect l="-2850" t="-1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489D-A4F1-431F-BBC3-D35CF2F964B3}" type="datetime1">
              <a:rPr lang="sv-SE" smtClean="0"/>
              <a:t>2017-11-19</a:t>
            </a:fld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20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Luminescence spectroscopy of semiconductors</a:t>
            </a:r>
            <a:endParaRPr lang="sv-SE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357" y="3831442"/>
            <a:ext cx="2631298" cy="18952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357" y="1518230"/>
            <a:ext cx="2614007" cy="2003912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4169991" y="3304375"/>
            <a:ext cx="950792" cy="1913557"/>
            <a:chOff x="4275518" y="3053112"/>
            <a:chExt cx="1031789" cy="2076572"/>
          </a:xfrm>
        </p:grpSpPr>
        <p:sp>
          <p:nvSpPr>
            <p:cNvPr id="13" name="Rectangle 12"/>
            <p:cNvSpPr/>
            <p:nvPr/>
          </p:nvSpPr>
          <p:spPr>
            <a:xfrm>
              <a:off x="4516394" y="3971025"/>
              <a:ext cx="568411" cy="568411"/>
            </a:xfrm>
            <a:prstGeom prst="rect">
              <a:avLst/>
            </a:prstGeom>
            <a:solidFill>
              <a:srgbClr val="1954A6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17</a:t>
              </a:r>
            </a:p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Cl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516394" y="4561273"/>
              <a:ext cx="568411" cy="568411"/>
            </a:xfrm>
            <a:prstGeom prst="rect">
              <a:avLst/>
            </a:prstGeom>
            <a:solidFill>
              <a:srgbClr val="62922E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35</a:t>
              </a:r>
            </a:p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Br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516394" y="3382726"/>
              <a:ext cx="568411" cy="56841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9</a:t>
              </a:r>
            </a:p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F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275518" y="3053112"/>
              <a:ext cx="10317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Group 7</a:t>
              </a:r>
              <a:endParaRPr lang="en-US" sz="1400" dirty="0"/>
            </a:p>
          </p:txBody>
        </p:sp>
      </p:grpSp>
      <p:sp>
        <p:nvSpPr>
          <p:cNvPr id="20" name="Right Arrow 19"/>
          <p:cNvSpPr/>
          <p:nvPr/>
        </p:nvSpPr>
        <p:spPr>
          <a:xfrm rot="18989304">
            <a:off x="5172997" y="3550881"/>
            <a:ext cx="639465" cy="316744"/>
          </a:xfrm>
          <a:prstGeom prst="rightArrow">
            <a:avLst/>
          </a:prstGeom>
          <a:solidFill>
            <a:srgbClr val="1954A6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  <p:sp>
        <p:nvSpPr>
          <p:cNvPr id="21" name="Right Arrow 20"/>
          <p:cNvSpPr/>
          <p:nvPr/>
        </p:nvSpPr>
        <p:spPr>
          <a:xfrm>
            <a:off x="5173014" y="4797665"/>
            <a:ext cx="639465" cy="316744"/>
          </a:xfrm>
          <a:prstGeom prst="rightArrow">
            <a:avLst/>
          </a:prstGeom>
          <a:solidFill>
            <a:srgbClr val="62922E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86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Self-trapping mechanism in </a:t>
            </a:r>
            <a:r>
              <a:rPr lang="en-US" dirty="0" err="1" smtClean="0"/>
              <a:t>AgCl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78112" y="1675414"/>
                <a:ext cx="5371665" cy="3972261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1800" dirty="0" smtClean="0"/>
                  <a:t>Formation </a:t>
                </a:r>
                <a:r>
                  <a:rPr lang="en-US" sz="1800" dirty="0"/>
                  <a:t>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Ag</m:t>
                                </m:r>
                              </m:e>
                              <m:sup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sup>
                            </m:sSup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Cl</m:t>
                                </m:r>
                              </m:e>
                              <m:sub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sub>
                              <m:sup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bSup>
                          </m:e>
                        </m:d>
                      </m:e>
                      <m:sup>
                        <m:r>
                          <a:rPr lang="en-US">
                            <a:latin typeface="Cambria Math" panose="02040503050406030204" pitchFamily="18" charset="0"/>
                          </a:rPr>
                          <m:t>4−</m:t>
                        </m:r>
                      </m:sup>
                    </m:sSup>
                  </m:oMath>
                </a14:m>
                <a:endParaRPr lang="en-US" sz="1800" dirty="0" smtClean="0"/>
              </a:p>
              <a:p>
                <a:pPr>
                  <a:spcAft>
                    <a:spcPts val="600"/>
                  </a:spcAft>
                </a:pPr>
                <a:r>
                  <a:rPr lang="en-US" sz="1800" dirty="0" smtClean="0"/>
                  <a:t>Valence band maximum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 panose="02040503050406030204" pitchFamily="18" charset="0"/>
                          </a:rPr>
                          <m:t>L</m:t>
                        </m:r>
                      </m:e>
                      <m:sub>
                        <m:r>
                          <a:rPr lang="en-US" sz="1800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  <m:sup>
                        <m:r>
                          <a:rPr lang="en-US" sz="1800" b="0" i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sz="1800" dirty="0" smtClean="0"/>
                  <a:t> comprises of: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1800" dirty="0" smtClean="0"/>
                  <a:t>	3p states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 panose="02040503050406030204" pitchFamily="18" charset="0"/>
                          </a:rPr>
                          <m:t>Cl</m:t>
                        </m:r>
                      </m:e>
                      <m:sup>
                        <m:r>
                          <a:rPr lang="en-US" sz="1800" b="0" i="0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sz="1800" dirty="0" smtClean="0"/>
                  <a:t/>
                </a:r>
                <a:br>
                  <a:rPr lang="en-US" sz="1800" dirty="0" smtClean="0"/>
                </a:br>
                <a:r>
                  <a:rPr lang="en-US" sz="1800" dirty="0" smtClean="0"/>
                  <a:t>	4d states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800">
                            <a:latin typeface="Cambria Math" panose="02040503050406030204" pitchFamily="18" charset="0"/>
                          </a:rPr>
                          <m:t>Ag</m:t>
                        </m:r>
                      </m:e>
                      <m:sup>
                        <m:r>
                          <a:rPr lang="en-US" sz="180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endParaRPr lang="en-US" sz="1800" dirty="0" smtClean="0"/>
              </a:p>
              <a:p>
                <a:pPr>
                  <a:spcAft>
                    <a:spcPts val="600"/>
                  </a:spcAft>
                </a:pPr>
                <a:endParaRPr lang="en-US" sz="3200" b="1" dirty="0" smtClean="0"/>
              </a:p>
              <a:p>
                <a:pPr>
                  <a:spcAft>
                    <a:spcPts val="600"/>
                  </a:spcAft>
                </a:pPr>
                <a:r>
                  <a:rPr lang="en-US" sz="1800" b="1" dirty="0" err="1" smtClean="0"/>
                  <a:t>Jahn</a:t>
                </a:r>
                <a:r>
                  <a:rPr lang="en-US" sz="1800" b="1" dirty="0" smtClean="0"/>
                  <a:t>-Teller effect: </a:t>
                </a:r>
                <a:r>
                  <a:rPr lang="en-US" sz="1800" dirty="0" smtClean="0"/>
                  <a:t/>
                </a:r>
                <a:br>
                  <a:rPr lang="en-US" sz="1800" dirty="0" smtClean="0"/>
                </a:br>
                <a:r>
                  <a:rPr lang="en-US" sz="1800" dirty="0" smtClean="0"/>
                  <a:t>lowered symmetry of the complex </a:t>
                </a:r>
                <a:br>
                  <a:rPr lang="en-US" sz="1800" dirty="0" smtClean="0"/>
                </a:br>
                <a:r>
                  <a:rPr lang="en-US" sz="1800" dirty="0" smtClean="0"/>
                  <a:t>(prolonged axis of the complex)</a:t>
                </a:r>
              </a:p>
              <a:p>
                <a:pPr>
                  <a:spcAft>
                    <a:spcPts val="600"/>
                  </a:spcAft>
                </a:pPr>
                <a:endParaRPr lang="en-US" sz="1800" dirty="0"/>
              </a:p>
              <a:p>
                <a:pPr>
                  <a:spcAft>
                    <a:spcPts val="600"/>
                  </a:spcAft>
                </a:pPr>
                <a:endParaRPr lang="en-US" sz="18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8112" y="1675414"/>
                <a:ext cx="5371665" cy="3972261"/>
              </a:xfrm>
              <a:blipFill>
                <a:blip r:embed="rId2"/>
                <a:stretch>
                  <a:fillRect l="-2724" t="-13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489D-A4F1-431F-BBC3-D35CF2F964B3}" type="datetime1">
              <a:rPr lang="sv-SE" smtClean="0"/>
              <a:t>2017-11-19</a:t>
            </a:fld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21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Luminescence spectroscopy of semiconductors</a:t>
            </a:r>
            <a:endParaRPr lang="sv-SE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370" y="1876097"/>
            <a:ext cx="2522499" cy="332017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628955" y="2533020"/>
            <a:ext cx="25093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/>
              <a:t>Contribute to self-trapped 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hole </a:t>
            </a:r>
            <a:r>
              <a:rPr lang="en-US" sz="1600" dirty="0" err="1"/>
              <a:t>wavefunction</a:t>
            </a:r>
            <a:endParaRPr lang="en-US" sz="1600" dirty="0"/>
          </a:p>
        </p:txBody>
      </p:sp>
      <p:sp>
        <p:nvSpPr>
          <p:cNvPr id="11" name="Right Brace 10"/>
          <p:cNvSpPr/>
          <p:nvPr/>
        </p:nvSpPr>
        <p:spPr>
          <a:xfrm>
            <a:off x="3313858" y="2562769"/>
            <a:ext cx="175178" cy="525275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6190735" y="5309121"/>
                <a:ext cx="287153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 </a:t>
                </a:r>
                <a:r>
                  <a:rPr lang="en-US" sz="16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:r>
                  <a:rPr lang="en-US" sz="1600" dirty="0" smtClean="0"/>
                  <a:t> Separation </a:t>
                </a:r>
                <a:r>
                  <a:rPr lang="en-US" sz="1600" dirty="0"/>
                  <a:t>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Cl</m:t>
                        </m:r>
                      </m:e>
                      <m:sup>
                        <m:r>
                          <a:rPr lang="en-US" sz="160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sz="1600" dirty="0"/>
                  <a:t> </a:t>
                </a:r>
                <a:r>
                  <a:rPr lang="en-US" sz="1600" dirty="0" smtClean="0"/>
                  <a:t>ligands</a:t>
                </a:r>
                <a:endParaRPr lang="en-US" sz="16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0735" y="5309121"/>
                <a:ext cx="2871539" cy="338554"/>
              </a:xfrm>
              <a:prstGeom prst="rect">
                <a:avLst/>
              </a:prstGeom>
              <a:blipFill>
                <a:blip r:embed="rId4"/>
                <a:stretch>
                  <a:fillRect l="-1274" t="-7273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56" y="3409732"/>
            <a:ext cx="2167414" cy="150590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51022" y="515523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Various other microscopic </a:t>
            </a:r>
            <a:r>
              <a:rPr lang="en-US" dirty="0"/>
              <a:t>mechanisms of hole self-trapping </a:t>
            </a:r>
            <a:r>
              <a:rPr lang="en-US" dirty="0" smtClean="0"/>
              <a:t>exist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0563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Highly excited semiconductors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484" y="1559224"/>
            <a:ext cx="6935788" cy="2111931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 smtClean="0"/>
              <a:t>Excitonic</a:t>
            </a:r>
            <a:r>
              <a:rPr lang="en-US" dirty="0" smtClean="0"/>
              <a:t> molecule (</a:t>
            </a:r>
            <a:r>
              <a:rPr lang="en-US" dirty="0" err="1" smtClean="0"/>
              <a:t>biexciton</a:t>
            </a:r>
            <a:r>
              <a:rPr lang="en-US" dirty="0" smtClean="0"/>
              <a:t>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Free electron collisions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Electron-hole liquid (EHL) and plasma (EHP)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Bose-Einstein condensation of excitons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489D-A4F1-431F-BBC3-D35CF2F964B3}" type="datetime1">
              <a:rPr lang="sv-SE" smtClean="0"/>
              <a:t>2017-11-19</a:t>
            </a:fld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22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Luminescence spectroscopy of semiconductors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32484" y="3793524"/>
                <a:ext cx="8501450" cy="19514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600" dirty="0" smtClean="0"/>
                  <a:t>Monomolecular generation process: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𝑒𝑥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𝛼𝜏</m:t>
                    </m:r>
                  </m:oMath>
                </a14:m>
                <a:r>
                  <a:rPr lang="en-US" sz="1600" dirty="0" smtClean="0">
                    <a:ea typeface="Cambria Math" panose="02040503050406030204" pitchFamily="18" charset="0"/>
                  </a:rPr>
                  <a:t> (</a:t>
                </a:r>
                <a:r>
                  <a:rPr lang="en-US" sz="1600" dirty="0" smtClean="0"/>
                  <a:t>steady-state</a:t>
                </a:r>
                <a:r>
                  <a:rPr lang="en-US" sz="1600" b="1" dirty="0" smtClean="0"/>
                  <a:t> </a:t>
                </a:r>
                <a:r>
                  <a:rPr lang="en-US" sz="1600" dirty="0"/>
                  <a:t>exciton </a:t>
                </a:r>
                <a:r>
                  <a:rPr lang="en-US" sz="1600" dirty="0" smtClean="0"/>
                  <a:t>concentration)</a:t>
                </a:r>
                <a:r>
                  <a:rPr lang="en-US" b="1" dirty="0" smtClean="0">
                    <a:ea typeface="Cambria Math" panose="02040503050406030204" pitchFamily="18" charset="0"/>
                  </a:rPr>
                  <a:t>	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dirty="0" smtClean="0">
                    <a:ea typeface="Cambria Math" panose="02040503050406030204" pitchFamily="18" charset="0"/>
                  </a:rPr>
                  <a:t>Strong interaction between excitons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𝒏</m:t>
                        </m:r>
                      </m:e>
                      <m:sub>
                        <m:r>
                          <a:rPr lang="en-US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sub>
                    </m:sSub>
                    <m:r>
                      <a:rPr lang="en-US" b="1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≳</m:t>
                    </m:r>
                    <m:sSup>
                      <m:sSupPr>
                        <m:ctrlPr>
                          <a:rPr lang="en-US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US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𝟏𝟖</m:t>
                        </m:r>
                      </m:sup>
                    </m:sSup>
                    <m:r>
                      <a:rPr lang="en-US" b="1" i="0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1" i="0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𝐜</m:t>
                    </m:r>
                    <m:sSup>
                      <m:sSupPr>
                        <m:ctrlPr>
                          <a:rPr lang="en-US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𝐦</m:t>
                        </m:r>
                      </m:e>
                      <m:sup>
                        <m:r>
                          <a:rPr lang="en-US" b="1" i="0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1" i="0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b="0" dirty="0" smtClean="0">
                    <a:ea typeface="Cambria Math" panose="02040503050406030204" pitchFamily="18" charset="0"/>
                  </a:rPr>
                  <a:t> </a:t>
                </a:r>
              </a:p>
              <a:p>
                <a:pPr marL="285750" indent="-285750">
                  <a:lnSpc>
                    <a:spcPct val="150000"/>
                  </a:lnSpc>
                  <a:buFontTx/>
                  <a:buChar char="-"/>
                </a:pPr>
                <a:r>
                  <a:rPr lang="en-US" sz="1600" b="0" dirty="0" smtClean="0">
                    <a:ea typeface="Cambria Math" panose="02040503050406030204" pitchFamily="18" charset="0"/>
                  </a:rPr>
                  <a:t>Direct bandgap requires </a:t>
                </a:r>
                <a:r>
                  <a:rPr lang="en-US" sz="1600" dirty="0" smtClean="0">
                    <a:ea typeface="Cambria Math" panose="02040503050406030204" pitchFamily="18" charset="0"/>
                  </a:rPr>
                  <a:t>high excitation power </a:t>
                </a:r>
                <a:r>
                  <a:rPr lang="en-US" sz="1600" b="0" dirty="0" smtClean="0">
                    <a:ea typeface="Cambria Math" panose="02040503050406030204" pitchFamily="18" charset="0"/>
                  </a:rPr>
                  <a:t>of </a:t>
                </a:r>
                <a:r>
                  <a:rPr lang="en-US" sz="1600" dirty="0"/>
                  <a:t>1 kW/cm² - 10 </a:t>
                </a:r>
                <a:r>
                  <a:rPr lang="en-US" sz="1600" dirty="0" smtClean="0"/>
                  <a:t>MW/cm².</a:t>
                </a:r>
              </a:p>
              <a:p>
                <a:pPr marL="285750" indent="-285750">
                  <a:lnSpc>
                    <a:spcPct val="150000"/>
                  </a:lnSpc>
                  <a:buFontTx/>
                  <a:buChar char="-"/>
                </a:pPr>
                <a:r>
                  <a:rPr lang="en-US" sz="1600" dirty="0" smtClean="0"/>
                  <a:t>Two-photon excitation for homogeneous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600" dirty="0" smtClean="0"/>
                  <a:t>, but even higher power ~100 MW/cm²</a:t>
                </a:r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484" y="3793524"/>
                <a:ext cx="8501450" cy="1951432"/>
              </a:xfrm>
              <a:prstGeom prst="rect">
                <a:avLst/>
              </a:prstGeom>
              <a:blipFill>
                <a:blip r:embed="rId2"/>
                <a:stretch>
                  <a:fillRect l="-645" b="-9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541" y="491904"/>
            <a:ext cx="2145108" cy="3104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03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Excitonic</a:t>
            </a:r>
            <a:r>
              <a:rPr lang="en-US" dirty="0" smtClean="0"/>
              <a:t> molecule (EM, </a:t>
            </a:r>
            <a:r>
              <a:rPr lang="en-US" dirty="0" err="1" smtClean="0"/>
              <a:t>biexciton</a:t>
            </a:r>
            <a:r>
              <a:rPr lang="en-US" dirty="0" smtClean="0"/>
              <a:t>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39179" y="1582739"/>
                <a:ext cx="6935788" cy="4078286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:r>
                  <a:rPr lang="en-US" dirty="0" smtClean="0"/>
                  <a:t>Fusion of two excitons (like H</a:t>
                </a:r>
                <a:r>
                  <a:rPr lang="en-US" baseline="-25000" dirty="0" smtClean="0"/>
                  <a:t>2</a:t>
                </a:r>
                <a:r>
                  <a:rPr lang="en-US" dirty="0" smtClean="0"/>
                  <a:t> molecule)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dirty="0" smtClean="0"/>
                  <a:t>Binding energy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 smtClean="0"/>
                  <a:t> for arbitrary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endParaRPr lang="en-US" b="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dirty="0" smtClean="0"/>
                  <a:t>Typical semiconductor: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r>
                      <a:rPr lang="en-US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0.1 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endParaRPr lang="en-US" dirty="0" smtClean="0"/>
              </a:p>
              <a:p>
                <a:endParaRPr lang="en-US" b="0" dirty="0" smtClean="0"/>
              </a:p>
              <a:p>
                <a:r>
                  <a:rPr lang="en-US" sz="1600" dirty="0" smtClean="0"/>
                  <a:t>Radiative recombination: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One exciton transforms to free exciton (n=1)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Second exciton recombines, emitting a photon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h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</m:sSub>
                  </m:oMath>
                </a14:m>
                <a:endParaRPr lang="en-US" sz="1600" dirty="0" smtClean="0"/>
              </a:p>
              <a:p>
                <a:endParaRPr lang="en-US" sz="1600" dirty="0" smtClean="0"/>
              </a:p>
              <a:p>
                <a:r>
                  <a:rPr lang="en-US" sz="1800" dirty="0"/>
                  <a:t>Free </a:t>
                </a:r>
                <a:r>
                  <a:rPr lang="en-US" sz="1800" dirty="0" err="1"/>
                  <a:t>biexcitons</a:t>
                </a:r>
                <a:r>
                  <a:rPr lang="en-US" sz="1800" dirty="0"/>
                  <a:t> and </a:t>
                </a:r>
                <a:r>
                  <a:rPr lang="en-US" sz="1800" dirty="0" err="1"/>
                  <a:t>biexcitons</a:t>
                </a:r>
                <a:r>
                  <a:rPr lang="en-US" sz="1800" dirty="0"/>
                  <a:t> bound to </a:t>
                </a:r>
                <a:r>
                  <a:rPr lang="en-US" sz="1800" dirty="0" smtClean="0"/>
                  <a:t>impurities</a:t>
                </a: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9179" y="1582739"/>
                <a:ext cx="6935788" cy="4078286"/>
              </a:xfrm>
              <a:blipFill>
                <a:blip r:embed="rId2"/>
                <a:stretch>
                  <a:fillRect l="-2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489D-A4F1-431F-BBC3-D35CF2F964B3}" type="datetime1">
              <a:rPr lang="sv-SE" smtClean="0"/>
              <a:t>2017-11-19</a:t>
            </a:fld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23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Luminescence spectroscopy of semiconductors</a:t>
            </a:r>
            <a:endParaRPr lang="sv-SE" dirty="0"/>
          </a:p>
        </p:txBody>
      </p:sp>
      <p:grpSp>
        <p:nvGrpSpPr>
          <p:cNvPr id="15" name="Group 14"/>
          <p:cNvGrpSpPr/>
          <p:nvPr/>
        </p:nvGrpSpPr>
        <p:grpSpPr>
          <a:xfrm>
            <a:off x="6003896" y="1390703"/>
            <a:ext cx="2914531" cy="3930251"/>
            <a:chOff x="6189247" y="1613124"/>
            <a:chExt cx="2914531" cy="3930251"/>
          </a:xfrm>
        </p:grpSpPr>
        <p:grpSp>
          <p:nvGrpSpPr>
            <p:cNvPr id="13" name="Group 12"/>
            <p:cNvGrpSpPr/>
            <p:nvPr/>
          </p:nvGrpSpPr>
          <p:grpSpPr>
            <a:xfrm>
              <a:off x="6189247" y="1854588"/>
              <a:ext cx="2914531" cy="3688787"/>
              <a:chOff x="6189247" y="1854588"/>
              <a:chExt cx="2914531" cy="3688787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6189247" y="1854588"/>
                <a:ext cx="2744690" cy="3127621"/>
                <a:chOff x="6195425" y="1582739"/>
                <a:chExt cx="2744690" cy="3127621"/>
              </a:xfrm>
            </p:grpSpPr>
            <p:pic>
              <p:nvPicPr>
                <p:cNvPr id="7" name="Picture 6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95425" y="1582739"/>
                  <a:ext cx="2744690" cy="3127621"/>
                </a:xfrm>
                <a:prstGeom prst="rect">
                  <a:avLst/>
                </a:prstGeom>
              </p:spPr>
            </p:pic>
            <p:sp>
              <p:nvSpPr>
                <p:cNvPr id="8" name="Rectangle 7"/>
                <p:cNvSpPr/>
                <p:nvPr/>
              </p:nvSpPr>
              <p:spPr>
                <a:xfrm>
                  <a:off x="6851822" y="1637270"/>
                  <a:ext cx="889686" cy="2718487"/>
                </a:xfrm>
                <a:prstGeom prst="rect">
                  <a:avLst/>
                </a:prstGeom>
                <a:solidFill>
                  <a:schemeClr val="accent5">
                    <a:alpha val="30196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 err="1" smtClean="0">
                    <a:solidFill>
                      <a:schemeClr val="tx1"/>
                    </a:solidFill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TextBox 10"/>
                  <p:cNvSpPr txBox="1"/>
                  <p:nvPr/>
                </p:nvSpPr>
                <p:spPr>
                  <a:xfrm>
                    <a:off x="6301063" y="5020155"/>
                    <a:ext cx="2802715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just"/>
                    <a:r>
                      <a:rPr lang="en-US" sz="1400" dirty="0" smtClean="0"/>
                      <a:t>Some theoretical values for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oMath>
                    </a14:m>
                    <a:r>
                      <a:rPr lang="en-US" sz="1400" dirty="0" smtClean="0"/>
                      <a:t> calculated by different authors</a:t>
                    </a:r>
                    <a:endParaRPr lang="en-US" sz="1400" dirty="0"/>
                  </a:p>
                </p:txBody>
              </p:sp>
            </mc:Choice>
            <mc:Fallback xmlns="">
              <p:sp>
                <p:nvSpPr>
                  <p:cNvPr id="11" name="TextBox 1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01063" y="5020155"/>
                    <a:ext cx="2802715" cy="523220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652" t="-2326" b="-1162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2" name="Rectangle 11"/>
              <p:cNvSpPr/>
              <p:nvPr/>
            </p:nvSpPr>
            <p:spPr>
              <a:xfrm>
                <a:off x="6607969" y="2202656"/>
                <a:ext cx="2195512" cy="455996"/>
              </a:xfrm>
              <a:prstGeom prst="rect">
                <a:avLst/>
              </a:prstGeom>
              <a:solidFill>
                <a:srgbClr val="9D102D">
                  <a:alpha val="3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err="1" smtClean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6951708" y="1613124"/>
              <a:ext cx="685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accent5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typical</a:t>
              </a:r>
              <a:endParaRPr lang="en-US" sz="1200" dirty="0">
                <a:solidFill>
                  <a:schemeClr val="accent5"/>
                </a:solidFill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442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Luminescence of free </a:t>
            </a:r>
            <a:r>
              <a:rPr lang="en-US" dirty="0" err="1" smtClean="0"/>
              <a:t>biexcitons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174" y="1237569"/>
            <a:ext cx="2763441" cy="4641477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489D-A4F1-431F-BBC3-D35CF2F964B3}" type="datetime1">
              <a:rPr lang="sv-SE" smtClean="0"/>
              <a:t>2017-11-19</a:t>
            </a:fld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24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Luminescence spectroscopy of semiconductors</a:t>
            </a:r>
            <a:endParaRPr lang="sv-SE" dirty="0"/>
          </a:p>
        </p:txBody>
      </p:sp>
      <p:sp>
        <p:nvSpPr>
          <p:cNvPr id="8" name="TextBox 7"/>
          <p:cNvSpPr txBox="1"/>
          <p:nvPr/>
        </p:nvSpPr>
        <p:spPr>
          <a:xfrm>
            <a:off x="6610901" y="2857073"/>
            <a:ext cx="1285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tx2"/>
                </a:solidFill>
              </a:rPr>
              <a:t>DIRECT</a:t>
            </a:r>
            <a:endParaRPr lang="en-US" sz="1400" b="1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55824" y="4251691"/>
            <a:ext cx="104009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3"/>
                </a:solidFill>
              </a:rPr>
              <a:t>INDIRECT</a:t>
            </a:r>
            <a:endParaRPr lang="en-US" sz="1400" b="1" dirty="0">
              <a:solidFill>
                <a:schemeClr val="accent3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25737" y="1397000"/>
                <a:ext cx="5559171" cy="39278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Tx/>
                  <a:buChar char="-"/>
                </a:pPr>
                <a:r>
                  <a:rPr lang="en-US" sz="1600" dirty="0" smtClean="0">
                    <a:solidFill>
                      <a:schemeClr val="accent5"/>
                    </a:solidFill>
                  </a:rPr>
                  <a:t>Red-shift</a:t>
                </a:r>
                <a:r>
                  <a:rPr lang="en-US" sz="1600" dirty="0" smtClean="0"/>
                  <a:t> with respect to FE absorption</a:t>
                </a:r>
              </a:p>
              <a:p>
                <a:pPr marL="285750" indent="-285750">
                  <a:lnSpc>
                    <a:spcPct val="150000"/>
                  </a:lnSpc>
                  <a:buFontTx/>
                  <a:buChar char="-"/>
                </a:pPr>
                <a:r>
                  <a:rPr lang="en-US" sz="1600" dirty="0" smtClean="0"/>
                  <a:t>Maximum photon energy: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h</m:t>
                    </m:r>
                    <m:sSub>
                      <m:sSubPr>
                        <m:ctrlP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sub>
                        </m:s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16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6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ℏ</m:t>
                        </m:r>
                        <m:r>
                          <a:rPr lang="en-US" sz="16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</m:oMath>
                </a14:m>
                <a:endParaRPr lang="en-US" sz="1600" b="0" dirty="0" smtClean="0">
                  <a:solidFill>
                    <a:schemeClr val="accent3"/>
                  </a:solidFill>
                </a:endParaRPr>
              </a:p>
              <a:p>
                <a:pPr marL="285750" indent="-285750">
                  <a:lnSpc>
                    <a:spcPct val="150000"/>
                  </a:lnSpc>
                  <a:buFontTx/>
                  <a:buChar char="-"/>
                </a:pPr>
                <a:r>
                  <a:rPr lang="en-US" sz="1600" dirty="0" smtClean="0"/>
                  <a:t>Low-energy tail (BE dispersion less curved)</a:t>
                </a:r>
              </a:p>
              <a:p>
                <a:pPr marL="285750" indent="-285750">
                  <a:lnSpc>
                    <a:spcPct val="150000"/>
                  </a:lnSpc>
                  <a:buFontTx/>
                  <a:buChar char="-"/>
                </a:pPr>
                <a:r>
                  <a:rPr lang="en-US" sz="1600" dirty="0" smtClean="0"/>
                  <a:t>Inverse Maxwell-Boltzmann distribution</a:t>
                </a:r>
              </a:p>
              <a:p>
                <a:pPr marL="285750" indent="-285750">
                  <a:lnSpc>
                    <a:spcPct val="150000"/>
                  </a:lnSpc>
                  <a:buFontTx/>
                  <a:buChar char="-"/>
                </a:pPr>
                <a:r>
                  <a:rPr lang="en-US" sz="1600" dirty="0" smtClean="0">
                    <a:ea typeface="Cambria Math" panose="02040503050406030204" pitchFamily="18" charset="0"/>
                  </a:rPr>
                  <a:t>Momentum conservation via recoil </a:t>
                </a:r>
                <a:r>
                  <a:rPr lang="en-US" sz="1600" dirty="0">
                    <a:ea typeface="Cambria Math" panose="02040503050406030204" pitchFamily="18" charset="0"/>
                  </a:rPr>
                  <a:t>exciton </a:t>
                </a:r>
                <a:r>
                  <a:rPr lang="en-US" sz="1600" dirty="0" smtClean="0">
                    <a:ea typeface="Cambria Math" panose="02040503050406030204" pitchFamily="18" charset="0"/>
                  </a:rPr>
                  <a:t>or phonon</a:t>
                </a:r>
                <a:endParaRPr lang="en-US" sz="1600" dirty="0" smtClean="0"/>
              </a:p>
              <a:p>
                <a:pPr marL="285750" indent="-285750">
                  <a:lnSpc>
                    <a:spcPct val="150000"/>
                  </a:lnSpc>
                  <a:buFontTx/>
                  <a:buChar char="-"/>
                </a:pPr>
                <a:endParaRPr lang="en-US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600" dirty="0" smtClean="0"/>
                  <a:t>In general: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𝑠𝑝</m:t>
                          </m:r>
                        </m:sub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</m:sSubSup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</m:d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𝜖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𝜖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sub>
                              </m:sSub>
                            </m:e>
                          </m:d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𝜖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sub>
                                  </m:sSub>
                                </m:e>
                              </m:d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𝜖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sub>
                                  </m:sSub>
                                </m:e>
                              </m:d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  <a:p>
                <a:endParaRPr lang="en-US" sz="1600" b="0" dirty="0" smtClean="0"/>
              </a:p>
              <a:p>
                <a:r>
                  <a:rPr lang="en-US" sz="1600" b="0" dirty="0" smtClean="0"/>
                  <a:t>Note: </a:t>
                </a:r>
                <a:r>
                  <a:rPr lang="en-US" sz="1600" b="0" dirty="0" err="1" smtClean="0"/>
                  <a:t>Biexcitons</a:t>
                </a:r>
                <a:r>
                  <a:rPr lang="en-US" sz="1600" b="0" dirty="0" smtClean="0"/>
                  <a:t> </a:t>
                </a:r>
                <a:r>
                  <a:rPr lang="en-US" sz="1600" dirty="0" smtClean="0"/>
                  <a:t>are also bosons: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𝜈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b>
                        </m:s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b>
                        </m:sSub>
                      </m:sup>
                    </m:sSup>
                  </m:oMath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737" y="1397000"/>
                <a:ext cx="5559171" cy="3927870"/>
              </a:xfrm>
              <a:prstGeom prst="rect">
                <a:avLst/>
              </a:prstGeom>
              <a:blipFill>
                <a:blip r:embed="rId3"/>
                <a:stretch>
                  <a:fillRect l="-548" b="-10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129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Emission </a:t>
            </a:r>
            <a:r>
              <a:rPr lang="en-US" dirty="0" err="1" smtClean="0"/>
              <a:t>lineshape</a:t>
            </a:r>
            <a:r>
              <a:rPr lang="en-US" dirty="0" smtClean="0"/>
              <a:t> of </a:t>
            </a:r>
            <a:r>
              <a:rPr lang="en-US" dirty="0" err="1" smtClean="0"/>
              <a:t>excitonic</a:t>
            </a:r>
            <a:r>
              <a:rPr lang="en-US" dirty="0" smtClean="0"/>
              <a:t> molecules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601" y="1354204"/>
            <a:ext cx="2951730" cy="4377021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489D-A4F1-431F-BBC3-D35CF2F964B3}" type="datetime1">
              <a:rPr lang="sv-SE" smtClean="0"/>
              <a:t>2017-11-19</a:t>
            </a:fld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25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Luminescence spectroscopy of semiconductors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736601" y="1629113"/>
                <a:ext cx="4730750" cy="38272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1600" dirty="0" smtClean="0">
                    <a:ea typeface="Cambria Math" panose="02040503050406030204" pitchFamily="18" charset="0"/>
                  </a:rPr>
                  <a:t>Direct bandgap: minimum at </a:t>
                </a:r>
                <a14:m>
                  <m:oMath xmlns:m="http://schemas.openxmlformats.org/officeDocument/2006/math">
                    <m:r>
                      <a:rPr lang="en-US" sz="16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𝐊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"/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"/>
                            <m:endChr m:val="⟩"/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e>
                    </m:d>
                  </m:oMath>
                </a14:m>
                <a:endParaRPr lang="en-US" sz="1600" dirty="0" smtClean="0">
                  <a:ea typeface="Cambria Math" panose="02040503050406030204" pitchFamily="18" charset="0"/>
                </a:endParaRPr>
              </a:p>
              <a:p>
                <a:pPr marL="285750" indent="-285750">
                  <a:spcBef>
                    <a:spcPts val="600"/>
                  </a:spcBef>
                  <a:buFontTx/>
                  <a:buChar char="-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𝑠𝑝</m:t>
                        </m:r>
                      </m:sub>
                      <m:sup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bSup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</a:rPr>
                      <m:t>~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</m:sSub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</m:d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</m:sSub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</m:d>
                    <m:sSup>
                      <m:sSup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1600" dirty="0" smtClean="0">
                  <a:ea typeface="Cambria Math" panose="02040503050406030204" pitchFamily="18" charset="0"/>
                </a:endParaRPr>
              </a:p>
              <a:p>
                <a:pPr marL="285750" indent="-285750">
                  <a:spcBef>
                    <a:spcPts val="600"/>
                  </a:spcBef>
                  <a:buFontTx/>
                  <a:buChar char="-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</m:sSub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</m:d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ad>
                      <m:radPr>
                        <m:degHide m:val="on"/>
                        <m:ctrlP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d>
                          <m:dPr>
                            <m:ctrlP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𝑔</m:t>
                                </m:r>
                              </m:sub>
                            </m:sSub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𝑋</m:t>
                                </m:r>
                              </m:sub>
                            </m:sSub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</m:sSub>
                          </m:e>
                        </m:d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</m:rad>
                  </m:oMath>
                </a14:m>
                <a:r>
                  <a:rPr lang="en-US" sz="1600" dirty="0" smtClean="0">
                    <a:ea typeface="Cambria Math" panose="02040503050406030204" pitchFamily="18" charset="0"/>
                  </a:rPr>
                  <a:t>  (JDOS)</a:t>
                </a:r>
              </a:p>
              <a:p>
                <a:pPr marL="285750" indent="-285750">
                  <a:spcBef>
                    <a:spcPts val="600"/>
                  </a:spcBef>
                  <a:buFontTx/>
                  <a:buChar char="-"/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1600" dirty="0" smtClean="0">
                    <a:ea typeface="Cambria Math" panose="02040503050406030204" pitchFamily="18" charset="0"/>
                  </a:rPr>
                  <a:t>Indirect bandgap: minimum </a:t>
                </a:r>
                <a:r>
                  <a:rPr lang="en-US" sz="1600" dirty="0">
                    <a:ea typeface="Cambria Math" panose="02040503050406030204" pitchFamily="18" charset="0"/>
                  </a:rPr>
                  <a:t>at </a:t>
                </a:r>
                <a14:m>
                  <m:oMath xmlns:m="http://schemas.openxmlformats.org/officeDocument/2006/math">
                    <m:r>
                      <a:rPr lang="en-US" sz="1600" b="1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𝐊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sSub>
                      <m:sSubPr>
                        <m:ctrlPr>
                          <a:rPr lang="en-US" sz="1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𝐊</m:t>
                        </m:r>
                      </m:e>
                      <m:sub>
                        <m:r>
                          <a:rPr lang="en-US" sz="16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1600" b="1" dirty="0" smtClean="0">
                  <a:ea typeface="Cambria Math" panose="02040503050406030204" pitchFamily="18" charset="0"/>
                </a:endParaRPr>
              </a:p>
              <a:p>
                <a:pPr marL="285750" indent="-285750">
                  <a:spcBef>
                    <a:spcPts val="600"/>
                  </a:spcBef>
                  <a:buFontTx/>
                  <a:buChar char="-"/>
                </a:pPr>
                <a:r>
                  <a:rPr lang="en-US" sz="1600" dirty="0" smtClean="0">
                    <a:ea typeface="Cambria Math" panose="02040503050406030204" pitchFamily="18" charset="0"/>
                  </a:rPr>
                  <a:t>High-energy edge broadens with temperature</a:t>
                </a:r>
              </a:p>
              <a:p>
                <a:pPr marL="285750" indent="-285750">
                  <a:spcBef>
                    <a:spcPts val="600"/>
                  </a:spcBef>
                  <a:buFontTx/>
                  <a:buChar char="-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𝑖𝑛</m:t>
                        </m:r>
                      </m:sub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sup>
                    </m:sSubSup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nary>
                      <m:naryPr>
                        <m:limLoc m:val="undOvr"/>
                        <m:grow m:val="on"/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acc>
                          <m:accPr>
                            <m:chr m:val="̅"/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𝜈</m:t>
                            </m:r>
                          </m:e>
                        </m:acc>
                      </m:sub>
                      <m:sup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ad>
                          <m:radPr>
                            <m:degHide m:val="on"/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b>
                              <m:sSub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  <m:sub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𝜖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b>
                                </m:sSub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</m:acc>
                              </m:e>
                            </m:d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e>
                        </m:rad>
                        <m:sSup>
                          <m:sSup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𝜖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b>
                                </m:sSub>
                              </m:den>
                            </m:f>
                          </m:sup>
                        </m:sSup>
                        <m:sSup>
                          <m:sSup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𝑖𝑛</m:t>
                                    </m:r>
                                  </m:sub>
                                  <m:sup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p>
                                </m:sSubSup>
                              </m:e>
                            </m:d>
                          </m:e>
                          <m:sup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ⅆ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b>
                        </m:sSub>
                      </m:e>
                    </m:nary>
                  </m:oMath>
                </a14:m>
                <a:endParaRPr lang="en-US" sz="1600" b="0" dirty="0" smtClean="0">
                  <a:ea typeface="Cambria Math" panose="02040503050406030204" pitchFamily="18" charset="0"/>
                </a:endParaRPr>
              </a:p>
              <a:p>
                <a:pPr marL="285750" indent="-285750">
                  <a:spcBef>
                    <a:spcPts val="600"/>
                  </a:spcBef>
                  <a:buFontTx/>
                  <a:buChar char="-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  <m:sup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b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≈</m:t>
                    </m:r>
                    <m:sSubSup>
                      <m:sSubSup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  <m:sup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bSup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1" i="0" smtClean="0">
                            <a:latin typeface="Cambria Math" panose="02040503050406030204" pitchFamily="18" charset="0"/>
                          </a:rPr>
                          <m:t>𝐊</m:t>
                        </m:r>
                      </m:e>
                    </m:d>
                  </m:oMath>
                </a14:m>
                <a:r>
                  <a:rPr lang="en-US" sz="1600" dirty="0" smtClean="0">
                    <a:ea typeface="Cambria Math" panose="02040503050406030204" pitchFamily="18" charset="0"/>
                  </a:rPr>
                  <a:t> large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>
                            <a:latin typeface="Cambria Math" panose="02040503050406030204" pitchFamily="18" charset="0"/>
                          </a:rPr>
                          <m:t>𝐊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</m:sSub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2</m:t>
                    </m:r>
                    <m:sSub>
                      <m:sSub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r>
                      <a:rPr lang="en-US" sz="16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 smtClean="0">
                    <a:ea typeface="Cambria Math" panose="02040503050406030204" pitchFamily="18" charset="0"/>
                  </a:rPr>
                  <a:t>and large </a:t>
                </a:r>
                <a:r>
                  <a:rPr lang="en-US" sz="1600" dirty="0" err="1" smtClean="0">
                    <a:ea typeface="Cambria Math" panose="02040503050406030204" pitchFamily="18" charset="0"/>
                  </a:rPr>
                  <a:t>biexciton</a:t>
                </a:r>
                <a:r>
                  <a:rPr lang="en-US" sz="1600" dirty="0" smtClean="0">
                    <a:ea typeface="Cambria Math" panose="02040503050406030204" pitchFamily="18" charset="0"/>
                  </a:rPr>
                  <a:t> radius (spatial extent)</a:t>
                </a:r>
                <a:r>
                  <a:rPr lang="en-US" sz="1600" dirty="0">
                    <a:ea typeface="Cambria Math" panose="02040503050406030204" pitchFamily="18" charset="0"/>
                  </a:rPr>
                  <a:t/>
                </a:r>
                <a:br>
                  <a:rPr lang="en-US" sz="1600" dirty="0">
                    <a:ea typeface="Cambria Math" panose="02040503050406030204" pitchFamily="18" charset="0"/>
                  </a:rPr>
                </a:br>
                <a:r>
                  <a:rPr lang="en-US" sz="1600" dirty="0" smtClean="0">
                    <a:ea typeface="Cambria Math" panose="02040503050406030204" pitchFamily="18" charset="0"/>
                  </a:rPr>
                  <a:t>Can be determined through fitting</a:t>
                </a: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01" y="1629113"/>
                <a:ext cx="4730750" cy="3827202"/>
              </a:xfrm>
              <a:prstGeom prst="rect">
                <a:avLst/>
              </a:prstGeom>
              <a:blipFill>
                <a:blip r:embed="rId3"/>
                <a:stretch>
                  <a:fillRect l="-773" t="-9554" b="-1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7674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 of </a:t>
            </a:r>
            <a:r>
              <a:rPr lang="en-US" dirty="0" err="1" smtClean="0"/>
              <a:t>excitonic</a:t>
            </a:r>
            <a:r>
              <a:rPr lang="en-US" dirty="0"/>
              <a:t> </a:t>
            </a:r>
            <a:r>
              <a:rPr lang="en-US" dirty="0" smtClean="0"/>
              <a:t>molecule emission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38138" y="1433025"/>
                <a:ext cx="4222750" cy="1409286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1800" dirty="0" smtClean="0"/>
                  <a:t>Intensity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sSubSup>
                      <m:sSub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𝑒𝑥</m:t>
                        </m:r>
                      </m:sub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bSup>
                  </m:oMath>
                </a14:m>
                <a:r>
                  <a:rPr lang="en-US" sz="1800" dirty="0" smtClean="0"/>
                  <a:t>, with </a:t>
                </a: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≅1.4−1.6</m:t>
                      </m:r>
                    </m:oMath>
                  </m:oMathPara>
                </a14:m>
                <a:r>
                  <a:rPr lang="en-US" sz="1800" b="0" dirty="0" smtClean="0">
                    <a:ea typeface="Cambria Math" panose="02040503050406030204" pitchFamily="18" charset="0"/>
                  </a:rPr>
                  <a:t/>
                </a:r>
                <a:br>
                  <a:rPr lang="en-US" sz="1800" b="0" dirty="0" smtClean="0">
                    <a:ea typeface="Cambria Math" panose="02040503050406030204" pitchFamily="18" charset="0"/>
                  </a:rPr>
                </a:br>
                <a:r>
                  <a:rPr lang="en-US" sz="1400" b="0" dirty="0" smtClean="0">
                    <a:ea typeface="Cambria Math" panose="02040503050406030204" pitchFamily="18" charset="0"/>
                  </a:rPr>
                  <a:t>(</a:t>
                </a:r>
                <a:r>
                  <a:rPr lang="en-US" sz="1400" dirty="0" smtClean="0"/>
                  <a:t>compare mono- and bimolecular)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8138" y="1433025"/>
                <a:ext cx="4222750" cy="1409286"/>
              </a:xfrm>
              <a:blipFill>
                <a:blip r:embed="rId2"/>
                <a:stretch>
                  <a:fillRect l="-3319" t="-56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489D-A4F1-431F-BBC3-D35CF2F964B3}" type="datetime1">
              <a:rPr lang="sv-SE" smtClean="0"/>
              <a:t>2017-11-19</a:t>
            </a:fld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26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Luminescence spectroscopy of semiconductors</a:t>
            </a:r>
            <a:endParaRPr lang="sv-SE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94" y="2411866"/>
            <a:ext cx="2494756" cy="3436484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3492420" y="1295012"/>
            <a:ext cx="5338026" cy="4515141"/>
            <a:chOff x="3492420" y="1295012"/>
            <a:chExt cx="5338026" cy="4515141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6878" y="1372005"/>
              <a:ext cx="2002402" cy="392537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/>
                <p:cNvSpPr/>
                <p:nvPr/>
              </p:nvSpPr>
              <p:spPr>
                <a:xfrm>
                  <a:off x="3492420" y="1295012"/>
                  <a:ext cx="3306393" cy="188955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dirty="0" smtClean="0"/>
                    <a:t>Binding energy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a14:m>
                  <a:endParaRPr lang="en-US" dirty="0" smtClean="0"/>
                </a:p>
                <a:p>
                  <a:pPr marL="342900" indent="-342900">
                    <a:lnSpc>
                      <a:spcPct val="150000"/>
                    </a:lnSpc>
                    <a:buAutoNum type="alphaLcParenR"/>
                  </a:pPr>
                  <a:r>
                    <a:rPr lang="en-US" sz="1400" dirty="0" smtClean="0"/>
                    <a:t>Spectral position</a:t>
                  </a:r>
                  <a14:m>
                    <m:oMath xmlns:m="http://schemas.openxmlformats.org/officeDocument/2006/math"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𝐹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140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sz="1400">
                          <a:latin typeface="Cambria Math" panose="02040503050406030204" pitchFamily="18" charset="0"/>
                        </a:rPr>
                        <m:t>M</m:t>
                      </m:r>
                    </m:oMath>
                  </a14:m>
                  <a:endParaRPr lang="en-US" sz="1400" dirty="0" smtClean="0"/>
                </a:p>
                <a:p>
                  <a:pPr marL="342900" indent="-342900">
                    <a:lnSpc>
                      <a:spcPct val="150000"/>
                    </a:lnSpc>
                    <a:buAutoNum type="alphaLcParenR"/>
                  </a:pPr>
                  <a:r>
                    <a:rPr lang="en-US" sz="1400" dirty="0" smtClean="0"/>
                    <a:t>Thermodynamically</a:t>
                  </a:r>
                  <a:r>
                    <a:rPr lang="en-US" sz="1400" dirty="0"/>
                    <a:t/>
                  </a:r>
                  <a:br>
                    <a:rPr lang="en-US" sz="1400" dirty="0"/>
                  </a:b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p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𝐹𝐸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sub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</m:sSubSup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sub>
                              </m:sSub>
                            </m:den>
                          </m:f>
                        </m:sup>
                      </m:sSup>
                    </m:oMath>
                  </a14:m>
                  <a:endParaRPr lang="en-US" sz="1400" dirty="0" smtClean="0"/>
                </a:p>
              </p:txBody>
            </p:sp>
          </mc:Choice>
          <mc:Fallback xmlns="">
            <p:sp>
              <p:nvSpPr>
                <p:cNvPr id="9" name="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92420" y="1295012"/>
                  <a:ext cx="3306393" cy="1889556"/>
                </a:xfrm>
                <a:prstGeom prst="rect">
                  <a:avLst/>
                </a:prstGeom>
                <a:blipFill>
                  <a:blip r:embed="rId5"/>
                  <a:stretch>
                    <a:fillRect l="-166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Right Arrow 13"/>
            <p:cNvSpPr/>
            <p:nvPr/>
          </p:nvSpPr>
          <p:spPr>
            <a:xfrm>
              <a:off x="6185943" y="2620906"/>
              <a:ext cx="458718" cy="290966"/>
            </a:xfrm>
            <a:prstGeom prst="rightArrow">
              <a:avLst/>
            </a:prstGeom>
            <a:solidFill>
              <a:schemeClr val="accent5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6858000" y="5348488"/>
                  <a:ext cx="197244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/>
                  <a:r>
                    <a:rPr lang="en-US" sz="1200" dirty="0" smtClean="0"/>
                    <a:t>Exciton/</a:t>
                  </a:r>
                  <a:r>
                    <a:rPr lang="en-US" sz="1200" dirty="0" err="1" smtClean="0"/>
                    <a:t>Biexciton</a:t>
                  </a:r>
                  <a:r>
                    <a:rPr lang="en-US" sz="1200" dirty="0" smtClean="0"/>
                    <a:t> gas in potential well. </a:t>
                  </a:r>
                  <a14:m>
                    <m:oMath xmlns:m="http://schemas.openxmlformats.org/officeDocument/2006/math">
                      <m:r>
                        <a:rPr lang="en-US" sz="12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2,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</m:t>
                      </m:r>
                    </m:oMath>
                  </a14:m>
                  <a:r>
                    <a:rPr lang="en-US" sz="1200" dirty="0" smtClean="0"/>
                    <a:t> </a:t>
                  </a:r>
                  <a:endParaRPr lang="en-US" sz="1200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58000" y="5348488"/>
                  <a:ext cx="1972446" cy="461665"/>
                </a:xfrm>
                <a:prstGeom prst="rect">
                  <a:avLst/>
                </a:prstGeom>
                <a:blipFill>
                  <a:blip r:embed="rId6"/>
                  <a:stretch>
                    <a:fillRect t="-1316" b="-789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/>
                <p:cNvSpPr/>
                <p:nvPr/>
              </p:nvSpPr>
              <p:spPr>
                <a:xfrm rot="2949231">
                  <a:off x="7653276" y="2816376"/>
                  <a:ext cx="50853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chemeClr val="accent5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Rectangle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949231">
                  <a:off x="7653276" y="2816376"/>
                  <a:ext cx="508537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2680284" y="2604095"/>
                <a:ext cx="810094" cy="30777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14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=1.5</m:t>
                      </m:r>
                    </m:oMath>
                  </m:oMathPara>
                </a14:m>
                <a:endParaRPr lang="en-US" sz="1400" dirty="0">
                  <a:solidFill>
                    <a:schemeClr val="accent3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0284" y="2604095"/>
                <a:ext cx="810094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/>
          <p:cNvCxnSpPr/>
          <p:nvPr/>
        </p:nvCxnSpPr>
        <p:spPr>
          <a:xfrm flipV="1">
            <a:off x="2100263" y="2696908"/>
            <a:ext cx="622885" cy="889255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490378" y="3562754"/>
                <a:ext cx="3012104" cy="24314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dirty="0" smtClean="0"/>
                  <a:t>Bound </a:t>
                </a:r>
                <a:r>
                  <a:rPr lang="en-US" dirty="0" err="1" smtClean="0"/>
                  <a:t>biexciton</a:t>
                </a:r>
                <a:r>
                  <a:rPr lang="en-US" dirty="0" smtClean="0"/>
                  <a:t>: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400" dirty="0" smtClean="0"/>
                  <a:t>2 excitons localized at impurity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dirty="0" err="1" smtClean="0"/>
                  <a:t>Lineshape</a:t>
                </a:r>
                <a:r>
                  <a:rPr lang="en-US" dirty="0" smtClean="0"/>
                  <a:t>:</a:t>
                </a:r>
                <a:endParaRPr lang="en-US" dirty="0"/>
              </a:p>
              <a:p>
                <a:pPr marL="285750" indent="-285750">
                  <a:lnSpc>
                    <a:spcPct val="150000"/>
                  </a:lnSpc>
                  <a:buFontTx/>
                  <a:buChar char="-"/>
                </a:pPr>
                <a:r>
                  <a:rPr lang="en-US" sz="1400" dirty="0" smtClean="0"/>
                  <a:t>symmetric</a:t>
                </a:r>
              </a:p>
              <a:p>
                <a:pPr marL="285750" indent="-285750">
                  <a:lnSpc>
                    <a:spcPct val="150000"/>
                  </a:lnSpc>
                  <a:buFontTx/>
                  <a:buChar char="-"/>
                </a:pPr>
                <a:r>
                  <a:rPr lang="en-US" sz="1400" dirty="0" smtClean="0"/>
                  <a:t>independent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𝑒𝑥</m:t>
                        </m:r>
                      </m:sub>
                    </m:sSub>
                  </m:oMath>
                </a14:m>
                <a:r>
                  <a:rPr lang="en-US" sz="1400" dirty="0" smtClean="0"/>
                  <a:t>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</m:sSub>
                  </m:oMath>
                </a14:m>
                <a:endParaRPr lang="en-US" sz="1400" b="0" dirty="0" smtClean="0"/>
              </a:p>
              <a:p>
                <a:pPr marL="285750" indent="-285750">
                  <a:lnSpc>
                    <a:spcPct val="150000"/>
                  </a:lnSpc>
                  <a:buFontTx/>
                  <a:buChar char="-"/>
                </a:pPr>
                <a:r>
                  <a:rPr lang="en-US" sz="1400" dirty="0" smtClean="0"/>
                  <a:t>exhibits saturation behavior</a:t>
                </a:r>
                <a:endParaRPr lang="en-US" sz="1400" b="0" dirty="0" smtClean="0"/>
              </a:p>
              <a:p>
                <a:pPr marL="285750" indent="-285750">
                  <a:buFontTx/>
                  <a:buChar char="-"/>
                </a:pPr>
                <a:endParaRPr lang="en-US" sz="1400" dirty="0" smtClean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0378" y="3562754"/>
                <a:ext cx="3012104" cy="2431435"/>
              </a:xfrm>
              <a:prstGeom prst="rect">
                <a:avLst/>
              </a:prstGeom>
              <a:blipFill>
                <a:blip r:embed="rId9"/>
                <a:stretch>
                  <a:fillRect l="-18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5884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Collisions of free excitons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73033" y="1740339"/>
                <a:ext cx="5385799" cy="3737177"/>
              </a:xfrm>
            </p:spPr>
            <p:txBody>
              <a:bodyPr>
                <a:normAutofit/>
              </a:bodyPr>
              <a:lstStyle/>
              <a:p>
                <a:r>
                  <a:rPr lang="en-US" sz="1800" dirty="0" smtClean="0"/>
                  <a:t>Inelastic collisions of two excitons X-X:</a:t>
                </a:r>
              </a:p>
              <a:p>
                <a:pPr marL="342900" indent="-342900">
                  <a:buFontTx/>
                  <a:buChar char="-"/>
                </a:pPr>
                <a:r>
                  <a:rPr lang="en-US" sz="1800" dirty="0" smtClean="0"/>
                  <a:t>X 1 recombines (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US" sz="1800" dirty="0" smtClean="0"/>
                  <a:t>)</a:t>
                </a:r>
              </a:p>
              <a:p>
                <a:pPr marL="342900" indent="-342900">
                  <a:buFontTx/>
                  <a:buChar char="-"/>
                </a:pPr>
                <a:r>
                  <a:rPr lang="en-US" sz="1800" dirty="0" smtClean="0"/>
                  <a:t>X 2 is excited (*) or dissociates (e-h)</a:t>
                </a:r>
              </a:p>
              <a:p>
                <a:pPr marL="342900" indent="-342900">
                  <a:buFontTx/>
                  <a:buChar char="-"/>
                </a:pPr>
                <a:endParaRPr lang="en-US" sz="1800" dirty="0" smtClean="0"/>
              </a:p>
              <a:p>
                <a:pPr marL="342900" indent="-342900">
                  <a:buFontTx/>
                  <a:buChar char="-"/>
                </a:pPr>
                <a:endParaRPr lang="en-US" sz="1800" dirty="0"/>
              </a:p>
              <a:p>
                <a:pPr>
                  <a:lnSpc>
                    <a:spcPct val="150000"/>
                  </a:lnSpc>
                </a:pPr>
                <a:r>
                  <a:rPr lang="en-US" sz="1600" dirty="0" smtClean="0"/>
                  <a:t>New emission lines </a:t>
                </a:r>
                <a:r>
                  <a:rPr lang="en-US" sz="1600" dirty="0" err="1" smtClean="0"/>
                  <a:t>P</a:t>
                </a:r>
                <a:r>
                  <a:rPr lang="en-US" sz="1600" baseline="-25000" dirty="0" err="1" smtClean="0"/>
                  <a:t>n</a:t>
                </a:r>
                <a:r>
                  <a:rPr lang="en-US" sz="1600" dirty="0" smtClean="0"/>
                  <a:t>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h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𝑃𝑛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≈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sub>
                          </m:sSub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(1−1/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1800" b="0" i="0" dirty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800" b="0" i="1" dirty="0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1800" b="0" i="1" dirty="0" smtClean="0">
                          <a:latin typeface="Cambria Math" panose="02040503050406030204" pitchFamily="18" charset="0"/>
                        </a:rPr>
                        <m:t>=2, 3,…,∞</m:t>
                      </m:r>
                    </m:oMath>
                  </m:oMathPara>
                </a14:m>
                <a:endParaRPr lang="en-US" sz="1800" dirty="0" smtClean="0"/>
              </a:p>
              <a:p>
                <a:pPr>
                  <a:lnSpc>
                    <a:spcPct val="150000"/>
                  </a:lnSpc>
                </a:pPr>
                <a:endParaRPr lang="en-US" sz="16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600" dirty="0" smtClean="0"/>
                  <a:t>Complicated </a:t>
                </a:r>
                <a:r>
                  <a:rPr lang="en-US" sz="1600" dirty="0" err="1" smtClean="0"/>
                  <a:t>lineshape</a:t>
                </a:r>
                <a:r>
                  <a:rPr lang="en-US" sz="1600" dirty="0" smtClean="0"/>
                  <a:t> due to numerous possible combinations of initial (</a:t>
                </a:r>
                <a:r>
                  <a:rPr lang="en-US" sz="1600" b="1" dirty="0" smtClean="0"/>
                  <a:t>K</a:t>
                </a:r>
                <a:r>
                  <a:rPr lang="en-US" sz="1600" dirty="0" smtClean="0"/>
                  <a:t>,</a:t>
                </a:r>
                <a:r>
                  <a:rPr lang="en-US" sz="1600" b="1" dirty="0" smtClean="0"/>
                  <a:t>K’</a:t>
                </a:r>
                <a:r>
                  <a:rPr lang="en-US" sz="1600" dirty="0" smtClean="0"/>
                  <a:t>) and final (</a:t>
                </a:r>
                <a:r>
                  <a:rPr lang="en-US" sz="1600" b="1" dirty="0" smtClean="0"/>
                  <a:t>k</a:t>
                </a:r>
                <a:r>
                  <a:rPr lang="en-US" sz="1600" dirty="0" smtClean="0"/>
                  <a:t>, </a:t>
                </a:r>
                <a:r>
                  <a:rPr lang="en-US" sz="1600" b="1" dirty="0" smtClean="0"/>
                  <a:t>K’’)</a:t>
                </a:r>
              </a:p>
              <a:p>
                <a:pPr marL="342900" indent="-342900">
                  <a:buFontTx/>
                  <a:buChar char="-"/>
                </a:pPr>
                <a:endParaRPr lang="en-US" sz="1800" b="0" i="1" dirty="0" smtClean="0">
                  <a:latin typeface="Cambria Math" panose="02040503050406030204" pitchFamily="18" charset="0"/>
                </a:endParaRPr>
              </a:p>
              <a:p>
                <a:pPr marL="342900" indent="-342900">
                  <a:buFontTx/>
                  <a:buChar char="-"/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3033" y="1740339"/>
                <a:ext cx="5385799" cy="3737177"/>
              </a:xfrm>
              <a:blipFill>
                <a:blip r:embed="rId2"/>
                <a:stretch>
                  <a:fillRect l="-2605" t="-2117" b="-4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489D-A4F1-431F-BBC3-D35CF2F964B3}" type="datetime1">
              <a:rPr lang="sv-SE" smtClean="0"/>
              <a:t>2017-11-19</a:t>
            </a:fld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27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Luminescence spectroscopy of semiconductors</a:t>
            </a:r>
            <a:endParaRPr lang="sv-SE" dirty="0"/>
          </a:p>
        </p:txBody>
      </p:sp>
      <p:grpSp>
        <p:nvGrpSpPr>
          <p:cNvPr id="32" name="Group 31"/>
          <p:cNvGrpSpPr/>
          <p:nvPr/>
        </p:nvGrpSpPr>
        <p:grpSpPr>
          <a:xfrm>
            <a:off x="5504793" y="1682973"/>
            <a:ext cx="1378351" cy="1189989"/>
            <a:chOff x="6554735" y="1287433"/>
            <a:chExt cx="1715195" cy="1480800"/>
          </a:xfrm>
        </p:grpSpPr>
        <p:grpSp>
          <p:nvGrpSpPr>
            <p:cNvPr id="16" name="Group 15"/>
            <p:cNvGrpSpPr/>
            <p:nvPr/>
          </p:nvGrpSpPr>
          <p:grpSpPr>
            <a:xfrm rot="1078146">
              <a:off x="6554735" y="1287433"/>
              <a:ext cx="179174" cy="327455"/>
              <a:chOff x="7364626" y="1445741"/>
              <a:chExt cx="179174" cy="327455"/>
            </a:xfrm>
          </p:grpSpPr>
          <p:sp>
            <p:nvSpPr>
              <p:cNvPr id="11" name="Oval 10"/>
              <p:cNvSpPr/>
              <p:nvPr/>
            </p:nvSpPr>
            <p:spPr>
              <a:xfrm>
                <a:off x="7364627" y="1445741"/>
                <a:ext cx="179173" cy="17917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err="1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7364626" y="1594023"/>
                <a:ext cx="179173" cy="17917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err="1" smtClean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 rot="6945739">
              <a:off x="8016616" y="1255316"/>
              <a:ext cx="179174" cy="327455"/>
              <a:chOff x="8057293" y="1445741"/>
              <a:chExt cx="179174" cy="327455"/>
            </a:xfrm>
          </p:grpSpPr>
          <p:sp>
            <p:nvSpPr>
              <p:cNvPr id="13" name="Oval 12"/>
              <p:cNvSpPr/>
              <p:nvPr/>
            </p:nvSpPr>
            <p:spPr>
              <a:xfrm>
                <a:off x="8057294" y="1445741"/>
                <a:ext cx="179173" cy="17917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err="1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8057293" y="1594023"/>
                <a:ext cx="179173" cy="17917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err="1" smtClean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9" name="Explosion 1 18"/>
            <p:cNvSpPr/>
            <p:nvPr/>
          </p:nvSpPr>
          <p:spPr>
            <a:xfrm>
              <a:off x="7248982" y="1858914"/>
              <a:ext cx="376881" cy="376881"/>
            </a:xfrm>
            <a:prstGeom prst="irregularSeal1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21" name="Right Arrow 20"/>
            <p:cNvSpPr/>
            <p:nvPr/>
          </p:nvSpPr>
          <p:spPr>
            <a:xfrm rot="2700000">
              <a:off x="6817951" y="1629819"/>
              <a:ext cx="347024" cy="229095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22" name="Right Arrow 21"/>
            <p:cNvSpPr/>
            <p:nvPr/>
          </p:nvSpPr>
          <p:spPr>
            <a:xfrm rot="8100000">
              <a:off x="7637655" y="1629819"/>
              <a:ext cx="347024" cy="229095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 rot="2657113">
              <a:off x="7511516" y="2220481"/>
              <a:ext cx="599302" cy="408652"/>
            </a:xfrm>
            <a:custGeom>
              <a:avLst/>
              <a:gdLst>
                <a:gd name="connsiteX0" fmla="*/ 0 w 735227"/>
                <a:gd name="connsiteY0" fmla="*/ 241942 h 601956"/>
                <a:gd name="connsiteX1" fmla="*/ 98854 w 735227"/>
                <a:gd name="connsiteY1" fmla="*/ 241942 h 601956"/>
                <a:gd name="connsiteX2" fmla="*/ 129746 w 735227"/>
                <a:gd name="connsiteY2" fmla="*/ 353152 h 601956"/>
                <a:gd name="connsiteX3" fmla="*/ 160638 w 735227"/>
                <a:gd name="connsiteY3" fmla="*/ 167801 h 601956"/>
                <a:gd name="connsiteX4" fmla="*/ 216243 w 735227"/>
                <a:gd name="connsiteY4" fmla="*/ 452006 h 601956"/>
                <a:gd name="connsiteX5" fmla="*/ 234779 w 735227"/>
                <a:gd name="connsiteY5" fmla="*/ 985 h 601956"/>
                <a:gd name="connsiteX6" fmla="*/ 315098 w 735227"/>
                <a:gd name="connsiteY6" fmla="*/ 600288 h 601956"/>
                <a:gd name="connsiteX7" fmla="*/ 345989 w 735227"/>
                <a:gd name="connsiteY7" fmla="*/ 186336 h 601956"/>
                <a:gd name="connsiteX8" fmla="*/ 389238 w 735227"/>
                <a:gd name="connsiteY8" fmla="*/ 377866 h 601956"/>
                <a:gd name="connsiteX9" fmla="*/ 463379 w 735227"/>
                <a:gd name="connsiteY9" fmla="*/ 235763 h 601956"/>
                <a:gd name="connsiteX10" fmla="*/ 518984 w 735227"/>
                <a:gd name="connsiteY10" fmla="*/ 266655 h 601956"/>
                <a:gd name="connsiteX11" fmla="*/ 642552 w 735227"/>
                <a:gd name="connsiteY11" fmla="*/ 272833 h 601956"/>
                <a:gd name="connsiteX12" fmla="*/ 735227 w 735227"/>
                <a:gd name="connsiteY12" fmla="*/ 254298 h 601956"/>
                <a:gd name="connsiteX0" fmla="*/ 0 w 642552"/>
                <a:gd name="connsiteY0" fmla="*/ 241942 h 601956"/>
                <a:gd name="connsiteX1" fmla="*/ 98854 w 642552"/>
                <a:gd name="connsiteY1" fmla="*/ 241942 h 601956"/>
                <a:gd name="connsiteX2" fmla="*/ 129746 w 642552"/>
                <a:gd name="connsiteY2" fmla="*/ 353152 h 601956"/>
                <a:gd name="connsiteX3" fmla="*/ 160638 w 642552"/>
                <a:gd name="connsiteY3" fmla="*/ 167801 h 601956"/>
                <a:gd name="connsiteX4" fmla="*/ 216243 w 642552"/>
                <a:gd name="connsiteY4" fmla="*/ 452006 h 601956"/>
                <a:gd name="connsiteX5" fmla="*/ 234779 w 642552"/>
                <a:gd name="connsiteY5" fmla="*/ 985 h 601956"/>
                <a:gd name="connsiteX6" fmla="*/ 315098 w 642552"/>
                <a:gd name="connsiteY6" fmla="*/ 600288 h 601956"/>
                <a:gd name="connsiteX7" fmla="*/ 345989 w 642552"/>
                <a:gd name="connsiteY7" fmla="*/ 186336 h 601956"/>
                <a:gd name="connsiteX8" fmla="*/ 389238 w 642552"/>
                <a:gd name="connsiteY8" fmla="*/ 377866 h 601956"/>
                <a:gd name="connsiteX9" fmla="*/ 463379 w 642552"/>
                <a:gd name="connsiteY9" fmla="*/ 235763 h 601956"/>
                <a:gd name="connsiteX10" fmla="*/ 518984 w 642552"/>
                <a:gd name="connsiteY10" fmla="*/ 266655 h 601956"/>
                <a:gd name="connsiteX11" fmla="*/ 642552 w 642552"/>
                <a:gd name="connsiteY11" fmla="*/ 272833 h 601956"/>
                <a:gd name="connsiteX0" fmla="*/ 0 w 518984"/>
                <a:gd name="connsiteY0" fmla="*/ 241942 h 601956"/>
                <a:gd name="connsiteX1" fmla="*/ 98854 w 518984"/>
                <a:gd name="connsiteY1" fmla="*/ 241942 h 601956"/>
                <a:gd name="connsiteX2" fmla="*/ 129746 w 518984"/>
                <a:gd name="connsiteY2" fmla="*/ 353152 h 601956"/>
                <a:gd name="connsiteX3" fmla="*/ 160638 w 518984"/>
                <a:gd name="connsiteY3" fmla="*/ 167801 h 601956"/>
                <a:gd name="connsiteX4" fmla="*/ 216243 w 518984"/>
                <a:gd name="connsiteY4" fmla="*/ 452006 h 601956"/>
                <a:gd name="connsiteX5" fmla="*/ 234779 w 518984"/>
                <a:gd name="connsiteY5" fmla="*/ 985 h 601956"/>
                <a:gd name="connsiteX6" fmla="*/ 315098 w 518984"/>
                <a:gd name="connsiteY6" fmla="*/ 600288 h 601956"/>
                <a:gd name="connsiteX7" fmla="*/ 345989 w 518984"/>
                <a:gd name="connsiteY7" fmla="*/ 186336 h 601956"/>
                <a:gd name="connsiteX8" fmla="*/ 389238 w 518984"/>
                <a:gd name="connsiteY8" fmla="*/ 377866 h 601956"/>
                <a:gd name="connsiteX9" fmla="*/ 463379 w 518984"/>
                <a:gd name="connsiteY9" fmla="*/ 235763 h 601956"/>
                <a:gd name="connsiteX10" fmla="*/ 518984 w 518984"/>
                <a:gd name="connsiteY10" fmla="*/ 266655 h 601956"/>
                <a:gd name="connsiteX0" fmla="*/ 0 w 667265"/>
                <a:gd name="connsiteY0" fmla="*/ 241942 h 601956"/>
                <a:gd name="connsiteX1" fmla="*/ 98854 w 667265"/>
                <a:gd name="connsiteY1" fmla="*/ 241942 h 601956"/>
                <a:gd name="connsiteX2" fmla="*/ 129746 w 667265"/>
                <a:gd name="connsiteY2" fmla="*/ 353152 h 601956"/>
                <a:gd name="connsiteX3" fmla="*/ 160638 w 667265"/>
                <a:gd name="connsiteY3" fmla="*/ 167801 h 601956"/>
                <a:gd name="connsiteX4" fmla="*/ 216243 w 667265"/>
                <a:gd name="connsiteY4" fmla="*/ 452006 h 601956"/>
                <a:gd name="connsiteX5" fmla="*/ 234779 w 667265"/>
                <a:gd name="connsiteY5" fmla="*/ 985 h 601956"/>
                <a:gd name="connsiteX6" fmla="*/ 315098 w 667265"/>
                <a:gd name="connsiteY6" fmla="*/ 600288 h 601956"/>
                <a:gd name="connsiteX7" fmla="*/ 345989 w 667265"/>
                <a:gd name="connsiteY7" fmla="*/ 186336 h 601956"/>
                <a:gd name="connsiteX8" fmla="*/ 389238 w 667265"/>
                <a:gd name="connsiteY8" fmla="*/ 377866 h 601956"/>
                <a:gd name="connsiteX9" fmla="*/ 463379 w 667265"/>
                <a:gd name="connsiteY9" fmla="*/ 235763 h 601956"/>
                <a:gd name="connsiteX10" fmla="*/ 667265 w 667265"/>
                <a:gd name="connsiteY10" fmla="*/ 272833 h 601956"/>
                <a:gd name="connsiteX0" fmla="*/ 0 w 667265"/>
                <a:gd name="connsiteY0" fmla="*/ 241942 h 601956"/>
                <a:gd name="connsiteX1" fmla="*/ 98854 w 667265"/>
                <a:gd name="connsiteY1" fmla="*/ 241942 h 601956"/>
                <a:gd name="connsiteX2" fmla="*/ 129746 w 667265"/>
                <a:gd name="connsiteY2" fmla="*/ 353152 h 601956"/>
                <a:gd name="connsiteX3" fmla="*/ 160638 w 667265"/>
                <a:gd name="connsiteY3" fmla="*/ 167801 h 601956"/>
                <a:gd name="connsiteX4" fmla="*/ 216243 w 667265"/>
                <a:gd name="connsiteY4" fmla="*/ 452006 h 601956"/>
                <a:gd name="connsiteX5" fmla="*/ 234779 w 667265"/>
                <a:gd name="connsiteY5" fmla="*/ 985 h 601956"/>
                <a:gd name="connsiteX6" fmla="*/ 315098 w 667265"/>
                <a:gd name="connsiteY6" fmla="*/ 600288 h 601956"/>
                <a:gd name="connsiteX7" fmla="*/ 345989 w 667265"/>
                <a:gd name="connsiteY7" fmla="*/ 186336 h 601956"/>
                <a:gd name="connsiteX8" fmla="*/ 389238 w 667265"/>
                <a:gd name="connsiteY8" fmla="*/ 377866 h 601956"/>
                <a:gd name="connsiteX9" fmla="*/ 463379 w 667265"/>
                <a:gd name="connsiteY9" fmla="*/ 235763 h 601956"/>
                <a:gd name="connsiteX10" fmla="*/ 667265 w 667265"/>
                <a:gd name="connsiteY10" fmla="*/ 272833 h 601956"/>
                <a:gd name="connsiteX0" fmla="*/ 0 w 667265"/>
                <a:gd name="connsiteY0" fmla="*/ 241942 h 601956"/>
                <a:gd name="connsiteX1" fmla="*/ 98854 w 667265"/>
                <a:gd name="connsiteY1" fmla="*/ 241942 h 601956"/>
                <a:gd name="connsiteX2" fmla="*/ 129746 w 667265"/>
                <a:gd name="connsiteY2" fmla="*/ 353152 h 601956"/>
                <a:gd name="connsiteX3" fmla="*/ 160638 w 667265"/>
                <a:gd name="connsiteY3" fmla="*/ 167801 h 601956"/>
                <a:gd name="connsiteX4" fmla="*/ 216243 w 667265"/>
                <a:gd name="connsiteY4" fmla="*/ 452006 h 601956"/>
                <a:gd name="connsiteX5" fmla="*/ 234779 w 667265"/>
                <a:gd name="connsiteY5" fmla="*/ 985 h 601956"/>
                <a:gd name="connsiteX6" fmla="*/ 315098 w 667265"/>
                <a:gd name="connsiteY6" fmla="*/ 600288 h 601956"/>
                <a:gd name="connsiteX7" fmla="*/ 345989 w 667265"/>
                <a:gd name="connsiteY7" fmla="*/ 186336 h 601956"/>
                <a:gd name="connsiteX8" fmla="*/ 389238 w 667265"/>
                <a:gd name="connsiteY8" fmla="*/ 377866 h 601956"/>
                <a:gd name="connsiteX9" fmla="*/ 463379 w 667265"/>
                <a:gd name="connsiteY9" fmla="*/ 235763 h 601956"/>
                <a:gd name="connsiteX10" fmla="*/ 667265 w 667265"/>
                <a:gd name="connsiteY10" fmla="*/ 272833 h 601956"/>
                <a:gd name="connsiteX0" fmla="*/ 0 w 667265"/>
                <a:gd name="connsiteY0" fmla="*/ 271466 h 632012"/>
                <a:gd name="connsiteX1" fmla="*/ 98854 w 667265"/>
                <a:gd name="connsiteY1" fmla="*/ 271466 h 632012"/>
                <a:gd name="connsiteX2" fmla="*/ 129746 w 667265"/>
                <a:gd name="connsiteY2" fmla="*/ 382676 h 632012"/>
                <a:gd name="connsiteX3" fmla="*/ 160638 w 667265"/>
                <a:gd name="connsiteY3" fmla="*/ 197325 h 632012"/>
                <a:gd name="connsiteX4" fmla="*/ 216243 w 667265"/>
                <a:gd name="connsiteY4" fmla="*/ 481530 h 632012"/>
                <a:gd name="connsiteX5" fmla="*/ 259492 w 667265"/>
                <a:gd name="connsiteY5" fmla="*/ 937 h 632012"/>
                <a:gd name="connsiteX6" fmla="*/ 315098 w 667265"/>
                <a:gd name="connsiteY6" fmla="*/ 629812 h 632012"/>
                <a:gd name="connsiteX7" fmla="*/ 345989 w 667265"/>
                <a:gd name="connsiteY7" fmla="*/ 215860 h 632012"/>
                <a:gd name="connsiteX8" fmla="*/ 389238 w 667265"/>
                <a:gd name="connsiteY8" fmla="*/ 407390 h 632012"/>
                <a:gd name="connsiteX9" fmla="*/ 463379 w 667265"/>
                <a:gd name="connsiteY9" fmla="*/ 265287 h 632012"/>
                <a:gd name="connsiteX10" fmla="*/ 667265 w 667265"/>
                <a:gd name="connsiteY10" fmla="*/ 302357 h 632012"/>
                <a:gd name="connsiteX0" fmla="*/ 0 w 667265"/>
                <a:gd name="connsiteY0" fmla="*/ 300993 h 662134"/>
                <a:gd name="connsiteX1" fmla="*/ 98854 w 667265"/>
                <a:gd name="connsiteY1" fmla="*/ 300993 h 662134"/>
                <a:gd name="connsiteX2" fmla="*/ 129746 w 667265"/>
                <a:gd name="connsiteY2" fmla="*/ 412203 h 662134"/>
                <a:gd name="connsiteX3" fmla="*/ 160638 w 667265"/>
                <a:gd name="connsiteY3" fmla="*/ 226852 h 662134"/>
                <a:gd name="connsiteX4" fmla="*/ 216243 w 667265"/>
                <a:gd name="connsiteY4" fmla="*/ 511057 h 662134"/>
                <a:gd name="connsiteX5" fmla="*/ 296562 w 667265"/>
                <a:gd name="connsiteY5" fmla="*/ 892 h 662134"/>
                <a:gd name="connsiteX6" fmla="*/ 315098 w 667265"/>
                <a:gd name="connsiteY6" fmla="*/ 659339 h 662134"/>
                <a:gd name="connsiteX7" fmla="*/ 345989 w 667265"/>
                <a:gd name="connsiteY7" fmla="*/ 245387 h 662134"/>
                <a:gd name="connsiteX8" fmla="*/ 389238 w 667265"/>
                <a:gd name="connsiteY8" fmla="*/ 436917 h 662134"/>
                <a:gd name="connsiteX9" fmla="*/ 463379 w 667265"/>
                <a:gd name="connsiteY9" fmla="*/ 294814 h 662134"/>
                <a:gd name="connsiteX10" fmla="*/ 667265 w 667265"/>
                <a:gd name="connsiteY10" fmla="*/ 331884 h 662134"/>
                <a:gd name="connsiteX0" fmla="*/ 0 w 667265"/>
                <a:gd name="connsiteY0" fmla="*/ 281307 h 642044"/>
                <a:gd name="connsiteX1" fmla="*/ 98854 w 667265"/>
                <a:gd name="connsiteY1" fmla="*/ 281307 h 642044"/>
                <a:gd name="connsiteX2" fmla="*/ 129746 w 667265"/>
                <a:gd name="connsiteY2" fmla="*/ 392517 h 642044"/>
                <a:gd name="connsiteX3" fmla="*/ 160638 w 667265"/>
                <a:gd name="connsiteY3" fmla="*/ 207166 h 642044"/>
                <a:gd name="connsiteX4" fmla="*/ 216243 w 667265"/>
                <a:gd name="connsiteY4" fmla="*/ 491371 h 642044"/>
                <a:gd name="connsiteX5" fmla="*/ 271848 w 667265"/>
                <a:gd name="connsiteY5" fmla="*/ 921 h 642044"/>
                <a:gd name="connsiteX6" fmla="*/ 315098 w 667265"/>
                <a:gd name="connsiteY6" fmla="*/ 639653 h 642044"/>
                <a:gd name="connsiteX7" fmla="*/ 345989 w 667265"/>
                <a:gd name="connsiteY7" fmla="*/ 225701 h 642044"/>
                <a:gd name="connsiteX8" fmla="*/ 389238 w 667265"/>
                <a:gd name="connsiteY8" fmla="*/ 417231 h 642044"/>
                <a:gd name="connsiteX9" fmla="*/ 463379 w 667265"/>
                <a:gd name="connsiteY9" fmla="*/ 275128 h 642044"/>
                <a:gd name="connsiteX10" fmla="*/ 667265 w 667265"/>
                <a:gd name="connsiteY10" fmla="*/ 312198 h 642044"/>
                <a:gd name="connsiteX0" fmla="*/ 0 w 667265"/>
                <a:gd name="connsiteY0" fmla="*/ 281427 h 651977"/>
                <a:gd name="connsiteX1" fmla="*/ 98854 w 667265"/>
                <a:gd name="connsiteY1" fmla="*/ 281427 h 651977"/>
                <a:gd name="connsiteX2" fmla="*/ 129746 w 667265"/>
                <a:gd name="connsiteY2" fmla="*/ 392637 h 651977"/>
                <a:gd name="connsiteX3" fmla="*/ 160638 w 667265"/>
                <a:gd name="connsiteY3" fmla="*/ 207286 h 651977"/>
                <a:gd name="connsiteX4" fmla="*/ 216243 w 667265"/>
                <a:gd name="connsiteY4" fmla="*/ 491491 h 651977"/>
                <a:gd name="connsiteX5" fmla="*/ 271848 w 667265"/>
                <a:gd name="connsiteY5" fmla="*/ 1041 h 651977"/>
                <a:gd name="connsiteX6" fmla="*/ 302742 w 667265"/>
                <a:gd name="connsiteY6" fmla="*/ 649629 h 651977"/>
                <a:gd name="connsiteX7" fmla="*/ 345989 w 667265"/>
                <a:gd name="connsiteY7" fmla="*/ 225821 h 651977"/>
                <a:gd name="connsiteX8" fmla="*/ 389238 w 667265"/>
                <a:gd name="connsiteY8" fmla="*/ 417351 h 651977"/>
                <a:gd name="connsiteX9" fmla="*/ 463379 w 667265"/>
                <a:gd name="connsiteY9" fmla="*/ 275248 h 651977"/>
                <a:gd name="connsiteX10" fmla="*/ 667265 w 667265"/>
                <a:gd name="connsiteY10" fmla="*/ 312318 h 651977"/>
                <a:gd name="connsiteX0" fmla="*/ 0 w 667265"/>
                <a:gd name="connsiteY0" fmla="*/ 281427 h 651977"/>
                <a:gd name="connsiteX1" fmla="*/ 98854 w 667265"/>
                <a:gd name="connsiteY1" fmla="*/ 281427 h 651977"/>
                <a:gd name="connsiteX2" fmla="*/ 129746 w 667265"/>
                <a:gd name="connsiteY2" fmla="*/ 392637 h 651977"/>
                <a:gd name="connsiteX3" fmla="*/ 160638 w 667265"/>
                <a:gd name="connsiteY3" fmla="*/ 207286 h 651977"/>
                <a:gd name="connsiteX4" fmla="*/ 216243 w 667265"/>
                <a:gd name="connsiteY4" fmla="*/ 491491 h 651977"/>
                <a:gd name="connsiteX5" fmla="*/ 271848 w 667265"/>
                <a:gd name="connsiteY5" fmla="*/ 1041 h 651977"/>
                <a:gd name="connsiteX6" fmla="*/ 302742 w 667265"/>
                <a:gd name="connsiteY6" fmla="*/ 649629 h 651977"/>
                <a:gd name="connsiteX7" fmla="*/ 345989 w 667265"/>
                <a:gd name="connsiteY7" fmla="*/ 225821 h 651977"/>
                <a:gd name="connsiteX8" fmla="*/ 389238 w 667265"/>
                <a:gd name="connsiteY8" fmla="*/ 417351 h 651977"/>
                <a:gd name="connsiteX9" fmla="*/ 451022 w 667265"/>
                <a:gd name="connsiteY9" fmla="*/ 275247 h 651977"/>
                <a:gd name="connsiteX10" fmla="*/ 667265 w 667265"/>
                <a:gd name="connsiteY10" fmla="*/ 312318 h 651977"/>
                <a:gd name="connsiteX0" fmla="*/ 0 w 605481"/>
                <a:gd name="connsiteY0" fmla="*/ 281427 h 651977"/>
                <a:gd name="connsiteX1" fmla="*/ 98854 w 605481"/>
                <a:gd name="connsiteY1" fmla="*/ 281427 h 651977"/>
                <a:gd name="connsiteX2" fmla="*/ 129746 w 605481"/>
                <a:gd name="connsiteY2" fmla="*/ 392637 h 651977"/>
                <a:gd name="connsiteX3" fmla="*/ 160638 w 605481"/>
                <a:gd name="connsiteY3" fmla="*/ 207286 h 651977"/>
                <a:gd name="connsiteX4" fmla="*/ 216243 w 605481"/>
                <a:gd name="connsiteY4" fmla="*/ 491491 h 651977"/>
                <a:gd name="connsiteX5" fmla="*/ 271848 w 605481"/>
                <a:gd name="connsiteY5" fmla="*/ 1041 h 651977"/>
                <a:gd name="connsiteX6" fmla="*/ 302742 w 605481"/>
                <a:gd name="connsiteY6" fmla="*/ 649629 h 651977"/>
                <a:gd name="connsiteX7" fmla="*/ 345989 w 605481"/>
                <a:gd name="connsiteY7" fmla="*/ 225821 h 651977"/>
                <a:gd name="connsiteX8" fmla="*/ 389238 w 605481"/>
                <a:gd name="connsiteY8" fmla="*/ 417351 h 651977"/>
                <a:gd name="connsiteX9" fmla="*/ 451022 w 605481"/>
                <a:gd name="connsiteY9" fmla="*/ 275247 h 651977"/>
                <a:gd name="connsiteX10" fmla="*/ 605481 w 605481"/>
                <a:gd name="connsiteY10" fmla="*/ 302461 h 651977"/>
                <a:gd name="connsiteX0" fmla="*/ 0 w 549875"/>
                <a:gd name="connsiteY0" fmla="*/ 281427 h 651977"/>
                <a:gd name="connsiteX1" fmla="*/ 98854 w 549875"/>
                <a:gd name="connsiteY1" fmla="*/ 281427 h 651977"/>
                <a:gd name="connsiteX2" fmla="*/ 129746 w 549875"/>
                <a:gd name="connsiteY2" fmla="*/ 392637 h 651977"/>
                <a:gd name="connsiteX3" fmla="*/ 160638 w 549875"/>
                <a:gd name="connsiteY3" fmla="*/ 207286 h 651977"/>
                <a:gd name="connsiteX4" fmla="*/ 216243 w 549875"/>
                <a:gd name="connsiteY4" fmla="*/ 491491 h 651977"/>
                <a:gd name="connsiteX5" fmla="*/ 271848 w 549875"/>
                <a:gd name="connsiteY5" fmla="*/ 1041 h 651977"/>
                <a:gd name="connsiteX6" fmla="*/ 302742 w 549875"/>
                <a:gd name="connsiteY6" fmla="*/ 649629 h 651977"/>
                <a:gd name="connsiteX7" fmla="*/ 345989 w 549875"/>
                <a:gd name="connsiteY7" fmla="*/ 225821 h 651977"/>
                <a:gd name="connsiteX8" fmla="*/ 389238 w 549875"/>
                <a:gd name="connsiteY8" fmla="*/ 417351 h 651977"/>
                <a:gd name="connsiteX9" fmla="*/ 451022 w 549875"/>
                <a:gd name="connsiteY9" fmla="*/ 275247 h 651977"/>
                <a:gd name="connsiteX10" fmla="*/ 549875 w 549875"/>
                <a:gd name="connsiteY10" fmla="*/ 292604 h 651977"/>
                <a:gd name="connsiteX0" fmla="*/ 0 w 599302"/>
                <a:gd name="connsiteY0" fmla="*/ 281427 h 651977"/>
                <a:gd name="connsiteX1" fmla="*/ 98854 w 599302"/>
                <a:gd name="connsiteY1" fmla="*/ 281427 h 651977"/>
                <a:gd name="connsiteX2" fmla="*/ 129746 w 599302"/>
                <a:gd name="connsiteY2" fmla="*/ 392637 h 651977"/>
                <a:gd name="connsiteX3" fmla="*/ 160638 w 599302"/>
                <a:gd name="connsiteY3" fmla="*/ 207286 h 651977"/>
                <a:gd name="connsiteX4" fmla="*/ 216243 w 599302"/>
                <a:gd name="connsiteY4" fmla="*/ 491491 h 651977"/>
                <a:gd name="connsiteX5" fmla="*/ 271848 w 599302"/>
                <a:gd name="connsiteY5" fmla="*/ 1041 h 651977"/>
                <a:gd name="connsiteX6" fmla="*/ 302742 w 599302"/>
                <a:gd name="connsiteY6" fmla="*/ 649629 h 651977"/>
                <a:gd name="connsiteX7" fmla="*/ 345989 w 599302"/>
                <a:gd name="connsiteY7" fmla="*/ 225821 h 651977"/>
                <a:gd name="connsiteX8" fmla="*/ 389238 w 599302"/>
                <a:gd name="connsiteY8" fmla="*/ 417351 h 651977"/>
                <a:gd name="connsiteX9" fmla="*/ 451022 w 599302"/>
                <a:gd name="connsiteY9" fmla="*/ 275247 h 651977"/>
                <a:gd name="connsiteX10" fmla="*/ 599302 w 599302"/>
                <a:gd name="connsiteY10" fmla="*/ 292604 h 651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99302" h="651977">
                  <a:moveTo>
                    <a:pt x="0" y="281427"/>
                  </a:moveTo>
                  <a:cubicBezTo>
                    <a:pt x="38615" y="272159"/>
                    <a:pt x="77230" y="262892"/>
                    <a:pt x="98854" y="281427"/>
                  </a:cubicBezTo>
                  <a:cubicBezTo>
                    <a:pt x="120478" y="299962"/>
                    <a:pt x="119449" y="404994"/>
                    <a:pt x="129746" y="392637"/>
                  </a:cubicBezTo>
                  <a:cubicBezTo>
                    <a:pt x="140043" y="380280"/>
                    <a:pt x="146222" y="190810"/>
                    <a:pt x="160638" y="207286"/>
                  </a:cubicBezTo>
                  <a:cubicBezTo>
                    <a:pt x="175054" y="223762"/>
                    <a:pt x="197708" y="525865"/>
                    <a:pt x="216243" y="491491"/>
                  </a:cubicBezTo>
                  <a:cubicBezTo>
                    <a:pt x="234778" y="457117"/>
                    <a:pt x="257432" y="-25315"/>
                    <a:pt x="271848" y="1041"/>
                  </a:cubicBezTo>
                  <a:cubicBezTo>
                    <a:pt x="286264" y="27397"/>
                    <a:pt x="290385" y="612166"/>
                    <a:pt x="302742" y="649629"/>
                  </a:cubicBezTo>
                  <a:cubicBezTo>
                    <a:pt x="315099" y="687092"/>
                    <a:pt x="331573" y="264534"/>
                    <a:pt x="345989" y="225821"/>
                  </a:cubicBezTo>
                  <a:cubicBezTo>
                    <a:pt x="360405" y="187108"/>
                    <a:pt x="371733" y="409113"/>
                    <a:pt x="389238" y="417351"/>
                  </a:cubicBezTo>
                  <a:cubicBezTo>
                    <a:pt x="406743" y="425589"/>
                    <a:pt x="416011" y="296038"/>
                    <a:pt x="451022" y="275247"/>
                  </a:cubicBezTo>
                  <a:cubicBezTo>
                    <a:pt x="486033" y="254456"/>
                    <a:pt x="458229" y="280248"/>
                    <a:pt x="599302" y="292604"/>
                  </a:cubicBezTo>
                </a:path>
              </a:pathLst>
            </a:custGeom>
            <a:ln w="19050"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 rot="19800000">
              <a:off x="6891159" y="2325938"/>
              <a:ext cx="179173" cy="17917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27" name="Oval 26"/>
            <p:cNvSpPr/>
            <p:nvPr/>
          </p:nvSpPr>
          <p:spPr>
            <a:xfrm rot="19800000">
              <a:off x="7302669" y="2589059"/>
              <a:ext cx="179174" cy="17917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chemeClr val="tx1"/>
                </a:solidFill>
              </a:endParaRP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7392256" y="2284790"/>
              <a:ext cx="0" cy="24475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flipH="1">
              <a:off x="7146550" y="2190715"/>
              <a:ext cx="102432" cy="10243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7" name="Group 56"/>
          <p:cNvGrpSpPr/>
          <p:nvPr/>
        </p:nvGrpSpPr>
        <p:grpSpPr>
          <a:xfrm>
            <a:off x="7243870" y="1722346"/>
            <a:ext cx="1378352" cy="1218111"/>
            <a:chOff x="7550134" y="1376808"/>
            <a:chExt cx="1461282" cy="1291400"/>
          </a:xfrm>
        </p:grpSpPr>
        <p:grpSp>
          <p:nvGrpSpPr>
            <p:cNvPr id="34" name="Group 33"/>
            <p:cNvGrpSpPr/>
            <p:nvPr/>
          </p:nvGrpSpPr>
          <p:grpSpPr>
            <a:xfrm rot="1078146">
              <a:off x="7550134" y="1376808"/>
              <a:ext cx="152650" cy="278979"/>
              <a:chOff x="7364626" y="1445741"/>
              <a:chExt cx="179174" cy="327455"/>
            </a:xfrm>
          </p:grpSpPr>
          <p:sp>
            <p:nvSpPr>
              <p:cNvPr id="46" name="Oval 45"/>
              <p:cNvSpPr/>
              <p:nvPr/>
            </p:nvSpPr>
            <p:spPr>
              <a:xfrm>
                <a:off x="7364627" y="1445741"/>
                <a:ext cx="179173" cy="17917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err="1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Oval 46"/>
              <p:cNvSpPr/>
              <p:nvPr/>
            </p:nvSpPr>
            <p:spPr>
              <a:xfrm>
                <a:off x="7364626" y="1594023"/>
                <a:ext cx="179173" cy="17917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err="1" smtClean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 rot="6945739">
              <a:off x="8795602" y="1349446"/>
              <a:ext cx="152650" cy="278979"/>
              <a:chOff x="8057293" y="1445741"/>
              <a:chExt cx="179174" cy="327455"/>
            </a:xfrm>
          </p:grpSpPr>
          <p:sp>
            <p:nvSpPr>
              <p:cNvPr id="44" name="Oval 43"/>
              <p:cNvSpPr/>
              <p:nvPr/>
            </p:nvSpPr>
            <p:spPr>
              <a:xfrm>
                <a:off x="8057294" y="1445741"/>
                <a:ext cx="179173" cy="17917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err="1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Oval 44"/>
              <p:cNvSpPr/>
              <p:nvPr/>
            </p:nvSpPr>
            <p:spPr>
              <a:xfrm>
                <a:off x="8057293" y="1594023"/>
                <a:ext cx="179173" cy="17917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err="1" smtClean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6" name="Explosion 1 35"/>
            <p:cNvSpPr/>
            <p:nvPr/>
          </p:nvSpPr>
          <p:spPr>
            <a:xfrm>
              <a:off x="8141607" y="1863688"/>
              <a:ext cx="321089" cy="321088"/>
            </a:xfrm>
            <a:prstGeom prst="irregularSeal1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37" name="Right Arrow 36"/>
            <p:cNvSpPr/>
            <p:nvPr/>
          </p:nvSpPr>
          <p:spPr>
            <a:xfrm rot="2700000">
              <a:off x="7774385" y="1668507"/>
              <a:ext cx="295651" cy="195180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38" name="Right Arrow 37"/>
            <p:cNvSpPr/>
            <p:nvPr/>
          </p:nvSpPr>
          <p:spPr>
            <a:xfrm rot="8100000">
              <a:off x="8472741" y="1668508"/>
              <a:ext cx="295651" cy="195180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39" name="Freeform 38"/>
            <p:cNvSpPr/>
            <p:nvPr/>
          </p:nvSpPr>
          <p:spPr>
            <a:xfrm rot="2657113">
              <a:off x="8365275" y="2171729"/>
              <a:ext cx="510583" cy="348156"/>
            </a:xfrm>
            <a:custGeom>
              <a:avLst/>
              <a:gdLst>
                <a:gd name="connsiteX0" fmla="*/ 0 w 735227"/>
                <a:gd name="connsiteY0" fmla="*/ 241942 h 601956"/>
                <a:gd name="connsiteX1" fmla="*/ 98854 w 735227"/>
                <a:gd name="connsiteY1" fmla="*/ 241942 h 601956"/>
                <a:gd name="connsiteX2" fmla="*/ 129746 w 735227"/>
                <a:gd name="connsiteY2" fmla="*/ 353152 h 601956"/>
                <a:gd name="connsiteX3" fmla="*/ 160638 w 735227"/>
                <a:gd name="connsiteY3" fmla="*/ 167801 h 601956"/>
                <a:gd name="connsiteX4" fmla="*/ 216243 w 735227"/>
                <a:gd name="connsiteY4" fmla="*/ 452006 h 601956"/>
                <a:gd name="connsiteX5" fmla="*/ 234779 w 735227"/>
                <a:gd name="connsiteY5" fmla="*/ 985 h 601956"/>
                <a:gd name="connsiteX6" fmla="*/ 315098 w 735227"/>
                <a:gd name="connsiteY6" fmla="*/ 600288 h 601956"/>
                <a:gd name="connsiteX7" fmla="*/ 345989 w 735227"/>
                <a:gd name="connsiteY7" fmla="*/ 186336 h 601956"/>
                <a:gd name="connsiteX8" fmla="*/ 389238 w 735227"/>
                <a:gd name="connsiteY8" fmla="*/ 377866 h 601956"/>
                <a:gd name="connsiteX9" fmla="*/ 463379 w 735227"/>
                <a:gd name="connsiteY9" fmla="*/ 235763 h 601956"/>
                <a:gd name="connsiteX10" fmla="*/ 518984 w 735227"/>
                <a:gd name="connsiteY10" fmla="*/ 266655 h 601956"/>
                <a:gd name="connsiteX11" fmla="*/ 642552 w 735227"/>
                <a:gd name="connsiteY11" fmla="*/ 272833 h 601956"/>
                <a:gd name="connsiteX12" fmla="*/ 735227 w 735227"/>
                <a:gd name="connsiteY12" fmla="*/ 254298 h 601956"/>
                <a:gd name="connsiteX0" fmla="*/ 0 w 642552"/>
                <a:gd name="connsiteY0" fmla="*/ 241942 h 601956"/>
                <a:gd name="connsiteX1" fmla="*/ 98854 w 642552"/>
                <a:gd name="connsiteY1" fmla="*/ 241942 h 601956"/>
                <a:gd name="connsiteX2" fmla="*/ 129746 w 642552"/>
                <a:gd name="connsiteY2" fmla="*/ 353152 h 601956"/>
                <a:gd name="connsiteX3" fmla="*/ 160638 w 642552"/>
                <a:gd name="connsiteY3" fmla="*/ 167801 h 601956"/>
                <a:gd name="connsiteX4" fmla="*/ 216243 w 642552"/>
                <a:gd name="connsiteY4" fmla="*/ 452006 h 601956"/>
                <a:gd name="connsiteX5" fmla="*/ 234779 w 642552"/>
                <a:gd name="connsiteY5" fmla="*/ 985 h 601956"/>
                <a:gd name="connsiteX6" fmla="*/ 315098 w 642552"/>
                <a:gd name="connsiteY6" fmla="*/ 600288 h 601956"/>
                <a:gd name="connsiteX7" fmla="*/ 345989 w 642552"/>
                <a:gd name="connsiteY7" fmla="*/ 186336 h 601956"/>
                <a:gd name="connsiteX8" fmla="*/ 389238 w 642552"/>
                <a:gd name="connsiteY8" fmla="*/ 377866 h 601956"/>
                <a:gd name="connsiteX9" fmla="*/ 463379 w 642552"/>
                <a:gd name="connsiteY9" fmla="*/ 235763 h 601956"/>
                <a:gd name="connsiteX10" fmla="*/ 518984 w 642552"/>
                <a:gd name="connsiteY10" fmla="*/ 266655 h 601956"/>
                <a:gd name="connsiteX11" fmla="*/ 642552 w 642552"/>
                <a:gd name="connsiteY11" fmla="*/ 272833 h 601956"/>
                <a:gd name="connsiteX0" fmla="*/ 0 w 518984"/>
                <a:gd name="connsiteY0" fmla="*/ 241942 h 601956"/>
                <a:gd name="connsiteX1" fmla="*/ 98854 w 518984"/>
                <a:gd name="connsiteY1" fmla="*/ 241942 h 601956"/>
                <a:gd name="connsiteX2" fmla="*/ 129746 w 518984"/>
                <a:gd name="connsiteY2" fmla="*/ 353152 h 601956"/>
                <a:gd name="connsiteX3" fmla="*/ 160638 w 518984"/>
                <a:gd name="connsiteY3" fmla="*/ 167801 h 601956"/>
                <a:gd name="connsiteX4" fmla="*/ 216243 w 518984"/>
                <a:gd name="connsiteY4" fmla="*/ 452006 h 601956"/>
                <a:gd name="connsiteX5" fmla="*/ 234779 w 518984"/>
                <a:gd name="connsiteY5" fmla="*/ 985 h 601956"/>
                <a:gd name="connsiteX6" fmla="*/ 315098 w 518984"/>
                <a:gd name="connsiteY6" fmla="*/ 600288 h 601956"/>
                <a:gd name="connsiteX7" fmla="*/ 345989 w 518984"/>
                <a:gd name="connsiteY7" fmla="*/ 186336 h 601956"/>
                <a:gd name="connsiteX8" fmla="*/ 389238 w 518984"/>
                <a:gd name="connsiteY8" fmla="*/ 377866 h 601956"/>
                <a:gd name="connsiteX9" fmla="*/ 463379 w 518984"/>
                <a:gd name="connsiteY9" fmla="*/ 235763 h 601956"/>
                <a:gd name="connsiteX10" fmla="*/ 518984 w 518984"/>
                <a:gd name="connsiteY10" fmla="*/ 266655 h 601956"/>
                <a:gd name="connsiteX0" fmla="*/ 0 w 667265"/>
                <a:gd name="connsiteY0" fmla="*/ 241942 h 601956"/>
                <a:gd name="connsiteX1" fmla="*/ 98854 w 667265"/>
                <a:gd name="connsiteY1" fmla="*/ 241942 h 601956"/>
                <a:gd name="connsiteX2" fmla="*/ 129746 w 667265"/>
                <a:gd name="connsiteY2" fmla="*/ 353152 h 601956"/>
                <a:gd name="connsiteX3" fmla="*/ 160638 w 667265"/>
                <a:gd name="connsiteY3" fmla="*/ 167801 h 601956"/>
                <a:gd name="connsiteX4" fmla="*/ 216243 w 667265"/>
                <a:gd name="connsiteY4" fmla="*/ 452006 h 601956"/>
                <a:gd name="connsiteX5" fmla="*/ 234779 w 667265"/>
                <a:gd name="connsiteY5" fmla="*/ 985 h 601956"/>
                <a:gd name="connsiteX6" fmla="*/ 315098 w 667265"/>
                <a:gd name="connsiteY6" fmla="*/ 600288 h 601956"/>
                <a:gd name="connsiteX7" fmla="*/ 345989 w 667265"/>
                <a:gd name="connsiteY7" fmla="*/ 186336 h 601956"/>
                <a:gd name="connsiteX8" fmla="*/ 389238 w 667265"/>
                <a:gd name="connsiteY8" fmla="*/ 377866 h 601956"/>
                <a:gd name="connsiteX9" fmla="*/ 463379 w 667265"/>
                <a:gd name="connsiteY9" fmla="*/ 235763 h 601956"/>
                <a:gd name="connsiteX10" fmla="*/ 667265 w 667265"/>
                <a:gd name="connsiteY10" fmla="*/ 272833 h 601956"/>
                <a:gd name="connsiteX0" fmla="*/ 0 w 667265"/>
                <a:gd name="connsiteY0" fmla="*/ 241942 h 601956"/>
                <a:gd name="connsiteX1" fmla="*/ 98854 w 667265"/>
                <a:gd name="connsiteY1" fmla="*/ 241942 h 601956"/>
                <a:gd name="connsiteX2" fmla="*/ 129746 w 667265"/>
                <a:gd name="connsiteY2" fmla="*/ 353152 h 601956"/>
                <a:gd name="connsiteX3" fmla="*/ 160638 w 667265"/>
                <a:gd name="connsiteY3" fmla="*/ 167801 h 601956"/>
                <a:gd name="connsiteX4" fmla="*/ 216243 w 667265"/>
                <a:gd name="connsiteY4" fmla="*/ 452006 h 601956"/>
                <a:gd name="connsiteX5" fmla="*/ 234779 w 667265"/>
                <a:gd name="connsiteY5" fmla="*/ 985 h 601956"/>
                <a:gd name="connsiteX6" fmla="*/ 315098 w 667265"/>
                <a:gd name="connsiteY6" fmla="*/ 600288 h 601956"/>
                <a:gd name="connsiteX7" fmla="*/ 345989 w 667265"/>
                <a:gd name="connsiteY7" fmla="*/ 186336 h 601956"/>
                <a:gd name="connsiteX8" fmla="*/ 389238 w 667265"/>
                <a:gd name="connsiteY8" fmla="*/ 377866 h 601956"/>
                <a:gd name="connsiteX9" fmla="*/ 463379 w 667265"/>
                <a:gd name="connsiteY9" fmla="*/ 235763 h 601956"/>
                <a:gd name="connsiteX10" fmla="*/ 667265 w 667265"/>
                <a:gd name="connsiteY10" fmla="*/ 272833 h 601956"/>
                <a:gd name="connsiteX0" fmla="*/ 0 w 667265"/>
                <a:gd name="connsiteY0" fmla="*/ 241942 h 601956"/>
                <a:gd name="connsiteX1" fmla="*/ 98854 w 667265"/>
                <a:gd name="connsiteY1" fmla="*/ 241942 h 601956"/>
                <a:gd name="connsiteX2" fmla="*/ 129746 w 667265"/>
                <a:gd name="connsiteY2" fmla="*/ 353152 h 601956"/>
                <a:gd name="connsiteX3" fmla="*/ 160638 w 667265"/>
                <a:gd name="connsiteY3" fmla="*/ 167801 h 601956"/>
                <a:gd name="connsiteX4" fmla="*/ 216243 w 667265"/>
                <a:gd name="connsiteY4" fmla="*/ 452006 h 601956"/>
                <a:gd name="connsiteX5" fmla="*/ 234779 w 667265"/>
                <a:gd name="connsiteY5" fmla="*/ 985 h 601956"/>
                <a:gd name="connsiteX6" fmla="*/ 315098 w 667265"/>
                <a:gd name="connsiteY6" fmla="*/ 600288 h 601956"/>
                <a:gd name="connsiteX7" fmla="*/ 345989 w 667265"/>
                <a:gd name="connsiteY7" fmla="*/ 186336 h 601956"/>
                <a:gd name="connsiteX8" fmla="*/ 389238 w 667265"/>
                <a:gd name="connsiteY8" fmla="*/ 377866 h 601956"/>
                <a:gd name="connsiteX9" fmla="*/ 463379 w 667265"/>
                <a:gd name="connsiteY9" fmla="*/ 235763 h 601956"/>
                <a:gd name="connsiteX10" fmla="*/ 667265 w 667265"/>
                <a:gd name="connsiteY10" fmla="*/ 272833 h 601956"/>
                <a:gd name="connsiteX0" fmla="*/ 0 w 667265"/>
                <a:gd name="connsiteY0" fmla="*/ 271466 h 632012"/>
                <a:gd name="connsiteX1" fmla="*/ 98854 w 667265"/>
                <a:gd name="connsiteY1" fmla="*/ 271466 h 632012"/>
                <a:gd name="connsiteX2" fmla="*/ 129746 w 667265"/>
                <a:gd name="connsiteY2" fmla="*/ 382676 h 632012"/>
                <a:gd name="connsiteX3" fmla="*/ 160638 w 667265"/>
                <a:gd name="connsiteY3" fmla="*/ 197325 h 632012"/>
                <a:gd name="connsiteX4" fmla="*/ 216243 w 667265"/>
                <a:gd name="connsiteY4" fmla="*/ 481530 h 632012"/>
                <a:gd name="connsiteX5" fmla="*/ 259492 w 667265"/>
                <a:gd name="connsiteY5" fmla="*/ 937 h 632012"/>
                <a:gd name="connsiteX6" fmla="*/ 315098 w 667265"/>
                <a:gd name="connsiteY6" fmla="*/ 629812 h 632012"/>
                <a:gd name="connsiteX7" fmla="*/ 345989 w 667265"/>
                <a:gd name="connsiteY7" fmla="*/ 215860 h 632012"/>
                <a:gd name="connsiteX8" fmla="*/ 389238 w 667265"/>
                <a:gd name="connsiteY8" fmla="*/ 407390 h 632012"/>
                <a:gd name="connsiteX9" fmla="*/ 463379 w 667265"/>
                <a:gd name="connsiteY9" fmla="*/ 265287 h 632012"/>
                <a:gd name="connsiteX10" fmla="*/ 667265 w 667265"/>
                <a:gd name="connsiteY10" fmla="*/ 302357 h 632012"/>
                <a:gd name="connsiteX0" fmla="*/ 0 w 667265"/>
                <a:gd name="connsiteY0" fmla="*/ 300993 h 662134"/>
                <a:gd name="connsiteX1" fmla="*/ 98854 w 667265"/>
                <a:gd name="connsiteY1" fmla="*/ 300993 h 662134"/>
                <a:gd name="connsiteX2" fmla="*/ 129746 w 667265"/>
                <a:gd name="connsiteY2" fmla="*/ 412203 h 662134"/>
                <a:gd name="connsiteX3" fmla="*/ 160638 w 667265"/>
                <a:gd name="connsiteY3" fmla="*/ 226852 h 662134"/>
                <a:gd name="connsiteX4" fmla="*/ 216243 w 667265"/>
                <a:gd name="connsiteY4" fmla="*/ 511057 h 662134"/>
                <a:gd name="connsiteX5" fmla="*/ 296562 w 667265"/>
                <a:gd name="connsiteY5" fmla="*/ 892 h 662134"/>
                <a:gd name="connsiteX6" fmla="*/ 315098 w 667265"/>
                <a:gd name="connsiteY6" fmla="*/ 659339 h 662134"/>
                <a:gd name="connsiteX7" fmla="*/ 345989 w 667265"/>
                <a:gd name="connsiteY7" fmla="*/ 245387 h 662134"/>
                <a:gd name="connsiteX8" fmla="*/ 389238 w 667265"/>
                <a:gd name="connsiteY8" fmla="*/ 436917 h 662134"/>
                <a:gd name="connsiteX9" fmla="*/ 463379 w 667265"/>
                <a:gd name="connsiteY9" fmla="*/ 294814 h 662134"/>
                <a:gd name="connsiteX10" fmla="*/ 667265 w 667265"/>
                <a:gd name="connsiteY10" fmla="*/ 331884 h 662134"/>
                <a:gd name="connsiteX0" fmla="*/ 0 w 667265"/>
                <a:gd name="connsiteY0" fmla="*/ 281307 h 642044"/>
                <a:gd name="connsiteX1" fmla="*/ 98854 w 667265"/>
                <a:gd name="connsiteY1" fmla="*/ 281307 h 642044"/>
                <a:gd name="connsiteX2" fmla="*/ 129746 w 667265"/>
                <a:gd name="connsiteY2" fmla="*/ 392517 h 642044"/>
                <a:gd name="connsiteX3" fmla="*/ 160638 w 667265"/>
                <a:gd name="connsiteY3" fmla="*/ 207166 h 642044"/>
                <a:gd name="connsiteX4" fmla="*/ 216243 w 667265"/>
                <a:gd name="connsiteY4" fmla="*/ 491371 h 642044"/>
                <a:gd name="connsiteX5" fmla="*/ 271848 w 667265"/>
                <a:gd name="connsiteY5" fmla="*/ 921 h 642044"/>
                <a:gd name="connsiteX6" fmla="*/ 315098 w 667265"/>
                <a:gd name="connsiteY6" fmla="*/ 639653 h 642044"/>
                <a:gd name="connsiteX7" fmla="*/ 345989 w 667265"/>
                <a:gd name="connsiteY7" fmla="*/ 225701 h 642044"/>
                <a:gd name="connsiteX8" fmla="*/ 389238 w 667265"/>
                <a:gd name="connsiteY8" fmla="*/ 417231 h 642044"/>
                <a:gd name="connsiteX9" fmla="*/ 463379 w 667265"/>
                <a:gd name="connsiteY9" fmla="*/ 275128 h 642044"/>
                <a:gd name="connsiteX10" fmla="*/ 667265 w 667265"/>
                <a:gd name="connsiteY10" fmla="*/ 312198 h 642044"/>
                <a:gd name="connsiteX0" fmla="*/ 0 w 667265"/>
                <a:gd name="connsiteY0" fmla="*/ 281427 h 651977"/>
                <a:gd name="connsiteX1" fmla="*/ 98854 w 667265"/>
                <a:gd name="connsiteY1" fmla="*/ 281427 h 651977"/>
                <a:gd name="connsiteX2" fmla="*/ 129746 w 667265"/>
                <a:gd name="connsiteY2" fmla="*/ 392637 h 651977"/>
                <a:gd name="connsiteX3" fmla="*/ 160638 w 667265"/>
                <a:gd name="connsiteY3" fmla="*/ 207286 h 651977"/>
                <a:gd name="connsiteX4" fmla="*/ 216243 w 667265"/>
                <a:gd name="connsiteY4" fmla="*/ 491491 h 651977"/>
                <a:gd name="connsiteX5" fmla="*/ 271848 w 667265"/>
                <a:gd name="connsiteY5" fmla="*/ 1041 h 651977"/>
                <a:gd name="connsiteX6" fmla="*/ 302742 w 667265"/>
                <a:gd name="connsiteY6" fmla="*/ 649629 h 651977"/>
                <a:gd name="connsiteX7" fmla="*/ 345989 w 667265"/>
                <a:gd name="connsiteY7" fmla="*/ 225821 h 651977"/>
                <a:gd name="connsiteX8" fmla="*/ 389238 w 667265"/>
                <a:gd name="connsiteY8" fmla="*/ 417351 h 651977"/>
                <a:gd name="connsiteX9" fmla="*/ 463379 w 667265"/>
                <a:gd name="connsiteY9" fmla="*/ 275248 h 651977"/>
                <a:gd name="connsiteX10" fmla="*/ 667265 w 667265"/>
                <a:gd name="connsiteY10" fmla="*/ 312318 h 651977"/>
                <a:gd name="connsiteX0" fmla="*/ 0 w 667265"/>
                <a:gd name="connsiteY0" fmla="*/ 281427 h 651977"/>
                <a:gd name="connsiteX1" fmla="*/ 98854 w 667265"/>
                <a:gd name="connsiteY1" fmla="*/ 281427 h 651977"/>
                <a:gd name="connsiteX2" fmla="*/ 129746 w 667265"/>
                <a:gd name="connsiteY2" fmla="*/ 392637 h 651977"/>
                <a:gd name="connsiteX3" fmla="*/ 160638 w 667265"/>
                <a:gd name="connsiteY3" fmla="*/ 207286 h 651977"/>
                <a:gd name="connsiteX4" fmla="*/ 216243 w 667265"/>
                <a:gd name="connsiteY4" fmla="*/ 491491 h 651977"/>
                <a:gd name="connsiteX5" fmla="*/ 271848 w 667265"/>
                <a:gd name="connsiteY5" fmla="*/ 1041 h 651977"/>
                <a:gd name="connsiteX6" fmla="*/ 302742 w 667265"/>
                <a:gd name="connsiteY6" fmla="*/ 649629 h 651977"/>
                <a:gd name="connsiteX7" fmla="*/ 345989 w 667265"/>
                <a:gd name="connsiteY7" fmla="*/ 225821 h 651977"/>
                <a:gd name="connsiteX8" fmla="*/ 389238 w 667265"/>
                <a:gd name="connsiteY8" fmla="*/ 417351 h 651977"/>
                <a:gd name="connsiteX9" fmla="*/ 451022 w 667265"/>
                <a:gd name="connsiteY9" fmla="*/ 275247 h 651977"/>
                <a:gd name="connsiteX10" fmla="*/ 667265 w 667265"/>
                <a:gd name="connsiteY10" fmla="*/ 312318 h 651977"/>
                <a:gd name="connsiteX0" fmla="*/ 0 w 605481"/>
                <a:gd name="connsiteY0" fmla="*/ 281427 h 651977"/>
                <a:gd name="connsiteX1" fmla="*/ 98854 w 605481"/>
                <a:gd name="connsiteY1" fmla="*/ 281427 h 651977"/>
                <a:gd name="connsiteX2" fmla="*/ 129746 w 605481"/>
                <a:gd name="connsiteY2" fmla="*/ 392637 h 651977"/>
                <a:gd name="connsiteX3" fmla="*/ 160638 w 605481"/>
                <a:gd name="connsiteY3" fmla="*/ 207286 h 651977"/>
                <a:gd name="connsiteX4" fmla="*/ 216243 w 605481"/>
                <a:gd name="connsiteY4" fmla="*/ 491491 h 651977"/>
                <a:gd name="connsiteX5" fmla="*/ 271848 w 605481"/>
                <a:gd name="connsiteY5" fmla="*/ 1041 h 651977"/>
                <a:gd name="connsiteX6" fmla="*/ 302742 w 605481"/>
                <a:gd name="connsiteY6" fmla="*/ 649629 h 651977"/>
                <a:gd name="connsiteX7" fmla="*/ 345989 w 605481"/>
                <a:gd name="connsiteY7" fmla="*/ 225821 h 651977"/>
                <a:gd name="connsiteX8" fmla="*/ 389238 w 605481"/>
                <a:gd name="connsiteY8" fmla="*/ 417351 h 651977"/>
                <a:gd name="connsiteX9" fmla="*/ 451022 w 605481"/>
                <a:gd name="connsiteY9" fmla="*/ 275247 h 651977"/>
                <a:gd name="connsiteX10" fmla="*/ 605481 w 605481"/>
                <a:gd name="connsiteY10" fmla="*/ 302461 h 651977"/>
                <a:gd name="connsiteX0" fmla="*/ 0 w 549875"/>
                <a:gd name="connsiteY0" fmla="*/ 281427 h 651977"/>
                <a:gd name="connsiteX1" fmla="*/ 98854 w 549875"/>
                <a:gd name="connsiteY1" fmla="*/ 281427 h 651977"/>
                <a:gd name="connsiteX2" fmla="*/ 129746 w 549875"/>
                <a:gd name="connsiteY2" fmla="*/ 392637 h 651977"/>
                <a:gd name="connsiteX3" fmla="*/ 160638 w 549875"/>
                <a:gd name="connsiteY3" fmla="*/ 207286 h 651977"/>
                <a:gd name="connsiteX4" fmla="*/ 216243 w 549875"/>
                <a:gd name="connsiteY4" fmla="*/ 491491 h 651977"/>
                <a:gd name="connsiteX5" fmla="*/ 271848 w 549875"/>
                <a:gd name="connsiteY5" fmla="*/ 1041 h 651977"/>
                <a:gd name="connsiteX6" fmla="*/ 302742 w 549875"/>
                <a:gd name="connsiteY6" fmla="*/ 649629 h 651977"/>
                <a:gd name="connsiteX7" fmla="*/ 345989 w 549875"/>
                <a:gd name="connsiteY7" fmla="*/ 225821 h 651977"/>
                <a:gd name="connsiteX8" fmla="*/ 389238 w 549875"/>
                <a:gd name="connsiteY8" fmla="*/ 417351 h 651977"/>
                <a:gd name="connsiteX9" fmla="*/ 451022 w 549875"/>
                <a:gd name="connsiteY9" fmla="*/ 275247 h 651977"/>
                <a:gd name="connsiteX10" fmla="*/ 549875 w 549875"/>
                <a:gd name="connsiteY10" fmla="*/ 292604 h 651977"/>
                <a:gd name="connsiteX0" fmla="*/ 0 w 599302"/>
                <a:gd name="connsiteY0" fmla="*/ 281427 h 651977"/>
                <a:gd name="connsiteX1" fmla="*/ 98854 w 599302"/>
                <a:gd name="connsiteY1" fmla="*/ 281427 h 651977"/>
                <a:gd name="connsiteX2" fmla="*/ 129746 w 599302"/>
                <a:gd name="connsiteY2" fmla="*/ 392637 h 651977"/>
                <a:gd name="connsiteX3" fmla="*/ 160638 w 599302"/>
                <a:gd name="connsiteY3" fmla="*/ 207286 h 651977"/>
                <a:gd name="connsiteX4" fmla="*/ 216243 w 599302"/>
                <a:gd name="connsiteY4" fmla="*/ 491491 h 651977"/>
                <a:gd name="connsiteX5" fmla="*/ 271848 w 599302"/>
                <a:gd name="connsiteY5" fmla="*/ 1041 h 651977"/>
                <a:gd name="connsiteX6" fmla="*/ 302742 w 599302"/>
                <a:gd name="connsiteY6" fmla="*/ 649629 h 651977"/>
                <a:gd name="connsiteX7" fmla="*/ 345989 w 599302"/>
                <a:gd name="connsiteY7" fmla="*/ 225821 h 651977"/>
                <a:gd name="connsiteX8" fmla="*/ 389238 w 599302"/>
                <a:gd name="connsiteY8" fmla="*/ 417351 h 651977"/>
                <a:gd name="connsiteX9" fmla="*/ 451022 w 599302"/>
                <a:gd name="connsiteY9" fmla="*/ 275247 h 651977"/>
                <a:gd name="connsiteX10" fmla="*/ 599302 w 599302"/>
                <a:gd name="connsiteY10" fmla="*/ 292604 h 651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99302" h="651977">
                  <a:moveTo>
                    <a:pt x="0" y="281427"/>
                  </a:moveTo>
                  <a:cubicBezTo>
                    <a:pt x="38615" y="272159"/>
                    <a:pt x="77230" y="262892"/>
                    <a:pt x="98854" y="281427"/>
                  </a:cubicBezTo>
                  <a:cubicBezTo>
                    <a:pt x="120478" y="299962"/>
                    <a:pt x="119449" y="404994"/>
                    <a:pt x="129746" y="392637"/>
                  </a:cubicBezTo>
                  <a:cubicBezTo>
                    <a:pt x="140043" y="380280"/>
                    <a:pt x="146222" y="190810"/>
                    <a:pt x="160638" y="207286"/>
                  </a:cubicBezTo>
                  <a:cubicBezTo>
                    <a:pt x="175054" y="223762"/>
                    <a:pt x="197708" y="525865"/>
                    <a:pt x="216243" y="491491"/>
                  </a:cubicBezTo>
                  <a:cubicBezTo>
                    <a:pt x="234778" y="457117"/>
                    <a:pt x="257432" y="-25315"/>
                    <a:pt x="271848" y="1041"/>
                  </a:cubicBezTo>
                  <a:cubicBezTo>
                    <a:pt x="286264" y="27397"/>
                    <a:pt x="290385" y="612166"/>
                    <a:pt x="302742" y="649629"/>
                  </a:cubicBezTo>
                  <a:cubicBezTo>
                    <a:pt x="315099" y="687092"/>
                    <a:pt x="331573" y="264534"/>
                    <a:pt x="345989" y="225821"/>
                  </a:cubicBezTo>
                  <a:cubicBezTo>
                    <a:pt x="360405" y="187108"/>
                    <a:pt x="371733" y="409113"/>
                    <a:pt x="389238" y="417351"/>
                  </a:cubicBezTo>
                  <a:cubicBezTo>
                    <a:pt x="406743" y="425589"/>
                    <a:pt x="416011" y="296038"/>
                    <a:pt x="451022" y="275247"/>
                  </a:cubicBezTo>
                  <a:cubicBezTo>
                    <a:pt x="486033" y="254456"/>
                    <a:pt x="458229" y="280248"/>
                    <a:pt x="599302" y="292604"/>
                  </a:cubicBezTo>
                </a:path>
              </a:pathLst>
            </a:custGeom>
            <a:ln w="19050"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Arrow Connector 42"/>
            <p:cNvCxnSpPr/>
            <p:nvPr/>
          </p:nvCxnSpPr>
          <p:spPr>
            <a:xfrm flipH="1">
              <a:off x="8033903" y="2146370"/>
              <a:ext cx="107703" cy="10770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48" name="Group 47"/>
            <p:cNvGrpSpPr/>
            <p:nvPr/>
          </p:nvGrpSpPr>
          <p:grpSpPr>
            <a:xfrm rot="9007994">
              <a:off x="7757976" y="2339098"/>
              <a:ext cx="152650" cy="278979"/>
              <a:chOff x="7364626" y="1445741"/>
              <a:chExt cx="179174" cy="327455"/>
            </a:xfrm>
          </p:grpSpPr>
          <p:sp>
            <p:nvSpPr>
              <p:cNvPr id="49" name="Oval 48"/>
              <p:cNvSpPr/>
              <p:nvPr/>
            </p:nvSpPr>
            <p:spPr>
              <a:xfrm>
                <a:off x="7364627" y="1445741"/>
                <a:ext cx="179173" cy="17917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err="1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Oval 49"/>
              <p:cNvSpPr/>
              <p:nvPr/>
            </p:nvSpPr>
            <p:spPr>
              <a:xfrm>
                <a:off x="7364626" y="1594023"/>
                <a:ext cx="179173" cy="17917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err="1" smtClean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1" name="TextBox 50"/>
            <p:cNvSpPr txBox="1"/>
            <p:nvPr/>
          </p:nvSpPr>
          <p:spPr>
            <a:xfrm>
              <a:off x="7769163" y="2128604"/>
              <a:ext cx="225207" cy="5396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*</a:t>
              </a:r>
              <a:endParaRPr lang="en-US" sz="2400" dirty="0"/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6795089" y="2196890"/>
            <a:ext cx="4355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mbria Math" panose="02040503050406030204" pitchFamily="18" charset="0"/>
              </a:rPr>
              <a:t>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5374328" y="2986991"/>
                <a:ext cx="185627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>
                          <a:latin typeface="Cambria Math" panose="02040503050406030204" pitchFamily="18" charset="0"/>
                        </a:rPr>
                        <m:t>2 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FE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 →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US" sz="1200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US" sz="1200">
                          <a:latin typeface="Cambria Math" panose="02040503050406030204" pitchFamily="18" charset="0"/>
                        </a:rPr>
                        <m:t>e</m:t>
                      </m:r>
                      <m:r>
                        <m:rPr>
                          <m:nor/>
                        </m:rPr>
                        <a:rPr lang="en-US" sz="120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US" sz="1200">
                          <a:latin typeface="Cambria Math" panose="02040503050406030204" pitchFamily="18" charset="0"/>
                        </a:rPr>
                        <m:t>h</m:t>
                      </m:r>
                      <m:r>
                        <m:rPr>
                          <m:nor/>
                        </m:rPr>
                        <a:rPr lang="en-US" sz="1200">
                          <a:latin typeface="Cambria Math" panose="02040503050406030204" pitchFamily="18" charset="0"/>
                        </a:rPr>
                        <m:t>) </m:t>
                      </m:r>
                      <m:r>
                        <m:rPr>
                          <m:nor/>
                        </m:rPr>
                        <a:rPr lang="en-US" sz="1200">
                          <a:latin typeface="Cambria Math" panose="02040503050406030204" pitchFamily="18" charset="0"/>
                        </a:rPr>
                        <m:t>pair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4328" y="2986991"/>
                <a:ext cx="1856277" cy="276999"/>
              </a:xfrm>
              <a:prstGeom prst="rect">
                <a:avLst/>
              </a:prstGeom>
              <a:blipFill>
                <a:blip r:embed="rId3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7267684" y="2984509"/>
                <a:ext cx="135453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>
                          <a:latin typeface="Cambria Math" panose="02040503050406030204" pitchFamily="18" charset="0"/>
                        </a:rPr>
                        <m:t>2 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FE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 →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FE</m:t>
                      </m:r>
                      <m:r>
                        <m:rPr>
                          <m:nor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7684" y="2984509"/>
                <a:ext cx="1354538" cy="2769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9" name="Picture 5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384" y="3675325"/>
            <a:ext cx="2436858" cy="223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574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Collision of free excitons luminescence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40803" y="1548603"/>
                <a:ext cx="5191586" cy="3913083"/>
              </a:xfrm>
            </p:spPr>
            <p:txBody>
              <a:bodyPr>
                <a:normAutofit/>
              </a:bodyPr>
              <a:lstStyle/>
              <a:p>
                <a:r>
                  <a:rPr lang="en-US" sz="1800" dirty="0" smtClean="0"/>
                  <a:t>Properties: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High-energy threshold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𝒈</m:t>
                        </m:r>
                      </m:sub>
                    </m:sSub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𝟐</m:t>
                    </m:r>
                    <m:sSub>
                      <m:sSubPr>
                        <m:ctrlPr>
                          <a:rPr lang="en-US" sz="1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𝑿</m:t>
                        </m:r>
                      </m:sub>
                    </m:sSub>
                  </m:oMath>
                </a14:m>
                <a:endParaRPr lang="en-US" sz="1800" b="1" dirty="0" smtClean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Low-energy side </a:t>
                </a:r>
                <a:r>
                  <a:rPr lang="en-US" sz="1800" b="1" dirty="0" smtClean="0"/>
                  <a:t>asymmetrically</a:t>
                </a:r>
                <a:r>
                  <a:rPr lang="en-US" sz="1800" dirty="0" smtClean="0"/>
                  <a:t> broadened</a:t>
                </a:r>
                <a:br>
                  <a:rPr lang="en-US" sz="1800" dirty="0" smtClean="0"/>
                </a:br>
                <a:r>
                  <a:rPr lang="en-US" sz="1800" dirty="0" smtClean="0"/>
                  <a:t>(due to continuum of e-h pair states)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800" b="1" dirty="0" smtClean="0"/>
                  <a:t>Quadratic</a:t>
                </a:r>
                <a:r>
                  <a:rPr lang="en-US" sz="1800" dirty="0" smtClean="0"/>
                  <a:t> dependence on excitation intensity</a:t>
                </a:r>
              </a:p>
              <a:p>
                <a:endParaRPr lang="en-US" sz="18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/>
                  <a:t>Similar to </a:t>
                </a:r>
                <a:r>
                  <a:rPr lang="en-US" sz="1800" dirty="0" err="1" smtClean="0"/>
                  <a:t>excitonic</a:t>
                </a:r>
                <a:r>
                  <a:rPr lang="en-US" sz="1800" dirty="0" smtClean="0"/>
                  <a:t> molecule emission (M)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/>
                  <a:t>At high excitation collision process dominant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/>
                  <a:t>Both ‘M’ and ‘P’ can occur simultaneously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/>
                  <a:t>P-line only observed in direct-bandgap so far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0803" y="1548603"/>
                <a:ext cx="5191586" cy="3913083"/>
              </a:xfrm>
              <a:blipFill>
                <a:blip r:embed="rId2"/>
                <a:stretch>
                  <a:fillRect l="-2700" t="-20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489D-A4F1-431F-BBC3-D35CF2F964B3}" type="datetime1">
              <a:rPr lang="sv-SE" smtClean="0"/>
              <a:t>2017-11-19</a:t>
            </a:fld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28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Luminescence spectroscopy of semiconductors</a:t>
            </a:r>
            <a:endParaRPr lang="sv-SE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980" y="1610386"/>
            <a:ext cx="2546350" cy="357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82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Electron-hole liquid (EHL)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48097" y="1582739"/>
                <a:ext cx="3898043" cy="1605304"/>
              </a:xfrm>
            </p:spPr>
            <p:txBody>
              <a:bodyPr>
                <a:normAutofit/>
              </a:bodyPr>
              <a:lstStyle/>
              <a:p>
                <a:pPr marL="342900" indent="-342900">
                  <a:buFontTx/>
                  <a:buChar char="-"/>
                </a:pPr>
                <a:r>
                  <a:rPr lang="en-US" sz="1800" dirty="0" smtClean="0"/>
                  <a:t>Condensation of an exciton gas</a:t>
                </a:r>
              </a:p>
              <a:p>
                <a:pPr marL="342900" indent="-342900">
                  <a:buFontTx/>
                  <a:buChar char="-"/>
                </a:pPr>
                <a:r>
                  <a:rPr lang="en-US" sz="1800" dirty="0"/>
                  <a:t>New state of </a:t>
                </a:r>
                <a:r>
                  <a:rPr lang="en-US" sz="1800" dirty="0" smtClean="0"/>
                  <a:t>matter (Fermi liquid)</a:t>
                </a:r>
              </a:p>
              <a:p>
                <a:pPr marL="342900" indent="-342900">
                  <a:buFontTx/>
                  <a:buChar char="-"/>
                </a:pPr>
                <a:r>
                  <a:rPr lang="en-US" sz="1800" dirty="0" smtClean="0"/>
                  <a:t>Spherical e-h drops (EHD)</a:t>
                </a:r>
              </a:p>
              <a:p>
                <a:pPr marL="342900" indent="-342900">
                  <a:buFontTx/>
                  <a:buChar char="-"/>
                </a:pPr>
                <a:r>
                  <a:rPr lang="en-US" sz="1800" dirty="0" smtClean="0"/>
                  <a:t>Critical density of e-h pairs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</m:oMath>
                </a14:m>
                <a:r>
                  <a:rPr lang="en-US" sz="1800" dirty="0" smtClean="0"/>
                  <a:t> and critical temperature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</m:oMath>
                </a14:m>
                <a:endParaRPr lang="en-US" sz="1800" dirty="0" smtClean="0"/>
              </a:p>
              <a:p>
                <a:pPr marL="342900" indent="-342900">
                  <a:buFontTx/>
                  <a:buChar char="-"/>
                </a:pPr>
                <a:endParaRPr lang="en-US" sz="1800" dirty="0"/>
              </a:p>
              <a:p>
                <a:endParaRPr lang="en-US" sz="18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48097" y="1582739"/>
                <a:ext cx="3898043" cy="1605304"/>
              </a:xfrm>
              <a:blipFill>
                <a:blip r:embed="rId2"/>
                <a:stretch>
                  <a:fillRect l="-3443" t="-4943" r="-2504" b="-45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489D-A4F1-431F-BBC3-D35CF2F964B3}" type="datetime1">
              <a:rPr lang="sv-SE" smtClean="0"/>
              <a:t>2017-11-19</a:t>
            </a:fld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29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Luminescence spectroscopy of semiconductors</a:t>
            </a:r>
            <a:endParaRPr lang="sv-SE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779" y="1251106"/>
            <a:ext cx="3753729" cy="23707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229" y="4008084"/>
            <a:ext cx="2711101" cy="19510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654907" y="3796627"/>
                <a:ext cx="4973596" cy="20313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/>
                  <a:t>Ground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</m:sSub>
                  </m:oMath>
                </a14:m>
                <a:r>
                  <a:rPr lang="en-US" dirty="0" smtClean="0"/>
                  <a:t>= </a:t>
                </a:r>
                <a:r>
                  <a:rPr lang="el-GR" dirty="0" smtClean="0"/>
                  <a:t>Σ</a:t>
                </a:r>
                <a:r>
                  <a:rPr lang="en-US" dirty="0" smtClean="0"/>
                  <a:t> of kinetic</a:t>
                </a:r>
                <a:r>
                  <a:rPr lang="en-US" dirty="0"/>
                  <a:t>, exchange and correlation </a:t>
                </a:r>
                <a:r>
                  <a:rPr lang="en-US" dirty="0" smtClean="0"/>
                  <a:t>energies (at equilibrium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/>
                  <a:t>)</a:t>
                </a:r>
                <a:endParaRPr lang="en-US" dirty="0"/>
              </a:p>
              <a:p>
                <a:endParaRPr lang="en-US" dirty="0"/>
              </a:p>
              <a:p>
                <a:r>
                  <a:rPr lang="en-US" dirty="0" smtClean="0"/>
                  <a:t>Condensate binding </a:t>
                </a:r>
                <a:r>
                  <a:rPr lang="en-US" dirty="0"/>
                  <a:t>energy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Very stable in polar semiconductors (LO phonons) with indirect bandgap</a:t>
                </a:r>
                <a:endParaRPr lang="en-US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907" y="3796627"/>
                <a:ext cx="4973596" cy="2031325"/>
              </a:xfrm>
              <a:prstGeom prst="rect">
                <a:avLst/>
              </a:prstGeom>
              <a:blipFill>
                <a:blip r:embed="rId5"/>
                <a:stretch>
                  <a:fillRect l="-980" t="-1802" b="-39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558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0" y="3518160"/>
            <a:ext cx="1828883" cy="15933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Electron-hole liquid luminescence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39898" y="1440116"/>
                <a:ext cx="5496377" cy="1781174"/>
              </a:xfrm>
            </p:spPr>
            <p:txBody>
              <a:bodyPr>
                <a:normAutofit/>
              </a:bodyPr>
              <a:lstStyle/>
              <a:p>
                <a:r>
                  <a:rPr lang="en-US" sz="1600" dirty="0" smtClean="0"/>
                  <a:t>Properties:</a:t>
                </a:r>
              </a:p>
              <a:p>
                <a:pPr marL="342900" indent="-342900">
                  <a:buFontTx/>
                  <a:buChar char="-"/>
                </a:pPr>
                <a:r>
                  <a:rPr lang="en-US" sz="1600" dirty="0" smtClean="0"/>
                  <a:t>Increased probability (correlations of e-h, enhancement)</a:t>
                </a:r>
              </a:p>
              <a:p>
                <a:pPr marL="342900" indent="-342900">
                  <a:buFontTx/>
                  <a:buChar char="-"/>
                </a:pPr>
                <a:r>
                  <a:rPr lang="en-US" sz="1600" dirty="0" smtClean="0"/>
                  <a:t>Broad band (Pauli exclusion principle)</a:t>
                </a:r>
              </a:p>
              <a:p>
                <a:pPr marL="342900" indent="-342900">
                  <a:buFontTx/>
                  <a:buChar char="-"/>
                </a:pPr>
                <a:r>
                  <a:rPr lang="en-US" sz="1600" dirty="0" smtClean="0"/>
                  <a:t>Only for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</m:oMath>
                </a14:m>
                <a:r>
                  <a:rPr lang="en-US" sz="1600" b="0" dirty="0" smtClean="0"/>
                  <a:t> and sufficient excitation</a:t>
                </a:r>
              </a:p>
              <a:p>
                <a:pPr marL="342900" indent="-342900">
                  <a:buFontTx/>
                  <a:buChar char="-"/>
                </a:pPr>
                <a:r>
                  <a:rPr lang="en-US" sz="1600" dirty="0" smtClean="0"/>
                  <a:t>Bandgap renormalization (low re-absorption)</a:t>
                </a:r>
              </a:p>
              <a:p>
                <a:pPr marL="342900" indent="-342900">
                  <a:buFontTx/>
                  <a:buChar char="-"/>
                </a:pPr>
                <a:r>
                  <a:rPr lang="en-US" sz="1600" dirty="0" smtClean="0"/>
                  <a:t>Liquid density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600" dirty="0" smtClean="0"/>
                  <a:t> constant at fixed T</a:t>
                </a:r>
              </a:p>
              <a:p>
                <a:pPr marL="342900" indent="-342900">
                  <a:buFontTx/>
                  <a:buChar char="-"/>
                </a:pPr>
                <a:endParaRPr lang="en-US" sz="1600" dirty="0"/>
              </a:p>
              <a:p>
                <a:endParaRPr lang="en-US" sz="1600" b="0" dirty="0" smtClean="0"/>
              </a:p>
              <a:p>
                <a:endParaRPr lang="en-US" sz="1600" b="0" dirty="0" smtClean="0"/>
              </a:p>
              <a:p>
                <a:pPr marL="342900" indent="-342900">
                  <a:buFontTx/>
                  <a:buChar char="-"/>
                </a:pPr>
                <a:endParaRPr lang="en-US" sz="1600" b="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898" y="1440116"/>
                <a:ext cx="5496377" cy="1781174"/>
              </a:xfrm>
              <a:blipFill>
                <a:blip r:embed="rId3"/>
                <a:stretch>
                  <a:fillRect l="-2331" t="-3425" b="-3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489D-A4F1-431F-BBC3-D35CF2F964B3}" type="datetime1">
              <a:rPr lang="sv-SE" smtClean="0"/>
              <a:t>2017-11-19</a:t>
            </a:fld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30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Luminescence spectroscopy of semiconductors</a:t>
            </a:r>
            <a:endParaRPr lang="sv-SE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609" y="1481010"/>
            <a:ext cx="2045578" cy="36858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460907" y="3725338"/>
                <a:ext cx="3802918" cy="13862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1600" dirty="0" smtClean="0"/>
                  <a:t>Lineshape:</a:t>
                </a:r>
              </a:p>
              <a:p>
                <a:pPr marL="342900" indent="-342900">
                  <a:spcAft>
                    <a:spcPts val="600"/>
                  </a:spcAft>
                  <a:buFontTx/>
                  <a:buChar char="-"/>
                </a:pPr>
                <a:r>
                  <a:rPr lang="en-US" sz="1600" dirty="0"/>
                  <a:t>Low-energy limit: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𝜈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 </m:t>
                    </m:r>
                    <m:sSubSup>
                      <m:sSubSup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  <m:sup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sz="1600" i="1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</m:oMath>
                </a14:m>
                <a:endParaRPr lang="en-US" sz="1600" dirty="0"/>
              </a:p>
              <a:p>
                <a:pPr marL="342900" indent="-342900">
                  <a:spcAft>
                    <a:spcPts val="600"/>
                  </a:spcAft>
                  <a:buFontTx/>
                  <a:buChar char="-"/>
                </a:pPr>
                <a:r>
                  <a:rPr lang="en-US" sz="1600" dirty="0"/>
                  <a:t>High-energy limit (T=0):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𝜈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p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endParaRPr lang="en-US" sz="1600" dirty="0" smtClean="0"/>
              </a:p>
              <a:p>
                <a:pPr marL="342900" indent="-342900">
                  <a:spcAft>
                    <a:spcPts val="600"/>
                  </a:spcAft>
                  <a:buFontTx/>
                  <a:buChar char="-"/>
                </a:pPr>
                <a:r>
                  <a:rPr lang="en-US" sz="1600" dirty="0"/>
                  <a:t>Full width </a:t>
                </a:r>
                <a:r>
                  <a:rPr lang="en-US" sz="1600" dirty="0" smtClean="0"/>
                  <a:t>(T=0):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3/2</m:t>
                        </m:r>
                      </m:sup>
                    </m:sSub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~ 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0907" y="3725338"/>
                <a:ext cx="3802918" cy="1386213"/>
              </a:xfrm>
              <a:prstGeom prst="rect">
                <a:avLst/>
              </a:prstGeom>
              <a:blipFill>
                <a:blip r:embed="rId5"/>
                <a:stretch>
                  <a:fillRect l="-962" t="-1316"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722248" y="5408421"/>
                <a:ext cx="7652159" cy="3919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i.e. the ground state energy of the EHL at T=0</a:t>
                </a:r>
                <a:endParaRPr lang="en-US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248" y="5408421"/>
                <a:ext cx="7652159" cy="391902"/>
              </a:xfrm>
              <a:prstGeom prst="rect">
                <a:avLst/>
              </a:prstGeom>
              <a:blipFill>
                <a:blip r:embed="rId6"/>
                <a:stretch>
                  <a:fillRect t="-7813" r="-159"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4133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Electron-hole liquid experiments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74" y="2309628"/>
            <a:ext cx="2024351" cy="3493638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489D-A4F1-431F-BBC3-D35CF2F964B3}" type="datetime1">
              <a:rPr lang="sv-SE" smtClean="0"/>
              <a:t>2017-11-19</a:t>
            </a:fld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31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Luminescence spectroscopy of semiconductors</a:t>
            </a:r>
            <a:endParaRPr lang="sv-SE" dirty="0"/>
          </a:p>
        </p:txBody>
      </p:sp>
      <p:sp>
        <p:nvSpPr>
          <p:cNvPr id="8" name="TextBox 7"/>
          <p:cNvSpPr txBox="1"/>
          <p:nvPr/>
        </p:nvSpPr>
        <p:spPr>
          <a:xfrm>
            <a:off x="327404" y="1647361"/>
            <a:ext cx="28853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Broad band in Ge when crossing an excitation threshold at low T. </a:t>
            </a:r>
            <a:endParaRPr lang="en-US" sz="1400" dirty="0"/>
          </a:p>
        </p:txBody>
      </p:sp>
      <p:grpSp>
        <p:nvGrpSpPr>
          <p:cNvPr id="3" name="Group 2"/>
          <p:cNvGrpSpPr/>
          <p:nvPr/>
        </p:nvGrpSpPr>
        <p:grpSpPr>
          <a:xfrm>
            <a:off x="3358065" y="1750794"/>
            <a:ext cx="2526843" cy="3904529"/>
            <a:chOff x="3358065" y="1750794"/>
            <a:chExt cx="2526843" cy="390452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8065" y="1750794"/>
              <a:ext cx="2317347" cy="3235157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432295" y="5132103"/>
              <a:ext cx="24526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Coexistence of EHL and M in </a:t>
              </a:r>
              <a:r>
                <a:rPr lang="en-US" sz="1400" dirty="0" err="1" smtClean="0"/>
                <a:t>AgBr</a:t>
              </a:r>
              <a:r>
                <a:rPr lang="en-US" sz="1400" dirty="0" smtClean="0"/>
                <a:t> (</a:t>
              </a:r>
              <a:r>
                <a:rPr lang="en-US" sz="1400" dirty="0" err="1" smtClean="0"/>
                <a:t>biexciton</a:t>
              </a:r>
              <a:r>
                <a:rPr lang="en-US" sz="1400" dirty="0" smtClean="0"/>
                <a:t> pocket)</a:t>
              </a:r>
              <a:endParaRPr lang="en-US" sz="1400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148125" y="1647361"/>
            <a:ext cx="2791989" cy="4257227"/>
            <a:chOff x="6148125" y="1647361"/>
            <a:chExt cx="2791989" cy="4257227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8125" y="2793311"/>
              <a:ext cx="2613155" cy="2526273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6148126" y="1647361"/>
                  <a:ext cx="2620204" cy="9541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/>
                  <a:r>
                    <a:rPr lang="en-US" sz="1400" dirty="0" smtClean="0"/>
                    <a:t>Stressing of Si along [100] in order to break number of equivalent conduction band valleys and reduce </a:t>
                  </a:r>
                  <a14:m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𝜑</m:t>
                      </m:r>
                    </m:oMath>
                  </a14:m>
                  <a:endParaRPr lang="en-US" sz="1400" dirty="0"/>
                </a:p>
              </p:txBody>
            </p:sp>
          </mc:Choice>
          <mc:Fallback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48126" y="1647361"/>
                  <a:ext cx="2620204" cy="954107"/>
                </a:xfrm>
                <a:prstGeom prst="rect">
                  <a:avLst/>
                </a:prstGeom>
                <a:blipFill>
                  <a:blip r:embed="rId5"/>
                  <a:stretch>
                    <a:fillRect l="-699" t="-1274" r="-932" b="-573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TextBox 12"/>
            <p:cNvSpPr txBox="1"/>
            <p:nvPr/>
          </p:nvSpPr>
          <p:spPr>
            <a:xfrm>
              <a:off x="6148125" y="5381368"/>
              <a:ext cx="27919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EHL emission decays faster than FE due to Auger recombination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34020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Highly excited indirect semiconductor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489D-A4F1-431F-BBC3-D35CF2F964B3}" type="datetime1">
              <a:rPr lang="sv-SE" smtClean="0"/>
              <a:t>2017-11-19</a:t>
            </a:fld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32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Luminescence spectroscopy of semiconductors</a:t>
            </a:r>
            <a:endParaRPr lang="sv-SE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931" y="1582739"/>
            <a:ext cx="5428746" cy="395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54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Electron-hole plasma (EHP)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6568" y="1626876"/>
                <a:ext cx="5689773" cy="2036902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1800" b="1" dirty="0"/>
                  <a:t>Mott</a:t>
                </a:r>
                <a:r>
                  <a:rPr lang="en-US" sz="1800" dirty="0"/>
                  <a:t> insulator-metal </a:t>
                </a:r>
                <a:r>
                  <a:rPr lang="en-US" sz="1800" dirty="0" smtClean="0"/>
                  <a:t>transition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1800" b="1" dirty="0"/>
                  <a:t>Gradual</a:t>
                </a:r>
                <a:r>
                  <a:rPr lang="en-US" sz="1800" dirty="0"/>
                  <a:t> transition </a:t>
                </a:r>
                <a:r>
                  <a:rPr lang="en-US" sz="1800" dirty="0" smtClean="0"/>
                  <a:t>FE gas </a:t>
                </a:r>
                <a:r>
                  <a:rPr lang="en-US" sz="1800" dirty="0"/>
                  <a:t>to e-h </a:t>
                </a:r>
                <a:r>
                  <a:rPr lang="en-US" sz="1800" dirty="0" smtClean="0"/>
                  <a:t>plasma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1800" dirty="0"/>
                  <a:t>Metallic character (</a:t>
                </a:r>
                <a:r>
                  <a:rPr lang="en-US" sz="1800" b="1" dirty="0"/>
                  <a:t>Fermi</a:t>
                </a:r>
                <a:r>
                  <a:rPr lang="en-US" sz="1800" dirty="0"/>
                  <a:t> statistics)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1800" dirty="0" smtClean="0"/>
                  <a:t>Coulomb screening length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&lt;</m:t>
                    </m:r>
                  </m:oMath>
                </a14:m>
                <a:r>
                  <a:rPr lang="en-US" sz="1800" dirty="0" smtClean="0"/>
                  <a:t> exciton radius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</m:oMath>
                </a14:m>
                <a:endParaRPr lang="en-US" sz="1800" dirty="0" smtClean="0"/>
              </a:p>
              <a:p>
                <a:pPr>
                  <a:spcAft>
                    <a:spcPts val="600"/>
                  </a:spcAft>
                </a:pPr>
                <a:r>
                  <a:rPr lang="en-US" sz="1800" dirty="0" smtClean="0"/>
                  <a:t>Renormalization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</m:oMath>
                </a14:m>
                <a:r>
                  <a:rPr lang="en-US" sz="1800" dirty="0" smtClean="0"/>
                  <a:t>, bandgap shrinkage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6568" y="1626876"/>
                <a:ext cx="5689773" cy="2036902"/>
              </a:xfrm>
              <a:blipFill>
                <a:blip r:embed="rId2"/>
                <a:stretch>
                  <a:fillRect l="-2463" t="-3892" b="-2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489D-A4F1-431F-BBC3-D35CF2F964B3}" type="datetime1">
              <a:rPr lang="sv-SE" smtClean="0"/>
              <a:t>2017-11-19</a:t>
            </a:fld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33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Luminescence spectroscopy of semiconductors</a:t>
            </a:r>
            <a:endParaRPr lang="sv-SE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923" y="1584608"/>
            <a:ext cx="2623931" cy="165722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879" y="3635818"/>
            <a:ext cx="2967975" cy="18691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220618" y="5416415"/>
                <a:ext cx="2496236" cy="4126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:</m:t>
                    </m:r>
                    <m:r>
                      <m:rPr>
                        <m:sty m:val="p"/>
                      </m:rPr>
                      <a:rPr lang="en-U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both</m:t>
                    </m:r>
                    <m:r>
                      <a:rPr lang="en-U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sz="1400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en-US" sz="1400" dirty="0" smtClean="0"/>
                  <a:t> drop </a:t>
                </a:r>
                <a:endParaRPr lang="en-US" sz="1400" i="1" dirty="0" smtClean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0618" y="5416415"/>
                <a:ext cx="2496236" cy="412677"/>
              </a:xfrm>
              <a:prstGeom prst="rect">
                <a:avLst/>
              </a:prstGeom>
              <a:blipFill>
                <a:blip r:embed="rId5"/>
                <a:stretch>
                  <a:fillRect b="-10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56568" y="3878846"/>
                <a:ext cx="4748763" cy="22513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1600" dirty="0" smtClean="0"/>
                  <a:t>Typical properties:</a:t>
                </a:r>
              </a:p>
              <a:p>
                <a:pPr marL="285750" indent="-285750">
                  <a:spcAft>
                    <a:spcPts val="600"/>
                  </a:spcAft>
                  <a:buFontTx/>
                  <a:buChar char="-"/>
                </a:pPr>
                <a:r>
                  <a:rPr lang="en-US" sz="1600" dirty="0"/>
                  <a:t>Low-energy emission boundary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  <m:sup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sz="1600" dirty="0"/>
                  <a:t> red-shifts with </a:t>
                </a:r>
                <a14:m>
                  <m:oMath xmlns:m="http://schemas.openxmlformats.org/officeDocument/2006/math">
                    <m:r>
                      <a:rPr lang="en-US" sz="1600" b="0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600" dirty="0"/>
                  <a:t> i.e. with excitation intensity</a:t>
                </a:r>
              </a:p>
              <a:p>
                <a:pPr marL="285750" indent="-285750">
                  <a:spcAft>
                    <a:spcPts val="600"/>
                  </a:spcAft>
                  <a:buFontTx/>
                  <a:buChar char="-"/>
                </a:pPr>
                <a:r>
                  <a:rPr lang="en-US" sz="1600" dirty="0" smtClean="0"/>
                  <a:t>EHL formation can prevent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1600" b="0" i="0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</m:sub>
                    </m:sSub>
                  </m:oMath>
                </a14:m>
                <a:endParaRPr lang="en-US" sz="1600" dirty="0" smtClean="0"/>
              </a:p>
              <a:p>
                <a:pPr marL="285750" indent="-285750">
                  <a:spcAft>
                    <a:spcPts val="600"/>
                  </a:spcAft>
                  <a:buFontTx/>
                  <a:buChar char="-"/>
                </a:pPr>
                <a:r>
                  <a:rPr lang="en-US" sz="1600" dirty="0" smtClean="0"/>
                  <a:t>No critical temperature</a:t>
                </a:r>
              </a:p>
              <a:p>
                <a:pPr marL="285750" indent="-285750">
                  <a:spcAft>
                    <a:spcPts val="600"/>
                  </a:spcAft>
                  <a:buFontTx/>
                  <a:buChar char="-"/>
                </a:pPr>
                <a:r>
                  <a:rPr lang="en-US" sz="1600" dirty="0" smtClean="0"/>
                  <a:t>Wide emission band, gets broader with </a:t>
                </a:r>
                <a14:m>
                  <m:oMath xmlns:m="http://schemas.openxmlformats.org/officeDocument/2006/math">
                    <m:r>
                      <a:rPr lang="en-US" sz="1600" b="0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sz="1600" dirty="0" smtClean="0"/>
              </a:p>
              <a:p>
                <a:pPr marL="285750" indent="-285750">
                  <a:buFontTx/>
                  <a:buChar char="-"/>
                </a:pPr>
                <a:endParaRPr lang="en-US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568" y="3878846"/>
                <a:ext cx="4748763" cy="2251386"/>
              </a:xfrm>
              <a:prstGeom prst="rect">
                <a:avLst/>
              </a:prstGeom>
              <a:blipFill>
                <a:blip r:embed="rId6"/>
                <a:stretch>
                  <a:fillRect l="-642" t="-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309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Electron-hole plasma spectra - examples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489D-A4F1-431F-BBC3-D35CF2F964B3}" type="datetime1">
              <a:rPr lang="sv-SE" smtClean="0"/>
              <a:t>2017-11-19</a:t>
            </a:fld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34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Luminescence spectroscopy of semiconductors</a:t>
            </a:r>
            <a:endParaRPr lang="sv-SE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110" y="1651121"/>
            <a:ext cx="2434816" cy="398149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010" y="1301954"/>
            <a:ext cx="2649498" cy="433066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248615" y="2963245"/>
                <a:ext cx="56746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8615" y="2963245"/>
                <a:ext cx="567463" cy="369332"/>
              </a:xfrm>
              <a:prstGeom prst="rect">
                <a:avLst/>
              </a:prstGeom>
              <a:blipFill>
                <a:blip r:embed="rId4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ight Arrow 13"/>
          <p:cNvSpPr/>
          <p:nvPr/>
        </p:nvSpPr>
        <p:spPr>
          <a:xfrm rot="10800000">
            <a:off x="3967594" y="3015052"/>
            <a:ext cx="326444" cy="292284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8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Bose-Einstein condensation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27960" y="1515705"/>
                <a:ext cx="7456788" cy="4285846"/>
              </a:xfrm>
            </p:spPr>
            <p:txBody>
              <a:bodyPr>
                <a:normAutofit lnSpcReduction="10000"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1800" dirty="0"/>
                  <a:t>Macroscopic population of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=0 </m:t>
                    </m:r>
                    <m:r>
                      <m:rPr>
                        <m:nor/>
                      </m:rPr>
                      <a:rPr lang="en-US" sz="1800" dirty="0"/>
                      <m:t>or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b="1" dirty="0">
                        <a:latin typeface="Cambria Math" panose="02040503050406030204" pitchFamily="18" charset="0"/>
                      </a:rPr>
                      <m:t>𝐤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800" dirty="0" smtClean="0"/>
                  <a:t>, fundamental </a:t>
                </a:r>
                <a:r>
                  <a:rPr lang="en-US" sz="1800" dirty="0"/>
                  <a:t>consequence of quantum </a:t>
                </a:r>
                <a:r>
                  <a:rPr lang="en-US" sz="1800" dirty="0" smtClean="0"/>
                  <a:t>mechanics. Requires bosons (integer </a:t>
                </a:r>
                <a:r>
                  <a:rPr lang="en-US" sz="1800" dirty="0"/>
                  <a:t>spin</a:t>
                </a:r>
                <a:r>
                  <a:rPr lang="en-US" sz="1800" dirty="0" smtClean="0"/>
                  <a:t>).</a:t>
                </a:r>
                <a:endParaRPr lang="en-US" sz="1800" dirty="0"/>
              </a:p>
              <a:p>
                <a:r>
                  <a:rPr lang="en-US" sz="1800" dirty="0" smtClean="0"/>
                  <a:t>Bosonic statistics:</a:t>
                </a: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BE</m:t>
                          </m:r>
                        </m:sub>
                      </m:sSub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600" b="0" i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1600" b="0" i="0" smtClean="0">
                                              <a:latin typeface="Cambria Math" panose="02040503050406030204" pitchFamily="18" charset="0"/>
                                            </a:rPr>
                                            <m:t>B</m:t>
                                          </m:r>
                                        </m:sub>
                                      </m:s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nor/>
                        </m:rPr>
                        <a:rPr lang="en-US" sz="1600" b="0" i="0" smtClean="0">
                          <a:latin typeface="Cambria Math" panose="02040503050406030204" pitchFamily="18" charset="0"/>
                        </a:rPr>
                        <m:t>with</m:t>
                      </m:r>
                      <m:r>
                        <m:rPr>
                          <m:nor/>
                        </m:rPr>
                        <a:rPr lang="en-US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&lt;0</m:t>
                      </m:r>
                    </m:oMath>
                  </m:oMathPara>
                </a14:m>
                <a:endParaRPr lang="en-US" sz="1600" dirty="0" smtClean="0"/>
              </a:p>
              <a:p>
                <a:r>
                  <a:rPr lang="en-US" sz="1800" dirty="0" smtClean="0"/>
                  <a:t>Total boson number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 panose="02040503050406030204" pitchFamily="18" charset="0"/>
                          </a:rPr>
                          <m:t>tot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3/2</m:t>
                        </m:r>
                      </m:sup>
                    </m:sSup>
                  </m:oMath>
                </a14:m>
                <a:r>
                  <a:rPr lang="en-US" sz="1800" dirty="0" smtClean="0"/>
                  <a:t> finite.</a:t>
                </a:r>
              </a:p>
              <a:p>
                <a:pPr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1800" dirty="0" smtClean="0"/>
                  <a:t>Excess particles condense to the ground state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=0 </m:t>
                    </m:r>
                  </m:oMath>
                </a14:m>
                <a:r>
                  <a:rPr lang="en-US" sz="1800" dirty="0" smtClean="0"/>
                  <a:t>(in </a:t>
                </a:r>
                <a:r>
                  <a:rPr lang="en-US" sz="1800" b="1" dirty="0" smtClean="0"/>
                  <a:t>k</a:t>
                </a:r>
                <a:r>
                  <a:rPr lang="en-US" sz="1800" dirty="0" smtClean="0"/>
                  <a:t>-space)</a:t>
                </a: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7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7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700" i="0">
                              <a:latin typeface="Cambria Math" panose="02040503050406030204" pitchFamily="18" charset="0"/>
                            </a:rPr>
                            <m:t>tot</m:t>
                          </m:r>
                        </m:sub>
                      </m:sSub>
                      <m:r>
                        <a:rPr lang="en-US" sz="17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  <m:r>
                        <a:rPr lang="en-US" sz="17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700" b="0" i="0" smtClean="0">
                              <a:latin typeface="Cambria Math" panose="02040503050406030204" pitchFamily="18" charset="0"/>
                            </a:rPr>
                            <m:t>CB</m:t>
                          </m:r>
                        </m:sub>
                      </m:sSub>
                      <m:d>
                        <m:dPr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</m:oMath>
                  </m:oMathPara>
                </a14:m>
                <a:endParaRPr lang="en-US" sz="17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7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7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700">
                                  <a:latin typeface="Cambria Math" panose="02040503050406030204" pitchFamily="18" charset="0"/>
                                </a:rPr>
                                <m:t>tot</m:t>
                              </m:r>
                            </m:sub>
                          </m:sSub>
                        </m:den>
                      </m:f>
                      <m:r>
                        <a:rPr lang="en-US" sz="17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700" b="0" i="1" smtClean="0">
                          <a:latin typeface="Cambria Math" panose="02040503050406030204" pitchFamily="18" charset="0"/>
                        </a:rPr>
                        <m:t>1−</m:t>
                      </m:r>
                      <m:sSup>
                        <m:sSupPr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17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700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1700" b="0" i="1" smtClean="0">
                                          <a:latin typeface="Cambria Math" panose="02040503050406030204" pitchFamily="18" charset="0"/>
                                        </a:rPr>
                                        <m:t>𝐶𝐵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3/2</m:t>
                          </m:r>
                        </m:sup>
                      </m:sSup>
                    </m:oMath>
                  </m:oMathPara>
                </a14:m>
                <a:endParaRPr lang="en-US" sz="1800" dirty="0"/>
              </a:p>
              <a:p>
                <a:pPr>
                  <a:spcBef>
                    <a:spcPts val="1200"/>
                  </a:spcBef>
                </a:pPr>
                <a:r>
                  <a:rPr lang="en-US" sz="1800" dirty="0" smtClean="0"/>
                  <a:t>With critical temperature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 panose="02040503050406030204" pitchFamily="18" charset="0"/>
                          </a:rPr>
                          <m:t>CB</m:t>
                        </m:r>
                      </m:sub>
                    </m:sSub>
                    <m:r>
                      <a:rPr lang="en-US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2.9×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−11</m:t>
                        </m:r>
                      </m:sup>
                    </m:sSup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den>
                        </m:f>
                      </m:e>
                    </m:d>
                    <m:sSubSup>
                      <m:sSubSup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tot</m:t>
                        </m:r>
                      </m:sub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2/3</m:t>
                        </m:r>
                      </m:sup>
                    </m:sSubSup>
                  </m:oMath>
                </a14:m>
                <a:r>
                  <a:rPr lang="en-US" sz="1800" dirty="0" smtClean="0"/>
                  <a:t> (K)</a:t>
                </a:r>
              </a:p>
              <a:p>
                <a:r>
                  <a:rPr lang="en-US" sz="1800" dirty="0" smtClean="0">
                    <a:ea typeface="Cambria Math" panose="02040503050406030204" pitchFamily="18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dirty="0" smtClean="0"/>
                  <a:t> is the free electron mass)</a:t>
                </a: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27960" y="1515705"/>
                <a:ext cx="7456788" cy="4285846"/>
              </a:xfrm>
              <a:blipFill>
                <a:blip r:embed="rId2"/>
                <a:stretch>
                  <a:fillRect l="-1881" t="-2418" b="-22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489D-A4F1-431F-BBC3-D35CF2F964B3}" type="datetime1">
              <a:rPr lang="sv-SE" smtClean="0"/>
              <a:t>2017-11-19</a:t>
            </a:fld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35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Luminescence spectroscopy of semiconductors</a:t>
            </a:r>
            <a:endParaRPr lang="sv-SE" dirty="0"/>
          </a:p>
        </p:txBody>
      </p:sp>
      <p:grpSp>
        <p:nvGrpSpPr>
          <p:cNvPr id="20" name="Group 19"/>
          <p:cNvGrpSpPr/>
          <p:nvPr/>
        </p:nvGrpSpPr>
        <p:grpSpPr>
          <a:xfrm>
            <a:off x="5884908" y="4133334"/>
            <a:ext cx="3192623" cy="2724666"/>
            <a:chOff x="6073345" y="1774801"/>
            <a:chExt cx="2727411" cy="23276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7828694" y="2916195"/>
                  <a:ext cx="40777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𝐶𝐵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28694" y="2916195"/>
                  <a:ext cx="407773" cy="276999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9" name="Group 18"/>
            <p:cNvGrpSpPr/>
            <p:nvPr/>
          </p:nvGrpSpPr>
          <p:grpSpPr>
            <a:xfrm>
              <a:off x="6073345" y="1774801"/>
              <a:ext cx="2727411" cy="2327642"/>
              <a:chOff x="6073345" y="1774801"/>
              <a:chExt cx="2727411" cy="2327642"/>
            </a:xfrm>
          </p:grpSpPr>
          <p:cxnSp>
            <p:nvCxnSpPr>
              <p:cNvPr id="8" name="Straight Arrow Connector 7"/>
              <p:cNvCxnSpPr/>
              <p:nvPr/>
            </p:nvCxnSpPr>
            <p:spPr>
              <a:xfrm flipV="1">
                <a:off x="7123670" y="2007973"/>
                <a:ext cx="0" cy="90822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/>
              <p:nvPr/>
            </p:nvCxnSpPr>
            <p:spPr>
              <a:xfrm>
                <a:off x="7123670" y="2916195"/>
                <a:ext cx="1353065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3" name="Arc 12"/>
              <p:cNvSpPr/>
              <p:nvPr/>
            </p:nvSpPr>
            <p:spPr>
              <a:xfrm>
                <a:off x="6073345" y="2477529"/>
                <a:ext cx="2100648" cy="1624914"/>
              </a:xfrm>
              <a:prstGeom prst="arc">
                <a:avLst>
                  <a:gd name="adj1" fmla="val 16200000"/>
                  <a:gd name="adj2" fmla="val 20264160"/>
                </a:avLst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TextBox 13"/>
                  <p:cNvSpPr txBox="1"/>
                  <p:nvPr/>
                </p:nvSpPr>
                <p:spPr>
                  <a:xfrm>
                    <a:off x="8392983" y="2835876"/>
                    <a:ext cx="407773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𝑇</m:t>
                          </m:r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14" name="TextBox 1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392983" y="2835876"/>
                    <a:ext cx="407773" cy="276999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Rectangle 15"/>
                  <p:cNvSpPr/>
                  <p:nvPr/>
                </p:nvSpPr>
                <p:spPr>
                  <a:xfrm>
                    <a:off x="6621035" y="1774801"/>
                    <a:ext cx="476412" cy="43980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200">
                                      <a:latin typeface="Cambria Math" panose="02040503050406030204" pitchFamily="18" charset="0"/>
                                    </a:rPr>
                                    <m:t>tot</m:t>
                                  </m:r>
                                </m:sub>
                              </m:sSub>
                            </m:den>
                          </m:f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16" name="Rectangle 1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21035" y="1774801"/>
                    <a:ext cx="476412" cy="439800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Rectangle 16"/>
                  <p:cNvSpPr/>
                  <p:nvPr/>
                </p:nvSpPr>
                <p:spPr>
                  <a:xfrm>
                    <a:off x="6836988" y="2323490"/>
                    <a:ext cx="312906" cy="276999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17" name="Rectangle 1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36988" y="2323490"/>
                    <a:ext cx="312906" cy="27699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686112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Bose-Einstein condensation of excitons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92493" y="1540091"/>
                <a:ext cx="5572383" cy="4615356"/>
              </a:xfrm>
            </p:spPr>
            <p:txBody>
              <a:bodyPr/>
              <a:lstStyle/>
              <a:p>
                <a:pPr>
                  <a:spcAft>
                    <a:spcPts val="600"/>
                  </a:spcAft>
                </a:pPr>
                <a:r>
                  <a:rPr lang="en-US" sz="1600" dirty="0" smtClean="0"/>
                  <a:t>Difficult for atomic gases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CB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</m:oMath>
                </a14:m>
                <a:r>
                  <a:rPr lang="en-US" sz="1600" dirty="0" smtClean="0"/>
                  <a:t>mK)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sz="1600" dirty="0" smtClean="0"/>
                  <a:t>‘Easy’ for excitons: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CB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6.3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 smtClean="0"/>
                  <a:t>K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 b="0" i="0" smtClean="0">
                            <a:latin typeface="Cambria Math" panose="02040503050406030204" pitchFamily="18" charset="0"/>
                          </a:rPr>
                          <m:t>tot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17</m:t>
                        </m:r>
                      </m:sup>
                    </m:sSup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 smtClean="0"/>
                  <a:t>cm</a:t>
                </a:r>
                <a:r>
                  <a:rPr lang="en-US" sz="1600" baseline="30000" dirty="0" smtClean="0"/>
                  <a:t>-3</a:t>
                </a:r>
              </a:p>
              <a:p>
                <a:pPr>
                  <a:spcBef>
                    <a:spcPts val="0"/>
                  </a:spcBef>
                </a:pPr>
                <a:r>
                  <a:rPr lang="en-US" sz="1600" smtClean="0"/>
                  <a:t>Expected luminescence</a:t>
                </a:r>
                <a:r>
                  <a:rPr lang="en-US" sz="1600" dirty="0" smtClean="0"/>
                  <a:t>:</a:t>
                </a:r>
              </a:p>
              <a:p>
                <a:pPr marL="342900" indent="-342900">
                  <a:buFontTx/>
                  <a:buChar char="-"/>
                </a:pPr>
                <a:r>
                  <a:rPr lang="en-US" sz="1600" dirty="0" smtClean="0"/>
                  <a:t>Very </a:t>
                </a:r>
                <a:r>
                  <a:rPr lang="en-US" sz="1600" b="1" dirty="0" smtClean="0"/>
                  <a:t>narrow</a:t>
                </a:r>
              </a:p>
              <a:p>
                <a:pPr marL="342900" indent="-342900">
                  <a:buFontTx/>
                  <a:buChar char="-"/>
                </a:pPr>
                <a:r>
                  <a:rPr lang="en-US" sz="1600" dirty="0" smtClean="0"/>
                  <a:t>Low-energy edge = </a:t>
                </a:r>
                <a:r>
                  <a:rPr lang="en-US" sz="1600" b="1" dirty="0" smtClean="0"/>
                  <a:t>free exciton </a:t>
                </a:r>
                <a:r>
                  <a:rPr lang="en-US" sz="1600" dirty="0" smtClean="0"/>
                  <a:t>line</a:t>
                </a:r>
              </a:p>
              <a:p>
                <a:pPr marL="342900" indent="-342900">
                  <a:buFontTx/>
                  <a:buChar char="-"/>
                </a:pPr>
                <a:r>
                  <a:rPr lang="en-US" sz="1600" b="1" dirty="0" smtClean="0"/>
                  <a:t>Gradual</a:t>
                </a:r>
                <a:r>
                  <a:rPr lang="en-US" sz="1600" dirty="0" smtClean="0"/>
                  <a:t> transformation (Bose narrowing)</a:t>
                </a:r>
              </a:p>
              <a:p>
                <a:pPr marL="342900" indent="-342900">
                  <a:buFontTx/>
                  <a:buChar char="-"/>
                </a:pPr>
                <a:endParaRPr lang="en-US" sz="1600" dirty="0"/>
              </a:p>
              <a:p>
                <a:r>
                  <a:rPr lang="en-US" sz="1600" b="1" dirty="0" smtClean="0"/>
                  <a:t>Ideal: </a:t>
                </a:r>
                <a:r>
                  <a:rPr lang="en-US" sz="1600" dirty="0" smtClean="0"/>
                  <a:t>non-interacting excitons,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sz="1600" dirty="0" smtClean="0"/>
                  <a:t> lifetime, therm. </a:t>
                </a:r>
                <a:r>
                  <a:rPr lang="en-US" sz="1600" dirty="0" err="1" smtClean="0"/>
                  <a:t>dyn</a:t>
                </a:r>
                <a:r>
                  <a:rPr lang="en-US" sz="1600" dirty="0" smtClean="0"/>
                  <a:t>. </a:t>
                </a:r>
                <a:r>
                  <a:rPr lang="en-US" sz="1600" dirty="0" err="1" smtClean="0"/>
                  <a:t>equ</a:t>
                </a:r>
                <a:r>
                  <a:rPr lang="en-US" sz="1600" dirty="0" smtClean="0"/>
                  <a:t>.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sz="1600" b="1" dirty="0" smtClean="0"/>
                  <a:t>Cu</a:t>
                </a:r>
                <a:r>
                  <a:rPr lang="en-US" sz="1600" b="1" baseline="-25000" dirty="0" smtClean="0"/>
                  <a:t>2</a:t>
                </a:r>
                <a:r>
                  <a:rPr lang="en-US" sz="1600" b="1" dirty="0" smtClean="0"/>
                  <a:t>O</a:t>
                </a:r>
                <a:r>
                  <a:rPr lang="en-US" sz="1600" dirty="0" smtClean="0"/>
                  <a:t> promising due to </a:t>
                </a:r>
                <a:r>
                  <a:rPr lang="en-US" sz="1600" b="1" dirty="0" smtClean="0"/>
                  <a:t>repulsive</a:t>
                </a:r>
                <a:r>
                  <a:rPr lang="en-US" sz="1600" dirty="0" smtClean="0"/>
                  <a:t> interaction and no EHP</a:t>
                </a:r>
              </a:p>
              <a:p>
                <a:r>
                  <a:rPr lang="en-US" sz="1600" dirty="0" smtClean="0"/>
                  <a:t>Challenges: sample purity, high optical excitation levels</a:t>
                </a:r>
              </a:p>
              <a:p>
                <a:endParaRPr lang="en-US" sz="1600" dirty="0"/>
              </a:p>
              <a:p>
                <a:r>
                  <a:rPr lang="en-US" sz="1600" dirty="0" smtClean="0"/>
                  <a:t>In low-dimensional systems: phase-coherent superfluid movement of a bosonic system</a:t>
                </a:r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2493" y="1540091"/>
                <a:ext cx="5572383" cy="4615356"/>
              </a:xfrm>
              <a:blipFill>
                <a:blip r:embed="rId2"/>
                <a:stretch>
                  <a:fillRect l="-2298" t="-14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489D-A4F1-431F-BBC3-D35CF2F964B3}" type="datetime1">
              <a:rPr lang="sv-SE" smtClean="0"/>
              <a:t>2017-11-19</a:t>
            </a:fld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36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Luminescence spectroscopy of semiconductors</a:t>
            </a:r>
            <a:endParaRPr lang="sv-SE" dirty="0"/>
          </a:p>
        </p:txBody>
      </p:sp>
      <p:grpSp>
        <p:nvGrpSpPr>
          <p:cNvPr id="10" name="Group 9"/>
          <p:cNvGrpSpPr/>
          <p:nvPr/>
        </p:nvGrpSpPr>
        <p:grpSpPr>
          <a:xfrm>
            <a:off x="6308534" y="1514402"/>
            <a:ext cx="2459796" cy="4199851"/>
            <a:chOff x="6008703" y="1093910"/>
            <a:chExt cx="2738231" cy="467525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08703" y="1093910"/>
              <a:ext cx="2738231" cy="467525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>
                <a:xfrm>
                  <a:off x="7749496" y="1312544"/>
                  <a:ext cx="835845" cy="46309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1200"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</m:sub>
                            </m:sSub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den>
                        </m:f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49496" y="1312544"/>
                  <a:ext cx="835845" cy="463091"/>
                </a:xfrm>
                <a:prstGeom prst="rect">
                  <a:avLst/>
                </a:prstGeom>
                <a:blipFill>
                  <a:blip r:embed="rId4"/>
                  <a:stretch>
                    <a:fillRect b="-294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/>
                <p:cNvSpPr/>
                <p:nvPr/>
              </p:nvSpPr>
              <p:spPr>
                <a:xfrm>
                  <a:off x="7347306" y="5130567"/>
                  <a:ext cx="1185453" cy="25391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00" b="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(</a:t>
                  </a:r>
                  <a14:m>
                    <m:oMath xmlns:m="http://schemas.openxmlformats.org/officeDocument/2006/math">
                      <m:r>
                        <m:rPr>
                          <m:nor/>
                        </m:rPr>
                        <a:rPr lang="en-US" sz="1000" b="0" i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FWHM</m:t>
                      </m:r>
                      <m:r>
                        <m:rPr>
                          <m:nor/>
                        </m:rPr>
                        <a:rPr lang="en-US" sz="1000" b="0" i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sz="1000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1.8</m:t>
                      </m:r>
                      <m:sSub>
                        <m:sSubPr>
                          <m:ctrlPr>
                            <a:rPr lang="en-US" sz="10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0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000" b="0" i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B</m:t>
                          </m:r>
                        </m:sub>
                      </m:sSub>
                      <m:r>
                        <a:rPr lang="en-US" sz="1000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a14:m>
                  <a:r>
                    <a:rPr lang="en-US" sz="10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)</a:t>
                  </a:r>
                  <a:endParaRPr 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9" name="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47306" y="5130567"/>
                  <a:ext cx="1185453" cy="253916"/>
                </a:xfrm>
                <a:prstGeom prst="rect">
                  <a:avLst/>
                </a:prstGeom>
                <a:blipFill>
                  <a:blip r:embed="rId5"/>
                  <a:stretch>
                    <a:fillRect r="-9714" b="-1842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99477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7A74B-A2E1-4829-A8F7-D6B1F3446271}" type="datetime1">
              <a:rPr lang="sv-SE" smtClean="0"/>
              <a:t>2017-11-19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Luminescence spectroscopy of semiconductors</a:t>
            </a:r>
            <a:endParaRPr lang="sv-SE" dirty="0"/>
          </a:p>
        </p:txBody>
      </p:sp>
      <p:sp>
        <p:nvSpPr>
          <p:cNvPr id="6" name="Rectangle 5"/>
          <p:cNvSpPr/>
          <p:nvPr/>
        </p:nvSpPr>
        <p:spPr>
          <a:xfrm>
            <a:off x="-44450" y="-69850"/>
            <a:ext cx="9448800" cy="7010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37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423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104" y="1655921"/>
            <a:ext cx="5212080" cy="393192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 layer of GaAs at 2 K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489D-A4F1-431F-BBC3-D35CF2F964B3}" type="datetime1">
              <a:rPr lang="sv-SE" smtClean="0"/>
              <a:t>2017-11-19</a:t>
            </a:fld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38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Luminescence spectroscopy of semiconductors</a:t>
            </a:r>
            <a:endParaRPr lang="sv-SE" dirty="0"/>
          </a:p>
        </p:txBody>
      </p:sp>
      <p:sp>
        <p:nvSpPr>
          <p:cNvPr id="9" name="Rectangle 8"/>
          <p:cNvSpPr/>
          <p:nvPr/>
        </p:nvSpPr>
        <p:spPr>
          <a:xfrm>
            <a:off x="5991225" y="2344738"/>
            <a:ext cx="498475" cy="200026"/>
          </a:xfrm>
          <a:prstGeom prst="rect">
            <a:avLst/>
          </a:prstGeom>
          <a:solidFill>
            <a:schemeClr val="accent1">
              <a:alpha val="30000"/>
            </a:schemeClr>
          </a:solidFill>
          <a:ln w="28575">
            <a:noFill/>
            <a:prstDash val="soli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6491288" y="2300288"/>
            <a:ext cx="233362" cy="0"/>
          </a:xfrm>
          <a:prstGeom prst="straightConnector1">
            <a:avLst/>
          </a:prstGeom>
          <a:ln w="28575">
            <a:solidFill>
              <a:schemeClr val="accent1"/>
            </a:solidFill>
            <a:headEnd type="stealth" w="med" len="med"/>
            <a:tailEnd type="stealth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6484938" y="2243138"/>
            <a:ext cx="0" cy="411956"/>
          </a:xfrm>
          <a:prstGeom prst="straightConnector1">
            <a:avLst/>
          </a:prstGeom>
          <a:ln w="38100">
            <a:solidFill>
              <a:schemeClr val="accent1"/>
            </a:solidFill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407820" y="3152774"/>
            <a:ext cx="516731" cy="219075"/>
          </a:xfrm>
          <a:prstGeom prst="rect">
            <a:avLst/>
          </a:prstGeom>
          <a:solidFill>
            <a:schemeClr val="accent1">
              <a:alpha val="30000"/>
            </a:schemeClr>
          </a:solidFill>
          <a:ln w="28575">
            <a:noFill/>
            <a:prstDash val="soli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5934075" y="3152774"/>
            <a:ext cx="0" cy="328613"/>
          </a:xfrm>
          <a:prstGeom prst="straightConnector1">
            <a:avLst/>
          </a:prstGeom>
          <a:ln w="38100">
            <a:solidFill>
              <a:schemeClr val="accent1"/>
            </a:solidFill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5962651" y="2043113"/>
            <a:ext cx="745330" cy="0"/>
          </a:xfrm>
          <a:prstGeom prst="straightConnector1">
            <a:avLst/>
          </a:prstGeom>
          <a:ln w="28575">
            <a:solidFill>
              <a:schemeClr val="accent1"/>
            </a:solidFill>
            <a:headEnd type="stealth" w="med" len="med"/>
            <a:tailEnd type="stealth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981703" y="1789112"/>
            <a:ext cx="762000" cy="200026"/>
          </a:xfrm>
          <a:prstGeom prst="rect">
            <a:avLst/>
          </a:prstGeom>
          <a:solidFill>
            <a:schemeClr val="accent1">
              <a:alpha val="30000"/>
            </a:schemeClr>
          </a:solidFill>
          <a:ln w="28575">
            <a:noFill/>
            <a:prstDash val="soli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791328" y="2081210"/>
            <a:ext cx="762000" cy="200026"/>
          </a:xfrm>
          <a:prstGeom prst="rect">
            <a:avLst/>
          </a:prstGeom>
          <a:solidFill>
            <a:schemeClr val="accent1">
              <a:alpha val="30000"/>
            </a:schemeClr>
          </a:solidFill>
          <a:ln w="28575">
            <a:noFill/>
            <a:prstDash val="soli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9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  <p:tag name="ISPRING_RESOURCE_PATHS_HASH" val="fcb025ba9a6ccf8fed139b5222f2a63b17a47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plate_KTH_with colours and grafs">
  <a:themeElements>
    <a:clrScheme name="Anpassat 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893E5"/>
      </a:accent2>
      <a:accent3>
        <a:srgbClr val="62922E"/>
      </a:accent3>
      <a:accent4>
        <a:srgbClr val="A1D16D"/>
      </a:accent4>
      <a:accent5>
        <a:srgbClr val="9D102D"/>
      </a:accent5>
      <a:accent6>
        <a:srgbClr val="EC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KTH_PPT template 2014 general</Template>
  <TotalTime>3955</TotalTime>
  <Words>1207</Words>
  <Application>Microsoft Office PowerPoint</Application>
  <PresentationFormat>On-screen Show (4:3)</PresentationFormat>
  <Paragraphs>491</Paragraphs>
  <Slides>38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Arial</vt:lpstr>
      <vt:lpstr>Calibri</vt:lpstr>
      <vt:lpstr>Cambria Math</vt:lpstr>
      <vt:lpstr>Wingdings</vt:lpstr>
      <vt:lpstr>Template_KTH_with colours and grafs</vt:lpstr>
      <vt:lpstr>think-cell Slide</vt:lpstr>
      <vt:lpstr>PowerPoint Presentation</vt:lpstr>
      <vt:lpstr>Overview</vt:lpstr>
      <vt:lpstr>Bound excitons</vt:lpstr>
      <vt:lpstr>Capture of excitons</vt:lpstr>
      <vt:lpstr>Bound excitons in Si</vt:lpstr>
      <vt:lpstr>Typical BE characteristics</vt:lpstr>
      <vt:lpstr>Types of bound excitons</vt:lpstr>
      <vt:lpstr>Excitons bound to ionized impurities</vt:lpstr>
      <vt:lpstr>Stability of BE ionized impurity complexes</vt:lpstr>
      <vt:lpstr>Thin layer of GaAs at 2 K</vt:lpstr>
      <vt:lpstr>Excitons bound to neutral impurities</vt:lpstr>
      <vt:lpstr>Stability of BE neutral impurity complexes</vt:lpstr>
      <vt:lpstr>Haynes rule</vt:lpstr>
      <vt:lpstr>Bound multiexciton complexes (BMEC)</vt:lpstr>
      <vt:lpstr>Quantitative luminescence analysis in Si</vt:lpstr>
      <vt:lpstr>Excitons bound to isoelectronic impurities</vt:lpstr>
      <vt:lpstr>GaP and AgBr</vt:lpstr>
      <vt:lpstr>Enhancement for isoelectric impurities</vt:lpstr>
      <vt:lpstr>Self-trapped excitons (STE)</vt:lpstr>
      <vt:lpstr>Self-trapped exciton luminescence</vt:lpstr>
      <vt:lpstr>Self-trapping mechanism in AgCl</vt:lpstr>
      <vt:lpstr>Highly excited semiconductors</vt:lpstr>
      <vt:lpstr>Excitonic molecule (EM, biexciton)</vt:lpstr>
      <vt:lpstr>Luminescence of free biexcitons</vt:lpstr>
      <vt:lpstr>Emission lineshape of excitonic molecules</vt:lpstr>
      <vt:lpstr>Properties of excitonic molecule emission</vt:lpstr>
      <vt:lpstr>Collisions of free excitons</vt:lpstr>
      <vt:lpstr>Collision of free excitons luminescence</vt:lpstr>
      <vt:lpstr>Electron-hole liquid (EHL)</vt:lpstr>
      <vt:lpstr>Electron-hole liquid luminescence</vt:lpstr>
      <vt:lpstr>Electron-hole liquid experiments</vt:lpstr>
      <vt:lpstr>Highly excited indirect semiconductor</vt:lpstr>
      <vt:lpstr>Electron-hole plasma (EHP)</vt:lpstr>
      <vt:lpstr>Electron-hole plasma spectra - examples</vt:lpstr>
      <vt:lpstr>Bose-Einstein condensation</vt:lpstr>
      <vt:lpstr>Bose-Einstein condensation of excitons</vt:lpstr>
      <vt:lpstr>PowerPoint Presentation</vt:lpstr>
      <vt:lpstr>Thin layer of GaAs at 2 K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Lettner</dc:creator>
  <cp:lastModifiedBy>Thomas Lettner</cp:lastModifiedBy>
  <cp:revision>318</cp:revision>
  <cp:lastPrinted>2013-05-27T09:10:21Z</cp:lastPrinted>
  <dcterms:created xsi:type="dcterms:W3CDTF">2017-02-28T15:42:46Z</dcterms:created>
  <dcterms:modified xsi:type="dcterms:W3CDTF">2017-11-19T21:50:50Z</dcterms:modified>
</cp:coreProperties>
</file>