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257" r:id="rId3"/>
    <p:sldId id="259" r:id="rId4"/>
    <p:sldId id="260" r:id="rId5"/>
    <p:sldId id="261" r:id="rId6"/>
    <p:sldId id="262" r:id="rId7"/>
    <p:sldId id="263" r:id="rId8"/>
    <p:sldId id="265"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301" r:id="rId25"/>
    <p:sldId id="282" r:id="rId26"/>
    <p:sldId id="283" r:id="rId27"/>
    <p:sldId id="284" r:id="rId28"/>
    <p:sldId id="285" r:id="rId29"/>
    <p:sldId id="286" r:id="rId30"/>
    <p:sldId id="287" r:id="rId31"/>
    <p:sldId id="296" r:id="rId32"/>
    <p:sldId id="288" r:id="rId33"/>
    <p:sldId id="289" r:id="rId34"/>
    <p:sldId id="290" r:id="rId35"/>
    <p:sldId id="291" r:id="rId36"/>
    <p:sldId id="292" r:id="rId37"/>
    <p:sldId id="297" r:id="rId38"/>
    <p:sldId id="293" r:id="rId39"/>
    <p:sldId id="294" r:id="rId40"/>
    <p:sldId id="295" r:id="rId41"/>
    <p:sldId id="278" r:id="rId42"/>
    <p:sldId id="298" r:id="rId43"/>
    <p:sldId id="299" r:id="rId44"/>
    <p:sldId id="300" r:id="rId4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45F02F-8784-41B5-B46E-913E33378AF4}">
          <p14:sldIdLst>
            <p14:sldId id="256"/>
            <p14:sldId id="257"/>
            <p14:sldId id="259"/>
            <p14:sldId id="260"/>
            <p14:sldId id="261"/>
            <p14:sldId id="262"/>
            <p14:sldId id="263"/>
            <p14:sldId id="265"/>
            <p14:sldId id="264"/>
            <p14:sldId id="266"/>
            <p14:sldId id="267"/>
            <p14:sldId id="268"/>
            <p14:sldId id="269"/>
            <p14:sldId id="270"/>
            <p14:sldId id="271"/>
            <p14:sldId id="272"/>
            <p14:sldId id="273"/>
            <p14:sldId id="274"/>
            <p14:sldId id="275"/>
            <p14:sldId id="276"/>
            <p14:sldId id="277"/>
            <p14:sldId id="279"/>
            <p14:sldId id="280"/>
            <p14:sldId id="301"/>
            <p14:sldId id="282"/>
            <p14:sldId id="283"/>
            <p14:sldId id="284"/>
            <p14:sldId id="285"/>
            <p14:sldId id="286"/>
            <p14:sldId id="287"/>
            <p14:sldId id="296"/>
            <p14:sldId id="288"/>
            <p14:sldId id="289"/>
            <p14:sldId id="290"/>
            <p14:sldId id="291"/>
            <p14:sldId id="292"/>
            <p14:sldId id="297"/>
            <p14:sldId id="293"/>
            <p14:sldId id="294"/>
            <p14:sldId id="295"/>
            <p14:sldId id="278"/>
            <p14:sldId id="298"/>
            <p14:sldId id="299"/>
            <p14:sldId id="300"/>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423" autoAdjust="0"/>
  </p:normalViewPr>
  <p:slideViewPr>
    <p:cSldViewPr snapToGrid="0">
      <p:cViewPr varScale="1">
        <p:scale>
          <a:sx n="38" d="100"/>
          <a:sy n="38" d="100"/>
        </p:scale>
        <p:origin x="-108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1CA07566-9C42-411C-8A78-2A374C7A5D4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a:extLst>
              <a:ext uri="{FF2B5EF4-FFF2-40B4-BE49-F238E27FC236}">
                <a16:creationId xmlns:a16="http://schemas.microsoft.com/office/drawing/2014/main" xmlns="" id="{8FF74334-8880-4608-897C-7A4A4A93A7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92F1DE-69CC-4AC9-88A6-D41E8E9011FC}" type="datetimeFigureOut">
              <a:rPr lang="sv-SE" smtClean="0"/>
              <a:t>2017-12-04</a:t>
            </a:fld>
            <a:endParaRPr lang="sv-SE"/>
          </a:p>
        </p:txBody>
      </p:sp>
      <p:sp>
        <p:nvSpPr>
          <p:cNvPr id="4" name="Footer Placeholder 3">
            <a:extLst>
              <a:ext uri="{FF2B5EF4-FFF2-40B4-BE49-F238E27FC236}">
                <a16:creationId xmlns:a16="http://schemas.microsoft.com/office/drawing/2014/main" xmlns="" id="{58BA41F5-B54F-4B9C-BBA7-8E008435E7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a:extLst>
              <a:ext uri="{FF2B5EF4-FFF2-40B4-BE49-F238E27FC236}">
                <a16:creationId xmlns:a16="http://schemas.microsoft.com/office/drawing/2014/main" xmlns="" id="{7926B0B5-E284-4FAC-A39C-D61552509E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7806E-6954-4F79-B943-803D39BCD520}" type="slidenum">
              <a:rPr lang="sv-SE" smtClean="0"/>
              <a:t>‹#›</a:t>
            </a:fld>
            <a:endParaRPr lang="sv-SE"/>
          </a:p>
        </p:txBody>
      </p:sp>
    </p:spTree>
    <p:extLst>
      <p:ext uri="{BB962C8B-B14F-4D97-AF65-F5344CB8AC3E}">
        <p14:creationId xmlns:p14="http://schemas.microsoft.com/office/powerpoint/2010/main" val="1771888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562D6C-227E-49B0-979B-36219CE6574B}" type="datetimeFigureOut">
              <a:rPr lang="sv-SE" smtClean="0"/>
              <a:t>2017-12-04</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49053-98F7-4F82-9EF5-484F302B76AD}" type="slidenum">
              <a:rPr lang="sv-SE" smtClean="0"/>
              <a:t>‹#›</a:t>
            </a:fld>
            <a:endParaRPr lang="sv-SE"/>
          </a:p>
        </p:txBody>
      </p:sp>
    </p:spTree>
    <p:extLst>
      <p:ext uri="{BB962C8B-B14F-4D97-AF65-F5344CB8AC3E}">
        <p14:creationId xmlns:p14="http://schemas.microsoft.com/office/powerpoint/2010/main" val="201180963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Low-dimensional semiconductors can be divided into groups according to the number of dimensions in which the charcteristic size is small enough to fit into the quantum confinement limit. The structures confined in one, two or three dimensions are called quantum layers (or quantum wells), quantum wires, and quantum dots or nanocrystals. For the quantum confinement effect starts to work, the size should be in the order of tens of nanometers or less the fabrication is based on two approaches: bottom-up growth and top-down growth. Top-growth example: lithography.</a:t>
            </a:r>
          </a:p>
        </p:txBody>
      </p:sp>
      <p:sp>
        <p:nvSpPr>
          <p:cNvPr id="4" name="Slide Number Placeholder 3"/>
          <p:cNvSpPr>
            <a:spLocks noGrp="1"/>
          </p:cNvSpPr>
          <p:nvPr>
            <p:ph type="sldNum" sz="quarter" idx="10"/>
          </p:nvPr>
        </p:nvSpPr>
        <p:spPr/>
        <p:txBody>
          <a:bodyPr/>
          <a:lstStyle/>
          <a:p>
            <a:fld id="{74249053-98F7-4F82-9EF5-484F302B76AD}" type="slidenum">
              <a:rPr lang="sv-SE" smtClean="0"/>
              <a:t>2</a:t>
            </a:fld>
            <a:endParaRPr lang="sv-SE"/>
          </a:p>
        </p:txBody>
      </p:sp>
    </p:spTree>
    <p:extLst>
      <p:ext uri="{BB962C8B-B14F-4D97-AF65-F5344CB8AC3E}">
        <p14:creationId xmlns:p14="http://schemas.microsoft.com/office/powerpoint/2010/main" val="2013545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Low-demensional semiconductor structures usually do not contain a single type of material confined into small dimensions but they tend to combine several types of semiconductors of various composition. Such compound materials are comonly referred to as heterostructures.  The reasons for this: passivatrion, protection of the nanostructure, to fabricate the appropriate energy structure for specific function requirements. The simplest example of a low-dimensional heterostrucutre is a quantum well-a small segment of semiconducto surrounded by a different semiconductor with wider bandgap.   The basic technology to fabricate the heterosttttructure is by epitaxial growth with same or a different semoconductor. Like grow YAG crystal based on a seed crystal bar. If a semiconductor is forced to grow on the a structure which is not its nature form, mechanial strain will exist. When is reaches certain thickness, the strain will be relaxed through the formation of structral defects. </a:t>
            </a:r>
          </a:p>
          <a:p>
            <a:r>
              <a:rPr lang="sv-SE" dirty="0"/>
              <a:t>Figure b </a:t>
            </a:r>
            <a:r>
              <a:rPr lang="en-US" dirty="0"/>
              <a:t>Fig. 12.3 Overview of semiconductor materials sorted by their low-temperature lattice constants and bandgap values. The materials forming stable alloys are connected by lines. White circles and dashed lines indicate indirect-bandgap materials, while black circles and solid lines denote direct-bandgap materials.</a:t>
            </a:r>
          </a:p>
          <a:p>
            <a:r>
              <a:rPr lang="en-US" dirty="0"/>
              <a:t>(The negative bandgap values in </a:t>
            </a:r>
            <a:r>
              <a:rPr lang="en-US" dirty="0" err="1"/>
              <a:t>HgS</a:t>
            </a:r>
            <a:r>
              <a:rPr lang="en-US" dirty="0"/>
              <a:t>, </a:t>
            </a:r>
            <a:r>
              <a:rPr lang="en-US" dirty="0" err="1"/>
              <a:t>HgSe</a:t>
            </a:r>
            <a:r>
              <a:rPr lang="en-US" dirty="0"/>
              <a:t>, and </a:t>
            </a:r>
            <a:r>
              <a:rPr lang="en-US" dirty="0" err="1"/>
              <a:t>HgTe</a:t>
            </a:r>
            <a:r>
              <a:rPr lang="en-US" dirty="0"/>
              <a:t> signify that these materials are near the border between metals and semiconductors.) The grey vertical rectangles highlight groups of materials with close lattice constants, suitable for the fabrication of heterostructures. Adapted from Davies [1] and Yu and Cardona [4].</a:t>
            </a:r>
          </a:p>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3</a:t>
            </a:fld>
            <a:endParaRPr lang="sv-SE"/>
          </a:p>
        </p:txBody>
      </p:sp>
    </p:spTree>
    <p:extLst>
      <p:ext uri="{BB962C8B-B14F-4D97-AF65-F5344CB8AC3E}">
        <p14:creationId xmlns:p14="http://schemas.microsoft.com/office/powerpoint/2010/main" val="236912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essential factor which determins the properties of a heterostrucutre is the relative shift bewteen the conduction and valence bands, the so-called band offset.And the semiconductor is divied into two types according to the band offset. If the minimum of conduction band and maximum of valance band are both in the same layer, then type one, if located in different layers, then type two. </a:t>
            </a:r>
            <a:r>
              <a:rPr lang="sv-SE" dirty="0">
                <a:sym typeface="Symbol" panose="05050102010706020507" pitchFamily="18" charset="2"/>
              </a:rPr>
              <a:t>Type two, the electons and holes are partically seprated.  Type three is a specail case of type two. The conduction and valance bands of neihbouring layers overlap, then the electron and freely transfer from one layer to another to combine until reach a balance state to create a local electric field,  </a:t>
            </a:r>
            <a:r>
              <a:rPr lang="sv-SE" dirty="0"/>
              <a:t>Semiconductor A and B have electron affinities ( i.e. The energy required to release an electron from the bottom of the conduction band into vacuum-out of crystal) </a:t>
            </a:r>
            <a:r>
              <a:rPr lang="sv-SE" dirty="0">
                <a:sym typeface="Symbol" panose="05050102010706020507" pitchFamily="18" charset="2"/>
              </a:rPr>
              <a:t>A, B. And band gap of EgA and EgB. Then band offset is Ec, Ev are:  But in the real situation, the exact determination of band offset is quite diffcult.  </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4</a:t>
            </a:fld>
            <a:endParaRPr lang="sv-SE"/>
          </a:p>
        </p:txBody>
      </p:sp>
    </p:spTree>
    <p:extLst>
      <p:ext uri="{BB962C8B-B14F-4D97-AF65-F5344CB8AC3E}">
        <p14:creationId xmlns:p14="http://schemas.microsoft.com/office/powerpoint/2010/main" val="1644699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a:solidFill>
                  <a:schemeClr val="tx1"/>
                </a:solidFill>
                <a:latin typeface="+mn-lt"/>
                <a:ea typeface="+mn-ea"/>
                <a:cs typeface="+mn-cs"/>
              </a:rPr>
              <a:t>Fig. 12.5 </a:t>
            </a:r>
            <a:r>
              <a:rPr lang="en-US" sz="1200" b="0" i="0" u="none" strike="noStrike" kern="1200" baseline="0" dirty="0">
                <a:solidFill>
                  <a:schemeClr val="tx1"/>
                </a:solidFill>
                <a:latin typeface="+mn-lt"/>
                <a:ea typeface="+mn-ea"/>
                <a:cs typeface="+mn-cs"/>
              </a:rPr>
              <a:t>Selected types of heterostructures with quantum wells: The upper row shows multiple (noninteracting) </a:t>
            </a:r>
            <a:r>
              <a:rPr lang="sv-SE" sz="1200" b="0" i="0" u="none" strike="noStrike" kern="1200" baseline="0" dirty="0">
                <a:solidFill>
                  <a:schemeClr val="tx1"/>
                </a:solidFill>
                <a:latin typeface="+mn-lt"/>
                <a:ea typeface="+mn-ea"/>
                <a:cs typeface="+mn-cs"/>
              </a:rPr>
              <a:t>quantum wells and a </a:t>
            </a:r>
            <a:r>
              <a:rPr lang="en-US" sz="1200" b="0" i="0" u="none" strike="noStrike" kern="1200" baseline="0" dirty="0">
                <a:solidFill>
                  <a:schemeClr val="tx1"/>
                </a:solidFill>
                <a:latin typeface="+mn-lt"/>
                <a:ea typeface="+mn-ea"/>
                <a:cs typeface="+mn-cs"/>
              </a:rPr>
              <a:t>superlattice. The lower row illustrates a quantum well with a gradual transition between two materials, the so-called </a:t>
            </a:r>
            <a:r>
              <a:rPr lang="sv-SE" sz="1200" b="0" i="0" u="none" strike="noStrike" kern="1200" baseline="0" dirty="0">
                <a:solidFill>
                  <a:schemeClr val="tx1"/>
                </a:solidFill>
                <a:latin typeface="+mn-lt"/>
                <a:ea typeface="+mn-ea"/>
                <a:cs typeface="+mn-cs"/>
              </a:rPr>
              <a:t>GRINSCH structure (graded index separate confinement heterostructure), a </a:t>
            </a:r>
            <a:r>
              <a:rPr lang="en-US" sz="1200" b="0" i="0" u="none" strike="noStrike" kern="1200" baseline="0" dirty="0">
                <a:solidFill>
                  <a:schemeClr val="tx1"/>
                </a:solidFill>
                <a:latin typeface="+mn-lt"/>
                <a:ea typeface="+mn-ea"/>
                <a:cs typeface="+mn-cs"/>
              </a:rPr>
              <a:t>modulation doping quantum well and a doping superlattice (or </a:t>
            </a:r>
            <a:r>
              <a:rPr lang="en-US" sz="1200" b="0" i="0" u="none" strike="noStrike" kern="1200" baseline="0" dirty="0" err="1">
                <a:solidFill>
                  <a:schemeClr val="tx1"/>
                </a:solidFill>
                <a:latin typeface="+mn-lt"/>
                <a:ea typeface="+mn-ea"/>
                <a:cs typeface="+mn-cs"/>
              </a:rPr>
              <a:t>nipi</a:t>
            </a:r>
            <a:r>
              <a:rPr lang="en-US" sz="1200" b="0" i="0" u="none" strike="noStrike" kern="1200" baseline="0" dirty="0">
                <a:solidFill>
                  <a:schemeClr val="tx1"/>
                </a:solidFill>
                <a:latin typeface="+mn-lt"/>
                <a:ea typeface="+mn-ea"/>
                <a:cs typeface="+mn-cs"/>
              </a:rPr>
              <a:t> structure) formed within one semiconductor via alternating the type of doping (D+ and A−indicate ionized donors and acceptors,</a:t>
            </a:r>
            <a:r>
              <a:rPr lang="sv-SE" sz="1200" b="0" i="0" u="none" strike="noStrike" kern="1200" baseline="0" dirty="0">
                <a:solidFill>
                  <a:schemeClr val="tx1"/>
                </a:solidFill>
                <a:latin typeface="+mn-lt"/>
                <a:ea typeface="+mn-ea"/>
                <a:cs typeface="+mn-cs"/>
              </a:rPr>
              <a:t>respectively). Adapted from Klingshirn[6]. Doping superlattice </a:t>
            </a:r>
            <a:r>
              <a:rPr lang="en-US" sz="1200" b="0" i="0" u="none" strike="noStrike" kern="1200" baseline="0" dirty="0">
                <a:solidFill>
                  <a:schemeClr val="tx1"/>
                </a:solidFill>
                <a:latin typeface="+mn-lt"/>
                <a:ea typeface="+mn-ea"/>
                <a:cs typeface="+mn-cs"/>
              </a:rPr>
              <a:t>consists of a periodic sequence n- and p-doped layers with </a:t>
            </a:r>
            <a:r>
              <a:rPr lang="en-US" sz="1200" b="0" i="0" u="none" strike="noStrike" kern="1200" baseline="0" dirty="0" err="1">
                <a:solidFill>
                  <a:schemeClr val="tx1"/>
                </a:solidFill>
                <a:latin typeface="+mn-lt"/>
                <a:ea typeface="+mn-ea"/>
                <a:cs typeface="+mn-cs"/>
              </a:rPr>
              <a:t>undoped</a:t>
            </a:r>
            <a:r>
              <a:rPr lang="en-US" sz="1200" b="0" i="0" u="none" strike="noStrike" kern="1200" baseline="0" dirty="0">
                <a:solidFill>
                  <a:schemeClr val="tx1"/>
                </a:solidFill>
                <a:latin typeface="+mn-lt"/>
                <a:ea typeface="+mn-ea"/>
                <a:cs typeface="+mn-cs"/>
              </a:rPr>
              <a:t> intrinsic regions in between.</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5</a:t>
            </a:fld>
            <a:endParaRPr lang="sv-SE"/>
          </a:p>
        </p:txBody>
      </p:sp>
    </p:spTree>
    <p:extLst>
      <p:ext uri="{BB962C8B-B14F-4D97-AF65-F5344CB8AC3E}">
        <p14:creationId xmlns:p14="http://schemas.microsoft.com/office/powerpoint/2010/main" val="3263157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Let us take the quasi-particle wavefunction (electron or hole?) in the form of plane wave. The the complex conjugate represents the possibility to find the particel inside the volume dV. The integretion of the possible density of the whole system must equal to 1. In the case of an infinite system with a infinite V, the K becomes infinitely small. In the case of 3D, 2D and 1D systems with fnite volumes L3,L2,L, K euqals to L</a:t>
            </a:r>
            <a:r>
              <a:rPr lang="sv-SE" baseline="30000" dirty="0"/>
              <a:t>-3/2</a:t>
            </a:r>
            <a:r>
              <a:rPr lang="sv-SE" dirty="0"/>
              <a:t>, L</a:t>
            </a:r>
            <a:r>
              <a:rPr lang="sv-SE" baseline="30000" dirty="0"/>
              <a:t>-1</a:t>
            </a:r>
            <a:r>
              <a:rPr lang="sv-SE" dirty="0"/>
              <a:t> and L</a:t>
            </a:r>
            <a:r>
              <a:rPr lang="sv-SE" baseline="30000" dirty="0"/>
              <a:t>-1/2</a:t>
            </a:r>
            <a:r>
              <a:rPr lang="sv-SE" dirty="0"/>
              <a:t>.</a:t>
            </a:r>
          </a:p>
          <a:p>
            <a:r>
              <a:rPr lang="sv-SE" dirty="0"/>
              <a:t>If the motion of the quasi-particles is restricted in the direction of coordinate x to a segment of length L. The probability to fine the particel ouside the region is  zero. So the wavefunction reaches zero at the wall of the region. This condition only satisfied by the standing waves whose integer multiplies of half-wavelength  equal to the length L. </a:t>
            </a:r>
          </a:p>
        </p:txBody>
      </p:sp>
      <p:sp>
        <p:nvSpPr>
          <p:cNvPr id="4" name="Slide Number Placeholder 3"/>
          <p:cNvSpPr>
            <a:spLocks noGrp="1"/>
          </p:cNvSpPr>
          <p:nvPr>
            <p:ph type="sldNum" sz="quarter" idx="10"/>
          </p:nvPr>
        </p:nvSpPr>
        <p:spPr/>
        <p:txBody>
          <a:bodyPr/>
          <a:lstStyle/>
          <a:p>
            <a:fld id="{74249053-98F7-4F82-9EF5-484F302B76AD}" type="slidenum">
              <a:rPr lang="sv-SE" smtClean="0"/>
              <a:t>6</a:t>
            </a:fld>
            <a:endParaRPr lang="sv-SE"/>
          </a:p>
        </p:txBody>
      </p:sp>
    </p:spTree>
    <p:extLst>
      <p:ext uri="{BB962C8B-B14F-4D97-AF65-F5344CB8AC3E}">
        <p14:creationId xmlns:p14="http://schemas.microsoft.com/office/powerpoint/2010/main" val="1752133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 k-space, the allowed states are distributed along the Kx, Ky and Kz axes with a period of </a:t>
            </a:r>
            <a:r>
              <a:rPr lang="sv-SE" dirty="0">
                <a:sym typeface="Symbol" panose="05050102010706020507" pitchFamily="18" charset="2"/>
              </a:rPr>
              <a:t>/L, so one state occupy a volume of (/L)d. Now we can calculate the density of states (k) (which is the number of avaible states with wavevector modulus k to k+dk) in k-space. gs is the degeneracy factor, dVk is the volume of k space. For 1D, 2D and 3D cases, the relevant elemental volumes read: </a:t>
            </a:r>
          </a:p>
          <a:p>
            <a:r>
              <a:rPr lang="sv-SE" dirty="0">
                <a:sym typeface="Symbol" panose="05050102010706020507" pitchFamily="18" charset="2"/>
              </a:rPr>
              <a:t>d = 1, . </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7</a:t>
            </a:fld>
            <a:endParaRPr lang="sv-SE"/>
          </a:p>
        </p:txBody>
      </p:sp>
    </p:spTree>
    <p:extLst>
      <p:ext uri="{BB962C8B-B14F-4D97-AF65-F5344CB8AC3E}">
        <p14:creationId xmlns:p14="http://schemas.microsoft.com/office/powerpoint/2010/main" val="1117880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sym typeface="Symbol" panose="05050102010706020507" pitchFamily="18" charset="2"/>
              </a:rPr>
              <a:t>Now the density of states in k space is transformed to density of states in ’energy space’, which is the number of states per interval of energy at each energy level.   For the simple parabolic shape of the conduction and valance bands in the effecitve mass approximation, the energy of conduction and valance energy is . Generally, the density of states of an electron in the conduction band and holes in the valence band ca be written as. The fugure is the sketch of the density of states in the condcution band of 3D,2D,1D and 0D semiconductor structures. We assume that there are several exsiting conduction bands.</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8</a:t>
            </a:fld>
            <a:endParaRPr lang="sv-SE"/>
          </a:p>
        </p:txBody>
      </p:sp>
    </p:spTree>
    <p:extLst>
      <p:ext uri="{BB962C8B-B14F-4D97-AF65-F5344CB8AC3E}">
        <p14:creationId xmlns:p14="http://schemas.microsoft.com/office/powerpoint/2010/main" val="3141269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Let the layer be oriented in parallel to the x,y axes and let its thickness be Lz. If the well is placed symmetrically with resperct to the origin of the coordinate system, the potential energy of a quasi-particle V(z) within the well is descirbed by:</a:t>
            </a:r>
          </a:p>
          <a:p>
            <a:r>
              <a:rPr lang="sv-SE" dirty="0"/>
              <a:t>The stationary schrödinger euqation for a quasi-particle confined inside the well is. The eigenvalues of the wave equation were shown to be the energy level of the system- wavefuntion is the probability distribution of a particle at a certain position. In order to solve this equation, we seperate the movement into (x,y) plane, where particle moves freeely and z-plane, where the potential confinment works.  We seperate the Laplace operator, wavefunction, energy eigenvalues into xy plane and z plane: in xy plane, it is free motion, the solution is plane waves and the dispersion relation has the well-known form od parabolic bands:</a:t>
            </a:r>
          </a:p>
          <a:p>
            <a:endParaRPr lang="sv-SE" dirty="0"/>
          </a:p>
          <a:p>
            <a:r>
              <a:rPr lang="sv-SE" dirty="0"/>
              <a:t> </a:t>
            </a:r>
          </a:p>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9</a:t>
            </a:fld>
            <a:endParaRPr lang="sv-SE"/>
          </a:p>
        </p:txBody>
      </p:sp>
    </p:spTree>
    <p:extLst>
      <p:ext uri="{BB962C8B-B14F-4D97-AF65-F5344CB8AC3E}">
        <p14:creationId xmlns:p14="http://schemas.microsoft.com/office/powerpoint/2010/main" val="4155520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This equation resembles the equation of motion of a harmonic oscillator. Therefore, we can look for the solution in the form of a combination of sines and cosines.</a:t>
            </a:r>
            <a:endParaRPr lang="sv-SE" dirty="0"/>
          </a:p>
          <a:p>
            <a:r>
              <a:rPr lang="sv-SE" sz="1200" b="0" i="0" u="none" strike="noStrike" kern="1200" baseline="0" dirty="0">
                <a:solidFill>
                  <a:schemeClr val="tx1"/>
                </a:solidFill>
                <a:latin typeface="+mn-lt"/>
                <a:ea typeface="+mn-ea"/>
                <a:cs typeface="+mn-cs"/>
              </a:rPr>
              <a:t>The </a:t>
            </a:r>
            <a:r>
              <a:rPr lang="en-US" sz="1200" b="0" i="0" u="none" strike="noStrike" kern="1200" baseline="0" dirty="0">
                <a:solidFill>
                  <a:schemeClr val="tx1"/>
                </a:solidFill>
                <a:latin typeface="+mn-lt"/>
                <a:ea typeface="+mn-ea"/>
                <a:cs typeface="+mn-cs"/>
              </a:rPr>
              <a:t>normalization condition (the overall probability of finding the particle is equal to unity) allows the coefficients </a:t>
            </a:r>
            <a:r>
              <a:rPr lang="en-US" sz="1200" b="0" i="1" u="none" strike="noStrike" kern="1200" baseline="0" dirty="0">
                <a:solidFill>
                  <a:schemeClr val="tx1"/>
                </a:solidFill>
                <a:latin typeface="+mn-lt"/>
                <a:ea typeface="+mn-ea"/>
                <a:cs typeface="+mn-cs"/>
              </a:rPr>
              <a:t>A </a:t>
            </a:r>
            <a:r>
              <a:rPr lang="en-US" sz="1200" b="0" i="0" u="none" strike="noStrike" kern="1200" baseline="0" dirty="0">
                <a:solidFill>
                  <a:schemeClr val="tx1"/>
                </a:solidFill>
                <a:latin typeface="+mn-lt"/>
                <a:ea typeface="+mn-ea"/>
                <a:cs typeface="+mn-cs"/>
              </a:rPr>
              <a:t>and </a:t>
            </a:r>
            <a:r>
              <a:rPr lang="en-US" sz="1200" b="0" i="1" u="none" strike="noStrike" kern="1200" baseline="0" dirty="0">
                <a:solidFill>
                  <a:schemeClr val="tx1"/>
                </a:solidFill>
                <a:latin typeface="+mn-lt"/>
                <a:ea typeface="+mn-ea"/>
                <a:cs typeface="+mn-cs"/>
              </a:rPr>
              <a:t>B </a:t>
            </a:r>
            <a:r>
              <a:rPr lang="en-US" sz="1200" b="0" i="0" u="none" strike="noStrike" kern="1200" baseline="0" dirty="0">
                <a:solidFill>
                  <a:schemeClr val="tx1"/>
                </a:solidFill>
                <a:latin typeface="+mn-lt"/>
                <a:ea typeface="+mn-ea"/>
                <a:cs typeface="+mn-cs"/>
              </a:rPr>
              <a:t>to be specified. Therefore, the </a:t>
            </a:r>
            <a:r>
              <a:rPr lang="en-US" sz="1200" b="0" i="0" u="none" strike="noStrike" kern="1200" baseline="0" dirty="0" err="1">
                <a:solidFill>
                  <a:schemeClr val="tx1"/>
                </a:solidFill>
                <a:latin typeface="+mn-lt"/>
                <a:ea typeface="+mn-ea"/>
                <a:cs typeface="+mn-cs"/>
              </a:rPr>
              <a:t>wavwfunction</a:t>
            </a:r>
            <a:r>
              <a:rPr lang="en-US" sz="1200" b="0" i="0" u="none" strike="noStrike" kern="1200" baseline="0" dirty="0">
                <a:solidFill>
                  <a:schemeClr val="tx1"/>
                </a:solidFill>
                <a:latin typeface="+mn-lt"/>
                <a:ea typeface="+mn-ea"/>
                <a:cs typeface="+mn-cs"/>
              </a:rPr>
              <a:t> and energy eigenvalues of the particle is: </a:t>
            </a:r>
          </a:p>
          <a:p>
            <a:endParaRPr lang="en-US" sz="1200" b="0" i="0" u="none" strike="noStrike" kern="1200" baseline="0" dirty="0">
              <a:solidFill>
                <a:schemeClr val="tx1"/>
              </a:solidFill>
              <a:latin typeface="+mn-lt"/>
              <a:ea typeface="+mn-ea"/>
              <a:cs typeface="+mn-cs"/>
            </a:endParaRPr>
          </a:p>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10</a:t>
            </a:fld>
            <a:endParaRPr lang="sv-SE"/>
          </a:p>
        </p:txBody>
      </p:sp>
    </p:spTree>
    <p:extLst>
      <p:ext uri="{BB962C8B-B14F-4D97-AF65-F5344CB8AC3E}">
        <p14:creationId xmlns:p14="http://schemas.microsoft.com/office/powerpoint/2010/main" val="4043307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overall energy of a quasi-particle in an infinitely deep quantum well is then obtained by summing both partial energies and by</a:t>
            </a:r>
          </a:p>
          <a:p>
            <a:r>
              <a:rPr lang="sv-SE" sz="1200" b="0" i="0" u="none" strike="noStrike" kern="1200" baseline="0" dirty="0">
                <a:solidFill>
                  <a:schemeClr val="tx1"/>
                </a:solidFill>
                <a:latin typeface="+mn-lt"/>
                <a:ea typeface="+mn-ea"/>
                <a:cs typeface="+mn-cs"/>
              </a:rPr>
              <a:t>introducing a quantum number </a:t>
            </a:r>
            <a:r>
              <a:rPr lang="sv-SE" sz="1200" b="0" i="1" u="none" strike="noStrike" kern="1200" baseline="0" dirty="0">
                <a:solidFill>
                  <a:schemeClr val="tx1"/>
                </a:solidFill>
                <a:latin typeface="+mn-lt"/>
                <a:ea typeface="+mn-ea"/>
                <a:cs typeface="+mn-cs"/>
              </a:rPr>
              <a:t>j. Ezj is the kinetic energy with the movement perpenticur to the layer of well. H= 0 for E&lt;Ezj, and H=1 for E&gt;Ejz.</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11</a:t>
            </a:fld>
            <a:endParaRPr lang="sv-SE"/>
          </a:p>
        </p:txBody>
      </p:sp>
    </p:spTree>
    <p:extLst>
      <p:ext uri="{BB962C8B-B14F-4D97-AF65-F5344CB8AC3E}">
        <p14:creationId xmlns:p14="http://schemas.microsoft.com/office/powerpoint/2010/main" val="3912444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overall energy of a quasi-particle in an infinitely deep quantum well is then obtained by summing both partial energies and by</a:t>
            </a:r>
          </a:p>
          <a:p>
            <a:r>
              <a:rPr lang="sv-SE" sz="1200" b="0" i="0" u="none" strike="noStrike" kern="1200" baseline="0" dirty="0">
                <a:solidFill>
                  <a:schemeClr val="tx1"/>
                </a:solidFill>
                <a:latin typeface="+mn-lt"/>
                <a:ea typeface="+mn-ea"/>
                <a:cs typeface="+mn-cs"/>
              </a:rPr>
              <a:t>introducing a quantum number </a:t>
            </a:r>
            <a:r>
              <a:rPr lang="sv-SE" sz="1200" b="0" i="1" u="none" strike="noStrike" kern="1200" baseline="0" dirty="0">
                <a:solidFill>
                  <a:schemeClr val="tx1"/>
                </a:solidFill>
                <a:latin typeface="+mn-lt"/>
                <a:ea typeface="+mn-ea"/>
                <a:cs typeface="+mn-cs"/>
              </a:rPr>
              <a:t>j. Ezj is the kinetic energy with the movement perpenticur to the layer of well. H= 0 for E&lt;Ezj, and H=1 for E&gt;Ejz. Joint density of states, which drives optical absorption, is then divied by comnbinging the density of electron and holes. Mr is the reduced mass of electron and hole.</a:t>
            </a:r>
            <a:endParaRPr lang="sv-SE" dirty="0"/>
          </a:p>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12</a:t>
            </a:fld>
            <a:endParaRPr lang="sv-SE"/>
          </a:p>
        </p:txBody>
      </p:sp>
    </p:spTree>
    <p:extLst>
      <p:ext uri="{BB962C8B-B14F-4D97-AF65-F5344CB8AC3E}">
        <p14:creationId xmlns:p14="http://schemas.microsoft.com/office/powerpoint/2010/main" val="3322898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 a real quatum wall, the barriers are of finite height, so the probbbility to find the particle outside the well is non-zero, which is in the form of exponationlly decaying wave. And the solution inside the well is unaltered. the wavefunctions are continuous and differentiable on the wall boundary.</a:t>
            </a:r>
          </a:p>
          <a:p>
            <a:r>
              <a:rPr lang="sv-SE" dirty="0"/>
              <a:t>In region I and III, V(z)=Vo. </a:t>
            </a:r>
          </a:p>
          <a:p>
            <a:r>
              <a:rPr lang="sv-SE" dirty="0"/>
              <a:t>And also according to the symmetry, the solution can be even or odd. If it is even, A=0, C=D. If it is odd, B=0 and C=-D. As the the wavefunctions are continuous and differentiable on the wall boundary.</a:t>
            </a:r>
          </a:p>
          <a:p>
            <a:r>
              <a:rPr lang="sv-SE" dirty="0"/>
              <a:t>Then boundary condition: </a:t>
            </a:r>
          </a:p>
        </p:txBody>
      </p:sp>
      <p:sp>
        <p:nvSpPr>
          <p:cNvPr id="4" name="Slide Number Placeholder 3"/>
          <p:cNvSpPr>
            <a:spLocks noGrp="1"/>
          </p:cNvSpPr>
          <p:nvPr>
            <p:ph type="sldNum" sz="quarter" idx="10"/>
          </p:nvPr>
        </p:nvSpPr>
        <p:spPr/>
        <p:txBody>
          <a:bodyPr/>
          <a:lstStyle/>
          <a:p>
            <a:fld id="{74249053-98F7-4F82-9EF5-484F302B76AD}" type="slidenum">
              <a:rPr lang="sv-SE" smtClean="0"/>
              <a:t>13</a:t>
            </a:fld>
            <a:endParaRPr lang="sv-SE"/>
          </a:p>
        </p:txBody>
      </p:sp>
    </p:spTree>
    <p:extLst>
      <p:ext uri="{BB962C8B-B14F-4D97-AF65-F5344CB8AC3E}">
        <p14:creationId xmlns:p14="http://schemas.microsoft.com/office/powerpoint/2010/main" val="1662548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 roder to make it clear and concise, we introduce two dimensionless variables. In figure, a example of GaAs with thickness of 12-nm, barrier height of 0.3 eV, effective mass 0.067m0 are given, it plots the left and right side of the equation. The solutions are the intersection points. The number of solutions depends on the barrer height V0. if Vo is higher, than before it reaches </a:t>
            </a:r>
            <a:r>
              <a:rPr lang="sv-SE" dirty="0">
                <a:sym typeface="Symbol" panose="05050102010706020507" pitchFamily="18" charset="2"/>
              </a:rPr>
              <a:t>=o, i.e. </a:t>
            </a:r>
            <a:r>
              <a:rPr lang="sv-SE" dirty="0"/>
              <a:t>Vo=Ez+. There are more joint points, which represents more localized states. So deeper well, more localized states. For the odd solution, one localized state to exist, the </a:t>
            </a:r>
            <a:r>
              <a:rPr lang="sv-SE" dirty="0">
                <a:sym typeface="Symbol" panose="05050102010706020507" pitchFamily="18" charset="2"/>
              </a:rPr>
              <a:t>o&gt;pi/2.  the fisrt four localized states of a particle inside a finite well are plotted in next figure.</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14</a:t>
            </a:fld>
            <a:endParaRPr lang="sv-SE"/>
          </a:p>
        </p:txBody>
      </p:sp>
    </p:spTree>
    <p:extLst>
      <p:ext uri="{BB962C8B-B14F-4D97-AF65-F5344CB8AC3E}">
        <p14:creationId xmlns:p14="http://schemas.microsoft.com/office/powerpoint/2010/main" val="28501000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previous description was based on the effective mass approximation , and quasi-particel interactions, Coulomb interaction, were neglected. Such a simple description enebles us to understand the  basic feature of low-dimensional quantum confinement phenomenon- the quantization of the quasi-particle kinetic energy in a narrow potential well. We want to take into Coulomb interaction between electron and hole in a two-particle Hamiltonian, which contains the kinetic enegy of eletron, hole, quantum well confinement potential, and Coulomb interaction. The confinement potential descibe the depth of the quamtum well seperatly for electron and hole, as they may be significantly different depends on the particular semiconductor materials forming the well and the barrier.  R is the distance between the exciton, and relies on the formulation of the electron and hole motion in the xy plane by means of the exciton center of mass. Simplification treatment of the equation to ignore the Coulomb interaction along the Z direction, in a assumption of strong quantum confinement limit.. Thus the Hamoltionian is. Mxy is the total mass of the exciton. And mxy is the reduced exciton. The subscript xy emphasized that the excitonic effects manifest themselves only in the xy plane. The coordinate of exciton mass center is represntated as XY. Adn the relative coordinate of the elctron and hole are lower-case letters xy. And then also seperate the Shrödinger equation into xy and z direction.  The first term describs the quasi-free motion of the exciton with principle quantum number n and wavevector Kxy in xy plane. The resulting energy level of exciton in a two-dimensioanl quantum well is : </a:t>
            </a:r>
          </a:p>
          <a:p>
            <a:r>
              <a:rPr lang="sv-SE" dirty="0"/>
              <a:t>Ex is the free exciton binding energy in bulk semiconudtor. For 2D, the exciton binding energy is increased. As an electron and hole are squeezed closer together in a realtively narrow well than the equilibrum Bohr radius. And also osillator strength f is inreased.</a:t>
            </a:r>
          </a:p>
        </p:txBody>
      </p:sp>
      <p:sp>
        <p:nvSpPr>
          <p:cNvPr id="4" name="Slide Number Placeholder 3"/>
          <p:cNvSpPr>
            <a:spLocks noGrp="1"/>
          </p:cNvSpPr>
          <p:nvPr>
            <p:ph type="sldNum" sz="quarter" idx="10"/>
          </p:nvPr>
        </p:nvSpPr>
        <p:spPr/>
        <p:txBody>
          <a:bodyPr/>
          <a:lstStyle/>
          <a:p>
            <a:fld id="{74249053-98F7-4F82-9EF5-484F302B76AD}" type="slidenum">
              <a:rPr lang="sv-SE" smtClean="0"/>
              <a:t>15</a:t>
            </a:fld>
            <a:endParaRPr lang="sv-SE"/>
          </a:p>
        </p:txBody>
      </p:sp>
    </p:spTree>
    <p:extLst>
      <p:ext uri="{BB962C8B-B14F-4D97-AF65-F5344CB8AC3E}">
        <p14:creationId xmlns:p14="http://schemas.microsoft.com/office/powerpoint/2010/main" val="2674633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transitions are allowed only between quantized electron and hole in sub-bands with the same quantum number j. For finite wall, the transition between same quantum number states is highest. Experimental absorption sepctra of quantum wells confirm the validity of the selection rule. </a:t>
            </a:r>
            <a:r>
              <a:rPr lang="en-US" i="1" dirty="0"/>
              <a:t>Fig. 12.14 </a:t>
            </a:r>
            <a:r>
              <a:rPr lang="en-US" dirty="0"/>
              <a:t>(a) Absorption of a multiple </a:t>
            </a:r>
            <a:r>
              <a:rPr lang="sv-SE" dirty="0"/>
              <a:t>(50×) quantum well 10 nm GaAs/10 nm </a:t>
            </a:r>
            <a:r>
              <a:rPr lang="en-US" dirty="0"/>
              <a:t>Al</a:t>
            </a:r>
            <a:r>
              <a:rPr lang="en-US" baseline="-25000" dirty="0"/>
              <a:t>0.3</a:t>
            </a:r>
            <a:r>
              <a:rPr lang="en-US" dirty="0"/>
              <a:t>Ga</a:t>
            </a:r>
            <a:r>
              <a:rPr lang="en-US" baseline="-25000" dirty="0"/>
              <a:t>0.7</a:t>
            </a:r>
            <a:r>
              <a:rPr lang="en-US" dirty="0"/>
              <a:t>As (solid line) compared to the absorption of a 1-μm-thick layer of GaAs (dashed line). The dotted line indicates an approximate shape of the joint density of states. The interpretation of peaks is  given in panel (b): the transitions take</a:t>
            </a:r>
          </a:p>
          <a:p>
            <a:r>
              <a:rPr lang="en-US" dirty="0"/>
              <a:t> place between electron and hole states  with </a:t>
            </a:r>
            <a:r>
              <a:rPr lang="en-US" dirty="0" err="1"/>
              <a:t>identicaln</a:t>
            </a:r>
            <a:r>
              <a:rPr lang="en-US" dirty="0"/>
              <a:t> quantum number </a:t>
            </a:r>
            <a:r>
              <a:rPr lang="en-US" i="1" dirty="0"/>
              <a:t>j</a:t>
            </a:r>
            <a:r>
              <a:rPr lang="en-US" dirty="0"/>
              <a:t>.  The splitting of transitions is due to </a:t>
            </a:r>
            <a:r>
              <a:rPr lang="en-US" dirty="0" err="1"/>
              <a:t>complex´intermixing</a:t>
            </a:r>
            <a:r>
              <a:rPr lang="en-US" dirty="0"/>
              <a:t> and splitting of the degenerate states of the uppermost valence band,  as shown in </a:t>
            </a:r>
            <a:r>
              <a:rPr lang="sv-SE" dirty="0"/>
              <a:t>panel (c).</a:t>
            </a:r>
          </a:p>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17</a:t>
            </a:fld>
            <a:endParaRPr lang="sv-SE"/>
          </a:p>
        </p:txBody>
      </p:sp>
    </p:spTree>
    <p:extLst>
      <p:ext uri="{BB962C8B-B14F-4D97-AF65-F5344CB8AC3E}">
        <p14:creationId xmlns:p14="http://schemas.microsoft.com/office/powerpoint/2010/main" val="2811898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Only one single emisiton band, coresponding to the lowest transition. This follows from effcient realxation of higher excited states to lowest state. </a:t>
            </a:r>
          </a:p>
          <a:p>
            <a:pPr marL="342900" indent="-342900">
              <a:buAutoNum type="alphaLcParenBoth"/>
            </a:pPr>
            <a:r>
              <a:rPr lang="sv-SE" dirty="0"/>
              <a:t>The lumineescence peak is generally shifted to lower energies (Stroke shift). The reason is energy relaxation. And also it is brodened compared to the absorption range. As the width of the wells are not homogeneous, which cause different confinement strengh, and the local energy levels vary, resulting in a smearing of energy level. And this brodening is expected to be more obvious in a larger ensemble of quantum wells. </a:t>
            </a:r>
          </a:p>
        </p:txBody>
      </p:sp>
      <p:sp>
        <p:nvSpPr>
          <p:cNvPr id="4" name="Slide Number Placeholder 3"/>
          <p:cNvSpPr>
            <a:spLocks noGrp="1"/>
          </p:cNvSpPr>
          <p:nvPr>
            <p:ph type="sldNum" sz="quarter" idx="10"/>
          </p:nvPr>
        </p:nvSpPr>
        <p:spPr/>
        <p:txBody>
          <a:bodyPr/>
          <a:lstStyle/>
          <a:p>
            <a:fld id="{74249053-98F7-4F82-9EF5-484F302B76AD}" type="slidenum">
              <a:rPr lang="sv-SE" smtClean="0"/>
              <a:t>18</a:t>
            </a:fld>
            <a:endParaRPr lang="sv-SE"/>
          </a:p>
        </p:txBody>
      </p:sp>
    </p:spTree>
    <p:extLst>
      <p:ext uri="{BB962C8B-B14F-4D97-AF65-F5344CB8AC3E}">
        <p14:creationId xmlns:p14="http://schemas.microsoft.com/office/powerpoint/2010/main" val="3718679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19</a:t>
            </a:fld>
            <a:endParaRPr lang="sv-SE"/>
          </a:p>
        </p:txBody>
      </p:sp>
    </p:spTree>
    <p:extLst>
      <p:ext uri="{BB962C8B-B14F-4D97-AF65-F5344CB8AC3E}">
        <p14:creationId xmlns:p14="http://schemas.microsoft.com/office/powerpoint/2010/main" val="1749627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20</a:t>
            </a:fld>
            <a:endParaRPr lang="sv-SE"/>
          </a:p>
        </p:txBody>
      </p:sp>
    </p:spTree>
    <p:extLst>
      <p:ext uri="{BB962C8B-B14F-4D97-AF65-F5344CB8AC3E}">
        <p14:creationId xmlns:p14="http://schemas.microsoft.com/office/powerpoint/2010/main" val="1281866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High field eelctroluminescens is based on excitaiton of luminescence center by free carriers accerated in a high electric field. Both DC and AC (direct and alternating field)</a:t>
            </a:r>
          </a:p>
        </p:txBody>
      </p:sp>
      <p:sp>
        <p:nvSpPr>
          <p:cNvPr id="4" name="Slide Number Placeholder 3"/>
          <p:cNvSpPr>
            <a:spLocks noGrp="1"/>
          </p:cNvSpPr>
          <p:nvPr>
            <p:ph type="sldNum" sz="quarter" idx="10"/>
          </p:nvPr>
        </p:nvSpPr>
        <p:spPr/>
        <p:txBody>
          <a:bodyPr/>
          <a:lstStyle/>
          <a:p>
            <a:fld id="{74249053-98F7-4F82-9EF5-484F302B76AD}" type="slidenum">
              <a:rPr lang="sv-SE" smtClean="0"/>
              <a:t>21</a:t>
            </a:fld>
            <a:endParaRPr lang="sv-SE"/>
          </a:p>
        </p:txBody>
      </p:sp>
    </p:spTree>
    <p:extLst>
      <p:ext uri="{BB962C8B-B14F-4D97-AF65-F5344CB8AC3E}">
        <p14:creationId xmlns:p14="http://schemas.microsoft.com/office/powerpoint/2010/main" val="33695025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 typical corss section of a sample for high-field electroluminescence measurement. The impact on  the electric field distribution of semiconducting phorsohor polarization by free carriers in the case of non-injecting electrodes. (a) spatical contribution of the electron potential energy at the moment of applying an external voltage. Polarization hast not set in yet. There is still a homegeneous electric field distribution. (b) the voltage is switched on, the phosphor becomes polarized after an elapsed time tM (dieelctric realxation time, mean time necessary for an extra volume charge in a insulator or semiconductor to disperse-due to the DC eelctric conductivity, not due to the combination) due to the free carriers displacement and the formation of  space charge near the electrodes (c) moment of switching off the voltage. A transient field of opposite polarity decayign with time constant tm. (d)time dependence of the internal electric field under a periodic external pulsed voltage. Tm&lt;&lt; T (e) same as d but tm&gt;&gt;T</a:t>
            </a:r>
          </a:p>
        </p:txBody>
      </p:sp>
      <p:sp>
        <p:nvSpPr>
          <p:cNvPr id="4" name="Slide Number Placeholder 3"/>
          <p:cNvSpPr>
            <a:spLocks noGrp="1"/>
          </p:cNvSpPr>
          <p:nvPr>
            <p:ph type="sldNum" sz="quarter" idx="10"/>
          </p:nvPr>
        </p:nvSpPr>
        <p:spPr/>
        <p:txBody>
          <a:bodyPr/>
          <a:lstStyle/>
          <a:p>
            <a:fld id="{74249053-98F7-4F82-9EF5-484F302B76AD}" type="slidenum">
              <a:rPr lang="sv-SE" smtClean="0"/>
              <a:t>22</a:t>
            </a:fld>
            <a:endParaRPr lang="sv-SE"/>
          </a:p>
        </p:txBody>
      </p:sp>
    </p:spTree>
    <p:extLst>
      <p:ext uri="{BB962C8B-B14F-4D97-AF65-F5344CB8AC3E}">
        <p14:creationId xmlns:p14="http://schemas.microsoft.com/office/powerpoint/2010/main" val="7594945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(3)</a:t>
            </a:r>
            <a:r>
              <a:rPr lang="en-US" sz="1200" b="0" i="0" u="none" strike="noStrike" kern="1200" baseline="0" dirty="0">
                <a:solidFill>
                  <a:schemeClr val="tx1"/>
                </a:solidFill>
                <a:latin typeface="+mn-lt"/>
                <a:ea typeface="+mn-ea"/>
                <a:cs typeface="+mn-cs"/>
              </a:rPr>
              <a:t> The number of photons emitted from the surface is limited mainly by the optical transmission of the semitransparent output electrode, total internal reflection and by the surface </a:t>
            </a:r>
            <a:r>
              <a:rPr lang="sv-SE" sz="1200" b="0" i="0" u="none" strike="noStrike" kern="1200" baseline="0" dirty="0">
                <a:solidFill>
                  <a:schemeClr val="tx1"/>
                </a:solidFill>
                <a:latin typeface="+mn-lt"/>
                <a:ea typeface="+mn-ea"/>
                <a:cs typeface="+mn-cs"/>
              </a:rPr>
              <a:t>morphology.</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23</a:t>
            </a:fld>
            <a:endParaRPr lang="sv-SE"/>
          </a:p>
        </p:txBody>
      </p:sp>
    </p:spTree>
    <p:extLst>
      <p:ext uri="{BB962C8B-B14F-4D97-AF65-F5344CB8AC3E}">
        <p14:creationId xmlns:p14="http://schemas.microsoft.com/office/powerpoint/2010/main" val="3436267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Typical luminescence centerr are transition metal owiing to the electron transitions bettern levels of not fully occupied 3d shell. A similar role can also be played by bi- and trivalant rare earth ions. </a:t>
            </a:r>
          </a:p>
          <a:p>
            <a:endParaRPr lang="sv-SE" dirty="0"/>
          </a:p>
          <a:p>
            <a:endParaRPr lang="sv-SE" dirty="0"/>
          </a:p>
          <a:p>
            <a:r>
              <a:rPr lang="sv-SE" dirty="0"/>
              <a:t>Figure: </a:t>
            </a:r>
            <a:r>
              <a:rPr lang="sv-SE" sz="1200" b="0" i="0" u="none" strike="noStrike" kern="1200" baseline="0" dirty="0">
                <a:solidFill>
                  <a:schemeClr val="tx1"/>
                </a:solidFill>
                <a:latin typeface="+mn-lt"/>
                <a:ea typeface="+mn-ea"/>
                <a:cs typeface="+mn-cs"/>
              </a:rPr>
              <a:t>Possible electroluminescence </a:t>
            </a:r>
            <a:r>
              <a:rPr lang="en-US" sz="1200" b="0" i="0" u="none" strike="noStrike" kern="1200" baseline="0" dirty="0">
                <a:solidFill>
                  <a:schemeClr val="tx1"/>
                </a:solidFill>
                <a:latin typeface="+mn-lt"/>
                <a:ea typeface="+mn-ea"/>
                <a:cs typeface="+mn-cs"/>
              </a:rPr>
              <a:t>processes in high fields. (a) Impact excitation of an extrinsic luminescence </a:t>
            </a:r>
            <a:r>
              <a:rPr lang="en-US" sz="1200" b="0" i="0" u="none" strike="noStrike" kern="1200" baseline="0" dirty="0" err="1">
                <a:solidFill>
                  <a:schemeClr val="tx1"/>
                </a:solidFill>
                <a:latin typeface="+mn-lt"/>
                <a:ea typeface="+mn-ea"/>
                <a:cs typeface="+mn-cs"/>
              </a:rPr>
              <a:t>centre</a:t>
            </a:r>
            <a:r>
              <a:rPr lang="en-US" sz="1200" b="0" i="0" u="none" strike="noStrike" kern="1200" baseline="0" dirty="0">
                <a:solidFill>
                  <a:schemeClr val="tx1"/>
                </a:solidFill>
                <a:latin typeface="+mn-lt"/>
                <a:ea typeface="+mn-ea"/>
                <a:cs typeface="+mn-cs"/>
              </a:rPr>
              <a:t> (the transition metals or rare earth type of ions) by an accelerated electron: </a:t>
            </a:r>
            <a:r>
              <a:rPr lang="sv-SE" sz="1200" b="0" i="0" u="none" strike="noStrike" kern="1200" baseline="0" dirty="0">
                <a:solidFill>
                  <a:schemeClr val="tx1"/>
                </a:solidFill>
                <a:latin typeface="+mn-lt"/>
                <a:ea typeface="+mn-ea"/>
                <a:cs typeface="+mn-cs"/>
              </a:rPr>
              <a:t>the most important electroluminescence </a:t>
            </a:r>
            <a:r>
              <a:rPr lang="en-US" sz="1200" b="0" i="0" u="none" strike="noStrike" kern="1200" baseline="0" dirty="0">
                <a:solidFill>
                  <a:schemeClr val="tx1"/>
                </a:solidFill>
                <a:latin typeface="+mn-lt"/>
                <a:ea typeface="+mn-ea"/>
                <a:cs typeface="+mn-cs"/>
              </a:rPr>
              <a:t>process in Most common in electroluminescence </a:t>
            </a:r>
            <a:r>
              <a:rPr lang="en-US" sz="1200" b="0" i="0" u="none" strike="noStrike" kern="1200" baseline="0" dirty="0" err="1">
                <a:solidFill>
                  <a:schemeClr val="tx1"/>
                </a:solidFill>
                <a:latin typeface="+mn-lt"/>
                <a:ea typeface="+mn-ea"/>
                <a:cs typeface="+mn-cs"/>
              </a:rPr>
              <a:t>materal</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ZnS:Mn</a:t>
            </a:r>
            <a:r>
              <a:rPr lang="en-US" sz="1200" b="0" i="0" u="none" strike="noStrike" kern="1200" baseline="0" dirty="0">
                <a:solidFill>
                  <a:schemeClr val="tx1"/>
                </a:solidFill>
                <a:latin typeface="+mn-lt"/>
                <a:ea typeface="+mn-ea"/>
                <a:cs typeface="+mn-cs"/>
              </a:rPr>
              <a:t>. (b) Excitation of a neutral donor–acceptor pair via impact ionization of the lattice. The prerequisite here is that the ionization energy of donor and acceptors is sufficiently high for the impurities to stay in neutral states at room temperature.</a:t>
            </a:r>
          </a:p>
          <a:p>
            <a:r>
              <a:rPr lang="en-US" sz="1200" b="0" i="0" u="none" strike="noStrike" kern="1200" baseline="0" dirty="0">
                <a:solidFill>
                  <a:schemeClr val="tx1"/>
                </a:solidFill>
                <a:latin typeface="+mn-lt"/>
                <a:ea typeface="+mn-ea"/>
                <a:cs typeface="+mn-cs"/>
              </a:rPr>
              <a:t>(c) Intrinsic </a:t>
            </a:r>
            <a:r>
              <a:rPr lang="sv-SE" sz="1200" b="0" i="0" u="none" strike="noStrike" kern="1200" baseline="0" dirty="0">
                <a:solidFill>
                  <a:schemeClr val="tx1"/>
                </a:solidFill>
                <a:latin typeface="+mn-lt"/>
                <a:ea typeface="+mn-ea"/>
                <a:cs typeface="+mn-cs"/>
              </a:rPr>
              <a:t>electroluminescence process: Impact </a:t>
            </a:r>
            <a:r>
              <a:rPr lang="en-US" sz="1200" b="0" i="0" u="none" strike="noStrike" kern="1200" baseline="0" dirty="0">
                <a:solidFill>
                  <a:schemeClr val="tx1"/>
                </a:solidFill>
                <a:latin typeface="+mn-lt"/>
                <a:ea typeface="+mn-ea"/>
                <a:cs typeface="+mn-cs"/>
              </a:rPr>
              <a:t>ionization of the pure semiconductor lattice. With a certain probability, it is p</a:t>
            </a:r>
            <a:r>
              <a:rPr lang="sv-SE" sz="1200" b="0" i="0" u="none" strike="noStrike" kern="1200" baseline="0" dirty="0">
                <a:solidFill>
                  <a:schemeClr val="tx1"/>
                </a:solidFill>
                <a:latin typeface="+mn-lt"/>
                <a:ea typeface="+mn-ea"/>
                <a:cs typeface="+mn-cs"/>
              </a:rPr>
              <a:t>ossible to detect luminescence photons with energy.</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The condition necessary for HF EL is there is free carriers.</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25</a:t>
            </a:fld>
            <a:endParaRPr lang="sv-SE"/>
          </a:p>
        </p:txBody>
      </p:sp>
    </p:spTree>
    <p:extLst>
      <p:ext uri="{BB962C8B-B14F-4D97-AF65-F5344CB8AC3E}">
        <p14:creationId xmlns:p14="http://schemas.microsoft.com/office/powerpoint/2010/main" val="2256997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Hot electron: the Tef, participating in the energy distribution function of the electrons, is much higher than the lattice temT. Hot electron is with energy higher than the radiation emitted photon. </a:t>
            </a:r>
          </a:p>
          <a:p>
            <a:r>
              <a:rPr lang="sv-SE" dirty="0"/>
              <a:t>In week fields F, the statistical energy distribution of the electrons at the bottom of the conduction is described by the Boltzmann distribution. Under these condition (low concentration, high temperature), free path is . Tm, is the mean time between collisions due to electron scattering and vt  is the mean velocity of the thermal motion. The electrnic field affects the equilibrium distribution of velocity only as a small perturbation. The drfit velocity of electrons vd in the field direction is much smaller than vt. </a:t>
            </a:r>
          </a:p>
          <a:p>
            <a:pPr marL="171450" indent="-171450">
              <a:buFont typeface="Symbol" panose="05050102010706020507" pitchFamily="18" charset="2"/>
              <a:buChar char="s"/>
            </a:pPr>
            <a:r>
              <a:rPr lang="sv-SE" sz="1200" b="0" i="0" u="none" strike="noStrike" kern="1200" baseline="0" dirty="0">
                <a:solidFill>
                  <a:schemeClr val="tx1"/>
                </a:solidFill>
                <a:latin typeface="+mn-lt"/>
                <a:ea typeface="+mn-ea"/>
                <a:cs typeface="+mn-cs"/>
              </a:rPr>
              <a:t>is the electrical conductivity, </a:t>
            </a:r>
            <a:r>
              <a:rPr lang="sv-SE" sz="1200" b="0" i="1" u="none" strike="noStrike" kern="1200" baseline="0" dirty="0">
                <a:solidFill>
                  <a:schemeClr val="tx1"/>
                </a:solidFill>
                <a:latin typeface="+mn-lt"/>
                <a:ea typeface="+mn-ea"/>
                <a:cs typeface="+mn-cs"/>
              </a:rPr>
              <a:t>n </a:t>
            </a:r>
            <a:r>
              <a:rPr lang="sv-SE" sz="1200" b="0" i="0" u="none" strike="noStrike" kern="1200" baseline="0" dirty="0">
                <a:solidFill>
                  <a:schemeClr val="tx1"/>
                </a:solidFill>
                <a:latin typeface="+mn-lt"/>
                <a:ea typeface="+mn-ea"/>
                <a:cs typeface="+mn-cs"/>
              </a:rPr>
              <a:t>stands for the electron concentration. Un is the mobility (</a:t>
            </a:r>
            <a:r>
              <a:rPr lang="zh-CN" altLang="sv-SE" sz="1200" b="0" i="0" u="none" strike="noStrike" kern="1200" baseline="0" dirty="0">
                <a:solidFill>
                  <a:schemeClr val="tx1"/>
                </a:solidFill>
                <a:latin typeface="+mn-lt"/>
                <a:ea typeface="+mn-ea"/>
                <a:cs typeface="+mn-cs"/>
              </a:rPr>
              <a:t>迁移率</a:t>
            </a:r>
            <a:r>
              <a:rPr lang="sv-SE" sz="1200" b="0" i="0" u="none" strike="noStrike" kern="1200" baseline="0" dirty="0">
                <a:solidFill>
                  <a:schemeClr val="tx1"/>
                </a:solidFill>
                <a:latin typeface="+mn-lt"/>
                <a:ea typeface="+mn-ea"/>
                <a:cs typeface="+mn-cs"/>
              </a:rPr>
              <a:t>).  </a:t>
            </a:r>
          </a:p>
          <a:p>
            <a:pPr marL="0" indent="0">
              <a:buFont typeface="Symbol" panose="05050102010706020507" pitchFamily="18" charset="2"/>
              <a:buNone/>
            </a:pPr>
            <a:r>
              <a:rPr lang="sv-SE" sz="1200" b="0" i="0" u="none" strike="noStrike" kern="1200" baseline="0" dirty="0">
                <a:solidFill>
                  <a:schemeClr val="tx1"/>
                </a:solidFill>
                <a:latin typeface="+mn-lt"/>
                <a:ea typeface="+mn-ea"/>
                <a:cs typeface="+mn-cs"/>
              </a:rPr>
              <a:t>Then increase F, vT incrrease. Start from a certain field F0, the electons start to feel a accelerating pull of the eletrci field and along their free length, and mean velocity between collisions Vt’ arise.  Vd rise. As long as the energy is not too high, still remain the machnism remains the scattering on acoustic phonons. Mean free length remains constant. Then tm decrease and mobility un. </a:t>
            </a:r>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26</a:t>
            </a:fld>
            <a:endParaRPr lang="sv-SE"/>
          </a:p>
        </p:txBody>
      </p:sp>
    </p:spTree>
    <p:extLst>
      <p:ext uri="{BB962C8B-B14F-4D97-AF65-F5344CB8AC3E}">
        <p14:creationId xmlns:p14="http://schemas.microsoft.com/office/powerpoint/2010/main" val="3421745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Further increase the electric field, once the free electron energy becomes comparable with the energy of the optical vibrations hwo, the generation of optical phonons becomes the previaling mechanism of electron scattering.  Since wo is rather high, the electron lost almost all its energy duing the collsion or inelastic scatering. Therfore, a further incrase in vd with increasing F isnow slow and approaches saturation. Only a very small number of hot electrons manage to retain an energy exceeding hwo. </a:t>
            </a:r>
          </a:p>
        </p:txBody>
      </p:sp>
      <p:sp>
        <p:nvSpPr>
          <p:cNvPr id="4" name="Slide Number Placeholder 3"/>
          <p:cNvSpPr>
            <a:spLocks noGrp="1"/>
          </p:cNvSpPr>
          <p:nvPr>
            <p:ph type="sldNum" sz="quarter" idx="10"/>
          </p:nvPr>
        </p:nvSpPr>
        <p:spPr/>
        <p:txBody>
          <a:bodyPr/>
          <a:lstStyle/>
          <a:p>
            <a:fld id="{74249053-98F7-4F82-9EF5-484F302B76AD}" type="slidenum">
              <a:rPr lang="sv-SE" smtClean="0"/>
              <a:t>27</a:t>
            </a:fld>
            <a:endParaRPr lang="sv-SE"/>
          </a:p>
        </p:txBody>
      </p:sp>
    </p:spTree>
    <p:extLst>
      <p:ext uri="{BB962C8B-B14F-4D97-AF65-F5344CB8AC3E}">
        <p14:creationId xmlns:p14="http://schemas.microsoft.com/office/powerpoint/2010/main" val="2148889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Negative differantial conductivity, arising from transitions of the accerated electrons from the abolute minimum of the conduction band at the T(0,0,0) to a higher-situated minimum with smaller band curvature and thus higher effective mass, at some point in the first Brillouin zone. The energy seperation between the minima is higher than KBT but smalle than bandgap width Eg, otherwise elecron-hole pair generation will happen by impact ionization. Whether this transfer is of any importance of electrolmn process is quantitatively descibed by impact excitaion cross-section: </a:t>
            </a:r>
          </a:p>
          <a:p>
            <a:r>
              <a:rPr lang="sv-SE" dirty="0"/>
              <a:t>Ege is the energy loss of electrons corresponding to the excitation of luminesence center from ground to excited state. A heavy mass me and low velocity vd in the side valleys leas to the increase in </a:t>
            </a:r>
            <a:r>
              <a:rPr lang="sv-SE" dirty="0">
                <a:sym typeface="Symbol" panose="05050102010706020507" pitchFamily="18" charset="2"/>
              </a:rPr>
              <a:t>im.</a:t>
            </a:r>
            <a:endParaRPr lang="sv-SE" dirty="0"/>
          </a:p>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28</a:t>
            </a:fld>
            <a:endParaRPr lang="sv-SE"/>
          </a:p>
        </p:txBody>
      </p:sp>
    </p:spTree>
    <p:extLst>
      <p:ext uri="{BB962C8B-B14F-4D97-AF65-F5344CB8AC3E}">
        <p14:creationId xmlns:p14="http://schemas.microsoft.com/office/powerpoint/2010/main" val="1106255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dirty="0"/>
              <a:t>Mechanism of free carrier generation for impact excitation of luminescence:</a:t>
            </a:r>
          </a:p>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29</a:t>
            </a:fld>
            <a:endParaRPr lang="sv-SE"/>
          </a:p>
        </p:txBody>
      </p:sp>
    </p:spTree>
    <p:extLst>
      <p:ext uri="{BB962C8B-B14F-4D97-AF65-F5344CB8AC3E}">
        <p14:creationId xmlns:p14="http://schemas.microsoft.com/office/powerpoint/2010/main" val="481324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 disturbance of the equilibrium space distribution of carriers by a local increase of their concentration beneath the surface, or at the inerface.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 Stady state without any external bias with a build in potential barrier. (b) Bias U applied in the forward direction. Minority carriers are injected into the semconductor. (c) Bias U applied in the reverse direction, majority carriers are injected in through thermally across the lowered barrier or tunnelling. In case c, the electron injection current density is </a:t>
            </a:r>
          </a:p>
          <a:p>
            <a:r>
              <a:rPr lang="sv-SE" dirty="0"/>
              <a:t> </a:t>
            </a:r>
            <a:r>
              <a:rPr lang="sv-SE" dirty="0">
                <a:sym typeface="Symbol" panose="05050102010706020507" pitchFamily="18" charset="2"/>
              </a:rPr>
              <a:t>s is the dieelctric constant of the semiconductor.  The current density increases exponetianlly with the square root of the applied bias U= Fd.</a:t>
            </a:r>
            <a:endParaRPr lang="sv-SE" dirty="0"/>
          </a:p>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30</a:t>
            </a:fld>
            <a:endParaRPr lang="sv-SE"/>
          </a:p>
        </p:txBody>
      </p:sp>
    </p:spTree>
    <p:extLst>
      <p:ext uri="{BB962C8B-B14F-4D97-AF65-F5344CB8AC3E}">
        <p14:creationId xmlns:p14="http://schemas.microsoft.com/office/powerpoint/2010/main" val="38284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impact of field F: sustain the stability of the electron concentration and play a role in impact excitation of lM center by accerating electrons</a:t>
            </a:r>
          </a:p>
        </p:txBody>
      </p:sp>
      <p:sp>
        <p:nvSpPr>
          <p:cNvPr id="4" name="Slide Number Placeholder 3"/>
          <p:cNvSpPr>
            <a:spLocks noGrp="1"/>
          </p:cNvSpPr>
          <p:nvPr>
            <p:ph type="sldNum" sz="quarter" idx="10"/>
          </p:nvPr>
        </p:nvSpPr>
        <p:spPr/>
        <p:txBody>
          <a:bodyPr/>
          <a:lstStyle/>
          <a:p>
            <a:fld id="{74249053-98F7-4F82-9EF5-484F302B76AD}" type="slidenum">
              <a:rPr lang="sv-SE" smtClean="0"/>
              <a:t>31</a:t>
            </a:fld>
            <a:endParaRPr lang="sv-SE"/>
          </a:p>
        </p:txBody>
      </p:sp>
    </p:spTree>
    <p:extLst>
      <p:ext uri="{BB962C8B-B14F-4D97-AF65-F5344CB8AC3E}">
        <p14:creationId xmlns:p14="http://schemas.microsoft.com/office/powerpoint/2010/main" val="29727761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Lattice defect in semiconductors act as deep traps (potential well) for charge carriers. And electrons are trapped by the potenial. After applying of an electric field, the potenial of the well is decreased. This leads to the thermal realease of trapped electrons into the conduction band. And the current density is. Moreover, the electron can be injected rom the trap into the conduction band via direct tunnelling thorugh narrowed barrier. </a:t>
            </a:r>
          </a:p>
        </p:txBody>
      </p:sp>
      <p:sp>
        <p:nvSpPr>
          <p:cNvPr id="4" name="Slide Number Placeholder 3"/>
          <p:cNvSpPr>
            <a:spLocks noGrp="1"/>
          </p:cNvSpPr>
          <p:nvPr>
            <p:ph type="sldNum" sz="quarter" idx="10"/>
          </p:nvPr>
        </p:nvSpPr>
        <p:spPr/>
        <p:txBody>
          <a:bodyPr/>
          <a:lstStyle/>
          <a:p>
            <a:fld id="{74249053-98F7-4F82-9EF5-484F302B76AD}" type="slidenum">
              <a:rPr lang="sv-SE" smtClean="0"/>
              <a:t>32</a:t>
            </a:fld>
            <a:endParaRPr lang="sv-SE"/>
          </a:p>
        </p:txBody>
      </p:sp>
    </p:spTree>
    <p:extLst>
      <p:ext uri="{BB962C8B-B14F-4D97-AF65-F5344CB8AC3E}">
        <p14:creationId xmlns:p14="http://schemas.microsoft.com/office/powerpoint/2010/main" val="3542920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If a semiconductor phosphor is in contact with an insulator and lattice defects are formed at the interface. The coresponding electronic states are localized withing the forbidden field, electrons captured in these traps can be injected into the conduction band via thermally as Poole-Frenkel effect or tunnelling.</a:t>
            </a:r>
          </a:p>
        </p:txBody>
      </p:sp>
      <p:sp>
        <p:nvSpPr>
          <p:cNvPr id="4" name="Slide Number Placeholder 3"/>
          <p:cNvSpPr>
            <a:spLocks noGrp="1"/>
          </p:cNvSpPr>
          <p:nvPr>
            <p:ph type="sldNum" sz="quarter" idx="10"/>
          </p:nvPr>
        </p:nvSpPr>
        <p:spPr/>
        <p:txBody>
          <a:bodyPr/>
          <a:lstStyle/>
          <a:p>
            <a:fld id="{74249053-98F7-4F82-9EF5-484F302B76AD}" type="slidenum">
              <a:rPr lang="sv-SE" smtClean="0"/>
              <a:t>33</a:t>
            </a:fld>
            <a:endParaRPr lang="sv-SE"/>
          </a:p>
        </p:txBody>
      </p:sp>
    </p:spTree>
    <p:extLst>
      <p:ext uri="{BB962C8B-B14F-4D97-AF65-F5344CB8AC3E}">
        <p14:creationId xmlns:p14="http://schemas.microsoft.com/office/powerpoint/2010/main" val="29186924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Figure left, the dependence of the high-field electroluminescence brightness B on the applied voltage U for three different mechanisms.the inset shows the same curves in a different way to make it sepreatable. This can be used to identify the ELM mecahnism. Middle figure is an example of if you plot the curves in the linear scale, it is hard to tell the mechanism when these happens simultaneously. But if we plot in the logarithmic scale, like right figure, then we can identify the mencahnism. </a:t>
            </a:r>
          </a:p>
        </p:txBody>
      </p:sp>
      <p:sp>
        <p:nvSpPr>
          <p:cNvPr id="4" name="Slide Number Placeholder 3"/>
          <p:cNvSpPr>
            <a:spLocks noGrp="1"/>
          </p:cNvSpPr>
          <p:nvPr>
            <p:ph type="sldNum" sz="quarter" idx="10"/>
          </p:nvPr>
        </p:nvSpPr>
        <p:spPr/>
        <p:txBody>
          <a:bodyPr/>
          <a:lstStyle/>
          <a:p>
            <a:fld id="{74249053-98F7-4F82-9EF5-484F302B76AD}" type="slidenum">
              <a:rPr lang="sv-SE" smtClean="0"/>
              <a:t>34</a:t>
            </a:fld>
            <a:endParaRPr lang="sv-SE"/>
          </a:p>
        </p:txBody>
      </p:sp>
    </p:spTree>
    <p:extLst>
      <p:ext uri="{BB962C8B-B14F-4D97-AF65-F5344CB8AC3E}">
        <p14:creationId xmlns:p14="http://schemas.microsoft.com/office/powerpoint/2010/main" val="26509805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energy band scheme of a semiconductor p-n junction is depicted in Fig. If the p and n doped semiconductor contact, the diffusion of electrons from n region to p region as well as the diffusion of holes from p region to n region occur and recombiantion occured. An electric filed, preventing the further diffusion of carriers arise in the middle narrow region where is close to the interface. Asteady state is reached.  When a voltage U is applied. Minority injection happened to both sides and the radiatively recombine with the majority. </a:t>
            </a:r>
          </a:p>
        </p:txBody>
      </p:sp>
      <p:sp>
        <p:nvSpPr>
          <p:cNvPr id="4" name="Slide Number Placeholder 3"/>
          <p:cNvSpPr>
            <a:spLocks noGrp="1"/>
          </p:cNvSpPr>
          <p:nvPr>
            <p:ph type="sldNum" sz="quarter" idx="10"/>
          </p:nvPr>
        </p:nvSpPr>
        <p:spPr/>
        <p:txBody>
          <a:bodyPr/>
          <a:lstStyle/>
          <a:p>
            <a:fld id="{74249053-98F7-4F82-9EF5-484F302B76AD}" type="slidenum">
              <a:rPr lang="sv-SE" smtClean="0"/>
              <a:t>35</a:t>
            </a:fld>
            <a:endParaRPr lang="sv-SE"/>
          </a:p>
        </p:txBody>
      </p:sp>
    </p:spTree>
    <p:extLst>
      <p:ext uri="{BB962C8B-B14F-4D97-AF65-F5344CB8AC3E}">
        <p14:creationId xmlns:p14="http://schemas.microsoft.com/office/powerpoint/2010/main" val="10909717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Ud is the diffusion voltage in the depletion layer. Nd, Na are the free electron and hole concentration when fully ionized. ni is the intrinsic carrier concentration without dopant. Dn and Dp stands for the diffusion coefficient of electrons or holes, tn and tp represents the life time of electrons and holes as minority carrieres. Js is called the saturation current. </a:t>
            </a:r>
          </a:p>
        </p:txBody>
      </p:sp>
      <p:sp>
        <p:nvSpPr>
          <p:cNvPr id="4" name="Slide Number Placeholder 3"/>
          <p:cNvSpPr>
            <a:spLocks noGrp="1"/>
          </p:cNvSpPr>
          <p:nvPr>
            <p:ph type="sldNum" sz="quarter" idx="10"/>
          </p:nvPr>
        </p:nvSpPr>
        <p:spPr/>
        <p:txBody>
          <a:bodyPr/>
          <a:lstStyle/>
          <a:p>
            <a:fld id="{74249053-98F7-4F82-9EF5-484F302B76AD}" type="slidenum">
              <a:rPr lang="sv-SE" smtClean="0"/>
              <a:t>36</a:t>
            </a:fld>
            <a:endParaRPr lang="sv-SE"/>
          </a:p>
        </p:txBody>
      </p:sp>
    </p:spTree>
    <p:extLst>
      <p:ext uri="{BB962C8B-B14F-4D97-AF65-F5344CB8AC3E}">
        <p14:creationId xmlns:p14="http://schemas.microsoft.com/office/powerpoint/2010/main" val="37126486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Ud is the diffusion voltage in the depletion layer. Nd, Na are the free electron and hole concentration when fully ionized. ni is the intrinsic carrier concentration without dopant. Dn and Dp stands for the diffusion coefficient of electrons or holes, tn and tp represents the life time of electrons and holes as minority carrieres. Js is called the saturation current. Js is dependent on the number of holes recombing per second, therefore, in steady state it means the rate of thermal genreation of holes. Holes genrate in this way diffuse from their birth place and combine after traveling a mean distance Lp. Consequaently, the electrons in n region do not contribute to the current.only those generated in s distance shorter than Lp from the depletion layer contribute to the current. So the curent is decided by the diffusion length and lifetime of minority carriers.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249053-98F7-4F82-9EF5-484F302B76A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8320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This means the current does not occur until it reaches UD. UD is called threshold bias. With highly doped semiconductor, Ec-Efn and Efp-Ev are negligible. And then </a:t>
            </a:r>
          </a:p>
        </p:txBody>
      </p:sp>
      <p:sp>
        <p:nvSpPr>
          <p:cNvPr id="4" name="Slide Number Placeholder 3"/>
          <p:cNvSpPr>
            <a:spLocks noGrp="1"/>
          </p:cNvSpPr>
          <p:nvPr>
            <p:ph type="sldNum" sz="quarter" idx="10"/>
          </p:nvPr>
        </p:nvSpPr>
        <p:spPr/>
        <p:txBody>
          <a:bodyPr/>
          <a:lstStyle/>
          <a:p>
            <a:fld id="{74249053-98F7-4F82-9EF5-484F302B76AD}" type="slidenum">
              <a:rPr lang="sv-SE" smtClean="0"/>
              <a:t>38</a:t>
            </a:fld>
            <a:endParaRPr lang="sv-SE"/>
          </a:p>
        </p:txBody>
      </p:sp>
    </p:spTree>
    <p:extLst>
      <p:ext uri="{BB962C8B-B14F-4D97-AF65-F5344CB8AC3E}">
        <p14:creationId xmlns:p14="http://schemas.microsoft.com/office/powerpoint/2010/main" val="13290284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74249053-98F7-4F82-9EF5-484F302B76AD}" type="slidenum">
              <a:rPr lang="sv-SE" smtClean="0"/>
              <a:t>39</a:t>
            </a:fld>
            <a:endParaRPr lang="sv-SE"/>
          </a:p>
        </p:txBody>
      </p:sp>
    </p:spTree>
    <p:extLst>
      <p:ext uri="{BB962C8B-B14F-4D97-AF65-F5344CB8AC3E}">
        <p14:creationId xmlns:p14="http://schemas.microsoft.com/office/powerpoint/2010/main" val="1096073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Totaly external efficiency of injection electroluminescence in GaAs1-xPx as a fuction of x. </a:t>
            </a:r>
          </a:p>
        </p:txBody>
      </p:sp>
      <p:sp>
        <p:nvSpPr>
          <p:cNvPr id="4" name="Slide Number Placeholder 3"/>
          <p:cNvSpPr>
            <a:spLocks noGrp="1"/>
          </p:cNvSpPr>
          <p:nvPr>
            <p:ph type="sldNum" sz="quarter" idx="10"/>
          </p:nvPr>
        </p:nvSpPr>
        <p:spPr/>
        <p:txBody>
          <a:bodyPr/>
          <a:lstStyle/>
          <a:p>
            <a:fld id="{74249053-98F7-4F82-9EF5-484F302B76AD}" type="slidenum">
              <a:rPr lang="sv-SE" smtClean="0"/>
              <a:t>40</a:t>
            </a:fld>
            <a:endParaRPr lang="sv-SE"/>
          </a:p>
        </p:txBody>
      </p:sp>
    </p:spTree>
    <p:extLst>
      <p:ext uri="{BB962C8B-B14F-4D97-AF65-F5344CB8AC3E}">
        <p14:creationId xmlns:p14="http://schemas.microsoft.com/office/powerpoint/2010/main" val="42421358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Radiative interband recombination of majority and minority carriers injected into a semiconductor p-n juction. YAG works as a yellow luminescence, and work with  blue GaInN to convertto white light. The speeds of the rise and decay of electroluminescence are very important  parameters. </a:t>
            </a:r>
          </a:p>
        </p:txBody>
      </p:sp>
      <p:sp>
        <p:nvSpPr>
          <p:cNvPr id="4" name="Slide Number Placeholder 3"/>
          <p:cNvSpPr>
            <a:spLocks noGrp="1"/>
          </p:cNvSpPr>
          <p:nvPr>
            <p:ph type="sldNum" sz="quarter" idx="10"/>
          </p:nvPr>
        </p:nvSpPr>
        <p:spPr/>
        <p:txBody>
          <a:bodyPr/>
          <a:lstStyle/>
          <a:p>
            <a:fld id="{74249053-98F7-4F82-9EF5-484F302B76AD}" type="slidenum">
              <a:rPr lang="sv-SE" smtClean="0"/>
              <a:t>41</a:t>
            </a:fld>
            <a:endParaRPr lang="sv-SE"/>
          </a:p>
        </p:txBody>
      </p:sp>
    </p:spTree>
    <p:extLst>
      <p:ext uri="{BB962C8B-B14F-4D97-AF65-F5344CB8AC3E}">
        <p14:creationId xmlns:p14="http://schemas.microsoft.com/office/powerpoint/2010/main" val="22081188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rise and decay under an pulsed excitation can be descirbed as. Lower figure: an example of frequency responce of an LED diode.</a:t>
            </a:r>
          </a:p>
        </p:txBody>
      </p:sp>
      <p:sp>
        <p:nvSpPr>
          <p:cNvPr id="4" name="Slide Number Placeholder 3"/>
          <p:cNvSpPr>
            <a:spLocks noGrp="1"/>
          </p:cNvSpPr>
          <p:nvPr>
            <p:ph type="sldNum" sz="quarter" idx="10"/>
          </p:nvPr>
        </p:nvSpPr>
        <p:spPr/>
        <p:txBody>
          <a:bodyPr/>
          <a:lstStyle/>
          <a:p>
            <a:fld id="{74249053-98F7-4F82-9EF5-484F302B76AD}" type="slidenum">
              <a:rPr lang="sv-SE" smtClean="0"/>
              <a:t>42</a:t>
            </a:fld>
            <a:endParaRPr lang="sv-SE"/>
          </a:p>
        </p:txBody>
      </p:sp>
    </p:spTree>
    <p:extLst>
      <p:ext uri="{BB962C8B-B14F-4D97-AF65-F5344CB8AC3E}">
        <p14:creationId xmlns:p14="http://schemas.microsoft.com/office/powerpoint/2010/main" val="406320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Elm spectrum of a silicon p-n junction, biased in the reverse direction at room temperture. Figure right, the light emission in a reverse biased p-n junction. (a) the current- voltage characterize (b) energy band cheme which demonstrates current amplilficatoin due to impact ionization and depicts rediative recombination of an e-h pair. When U is big enough, the accerated electron or hole ionizes the lattice, a free e-h pair is created and an avalanche-like increase in the number of free carriers occurs. The current is increasing substantially. As the total number of carrers involved in this process is low, the device is not destroyed. E-h pairs with substantial excess energy gained by the acceration can recombine radiaticely. Luminescence is believed to be ceated by band-to-band recombiantion of hot e-h pairs. </a:t>
            </a:r>
          </a:p>
        </p:txBody>
      </p:sp>
      <p:sp>
        <p:nvSpPr>
          <p:cNvPr id="4" name="Slide Number Placeholder 3"/>
          <p:cNvSpPr>
            <a:spLocks noGrp="1"/>
          </p:cNvSpPr>
          <p:nvPr>
            <p:ph type="sldNum" sz="quarter" idx="10"/>
          </p:nvPr>
        </p:nvSpPr>
        <p:spPr/>
        <p:txBody>
          <a:bodyPr/>
          <a:lstStyle/>
          <a:p>
            <a:fld id="{74249053-98F7-4F82-9EF5-484F302B76AD}" type="slidenum">
              <a:rPr lang="sv-SE" smtClean="0"/>
              <a:t>44</a:t>
            </a:fld>
            <a:endParaRPr lang="sv-SE"/>
          </a:p>
        </p:txBody>
      </p:sp>
    </p:spTree>
    <p:extLst>
      <p:ext uri="{BB962C8B-B14F-4D97-AF65-F5344CB8AC3E}">
        <p14:creationId xmlns:p14="http://schemas.microsoft.com/office/powerpoint/2010/main" val="2485092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BAC629-A616-4C9D-89DE-7318C455EE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xmlns="" id="{D4190BF7-A326-43E9-8065-0A76E8FF13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xmlns="" id="{216E6B4A-D4FF-41DB-8ABF-930B0EF8E757}"/>
              </a:ext>
            </a:extLst>
          </p:cNvPr>
          <p:cNvSpPr>
            <a:spLocks noGrp="1"/>
          </p:cNvSpPr>
          <p:nvPr>
            <p:ph type="dt" sz="half" idx="10"/>
          </p:nvPr>
        </p:nvSpPr>
        <p:spPr/>
        <p:txBody>
          <a:bodyPr/>
          <a:lstStyle/>
          <a:p>
            <a:fld id="{749B181F-78DC-46A3-BA28-7E83E920F33A}" type="datetime1">
              <a:rPr lang="sv-SE" smtClean="0"/>
              <a:t>2017-12-04</a:t>
            </a:fld>
            <a:endParaRPr lang="sv-SE"/>
          </a:p>
        </p:txBody>
      </p:sp>
      <p:sp>
        <p:nvSpPr>
          <p:cNvPr id="5" name="Footer Placeholder 4">
            <a:extLst>
              <a:ext uri="{FF2B5EF4-FFF2-40B4-BE49-F238E27FC236}">
                <a16:creationId xmlns:a16="http://schemas.microsoft.com/office/drawing/2014/main" xmlns="" id="{82E8C286-6A83-4A14-9479-81A64673386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xmlns="" id="{E1DE435E-C2FA-4271-8B45-609F3A63E710}"/>
              </a:ext>
            </a:extLst>
          </p:cNvPr>
          <p:cNvSpPr>
            <a:spLocks noGrp="1"/>
          </p:cNvSpPr>
          <p:nvPr>
            <p:ph type="sldNum" sz="quarter" idx="12"/>
          </p:nvPr>
        </p:nvSpPr>
        <p:spPr/>
        <p:txBody>
          <a:bodyPr/>
          <a:lstStyle>
            <a:lvl1pPr marL="0" indent="0">
              <a:buFont typeface="+mj-lt"/>
              <a:buNone/>
              <a:defRPr b="1"/>
            </a:lvl1pPr>
          </a:lstStyle>
          <a:p>
            <a:endParaRPr lang="sv-SE" dirty="0"/>
          </a:p>
        </p:txBody>
      </p:sp>
    </p:spTree>
    <p:extLst>
      <p:ext uri="{BB962C8B-B14F-4D97-AF65-F5344CB8AC3E}">
        <p14:creationId xmlns:p14="http://schemas.microsoft.com/office/powerpoint/2010/main" val="2449672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3EEE19-76CE-44E4-AA18-B0140FBAE85A}"/>
              </a:ext>
            </a:extLst>
          </p:cNvPr>
          <p:cNvSpPr>
            <a:spLocks noGrp="1"/>
          </p:cNvSpPr>
          <p:nvPr>
            <p:ph type="title"/>
          </p:nvPr>
        </p:nvSpPr>
        <p:spPr/>
        <p:txBody>
          <a:bodyPr>
            <a:normAutofit/>
          </a:bodyPr>
          <a:lstStyle>
            <a:lvl1pPr>
              <a:defRPr sz="40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xmlns="" id="{8E465D13-096E-4C00-B277-B258FF5C9891}"/>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
        <p:nvSpPr>
          <p:cNvPr id="4" name="Date Placeholder 3">
            <a:extLst>
              <a:ext uri="{FF2B5EF4-FFF2-40B4-BE49-F238E27FC236}">
                <a16:creationId xmlns:a16="http://schemas.microsoft.com/office/drawing/2014/main" xmlns="" id="{AE8EA7D7-4A6A-47B7-BEC3-8C8087E86339}"/>
              </a:ext>
            </a:extLst>
          </p:cNvPr>
          <p:cNvSpPr>
            <a:spLocks noGrp="1"/>
          </p:cNvSpPr>
          <p:nvPr>
            <p:ph type="dt" sz="half" idx="10"/>
          </p:nvPr>
        </p:nvSpPr>
        <p:spPr/>
        <p:txBody>
          <a:bodyPr/>
          <a:lstStyle/>
          <a:p>
            <a:fld id="{AB85E9D8-609A-4651-A862-48D6F8C19568}" type="datetime1">
              <a:rPr lang="sv-SE" smtClean="0"/>
              <a:t>2017-12-04</a:t>
            </a:fld>
            <a:endParaRPr lang="sv-SE"/>
          </a:p>
        </p:txBody>
      </p:sp>
      <p:sp>
        <p:nvSpPr>
          <p:cNvPr id="5" name="Footer Placeholder 4">
            <a:extLst>
              <a:ext uri="{FF2B5EF4-FFF2-40B4-BE49-F238E27FC236}">
                <a16:creationId xmlns:a16="http://schemas.microsoft.com/office/drawing/2014/main" xmlns="" id="{11993210-65B4-4309-A450-ECCF815F7152}"/>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xmlns="" id="{C45A22E7-4B8F-4BF1-9DF5-F8E837CE16CD}"/>
              </a:ext>
            </a:extLst>
          </p:cNvPr>
          <p:cNvSpPr>
            <a:spLocks noGrp="1"/>
          </p:cNvSpPr>
          <p:nvPr>
            <p:ph type="sldNum" sz="quarter" idx="12"/>
          </p:nvPr>
        </p:nvSpPr>
        <p:spPr>
          <a:xfrm>
            <a:off x="8610600" y="6356349"/>
            <a:ext cx="2743200" cy="365125"/>
          </a:xfrm>
        </p:spPr>
        <p:txBody>
          <a:bodyPr/>
          <a:lstStyle>
            <a:lvl1pPr marL="228600" indent="-228600">
              <a:buFont typeface="+mj-lt"/>
              <a:buAutoNum type="arabicPeriod"/>
              <a:defRPr b="1"/>
            </a:lvl1pPr>
            <a:lvl6pPr>
              <a:defRPr/>
            </a:lvl6pPr>
          </a:lstStyle>
          <a:p>
            <a:pPr lvl="5"/>
            <a:endParaRPr lang="sv-SE" dirty="0"/>
          </a:p>
        </p:txBody>
      </p:sp>
    </p:spTree>
    <p:extLst>
      <p:ext uri="{BB962C8B-B14F-4D97-AF65-F5344CB8AC3E}">
        <p14:creationId xmlns:p14="http://schemas.microsoft.com/office/powerpoint/2010/main" val="3688043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B80FE4-0F89-496A-8D13-4D2787C425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xmlns="" id="{6AB8C3F8-6167-4E6B-9C62-E0E1412059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BDE7A808-FF18-4BFD-9DDE-8EB37D172253}"/>
              </a:ext>
            </a:extLst>
          </p:cNvPr>
          <p:cNvSpPr>
            <a:spLocks noGrp="1"/>
          </p:cNvSpPr>
          <p:nvPr>
            <p:ph type="dt" sz="half" idx="10"/>
          </p:nvPr>
        </p:nvSpPr>
        <p:spPr/>
        <p:txBody>
          <a:bodyPr/>
          <a:lstStyle/>
          <a:p>
            <a:fld id="{6E9F8207-2D47-470C-9A4E-387440EAF739}" type="datetime1">
              <a:rPr lang="sv-SE" smtClean="0"/>
              <a:t>2017-12-04</a:t>
            </a:fld>
            <a:endParaRPr lang="sv-SE"/>
          </a:p>
        </p:txBody>
      </p:sp>
      <p:sp>
        <p:nvSpPr>
          <p:cNvPr id="5" name="Footer Placeholder 4">
            <a:extLst>
              <a:ext uri="{FF2B5EF4-FFF2-40B4-BE49-F238E27FC236}">
                <a16:creationId xmlns:a16="http://schemas.microsoft.com/office/drawing/2014/main" xmlns="" id="{77ED7A3A-4955-46D5-8ACC-C6BA17B95C73}"/>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xmlns="" id="{957487FD-4E0B-4067-A3AC-E4185FE47A21}"/>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656794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464D390-77B0-4766-9D04-9D68A688485D}"/>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xmlns="" id="{B417A7F4-E38C-4628-BDDC-5B9B02FD058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xmlns="" id="{C1CC5ED4-EDC6-442E-913E-FCEF2C3B47E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xmlns="" id="{D5B39288-E709-40DA-B69F-E20319A1CA23}"/>
              </a:ext>
            </a:extLst>
          </p:cNvPr>
          <p:cNvSpPr>
            <a:spLocks noGrp="1"/>
          </p:cNvSpPr>
          <p:nvPr>
            <p:ph type="dt" sz="half" idx="10"/>
          </p:nvPr>
        </p:nvSpPr>
        <p:spPr/>
        <p:txBody>
          <a:bodyPr/>
          <a:lstStyle/>
          <a:p>
            <a:fld id="{58732B3E-1195-4509-951D-D147A3738B5F}" type="datetime1">
              <a:rPr lang="sv-SE" smtClean="0"/>
              <a:t>2017-12-04</a:t>
            </a:fld>
            <a:endParaRPr lang="sv-SE"/>
          </a:p>
        </p:txBody>
      </p:sp>
      <p:sp>
        <p:nvSpPr>
          <p:cNvPr id="6" name="Footer Placeholder 5">
            <a:extLst>
              <a:ext uri="{FF2B5EF4-FFF2-40B4-BE49-F238E27FC236}">
                <a16:creationId xmlns:a16="http://schemas.microsoft.com/office/drawing/2014/main" xmlns="" id="{562F00AE-3DEE-4A4A-8BB6-B9EF0586E8E2}"/>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xmlns="" id="{AB27A2E8-062A-44FA-95AB-47A5A416DC73}"/>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3484530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62300E-C03E-4CF7-9DA8-CD1F345EFD4A}"/>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xmlns="" id="{DDB395F3-9FF0-40FF-9D78-C72940AB06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0C26EE1F-410F-43A2-AA97-0268661C0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xmlns="" id="{B51B3366-32DC-4F42-A279-C7DAFF6874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46B502B2-CA1D-46A8-A22C-9FDF8807761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xmlns="" id="{B715B4A1-A8CC-430E-947B-F70A26662EA9}"/>
              </a:ext>
            </a:extLst>
          </p:cNvPr>
          <p:cNvSpPr>
            <a:spLocks noGrp="1"/>
          </p:cNvSpPr>
          <p:nvPr>
            <p:ph type="dt" sz="half" idx="10"/>
          </p:nvPr>
        </p:nvSpPr>
        <p:spPr/>
        <p:txBody>
          <a:bodyPr/>
          <a:lstStyle/>
          <a:p>
            <a:fld id="{D158B61B-10F5-49B8-8E4C-4081717755EF}" type="datetime1">
              <a:rPr lang="sv-SE" smtClean="0"/>
              <a:t>2017-12-04</a:t>
            </a:fld>
            <a:endParaRPr lang="sv-SE"/>
          </a:p>
        </p:txBody>
      </p:sp>
      <p:sp>
        <p:nvSpPr>
          <p:cNvPr id="8" name="Footer Placeholder 7">
            <a:extLst>
              <a:ext uri="{FF2B5EF4-FFF2-40B4-BE49-F238E27FC236}">
                <a16:creationId xmlns:a16="http://schemas.microsoft.com/office/drawing/2014/main" xmlns="" id="{22026DCF-5FDE-452F-880E-A0467C1A770C}"/>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xmlns="" id="{DF4149D4-A8CF-4F6B-97C9-71B5CD56D2A2}"/>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2680733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C82E0A-28EF-4B95-923B-CC1DB2EB8F66}"/>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xmlns="" id="{77DE45EE-D8A4-4730-925A-BBF7CEF7CBB2}"/>
              </a:ext>
            </a:extLst>
          </p:cNvPr>
          <p:cNvSpPr>
            <a:spLocks noGrp="1"/>
          </p:cNvSpPr>
          <p:nvPr>
            <p:ph type="dt" sz="half" idx="10"/>
          </p:nvPr>
        </p:nvSpPr>
        <p:spPr/>
        <p:txBody>
          <a:bodyPr/>
          <a:lstStyle/>
          <a:p>
            <a:fld id="{540C95BF-F291-439A-8D5B-E84AA3AF1C15}" type="datetime1">
              <a:rPr lang="sv-SE" smtClean="0"/>
              <a:t>2017-12-04</a:t>
            </a:fld>
            <a:endParaRPr lang="sv-SE"/>
          </a:p>
        </p:txBody>
      </p:sp>
      <p:sp>
        <p:nvSpPr>
          <p:cNvPr id="4" name="Footer Placeholder 3">
            <a:extLst>
              <a:ext uri="{FF2B5EF4-FFF2-40B4-BE49-F238E27FC236}">
                <a16:creationId xmlns:a16="http://schemas.microsoft.com/office/drawing/2014/main" xmlns="" id="{E6E8FA87-C739-4AC2-9800-2346D24E4546}"/>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xmlns="" id="{28524423-3A88-4919-8A57-6950FBCE3847}"/>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2351268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B29E598-6BB6-4672-8774-DF2F56C6BD4F}"/>
              </a:ext>
            </a:extLst>
          </p:cNvPr>
          <p:cNvSpPr>
            <a:spLocks noGrp="1"/>
          </p:cNvSpPr>
          <p:nvPr>
            <p:ph type="dt" sz="half" idx="10"/>
          </p:nvPr>
        </p:nvSpPr>
        <p:spPr/>
        <p:txBody>
          <a:bodyPr/>
          <a:lstStyle/>
          <a:p>
            <a:fld id="{CB8822E7-558C-4A79-A19F-676B5B48DB8C}" type="datetime1">
              <a:rPr lang="sv-SE" smtClean="0"/>
              <a:t>2017-12-04</a:t>
            </a:fld>
            <a:endParaRPr lang="sv-SE"/>
          </a:p>
        </p:txBody>
      </p:sp>
      <p:sp>
        <p:nvSpPr>
          <p:cNvPr id="3" name="Footer Placeholder 2">
            <a:extLst>
              <a:ext uri="{FF2B5EF4-FFF2-40B4-BE49-F238E27FC236}">
                <a16:creationId xmlns:a16="http://schemas.microsoft.com/office/drawing/2014/main" xmlns="" id="{F83022EE-DF45-44C9-A6D9-E6C03612FB16}"/>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xmlns="" id="{CCA2FE4E-9DD4-419D-B6A7-6F3D0307594A}"/>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4177758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9E087-0AB3-49C3-9934-3E80BC58C7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xmlns="" id="{899F5CA9-F018-44B9-AB26-127B0660D1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xmlns="" id="{063A6C16-AA3B-4A1D-95DA-B26335E9E8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5A4E1C5-8DCE-4682-A9D5-DF808FF103FD}"/>
              </a:ext>
            </a:extLst>
          </p:cNvPr>
          <p:cNvSpPr>
            <a:spLocks noGrp="1"/>
          </p:cNvSpPr>
          <p:nvPr>
            <p:ph type="dt" sz="half" idx="10"/>
          </p:nvPr>
        </p:nvSpPr>
        <p:spPr/>
        <p:txBody>
          <a:bodyPr/>
          <a:lstStyle/>
          <a:p>
            <a:fld id="{7FD43453-ADCF-4999-9AC7-2C589BB89C2D}" type="datetime1">
              <a:rPr lang="sv-SE" smtClean="0"/>
              <a:t>2017-12-04</a:t>
            </a:fld>
            <a:endParaRPr lang="sv-SE"/>
          </a:p>
        </p:txBody>
      </p:sp>
      <p:sp>
        <p:nvSpPr>
          <p:cNvPr id="6" name="Footer Placeholder 5">
            <a:extLst>
              <a:ext uri="{FF2B5EF4-FFF2-40B4-BE49-F238E27FC236}">
                <a16:creationId xmlns:a16="http://schemas.microsoft.com/office/drawing/2014/main" xmlns="" id="{A4749455-E382-4D76-8047-D14D55DA0F7C}"/>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xmlns="" id="{0FB11E9F-3A77-4143-94AE-95E64CCD2631}"/>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2582735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F3291D-CEF4-4DC6-99BD-C162D5BC9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xmlns="" id="{5FE2CEAB-89A6-4819-A282-CBB1540DA6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xmlns="" id="{A3D58557-D3FC-469D-A512-5A29F517F6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D118B65-6354-4992-A3A3-56CB3B52A118}"/>
              </a:ext>
            </a:extLst>
          </p:cNvPr>
          <p:cNvSpPr>
            <a:spLocks noGrp="1"/>
          </p:cNvSpPr>
          <p:nvPr>
            <p:ph type="dt" sz="half" idx="10"/>
          </p:nvPr>
        </p:nvSpPr>
        <p:spPr/>
        <p:txBody>
          <a:bodyPr/>
          <a:lstStyle/>
          <a:p>
            <a:fld id="{951C6524-0D59-4EB3-A671-2B06EEFEE72D}" type="datetime1">
              <a:rPr lang="sv-SE" smtClean="0"/>
              <a:t>2017-12-04</a:t>
            </a:fld>
            <a:endParaRPr lang="sv-SE"/>
          </a:p>
        </p:txBody>
      </p:sp>
      <p:sp>
        <p:nvSpPr>
          <p:cNvPr id="6" name="Footer Placeholder 5">
            <a:extLst>
              <a:ext uri="{FF2B5EF4-FFF2-40B4-BE49-F238E27FC236}">
                <a16:creationId xmlns:a16="http://schemas.microsoft.com/office/drawing/2014/main" xmlns="" id="{CCF2B56A-976C-4EF8-B50D-464EA0C42179}"/>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xmlns="" id="{6214373C-CB87-4D04-89C7-A2C1C872221D}"/>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4061632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7E63F9-B8EF-4D5B-BA61-9BBD6A0EF3C4}"/>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xmlns="" id="{CAAF0348-0985-41E0-8C30-1ECCEF93AD5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xmlns="" id="{873FB52D-E688-4E5B-B9C0-53B1D6807EE4}"/>
              </a:ext>
            </a:extLst>
          </p:cNvPr>
          <p:cNvSpPr>
            <a:spLocks noGrp="1"/>
          </p:cNvSpPr>
          <p:nvPr>
            <p:ph type="dt" sz="half" idx="10"/>
          </p:nvPr>
        </p:nvSpPr>
        <p:spPr/>
        <p:txBody>
          <a:bodyPr/>
          <a:lstStyle/>
          <a:p>
            <a:fld id="{6E8539A9-B3C6-4E56-96DC-604029AE1771}" type="datetime1">
              <a:rPr lang="sv-SE" smtClean="0"/>
              <a:t>2017-12-04</a:t>
            </a:fld>
            <a:endParaRPr lang="sv-SE"/>
          </a:p>
        </p:txBody>
      </p:sp>
      <p:sp>
        <p:nvSpPr>
          <p:cNvPr id="5" name="Footer Placeholder 4">
            <a:extLst>
              <a:ext uri="{FF2B5EF4-FFF2-40B4-BE49-F238E27FC236}">
                <a16:creationId xmlns:a16="http://schemas.microsoft.com/office/drawing/2014/main" xmlns="" id="{0FF4947F-65A7-4626-893A-906ABAA79F58}"/>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xmlns="" id="{CB9186D3-2A69-48C1-8DAC-D72FDA5C5747}"/>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29168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6F1ABE9-5119-4490-AA00-8773CEDFD0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xmlns="" id="{441A9D2B-3837-44A1-9255-2413C1EC267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xmlns="" id="{0D36C335-04CE-426C-BB5B-864ACB8C1193}"/>
              </a:ext>
            </a:extLst>
          </p:cNvPr>
          <p:cNvSpPr>
            <a:spLocks noGrp="1"/>
          </p:cNvSpPr>
          <p:nvPr>
            <p:ph type="dt" sz="half" idx="10"/>
          </p:nvPr>
        </p:nvSpPr>
        <p:spPr/>
        <p:txBody>
          <a:bodyPr/>
          <a:lstStyle/>
          <a:p>
            <a:fld id="{F43F31C0-11EF-4B24-AAC8-F7080EC3AC9F}" type="datetime1">
              <a:rPr lang="sv-SE" smtClean="0"/>
              <a:t>2017-12-04</a:t>
            </a:fld>
            <a:endParaRPr lang="sv-SE"/>
          </a:p>
        </p:txBody>
      </p:sp>
      <p:sp>
        <p:nvSpPr>
          <p:cNvPr id="5" name="Footer Placeholder 4">
            <a:extLst>
              <a:ext uri="{FF2B5EF4-FFF2-40B4-BE49-F238E27FC236}">
                <a16:creationId xmlns:a16="http://schemas.microsoft.com/office/drawing/2014/main" xmlns="" id="{FFB0F3CC-1041-4AE8-9B8A-AB19D733751C}"/>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xmlns="" id="{6AA59762-5EB8-47FA-B5D9-3BA0B7E64221}"/>
              </a:ext>
            </a:extLst>
          </p:cNvPr>
          <p:cNvSpPr>
            <a:spLocks noGrp="1"/>
          </p:cNvSpPr>
          <p:nvPr>
            <p:ph type="sldNum" sz="quarter" idx="12"/>
          </p:nvPr>
        </p:nvSpPr>
        <p:spPr/>
        <p:txBody>
          <a:bodyPr/>
          <a:lstStyle/>
          <a:p>
            <a:fld id="{C9EBF853-86EF-4042-AD68-1F2ADE608D57}" type="slidenum">
              <a:rPr lang="sv-SE" smtClean="0"/>
              <a:t>‹#›</a:t>
            </a:fld>
            <a:endParaRPr lang="sv-SE"/>
          </a:p>
        </p:txBody>
      </p:sp>
    </p:spTree>
    <p:extLst>
      <p:ext uri="{BB962C8B-B14F-4D97-AF65-F5344CB8AC3E}">
        <p14:creationId xmlns:p14="http://schemas.microsoft.com/office/powerpoint/2010/main" val="1650590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5B5FEA-E5D5-4CD5-BED3-BBF2A082E3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xmlns="" id="{C7329F34-4730-4472-B1D7-4EF51A99BD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xmlns="" id="{2CEB283A-1D74-4B47-8D80-56B331459B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D68346-ADB7-44DA-8A1D-940ACB5F9A1A}" type="datetime1">
              <a:rPr lang="sv-SE" smtClean="0"/>
              <a:t>2017-12-04</a:t>
            </a:fld>
            <a:endParaRPr lang="sv-SE"/>
          </a:p>
        </p:txBody>
      </p:sp>
      <p:sp>
        <p:nvSpPr>
          <p:cNvPr id="5" name="Footer Placeholder 4">
            <a:extLst>
              <a:ext uri="{FF2B5EF4-FFF2-40B4-BE49-F238E27FC236}">
                <a16:creationId xmlns:a16="http://schemas.microsoft.com/office/drawing/2014/main" xmlns="" id="{A68B563B-8259-4779-A5F1-8D3F90B9CB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xmlns="" id="{A9BEDBAA-2790-433E-A4F4-3D37C6B430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EBF853-86EF-4042-AD68-1F2ADE608D57}" type="slidenum">
              <a:rPr lang="sv-SE" smtClean="0"/>
              <a:t>‹#›</a:t>
            </a:fld>
            <a:endParaRPr lang="sv-SE"/>
          </a:p>
        </p:txBody>
      </p:sp>
    </p:spTree>
    <p:extLst>
      <p:ext uri="{BB962C8B-B14F-4D97-AF65-F5344CB8AC3E}">
        <p14:creationId xmlns:p14="http://schemas.microsoft.com/office/powerpoint/2010/main" val="1321097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5.pn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7.jpg"/><Relationship Id="rId7"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1.png"/><Relationship Id="rId5" Type="http://schemas.openxmlformats.org/officeDocument/2006/relationships/image" Target="../media/image28.png"/><Relationship Id="rId10" Type="http://schemas.openxmlformats.org/officeDocument/2006/relationships/image" Target="../media/image34.png"/><Relationship Id="rId4" Type="http://schemas.openxmlformats.org/officeDocument/2006/relationships/image" Target="../media/image48.png"/><Relationship Id="rId9" Type="http://schemas.openxmlformats.org/officeDocument/2006/relationships/image" Target="../media/image50.png"/></Relationships>
</file>

<file path=ppt/slides/_rels/slide1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0.png"/><Relationship Id="rId7" Type="http://schemas.openxmlformats.org/officeDocument/2006/relationships/image" Target="../media/image55.jpg"/><Relationship Id="rId12"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jp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16.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5.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jpg"/></Relationships>
</file>

<file path=ppt/slides/_rels/slide2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26.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jpg"/><Relationship Id="rId4" Type="http://schemas.openxmlformats.org/officeDocument/2006/relationships/image" Target="../media/image85.png"/><Relationship Id="rId9" Type="http://schemas.openxmlformats.org/officeDocument/2006/relationships/image" Target="../media/image90.png"/></Relationships>
</file>

<file path=ppt/slides/_rels/slide27.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6.jpg"/></Relationships>
</file>

<file path=ppt/slides/_rels/slide28.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8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5.jpeg"/></Relationships>
</file>

<file path=ppt/slides/_rels/slide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97.jpeg"/></Relationships>
</file>

<file path=ppt/slides/_rels/slide3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99.png"/></Relationships>
</file>

<file path=ppt/slides/_rels/slide3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03.jpg"/></Relationships>
</file>

<file path=ppt/slides/_rels/slide35.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3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jpg"/></Relationships>
</file>

<file path=ppt/slides/_rels/slide38.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4.jpg"/><Relationship Id="rId7" Type="http://schemas.openxmlformats.org/officeDocument/2006/relationships/image" Target="../media/image113.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07.png"/></Relationships>
</file>

<file path=ppt/slides/_rels/slide39.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117.jpg"/></Relationships>
</file>

<file path=ppt/slides/_rels/slide41.xml.rels><?xml version="1.0" encoding="UTF-8" standalone="yes"?>
<Relationships xmlns="http://schemas.openxmlformats.org/package/2006/relationships"><Relationship Id="rId3" Type="http://schemas.openxmlformats.org/officeDocument/2006/relationships/image" Target="../media/image118.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19.jpg"/></Relationships>
</file>

<file path=ppt/slides/_rels/slide42.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43.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44.xml.rels><?xml version="1.0" encoding="UTF-8" standalone="yes"?>
<Relationships xmlns="http://schemas.openxmlformats.org/package/2006/relationships"><Relationship Id="rId3" Type="http://schemas.openxmlformats.org/officeDocument/2006/relationships/image" Target="../media/image127.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2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2F2B5E-597A-48DB-9A68-41F342C08666}"/>
              </a:ext>
            </a:extLst>
          </p:cNvPr>
          <p:cNvSpPr>
            <a:spLocks noGrp="1"/>
          </p:cNvSpPr>
          <p:nvPr>
            <p:ph type="ctrTitle"/>
          </p:nvPr>
        </p:nvSpPr>
        <p:spPr/>
        <p:txBody>
          <a:bodyPr>
            <a:normAutofit fontScale="90000"/>
          </a:bodyPr>
          <a:lstStyle/>
          <a:p>
            <a:r>
              <a:rPr lang="sv-SE" dirty="0"/>
              <a:t>Electroluminescence. Low-dimensional structures I: quantum wells</a:t>
            </a:r>
          </a:p>
        </p:txBody>
      </p:sp>
      <p:sp>
        <p:nvSpPr>
          <p:cNvPr id="3" name="Subtitle 2">
            <a:extLst>
              <a:ext uri="{FF2B5EF4-FFF2-40B4-BE49-F238E27FC236}">
                <a16:creationId xmlns:a16="http://schemas.microsoft.com/office/drawing/2014/main" xmlns="" id="{8C2FEEDE-4CDD-4265-A7AB-90188B6D5C3F}"/>
              </a:ext>
            </a:extLst>
          </p:cNvPr>
          <p:cNvSpPr>
            <a:spLocks noGrp="1"/>
          </p:cNvSpPr>
          <p:nvPr>
            <p:ph type="subTitle" idx="1"/>
          </p:nvPr>
        </p:nvSpPr>
        <p:spPr/>
        <p:txBody>
          <a:bodyPr/>
          <a:lstStyle/>
          <a:p>
            <a:r>
              <a:rPr lang="sv-SE" dirty="0"/>
              <a:t>Qingyun</a:t>
            </a:r>
          </a:p>
          <a:p>
            <a:r>
              <a:rPr lang="sv-SE" dirty="0"/>
              <a:t>2017-12-04</a:t>
            </a:r>
          </a:p>
        </p:txBody>
      </p:sp>
      <p:sp>
        <p:nvSpPr>
          <p:cNvPr id="5" name="Slide Number Placeholder 4">
            <a:extLst>
              <a:ext uri="{FF2B5EF4-FFF2-40B4-BE49-F238E27FC236}">
                <a16:creationId xmlns:a16="http://schemas.microsoft.com/office/drawing/2014/main" xmlns="" id="{A7657F7E-A279-4060-A9B1-5A9AC3E2639E}"/>
              </a:ext>
            </a:extLst>
          </p:cNvPr>
          <p:cNvSpPr>
            <a:spLocks noGrp="1"/>
          </p:cNvSpPr>
          <p:nvPr>
            <p:ph type="sldNum" sz="quarter" idx="12"/>
          </p:nvPr>
        </p:nvSpPr>
        <p:spPr/>
        <p:txBody>
          <a:bodyPr/>
          <a:lstStyle/>
          <a:p>
            <a:fld id="{C9EBF853-86EF-4042-AD68-1F2ADE608D57}" type="slidenum">
              <a:rPr lang="sv-SE" smtClean="0"/>
              <a:pPr/>
              <a:t>1</a:t>
            </a:fld>
            <a:endParaRPr lang="sv-SE" dirty="0"/>
          </a:p>
        </p:txBody>
      </p:sp>
    </p:spTree>
    <p:extLst>
      <p:ext uri="{BB962C8B-B14F-4D97-AF65-F5344CB8AC3E}">
        <p14:creationId xmlns:p14="http://schemas.microsoft.com/office/powerpoint/2010/main" val="3082650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58B314-AA62-46A0-9D89-19CB9C43C4B1}"/>
              </a:ext>
            </a:extLst>
          </p:cNvPr>
          <p:cNvSpPr>
            <a:spLocks noGrp="1"/>
          </p:cNvSpPr>
          <p:nvPr>
            <p:ph type="title"/>
          </p:nvPr>
        </p:nvSpPr>
        <p:spPr>
          <a:xfrm>
            <a:off x="780129" y="427966"/>
            <a:ext cx="10928921" cy="1325563"/>
          </a:xfrm>
        </p:spPr>
        <p:txBody>
          <a:bodyPr>
            <a:normAutofit/>
          </a:bodyPr>
          <a:lstStyle/>
          <a:p>
            <a:r>
              <a:rPr lang="sv-SE" sz="4000" dirty="0"/>
              <a:t>1.1 Basic types of low-demensioanl semiconductors</a:t>
            </a:r>
          </a:p>
        </p:txBody>
      </p:sp>
      <p:sp>
        <p:nvSpPr>
          <p:cNvPr id="6" name="Rectangle 5">
            <a:extLst>
              <a:ext uri="{FF2B5EF4-FFF2-40B4-BE49-F238E27FC236}">
                <a16:creationId xmlns:a16="http://schemas.microsoft.com/office/drawing/2014/main" xmlns="" id="{38516CCB-BB59-4DD3-8D86-756FE3B967A6}"/>
              </a:ext>
            </a:extLst>
          </p:cNvPr>
          <p:cNvSpPr/>
          <p:nvPr/>
        </p:nvSpPr>
        <p:spPr>
          <a:xfrm>
            <a:off x="2579370" y="5253633"/>
            <a:ext cx="7033260" cy="923330"/>
          </a:xfrm>
          <a:prstGeom prst="rect">
            <a:avLst/>
          </a:prstGeom>
        </p:spPr>
        <p:txBody>
          <a:bodyPr wrap="square">
            <a:spAutoFit/>
          </a:bodyPr>
          <a:lstStyle/>
          <a:p>
            <a:r>
              <a:rPr lang="en-US" i="1" dirty="0">
                <a:latin typeface="DejaVu Serif"/>
              </a:rPr>
              <a:t>Fig. 12.1 </a:t>
            </a:r>
            <a:r>
              <a:rPr lang="en-US" dirty="0">
                <a:latin typeface="DejaVu Serif"/>
              </a:rPr>
              <a:t>Basic types of low-dimensional </a:t>
            </a:r>
            <a:r>
              <a:rPr lang="sv-SE" dirty="0">
                <a:latin typeface="DejaVu Serif"/>
              </a:rPr>
              <a:t>semiconductor nanostructures</a:t>
            </a:r>
          </a:p>
          <a:p>
            <a:r>
              <a:rPr lang="en-US" dirty="0">
                <a:latin typeface="DejaVu Serif"/>
              </a:rPr>
              <a:t>characterized by the number of dimensions which are restricted to the</a:t>
            </a:r>
          </a:p>
          <a:p>
            <a:r>
              <a:rPr lang="sv-SE" dirty="0">
                <a:latin typeface="DejaVu Serif"/>
              </a:rPr>
              <a:t>size where quantum confinement effects </a:t>
            </a:r>
            <a:r>
              <a:rPr lang="en-US" dirty="0">
                <a:latin typeface="DejaVu Serif"/>
              </a:rPr>
              <a:t>start to play an important role.</a:t>
            </a:r>
            <a:endParaRPr lang="sv-SE" dirty="0"/>
          </a:p>
        </p:txBody>
      </p:sp>
      <p:pic>
        <p:nvPicPr>
          <p:cNvPr id="10" name="Picture 9">
            <a:extLst>
              <a:ext uri="{FF2B5EF4-FFF2-40B4-BE49-F238E27FC236}">
                <a16:creationId xmlns:a16="http://schemas.microsoft.com/office/drawing/2014/main" xmlns="" id="{359ABDA2-BEAF-4A51-95A5-CDBF03596B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2490" y="1902691"/>
            <a:ext cx="4610078" cy="3052618"/>
          </a:xfrm>
          <a:prstGeom prst="rect">
            <a:avLst/>
          </a:prstGeom>
        </p:spPr>
      </p:pic>
      <p:grpSp>
        <p:nvGrpSpPr>
          <p:cNvPr id="14" name="Group 13">
            <a:extLst>
              <a:ext uri="{FF2B5EF4-FFF2-40B4-BE49-F238E27FC236}">
                <a16:creationId xmlns:a16="http://schemas.microsoft.com/office/drawing/2014/main" xmlns="" id="{BB38CE07-2B17-4E24-B04D-0FE576C45179}"/>
              </a:ext>
            </a:extLst>
          </p:cNvPr>
          <p:cNvGrpSpPr/>
          <p:nvPr/>
        </p:nvGrpSpPr>
        <p:grpSpPr>
          <a:xfrm>
            <a:off x="8401039" y="2392218"/>
            <a:ext cx="2150439" cy="406400"/>
            <a:chOff x="8626764" y="2336800"/>
            <a:chExt cx="2150439" cy="406400"/>
          </a:xfrm>
        </p:grpSpPr>
        <p:cxnSp>
          <p:nvCxnSpPr>
            <p:cNvPr id="12" name="Straight Arrow Connector 11">
              <a:extLst>
                <a:ext uri="{FF2B5EF4-FFF2-40B4-BE49-F238E27FC236}">
                  <a16:creationId xmlns:a16="http://schemas.microsoft.com/office/drawing/2014/main" xmlns="" id="{38B9EFF0-033E-4ABE-BF5D-B6B1BB8FCBAD}"/>
                </a:ext>
              </a:extLst>
            </p:cNvPr>
            <p:cNvCxnSpPr/>
            <p:nvPr/>
          </p:nvCxnSpPr>
          <p:spPr>
            <a:xfrm>
              <a:off x="8626764" y="2336800"/>
              <a:ext cx="0" cy="4064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xmlns="" id="{7B8B36A2-765A-4493-BF6F-D58F0204FBCF}"/>
                </a:ext>
              </a:extLst>
            </p:cNvPr>
            <p:cNvSpPr txBox="1"/>
            <p:nvPr/>
          </p:nvSpPr>
          <p:spPr>
            <a:xfrm>
              <a:off x="8745236" y="2373868"/>
              <a:ext cx="2031967" cy="369332"/>
            </a:xfrm>
            <a:prstGeom prst="rect">
              <a:avLst/>
            </a:prstGeom>
            <a:noFill/>
          </p:spPr>
          <p:txBody>
            <a:bodyPr wrap="none" rtlCol="0">
              <a:spAutoFit/>
            </a:bodyPr>
            <a:lstStyle/>
            <a:p>
              <a:r>
                <a:rPr lang="sv-SE" dirty="0">
                  <a:solidFill>
                    <a:schemeClr val="accent1">
                      <a:lumMod val="75000"/>
                    </a:schemeClr>
                  </a:solidFill>
                </a:rPr>
                <a:t>Tens of nanometers</a:t>
              </a:r>
            </a:p>
          </p:txBody>
        </p:sp>
      </p:grpSp>
      <p:sp>
        <p:nvSpPr>
          <p:cNvPr id="16" name="Slide Number Placeholder 15">
            <a:extLst>
              <a:ext uri="{FF2B5EF4-FFF2-40B4-BE49-F238E27FC236}">
                <a16:creationId xmlns:a16="http://schemas.microsoft.com/office/drawing/2014/main" xmlns="" id="{2FF705AC-1832-4C61-ACFA-A037D323764F}"/>
              </a:ext>
            </a:extLst>
          </p:cNvPr>
          <p:cNvSpPr>
            <a:spLocks noGrp="1"/>
          </p:cNvSpPr>
          <p:nvPr>
            <p:ph type="sldNum" sz="quarter" idx="12"/>
          </p:nvPr>
        </p:nvSpPr>
        <p:spPr/>
        <p:txBody>
          <a:bodyPr/>
          <a:lstStyle/>
          <a:p>
            <a:pPr lvl="5"/>
            <a:r>
              <a:rPr lang="sv-SE" dirty="0"/>
              <a:t>2</a:t>
            </a:r>
          </a:p>
        </p:txBody>
      </p:sp>
    </p:spTree>
    <p:extLst>
      <p:ext uri="{BB962C8B-B14F-4D97-AF65-F5344CB8AC3E}">
        <p14:creationId xmlns:p14="http://schemas.microsoft.com/office/powerpoint/2010/main" val="7136970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xmlns="" id="{4B56E3BA-66DB-4DA6-B099-B4E816EA3BA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43257" y="1741418"/>
            <a:ext cx="4452743" cy="2825007"/>
          </a:xfrm>
        </p:spPr>
      </p:pic>
      <p:sp>
        <p:nvSpPr>
          <p:cNvPr id="16" name="TextBox 15">
            <a:extLst>
              <a:ext uri="{FF2B5EF4-FFF2-40B4-BE49-F238E27FC236}">
                <a16:creationId xmlns:a16="http://schemas.microsoft.com/office/drawing/2014/main" xmlns="" id="{909056F3-09FA-445C-B74D-32CD52638B75}"/>
              </a:ext>
            </a:extLst>
          </p:cNvPr>
          <p:cNvSpPr txBox="1"/>
          <p:nvPr/>
        </p:nvSpPr>
        <p:spPr>
          <a:xfrm>
            <a:off x="1035637" y="1657329"/>
            <a:ext cx="442750" cy="369332"/>
          </a:xfrm>
          <a:prstGeom prst="rect">
            <a:avLst/>
          </a:prstGeom>
          <a:solidFill>
            <a:schemeClr val="bg2">
              <a:lumMod val="75000"/>
            </a:schemeClr>
          </a:solidFill>
        </p:spPr>
        <p:txBody>
          <a:bodyPr wrap="square" rtlCol="0">
            <a:spAutoFit/>
          </a:bodyPr>
          <a:lstStyle/>
          <a:p>
            <a:r>
              <a:rPr lang="sv-SE" b="1" dirty="0"/>
              <a:t>(a)</a:t>
            </a:r>
          </a:p>
        </p:txBody>
      </p:sp>
      <p:sp>
        <p:nvSpPr>
          <p:cNvPr id="2" name="Title 1">
            <a:extLst>
              <a:ext uri="{FF2B5EF4-FFF2-40B4-BE49-F238E27FC236}">
                <a16:creationId xmlns:a16="http://schemas.microsoft.com/office/drawing/2014/main" xmlns="" id="{AD254EAD-DDB6-4D0D-850B-FACCCC880B27}"/>
              </a:ext>
            </a:extLst>
          </p:cNvPr>
          <p:cNvSpPr>
            <a:spLocks noGrp="1"/>
          </p:cNvSpPr>
          <p:nvPr>
            <p:ph type="title"/>
          </p:nvPr>
        </p:nvSpPr>
        <p:spPr/>
        <p:txBody>
          <a:bodyPr>
            <a:normAutofit/>
          </a:bodyPr>
          <a:lstStyle/>
          <a:p>
            <a:r>
              <a:rPr lang="sv-SE" sz="4000" dirty="0"/>
              <a:t>Semiconductor heterostructures </a:t>
            </a:r>
          </a:p>
        </p:txBody>
      </p:sp>
      <p:sp>
        <p:nvSpPr>
          <p:cNvPr id="5" name="Slide Number Placeholder 4">
            <a:extLst>
              <a:ext uri="{FF2B5EF4-FFF2-40B4-BE49-F238E27FC236}">
                <a16:creationId xmlns:a16="http://schemas.microsoft.com/office/drawing/2014/main" xmlns="" id="{E41C18F7-EC96-4866-8EF4-ABEF299365AA}"/>
              </a:ext>
            </a:extLst>
          </p:cNvPr>
          <p:cNvSpPr>
            <a:spLocks noGrp="1"/>
          </p:cNvSpPr>
          <p:nvPr>
            <p:ph type="sldNum" sz="quarter" idx="12"/>
          </p:nvPr>
        </p:nvSpPr>
        <p:spPr/>
        <p:txBody>
          <a:bodyPr/>
          <a:lstStyle/>
          <a:p>
            <a:pPr lvl="5"/>
            <a:r>
              <a:rPr lang="sv-SE" dirty="0"/>
              <a:t>3</a:t>
            </a:r>
          </a:p>
        </p:txBody>
      </p:sp>
      <p:sp>
        <p:nvSpPr>
          <p:cNvPr id="10" name="TextBox 9">
            <a:extLst>
              <a:ext uri="{FF2B5EF4-FFF2-40B4-BE49-F238E27FC236}">
                <a16:creationId xmlns:a16="http://schemas.microsoft.com/office/drawing/2014/main" xmlns="" id="{0E2B8D77-427F-420C-B166-DBBABFE03F50}"/>
              </a:ext>
            </a:extLst>
          </p:cNvPr>
          <p:cNvSpPr txBox="1"/>
          <p:nvPr/>
        </p:nvSpPr>
        <p:spPr>
          <a:xfrm>
            <a:off x="4229646" y="3706248"/>
            <a:ext cx="2568588" cy="369332"/>
          </a:xfrm>
          <a:prstGeom prst="rect">
            <a:avLst/>
          </a:prstGeom>
          <a:solidFill>
            <a:srgbClr val="FFC000"/>
          </a:solidFill>
        </p:spPr>
        <p:txBody>
          <a:bodyPr wrap="none" rtlCol="0">
            <a:spAutoFit/>
          </a:bodyPr>
          <a:lstStyle/>
          <a:p>
            <a:r>
              <a:rPr lang="sv-SE" b="1" dirty="0">
                <a:solidFill>
                  <a:schemeClr val="accent1">
                    <a:lumMod val="75000"/>
                  </a:schemeClr>
                </a:solidFill>
              </a:rPr>
              <a:t>Special case: superlattice</a:t>
            </a:r>
          </a:p>
        </p:txBody>
      </p:sp>
      <p:sp>
        <p:nvSpPr>
          <p:cNvPr id="11" name="TextBox 10">
            <a:extLst>
              <a:ext uri="{FF2B5EF4-FFF2-40B4-BE49-F238E27FC236}">
                <a16:creationId xmlns:a16="http://schemas.microsoft.com/office/drawing/2014/main" xmlns="" id="{7D4F5D84-3E25-46B6-A9D4-95A26A8340AA}"/>
              </a:ext>
            </a:extLst>
          </p:cNvPr>
          <p:cNvSpPr txBox="1"/>
          <p:nvPr/>
        </p:nvSpPr>
        <p:spPr>
          <a:xfrm>
            <a:off x="1457739" y="5618922"/>
            <a:ext cx="184731" cy="369332"/>
          </a:xfrm>
          <a:prstGeom prst="rect">
            <a:avLst/>
          </a:prstGeom>
          <a:noFill/>
        </p:spPr>
        <p:txBody>
          <a:bodyPr wrap="square" rtlCol="0">
            <a:spAutoFit/>
          </a:bodyPr>
          <a:lstStyle/>
          <a:p>
            <a:endParaRPr lang="sv-SE" dirty="0"/>
          </a:p>
        </p:txBody>
      </p:sp>
      <p:sp>
        <p:nvSpPr>
          <p:cNvPr id="12" name="TextBox 11">
            <a:extLst>
              <a:ext uri="{FF2B5EF4-FFF2-40B4-BE49-F238E27FC236}">
                <a16:creationId xmlns:a16="http://schemas.microsoft.com/office/drawing/2014/main" xmlns="" id="{BA1612E2-B288-4696-8540-0F85A7B942DE}"/>
              </a:ext>
            </a:extLst>
          </p:cNvPr>
          <p:cNvSpPr txBox="1"/>
          <p:nvPr/>
        </p:nvSpPr>
        <p:spPr>
          <a:xfrm>
            <a:off x="875549" y="5183224"/>
            <a:ext cx="5989982" cy="1384995"/>
          </a:xfrm>
          <a:prstGeom prst="rect">
            <a:avLst/>
          </a:prstGeom>
          <a:noFill/>
        </p:spPr>
        <p:txBody>
          <a:bodyPr wrap="square" rtlCol="0">
            <a:spAutoFit/>
          </a:bodyPr>
          <a:lstStyle/>
          <a:p>
            <a:r>
              <a:rPr lang="en-US" sz="1400" i="1" dirty="0"/>
              <a:t>Fig. 12.2 </a:t>
            </a:r>
            <a:r>
              <a:rPr lang="en-US" sz="1400" dirty="0"/>
              <a:t>Simplified scheme of epitaxial growth of a </a:t>
            </a:r>
            <a:r>
              <a:rPr lang="en-US" sz="1400" dirty="0" err="1"/>
              <a:t>ZnSe</a:t>
            </a:r>
            <a:r>
              <a:rPr lang="en-US" sz="1400" dirty="0"/>
              <a:t> layer on a GaAs substrate. The epitaxial layer is strained due to the lattice mismatch (∼ 0.27%) and the difference in thermal expansion coefficients of the two materials. When the layer becomes thicker than a certain critical thickness (around 150 nm in this case), the strain is released as a result of forming dislocations; a layer with a thickness of about 1 </a:t>
            </a:r>
            <a:r>
              <a:rPr lang="en-US" sz="1400" dirty="0" err="1"/>
              <a:t>μm</a:t>
            </a:r>
            <a:r>
              <a:rPr lang="en-US" sz="1400" dirty="0"/>
              <a:t> is already fully relaxed. Adapted from Yao </a:t>
            </a:r>
            <a:r>
              <a:rPr lang="en-US" sz="1400" i="1" dirty="0"/>
              <a:t>et al</a:t>
            </a:r>
            <a:r>
              <a:rPr lang="en-US" sz="1400" dirty="0"/>
              <a:t>. [2].</a:t>
            </a:r>
            <a:endParaRPr lang="sv-SE" sz="1400" dirty="0"/>
          </a:p>
        </p:txBody>
      </p:sp>
      <p:sp>
        <p:nvSpPr>
          <p:cNvPr id="13" name="TextBox 12">
            <a:extLst>
              <a:ext uri="{FF2B5EF4-FFF2-40B4-BE49-F238E27FC236}">
                <a16:creationId xmlns:a16="http://schemas.microsoft.com/office/drawing/2014/main" xmlns="" id="{97F7DCF2-1F2B-4A50-B48F-AF290187A22C}"/>
              </a:ext>
            </a:extLst>
          </p:cNvPr>
          <p:cNvSpPr txBox="1"/>
          <p:nvPr/>
        </p:nvSpPr>
        <p:spPr>
          <a:xfrm>
            <a:off x="1367044" y="4662585"/>
            <a:ext cx="3934282" cy="369332"/>
          </a:xfrm>
          <a:prstGeom prst="rect">
            <a:avLst/>
          </a:prstGeom>
          <a:noFill/>
        </p:spPr>
        <p:txBody>
          <a:bodyPr wrap="none" rtlCol="0">
            <a:spAutoFit/>
          </a:bodyPr>
          <a:lstStyle/>
          <a:p>
            <a:r>
              <a:rPr lang="sv-SE" dirty="0"/>
              <a:t>Accpe the crystal structure of seed layer</a:t>
            </a:r>
          </a:p>
        </p:txBody>
      </p:sp>
      <p:grpSp>
        <p:nvGrpSpPr>
          <p:cNvPr id="15" name="Group 14">
            <a:extLst>
              <a:ext uri="{FF2B5EF4-FFF2-40B4-BE49-F238E27FC236}">
                <a16:creationId xmlns:a16="http://schemas.microsoft.com/office/drawing/2014/main" xmlns="" id="{05C291AE-4130-4FE3-A184-FF8632233A0D}"/>
              </a:ext>
            </a:extLst>
          </p:cNvPr>
          <p:cNvGrpSpPr/>
          <p:nvPr/>
        </p:nvGrpSpPr>
        <p:grpSpPr>
          <a:xfrm>
            <a:off x="1035637" y="1690688"/>
            <a:ext cx="4864569" cy="3366153"/>
            <a:chOff x="1020904" y="1347222"/>
            <a:chExt cx="5248957" cy="3794224"/>
          </a:xfrm>
        </p:grpSpPr>
        <p:sp>
          <p:nvSpPr>
            <p:cNvPr id="14" name="Rectangle 13">
              <a:extLst>
                <a:ext uri="{FF2B5EF4-FFF2-40B4-BE49-F238E27FC236}">
                  <a16:creationId xmlns:a16="http://schemas.microsoft.com/office/drawing/2014/main" xmlns="" id="{D244E205-05B9-4C4C-A59D-D135095E5BAC}"/>
                </a:ext>
              </a:extLst>
            </p:cNvPr>
            <p:cNvSpPr/>
            <p:nvPr/>
          </p:nvSpPr>
          <p:spPr>
            <a:xfrm>
              <a:off x="1020904" y="1428328"/>
              <a:ext cx="5248957" cy="3603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2050" name="Picture 2" descr="https://upload.wikimedia.org/wikipedia/commons/thumb/6/63/GaAs-AlAs_SL.JPG/300px-GaAs-AlAs_SL.JPG">
              <a:extLst>
                <a:ext uri="{FF2B5EF4-FFF2-40B4-BE49-F238E27FC236}">
                  <a16:creationId xmlns:a16="http://schemas.microsoft.com/office/drawing/2014/main" xmlns="" id="{F41282E6-E047-4A1A-8249-24636E9808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5495" y="1347222"/>
              <a:ext cx="3197380" cy="37942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xmlns="" id="{75310496-9813-4959-A9BD-3AC7B12004B9}"/>
              </a:ext>
            </a:extLst>
          </p:cNvPr>
          <p:cNvGrpSpPr/>
          <p:nvPr/>
        </p:nvGrpSpPr>
        <p:grpSpPr>
          <a:xfrm>
            <a:off x="6449693" y="1762643"/>
            <a:ext cx="4208663" cy="3484306"/>
            <a:chOff x="6449693" y="1762643"/>
            <a:chExt cx="4208663" cy="3484306"/>
          </a:xfrm>
        </p:grpSpPr>
        <p:pic>
          <p:nvPicPr>
            <p:cNvPr id="9" name="Picture 8">
              <a:extLst>
                <a:ext uri="{FF2B5EF4-FFF2-40B4-BE49-F238E27FC236}">
                  <a16:creationId xmlns:a16="http://schemas.microsoft.com/office/drawing/2014/main" xmlns="" id="{097974CD-3581-4ECB-B6AA-E5FF31E3A1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90676" y="1762643"/>
              <a:ext cx="3767680" cy="3484306"/>
            </a:xfrm>
            <a:prstGeom prst="rect">
              <a:avLst/>
            </a:prstGeom>
          </p:spPr>
        </p:pic>
        <p:sp>
          <p:nvSpPr>
            <p:cNvPr id="18" name="TextBox 17">
              <a:extLst>
                <a:ext uri="{FF2B5EF4-FFF2-40B4-BE49-F238E27FC236}">
                  <a16:creationId xmlns:a16="http://schemas.microsoft.com/office/drawing/2014/main" xmlns="" id="{94A1068B-206A-4BF5-9F7E-C61C7C765385}"/>
                </a:ext>
              </a:extLst>
            </p:cNvPr>
            <p:cNvSpPr txBox="1"/>
            <p:nvPr/>
          </p:nvSpPr>
          <p:spPr>
            <a:xfrm>
              <a:off x="6449693" y="1766046"/>
              <a:ext cx="563217" cy="369332"/>
            </a:xfrm>
            <a:prstGeom prst="rect">
              <a:avLst/>
            </a:prstGeom>
            <a:solidFill>
              <a:schemeClr val="bg2">
                <a:lumMod val="75000"/>
              </a:schemeClr>
            </a:solidFill>
          </p:spPr>
          <p:txBody>
            <a:bodyPr wrap="square" rtlCol="0">
              <a:spAutoFit/>
            </a:bodyPr>
            <a:lstStyle/>
            <a:p>
              <a:r>
                <a:rPr lang="sv-SE" b="1" dirty="0"/>
                <a:t>(b)</a:t>
              </a:r>
            </a:p>
          </p:txBody>
        </p:sp>
      </p:grpSp>
    </p:spTree>
    <p:extLst>
      <p:ext uri="{BB962C8B-B14F-4D97-AF65-F5344CB8AC3E}">
        <p14:creationId xmlns:p14="http://schemas.microsoft.com/office/powerpoint/2010/main" val="7845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8E7CAF-3DD0-43DE-91AE-6ECC3F760533}"/>
              </a:ext>
            </a:extLst>
          </p:cNvPr>
          <p:cNvSpPr>
            <a:spLocks noGrp="1"/>
          </p:cNvSpPr>
          <p:nvPr>
            <p:ph type="title"/>
          </p:nvPr>
        </p:nvSpPr>
        <p:spPr/>
        <p:txBody>
          <a:bodyPr/>
          <a:lstStyle/>
          <a:p>
            <a:r>
              <a:rPr lang="sv-SE" dirty="0"/>
              <a:t>Basic types of quantum-well heterostructures </a:t>
            </a:r>
          </a:p>
        </p:txBody>
      </p:sp>
      <p:pic>
        <p:nvPicPr>
          <p:cNvPr id="7" name="Content Placeholder 6">
            <a:extLst>
              <a:ext uri="{FF2B5EF4-FFF2-40B4-BE49-F238E27FC236}">
                <a16:creationId xmlns:a16="http://schemas.microsoft.com/office/drawing/2014/main" xmlns="" id="{6A0D67D0-2277-49A9-B44C-CC22064F1C6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61948" y="1847088"/>
            <a:ext cx="6952488" cy="3163824"/>
          </a:xfrm>
        </p:spPr>
      </p:pic>
      <p:sp>
        <p:nvSpPr>
          <p:cNvPr id="4" name="Slide Number Placeholder 3">
            <a:extLst>
              <a:ext uri="{FF2B5EF4-FFF2-40B4-BE49-F238E27FC236}">
                <a16:creationId xmlns:a16="http://schemas.microsoft.com/office/drawing/2014/main" xmlns="" id="{0CA16604-6982-4E78-AC59-21CB6D45B8C3}"/>
              </a:ext>
            </a:extLst>
          </p:cNvPr>
          <p:cNvSpPr>
            <a:spLocks noGrp="1"/>
          </p:cNvSpPr>
          <p:nvPr>
            <p:ph type="sldNum" sz="quarter" idx="12"/>
          </p:nvPr>
        </p:nvSpPr>
        <p:spPr/>
        <p:txBody>
          <a:bodyPr/>
          <a:lstStyle/>
          <a:p>
            <a:pPr lvl="5"/>
            <a:r>
              <a:rPr lang="sv-SE" dirty="0"/>
              <a:t>4</a:t>
            </a:r>
          </a:p>
        </p:txBody>
      </p:sp>
      <p:sp>
        <p:nvSpPr>
          <p:cNvPr id="3" name="TextBox 2">
            <a:extLst>
              <a:ext uri="{FF2B5EF4-FFF2-40B4-BE49-F238E27FC236}">
                <a16:creationId xmlns:a16="http://schemas.microsoft.com/office/drawing/2014/main" xmlns="" id="{1D1601C0-0755-4283-B4AC-0E8A38DF9D5A}"/>
              </a:ext>
            </a:extLst>
          </p:cNvPr>
          <p:cNvSpPr txBox="1"/>
          <p:nvPr/>
        </p:nvSpPr>
        <p:spPr>
          <a:xfrm>
            <a:off x="2261948" y="5421367"/>
            <a:ext cx="7557914" cy="923330"/>
          </a:xfrm>
          <a:prstGeom prst="rect">
            <a:avLst/>
          </a:prstGeom>
          <a:noFill/>
        </p:spPr>
        <p:txBody>
          <a:bodyPr wrap="square" rtlCol="0">
            <a:spAutoFit/>
          </a:bodyPr>
          <a:lstStyle/>
          <a:p>
            <a:r>
              <a:rPr lang="en-US" i="1" dirty="0"/>
              <a:t>Fig. 12.4 </a:t>
            </a:r>
            <a:r>
              <a:rPr lang="en-US" dirty="0"/>
              <a:t>Basic types of quantum wells and illustration of the band-offset</a:t>
            </a:r>
          </a:p>
          <a:p>
            <a:r>
              <a:rPr lang="en-US" dirty="0"/>
              <a:t>calculation from electron affinities—the Anderson rule: (a) type I, (b) type II, and (c) type IIb, sometimes called type III.</a:t>
            </a:r>
            <a:endParaRPr lang="sv-SE" dirty="0"/>
          </a:p>
        </p:txBody>
      </p:sp>
      <p:pic>
        <p:nvPicPr>
          <p:cNvPr id="6" name="Picture 5">
            <a:extLst>
              <a:ext uri="{FF2B5EF4-FFF2-40B4-BE49-F238E27FC236}">
                <a16:creationId xmlns:a16="http://schemas.microsoft.com/office/drawing/2014/main" xmlns="" id="{A808EBBD-DF6C-48F9-8153-819356221A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2810" y="4770311"/>
            <a:ext cx="3076239" cy="651056"/>
          </a:xfrm>
          <a:prstGeom prst="rect">
            <a:avLst/>
          </a:prstGeom>
          <a:ln w="28575">
            <a:solidFill>
              <a:srgbClr val="C00000"/>
            </a:solidFill>
          </a:ln>
        </p:spPr>
      </p:pic>
    </p:spTree>
    <p:extLst>
      <p:ext uri="{BB962C8B-B14F-4D97-AF65-F5344CB8AC3E}">
        <p14:creationId xmlns:p14="http://schemas.microsoft.com/office/powerpoint/2010/main" val="354736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59791002-1980-41C2-B286-2CFEBE23B199}"/>
              </a:ext>
            </a:extLst>
          </p:cNvPr>
          <p:cNvSpPr>
            <a:spLocks noGrp="1"/>
          </p:cNvSpPr>
          <p:nvPr>
            <p:ph type="sldNum" sz="quarter" idx="12"/>
          </p:nvPr>
        </p:nvSpPr>
        <p:spPr/>
        <p:txBody>
          <a:bodyPr/>
          <a:lstStyle/>
          <a:p>
            <a:pPr lvl="5"/>
            <a:r>
              <a:rPr lang="sv-SE" dirty="0"/>
              <a:t>5</a:t>
            </a:r>
          </a:p>
        </p:txBody>
      </p:sp>
      <p:grpSp>
        <p:nvGrpSpPr>
          <p:cNvPr id="5" name="Group 4">
            <a:extLst>
              <a:ext uri="{FF2B5EF4-FFF2-40B4-BE49-F238E27FC236}">
                <a16:creationId xmlns:a16="http://schemas.microsoft.com/office/drawing/2014/main" xmlns="" id="{5AB87452-FBA7-4140-BF3B-E5976ACDA2C7}"/>
              </a:ext>
            </a:extLst>
          </p:cNvPr>
          <p:cNvGrpSpPr/>
          <p:nvPr/>
        </p:nvGrpSpPr>
        <p:grpSpPr>
          <a:xfrm>
            <a:off x="2106227" y="1198632"/>
            <a:ext cx="7979543" cy="5157717"/>
            <a:chOff x="3406587" y="913255"/>
            <a:chExt cx="7979543" cy="5157717"/>
          </a:xfrm>
        </p:grpSpPr>
        <p:sp>
          <p:nvSpPr>
            <p:cNvPr id="6" name="Rectangle 5">
              <a:extLst>
                <a:ext uri="{FF2B5EF4-FFF2-40B4-BE49-F238E27FC236}">
                  <a16:creationId xmlns:a16="http://schemas.microsoft.com/office/drawing/2014/main" xmlns="" id="{BAD96D2E-B50B-4807-8295-1F81682F9266}"/>
                </a:ext>
              </a:extLst>
            </p:cNvPr>
            <p:cNvSpPr/>
            <p:nvPr/>
          </p:nvSpPr>
          <p:spPr>
            <a:xfrm>
              <a:off x="3406587" y="913255"/>
              <a:ext cx="7979543" cy="51577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7" name="Picture 6">
              <a:extLst>
                <a:ext uri="{FF2B5EF4-FFF2-40B4-BE49-F238E27FC236}">
                  <a16:creationId xmlns:a16="http://schemas.microsoft.com/office/drawing/2014/main" xmlns="" id="{F32F2E0E-AE11-4FF4-BC93-BF9790A2CE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1097" y="1026383"/>
              <a:ext cx="7151099" cy="5044589"/>
            </a:xfrm>
            <a:prstGeom prst="rect">
              <a:avLst/>
            </a:prstGeom>
            <a:solidFill>
              <a:schemeClr val="bg1"/>
            </a:solidFill>
            <a:ln>
              <a:noFill/>
            </a:ln>
          </p:spPr>
        </p:pic>
      </p:grpSp>
      <p:sp>
        <p:nvSpPr>
          <p:cNvPr id="8" name="Title 1">
            <a:extLst>
              <a:ext uri="{FF2B5EF4-FFF2-40B4-BE49-F238E27FC236}">
                <a16:creationId xmlns:a16="http://schemas.microsoft.com/office/drawing/2014/main" xmlns="" id="{32FBD52D-7B9C-4513-8F00-D6D4AA5CC61D}"/>
              </a:ext>
            </a:extLst>
          </p:cNvPr>
          <p:cNvSpPr txBox="1">
            <a:spLocks/>
          </p:cNvSpPr>
          <p:nvPr/>
        </p:nvSpPr>
        <p:spPr>
          <a:xfrm>
            <a:off x="838199" y="19828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Basic types of quantum-well heterostructures </a:t>
            </a:r>
          </a:p>
        </p:txBody>
      </p:sp>
    </p:spTree>
    <p:extLst>
      <p:ext uri="{BB962C8B-B14F-4D97-AF65-F5344CB8AC3E}">
        <p14:creationId xmlns:p14="http://schemas.microsoft.com/office/powerpoint/2010/main" val="76789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D0EEAC-0C79-4BA7-94A8-26AE012F7FEA}"/>
              </a:ext>
            </a:extLst>
          </p:cNvPr>
          <p:cNvSpPr>
            <a:spLocks noGrp="1"/>
          </p:cNvSpPr>
          <p:nvPr>
            <p:ph type="title"/>
          </p:nvPr>
        </p:nvSpPr>
        <p:spPr>
          <a:xfrm>
            <a:off x="838200" y="326300"/>
            <a:ext cx="10515600" cy="1325563"/>
          </a:xfrm>
        </p:spPr>
        <p:txBody>
          <a:bodyPr/>
          <a:lstStyle/>
          <a:p>
            <a:r>
              <a:rPr lang="sv-SE" dirty="0"/>
              <a:t>Dnesity of states in low-dimensional semiconductor</a:t>
            </a:r>
          </a:p>
        </p:txBody>
      </p:sp>
      <p:pic>
        <p:nvPicPr>
          <p:cNvPr id="9" name="Content Placeholder 8">
            <a:extLst>
              <a:ext uri="{FF2B5EF4-FFF2-40B4-BE49-F238E27FC236}">
                <a16:creationId xmlns:a16="http://schemas.microsoft.com/office/drawing/2014/main" xmlns="" id="{5523ED4C-AF55-46E7-8ABF-237CE09E1341}"/>
              </a:ext>
            </a:extLst>
          </p:cNvPr>
          <p:cNvPicPr>
            <a:picLocks noGrp="1" noChangeAspect="1"/>
          </p:cNvPicPr>
          <p:nvPr>
            <p:ph idx="1"/>
          </p:nvPr>
        </p:nvPicPr>
        <p:blipFill>
          <a:blip r:embed="rId3"/>
          <a:stretch>
            <a:fillRect/>
          </a:stretch>
        </p:blipFill>
        <p:spPr>
          <a:xfrm>
            <a:off x="1138737" y="4788190"/>
            <a:ext cx="1343025" cy="704850"/>
          </a:xfrm>
          <a:prstGeom prst="rect">
            <a:avLst/>
          </a:prstGeom>
          <a:ln w="28575">
            <a:solidFill>
              <a:srgbClr val="00B0F0"/>
            </a:solidFill>
          </a:ln>
        </p:spPr>
      </p:pic>
      <p:sp>
        <p:nvSpPr>
          <p:cNvPr id="4" name="Slide Number Placeholder 3">
            <a:extLst>
              <a:ext uri="{FF2B5EF4-FFF2-40B4-BE49-F238E27FC236}">
                <a16:creationId xmlns:a16="http://schemas.microsoft.com/office/drawing/2014/main" xmlns="" id="{5066C2A4-32ED-4380-9685-CE1F3AE5C79C}"/>
              </a:ext>
            </a:extLst>
          </p:cNvPr>
          <p:cNvSpPr>
            <a:spLocks noGrp="1"/>
          </p:cNvSpPr>
          <p:nvPr>
            <p:ph type="sldNum" sz="quarter" idx="12"/>
          </p:nvPr>
        </p:nvSpPr>
        <p:spPr/>
        <p:txBody>
          <a:bodyPr/>
          <a:lstStyle/>
          <a:p>
            <a:pPr lvl="5"/>
            <a:r>
              <a:rPr lang="sv-SE" dirty="0"/>
              <a:t>6</a:t>
            </a:r>
          </a:p>
        </p:txBody>
      </p:sp>
      <p:pic>
        <p:nvPicPr>
          <p:cNvPr id="5" name="Picture 4">
            <a:extLst>
              <a:ext uri="{FF2B5EF4-FFF2-40B4-BE49-F238E27FC236}">
                <a16:creationId xmlns:a16="http://schemas.microsoft.com/office/drawing/2014/main" xmlns="" id="{C58609F4-FEAC-42C1-8A9A-6D9D20A4E691}"/>
              </a:ext>
            </a:extLst>
          </p:cNvPr>
          <p:cNvPicPr>
            <a:picLocks noChangeAspect="1"/>
          </p:cNvPicPr>
          <p:nvPr/>
        </p:nvPicPr>
        <p:blipFill rotWithShape="1">
          <a:blip r:embed="rId4"/>
          <a:srcRect t="10870"/>
          <a:stretch/>
        </p:blipFill>
        <p:spPr>
          <a:xfrm>
            <a:off x="1065349" y="2170978"/>
            <a:ext cx="2800350" cy="475422"/>
          </a:xfrm>
          <a:prstGeom prst="rect">
            <a:avLst/>
          </a:prstGeom>
          <a:ln w="38100">
            <a:solidFill>
              <a:srgbClr val="C00000"/>
            </a:solidFill>
          </a:ln>
        </p:spPr>
      </p:pic>
      <p:pic>
        <p:nvPicPr>
          <p:cNvPr id="6" name="Picture 5">
            <a:extLst>
              <a:ext uri="{FF2B5EF4-FFF2-40B4-BE49-F238E27FC236}">
                <a16:creationId xmlns:a16="http://schemas.microsoft.com/office/drawing/2014/main" xmlns="" id="{B4EBA625-28F1-4F36-8F8E-C0C206EDD29E}"/>
              </a:ext>
            </a:extLst>
          </p:cNvPr>
          <p:cNvPicPr>
            <a:picLocks noChangeAspect="1"/>
          </p:cNvPicPr>
          <p:nvPr/>
        </p:nvPicPr>
        <p:blipFill>
          <a:blip r:embed="rId5"/>
          <a:stretch>
            <a:fillRect/>
          </a:stretch>
        </p:blipFill>
        <p:spPr>
          <a:xfrm>
            <a:off x="1065349" y="2879765"/>
            <a:ext cx="3514725" cy="571500"/>
          </a:xfrm>
          <a:prstGeom prst="rect">
            <a:avLst/>
          </a:prstGeom>
          <a:ln w="38100">
            <a:solidFill>
              <a:srgbClr val="C00000"/>
            </a:solidFill>
          </a:ln>
        </p:spPr>
      </p:pic>
      <p:grpSp>
        <p:nvGrpSpPr>
          <p:cNvPr id="12" name="Group 11">
            <a:extLst>
              <a:ext uri="{FF2B5EF4-FFF2-40B4-BE49-F238E27FC236}">
                <a16:creationId xmlns:a16="http://schemas.microsoft.com/office/drawing/2014/main" xmlns="" id="{8AABCF88-9229-45EB-A03E-3B83172EC227}"/>
              </a:ext>
            </a:extLst>
          </p:cNvPr>
          <p:cNvGrpSpPr/>
          <p:nvPr/>
        </p:nvGrpSpPr>
        <p:grpSpPr>
          <a:xfrm>
            <a:off x="623680" y="3615508"/>
            <a:ext cx="6484038" cy="1580268"/>
            <a:chOff x="1007374" y="4053121"/>
            <a:chExt cx="6484038" cy="1580268"/>
          </a:xfrm>
        </p:grpSpPr>
        <p:grpSp>
          <p:nvGrpSpPr>
            <p:cNvPr id="11" name="Group 10">
              <a:extLst>
                <a:ext uri="{FF2B5EF4-FFF2-40B4-BE49-F238E27FC236}">
                  <a16:creationId xmlns:a16="http://schemas.microsoft.com/office/drawing/2014/main" xmlns="" id="{979390FA-2E82-48A6-9A29-73154FFC18DC}"/>
                </a:ext>
              </a:extLst>
            </p:cNvPr>
            <p:cNvGrpSpPr/>
            <p:nvPr/>
          </p:nvGrpSpPr>
          <p:grpSpPr>
            <a:xfrm>
              <a:off x="1007374" y="4053121"/>
              <a:ext cx="6484038" cy="1028700"/>
              <a:chOff x="1007374" y="4053121"/>
              <a:chExt cx="6484038" cy="1028700"/>
            </a:xfrm>
          </p:grpSpPr>
          <p:pic>
            <p:nvPicPr>
              <p:cNvPr id="7" name="Picture 6">
                <a:extLst>
                  <a:ext uri="{FF2B5EF4-FFF2-40B4-BE49-F238E27FC236}">
                    <a16:creationId xmlns:a16="http://schemas.microsoft.com/office/drawing/2014/main" xmlns="" id="{2D29F2F9-F941-4E72-A657-52E03DF8479D}"/>
                  </a:ext>
                </a:extLst>
              </p:cNvPr>
              <p:cNvPicPr>
                <a:picLocks noChangeAspect="1"/>
              </p:cNvPicPr>
              <p:nvPr/>
            </p:nvPicPr>
            <p:blipFill>
              <a:blip r:embed="rId6"/>
              <a:stretch>
                <a:fillRect/>
              </a:stretch>
            </p:blipFill>
            <p:spPr>
              <a:xfrm>
                <a:off x="1007374" y="4053121"/>
                <a:ext cx="5581650" cy="1028700"/>
              </a:xfrm>
              <a:prstGeom prst="rect">
                <a:avLst/>
              </a:prstGeom>
            </p:spPr>
          </p:pic>
          <p:pic>
            <p:nvPicPr>
              <p:cNvPr id="8" name="Picture 7">
                <a:extLst>
                  <a:ext uri="{FF2B5EF4-FFF2-40B4-BE49-F238E27FC236}">
                    <a16:creationId xmlns:a16="http://schemas.microsoft.com/office/drawing/2014/main" xmlns="" id="{BD51FE13-0E83-4192-8815-9304548F34EA}"/>
                  </a:ext>
                </a:extLst>
              </p:cNvPr>
              <p:cNvPicPr>
                <a:picLocks noChangeAspect="1"/>
              </p:cNvPicPr>
              <p:nvPr/>
            </p:nvPicPr>
            <p:blipFill rotWithShape="1">
              <a:blip r:embed="rId7"/>
              <a:srcRect l="22180" b="4260"/>
              <a:stretch/>
            </p:blipFill>
            <p:spPr>
              <a:xfrm>
                <a:off x="6431443" y="4243737"/>
                <a:ext cx="1059969" cy="647467"/>
              </a:xfrm>
              <a:prstGeom prst="rect">
                <a:avLst/>
              </a:prstGeom>
            </p:spPr>
          </p:pic>
        </p:grpSp>
        <p:sp>
          <p:nvSpPr>
            <p:cNvPr id="10" name="Arrow: Right 9">
              <a:extLst>
                <a:ext uri="{FF2B5EF4-FFF2-40B4-BE49-F238E27FC236}">
                  <a16:creationId xmlns:a16="http://schemas.microsoft.com/office/drawing/2014/main" xmlns="" id="{123F35CE-C8CB-410D-8E26-15666735FDF8}"/>
                </a:ext>
              </a:extLst>
            </p:cNvPr>
            <p:cNvSpPr/>
            <p:nvPr/>
          </p:nvSpPr>
          <p:spPr>
            <a:xfrm>
              <a:off x="1007374" y="5443329"/>
              <a:ext cx="406884" cy="190060"/>
            </a:xfrm>
            <a:prstGeom prst="right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14" name="Picture 13">
            <a:extLst>
              <a:ext uri="{FF2B5EF4-FFF2-40B4-BE49-F238E27FC236}">
                <a16:creationId xmlns:a16="http://schemas.microsoft.com/office/drawing/2014/main" xmlns="" id="{B515ED9A-3882-4E88-9DE1-C9DE24B280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10597" y="1870966"/>
            <a:ext cx="3644882" cy="2589097"/>
          </a:xfrm>
          <a:prstGeom prst="rect">
            <a:avLst/>
          </a:prstGeom>
        </p:spPr>
      </p:pic>
      <p:sp>
        <p:nvSpPr>
          <p:cNvPr id="15" name="TextBox 14">
            <a:extLst>
              <a:ext uri="{FF2B5EF4-FFF2-40B4-BE49-F238E27FC236}">
                <a16:creationId xmlns:a16="http://schemas.microsoft.com/office/drawing/2014/main" xmlns="" id="{287CE7C8-4B56-4668-952E-91444E5DBC87}"/>
              </a:ext>
            </a:extLst>
          </p:cNvPr>
          <p:cNvSpPr txBox="1"/>
          <p:nvPr/>
        </p:nvSpPr>
        <p:spPr>
          <a:xfrm>
            <a:off x="5733844" y="4700716"/>
            <a:ext cx="6312382" cy="1200329"/>
          </a:xfrm>
          <a:prstGeom prst="rect">
            <a:avLst/>
          </a:prstGeom>
          <a:noFill/>
        </p:spPr>
        <p:txBody>
          <a:bodyPr wrap="square" rtlCol="0">
            <a:spAutoFit/>
          </a:bodyPr>
          <a:lstStyle/>
          <a:p>
            <a:r>
              <a:rPr lang="en-US" i="1" dirty="0"/>
              <a:t>Fig. 12.6 </a:t>
            </a:r>
            <a:r>
              <a:rPr lang="en-US" dirty="0"/>
              <a:t>A particle in a box of length </a:t>
            </a:r>
            <a:r>
              <a:rPr lang="en-US" i="1" dirty="0"/>
              <a:t>L</a:t>
            </a:r>
            <a:r>
              <a:rPr lang="en-US" dirty="0"/>
              <a:t>: Possible wavefunctions of a </a:t>
            </a:r>
            <a:r>
              <a:rPr lang="en-US" dirty="0" err="1"/>
              <a:t>particlebconfined</a:t>
            </a:r>
            <a:r>
              <a:rPr lang="en-US" dirty="0"/>
              <a:t> within impenetrable barriers are harmonic functions with nodes at the barrier walls and periods equal to an integer multiple of π/</a:t>
            </a:r>
            <a:r>
              <a:rPr lang="en-US" i="1" dirty="0"/>
              <a:t>L</a:t>
            </a:r>
            <a:r>
              <a:rPr lang="en-US" dirty="0"/>
              <a:t>.</a:t>
            </a:r>
            <a:endParaRPr lang="sv-SE" dirty="0"/>
          </a:p>
        </p:txBody>
      </p:sp>
      <p:pic>
        <p:nvPicPr>
          <p:cNvPr id="16" name="Picture 15">
            <a:extLst>
              <a:ext uri="{FF2B5EF4-FFF2-40B4-BE49-F238E27FC236}">
                <a16:creationId xmlns:a16="http://schemas.microsoft.com/office/drawing/2014/main" xmlns="" id="{99807765-437B-40D0-A85C-B2816AB466A6}"/>
              </a:ext>
            </a:extLst>
          </p:cNvPr>
          <p:cNvPicPr>
            <a:picLocks noChangeAspect="1"/>
          </p:cNvPicPr>
          <p:nvPr/>
        </p:nvPicPr>
        <p:blipFill>
          <a:blip r:embed="rId9"/>
          <a:stretch>
            <a:fillRect/>
          </a:stretch>
        </p:blipFill>
        <p:spPr>
          <a:xfrm>
            <a:off x="9888514" y="3390971"/>
            <a:ext cx="1285875" cy="466725"/>
          </a:xfrm>
          <a:prstGeom prst="rect">
            <a:avLst/>
          </a:prstGeom>
          <a:ln>
            <a:solidFill>
              <a:srgbClr val="C00000"/>
            </a:solidFill>
          </a:ln>
        </p:spPr>
      </p:pic>
    </p:spTree>
    <p:extLst>
      <p:ext uri="{BB962C8B-B14F-4D97-AF65-F5344CB8AC3E}">
        <p14:creationId xmlns:p14="http://schemas.microsoft.com/office/powerpoint/2010/main" val="1462475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28A5CA45-0FCE-4315-8731-79248B1EA9E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103850" y="1195345"/>
            <a:ext cx="3924300" cy="3793236"/>
          </a:xfrm>
        </p:spPr>
      </p:pic>
      <p:sp>
        <p:nvSpPr>
          <p:cNvPr id="4" name="Slide Number Placeholder 3">
            <a:extLst>
              <a:ext uri="{FF2B5EF4-FFF2-40B4-BE49-F238E27FC236}">
                <a16:creationId xmlns:a16="http://schemas.microsoft.com/office/drawing/2014/main" xmlns="" id="{F3522B50-D81C-4D42-952C-AA969D1E1BAF}"/>
              </a:ext>
            </a:extLst>
          </p:cNvPr>
          <p:cNvSpPr>
            <a:spLocks noGrp="1"/>
          </p:cNvSpPr>
          <p:nvPr>
            <p:ph type="sldNum" sz="quarter" idx="12"/>
          </p:nvPr>
        </p:nvSpPr>
        <p:spPr/>
        <p:txBody>
          <a:bodyPr/>
          <a:lstStyle/>
          <a:p>
            <a:pPr lvl="5"/>
            <a:r>
              <a:rPr lang="sv-SE" dirty="0"/>
              <a:t>7</a:t>
            </a:r>
          </a:p>
        </p:txBody>
      </p:sp>
      <p:sp>
        <p:nvSpPr>
          <p:cNvPr id="7" name="TextBox 6">
            <a:extLst>
              <a:ext uri="{FF2B5EF4-FFF2-40B4-BE49-F238E27FC236}">
                <a16:creationId xmlns:a16="http://schemas.microsoft.com/office/drawing/2014/main" xmlns="" id="{0BF13F6D-2A27-4D07-8738-EBC733C481D9}"/>
              </a:ext>
            </a:extLst>
          </p:cNvPr>
          <p:cNvSpPr txBox="1"/>
          <p:nvPr/>
        </p:nvSpPr>
        <p:spPr>
          <a:xfrm>
            <a:off x="7082079" y="5200990"/>
            <a:ext cx="4468211" cy="923330"/>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Illustration to the calculation of the density of</a:t>
            </a:r>
          </a:p>
          <a:p>
            <a:r>
              <a:rPr lang="en-US" dirty="0">
                <a:latin typeface="Times New Roman" panose="02020603050405020304" pitchFamily="18" charset="0"/>
                <a:cs typeface="Times New Roman" panose="02020603050405020304" pitchFamily="18" charset="0"/>
              </a:rPr>
              <a:t> states in two-dimensional </a:t>
            </a:r>
            <a:r>
              <a:rPr lang="en-US" b="1" dirty="0">
                <a:latin typeface="Times New Roman" panose="02020603050405020304" pitchFamily="18" charset="0"/>
                <a:cs typeface="Times New Roman" panose="02020603050405020304" pitchFamily="18" charset="0"/>
              </a:rPr>
              <a:t>k</a:t>
            </a:r>
            <a:r>
              <a:rPr lang="en-US" dirty="0">
                <a:latin typeface="Times New Roman" panose="02020603050405020304" pitchFamily="18" charset="0"/>
                <a:cs typeface="Times New Roman" panose="02020603050405020304" pitchFamily="18" charset="0"/>
              </a:rPr>
              <a:t>-space. One state</a:t>
            </a:r>
          </a:p>
          <a:p>
            <a:r>
              <a:rPr lang="en-US" dirty="0">
                <a:latin typeface="Times New Roman" panose="02020603050405020304" pitchFamily="18" charset="0"/>
                <a:cs typeface="Times New Roman" panose="02020603050405020304" pitchFamily="18" charset="0"/>
              </a:rPr>
              <a:t> occupies a volume of (π/</a:t>
            </a:r>
            <a:r>
              <a:rPr lang="sv-SE" i="1" dirty="0">
                <a:latin typeface="Times New Roman" panose="02020603050405020304" pitchFamily="18" charset="0"/>
                <a:cs typeface="Times New Roman" panose="02020603050405020304" pitchFamily="18" charset="0"/>
              </a:rPr>
              <a:t>L</a:t>
            </a:r>
            <a:r>
              <a:rPr lang="sv-SE" dirty="0">
                <a:latin typeface="Times New Roman" panose="02020603050405020304" pitchFamily="18" charset="0"/>
                <a:cs typeface="Times New Roman" panose="02020603050405020304" pitchFamily="18" charset="0"/>
              </a:rPr>
              <a:t>)2. </a:t>
            </a:r>
          </a:p>
        </p:txBody>
      </p:sp>
      <p:pic>
        <p:nvPicPr>
          <p:cNvPr id="8" name="Picture 7">
            <a:extLst>
              <a:ext uri="{FF2B5EF4-FFF2-40B4-BE49-F238E27FC236}">
                <a16:creationId xmlns:a16="http://schemas.microsoft.com/office/drawing/2014/main" xmlns="" id="{A685645D-EC7B-41BD-BC00-0F7DAEDF611C}"/>
              </a:ext>
            </a:extLst>
          </p:cNvPr>
          <p:cNvPicPr>
            <a:picLocks noChangeAspect="1"/>
          </p:cNvPicPr>
          <p:nvPr/>
        </p:nvPicPr>
        <p:blipFill>
          <a:blip r:embed="rId4"/>
          <a:stretch>
            <a:fillRect/>
          </a:stretch>
        </p:blipFill>
        <p:spPr>
          <a:xfrm>
            <a:off x="830814" y="2072027"/>
            <a:ext cx="2629431" cy="975626"/>
          </a:xfrm>
          <a:prstGeom prst="rect">
            <a:avLst/>
          </a:prstGeom>
        </p:spPr>
      </p:pic>
      <p:pic>
        <p:nvPicPr>
          <p:cNvPr id="10" name="Picture 9">
            <a:extLst>
              <a:ext uri="{FF2B5EF4-FFF2-40B4-BE49-F238E27FC236}">
                <a16:creationId xmlns:a16="http://schemas.microsoft.com/office/drawing/2014/main" xmlns="" id="{1104EF4E-98C5-401A-9D08-4B53C3456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8243" y="3239085"/>
            <a:ext cx="855787" cy="459203"/>
          </a:xfrm>
          <a:prstGeom prst="rect">
            <a:avLst/>
          </a:prstGeom>
        </p:spPr>
      </p:pic>
      <p:pic>
        <p:nvPicPr>
          <p:cNvPr id="3" name="Picture 2">
            <a:extLst>
              <a:ext uri="{FF2B5EF4-FFF2-40B4-BE49-F238E27FC236}">
                <a16:creationId xmlns:a16="http://schemas.microsoft.com/office/drawing/2014/main" xmlns="" id="{FDFBC79B-B2F5-462A-A2CC-0633DF7FC923}"/>
              </a:ext>
            </a:extLst>
          </p:cNvPr>
          <p:cNvPicPr>
            <a:picLocks noChangeAspect="1"/>
          </p:cNvPicPr>
          <p:nvPr/>
        </p:nvPicPr>
        <p:blipFill>
          <a:blip r:embed="rId6"/>
          <a:stretch>
            <a:fillRect/>
          </a:stretch>
        </p:blipFill>
        <p:spPr>
          <a:xfrm>
            <a:off x="988243" y="4081153"/>
            <a:ext cx="2314575" cy="1543050"/>
          </a:xfrm>
          <a:prstGeom prst="rect">
            <a:avLst/>
          </a:prstGeom>
          <a:ln>
            <a:solidFill>
              <a:srgbClr val="00B0F0"/>
            </a:solidFill>
          </a:ln>
        </p:spPr>
      </p:pic>
      <p:pic>
        <p:nvPicPr>
          <p:cNvPr id="5" name="Picture 4">
            <a:extLst>
              <a:ext uri="{FF2B5EF4-FFF2-40B4-BE49-F238E27FC236}">
                <a16:creationId xmlns:a16="http://schemas.microsoft.com/office/drawing/2014/main" xmlns="" id="{5FCEBEBE-8A60-422C-8CDE-232A4A64314B}"/>
              </a:ext>
            </a:extLst>
          </p:cNvPr>
          <p:cNvPicPr>
            <a:picLocks noChangeAspect="1"/>
          </p:cNvPicPr>
          <p:nvPr/>
        </p:nvPicPr>
        <p:blipFill>
          <a:blip r:embed="rId7"/>
          <a:stretch>
            <a:fillRect/>
          </a:stretch>
        </p:blipFill>
        <p:spPr>
          <a:xfrm>
            <a:off x="3635111" y="4016436"/>
            <a:ext cx="3114675" cy="1895475"/>
          </a:xfrm>
          <a:prstGeom prst="rect">
            <a:avLst/>
          </a:prstGeom>
          <a:ln>
            <a:solidFill>
              <a:srgbClr val="00B0F0"/>
            </a:solidFill>
          </a:ln>
        </p:spPr>
      </p:pic>
      <p:sp>
        <p:nvSpPr>
          <p:cNvPr id="20" name="Title 1">
            <a:extLst>
              <a:ext uri="{FF2B5EF4-FFF2-40B4-BE49-F238E27FC236}">
                <a16:creationId xmlns:a16="http://schemas.microsoft.com/office/drawing/2014/main" xmlns="" id="{CD9A0CE3-F679-4408-AAE6-7D3DEBD558CD}"/>
              </a:ext>
            </a:extLst>
          </p:cNvPr>
          <p:cNvSpPr>
            <a:spLocks noGrp="1"/>
          </p:cNvSpPr>
          <p:nvPr>
            <p:ph type="title"/>
          </p:nvPr>
        </p:nvSpPr>
        <p:spPr>
          <a:xfrm>
            <a:off x="838200" y="326300"/>
            <a:ext cx="10515600" cy="1325563"/>
          </a:xfrm>
        </p:spPr>
        <p:txBody>
          <a:bodyPr/>
          <a:lstStyle/>
          <a:p>
            <a:r>
              <a:rPr lang="sv-SE" dirty="0"/>
              <a:t>Dnesity of states in low-dimensional semiconductor</a:t>
            </a:r>
          </a:p>
        </p:txBody>
      </p:sp>
    </p:spTree>
    <p:extLst>
      <p:ext uri="{BB962C8B-B14F-4D97-AF65-F5344CB8AC3E}">
        <p14:creationId xmlns:p14="http://schemas.microsoft.com/office/powerpoint/2010/main" val="23596842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A02B21CA-45E9-4C32-89B0-EE8754D2E7FC}"/>
              </a:ext>
            </a:extLst>
          </p:cNvPr>
          <p:cNvSpPr>
            <a:spLocks noGrp="1"/>
          </p:cNvSpPr>
          <p:nvPr>
            <p:ph type="sldNum" sz="quarter" idx="12"/>
          </p:nvPr>
        </p:nvSpPr>
        <p:spPr/>
        <p:txBody>
          <a:bodyPr/>
          <a:lstStyle/>
          <a:p>
            <a:pPr lvl="5"/>
            <a:r>
              <a:rPr lang="sv-SE" dirty="0"/>
              <a:t>8</a:t>
            </a:r>
          </a:p>
        </p:txBody>
      </p:sp>
      <p:pic>
        <p:nvPicPr>
          <p:cNvPr id="5" name="Picture 4">
            <a:extLst>
              <a:ext uri="{FF2B5EF4-FFF2-40B4-BE49-F238E27FC236}">
                <a16:creationId xmlns:a16="http://schemas.microsoft.com/office/drawing/2014/main" xmlns="" id="{62D750F0-B730-4359-A6C8-60FCEEFB98A4}"/>
              </a:ext>
            </a:extLst>
          </p:cNvPr>
          <p:cNvPicPr>
            <a:picLocks noChangeAspect="1"/>
          </p:cNvPicPr>
          <p:nvPr/>
        </p:nvPicPr>
        <p:blipFill>
          <a:blip r:embed="rId3"/>
          <a:stretch>
            <a:fillRect/>
          </a:stretch>
        </p:blipFill>
        <p:spPr>
          <a:xfrm>
            <a:off x="4591965" y="1361795"/>
            <a:ext cx="2438400" cy="742950"/>
          </a:xfrm>
          <a:prstGeom prst="rect">
            <a:avLst/>
          </a:prstGeom>
        </p:spPr>
      </p:pic>
      <p:pic>
        <p:nvPicPr>
          <p:cNvPr id="6" name="Picture 5">
            <a:extLst>
              <a:ext uri="{FF2B5EF4-FFF2-40B4-BE49-F238E27FC236}">
                <a16:creationId xmlns:a16="http://schemas.microsoft.com/office/drawing/2014/main" xmlns="" id="{27E364B5-BC93-41D9-925A-CDE83AB336E1}"/>
              </a:ext>
            </a:extLst>
          </p:cNvPr>
          <p:cNvPicPr>
            <a:picLocks noChangeAspect="1"/>
          </p:cNvPicPr>
          <p:nvPr/>
        </p:nvPicPr>
        <p:blipFill rotWithShape="1">
          <a:blip r:embed="rId4"/>
          <a:srcRect t="13784"/>
          <a:stretch/>
        </p:blipFill>
        <p:spPr>
          <a:xfrm>
            <a:off x="1135552" y="2517882"/>
            <a:ext cx="3905033" cy="798892"/>
          </a:xfrm>
          <a:prstGeom prst="rect">
            <a:avLst/>
          </a:prstGeom>
          <a:ln>
            <a:solidFill>
              <a:srgbClr val="00B0F0"/>
            </a:solidFill>
          </a:ln>
        </p:spPr>
      </p:pic>
      <p:pic>
        <p:nvPicPr>
          <p:cNvPr id="7" name="Picture 6">
            <a:extLst>
              <a:ext uri="{FF2B5EF4-FFF2-40B4-BE49-F238E27FC236}">
                <a16:creationId xmlns:a16="http://schemas.microsoft.com/office/drawing/2014/main" xmlns="" id="{BF036F0C-B8A1-4F3B-91FA-4764FFE65B62}"/>
              </a:ext>
            </a:extLst>
          </p:cNvPr>
          <p:cNvPicPr>
            <a:picLocks noChangeAspect="1"/>
          </p:cNvPicPr>
          <p:nvPr/>
        </p:nvPicPr>
        <p:blipFill rotWithShape="1">
          <a:blip r:embed="rId5"/>
          <a:srcRect t="17570" b="14368"/>
          <a:stretch/>
        </p:blipFill>
        <p:spPr>
          <a:xfrm>
            <a:off x="1021092" y="3480649"/>
            <a:ext cx="4133951" cy="752243"/>
          </a:xfrm>
          <a:prstGeom prst="rect">
            <a:avLst/>
          </a:prstGeom>
          <a:solidFill>
            <a:srgbClr val="00B0F0"/>
          </a:solidFill>
          <a:ln>
            <a:solidFill>
              <a:srgbClr val="00B0F0"/>
            </a:solidFill>
          </a:ln>
        </p:spPr>
      </p:pic>
      <p:pic>
        <p:nvPicPr>
          <p:cNvPr id="8" name="Picture 7">
            <a:extLst>
              <a:ext uri="{FF2B5EF4-FFF2-40B4-BE49-F238E27FC236}">
                <a16:creationId xmlns:a16="http://schemas.microsoft.com/office/drawing/2014/main" xmlns="" id="{1D326ECA-1E70-4BA1-B01F-E0FC68F7D459}"/>
              </a:ext>
            </a:extLst>
          </p:cNvPr>
          <p:cNvPicPr>
            <a:picLocks noChangeAspect="1"/>
          </p:cNvPicPr>
          <p:nvPr/>
        </p:nvPicPr>
        <p:blipFill>
          <a:blip r:embed="rId6"/>
          <a:stretch>
            <a:fillRect/>
          </a:stretch>
        </p:blipFill>
        <p:spPr>
          <a:xfrm>
            <a:off x="4388943" y="4607638"/>
            <a:ext cx="3781425" cy="1257300"/>
          </a:xfrm>
          <a:prstGeom prst="rect">
            <a:avLst/>
          </a:prstGeom>
        </p:spPr>
      </p:pic>
      <p:pic>
        <p:nvPicPr>
          <p:cNvPr id="9" name="Picture 8">
            <a:extLst>
              <a:ext uri="{FF2B5EF4-FFF2-40B4-BE49-F238E27FC236}">
                <a16:creationId xmlns:a16="http://schemas.microsoft.com/office/drawing/2014/main" xmlns="" id="{00DCA9D5-D945-418D-8A7F-D7538AC7603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60333" y="1975073"/>
            <a:ext cx="2876956" cy="4639825"/>
          </a:xfrm>
          <a:prstGeom prst="rect">
            <a:avLst/>
          </a:prstGeom>
        </p:spPr>
      </p:pic>
      <p:sp>
        <p:nvSpPr>
          <p:cNvPr id="10" name="Title 1">
            <a:extLst>
              <a:ext uri="{FF2B5EF4-FFF2-40B4-BE49-F238E27FC236}">
                <a16:creationId xmlns:a16="http://schemas.microsoft.com/office/drawing/2014/main" xmlns="" id="{87573465-2297-4C01-A31B-2CDBB65E364C}"/>
              </a:ext>
            </a:extLst>
          </p:cNvPr>
          <p:cNvSpPr>
            <a:spLocks noGrp="1"/>
          </p:cNvSpPr>
          <p:nvPr>
            <p:ph type="title"/>
          </p:nvPr>
        </p:nvSpPr>
        <p:spPr>
          <a:xfrm>
            <a:off x="838200" y="82599"/>
            <a:ext cx="10515600" cy="1325563"/>
          </a:xfrm>
        </p:spPr>
        <p:txBody>
          <a:bodyPr/>
          <a:lstStyle/>
          <a:p>
            <a:r>
              <a:rPr lang="sv-SE" dirty="0"/>
              <a:t>Dnesity of states in low-dimensional semiconductor</a:t>
            </a:r>
          </a:p>
        </p:txBody>
      </p:sp>
      <p:pic>
        <p:nvPicPr>
          <p:cNvPr id="11" name="Picture 10">
            <a:extLst>
              <a:ext uri="{FF2B5EF4-FFF2-40B4-BE49-F238E27FC236}">
                <a16:creationId xmlns:a16="http://schemas.microsoft.com/office/drawing/2014/main" xmlns="" id="{7292EC56-C641-49A0-AEAE-0C8FA0C6BB67}"/>
              </a:ext>
            </a:extLst>
          </p:cNvPr>
          <p:cNvPicPr>
            <a:picLocks noChangeAspect="1"/>
          </p:cNvPicPr>
          <p:nvPr/>
        </p:nvPicPr>
        <p:blipFill rotWithShape="1">
          <a:blip r:embed="rId8"/>
          <a:srcRect r="16801"/>
          <a:stretch/>
        </p:blipFill>
        <p:spPr>
          <a:xfrm>
            <a:off x="1306237" y="4357272"/>
            <a:ext cx="3462815" cy="2644046"/>
          </a:xfrm>
          <a:prstGeom prst="rect">
            <a:avLst/>
          </a:prstGeom>
          <a:ln>
            <a:solidFill>
              <a:srgbClr val="00B0F0"/>
            </a:solidFill>
          </a:ln>
        </p:spPr>
      </p:pic>
      <p:pic>
        <p:nvPicPr>
          <p:cNvPr id="12" name="Picture 11">
            <a:extLst>
              <a:ext uri="{FF2B5EF4-FFF2-40B4-BE49-F238E27FC236}">
                <a16:creationId xmlns:a16="http://schemas.microsoft.com/office/drawing/2014/main" xmlns="" id="{17EFD85A-4D4A-428C-AC6D-D884972304A3}"/>
              </a:ext>
            </a:extLst>
          </p:cNvPr>
          <p:cNvPicPr>
            <a:picLocks noChangeAspect="1"/>
          </p:cNvPicPr>
          <p:nvPr/>
        </p:nvPicPr>
        <p:blipFill>
          <a:blip r:embed="rId9"/>
          <a:stretch>
            <a:fillRect/>
          </a:stretch>
        </p:blipFill>
        <p:spPr>
          <a:xfrm>
            <a:off x="1101522" y="1192319"/>
            <a:ext cx="2629431" cy="975626"/>
          </a:xfrm>
          <a:prstGeom prst="rect">
            <a:avLst/>
          </a:prstGeom>
        </p:spPr>
      </p:pic>
      <p:sp>
        <p:nvSpPr>
          <p:cNvPr id="13" name="Arrow: Right 12">
            <a:extLst>
              <a:ext uri="{FF2B5EF4-FFF2-40B4-BE49-F238E27FC236}">
                <a16:creationId xmlns:a16="http://schemas.microsoft.com/office/drawing/2014/main" xmlns="" id="{13E23D11-4F69-418F-99B0-57FF49753702}"/>
              </a:ext>
            </a:extLst>
          </p:cNvPr>
          <p:cNvSpPr/>
          <p:nvPr/>
        </p:nvSpPr>
        <p:spPr>
          <a:xfrm>
            <a:off x="3836843" y="1565008"/>
            <a:ext cx="552100" cy="253926"/>
          </a:xfrm>
          <a:prstGeom prst="right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Box 13">
            <a:extLst>
              <a:ext uri="{FF2B5EF4-FFF2-40B4-BE49-F238E27FC236}">
                <a16:creationId xmlns:a16="http://schemas.microsoft.com/office/drawing/2014/main" xmlns="" id="{9C65EFC0-EAFE-47BD-91C2-325883E403D0}"/>
              </a:ext>
            </a:extLst>
          </p:cNvPr>
          <p:cNvSpPr txBox="1"/>
          <p:nvPr/>
        </p:nvSpPr>
        <p:spPr>
          <a:xfrm>
            <a:off x="1083140" y="2130382"/>
            <a:ext cx="5507405" cy="461665"/>
          </a:xfrm>
          <a:prstGeom prst="rect">
            <a:avLst/>
          </a:prstGeom>
          <a:noFill/>
        </p:spPr>
        <p:txBody>
          <a:bodyPr wrap="none" rtlCol="0">
            <a:spAutoFit/>
          </a:bodyPr>
          <a:lstStyle/>
          <a:p>
            <a:r>
              <a:rPr lang="sv-SE" sz="2400" b="1" dirty="0">
                <a:solidFill>
                  <a:schemeClr val="accent1">
                    <a:lumMod val="75000"/>
                  </a:schemeClr>
                </a:solidFill>
              </a:rPr>
              <a:t>In the simple parabolic shape of Ec and Ev</a:t>
            </a:r>
          </a:p>
        </p:txBody>
      </p:sp>
      <p:sp>
        <p:nvSpPr>
          <p:cNvPr id="15" name="Arrow: Down 14">
            <a:extLst>
              <a:ext uri="{FF2B5EF4-FFF2-40B4-BE49-F238E27FC236}">
                <a16:creationId xmlns:a16="http://schemas.microsoft.com/office/drawing/2014/main" xmlns="" id="{E6663E56-CB82-40D3-9376-8040684AA4E3}"/>
              </a:ext>
            </a:extLst>
          </p:cNvPr>
          <p:cNvSpPr/>
          <p:nvPr/>
        </p:nvSpPr>
        <p:spPr>
          <a:xfrm>
            <a:off x="2964619" y="3185807"/>
            <a:ext cx="246898" cy="310250"/>
          </a:xfrm>
          <a:prstGeom prst="down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Arrow: Right 15">
            <a:extLst>
              <a:ext uri="{FF2B5EF4-FFF2-40B4-BE49-F238E27FC236}">
                <a16:creationId xmlns:a16="http://schemas.microsoft.com/office/drawing/2014/main" xmlns="" id="{1BEF0A98-3009-44EA-91C1-D77B2BE9B095}"/>
              </a:ext>
            </a:extLst>
          </p:cNvPr>
          <p:cNvSpPr/>
          <p:nvPr/>
        </p:nvSpPr>
        <p:spPr>
          <a:xfrm>
            <a:off x="4475208" y="5109325"/>
            <a:ext cx="552100" cy="253926"/>
          </a:xfrm>
          <a:prstGeom prst="right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Arrow: Down 16">
            <a:extLst>
              <a:ext uri="{FF2B5EF4-FFF2-40B4-BE49-F238E27FC236}">
                <a16:creationId xmlns:a16="http://schemas.microsoft.com/office/drawing/2014/main" xmlns="" id="{3D73AEAF-FEF4-48C9-8D5C-F46608C8D094}"/>
              </a:ext>
            </a:extLst>
          </p:cNvPr>
          <p:cNvSpPr/>
          <p:nvPr/>
        </p:nvSpPr>
        <p:spPr>
          <a:xfrm>
            <a:off x="2964619" y="4038987"/>
            <a:ext cx="246898" cy="310250"/>
          </a:xfrm>
          <a:prstGeom prst="down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110949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22A9F5-E32A-498F-9963-1EDF062A4815}"/>
              </a:ext>
            </a:extLst>
          </p:cNvPr>
          <p:cNvSpPr>
            <a:spLocks noGrp="1"/>
          </p:cNvSpPr>
          <p:nvPr>
            <p:ph type="title"/>
          </p:nvPr>
        </p:nvSpPr>
        <p:spPr>
          <a:xfrm>
            <a:off x="869205" y="-15889"/>
            <a:ext cx="10515600" cy="1325563"/>
          </a:xfrm>
        </p:spPr>
        <p:txBody>
          <a:bodyPr/>
          <a:lstStyle/>
          <a:p>
            <a:r>
              <a:rPr lang="sv-SE" dirty="0"/>
              <a:t>Quantum wells</a:t>
            </a:r>
            <a:r>
              <a:rPr lang="sv-SE" b="1" dirty="0">
                <a:sym typeface="Symbol" panose="05050102010706020507" pitchFamily="18" charset="2"/>
              </a:rPr>
              <a:t></a:t>
            </a:r>
            <a:r>
              <a:rPr lang="sv-SE" sz="3600" dirty="0"/>
              <a:t>two-dimensional semiconductors</a:t>
            </a:r>
          </a:p>
        </p:txBody>
      </p:sp>
      <p:sp>
        <p:nvSpPr>
          <p:cNvPr id="3" name="Content Placeholder 2">
            <a:extLst>
              <a:ext uri="{FF2B5EF4-FFF2-40B4-BE49-F238E27FC236}">
                <a16:creationId xmlns:a16="http://schemas.microsoft.com/office/drawing/2014/main" xmlns="" id="{E5C203E1-AC0E-45E0-A1F7-D847F6A1AAF7}"/>
              </a:ext>
            </a:extLst>
          </p:cNvPr>
          <p:cNvSpPr>
            <a:spLocks noGrp="1"/>
          </p:cNvSpPr>
          <p:nvPr>
            <p:ph idx="1"/>
          </p:nvPr>
        </p:nvSpPr>
        <p:spPr>
          <a:xfrm>
            <a:off x="732318" y="1153552"/>
            <a:ext cx="10515600" cy="4351338"/>
          </a:xfrm>
        </p:spPr>
        <p:txBody>
          <a:bodyPr/>
          <a:lstStyle/>
          <a:p>
            <a:r>
              <a:rPr lang="sv-SE" dirty="0"/>
              <a:t>Single quantum well with infinite barriers</a:t>
            </a:r>
          </a:p>
        </p:txBody>
      </p:sp>
      <p:pic>
        <p:nvPicPr>
          <p:cNvPr id="10" name="Picture 9">
            <a:extLst>
              <a:ext uri="{FF2B5EF4-FFF2-40B4-BE49-F238E27FC236}">
                <a16:creationId xmlns:a16="http://schemas.microsoft.com/office/drawing/2014/main" xmlns="" id="{E79F7CA9-A6F5-4C92-BC49-F2726D0B20E3}"/>
              </a:ext>
            </a:extLst>
          </p:cNvPr>
          <p:cNvPicPr>
            <a:picLocks noChangeAspect="1"/>
          </p:cNvPicPr>
          <p:nvPr/>
        </p:nvPicPr>
        <p:blipFill>
          <a:blip r:embed="rId3"/>
          <a:stretch>
            <a:fillRect/>
          </a:stretch>
        </p:blipFill>
        <p:spPr>
          <a:xfrm>
            <a:off x="938609" y="5484549"/>
            <a:ext cx="4076700" cy="1190625"/>
          </a:xfrm>
          <a:prstGeom prst="rect">
            <a:avLst/>
          </a:prstGeom>
          <a:ln w="28575">
            <a:solidFill>
              <a:srgbClr val="00B0F0"/>
            </a:solidFill>
          </a:ln>
        </p:spPr>
      </p:pic>
      <p:sp>
        <p:nvSpPr>
          <p:cNvPr id="4" name="Slide Number Placeholder 3">
            <a:extLst>
              <a:ext uri="{FF2B5EF4-FFF2-40B4-BE49-F238E27FC236}">
                <a16:creationId xmlns:a16="http://schemas.microsoft.com/office/drawing/2014/main" xmlns="" id="{018464C9-858F-4755-892C-38541C3E4C0D}"/>
              </a:ext>
            </a:extLst>
          </p:cNvPr>
          <p:cNvSpPr>
            <a:spLocks noGrp="1"/>
          </p:cNvSpPr>
          <p:nvPr>
            <p:ph type="sldNum" sz="quarter" idx="12"/>
          </p:nvPr>
        </p:nvSpPr>
        <p:spPr/>
        <p:txBody>
          <a:bodyPr/>
          <a:lstStyle/>
          <a:p>
            <a:pPr lvl="5"/>
            <a:endParaRPr lang="sv-SE" dirty="0"/>
          </a:p>
        </p:txBody>
      </p:sp>
      <p:pic>
        <p:nvPicPr>
          <p:cNvPr id="6" name="Picture 5">
            <a:extLst>
              <a:ext uri="{FF2B5EF4-FFF2-40B4-BE49-F238E27FC236}">
                <a16:creationId xmlns:a16="http://schemas.microsoft.com/office/drawing/2014/main" xmlns="" id="{E2B3B90B-EA92-408A-96BA-374777940B84}"/>
              </a:ext>
            </a:extLst>
          </p:cNvPr>
          <p:cNvPicPr>
            <a:picLocks noChangeAspect="1"/>
          </p:cNvPicPr>
          <p:nvPr/>
        </p:nvPicPr>
        <p:blipFill>
          <a:blip r:embed="rId4"/>
          <a:stretch>
            <a:fillRect/>
          </a:stretch>
        </p:blipFill>
        <p:spPr>
          <a:xfrm>
            <a:off x="1042879" y="1734088"/>
            <a:ext cx="5618256" cy="1240114"/>
          </a:xfrm>
          <a:prstGeom prst="rect">
            <a:avLst/>
          </a:prstGeom>
        </p:spPr>
      </p:pic>
      <p:pic>
        <p:nvPicPr>
          <p:cNvPr id="7" name="Picture 6">
            <a:extLst>
              <a:ext uri="{FF2B5EF4-FFF2-40B4-BE49-F238E27FC236}">
                <a16:creationId xmlns:a16="http://schemas.microsoft.com/office/drawing/2014/main" xmlns="" id="{69D535F7-F3AE-4357-A4F7-B369F596B4F4}"/>
              </a:ext>
            </a:extLst>
          </p:cNvPr>
          <p:cNvPicPr>
            <a:picLocks noChangeAspect="1"/>
          </p:cNvPicPr>
          <p:nvPr/>
        </p:nvPicPr>
        <p:blipFill rotWithShape="1">
          <a:blip r:embed="rId5"/>
          <a:srcRect t="18235" b="15300"/>
          <a:stretch/>
        </p:blipFill>
        <p:spPr>
          <a:xfrm>
            <a:off x="853710" y="3244383"/>
            <a:ext cx="3943350" cy="626752"/>
          </a:xfrm>
          <a:prstGeom prst="rect">
            <a:avLst/>
          </a:prstGeom>
          <a:ln w="28575">
            <a:solidFill>
              <a:srgbClr val="00B0F0"/>
            </a:solidFill>
          </a:ln>
        </p:spPr>
      </p:pic>
      <p:sp>
        <p:nvSpPr>
          <p:cNvPr id="8" name="TextBox 7">
            <a:extLst>
              <a:ext uri="{FF2B5EF4-FFF2-40B4-BE49-F238E27FC236}">
                <a16:creationId xmlns:a16="http://schemas.microsoft.com/office/drawing/2014/main" xmlns="" id="{ED85444D-2D41-43EE-9759-B765E55590ED}"/>
              </a:ext>
            </a:extLst>
          </p:cNvPr>
          <p:cNvSpPr txBox="1"/>
          <p:nvPr/>
        </p:nvSpPr>
        <p:spPr>
          <a:xfrm>
            <a:off x="1085973" y="2764068"/>
            <a:ext cx="2992742" cy="461665"/>
          </a:xfrm>
          <a:prstGeom prst="rect">
            <a:avLst/>
          </a:prstGeom>
          <a:noFill/>
        </p:spPr>
        <p:txBody>
          <a:bodyPr wrap="none" rtlCol="0">
            <a:spAutoFit/>
          </a:bodyPr>
          <a:lstStyle/>
          <a:p>
            <a:r>
              <a:rPr lang="sv-SE" sz="2400" b="1" dirty="0"/>
              <a:t>Schrödinger equation </a:t>
            </a:r>
          </a:p>
        </p:txBody>
      </p:sp>
      <p:pic>
        <p:nvPicPr>
          <p:cNvPr id="9" name="Picture 8">
            <a:extLst>
              <a:ext uri="{FF2B5EF4-FFF2-40B4-BE49-F238E27FC236}">
                <a16:creationId xmlns:a16="http://schemas.microsoft.com/office/drawing/2014/main" xmlns="" id="{967A52E9-969F-4181-8C68-40AB061228DA}"/>
              </a:ext>
            </a:extLst>
          </p:cNvPr>
          <p:cNvPicPr>
            <a:picLocks noChangeAspect="1"/>
          </p:cNvPicPr>
          <p:nvPr/>
        </p:nvPicPr>
        <p:blipFill>
          <a:blip r:embed="rId6"/>
          <a:stretch>
            <a:fillRect/>
          </a:stretch>
        </p:blipFill>
        <p:spPr>
          <a:xfrm>
            <a:off x="277767" y="4148987"/>
            <a:ext cx="5003537" cy="1226032"/>
          </a:xfrm>
          <a:prstGeom prst="rect">
            <a:avLst/>
          </a:prstGeom>
        </p:spPr>
      </p:pic>
      <p:pic>
        <p:nvPicPr>
          <p:cNvPr id="11" name="Picture 10">
            <a:extLst>
              <a:ext uri="{FF2B5EF4-FFF2-40B4-BE49-F238E27FC236}">
                <a16:creationId xmlns:a16="http://schemas.microsoft.com/office/drawing/2014/main" xmlns="" id="{FE1B05A9-614C-4AEC-8620-FCBC88E4E0CA}"/>
              </a:ext>
            </a:extLst>
          </p:cNvPr>
          <p:cNvPicPr>
            <a:picLocks noChangeAspect="1"/>
          </p:cNvPicPr>
          <p:nvPr/>
        </p:nvPicPr>
        <p:blipFill>
          <a:blip r:embed="rId7"/>
          <a:stretch>
            <a:fillRect/>
          </a:stretch>
        </p:blipFill>
        <p:spPr>
          <a:xfrm>
            <a:off x="5424983" y="4270797"/>
            <a:ext cx="6539716" cy="897367"/>
          </a:xfrm>
          <a:prstGeom prst="rect">
            <a:avLst/>
          </a:prstGeom>
        </p:spPr>
      </p:pic>
      <p:pic>
        <p:nvPicPr>
          <p:cNvPr id="12" name="Picture 11">
            <a:extLst>
              <a:ext uri="{FF2B5EF4-FFF2-40B4-BE49-F238E27FC236}">
                <a16:creationId xmlns:a16="http://schemas.microsoft.com/office/drawing/2014/main" xmlns="" id="{CA9E48E6-3729-4072-BA2F-F0216B59A3E0}"/>
              </a:ext>
            </a:extLst>
          </p:cNvPr>
          <p:cNvPicPr>
            <a:picLocks noChangeAspect="1"/>
          </p:cNvPicPr>
          <p:nvPr/>
        </p:nvPicPr>
        <p:blipFill>
          <a:blip r:embed="rId8"/>
          <a:stretch>
            <a:fillRect/>
          </a:stretch>
        </p:blipFill>
        <p:spPr>
          <a:xfrm>
            <a:off x="5578134" y="5925468"/>
            <a:ext cx="5669784" cy="651259"/>
          </a:xfrm>
          <a:prstGeom prst="rect">
            <a:avLst/>
          </a:prstGeom>
        </p:spPr>
      </p:pic>
      <p:pic>
        <p:nvPicPr>
          <p:cNvPr id="13" name="Picture 12">
            <a:extLst>
              <a:ext uri="{FF2B5EF4-FFF2-40B4-BE49-F238E27FC236}">
                <a16:creationId xmlns:a16="http://schemas.microsoft.com/office/drawing/2014/main" xmlns="" id="{B153F413-9A68-4A39-8BEC-9C8B37835425}"/>
              </a:ext>
            </a:extLst>
          </p:cNvPr>
          <p:cNvPicPr>
            <a:picLocks noChangeAspect="1"/>
          </p:cNvPicPr>
          <p:nvPr/>
        </p:nvPicPr>
        <p:blipFill rotWithShape="1">
          <a:blip r:embed="rId9"/>
          <a:srcRect b="11101"/>
          <a:stretch/>
        </p:blipFill>
        <p:spPr>
          <a:xfrm>
            <a:off x="5814472" y="3618373"/>
            <a:ext cx="3274270" cy="702604"/>
          </a:xfrm>
          <a:prstGeom prst="rect">
            <a:avLst/>
          </a:prstGeom>
        </p:spPr>
      </p:pic>
      <p:sp>
        <p:nvSpPr>
          <p:cNvPr id="14" name="TextBox 13">
            <a:extLst>
              <a:ext uri="{FF2B5EF4-FFF2-40B4-BE49-F238E27FC236}">
                <a16:creationId xmlns:a16="http://schemas.microsoft.com/office/drawing/2014/main" xmlns="" id="{0876D4CB-8619-46C6-A4A5-E5E2A3BE6C9F}"/>
              </a:ext>
            </a:extLst>
          </p:cNvPr>
          <p:cNvSpPr txBox="1"/>
          <p:nvPr/>
        </p:nvSpPr>
        <p:spPr>
          <a:xfrm>
            <a:off x="5654324" y="3107899"/>
            <a:ext cx="5814733" cy="461665"/>
          </a:xfrm>
          <a:prstGeom prst="rect">
            <a:avLst/>
          </a:prstGeom>
          <a:solidFill>
            <a:schemeClr val="bg1">
              <a:lumMod val="85000"/>
            </a:schemeClr>
          </a:solidFill>
        </p:spPr>
        <p:txBody>
          <a:bodyPr wrap="none" rtlCol="0">
            <a:spAutoFit/>
          </a:bodyPr>
          <a:lstStyle/>
          <a:p>
            <a:r>
              <a:rPr lang="sv-SE" sz="2400" b="1" dirty="0"/>
              <a:t>In xy plane, plane wave abd parabolic bands</a:t>
            </a:r>
          </a:p>
        </p:txBody>
      </p:sp>
      <p:sp>
        <p:nvSpPr>
          <p:cNvPr id="15" name="TextBox 14">
            <a:extLst>
              <a:ext uri="{FF2B5EF4-FFF2-40B4-BE49-F238E27FC236}">
                <a16:creationId xmlns:a16="http://schemas.microsoft.com/office/drawing/2014/main" xmlns="" id="{C5CE6FEC-1D81-41AA-B862-C36D38BF556C}"/>
              </a:ext>
            </a:extLst>
          </p:cNvPr>
          <p:cNvSpPr txBox="1"/>
          <p:nvPr/>
        </p:nvSpPr>
        <p:spPr>
          <a:xfrm>
            <a:off x="5777423" y="5270022"/>
            <a:ext cx="4974375" cy="461665"/>
          </a:xfrm>
          <a:prstGeom prst="rect">
            <a:avLst/>
          </a:prstGeom>
          <a:solidFill>
            <a:schemeClr val="bg1">
              <a:lumMod val="85000"/>
            </a:schemeClr>
          </a:solidFill>
        </p:spPr>
        <p:txBody>
          <a:bodyPr wrap="none" rtlCol="0">
            <a:spAutoFit/>
          </a:bodyPr>
          <a:lstStyle/>
          <a:p>
            <a:r>
              <a:rPr lang="sv-SE" sz="2400" b="1" dirty="0"/>
              <a:t>In direction perpendicular to xy plane</a:t>
            </a:r>
          </a:p>
        </p:txBody>
      </p:sp>
      <p:sp>
        <p:nvSpPr>
          <p:cNvPr id="16" name="TextBox 15">
            <a:extLst>
              <a:ext uri="{FF2B5EF4-FFF2-40B4-BE49-F238E27FC236}">
                <a16:creationId xmlns:a16="http://schemas.microsoft.com/office/drawing/2014/main" xmlns="" id="{89E78B6C-6501-46A3-8623-99B2CC7AEC3F}"/>
              </a:ext>
            </a:extLst>
          </p:cNvPr>
          <p:cNvSpPr txBox="1"/>
          <p:nvPr/>
        </p:nvSpPr>
        <p:spPr>
          <a:xfrm>
            <a:off x="511179" y="3910483"/>
            <a:ext cx="4985339" cy="461665"/>
          </a:xfrm>
          <a:prstGeom prst="rect">
            <a:avLst/>
          </a:prstGeom>
          <a:noFill/>
        </p:spPr>
        <p:txBody>
          <a:bodyPr wrap="none" rtlCol="0">
            <a:spAutoFit/>
          </a:bodyPr>
          <a:lstStyle/>
          <a:p>
            <a:r>
              <a:rPr lang="sv-SE" sz="2400" b="1" dirty="0"/>
              <a:t>Seperate into xy plane and z direction</a:t>
            </a:r>
          </a:p>
        </p:txBody>
      </p:sp>
      <p:sp>
        <p:nvSpPr>
          <p:cNvPr id="17" name="Arc 16">
            <a:extLst>
              <a:ext uri="{FF2B5EF4-FFF2-40B4-BE49-F238E27FC236}">
                <a16:creationId xmlns:a16="http://schemas.microsoft.com/office/drawing/2014/main" xmlns="" id="{D875C758-623B-4226-ABC3-2F38F2CC14D5}"/>
              </a:ext>
            </a:extLst>
          </p:cNvPr>
          <p:cNvSpPr/>
          <p:nvPr/>
        </p:nvSpPr>
        <p:spPr>
          <a:xfrm rot="12707467">
            <a:off x="425642" y="2565682"/>
            <a:ext cx="2922978" cy="3881840"/>
          </a:xfrm>
          <a:prstGeom prst="arc">
            <a:avLst>
              <a:gd name="adj1" fmla="val 16200000"/>
              <a:gd name="adj2" fmla="val 613216"/>
            </a:avLst>
          </a:prstGeom>
          <a:ln w="31750">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8" name="TextBox 17">
            <a:extLst>
              <a:ext uri="{FF2B5EF4-FFF2-40B4-BE49-F238E27FC236}">
                <a16:creationId xmlns:a16="http://schemas.microsoft.com/office/drawing/2014/main" xmlns="" id="{1E7D037D-7A84-4EB3-9714-3299CCBD1F96}"/>
              </a:ext>
            </a:extLst>
          </p:cNvPr>
          <p:cNvSpPr txBox="1"/>
          <p:nvPr/>
        </p:nvSpPr>
        <p:spPr>
          <a:xfrm>
            <a:off x="11172600" y="5731687"/>
            <a:ext cx="845899" cy="1015663"/>
          </a:xfrm>
          <a:prstGeom prst="rect">
            <a:avLst/>
          </a:prstGeom>
          <a:noFill/>
          <a:ln>
            <a:noFill/>
          </a:ln>
        </p:spPr>
        <p:txBody>
          <a:bodyPr wrap="square" rtlCol="0">
            <a:spAutoFit/>
          </a:bodyPr>
          <a:lstStyle/>
          <a:p>
            <a:r>
              <a:rPr lang="sv-SE" sz="6000" b="1" dirty="0">
                <a:solidFill>
                  <a:srgbClr val="FF0000"/>
                </a:solidFill>
              </a:rPr>
              <a:t>?</a:t>
            </a:r>
          </a:p>
        </p:txBody>
      </p:sp>
    </p:spTree>
    <p:extLst>
      <p:ext uri="{BB962C8B-B14F-4D97-AF65-F5344CB8AC3E}">
        <p14:creationId xmlns:p14="http://schemas.microsoft.com/office/powerpoint/2010/main" val="405031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C6927592-0DF5-47B2-983E-A730646570E2}"/>
              </a:ext>
            </a:extLst>
          </p:cNvPr>
          <p:cNvSpPr>
            <a:spLocks noGrp="1"/>
          </p:cNvSpPr>
          <p:nvPr>
            <p:ph type="sldNum" sz="quarter" idx="12"/>
          </p:nvPr>
        </p:nvSpPr>
        <p:spPr/>
        <p:txBody>
          <a:bodyPr/>
          <a:lstStyle/>
          <a:p>
            <a:pPr lvl="5"/>
            <a:endParaRPr lang="sv-SE" dirty="0"/>
          </a:p>
        </p:txBody>
      </p:sp>
      <p:pic>
        <p:nvPicPr>
          <p:cNvPr id="5" name="Content Placeholder 4">
            <a:extLst>
              <a:ext uri="{FF2B5EF4-FFF2-40B4-BE49-F238E27FC236}">
                <a16:creationId xmlns:a16="http://schemas.microsoft.com/office/drawing/2014/main" xmlns="" id="{C843781D-B47E-471B-8DB9-DE0C4A04154D}"/>
              </a:ext>
            </a:extLst>
          </p:cNvPr>
          <p:cNvPicPr>
            <a:picLocks noGrp="1" noChangeAspect="1"/>
          </p:cNvPicPr>
          <p:nvPr>
            <p:ph idx="1"/>
          </p:nvPr>
        </p:nvPicPr>
        <p:blipFill>
          <a:blip r:embed="rId3"/>
          <a:stretch>
            <a:fillRect/>
          </a:stretch>
        </p:blipFill>
        <p:spPr>
          <a:xfrm>
            <a:off x="759744" y="1863468"/>
            <a:ext cx="6284523" cy="721871"/>
          </a:xfrm>
          <a:prstGeom prst="rect">
            <a:avLst/>
          </a:prstGeom>
        </p:spPr>
      </p:pic>
      <p:pic>
        <p:nvPicPr>
          <p:cNvPr id="6" name="Picture 5">
            <a:extLst>
              <a:ext uri="{FF2B5EF4-FFF2-40B4-BE49-F238E27FC236}">
                <a16:creationId xmlns:a16="http://schemas.microsoft.com/office/drawing/2014/main" xmlns="" id="{D313987F-F580-4355-A438-A260B049783C}"/>
              </a:ext>
            </a:extLst>
          </p:cNvPr>
          <p:cNvPicPr>
            <a:picLocks noChangeAspect="1"/>
          </p:cNvPicPr>
          <p:nvPr/>
        </p:nvPicPr>
        <p:blipFill rotWithShape="1">
          <a:blip r:embed="rId4"/>
          <a:srcRect l="12500" t="30654" r="8846" b="18437"/>
          <a:stretch/>
        </p:blipFill>
        <p:spPr>
          <a:xfrm>
            <a:off x="940036" y="2819493"/>
            <a:ext cx="3584934" cy="562319"/>
          </a:xfrm>
          <a:prstGeom prst="rect">
            <a:avLst/>
          </a:prstGeom>
        </p:spPr>
      </p:pic>
      <p:pic>
        <p:nvPicPr>
          <p:cNvPr id="7" name="Picture 6">
            <a:extLst>
              <a:ext uri="{FF2B5EF4-FFF2-40B4-BE49-F238E27FC236}">
                <a16:creationId xmlns:a16="http://schemas.microsoft.com/office/drawing/2014/main" xmlns="" id="{3ADBA56D-DC47-40F8-B09C-FA2690E66D74}"/>
              </a:ext>
            </a:extLst>
          </p:cNvPr>
          <p:cNvPicPr>
            <a:picLocks noChangeAspect="1"/>
          </p:cNvPicPr>
          <p:nvPr/>
        </p:nvPicPr>
        <p:blipFill>
          <a:blip r:embed="rId5"/>
          <a:stretch>
            <a:fillRect/>
          </a:stretch>
        </p:blipFill>
        <p:spPr>
          <a:xfrm>
            <a:off x="1036071" y="3618498"/>
            <a:ext cx="5955602" cy="478187"/>
          </a:xfrm>
          <a:prstGeom prst="rect">
            <a:avLst/>
          </a:prstGeom>
        </p:spPr>
      </p:pic>
      <p:pic>
        <p:nvPicPr>
          <p:cNvPr id="8" name="Picture 7">
            <a:extLst>
              <a:ext uri="{FF2B5EF4-FFF2-40B4-BE49-F238E27FC236}">
                <a16:creationId xmlns:a16="http://schemas.microsoft.com/office/drawing/2014/main" xmlns="" id="{8467F5C6-7E6D-47DD-9B99-BCAAE59EFC25}"/>
              </a:ext>
            </a:extLst>
          </p:cNvPr>
          <p:cNvPicPr>
            <a:picLocks noChangeAspect="1"/>
          </p:cNvPicPr>
          <p:nvPr/>
        </p:nvPicPr>
        <p:blipFill rotWithShape="1">
          <a:blip r:embed="rId6"/>
          <a:srcRect t="10060"/>
          <a:stretch/>
        </p:blipFill>
        <p:spPr>
          <a:xfrm>
            <a:off x="695633" y="5471440"/>
            <a:ext cx="6348634" cy="1372082"/>
          </a:xfrm>
          <a:prstGeom prst="rect">
            <a:avLst/>
          </a:prstGeom>
        </p:spPr>
      </p:pic>
      <p:pic>
        <p:nvPicPr>
          <p:cNvPr id="9" name="Picture 8">
            <a:extLst>
              <a:ext uri="{FF2B5EF4-FFF2-40B4-BE49-F238E27FC236}">
                <a16:creationId xmlns:a16="http://schemas.microsoft.com/office/drawing/2014/main" xmlns="" id="{CB7AC9EB-388D-4843-92C5-147146C6FABF}"/>
              </a:ext>
            </a:extLst>
          </p:cNvPr>
          <p:cNvPicPr>
            <a:picLocks noChangeAspect="1"/>
          </p:cNvPicPr>
          <p:nvPr/>
        </p:nvPicPr>
        <p:blipFill rotWithShape="1">
          <a:blip r:embed="rId7"/>
          <a:srcRect l="9367" r="8320"/>
          <a:stretch/>
        </p:blipFill>
        <p:spPr>
          <a:xfrm>
            <a:off x="7131893" y="3778386"/>
            <a:ext cx="4806110" cy="2495550"/>
          </a:xfrm>
          <a:prstGeom prst="rect">
            <a:avLst/>
          </a:prstGeom>
          <a:ln w="38100">
            <a:solidFill>
              <a:srgbClr val="00B0F0"/>
            </a:solidFill>
          </a:ln>
        </p:spPr>
      </p:pic>
      <p:sp>
        <p:nvSpPr>
          <p:cNvPr id="14" name="Title 1">
            <a:extLst>
              <a:ext uri="{FF2B5EF4-FFF2-40B4-BE49-F238E27FC236}">
                <a16:creationId xmlns:a16="http://schemas.microsoft.com/office/drawing/2014/main" xmlns="" id="{6E211844-9874-419B-AF3B-D2BB30E1B75E}"/>
              </a:ext>
            </a:extLst>
          </p:cNvPr>
          <p:cNvSpPr>
            <a:spLocks noGrp="1"/>
          </p:cNvSpPr>
          <p:nvPr>
            <p:ph type="title"/>
          </p:nvPr>
        </p:nvSpPr>
        <p:spPr>
          <a:xfrm>
            <a:off x="869205" y="-15889"/>
            <a:ext cx="10515600" cy="1325563"/>
          </a:xfrm>
        </p:spPr>
        <p:txBody>
          <a:bodyPr/>
          <a:lstStyle/>
          <a:p>
            <a:r>
              <a:rPr lang="sv-SE" dirty="0"/>
              <a:t>Quantum wells</a:t>
            </a:r>
            <a:r>
              <a:rPr lang="sv-SE" b="1" dirty="0">
                <a:sym typeface="Symbol" panose="05050102010706020507" pitchFamily="18" charset="2"/>
              </a:rPr>
              <a:t></a:t>
            </a:r>
            <a:r>
              <a:rPr lang="sv-SE" sz="3600" dirty="0"/>
              <a:t>two-dimensional semiconductors</a:t>
            </a:r>
          </a:p>
        </p:txBody>
      </p:sp>
      <p:sp>
        <p:nvSpPr>
          <p:cNvPr id="15" name="TextBox 14">
            <a:extLst>
              <a:ext uri="{FF2B5EF4-FFF2-40B4-BE49-F238E27FC236}">
                <a16:creationId xmlns:a16="http://schemas.microsoft.com/office/drawing/2014/main" xmlns="" id="{29D7DD83-2A65-46F9-B20A-A05A8D8AB519}"/>
              </a:ext>
            </a:extLst>
          </p:cNvPr>
          <p:cNvSpPr txBox="1"/>
          <p:nvPr/>
        </p:nvSpPr>
        <p:spPr>
          <a:xfrm>
            <a:off x="1143234" y="1207417"/>
            <a:ext cx="4487639" cy="461665"/>
          </a:xfrm>
          <a:prstGeom prst="rect">
            <a:avLst/>
          </a:prstGeom>
          <a:solidFill>
            <a:schemeClr val="bg1">
              <a:lumMod val="85000"/>
            </a:schemeClr>
          </a:solidFill>
        </p:spPr>
        <p:txBody>
          <a:bodyPr wrap="none" rtlCol="0">
            <a:spAutoFit/>
          </a:bodyPr>
          <a:lstStyle/>
          <a:p>
            <a:r>
              <a:rPr lang="sv-SE" sz="2400" b="1" dirty="0"/>
              <a:t>In z direction: inside the well, V=0</a:t>
            </a:r>
          </a:p>
        </p:txBody>
      </p:sp>
      <p:sp>
        <p:nvSpPr>
          <p:cNvPr id="16" name="Arrow: Down 15">
            <a:extLst>
              <a:ext uri="{FF2B5EF4-FFF2-40B4-BE49-F238E27FC236}">
                <a16:creationId xmlns:a16="http://schemas.microsoft.com/office/drawing/2014/main" xmlns="" id="{2C33C0F2-B577-4149-892F-2B6852F54E15}"/>
              </a:ext>
            </a:extLst>
          </p:cNvPr>
          <p:cNvSpPr/>
          <p:nvPr/>
        </p:nvSpPr>
        <p:spPr>
          <a:xfrm>
            <a:off x="1585967" y="2509243"/>
            <a:ext cx="246898" cy="310250"/>
          </a:xfrm>
          <a:prstGeom prst="down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Arrow: Down 16">
            <a:extLst>
              <a:ext uri="{FF2B5EF4-FFF2-40B4-BE49-F238E27FC236}">
                <a16:creationId xmlns:a16="http://schemas.microsoft.com/office/drawing/2014/main" xmlns="" id="{CFED9C33-1316-457E-91B5-0B62F5DE90E6}"/>
              </a:ext>
            </a:extLst>
          </p:cNvPr>
          <p:cNvSpPr/>
          <p:nvPr/>
        </p:nvSpPr>
        <p:spPr>
          <a:xfrm>
            <a:off x="1585967" y="3314508"/>
            <a:ext cx="246898" cy="310250"/>
          </a:xfrm>
          <a:prstGeom prst="down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8" name="Picture 17">
            <a:extLst>
              <a:ext uri="{FF2B5EF4-FFF2-40B4-BE49-F238E27FC236}">
                <a16:creationId xmlns:a16="http://schemas.microsoft.com/office/drawing/2014/main" xmlns="" id="{A89BE04A-4415-48F7-9528-81A2696D381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3004" r="12620"/>
          <a:stretch/>
        </p:blipFill>
        <p:spPr>
          <a:xfrm>
            <a:off x="7541569" y="1071827"/>
            <a:ext cx="2710902" cy="2589097"/>
          </a:xfrm>
          <a:prstGeom prst="rect">
            <a:avLst/>
          </a:prstGeom>
        </p:spPr>
      </p:pic>
      <p:sp>
        <p:nvSpPr>
          <p:cNvPr id="19" name="Arrow: Down 18">
            <a:extLst>
              <a:ext uri="{FF2B5EF4-FFF2-40B4-BE49-F238E27FC236}">
                <a16:creationId xmlns:a16="http://schemas.microsoft.com/office/drawing/2014/main" xmlns="" id="{7071D3D4-D608-4862-9E43-68AED5259579}"/>
              </a:ext>
            </a:extLst>
          </p:cNvPr>
          <p:cNvSpPr/>
          <p:nvPr/>
        </p:nvSpPr>
        <p:spPr>
          <a:xfrm>
            <a:off x="1593588" y="4193739"/>
            <a:ext cx="246898" cy="310250"/>
          </a:xfrm>
          <a:prstGeom prst="down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Box 19">
            <a:extLst>
              <a:ext uri="{FF2B5EF4-FFF2-40B4-BE49-F238E27FC236}">
                <a16:creationId xmlns:a16="http://schemas.microsoft.com/office/drawing/2014/main" xmlns="" id="{B6064777-777F-4F04-B5BB-65B80FFFFD64}"/>
              </a:ext>
            </a:extLst>
          </p:cNvPr>
          <p:cNvSpPr txBox="1"/>
          <p:nvPr/>
        </p:nvSpPr>
        <p:spPr>
          <a:xfrm>
            <a:off x="2116170" y="4071761"/>
            <a:ext cx="3697422" cy="523220"/>
          </a:xfrm>
          <a:prstGeom prst="rect">
            <a:avLst/>
          </a:prstGeom>
          <a:solidFill>
            <a:schemeClr val="bg1">
              <a:lumMod val="85000"/>
            </a:schemeClr>
          </a:solidFill>
        </p:spPr>
        <p:txBody>
          <a:bodyPr wrap="none" rtlCol="0">
            <a:spAutoFit/>
          </a:bodyPr>
          <a:lstStyle/>
          <a:p>
            <a:r>
              <a:rPr lang="sv-SE" sz="2800" dirty="0"/>
              <a:t>Normalization condition</a:t>
            </a:r>
          </a:p>
        </p:txBody>
      </p:sp>
      <p:pic>
        <p:nvPicPr>
          <p:cNvPr id="21" name="Picture 20">
            <a:extLst>
              <a:ext uri="{FF2B5EF4-FFF2-40B4-BE49-F238E27FC236}">
                <a16:creationId xmlns:a16="http://schemas.microsoft.com/office/drawing/2014/main" xmlns="" id="{67698C22-2547-465B-B71C-66B3742FFA91}"/>
              </a:ext>
            </a:extLst>
          </p:cNvPr>
          <p:cNvPicPr>
            <a:picLocks noChangeAspect="1"/>
          </p:cNvPicPr>
          <p:nvPr/>
        </p:nvPicPr>
        <p:blipFill rotWithShape="1">
          <a:blip r:embed="rId9"/>
          <a:srcRect l="10592" t="28890" b="7560"/>
          <a:stretch/>
        </p:blipFill>
        <p:spPr>
          <a:xfrm>
            <a:off x="987736" y="4565925"/>
            <a:ext cx="4262508" cy="734159"/>
          </a:xfrm>
          <a:prstGeom prst="rect">
            <a:avLst/>
          </a:prstGeom>
          <a:solidFill>
            <a:schemeClr val="bg1">
              <a:lumMod val="85000"/>
            </a:schemeClr>
          </a:solidFill>
          <a:ln>
            <a:noFill/>
          </a:ln>
        </p:spPr>
      </p:pic>
      <p:sp>
        <p:nvSpPr>
          <p:cNvPr id="22" name="Arrow: Down 21">
            <a:extLst>
              <a:ext uri="{FF2B5EF4-FFF2-40B4-BE49-F238E27FC236}">
                <a16:creationId xmlns:a16="http://schemas.microsoft.com/office/drawing/2014/main" xmlns="" id="{3589018A-F6C8-41C7-A330-523CD1D7A5A8}"/>
              </a:ext>
            </a:extLst>
          </p:cNvPr>
          <p:cNvSpPr/>
          <p:nvPr/>
        </p:nvSpPr>
        <p:spPr>
          <a:xfrm>
            <a:off x="1578179" y="5309165"/>
            <a:ext cx="246898" cy="310250"/>
          </a:xfrm>
          <a:prstGeom prst="down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Arrow: Right 22">
            <a:extLst>
              <a:ext uri="{FF2B5EF4-FFF2-40B4-BE49-F238E27FC236}">
                <a16:creationId xmlns:a16="http://schemas.microsoft.com/office/drawing/2014/main" xmlns="" id="{B8452803-90B7-42BA-BDE6-1B51820C1B67}"/>
              </a:ext>
            </a:extLst>
          </p:cNvPr>
          <p:cNvSpPr/>
          <p:nvPr/>
        </p:nvSpPr>
        <p:spPr>
          <a:xfrm>
            <a:off x="6439573" y="4875918"/>
            <a:ext cx="552100" cy="253926"/>
          </a:xfrm>
          <a:prstGeom prst="right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662402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01E65531-6C5C-4A38-97B5-E9052E5681E6}"/>
              </a:ext>
            </a:extLst>
          </p:cNvPr>
          <p:cNvPicPr>
            <a:picLocks noGrp="1" noChangeAspect="1"/>
          </p:cNvPicPr>
          <p:nvPr>
            <p:ph idx="1"/>
          </p:nvPr>
        </p:nvPicPr>
        <p:blipFill rotWithShape="1">
          <a:blip r:embed="rId3"/>
          <a:srcRect t="1988"/>
          <a:stretch/>
        </p:blipFill>
        <p:spPr>
          <a:xfrm>
            <a:off x="685022" y="2717166"/>
            <a:ext cx="5585901" cy="685836"/>
          </a:xfrm>
          <a:prstGeom prst="rect">
            <a:avLst/>
          </a:prstGeom>
        </p:spPr>
      </p:pic>
      <p:sp>
        <p:nvSpPr>
          <p:cNvPr id="4" name="Slide Number Placeholder 3">
            <a:extLst>
              <a:ext uri="{FF2B5EF4-FFF2-40B4-BE49-F238E27FC236}">
                <a16:creationId xmlns:a16="http://schemas.microsoft.com/office/drawing/2014/main" xmlns="" id="{77742799-361D-49A5-AAC8-109D406CB5EE}"/>
              </a:ext>
            </a:extLst>
          </p:cNvPr>
          <p:cNvSpPr>
            <a:spLocks noGrp="1"/>
          </p:cNvSpPr>
          <p:nvPr>
            <p:ph type="sldNum" sz="quarter" idx="12"/>
          </p:nvPr>
        </p:nvSpPr>
        <p:spPr/>
        <p:txBody>
          <a:bodyPr/>
          <a:lstStyle/>
          <a:p>
            <a:pPr lvl="5"/>
            <a:endParaRPr lang="sv-SE" dirty="0"/>
          </a:p>
        </p:txBody>
      </p:sp>
      <p:pic>
        <p:nvPicPr>
          <p:cNvPr id="5" name="Picture 4">
            <a:extLst>
              <a:ext uri="{FF2B5EF4-FFF2-40B4-BE49-F238E27FC236}">
                <a16:creationId xmlns:a16="http://schemas.microsoft.com/office/drawing/2014/main" xmlns="" id="{3E3BEC9A-41B0-46FC-8CF8-285B5661033F}"/>
              </a:ext>
            </a:extLst>
          </p:cNvPr>
          <p:cNvPicPr>
            <a:picLocks noChangeAspect="1"/>
          </p:cNvPicPr>
          <p:nvPr/>
        </p:nvPicPr>
        <p:blipFill>
          <a:blip r:embed="rId4"/>
          <a:stretch>
            <a:fillRect/>
          </a:stretch>
        </p:blipFill>
        <p:spPr>
          <a:xfrm>
            <a:off x="544071" y="1342965"/>
            <a:ext cx="5179396" cy="870872"/>
          </a:xfrm>
          <a:prstGeom prst="rect">
            <a:avLst/>
          </a:prstGeom>
        </p:spPr>
      </p:pic>
      <p:pic>
        <p:nvPicPr>
          <p:cNvPr id="7" name="Picture 6">
            <a:extLst>
              <a:ext uri="{FF2B5EF4-FFF2-40B4-BE49-F238E27FC236}">
                <a16:creationId xmlns:a16="http://schemas.microsoft.com/office/drawing/2014/main" xmlns="" id="{ECF6159C-37AA-41DA-94F7-88993F0852F6}"/>
              </a:ext>
            </a:extLst>
          </p:cNvPr>
          <p:cNvPicPr>
            <a:picLocks noChangeAspect="1"/>
          </p:cNvPicPr>
          <p:nvPr/>
        </p:nvPicPr>
        <p:blipFill>
          <a:blip r:embed="rId5"/>
          <a:stretch>
            <a:fillRect/>
          </a:stretch>
        </p:blipFill>
        <p:spPr>
          <a:xfrm>
            <a:off x="807209" y="3742419"/>
            <a:ext cx="5288791" cy="750437"/>
          </a:xfrm>
          <a:prstGeom prst="rect">
            <a:avLst/>
          </a:prstGeom>
        </p:spPr>
      </p:pic>
      <p:pic>
        <p:nvPicPr>
          <p:cNvPr id="8" name="Picture 7">
            <a:extLst>
              <a:ext uri="{FF2B5EF4-FFF2-40B4-BE49-F238E27FC236}">
                <a16:creationId xmlns:a16="http://schemas.microsoft.com/office/drawing/2014/main" xmlns="" id="{AC5D2915-31E3-4FBA-B050-533AB77A6476}"/>
              </a:ext>
            </a:extLst>
          </p:cNvPr>
          <p:cNvPicPr>
            <a:picLocks noChangeAspect="1"/>
          </p:cNvPicPr>
          <p:nvPr/>
        </p:nvPicPr>
        <p:blipFill>
          <a:blip r:embed="rId6"/>
          <a:stretch>
            <a:fillRect/>
          </a:stretch>
        </p:blipFill>
        <p:spPr>
          <a:xfrm>
            <a:off x="806567" y="4852558"/>
            <a:ext cx="5288792" cy="827102"/>
          </a:xfrm>
          <a:prstGeom prst="rect">
            <a:avLst/>
          </a:prstGeom>
        </p:spPr>
      </p:pic>
      <p:pic>
        <p:nvPicPr>
          <p:cNvPr id="9" name="Picture 8">
            <a:extLst>
              <a:ext uri="{FF2B5EF4-FFF2-40B4-BE49-F238E27FC236}">
                <a16:creationId xmlns:a16="http://schemas.microsoft.com/office/drawing/2014/main" xmlns="" id="{3A1B2E1B-1235-47BD-AD56-FD1E70E3523B}"/>
              </a:ext>
            </a:extLst>
          </p:cNvPr>
          <p:cNvPicPr>
            <a:picLocks noChangeAspect="1"/>
          </p:cNvPicPr>
          <p:nvPr/>
        </p:nvPicPr>
        <p:blipFill>
          <a:blip r:embed="rId7"/>
          <a:stretch>
            <a:fillRect/>
          </a:stretch>
        </p:blipFill>
        <p:spPr>
          <a:xfrm>
            <a:off x="731571" y="5914437"/>
            <a:ext cx="5449349" cy="854557"/>
          </a:xfrm>
          <a:prstGeom prst="rect">
            <a:avLst/>
          </a:prstGeom>
        </p:spPr>
      </p:pic>
      <p:sp>
        <p:nvSpPr>
          <p:cNvPr id="10" name="TextBox 9">
            <a:extLst>
              <a:ext uri="{FF2B5EF4-FFF2-40B4-BE49-F238E27FC236}">
                <a16:creationId xmlns:a16="http://schemas.microsoft.com/office/drawing/2014/main" xmlns="" id="{99C45E43-66A1-49E8-902A-2766EF108ADE}"/>
              </a:ext>
            </a:extLst>
          </p:cNvPr>
          <p:cNvSpPr txBox="1"/>
          <p:nvPr/>
        </p:nvSpPr>
        <p:spPr>
          <a:xfrm>
            <a:off x="1030563" y="1037831"/>
            <a:ext cx="2586451" cy="461665"/>
          </a:xfrm>
          <a:prstGeom prst="rect">
            <a:avLst/>
          </a:prstGeom>
          <a:solidFill>
            <a:schemeClr val="bg1">
              <a:lumMod val="85000"/>
            </a:schemeClr>
          </a:solidFill>
        </p:spPr>
        <p:txBody>
          <a:bodyPr wrap="square" rtlCol="0">
            <a:spAutoFit/>
          </a:bodyPr>
          <a:lstStyle/>
          <a:p>
            <a:r>
              <a:rPr lang="sv-SE" sz="2400" b="1" dirty="0"/>
              <a:t>The groud state</a:t>
            </a:r>
          </a:p>
        </p:txBody>
      </p:sp>
      <p:sp>
        <p:nvSpPr>
          <p:cNvPr id="11" name="TextBox 10">
            <a:extLst>
              <a:ext uri="{FF2B5EF4-FFF2-40B4-BE49-F238E27FC236}">
                <a16:creationId xmlns:a16="http://schemas.microsoft.com/office/drawing/2014/main" xmlns="" id="{EBC03A0C-D277-4D90-A09E-FDDA37B70788}"/>
              </a:ext>
            </a:extLst>
          </p:cNvPr>
          <p:cNvSpPr txBox="1"/>
          <p:nvPr/>
        </p:nvSpPr>
        <p:spPr>
          <a:xfrm>
            <a:off x="1030562" y="2114115"/>
            <a:ext cx="2586451" cy="461665"/>
          </a:xfrm>
          <a:prstGeom prst="rect">
            <a:avLst/>
          </a:prstGeom>
          <a:solidFill>
            <a:schemeClr val="bg1">
              <a:lumMod val="85000"/>
            </a:schemeClr>
          </a:solidFill>
        </p:spPr>
        <p:txBody>
          <a:bodyPr wrap="square" rtlCol="0">
            <a:spAutoFit/>
          </a:bodyPr>
          <a:lstStyle/>
          <a:p>
            <a:r>
              <a:rPr lang="sv-SE" sz="2400" b="1" dirty="0"/>
              <a:t>First excited state</a:t>
            </a:r>
          </a:p>
        </p:txBody>
      </p:sp>
      <p:sp>
        <p:nvSpPr>
          <p:cNvPr id="12" name="TextBox 11">
            <a:extLst>
              <a:ext uri="{FF2B5EF4-FFF2-40B4-BE49-F238E27FC236}">
                <a16:creationId xmlns:a16="http://schemas.microsoft.com/office/drawing/2014/main" xmlns="" id="{8762F39D-1562-4F54-8818-4D46AB3D558A}"/>
              </a:ext>
            </a:extLst>
          </p:cNvPr>
          <p:cNvSpPr txBox="1"/>
          <p:nvPr/>
        </p:nvSpPr>
        <p:spPr>
          <a:xfrm>
            <a:off x="963888" y="3327203"/>
            <a:ext cx="2845284" cy="461665"/>
          </a:xfrm>
          <a:prstGeom prst="rect">
            <a:avLst/>
          </a:prstGeom>
          <a:solidFill>
            <a:schemeClr val="bg1">
              <a:lumMod val="85000"/>
            </a:schemeClr>
          </a:solidFill>
        </p:spPr>
        <p:txBody>
          <a:bodyPr wrap="square" rtlCol="0">
            <a:spAutoFit/>
          </a:bodyPr>
          <a:lstStyle/>
          <a:p>
            <a:r>
              <a:rPr lang="sv-SE" sz="2400" b="1" dirty="0"/>
              <a:t>second excited state</a:t>
            </a:r>
          </a:p>
        </p:txBody>
      </p:sp>
      <p:sp>
        <p:nvSpPr>
          <p:cNvPr id="13" name="TextBox 12">
            <a:extLst>
              <a:ext uri="{FF2B5EF4-FFF2-40B4-BE49-F238E27FC236}">
                <a16:creationId xmlns:a16="http://schemas.microsoft.com/office/drawing/2014/main" xmlns="" id="{AF9517C8-D177-4BEF-8086-0E119F8201E6}"/>
              </a:ext>
            </a:extLst>
          </p:cNvPr>
          <p:cNvSpPr txBox="1"/>
          <p:nvPr/>
        </p:nvSpPr>
        <p:spPr>
          <a:xfrm>
            <a:off x="968237" y="4457951"/>
            <a:ext cx="2586451" cy="461665"/>
          </a:xfrm>
          <a:prstGeom prst="rect">
            <a:avLst/>
          </a:prstGeom>
          <a:solidFill>
            <a:schemeClr val="bg1">
              <a:lumMod val="85000"/>
            </a:schemeClr>
          </a:solidFill>
        </p:spPr>
        <p:txBody>
          <a:bodyPr wrap="square" rtlCol="0">
            <a:spAutoFit/>
          </a:bodyPr>
          <a:lstStyle/>
          <a:p>
            <a:r>
              <a:rPr lang="sv-SE" sz="2400" b="1" dirty="0"/>
              <a:t>Third excited state</a:t>
            </a:r>
          </a:p>
        </p:txBody>
      </p:sp>
      <p:sp>
        <p:nvSpPr>
          <p:cNvPr id="14" name="TextBox 13">
            <a:extLst>
              <a:ext uri="{FF2B5EF4-FFF2-40B4-BE49-F238E27FC236}">
                <a16:creationId xmlns:a16="http://schemas.microsoft.com/office/drawing/2014/main" xmlns="" id="{7B3327D0-5862-4611-AD99-2794B41BB8F0}"/>
              </a:ext>
            </a:extLst>
          </p:cNvPr>
          <p:cNvSpPr txBox="1"/>
          <p:nvPr/>
        </p:nvSpPr>
        <p:spPr>
          <a:xfrm>
            <a:off x="901562" y="5549539"/>
            <a:ext cx="3246368" cy="461665"/>
          </a:xfrm>
          <a:prstGeom prst="rect">
            <a:avLst/>
          </a:prstGeom>
          <a:solidFill>
            <a:schemeClr val="bg1">
              <a:lumMod val="85000"/>
            </a:schemeClr>
          </a:solidFill>
        </p:spPr>
        <p:txBody>
          <a:bodyPr wrap="square" rtlCol="0">
            <a:spAutoFit/>
          </a:bodyPr>
          <a:lstStyle/>
          <a:p>
            <a:r>
              <a:rPr lang="sv-SE" sz="2400" b="1" dirty="0"/>
              <a:t>Total energy of particle</a:t>
            </a:r>
          </a:p>
        </p:txBody>
      </p:sp>
      <p:pic>
        <p:nvPicPr>
          <p:cNvPr id="19" name="Picture 18">
            <a:extLst>
              <a:ext uri="{FF2B5EF4-FFF2-40B4-BE49-F238E27FC236}">
                <a16:creationId xmlns:a16="http://schemas.microsoft.com/office/drawing/2014/main" xmlns="" id="{AA2BBA8A-82A0-493D-A4AD-9E8DA1CB1A1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53056" y="2365571"/>
            <a:ext cx="6438944" cy="2838076"/>
          </a:xfrm>
          <a:prstGeom prst="rect">
            <a:avLst/>
          </a:prstGeom>
        </p:spPr>
      </p:pic>
      <p:sp>
        <p:nvSpPr>
          <p:cNvPr id="23" name="Title 1">
            <a:extLst>
              <a:ext uri="{FF2B5EF4-FFF2-40B4-BE49-F238E27FC236}">
                <a16:creationId xmlns:a16="http://schemas.microsoft.com/office/drawing/2014/main" xmlns="" id="{F3855D46-907B-4E67-B7ED-1481D079856A}"/>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a:t>Quantum wells</a:t>
            </a:r>
            <a:r>
              <a:rPr lang="sv-SE" b="1">
                <a:sym typeface="Symbol" panose="05050102010706020507" pitchFamily="18" charset="2"/>
              </a:rPr>
              <a:t></a:t>
            </a:r>
            <a:r>
              <a:rPr lang="sv-SE" sz="3600"/>
              <a:t>two-dimensional semiconductors</a:t>
            </a:r>
            <a:endParaRPr lang="sv-SE" sz="3600" dirty="0"/>
          </a:p>
        </p:txBody>
      </p:sp>
    </p:spTree>
    <p:extLst>
      <p:ext uri="{BB962C8B-B14F-4D97-AF65-F5344CB8AC3E}">
        <p14:creationId xmlns:p14="http://schemas.microsoft.com/office/powerpoint/2010/main" val="2801696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22FE0BBE-8266-4E6D-AB23-E8B8ADE0B851}"/>
              </a:ext>
            </a:extLst>
          </p:cNvPr>
          <p:cNvSpPr>
            <a:spLocks noGrp="1"/>
          </p:cNvSpPr>
          <p:nvPr>
            <p:ph type="sldNum" sz="quarter" idx="12"/>
          </p:nvPr>
        </p:nvSpPr>
        <p:spPr/>
        <p:txBody>
          <a:bodyPr/>
          <a:lstStyle/>
          <a:p>
            <a:pPr lvl="5"/>
            <a:endParaRPr lang="sv-SE" dirty="0"/>
          </a:p>
        </p:txBody>
      </p:sp>
      <p:pic>
        <p:nvPicPr>
          <p:cNvPr id="5" name="Picture 4">
            <a:extLst>
              <a:ext uri="{FF2B5EF4-FFF2-40B4-BE49-F238E27FC236}">
                <a16:creationId xmlns:a16="http://schemas.microsoft.com/office/drawing/2014/main" xmlns="" id="{29F20326-9CB9-498C-8179-3EC4410EADE8}"/>
              </a:ext>
            </a:extLst>
          </p:cNvPr>
          <p:cNvPicPr>
            <a:picLocks noChangeAspect="1"/>
          </p:cNvPicPr>
          <p:nvPr/>
        </p:nvPicPr>
        <p:blipFill rotWithShape="1">
          <a:blip r:embed="rId3"/>
          <a:srcRect l="13633" t="32698" r="16801" b="38404"/>
          <a:stretch/>
        </p:blipFill>
        <p:spPr>
          <a:xfrm>
            <a:off x="3489621" y="2576934"/>
            <a:ext cx="3185581" cy="840639"/>
          </a:xfrm>
          <a:prstGeom prst="rect">
            <a:avLst/>
          </a:prstGeom>
        </p:spPr>
      </p:pic>
      <p:pic>
        <p:nvPicPr>
          <p:cNvPr id="6" name="Picture 5">
            <a:extLst>
              <a:ext uri="{FF2B5EF4-FFF2-40B4-BE49-F238E27FC236}">
                <a16:creationId xmlns:a16="http://schemas.microsoft.com/office/drawing/2014/main" xmlns="" id="{E9AED85C-E060-41E9-8EA5-316E6068B0FF}"/>
              </a:ext>
            </a:extLst>
          </p:cNvPr>
          <p:cNvPicPr>
            <a:picLocks noChangeAspect="1"/>
          </p:cNvPicPr>
          <p:nvPr/>
        </p:nvPicPr>
        <p:blipFill>
          <a:blip r:embed="rId4"/>
          <a:stretch>
            <a:fillRect/>
          </a:stretch>
        </p:blipFill>
        <p:spPr>
          <a:xfrm>
            <a:off x="3323861" y="3152436"/>
            <a:ext cx="5544278" cy="1084986"/>
          </a:xfrm>
          <a:prstGeom prst="rect">
            <a:avLst/>
          </a:prstGeom>
        </p:spPr>
      </p:pic>
      <p:pic>
        <p:nvPicPr>
          <p:cNvPr id="7" name="Picture 6">
            <a:extLst>
              <a:ext uri="{FF2B5EF4-FFF2-40B4-BE49-F238E27FC236}">
                <a16:creationId xmlns:a16="http://schemas.microsoft.com/office/drawing/2014/main" xmlns="" id="{0FEEC931-80B4-4731-8C69-F2CC28966393}"/>
              </a:ext>
            </a:extLst>
          </p:cNvPr>
          <p:cNvPicPr>
            <a:picLocks noChangeAspect="1"/>
          </p:cNvPicPr>
          <p:nvPr/>
        </p:nvPicPr>
        <p:blipFill>
          <a:blip r:embed="rId5"/>
          <a:stretch>
            <a:fillRect/>
          </a:stretch>
        </p:blipFill>
        <p:spPr>
          <a:xfrm>
            <a:off x="3774617" y="4512727"/>
            <a:ext cx="2152650" cy="571500"/>
          </a:xfrm>
          <a:prstGeom prst="rect">
            <a:avLst/>
          </a:prstGeom>
        </p:spPr>
      </p:pic>
      <p:pic>
        <p:nvPicPr>
          <p:cNvPr id="9" name="Picture 8">
            <a:extLst>
              <a:ext uri="{FF2B5EF4-FFF2-40B4-BE49-F238E27FC236}">
                <a16:creationId xmlns:a16="http://schemas.microsoft.com/office/drawing/2014/main" xmlns="" id="{2250D88E-8488-4A80-B716-13E9790FEDC5}"/>
              </a:ext>
            </a:extLst>
          </p:cNvPr>
          <p:cNvPicPr>
            <a:picLocks noChangeAspect="1"/>
          </p:cNvPicPr>
          <p:nvPr/>
        </p:nvPicPr>
        <p:blipFill>
          <a:blip r:embed="rId6"/>
          <a:stretch>
            <a:fillRect/>
          </a:stretch>
        </p:blipFill>
        <p:spPr>
          <a:xfrm>
            <a:off x="3489621" y="1761827"/>
            <a:ext cx="5360603" cy="840640"/>
          </a:xfrm>
          <a:prstGeom prst="rect">
            <a:avLst/>
          </a:prstGeom>
        </p:spPr>
      </p:pic>
      <p:sp>
        <p:nvSpPr>
          <p:cNvPr id="10" name="TextBox 9">
            <a:extLst>
              <a:ext uri="{FF2B5EF4-FFF2-40B4-BE49-F238E27FC236}">
                <a16:creationId xmlns:a16="http://schemas.microsoft.com/office/drawing/2014/main" xmlns="" id="{4C7B8D52-EB94-4D0A-A56D-5B808373ABD7}"/>
              </a:ext>
            </a:extLst>
          </p:cNvPr>
          <p:cNvSpPr txBox="1"/>
          <p:nvPr/>
        </p:nvSpPr>
        <p:spPr>
          <a:xfrm>
            <a:off x="3579334" y="1166442"/>
            <a:ext cx="3246368" cy="461665"/>
          </a:xfrm>
          <a:prstGeom prst="rect">
            <a:avLst/>
          </a:prstGeom>
          <a:noFill/>
        </p:spPr>
        <p:txBody>
          <a:bodyPr wrap="square" rtlCol="0">
            <a:spAutoFit/>
          </a:bodyPr>
          <a:lstStyle/>
          <a:p>
            <a:r>
              <a:rPr lang="sv-SE" sz="2400" b="1" dirty="0"/>
              <a:t>Total energy of particle</a:t>
            </a:r>
          </a:p>
        </p:txBody>
      </p:sp>
      <p:pic>
        <p:nvPicPr>
          <p:cNvPr id="11" name="Picture 10">
            <a:extLst>
              <a:ext uri="{FF2B5EF4-FFF2-40B4-BE49-F238E27FC236}">
                <a16:creationId xmlns:a16="http://schemas.microsoft.com/office/drawing/2014/main" xmlns="" id="{D31ED428-D875-4366-ADF0-1349A3860F55}"/>
              </a:ext>
            </a:extLst>
          </p:cNvPr>
          <p:cNvPicPr>
            <a:picLocks noChangeAspect="1"/>
          </p:cNvPicPr>
          <p:nvPr/>
        </p:nvPicPr>
        <p:blipFill rotWithShape="1">
          <a:blip r:embed="rId7"/>
          <a:srcRect t="3221" b="1"/>
          <a:stretch/>
        </p:blipFill>
        <p:spPr>
          <a:xfrm>
            <a:off x="3622558" y="5767958"/>
            <a:ext cx="4432782" cy="731623"/>
          </a:xfrm>
          <a:prstGeom prst="rect">
            <a:avLst/>
          </a:prstGeom>
          <a:ln w="38100">
            <a:solidFill>
              <a:srgbClr val="00B0F0"/>
            </a:solidFill>
          </a:ln>
        </p:spPr>
      </p:pic>
      <p:sp>
        <p:nvSpPr>
          <p:cNvPr id="12" name="TextBox 11">
            <a:extLst>
              <a:ext uri="{FF2B5EF4-FFF2-40B4-BE49-F238E27FC236}">
                <a16:creationId xmlns:a16="http://schemas.microsoft.com/office/drawing/2014/main" xmlns="" id="{2DAC0456-3DD9-4F70-B822-2CB0EF1A0265}"/>
              </a:ext>
            </a:extLst>
          </p:cNvPr>
          <p:cNvSpPr txBox="1"/>
          <p:nvPr/>
        </p:nvSpPr>
        <p:spPr>
          <a:xfrm>
            <a:off x="3396148" y="5128667"/>
            <a:ext cx="2620782" cy="400110"/>
          </a:xfrm>
          <a:prstGeom prst="rect">
            <a:avLst/>
          </a:prstGeom>
          <a:solidFill>
            <a:schemeClr val="bg1">
              <a:lumMod val="85000"/>
            </a:schemeClr>
          </a:solidFill>
        </p:spPr>
        <p:txBody>
          <a:bodyPr wrap="none" rtlCol="0">
            <a:spAutoFit/>
          </a:bodyPr>
          <a:lstStyle/>
          <a:p>
            <a:r>
              <a:rPr lang="sv-SE" sz="2000" b="1" dirty="0"/>
              <a:t>Joint density of states. </a:t>
            </a:r>
          </a:p>
        </p:txBody>
      </p:sp>
      <p:sp>
        <p:nvSpPr>
          <p:cNvPr id="15" name="Title 1">
            <a:extLst>
              <a:ext uri="{FF2B5EF4-FFF2-40B4-BE49-F238E27FC236}">
                <a16:creationId xmlns:a16="http://schemas.microsoft.com/office/drawing/2014/main" xmlns="" id="{D2466349-1AC9-490C-822F-9E016DE2C25D}"/>
              </a:ext>
            </a:extLst>
          </p:cNvPr>
          <p:cNvSpPr>
            <a:spLocks noGrp="1"/>
          </p:cNvSpPr>
          <p:nvPr>
            <p:ph type="title"/>
          </p:nvPr>
        </p:nvSpPr>
        <p:spPr>
          <a:xfrm>
            <a:off x="869205" y="-15889"/>
            <a:ext cx="10515600" cy="1325563"/>
          </a:xfrm>
        </p:spPr>
        <p:txBody>
          <a:bodyPr/>
          <a:lstStyle/>
          <a:p>
            <a:r>
              <a:rPr lang="sv-SE" dirty="0"/>
              <a:t>Quantum wells</a:t>
            </a:r>
            <a:r>
              <a:rPr lang="sv-SE" b="1" dirty="0">
                <a:sym typeface="Symbol" panose="05050102010706020507" pitchFamily="18" charset="2"/>
              </a:rPr>
              <a:t></a:t>
            </a:r>
            <a:r>
              <a:rPr lang="sv-SE" sz="3600" dirty="0"/>
              <a:t>two-dimensional semiconductors</a:t>
            </a:r>
          </a:p>
        </p:txBody>
      </p:sp>
      <p:sp>
        <p:nvSpPr>
          <p:cNvPr id="16" name="TextBox 15">
            <a:extLst>
              <a:ext uri="{FF2B5EF4-FFF2-40B4-BE49-F238E27FC236}">
                <a16:creationId xmlns:a16="http://schemas.microsoft.com/office/drawing/2014/main" xmlns="" id="{D9A564CA-F7A6-4250-984F-5BA8BBDDF1BD}"/>
              </a:ext>
            </a:extLst>
          </p:cNvPr>
          <p:cNvSpPr txBox="1"/>
          <p:nvPr/>
        </p:nvSpPr>
        <p:spPr>
          <a:xfrm>
            <a:off x="3396148" y="2430335"/>
            <a:ext cx="756938" cy="369332"/>
          </a:xfrm>
          <a:prstGeom prst="rect">
            <a:avLst/>
          </a:prstGeom>
          <a:solidFill>
            <a:schemeClr val="bg1">
              <a:lumMod val="85000"/>
            </a:schemeClr>
          </a:solidFill>
        </p:spPr>
        <p:txBody>
          <a:bodyPr wrap="none" rtlCol="0">
            <a:spAutoFit/>
          </a:bodyPr>
          <a:lstStyle/>
          <a:p>
            <a:r>
              <a:rPr lang="sv-SE" b="1" dirty="0"/>
              <a:t>When</a:t>
            </a:r>
          </a:p>
        </p:txBody>
      </p:sp>
      <p:sp>
        <p:nvSpPr>
          <p:cNvPr id="17" name="TextBox 16">
            <a:extLst>
              <a:ext uri="{FF2B5EF4-FFF2-40B4-BE49-F238E27FC236}">
                <a16:creationId xmlns:a16="http://schemas.microsoft.com/office/drawing/2014/main" xmlns="" id="{7D0529F0-505B-4B1D-860B-C6D0DBBC5290}"/>
              </a:ext>
            </a:extLst>
          </p:cNvPr>
          <p:cNvSpPr txBox="1"/>
          <p:nvPr/>
        </p:nvSpPr>
        <p:spPr>
          <a:xfrm>
            <a:off x="3417875" y="4157296"/>
            <a:ext cx="806519" cy="369332"/>
          </a:xfrm>
          <a:prstGeom prst="rect">
            <a:avLst/>
          </a:prstGeom>
          <a:solidFill>
            <a:schemeClr val="bg1">
              <a:lumMod val="85000"/>
            </a:schemeClr>
          </a:solidFill>
        </p:spPr>
        <p:txBody>
          <a:bodyPr wrap="square" rtlCol="0">
            <a:spAutoFit/>
          </a:bodyPr>
          <a:lstStyle/>
          <a:p>
            <a:r>
              <a:rPr lang="sv-SE" b="1" dirty="0"/>
              <a:t>where</a:t>
            </a:r>
          </a:p>
        </p:txBody>
      </p:sp>
    </p:spTree>
    <p:extLst>
      <p:ext uri="{BB962C8B-B14F-4D97-AF65-F5344CB8AC3E}">
        <p14:creationId xmlns:p14="http://schemas.microsoft.com/office/powerpoint/2010/main" val="1028200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64D06C4-B76B-403A-A99B-A76EA871F8AE}"/>
              </a:ext>
            </a:extLst>
          </p:cNvPr>
          <p:cNvSpPr>
            <a:spLocks noGrp="1"/>
          </p:cNvSpPr>
          <p:nvPr>
            <p:ph idx="1"/>
          </p:nvPr>
        </p:nvSpPr>
        <p:spPr>
          <a:xfrm>
            <a:off x="838200" y="1171223"/>
            <a:ext cx="10515600" cy="4351338"/>
          </a:xfrm>
        </p:spPr>
        <p:txBody>
          <a:bodyPr/>
          <a:lstStyle/>
          <a:p>
            <a:r>
              <a:rPr lang="sv-SE" dirty="0"/>
              <a:t>Quantum well with finite barriers</a:t>
            </a:r>
          </a:p>
        </p:txBody>
      </p:sp>
      <p:sp>
        <p:nvSpPr>
          <p:cNvPr id="4" name="Slide Number Placeholder 3">
            <a:extLst>
              <a:ext uri="{FF2B5EF4-FFF2-40B4-BE49-F238E27FC236}">
                <a16:creationId xmlns:a16="http://schemas.microsoft.com/office/drawing/2014/main" xmlns="" id="{F5431C44-2F24-4001-AC08-7186C7CE1A9F}"/>
              </a:ext>
            </a:extLst>
          </p:cNvPr>
          <p:cNvSpPr>
            <a:spLocks noGrp="1"/>
          </p:cNvSpPr>
          <p:nvPr>
            <p:ph type="sldNum" sz="quarter" idx="12"/>
          </p:nvPr>
        </p:nvSpPr>
        <p:spPr/>
        <p:txBody>
          <a:bodyPr/>
          <a:lstStyle/>
          <a:p>
            <a:pPr lvl="5"/>
            <a:endParaRPr lang="sv-SE" dirty="0"/>
          </a:p>
        </p:txBody>
      </p:sp>
      <p:pic>
        <p:nvPicPr>
          <p:cNvPr id="6" name="Picture 5">
            <a:extLst>
              <a:ext uri="{FF2B5EF4-FFF2-40B4-BE49-F238E27FC236}">
                <a16:creationId xmlns:a16="http://schemas.microsoft.com/office/drawing/2014/main" xmlns="" id="{3EC70103-9469-4CBB-B748-E58F05708E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2203" y="1183301"/>
            <a:ext cx="3386858" cy="3082607"/>
          </a:xfrm>
          <a:prstGeom prst="rect">
            <a:avLst/>
          </a:prstGeom>
        </p:spPr>
      </p:pic>
      <p:pic>
        <p:nvPicPr>
          <p:cNvPr id="7" name="Picture 6">
            <a:extLst>
              <a:ext uri="{FF2B5EF4-FFF2-40B4-BE49-F238E27FC236}">
                <a16:creationId xmlns:a16="http://schemas.microsoft.com/office/drawing/2014/main" xmlns="" id="{6D5A6A99-A219-48BB-9D62-26629823F479}"/>
              </a:ext>
            </a:extLst>
          </p:cNvPr>
          <p:cNvPicPr>
            <a:picLocks noChangeAspect="1"/>
          </p:cNvPicPr>
          <p:nvPr/>
        </p:nvPicPr>
        <p:blipFill>
          <a:blip r:embed="rId4"/>
          <a:stretch>
            <a:fillRect/>
          </a:stretch>
        </p:blipFill>
        <p:spPr>
          <a:xfrm>
            <a:off x="1116751" y="1704919"/>
            <a:ext cx="4876800" cy="1104900"/>
          </a:xfrm>
          <a:prstGeom prst="rect">
            <a:avLst/>
          </a:prstGeom>
        </p:spPr>
      </p:pic>
      <p:pic>
        <p:nvPicPr>
          <p:cNvPr id="8" name="Picture 7">
            <a:extLst>
              <a:ext uri="{FF2B5EF4-FFF2-40B4-BE49-F238E27FC236}">
                <a16:creationId xmlns:a16="http://schemas.microsoft.com/office/drawing/2014/main" xmlns="" id="{C616FC62-B379-4486-892D-1A98CB4A1011}"/>
              </a:ext>
            </a:extLst>
          </p:cNvPr>
          <p:cNvPicPr>
            <a:picLocks noChangeAspect="1"/>
          </p:cNvPicPr>
          <p:nvPr/>
        </p:nvPicPr>
        <p:blipFill rotWithShape="1">
          <a:blip r:embed="rId5"/>
          <a:srcRect t="14852" b="10045"/>
          <a:stretch/>
        </p:blipFill>
        <p:spPr>
          <a:xfrm>
            <a:off x="1525659" y="3006807"/>
            <a:ext cx="4702425" cy="844541"/>
          </a:xfrm>
          <a:prstGeom prst="rect">
            <a:avLst/>
          </a:prstGeom>
          <a:ln w="28575">
            <a:solidFill>
              <a:srgbClr val="00B0F0"/>
            </a:solidFill>
          </a:ln>
        </p:spPr>
      </p:pic>
      <p:pic>
        <p:nvPicPr>
          <p:cNvPr id="9" name="Picture 8">
            <a:extLst>
              <a:ext uri="{FF2B5EF4-FFF2-40B4-BE49-F238E27FC236}">
                <a16:creationId xmlns:a16="http://schemas.microsoft.com/office/drawing/2014/main" xmlns="" id="{2030463A-B65A-4AED-AC1A-8A05D58A2F46}"/>
              </a:ext>
            </a:extLst>
          </p:cNvPr>
          <p:cNvPicPr>
            <a:picLocks noChangeAspect="1"/>
          </p:cNvPicPr>
          <p:nvPr/>
        </p:nvPicPr>
        <p:blipFill>
          <a:blip r:embed="rId6"/>
          <a:stretch>
            <a:fillRect/>
          </a:stretch>
        </p:blipFill>
        <p:spPr>
          <a:xfrm>
            <a:off x="1611766" y="4949290"/>
            <a:ext cx="5562600" cy="542925"/>
          </a:xfrm>
          <a:prstGeom prst="rect">
            <a:avLst/>
          </a:prstGeom>
        </p:spPr>
      </p:pic>
      <p:pic>
        <p:nvPicPr>
          <p:cNvPr id="11" name="Picture 10">
            <a:extLst>
              <a:ext uri="{FF2B5EF4-FFF2-40B4-BE49-F238E27FC236}">
                <a16:creationId xmlns:a16="http://schemas.microsoft.com/office/drawing/2014/main" xmlns="" id="{915241B3-0232-4990-9449-987568D06EF6}"/>
              </a:ext>
            </a:extLst>
          </p:cNvPr>
          <p:cNvPicPr>
            <a:picLocks noChangeAspect="1"/>
          </p:cNvPicPr>
          <p:nvPr/>
        </p:nvPicPr>
        <p:blipFill rotWithShape="1">
          <a:blip r:embed="rId7"/>
          <a:srcRect l="12705"/>
          <a:stretch/>
        </p:blipFill>
        <p:spPr>
          <a:xfrm>
            <a:off x="8070451" y="4746817"/>
            <a:ext cx="2985052" cy="828675"/>
          </a:xfrm>
          <a:prstGeom prst="rect">
            <a:avLst/>
          </a:prstGeom>
        </p:spPr>
      </p:pic>
      <p:pic>
        <p:nvPicPr>
          <p:cNvPr id="12" name="Picture 11">
            <a:extLst>
              <a:ext uri="{FF2B5EF4-FFF2-40B4-BE49-F238E27FC236}">
                <a16:creationId xmlns:a16="http://schemas.microsoft.com/office/drawing/2014/main" xmlns="" id="{40CE01C0-B439-4DB4-A209-C12219F4AB21}"/>
              </a:ext>
            </a:extLst>
          </p:cNvPr>
          <p:cNvPicPr>
            <a:picLocks noChangeAspect="1"/>
          </p:cNvPicPr>
          <p:nvPr/>
        </p:nvPicPr>
        <p:blipFill rotWithShape="1">
          <a:blip r:embed="rId8"/>
          <a:srcRect t="11922" b="8161"/>
          <a:stretch/>
        </p:blipFill>
        <p:spPr>
          <a:xfrm>
            <a:off x="1573990" y="3949061"/>
            <a:ext cx="4076700" cy="951503"/>
          </a:xfrm>
          <a:prstGeom prst="rect">
            <a:avLst/>
          </a:prstGeom>
          <a:ln w="28575">
            <a:solidFill>
              <a:srgbClr val="00B0F0"/>
            </a:solidFill>
          </a:ln>
        </p:spPr>
      </p:pic>
      <p:pic>
        <p:nvPicPr>
          <p:cNvPr id="13" name="Picture 12">
            <a:extLst>
              <a:ext uri="{FF2B5EF4-FFF2-40B4-BE49-F238E27FC236}">
                <a16:creationId xmlns:a16="http://schemas.microsoft.com/office/drawing/2014/main" xmlns="" id="{CFB13DDE-A09C-44AE-BA88-82A2E5BD870D}"/>
              </a:ext>
            </a:extLst>
          </p:cNvPr>
          <p:cNvPicPr>
            <a:picLocks noChangeAspect="1"/>
          </p:cNvPicPr>
          <p:nvPr/>
        </p:nvPicPr>
        <p:blipFill>
          <a:blip r:embed="rId9"/>
          <a:stretch>
            <a:fillRect/>
          </a:stretch>
        </p:blipFill>
        <p:spPr>
          <a:xfrm>
            <a:off x="1329061" y="5776931"/>
            <a:ext cx="3991817" cy="1110505"/>
          </a:xfrm>
          <a:prstGeom prst="rect">
            <a:avLst/>
          </a:prstGeom>
        </p:spPr>
      </p:pic>
      <p:sp>
        <p:nvSpPr>
          <p:cNvPr id="14" name="TextBox 13">
            <a:extLst>
              <a:ext uri="{FF2B5EF4-FFF2-40B4-BE49-F238E27FC236}">
                <a16:creationId xmlns:a16="http://schemas.microsoft.com/office/drawing/2014/main" xmlns="" id="{4F32C350-1933-4B17-93F4-2161C0B1C5A3}"/>
              </a:ext>
            </a:extLst>
          </p:cNvPr>
          <p:cNvSpPr txBox="1"/>
          <p:nvPr/>
        </p:nvSpPr>
        <p:spPr>
          <a:xfrm>
            <a:off x="1514490" y="5426741"/>
            <a:ext cx="4195700" cy="461665"/>
          </a:xfrm>
          <a:prstGeom prst="rect">
            <a:avLst/>
          </a:prstGeom>
          <a:solidFill>
            <a:schemeClr val="bg1">
              <a:lumMod val="85000"/>
            </a:schemeClr>
          </a:solidFill>
        </p:spPr>
        <p:txBody>
          <a:bodyPr wrap="none" rtlCol="0">
            <a:spAutoFit/>
          </a:bodyPr>
          <a:lstStyle/>
          <a:p>
            <a:r>
              <a:rPr lang="sv-SE" sz="2400" b="1" dirty="0"/>
              <a:t>Boundary contiunous condition</a:t>
            </a:r>
          </a:p>
        </p:txBody>
      </p:sp>
      <p:pic>
        <p:nvPicPr>
          <p:cNvPr id="15" name="Picture 14">
            <a:extLst>
              <a:ext uri="{FF2B5EF4-FFF2-40B4-BE49-F238E27FC236}">
                <a16:creationId xmlns:a16="http://schemas.microsoft.com/office/drawing/2014/main" xmlns="" id="{D569677B-9E3C-4B7E-8F4E-55F4DA09F3A7}"/>
              </a:ext>
            </a:extLst>
          </p:cNvPr>
          <p:cNvPicPr>
            <a:picLocks noChangeAspect="1"/>
          </p:cNvPicPr>
          <p:nvPr/>
        </p:nvPicPr>
        <p:blipFill>
          <a:blip r:embed="rId10"/>
          <a:stretch>
            <a:fillRect/>
          </a:stretch>
        </p:blipFill>
        <p:spPr>
          <a:xfrm>
            <a:off x="5986711" y="5532101"/>
            <a:ext cx="5219700" cy="419100"/>
          </a:xfrm>
          <a:prstGeom prst="rect">
            <a:avLst/>
          </a:prstGeom>
        </p:spPr>
      </p:pic>
      <p:pic>
        <p:nvPicPr>
          <p:cNvPr id="16" name="Picture 15">
            <a:extLst>
              <a:ext uri="{FF2B5EF4-FFF2-40B4-BE49-F238E27FC236}">
                <a16:creationId xmlns:a16="http://schemas.microsoft.com/office/drawing/2014/main" xmlns="" id="{4EE1156B-CEF7-4B34-AF9D-3ADC83B0AB1A}"/>
              </a:ext>
            </a:extLst>
          </p:cNvPr>
          <p:cNvPicPr>
            <a:picLocks noChangeAspect="1"/>
          </p:cNvPicPr>
          <p:nvPr/>
        </p:nvPicPr>
        <p:blipFill>
          <a:blip r:embed="rId11"/>
          <a:stretch>
            <a:fillRect/>
          </a:stretch>
        </p:blipFill>
        <p:spPr>
          <a:xfrm>
            <a:off x="7430958" y="4069296"/>
            <a:ext cx="2362200" cy="609600"/>
          </a:xfrm>
          <a:prstGeom prst="rect">
            <a:avLst/>
          </a:prstGeom>
        </p:spPr>
      </p:pic>
      <p:sp>
        <p:nvSpPr>
          <p:cNvPr id="19" name="Title 1">
            <a:extLst>
              <a:ext uri="{FF2B5EF4-FFF2-40B4-BE49-F238E27FC236}">
                <a16:creationId xmlns:a16="http://schemas.microsoft.com/office/drawing/2014/main" xmlns="" id="{6B97DD43-177A-4F2B-9F06-5DF430E8DFCF}"/>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Quantum wells</a:t>
            </a:r>
            <a:r>
              <a:rPr lang="sv-SE" b="1" dirty="0">
                <a:sym typeface="Symbol" panose="05050102010706020507" pitchFamily="18" charset="2"/>
              </a:rPr>
              <a:t></a:t>
            </a:r>
            <a:r>
              <a:rPr lang="sv-SE" sz="3600" dirty="0"/>
              <a:t>two-dimensional semiconductors</a:t>
            </a:r>
          </a:p>
        </p:txBody>
      </p:sp>
      <p:sp>
        <p:nvSpPr>
          <p:cNvPr id="20" name="TextBox 19">
            <a:extLst>
              <a:ext uri="{FF2B5EF4-FFF2-40B4-BE49-F238E27FC236}">
                <a16:creationId xmlns:a16="http://schemas.microsoft.com/office/drawing/2014/main" xmlns="" id="{ED3D46C1-B21D-45A3-9889-30299DF86B99}"/>
              </a:ext>
            </a:extLst>
          </p:cNvPr>
          <p:cNvSpPr txBox="1"/>
          <p:nvPr/>
        </p:nvSpPr>
        <p:spPr>
          <a:xfrm>
            <a:off x="7079760" y="4989176"/>
            <a:ext cx="1130246" cy="369332"/>
          </a:xfrm>
          <a:prstGeom prst="rect">
            <a:avLst/>
          </a:prstGeom>
          <a:noFill/>
        </p:spPr>
        <p:txBody>
          <a:bodyPr wrap="none" rtlCol="0">
            <a:spAutoFit/>
          </a:bodyPr>
          <a:lstStyle/>
          <a:p>
            <a:r>
              <a:rPr lang="sv-SE" b="1" dirty="0"/>
              <a:t>Region II: </a:t>
            </a:r>
          </a:p>
        </p:txBody>
      </p:sp>
    </p:spTree>
    <p:extLst>
      <p:ext uri="{BB962C8B-B14F-4D97-AF65-F5344CB8AC3E}">
        <p14:creationId xmlns:p14="http://schemas.microsoft.com/office/powerpoint/2010/main" val="4030845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1B889C33-6E2F-4C8E-A114-6E863D8C6148}"/>
              </a:ext>
            </a:extLst>
          </p:cNvPr>
          <p:cNvSpPr>
            <a:spLocks noGrp="1"/>
          </p:cNvSpPr>
          <p:nvPr>
            <p:ph type="sldNum" sz="quarter" idx="12"/>
          </p:nvPr>
        </p:nvSpPr>
        <p:spPr/>
        <p:txBody>
          <a:bodyPr/>
          <a:lstStyle/>
          <a:p>
            <a:pPr lvl="5"/>
            <a:endParaRPr lang="sv-SE" dirty="0"/>
          </a:p>
        </p:txBody>
      </p:sp>
      <p:pic>
        <p:nvPicPr>
          <p:cNvPr id="5" name="Picture 4">
            <a:extLst>
              <a:ext uri="{FF2B5EF4-FFF2-40B4-BE49-F238E27FC236}">
                <a16:creationId xmlns:a16="http://schemas.microsoft.com/office/drawing/2014/main" xmlns="" id="{AB9C537F-EDAA-4136-A24F-61C06CDC6C5C}"/>
              </a:ext>
            </a:extLst>
          </p:cNvPr>
          <p:cNvPicPr>
            <a:picLocks noChangeAspect="1"/>
          </p:cNvPicPr>
          <p:nvPr/>
        </p:nvPicPr>
        <p:blipFill>
          <a:blip r:embed="rId3"/>
          <a:stretch>
            <a:fillRect/>
          </a:stretch>
        </p:blipFill>
        <p:spPr>
          <a:xfrm>
            <a:off x="210944" y="1435883"/>
            <a:ext cx="4352490" cy="1210843"/>
          </a:xfrm>
          <a:prstGeom prst="rect">
            <a:avLst/>
          </a:prstGeom>
        </p:spPr>
      </p:pic>
      <p:pic>
        <p:nvPicPr>
          <p:cNvPr id="6" name="Picture 5">
            <a:extLst>
              <a:ext uri="{FF2B5EF4-FFF2-40B4-BE49-F238E27FC236}">
                <a16:creationId xmlns:a16="http://schemas.microsoft.com/office/drawing/2014/main" xmlns="" id="{267400C9-95A1-4FD5-8180-F0DE536D018E}"/>
              </a:ext>
            </a:extLst>
          </p:cNvPr>
          <p:cNvPicPr>
            <a:picLocks noChangeAspect="1"/>
          </p:cNvPicPr>
          <p:nvPr/>
        </p:nvPicPr>
        <p:blipFill>
          <a:blip r:embed="rId4"/>
          <a:stretch>
            <a:fillRect/>
          </a:stretch>
        </p:blipFill>
        <p:spPr>
          <a:xfrm>
            <a:off x="447544" y="2499410"/>
            <a:ext cx="2170607" cy="820727"/>
          </a:xfrm>
          <a:prstGeom prst="rect">
            <a:avLst/>
          </a:prstGeom>
        </p:spPr>
      </p:pic>
      <p:pic>
        <p:nvPicPr>
          <p:cNvPr id="7" name="Picture 6">
            <a:extLst>
              <a:ext uri="{FF2B5EF4-FFF2-40B4-BE49-F238E27FC236}">
                <a16:creationId xmlns:a16="http://schemas.microsoft.com/office/drawing/2014/main" xmlns="" id="{FC42CA2A-B3B1-48E4-86B1-DE3C6844F459}"/>
              </a:ext>
            </a:extLst>
          </p:cNvPr>
          <p:cNvPicPr>
            <a:picLocks noChangeAspect="1"/>
          </p:cNvPicPr>
          <p:nvPr/>
        </p:nvPicPr>
        <p:blipFill>
          <a:blip r:embed="rId5"/>
          <a:stretch>
            <a:fillRect/>
          </a:stretch>
        </p:blipFill>
        <p:spPr>
          <a:xfrm>
            <a:off x="2618151" y="2637432"/>
            <a:ext cx="4638675" cy="600075"/>
          </a:xfrm>
          <a:prstGeom prst="rect">
            <a:avLst/>
          </a:prstGeom>
        </p:spPr>
      </p:pic>
      <p:pic>
        <p:nvPicPr>
          <p:cNvPr id="8" name="Picture 7">
            <a:extLst>
              <a:ext uri="{FF2B5EF4-FFF2-40B4-BE49-F238E27FC236}">
                <a16:creationId xmlns:a16="http://schemas.microsoft.com/office/drawing/2014/main" xmlns="" id="{8BA01EE9-1D7C-4994-8E5D-C223D7033F66}"/>
              </a:ext>
            </a:extLst>
          </p:cNvPr>
          <p:cNvPicPr>
            <a:picLocks noChangeAspect="1"/>
          </p:cNvPicPr>
          <p:nvPr/>
        </p:nvPicPr>
        <p:blipFill>
          <a:blip r:embed="rId6"/>
          <a:stretch>
            <a:fillRect/>
          </a:stretch>
        </p:blipFill>
        <p:spPr>
          <a:xfrm>
            <a:off x="516916" y="3309994"/>
            <a:ext cx="3142488" cy="941755"/>
          </a:xfrm>
          <a:prstGeom prst="rect">
            <a:avLst/>
          </a:prstGeom>
          <a:ln w="28575">
            <a:solidFill>
              <a:srgbClr val="00B0F0"/>
            </a:solidFill>
          </a:ln>
        </p:spPr>
      </p:pic>
      <p:pic>
        <p:nvPicPr>
          <p:cNvPr id="10" name="Picture 9">
            <a:extLst>
              <a:ext uri="{FF2B5EF4-FFF2-40B4-BE49-F238E27FC236}">
                <a16:creationId xmlns:a16="http://schemas.microsoft.com/office/drawing/2014/main" xmlns="" id="{EA7A1BA1-BFDD-4BFA-B487-BE7FD91277C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35580" y="1265797"/>
            <a:ext cx="3767788" cy="2888421"/>
          </a:xfrm>
          <a:prstGeom prst="rect">
            <a:avLst/>
          </a:prstGeom>
        </p:spPr>
      </p:pic>
      <p:pic>
        <p:nvPicPr>
          <p:cNvPr id="11" name="Picture 10">
            <a:extLst>
              <a:ext uri="{FF2B5EF4-FFF2-40B4-BE49-F238E27FC236}">
                <a16:creationId xmlns:a16="http://schemas.microsoft.com/office/drawing/2014/main" xmlns="" id="{9B957D0A-C087-4888-B4BC-73365B7E1476}"/>
              </a:ext>
            </a:extLst>
          </p:cNvPr>
          <p:cNvPicPr>
            <a:picLocks noChangeAspect="1"/>
          </p:cNvPicPr>
          <p:nvPr/>
        </p:nvPicPr>
        <p:blipFill>
          <a:blip r:embed="rId8"/>
          <a:stretch>
            <a:fillRect/>
          </a:stretch>
        </p:blipFill>
        <p:spPr>
          <a:xfrm>
            <a:off x="532958" y="4418051"/>
            <a:ext cx="2886075" cy="876300"/>
          </a:xfrm>
          <a:prstGeom prst="rect">
            <a:avLst/>
          </a:prstGeom>
        </p:spPr>
      </p:pic>
      <p:pic>
        <p:nvPicPr>
          <p:cNvPr id="12" name="Picture 11">
            <a:extLst>
              <a:ext uri="{FF2B5EF4-FFF2-40B4-BE49-F238E27FC236}">
                <a16:creationId xmlns:a16="http://schemas.microsoft.com/office/drawing/2014/main" xmlns="" id="{D5D2CEB6-C5DE-462C-B91C-0343A8594B14}"/>
              </a:ext>
            </a:extLst>
          </p:cNvPr>
          <p:cNvPicPr>
            <a:picLocks noChangeAspect="1"/>
          </p:cNvPicPr>
          <p:nvPr/>
        </p:nvPicPr>
        <p:blipFill rotWithShape="1">
          <a:blip r:embed="rId9"/>
          <a:srcRect t="13270"/>
          <a:stretch/>
        </p:blipFill>
        <p:spPr>
          <a:xfrm>
            <a:off x="4400497" y="3309993"/>
            <a:ext cx="2124075" cy="941756"/>
          </a:xfrm>
          <a:prstGeom prst="rect">
            <a:avLst/>
          </a:prstGeom>
          <a:ln w="28575">
            <a:solidFill>
              <a:srgbClr val="00B0F0"/>
            </a:solidFill>
          </a:ln>
        </p:spPr>
      </p:pic>
      <p:sp>
        <p:nvSpPr>
          <p:cNvPr id="13" name="TextBox 12">
            <a:extLst>
              <a:ext uri="{FF2B5EF4-FFF2-40B4-BE49-F238E27FC236}">
                <a16:creationId xmlns:a16="http://schemas.microsoft.com/office/drawing/2014/main" xmlns="" id="{9CA5D6DC-D62F-4AB3-9A08-CD7DACFD6B88}"/>
              </a:ext>
            </a:extLst>
          </p:cNvPr>
          <p:cNvSpPr txBox="1"/>
          <p:nvPr/>
        </p:nvSpPr>
        <p:spPr>
          <a:xfrm>
            <a:off x="821504" y="1039324"/>
            <a:ext cx="3131370" cy="461665"/>
          </a:xfrm>
          <a:prstGeom prst="rect">
            <a:avLst/>
          </a:prstGeom>
          <a:noFill/>
        </p:spPr>
        <p:txBody>
          <a:bodyPr wrap="none" rtlCol="0">
            <a:spAutoFit/>
          </a:bodyPr>
          <a:lstStyle/>
          <a:p>
            <a:r>
              <a:rPr lang="sv-SE" sz="2400" b="1" dirty="0">
                <a:solidFill>
                  <a:srgbClr val="0070C0"/>
                </a:solidFill>
              </a:rPr>
              <a:t>Even solution: A=0 C=D</a:t>
            </a:r>
          </a:p>
        </p:txBody>
      </p:sp>
      <p:sp>
        <p:nvSpPr>
          <p:cNvPr id="14" name="TextBox 13">
            <a:extLst>
              <a:ext uri="{FF2B5EF4-FFF2-40B4-BE49-F238E27FC236}">
                <a16:creationId xmlns:a16="http://schemas.microsoft.com/office/drawing/2014/main" xmlns="" id="{E28B491B-B311-4DAB-8197-EC5C6F2B7510}"/>
              </a:ext>
            </a:extLst>
          </p:cNvPr>
          <p:cNvSpPr txBox="1"/>
          <p:nvPr/>
        </p:nvSpPr>
        <p:spPr>
          <a:xfrm>
            <a:off x="1171082" y="5315597"/>
            <a:ext cx="3225563" cy="461665"/>
          </a:xfrm>
          <a:prstGeom prst="rect">
            <a:avLst/>
          </a:prstGeom>
          <a:noFill/>
        </p:spPr>
        <p:txBody>
          <a:bodyPr wrap="none" rtlCol="0">
            <a:spAutoFit/>
          </a:bodyPr>
          <a:lstStyle/>
          <a:p>
            <a:r>
              <a:rPr lang="sv-SE" sz="2400" b="1" dirty="0">
                <a:solidFill>
                  <a:srgbClr val="0070C0"/>
                </a:solidFill>
              </a:rPr>
              <a:t>Odd solution: B=0, C=-D</a:t>
            </a:r>
          </a:p>
        </p:txBody>
      </p:sp>
      <p:pic>
        <p:nvPicPr>
          <p:cNvPr id="15" name="Picture 14">
            <a:extLst>
              <a:ext uri="{FF2B5EF4-FFF2-40B4-BE49-F238E27FC236}">
                <a16:creationId xmlns:a16="http://schemas.microsoft.com/office/drawing/2014/main" xmlns="" id="{57D70C7A-AD39-4B94-A00E-54CDFE26EAEB}"/>
              </a:ext>
            </a:extLst>
          </p:cNvPr>
          <p:cNvPicPr>
            <a:picLocks noChangeAspect="1"/>
          </p:cNvPicPr>
          <p:nvPr/>
        </p:nvPicPr>
        <p:blipFill>
          <a:blip r:embed="rId10"/>
          <a:stretch>
            <a:fillRect/>
          </a:stretch>
        </p:blipFill>
        <p:spPr>
          <a:xfrm>
            <a:off x="158495" y="5765559"/>
            <a:ext cx="6463886" cy="1003575"/>
          </a:xfrm>
          <a:prstGeom prst="rect">
            <a:avLst/>
          </a:prstGeom>
          <a:ln w="38100">
            <a:solidFill>
              <a:srgbClr val="00B0F0"/>
            </a:solidFill>
          </a:ln>
        </p:spPr>
      </p:pic>
      <p:pic>
        <p:nvPicPr>
          <p:cNvPr id="17" name="Picture 16">
            <a:extLst>
              <a:ext uri="{FF2B5EF4-FFF2-40B4-BE49-F238E27FC236}">
                <a16:creationId xmlns:a16="http://schemas.microsoft.com/office/drawing/2014/main" xmlns="" id="{0A2525F0-3578-4BAB-B791-76FBF4C0C91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992365" y="4251749"/>
            <a:ext cx="3142488" cy="2427732"/>
          </a:xfrm>
          <a:prstGeom prst="rect">
            <a:avLst/>
          </a:prstGeom>
        </p:spPr>
      </p:pic>
      <p:pic>
        <p:nvPicPr>
          <p:cNvPr id="20" name="Picture 19">
            <a:extLst>
              <a:ext uri="{FF2B5EF4-FFF2-40B4-BE49-F238E27FC236}">
                <a16:creationId xmlns:a16="http://schemas.microsoft.com/office/drawing/2014/main" xmlns="" id="{3BF9A050-C72E-4A43-BC56-E0EE47C2083D}"/>
              </a:ext>
            </a:extLst>
          </p:cNvPr>
          <p:cNvPicPr>
            <a:picLocks noChangeAspect="1"/>
          </p:cNvPicPr>
          <p:nvPr/>
        </p:nvPicPr>
        <p:blipFill>
          <a:blip r:embed="rId12"/>
          <a:stretch>
            <a:fillRect/>
          </a:stretch>
        </p:blipFill>
        <p:spPr>
          <a:xfrm>
            <a:off x="6700490" y="6013449"/>
            <a:ext cx="1333500" cy="685800"/>
          </a:xfrm>
          <a:prstGeom prst="rect">
            <a:avLst/>
          </a:prstGeom>
        </p:spPr>
      </p:pic>
      <p:sp>
        <p:nvSpPr>
          <p:cNvPr id="23" name="Title 1">
            <a:extLst>
              <a:ext uri="{FF2B5EF4-FFF2-40B4-BE49-F238E27FC236}">
                <a16:creationId xmlns:a16="http://schemas.microsoft.com/office/drawing/2014/main" xmlns="" id="{5707DD9B-016A-42E1-9077-8486FF46ACDD}"/>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Quantum wells</a:t>
            </a:r>
            <a:r>
              <a:rPr lang="sv-SE" b="1" dirty="0">
                <a:sym typeface="Symbol" panose="05050102010706020507" pitchFamily="18" charset="2"/>
              </a:rPr>
              <a:t></a:t>
            </a:r>
            <a:r>
              <a:rPr lang="sv-SE" sz="3600" dirty="0"/>
              <a:t>two-dimensional semiconductors</a:t>
            </a:r>
          </a:p>
        </p:txBody>
      </p:sp>
      <p:sp>
        <p:nvSpPr>
          <p:cNvPr id="24" name="Arrow: Right 23">
            <a:extLst>
              <a:ext uri="{FF2B5EF4-FFF2-40B4-BE49-F238E27FC236}">
                <a16:creationId xmlns:a16="http://schemas.microsoft.com/office/drawing/2014/main" xmlns="" id="{C2B693ED-F5F9-46F4-AF4A-7D57850644F3}"/>
              </a:ext>
            </a:extLst>
          </p:cNvPr>
          <p:cNvSpPr/>
          <p:nvPr/>
        </p:nvSpPr>
        <p:spPr>
          <a:xfrm>
            <a:off x="3769643" y="3653908"/>
            <a:ext cx="552100" cy="253926"/>
          </a:xfrm>
          <a:prstGeom prst="right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6" name="Straight Connector 25">
            <a:extLst>
              <a:ext uri="{FF2B5EF4-FFF2-40B4-BE49-F238E27FC236}">
                <a16:creationId xmlns:a16="http://schemas.microsoft.com/office/drawing/2014/main" xmlns="" id="{BB298757-FACC-4E56-BA62-F8668DBC26F4}"/>
              </a:ext>
            </a:extLst>
          </p:cNvPr>
          <p:cNvCxnSpPr/>
          <p:nvPr/>
        </p:nvCxnSpPr>
        <p:spPr>
          <a:xfrm>
            <a:off x="7625443" y="4154218"/>
            <a:ext cx="3477925"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4306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85FC00-CE85-4FAF-97F4-F74744904F21}"/>
              </a:ext>
            </a:extLst>
          </p:cNvPr>
          <p:cNvSpPr>
            <a:spLocks noGrp="1"/>
          </p:cNvSpPr>
          <p:nvPr>
            <p:ph type="title"/>
          </p:nvPr>
        </p:nvSpPr>
        <p:spPr>
          <a:xfrm>
            <a:off x="869205" y="743118"/>
            <a:ext cx="10515600" cy="1325563"/>
          </a:xfrm>
        </p:spPr>
        <p:txBody>
          <a:bodyPr>
            <a:normAutofit/>
          </a:bodyPr>
          <a:lstStyle/>
          <a:p>
            <a:r>
              <a:rPr lang="sv-SE" sz="2800" dirty="0">
                <a:sym typeface="Symbol" panose="05050102010706020507" pitchFamily="18" charset="2"/>
              </a:rPr>
              <a:t></a:t>
            </a:r>
            <a:r>
              <a:rPr lang="sv-SE" sz="2800" dirty="0"/>
              <a:t>Excitions in a quantum well: </a:t>
            </a:r>
            <a:r>
              <a:rPr lang="sv-SE" sz="2800" b="1" dirty="0"/>
              <a:t>take into Coulomb interaciton between electron and hole.</a:t>
            </a:r>
          </a:p>
        </p:txBody>
      </p:sp>
      <p:sp>
        <p:nvSpPr>
          <p:cNvPr id="4" name="Slide Number Placeholder 3">
            <a:extLst>
              <a:ext uri="{FF2B5EF4-FFF2-40B4-BE49-F238E27FC236}">
                <a16:creationId xmlns:a16="http://schemas.microsoft.com/office/drawing/2014/main" xmlns="" id="{9687833A-EA36-442C-9EEB-5724D88C5F5D}"/>
              </a:ext>
            </a:extLst>
          </p:cNvPr>
          <p:cNvSpPr>
            <a:spLocks noGrp="1"/>
          </p:cNvSpPr>
          <p:nvPr>
            <p:ph type="sldNum" sz="quarter" idx="12"/>
          </p:nvPr>
        </p:nvSpPr>
        <p:spPr/>
        <p:txBody>
          <a:bodyPr/>
          <a:lstStyle/>
          <a:p>
            <a:pPr lvl="5"/>
            <a:endParaRPr lang="sv-SE" dirty="0"/>
          </a:p>
        </p:txBody>
      </p:sp>
      <p:pic>
        <p:nvPicPr>
          <p:cNvPr id="7" name="Picture 6">
            <a:extLst>
              <a:ext uri="{FF2B5EF4-FFF2-40B4-BE49-F238E27FC236}">
                <a16:creationId xmlns:a16="http://schemas.microsoft.com/office/drawing/2014/main" xmlns="" id="{E4BFD49F-3AC5-4E87-8573-5CCD54549ABE}"/>
              </a:ext>
            </a:extLst>
          </p:cNvPr>
          <p:cNvPicPr>
            <a:picLocks noChangeAspect="1"/>
          </p:cNvPicPr>
          <p:nvPr/>
        </p:nvPicPr>
        <p:blipFill>
          <a:blip r:embed="rId3"/>
          <a:stretch>
            <a:fillRect/>
          </a:stretch>
        </p:blipFill>
        <p:spPr>
          <a:xfrm>
            <a:off x="672136" y="1916182"/>
            <a:ext cx="5264840" cy="848028"/>
          </a:xfrm>
          <a:prstGeom prst="rect">
            <a:avLst/>
          </a:prstGeom>
          <a:ln w="28575">
            <a:solidFill>
              <a:srgbClr val="00B0F0"/>
            </a:solidFill>
          </a:ln>
        </p:spPr>
      </p:pic>
      <p:pic>
        <p:nvPicPr>
          <p:cNvPr id="9" name="Picture 8">
            <a:extLst>
              <a:ext uri="{FF2B5EF4-FFF2-40B4-BE49-F238E27FC236}">
                <a16:creationId xmlns:a16="http://schemas.microsoft.com/office/drawing/2014/main" xmlns="" id="{114DFE6F-B9CA-4D59-9CFD-3A4C98C5A075}"/>
              </a:ext>
            </a:extLst>
          </p:cNvPr>
          <p:cNvPicPr>
            <a:picLocks noChangeAspect="1"/>
          </p:cNvPicPr>
          <p:nvPr/>
        </p:nvPicPr>
        <p:blipFill rotWithShape="1">
          <a:blip r:embed="rId4"/>
          <a:srcRect t="24009" b="11963"/>
          <a:stretch/>
        </p:blipFill>
        <p:spPr>
          <a:xfrm>
            <a:off x="672136" y="2959528"/>
            <a:ext cx="3979378" cy="566204"/>
          </a:xfrm>
          <a:prstGeom prst="rect">
            <a:avLst/>
          </a:prstGeom>
        </p:spPr>
      </p:pic>
      <p:pic>
        <p:nvPicPr>
          <p:cNvPr id="10" name="Picture 9">
            <a:extLst>
              <a:ext uri="{FF2B5EF4-FFF2-40B4-BE49-F238E27FC236}">
                <a16:creationId xmlns:a16="http://schemas.microsoft.com/office/drawing/2014/main" xmlns="" id="{0F83D325-9265-48D0-9809-C53FB90033A4}"/>
              </a:ext>
            </a:extLst>
          </p:cNvPr>
          <p:cNvPicPr>
            <a:picLocks noChangeAspect="1"/>
          </p:cNvPicPr>
          <p:nvPr/>
        </p:nvPicPr>
        <p:blipFill>
          <a:blip r:embed="rId5"/>
          <a:stretch>
            <a:fillRect/>
          </a:stretch>
        </p:blipFill>
        <p:spPr>
          <a:xfrm>
            <a:off x="509569" y="3585428"/>
            <a:ext cx="6014025" cy="1444313"/>
          </a:xfrm>
          <a:prstGeom prst="rect">
            <a:avLst/>
          </a:prstGeom>
          <a:ln w="28575">
            <a:solidFill>
              <a:srgbClr val="00B0F0"/>
            </a:solidFill>
          </a:ln>
        </p:spPr>
      </p:pic>
      <p:pic>
        <p:nvPicPr>
          <p:cNvPr id="11" name="Picture 10">
            <a:extLst>
              <a:ext uri="{FF2B5EF4-FFF2-40B4-BE49-F238E27FC236}">
                <a16:creationId xmlns:a16="http://schemas.microsoft.com/office/drawing/2014/main" xmlns="" id="{133A627A-7418-4F19-9758-C99C490AC599}"/>
              </a:ext>
            </a:extLst>
          </p:cNvPr>
          <p:cNvPicPr>
            <a:picLocks noChangeAspect="1"/>
          </p:cNvPicPr>
          <p:nvPr/>
        </p:nvPicPr>
        <p:blipFill>
          <a:blip r:embed="rId6"/>
          <a:stretch>
            <a:fillRect/>
          </a:stretch>
        </p:blipFill>
        <p:spPr>
          <a:xfrm>
            <a:off x="509569" y="5234415"/>
            <a:ext cx="5084782" cy="1487059"/>
          </a:xfrm>
          <a:prstGeom prst="rect">
            <a:avLst/>
          </a:prstGeom>
          <a:ln w="28575">
            <a:solidFill>
              <a:srgbClr val="00B0F0"/>
            </a:solidFill>
          </a:ln>
        </p:spPr>
      </p:pic>
      <p:pic>
        <p:nvPicPr>
          <p:cNvPr id="12" name="Picture 11">
            <a:extLst>
              <a:ext uri="{FF2B5EF4-FFF2-40B4-BE49-F238E27FC236}">
                <a16:creationId xmlns:a16="http://schemas.microsoft.com/office/drawing/2014/main" xmlns="" id="{21D38EFF-C36C-4F5D-A5F6-4A4468CCC1F6}"/>
              </a:ext>
            </a:extLst>
          </p:cNvPr>
          <p:cNvPicPr>
            <a:picLocks noChangeAspect="1"/>
          </p:cNvPicPr>
          <p:nvPr/>
        </p:nvPicPr>
        <p:blipFill>
          <a:blip r:embed="rId7"/>
          <a:stretch>
            <a:fillRect/>
          </a:stretch>
        </p:blipFill>
        <p:spPr>
          <a:xfrm>
            <a:off x="7279442" y="2067674"/>
            <a:ext cx="3133725" cy="730497"/>
          </a:xfrm>
          <a:prstGeom prst="rect">
            <a:avLst/>
          </a:prstGeom>
        </p:spPr>
      </p:pic>
      <p:pic>
        <p:nvPicPr>
          <p:cNvPr id="13" name="Picture 12">
            <a:extLst>
              <a:ext uri="{FF2B5EF4-FFF2-40B4-BE49-F238E27FC236}">
                <a16:creationId xmlns:a16="http://schemas.microsoft.com/office/drawing/2014/main" xmlns="" id="{9DD6A3FD-5EAA-4C72-B6ED-6BDEDFC9B66C}"/>
              </a:ext>
            </a:extLst>
          </p:cNvPr>
          <p:cNvPicPr>
            <a:picLocks noChangeAspect="1"/>
          </p:cNvPicPr>
          <p:nvPr/>
        </p:nvPicPr>
        <p:blipFill>
          <a:blip r:embed="rId8"/>
          <a:stretch>
            <a:fillRect/>
          </a:stretch>
        </p:blipFill>
        <p:spPr>
          <a:xfrm>
            <a:off x="7410600" y="2901944"/>
            <a:ext cx="3396042" cy="732884"/>
          </a:xfrm>
          <a:prstGeom prst="rect">
            <a:avLst/>
          </a:prstGeom>
        </p:spPr>
      </p:pic>
      <p:pic>
        <p:nvPicPr>
          <p:cNvPr id="14" name="Picture 13">
            <a:extLst>
              <a:ext uri="{FF2B5EF4-FFF2-40B4-BE49-F238E27FC236}">
                <a16:creationId xmlns:a16="http://schemas.microsoft.com/office/drawing/2014/main" xmlns="" id="{30987FB5-C65C-465A-9ECC-605090E89D6D}"/>
              </a:ext>
            </a:extLst>
          </p:cNvPr>
          <p:cNvPicPr>
            <a:picLocks noChangeAspect="1"/>
          </p:cNvPicPr>
          <p:nvPr/>
        </p:nvPicPr>
        <p:blipFill>
          <a:blip r:embed="rId9"/>
          <a:stretch>
            <a:fillRect/>
          </a:stretch>
        </p:blipFill>
        <p:spPr>
          <a:xfrm>
            <a:off x="6697086" y="3777242"/>
            <a:ext cx="5182420" cy="910577"/>
          </a:xfrm>
          <a:prstGeom prst="rect">
            <a:avLst/>
          </a:prstGeom>
          <a:ln w="28575">
            <a:solidFill>
              <a:srgbClr val="C00000"/>
            </a:solidFill>
          </a:ln>
        </p:spPr>
      </p:pic>
      <p:sp>
        <p:nvSpPr>
          <p:cNvPr id="15" name="TextBox 14">
            <a:extLst>
              <a:ext uri="{FF2B5EF4-FFF2-40B4-BE49-F238E27FC236}">
                <a16:creationId xmlns:a16="http://schemas.microsoft.com/office/drawing/2014/main" xmlns="" id="{803FAA65-0785-4DD1-8604-3CBB03290F63}"/>
              </a:ext>
            </a:extLst>
          </p:cNvPr>
          <p:cNvSpPr txBox="1"/>
          <p:nvPr/>
        </p:nvSpPr>
        <p:spPr>
          <a:xfrm>
            <a:off x="7279442" y="5109275"/>
            <a:ext cx="1141979" cy="461665"/>
          </a:xfrm>
          <a:prstGeom prst="rect">
            <a:avLst/>
          </a:prstGeom>
          <a:solidFill>
            <a:schemeClr val="bg1">
              <a:lumMod val="85000"/>
            </a:schemeClr>
          </a:solidFill>
        </p:spPr>
        <p:txBody>
          <a:bodyPr wrap="none" rtlCol="0">
            <a:spAutoFit/>
          </a:bodyPr>
          <a:lstStyle/>
          <a:p>
            <a:r>
              <a:rPr lang="sv-SE" sz="2400" dirty="0"/>
              <a:t>For 3D, </a:t>
            </a:r>
          </a:p>
        </p:txBody>
      </p:sp>
      <p:pic>
        <p:nvPicPr>
          <p:cNvPr id="16" name="Picture 15">
            <a:extLst>
              <a:ext uri="{FF2B5EF4-FFF2-40B4-BE49-F238E27FC236}">
                <a16:creationId xmlns:a16="http://schemas.microsoft.com/office/drawing/2014/main" xmlns="" id="{FF8EB8E7-4D4E-419A-A905-ED1892EDF592}"/>
              </a:ext>
            </a:extLst>
          </p:cNvPr>
          <p:cNvPicPr>
            <a:picLocks noChangeAspect="1"/>
          </p:cNvPicPr>
          <p:nvPr/>
        </p:nvPicPr>
        <p:blipFill>
          <a:blip r:embed="rId10"/>
          <a:stretch>
            <a:fillRect/>
          </a:stretch>
        </p:blipFill>
        <p:spPr>
          <a:xfrm>
            <a:off x="8452133" y="4929803"/>
            <a:ext cx="1312976" cy="820610"/>
          </a:xfrm>
          <a:prstGeom prst="rect">
            <a:avLst/>
          </a:prstGeom>
        </p:spPr>
      </p:pic>
      <p:sp>
        <p:nvSpPr>
          <p:cNvPr id="19" name="Title 1">
            <a:extLst>
              <a:ext uri="{FF2B5EF4-FFF2-40B4-BE49-F238E27FC236}">
                <a16:creationId xmlns:a16="http://schemas.microsoft.com/office/drawing/2014/main" xmlns="" id="{7899EA0B-0168-4ECE-9CFF-C6734FB7CE82}"/>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Quantum wells</a:t>
            </a:r>
            <a:r>
              <a:rPr lang="sv-SE" b="1" dirty="0">
                <a:sym typeface="Symbol" panose="05050102010706020507" pitchFamily="18" charset="2"/>
              </a:rPr>
              <a:t></a:t>
            </a:r>
            <a:r>
              <a:rPr lang="sv-SE" sz="3600" dirty="0"/>
              <a:t>two-dimensional semiconductors</a:t>
            </a:r>
          </a:p>
        </p:txBody>
      </p:sp>
    </p:spTree>
    <p:extLst>
      <p:ext uri="{BB962C8B-B14F-4D97-AF65-F5344CB8AC3E}">
        <p14:creationId xmlns:p14="http://schemas.microsoft.com/office/powerpoint/2010/main" val="11566971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BBD0D69-0994-480F-AE14-B736EDDCFDD4}"/>
              </a:ext>
            </a:extLst>
          </p:cNvPr>
          <p:cNvSpPr>
            <a:spLocks noGrp="1"/>
          </p:cNvSpPr>
          <p:nvPr>
            <p:ph idx="1"/>
          </p:nvPr>
        </p:nvSpPr>
        <p:spPr/>
        <p:txBody>
          <a:bodyPr/>
          <a:lstStyle/>
          <a:p>
            <a:endParaRPr lang="sv-SE" dirty="0"/>
          </a:p>
        </p:txBody>
      </p:sp>
      <p:sp>
        <p:nvSpPr>
          <p:cNvPr id="4" name="Slide Number Placeholder 3">
            <a:extLst>
              <a:ext uri="{FF2B5EF4-FFF2-40B4-BE49-F238E27FC236}">
                <a16:creationId xmlns:a16="http://schemas.microsoft.com/office/drawing/2014/main" xmlns="" id="{9DE0D57E-E7BE-4FCE-8285-8A1B49DB4269}"/>
              </a:ext>
            </a:extLst>
          </p:cNvPr>
          <p:cNvSpPr>
            <a:spLocks noGrp="1"/>
          </p:cNvSpPr>
          <p:nvPr>
            <p:ph type="sldNum" sz="quarter" idx="12"/>
          </p:nvPr>
        </p:nvSpPr>
        <p:spPr/>
        <p:txBody>
          <a:bodyPr/>
          <a:lstStyle/>
          <a:p>
            <a:pPr lvl="5"/>
            <a:endParaRPr lang="sv-SE" dirty="0"/>
          </a:p>
        </p:txBody>
      </p:sp>
      <p:pic>
        <p:nvPicPr>
          <p:cNvPr id="5" name="Picture 4">
            <a:extLst>
              <a:ext uri="{FF2B5EF4-FFF2-40B4-BE49-F238E27FC236}">
                <a16:creationId xmlns:a16="http://schemas.microsoft.com/office/drawing/2014/main" xmlns="" id="{3B89D81B-F7D4-48D5-B873-1CAD23FA84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2158" y="1825625"/>
            <a:ext cx="3611074" cy="4789871"/>
          </a:xfrm>
          <a:prstGeom prst="rect">
            <a:avLst/>
          </a:prstGeom>
        </p:spPr>
      </p:pic>
      <p:sp>
        <p:nvSpPr>
          <p:cNvPr id="7" name="Title 1">
            <a:extLst>
              <a:ext uri="{FF2B5EF4-FFF2-40B4-BE49-F238E27FC236}">
                <a16:creationId xmlns:a16="http://schemas.microsoft.com/office/drawing/2014/main" xmlns="" id="{CD31272C-4B34-46E3-85A6-CCFB2B6C44FA}"/>
              </a:ext>
            </a:extLst>
          </p:cNvPr>
          <p:cNvSpPr>
            <a:spLocks noGrp="1"/>
          </p:cNvSpPr>
          <p:nvPr>
            <p:ph type="title"/>
          </p:nvPr>
        </p:nvSpPr>
        <p:spPr>
          <a:xfrm>
            <a:off x="869205" y="743118"/>
            <a:ext cx="10515600" cy="1325563"/>
          </a:xfrm>
        </p:spPr>
        <p:txBody>
          <a:bodyPr>
            <a:normAutofit/>
          </a:bodyPr>
          <a:lstStyle/>
          <a:p>
            <a:r>
              <a:rPr lang="sv-SE" sz="2800" dirty="0">
                <a:sym typeface="Symbol" panose="05050102010706020507" pitchFamily="18" charset="2"/>
              </a:rPr>
              <a:t></a:t>
            </a:r>
            <a:r>
              <a:rPr lang="sv-SE" sz="2800" dirty="0"/>
              <a:t>Excitions in a quantum well: </a:t>
            </a:r>
            <a:r>
              <a:rPr lang="sv-SE" sz="2800" b="1" dirty="0"/>
              <a:t>take into Coulomb interaciton between electron and hole.</a:t>
            </a:r>
          </a:p>
        </p:txBody>
      </p:sp>
      <p:sp>
        <p:nvSpPr>
          <p:cNvPr id="8" name="Title 1">
            <a:extLst>
              <a:ext uri="{FF2B5EF4-FFF2-40B4-BE49-F238E27FC236}">
                <a16:creationId xmlns:a16="http://schemas.microsoft.com/office/drawing/2014/main" xmlns="" id="{5C18FC5A-71D5-4678-8926-2BF8704741EB}"/>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Quantum wells</a:t>
            </a:r>
            <a:r>
              <a:rPr lang="sv-SE" b="1" dirty="0">
                <a:sym typeface="Symbol" panose="05050102010706020507" pitchFamily="18" charset="2"/>
              </a:rPr>
              <a:t></a:t>
            </a:r>
            <a:r>
              <a:rPr lang="sv-SE" sz="3600" dirty="0"/>
              <a:t>two-dimensional semiconductors</a:t>
            </a:r>
          </a:p>
        </p:txBody>
      </p:sp>
    </p:spTree>
    <p:extLst>
      <p:ext uri="{BB962C8B-B14F-4D97-AF65-F5344CB8AC3E}">
        <p14:creationId xmlns:p14="http://schemas.microsoft.com/office/powerpoint/2010/main" val="6115921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03FB11D8-A35D-443E-B173-696744A28DA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033088" y="1103884"/>
            <a:ext cx="3496817" cy="5531028"/>
          </a:xfrm>
          <a:ln>
            <a:solidFill>
              <a:srgbClr val="C00000"/>
            </a:solidFill>
          </a:ln>
        </p:spPr>
      </p:pic>
      <p:sp>
        <p:nvSpPr>
          <p:cNvPr id="4" name="Slide Number Placeholder 3">
            <a:extLst>
              <a:ext uri="{FF2B5EF4-FFF2-40B4-BE49-F238E27FC236}">
                <a16:creationId xmlns:a16="http://schemas.microsoft.com/office/drawing/2014/main" xmlns="" id="{08CAE65A-FAEF-428E-A46B-2DC20F32AD1D}"/>
              </a:ext>
            </a:extLst>
          </p:cNvPr>
          <p:cNvSpPr>
            <a:spLocks noGrp="1"/>
          </p:cNvSpPr>
          <p:nvPr>
            <p:ph type="sldNum" sz="quarter" idx="12"/>
          </p:nvPr>
        </p:nvSpPr>
        <p:spPr/>
        <p:txBody>
          <a:bodyPr/>
          <a:lstStyle/>
          <a:p>
            <a:pPr lvl="5"/>
            <a:endParaRPr lang="sv-SE" dirty="0"/>
          </a:p>
        </p:txBody>
      </p:sp>
      <p:sp>
        <p:nvSpPr>
          <p:cNvPr id="7" name="TextBox 6">
            <a:extLst>
              <a:ext uri="{FF2B5EF4-FFF2-40B4-BE49-F238E27FC236}">
                <a16:creationId xmlns:a16="http://schemas.microsoft.com/office/drawing/2014/main" xmlns="" id="{67AAB1DE-D0E5-44EF-952A-70F298C4868D}"/>
              </a:ext>
            </a:extLst>
          </p:cNvPr>
          <p:cNvSpPr txBox="1"/>
          <p:nvPr/>
        </p:nvSpPr>
        <p:spPr>
          <a:xfrm>
            <a:off x="610179" y="1868626"/>
            <a:ext cx="6076087" cy="400110"/>
          </a:xfrm>
          <a:prstGeom prst="rect">
            <a:avLst/>
          </a:prstGeom>
          <a:solidFill>
            <a:schemeClr val="bg1">
              <a:lumMod val="85000"/>
            </a:schemeClr>
          </a:solidFill>
        </p:spPr>
        <p:txBody>
          <a:bodyPr wrap="none" rtlCol="0">
            <a:spAutoFit/>
          </a:bodyPr>
          <a:lstStyle/>
          <a:p>
            <a:r>
              <a:rPr lang="sv-SE" sz="2000" b="1" dirty="0">
                <a:latin typeface="Times New Roman" panose="02020603050405020304" pitchFamily="18" charset="0"/>
                <a:cs typeface="Times New Roman" panose="02020603050405020304" pitchFamily="18" charset="0"/>
              </a:rPr>
              <a:t>The selection rule for the change of quantum number </a:t>
            </a:r>
          </a:p>
        </p:txBody>
      </p:sp>
      <p:pic>
        <p:nvPicPr>
          <p:cNvPr id="8" name="Picture 7">
            <a:extLst>
              <a:ext uri="{FF2B5EF4-FFF2-40B4-BE49-F238E27FC236}">
                <a16:creationId xmlns:a16="http://schemas.microsoft.com/office/drawing/2014/main" xmlns="" id="{D4E80DD7-C92F-4C02-92D9-4EF8D503B84B}"/>
              </a:ext>
            </a:extLst>
          </p:cNvPr>
          <p:cNvPicPr>
            <a:picLocks noChangeAspect="1"/>
          </p:cNvPicPr>
          <p:nvPr/>
        </p:nvPicPr>
        <p:blipFill>
          <a:blip r:embed="rId4"/>
          <a:stretch>
            <a:fillRect/>
          </a:stretch>
        </p:blipFill>
        <p:spPr>
          <a:xfrm>
            <a:off x="1481058" y="4945733"/>
            <a:ext cx="2162175" cy="676275"/>
          </a:xfrm>
          <a:prstGeom prst="rect">
            <a:avLst/>
          </a:prstGeom>
        </p:spPr>
      </p:pic>
      <p:pic>
        <p:nvPicPr>
          <p:cNvPr id="9" name="Picture 8">
            <a:extLst>
              <a:ext uri="{FF2B5EF4-FFF2-40B4-BE49-F238E27FC236}">
                <a16:creationId xmlns:a16="http://schemas.microsoft.com/office/drawing/2014/main" xmlns="" id="{1DB511DA-905A-4FA1-A421-1E1C7BF1B03A}"/>
              </a:ext>
            </a:extLst>
          </p:cNvPr>
          <p:cNvPicPr>
            <a:picLocks noChangeAspect="1"/>
          </p:cNvPicPr>
          <p:nvPr/>
        </p:nvPicPr>
        <p:blipFill>
          <a:blip r:embed="rId5"/>
          <a:stretch>
            <a:fillRect/>
          </a:stretch>
        </p:blipFill>
        <p:spPr>
          <a:xfrm>
            <a:off x="1481058" y="3183274"/>
            <a:ext cx="1019175" cy="466725"/>
          </a:xfrm>
          <a:prstGeom prst="rect">
            <a:avLst/>
          </a:prstGeom>
        </p:spPr>
      </p:pic>
      <p:sp>
        <p:nvSpPr>
          <p:cNvPr id="10" name="TextBox 9">
            <a:extLst>
              <a:ext uri="{FF2B5EF4-FFF2-40B4-BE49-F238E27FC236}">
                <a16:creationId xmlns:a16="http://schemas.microsoft.com/office/drawing/2014/main" xmlns="" id="{32689D5C-E1FB-44BD-AAC9-D89A7F5BA9C7}"/>
              </a:ext>
            </a:extLst>
          </p:cNvPr>
          <p:cNvSpPr txBox="1"/>
          <p:nvPr/>
        </p:nvSpPr>
        <p:spPr>
          <a:xfrm>
            <a:off x="1451530" y="2533360"/>
            <a:ext cx="1270797" cy="400110"/>
          </a:xfrm>
          <a:prstGeom prst="rect">
            <a:avLst/>
          </a:prstGeom>
          <a:noFill/>
        </p:spPr>
        <p:txBody>
          <a:bodyPr wrap="none" rtlCol="0">
            <a:spAutoFit/>
          </a:bodyPr>
          <a:lstStyle/>
          <a:p>
            <a:r>
              <a:rPr lang="sv-SE" sz="2000" dirty="0">
                <a:solidFill>
                  <a:srgbClr val="0070C0"/>
                </a:solidFill>
              </a:rPr>
              <a:t>Infiite wall</a:t>
            </a:r>
          </a:p>
        </p:txBody>
      </p:sp>
      <p:sp>
        <p:nvSpPr>
          <p:cNvPr id="11" name="TextBox 10">
            <a:extLst>
              <a:ext uri="{FF2B5EF4-FFF2-40B4-BE49-F238E27FC236}">
                <a16:creationId xmlns:a16="http://schemas.microsoft.com/office/drawing/2014/main" xmlns="" id="{BE9A1661-DD81-4FE2-B920-1A572AC0BAD2}"/>
              </a:ext>
            </a:extLst>
          </p:cNvPr>
          <p:cNvSpPr txBox="1"/>
          <p:nvPr/>
        </p:nvSpPr>
        <p:spPr>
          <a:xfrm>
            <a:off x="1451530" y="4236397"/>
            <a:ext cx="1494870" cy="400110"/>
          </a:xfrm>
          <a:prstGeom prst="rect">
            <a:avLst/>
          </a:prstGeom>
          <a:noFill/>
        </p:spPr>
        <p:txBody>
          <a:bodyPr wrap="square" rtlCol="0">
            <a:spAutoFit/>
          </a:bodyPr>
          <a:lstStyle/>
          <a:p>
            <a:r>
              <a:rPr lang="sv-SE" sz="2000" dirty="0">
                <a:solidFill>
                  <a:srgbClr val="0070C0"/>
                </a:solidFill>
              </a:rPr>
              <a:t>finite wall</a:t>
            </a:r>
          </a:p>
        </p:txBody>
      </p:sp>
      <p:sp>
        <p:nvSpPr>
          <p:cNvPr id="17" name="Title 1">
            <a:extLst>
              <a:ext uri="{FF2B5EF4-FFF2-40B4-BE49-F238E27FC236}">
                <a16:creationId xmlns:a16="http://schemas.microsoft.com/office/drawing/2014/main" xmlns="" id="{A1EEA73E-2C52-4D1A-B61E-D9E93F82F722}"/>
              </a:ext>
            </a:extLst>
          </p:cNvPr>
          <p:cNvSpPr txBox="1">
            <a:spLocks/>
          </p:cNvSpPr>
          <p:nvPr/>
        </p:nvSpPr>
        <p:spPr>
          <a:xfrm>
            <a:off x="869205" y="74311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2800" b="1" dirty="0">
                <a:sym typeface="Symbol" panose="05050102010706020507" pitchFamily="18" charset="2"/>
              </a:rPr>
              <a:t></a:t>
            </a:r>
            <a:r>
              <a:rPr lang="sv-SE" sz="2800" b="1" dirty="0"/>
              <a:t>Optical transition in a quamtum well</a:t>
            </a:r>
          </a:p>
        </p:txBody>
      </p:sp>
      <p:sp>
        <p:nvSpPr>
          <p:cNvPr id="18" name="Title 1">
            <a:extLst>
              <a:ext uri="{FF2B5EF4-FFF2-40B4-BE49-F238E27FC236}">
                <a16:creationId xmlns:a16="http://schemas.microsoft.com/office/drawing/2014/main" xmlns="" id="{E84D57A2-EF1F-434F-AC9A-F81262C3FCBC}"/>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Quantum wells</a:t>
            </a:r>
            <a:r>
              <a:rPr lang="sv-SE" b="1" dirty="0">
                <a:sym typeface="Symbol" panose="05050102010706020507" pitchFamily="18" charset="2"/>
              </a:rPr>
              <a:t></a:t>
            </a:r>
            <a:r>
              <a:rPr lang="sv-SE" sz="3600" dirty="0"/>
              <a:t>two-dimensional semiconductors</a:t>
            </a:r>
          </a:p>
        </p:txBody>
      </p:sp>
    </p:spTree>
    <p:extLst>
      <p:ext uri="{BB962C8B-B14F-4D97-AF65-F5344CB8AC3E}">
        <p14:creationId xmlns:p14="http://schemas.microsoft.com/office/powerpoint/2010/main" val="16784417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36036B86-428A-440C-8E42-AF632C0C166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69205" y="1648228"/>
            <a:ext cx="4020799" cy="4890683"/>
          </a:xfrm>
        </p:spPr>
      </p:pic>
      <p:sp>
        <p:nvSpPr>
          <p:cNvPr id="4" name="Slide Number Placeholder 3">
            <a:extLst>
              <a:ext uri="{FF2B5EF4-FFF2-40B4-BE49-F238E27FC236}">
                <a16:creationId xmlns:a16="http://schemas.microsoft.com/office/drawing/2014/main" xmlns="" id="{BB213737-68E9-4179-8857-2B9D2CC341DE}"/>
              </a:ext>
            </a:extLst>
          </p:cNvPr>
          <p:cNvSpPr>
            <a:spLocks noGrp="1"/>
          </p:cNvSpPr>
          <p:nvPr>
            <p:ph type="sldNum" sz="quarter" idx="12"/>
          </p:nvPr>
        </p:nvSpPr>
        <p:spPr/>
        <p:txBody>
          <a:bodyPr/>
          <a:lstStyle/>
          <a:p>
            <a:pPr lvl="5"/>
            <a:endParaRPr lang="sv-SE" dirty="0"/>
          </a:p>
        </p:txBody>
      </p:sp>
      <p:sp>
        <p:nvSpPr>
          <p:cNvPr id="7" name="TextBox 6">
            <a:extLst>
              <a:ext uri="{FF2B5EF4-FFF2-40B4-BE49-F238E27FC236}">
                <a16:creationId xmlns:a16="http://schemas.microsoft.com/office/drawing/2014/main" xmlns="" id="{73E10C0C-5CE9-44A9-B7F2-256F4ECFD810}"/>
              </a:ext>
            </a:extLst>
          </p:cNvPr>
          <p:cNvSpPr txBox="1"/>
          <p:nvPr/>
        </p:nvSpPr>
        <p:spPr>
          <a:xfrm>
            <a:off x="5061081" y="2031416"/>
            <a:ext cx="6261714" cy="3785652"/>
          </a:xfrm>
          <a:prstGeom prst="rect">
            <a:avLst/>
          </a:prstGeom>
          <a:noFill/>
          <a:ln>
            <a:solidFill>
              <a:srgbClr val="C00000"/>
            </a:solidFill>
          </a:ln>
        </p:spPr>
        <p:txBody>
          <a:bodyPr wrap="none" rtlCol="0">
            <a:spAutoFit/>
          </a:bodyPr>
          <a:lstStyle/>
          <a:p>
            <a:r>
              <a:rPr lang="sv-SE" sz="2400" b="1" dirty="0"/>
              <a:t>Luminescence spectra differ from absorption</a:t>
            </a:r>
          </a:p>
          <a:p>
            <a:r>
              <a:rPr lang="sv-SE" sz="2400" b="1" dirty="0"/>
              <a:t> spectra in several freatures: </a:t>
            </a:r>
          </a:p>
          <a:p>
            <a:endParaRPr lang="sv-SE" sz="2400" b="1" dirty="0"/>
          </a:p>
          <a:p>
            <a:pPr marL="342900" indent="-342900">
              <a:buAutoNum type="alphaLcParenBoth"/>
            </a:pPr>
            <a:r>
              <a:rPr lang="sv-SE" sz="2400" b="1" dirty="0"/>
              <a:t>Only one single emisiton band, coresponding</a:t>
            </a:r>
          </a:p>
          <a:p>
            <a:r>
              <a:rPr lang="sv-SE" sz="2400" b="1" dirty="0"/>
              <a:t>to the lowest transition.</a:t>
            </a:r>
          </a:p>
          <a:p>
            <a:pPr marL="342900" indent="-342900">
              <a:buAutoNum type="alphaLcParenBoth"/>
            </a:pPr>
            <a:endParaRPr lang="sv-SE" sz="2400" b="1" dirty="0"/>
          </a:p>
          <a:p>
            <a:pPr marL="342900" indent="-342900">
              <a:buAutoNum type="alphaLcParenBoth"/>
            </a:pPr>
            <a:r>
              <a:rPr lang="sv-SE" sz="2400" b="1" dirty="0"/>
              <a:t>The lumineescence peak is generally shifted</a:t>
            </a:r>
          </a:p>
          <a:p>
            <a:r>
              <a:rPr lang="sv-SE" sz="2400" b="1" dirty="0"/>
              <a:t>to lower energies (Stroke shift) and broden.</a:t>
            </a:r>
          </a:p>
          <a:p>
            <a:pPr marL="342900" indent="-342900">
              <a:buAutoNum type="alphaLcParenBoth"/>
            </a:pPr>
            <a:endParaRPr lang="sv-SE" sz="2400" b="1" dirty="0"/>
          </a:p>
          <a:p>
            <a:pPr marL="342900" indent="-342900">
              <a:buAutoNum type="alphaLcParenBoth"/>
            </a:pPr>
            <a:endParaRPr lang="sv-SE" sz="2400" b="1" dirty="0"/>
          </a:p>
        </p:txBody>
      </p:sp>
      <p:sp>
        <p:nvSpPr>
          <p:cNvPr id="8" name="Title 1">
            <a:extLst>
              <a:ext uri="{FF2B5EF4-FFF2-40B4-BE49-F238E27FC236}">
                <a16:creationId xmlns:a16="http://schemas.microsoft.com/office/drawing/2014/main" xmlns="" id="{CF945939-49AA-4800-8621-558850382028}"/>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Quantum wells</a:t>
            </a:r>
            <a:r>
              <a:rPr lang="sv-SE" b="1" dirty="0">
                <a:sym typeface="Symbol" panose="05050102010706020507" pitchFamily="18" charset="2"/>
              </a:rPr>
              <a:t></a:t>
            </a:r>
            <a:r>
              <a:rPr lang="sv-SE" sz="3600" dirty="0"/>
              <a:t>two-dimensional semiconductors</a:t>
            </a:r>
          </a:p>
        </p:txBody>
      </p:sp>
      <p:sp>
        <p:nvSpPr>
          <p:cNvPr id="9" name="TextBox 8">
            <a:extLst>
              <a:ext uri="{FF2B5EF4-FFF2-40B4-BE49-F238E27FC236}">
                <a16:creationId xmlns:a16="http://schemas.microsoft.com/office/drawing/2014/main" xmlns="" id="{19BDD396-5ECD-49E8-BBFF-7081BEF1D7DF}"/>
              </a:ext>
            </a:extLst>
          </p:cNvPr>
          <p:cNvSpPr txBox="1"/>
          <p:nvPr/>
        </p:nvSpPr>
        <p:spPr>
          <a:xfrm>
            <a:off x="869205" y="1125008"/>
            <a:ext cx="4967963" cy="523220"/>
          </a:xfrm>
          <a:prstGeom prst="rect">
            <a:avLst/>
          </a:prstGeom>
          <a:noFill/>
        </p:spPr>
        <p:txBody>
          <a:bodyPr wrap="none" rtlCol="0">
            <a:spAutoFit/>
          </a:bodyPr>
          <a:lstStyle/>
          <a:p>
            <a:r>
              <a:rPr lang="sv-SE" sz="2800" dirty="0">
                <a:sym typeface="Symbol" panose="05050102010706020507" pitchFamily="18" charset="2"/>
              </a:rPr>
              <a:t> </a:t>
            </a:r>
            <a:r>
              <a:rPr lang="sv-SE" sz="2800" dirty="0"/>
              <a:t>Luminescence of quantum well</a:t>
            </a:r>
          </a:p>
        </p:txBody>
      </p:sp>
    </p:spTree>
    <p:extLst>
      <p:ext uri="{BB962C8B-B14F-4D97-AF65-F5344CB8AC3E}">
        <p14:creationId xmlns:p14="http://schemas.microsoft.com/office/powerpoint/2010/main" val="28984020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1DF5E4D-95C4-4BEF-BAE0-355B8A3BDC2F}"/>
              </a:ext>
            </a:extLst>
          </p:cNvPr>
          <p:cNvSpPr>
            <a:spLocks noGrp="1"/>
          </p:cNvSpPr>
          <p:nvPr>
            <p:ph idx="1"/>
          </p:nvPr>
        </p:nvSpPr>
        <p:spPr>
          <a:xfrm>
            <a:off x="618833" y="1825625"/>
            <a:ext cx="11016343" cy="4351338"/>
          </a:xfrm>
        </p:spPr>
        <p:txBody>
          <a:bodyPr>
            <a:normAutofit lnSpcReduction="10000"/>
          </a:bodyPr>
          <a:lstStyle/>
          <a:p>
            <a:pPr marL="0" indent="0">
              <a:buNone/>
            </a:pPr>
            <a:r>
              <a:rPr lang="sv-SE" dirty="0"/>
              <a:t>The differences in luminescence properties of a ”free” exciton in a bulk and 2D well structure: </a:t>
            </a:r>
          </a:p>
          <a:p>
            <a:pPr>
              <a:lnSpc>
                <a:spcPct val="110000"/>
              </a:lnSpc>
            </a:pPr>
            <a:r>
              <a:rPr lang="en-US" dirty="0">
                <a:solidFill>
                  <a:srgbClr val="0070C0"/>
                </a:solidFill>
              </a:rPr>
              <a:t>(1) </a:t>
            </a:r>
            <a:r>
              <a:rPr lang="en-US" dirty="0"/>
              <a:t>The wavelength of excitonic luminescence from a 2D well, in contrast to 3D crystals, depends on the size of the structure </a:t>
            </a:r>
            <a:r>
              <a:rPr lang="sv-SE" dirty="0"/>
              <a:t>(well thickness).</a:t>
            </a:r>
          </a:p>
          <a:p>
            <a:r>
              <a:rPr lang="sv-SE" dirty="0">
                <a:solidFill>
                  <a:srgbClr val="0070C0"/>
                </a:solidFill>
              </a:rPr>
              <a:t>(2) </a:t>
            </a:r>
            <a:r>
              <a:rPr lang="en-US" dirty="0"/>
              <a:t>The ‘free-exciton’ emission linewidth should be more than twice as narrow in a 2D structure compared to a 3D crystal.</a:t>
            </a:r>
          </a:p>
          <a:p>
            <a:r>
              <a:rPr lang="en-US" dirty="0">
                <a:solidFill>
                  <a:srgbClr val="0070C0"/>
                </a:solidFill>
              </a:rPr>
              <a:t>(3) </a:t>
            </a:r>
            <a:r>
              <a:rPr lang="en-US" dirty="0"/>
              <a:t>Excitonic phenomena are more pronounced and may be observable at higher temperatures (as compared to 3D </a:t>
            </a:r>
            <a:r>
              <a:rPr lang="sv-SE" dirty="0"/>
              <a:t>crystals).</a:t>
            </a:r>
          </a:p>
          <a:p>
            <a:r>
              <a:rPr lang="sv-SE" dirty="0">
                <a:solidFill>
                  <a:srgbClr val="0070C0"/>
                </a:solidFill>
              </a:rPr>
              <a:t>(4) </a:t>
            </a:r>
            <a:r>
              <a:rPr lang="sv-SE" dirty="0"/>
              <a:t>Nonlinear optical phenomena tend to be much stronger and </a:t>
            </a:r>
            <a:r>
              <a:rPr lang="en-US" dirty="0"/>
              <a:t>take place for much lower excitation power densities.</a:t>
            </a:r>
            <a:endParaRPr lang="sv-SE" dirty="0"/>
          </a:p>
        </p:txBody>
      </p:sp>
      <p:sp>
        <p:nvSpPr>
          <p:cNvPr id="4" name="Slide Number Placeholder 3">
            <a:extLst>
              <a:ext uri="{FF2B5EF4-FFF2-40B4-BE49-F238E27FC236}">
                <a16:creationId xmlns:a16="http://schemas.microsoft.com/office/drawing/2014/main" xmlns="" id="{E3694D27-0067-439C-A10D-34DC55D2B420}"/>
              </a:ext>
            </a:extLst>
          </p:cNvPr>
          <p:cNvSpPr>
            <a:spLocks noGrp="1"/>
          </p:cNvSpPr>
          <p:nvPr>
            <p:ph type="sldNum" sz="quarter" idx="12"/>
          </p:nvPr>
        </p:nvSpPr>
        <p:spPr/>
        <p:txBody>
          <a:bodyPr/>
          <a:lstStyle/>
          <a:p>
            <a:pPr lvl="5"/>
            <a:endParaRPr lang="sv-SE" dirty="0"/>
          </a:p>
        </p:txBody>
      </p:sp>
      <p:sp>
        <p:nvSpPr>
          <p:cNvPr id="6" name="Title 1">
            <a:extLst>
              <a:ext uri="{FF2B5EF4-FFF2-40B4-BE49-F238E27FC236}">
                <a16:creationId xmlns:a16="http://schemas.microsoft.com/office/drawing/2014/main" xmlns="" id="{B9B97954-11F1-4921-9296-D3E0AD2AD24A}"/>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Quantum wells</a:t>
            </a:r>
            <a:r>
              <a:rPr lang="sv-SE" b="1" dirty="0">
                <a:sym typeface="Symbol" panose="05050102010706020507" pitchFamily="18" charset="2"/>
              </a:rPr>
              <a:t></a:t>
            </a:r>
            <a:r>
              <a:rPr lang="sv-SE" sz="3600" dirty="0"/>
              <a:t>two-dimensional semiconductors</a:t>
            </a:r>
          </a:p>
        </p:txBody>
      </p:sp>
      <p:sp>
        <p:nvSpPr>
          <p:cNvPr id="7" name="TextBox 6">
            <a:extLst>
              <a:ext uri="{FF2B5EF4-FFF2-40B4-BE49-F238E27FC236}">
                <a16:creationId xmlns:a16="http://schemas.microsoft.com/office/drawing/2014/main" xmlns="" id="{1FF2EE53-0754-460E-A737-899C837B1196}"/>
              </a:ext>
            </a:extLst>
          </p:cNvPr>
          <p:cNvSpPr txBox="1"/>
          <p:nvPr/>
        </p:nvSpPr>
        <p:spPr>
          <a:xfrm>
            <a:off x="869205" y="1125008"/>
            <a:ext cx="4967963" cy="523220"/>
          </a:xfrm>
          <a:prstGeom prst="rect">
            <a:avLst/>
          </a:prstGeom>
          <a:noFill/>
        </p:spPr>
        <p:txBody>
          <a:bodyPr wrap="none" rtlCol="0">
            <a:spAutoFit/>
          </a:bodyPr>
          <a:lstStyle/>
          <a:p>
            <a:r>
              <a:rPr lang="sv-SE" sz="2800" dirty="0">
                <a:sym typeface="Symbol" panose="05050102010706020507" pitchFamily="18" charset="2"/>
              </a:rPr>
              <a:t> </a:t>
            </a:r>
            <a:r>
              <a:rPr lang="sv-SE" sz="2800" dirty="0"/>
              <a:t>Luminescence of quantum well</a:t>
            </a:r>
          </a:p>
        </p:txBody>
      </p:sp>
    </p:spTree>
    <p:extLst>
      <p:ext uri="{BB962C8B-B14F-4D97-AF65-F5344CB8AC3E}">
        <p14:creationId xmlns:p14="http://schemas.microsoft.com/office/powerpoint/2010/main" val="2923841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B33D3C6F-B614-44F4-9B20-F8657E0ED20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96000" y="2200018"/>
            <a:ext cx="3496056" cy="3916680"/>
          </a:xfrm>
        </p:spPr>
      </p:pic>
      <p:sp>
        <p:nvSpPr>
          <p:cNvPr id="4" name="Slide Number Placeholder 3">
            <a:extLst>
              <a:ext uri="{FF2B5EF4-FFF2-40B4-BE49-F238E27FC236}">
                <a16:creationId xmlns:a16="http://schemas.microsoft.com/office/drawing/2014/main" xmlns="" id="{26D5C39F-BBDD-4F15-BFED-811DB3339FB9}"/>
              </a:ext>
            </a:extLst>
          </p:cNvPr>
          <p:cNvSpPr>
            <a:spLocks noGrp="1"/>
          </p:cNvSpPr>
          <p:nvPr>
            <p:ph type="sldNum" sz="quarter" idx="12"/>
          </p:nvPr>
        </p:nvSpPr>
        <p:spPr/>
        <p:txBody>
          <a:bodyPr/>
          <a:lstStyle/>
          <a:p>
            <a:pPr lvl="5"/>
            <a:endParaRPr lang="sv-SE" dirty="0"/>
          </a:p>
        </p:txBody>
      </p:sp>
      <p:pic>
        <p:nvPicPr>
          <p:cNvPr id="8" name="Picture 7">
            <a:extLst>
              <a:ext uri="{FF2B5EF4-FFF2-40B4-BE49-F238E27FC236}">
                <a16:creationId xmlns:a16="http://schemas.microsoft.com/office/drawing/2014/main" xmlns="" id="{E2F5793C-48AE-487A-B01E-09B6BC6C6F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9198"/>
          <a:stretch/>
        </p:blipFill>
        <p:spPr>
          <a:xfrm>
            <a:off x="1496404" y="1747430"/>
            <a:ext cx="3761887" cy="2410928"/>
          </a:xfrm>
          <a:prstGeom prst="rect">
            <a:avLst/>
          </a:prstGeom>
        </p:spPr>
      </p:pic>
      <p:sp>
        <p:nvSpPr>
          <p:cNvPr id="10" name="Title 1">
            <a:extLst>
              <a:ext uri="{FF2B5EF4-FFF2-40B4-BE49-F238E27FC236}">
                <a16:creationId xmlns:a16="http://schemas.microsoft.com/office/drawing/2014/main" xmlns="" id="{8F2D89DB-FD6D-4D5B-B632-554AEF719A90}"/>
              </a:ext>
            </a:extLst>
          </p:cNvPr>
          <p:cNvSpPr txBox="1">
            <a:spLocks/>
          </p:cNvSpPr>
          <p:nvPr/>
        </p:nvSpPr>
        <p:spPr>
          <a:xfrm>
            <a:off x="869205" y="-158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Quantum wells</a:t>
            </a:r>
            <a:r>
              <a:rPr lang="sv-SE" b="1" dirty="0">
                <a:sym typeface="Symbol" panose="05050102010706020507" pitchFamily="18" charset="2"/>
              </a:rPr>
              <a:t></a:t>
            </a:r>
            <a:r>
              <a:rPr lang="sv-SE" sz="3600" dirty="0"/>
              <a:t>two-dimensional semiconductors</a:t>
            </a:r>
          </a:p>
        </p:txBody>
      </p:sp>
      <p:sp>
        <p:nvSpPr>
          <p:cNvPr id="11" name="TextBox 10">
            <a:extLst>
              <a:ext uri="{FF2B5EF4-FFF2-40B4-BE49-F238E27FC236}">
                <a16:creationId xmlns:a16="http://schemas.microsoft.com/office/drawing/2014/main" xmlns="" id="{526D4E09-DDC0-4101-9CE9-ABB064AC11D8}"/>
              </a:ext>
            </a:extLst>
          </p:cNvPr>
          <p:cNvSpPr txBox="1"/>
          <p:nvPr/>
        </p:nvSpPr>
        <p:spPr>
          <a:xfrm>
            <a:off x="3000077" y="5974914"/>
            <a:ext cx="5674182" cy="523220"/>
          </a:xfrm>
          <a:prstGeom prst="rect">
            <a:avLst/>
          </a:prstGeom>
          <a:noFill/>
        </p:spPr>
        <p:txBody>
          <a:bodyPr wrap="none" rtlCol="0">
            <a:spAutoFit/>
          </a:bodyPr>
          <a:lstStyle/>
          <a:p>
            <a:r>
              <a:rPr lang="sv-SE" sz="2800" dirty="0">
                <a:sym typeface="Symbol" panose="05050102010706020507" pitchFamily="18" charset="2"/>
              </a:rPr>
              <a:t> </a:t>
            </a:r>
            <a:r>
              <a:rPr lang="sv-SE" sz="2800" dirty="0"/>
              <a:t>Optical transmition in quantum well</a:t>
            </a:r>
          </a:p>
        </p:txBody>
      </p:sp>
      <p:pic>
        <p:nvPicPr>
          <p:cNvPr id="12" name="Picture 11">
            <a:extLst>
              <a:ext uri="{FF2B5EF4-FFF2-40B4-BE49-F238E27FC236}">
                <a16:creationId xmlns:a16="http://schemas.microsoft.com/office/drawing/2014/main" xmlns="" id="{06A27543-8C7B-4F99-B79A-D313141E41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9023"/>
          <a:stretch/>
        </p:blipFill>
        <p:spPr>
          <a:xfrm>
            <a:off x="1686415" y="4387846"/>
            <a:ext cx="3653809" cy="2333628"/>
          </a:xfrm>
          <a:prstGeom prst="rect">
            <a:avLst/>
          </a:prstGeom>
        </p:spPr>
      </p:pic>
      <p:sp>
        <p:nvSpPr>
          <p:cNvPr id="13" name="TextBox 12">
            <a:extLst>
              <a:ext uri="{FF2B5EF4-FFF2-40B4-BE49-F238E27FC236}">
                <a16:creationId xmlns:a16="http://schemas.microsoft.com/office/drawing/2014/main" xmlns="" id="{44372153-CED2-43D1-96DF-32A3AB25D3BD}"/>
              </a:ext>
            </a:extLst>
          </p:cNvPr>
          <p:cNvSpPr txBox="1"/>
          <p:nvPr/>
        </p:nvSpPr>
        <p:spPr>
          <a:xfrm>
            <a:off x="869205" y="1125008"/>
            <a:ext cx="4967963" cy="523220"/>
          </a:xfrm>
          <a:prstGeom prst="rect">
            <a:avLst/>
          </a:prstGeom>
          <a:noFill/>
        </p:spPr>
        <p:txBody>
          <a:bodyPr wrap="none" rtlCol="0">
            <a:spAutoFit/>
          </a:bodyPr>
          <a:lstStyle/>
          <a:p>
            <a:r>
              <a:rPr lang="sv-SE" sz="2800" dirty="0">
                <a:sym typeface="Symbol" panose="05050102010706020507" pitchFamily="18" charset="2"/>
              </a:rPr>
              <a:t> </a:t>
            </a:r>
            <a:r>
              <a:rPr lang="sv-SE" sz="2800" dirty="0"/>
              <a:t>Luminescence of quantum well</a:t>
            </a:r>
          </a:p>
        </p:txBody>
      </p:sp>
    </p:spTree>
    <p:extLst>
      <p:ext uri="{BB962C8B-B14F-4D97-AF65-F5344CB8AC3E}">
        <p14:creationId xmlns:p14="http://schemas.microsoft.com/office/powerpoint/2010/main" val="403371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D04D4F-79E7-4517-948D-994B5D8F26ED}"/>
              </a:ext>
            </a:extLst>
          </p:cNvPr>
          <p:cNvSpPr>
            <a:spLocks noGrp="1"/>
          </p:cNvSpPr>
          <p:nvPr>
            <p:ph type="title"/>
          </p:nvPr>
        </p:nvSpPr>
        <p:spPr>
          <a:xfrm>
            <a:off x="419100" y="0"/>
            <a:ext cx="11353800" cy="1325563"/>
          </a:xfrm>
        </p:spPr>
        <p:txBody>
          <a:bodyPr/>
          <a:lstStyle/>
          <a:p>
            <a:r>
              <a:rPr lang="sv-SE" dirty="0"/>
              <a:t>Electroluminescence</a:t>
            </a:r>
            <a:r>
              <a:rPr lang="sv-SE" b="1" dirty="0">
                <a:sym typeface="Symbol" panose="05050102010706020507" pitchFamily="18" charset="2"/>
              </a:rPr>
              <a:t></a:t>
            </a:r>
            <a:r>
              <a:rPr lang="sv-SE" sz="3600" dirty="0"/>
              <a:t>high-field Electroluminescence</a:t>
            </a:r>
          </a:p>
        </p:txBody>
      </p:sp>
      <p:sp>
        <p:nvSpPr>
          <p:cNvPr id="3" name="Content Placeholder 2">
            <a:extLst>
              <a:ext uri="{FF2B5EF4-FFF2-40B4-BE49-F238E27FC236}">
                <a16:creationId xmlns:a16="http://schemas.microsoft.com/office/drawing/2014/main" xmlns="" id="{1FF4EF5C-882B-46A1-8384-E647D1F9BB13}"/>
              </a:ext>
            </a:extLst>
          </p:cNvPr>
          <p:cNvSpPr>
            <a:spLocks noGrp="1"/>
          </p:cNvSpPr>
          <p:nvPr>
            <p:ph idx="1"/>
          </p:nvPr>
        </p:nvSpPr>
        <p:spPr>
          <a:xfrm>
            <a:off x="538843" y="1325563"/>
            <a:ext cx="11114314" cy="4351338"/>
          </a:xfrm>
        </p:spPr>
        <p:txBody>
          <a:bodyPr>
            <a:normAutofit lnSpcReduction="10000"/>
          </a:bodyPr>
          <a:lstStyle/>
          <a:p>
            <a:pPr marL="0" indent="0">
              <a:buNone/>
            </a:pPr>
            <a:r>
              <a:rPr lang="en-US" b="1" dirty="0">
                <a:latin typeface="Times New Roman" panose="02020603050405020304" pitchFamily="18" charset="0"/>
                <a:cs typeface="Times New Roman" panose="02020603050405020304" pitchFamily="18" charset="0"/>
              </a:rPr>
              <a:t>High-field electroluminescence can be divided into three </a:t>
            </a:r>
            <a:r>
              <a:rPr lang="sv-SE" b="1" dirty="0">
                <a:latin typeface="Times New Roman" panose="02020603050405020304" pitchFamily="18" charset="0"/>
                <a:cs typeface="Times New Roman" panose="02020603050405020304" pitchFamily="18" charset="0"/>
              </a:rPr>
              <a:t>subcategories:</a:t>
            </a:r>
          </a:p>
          <a:p>
            <a:pPr marL="0" indent="0">
              <a:buNone/>
            </a:pPr>
            <a:endParaRPr lang="sv-SE" b="1" dirty="0">
              <a:latin typeface="Times New Roman" panose="02020603050405020304" pitchFamily="18" charset="0"/>
              <a:cs typeface="Times New Roman" panose="02020603050405020304" pitchFamily="18" charset="0"/>
            </a:endParaRPr>
          </a:p>
          <a:p>
            <a:pPr marL="0" indent="0">
              <a:buNone/>
            </a:pPr>
            <a:r>
              <a:rPr lang="en-US" dirty="0">
                <a:solidFill>
                  <a:srgbClr val="0070C0"/>
                </a:solidFill>
                <a:latin typeface="Times New Roman" panose="02020603050405020304" pitchFamily="18" charset="0"/>
                <a:cs typeface="Times New Roman" panose="02020603050405020304" pitchFamily="18" charset="0"/>
                <a:sym typeface="Symbol" panose="05050102010706020507" pitchFamily="18" charset="2"/>
              </a:rPr>
              <a:t> </a:t>
            </a:r>
            <a:r>
              <a:rPr lang="en-US" dirty="0">
                <a:latin typeface="Times New Roman" panose="02020603050405020304" pitchFamily="18" charset="0"/>
                <a:cs typeface="Times New Roman" panose="02020603050405020304" pitchFamily="18" charset="0"/>
              </a:rPr>
              <a:t>electroluminescence of powder phosphors (the original discovery by </a:t>
            </a:r>
            <a:r>
              <a:rPr lang="en-US" dirty="0" err="1">
                <a:latin typeface="Times New Roman" panose="02020603050405020304" pitchFamily="18" charset="0"/>
                <a:cs typeface="Times New Roman" panose="02020603050405020304" pitchFamily="18" charset="0"/>
              </a:rPr>
              <a:t>Destriau</a:t>
            </a:r>
            <a:r>
              <a:rPr lang="en-US" dirty="0">
                <a:latin typeface="Times New Roman" panose="02020603050405020304" pitchFamily="18" charset="0"/>
                <a:cs typeface="Times New Roman" panose="02020603050405020304" pitchFamily="18" charset="0"/>
              </a:rPr>
              <a:t> falls into this category—the phosphor particles were dispersed in a dielectric);</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solidFill>
                  <a:srgbClr val="0070C0"/>
                </a:solidFill>
                <a:latin typeface="Times New Roman" panose="02020603050405020304" pitchFamily="18" charset="0"/>
                <a:cs typeface="Times New Roman" panose="02020603050405020304" pitchFamily="18" charset="0"/>
                <a:sym typeface="Symbol" panose="05050102010706020507" pitchFamily="18" charset="2"/>
              </a:rPr>
              <a:t> </a:t>
            </a:r>
            <a:r>
              <a:rPr lang="en-US" dirty="0">
                <a:latin typeface="Times New Roman" panose="02020603050405020304" pitchFamily="18" charset="0"/>
                <a:cs typeface="Times New Roman" panose="02020603050405020304" pitchFamily="18" charset="0"/>
              </a:rPr>
              <a:t>electroluminescence of thin films (a homogeneous thin layer of a phosphor filling up the space between capacitor plates—</a:t>
            </a:r>
            <a:r>
              <a:rPr lang="sv-SE" dirty="0">
                <a:latin typeface="Times New Roman" panose="02020603050405020304" pitchFamily="18" charset="0"/>
                <a:cs typeface="Times New Roman" panose="02020603050405020304" pitchFamily="18" charset="0"/>
              </a:rPr>
              <a:t>electrodes);</a:t>
            </a:r>
          </a:p>
          <a:p>
            <a:pPr marL="0" indent="0">
              <a:buNone/>
            </a:pPr>
            <a:endParaRPr lang="sv-SE" dirty="0">
              <a:latin typeface="Times New Roman" panose="02020603050405020304" pitchFamily="18" charset="0"/>
              <a:cs typeface="Times New Roman" panose="02020603050405020304" pitchFamily="18" charset="0"/>
            </a:endParaRPr>
          </a:p>
          <a:p>
            <a:pPr marL="0" indent="0">
              <a:buNone/>
            </a:pPr>
            <a:r>
              <a:rPr lang="en-US" dirty="0">
                <a:solidFill>
                  <a:srgbClr val="0070C0"/>
                </a:solidFill>
                <a:latin typeface="Times New Roman" panose="02020603050405020304" pitchFamily="18" charset="0"/>
                <a:cs typeface="Times New Roman" panose="02020603050405020304" pitchFamily="18" charset="0"/>
                <a:sym typeface="Symbol" panose="05050102010706020507" pitchFamily="18" charset="2"/>
              </a:rPr>
              <a:t></a:t>
            </a:r>
            <a:r>
              <a:rPr lang="en-US" dirty="0">
                <a:latin typeface="Times New Roman" panose="02020603050405020304" pitchFamily="18" charset="0"/>
                <a:cs typeface="Times New Roman" panose="02020603050405020304" pitchFamily="18" charset="0"/>
              </a:rPr>
              <a:t> electroluminescence of a reverse-biased p-n junction.</a:t>
            </a:r>
            <a:endParaRPr lang="sv-SE"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xmlns="" id="{D18E8269-6CCE-4240-93F5-11DFDC3E38F8}"/>
              </a:ext>
            </a:extLst>
          </p:cNvPr>
          <p:cNvSpPr>
            <a:spLocks noGrp="1"/>
          </p:cNvSpPr>
          <p:nvPr>
            <p:ph type="sldNum" sz="quarter" idx="12"/>
          </p:nvPr>
        </p:nvSpPr>
        <p:spPr/>
        <p:txBody>
          <a:bodyPr/>
          <a:lstStyle/>
          <a:p>
            <a:pPr lvl="5"/>
            <a:endParaRPr lang="sv-SE" dirty="0"/>
          </a:p>
        </p:txBody>
      </p:sp>
    </p:spTree>
    <p:extLst>
      <p:ext uri="{BB962C8B-B14F-4D97-AF65-F5344CB8AC3E}">
        <p14:creationId xmlns:p14="http://schemas.microsoft.com/office/powerpoint/2010/main" val="2449860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9B62D3-661A-4739-94E7-35F8A0DCFF41}"/>
              </a:ext>
            </a:extLst>
          </p:cNvPr>
          <p:cNvSpPr>
            <a:spLocks noGrp="1"/>
          </p:cNvSpPr>
          <p:nvPr>
            <p:ph type="title"/>
          </p:nvPr>
        </p:nvSpPr>
        <p:spPr>
          <a:xfrm>
            <a:off x="419100" y="662781"/>
            <a:ext cx="10515600" cy="1325563"/>
          </a:xfrm>
        </p:spPr>
        <p:txBody>
          <a:bodyPr>
            <a:normAutofit/>
          </a:bodyPr>
          <a:lstStyle/>
          <a:p>
            <a:r>
              <a:rPr lang="sv-SE" sz="3200" b="1" dirty="0">
                <a:sym typeface="Symbol" panose="05050102010706020507" pitchFamily="18" charset="2"/>
              </a:rPr>
              <a:t> </a:t>
            </a:r>
            <a:r>
              <a:rPr lang="sv-SE" sz="3200" b="1" dirty="0"/>
              <a:t>Experimetnal consideration</a:t>
            </a:r>
          </a:p>
        </p:txBody>
      </p:sp>
      <p:pic>
        <p:nvPicPr>
          <p:cNvPr id="6" name="Content Placeholder 5">
            <a:extLst>
              <a:ext uri="{FF2B5EF4-FFF2-40B4-BE49-F238E27FC236}">
                <a16:creationId xmlns:a16="http://schemas.microsoft.com/office/drawing/2014/main" xmlns="" id="{885A269C-3A74-40C2-98D0-DA398D907F4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83810" y="1949416"/>
            <a:ext cx="3094943" cy="4351338"/>
          </a:xfrm>
        </p:spPr>
      </p:pic>
      <p:sp>
        <p:nvSpPr>
          <p:cNvPr id="4" name="Slide Number Placeholder 3">
            <a:extLst>
              <a:ext uri="{FF2B5EF4-FFF2-40B4-BE49-F238E27FC236}">
                <a16:creationId xmlns:a16="http://schemas.microsoft.com/office/drawing/2014/main" xmlns="" id="{E46E62AA-20BA-49CA-8ABA-42A8D8B5FF5D}"/>
              </a:ext>
            </a:extLst>
          </p:cNvPr>
          <p:cNvSpPr>
            <a:spLocks noGrp="1"/>
          </p:cNvSpPr>
          <p:nvPr>
            <p:ph type="sldNum" sz="quarter" idx="12"/>
          </p:nvPr>
        </p:nvSpPr>
        <p:spPr/>
        <p:txBody>
          <a:bodyPr/>
          <a:lstStyle/>
          <a:p>
            <a:pPr lvl="5"/>
            <a:endParaRPr lang="sv-SE" dirty="0"/>
          </a:p>
        </p:txBody>
      </p:sp>
      <p:pic>
        <p:nvPicPr>
          <p:cNvPr id="8" name="Picture 7">
            <a:extLst>
              <a:ext uri="{FF2B5EF4-FFF2-40B4-BE49-F238E27FC236}">
                <a16:creationId xmlns:a16="http://schemas.microsoft.com/office/drawing/2014/main" xmlns="" id="{6698D867-B103-4722-BF7F-06D5051D38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9156" y="1694931"/>
            <a:ext cx="3327499" cy="4860309"/>
          </a:xfrm>
          <a:prstGeom prst="rect">
            <a:avLst/>
          </a:prstGeom>
        </p:spPr>
      </p:pic>
      <p:pic>
        <p:nvPicPr>
          <p:cNvPr id="9" name="Picture 8">
            <a:extLst>
              <a:ext uri="{FF2B5EF4-FFF2-40B4-BE49-F238E27FC236}">
                <a16:creationId xmlns:a16="http://schemas.microsoft.com/office/drawing/2014/main" xmlns="" id="{971B574C-FE55-4C30-AB28-5FADEA9E8D5E}"/>
              </a:ext>
            </a:extLst>
          </p:cNvPr>
          <p:cNvPicPr>
            <a:picLocks noChangeAspect="1"/>
          </p:cNvPicPr>
          <p:nvPr/>
        </p:nvPicPr>
        <p:blipFill>
          <a:blip r:embed="rId5"/>
          <a:stretch>
            <a:fillRect/>
          </a:stretch>
        </p:blipFill>
        <p:spPr>
          <a:xfrm>
            <a:off x="8917201" y="4137498"/>
            <a:ext cx="2576258" cy="483048"/>
          </a:xfrm>
          <a:prstGeom prst="rect">
            <a:avLst/>
          </a:prstGeom>
          <a:ln w="28575">
            <a:solidFill>
              <a:srgbClr val="0070C0"/>
            </a:solidFill>
          </a:ln>
        </p:spPr>
      </p:pic>
      <p:sp>
        <p:nvSpPr>
          <p:cNvPr id="10" name="TextBox 9">
            <a:extLst>
              <a:ext uri="{FF2B5EF4-FFF2-40B4-BE49-F238E27FC236}">
                <a16:creationId xmlns:a16="http://schemas.microsoft.com/office/drawing/2014/main" xmlns="" id="{4B06D348-5F7B-453C-832D-3FB3F544544E}"/>
              </a:ext>
            </a:extLst>
          </p:cNvPr>
          <p:cNvSpPr txBox="1"/>
          <p:nvPr/>
        </p:nvSpPr>
        <p:spPr>
          <a:xfrm>
            <a:off x="8672859" y="3644046"/>
            <a:ext cx="3064942" cy="461665"/>
          </a:xfrm>
          <a:prstGeom prst="rect">
            <a:avLst/>
          </a:prstGeom>
          <a:noFill/>
        </p:spPr>
        <p:txBody>
          <a:bodyPr wrap="none" rtlCol="0">
            <a:spAutoFit/>
          </a:bodyPr>
          <a:lstStyle/>
          <a:p>
            <a:r>
              <a:rPr lang="sv-SE" sz="2400" dirty="0"/>
              <a:t>Electrical conductivity: </a:t>
            </a:r>
          </a:p>
        </p:txBody>
      </p:sp>
      <p:sp>
        <p:nvSpPr>
          <p:cNvPr id="11" name="Title 1">
            <a:extLst>
              <a:ext uri="{FF2B5EF4-FFF2-40B4-BE49-F238E27FC236}">
                <a16:creationId xmlns:a16="http://schemas.microsoft.com/office/drawing/2014/main" xmlns="" id="{E55946F5-7FD0-4D1B-90F5-20611E586777}"/>
              </a:ext>
            </a:extLst>
          </p:cNvPr>
          <p:cNvSpPr txBox="1">
            <a:spLocks/>
          </p:cNvSpPr>
          <p:nvPr/>
        </p:nvSpPr>
        <p:spPr>
          <a:xfrm>
            <a:off x="384001" y="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a:t>Electroluminescence</a:t>
            </a:r>
            <a:r>
              <a:rPr lang="sv-SE" b="1">
                <a:sym typeface="Symbol" panose="05050102010706020507" pitchFamily="18" charset="2"/>
              </a:rPr>
              <a:t></a:t>
            </a:r>
            <a:r>
              <a:rPr lang="sv-SE" sz="3600"/>
              <a:t>high-field Electroluminescence</a:t>
            </a:r>
            <a:endParaRPr lang="sv-SE" sz="3600" dirty="0"/>
          </a:p>
        </p:txBody>
      </p:sp>
    </p:spTree>
    <p:extLst>
      <p:ext uri="{BB962C8B-B14F-4D97-AF65-F5344CB8AC3E}">
        <p14:creationId xmlns:p14="http://schemas.microsoft.com/office/powerpoint/2010/main" val="32842585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0AC16E6-2194-4125-BCFD-2B9FD2A00AF7}"/>
              </a:ext>
            </a:extLst>
          </p:cNvPr>
          <p:cNvSpPr>
            <a:spLocks noGrp="1"/>
          </p:cNvSpPr>
          <p:nvPr>
            <p:ph idx="1"/>
          </p:nvPr>
        </p:nvSpPr>
        <p:spPr/>
        <p:txBody>
          <a:bodyPr/>
          <a:lstStyle/>
          <a:p>
            <a:endParaRPr lang="sv-SE" dirty="0"/>
          </a:p>
        </p:txBody>
      </p:sp>
      <p:sp>
        <p:nvSpPr>
          <p:cNvPr id="4" name="Slide Number Placeholder 3">
            <a:extLst>
              <a:ext uri="{FF2B5EF4-FFF2-40B4-BE49-F238E27FC236}">
                <a16:creationId xmlns:a16="http://schemas.microsoft.com/office/drawing/2014/main" xmlns="" id="{E4F90B91-11BD-40F2-A719-C2042C58AD01}"/>
              </a:ext>
            </a:extLst>
          </p:cNvPr>
          <p:cNvSpPr>
            <a:spLocks noGrp="1"/>
          </p:cNvSpPr>
          <p:nvPr>
            <p:ph type="sldNum" sz="quarter" idx="12"/>
          </p:nvPr>
        </p:nvSpPr>
        <p:spPr/>
        <p:txBody>
          <a:bodyPr/>
          <a:lstStyle/>
          <a:p>
            <a:pPr lvl="5"/>
            <a:endParaRPr lang="sv-SE" dirty="0"/>
          </a:p>
        </p:txBody>
      </p:sp>
      <p:pic>
        <p:nvPicPr>
          <p:cNvPr id="5" name="Picture 4">
            <a:extLst>
              <a:ext uri="{FF2B5EF4-FFF2-40B4-BE49-F238E27FC236}">
                <a16:creationId xmlns:a16="http://schemas.microsoft.com/office/drawing/2014/main" xmlns="" id="{BC82FC61-217F-497C-8F92-4C934ED70B4A}"/>
              </a:ext>
            </a:extLst>
          </p:cNvPr>
          <p:cNvPicPr>
            <a:picLocks noChangeAspect="1"/>
          </p:cNvPicPr>
          <p:nvPr/>
        </p:nvPicPr>
        <p:blipFill rotWithShape="1">
          <a:blip r:embed="rId3"/>
          <a:srcRect b="41352"/>
          <a:stretch/>
        </p:blipFill>
        <p:spPr>
          <a:xfrm>
            <a:off x="766603" y="1552367"/>
            <a:ext cx="8511587" cy="1150369"/>
          </a:xfrm>
          <a:prstGeom prst="rect">
            <a:avLst/>
          </a:prstGeom>
        </p:spPr>
      </p:pic>
      <p:pic>
        <p:nvPicPr>
          <p:cNvPr id="6" name="Picture 5">
            <a:extLst>
              <a:ext uri="{FF2B5EF4-FFF2-40B4-BE49-F238E27FC236}">
                <a16:creationId xmlns:a16="http://schemas.microsoft.com/office/drawing/2014/main" xmlns="" id="{1BE1E773-60D7-47B4-9143-657D36FF176D}"/>
              </a:ext>
            </a:extLst>
          </p:cNvPr>
          <p:cNvPicPr>
            <a:picLocks noChangeAspect="1"/>
          </p:cNvPicPr>
          <p:nvPr/>
        </p:nvPicPr>
        <p:blipFill>
          <a:blip r:embed="rId4"/>
          <a:stretch>
            <a:fillRect/>
          </a:stretch>
        </p:blipFill>
        <p:spPr>
          <a:xfrm>
            <a:off x="454199" y="2618748"/>
            <a:ext cx="8368394" cy="2206213"/>
          </a:xfrm>
          <a:prstGeom prst="rect">
            <a:avLst/>
          </a:prstGeom>
        </p:spPr>
      </p:pic>
      <p:sp>
        <p:nvSpPr>
          <p:cNvPr id="7" name="Title 1">
            <a:extLst>
              <a:ext uri="{FF2B5EF4-FFF2-40B4-BE49-F238E27FC236}">
                <a16:creationId xmlns:a16="http://schemas.microsoft.com/office/drawing/2014/main" xmlns="" id="{AF04E557-E8BB-4D97-AF96-FB8D3AF9CEB1}"/>
              </a:ext>
            </a:extLst>
          </p:cNvPr>
          <p:cNvSpPr txBox="1">
            <a:spLocks/>
          </p:cNvSpPr>
          <p:nvPr/>
        </p:nvSpPr>
        <p:spPr>
          <a:xfrm>
            <a:off x="454199" y="70747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The electroluminescence efficiency</a:t>
            </a:r>
          </a:p>
        </p:txBody>
      </p:sp>
      <p:sp>
        <p:nvSpPr>
          <p:cNvPr id="8" name="Title 1">
            <a:extLst>
              <a:ext uri="{FF2B5EF4-FFF2-40B4-BE49-F238E27FC236}">
                <a16:creationId xmlns:a16="http://schemas.microsoft.com/office/drawing/2014/main" xmlns="" id="{664E5693-F9D5-473D-A03E-DA58089E591A}"/>
              </a:ext>
            </a:extLst>
          </p:cNvPr>
          <p:cNvSpPr txBox="1">
            <a:spLocks/>
          </p:cNvSpPr>
          <p:nvPr/>
        </p:nvSpPr>
        <p:spPr>
          <a:xfrm>
            <a:off x="384001" y="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pic>
        <p:nvPicPr>
          <p:cNvPr id="9" name="Picture 8">
            <a:extLst>
              <a:ext uri="{FF2B5EF4-FFF2-40B4-BE49-F238E27FC236}">
                <a16:creationId xmlns:a16="http://schemas.microsoft.com/office/drawing/2014/main" xmlns="" id="{9696742A-F94C-4A33-9D98-6C647F944479}"/>
              </a:ext>
            </a:extLst>
          </p:cNvPr>
          <p:cNvPicPr>
            <a:picLocks noChangeAspect="1"/>
          </p:cNvPicPr>
          <p:nvPr/>
        </p:nvPicPr>
        <p:blipFill rotWithShape="1">
          <a:blip r:embed="rId5"/>
          <a:srcRect b="54907"/>
          <a:stretch/>
        </p:blipFill>
        <p:spPr>
          <a:xfrm>
            <a:off x="198753" y="4966587"/>
            <a:ext cx="10101575" cy="1636032"/>
          </a:xfrm>
          <a:prstGeom prst="rect">
            <a:avLst/>
          </a:prstGeom>
        </p:spPr>
      </p:pic>
    </p:spTree>
    <p:extLst>
      <p:ext uri="{BB962C8B-B14F-4D97-AF65-F5344CB8AC3E}">
        <p14:creationId xmlns:p14="http://schemas.microsoft.com/office/powerpoint/2010/main" val="928588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pPr lvl="5"/>
            <a:endParaRPr lang="sv-SE" dirty="0"/>
          </a:p>
        </p:txBody>
      </p:sp>
      <p:sp>
        <p:nvSpPr>
          <p:cNvPr id="5" name="TextBox 4">
            <a:extLst>
              <a:ext uri="{FF2B5EF4-FFF2-40B4-BE49-F238E27FC236}">
                <a16:creationId xmlns:a16="http://schemas.microsoft.com/office/drawing/2014/main" xmlns="" id="{61CFFB47-A561-4880-AE93-823013C1C4CA}"/>
              </a:ext>
            </a:extLst>
          </p:cNvPr>
          <p:cNvSpPr txBox="1"/>
          <p:nvPr/>
        </p:nvSpPr>
        <p:spPr>
          <a:xfrm>
            <a:off x="959756" y="2023766"/>
            <a:ext cx="4669972" cy="461665"/>
          </a:xfrm>
          <a:prstGeom prst="rect">
            <a:avLst/>
          </a:prstGeom>
          <a:noFill/>
        </p:spPr>
        <p:txBody>
          <a:bodyPr wrap="square" rtlCol="0">
            <a:spAutoFit/>
          </a:bodyPr>
          <a:lstStyle/>
          <a:p>
            <a:r>
              <a:rPr lang="sv-SE" sz="2400" b="1" dirty="0" smtClean="0">
                <a:solidFill>
                  <a:srgbClr val="0070C0"/>
                </a:solidFill>
                <a:sym typeface="Symbol"/>
              </a:rPr>
              <a:t>  </a:t>
            </a:r>
            <a:r>
              <a:rPr lang="sv-SE" sz="2400" b="1" dirty="0" smtClean="0">
                <a:solidFill>
                  <a:srgbClr val="0070C0"/>
                </a:solidFill>
              </a:rPr>
              <a:t>Impact </a:t>
            </a:r>
            <a:r>
              <a:rPr lang="sv-SE" sz="2400" b="1" dirty="0">
                <a:solidFill>
                  <a:srgbClr val="0070C0"/>
                </a:solidFill>
              </a:rPr>
              <a:t>ionization and excitation</a:t>
            </a:r>
          </a:p>
        </p:txBody>
      </p:sp>
      <p:sp>
        <p:nvSpPr>
          <p:cNvPr id="6" name="Title 1">
            <a:extLst>
              <a:ext uri="{FF2B5EF4-FFF2-40B4-BE49-F238E27FC236}">
                <a16:creationId xmlns:a16="http://schemas.microsoft.com/office/drawing/2014/main" xmlns="" id="{92DE87F1-EE30-49C4-A631-1CB7A1311893}"/>
              </a:ext>
            </a:extLst>
          </p:cNvPr>
          <p:cNvSpPr txBox="1">
            <a:spLocks/>
          </p:cNvSpPr>
          <p:nvPr/>
        </p:nvSpPr>
        <p:spPr>
          <a:xfrm>
            <a:off x="702128" y="5622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7" name="Title 1">
            <a:extLst>
              <a:ext uri="{FF2B5EF4-FFF2-40B4-BE49-F238E27FC236}">
                <a16:creationId xmlns:a16="http://schemas.microsoft.com/office/drawing/2014/main" xmlns="" id="{89101553-B084-45A1-8AE4-372465C71B51}"/>
              </a:ext>
            </a:extLst>
          </p:cNvPr>
          <p:cNvSpPr txBox="1">
            <a:spLocks/>
          </p:cNvSpPr>
          <p:nvPr/>
        </p:nvSpPr>
        <p:spPr>
          <a:xfrm>
            <a:off x="419100" y="-148824"/>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
        <p:nvSpPr>
          <p:cNvPr id="8" name="TextBox 7">
            <a:extLst>
              <a:ext uri="{FF2B5EF4-FFF2-40B4-BE49-F238E27FC236}">
                <a16:creationId xmlns:a16="http://schemas.microsoft.com/office/drawing/2014/main" xmlns="" id="{C9AB6E73-0B25-4082-8A75-3A20F5465DE4}"/>
              </a:ext>
            </a:extLst>
          </p:cNvPr>
          <p:cNvSpPr txBox="1"/>
          <p:nvPr/>
        </p:nvSpPr>
        <p:spPr>
          <a:xfrm>
            <a:off x="1061356" y="2711946"/>
            <a:ext cx="4669972" cy="461665"/>
          </a:xfrm>
          <a:prstGeom prst="rect">
            <a:avLst/>
          </a:prstGeom>
          <a:noFill/>
        </p:spPr>
        <p:txBody>
          <a:bodyPr wrap="square" rtlCol="0">
            <a:spAutoFit/>
          </a:bodyPr>
          <a:lstStyle/>
          <a:p>
            <a:r>
              <a:rPr lang="sv-SE" sz="2400" b="1" dirty="0">
                <a:solidFill>
                  <a:srgbClr val="0070C0"/>
                </a:solidFill>
                <a:sym typeface="Symbol"/>
              </a:rPr>
              <a:t> </a:t>
            </a:r>
            <a:r>
              <a:rPr lang="sv-SE" sz="2400" b="1" dirty="0" smtClean="0">
                <a:solidFill>
                  <a:srgbClr val="0070C0"/>
                </a:solidFill>
                <a:sym typeface="Symbol"/>
              </a:rPr>
              <a:t>  </a:t>
            </a:r>
            <a:r>
              <a:rPr lang="sv-SE" sz="2400" b="1" dirty="0" smtClean="0">
                <a:solidFill>
                  <a:srgbClr val="0070C0"/>
                </a:solidFill>
              </a:rPr>
              <a:t>Generation </a:t>
            </a:r>
            <a:r>
              <a:rPr lang="sv-SE" sz="2400" b="1" dirty="0">
                <a:solidFill>
                  <a:srgbClr val="0070C0"/>
                </a:solidFill>
              </a:rPr>
              <a:t>of free carriers</a:t>
            </a:r>
          </a:p>
        </p:txBody>
      </p:sp>
    </p:spTree>
    <p:extLst>
      <p:ext uri="{BB962C8B-B14F-4D97-AF65-F5344CB8AC3E}">
        <p14:creationId xmlns:p14="http://schemas.microsoft.com/office/powerpoint/2010/main" val="3049990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99671625-959F-46B8-B16E-A49F9A4E7CE3}"/>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 b="64340"/>
          <a:stretch/>
        </p:blipFill>
        <p:spPr>
          <a:xfrm>
            <a:off x="503707" y="2238434"/>
            <a:ext cx="3781742" cy="3534483"/>
          </a:xfrm>
          <a:ln w="38100">
            <a:solidFill>
              <a:srgbClr val="C00000"/>
            </a:solidFill>
          </a:ln>
        </p:spPr>
      </p:pic>
      <p:sp>
        <p:nvSpPr>
          <p:cNvPr id="4" name="Slide Number Placeholder 3">
            <a:extLst>
              <a:ext uri="{FF2B5EF4-FFF2-40B4-BE49-F238E27FC236}">
                <a16:creationId xmlns:a16="http://schemas.microsoft.com/office/drawing/2014/main" xmlns="" id="{1DC8EC6D-402F-4604-B6A4-B4B45390AD0A}"/>
              </a:ext>
            </a:extLst>
          </p:cNvPr>
          <p:cNvSpPr>
            <a:spLocks noGrp="1"/>
          </p:cNvSpPr>
          <p:nvPr>
            <p:ph type="sldNum" sz="quarter" idx="12"/>
          </p:nvPr>
        </p:nvSpPr>
        <p:spPr/>
        <p:txBody>
          <a:bodyPr/>
          <a:lstStyle/>
          <a:p>
            <a:pPr lvl="5"/>
            <a:endParaRPr lang="sv-SE" dirty="0"/>
          </a:p>
        </p:txBody>
      </p:sp>
      <p:sp>
        <p:nvSpPr>
          <p:cNvPr id="9" name="TextBox 8">
            <a:extLst>
              <a:ext uri="{FF2B5EF4-FFF2-40B4-BE49-F238E27FC236}">
                <a16:creationId xmlns:a16="http://schemas.microsoft.com/office/drawing/2014/main" xmlns="" id="{61CFFB47-A561-4880-AE93-823013C1C4CA}"/>
              </a:ext>
            </a:extLst>
          </p:cNvPr>
          <p:cNvSpPr txBox="1"/>
          <p:nvPr/>
        </p:nvSpPr>
        <p:spPr>
          <a:xfrm>
            <a:off x="3940628" y="1562101"/>
            <a:ext cx="4669972" cy="461665"/>
          </a:xfrm>
          <a:prstGeom prst="rect">
            <a:avLst/>
          </a:prstGeom>
          <a:noFill/>
        </p:spPr>
        <p:txBody>
          <a:bodyPr wrap="square" rtlCol="0">
            <a:spAutoFit/>
          </a:bodyPr>
          <a:lstStyle/>
          <a:p>
            <a:r>
              <a:rPr lang="sv-SE" sz="2400" b="1" dirty="0">
                <a:solidFill>
                  <a:srgbClr val="0070C0"/>
                </a:solidFill>
              </a:rPr>
              <a:t>Impact ionization and excitation</a:t>
            </a:r>
          </a:p>
        </p:txBody>
      </p:sp>
      <p:sp>
        <p:nvSpPr>
          <p:cNvPr id="10" name="Title 1">
            <a:extLst>
              <a:ext uri="{FF2B5EF4-FFF2-40B4-BE49-F238E27FC236}">
                <a16:creationId xmlns:a16="http://schemas.microsoft.com/office/drawing/2014/main" xmlns="" id="{92DE87F1-EE30-49C4-A631-1CB7A1311893}"/>
              </a:ext>
            </a:extLst>
          </p:cNvPr>
          <p:cNvSpPr txBox="1">
            <a:spLocks/>
          </p:cNvSpPr>
          <p:nvPr/>
        </p:nvSpPr>
        <p:spPr>
          <a:xfrm>
            <a:off x="702128" y="5622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11" name="Title 1">
            <a:extLst>
              <a:ext uri="{FF2B5EF4-FFF2-40B4-BE49-F238E27FC236}">
                <a16:creationId xmlns:a16="http://schemas.microsoft.com/office/drawing/2014/main" xmlns="" id="{89101553-B084-45A1-8AE4-372465C71B51}"/>
              </a:ext>
            </a:extLst>
          </p:cNvPr>
          <p:cNvSpPr txBox="1">
            <a:spLocks/>
          </p:cNvSpPr>
          <p:nvPr/>
        </p:nvSpPr>
        <p:spPr>
          <a:xfrm>
            <a:off x="419100" y="-148824"/>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pic>
        <p:nvPicPr>
          <p:cNvPr id="12" name="Content Placeholder 5">
            <a:extLst>
              <a:ext uri="{FF2B5EF4-FFF2-40B4-BE49-F238E27FC236}">
                <a16:creationId xmlns:a16="http://schemas.microsoft.com/office/drawing/2014/main" xmlns="" id="{6CCFA88A-7E30-4E5F-974B-5342E3AE7E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9300" b="32057"/>
          <a:stretch/>
        </p:blipFill>
        <p:spPr>
          <a:xfrm>
            <a:off x="4483870" y="2218414"/>
            <a:ext cx="3509598" cy="3554503"/>
          </a:xfrm>
          <a:prstGeom prst="rect">
            <a:avLst/>
          </a:prstGeom>
          <a:ln w="28575">
            <a:solidFill>
              <a:srgbClr val="C00000"/>
            </a:solidFill>
          </a:ln>
        </p:spPr>
      </p:pic>
      <p:pic>
        <p:nvPicPr>
          <p:cNvPr id="13" name="Content Placeholder 5">
            <a:extLst>
              <a:ext uri="{FF2B5EF4-FFF2-40B4-BE49-F238E27FC236}">
                <a16:creationId xmlns:a16="http://schemas.microsoft.com/office/drawing/2014/main" xmlns="" id="{6EB600A3-22F4-48BA-ABF9-8E6C6A25720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63317"/>
          <a:stretch/>
        </p:blipFill>
        <p:spPr>
          <a:xfrm>
            <a:off x="8191889" y="2218413"/>
            <a:ext cx="3697135" cy="3554503"/>
          </a:xfrm>
          <a:prstGeom prst="rect">
            <a:avLst/>
          </a:prstGeom>
          <a:ln w="38100">
            <a:solidFill>
              <a:srgbClr val="C00000"/>
            </a:solidFill>
          </a:ln>
        </p:spPr>
      </p:pic>
    </p:spTree>
    <p:extLst>
      <p:ext uri="{BB962C8B-B14F-4D97-AF65-F5344CB8AC3E}">
        <p14:creationId xmlns:p14="http://schemas.microsoft.com/office/powerpoint/2010/main" val="4166675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BCCDE65F-F92A-4B8B-B8A7-4B1345ABC23E}"/>
              </a:ext>
            </a:extLst>
          </p:cNvPr>
          <p:cNvPicPr>
            <a:picLocks noGrp="1" noChangeAspect="1"/>
          </p:cNvPicPr>
          <p:nvPr>
            <p:ph idx="1"/>
          </p:nvPr>
        </p:nvPicPr>
        <p:blipFill>
          <a:blip r:embed="rId3"/>
          <a:stretch>
            <a:fillRect/>
          </a:stretch>
        </p:blipFill>
        <p:spPr>
          <a:xfrm>
            <a:off x="1744764" y="2308960"/>
            <a:ext cx="2617950" cy="1021186"/>
          </a:xfrm>
          <a:prstGeom prst="rect">
            <a:avLst/>
          </a:prstGeom>
        </p:spPr>
      </p:pic>
      <p:sp>
        <p:nvSpPr>
          <p:cNvPr id="4" name="Slide Number Placeholder 3">
            <a:extLst>
              <a:ext uri="{FF2B5EF4-FFF2-40B4-BE49-F238E27FC236}">
                <a16:creationId xmlns:a16="http://schemas.microsoft.com/office/drawing/2014/main" xmlns="" id="{AEA0FC4D-3E2A-4E0C-A7FA-02C8FA5AB581}"/>
              </a:ext>
            </a:extLst>
          </p:cNvPr>
          <p:cNvSpPr>
            <a:spLocks noGrp="1"/>
          </p:cNvSpPr>
          <p:nvPr>
            <p:ph type="sldNum" sz="quarter" idx="12"/>
          </p:nvPr>
        </p:nvSpPr>
        <p:spPr/>
        <p:txBody>
          <a:bodyPr/>
          <a:lstStyle/>
          <a:p>
            <a:pPr lvl="5"/>
            <a:endParaRPr lang="sv-SE" dirty="0"/>
          </a:p>
        </p:txBody>
      </p:sp>
      <p:sp>
        <p:nvSpPr>
          <p:cNvPr id="7" name="TextBox 6">
            <a:extLst>
              <a:ext uri="{FF2B5EF4-FFF2-40B4-BE49-F238E27FC236}">
                <a16:creationId xmlns:a16="http://schemas.microsoft.com/office/drawing/2014/main" xmlns="" id="{5EF92062-2869-4691-AA3F-63A2D0EA1784}"/>
              </a:ext>
            </a:extLst>
          </p:cNvPr>
          <p:cNvSpPr txBox="1"/>
          <p:nvPr/>
        </p:nvSpPr>
        <p:spPr>
          <a:xfrm>
            <a:off x="1530039" y="2023766"/>
            <a:ext cx="3533724" cy="400110"/>
          </a:xfrm>
          <a:prstGeom prst="rect">
            <a:avLst/>
          </a:prstGeom>
          <a:solidFill>
            <a:schemeClr val="bg1">
              <a:lumMod val="75000"/>
            </a:schemeClr>
          </a:solidFill>
        </p:spPr>
        <p:txBody>
          <a:bodyPr wrap="none" rtlCol="0">
            <a:spAutoFit/>
          </a:bodyPr>
          <a:lstStyle/>
          <a:p>
            <a:r>
              <a:rPr lang="sv-SE" sz="2000" b="1" dirty="0">
                <a:latin typeface="Times New Roman" panose="02020603050405020304" pitchFamily="18" charset="0"/>
                <a:cs typeface="Times New Roman" panose="02020603050405020304" pitchFamily="18" charset="0"/>
              </a:rPr>
              <a:t>Electron travel mean free path</a:t>
            </a:r>
          </a:p>
        </p:txBody>
      </p:sp>
      <p:pic>
        <p:nvPicPr>
          <p:cNvPr id="8" name="Picture 7">
            <a:extLst>
              <a:ext uri="{FF2B5EF4-FFF2-40B4-BE49-F238E27FC236}">
                <a16:creationId xmlns:a16="http://schemas.microsoft.com/office/drawing/2014/main" xmlns="" id="{BA36015A-9B33-4919-9399-F31341E76664}"/>
              </a:ext>
            </a:extLst>
          </p:cNvPr>
          <p:cNvPicPr>
            <a:picLocks noChangeAspect="1"/>
          </p:cNvPicPr>
          <p:nvPr/>
        </p:nvPicPr>
        <p:blipFill>
          <a:blip r:embed="rId4"/>
          <a:stretch>
            <a:fillRect/>
          </a:stretch>
        </p:blipFill>
        <p:spPr>
          <a:xfrm>
            <a:off x="1620641" y="3022864"/>
            <a:ext cx="2443843" cy="1099006"/>
          </a:xfrm>
          <a:prstGeom prst="rect">
            <a:avLst/>
          </a:prstGeom>
        </p:spPr>
      </p:pic>
      <p:pic>
        <p:nvPicPr>
          <p:cNvPr id="10" name="Picture 9">
            <a:extLst>
              <a:ext uri="{FF2B5EF4-FFF2-40B4-BE49-F238E27FC236}">
                <a16:creationId xmlns:a16="http://schemas.microsoft.com/office/drawing/2014/main" xmlns="" id="{1A046173-747E-409A-B9DD-1762F778F9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0526" y="2692175"/>
            <a:ext cx="6061915" cy="2549077"/>
          </a:xfrm>
          <a:prstGeom prst="rect">
            <a:avLst/>
          </a:prstGeom>
        </p:spPr>
      </p:pic>
      <p:sp>
        <p:nvSpPr>
          <p:cNvPr id="11" name="TextBox 10">
            <a:extLst>
              <a:ext uri="{FF2B5EF4-FFF2-40B4-BE49-F238E27FC236}">
                <a16:creationId xmlns:a16="http://schemas.microsoft.com/office/drawing/2014/main" xmlns="" id="{6B60AA29-02AE-402F-8ACC-71EE9DAE41F2}"/>
              </a:ext>
            </a:extLst>
          </p:cNvPr>
          <p:cNvSpPr txBox="1"/>
          <p:nvPr/>
        </p:nvSpPr>
        <p:spPr>
          <a:xfrm>
            <a:off x="1530039" y="4084954"/>
            <a:ext cx="3266985" cy="461665"/>
          </a:xfrm>
          <a:prstGeom prst="rect">
            <a:avLst/>
          </a:prstGeom>
          <a:solidFill>
            <a:schemeClr val="bg1">
              <a:lumMod val="75000"/>
            </a:schemeClr>
          </a:solidFill>
        </p:spPr>
        <p:txBody>
          <a:bodyPr wrap="none" rtlCol="0">
            <a:spAutoFit/>
          </a:bodyPr>
          <a:lstStyle/>
          <a:p>
            <a:r>
              <a:rPr lang="sv-SE" sz="2400" dirty="0"/>
              <a:t>According to Ohm’s law: </a:t>
            </a:r>
          </a:p>
        </p:txBody>
      </p:sp>
      <p:pic>
        <p:nvPicPr>
          <p:cNvPr id="12" name="Picture 11">
            <a:extLst>
              <a:ext uri="{FF2B5EF4-FFF2-40B4-BE49-F238E27FC236}">
                <a16:creationId xmlns:a16="http://schemas.microsoft.com/office/drawing/2014/main" xmlns="" id="{CFA3CEE5-02D8-4845-BF66-93E7607EBF31}"/>
              </a:ext>
            </a:extLst>
          </p:cNvPr>
          <p:cNvPicPr>
            <a:picLocks noChangeAspect="1"/>
          </p:cNvPicPr>
          <p:nvPr/>
        </p:nvPicPr>
        <p:blipFill>
          <a:blip r:embed="rId6"/>
          <a:stretch>
            <a:fillRect/>
          </a:stretch>
        </p:blipFill>
        <p:spPr>
          <a:xfrm>
            <a:off x="2640277" y="4650198"/>
            <a:ext cx="2094895" cy="728659"/>
          </a:xfrm>
          <a:prstGeom prst="rect">
            <a:avLst/>
          </a:prstGeom>
        </p:spPr>
      </p:pic>
      <p:pic>
        <p:nvPicPr>
          <p:cNvPr id="13" name="Picture 12">
            <a:extLst>
              <a:ext uri="{FF2B5EF4-FFF2-40B4-BE49-F238E27FC236}">
                <a16:creationId xmlns:a16="http://schemas.microsoft.com/office/drawing/2014/main" xmlns="" id="{15A0BD03-0A02-4940-A7EF-EC75912B6B5B}"/>
              </a:ext>
            </a:extLst>
          </p:cNvPr>
          <p:cNvPicPr>
            <a:picLocks noChangeAspect="1"/>
          </p:cNvPicPr>
          <p:nvPr/>
        </p:nvPicPr>
        <p:blipFill>
          <a:blip r:embed="rId7"/>
          <a:stretch>
            <a:fillRect/>
          </a:stretch>
        </p:blipFill>
        <p:spPr>
          <a:xfrm>
            <a:off x="1530039" y="4717728"/>
            <a:ext cx="1258440" cy="591315"/>
          </a:xfrm>
          <a:prstGeom prst="rect">
            <a:avLst/>
          </a:prstGeom>
        </p:spPr>
      </p:pic>
      <p:pic>
        <p:nvPicPr>
          <p:cNvPr id="14" name="Picture 13">
            <a:extLst>
              <a:ext uri="{FF2B5EF4-FFF2-40B4-BE49-F238E27FC236}">
                <a16:creationId xmlns:a16="http://schemas.microsoft.com/office/drawing/2014/main" xmlns="" id="{26BA8F78-5F11-46A1-985E-B1E546B080CE}"/>
              </a:ext>
            </a:extLst>
          </p:cNvPr>
          <p:cNvPicPr>
            <a:picLocks noChangeAspect="1"/>
          </p:cNvPicPr>
          <p:nvPr/>
        </p:nvPicPr>
        <p:blipFill>
          <a:blip r:embed="rId8"/>
          <a:stretch>
            <a:fillRect/>
          </a:stretch>
        </p:blipFill>
        <p:spPr>
          <a:xfrm>
            <a:off x="936959" y="5715997"/>
            <a:ext cx="2937580" cy="843773"/>
          </a:xfrm>
          <a:prstGeom prst="rect">
            <a:avLst/>
          </a:prstGeom>
        </p:spPr>
      </p:pic>
      <p:pic>
        <p:nvPicPr>
          <p:cNvPr id="15" name="Picture 14">
            <a:extLst>
              <a:ext uri="{FF2B5EF4-FFF2-40B4-BE49-F238E27FC236}">
                <a16:creationId xmlns:a16="http://schemas.microsoft.com/office/drawing/2014/main" xmlns="" id="{3962762C-0713-420C-81B1-F9A52B82D3A9}"/>
              </a:ext>
            </a:extLst>
          </p:cNvPr>
          <p:cNvPicPr>
            <a:picLocks noChangeAspect="1"/>
          </p:cNvPicPr>
          <p:nvPr/>
        </p:nvPicPr>
        <p:blipFill>
          <a:blip r:embed="rId9"/>
          <a:stretch>
            <a:fillRect/>
          </a:stretch>
        </p:blipFill>
        <p:spPr>
          <a:xfrm>
            <a:off x="4025297" y="5838431"/>
            <a:ext cx="1967289" cy="721339"/>
          </a:xfrm>
          <a:prstGeom prst="rect">
            <a:avLst/>
          </a:prstGeom>
        </p:spPr>
      </p:pic>
      <p:sp>
        <p:nvSpPr>
          <p:cNvPr id="16" name="TextBox 15">
            <a:extLst>
              <a:ext uri="{FF2B5EF4-FFF2-40B4-BE49-F238E27FC236}">
                <a16:creationId xmlns:a16="http://schemas.microsoft.com/office/drawing/2014/main" xmlns="" id="{AC819188-29D6-44B5-A4E3-462FF380380F}"/>
              </a:ext>
            </a:extLst>
          </p:cNvPr>
          <p:cNvSpPr txBox="1"/>
          <p:nvPr/>
        </p:nvSpPr>
        <p:spPr>
          <a:xfrm>
            <a:off x="3940628" y="1562101"/>
            <a:ext cx="4669972" cy="461665"/>
          </a:xfrm>
          <a:prstGeom prst="rect">
            <a:avLst/>
          </a:prstGeom>
          <a:noFill/>
        </p:spPr>
        <p:txBody>
          <a:bodyPr wrap="square" rtlCol="0">
            <a:spAutoFit/>
          </a:bodyPr>
          <a:lstStyle/>
          <a:p>
            <a:r>
              <a:rPr lang="sv-SE" sz="2400" b="1" dirty="0">
                <a:solidFill>
                  <a:srgbClr val="0070C0"/>
                </a:solidFill>
              </a:rPr>
              <a:t>Impact ionization and excitation</a:t>
            </a:r>
          </a:p>
        </p:txBody>
      </p:sp>
      <p:sp>
        <p:nvSpPr>
          <p:cNvPr id="17" name="Title 1">
            <a:extLst>
              <a:ext uri="{FF2B5EF4-FFF2-40B4-BE49-F238E27FC236}">
                <a16:creationId xmlns:a16="http://schemas.microsoft.com/office/drawing/2014/main" xmlns="" id="{7134A99A-6F79-422A-B5AB-452877FB458B}"/>
              </a:ext>
            </a:extLst>
          </p:cNvPr>
          <p:cNvSpPr txBox="1">
            <a:spLocks/>
          </p:cNvSpPr>
          <p:nvPr/>
        </p:nvSpPr>
        <p:spPr>
          <a:xfrm>
            <a:off x="702128" y="5622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18" name="Title 1">
            <a:extLst>
              <a:ext uri="{FF2B5EF4-FFF2-40B4-BE49-F238E27FC236}">
                <a16:creationId xmlns:a16="http://schemas.microsoft.com/office/drawing/2014/main" xmlns="" id="{9B34327B-800D-4289-A216-46B05BCFC50E}"/>
              </a:ext>
            </a:extLst>
          </p:cNvPr>
          <p:cNvSpPr txBox="1">
            <a:spLocks/>
          </p:cNvSpPr>
          <p:nvPr/>
        </p:nvSpPr>
        <p:spPr>
          <a:xfrm>
            <a:off x="419100" y="-148824"/>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
        <p:nvSpPr>
          <p:cNvPr id="19" name="Arrow: Down 18">
            <a:extLst>
              <a:ext uri="{FF2B5EF4-FFF2-40B4-BE49-F238E27FC236}">
                <a16:creationId xmlns:a16="http://schemas.microsoft.com/office/drawing/2014/main" xmlns="" id="{C6E4CC5D-11DD-4BFB-A11F-3F3DAFD70B4A}"/>
              </a:ext>
            </a:extLst>
          </p:cNvPr>
          <p:cNvSpPr/>
          <p:nvPr/>
        </p:nvSpPr>
        <p:spPr>
          <a:xfrm>
            <a:off x="2185759" y="5426668"/>
            <a:ext cx="246898" cy="310250"/>
          </a:xfrm>
          <a:prstGeom prst="downArrow">
            <a:avLst/>
          </a:prstGeom>
          <a:solidFill>
            <a:srgbClr val="00B0F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524386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205D3F82-FF11-43DF-B5E7-90D234CEB52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420612" y="2053473"/>
            <a:ext cx="4379976" cy="3591763"/>
          </a:xfrm>
        </p:spPr>
      </p:pic>
      <p:sp>
        <p:nvSpPr>
          <p:cNvPr id="4" name="Slide Number Placeholder 3">
            <a:extLst>
              <a:ext uri="{FF2B5EF4-FFF2-40B4-BE49-F238E27FC236}">
                <a16:creationId xmlns:a16="http://schemas.microsoft.com/office/drawing/2014/main" xmlns="" id="{0283B897-BAAA-44AB-AAB5-6A015C069C97}"/>
              </a:ext>
            </a:extLst>
          </p:cNvPr>
          <p:cNvSpPr>
            <a:spLocks noGrp="1"/>
          </p:cNvSpPr>
          <p:nvPr>
            <p:ph type="sldNum" sz="quarter" idx="12"/>
          </p:nvPr>
        </p:nvSpPr>
        <p:spPr/>
        <p:txBody>
          <a:bodyPr/>
          <a:lstStyle/>
          <a:p>
            <a:pPr lvl="5"/>
            <a:endParaRPr lang="sv-SE" dirty="0"/>
          </a:p>
        </p:txBody>
      </p:sp>
      <p:pic>
        <p:nvPicPr>
          <p:cNvPr id="7" name="Picture 6">
            <a:extLst>
              <a:ext uri="{FF2B5EF4-FFF2-40B4-BE49-F238E27FC236}">
                <a16:creationId xmlns:a16="http://schemas.microsoft.com/office/drawing/2014/main" xmlns="" id="{15706909-FD17-4949-9E77-A2FE39AFC1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8634" y="2406232"/>
            <a:ext cx="5578777" cy="2345914"/>
          </a:xfrm>
          <a:prstGeom prst="rect">
            <a:avLst/>
          </a:prstGeom>
        </p:spPr>
      </p:pic>
      <p:pic>
        <p:nvPicPr>
          <p:cNvPr id="8" name="Picture 7">
            <a:extLst>
              <a:ext uri="{FF2B5EF4-FFF2-40B4-BE49-F238E27FC236}">
                <a16:creationId xmlns:a16="http://schemas.microsoft.com/office/drawing/2014/main" xmlns="" id="{FC528F8E-BA5D-4A30-BC8D-F67C5FDD0CDA}"/>
              </a:ext>
            </a:extLst>
          </p:cNvPr>
          <p:cNvPicPr>
            <a:picLocks noChangeAspect="1"/>
          </p:cNvPicPr>
          <p:nvPr/>
        </p:nvPicPr>
        <p:blipFill>
          <a:blip r:embed="rId5"/>
          <a:stretch>
            <a:fillRect/>
          </a:stretch>
        </p:blipFill>
        <p:spPr>
          <a:xfrm>
            <a:off x="3458022" y="5134612"/>
            <a:ext cx="1967289" cy="721339"/>
          </a:xfrm>
          <a:prstGeom prst="rect">
            <a:avLst/>
          </a:prstGeom>
          <a:solidFill>
            <a:schemeClr val="bg1">
              <a:lumMod val="75000"/>
            </a:schemeClr>
          </a:solidFill>
          <a:ln>
            <a:solidFill>
              <a:srgbClr val="C00000"/>
            </a:solidFill>
          </a:ln>
        </p:spPr>
      </p:pic>
      <p:sp>
        <p:nvSpPr>
          <p:cNvPr id="10" name="TextBox 9">
            <a:extLst>
              <a:ext uri="{FF2B5EF4-FFF2-40B4-BE49-F238E27FC236}">
                <a16:creationId xmlns:a16="http://schemas.microsoft.com/office/drawing/2014/main" xmlns="" id="{BEB70F62-7E45-4C06-8156-9CA2A2134229}"/>
              </a:ext>
            </a:extLst>
          </p:cNvPr>
          <p:cNvSpPr txBox="1"/>
          <p:nvPr/>
        </p:nvSpPr>
        <p:spPr>
          <a:xfrm>
            <a:off x="3940628" y="1562101"/>
            <a:ext cx="4669972" cy="461665"/>
          </a:xfrm>
          <a:prstGeom prst="rect">
            <a:avLst/>
          </a:prstGeom>
          <a:noFill/>
        </p:spPr>
        <p:txBody>
          <a:bodyPr wrap="square" rtlCol="0">
            <a:spAutoFit/>
          </a:bodyPr>
          <a:lstStyle/>
          <a:p>
            <a:r>
              <a:rPr lang="sv-SE" sz="2400" b="1" dirty="0">
                <a:solidFill>
                  <a:srgbClr val="0070C0"/>
                </a:solidFill>
              </a:rPr>
              <a:t>Impact ionization and excitation</a:t>
            </a:r>
          </a:p>
        </p:txBody>
      </p:sp>
      <p:sp>
        <p:nvSpPr>
          <p:cNvPr id="11" name="Title 1">
            <a:extLst>
              <a:ext uri="{FF2B5EF4-FFF2-40B4-BE49-F238E27FC236}">
                <a16:creationId xmlns:a16="http://schemas.microsoft.com/office/drawing/2014/main" xmlns="" id="{357B5FE2-669C-4A27-B311-AC853AC19AE6}"/>
              </a:ext>
            </a:extLst>
          </p:cNvPr>
          <p:cNvSpPr txBox="1">
            <a:spLocks/>
          </p:cNvSpPr>
          <p:nvPr/>
        </p:nvSpPr>
        <p:spPr>
          <a:xfrm>
            <a:off x="702128" y="56228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12" name="Title 1">
            <a:extLst>
              <a:ext uri="{FF2B5EF4-FFF2-40B4-BE49-F238E27FC236}">
                <a16:creationId xmlns:a16="http://schemas.microsoft.com/office/drawing/2014/main" xmlns="" id="{6794ECE1-C16C-42EE-B745-9E2B9AB98F9C}"/>
              </a:ext>
            </a:extLst>
          </p:cNvPr>
          <p:cNvSpPr txBox="1">
            <a:spLocks/>
          </p:cNvSpPr>
          <p:nvPr/>
        </p:nvSpPr>
        <p:spPr>
          <a:xfrm>
            <a:off x="419100" y="-148824"/>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Tree>
    <p:extLst>
      <p:ext uri="{BB962C8B-B14F-4D97-AF65-F5344CB8AC3E}">
        <p14:creationId xmlns:p14="http://schemas.microsoft.com/office/powerpoint/2010/main" val="91530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85CD14A2-3582-4FAC-A95A-AE6AAD27B9F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90313" y="2234669"/>
            <a:ext cx="4782312" cy="4070909"/>
          </a:xfrm>
        </p:spPr>
      </p:pic>
      <p:sp>
        <p:nvSpPr>
          <p:cNvPr id="4" name="Slide Number Placeholder 3">
            <a:extLst>
              <a:ext uri="{FF2B5EF4-FFF2-40B4-BE49-F238E27FC236}">
                <a16:creationId xmlns:a16="http://schemas.microsoft.com/office/drawing/2014/main" xmlns="" id="{FA63F1A1-8FC4-4E85-A4C0-015044C27B94}"/>
              </a:ext>
            </a:extLst>
          </p:cNvPr>
          <p:cNvSpPr>
            <a:spLocks noGrp="1"/>
          </p:cNvSpPr>
          <p:nvPr>
            <p:ph type="sldNum" sz="quarter" idx="12"/>
          </p:nvPr>
        </p:nvSpPr>
        <p:spPr/>
        <p:txBody>
          <a:bodyPr/>
          <a:lstStyle/>
          <a:p>
            <a:pPr lvl="5"/>
            <a:endParaRPr lang="sv-SE" dirty="0"/>
          </a:p>
        </p:txBody>
      </p:sp>
      <p:pic>
        <p:nvPicPr>
          <p:cNvPr id="8" name="Picture 7">
            <a:extLst>
              <a:ext uri="{FF2B5EF4-FFF2-40B4-BE49-F238E27FC236}">
                <a16:creationId xmlns:a16="http://schemas.microsoft.com/office/drawing/2014/main" xmlns="" id="{734491E5-C219-4810-A50B-4135F58B1C68}"/>
              </a:ext>
            </a:extLst>
          </p:cNvPr>
          <p:cNvPicPr>
            <a:picLocks noChangeAspect="1"/>
          </p:cNvPicPr>
          <p:nvPr/>
        </p:nvPicPr>
        <p:blipFill>
          <a:blip r:embed="rId4"/>
          <a:stretch>
            <a:fillRect/>
          </a:stretch>
        </p:blipFill>
        <p:spPr>
          <a:xfrm>
            <a:off x="6483461" y="2500884"/>
            <a:ext cx="2937580" cy="843773"/>
          </a:xfrm>
          <a:prstGeom prst="rect">
            <a:avLst/>
          </a:prstGeom>
        </p:spPr>
      </p:pic>
      <p:pic>
        <p:nvPicPr>
          <p:cNvPr id="9" name="Picture 8">
            <a:extLst>
              <a:ext uri="{FF2B5EF4-FFF2-40B4-BE49-F238E27FC236}">
                <a16:creationId xmlns:a16="http://schemas.microsoft.com/office/drawing/2014/main" xmlns="" id="{0C98C68D-7D1A-4960-930E-6A37BF91CF2C}"/>
              </a:ext>
            </a:extLst>
          </p:cNvPr>
          <p:cNvPicPr>
            <a:picLocks noChangeAspect="1"/>
          </p:cNvPicPr>
          <p:nvPr/>
        </p:nvPicPr>
        <p:blipFill>
          <a:blip r:embed="rId5"/>
          <a:stretch>
            <a:fillRect/>
          </a:stretch>
        </p:blipFill>
        <p:spPr>
          <a:xfrm>
            <a:off x="6483461" y="3651953"/>
            <a:ext cx="2937580" cy="1383505"/>
          </a:xfrm>
          <a:prstGeom prst="rect">
            <a:avLst/>
          </a:prstGeom>
        </p:spPr>
      </p:pic>
      <p:sp>
        <p:nvSpPr>
          <p:cNvPr id="10" name="TextBox 9">
            <a:extLst>
              <a:ext uri="{FF2B5EF4-FFF2-40B4-BE49-F238E27FC236}">
                <a16:creationId xmlns:a16="http://schemas.microsoft.com/office/drawing/2014/main" xmlns="" id="{DC2520BE-7FC8-4139-A3C2-534E474B9570}"/>
              </a:ext>
            </a:extLst>
          </p:cNvPr>
          <p:cNvSpPr txBox="1"/>
          <p:nvPr/>
        </p:nvSpPr>
        <p:spPr>
          <a:xfrm>
            <a:off x="3940628" y="1562101"/>
            <a:ext cx="4669972" cy="461665"/>
          </a:xfrm>
          <a:prstGeom prst="rect">
            <a:avLst/>
          </a:prstGeom>
          <a:noFill/>
        </p:spPr>
        <p:txBody>
          <a:bodyPr wrap="square" rtlCol="0">
            <a:spAutoFit/>
          </a:bodyPr>
          <a:lstStyle/>
          <a:p>
            <a:r>
              <a:rPr lang="sv-SE" sz="2400" b="1" dirty="0">
                <a:solidFill>
                  <a:srgbClr val="0070C0"/>
                </a:solidFill>
              </a:rPr>
              <a:t>Impact ionization and excitation</a:t>
            </a:r>
          </a:p>
        </p:txBody>
      </p:sp>
      <p:sp>
        <p:nvSpPr>
          <p:cNvPr id="11" name="Title 1">
            <a:extLst>
              <a:ext uri="{FF2B5EF4-FFF2-40B4-BE49-F238E27FC236}">
                <a16:creationId xmlns:a16="http://schemas.microsoft.com/office/drawing/2014/main" xmlns="" id="{24E8BF6B-6E0F-4A12-A4CA-218C9AC73018}"/>
              </a:ext>
            </a:extLst>
          </p:cNvPr>
          <p:cNvSpPr txBox="1">
            <a:spLocks/>
          </p:cNvSpPr>
          <p:nvPr/>
        </p:nvSpPr>
        <p:spPr>
          <a:xfrm>
            <a:off x="694726" y="5336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12" name="Title 1">
            <a:extLst>
              <a:ext uri="{FF2B5EF4-FFF2-40B4-BE49-F238E27FC236}">
                <a16:creationId xmlns:a16="http://schemas.microsoft.com/office/drawing/2014/main" xmlns="" id="{B84FCF30-C37D-45BA-8435-57EC752462EB}"/>
              </a:ext>
            </a:extLst>
          </p:cNvPr>
          <p:cNvSpPr txBox="1">
            <a:spLocks/>
          </p:cNvSpPr>
          <p:nvPr/>
        </p:nvSpPr>
        <p:spPr>
          <a:xfrm>
            <a:off x="419100" y="-148824"/>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Tree>
    <p:extLst>
      <p:ext uri="{BB962C8B-B14F-4D97-AF65-F5344CB8AC3E}">
        <p14:creationId xmlns:p14="http://schemas.microsoft.com/office/powerpoint/2010/main" val="11378833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5060C5BC-BCF1-43F3-8B0F-6C41CC69D801}"/>
              </a:ext>
            </a:extLst>
          </p:cNvPr>
          <p:cNvSpPr>
            <a:spLocks noGrp="1"/>
          </p:cNvSpPr>
          <p:nvPr>
            <p:ph type="sldNum" sz="quarter" idx="12"/>
          </p:nvPr>
        </p:nvSpPr>
        <p:spPr/>
        <p:txBody>
          <a:bodyPr/>
          <a:lstStyle/>
          <a:p>
            <a:pPr lvl="5"/>
            <a:endParaRPr lang="sv-SE" dirty="0"/>
          </a:p>
        </p:txBody>
      </p:sp>
      <p:sp>
        <p:nvSpPr>
          <p:cNvPr id="7" name="TextBox 6">
            <a:extLst>
              <a:ext uri="{FF2B5EF4-FFF2-40B4-BE49-F238E27FC236}">
                <a16:creationId xmlns:a16="http://schemas.microsoft.com/office/drawing/2014/main" xmlns="" id="{EDFD5EEB-19C2-43EC-95D9-9AD43C1552DE}"/>
              </a:ext>
            </a:extLst>
          </p:cNvPr>
          <p:cNvSpPr txBox="1"/>
          <p:nvPr/>
        </p:nvSpPr>
        <p:spPr>
          <a:xfrm>
            <a:off x="821872" y="2274838"/>
            <a:ext cx="10951028" cy="2308324"/>
          </a:xfrm>
          <a:prstGeom prst="rect">
            <a:avLst/>
          </a:prstGeom>
          <a:noFill/>
        </p:spPr>
        <p:txBody>
          <a:bodyPr wrap="square" rtlCol="0">
            <a:spAutoFit/>
          </a:bodyPr>
          <a:lstStyle/>
          <a:p>
            <a:pPr marL="342900" indent="-342900">
              <a:buAutoNum type="alphaLcParenBoth"/>
            </a:pPr>
            <a:endParaRPr lang="sv-SE" sz="2400" dirty="0"/>
          </a:p>
          <a:p>
            <a:r>
              <a:rPr lang="sv-SE" sz="2400" dirty="0">
                <a:solidFill>
                  <a:srgbClr val="0070C0"/>
                </a:solidFill>
                <a:sym typeface="Symbol" panose="05050102010706020507" pitchFamily="18" charset="2"/>
              </a:rPr>
              <a:t> </a:t>
            </a:r>
            <a:r>
              <a:rPr lang="sv-SE" sz="2400" dirty="0"/>
              <a:t>Injection of majority carriers from electrodes</a:t>
            </a:r>
          </a:p>
          <a:p>
            <a:endParaRPr lang="sv-SE" sz="2400" dirty="0"/>
          </a:p>
          <a:p>
            <a:r>
              <a:rPr lang="sv-SE" sz="2400" dirty="0">
                <a:solidFill>
                  <a:srgbClr val="0070C0"/>
                </a:solidFill>
                <a:sym typeface="Symbol" panose="05050102010706020507" pitchFamily="18" charset="2"/>
              </a:rPr>
              <a:t></a:t>
            </a:r>
            <a:r>
              <a:rPr lang="sv-SE" sz="2400" dirty="0">
                <a:sym typeface="Symbol" panose="05050102010706020507" pitchFamily="18" charset="2"/>
              </a:rPr>
              <a:t>  </a:t>
            </a:r>
            <a:r>
              <a:rPr lang="sv-SE" sz="2400" dirty="0"/>
              <a:t>Relase of carriers from deep traps.</a:t>
            </a:r>
          </a:p>
          <a:p>
            <a:endParaRPr lang="sv-SE" sz="2400" dirty="0"/>
          </a:p>
          <a:p>
            <a:r>
              <a:rPr lang="sv-SE" sz="2400" dirty="0">
                <a:solidFill>
                  <a:srgbClr val="0070C0"/>
                </a:solidFill>
                <a:sym typeface="Symbol" panose="05050102010706020507" pitchFamily="18" charset="2"/>
              </a:rPr>
              <a:t></a:t>
            </a:r>
            <a:r>
              <a:rPr lang="sv-SE" sz="2400" dirty="0">
                <a:sym typeface="Symbol" panose="05050102010706020507" pitchFamily="18" charset="2"/>
              </a:rPr>
              <a:t>  </a:t>
            </a:r>
            <a:r>
              <a:rPr lang="sv-SE" sz="2400" dirty="0"/>
              <a:t>Release of carriers from traps on the boundary  between a dielectric and a phosphor</a:t>
            </a:r>
          </a:p>
        </p:txBody>
      </p:sp>
      <p:sp>
        <p:nvSpPr>
          <p:cNvPr id="10" name="TextBox 9">
            <a:extLst>
              <a:ext uri="{FF2B5EF4-FFF2-40B4-BE49-F238E27FC236}">
                <a16:creationId xmlns:a16="http://schemas.microsoft.com/office/drawing/2014/main" xmlns="" id="{C9AB6E73-0B25-4082-8A75-3A20F5465DE4}"/>
              </a:ext>
            </a:extLst>
          </p:cNvPr>
          <p:cNvSpPr txBox="1"/>
          <p:nvPr/>
        </p:nvSpPr>
        <p:spPr>
          <a:xfrm>
            <a:off x="981674" y="1813173"/>
            <a:ext cx="4669972" cy="461665"/>
          </a:xfrm>
          <a:prstGeom prst="rect">
            <a:avLst/>
          </a:prstGeom>
          <a:noFill/>
        </p:spPr>
        <p:txBody>
          <a:bodyPr wrap="square" rtlCol="0">
            <a:spAutoFit/>
          </a:bodyPr>
          <a:lstStyle/>
          <a:p>
            <a:r>
              <a:rPr lang="sv-SE" sz="2400" b="1" dirty="0">
                <a:solidFill>
                  <a:srgbClr val="0070C0"/>
                </a:solidFill>
              </a:rPr>
              <a:t>Generation of free carriers</a:t>
            </a:r>
          </a:p>
        </p:txBody>
      </p:sp>
      <p:sp>
        <p:nvSpPr>
          <p:cNvPr id="11" name="Title 1">
            <a:extLst>
              <a:ext uri="{FF2B5EF4-FFF2-40B4-BE49-F238E27FC236}">
                <a16:creationId xmlns:a16="http://schemas.microsoft.com/office/drawing/2014/main" xmlns="" id="{05963549-1BE1-4794-A8AD-015E17F0130C}"/>
              </a:ext>
            </a:extLst>
          </p:cNvPr>
          <p:cNvSpPr txBox="1">
            <a:spLocks/>
          </p:cNvSpPr>
          <p:nvPr/>
        </p:nvSpPr>
        <p:spPr>
          <a:xfrm>
            <a:off x="694726" y="53361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12" name="Title 1">
            <a:extLst>
              <a:ext uri="{FF2B5EF4-FFF2-40B4-BE49-F238E27FC236}">
                <a16:creationId xmlns:a16="http://schemas.microsoft.com/office/drawing/2014/main" xmlns="" id="{2E03F821-4232-487A-9DCA-D18D0589D939}"/>
              </a:ext>
            </a:extLst>
          </p:cNvPr>
          <p:cNvSpPr txBox="1">
            <a:spLocks/>
          </p:cNvSpPr>
          <p:nvPr/>
        </p:nvSpPr>
        <p:spPr>
          <a:xfrm>
            <a:off x="419100" y="-148824"/>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Tree>
    <p:extLst>
      <p:ext uri="{BB962C8B-B14F-4D97-AF65-F5344CB8AC3E}">
        <p14:creationId xmlns:p14="http://schemas.microsoft.com/office/powerpoint/2010/main" val="1699255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EE6451DA-9012-4409-941E-6104A11F208E}"/>
              </a:ext>
            </a:extLst>
          </p:cNvPr>
          <p:cNvSpPr>
            <a:spLocks noGrp="1"/>
          </p:cNvSpPr>
          <p:nvPr>
            <p:ph type="sldNum" sz="quarter" idx="12"/>
          </p:nvPr>
        </p:nvSpPr>
        <p:spPr/>
        <p:txBody>
          <a:bodyPr/>
          <a:lstStyle/>
          <a:p>
            <a:pPr lvl="5"/>
            <a:endParaRPr lang="sv-SE" dirty="0"/>
          </a:p>
        </p:txBody>
      </p:sp>
      <p:pic>
        <p:nvPicPr>
          <p:cNvPr id="5" name="Content Placeholder 5">
            <a:extLst>
              <a:ext uri="{FF2B5EF4-FFF2-40B4-BE49-F238E27FC236}">
                <a16:creationId xmlns:a16="http://schemas.microsoft.com/office/drawing/2014/main" xmlns="" id="{37509FC1-6384-4197-8288-B93C3E0AE04D}"/>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46257"/>
          <a:stretch/>
        </p:blipFill>
        <p:spPr>
          <a:xfrm>
            <a:off x="6595265" y="1857502"/>
            <a:ext cx="3708062" cy="4124083"/>
          </a:xfrm>
        </p:spPr>
      </p:pic>
      <p:pic>
        <p:nvPicPr>
          <p:cNvPr id="11" name="Content Placeholder 5">
            <a:extLst>
              <a:ext uri="{FF2B5EF4-FFF2-40B4-BE49-F238E27FC236}">
                <a16:creationId xmlns:a16="http://schemas.microsoft.com/office/drawing/2014/main" xmlns="" id="{31C86D45-0561-48D5-9B3B-31E837DD8B9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0577"/>
          <a:stretch/>
        </p:blipFill>
        <p:spPr>
          <a:xfrm>
            <a:off x="927638" y="1849146"/>
            <a:ext cx="4156633" cy="2530928"/>
          </a:xfrm>
          <a:prstGeom prst="rect">
            <a:avLst/>
          </a:prstGeom>
        </p:spPr>
      </p:pic>
      <p:pic>
        <p:nvPicPr>
          <p:cNvPr id="12" name="Content Placeholder 5">
            <a:extLst>
              <a:ext uri="{FF2B5EF4-FFF2-40B4-BE49-F238E27FC236}">
                <a16:creationId xmlns:a16="http://schemas.microsoft.com/office/drawing/2014/main" xmlns="" id="{AFCC2B88-A345-49F1-8997-0C400F87301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2254" b="26333"/>
          <a:stretch/>
        </p:blipFill>
        <p:spPr>
          <a:xfrm>
            <a:off x="1017763" y="4574948"/>
            <a:ext cx="4432020" cy="1963963"/>
          </a:xfrm>
          <a:prstGeom prst="rect">
            <a:avLst/>
          </a:prstGeom>
        </p:spPr>
      </p:pic>
      <p:cxnSp>
        <p:nvCxnSpPr>
          <p:cNvPr id="13" name="Straight Connector 12">
            <a:extLst>
              <a:ext uri="{FF2B5EF4-FFF2-40B4-BE49-F238E27FC236}">
                <a16:creationId xmlns:a16="http://schemas.microsoft.com/office/drawing/2014/main" xmlns="" id="{72DB1631-6C11-460E-9028-1126784A2A50}"/>
              </a:ext>
            </a:extLst>
          </p:cNvPr>
          <p:cNvCxnSpPr>
            <a:cxnSpLocks/>
          </p:cNvCxnSpPr>
          <p:nvPr/>
        </p:nvCxnSpPr>
        <p:spPr>
          <a:xfrm>
            <a:off x="5714573" y="1855505"/>
            <a:ext cx="0" cy="4508498"/>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71467B5C-14C9-42E2-BEBE-8C9218D29FF1}"/>
              </a:ext>
            </a:extLst>
          </p:cNvPr>
          <p:cNvSpPr txBox="1"/>
          <p:nvPr/>
        </p:nvSpPr>
        <p:spPr>
          <a:xfrm>
            <a:off x="7066352" y="5768857"/>
            <a:ext cx="2382447" cy="400110"/>
          </a:xfrm>
          <a:prstGeom prst="rect">
            <a:avLst/>
          </a:prstGeom>
          <a:solidFill>
            <a:schemeClr val="accent2"/>
          </a:solidFill>
        </p:spPr>
        <p:txBody>
          <a:bodyPr wrap="none" rtlCol="0">
            <a:spAutoFit/>
          </a:bodyPr>
          <a:lstStyle/>
          <a:p>
            <a:r>
              <a:rPr lang="sv-SE" sz="2000" b="1" dirty="0"/>
              <a:t>electroluminescence</a:t>
            </a:r>
          </a:p>
        </p:txBody>
      </p:sp>
      <p:sp>
        <p:nvSpPr>
          <p:cNvPr id="16" name="TextBox 15">
            <a:extLst>
              <a:ext uri="{FF2B5EF4-FFF2-40B4-BE49-F238E27FC236}">
                <a16:creationId xmlns:a16="http://schemas.microsoft.com/office/drawing/2014/main" xmlns="" id="{2900B933-7BA6-4A7E-8AE8-BDF6AAC49A52}"/>
              </a:ext>
            </a:extLst>
          </p:cNvPr>
          <p:cNvSpPr txBox="1"/>
          <p:nvPr/>
        </p:nvSpPr>
        <p:spPr>
          <a:xfrm>
            <a:off x="823354" y="1291290"/>
            <a:ext cx="10111341" cy="830997"/>
          </a:xfrm>
          <a:prstGeom prst="rect">
            <a:avLst/>
          </a:prstGeom>
          <a:noFill/>
        </p:spPr>
        <p:txBody>
          <a:bodyPr wrap="square" rtlCol="0">
            <a:spAutoFit/>
          </a:bodyPr>
          <a:lstStyle/>
          <a:p>
            <a:r>
              <a:rPr lang="sv-SE" sz="2400" b="1" dirty="0">
                <a:solidFill>
                  <a:srgbClr val="0070C0"/>
                </a:solidFill>
              </a:rPr>
              <a:t>Generation of free carriers: </a:t>
            </a:r>
            <a:r>
              <a:rPr lang="sv-SE" sz="2400" b="1" dirty="0"/>
              <a:t>Injection of majority carriers from electrodes</a:t>
            </a:r>
          </a:p>
          <a:p>
            <a:endParaRPr lang="sv-SE" sz="2400" b="1" dirty="0">
              <a:solidFill>
                <a:srgbClr val="0070C0"/>
              </a:solidFill>
            </a:endParaRPr>
          </a:p>
        </p:txBody>
      </p:sp>
      <p:sp>
        <p:nvSpPr>
          <p:cNvPr id="17" name="Title 1">
            <a:extLst>
              <a:ext uri="{FF2B5EF4-FFF2-40B4-BE49-F238E27FC236}">
                <a16:creationId xmlns:a16="http://schemas.microsoft.com/office/drawing/2014/main" xmlns="" id="{F683E514-163B-43C7-B077-01EB29565978}"/>
              </a:ext>
            </a:extLst>
          </p:cNvPr>
          <p:cNvSpPr txBox="1">
            <a:spLocks/>
          </p:cNvSpPr>
          <p:nvPr/>
        </p:nvSpPr>
        <p:spPr>
          <a:xfrm>
            <a:off x="419100" y="32284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18" name="Title 1">
            <a:extLst>
              <a:ext uri="{FF2B5EF4-FFF2-40B4-BE49-F238E27FC236}">
                <a16:creationId xmlns:a16="http://schemas.microsoft.com/office/drawing/2014/main" xmlns="" id="{DB487EC5-4E01-4463-8371-F96ECCA7C40F}"/>
              </a:ext>
            </a:extLst>
          </p:cNvPr>
          <p:cNvSpPr txBox="1">
            <a:spLocks/>
          </p:cNvSpPr>
          <p:nvPr/>
        </p:nvSpPr>
        <p:spPr>
          <a:xfrm>
            <a:off x="419100" y="-176796"/>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Tree>
    <p:extLst>
      <p:ext uri="{BB962C8B-B14F-4D97-AF65-F5344CB8AC3E}">
        <p14:creationId xmlns:p14="http://schemas.microsoft.com/office/powerpoint/2010/main" val="23107558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4016188-A651-472F-B5CD-9F6AE782A06D}"/>
              </a:ext>
            </a:extLst>
          </p:cNvPr>
          <p:cNvSpPr>
            <a:spLocks noGrp="1"/>
          </p:cNvSpPr>
          <p:nvPr>
            <p:ph idx="1"/>
          </p:nvPr>
        </p:nvSpPr>
        <p:spPr/>
        <p:txBody>
          <a:bodyPr/>
          <a:lstStyle/>
          <a:p>
            <a:endParaRPr lang="sv-SE"/>
          </a:p>
        </p:txBody>
      </p:sp>
      <p:sp>
        <p:nvSpPr>
          <p:cNvPr id="4" name="Slide Number Placeholder 3">
            <a:extLst>
              <a:ext uri="{FF2B5EF4-FFF2-40B4-BE49-F238E27FC236}">
                <a16:creationId xmlns:a16="http://schemas.microsoft.com/office/drawing/2014/main" xmlns="" id="{82E2653C-170D-4C9C-809A-9E73649981D8}"/>
              </a:ext>
            </a:extLst>
          </p:cNvPr>
          <p:cNvSpPr>
            <a:spLocks noGrp="1"/>
          </p:cNvSpPr>
          <p:nvPr>
            <p:ph type="sldNum" sz="quarter" idx="12"/>
          </p:nvPr>
        </p:nvSpPr>
        <p:spPr/>
        <p:txBody>
          <a:bodyPr/>
          <a:lstStyle/>
          <a:p>
            <a:pPr lvl="5"/>
            <a:endParaRPr lang="sv-SE" dirty="0"/>
          </a:p>
        </p:txBody>
      </p:sp>
      <p:pic>
        <p:nvPicPr>
          <p:cNvPr id="5" name="Picture 4">
            <a:extLst>
              <a:ext uri="{FF2B5EF4-FFF2-40B4-BE49-F238E27FC236}">
                <a16:creationId xmlns:a16="http://schemas.microsoft.com/office/drawing/2014/main" xmlns="" id="{BE249652-0C3A-4AF2-A387-3BB5C15E1BE8}"/>
              </a:ext>
            </a:extLst>
          </p:cNvPr>
          <p:cNvPicPr>
            <a:picLocks noChangeAspect="1"/>
          </p:cNvPicPr>
          <p:nvPr/>
        </p:nvPicPr>
        <p:blipFill>
          <a:blip r:embed="rId3"/>
          <a:stretch>
            <a:fillRect/>
          </a:stretch>
        </p:blipFill>
        <p:spPr>
          <a:xfrm>
            <a:off x="1688297" y="2670454"/>
            <a:ext cx="3776727" cy="2091347"/>
          </a:xfrm>
          <a:prstGeom prst="rect">
            <a:avLst/>
          </a:prstGeom>
          <a:ln w="38100">
            <a:solidFill>
              <a:srgbClr val="0070C0"/>
            </a:solidFill>
          </a:ln>
        </p:spPr>
      </p:pic>
      <p:sp>
        <p:nvSpPr>
          <p:cNvPr id="6" name="TextBox 5">
            <a:extLst>
              <a:ext uri="{FF2B5EF4-FFF2-40B4-BE49-F238E27FC236}">
                <a16:creationId xmlns:a16="http://schemas.microsoft.com/office/drawing/2014/main" xmlns="" id="{633FA0C2-D8CC-42F7-ABC7-AAD1403051A6}"/>
              </a:ext>
            </a:extLst>
          </p:cNvPr>
          <p:cNvSpPr txBox="1"/>
          <p:nvPr/>
        </p:nvSpPr>
        <p:spPr>
          <a:xfrm>
            <a:off x="1619635" y="2139510"/>
            <a:ext cx="3776726" cy="461665"/>
          </a:xfrm>
          <a:prstGeom prst="rect">
            <a:avLst/>
          </a:prstGeom>
          <a:noFill/>
        </p:spPr>
        <p:txBody>
          <a:bodyPr wrap="square" rtlCol="0">
            <a:spAutoFit/>
          </a:bodyPr>
          <a:lstStyle/>
          <a:p>
            <a:r>
              <a:rPr lang="sv-SE" sz="2400" dirty="0">
                <a:solidFill>
                  <a:srgbClr val="0070C0"/>
                </a:solidFill>
                <a:sym typeface="Symbol" panose="05050102010706020507" pitchFamily="18" charset="2"/>
              </a:rPr>
              <a:t> Arrow 1 : </a:t>
            </a:r>
            <a:r>
              <a:rPr lang="sv-SE" sz="2400" dirty="0">
                <a:solidFill>
                  <a:srgbClr val="0070C0"/>
                </a:solidFill>
              </a:rPr>
              <a:t>Schottky effect</a:t>
            </a:r>
          </a:p>
        </p:txBody>
      </p:sp>
      <p:sp>
        <p:nvSpPr>
          <p:cNvPr id="7" name="TextBox 6">
            <a:extLst>
              <a:ext uri="{FF2B5EF4-FFF2-40B4-BE49-F238E27FC236}">
                <a16:creationId xmlns:a16="http://schemas.microsoft.com/office/drawing/2014/main" xmlns="" id="{0B2FACC2-77C3-4847-B6B5-CA88F09995AD}"/>
              </a:ext>
            </a:extLst>
          </p:cNvPr>
          <p:cNvSpPr txBox="1"/>
          <p:nvPr/>
        </p:nvSpPr>
        <p:spPr>
          <a:xfrm>
            <a:off x="1619635" y="4982448"/>
            <a:ext cx="5303415" cy="461665"/>
          </a:xfrm>
          <a:prstGeom prst="rect">
            <a:avLst/>
          </a:prstGeom>
          <a:noFill/>
        </p:spPr>
        <p:txBody>
          <a:bodyPr wrap="square" rtlCol="0">
            <a:spAutoFit/>
          </a:bodyPr>
          <a:lstStyle/>
          <a:p>
            <a:r>
              <a:rPr lang="sv-SE" sz="2400" dirty="0">
                <a:solidFill>
                  <a:srgbClr val="0070C0"/>
                </a:solidFill>
                <a:sym typeface="Symbol" panose="05050102010706020507" pitchFamily="18" charset="2"/>
              </a:rPr>
              <a:t> Arrow 2 : </a:t>
            </a:r>
            <a:r>
              <a:rPr lang="sv-SE" sz="2400" dirty="0">
                <a:solidFill>
                  <a:srgbClr val="0070C0"/>
                </a:solidFill>
              </a:rPr>
              <a:t>Fowler-Nordheim tunnelling</a:t>
            </a:r>
          </a:p>
        </p:txBody>
      </p:sp>
      <p:pic>
        <p:nvPicPr>
          <p:cNvPr id="8" name="Content Placeholder 5">
            <a:extLst>
              <a:ext uri="{FF2B5EF4-FFF2-40B4-BE49-F238E27FC236}">
                <a16:creationId xmlns:a16="http://schemas.microsoft.com/office/drawing/2014/main" xmlns="" id="{7DCEF71C-C89D-4279-8D9C-7E6A3D0207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46812"/>
          <a:stretch/>
        </p:blipFill>
        <p:spPr>
          <a:xfrm>
            <a:off x="6753623" y="1212104"/>
            <a:ext cx="4811101" cy="5295564"/>
          </a:xfrm>
          <a:prstGeom prst="rect">
            <a:avLst/>
          </a:prstGeom>
        </p:spPr>
      </p:pic>
      <p:sp>
        <p:nvSpPr>
          <p:cNvPr id="11" name="Oval 10">
            <a:extLst>
              <a:ext uri="{FF2B5EF4-FFF2-40B4-BE49-F238E27FC236}">
                <a16:creationId xmlns:a16="http://schemas.microsoft.com/office/drawing/2014/main" xmlns="" id="{EF2E8AFD-BB45-4F7F-8DAB-D6F43F9E2914}"/>
              </a:ext>
            </a:extLst>
          </p:cNvPr>
          <p:cNvSpPr/>
          <p:nvPr/>
        </p:nvSpPr>
        <p:spPr>
          <a:xfrm>
            <a:off x="8826365" y="1212104"/>
            <a:ext cx="2704954" cy="270495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Box 11">
            <a:extLst>
              <a:ext uri="{FF2B5EF4-FFF2-40B4-BE49-F238E27FC236}">
                <a16:creationId xmlns:a16="http://schemas.microsoft.com/office/drawing/2014/main" xmlns="" id="{DB96F426-131B-44FD-86AB-9FF2714F0B4F}"/>
              </a:ext>
            </a:extLst>
          </p:cNvPr>
          <p:cNvSpPr txBox="1"/>
          <p:nvPr/>
        </p:nvSpPr>
        <p:spPr>
          <a:xfrm>
            <a:off x="823354" y="1291290"/>
            <a:ext cx="10111341" cy="830997"/>
          </a:xfrm>
          <a:prstGeom prst="rect">
            <a:avLst/>
          </a:prstGeom>
          <a:noFill/>
        </p:spPr>
        <p:txBody>
          <a:bodyPr wrap="square" rtlCol="0">
            <a:spAutoFit/>
          </a:bodyPr>
          <a:lstStyle/>
          <a:p>
            <a:r>
              <a:rPr lang="sv-SE" sz="2400" b="1" dirty="0">
                <a:solidFill>
                  <a:srgbClr val="0070C0"/>
                </a:solidFill>
              </a:rPr>
              <a:t>Generation of free carriers: </a:t>
            </a:r>
            <a:r>
              <a:rPr lang="sv-SE" sz="2400" b="1" dirty="0"/>
              <a:t>Injection of majority carriers from electrodes</a:t>
            </a:r>
          </a:p>
          <a:p>
            <a:endParaRPr lang="sv-SE" sz="2400" b="1" dirty="0">
              <a:solidFill>
                <a:srgbClr val="0070C0"/>
              </a:solidFill>
            </a:endParaRPr>
          </a:p>
        </p:txBody>
      </p:sp>
      <p:sp>
        <p:nvSpPr>
          <p:cNvPr id="13" name="Title 1">
            <a:extLst>
              <a:ext uri="{FF2B5EF4-FFF2-40B4-BE49-F238E27FC236}">
                <a16:creationId xmlns:a16="http://schemas.microsoft.com/office/drawing/2014/main" xmlns="" id="{D22D5F6B-090E-4A86-AEE3-8439680ED00F}"/>
              </a:ext>
            </a:extLst>
          </p:cNvPr>
          <p:cNvSpPr txBox="1">
            <a:spLocks/>
          </p:cNvSpPr>
          <p:nvPr/>
        </p:nvSpPr>
        <p:spPr>
          <a:xfrm>
            <a:off x="419100" y="32284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14" name="Title 1">
            <a:extLst>
              <a:ext uri="{FF2B5EF4-FFF2-40B4-BE49-F238E27FC236}">
                <a16:creationId xmlns:a16="http://schemas.microsoft.com/office/drawing/2014/main" xmlns="" id="{590D5AE1-D900-4B40-9591-6FC801AB6337}"/>
              </a:ext>
            </a:extLst>
          </p:cNvPr>
          <p:cNvSpPr txBox="1">
            <a:spLocks/>
          </p:cNvSpPr>
          <p:nvPr/>
        </p:nvSpPr>
        <p:spPr>
          <a:xfrm>
            <a:off x="419100" y="-176796"/>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Tree>
    <p:extLst>
      <p:ext uri="{BB962C8B-B14F-4D97-AF65-F5344CB8AC3E}">
        <p14:creationId xmlns:p14="http://schemas.microsoft.com/office/powerpoint/2010/main" val="3000885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9D5B0B85-14B1-43D8-BEC9-5632C04A6389}"/>
              </a:ext>
            </a:extLst>
          </p:cNvPr>
          <p:cNvSpPr>
            <a:spLocks noGrp="1"/>
          </p:cNvSpPr>
          <p:nvPr>
            <p:ph type="sldNum" sz="quarter" idx="12"/>
          </p:nvPr>
        </p:nvSpPr>
        <p:spPr/>
        <p:txBody>
          <a:bodyPr/>
          <a:lstStyle/>
          <a:p>
            <a:pPr lvl="5"/>
            <a:endParaRPr lang="sv-SE" dirty="0"/>
          </a:p>
        </p:txBody>
      </p:sp>
      <p:pic>
        <p:nvPicPr>
          <p:cNvPr id="7" name="Picture 6">
            <a:extLst>
              <a:ext uri="{FF2B5EF4-FFF2-40B4-BE49-F238E27FC236}">
                <a16:creationId xmlns:a16="http://schemas.microsoft.com/office/drawing/2014/main" xmlns="" id="{ED48BB64-51A1-4621-92F7-C49665EA2F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5558" y="1670056"/>
            <a:ext cx="3094405" cy="4436480"/>
          </a:xfrm>
          <a:prstGeom prst="rect">
            <a:avLst/>
          </a:prstGeom>
        </p:spPr>
      </p:pic>
      <p:sp>
        <p:nvSpPr>
          <p:cNvPr id="8" name="TextBox 7">
            <a:extLst>
              <a:ext uri="{FF2B5EF4-FFF2-40B4-BE49-F238E27FC236}">
                <a16:creationId xmlns:a16="http://schemas.microsoft.com/office/drawing/2014/main" xmlns="" id="{D5C5E157-A277-4908-BB33-D1AF70FFC6D5}"/>
              </a:ext>
            </a:extLst>
          </p:cNvPr>
          <p:cNvSpPr txBox="1"/>
          <p:nvPr/>
        </p:nvSpPr>
        <p:spPr>
          <a:xfrm>
            <a:off x="1310169" y="1847328"/>
            <a:ext cx="3079875" cy="461665"/>
          </a:xfrm>
          <a:prstGeom prst="rect">
            <a:avLst/>
          </a:prstGeom>
          <a:noFill/>
        </p:spPr>
        <p:txBody>
          <a:bodyPr wrap="square" rtlCol="0">
            <a:spAutoFit/>
          </a:bodyPr>
          <a:lstStyle/>
          <a:p>
            <a:r>
              <a:rPr lang="sv-SE" sz="2400" dirty="0">
                <a:solidFill>
                  <a:srgbClr val="C00000"/>
                </a:solidFill>
                <a:sym typeface="Symbol" panose="05050102010706020507" pitchFamily="18" charset="2"/>
              </a:rPr>
              <a:t> </a:t>
            </a:r>
            <a:r>
              <a:rPr lang="sv-SE" sz="2400" dirty="0">
                <a:solidFill>
                  <a:srgbClr val="C00000"/>
                </a:solidFill>
              </a:rPr>
              <a:t>Poole-Frenkel effect</a:t>
            </a:r>
          </a:p>
        </p:txBody>
      </p:sp>
      <p:pic>
        <p:nvPicPr>
          <p:cNvPr id="9" name="Picture 8">
            <a:extLst>
              <a:ext uri="{FF2B5EF4-FFF2-40B4-BE49-F238E27FC236}">
                <a16:creationId xmlns:a16="http://schemas.microsoft.com/office/drawing/2014/main" xmlns="" id="{A7155A0A-3126-42F4-88D2-A5D4D31B4CC4}"/>
              </a:ext>
            </a:extLst>
          </p:cNvPr>
          <p:cNvPicPr>
            <a:picLocks noChangeAspect="1"/>
          </p:cNvPicPr>
          <p:nvPr/>
        </p:nvPicPr>
        <p:blipFill rotWithShape="1">
          <a:blip r:embed="rId4"/>
          <a:srcRect l="4301" t="4518" r="4489"/>
          <a:stretch/>
        </p:blipFill>
        <p:spPr>
          <a:xfrm>
            <a:off x="1310169" y="2416446"/>
            <a:ext cx="3510643" cy="1659717"/>
          </a:xfrm>
          <a:prstGeom prst="rect">
            <a:avLst/>
          </a:prstGeom>
          <a:ln w="28575">
            <a:solidFill>
              <a:srgbClr val="C00000"/>
            </a:solidFill>
          </a:ln>
        </p:spPr>
      </p:pic>
      <p:pic>
        <p:nvPicPr>
          <p:cNvPr id="13" name="Picture 12">
            <a:extLst>
              <a:ext uri="{FF2B5EF4-FFF2-40B4-BE49-F238E27FC236}">
                <a16:creationId xmlns:a16="http://schemas.microsoft.com/office/drawing/2014/main" xmlns="" id="{54084F60-B1AC-4F92-9578-815412BB4BB0}"/>
              </a:ext>
            </a:extLst>
          </p:cNvPr>
          <p:cNvPicPr>
            <a:picLocks noChangeAspect="1"/>
          </p:cNvPicPr>
          <p:nvPr/>
        </p:nvPicPr>
        <p:blipFill rotWithShape="1">
          <a:blip r:embed="rId5"/>
          <a:srcRect t="18801" b="13984"/>
          <a:stretch/>
        </p:blipFill>
        <p:spPr>
          <a:xfrm>
            <a:off x="1310169" y="5310259"/>
            <a:ext cx="2219733" cy="741256"/>
          </a:xfrm>
          <a:prstGeom prst="rect">
            <a:avLst/>
          </a:prstGeom>
          <a:ln w="28575">
            <a:solidFill>
              <a:srgbClr val="0070C0"/>
            </a:solidFill>
          </a:ln>
        </p:spPr>
      </p:pic>
      <p:sp>
        <p:nvSpPr>
          <p:cNvPr id="12" name="TextBox 11">
            <a:extLst>
              <a:ext uri="{FF2B5EF4-FFF2-40B4-BE49-F238E27FC236}">
                <a16:creationId xmlns:a16="http://schemas.microsoft.com/office/drawing/2014/main" xmlns="" id="{6454DE44-7B5F-4277-8CC5-90EAD9B3D25A}"/>
              </a:ext>
            </a:extLst>
          </p:cNvPr>
          <p:cNvSpPr txBox="1"/>
          <p:nvPr/>
        </p:nvSpPr>
        <p:spPr>
          <a:xfrm>
            <a:off x="1289162" y="4347042"/>
            <a:ext cx="1752531" cy="461665"/>
          </a:xfrm>
          <a:prstGeom prst="rect">
            <a:avLst/>
          </a:prstGeom>
          <a:noFill/>
        </p:spPr>
        <p:txBody>
          <a:bodyPr wrap="none" rtlCol="0">
            <a:spAutoFit/>
          </a:bodyPr>
          <a:lstStyle/>
          <a:p>
            <a:r>
              <a:rPr lang="sv-SE" sz="2400" dirty="0">
                <a:solidFill>
                  <a:srgbClr val="0070C0"/>
                </a:solidFill>
              </a:rPr>
              <a:t> </a:t>
            </a:r>
            <a:r>
              <a:rPr lang="sv-SE" sz="2400" dirty="0">
                <a:solidFill>
                  <a:srgbClr val="0070C0"/>
                </a:solidFill>
                <a:sym typeface="Symbol" panose="05050102010706020507" pitchFamily="18" charset="2"/>
              </a:rPr>
              <a:t> </a:t>
            </a:r>
            <a:r>
              <a:rPr lang="sv-SE" sz="2400" dirty="0">
                <a:solidFill>
                  <a:srgbClr val="0070C0"/>
                </a:solidFill>
              </a:rPr>
              <a:t>Tunnelling</a:t>
            </a:r>
          </a:p>
        </p:txBody>
      </p:sp>
      <p:cxnSp>
        <p:nvCxnSpPr>
          <p:cNvPr id="17" name="Straight Connector 16">
            <a:extLst>
              <a:ext uri="{FF2B5EF4-FFF2-40B4-BE49-F238E27FC236}">
                <a16:creationId xmlns:a16="http://schemas.microsoft.com/office/drawing/2014/main" xmlns="" id="{1BBF642F-C48F-4132-8723-4376BECFF498}"/>
              </a:ext>
            </a:extLst>
          </p:cNvPr>
          <p:cNvCxnSpPr>
            <a:cxnSpLocks/>
          </p:cNvCxnSpPr>
          <p:nvPr/>
        </p:nvCxnSpPr>
        <p:spPr>
          <a:xfrm>
            <a:off x="6743272" y="1773314"/>
            <a:ext cx="0" cy="4508498"/>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xmlns="" id="{E1742B93-95FA-4701-B8B5-D1C0D55C0C85}"/>
              </a:ext>
            </a:extLst>
          </p:cNvPr>
          <p:cNvSpPr txBox="1"/>
          <p:nvPr/>
        </p:nvSpPr>
        <p:spPr>
          <a:xfrm>
            <a:off x="823359" y="1194643"/>
            <a:ext cx="10111341" cy="461665"/>
          </a:xfrm>
          <a:prstGeom prst="rect">
            <a:avLst/>
          </a:prstGeom>
          <a:noFill/>
        </p:spPr>
        <p:txBody>
          <a:bodyPr wrap="square" rtlCol="0">
            <a:spAutoFit/>
          </a:bodyPr>
          <a:lstStyle/>
          <a:p>
            <a:r>
              <a:rPr lang="sv-SE" sz="2400" b="1" dirty="0">
                <a:solidFill>
                  <a:srgbClr val="0070C0"/>
                </a:solidFill>
              </a:rPr>
              <a:t>Generation of free carriers: </a:t>
            </a:r>
            <a:r>
              <a:rPr lang="sv-SE" sz="2400" b="1" dirty="0"/>
              <a:t>Release of carriers from deep traps.</a:t>
            </a:r>
          </a:p>
        </p:txBody>
      </p:sp>
      <p:sp>
        <p:nvSpPr>
          <p:cNvPr id="20" name="Title 1">
            <a:extLst>
              <a:ext uri="{FF2B5EF4-FFF2-40B4-BE49-F238E27FC236}">
                <a16:creationId xmlns:a16="http://schemas.microsoft.com/office/drawing/2014/main" xmlns="" id="{375DE6C1-51DD-4C40-8368-243A5DF2B1A3}"/>
              </a:ext>
            </a:extLst>
          </p:cNvPr>
          <p:cNvSpPr txBox="1">
            <a:spLocks/>
          </p:cNvSpPr>
          <p:nvPr/>
        </p:nvSpPr>
        <p:spPr>
          <a:xfrm>
            <a:off x="419100" y="2324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21" name="Title 1">
            <a:extLst>
              <a:ext uri="{FF2B5EF4-FFF2-40B4-BE49-F238E27FC236}">
                <a16:creationId xmlns:a16="http://schemas.microsoft.com/office/drawing/2014/main" xmlns="" id="{197E8BBD-07B9-4FD0-8DB3-2B04A7A2A5EE}"/>
              </a:ext>
            </a:extLst>
          </p:cNvPr>
          <p:cNvSpPr txBox="1">
            <a:spLocks/>
          </p:cNvSpPr>
          <p:nvPr/>
        </p:nvSpPr>
        <p:spPr>
          <a:xfrm>
            <a:off x="419100" y="-285746"/>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Tree>
    <p:extLst>
      <p:ext uri="{BB962C8B-B14F-4D97-AF65-F5344CB8AC3E}">
        <p14:creationId xmlns:p14="http://schemas.microsoft.com/office/powerpoint/2010/main" val="2497016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07EA8D7A-B288-4C11-813C-DACDA68628E0}"/>
              </a:ext>
            </a:extLst>
          </p:cNvPr>
          <p:cNvSpPr>
            <a:spLocks noGrp="1"/>
          </p:cNvSpPr>
          <p:nvPr>
            <p:ph type="sldNum" sz="quarter" idx="12"/>
          </p:nvPr>
        </p:nvSpPr>
        <p:spPr/>
        <p:txBody>
          <a:bodyPr/>
          <a:lstStyle/>
          <a:p>
            <a:pPr lvl="5"/>
            <a:endParaRPr lang="sv-SE" dirty="0"/>
          </a:p>
        </p:txBody>
      </p:sp>
      <p:pic>
        <p:nvPicPr>
          <p:cNvPr id="5" name="Picture 4">
            <a:extLst>
              <a:ext uri="{FF2B5EF4-FFF2-40B4-BE49-F238E27FC236}">
                <a16:creationId xmlns:a16="http://schemas.microsoft.com/office/drawing/2014/main" xmlns="" id="{60207A6A-41E6-41DA-9D1A-E4FFA70786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6900" y="1861415"/>
            <a:ext cx="4001719" cy="4191550"/>
          </a:xfrm>
          <a:prstGeom prst="rect">
            <a:avLst/>
          </a:prstGeom>
        </p:spPr>
      </p:pic>
      <p:sp>
        <p:nvSpPr>
          <p:cNvPr id="7" name="TextBox 6">
            <a:extLst>
              <a:ext uri="{FF2B5EF4-FFF2-40B4-BE49-F238E27FC236}">
                <a16:creationId xmlns:a16="http://schemas.microsoft.com/office/drawing/2014/main" xmlns="" id="{71822F7C-5EDB-4E29-8CF8-1931351AA851}"/>
              </a:ext>
            </a:extLst>
          </p:cNvPr>
          <p:cNvSpPr txBox="1"/>
          <p:nvPr/>
        </p:nvSpPr>
        <p:spPr>
          <a:xfrm>
            <a:off x="823359" y="1194643"/>
            <a:ext cx="10111341" cy="830997"/>
          </a:xfrm>
          <a:prstGeom prst="rect">
            <a:avLst/>
          </a:prstGeom>
          <a:noFill/>
        </p:spPr>
        <p:txBody>
          <a:bodyPr wrap="square" rtlCol="0">
            <a:spAutoFit/>
          </a:bodyPr>
          <a:lstStyle/>
          <a:p>
            <a:r>
              <a:rPr lang="sv-SE" sz="2400" b="1" dirty="0">
                <a:solidFill>
                  <a:srgbClr val="0070C0"/>
                </a:solidFill>
              </a:rPr>
              <a:t>Generation of free carriers: </a:t>
            </a:r>
            <a:r>
              <a:rPr lang="sv-SE" sz="2400" b="1" dirty="0"/>
              <a:t>Release of carriers from traps on the boundary between dielectric and a phosphor.</a:t>
            </a:r>
          </a:p>
        </p:txBody>
      </p:sp>
      <p:sp>
        <p:nvSpPr>
          <p:cNvPr id="8" name="Title 1">
            <a:extLst>
              <a:ext uri="{FF2B5EF4-FFF2-40B4-BE49-F238E27FC236}">
                <a16:creationId xmlns:a16="http://schemas.microsoft.com/office/drawing/2014/main" xmlns="" id="{711898BE-DBA9-4F08-A7B9-CD7E563A9D46}"/>
              </a:ext>
            </a:extLst>
          </p:cNvPr>
          <p:cNvSpPr txBox="1">
            <a:spLocks/>
          </p:cNvSpPr>
          <p:nvPr/>
        </p:nvSpPr>
        <p:spPr>
          <a:xfrm>
            <a:off x="419100" y="2324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Mechanism of high-field electroluminescence</a:t>
            </a:r>
          </a:p>
        </p:txBody>
      </p:sp>
      <p:sp>
        <p:nvSpPr>
          <p:cNvPr id="9" name="Title 1">
            <a:extLst>
              <a:ext uri="{FF2B5EF4-FFF2-40B4-BE49-F238E27FC236}">
                <a16:creationId xmlns:a16="http://schemas.microsoft.com/office/drawing/2014/main" xmlns="" id="{EF3D6F45-4E24-4650-8F40-55264B9FC2FC}"/>
              </a:ext>
            </a:extLst>
          </p:cNvPr>
          <p:cNvSpPr txBox="1">
            <a:spLocks/>
          </p:cNvSpPr>
          <p:nvPr/>
        </p:nvSpPr>
        <p:spPr>
          <a:xfrm>
            <a:off x="419100" y="-285746"/>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Tree>
    <p:extLst>
      <p:ext uri="{BB962C8B-B14F-4D97-AF65-F5344CB8AC3E}">
        <p14:creationId xmlns:p14="http://schemas.microsoft.com/office/powerpoint/2010/main" val="22345664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431E77B4-0106-4696-80E8-8AEC14EE0C9E}"/>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787"/>
          <a:stretch/>
        </p:blipFill>
        <p:spPr>
          <a:xfrm>
            <a:off x="5449992" y="1337055"/>
            <a:ext cx="6301137" cy="4277563"/>
          </a:xfrm>
        </p:spPr>
      </p:pic>
      <p:sp>
        <p:nvSpPr>
          <p:cNvPr id="4" name="Slide Number Placeholder 3">
            <a:extLst>
              <a:ext uri="{FF2B5EF4-FFF2-40B4-BE49-F238E27FC236}">
                <a16:creationId xmlns:a16="http://schemas.microsoft.com/office/drawing/2014/main" xmlns="" id="{C6E372D8-0421-4690-BD70-743A8E46CC46}"/>
              </a:ext>
            </a:extLst>
          </p:cNvPr>
          <p:cNvSpPr>
            <a:spLocks noGrp="1"/>
          </p:cNvSpPr>
          <p:nvPr>
            <p:ph type="sldNum" sz="quarter" idx="12"/>
          </p:nvPr>
        </p:nvSpPr>
        <p:spPr/>
        <p:txBody>
          <a:bodyPr/>
          <a:lstStyle/>
          <a:p>
            <a:pPr lvl="5"/>
            <a:endParaRPr lang="sv-SE" dirty="0"/>
          </a:p>
        </p:txBody>
      </p:sp>
      <p:pic>
        <p:nvPicPr>
          <p:cNvPr id="8" name="Picture 7">
            <a:extLst>
              <a:ext uri="{FF2B5EF4-FFF2-40B4-BE49-F238E27FC236}">
                <a16:creationId xmlns:a16="http://schemas.microsoft.com/office/drawing/2014/main" xmlns="" id="{56C982CA-493D-43B4-BFB9-1FC526A5C0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006" y="1558030"/>
            <a:ext cx="4226878" cy="4065813"/>
          </a:xfrm>
          <a:prstGeom prst="rect">
            <a:avLst/>
          </a:prstGeom>
          <a:ln w="28575">
            <a:solidFill>
              <a:srgbClr val="00B0F0"/>
            </a:solidFill>
          </a:ln>
        </p:spPr>
      </p:pic>
      <p:cxnSp>
        <p:nvCxnSpPr>
          <p:cNvPr id="9" name="Straight Connector 8">
            <a:extLst>
              <a:ext uri="{FF2B5EF4-FFF2-40B4-BE49-F238E27FC236}">
                <a16:creationId xmlns:a16="http://schemas.microsoft.com/office/drawing/2014/main" xmlns="" id="{C1E67C87-5D9D-47B4-BBF0-6EF4F0AC9C2D}"/>
              </a:ext>
            </a:extLst>
          </p:cNvPr>
          <p:cNvCxnSpPr>
            <a:cxnSpLocks/>
          </p:cNvCxnSpPr>
          <p:nvPr/>
        </p:nvCxnSpPr>
        <p:spPr>
          <a:xfrm>
            <a:off x="5306359" y="1459753"/>
            <a:ext cx="0" cy="4508498"/>
          </a:xfrm>
          <a:prstGeom prst="line">
            <a:avLst/>
          </a:prstGeom>
          <a:ln w="38100">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xmlns="" id="{F5FB7889-B0CC-40EB-8A28-A45AA3D7A298}"/>
              </a:ext>
            </a:extLst>
          </p:cNvPr>
          <p:cNvSpPr txBox="1">
            <a:spLocks/>
          </p:cNvSpPr>
          <p:nvPr/>
        </p:nvSpPr>
        <p:spPr>
          <a:xfrm>
            <a:off x="419100" y="2324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sz="3200" dirty="0">
                <a:sym typeface="Symbol" panose="05050102010706020507" pitchFamily="18" charset="2"/>
              </a:rPr>
              <a:t> </a:t>
            </a:r>
            <a:r>
              <a:rPr lang="sv-SE" sz="3200" b="1" dirty="0"/>
              <a:t>Intenity, spectral and temporal characteristics</a:t>
            </a:r>
          </a:p>
        </p:txBody>
      </p:sp>
      <p:sp>
        <p:nvSpPr>
          <p:cNvPr id="15" name="Title 1">
            <a:extLst>
              <a:ext uri="{FF2B5EF4-FFF2-40B4-BE49-F238E27FC236}">
                <a16:creationId xmlns:a16="http://schemas.microsoft.com/office/drawing/2014/main" xmlns="" id="{F0E2F11F-1DF9-4EB4-9C52-1B15D2573875}"/>
              </a:ext>
            </a:extLst>
          </p:cNvPr>
          <p:cNvSpPr txBox="1">
            <a:spLocks/>
          </p:cNvSpPr>
          <p:nvPr/>
        </p:nvSpPr>
        <p:spPr>
          <a:xfrm>
            <a:off x="397329" y="-351364"/>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high-field Electroluminescence</a:t>
            </a:r>
          </a:p>
        </p:txBody>
      </p:sp>
    </p:spTree>
    <p:extLst>
      <p:ext uri="{BB962C8B-B14F-4D97-AF65-F5344CB8AC3E}">
        <p14:creationId xmlns:p14="http://schemas.microsoft.com/office/powerpoint/2010/main" val="2617854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xmlns="" id="{D3D74B8C-D42C-4F4F-833E-70EF5A8622C4}"/>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30499"/>
          <a:stretch/>
        </p:blipFill>
        <p:spPr>
          <a:xfrm>
            <a:off x="1602921" y="1886300"/>
            <a:ext cx="4680857" cy="4256353"/>
          </a:xfrm>
        </p:spPr>
      </p:pic>
      <p:sp>
        <p:nvSpPr>
          <p:cNvPr id="4" name="Slide Number Placeholder 3">
            <a:extLst>
              <a:ext uri="{FF2B5EF4-FFF2-40B4-BE49-F238E27FC236}">
                <a16:creationId xmlns:a16="http://schemas.microsoft.com/office/drawing/2014/main" xmlns="" id="{208DB6A0-5CEB-457A-BAF9-83B41BF58D96}"/>
              </a:ext>
            </a:extLst>
          </p:cNvPr>
          <p:cNvSpPr>
            <a:spLocks noGrp="1"/>
          </p:cNvSpPr>
          <p:nvPr>
            <p:ph type="sldNum" sz="quarter" idx="12"/>
          </p:nvPr>
        </p:nvSpPr>
        <p:spPr/>
        <p:txBody>
          <a:bodyPr/>
          <a:lstStyle/>
          <a:p>
            <a:pPr lvl="5"/>
            <a:endParaRPr lang="sv-SE" dirty="0"/>
          </a:p>
        </p:txBody>
      </p:sp>
      <p:sp>
        <p:nvSpPr>
          <p:cNvPr id="7" name="TextBox 6">
            <a:extLst>
              <a:ext uri="{FF2B5EF4-FFF2-40B4-BE49-F238E27FC236}">
                <a16:creationId xmlns:a16="http://schemas.microsoft.com/office/drawing/2014/main" xmlns="" id="{830934DC-C376-4F99-837B-645BD48FCD52}"/>
              </a:ext>
            </a:extLst>
          </p:cNvPr>
          <p:cNvSpPr txBox="1"/>
          <p:nvPr/>
        </p:nvSpPr>
        <p:spPr>
          <a:xfrm>
            <a:off x="375556" y="1033685"/>
            <a:ext cx="11816444" cy="830997"/>
          </a:xfrm>
          <a:prstGeom prst="rect">
            <a:avLst/>
          </a:prstGeom>
          <a:noFill/>
        </p:spPr>
        <p:txBody>
          <a:bodyPr wrap="square" rtlCol="0">
            <a:spAutoFit/>
          </a:bodyPr>
          <a:lstStyle/>
          <a:p>
            <a:r>
              <a:rPr lang="sv-SE" sz="2400" b="1" dirty="0">
                <a:solidFill>
                  <a:schemeClr val="accent1">
                    <a:lumMod val="75000"/>
                  </a:schemeClr>
                </a:solidFill>
              </a:rPr>
              <a:t>Radiative recombination induced by the injection of minority carriers into a semiconductor p-n junction.</a:t>
            </a:r>
          </a:p>
        </p:txBody>
      </p:sp>
      <p:sp>
        <p:nvSpPr>
          <p:cNvPr id="9" name="Title 1">
            <a:extLst>
              <a:ext uri="{FF2B5EF4-FFF2-40B4-BE49-F238E27FC236}">
                <a16:creationId xmlns:a16="http://schemas.microsoft.com/office/drawing/2014/main" xmlns="" id="{FBDE0BB1-EFB4-4CF0-A65D-987D06A6B94F}"/>
              </a:ext>
            </a:extLst>
          </p:cNvPr>
          <p:cNvSpPr txBox="1">
            <a:spLocks/>
          </p:cNvSpPr>
          <p:nvPr/>
        </p:nvSpPr>
        <p:spPr>
          <a:xfrm>
            <a:off x="462644" y="8569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pic>
        <p:nvPicPr>
          <p:cNvPr id="10" name="Content Placeholder 5">
            <a:extLst>
              <a:ext uri="{FF2B5EF4-FFF2-40B4-BE49-F238E27FC236}">
                <a16:creationId xmlns:a16="http://schemas.microsoft.com/office/drawing/2014/main" xmlns="" id="{FE76F9E7-1DE9-4E60-A50D-09B0B055B2E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6614"/>
          <a:stretch/>
        </p:blipFill>
        <p:spPr>
          <a:xfrm>
            <a:off x="6349094" y="2724287"/>
            <a:ext cx="5082536" cy="2220046"/>
          </a:xfrm>
          <a:prstGeom prst="rect">
            <a:avLst/>
          </a:prstGeom>
        </p:spPr>
      </p:pic>
      <p:cxnSp>
        <p:nvCxnSpPr>
          <p:cNvPr id="12" name="Straight Connector 11">
            <a:extLst>
              <a:ext uri="{FF2B5EF4-FFF2-40B4-BE49-F238E27FC236}">
                <a16:creationId xmlns:a16="http://schemas.microsoft.com/office/drawing/2014/main" xmlns="" id="{DE95CC73-07F1-4BAE-999D-4A2BB1B4AF03}"/>
              </a:ext>
            </a:extLst>
          </p:cNvPr>
          <p:cNvCxnSpPr/>
          <p:nvPr/>
        </p:nvCxnSpPr>
        <p:spPr>
          <a:xfrm>
            <a:off x="6283778" y="2199898"/>
            <a:ext cx="0" cy="3268824"/>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080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A2A631-5C6C-4143-9180-7C1276C03923}"/>
              </a:ext>
            </a:extLst>
          </p:cNvPr>
          <p:cNvSpPr>
            <a:spLocks noGrp="1"/>
          </p:cNvSpPr>
          <p:nvPr>
            <p:ph type="title"/>
          </p:nvPr>
        </p:nvSpPr>
        <p:spPr>
          <a:xfrm>
            <a:off x="854529" y="185506"/>
            <a:ext cx="10515600" cy="1325563"/>
          </a:xfrm>
        </p:spPr>
        <p:txBody>
          <a:bodyPr/>
          <a:lstStyle/>
          <a:p>
            <a:r>
              <a:rPr lang="sv-SE" dirty="0"/>
              <a:t/>
            </a:r>
            <a:br>
              <a:rPr lang="sv-SE" dirty="0"/>
            </a:br>
            <a:r>
              <a:rPr lang="sv-SE" dirty="0">
                <a:sym typeface="Symbol" panose="05050102010706020507" pitchFamily="18" charset="2"/>
              </a:rPr>
              <a:t> </a:t>
            </a:r>
            <a:r>
              <a:rPr lang="sv-SE" sz="3200" dirty="0"/>
              <a:t>Electrical properties of a p-n junction</a:t>
            </a:r>
          </a:p>
        </p:txBody>
      </p:sp>
      <p:sp>
        <p:nvSpPr>
          <p:cNvPr id="4" name="Slide Number Placeholder 3">
            <a:extLst>
              <a:ext uri="{FF2B5EF4-FFF2-40B4-BE49-F238E27FC236}">
                <a16:creationId xmlns:a16="http://schemas.microsoft.com/office/drawing/2014/main" xmlns="" id="{1FC1247B-D534-40CA-9E19-0587C66C74A4}"/>
              </a:ext>
            </a:extLst>
          </p:cNvPr>
          <p:cNvSpPr>
            <a:spLocks noGrp="1"/>
          </p:cNvSpPr>
          <p:nvPr>
            <p:ph type="sldNum" sz="quarter" idx="12"/>
          </p:nvPr>
        </p:nvSpPr>
        <p:spPr/>
        <p:txBody>
          <a:bodyPr/>
          <a:lstStyle/>
          <a:p>
            <a:pPr lvl="5"/>
            <a:endParaRPr lang="sv-SE" dirty="0"/>
          </a:p>
        </p:txBody>
      </p:sp>
      <p:pic>
        <p:nvPicPr>
          <p:cNvPr id="6" name="Picture 5">
            <a:extLst>
              <a:ext uri="{FF2B5EF4-FFF2-40B4-BE49-F238E27FC236}">
                <a16:creationId xmlns:a16="http://schemas.microsoft.com/office/drawing/2014/main" xmlns="" id="{5993B4CB-D66D-4476-867E-CC63C75BE083}"/>
              </a:ext>
            </a:extLst>
          </p:cNvPr>
          <p:cNvPicPr>
            <a:picLocks noChangeAspect="1"/>
          </p:cNvPicPr>
          <p:nvPr/>
        </p:nvPicPr>
        <p:blipFill>
          <a:blip r:embed="rId3"/>
          <a:stretch>
            <a:fillRect/>
          </a:stretch>
        </p:blipFill>
        <p:spPr>
          <a:xfrm>
            <a:off x="874681" y="1363329"/>
            <a:ext cx="3131849" cy="1509712"/>
          </a:xfrm>
          <a:prstGeom prst="rect">
            <a:avLst/>
          </a:prstGeom>
        </p:spPr>
      </p:pic>
      <p:pic>
        <p:nvPicPr>
          <p:cNvPr id="7" name="Picture 6">
            <a:extLst>
              <a:ext uri="{FF2B5EF4-FFF2-40B4-BE49-F238E27FC236}">
                <a16:creationId xmlns:a16="http://schemas.microsoft.com/office/drawing/2014/main" xmlns="" id="{11620529-A1C2-4C30-B1C9-7006FB9A7CF3}"/>
              </a:ext>
            </a:extLst>
          </p:cNvPr>
          <p:cNvPicPr>
            <a:picLocks noChangeAspect="1"/>
          </p:cNvPicPr>
          <p:nvPr/>
        </p:nvPicPr>
        <p:blipFill>
          <a:blip r:embed="rId4"/>
          <a:stretch>
            <a:fillRect/>
          </a:stretch>
        </p:blipFill>
        <p:spPr>
          <a:xfrm>
            <a:off x="702173" y="2636050"/>
            <a:ext cx="4924288" cy="1337059"/>
          </a:xfrm>
          <a:prstGeom prst="rect">
            <a:avLst/>
          </a:prstGeom>
        </p:spPr>
      </p:pic>
      <p:pic>
        <p:nvPicPr>
          <p:cNvPr id="8" name="Picture 7">
            <a:extLst>
              <a:ext uri="{FF2B5EF4-FFF2-40B4-BE49-F238E27FC236}">
                <a16:creationId xmlns:a16="http://schemas.microsoft.com/office/drawing/2014/main" xmlns="" id="{CF9DAA26-3FED-47EF-900F-3768C9D764E0}"/>
              </a:ext>
            </a:extLst>
          </p:cNvPr>
          <p:cNvPicPr>
            <a:picLocks noChangeAspect="1"/>
          </p:cNvPicPr>
          <p:nvPr/>
        </p:nvPicPr>
        <p:blipFill>
          <a:blip r:embed="rId5"/>
          <a:stretch>
            <a:fillRect/>
          </a:stretch>
        </p:blipFill>
        <p:spPr>
          <a:xfrm>
            <a:off x="683455" y="4387880"/>
            <a:ext cx="6605845" cy="1547315"/>
          </a:xfrm>
          <a:prstGeom prst="rect">
            <a:avLst/>
          </a:prstGeom>
        </p:spPr>
      </p:pic>
      <p:sp>
        <p:nvSpPr>
          <p:cNvPr id="9" name="TextBox 8">
            <a:extLst>
              <a:ext uri="{FF2B5EF4-FFF2-40B4-BE49-F238E27FC236}">
                <a16:creationId xmlns:a16="http://schemas.microsoft.com/office/drawing/2014/main" xmlns="" id="{97AEC270-8CA4-4943-A2BB-50703BADFC96}"/>
              </a:ext>
            </a:extLst>
          </p:cNvPr>
          <p:cNvSpPr txBox="1"/>
          <p:nvPr/>
        </p:nvSpPr>
        <p:spPr>
          <a:xfrm>
            <a:off x="1028700" y="3824479"/>
            <a:ext cx="4271234" cy="461665"/>
          </a:xfrm>
          <a:prstGeom prst="rect">
            <a:avLst/>
          </a:prstGeom>
          <a:noFill/>
        </p:spPr>
        <p:txBody>
          <a:bodyPr wrap="none" rtlCol="0">
            <a:spAutoFit/>
          </a:bodyPr>
          <a:lstStyle/>
          <a:p>
            <a:r>
              <a:rPr lang="sv-SE" sz="2400" b="1" dirty="0">
                <a:solidFill>
                  <a:schemeClr val="accent1">
                    <a:lumMod val="75000"/>
                  </a:schemeClr>
                </a:solidFill>
              </a:rPr>
              <a:t>Forward Bias: minority injection</a:t>
            </a:r>
          </a:p>
        </p:txBody>
      </p:sp>
      <p:sp>
        <p:nvSpPr>
          <p:cNvPr id="10" name="TextBox 9">
            <a:extLst>
              <a:ext uri="{FF2B5EF4-FFF2-40B4-BE49-F238E27FC236}">
                <a16:creationId xmlns:a16="http://schemas.microsoft.com/office/drawing/2014/main" xmlns="" id="{6DE31684-7EEB-4B82-8109-D1B465B8FCBB}"/>
              </a:ext>
            </a:extLst>
          </p:cNvPr>
          <p:cNvSpPr txBox="1"/>
          <p:nvPr/>
        </p:nvSpPr>
        <p:spPr>
          <a:xfrm>
            <a:off x="6716485" y="1793842"/>
            <a:ext cx="4275722" cy="461665"/>
          </a:xfrm>
          <a:prstGeom prst="rect">
            <a:avLst/>
          </a:prstGeom>
          <a:noFill/>
        </p:spPr>
        <p:txBody>
          <a:bodyPr wrap="none" rtlCol="0">
            <a:spAutoFit/>
          </a:bodyPr>
          <a:lstStyle/>
          <a:p>
            <a:r>
              <a:rPr lang="sv-SE" sz="2400" b="1" dirty="0">
                <a:solidFill>
                  <a:schemeClr val="accent1">
                    <a:lumMod val="75000"/>
                  </a:schemeClr>
                </a:solidFill>
              </a:rPr>
              <a:t>Reverse bias: majjority injection</a:t>
            </a:r>
          </a:p>
        </p:txBody>
      </p:sp>
      <p:pic>
        <p:nvPicPr>
          <p:cNvPr id="11" name="Picture 10">
            <a:extLst>
              <a:ext uri="{FF2B5EF4-FFF2-40B4-BE49-F238E27FC236}">
                <a16:creationId xmlns:a16="http://schemas.microsoft.com/office/drawing/2014/main" xmlns="" id="{03FC667C-BB04-4646-B45A-562BAAFA76CE}"/>
              </a:ext>
            </a:extLst>
          </p:cNvPr>
          <p:cNvPicPr>
            <a:picLocks noChangeAspect="1"/>
          </p:cNvPicPr>
          <p:nvPr/>
        </p:nvPicPr>
        <p:blipFill>
          <a:blip r:embed="rId6"/>
          <a:stretch>
            <a:fillRect/>
          </a:stretch>
        </p:blipFill>
        <p:spPr>
          <a:xfrm>
            <a:off x="5808114" y="2326709"/>
            <a:ext cx="6092463" cy="1231630"/>
          </a:xfrm>
          <a:prstGeom prst="rect">
            <a:avLst/>
          </a:prstGeom>
        </p:spPr>
      </p:pic>
      <p:sp>
        <p:nvSpPr>
          <p:cNvPr id="13" name="Title 1">
            <a:extLst>
              <a:ext uri="{FF2B5EF4-FFF2-40B4-BE49-F238E27FC236}">
                <a16:creationId xmlns:a16="http://schemas.microsoft.com/office/drawing/2014/main" xmlns="" id="{3A54B3E6-D6F6-47A7-B382-62F9A3549B87}"/>
              </a:ext>
            </a:extLst>
          </p:cNvPr>
          <p:cNvSpPr txBox="1">
            <a:spLocks/>
          </p:cNvSpPr>
          <p:nvPr/>
        </p:nvSpPr>
        <p:spPr>
          <a:xfrm>
            <a:off x="683455" y="-97267"/>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spTree>
    <p:extLst>
      <p:ext uri="{BB962C8B-B14F-4D97-AF65-F5344CB8AC3E}">
        <p14:creationId xmlns:p14="http://schemas.microsoft.com/office/powerpoint/2010/main" val="2446828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A2A631-5C6C-4143-9180-7C1276C03923}"/>
              </a:ext>
            </a:extLst>
          </p:cNvPr>
          <p:cNvSpPr>
            <a:spLocks noGrp="1"/>
          </p:cNvSpPr>
          <p:nvPr>
            <p:ph type="title"/>
          </p:nvPr>
        </p:nvSpPr>
        <p:spPr>
          <a:xfrm>
            <a:off x="854529" y="185506"/>
            <a:ext cx="10515600" cy="1325563"/>
          </a:xfrm>
        </p:spPr>
        <p:txBody>
          <a:bodyPr/>
          <a:lstStyle/>
          <a:p>
            <a:r>
              <a:rPr lang="sv-SE" dirty="0"/>
              <a:t/>
            </a:r>
            <a:br>
              <a:rPr lang="sv-SE" dirty="0"/>
            </a:br>
            <a:r>
              <a:rPr lang="sv-SE" dirty="0">
                <a:sym typeface="Symbol" panose="05050102010706020507" pitchFamily="18" charset="2"/>
              </a:rPr>
              <a:t> </a:t>
            </a:r>
            <a:r>
              <a:rPr lang="sv-SE" sz="3200" dirty="0"/>
              <a:t>Electrical properties of a p-n junction</a:t>
            </a:r>
          </a:p>
        </p:txBody>
      </p:sp>
      <p:sp>
        <p:nvSpPr>
          <p:cNvPr id="4" name="Slide Number Placeholder 3">
            <a:extLst>
              <a:ext uri="{FF2B5EF4-FFF2-40B4-BE49-F238E27FC236}">
                <a16:creationId xmlns:a16="http://schemas.microsoft.com/office/drawing/2014/main" xmlns="" id="{1FC1247B-D534-40CA-9E19-0587C66C74A4}"/>
              </a:ext>
            </a:extLst>
          </p:cNvPr>
          <p:cNvSpPr>
            <a:spLocks noGrp="1"/>
          </p:cNvSpPr>
          <p:nvPr>
            <p:ph type="sldNum" sz="quarter" idx="12"/>
          </p:nvPr>
        </p:nvSpPr>
        <p:spPr/>
        <p:txBody>
          <a:bodyPr/>
          <a:lstStyle/>
          <a:p>
            <a:pPr marL="2286000" marR="0" lvl="5"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xmlns="" id="{6DE31684-7EEB-4B82-8109-D1B465B8FCBB}"/>
              </a:ext>
            </a:extLst>
          </p:cNvPr>
          <p:cNvSpPr txBox="1"/>
          <p:nvPr/>
        </p:nvSpPr>
        <p:spPr>
          <a:xfrm>
            <a:off x="6259285" y="1776172"/>
            <a:ext cx="4197175"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Reverse bias: majority injection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eU/k</a:t>
            </a:r>
            <a:r>
              <a:rPr kumimoji="0" lang="sv-SE" sz="2400" b="1" i="0" u="none" strike="noStrike" kern="1200" cap="none" spc="0" normalizeH="0" baseline="-25000" noProof="0" dirty="0">
                <a:ln>
                  <a:noFill/>
                </a:ln>
                <a:solidFill>
                  <a:srgbClr val="4472C4">
                    <a:lumMod val="75000"/>
                  </a:srgbClr>
                </a:solidFill>
                <a:effectLst/>
                <a:uLnTx/>
                <a:uFillTx/>
                <a:latin typeface="Calibri" panose="020F0502020204030204"/>
                <a:ea typeface="+mn-ea"/>
                <a:cs typeface="+mn-cs"/>
              </a:rPr>
              <a:t>B</a:t>
            </a:r>
            <a:r>
              <a:rPr kumimoji="0" lang="sv-SE"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t &lt;&lt; 1 </a:t>
            </a:r>
          </a:p>
        </p:txBody>
      </p:sp>
      <p:pic>
        <p:nvPicPr>
          <p:cNvPr id="11" name="Picture 10">
            <a:extLst>
              <a:ext uri="{FF2B5EF4-FFF2-40B4-BE49-F238E27FC236}">
                <a16:creationId xmlns:a16="http://schemas.microsoft.com/office/drawing/2014/main" xmlns="" id="{03FC667C-BB04-4646-B45A-562BAAFA76CE}"/>
              </a:ext>
            </a:extLst>
          </p:cNvPr>
          <p:cNvPicPr>
            <a:picLocks noChangeAspect="1"/>
          </p:cNvPicPr>
          <p:nvPr/>
        </p:nvPicPr>
        <p:blipFill>
          <a:blip r:embed="rId3"/>
          <a:stretch>
            <a:fillRect/>
          </a:stretch>
        </p:blipFill>
        <p:spPr>
          <a:xfrm>
            <a:off x="5899469" y="2702079"/>
            <a:ext cx="6092463" cy="1231630"/>
          </a:xfrm>
          <a:prstGeom prst="rect">
            <a:avLst/>
          </a:prstGeom>
        </p:spPr>
      </p:pic>
      <p:pic>
        <p:nvPicPr>
          <p:cNvPr id="13" name="Picture 12">
            <a:extLst>
              <a:ext uri="{FF2B5EF4-FFF2-40B4-BE49-F238E27FC236}">
                <a16:creationId xmlns:a16="http://schemas.microsoft.com/office/drawing/2014/main" xmlns="" id="{2AC3FCEC-C950-4FFB-A75B-D9AAD469C9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7934" y="1511069"/>
            <a:ext cx="3537595" cy="5139973"/>
          </a:xfrm>
          <a:prstGeom prst="rect">
            <a:avLst/>
          </a:prstGeom>
        </p:spPr>
      </p:pic>
      <p:pic>
        <p:nvPicPr>
          <p:cNvPr id="14" name="Picture 13">
            <a:extLst>
              <a:ext uri="{FF2B5EF4-FFF2-40B4-BE49-F238E27FC236}">
                <a16:creationId xmlns:a16="http://schemas.microsoft.com/office/drawing/2014/main" xmlns="" id="{C93DC3D3-32B8-4E76-8F6B-4B0F28E9C5E0}"/>
              </a:ext>
            </a:extLst>
          </p:cNvPr>
          <p:cNvPicPr>
            <a:picLocks noChangeAspect="1"/>
          </p:cNvPicPr>
          <p:nvPr/>
        </p:nvPicPr>
        <p:blipFill>
          <a:blip r:embed="rId5"/>
          <a:stretch>
            <a:fillRect/>
          </a:stretch>
        </p:blipFill>
        <p:spPr>
          <a:xfrm>
            <a:off x="6116795" y="3675272"/>
            <a:ext cx="4160296" cy="979838"/>
          </a:xfrm>
          <a:prstGeom prst="rect">
            <a:avLst/>
          </a:prstGeom>
        </p:spPr>
      </p:pic>
      <p:sp>
        <p:nvSpPr>
          <p:cNvPr id="15" name="Title 1">
            <a:extLst>
              <a:ext uri="{FF2B5EF4-FFF2-40B4-BE49-F238E27FC236}">
                <a16:creationId xmlns:a16="http://schemas.microsoft.com/office/drawing/2014/main" xmlns="" id="{FFC405FD-C3CC-4D89-8E68-225CB91C8609}"/>
              </a:ext>
            </a:extLst>
          </p:cNvPr>
          <p:cNvSpPr txBox="1">
            <a:spLocks/>
          </p:cNvSpPr>
          <p:nvPr/>
        </p:nvSpPr>
        <p:spPr>
          <a:xfrm>
            <a:off x="638132" y="-57371"/>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spTree>
    <p:extLst>
      <p:ext uri="{BB962C8B-B14F-4D97-AF65-F5344CB8AC3E}">
        <p14:creationId xmlns:p14="http://schemas.microsoft.com/office/powerpoint/2010/main" val="34964562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C69ED490-057E-433E-A975-F89A097E9B46}"/>
              </a:ext>
            </a:extLst>
          </p:cNvPr>
          <p:cNvSpPr>
            <a:spLocks noGrp="1"/>
          </p:cNvSpPr>
          <p:nvPr>
            <p:ph type="sldNum" sz="quarter" idx="12"/>
          </p:nvPr>
        </p:nvSpPr>
        <p:spPr/>
        <p:txBody>
          <a:bodyPr/>
          <a:lstStyle/>
          <a:p>
            <a:pPr lvl="5"/>
            <a:endParaRPr lang="sv-SE" dirty="0"/>
          </a:p>
        </p:txBody>
      </p:sp>
      <p:sp>
        <p:nvSpPr>
          <p:cNvPr id="6" name="Title 1">
            <a:extLst>
              <a:ext uri="{FF2B5EF4-FFF2-40B4-BE49-F238E27FC236}">
                <a16:creationId xmlns:a16="http://schemas.microsoft.com/office/drawing/2014/main" xmlns="" id="{36F67DBD-D896-40BB-AA9E-75841075E5B5}"/>
              </a:ext>
            </a:extLst>
          </p:cNvPr>
          <p:cNvSpPr txBox="1">
            <a:spLocks/>
          </p:cNvSpPr>
          <p:nvPr/>
        </p:nvSpPr>
        <p:spPr>
          <a:xfrm>
            <a:off x="1006929" y="33790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
            </a:r>
            <a:br>
              <a:rPr lang="sv-SE" dirty="0"/>
            </a:br>
            <a:r>
              <a:rPr lang="sv-SE" dirty="0">
                <a:sym typeface="Symbol" panose="05050102010706020507" pitchFamily="18" charset="2"/>
              </a:rPr>
              <a:t> </a:t>
            </a:r>
            <a:r>
              <a:rPr lang="sv-SE" sz="3200" dirty="0"/>
              <a:t>Electrical properties of a p-n junction</a:t>
            </a:r>
          </a:p>
        </p:txBody>
      </p:sp>
      <p:pic>
        <p:nvPicPr>
          <p:cNvPr id="8" name="Content Placeholder 5">
            <a:extLst>
              <a:ext uri="{FF2B5EF4-FFF2-40B4-BE49-F238E27FC236}">
                <a16:creationId xmlns:a16="http://schemas.microsoft.com/office/drawing/2014/main" xmlns="" id="{22272284-6062-4AFA-9133-390E3D5DC17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5642"/>
          <a:stretch/>
        </p:blipFill>
        <p:spPr>
          <a:xfrm>
            <a:off x="826725" y="2001375"/>
            <a:ext cx="5673537" cy="2550339"/>
          </a:xfrm>
          <a:prstGeom prst="rect">
            <a:avLst/>
          </a:prstGeom>
        </p:spPr>
      </p:pic>
      <p:sp>
        <p:nvSpPr>
          <p:cNvPr id="9" name="TextBox 8">
            <a:extLst>
              <a:ext uri="{FF2B5EF4-FFF2-40B4-BE49-F238E27FC236}">
                <a16:creationId xmlns:a16="http://schemas.microsoft.com/office/drawing/2014/main" xmlns="" id="{860EE43D-899F-47E6-97ED-CC7014184AF5}"/>
              </a:ext>
            </a:extLst>
          </p:cNvPr>
          <p:cNvSpPr txBox="1"/>
          <p:nvPr/>
        </p:nvSpPr>
        <p:spPr>
          <a:xfrm>
            <a:off x="6825343" y="1739765"/>
            <a:ext cx="1517595" cy="523220"/>
          </a:xfrm>
          <a:prstGeom prst="rect">
            <a:avLst/>
          </a:prstGeom>
          <a:noFill/>
        </p:spPr>
        <p:txBody>
          <a:bodyPr wrap="none" rtlCol="0">
            <a:spAutoFit/>
          </a:bodyPr>
          <a:lstStyle/>
          <a:p>
            <a:r>
              <a:rPr lang="sv-SE" sz="2800" dirty="0"/>
              <a:t>If U&gt;&gt;k</a:t>
            </a:r>
            <a:r>
              <a:rPr lang="sv-SE" sz="2800" baseline="-25000" dirty="0"/>
              <a:t>B</a:t>
            </a:r>
            <a:r>
              <a:rPr lang="sv-SE" sz="2800" dirty="0"/>
              <a:t>T</a:t>
            </a:r>
          </a:p>
        </p:txBody>
      </p:sp>
      <p:pic>
        <p:nvPicPr>
          <p:cNvPr id="10" name="Picture 9">
            <a:extLst>
              <a:ext uri="{FF2B5EF4-FFF2-40B4-BE49-F238E27FC236}">
                <a16:creationId xmlns:a16="http://schemas.microsoft.com/office/drawing/2014/main" xmlns="" id="{287D5C23-F7CA-4E7E-860D-6F5D709134D8}"/>
              </a:ext>
            </a:extLst>
          </p:cNvPr>
          <p:cNvPicPr>
            <a:picLocks noChangeAspect="1"/>
          </p:cNvPicPr>
          <p:nvPr/>
        </p:nvPicPr>
        <p:blipFill>
          <a:blip r:embed="rId4"/>
          <a:stretch>
            <a:fillRect/>
          </a:stretch>
        </p:blipFill>
        <p:spPr>
          <a:xfrm>
            <a:off x="6500262" y="2262985"/>
            <a:ext cx="5691738" cy="1333198"/>
          </a:xfrm>
          <a:prstGeom prst="rect">
            <a:avLst/>
          </a:prstGeom>
        </p:spPr>
      </p:pic>
      <p:pic>
        <p:nvPicPr>
          <p:cNvPr id="11" name="Picture 10">
            <a:extLst>
              <a:ext uri="{FF2B5EF4-FFF2-40B4-BE49-F238E27FC236}">
                <a16:creationId xmlns:a16="http://schemas.microsoft.com/office/drawing/2014/main" xmlns="" id="{5F5CBC98-4EAA-4352-8FA3-9DF5A1D36187}"/>
              </a:ext>
            </a:extLst>
          </p:cNvPr>
          <p:cNvPicPr>
            <a:picLocks noChangeAspect="1"/>
          </p:cNvPicPr>
          <p:nvPr/>
        </p:nvPicPr>
        <p:blipFill rotWithShape="1">
          <a:blip r:embed="rId5"/>
          <a:srcRect l="13636" t="17667" b="26805"/>
          <a:stretch/>
        </p:blipFill>
        <p:spPr>
          <a:xfrm>
            <a:off x="9437915" y="2939143"/>
            <a:ext cx="2369132" cy="463970"/>
          </a:xfrm>
          <a:prstGeom prst="rect">
            <a:avLst/>
          </a:prstGeom>
          <a:ln w="38100">
            <a:solidFill>
              <a:srgbClr val="00B0F0"/>
            </a:solidFill>
          </a:ln>
        </p:spPr>
      </p:pic>
      <p:pic>
        <p:nvPicPr>
          <p:cNvPr id="12" name="Picture 11">
            <a:extLst>
              <a:ext uri="{FF2B5EF4-FFF2-40B4-BE49-F238E27FC236}">
                <a16:creationId xmlns:a16="http://schemas.microsoft.com/office/drawing/2014/main" xmlns="" id="{02BF3087-F3DB-452A-9EE4-3CABD5DFC1E3}"/>
              </a:ext>
            </a:extLst>
          </p:cNvPr>
          <p:cNvPicPr>
            <a:picLocks noChangeAspect="1"/>
          </p:cNvPicPr>
          <p:nvPr/>
        </p:nvPicPr>
        <p:blipFill>
          <a:blip r:embed="rId6"/>
          <a:stretch>
            <a:fillRect/>
          </a:stretch>
        </p:blipFill>
        <p:spPr>
          <a:xfrm>
            <a:off x="6500262" y="3733842"/>
            <a:ext cx="5247438" cy="703774"/>
          </a:xfrm>
          <a:prstGeom prst="rect">
            <a:avLst/>
          </a:prstGeom>
        </p:spPr>
      </p:pic>
      <p:pic>
        <p:nvPicPr>
          <p:cNvPr id="13" name="Picture 12">
            <a:extLst>
              <a:ext uri="{FF2B5EF4-FFF2-40B4-BE49-F238E27FC236}">
                <a16:creationId xmlns:a16="http://schemas.microsoft.com/office/drawing/2014/main" xmlns="" id="{31441445-BA6E-4483-AB1A-1D297A2B869B}"/>
              </a:ext>
            </a:extLst>
          </p:cNvPr>
          <p:cNvPicPr>
            <a:picLocks noChangeAspect="1"/>
          </p:cNvPicPr>
          <p:nvPr/>
        </p:nvPicPr>
        <p:blipFill>
          <a:blip r:embed="rId7"/>
          <a:stretch>
            <a:fillRect/>
          </a:stretch>
        </p:blipFill>
        <p:spPr>
          <a:xfrm>
            <a:off x="1010270" y="5195242"/>
            <a:ext cx="5306446" cy="703773"/>
          </a:xfrm>
          <a:prstGeom prst="rect">
            <a:avLst/>
          </a:prstGeom>
        </p:spPr>
      </p:pic>
      <p:sp>
        <p:nvSpPr>
          <p:cNvPr id="14" name="TextBox 13">
            <a:extLst>
              <a:ext uri="{FF2B5EF4-FFF2-40B4-BE49-F238E27FC236}">
                <a16:creationId xmlns:a16="http://schemas.microsoft.com/office/drawing/2014/main" xmlns="" id="{9DBF8796-3AA6-4B7B-8AAD-C55BD3550933}"/>
              </a:ext>
            </a:extLst>
          </p:cNvPr>
          <p:cNvSpPr txBox="1"/>
          <p:nvPr/>
        </p:nvSpPr>
        <p:spPr>
          <a:xfrm>
            <a:off x="942406" y="4689373"/>
            <a:ext cx="11075148" cy="461665"/>
          </a:xfrm>
          <a:prstGeom prst="rect">
            <a:avLst/>
          </a:prstGeom>
          <a:noFill/>
        </p:spPr>
        <p:txBody>
          <a:bodyPr wrap="none" rtlCol="0">
            <a:spAutoFit/>
          </a:bodyPr>
          <a:lstStyle/>
          <a:p>
            <a:r>
              <a:rPr lang="sv-SE" sz="2400" b="1" dirty="0">
                <a:solidFill>
                  <a:schemeClr val="accent1">
                    <a:lumMod val="75000"/>
                  </a:schemeClr>
                </a:solidFill>
              </a:rPr>
              <a:t>When current edges of conduction and valance bands begin to equalize on both side .</a:t>
            </a:r>
          </a:p>
        </p:txBody>
      </p:sp>
      <p:pic>
        <p:nvPicPr>
          <p:cNvPr id="15" name="Picture 14">
            <a:extLst>
              <a:ext uri="{FF2B5EF4-FFF2-40B4-BE49-F238E27FC236}">
                <a16:creationId xmlns:a16="http://schemas.microsoft.com/office/drawing/2014/main" xmlns="" id="{0A44070A-08B1-423B-A6A7-069DDA6F16B3}"/>
              </a:ext>
            </a:extLst>
          </p:cNvPr>
          <p:cNvPicPr>
            <a:picLocks noChangeAspect="1"/>
          </p:cNvPicPr>
          <p:nvPr/>
        </p:nvPicPr>
        <p:blipFill>
          <a:blip r:embed="rId8"/>
          <a:stretch>
            <a:fillRect/>
          </a:stretch>
        </p:blipFill>
        <p:spPr>
          <a:xfrm>
            <a:off x="1101268" y="5880455"/>
            <a:ext cx="2562225" cy="727545"/>
          </a:xfrm>
          <a:prstGeom prst="rect">
            <a:avLst/>
          </a:prstGeom>
        </p:spPr>
      </p:pic>
      <p:sp>
        <p:nvSpPr>
          <p:cNvPr id="16" name="Title 1">
            <a:extLst>
              <a:ext uri="{FF2B5EF4-FFF2-40B4-BE49-F238E27FC236}">
                <a16:creationId xmlns:a16="http://schemas.microsoft.com/office/drawing/2014/main" xmlns="" id="{88F70617-D5FF-41AE-AFF6-AF0ABA9BD293}"/>
              </a:ext>
            </a:extLst>
          </p:cNvPr>
          <p:cNvSpPr txBox="1">
            <a:spLocks/>
          </p:cNvSpPr>
          <p:nvPr/>
        </p:nvSpPr>
        <p:spPr>
          <a:xfrm>
            <a:off x="453247" y="-29411"/>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spTree>
    <p:extLst>
      <p:ext uri="{BB962C8B-B14F-4D97-AF65-F5344CB8AC3E}">
        <p14:creationId xmlns:p14="http://schemas.microsoft.com/office/powerpoint/2010/main" val="4051866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A4886FEE-B7E0-43A2-8F9F-3905C10AAE36}"/>
              </a:ext>
            </a:extLst>
          </p:cNvPr>
          <p:cNvSpPr>
            <a:spLocks noGrp="1"/>
          </p:cNvSpPr>
          <p:nvPr>
            <p:ph type="sldNum" sz="quarter" idx="12"/>
          </p:nvPr>
        </p:nvSpPr>
        <p:spPr/>
        <p:txBody>
          <a:bodyPr/>
          <a:lstStyle/>
          <a:p>
            <a:pPr lvl="5"/>
            <a:endParaRPr lang="sv-SE" dirty="0"/>
          </a:p>
        </p:txBody>
      </p:sp>
      <p:sp>
        <p:nvSpPr>
          <p:cNvPr id="6" name="Title 1">
            <a:extLst>
              <a:ext uri="{FF2B5EF4-FFF2-40B4-BE49-F238E27FC236}">
                <a16:creationId xmlns:a16="http://schemas.microsoft.com/office/drawing/2014/main" xmlns="" id="{E4C273AC-C70B-43FE-863F-658DEE7212AB}"/>
              </a:ext>
            </a:extLst>
          </p:cNvPr>
          <p:cNvSpPr txBox="1">
            <a:spLocks/>
          </p:cNvSpPr>
          <p:nvPr/>
        </p:nvSpPr>
        <p:spPr>
          <a:xfrm>
            <a:off x="1006929" y="33790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
            </a:r>
            <a:br>
              <a:rPr lang="sv-SE" dirty="0"/>
            </a:br>
            <a:r>
              <a:rPr lang="sv-SE" dirty="0">
                <a:sym typeface="Symbol" panose="05050102010706020507" pitchFamily="18" charset="2"/>
              </a:rPr>
              <a:t> </a:t>
            </a:r>
            <a:r>
              <a:rPr lang="sv-SE" sz="3200" dirty="0"/>
              <a:t>Intensity, spectral and temporal characteristics of LEDs </a:t>
            </a:r>
          </a:p>
        </p:txBody>
      </p:sp>
      <p:pic>
        <p:nvPicPr>
          <p:cNvPr id="10" name="Picture 9">
            <a:extLst>
              <a:ext uri="{FF2B5EF4-FFF2-40B4-BE49-F238E27FC236}">
                <a16:creationId xmlns:a16="http://schemas.microsoft.com/office/drawing/2014/main" xmlns="" id="{44A416F7-79BB-403B-BF65-4F5F82B981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6013" y="1995486"/>
            <a:ext cx="3670402" cy="4028846"/>
          </a:xfrm>
          <a:prstGeom prst="rect">
            <a:avLst/>
          </a:prstGeom>
        </p:spPr>
      </p:pic>
      <p:sp>
        <p:nvSpPr>
          <p:cNvPr id="13" name="TextBox 12">
            <a:extLst>
              <a:ext uri="{FF2B5EF4-FFF2-40B4-BE49-F238E27FC236}">
                <a16:creationId xmlns:a16="http://schemas.microsoft.com/office/drawing/2014/main" xmlns="" id="{380BAC1B-3C2A-40EB-BFC2-3AC867DD5CD8}"/>
              </a:ext>
            </a:extLst>
          </p:cNvPr>
          <p:cNvSpPr txBox="1"/>
          <p:nvPr/>
        </p:nvSpPr>
        <p:spPr>
          <a:xfrm>
            <a:off x="1257301" y="1764653"/>
            <a:ext cx="1304909" cy="461665"/>
          </a:xfrm>
          <a:prstGeom prst="rect">
            <a:avLst/>
          </a:prstGeom>
          <a:noFill/>
        </p:spPr>
        <p:txBody>
          <a:bodyPr wrap="none" rtlCol="0">
            <a:spAutoFit/>
          </a:bodyPr>
          <a:lstStyle/>
          <a:p>
            <a:r>
              <a:rPr lang="sv-SE" sz="2400" b="1" dirty="0">
                <a:solidFill>
                  <a:schemeClr val="accent1">
                    <a:lumMod val="75000"/>
                  </a:schemeClr>
                </a:solidFill>
              </a:rPr>
              <a:t>Intensity</a:t>
            </a:r>
          </a:p>
        </p:txBody>
      </p:sp>
      <p:sp>
        <p:nvSpPr>
          <p:cNvPr id="14" name="Title 1">
            <a:extLst>
              <a:ext uri="{FF2B5EF4-FFF2-40B4-BE49-F238E27FC236}">
                <a16:creationId xmlns:a16="http://schemas.microsoft.com/office/drawing/2014/main" xmlns="" id="{61D1A260-DD62-4304-AAB6-BBB26524FAC1}"/>
              </a:ext>
            </a:extLst>
          </p:cNvPr>
          <p:cNvSpPr txBox="1">
            <a:spLocks/>
          </p:cNvSpPr>
          <p:nvPr/>
        </p:nvSpPr>
        <p:spPr>
          <a:xfrm>
            <a:off x="462644" y="8569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spTree>
    <p:extLst>
      <p:ext uri="{BB962C8B-B14F-4D97-AF65-F5344CB8AC3E}">
        <p14:creationId xmlns:p14="http://schemas.microsoft.com/office/powerpoint/2010/main" val="436992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85963DF-5DF3-4F64-82D2-EF021ADD46F9}"/>
              </a:ext>
            </a:extLst>
          </p:cNvPr>
          <p:cNvSpPr>
            <a:spLocks noGrp="1"/>
          </p:cNvSpPr>
          <p:nvPr>
            <p:ph idx="1"/>
          </p:nvPr>
        </p:nvSpPr>
        <p:spPr/>
        <p:txBody>
          <a:bodyPr/>
          <a:lstStyle/>
          <a:p>
            <a:r>
              <a:rPr lang="sv-SE" dirty="0">
                <a:solidFill>
                  <a:schemeClr val="accent1">
                    <a:lumMod val="75000"/>
                  </a:schemeClr>
                </a:solidFill>
              </a:rPr>
              <a:t>Spectral</a:t>
            </a:r>
          </a:p>
        </p:txBody>
      </p:sp>
      <p:sp>
        <p:nvSpPr>
          <p:cNvPr id="4" name="Slide Number Placeholder 3">
            <a:extLst>
              <a:ext uri="{FF2B5EF4-FFF2-40B4-BE49-F238E27FC236}">
                <a16:creationId xmlns:a16="http://schemas.microsoft.com/office/drawing/2014/main" xmlns="" id="{61BEBF2B-099F-4FAB-B342-E2E063E3B6A9}"/>
              </a:ext>
            </a:extLst>
          </p:cNvPr>
          <p:cNvSpPr>
            <a:spLocks noGrp="1"/>
          </p:cNvSpPr>
          <p:nvPr>
            <p:ph type="sldNum" sz="quarter" idx="12"/>
          </p:nvPr>
        </p:nvSpPr>
        <p:spPr/>
        <p:txBody>
          <a:bodyPr/>
          <a:lstStyle/>
          <a:p>
            <a:pPr lvl="5"/>
            <a:endParaRPr lang="sv-SE" dirty="0"/>
          </a:p>
        </p:txBody>
      </p:sp>
      <p:pic>
        <p:nvPicPr>
          <p:cNvPr id="6" name="Picture 5">
            <a:extLst>
              <a:ext uri="{FF2B5EF4-FFF2-40B4-BE49-F238E27FC236}">
                <a16:creationId xmlns:a16="http://schemas.microsoft.com/office/drawing/2014/main" xmlns="" id="{D10387FB-0668-4CB7-8401-522AC0C461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993" y="2462359"/>
            <a:ext cx="6230722" cy="3077870"/>
          </a:xfrm>
          <a:prstGeom prst="rect">
            <a:avLst/>
          </a:prstGeom>
        </p:spPr>
      </p:pic>
      <p:sp>
        <p:nvSpPr>
          <p:cNvPr id="8" name="Title 1">
            <a:extLst>
              <a:ext uri="{FF2B5EF4-FFF2-40B4-BE49-F238E27FC236}">
                <a16:creationId xmlns:a16="http://schemas.microsoft.com/office/drawing/2014/main" xmlns="" id="{511CEF4F-DF41-4C35-8382-D6F38DF0F108}"/>
              </a:ext>
            </a:extLst>
          </p:cNvPr>
          <p:cNvSpPr txBox="1">
            <a:spLocks/>
          </p:cNvSpPr>
          <p:nvPr/>
        </p:nvSpPr>
        <p:spPr>
          <a:xfrm>
            <a:off x="1006929" y="33790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
            </a:r>
            <a:br>
              <a:rPr lang="sv-SE" dirty="0"/>
            </a:br>
            <a:r>
              <a:rPr lang="sv-SE" dirty="0">
                <a:sym typeface="Symbol" panose="05050102010706020507" pitchFamily="18" charset="2"/>
              </a:rPr>
              <a:t> </a:t>
            </a:r>
            <a:r>
              <a:rPr lang="sv-SE" sz="3200" dirty="0"/>
              <a:t>Intensity, spectral and temporal characteristics of LEDs </a:t>
            </a:r>
          </a:p>
        </p:txBody>
      </p:sp>
      <p:pic>
        <p:nvPicPr>
          <p:cNvPr id="11" name="Picture 10">
            <a:extLst>
              <a:ext uri="{FF2B5EF4-FFF2-40B4-BE49-F238E27FC236}">
                <a16:creationId xmlns:a16="http://schemas.microsoft.com/office/drawing/2014/main" xmlns="" id="{BC6787BC-408A-48D6-AEA5-217AA980C4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93866" y="2001375"/>
            <a:ext cx="3998627" cy="3801309"/>
          </a:xfrm>
          <a:prstGeom prst="rect">
            <a:avLst/>
          </a:prstGeom>
        </p:spPr>
      </p:pic>
      <p:pic>
        <p:nvPicPr>
          <p:cNvPr id="12" name="Picture 11">
            <a:extLst>
              <a:ext uri="{FF2B5EF4-FFF2-40B4-BE49-F238E27FC236}">
                <a16:creationId xmlns:a16="http://schemas.microsoft.com/office/drawing/2014/main" xmlns="" id="{B0981A57-33C1-4A22-BF5F-598BBF8EA137}"/>
              </a:ext>
            </a:extLst>
          </p:cNvPr>
          <p:cNvPicPr>
            <a:picLocks noChangeAspect="1"/>
          </p:cNvPicPr>
          <p:nvPr/>
        </p:nvPicPr>
        <p:blipFill rotWithShape="1">
          <a:blip r:embed="rId5"/>
          <a:srcRect t="50240"/>
          <a:stretch/>
        </p:blipFill>
        <p:spPr>
          <a:xfrm>
            <a:off x="4118651" y="5802684"/>
            <a:ext cx="7403878" cy="971280"/>
          </a:xfrm>
          <a:prstGeom prst="rect">
            <a:avLst/>
          </a:prstGeom>
          <a:ln>
            <a:solidFill>
              <a:srgbClr val="00B0F0"/>
            </a:solidFill>
          </a:ln>
        </p:spPr>
      </p:pic>
      <p:sp>
        <p:nvSpPr>
          <p:cNvPr id="13" name="Title 1">
            <a:extLst>
              <a:ext uri="{FF2B5EF4-FFF2-40B4-BE49-F238E27FC236}">
                <a16:creationId xmlns:a16="http://schemas.microsoft.com/office/drawing/2014/main" xmlns="" id="{B6F0B96E-201B-436A-B829-6646BF0FC93D}"/>
              </a:ext>
            </a:extLst>
          </p:cNvPr>
          <p:cNvSpPr txBox="1">
            <a:spLocks/>
          </p:cNvSpPr>
          <p:nvPr/>
        </p:nvSpPr>
        <p:spPr>
          <a:xfrm>
            <a:off x="462644" y="8569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spTree>
    <p:extLst>
      <p:ext uri="{BB962C8B-B14F-4D97-AF65-F5344CB8AC3E}">
        <p14:creationId xmlns:p14="http://schemas.microsoft.com/office/powerpoint/2010/main" val="40376284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5C619611-25B0-42FF-B50B-2E8F7497FAEC}"/>
              </a:ext>
            </a:extLst>
          </p:cNvPr>
          <p:cNvSpPr>
            <a:spLocks noGrp="1"/>
          </p:cNvSpPr>
          <p:nvPr>
            <p:ph type="sldNum" sz="quarter" idx="12"/>
          </p:nvPr>
        </p:nvSpPr>
        <p:spPr/>
        <p:txBody>
          <a:bodyPr/>
          <a:lstStyle/>
          <a:p>
            <a:pPr lvl="5"/>
            <a:endParaRPr lang="sv-SE" dirty="0"/>
          </a:p>
        </p:txBody>
      </p:sp>
      <p:sp>
        <p:nvSpPr>
          <p:cNvPr id="7" name="TextBox 6">
            <a:extLst>
              <a:ext uri="{FF2B5EF4-FFF2-40B4-BE49-F238E27FC236}">
                <a16:creationId xmlns:a16="http://schemas.microsoft.com/office/drawing/2014/main" xmlns="" id="{4901B79E-F5C9-44C5-AB26-E9E10618ADAD}"/>
              </a:ext>
            </a:extLst>
          </p:cNvPr>
          <p:cNvSpPr txBox="1"/>
          <p:nvPr/>
        </p:nvSpPr>
        <p:spPr>
          <a:xfrm>
            <a:off x="1257301" y="1764653"/>
            <a:ext cx="3271217" cy="461665"/>
          </a:xfrm>
          <a:prstGeom prst="rect">
            <a:avLst/>
          </a:prstGeom>
          <a:noFill/>
        </p:spPr>
        <p:txBody>
          <a:bodyPr wrap="none" rtlCol="0">
            <a:spAutoFit/>
          </a:bodyPr>
          <a:lstStyle/>
          <a:p>
            <a:r>
              <a:rPr lang="sv-SE" sz="2400" b="1" dirty="0">
                <a:solidFill>
                  <a:schemeClr val="accent1">
                    <a:lumMod val="75000"/>
                  </a:schemeClr>
                </a:solidFill>
              </a:rPr>
              <a:t>Temporal characteristics</a:t>
            </a:r>
          </a:p>
        </p:txBody>
      </p:sp>
      <p:sp>
        <p:nvSpPr>
          <p:cNvPr id="12" name="Title 1">
            <a:extLst>
              <a:ext uri="{FF2B5EF4-FFF2-40B4-BE49-F238E27FC236}">
                <a16:creationId xmlns:a16="http://schemas.microsoft.com/office/drawing/2014/main" xmlns="" id="{17B061E4-9144-48DC-9A8A-99FAE6D47651}"/>
              </a:ext>
            </a:extLst>
          </p:cNvPr>
          <p:cNvSpPr txBox="1">
            <a:spLocks/>
          </p:cNvSpPr>
          <p:nvPr/>
        </p:nvSpPr>
        <p:spPr>
          <a:xfrm>
            <a:off x="1006929" y="33790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
            </a:r>
            <a:br>
              <a:rPr lang="sv-SE" dirty="0"/>
            </a:br>
            <a:r>
              <a:rPr lang="sv-SE" dirty="0">
                <a:sym typeface="Symbol" panose="05050102010706020507" pitchFamily="18" charset="2"/>
              </a:rPr>
              <a:t> </a:t>
            </a:r>
            <a:r>
              <a:rPr lang="sv-SE" sz="3200" dirty="0"/>
              <a:t>Intensity, spectral and temporal characteristics of LEDs </a:t>
            </a:r>
          </a:p>
        </p:txBody>
      </p:sp>
      <p:pic>
        <p:nvPicPr>
          <p:cNvPr id="16" name="Picture 15">
            <a:extLst>
              <a:ext uri="{FF2B5EF4-FFF2-40B4-BE49-F238E27FC236}">
                <a16:creationId xmlns:a16="http://schemas.microsoft.com/office/drawing/2014/main" xmlns="" id="{AAD27F17-322B-4F34-8AC8-5D51014F2F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355" y="2682730"/>
            <a:ext cx="5387645" cy="2971800"/>
          </a:xfrm>
          <a:prstGeom prst="rect">
            <a:avLst/>
          </a:prstGeom>
        </p:spPr>
      </p:pic>
      <p:pic>
        <p:nvPicPr>
          <p:cNvPr id="18" name="Picture 17">
            <a:extLst>
              <a:ext uri="{FF2B5EF4-FFF2-40B4-BE49-F238E27FC236}">
                <a16:creationId xmlns:a16="http://schemas.microsoft.com/office/drawing/2014/main" xmlns="" id="{FBDE8C60-6D29-4907-AB11-586DB21BFE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7071" y="2682730"/>
            <a:ext cx="4347058" cy="2922422"/>
          </a:xfrm>
          <a:prstGeom prst="rect">
            <a:avLst/>
          </a:prstGeom>
        </p:spPr>
      </p:pic>
      <p:sp>
        <p:nvSpPr>
          <p:cNvPr id="19" name="Title 1">
            <a:extLst>
              <a:ext uri="{FF2B5EF4-FFF2-40B4-BE49-F238E27FC236}">
                <a16:creationId xmlns:a16="http://schemas.microsoft.com/office/drawing/2014/main" xmlns="" id="{9096A3B4-D195-43A8-8DF3-E3C36D141F79}"/>
              </a:ext>
            </a:extLst>
          </p:cNvPr>
          <p:cNvSpPr txBox="1">
            <a:spLocks/>
          </p:cNvSpPr>
          <p:nvPr/>
        </p:nvSpPr>
        <p:spPr>
          <a:xfrm>
            <a:off x="462644" y="8569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spTree>
    <p:extLst>
      <p:ext uri="{BB962C8B-B14F-4D97-AF65-F5344CB8AC3E}">
        <p14:creationId xmlns:p14="http://schemas.microsoft.com/office/powerpoint/2010/main" val="6045321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B0D8B0DF-4A47-48AE-96B9-A1B01FD7F245}"/>
              </a:ext>
            </a:extLst>
          </p:cNvPr>
          <p:cNvSpPr>
            <a:spLocks noGrp="1"/>
          </p:cNvSpPr>
          <p:nvPr>
            <p:ph type="sldNum" sz="quarter" idx="12"/>
          </p:nvPr>
        </p:nvSpPr>
        <p:spPr/>
        <p:txBody>
          <a:bodyPr/>
          <a:lstStyle/>
          <a:p>
            <a:pPr lvl="5"/>
            <a:endParaRPr lang="sv-SE" dirty="0"/>
          </a:p>
        </p:txBody>
      </p:sp>
      <p:pic>
        <p:nvPicPr>
          <p:cNvPr id="5" name="Picture 4">
            <a:extLst>
              <a:ext uri="{FF2B5EF4-FFF2-40B4-BE49-F238E27FC236}">
                <a16:creationId xmlns:a16="http://schemas.microsoft.com/office/drawing/2014/main" xmlns="" id="{55CBB9CD-A854-4E72-A06D-79F368E394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5168" y="1448675"/>
            <a:ext cx="5056632" cy="5122469"/>
          </a:xfrm>
          <a:prstGeom prst="rect">
            <a:avLst/>
          </a:prstGeom>
        </p:spPr>
      </p:pic>
      <p:sp>
        <p:nvSpPr>
          <p:cNvPr id="6" name="TextBox 5">
            <a:extLst>
              <a:ext uri="{FF2B5EF4-FFF2-40B4-BE49-F238E27FC236}">
                <a16:creationId xmlns:a16="http://schemas.microsoft.com/office/drawing/2014/main" xmlns="" id="{1A65AC2F-745C-49B2-A045-6EB0516061F7}"/>
              </a:ext>
            </a:extLst>
          </p:cNvPr>
          <p:cNvSpPr txBox="1"/>
          <p:nvPr/>
        </p:nvSpPr>
        <p:spPr>
          <a:xfrm>
            <a:off x="1257301" y="1764653"/>
            <a:ext cx="3271217" cy="461665"/>
          </a:xfrm>
          <a:prstGeom prst="rect">
            <a:avLst/>
          </a:prstGeom>
          <a:noFill/>
        </p:spPr>
        <p:txBody>
          <a:bodyPr wrap="none" rtlCol="0">
            <a:spAutoFit/>
          </a:bodyPr>
          <a:lstStyle/>
          <a:p>
            <a:r>
              <a:rPr lang="sv-SE" sz="2400" b="1" dirty="0">
                <a:solidFill>
                  <a:schemeClr val="accent1">
                    <a:lumMod val="75000"/>
                  </a:schemeClr>
                </a:solidFill>
              </a:rPr>
              <a:t>Temporal characteristics</a:t>
            </a:r>
          </a:p>
        </p:txBody>
      </p:sp>
      <p:sp>
        <p:nvSpPr>
          <p:cNvPr id="8" name="Title 1">
            <a:extLst>
              <a:ext uri="{FF2B5EF4-FFF2-40B4-BE49-F238E27FC236}">
                <a16:creationId xmlns:a16="http://schemas.microsoft.com/office/drawing/2014/main" xmlns="" id="{5A5AFD8F-075D-4ADF-9728-5625623149B4}"/>
              </a:ext>
            </a:extLst>
          </p:cNvPr>
          <p:cNvSpPr txBox="1">
            <a:spLocks/>
          </p:cNvSpPr>
          <p:nvPr/>
        </p:nvSpPr>
        <p:spPr>
          <a:xfrm>
            <a:off x="1006929" y="33790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
            </a:r>
            <a:br>
              <a:rPr lang="sv-SE" dirty="0"/>
            </a:br>
            <a:r>
              <a:rPr lang="sv-SE" dirty="0">
                <a:sym typeface="Symbol" panose="05050102010706020507" pitchFamily="18" charset="2"/>
              </a:rPr>
              <a:t> </a:t>
            </a:r>
            <a:r>
              <a:rPr lang="sv-SE" sz="3200" dirty="0"/>
              <a:t>Intensity, spectral and temporal characteristics of LEDs </a:t>
            </a:r>
          </a:p>
        </p:txBody>
      </p:sp>
      <p:pic>
        <p:nvPicPr>
          <p:cNvPr id="9" name="Picture 8">
            <a:extLst>
              <a:ext uri="{FF2B5EF4-FFF2-40B4-BE49-F238E27FC236}">
                <a16:creationId xmlns:a16="http://schemas.microsoft.com/office/drawing/2014/main" xmlns="" id="{5BE9C1C0-2B6D-4905-986E-434FFD664420}"/>
              </a:ext>
            </a:extLst>
          </p:cNvPr>
          <p:cNvPicPr>
            <a:picLocks noChangeAspect="1"/>
          </p:cNvPicPr>
          <p:nvPr/>
        </p:nvPicPr>
        <p:blipFill>
          <a:blip r:embed="rId4"/>
          <a:stretch>
            <a:fillRect/>
          </a:stretch>
        </p:blipFill>
        <p:spPr>
          <a:xfrm>
            <a:off x="1257300" y="2315956"/>
            <a:ext cx="3271217" cy="1876928"/>
          </a:xfrm>
          <a:prstGeom prst="rect">
            <a:avLst/>
          </a:prstGeom>
        </p:spPr>
      </p:pic>
      <p:sp>
        <p:nvSpPr>
          <p:cNvPr id="12" name="Title 1">
            <a:extLst>
              <a:ext uri="{FF2B5EF4-FFF2-40B4-BE49-F238E27FC236}">
                <a16:creationId xmlns:a16="http://schemas.microsoft.com/office/drawing/2014/main" xmlns="" id="{E6C97451-6878-4F6B-9229-E687BA1A240E}"/>
              </a:ext>
            </a:extLst>
          </p:cNvPr>
          <p:cNvSpPr txBox="1">
            <a:spLocks/>
          </p:cNvSpPr>
          <p:nvPr/>
        </p:nvSpPr>
        <p:spPr>
          <a:xfrm>
            <a:off x="462644" y="8569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spTree>
    <p:extLst>
      <p:ext uri="{BB962C8B-B14F-4D97-AF65-F5344CB8AC3E}">
        <p14:creationId xmlns:p14="http://schemas.microsoft.com/office/powerpoint/2010/main" val="11347921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31332E52-D087-427C-9D5D-5A0AA01AEEC2}"/>
              </a:ext>
            </a:extLst>
          </p:cNvPr>
          <p:cNvSpPr>
            <a:spLocks noGrp="1"/>
          </p:cNvSpPr>
          <p:nvPr>
            <p:ph type="sldNum" sz="quarter" idx="12"/>
          </p:nvPr>
        </p:nvSpPr>
        <p:spPr/>
        <p:txBody>
          <a:bodyPr/>
          <a:lstStyle/>
          <a:p>
            <a:pPr lvl="5"/>
            <a:endParaRPr lang="sv-SE" dirty="0"/>
          </a:p>
        </p:txBody>
      </p:sp>
      <p:sp>
        <p:nvSpPr>
          <p:cNvPr id="6" name="Title 1">
            <a:extLst>
              <a:ext uri="{FF2B5EF4-FFF2-40B4-BE49-F238E27FC236}">
                <a16:creationId xmlns:a16="http://schemas.microsoft.com/office/drawing/2014/main" xmlns="" id="{427EC675-EEEF-4C8F-9973-4CEB1F39B343}"/>
              </a:ext>
            </a:extLst>
          </p:cNvPr>
          <p:cNvSpPr txBox="1">
            <a:spLocks/>
          </p:cNvSpPr>
          <p:nvPr/>
        </p:nvSpPr>
        <p:spPr>
          <a:xfrm>
            <a:off x="1006929" y="33790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
            </a:r>
            <a:br>
              <a:rPr lang="sv-SE" dirty="0"/>
            </a:br>
            <a:r>
              <a:rPr lang="sv-SE" dirty="0">
                <a:sym typeface="Symbol" panose="05050102010706020507" pitchFamily="18" charset="2"/>
              </a:rPr>
              <a:t> </a:t>
            </a:r>
            <a:r>
              <a:rPr lang="sv-SE" sz="3200" dirty="0"/>
              <a:t>Intensity, spectral and temporal characteristics of LEDs </a:t>
            </a:r>
          </a:p>
        </p:txBody>
      </p:sp>
      <p:pic>
        <p:nvPicPr>
          <p:cNvPr id="8" name="Picture 7">
            <a:extLst>
              <a:ext uri="{FF2B5EF4-FFF2-40B4-BE49-F238E27FC236}">
                <a16:creationId xmlns:a16="http://schemas.microsoft.com/office/drawing/2014/main" xmlns="" id="{5914257B-8EF7-4055-A987-2A7B96E87B20}"/>
              </a:ext>
            </a:extLst>
          </p:cNvPr>
          <p:cNvPicPr>
            <a:picLocks noChangeAspect="1"/>
          </p:cNvPicPr>
          <p:nvPr/>
        </p:nvPicPr>
        <p:blipFill>
          <a:blip r:embed="rId2"/>
          <a:stretch>
            <a:fillRect/>
          </a:stretch>
        </p:blipFill>
        <p:spPr>
          <a:xfrm>
            <a:off x="1088571" y="1682479"/>
            <a:ext cx="3271217" cy="1876928"/>
          </a:xfrm>
          <a:prstGeom prst="rect">
            <a:avLst/>
          </a:prstGeom>
        </p:spPr>
      </p:pic>
      <p:pic>
        <p:nvPicPr>
          <p:cNvPr id="9" name="Picture 8">
            <a:extLst>
              <a:ext uri="{FF2B5EF4-FFF2-40B4-BE49-F238E27FC236}">
                <a16:creationId xmlns:a16="http://schemas.microsoft.com/office/drawing/2014/main" xmlns="" id="{A0F65A9F-4865-4E3D-AC43-3029B897C7B5}"/>
              </a:ext>
            </a:extLst>
          </p:cNvPr>
          <p:cNvPicPr>
            <a:picLocks noChangeAspect="1"/>
          </p:cNvPicPr>
          <p:nvPr/>
        </p:nvPicPr>
        <p:blipFill>
          <a:blip r:embed="rId3"/>
          <a:stretch>
            <a:fillRect/>
          </a:stretch>
        </p:blipFill>
        <p:spPr>
          <a:xfrm>
            <a:off x="4765237" y="1979368"/>
            <a:ext cx="3690317" cy="635727"/>
          </a:xfrm>
          <a:prstGeom prst="rect">
            <a:avLst/>
          </a:prstGeom>
        </p:spPr>
      </p:pic>
      <p:pic>
        <p:nvPicPr>
          <p:cNvPr id="10" name="Picture 9">
            <a:extLst>
              <a:ext uri="{FF2B5EF4-FFF2-40B4-BE49-F238E27FC236}">
                <a16:creationId xmlns:a16="http://schemas.microsoft.com/office/drawing/2014/main" xmlns="" id="{F19B29E9-1902-4488-878A-7407CDB16841}"/>
              </a:ext>
            </a:extLst>
          </p:cNvPr>
          <p:cNvPicPr>
            <a:picLocks noChangeAspect="1"/>
          </p:cNvPicPr>
          <p:nvPr/>
        </p:nvPicPr>
        <p:blipFill>
          <a:blip r:embed="rId4"/>
          <a:stretch>
            <a:fillRect/>
          </a:stretch>
        </p:blipFill>
        <p:spPr>
          <a:xfrm>
            <a:off x="4655200" y="2757005"/>
            <a:ext cx="2267983" cy="671995"/>
          </a:xfrm>
          <a:prstGeom prst="rect">
            <a:avLst/>
          </a:prstGeom>
        </p:spPr>
      </p:pic>
      <p:pic>
        <p:nvPicPr>
          <p:cNvPr id="11" name="Picture 10">
            <a:extLst>
              <a:ext uri="{FF2B5EF4-FFF2-40B4-BE49-F238E27FC236}">
                <a16:creationId xmlns:a16="http://schemas.microsoft.com/office/drawing/2014/main" xmlns="" id="{F2046DA4-EAFA-4EFD-8CE9-1362003103E1}"/>
              </a:ext>
            </a:extLst>
          </p:cNvPr>
          <p:cNvPicPr>
            <a:picLocks noChangeAspect="1"/>
          </p:cNvPicPr>
          <p:nvPr/>
        </p:nvPicPr>
        <p:blipFill>
          <a:blip r:embed="rId5"/>
          <a:stretch>
            <a:fillRect/>
          </a:stretch>
        </p:blipFill>
        <p:spPr>
          <a:xfrm>
            <a:off x="748530" y="4284021"/>
            <a:ext cx="3611258" cy="1469219"/>
          </a:xfrm>
          <a:prstGeom prst="rect">
            <a:avLst/>
          </a:prstGeom>
        </p:spPr>
      </p:pic>
      <p:pic>
        <p:nvPicPr>
          <p:cNvPr id="12" name="Picture 11">
            <a:extLst>
              <a:ext uri="{FF2B5EF4-FFF2-40B4-BE49-F238E27FC236}">
                <a16:creationId xmlns:a16="http://schemas.microsoft.com/office/drawing/2014/main" xmlns="" id="{52A9D563-F935-4F6F-9E07-AD5A2BAEB3F4}"/>
              </a:ext>
            </a:extLst>
          </p:cNvPr>
          <p:cNvPicPr>
            <a:picLocks noChangeAspect="1"/>
          </p:cNvPicPr>
          <p:nvPr/>
        </p:nvPicPr>
        <p:blipFill>
          <a:blip r:embed="rId6"/>
          <a:stretch>
            <a:fillRect/>
          </a:stretch>
        </p:blipFill>
        <p:spPr>
          <a:xfrm>
            <a:off x="4765237" y="4056697"/>
            <a:ext cx="2628232" cy="697286"/>
          </a:xfrm>
          <a:prstGeom prst="rect">
            <a:avLst/>
          </a:prstGeom>
        </p:spPr>
      </p:pic>
      <p:pic>
        <p:nvPicPr>
          <p:cNvPr id="13" name="Picture 12">
            <a:extLst>
              <a:ext uri="{FF2B5EF4-FFF2-40B4-BE49-F238E27FC236}">
                <a16:creationId xmlns:a16="http://schemas.microsoft.com/office/drawing/2014/main" xmlns="" id="{35FD288B-504E-4025-9DBD-466EAB17C3CC}"/>
              </a:ext>
            </a:extLst>
          </p:cNvPr>
          <p:cNvPicPr>
            <a:picLocks noChangeAspect="1"/>
          </p:cNvPicPr>
          <p:nvPr/>
        </p:nvPicPr>
        <p:blipFill rotWithShape="1">
          <a:blip r:embed="rId7"/>
          <a:srcRect t="75814"/>
          <a:stretch/>
        </p:blipFill>
        <p:spPr>
          <a:xfrm>
            <a:off x="8297634" y="4574575"/>
            <a:ext cx="3271217" cy="888110"/>
          </a:xfrm>
          <a:prstGeom prst="rect">
            <a:avLst/>
          </a:prstGeom>
        </p:spPr>
      </p:pic>
      <p:pic>
        <p:nvPicPr>
          <p:cNvPr id="14" name="Picture 13">
            <a:extLst>
              <a:ext uri="{FF2B5EF4-FFF2-40B4-BE49-F238E27FC236}">
                <a16:creationId xmlns:a16="http://schemas.microsoft.com/office/drawing/2014/main" xmlns="" id="{1D7CD099-0377-4B6A-AE2A-E08A6265ABCF}"/>
              </a:ext>
            </a:extLst>
          </p:cNvPr>
          <p:cNvPicPr>
            <a:picLocks noChangeAspect="1"/>
          </p:cNvPicPr>
          <p:nvPr/>
        </p:nvPicPr>
        <p:blipFill rotWithShape="1">
          <a:blip r:embed="rId7"/>
          <a:srcRect l="11043" t="3884" r="20336" b="75863"/>
          <a:stretch/>
        </p:blipFill>
        <p:spPr>
          <a:xfrm>
            <a:off x="8507127" y="2304917"/>
            <a:ext cx="2846674" cy="943131"/>
          </a:xfrm>
          <a:prstGeom prst="rect">
            <a:avLst/>
          </a:prstGeom>
        </p:spPr>
      </p:pic>
      <p:pic>
        <p:nvPicPr>
          <p:cNvPr id="15" name="Picture 14">
            <a:extLst>
              <a:ext uri="{FF2B5EF4-FFF2-40B4-BE49-F238E27FC236}">
                <a16:creationId xmlns:a16="http://schemas.microsoft.com/office/drawing/2014/main" xmlns="" id="{A8F5D6C8-E11E-427F-82C3-D316EE179C3B}"/>
              </a:ext>
            </a:extLst>
          </p:cNvPr>
          <p:cNvPicPr>
            <a:picLocks noChangeAspect="1"/>
          </p:cNvPicPr>
          <p:nvPr/>
        </p:nvPicPr>
        <p:blipFill rotWithShape="1">
          <a:blip r:embed="rId7"/>
          <a:srcRect t="34763" b="46248"/>
          <a:stretch/>
        </p:blipFill>
        <p:spPr>
          <a:xfrm>
            <a:off x="7451595" y="3402041"/>
            <a:ext cx="4166440" cy="888110"/>
          </a:xfrm>
          <a:prstGeom prst="rect">
            <a:avLst/>
          </a:prstGeom>
        </p:spPr>
      </p:pic>
      <p:sp>
        <p:nvSpPr>
          <p:cNvPr id="16" name="Title 1">
            <a:extLst>
              <a:ext uri="{FF2B5EF4-FFF2-40B4-BE49-F238E27FC236}">
                <a16:creationId xmlns:a16="http://schemas.microsoft.com/office/drawing/2014/main" xmlns="" id="{CF5D675B-F895-4015-A301-EAA1FA1CE7D2}"/>
              </a:ext>
            </a:extLst>
          </p:cNvPr>
          <p:cNvSpPr txBox="1">
            <a:spLocks/>
          </p:cNvSpPr>
          <p:nvPr/>
        </p:nvSpPr>
        <p:spPr>
          <a:xfrm>
            <a:off x="462644" y="85690"/>
            <a:ext cx="11353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sv-SE" dirty="0"/>
              <a:t>Electroluminescence</a:t>
            </a:r>
            <a:r>
              <a:rPr lang="sv-SE" b="1" dirty="0">
                <a:sym typeface="Symbol" panose="05050102010706020507" pitchFamily="18" charset="2"/>
              </a:rPr>
              <a:t></a:t>
            </a:r>
            <a:r>
              <a:rPr lang="sv-SE" sz="3600" dirty="0"/>
              <a:t>Injection electroluminescence</a:t>
            </a:r>
          </a:p>
        </p:txBody>
      </p:sp>
    </p:spTree>
    <p:extLst>
      <p:ext uri="{BB962C8B-B14F-4D97-AF65-F5344CB8AC3E}">
        <p14:creationId xmlns:p14="http://schemas.microsoft.com/office/powerpoint/2010/main" val="15166593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9351B7-AC68-4F31-998F-211B9BE661EA}"/>
              </a:ext>
            </a:extLst>
          </p:cNvPr>
          <p:cNvSpPr>
            <a:spLocks noGrp="1"/>
          </p:cNvSpPr>
          <p:nvPr>
            <p:ph type="title"/>
          </p:nvPr>
        </p:nvSpPr>
        <p:spPr>
          <a:xfrm>
            <a:off x="642257" y="237065"/>
            <a:ext cx="10515600" cy="1325563"/>
          </a:xfrm>
        </p:spPr>
        <p:txBody>
          <a:bodyPr/>
          <a:lstStyle/>
          <a:p>
            <a:r>
              <a:rPr lang="sv-SE" dirty="0"/>
              <a:t>Electroluminescence</a:t>
            </a:r>
            <a:r>
              <a:rPr lang="sv-SE" b="1" dirty="0">
                <a:sym typeface="Symbol" panose="05050102010706020507" pitchFamily="18" charset="2"/>
              </a:rPr>
              <a:t> </a:t>
            </a:r>
            <a:r>
              <a:rPr lang="sv-SE" sz="3600" dirty="0"/>
              <a:t>Electroluminescence of a p-n junction biased in the reverse direction</a:t>
            </a:r>
          </a:p>
        </p:txBody>
      </p:sp>
      <p:pic>
        <p:nvPicPr>
          <p:cNvPr id="6" name="Content Placeholder 5">
            <a:extLst>
              <a:ext uri="{FF2B5EF4-FFF2-40B4-BE49-F238E27FC236}">
                <a16:creationId xmlns:a16="http://schemas.microsoft.com/office/drawing/2014/main" xmlns="" id="{05BC76CE-43E4-4823-AF36-B1933183A11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611316" y="1845947"/>
            <a:ext cx="4067570" cy="4227083"/>
          </a:xfrm>
        </p:spPr>
      </p:pic>
      <p:sp>
        <p:nvSpPr>
          <p:cNvPr id="4" name="Slide Number Placeholder 3">
            <a:extLst>
              <a:ext uri="{FF2B5EF4-FFF2-40B4-BE49-F238E27FC236}">
                <a16:creationId xmlns:a16="http://schemas.microsoft.com/office/drawing/2014/main" xmlns="" id="{7270A453-4B1A-4A7F-B299-547E4804AF06}"/>
              </a:ext>
            </a:extLst>
          </p:cNvPr>
          <p:cNvSpPr>
            <a:spLocks noGrp="1"/>
          </p:cNvSpPr>
          <p:nvPr>
            <p:ph type="sldNum" sz="quarter" idx="12"/>
          </p:nvPr>
        </p:nvSpPr>
        <p:spPr/>
        <p:txBody>
          <a:bodyPr/>
          <a:lstStyle/>
          <a:p>
            <a:pPr lvl="5"/>
            <a:endParaRPr lang="sv-SE" dirty="0"/>
          </a:p>
        </p:txBody>
      </p:sp>
      <p:pic>
        <p:nvPicPr>
          <p:cNvPr id="8" name="Picture 7">
            <a:extLst>
              <a:ext uri="{FF2B5EF4-FFF2-40B4-BE49-F238E27FC236}">
                <a16:creationId xmlns:a16="http://schemas.microsoft.com/office/drawing/2014/main" xmlns="" id="{8002FF83-80BA-4D12-AAA7-C8735D4612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1917656"/>
            <a:ext cx="5279746" cy="4211726"/>
          </a:xfrm>
          <a:prstGeom prst="rect">
            <a:avLst/>
          </a:prstGeom>
        </p:spPr>
      </p:pic>
    </p:spTree>
    <p:extLst>
      <p:ext uri="{BB962C8B-B14F-4D97-AF65-F5344CB8AC3E}">
        <p14:creationId xmlns:p14="http://schemas.microsoft.com/office/powerpoint/2010/main" val="3907824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992</TotalTime>
  <Words>5266</Words>
  <Application>Microsoft Office PowerPoint</Application>
  <PresentationFormat>Custom</PresentationFormat>
  <Paragraphs>285</Paragraphs>
  <Slides>44</Slides>
  <Notes>40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Electroluminescence. Low-dimensional structures I: quantum wells</vt:lpstr>
      <vt:lpstr>1.1 Basic types of low-demensioanl semiconductors</vt:lpstr>
      <vt:lpstr>Semiconductor heterostructures </vt:lpstr>
      <vt:lpstr>Basic types of quantum-well heterostructures </vt:lpstr>
      <vt:lpstr>PowerPoint Presentation</vt:lpstr>
      <vt:lpstr>Dnesity of states in low-dimensional semiconductor</vt:lpstr>
      <vt:lpstr>Dnesity of states in low-dimensional semiconductor</vt:lpstr>
      <vt:lpstr>Dnesity of states in low-dimensional semiconductor</vt:lpstr>
      <vt:lpstr>Quantum wellstwo-dimensional semiconductors</vt:lpstr>
      <vt:lpstr>Quantum wellstwo-dimensional semiconductors</vt:lpstr>
      <vt:lpstr>PowerPoint Presentation</vt:lpstr>
      <vt:lpstr>Quantum wellstwo-dimensional semiconductors</vt:lpstr>
      <vt:lpstr>PowerPoint Presentation</vt:lpstr>
      <vt:lpstr>PowerPoint Presentation</vt:lpstr>
      <vt:lpstr>Excitions in a quantum well: take into Coulomb interaciton between electron and hole.</vt:lpstr>
      <vt:lpstr>Excitions in a quantum well: take into Coulomb interaciton between electron and hole.</vt:lpstr>
      <vt:lpstr>PowerPoint Presentation</vt:lpstr>
      <vt:lpstr>PowerPoint Presentation</vt:lpstr>
      <vt:lpstr>PowerPoint Presentation</vt:lpstr>
      <vt:lpstr>PowerPoint Presentation</vt:lpstr>
      <vt:lpstr>Electroluminescencehigh-field Electroluminescence</vt:lpstr>
      <vt:lpstr> Experimetnal consideration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 Electrical properties of a p-n junction</vt:lpstr>
      <vt:lpstr>  Electrical properties of a p-n junction</vt:lpstr>
      <vt:lpstr>PowerPoint Presentation</vt:lpstr>
      <vt:lpstr>PowerPoint Presentation</vt:lpstr>
      <vt:lpstr>PowerPoint Presentation</vt:lpstr>
      <vt:lpstr>PowerPoint Presentation</vt:lpstr>
      <vt:lpstr>PowerPoint Presentation</vt:lpstr>
      <vt:lpstr>PowerPoint Presentation</vt:lpstr>
      <vt:lpstr>Electroluminescence Electroluminescence of a p-n junction biased in the reverse direction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Electroluminescence. Low-dimensional structures I: quantum wells</dc:title>
  <dc:creator>Qingyun Liu</dc:creator>
  <cp:lastModifiedBy>Roody</cp:lastModifiedBy>
  <cp:revision>437</cp:revision>
  <dcterms:created xsi:type="dcterms:W3CDTF">2017-11-23T19:05:09Z</dcterms:created>
  <dcterms:modified xsi:type="dcterms:W3CDTF">2017-12-04T09:56:19Z</dcterms:modified>
</cp:coreProperties>
</file>