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handoutMasterIdLst>
    <p:handoutMasterId r:id="rId39"/>
  </p:handoutMasterIdLst>
  <p:sldIdLst>
    <p:sldId id="258" r:id="rId2"/>
    <p:sldId id="262" r:id="rId3"/>
    <p:sldId id="263" r:id="rId4"/>
    <p:sldId id="264" r:id="rId5"/>
    <p:sldId id="267" r:id="rId6"/>
    <p:sldId id="268" r:id="rId7"/>
    <p:sldId id="269" r:id="rId8"/>
    <p:sldId id="265" r:id="rId9"/>
    <p:sldId id="270" r:id="rId10"/>
    <p:sldId id="271" r:id="rId11"/>
    <p:sldId id="272" r:id="rId12"/>
    <p:sldId id="273" r:id="rId13"/>
    <p:sldId id="266" r:id="rId14"/>
    <p:sldId id="274" r:id="rId15"/>
    <p:sldId id="275" r:id="rId16"/>
    <p:sldId id="276" r:id="rId17"/>
    <p:sldId id="277" r:id="rId18"/>
    <p:sldId id="278" r:id="rId19"/>
    <p:sldId id="279" r:id="rId20"/>
    <p:sldId id="280" r:id="rId21"/>
    <p:sldId id="283" r:id="rId22"/>
    <p:sldId id="281" r:id="rId23"/>
    <p:sldId id="282" r:id="rId24"/>
    <p:sldId id="285" r:id="rId25"/>
    <p:sldId id="286" r:id="rId26"/>
    <p:sldId id="290" r:id="rId27"/>
    <p:sldId id="291" r:id="rId28"/>
    <p:sldId id="292" r:id="rId29"/>
    <p:sldId id="287" r:id="rId30"/>
    <p:sldId id="288" r:id="rId31"/>
    <p:sldId id="293" r:id="rId32"/>
    <p:sldId id="294" r:id="rId33"/>
    <p:sldId id="295" r:id="rId34"/>
    <p:sldId id="296" r:id="rId35"/>
    <p:sldId id="289" r:id="rId36"/>
    <p:sldId id="284" r:id="rId37"/>
  </p:sldIdLst>
  <p:sldSz cx="9144000" cy="6858000" type="screen4x3"/>
  <p:notesSz cx="6797675" cy="9926638"/>
  <p:custDataLst>
    <p:tags r:id="rId4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96">
          <p15:clr>
            <a:srgbClr val="A4A3A4"/>
          </p15:clr>
        </p15:guide>
        <p15:guide id="2" orient="horz" pos="629">
          <p15:clr>
            <a:srgbClr val="A4A3A4"/>
          </p15:clr>
        </p15:guide>
        <p15:guide id="3" orient="horz" pos="997">
          <p15:clr>
            <a:srgbClr val="A4A3A4"/>
          </p15:clr>
        </p15:guide>
        <p15:guide id="4" orient="horz">
          <p15:clr>
            <a:srgbClr val="A4A3A4"/>
          </p15:clr>
        </p15:guide>
        <p15:guide id="5" orient="horz" pos="217">
          <p15:clr>
            <a:srgbClr val="A4A3A4"/>
          </p15:clr>
        </p15:guide>
        <p15:guide id="6" orient="horz" pos="3681">
          <p15:clr>
            <a:srgbClr val="A4A3A4"/>
          </p15:clr>
        </p15:guide>
        <p15:guide id="7" orient="horz" pos="4054">
          <p15:clr>
            <a:srgbClr val="A4A3A4"/>
          </p15:clr>
        </p15:guide>
        <p15:guide id="8" pos="631">
          <p15:clr>
            <a:srgbClr val="A4A3A4"/>
          </p15:clr>
        </p15:guide>
        <p15:guide id="9" pos="1020">
          <p15:clr>
            <a:srgbClr val="A4A3A4"/>
          </p15:clr>
        </p15:guide>
        <p15:guide id="10" pos="5389">
          <p15:clr>
            <a:srgbClr val="A4A3A4"/>
          </p15:clr>
        </p15:guide>
        <p15:guide id="11" pos="3120">
          <p15:clr>
            <a:srgbClr val="A4A3A4"/>
          </p15:clr>
        </p15:guide>
        <p15:guide id="12" pos="219">
          <p15:clr>
            <a:srgbClr val="A4A3A4"/>
          </p15:clr>
        </p15:guide>
        <p15:guide id="13" pos="3292">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922E"/>
    <a:srgbClr val="1954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4660"/>
  </p:normalViewPr>
  <p:slideViewPr>
    <p:cSldViewPr snapToGrid="0" showGuides="1">
      <p:cViewPr varScale="1">
        <p:scale>
          <a:sx n="87" d="100"/>
          <a:sy n="87" d="100"/>
        </p:scale>
        <p:origin x="966" y="90"/>
      </p:cViewPr>
      <p:guideLst>
        <p:guide orient="horz" pos="1296"/>
        <p:guide orient="horz" pos="629"/>
        <p:guide orient="horz" pos="997"/>
        <p:guide orient="horz"/>
        <p:guide orient="horz" pos="217"/>
        <p:guide orient="horz" pos="3681"/>
        <p:guide orient="horz" pos="4054"/>
        <p:guide pos="631"/>
        <p:guide pos="1020"/>
        <p:guide pos="5389"/>
        <p:guide pos="3120"/>
        <p:guide pos="219"/>
        <p:guide pos="3292"/>
      </p:guideLst>
    </p:cSldViewPr>
  </p:slideViewPr>
  <p:notesTextViewPr>
    <p:cViewPr>
      <p:scale>
        <a:sx n="75" d="100"/>
        <a:sy n="75" d="100"/>
      </p:scale>
      <p:origin x="0" y="0"/>
    </p:cViewPr>
  </p:notesTextViewPr>
  <p:sorterViewPr>
    <p:cViewPr>
      <p:scale>
        <a:sx n="100" d="100"/>
        <a:sy n="100" d="100"/>
      </p:scale>
      <p:origin x="0" y="0"/>
    </p:cViewPr>
  </p:sorterViewPr>
  <p:notesViewPr>
    <p:cSldViewPr snapToGrid="0" showGuides="1">
      <p:cViewPr varScale="1">
        <p:scale>
          <a:sx n="80" d="100"/>
          <a:sy n="80" d="100"/>
        </p:scale>
        <p:origin x="-3174" y="-78"/>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Platshållare för datum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7079D065-03A5-4C09-9A36-A973175AAF75}" type="datetimeFigureOut">
              <a:rPr lang="en-GB" smtClean="0"/>
              <a:pPr/>
              <a:t>09/12/2017</a:t>
            </a:fld>
            <a:endParaRPr lang="en-GB"/>
          </a:p>
        </p:txBody>
      </p:sp>
      <p:sp>
        <p:nvSpPr>
          <p:cNvPr id="4" name="Platshållare för sidfot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5" name="Platshållare för bildnumm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74F99DCF-A131-4957-829E-DFB5C8C3EC8F}" type="slidenum">
              <a:rPr lang="en-GB" smtClean="0"/>
              <a:pPr/>
              <a:t>‹Nr.›</a:t>
            </a:fld>
            <a:endParaRPr lang="en-GB"/>
          </a:p>
        </p:txBody>
      </p:sp>
    </p:spTree>
    <p:extLst>
      <p:ext uri="{BB962C8B-B14F-4D97-AF65-F5344CB8AC3E}">
        <p14:creationId xmlns:p14="http://schemas.microsoft.com/office/powerpoint/2010/main" val="695486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7ABA3B97-C6B7-4659-A710-F5780C733557}" type="datetimeFigureOut">
              <a:rPr lang="de-DE" smtClean="0"/>
              <a:t>09.12.2017</a:t>
            </a:fld>
            <a:endParaRPr lang="de-DE"/>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2DBED343-8AD2-44F8-AAF1-3F5E1750B69B}" type="slidenum">
              <a:rPr lang="de-DE" smtClean="0"/>
              <a:t>‹Nr.›</a:t>
            </a:fld>
            <a:endParaRPr lang="de-DE"/>
          </a:p>
        </p:txBody>
      </p:sp>
    </p:spTree>
    <p:extLst>
      <p:ext uri="{BB962C8B-B14F-4D97-AF65-F5344CB8AC3E}">
        <p14:creationId xmlns:p14="http://schemas.microsoft.com/office/powerpoint/2010/main" val="18770330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p>
        </p:txBody>
      </p:sp>
      <p:sp>
        <p:nvSpPr>
          <p:cNvPr id="4" name="Slide Number Placeholder 3"/>
          <p:cNvSpPr>
            <a:spLocks noGrp="1"/>
          </p:cNvSpPr>
          <p:nvPr>
            <p:ph type="sldNum" sz="quarter" idx="10"/>
          </p:nvPr>
        </p:nvSpPr>
        <p:spPr/>
        <p:txBody>
          <a:bodyPr/>
          <a:lstStyle/>
          <a:p>
            <a:fld id="{2DBED343-8AD2-44F8-AAF1-3F5E1750B69B}" type="slidenum">
              <a:rPr lang="de-DE" smtClean="0"/>
              <a:t>1</a:t>
            </a:fld>
            <a:endParaRPr lang="de-DE"/>
          </a:p>
        </p:txBody>
      </p:sp>
    </p:spTree>
    <p:extLst>
      <p:ext uri="{BB962C8B-B14F-4D97-AF65-F5344CB8AC3E}">
        <p14:creationId xmlns:p14="http://schemas.microsoft.com/office/powerpoint/2010/main" val="29884737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p>
        </p:txBody>
      </p:sp>
      <p:sp>
        <p:nvSpPr>
          <p:cNvPr id="4" name="Slide Number Placeholder 3"/>
          <p:cNvSpPr>
            <a:spLocks noGrp="1"/>
          </p:cNvSpPr>
          <p:nvPr>
            <p:ph type="sldNum" sz="quarter" idx="10"/>
          </p:nvPr>
        </p:nvSpPr>
        <p:spPr/>
        <p:txBody>
          <a:bodyPr/>
          <a:lstStyle/>
          <a:p>
            <a:fld id="{2DBED343-8AD2-44F8-AAF1-3F5E1750B69B}" type="slidenum">
              <a:rPr lang="de-DE" smtClean="0"/>
              <a:t>2</a:t>
            </a:fld>
            <a:endParaRPr lang="de-DE"/>
          </a:p>
        </p:txBody>
      </p:sp>
    </p:spTree>
    <p:extLst>
      <p:ext uri="{BB962C8B-B14F-4D97-AF65-F5344CB8AC3E}">
        <p14:creationId xmlns:p14="http://schemas.microsoft.com/office/powerpoint/2010/main" val="2054835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smtClean="0"/>
              <a:t>Reminder to last week: going from bulk semiconductor</a:t>
            </a:r>
            <a:r>
              <a:rPr lang="de-DE" baseline="0" dirty="0" smtClean="0"/>
              <a:t> to low-dimensional structure changes density of state</a:t>
            </a:r>
            <a:endParaRPr lang="de-DE" dirty="0"/>
          </a:p>
        </p:txBody>
      </p:sp>
      <p:sp>
        <p:nvSpPr>
          <p:cNvPr id="4" name="Slide Number Placeholder 3"/>
          <p:cNvSpPr>
            <a:spLocks noGrp="1"/>
          </p:cNvSpPr>
          <p:nvPr>
            <p:ph type="sldNum" sz="quarter" idx="10"/>
          </p:nvPr>
        </p:nvSpPr>
        <p:spPr/>
        <p:txBody>
          <a:bodyPr/>
          <a:lstStyle/>
          <a:p>
            <a:fld id="{2DBED343-8AD2-44F8-AAF1-3F5E1750B69B}" type="slidenum">
              <a:rPr lang="de-DE" smtClean="0"/>
              <a:t>3</a:t>
            </a:fld>
            <a:endParaRPr lang="de-DE"/>
          </a:p>
        </p:txBody>
      </p:sp>
    </p:spTree>
    <p:extLst>
      <p:ext uri="{BB962C8B-B14F-4D97-AF65-F5344CB8AC3E}">
        <p14:creationId xmlns:p14="http://schemas.microsoft.com/office/powerpoint/2010/main" val="1300445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smtClean="0"/>
              <a:t>Motion of electrons</a:t>
            </a:r>
            <a:r>
              <a:rPr lang="de-DE" baseline="0" dirty="0" smtClean="0"/>
              <a:t> and holes is confine in two dimensions</a:t>
            </a:r>
          </a:p>
          <a:p>
            <a:r>
              <a:rPr lang="de-DE" baseline="0" dirty="0" smtClean="0"/>
              <a:t>Spectra recorded for different opening sizes of non-transparent masks covering the wires</a:t>
            </a:r>
            <a:endParaRPr lang="de-DE" dirty="0"/>
          </a:p>
        </p:txBody>
      </p:sp>
      <p:sp>
        <p:nvSpPr>
          <p:cNvPr id="4" name="Slide Number Placeholder 3"/>
          <p:cNvSpPr>
            <a:spLocks noGrp="1"/>
          </p:cNvSpPr>
          <p:nvPr>
            <p:ph type="sldNum" sz="quarter" idx="10"/>
          </p:nvPr>
        </p:nvSpPr>
        <p:spPr/>
        <p:txBody>
          <a:bodyPr/>
          <a:lstStyle/>
          <a:p>
            <a:fld id="{2DBED343-8AD2-44F8-AAF1-3F5E1750B69B}" type="slidenum">
              <a:rPr lang="de-DE" smtClean="0"/>
              <a:t>4</a:t>
            </a:fld>
            <a:endParaRPr lang="de-DE"/>
          </a:p>
        </p:txBody>
      </p:sp>
    </p:spTree>
    <p:extLst>
      <p:ext uri="{BB962C8B-B14F-4D97-AF65-F5344CB8AC3E}">
        <p14:creationId xmlns:p14="http://schemas.microsoft.com/office/powerpoint/2010/main" val="2001619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smtClean="0"/>
              <a:t>Energy is quantized in x and z direction, in y-direction:</a:t>
            </a:r>
            <a:r>
              <a:rPr lang="de-DE" baseline="0" dirty="0" smtClean="0"/>
              <a:t> still like bulk seminconductor</a:t>
            </a:r>
          </a:p>
          <a:p>
            <a:r>
              <a:rPr lang="de-DE" baseline="0" dirty="0" smtClean="0"/>
              <a:t>Important, when going from energy space to k-space we need to include the partial derivative</a:t>
            </a:r>
          </a:p>
          <a:p>
            <a:endParaRPr lang="de-DE" dirty="0"/>
          </a:p>
        </p:txBody>
      </p:sp>
      <p:sp>
        <p:nvSpPr>
          <p:cNvPr id="4" name="Slide Number Placeholder 3"/>
          <p:cNvSpPr>
            <a:spLocks noGrp="1"/>
          </p:cNvSpPr>
          <p:nvPr>
            <p:ph type="sldNum" sz="quarter" idx="10"/>
          </p:nvPr>
        </p:nvSpPr>
        <p:spPr/>
        <p:txBody>
          <a:bodyPr/>
          <a:lstStyle/>
          <a:p>
            <a:fld id="{2DBED343-8AD2-44F8-AAF1-3F5E1750B69B}" type="slidenum">
              <a:rPr lang="de-DE" smtClean="0"/>
              <a:t>5</a:t>
            </a:fld>
            <a:endParaRPr lang="de-DE"/>
          </a:p>
        </p:txBody>
      </p:sp>
    </p:spTree>
    <p:extLst>
      <p:ext uri="{BB962C8B-B14F-4D97-AF65-F5344CB8AC3E}">
        <p14:creationId xmlns:p14="http://schemas.microsoft.com/office/powerpoint/2010/main" val="19089489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smtClean="0"/>
              <a:t>Joint</a:t>
            </a:r>
            <a:r>
              <a:rPr lang="de-DE" baseline="0" dirty="0" smtClean="0"/>
              <a:t> DOS: determines the number of electronic states in CB and VB, similar structure, but not, summation over all allowed pairs of quantum numbers jx and jz</a:t>
            </a:r>
          </a:p>
          <a:p>
            <a:endParaRPr lang="de-DE" dirty="0"/>
          </a:p>
        </p:txBody>
      </p:sp>
      <p:sp>
        <p:nvSpPr>
          <p:cNvPr id="4" name="Slide Number Placeholder 3"/>
          <p:cNvSpPr>
            <a:spLocks noGrp="1"/>
          </p:cNvSpPr>
          <p:nvPr>
            <p:ph type="sldNum" sz="quarter" idx="10"/>
          </p:nvPr>
        </p:nvSpPr>
        <p:spPr/>
        <p:txBody>
          <a:bodyPr/>
          <a:lstStyle/>
          <a:p>
            <a:fld id="{2DBED343-8AD2-44F8-AAF1-3F5E1750B69B}" type="slidenum">
              <a:rPr lang="de-DE" smtClean="0"/>
              <a:t>6</a:t>
            </a:fld>
            <a:endParaRPr lang="de-DE"/>
          </a:p>
        </p:txBody>
      </p:sp>
    </p:spTree>
    <p:extLst>
      <p:ext uri="{BB962C8B-B14F-4D97-AF65-F5344CB8AC3E}">
        <p14:creationId xmlns:p14="http://schemas.microsoft.com/office/powerpoint/2010/main" val="263450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smtClean="0"/>
              <a:t>Free exciton: can</a:t>
            </a:r>
            <a:r>
              <a:rPr lang="de-DE" baseline="0" dirty="0" smtClean="0"/>
              <a:t> move freely in 1D (along the wire)</a:t>
            </a:r>
          </a:p>
          <a:p>
            <a:r>
              <a:rPr lang="de-DE" baseline="0" dirty="0" smtClean="0"/>
              <a:t>Singularities in DOS are not observed in absorption spectrum</a:t>
            </a:r>
          </a:p>
          <a:p>
            <a:r>
              <a:rPr lang="de-DE" baseline="0" dirty="0" smtClean="0"/>
              <a:t>Wire blueshift compared to quantum well, difference in shape: „fine-structure“ modulation of the emission via density of states</a:t>
            </a:r>
          </a:p>
          <a:p>
            <a:r>
              <a:rPr lang="de-DE" baseline="0" dirty="0" smtClean="0"/>
              <a:t>Small distance between maxima: relatively week confinement in one direction (x or z)</a:t>
            </a:r>
          </a:p>
          <a:p>
            <a:r>
              <a:rPr lang="de-DE" baseline="0" dirty="0" smtClean="0"/>
              <a:t>In both cases splitting of heavy and light hole band</a:t>
            </a:r>
          </a:p>
          <a:p>
            <a:r>
              <a:rPr lang="de-DE" baseline="0" dirty="0" smtClean="0"/>
              <a:t>Broadening reflects pauli principle</a:t>
            </a:r>
          </a:p>
          <a:p>
            <a:endParaRPr lang="de-DE" dirty="0"/>
          </a:p>
        </p:txBody>
      </p:sp>
      <p:sp>
        <p:nvSpPr>
          <p:cNvPr id="4" name="Slide Number Placeholder 3"/>
          <p:cNvSpPr>
            <a:spLocks noGrp="1"/>
          </p:cNvSpPr>
          <p:nvPr>
            <p:ph type="sldNum" sz="quarter" idx="10"/>
          </p:nvPr>
        </p:nvSpPr>
        <p:spPr/>
        <p:txBody>
          <a:bodyPr/>
          <a:lstStyle/>
          <a:p>
            <a:fld id="{2DBED343-8AD2-44F8-AAF1-3F5E1750B69B}" type="slidenum">
              <a:rPr lang="de-DE" smtClean="0"/>
              <a:t>7</a:t>
            </a:fld>
            <a:endParaRPr lang="de-DE"/>
          </a:p>
        </p:txBody>
      </p:sp>
    </p:spTree>
    <p:extLst>
      <p:ext uri="{BB962C8B-B14F-4D97-AF65-F5344CB8AC3E}">
        <p14:creationId xmlns:p14="http://schemas.microsoft.com/office/powerpoint/2010/main" val="18591915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smtClean="0"/>
              <a:t>Nanocrystals now in „quantum dot“</a:t>
            </a:r>
            <a:r>
              <a:rPr lang="de-DE" baseline="0" dirty="0" smtClean="0"/>
              <a:t> displays </a:t>
            </a:r>
            <a:endParaRPr lang="de-DE" dirty="0"/>
          </a:p>
        </p:txBody>
      </p:sp>
      <p:sp>
        <p:nvSpPr>
          <p:cNvPr id="4" name="Slide Number Placeholder 3"/>
          <p:cNvSpPr>
            <a:spLocks noGrp="1"/>
          </p:cNvSpPr>
          <p:nvPr>
            <p:ph type="sldNum" sz="quarter" idx="10"/>
          </p:nvPr>
        </p:nvSpPr>
        <p:spPr/>
        <p:txBody>
          <a:bodyPr/>
          <a:lstStyle/>
          <a:p>
            <a:fld id="{2DBED343-8AD2-44F8-AAF1-3F5E1750B69B}" type="slidenum">
              <a:rPr lang="de-DE" smtClean="0"/>
              <a:t>8</a:t>
            </a:fld>
            <a:endParaRPr lang="de-DE"/>
          </a:p>
        </p:txBody>
      </p:sp>
    </p:spTree>
    <p:extLst>
      <p:ext uri="{BB962C8B-B14F-4D97-AF65-F5344CB8AC3E}">
        <p14:creationId xmlns:p14="http://schemas.microsoft.com/office/powerpoint/2010/main" val="12393841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smtClean="0"/>
              <a:t>Assume a QD with radius</a:t>
            </a:r>
            <a:r>
              <a:rPr lang="de-DE" baseline="0" dirty="0" smtClean="0"/>
              <a:t> R, describe quantum confinement in all directions via spherically symmetric potential</a:t>
            </a:r>
          </a:p>
          <a:p>
            <a:r>
              <a:rPr lang="de-DE" baseline="0" dirty="0" smtClean="0"/>
              <a:t>Use symmetry to simplify the problem: go to spherical coordinated, wavefunction can be separated in functions of the individual variables.</a:t>
            </a:r>
          </a:p>
          <a:p>
            <a:endParaRPr lang="de-DE" dirty="0"/>
          </a:p>
        </p:txBody>
      </p:sp>
      <p:sp>
        <p:nvSpPr>
          <p:cNvPr id="4" name="Slide Number Placeholder 3"/>
          <p:cNvSpPr>
            <a:spLocks noGrp="1"/>
          </p:cNvSpPr>
          <p:nvPr>
            <p:ph type="sldNum" sz="quarter" idx="10"/>
          </p:nvPr>
        </p:nvSpPr>
        <p:spPr/>
        <p:txBody>
          <a:bodyPr/>
          <a:lstStyle/>
          <a:p>
            <a:fld id="{2DBED343-8AD2-44F8-AAF1-3F5E1750B69B}" type="slidenum">
              <a:rPr lang="de-DE" smtClean="0"/>
              <a:t>9</a:t>
            </a:fld>
            <a:endParaRPr lang="de-DE"/>
          </a:p>
        </p:txBody>
      </p:sp>
    </p:spTree>
    <p:extLst>
      <p:ext uri="{BB962C8B-B14F-4D97-AF65-F5344CB8AC3E}">
        <p14:creationId xmlns:p14="http://schemas.microsoft.com/office/powerpoint/2010/main" val="5039321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smtClean="0"/>
              <a:t>Calculate eigenvalues for energy</a:t>
            </a:r>
            <a:r>
              <a:rPr lang="de-DE" baseline="0" dirty="0" smtClean="0"/>
              <a:t> from this equation.</a:t>
            </a:r>
          </a:p>
          <a:p>
            <a:r>
              <a:rPr lang="de-DE" baseline="0" dirty="0" smtClean="0"/>
              <a:t>(2l-1) degeneracy in magnetic quantum number, can be lifted in magnetic field</a:t>
            </a:r>
          </a:p>
          <a:p>
            <a:r>
              <a:rPr lang="de-DE" baseline="0" dirty="0" smtClean="0"/>
              <a:t>Orbital quantum numbers are also labled s, p, d, f,... As in atoms</a:t>
            </a:r>
          </a:p>
          <a:p>
            <a:r>
              <a:rPr lang="de-DE" baseline="0" dirty="0" smtClean="0"/>
              <a:t>No bound state for shallow QDs -&gt; encapsulation with wider bandgap</a:t>
            </a:r>
            <a:endParaRPr lang="de-DE" dirty="0"/>
          </a:p>
        </p:txBody>
      </p:sp>
      <p:sp>
        <p:nvSpPr>
          <p:cNvPr id="4" name="Slide Number Placeholder 3"/>
          <p:cNvSpPr>
            <a:spLocks noGrp="1"/>
          </p:cNvSpPr>
          <p:nvPr>
            <p:ph type="sldNum" sz="quarter" idx="10"/>
          </p:nvPr>
        </p:nvSpPr>
        <p:spPr/>
        <p:txBody>
          <a:bodyPr/>
          <a:lstStyle/>
          <a:p>
            <a:fld id="{2DBED343-8AD2-44F8-AAF1-3F5E1750B69B}" type="slidenum">
              <a:rPr lang="de-DE" smtClean="0"/>
              <a:t>10</a:t>
            </a:fld>
            <a:endParaRPr lang="de-DE"/>
          </a:p>
        </p:txBody>
      </p:sp>
    </p:spTree>
    <p:extLst>
      <p:ext uri="{BB962C8B-B14F-4D97-AF65-F5344CB8AC3E}">
        <p14:creationId xmlns:p14="http://schemas.microsoft.com/office/powerpoint/2010/main" val="9281324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smtClean="0"/>
              <a:t>Type of confinement</a:t>
            </a:r>
            <a:r>
              <a:rPr lang="de-DE" baseline="0" dirty="0" smtClean="0"/>
              <a:t> depends on quantum dot size in comparison to lattice constant and exciton Bohr radius</a:t>
            </a:r>
          </a:p>
          <a:p>
            <a:r>
              <a:rPr lang="de-DE" baseline="0" dirty="0" smtClean="0"/>
              <a:t>Strong confinement for QD radius much smaller than exciton Bohr radius (typically a few nanometers), but still larger than the lattice constant</a:t>
            </a:r>
          </a:p>
          <a:p>
            <a:r>
              <a:rPr lang="de-DE" baseline="0" dirty="0" smtClean="0"/>
              <a:t>For stong confinement only transisions between electron and hole states with the same quantum number allowed</a:t>
            </a:r>
          </a:p>
          <a:p>
            <a:r>
              <a:rPr lang="de-DE" baseline="0" dirty="0" smtClean="0"/>
              <a:t>Ground state: Eg, infinite potential well, effective coloumb interaction, correlation energy</a:t>
            </a:r>
          </a:p>
          <a:p>
            <a:r>
              <a:rPr lang="de-DE" baseline="0" dirty="0" smtClean="0"/>
              <a:t>Surface polarization: can cause self-trapping, localization of wave-function at surface</a:t>
            </a:r>
          </a:p>
          <a:p>
            <a:r>
              <a:rPr lang="de-DE" baseline="0" dirty="0" smtClean="0"/>
              <a:t>Weak confinement: excitonic effects dominate, quantum confinement is weak and only causes the kinetic energy of the exciton center-of-mass motion to be quantized, start with bulk exciton dispersion</a:t>
            </a:r>
          </a:p>
          <a:p>
            <a:r>
              <a:rPr lang="de-DE" baseline="0" dirty="0" smtClean="0"/>
              <a:t>X ground state is shifted towards higher energy compared to bulk , but shift is smaller than X binding energy -&gt; „weak“ confinement</a:t>
            </a:r>
            <a:endParaRPr lang="de-DE" dirty="0"/>
          </a:p>
        </p:txBody>
      </p:sp>
      <p:sp>
        <p:nvSpPr>
          <p:cNvPr id="4" name="Slide Number Placeholder 3"/>
          <p:cNvSpPr>
            <a:spLocks noGrp="1"/>
          </p:cNvSpPr>
          <p:nvPr>
            <p:ph type="sldNum" sz="quarter" idx="10"/>
          </p:nvPr>
        </p:nvSpPr>
        <p:spPr/>
        <p:txBody>
          <a:bodyPr/>
          <a:lstStyle/>
          <a:p>
            <a:fld id="{2DBED343-8AD2-44F8-AAF1-3F5E1750B69B}" type="slidenum">
              <a:rPr lang="de-DE" smtClean="0"/>
              <a:t>11</a:t>
            </a:fld>
            <a:endParaRPr lang="de-DE"/>
          </a:p>
        </p:txBody>
      </p:sp>
    </p:spTree>
    <p:extLst>
      <p:ext uri="{BB962C8B-B14F-4D97-AF65-F5344CB8AC3E}">
        <p14:creationId xmlns:p14="http://schemas.microsoft.com/office/powerpoint/2010/main" val="2761833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smtClean="0"/>
              <a:t>Highly studied in the past 30 years, every sample has it‘s own</a:t>
            </a:r>
            <a:r>
              <a:rPr lang="de-DE" baseline="0" dirty="0" smtClean="0"/>
              <a:t> characteristic </a:t>
            </a:r>
          </a:p>
          <a:p>
            <a:r>
              <a:rPr lang="de-DE" baseline="0" dirty="0" smtClean="0"/>
              <a:t>Blueshift increases with decreasing size of the crystal</a:t>
            </a:r>
          </a:p>
          <a:p>
            <a:r>
              <a:rPr lang="de-DE" dirty="0" smtClean="0"/>
              <a:t>Inhomogeneous broadening,</a:t>
            </a:r>
            <a:r>
              <a:rPr lang="de-DE" baseline="0" dirty="0" smtClean="0"/>
              <a:t> because ensemble comprises of differently sized qds, differnt lifetimes, </a:t>
            </a:r>
          </a:p>
          <a:p>
            <a:r>
              <a:rPr lang="de-DE" baseline="0" dirty="0" smtClean="0"/>
              <a:t>Silver bromide shows points 1 and 2, iodine peak disappears: due to small size of nanocrystals the concentration of Iodine atomes can be neglected, due to this, also emission from free excitons, because they are no longer bound by the impurity</a:t>
            </a:r>
          </a:p>
          <a:p>
            <a:r>
              <a:rPr lang="de-DE" baseline="0" dirty="0" smtClean="0"/>
              <a:t>Cadmium Selenite crystals: heated to increase size, bold line: absorption, dashed: emission, increase in size causes red shift, absorption becomes smoother, like solid, coulomb interaction prevails, narrower emission</a:t>
            </a:r>
          </a:p>
          <a:p>
            <a:endParaRPr lang="de-DE" baseline="0" dirty="0" smtClean="0"/>
          </a:p>
        </p:txBody>
      </p:sp>
      <p:sp>
        <p:nvSpPr>
          <p:cNvPr id="4" name="Slide Number Placeholder 3"/>
          <p:cNvSpPr>
            <a:spLocks noGrp="1"/>
          </p:cNvSpPr>
          <p:nvPr>
            <p:ph type="sldNum" sz="quarter" idx="10"/>
          </p:nvPr>
        </p:nvSpPr>
        <p:spPr/>
        <p:txBody>
          <a:bodyPr/>
          <a:lstStyle/>
          <a:p>
            <a:fld id="{2DBED343-8AD2-44F8-AAF1-3F5E1750B69B}" type="slidenum">
              <a:rPr lang="de-DE" smtClean="0"/>
              <a:t>12</a:t>
            </a:fld>
            <a:endParaRPr lang="de-DE"/>
          </a:p>
        </p:txBody>
      </p:sp>
    </p:spTree>
    <p:extLst>
      <p:ext uri="{BB962C8B-B14F-4D97-AF65-F5344CB8AC3E}">
        <p14:creationId xmlns:p14="http://schemas.microsoft.com/office/powerpoint/2010/main" val="6465251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smtClean="0"/>
              <a:t>In bulk: rapid</a:t>
            </a:r>
            <a:r>
              <a:rPr lang="de-DE" baseline="0" dirty="0" smtClean="0"/>
              <a:t> cooldown of hot carriers: quasi continous spectrum of carriers allows cascaded emission of LO-phonons with large energy, emission of accoustic phonons is not very important</a:t>
            </a:r>
          </a:p>
          <a:p>
            <a:r>
              <a:rPr lang="de-DE" baseline="0" dirty="0" smtClean="0"/>
              <a:t>This concept fails in QDs, carriers can only release energy to energy spacing between discrete levels, can be larger than energy of LO phonon, relaxation only via combination of optical an accoustic phonons</a:t>
            </a:r>
          </a:p>
          <a:p>
            <a:r>
              <a:rPr lang="de-DE" baseline="0" dirty="0" smtClean="0"/>
              <a:t>ZnO: decrease in size causes S-1LO... Lines to dissappear, which are phonon replicas for free X and donor bound X emission. Decrease in intensity corresponds to decreasing strength of exciton binding energy in smaller crystals</a:t>
            </a:r>
          </a:p>
          <a:p>
            <a:r>
              <a:rPr lang="de-DE" baseline="0" dirty="0" smtClean="0"/>
              <a:t> other interpretation: smaller dipole moment</a:t>
            </a:r>
          </a:p>
          <a:p>
            <a:r>
              <a:rPr lang="de-DE" baseline="0" dirty="0" smtClean="0"/>
              <a:t>Increased energy loss rate for smaller crystal, experimental data can be fitted by adiabatic relaxation and Fröhlich interaction (in polar semiconductors, opposite oscillations of opposedly charged ions, long-wavelength LO-phonons induce a long-range macroscopic e-field , this field has interaction with charges)</a:t>
            </a:r>
          </a:p>
          <a:p>
            <a:r>
              <a:rPr lang="de-DE" baseline="0" dirty="0" smtClean="0"/>
              <a:t>Phonon bottleneck can be broken or counteracted by a special type of Auger recombination in which the Coulomb e—h interaction applies, electron transfers energy to the hole and then relax to bottom of conduction band via interband transition</a:t>
            </a:r>
          </a:p>
          <a:p>
            <a:endParaRPr lang="de-DE" dirty="0"/>
          </a:p>
        </p:txBody>
      </p:sp>
      <p:sp>
        <p:nvSpPr>
          <p:cNvPr id="4" name="Slide Number Placeholder 3"/>
          <p:cNvSpPr>
            <a:spLocks noGrp="1"/>
          </p:cNvSpPr>
          <p:nvPr>
            <p:ph type="sldNum" sz="quarter" idx="10"/>
          </p:nvPr>
        </p:nvSpPr>
        <p:spPr/>
        <p:txBody>
          <a:bodyPr/>
          <a:lstStyle/>
          <a:p>
            <a:fld id="{2DBED343-8AD2-44F8-AAF1-3F5E1750B69B}" type="slidenum">
              <a:rPr lang="de-DE" smtClean="0"/>
              <a:t>13</a:t>
            </a:fld>
            <a:endParaRPr lang="de-DE"/>
          </a:p>
        </p:txBody>
      </p:sp>
    </p:spTree>
    <p:extLst>
      <p:ext uri="{BB962C8B-B14F-4D97-AF65-F5344CB8AC3E}">
        <p14:creationId xmlns:p14="http://schemas.microsoft.com/office/powerpoint/2010/main" val="24750199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smtClean="0"/>
              <a:t>Realization in double-quantum</a:t>
            </a:r>
            <a:r>
              <a:rPr lang="de-DE" baseline="0" dirty="0" smtClean="0"/>
              <a:t> well, incline via external electric field, electrons and holes are spacially separate. Slower recombination rate due to lower overlap of wavefunctions</a:t>
            </a:r>
          </a:p>
          <a:p>
            <a:r>
              <a:rPr lang="de-DE" baseline="0" dirty="0" smtClean="0"/>
              <a:t>Emission shifts with applied voltage, saturation due to shielding by sufficient concentration of indirect excitons</a:t>
            </a:r>
            <a:endParaRPr lang="de-DE" dirty="0"/>
          </a:p>
        </p:txBody>
      </p:sp>
      <p:sp>
        <p:nvSpPr>
          <p:cNvPr id="4" name="Slide Number Placeholder 3"/>
          <p:cNvSpPr>
            <a:spLocks noGrp="1"/>
          </p:cNvSpPr>
          <p:nvPr>
            <p:ph type="sldNum" sz="quarter" idx="10"/>
          </p:nvPr>
        </p:nvSpPr>
        <p:spPr/>
        <p:txBody>
          <a:bodyPr/>
          <a:lstStyle/>
          <a:p>
            <a:fld id="{2DBED343-8AD2-44F8-AAF1-3F5E1750B69B}" type="slidenum">
              <a:rPr lang="de-DE" smtClean="0"/>
              <a:t>14</a:t>
            </a:fld>
            <a:endParaRPr lang="de-DE"/>
          </a:p>
        </p:txBody>
      </p:sp>
    </p:spTree>
    <p:extLst>
      <p:ext uri="{BB962C8B-B14F-4D97-AF65-F5344CB8AC3E}">
        <p14:creationId xmlns:p14="http://schemas.microsoft.com/office/powerpoint/2010/main" val="28113368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smtClean="0"/>
              <a:t>Purcell: spontaneous emission depends</a:t>
            </a:r>
            <a:r>
              <a:rPr lang="de-DE" baseline="0" dirty="0" smtClean="0"/>
              <a:t> on interaction between emitter and EM field, can increase the radiative decay rate due to enhanced availability of states</a:t>
            </a:r>
          </a:p>
          <a:p>
            <a:r>
              <a:rPr lang="de-DE" baseline="0" dirty="0" smtClean="0"/>
              <a:t>Plasmon, quasiparticle that consists of quantizations of the plasma</a:t>
            </a:r>
          </a:p>
          <a:p>
            <a:r>
              <a:rPr lang="de-DE" baseline="0" dirty="0" smtClean="0"/>
              <a:t>Generally accepted concept: if a single photon is emitted by the single semiconductor, a single e-h pair is created, excess energy is lost, not matter how large</a:t>
            </a:r>
          </a:p>
          <a:p>
            <a:r>
              <a:rPr lang="de-DE" baseline="0" dirty="0" smtClean="0"/>
              <a:t>No ban against generating 2 e-h pairs from a photon with enough energy, which could emit 2 photons. But relaxation is too fast, only 1 photon is emitted.</a:t>
            </a:r>
          </a:p>
          <a:p>
            <a:r>
              <a:rPr lang="de-DE" baseline="0" dirty="0" smtClean="0"/>
              <a:t>Ideally this is attempted in nanocrystals, small volume for carriers</a:t>
            </a:r>
          </a:p>
          <a:p>
            <a:r>
              <a:rPr lang="de-DE" baseline="0" dirty="0" smtClean="0"/>
              <a:t>Inverse Auger: 1 hot carrier for the primary pair falls to bottom of CB and releases excess energy to generate second pair via coulomb interaction</a:t>
            </a:r>
          </a:p>
          <a:p>
            <a:r>
              <a:rPr lang="de-DE" baseline="0" dirty="0" smtClean="0"/>
              <a:t>Especially effective in photovoltaics due to applied voltage that separates the carriers before they can recombine</a:t>
            </a:r>
          </a:p>
          <a:p>
            <a:endParaRPr lang="de-DE" dirty="0"/>
          </a:p>
        </p:txBody>
      </p:sp>
      <p:sp>
        <p:nvSpPr>
          <p:cNvPr id="4" name="Slide Number Placeholder 3"/>
          <p:cNvSpPr>
            <a:spLocks noGrp="1"/>
          </p:cNvSpPr>
          <p:nvPr>
            <p:ph type="sldNum" sz="quarter" idx="10"/>
          </p:nvPr>
        </p:nvSpPr>
        <p:spPr/>
        <p:txBody>
          <a:bodyPr/>
          <a:lstStyle/>
          <a:p>
            <a:fld id="{2DBED343-8AD2-44F8-AAF1-3F5E1750B69B}" type="slidenum">
              <a:rPr lang="de-DE" smtClean="0"/>
              <a:t>15</a:t>
            </a:fld>
            <a:endParaRPr lang="de-DE"/>
          </a:p>
        </p:txBody>
      </p:sp>
    </p:spTree>
    <p:extLst>
      <p:ext uri="{BB962C8B-B14F-4D97-AF65-F5344CB8AC3E}">
        <p14:creationId xmlns:p14="http://schemas.microsoft.com/office/powerpoint/2010/main" val="22610943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smtClean="0"/>
              <a:t>Regimes for</a:t>
            </a:r>
            <a:r>
              <a:rPr lang="de-DE" baseline="0" dirty="0" smtClean="0"/>
              <a:t> the occurence of various luminescence processes depends on surface density of X.</a:t>
            </a:r>
          </a:p>
          <a:p>
            <a:r>
              <a:rPr lang="de-DE" baseline="0" dirty="0" smtClean="0"/>
              <a:t>Low-density: radiative decay of bosons (e.g. Free X)</a:t>
            </a:r>
          </a:p>
          <a:p>
            <a:r>
              <a:rPr lang="de-DE" baseline="0" dirty="0" smtClean="0"/>
              <a:t>Medium density: luminescence originating from trions and XX and inelastic X collisions</a:t>
            </a:r>
          </a:p>
          <a:p>
            <a:r>
              <a:rPr lang="de-DE" baseline="0" dirty="0" smtClean="0"/>
              <a:t>High-density: ionization of excitons and bandgap renomalization, luminescence from radiative decay of a system of fermions e.g. EHP, EHL</a:t>
            </a:r>
          </a:p>
          <a:p>
            <a:r>
              <a:rPr lang="de-DE" baseline="0" dirty="0" smtClean="0"/>
              <a:t>Band gap renormalization: typically bandgap shrinks for high e-h densities due to addiontal correlation and exchange energy</a:t>
            </a:r>
            <a:endParaRPr lang="de-DE" dirty="0"/>
          </a:p>
        </p:txBody>
      </p:sp>
      <p:sp>
        <p:nvSpPr>
          <p:cNvPr id="4" name="Slide Number Placeholder 3"/>
          <p:cNvSpPr>
            <a:spLocks noGrp="1"/>
          </p:cNvSpPr>
          <p:nvPr>
            <p:ph type="sldNum" sz="quarter" idx="10"/>
          </p:nvPr>
        </p:nvSpPr>
        <p:spPr/>
        <p:txBody>
          <a:bodyPr/>
          <a:lstStyle/>
          <a:p>
            <a:fld id="{2DBED343-8AD2-44F8-AAF1-3F5E1750B69B}" type="slidenum">
              <a:rPr lang="de-DE" smtClean="0"/>
              <a:t>16</a:t>
            </a:fld>
            <a:endParaRPr lang="de-DE"/>
          </a:p>
        </p:txBody>
      </p:sp>
    </p:spTree>
    <p:extLst>
      <p:ext uri="{BB962C8B-B14F-4D97-AF65-F5344CB8AC3E}">
        <p14:creationId xmlns:p14="http://schemas.microsoft.com/office/powerpoint/2010/main" val="33941320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smtClean="0"/>
              <a:t>Higher</a:t>
            </a:r>
            <a:r>
              <a:rPr lang="de-DE" baseline="0" dirty="0" smtClean="0"/>
              <a:t> X binding energy (compared to 3d), ~1meV, lowered density of electron states in 2D system, effects of high excitation can already be seen for relatively low laser intensities</a:t>
            </a:r>
          </a:p>
          <a:p>
            <a:r>
              <a:rPr lang="de-DE" baseline="0" dirty="0" smtClean="0"/>
              <a:t>Lineshape is derived from 3d case from direct semiconductor, and constant DOS for x and XX for photon energy larger than bandgap, however this is not observed experimentally</a:t>
            </a:r>
          </a:p>
          <a:p>
            <a:r>
              <a:rPr lang="de-DE" dirty="0" smtClean="0"/>
              <a:t>Broadening</a:t>
            </a:r>
            <a:r>
              <a:rPr lang="de-DE" baseline="0" dirty="0" smtClean="0"/>
              <a:t> because the real QW has insufficiently planar surface</a:t>
            </a:r>
            <a:endParaRPr lang="de-DE" dirty="0" smtClean="0"/>
          </a:p>
        </p:txBody>
      </p:sp>
      <p:sp>
        <p:nvSpPr>
          <p:cNvPr id="4" name="Slide Number Placeholder 3"/>
          <p:cNvSpPr>
            <a:spLocks noGrp="1"/>
          </p:cNvSpPr>
          <p:nvPr>
            <p:ph type="sldNum" sz="quarter" idx="10"/>
          </p:nvPr>
        </p:nvSpPr>
        <p:spPr/>
        <p:txBody>
          <a:bodyPr/>
          <a:lstStyle/>
          <a:p>
            <a:fld id="{2DBED343-8AD2-44F8-AAF1-3F5E1750B69B}" type="slidenum">
              <a:rPr lang="de-DE" smtClean="0"/>
              <a:t>17</a:t>
            </a:fld>
            <a:endParaRPr lang="de-DE"/>
          </a:p>
        </p:txBody>
      </p:sp>
    </p:spTree>
    <p:extLst>
      <p:ext uri="{BB962C8B-B14F-4D97-AF65-F5344CB8AC3E}">
        <p14:creationId xmlns:p14="http://schemas.microsoft.com/office/powerpoint/2010/main" val="12868696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smtClean="0"/>
              <a:t>New emisison line, on the low emission side of X, red</a:t>
            </a:r>
            <a:r>
              <a:rPr lang="de-DE" baseline="0" dirty="0" smtClean="0"/>
              <a:t> shifted</a:t>
            </a:r>
          </a:p>
          <a:p>
            <a:r>
              <a:rPr lang="de-DE" dirty="0" smtClean="0"/>
              <a:t>Higher temperature</a:t>
            </a:r>
            <a:r>
              <a:rPr lang="de-DE" baseline="0" dirty="0" smtClean="0"/>
              <a:t> -&gt; T line disappears: overcome of T binding energy, also non-linear increase of intensity in log log plot</a:t>
            </a:r>
            <a:endParaRPr lang="de-DE" dirty="0"/>
          </a:p>
        </p:txBody>
      </p:sp>
      <p:sp>
        <p:nvSpPr>
          <p:cNvPr id="4" name="Slide Number Placeholder 3"/>
          <p:cNvSpPr>
            <a:spLocks noGrp="1"/>
          </p:cNvSpPr>
          <p:nvPr>
            <p:ph type="sldNum" sz="quarter" idx="10"/>
          </p:nvPr>
        </p:nvSpPr>
        <p:spPr/>
        <p:txBody>
          <a:bodyPr/>
          <a:lstStyle/>
          <a:p>
            <a:fld id="{2DBED343-8AD2-44F8-AAF1-3F5E1750B69B}" type="slidenum">
              <a:rPr lang="de-DE" smtClean="0"/>
              <a:t>18</a:t>
            </a:fld>
            <a:endParaRPr lang="de-DE"/>
          </a:p>
        </p:txBody>
      </p:sp>
    </p:spTree>
    <p:extLst>
      <p:ext uri="{BB962C8B-B14F-4D97-AF65-F5344CB8AC3E}">
        <p14:creationId xmlns:p14="http://schemas.microsoft.com/office/powerpoint/2010/main" val="9340881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smtClean="0"/>
              <a:t>N</a:t>
            </a:r>
            <a:r>
              <a:rPr lang="de-DE" baseline="0" dirty="0" smtClean="0"/>
              <a:t> is main quantum number of remaining exciton, 3/2KbT is its kinetic energy</a:t>
            </a:r>
            <a:endParaRPr lang="de-DE" dirty="0"/>
          </a:p>
        </p:txBody>
      </p:sp>
      <p:sp>
        <p:nvSpPr>
          <p:cNvPr id="4" name="Slide Number Placeholder 3"/>
          <p:cNvSpPr>
            <a:spLocks noGrp="1"/>
          </p:cNvSpPr>
          <p:nvPr>
            <p:ph type="sldNum" sz="quarter" idx="10"/>
          </p:nvPr>
        </p:nvSpPr>
        <p:spPr/>
        <p:txBody>
          <a:bodyPr/>
          <a:lstStyle/>
          <a:p>
            <a:fld id="{2DBED343-8AD2-44F8-AAF1-3F5E1750B69B}" type="slidenum">
              <a:rPr lang="de-DE" smtClean="0"/>
              <a:t>19</a:t>
            </a:fld>
            <a:endParaRPr lang="de-DE"/>
          </a:p>
        </p:txBody>
      </p:sp>
    </p:spTree>
    <p:extLst>
      <p:ext uri="{BB962C8B-B14F-4D97-AF65-F5344CB8AC3E}">
        <p14:creationId xmlns:p14="http://schemas.microsoft.com/office/powerpoint/2010/main" val="29905292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smtClean="0"/>
              <a:t>Phase space filling: consequence of reduced DOS in</a:t>
            </a:r>
            <a:r>
              <a:rPr lang="de-DE" baseline="0" dirty="0" smtClean="0"/>
              <a:t> 2D.  Since each X, even though a boson, consists of 2 fermions. With increasing excitation intensity, all available states are filled, which limits the highest attainable X concentration. </a:t>
            </a:r>
          </a:p>
          <a:p>
            <a:r>
              <a:rPr lang="de-DE" baseline="0" dirty="0" smtClean="0"/>
              <a:t>In 3D, field lines between e and h are homogenously screened in 3D by dielectric constrat of the material.</a:t>
            </a:r>
          </a:p>
          <a:p>
            <a:r>
              <a:rPr lang="de-DE" baseline="0" dirty="0" smtClean="0"/>
              <a:t>In 2D, for QW, the field lines go through the barrier, with diel. Constant eb -&gt; weaker coulomb interaction screening</a:t>
            </a:r>
          </a:p>
          <a:p>
            <a:r>
              <a:rPr lang="de-DE" baseline="0" dirty="0" smtClean="0"/>
              <a:t>Stronger binding energy, because charges feel each other more strongly</a:t>
            </a:r>
            <a:endParaRPr lang="de-DE" dirty="0"/>
          </a:p>
        </p:txBody>
      </p:sp>
      <p:sp>
        <p:nvSpPr>
          <p:cNvPr id="4" name="Slide Number Placeholder 3"/>
          <p:cNvSpPr>
            <a:spLocks noGrp="1"/>
          </p:cNvSpPr>
          <p:nvPr>
            <p:ph type="sldNum" sz="quarter" idx="10"/>
          </p:nvPr>
        </p:nvSpPr>
        <p:spPr/>
        <p:txBody>
          <a:bodyPr/>
          <a:lstStyle/>
          <a:p>
            <a:fld id="{2DBED343-8AD2-44F8-AAF1-3F5E1750B69B}" type="slidenum">
              <a:rPr lang="de-DE" smtClean="0"/>
              <a:t>20</a:t>
            </a:fld>
            <a:endParaRPr lang="de-DE"/>
          </a:p>
        </p:txBody>
      </p:sp>
    </p:spTree>
    <p:extLst>
      <p:ext uri="{BB962C8B-B14F-4D97-AF65-F5344CB8AC3E}">
        <p14:creationId xmlns:p14="http://schemas.microsoft.com/office/powerpoint/2010/main" val="9573683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smtClean="0"/>
              <a:t>Further filling than to j=3 is not possible, because then the electrons could pass into the conduction band of the barrier</a:t>
            </a:r>
          </a:p>
          <a:p>
            <a:r>
              <a:rPr lang="de-DE" dirty="0" smtClean="0"/>
              <a:t>Broadedning to high energy side: increased value of sum of fermi energies ()</a:t>
            </a:r>
          </a:p>
          <a:p>
            <a:r>
              <a:rPr lang="de-DE" dirty="0" smtClean="0"/>
              <a:t>Low energy side: result of band</a:t>
            </a:r>
            <a:r>
              <a:rPr lang="de-DE" baseline="0" dirty="0" smtClean="0"/>
              <a:t> gap normalization</a:t>
            </a:r>
          </a:p>
          <a:p>
            <a:r>
              <a:rPr lang="de-DE" baseline="0" dirty="0" smtClean="0"/>
              <a:t>Carrier density via fit to data -&gt; lineshpae including 2D DOS, ...</a:t>
            </a:r>
          </a:p>
          <a:p>
            <a:endParaRPr lang="de-DE" baseline="0" dirty="0" smtClean="0"/>
          </a:p>
          <a:p>
            <a:r>
              <a:rPr lang="de-DE" baseline="0" dirty="0" smtClean="0"/>
              <a:t>EHL: gradually formed as e-h paris coalesce in nucleation centers, when critical size is reached, it grows to final diameter. Citrical radius ~10nm, similar to QW thickness -&gt; can EHL exist in QWs?</a:t>
            </a:r>
          </a:p>
          <a:p>
            <a:r>
              <a:rPr lang="de-DE" baseline="0" dirty="0" smtClean="0"/>
              <a:t>Study of thicker QW structures (less ambiguous), observation of free X emission and for higher powers also EHL, but only in thinner sample.</a:t>
            </a:r>
          </a:p>
          <a:p>
            <a:r>
              <a:rPr lang="de-DE" baseline="0" dirty="0" smtClean="0"/>
              <a:t>Interface between Si and SIO2 or Si and air plays a role, different surface to volume ratios for the different samples</a:t>
            </a:r>
          </a:p>
          <a:p>
            <a:r>
              <a:rPr lang="de-DE" baseline="0" dirty="0" smtClean="0"/>
              <a:t>Below 15nm thicknessL EHL character lost, transformation into EHP with varying density</a:t>
            </a:r>
          </a:p>
          <a:p>
            <a:endParaRPr lang="de-DE" dirty="0"/>
          </a:p>
        </p:txBody>
      </p:sp>
      <p:sp>
        <p:nvSpPr>
          <p:cNvPr id="4" name="Slide Number Placeholder 3"/>
          <p:cNvSpPr>
            <a:spLocks noGrp="1"/>
          </p:cNvSpPr>
          <p:nvPr>
            <p:ph type="sldNum" sz="quarter" idx="10"/>
          </p:nvPr>
        </p:nvSpPr>
        <p:spPr/>
        <p:txBody>
          <a:bodyPr/>
          <a:lstStyle/>
          <a:p>
            <a:fld id="{2DBED343-8AD2-44F8-AAF1-3F5E1750B69B}" type="slidenum">
              <a:rPr lang="de-DE" smtClean="0"/>
              <a:t>21</a:t>
            </a:fld>
            <a:endParaRPr lang="de-DE"/>
          </a:p>
        </p:txBody>
      </p:sp>
    </p:spTree>
    <p:extLst>
      <p:ext uri="{BB962C8B-B14F-4D97-AF65-F5344CB8AC3E}">
        <p14:creationId xmlns:p14="http://schemas.microsoft.com/office/powerpoint/2010/main" val="36701024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smtClean="0"/>
              <a:t>Rarely seen because</a:t>
            </a:r>
            <a:r>
              <a:rPr lang="de-DE" baseline="0" dirty="0" smtClean="0"/>
              <a:t> of difficulty in fabrication</a:t>
            </a:r>
          </a:p>
          <a:p>
            <a:r>
              <a:rPr lang="de-DE" baseline="0" dirty="0" smtClean="0"/>
              <a:t>Preparation of quantum wires: intersections of panar 2D materials (width: ~10nm)</a:t>
            </a:r>
          </a:p>
          <a:p>
            <a:r>
              <a:rPr lang="de-DE" dirty="0" smtClean="0"/>
              <a:t>Left</a:t>
            </a:r>
            <a:r>
              <a:rPr lang="de-DE" baseline="0" dirty="0" smtClean="0"/>
              <a:t> images:  first X, then XX, then both peaks grow into 1, this corresponds to gradual Mott transition into EHP</a:t>
            </a:r>
          </a:p>
          <a:p>
            <a:r>
              <a:rPr lang="de-DE" baseline="0" dirty="0" smtClean="0"/>
              <a:t>How about EHL: observed in different direct semiconductor InAs</a:t>
            </a:r>
          </a:p>
          <a:p>
            <a:r>
              <a:rPr lang="de-DE" baseline="0" dirty="0" smtClean="0"/>
              <a:t>Asymmetric lineshape of trion at onset of EHL: when EHL nucleates, the liquid volume increases and suppressed trion gas, trion localization causes broadening of linewidth towards lower energies</a:t>
            </a:r>
          </a:p>
          <a:p>
            <a:endParaRPr lang="de-DE" dirty="0"/>
          </a:p>
        </p:txBody>
      </p:sp>
      <p:sp>
        <p:nvSpPr>
          <p:cNvPr id="4" name="Slide Number Placeholder 3"/>
          <p:cNvSpPr>
            <a:spLocks noGrp="1"/>
          </p:cNvSpPr>
          <p:nvPr>
            <p:ph type="sldNum" sz="quarter" idx="10"/>
          </p:nvPr>
        </p:nvSpPr>
        <p:spPr/>
        <p:txBody>
          <a:bodyPr/>
          <a:lstStyle/>
          <a:p>
            <a:fld id="{2DBED343-8AD2-44F8-AAF1-3F5E1750B69B}" type="slidenum">
              <a:rPr lang="de-DE" smtClean="0"/>
              <a:t>22</a:t>
            </a:fld>
            <a:endParaRPr lang="de-DE"/>
          </a:p>
        </p:txBody>
      </p:sp>
    </p:spTree>
    <p:extLst>
      <p:ext uri="{BB962C8B-B14F-4D97-AF65-F5344CB8AC3E}">
        <p14:creationId xmlns:p14="http://schemas.microsoft.com/office/powerpoint/2010/main" val="42086010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smtClean="0"/>
              <a:t>Increasing polarity in Si, CdS, CuCl, increasing binding energy and decreasing radiative lifetimes</a:t>
            </a:r>
          </a:p>
          <a:p>
            <a:r>
              <a:rPr lang="de-DE" dirty="0" smtClean="0"/>
              <a:t>Auger recombination is negligible</a:t>
            </a:r>
            <a:r>
              <a:rPr lang="de-DE" baseline="0" dirty="0" smtClean="0"/>
              <a:t> in I-VII nanocrystals, luminescence from multiexciton complexes is not observed at all</a:t>
            </a:r>
            <a:endParaRPr lang="de-DE" dirty="0"/>
          </a:p>
        </p:txBody>
      </p:sp>
      <p:sp>
        <p:nvSpPr>
          <p:cNvPr id="4" name="Slide Number Placeholder 3"/>
          <p:cNvSpPr>
            <a:spLocks noGrp="1"/>
          </p:cNvSpPr>
          <p:nvPr>
            <p:ph type="sldNum" sz="quarter" idx="10"/>
          </p:nvPr>
        </p:nvSpPr>
        <p:spPr/>
        <p:txBody>
          <a:bodyPr/>
          <a:lstStyle/>
          <a:p>
            <a:fld id="{2DBED343-8AD2-44F8-AAF1-3F5E1750B69B}" type="slidenum">
              <a:rPr lang="de-DE" smtClean="0"/>
              <a:t>23</a:t>
            </a:fld>
            <a:endParaRPr lang="de-DE"/>
          </a:p>
        </p:txBody>
      </p:sp>
    </p:spTree>
    <p:extLst>
      <p:ext uri="{BB962C8B-B14F-4D97-AF65-F5344CB8AC3E}">
        <p14:creationId xmlns:p14="http://schemas.microsoft.com/office/powerpoint/2010/main" val="1009679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p>
        </p:txBody>
      </p:sp>
      <p:sp>
        <p:nvSpPr>
          <p:cNvPr id="4" name="Slide Number Placeholder 3"/>
          <p:cNvSpPr>
            <a:spLocks noGrp="1"/>
          </p:cNvSpPr>
          <p:nvPr>
            <p:ph type="sldNum" sz="quarter" idx="10"/>
          </p:nvPr>
        </p:nvSpPr>
        <p:spPr/>
        <p:txBody>
          <a:bodyPr/>
          <a:lstStyle/>
          <a:p>
            <a:fld id="{2DBED343-8AD2-44F8-AAF1-3F5E1750B69B}" type="slidenum">
              <a:rPr lang="de-DE" smtClean="0"/>
              <a:t>24</a:t>
            </a:fld>
            <a:endParaRPr lang="de-DE"/>
          </a:p>
        </p:txBody>
      </p:sp>
    </p:spTree>
    <p:extLst>
      <p:ext uri="{BB962C8B-B14F-4D97-AF65-F5344CB8AC3E}">
        <p14:creationId xmlns:p14="http://schemas.microsoft.com/office/powerpoint/2010/main" val="23529416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smtClean="0"/>
              <a:t>Formation</a:t>
            </a:r>
            <a:r>
              <a:rPr lang="de-DE" baseline="0" dirty="0" smtClean="0"/>
              <a:t> of free X due to optical or electrical excitation, which get bound to traps, e.g. Composition fluctuations or fluctuations in the width of the quantum well, inhomogenous broadening of emission. </a:t>
            </a:r>
          </a:p>
          <a:p>
            <a:r>
              <a:rPr lang="de-DE" baseline="0" dirty="0" smtClean="0"/>
              <a:t>Occupation of of localized X states can be described by Fermi-Dirac function (analogy to e-h)</a:t>
            </a:r>
          </a:p>
        </p:txBody>
      </p:sp>
      <p:sp>
        <p:nvSpPr>
          <p:cNvPr id="4" name="Slide Number Placeholder 3"/>
          <p:cNvSpPr>
            <a:spLocks noGrp="1"/>
          </p:cNvSpPr>
          <p:nvPr>
            <p:ph type="sldNum" sz="quarter" idx="10"/>
          </p:nvPr>
        </p:nvSpPr>
        <p:spPr/>
        <p:txBody>
          <a:bodyPr/>
          <a:lstStyle/>
          <a:p>
            <a:fld id="{2DBED343-8AD2-44F8-AAF1-3F5E1750B69B}" type="slidenum">
              <a:rPr lang="de-DE" smtClean="0"/>
              <a:t>25</a:t>
            </a:fld>
            <a:endParaRPr lang="de-DE"/>
          </a:p>
        </p:txBody>
      </p:sp>
    </p:spTree>
    <p:extLst>
      <p:ext uri="{BB962C8B-B14F-4D97-AF65-F5344CB8AC3E}">
        <p14:creationId xmlns:p14="http://schemas.microsoft.com/office/powerpoint/2010/main" val="9094602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smtClean="0"/>
              <a:t>Threshold</a:t>
            </a:r>
            <a:r>
              <a:rPr lang="de-DE" baseline="0" dirty="0" smtClean="0"/>
              <a:t> current depends on volume of the material where population inversion is to be achieved</a:t>
            </a:r>
          </a:p>
          <a:p>
            <a:r>
              <a:rPr lang="de-DE" baseline="0" dirty="0" smtClean="0"/>
              <a:t>-&gt; one well is better than multiple wells, but efficient localization of electrons requires well width of maximally 10nm. However, this can no longer properly localize EM radiation, as the width is much smaller than the wavelength of the light.</a:t>
            </a:r>
          </a:p>
          <a:p>
            <a:r>
              <a:rPr lang="de-DE" baseline="0" dirty="0" smtClean="0"/>
              <a:t>Width at the end of the funnel is comparable to wavelength, photons are guided there, well is still narrow enough to localize e- and holes</a:t>
            </a:r>
          </a:p>
          <a:p>
            <a:r>
              <a:rPr lang="de-DE" baseline="0" dirty="0" smtClean="0"/>
              <a:t>Inclined walls to help efficient collection of charge carriers in PIN structure</a:t>
            </a:r>
          </a:p>
          <a:p>
            <a:endParaRPr lang="de-DE" dirty="0"/>
          </a:p>
        </p:txBody>
      </p:sp>
      <p:sp>
        <p:nvSpPr>
          <p:cNvPr id="4" name="Slide Number Placeholder 3"/>
          <p:cNvSpPr>
            <a:spLocks noGrp="1"/>
          </p:cNvSpPr>
          <p:nvPr>
            <p:ph type="sldNum" sz="quarter" idx="10"/>
          </p:nvPr>
        </p:nvSpPr>
        <p:spPr/>
        <p:txBody>
          <a:bodyPr/>
          <a:lstStyle/>
          <a:p>
            <a:fld id="{2DBED343-8AD2-44F8-AAF1-3F5E1750B69B}" type="slidenum">
              <a:rPr lang="de-DE" smtClean="0"/>
              <a:t>26</a:t>
            </a:fld>
            <a:endParaRPr lang="de-DE"/>
          </a:p>
        </p:txBody>
      </p:sp>
    </p:spTree>
    <p:extLst>
      <p:ext uri="{BB962C8B-B14F-4D97-AF65-F5344CB8AC3E}">
        <p14:creationId xmlns:p14="http://schemas.microsoft.com/office/powerpoint/2010/main" val="36404780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p>
        </p:txBody>
      </p:sp>
      <p:sp>
        <p:nvSpPr>
          <p:cNvPr id="4" name="Slide Number Placeholder 3"/>
          <p:cNvSpPr>
            <a:spLocks noGrp="1"/>
          </p:cNvSpPr>
          <p:nvPr>
            <p:ph type="sldNum" sz="quarter" idx="10"/>
          </p:nvPr>
        </p:nvSpPr>
        <p:spPr/>
        <p:txBody>
          <a:bodyPr/>
          <a:lstStyle/>
          <a:p>
            <a:fld id="{2DBED343-8AD2-44F8-AAF1-3F5E1750B69B}" type="slidenum">
              <a:rPr lang="de-DE" smtClean="0"/>
              <a:t>27</a:t>
            </a:fld>
            <a:endParaRPr lang="de-DE"/>
          </a:p>
        </p:txBody>
      </p:sp>
    </p:spTree>
    <p:extLst>
      <p:ext uri="{BB962C8B-B14F-4D97-AF65-F5344CB8AC3E}">
        <p14:creationId xmlns:p14="http://schemas.microsoft.com/office/powerpoint/2010/main" val="28831449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de-DE" dirty="0" smtClean="0"/>
              <a:t>Rules</a:t>
            </a:r>
            <a:r>
              <a:rPr lang="de-DE" baseline="0" dirty="0" smtClean="0"/>
              <a:t> out localized X</a:t>
            </a:r>
          </a:p>
          <a:p>
            <a:pPr marL="228600" indent="-228600">
              <a:buAutoNum type="arabicPeriod"/>
            </a:pPr>
            <a:r>
              <a:rPr lang="de-DE" baseline="0" dirty="0" smtClean="0"/>
              <a:t>Rules out X-LO  mechanisms</a:t>
            </a:r>
          </a:p>
          <a:p>
            <a:pPr marL="228600" indent="-228600">
              <a:buAutoNum type="arabicPeriod"/>
            </a:pPr>
            <a:r>
              <a:rPr lang="de-DE" baseline="0" dirty="0" smtClean="0"/>
              <a:t>Indication that stimulated emission originates from EHP where gain at low temp is given by the sum of the fermi energies</a:t>
            </a:r>
            <a:endParaRPr lang="de-DE" dirty="0" smtClean="0"/>
          </a:p>
          <a:p>
            <a:pPr marL="228600" indent="-228600">
              <a:buAutoNum type="arabicPeriod" startAt="4"/>
            </a:pPr>
            <a:r>
              <a:rPr lang="de-DE" dirty="0" smtClean="0"/>
              <a:t>radical</a:t>
            </a:r>
            <a:r>
              <a:rPr lang="de-DE" baseline="0" dirty="0" smtClean="0"/>
              <a:t> change in slope of intensity depending on excitation intensity, onset of stimulated emission</a:t>
            </a:r>
          </a:p>
          <a:p>
            <a:pPr marL="228600" indent="-228600">
              <a:buAutoNum type="arabicPeriod" startAt="4"/>
            </a:pPr>
            <a:endParaRPr lang="de-DE" baseline="0" dirty="0" smtClean="0"/>
          </a:p>
          <a:p>
            <a:pPr marL="228600" indent="-228600">
              <a:buAutoNum type="arabicPeriod" startAt="4"/>
            </a:pPr>
            <a:r>
              <a:rPr lang="de-DE" baseline="0" dirty="0" smtClean="0"/>
              <a:t>Further analysis in magnetic field to distinguish localized X from EHP: free X behaves as an atom -&gt; Langevin shift , weak effect, emission is not influenced in magnetic field. For free electrons: measurable diamagnetic shift. Data shown here really stems from free carriers</a:t>
            </a:r>
          </a:p>
          <a:p>
            <a:pPr marL="228600" indent="-228600">
              <a:buAutoNum type="arabicPeriod" startAt="4"/>
            </a:pPr>
            <a:endParaRPr lang="de-DE" baseline="0" dirty="0" smtClean="0"/>
          </a:p>
          <a:p>
            <a:pPr marL="0" indent="0">
              <a:buNone/>
            </a:pPr>
            <a:endParaRPr lang="de-DE" dirty="0"/>
          </a:p>
        </p:txBody>
      </p:sp>
      <p:sp>
        <p:nvSpPr>
          <p:cNvPr id="4" name="Slide Number Placeholder 3"/>
          <p:cNvSpPr>
            <a:spLocks noGrp="1"/>
          </p:cNvSpPr>
          <p:nvPr>
            <p:ph type="sldNum" sz="quarter" idx="10"/>
          </p:nvPr>
        </p:nvSpPr>
        <p:spPr/>
        <p:txBody>
          <a:bodyPr/>
          <a:lstStyle/>
          <a:p>
            <a:fld id="{2DBED343-8AD2-44F8-AAF1-3F5E1750B69B}" type="slidenum">
              <a:rPr lang="de-DE" smtClean="0"/>
              <a:t>28</a:t>
            </a:fld>
            <a:endParaRPr lang="de-DE"/>
          </a:p>
        </p:txBody>
      </p:sp>
    </p:spTree>
    <p:extLst>
      <p:ext uri="{BB962C8B-B14F-4D97-AF65-F5344CB8AC3E}">
        <p14:creationId xmlns:p14="http://schemas.microsoft.com/office/powerpoint/2010/main" val="7355705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smtClean="0"/>
              <a:t>Fabrication limitations: shape, length, crystal quality</a:t>
            </a:r>
            <a:r>
              <a:rPr lang="de-DE" baseline="0" dirty="0" smtClean="0"/>
              <a:t> and suitable reflectivity at their ends</a:t>
            </a:r>
          </a:p>
          <a:p>
            <a:r>
              <a:rPr lang="de-DE" baseline="0" dirty="0" smtClean="0"/>
              <a:t>Also wire diameter plays important role:diffraction losses if the diameter is on the order of magnitude of the wavelength, reflectivity of the ends decreases slowly with thinning diameter, lower Q of the resonator</a:t>
            </a:r>
          </a:p>
          <a:p>
            <a:r>
              <a:rPr lang="de-DE" baseline="0" dirty="0" smtClean="0"/>
              <a:t>ZnO: almost no spectral shift with increasing pump power -&gt; localized excitons</a:t>
            </a:r>
          </a:p>
          <a:p>
            <a:r>
              <a:rPr lang="de-DE" baseline="0" dirty="0" smtClean="0"/>
              <a:t>GaN: spectra shift: dominat mechanism of optical gain is radiative recombination of EHP </a:t>
            </a:r>
          </a:p>
          <a:p>
            <a:r>
              <a:rPr lang="de-DE" baseline="0" dirty="0" smtClean="0"/>
              <a:t>Both in agreement with the fact that binding energy in GaN is laess then half of ZnO</a:t>
            </a:r>
          </a:p>
          <a:p>
            <a:endParaRPr lang="de-DE" dirty="0"/>
          </a:p>
        </p:txBody>
      </p:sp>
      <p:sp>
        <p:nvSpPr>
          <p:cNvPr id="4" name="Slide Number Placeholder 3"/>
          <p:cNvSpPr>
            <a:spLocks noGrp="1"/>
          </p:cNvSpPr>
          <p:nvPr>
            <p:ph type="sldNum" sz="quarter" idx="10"/>
          </p:nvPr>
        </p:nvSpPr>
        <p:spPr/>
        <p:txBody>
          <a:bodyPr/>
          <a:lstStyle/>
          <a:p>
            <a:fld id="{2DBED343-8AD2-44F8-AAF1-3F5E1750B69B}" type="slidenum">
              <a:rPr lang="de-DE" smtClean="0"/>
              <a:t>29</a:t>
            </a:fld>
            <a:endParaRPr lang="de-DE"/>
          </a:p>
        </p:txBody>
      </p:sp>
    </p:spTree>
    <p:extLst>
      <p:ext uri="{BB962C8B-B14F-4D97-AF65-F5344CB8AC3E}">
        <p14:creationId xmlns:p14="http://schemas.microsoft.com/office/powerpoint/2010/main" val="27012055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smtClean="0"/>
              <a:t>Confinement: -&gt; energy separation</a:t>
            </a:r>
            <a:r>
              <a:rPr lang="de-DE" baseline="0" dirty="0" smtClean="0"/>
              <a:t> of electronic states lagers than kbT, reduced interaction strength between excitons and phonons (LO), thermal quenching of excited levels is more difficult</a:t>
            </a:r>
          </a:p>
          <a:p>
            <a:r>
              <a:rPr lang="de-DE" baseline="0" dirty="0" smtClean="0"/>
              <a:t>Lasing not only from one nanocrystal, but ensemble (like in ruby laser with Cr impurities). </a:t>
            </a:r>
          </a:p>
          <a:p>
            <a:r>
              <a:rPr lang="de-DE" baseline="0" dirty="0" smtClean="0"/>
              <a:t>Nanocrystals have to be embedded in glass, semiconductor, waveguides...</a:t>
            </a:r>
          </a:p>
          <a:p>
            <a:r>
              <a:rPr lang="de-DE" baseline="0" dirty="0" smtClean="0"/>
              <a:t>Concentration of active centers has to reach certain level for collective stimulated emission to happen</a:t>
            </a:r>
          </a:p>
          <a:p>
            <a:r>
              <a:rPr lang="de-DE" baseline="0" dirty="0" smtClean="0"/>
              <a:t>Auger: strongly concentration dependent process, rate increases with decreasing volume. Criterion for optical gain is that the stimulated emission lifetime is shorter than Auger recombination rate -&gt; go for direct band semiconductors with lifetimes below 1ns</a:t>
            </a:r>
          </a:p>
        </p:txBody>
      </p:sp>
      <p:sp>
        <p:nvSpPr>
          <p:cNvPr id="4" name="Slide Number Placeholder 3"/>
          <p:cNvSpPr>
            <a:spLocks noGrp="1"/>
          </p:cNvSpPr>
          <p:nvPr>
            <p:ph type="sldNum" sz="quarter" idx="10"/>
          </p:nvPr>
        </p:nvSpPr>
        <p:spPr/>
        <p:txBody>
          <a:bodyPr/>
          <a:lstStyle/>
          <a:p>
            <a:fld id="{2DBED343-8AD2-44F8-AAF1-3F5E1750B69B}" type="slidenum">
              <a:rPr lang="de-DE" smtClean="0"/>
              <a:t>30</a:t>
            </a:fld>
            <a:endParaRPr lang="de-DE"/>
          </a:p>
        </p:txBody>
      </p:sp>
    </p:spTree>
    <p:extLst>
      <p:ext uri="{BB962C8B-B14F-4D97-AF65-F5344CB8AC3E}">
        <p14:creationId xmlns:p14="http://schemas.microsoft.com/office/powerpoint/2010/main" val="18031711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smtClean="0"/>
              <a:t>Localization causes</a:t>
            </a:r>
            <a:r>
              <a:rPr lang="de-DE" baseline="0" dirty="0" smtClean="0"/>
              <a:t> shift in absorption line wuth respect to luminescence line, disturbs balance between absorption and stimulated emission</a:t>
            </a:r>
          </a:p>
          <a:p>
            <a:r>
              <a:rPr lang="de-DE" baseline="0" dirty="0" smtClean="0"/>
              <a:t>Stimulated decay time depends on gain and speed of light in gain medium, can also be written including filling factor (how many nanocrystals in volume), fraction of nanocrystals in excited state, gain cross-section</a:t>
            </a:r>
          </a:p>
          <a:p>
            <a:r>
              <a:rPr lang="de-DE" baseline="0" dirty="0" smtClean="0"/>
              <a:t>From earlier we know that if the stimluated life time is shorter than the auger recombination rate, stimulated emission will occur, putting everything together: minimum filling factor</a:t>
            </a:r>
          </a:p>
          <a:p>
            <a:r>
              <a:rPr lang="de-DE" baseline="0" dirty="0" smtClean="0"/>
              <a:t>Smaller gain cross section: nanocrystals need to be packed more densely, and strong pumping is required, Typical dot densities: 10^18/cm^3</a:t>
            </a:r>
            <a:endParaRPr lang="de-DE" dirty="0"/>
          </a:p>
        </p:txBody>
      </p:sp>
      <p:sp>
        <p:nvSpPr>
          <p:cNvPr id="4" name="Slide Number Placeholder 3"/>
          <p:cNvSpPr>
            <a:spLocks noGrp="1"/>
          </p:cNvSpPr>
          <p:nvPr>
            <p:ph type="sldNum" sz="quarter" idx="10"/>
          </p:nvPr>
        </p:nvSpPr>
        <p:spPr/>
        <p:txBody>
          <a:bodyPr/>
          <a:lstStyle/>
          <a:p>
            <a:fld id="{2DBED343-8AD2-44F8-AAF1-3F5E1750B69B}" type="slidenum">
              <a:rPr lang="de-DE" smtClean="0"/>
              <a:t>31</a:t>
            </a:fld>
            <a:endParaRPr lang="de-DE"/>
          </a:p>
        </p:txBody>
      </p:sp>
    </p:spTree>
    <p:extLst>
      <p:ext uri="{BB962C8B-B14F-4D97-AF65-F5344CB8AC3E}">
        <p14:creationId xmlns:p14="http://schemas.microsoft.com/office/powerpoint/2010/main" val="4536969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p>
        </p:txBody>
      </p:sp>
      <p:sp>
        <p:nvSpPr>
          <p:cNvPr id="4" name="Slide Number Placeholder 3"/>
          <p:cNvSpPr>
            <a:spLocks noGrp="1"/>
          </p:cNvSpPr>
          <p:nvPr>
            <p:ph type="sldNum" sz="quarter" idx="10"/>
          </p:nvPr>
        </p:nvSpPr>
        <p:spPr/>
        <p:txBody>
          <a:bodyPr/>
          <a:lstStyle/>
          <a:p>
            <a:fld id="{2DBED343-8AD2-44F8-AAF1-3F5E1750B69B}" type="slidenum">
              <a:rPr lang="de-DE" smtClean="0"/>
              <a:t>32</a:t>
            </a:fld>
            <a:endParaRPr lang="de-DE"/>
          </a:p>
        </p:txBody>
      </p:sp>
    </p:spTree>
    <p:extLst>
      <p:ext uri="{BB962C8B-B14F-4D97-AF65-F5344CB8AC3E}">
        <p14:creationId xmlns:p14="http://schemas.microsoft.com/office/powerpoint/2010/main" val="498539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p>
        </p:txBody>
      </p:sp>
      <p:sp>
        <p:nvSpPr>
          <p:cNvPr id="4" name="Slide Number Placeholder 3"/>
          <p:cNvSpPr>
            <a:spLocks noGrp="1"/>
          </p:cNvSpPr>
          <p:nvPr>
            <p:ph type="sldNum" sz="quarter" idx="10"/>
          </p:nvPr>
        </p:nvSpPr>
        <p:spPr/>
        <p:txBody>
          <a:bodyPr/>
          <a:lstStyle/>
          <a:p>
            <a:fld id="{2DBED343-8AD2-44F8-AAF1-3F5E1750B69B}" type="slidenum">
              <a:rPr lang="de-DE" smtClean="0"/>
              <a:t>33</a:t>
            </a:fld>
            <a:endParaRPr lang="de-DE"/>
          </a:p>
        </p:txBody>
      </p:sp>
    </p:spTree>
    <p:extLst>
      <p:ext uri="{BB962C8B-B14F-4D97-AF65-F5344CB8AC3E}">
        <p14:creationId xmlns:p14="http://schemas.microsoft.com/office/powerpoint/2010/main" val="35380024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smtClean="0"/>
              <a:t>Broad gain: higher states of QDs are involved</a:t>
            </a:r>
          </a:p>
          <a:p>
            <a:r>
              <a:rPr lang="de-DE" dirty="0" smtClean="0"/>
              <a:t>Bottom</a:t>
            </a:r>
            <a:r>
              <a:rPr lang="de-DE" baseline="0" dirty="0" smtClean="0"/>
              <a:t> QW : one order lower gain, less states to be filed in QW, more efficient quantum confinement in QDs</a:t>
            </a:r>
          </a:p>
          <a:p>
            <a:endParaRPr lang="de-DE" dirty="0"/>
          </a:p>
        </p:txBody>
      </p:sp>
      <p:sp>
        <p:nvSpPr>
          <p:cNvPr id="4" name="Slide Number Placeholder 3"/>
          <p:cNvSpPr>
            <a:spLocks noGrp="1"/>
          </p:cNvSpPr>
          <p:nvPr>
            <p:ph type="sldNum" sz="quarter" idx="10"/>
          </p:nvPr>
        </p:nvSpPr>
        <p:spPr/>
        <p:txBody>
          <a:bodyPr/>
          <a:lstStyle/>
          <a:p>
            <a:fld id="{2DBED343-8AD2-44F8-AAF1-3F5E1750B69B}" type="slidenum">
              <a:rPr lang="de-DE" smtClean="0"/>
              <a:t>34</a:t>
            </a:fld>
            <a:endParaRPr lang="de-DE"/>
          </a:p>
        </p:txBody>
      </p:sp>
    </p:spTree>
    <p:extLst>
      <p:ext uri="{BB962C8B-B14F-4D97-AF65-F5344CB8AC3E}">
        <p14:creationId xmlns:p14="http://schemas.microsoft.com/office/powerpoint/2010/main" val="26558462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smtClean="0"/>
              <a:t>Active medium</a:t>
            </a:r>
            <a:r>
              <a:rPr lang="de-DE" baseline="0" dirty="0" smtClean="0"/>
              <a:t> provides stimulated emission, resonator determins direction of emission, wavelength and mode</a:t>
            </a:r>
          </a:p>
          <a:p>
            <a:r>
              <a:rPr lang="de-DE" dirty="0" smtClean="0"/>
              <a:t>Random lasing: spectrally narrow, can be directed into full 4pi angle</a:t>
            </a:r>
          </a:p>
          <a:p>
            <a:r>
              <a:rPr lang="de-DE" dirty="0" smtClean="0"/>
              <a:t>Coherent</a:t>
            </a:r>
            <a:r>
              <a:rPr lang="de-DE" baseline="0" dirty="0" smtClean="0"/>
              <a:t> scattering: phase of each optical wave is define, interference may occur</a:t>
            </a:r>
          </a:p>
          <a:p>
            <a:r>
              <a:rPr lang="de-DE" baseline="0" dirty="0" smtClean="0"/>
              <a:t>At this point, no clear theory for random lasing</a:t>
            </a:r>
          </a:p>
          <a:p>
            <a:endParaRPr lang="de-DE" dirty="0"/>
          </a:p>
        </p:txBody>
      </p:sp>
      <p:sp>
        <p:nvSpPr>
          <p:cNvPr id="4" name="Slide Number Placeholder 3"/>
          <p:cNvSpPr>
            <a:spLocks noGrp="1"/>
          </p:cNvSpPr>
          <p:nvPr>
            <p:ph type="sldNum" sz="quarter" idx="10"/>
          </p:nvPr>
        </p:nvSpPr>
        <p:spPr/>
        <p:txBody>
          <a:bodyPr/>
          <a:lstStyle/>
          <a:p>
            <a:fld id="{2DBED343-8AD2-44F8-AAF1-3F5E1750B69B}" type="slidenum">
              <a:rPr lang="de-DE" smtClean="0"/>
              <a:t>35</a:t>
            </a:fld>
            <a:endParaRPr lang="de-DE"/>
          </a:p>
        </p:txBody>
      </p:sp>
    </p:spTree>
    <p:extLst>
      <p:ext uri="{BB962C8B-B14F-4D97-AF65-F5344CB8AC3E}">
        <p14:creationId xmlns:p14="http://schemas.microsoft.com/office/powerpoint/2010/main" val="17266905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smtClean="0"/>
              <a:t>Modulation doping: insertion of monolayers of donor or acceptor atoms into barrier close to the well</a:t>
            </a:r>
          </a:p>
          <a:p>
            <a:r>
              <a:rPr lang="de-DE" dirty="0" smtClean="0"/>
              <a:t>Released electrons from ionized atoms flow into well</a:t>
            </a:r>
            <a:r>
              <a:rPr lang="de-DE" baseline="0" dirty="0" smtClean="0"/>
              <a:t> and this causes band bending</a:t>
            </a:r>
          </a:p>
          <a:p>
            <a:r>
              <a:rPr lang="de-DE" baseline="0" dirty="0" smtClean="0"/>
              <a:t>Gas of free electrons appears in the well -&gt; plasma</a:t>
            </a:r>
          </a:p>
          <a:p>
            <a:r>
              <a:rPr lang="de-DE" baseline="0" dirty="0" smtClean="0"/>
              <a:t>Plasma is separated from ionized donors</a:t>
            </a:r>
            <a:endParaRPr lang="de-DE" dirty="0"/>
          </a:p>
        </p:txBody>
      </p:sp>
      <p:sp>
        <p:nvSpPr>
          <p:cNvPr id="4" name="Slide Number Placeholder 3"/>
          <p:cNvSpPr>
            <a:spLocks noGrp="1"/>
          </p:cNvSpPr>
          <p:nvPr>
            <p:ph type="sldNum" sz="quarter" idx="10"/>
          </p:nvPr>
        </p:nvSpPr>
        <p:spPr/>
        <p:txBody>
          <a:bodyPr/>
          <a:lstStyle/>
          <a:p>
            <a:fld id="{2DBED343-8AD2-44F8-AAF1-3F5E1750B69B}" type="slidenum">
              <a:rPr lang="de-DE" smtClean="0"/>
              <a:t>36</a:t>
            </a:fld>
            <a:endParaRPr lang="de-DE"/>
          </a:p>
        </p:txBody>
      </p:sp>
    </p:spTree>
    <p:extLst>
      <p:ext uri="{BB962C8B-B14F-4D97-AF65-F5344CB8AC3E}">
        <p14:creationId xmlns:p14="http://schemas.microsoft.com/office/powerpoint/2010/main" val="39234114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oleObject" Target="../embeddings/oleObject1.bin"/></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_eng">
    <p:spTree>
      <p:nvGrpSpPr>
        <p:cNvPr id="1" name=""/>
        <p:cNvGrpSpPr/>
        <p:nvPr/>
      </p:nvGrpSpPr>
      <p:grpSpPr>
        <a:xfrm>
          <a:off x="0" y="0"/>
          <a:ext cx="0" cy="0"/>
          <a:chOff x="0" y="0"/>
          <a:chExt cx="0" cy="0"/>
        </a:xfrm>
      </p:grpSpPr>
      <p:graphicFrame>
        <p:nvGraphicFramePr>
          <p:cNvPr id="5" name="Objekt 4" hidden="1"/>
          <p:cNvGraphicFramePr>
            <a:graphicFrameLocks noChangeAspect="1"/>
          </p:cNvGraphicFramePr>
          <p:nvPr userDrawn="1">
            <p:custDataLst>
              <p:tags r:id="rId2"/>
            </p:custDataLst>
            <p:extLst>
              <p:ext uri="{D42A27DB-BD31-4B8C-83A1-F6EECF244321}">
                <p14:modId xmlns:p14="http://schemas.microsoft.com/office/powerpoint/2010/main" val="59151067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94"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4" name="Rektangel 13"/>
          <p:cNvSpPr/>
          <p:nvPr userDrawn="1"/>
        </p:nvSpPr>
        <p:spPr bwMode="gray">
          <a:xfrm>
            <a:off x="0" y="3613150"/>
            <a:ext cx="9144000" cy="32448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ubrik 1"/>
          <p:cNvSpPr>
            <a:spLocks noGrp="1"/>
          </p:cNvSpPr>
          <p:nvPr>
            <p:ph type="ctrTitle"/>
          </p:nvPr>
        </p:nvSpPr>
        <p:spPr bwMode="gray">
          <a:xfrm>
            <a:off x="1568185" y="1161181"/>
            <a:ext cx="6984337" cy="1043684"/>
          </a:xfrm>
        </p:spPr>
        <p:txBody>
          <a:bodyPr>
            <a:normAutofit/>
          </a:bodyPr>
          <a:lstStyle>
            <a:lvl1pPr algn="l">
              <a:lnSpc>
                <a:spcPts val="3800"/>
              </a:lnSpc>
              <a:defRPr sz="3600" b="1"/>
            </a:lvl1pPr>
          </a:lstStyle>
          <a:p>
            <a:r>
              <a:rPr lang="en-US" smtClean="0"/>
              <a:t>Click to edit Master title style</a:t>
            </a:r>
            <a:endParaRPr lang="en-GB" dirty="0"/>
          </a:p>
        </p:txBody>
      </p:sp>
      <p:sp>
        <p:nvSpPr>
          <p:cNvPr id="3" name="Underrubrik 2"/>
          <p:cNvSpPr>
            <a:spLocks noGrp="1"/>
          </p:cNvSpPr>
          <p:nvPr>
            <p:ph type="subTitle" idx="1"/>
          </p:nvPr>
        </p:nvSpPr>
        <p:spPr bwMode="gray">
          <a:xfrm>
            <a:off x="1567963" y="2276872"/>
            <a:ext cx="6987075" cy="936104"/>
          </a:xfrm>
        </p:spPr>
        <p:txBody>
          <a:bodyPr>
            <a:normAutofit/>
          </a:bodyPr>
          <a:lstStyle>
            <a:lvl1pPr marL="0" indent="0" algn="l">
              <a:lnSpc>
                <a:spcPts val="2800"/>
              </a:lnSpc>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pic>
        <p:nvPicPr>
          <p:cNvPr id="1026" name="Picture 2" descr="http://intra.kth.se/polopoly_fs/1.383275!/image/KTH_pngs.png"/>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r="36469" b="7207"/>
          <a:stretch/>
        </p:blipFill>
        <p:spPr bwMode="gray">
          <a:xfrm>
            <a:off x="347663" y="344488"/>
            <a:ext cx="803938" cy="803275"/>
          </a:xfrm>
          <a:prstGeom prst="rect">
            <a:avLst/>
          </a:prstGeom>
          <a:noFill/>
          <a:extLst>
            <a:ext uri="{909E8E84-426E-40DD-AFC4-6F175D3DCCD1}">
              <a14:hiddenFill xmlns:a14="http://schemas.microsoft.com/office/drawing/2010/main">
                <a:solidFill>
                  <a:srgbClr val="FFFFFF"/>
                </a:solidFill>
              </a14:hiddenFill>
            </a:ext>
          </a:extLst>
        </p:spPr>
      </p:pic>
      <p:sp>
        <p:nvSpPr>
          <p:cNvPr id="8" name="Line 6"/>
          <p:cNvSpPr>
            <a:spLocks noChangeShapeType="1"/>
          </p:cNvSpPr>
          <p:nvPr userDrawn="1"/>
        </p:nvSpPr>
        <p:spPr bwMode="gray">
          <a:xfrm>
            <a:off x="-1375645" y="5596697"/>
            <a:ext cx="0" cy="0"/>
          </a:xfrm>
          <a:prstGeom prst="line">
            <a:avLst/>
          </a:prstGeom>
          <a:noFill/>
          <a:ln w="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7"/>
          <p:cNvSpPr>
            <a:spLocks/>
          </p:cNvSpPr>
          <p:nvPr userDrawn="1"/>
        </p:nvSpPr>
        <p:spPr bwMode="gray">
          <a:xfrm>
            <a:off x="-3236" y="4049403"/>
            <a:ext cx="9150869" cy="1215998"/>
          </a:xfrm>
          <a:custGeom>
            <a:avLst/>
            <a:gdLst>
              <a:gd name="T0" fmla="*/ 0 w 8479"/>
              <a:gd name="T1" fmla="*/ 356 h 535"/>
              <a:gd name="T2" fmla="*/ 597 w 8479"/>
              <a:gd name="T3" fmla="*/ 356 h 535"/>
              <a:gd name="T4" fmla="*/ 625 w 8479"/>
              <a:gd name="T5" fmla="*/ 328 h 535"/>
              <a:gd name="T6" fmla="*/ 625 w 8479"/>
              <a:gd name="T7" fmla="*/ 28 h 535"/>
              <a:gd name="T8" fmla="*/ 653 w 8479"/>
              <a:gd name="T9" fmla="*/ 0 h 535"/>
              <a:gd name="T10" fmla="*/ 954 w 8479"/>
              <a:gd name="T11" fmla="*/ 0 h 535"/>
              <a:gd name="T12" fmla="*/ 982 w 8479"/>
              <a:gd name="T13" fmla="*/ 28 h 535"/>
              <a:gd name="T14" fmla="*/ 982 w 8479"/>
              <a:gd name="T15" fmla="*/ 507 h 535"/>
              <a:gd name="T16" fmla="*/ 1010 w 8479"/>
              <a:gd name="T17" fmla="*/ 535 h 535"/>
              <a:gd name="T18" fmla="*/ 1545 w 8479"/>
              <a:gd name="T19" fmla="*/ 535 h 535"/>
              <a:gd name="T20" fmla="*/ 1573 w 8479"/>
              <a:gd name="T21" fmla="*/ 507 h 535"/>
              <a:gd name="T22" fmla="*/ 1573 w 8479"/>
              <a:gd name="T23" fmla="*/ 328 h 535"/>
              <a:gd name="T24" fmla="*/ 1601 w 8479"/>
              <a:gd name="T25" fmla="*/ 300 h 535"/>
              <a:gd name="T26" fmla="*/ 2497 w 8479"/>
              <a:gd name="T27" fmla="*/ 300 h 535"/>
              <a:gd name="T28" fmla="*/ 2524 w 8479"/>
              <a:gd name="T29" fmla="*/ 328 h 535"/>
              <a:gd name="T30" fmla="*/ 2524 w 8479"/>
              <a:gd name="T31" fmla="*/ 507 h 535"/>
              <a:gd name="T32" fmla="*/ 2552 w 8479"/>
              <a:gd name="T33" fmla="*/ 535 h 535"/>
              <a:gd name="T34" fmla="*/ 2797 w 8479"/>
              <a:gd name="T35" fmla="*/ 535 h 535"/>
              <a:gd name="T36" fmla="*/ 2825 w 8479"/>
              <a:gd name="T37" fmla="*/ 507 h 535"/>
              <a:gd name="T38" fmla="*/ 2825 w 8479"/>
              <a:gd name="T39" fmla="*/ 384 h 535"/>
              <a:gd name="T40" fmla="*/ 2852 w 8479"/>
              <a:gd name="T41" fmla="*/ 356 h 535"/>
              <a:gd name="T42" fmla="*/ 3153 w 8479"/>
              <a:gd name="T43" fmla="*/ 356 h 535"/>
              <a:gd name="T44" fmla="*/ 3181 w 8479"/>
              <a:gd name="T45" fmla="*/ 384 h 535"/>
              <a:gd name="T46" fmla="*/ 3181 w 8479"/>
              <a:gd name="T47" fmla="*/ 450 h 535"/>
              <a:gd name="T48" fmla="*/ 3209 w 8479"/>
              <a:gd name="T49" fmla="*/ 478 h 535"/>
              <a:gd name="T50" fmla="*/ 5290 w 8479"/>
              <a:gd name="T51" fmla="*/ 478 h 535"/>
              <a:gd name="T52" fmla="*/ 5317 w 8479"/>
              <a:gd name="T53" fmla="*/ 450 h 535"/>
              <a:gd name="T54" fmla="*/ 5317 w 8479"/>
              <a:gd name="T55" fmla="*/ 28 h 535"/>
              <a:gd name="T56" fmla="*/ 5345 w 8479"/>
              <a:gd name="T57" fmla="*/ 0 h 535"/>
              <a:gd name="T58" fmla="*/ 6031 w 8479"/>
              <a:gd name="T59" fmla="*/ 0 h 535"/>
              <a:gd name="T60" fmla="*/ 6059 w 8479"/>
              <a:gd name="T61" fmla="*/ 28 h 535"/>
              <a:gd name="T62" fmla="*/ 6059 w 8479"/>
              <a:gd name="T63" fmla="*/ 383 h 535"/>
              <a:gd name="T64" fmla="*/ 6087 w 8479"/>
              <a:gd name="T65" fmla="*/ 411 h 535"/>
              <a:gd name="T66" fmla="*/ 7130 w 8479"/>
              <a:gd name="T67" fmla="*/ 411 h 535"/>
              <a:gd name="T68" fmla="*/ 7158 w 8479"/>
              <a:gd name="T69" fmla="*/ 383 h 535"/>
              <a:gd name="T70" fmla="*/ 7158 w 8479"/>
              <a:gd name="T71" fmla="*/ 111 h 535"/>
              <a:gd name="T72" fmla="*/ 7186 w 8479"/>
              <a:gd name="T73" fmla="*/ 83 h 535"/>
              <a:gd name="T74" fmla="*/ 8479 w 8479"/>
              <a:gd name="T75" fmla="*/ 83 h 535"/>
              <a:gd name="connsiteX0" fmla="*/ 0 w 9296"/>
              <a:gd name="connsiteY0" fmla="*/ 6654 h 10000"/>
              <a:gd name="connsiteX1" fmla="*/ 33 w 9296"/>
              <a:gd name="connsiteY1" fmla="*/ 6131 h 10000"/>
              <a:gd name="connsiteX2" fmla="*/ 33 w 9296"/>
              <a:gd name="connsiteY2" fmla="*/ 523 h 10000"/>
              <a:gd name="connsiteX3" fmla="*/ 66 w 9296"/>
              <a:gd name="connsiteY3" fmla="*/ 0 h 10000"/>
              <a:gd name="connsiteX4" fmla="*/ 421 w 9296"/>
              <a:gd name="connsiteY4" fmla="*/ 0 h 10000"/>
              <a:gd name="connsiteX5" fmla="*/ 454 w 9296"/>
              <a:gd name="connsiteY5" fmla="*/ 523 h 10000"/>
              <a:gd name="connsiteX6" fmla="*/ 454 w 9296"/>
              <a:gd name="connsiteY6" fmla="*/ 9477 h 10000"/>
              <a:gd name="connsiteX7" fmla="*/ 487 w 9296"/>
              <a:gd name="connsiteY7" fmla="*/ 10000 h 10000"/>
              <a:gd name="connsiteX8" fmla="*/ 1118 w 9296"/>
              <a:gd name="connsiteY8" fmla="*/ 10000 h 10000"/>
              <a:gd name="connsiteX9" fmla="*/ 1151 w 9296"/>
              <a:gd name="connsiteY9" fmla="*/ 9477 h 10000"/>
              <a:gd name="connsiteX10" fmla="*/ 1151 w 9296"/>
              <a:gd name="connsiteY10" fmla="*/ 6131 h 10000"/>
              <a:gd name="connsiteX11" fmla="*/ 1184 w 9296"/>
              <a:gd name="connsiteY11" fmla="*/ 5607 h 10000"/>
              <a:gd name="connsiteX12" fmla="*/ 2241 w 9296"/>
              <a:gd name="connsiteY12" fmla="*/ 5607 h 10000"/>
              <a:gd name="connsiteX13" fmla="*/ 2273 w 9296"/>
              <a:gd name="connsiteY13" fmla="*/ 6131 h 10000"/>
              <a:gd name="connsiteX14" fmla="*/ 2273 w 9296"/>
              <a:gd name="connsiteY14" fmla="*/ 9477 h 10000"/>
              <a:gd name="connsiteX15" fmla="*/ 2306 w 9296"/>
              <a:gd name="connsiteY15" fmla="*/ 10000 h 10000"/>
              <a:gd name="connsiteX16" fmla="*/ 2595 w 9296"/>
              <a:gd name="connsiteY16" fmla="*/ 10000 h 10000"/>
              <a:gd name="connsiteX17" fmla="*/ 2628 w 9296"/>
              <a:gd name="connsiteY17" fmla="*/ 9477 h 10000"/>
              <a:gd name="connsiteX18" fmla="*/ 2628 w 9296"/>
              <a:gd name="connsiteY18" fmla="*/ 7178 h 10000"/>
              <a:gd name="connsiteX19" fmla="*/ 2660 w 9296"/>
              <a:gd name="connsiteY19" fmla="*/ 6654 h 10000"/>
              <a:gd name="connsiteX20" fmla="*/ 3015 w 9296"/>
              <a:gd name="connsiteY20" fmla="*/ 6654 h 10000"/>
              <a:gd name="connsiteX21" fmla="*/ 3048 w 9296"/>
              <a:gd name="connsiteY21" fmla="*/ 7178 h 10000"/>
              <a:gd name="connsiteX22" fmla="*/ 3048 w 9296"/>
              <a:gd name="connsiteY22" fmla="*/ 8411 h 10000"/>
              <a:gd name="connsiteX23" fmla="*/ 3081 w 9296"/>
              <a:gd name="connsiteY23" fmla="*/ 8935 h 10000"/>
              <a:gd name="connsiteX24" fmla="*/ 5535 w 9296"/>
              <a:gd name="connsiteY24" fmla="*/ 8935 h 10000"/>
              <a:gd name="connsiteX25" fmla="*/ 5567 w 9296"/>
              <a:gd name="connsiteY25" fmla="*/ 8411 h 10000"/>
              <a:gd name="connsiteX26" fmla="*/ 5567 w 9296"/>
              <a:gd name="connsiteY26" fmla="*/ 523 h 10000"/>
              <a:gd name="connsiteX27" fmla="*/ 5600 w 9296"/>
              <a:gd name="connsiteY27" fmla="*/ 0 h 10000"/>
              <a:gd name="connsiteX28" fmla="*/ 6409 w 9296"/>
              <a:gd name="connsiteY28" fmla="*/ 0 h 10000"/>
              <a:gd name="connsiteX29" fmla="*/ 6442 w 9296"/>
              <a:gd name="connsiteY29" fmla="*/ 523 h 10000"/>
              <a:gd name="connsiteX30" fmla="*/ 6442 w 9296"/>
              <a:gd name="connsiteY30" fmla="*/ 7159 h 10000"/>
              <a:gd name="connsiteX31" fmla="*/ 6475 w 9296"/>
              <a:gd name="connsiteY31" fmla="*/ 7682 h 10000"/>
              <a:gd name="connsiteX32" fmla="*/ 7705 w 9296"/>
              <a:gd name="connsiteY32" fmla="*/ 7682 h 10000"/>
              <a:gd name="connsiteX33" fmla="*/ 7738 w 9296"/>
              <a:gd name="connsiteY33" fmla="*/ 7159 h 10000"/>
              <a:gd name="connsiteX34" fmla="*/ 7738 w 9296"/>
              <a:gd name="connsiteY34" fmla="*/ 2075 h 10000"/>
              <a:gd name="connsiteX35" fmla="*/ 7771 w 9296"/>
              <a:gd name="connsiteY35" fmla="*/ 1551 h 10000"/>
              <a:gd name="connsiteX36" fmla="*/ 9296 w 9296"/>
              <a:gd name="connsiteY36" fmla="*/ 1551 h 10000"/>
              <a:gd name="connsiteX0" fmla="*/ 0 w 9965"/>
              <a:gd name="connsiteY0" fmla="*/ 6131 h 10000"/>
              <a:gd name="connsiteX1" fmla="*/ 0 w 9965"/>
              <a:gd name="connsiteY1" fmla="*/ 523 h 10000"/>
              <a:gd name="connsiteX2" fmla="*/ 36 w 9965"/>
              <a:gd name="connsiteY2" fmla="*/ 0 h 10000"/>
              <a:gd name="connsiteX3" fmla="*/ 418 w 9965"/>
              <a:gd name="connsiteY3" fmla="*/ 0 h 10000"/>
              <a:gd name="connsiteX4" fmla="*/ 453 w 9965"/>
              <a:gd name="connsiteY4" fmla="*/ 523 h 10000"/>
              <a:gd name="connsiteX5" fmla="*/ 453 w 9965"/>
              <a:gd name="connsiteY5" fmla="*/ 9477 h 10000"/>
              <a:gd name="connsiteX6" fmla="*/ 489 w 9965"/>
              <a:gd name="connsiteY6" fmla="*/ 10000 h 10000"/>
              <a:gd name="connsiteX7" fmla="*/ 1168 w 9965"/>
              <a:gd name="connsiteY7" fmla="*/ 10000 h 10000"/>
              <a:gd name="connsiteX8" fmla="*/ 1203 w 9965"/>
              <a:gd name="connsiteY8" fmla="*/ 9477 h 10000"/>
              <a:gd name="connsiteX9" fmla="*/ 1203 w 9965"/>
              <a:gd name="connsiteY9" fmla="*/ 6131 h 10000"/>
              <a:gd name="connsiteX10" fmla="*/ 1239 w 9965"/>
              <a:gd name="connsiteY10" fmla="*/ 5607 h 10000"/>
              <a:gd name="connsiteX11" fmla="*/ 2376 w 9965"/>
              <a:gd name="connsiteY11" fmla="*/ 5607 h 10000"/>
              <a:gd name="connsiteX12" fmla="*/ 2410 w 9965"/>
              <a:gd name="connsiteY12" fmla="*/ 6131 h 10000"/>
              <a:gd name="connsiteX13" fmla="*/ 2410 w 9965"/>
              <a:gd name="connsiteY13" fmla="*/ 9477 h 10000"/>
              <a:gd name="connsiteX14" fmla="*/ 2446 w 9965"/>
              <a:gd name="connsiteY14" fmla="*/ 10000 h 10000"/>
              <a:gd name="connsiteX15" fmla="*/ 2757 w 9965"/>
              <a:gd name="connsiteY15" fmla="*/ 10000 h 10000"/>
              <a:gd name="connsiteX16" fmla="*/ 2792 w 9965"/>
              <a:gd name="connsiteY16" fmla="*/ 9477 h 10000"/>
              <a:gd name="connsiteX17" fmla="*/ 2792 w 9965"/>
              <a:gd name="connsiteY17" fmla="*/ 7178 h 10000"/>
              <a:gd name="connsiteX18" fmla="*/ 2826 w 9965"/>
              <a:gd name="connsiteY18" fmla="*/ 6654 h 10000"/>
              <a:gd name="connsiteX19" fmla="*/ 3208 w 9965"/>
              <a:gd name="connsiteY19" fmla="*/ 6654 h 10000"/>
              <a:gd name="connsiteX20" fmla="*/ 3244 w 9965"/>
              <a:gd name="connsiteY20" fmla="*/ 7178 h 10000"/>
              <a:gd name="connsiteX21" fmla="*/ 3244 w 9965"/>
              <a:gd name="connsiteY21" fmla="*/ 8411 h 10000"/>
              <a:gd name="connsiteX22" fmla="*/ 3279 w 9965"/>
              <a:gd name="connsiteY22" fmla="*/ 8935 h 10000"/>
              <a:gd name="connsiteX23" fmla="*/ 5919 w 9965"/>
              <a:gd name="connsiteY23" fmla="*/ 8935 h 10000"/>
              <a:gd name="connsiteX24" fmla="*/ 5954 w 9965"/>
              <a:gd name="connsiteY24" fmla="*/ 8411 h 10000"/>
              <a:gd name="connsiteX25" fmla="*/ 5954 w 9965"/>
              <a:gd name="connsiteY25" fmla="*/ 523 h 10000"/>
              <a:gd name="connsiteX26" fmla="*/ 5989 w 9965"/>
              <a:gd name="connsiteY26" fmla="*/ 0 h 10000"/>
              <a:gd name="connsiteX27" fmla="*/ 6859 w 9965"/>
              <a:gd name="connsiteY27" fmla="*/ 0 h 10000"/>
              <a:gd name="connsiteX28" fmla="*/ 6895 w 9965"/>
              <a:gd name="connsiteY28" fmla="*/ 523 h 10000"/>
              <a:gd name="connsiteX29" fmla="*/ 6895 w 9965"/>
              <a:gd name="connsiteY29" fmla="*/ 7159 h 10000"/>
              <a:gd name="connsiteX30" fmla="*/ 6930 w 9965"/>
              <a:gd name="connsiteY30" fmla="*/ 7682 h 10000"/>
              <a:gd name="connsiteX31" fmla="*/ 8254 w 9965"/>
              <a:gd name="connsiteY31" fmla="*/ 7682 h 10000"/>
              <a:gd name="connsiteX32" fmla="*/ 8289 w 9965"/>
              <a:gd name="connsiteY32" fmla="*/ 7159 h 10000"/>
              <a:gd name="connsiteX33" fmla="*/ 8289 w 9965"/>
              <a:gd name="connsiteY33" fmla="*/ 2075 h 10000"/>
              <a:gd name="connsiteX34" fmla="*/ 8325 w 9965"/>
              <a:gd name="connsiteY34" fmla="*/ 1551 h 10000"/>
              <a:gd name="connsiteX35" fmla="*/ 9965 w 9965"/>
              <a:gd name="connsiteY35" fmla="*/ 1551 h 10000"/>
              <a:gd name="connsiteX0" fmla="*/ 0 w 10000"/>
              <a:gd name="connsiteY0" fmla="*/ 523 h 10000"/>
              <a:gd name="connsiteX1" fmla="*/ 36 w 10000"/>
              <a:gd name="connsiteY1" fmla="*/ 0 h 10000"/>
              <a:gd name="connsiteX2" fmla="*/ 419 w 10000"/>
              <a:gd name="connsiteY2" fmla="*/ 0 h 10000"/>
              <a:gd name="connsiteX3" fmla="*/ 455 w 10000"/>
              <a:gd name="connsiteY3" fmla="*/ 523 h 10000"/>
              <a:gd name="connsiteX4" fmla="*/ 455 w 10000"/>
              <a:gd name="connsiteY4" fmla="*/ 9477 h 10000"/>
              <a:gd name="connsiteX5" fmla="*/ 491 w 10000"/>
              <a:gd name="connsiteY5" fmla="*/ 10000 h 10000"/>
              <a:gd name="connsiteX6" fmla="*/ 1172 w 10000"/>
              <a:gd name="connsiteY6" fmla="*/ 10000 h 10000"/>
              <a:gd name="connsiteX7" fmla="*/ 1207 w 10000"/>
              <a:gd name="connsiteY7" fmla="*/ 9477 h 10000"/>
              <a:gd name="connsiteX8" fmla="*/ 1207 w 10000"/>
              <a:gd name="connsiteY8" fmla="*/ 6131 h 10000"/>
              <a:gd name="connsiteX9" fmla="*/ 1243 w 10000"/>
              <a:gd name="connsiteY9" fmla="*/ 5607 h 10000"/>
              <a:gd name="connsiteX10" fmla="*/ 2384 w 10000"/>
              <a:gd name="connsiteY10" fmla="*/ 5607 h 10000"/>
              <a:gd name="connsiteX11" fmla="*/ 2418 w 10000"/>
              <a:gd name="connsiteY11" fmla="*/ 6131 h 10000"/>
              <a:gd name="connsiteX12" fmla="*/ 2418 w 10000"/>
              <a:gd name="connsiteY12" fmla="*/ 9477 h 10000"/>
              <a:gd name="connsiteX13" fmla="*/ 2455 w 10000"/>
              <a:gd name="connsiteY13" fmla="*/ 10000 h 10000"/>
              <a:gd name="connsiteX14" fmla="*/ 2767 w 10000"/>
              <a:gd name="connsiteY14" fmla="*/ 10000 h 10000"/>
              <a:gd name="connsiteX15" fmla="*/ 2802 w 10000"/>
              <a:gd name="connsiteY15" fmla="*/ 9477 h 10000"/>
              <a:gd name="connsiteX16" fmla="*/ 2802 w 10000"/>
              <a:gd name="connsiteY16" fmla="*/ 7178 h 10000"/>
              <a:gd name="connsiteX17" fmla="*/ 2836 w 10000"/>
              <a:gd name="connsiteY17" fmla="*/ 6654 h 10000"/>
              <a:gd name="connsiteX18" fmla="*/ 3219 w 10000"/>
              <a:gd name="connsiteY18" fmla="*/ 6654 h 10000"/>
              <a:gd name="connsiteX19" fmla="*/ 3255 w 10000"/>
              <a:gd name="connsiteY19" fmla="*/ 7178 h 10000"/>
              <a:gd name="connsiteX20" fmla="*/ 3255 w 10000"/>
              <a:gd name="connsiteY20" fmla="*/ 8411 h 10000"/>
              <a:gd name="connsiteX21" fmla="*/ 3291 w 10000"/>
              <a:gd name="connsiteY21" fmla="*/ 8935 h 10000"/>
              <a:gd name="connsiteX22" fmla="*/ 5940 w 10000"/>
              <a:gd name="connsiteY22" fmla="*/ 8935 h 10000"/>
              <a:gd name="connsiteX23" fmla="*/ 5975 w 10000"/>
              <a:gd name="connsiteY23" fmla="*/ 8411 h 10000"/>
              <a:gd name="connsiteX24" fmla="*/ 5975 w 10000"/>
              <a:gd name="connsiteY24" fmla="*/ 523 h 10000"/>
              <a:gd name="connsiteX25" fmla="*/ 6010 w 10000"/>
              <a:gd name="connsiteY25" fmla="*/ 0 h 10000"/>
              <a:gd name="connsiteX26" fmla="*/ 6883 w 10000"/>
              <a:gd name="connsiteY26" fmla="*/ 0 h 10000"/>
              <a:gd name="connsiteX27" fmla="*/ 6919 w 10000"/>
              <a:gd name="connsiteY27" fmla="*/ 523 h 10000"/>
              <a:gd name="connsiteX28" fmla="*/ 6919 w 10000"/>
              <a:gd name="connsiteY28" fmla="*/ 7159 h 10000"/>
              <a:gd name="connsiteX29" fmla="*/ 6954 w 10000"/>
              <a:gd name="connsiteY29" fmla="*/ 7682 h 10000"/>
              <a:gd name="connsiteX30" fmla="*/ 8283 w 10000"/>
              <a:gd name="connsiteY30" fmla="*/ 7682 h 10000"/>
              <a:gd name="connsiteX31" fmla="*/ 8318 w 10000"/>
              <a:gd name="connsiteY31" fmla="*/ 7159 h 10000"/>
              <a:gd name="connsiteX32" fmla="*/ 8318 w 10000"/>
              <a:gd name="connsiteY32" fmla="*/ 2075 h 10000"/>
              <a:gd name="connsiteX33" fmla="*/ 8354 w 10000"/>
              <a:gd name="connsiteY33" fmla="*/ 1551 h 10000"/>
              <a:gd name="connsiteX34" fmla="*/ 10000 w 10000"/>
              <a:gd name="connsiteY34" fmla="*/ 1551 h 10000"/>
              <a:gd name="connsiteX0" fmla="*/ 0 w 9964"/>
              <a:gd name="connsiteY0" fmla="*/ 0 h 10000"/>
              <a:gd name="connsiteX1" fmla="*/ 383 w 9964"/>
              <a:gd name="connsiteY1" fmla="*/ 0 h 10000"/>
              <a:gd name="connsiteX2" fmla="*/ 419 w 9964"/>
              <a:gd name="connsiteY2" fmla="*/ 523 h 10000"/>
              <a:gd name="connsiteX3" fmla="*/ 419 w 9964"/>
              <a:gd name="connsiteY3" fmla="*/ 9477 h 10000"/>
              <a:gd name="connsiteX4" fmla="*/ 455 w 9964"/>
              <a:gd name="connsiteY4" fmla="*/ 10000 h 10000"/>
              <a:gd name="connsiteX5" fmla="*/ 1136 w 9964"/>
              <a:gd name="connsiteY5" fmla="*/ 10000 h 10000"/>
              <a:gd name="connsiteX6" fmla="*/ 1171 w 9964"/>
              <a:gd name="connsiteY6" fmla="*/ 9477 h 10000"/>
              <a:gd name="connsiteX7" fmla="*/ 1171 w 9964"/>
              <a:gd name="connsiteY7" fmla="*/ 6131 h 10000"/>
              <a:gd name="connsiteX8" fmla="*/ 1207 w 9964"/>
              <a:gd name="connsiteY8" fmla="*/ 5607 h 10000"/>
              <a:gd name="connsiteX9" fmla="*/ 2348 w 9964"/>
              <a:gd name="connsiteY9" fmla="*/ 5607 h 10000"/>
              <a:gd name="connsiteX10" fmla="*/ 2382 w 9964"/>
              <a:gd name="connsiteY10" fmla="*/ 6131 h 10000"/>
              <a:gd name="connsiteX11" fmla="*/ 2382 w 9964"/>
              <a:gd name="connsiteY11" fmla="*/ 9477 h 10000"/>
              <a:gd name="connsiteX12" fmla="*/ 2419 w 9964"/>
              <a:gd name="connsiteY12" fmla="*/ 10000 h 10000"/>
              <a:gd name="connsiteX13" fmla="*/ 2731 w 9964"/>
              <a:gd name="connsiteY13" fmla="*/ 10000 h 10000"/>
              <a:gd name="connsiteX14" fmla="*/ 2766 w 9964"/>
              <a:gd name="connsiteY14" fmla="*/ 9477 h 10000"/>
              <a:gd name="connsiteX15" fmla="*/ 2766 w 9964"/>
              <a:gd name="connsiteY15" fmla="*/ 7178 h 10000"/>
              <a:gd name="connsiteX16" fmla="*/ 2800 w 9964"/>
              <a:gd name="connsiteY16" fmla="*/ 6654 h 10000"/>
              <a:gd name="connsiteX17" fmla="*/ 3183 w 9964"/>
              <a:gd name="connsiteY17" fmla="*/ 6654 h 10000"/>
              <a:gd name="connsiteX18" fmla="*/ 3219 w 9964"/>
              <a:gd name="connsiteY18" fmla="*/ 7178 h 10000"/>
              <a:gd name="connsiteX19" fmla="*/ 3219 w 9964"/>
              <a:gd name="connsiteY19" fmla="*/ 8411 h 10000"/>
              <a:gd name="connsiteX20" fmla="*/ 3255 w 9964"/>
              <a:gd name="connsiteY20" fmla="*/ 8935 h 10000"/>
              <a:gd name="connsiteX21" fmla="*/ 5904 w 9964"/>
              <a:gd name="connsiteY21" fmla="*/ 8935 h 10000"/>
              <a:gd name="connsiteX22" fmla="*/ 5939 w 9964"/>
              <a:gd name="connsiteY22" fmla="*/ 8411 h 10000"/>
              <a:gd name="connsiteX23" fmla="*/ 5939 w 9964"/>
              <a:gd name="connsiteY23" fmla="*/ 523 h 10000"/>
              <a:gd name="connsiteX24" fmla="*/ 5974 w 9964"/>
              <a:gd name="connsiteY24" fmla="*/ 0 h 10000"/>
              <a:gd name="connsiteX25" fmla="*/ 6847 w 9964"/>
              <a:gd name="connsiteY25" fmla="*/ 0 h 10000"/>
              <a:gd name="connsiteX26" fmla="*/ 6883 w 9964"/>
              <a:gd name="connsiteY26" fmla="*/ 523 h 10000"/>
              <a:gd name="connsiteX27" fmla="*/ 6883 w 9964"/>
              <a:gd name="connsiteY27" fmla="*/ 7159 h 10000"/>
              <a:gd name="connsiteX28" fmla="*/ 6918 w 9964"/>
              <a:gd name="connsiteY28" fmla="*/ 7682 h 10000"/>
              <a:gd name="connsiteX29" fmla="*/ 8247 w 9964"/>
              <a:gd name="connsiteY29" fmla="*/ 7682 h 10000"/>
              <a:gd name="connsiteX30" fmla="*/ 8282 w 9964"/>
              <a:gd name="connsiteY30" fmla="*/ 7159 h 10000"/>
              <a:gd name="connsiteX31" fmla="*/ 8282 w 9964"/>
              <a:gd name="connsiteY31" fmla="*/ 2075 h 10000"/>
              <a:gd name="connsiteX32" fmla="*/ 8318 w 9964"/>
              <a:gd name="connsiteY32" fmla="*/ 1551 h 10000"/>
              <a:gd name="connsiteX33" fmla="*/ 9964 w 9964"/>
              <a:gd name="connsiteY33" fmla="*/ 1551 h 10000"/>
              <a:gd name="connsiteX0" fmla="*/ 0 w 9616"/>
              <a:gd name="connsiteY0" fmla="*/ 0 h 10000"/>
              <a:gd name="connsiteX1" fmla="*/ 37 w 9616"/>
              <a:gd name="connsiteY1" fmla="*/ 523 h 10000"/>
              <a:gd name="connsiteX2" fmla="*/ 37 w 9616"/>
              <a:gd name="connsiteY2" fmla="*/ 9477 h 10000"/>
              <a:gd name="connsiteX3" fmla="*/ 73 w 9616"/>
              <a:gd name="connsiteY3" fmla="*/ 10000 h 10000"/>
              <a:gd name="connsiteX4" fmla="*/ 756 w 9616"/>
              <a:gd name="connsiteY4" fmla="*/ 10000 h 10000"/>
              <a:gd name="connsiteX5" fmla="*/ 791 w 9616"/>
              <a:gd name="connsiteY5" fmla="*/ 9477 h 10000"/>
              <a:gd name="connsiteX6" fmla="*/ 791 w 9616"/>
              <a:gd name="connsiteY6" fmla="*/ 6131 h 10000"/>
              <a:gd name="connsiteX7" fmla="*/ 827 w 9616"/>
              <a:gd name="connsiteY7" fmla="*/ 5607 h 10000"/>
              <a:gd name="connsiteX8" fmla="*/ 1972 w 9616"/>
              <a:gd name="connsiteY8" fmla="*/ 5607 h 10000"/>
              <a:gd name="connsiteX9" fmla="*/ 2007 w 9616"/>
              <a:gd name="connsiteY9" fmla="*/ 6131 h 10000"/>
              <a:gd name="connsiteX10" fmla="*/ 2007 w 9616"/>
              <a:gd name="connsiteY10" fmla="*/ 9477 h 10000"/>
              <a:gd name="connsiteX11" fmla="*/ 2044 w 9616"/>
              <a:gd name="connsiteY11" fmla="*/ 10000 h 10000"/>
              <a:gd name="connsiteX12" fmla="*/ 2357 w 9616"/>
              <a:gd name="connsiteY12" fmla="*/ 10000 h 10000"/>
              <a:gd name="connsiteX13" fmla="*/ 2392 w 9616"/>
              <a:gd name="connsiteY13" fmla="*/ 9477 h 10000"/>
              <a:gd name="connsiteX14" fmla="*/ 2392 w 9616"/>
              <a:gd name="connsiteY14" fmla="*/ 7178 h 10000"/>
              <a:gd name="connsiteX15" fmla="*/ 2426 w 9616"/>
              <a:gd name="connsiteY15" fmla="*/ 6654 h 10000"/>
              <a:gd name="connsiteX16" fmla="*/ 2811 w 9616"/>
              <a:gd name="connsiteY16" fmla="*/ 6654 h 10000"/>
              <a:gd name="connsiteX17" fmla="*/ 2847 w 9616"/>
              <a:gd name="connsiteY17" fmla="*/ 7178 h 10000"/>
              <a:gd name="connsiteX18" fmla="*/ 2847 w 9616"/>
              <a:gd name="connsiteY18" fmla="*/ 8411 h 10000"/>
              <a:gd name="connsiteX19" fmla="*/ 2883 w 9616"/>
              <a:gd name="connsiteY19" fmla="*/ 8935 h 10000"/>
              <a:gd name="connsiteX20" fmla="*/ 5541 w 9616"/>
              <a:gd name="connsiteY20" fmla="*/ 8935 h 10000"/>
              <a:gd name="connsiteX21" fmla="*/ 5576 w 9616"/>
              <a:gd name="connsiteY21" fmla="*/ 8411 h 10000"/>
              <a:gd name="connsiteX22" fmla="*/ 5576 w 9616"/>
              <a:gd name="connsiteY22" fmla="*/ 523 h 10000"/>
              <a:gd name="connsiteX23" fmla="*/ 5612 w 9616"/>
              <a:gd name="connsiteY23" fmla="*/ 0 h 10000"/>
              <a:gd name="connsiteX24" fmla="*/ 6488 w 9616"/>
              <a:gd name="connsiteY24" fmla="*/ 0 h 10000"/>
              <a:gd name="connsiteX25" fmla="*/ 6524 w 9616"/>
              <a:gd name="connsiteY25" fmla="*/ 523 h 10000"/>
              <a:gd name="connsiteX26" fmla="*/ 6524 w 9616"/>
              <a:gd name="connsiteY26" fmla="*/ 7159 h 10000"/>
              <a:gd name="connsiteX27" fmla="*/ 6559 w 9616"/>
              <a:gd name="connsiteY27" fmla="*/ 7682 h 10000"/>
              <a:gd name="connsiteX28" fmla="*/ 7893 w 9616"/>
              <a:gd name="connsiteY28" fmla="*/ 7682 h 10000"/>
              <a:gd name="connsiteX29" fmla="*/ 7928 w 9616"/>
              <a:gd name="connsiteY29" fmla="*/ 7159 h 10000"/>
              <a:gd name="connsiteX30" fmla="*/ 7928 w 9616"/>
              <a:gd name="connsiteY30" fmla="*/ 2075 h 10000"/>
              <a:gd name="connsiteX31" fmla="*/ 7964 w 9616"/>
              <a:gd name="connsiteY31" fmla="*/ 1551 h 10000"/>
              <a:gd name="connsiteX32" fmla="*/ 9616 w 9616"/>
              <a:gd name="connsiteY32" fmla="*/ 1551 h 10000"/>
              <a:gd name="connsiteX0" fmla="*/ 0 w 9962"/>
              <a:gd name="connsiteY0" fmla="*/ 523 h 10000"/>
              <a:gd name="connsiteX1" fmla="*/ 0 w 9962"/>
              <a:gd name="connsiteY1" fmla="*/ 9477 h 10000"/>
              <a:gd name="connsiteX2" fmla="*/ 38 w 9962"/>
              <a:gd name="connsiteY2" fmla="*/ 10000 h 10000"/>
              <a:gd name="connsiteX3" fmla="*/ 748 w 9962"/>
              <a:gd name="connsiteY3" fmla="*/ 10000 h 10000"/>
              <a:gd name="connsiteX4" fmla="*/ 785 w 9962"/>
              <a:gd name="connsiteY4" fmla="*/ 9477 h 10000"/>
              <a:gd name="connsiteX5" fmla="*/ 785 w 9962"/>
              <a:gd name="connsiteY5" fmla="*/ 6131 h 10000"/>
              <a:gd name="connsiteX6" fmla="*/ 822 w 9962"/>
              <a:gd name="connsiteY6" fmla="*/ 5607 h 10000"/>
              <a:gd name="connsiteX7" fmla="*/ 2013 w 9962"/>
              <a:gd name="connsiteY7" fmla="*/ 5607 h 10000"/>
              <a:gd name="connsiteX8" fmla="*/ 2049 w 9962"/>
              <a:gd name="connsiteY8" fmla="*/ 6131 h 10000"/>
              <a:gd name="connsiteX9" fmla="*/ 2049 w 9962"/>
              <a:gd name="connsiteY9" fmla="*/ 9477 h 10000"/>
              <a:gd name="connsiteX10" fmla="*/ 2088 w 9962"/>
              <a:gd name="connsiteY10" fmla="*/ 10000 h 10000"/>
              <a:gd name="connsiteX11" fmla="*/ 2413 w 9962"/>
              <a:gd name="connsiteY11" fmla="*/ 10000 h 10000"/>
              <a:gd name="connsiteX12" fmla="*/ 2450 w 9962"/>
              <a:gd name="connsiteY12" fmla="*/ 9477 h 10000"/>
              <a:gd name="connsiteX13" fmla="*/ 2450 w 9962"/>
              <a:gd name="connsiteY13" fmla="*/ 7178 h 10000"/>
              <a:gd name="connsiteX14" fmla="*/ 2485 w 9962"/>
              <a:gd name="connsiteY14" fmla="*/ 6654 h 10000"/>
              <a:gd name="connsiteX15" fmla="*/ 2885 w 9962"/>
              <a:gd name="connsiteY15" fmla="*/ 6654 h 10000"/>
              <a:gd name="connsiteX16" fmla="*/ 2923 w 9962"/>
              <a:gd name="connsiteY16" fmla="*/ 7178 h 10000"/>
              <a:gd name="connsiteX17" fmla="*/ 2923 w 9962"/>
              <a:gd name="connsiteY17" fmla="*/ 8411 h 10000"/>
              <a:gd name="connsiteX18" fmla="*/ 2960 w 9962"/>
              <a:gd name="connsiteY18" fmla="*/ 8935 h 10000"/>
              <a:gd name="connsiteX19" fmla="*/ 5724 w 9962"/>
              <a:gd name="connsiteY19" fmla="*/ 8935 h 10000"/>
              <a:gd name="connsiteX20" fmla="*/ 5761 w 9962"/>
              <a:gd name="connsiteY20" fmla="*/ 8411 h 10000"/>
              <a:gd name="connsiteX21" fmla="*/ 5761 w 9962"/>
              <a:gd name="connsiteY21" fmla="*/ 523 h 10000"/>
              <a:gd name="connsiteX22" fmla="*/ 5798 w 9962"/>
              <a:gd name="connsiteY22" fmla="*/ 0 h 10000"/>
              <a:gd name="connsiteX23" fmla="*/ 6709 w 9962"/>
              <a:gd name="connsiteY23" fmla="*/ 0 h 10000"/>
              <a:gd name="connsiteX24" fmla="*/ 6747 w 9962"/>
              <a:gd name="connsiteY24" fmla="*/ 523 h 10000"/>
              <a:gd name="connsiteX25" fmla="*/ 6747 w 9962"/>
              <a:gd name="connsiteY25" fmla="*/ 7159 h 10000"/>
              <a:gd name="connsiteX26" fmla="*/ 6783 w 9962"/>
              <a:gd name="connsiteY26" fmla="*/ 7682 h 10000"/>
              <a:gd name="connsiteX27" fmla="*/ 8170 w 9962"/>
              <a:gd name="connsiteY27" fmla="*/ 7682 h 10000"/>
              <a:gd name="connsiteX28" fmla="*/ 8207 w 9962"/>
              <a:gd name="connsiteY28" fmla="*/ 7159 h 10000"/>
              <a:gd name="connsiteX29" fmla="*/ 8207 w 9962"/>
              <a:gd name="connsiteY29" fmla="*/ 2075 h 10000"/>
              <a:gd name="connsiteX30" fmla="*/ 8244 w 9962"/>
              <a:gd name="connsiteY30" fmla="*/ 1551 h 10000"/>
              <a:gd name="connsiteX31" fmla="*/ 9962 w 9962"/>
              <a:gd name="connsiteY31" fmla="*/ 1551 h 10000"/>
              <a:gd name="connsiteX0" fmla="*/ 0 w 10000"/>
              <a:gd name="connsiteY0" fmla="*/ 9477 h 10000"/>
              <a:gd name="connsiteX1" fmla="*/ 38 w 10000"/>
              <a:gd name="connsiteY1" fmla="*/ 10000 h 10000"/>
              <a:gd name="connsiteX2" fmla="*/ 751 w 10000"/>
              <a:gd name="connsiteY2" fmla="*/ 10000 h 10000"/>
              <a:gd name="connsiteX3" fmla="*/ 788 w 10000"/>
              <a:gd name="connsiteY3" fmla="*/ 9477 h 10000"/>
              <a:gd name="connsiteX4" fmla="*/ 788 w 10000"/>
              <a:gd name="connsiteY4" fmla="*/ 6131 h 10000"/>
              <a:gd name="connsiteX5" fmla="*/ 825 w 10000"/>
              <a:gd name="connsiteY5" fmla="*/ 5607 h 10000"/>
              <a:gd name="connsiteX6" fmla="*/ 2021 w 10000"/>
              <a:gd name="connsiteY6" fmla="*/ 5607 h 10000"/>
              <a:gd name="connsiteX7" fmla="*/ 2057 w 10000"/>
              <a:gd name="connsiteY7" fmla="*/ 6131 h 10000"/>
              <a:gd name="connsiteX8" fmla="*/ 2057 w 10000"/>
              <a:gd name="connsiteY8" fmla="*/ 9477 h 10000"/>
              <a:gd name="connsiteX9" fmla="*/ 2096 w 10000"/>
              <a:gd name="connsiteY9" fmla="*/ 10000 h 10000"/>
              <a:gd name="connsiteX10" fmla="*/ 2422 w 10000"/>
              <a:gd name="connsiteY10" fmla="*/ 10000 h 10000"/>
              <a:gd name="connsiteX11" fmla="*/ 2459 w 10000"/>
              <a:gd name="connsiteY11" fmla="*/ 9477 h 10000"/>
              <a:gd name="connsiteX12" fmla="*/ 2459 w 10000"/>
              <a:gd name="connsiteY12" fmla="*/ 7178 h 10000"/>
              <a:gd name="connsiteX13" fmla="*/ 2494 w 10000"/>
              <a:gd name="connsiteY13" fmla="*/ 6654 h 10000"/>
              <a:gd name="connsiteX14" fmla="*/ 2896 w 10000"/>
              <a:gd name="connsiteY14" fmla="*/ 6654 h 10000"/>
              <a:gd name="connsiteX15" fmla="*/ 2934 w 10000"/>
              <a:gd name="connsiteY15" fmla="*/ 7178 h 10000"/>
              <a:gd name="connsiteX16" fmla="*/ 2934 w 10000"/>
              <a:gd name="connsiteY16" fmla="*/ 8411 h 10000"/>
              <a:gd name="connsiteX17" fmla="*/ 2971 w 10000"/>
              <a:gd name="connsiteY17" fmla="*/ 8935 h 10000"/>
              <a:gd name="connsiteX18" fmla="*/ 5746 w 10000"/>
              <a:gd name="connsiteY18" fmla="*/ 8935 h 10000"/>
              <a:gd name="connsiteX19" fmla="*/ 5783 w 10000"/>
              <a:gd name="connsiteY19" fmla="*/ 8411 h 10000"/>
              <a:gd name="connsiteX20" fmla="*/ 5783 w 10000"/>
              <a:gd name="connsiteY20" fmla="*/ 523 h 10000"/>
              <a:gd name="connsiteX21" fmla="*/ 5820 w 10000"/>
              <a:gd name="connsiteY21" fmla="*/ 0 h 10000"/>
              <a:gd name="connsiteX22" fmla="*/ 6735 w 10000"/>
              <a:gd name="connsiteY22" fmla="*/ 0 h 10000"/>
              <a:gd name="connsiteX23" fmla="*/ 6773 w 10000"/>
              <a:gd name="connsiteY23" fmla="*/ 523 h 10000"/>
              <a:gd name="connsiteX24" fmla="*/ 6773 w 10000"/>
              <a:gd name="connsiteY24" fmla="*/ 7159 h 10000"/>
              <a:gd name="connsiteX25" fmla="*/ 6809 w 10000"/>
              <a:gd name="connsiteY25" fmla="*/ 7682 h 10000"/>
              <a:gd name="connsiteX26" fmla="*/ 8201 w 10000"/>
              <a:gd name="connsiteY26" fmla="*/ 7682 h 10000"/>
              <a:gd name="connsiteX27" fmla="*/ 8238 w 10000"/>
              <a:gd name="connsiteY27" fmla="*/ 7159 h 10000"/>
              <a:gd name="connsiteX28" fmla="*/ 8238 w 10000"/>
              <a:gd name="connsiteY28" fmla="*/ 2075 h 10000"/>
              <a:gd name="connsiteX29" fmla="*/ 8275 w 10000"/>
              <a:gd name="connsiteY29" fmla="*/ 1551 h 10000"/>
              <a:gd name="connsiteX30" fmla="*/ 10000 w 10000"/>
              <a:gd name="connsiteY30" fmla="*/ 1551 h 10000"/>
              <a:gd name="connsiteX0" fmla="*/ 0 w 9962"/>
              <a:gd name="connsiteY0" fmla="*/ 10000 h 10000"/>
              <a:gd name="connsiteX1" fmla="*/ 713 w 9962"/>
              <a:gd name="connsiteY1" fmla="*/ 10000 h 10000"/>
              <a:gd name="connsiteX2" fmla="*/ 750 w 9962"/>
              <a:gd name="connsiteY2" fmla="*/ 9477 h 10000"/>
              <a:gd name="connsiteX3" fmla="*/ 750 w 9962"/>
              <a:gd name="connsiteY3" fmla="*/ 6131 h 10000"/>
              <a:gd name="connsiteX4" fmla="*/ 787 w 9962"/>
              <a:gd name="connsiteY4" fmla="*/ 5607 h 10000"/>
              <a:gd name="connsiteX5" fmla="*/ 1983 w 9962"/>
              <a:gd name="connsiteY5" fmla="*/ 5607 h 10000"/>
              <a:gd name="connsiteX6" fmla="*/ 2019 w 9962"/>
              <a:gd name="connsiteY6" fmla="*/ 6131 h 10000"/>
              <a:gd name="connsiteX7" fmla="*/ 2019 w 9962"/>
              <a:gd name="connsiteY7" fmla="*/ 9477 h 10000"/>
              <a:gd name="connsiteX8" fmla="*/ 2058 w 9962"/>
              <a:gd name="connsiteY8" fmla="*/ 10000 h 10000"/>
              <a:gd name="connsiteX9" fmla="*/ 2384 w 9962"/>
              <a:gd name="connsiteY9" fmla="*/ 10000 h 10000"/>
              <a:gd name="connsiteX10" fmla="*/ 2421 w 9962"/>
              <a:gd name="connsiteY10" fmla="*/ 9477 h 10000"/>
              <a:gd name="connsiteX11" fmla="*/ 2421 w 9962"/>
              <a:gd name="connsiteY11" fmla="*/ 7178 h 10000"/>
              <a:gd name="connsiteX12" fmla="*/ 2456 w 9962"/>
              <a:gd name="connsiteY12" fmla="*/ 6654 h 10000"/>
              <a:gd name="connsiteX13" fmla="*/ 2858 w 9962"/>
              <a:gd name="connsiteY13" fmla="*/ 6654 h 10000"/>
              <a:gd name="connsiteX14" fmla="*/ 2896 w 9962"/>
              <a:gd name="connsiteY14" fmla="*/ 7178 h 10000"/>
              <a:gd name="connsiteX15" fmla="*/ 2896 w 9962"/>
              <a:gd name="connsiteY15" fmla="*/ 8411 h 10000"/>
              <a:gd name="connsiteX16" fmla="*/ 2933 w 9962"/>
              <a:gd name="connsiteY16" fmla="*/ 8935 h 10000"/>
              <a:gd name="connsiteX17" fmla="*/ 5708 w 9962"/>
              <a:gd name="connsiteY17" fmla="*/ 8935 h 10000"/>
              <a:gd name="connsiteX18" fmla="*/ 5745 w 9962"/>
              <a:gd name="connsiteY18" fmla="*/ 8411 h 10000"/>
              <a:gd name="connsiteX19" fmla="*/ 5745 w 9962"/>
              <a:gd name="connsiteY19" fmla="*/ 523 h 10000"/>
              <a:gd name="connsiteX20" fmla="*/ 5782 w 9962"/>
              <a:gd name="connsiteY20" fmla="*/ 0 h 10000"/>
              <a:gd name="connsiteX21" fmla="*/ 6697 w 9962"/>
              <a:gd name="connsiteY21" fmla="*/ 0 h 10000"/>
              <a:gd name="connsiteX22" fmla="*/ 6735 w 9962"/>
              <a:gd name="connsiteY22" fmla="*/ 523 h 10000"/>
              <a:gd name="connsiteX23" fmla="*/ 6735 w 9962"/>
              <a:gd name="connsiteY23" fmla="*/ 7159 h 10000"/>
              <a:gd name="connsiteX24" fmla="*/ 6771 w 9962"/>
              <a:gd name="connsiteY24" fmla="*/ 7682 h 10000"/>
              <a:gd name="connsiteX25" fmla="*/ 8163 w 9962"/>
              <a:gd name="connsiteY25" fmla="*/ 7682 h 10000"/>
              <a:gd name="connsiteX26" fmla="*/ 8200 w 9962"/>
              <a:gd name="connsiteY26" fmla="*/ 7159 h 10000"/>
              <a:gd name="connsiteX27" fmla="*/ 8200 w 9962"/>
              <a:gd name="connsiteY27" fmla="*/ 2075 h 10000"/>
              <a:gd name="connsiteX28" fmla="*/ 8237 w 9962"/>
              <a:gd name="connsiteY28" fmla="*/ 1551 h 10000"/>
              <a:gd name="connsiteX29" fmla="*/ 9962 w 9962"/>
              <a:gd name="connsiteY29" fmla="*/ 1551 h 10000"/>
              <a:gd name="connsiteX0" fmla="*/ 0 w 9284"/>
              <a:gd name="connsiteY0" fmla="*/ 10000 h 10000"/>
              <a:gd name="connsiteX1" fmla="*/ 37 w 9284"/>
              <a:gd name="connsiteY1" fmla="*/ 9477 h 10000"/>
              <a:gd name="connsiteX2" fmla="*/ 37 w 9284"/>
              <a:gd name="connsiteY2" fmla="*/ 6131 h 10000"/>
              <a:gd name="connsiteX3" fmla="*/ 74 w 9284"/>
              <a:gd name="connsiteY3" fmla="*/ 5607 h 10000"/>
              <a:gd name="connsiteX4" fmla="*/ 1275 w 9284"/>
              <a:gd name="connsiteY4" fmla="*/ 5607 h 10000"/>
              <a:gd name="connsiteX5" fmla="*/ 1311 w 9284"/>
              <a:gd name="connsiteY5" fmla="*/ 6131 h 10000"/>
              <a:gd name="connsiteX6" fmla="*/ 1311 w 9284"/>
              <a:gd name="connsiteY6" fmla="*/ 9477 h 10000"/>
              <a:gd name="connsiteX7" fmla="*/ 1350 w 9284"/>
              <a:gd name="connsiteY7" fmla="*/ 10000 h 10000"/>
              <a:gd name="connsiteX8" fmla="*/ 1677 w 9284"/>
              <a:gd name="connsiteY8" fmla="*/ 10000 h 10000"/>
              <a:gd name="connsiteX9" fmla="*/ 1714 w 9284"/>
              <a:gd name="connsiteY9" fmla="*/ 9477 h 10000"/>
              <a:gd name="connsiteX10" fmla="*/ 1714 w 9284"/>
              <a:gd name="connsiteY10" fmla="*/ 7178 h 10000"/>
              <a:gd name="connsiteX11" fmla="*/ 1749 w 9284"/>
              <a:gd name="connsiteY11" fmla="*/ 6654 h 10000"/>
              <a:gd name="connsiteX12" fmla="*/ 2153 w 9284"/>
              <a:gd name="connsiteY12" fmla="*/ 6654 h 10000"/>
              <a:gd name="connsiteX13" fmla="*/ 2191 w 9284"/>
              <a:gd name="connsiteY13" fmla="*/ 7178 h 10000"/>
              <a:gd name="connsiteX14" fmla="*/ 2191 w 9284"/>
              <a:gd name="connsiteY14" fmla="*/ 8411 h 10000"/>
              <a:gd name="connsiteX15" fmla="*/ 2228 w 9284"/>
              <a:gd name="connsiteY15" fmla="*/ 8935 h 10000"/>
              <a:gd name="connsiteX16" fmla="*/ 5014 w 9284"/>
              <a:gd name="connsiteY16" fmla="*/ 8935 h 10000"/>
              <a:gd name="connsiteX17" fmla="*/ 5051 w 9284"/>
              <a:gd name="connsiteY17" fmla="*/ 8411 h 10000"/>
              <a:gd name="connsiteX18" fmla="*/ 5051 w 9284"/>
              <a:gd name="connsiteY18" fmla="*/ 523 h 10000"/>
              <a:gd name="connsiteX19" fmla="*/ 5088 w 9284"/>
              <a:gd name="connsiteY19" fmla="*/ 0 h 10000"/>
              <a:gd name="connsiteX20" fmla="*/ 6007 w 9284"/>
              <a:gd name="connsiteY20" fmla="*/ 0 h 10000"/>
              <a:gd name="connsiteX21" fmla="*/ 6045 w 9284"/>
              <a:gd name="connsiteY21" fmla="*/ 523 h 10000"/>
              <a:gd name="connsiteX22" fmla="*/ 6045 w 9284"/>
              <a:gd name="connsiteY22" fmla="*/ 7159 h 10000"/>
              <a:gd name="connsiteX23" fmla="*/ 6081 w 9284"/>
              <a:gd name="connsiteY23" fmla="*/ 7682 h 10000"/>
              <a:gd name="connsiteX24" fmla="*/ 7478 w 9284"/>
              <a:gd name="connsiteY24" fmla="*/ 7682 h 10000"/>
              <a:gd name="connsiteX25" fmla="*/ 7515 w 9284"/>
              <a:gd name="connsiteY25" fmla="*/ 7159 h 10000"/>
              <a:gd name="connsiteX26" fmla="*/ 7515 w 9284"/>
              <a:gd name="connsiteY26" fmla="*/ 2075 h 10000"/>
              <a:gd name="connsiteX27" fmla="*/ 7552 w 9284"/>
              <a:gd name="connsiteY27" fmla="*/ 1551 h 10000"/>
              <a:gd name="connsiteX28" fmla="*/ 9284 w 9284"/>
              <a:gd name="connsiteY28" fmla="*/ 1551 h 10000"/>
              <a:gd name="connsiteX0" fmla="*/ 0 w 9960"/>
              <a:gd name="connsiteY0" fmla="*/ 9477 h 10000"/>
              <a:gd name="connsiteX1" fmla="*/ 0 w 9960"/>
              <a:gd name="connsiteY1" fmla="*/ 6131 h 10000"/>
              <a:gd name="connsiteX2" fmla="*/ 40 w 9960"/>
              <a:gd name="connsiteY2" fmla="*/ 5607 h 10000"/>
              <a:gd name="connsiteX3" fmla="*/ 1333 w 9960"/>
              <a:gd name="connsiteY3" fmla="*/ 5607 h 10000"/>
              <a:gd name="connsiteX4" fmla="*/ 1372 w 9960"/>
              <a:gd name="connsiteY4" fmla="*/ 6131 h 10000"/>
              <a:gd name="connsiteX5" fmla="*/ 1372 w 9960"/>
              <a:gd name="connsiteY5" fmla="*/ 9477 h 10000"/>
              <a:gd name="connsiteX6" fmla="*/ 1414 w 9960"/>
              <a:gd name="connsiteY6" fmla="*/ 10000 h 10000"/>
              <a:gd name="connsiteX7" fmla="*/ 1766 w 9960"/>
              <a:gd name="connsiteY7" fmla="*/ 10000 h 10000"/>
              <a:gd name="connsiteX8" fmla="*/ 1806 w 9960"/>
              <a:gd name="connsiteY8" fmla="*/ 9477 h 10000"/>
              <a:gd name="connsiteX9" fmla="*/ 1806 w 9960"/>
              <a:gd name="connsiteY9" fmla="*/ 7178 h 10000"/>
              <a:gd name="connsiteX10" fmla="*/ 1844 w 9960"/>
              <a:gd name="connsiteY10" fmla="*/ 6654 h 10000"/>
              <a:gd name="connsiteX11" fmla="*/ 2279 w 9960"/>
              <a:gd name="connsiteY11" fmla="*/ 6654 h 10000"/>
              <a:gd name="connsiteX12" fmla="*/ 2320 w 9960"/>
              <a:gd name="connsiteY12" fmla="*/ 7178 h 10000"/>
              <a:gd name="connsiteX13" fmla="*/ 2320 w 9960"/>
              <a:gd name="connsiteY13" fmla="*/ 8411 h 10000"/>
              <a:gd name="connsiteX14" fmla="*/ 2360 w 9960"/>
              <a:gd name="connsiteY14" fmla="*/ 8935 h 10000"/>
              <a:gd name="connsiteX15" fmla="*/ 5361 w 9960"/>
              <a:gd name="connsiteY15" fmla="*/ 8935 h 10000"/>
              <a:gd name="connsiteX16" fmla="*/ 5401 w 9960"/>
              <a:gd name="connsiteY16" fmla="*/ 8411 h 10000"/>
              <a:gd name="connsiteX17" fmla="*/ 5401 w 9960"/>
              <a:gd name="connsiteY17" fmla="*/ 523 h 10000"/>
              <a:gd name="connsiteX18" fmla="*/ 5440 w 9960"/>
              <a:gd name="connsiteY18" fmla="*/ 0 h 10000"/>
              <a:gd name="connsiteX19" fmla="*/ 6430 w 9960"/>
              <a:gd name="connsiteY19" fmla="*/ 0 h 10000"/>
              <a:gd name="connsiteX20" fmla="*/ 6471 w 9960"/>
              <a:gd name="connsiteY20" fmla="*/ 523 h 10000"/>
              <a:gd name="connsiteX21" fmla="*/ 6471 w 9960"/>
              <a:gd name="connsiteY21" fmla="*/ 7159 h 10000"/>
              <a:gd name="connsiteX22" fmla="*/ 6510 w 9960"/>
              <a:gd name="connsiteY22" fmla="*/ 7682 h 10000"/>
              <a:gd name="connsiteX23" fmla="*/ 8015 w 9960"/>
              <a:gd name="connsiteY23" fmla="*/ 7682 h 10000"/>
              <a:gd name="connsiteX24" fmla="*/ 8055 w 9960"/>
              <a:gd name="connsiteY24" fmla="*/ 7159 h 10000"/>
              <a:gd name="connsiteX25" fmla="*/ 8055 w 9960"/>
              <a:gd name="connsiteY25" fmla="*/ 2075 h 10000"/>
              <a:gd name="connsiteX26" fmla="*/ 8094 w 9960"/>
              <a:gd name="connsiteY26" fmla="*/ 1551 h 10000"/>
              <a:gd name="connsiteX27" fmla="*/ 9960 w 9960"/>
              <a:gd name="connsiteY27" fmla="*/ 1551 h 10000"/>
              <a:gd name="connsiteX0" fmla="*/ 0 w 10000"/>
              <a:gd name="connsiteY0" fmla="*/ 6131 h 10000"/>
              <a:gd name="connsiteX1" fmla="*/ 40 w 10000"/>
              <a:gd name="connsiteY1" fmla="*/ 5607 h 10000"/>
              <a:gd name="connsiteX2" fmla="*/ 1338 w 10000"/>
              <a:gd name="connsiteY2" fmla="*/ 5607 h 10000"/>
              <a:gd name="connsiteX3" fmla="*/ 1378 w 10000"/>
              <a:gd name="connsiteY3" fmla="*/ 6131 h 10000"/>
              <a:gd name="connsiteX4" fmla="*/ 1378 w 10000"/>
              <a:gd name="connsiteY4" fmla="*/ 9477 h 10000"/>
              <a:gd name="connsiteX5" fmla="*/ 1420 w 10000"/>
              <a:gd name="connsiteY5" fmla="*/ 10000 h 10000"/>
              <a:gd name="connsiteX6" fmla="*/ 1773 w 10000"/>
              <a:gd name="connsiteY6" fmla="*/ 10000 h 10000"/>
              <a:gd name="connsiteX7" fmla="*/ 1813 w 10000"/>
              <a:gd name="connsiteY7" fmla="*/ 9477 h 10000"/>
              <a:gd name="connsiteX8" fmla="*/ 1813 w 10000"/>
              <a:gd name="connsiteY8" fmla="*/ 7178 h 10000"/>
              <a:gd name="connsiteX9" fmla="*/ 1851 w 10000"/>
              <a:gd name="connsiteY9" fmla="*/ 6654 h 10000"/>
              <a:gd name="connsiteX10" fmla="*/ 2288 w 10000"/>
              <a:gd name="connsiteY10" fmla="*/ 6654 h 10000"/>
              <a:gd name="connsiteX11" fmla="*/ 2329 w 10000"/>
              <a:gd name="connsiteY11" fmla="*/ 7178 h 10000"/>
              <a:gd name="connsiteX12" fmla="*/ 2329 w 10000"/>
              <a:gd name="connsiteY12" fmla="*/ 8411 h 10000"/>
              <a:gd name="connsiteX13" fmla="*/ 2369 w 10000"/>
              <a:gd name="connsiteY13" fmla="*/ 8935 h 10000"/>
              <a:gd name="connsiteX14" fmla="*/ 5383 w 10000"/>
              <a:gd name="connsiteY14" fmla="*/ 8935 h 10000"/>
              <a:gd name="connsiteX15" fmla="*/ 5423 w 10000"/>
              <a:gd name="connsiteY15" fmla="*/ 8411 h 10000"/>
              <a:gd name="connsiteX16" fmla="*/ 5423 w 10000"/>
              <a:gd name="connsiteY16" fmla="*/ 523 h 10000"/>
              <a:gd name="connsiteX17" fmla="*/ 5462 w 10000"/>
              <a:gd name="connsiteY17" fmla="*/ 0 h 10000"/>
              <a:gd name="connsiteX18" fmla="*/ 6456 w 10000"/>
              <a:gd name="connsiteY18" fmla="*/ 0 h 10000"/>
              <a:gd name="connsiteX19" fmla="*/ 6497 w 10000"/>
              <a:gd name="connsiteY19" fmla="*/ 523 h 10000"/>
              <a:gd name="connsiteX20" fmla="*/ 6497 w 10000"/>
              <a:gd name="connsiteY20" fmla="*/ 7159 h 10000"/>
              <a:gd name="connsiteX21" fmla="*/ 6536 w 10000"/>
              <a:gd name="connsiteY21" fmla="*/ 7682 h 10000"/>
              <a:gd name="connsiteX22" fmla="*/ 8047 w 10000"/>
              <a:gd name="connsiteY22" fmla="*/ 7682 h 10000"/>
              <a:gd name="connsiteX23" fmla="*/ 8087 w 10000"/>
              <a:gd name="connsiteY23" fmla="*/ 7159 h 10000"/>
              <a:gd name="connsiteX24" fmla="*/ 8087 w 10000"/>
              <a:gd name="connsiteY24" fmla="*/ 2075 h 10000"/>
              <a:gd name="connsiteX25" fmla="*/ 8127 w 10000"/>
              <a:gd name="connsiteY25" fmla="*/ 1551 h 10000"/>
              <a:gd name="connsiteX26" fmla="*/ 10000 w 10000"/>
              <a:gd name="connsiteY26" fmla="*/ 1551 h 10000"/>
              <a:gd name="connsiteX0" fmla="*/ 0 w 8127"/>
              <a:gd name="connsiteY0" fmla="*/ 6131 h 10000"/>
              <a:gd name="connsiteX1" fmla="*/ 40 w 8127"/>
              <a:gd name="connsiteY1" fmla="*/ 5607 h 10000"/>
              <a:gd name="connsiteX2" fmla="*/ 1338 w 8127"/>
              <a:gd name="connsiteY2" fmla="*/ 5607 h 10000"/>
              <a:gd name="connsiteX3" fmla="*/ 1378 w 8127"/>
              <a:gd name="connsiteY3" fmla="*/ 6131 h 10000"/>
              <a:gd name="connsiteX4" fmla="*/ 1378 w 8127"/>
              <a:gd name="connsiteY4" fmla="*/ 9477 h 10000"/>
              <a:gd name="connsiteX5" fmla="*/ 1420 w 8127"/>
              <a:gd name="connsiteY5" fmla="*/ 10000 h 10000"/>
              <a:gd name="connsiteX6" fmla="*/ 1773 w 8127"/>
              <a:gd name="connsiteY6" fmla="*/ 10000 h 10000"/>
              <a:gd name="connsiteX7" fmla="*/ 1813 w 8127"/>
              <a:gd name="connsiteY7" fmla="*/ 9477 h 10000"/>
              <a:gd name="connsiteX8" fmla="*/ 1813 w 8127"/>
              <a:gd name="connsiteY8" fmla="*/ 7178 h 10000"/>
              <a:gd name="connsiteX9" fmla="*/ 1851 w 8127"/>
              <a:gd name="connsiteY9" fmla="*/ 6654 h 10000"/>
              <a:gd name="connsiteX10" fmla="*/ 2288 w 8127"/>
              <a:gd name="connsiteY10" fmla="*/ 6654 h 10000"/>
              <a:gd name="connsiteX11" fmla="*/ 2329 w 8127"/>
              <a:gd name="connsiteY11" fmla="*/ 7178 h 10000"/>
              <a:gd name="connsiteX12" fmla="*/ 2329 w 8127"/>
              <a:gd name="connsiteY12" fmla="*/ 8411 h 10000"/>
              <a:gd name="connsiteX13" fmla="*/ 2369 w 8127"/>
              <a:gd name="connsiteY13" fmla="*/ 8935 h 10000"/>
              <a:gd name="connsiteX14" fmla="*/ 5383 w 8127"/>
              <a:gd name="connsiteY14" fmla="*/ 8935 h 10000"/>
              <a:gd name="connsiteX15" fmla="*/ 5423 w 8127"/>
              <a:gd name="connsiteY15" fmla="*/ 8411 h 10000"/>
              <a:gd name="connsiteX16" fmla="*/ 5423 w 8127"/>
              <a:gd name="connsiteY16" fmla="*/ 523 h 10000"/>
              <a:gd name="connsiteX17" fmla="*/ 5462 w 8127"/>
              <a:gd name="connsiteY17" fmla="*/ 0 h 10000"/>
              <a:gd name="connsiteX18" fmla="*/ 6456 w 8127"/>
              <a:gd name="connsiteY18" fmla="*/ 0 h 10000"/>
              <a:gd name="connsiteX19" fmla="*/ 6497 w 8127"/>
              <a:gd name="connsiteY19" fmla="*/ 523 h 10000"/>
              <a:gd name="connsiteX20" fmla="*/ 6497 w 8127"/>
              <a:gd name="connsiteY20" fmla="*/ 7159 h 10000"/>
              <a:gd name="connsiteX21" fmla="*/ 6536 w 8127"/>
              <a:gd name="connsiteY21" fmla="*/ 7682 h 10000"/>
              <a:gd name="connsiteX22" fmla="*/ 8047 w 8127"/>
              <a:gd name="connsiteY22" fmla="*/ 7682 h 10000"/>
              <a:gd name="connsiteX23" fmla="*/ 8087 w 8127"/>
              <a:gd name="connsiteY23" fmla="*/ 7159 h 10000"/>
              <a:gd name="connsiteX24" fmla="*/ 8087 w 8127"/>
              <a:gd name="connsiteY24" fmla="*/ 2075 h 10000"/>
              <a:gd name="connsiteX25" fmla="*/ 8127 w 8127"/>
              <a:gd name="connsiteY25" fmla="*/ 1551 h 10000"/>
              <a:gd name="connsiteX0" fmla="*/ 0 w 9951"/>
              <a:gd name="connsiteY0" fmla="*/ 6131 h 10000"/>
              <a:gd name="connsiteX1" fmla="*/ 49 w 9951"/>
              <a:gd name="connsiteY1" fmla="*/ 5607 h 10000"/>
              <a:gd name="connsiteX2" fmla="*/ 1646 w 9951"/>
              <a:gd name="connsiteY2" fmla="*/ 5607 h 10000"/>
              <a:gd name="connsiteX3" fmla="*/ 1696 w 9951"/>
              <a:gd name="connsiteY3" fmla="*/ 6131 h 10000"/>
              <a:gd name="connsiteX4" fmla="*/ 1696 w 9951"/>
              <a:gd name="connsiteY4" fmla="*/ 9477 h 10000"/>
              <a:gd name="connsiteX5" fmla="*/ 1747 w 9951"/>
              <a:gd name="connsiteY5" fmla="*/ 10000 h 10000"/>
              <a:gd name="connsiteX6" fmla="*/ 2182 w 9951"/>
              <a:gd name="connsiteY6" fmla="*/ 10000 h 10000"/>
              <a:gd name="connsiteX7" fmla="*/ 2231 w 9951"/>
              <a:gd name="connsiteY7" fmla="*/ 9477 h 10000"/>
              <a:gd name="connsiteX8" fmla="*/ 2231 w 9951"/>
              <a:gd name="connsiteY8" fmla="*/ 7178 h 10000"/>
              <a:gd name="connsiteX9" fmla="*/ 2278 w 9951"/>
              <a:gd name="connsiteY9" fmla="*/ 6654 h 10000"/>
              <a:gd name="connsiteX10" fmla="*/ 2815 w 9951"/>
              <a:gd name="connsiteY10" fmla="*/ 6654 h 10000"/>
              <a:gd name="connsiteX11" fmla="*/ 2866 w 9951"/>
              <a:gd name="connsiteY11" fmla="*/ 7178 h 10000"/>
              <a:gd name="connsiteX12" fmla="*/ 2866 w 9951"/>
              <a:gd name="connsiteY12" fmla="*/ 8411 h 10000"/>
              <a:gd name="connsiteX13" fmla="*/ 2915 w 9951"/>
              <a:gd name="connsiteY13" fmla="*/ 8935 h 10000"/>
              <a:gd name="connsiteX14" fmla="*/ 6624 w 9951"/>
              <a:gd name="connsiteY14" fmla="*/ 8935 h 10000"/>
              <a:gd name="connsiteX15" fmla="*/ 6673 w 9951"/>
              <a:gd name="connsiteY15" fmla="*/ 8411 h 10000"/>
              <a:gd name="connsiteX16" fmla="*/ 6673 w 9951"/>
              <a:gd name="connsiteY16" fmla="*/ 523 h 10000"/>
              <a:gd name="connsiteX17" fmla="*/ 6721 w 9951"/>
              <a:gd name="connsiteY17" fmla="*/ 0 h 10000"/>
              <a:gd name="connsiteX18" fmla="*/ 7944 w 9951"/>
              <a:gd name="connsiteY18" fmla="*/ 0 h 10000"/>
              <a:gd name="connsiteX19" fmla="*/ 7994 w 9951"/>
              <a:gd name="connsiteY19" fmla="*/ 523 h 10000"/>
              <a:gd name="connsiteX20" fmla="*/ 7994 w 9951"/>
              <a:gd name="connsiteY20" fmla="*/ 7159 h 10000"/>
              <a:gd name="connsiteX21" fmla="*/ 8042 w 9951"/>
              <a:gd name="connsiteY21" fmla="*/ 7682 h 10000"/>
              <a:gd name="connsiteX22" fmla="*/ 9902 w 9951"/>
              <a:gd name="connsiteY22" fmla="*/ 7682 h 10000"/>
              <a:gd name="connsiteX23" fmla="*/ 9951 w 9951"/>
              <a:gd name="connsiteY23" fmla="*/ 7159 h 10000"/>
              <a:gd name="connsiteX24" fmla="*/ 9951 w 9951"/>
              <a:gd name="connsiteY24" fmla="*/ 2075 h 10000"/>
              <a:gd name="connsiteX0" fmla="*/ 0 w 10000"/>
              <a:gd name="connsiteY0" fmla="*/ 6131 h 10000"/>
              <a:gd name="connsiteX1" fmla="*/ 49 w 10000"/>
              <a:gd name="connsiteY1" fmla="*/ 5607 h 10000"/>
              <a:gd name="connsiteX2" fmla="*/ 1654 w 10000"/>
              <a:gd name="connsiteY2" fmla="*/ 5607 h 10000"/>
              <a:gd name="connsiteX3" fmla="*/ 1704 w 10000"/>
              <a:gd name="connsiteY3" fmla="*/ 6131 h 10000"/>
              <a:gd name="connsiteX4" fmla="*/ 1704 w 10000"/>
              <a:gd name="connsiteY4" fmla="*/ 9477 h 10000"/>
              <a:gd name="connsiteX5" fmla="*/ 1756 w 10000"/>
              <a:gd name="connsiteY5" fmla="*/ 10000 h 10000"/>
              <a:gd name="connsiteX6" fmla="*/ 2193 w 10000"/>
              <a:gd name="connsiteY6" fmla="*/ 10000 h 10000"/>
              <a:gd name="connsiteX7" fmla="*/ 2242 w 10000"/>
              <a:gd name="connsiteY7" fmla="*/ 9477 h 10000"/>
              <a:gd name="connsiteX8" fmla="*/ 2242 w 10000"/>
              <a:gd name="connsiteY8" fmla="*/ 7178 h 10000"/>
              <a:gd name="connsiteX9" fmla="*/ 2289 w 10000"/>
              <a:gd name="connsiteY9" fmla="*/ 6654 h 10000"/>
              <a:gd name="connsiteX10" fmla="*/ 2829 w 10000"/>
              <a:gd name="connsiteY10" fmla="*/ 6654 h 10000"/>
              <a:gd name="connsiteX11" fmla="*/ 2880 w 10000"/>
              <a:gd name="connsiteY11" fmla="*/ 7178 h 10000"/>
              <a:gd name="connsiteX12" fmla="*/ 2880 w 10000"/>
              <a:gd name="connsiteY12" fmla="*/ 8411 h 10000"/>
              <a:gd name="connsiteX13" fmla="*/ 2929 w 10000"/>
              <a:gd name="connsiteY13" fmla="*/ 8935 h 10000"/>
              <a:gd name="connsiteX14" fmla="*/ 6657 w 10000"/>
              <a:gd name="connsiteY14" fmla="*/ 8935 h 10000"/>
              <a:gd name="connsiteX15" fmla="*/ 6706 w 10000"/>
              <a:gd name="connsiteY15" fmla="*/ 8411 h 10000"/>
              <a:gd name="connsiteX16" fmla="*/ 6706 w 10000"/>
              <a:gd name="connsiteY16" fmla="*/ 523 h 10000"/>
              <a:gd name="connsiteX17" fmla="*/ 6754 w 10000"/>
              <a:gd name="connsiteY17" fmla="*/ 0 h 10000"/>
              <a:gd name="connsiteX18" fmla="*/ 7983 w 10000"/>
              <a:gd name="connsiteY18" fmla="*/ 0 h 10000"/>
              <a:gd name="connsiteX19" fmla="*/ 8033 w 10000"/>
              <a:gd name="connsiteY19" fmla="*/ 523 h 10000"/>
              <a:gd name="connsiteX20" fmla="*/ 8033 w 10000"/>
              <a:gd name="connsiteY20" fmla="*/ 7159 h 10000"/>
              <a:gd name="connsiteX21" fmla="*/ 8082 w 10000"/>
              <a:gd name="connsiteY21" fmla="*/ 7682 h 10000"/>
              <a:gd name="connsiteX22" fmla="*/ 9951 w 10000"/>
              <a:gd name="connsiteY22" fmla="*/ 7682 h 10000"/>
              <a:gd name="connsiteX23" fmla="*/ 10000 w 10000"/>
              <a:gd name="connsiteY23" fmla="*/ 7159 h 10000"/>
              <a:gd name="connsiteX0" fmla="*/ 0 w 9951"/>
              <a:gd name="connsiteY0" fmla="*/ 6131 h 10000"/>
              <a:gd name="connsiteX1" fmla="*/ 49 w 9951"/>
              <a:gd name="connsiteY1" fmla="*/ 5607 h 10000"/>
              <a:gd name="connsiteX2" fmla="*/ 1654 w 9951"/>
              <a:gd name="connsiteY2" fmla="*/ 5607 h 10000"/>
              <a:gd name="connsiteX3" fmla="*/ 1704 w 9951"/>
              <a:gd name="connsiteY3" fmla="*/ 6131 h 10000"/>
              <a:gd name="connsiteX4" fmla="*/ 1704 w 9951"/>
              <a:gd name="connsiteY4" fmla="*/ 9477 h 10000"/>
              <a:gd name="connsiteX5" fmla="*/ 1756 w 9951"/>
              <a:gd name="connsiteY5" fmla="*/ 10000 h 10000"/>
              <a:gd name="connsiteX6" fmla="*/ 2193 w 9951"/>
              <a:gd name="connsiteY6" fmla="*/ 10000 h 10000"/>
              <a:gd name="connsiteX7" fmla="*/ 2242 w 9951"/>
              <a:gd name="connsiteY7" fmla="*/ 9477 h 10000"/>
              <a:gd name="connsiteX8" fmla="*/ 2242 w 9951"/>
              <a:gd name="connsiteY8" fmla="*/ 7178 h 10000"/>
              <a:gd name="connsiteX9" fmla="*/ 2289 w 9951"/>
              <a:gd name="connsiteY9" fmla="*/ 6654 h 10000"/>
              <a:gd name="connsiteX10" fmla="*/ 2829 w 9951"/>
              <a:gd name="connsiteY10" fmla="*/ 6654 h 10000"/>
              <a:gd name="connsiteX11" fmla="*/ 2880 w 9951"/>
              <a:gd name="connsiteY11" fmla="*/ 7178 h 10000"/>
              <a:gd name="connsiteX12" fmla="*/ 2880 w 9951"/>
              <a:gd name="connsiteY12" fmla="*/ 8411 h 10000"/>
              <a:gd name="connsiteX13" fmla="*/ 2929 w 9951"/>
              <a:gd name="connsiteY13" fmla="*/ 8935 h 10000"/>
              <a:gd name="connsiteX14" fmla="*/ 6657 w 9951"/>
              <a:gd name="connsiteY14" fmla="*/ 8935 h 10000"/>
              <a:gd name="connsiteX15" fmla="*/ 6706 w 9951"/>
              <a:gd name="connsiteY15" fmla="*/ 8411 h 10000"/>
              <a:gd name="connsiteX16" fmla="*/ 6706 w 9951"/>
              <a:gd name="connsiteY16" fmla="*/ 523 h 10000"/>
              <a:gd name="connsiteX17" fmla="*/ 6754 w 9951"/>
              <a:gd name="connsiteY17" fmla="*/ 0 h 10000"/>
              <a:gd name="connsiteX18" fmla="*/ 7983 w 9951"/>
              <a:gd name="connsiteY18" fmla="*/ 0 h 10000"/>
              <a:gd name="connsiteX19" fmla="*/ 8033 w 9951"/>
              <a:gd name="connsiteY19" fmla="*/ 523 h 10000"/>
              <a:gd name="connsiteX20" fmla="*/ 8033 w 9951"/>
              <a:gd name="connsiteY20" fmla="*/ 7159 h 10000"/>
              <a:gd name="connsiteX21" fmla="*/ 8082 w 9951"/>
              <a:gd name="connsiteY21" fmla="*/ 7682 h 10000"/>
              <a:gd name="connsiteX22" fmla="*/ 9951 w 9951"/>
              <a:gd name="connsiteY22" fmla="*/ 7682 h 10000"/>
              <a:gd name="connsiteX0" fmla="*/ 0 w 10000"/>
              <a:gd name="connsiteY0" fmla="*/ 6131 h 10000"/>
              <a:gd name="connsiteX1" fmla="*/ 1662 w 10000"/>
              <a:gd name="connsiteY1" fmla="*/ 5607 h 10000"/>
              <a:gd name="connsiteX2" fmla="*/ 1712 w 10000"/>
              <a:gd name="connsiteY2" fmla="*/ 6131 h 10000"/>
              <a:gd name="connsiteX3" fmla="*/ 1712 w 10000"/>
              <a:gd name="connsiteY3" fmla="*/ 9477 h 10000"/>
              <a:gd name="connsiteX4" fmla="*/ 1765 w 10000"/>
              <a:gd name="connsiteY4" fmla="*/ 10000 h 10000"/>
              <a:gd name="connsiteX5" fmla="*/ 2204 w 10000"/>
              <a:gd name="connsiteY5" fmla="*/ 10000 h 10000"/>
              <a:gd name="connsiteX6" fmla="*/ 2253 w 10000"/>
              <a:gd name="connsiteY6" fmla="*/ 9477 h 10000"/>
              <a:gd name="connsiteX7" fmla="*/ 2253 w 10000"/>
              <a:gd name="connsiteY7" fmla="*/ 7178 h 10000"/>
              <a:gd name="connsiteX8" fmla="*/ 2300 w 10000"/>
              <a:gd name="connsiteY8" fmla="*/ 6654 h 10000"/>
              <a:gd name="connsiteX9" fmla="*/ 2843 w 10000"/>
              <a:gd name="connsiteY9" fmla="*/ 6654 h 10000"/>
              <a:gd name="connsiteX10" fmla="*/ 2894 w 10000"/>
              <a:gd name="connsiteY10" fmla="*/ 7178 h 10000"/>
              <a:gd name="connsiteX11" fmla="*/ 2894 w 10000"/>
              <a:gd name="connsiteY11" fmla="*/ 8411 h 10000"/>
              <a:gd name="connsiteX12" fmla="*/ 2943 w 10000"/>
              <a:gd name="connsiteY12" fmla="*/ 8935 h 10000"/>
              <a:gd name="connsiteX13" fmla="*/ 6690 w 10000"/>
              <a:gd name="connsiteY13" fmla="*/ 8935 h 10000"/>
              <a:gd name="connsiteX14" fmla="*/ 6739 w 10000"/>
              <a:gd name="connsiteY14" fmla="*/ 8411 h 10000"/>
              <a:gd name="connsiteX15" fmla="*/ 6739 w 10000"/>
              <a:gd name="connsiteY15" fmla="*/ 523 h 10000"/>
              <a:gd name="connsiteX16" fmla="*/ 6787 w 10000"/>
              <a:gd name="connsiteY16" fmla="*/ 0 h 10000"/>
              <a:gd name="connsiteX17" fmla="*/ 8022 w 10000"/>
              <a:gd name="connsiteY17" fmla="*/ 0 h 10000"/>
              <a:gd name="connsiteX18" fmla="*/ 8073 w 10000"/>
              <a:gd name="connsiteY18" fmla="*/ 523 h 10000"/>
              <a:gd name="connsiteX19" fmla="*/ 8073 w 10000"/>
              <a:gd name="connsiteY19" fmla="*/ 7159 h 10000"/>
              <a:gd name="connsiteX20" fmla="*/ 8122 w 10000"/>
              <a:gd name="connsiteY20" fmla="*/ 7682 h 10000"/>
              <a:gd name="connsiteX21" fmla="*/ 10000 w 10000"/>
              <a:gd name="connsiteY21" fmla="*/ 7682 h 10000"/>
              <a:gd name="connsiteX0" fmla="*/ 0 w 8657"/>
              <a:gd name="connsiteY0" fmla="*/ 5687 h 10000"/>
              <a:gd name="connsiteX1" fmla="*/ 319 w 8657"/>
              <a:gd name="connsiteY1" fmla="*/ 5607 h 10000"/>
              <a:gd name="connsiteX2" fmla="*/ 369 w 8657"/>
              <a:gd name="connsiteY2" fmla="*/ 6131 h 10000"/>
              <a:gd name="connsiteX3" fmla="*/ 369 w 8657"/>
              <a:gd name="connsiteY3" fmla="*/ 9477 h 10000"/>
              <a:gd name="connsiteX4" fmla="*/ 422 w 8657"/>
              <a:gd name="connsiteY4" fmla="*/ 10000 h 10000"/>
              <a:gd name="connsiteX5" fmla="*/ 861 w 8657"/>
              <a:gd name="connsiteY5" fmla="*/ 10000 h 10000"/>
              <a:gd name="connsiteX6" fmla="*/ 910 w 8657"/>
              <a:gd name="connsiteY6" fmla="*/ 9477 h 10000"/>
              <a:gd name="connsiteX7" fmla="*/ 910 w 8657"/>
              <a:gd name="connsiteY7" fmla="*/ 7178 h 10000"/>
              <a:gd name="connsiteX8" fmla="*/ 957 w 8657"/>
              <a:gd name="connsiteY8" fmla="*/ 6654 h 10000"/>
              <a:gd name="connsiteX9" fmla="*/ 1500 w 8657"/>
              <a:gd name="connsiteY9" fmla="*/ 6654 h 10000"/>
              <a:gd name="connsiteX10" fmla="*/ 1551 w 8657"/>
              <a:gd name="connsiteY10" fmla="*/ 7178 h 10000"/>
              <a:gd name="connsiteX11" fmla="*/ 1551 w 8657"/>
              <a:gd name="connsiteY11" fmla="*/ 8411 h 10000"/>
              <a:gd name="connsiteX12" fmla="*/ 1600 w 8657"/>
              <a:gd name="connsiteY12" fmla="*/ 8935 h 10000"/>
              <a:gd name="connsiteX13" fmla="*/ 5347 w 8657"/>
              <a:gd name="connsiteY13" fmla="*/ 8935 h 10000"/>
              <a:gd name="connsiteX14" fmla="*/ 5396 w 8657"/>
              <a:gd name="connsiteY14" fmla="*/ 8411 h 10000"/>
              <a:gd name="connsiteX15" fmla="*/ 5396 w 8657"/>
              <a:gd name="connsiteY15" fmla="*/ 523 h 10000"/>
              <a:gd name="connsiteX16" fmla="*/ 5444 w 8657"/>
              <a:gd name="connsiteY16" fmla="*/ 0 h 10000"/>
              <a:gd name="connsiteX17" fmla="*/ 6679 w 8657"/>
              <a:gd name="connsiteY17" fmla="*/ 0 h 10000"/>
              <a:gd name="connsiteX18" fmla="*/ 6730 w 8657"/>
              <a:gd name="connsiteY18" fmla="*/ 523 h 10000"/>
              <a:gd name="connsiteX19" fmla="*/ 6730 w 8657"/>
              <a:gd name="connsiteY19" fmla="*/ 7159 h 10000"/>
              <a:gd name="connsiteX20" fmla="*/ 6779 w 8657"/>
              <a:gd name="connsiteY20" fmla="*/ 7682 h 10000"/>
              <a:gd name="connsiteX21" fmla="*/ 8657 w 8657"/>
              <a:gd name="connsiteY21" fmla="*/ 7682 h 10000"/>
              <a:gd name="connsiteX0" fmla="*/ 0 w 10000"/>
              <a:gd name="connsiteY0" fmla="*/ 5583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10000"/>
              <a:gd name="connsiteY0" fmla="*/ 5583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10000"/>
              <a:gd name="connsiteY0" fmla="*/ 5609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8282"/>
              <a:gd name="connsiteY0" fmla="*/ 5609 h 10000"/>
              <a:gd name="connsiteX1" fmla="*/ 368 w 8282"/>
              <a:gd name="connsiteY1" fmla="*/ 5607 h 10000"/>
              <a:gd name="connsiteX2" fmla="*/ 426 w 8282"/>
              <a:gd name="connsiteY2" fmla="*/ 6131 h 10000"/>
              <a:gd name="connsiteX3" fmla="*/ 426 w 8282"/>
              <a:gd name="connsiteY3" fmla="*/ 9477 h 10000"/>
              <a:gd name="connsiteX4" fmla="*/ 487 w 8282"/>
              <a:gd name="connsiteY4" fmla="*/ 10000 h 10000"/>
              <a:gd name="connsiteX5" fmla="*/ 995 w 8282"/>
              <a:gd name="connsiteY5" fmla="*/ 10000 h 10000"/>
              <a:gd name="connsiteX6" fmla="*/ 1051 w 8282"/>
              <a:gd name="connsiteY6" fmla="*/ 9477 h 10000"/>
              <a:gd name="connsiteX7" fmla="*/ 1051 w 8282"/>
              <a:gd name="connsiteY7" fmla="*/ 7178 h 10000"/>
              <a:gd name="connsiteX8" fmla="*/ 1105 w 8282"/>
              <a:gd name="connsiteY8" fmla="*/ 6654 h 10000"/>
              <a:gd name="connsiteX9" fmla="*/ 1733 w 8282"/>
              <a:gd name="connsiteY9" fmla="*/ 6654 h 10000"/>
              <a:gd name="connsiteX10" fmla="*/ 1792 w 8282"/>
              <a:gd name="connsiteY10" fmla="*/ 7178 h 10000"/>
              <a:gd name="connsiteX11" fmla="*/ 1792 w 8282"/>
              <a:gd name="connsiteY11" fmla="*/ 8411 h 10000"/>
              <a:gd name="connsiteX12" fmla="*/ 1848 w 8282"/>
              <a:gd name="connsiteY12" fmla="*/ 8935 h 10000"/>
              <a:gd name="connsiteX13" fmla="*/ 6177 w 8282"/>
              <a:gd name="connsiteY13" fmla="*/ 8935 h 10000"/>
              <a:gd name="connsiteX14" fmla="*/ 6233 w 8282"/>
              <a:gd name="connsiteY14" fmla="*/ 8411 h 10000"/>
              <a:gd name="connsiteX15" fmla="*/ 6233 w 8282"/>
              <a:gd name="connsiteY15" fmla="*/ 523 h 10000"/>
              <a:gd name="connsiteX16" fmla="*/ 6289 w 8282"/>
              <a:gd name="connsiteY16" fmla="*/ 0 h 10000"/>
              <a:gd name="connsiteX17" fmla="*/ 7715 w 8282"/>
              <a:gd name="connsiteY17" fmla="*/ 0 h 10000"/>
              <a:gd name="connsiteX18" fmla="*/ 7774 w 8282"/>
              <a:gd name="connsiteY18" fmla="*/ 523 h 10000"/>
              <a:gd name="connsiteX19" fmla="*/ 7774 w 8282"/>
              <a:gd name="connsiteY19" fmla="*/ 7159 h 10000"/>
              <a:gd name="connsiteX20" fmla="*/ 7831 w 8282"/>
              <a:gd name="connsiteY20" fmla="*/ 7682 h 10000"/>
              <a:gd name="connsiteX21" fmla="*/ 8282 w 8282"/>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58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17" h="10000">
                <a:moveTo>
                  <a:pt x="0" y="5609"/>
                </a:moveTo>
                <a:lnTo>
                  <a:pt x="436" y="5607"/>
                </a:lnTo>
                <a:cubicBezTo>
                  <a:pt x="477" y="5607"/>
                  <a:pt x="514" y="5832"/>
                  <a:pt x="514" y="6131"/>
                </a:cubicBezTo>
                <a:lnTo>
                  <a:pt x="514" y="9477"/>
                </a:lnTo>
                <a:cubicBezTo>
                  <a:pt x="514" y="9757"/>
                  <a:pt x="548" y="10000"/>
                  <a:pt x="588" y="10000"/>
                </a:cubicBezTo>
                <a:lnTo>
                  <a:pt x="1201" y="10000"/>
                </a:lnTo>
                <a:cubicBezTo>
                  <a:pt x="1235" y="10000"/>
                  <a:pt x="1269" y="9757"/>
                  <a:pt x="1269" y="9477"/>
                </a:cubicBezTo>
                <a:lnTo>
                  <a:pt x="1269" y="7178"/>
                </a:lnTo>
                <a:cubicBezTo>
                  <a:pt x="1269" y="6897"/>
                  <a:pt x="1297" y="6654"/>
                  <a:pt x="1334" y="6654"/>
                </a:cubicBezTo>
                <a:lnTo>
                  <a:pt x="2092" y="6654"/>
                </a:lnTo>
                <a:cubicBezTo>
                  <a:pt x="2132" y="6654"/>
                  <a:pt x="2164" y="6897"/>
                  <a:pt x="2164" y="7178"/>
                </a:cubicBezTo>
                <a:lnTo>
                  <a:pt x="2164" y="8411"/>
                </a:lnTo>
                <a:cubicBezTo>
                  <a:pt x="2164" y="8710"/>
                  <a:pt x="2193" y="8935"/>
                  <a:pt x="2231" y="8935"/>
                </a:cubicBezTo>
                <a:lnTo>
                  <a:pt x="7458" y="8935"/>
                </a:lnTo>
                <a:cubicBezTo>
                  <a:pt x="7496" y="8935"/>
                  <a:pt x="7526" y="8710"/>
                  <a:pt x="7526" y="8411"/>
                </a:cubicBezTo>
                <a:lnTo>
                  <a:pt x="7526" y="523"/>
                </a:lnTo>
                <a:cubicBezTo>
                  <a:pt x="7526" y="224"/>
                  <a:pt x="7557" y="0"/>
                  <a:pt x="7594" y="0"/>
                </a:cubicBezTo>
                <a:lnTo>
                  <a:pt x="9315" y="0"/>
                </a:lnTo>
                <a:cubicBezTo>
                  <a:pt x="9356" y="0"/>
                  <a:pt x="9387" y="224"/>
                  <a:pt x="9387" y="523"/>
                </a:cubicBezTo>
                <a:lnTo>
                  <a:pt x="9387" y="7159"/>
                </a:lnTo>
                <a:cubicBezTo>
                  <a:pt x="9387" y="7439"/>
                  <a:pt x="9416" y="7682"/>
                  <a:pt x="9455" y="7682"/>
                </a:cubicBezTo>
                <a:lnTo>
                  <a:pt x="10017" y="7682"/>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Freeform 9"/>
          <p:cNvSpPr>
            <a:spLocks/>
          </p:cNvSpPr>
          <p:nvPr userDrawn="1"/>
        </p:nvSpPr>
        <p:spPr bwMode="gray">
          <a:xfrm>
            <a:off x="-7917" y="4480919"/>
            <a:ext cx="9161634" cy="1894152"/>
          </a:xfrm>
          <a:custGeom>
            <a:avLst/>
            <a:gdLst>
              <a:gd name="T0" fmla="*/ 0 w 8479"/>
              <a:gd name="T1" fmla="*/ 0 h 835"/>
              <a:gd name="T2" fmla="*/ 1311 w 8479"/>
              <a:gd name="T3" fmla="*/ 0 h 835"/>
              <a:gd name="T4" fmla="*/ 1339 w 8479"/>
              <a:gd name="T5" fmla="*/ 28 h 835"/>
              <a:gd name="T6" fmla="*/ 1339 w 8479"/>
              <a:gd name="T7" fmla="*/ 629 h 835"/>
              <a:gd name="T8" fmla="*/ 1366 w 8479"/>
              <a:gd name="T9" fmla="*/ 657 h 835"/>
              <a:gd name="T10" fmla="*/ 2615 w 8479"/>
              <a:gd name="T11" fmla="*/ 657 h 835"/>
              <a:gd name="T12" fmla="*/ 2643 w 8479"/>
              <a:gd name="T13" fmla="*/ 629 h 835"/>
              <a:gd name="T14" fmla="*/ 2643 w 8479"/>
              <a:gd name="T15" fmla="*/ 150 h 835"/>
              <a:gd name="T16" fmla="*/ 2671 w 8479"/>
              <a:gd name="T17" fmla="*/ 122 h 835"/>
              <a:gd name="T18" fmla="*/ 3930 w 8479"/>
              <a:gd name="T19" fmla="*/ 122 h 835"/>
              <a:gd name="T20" fmla="*/ 3958 w 8479"/>
              <a:gd name="T21" fmla="*/ 150 h 835"/>
              <a:gd name="T22" fmla="*/ 3958 w 8479"/>
              <a:gd name="T23" fmla="*/ 807 h 835"/>
              <a:gd name="T24" fmla="*/ 3986 w 8479"/>
              <a:gd name="T25" fmla="*/ 835 h 835"/>
              <a:gd name="T26" fmla="*/ 4855 w 8479"/>
              <a:gd name="T27" fmla="*/ 835 h 835"/>
              <a:gd name="T28" fmla="*/ 4883 w 8479"/>
              <a:gd name="T29" fmla="*/ 807 h 835"/>
              <a:gd name="T30" fmla="*/ 4883 w 8479"/>
              <a:gd name="T31" fmla="*/ 28 h 835"/>
              <a:gd name="T32" fmla="*/ 4911 w 8479"/>
              <a:gd name="T33" fmla="*/ 0 h 835"/>
              <a:gd name="T34" fmla="*/ 5536 w 8479"/>
              <a:gd name="T35" fmla="*/ 0 h 835"/>
              <a:gd name="T36" fmla="*/ 5564 w 8479"/>
              <a:gd name="T37" fmla="*/ 28 h 835"/>
              <a:gd name="T38" fmla="*/ 5564 w 8479"/>
              <a:gd name="T39" fmla="*/ 716 h 835"/>
              <a:gd name="T40" fmla="*/ 5592 w 8479"/>
              <a:gd name="T41" fmla="*/ 744 h 835"/>
              <a:gd name="T42" fmla="*/ 6859 w 8479"/>
              <a:gd name="T43" fmla="*/ 744 h 835"/>
              <a:gd name="T44" fmla="*/ 6887 w 8479"/>
              <a:gd name="T45" fmla="*/ 716 h 835"/>
              <a:gd name="T46" fmla="*/ 6887 w 8479"/>
              <a:gd name="T47" fmla="*/ 148 h 835"/>
              <a:gd name="T48" fmla="*/ 6915 w 8479"/>
              <a:gd name="T49" fmla="*/ 120 h 835"/>
              <a:gd name="T50" fmla="*/ 7337 w 8479"/>
              <a:gd name="T51" fmla="*/ 120 h 835"/>
              <a:gd name="T52" fmla="*/ 7364 w 8479"/>
              <a:gd name="T53" fmla="*/ 148 h 835"/>
              <a:gd name="T54" fmla="*/ 7364 w 8479"/>
              <a:gd name="T55" fmla="*/ 269 h 835"/>
              <a:gd name="T56" fmla="*/ 7392 w 8479"/>
              <a:gd name="T57" fmla="*/ 297 h 835"/>
              <a:gd name="T58" fmla="*/ 8479 w 8479"/>
              <a:gd name="T59" fmla="*/ 297 h 835"/>
              <a:gd name="connsiteX0" fmla="*/ 0 w 8454"/>
              <a:gd name="connsiteY0" fmla="*/ 0 h 10000"/>
              <a:gd name="connsiteX1" fmla="*/ 33 w 8454"/>
              <a:gd name="connsiteY1" fmla="*/ 335 h 10000"/>
              <a:gd name="connsiteX2" fmla="*/ 33 w 8454"/>
              <a:gd name="connsiteY2" fmla="*/ 7533 h 10000"/>
              <a:gd name="connsiteX3" fmla="*/ 65 w 8454"/>
              <a:gd name="connsiteY3" fmla="*/ 7868 h 10000"/>
              <a:gd name="connsiteX4" fmla="*/ 1538 w 8454"/>
              <a:gd name="connsiteY4" fmla="*/ 7868 h 10000"/>
              <a:gd name="connsiteX5" fmla="*/ 1571 w 8454"/>
              <a:gd name="connsiteY5" fmla="*/ 7533 h 10000"/>
              <a:gd name="connsiteX6" fmla="*/ 1571 w 8454"/>
              <a:gd name="connsiteY6" fmla="*/ 1796 h 10000"/>
              <a:gd name="connsiteX7" fmla="*/ 1604 w 8454"/>
              <a:gd name="connsiteY7" fmla="*/ 1461 h 10000"/>
              <a:gd name="connsiteX8" fmla="*/ 3089 w 8454"/>
              <a:gd name="connsiteY8" fmla="*/ 1461 h 10000"/>
              <a:gd name="connsiteX9" fmla="*/ 3122 w 8454"/>
              <a:gd name="connsiteY9" fmla="*/ 1796 h 10000"/>
              <a:gd name="connsiteX10" fmla="*/ 3122 w 8454"/>
              <a:gd name="connsiteY10" fmla="*/ 9665 h 10000"/>
              <a:gd name="connsiteX11" fmla="*/ 3155 w 8454"/>
              <a:gd name="connsiteY11" fmla="*/ 10000 h 10000"/>
              <a:gd name="connsiteX12" fmla="*/ 4180 w 8454"/>
              <a:gd name="connsiteY12" fmla="*/ 10000 h 10000"/>
              <a:gd name="connsiteX13" fmla="*/ 4213 w 8454"/>
              <a:gd name="connsiteY13" fmla="*/ 9665 h 10000"/>
              <a:gd name="connsiteX14" fmla="*/ 4213 w 8454"/>
              <a:gd name="connsiteY14" fmla="*/ 335 h 10000"/>
              <a:gd name="connsiteX15" fmla="*/ 4246 w 8454"/>
              <a:gd name="connsiteY15" fmla="*/ 0 h 10000"/>
              <a:gd name="connsiteX16" fmla="*/ 4983 w 8454"/>
              <a:gd name="connsiteY16" fmla="*/ 0 h 10000"/>
              <a:gd name="connsiteX17" fmla="*/ 5016 w 8454"/>
              <a:gd name="connsiteY17" fmla="*/ 335 h 10000"/>
              <a:gd name="connsiteX18" fmla="*/ 5016 w 8454"/>
              <a:gd name="connsiteY18" fmla="*/ 8575 h 10000"/>
              <a:gd name="connsiteX19" fmla="*/ 5049 w 8454"/>
              <a:gd name="connsiteY19" fmla="*/ 8910 h 10000"/>
              <a:gd name="connsiteX20" fmla="*/ 6543 w 8454"/>
              <a:gd name="connsiteY20" fmla="*/ 8910 h 10000"/>
              <a:gd name="connsiteX21" fmla="*/ 6576 w 8454"/>
              <a:gd name="connsiteY21" fmla="*/ 8575 h 10000"/>
              <a:gd name="connsiteX22" fmla="*/ 6576 w 8454"/>
              <a:gd name="connsiteY22" fmla="*/ 1772 h 10000"/>
              <a:gd name="connsiteX23" fmla="*/ 6609 w 8454"/>
              <a:gd name="connsiteY23" fmla="*/ 1437 h 10000"/>
              <a:gd name="connsiteX24" fmla="*/ 7107 w 8454"/>
              <a:gd name="connsiteY24" fmla="*/ 1437 h 10000"/>
              <a:gd name="connsiteX25" fmla="*/ 7139 w 8454"/>
              <a:gd name="connsiteY25" fmla="*/ 1772 h 10000"/>
              <a:gd name="connsiteX26" fmla="*/ 7139 w 8454"/>
              <a:gd name="connsiteY26" fmla="*/ 3222 h 10000"/>
              <a:gd name="connsiteX27" fmla="*/ 7172 w 8454"/>
              <a:gd name="connsiteY27" fmla="*/ 3557 h 10000"/>
              <a:gd name="connsiteX28" fmla="*/ 8454 w 8454"/>
              <a:gd name="connsiteY28" fmla="*/ 3557 h 10000"/>
              <a:gd name="connsiteX0" fmla="*/ 0 w 9961"/>
              <a:gd name="connsiteY0" fmla="*/ 335 h 10000"/>
              <a:gd name="connsiteX1" fmla="*/ 0 w 9961"/>
              <a:gd name="connsiteY1" fmla="*/ 7533 h 10000"/>
              <a:gd name="connsiteX2" fmla="*/ 38 w 9961"/>
              <a:gd name="connsiteY2" fmla="*/ 7868 h 10000"/>
              <a:gd name="connsiteX3" fmla="*/ 1780 w 9961"/>
              <a:gd name="connsiteY3" fmla="*/ 7868 h 10000"/>
              <a:gd name="connsiteX4" fmla="*/ 1819 w 9961"/>
              <a:gd name="connsiteY4" fmla="*/ 7533 h 10000"/>
              <a:gd name="connsiteX5" fmla="*/ 1819 w 9961"/>
              <a:gd name="connsiteY5" fmla="*/ 1796 h 10000"/>
              <a:gd name="connsiteX6" fmla="*/ 1858 w 9961"/>
              <a:gd name="connsiteY6" fmla="*/ 1461 h 10000"/>
              <a:gd name="connsiteX7" fmla="*/ 3615 w 9961"/>
              <a:gd name="connsiteY7" fmla="*/ 1461 h 10000"/>
              <a:gd name="connsiteX8" fmla="*/ 3654 w 9961"/>
              <a:gd name="connsiteY8" fmla="*/ 1796 h 10000"/>
              <a:gd name="connsiteX9" fmla="*/ 3654 w 9961"/>
              <a:gd name="connsiteY9" fmla="*/ 9665 h 10000"/>
              <a:gd name="connsiteX10" fmla="*/ 3693 w 9961"/>
              <a:gd name="connsiteY10" fmla="*/ 10000 h 10000"/>
              <a:gd name="connsiteX11" fmla="*/ 4905 w 9961"/>
              <a:gd name="connsiteY11" fmla="*/ 10000 h 10000"/>
              <a:gd name="connsiteX12" fmla="*/ 4944 w 9961"/>
              <a:gd name="connsiteY12" fmla="*/ 9665 h 10000"/>
              <a:gd name="connsiteX13" fmla="*/ 4944 w 9961"/>
              <a:gd name="connsiteY13" fmla="*/ 335 h 10000"/>
              <a:gd name="connsiteX14" fmla="*/ 4983 w 9961"/>
              <a:gd name="connsiteY14" fmla="*/ 0 h 10000"/>
              <a:gd name="connsiteX15" fmla="*/ 5855 w 9961"/>
              <a:gd name="connsiteY15" fmla="*/ 0 h 10000"/>
              <a:gd name="connsiteX16" fmla="*/ 5894 w 9961"/>
              <a:gd name="connsiteY16" fmla="*/ 335 h 10000"/>
              <a:gd name="connsiteX17" fmla="*/ 5894 w 9961"/>
              <a:gd name="connsiteY17" fmla="*/ 8575 h 10000"/>
              <a:gd name="connsiteX18" fmla="*/ 5933 w 9961"/>
              <a:gd name="connsiteY18" fmla="*/ 8910 h 10000"/>
              <a:gd name="connsiteX19" fmla="*/ 7701 w 9961"/>
              <a:gd name="connsiteY19" fmla="*/ 8910 h 10000"/>
              <a:gd name="connsiteX20" fmla="*/ 7740 w 9961"/>
              <a:gd name="connsiteY20" fmla="*/ 8575 h 10000"/>
              <a:gd name="connsiteX21" fmla="*/ 7740 w 9961"/>
              <a:gd name="connsiteY21" fmla="*/ 1772 h 10000"/>
              <a:gd name="connsiteX22" fmla="*/ 7779 w 9961"/>
              <a:gd name="connsiteY22" fmla="*/ 1437 h 10000"/>
              <a:gd name="connsiteX23" fmla="*/ 8368 w 9961"/>
              <a:gd name="connsiteY23" fmla="*/ 1437 h 10000"/>
              <a:gd name="connsiteX24" fmla="*/ 8406 w 9961"/>
              <a:gd name="connsiteY24" fmla="*/ 1772 h 10000"/>
              <a:gd name="connsiteX25" fmla="*/ 8406 w 9961"/>
              <a:gd name="connsiteY25" fmla="*/ 3222 h 10000"/>
              <a:gd name="connsiteX26" fmla="*/ 8445 w 9961"/>
              <a:gd name="connsiteY26" fmla="*/ 3557 h 10000"/>
              <a:gd name="connsiteX27" fmla="*/ 9961 w 9961"/>
              <a:gd name="connsiteY27" fmla="*/ 3557 h 10000"/>
              <a:gd name="connsiteX0" fmla="*/ 0 w 10000"/>
              <a:gd name="connsiteY0" fmla="*/ 7533 h 10000"/>
              <a:gd name="connsiteX1" fmla="*/ 38 w 10000"/>
              <a:gd name="connsiteY1" fmla="*/ 7868 h 10000"/>
              <a:gd name="connsiteX2" fmla="*/ 1787 w 10000"/>
              <a:gd name="connsiteY2" fmla="*/ 7868 h 10000"/>
              <a:gd name="connsiteX3" fmla="*/ 1826 w 10000"/>
              <a:gd name="connsiteY3" fmla="*/ 7533 h 10000"/>
              <a:gd name="connsiteX4" fmla="*/ 1826 w 10000"/>
              <a:gd name="connsiteY4" fmla="*/ 1796 h 10000"/>
              <a:gd name="connsiteX5" fmla="*/ 1865 w 10000"/>
              <a:gd name="connsiteY5" fmla="*/ 1461 h 10000"/>
              <a:gd name="connsiteX6" fmla="*/ 3629 w 10000"/>
              <a:gd name="connsiteY6" fmla="*/ 1461 h 10000"/>
              <a:gd name="connsiteX7" fmla="*/ 3668 w 10000"/>
              <a:gd name="connsiteY7" fmla="*/ 1796 h 10000"/>
              <a:gd name="connsiteX8" fmla="*/ 3668 w 10000"/>
              <a:gd name="connsiteY8" fmla="*/ 9665 h 10000"/>
              <a:gd name="connsiteX9" fmla="*/ 3707 w 10000"/>
              <a:gd name="connsiteY9" fmla="*/ 10000 h 10000"/>
              <a:gd name="connsiteX10" fmla="*/ 4924 w 10000"/>
              <a:gd name="connsiteY10" fmla="*/ 10000 h 10000"/>
              <a:gd name="connsiteX11" fmla="*/ 4963 w 10000"/>
              <a:gd name="connsiteY11" fmla="*/ 9665 h 10000"/>
              <a:gd name="connsiteX12" fmla="*/ 4963 w 10000"/>
              <a:gd name="connsiteY12" fmla="*/ 335 h 10000"/>
              <a:gd name="connsiteX13" fmla="*/ 5003 w 10000"/>
              <a:gd name="connsiteY13" fmla="*/ 0 h 10000"/>
              <a:gd name="connsiteX14" fmla="*/ 5878 w 10000"/>
              <a:gd name="connsiteY14" fmla="*/ 0 h 10000"/>
              <a:gd name="connsiteX15" fmla="*/ 5917 w 10000"/>
              <a:gd name="connsiteY15" fmla="*/ 335 h 10000"/>
              <a:gd name="connsiteX16" fmla="*/ 5917 w 10000"/>
              <a:gd name="connsiteY16" fmla="*/ 8575 h 10000"/>
              <a:gd name="connsiteX17" fmla="*/ 5956 w 10000"/>
              <a:gd name="connsiteY17" fmla="*/ 8910 h 10000"/>
              <a:gd name="connsiteX18" fmla="*/ 7731 w 10000"/>
              <a:gd name="connsiteY18" fmla="*/ 8910 h 10000"/>
              <a:gd name="connsiteX19" fmla="*/ 7770 w 10000"/>
              <a:gd name="connsiteY19" fmla="*/ 8575 h 10000"/>
              <a:gd name="connsiteX20" fmla="*/ 7770 w 10000"/>
              <a:gd name="connsiteY20" fmla="*/ 1772 h 10000"/>
              <a:gd name="connsiteX21" fmla="*/ 7809 w 10000"/>
              <a:gd name="connsiteY21" fmla="*/ 1437 h 10000"/>
              <a:gd name="connsiteX22" fmla="*/ 8401 w 10000"/>
              <a:gd name="connsiteY22" fmla="*/ 1437 h 10000"/>
              <a:gd name="connsiteX23" fmla="*/ 8439 w 10000"/>
              <a:gd name="connsiteY23" fmla="*/ 1772 h 10000"/>
              <a:gd name="connsiteX24" fmla="*/ 8439 w 10000"/>
              <a:gd name="connsiteY24" fmla="*/ 3222 h 10000"/>
              <a:gd name="connsiteX25" fmla="*/ 8478 w 10000"/>
              <a:gd name="connsiteY25" fmla="*/ 3557 h 10000"/>
              <a:gd name="connsiteX26" fmla="*/ 10000 w 10000"/>
              <a:gd name="connsiteY26" fmla="*/ 3557 h 10000"/>
              <a:gd name="connsiteX0" fmla="*/ 0 w 9962"/>
              <a:gd name="connsiteY0" fmla="*/ 7868 h 10000"/>
              <a:gd name="connsiteX1" fmla="*/ 1749 w 9962"/>
              <a:gd name="connsiteY1" fmla="*/ 7868 h 10000"/>
              <a:gd name="connsiteX2" fmla="*/ 1788 w 9962"/>
              <a:gd name="connsiteY2" fmla="*/ 7533 h 10000"/>
              <a:gd name="connsiteX3" fmla="*/ 1788 w 9962"/>
              <a:gd name="connsiteY3" fmla="*/ 1796 h 10000"/>
              <a:gd name="connsiteX4" fmla="*/ 1827 w 9962"/>
              <a:gd name="connsiteY4" fmla="*/ 1461 h 10000"/>
              <a:gd name="connsiteX5" fmla="*/ 3591 w 9962"/>
              <a:gd name="connsiteY5" fmla="*/ 1461 h 10000"/>
              <a:gd name="connsiteX6" fmla="*/ 3630 w 9962"/>
              <a:gd name="connsiteY6" fmla="*/ 1796 h 10000"/>
              <a:gd name="connsiteX7" fmla="*/ 3630 w 9962"/>
              <a:gd name="connsiteY7" fmla="*/ 9665 h 10000"/>
              <a:gd name="connsiteX8" fmla="*/ 3669 w 9962"/>
              <a:gd name="connsiteY8" fmla="*/ 10000 h 10000"/>
              <a:gd name="connsiteX9" fmla="*/ 4886 w 9962"/>
              <a:gd name="connsiteY9" fmla="*/ 10000 h 10000"/>
              <a:gd name="connsiteX10" fmla="*/ 4925 w 9962"/>
              <a:gd name="connsiteY10" fmla="*/ 9665 h 10000"/>
              <a:gd name="connsiteX11" fmla="*/ 4925 w 9962"/>
              <a:gd name="connsiteY11" fmla="*/ 335 h 10000"/>
              <a:gd name="connsiteX12" fmla="*/ 4965 w 9962"/>
              <a:gd name="connsiteY12" fmla="*/ 0 h 10000"/>
              <a:gd name="connsiteX13" fmla="*/ 5840 w 9962"/>
              <a:gd name="connsiteY13" fmla="*/ 0 h 10000"/>
              <a:gd name="connsiteX14" fmla="*/ 5879 w 9962"/>
              <a:gd name="connsiteY14" fmla="*/ 335 h 10000"/>
              <a:gd name="connsiteX15" fmla="*/ 5879 w 9962"/>
              <a:gd name="connsiteY15" fmla="*/ 8575 h 10000"/>
              <a:gd name="connsiteX16" fmla="*/ 5918 w 9962"/>
              <a:gd name="connsiteY16" fmla="*/ 8910 h 10000"/>
              <a:gd name="connsiteX17" fmla="*/ 7693 w 9962"/>
              <a:gd name="connsiteY17" fmla="*/ 8910 h 10000"/>
              <a:gd name="connsiteX18" fmla="*/ 7732 w 9962"/>
              <a:gd name="connsiteY18" fmla="*/ 8575 h 10000"/>
              <a:gd name="connsiteX19" fmla="*/ 7732 w 9962"/>
              <a:gd name="connsiteY19" fmla="*/ 1772 h 10000"/>
              <a:gd name="connsiteX20" fmla="*/ 7771 w 9962"/>
              <a:gd name="connsiteY20" fmla="*/ 1437 h 10000"/>
              <a:gd name="connsiteX21" fmla="*/ 8363 w 9962"/>
              <a:gd name="connsiteY21" fmla="*/ 1437 h 10000"/>
              <a:gd name="connsiteX22" fmla="*/ 8401 w 9962"/>
              <a:gd name="connsiteY22" fmla="*/ 1772 h 10000"/>
              <a:gd name="connsiteX23" fmla="*/ 8401 w 9962"/>
              <a:gd name="connsiteY23" fmla="*/ 3222 h 10000"/>
              <a:gd name="connsiteX24" fmla="*/ 8440 w 9962"/>
              <a:gd name="connsiteY24" fmla="*/ 3557 h 10000"/>
              <a:gd name="connsiteX25" fmla="*/ 9962 w 9962"/>
              <a:gd name="connsiteY25" fmla="*/ 3557 h 10000"/>
              <a:gd name="connsiteX0" fmla="*/ 0 w 8472"/>
              <a:gd name="connsiteY0" fmla="*/ 7868 h 10000"/>
              <a:gd name="connsiteX1" fmla="*/ 1756 w 8472"/>
              <a:gd name="connsiteY1" fmla="*/ 7868 h 10000"/>
              <a:gd name="connsiteX2" fmla="*/ 1795 w 8472"/>
              <a:gd name="connsiteY2" fmla="*/ 7533 h 10000"/>
              <a:gd name="connsiteX3" fmla="*/ 1795 w 8472"/>
              <a:gd name="connsiteY3" fmla="*/ 1796 h 10000"/>
              <a:gd name="connsiteX4" fmla="*/ 1834 w 8472"/>
              <a:gd name="connsiteY4" fmla="*/ 1461 h 10000"/>
              <a:gd name="connsiteX5" fmla="*/ 3605 w 8472"/>
              <a:gd name="connsiteY5" fmla="*/ 1461 h 10000"/>
              <a:gd name="connsiteX6" fmla="*/ 3644 w 8472"/>
              <a:gd name="connsiteY6" fmla="*/ 1796 h 10000"/>
              <a:gd name="connsiteX7" fmla="*/ 3644 w 8472"/>
              <a:gd name="connsiteY7" fmla="*/ 9665 h 10000"/>
              <a:gd name="connsiteX8" fmla="*/ 3683 w 8472"/>
              <a:gd name="connsiteY8" fmla="*/ 10000 h 10000"/>
              <a:gd name="connsiteX9" fmla="*/ 4905 w 8472"/>
              <a:gd name="connsiteY9" fmla="*/ 10000 h 10000"/>
              <a:gd name="connsiteX10" fmla="*/ 4944 w 8472"/>
              <a:gd name="connsiteY10" fmla="*/ 9665 h 10000"/>
              <a:gd name="connsiteX11" fmla="*/ 4944 w 8472"/>
              <a:gd name="connsiteY11" fmla="*/ 335 h 10000"/>
              <a:gd name="connsiteX12" fmla="*/ 4984 w 8472"/>
              <a:gd name="connsiteY12" fmla="*/ 0 h 10000"/>
              <a:gd name="connsiteX13" fmla="*/ 5862 w 8472"/>
              <a:gd name="connsiteY13" fmla="*/ 0 h 10000"/>
              <a:gd name="connsiteX14" fmla="*/ 5901 w 8472"/>
              <a:gd name="connsiteY14" fmla="*/ 335 h 10000"/>
              <a:gd name="connsiteX15" fmla="*/ 5901 w 8472"/>
              <a:gd name="connsiteY15" fmla="*/ 8575 h 10000"/>
              <a:gd name="connsiteX16" fmla="*/ 5941 w 8472"/>
              <a:gd name="connsiteY16" fmla="*/ 8910 h 10000"/>
              <a:gd name="connsiteX17" fmla="*/ 7722 w 8472"/>
              <a:gd name="connsiteY17" fmla="*/ 8910 h 10000"/>
              <a:gd name="connsiteX18" fmla="*/ 7761 w 8472"/>
              <a:gd name="connsiteY18" fmla="*/ 8575 h 10000"/>
              <a:gd name="connsiteX19" fmla="*/ 7761 w 8472"/>
              <a:gd name="connsiteY19" fmla="*/ 1772 h 10000"/>
              <a:gd name="connsiteX20" fmla="*/ 7801 w 8472"/>
              <a:gd name="connsiteY20" fmla="*/ 1437 h 10000"/>
              <a:gd name="connsiteX21" fmla="*/ 8395 w 8472"/>
              <a:gd name="connsiteY21" fmla="*/ 1437 h 10000"/>
              <a:gd name="connsiteX22" fmla="*/ 8433 w 8472"/>
              <a:gd name="connsiteY22" fmla="*/ 1772 h 10000"/>
              <a:gd name="connsiteX23" fmla="*/ 8433 w 8472"/>
              <a:gd name="connsiteY23" fmla="*/ 3222 h 10000"/>
              <a:gd name="connsiteX24" fmla="*/ 8472 w 8472"/>
              <a:gd name="connsiteY24" fmla="*/ 3557 h 10000"/>
              <a:gd name="connsiteX0" fmla="*/ 0 w 9954"/>
              <a:gd name="connsiteY0" fmla="*/ 7868 h 10000"/>
              <a:gd name="connsiteX1" fmla="*/ 2073 w 9954"/>
              <a:gd name="connsiteY1" fmla="*/ 7868 h 10000"/>
              <a:gd name="connsiteX2" fmla="*/ 2119 w 9954"/>
              <a:gd name="connsiteY2" fmla="*/ 7533 h 10000"/>
              <a:gd name="connsiteX3" fmla="*/ 2119 w 9954"/>
              <a:gd name="connsiteY3" fmla="*/ 1796 h 10000"/>
              <a:gd name="connsiteX4" fmla="*/ 2165 w 9954"/>
              <a:gd name="connsiteY4" fmla="*/ 1461 h 10000"/>
              <a:gd name="connsiteX5" fmla="*/ 4255 w 9954"/>
              <a:gd name="connsiteY5" fmla="*/ 1461 h 10000"/>
              <a:gd name="connsiteX6" fmla="*/ 4301 w 9954"/>
              <a:gd name="connsiteY6" fmla="*/ 1796 h 10000"/>
              <a:gd name="connsiteX7" fmla="*/ 4301 w 9954"/>
              <a:gd name="connsiteY7" fmla="*/ 9665 h 10000"/>
              <a:gd name="connsiteX8" fmla="*/ 4347 w 9954"/>
              <a:gd name="connsiteY8" fmla="*/ 10000 h 10000"/>
              <a:gd name="connsiteX9" fmla="*/ 5790 w 9954"/>
              <a:gd name="connsiteY9" fmla="*/ 10000 h 10000"/>
              <a:gd name="connsiteX10" fmla="*/ 5836 w 9954"/>
              <a:gd name="connsiteY10" fmla="*/ 9665 h 10000"/>
              <a:gd name="connsiteX11" fmla="*/ 5836 w 9954"/>
              <a:gd name="connsiteY11" fmla="*/ 335 h 10000"/>
              <a:gd name="connsiteX12" fmla="*/ 5883 w 9954"/>
              <a:gd name="connsiteY12" fmla="*/ 0 h 10000"/>
              <a:gd name="connsiteX13" fmla="*/ 6919 w 9954"/>
              <a:gd name="connsiteY13" fmla="*/ 0 h 10000"/>
              <a:gd name="connsiteX14" fmla="*/ 6965 w 9954"/>
              <a:gd name="connsiteY14" fmla="*/ 335 h 10000"/>
              <a:gd name="connsiteX15" fmla="*/ 6965 w 9954"/>
              <a:gd name="connsiteY15" fmla="*/ 8575 h 10000"/>
              <a:gd name="connsiteX16" fmla="*/ 7013 w 9954"/>
              <a:gd name="connsiteY16" fmla="*/ 8910 h 10000"/>
              <a:gd name="connsiteX17" fmla="*/ 9115 w 9954"/>
              <a:gd name="connsiteY17" fmla="*/ 8910 h 10000"/>
              <a:gd name="connsiteX18" fmla="*/ 9161 w 9954"/>
              <a:gd name="connsiteY18" fmla="*/ 8575 h 10000"/>
              <a:gd name="connsiteX19" fmla="*/ 9161 w 9954"/>
              <a:gd name="connsiteY19" fmla="*/ 1772 h 10000"/>
              <a:gd name="connsiteX20" fmla="*/ 9208 w 9954"/>
              <a:gd name="connsiteY20" fmla="*/ 1437 h 10000"/>
              <a:gd name="connsiteX21" fmla="*/ 9909 w 9954"/>
              <a:gd name="connsiteY21" fmla="*/ 1437 h 10000"/>
              <a:gd name="connsiteX22" fmla="*/ 9954 w 9954"/>
              <a:gd name="connsiteY22" fmla="*/ 1772 h 10000"/>
              <a:gd name="connsiteX23" fmla="*/ 9954 w 9954"/>
              <a:gd name="connsiteY23" fmla="*/ 3222 h 10000"/>
              <a:gd name="connsiteX0" fmla="*/ 0 w 10000"/>
              <a:gd name="connsiteY0" fmla="*/ 7868 h 10000"/>
              <a:gd name="connsiteX1" fmla="*/ 2083 w 10000"/>
              <a:gd name="connsiteY1" fmla="*/ 7868 h 10000"/>
              <a:gd name="connsiteX2" fmla="*/ 2129 w 10000"/>
              <a:gd name="connsiteY2" fmla="*/ 7533 h 10000"/>
              <a:gd name="connsiteX3" fmla="*/ 2129 w 10000"/>
              <a:gd name="connsiteY3" fmla="*/ 1796 h 10000"/>
              <a:gd name="connsiteX4" fmla="*/ 2175 w 10000"/>
              <a:gd name="connsiteY4" fmla="*/ 1461 h 10000"/>
              <a:gd name="connsiteX5" fmla="*/ 4275 w 10000"/>
              <a:gd name="connsiteY5" fmla="*/ 1461 h 10000"/>
              <a:gd name="connsiteX6" fmla="*/ 4321 w 10000"/>
              <a:gd name="connsiteY6" fmla="*/ 1796 h 10000"/>
              <a:gd name="connsiteX7" fmla="*/ 4321 w 10000"/>
              <a:gd name="connsiteY7" fmla="*/ 9665 h 10000"/>
              <a:gd name="connsiteX8" fmla="*/ 4367 w 10000"/>
              <a:gd name="connsiteY8" fmla="*/ 10000 h 10000"/>
              <a:gd name="connsiteX9" fmla="*/ 5817 w 10000"/>
              <a:gd name="connsiteY9" fmla="*/ 10000 h 10000"/>
              <a:gd name="connsiteX10" fmla="*/ 5863 w 10000"/>
              <a:gd name="connsiteY10" fmla="*/ 9665 h 10000"/>
              <a:gd name="connsiteX11" fmla="*/ 5863 w 10000"/>
              <a:gd name="connsiteY11" fmla="*/ 335 h 10000"/>
              <a:gd name="connsiteX12" fmla="*/ 5910 w 10000"/>
              <a:gd name="connsiteY12" fmla="*/ 0 h 10000"/>
              <a:gd name="connsiteX13" fmla="*/ 6951 w 10000"/>
              <a:gd name="connsiteY13" fmla="*/ 0 h 10000"/>
              <a:gd name="connsiteX14" fmla="*/ 6997 w 10000"/>
              <a:gd name="connsiteY14" fmla="*/ 335 h 10000"/>
              <a:gd name="connsiteX15" fmla="*/ 6997 w 10000"/>
              <a:gd name="connsiteY15" fmla="*/ 8575 h 10000"/>
              <a:gd name="connsiteX16" fmla="*/ 7045 w 10000"/>
              <a:gd name="connsiteY16" fmla="*/ 8910 h 10000"/>
              <a:gd name="connsiteX17" fmla="*/ 9157 w 10000"/>
              <a:gd name="connsiteY17" fmla="*/ 8910 h 10000"/>
              <a:gd name="connsiteX18" fmla="*/ 9203 w 10000"/>
              <a:gd name="connsiteY18" fmla="*/ 8575 h 10000"/>
              <a:gd name="connsiteX19" fmla="*/ 9203 w 10000"/>
              <a:gd name="connsiteY19" fmla="*/ 1772 h 10000"/>
              <a:gd name="connsiteX20" fmla="*/ 9251 w 10000"/>
              <a:gd name="connsiteY20" fmla="*/ 1437 h 10000"/>
              <a:gd name="connsiteX21" fmla="*/ 9955 w 10000"/>
              <a:gd name="connsiteY21" fmla="*/ 1437 h 10000"/>
              <a:gd name="connsiteX22" fmla="*/ 10000 w 10000"/>
              <a:gd name="connsiteY22" fmla="*/ 1772 h 10000"/>
              <a:gd name="connsiteX0" fmla="*/ 0 w 9955"/>
              <a:gd name="connsiteY0" fmla="*/ 7868 h 10000"/>
              <a:gd name="connsiteX1" fmla="*/ 2083 w 9955"/>
              <a:gd name="connsiteY1" fmla="*/ 7868 h 10000"/>
              <a:gd name="connsiteX2" fmla="*/ 2129 w 9955"/>
              <a:gd name="connsiteY2" fmla="*/ 7533 h 10000"/>
              <a:gd name="connsiteX3" fmla="*/ 2129 w 9955"/>
              <a:gd name="connsiteY3" fmla="*/ 1796 h 10000"/>
              <a:gd name="connsiteX4" fmla="*/ 2175 w 9955"/>
              <a:gd name="connsiteY4" fmla="*/ 1461 h 10000"/>
              <a:gd name="connsiteX5" fmla="*/ 4275 w 9955"/>
              <a:gd name="connsiteY5" fmla="*/ 1461 h 10000"/>
              <a:gd name="connsiteX6" fmla="*/ 4321 w 9955"/>
              <a:gd name="connsiteY6" fmla="*/ 1796 h 10000"/>
              <a:gd name="connsiteX7" fmla="*/ 4321 w 9955"/>
              <a:gd name="connsiteY7" fmla="*/ 9665 h 10000"/>
              <a:gd name="connsiteX8" fmla="*/ 4367 w 9955"/>
              <a:gd name="connsiteY8" fmla="*/ 10000 h 10000"/>
              <a:gd name="connsiteX9" fmla="*/ 5817 w 9955"/>
              <a:gd name="connsiteY9" fmla="*/ 10000 h 10000"/>
              <a:gd name="connsiteX10" fmla="*/ 5863 w 9955"/>
              <a:gd name="connsiteY10" fmla="*/ 9665 h 10000"/>
              <a:gd name="connsiteX11" fmla="*/ 5863 w 9955"/>
              <a:gd name="connsiteY11" fmla="*/ 335 h 10000"/>
              <a:gd name="connsiteX12" fmla="*/ 5910 w 9955"/>
              <a:gd name="connsiteY12" fmla="*/ 0 h 10000"/>
              <a:gd name="connsiteX13" fmla="*/ 6951 w 9955"/>
              <a:gd name="connsiteY13" fmla="*/ 0 h 10000"/>
              <a:gd name="connsiteX14" fmla="*/ 6997 w 9955"/>
              <a:gd name="connsiteY14" fmla="*/ 335 h 10000"/>
              <a:gd name="connsiteX15" fmla="*/ 6997 w 9955"/>
              <a:gd name="connsiteY15" fmla="*/ 8575 h 10000"/>
              <a:gd name="connsiteX16" fmla="*/ 7045 w 9955"/>
              <a:gd name="connsiteY16" fmla="*/ 8910 h 10000"/>
              <a:gd name="connsiteX17" fmla="*/ 9157 w 9955"/>
              <a:gd name="connsiteY17" fmla="*/ 8910 h 10000"/>
              <a:gd name="connsiteX18" fmla="*/ 9203 w 9955"/>
              <a:gd name="connsiteY18" fmla="*/ 8575 h 10000"/>
              <a:gd name="connsiteX19" fmla="*/ 9203 w 9955"/>
              <a:gd name="connsiteY19" fmla="*/ 1772 h 10000"/>
              <a:gd name="connsiteX20" fmla="*/ 9251 w 9955"/>
              <a:gd name="connsiteY20" fmla="*/ 1437 h 10000"/>
              <a:gd name="connsiteX21" fmla="*/ 9955 w 9955"/>
              <a:gd name="connsiteY21" fmla="*/ 1437 h 10000"/>
              <a:gd name="connsiteX0" fmla="*/ 0 w 9293"/>
              <a:gd name="connsiteY0" fmla="*/ 7868 h 10000"/>
              <a:gd name="connsiteX1" fmla="*/ 2092 w 9293"/>
              <a:gd name="connsiteY1" fmla="*/ 7868 h 10000"/>
              <a:gd name="connsiteX2" fmla="*/ 2139 w 9293"/>
              <a:gd name="connsiteY2" fmla="*/ 7533 h 10000"/>
              <a:gd name="connsiteX3" fmla="*/ 2139 w 9293"/>
              <a:gd name="connsiteY3" fmla="*/ 1796 h 10000"/>
              <a:gd name="connsiteX4" fmla="*/ 2185 w 9293"/>
              <a:gd name="connsiteY4" fmla="*/ 1461 h 10000"/>
              <a:gd name="connsiteX5" fmla="*/ 4294 w 9293"/>
              <a:gd name="connsiteY5" fmla="*/ 1461 h 10000"/>
              <a:gd name="connsiteX6" fmla="*/ 4341 w 9293"/>
              <a:gd name="connsiteY6" fmla="*/ 1796 h 10000"/>
              <a:gd name="connsiteX7" fmla="*/ 4341 w 9293"/>
              <a:gd name="connsiteY7" fmla="*/ 9665 h 10000"/>
              <a:gd name="connsiteX8" fmla="*/ 4387 w 9293"/>
              <a:gd name="connsiteY8" fmla="*/ 10000 h 10000"/>
              <a:gd name="connsiteX9" fmla="*/ 5843 w 9293"/>
              <a:gd name="connsiteY9" fmla="*/ 10000 h 10000"/>
              <a:gd name="connsiteX10" fmla="*/ 5890 w 9293"/>
              <a:gd name="connsiteY10" fmla="*/ 9665 h 10000"/>
              <a:gd name="connsiteX11" fmla="*/ 5890 w 9293"/>
              <a:gd name="connsiteY11" fmla="*/ 335 h 10000"/>
              <a:gd name="connsiteX12" fmla="*/ 5937 w 9293"/>
              <a:gd name="connsiteY12" fmla="*/ 0 h 10000"/>
              <a:gd name="connsiteX13" fmla="*/ 6982 w 9293"/>
              <a:gd name="connsiteY13" fmla="*/ 0 h 10000"/>
              <a:gd name="connsiteX14" fmla="*/ 7029 w 9293"/>
              <a:gd name="connsiteY14" fmla="*/ 335 h 10000"/>
              <a:gd name="connsiteX15" fmla="*/ 7029 w 9293"/>
              <a:gd name="connsiteY15" fmla="*/ 8575 h 10000"/>
              <a:gd name="connsiteX16" fmla="*/ 7077 w 9293"/>
              <a:gd name="connsiteY16" fmla="*/ 8910 h 10000"/>
              <a:gd name="connsiteX17" fmla="*/ 9198 w 9293"/>
              <a:gd name="connsiteY17" fmla="*/ 8910 h 10000"/>
              <a:gd name="connsiteX18" fmla="*/ 9245 w 9293"/>
              <a:gd name="connsiteY18" fmla="*/ 8575 h 10000"/>
              <a:gd name="connsiteX19" fmla="*/ 9245 w 9293"/>
              <a:gd name="connsiteY19" fmla="*/ 1772 h 10000"/>
              <a:gd name="connsiteX20" fmla="*/ 9293 w 9293"/>
              <a:gd name="connsiteY20" fmla="*/ 1437 h 10000"/>
              <a:gd name="connsiteX0" fmla="*/ 0 w 9948"/>
              <a:gd name="connsiteY0" fmla="*/ 7868 h 10000"/>
              <a:gd name="connsiteX1" fmla="*/ 2251 w 9948"/>
              <a:gd name="connsiteY1" fmla="*/ 7868 h 10000"/>
              <a:gd name="connsiteX2" fmla="*/ 2302 w 9948"/>
              <a:gd name="connsiteY2" fmla="*/ 7533 h 10000"/>
              <a:gd name="connsiteX3" fmla="*/ 2302 w 9948"/>
              <a:gd name="connsiteY3" fmla="*/ 1796 h 10000"/>
              <a:gd name="connsiteX4" fmla="*/ 2351 w 9948"/>
              <a:gd name="connsiteY4" fmla="*/ 1461 h 10000"/>
              <a:gd name="connsiteX5" fmla="*/ 4621 w 9948"/>
              <a:gd name="connsiteY5" fmla="*/ 1461 h 10000"/>
              <a:gd name="connsiteX6" fmla="*/ 4671 w 9948"/>
              <a:gd name="connsiteY6" fmla="*/ 1796 h 10000"/>
              <a:gd name="connsiteX7" fmla="*/ 4671 w 9948"/>
              <a:gd name="connsiteY7" fmla="*/ 9665 h 10000"/>
              <a:gd name="connsiteX8" fmla="*/ 4721 w 9948"/>
              <a:gd name="connsiteY8" fmla="*/ 10000 h 10000"/>
              <a:gd name="connsiteX9" fmla="*/ 6288 w 9948"/>
              <a:gd name="connsiteY9" fmla="*/ 10000 h 10000"/>
              <a:gd name="connsiteX10" fmla="*/ 6338 w 9948"/>
              <a:gd name="connsiteY10" fmla="*/ 9665 h 10000"/>
              <a:gd name="connsiteX11" fmla="*/ 6338 w 9948"/>
              <a:gd name="connsiteY11" fmla="*/ 335 h 10000"/>
              <a:gd name="connsiteX12" fmla="*/ 6389 w 9948"/>
              <a:gd name="connsiteY12" fmla="*/ 0 h 10000"/>
              <a:gd name="connsiteX13" fmla="*/ 7513 w 9948"/>
              <a:gd name="connsiteY13" fmla="*/ 0 h 10000"/>
              <a:gd name="connsiteX14" fmla="*/ 7564 w 9948"/>
              <a:gd name="connsiteY14" fmla="*/ 335 h 10000"/>
              <a:gd name="connsiteX15" fmla="*/ 7564 w 9948"/>
              <a:gd name="connsiteY15" fmla="*/ 8575 h 10000"/>
              <a:gd name="connsiteX16" fmla="*/ 7615 w 9948"/>
              <a:gd name="connsiteY16" fmla="*/ 8910 h 10000"/>
              <a:gd name="connsiteX17" fmla="*/ 9898 w 9948"/>
              <a:gd name="connsiteY17" fmla="*/ 8910 h 10000"/>
              <a:gd name="connsiteX18" fmla="*/ 9948 w 9948"/>
              <a:gd name="connsiteY18" fmla="*/ 8575 h 10000"/>
              <a:gd name="connsiteX19" fmla="*/ 9948 w 9948"/>
              <a:gd name="connsiteY19" fmla="*/ 1772 h 10000"/>
              <a:gd name="connsiteX0" fmla="*/ 0 w 10000"/>
              <a:gd name="connsiteY0" fmla="*/ 7868 h 10000"/>
              <a:gd name="connsiteX1" fmla="*/ 2263 w 10000"/>
              <a:gd name="connsiteY1" fmla="*/ 7868 h 10000"/>
              <a:gd name="connsiteX2" fmla="*/ 2314 w 10000"/>
              <a:gd name="connsiteY2" fmla="*/ 7533 h 10000"/>
              <a:gd name="connsiteX3" fmla="*/ 2314 w 10000"/>
              <a:gd name="connsiteY3" fmla="*/ 1796 h 10000"/>
              <a:gd name="connsiteX4" fmla="*/ 2363 w 10000"/>
              <a:gd name="connsiteY4" fmla="*/ 1461 h 10000"/>
              <a:gd name="connsiteX5" fmla="*/ 4645 w 10000"/>
              <a:gd name="connsiteY5" fmla="*/ 1461 h 10000"/>
              <a:gd name="connsiteX6" fmla="*/ 4695 w 10000"/>
              <a:gd name="connsiteY6" fmla="*/ 1796 h 10000"/>
              <a:gd name="connsiteX7" fmla="*/ 4695 w 10000"/>
              <a:gd name="connsiteY7" fmla="*/ 9665 h 10000"/>
              <a:gd name="connsiteX8" fmla="*/ 4746 w 10000"/>
              <a:gd name="connsiteY8" fmla="*/ 10000 h 10000"/>
              <a:gd name="connsiteX9" fmla="*/ 6321 w 10000"/>
              <a:gd name="connsiteY9" fmla="*/ 10000 h 10000"/>
              <a:gd name="connsiteX10" fmla="*/ 6371 w 10000"/>
              <a:gd name="connsiteY10" fmla="*/ 9665 h 10000"/>
              <a:gd name="connsiteX11" fmla="*/ 6371 w 10000"/>
              <a:gd name="connsiteY11" fmla="*/ 335 h 10000"/>
              <a:gd name="connsiteX12" fmla="*/ 6422 w 10000"/>
              <a:gd name="connsiteY12" fmla="*/ 0 h 10000"/>
              <a:gd name="connsiteX13" fmla="*/ 7552 w 10000"/>
              <a:gd name="connsiteY13" fmla="*/ 0 h 10000"/>
              <a:gd name="connsiteX14" fmla="*/ 7604 w 10000"/>
              <a:gd name="connsiteY14" fmla="*/ 335 h 10000"/>
              <a:gd name="connsiteX15" fmla="*/ 7604 w 10000"/>
              <a:gd name="connsiteY15" fmla="*/ 8575 h 10000"/>
              <a:gd name="connsiteX16" fmla="*/ 7655 w 10000"/>
              <a:gd name="connsiteY16" fmla="*/ 8910 h 10000"/>
              <a:gd name="connsiteX17" fmla="*/ 9950 w 10000"/>
              <a:gd name="connsiteY17" fmla="*/ 8910 h 10000"/>
              <a:gd name="connsiteX18" fmla="*/ 10000 w 10000"/>
              <a:gd name="connsiteY18" fmla="*/ 8575 h 10000"/>
              <a:gd name="connsiteX0" fmla="*/ 0 w 8266"/>
              <a:gd name="connsiteY0" fmla="*/ 7916 h 10000"/>
              <a:gd name="connsiteX1" fmla="*/ 529 w 8266"/>
              <a:gd name="connsiteY1" fmla="*/ 7868 h 10000"/>
              <a:gd name="connsiteX2" fmla="*/ 580 w 8266"/>
              <a:gd name="connsiteY2" fmla="*/ 7533 h 10000"/>
              <a:gd name="connsiteX3" fmla="*/ 580 w 8266"/>
              <a:gd name="connsiteY3" fmla="*/ 1796 h 10000"/>
              <a:gd name="connsiteX4" fmla="*/ 629 w 8266"/>
              <a:gd name="connsiteY4" fmla="*/ 1461 h 10000"/>
              <a:gd name="connsiteX5" fmla="*/ 2911 w 8266"/>
              <a:gd name="connsiteY5" fmla="*/ 1461 h 10000"/>
              <a:gd name="connsiteX6" fmla="*/ 2961 w 8266"/>
              <a:gd name="connsiteY6" fmla="*/ 1796 h 10000"/>
              <a:gd name="connsiteX7" fmla="*/ 2961 w 8266"/>
              <a:gd name="connsiteY7" fmla="*/ 9665 h 10000"/>
              <a:gd name="connsiteX8" fmla="*/ 3012 w 8266"/>
              <a:gd name="connsiteY8" fmla="*/ 10000 h 10000"/>
              <a:gd name="connsiteX9" fmla="*/ 4587 w 8266"/>
              <a:gd name="connsiteY9" fmla="*/ 10000 h 10000"/>
              <a:gd name="connsiteX10" fmla="*/ 4637 w 8266"/>
              <a:gd name="connsiteY10" fmla="*/ 9665 h 10000"/>
              <a:gd name="connsiteX11" fmla="*/ 4637 w 8266"/>
              <a:gd name="connsiteY11" fmla="*/ 335 h 10000"/>
              <a:gd name="connsiteX12" fmla="*/ 4688 w 8266"/>
              <a:gd name="connsiteY12" fmla="*/ 0 h 10000"/>
              <a:gd name="connsiteX13" fmla="*/ 5818 w 8266"/>
              <a:gd name="connsiteY13" fmla="*/ 0 h 10000"/>
              <a:gd name="connsiteX14" fmla="*/ 5870 w 8266"/>
              <a:gd name="connsiteY14" fmla="*/ 335 h 10000"/>
              <a:gd name="connsiteX15" fmla="*/ 5870 w 8266"/>
              <a:gd name="connsiteY15" fmla="*/ 8575 h 10000"/>
              <a:gd name="connsiteX16" fmla="*/ 5921 w 8266"/>
              <a:gd name="connsiteY16" fmla="*/ 8910 h 10000"/>
              <a:gd name="connsiteX17" fmla="*/ 8216 w 8266"/>
              <a:gd name="connsiteY17" fmla="*/ 8910 h 10000"/>
              <a:gd name="connsiteX18" fmla="*/ 8266 w 8266"/>
              <a:gd name="connsiteY18" fmla="*/ 8575 h 10000"/>
              <a:gd name="connsiteX0" fmla="*/ 0 w 10000"/>
              <a:gd name="connsiteY0" fmla="*/ 7916 h 10000"/>
              <a:gd name="connsiteX1" fmla="*/ 640 w 10000"/>
              <a:gd name="connsiteY1" fmla="*/ 7868 h 10000"/>
              <a:gd name="connsiteX2" fmla="*/ 702 w 10000"/>
              <a:gd name="connsiteY2" fmla="*/ 7533 h 10000"/>
              <a:gd name="connsiteX3" fmla="*/ 702 w 10000"/>
              <a:gd name="connsiteY3" fmla="*/ 1796 h 10000"/>
              <a:gd name="connsiteX4" fmla="*/ 761 w 10000"/>
              <a:gd name="connsiteY4" fmla="*/ 1461 h 10000"/>
              <a:gd name="connsiteX5" fmla="*/ 3522 w 10000"/>
              <a:gd name="connsiteY5" fmla="*/ 1461 h 10000"/>
              <a:gd name="connsiteX6" fmla="*/ 3582 w 10000"/>
              <a:gd name="connsiteY6" fmla="*/ 1796 h 10000"/>
              <a:gd name="connsiteX7" fmla="*/ 3582 w 10000"/>
              <a:gd name="connsiteY7" fmla="*/ 9665 h 10000"/>
              <a:gd name="connsiteX8" fmla="*/ 3644 w 10000"/>
              <a:gd name="connsiteY8" fmla="*/ 10000 h 10000"/>
              <a:gd name="connsiteX9" fmla="*/ 5549 w 10000"/>
              <a:gd name="connsiteY9" fmla="*/ 10000 h 10000"/>
              <a:gd name="connsiteX10" fmla="*/ 5610 w 10000"/>
              <a:gd name="connsiteY10" fmla="*/ 9665 h 10000"/>
              <a:gd name="connsiteX11" fmla="*/ 5610 w 10000"/>
              <a:gd name="connsiteY11" fmla="*/ 335 h 10000"/>
              <a:gd name="connsiteX12" fmla="*/ 5671 w 10000"/>
              <a:gd name="connsiteY12" fmla="*/ 0 h 10000"/>
              <a:gd name="connsiteX13" fmla="*/ 7038 w 10000"/>
              <a:gd name="connsiteY13" fmla="*/ 0 h 10000"/>
              <a:gd name="connsiteX14" fmla="*/ 7101 w 10000"/>
              <a:gd name="connsiteY14" fmla="*/ 335 h 10000"/>
              <a:gd name="connsiteX15" fmla="*/ 7101 w 10000"/>
              <a:gd name="connsiteY15" fmla="*/ 8575 h 10000"/>
              <a:gd name="connsiteX16" fmla="*/ 7163 w 10000"/>
              <a:gd name="connsiteY16" fmla="*/ 8910 h 10000"/>
              <a:gd name="connsiteX17" fmla="*/ 9940 w 10000"/>
              <a:gd name="connsiteY17" fmla="*/ 8910 h 10000"/>
              <a:gd name="connsiteX18" fmla="*/ 10000 w 10000"/>
              <a:gd name="connsiteY18" fmla="*/ 8575 h 10000"/>
              <a:gd name="connsiteX0" fmla="*/ 0 w 9964"/>
              <a:gd name="connsiteY0" fmla="*/ 7882 h 10000"/>
              <a:gd name="connsiteX1" fmla="*/ 604 w 9964"/>
              <a:gd name="connsiteY1" fmla="*/ 7868 h 10000"/>
              <a:gd name="connsiteX2" fmla="*/ 666 w 9964"/>
              <a:gd name="connsiteY2" fmla="*/ 7533 h 10000"/>
              <a:gd name="connsiteX3" fmla="*/ 666 w 9964"/>
              <a:gd name="connsiteY3" fmla="*/ 1796 h 10000"/>
              <a:gd name="connsiteX4" fmla="*/ 725 w 9964"/>
              <a:gd name="connsiteY4" fmla="*/ 1461 h 10000"/>
              <a:gd name="connsiteX5" fmla="*/ 3486 w 9964"/>
              <a:gd name="connsiteY5" fmla="*/ 1461 h 10000"/>
              <a:gd name="connsiteX6" fmla="*/ 3546 w 9964"/>
              <a:gd name="connsiteY6" fmla="*/ 1796 h 10000"/>
              <a:gd name="connsiteX7" fmla="*/ 3546 w 9964"/>
              <a:gd name="connsiteY7" fmla="*/ 9665 h 10000"/>
              <a:gd name="connsiteX8" fmla="*/ 3608 w 9964"/>
              <a:gd name="connsiteY8" fmla="*/ 10000 h 10000"/>
              <a:gd name="connsiteX9" fmla="*/ 5513 w 9964"/>
              <a:gd name="connsiteY9" fmla="*/ 10000 h 10000"/>
              <a:gd name="connsiteX10" fmla="*/ 5574 w 9964"/>
              <a:gd name="connsiteY10" fmla="*/ 9665 h 10000"/>
              <a:gd name="connsiteX11" fmla="*/ 5574 w 9964"/>
              <a:gd name="connsiteY11" fmla="*/ 335 h 10000"/>
              <a:gd name="connsiteX12" fmla="*/ 5635 w 9964"/>
              <a:gd name="connsiteY12" fmla="*/ 0 h 10000"/>
              <a:gd name="connsiteX13" fmla="*/ 7002 w 9964"/>
              <a:gd name="connsiteY13" fmla="*/ 0 h 10000"/>
              <a:gd name="connsiteX14" fmla="*/ 7065 w 9964"/>
              <a:gd name="connsiteY14" fmla="*/ 335 h 10000"/>
              <a:gd name="connsiteX15" fmla="*/ 7065 w 9964"/>
              <a:gd name="connsiteY15" fmla="*/ 8575 h 10000"/>
              <a:gd name="connsiteX16" fmla="*/ 7127 w 9964"/>
              <a:gd name="connsiteY16" fmla="*/ 8910 h 10000"/>
              <a:gd name="connsiteX17" fmla="*/ 9904 w 9964"/>
              <a:gd name="connsiteY17" fmla="*/ 8910 h 10000"/>
              <a:gd name="connsiteX18" fmla="*/ 9964 w 9964"/>
              <a:gd name="connsiteY18" fmla="*/ 8575 h 10000"/>
              <a:gd name="connsiteX0" fmla="*/ 0 w 10018"/>
              <a:gd name="connsiteY0" fmla="*/ 7882 h 10000"/>
              <a:gd name="connsiteX1" fmla="*/ 624 w 10018"/>
              <a:gd name="connsiteY1" fmla="*/ 7868 h 10000"/>
              <a:gd name="connsiteX2" fmla="*/ 686 w 10018"/>
              <a:gd name="connsiteY2" fmla="*/ 7533 h 10000"/>
              <a:gd name="connsiteX3" fmla="*/ 686 w 10018"/>
              <a:gd name="connsiteY3" fmla="*/ 1796 h 10000"/>
              <a:gd name="connsiteX4" fmla="*/ 746 w 10018"/>
              <a:gd name="connsiteY4" fmla="*/ 1461 h 10000"/>
              <a:gd name="connsiteX5" fmla="*/ 3517 w 10018"/>
              <a:gd name="connsiteY5" fmla="*/ 1461 h 10000"/>
              <a:gd name="connsiteX6" fmla="*/ 3577 w 10018"/>
              <a:gd name="connsiteY6" fmla="*/ 1796 h 10000"/>
              <a:gd name="connsiteX7" fmla="*/ 3577 w 10018"/>
              <a:gd name="connsiteY7" fmla="*/ 9665 h 10000"/>
              <a:gd name="connsiteX8" fmla="*/ 3639 w 10018"/>
              <a:gd name="connsiteY8" fmla="*/ 10000 h 10000"/>
              <a:gd name="connsiteX9" fmla="*/ 5551 w 10018"/>
              <a:gd name="connsiteY9" fmla="*/ 10000 h 10000"/>
              <a:gd name="connsiteX10" fmla="*/ 5612 w 10018"/>
              <a:gd name="connsiteY10" fmla="*/ 9665 h 10000"/>
              <a:gd name="connsiteX11" fmla="*/ 5612 w 10018"/>
              <a:gd name="connsiteY11" fmla="*/ 335 h 10000"/>
              <a:gd name="connsiteX12" fmla="*/ 5673 w 10018"/>
              <a:gd name="connsiteY12" fmla="*/ 0 h 10000"/>
              <a:gd name="connsiteX13" fmla="*/ 7045 w 10018"/>
              <a:gd name="connsiteY13" fmla="*/ 0 h 10000"/>
              <a:gd name="connsiteX14" fmla="*/ 7109 w 10018"/>
              <a:gd name="connsiteY14" fmla="*/ 335 h 10000"/>
              <a:gd name="connsiteX15" fmla="*/ 7109 w 10018"/>
              <a:gd name="connsiteY15" fmla="*/ 8575 h 10000"/>
              <a:gd name="connsiteX16" fmla="*/ 7171 w 10018"/>
              <a:gd name="connsiteY16" fmla="*/ 8910 h 10000"/>
              <a:gd name="connsiteX17" fmla="*/ 9958 w 10018"/>
              <a:gd name="connsiteY17" fmla="*/ 8910 h 10000"/>
              <a:gd name="connsiteX18" fmla="*/ 10018 w 10018"/>
              <a:gd name="connsiteY18" fmla="*/ 8575 h 10000"/>
              <a:gd name="connsiteX0" fmla="*/ 0 w 10023"/>
              <a:gd name="connsiteY0" fmla="*/ 7857 h 10000"/>
              <a:gd name="connsiteX1" fmla="*/ 629 w 10023"/>
              <a:gd name="connsiteY1" fmla="*/ 7868 h 10000"/>
              <a:gd name="connsiteX2" fmla="*/ 691 w 10023"/>
              <a:gd name="connsiteY2" fmla="*/ 7533 h 10000"/>
              <a:gd name="connsiteX3" fmla="*/ 691 w 10023"/>
              <a:gd name="connsiteY3" fmla="*/ 1796 h 10000"/>
              <a:gd name="connsiteX4" fmla="*/ 751 w 10023"/>
              <a:gd name="connsiteY4" fmla="*/ 1461 h 10000"/>
              <a:gd name="connsiteX5" fmla="*/ 3522 w 10023"/>
              <a:gd name="connsiteY5" fmla="*/ 1461 h 10000"/>
              <a:gd name="connsiteX6" fmla="*/ 3582 w 10023"/>
              <a:gd name="connsiteY6" fmla="*/ 1796 h 10000"/>
              <a:gd name="connsiteX7" fmla="*/ 3582 w 10023"/>
              <a:gd name="connsiteY7" fmla="*/ 9665 h 10000"/>
              <a:gd name="connsiteX8" fmla="*/ 3644 w 10023"/>
              <a:gd name="connsiteY8" fmla="*/ 10000 h 10000"/>
              <a:gd name="connsiteX9" fmla="*/ 5556 w 10023"/>
              <a:gd name="connsiteY9" fmla="*/ 10000 h 10000"/>
              <a:gd name="connsiteX10" fmla="*/ 5617 w 10023"/>
              <a:gd name="connsiteY10" fmla="*/ 9665 h 10000"/>
              <a:gd name="connsiteX11" fmla="*/ 5617 w 10023"/>
              <a:gd name="connsiteY11" fmla="*/ 335 h 10000"/>
              <a:gd name="connsiteX12" fmla="*/ 5678 w 10023"/>
              <a:gd name="connsiteY12" fmla="*/ 0 h 10000"/>
              <a:gd name="connsiteX13" fmla="*/ 7050 w 10023"/>
              <a:gd name="connsiteY13" fmla="*/ 0 h 10000"/>
              <a:gd name="connsiteX14" fmla="*/ 7114 w 10023"/>
              <a:gd name="connsiteY14" fmla="*/ 335 h 10000"/>
              <a:gd name="connsiteX15" fmla="*/ 7114 w 10023"/>
              <a:gd name="connsiteY15" fmla="*/ 8575 h 10000"/>
              <a:gd name="connsiteX16" fmla="*/ 7176 w 10023"/>
              <a:gd name="connsiteY16" fmla="*/ 8910 h 10000"/>
              <a:gd name="connsiteX17" fmla="*/ 9963 w 10023"/>
              <a:gd name="connsiteY17" fmla="*/ 8910 h 10000"/>
              <a:gd name="connsiteX18" fmla="*/ 10023 w 10023"/>
              <a:gd name="connsiteY18" fmla="*/ 8575 h 10000"/>
              <a:gd name="connsiteX0" fmla="*/ 0 w 10023"/>
              <a:gd name="connsiteY0" fmla="*/ 7857 h 10000"/>
              <a:gd name="connsiteX1" fmla="*/ 629 w 10023"/>
              <a:gd name="connsiteY1" fmla="*/ 7868 h 10000"/>
              <a:gd name="connsiteX2" fmla="*/ 691 w 10023"/>
              <a:gd name="connsiteY2" fmla="*/ 7533 h 10000"/>
              <a:gd name="connsiteX3" fmla="*/ 691 w 10023"/>
              <a:gd name="connsiteY3" fmla="*/ 1796 h 10000"/>
              <a:gd name="connsiteX4" fmla="*/ 751 w 10023"/>
              <a:gd name="connsiteY4" fmla="*/ 1461 h 10000"/>
              <a:gd name="connsiteX5" fmla="*/ 3522 w 10023"/>
              <a:gd name="connsiteY5" fmla="*/ 1461 h 10000"/>
              <a:gd name="connsiteX6" fmla="*/ 3582 w 10023"/>
              <a:gd name="connsiteY6" fmla="*/ 1796 h 10000"/>
              <a:gd name="connsiteX7" fmla="*/ 3582 w 10023"/>
              <a:gd name="connsiteY7" fmla="*/ 9665 h 10000"/>
              <a:gd name="connsiteX8" fmla="*/ 3644 w 10023"/>
              <a:gd name="connsiteY8" fmla="*/ 10000 h 10000"/>
              <a:gd name="connsiteX9" fmla="*/ 5556 w 10023"/>
              <a:gd name="connsiteY9" fmla="*/ 10000 h 10000"/>
              <a:gd name="connsiteX10" fmla="*/ 5617 w 10023"/>
              <a:gd name="connsiteY10" fmla="*/ 9665 h 10000"/>
              <a:gd name="connsiteX11" fmla="*/ 5617 w 10023"/>
              <a:gd name="connsiteY11" fmla="*/ 335 h 10000"/>
              <a:gd name="connsiteX12" fmla="*/ 5678 w 10023"/>
              <a:gd name="connsiteY12" fmla="*/ 0 h 10000"/>
              <a:gd name="connsiteX13" fmla="*/ 7050 w 10023"/>
              <a:gd name="connsiteY13" fmla="*/ 0 h 10000"/>
              <a:gd name="connsiteX14" fmla="*/ 7114 w 10023"/>
              <a:gd name="connsiteY14" fmla="*/ 335 h 10000"/>
              <a:gd name="connsiteX15" fmla="*/ 7114 w 10023"/>
              <a:gd name="connsiteY15" fmla="*/ 8575 h 10000"/>
              <a:gd name="connsiteX16" fmla="*/ 7176 w 10023"/>
              <a:gd name="connsiteY16" fmla="*/ 8910 h 10000"/>
              <a:gd name="connsiteX17" fmla="*/ 10023 w 10023"/>
              <a:gd name="connsiteY17" fmla="*/ 8575 h 10000"/>
              <a:gd name="connsiteX0" fmla="*/ 0 w 8783"/>
              <a:gd name="connsiteY0" fmla="*/ 7857 h 10000"/>
              <a:gd name="connsiteX1" fmla="*/ 629 w 8783"/>
              <a:gd name="connsiteY1" fmla="*/ 7868 h 10000"/>
              <a:gd name="connsiteX2" fmla="*/ 691 w 8783"/>
              <a:gd name="connsiteY2" fmla="*/ 7533 h 10000"/>
              <a:gd name="connsiteX3" fmla="*/ 691 w 8783"/>
              <a:gd name="connsiteY3" fmla="*/ 1796 h 10000"/>
              <a:gd name="connsiteX4" fmla="*/ 751 w 8783"/>
              <a:gd name="connsiteY4" fmla="*/ 1461 h 10000"/>
              <a:gd name="connsiteX5" fmla="*/ 3522 w 8783"/>
              <a:gd name="connsiteY5" fmla="*/ 1461 h 10000"/>
              <a:gd name="connsiteX6" fmla="*/ 3582 w 8783"/>
              <a:gd name="connsiteY6" fmla="*/ 1796 h 10000"/>
              <a:gd name="connsiteX7" fmla="*/ 3582 w 8783"/>
              <a:gd name="connsiteY7" fmla="*/ 9665 h 10000"/>
              <a:gd name="connsiteX8" fmla="*/ 3644 w 8783"/>
              <a:gd name="connsiteY8" fmla="*/ 10000 h 10000"/>
              <a:gd name="connsiteX9" fmla="*/ 5556 w 8783"/>
              <a:gd name="connsiteY9" fmla="*/ 10000 h 10000"/>
              <a:gd name="connsiteX10" fmla="*/ 5617 w 8783"/>
              <a:gd name="connsiteY10" fmla="*/ 9665 h 10000"/>
              <a:gd name="connsiteX11" fmla="*/ 5617 w 8783"/>
              <a:gd name="connsiteY11" fmla="*/ 335 h 10000"/>
              <a:gd name="connsiteX12" fmla="*/ 5678 w 8783"/>
              <a:gd name="connsiteY12" fmla="*/ 0 h 10000"/>
              <a:gd name="connsiteX13" fmla="*/ 7050 w 8783"/>
              <a:gd name="connsiteY13" fmla="*/ 0 h 10000"/>
              <a:gd name="connsiteX14" fmla="*/ 7114 w 8783"/>
              <a:gd name="connsiteY14" fmla="*/ 335 h 10000"/>
              <a:gd name="connsiteX15" fmla="*/ 7114 w 8783"/>
              <a:gd name="connsiteY15" fmla="*/ 8575 h 10000"/>
              <a:gd name="connsiteX16" fmla="*/ 7176 w 8783"/>
              <a:gd name="connsiteY16" fmla="*/ 8910 h 10000"/>
              <a:gd name="connsiteX17" fmla="*/ 8783 w 8783"/>
              <a:gd name="connsiteY17" fmla="*/ 8893 h 10000"/>
              <a:gd name="connsiteX0" fmla="*/ 0 w 9997"/>
              <a:gd name="connsiteY0" fmla="*/ 7857 h 10000"/>
              <a:gd name="connsiteX1" fmla="*/ 716 w 9997"/>
              <a:gd name="connsiteY1" fmla="*/ 7868 h 10000"/>
              <a:gd name="connsiteX2" fmla="*/ 787 w 9997"/>
              <a:gd name="connsiteY2" fmla="*/ 7533 h 10000"/>
              <a:gd name="connsiteX3" fmla="*/ 787 w 9997"/>
              <a:gd name="connsiteY3" fmla="*/ 1796 h 10000"/>
              <a:gd name="connsiteX4" fmla="*/ 855 w 9997"/>
              <a:gd name="connsiteY4" fmla="*/ 1461 h 10000"/>
              <a:gd name="connsiteX5" fmla="*/ 4010 w 9997"/>
              <a:gd name="connsiteY5" fmla="*/ 1461 h 10000"/>
              <a:gd name="connsiteX6" fmla="*/ 4078 w 9997"/>
              <a:gd name="connsiteY6" fmla="*/ 1796 h 10000"/>
              <a:gd name="connsiteX7" fmla="*/ 4078 w 9997"/>
              <a:gd name="connsiteY7" fmla="*/ 9665 h 10000"/>
              <a:gd name="connsiteX8" fmla="*/ 4149 w 9997"/>
              <a:gd name="connsiteY8" fmla="*/ 10000 h 10000"/>
              <a:gd name="connsiteX9" fmla="*/ 6326 w 9997"/>
              <a:gd name="connsiteY9" fmla="*/ 10000 h 10000"/>
              <a:gd name="connsiteX10" fmla="*/ 6395 w 9997"/>
              <a:gd name="connsiteY10" fmla="*/ 9665 h 10000"/>
              <a:gd name="connsiteX11" fmla="*/ 6395 w 9997"/>
              <a:gd name="connsiteY11" fmla="*/ 335 h 10000"/>
              <a:gd name="connsiteX12" fmla="*/ 6465 w 9997"/>
              <a:gd name="connsiteY12" fmla="*/ 0 h 10000"/>
              <a:gd name="connsiteX13" fmla="*/ 8027 w 9997"/>
              <a:gd name="connsiteY13" fmla="*/ 0 h 10000"/>
              <a:gd name="connsiteX14" fmla="*/ 8100 w 9997"/>
              <a:gd name="connsiteY14" fmla="*/ 335 h 10000"/>
              <a:gd name="connsiteX15" fmla="*/ 8100 w 9997"/>
              <a:gd name="connsiteY15" fmla="*/ 8575 h 10000"/>
              <a:gd name="connsiteX16" fmla="*/ 8170 w 9997"/>
              <a:gd name="connsiteY16" fmla="*/ 8910 h 10000"/>
              <a:gd name="connsiteX17" fmla="*/ 9997 w 9997"/>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35 h 10000"/>
              <a:gd name="connsiteX17" fmla="*/ 10000 w 10000"/>
              <a:gd name="connsiteY17" fmla="*/ 8927 h 10000"/>
              <a:gd name="connsiteX0" fmla="*/ 0 w 10008"/>
              <a:gd name="connsiteY0" fmla="*/ 7857 h 10000"/>
              <a:gd name="connsiteX1" fmla="*/ 726 w 10008"/>
              <a:gd name="connsiteY1" fmla="*/ 7855 h 10000"/>
              <a:gd name="connsiteX2" fmla="*/ 787 w 10008"/>
              <a:gd name="connsiteY2" fmla="*/ 7533 h 10000"/>
              <a:gd name="connsiteX3" fmla="*/ 787 w 10008"/>
              <a:gd name="connsiteY3" fmla="*/ 1796 h 10000"/>
              <a:gd name="connsiteX4" fmla="*/ 855 w 10008"/>
              <a:gd name="connsiteY4" fmla="*/ 1461 h 10000"/>
              <a:gd name="connsiteX5" fmla="*/ 4011 w 10008"/>
              <a:gd name="connsiteY5" fmla="*/ 1461 h 10000"/>
              <a:gd name="connsiteX6" fmla="*/ 4079 w 10008"/>
              <a:gd name="connsiteY6" fmla="*/ 1796 h 10000"/>
              <a:gd name="connsiteX7" fmla="*/ 4079 w 10008"/>
              <a:gd name="connsiteY7" fmla="*/ 9665 h 10000"/>
              <a:gd name="connsiteX8" fmla="*/ 4150 w 10008"/>
              <a:gd name="connsiteY8" fmla="*/ 10000 h 10000"/>
              <a:gd name="connsiteX9" fmla="*/ 6328 w 10008"/>
              <a:gd name="connsiteY9" fmla="*/ 10000 h 10000"/>
              <a:gd name="connsiteX10" fmla="*/ 6397 w 10008"/>
              <a:gd name="connsiteY10" fmla="*/ 9665 h 10000"/>
              <a:gd name="connsiteX11" fmla="*/ 6397 w 10008"/>
              <a:gd name="connsiteY11" fmla="*/ 335 h 10000"/>
              <a:gd name="connsiteX12" fmla="*/ 6467 w 10008"/>
              <a:gd name="connsiteY12" fmla="*/ 0 h 10000"/>
              <a:gd name="connsiteX13" fmla="*/ 8029 w 10008"/>
              <a:gd name="connsiteY13" fmla="*/ 0 h 10000"/>
              <a:gd name="connsiteX14" fmla="*/ 8102 w 10008"/>
              <a:gd name="connsiteY14" fmla="*/ 335 h 10000"/>
              <a:gd name="connsiteX15" fmla="*/ 8102 w 10008"/>
              <a:gd name="connsiteY15" fmla="*/ 8575 h 10000"/>
              <a:gd name="connsiteX16" fmla="*/ 8172 w 10008"/>
              <a:gd name="connsiteY16" fmla="*/ 8935 h 10000"/>
              <a:gd name="connsiteX17" fmla="*/ 10008 w 10008"/>
              <a:gd name="connsiteY17" fmla="*/ 8927 h 10000"/>
              <a:gd name="connsiteX0" fmla="*/ 0 w 10016"/>
              <a:gd name="connsiteY0" fmla="*/ 7857 h 10000"/>
              <a:gd name="connsiteX1" fmla="*/ 726 w 10016"/>
              <a:gd name="connsiteY1" fmla="*/ 7855 h 10000"/>
              <a:gd name="connsiteX2" fmla="*/ 787 w 10016"/>
              <a:gd name="connsiteY2" fmla="*/ 7533 h 10000"/>
              <a:gd name="connsiteX3" fmla="*/ 787 w 10016"/>
              <a:gd name="connsiteY3" fmla="*/ 1796 h 10000"/>
              <a:gd name="connsiteX4" fmla="*/ 855 w 10016"/>
              <a:gd name="connsiteY4" fmla="*/ 1461 h 10000"/>
              <a:gd name="connsiteX5" fmla="*/ 4011 w 10016"/>
              <a:gd name="connsiteY5" fmla="*/ 1461 h 10000"/>
              <a:gd name="connsiteX6" fmla="*/ 4079 w 10016"/>
              <a:gd name="connsiteY6" fmla="*/ 1796 h 10000"/>
              <a:gd name="connsiteX7" fmla="*/ 4079 w 10016"/>
              <a:gd name="connsiteY7" fmla="*/ 9665 h 10000"/>
              <a:gd name="connsiteX8" fmla="*/ 4150 w 10016"/>
              <a:gd name="connsiteY8" fmla="*/ 10000 h 10000"/>
              <a:gd name="connsiteX9" fmla="*/ 6328 w 10016"/>
              <a:gd name="connsiteY9" fmla="*/ 10000 h 10000"/>
              <a:gd name="connsiteX10" fmla="*/ 6397 w 10016"/>
              <a:gd name="connsiteY10" fmla="*/ 9665 h 10000"/>
              <a:gd name="connsiteX11" fmla="*/ 6397 w 10016"/>
              <a:gd name="connsiteY11" fmla="*/ 335 h 10000"/>
              <a:gd name="connsiteX12" fmla="*/ 6467 w 10016"/>
              <a:gd name="connsiteY12" fmla="*/ 0 h 10000"/>
              <a:gd name="connsiteX13" fmla="*/ 8029 w 10016"/>
              <a:gd name="connsiteY13" fmla="*/ 0 h 10000"/>
              <a:gd name="connsiteX14" fmla="*/ 8102 w 10016"/>
              <a:gd name="connsiteY14" fmla="*/ 335 h 10000"/>
              <a:gd name="connsiteX15" fmla="*/ 8102 w 10016"/>
              <a:gd name="connsiteY15" fmla="*/ 8575 h 10000"/>
              <a:gd name="connsiteX16" fmla="*/ 8172 w 10016"/>
              <a:gd name="connsiteY16" fmla="*/ 8935 h 10000"/>
              <a:gd name="connsiteX17" fmla="*/ 10016 w 10016"/>
              <a:gd name="connsiteY17" fmla="*/ 8940 h 10000"/>
              <a:gd name="connsiteX0" fmla="*/ 0 w 10016"/>
              <a:gd name="connsiteY0" fmla="*/ 7857 h 10000"/>
              <a:gd name="connsiteX1" fmla="*/ 726 w 10016"/>
              <a:gd name="connsiteY1" fmla="*/ 7855 h 10000"/>
              <a:gd name="connsiteX2" fmla="*/ 787 w 10016"/>
              <a:gd name="connsiteY2" fmla="*/ 7533 h 10000"/>
              <a:gd name="connsiteX3" fmla="*/ 787 w 10016"/>
              <a:gd name="connsiteY3" fmla="*/ 1796 h 10000"/>
              <a:gd name="connsiteX4" fmla="*/ 855 w 10016"/>
              <a:gd name="connsiteY4" fmla="*/ 1461 h 10000"/>
              <a:gd name="connsiteX5" fmla="*/ 4011 w 10016"/>
              <a:gd name="connsiteY5" fmla="*/ 1461 h 10000"/>
              <a:gd name="connsiteX6" fmla="*/ 4079 w 10016"/>
              <a:gd name="connsiteY6" fmla="*/ 1796 h 10000"/>
              <a:gd name="connsiteX7" fmla="*/ 4079 w 10016"/>
              <a:gd name="connsiteY7" fmla="*/ 9665 h 10000"/>
              <a:gd name="connsiteX8" fmla="*/ 4150 w 10016"/>
              <a:gd name="connsiteY8" fmla="*/ 10000 h 10000"/>
              <a:gd name="connsiteX9" fmla="*/ 6328 w 10016"/>
              <a:gd name="connsiteY9" fmla="*/ 10000 h 10000"/>
              <a:gd name="connsiteX10" fmla="*/ 6397 w 10016"/>
              <a:gd name="connsiteY10" fmla="*/ 9665 h 10000"/>
              <a:gd name="connsiteX11" fmla="*/ 6397 w 10016"/>
              <a:gd name="connsiteY11" fmla="*/ 335 h 10000"/>
              <a:gd name="connsiteX12" fmla="*/ 6467 w 10016"/>
              <a:gd name="connsiteY12" fmla="*/ 0 h 10000"/>
              <a:gd name="connsiteX13" fmla="*/ 8029 w 10016"/>
              <a:gd name="connsiteY13" fmla="*/ 0 h 10000"/>
              <a:gd name="connsiteX14" fmla="*/ 8102 w 10016"/>
              <a:gd name="connsiteY14" fmla="*/ 335 h 10000"/>
              <a:gd name="connsiteX15" fmla="*/ 8102 w 10016"/>
              <a:gd name="connsiteY15" fmla="*/ 8575 h 10000"/>
              <a:gd name="connsiteX16" fmla="*/ 8172 w 10016"/>
              <a:gd name="connsiteY16" fmla="*/ 8935 h 10000"/>
              <a:gd name="connsiteX17" fmla="*/ 10016 w 10016"/>
              <a:gd name="connsiteY17" fmla="*/ 8927 h 10000"/>
              <a:gd name="connsiteX0" fmla="*/ 0 w 10050"/>
              <a:gd name="connsiteY0" fmla="*/ 7857 h 10000"/>
              <a:gd name="connsiteX1" fmla="*/ 726 w 10050"/>
              <a:gd name="connsiteY1" fmla="*/ 7855 h 10000"/>
              <a:gd name="connsiteX2" fmla="*/ 787 w 10050"/>
              <a:gd name="connsiteY2" fmla="*/ 7533 h 10000"/>
              <a:gd name="connsiteX3" fmla="*/ 787 w 10050"/>
              <a:gd name="connsiteY3" fmla="*/ 1796 h 10000"/>
              <a:gd name="connsiteX4" fmla="*/ 855 w 10050"/>
              <a:gd name="connsiteY4" fmla="*/ 1461 h 10000"/>
              <a:gd name="connsiteX5" fmla="*/ 4011 w 10050"/>
              <a:gd name="connsiteY5" fmla="*/ 1461 h 10000"/>
              <a:gd name="connsiteX6" fmla="*/ 4079 w 10050"/>
              <a:gd name="connsiteY6" fmla="*/ 1796 h 10000"/>
              <a:gd name="connsiteX7" fmla="*/ 4079 w 10050"/>
              <a:gd name="connsiteY7" fmla="*/ 9665 h 10000"/>
              <a:gd name="connsiteX8" fmla="*/ 4150 w 10050"/>
              <a:gd name="connsiteY8" fmla="*/ 10000 h 10000"/>
              <a:gd name="connsiteX9" fmla="*/ 6328 w 10050"/>
              <a:gd name="connsiteY9" fmla="*/ 10000 h 10000"/>
              <a:gd name="connsiteX10" fmla="*/ 6397 w 10050"/>
              <a:gd name="connsiteY10" fmla="*/ 9665 h 10000"/>
              <a:gd name="connsiteX11" fmla="*/ 6397 w 10050"/>
              <a:gd name="connsiteY11" fmla="*/ 335 h 10000"/>
              <a:gd name="connsiteX12" fmla="*/ 6467 w 10050"/>
              <a:gd name="connsiteY12" fmla="*/ 0 h 10000"/>
              <a:gd name="connsiteX13" fmla="*/ 8029 w 10050"/>
              <a:gd name="connsiteY13" fmla="*/ 0 h 10000"/>
              <a:gd name="connsiteX14" fmla="*/ 8102 w 10050"/>
              <a:gd name="connsiteY14" fmla="*/ 335 h 10000"/>
              <a:gd name="connsiteX15" fmla="*/ 8102 w 10050"/>
              <a:gd name="connsiteY15" fmla="*/ 8575 h 10000"/>
              <a:gd name="connsiteX16" fmla="*/ 8172 w 10050"/>
              <a:gd name="connsiteY16" fmla="*/ 8935 h 10000"/>
              <a:gd name="connsiteX17" fmla="*/ 10050 w 10050"/>
              <a:gd name="connsiteY17" fmla="*/ 8927 h 10000"/>
              <a:gd name="connsiteX0" fmla="*/ 0 w 10037"/>
              <a:gd name="connsiteY0" fmla="*/ 7857 h 10000"/>
              <a:gd name="connsiteX1" fmla="*/ 726 w 10037"/>
              <a:gd name="connsiteY1" fmla="*/ 7855 h 10000"/>
              <a:gd name="connsiteX2" fmla="*/ 787 w 10037"/>
              <a:gd name="connsiteY2" fmla="*/ 7533 h 10000"/>
              <a:gd name="connsiteX3" fmla="*/ 787 w 10037"/>
              <a:gd name="connsiteY3" fmla="*/ 1796 h 10000"/>
              <a:gd name="connsiteX4" fmla="*/ 855 w 10037"/>
              <a:gd name="connsiteY4" fmla="*/ 1461 h 10000"/>
              <a:gd name="connsiteX5" fmla="*/ 4011 w 10037"/>
              <a:gd name="connsiteY5" fmla="*/ 1461 h 10000"/>
              <a:gd name="connsiteX6" fmla="*/ 4079 w 10037"/>
              <a:gd name="connsiteY6" fmla="*/ 1796 h 10000"/>
              <a:gd name="connsiteX7" fmla="*/ 4079 w 10037"/>
              <a:gd name="connsiteY7" fmla="*/ 9665 h 10000"/>
              <a:gd name="connsiteX8" fmla="*/ 4150 w 10037"/>
              <a:gd name="connsiteY8" fmla="*/ 10000 h 10000"/>
              <a:gd name="connsiteX9" fmla="*/ 6328 w 10037"/>
              <a:gd name="connsiteY9" fmla="*/ 10000 h 10000"/>
              <a:gd name="connsiteX10" fmla="*/ 6397 w 10037"/>
              <a:gd name="connsiteY10" fmla="*/ 9665 h 10000"/>
              <a:gd name="connsiteX11" fmla="*/ 6397 w 10037"/>
              <a:gd name="connsiteY11" fmla="*/ 335 h 10000"/>
              <a:gd name="connsiteX12" fmla="*/ 6467 w 10037"/>
              <a:gd name="connsiteY12" fmla="*/ 0 h 10000"/>
              <a:gd name="connsiteX13" fmla="*/ 8029 w 10037"/>
              <a:gd name="connsiteY13" fmla="*/ 0 h 10000"/>
              <a:gd name="connsiteX14" fmla="*/ 8102 w 10037"/>
              <a:gd name="connsiteY14" fmla="*/ 335 h 10000"/>
              <a:gd name="connsiteX15" fmla="*/ 8102 w 10037"/>
              <a:gd name="connsiteY15" fmla="*/ 8575 h 10000"/>
              <a:gd name="connsiteX16" fmla="*/ 8172 w 10037"/>
              <a:gd name="connsiteY16" fmla="*/ 8935 h 10000"/>
              <a:gd name="connsiteX17" fmla="*/ 10037 w 10037"/>
              <a:gd name="connsiteY17" fmla="*/ 8940 h 10000"/>
              <a:gd name="connsiteX0" fmla="*/ 0 w 10037"/>
              <a:gd name="connsiteY0" fmla="*/ 7857 h 10000"/>
              <a:gd name="connsiteX1" fmla="*/ 726 w 10037"/>
              <a:gd name="connsiteY1" fmla="*/ 7855 h 10000"/>
              <a:gd name="connsiteX2" fmla="*/ 787 w 10037"/>
              <a:gd name="connsiteY2" fmla="*/ 7533 h 10000"/>
              <a:gd name="connsiteX3" fmla="*/ 787 w 10037"/>
              <a:gd name="connsiteY3" fmla="*/ 1796 h 10000"/>
              <a:gd name="connsiteX4" fmla="*/ 855 w 10037"/>
              <a:gd name="connsiteY4" fmla="*/ 1461 h 10000"/>
              <a:gd name="connsiteX5" fmla="*/ 4011 w 10037"/>
              <a:gd name="connsiteY5" fmla="*/ 1461 h 10000"/>
              <a:gd name="connsiteX6" fmla="*/ 4079 w 10037"/>
              <a:gd name="connsiteY6" fmla="*/ 1796 h 10000"/>
              <a:gd name="connsiteX7" fmla="*/ 4079 w 10037"/>
              <a:gd name="connsiteY7" fmla="*/ 9665 h 10000"/>
              <a:gd name="connsiteX8" fmla="*/ 4150 w 10037"/>
              <a:gd name="connsiteY8" fmla="*/ 10000 h 10000"/>
              <a:gd name="connsiteX9" fmla="*/ 6328 w 10037"/>
              <a:gd name="connsiteY9" fmla="*/ 10000 h 10000"/>
              <a:gd name="connsiteX10" fmla="*/ 6397 w 10037"/>
              <a:gd name="connsiteY10" fmla="*/ 9665 h 10000"/>
              <a:gd name="connsiteX11" fmla="*/ 6397 w 10037"/>
              <a:gd name="connsiteY11" fmla="*/ 335 h 10000"/>
              <a:gd name="connsiteX12" fmla="*/ 6467 w 10037"/>
              <a:gd name="connsiteY12" fmla="*/ 0 h 10000"/>
              <a:gd name="connsiteX13" fmla="*/ 8029 w 10037"/>
              <a:gd name="connsiteY13" fmla="*/ 0 h 10000"/>
              <a:gd name="connsiteX14" fmla="*/ 8102 w 10037"/>
              <a:gd name="connsiteY14" fmla="*/ 335 h 10000"/>
              <a:gd name="connsiteX15" fmla="*/ 8102 w 10037"/>
              <a:gd name="connsiteY15" fmla="*/ 8575 h 10000"/>
              <a:gd name="connsiteX16" fmla="*/ 8172 w 10037"/>
              <a:gd name="connsiteY16" fmla="*/ 8935 h 10000"/>
              <a:gd name="connsiteX17" fmla="*/ 10037 w 10037"/>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66 h 10000"/>
              <a:gd name="connsiteX0" fmla="*/ 0 w 9995"/>
              <a:gd name="connsiteY0" fmla="*/ 7857 h 10000"/>
              <a:gd name="connsiteX1" fmla="*/ 726 w 9995"/>
              <a:gd name="connsiteY1" fmla="*/ 7855 h 10000"/>
              <a:gd name="connsiteX2" fmla="*/ 787 w 9995"/>
              <a:gd name="connsiteY2" fmla="*/ 7533 h 10000"/>
              <a:gd name="connsiteX3" fmla="*/ 787 w 9995"/>
              <a:gd name="connsiteY3" fmla="*/ 1796 h 10000"/>
              <a:gd name="connsiteX4" fmla="*/ 855 w 9995"/>
              <a:gd name="connsiteY4" fmla="*/ 1461 h 10000"/>
              <a:gd name="connsiteX5" fmla="*/ 4011 w 9995"/>
              <a:gd name="connsiteY5" fmla="*/ 1461 h 10000"/>
              <a:gd name="connsiteX6" fmla="*/ 4079 w 9995"/>
              <a:gd name="connsiteY6" fmla="*/ 1796 h 10000"/>
              <a:gd name="connsiteX7" fmla="*/ 4079 w 9995"/>
              <a:gd name="connsiteY7" fmla="*/ 9665 h 10000"/>
              <a:gd name="connsiteX8" fmla="*/ 4150 w 9995"/>
              <a:gd name="connsiteY8" fmla="*/ 10000 h 10000"/>
              <a:gd name="connsiteX9" fmla="*/ 6328 w 9995"/>
              <a:gd name="connsiteY9" fmla="*/ 10000 h 10000"/>
              <a:gd name="connsiteX10" fmla="*/ 6397 w 9995"/>
              <a:gd name="connsiteY10" fmla="*/ 9665 h 10000"/>
              <a:gd name="connsiteX11" fmla="*/ 6397 w 9995"/>
              <a:gd name="connsiteY11" fmla="*/ 335 h 10000"/>
              <a:gd name="connsiteX12" fmla="*/ 6467 w 9995"/>
              <a:gd name="connsiteY12" fmla="*/ 0 h 10000"/>
              <a:gd name="connsiteX13" fmla="*/ 8029 w 9995"/>
              <a:gd name="connsiteY13" fmla="*/ 0 h 10000"/>
              <a:gd name="connsiteX14" fmla="*/ 8102 w 9995"/>
              <a:gd name="connsiteY14" fmla="*/ 335 h 10000"/>
              <a:gd name="connsiteX15" fmla="*/ 8102 w 9995"/>
              <a:gd name="connsiteY15" fmla="*/ 8575 h 10000"/>
              <a:gd name="connsiteX16" fmla="*/ 8172 w 9995"/>
              <a:gd name="connsiteY16" fmla="*/ 8935 h 10000"/>
              <a:gd name="connsiteX17" fmla="*/ 9995 w 9995"/>
              <a:gd name="connsiteY17" fmla="*/ 8916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15"/>
              <a:gd name="connsiteY0" fmla="*/ 7857 h 10000"/>
              <a:gd name="connsiteX1" fmla="*/ 726 w 10015"/>
              <a:gd name="connsiteY1" fmla="*/ 7855 h 10000"/>
              <a:gd name="connsiteX2" fmla="*/ 787 w 10015"/>
              <a:gd name="connsiteY2" fmla="*/ 7533 h 10000"/>
              <a:gd name="connsiteX3" fmla="*/ 787 w 10015"/>
              <a:gd name="connsiteY3" fmla="*/ 1796 h 10000"/>
              <a:gd name="connsiteX4" fmla="*/ 855 w 10015"/>
              <a:gd name="connsiteY4" fmla="*/ 1461 h 10000"/>
              <a:gd name="connsiteX5" fmla="*/ 4013 w 10015"/>
              <a:gd name="connsiteY5" fmla="*/ 1461 h 10000"/>
              <a:gd name="connsiteX6" fmla="*/ 4081 w 10015"/>
              <a:gd name="connsiteY6" fmla="*/ 1796 h 10000"/>
              <a:gd name="connsiteX7" fmla="*/ 4081 w 10015"/>
              <a:gd name="connsiteY7" fmla="*/ 9665 h 10000"/>
              <a:gd name="connsiteX8" fmla="*/ 4152 w 10015"/>
              <a:gd name="connsiteY8" fmla="*/ 10000 h 10000"/>
              <a:gd name="connsiteX9" fmla="*/ 6331 w 10015"/>
              <a:gd name="connsiteY9" fmla="*/ 10000 h 10000"/>
              <a:gd name="connsiteX10" fmla="*/ 6400 w 10015"/>
              <a:gd name="connsiteY10" fmla="*/ 9665 h 10000"/>
              <a:gd name="connsiteX11" fmla="*/ 6400 w 10015"/>
              <a:gd name="connsiteY11" fmla="*/ 335 h 10000"/>
              <a:gd name="connsiteX12" fmla="*/ 6470 w 10015"/>
              <a:gd name="connsiteY12" fmla="*/ 0 h 10000"/>
              <a:gd name="connsiteX13" fmla="*/ 8033 w 10015"/>
              <a:gd name="connsiteY13" fmla="*/ 0 h 10000"/>
              <a:gd name="connsiteX14" fmla="*/ 8106 w 10015"/>
              <a:gd name="connsiteY14" fmla="*/ 335 h 10000"/>
              <a:gd name="connsiteX15" fmla="*/ 8106 w 10015"/>
              <a:gd name="connsiteY15" fmla="*/ 8575 h 10000"/>
              <a:gd name="connsiteX16" fmla="*/ 8176 w 10015"/>
              <a:gd name="connsiteY16" fmla="*/ 8935 h 10000"/>
              <a:gd name="connsiteX17" fmla="*/ 10015 w 10015"/>
              <a:gd name="connsiteY17" fmla="*/ 8941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015" h="10000">
                <a:moveTo>
                  <a:pt x="0" y="7857"/>
                </a:moveTo>
                <a:cubicBezTo>
                  <a:pt x="34" y="7853"/>
                  <a:pt x="360" y="7855"/>
                  <a:pt x="726" y="7855"/>
                </a:cubicBezTo>
                <a:cubicBezTo>
                  <a:pt x="766" y="7855"/>
                  <a:pt x="787" y="7713"/>
                  <a:pt x="787" y="7533"/>
                </a:cubicBezTo>
                <a:lnTo>
                  <a:pt x="787" y="1796"/>
                </a:lnTo>
                <a:cubicBezTo>
                  <a:pt x="787" y="1605"/>
                  <a:pt x="815" y="1461"/>
                  <a:pt x="855" y="1461"/>
                </a:cubicBezTo>
                <a:lnTo>
                  <a:pt x="4013" y="1461"/>
                </a:lnTo>
                <a:cubicBezTo>
                  <a:pt x="4049" y="1461"/>
                  <a:pt x="4081" y="1605"/>
                  <a:pt x="4081" y="1796"/>
                </a:cubicBezTo>
                <a:lnTo>
                  <a:pt x="4081" y="9665"/>
                </a:lnTo>
                <a:cubicBezTo>
                  <a:pt x="4081" y="9844"/>
                  <a:pt x="4112" y="10000"/>
                  <a:pt x="4152" y="10000"/>
                </a:cubicBezTo>
                <a:lnTo>
                  <a:pt x="6331" y="10000"/>
                </a:lnTo>
                <a:cubicBezTo>
                  <a:pt x="6371" y="10000"/>
                  <a:pt x="6400" y="9844"/>
                  <a:pt x="6400" y="9665"/>
                </a:cubicBezTo>
                <a:lnTo>
                  <a:pt x="6400" y="335"/>
                </a:lnTo>
                <a:cubicBezTo>
                  <a:pt x="6400" y="156"/>
                  <a:pt x="6432" y="0"/>
                  <a:pt x="6470" y="0"/>
                </a:cubicBezTo>
                <a:lnTo>
                  <a:pt x="8033" y="0"/>
                </a:lnTo>
                <a:cubicBezTo>
                  <a:pt x="8075" y="0"/>
                  <a:pt x="8106" y="156"/>
                  <a:pt x="8106" y="335"/>
                </a:cubicBezTo>
                <a:lnTo>
                  <a:pt x="8106" y="8575"/>
                </a:lnTo>
                <a:cubicBezTo>
                  <a:pt x="8106" y="8754"/>
                  <a:pt x="8138" y="8935"/>
                  <a:pt x="8176" y="8935"/>
                </a:cubicBezTo>
                <a:cubicBezTo>
                  <a:pt x="8276" y="8937"/>
                  <a:pt x="9405" y="8939"/>
                  <a:pt x="10015" y="8941"/>
                </a:cubicBez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Freeform 10"/>
          <p:cNvSpPr>
            <a:spLocks/>
          </p:cNvSpPr>
          <p:nvPr userDrawn="1"/>
        </p:nvSpPr>
        <p:spPr bwMode="gray">
          <a:xfrm>
            <a:off x="3" y="4482313"/>
            <a:ext cx="9143997" cy="1084634"/>
          </a:xfrm>
          <a:custGeom>
            <a:avLst/>
            <a:gdLst>
              <a:gd name="T0" fmla="*/ 0 w 8479"/>
              <a:gd name="T1" fmla="*/ 130 h 583"/>
              <a:gd name="T2" fmla="*/ 419 w 8479"/>
              <a:gd name="T3" fmla="*/ 130 h 583"/>
              <a:gd name="T4" fmla="*/ 447 w 8479"/>
              <a:gd name="T5" fmla="*/ 158 h 583"/>
              <a:gd name="T6" fmla="*/ 447 w 8479"/>
              <a:gd name="T7" fmla="*/ 458 h 583"/>
              <a:gd name="T8" fmla="*/ 475 w 8479"/>
              <a:gd name="T9" fmla="*/ 486 h 583"/>
              <a:gd name="T10" fmla="*/ 1724 w 8479"/>
              <a:gd name="T11" fmla="*/ 486 h 583"/>
              <a:gd name="T12" fmla="*/ 1752 w 8479"/>
              <a:gd name="T13" fmla="*/ 458 h 583"/>
              <a:gd name="T14" fmla="*/ 1752 w 8479"/>
              <a:gd name="T15" fmla="*/ 36 h 583"/>
              <a:gd name="T16" fmla="*/ 1780 w 8479"/>
              <a:gd name="T17" fmla="*/ 8 h 583"/>
              <a:gd name="T18" fmla="*/ 2675 w 8479"/>
              <a:gd name="T19" fmla="*/ 8 h 583"/>
              <a:gd name="T20" fmla="*/ 2703 w 8479"/>
              <a:gd name="T21" fmla="*/ 36 h 583"/>
              <a:gd name="T22" fmla="*/ 2703 w 8479"/>
              <a:gd name="T23" fmla="*/ 458 h 583"/>
              <a:gd name="T24" fmla="*/ 2731 w 8479"/>
              <a:gd name="T25" fmla="*/ 486 h 583"/>
              <a:gd name="T26" fmla="*/ 4228 w 8479"/>
              <a:gd name="T27" fmla="*/ 486 h 583"/>
              <a:gd name="T28" fmla="*/ 4256 w 8479"/>
              <a:gd name="T29" fmla="*/ 458 h 583"/>
              <a:gd name="T30" fmla="*/ 4256 w 8479"/>
              <a:gd name="T31" fmla="*/ 214 h 583"/>
              <a:gd name="T32" fmla="*/ 4284 w 8479"/>
              <a:gd name="T33" fmla="*/ 186 h 583"/>
              <a:gd name="T34" fmla="*/ 5867 w 8479"/>
              <a:gd name="T35" fmla="*/ 186 h 583"/>
              <a:gd name="T36" fmla="*/ 5895 w 8479"/>
              <a:gd name="T37" fmla="*/ 214 h 583"/>
              <a:gd name="T38" fmla="*/ 5895 w 8479"/>
              <a:gd name="T39" fmla="*/ 309 h 583"/>
              <a:gd name="T40" fmla="*/ 5923 w 8479"/>
              <a:gd name="T41" fmla="*/ 337 h 583"/>
              <a:gd name="T42" fmla="*/ 6495 w 8479"/>
              <a:gd name="T43" fmla="*/ 337 h 583"/>
              <a:gd name="T44" fmla="*/ 6523 w 8479"/>
              <a:gd name="T45" fmla="*/ 309 h 583"/>
              <a:gd name="T46" fmla="*/ 6523 w 8479"/>
              <a:gd name="T47" fmla="*/ 28 h 583"/>
              <a:gd name="T48" fmla="*/ 6551 w 8479"/>
              <a:gd name="T49" fmla="*/ 0 h 583"/>
              <a:gd name="T50" fmla="*/ 7543 w 8479"/>
              <a:gd name="T51" fmla="*/ 0 h 583"/>
              <a:gd name="T52" fmla="*/ 7571 w 8479"/>
              <a:gd name="T53" fmla="*/ 28 h 583"/>
              <a:gd name="T54" fmla="*/ 7571 w 8479"/>
              <a:gd name="T55" fmla="*/ 555 h 583"/>
              <a:gd name="T56" fmla="*/ 7599 w 8479"/>
              <a:gd name="T57" fmla="*/ 583 h 583"/>
              <a:gd name="T58" fmla="*/ 8479 w 8479"/>
              <a:gd name="T59" fmla="*/ 583 h 583"/>
              <a:gd name="connsiteX0" fmla="*/ 0 w 9506"/>
              <a:gd name="connsiteY0" fmla="*/ 2230 h 10000"/>
              <a:gd name="connsiteX1" fmla="*/ 33 w 9506"/>
              <a:gd name="connsiteY1" fmla="*/ 2710 h 10000"/>
              <a:gd name="connsiteX2" fmla="*/ 33 w 9506"/>
              <a:gd name="connsiteY2" fmla="*/ 7856 h 10000"/>
              <a:gd name="connsiteX3" fmla="*/ 66 w 9506"/>
              <a:gd name="connsiteY3" fmla="*/ 8336 h 10000"/>
              <a:gd name="connsiteX4" fmla="*/ 1539 w 9506"/>
              <a:gd name="connsiteY4" fmla="*/ 8336 h 10000"/>
              <a:gd name="connsiteX5" fmla="*/ 1572 w 9506"/>
              <a:gd name="connsiteY5" fmla="*/ 7856 h 10000"/>
              <a:gd name="connsiteX6" fmla="*/ 1572 w 9506"/>
              <a:gd name="connsiteY6" fmla="*/ 617 h 10000"/>
              <a:gd name="connsiteX7" fmla="*/ 1605 w 9506"/>
              <a:gd name="connsiteY7" fmla="*/ 137 h 10000"/>
              <a:gd name="connsiteX8" fmla="*/ 2661 w 9506"/>
              <a:gd name="connsiteY8" fmla="*/ 137 h 10000"/>
              <a:gd name="connsiteX9" fmla="*/ 2694 w 9506"/>
              <a:gd name="connsiteY9" fmla="*/ 617 h 10000"/>
              <a:gd name="connsiteX10" fmla="*/ 2694 w 9506"/>
              <a:gd name="connsiteY10" fmla="*/ 7856 h 10000"/>
              <a:gd name="connsiteX11" fmla="*/ 2727 w 9506"/>
              <a:gd name="connsiteY11" fmla="*/ 8336 h 10000"/>
              <a:gd name="connsiteX12" fmla="*/ 4492 w 9506"/>
              <a:gd name="connsiteY12" fmla="*/ 8336 h 10000"/>
              <a:gd name="connsiteX13" fmla="*/ 4525 w 9506"/>
              <a:gd name="connsiteY13" fmla="*/ 7856 h 10000"/>
              <a:gd name="connsiteX14" fmla="*/ 4525 w 9506"/>
              <a:gd name="connsiteY14" fmla="*/ 3671 h 10000"/>
              <a:gd name="connsiteX15" fmla="*/ 4558 w 9506"/>
              <a:gd name="connsiteY15" fmla="*/ 3190 h 10000"/>
              <a:gd name="connsiteX16" fmla="*/ 6425 w 9506"/>
              <a:gd name="connsiteY16" fmla="*/ 3190 h 10000"/>
              <a:gd name="connsiteX17" fmla="*/ 6458 w 9506"/>
              <a:gd name="connsiteY17" fmla="*/ 3671 h 10000"/>
              <a:gd name="connsiteX18" fmla="*/ 6458 w 9506"/>
              <a:gd name="connsiteY18" fmla="*/ 5300 h 10000"/>
              <a:gd name="connsiteX19" fmla="*/ 6491 w 9506"/>
              <a:gd name="connsiteY19" fmla="*/ 5780 h 10000"/>
              <a:gd name="connsiteX20" fmla="*/ 7166 w 9506"/>
              <a:gd name="connsiteY20" fmla="*/ 5780 h 10000"/>
              <a:gd name="connsiteX21" fmla="*/ 7199 w 9506"/>
              <a:gd name="connsiteY21" fmla="*/ 5300 h 10000"/>
              <a:gd name="connsiteX22" fmla="*/ 7199 w 9506"/>
              <a:gd name="connsiteY22" fmla="*/ 480 h 10000"/>
              <a:gd name="connsiteX23" fmla="*/ 7232 w 9506"/>
              <a:gd name="connsiteY23" fmla="*/ 0 h 10000"/>
              <a:gd name="connsiteX24" fmla="*/ 8402 w 9506"/>
              <a:gd name="connsiteY24" fmla="*/ 0 h 10000"/>
              <a:gd name="connsiteX25" fmla="*/ 8435 w 9506"/>
              <a:gd name="connsiteY25" fmla="*/ 480 h 10000"/>
              <a:gd name="connsiteX26" fmla="*/ 8435 w 9506"/>
              <a:gd name="connsiteY26" fmla="*/ 9520 h 10000"/>
              <a:gd name="connsiteX27" fmla="*/ 8468 w 9506"/>
              <a:gd name="connsiteY27" fmla="*/ 10000 h 10000"/>
              <a:gd name="connsiteX28" fmla="*/ 9506 w 9506"/>
              <a:gd name="connsiteY28" fmla="*/ 10000 h 10000"/>
              <a:gd name="connsiteX0" fmla="*/ 0 w 9965"/>
              <a:gd name="connsiteY0" fmla="*/ 2710 h 10000"/>
              <a:gd name="connsiteX1" fmla="*/ 0 w 9965"/>
              <a:gd name="connsiteY1" fmla="*/ 7856 h 10000"/>
              <a:gd name="connsiteX2" fmla="*/ 34 w 9965"/>
              <a:gd name="connsiteY2" fmla="*/ 8336 h 10000"/>
              <a:gd name="connsiteX3" fmla="*/ 1584 w 9965"/>
              <a:gd name="connsiteY3" fmla="*/ 8336 h 10000"/>
              <a:gd name="connsiteX4" fmla="*/ 1619 w 9965"/>
              <a:gd name="connsiteY4" fmla="*/ 7856 h 10000"/>
              <a:gd name="connsiteX5" fmla="*/ 1619 w 9965"/>
              <a:gd name="connsiteY5" fmla="*/ 617 h 10000"/>
              <a:gd name="connsiteX6" fmla="*/ 1653 w 9965"/>
              <a:gd name="connsiteY6" fmla="*/ 137 h 10000"/>
              <a:gd name="connsiteX7" fmla="*/ 2764 w 9965"/>
              <a:gd name="connsiteY7" fmla="*/ 137 h 10000"/>
              <a:gd name="connsiteX8" fmla="*/ 2799 w 9965"/>
              <a:gd name="connsiteY8" fmla="*/ 617 h 10000"/>
              <a:gd name="connsiteX9" fmla="*/ 2799 w 9965"/>
              <a:gd name="connsiteY9" fmla="*/ 7856 h 10000"/>
              <a:gd name="connsiteX10" fmla="*/ 2834 w 9965"/>
              <a:gd name="connsiteY10" fmla="*/ 8336 h 10000"/>
              <a:gd name="connsiteX11" fmla="*/ 4690 w 9965"/>
              <a:gd name="connsiteY11" fmla="*/ 8336 h 10000"/>
              <a:gd name="connsiteX12" fmla="*/ 4725 w 9965"/>
              <a:gd name="connsiteY12" fmla="*/ 7856 h 10000"/>
              <a:gd name="connsiteX13" fmla="*/ 4725 w 9965"/>
              <a:gd name="connsiteY13" fmla="*/ 3671 h 10000"/>
              <a:gd name="connsiteX14" fmla="*/ 4760 w 9965"/>
              <a:gd name="connsiteY14" fmla="*/ 3190 h 10000"/>
              <a:gd name="connsiteX15" fmla="*/ 6724 w 9965"/>
              <a:gd name="connsiteY15" fmla="*/ 3190 h 10000"/>
              <a:gd name="connsiteX16" fmla="*/ 6759 w 9965"/>
              <a:gd name="connsiteY16" fmla="*/ 3671 h 10000"/>
              <a:gd name="connsiteX17" fmla="*/ 6759 w 9965"/>
              <a:gd name="connsiteY17" fmla="*/ 5300 h 10000"/>
              <a:gd name="connsiteX18" fmla="*/ 6793 w 9965"/>
              <a:gd name="connsiteY18" fmla="*/ 5780 h 10000"/>
              <a:gd name="connsiteX19" fmla="*/ 7503 w 9965"/>
              <a:gd name="connsiteY19" fmla="*/ 5780 h 10000"/>
              <a:gd name="connsiteX20" fmla="*/ 7538 w 9965"/>
              <a:gd name="connsiteY20" fmla="*/ 5300 h 10000"/>
              <a:gd name="connsiteX21" fmla="*/ 7538 w 9965"/>
              <a:gd name="connsiteY21" fmla="*/ 480 h 10000"/>
              <a:gd name="connsiteX22" fmla="*/ 7573 w 9965"/>
              <a:gd name="connsiteY22" fmla="*/ 0 h 10000"/>
              <a:gd name="connsiteX23" fmla="*/ 8804 w 9965"/>
              <a:gd name="connsiteY23" fmla="*/ 0 h 10000"/>
              <a:gd name="connsiteX24" fmla="*/ 8838 w 9965"/>
              <a:gd name="connsiteY24" fmla="*/ 480 h 10000"/>
              <a:gd name="connsiteX25" fmla="*/ 8838 w 9965"/>
              <a:gd name="connsiteY25" fmla="*/ 9520 h 10000"/>
              <a:gd name="connsiteX26" fmla="*/ 8873 w 9965"/>
              <a:gd name="connsiteY26" fmla="*/ 10000 h 10000"/>
              <a:gd name="connsiteX27" fmla="*/ 9965 w 9965"/>
              <a:gd name="connsiteY27" fmla="*/ 10000 h 10000"/>
              <a:gd name="connsiteX0" fmla="*/ 0 w 10000"/>
              <a:gd name="connsiteY0" fmla="*/ 7856 h 10000"/>
              <a:gd name="connsiteX1" fmla="*/ 34 w 10000"/>
              <a:gd name="connsiteY1" fmla="*/ 8336 h 10000"/>
              <a:gd name="connsiteX2" fmla="*/ 1590 w 10000"/>
              <a:gd name="connsiteY2" fmla="*/ 8336 h 10000"/>
              <a:gd name="connsiteX3" fmla="*/ 1625 w 10000"/>
              <a:gd name="connsiteY3" fmla="*/ 7856 h 10000"/>
              <a:gd name="connsiteX4" fmla="*/ 1625 w 10000"/>
              <a:gd name="connsiteY4" fmla="*/ 617 h 10000"/>
              <a:gd name="connsiteX5" fmla="*/ 1659 w 10000"/>
              <a:gd name="connsiteY5" fmla="*/ 137 h 10000"/>
              <a:gd name="connsiteX6" fmla="*/ 2774 w 10000"/>
              <a:gd name="connsiteY6" fmla="*/ 137 h 10000"/>
              <a:gd name="connsiteX7" fmla="*/ 2809 w 10000"/>
              <a:gd name="connsiteY7" fmla="*/ 617 h 10000"/>
              <a:gd name="connsiteX8" fmla="*/ 2809 w 10000"/>
              <a:gd name="connsiteY8" fmla="*/ 7856 h 10000"/>
              <a:gd name="connsiteX9" fmla="*/ 2844 w 10000"/>
              <a:gd name="connsiteY9" fmla="*/ 8336 h 10000"/>
              <a:gd name="connsiteX10" fmla="*/ 4706 w 10000"/>
              <a:gd name="connsiteY10" fmla="*/ 8336 h 10000"/>
              <a:gd name="connsiteX11" fmla="*/ 4742 w 10000"/>
              <a:gd name="connsiteY11" fmla="*/ 7856 h 10000"/>
              <a:gd name="connsiteX12" fmla="*/ 4742 w 10000"/>
              <a:gd name="connsiteY12" fmla="*/ 3671 h 10000"/>
              <a:gd name="connsiteX13" fmla="*/ 4777 w 10000"/>
              <a:gd name="connsiteY13" fmla="*/ 3190 h 10000"/>
              <a:gd name="connsiteX14" fmla="*/ 6748 w 10000"/>
              <a:gd name="connsiteY14" fmla="*/ 3190 h 10000"/>
              <a:gd name="connsiteX15" fmla="*/ 6783 w 10000"/>
              <a:gd name="connsiteY15" fmla="*/ 3671 h 10000"/>
              <a:gd name="connsiteX16" fmla="*/ 6783 w 10000"/>
              <a:gd name="connsiteY16" fmla="*/ 5300 h 10000"/>
              <a:gd name="connsiteX17" fmla="*/ 6817 w 10000"/>
              <a:gd name="connsiteY17" fmla="*/ 5780 h 10000"/>
              <a:gd name="connsiteX18" fmla="*/ 7529 w 10000"/>
              <a:gd name="connsiteY18" fmla="*/ 5780 h 10000"/>
              <a:gd name="connsiteX19" fmla="*/ 7564 w 10000"/>
              <a:gd name="connsiteY19" fmla="*/ 5300 h 10000"/>
              <a:gd name="connsiteX20" fmla="*/ 7564 w 10000"/>
              <a:gd name="connsiteY20" fmla="*/ 480 h 10000"/>
              <a:gd name="connsiteX21" fmla="*/ 7600 w 10000"/>
              <a:gd name="connsiteY21" fmla="*/ 0 h 10000"/>
              <a:gd name="connsiteX22" fmla="*/ 8835 w 10000"/>
              <a:gd name="connsiteY22" fmla="*/ 0 h 10000"/>
              <a:gd name="connsiteX23" fmla="*/ 8869 w 10000"/>
              <a:gd name="connsiteY23" fmla="*/ 480 h 10000"/>
              <a:gd name="connsiteX24" fmla="*/ 8869 w 10000"/>
              <a:gd name="connsiteY24" fmla="*/ 9520 h 10000"/>
              <a:gd name="connsiteX25" fmla="*/ 8904 w 10000"/>
              <a:gd name="connsiteY25" fmla="*/ 10000 h 10000"/>
              <a:gd name="connsiteX26" fmla="*/ 10000 w 10000"/>
              <a:gd name="connsiteY26" fmla="*/ 10000 h 10000"/>
              <a:gd name="connsiteX0" fmla="*/ 0 w 9966"/>
              <a:gd name="connsiteY0" fmla="*/ 8336 h 10000"/>
              <a:gd name="connsiteX1" fmla="*/ 1556 w 9966"/>
              <a:gd name="connsiteY1" fmla="*/ 8336 h 10000"/>
              <a:gd name="connsiteX2" fmla="*/ 1591 w 9966"/>
              <a:gd name="connsiteY2" fmla="*/ 7856 h 10000"/>
              <a:gd name="connsiteX3" fmla="*/ 1591 w 9966"/>
              <a:gd name="connsiteY3" fmla="*/ 617 h 10000"/>
              <a:gd name="connsiteX4" fmla="*/ 1625 w 9966"/>
              <a:gd name="connsiteY4" fmla="*/ 137 h 10000"/>
              <a:gd name="connsiteX5" fmla="*/ 2740 w 9966"/>
              <a:gd name="connsiteY5" fmla="*/ 137 h 10000"/>
              <a:gd name="connsiteX6" fmla="*/ 2775 w 9966"/>
              <a:gd name="connsiteY6" fmla="*/ 617 h 10000"/>
              <a:gd name="connsiteX7" fmla="*/ 2775 w 9966"/>
              <a:gd name="connsiteY7" fmla="*/ 7856 h 10000"/>
              <a:gd name="connsiteX8" fmla="*/ 2810 w 9966"/>
              <a:gd name="connsiteY8" fmla="*/ 8336 h 10000"/>
              <a:gd name="connsiteX9" fmla="*/ 4672 w 9966"/>
              <a:gd name="connsiteY9" fmla="*/ 8336 h 10000"/>
              <a:gd name="connsiteX10" fmla="*/ 4708 w 9966"/>
              <a:gd name="connsiteY10" fmla="*/ 7856 h 10000"/>
              <a:gd name="connsiteX11" fmla="*/ 4708 w 9966"/>
              <a:gd name="connsiteY11" fmla="*/ 3671 h 10000"/>
              <a:gd name="connsiteX12" fmla="*/ 4743 w 9966"/>
              <a:gd name="connsiteY12" fmla="*/ 3190 h 10000"/>
              <a:gd name="connsiteX13" fmla="*/ 6714 w 9966"/>
              <a:gd name="connsiteY13" fmla="*/ 3190 h 10000"/>
              <a:gd name="connsiteX14" fmla="*/ 6749 w 9966"/>
              <a:gd name="connsiteY14" fmla="*/ 3671 h 10000"/>
              <a:gd name="connsiteX15" fmla="*/ 6749 w 9966"/>
              <a:gd name="connsiteY15" fmla="*/ 5300 h 10000"/>
              <a:gd name="connsiteX16" fmla="*/ 6783 w 9966"/>
              <a:gd name="connsiteY16" fmla="*/ 5780 h 10000"/>
              <a:gd name="connsiteX17" fmla="*/ 7495 w 9966"/>
              <a:gd name="connsiteY17" fmla="*/ 5780 h 10000"/>
              <a:gd name="connsiteX18" fmla="*/ 7530 w 9966"/>
              <a:gd name="connsiteY18" fmla="*/ 5300 h 10000"/>
              <a:gd name="connsiteX19" fmla="*/ 7530 w 9966"/>
              <a:gd name="connsiteY19" fmla="*/ 480 h 10000"/>
              <a:gd name="connsiteX20" fmla="*/ 7566 w 9966"/>
              <a:gd name="connsiteY20" fmla="*/ 0 h 10000"/>
              <a:gd name="connsiteX21" fmla="*/ 8801 w 9966"/>
              <a:gd name="connsiteY21" fmla="*/ 0 h 10000"/>
              <a:gd name="connsiteX22" fmla="*/ 8835 w 9966"/>
              <a:gd name="connsiteY22" fmla="*/ 480 h 10000"/>
              <a:gd name="connsiteX23" fmla="*/ 8835 w 9966"/>
              <a:gd name="connsiteY23" fmla="*/ 9520 h 10000"/>
              <a:gd name="connsiteX24" fmla="*/ 8870 w 9966"/>
              <a:gd name="connsiteY24" fmla="*/ 10000 h 10000"/>
              <a:gd name="connsiteX25" fmla="*/ 9966 w 9966"/>
              <a:gd name="connsiteY25" fmla="*/ 10000 h 10000"/>
              <a:gd name="connsiteX0" fmla="*/ 0 w 8439"/>
              <a:gd name="connsiteY0" fmla="*/ 8336 h 10000"/>
              <a:gd name="connsiteX1" fmla="*/ 35 w 8439"/>
              <a:gd name="connsiteY1" fmla="*/ 7856 h 10000"/>
              <a:gd name="connsiteX2" fmla="*/ 35 w 8439"/>
              <a:gd name="connsiteY2" fmla="*/ 617 h 10000"/>
              <a:gd name="connsiteX3" fmla="*/ 70 w 8439"/>
              <a:gd name="connsiteY3" fmla="*/ 137 h 10000"/>
              <a:gd name="connsiteX4" fmla="*/ 1188 w 8439"/>
              <a:gd name="connsiteY4" fmla="*/ 137 h 10000"/>
              <a:gd name="connsiteX5" fmla="*/ 1223 w 8439"/>
              <a:gd name="connsiteY5" fmla="*/ 617 h 10000"/>
              <a:gd name="connsiteX6" fmla="*/ 1223 w 8439"/>
              <a:gd name="connsiteY6" fmla="*/ 7856 h 10000"/>
              <a:gd name="connsiteX7" fmla="*/ 1259 w 8439"/>
              <a:gd name="connsiteY7" fmla="*/ 8336 h 10000"/>
              <a:gd name="connsiteX8" fmla="*/ 3127 w 8439"/>
              <a:gd name="connsiteY8" fmla="*/ 8336 h 10000"/>
              <a:gd name="connsiteX9" fmla="*/ 3163 w 8439"/>
              <a:gd name="connsiteY9" fmla="*/ 7856 h 10000"/>
              <a:gd name="connsiteX10" fmla="*/ 3163 w 8439"/>
              <a:gd name="connsiteY10" fmla="*/ 3671 h 10000"/>
              <a:gd name="connsiteX11" fmla="*/ 3198 w 8439"/>
              <a:gd name="connsiteY11" fmla="*/ 3190 h 10000"/>
              <a:gd name="connsiteX12" fmla="*/ 5176 w 8439"/>
              <a:gd name="connsiteY12" fmla="*/ 3190 h 10000"/>
              <a:gd name="connsiteX13" fmla="*/ 5211 w 8439"/>
              <a:gd name="connsiteY13" fmla="*/ 3671 h 10000"/>
              <a:gd name="connsiteX14" fmla="*/ 5211 w 8439"/>
              <a:gd name="connsiteY14" fmla="*/ 5300 h 10000"/>
              <a:gd name="connsiteX15" fmla="*/ 5245 w 8439"/>
              <a:gd name="connsiteY15" fmla="*/ 5780 h 10000"/>
              <a:gd name="connsiteX16" fmla="*/ 5960 w 8439"/>
              <a:gd name="connsiteY16" fmla="*/ 5780 h 10000"/>
              <a:gd name="connsiteX17" fmla="*/ 5995 w 8439"/>
              <a:gd name="connsiteY17" fmla="*/ 5300 h 10000"/>
              <a:gd name="connsiteX18" fmla="*/ 5995 w 8439"/>
              <a:gd name="connsiteY18" fmla="*/ 480 h 10000"/>
              <a:gd name="connsiteX19" fmla="*/ 6031 w 8439"/>
              <a:gd name="connsiteY19" fmla="*/ 0 h 10000"/>
              <a:gd name="connsiteX20" fmla="*/ 7270 w 8439"/>
              <a:gd name="connsiteY20" fmla="*/ 0 h 10000"/>
              <a:gd name="connsiteX21" fmla="*/ 7304 w 8439"/>
              <a:gd name="connsiteY21" fmla="*/ 480 h 10000"/>
              <a:gd name="connsiteX22" fmla="*/ 7304 w 8439"/>
              <a:gd name="connsiteY22" fmla="*/ 9520 h 10000"/>
              <a:gd name="connsiteX23" fmla="*/ 7339 w 8439"/>
              <a:gd name="connsiteY23" fmla="*/ 10000 h 10000"/>
              <a:gd name="connsiteX24" fmla="*/ 8439 w 8439"/>
              <a:gd name="connsiteY24" fmla="*/ 10000 h 10000"/>
              <a:gd name="connsiteX0" fmla="*/ 0 w 9959"/>
              <a:gd name="connsiteY0" fmla="*/ 7856 h 10000"/>
              <a:gd name="connsiteX1" fmla="*/ 0 w 9959"/>
              <a:gd name="connsiteY1" fmla="*/ 617 h 10000"/>
              <a:gd name="connsiteX2" fmla="*/ 42 w 9959"/>
              <a:gd name="connsiteY2" fmla="*/ 137 h 10000"/>
              <a:gd name="connsiteX3" fmla="*/ 1367 w 9959"/>
              <a:gd name="connsiteY3" fmla="*/ 137 h 10000"/>
              <a:gd name="connsiteX4" fmla="*/ 1408 w 9959"/>
              <a:gd name="connsiteY4" fmla="*/ 617 h 10000"/>
              <a:gd name="connsiteX5" fmla="*/ 1408 w 9959"/>
              <a:gd name="connsiteY5" fmla="*/ 7856 h 10000"/>
              <a:gd name="connsiteX6" fmla="*/ 1451 w 9959"/>
              <a:gd name="connsiteY6" fmla="*/ 8336 h 10000"/>
              <a:gd name="connsiteX7" fmla="*/ 3664 w 9959"/>
              <a:gd name="connsiteY7" fmla="*/ 8336 h 10000"/>
              <a:gd name="connsiteX8" fmla="*/ 3707 w 9959"/>
              <a:gd name="connsiteY8" fmla="*/ 7856 h 10000"/>
              <a:gd name="connsiteX9" fmla="*/ 3707 w 9959"/>
              <a:gd name="connsiteY9" fmla="*/ 3671 h 10000"/>
              <a:gd name="connsiteX10" fmla="*/ 3749 w 9959"/>
              <a:gd name="connsiteY10" fmla="*/ 3190 h 10000"/>
              <a:gd name="connsiteX11" fmla="*/ 6092 w 9959"/>
              <a:gd name="connsiteY11" fmla="*/ 3190 h 10000"/>
              <a:gd name="connsiteX12" fmla="*/ 6134 w 9959"/>
              <a:gd name="connsiteY12" fmla="*/ 3671 h 10000"/>
              <a:gd name="connsiteX13" fmla="*/ 6134 w 9959"/>
              <a:gd name="connsiteY13" fmla="*/ 5300 h 10000"/>
              <a:gd name="connsiteX14" fmla="*/ 6174 w 9959"/>
              <a:gd name="connsiteY14" fmla="*/ 5780 h 10000"/>
              <a:gd name="connsiteX15" fmla="*/ 7021 w 9959"/>
              <a:gd name="connsiteY15" fmla="*/ 5780 h 10000"/>
              <a:gd name="connsiteX16" fmla="*/ 7063 w 9959"/>
              <a:gd name="connsiteY16" fmla="*/ 5300 h 10000"/>
              <a:gd name="connsiteX17" fmla="*/ 7063 w 9959"/>
              <a:gd name="connsiteY17" fmla="*/ 480 h 10000"/>
              <a:gd name="connsiteX18" fmla="*/ 7106 w 9959"/>
              <a:gd name="connsiteY18" fmla="*/ 0 h 10000"/>
              <a:gd name="connsiteX19" fmla="*/ 8574 w 9959"/>
              <a:gd name="connsiteY19" fmla="*/ 0 h 10000"/>
              <a:gd name="connsiteX20" fmla="*/ 8614 w 9959"/>
              <a:gd name="connsiteY20" fmla="*/ 480 h 10000"/>
              <a:gd name="connsiteX21" fmla="*/ 8614 w 9959"/>
              <a:gd name="connsiteY21" fmla="*/ 9520 h 10000"/>
              <a:gd name="connsiteX22" fmla="*/ 8656 w 9959"/>
              <a:gd name="connsiteY22" fmla="*/ 10000 h 10000"/>
              <a:gd name="connsiteX23" fmla="*/ 9959 w 9959"/>
              <a:gd name="connsiteY23" fmla="*/ 10000 h 10000"/>
              <a:gd name="connsiteX0" fmla="*/ 0 w 10000"/>
              <a:gd name="connsiteY0" fmla="*/ 617 h 10000"/>
              <a:gd name="connsiteX1" fmla="*/ 42 w 10000"/>
              <a:gd name="connsiteY1" fmla="*/ 137 h 10000"/>
              <a:gd name="connsiteX2" fmla="*/ 1373 w 10000"/>
              <a:gd name="connsiteY2" fmla="*/ 137 h 10000"/>
              <a:gd name="connsiteX3" fmla="*/ 1414 w 10000"/>
              <a:gd name="connsiteY3" fmla="*/ 617 h 10000"/>
              <a:gd name="connsiteX4" fmla="*/ 1414 w 10000"/>
              <a:gd name="connsiteY4" fmla="*/ 7856 h 10000"/>
              <a:gd name="connsiteX5" fmla="*/ 1457 w 10000"/>
              <a:gd name="connsiteY5" fmla="*/ 8336 h 10000"/>
              <a:gd name="connsiteX6" fmla="*/ 3679 w 10000"/>
              <a:gd name="connsiteY6" fmla="*/ 8336 h 10000"/>
              <a:gd name="connsiteX7" fmla="*/ 3722 w 10000"/>
              <a:gd name="connsiteY7" fmla="*/ 7856 h 10000"/>
              <a:gd name="connsiteX8" fmla="*/ 3722 w 10000"/>
              <a:gd name="connsiteY8" fmla="*/ 3671 h 10000"/>
              <a:gd name="connsiteX9" fmla="*/ 3764 w 10000"/>
              <a:gd name="connsiteY9" fmla="*/ 3190 h 10000"/>
              <a:gd name="connsiteX10" fmla="*/ 6117 w 10000"/>
              <a:gd name="connsiteY10" fmla="*/ 3190 h 10000"/>
              <a:gd name="connsiteX11" fmla="*/ 6159 w 10000"/>
              <a:gd name="connsiteY11" fmla="*/ 3671 h 10000"/>
              <a:gd name="connsiteX12" fmla="*/ 6159 w 10000"/>
              <a:gd name="connsiteY12" fmla="*/ 5300 h 10000"/>
              <a:gd name="connsiteX13" fmla="*/ 6199 w 10000"/>
              <a:gd name="connsiteY13" fmla="*/ 5780 h 10000"/>
              <a:gd name="connsiteX14" fmla="*/ 7050 w 10000"/>
              <a:gd name="connsiteY14" fmla="*/ 5780 h 10000"/>
              <a:gd name="connsiteX15" fmla="*/ 7092 w 10000"/>
              <a:gd name="connsiteY15" fmla="*/ 5300 h 10000"/>
              <a:gd name="connsiteX16" fmla="*/ 7092 w 10000"/>
              <a:gd name="connsiteY16" fmla="*/ 480 h 10000"/>
              <a:gd name="connsiteX17" fmla="*/ 7135 w 10000"/>
              <a:gd name="connsiteY17" fmla="*/ 0 h 10000"/>
              <a:gd name="connsiteX18" fmla="*/ 8609 w 10000"/>
              <a:gd name="connsiteY18" fmla="*/ 0 h 10000"/>
              <a:gd name="connsiteX19" fmla="*/ 8649 w 10000"/>
              <a:gd name="connsiteY19" fmla="*/ 480 h 10000"/>
              <a:gd name="connsiteX20" fmla="*/ 8649 w 10000"/>
              <a:gd name="connsiteY20" fmla="*/ 9520 h 10000"/>
              <a:gd name="connsiteX21" fmla="*/ 8692 w 10000"/>
              <a:gd name="connsiteY21" fmla="*/ 10000 h 10000"/>
              <a:gd name="connsiteX22" fmla="*/ 10000 w 10000"/>
              <a:gd name="connsiteY22" fmla="*/ 10000 h 10000"/>
              <a:gd name="connsiteX0" fmla="*/ 0 w 8692"/>
              <a:gd name="connsiteY0" fmla="*/ 617 h 10000"/>
              <a:gd name="connsiteX1" fmla="*/ 42 w 8692"/>
              <a:gd name="connsiteY1" fmla="*/ 137 h 10000"/>
              <a:gd name="connsiteX2" fmla="*/ 1373 w 8692"/>
              <a:gd name="connsiteY2" fmla="*/ 137 h 10000"/>
              <a:gd name="connsiteX3" fmla="*/ 1414 w 8692"/>
              <a:gd name="connsiteY3" fmla="*/ 617 h 10000"/>
              <a:gd name="connsiteX4" fmla="*/ 1414 w 8692"/>
              <a:gd name="connsiteY4" fmla="*/ 7856 h 10000"/>
              <a:gd name="connsiteX5" fmla="*/ 1457 w 8692"/>
              <a:gd name="connsiteY5" fmla="*/ 8336 h 10000"/>
              <a:gd name="connsiteX6" fmla="*/ 3679 w 8692"/>
              <a:gd name="connsiteY6" fmla="*/ 8336 h 10000"/>
              <a:gd name="connsiteX7" fmla="*/ 3722 w 8692"/>
              <a:gd name="connsiteY7" fmla="*/ 7856 h 10000"/>
              <a:gd name="connsiteX8" fmla="*/ 3722 w 8692"/>
              <a:gd name="connsiteY8" fmla="*/ 3671 h 10000"/>
              <a:gd name="connsiteX9" fmla="*/ 3764 w 8692"/>
              <a:gd name="connsiteY9" fmla="*/ 3190 h 10000"/>
              <a:gd name="connsiteX10" fmla="*/ 6117 w 8692"/>
              <a:gd name="connsiteY10" fmla="*/ 3190 h 10000"/>
              <a:gd name="connsiteX11" fmla="*/ 6159 w 8692"/>
              <a:gd name="connsiteY11" fmla="*/ 3671 h 10000"/>
              <a:gd name="connsiteX12" fmla="*/ 6159 w 8692"/>
              <a:gd name="connsiteY12" fmla="*/ 5300 h 10000"/>
              <a:gd name="connsiteX13" fmla="*/ 6199 w 8692"/>
              <a:gd name="connsiteY13" fmla="*/ 5780 h 10000"/>
              <a:gd name="connsiteX14" fmla="*/ 7050 w 8692"/>
              <a:gd name="connsiteY14" fmla="*/ 5780 h 10000"/>
              <a:gd name="connsiteX15" fmla="*/ 7092 w 8692"/>
              <a:gd name="connsiteY15" fmla="*/ 5300 h 10000"/>
              <a:gd name="connsiteX16" fmla="*/ 7092 w 8692"/>
              <a:gd name="connsiteY16" fmla="*/ 480 h 10000"/>
              <a:gd name="connsiteX17" fmla="*/ 7135 w 8692"/>
              <a:gd name="connsiteY17" fmla="*/ 0 h 10000"/>
              <a:gd name="connsiteX18" fmla="*/ 8609 w 8692"/>
              <a:gd name="connsiteY18" fmla="*/ 0 h 10000"/>
              <a:gd name="connsiteX19" fmla="*/ 8649 w 8692"/>
              <a:gd name="connsiteY19" fmla="*/ 480 h 10000"/>
              <a:gd name="connsiteX20" fmla="*/ 8649 w 8692"/>
              <a:gd name="connsiteY20" fmla="*/ 9520 h 10000"/>
              <a:gd name="connsiteX21" fmla="*/ 8692 w 8692"/>
              <a:gd name="connsiteY21" fmla="*/ 10000 h 10000"/>
              <a:gd name="connsiteX0" fmla="*/ 0 w 9951"/>
              <a:gd name="connsiteY0" fmla="*/ 617 h 9520"/>
              <a:gd name="connsiteX1" fmla="*/ 48 w 9951"/>
              <a:gd name="connsiteY1" fmla="*/ 137 h 9520"/>
              <a:gd name="connsiteX2" fmla="*/ 1580 w 9951"/>
              <a:gd name="connsiteY2" fmla="*/ 137 h 9520"/>
              <a:gd name="connsiteX3" fmla="*/ 1627 w 9951"/>
              <a:gd name="connsiteY3" fmla="*/ 617 h 9520"/>
              <a:gd name="connsiteX4" fmla="*/ 1627 w 9951"/>
              <a:gd name="connsiteY4" fmla="*/ 7856 h 9520"/>
              <a:gd name="connsiteX5" fmla="*/ 1676 w 9951"/>
              <a:gd name="connsiteY5" fmla="*/ 8336 h 9520"/>
              <a:gd name="connsiteX6" fmla="*/ 4233 w 9951"/>
              <a:gd name="connsiteY6" fmla="*/ 8336 h 9520"/>
              <a:gd name="connsiteX7" fmla="*/ 4282 w 9951"/>
              <a:gd name="connsiteY7" fmla="*/ 7856 h 9520"/>
              <a:gd name="connsiteX8" fmla="*/ 4282 w 9951"/>
              <a:gd name="connsiteY8" fmla="*/ 3671 h 9520"/>
              <a:gd name="connsiteX9" fmla="*/ 4330 w 9951"/>
              <a:gd name="connsiteY9" fmla="*/ 3190 h 9520"/>
              <a:gd name="connsiteX10" fmla="*/ 7038 w 9951"/>
              <a:gd name="connsiteY10" fmla="*/ 3190 h 9520"/>
              <a:gd name="connsiteX11" fmla="*/ 7086 w 9951"/>
              <a:gd name="connsiteY11" fmla="*/ 3671 h 9520"/>
              <a:gd name="connsiteX12" fmla="*/ 7086 w 9951"/>
              <a:gd name="connsiteY12" fmla="*/ 5300 h 9520"/>
              <a:gd name="connsiteX13" fmla="*/ 7132 w 9951"/>
              <a:gd name="connsiteY13" fmla="*/ 5780 h 9520"/>
              <a:gd name="connsiteX14" fmla="*/ 8111 w 9951"/>
              <a:gd name="connsiteY14" fmla="*/ 5780 h 9520"/>
              <a:gd name="connsiteX15" fmla="*/ 8159 w 9951"/>
              <a:gd name="connsiteY15" fmla="*/ 5300 h 9520"/>
              <a:gd name="connsiteX16" fmla="*/ 8159 w 9951"/>
              <a:gd name="connsiteY16" fmla="*/ 480 h 9520"/>
              <a:gd name="connsiteX17" fmla="*/ 8209 w 9951"/>
              <a:gd name="connsiteY17" fmla="*/ 0 h 9520"/>
              <a:gd name="connsiteX18" fmla="*/ 9905 w 9951"/>
              <a:gd name="connsiteY18" fmla="*/ 0 h 9520"/>
              <a:gd name="connsiteX19" fmla="*/ 9951 w 9951"/>
              <a:gd name="connsiteY19" fmla="*/ 480 h 9520"/>
              <a:gd name="connsiteX20" fmla="*/ 9951 w 9951"/>
              <a:gd name="connsiteY20" fmla="*/ 9520 h 9520"/>
              <a:gd name="connsiteX0" fmla="*/ 0 w 10000"/>
              <a:gd name="connsiteY0" fmla="*/ 648 h 8756"/>
              <a:gd name="connsiteX1" fmla="*/ 48 w 10000"/>
              <a:gd name="connsiteY1" fmla="*/ 144 h 8756"/>
              <a:gd name="connsiteX2" fmla="*/ 1588 w 10000"/>
              <a:gd name="connsiteY2" fmla="*/ 144 h 8756"/>
              <a:gd name="connsiteX3" fmla="*/ 1635 w 10000"/>
              <a:gd name="connsiteY3" fmla="*/ 648 h 8756"/>
              <a:gd name="connsiteX4" fmla="*/ 1635 w 10000"/>
              <a:gd name="connsiteY4" fmla="*/ 8252 h 8756"/>
              <a:gd name="connsiteX5" fmla="*/ 1684 w 10000"/>
              <a:gd name="connsiteY5" fmla="*/ 8756 h 8756"/>
              <a:gd name="connsiteX6" fmla="*/ 4254 w 10000"/>
              <a:gd name="connsiteY6" fmla="*/ 8756 h 8756"/>
              <a:gd name="connsiteX7" fmla="*/ 4303 w 10000"/>
              <a:gd name="connsiteY7" fmla="*/ 8252 h 8756"/>
              <a:gd name="connsiteX8" fmla="*/ 4303 w 10000"/>
              <a:gd name="connsiteY8" fmla="*/ 3856 h 8756"/>
              <a:gd name="connsiteX9" fmla="*/ 4351 w 10000"/>
              <a:gd name="connsiteY9" fmla="*/ 3351 h 8756"/>
              <a:gd name="connsiteX10" fmla="*/ 7073 w 10000"/>
              <a:gd name="connsiteY10" fmla="*/ 3351 h 8756"/>
              <a:gd name="connsiteX11" fmla="*/ 7121 w 10000"/>
              <a:gd name="connsiteY11" fmla="*/ 3856 h 8756"/>
              <a:gd name="connsiteX12" fmla="*/ 7121 w 10000"/>
              <a:gd name="connsiteY12" fmla="*/ 5567 h 8756"/>
              <a:gd name="connsiteX13" fmla="*/ 7167 w 10000"/>
              <a:gd name="connsiteY13" fmla="*/ 6071 h 8756"/>
              <a:gd name="connsiteX14" fmla="*/ 8151 w 10000"/>
              <a:gd name="connsiteY14" fmla="*/ 6071 h 8756"/>
              <a:gd name="connsiteX15" fmla="*/ 8199 w 10000"/>
              <a:gd name="connsiteY15" fmla="*/ 5567 h 8756"/>
              <a:gd name="connsiteX16" fmla="*/ 8199 w 10000"/>
              <a:gd name="connsiteY16" fmla="*/ 504 h 8756"/>
              <a:gd name="connsiteX17" fmla="*/ 8249 w 10000"/>
              <a:gd name="connsiteY17" fmla="*/ 0 h 8756"/>
              <a:gd name="connsiteX18" fmla="*/ 9954 w 10000"/>
              <a:gd name="connsiteY18" fmla="*/ 0 h 8756"/>
              <a:gd name="connsiteX19" fmla="*/ 10000 w 10000"/>
              <a:gd name="connsiteY19" fmla="*/ 504 h 8756"/>
              <a:gd name="connsiteX0" fmla="*/ 0 w 9954"/>
              <a:gd name="connsiteY0" fmla="*/ 740 h 10000"/>
              <a:gd name="connsiteX1" fmla="*/ 48 w 9954"/>
              <a:gd name="connsiteY1" fmla="*/ 164 h 10000"/>
              <a:gd name="connsiteX2" fmla="*/ 1588 w 9954"/>
              <a:gd name="connsiteY2" fmla="*/ 164 h 10000"/>
              <a:gd name="connsiteX3" fmla="*/ 1635 w 9954"/>
              <a:gd name="connsiteY3" fmla="*/ 740 h 10000"/>
              <a:gd name="connsiteX4" fmla="*/ 1635 w 9954"/>
              <a:gd name="connsiteY4" fmla="*/ 9424 h 10000"/>
              <a:gd name="connsiteX5" fmla="*/ 1684 w 9954"/>
              <a:gd name="connsiteY5" fmla="*/ 10000 h 10000"/>
              <a:gd name="connsiteX6" fmla="*/ 4254 w 9954"/>
              <a:gd name="connsiteY6" fmla="*/ 10000 h 10000"/>
              <a:gd name="connsiteX7" fmla="*/ 4303 w 9954"/>
              <a:gd name="connsiteY7" fmla="*/ 9424 h 10000"/>
              <a:gd name="connsiteX8" fmla="*/ 4303 w 9954"/>
              <a:gd name="connsiteY8" fmla="*/ 4404 h 10000"/>
              <a:gd name="connsiteX9" fmla="*/ 4351 w 9954"/>
              <a:gd name="connsiteY9" fmla="*/ 3827 h 10000"/>
              <a:gd name="connsiteX10" fmla="*/ 7073 w 9954"/>
              <a:gd name="connsiteY10" fmla="*/ 3827 h 10000"/>
              <a:gd name="connsiteX11" fmla="*/ 7121 w 9954"/>
              <a:gd name="connsiteY11" fmla="*/ 4404 h 10000"/>
              <a:gd name="connsiteX12" fmla="*/ 7121 w 9954"/>
              <a:gd name="connsiteY12" fmla="*/ 6358 h 10000"/>
              <a:gd name="connsiteX13" fmla="*/ 7167 w 9954"/>
              <a:gd name="connsiteY13" fmla="*/ 6934 h 10000"/>
              <a:gd name="connsiteX14" fmla="*/ 8151 w 9954"/>
              <a:gd name="connsiteY14" fmla="*/ 6934 h 10000"/>
              <a:gd name="connsiteX15" fmla="*/ 8199 w 9954"/>
              <a:gd name="connsiteY15" fmla="*/ 6358 h 10000"/>
              <a:gd name="connsiteX16" fmla="*/ 8199 w 9954"/>
              <a:gd name="connsiteY16" fmla="*/ 576 h 10000"/>
              <a:gd name="connsiteX17" fmla="*/ 8249 w 9954"/>
              <a:gd name="connsiteY17" fmla="*/ 0 h 10000"/>
              <a:gd name="connsiteX18" fmla="*/ 9954 w 9954"/>
              <a:gd name="connsiteY18" fmla="*/ 0 h 10000"/>
              <a:gd name="connsiteX0" fmla="*/ 0 w 8287"/>
              <a:gd name="connsiteY0" fmla="*/ 740 h 10000"/>
              <a:gd name="connsiteX1" fmla="*/ 48 w 8287"/>
              <a:gd name="connsiteY1" fmla="*/ 164 h 10000"/>
              <a:gd name="connsiteX2" fmla="*/ 1595 w 8287"/>
              <a:gd name="connsiteY2" fmla="*/ 164 h 10000"/>
              <a:gd name="connsiteX3" fmla="*/ 1643 w 8287"/>
              <a:gd name="connsiteY3" fmla="*/ 740 h 10000"/>
              <a:gd name="connsiteX4" fmla="*/ 1643 w 8287"/>
              <a:gd name="connsiteY4" fmla="*/ 9424 h 10000"/>
              <a:gd name="connsiteX5" fmla="*/ 1692 w 8287"/>
              <a:gd name="connsiteY5" fmla="*/ 10000 h 10000"/>
              <a:gd name="connsiteX6" fmla="*/ 4274 w 8287"/>
              <a:gd name="connsiteY6" fmla="*/ 10000 h 10000"/>
              <a:gd name="connsiteX7" fmla="*/ 4323 w 8287"/>
              <a:gd name="connsiteY7" fmla="*/ 9424 h 10000"/>
              <a:gd name="connsiteX8" fmla="*/ 4323 w 8287"/>
              <a:gd name="connsiteY8" fmla="*/ 4404 h 10000"/>
              <a:gd name="connsiteX9" fmla="*/ 4371 w 8287"/>
              <a:gd name="connsiteY9" fmla="*/ 3827 h 10000"/>
              <a:gd name="connsiteX10" fmla="*/ 7106 w 8287"/>
              <a:gd name="connsiteY10" fmla="*/ 3827 h 10000"/>
              <a:gd name="connsiteX11" fmla="*/ 7154 w 8287"/>
              <a:gd name="connsiteY11" fmla="*/ 4404 h 10000"/>
              <a:gd name="connsiteX12" fmla="*/ 7154 w 8287"/>
              <a:gd name="connsiteY12" fmla="*/ 6358 h 10000"/>
              <a:gd name="connsiteX13" fmla="*/ 7200 w 8287"/>
              <a:gd name="connsiteY13" fmla="*/ 6934 h 10000"/>
              <a:gd name="connsiteX14" fmla="*/ 8189 w 8287"/>
              <a:gd name="connsiteY14" fmla="*/ 6934 h 10000"/>
              <a:gd name="connsiteX15" fmla="*/ 8237 w 8287"/>
              <a:gd name="connsiteY15" fmla="*/ 6358 h 10000"/>
              <a:gd name="connsiteX16" fmla="*/ 8237 w 8287"/>
              <a:gd name="connsiteY16" fmla="*/ 576 h 10000"/>
              <a:gd name="connsiteX17" fmla="*/ 8287 w 8287"/>
              <a:gd name="connsiteY17" fmla="*/ 0 h 10000"/>
              <a:gd name="connsiteX0" fmla="*/ 0 w 9940"/>
              <a:gd name="connsiteY0" fmla="*/ 576 h 9836"/>
              <a:gd name="connsiteX1" fmla="*/ 58 w 9940"/>
              <a:gd name="connsiteY1" fmla="*/ 0 h 9836"/>
              <a:gd name="connsiteX2" fmla="*/ 1925 w 9940"/>
              <a:gd name="connsiteY2" fmla="*/ 0 h 9836"/>
              <a:gd name="connsiteX3" fmla="*/ 1983 w 9940"/>
              <a:gd name="connsiteY3" fmla="*/ 576 h 9836"/>
              <a:gd name="connsiteX4" fmla="*/ 1983 w 9940"/>
              <a:gd name="connsiteY4" fmla="*/ 9260 h 9836"/>
              <a:gd name="connsiteX5" fmla="*/ 2042 w 9940"/>
              <a:gd name="connsiteY5" fmla="*/ 9836 h 9836"/>
              <a:gd name="connsiteX6" fmla="*/ 5157 w 9940"/>
              <a:gd name="connsiteY6" fmla="*/ 9836 h 9836"/>
              <a:gd name="connsiteX7" fmla="*/ 5217 w 9940"/>
              <a:gd name="connsiteY7" fmla="*/ 9260 h 9836"/>
              <a:gd name="connsiteX8" fmla="*/ 5217 w 9940"/>
              <a:gd name="connsiteY8" fmla="*/ 4240 h 9836"/>
              <a:gd name="connsiteX9" fmla="*/ 5275 w 9940"/>
              <a:gd name="connsiteY9" fmla="*/ 3663 h 9836"/>
              <a:gd name="connsiteX10" fmla="*/ 8575 w 9940"/>
              <a:gd name="connsiteY10" fmla="*/ 3663 h 9836"/>
              <a:gd name="connsiteX11" fmla="*/ 8633 w 9940"/>
              <a:gd name="connsiteY11" fmla="*/ 4240 h 9836"/>
              <a:gd name="connsiteX12" fmla="*/ 8633 w 9940"/>
              <a:gd name="connsiteY12" fmla="*/ 6194 h 9836"/>
              <a:gd name="connsiteX13" fmla="*/ 8688 w 9940"/>
              <a:gd name="connsiteY13" fmla="*/ 6770 h 9836"/>
              <a:gd name="connsiteX14" fmla="*/ 9882 w 9940"/>
              <a:gd name="connsiteY14" fmla="*/ 6770 h 9836"/>
              <a:gd name="connsiteX15" fmla="*/ 9940 w 9940"/>
              <a:gd name="connsiteY15" fmla="*/ 6194 h 9836"/>
              <a:gd name="connsiteX16" fmla="*/ 9940 w 9940"/>
              <a:gd name="connsiteY16" fmla="*/ 412 h 9836"/>
              <a:gd name="connsiteX0" fmla="*/ 0 w 10000"/>
              <a:gd name="connsiteY0" fmla="*/ 586 h 10000"/>
              <a:gd name="connsiteX1" fmla="*/ 58 w 10000"/>
              <a:gd name="connsiteY1" fmla="*/ 0 h 10000"/>
              <a:gd name="connsiteX2" fmla="*/ 1937 w 10000"/>
              <a:gd name="connsiteY2" fmla="*/ 0 h 10000"/>
              <a:gd name="connsiteX3" fmla="*/ 1995 w 10000"/>
              <a:gd name="connsiteY3" fmla="*/ 586 h 10000"/>
              <a:gd name="connsiteX4" fmla="*/ 1995 w 10000"/>
              <a:gd name="connsiteY4" fmla="*/ 9414 h 10000"/>
              <a:gd name="connsiteX5" fmla="*/ 2054 w 10000"/>
              <a:gd name="connsiteY5" fmla="*/ 10000 h 10000"/>
              <a:gd name="connsiteX6" fmla="*/ 5188 w 10000"/>
              <a:gd name="connsiteY6" fmla="*/ 10000 h 10000"/>
              <a:gd name="connsiteX7" fmla="*/ 5248 w 10000"/>
              <a:gd name="connsiteY7" fmla="*/ 9414 h 10000"/>
              <a:gd name="connsiteX8" fmla="*/ 5248 w 10000"/>
              <a:gd name="connsiteY8" fmla="*/ 4311 h 10000"/>
              <a:gd name="connsiteX9" fmla="*/ 5307 w 10000"/>
              <a:gd name="connsiteY9" fmla="*/ 3724 h 10000"/>
              <a:gd name="connsiteX10" fmla="*/ 8627 w 10000"/>
              <a:gd name="connsiteY10" fmla="*/ 3724 h 10000"/>
              <a:gd name="connsiteX11" fmla="*/ 8685 w 10000"/>
              <a:gd name="connsiteY11" fmla="*/ 4311 h 10000"/>
              <a:gd name="connsiteX12" fmla="*/ 8685 w 10000"/>
              <a:gd name="connsiteY12" fmla="*/ 6297 h 10000"/>
              <a:gd name="connsiteX13" fmla="*/ 8740 w 10000"/>
              <a:gd name="connsiteY13" fmla="*/ 6883 h 10000"/>
              <a:gd name="connsiteX14" fmla="*/ 9942 w 10000"/>
              <a:gd name="connsiteY14" fmla="*/ 6883 h 10000"/>
              <a:gd name="connsiteX15" fmla="*/ 10000 w 10000"/>
              <a:gd name="connsiteY15" fmla="*/ 6297 h 10000"/>
              <a:gd name="connsiteX0" fmla="*/ 0 w 10000"/>
              <a:gd name="connsiteY0" fmla="*/ 586 h 10000"/>
              <a:gd name="connsiteX1" fmla="*/ 1937 w 10000"/>
              <a:gd name="connsiteY1" fmla="*/ 0 h 10000"/>
              <a:gd name="connsiteX2" fmla="*/ 1995 w 10000"/>
              <a:gd name="connsiteY2" fmla="*/ 586 h 10000"/>
              <a:gd name="connsiteX3" fmla="*/ 1995 w 10000"/>
              <a:gd name="connsiteY3" fmla="*/ 9414 h 10000"/>
              <a:gd name="connsiteX4" fmla="*/ 2054 w 10000"/>
              <a:gd name="connsiteY4" fmla="*/ 10000 h 10000"/>
              <a:gd name="connsiteX5" fmla="*/ 5188 w 10000"/>
              <a:gd name="connsiteY5" fmla="*/ 10000 h 10000"/>
              <a:gd name="connsiteX6" fmla="*/ 5248 w 10000"/>
              <a:gd name="connsiteY6" fmla="*/ 9414 h 10000"/>
              <a:gd name="connsiteX7" fmla="*/ 5248 w 10000"/>
              <a:gd name="connsiteY7" fmla="*/ 4311 h 10000"/>
              <a:gd name="connsiteX8" fmla="*/ 5307 w 10000"/>
              <a:gd name="connsiteY8" fmla="*/ 3724 h 10000"/>
              <a:gd name="connsiteX9" fmla="*/ 8627 w 10000"/>
              <a:gd name="connsiteY9" fmla="*/ 3724 h 10000"/>
              <a:gd name="connsiteX10" fmla="*/ 8685 w 10000"/>
              <a:gd name="connsiteY10" fmla="*/ 4311 h 10000"/>
              <a:gd name="connsiteX11" fmla="*/ 8685 w 10000"/>
              <a:gd name="connsiteY11" fmla="*/ 6297 h 10000"/>
              <a:gd name="connsiteX12" fmla="*/ 8740 w 10000"/>
              <a:gd name="connsiteY12" fmla="*/ 6883 h 10000"/>
              <a:gd name="connsiteX13" fmla="*/ 9942 w 10000"/>
              <a:gd name="connsiteY13" fmla="*/ 6883 h 10000"/>
              <a:gd name="connsiteX14" fmla="*/ 10000 w 10000"/>
              <a:gd name="connsiteY14" fmla="*/ 6297 h 10000"/>
              <a:gd name="connsiteX0" fmla="*/ 0 w 8803"/>
              <a:gd name="connsiteY0" fmla="*/ 40 h 10113"/>
              <a:gd name="connsiteX1" fmla="*/ 740 w 8803"/>
              <a:gd name="connsiteY1" fmla="*/ 113 h 10113"/>
              <a:gd name="connsiteX2" fmla="*/ 798 w 8803"/>
              <a:gd name="connsiteY2" fmla="*/ 699 h 10113"/>
              <a:gd name="connsiteX3" fmla="*/ 798 w 8803"/>
              <a:gd name="connsiteY3" fmla="*/ 9527 h 10113"/>
              <a:gd name="connsiteX4" fmla="*/ 857 w 8803"/>
              <a:gd name="connsiteY4" fmla="*/ 10113 h 10113"/>
              <a:gd name="connsiteX5" fmla="*/ 3991 w 8803"/>
              <a:gd name="connsiteY5" fmla="*/ 10113 h 10113"/>
              <a:gd name="connsiteX6" fmla="*/ 4051 w 8803"/>
              <a:gd name="connsiteY6" fmla="*/ 9527 h 10113"/>
              <a:gd name="connsiteX7" fmla="*/ 4051 w 8803"/>
              <a:gd name="connsiteY7" fmla="*/ 4424 h 10113"/>
              <a:gd name="connsiteX8" fmla="*/ 4110 w 8803"/>
              <a:gd name="connsiteY8" fmla="*/ 3837 h 10113"/>
              <a:gd name="connsiteX9" fmla="*/ 7430 w 8803"/>
              <a:gd name="connsiteY9" fmla="*/ 3837 h 10113"/>
              <a:gd name="connsiteX10" fmla="*/ 7488 w 8803"/>
              <a:gd name="connsiteY10" fmla="*/ 4424 h 10113"/>
              <a:gd name="connsiteX11" fmla="*/ 7488 w 8803"/>
              <a:gd name="connsiteY11" fmla="*/ 6410 h 10113"/>
              <a:gd name="connsiteX12" fmla="*/ 7543 w 8803"/>
              <a:gd name="connsiteY12" fmla="*/ 6996 h 10113"/>
              <a:gd name="connsiteX13" fmla="*/ 8745 w 8803"/>
              <a:gd name="connsiteY13" fmla="*/ 6996 h 10113"/>
              <a:gd name="connsiteX14" fmla="*/ 8803 w 8803"/>
              <a:gd name="connsiteY14" fmla="*/ 6410 h 10113"/>
              <a:gd name="connsiteX0" fmla="*/ 0 w 10000"/>
              <a:gd name="connsiteY0" fmla="*/ 75 h 9905"/>
              <a:gd name="connsiteX1" fmla="*/ 841 w 10000"/>
              <a:gd name="connsiteY1" fmla="*/ 17 h 9905"/>
              <a:gd name="connsiteX2" fmla="*/ 907 w 10000"/>
              <a:gd name="connsiteY2" fmla="*/ 596 h 9905"/>
              <a:gd name="connsiteX3" fmla="*/ 907 w 10000"/>
              <a:gd name="connsiteY3" fmla="*/ 9326 h 9905"/>
              <a:gd name="connsiteX4" fmla="*/ 974 w 10000"/>
              <a:gd name="connsiteY4" fmla="*/ 9905 h 9905"/>
              <a:gd name="connsiteX5" fmla="*/ 4534 w 10000"/>
              <a:gd name="connsiteY5" fmla="*/ 9905 h 9905"/>
              <a:gd name="connsiteX6" fmla="*/ 4602 w 10000"/>
              <a:gd name="connsiteY6" fmla="*/ 9326 h 9905"/>
              <a:gd name="connsiteX7" fmla="*/ 4602 w 10000"/>
              <a:gd name="connsiteY7" fmla="*/ 4280 h 9905"/>
              <a:gd name="connsiteX8" fmla="*/ 4669 w 10000"/>
              <a:gd name="connsiteY8" fmla="*/ 3699 h 9905"/>
              <a:gd name="connsiteX9" fmla="*/ 8440 w 10000"/>
              <a:gd name="connsiteY9" fmla="*/ 3699 h 9905"/>
              <a:gd name="connsiteX10" fmla="*/ 8506 w 10000"/>
              <a:gd name="connsiteY10" fmla="*/ 4280 h 9905"/>
              <a:gd name="connsiteX11" fmla="*/ 8506 w 10000"/>
              <a:gd name="connsiteY11" fmla="*/ 6243 h 9905"/>
              <a:gd name="connsiteX12" fmla="*/ 8569 w 10000"/>
              <a:gd name="connsiteY12" fmla="*/ 6823 h 9905"/>
              <a:gd name="connsiteX13" fmla="*/ 9934 w 10000"/>
              <a:gd name="connsiteY13" fmla="*/ 6823 h 9905"/>
              <a:gd name="connsiteX14" fmla="*/ 10000 w 10000"/>
              <a:gd name="connsiteY14" fmla="*/ 6243 h 9905"/>
              <a:gd name="connsiteX0" fmla="*/ 0 w 10000"/>
              <a:gd name="connsiteY0" fmla="*/ 59 h 9983"/>
              <a:gd name="connsiteX1" fmla="*/ 841 w 10000"/>
              <a:gd name="connsiteY1" fmla="*/ 0 h 9983"/>
              <a:gd name="connsiteX2" fmla="*/ 907 w 10000"/>
              <a:gd name="connsiteY2" fmla="*/ 585 h 9983"/>
              <a:gd name="connsiteX3" fmla="*/ 907 w 10000"/>
              <a:gd name="connsiteY3" fmla="*/ 9398 h 9983"/>
              <a:gd name="connsiteX4" fmla="*/ 974 w 10000"/>
              <a:gd name="connsiteY4" fmla="*/ 9983 h 9983"/>
              <a:gd name="connsiteX5" fmla="*/ 4534 w 10000"/>
              <a:gd name="connsiteY5" fmla="*/ 9983 h 9983"/>
              <a:gd name="connsiteX6" fmla="*/ 4602 w 10000"/>
              <a:gd name="connsiteY6" fmla="*/ 9398 h 9983"/>
              <a:gd name="connsiteX7" fmla="*/ 4602 w 10000"/>
              <a:gd name="connsiteY7" fmla="*/ 4304 h 9983"/>
              <a:gd name="connsiteX8" fmla="*/ 4669 w 10000"/>
              <a:gd name="connsiteY8" fmla="*/ 3717 h 9983"/>
              <a:gd name="connsiteX9" fmla="*/ 8440 w 10000"/>
              <a:gd name="connsiteY9" fmla="*/ 3717 h 9983"/>
              <a:gd name="connsiteX10" fmla="*/ 8506 w 10000"/>
              <a:gd name="connsiteY10" fmla="*/ 4304 h 9983"/>
              <a:gd name="connsiteX11" fmla="*/ 8506 w 10000"/>
              <a:gd name="connsiteY11" fmla="*/ 6286 h 9983"/>
              <a:gd name="connsiteX12" fmla="*/ 8569 w 10000"/>
              <a:gd name="connsiteY12" fmla="*/ 6871 h 9983"/>
              <a:gd name="connsiteX13" fmla="*/ 9934 w 10000"/>
              <a:gd name="connsiteY13" fmla="*/ 6871 h 9983"/>
              <a:gd name="connsiteX14" fmla="*/ 10000 w 10000"/>
              <a:gd name="connsiteY14" fmla="*/ 6286 h 9983"/>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59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30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30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1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1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10003 w 10003"/>
              <a:gd name="connsiteY13" fmla="*/ 6297 h 10000"/>
              <a:gd name="connsiteX0" fmla="*/ 0 w 9498"/>
              <a:gd name="connsiteY0" fmla="*/ 1 h 10000"/>
              <a:gd name="connsiteX1" fmla="*/ 844 w 9498"/>
              <a:gd name="connsiteY1" fmla="*/ 0 h 10000"/>
              <a:gd name="connsiteX2" fmla="*/ 910 w 9498"/>
              <a:gd name="connsiteY2" fmla="*/ 586 h 10000"/>
              <a:gd name="connsiteX3" fmla="*/ 910 w 9498"/>
              <a:gd name="connsiteY3" fmla="*/ 9414 h 10000"/>
              <a:gd name="connsiteX4" fmla="*/ 977 w 9498"/>
              <a:gd name="connsiteY4" fmla="*/ 10000 h 10000"/>
              <a:gd name="connsiteX5" fmla="*/ 4537 w 9498"/>
              <a:gd name="connsiteY5" fmla="*/ 10000 h 10000"/>
              <a:gd name="connsiteX6" fmla="*/ 4605 w 9498"/>
              <a:gd name="connsiteY6" fmla="*/ 9414 h 10000"/>
              <a:gd name="connsiteX7" fmla="*/ 4605 w 9498"/>
              <a:gd name="connsiteY7" fmla="*/ 4311 h 10000"/>
              <a:gd name="connsiteX8" fmla="*/ 4672 w 9498"/>
              <a:gd name="connsiteY8" fmla="*/ 3723 h 10000"/>
              <a:gd name="connsiteX9" fmla="*/ 8443 w 9498"/>
              <a:gd name="connsiteY9" fmla="*/ 3723 h 10000"/>
              <a:gd name="connsiteX10" fmla="*/ 8509 w 9498"/>
              <a:gd name="connsiteY10" fmla="*/ 4311 h 10000"/>
              <a:gd name="connsiteX11" fmla="*/ 8509 w 9498"/>
              <a:gd name="connsiteY11" fmla="*/ 6297 h 10000"/>
              <a:gd name="connsiteX12" fmla="*/ 8572 w 9498"/>
              <a:gd name="connsiteY12" fmla="*/ 6883 h 10000"/>
              <a:gd name="connsiteX13" fmla="*/ 9498 w 9498"/>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49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861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29"/>
              <a:gd name="connsiteY0" fmla="*/ 1 h 10000"/>
              <a:gd name="connsiteX1" fmla="*/ 889 w 10029"/>
              <a:gd name="connsiteY1" fmla="*/ 0 h 10000"/>
              <a:gd name="connsiteX2" fmla="*/ 958 w 10029"/>
              <a:gd name="connsiteY2" fmla="*/ 586 h 10000"/>
              <a:gd name="connsiteX3" fmla="*/ 958 w 10029"/>
              <a:gd name="connsiteY3" fmla="*/ 9414 h 10000"/>
              <a:gd name="connsiteX4" fmla="*/ 1029 w 10029"/>
              <a:gd name="connsiteY4" fmla="*/ 10000 h 10000"/>
              <a:gd name="connsiteX5" fmla="*/ 4777 w 10029"/>
              <a:gd name="connsiteY5" fmla="*/ 10000 h 10000"/>
              <a:gd name="connsiteX6" fmla="*/ 4848 w 10029"/>
              <a:gd name="connsiteY6" fmla="*/ 9414 h 10000"/>
              <a:gd name="connsiteX7" fmla="*/ 4848 w 10029"/>
              <a:gd name="connsiteY7" fmla="*/ 4311 h 10000"/>
              <a:gd name="connsiteX8" fmla="*/ 4919 w 10029"/>
              <a:gd name="connsiteY8" fmla="*/ 3723 h 10000"/>
              <a:gd name="connsiteX9" fmla="*/ 8889 w 10029"/>
              <a:gd name="connsiteY9" fmla="*/ 3723 h 10000"/>
              <a:gd name="connsiteX10" fmla="*/ 8959 w 10029"/>
              <a:gd name="connsiteY10" fmla="*/ 4311 h 10000"/>
              <a:gd name="connsiteX11" fmla="*/ 8959 w 10029"/>
              <a:gd name="connsiteY11" fmla="*/ 6297 h 10000"/>
              <a:gd name="connsiteX12" fmla="*/ 9014 w 10029"/>
              <a:gd name="connsiteY12" fmla="*/ 6927 h 10000"/>
              <a:gd name="connsiteX13" fmla="*/ 10029 w 10029"/>
              <a:gd name="connsiteY13" fmla="*/ 6912 h 10000"/>
              <a:gd name="connsiteX0" fmla="*/ 0 w 10029"/>
              <a:gd name="connsiteY0" fmla="*/ 1 h 10000"/>
              <a:gd name="connsiteX1" fmla="*/ 889 w 10029"/>
              <a:gd name="connsiteY1" fmla="*/ 0 h 10000"/>
              <a:gd name="connsiteX2" fmla="*/ 958 w 10029"/>
              <a:gd name="connsiteY2" fmla="*/ 586 h 10000"/>
              <a:gd name="connsiteX3" fmla="*/ 958 w 10029"/>
              <a:gd name="connsiteY3" fmla="*/ 9414 h 10000"/>
              <a:gd name="connsiteX4" fmla="*/ 1029 w 10029"/>
              <a:gd name="connsiteY4" fmla="*/ 10000 h 10000"/>
              <a:gd name="connsiteX5" fmla="*/ 4777 w 10029"/>
              <a:gd name="connsiteY5" fmla="*/ 10000 h 10000"/>
              <a:gd name="connsiteX6" fmla="*/ 4848 w 10029"/>
              <a:gd name="connsiteY6" fmla="*/ 9414 h 10000"/>
              <a:gd name="connsiteX7" fmla="*/ 4848 w 10029"/>
              <a:gd name="connsiteY7" fmla="*/ 4311 h 10000"/>
              <a:gd name="connsiteX8" fmla="*/ 4919 w 10029"/>
              <a:gd name="connsiteY8" fmla="*/ 3723 h 10000"/>
              <a:gd name="connsiteX9" fmla="*/ 8889 w 10029"/>
              <a:gd name="connsiteY9" fmla="*/ 3723 h 10000"/>
              <a:gd name="connsiteX10" fmla="*/ 8959 w 10029"/>
              <a:gd name="connsiteY10" fmla="*/ 4311 h 10000"/>
              <a:gd name="connsiteX11" fmla="*/ 8959 w 10029"/>
              <a:gd name="connsiteY11" fmla="*/ 6297 h 10000"/>
              <a:gd name="connsiteX12" fmla="*/ 9014 w 10029"/>
              <a:gd name="connsiteY12" fmla="*/ 6927 h 10000"/>
              <a:gd name="connsiteX13" fmla="*/ 10029 w 10029"/>
              <a:gd name="connsiteY13" fmla="*/ 6912 h 10000"/>
              <a:gd name="connsiteX0" fmla="*/ 0 w 10063"/>
              <a:gd name="connsiteY0" fmla="*/ 1 h 10000"/>
              <a:gd name="connsiteX1" fmla="*/ 889 w 10063"/>
              <a:gd name="connsiteY1" fmla="*/ 0 h 10000"/>
              <a:gd name="connsiteX2" fmla="*/ 958 w 10063"/>
              <a:gd name="connsiteY2" fmla="*/ 586 h 10000"/>
              <a:gd name="connsiteX3" fmla="*/ 958 w 10063"/>
              <a:gd name="connsiteY3" fmla="*/ 9414 h 10000"/>
              <a:gd name="connsiteX4" fmla="*/ 1029 w 10063"/>
              <a:gd name="connsiteY4" fmla="*/ 10000 h 10000"/>
              <a:gd name="connsiteX5" fmla="*/ 4777 w 10063"/>
              <a:gd name="connsiteY5" fmla="*/ 10000 h 10000"/>
              <a:gd name="connsiteX6" fmla="*/ 4848 w 10063"/>
              <a:gd name="connsiteY6" fmla="*/ 9414 h 10000"/>
              <a:gd name="connsiteX7" fmla="*/ 4848 w 10063"/>
              <a:gd name="connsiteY7" fmla="*/ 4311 h 10000"/>
              <a:gd name="connsiteX8" fmla="*/ 4919 w 10063"/>
              <a:gd name="connsiteY8" fmla="*/ 3723 h 10000"/>
              <a:gd name="connsiteX9" fmla="*/ 8889 w 10063"/>
              <a:gd name="connsiteY9" fmla="*/ 3723 h 10000"/>
              <a:gd name="connsiteX10" fmla="*/ 8959 w 10063"/>
              <a:gd name="connsiteY10" fmla="*/ 4311 h 10000"/>
              <a:gd name="connsiteX11" fmla="*/ 8959 w 10063"/>
              <a:gd name="connsiteY11" fmla="*/ 6297 h 10000"/>
              <a:gd name="connsiteX12" fmla="*/ 9014 w 10063"/>
              <a:gd name="connsiteY12" fmla="*/ 6927 h 10000"/>
              <a:gd name="connsiteX13" fmla="*/ 10063 w 10063"/>
              <a:gd name="connsiteY13" fmla="*/ 6912 h 10000"/>
              <a:gd name="connsiteX0" fmla="*/ 0 w 9995"/>
              <a:gd name="connsiteY0" fmla="*/ 1 h 10000"/>
              <a:gd name="connsiteX1" fmla="*/ 889 w 9995"/>
              <a:gd name="connsiteY1" fmla="*/ 0 h 10000"/>
              <a:gd name="connsiteX2" fmla="*/ 958 w 9995"/>
              <a:gd name="connsiteY2" fmla="*/ 586 h 10000"/>
              <a:gd name="connsiteX3" fmla="*/ 958 w 9995"/>
              <a:gd name="connsiteY3" fmla="*/ 9414 h 10000"/>
              <a:gd name="connsiteX4" fmla="*/ 1029 w 9995"/>
              <a:gd name="connsiteY4" fmla="*/ 10000 h 10000"/>
              <a:gd name="connsiteX5" fmla="*/ 4777 w 9995"/>
              <a:gd name="connsiteY5" fmla="*/ 10000 h 10000"/>
              <a:gd name="connsiteX6" fmla="*/ 4848 w 9995"/>
              <a:gd name="connsiteY6" fmla="*/ 9414 h 10000"/>
              <a:gd name="connsiteX7" fmla="*/ 4848 w 9995"/>
              <a:gd name="connsiteY7" fmla="*/ 4311 h 10000"/>
              <a:gd name="connsiteX8" fmla="*/ 4919 w 9995"/>
              <a:gd name="connsiteY8" fmla="*/ 3723 h 10000"/>
              <a:gd name="connsiteX9" fmla="*/ 8889 w 9995"/>
              <a:gd name="connsiteY9" fmla="*/ 3723 h 10000"/>
              <a:gd name="connsiteX10" fmla="*/ 8959 w 9995"/>
              <a:gd name="connsiteY10" fmla="*/ 4311 h 10000"/>
              <a:gd name="connsiteX11" fmla="*/ 8959 w 9995"/>
              <a:gd name="connsiteY11" fmla="*/ 6297 h 10000"/>
              <a:gd name="connsiteX12" fmla="*/ 9014 w 9995"/>
              <a:gd name="connsiteY12" fmla="*/ 6927 h 10000"/>
              <a:gd name="connsiteX13" fmla="*/ 9995 w 9995"/>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78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34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22 w 10000"/>
              <a:gd name="connsiteY12" fmla="*/ 6949 h 10000"/>
              <a:gd name="connsiteX13" fmla="*/ 10000 w 10000"/>
              <a:gd name="connsiteY13" fmla="*/ 6934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49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07"/>
              <a:gd name="connsiteY0" fmla="*/ 1 h 10000"/>
              <a:gd name="connsiteX1" fmla="*/ 889 w 10007"/>
              <a:gd name="connsiteY1" fmla="*/ 0 h 10000"/>
              <a:gd name="connsiteX2" fmla="*/ 958 w 10007"/>
              <a:gd name="connsiteY2" fmla="*/ 586 h 10000"/>
              <a:gd name="connsiteX3" fmla="*/ 958 w 10007"/>
              <a:gd name="connsiteY3" fmla="*/ 9414 h 10000"/>
              <a:gd name="connsiteX4" fmla="*/ 1030 w 10007"/>
              <a:gd name="connsiteY4" fmla="*/ 10000 h 10000"/>
              <a:gd name="connsiteX5" fmla="*/ 4779 w 10007"/>
              <a:gd name="connsiteY5" fmla="*/ 10000 h 10000"/>
              <a:gd name="connsiteX6" fmla="*/ 4850 w 10007"/>
              <a:gd name="connsiteY6" fmla="*/ 9414 h 10000"/>
              <a:gd name="connsiteX7" fmla="*/ 4850 w 10007"/>
              <a:gd name="connsiteY7" fmla="*/ 4311 h 10000"/>
              <a:gd name="connsiteX8" fmla="*/ 4921 w 10007"/>
              <a:gd name="connsiteY8" fmla="*/ 3723 h 10000"/>
              <a:gd name="connsiteX9" fmla="*/ 8893 w 10007"/>
              <a:gd name="connsiteY9" fmla="*/ 3723 h 10000"/>
              <a:gd name="connsiteX10" fmla="*/ 8963 w 10007"/>
              <a:gd name="connsiteY10" fmla="*/ 4311 h 10000"/>
              <a:gd name="connsiteX11" fmla="*/ 8963 w 10007"/>
              <a:gd name="connsiteY11" fmla="*/ 6297 h 10000"/>
              <a:gd name="connsiteX12" fmla="*/ 9022 w 10007"/>
              <a:gd name="connsiteY12" fmla="*/ 6971 h 10000"/>
              <a:gd name="connsiteX13" fmla="*/ 10007 w 10007"/>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13"/>
              <a:gd name="connsiteY0" fmla="*/ 1 h 10000"/>
              <a:gd name="connsiteX1" fmla="*/ 889 w 10013"/>
              <a:gd name="connsiteY1" fmla="*/ 0 h 10000"/>
              <a:gd name="connsiteX2" fmla="*/ 958 w 10013"/>
              <a:gd name="connsiteY2" fmla="*/ 586 h 10000"/>
              <a:gd name="connsiteX3" fmla="*/ 958 w 10013"/>
              <a:gd name="connsiteY3" fmla="*/ 9414 h 10000"/>
              <a:gd name="connsiteX4" fmla="*/ 1030 w 10013"/>
              <a:gd name="connsiteY4" fmla="*/ 10000 h 10000"/>
              <a:gd name="connsiteX5" fmla="*/ 4779 w 10013"/>
              <a:gd name="connsiteY5" fmla="*/ 10000 h 10000"/>
              <a:gd name="connsiteX6" fmla="*/ 4850 w 10013"/>
              <a:gd name="connsiteY6" fmla="*/ 9414 h 10000"/>
              <a:gd name="connsiteX7" fmla="*/ 4850 w 10013"/>
              <a:gd name="connsiteY7" fmla="*/ 4311 h 10000"/>
              <a:gd name="connsiteX8" fmla="*/ 4921 w 10013"/>
              <a:gd name="connsiteY8" fmla="*/ 3723 h 10000"/>
              <a:gd name="connsiteX9" fmla="*/ 8893 w 10013"/>
              <a:gd name="connsiteY9" fmla="*/ 3723 h 10000"/>
              <a:gd name="connsiteX10" fmla="*/ 8963 w 10013"/>
              <a:gd name="connsiteY10" fmla="*/ 4311 h 10000"/>
              <a:gd name="connsiteX11" fmla="*/ 8963 w 10013"/>
              <a:gd name="connsiteY11" fmla="*/ 6297 h 10000"/>
              <a:gd name="connsiteX12" fmla="*/ 9022 w 10013"/>
              <a:gd name="connsiteY12" fmla="*/ 6971 h 10000"/>
              <a:gd name="connsiteX13" fmla="*/ 10013 w 10013"/>
              <a:gd name="connsiteY13" fmla="*/ 6956 h 10000"/>
              <a:gd name="connsiteX0" fmla="*/ 0 w 10081"/>
              <a:gd name="connsiteY0" fmla="*/ 1 h 10000"/>
              <a:gd name="connsiteX1" fmla="*/ 889 w 10081"/>
              <a:gd name="connsiteY1" fmla="*/ 0 h 10000"/>
              <a:gd name="connsiteX2" fmla="*/ 958 w 10081"/>
              <a:gd name="connsiteY2" fmla="*/ 586 h 10000"/>
              <a:gd name="connsiteX3" fmla="*/ 958 w 10081"/>
              <a:gd name="connsiteY3" fmla="*/ 9414 h 10000"/>
              <a:gd name="connsiteX4" fmla="*/ 1030 w 10081"/>
              <a:gd name="connsiteY4" fmla="*/ 10000 h 10000"/>
              <a:gd name="connsiteX5" fmla="*/ 4779 w 10081"/>
              <a:gd name="connsiteY5" fmla="*/ 10000 h 10000"/>
              <a:gd name="connsiteX6" fmla="*/ 4850 w 10081"/>
              <a:gd name="connsiteY6" fmla="*/ 9414 h 10000"/>
              <a:gd name="connsiteX7" fmla="*/ 4850 w 10081"/>
              <a:gd name="connsiteY7" fmla="*/ 4311 h 10000"/>
              <a:gd name="connsiteX8" fmla="*/ 4921 w 10081"/>
              <a:gd name="connsiteY8" fmla="*/ 3723 h 10000"/>
              <a:gd name="connsiteX9" fmla="*/ 8893 w 10081"/>
              <a:gd name="connsiteY9" fmla="*/ 3723 h 10000"/>
              <a:gd name="connsiteX10" fmla="*/ 8963 w 10081"/>
              <a:gd name="connsiteY10" fmla="*/ 4311 h 10000"/>
              <a:gd name="connsiteX11" fmla="*/ 8963 w 10081"/>
              <a:gd name="connsiteY11" fmla="*/ 6297 h 10000"/>
              <a:gd name="connsiteX12" fmla="*/ 9022 w 10081"/>
              <a:gd name="connsiteY12" fmla="*/ 6971 h 10000"/>
              <a:gd name="connsiteX13" fmla="*/ 10081 w 10081"/>
              <a:gd name="connsiteY13" fmla="*/ 6978 h 10000"/>
              <a:gd name="connsiteX0" fmla="*/ 0 w 10089"/>
              <a:gd name="connsiteY0" fmla="*/ 1 h 10000"/>
              <a:gd name="connsiteX1" fmla="*/ 889 w 10089"/>
              <a:gd name="connsiteY1" fmla="*/ 0 h 10000"/>
              <a:gd name="connsiteX2" fmla="*/ 958 w 10089"/>
              <a:gd name="connsiteY2" fmla="*/ 586 h 10000"/>
              <a:gd name="connsiteX3" fmla="*/ 958 w 10089"/>
              <a:gd name="connsiteY3" fmla="*/ 9414 h 10000"/>
              <a:gd name="connsiteX4" fmla="*/ 1030 w 10089"/>
              <a:gd name="connsiteY4" fmla="*/ 10000 h 10000"/>
              <a:gd name="connsiteX5" fmla="*/ 4779 w 10089"/>
              <a:gd name="connsiteY5" fmla="*/ 10000 h 10000"/>
              <a:gd name="connsiteX6" fmla="*/ 4850 w 10089"/>
              <a:gd name="connsiteY6" fmla="*/ 9414 h 10000"/>
              <a:gd name="connsiteX7" fmla="*/ 4850 w 10089"/>
              <a:gd name="connsiteY7" fmla="*/ 4311 h 10000"/>
              <a:gd name="connsiteX8" fmla="*/ 4921 w 10089"/>
              <a:gd name="connsiteY8" fmla="*/ 3723 h 10000"/>
              <a:gd name="connsiteX9" fmla="*/ 8893 w 10089"/>
              <a:gd name="connsiteY9" fmla="*/ 3723 h 10000"/>
              <a:gd name="connsiteX10" fmla="*/ 8963 w 10089"/>
              <a:gd name="connsiteY10" fmla="*/ 4311 h 10000"/>
              <a:gd name="connsiteX11" fmla="*/ 8963 w 10089"/>
              <a:gd name="connsiteY11" fmla="*/ 6297 h 10000"/>
              <a:gd name="connsiteX12" fmla="*/ 9022 w 10089"/>
              <a:gd name="connsiteY12" fmla="*/ 6971 h 10000"/>
              <a:gd name="connsiteX13" fmla="*/ 10089 w 10089"/>
              <a:gd name="connsiteY13" fmla="*/ 6956 h 10000"/>
              <a:gd name="connsiteX0" fmla="*/ 0 w 10092"/>
              <a:gd name="connsiteY0" fmla="*/ 1 h 10000"/>
              <a:gd name="connsiteX1" fmla="*/ 889 w 10092"/>
              <a:gd name="connsiteY1" fmla="*/ 0 h 10000"/>
              <a:gd name="connsiteX2" fmla="*/ 958 w 10092"/>
              <a:gd name="connsiteY2" fmla="*/ 586 h 10000"/>
              <a:gd name="connsiteX3" fmla="*/ 958 w 10092"/>
              <a:gd name="connsiteY3" fmla="*/ 9414 h 10000"/>
              <a:gd name="connsiteX4" fmla="*/ 1030 w 10092"/>
              <a:gd name="connsiteY4" fmla="*/ 10000 h 10000"/>
              <a:gd name="connsiteX5" fmla="*/ 4779 w 10092"/>
              <a:gd name="connsiteY5" fmla="*/ 10000 h 10000"/>
              <a:gd name="connsiteX6" fmla="*/ 4850 w 10092"/>
              <a:gd name="connsiteY6" fmla="*/ 9414 h 10000"/>
              <a:gd name="connsiteX7" fmla="*/ 4850 w 10092"/>
              <a:gd name="connsiteY7" fmla="*/ 4311 h 10000"/>
              <a:gd name="connsiteX8" fmla="*/ 4921 w 10092"/>
              <a:gd name="connsiteY8" fmla="*/ 3723 h 10000"/>
              <a:gd name="connsiteX9" fmla="*/ 8893 w 10092"/>
              <a:gd name="connsiteY9" fmla="*/ 3723 h 10000"/>
              <a:gd name="connsiteX10" fmla="*/ 8963 w 10092"/>
              <a:gd name="connsiteY10" fmla="*/ 4311 h 10000"/>
              <a:gd name="connsiteX11" fmla="*/ 8963 w 10092"/>
              <a:gd name="connsiteY11" fmla="*/ 6297 h 10000"/>
              <a:gd name="connsiteX12" fmla="*/ 9022 w 10092"/>
              <a:gd name="connsiteY12" fmla="*/ 6971 h 10000"/>
              <a:gd name="connsiteX13" fmla="*/ 10092 w 10092"/>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12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31"/>
              <a:gd name="connsiteY0" fmla="*/ 1 h 10000"/>
              <a:gd name="connsiteX1" fmla="*/ 889 w 10131"/>
              <a:gd name="connsiteY1" fmla="*/ 0 h 10000"/>
              <a:gd name="connsiteX2" fmla="*/ 958 w 10131"/>
              <a:gd name="connsiteY2" fmla="*/ 586 h 10000"/>
              <a:gd name="connsiteX3" fmla="*/ 958 w 10131"/>
              <a:gd name="connsiteY3" fmla="*/ 9414 h 10000"/>
              <a:gd name="connsiteX4" fmla="*/ 1030 w 10131"/>
              <a:gd name="connsiteY4" fmla="*/ 10000 h 10000"/>
              <a:gd name="connsiteX5" fmla="*/ 4779 w 10131"/>
              <a:gd name="connsiteY5" fmla="*/ 10000 h 10000"/>
              <a:gd name="connsiteX6" fmla="*/ 4850 w 10131"/>
              <a:gd name="connsiteY6" fmla="*/ 9414 h 10000"/>
              <a:gd name="connsiteX7" fmla="*/ 4850 w 10131"/>
              <a:gd name="connsiteY7" fmla="*/ 4311 h 10000"/>
              <a:gd name="connsiteX8" fmla="*/ 4921 w 10131"/>
              <a:gd name="connsiteY8" fmla="*/ 3723 h 10000"/>
              <a:gd name="connsiteX9" fmla="*/ 8893 w 10131"/>
              <a:gd name="connsiteY9" fmla="*/ 3723 h 10000"/>
              <a:gd name="connsiteX10" fmla="*/ 8963 w 10131"/>
              <a:gd name="connsiteY10" fmla="*/ 4311 h 10000"/>
              <a:gd name="connsiteX11" fmla="*/ 8963 w 10131"/>
              <a:gd name="connsiteY11" fmla="*/ 6297 h 10000"/>
              <a:gd name="connsiteX12" fmla="*/ 9022 w 10131"/>
              <a:gd name="connsiteY12" fmla="*/ 6971 h 10000"/>
              <a:gd name="connsiteX13" fmla="*/ 10131 w 10131"/>
              <a:gd name="connsiteY13" fmla="*/ 6978 h 10000"/>
              <a:gd name="connsiteX0" fmla="*/ 0 w 9996"/>
              <a:gd name="connsiteY0" fmla="*/ 1 h 10000"/>
              <a:gd name="connsiteX1" fmla="*/ 889 w 9996"/>
              <a:gd name="connsiteY1" fmla="*/ 0 h 10000"/>
              <a:gd name="connsiteX2" fmla="*/ 958 w 9996"/>
              <a:gd name="connsiteY2" fmla="*/ 586 h 10000"/>
              <a:gd name="connsiteX3" fmla="*/ 958 w 9996"/>
              <a:gd name="connsiteY3" fmla="*/ 9414 h 10000"/>
              <a:gd name="connsiteX4" fmla="*/ 1030 w 9996"/>
              <a:gd name="connsiteY4" fmla="*/ 10000 h 10000"/>
              <a:gd name="connsiteX5" fmla="*/ 4779 w 9996"/>
              <a:gd name="connsiteY5" fmla="*/ 10000 h 10000"/>
              <a:gd name="connsiteX6" fmla="*/ 4850 w 9996"/>
              <a:gd name="connsiteY6" fmla="*/ 9414 h 10000"/>
              <a:gd name="connsiteX7" fmla="*/ 4850 w 9996"/>
              <a:gd name="connsiteY7" fmla="*/ 4311 h 10000"/>
              <a:gd name="connsiteX8" fmla="*/ 4921 w 9996"/>
              <a:gd name="connsiteY8" fmla="*/ 3723 h 10000"/>
              <a:gd name="connsiteX9" fmla="*/ 8893 w 9996"/>
              <a:gd name="connsiteY9" fmla="*/ 3723 h 10000"/>
              <a:gd name="connsiteX10" fmla="*/ 8963 w 9996"/>
              <a:gd name="connsiteY10" fmla="*/ 4311 h 10000"/>
              <a:gd name="connsiteX11" fmla="*/ 8963 w 9996"/>
              <a:gd name="connsiteY11" fmla="*/ 6297 h 10000"/>
              <a:gd name="connsiteX12" fmla="*/ 9022 w 9996"/>
              <a:gd name="connsiteY12" fmla="*/ 6971 h 10000"/>
              <a:gd name="connsiteX13" fmla="*/ 9996 w 9996"/>
              <a:gd name="connsiteY13" fmla="*/ 697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996" h="10000">
                <a:moveTo>
                  <a:pt x="0" y="1"/>
                </a:moveTo>
                <a:lnTo>
                  <a:pt x="889" y="0"/>
                </a:lnTo>
                <a:cubicBezTo>
                  <a:pt x="924" y="0"/>
                  <a:pt x="958" y="272"/>
                  <a:pt x="958" y="586"/>
                </a:cubicBezTo>
                <a:lnTo>
                  <a:pt x="958" y="9414"/>
                </a:lnTo>
                <a:cubicBezTo>
                  <a:pt x="958" y="9750"/>
                  <a:pt x="989" y="10000"/>
                  <a:pt x="1030" y="10000"/>
                </a:cubicBezTo>
                <a:lnTo>
                  <a:pt x="4779" y="10000"/>
                </a:lnTo>
                <a:cubicBezTo>
                  <a:pt x="4818" y="10000"/>
                  <a:pt x="4850" y="9750"/>
                  <a:pt x="4850" y="9414"/>
                </a:cubicBezTo>
                <a:lnTo>
                  <a:pt x="4850" y="4311"/>
                </a:lnTo>
                <a:cubicBezTo>
                  <a:pt x="4850" y="3996"/>
                  <a:pt x="4883" y="3723"/>
                  <a:pt x="4921" y="3723"/>
                </a:cubicBezTo>
                <a:lnTo>
                  <a:pt x="8893" y="3723"/>
                </a:lnTo>
                <a:cubicBezTo>
                  <a:pt x="8932" y="3723"/>
                  <a:pt x="8963" y="3996"/>
                  <a:pt x="8963" y="4311"/>
                </a:cubicBezTo>
                <a:lnTo>
                  <a:pt x="8963" y="6297"/>
                </a:lnTo>
                <a:cubicBezTo>
                  <a:pt x="8963" y="6633"/>
                  <a:pt x="8986" y="6971"/>
                  <a:pt x="9022" y="6971"/>
                </a:cubicBezTo>
                <a:cubicBezTo>
                  <a:pt x="9669" y="6959"/>
                  <a:pt x="9686" y="6968"/>
                  <a:pt x="9996" y="6978"/>
                </a:cubicBez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11"/>
          <p:cNvSpPr>
            <a:spLocks/>
          </p:cNvSpPr>
          <p:nvPr userDrawn="1"/>
        </p:nvSpPr>
        <p:spPr bwMode="gray">
          <a:xfrm>
            <a:off x="-4979" y="4336985"/>
            <a:ext cx="9147342" cy="1757619"/>
          </a:xfrm>
          <a:custGeom>
            <a:avLst/>
            <a:gdLst>
              <a:gd name="T0" fmla="*/ 0 w 8479"/>
              <a:gd name="T1" fmla="*/ 772 h 894"/>
              <a:gd name="T2" fmla="*/ 1132 w 8479"/>
              <a:gd name="T3" fmla="*/ 772 h 894"/>
              <a:gd name="T4" fmla="*/ 1160 w 8479"/>
              <a:gd name="T5" fmla="*/ 744 h 894"/>
              <a:gd name="T6" fmla="*/ 1160 w 8479"/>
              <a:gd name="T7" fmla="*/ 263 h 894"/>
              <a:gd name="T8" fmla="*/ 1188 w 8479"/>
              <a:gd name="T9" fmla="*/ 235 h 894"/>
              <a:gd name="T10" fmla="*/ 2202 w 8479"/>
              <a:gd name="T11" fmla="*/ 235 h 894"/>
              <a:gd name="T12" fmla="*/ 2230 w 8479"/>
              <a:gd name="T13" fmla="*/ 263 h 894"/>
              <a:gd name="T14" fmla="*/ 2230 w 8479"/>
              <a:gd name="T15" fmla="*/ 745 h 894"/>
              <a:gd name="T16" fmla="*/ 2258 w 8479"/>
              <a:gd name="T17" fmla="*/ 773 h 894"/>
              <a:gd name="T18" fmla="*/ 3688 w 8479"/>
              <a:gd name="T19" fmla="*/ 773 h 894"/>
              <a:gd name="T20" fmla="*/ 3716 w 8479"/>
              <a:gd name="T21" fmla="*/ 745 h 894"/>
              <a:gd name="T22" fmla="*/ 3716 w 8479"/>
              <a:gd name="T23" fmla="*/ 28 h 894"/>
              <a:gd name="T24" fmla="*/ 3744 w 8479"/>
              <a:gd name="T25" fmla="*/ 0 h 894"/>
              <a:gd name="T26" fmla="*/ 5033 w 8479"/>
              <a:gd name="T27" fmla="*/ 0 h 894"/>
              <a:gd name="T28" fmla="*/ 5061 w 8479"/>
              <a:gd name="T29" fmla="*/ 28 h 894"/>
              <a:gd name="T30" fmla="*/ 5061 w 8479"/>
              <a:gd name="T31" fmla="*/ 516 h 894"/>
              <a:gd name="T32" fmla="*/ 5089 w 8479"/>
              <a:gd name="T33" fmla="*/ 544 h 894"/>
              <a:gd name="T34" fmla="*/ 5446 w 8479"/>
              <a:gd name="T35" fmla="*/ 544 h 894"/>
              <a:gd name="T36" fmla="*/ 5474 w 8479"/>
              <a:gd name="T37" fmla="*/ 516 h 894"/>
              <a:gd name="T38" fmla="*/ 5474 w 8479"/>
              <a:gd name="T39" fmla="*/ 205 h 894"/>
              <a:gd name="T40" fmla="*/ 5502 w 8479"/>
              <a:gd name="T41" fmla="*/ 177 h 894"/>
              <a:gd name="T42" fmla="*/ 6295 w 8479"/>
              <a:gd name="T43" fmla="*/ 177 h 894"/>
              <a:gd name="T44" fmla="*/ 6323 w 8479"/>
              <a:gd name="T45" fmla="*/ 205 h 894"/>
              <a:gd name="T46" fmla="*/ 6323 w 8479"/>
              <a:gd name="T47" fmla="*/ 866 h 894"/>
              <a:gd name="T48" fmla="*/ 6351 w 8479"/>
              <a:gd name="T49" fmla="*/ 894 h 894"/>
              <a:gd name="T50" fmla="*/ 7237 w 8479"/>
              <a:gd name="T51" fmla="*/ 894 h 894"/>
              <a:gd name="T52" fmla="*/ 7265 w 8479"/>
              <a:gd name="T53" fmla="*/ 866 h 894"/>
              <a:gd name="T54" fmla="*/ 7265 w 8479"/>
              <a:gd name="T55" fmla="*/ 563 h 894"/>
              <a:gd name="T56" fmla="*/ 7293 w 8479"/>
              <a:gd name="T57" fmla="*/ 535 h 894"/>
              <a:gd name="T58" fmla="*/ 8479 w 8479"/>
              <a:gd name="T59" fmla="*/ 535 h 894"/>
              <a:gd name="connsiteX0" fmla="*/ 0 w 8665"/>
              <a:gd name="connsiteY0" fmla="*/ 8635 h 10000"/>
              <a:gd name="connsiteX1" fmla="*/ 33 w 8665"/>
              <a:gd name="connsiteY1" fmla="*/ 8322 h 10000"/>
              <a:gd name="connsiteX2" fmla="*/ 33 w 8665"/>
              <a:gd name="connsiteY2" fmla="*/ 2942 h 10000"/>
              <a:gd name="connsiteX3" fmla="*/ 66 w 8665"/>
              <a:gd name="connsiteY3" fmla="*/ 2629 h 10000"/>
              <a:gd name="connsiteX4" fmla="*/ 1262 w 8665"/>
              <a:gd name="connsiteY4" fmla="*/ 2629 h 10000"/>
              <a:gd name="connsiteX5" fmla="*/ 1295 w 8665"/>
              <a:gd name="connsiteY5" fmla="*/ 2942 h 10000"/>
              <a:gd name="connsiteX6" fmla="*/ 1295 w 8665"/>
              <a:gd name="connsiteY6" fmla="*/ 8333 h 10000"/>
              <a:gd name="connsiteX7" fmla="*/ 1328 w 8665"/>
              <a:gd name="connsiteY7" fmla="*/ 8647 h 10000"/>
              <a:gd name="connsiteX8" fmla="*/ 3015 w 8665"/>
              <a:gd name="connsiteY8" fmla="*/ 8647 h 10000"/>
              <a:gd name="connsiteX9" fmla="*/ 3048 w 8665"/>
              <a:gd name="connsiteY9" fmla="*/ 8333 h 10000"/>
              <a:gd name="connsiteX10" fmla="*/ 3048 w 8665"/>
              <a:gd name="connsiteY10" fmla="*/ 313 h 10000"/>
              <a:gd name="connsiteX11" fmla="*/ 3081 w 8665"/>
              <a:gd name="connsiteY11" fmla="*/ 0 h 10000"/>
              <a:gd name="connsiteX12" fmla="*/ 4601 w 8665"/>
              <a:gd name="connsiteY12" fmla="*/ 0 h 10000"/>
              <a:gd name="connsiteX13" fmla="*/ 4634 w 8665"/>
              <a:gd name="connsiteY13" fmla="*/ 313 h 10000"/>
              <a:gd name="connsiteX14" fmla="*/ 4634 w 8665"/>
              <a:gd name="connsiteY14" fmla="*/ 5772 h 10000"/>
              <a:gd name="connsiteX15" fmla="*/ 4667 w 8665"/>
              <a:gd name="connsiteY15" fmla="*/ 6085 h 10000"/>
              <a:gd name="connsiteX16" fmla="*/ 5088 w 8665"/>
              <a:gd name="connsiteY16" fmla="*/ 6085 h 10000"/>
              <a:gd name="connsiteX17" fmla="*/ 5121 w 8665"/>
              <a:gd name="connsiteY17" fmla="*/ 5772 h 10000"/>
              <a:gd name="connsiteX18" fmla="*/ 5121 w 8665"/>
              <a:gd name="connsiteY18" fmla="*/ 2293 h 10000"/>
              <a:gd name="connsiteX19" fmla="*/ 5154 w 8665"/>
              <a:gd name="connsiteY19" fmla="*/ 1980 h 10000"/>
              <a:gd name="connsiteX20" fmla="*/ 6089 w 8665"/>
              <a:gd name="connsiteY20" fmla="*/ 1980 h 10000"/>
              <a:gd name="connsiteX21" fmla="*/ 6122 w 8665"/>
              <a:gd name="connsiteY21" fmla="*/ 2293 h 10000"/>
              <a:gd name="connsiteX22" fmla="*/ 6122 w 8665"/>
              <a:gd name="connsiteY22" fmla="*/ 9687 h 10000"/>
              <a:gd name="connsiteX23" fmla="*/ 6155 w 8665"/>
              <a:gd name="connsiteY23" fmla="*/ 10000 h 10000"/>
              <a:gd name="connsiteX24" fmla="*/ 7200 w 8665"/>
              <a:gd name="connsiteY24" fmla="*/ 10000 h 10000"/>
              <a:gd name="connsiteX25" fmla="*/ 7233 w 8665"/>
              <a:gd name="connsiteY25" fmla="*/ 9687 h 10000"/>
              <a:gd name="connsiteX26" fmla="*/ 7233 w 8665"/>
              <a:gd name="connsiteY26" fmla="*/ 6298 h 10000"/>
              <a:gd name="connsiteX27" fmla="*/ 7266 w 8665"/>
              <a:gd name="connsiteY27" fmla="*/ 5984 h 10000"/>
              <a:gd name="connsiteX28" fmla="*/ 8665 w 8665"/>
              <a:gd name="connsiteY28" fmla="*/ 5984 h 10000"/>
              <a:gd name="connsiteX0" fmla="*/ 0 w 9962"/>
              <a:gd name="connsiteY0" fmla="*/ 8322 h 10000"/>
              <a:gd name="connsiteX1" fmla="*/ 0 w 9962"/>
              <a:gd name="connsiteY1" fmla="*/ 2942 h 10000"/>
              <a:gd name="connsiteX2" fmla="*/ 38 w 9962"/>
              <a:gd name="connsiteY2" fmla="*/ 2629 h 10000"/>
              <a:gd name="connsiteX3" fmla="*/ 1418 w 9962"/>
              <a:gd name="connsiteY3" fmla="*/ 2629 h 10000"/>
              <a:gd name="connsiteX4" fmla="*/ 1457 w 9962"/>
              <a:gd name="connsiteY4" fmla="*/ 2942 h 10000"/>
              <a:gd name="connsiteX5" fmla="*/ 1457 w 9962"/>
              <a:gd name="connsiteY5" fmla="*/ 8333 h 10000"/>
              <a:gd name="connsiteX6" fmla="*/ 1495 w 9962"/>
              <a:gd name="connsiteY6" fmla="*/ 8647 h 10000"/>
              <a:gd name="connsiteX7" fmla="*/ 3442 w 9962"/>
              <a:gd name="connsiteY7" fmla="*/ 8647 h 10000"/>
              <a:gd name="connsiteX8" fmla="*/ 3480 w 9962"/>
              <a:gd name="connsiteY8" fmla="*/ 8333 h 10000"/>
              <a:gd name="connsiteX9" fmla="*/ 3480 w 9962"/>
              <a:gd name="connsiteY9" fmla="*/ 313 h 10000"/>
              <a:gd name="connsiteX10" fmla="*/ 3518 w 9962"/>
              <a:gd name="connsiteY10" fmla="*/ 0 h 10000"/>
              <a:gd name="connsiteX11" fmla="*/ 5272 w 9962"/>
              <a:gd name="connsiteY11" fmla="*/ 0 h 10000"/>
              <a:gd name="connsiteX12" fmla="*/ 5310 w 9962"/>
              <a:gd name="connsiteY12" fmla="*/ 313 h 10000"/>
              <a:gd name="connsiteX13" fmla="*/ 5310 w 9962"/>
              <a:gd name="connsiteY13" fmla="*/ 5772 h 10000"/>
              <a:gd name="connsiteX14" fmla="*/ 5348 w 9962"/>
              <a:gd name="connsiteY14" fmla="*/ 6085 h 10000"/>
              <a:gd name="connsiteX15" fmla="*/ 5834 w 9962"/>
              <a:gd name="connsiteY15" fmla="*/ 6085 h 10000"/>
              <a:gd name="connsiteX16" fmla="*/ 5872 w 9962"/>
              <a:gd name="connsiteY16" fmla="*/ 5772 h 10000"/>
              <a:gd name="connsiteX17" fmla="*/ 5872 w 9962"/>
              <a:gd name="connsiteY17" fmla="*/ 2293 h 10000"/>
              <a:gd name="connsiteX18" fmla="*/ 5910 w 9962"/>
              <a:gd name="connsiteY18" fmla="*/ 1980 h 10000"/>
              <a:gd name="connsiteX19" fmla="*/ 6989 w 9962"/>
              <a:gd name="connsiteY19" fmla="*/ 1980 h 10000"/>
              <a:gd name="connsiteX20" fmla="*/ 7027 w 9962"/>
              <a:gd name="connsiteY20" fmla="*/ 2293 h 10000"/>
              <a:gd name="connsiteX21" fmla="*/ 7027 w 9962"/>
              <a:gd name="connsiteY21" fmla="*/ 9687 h 10000"/>
              <a:gd name="connsiteX22" fmla="*/ 7065 w 9962"/>
              <a:gd name="connsiteY22" fmla="*/ 10000 h 10000"/>
              <a:gd name="connsiteX23" fmla="*/ 8271 w 9962"/>
              <a:gd name="connsiteY23" fmla="*/ 10000 h 10000"/>
              <a:gd name="connsiteX24" fmla="*/ 8309 w 9962"/>
              <a:gd name="connsiteY24" fmla="*/ 9687 h 10000"/>
              <a:gd name="connsiteX25" fmla="*/ 8309 w 9962"/>
              <a:gd name="connsiteY25" fmla="*/ 6298 h 10000"/>
              <a:gd name="connsiteX26" fmla="*/ 8347 w 9962"/>
              <a:gd name="connsiteY26" fmla="*/ 5984 h 10000"/>
              <a:gd name="connsiteX27" fmla="*/ 9962 w 9962"/>
              <a:gd name="connsiteY27" fmla="*/ 5984 h 10000"/>
              <a:gd name="connsiteX0" fmla="*/ 0 w 10000"/>
              <a:gd name="connsiteY0" fmla="*/ 2942 h 10000"/>
              <a:gd name="connsiteX1" fmla="*/ 38 w 10000"/>
              <a:gd name="connsiteY1" fmla="*/ 2629 h 10000"/>
              <a:gd name="connsiteX2" fmla="*/ 1423 w 10000"/>
              <a:gd name="connsiteY2" fmla="*/ 2629 h 10000"/>
              <a:gd name="connsiteX3" fmla="*/ 1463 w 10000"/>
              <a:gd name="connsiteY3" fmla="*/ 2942 h 10000"/>
              <a:gd name="connsiteX4" fmla="*/ 1463 w 10000"/>
              <a:gd name="connsiteY4" fmla="*/ 8333 h 10000"/>
              <a:gd name="connsiteX5" fmla="*/ 1501 w 10000"/>
              <a:gd name="connsiteY5" fmla="*/ 8647 h 10000"/>
              <a:gd name="connsiteX6" fmla="*/ 3455 w 10000"/>
              <a:gd name="connsiteY6" fmla="*/ 8647 h 10000"/>
              <a:gd name="connsiteX7" fmla="*/ 3493 w 10000"/>
              <a:gd name="connsiteY7" fmla="*/ 8333 h 10000"/>
              <a:gd name="connsiteX8" fmla="*/ 3493 w 10000"/>
              <a:gd name="connsiteY8" fmla="*/ 313 h 10000"/>
              <a:gd name="connsiteX9" fmla="*/ 3531 w 10000"/>
              <a:gd name="connsiteY9" fmla="*/ 0 h 10000"/>
              <a:gd name="connsiteX10" fmla="*/ 5292 w 10000"/>
              <a:gd name="connsiteY10" fmla="*/ 0 h 10000"/>
              <a:gd name="connsiteX11" fmla="*/ 5330 w 10000"/>
              <a:gd name="connsiteY11" fmla="*/ 313 h 10000"/>
              <a:gd name="connsiteX12" fmla="*/ 5330 w 10000"/>
              <a:gd name="connsiteY12" fmla="*/ 5772 h 10000"/>
              <a:gd name="connsiteX13" fmla="*/ 5368 w 10000"/>
              <a:gd name="connsiteY13" fmla="*/ 6085 h 10000"/>
              <a:gd name="connsiteX14" fmla="*/ 5856 w 10000"/>
              <a:gd name="connsiteY14" fmla="*/ 6085 h 10000"/>
              <a:gd name="connsiteX15" fmla="*/ 5894 w 10000"/>
              <a:gd name="connsiteY15" fmla="*/ 5772 h 10000"/>
              <a:gd name="connsiteX16" fmla="*/ 5894 w 10000"/>
              <a:gd name="connsiteY16" fmla="*/ 2293 h 10000"/>
              <a:gd name="connsiteX17" fmla="*/ 5933 w 10000"/>
              <a:gd name="connsiteY17" fmla="*/ 1980 h 10000"/>
              <a:gd name="connsiteX18" fmla="*/ 7016 w 10000"/>
              <a:gd name="connsiteY18" fmla="*/ 1980 h 10000"/>
              <a:gd name="connsiteX19" fmla="*/ 7054 w 10000"/>
              <a:gd name="connsiteY19" fmla="*/ 2293 h 10000"/>
              <a:gd name="connsiteX20" fmla="*/ 7054 w 10000"/>
              <a:gd name="connsiteY20" fmla="*/ 9687 h 10000"/>
              <a:gd name="connsiteX21" fmla="*/ 7092 w 10000"/>
              <a:gd name="connsiteY21" fmla="*/ 10000 h 10000"/>
              <a:gd name="connsiteX22" fmla="*/ 8303 w 10000"/>
              <a:gd name="connsiteY22" fmla="*/ 10000 h 10000"/>
              <a:gd name="connsiteX23" fmla="*/ 8341 w 10000"/>
              <a:gd name="connsiteY23" fmla="*/ 9687 h 10000"/>
              <a:gd name="connsiteX24" fmla="*/ 8341 w 10000"/>
              <a:gd name="connsiteY24" fmla="*/ 6298 h 10000"/>
              <a:gd name="connsiteX25" fmla="*/ 8379 w 10000"/>
              <a:gd name="connsiteY25" fmla="*/ 5984 h 10000"/>
              <a:gd name="connsiteX26" fmla="*/ 10000 w 10000"/>
              <a:gd name="connsiteY26" fmla="*/ 5984 h 10000"/>
              <a:gd name="connsiteX0" fmla="*/ 0 w 9962"/>
              <a:gd name="connsiteY0" fmla="*/ 2629 h 10000"/>
              <a:gd name="connsiteX1" fmla="*/ 1385 w 9962"/>
              <a:gd name="connsiteY1" fmla="*/ 2629 h 10000"/>
              <a:gd name="connsiteX2" fmla="*/ 1425 w 9962"/>
              <a:gd name="connsiteY2" fmla="*/ 2942 h 10000"/>
              <a:gd name="connsiteX3" fmla="*/ 1425 w 9962"/>
              <a:gd name="connsiteY3" fmla="*/ 8333 h 10000"/>
              <a:gd name="connsiteX4" fmla="*/ 1463 w 9962"/>
              <a:gd name="connsiteY4" fmla="*/ 8647 h 10000"/>
              <a:gd name="connsiteX5" fmla="*/ 3417 w 9962"/>
              <a:gd name="connsiteY5" fmla="*/ 8647 h 10000"/>
              <a:gd name="connsiteX6" fmla="*/ 3455 w 9962"/>
              <a:gd name="connsiteY6" fmla="*/ 8333 h 10000"/>
              <a:gd name="connsiteX7" fmla="*/ 3455 w 9962"/>
              <a:gd name="connsiteY7" fmla="*/ 313 h 10000"/>
              <a:gd name="connsiteX8" fmla="*/ 3493 w 9962"/>
              <a:gd name="connsiteY8" fmla="*/ 0 h 10000"/>
              <a:gd name="connsiteX9" fmla="*/ 5254 w 9962"/>
              <a:gd name="connsiteY9" fmla="*/ 0 h 10000"/>
              <a:gd name="connsiteX10" fmla="*/ 5292 w 9962"/>
              <a:gd name="connsiteY10" fmla="*/ 313 h 10000"/>
              <a:gd name="connsiteX11" fmla="*/ 5292 w 9962"/>
              <a:gd name="connsiteY11" fmla="*/ 5772 h 10000"/>
              <a:gd name="connsiteX12" fmla="*/ 5330 w 9962"/>
              <a:gd name="connsiteY12" fmla="*/ 6085 h 10000"/>
              <a:gd name="connsiteX13" fmla="*/ 5818 w 9962"/>
              <a:gd name="connsiteY13" fmla="*/ 6085 h 10000"/>
              <a:gd name="connsiteX14" fmla="*/ 5856 w 9962"/>
              <a:gd name="connsiteY14" fmla="*/ 5772 h 10000"/>
              <a:gd name="connsiteX15" fmla="*/ 5856 w 9962"/>
              <a:gd name="connsiteY15" fmla="*/ 2293 h 10000"/>
              <a:gd name="connsiteX16" fmla="*/ 5895 w 9962"/>
              <a:gd name="connsiteY16" fmla="*/ 1980 h 10000"/>
              <a:gd name="connsiteX17" fmla="*/ 6978 w 9962"/>
              <a:gd name="connsiteY17" fmla="*/ 1980 h 10000"/>
              <a:gd name="connsiteX18" fmla="*/ 7016 w 9962"/>
              <a:gd name="connsiteY18" fmla="*/ 2293 h 10000"/>
              <a:gd name="connsiteX19" fmla="*/ 7016 w 9962"/>
              <a:gd name="connsiteY19" fmla="*/ 9687 h 10000"/>
              <a:gd name="connsiteX20" fmla="*/ 7054 w 9962"/>
              <a:gd name="connsiteY20" fmla="*/ 10000 h 10000"/>
              <a:gd name="connsiteX21" fmla="*/ 8265 w 9962"/>
              <a:gd name="connsiteY21" fmla="*/ 10000 h 10000"/>
              <a:gd name="connsiteX22" fmla="*/ 8303 w 9962"/>
              <a:gd name="connsiteY22" fmla="*/ 9687 h 10000"/>
              <a:gd name="connsiteX23" fmla="*/ 8303 w 9962"/>
              <a:gd name="connsiteY23" fmla="*/ 6298 h 10000"/>
              <a:gd name="connsiteX24" fmla="*/ 8341 w 9962"/>
              <a:gd name="connsiteY24" fmla="*/ 5984 h 10000"/>
              <a:gd name="connsiteX25" fmla="*/ 9962 w 9962"/>
              <a:gd name="connsiteY25" fmla="*/ 5984 h 10000"/>
              <a:gd name="connsiteX0" fmla="*/ 0 w 8610"/>
              <a:gd name="connsiteY0" fmla="*/ 2629 h 10000"/>
              <a:gd name="connsiteX1" fmla="*/ 40 w 8610"/>
              <a:gd name="connsiteY1" fmla="*/ 2942 h 10000"/>
              <a:gd name="connsiteX2" fmla="*/ 40 w 8610"/>
              <a:gd name="connsiteY2" fmla="*/ 8333 h 10000"/>
              <a:gd name="connsiteX3" fmla="*/ 79 w 8610"/>
              <a:gd name="connsiteY3" fmla="*/ 8647 h 10000"/>
              <a:gd name="connsiteX4" fmla="*/ 2040 w 8610"/>
              <a:gd name="connsiteY4" fmla="*/ 8647 h 10000"/>
              <a:gd name="connsiteX5" fmla="*/ 2078 w 8610"/>
              <a:gd name="connsiteY5" fmla="*/ 8333 h 10000"/>
              <a:gd name="connsiteX6" fmla="*/ 2078 w 8610"/>
              <a:gd name="connsiteY6" fmla="*/ 313 h 10000"/>
              <a:gd name="connsiteX7" fmla="*/ 2116 w 8610"/>
              <a:gd name="connsiteY7" fmla="*/ 0 h 10000"/>
              <a:gd name="connsiteX8" fmla="*/ 3884 w 8610"/>
              <a:gd name="connsiteY8" fmla="*/ 0 h 10000"/>
              <a:gd name="connsiteX9" fmla="*/ 3922 w 8610"/>
              <a:gd name="connsiteY9" fmla="*/ 313 h 10000"/>
              <a:gd name="connsiteX10" fmla="*/ 3922 w 8610"/>
              <a:gd name="connsiteY10" fmla="*/ 5772 h 10000"/>
              <a:gd name="connsiteX11" fmla="*/ 3960 w 8610"/>
              <a:gd name="connsiteY11" fmla="*/ 6085 h 10000"/>
              <a:gd name="connsiteX12" fmla="*/ 4450 w 8610"/>
              <a:gd name="connsiteY12" fmla="*/ 6085 h 10000"/>
              <a:gd name="connsiteX13" fmla="*/ 4488 w 8610"/>
              <a:gd name="connsiteY13" fmla="*/ 5772 h 10000"/>
              <a:gd name="connsiteX14" fmla="*/ 4488 w 8610"/>
              <a:gd name="connsiteY14" fmla="*/ 2293 h 10000"/>
              <a:gd name="connsiteX15" fmla="*/ 4527 w 8610"/>
              <a:gd name="connsiteY15" fmla="*/ 1980 h 10000"/>
              <a:gd name="connsiteX16" fmla="*/ 5615 w 8610"/>
              <a:gd name="connsiteY16" fmla="*/ 1980 h 10000"/>
              <a:gd name="connsiteX17" fmla="*/ 5653 w 8610"/>
              <a:gd name="connsiteY17" fmla="*/ 2293 h 10000"/>
              <a:gd name="connsiteX18" fmla="*/ 5653 w 8610"/>
              <a:gd name="connsiteY18" fmla="*/ 9687 h 10000"/>
              <a:gd name="connsiteX19" fmla="*/ 5691 w 8610"/>
              <a:gd name="connsiteY19" fmla="*/ 10000 h 10000"/>
              <a:gd name="connsiteX20" fmla="*/ 6907 w 8610"/>
              <a:gd name="connsiteY20" fmla="*/ 10000 h 10000"/>
              <a:gd name="connsiteX21" fmla="*/ 6945 w 8610"/>
              <a:gd name="connsiteY21" fmla="*/ 9687 h 10000"/>
              <a:gd name="connsiteX22" fmla="*/ 6945 w 8610"/>
              <a:gd name="connsiteY22" fmla="*/ 6298 h 10000"/>
              <a:gd name="connsiteX23" fmla="*/ 6983 w 8610"/>
              <a:gd name="connsiteY23" fmla="*/ 5984 h 10000"/>
              <a:gd name="connsiteX24" fmla="*/ 8610 w 8610"/>
              <a:gd name="connsiteY24" fmla="*/ 5984 h 10000"/>
              <a:gd name="connsiteX0" fmla="*/ 0 w 9954"/>
              <a:gd name="connsiteY0" fmla="*/ 2942 h 10000"/>
              <a:gd name="connsiteX1" fmla="*/ 0 w 9954"/>
              <a:gd name="connsiteY1" fmla="*/ 8333 h 10000"/>
              <a:gd name="connsiteX2" fmla="*/ 46 w 9954"/>
              <a:gd name="connsiteY2" fmla="*/ 8647 h 10000"/>
              <a:gd name="connsiteX3" fmla="*/ 2323 w 9954"/>
              <a:gd name="connsiteY3" fmla="*/ 8647 h 10000"/>
              <a:gd name="connsiteX4" fmla="*/ 2367 w 9954"/>
              <a:gd name="connsiteY4" fmla="*/ 8333 h 10000"/>
              <a:gd name="connsiteX5" fmla="*/ 2367 w 9954"/>
              <a:gd name="connsiteY5" fmla="*/ 313 h 10000"/>
              <a:gd name="connsiteX6" fmla="*/ 2412 w 9954"/>
              <a:gd name="connsiteY6" fmla="*/ 0 h 10000"/>
              <a:gd name="connsiteX7" fmla="*/ 4465 w 9954"/>
              <a:gd name="connsiteY7" fmla="*/ 0 h 10000"/>
              <a:gd name="connsiteX8" fmla="*/ 4509 w 9954"/>
              <a:gd name="connsiteY8" fmla="*/ 313 h 10000"/>
              <a:gd name="connsiteX9" fmla="*/ 4509 w 9954"/>
              <a:gd name="connsiteY9" fmla="*/ 5772 h 10000"/>
              <a:gd name="connsiteX10" fmla="*/ 4553 w 9954"/>
              <a:gd name="connsiteY10" fmla="*/ 6085 h 10000"/>
              <a:gd name="connsiteX11" fmla="*/ 5122 w 9954"/>
              <a:gd name="connsiteY11" fmla="*/ 6085 h 10000"/>
              <a:gd name="connsiteX12" fmla="*/ 5167 w 9954"/>
              <a:gd name="connsiteY12" fmla="*/ 5772 h 10000"/>
              <a:gd name="connsiteX13" fmla="*/ 5167 w 9954"/>
              <a:gd name="connsiteY13" fmla="*/ 2293 h 10000"/>
              <a:gd name="connsiteX14" fmla="*/ 5212 w 9954"/>
              <a:gd name="connsiteY14" fmla="*/ 1980 h 10000"/>
              <a:gd name="connsiteX15" fmla="*/ 6475 w 9954"/>
              <a:gd name="connsiteY15" fmla="*/ 1980 h 10000"/>
              <a:gd name="connsiteX16" fmla="*/ 6520 w 9954"/>
              <a:gd name="connsiteY16" fmla="*/ 2293 h 10000"/>
              <a:gd name="connsiteX17" fmla="*/ 6520 w 9954"/>
              <a:gd name="connsiteY17" fmla="*/ 9687 h 10000"/>
              <a:gd name="connsiteX18" fmla="*/ 6564 w 9954"/>
              <a:gd name="connsiteY18" fmla="*/ 10000 h 10000"/>
              <a:gd name="connsiteX19" fmla="*/ 7976 w 9954"/>
              <a:gd name="connsiteY19" fmla="*/ 10000 h 10000"/>
              <a:gd name="connsiteX20" fmla="*/ 8020 w 9954"/>
              <a:gd name="connsiteY20" fmla="*/ 9687 h 10000"/>
              <a:gd name="connsiteX21" fmla="*/ 8020 w 9954"/>
              <a:gd name="connsiteY21" fmla="*/ 6298 h 10000"/>
              <a:gd name="connsiteX22" fmla="*/ 8064 w 9954"/>
              <a:gd name="connsiteY22" fmla="*/ 5984 h 10000"/>
              <a:gd name="connsiteX23" fmla="*/ 9954 w 9954"/>
              <a:gd name="connsiteY23" fmla="*/ 5984 h 10000"/>
              <a:gd name="connsiteX0" fmla="*/ 0 w 10000"/>
              <a:gd name="connsiteY0" fmla="*/ 8333 h 10000"/>
              <a:gd name="connsiteX1" fmla="*/ 46 w 10000"/>
              <a:gd name="connsiteY1" fmla="*/ 8647 h 10000"/>
              <a:gd name="connsiteX2" fmla="*/ 2334 w 10000"/>
              <a:gd name="connsiteY2" fmla="*/ 8647 h 10000"/>
              <a:gd name="connsiteX3" fmla="*/ 2378 w 10000"/>
              <a:gd name="connsiteY3" fmla="*/ 8333 h 10000"/>
              <a:gd name="connsiteX4" fmla="*/ 2378 w 10000"/>
              <a:gd name="connsiteY4" fmla="*/ 313 h 10000"/>
              <a:gd name="connsiteX5" fmla="*/ 2423 w 10000"/>
              <a:gd name="connsiteY5" fmla="*/ 0 h 10000"/>
              <a:gd name="connsiteX6" fmla="*/ 4486 w 10000"/>
              <a:gd name="connsiteY6" fmla="*/ 0 h 10000"/>
              <a:gd name="connsiteX7" fmla="*/ 4530 w 10000"/>
              <a:gd name="connsiteY7" fmla="*/ 313 h 10000"/>
              <a:gd name="connsiteX8" fmla="*/ 4530 w 10000"/>
              <a:gd name="connsiteY8" fmla="*/ 5772 h 10000"/>
              <a:gd name="connsiteX9" fmla="*/ 4574 w 10000"/>
              <a:gd name="connsiteY9" fmla="*/ 6085 h 10000"/>
              <a:gd name="connsiteX10" fmla="*/ 5146 w 10000"/>
              <a:gd name="connsiteY10" fmla="*/ 6085 h 10000"/>
              <a:gd name="connsiteX11" fmla="*/ 5191 w 10000"/>
              <a:gd name="connsiteY11" fmla="*/ 5772 h 10000"/>
              <a:gd name="connsiteX12" fmla="*/ 5191 w 10000"/>
              <a:gd name="connsiteY12" fmla="*/ 2293 h 10000"/>
              <a:gd name="connsiteX13" fmla="*/ 5236 w 10000"/>
              <a:gd name="connsiteY13" fmla="*/ 1980 h 10000"/>
              <a:gd name="connsiteX14" fmla="*/ 6505 w 10000"/>
              <a:gd name="connsiteY14" fmla="*/ 1980 h 10000"/>
              <a:gd name="connsiteX15" fmla="*/ 6550 w 10000"/>
              <a:gd name="connsiteY15" fmla="*/ 2293 h 10000"/>
              <a:gd name="connsiteX16" fmla="*/ 6550 w 10000"/>
              <a:gd name="connsiteY16" fmla="*/ 9687 h 10000"/>
              <a:gd name="connsiteX17" fmla="*/ 6594 w 10000"/>
              <a:gd name="connsiteY17" fmla="*/ 10000 h 10000"/>
              <a:gd name="connsiteX18" fmla="*/ 8013 w 10000"/>
              <a:gd name="connsiteY18" fmla="*/ 10000 h 10000"/>
              <a:gd name="connsiteX19" fmla="*/ 8057 w 10000"/>
              <a:gd name="connsiteY19" fmla="*/ 9687 h 10000"/>
              <a:gd name="connsiteX20" fmla="*/ 8057 w 10000"/>
              <a:gd name="connsiteY20" fmla="*/ 6298 h 10000"/>
              <a:gd name="connsiteX21" fmla="*/ 8101 w 10000"/>
              <a:gd name="connsiteY21" fmla="*/ 5984 h 10000"/>
              <a:gd name="connsiteX22" fmla="*/ 10000 w 10000"/>
              <a:gd name="connsiteY22" fmla="*/ 5984 h 10000"/>
              <a:gd name="connsiteX0" fmla="*/ 0 w 8101"/>
              <a:gd name="connsiteY0" fmla="*/ 8333 h 10000"/>
              <a:gd name="connsiteX1" fmla="*/ 46 w 8101"/>
              <a:gd name="connsiteY1" fmla="*/ 8647 h 10000"/>
              <a:gd name="connsiteX2" fmla="*/ 2334 w 8101"/>
              <a:gd name="connsiteY2" fmla="*/ 8647 h 10000"/>
              <a:gd name="connsiteX3" fmla="*/ 2378 w 8101"/>
              <a:gd name="connsiteY3" fmla="*/ 8333 h 10000"/>
              <a:gd name="connsiteX4" fmla="*/ 2378 w 8101"/>
              <a:gd name="connsiteY4" fmla="*/ 313 h 10000"/>
              <a:gd name="connsiteX5" fmla="*/ 2423 w 8101"/>
              <a:gd name="connsiteY5" fmla="*/ 0 h 10000"/>
              <a:gd name="connsiteX6" fmla="*/ 4486 w 8101"/>
              <a:gd name="connsiteY6" fmla="*/ 0 h 10000"/>
              <a:gd name="connsiteX7" fmla="*/ 4530 w 8101"/>
              <a:gd name="connsiteY7" fmla="*/ 313 h 10000"/>
              <a:gd name="connsiteX8" fmla="*/ 4530 w 8101"/>
              <a:gd name="connsiteY8" fmla="*/ 5772 h 10000"/>
              <a:gd name="connsiteX9" fmla="*/ 4574 w 8101"/>
              <a:gd name="connsiteY9" fmla="*/ 6085 h 10000"/>
              <a:gd name="connsiteX10" fmla="*/ 5146 w 8101"/>
              <a:gd name="connsiteY10" fmla="*/ 6085 h 10000"/>
              <a:gd name="connsiteX11" fmla="*/ 5191 w 8101"/>
              <a:gd name="connsiteY11" fmla="*/ 5772 h 10000"/>
              <a:gd name="connsiteX12" fmla="*/ 5191 w 8101"/>
              <a:gd name="connsiteY12" fmla="*/ 2293 h 10000"/>
              <a:gd name="connsiteX13" fmla="*/ 5236 w 8101"/>
              <a:gd name="connsiteY13" fmla="*/ 1980 h 10000"/>
              <a:gd name="connsiteX14" fmla="*/ 6505 w 8101"/>
              <a:gd name="connsiteY14" fmla="*/ 1980 h 10000"/>
              <a:gd name="connsiteX15" fmla="*/ 6550 w 8101"/>
              <a:gd name="connsiteY15" fmla="*/ 2293 h 10000"/>
              <a:gd name="connsiteX16" fmla="*/ 6550 w 8101"/>
              <a:gd name="connsiteY16" fmla="*/ 9687 h 10000"/>
              <a:gd name="connsiteX17" fmla="*/ 6594 w 8101"/>
              <a:gd name="connsiteY17" fmla="*/ 10000 h 10000"/>
              <a:gd name="connsiteX18" fmla="*/ 8013 w 8101"/>
              <a:gd name="connsiteY18" fmla="*/ 10000 h 10000"/>
              <a:gd name="connsiteX19" fmla="*/ 8057 w 8101"/>
              <a:gd name="connsiteY19" fmla="*/ 9687 h 10000"/>
              <a:gd name="connsiteX20" fmla="*/ 8057 w 8101"/>
              <a:gd name="connsiteY20" fmla="*/ 6298 h 10000"/>
              <a:gd name="connsiteX21" fmla="*/ 8101 w 8101"/>
              <a:gd name="connsiteY21" fmla="*/ 5984 h 10000"/>
              <a:gd name="connsiteX0" fmla="*/ 0 w 9946"/>
              <a:gd name="connsiteY0" fmla="*/ 8333 h 10000"/>
              <a:gd name="connsiteX1" fmla="*/ 57 w 9946"/>
              <a:gd name="connsiteY1" fmla="*/ 8647 h 10000"/>
              <a:gd name="connsiteX2" fmla="*/ 2881 w 9946"/>
              <a:gd name="connsiteY2" fmla="*/ 8647 h 10000"/>
              <a:gd name="connsiteX3" fmla="*/ 2935 w 9946"/>
              <a:gd name="connsiteY3" fmla="*/ 8333 h 10000"/>
              <a:gd name="connsiteX4" fmla="*/ 2935 w 9946"/>
              <a:gd name="connsiteY4" fmla="*/ 313 h 10000"/>
              <a:gd name="connsiteX5" fmla="*/ 2991 w 9946"/>
              <a:gd name="connsiteY5" fmla="*/ 0 h 10000"/>
              <a:gd name="connsiteX6" fmla="*/ 5538 w 9946"/>
              <a:gd name="connsiteY6" fmla="*/ 0 h 10000"/>
              <a:gd name="connsiteX7" fmla="*/ 5592 w 9946"/>
              <a:gd name="connsiteY7" fmla="*/ 313 h 10000"/>
              <a:gd name="connsiteX8" fmla="*/ 5592 w 9946"/>
              <a:gd name="connsiteY8" fmla="*/ 5772 h 10000"/>
              <a:gd name="connsiteX9" fmla="*/ 5646 w 9946"/>
              <a:gd name="connsiteY9" fmla="*/ 6085 h 10000"/>
              <a:gd name="connsiteX10" fmla="*/ 6352 w 9946"/>
              <a:gd name="connsiteY10" fmla="*/ 6085 h 10000"/>
              <a:gd name="connsiteX11" fmla="*/ 6408 w 9946"/>
              <a:gd name="connsiteY11" fmla="*/ 5772 h 10000"/>
              <a:gd name="connsiteX12" fmla="*/ 6408 w 9946"/>
              <a:gd name="connsiteY12" fmla="*/ 2293 h 10000"/>
              <a:gd name="connsiteX13" fmla="*/ 6463 w 9946"/>
              <a:gd name="connsiteY13" fmla="*/ 1980 h 10000"/>
              <a:gd name="connsiteX14" fmla="*/ 8030 w 9946"/>
              <a:gd name="connsiteY14" fmla="*/ 1980 h 10000"/>
              <a:gd name="connsiteX15" fmla="*/ 8085 w 9946"/>
              <a:gd name="connsiteY15" fmla="*/ 2293 h 10000"/>
              <a:gd name="connsiteX16" fmla="*/ 8085 w 9946"/>
              <a:gd name="connsiteY16" fmla="*/ 9687 h 10000"/>
              <a:gd name="connsiteX17" fmla="*/ 8140 w 9946"/>
              <a:gd name="connsiteY17" fmla="*/ 10000 h 10000"/>
              <a:gd name="connsiteX18" fmla="*/ 9891 w 9946"/>
              <a:gd name="connsiteY18" fmla="*/ 10000 h 10000"/>
              <a:gd name="connsiteX19" fmla="*/ 9946 w 9946"/>
              <a:gd name="connsiteY19" fmla="*/ 9687 h 10000"/>
              <a:gd name="connsiteX20" fmla="*/ 9946 w 9946"/>
              <a:gd name="connsiteY20" fmla="*/ 6298 h 10000"/>
              <a:gd name="connsiteX0" fmla="*/ 0 w 10000"/>
              <a:gd name="connsiteY0" fmla="*/ 8333 h 10000"/>
              <a:gd name="connsiteX1" fmla="*/ 57 w 10000"/>
              <a:gd name="connsiteY1" fmla="*/ 8647 h 10000"/>
              <a:gd name="connsiteX2" fmla="*/ 2897 w 10000"/>
              <a:gd name="connsiteY2" fmla="*/ 8647 h 10000"/>
              <a:gd name="connsiteX3" fmla="*/ 2951 w 10000"/>
              <a:gd name="connsiteY3" fmla="*/ 8333 h 10000"/>
              <a:gd name="connsiteX4" fmla="*/ 2951 w 10000"/>
              <a:gd name="connsiteY4" fmla="*/ 313 h 10000"/>
              <a:gd name="connsiteX5" fmla="*/ 3007 w 10000"/>
              <a:gd name="connsiteY5" fmla="*/ 0 h 10000"/>
              <a:gd name="connsiteX6" fmla="*/ 5568 w 10000"/>
              <a:gd name="connsiteY6" fmla="*/ 0 h 10000"/>
              <a:gd name="connsiteX7" fmla="*/ 5622 w 10000"/>
              <a:gd name="connsiteY7" fmla="*/ 313 h 10000"/>
              <a:gd name="connsiteX8" fmla="*/ 5622 w 10000"/>
              <a:gd name="connsiteY8" fmla="*/ 5772 h 10000"/>
              <a:gd name="connsiteX9" fmla="*/ 5677 w 10000"/>
              <a:gd name="connsiteY9" fmla="*/ 6085 h 10000"/>
              <a:gd name="connsiteX10" fmla="*/ 6386 w 10000"/>
              <a:gd name="connsiteY10" fmla="*/ 6085 h 10000"/>
              <a:gd name="connsiteX11" fmla="*/ 6443 w 10000"/>
              <a:gd name="connsiteY11" fmla="*/ 5772 h 10000"/>
              <a:gd name="connsiteX12" fmla="*/ 6443 w 10000"/>
              <a:gd name="connsiteY12" fmla="*/ 2293 h 10000"/>
              <a:gd name="connsiteX13" fmla="*/ 6498 w 10000"/>
              <a:gd name="connsiteY13" fmla="*/ 1980 h 10000"/>
              <a:gd name="connsiteX14" fmla="*/ 8074 w 10000"/>
              <a:gd name="connsiteY14" fmla="*/ 1980 h 10000"/>
              <a:gd name="connsiteX15" fmla="*/ 8129 w 10000"/>
              <a:gd name="connsiteY15" fmla="*/ 2293 h 10000"/>
              <a:gd name="connsiteX16" fmla="*/ 8129 w 10000"/>
              <a:gd name="connsiteY16" fmla="*/ 9687 h 10000"/>
              <a:gd name="connsiteX17" fmla="*/ 8184 w 10000"/>
              <a:gd name="connsiteY17" fmla="*/ 10000 h 10000"/>
              <a:gd name="connsiteX18" fmla="*/ 9945 w 10000"/>
              <a:gd name="connsiteY18" fmla="*/ 10000 h 10000"/>
              <a:gd name="connsiteX19" fmla="*/ 10000 w 10000"/>
              <a:gd name="connsiteY19" fmla="*/ 9687 h 10000"/>
              <a:gd name="connsiteX0" fmla="*/ 0 w 9945"/>
              <a:gd name="connsiteY0" fmla="*/ 8333 h 10000"/>
              <a:gd name="connsiteX1" fmla="*/ 57 w 9945"/>
              <a:gd name="connsiteY1" fmla="*/ 8647 h 10000"/>
              <a:gd name="connsiteX2" fmla="*/ 2897 w 9945"/>
              <a:gd name="connsiteY2" fmla="*/ 8647 h 10000"/>
              <a:gd name="connsiteX3" fmla="*/ 2951 w 9945"/>
              <a:gd name="connsiteY3" fmla="*/ 8333 h 10000"/>
              <a:gd name="connsiteX4" fmla="*/ 2951 w 9945"/>
              <a:gd name="connsiteY4" fmla="*/ 313 h 10000"/>
              <a:gd name="connsiteX5" fmla="*/ 3007 w 9945"/>
              <a:gd name="connsiteY5" fmla="*/ 0 h 10000"/>
              <a:gd name="connsiteX6" fmla="*/ 5568 w 9945"/>
              <a:gd name="connsiteY6" fmla="*/ 0 h 10000"/>
              <a:gd name="connsiteX7" fmla="*/ 5622 w 9945"/>
              <a:gd name="connsiteY7" fmla="*/ 313 h 10000"/>
              <a:gd name="connsiteX8" fmla="*/ 5622 w 9945"/>
              <a:gd name="connsiteY8" fmla="*/ 5772 h 10000"/>
              <a:gd name="connsiteX9" fmla="*/ 5677 w 9945"/>
              <a:gd name="connsiteY9" fmla="*/ 6085 h 10000"/>
              <a:gd name="connsiteX10" fmla="*/ 6386 w 9945"/>
              <a:gd name="connsiteY10" fmla="*/ 6085 h 10000"/>
              <a:gd name="connsiteX11" fmla="*/ 6443 w 9945"/>
              <a:gd name="connsiteY11" fmla="*/ 5772 h 10000"/>
              <a:gd name="connsiteX12" fmla="*/ 6443 w 9945"/>
              <a:gd name="connsiteY12" fmla="*/ 2293 h 10000"/>
              <a:gd name="connsiteX13" fmla="*/ 6498 w 9945"/>
              <a:gd name="connsiteY13" fmla="*/ 1980 h 10000"/>
              <a:gd name="connsiteX14" fmla="*/ 8074 w 9945"/>
              <a:gd name="connsiteY14" fmla="*/ 1980 h 10000"/>
              <a:gd name="connsiteX15" fmla="*/ 8129 w 9945"/>
              <a:gd name="connsiteY15" fmla="*/ 2293 h 10000"/>
              <a:gd name="connsiteX16" fmla="*/ 8129 w 9945"/>
              <a:gd name="connsiteY16" fmla="*/ 9687 h 10000"/>
              <a:gd name="connsiteX17" fmla="*/ 8184 w 9945"/>
              <a:gd name="connsiteY17" fmla="*/ 10000 h 10000"/>
              <a:gd name="connsiteX18" fmla="*/ 9945 w 9945"/>
              <a:gd name="connsiteY18" fmla="*/ 10000 h 10000"/>
              <a:gd name="connsiteX0" fmla="*/ 0 w 8229"/>
              <a:gd name="connsiteY0" fmla="*/ 8333 h 10000"/>
              <a:gd name="connsiteX1" fmla="*/ 57 w 8229"/>
              <a:gd name="connsiteY1" fmla="*/ 8647 h 10000"/>
              <a:gd name="connsiteX2" fmla="*/ 2913 w 8229"/>
              <a:gd name="connsiteY2" fmla="*/ 8647 h 10000"/>
              <a:gd name="connsiteX3" fmla="*/ 2967 w 8229"/>
              <a:gd name="connsiteY3" fmla="*/ 8333 h 10000"/>
              <a:gd name="connsiteX4" fmla="*/ 2967 w 8229"/>
              <a:gd name="connsiteY4" fmla="*/ 313 h 10000"/>
              <a:gd name="connsiteX5" fmla="*/ 3024 w 8229"/>
              <a:gd name="connsiteY5" fmla="*/ 0 h 10000"/>
              <a:gd name="connsiteX6" fmla="*/ 5599 w 8229"/>
              <a:gd name="connsiteY6" fmla="*/ 0 h 10000"/>
              <a:gd name="connsiteX7" fmla="*/ 5653 w 8229"/>
              <a:gd name="connsiteY7" fmla="*/ 313 h 10000"/>
              <a:gd name="connsiteX8" fmla="*/ 5653 w 8229"/>
              <a:gd name="connsiteY8" fmla="*/ 5772 h 10000"/>
              <a:gd name="connsiteX9" fmla="*/ 5708 w 8229"/>
              <a:gd name="connsiteY9" fmla="*/ 6085 h 10000"/>
              <a:gd name="connsiteX10" fmla="*/ 6421 w 8229"/>
              <a:gd name="connsiteY10" fmla="*/ 6085 h 10000"/>
              <a:gd name="connsiteX11" fmla="*/ 6479 w 8229"/>
              <a:gd name="connsiteY11" fmla="*/ 5772 h 10000"/>
              <a:gd name="connsiteX12" fmla="*/ 6479 w 8229"/>
              <a:gd name="connsiteY12" fmla="*/ 2293 h 10000"/>
              <a:gd name="connsiteX13" fmla="*/ 6534 w 8229"/>
              <a:gd name="connsiteY13" fmla="*/ 1980 h 10000"/>
              <a:gd name="connsiteX14" fmla="*/ 8119 w 8229"/>
              <a:gd name="connsiteY14" fmla="*/ 1980 h 10000"/>
              <a:gd name="connsiteX15" fmla="*/ 8174 w 8229"/>
              <a:gd name="connsiteY15" fmla="*/ 2293 h 10000"/>
              <a:gd name="connsiteX16" fmla="*/ 8174 w 8229"/>
              <a:gd name="connsiteY16" fmla="*/ 9687 h 10000"/>
              <a:gd name="connsiteX17" fmla="*/ 8229 w 8229"/>
              <a:gd name="connsiteY17" fmla="*/ 10000 h 10000"/>
              <a:gd name="connsiteX0" fmla="*/ 0 w 9933"/>
              <a:gd name="connsiteY0" fmla="*/ 8333 h 9687"/>
              <a:gd name="connsiteX1" fmla="*/ 69 w 9933"/>
              <a:gd name="connsiteY1" fmla="*/ 8647 h 9687"/>
              <a:gd name="connsiteX2" fmla="*/ 3540 w 9933"/>
              <a:gd name="connsiteY2" fmla="*/ 8647 h 9687"/>
              <a:gd name="connsiteX3" fmla="*/ 3606 w 9933"/>
              <a:gd name="connsiteY3" fmla="*/ 8333 h 9687"/>
              <a:gd name="connsiteX4" fmla="*/ 3606 w 9933"/>
              <a:gd name="connsiteY4" fmla="*/ 313 h 9687"/>
              <a:gd name="connsiteX5" fmla="*/ 3675 w 9933"/>
              <a:gd name="connsiteY5" fmla="*/ 0 h 9687"/>
              <a:gd name="connsiteX6" fmla="*/ 6804 w 9933"/>
              <a:gd name="connsiteY6" fmla="*/ 0 h 9687"/>
              <a:gd name="connsiteX7" fmla="*/ 6870 w 9933"/>
              <a:gd name="connsiteY7" fmla="*/ 313 h 9687"/>
              <a:gd name="connsiteX8" fmla="*/ 6870 w 9933"/>
              <a:gd name="connsiteY8" fmla="*/ 5772 h 9687"/>
              <a:gd name="connsiteX9" fmla="*/ 6936 w 9933"/>
              <a:gd name="connsiteY9" fmla="*/ 6085 h 9687"/>
              <a:gd name="connsiteX10" fmla="*/ 7803 w 9933"/>
              <a:gd name="connsiteY10" fmla="*/ 6085 h 9687"/>
              <a:gd name="connsiteX11" fmla="*/ 7873 w 9933"/>
              <a:gd name="connsiteY11" fmla="*/ 5772 h 9687"/>
              <a:gd name="connsiteX12" fmla="*/ 7873 w 9933"/>
              <a:gd name="connsiteY12" fmla="*/ 2293 h 9687"/>
              <a:gd name="connsiteX13" fmla="*/ 7940 w 9933"/>
              <a:gd name="connsiteY13" fmla="*/ 1980 h 9687"/>
              <a:gd name="connsiteX14" fmla="*/ 9866 w 9933"/>
              <a:gd name="connsiteY14" fmla="*/ 1980 h 9687"/>
              <a:gd name="connsiteX15" fmla="*/ 9933 w 9933"/>
              <a:gd name="connsiteY15" fmla="*/ 2293 h 9687"/>
              <a:gd name="connsiteX16" fmla="*/ 9933 w 9933"/>
              <a:gd name="connsiteY16" fmla="*/ 9687 h 9687"/>
              <a:gd name="connsiteX0" fmla="*/ 0 w 10000"/>
              <a:gd name="connsiteY0" fmla="*/ 8602 h 8926"/>
              <a:gd name="connsiteX1" fmla="*/ 69 w 10000"/>
              <a:gd name="connsiteY1" fmla="*/ 8926 h 8926"/>
              <a:gd name="connsiteX2" fmla="*/ 3564 w 10000"/>
              <a:gd name="connsiteY2" fmla="*/ 8926 h 8926"/>
              <a:gd name="connsiteX3" fmla="*/ 3630 w 10000"/>
              <a:gd name="connsiteY3" fmla="*/ 8602 h 8926"/>
              <a:gd name="connsiteX4" fmla="*/ 3630 w 10000"/>
              <a:gd name="connsiteY4" fmla="*/ 323 h 8926"/>
              <a:gd name="connsiteX5" fmla="*/ 3700 w 10000"/>
              <a:gd name="connsiteY5" fmla="*/ 0 h 8926"/>
              <a:gd name="connsiteX6" fmla="*/ 6850 w 10000"/>
              <a:gd name="connsiteY6" fmla="*/ 0 h 8926"/>
              <a:gd name="connsiteX7" fmla="*/ 6916 w 10000"/>
              <a:gd name="connsiteY7" fmla="*/ 323 h 8926"/>
              <a:gd name="connsiteX8" fmla="*/ 6916 w 10000"/>
              <a:gd name="connsiteY8" fmla="*/ 5959 h 8926"/>
              <a:gd name="connsiteX9" fmla="*/ 6983 w 10000"/>
              <a:gd name="connsiteY9" fmla="*/ 6282 h 8926"/>
              <a:gd name="connsiteX10" fmla="*/ 7856 w 10000"/>
              <a:gd name="connsiteY10" fmla="*/ 6282 h 8926"/>
              <a:gd name="connsiteX11" fmla="*/ 7926 w 10000"/>
              <a:gd name="connsiteY11" fmla="*/ 5959 h 8926"/>
              <a:gd name="connsiteX12" fmla="*/ 7926 w 10000"/>
              <a:gd name="connsiteY12" fmla="*/ 2367 h 8926"/>
              <a:gd name="connsiteX13" fmla="*/ 7994 w 10000"/>
              <a:gd name="connsiteY13" fmla="*/ 2044 h 8926"/>
              <a:gd name="connsiteX14" fmla="*/ 9933 w 10000"/>
              <a:gd name="connsiteY14" fmla="*/ 2044 h 8926"/>
              <a:gd name="connsiteX15" fmla="*/ 10000 w 10000"/>
              <a:gd name="connsiteY15" fmla="*/ 2367 h 8926"/>
              <a:gd name="connsiteX0" fmla="*/ 0 w 10000"/>
              <a:gd name="connsiteY0" fmla="*/ 9637 h 10000"/>
              <a:gd name="connsiteX1" fmla="*/ 3564 w 10000"/>
              <a:gd name="connsiteY1" fmla="*/ 10000 h 10000"/>
              <a:gd name="connsiteX2" fmla="*/ 3630 w 10000"/>
              <a:gd name="connsiteY2" fmla="*/ 9637 h 10000"/>
              <a:gd name="connsiteX3" fmla="*/ 3630 w 10000"/>
              <a:gd name="connsiteY3" fmla="*/ 362 h 10000"/>
              <a:gd name="connsiteX4" fmla="*/ 3700 w 10000"/>
              <a:gd name="connsiteY4" fmla="*/ 0 h 10000"/>
              <a:gd name="connsiteX5" fmla="*/ 6850 w 10000"/>
              <a:gd name="connsiteY5" fmla="*/ 0 h 10000"/>
              <a:gd name="connsiteX6" fmla="*/ 6916 w 10000"/>
              <a:gd name="connsiteY6" fmla="*/ 362 h 10000"/>
              <a:gd name="connsiteX7" fmla="*/ 6916 w 10000"/>
              <a:gd name="connsiteY7" fmla="*/ 6676 h 10000"/>
              <a:gd name="connsiteX8" fmla="*/ 6983 w 10000"/>
              <a:gd name="connsiteY8" fmla="*/ 7038 h 10000"/>
              <a:gd name="connsiteX9" fmla="*/ 7856 w 10000"/>
              <a:gd name="connsiteY9" fmla="*/ 7038 h 10000"/>
              <a:gd name="connsiteX10" fmla="*/ 7926 w 10000"/>
              <a:gd name="connsiteY10" fmla="*/ 6676 h 10000"/>
              <a:gd name="connsiteX11" fmla="*/ 7926 w 10000"/>
              <a:gd name="connsiteY11" fmla="*/ 2652 h 10000"/>
              <a:gd name="connsiteX12" fmla="*/ 7994 w 10000"/>
              <a:gd name="connsiteY12" fmla="*/ 2290 h 10000"/>
              <a:gd name="connsiteX13" fmla="*/ 9933 w 10000"/>
              <a:gd name="connsiteY13" fmla="*/ 2290 h 10000"/>
              <a:gd name="connsiteX14" fmla="*/ 10000 w 10000"/>
              <a:gd name="connsiteY14" fmla="*/ 2652 h 10000"/>
              <a:gd name="connsiteX0" fmla="*/ 0 w 9777"/>
              <a:gd name="connsiteY0" fmla="*/ 10089 h 10109"/>
              <a:gd name="connsiteX1" fmla="*/ 3341 w 9777"/>
              <a:gd name="connsiteY1" fmla="*/ 10000 h 10109"/>
              <a:gd name="connsiteX2" fmla="*/ 3407 w 9777"/>
              <a:gd name="connsiteY2" fmla="*/ 9637 h 10109"/>
              <a:gd name="connsiteX3" fmla="*/ 3407 w 9777"/>
              <a:gd name="connsiteY3" fmla="*/ 362 h 10109"/>
              <a:gd name="connsiteX4" fmla="*/ 3477 w 9777"/>
              <a:gd name="connsiteY4" fmla="*/ 0 h 10109"/>
              <a:gd name="connsiteX5" fmla="*/ 6627 w 9777"/>
              <a:gd name="connsiteY5" fmla="*/ 0 h 10109"/>
              <a:gd name="connsiteX6" fmla="*/ 6693 w 9777"/>
              <a:gd name="connsiteY6" fmla="*/ 362 h 10109"/>
              <a:gd name="connsiteX7" fmla="*/ 6693 w 9777"/>
              <a:gd name="connsiteY7" fmla="*/ 6676 h 10109"/>
              <a:gd name="connsiteX8" fmla="*/ 6760 w 9777"/>
              <a:gd name="connsiteY8" fmla="*/ 7038 h 10109"/>
              <a:gd name="connsiteX9" fmla="*/ 7633 w 9777"/>
              <a:gd name="connsiteY9" fmla="*/ 7038 h 10109"/>
              <a:gd name="connsiteX10" fmla="*/ 7703 w 9777"/>
              <a:gd name="connsiteY10" fmla="*/ 6676 h 10109"/>
              <a:gd name="connsiteX11" fmla="*/ 7703 w 9777"/>
              <a:gd name="connsiteY11" fmla="*/ 2652 h 10109"/>
              <a:gd name="connsiteX12" fmla="*/ 7771 w 9777"/>
              <a:gd name="connsiteY12" fmla="*/ 2290 h 10109"/>
              <a:gd name="connsiteX13" fmla="*/ 9710 w 9777"/>
              <a:gd name="connsiteY13" fmla="*/ 2290 h 10109"/>
              <a:gd name="connsiteX14" fmla="*/ 9777 w 9777"/>
              <a:gd name="connsiteY14" fmla="*/ 2652 h 10109"/>
              <a:gd name="connsiteX0" fmla="*/ 0 w 10000"/>
              <a:gd name="connsiteY0" fmla="*/ 9855 h 9901"/>
              <a:gd name="connsiteX1" fmla="*/ 3417 w 10000"/>
              <a:gd name="connsiteY1" fmla="*/ 9892 h 9901"/>
              <a:gd name="connsiteX2" fmla="*/ 3485 w 10000"/>
              <a:gd name="connsiteY2" fmla="*/ 9533 h 9901"/>
              <a:gd name="connsiteX3" fmla="*/ 3485 w 10000"/>
              <a:gd name="connsiteY3" fmla="*/ 358 h 9901"/>
              <a:gd name="connsiteX4" fmla="*/ 3556 w 10000"/>
              <a:gd name="connsiteY4" fmla="*/ 0 h 9901"/>
              <a:gd name="connsiteX5" fmla="*/ 6778 w 10000"/>
              <a:gd name="connsiteY5" fmla="*/ 0 h 9901"/>
              <a:gd name="connsiteX6" fmla="*/ 6846 w 10000"/>
              <a:gd name="connsiteY6" fmla="*/ 358 h 9901"/>
              <a:gd name="connsiteX7" fmla="*/ 6846 w 10000"/>
              <a:gd name="connsiteY7" fmla="*/ 6604 h 9901"/>
              <a:gd name="connsiteX8" fmla="*/ 6914 w 10000"/>
              <a:gd name="connsiteY8" fmla="*/ 6962 h 9901"/>
              <a:gd name="connsiteX9" fmla="*/ 7807 w 10000"/>
              <a:gd name="connsiteY9" fmla="*/ 6962 h 9901"/>
              <a:gd name="connsiteX10" fmla="*/ 7879 w 10000"/>
              <a:gd name="connsiteY10" fmla="*/ 6604 h 9901"/>
              <a:gd name="connsiteX11" fmla="*/ 7879 w 10000"/>
              <a:gd name="connsiteY11" fmla="*/ 2623 h 9901"/>
              <a:gd name="connsiteX12" fmla="*/ 7948 w 10000"/>
              <a:gd name="connsiteY12" fmla="*/ 2265 h 9901"/>
              <a:gd name="connsiteX13" fmla="*/ 9931 w 10000"/>
              <a:gd name="connsiteY13" fmla="*/ 2265 h 9901"/>
              <a:gd name="connsiteX14" fmla="*/ 10000 w 10000"/>
              <a:gd name="connsiteY14" fmla="*/ 2623 h 9901"/>
              <a:gd name="connsiteX0" fmla="*/ 0 w 10000"/>
              <a:gd name="connsiteY0" fmla="*/ 9954 h 10007"/>
              <a:gd name="connsiteX1" fmla="*/ 3417 w 10000"/>
              <a:gd name="connsiteY1" fmla="*/ 9991 h 10007"/>
              <a:gd name="connsiteX2" fmla="*/ 3485 w 10000"/>
              <a:gd name="connsiteY2" fmla="*/ 9628 h 10007"/>
              <a:gd name="connsiteX3" fmla="*/ 3485 w 10000"/>
              <a:gd name="connsiteY3" fmla="*/ 362 h 10007"/>
              <a:gd name="connsiteX4" fmla="*/ 3556 w 10000"/>
              <a:gd name="connsiteY4" fmla="*/ 0 h 10007"/>
              <a:gd name="connsiteX5" fmla="*/ 6778 w 10000"/>
              <a:gd name="connsiteY5" fmla="*/ 0 h 10007"/>
              <a:gd name="connsiteX6" fmla="*/ 6846 w 10000"/>
              <a:gd name="connsiteY6" fmla="*/ 362 h 10007"/>
              <a:gd name="connsiteX7" fmla="*/ 6846 w 10000"/>
              <a:gd name="connsiteY7" fmla="*/ 6670 h 10007"/>
              <a:gd name="connsiteX8" fmla="*/ 6914 w 10000"/>
              <a:gd name="connsiteY8" fmla="*/ 7032 h 10007"/>
              <a:gd name="connsiteX9" fmla="*/ 7807 w 10000"/>
              <a:gd name="connsiteY9" fmla="*/ 7032 h 10007"/>
              <a:gd name="connsiteX10" fmla="*/ 7879 w 10000"/>
              <a:gd name="connsiteY10" fmla="*/ 6670 h 10007"/>
              <a:gd name="connsiteX11" fmla="*/ 7879 w 10000"/>
              <a:gd name="connsiteY11" fmla="*/ 2649 h 10007"/>
              <a:gd name="connsiteX12" fmla="*/ 7948 w 10000"/>
              <a:gd name="connsiteY12" fmla="*/ 2288 h 10007"/>
              <a:gd name="connsiteX13" fmla="*/ 9931 w 10000"/>
              <a:gd name="connsiteY13" fmla="*/ 2288 h 10007"/>
              <a:gd name="connsiteX14" fmla="*/ 10000 w 10000"/>
              <a:gd name="connsiteY14" fmla="*/ 2649 h 10007"/>
              <a:gd name="connsiteX0" fmla="*/ 0 w 10000"/>
              <a:gd name="connsiteY0" fmla="*/ 9954 h 10038"/>
              <a:gd name="connsiteX1" fmla="*/ 3417 w 10000"/>
              <a:gd name="connsiteY1" fmla="*/ 9991 h 10038"/>
              <a:gd name="connsiteX2" fmla="*/ 3485 w 10000"/>
              <a:gd name="connsiteY2" fmla="*/ 9628 h 10038"/>
              <a:gd name="connsiteX3" fmla="*/ 3485 w 10000"/>
              <a:gd name="connsiteY3" fmla="*/ 362 h 10038"/>
              <a:gd name="connsiteX4" fmla="*/ 3556 w 10000"/>
              <a:gd name="connsiteY4" fmla="*/ 0 h 10038"/>
              <a:gd name="connsiteX5" fmla="*/ 6778 w 10000"/>
              <a:gd name="connsiteY5" fmla="*/ 0 h 10038"/>
              <a:gd name="connsiteX6" fmla="*/ 6846 w 10000"/>
              <a:gd name="connsiteY6" fmla="*/ 362 h 10038"/>
              <a:gd name="connsiteX7" fmla="*/ 6846 w 10000"/>
              <a:gd name="connsiteY7" fmla="*/ 6670 h 10038"/>
              <a:gd name="connsiteX8" fmla="*/ 6914 w 10000"/>
              <a:gd name="connsiteY8" fmla="*/ 7032 h 10038"/>
              <a:gd name="connsiteX9" fmla="*/ 7807 w 10000"/>
              <a:gd name="connsiteY9" fmla="*/ 7032 h 10038"/>
              <a:gd name="connsiteX10" fmla="*/ 7879 w 10000"/>
              <a:gd name="connsiteY10" fmla="*/ 6670 h 10038"/>
              <a:gd name="connsiteX11" fmla="*/ 7879 w 10000"/>
              <a:gd name="connsiteY11" fmla="*/ 2649 h 10038"/>
              <a:gd name="connsiteX12" fmla="*/ 7948 w 10000"/>
              <a:gd name="connsiteY12" fmla="*/ 2288 h 10038"/>
              <a:gd name="connsiteX13" fmla="*/ 9931 w 10000"/>
              <a:gd name="connsiteY13" fmla="*/ 2288 h 10038"/>
              <a:gd name="connsiteX14" fmla="*/ 10000 w 10000"/>
              <a:gd name="connsiteY14" fmla="*/ 2649 h 10038"/>
              <a:gd name="connsiteX0" fmla="*/ 0 w 10000"/>
              <a:gd name="connsiteY0" fmla="*/ 9954 h 10007"/>
              <a:gd name="connsiteX1" fmla="*/ 3417 w 10000"/>
              <a:gd name="connsiteY1" fmla="*/ 9991 h 10007"/>
              <a:gd name="connsiteX2" fmla="*/ 3485 w 10000"/>
              <a:gd name="connsiteY2" fmla="*/ 9628 h 10007"/>
              <a:gd name="connsiteX3" fmla="*/ 3485 w 10000"/>
              <a:gd name="connsiteY3" fmla="*/ 362 h 10007"/>
              <a:gd name="connsiteX4" fmla="*/ 3556 w 10000"/>
              <a:gd name="connsiteY4" fmla="*/ 0 h 10007"/>
              <a:gd name="connsiteX5" fmla="*/ 6778 w 10000"/>
              <a:gd name="connsiteY5" fmla="*/ 0 h 10007"/>
              <a:gd name="connsiteX6" fmla="*/ 6846 w 10000"/>
              <a:gd name="connsiteY6" fmla="*/ 362 h 10007"/>
              <a:gd name="connsiteX7" fmla="*/ 6846 w 10000"/>
              <a:gd name="connsiteY7" fmla="*/ 6670 h 10007"/>
              <a:gd name="connsiteX8" fmla="*/ 6914 w 10000"/>
              <a:gd name="connsiteY8" fmla="*/ 7032 h 10007"/>
              <a:gd name="connsiteX9" fmla="*/ 7807 w 10000"/>
              <a:gd name="connsiteY9" fmla="*/ 7032 h 10007"/>
              <a:gd name="connsiteX10" fmla="*/ 7879 w 10000"/>
              <a:gd name="connsiteY10" fmla="*/ 6670 h 10007"/>
              <a:gd name="connsiteX11" fmla="*/ 7879 w 10000"/>
              <a:gd name="connsiteY11" fmla="*/ 2649 h 10007"/>
              <a:gd name="connsiteX12" fmla="*/ 7948 w 10000"/>
              <a:gd name="connsiteY12" fmla="*/ 2288 h 10007"/>
              <a:gd name="connsiteX13" fmla="*/ 9931 w 10000"/>
              <a:gd name="connsiteY13" fmla="*/ 2288 h 10007"/>
              <a:gd name="connsiteX14" fmla="*/ 10000 w 10000"/>
              <a:gd name="connsiteY14" fmla="*/ 2649 h 10007"/>
              <a:gd name="connsiteX0" fmla="*/ 0 w 10000"/>
              <a:gd name="connsiteY0" fmla="*/ 9972 h 10018"/>
              <a:gd name="connsiteX1" fmla="*/ 3417 w 10000"/>
              <a:gd name="connsiteY1" fmla="*/ 9991 h 10018"/>
              <a:gd name="connsiteX2" fmla="*/ 3485 w 10000"/>
              <a:gd name="connsiteY2" fmla="*/ 9628 h 10018"/>
              <a:gd name="connsiteX3" fmla="*/ 3485 w 10000"/>
              <a:gd name="connsiteY3" fmla="*/ 362 h 10018"/>
              <a:gd name="connsiteX4" fmla="*/ 3556 w 10000"/>
              <a:gd name="connsiteY4" fmla="*/ 0 h 10018"/>
              <a:gd name="connsiteX5" fmla="*/ 6778 w 10000"/>
              <a:gd name="connsiteY5" fmla="*/ 0 h 10018"/>
              <a:gd name="connsiteX6" fmla="*/ 6846 w 10000"/>
              <a:gd name="connsiteY6" fmla="*/ 362 h 10018"/>
              <a:gd name="connsiteX7" fmla="*/ 6846 w 10000"/>
              <a:gd name="connsiteY7" fmla="*/ 6670 h 10018"/>
              <a:gd name="connsiteX8" fmla="*/ 6914 w 10000"/>
              <a:gd name="connsiteY8" fmla="*/ 7032 h 10018"/>
              <a:gd name="connsiteX9" fmla="*/ 7807 w 10000"/>
              <a:gd name="connsiteY9" fmla="*/ 7032 h 10018"/>
              <a:gd name="connsiteX10" fmla="*/ 7879 w 10000"/>
              <a:gd name="connsiteY10" fmla="*/ 6670 h 10018"/>
              <a:gd name="connsiteX11" fmla="*/ 7879 w 10000"/>
              <a:gd name="connsiteY11" fmla="*/ 2649 h 10018"/>
              <a:gd name="connsiteX12" fmla="*/ 7948 w 10000"/>
              <a:gd name="connsiteY12" fmla="*/ 2288 h 10018"/>
              <a:gd name="connsiteX13" fmla="*/ 9931 w 10000"/>
              <a:gd name="connsiteY13" fmla="*/ 2288 h 10018"/>
              <a:gd name="connsiteX14" fmla="*/ 10000 w 10000"/>
              <a:gd name="connsiteY14" fmla="*/ 2649 h 10018"/>
              <a:gd name="connsiteX0" fmla="*/ 0 w 10000"/>
              <a:gd name="connsiteY0" fmla="*/ 9972 h 9991"/>
              <a:gd name="connsiteX1" fmla="*/ 3417 w 10000"/>
              <a:gd name="connsiteY1" fmla="*/ 9991 h 9991"/>
              <a:gd name="connsiteX2" fmla="*/ 3485 w 10000"/>
              <a:gd name="connsiteY2" fmla="*/ 9628 h 9991"/>
              <a:gd name="connsiteX3" fmla="*/ 3485 w 10000"/>
              <a:gd name="connsiteY3" fmla="*/ 362 h 9991"/>
              <a:gd name="connsiteX4" fmla="*/ 3556 w 10000"/>
              <a:gd name="connsiteY4" fmla="*/ 0 h 9991"/>
              <a:gd name="connsiteX5" fmla="*/ 6778 w 10000"/>
              <a:gd name="connsiteY5" fmla="*/ 0 h 9991"/>
              <a:gd name="connsiteX6" fmla="*/ 6846 w 10000"/>
              <a:gd name="connsiteY6" fmla="*/ 362 h 9991"/>
              <a:gd name="connsiteX7" fmla="*/ 6846 w 10000"/>
              <a:gd name="connsiteY7" fmla="*/ 6670 h 9991"/>
              <a:gd name="connsiteX8" fmla="*/ 6914 w 10000"/>
              <a:gd name="connsiteY8" fmla="*/ 7032 h 9991"/>
              <a:gd name="connsiteX9" fmla="*/ 7807 w 10000"/>
              <a:gd name="connsiteY9" fmla="*/ 7032 h 9991"/>
              <a:gd name="connsiteX10" fmla="*/ 7879 w 10000"/>
              <a:gd name="connsiteY10" fmla="*/ 6670 h 9991"/>
              <a:gd name="connsiteX11" fmla="*/ 7879 w 10000"/>
              <a:gd name="connsiteY11" fmla="*/ 2649 h 9991"/>
              <a:gd name="connsiteX12" fmla="*/ 7948 w 10000"/>
              <a:gd name="connsiteY12" fmla="*/ 2288 h 9991"/>
              <a:gd name="connsiteX13" fmla="*/ 9931 w 10000"/>
              <a:gd name="connsiteY13" fmla="*/ 2288 h 9991"/>
              <a:gd name="connsiteX14" fmla="*/ 10000 w 10000"/>
              <a:gd name="connsiteY14" fmla="*/ 2649 h 9991"/>
              <a:gd name="connsiteX0" fmla="*/ 0 w 10000"/>
              <a:gd name="connsiteY0" fmla="*/ 10008 h 10015"/>
              <a:gd name="connsiteX1" fmla="*/ 3417 w 10000"/>
              <a:gd name="connsiteY1" fmla="*/ 10000 h 10015"/>
              <a:gd name="connsiteX2" fmla="*/ 3485 w 10000"/>
              <a:gd name="connsiteY2" fmla="*/ 9637 h 10015"/>
              <a:gd name="connsiteX3" fmla="*/ 3485 w 10000"/>
              <a:gd name="connsiteY3" fmla="*/ 362 h 10015"/>
              <a:gd name="connsiteX4" fmla="*/ 3556 w 10000"/>
              <a:gd name="connsiteY4" fmla="*/ 0 h 10015"/>
              <a:gd name="connsiteX5" fmla="*/ 6778 w 10000"/>
              <a:gd name="connsiteY5" fmla="*/ 0 h 10015"/>
              <a:gd name="connsiteX6" fmla="*/ 6846 w 10000"/>
              <a:gd name="connsiteY6" fmla="*/ 362 h 10015"/>
              <a:gd name="connsiteX7" fmla="*/ 6846 w 10000"/>
              <a:gd name="connsiteY7" fmla="*/ 6676 h 10015"/>
              <a:gd name="connsiteX8" fmla="*/ 6914 w 10000"/>
              <a:gd name="connsiteY8" fmla="*/ 7038 h 10015"/>
              <a:gd name="connsiteX9" fmla="*/ 7807 w 10000"/>
              <a:gd name="connsiteY9" fmla="*/ 7038 h 10015"/>
              <a:gd name="connsiteX10" fmla="*/ 7879 w 10000"/>
              <a:gd name="connsiteY10" fmla="*/ 6676 h 10015"/>
              <a:gd name="connsiteX11" fmla="*/ 7879 w 10000"/>
              <a:gd name="connsiteY11" fmla="*/ 2651 h 10015"/>
              <a:gd name="connsiteX12" fmla="*/ 7948 w 10000"/>
              <a:gd name="connsiteY12" fmla="*/ 2290 h 10015"/>
              <a:gd name="connsiteX13" fmla="*/ 9931 w 10000"/>
              <a:gd name="connsiteY13" fmla="*/ 2290 h 10015"/>
              <a:gd name="connsiteX14" fmla="*/ 10000 w 10000"/>
              <a:gd name="connsiteY14" fmla="*/ 2651 h 10015"/>
              <a:gd name="connsiteX0" fmla="*/ 0 w 10000"/>
              <a:gd name="connsiteY0" fmla="*/ 10008 h 10008"/>
              <a:gd name="connsiteX1" fmla="*/ 3417 w 10000"/>
              <a:gd name="connsiteY1" fmla="*/ 10000 h 10008"/>
              <a:gd name="connsiteX2" fmla="*/ 3485 w 10000"/>
              <a:gd name="connsiteY2" fmla="*/ 9637 h 10008"/>
              <a:gd name="connsiteX3" fmla="*/ 3485 w 10000"/>
              <a:gd name="connsiteY3" fmla="*/ 362 h 10008"/>
              <a:gd name="connsiteX4" fmla="*/ 3556 w 10000"/>
              <a:gd name="connsiteY4" fmla="*/ 0 h 10008"/>
              <a:gd name="connsiteX5" fmla="*/ 6778 w 10000"/>
              <a:gd name="connsiteY5" fmla="*/ 0 h 10008"/>
              <a:gd name="connsiteX6" fmla="*/ 6846 w 10000"/>
              <a:gd name="connsiteY6" fmla="*/ 362 h 10008"/>
              <a:gd name="connsiteX7" fmla="*/ 6846 w 10000"/>
              <a:gd name="connsiteY7" fmla="*/ 6676 h 10008"/>
              <a:gd name="connsiteX8" fmla="*/ 6914 w 10000"/>
              <a:gd name="connsiteY8" fmla="*/ 7038 h 10008"/>
              <a:gd name="connsiteX9" fmla="*/ 7807 w 10000"/>
              <a:gd name="connsiteY9" fmla="*/ 7038 h 10008"/>
              <a:gd name="connsiteX10" fmla="*/ 7879 w 10000"/>
              <a:gd name="connsiteY10" fmla="*/ 6676 h 10008"/>
              <a:gd name="connsiteX11" fmla="*/ 7879 w 10000"/>
              <a:gd name="connsiteY11" fmla="*/ 2651 h 10008"/>
              <a:gd name="connsiteX12" fmla="*/ 7948 w 10000"/>
              <a:gd name="connsiteY12" fmla="*/ 2290 h 10008"/>
              <a:gd name="connsiteX13" fmla="*/ 9931 w 10000"/>
              <a:gd name="connsiteY13" fmla="*/ 2290 h 10008"/>
              <a:gd name="connsiteX14" fmla="*/ 10000 w 10000"/>
              <a:gd name="connsiteY14" fmla="*/ 2651 h 10008"/>
              <a:gd name="connsiteX0" fmla="*/ 0 w 10000"/>
              <a:gd name="connsiteY0" fmla="*/ 10008 h 10008"/>
              <a:gd name="connsiteX1" fmla="*/ 3417 w 10000"/>
              <a:gd name="connsiteY1" fmla="*/ 10000 h 10008"/>
              <a:gd name="connsiteX2" fmla="*/ 3485 w 10000"/>
              <a:gd name="connsiteY2" fmla="*/ 9637 h 10008"/>
              <a:gd name="connsiteX3" fmla="*/ 3485 w 10000"/>
              <a:gd name="connsiteY3" fmla="*/ 362 h 10008"/>
              <a:gd name="connsiteX4" fmla="*/ 3556 w 10000"/>
              <a:gd name="connsiteY4" fmla="*/ 0 h 10008"/>
              <a:gd name="connsiteX5" fmla="*/ 6778 w 10000"/>
              <a:gd name="connsiteY5" fmla="*/ 0 h 10008"/>
              <a:gd name="connsiteX6" fmla="*/ 6846 w 10000"/>
              <a:gd name="connsiteY6" fmla="*/ 362 h 10008"/>
              <a:gd name="connsiteX7" fmla="*/ 6846 w 10000"/>
              <a:gd name="connsiteY7" fmla="*/ 6676 h 10008"/>
              <a:gd name="connsiteX8" fmla="*/ 6914 w 10000"/>
              <a:gd name="connsiteY8" fmla="*/ 7038 h 10008"/>
              <a:gd name="connsiteX9" fmla="*/ 7807 w 10000"/>
              <a:gd name="connsiteY9" fmla="*/ 7038 h 10008"/>
              <a:gd name="connsiteX10" fmla="*/ 7879 w 10000"/>
              <a:gd name="connsiteY10" fmla="*/ 6676 h 10008"/>
              <a:gd name="connsiteX11" fmla="*/ 7879 w 10000"/>
              <a:gd name="connsiteY11" fmla="*/ 2651 h 10008"/>
              <a:gd name="connsiteX12" fmla="*/ 7948 w 10000"/>
              <a:gd name="connsiteY12" fmla="*/ 2290 h 10008"/>
              <a:gd name="connsiteX13" fmla="*/ 10000 w 10000"/>
              <a:gd name="connsiteY13" fmla="*/ 2651 h 10008"/>
              <a:gd name="connsiteX0" fmla="*/ 0 w 9969"/>
              <a:gd name="connsiteY0" fmla="*/ 10008 h 10008"/>
              <a:gd name="connsiteX1" fmla="*/ 3417 w 9969"/>
              <a:gd name="connsiteY1" fmla="*/ 10000 h 10008"/>
              <a:gd name="connsiteX2" fmla="*/ 3485 w 9969"/>
              <a:gd name="connsiteY2" fmla="*/ 9637 h 10008"/>
              <a:gd name="connsiteX3" fmla="*/ 3485 w 9969"/>
              <a:gd name="connsiteY3" fmla="*/ 362 h 10008"/>
              <a:gd name="connsiteX4" fmla="*/ 3556 w 9969"/>
              <a:gd name="connsiteY4" fmla="*/ 0 h 10008"/>
              <a:gd name="connsiteX5" fmla="*/ 6778 w 9969"/>
              <a:gd name="connsiteY5" fmla="*/ 0 h 10008"/>
              <a:gd name="connsiteX6" fmla="*/ 6846 w 9969"/>
              <a:gd name="connsiteY6" fmla="*/ 362 h 10008"/>
              <a:gd name="connsiteX7" fmla="*/ 6846 w 9969"/>
              <a:gd name="connsiteY7" fmla="*/ 6676 h 10008"/>
              <a:gd name="connsiteX8" fmla="*/ 6914 w 9969"/>
              <a:gd name="connsiteY8" fmla="*/ 7038 h 10008"/>
              <a:gd name="connsiteX9" fmla="*/ 7807 w 9969"/>
              <a:gd name="connsiteY9" fmla="*/ 7038 h 10008"/>
              <a:gd name="connsiteX10" fmla="*/ 7879 w 9969"/>
              <a:gd name="connsiteY10" fmla="*/ 6676 h 10008"/>
              <a:gd name="connsiteX11" fmla="*/ 7879 w 9969"/>
              <a:gd name="connsiteY11" fmla="*/ 2651 h 10008"/>
              <a:gd name="connsiteX12" fmla="*/ 7948 w 9969"/>
              <a:gd name="connsiteY12" fmla="*/ 2290 h 10008"/>
              <a:gd name="connsiteX13" fmla="*/ 9969 w 9969"/>
              <a:gd name="connsiteY13" fmla="*/ 2271 h 10008"/>
              <a:gd name="connsiteX0" fmla="*/ 0 w 9995"/>
              <a:gd name="connsiteY0" fmla="*/ 10000 h 10000"/>
              <a:gd name="connsiteX1" fmla="*/ 3428 w 9995"/>
              <a:gd name="connsiteY1" fmla="*/ 9992 h 10000"/>
              <a:gd name="connsiteX2" fmla="*/ 3496 w 9995"/>
              <a:gd name="connsiteY2" fmla="*/ 9629 h 10000"/>
              <a:gd name="connsiteX3" fmla="*/ 3496 w 9995"/>
              <a:gd name="connsiteY3" fmla="*/ 362 h 10000"/>
              <a:gd name="connsiteX4" fmla="*/ 3567 w 9995"/>
              <a:gd name="connsiteY4" fmla="*/ 0 h 10000"/>
              <a:gd name="connsiteX5" fmla="*/ 6799 w 9995"/>
              <a:gd name="connsiteY5" fmla="*/ 0 h 10000"/>
              <a:gd name="connsiteX6" fmla="*/ 6867 w 9995"/>
              <a:gd name="connsiteY6" fmla="*/ 362 h 10000"/>
              <a:gd name="connsiteX7" fmla="*/ 6867 w 9995"/>
              <a:gd name="connsiteY7" fmla="*/ 6671 h 10000"/>
              <a:gd name="connsiteX8" fmla="*/ 6936 w 9995"/>
              <a:gd name="connsiteY8" fmla="*/ 7032 h 10000"/>
              <a:gd name="connsiteX9" fmla="*/ 7831 w 9995"/>
              <a:gd name="connsiteY9" fmla="*/ 7032 h 10000"/>
              <a:gd name="connsiteX10" fmla="*/ 7904 w 9995"/>
              <a:gd name="connsiteY10" fmla="*/ 6671 h 10000"/>
              <a:gd name="connsiteX11" fmla="*/ 7904 w 9995"/>
              <a:gd name="connsiteY11" fmla="*/ 2649 h 10000"/>
              <a:gd name="connsiteX12" fmla="*/ 7973 w 9995"/>
              <a:gd name="connsiteY12" fmla="*/ 2288 h 10000"/>
              <a:gd name="connsiteX13" fmla="*/ 9995 w 9995"/>
              <a:gd name="connsiteY13" fmla="*/ 2377 h 10000"/>
              <a:gd name="connsiteX0" fmla="*/ 0 w 10000"/>
              <a:gd name="connsiteY0" fmla="*/ 10000 h 10000"/>
              <a:gd name="connsiteX1" fmla="*/ 3430 w 10000"/>
              <a:gd name="connsiteY1" fmla="*/ 9992 h 10000"/>
              <a:gd name="connsiteX2" fmla="*/ 3498 w 10000"/>
              <a:gd name="connsiteY2" fmla="*/ 9629 h 10000"/>
              <a:gd name="connsiteX3" fmla="*/ 3498 w 10000"/>
              <a:gd name="connsiteY3" fmla="*/ 362 h 10000"/>
              <a:gd name="connsiteX4" fmla="*/ 3569 w 10000"/>
              <a:gd name="connsiteY4" fmla="*/ 0 h 10000"/>
              <a:gd name="connsiteX5" fmla="*/ 6802 w 10000"/>
              <a:gd name="connsiteY5" fmla="*/ 0 h 10000"/>
              <a:gd name="connsiteX6" fmla="*/ 6870 w 10000"/>
              <a:gd name="connsiteY6" fmla="*/ 362 h 10000"/>
              <a:gd name="connsiteX7" fmla="*/ 6870 w 10000"/>
              <a:gd name="connsiteY7" fmla="*/ 6671 h 10000"/>
              <a:gd name="connsiteX8" fmla="*/ 6939 w 10000"/>
              <a:gd name="connsiteY8" fmla="*/ 7032 h 10000"/>
              <a:gd name="connsiteX9" fmla="*/ 7835 w 10000"/>
              <a:gd name="connsiteY9" fmla="*/ 7032 h 10000"/>
              <a:gd name="connsiteX10" fmla="*/ 7908 w 10000"/>
              <a:gd name="connsiteY10" fmla="*/ 6671 h 10000"/>
              <a:gd name="connsiteX11" fmla="*/ 7908 w 10000"/>
              <a:gd name="connsiteY11" fmla="*/ 2649 h 10000"/>
              <a:gd name="connsiteX12" fmla="*/ 7977 w 10000"/>
              <a:gd name="connsiteY12" fmla="*/ 2288 h 10000"/>
              <a:gd name="connsiteX13" fmla="*/ 10000 w 10000"/>
              <a:gd name="connsiteY13" fmla="*/ 2296 h 10000"/>
              <a:gd name="connsiteX0" fmla="*/ 0 w 10049"/>
              <a:gd name="connsiteY0" fmla="*/ 10000 h 10000"/>
              <a:gd name="connsiteX1" fmla="*/ 3479 w 10049"/>
              <a:gd name="connsiteY1" fmla="*/ 9992 h 10000"/>
              <a:gd name="connsiteX2" fmla="*/ 3547 w 10049"/>
              <a:gd name="connsiteY2" fmla="*/ 9629 h 10000"/>
              <a:gd name="connsiteX3" fmla="*/ 3547 w 10049"/>
              <a:gd name="connsiteY3" fmla="*/ 362 h 10000"/>
              <a:gd name="connsiteX4" fmla="*/ 3618 w 10049"/>
              <a:gd name="connsiteY4" fmla="*/ 0 h 10000"/>
              <a:gd name="connsiteX5" fmla="*/ 6851 w 10049"/>
              <a:gd name="connsiteY5" fmla="*/ 0 h 10000"/>
              <a:gd name="connsiteX6" fmla="*/ 6919 w 10049"/>
              <a:gd name="connsiteY6" fmla="*/ 362 h 10000"/>
              <a:gd name="connsiteX7" fmla="*/ 6919 w 10049"/>
              <a:gd name="connsiteY7" fmla="*/ 6671 h 10000"/>
              <a:gd name="connsiteX8" fmla="*/ 6988 w 10049"/>
              <a:gd name="connsiteY8" fmla="*/ 7032 h 10000"/>
              <a:gd name="connsiteX9" fmla="*/ 7884 w 10049"/>
              <a:gd name="connsiteY9" fmla="*/ 7032 h 10000"/>
              <a:gd name="connsiteX10" fmla="*/ 7957 w 10049"/>
              <a:gd name="connsiteY10" fmla="*/ 6671 h 10000"/>
              <a:gd name="connsiteX11" fmla="*/ 7957 w 10049"/>
              <a:gd name="connsiteY11" fmla="*/ 2649 h 10000"/>
              <a:gd name="connsiteX12" fmla="*/ 8026 w 10049"/>
              <a:gd name="connsiteY12" fmla="*/ 2288 h 10000"/>
              <a:gd name="connsiteX13" fmla="*/ 10049 w 10049"/>
              <a:gd name="connsiteY13" fmla="*/ 2296 h 10000"/>
              <a:gd name="connsiteX0" fmla="*/ 0 w 10007"/>
              <a:gd name="connsiteY0" fmla="*/ 10000 h 10000"/>
              <a:gd name="connsiteX1" fmla="*/ 3437 w 10007"/>
              <a:gd name="connsiteY1" fmla="*/ 9992 h 10000"/>
              <a:gd name="connsiteX2" fmla="*/ 3505 w 10007"/>
              <a:gd name="connsiteY2" fmla="*/ 9629 h 10000"/>
              <a:gd name="connsiteX3" fmla="*/ 3505 w 10007"/>
              <a:gd name="connsiteY3" fmla="*/ 362 h 10000"/>
              <a:gd name="connsiteX4" fmla="*/ 3576 w 10007"/>
              <a:gd name="connsiteY4" fmla="*/ 0 h 10000"/>
              <a:gd name="connsiteX5" fmla="*/ 6809 w 10007"/>
              <a:gd name="connsiteY5" fmla="*/ 0 h 10000"/>
              <a:gd name="connsiteX6" fmla="*/ 6877 w 10007"/>
              <a:gd name="connsiteY6" fmla="*/ 362 h 10000"/>
              <a:gd name="connsiteX7" fmla="*/ 6877 w 10007"/>
              <a:gd name="connsiteY7" fmla="*/ 6671 h 10000"/>
              <a:gd name="connsiteX8" fmla="*/ 6946 w 10007"/>
              <a:gd name="connsiteY8" fmla="*/ 7032 h 10000"/>
              <a:gd name="connsiteX9" fmla="*/ 7842 w 10007"/>
              <a:gd name="connsiteY9" fmla="*/ 7032 h 10000"/>
              <a:gd name="connsiteX10" fmla="*/ 7915 w 10007"/>
              <a:gd name="connsiteY10" fmla="*/ 6671 h 10000"/>
              <a:gd name="connsiteX11" fmla="*/ 7915 w 10007"/>
              <a:gd name="connsiteY11" fmla="*/ 2649 h 10000"/>
              <a:gd name="connsiteX12" fmla="*/ 7984 w 10007"/>
              <a:gd name="connsiteY12" fmla="*/ 2288 h 10000"/>
              <a:gd name="connsiteX13" fmla="*/ 10007 w 10007"/>
              <a:gd name="connsiteY13" fmla="*/ 2296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07" h="10000">
                <a:moveTo>
                  <a:pt x="0" y="10000"/>
                </a:moveTo>
                <a:lnTo>
                  <a:pt x="3437" y="9992"/>
                </a:lnTo>
                <a:cubicBezTo>
                  <a:pt x="3474" y="9992"/>
                  <a:pt x="3505" y="9824"/>
                  <a:pt x="3505" y="9629"/>
                </a:cubicBezTo>
                <a:lnTo>
                  <a:pt x="3505" y="362"/>
                </a:lnTo>
                <a:cubicBezTo>
                  <a:pt x="3505" y="168"/>
                  <a:pt x="3536" y="0"/>
                  <a:pt x="3576" y="0"/>
                </a:cubicBezTo>
                <a:lnTo>
                  <a:pt x="6809" y="0"/>
                </a:lnTo>
                <a:cubicBezTo>
                  <a:pt x="6845" y="0"/>
                  <a:pt x="6877" y="168"/>
                  <a:pt x="6877" y="362"/>
                </a:cubicBezTo>
                <a:lnTo>
                  <a:pt x="6877" y="6671"/>
                </a:lnTo>
                <a:cubicBezTo>
                  <a:pt x="6877" y="6865"/>
                  <a:pt x="6906" y="7032"/>
                  <a:pt x="6946" y="7032"/>
                </a:cubicBezTo>
                <a:lnTo>
                  <a:pt x="7842" y="7032"/>
                </a:lnTo>
                <a:cubicBezTo>
                  <a:pt x="7883" y="7032"/>
                  <a:pt x="7915" y="6865"/>
                  <a:pt x="7915" y="6671"/>
                </a:cubicBezTo>
                <a:lnTo>
                  <a:pt x="7915" y="2649"/>
                </a:lnTo>
                <a:cubicBezTo>
                  <a:pt x="7915" y="2443"/>
                  <a:pt x="7943" y="2288"/>
                  <a:pt x="7984" y="2288"/>
                </a:cubicBezTo>
                <a:lnTo>
                  <a:pt x="10007" y="2296"/>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Freeform 8"/>
          <p:cNvSpPr>
            <a:spLocks/>
          </p:cNvSpPr>
          <p:nvPr userDrawn="1"/>
        </p:nvSpPr>
        <p:spPr bwMode="gray">
          <a:xfrm>
            <a:off x="-10278" y="5966252"/>
            <a:ext cx="9157459" cy="323466"/>
          </a:xfrm>
          <a:custGeom>
            <a:avLst/>
            <a:gdLst>
              <a:gd name="T0" fmla="*/ 0 w 8480"/>
              <a:gd name="T1" fmla="*/ 0 h 144"/>
              <a:gd name="T2" fmla="*/ 776 w 8480"/>
              <a:gd name="T3" fmla="*/ 0 h 144"/>
              <a:gd name="T4" fmla="*/ 804 w 8480"/>
              <a:gd name="T5" fmla="*/ 28 h 144"/>
              <a:gd name="T6" fmla="*/ 804 w 8480"/>
              <a:gd name="T7" fmla="*/ 114 h 144"/>
              <a:gd name="T8" fmla="*/ 831 w 8480"/>
              <a:gd name="T9" fmla="*/ 142 h 144"/>
              <a:gd name="T10" fmla="*/ 2854 w 8480"/>
              <a:gd name="T11" fmla="*/ 142 h 144"/>
              <a:gd name="T12" fmla="*/ 2882 w 8480"/>
              <a:gd name="T13" fmla="*/ 114 h 144"/>
              <a:gd name="T14" fmla="*/ 2882 w 8480"/>
              <a:gd name="T15" fmla="*/ 28 h 144"/>
              <a:gd name="T16" fmla="*/ 2910 w 8480"/>
              <a:gd name="T17" fmla="*/ 0 h 144"/>
              <a:gd name="T18" fmla="*/ 6767 w 8480"/>
              <a:gd name="T19" fmla="*/ 0 h 144"/>
              <a:gd name="T20" fmla="*/ 6795 w 8480"/>
              <a:gd name="T21" fmla="*/ 28 h 144"/>
              <a:gd name="T22" fmla="*/ 6795 w 8480"/>
              <a:gd name="T23" fmla="*/ 116 h 144"/>
              <a:gd name="T24" fmla="*/ 6823 w 8480"/>
              <a:gd name="T25" fmla="*/ 144 h 144"/>
              <a:gd name="T26" fmla="*/ 8480 w 8480"/>
              <a:gd name="T27" fmla="*/ 144 h 144"/>
              <a:gd name="connsiteX0" fmla="*/ 0 w 9085"/>
              <a:gd name="connsiteY0" fmla="*/ 0 h 10000"/>
              <a:gd name="connsiteX1" fmla="*/ 33 w 9085"/>
              <a:gd name="connsiteY1" fmla="*/ 1944 h 10000"/>
              <a:gd name="connsiteX2" fmla="*/ 33 w 9085"/>
              <a:gd name="connsiteY2" fmla="*/ 7917 h 10000"/>
              <a:gd name="connsiteX3" fmla="*/ 65 w 9085"/>
              <a:gd name="connsiteY3" fmla="*/ 9861 h 10000"/>
              <a:gd name="connsiteX4" fmla="*/ 2451 w 9085"/>
              <a:gd name="connsiteY4" fmla="*/ 9861 h 10000"/>
              <a:gd name="connsiteX5" fmla="*/ 2484 w 9085"/>
              <a:gd name="connsiteY5" fmla="*/ 7917 h 10000"/>
              <a:gd name="connsiteX6" fmla="*/ 2484 w 9085"/>
              <a:gd name="connsiteY6" fmla="*/ 1944 h 10000"/>
              <a:gd name="connsiteX7" fmla="*/ 2517 w 9085"/>
              <a:gd name="connsiteY7" fmla="*/ 0 h 10000"/>
              <a:gd name="connsiteX8" fmla="*/ 7065 w 9085"/>
              <a:gd name="connsiteY8" fmla="*/ 0 h 10000"/>
              <a:gd name="connsiteX9" fmla="*/ 7098 w 9085"/>
              <a:gd name="connsiteY9" fmla="*/ 1944 h 10000"/>
              <a:gd name="connsiteX10" fmla="*/ 7098 w 9085"/>
              <a:gd name="connsiteY10" fmla="*/ 8056 h 10000"/>
              <a:gd name="connsiteX11" fmla="*/ 7131 w 9085"/>
              <a:gd name="connsiteY11" fmla="*/ 10000 h 10000"/>
              <a:gd name="connsiteX12" fmla="*/ 9085 w 9085"/>
              <a:gd name="connsiteY12" fmla="*/ 10000 h 10000"/>
              <a:gd name="connsiteX0" fmla="*/ 0 w 9964"/>
              <a:gd name="connsiteY0" fmla="*/ 1944 h 10000"/>
              <a:gd name="connsiteX1" fmla="*/ 0 w 9964"/>
              <a:gd name="connsiteY1" fmla="*/ 7917 h 10000"/>
              <a:gd name="connsiteX2" fmla="*/ 36 w 9964"/>
              <a:gd name="connsiteY2" fmla="*/ 9861 h 10000"/>
              <a:gd name="connsiteX3" fmla="*/ 2662 w 9964"/>
              <a:gd name="connsiteY3" fmla="*/ 9861 h 10000"/>
              <a:gd name="connsiteX4" fmla="*/ 2698 w 9964"/>
              <a:gd name="connsiteY4" fmla="*/ 7917 h 10000"/>
              <a:gd name="connsiteX5" fmla="*/ 2698 w 9964"/>
              <a:gd name="connsiteY5" fmla="*/ 1944 h 10000"/>
              <a:gd name="connsiteX6" fmla="*/ 2735 w 9964"/>
              <a:gd name="connsiteY6" fmla="*/ 0 h 10000"/>
              <a:gd name="connsiteX7" fmla="*/ 7741 w 9964"/>
              <a:gd name="connsiteY7" fmla="*/ 0 h 10000"/>
              <a:gd name="connsiteX8" fmla="*/ 7777 w 9964"/>
              <a:gd name="connsiteY8" fmla="*/ 1944 h 10000"/>
              <a:gd name="connsiteX9" fmla="*/ 7777 w 9964"/>
              <a:gd name="connsiteY9" fmla="*/ 8056 h 10000"/>
              <a:gd name="connsiteX10" fmla="*/ 7813 w 9964"/>
              <a:gd name="connsiteY10" fmla="*/ 10000 h 10000"/>
              <a:gd name="connsiteX11" fmla="*/ 9964 w 9964"/>
              <a:gd name="connsiteY11" fmla="*/ 10000 h 10000"/>
              <a:gd name="connsiteX0" fmla="*/ 0 w 10000"/>
              <a:gd name="connsiteY0" fmla="*/ 7917 h 10000"/>
              <a:gd name="connsiteX1" fmla="*/ 36 w 10000"/>
              <a:gd name="connsiteY1" fmla="*/ 9861 h 10000"/>
              <a:gd name="connsiteX2" fmla="*/ 2672 w 10000"/>
              <a:gd name="connsiteY2" fmla="*/ 9861 h 10000"/>
              <a:gd name="connsiteX3" fmla="*/ 2708 w 10000"/>
              <a:gd name="connsiteY3" fmla="*/ 7917 h 10000"/>
              <a:gd name="connsiteX4" fmla="*/ 2708 w 10000"/>
              <a:gd name="connsiteY4" fmla="*/ 1944 h 10000"/>
              <a:gd name="connsiteX5" fmla="*/ 2745 w 10000"/>
              <a:gd name="connsiteY5" fmla="*/ 0 h 10000"/>
              <a:gd name="connsiteX6" fmla="*/ 7769 w 10000"/>
              <a:gd name="connsiteY6" fmla="*/ 0 h 10000"/>
              <a:gd name="connsiteX7" fmla="*/ 7805 w 10000"/>
              <a:gd name="connsiteY7" fmla="*/ 1944 h 10000"/>
              <a:gd name="connsiteX8" fmla="*/ 7805 w 10000"/>
              <a:gd name="connsiteY8" fmla="*/ 8056 h 10000"/>
              <a:gd name="connsiteX9" fmla="*/ 7841 w 10000"/>
              <a:gd name="connsiteY9" fmla="*/ 10000 h 10000"/>
              <a:gd name="connsiteX10" fmla="*/ 10000 w 10000"/>
              <a:gd name="connsiteY10" fmla="*/ 10000 h 10000"/>
              <a:gd name="connsiteX0" fmla="*/ 0 w 9964"/>
              <a:gd name="connsiteY0" fmla="*/ 9861 h 10000"/>
              <a:gd name="connsiteX1" fmla="*/ 2636 w 9964"/>
              <a:gd name="connsiteY1" fmla="*/ 9861 h 10000"/>
              <a:gd name="connsiteX2" fmla="*/ 2672 w 9964"/>
              <a:gd name="connsiteY2" fmla="*/ 7917 h 10000"/>
              <a:gd name="connsiteX3" fmla="*/ 2672 w 9964"/>
              <a:gd name="connsiteY3" fmla="*/ 1944 h 10000"/>
              <a:gd name="connsiteX4" fmla="*/ 2709 w 9964"/>
              <a:gd name="connsiteY4" fmla="*/ 0 h 10000"/>
              <a:gd name="connsiteX5" fmla="*/ 7733 w 9964"/>
              <a:gd name="connsiteY5" fmla="*/ 0 h 10000"/>
              <a:gd name="connsiteX6" fmla="*/ 7769 w 9964"/>
              <a:gd name="connsiteY6" fmla="*/ 1944 h 10000"/>
              <a:gd name="connsiteX7" fmla="*/ 7769 w 9964"/>
              <a:gd name="connsiteY7" fmla="*/ 8056 h 10000"/>
              <a:gd name="connsiteX8" fmla="*/ 7805 w 9964"/>
              <a:gd name="connsiteY8" fmla="*/ 10000 h 10000"/>
              <a:gd name="connsiteX9" fmla="*/ 9964 w 9964"/>
              <a:gd name="connsiteY9" fmla="*/ 10000 h 10000"/>
              <a:gd name="connsiteX0" fmla="*/ 0 w 7833"/>
              <a:gd name="connsiteY0" fmla="*/ 9861 h 10000"/>
              <a:gd name="connsiteX1" fmla="*/ 2646 w 7833"/>
              <a:gd name="connsiteY1" fmla="*/ 9861 h 10000"/>
              <a:gd name="connsiteX2" fmla="*/ 2682 w 7833"/>
              <a:gd name="connsiteY2" fmla="*/ 7917 h 10000"/>
              <a:gd name="connsiteX3" fmla="*/ 2682 w 7833"/>
              <a:gd name="connsiteY3" fmla="*/ 1944 h 10000"/>
              <a:gd name="connsiteX4" fmla="*/ 2719 w 7833"/>
              <a:gd name="connsiteY4" fmla="*/ 0 h 10000"/>
              <a:gd name="connsiteX5" fmla="*/ 7761 w 7833"/>
              <a:gd name="connsiteY5" fmla="*/ 0 h 10000"/>
              <a:gd name="connsiteX6" fmla="*/ 7797 w 7833"/>
              <a:gd name="connsiteY6" fmla="*/ 1944 h 10000"/>
              <a:gd name="connsiteX7" fmla="*/ 7797 w 7833"/>
              <a:gd name="connsiteY7" fmla="*/ 8056 h 10000"/>
              <a:gd name="connsiteX8" fmla="*/ 7833 w 7833"/>
              <a:gd name="connsiteY8" fmla="*/ 10000 h 10000"/>
              <a:gd name="connsiteX0" fmla="*/ 0 w 9954"/>
              <a:gd name="connsiteY0" fmla="*/ 9861 h 9861"/>
              <a:gd name="connsiteX1" fmla="*/ 3378 w 9954"/>
              <a:gd name="connsiteY1" fmla="*/ 9861 h 9861"/>
              <a:gd name="connsiteX2" fmla="*/ 3424 w 9954"/>
              <a:gd name="connsiteY2" fmla="*/ 7917 h 9861"/>
              <a:gd name="connsiteX3" fmla="*/ 3424 w 9954"/>
              <a:gd name="connsiteY3" fmla="*/ 1944 h 9861"/>
              <a:gd name="connsiteX4" fmla="*/ 3471 w 9954"/>
              <a:gd name="connsiteY4" fmla="*/ 0 h 9861"/>
              <a:gd name="connsiteX5" fmla="*/ 9908 w 9954"/>
              <a:gd name="connsiteY5" fmla="*/ 0 h 9861"/>
              <a:gd name="connsiteX6" fmla="*/ 9954 w 9954"/>
              <a:gd name="connsiteY6" fmla="*/ 1944 h 9861"/>
              <a:gd name="connsiteX7" fmla="*/ 9954 w 9954"/>
              <a:gd name="connsiteY7" fmla="*/ 8056 h 9861"/>
              <a:gd name="connsiteX0" fmla="*/ 0 w 10000"/>
              <a:gd name="connsiteY0" fmla="*/ 10000 h 10000"/>
              <a:gd name="connsiteX1" fmla="*/ 3394 w 10000"/>
              <a:gd name="connsiteY1" fmla="*/ 10000 h 10000"/>
              <a:gd name="connsiteX2" fmla="*/ 3440 w 10000"/>
              <a:gd name="connsiteY2" fmla="*/ 8029 h 10000"/>
              <a:gd name="connsiteX3" fmla="*/ 3440 w 10000"/>
              <a:gd name="connsiteY3" fmla="*/ 1971 h 10000"/>
              <a:gd name="connsiteX4" fmla="*/ 3487 w 10000"/>
              <a:gd name="connsiteY4" fmla="*/ 0 h 10000"/>
              <a:gd name="connsiteX5" fmla="*/ 9954 w 10000"/>
              <a:gd name="connsiteY5" fmla="*/ 0 h 10000"/>
              <a:gd name="connsiteX6" fmla="*/ 10000 w 10000"/>
              <a:gd name="connsiteY6" fmla="*/ 1971 h 10000"/>
              <a:gd name="connsiteX0" fmla="*/ 0 w 7965"/>
              <a:gd name="connsiteY0" fmla="*/ 9803 h 10000"/>
              <a:gd name="connsiteX1" fmla="*/ 1359 w 7965"/>
              <a:gd name="connsiteY1" fmla="*/ 10000 h 10000"/>
              <a:gd name="connsiteX2" fmla="*/ 1405 w 7965"/>
              <a:gd name="connsiteY2" fmla="*/ 8029 h 10000"/>
              <a:gd name="connsiteX3" fmla="*/ 1405 w 7965"/>
              <a:gd name="connsiteY3" fmla="*/ 1971 h 10000"/>
              <a:gd name="connsiteX4" fmla="*/ 1452 w 7965"/>
              <a:gd name="connsiteY4" fmla="*/ 0 h 10000"/>
              <a:gd name="connsiteX5" fmla="*/ 7919 w 7965"/>
              <a:gd name="connsiteY5" fmla="*/ 0 h 10000"/>
              <a:gd name="connsiteX6" fmla="*/ 7965 w 7965"/>
              <a:gd name="connsiteY6" fmla="*/ 1971 h 10000"/>
              <a:gd name="connsiteX0" fmla="*/ 0 w 10000"/>
              <a:gd name="connsiteY0" fmla="*/ 9803 h 10000"/>
              <a:gd name="connsiteX1" fmla="*/ 1706 w 10000"/>
              <a:gd name="connsiteY1" fmla="*/ 10000 h 10000"/>
              <a:gd name="connsiteX2" fmla="*/ 1764 w 10000"/>
              <a:gd name="connsiteY2" fmla="*/ 8029 h 10000"/>
              <a:gd name="connsiteX3" fmla="*/ 1764 w 10000"/>
              <a:gd name="connsiteY3" fmla="*/ 1971 h 10000"/>
              <a:gd name="connsiteX4" fmla="*/ 1823 w 10000"/>
              <a:gd name="connsiteY4" fmla="*/ 0 h 10000"/>
              <a:gd name="connsiteX5" fmla="*/ 9942 w 10000"/>
              <a:gd name="connsiteY5" fmla="*/ 0 h 10000"/>
              <a:gd name="connsiteX6" fmla="*/ 10000 w 10000"/>
              <a:gd name="connsiteY6" fmla="*/ 1971 h 10000"/>
              <a:gd name="connsiteX0" fmla="*/ 0 w 9295"/>
              <a:gd name="connsiteY0" fmla="*/ 9803 h 10000"/>
              <a:gd name="connsiteX1" fmla="*/ 1001 w 9295"/>
              <a:gd name="connsiteY1" fmla="*/ 10000 h 10000"/>
              <a:gd name="connsiteX2" fmla="*/ 1059 w 9295"/>
              <a:gd name="connsiteY2" fmla="*/ 8029 h 10000"/>
              <a:gd name="connsiteX3" fmla="*/ 1059 w 9295"/>
              <a:gd name="connsiteY3" fmla="*/ 1971 h 10000"/>
              <a:gd name="connsiteX4" fmla="*/ 1118 w 9295"/>
              <a:gd name="connsiteY4" fmla="*/ 0 h 10000"/>
              <a:gd name="connsiteX5" fmla="*/ 9237 w 9295"/>
              <a:gd name="connsiteY5" fmla="*/ 0 h 10000"/>
              <a:gd name="connsiteX6" fmla="*/ 9295 w 9295"/>
              <a:gd name="connsiteY6" fmla="*/ 1971 h 10000"/>
              <a:gd name="connsiteX0" fmla="*/ 0 w 10000"/>
              <a:gd name="connsiteY0" fmla="*/ 10246 h 10246"/>
              <a:gd name="connsiteX1" fmla="*/ 1077 w 10000"/>
              <a:gd name="connsiteY1" fmla="*/ 10000 h 10246"/>
              <a:gd name="connsiteX2" fmla="*/ 1139 w 10000"/>
              <a:gd name="connsiteY2" fmla="*/ 8029 h 10246"/>
              <a:gd name="connsiteX3" fmla="*/ 1139 w 10000"/>
              <a:gd name="connsiteY3" fmla="*/ 1971 h 10246"/>
              <a:gd name="connsiteX4" fmla="*/ 1203 w 10000"/>
              <a:gd name="connsiteY4" fmla="*/ 0 h 10246"/>
              <a:gd name="connsiteX5" fmla="*/ 9938 w 10000"/>
              <a:gd name="connsiteY5" fmla="*/ 0 h 10246"/>
              <a:gd name="connsiteX6" fmla="*/ 10000 w 10000"/>
              <a:gd name="connsiteY6" fmla="*/ 1971 h 10246"/>
              <a:gd name="connsiteX0" fmla="*/ 0 w 10000"/>
              <a:gd name="connsiteY0" fmla="*/ 9951 h 10000"/>
              <a:gd name="connsiteX1" fmla="*/ 1077 w 10000"/>
              <a:gd name="connsiteY1" fmla="*/ 10000 h 10000"/>
              <a:gd name="connsiteX2" fmla="*/ 1139 w 10000"/>
              <a:gd name="connsiteY2" fmla="*/ 8029 h 10000"/>
              <a:gd name="connsiteX3" fmla="*/ 1139 w 10000"/>
              <a:gd name="connsiteY3" fmla="*/ 1971 h 10000"/>
              <a:gd name="connsiteX4" fmla="*/ 1203 w 10000"/>
              <a:gd name="connsiteY4" fmla="*/ 0 h 10000"/>
              <a:gd name="connsiteX5" fmla="*/ 9938 w 10000"/>
              <a:gd name="connsiteY5" fmla="*/ 0 h 10000"/>
              <a:gd name="connsiteX6" fmla="*/ 10000 w 10000"/>
              <a:gd name="connsiteY6" fmla="*/ 1971 h 10000"/>
              <a:gd name="connsiteX0" fmla="*/ 0 w 10000"/>
              <a:gd name="connsiteY0" fmla="*/ 9951 h 10000"/>
              <a:gd name="connsiteX1" fmla="*/ 1077 w 10000"/>
              <a:gd name="connsiteY1" fmla="*/ 10000 h 10000"/>
              <a:gd name="connsiteX2" fmla="*/ 1139 w 10000"/>
              <a:gd name="connsiteY2" fmla="*/ 8029 h 10000"/>
              <a:gd name="connsiteX3" fmla="*/ 1139 w 10000"/>
              <a:gd name="connsiteY3" fmla="*/ 1971 h 10000"/>
              <a:gd name="connsiteX4" fmla="*/ 1203 w 10000"/>
              <a:gd name="connsiteY4" fmla="*/ 0 h 10000"/>
              <a:gd name="connsiteX5" fmla="*/ 10000 w 10000"/>
              <a:gd name="connsiteY5" fmla="*/ 1971 h 10000"/>
              <a:gd name="connsiteX0" fmla="*/ 0 w 8215"/>
              <a:gd name="connsiteY0" fmla="*/ 12209 h 12258"/>
              <a:gd name="connsiteX1" fmla="*/ 1077 w 8215"/>
              <a:gd name="connsiteY1" fmla="*/ 12258 h 12258"/>
              <a:gd name="connsiteX2" fmla="*/ 1139 w 8215"/>
              <a:gd name="connsiteY2" fmla="*/ 10287 h 12258"/>
              <a:gd name="connsiteX3" fmla="*/ 1139 w 8215"/>
              <a:gd name="connsiteY3" fmla="*/ 4229 h 12258"/>
              <a:gd name="connsiteX4" fmla="*/ 1203 w 8215"/>
              <a:gd name="connsiteY4" fmla="*/ 2258 h 12258"/>
              <a:gd name="connsiteX5" fmla="*/ 8215 w 8215"/>
              <a:gd name="connsiteY5" fmla="*/ 0 h 12258"/>
              <a:gd name="connsiteX0" fmla="*/ 0 w 10000"/>
              <a:gd name="connsiteY0" fmla="*/ 8195 h 8235"/>
              <a:gd name="connsiteX1" fmla="*/ 1311 w 10000"/>
              <a:gd name="connsiteY1" fmla="*/ 8235 h 8235"/>
              <a:gd name="connsiteX2" fmla="*/ 1386 w 10000"/>
              <a:gd name="connsiteY2" fmla="*/ 6627 h 8235"/>
              <a:gd name="connsiteX3" fmla="*/ 1386 w 10000"/>
              <a:gd name="connsiteY3" fmla="*/ 1685 h 8235"/>
              <a:gd name="connsiteX4" fmla="*/ 1464 w 10000"/>
              <a:gd name="connsiteY4" fmla="*/ 77 h 8235"/>
              <a:gd name="connsiteX5" fmla="*/ 10000 w 10000"/>
              <a:gd name="connsiteY5" fmla="*/ 0 h 8235"/>
              <a:gd name="connsiteX0" fmla="*/ 0 w 10000"/>
              <a:gd name="connsiteY0" fmla="*/ 9951 h 10000"/>
              <a:gd name="connsiteX1" fmla="*/ 1311 w 10000"/>
              <a:gd name="connsiteY1" fmla="*/ 10000 h 10000"/>
              <a:gd name="connsiteX2" fmla="*/ 1386 w 10000"/>
              <a:gd name="connsiteY2" fmla="*/ 8047 h 10000"/>
              <a:gd name="connsiteX3" fmla="*/ 1386 w 10000"/>
              <a:gd name="connsiteY3" fmla="*/ 2046 h 10000"/>
              <a:gd name="connsiteX4" fmla="*/ 1464 w 10000"/>
              <a:gd name="connsiteY4" fmla="*/ 94 h 10000"/>
              <a:gd name="connsiteX5" fmla="*/ 10000 w 10000"/>
              <a:gd name="connsiteY5" fmla="*/ 0 h 10000"/>
              <a:gd name="connsiteX0" fmla="*/ 0 w 9993"/>
              <a:gd name="connsiteY0" fmla="*/ 9857 h 9906"/>
              <a:gd name="connsiteX1" fmla="*/ 1311 w 9993"/>
              <a:gd name="connsiteY1" fmla="*/ 9906 h 9906"/>
              <a:gd name="connsiteX2" fmla="*/ 1386 w 9993"/>
              <a:gd name="connsiteY2" fmla="*/ 7953 h 9906"/>
              <a:gd name="connsiteX3" fmla="*/ 1386 w 9993"/>
              <a:gd name="connsiteY3" fmla="*/ 1952 h 9906"/>
              <a:gd name="connsiteX4" fmla="*/ 1464 w 9993"/>
              <a:gd name="connsiteY4" fmla="*/ 0 h 9906"/>
              <a:gd name="connsiteX5" fmla="*/ 9993 w 9993"/>
              <a:gd name="connsiteY5" fmla="*/ 101 h 9906"/>
              <a:gd name="connsiteX0" fmla="*/ 0 w 10007"/>
              <a:gd name="connsiteY0" fmla="*/ 10439 h 10488"/>
              <a:gd name="connsiteX1" fmla="*/ 1312 w 10007"/>
              <a:gd name="connsiteY1" fmla="*/ 10488 h 10488"/>
              <a:gd name="connsiteX2" fmla="*/ 1387 w 10007"/>
              <a:gd name="connsiteY2" fmla="*/ 8516 h 10488"/>
              <a:gd name="connsiteX3" fmla="*/ 1387 w 10007"/>
              <a:gd name="connsiteY3" fmla="*/ 2459 h 10488"/>
              <a:gd name="connsiteX4" fmla="*/ 1465 w 10007"/>
              <a:gd name="connsiteY4" fmla="*/ 488 h 10488"/>
              <a:gd name="connsiteX5" fmla="*/ 10007 w 10007"/>
              <a:gd name="connsiteY5" fmla="*/ 0 h 10488"/>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496 h 10000"/>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1480 h 10000"/>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496 h 10000"/>
              <a:gd name="connsiteX0" fmla="*/ 0 w 10021"/>
              <a:gd name="connsiteY0" fmla="*/ 10045 h 10094"/>
              <a:gd name="connsiteX1" fmla="*/ 1312 w 10021"/>
              <a:gd name="connsiteY1" fmla="*/ 10094 h 10094"/>
              <a:gd name="connsiteX2" fmla="*/ 1387 w 10021"/>
              <a:gd name="connsiteY2" fmla="*/ 8122 h 10094"/>
              <a:gd name="connsiteX3" fmla="*/ 1387 w 10021"/>
              <a:gd name="connsiteY3" fmla="*/ 2065 h 10094"/>
              <a:gd name="connsiteX4" fmla="*/ 1465 w 10021"/>
              <a:gd name="connsiteY4" fmla="*/ 94 h 10094"/>
              <a:gd name="connsiteX5" fmla="*/ 10021 w 10021"/>
              <a:gd name="connsiteY5" fmla="*/ 0 h 10094"/>
              <a:gd name="connsiteX0" fmla="*/ 0 w 10021"/>
              <a:gd name="connsiteY0" fmla="*/ 10438 h 10487"/>
              <a:gd name="connsiteX1" fmla="*/ 1312 w 10021"/>
              <a:gd name="connsiteY1" fmla="*/ 10487 h 10487"/>
              <a:gd name="connsiteX2" fmla="*/ 1387 w 10021"/>
              <a:gd name="connsiteY2" fmla="*/ 8515 h 10487"/>
              <a:gd name="connsiteX3" fmla="*/ 1387 w 10021"/>
              <a:gd name="connsiteY3" fmla="*/ 2458 h 10487"/>
              <a:gd name="connsiteX4" fmla="*/ 1465 w 10021"/>
              <a:gd name="connsiteY4" fmla="*/ 487 h 10487"/>
              <a:gd name="connsiteX5" fmla="*/ 10021 w 10021"/>
              <a:gd name="connsiteY5" fmla="*/ 0 h 10487"/>
              <a:gd name="connsiteX0" fmla="*/ 0 w 10021"/>
              <a:gd name="connsiteY0" fmla="*/ 9951 h 10000"/>
              <a:gd name="connsiteX1" fmla="*/ 1312 w 10021"/>
              <a:gd name="connsiteY1" fmla="*/ 10000 h 10000"/>
              <a:gd name="connsiteX2" fmla="*/ 1387 w 10021"/>
              <a:gd name="connsiteY2" fmla="*/ 8028 h 10000"/>
              <a:gd name="connsiteX3" fmla="*/ 1387 w 10021"/>
              <a:gd name="connsiteY3" fmla="*/ 1971 h 10000"/>
              <a:gd name="connsiteX4" fmla="*/ 1465 w 10021"/>
              <a:gd name="connsiteY4" fmla="*/ 0 h 10000"/>
              <a:gd name="connsiteX5" fmla="*/ 10021 w 10021"/>
              <a:gd name="connsiteY5" fmla="*/ 300 h 10000"/>
              <a:gd name="connsiteX0" fmla="*/ 0 w 10021"/>
              <a:gd name="connsiteY0" fmla="*/ 10241 h 10290"/>
              <a:gd name="connsiteX1" fmla="*/ 1312 w 10021"/>
              <a:gd name="connsiteY1" fmla="*/ 10290 h 10290"/>
              <a:gd name="connsiteX2" fmla="*/ 1387 w 10021"/>
              <a:gd name="connsiteY2" fmla="*/ 8318 h 10290"/>
              <a:gd name="connsiteX3" fmla="*/ 1387 w 10021"/>
              <a:gd name="connsiteY3" fmla="*/ 2261 h 10290"/>
              <a:gd name="connsiteX4" fmla="*/ 1465 w 10021"/>
              <a:gd name="connsiteY4" fmla="*/ 290 h 10290"/>
              <a:gd name="connsiteX5" fmla="*/ 10021 w 10021"/>
              <a:gd name="connsiteY5" fmla="*/ 0 h 10290"/>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217"/>
              <a:gd name="connsiteX1" fmla="*/ 1312 w 10018"/>
              <a:gd name="connsiteY1" fmla="*/ 10217 h 10217"/>
              <a:gd name="connsiteX2" fmla="*/ 1387 w 10018"/>
              <a:gd name="connsiteY2" fmla="*/ 8097 h 10217"/>
              <a:gd name="connsiteX3" fmla="*/ 1387 w 10018"/>
              <a:gd name="connsiteY3" fmla="*/ 2040 h 10217"/>
              <a:gd name="connsiteX4" fmla="*/ 1465 w 10018"/>
              <a:gd name="connsiteY4" fmla="*/ 69 h 10217"/>
              <a:gd name="connsiteX5" fmla="*/ 10018 w 10018"/>
              <a:gd name="connsiteY5" fmla="*/ 0 h 10217"/>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12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12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9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09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4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4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142"/>
              <a:gd name="connsiteX1" fmla="*/ 1304 w 10018"/>
              <a:gd name="connsiteY1" fmla="*/ 10142 h 10142"/>
              <a:gd name="connsiteX2" fmla="*/ 1387 w 10018"/>
              <a:gd name="connsiteY2" fmla="*/ 8097 h 10142"/>
              <a:gd name="connsiteX3" fmla="*/ 1387 w 10018"/>
              <a:gd name="connsiteY3" fmla="*/ 2040 h 10142"/>
              <a:gd name="connsiteX4" fmla="*/ 1465 w 10018"/>
              <a:gd name="connsiteY4" fmla="*/ 69 h 10142"/>
              <a:gd name="connsiteX5" fmla="*/ 10018 w 10018"/>
              <a:gd name="connsiteY5" fmla="*/ 0 h 10142"/>
              <a:gd name="connsiteX0" fmla="*/ 0 w 10018"/>
              <a:gd name="connsiteY0" fmla="*/ 10020 h 10142"/>
              <a:gd name="connsiteX1" fmla="*/ 1309 w 10018"/>
              <a:gd name="connsiteY1" fmla="*/ 10142 h 10142"/>
              <a:gd name="connsiteX2" fmla="*/ 1387 w 10018"/>
              <a:gd name="connsiteY2" fmla="*/ 8097 h 10142"/>
              <a:gd name="connsiteX3" fmla="*/ 1387 w 10018"/>
              <a:gd name="connsiteY3" fmla="*/ 2040 h 10142"/>
              <a:gd name="connsiteX4" fmla="*/ 1465 w 10018"/>
              <a:gd name="connsiteY4" fmla="*/ 69 h 10142"/>
              <a:gd name="connsiteX5" fmla="*/ 10018 w 10018"/>
              <a:gd name="connsiteY5" fmla="*/ 0 h 10142"/>
              <a:gd name="connsiteX0" fmla="*/ 0 w 10018"/>
              <a:gd name="connsiteY0" fmla="*/ 10020 h 10020"/>
              <a:gd name="connsiteX1" fmla="*/ 1309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298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290"/>
              <a:gd name="connsiteX1" fmla="*/ 1301 w 10018"/>
              <a:gd name="connsiteY1" fmla="*/ 10290 h 10290"/>
              <a:gd name="connsiteX2" fmla="*/ 1387 w 10018"/>
              <a:gd name="connsiteY2" fmla="*/ 8097 h 10290"/>
              <a:gd name="connsiteX3" fmla="*/ 1387 w 10018"/>
              <a:gd name="connsiteY3" fmla="*/ 2040 h 10290"/>
              <a:gd name="connsiteX4" fmla="*/ 1465 w 10018"/>
              <a:gd name="connsiteY4" fmla="*/ 69 h 10290"/>
              <a:gd name="connsiteX5" fmla="*/ 10018 w 10018"/>
              <a:gd name="connsiteY5" fmla="*/ 0 h 1029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1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70 w 10088"/>
              <a:gd name="connsiteY0" fmla="*/ 10020 h 10069"/>
              <a:gd name="connsiteX1" fmla="*/ 1371 w 10088"/>
              <a:gd name="connsiteY1" fmla="*/ 10069 h 10069"/>
              <a:gd name="connsiteX2" fmla="*/ 1457 w 10088"/>
              <a:gd name="connsiteY2" fmla="*/ 8097 h 10069"/>
              <a:gd name="connsiteX3" fmla="*/ 1457 w 10088"/>
              <a:gd name="connsiteY3" fmla="*/ 2040 h 10069"/>
              <a:gd name="connsiteX4" fmla="*/ 1535 w 10088"/>
              <a:gd name="connsiteY4" fmla="*/ 69 h 10069"/>
              <a:gd name="connsiteX5" fmla="*/ 10088 w 10088"/>
              <a:gd name="connsiteY5" fmla="*/ 0 h 10069"/>
              <a:gd name="connsiteX0" fmla="*/ 46 w 10064"/>
              <a:gd name="connsiteY0" fmla="*/ 10020 h 10230"/>
              <a:gd name="connsiteX1" fmla="*/ 1347 w 10064"/>
              <a:gd name="connsiteY1" fmla="*/ 10069 h 10230"/>
              <a:gd name="connsiteX2" fmla="*/ 1433 w 10064"/>
              <a:gd name="connsiteY2" fmla="*/ 8097 h 10230"/>
              <a:gd name="connsiteX3" fmla="*/ 1433 w 10064"/>
              <a:gd name="connsiteY3" fmla="*/ 2040 h 10230"/>
              <a:gd name="connsiteX4" fmla="*/ 1511 w 10064"/>
              <a:gd name="connsiteY4" fmla="*/ 69 h 10230"/>
              <a:gd name="connsiteX5" fmla="*/ 10064 w 10064"/>
              <a:gd name="connsiteY5" fmla="*/ 0 h 10230"/>
              <a:gd name="connsiteX0" fmla="*/ 50 w 10068"/>
              <a:gd name="connsiteY0" fmla="*/ 10020 h 10133"/>
              <a:gd name="connsiteX1" fmla="*/ 1351 w 10068"/>
              <a:gd name="connsiteY1" fmla="*/ 10069 h 10133"/>
              <a:gd name="connsiteX2" fmla="*/ 1437 w 10068"/>
              <a:gd name="connsiteY2" fmla="*/ 8097 h 10133"/>
              <a:gd name="connsiteX3" fmla="*/ 1437 w 10068"/>
              <a:gd name="connsiteY3" fmla="*/ 2040 h 10133"/>
              <a:gd name="connsiteX4" fmla="*/ 1515 w 10068"/>
              <a:gd name="connsiteY4" fmla="*/ 69 h 10133"/>
              <a:gd name="connsiteX5" fmla="*/ 10068 w 10068"/>
              <a:gd name="connsiteY5" fmla="*/ 0 h 10133"/>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3 w 10021"/>
              <a:gd name="connsiteY0" fmla="*/ 10020 h 10069"/>
              <a:gd name="connsiteX1" fmla="*/ 1304 w 10021"/>
              <a:gd name="connsiteY1" fmla="*/ 10069 h 10069"/>
              <a:gd name="connsiteX2" fmla="*/ 1390 w 10021"/>
              <a:gd name="connsiteY2" fmla="*/ 8097 h 10069"/>
              <a:gd name="connsiteX3" fmla="*/ 1390 w 10021"/>
              <a:gd name="connsiteY3" fmla="*/ 2040 h 10069"/>
              <a:gd name="connsiteX4" fmla="*/ 1468 w 10021"/>
              <a:gd name="connsiteY4" fmla="*/ 69 h 10069"/>
              <a:gd name="connsiteX5" fmla="*/ 10021 w 10021"/>
              <a:gd name="connsiteY5" fmla="*/ 0 h 10069"/>
              <a:gd name="connsiteX0" fmla="*/ 3 w 10021"/>
              <a:gd name="connsiteY0" fmla="*/ 10020 h 10217"/>
              <a:gd name="connsiteX1" fmla="*/ 1304 w 10021"/>
              <a:gd name="connsiteY1" fmla="*/ 10217 h 10217"/>
              <a:gd name="connsiteX2" fmla="*/ 1390 w 10021"/>
              <a:gd name="connsiteY2" fmla="*/ 8097 h 10217"/>
              <a:gd name="connsiteX3" fmla="*/ 1390 w 10021"/>
              <a:gd name="connsiteY3" fmla="*/ 2040 h 10217"/>
              <a:gd name="connsiteX4" fmla="*/ 1468 w 10021"/>
              <a:gd name="connsiteY4" fmla="*/ 69 h 10217"/>
              <a:gd name="connsiteX5" fmla="*/ 10021 w 10021"/>
              <a:gd name="connsiteY5" fmla="*/ 0 h 10217"/>
              <a:gd name="connsiteX0" fmla="*/ 3 w 10021"/>
              <a:gd name="connsiteY0" fmla="*/ 10020 h 10020"/>
              <a:gd name="connsiteX1" fmla="*/ 1304 w 10021"/>
              <a:gd name="connsiteY1" fmla="*/ 9996 h 10020"/>
              <a:gd name="connsiteX2" fmla="*/ 1390 w 10021"/>
              <a:gd name="connsiteY2" fmla="*/ 8097 h 10020"/>
              <a:gd name="connsiteX3" fmla="*/ 1390 w 10021"/>
              <a:gd name="connsiteY3" fmla="*/ 2040 h 10020"/>
              <a:gd name="connsiteX4" fmla="*/ 1468 w 10021"/>
              <a:gd name="connsiteY4" fmla="*/ 69 h 10020"/>
              <a:gd name="connsiteX5" fmla="*/ 10021 w 10021"/>
              <a:gd name="connsiteY5" fmla="*/ 0 h 10020"/>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4"/>
              <a:gd name="connsiteX1" fmla="*/ 1301 w 10018"/>
              <a:gd name="connsiteY1" fmla="*/ 9996 h 10064"/>
              <a:gd name="connsiteX2" fmla="*/ 1387 w 10018"/>
              <a:gd name="connsiteY2" fmla="*/ 8097 h 10064"/>
              <a:gd name="connsiteX3" fmla="*/ 1387 w 10018"/>
              <a:gd name="connsiteY3" fmla="*/ 2040 h 10064"/>
              <a:gd name="connsiteX4" fmla="*/ 1465 w 10018"/>
              <a:gd name="connsiteY4" fmla="*/ 69 h 10064"/>
              <a:gd name="connsiteX5" fmla="*/ 10018 w 10018"/>
              <a:gd name="connsiteY5" fmla="*/ 0 h 10064"/>
              <a:gd name="connsiteX0" fmla="*/ 0 w 10018"/>
              <a:gd name="connsiteY0" fmla="*/ 10020 h 10047"/>
              <a:gd name="connsiteX1" fmla="*/ 1301 w 10018"/>
              <a:gd name="connsiteY1" fmla="*/ 9996 h 10047"/>
              <a:gd name="connsiteX2" fmla="*/ 1387 w 10018"/>
              <a:gd name="connsiteY2" fmla="*/ 8097 h 10047"/>
              <a:gd name="connsiteX3" fmla="*/ 1387 w 10018"/>
              <a:gd name="connsiteY3" fmla="*/ 2040 h 10047"/>
              <a:gd name="connsiteX4" fmla="*/ 1465 w 10018"/>
              <a:gd name="connsiteY4" fmla="*/ 69 h 10047"/>
              <a:gd name="connsiteX5" fmla="*/ 10018 w 10018"/>
              <a:gd name="connsiteY5" fmla="*/ 0 h 10047"/>
              <a:gd name="connsiteX0" fmla="*/ 0 w 10018"/>
              <a:gd name="connsiteY0" fmla="*/ 10020 h 10047"/>
              <a:gd name="connsiteX1" fmla="*/ 1301 w 10018"/>
              <a:gd name="connsiteY1" fmla="*/ 9996 h 10047"/>
              <a:gd name="connsiteX2" fmla="*/ 1387 w 10018"/>
              <a:gd name="connsiteY2" fmla="*/ 8097 h 10047"/>
              <a:gd name="connsiteX3" fmla="*/ 1387 w 10018"/>
              <a:gd name="connsiteY3" fmla="*/ 2040 h 10047"/>
              <a:gd name="connsiteX4" fmla="*/ 1465 w 10018"/>
              <a:gd name="connsiteY4" fmla="*/ 69 h 10047"/>
              <a:gd name="connsiteX5" fmla="*/ 10018 w 10018"/>
              <a:gd name="connsiteY5" fmla="*/ 0 h 10047"/>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8"/>
              <a:gd name="connsiteX1" fmla="*/ 1301 w 10018"/>
              <a:gd name="connsiteY1" fmla="*/ 9996 h 10068"/>
              <a:gd name="connsiteX2" fmla="*/ 1387 w 10018"/>
              <a:gd name="connsiteY2" fmla="*/ 8097 h 10068"/>
              <a:gd name="connsiteX3" fmla="*/ 1387 w 10018"/>
              <a:gd name="connsiteY3" fmla="*/ 2040 h 10068"/>
              <a:gd name="connsiteX4" fmla="*/ 1465 w 10018"/>
              <a:gd name="connsiteY4" fmla="*/ 69 h 10068"/>
              <a:gd name="connsiteX5" fmla="*/ 10018 w 10018"/>
              <a:gd name="connsiteY5" fmla="*/ 0 h 10068"/>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18" h="10020">
                <a:moveTo>
                  <a:pt x="0" y="10020"/>
                </a:moveTo>
                <a:cubicBezTo>
                  <a:pt x="522" y="10020"/>
                  <a:pt x="1266" y="9996"/>
                  <a:pt x="1301" y="9996"/>
                </a:cubicBezTo>
                <a:cubicBezTo>
                  <a:pt x="1344" y="9996"/>
                  <a:pt x="1387" y="9224"/>
                  <a:pt x="1387" y="8097"/>
                </a:cubicBezTo>
                <a:lnTo>
                  <a:pt x="1387" y="2040"/>
                </a:lnTo>
                <a:cubicBezTo>
                  <a:pt x="1387" y="913"/>
                  <a:pt x="1424" y="69"/>
                  <a:pt x="1465" y="69"/>
                </a:cubicBezTo>
                <a:lnTo>
                  <a:pt x="10018" y="0"/>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textruta 5"/>
          <p:cNvSpPr txBox="1"/>
          <p:nvPr userDrawn="1"/>
        </p:nvSpPr>
        <p:spPr>
          <a:xfrm>
            <a:off x="7103422" y="263482"/>
            <a:ext cx="1779654" cy="430887"/>
          </a:xfrm>
          <a:prstGeom prst="rect">
            <a:avLst/>
          </a:prstGeom>
          <a:noFill/>
        </p:spPr>
        <p:txBody>
          <a:bodyPr wrap="none" rtlCol="0">
            <a:spAutoFit/>
          </a:bodyPr>
          <a:lstStyle/>
          <a:p>
            <a:r>
              <a:rPr lang="sv-SE" sz="1100" b="1" dirty="0" smtClean="0"/>
              <a:t>KTH ROYAL INSTITUTE</a:t>
            </a:r>
            <a:br>
              <a:rPr lang="sv-SE" sz="1100" b="1" dirty="0" smtClean="0"/>
            </a:br>
            <a:r>
              <a:rPr lang="sv-SE" sz="1100" b="1" dirty="0" smtClean="0"/>
              <a:t>OF</a:t>
            </a:r>
            <a:r>
              <a:rPr lang="sv-SE" sz="1100" b="1" baseline="0" dirty="0" smtClean="0"/>
              <a:t> TECHNOLOGY</a:t>
            </a:r>
            <a:endParaRPr lang="sv-SE" sz="1100" b="1" dirty="0"/>
          </a:p>
        </p:txBody>
      </p:sp>
    </p:spTree>
    <p:extLst>
      <p:ext uri="{BB962C8B-B14F-4D97-AF65-F5344CB8AC3E}">
        <p14:creationId xmlns:p14="http://schemas.microsoft.com/office/powerpoint/2010/main" val="340480248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4" name="Rektangel 13"/>
          <p:cNvSpPr/>
          <p:nvPr userDrawn="1"/>
        </p:nvSpPr>
        <p:spPr bwMode="gray">
          <a:xfrm>
            <a:off x="0" y="3613150"/>
            <a:ext cx="9144000" cy="32448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ubrik 1"/>
          <p:cNvSpPr>
            <a:spLocks noGrp="1"/>
          </p:cNvSpPr>
          <p:nvPr>
            <p:ph type="ctrTitle"/>
          </p:nvPr>
        </p:nvSpPr>
        <p:spPr bwMode="gray">
          <a:xfrm>
            <a:off x="1568185" y="1161181"/>
            <a:ext cx="6984337" cy="1043684"/>
          </a:xfrm>
        </p:spPr>
        <p:txBody>
          <a:bodyPr>
            <a:normAutofit/>
          </a:bodyPr>
          <a:lstStyle>
            <a:lvl1pPr algn="l">
              <a:lnSpc>
                <a:spcPts val="3800"/>
              </a:lnSpc>
              <a:defRPr sz="3600" b="1"/>
            </a:lvl1pPr>
          </a:lstStyle>
          <a:p>
            <a:r>
              <a:rPr lang="en-US" smtClean="0"/>
              <a:t>Click to edit Master title style</a:t>
            </a:r>
            <a:endParaRPr lang="en-GB" dirty="0"/>
          </a:p>
        </p:txBody>
      </p:sp>
      <p:sp>
        <p:nvSpPr>
          <p:cNvPr id="3" name="Underrubrik 2"/>
          <p:cNvSpPr>
            <a:spLocks noGrp="1"/>
          </p:cNvSpPr>
          <p:nvPr>
            <p:ph type="subTitle" idx="1"/>
          </p:nvPr>
        </p:nvSpPr>
        <p:spPr bwMode="gray">
          <a:xfrm>
            <a:off x="1567963" y="2276872"/>
            <a:ext cx="6987075" cy="936104"/>
          </a:xfrm>
        </p:spPr>
        <p:txBody>
          <a:bodyPr>
            <a:normAutofit/>
          </a:bodyPr>
          <a:lstStyle>
            <a:lvl1pPr marL="0" indent="0" algn="l">
              <a:lnSpc>
                <a:spcPts val="2800"/>
              </a:lnSpc>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pic>
        <p:nvPicPr>
          <p:cNvPr id="1026" name="Picture 2" descr="http://intra.kth.se/polopoly_fs/1.383275!/image/KTH_pngs.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36469" b="7207"/>
          <a:stretch/>
        </p:blipFill>
        <p:spPr bwMode="gray">
          <a:xfrm>
            <a:off x="347663" y="344488"/>
            <a:ext cx="803938" cy="803275"/>
          </a:xfrm>
          <a:prstGeom prst="rect">
            <a:avLst/>
          </a:prstGeom>
          <a:noFill/>
          <a:extLst>
            <a:ext uri="{909E8E84-426E-40DD-AFC4-6F175D3DCCD1}">
              <a14:hiddenFill xmlns:a14="http://schemas.microsoft.com/office/drawing/2010/main">
                <a:solidFill>
                  <a:srgbClr val="FFFFFF"/>
                </a:solidFill>
              </a14:hiddenFill>
            </a:ext>
          </a:extLst>
        </p:spPr>
      </p:pic>
      <p:sp>
        <p:nvSpPr>
          <p:cNvPr id="8" name="Line 6"/>
          <p:cNvSpPr>
            <a:spLocks noChangeShapeType="1"/>
          </p:cNvSpPr>
          <p:nvPr userDrawn="1"/>
        </p:nvSpPr>
        <p:spPr bwMode="gray">
          <a:xfrm>
            <a:off x="-1375645" y="5596697"/>
            <a:ext cx="0" cy="0"/>
          </a:xfrm>
          <a:prstGeom prst="line">
            <a:avLst/>
          </a:prstGeom>
          <a:noFill/>
          <a:ln w="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7"/>
          <p:cNvSpPr>
            <a:spLocks/>
          </p:cNvSpPr>
          <p:nvPr userDrawn="1"/>
        </p:nvSpPr>
        <p:spPr bwMode="gray">
          <a:xfrm>
            <a:off x="-3236" y="4049403"/>
            <a:ext cx="9150869" cy="1215998"/>
          </a:xfrm>
          <a:custGeom>
            <a:avLst/>
            <a:gdLst>
              <a:gd name="T0" fmla="*/ 0 w 8479"/>
              <a:gd name="T1" fmla="*/ 356 h 535"/>
              <a:gd name="T2" fmla="*/ 597 w 8479"/>
              <a:gd name="T3" fmla="*/ 356 h 535"/>
              <a:gd name="T4" fmla="*/ 625 w 8479"/>
              <a:gd name="T5" fmla="*/ 328 h 535"/>
              <a:gd name="T6" fmla="*/ 625 w 8479"/>
              <a:gd name="T7" fmla="*/ 28 h 535"/>
              <a:gd name="T8" fmla="*/ 653 w 8479"/>
              <a:gd name="T9" fmla="*/ 0 h 535"/>
              <a:gd name="T10" fmla="*/ 954 w 8479"/>
              <a:gd name="T11" fmla="*/ 0 h 535"/>
              <a:gd name="T12" fmla="*/ 982 w 8479"/>
              <a:gd name="T13" fmla="*/ 28 h 535"/>
              <a:gd name="T14" fmla="*/ 982 w 8479"/>
              <a:gd name="T15" fmla="*/ 507 h 535"/>
              <a:gd name="T16" fmla="*/ 1010 w 8479"/>
              <a:gd name="T17" fmla="*/ 535 h 535"/>
              <a:gd name="T18" fmla="*/ 1545 w 8479"/>
              <a:gd name="T19" fmla="*/ 535 h 535"/>
              <a:gd name="T20" fmla="*/ 1573 w 8479"/>
              <a:gd name="T21" fmla="*/ 507 h 535"/>
              <a:gd name="T22" fmla="*/ 1573 w 8479"/>
              <a:gd name="T23" fmla="*/ 328 h 535"/>
              <a:gd name="T24" fmla="*/ 1601 w 8479"/>
              <a:gd name="T25" fmla="*/ 300 h 535"/>
              <a:gd name="T26" fmla="*/ 2497 w 8479"/>
              <a:gd name="T27" fmla="*/ 300 h 535"/>
              <a:gd name="T28" fmla="*/ 2524 w 8479"/>
              <a:gd name="T29" fmla="*/ 328 h 535"/>
              <a:gd name="T30" fmla="*/ 2524 w 8479"/>
              <a:gd name="T31" fmla="*/ 507 h 535"/>
              <a:gd name="T32" fmla="*/ 2552 w 8479"/>
              <a:gd name="T33" fmla="*/ 535 h 535"/>
              <a:gd name="T34" fmla="*/ 2797 w 8479"/>
              <a:gd name="T35" fmla="*/ 535 h 535"/>
              <a:gd name="T36" fmla="*/ 2825 w 8479"/>
              <a:gd name="T37" fmla="*/ 507 h 535"/>
              <a:gd name="T38" fmla="*/ 2825 w 8479"/>
              <a:gd name="T39" fmla="*/ 384 h 535"/>
              <a:gd name="T40" fmla="*/ 2852 w 8479"/>
              <a:gd name="T41" fmla="*/ 356 h 535"/>
              <a:gd name="T42" fmla="*/ 3153 w 8479"/>
              <a:gd name="T43" fmla="*/ 356 h 535"/>
              <a:gd name="T44" fmla="*/ 3181 w 8479"/>
              <a:gd name="T45" fmla="*/ 384 h 535"/>
              <a:gd name="T46" fmla="*/ 3181 w 8479"/>
              <a:gd name="T47" fmla="*/ 450 h 535"/>
              <a:gd name="T48" fmla="*/ 3209 w 8479"/>
              <a:gd name="T49" fmla="*/ 478 h 535"/>
              <a:gd name="T50" fmla="*/ 5290 w 8479"/>
              <a:gd name="T51" fmla="*/ 478 h 535"/>
              <a:gd name="T52" fmla="*/ 5317 w 8479"/>
              <a:gd name="T53" fmla="*/ 450 h 535"/>
              <a:gd name="T54" fmla="*/ 5317 w 8479"/>
              <a:gd name="T55" fmla="*/ 28 h 535"/>
              <a:gd name="T56" fmla="*/ 5345 w 8479"/>
              <a:gd name="T57" fmla="*/ 0 h 535"/>
              <a:gd name="T58" fmla="*/ 6031 w 8479"/>
              <a:gd name="T59" fmla="*/ 0 h 535"/>
              <a:gd name="T60" fmla="*/ 6059 w 8479"/>
              <a:gd name="T61" fmla="*/ 28 h 535"/>
              <a:gd name="T62" fmla="*/ 6059 w 8479"/>
              <a:gd name="T63" fmla="*/ 383 h 535"/>
              <a:gd name="T64" fmla="*/ 6087 w 8479"/>
              <a:gd name="T65" fmla="*/ 411 h 535"/>
              <a:gd name="T66" fmla="*/ 7130 w 8479"/>
              <a:gd name="T67" fmla="*/ 411 h 535"/>
              <a:gd name="T68" fmla="*/ 7158 w 8479"/>
              <a:gd name="T69" fmla="*/ 383 h 535"/>
              <a:gd name="T70" fmla="*/ 7158 w 8479"/>
              <a:gd name="T71" fmla="*/ 111 h 535"/>
              <a:gd name="T72" fmla="*/ 7186 w 8479"/>
              <a:gd name="T73" fmla="*/ 83 h 535"/>
              <a:gd name="T74" fmla="*/ 8479 w 8479"/>
              <a:gd name="T75" fmla="*/ 83 h 535"/>
              <a:gd name="connsiteX0" fmla="*/ 0 w 9296"/>
              <a:gd name="connsiteY0" fmla="*/ 6654 h 10000"/>
              <a:gd name="connsiteX1" fmla="*/ 33 w 9296"/>
              <a:gd name="connsiteY1" fmla="*/ 6131 h 10000"/>
              <a:gd name="connsiteX2" fmla="*/ 33 w 9296"/>
              <a:gd name="connsiteY2" fmla="*/ 523 h 10000"/>
              <a:gd name="connsiteX3" fmla="*/ 66 w 9296"/>
              <a:gd name="connsiteY3" fmla="*/ 0 h 10000"/>
              <a:gd name="connsiteX4" fmla="*/ 421 w 9296"/>
              <a:gd name="connsiteY4" fmla="*/ 0 h 10000"/>
              <a:gd name="connsiteX5" fmla="*/ 454 w 9296"/>
              <a:gd name="connsiteY5" fmla="*/ 523 h 10000"/>
              <a:gd name="connsiteX6" fmla="*/ 454 w 9296"/>
              <a:gd name="connsiteY6" fmla="*/ 9477 h 10000"/>
              <a:gd name="connsiteX7" fmla="*/ 487 w 9296"/>
              <a:gd name="connsiteY7" fmla="*/ 10000 h 10000"/>
              <a:gd name="connsiteX8" fmla="*/ 1118 w 9296"/>
              <a:gd name="connsiteY8" fmla="*/ 10000 h 10000"/>
              <a:gd name="connsiteX9" fmla="*/ 1151 w 9296"/>
              <a:gd name="connsiteY9" fmla="*/ 9477 h 10000"/>
              <a:gd name="connsiteX10" fmla="*/ 1151 w 9296"/>
              <a:gd name="connsiteY10" fmla="*/ 6131 h 10000"/>
              <a:gd name="connsiteX11" fmla="*/ 1184 w 9296"/>
              <a:gd name="connsiteY11" fmla="*/ 5607 h 10000"/>
              <a:gd name="connsiteX12" fmla="*/ 2241 w 9296"/>
              <a:gd name="connsiteY12" fmla="*/ 5607 h 10000"/>
              <a:gd name="connsiteX13" fmla="*/ 2273 w 9296"/>
              <a:gd name="connsiteY13" fmla="*/ 6131 h 10000"/>
              <a:gd name="connsiteX14" fmla="*/ 2273 w 9296"/>
              <a:gd name="connsiteY14" fmla="*/ 9477 h 10000"/>
              <a:gd name="connsiteX15" fmla="*/ 2306 w 9296"/>
              <a:gd name="connsiteY15" fmla="*/ 10000 h 10000"/>
              <a:gd name="connsiteX16" fmla="*/ 2595 w 9296"/>
              <a:gd name="connsiteY16" fmla="*/ 10000 h 10000"/>
              <a:gd name="connsiteX17" fmla="*/ 2628 w 9296"/>
              <a:gd name="connsiteY17" fmla="*/ 9477 h 10000"/>
              <a:gd name="connsiteX18" fmla="*/ 2628 w 9296"/>
              <a:gd name="connsiteY18" fmla="*/ 7178 h 10000"/>
              <a:gd name="connsiteX19" fmla="*/ 2660 w 9296"/>
              <a:gd name="connsiteY19" fmla="*/ 6654 h 10000"/>
              <a:gd name="connsiteX20" fmla="*/ 3015 w 9296"/>
              <a:gd name="connsiteY20" fmla="*/ 6654 h 10000"/>
              <a:gd name="connsiteX21" fmla="*/ 3048 w 9296"/>
              <a:gd name="connsiteY21" fmla="*/ 7178 h 10000"/>
              <a:gd name="connsiteX22" fmla="*/ 3048 w 9296"/>
              <a:gd name="connsiteY22" fmla="*/ 8411 h 10000"/>
              <a:gd name="connsiteX23" fmla="*/ 3081 w 9296"/>
              <a:gd name="connsiteY23" fmla="*/ 8935 h 10000"/>
              <a:gd name="connsiteX24" fmla="*/ 5535 w 9296"/>
              <a:gd name="connsiteY24" fmla="*/ 8935 h 10000"/>
              <a:gd name="connsiteX25" fmla="*/ 5567 w 9296"/>
              <a:gd name="connsiteY25" fmla="*/ 8411 h 10000"/>
              <a:gd name="connsiteX26" fmla="*/ 5567 w 9296"/>
              <a:gd name="connsiteY26" fmla="*/ 523 h 10000"/>
              <a:gd name="connsiteX27" fmla="*/ 5600 w 9296"/>
              <a:gd name="connsiteY27" fmla="*/ 0 h 10000"/>
              <a:gd name="connsiteX28" fmla="*/ 6409 w 9296"/>
              <a:gd name="connsiteY28" fmla="*/ 0 h 10000"/>
              <a:gd name="connsiteX29" fmla="*/ 6442 w 9296"/>
              <a:gd name="connsiteY29" fmla="*/ 523 h 10000"/>
              <a:gd name="connsiteX30" fmla="*/ 6442 w 9296"/>
              <a:gd name="connsiteY30" fmla="*/ 7159 h 10000"/>
              <a:gd name="connsiteX31" fmla="*/ 6475 w 9296"/>
              <a:gd name="connsiteY31" fmla="*/ 7682 h 10000"/>
              <a:gd name="connsiteX32" fmla="*/ 7705 w 9296"/>
              <a:gd name="connsiteY32" fmla="*/ 7682 h 10000"/>
              <a:gd name="connsiteX33" fmla="*/ 7738 w 9296"/>
              <a:gd name="connsiteY33" fmla="*/ 7159 h 10000"/>
              <a:gd name="connsiteX34" fmla="*/ 7738 w 9296"/>
              <a:gd name="connsiteY34" fmla="*/ 2075 h 10000"/>
              <a:gd name="connsiteX35" fmla="*/ 7771 w 9296"/>
              <a:gd name="connsiteY35" fmla="*/ 1551 h 10000"/>
              <a:gd name="connsiteX36" fmla="*/ 9296 w 9296"/>
              <a:gd name="connsiteY36" fmla="*/ 1551 h 10000"/>
              <a:gd name="connsiteX0" fmla="*/ 0 w 9965"/>
              <a:gd name="connsiteY0" fmla="*/ 6131 h 10000"/>
              <a:gd name="connsiteX1" fmla="*/ 0 w 9965"/>
              <a:gd name="connsiteY1" fmla="*/ 523 h 10000"/>
              <a:gd name="connsiteX2" fmla="*/ 36 w 9965"/>
              <a:gd name="connsiteY2" fmla="*/ 0 h 10000"/>
              <a:gd name="connsiteX3" fmla="*/ 418 w 9965"/>
              <a:gd name="connsiteY3" fmla="*/ 0 h 10000"/>
              <a:gd name="connsiteX4" fmla="*/ 453 w 9965"/>
              <a:gd name="connsiteY4" fmla="*/ 523 h 10000"/>
              <a:gd name="connsiteX5" fmla="*/ 453 w 9965"/>
              <a:gd name="connsiteY5" fmla="*/ 9477 h 10000"/>
              <a:gd name="connsiteX6" fmla="*/ 489 w 9965"/>
              <a:gd name="connsiteY6" fmla="*/ 10000 h 10000"/>
              <a:gd name="connsiteX7" fmla="*/ 1168 w 9965"/>
              <a:gd name="connsiteY7" fmla="*/ 10000 h 10000"/>
              <a:gd name="connsiteX8" fmla="*/ 1203 w 9965"/>
              <a:gd name="connsiteY8" fmla="*/ 9477 h 10000"/>
              <a:gd name="connsiteX9" fmla="*/ 1203 w 9965"/>
              <a:gd name="connsiteY9" fmla="*/ 6131 h 10000"/>
              <a:gd name="connsiteX10" fmla="*/ 1239 w 9965"/>
              <a:gd name="connsiteY10" fmla="*/ 5607 h 10000"/>
              <a:gd name="connsiteX11" fmla="*/ 2376 w 9965"/>
              <a:gd name="connsiteY11" fmla="*/ 5607 h 10000"/>
              <a:gd name="connsiteX12" fmla="*/ 2410 w 9965"/>
              <a:gd name="connsiteY12" fmla="*/ 6131 h 10000"/>
              <a:gd name="connsiteX13" fmla="*/ 2410 w 9965"/>
              <a:gd name="connsiteY13" fmla="*/ 9477 h 10000"/>
              <a:gd name="connsiteX14" fmla="*/ 2446 w 9965"/>
              <a:gd name="connsiteY14" fmla="*/ 10000 h 10000"/>
              <a:gd name="connsiteX15" fmla="*/ 2757 w 9965"/>
              <a:gd name="connsiteY15" fmla="*/ 10000 h 10000"/>
              <a:gd name="connsiteX16" fmla="*/ 2792 w 9965"/>
              <a:gd name="connsiteY16" fmla="*/ 9477 h 10000"/>
              <a:gd name="connsiteX17" fmla="*/ 2792 w 9965"/>
              <a:gd name="connsiteY17" fmla="*/ 7178 h 10000"/>
              <a:gd name="connsiteX18" fmla="*/ 2826 w 9965"/>
              <a:gd name="connsiteY18" fmla="*/ 6654 h 10000"/>
              <a:gd name="connsiteX19" fmla="*/ 3208 w 9965"/>
              <a:gd name="connsiteY19" fmla="*/ 6654 h 10000"/>
              <a:gd name="connsiteX20" fmla="*/ 3244 w 9965"/>
              <a:gd name="connsiteY20" fmla="*/ 7178 h 10000"/>
              <a:gd name="connsiteX21" fmla="*/ 3244 w 9965"/>
              <a:gd name="connsiteY21" fmla="*/ 8411 h 10000"/>
              <a:gd name="connsiteX22" fmla="*/ 3279 w 9965"/>
              <a:gd name="connsiteY22" fmla="*/ 8935 h 10000"/>
              <a:gd name="connsiteX23" fmla="*/ 5919 w 9965"/>
              <a:gd name="connsiteY23" fmla="*/ 8935 h 10000"/>
              <a:gd name="connsiteX24" fmla="*/ 5954 w 9965"/>
              <a:gd name="connsiteY24" fmla="*/ 8411 h 10000"/>
              <a:gd name="connsiteX25" fmla="*/ 5954 w 9965"/>
              <a:gd name="connsiteY25" fmla="*/ 523 h 10000"/>
              <a:gd name="connsiteX26" fmla="*/ 5989 w 9965"/>
              <a:gd name="connsiteY26" fmla="*/ 0 h 10000"/>
              <a:gd name="connsiteX27" fmla="*/ 6859 w 9965"/>
              <a:gd name="connsiteY27" fmla="*/ 0 h 10000"/>
              <a:gd name="connsiteX28" fmla="*/ 6895 w 9965"/>
              <a:gd name="connsiteY28" fmla="*/ 523 h 10000"/>
              <a:gd name="connsiteX29" fmla="*/ 6895 w 9965"/>
              <a:gd name="connsiteY29" fmla="*/ 7159 h 10000"/>
              <a:gd name="connsiteX30" fmla="*/ 6930 w 9965"/>
              <a:gd name="connsiteY30" fmla="*/ 7682 h 10000"/>
              <a:gd name="connsiteX31" fmla="*/ 8254 w 9965"/>
              <a:gd name="connsiteY31" fmla="*/ 7682 h 10000"/>
              <a:gd name="connsiteX32" fmla="*/ 8289 w 9965"/>
              <a:gd name="connsiteY32" fmla="*/ 7159 h 10000"/>
              <a:gd name="connsiteX33" fmla="*/ 8289 w 9965"/>
              <a:gd name="connsiteY33" fmla="*/ 2075 h 10000"/>
              <a:gd name="connsiteX34" fmla="*/ 8325 w 9965"/>
              <a:gd name="connsiteY34" fmla="*/ 1551 h 10000"/>
              <a:gd name="connsiteX35" fmla="*/ 9965 w 9965"/>
              <a:gd name="connsiteY35" fmla="*/ 1551 h 10000"/>
              <a:gd name="connsiteX0" fmla="*/ 0 w 10000"/>
              <a:gd name="connsiteY0" fmla="*/ 523 h 10000"/>
              <a:gd name="connsiteX1" fmla="*/ 36 w 10000"/>
              <a:gd name="connsiteY1" fmla="*/ 0 h 10000"/>
              <a:gd name="connsiteX2" fmla="*/ 419 w 10000"/>
              <a:gd name="connsiteY2" fmla="*/ 0 h 10000"/>
              <a:gd name="connsiteX3" fmla="*/ 455 w 10000"/>
              <a:gd name="connsiteY3" fmla="*/ 523 h 10000"/>
              <a:gd name="connsiteX4" fmla="*/ 455 w 10000"/>
              <a:gd name="connsiteY4" fmla="*/ 9477 h 10000"/>
              <a:gd name="connsiteX5" fmla="*/ 491 w 10000"/>
              <a:gd name="connsiteY5" fmla="*/ 10000 h 10000"/>
              <a:gd name="connsiteX6" fmla="*/ 1172 w 10000"/>
              <a:gd name="connsiteY6" fmla="*/ 10000 h 10000"/>
              <a:gd name="connsiteX7" fmla="*/ 1207 w 10000"/>
              <a:gd name="connsiteY7" fmla="*/ 9477 h 10000"/>
              <a:gd name="connsiteX8" fmla="*/ 1207 w 10000"/>
              <a:gd name="connsiteY8" fmla="*/ 6131 h 10000"/>
              <a:gd name="connsiteX9" fmla="*/ 1243 w 10000"/>
              <a:gd name="connsiteY9" fmla="*/ 5607 h 10000"/>
              <a:gd name="connsiteX10" fmla="*/ 2384 w 10000"/>
              <a:gd name="connsiteY10" fmla="*/ 5607 h 10000"/>
              <a:gd name="connsiteX11" fmla="*/ 2418 w 10000"/>
              <a:gd name="connsiteY11" fmla="*/ 6131 h 10000"/>
              <a:gd name="connsiteX12" fmla="*/ 2418 w 10000"/>
              <a:gd name="connsiteY12" fmla="*/ 9477 h 10000"/>
              <a:gd name="connsiteX13" fmla="*/ 2455 w 10000"/>
              <a:gd name="connsiteY13" fmla="*/ 10000 h 10000"/>
              <a:gd name="connsiteX14" fmla="*/ 2767 w 10000"/>
              <a:gd name="connsiteY14" fmla="*/ 10000 h 10000"/>
              <a:gd name="connsiteX15" fmla="*/ 2802 w 10000"/>
              <a:gd name="connsiteY15" fmla="*/ 9477 h 10000"/>
              <a:gd name="connsiteX16" fmla="*/ 2802 w 10000"/>
              <a:gd name="connsiteY16" fmla="*/ 7178 h 10000"/>
              <a:gd name="connsiteX17" fmla="*/ 2836 w 10000"/>
              <a:gd name="connsiteY17" fmla="*/ 6654 h 10000"/>
              <a:gd name="connsiteX18" fmla="*/ 3219 w 10000"/>
              <a:gd name="connsiteY18" fmla="*/ 6654 h 10000"/>
              <a:gd name="connsiteX19" fmla="*/ 3255 w 10000"/>
              <a:gd name="connsiteY19" fmla="*/ 7178 h 10000"/>
              <a:gd name="connsiteX20" fmla="*/ 3255 w 10000"/>
              <a:gd name="connsiteY20" fmla="*/ 8411 h 10000"/>
              <a:gd name="connsiteX21" fmla="*/ 3291 w 10000"/>
              <a:gd name="connsiteY21" fmla="*/ 8935 h 10000"/>
              <a:gd name="connsiteX22" fmla="*/ 5940 w 10000"/>
              <a:gd name="connsiteY22" fmla="*/ 8935 h 10000"/>
              <a:gd name="connsiteX23" fmla="*/ 5975 w 10000"/>
              <a:gd name="connsiteY23" fmla="*/ 8411 h 10000"/>
              <a:gd name="connsiteX24" fmla="*/ 5975 w 10000"/>
              <a:gd name="connsiteY24" fmla="*/ 523 h 10000"/>
              <a:gd name="connsiteX25" fmla="*/ 6010 w 10000"/>
              <a:gd name="connsiteY25" fmla="*/ 0 h 10000"/>
              <a:gd name="connsiteX26" fmla="*/ 6883 w 10000"/>
              <a:gd name="connsiteY26" fmla="*/ 0 h 10000"/>
              <a:gd name="connsiteX27" fmla="*/ 6919 w 10000"/>
              <a:gd name="connsiteY27" fmla="*/ 523 h 10000"/>
              <a:gd name="connsiteX28" fmla="*/ 6919 w 10000"/>
              <a:gd name="connsiteY28" fmla="*/ 7159 h 10000"/>
              <a:gd name="connsiteX29" fmla="*/ 6954 w 10000"/>
              <a:gd name="connsiteY29" fmla="*/ 7682 h 10000"/>
              <a:gd name="connsiteX30" fmla="*/ 8283 w 10000"/>
              <a:gd name="connsiteY30" fmla="*/ 7682 h 10000"/>
              <a:gd name="connsiteX31" fmla="*/ 8318 w 10000"/>
              <a:gd name="connsiteY31" fmla="*/ 7159 h 10000"/>
              <a:gd name="connsiteX32" fmla="*/ 8318 w 10000"/>
              <a:gd name="connsiteY32" fmla="*/ 2075 h 10000"/>
              <a:gd name="connsiteX33" fmla="*/ 8354 w 10000"/>
              <a:gd name="connsiteY33" fmla="*/ 1551 h 10000"/>
              <a:gd name="connsiteX34" fmla="*/ 10000 w 10000"/>
              <a:gd name="connsiteY34" fmla="*/ 1551 h 10000"/>
              <a:gd name="connsiteX0" fmla="*/ 0 w 9964"/>
              <a:gd name="connsiteY0" fmla="*/ 0 h 10000"/>
              <a:gd name="connsiteX1" fmla="*/ 383 w 9964"/>
              <a:gd name="connsiteY1" fmla="*/ 0 h 10000"/>
              <a:gd name="connsiteX2" fmla="*/ 419 w 9964"/>
              <a:gd name="connsiteY2" fmla="*/ 523 h 10000"/>
              <a:gd name="connsiteX3" fmla="*/ 419 w 9964"/>
              <a:gd name="connsiteY3" fmla="*/ 9477 h 10000"/>
              <a:gd name="connsiteX4" fmla="*/ 455 w 9964"/>
              <a:gd name="connsiteY4" fmla="*/ 10000 h 10000"/>
              <a:gd name="connsiteX5" fmla="*/ 1136 w 9964"/>
              <a:gd name="connsiteY5" fmla="*/ 10000 h 10000"/>
              <a:gd name="connsiteX6" fmla="*/ 1171 w 9964"/>
              <a:gd name="connsiteY6" fmla="*/ 9477 h 10000"/>
              <a:gd name="connsiteX7" fmla="*/ 1171 w 9964"/>
              <a:gd name="connsiteY7" fmla="*/ 6131 h 10000"/>
              <a:gd name="connsiteX8" fmla="*/ 1207 w 9964"/>
              <a:gd name="connsiteY8" fmla="*/ 5607 h 10000"/>
              <a:gd name="connsiteX9" fmla="*/ 2348 w 9964"/>
              <a:gd name="connsiteY9" fmla="*/ 5607 h 10000"/>
              <a:gd name="connsiteX10" fmla="*/ 2382 w 9964"/>
              <a:gd name="connsiteY10" fmla="*/ 6131 h 10000"/>
              <a:gd name="connsiteX11" fmla="*/ 2382 w 9964"/>
              <a:gd name="connsiteY11" fmla="*/ 9477 h 10000"/>
              <a:gd name="connsiteX12" fmla="*/ 2419 w 9964"/>
              <a:gd name="connsiteY12" fmla="*/ 10000 h 10000"/>
              <a:gd name="connsiteX13" fmla="*/ 2731 w 9964"/>
              <a:gd name="connsiteY13" fmla="*/ 10000 h 10000"/>
              <a:gd name="connsiteX14" fmla="*/ 2766 w 9964"/>
              <a:gd name="connsiteY14" fmla="*/ 9477 h 10000"/>
              <a:gd name="connsiteX15" fmla="*/ 2766 w 9964"/>
              <a:gd name="connsiteY15" fmla="*/ 7178 h 10000"/>
              <a:gd name="connsiteX16" fmla="*/ 2800 w 9964"/>
              <a:gd name="connsiteY16" fmla="*/ 6654 h 10000"/>
              <a:gd name="connsiteX17" fmla="*/ 3183 w 9964"/>
              <a:gd name="connsiteY17" fmla="*/ 6654 h 10000"/>
              <a:gd name="connsiteX18" fmla="*/ 3219 w 9964"/>
              <a:gd name="connsiteY18" fmla="*/ 7178 h 10000"/>
              <a:gd name="connsiteX19" fmla="*/ 3219 w 9964"/>
              <a:gd name="connsiteY19" fmla="*/ 8411 h 10000"/>
              <a:gd name="connsiteX20" fmla="*/ 3255 w 9964"/>
              <a:gd name="connsiteY20" fmla="*/ 8935 h 10000"/>
              <a:gd name="connsiteX21" fmla="*/ 5904 w 9964"/>
              <a:gd name="connsiteY21" fmla="*/ 8935 h 10000"/>
              <a:gd name="connsiteX22" fmla="*/ 5939 w 9964"/>
              <a:gd name="connsiteY22" fmla="*/ 8411 h 10000"/>
              <a:gd name="connsiteX23" fmla="*/ 5939 w 9964"/>
              <a:gd name="connsiteY23" fmla="*/ 523 h 10000"/>
              <a:gd name="connsiteX24" fmla="*/ 5974 w 9964"/>
              <a:gd name="connsiteY24" fmla="*/ 0 h 10000"/>
              <a:gd name="connsiteX25" fmla="*/ 6847 w 9964"/>
              <a:gd name="connsiteY25" fmla="*/ 0 h 10000"/>
              <a:gd name="connsiteX26" fmla="*/ 6883 w 9964"/>
              <a:gd name="connsiteY26" fmla="*/ 523 h 10000"/>
              <a:gd name="connsiteX27" fmla="*/ 6883 w 9964"/>
              <a:gd name="connsiteY27" fmla="*/ 7159 h 10000"/>
              <a:gd name="connsiteX28" fmla="*/ 6918 w 9964"/>
              <a:gd name="connsiteY28" fmla="*/ 7682 h 10000"/>
              <a:gd name="connsiteX29" fmla="*/ 8247 w 9964"/>
              <a:gd name="connsiteY29" fmla="*/ 7682 h 10000"/>
              <a:gd name="connsiteX30" fmla="*/ 8282 w 9964"/>
              <a:gd name="connsiteY30" fmla="*/ 7159 h 10000"/>
              <a:gd name="connsiteX31" fmla="*/ 8282 w 9964"/>
              <a:gd name="connsiteY31" fmla="*/ 2075 h 10000"/>
              <a:gd name="connsiteX32" fmla="*/ 8318 w 9964"/>
              <a:gd name="connsiteY32" fmla="*/ 1551 h 10000"/>
              <a:gd name="connsiteX33" fmla="*/ 9964 w 9964"/>
              <a:gd name="connsiteY33" fmla="*/ 1551 h 10000"/>
              <a:gd name="connsiteX0" fmla="*/ 0 w 9616"/>
              <a:gd name="connsiteY0" fmla="*/ 0 h 10000"/>
              <a:gd name="connsiteX1" fmla="*/ 37 w 9616"/>
              <a:gd name="connsiteY1" fmla="*/ 523 h 10000"/>
              <a:gd name="connsiteX2" fmla="*/ 37 w 9616"/>
              <a:gd name="connsiteY2" fmla="*/ 9477 h 10000"/>
              <a:gd name="connsiteX3" fmla="*/ 73 w 9616"/>
              <a:gd name="connsiteY3" fmla="*/ 10000 h 10000"/>
              <a:gd name="connsiteX4" fmla="*/ 756 w 9616"/>
              <a:gd name="connsiteY4" fmla="*/ 10000 h 10000"/>
              <a:gd name="connsiteX5" fmla="*/ 791 w 9616"/>
              <a:gd name="connsiteY5" fmla="*/ 9477 h 10000"/>
              <a:gd name="connsiteX6" fmla="*/ 791 w 9616"/>
              <a:gd name="connsiteY6" fmla="*/ 6131 h 10000"/>
              <a:gd name="connsiteX7" fmla="*/ 827 w 9616"/>
              <a:gd name="connsiteY7" fmla="*/ 5607 h 10000"/>
              <a:gd name="connsiteX8" fmla="*/ 1972 w 9616"/>
              <a:gd name="connsiteY8" fmla="*/ 5607 h 10000"/>
              <a:gd name="connsiteX9" fmla="*/ 2007 w 9616"/>
              <a:gd name="connsiteY9" fmla="*/ 6131 h 10000"/>
              <a:gd name="connsiteX10" fmla="*/ 2007 w 9616"/>
              <a:gd name="connsiteY10" fmla="*/ 9477 h 10000"/>
              <a:gd name="connsiteX11" fmla="*/ 2044 w 9616"/>
              <a:gd name="connsiteY11" fmla="*/ 10000 h 10000"/>
              <a:gd name="connsiteX12" fmla="*/ 2357 w 9616"/>
              <a:gd name="connsiteY12" fmla="*/ 10000 h 10000"/>
              <a:gd name="connsiteX13" fmla="*/ 2392 w 9616"/>
              <a:gd name="connsiteY13" fmla="*/ 9477 h 10000"/>
              <a:gd name="connsiteX14" fmla="*/ 2392 w 9616"/>
              <a:gd name="connsiteY14" fmla="*/ 7178 h 10000"/>
              <a:gd name="connsiteX15" fmla="*/ 2426 w 9616"/>
              <a:gd name="connsiteY15" fmla="*/ 6654 h 10000"/>
              <a:gd name="connsiteX16" fmla="*/ 2811 w 9616"/>
              <a:gd name="connsiteY16" fmla="*/ 6654 h 10000"/>
              <a:gd name="connsiteX17" fmla="*/ 2847 w 9616"/>
              <a:gd name="connsiteY17" fmla="*/ 7178 h 10000"/>
              <a:gd name="connsiteX18" fmla="*/ 2847 w 9616"/>
              <a:gd name="connsiteY18" fmla="*/ 8411 h 10000"/>
              <a:gd name="connsiteX19" fmla="*/ 2883 w 9616"/>
              <a:gd name="connsiteY19" fmla="*/ 8935 h 10000"/>
              <a:gd name="connsiteX20" fmla="*/ 5541 w 9616"/>
              <a:gd name="connsiteY20" fmla="*/ 8935 h 10000"/>
              <a:gd name="connsiteX21" fmla="*/ 5576 w 9616"/>
              <a:gd name="connsiteY21" fmla="*/ 8411 h 10000"/>
              <a:gd name="connsiteX22" fmla="*/ 5576 w 9616"/>
              <a:gd name="connsiteY22" fmla="*/ 523 h 10000"/>
              <a:gd name="connsiteX23" fmla="*/ 5612 w 9616"/>
              <a:gd name="connsiteY23" fmla="*/ 0 h 10000"/>
              <a:gd name="connsiteX24" fmla="*/ 6488 w 9616"/>
              <a:gd name="connsiteY24" fmla="*/ 0 h 10000"/>
              <a:gd name="connsiteX25" fmla="*/ 6524 w 9616"/>
              <a:gd name="connsiteY25" fmla="*/ 523 h 10000"/>
              <a:gd name="connsiteX26" fmla="*/ 6524 w 9616"/>
              <a:gd name="connsiteY26" fmla="*/ 7159 h 10000"/>
              <a:gd name="connsiteX27" fmla="*/ 6559 w 9616"/>
              <a:gd name="connsiteY27" fmla="*/ 7682 h 10000"/>
              <a:gd name="connsiteX28" fmla="*/ 7893 w 9616"/>
              <a:gd name="connsiteY28" fmla="*/ 7682 h 10000"/>
              <a:gd name="connsiteX29" fmla="*/ 7928 w 9616"/>
              <a:gd name="connsiteY29" fmla="*/ 7159 h 10000"/>
              <a:gd name="connsiteX30" fmla="*/ 7928 w 9616"/>
              <a:gd name="connsiteY30" fmla="*/ 2075 h 10000"/>
              <a:gd name="connsiteX31" fmla="*/ 7964 w 9616"/>
              <a:gd name="connsiteY31" fmla="*/ 1551 h 10000"/>
              <a:gd name="connsiteX32" fmla="*/ 9616 w 9616"/>
              <a:gd name="connsiteY32" fmla="*/ 1551 h 10000"/>
              <a:gd name="connsiteX0" fmla="*/ 0 w 9962"/>
              <a:gd name="connsiteY0" fmla="*/ 523 h 10000"/>
              <a:gd name="connsiteX1" fmla="*/ 0 w 9962"/>
              <a:gd name="connsiteY1" fmla="*/ 9477 h 10000"/>
              <a:gd name="connsiteX2" fmla="*/ 38 w 9962"/>
              <a:gd name="connsiteY2" fmla="*/ 10000 h 10000"/>
              <a:gd name="connsiteX3" fmla="*/ 748 w 9962"/>
              <a:gd name="connsiteY3" fmla="*/ 10000 h 10000"/>
              <a:gd name="connsiteX4" fmla="*/ 785 w 9962"/>
              <a:gd name="connsiteY4" fmla="*/ 9477 h 10000"/>
              <a:gd name="connsiteX5" fmla="*/ 785 w 9962"/>
              <a:gd name="connsiteY5" fmla="*/ 6131 h 10000"/>
              <a:gd name="connsiteX6" fmla="*/ 822 w 9962"/>
              <a:gd name="connsiteY6" fmla="*/ 5607 h 10000"/>
              <a:gd name="connsiteX7" fmla="*/ 2013 w 9962"/>
              <a:gd name="connsiteY7" fmla="*/ 5607 h 10000"/>
              <a:gd name="connsiteX8" fmla="*/ 2049 w 9962"/>
              <a:gd name="connsiteY8" fmla="*/ 6131 h 10000"/>
              <a:gd name="connsiteX9" fmla="*/ 2049 w 9962"/>
              <a:gd name="connsiteY9" fmla="*/ 9477 h 10000"/>
              <a:gd name="connsiteX10" fmla="*/ 2088 w 9962"/>
              <a:gd name="connsiteY10" fmla="*/ 10000 h 10000"/>
              <a:gd name="connsiteX11" fmla="*/ 2413 w 9962"/>
              <a:gd name="connsiteY11" fmla="*/ 10000 h 10000"/>
              <a:gd name="connsiteX12" fmla="*/ 2450 w 9962"/>
              <a:gd name="connsiteY12" fmla="*/ 9477 h 10000"/>
              <a:gd name="connsiteX13" fmla="*/ 2450 w 9962"/>
              <a:gd name="connsiteY13" fmla="*/ 7178 h 10000"/>
              <a:gd name="connsiteX14" fmla="*/ 2485 w 9962"/>
              <a:gd name="connsiteY14" fmla="*/ 6654 h 10000"/>
              <a:gd name="connsiteX15" fmla="*/ 2885 w 9962"/>
              <a:gd name="connsiteY15" fmla="*/ 6654 h 10000"/>
              <a:gd name="connsiteX16" fmla="*/ 2923 w 9962"/>
              <a:gd name="connsiteY16" fmla="*/ 7178 h 10000"/>
              <a:gd name="connsiteX17" fmla="*/ 2923 w 9962"/>
              <a:gd name="connsiteY17" fmla="*/ 8411 h 10000"/>
              <a:gd name="connsiteX18" fmla="*/ 2960 w 9962"/>
              <a:gd name="connsiteY18" fmla="*/ 8935 h 10000"/>
              <a:gd name="connsiteX19" fmla="*/ 5724 w 9962"/>
              <a:gd name="connsiteY19" fmla="*/ 8935 h 10000"/>
              <a:gd name="connsiteX20" fmla="*/ 5761 w 9962"/>
              <a:gd name="connsiteY20" fmla="*/ 8411 h 10000"/>
              <a:gd name="connsiteX21" fmla="*/ 5761 w 9962"/>
              <a:gd name="connsiteY21" fmla="*/ 523 h 10000"/>
              <a:gd name="connsiteX22" fmla="*/ 5798 w 9962"/>
              <a:gd name="connsiteY22" fmla="*/ 0 h 10000"/>
              <a:gd name="connsiteX23" fmla="*/ 6709 w 9962"/>
              <a:gd name="connsiteY23" fmla="*/ 0 h 10000"/>
              <a:gd name="connsiteX24" fmla="*/ 6747 w 9962"/>
              <a:gd name="connsiteY24" fmla="*/ 523 h 10000"/>
              <a:gd name="connsiteX25" fmla="*/ 6747 w 9962"/>
              <a:gd name="connsiteY25" fmla="*/ 7159 h 10000"/>
              <a:gd name="connsiteX26" fmla="*/ 6783 w 9962"/>
              <a:gd name="connsiteY26" fmla="*/ 7682 h 10000"/>
              <a:gd name="connsiteX27" fmla="*/ 8170 w 9962"/>
              <a:gd name="connsiteY27" fmla="*/ 7682 h 10000"/>
              <a:gd name="connsiteX28" fmla="*/ 8207 w 9962"/>
              <a:gd name="connsiteY28" fmla="*/ 7159 h 10000"/>
              <a:gd name="connsiteX29" fmla="*/ 8207 w 9962"/>
              <a:gd name="connsiteY29" fmla="*/ 2075 h 10000"/>
              <a:gd name="connsiteX30" fmla="*/ 8244 w 9962"/>
              <a:gd name="connsiteY30" fmla="*/ 1551 h 10000"/>
              <a:gd name="connsiteX31" fmla="*/ 9962 w 9962"/>
              <a:gd name="connsiteY31" fmla="*/ 1551 h 10000"/>
              <a:gd name="connsiteX0" fmla="*/ 0 w 10000"/>
              <a:gd name="connsiteY0" fmla="*/ 9477 h 10000"/>
              <a:gd name="connsiteX1" fmla="*/ 38 w 10000"/>
              <a:gd name="connsiteY1" fmla="*/ 10000 h 10000"/>
              <a:gd name="connsiteX2" fmla="*/ 751 w 10000"/>
              <a:gd name="connsiteY2" fmla="*/ 10000 h 10000"/>
              <a:gd name="connsiteX3" fmla="*/ 788 w 10000"/>
              <a:gd name="connsiteY3" fmla="*/ 9477 h 10000"/>
              <a:gd name="connsiteX4" fmla="*/ 788 w 10000"/>
              <a:gd name="connsiteY4" fmla="*/ 6131 h 10000"/>
              <a:gd name="connsiteX5" fmla="*/ 825 w 10000"/>
              <a:gd name="connsiteY5" fmla="*/ 5607 h 10000"/>
              <a:gd name="connsiteX6" fmla="*/ 2021 w 10000"/>
              <a:gd name="connsiteY6" fmla="*/ 5607 h 10000"/>
              <a:gd name="connsiteX7" fmla="*/ 2057 w 10000"/>
              <a:gd name="connsiteY7" fmla="*/ 6131 h 10000"/>
              <a:gd name="connsiteX8" fmla="*/ 2057 w 10000"/>
              <a:gd name="connsiteY8" fmla="*/ 9477 h 10000"/>
              <a:gd name="connsiteX9" fmla="*/ 2096 w 10000"/>
              <a:gd name="connsiteY9" fmla="*/ 10000 h 10000"/>
              <a:gd name="connsiteX10" fmla="*/ 2422 w 10000"/>
              <a:gd name="connsiteY10" fmla="*/ 10000 h 10000"/>
              <a:gd name="connsiteX11" fmla="*/ 2459 w 10000"/>
              <a:gd name="connsiteY11" fmla="*/ 9477 h 10000"/>
              <a:gd name="connsiteX12" fmla="*/ 2459 w 10000"/>
              <a:gd name="connsiteY12" fmla="*/ 7178 h 10000"/>
              <a:gd name="connsiteX13" fmla="*/ 2494 w 10000"/>
              <a:gd name="connsiteY13" fmla="*/ 6654 h 10000"/>
              <a:gd name="connsiteX14" fmla="*/ 2896 w 10000"/>
              <a:gd name="connsiteY14" fmla="*/ 6654 h 10000"/>
              <a:gd name="connsiteX15" fmla="*/ 2934 w 10000"/>
              <a:gd name="connsiteY15" fmla="*/ 7178 h 10000"/>
              <a:gd name="connsiteX16" fmla="*/ 2934 w 10000"/>
              <a:gd name="connsiteY16" fmla="*/ 8411 h 10000"/>
              <a:gd name="connsiteX17" fmla="*/ 2971 w 10000"/>
              <a:gd name="connsiteY17" fmla="*/ 8935 h 10000"/>
              <a:gd name="connsiteX18" fmla="*/ 5746 w 10000"/>
              <a:gd name="connsiteY18" fmla="*/ 8935 h 10000"/>
              <a:gd name="connsiteX19" fmla="*/ 5783 w 10000"/>
              <a:gd name="connsiteY19" fmla="*/ 8411 h 10000"/>
              <a:gd name="connsiteX20" fmla="*/ 5783 w 10000"/>
              <a:gd name="connsiteY20" fmla="*/ 523 h 10000"/>
              <a:gd name="connsiteX21" fmla="*/ 5820 w 10000"/>
              <a:gd name="connsiteY21" fmla="*/ 0 h 10000"/>
              <a:gd name="connsiteX22" fmla="*/ 6735 w 10000"/>
              <a:gd name="connsiteY22" fmla="*/ 0 h 10000"/>
              <a:gd name="connsiteX23" fmla="*/ 6773 w 10000"/>
              <a:gd name="connsiteY23" fmla="*/ 523 h 10000"/>
              <a:gd name="connsiteX24" fmla="*/ 6773 w 10000"/>
              <a:gd name="connsiteY24" fmla="*/ 7159 h 10000"/>
              <a:gd name="connsiteX25" fmla="*/ 6809 w 10000"/>
              <a:gd name="connsiteY25" fmla="*/ 7682 h 10000"/>
              <a:gd name="connsiteX26" fmla="*/ 8201 w 10000"/>
              <a:gd name="connsiteY26" fmla="*/ 7682 h 10000"/>
              <a:gd name="connsiteX27" fmla="*/ 8238 w 10000"/>
              <a:gd name="connsiteY27" fmla="*/ 7159 h 10000"/>
              <a:gd name="connsiteX28" fmla="*/ 8238 w 10000"/>
              <a:gd name="connsiteY28" fmla="*/ 2075 h 10000"/>
              <a:gd name="connsiteX29" fmla="*/ 8275 w 10000"/>
              <a:gd name="connsiteY29" fmla="*/ 1551 h 10000"/>
              <a:gd name="connsiteX30" fmla="*/ 10000 w 10000"/>
              <a:gd name="connsiteY30" fmla="*/ 1551 h 10000"/>
              <a:gd name="connsiteX0" fmla="*/ 0 w 9962"/>
              <a:gd name="connsiteY0" fmla="*/ 10000 h 10000"/>
              <a:gd name="connsiteX1" fmla="*/ 713 w 9962"/>
              <a:gd name="connsiteY1" fmla="*/ 10000 h 10000"/>
              <a:gd name="connsiteX2" fmla="*/ 750 w 9962"/>
              <a:gd name="connsiteY2" fmla="*/ 9477 h 10000"/>
              <a:gd name="connsiteX3" fmla="*/ 750 w 9962"/>
              <a:gd name="connsiteY3" fmla="*/ 6131 h 10000"/>
              <a:gd name="connsiteX4" fmla="*/ 787 w 9962"/>
              <a:gd name="connsiteY4" fmla="*/ 5607 h 10000"/>
              <a:gd name="connsiteX5" fmla="*/ 1983 w 9962"/>
              <a:gd name="connsiteY5" fmla="*/ 5607 h 10000"/>
              <a:gd name="connsiteX6" fmla="*/ 2019 w 9962"/>
              <a:gd name="connsiteY6" fmla="*/ 6131 h 10000"/>
              <a:gd name="connsiteX7" fmla="*/ 2019 w 9962"/>
              <a:gd name="connsiteY7" fmla="*/ 9477 h 10000"/>
              <a:gd name="connsiteX8" fmla="*/ 2058 w 9962"/>
              <a:gd name="connsiteY8" fmla="*/ 10000 h 10000"/>
              <a:gd name="connsiteX9" fmla="*/ 2384 w 9962"/>
              <a:gd name="connsiteY9" fmla="*/ 10000 h 10000"/>
              <a:gd name="connsiteX10" fmla="*/ 2421 w 9962"/>
              <a:gd name="connsiteY10" fmla="*/ 9477 h 10000"/>
              <a:gd name="connsiteX11" fmla="*/ 2421 w 9962"/>
              <a:gd name="connsiteY11" fmla="*/ 7178 h 10000"/>
              <a:gd name="connsiteX12" fmla="*/ 2456 w 9962"/>
              <a:gd name="connsiteY12" fmla="*/ 6654 h 10000"/>
              <a:gd name="connsiteX13" fmla="*/ 2858 w 9962"/>
              <a:gd name="connsiteY13" fmla="*/ 6654 h 10000"/>
              <a:gd name="connsiteX14" fmla="*/ 2896 w 9962"/>
              <a:gd name="connsiteY14" fmla="*/ 7178 h 10000"/>
              <a:gd name="connsiteX15" fmla="*/ 2896 w 9962"/>
              <a:gd name="connsiteY15" fmla="*/ 8411 h 10000"/>
              <a:gd name="connsiteX16" fmla="*/ 2933 w 9962"/>
              <a:gd name="connsiteY16" fmla="*/ 8935 h 10000"/>
              <a:gd name="connsiteX17" fmla="*/ 5708 w 9962"/>
              <a:gd name="connsiteY17" fmla="*/ 8935 h 10000"/>
              <a:gd name="connsiteX18" fmla="*/ 5745 w 9962"/>
              <a:gd name="connsiteY18" fmla="*/ 8411 h 10000"/>
              <a:gd name="connsiteX19" fmla="*/ 5745 w 9962"/>
              <a:gd name="connsiteY19" fmla="*/ 523 h 10000"/>
              <a:gd name="connsiteX20" fmla="*/ 5782 w 9962"/>
              <a:gd name="connsiteY20" fmla="*/ 0 h 10000"/>
              <a:gd name="connsiteX21" fmla="*/ 6697 w 9962"/>
              <a:gd name="connsiteY21" fmla="*/ 0 h 10000"/>
              <a:gd name="connsiteX22" fmla="*/ 6735 w 9962"/>
              <a:gd name="connsiteY22" fmla="*/ 523 h 10000"/>
              <a:gd name="connsiteX23" fmla="*/ 6735 w 9962"/>
              <a:gd name="connsiteY23" fmla="*/ 7159 h 10000"/>
              <a:gd name="connsiteX24" fmla="*/ 6771 w 9962"/>
              <a:gd name="connsiteY24" fmla="*/ 7682 h 10000"/>
              <a:gd name="connsiteX25" fmla="*/ 8163 w 9962"/>
              <a:gd name="connsiteY25" fmla="*/ 7682 h 10000"/>
              <a:gd name="connsiteX26" fmla="*/ 8200 w 9962"/>
              <a:gd name="connsiteY26" fmla="*/ 7159 h 10000"/>
              <a:gd name="connsiteX27" fmla="*/ 8200 w 9962"/>
              <a:gd name="connsiteY27" fmla="*/ 2075 h 10000"/>
              <a:gd name="connsiteX28" fmla="*/ 8237 w 9962"/>
              <a:gd name="connsiteY28" fmla="*/ 1551 h 10000"/>
              <a:gd name="connsiteX29" fmla="*/ 9962 w 9962"/>
              <a:gd name="connsiteY29" fmla="*/ 1551 h 10000"/>
              <a:gd name="connsiteX0" fmla="*/ 0 w 9284"/>
              <a:gd name="connsiteY0" fmla="*/ 10000 h 10000"/>
              <a:gd name="connsiteX1" fmla="*/ 37 w 9284"/>
              <a:gd name="connsiteY1" fmla="*/ 9477 h 10000"/>
              <a:gd name="connsiteX2" fmla="*/ 37 w 9284"/>
              <a:gd name="connsiteY2" fmla="*/ 6131 h 10000"/>
              <a:gd name="connsiteX3" fmla="*/ 74 w 9284"/>
              <a:gd name="connsiteY3" fmla="*/ 5607 h 10000"/>
              <a:gd name="connsiteX4" fmla="*/ 1275 w 9284"/>
              <a:gd name="connsiteY4" fmla="*/ 5607 h 10000"/>
              <a:gd name="connsiteX5" fmla="*/ 1311 w 9284"/>
              <a:gd name="connsiteY5" fmla="*/ 6131 h 10000"/>
              <a:gd name="connsiteX6" fmla="*/ 1311 w 9284"/>
              <a:gd name="connsiteY6" fmla="*/ 9477 h 10000"/>
              <a:gd name="connsiteX7" fmla="*/ 1350 w 9284"/>
              <a:gd name="connsiteY7" fmla="*/ 10000 h 10000"/>
              <a:gd name="connsiteX8" fmla="*/ 1677 w 9284"/>
              <a:gd name="connsiteY8" fmla="*/ 10000 h 10000"/>
              <a:gd name="connsiteX9" fmla="*/ 1714 w 9284"/>
              <a:gd name="connsiteY9" fmla="*/ 9477 h 10000"/>
              <a:gd name="connsiteX10" fmla="*/ 1714 w 9284"/>
              <a:gd name="connsiteY10" fmla="*/ 7178 h 10000"/>
              <a:gd name="connsiteX11" fmla="*/ 1749 w 9284"/>
              <a:gd name="connsiteY11" fmla="*/ 6654 h 10000"/>
              <a:gd name="connsiteX12" fmla="*/ 2153 w 9284"/>
              <a:gd name="connsiteY12" fmla="*/ 6654 h 10000"/>
              <a:gd name="connsiteX13" fmla="*/ 2191 w 9284"/>
              <a:gd name="connsiteY13" fmla="*/ 7178 h 10000"/>
              <a:gd name="connsiteX14" fmla="*/ 2191 w 9284"/>
              <a:gd name="connsiteY14" fmla="*/ 8411 h 10000"/>
              <a:gd name="connsiteX15" fmla="*/ 2228 w 9284"/>
              <a:gd name="connsiteY15" fmla="*/ 8935 h 10000"/>
              <a:gd name="connsiteX16" fmla="*/ 5014 w 9284"/>
              <a:gd name="connsiteY16" fmla="*/ 8935 h 10000"/>
              <a:gd name="connsiteX17" fmla="*/ 5051 w 9284"/>
              <a:gd name="connsiteY17" fmla="*/ 8411 h 10000"/>
              <a:gd name="connsiteX18" fmla="*/ 5051 w 9284"/>
              <a:gd name="connsiteY18" fmla="*/ 523 h 10000"/>
              <a:gd name="connsiteX19" fmla="*/ 5088 w 9284"/>
              <a:gd name="connsiteY19" fmla="*/ 0 h 10000"/>
              <a:gd name="connsiteX20" fmla="*/ 6007 w 9284"/>
              <a:gd name="connsiteY20" fmla="*/ 0 h 10000"/>
              <a:gd name="connsiteX21" fmla="*/ 6045 w 9284"/>
              <a:gd name="connsiteY21" fmla="*/ 523 h 10000"/>
              <a:gd name="connsiteX22" fmla="*/ 6045 w 9284"/>
              <a:gd name="connsiteY22" fmla="*/ 7159 h 10000"/>
              <a:gd name="connsiteX23" fmla="*/ 6081 w 9284"/>
              <a:gd name="connsiteY23" fmla="*/ 7682 h 10000"/>
              <a:gd name="connsiteX24" fmla="*/ 7478 w 9284"/>
              <a:gd name="connsiteY24" fmla="*/ 7682 h 10000"/>
              <a:gd name="connsiteX25" fmla="*/ 7515 w 9284"/>
              <a:gd name="connsiteY25" fmla="*/ 7159 h 10000"/>
              <a:gd name="connsiteX26" fmla="*/ 7515 w 9284"/>
              <a:gd name="connsiteY26" fmla="*/ 2075 h 10000"/>
              <a:gd name="connsiteX27" fmla="*/ 7552 w 9284"/>
              <a:gd name="connsiteY27" fmla="*/ 1551 h 10000"/>
              <a:gd name="connsiteX28" fmla="*/ 9284 w 9284"/>
              <a:gd name="connsiteY28" fmla="*/ 1551 h 10000"/>
              <a:gd name="connsiteX0" fmla="*/ 0 w 9960"/>
              <a:gd name="connsiteY0" fmla="*/ 9477 h 10000"/>
              <a:gd name="connsiteX1" fmla="*/ 0 w 9960"/>
              <a:gd name="connsiteY1" fmla="*/ 6131 h 10000"/>
              <a:gd name="connsiteX2" fmla="*/ 40 w 9960"/>
              <a:gd name="connsiteY2" fmla="*/ 5607 h 10000"/>
              <a:gd name="connsiteX3" fmla="*/ 1333 w 9960"/>
              <a:gd name="connsiteY3" fmla="*/ 5607 h 10000"/>
              <a:gd name="connsiteX4" fmla="*/ 1372 w 9960"/>
              <a:gd name="connsiteY4" fmla="*/ 6131 h 10000"/>
              <a:gd name="connsiteX5" fmla="*/ 1372 w 9960"/>
              <a:gd name="connsiteY5" fmla="*/ 9477 h 10000"/>
              <a:gd name="connsiteX6" fmla="*/ 1414 w 9960"/>
              <a:gd name="connsiteY6" fmla="*/ 10000 h 10000"/>
              <a:gd name="connsiteX7" fmla="*/ 1766 w 9960"/>
              <a:gd name="connsiteY7" fmla="*/ 10000 h 10000"/>
              <a:gd name="connsiteX8" fmla="*/ 1806 w 9960"/>
              <a:gd name="connsiteY8" fmla="*/ 9477 h 10000"/>
              <a:gd name="connsiteX9" fmla="*/ 1806 w 9960"/>
              <a:gd name="connsiteY9" fmla="*/ 7178 h 10000"/>
              <a:gd name="connsiteX10" fmla="*/ 1844 w 9960"/>
              <a:gd name="connsiteY10" fmla="*/ 6654 h 10000"/>
              <a:gd name="connsiteX11" fmla="*/ 2279 w 9960"/>
              <a:gd name="connsiteY11" fmla="*/ 6654 h 10000"/>
              <a:gd name="connsiteX12" fmla="*/ 2320 w 9960"/>
              <a:gd name="connsiteY12" fmla="*/ 7178 h 10000"/>
              <a:gd name="connsiteX13" fmla="*/ 2320 w 9960"/>
              <a:gd name="connsiteY13" fmla="*/ 8411 h 10000"/>
              <a:gd name="connsiteX14" fmla="*/ 2360 w 9960"/>
              <a:gd name="connsiteY14" fmla="*/ 8935 h 10000"/>
              <a:gd name="connsiteX15" fmla="*/ 5361 w 9960"/>
              <a:gd name="connsiteY15" fmla="*/ 8935 h 10000"/>
              <a:gd name="connsiteX16" fmla="*/ 5401 w 9960"/>
              <a:gd name="connsiteY16" fmla="*/ 8411 h 10000"/>
              <a:gd name="connsiteX17" fmla="*/ 5401 w 9960"/>
              <a:gd name="connsiteY17" fmla="*/ 523 h 10000"/>
              <a:gd name="connsiteX18" fmla="*/ 5440 w 9960"/>
              <a:gd name="connsiteY18" fmla="*/ 0 h 10000"/>
              <a:gd name="connsiteX19" fmla="*/ 6430 w 9960"/>
              <a:gd name="connsiteY19" fmla="*/ 0 h 10000"/>
              <a:gd name="connsiteX20" fmla="*/ 6471 w 9960"/>
              <a:gd name="connsiteY20" fmla="*/ 523 h 10000"/>
              <a:gd name="connsiteX21" fmla="*/ 6471 w 9960"/>
              <a:gd name="connsiteY21" fmla="*/ 7159 h 10000"/>
              <a:gd name="connsiteX22" fmla="*/ 6510 w 9960"/>
              <a:gd name="connsiteY22" fmla="*/ 7682 h 10000"/>
              <a:gd name="connsiteX23" fmla="*/ 8015 w 9960"/>
              <a:gd name="connsiteY23" fmla="*/ 7682 h 10000"/>
              <a:gd name="connsiteX24" fmla="*/ 8055 w 9960"/>
              <a:gd name="connsiteY24" fmla="*/ 7159 h 10000"/>
              <a:gd name="connsiteX25" fmla="*/ 8055 w 9960"/>
              <a:gd name="connsiteY25" fmla="*/ 2075 h 10000"/>
              <a:gd name="connsiteX26" fmla="*/ 8094 w 9960"/>
              <a:gd name="connsiteY26" fmla="*/ 1551 h 10000"/>
              <a:gd name="connsiteX27" fmla="*/ 9960 w 9960"/>
              <a:gd name="connsiteY27" fmla="*/ 1551 h 10000"/>
              <a:gd name="connsiteX0" fmla="*/ 0 w 10000"/>
              <a:gd name="connsiteY0" fmla="*/ 6131 h 10000"/>
              <a:gd name="connsiteX1" fmla="*/ 40 w 10000"/>
              <a:gd name="connsiteY1" fmla="*/ 5607 h 10000"/>
              <a:gd name="connsiteX2" fmla="*/ 1338 w 10000"/>
              <a:gd name="connsiteY2" fmla="*/ 5607 h 10000"/>
              <a:gd name="connsiteX3" fmla="*/ 1378 w 10000"/>
              <a:gd name="connsiteY3" fmla="*/ 6131 h 10000"/>
              <a:gd name="connsiteX4" fmla="*/ 1378 w 10000"/>
              <a:gd name="connsiteY4" fmla="*/ 9477 h 10000"/>
              <a:gd name="connsiteX5" fmla="*/ 1420 w 10000"/>
              <a:gd name="connsiteY5" fmla="*/ 10000 h 10000"/>
              <a:gd name="connsiteX6" fmla="*/ 1773 w 10000"/>
              <a:gd name="connsiteY6" fmla="*/ 10000 h 10000"/>
              <a:gd name="connsiteX7" fmla="*/ 1813 w 10000"/>
              <a:gd name="connsiteY7" fmla="*/ 9477 h 10000"/>
              <a:gd name="connsiteX8" fmla="*/ 1813 w 10000"/>
              <a:gd name="connsiteY8" fmla="*/ 7178 h 10000"/>
              <a:gd name="connsiteX9" fmla="*/ 1851 w 10000"/>
              <a:gd name="connsiteY9" fmla="*/ 6654 h 10000"/>
              <a:gd name="connsiteX10" fmla="*/ 2288 w 10000"/>
              <a:gd name="connsiteY10" fmla="*/ 6654 h 10000"/>
              <a:gd name="connsiteX11" fmla="*/ 2329 w 10000"/>
              <a:gd name="connsiteY11" fmla="*/ 7178 h 10000"/>
              <a:gd name="connsiteX12" fmla="*/ 2329 w 10000"/>
              <a:gd name="connsiteY12" fmla="*/ 8411 h 10000"/>
              <a:gd name="connsiteX13" fmla="*/ 2369 w 10000"/>
              <a:gd name="connsiteY13" fmla="*/ 8935 h 10000"/>
              <a:gd name="connsiteX14" fmla="*/ 5383 w 10000"/>
              <a:gd name="connsiteY14" fmla="*/ 8935 h 10000"/>
              <a:gd name="connsiteX15" fmla="*/ 5423 w 10000"/>
              <a:gd name="connsiteY15" fmla="*/ 8411 h 10000"/>
              <a:gd name="connsiteX16" fmla="*/ 5423 w 10000"/>
              <a:gd name="connsiteY16" fmla="*/ 523 h 10000"/>
              <a:gd name="connsiteX17" fmla="*/ 5462 w 10000"/>
              <a:gd name="connsiteY17" fmla="*/ 0 h 10000"/>
              <a:gd name="connsiteX18" fmla="*/ 6456 w 10000"/>
              <a:gd name="connsiteY18" fmla="*/ 0 h 10000"/>
              <a:gd name="connsiteX19" fmla="*/ 6497 w 10000"/>
              <a:gd name="connsiteY19" fmla="*/ 523 h 10000"/>
              <a:gd name="connsiteX20" fmla="*/ 6497 w 10000"/>
              <a:gd name="connsiteY20" fmla="*/ 7159 h 10000"/>
              <a:gd name="connsiteX21" fmla="*/ 6536 w 10000"/>
              <a:gd name="connsiteY21" fmla="*/ 7682 h 10000"/>
              <a:gd name="connsiteX22" fmla="*/ 8047 w 10000"/>
              <a:gd name="connsiteY22" fmla="*/ 7682 h 10000"/>
              <a:gd name="connsiteX23" fmla="*/ 8087 w 10000"/>
              <a:gd name="connsiteY23" fmla="*/ 7159 h 10000"/>
              <a:gd name="connsiteX24" fmla="*/ 8087 w 10000"/>
              <a:gd name="connsiteY24" fmla="*/ 2075 h 10000"/>
              <a:gd name="connsiteX25" fmla="*/ 8127 w 10000"/>
              <a:gd name="connsiteY25" fmla="*/ 1551 h 10000"/>
              <a:gd name="connsiteX26" fmla="*/ 10000 w 10000"/>
              <a:gd name="connsiteY26" fmla="*/ 1551 h 10000"/>
              <a:gd name="connsiteX0" fmla="*/ 0 w 8127"/>
              <a:gd name="connsiteY0" fmla="*/ 6131 h 10000"/>
              <a:gd name="connsiteX1" fmla="*/ 40 w 8127"/>
              <a:gd name="connsiteY1" fmla="*/ 5607 h 10000"/>
              <a:gd name="connsiteX2" fmla="*/ 1338 w 8127"/>
              <a:gd name="connsiteY2" fmla="*/ 5607 h 10000"/>
              <a:gd name="connsiteX3" fmla="*/ 1378 w 8127"/>
              <a:gd name="connsiteY3" fmla="*/ 6131 h 10000"/>
              <a:gd name="connsiteX4" fmla="*/ 1378 w 8127"/>
              <a:gd name="connsiteY4" fmla="*/ 9477 h 10000"/>
              <a:gd name="connsiteX5" fmla="*/ 1420 w 8127"/>
              <a:gd name="connsiteY5" fmla="*/ 10000 h 10000"/>
              <a:gd name="connsiteX6" fmla="*/ 1773 w 8127"/>
              <a:gd name="connsiteY6" fmla="*/ 10000 h 10000"/>
              <a:gd name="connsiteX7" fmla="*/ 1813 w 8127"/>
              <a:gd name="connsiteY7" fmla="*/ 9477 h 10000"/>
              <a:gd name="connsiteX8" fmla="*/ 1813 w 8127"/>
              <a:gd name="connsiteY8" fmla="*/ 7178 h 10000"/>
              <a:gd name="connsiteX9" fmla="*/ 1851 w 8127"/>
              <a:gd name="connsiteY9" fmla="*/ 6654 h 10000"/>
              <a:gd name="connsiteX10" fmla="*/ 2288 w 8127"/>
              <a:gd name="connsiteY10" fmla="*/ 6654 h 10000"/>
              <a:gd name="connsiteX11" fmla="*/ 2329 w 8127"/>
              <a:gd name="connsiteY11" fmla="*/ 7178 h 10000"/>
              <a:gd name="connsiteX12" fmla="*/ 2329 w 8127"/>
              <a:gd name="connsiteY12" fmla="*/ 8411 h 10000"/>
              <a:gd name="connsiteX13" fmla="*/ 2369 w 8127"/>
              <a:gd name="connsiteY13" fmla="*/ 8935 h 10000"/>
              <a:gd name="connsiteX14" fmla="*/ 5383 w 8127"/>
              <a:gd name="connsiteY14" fmla="*/ 8935 h 10000"/>
              <a:gd name="connsiteX15" fmla="*/ 5423 w 8127"/>
              <a:gd name="connsiteY15" fmla="*/ 8411 h 10000"/>
              <a:gd name="connsiteX16" fmla="*/ 5423 w 8127"/>
              <a:gd name="connsiteY16" fmla="*/ 523 h 10000"/>
              <a:gd name="connsiteX17" fmla="*/ 5462 w 8127"/>
              <a:gd name="connsiteY17" fmla="*/ 0 h 10000"/>
              <a:gd name="connsiteX18" fmla="*/ 6456 w 8127"/>
              <a:gd name="connsiteY18" fmla="*/ 0 h 10000"/>
              <a:gd name="connsiteX19" fmla="*/ 6497 w 8127"/>
              <a:gd name="connsiteY19" fmla="*/ 523 h 10000"/>
              <a:gd name="connsiteX20" fmla="*/ 6497 w 8127"/>
              <a:gd name="connsiteY20" fmla="*/ 7159 h 10000"/>
              <a:gd name="connsiteX21" fmla="*/ 6536 w 8127"/>
              <a:gd name="connsiteY21" fmla="*/ 7682 h 10000"/>
              <a:gd name="connsiteX22" fmla="*/ 8047 w 8127"/>
              <a:gd name="connsiteY22" fmla="*/ 7682 h 10000"/>
              <a:gd name="connsiteX23" fmla="*/ 8087 w 8127"/>
              <a:gd name="connsiteY23" fmla="*/ 7159 h 10000"/>
              <a:gd name="connsiteX24" fmla="*/ 8087 w 8127"/>
              <a:gd name="connsiteY24" fmla="*/ 2075 h 10000"/>
              <a:gd name="connsiteX25" fmla="*/ 8127 w 8127"/>
              <a:gd name="connsiteY25" fmla="*/ 1551 h 10000"/>
              <a:gd name="connsiteX0" fmla="*/ 0 w 9951"/>
              <a:gd name="connsiteY0" fmla="*/ 6131 h 10000"/>
              <a:gd name="connsiteX1" fmla="*/ 49 w 9951"/>
              <a:gd name="connsiteY1" fmla="*/ 5607 h 10000"/>
              <a:gd name="connsiteX2" fmla="*/ 1646 w 9951"/>
              <a:gd name="connsiteY2" fmla="*/ 5607 h 10000"/>
              <a:gd name="connsiteX3" fmla="*/ 1696 w 9951"/>
              <a:gd name="connsiteY3" fmla="*/ 6131 h 10000"/>
              <a:gd name="connsiteX4" fmla="*/ 1696 w 9951"/>
              <a:gd name="connsiteY4" fmla="*/ 9477 h 10000"/>
              <a:gd name="connsiteX5" fmla="*/ 1747 w 9951"/>
              <a:gd name="connsiteY5" fmla="*/ 10000 h 10000"/>
              <a:gd name="connsiteX6" fmla="*/ 2182 w 9951"/>
              <a:gd name="connsiteY6" fmla="*/ 10000 h 10000"/>
              <a:gd name="connsiteX7" fmla="*/ 2231 w 9951"/>
              <a:gd name="connsiteY7" fmla="*/ 9477 h 10000"/>
              <a:gd name="connsiteX8" fmla="*/ 2231 w 9951"/>
              <a:gd name="connsiteY8" fmla="*/ 7178 h 10000"/>
              <a:gd name="connsiteX9" fmla="*/ 2278 w 9951"/>
              <a:gd name="connsiteY9" fmla="*/ 6654 h 10000"/>
              <a:gd name="connsiteX10" fmla="*/ 2815 w 9951"/>
              <a:gd name="connsiteY10" fmla="*/ 6654 h 10000"/>
              <a:gd name="connsiteX11" fmla="*/ 2866 w 9951"/>
              <a:gd name="connsiteY11" fmla="*/ 7178 h 10000"/>
              <a:gd name="connsiteX12" fmla="*/ 2866 w 9951"/>
              <a:gd name="connsiteY12" fmla="*/ 8411 h 10000"/>
              <a:gd name="connsiteX13" fmla="*/ 2915 w 9951"/>
              <a:gd name="connsiteY13" fmla="*/ 8935 h 10000"/>
              <a:gd name="connsiteX14" fmla="*/ 6624 w 9951"/>
              <a:gd name="connsiteY14" fmla="*/ 8935 h 10000"/>
              <a:gd name="connsiteX15" fmla="*/ 6673 w 9951"/>
              <a:gd name="connsiteY15" fmla="*/ 8411 h 10000"/>
              <a:gd name="connsiteX16" fmla="*/ 6673 w 9951"/>
              <a:gd name="connsiteY16" fmla="*/ 523 h 10000"/>
              <a:gd name="connsiteX17" fmla="*/ 6721 w 9951"/>
              <a:gd name="connsiteY17" fmla="*/ 0 h 10000"/>
              <a:gd name="connsiteX18" fmla="*/ 7944 w 9951"/>
              <a:gd name="connsiteY18" fmla="*/ 0 h 10000"/>
              <a:gd name="connsiteX19" fmla="*/ 7994 w 9951"/>
              <a:gd name="connsiteY19" fmla="*/ 523 h 10000"/>
              <a:gd name="connsiteX20" fmla="*/ 7994 w 9951"/>
              <a:gd name="connsiteY20" fmla="*/ 7159 h 10000"/>
              <a:gd name="connsiteX21" fmla="*/ 8042 w 9951"/>
              <a:gd name="connsiteY21" fmla="*/ 7682 h 10000"/>
              <a:gd name="connsiteX22" fmla="*/ 9902 w 9951"/>
              <a:gd name="connsiteY22" fmla="*/ 7682 h 10000"/>
              <a:gd name="connsiteX23" fmla="*/ 9951 w 9951"/>
              <a:gd name="connsiteY23" fmla="*/ 7159 h 10000"/>
              <a:gd name="connsiteX24" fmla="*/ 9951 w 9951"/>
              <a:gd name="connsiteY24" fmla="*/ 2075 h 10000"/>
              <a:gd name="connsiteX0" fmla="*/ 0 w 10000"/>
              <a:gd name="connsiteY0" fmla="*/ 6131 h 10000"/>
              <a:gd name="connsiteX1" fmla="*/ 49 w 10000"/>
              <a:gd name="connsiteY1" fmla="*/ 5607 h 10000"/>
              <a:gd name="connsiteX2" fmla="*/ 1654 w 10000"/>
              <a:gd name="connsiteY2" fmla="*/ 5607 h 10000"/>
              <a:gd name="connsiteX3" fmla="*/ 1704 w 10000"/>
              <a:gd name="connsiteY3" fmla="*/ 6131 h 10000"/>
              <a:gd name="connsiteX4" fmla="*/ 1704 w 10000"/>
              <a:gd name="connsiteY4" fmla="*/ 9477 h 10000"/>
              <a:gd name="connsiteX5" fmla="*/ 1756 w 10000"/>
              <a:gd name="connsiteY5" fmla="*/ 10000 h 10000"/>
              <a:gd name="connsiteX6" fmla="*/ 2193 w 10000"/>
              <a:gd name="connsiteY6" fmla="*/ 10000 h 10000"/>
              <a:gd name="connsiteX7" fmla="*/ 2242 w 10000"/>
              <a:gd name="connsiteY7" fmla="*/ 9477 h 10000"/>
              <a:gd name="connsiteX8" fmla="*/ 2242 w 10000"/>
              <a:gd name="connsiteY8" fmla="*/ 7178 h 10000"/>
              <a:gd name="connsiteX9" fmla="*/ 2289 w 10000"/>
              <a:gd name="connsiteY9" fmla="*/ 6654 h 10000"/>
              <a:gd name="connsiteX10" fmla="*/ 2829 w 10000"/>
              <a:gd name="connsiteY10" fmla="*/ 6654 h 10000"/>
              <a:gd name="connsiteX11" fmla="*/ 2880 w 10000"/>
              <a:gd name="connsiteY11" fmla="*/ 7178 h 10000"/>
              <a:gd name="connsiteX12" fmla="*/ 2880 w 10000"/>
              <a:gd name="connsiteY12" fmla="*/ 8411 h 10000"/>
              <a:gd name="connsiteX13" fmla="*/ 2929 w 10000"/>
              <a:gd name="connsiteY13" fmla="*/ 8935 h 10000"/>
              <a:gd name="connsiteX14" fmla="*/ 6657 w 10000"/>
              <a:gd name="connsiteY14" fmla="*/ 8935 h 10000"/>
              <a:gd name="connsiteX15" fmla="*/ 6706 w 10000"/>
              <a:gd name="connsiteY15" fmla="*/ 8411 h 10000"/>
              <a:gd name="connsiteX16" fmla="*/ 6706 w 10000"/>
              <a:gd name="connsiteY16" fmla="*/ 523 h 10000"/>
              <a:gd name="connsiteX17" fmla="*/ 6754 w 10000"/>
              <a:gd name="connsiteY17" fmla="*/ 0 h 10000"/>
              <a:gd name="connsiteX18" fmla="*/ 7983 w 10000"/>
              <a:gd name="connsiteY18" fmla="*/ 0 h 10000"/>
              <a:gd name="connsiteX19" fmla="*/ 8033 w 10000"/>
              <a:gd name="connsiteY19" fmla="*/ 523 h 10000"/>
              <a:gd name="connsiteX20" fmla="*/ 8033 w 10000"/>
              <a:gd name="connsiteY20" fmla="*/ 7159 h 10000"/>
              <a:gd name="connsiteX21" fmla="*/ 8082 w 10000"/>
              <a:gd name="connsiteY21" fmla="*/ 7682 h 10000"/>
              <a:gd name="connsiteX22" fmla="*/ 9951 w 10000"/>
              <a:gd name="connsiteY22" fmla="*/ 7682 h 10000"/>
              <a:gd name="connsiteX23" fmla="*/ 10000 w 10000"/>
              <a:gd name="connsiteY23" fmla="*/ 7159 h 10000"/>
              <a:gd name="connsiteX0" fmla="*/ 0 w 9951"/>
              <a:gd name="connsiteY0" fmla="*/ 6131 h 10000"/>
              <a:gd name="connsiteX1" fmla="*/ 49 w 9951"/>
              <a:gd name="connsiteY1" fmla="*/ 5607 h 10000"/>
              <a:gd name="connsiteX2" fmla="*/ 1654 w 9951"/>
              <a:gd name="connsiteY2" fmla="*/ 5607 h 10000"/>
              <a:gd name="connsiteX3" fmla="*/ 1704 w 9951"/>
              <a:gd name="connsiteY3" fmla="*/ 6131 h 10000"/>
              <a:gd name="connsiteX4" fmla="*/ 1704 w 9951"/>
              <a:gd name="connsiteY4" fmla="*/ 9477 h 10000"/>
              <a:gd name="connsiteX5" fmla="*/ 1756 w 9951"/>
              <a:gd name="connsiteY5" fmla="*/ 10000 h 10000"/>
              <a:gd name="connsiteX6" fmla="*/ 2193 w 9951"/>
              <a:gd name="connsiteY6" fmla="*/ 10000 h 10000"/>
              <a:gd name="connsiteX7" fmla="*/ 2242 w 9951"/>
              <a:gd name="connsiteY7" fmla="*/ 9477 h 10000"/>
              <a:gd name="connsiteX8" fmla="*/ 2242 w 9951"/>
              <a:gd name="connsiteY8" fmla="*/ 7178 h 10000"/>
              <a:gd name="connsiteX9" fmla="*/ 2289 w 9951"/>
              <a:gd name="connsiteY9" fmla="*/ 6654 h 10000"/>
              <a:gd name="connsiteX10" fmla="*/ 2829 w 9951"/>
              <a:gd name="connsiteY10" fmla="*/ 6654 h 10000"/>
              <a:gd name="connsiteX11" fmla="*/ 2880 w 9951"/>
              <a:gd name="connsiteY11" fmla="*/ 7178 h 10000"/>
              <a:gd name="connsiteX12" fmla="*/ 2880 w 9951"/>
              <a:gd name="connsiteY12" fmla="*/ 8411 h 10000"/>
              <a:gd name="connsiteX13" fmla="*/ 2929 w 9951"/>
              <a:gd name="connsiteY13" fmla="*/ 8935 h 10000"/>
              <a:gd name="connsiteX14" fmla="*/ 6657 w 9951"/>
              <a:gd name="connsiteY14" fmla="*/ 8935 h 10000"/>
              <a:gd name="connsiteX15" fmla="*/ 6706 w 9951"/>
              <a:gd name="connsiteY15" fmla="*/ 8411 h 10000"/>
              <a:gd name="connsiteX16" fmla="*/ 6706 w 9951"/>
              <a:gd name="connsiteY16" fmla="*/ 523 h 10000"/>
              <a:gd name="connsiteX17" fmla="*/ 6754 w 9951"/>
              <a:gd name="connsiteY17" fmla="*/ 0 h 10000"/>
              <a:gd name="connsiteX18" fmla="*/ 7983 w 9951"/>
              <a:gd name="connsiteY18" fmla="*/ 0 h 10000"/>
              <a:gd name="connsiteX19" fmla="*/ 8033 w 9951"/>
              <a:gd name="connsiteY19" fmla="*/ 523 h 10000"/>
              <a:gd name="connsiteX20" fmla="*/ 8033 w 9951"/>
              <a:gd name="connsiteY20" fmla="*/ 7159 h 10000"/>
              <a:gd name="connsiteX21" fmla="*/ 8082 w 9951"/>
              <a:gd name="connsiteY21" fmla="*/ 7682 h 10000"/>
              <a:gd name="connsiteX22" fmla="*/ 9951 w 9951"/>
              <a:gd name="connsiteY22" fmla="*/ 7682 h 10000"/>
              <a:gd name="connsiteX0" fmla="*/ 0 w 10000"/>
              <a:gd name="connsiteY0" fmla="*/ 6131 h 10000"/>
              <a:gd name="connsiteX1" fmla="*/ 1662 w 10000"/>
              <a:gd name="connsiteY1" fmla="*/ 5607 h 10000"/>
              <a:gd name="connsiteX2" fmla="*/ 1712 w 10000"/>
              <a:gd name="connsiteY2" fmla="*/ 6131 h 10000"/>
              <a:gd name="connsiteX3" fmla="*/ 1712 w 10000"/>
              <a:gd name="connsiteY3" fmla="*/ 9477 h 10000"/>
              <a:gd name="connsiteX4" fmla="*/ 1765 w 10000"/>
              <a:gd name="connsiteY4" fmla="*/ 10000 h 10000"/>
              <a:gd name="connsiteX5" fmla="*/ 2204 w 10000"/>
              <a:gd name="connsiteY5" fmla="*/ 10000 h 10000"/>
              <a:gd name="connsiteX6" fmla="*/ 2253 w 10000"/>
              <a:gd name="connsiteY6" fmla="*/ 9477 h 10000"/>
              <a:gd name="connsiteX7" fmla="*/ 2253 w 10000"/>
              <a:gd name="connsiteY7" fmla="*/ 7178 h 10000"/>
              <a:gd name="connsiteX8" fmla="*/ 2300 w 10000"/>
              <a:gd name="connsiteY8" fmla="*/ 6654 h 10000"/>
              <a:gd name="connsiteX9" fmla="*/ 2843 w 10000"/>
              <a:gd name="connsiteY9" fmla="*/ 6654 h 10000"/>
              <a:gd name="connsiteX10" fmla="*/ 2894 w 10000"/>
              <a:gd name="connsiteY10" fmla="*/ 7178 h 10000"/>
              <a:gd name="connsiteX11" fmla="*/ 2894 w 10000"/>
              <a:gd name="connsiteY11" fmla="*/ 8411 h 10000"/>
              <a:gd name="connsiteX12" fmla="*/ 2943 w 10000"/>
              <a:gd name="connsiteY12" fmla="*/ 8935 h 10000"/>
              <a:gd name="connsiteX13" fmla="*/ 6690 w 10000"/>
              <a:gd name="connsiteY13" fmla="*/ 8935 h 10000"/>
              <a:gd name="connsiteX14" fmla="*/ 6739 w 10000"/>
              <a:gd name="connsiteY14" fmla="*/ 8411 h 10000"/>
              <a:gd name="connsiteX15" fmla="*/ 6739 w 10000"/>
              <a:gd name="connsiteY15" fmla="*/ 523 h 10000"/>
              <a:gd name="connsiteX16" fmla="*/ 6787 w 10000"/>
              <a:gd name="connsiteY16" fmla="*/ 0 h 10000"/>
              <a:gd name="connsiteX17" fmla="*/ 8022 w 10000"/>
              <a:gd name="connsiteY17" fmla="*/ 0 h 10000"/>
              <a:gd name="connsiteX18" fmla="*/ 8073 w 10000"/>
              <a:gd name="connsiteY18" fmla="*/ 523 h 10000"/>
              <a:gd name="connsiteX19" fmla="*/ 8073 w 10000"/>
              <a:gd name="connsiteY19" fmla="*/ 7159 h 10000"/>
              <a:gd name="connsiteX20" fmla="*/ 8122 w 10000"/>
              <a:gd name="connsiteY20" fmla="*/ 7682 h 10000"/>
              <a:gd name="connsiteX21" fmla="*/ 10000 w 10000"/>
              <a:gd name="connsiteY21" fmla="*/ 7682 h 10000"/>
              <a:gd name="connsiteX0" fmla="*/ 0 w 8657"/>
              <a:gd name="connsiteY0" fmla="*/ 5687 h 10000"/>
              <a:gd name="connsiteX1" fmla="*/ 319 w 8657"/>
              <a:gd name="connsiteY1" fmla="*/ 5607 h 10000"/>
              <a:gd name="connsiteX2" fmla="*/ 369 w 8657"/>
              <a:gd name="connsiteY2" fmla="*/ 6131 h 10000"/>
              <a:gd name="connsiteX3" fmla="*/ 369 w 8657"/>
              <a:gd name="connsiteY3" fmla="*/ 9477 h 10000"/>
              <a:gd name="connsiteX4" fmla="*/ 422 w 8657"/>
              <a:gd name="connsiteY4" fmla="*/ 10000 h 10000"/>
              <a:gd name="connsiteX5" fmla="*/ 861 w 8657"/>
              <a:gd name="connsiteY5" fmla="*/ 10000 h 10000"/>
              <a:gd name="connsiteX6" fmla="*/ 910 w 8657"/>
              <a:gd name="connsiteY6" fmla="*/ 9477 h 10000"/>
              <a:gd name="connsiteX7" fmla="*/ 910 w 8657"/>
              <a:gd name="connsiteY7" fmla="*/ 7178 h 10000"/>
              <a:gd name="connsiteX8" fmla="*/ 957 w 8657"/>
              <a:gd name="connsiteY8" fmla="*/ 6654 h 10000"/>
              <a:gd name="connsiteX9" fmla="*/ 1500 w 8657"/>
              <a:gd name="connsiteY9" fmla="*/ 6654 h 10000"/>
              <a:gd name="connsiteX10" fmla="*/ 1551 w 8657"/>
              <a:gd name="connsiteY10" fmla="*/ 7178 h 10000"/>
              <a:gd name="connsiteX11" fmla="*/ 1551 w 8657"/>
              <a:gd name="connsiteY11" fmla="*/ 8411 h 10000"/>
              <a:gd name="connsiteX12" fmla="*/ 1600 w 8657"/>
              <a:gd name="connsiteY12" fmla="*/ 8935 h 10000"/>
              <a:gd name="connsiteX13" fmla="*/ 5347 w 8657"/>
              <a:gd name="connsiteY13" fmla="*/ 8935 h 10000"/>
              <a:gd name="connsiteX14" fmla="*/ 5396 w 8657"/>
              <a:gd name="connsiteY14" fmla="*/ 8411 h 10000"/>
              <a:gd name="connsiteX15" fmla="*/ 5396 w 8657"/>
              <a:gd name="connsiteY15" fmla="*/ 523 h 10000"/>
              <a:gd name="connsiteX16" fmla="*/ 5444 w 8657"/>
              <a:gd name="connsiteY16" fmla="*/ 0 h 10000"/>
              <a:gd name="connsiteX17" fmla="*/ 6679 w 8657"/>
              <a:gd name="connsiteY17" fmla="*/ 0 h 10000"/>
              <a:gd name="connsiteX18" fmla="*/ 6730 w 8657"/>
              <a:gd name="connsiteY18" fmla="*/ 523 h 10000"/>
              <a:gd name="connsiteX19" fmla="*/ 6730 w 8657"/>
              <a:gd name="connsiteY19" fmla="*/ 7159 h 10000"/>
              <a:gd name="connsiteX20" fmla="*/ 6779 w 8657"/>
              <a:gd name="connsiteY20" fmla="*/ 7682 h 10000"/>
              <a:gd name="connsiteX21" fmla="*/ 8657 w 8657"/>
              <a:gd name="connsiteY21" fmla="*/ 7682 h 10000"/>
              <a:gd name="connsiteX0" fmla="*/ 0 w 10000"/>
              <a:gd name="connsiteY0" fmla="*/ 5583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10000"/>
              <a:gd name="connsiteY0" fmla="*/ 5583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10000"/>
              <a:gd name="connsiteY0" fmla="*/ 5609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8282"/>
              <a:gd name="connsiteY0" fmla="*/ 5609 h 10000"/>
              <a:gd name="connsiteX1" fmla="*/ 368 w 8282"/>
              <a:gd name="connsiteY1" fmla="*/ 5607 h 10000"/>
              <a:gd name="connsiteX2" fmla="*/ 426 w 8282"/>
              <a:gd name="connsiteY2" fmla="*/ 6131 h 10000"/>
              <a:gd name="connsiteX3" fmla="*/ 426 w 8282"/>
              <a:gd name="connsiteY3" fmla="*/ 9477 h 10000"/>
              <a:gd name="connsiteX4" fmla="*/ 487 w 8282"/>
              <a:gd name="connsiteY4" fmla="*/ 10000 h 10000"/>
              <a:gd name="connsiteX5" fmla="*/ 995 w 8282"/>
              <a:gd name="connsiteY5" fmla="*/ 10000 h 10000"/>
              <a:gd name="connsiteX6" fmla="*/ 1051 w 8282"/>
              <a:gd name="connsiteY6" fmla="*/ 9477 h 10000"/>
              <a:gd name="connsiteX7" fmla="*/ 1051 w 8282"/>
              <a:gd name="connsiteY7" fmla="*/ 7178 h 10000"/>
              <a:gd name="connsiteX8" fmla="*/ 1105 w 8282"/>
              <a:gd name="connsiteY8" fmla="*/ 6654 h 10000"/>
              <a:gd name="connsiteX9" fmla="*/ 1733 w 8282"/>
              <a:gd name="connsiteY9" fmla="*/ 6654 h 10000"/>
              <a:gd name="connsiteX10" fmla="*/ 1792 w 8282"/>
              <a:gd name="connsiteY10" fmla="*/ 7178 h 10000"/>
              <a:gd name="connsiteX11" fmla="*/ 1792 w 8282"/>
              <a:gd name="connsiteY11" fmla="*/ 8411 h 10000"/>
              <a:gd name="connsiteX12" fmla="*/ 1848 w 8282"/>
              <a:gd name="connsiteY12" fmla="*/ 8935 h 10000"/>
              <a:gd name="connsiteX13" fmla="*/ 6177 w 8282"/>
              <a:gd name="connsiteY13" fmla="*/ 8935 h 10000"/>
              <a:gd name="connsiteX14" fmla="*/ 6233 w 8282"/>
              <a:gd name="connsiteY14" fmla="*/ 8411 h 10000"/>
              <a:gd name="connsiteX15" fmla="*/ 6233 w 8282"/>
              <a:gd name="connsiteY15" fmla="*/ 523 h 10000"/>
              <a:gd name="connsiteX16" fmla="*/ 6289 w 8282"/>
              <a:gd name="connsiteY16" fmla="*/ 0 h 10000"/>
              <a:gd name="connsiteX17" fmla="*/ 7715 w 8282"/>
              <a:gd name="connsiteY17" fmla="*/ 0 h 10000"/>
              <a:gd name="connsiteX18" fmla="*/ 7774 w 8282"/>
              <a:gd name="connsiteY18" fmla="*/ 523 h 10000"/>
              <a:gd name="connsiteX19" fmla="*/ 7774 w 8282"/>
              <a:gd name="connsiteY19" fmla="*/ 7159 h 10000"/>
              <a:gd name="connsiteX20" fmla="*/ 7831 w 8282"/>
              <a:gd name="connsiteY20" fmla="*/ 7682 h 10000"/>
              <a:gd name="connsiteX21" fmla="*/ 8282 w 8282"/>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58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17" h="10000">
                <a:moveTo>
                  <a:pt x="0" y="5609"/>
                </a:moveTo>
                <a:lnTo>
                  <a:pt x="436" y="5607"/>
                </a:lnTo>
                <a:cubicBezTo>
                  <a:pt x="477" y="5607"/>
                  <a:pt x="514" y="5832"/>
                  <a:pt x="514" y="6131"/>
                </a:cubicBezTo>
                <a:lnTo>
                  <a:pt x="514" y="9477"/>
                </a:lnTo>
                <a:cubicBezTo>
                  <a:pt x="514" y="9757"/>
                  <a:pt x="548" y="10000"/>
                  <a:pt x="588" y="10000"/>
                </a:cubicBezTo>
                <a:lnTo>
                  <a:pt x="1201" y="10000"/>
                </a:lnTo>
                <a:cubicBezTo>
                  <a:pt x="1235" y="10000"/>
                  <a:pt x="1269" y="9757"/>
                  <a:pt x="1269" y="9477"/>
                </a:cubicBezTo>
                <a:lnTo>
                  <a:pt x="1269" y="7178"/>
                </a:lnTo>
                <a:cubicBezTo>
                  <a:pt x="1269" y="6897"/>
                  <a:pt x="1297" y="6654"/>
                  <a:pt x="1334" y="6654"/>
                </a:cubicBezTo>
                <a:lnTo>
                  <a:pt x="2092" y="6654"/>
                </a:lnTo>
                <a:cubicBezTo>
                  <a:pt x="2132" y="6654"/>
                  <a:pt x="2164" y="6897"/>
                  <a:pt x="2164" y="7178"/>
                </a:cubicBezTo>
                <a:lnTo>
                  <a:pt x="2164" y="8411"/>
                </a:lnTo>
                <a:cubicBezTo>
                  <a:pt x="2164" y="8710"/>
                  <a:pt x="2193" y="8935"/>
                  <a:pt x="2231" y="8935"/>
                </a:cubicBezTo>
                <a:lnTo>
                  <a:pt x="7458" y="8935"/>
                </a:lnTo>
                <a:cubicBezTo>
                  <a:pt x="7496" y="8935"/>
                  <a:pt x="7526" y="8710"/>
                  <a:pt x="7526" y="8411"/>
                </a:cubicBezTo>
                <a:lnTo>
                  <a:pt x="7526" y="523"/>
                </a:lnTo>
                <a:cubicBezTo>
                  <a:pt x="7526" y="224"/>
                  <a:pt x="7557" y="0"/>
                  <a:pt x="7594" y="0"/>
                </a:cubicBezTo>
                <a:lnTo>
                  <a:pt x="9315" y="0"/>
                </a:lnTo>
                <a:cubicBezTo>
                  <a:pt x="9356" y="0"/>
                  <a:pt x="9387" y="224"/>
                  <a:pt x="9387" y="523"/>
                </a:cubicBezTo>
                <a:lnTo>
                  <a:pt x="9387" y="7159"/>
                </a:lnTo>
                <a:cubicBezTo>
                  <a:pt x="9387" y="7439"/>
                  <a:pt x="9416" y="7682"/>
                  <a:pt x="9455" y="7682"/>
                </a:cubicBezTo>
                <a:lnTo>
                  <a:pt x="10017" y="7682"/>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Freeform 9"/>
          <p:cNvSpPr>
            <a:spLocks/>
          </p:cNvSpPr>
          <p:nvPr userDrawn="1"/>
        </p:nvSpPr>
        <p:spPr bwMode="gray">
          <a:xfrm>
            <a:off x="-7917" y="4480919"/>
            <a:ext cx="9161634" cy="1894152"/>
          </a:xfrm>
          <a:custGeom>
            <a:avLst/>
            <a:gdLst>
              <a:gd name="T0" fmla="*/ 0 w 8479"/>
              <a:gd name="T1" fmla="*/ 0 h 835"/>
              <a:gd name="T2" fmla="*/ 1311 w 8479"/>
              <a:gd name="T3" fmla="*/ 0 h 835"/>
              <a:gd name="T4" fmla="*/ 1339 w 8479"/>
              <a:gd name="T5" fmla="*/ 28 h 835"/>
              <a:gd name="T6" fmla="*/ 1339 w 8479"/>
              <a:gd name="T7" fmla="*/ 629 h 835"/>
              <a:gd name="T8" fmla="*/ 1366 w 8479"/>
              <a:gd name="T9" fmla="*/ 657 h 835"/>
              <a:gd name="T10" fmla="*/ 2615 w 8479"/>
              <a:gd name="T11" fmla="*/ 657 h 835"/>
              <a:gd name="T12" fmla="*/ 2643 w 8479"/>
              <a:gd name="T13" fmla="*/ 629 h 835"/>
              <a:gd name="T14" fmla="*/ 2643 w 8479"/>
              <a:gd name="T15" fmla="*/ 150 h 835"/>
              <a:gd name="T16" fmla="*/ 2671 w 8479"/>
              <a:gd name="T17" fmla="*/ 122 h 835"/>
              <a:gd name="T18" fmla="*/ 3930 w 8479"/>
              <a:gd name="T19" fmla="*/ 122 h 835"/>
              <a:gd name="T20" fmla="*/ 3958 w 8479"/>
              <a:gd name="T21" fmla="*/ 150 h 835"/>
              <a:gd name="T22" fmla="*/ 3958 w 8479"/>
              <a:gd name="T23" fmla="*/ 807 h 835"/>
              <a:gd name="T24" fmla="*/ 3986 w 8479"/>
              <a:gd name="T25" fmla="*/ 835 h 835"/>
              <a:gd name="T26" fmla="*/ 4855 w 8479"/>
              <a:gd name="T27" fmla="*/ 835 h 835"/>
              <a:gd name="T28" fmla="*/ 4883 w 8479"/>
              <a:gd name="T29" fmla="*/ 807 h 835"/>
              <a:gd name="T30" fmla="*/ 4883 w 8479"/>
              <a:gd name="T31" fmla="*/ 28 h 835"/>
              <a:gd name="T32" fmla="*/ 4911 w 8479"/>
              <a:gd name="T33" fmla="*/ 0 h 835"/>
              <a:gd name="T34" fmla="*/ 5536 w 8479"/>
              <a:gd name="T35" fmla="*/ 0 h 835"/>
              <a:gd name="T36" fmla="*/ 5564 w 8479"/>
              <a:gd name="T37" fmla="*/ 28 h 835"/>
              <a:gd name="T38" fmla="*/ 5564 w 8479"/>
              <a:gd name="T39" fmla="*/ 716 h 835"/>
              <a:gd name="T40" fmla="*/ 5592 w 8479"/>
              <a:gd name="T41" fmla="*/ 744 h 835"/>
              <a:gd name="T42" fmla="*/ 6859 w 8479"/>
              <a:gd name="T43" fmla="*/ 744 h 835"/>
              <a:gd name="T44" fmla="*/ 6887 w 8479"/>
              <a:gd name="T45" fmla="*/ 716 h 835"/>
              <a:gd name="T46" fmla="*/ 6887 w 8479"/>
              <a:gd name="T47" fmla="*/ 148 h 835"/>
              <a:gd name="T48" fmla="*/ 6915 w 8479"/>
              <a:gd name="T49" fmla="*/ 120 h 835"/>
              <a:gd name="T50" fmla="*/ 7337 w 8479"/>
              <a:gd name="T51" fmla="*/ 120 h 835"/>
              <a:gd name="T52" fmla="*/ 7364 w 8479"/>
              <a:gd name="T53" fmla="*/ 148 h 835"/>
              <a:gd name="T54" fmla="*/ 7364 w 8479"/>
              <a:gd name="T55" fmla="*/ 269 h 835"/>
              <a:gd name="T56" fmla="*/ 7392 w 8479"/>
              <a:gd name="T57" fmla="*/ 297 h 835"/>
              <a:gd name="T58" fmla="*/ 8479 w 8479"/>
              <a:gd name="T59" fmla="*/ 297 h 835"/>
              <a:gd name="connsiteX0" fmla="*/ 0 w 8454"/>
              <a:gd name="connsiteY0" fmla="*/ 0 h 10000"/>
              <a:gd name="connsiteX1" fmla="*/ 33 w 8454"/>
              <a:gd name="connsiteY1" fmla="*/ 335 h 10000"/>
              <a:gd name="connsiteX2" fmla="*/ 33 w 8454"/>
              <a:gd name="connsiteY2" fmla="*/ 7533 h 10000"/>
              <a:gd name="connsiteX3" fmla="*/ 65 w 8454"/>
              <a:gd name="connsiteY3" fmla="*/ 7868 h 10000"/>
              <a:gd name="connsiteX4" fmla="*/ 1538 w 8454"/>
              <a:gd name="connsiteY4" fmla="*/ 7868 h 10000"/>
              <a:gd name="connsiteX5" fmla="*/ 1571 w 8454"/>
              <a:gd name="connsiteY5" fmla="*/ 7533 h 10000"/>
              <a:gd name="connsiteX6" fmla="*/ 1571 w 8454"/>
              <a:gd name="connsiteY6" fmla="*/ 1796 h 10000"/>
              <a:gd name="connsiteX7" fmla="*/ 1604 w 8454"/>
              <a:gd name="connsiteY7" fmla="*/ 1461 h 10000"/>
              <a:gd name="connsiteX8" fmla="*/ 3089 w 8454"/>
              <a:gd name="connsiteY8" fmla="*/ 1461 h 10000"/>
              <a:gd name="connsiteX9" fmla="*/ 3122 w 8454"/>
              <a:gd name="connsiteY9" fmla="*/ 1796 h 10000"/>
              <a:gd name="connsiteX10" fmla="*/ 3122 w 8454"/>
              <a:gd name="connsiteY10" fmla="*/ 9665 h 10000"/>
              <a:gd name="connsiteX11" fmla="*/ 3155 w 8454"/>
              <a:gd name="connsiteY11" fmla="*/ 10000 h 10000"/>
              <a:gd name="connsiteX12" fmla="*/ 4180 w 8454"/>
              <a:gd name="connsiteY12" fmla="*/ 10000 h 10000"/>
              <a:gd name="connsiteX13" fmla="*/ 4213 w 8454"/>
              <a:gd name="connsiteY13" fmla="*/ 9665 h 10000"/>
              <a:gd name="connsiteX14" fmla="*/ 4213 w 8454"/>
              <a:gd name="connsiteY14" fmla="*/ 335 h 10000"/>
              <a:gd name="connsiteX15" fmla="*/ 4246 w 8454"/>
              <a:gd name="connsiteY15" fmla="*/ 0 h 10000"/>
              <a:gd name="connsiteX16" fmla="*/ 4983 w 8454"/>
              <a:gd name="connsiteY16" fmla="*/ 0 h 10000"/>
              <a:gd name="connsiteX17" fmla="*/ 5016 w 8454"/>
              <a:gd name="connsiteY17" fmla="*/ 335 h 10000"/>
              <a:gd name="connsiteX18" fmla="*/ 5016 w 8454"/>
              <a:gd name="connsiteY18" fmla="*/ 8575 h 10000"/>
              <a:gd name="connsiteX19" fmla="*/ 5049 w 8454"/>
              <a:gd name="connsiteY19" fmla="*/ 8910 h 10000"/>
              <a:gd name="connsiteX20" fmla="*/ 6543 w 8454"/>
              <a:gd name="connsiteY20" fmla="*/ 8910 h 10000"/>
              <a:gd name="connsiteX21" fmla="*/ 6576 w 8454"/>
              <a:gd name="connsiteY21" fmla="*/ 8575 h 10000"/>
              <a:gd name="connsiteX22" fmla="*/ 6576 w 8454"/>
              <a:gd name="connsiteY22" fmla="*/ 1772 h 10000"/>
              <a:gd name="connsiteX23" fmla="*/ 6609 w 8454"/>
              <a:gd name="connsiteY23" fmla="*/ 1437 h 10000"/>
              <a:gd name="connsiteX24" fmla="*/ 7107 w 8454"/>
              <a:gd name="connsiteY24" fmla="*/ 1437 h 10000"/>
              <a:gd name="connsiteX25" fmla="*/ 7139 w 8454"/>
              <a:gd name="connsiteY25" fmla="*/ 1772 h 10000"/>
              <a:gd name="connsiteX26" fmla="*/ 7139 w 8454"/>
              <a:gd name="connsiteY26" fmla="*/ 3222 h 10000"/>
              <a:gd name="connsiteX27" fmla="*/ 7172 w 8454"/>
              <a:gd name="connsiteY27" fmla="*/ 3557 h 10000"/>
              <a:gd name="connsiteX28" fmla="*/ 8454 w 8454"/>
              <a:gd name="connsiteY28" fmla="*/ 3557 h 10000"/>
              <a:gd name="connsiteX0" fmla="*/ 0 w 9961"/>
              <a:gd name="connsiteY0" fmla="*/ 335 h 10000"/>
              <a:gd name="connsiteX1" fmla="*/ 0 w 9961"/>
              <a:gd name="connsiteY1" fmla="*/ 7533 h 10000"/>
              <a:gd name="connsiteX2" fmla="*/ 38 w 9961"/>
              <a:gd name="connsiteY2" fmla="*/ 7868 h 10000"/>
              <a:gd name="connsiteX3" fmla="*/ 1780 w 9961"/>
              <a:gd name="connsiteY3" fmla="*/ 7868 h 10000"/>
              <a:gd name="connsiteX4" fmla="*/ 1819 w 9961"/>
              <a:gd name="connsiteY4" fmla="*/ 7533 h 10000"/>
              <a:gd name="connsiteX5" fmla="*/ 1819 w 9961"/>
              <a:gd name="connsiteY5" fmla="*/ 1796 h 10000"/>
              <a:gd name="connsiteX6" fmla="*/ 1858 w 9961"/>
              <a:gd name="connsiteY6" fmla="*/ 1461 h 10000"/>
              <a:gd name="connsiteX7" fmla="*/ 3615 w 9961"/>
              <a:gd name="connsiteY7" fmla="*/ 1461 h 10000"/>
              <a:gd name="connsiteX8" fmla="*/ 3654 w 9961"/>
              <a:gd name="connsiteY8" fmla="*/ 1796 h 10000"/>
              <a:gd name="connsiteX9" fmla="*/ 3654 w 9961"/>
              <a:gd name="connsiteY9" fmla="*/ 9665 h 10000"/>
              <a:gd name="connsiteX10" fmla="*/ 3693 w 9961"/>
              <a:gd name="connsiteY10" fmla="*/ 10000 h 10000"/>
              <a:gd name="connsiteX11" fmla="*/ 4905 w 9961"/>
              <a:gd name="connsiteY11" fmla="*/ 10000 h 10000"/>
              <a:gd name="connsiteX12" fmla="*/ 4944 w 9961"/>
              <a:gd name="connsiteY12" fmla="*/ 9665 h 10000"/>
              <a:gd name="connsiteX13" fmla="*/ 4944 w 9961"/>
              <a:gd name="connsiteY13" fmla="*/ 335 h 10000"/>
              <a:gd name="connsiteX14" fmla="*/ 4983 w 9961"/>
              <a:gd name="connsiteY14" fmla="*/ 0 h 10000"/>
              <a:gd name="connsiteX15" fmla="*/ 5855 w 9961"/>
              <a:gd name="connsiteY15" fmla="*/ 0 h 10000"/>
              <a:gd name="connsiteX16" fmla="*/ 5894 w 9961"/>
              <a:gd name="connsiteY16" fmla="*/ 335 h 10000"/>
              <a:gd name="connsiteX17" fmla="*/ 5894 w 9961"/>
              <a:gd name="connsiteY17" fmla="*/ 8575 h 10000"/>
              <a:gd name="connsiteX18" fmla="*/ 5933 w 9961"/>
              <a:gd name="connsiteY18" fmla="*/ 8910 h 10000"/>
              <a:gd name="connsiteX19" fmla="*/ 7701 w 9961"/>
              <a:gd name="connsiteY19" fmla="*/ 8910 h 10000"/>
              <a:gd name="connsiteX20" fmla="*/ 7740 w 9961"/>
              <a:gd name="connsiteY20" fmla="*/ 8575 h 10000"/>
              <a:gd name="connsiteX21" fmla="*/ 7740 w 9961"/>
              <a:gd name="connsiteY21" fmla="*/ 1772 h 10000"/>
              <a:gd name="connsiteX22" fmla="*/ 7779 w 9961"/>
              <a:gd name="connsiteY22" fmla="*/ 1437 h 10000"/>
              <a:gd name="connsiteX23" fmla="*/ 8368 w 9961"/>
              <a:gd name="connsiteY23" fmla="*/ 1437 h 10000"/>
              <a:gd name="connsiteX24" fmla="*/ 8406 w 9961"/>
              <a:gd name="connsiteY24" fmla="*/ 1772 h 10000"/>
              <a:gd name="connsiteX25" fmla="*/ 8406 w 9961"/>
              <a:gd name="connsiteY25" fmla="*/ 3222 h 10000"/>
              <a:gd name="connsiteX26" fmla="*/ 8445 w 9961"/>
              <a:gd name="connsiteY26" fmla="*/ 3557 h 10000"/>
              <a:gd name="connsiteX27" fmla="*/ 9961 w 9961"/>
              <a:gd name="connsiteY27" fmla="*/ 3557 h 10000"/>
              <a:gd name="connsiteX0" fmla="*/ 0 w 10000"/>
              <a:gd name="connsiteY0" fmla="*/ 7533 h 10000"/>
              <a:gd name="connsiteX1" fmla="*/ 38 w 10000"/>
              <a:gd name="connsiteY1" fmla="*/ 7868 h 10000"/>
              <a:gd name="connsiteX2" fmla="*/ 1787 w 10000"/>
              <a:gd name="connsiteY2" fmla="*/ 7868 h 10000"/>
              <a:gd name="connsiteX3" fmla="*/ 1826 w 10000"/>
              <a:gd name="connsiteY3" fmla="*/ 7533 h 10000"/>
              <a:gd name="connsiteX4" fmla="*/ 1826 w 10000"/>
              <a:gd name="connsiteY4" fmla="*/ 1796 h 10000"/>
              <a:gd name="connsiteX5" fmla="*/ 1865 w 10000"/>
              <a:gd name="connsiteY5" fmla="*/ 1461 h 10000"/>
              <a:gd name="connsiteX6" fmla="*/ 3629 w 10000"/>
              <a:gd name="connsiteY6" fmla="*/ 1461 h 10000"/>
              <a:gd name="connsiteX7" fmla="*/ 3668 w 10000"/>
              <a:gd name="connsiteY7" fmla="*/ 1796 h 10000"/>
              <a:gd name="connsiteX8" fmla="*/ 3668 w 10000"/>
              <a:gd name="connsiteY8" fmla="*/ 9665 h 10000"/>
              <a:gd name="connsiteX9" fmla="*/ 3707 w 10000"/>
              <a:gd name="connsiteY9" fmla="*/ 10000 h 10000"/>
              <a:gd name="connsiteX10" fmla="*/ 4924 w 10000"/>
              <a:gd name="connsiteY10" fmla="*/ 10000 h 10000"/>
              <a:gd name="connsiteX11" fmla="*/ 4963 w 10000"/>
              <a:gd name="connsiteY11" fmla="*/ 9665 h 10000"/>
              <a:gd name="connsiteX12" fmla="*/ 4963 w 10000"/>
              <a:gd name="connsiteY12" fmla="*/ 335 h 10000"/>
              <a:gd name="connsiteX13" fmla="*/ 5003 w 10000"/>
              <a:gd name="connsiteY13" fmla="*/ 0 h 10000"/>
              <a:gd name="connsiteX14" fmla="*/ 5878 w 10000"/>
              <a:gd name="connsiteY14" fmla="*/ 0 h 10000"/>
              <a:gd name="connsiteX15" fmla="*/ 5917 w 10000"/>
              <a:gd name="connsiteY15" fmla="*/ 335 h 10000"/>
              <a:gd name="connsiteX16" fmla="*/ 5917 w 10000"/>
              <a:gd name="connsiteY16" fmla="*/ 8575 h 10000"/>
              <a:gd name="connsiteX17" fmla="*/ 5956 w 10000"/>
              <a:gd name="connsiteY17" fmla="*/ 8910 h 10000"/>
              <a:gd name="connsiteX18" fmla="*/ 7731 w 10000"/>
              <a:gd name="connsiteY18" fmla="*/ 8910 h 10000"/>
              <a:gd name="connsiteX19" fmla="*/ 7770 w 10000"/>
              <a:gd name="connsiteY19" fmla="*/ 8575 h 10000"/>
              <a:gd name="connsiteX20" fmla="*/ 7770 w 10000"/>
              <a:gd name="connsiteY20" fmla="*/ 1772 h 10000"/>
              <a:gd name="connsiteX21" fmla="*/ 7809 w 10000"/>
              <a:gd name="connsiteY21" fmla="*/ 1437 h 10000"/>
              <a:gd name="connsiteX22" fmla="*/ 8401 w 10000"/>
              <a:gd name="connsiteY22" fmla="*/ 1437 h 10000"/>
              <a:gd name="connsiteX23" fmla="*/ 8439 w 10000"/>
              <a:gd name="connsiteY23" fmla="*/ 1772 h 10000"/>
              <a:gd name="connsiteX24" fmla="*/ 8439 w 10000"/>
              <a:gd name="connsiteY24" fmla="*/ 3222 h 10000"/>
              <a:gd name="connsiteX25" fmla="*/ 8478 w 10000"/>
              <a:gd name="connsiteY25" fmla="*/ 3557 h 10000"/>
              <a:gd name="connsiteX26" fmla="*/ 10000 w 10000"/>
              <a:gd name="connsiteY26" fmla="*/ 3557 h 10000"/>
              <a:gd name="connsiteX0" fmla="*/ 0 w 9962"/>
              <a:gd name="connsiteY0" fmla="*/ 7868 h 10000"/>
              <a:gd name="connsiteX1" fmla="*/ 1749 w 9962"/>
              <a:gd name="connsiteY1" fmla="*/ 7868 h 10000"/>
              <a:gd name="connsiteX2" fmla="*/ 1788 w 9962"/>
              <a:gd name="connsiteY2" fmla="*/ 7533 h 10000"/>
              <a:gd name="connsiteX3" fmla="*/ 1788 w 9962"/>
              <a:gd name="connsiteY3" fmla="*/ 1796 h 10000"/>
              <a:gd name="connsiteX4" fmla="*/ 1827 w 9962"/>
              <a:gd name="connsiteY4" fmla="*/ 1461 h 10000"/>
              <a:gd name="connsiteX5" fmla="*/ 3591 w 9962"/>
              <a:gd name="connsiteY5" fmla="*/ 1461 h 10000"/>
              <a:gd name="connsiteX6" fmla="*/ 3630 w 9962"/>
              <a:gd name="connsiteY6" fmla="*/ 1796 h 10000"/>
              <a:gd name="connsiteX7" fmla="*/ 3630 w 9962"/>
              <a:gd name="connsiteY7" fmla="*/ 9665 h 10000"/>
              <a:gd name="connsiteX8" fmla="*/ 3669 w 9962"/>
              <a:gd name="connsiteY8" fmla="*/ 10000 h 10000"/>
              <a:gd name="connsiteX9" fmla="*/ 4886 w 9962"/>
              <a:gd name="connsiteY9" fmla="*/ 10000 h 10000"/>
              <a:gd name="connsiteX10" fmla="*/ 4925 w 9962"/>
              <a:gd name="connsiteY10" fmla="*/ 9665 h 10000"/>
              <a:gd name="connsiteX11" fmla="*/ 4925 w 9962"/>
              <a:gd name="connsiteY11" fmla="*/ 335 h 10000"/>
              <a:gd name="connsiteX12" fmla="*/ 4965 w 9962"/>
              <a:gd name="connsiteY12" fmla="*/ 0 h 10000"/>
              <a:gd name="connsiteX13" fmla="*/ 5840 w 9962"/>
              <a:gd name="connsiteY13" fmla="*/ 0 h 10000"/>
              <a:gd name="connsiteX14" fmla="*/ 5879 w 9962"/>
              <a:gd name="connsiteY14" fmla="*/ 335 h 10000"/>
              <a:gd name="connsiteX15" fmla="*/ 5879 w 9962"/>
              <a:gd name="connsiteY15" fmla="*/ 8575 h 10000"/>
              <a:gd name="connsiteX16" fmla="*/ 5918 w 9962"/>
              <a:gd name="connsiteY16" fmla="*/ 8910 h 10000"/>
              <a:gd name="connsiteX17" fmla="*/ 7693 w 9962"/>
              <a:gd name="connsiteY17" fmla="*/ 8910 h 10000"/>
              <a:gd name="connsiteX18" fmla="*/ 7732 w 9962"/>
              <a:gd name="connsiteY18" fmla="*/ 8575 h 10000"/>
              <a:gd name="connsiteX19" fmla="*/ 7732 w 9962"/>
              <a:gd name="connsiteY19" fmla="*/ 1772 h 10000"/>
              <a:gd name="connsiteX20" fmla="*/ 7771 w 9962"/>
              <a:gd name="connsiteY20" fmla="*/ 1437 h 10000"/>
              <a:gd name="connsiteX21" fmla="*/ 8363 w 9962"/>
              <a:gd name="connsiteY21" fmla="*/ 1437 h 10000"/>
              <a:gd name="connsiteX22" fmla="*/ 8401 w 9962"/>
              <a:gd name="connsiteY22" fmla="*/ 1772 h 10000"/>
              <a:gd name="connsiteX23" fmla="*/ 8401 w 9962"/>
              <a:gd name="connsiteY23" fmla="*/ 3222 h 10000"/>
              <a:gd name="connsiteX24" fmla="*/ 8440 w 9962"/>
              <a:gd name="connsiteY24" fmla="*/ 3557 h 10000"/>
              <a:gd name="connsiteX25" fmla="*/ 9962 w 9962"/>
              <a:gd name="connsiteY25" fmla="*/ 3557 h 10000"/>
              <a:gd name="connsiteX0" fmla="*/ 0 w 8472"/>
              <a:gd name="connsiteY0" fmla="*/ 7868 h 10000"/>
              <a:gd name="connsiteX1" fmla="*/ 1756 w 8472"/>
              <a:gd name="connsiteY1" fmla="*/ 7868 h 10000"/>
              <a:gd name="connsiteX2" fmla="*/ 1795 w 8472"/>
              <a:gd name="connsiteY2" fmla="*/ 7533 h 10000"/>
              <a:gd name="connsiteX3" fmla="*/ 1795 w 8472"/>
              <a:gd name="connsiteY3" fmla="*/ 1796 h 10000"/>
              <a:gd name="connsiteX4" fmla="*/ 1834 w 8472"/>
              <a:gd name="connsiteY4" fmla="*/ 1461 h 10000"/>
              <a:gd name="connsiteX5" fmla="*/ 3605 w 8472"/>
              <a:gd name="connsiteY5" fmla="*/ 1461 h 10000"/>
              <a:gd name="connsiteX6" fmla="*/ 3644 w 8472"/>
              <a:gd name="connsiteY6" fmla="*/ 1796 h 10000"/>
              <a:gd name="connsiteX7" fmla="*/ 3644 w 8472"/>
              <a:gd name="connsiteY7" fmla="*/ 9665 h 10000"/>
              <a:gd name="connsiteX8" fmla="*/ 3683 w 8472"/>
              <a:gd name="connsiteY8" fmla="*/ 10000 h 10000"/>
              <a:gd name="connsiteX9" fmla="*/ 4905 w 8472"/>
              <a:gd name="connsiteY9" fmla="*/ 10000 h 10000"/>
              <a:gd name="connsiteX10" fmla="*/ 4944 w 8472"/>
              <a:gd name="connsiteY10" fmla="*/ 9665 h 10000"/>
              <a:gd name="connsiteX11" fmla="*/ 4944 w 8472"/>
              <a:gd name="connsiteY11" fmla="*/ 335 h 10000"/>
              <a:gd name="connsiteX12" fmla="*/ 4984 w 8472"/>
              <a:gd name="connsiteY12" fmla="*/ 0 h 10000"/>
              <a:gd name="connsiteX13" fmla="*/ 5862 w 8472"/>
              <a:gd name="connsiteY13" fmla="*/ 0 h 10000"/>
              <a:gd name="connsiteX14" fmla="*/ 5901 w 8472"/>
              <a:gd name="connsiteY14" fmla="*/ 335 h 10000"/>
              <a:gd name="connsiteX15" fmla="*/ 5901 w 8472"/>
              <a:gd name="connsiteY15" fmla="*/ 8575 h 10000"/>
              <a:gd name="connsiteX16" fmla="*/ 5941 w 8472"/>
              <a:gd name="connsiteY16" fmla="*/ 8910 h 10000"/>
              <a:gd name="connsiteX17" fmla="*/ 7722 w 8472"/>
              <a:gd name="connsiteY17" fmla="*/ 8910 h 10000"/>
              <a:gd name="connsiteX18" fmla="*/ 7761 w 8472"/>
              <a:gd name="connsiteY18" fmla="*/ 8575 h 10000"/>
              <a:gd name="connsiteX19" fmla="*/ 7761 w 8472"/>
              <a:gd name="connsiteY19" fmla="*/ 1772 h 10000"/>
              <a:gd name="connsiteX20" fmla="*/ 7801 w 8472"/>
              <a:gd name="connsiteY20" fmla="*/ 1437 h 10000"/>
              <a:gd name="connsiteX21" fmla="*/ 8395 w 8472"/>
              <a:gd name="connsiteY21" fmla="*/ 1437 h 10000"/>
              <a:gd name="connsiteX22" fmla="*/ 8433 w 8472"/>
              <a:gd name="connsiteY22" fmla="*/ 1772 h 10000"/>
              <a:gd name="connsiteX23" fmla="*/ 8433 w 8472"/>
              <a:gd name="connsiteY23" fmla="*/ 3222 h 10000"/>
              <a:gd name="connsiteX24" fmla="*/ 8472 w 8472"/>
              <a:gd name="connsiteY24" fmla="*/ 3557 h 10000"/>
              <a:gd name="connsiteX0" fmla="*/ 0 w 9954"/>
              <a:gd name="connsiteY0" fmla="*/ 7868 h 10000"/>
              <a:gd name="connsiteX1" fmla="*/ 2073 w 9954"/>
              <a:gd name="connsiteY1" fmla="*/ 7868 h 10000"/>
              <a:gd name="connsiteX2" fmla="*/ 2119 w 9954"/>
              <a:gd name="connsiteY2" fmla="*/ 7533 h 10000"/>
              <a:gd name="connsiteX3" fmla="*/ 2119 w 9954"/>
              <a:gd name="connsiteY3" fmla="*/ 1796 h 10000"/>
              <a:gd name="connsiteX4" fmla="*/ 2165 w 9954"/>
              <a:gd name="connsiteY4" fmla="*/ 1461 h 10000"/>
              <a:gd name="connsiteX5" fmla="*/ 4255 w 9954"/>
              <a:gd name="connsiteY5" fmla="*/ 1461 h 10000"/>
              <a:gd name="connsiteX6" fmla="*/ 4301 w 9954"/>
              <a:gd name="connsiteY6" fmla="*/ 1796 h 10000"/>
              <a:gd name="connsiteX7" fmla="*/ 4301 w 9954"/>
              <a:gd name="connsiteY7" fmla="*/ 9665 h 10000"/>
              <a:gd name="connsiteX8" fmla="*/ 4347 w 9954"/>
              <a:gd name="connsiteY8" fmla="*/ 10000 h 10000"/>
              <a:gd name="connsiteX9" fmla="*/ 5790 w 9954"/>
              <a:gd name="connsiteY9" fmla="*/ 10000 h 10000"/>
              <a:gd name="connsiteX10" fmla="*/ 5836 w 9954"/>
              <a:gd name="connsiteY10" fmla="*/ 9665 h 10000"/>
              <a:gd name="connsiteX11" fmla="*/ 5836 w 9954"/>
              <a:gd name="connsiteY11" fmla="*/ 335 h 10000"/>
              <a:gd name="connsiteX12" fmla="*/ 5883 w 9954"/>
              <a:gd name="connsiteY12" fmla="*/ 0 h 10000"/>
              <a:gd name="connsiteX13" fmla="*/ 6919 w 9954"/>
              <a:gd name="connsiteY13" fmla="*/ 0 h 10000"/>
              <a:gd name="connsiteX14" fmla="*/ 6965 w 9954"/>
              <a:gd name="connsiteY14" fmla="*/ 335 h 10000"/>
              <a:gd name="connsiteX15" fmla="*/ 6965 w 9954"/>
              <a:gd name="connsiteY15" fmla="*/ 8575 h 10000"/>
              <a:gd name="connsiteX16" fmla="*/ 7013 w 9954"/>
              <a:gd name="connsiteY16" fmla="*/ 8910 h 10000"/>
              <a:gd name="connsiteX17" fmla="*/ 9115 w 9954"/>
              <a:gd name="connsiteY17" fmla="*/ 8910 h 10000"/>
              <a:gd name="connsiteX18" fmla="*/ 9161 w 9954"/>
              <a:gd name="connsiteY18" fmla="*/ 8575 h 10000"/>
              <a:gd name="connsiteX19" fmla="*/ 9161 w 9954"/>
              <a:gd name="connsiteY19" fmla="*/ 1772 h 10000"/>
              <a:gd name="connsiteX20" fmla="*/ 9208 w 9954"/>
              <a:gd name="connsiteY20" fmla="*/ 1437 h 10000"/>
              <a:gd name="connsiteX21" fmla="*/ 9909 w 9954"/>
              <a:gd name="connsiteY21" fmla="*/ 1437 h 10000"/>
              <a:gd name="connsiteX22" fmla="*/ 9954 w 9954"/>
              <a:gd name="connsiteY22" fmla="*/ 1772 h 10000"/>
              <a:gd name="connsiteX23" fmla="*/ 9954 w 9954"/>
              <a:gd name="connsiteY23" fmla="*/ 3222 h 10000"/>
              <a:gd name="connsiteX0" fmla="*/ 0 w 10000"/>
              <a:gd name="connsiteY0" fmla="*/ 7868 h 10000"/>
              <a:gd name="connsiteX1" fmla="*/ 2083 w 10000"/>
              <a:gd name="connsiteY1" fmla="*/ 7868 h 10000"/>
              <a:gd name="connsiteX2" fmla="*/ 2129 w 10000"/>
              <a:gd name="connsiteY2" fmla="*/ 7533 h 10000"/>
              <a:gd name="connsiteX3" fmla="*/ 2129 w 10000"/>
              <a:gd name="connsiteY3" fmla="*/ 1796 h 10000"/>
              <a:gd name="connsiteX4" fmla="*/ 2175 w 10000"/>
              <a:gd name="connsiteY4" fmla="*/ 1461 h 10000"/>
              <a:gd name="connsiteX5" fmla="*/ 4275 w 10000"/>
              <a:gd name="connsiteY5" fmla="*/ 1461 h 10000"/>
              <a:gd name="connsiteX6" fmla="*/ 4321 w 10000"/>
              <a:gd name="connsiteY6" fmla="*/ 1796 h 10000"/>
              <a:gd name="connsiteX7" fmla="*/ 4321 w 10000"/>
              <a:gd name="connsiteY7" fmla="*/ 9665 h 10000"/>
              <a:gd name="connsiteX8" fmla="*/ 4367 w 10000"/>
              <a:gd name="connsiteY8" fmla="*/ 10000 h 10000"/>
              <a:gd name="connsiteX9" fmla="*/ 5817 w 10000"/>
              <a:gd name="connsiteY9" fmla="*/ 10000 h 10000"/>
              <a:gd name="connsiteX10" fmla="*/ 5863 w 10000"/>
              <a:gd name="connsiteY10" fmla="*/ 9665 h 10000"/>
              <a:gd name="connsiteX11" fmla="*/ 5863 w 10000"/>
              <a:gd name="connsiteY11" fmla="*/ 335 h 10000"/>
              <a:gd name="connsiteX12" fmla="*/ 5910 w 10000"/>
              <a:gd name="connsiteY12" fmla="*/ 0 h 10000"/>
              <a:gd name="connsiteX13" fmla="*/ 6951 w 10000"/>
              <a:gd name="connsiteY13" fmla="*/ 0 h 10000"/>
              <a:gd name="connsiteX14" fmla="*/ 6997 w 10000"/>
              <a:gd name="connsiteY14" fmla="*/ 335 h 10000"/>
              <a:gd name="connsiteX15" fmla="*/ 6997 w 10000"/>
              <a:gd name="connsiteY15" fmla="*/ 8575 h 10000"/>
              <a:gd name="connsiteX16" fmla="*/ 7045 w 10000"/>
              <a:gd name="connsiteY16" fmla="*/ 8910 h 10000"/>
              <a:gd name="connsiteX17" fmla="*/ 9157 w 10000"/>
              <a:gd name="connsiteY17" fmla="*/ 8910 h 10000"/>
              <a:gd name="connsiteX18" fmla="*/ 9203 w 10000"/>
              <a:gd name="connsiteY18" fmla="*/ 8575 h 10000"/>
              <a:gd name="connsiteX19" fmla="*/ 9203 w 10000"/>
              <a:gd name="connsiteY19" fmla="*/ 1772 h 10000"/>
              <a:gd name="connsiteX20" fmla="*/ 9251 w 10000"/>
              <a:gd name="connsiteY20" fmla="*/ 1437 h 10000"/>
              <a:gd name="connsiteX21" fmla="*/ 9955 w 10000"/>
              <a:gd name="connsiteY21" fmla="*/ 1437 h 10000"/>
              <a:gd name="connsiteX22" fmla="*/ 10000 w 10000"/>
              <a:gd name="connsiteY22" fmla="*/ 1772 h 10000"/>
              <a:gd name="connsiteX0" fmla="*/ 0 w 9955"/>
              <a:gd name="connsiteY0" fmla="*/ 7868 h 10000"/>
              <a:gd name="connsiteX1" fmla="*/ 2083 w 9955"/>
              <a:gd name="connsiteY1" fmla="*/ 7868 h 10000"/>
              <a:gd name="connsiteX2" fmla="*/ 2129 w 9955"/>
              <a:gd name="connsiteY2" fmla="*/ 7533 h 10000"/>
              <a:gd name="connsiteX3" fmla="*/ 2129 w 9955"/>
              <a:gd name="connsiteY3" fmla="*/ 1796 h 10000"/>
              <a:gd name="connsiteX4" fmla="*/ 2175 w 9955"/>
              <a:gd name="connsiteY4" fmla="*/ 1461 h 10000"/>
              <a:gd name="connsiteX5" fmla="*/ 4275 w 9955"/>
              <a:gd name="connsiteY5" fmla="*/ 1461 h 10000"/>
              <a:gd name="connsiteX6" fmla="*/ 4321 w 9955"/>
              <a:gd name="connsiteY6" fmla="*/ 1796 h 10000"/>
              <a:gd name="connsiteX7" fmla="*/ 4321 w 9955"/>
              <a:gd name="connsiteY7" fmla="*/ 9665 h 10000"/>
              <a:gd name="connsiteX8" fmla="*/ 4367 w 9955"/>
              <a:gd name="connsiteY8" fmla="*/ 10000 h 10000"/>
              <a:gd name="connsiteX9" fmla="*/ 5817 w 9955"/>
              <a:gd name="connsiteY9" fmla="*/ 10000 h 10000"/>
              <a:gd name="connsiteX10" fmla="*/ 5863 w 9955"/>
              <a:gd name="connsiteY10" fmla="*/ 9665 h 10000"/>
              <a:gd name="connsiteX11" fmla="*/ 5863 w 9955"/>
              <a:gd name="connsiteY11" fmla="*/ 335 h 10000"/>
              <a:gd name="connsiteX12" fmla="*/ 5910 w 9955"/>
              <a:gd name="connsiteY12" fmla="*/ 0 h 10000"/>
              <a:gd name="connsiteX13" fmla="*/ 6951 w 9955"/>
              <a:gd name="connsiteY13" fmla="*/ 0 h 10000"/>
              <a:gd name="connsiteX14" fmla="*/ 6997 w 9955"/>
              <a:gd name="connsiteY14" fmla="*/ 335 h 10000"/>
              <a:gd name="connsiteX15" fmla="*/ 6997 w 9955"/>
              <a:gd name="connsiteY15" fmla="*/ 8575 h 10000"/>
              <a:gd name="connsiteX16" fmla="*/ 7045 w 9955"/>
              <a:gd name="connsiteY16" fmla="*/ 8910 h 10000"/>
              <a:gd name="connsiteX17" fmla="*/ 9157 w 9955"/>
              <a:gd name="connsiteY17" fmla="*/ 8910 h 10000"/>
              <a:gd name="connsiteX18" fmla="*/ 9203 w 9955"/>
              <a:gd name="connsiteY18" fmla="*/ 8575 h 10000"/>
              <a:gd name="connsiteX19" fmla="*/ 9203 w 9955"/>
              <a:gd name="connsiteY19" fmla="*/ 1772 h 10000"/>
              <a:gd name="connsiteX20" fmla="*/ 9251 w 9955"/>
              <a:gd name="connsiteY20" fmla="*/ 1437 h 10000"/>
              <a:gd name="connsiteX21" fmla="*/ 9955 w 9955"/>
              <a:gd name="connsiteY21" fmla="*/ 1437 h 10000"/>
              <a:gd name="connsiteX0" fmla="*/ 0 w 9293"/>
              <a:gd name="connsiteY0" fmla="*/ 7868 h 10000"/>
              <a:gd name="connsiteX1" fmla="*/ 2092 w 9293"/>
              <a:gd name="connsiteY1" fmla="*/ 7868 h 10000"/>
              <a:gd name="connsiteX2" fmla="*/ 2139 w 9293"/>
              <a:gd name="connsiteY2" fmla="*/ 7533 h 10000"/>
              <a:gd name="connsiteX3" fmla="*/ 2139 w 9293"/>
              <a:gd name="connsiteY3" fmla="*/ 1796 h 10000"/>
              <a:gd name="connsiteX4" fmla="*/ 2185 w 9293"/>
              <a:gd name="connsiteY4" fmla="*/ 1461 h 10000"/>
              <a:gd name="connsiteX5" fmla="*/ 4294 w 9293"/>
              <a:gd name="connsiteY5" fmla="*/ 1461 h 10000"/>
              <a:gd name="connsiteX6" fmla="*/ 4341 w 9293"/>
              <a:gd name="connsiteY6" fmla="*/ 1796 h 10000"/>
              <a:gd name="connsiteX7" fmla="*/ 4341 w 9293"/>
              <a:gd name="connsiteY7" fmla="*/ 9665 h 10000"/>
              <a:gd name="connsiteX8" fmla="*/ 4387 w 9293"/>
              <a:gd name="connsiteY8" fmla="*/ 10000 h 10000"/>
              <a:gd name="connsiteX9" fmla="*/ 5843 w 9293"/>
              <a:gd name="connsiteY9" fmla="*/ 10000 h 10000"/>
              <a:gd name="connsiteX10" fmla="*/ 5890 w 9293"/>
              <a:gd name="connsiteY10" fmla="*/ 9665 h 10000"/>
              <a:gd name="connsiteX11" fmla="*/ 5890 w 9293"/>
              <a:gd name="connsiteY11" fmla="*/ 335 h 10000"/>
              <a:gd name="connsiteX12" fmla="*/ 5937 w 9293"/>
              <a:gd name="connsiteY12" fmla="*/ 0 h 10000"/>
              <a:gd name="connsiteX13" fmla="*/ 6982 w 9293"/>
              <a:gd name="connsiteY13" fmla="*/ 0 h 10000"/>
              <a:gd name="connsiteX14" fmla="*/ 7029 w 9293"/>
              <a:gd name="connsiteY14" fmla="*/ 335 h 10000"/>
              <a:gd name="connsiteX15" fmla="*/ 7029 w 9293"/>
              <a:gd name="connsiteY15" fmla="*/ 8575 h 10000"/>
              <a:gd name="connsiteX16" fmla="*/ 7077 w 9293"/>
              <a:gd name="connsiteY16" fmla="*/ 8910 h 10000"/>
              <a:gd name="connsiteX17" fmla="*/ 9198 w 9293"/>
              <a:gd name="connsiteY17" fmla="*/ 8910 h 10000"/>
              <a:gd name="connsiteX18" fmla="*/ 9245 w 9293"/>
              <a:gd name="connsiteY18" fmla="*/ 8575 h 10000"/>
              <a:gd name="connsiteX19" fmla="*/ 9245 w 9293"/>
              <a:gd name="connsiteY19" fmla="*/ 1772 h 10000"/>
              <a:gd name="connsiteX20" fmla="*/ 9293 w 9293"/>
              <a:gd name="connsiteY20" fmla="*/ 1437 h 10000"/>
              <a:gd name="connsiteX0" fmla="*/ 0 w 9948"/>
              <a:gd name="connsiteY0" fmla="*/ 7868 h 10000"/>
              <a:gd name="connsiteX1" fmla="*/ 2251 w 9948"/>
              <a:gd name="connsiteY1" fmla="*/ 7868 h 10000"/>
              <a:gd name="connsiteX2" fmla="*/ 2302 w 9948"/>
              <a:gd name="connsiteY2" fmla="*/ 7533 h 10000"/>
              <a:gd name="connsiteX3" fmla="*/ 2302 w 9948"/>
              <a:gd name="connsiteY3" fmla="*/ 1796 h 10000"/>
              <a:gd name="connsiteX4" fmla="*/ 2351 w 9948"/>
              <a:gd name="connsiteY4" fmla="*/ 1461 h 10000"/>
              <a:gd name="connsiteX5" fmla="*/ 4621 w 9948"/>
              <a:gd name="connsiteY5" fmla="*/ 1461 h 10000"/>
              <a:gd name="connsiteX6" fmla="*/ 4671 w 9948"/>
              <a:gd name="connsiteY6" fmla="*/ 1796 h 10000"/>
              <a:gd name="connsiteX7" fmla="*/ 4671 w 9948"/>
              <a:gd name="connsiteY7" fmla="*/ 9665 h 10000"/>
              <a:gd name="connsiteX8" fmla="*/ 4721 w 9948"/>
              <a:gd name="connsiteY8" fmla="*/ 10000 h 10000"/>
              <a:gd name="connsiteX9" fmla="*/ 6288 w 9948"/>
              <a:gd name="connsiteY9" fmla="*/ 10000 h 10000"/>
              <a:gd name="connsiteX10" fmla="*/ 6338 w 9948"/>
              <a:gd name="connsiteY10" fmla="*/ 9665 h 10000"/>
              <a:gd name="connsiteX11" fmla="*/ 6338 w 9948"/>
              <a:gd name="connsiteY11" fmla="*/ 335 h 10000"/>
              <a:gd name="connsiteX12" fmla="*/ 6389 w 9948"/>
              <a:gd name="connsiteY12" fmla="*/ 0 h 10000"/>
              <a:gd name="connsiteX13" fmla="*/ 7513 w 9948"/>
              <a:gd name="connsiteY13" fmla="*/ 0 h 10000"/>
              <a:gd name="connsiteX14" fmla="*/ 7564 w 9948"/>
              <a:gd name="connsiteY14" fmla="*/ 335 h 10000"/>
              <a:gd name="connsiteX15" fmla="*/ 7564 w 9948"/>
              <a:gd name="connsiteY15" fmla="*/ 8575 h 10000"/>
              <a:gd name="connsiteX16" fmla="*/ 7615 w 9948"/>
              <a:gd name="connsiteY16" fmla="*/ 8910 h 10000"/>
              <a:gd name="connsiteX17" fmla="*/ 9898 w 9948"/>
              <a:gd name="connsiteY17" fmla="*/ 8910 h 10000"/>
              <a:gd name="connsiteX18" fmla="*/ 9948 w 9948"/>
              <a:gd name="connsiteY18" fmla="*/ 8575 h 10000"/>
              <a:gd name="connsiteX19" fmla="*/ 9948 w 9948"/>
              <a:gd name="connsiteY19" fmla="*/ 1772 h 10000"/>
              <a:gd name="connsiteX0" fmla="*/ 0 w 10000"/>
              <a:gd name="connsiteY0" fmla="*/ 7868 h 10000"/>
              <a:gd name="connsiteX1" fmla="*/ 2263 w 10000"/>
              <a:gd name="connsiteY1" fmla="*/ 7868 h 10000"/>
              <a:gd name="connsiteX2" fmla="*/ 2314 w 10000"/>
              <a:gd name="connsiteY2" fmla="*/ 7533 h 10000"/>
              <a:gd name="connsiteX3" fmla="*/ 2314 w 10000"/>
              <a:gd name="connsiteY3" fmla="*/ 1796 h 10000"/>
              <a:gd name="connsiteX4" fmla="*/ 2363 w 10000"/>
              <a:gd name="connsiteY4" fmla="*/ 1461 h 10000"/>
              <a:gd name="connsiteX5" fmla="*/ 4645 w 10000"/>
              <a:gd name="connsiteY5" fmla="*/ 1461 h 10000"/>
              <a:gd name="connsiteX6" fmla="*/ 4695 w 10000"/>
              <a:gd name="connsiteY6" fmla="*/ 1796 h 10000"/>
              <a:gd name="connsiteX7" fmla="*/ 4695 w 10000"/>
              <a:gd name="connsiteY7" fmla="*/ 9665 h 10000"/>
              <a:gd name="connsiteX8" fmla="*/ 4746 w 10000"/>
              <a:gd name="connsiteY8" fmla="*/ 10000 h 10000"/>
              <a:gd name="connsiteX9" fmla="*/ 6321 w 10000"/>
              <a:gd name="connsiteY9" fmla="*/ 10000 h 10000"/>
              <a:gd name="connsiteX10" fmla="*/ 6371 w 10000"/>
              <a:gd name="connsiteY10" fmla="*/ 9665 h 10000"/>
              <a:gd name="connsiteX11" fmla="*/ 6371 w 10000"/>
              <a:gd name="connsiteY11" fmla="*/ 335 h 10000"/>
              <a:gd name="connsiteX12" fmla="*/ 6422 w 10000"/>
              <a:gd name="connsiteY12" fmla="*/ 0 h 10000"/>
              <a:gd name="connsiteX13" fmla="*/ 7552 w 10000"/>
              <a:gd name="connsiteY13" fmla="*/ 0 h 10000"/>
              <a:gd name="connsiteX14" fmla="*/ 7604 w 10000"/>
              <a:gd name="connsiteY14" fmla="*/ 335 h 10000"/>
              <a:gd name="connsiteX15" fmla="*/ 7604 w 10000"/>
              <a:gd name="connsiteY15" fmla="*/ 8575 h 10000"/>
              <a:gd name="connsiteX16" fmla="*/ 7655 w 10000"/>
              <a:gd name="connsiteY16" fmla="*/ 8910 h 10000"/>
              <a:gd name="connsiteX17" fmla="*/ 9950 w 10000"/>
              <a:gd name="connsiteY17" fmla="*/ 8910 h 10000"/>
              <a:gd name="connsiteX18" fmla="*/ 10000 w 10000"/>
              <a:gd name="connsiteY18" fmla="*/ 8575 h 10000"/>
              <a:gd name="connsiteX0" fmla="*/ 0 w 8266"/>
              <a:gd name="connsiteY0" fmla="*/ 7916 h 10000"/>
              <a:gd name="connsiteX1" fmla="*/ 529 w 8266"/>
              <a:gd name="connsiteY1" fmla="*/ 7868 h 10000"/>
              <a:gd name="connsiteX2" fmla="*/ 580 w 8266"/>
              <a:gd name="connsiteY2" fmla="*/ 7533 h 10000"/>
              <a:gd name="connsiteX3" fmla="*/ 580 w 8266"/>
              <a:gd name="connsiteY3" fmla="*/ 1796 h 10000"/>
              <a:gd name="connsiteX4" fmla="*/ 629 w 8266"/>
              <a:gd name="connsiteY4" fmla="*/ 1461 h 10000"/>
              <a:gd name="connsiteX5" fmla="*/ 2911 w 8266"/>
              <a:gd name="connsiteY5" fmla="*/ 1461 h 10000"/>
              <a:gd name="connsiteX6" fmla="*/ 2961 w 8266"/>
              <a:gd name="connsiteY6" fmla="*/ 1796 h 10000"/>
              <a:gd name="connsiteX7" fmla="*/ 2961 w 8266"/>
              <a:gd name="connsiteY7" fmla="*/ 9665 h 10000"/>
              <a:gd name="connsiteX8" fmla="*/ 3012 w 8266"/>
              <a:gd name="connsiteY8" fmla="*/ 10000 h 10000"/>
              <a:gd name="connsiteX9" fmla="*/ 4587 w 8266"/>
              <a:gd name="connsiteY9" fmla="*/ 10000 h 10000"/>
              <a:gd name="connsiteX10" fmla="*/ 4637 w 8266"/>
              <a:gd name="connsiteY10" fmla="*/ 9665 h 10000"/>
              <a:gd name="connsiteX11" fmla="*/ 4637 w 8266"/>
              <a:gd name="connsiteY11" fmla="*/ 335 h 10000"/>
              <a:gd name="connsiteX12" fmla="*/ 4688 w 8266"/>
              <a:gd name="connsiteY12" fmla="*/ 0 h 10000"/>
              <a:gd name="connsiteX13" fmla="*/ 5818 w 8266"/>
              <a:gd name="connsiteY13" fmla="*/ 0 h 10000"/>
              <a:gd name="connsiteX14" fmla="*/ 5870 w 8266"/>
              <a:gd name="connsiteY14" fmla="*/ 335 h 10000"/>
              <a:gd name="connsiteX15" fmla="*/ 5870 w 8266"/>
              <a:gd name="connsiteY15" fmla="*/ 8575 h 10000"/>
              <a:gd name="connsiteX16" fmla="*/ 5921 w 8266"/>
              <a:gd name="connsiteY16" fmla="*/ 8910 h 10000"/>
              <a:gd name="connsiteX17" fmla="*/ 8216 w 8266"/>
              <a:gd name="connsiteY17" fmla="*/ 8910 h 10000"/>
              <a:gd name="connsiteX18" fmla="*/ 8266 w 8266"/>
              <a:gd name="connsiteY18" fmla="*/ 8575 h 10000"/>
              <a:gd name="connsiteX0" fmla="*/ 0 w 10000"/>
              <a:gd name="connsiteY0" fmla="*/ 7916 h 10000"/>
              <a:gd name="connsiteX1" fmla="*/ 640 w 10000"/>
              <a:gd name="connsiteY1" fmla="*/ 7868 h 10000"/>
              <a:gd name="connsiteX2" fmla="*/ 702 w 10000"/>
              <a:gd name="connsiteY2" fmla="*/ 7533 h 10000"/>
              <a:gd name="connsiteX3" fmla="*/ 702 w 10000"/>
              <a:gd name="connsiteY3" fmla="*/ 1796 h 10000"/>
              <a:gd name="connsiteX4" fmla="*/ 761 w 10000"/>
              <a:gd name="connsiteY4" fmla="*/ 1461 h 10000"/>
              <a:gd name="connsiteX5" fmla="*/ 3522 w 10000"/>
              <a:gd name="connsiteY5" fmla="*/ 1461 h 10000"/>
              <a:gd name="connsiteX6" fmla="*/ 3582 w 10000"/>
              <a:gd name="connsiteY6" fmla="*/ 1796 h 10000"/>
              <a:gd name="connsiteX7" fmla="*/ 3582 w 10000"/>
              <a:gd name="connsiteY7" fmla="*/ 9665 h 10000"/>
              <a:gd name="connsiteX8" fmla="*/ 3644 w 10000"/>
              <a:gd name="connsiteY8" fmla="*/ 10000 h 10000"/>
              <a:gd name="connsiteX9" fmla="*/ 5549 w 10000"/>
              <a:gd name="connsiteY9" fmla="*/ 10000 h 10000"/>
              <a:gd name="connsiteX10" fmla="*/ 5610 w 10000"/>
              <a:gd name="connsiteY10" fmla="*/ 9665 h 10000"/>
              <a:gd name="connsiteX11" fmla="*/ 5610 w 10000"/>
              <a:gd name="connsiteY11" fmla="*/ 335 h 10000"/>
              <a:gd name="connsiteX12" fmla="*/ 5671 w 10000"/>
              <a:gd name="connsiteY12" fmla="*/ 0 h 10000"/>
              <a:gd name="connsiteX13" fmla="*/ 7038 w 10000"/>
              <a:gd name="connsiteY13" fmla="*/ 0 h 10000"/>
              <a:gd name="connsiteX14" fmla="*/ 7101 w 10000"/>
              <a:gd name="connsiteY14" fmla="*/ 335 h 10000"/>
              <a:gd name="connsiteX15" fmla="*/ 7101 w 10000"/>
              <a:gd name="connsiteY15" fmla="*/ 8575 h 10000"/>
              <a:gd name="connsiteX16" fmla="*/ 7163 w 10000"/>
              <a:gd name="connsiteY16" fmla="*/ 8910 h 10000"/>
              <a:gd name="connsiteX17" fmla="*/ 9940 w 10000"/>
              <a:gd name="connsiteY17" fmla="*/ 8910 h 10000"/>
              <a:gd name="connsiteX18" fmla="*/ 10000 w 10000"/>
              <a:gd name="connsiteY18" fmla="*/ 8575 h 10000"/>
              <a:gd name="connsiteX0" fmla="*/ 0 w 9964"/>
              <a:gd name="connsiteY0" fmla="*/ 7882 h 10000"/>
              <a:gd name="connsiteX1" fmla="*/ 604 w 9964"/>
              <a:gd name="connsiteY1" fmla="*/ 7868 h 10000"/>
              <a:gd name="connsiteX2" fmla="*/ 666 w 9964"/>
              <a:gd name="connsiteY2" fmla="*/ 7533 h 10000"/>
              <a:gd name="connsiteX3" fmla="*/ 666 w 9964"/>
              <a:gd name="connsiteY3" fmla="*/ 1796 h 10000"/>
              <a:gd name="connsiteX4" fmla="*/ 725 w 9964"/>
              <a:gd name="connsiteY4" fmla="*/ 1461 h 10000"/>
              <a:gd name="connsiteX5" fmla="*/ 3486 w 9964"/>
              <a:gd name="connsiteY5" fmla="*/ 1461 h 10000"/>
              <a:gd name="connsiteX6" fmla="*/ 3546 w 9964"/>
              <a:gd name="connsiteY6" fmla="*/ 1796 h 10000"/>
              <a:gd name="connsiteX7" fmla="*/ 3546 w 9964"/>
              <a:gd name="connsiteY7" fmla="*/ 9665 h 10000"/>
              <a:gd name="connsiteX8" fmla="*/ 3608 w 9964"/>
              <a:gd name="connsiteY8" fmla="*/ 10000 h 10000"/>
              <a:gd name="connsiteX9" fmla="*/ 5513 w 9964"/>
              <a:gd name="connsiteY9" fmla="*/ 10000 h 10000"/>
              <a:gd name="connsiteX10" fmla="*/ 5574 w 9964"/>
              <a:gd name="connsiteY10" fmla="*/ 9665 h 10000"/>
              <a:gd name="connsiteX11" fmla="*/ 5574 w 9964"/>
              <a:gd name="connsiteY11" fmla="*/ 335 h 10000"/>
              <a:gd name="connsiteX12" fmla="*/ 5635 w 9964"/>
              <a:gd name="connsiteY12" fmla="*/ 0 h 10000"/>
              <a:gd name="connsiteX13" fmla="*/ 7002 w 9964"/>
              <a:gd name="connsiteY13" fmla="*/ 0 h 10000"/>
              <a:gd name="connsiteX14" fmla="*/ 7065 w 9964"/>
              <a:gd name="connsiteY14" fmla="*/ 335 h 10000"/>
              <a:gd name="connsiteX15" fmla="*/ 7065 w 9964"/>
              <a:gd name="connsiteY15" fmla="*/ 8575 h 10000"/>
              <a:gd name="connsiteX16" fmla="*/ 7127 w 9964"/>
              <a:gd name="connsiteY16" fmla="*/ 8910 h 10000"/>
              <a:gd name="connsiteX17" fmla="*/ 9904 w 9964"/>
              <a:gd name="connsiteY17" fmla="*/ 8910 h 10000"/>
              <a:gd name="connsiteX18" fmla="*/ 9964 w 9964"/>
              <a:gd name="connsiteY18" fmla="*/ 8575 h 10000"/>
              <a:gd name="connsiteX0" fmla="*/ 0 w 10018"/>
              <a:gd name="connsiteY0" fmla="*/ 7882 h 10000"/>
              <a:gd name="connsiteX1" fmla="*/ 624 w 10018"/>
              <a:gd name="connsiteY1" fmla="*/ 7868 h 10000"/>
              <a:gd name="connsiteX2" fmla="*/ 686 w 10018"/>
              <a:gd name="connsiteY2" fmla="*/ 7533 h 10000"/>
              <a:gd name="connsiteX3" fmla="*/ 686 w 10018"/>
              <a:gd name="connsiteY3" fmla="*/ 1796 h 10000"/>
              <a:gd name="connsiteX4" fmla="*/ 746 w 10018"/>
              <a:gd name="connsiteY4" fmla="*/ 1461 h 10000"/>
              <a:gd name="connsiteX5" fmla="*/ 3517 w 10018"/>
              <a:gd name="connsiteY5" fmla="*/ 1461 h 10000"/>
              <a:gd name="connsiteX6" fmla="*/ 3577 w 10018"/>
              <a:gd name="connsiteY6" fmla="*/ 1796 h 10000"/>
              <a:gd name="connsiteX7" fmla="*/ 3577 w 10018"/>
              <a:gd name="connsiteY7" fmla="*/ 9665 h 10000"/>
              <a:gd name="connsiteX8" fmla="*/ 3639 w 10018"/>
              <a:gd name="connsiteY8" fmla="*/ 10000 h 10000"/>
              <a:gd name="connsiteX9" fmla="*/ 5551 w 10018"/>
              <a:gd name="connsiteY9" fmla="*/ 10000 h 10000"/>
              <a:gd name="connsiteX10" fmla="*/ 5612 w 10018"/>
              <a:gd name="connsiteY10" fmla="*/ 9665 h 10000"/>
              <a:gd name="connsiteX11" fmla="*/ 5612 w 10018"/>
              <a:gd name="connsiteY11" fmla="*/ 335 h 10000"/>
              <a:gd name="connsiteX12" fmla="*/ 5673 w 10018"/>
              <a:gd name="connsiteY12" fmla="*/ 0 h 10000"/>
              <a:gd name="connsiteX13" fmla="*/ 7045 w 10018"/>
              <a:gd name="connsiteY13" fmla="*/ 0 h 10000"/>
              <a:gd name="connsiteX14" fmla="*/ 7109 w 10018"/>
              <a:gd name="connsiteY14" fmla="*/ 335 h 10000"/>
              <a:gd name="connsiteX15" fmla="*/ 7109 w 10018"/>
              <a:gd name="connsiteY15" fmla="*/ 8575 h 10000"/>
              <a:gd name="connsiteX16" fmla="*/ 7171 w 10018"/>
              <a:gd name="connsiteY16" fmla="*/ 8910 h 10000"/>
              <a:gd name="connsiteX17" fmla="*/ 9958 w 10018"/>
              <a:gd name="connsiteY17" fmla="*/ 8910 h 10000"/>
              <a:gd name="connsiteX18" fmla="*/ 10018 w 10018"/>
              <a:gd name="connsiteY18" fmla="*/ 8575 h 10000"/>
              <a:gd name="connsiteX0" fmla="*/ 0 w 10023"/>
              <a:gd name="connsiteY0" fmla="*/ 7857 h 10000"/>
              <a:gd name="connsiteX1" fmla="*/ 629 w 10023"/>
              <a:gd name="connsiteY1" fmla="*/ 7868 h 10000"/>
              <a:gd name="connsiteX2" fmla="*/ 691 w 10023"/>
              <a:gd name="connsiteY2" fmla="*/ 7533 h 10000"/>
              <a:gd name="connsiteX3" fmla="*/ 691 w 10023"/>
              <a:gd name="connsiteY3" fmla="*/ 1796 h 10000"/>
              <a:gd name="connsiteX4" fmla="*/ 751 w 10023"/>
              <a:gd name="connsiteY4" fmla="*/ 1461 h 10000"/>
              <a:gd name="connsiteX5" fmla="*/ 3522 w 10023"/>
              <a:gd name="connsiteY5" fmla="*/ 1461 h 10000"/>
              <a:gd name="connsiteX6" fmla="*/ 3582 w 10023"/>
              <a:gd name="connsiteY6" fmla="*/ 1796 h 10000"/>
              <a:gd name="connsiteX7" fmla="*/ 3582 w 10023"/>
              <a:gd name="connsiteY7" fmla="*/ 9665 h 10000"/>
              <a:gd name="connsiteX8" fmla="*/ 3644 w 10023"/>
              <a:gd name="connsiteY8" fmla="*/ 10000 h 10000"/>
              <a:gd name="connsiteX9" fmla="*/ 5556 w 10023"/>
              <a:gd name="connsiteY9" fmla="*/ 10000 h 10000"/>
              <a:gd name="connsiteX10" fmla="*/ 5617 w 10023"/>
              <a:gd name="connsiteY10" fmla="*/ 9665 h 10000"/>
              <a:gd name="connsiteX11" fmla="*/ 5617 w 10023"/>
              <a:gd name="connsiteY11" fmla="*/ 335 h 10000"/>
              <a:gd name="connsiteX12" fmla="*/ 5678 w 10023"/>
              <a:gd name="connsiteY12" fmla="*/ 0 h 10000"/>
              <a:gd name="connsiteX13" fmla="*/ 7050 w 10023"/>
              <a:gd name="connsiteY13" fmla="*/ 0 h 10000"/>
              <a:gd name="connsiteX14" fmla="*/ 7114 w 10023"/>
              <a:gd name="connsiteY14" fmla="*/ 335 h 10000"/>
              <a:gd name="connsiteX15" fmla="*/ 7114 w 10023"/>
              <a:gd name="connsiteY15" fmla="*/ 8575 h 10000"/>
              <a:gd name="connsiteX16" fmla="*/ 7176 w 10023"/>
              <a:gd name="connsiteY16" fmla="*/ 8910 h 10000"/>
              <a:gd name="connsiteX17" fmla="*/ 9963 w 10023"/>
              <a:gd name="connsiteY17" fmla="*/ 8910 h 10000"/>
              <a:gd name="connsiteX18" fmla="*/ 10023 w 10023"/>
              <a:gd name="connsiteY18" fmla="*/ 8575 h 10000"/>
              <a:gd name="connsiteX0" fmla="*/ 0 w 10023"/>
              <a:gd name="connsiteY0" fmla="*/ 7857 h 10000"/>
              <a:gd name="connsiteX1" fmla="*/ 629 w 10023"/>
              <a:gd name="connsiteY1" fmla="*/ 7868 h 10000"/>
              <a:gd name="connsiteX2" fmla="*/ 691 w 10023"/>
              <a:gd name="connsiteY2" fmla="*/ 7533 h 10000"/>
              <a:gd name="connsiteX3" fmla="*/ 691 w 10023"/>
              <a:gd name="connsiteY3" fmla="*/ 1796 h 10000"/>
              <a:gd name="connsiteX4" fmla="*/ 751 w 10023"/>
              <a:gd name="connsiteY4" fmla="*/ 1461 h 10000"/>
              <a:gd name="connsiteX5" fmla="*/ 3522 w 10023"/>
              <a:gd name="connsiteY5" fmla="*/ 1461 h 10000"/>
              <a:gd name="connsiteX6" fmla="*/ 3582 w 10023"/>
              <a:gd name="connsiteY6" fmla="*/ 1796 h 10000"/>
              <a:gd name="connsiteX7" fmla="*/ 3582 w 10023"/>
              <a:gd name="connsiteY7" fmla="*/ 9665 h 10000"/>
              <a:gd name="connsiteX8" fmla="*/ 3644 w 10023"/>
              <a:gd name="connsiteY8" fmla="*/ 10000 h 10000"/>
              <a:gd name="connsiteX9" fmla="*/ 5556 w 10023"/>
              <a:gd name="connsiteY9" fmla="*/ 10000 h 10000"/>
              <a:gd name="connsiteX10" fmla="*/ 5617 w 10023"/>
              <a:gd name="connsiteY10" fmla="*/ 9665 h 10000"/>
              <a:gd name="connsiteX11" fmla="*/ 5617 w 10023"/>
              <a:gd name="connsiteY11" fmla="*/ 335 h 10000"/>
              <a:gd name="connsiteX12" fmla="*/ 5678 w 10023"/>
              <a:gd name="connsiteY12" fmla="*/ 0 h 10000"/>
              <a:gd name="connsiteX13" fmla="*/ 7050 w 10023"/>
              <a:gd name="connsiteY13" fmla="*/ 0 h 10000"/>
              <a:gd name="connsiteX14" fmla="*/ 7114 w 10023"/>
              <a:gd name="connsiteY14" fmla="*/ 335 h 10000"/>
              <a:gd name="connsiteX15" fmla="*/ 7114 w 10023"/>
              <a:gd name="connsiteY15" fmla="*/ 8575 h 10000"/>
              <a:gd name="connsiteX16" fmla="*/ 7176 w 10023"/>
              <a:gd name="connsiteY16" fmla="*/ 8910 h 10000"/>
              <a:gd name="connsiteX17" fmla="*/ 10023 w 10023"/>
              <a:gd name="connsiteY17" fmla="*/ 8575 h 10000"/>
              <a:gd name="connsiteX0" fmla="*/ 0 w 8783"/>
              <a:gd name="connsiteY0" fmla="*/ 7857 h 10000"/>
              <a:gd name="connsiteX1" fmla="*/ 629 w 8783"/>
              <a:gd name="connsiteY1" fmla="*/ 7868 h 10000"/>
              <a:gd name="connsiteX2" fmla="*/ 691 w 8783"/>
              <a:gd name="connsiteY2" fmla="*/ 7533 h 10000"/>
              <a:gd name="connsiteX3" fmla="*/ 691 w 8783"/>
              <a:gd name="connsiteY3" fmla="*/ 1796 h 10000"/>
              <a:gd name="connsiteX4" fmla="*/ 751 w 8783"/>
              <a:gd name="connsiteY4" fmla="*/ 1461 h 10000"/>
              <a:gd name="connsiteX5" fmla="*/ 3522 w 8783"/>
              <a:gd name="connsiteY5" fmla="*/ 1461 h 10000"/>
              <a:gd name="connsiteX6" fmla="*/ 3582 w 8783"/>
              <a:gd name="connsiteY6" fmla="*/ 1796 h 10000"/>
              <a:gd name="connsiteX7" fmla="*/ 3582 w 8783"/>
              <a:gd name="connsiteY7" fmla="*/ 9665 h 10000"/>
              <a:gd name="connsiteX8" fmla="*/ 3644 w 8783"/>
              <a:gd name="connsiteY8" fmla="*/ 10000 h 10000"/>
              <a:gd name="connsiteX9" fmla="*/ 5556 w 8783"/>
              <a:gd name="connsiteY9" fmla="*/ 10000 h 10000"/>
              <a:gd name="connsiteX10" fmla="*/ 5617 w 8783"/>
              <a:gd name="connsiteY10" fmla="*/ 9665 h 10000"/>
              <a:gd name="connsiteX11" fmla="*/ 5617 w 8783"/>
              <a:gd name="connsiteY11" fmla="*/ 335 h 10000"/>
              <a:gd name="connsiteX12" fmla="*/ 5678 w 8783"/>
              <a:gd name="connsiteY12" fmla="*/ 0 h 10000"/>
              <a:gd name="connsiteX13" fmla="*/ 7050 w 8783"/>
              <a:gd name="connsiteY13" fmla="*/ 0 h 10000"/>
              <a:gd name="connsiteX14" fmla="*/ 7114 w 8783"/>
              <a:gd name="connsiteY14" fmla="*/ 335 h 10000"/>
              <a:gd name="connsiteX15" fmla="*/ 7114 w 8783"/>
              <a:gd name="connsiteY15" fmla="*/ 8575 h 10000"/>
              <a:gd name="connsiteX16" fmla="*/ 7176 w 8783"/>
              <a:gd name="connsiteY16" fmla="*/ 8910 h 10000"/>
              <a:gd name="connsiteX17" fmla="*/ 8783 w 8783"/>
              <a:gd name="connsiteY17" fmla="*/ 8893 h 10000"/>
              <a:gd name="connsiteX0" fmla="*/ 0 w 9997"/>
              <a:gd name="connsiteY0" fmla="*/ 7857 h 10000"/>
              <a:gd name="connsiteX1" fmla="*/ 716 w 9997"/>
              <a:gd name="connsiteY1" fmla="*/ 7868 h 10000"/>
              <a:gd name="connsiteX2" fmla="*/ 787 w 9997"/>
              <a:gd name="connsiteY2" fmla="*/ 7533 h 10000"/>
              <a:gd name="connsiteX3" fmla="*/ 787 w 9997"/>
              <a:gd name="connsiteY3" fmla="*/ 1796 h 10000"/>
              <a:gd name="connsiteX4" fmla="*/ 855 w 9997"/>
              <a:gd name="connsiteY4" fmla="*/ 1461 h 10000"/>
              <a:gd name="connsiteX5" fmla="*/ 4010 w 9997"/>
              <a:gd name="connsiteY5" fmla="*/ 1461 h 10000"/>
              <a:gd name="connsiteX6" fmla="*/ 4078 w 9997"/>
              <a:gd name="connsiteY6" fmla="*/ 1796 h 10000"/>
              <a:gd name="connsiteX7" fmla="*/ 4078 w 9997"/>
              <a:gd name="connsiteY7" fmla="*/ 9665 h 10000"/>
              <a:gd name="connsiteX8" fmla="*/ 4149 w 9997"/>
              <a:gd name="connsiteY8" fmla="*/ 10000 h 10000"/>
              <a:gd name="connsiteX9" fmla="*/ 6326 w 9997"/>
              <a:gd name="connsiteY9" fmla="*/ 10000 h 10000"/>
              <a:gd name="connsiteX10" fmla="*/ 6395 w 9997"/>
              <a:gd name="connsiteY10" fmla="*/ 9665 h 10000"/>
              <a:gd name="connsiteX11" fmla="*/ 6395 w 9997"/>
              <a:gd name="connsiteY11" fmla="*/ 335 h 10000"/>
              <a:gd name="connsiteX12" fmla="*/ 6465 w 9997"/>
              <a:gd name="connsiteY12" fmla="*/ 0 h 10000"/>
              <a:gd name="connsiteX13" fmla="*/ 8027 w 9997"/>
              <a:gd name="connsiteY13" fmla="*/ 0 h 10000"/>
              <a:gd name="connsiteX14" fmla="*/ 8100 w 9997"/>
              <a:gd name="connsiteY14" fmla="*/ 335 h 10000"/>
              <a:gd name="connsiteX15" fmla="*/ 8100 w 9997"/>
              <a:gd name="connsiteY15" fmla="*/ 8575 h 10000"/>
              <a:gd name="connsiteX16" fmla="*/ 8170 w 9997"/>
              <a:gd name="connsiteY16" fmla="*/ 8910 h 10000"/>
              <a:gd name="connsiteX17" fmla="*/ 9997 w 9997"/>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35 h 10000"/>
              <a:gd name="connsiteX17" fmla="*/ 10000 w 10000"/>
              <a:gd name="connsiteY17" fmla="*/ 8927 h 10000"/>
              <a:gd name="connsiteX0" fmla="*/ 0 w 10008"/>
              <a:gd name="connsiteY0" fmla="*/ 7857 h 10000"/>
              <a:gd name="connsiteX1" fmla="*/ 726 w 10008"/>
              <a:gd name="connsiteY1" fmla="*/ 7855 h 10000"/>
              <a:gd name="connsiteX2" fmla="*/ 787 w 10008"/>
              <a:gd name="connsiteY2" fmla="*/ 7533 h 10000"/>
              <a:gd name="connsiteX3" fmla="*/ 787 w 10008"/>
              <a:gd name="connsiteY3" fmla="*/ 1796 h 10000"/>
              <a:gd name="connsiteX4" fmla="*/ 855 w 10008"/>
              <a:gd name="connsiteY4" fmla="*/ 1461 h 10000"/>
              <a:gd name="connsiteX5" fmla="*/ 4011 w 10008"/>
              <a:gd name="connsiteY5" fmla="*/ 1461 h 10000"/>
              <a:gd name="connsiteX6" fmla="*/ 4079 w 10008"/>
              <a:gd name="connsiteY6" fmla="*/ 1796 h 10000"/>
              <a:gd name="connsiteX7" fmla="*/ 4079 w 10008"/>
              <a:gd name="connsiteY7" fmla="*/ 9665 h 10000"/>
              <a:gd name="connsiteX8" fmla="*/ 4150 w 10008"/>
              <a:gd name="connsiteY8" fmla="*/ 10000 h 10000"/>
              <a:gd name="connsiteX9" fmla="*/ 6328 w 10008"/>
              <a:gd name="connsiteY9" fmla="*/ 10000 h 10000"/>
              <a:gd name="connsiteX10" fmla="*/ 6397 w 10008"/>
              <a:gd name="connsiteY10" fmla="*/ 9665 h 10000"/>
              <a:gd name="connsiteX11" fmla="*/ 6397 w 10008"/>
              <a:gd name="connsiteY11" fmla="*/ 335 h 10000"/>
              <a:gd name="connsiteX12" fmla="*/ 6467 w 10008"/>
              <a:gd name="connsiteY12" fmla="*/ 0 h 10000"/>
              <a:gd name="connsiteX13" fmla="*/ 8029 w 10008"/>
              <a:gd name="connsiteY13" fmla="*/ 0 h 10000"/>
              <a:gd name="connsiteX14" fmla="*/ 8102 w 10008"/>
              <a:gd name="connsiteY14" fmla="*/ 335 h 10000"/>
              <a:gd name="connsiteX15" fmla="*/ 8102 w 10008"/>
              <a:gd name="connsiteY15" fmla="*/ 8575 h 10000"/>
              <a:gd name="connsiteX16" fmla="*/ 8172 w 10008"/>
              <a:gd name="connsiteY16" fmla="*/ 8935 h 10000"/>
              <a:gd name="connsiteX17" fmla="*/ 10008 w 10008"/>
              <a:gd name="connsiteY17" fmla="*/ 8927 h 10000"/>
              <a:gd name="connsiteX0" fmla="*/ 0 w 10016"/>
              <a:gd name="connsiteY0" fmla="*/ 7857 h 10000"/>
              <a:gd name="connsiteX1" fmla="*/ 726 w 10016"/>
              <a:gd name="connsiteY1" fmla="*/ 7855 h 10000"/>
              <a:gd name="connsiteX2" fmla="*/ 787 w 10016"/>
              <a:gd name="connsiteY2" fmla="*/ 7533 h 10000"/>
              <a:gd name="connsiteX3" fmla="*/ 787 w 10016"/>
              <a:gd name="connsiteY3" fmla="*/ 1796 h 10000"/>
              <a:gd name="connsiteX4" fmla="*/ 855 w 10016"/>
              <a:gd name="connsiteY4" fmla="*/ 1461 h 10000"/>
              <a:gd name="connsiteX5" fmla="*/ 4011 w 10016"/>
              <a:gd name="connsiteY5" fmla="*/ 1461 h 10000"/>
              <a:gd name="connsiteX6" fmla="*/ 4079 w 10016"/>
              <a:gd name="connsiteY6" fmla="*/ 1796 h 10000"/>
              <a:gd name="connsiteX7" fmla="*/ 4079 w 10016"/>
              <a:gd name="connsiteY7" fmla="*/ 9665 h 10000"/>
              <a:gd name="connsiteX8" fmla="*/ 4150 w 10016"/>
              <a:gd name="connsiteY8" fmla="*/ 10000 h 10000"/>
              <a:gd name="connsiteX9" fmla="*/ 6328 w 10016"/>
              <a:gd name="connsiteY9" fmla="*/ 10000 h 10000"/>
              <a:gd name="connsiteX10" fmla="*/ 6397 w 10016"/>
              <a:gd name="connsiteY10" fmla="*/ 9665 h 10000"/>
              <a:gd name="connsiteX11" fmla="*/ 6397 w 10016"/>
              <a:gd name="connsiteY11" fmla="*/ 335 h 10000"/>
              <a:gd name="connsiteX12" fmla="*/ 6467 w 10016"/>
              <a:gd name="connsiteY12" fmla="*/ 0 h 10000"/>
              <a:gd name="connsiteX13" fmla="*/ 8029 w 10016"/>
              <a:gd name="connsiteY13" fmla="*/ 0 h 10000"/>
              <a:gd name="connsiteX14" fmla="*/ 8102 w 10016"/>
              <a:gd name="connsiteY14" fmla="*/ 335 h 10000"/>
              <a:gd name="connsiteX15" fmla="*/ 8102 w 10016"/>
              <a:gd name="connsiteY15" fmla="*/ 8575 h 10000"/>
              <a:gd name="connsiteX16" fmla="*/ 8172 w 10016"/>
              <a:gd name="connsiteY16" fmla="*/ 8935 h 10000"/>
              <a:gd name="connsiteX17" fmla="*/ 10016 w 10016"/>
              <a:gd name="connsiteY17" fmla="*/ 8940 h 10000"/>
              <a:gd name="connsiteX0" fmla="*/ 0 w 10016"/>
              <a:gd name="connsiteY0" fmla="*/ 7857 h 10000"/>
              <a:gd name="connsiteX1" fmla="*/ 726 w 10016"/>
              <a:gd name="connsiteY1" fmla="*/ 7855 h 10000"/>
              <a:gd name="connsiteX2" fmla="*/ 787 w 10016"/>
              <a:gd name="connsiteY2" fmla="*/ 7533 h 10000"/>
              <a:gd name="connsiteX3" fmla="*/ 787 w 10016"/>
              <a:gd name="connsiteY3" fmla="*/ 1796 h 10000"/>
              <a:gd name="connsiteX4" fmla="*/ 855 w 10016"/>
              <a:gd name="connsiteY4" fmla="*/ 1461 h 10000"/>
              <a:gd name="connsiteX5" fmla="*/ 4011 w 10016"/>
              <a:gd name="connsiteY5" fmla="*/ 1461 h 10000"/>
              <a:gd name="connsiteX6" fmla="*/ 4079 w 10016"/>
              <a:gd name="connsiteY6" fmla="*/ 1796 h 10000"/>
              <a:gd name="connsiteX7" fmla="*/ 4079 w 10016"/>
              <a:gd name="connsiteY7" fmla="*/ 9665 h 10000"/>
              <a:gd name="connsiteX8" fmla="*/ 4150 w 10016"/>
              <a:gd name="connsiteY8" fmla="*/ 10000 h 10000"/>
              <a:gd name="connsiteX9" fmla="*/ 6328 w 10016"/>
              <a:gd name="connsiteY9" fmla="*/ 10000 h 10000"/>
              <a:gd name="connsiteX10" fmla="*/ 6397 w 10016"/>
              <a:gd name="connsiteY10" fmla="*/ 9665 h 10000"/>
              <a:gd name="connsiteX11" fmla="*/ 6397 w 10016"/>
              <a:gd name="connsiteY11" fmla="*/ 335 h 10000"/>
              <a:gd name="connsiteX12" fmla="*/ 6467 w 10016"/>
              <a:gd name="connsiteY12" fmla="*/ 0 h 10000"/>
              <a:gd name="connsiteX13" fmla="*/ 8029 w 10016"/>
              <a:gd name="connsiteY13" fmla="*/ 0 h 10000"/>
              <a:gd name="connsiteX14" fmla="*/ 8102 w 10016"/>
              <a:gd name="connsiteY14" fmla="*/ 335 h 10000"/>
              <a:gd name="connsiteX15" fmla="*/ 8102 w 10016"/>
              <a:gd name="connsiteY15" fmla="*/ 8575 h 10000"/>
              <a:gd name="connsiteX16" fmla="*/ 8172 w 10016"/>
              <a:gd name="connsiteY16" fmla="*/ 8935 h 10000"/>
              <a:gd name="connsiteX17" fmla="*/ 10016 w 10016"/>
              <a:gd name="connsiteY17" fmla="*/ 8927 h 10000"/>
              <a:gd name="connsiteX0" fmla="*/ 0 w 10050"/>
              <a:gd name="connsiteY0" fmla="*/ 7857 h 10000"/>
              <a:gd name="connsiteX1" fmla="*/ 726 w 10050"/>
              <a:gd name="connsiteY1" fmla="*/ 7855 h 10000"/>
              <a:gd name="connsiteX2" fmla="*/ 787 w 10050"/>
              <a:gd name="connsiteY2" fmla="*/ 7533 h 10000"/>
              <a:gd name="connsiteX3" fmla="*/ 787 w 10050"/>
              <a:gd name="connsiteY3" fmla="*/ 1796 h 10000"/>
              <a:gd name="connsiteX4" fmla="*/ 855 w 10050"/>
              <a:gd name="connsiteY4" fmla="*/ 1461 h 10000"/>
              <a:gd name="connsiteX5" fmla="*/ 4011 w 10050"/>
              <a:gd name="connsiteY5" fmla="*/ 1461 h 10000"/>
              <a:gd name="connsiteX6" fmla="*/ 4079 w 10050"/>
              <a:gd name="connsiteY6" fmla="*/ 1796 h 10000"/>
              <a:gd name="connsiteX7" fmla="*/ 4079 w 10050"/>
              <a:gd name="connsiteY7" fmla="*/ 9665 h 10000"/>
              <a:gd name="connsiteX8" fmla="*/ 4150 w 10050"/>
              <a:gd name="connsiteY8" fmla="*/ 10000 h 10000"/>
              <a:gd name="connsiteX9" fmla="*/ 6328 w 10050"/>
              <a:gd name="connsiteY9" fmla="*/ 10000 h 10000"/>
              <a:gd name="connsiteX10" fmla="*/ 6397 w 10050"/>
              <a:gd name="connsiteY10" fmla="*/ 9665 h 10000"/>
              <a:gd name="connsiteX11" fmla="*/ 6397 w 10050"/>
              <a:gd name="connsiteY11" fmla="*/ 335 h 10000"/>
              <a:gd name="connsiteX12" fmla="*/ 6467 w 10050"/>
              <a:gd name="connsiteY12" fmla="*/ 0 h 10000"/>
              <a:gd name="connsiteX13" fmla="*/ 8029 w 10050"/>
              <a:gd name="connsiteY13" fmla="*/ 0 h 10000"/>
              <a:gd name="connsiteX14" fmla="*/ 8102 w 10050"/>
              <a:gd name="connsiteY14" fmla="*/ 335 h 10000"/>
              <a:gd name="connsiteX15" fmla="*/ 8102 w 10050"/>
              <a:gd name="connsiteY15" fmla="*/ 8575 h 10000"/>
              <a:gd name="connsiteX16" fmla="*/ 8172 w 10050"/>
              <a:gd name="connsiteY16" fmla="*/ 8935 h 10000"/>
              <a:gd name="connsiteX17" fmla="*/ 10050 w 10050"/>
              <a:gd name="connsiteY17" fmla="*/ 8927 h 10000"/>
              <a:gd name="connsiteX0" fmla="*/ 0 w 10037"/>
              <a:gd name="connsiteY0" fmla="*/ 7857 h 10000"/>
              <a:gd name="connsiteX1" fmla="*/ 726 w 10037"/>
              <a:gd name="connsiteY1" fmla="*/ 7855 h 10000"/>
              <a:gd name="connsiteX2" fmla="*/ 787 w 10037"/>
              <a:gd name="connsiteY2" fmla="*/ 7533 h 10000"/>
              <a:gd name="connsiteX3" fmla="*/ 787 w 10037"/>
              <a:gd name="connsiteY3" fmla="*/ 1796 h 10000"/>
              <a:gd name="connsiteX4" fmla="*/ 855 w 10037"/>
              <a:gd name="connsiteY4" fmla="*/ 1461 h 10000"/>
              <a:gd name="connsiteX5" fmla="*/ 4011 w 10037"/>
              <a:gd name="connsiteY5" fmla="*/ 1461 h 10000"/>
              <a:gd name="connsiteX6" fmla="*/ 4079 w 10037"/>
              <a:gd name="connsiteY6" fmla="*/ 1796 h 10000"/>
              <a:gd name="connsiteX7" fmla="*/ 4079 w 10037"/>
              <a:gd name="connsiteY7" fmla="*/ 9665 h 10000"/>
              <a:gd name="connsiteX8" fmla="*/ 4150 w 10037"/>
              <a:gd name="connsiteY8" fmla="*/ 10000 h 10000"/>
              <a:gd name="connsiteX9" fmla="*/ 6328 w 10037"/>
              <a:gd name="connsiteY9" fmla="*/ 10000 h 10000"/>
              <a:gd name="connsiteX10" fmla="*/ 6397 w 10037"/>
              <a:gd name="connsiteY10" fmla="*/ 9665 h 10000"/>
              <a:gd name="connsiteX11" fmla="*/ 6397 w 10037"/>
              <a:gd name="connsiteY11" fmla="*/ 335 h 10000"/>
              <a:gd name="connsiteX12" fmla="*/ 6467 w 10037"/>
              <a:gd name="connsiteY12" fmla="*/ 0 h 10000"/>
              <a:gd name="connsiteX13" fmla="*/ 8029 w 10037"/>
              <a:gd name="connsiteY13" fmla="*/ 0 h 10000"/>
              <a:gd name="connsiteX14" fmla="*/ 8102 w 10037"/>
              <a:gd name="connsiteY14" fmla="*/ 335 h 10000"/>
              <a:gd name="connsiteX15" fmla="*/ 8102 w 10037"/>
              <a:gd name="connsiteY15" fmla="*/ 8575 h 10000"/>
              <a:gd name="connsiteX16" fmla="*/ 8172 w 10037"/>
              <a:gd name="connsiteY16" fmla="*/ 8935 h 10000"/>
              <a:gd name="connsiteX17" fmla="*/ 10037 w 10037"/>
              <a:gd name="connsiteY17" fmla="*/ 8940 h 10000"/>
              <a:gd name="connsiteX0" fmla="*/ 0 w 10037"/>
              <a:gd name="connsiteY0" fmla="*/ 7857 h 10000"/>
              <a:gd name="connsiteX1" fmla="*/ 726 w 10037"/>
              <a:gd name="connsiteY1" fmla="*/ 7855 h 10000"/>
              <a:gd name="connsiteX2" fmla="*/ 787 w 10037"/>
              <a:gd name="connsiteY2" fmla="*/ 7533 h 10000"/>
              <a:gd name="connsiteX3" fmla="*/ 787 w 10037"/>
              <a:gd name="connsiteY3" fmla="*/ 1796 h 10000"/>
              <a:gd name="connsiteX4" fmla="*/ 855 w 10037"/>
              <a:gd name="connsiteY4" fmla="*/ 1461 h 10000"/>
              <a:gd name="connsiteX5" fmla="*/ 4011 w 10037"/>
              <a:gd name="connsiteY5" fmla="*/ 1461 h 10000"/>
              <a:gd name="connsiteX6" fmla="*/ 4079 w 10037"/>
              <a:gd name="connsiteY6" fmla="*/ 1796 h 10000"/>
              <a:gd name="connsiteX7" fmla="*/ 4079 w 10037"/>
              <a:gd name="connsiteY7" fmla="*/ 9665 h 10000"/>
              <a:gd name="connsiteX8" fmla="*/ 4150 w 10037"/>
              <a:gd name="connsiteY8" fmla="*/ 10000 h 10000"/>
              <a:gd name="connsiteX9" fmla="*/ 6328 w 10037"/>
              <a:gd name="connsiteY9" fmla="*/ 10000 h 10000"/>
              <a:gd name="connsiteX10" fmla="*/ 6397 w 10037"/>
              <a:gd name="connsiteY10" fmla="*/ 9665 h 10000"/>
              <a:gd name="connsiteX11" fmla="*/ 6397 w 10037"/>
              <a:gd name="connsiteY11" fmla="*/ 335 h 10000"/>
              <a:gd name="connsiteX12" fmla="*/ 6467 w 10037"/>
              <a:gd name="connsiteY12" fmla="*/ 0 h 10000"/>
              <a:gd name="connsiteX13" fmla="*/ 8029 w 10037"/>
              <a:gd name="connsiteY13" fmla="*/ 0 h 10000"/>
              <a:gd name="connsiteX14" fmla="*/ 8102 w 10037"/>
              <a:gd name="connsiteY14" fmla="*/ 335 h 10000"/>
              <a:gd name="connsiteX15" fmla="*/ 8102 w 10037"/>
              <a:gd name="connsiteY15" fmla="*/ 8575 h 10000"/>
              <a:gd name="connsiteX16" fmla="*/ 8172 w 10037"/>
              <a:gd name="connsiteY16" fmla="*/ 8935 h 10000"/>
              <a:gd name="connsiteX17" fmla="*/ 10037 w 10037"/>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66 h 10000"/>
              <a:gd name="connsiteX0" fmla="*/ 0 w 9995"/>
              <a:gd name="connsiteY0" fmla="*/ 7857 h 10000"/>
              <a:gd name="connsiteX1" fmla="*/ 726 w 9995"/>
              <a:gd name="connsiteY1" fmla="*/ 7855 h 10000"/>
              <a:gd name="connsiteX2" fmla="*/ 787 w 9995"/>
              <a:gd name="connsiteY2" fmla="*/ 7533 h 10000"/>
              <a:gd name="connsiteX3" fmla="*/ 787 w 9995"/>
              <a:gd name="connsiteY3" fmla="*/ 1796 h 10000"/>
              <a:gd name="connsiteX4" fmla="*/ 855 w 9995"/>
              <a:gd name="connsiteY4" fmla="*/ 1461 h 10000"/>
              <a:gd name="connsiteX5" fmla="*/ 4011 w 9995"/>
              <a:gd name="connsiteY5" fmla="*/ 1461 h 10000"/>
              <a:gd name="connsiteX6" fmla="*/ 4079 w 9995"/>
              <a:gd name="connsiteY6" fmla="*/ 1796 h 10000"/>
              <a:gd name="connsiteX7" fmla="*/ 4079 w 9995"/>
              <a:gd name="connsiteY7" fmla="*/ 9665 h 10000"/>
              <a:gd name="connsiteX8" fmla="*/ 4150 w 9995"/>
              <a:gd name="connsiteY8" fmla="*/ 10000 h 10000"/>
              <a:gd name="connsiteX9" fmla="*/ 6328 w 9995"/>
              <a:gd name="connsiteY9" fmla="*/ 10000 h 10000"/>
              <a:gd name="connsiteX10" fmla="*/ 6397 w 9995"/>
              <a:gd name="connsiteY10" fmla="*/ 9665 h 10000"/>
              <a:gd name="connsiteX11" fmla="*/ 6397 w 9995"/>
              <a:gd name="connsiteY11" fmla="*/ 335 h 10000"/>
              <a:gd name="connsiteX12" fmla="*/ 6467 w 9995"/>
              <a:gd name="connsiteY12" fmla="*/ 0 h 10000"/>
              <a:gd name="connsiteX13" fmla="*/ 8029 w 9995"/>
              <a:gd name="connsiteY13" fmla="*/ 0 h 10000"/>
              <a:gd name="connsiteX14" fmla="*/ 8102 w 9995"/>
              <a:gd name="connsiteY14" fmla="*/ 335 h 10000"/>
              <a:gd name="connsiteX15" fmla="*/ 8102 w 9995"/>
              <a:gd name="connsiteY15" fmla="*/ 8575 h 10000"/>
              <a:gd name="connsiteX16" fmla="*/ 8172 w 9995"/>
              <a:gd name="connsiteY16" fmla="*/ 8935 h 10000"/>
              <a:gd name="connsiteX17" fmla="*/ 9995 w 9995"/>
              <a:gd name="connsiteY17" fmla="*/ 8916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15"/>
              <a:gd name="connsiteY0" fmla="*/ 7857 h 10000"/>
              <a:gd name="connsiteX1" fmla="*/ 726 w 10015"/>
              <a:gd name="connsiteY1" fmla="*/ 7855 h 10000"/>
              <a:gd name="connsiteX2" fmla="*/ 787 w 10015"/>
              <a:gd name="connsiteY2" fmla="*/ 7533 h 10000"/>
              <a:gd name="connsiteX3" fmla="*/ 787 w 10015"/>
              <a:gd name="connsiteY3" fmla="*/ 1796 h 10000"/>
              <a:gd name="connsiteX4" fmla="*/ 855 w 10015"/>
              <a:gd name="connsiteY4" fmla="*/ 1461 h 10000"/>
              <a:gd name="connsiteX5" fmla="*/ 4013 w 10015"/>
              <a:gd name="connsiteY5" fmla="*/ 1461 h 10000"/>
              <a:gd name="connsiteX6" fmla="*/ 4081 w 10015"/>
              <a:gd name="connsiteY6" fmla="*/ 1796 h 10000"/>
              <a:gd name="connsiteX7" fmla="*/ 4081 w 10015"/>
              <a:gd name="connsiteY7" fmla="*/ 9665 h 10000"/>
              <a:gd name="connsiteX8" fmla="*/ 4152 w 10015"/>
              <a:gd name="connsiteY8" fmla="*/ 10000 h 10000"/>
              <a:gd name="connsiteX9" fmla="*/ 6331 w 10015"/>
              <a:gd name="connsiteY9" fmla="*/ 10000 h 10000"/>
              <a:gd name="connsiteX10" fmla="*/ 6400 w 10015"/>
              <a:gd name="connsiteY10" fmla="*/ 9665 h 10000"/>
              <a:gd name="connsiteX11" fmla="*/ 6400 w 10015"/>
              <a:gd name="connsiteY11" fmla="*/ 335 h 10000"/>
              <a:gd name="connsiteX12" fmla="*/ 6470 w 10015"/>
              <a:gd name="connsiteY12" fmla="*/ 0 h 10000"/>
              <a:gd name="connsiteX13" fmla="*/ 8033 w 10015"/>
              <a:gd name="connsiteY13" fmla="*/ 0 h 10000"/>
              <a:gd name="connsiteX14" fmla="*/ 8106 w 10015"/>
              <a:gd name="connsiteY14" fmla="*/ 335 h 10000"/>
              <a:gd name="connsiteX15" fmla="*/ 8106 w 10015"/>
              <a:gd name="connsiteY15" fmla="*/ 8575 h 10000"/>
              <a:gd name="connsiteX16" fmla="*/ 8176 w 10015"/>
              <a:gd name="connsiteY16" fmla="*/ 8935 h 10000"/>
              <a:gd name="connsiteX17" fmla="*/ 10015 w 10015"/>
              <a:gd name="connsiteY17" fmla="*/ 8941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015" h="10000">
                <a:moveTo>
                  <a:pt x="0" y="7857"/>
                </a:moveTo>
                <a:cubicBezTo>
                  <a:pt x="34" y="7853"/>
                  <a:pt x="360" y="7855"/>
                  <a:pt x="726" y="7855"/>
                </a:cubicBezTo>
                <a:cubicBezTo>
                  <a:pt x="766" y="7855"/>
                  <a:pt x="787" y="7713"/>
                  <a:pt x="787" y="7533"/>
                </a:cubicBezTo>
                <a:lnTo>
                  <a:pt x="787" y="1796"/>
                </a:lnTo>
                <a:cubicBezTo>
                  <a:pt x="787" y="1605"/>
                  <a:pt x="815" y="1461"/>
                  <a:pt x="855" y="1461"/>
                </a:cubicBezTo>
                <a:lnTo>
                  <a:pt x="4013" y="1461"/>
                </a:lnTo>
                <a:cubicBezTo>
                  <a:pt x="4049" y="1461"/>
                  <a:pt x="4081" y="1605"/>
                  <a:pt x="4081" y="1796"/>
                </a:cubicBezTo>
                <a:lnTo>
                  <a:pt x="4081" y="9665"/>
                </a:lnTo>
                <a:cubicBezTo>
                  <a:pt x="4081" y="9844"/>
                  <a:pt x="4112" y="10000"/>
                  <a:pt x="4152" y="10000"/>
                </a:cubicBezTo>
                <a:lnTo>
                  <a:pt x="6331" y="10000"/>
                </a:lnTo>
                <a:cubicBezTo>
                  <a:pt x="6371" y="10000"/>
                  <a:pt x="6400" y="9844"/>
                  <a:pt x="6400" y="9665"/>
                </a:cubicBezTo>
                <a:lnTo>
                  <a:pt x="6400" y="335"/>
                </a:lnTo>
                <a:cubicBezTo>
                  <a:pt x="6400" y="156"/>
                  <a:pt x="6432" y="0"/>
                  <a:pt x="6470" y="0"/>
                </a:cubicBezTo>
                <a:lnTo>
                  <a:pt x="8033" y="0"/>
                </a:lnTo>
                <a:cubicBezTo>
                  <a:pt x="8075" y="0"/>
                  <a:pt x="8106" y="156"/>
                  <a:pt x="8106" y="335"/>
                </a:cubicBezTo>
                <a:lnTo>
                  <a:pt x="8106" y="8575"/>
                </a:lnTo>
                <a:cubicBezTo>
                  <a:pt x="8106" y="8754"/>
                  <a:pt x="8138" y="8935"/>
                  <a:pt x="8176" y="8935"/>
                </a:cubicBezTo>
                <a:cubicBezTo>
                  <a:pt x="8276" y="8937"/>
                  <a:pt x="9405" y="8939"/>
                  <a:pt x="10015" y="8941"/>
                </a:cubicBez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Freeform 10"/>
          <p:cNvSpPr>
            <a:spLocks/>
          </p:cNvSpPr>
          <p:nvPr userDrawn="1"/>
        </p:nvSpPr>
        <p:spPr bwMode="gray">
          <a:xfrm>
            <a:off x="3" y="4482313"/>
            <a:ext cx="9143997" cy="1084634"/>
          </a:xfrm>
          <a:custGeom>
            <a:avLst/>
            <a:gdLst>
              <a:gd name="T0" fmla="*/ 0 w 8479"/>
              <a:gd name="T1" fmla="*/ 130 h 583"/>
              <a:gd name="T2" fmla="*/ 419 w 8479"/>
              <a:gd name="T3" fmla="*/ 130 h 583"/>
              <a:gd name="T4" fmla="*/ 447 w 8479"/>
              <a:gd name="T5" fmla="*/ 158 h 583"/>
              <a:gd name="T6" fmla="*/ 447 w 8479"/>
              <a:gd name="T7" fmla="*/ 458 h 583"/>
              <a:gd name="T8" fmla="*/ 475 w 8479"/>
              <a:gd name="T9" fmla="*/ 486 h 583"/>
              <a:gd name="T10" fmla="*/ 1724 w 8479"/>
              <a:gd name="T11" fmla="*/ 486 h 583"/>
              <a:gd name="T12" fmla="*/ 1752 w 8479"/>
              <a:gd name="T13" fmla="*/ 458 h 583"/>
              <a:gd name="T14" fmla="*/ 1752 w 8479"/>
              <a:gd name="T15" fmla="*/ 36 h 583"/>
              <a:gd name="T16" fmla="*/ 1780 w 8479"/>
              <a:gd name="T17" fmla="*/ 8 h 583"/>
              <a:gd name="T18" fmla="*/ 2675 w 8479"/>
              <a:gd name="T19" fmla="*/ 8 h 583"/>
              <a:gd name="T20" fmla="*/ 2703 w 8479"/>
              <a:gd name="T21" fmla="*/ 36 h 583"/>
              <a:gd name="T22" fmla="*/ 2703 w 8479"/>
              <a:gd name="T23" fmla="*/ 458 h 583"/>
              <a:gd name="T24" fmla="*/ 2731 w 8479"/>
              <a:gd name="T25" fmla="*/ 486 h 583"/>
              <a:gd name="T26" fmla="*/ 4228 w 8479"/>
              <a:gd name="T27" fmla="*/ 486 h 583"/>
              <a:gd name="T28" fmla="*/ 4256 w 8479"/>
              <a:gd name="T29" fmla="*/ 458 h 583"/>
              <a:gd name="T30" fmla="*/ 4256 w 8479"/>
              <a:gd name="T31" fmla="*/ 214 h 583"/>
              <a:gd name="T32" fmla="*/ 4284 w 8479"/>
              <a:gd name="T33" fmla="*/ 186 h 583"/>
              <a:gd name="T34" fmla="*/ 5867 w 8479"/>
              <a:gd name="T35" fmla="*/ 186 h 583"/>
              <a:gd name="T36" fmla="*/ 5895 w 8479"/>
              <a:gd name="T37" fmla="*/ 214 h 583"/>
              <a:gd name="T38" fmla="*/ 5895 w 8479"/>
              <a:gd name="T39" fmla="*/ 309 h 583"/>
              <a:gd name="T40" fmla="*/ 5923 w 8479"/>
              <a:gd name="T41" fmla="*/ 337 h 583"/>
              <a:gd name="T42" fmla="*/ 6495 w 8479"/>
              <a:gd name="T43" fmla="*/ 337 h 583"/>
              <a:gd name="T44" fmla="*/ 6523 w 8479"/>
              <a:gd name="T45" fmla="*/ 309 h 583"/>
              <a:gd name="T46" fmla="*/ 6523 w 8479"/>
              <a:gd name="T47" fmla="*/ 28 h 583"/>
              <a:gd name="T48" fmla="*/ 6551 w 8479"/>
              <a:gd name="T49" fmla="*/ 0 h 583"/>
              <a:gd name="T50" fmla="*/ 7543 w 8479"/>
              <a:gd name="T51" fmla="*/ 0 h 583"/>
              <a:gd name="T52" fmla="*/ 7571 w 8479"/>
              <a:gd name="T53" fmla="*/ 28 h 583"/>
              <a:gd name="T54" fmla="*/ 7571 w 8479"/>
              <a:gd name="T55" fmla="*/ 555 h 583"/>
              <a:gd name="T56" fmla="*/ 7599 w 8479"/>
              <a:gd name="T57" fmla="*/ 583 h 583"/>
              <a:gd name="T58" fmla="*/ 8479 w 8479"/>
              <a:gd name="T59" fmla="*/ 583 h 583"/>
              <a:gd name="connsiteX0" fmla="*/ 0 w 9506"/>
              <a:gd name="connsiteY0" fmla="*/ 2230 h 10000"/>
              <a:gd name="connsiteX1" fmla="*/ 33 w 9506"/>
              <a:gd name="connsiteY1" fmla="*/ 2710 h 10000"/>
              <a:gd name="connsiteX2" fmla="*/ 33 w 9506"/>
              <a:gd name="connsiteY2" fmla="*/ 7856 h 10000"/>
              <a:gd name="connsiteX3" fmla="*/ 66 w 9506"/>
              <a:gd name="connsiteY3" fmla="*/ 8336 h 10000"/>
              <a:gd name="connsiteX4" fmla="*/ 1539 w 9506"/>
              <a:gd name="connsiteY4" fmla="*/ 8336 h 10000"/>
              <a:gd name="connsiteX5" fmla="*/ 1572 w 9506"/>
              <a:gd name="connsiteY5" fmla="*/ 7856 h 10000"/>
              <a:gd name="connsiteX6" fmla="*/ 1572 w 9506"/>
              <a:gd name="connsiteY6" fmla="*/ 617 h 10000"/>
              <a:gd name="connsiteX7" fmla="*/ 1605 w 9506"/>
              <a:gd name="connsiteY7" fmla="*/ 137 h 10000"/>
              <a:gd name="connsiteX8" fmla="*/ 2661 w 9506"/>
              <a:gd name="connsiteY8" fmla="*/ 137 h 10000"/>
              <a:gd name="connsiteX9" fmla="*/ 2694 w 9506"/>
              <a:gd name="connsiteY9" fmla="*/ 617 h 10000"/>
              <a:gd name="connsiteX10" fmla="*/ 2694 w 9506"/>
              <a:gd name="connsiteY10" fmla="*/ 7856 h 10000"/>
              <a:gd name="connsiteX11" fmla="*/ 2727 w 9506"/>
              <a:gd name="connsiteY11" fmla="*/ 8336 h 10000"/>
              <a:gd name="connsiteX12" fmla="*/ 4492 w 9506"/>
              <a:gd name="connsiteY12" fmla="*/ 8336 h 10000"/>
              <a:gd name="connsiteX13" fmla="*/ 4525 w 9506"/>
              <a:gd name="connsiteY13" fmla="*/ 7856 h 10000"/>
              <a:gd name="connsiteX14" fmla="*/ 4525 w 9506"/>
              <a:gd name="connsiteY14" fmla="*/ 3671 h 10000"/>
              <a:gd name="connsiteX15" fmla="*/ 4558 w 9506"/>
              <a:gd name="connsiteY15" fmla="*/ 3190 h 10000"/>
              <a:gd name="connsiteX16" fmla="*/ 6425 w 9506"/>
              <a:gd name="connsiteY16" fmla="*/ 3190 h 10000"/>
              <a:gd name="connsiteX17" fmla="*/ 6458 w 9506"/>
              <a:gd name="connsiteY17" fmla="*/ 3671 h 10000"/>
              <a:gd name="connsiteX18" fmla="*/ 6458 w 9506"/>
              <a:gd name="connsiteY18" fmla="*/ 5300 h 10000"/>
              <a:gd name="connsiteX19" fmla="*/ 6491 w 9506"/>
              <a:gd name="connsiteY19" fmla="*/ 5780 h 10000"/>
              <a:gd name="connsiteX20" fmla="*/ 7166 w 9506"/>
              <a:gd name="connsiteY20" fmla="*/ 5780 h 10000"/>
              <a:gd name="connsiteX21" fmla="*/ 7199 w 9506"/>
              <a:gd name="connsiteY21" fmla="*/ 5300 h 10000"/>
              <a:gd name="connsiteX22" fmla="*/ 7199 w 9506"/>
              <a:gd name="connsiteY22" fmla="*/ 480 h 10000"/>
              <a:gd name="connsiteX23" fmla="*/ 7232 w 9506"/>
              <a:gd name="connsiteY23" fmla="*/ 0 h 10000"/>
              <a:gd name="connsiteX24" fmla="*/ 8402 w 9506"/>
              <a:gd name="connsiteY24" fmla="*/ 0 h 10000"/>
              <a:gd name="connsiteX25" fmla="*/ 8435 w 9506"/>
              <a:gd name="connsiteY25" fmla="*/ 480 h 10000"/>
              <a:gd name="connsiteX26" fmla="*/ 8435 w 9506"/>
              <a:gd name="connsiteY26" fmla="*/ 9520 h 10000"/>
              <a:gd name="connsiteX27" fmla="*/ 8468 w 9506"/>
              <a:gd name="connsiteY27" fmla="*/ 10000 h 10000"/>
              <a:gd name="connsiteX28" fmla="*/ 9506 w 9506"/>
              <a:gd name="connsiteY28" fmla="*/ 10000 h 10000"/>
              <a:gd name="connsiteX0" fmla="*/ 0 w 9965"/>
              <a:gd name="connsiteY0" fmla="*/ 2710 h 10000"/>
              <a:gd name="connsiteX1" fmla="*/ 0 w 9965"/>
              <a:gd name="connsiteY1" fmla="*/ 7856 h 10000"/>
              <a:gd name="connsiteX2" fmla="*/ 34 w 9965"/>
              <a:gd name="connsiteY2" fmla="*/ 8336 h 10000"/>
              <a:gd name="connsiteX3" fmla="*/ 1584 w 9965"/>
              <a:gd name="connsiteY3" fmla="*/ 8336 h 10000"/>
              <a:gd name="connsiteX4" fmla="*/ 1619 w 9965"/>
              <a:gd name="connsiteY4" fmla="*/ 7856 h 10000"/>
              <a:gd name="connsiteX5" fmla="*/ 1619 w 9965"/>
              <a:gd name="connsiteY5" fmla="*/ 617 h 10000"/>
              <a:gd name="connsiteX6" fmla="*/ 1653 w 9965"/>
              <a:gd name="connsiteY6" fmla="*/ 137 h 10000"/>
              <a:gd name="connsiteX7" fmla="*/ 2764 w 9965"/>
              <a:gd name="connsiteY7" fmla="*/ 137 h 10000"/>
              <a:gd name="connsiteX8" fmla="*/ 2799 w 9965"/>
              <a:gd name="connsiteY8" fmla="*/ 617 h 10000"/>
              <a:gd name="connsiteX9" fmla="*/ 2799 w 9965"/>
              <a:gd name="connsiteY9" fmla="*/ 7856 h 10000"/>
              <a:gd name="connsiteX10" fmla="*/ 2834 w 9965"/>
              <a:gd name="connsiteY10" fmla="*/ 8336 h 10000"/>
              <a:gd name="connsiteX11" fmla="*/ 4690 w 9965"/>
              <a:gd name="connsiteY11" fmla="*/ 8336 h 10000"/>
              <a:gd name="connsiteX12" fmla="*/ 4725 w 9965"/>
              <a:gd name="connsiteY12" fmla="*/ 7856 h 10000"/>
              <a:gd name="connsiteX13" fmla="*/ 4725 w 9965"/>
              <a:gd name="connsiteY13" fmla="*/ 3671 h 10000"/>
              <a:gd name="connsiteX14" fmla="*/ 4760 w 9965"/>
              <a:gd name="connsiteY14" fmla="*/ 3190 h 10000"/>
              <a:gd name="connsiteX15" fmla="*/ 6724 w 9965"/>
              <a:gd name="connsiteY15" fmla="*/ 3190 h 10000"/>
              <a:gd name="connsiteX16" fmla="*/ 6759 w 9965"/>
              <a:gd name="connsiteY16" fmla="*/ 3671 h 10000"/>
              <a:gd name="connsiteX17" fmla="*/ 6759 w 9965"/>
              <a:gd name="connsiteY17" fmla="*/ 5300 h 10000"/>
              <a:gd name="connsiteX18" fmla="*/ 6793 w 9965"/>
              <a:gd name="connsiteY18" fmla="*/ 5780 h 10000"/>
              <a:gd name="connsiteX19" fmla="*/ 7503 w 9965"/>
              <a:gd name="connsiteY19" fmla="*/ 5780 h 10000"/>
              <a:gd name="connsiteX20" fmla="*/ 7538 w 9965"/>
              <a:gd name="connsiteY20" fmla="*/ 5300 h 10000"/>
              <a:gd name="connsiteX21" fmla="*/ 7538 w 9965"/>
              <a:gd name="connsiteY21" fmla="*/ 480 h 10000"/>
              <a:gd name="connsiteX22" fmla="*/ 7573 w 9965"/>
              <a:gd name="connsiteY22" fmla="*/ 0 h 10000"/>
              <a:gd name="connsiteX23" fmla="*/ 8804 w 9965"/>
              <a:gd name="connsiteY23" fmla="*/ 0 h 10000"/>
              <a:gd name="connsiteX24" fmla="*/ 8838 w 9965"/>
              <a:gd name="connsiteY24" fmla="*/ 480 h 10000"/>
              <a:gd name="connsiteX25" fmla="*/ 8838 w 9965"/>
              <a:gd name="connsiteY25" fmla="*/ 9520 h 10000"/>
              <a:gd name="connsiteX26" fmla="*/ 8873 w 9965"/>
              <a:gd name="connsiteY26" fmla="*/ 10000 h 10000"/>
              <a:gd name="connsiteX27" fmla="*/ 9965 w 9965"/>
              <a:gd name="connsiteY27" fmla="*/ 10000 h 10000"/>
              <a:gd name="connsiteX0" fmla="*/ 0 w 10000"/>
              <a:gd name="connsiteY0" fmla="*/ 7856 h 10000"/>
              <a:gd name="connsiteX1" fmla="*/ 34 w 10000"/>
              <a:gd name="connsiteY1" fmla="*/ 8336 h 10000"/>
              <a:gd name="connsiteX2" fmla="*/ 1590 w 10000"/>
              <a:gd name="connsiteY2" fmla="*/ 8336 h 10000"/>
              <a:gd name="connsiteX3" fmla="*/ 1625 w 10000"/>
              <a:gd name="connsiteY3" fmla="*/ 7856 h 10000"/>
              <a:gd name="connsiteX4" fmla="*/ 1625 w 10000"/>
              <a:gd name="connsiteY4" fmla="*/ 617 h 10000"/>
              <a:gd name="connsiteX5" fmla="*/ 1659 w 10000"/>
              <a:gd name="connsiteY5" fmla="*/ 137 h 10000"/>
              <a:gd name="connsiteX6" fmla="*/ 2774 w 10000"/>
              <a:gd name="connsiteY6" fmla="*/ 137 h 10000"/>
              <a:gd name="connsiteX7" fmla="*/ 2809 w 10000"/>
              <a:gd name="connsiteY7" fmla="*/ 617 h 10000"/>
              <a:gd name="connsiteX8" fmla="*/ 2809 w 10000"/>
              <a:gd name="connsiteY8" fmla="*/ 7856 h 10000"/>
              <a:gd name="connsiteX9" fmla="*/ 2844 w 10000"/>
              <a:gd name="connsiteY9" fmla="*/ 8336 h 10000"/>
              <a:gd name="connsiteX10" fmla="*/ 4706 w 10000"/>
              <a:gd name="connsiteY10" fmla="*/ 8336 h 10000"/>
              <a:gd name="connsiteX11" fmla="*/ 4742 w 10000"/>
              <a:gd name="connsiteY11" fmla="*/ 7856 h 10000"/>
              <a:gd name="connsiteX12" fmla="*/ 4742 w 10000"/>
              <a:gd name="connsiteY12" fmla="*/ 3671 h 10000"/>
              <a:gd name="connsiteX13" fmla="*/ 4777 w 10000"/>
              <a:gd name="connsiteY13" fmla="*/ 3190 h 10000"/>
              <a:gd name="connsiteX14" fmla="*/ 6748 w 10000"/>
              <a:gd name="connsiteY14" fmla="*/ 3190 h 10000"/>
              <a:gd name="connsiteX15" fmla="*/ 6783 w 10000"/>
              <a:gd name="connsiteY15" fmla="*/ 3671 h 10000"/>
              <a:gd name="connsiteX16" fmla="*/ 6783 w 10000"/>
              <a:gd name="connsiteY16" fmla="*/ 5300 h 10000"/>
              <a:gd name="connsiteX17" fmla="*/ 6817 w 10000"/>
              <a:gd name="connsiteY17" fmla="*/ 5780 h 10000"/>
              <a:gd name="connsiteX18" fmla="*/ 7529 w 10000"/>
              <a:gd name="connsiteY18" fmla="*/ 5780 h 10000"/>
              <a:gd name="connsiteX19" fmla="*/ 7564 w 10000"/>
              <a:gd name="connsiteY19" fmla="*/ 5300 h 10000"/>
              <a:gd name="connsiteX20" fmla="*/ 7564 w 10000"/>
              <a:gd name="connsiteY20" fmla="*/ 480 h 10000"/>
              <a:gd name="connsiteX21" fmla="*/ 7600 w 10000"/>
              <a:gd name="connsiteY21" fmla="*/ 0 h 10000"/>
              <a:gd name="connsiteX22" fmla="*/ 8835 w 10000"/>
              <a:gd name="connsiteY22" fmla="*/ 0 h 10000"/>
              <a:gd name="connsiteX23" fmla="*/ 8869 w 10000"/>
              <a:gd name="connsiteY23" fmla="*/ 480 h 10000"/>
              <a:gd name="connsiteX24" fmla="*/ 8869 w 10000"/>
              <a:gd name="connsiteY24" fmla="*/ 9520 h 10000"/>
              <a:gd name="connsiteX25" fmla="*/ 8904 w 10000"/>
              <a:gd name="connsiteY25" fmla="*/ 10000 h 10000"/>
              <a:gd name="connsiteX26" fmla="*/ 10000 w 10000"/>
              <a:gd name="connsiteY26" fmla="*/ 10000 h 10000"/>
              <a:gd name="connsiteX0" fmla="*/ 0 w 9966"/>
              <a:gd name="connsiteY0" fmla="*/ 8336 h 10000"/>
              <a:gd name="connsiteX1" fmla="*/ 1556 w 9966"/>
              <a:gd name="connsiteY1" fmla="*/ 8336 h 10000"/>
              <a:gd name="connsiteX2" fmla="*/ 1591 w 9966"/>
              <a:gd name="connsiteY2" fmla="*/ 7856 h 10000"/>
              <a:gd name="connsiteX3" fmla="*/ 1591 w 9966"/>
              <a:gd name="connsiteY3" fmla="*/ 617 h 10000"/>
              <a:gd name="connsiteX4" fmla="*/ 1625 w 9966"/>
              <a:gd name="connsiteY4" fmla="*/ 137 h 10000"/>
              <a:gd name="connsiteX5" fmla="*/ 2740 w 9966"/>
              <a:gd name="connsiteY5" fmla="*/ 137 h 10000"/>
              <a:gd name="connsiteX6" fmla="*/ 2775 w 9966"/>
              <a:gd name="connsiteY6" fmla="*/ 617 h 10000"/>
              <a:gd name="connsiteX7" fmla="*/ 2775 w 9966"/>
              <a:gd name="connsiteY7" fmla="*/ 7856 h 10000"/>
              <a:gd name="connsiteX8" fmla="*/ 2810 w 9966"/>
              <a:gd name="connsiteY8" fmla="*/ 8336 h 10000"/>
              <a:gd name="connsiteX9" fmla="*/ 4672 w 9966"/>
              <a:gd name="connsiteY9" fmla="*/ 8336 h 10000"/>
              <a:gd name="connsiteX10" fmla="*/ 4708 w 9966"/>
              <a:gd name="connsiteY10" fmla="*/ 7856 h 10000"/>
              <a:gd name="connsiteX11" fmla="*/ 4708 w 9966"/>
              <a:gd name="connsiteY11" fmla="*/ 3671 h 10000"/>
              <a:gd name="connsiteX12" fmla="*/ 4743 w 9966"/>
              <a:gd name="connsiteY12" fmla="*/ 3190 h 10000"/>
              <a:gd name="connsiteX13" fmla="*/ 6714 w 9966"/>
              <a:gd name="connsiteY13" fmla="*/ 3190 h 10000"/>
              <a:gd name="connsiteX14" fmla="*/ 6749 w 9966"/>
              <a:gd name="connsiteY14" fmla="*/ 3671 h 10000"/>
              <a:gd name="connsiteX15" fmla="*/ 6749 w 9966"/>
              <a:gd name="connsiteY15" fmla="*/ 5300 h 10000"/>
              <a:gd name="connsiteX16" fmla="*/ 6783 w 9966"/>
              <a:gd name="connsiteY16" fmla="*/ 5780 h 10000"/>
              <a:gd name="connsiteX17" fmla="*/ 7495 w 9966"/>
              <a:gd name="connsiteY17" fmla="*/ 5780 h 10000"/>
              <a:gd name="connsiteX18" fmla="*/ 7530 w 9966"/>
              <a:gd name="connsiteY18" fmla="*/ 5300 h 10000"/>
              <a:gd name="connsiteX19" fmla="*/ 7530 w 9966"/>
              <a:gd name="connsiteY19" fmla="*/ 480 h 10000"/>
              <a:gd name="connsiteX20" fmla="*/ 7566 w 9966"/>
              <a:gd name="connsiteY20" fmla="*/ 0 h 10000"/>
              <a:gd name="connsiteX21" fmla="*/ 8801 w 9966"/>
              <a:gd name="connsiteY21" fmla="*/ 0 h 10000"/>
              <a:gd name="connsiteX22" fmla="*/ 8835 w 9966"/>
              <a:gd name="connsiteY22" fmla="*/ 480 h 10000"/>
              <a:gd name="connsiteX23" fmla="*/ 8835 w 9966"/>
              <a:gd name="connsiteY23" fmla="*/ 9520 h 10000"/>
              <a:gd name="connsiteX24" fmla="*/ 8870 w 9966"/>
              <a:gd name="connsiteY24" fmla="*/ 10000 h 10000"/>
              <a:gd name="connsiteX25" fmla="*/ 9966 w 9966"/>
              <a:gd name="connsiteY25" fmla="*/ 10000 h 10000"/>
              <a:gd name="connsiteX0" fmla="*/ 0 w 8439"/>
              <a:gd name="connsiteY0" fmla="*/ 8336 h 10000"/>
              <a:gd name="connsiteX1" fmla="*/ 35 w 8439"/>
              <a:gd name="connsiteY1" fmla="*/ 7856 h 10000"/>
              <a:gd name="connsiteX2" fmla="*/ 35 w 8439"/>
              <a:gd name="connsiteY2" fmla="*/ 617 h 10000"/>
              <a:gd name="connsiteX3" fmla="*/ 70 w 8439"/>
              <a:gd name="connsiteY3" fmla="*/ 137 h 10000"/>
              <a:gd name="connsiteX4" fmla="*/ 1188 w 8439"/>
              <a:gd name="connsiteY4" fmla="*/ 137 h 10000"/>
              <a:gd name="connsiteX5" fmla="*/ 1223 w 8439"/>
              <a:gd name="connsiteY5" fmla="*/ 617 h 10000"/>
              <a:gd name="connsiteX6" fmla="*/ 1223 w 8439"/>
              <a:gd name="connsiteY6" fmla="*/ 7856 h 10000"/>
              <a:gd name="connsiteX7" fmla="*/ 1259 w 8439"/>
              <a:gd name="connsiteY7" fmla="*/ 8336 h 10000"/>
              <a:gd name="connsiteX8" fmla="*/ 3127 w 8439"/>
              <a:gd name="connsiteY8" fmla="*/ 8336 h 10000"/>
              <a:gd name="connsiteX9" fmla="*/ 3163 w 8439"/>
              <a:gd name="connsiteY9" fmla="*/ 7856 h 10000"/>
              <a:gd name="connsiteX10" fmla="*/ 3163 w 8439"/>
              <a:gd name="connsiteY10" fmla="*/ 3671 h 10000"/>
              <a:gd name="connsiteX11" fmla="*/ 3198 w 8439"/>
              <a:gd name="connsiteY11" fmla="*/ 3190 h 10000"/>
              <a:gd name="connsiteX12" fmla="*/ 5176 w 8439"/>
              <a:gd name="connsiteY12" fmla="*/ 3190 h 10000"/>
              <a:gd name="connsiteX13" fmla="*/ 5211 w 8439"/>
              <a:gd name="connsiteY13" fmla="*/ 3671 h 10000"/>
              <a:gd name="connsiteX14" fmla="*/ 5211 w 8439"/>
              <a:gd name="connsiteY14" fmla="*/ 5300 h 10000"/>
              <a:gd name="connsiteX15" fmla="*/ 5245 w 8439"/>
              <a:gd name="connsiteY15" fmla="*/ 5780 h 10000"/>
              <a:gd name="connsiteX16" fmla="*/ 5960 w 8439"/>
              <a:gd name="connsiteY16" fmla="*/ 5780 h 10000"/>
              <a:gd name="connsiteX17" fmla="*/ 5995 w 8439"/>
              <a:gd name="connsiteY17" fmla="*/ 5300 h 10000"/>
              <a:gd name="connsiteX18" fmla="*/ 5995 w 8439"/>
              <a:gd name="connsiteY18" fmla="*/ 480 h 10000"/>
              <a:gd name="connsiteX19" fmla="*/ 6031 w 8439"/>
              <a:gd name="connsiteY19" fmla="*/ 0 h 10000"/>
              <a:gd name="connsiteX20" fmla="*/ 7270 w 8439"/>
              <a:gd name="connsiteY20" fmla="*/ 0 h 10000"/>
              <a:gd name="connsiteX21" fmla="*/ 7304 w 8439"/>
              <a:gd name="connsiteY21" fmla="*/ 480 h 10000"/>
              <a:gd name="connsiteX22" fmla="*/ 7304 w 8439"/>
              <a:gd name="connsiteY22" fmla="*/ 9520 h 10000"/>
              <a:gd name="connsiteX23" fmla="*/ 7339 w 8439"/>
              <a:gd name="connsiteY23" fmla="*/ 10000 h 10000"/>
              <a:gd name="connsiteX24" fmla="*/ 8439 w 8439"/>
              <a:gd name="connsiteY24" fmla="*/ 10000 h 10000"/>
              <a:gd name="connsiteX0" fmla="*/ 0 w 9959"/>
              <a:gd name="connsiteY0" fmla="*/ 7856 h 10000"/>
              <a:gd name="connsiteX1" fmla="*/ 0 w 9959"/>
              <a:gd name="connsiteY1" fmla="*/ 617 h 10000"/>
              <a:gd name="connsiteX2" fmla="*/ 42 w 9959"/>
              <a:gd name="connsiteY2" fmla="*/ 137 h 10000"/>
              <a:gd name="connsiteX3" fmla="*/ 1367 w 9959"/>
              <a:gd name="connsiteY3" fmla="*/ 137 h 10000"/>
              <a:gd name="connsiteX4" fmla="*/ 1408 w 9959"/>
              <a:gd name="connsiteY4" fmla="*/ 617 h 10000"/>
              <a:gd name="connsiteX5" fmla="*/ 1408 w 9959"/>
              <a:gd name="connsiteY5" fmla="*/ 7856 h 10000"/>
              <a:gd name="connsiteX6" fmla="*/ 1451 w 9959"/>
              <a:gd name="connsiteY6" fmla="*/ 8336 h 10000"/>
              <a:gd name="connsiteX7" fmla="*/ 3664 w 9959"/>
              <a:gd name="connsiteY7" fmla="*/ 8336 h 10000"/>
              <a:gd name="connsiteX8" fmla="*/ 3707 w 9959"/>
              <a:gd name="connsiteY8" fmla="*/ 7856 h 10000"/>
              <a:gd name="connsiteX9" fmla="*/ 3707 w 9959"/>
              <a:gd name="connsiteY9" fmla="*/ 3671 h 10000"/>
              <a:gd name="connsiteX10" fmla="*/ 3749 w 9959"/>
              <a:gd name="connsiteY10" fmla="*/ 3190 h 10000"/>
              <a:gd name="connsiteX11" fmla="*/ 6092 w 9959"/>
              <a:gd name="connsiteY11" fmla="*/ 3190 h 10000"/>
              <a:gd name="connsiteX12" fmla="*/ 6134 w 9959"/>
              <a:gd name="connsiteY12" fmla="*/ 3671 h 10000"/>
              <a:gd name="connsiteX13" fmla="*/ 6134 w 9959"/>
              <a:gd name="connsiteY13" fmla="*/ 5300 h 10000"/>
              <a:gd name="connsiteX14" fmla="*/ 6174 w 9959"/>
              <a:gd name="connsiteY14" fmla="*/ 5780 h 10000"/>
              <a:gd name="connsiteX15" fmla="*/ 7021 w 9959"/>
              <a:gd name="connsiteY15" fmla="*/ 5780 h 10000"/>
              <a:gd name="connsiteX16" fmla="*/ 7063 w 9959"/>
              <a:gd name="connsiteY16" fmla="*/ 5300 h 10000"/>
              <a:gd name="connsiteX17" fmla="*/ 7063 w 9959"/>
              <a:gd name="connsiteY17" fmla="*/ 480 h 10000"/>
              <a:gd name="connsiteX18" fmla="*/ 7106 w 9959"/>
              <a:gd name="connsiteY18" fmla="*/ 0 h 10000"/>
              <a:gd name="connsiteX19" fmla="*/ 8574 w 9959"/>
              <a:gd name="connsiteY19" fmla="*/ 0 h 10000"/>
              <a:gd name="connsiteX20" fmla="*/ 8614 w 9959"/>
              <a:gd name="connsiteY20" fmla="*/ 480 h 10000"/>
              <a:gd name="connsiteX21" fmla="*/ 8614 w 9959"/>
              <a:gd name="connsiteY21" fmla="*/ 9520 h 10000"/>
              <a:gd name="connsiteX22" fmla="*/ 8656 w 9959"/>
              <a:gd name="connsiteY22" fmla="*/ 10000 h 10000"/>
              <a:gd name="connsiteX23" fmla="*/ 9959 w 9959"/>
              <a:gd name="connsiteY23" fmla="*/ 10000 h 10000"/>
              <a:gd name="connsiteX0" fmla="*/ 0 w 10000"/>
              <a:gd name="connsiteY0" fmla="*/ 617 h 10000"/>
              <a:gd name="connsiteX1" fmla="*/ 42 w 10000"/>
              <a:gd name="connsiteY1" fmla="*/ 137 h 10000"/>
              <a:gd name="connsiteX2" fmla="*/ 1373 w 10000"/>
              <a:gd name="connsiteY2" fmla="*/ 137 h 10000"/>
              <a:gd name="connsiteX3" fmla="*/ 1414 w 10000"/>
              <a:gd name="connsiteY3" fmla="*/ 617 h 10000"/>
              <a:gd name="connsiteX4" fmla="*/ 1414 w 10000"/>
              <a:gd name="connsiteY4" fmla="*/ 7856 h 10000"/>
              <a:gd name="connsiteX5" fmla="*/ 1457 w 10000"/>
              <a:gd name="connsiteY5" fmla="*/ 8336 h 10000"/>
              <a:gd name="connsiteX6" fmla="*/ 3679 w 10000"/>
              <a:gd name="connsiteY6" fmla="*/ 8336 h 10000"/>
              <a:gd name="connsiteX7" fmla="*/ 3722 w 10000"/>
              <a:gd name="connsiteY7" fmla="*/ 7856 h 10000"/>
              <a:gd name="connsiteX8" fmla="*/ 3722 w 10000"/>
              <a:gd name="connsiteY8" fmla="*/ 3671 h 10000"/>
              <a:gd name="connsiteX9" fmla="*/ 3764 w 10000"/>
              <a:gd name="connsiteY9" fmla="*/ 3190 h 10000"/>
              <a:gd name="connsiteX10" fmla="*/ 6117 w 10000"/>
              <a:gd name="connsiteY10" fmla="*/ 3190 h 10000"/>
              <a:gd name="connsiteX11" fmla="*/ 6159 w 10000"/>
              <a:gd name="connsiteY11" fmla="*/ 3671 h 10000"/>
              <a:gd name="connsiteX12" fmla="*/ 6159 w 10000"/>
              <a:gd name="connsiteY12" fmla="*/ 5300 h 10000"/>
              <a:gd name="connsiteX13" fmla="*/ 6199 w 10000"/>
              <a:gd name="connsiteY13" fmla="*/ 5780 h 10000"/>
              <a:gd name="connsiteX14" fmla="*/ 7050 w 10000"/>
              <a:gd name="connsiteY14" fmla="*/ 5780 h 10000"/>
              <a:gd name="connsiteX15" fmla="*/ 7092 w 10000"/>
              <a:gd name="connsiteY15" fmla="*/ 5300 h 10000"/>
              <a:gd name="connsiteX16" fmla="*/ 7092 w 10000"/>
              <a:gd name="connsiteY16" fmla="*/ 480 h 10000"/>
              <a:gd name="connsiteX17" fmla="*/ 7135 w 10000"/>
              <a:gd name="connsiteY17" fmla="*/ 0 h 10000"/>
              <a:gd name="connsiteX18" fmla="*/ 8609 w 10000"/>
              <a:gd name="connsiteY18" fmla="*/ 0 h 10000"/>
              <a:gd name="connsiteX19" fmla="*/ 8649 w 10000"/>
              <a:gd name="connsiteY19" fmla="*/ 480 h 10000"/>
              <a:gd name="connsiteX20" fmla="*/ 8649 w 10000"/>
              <a:gd name="connsiteY20" fmla="*/ 9520 h 10000"/>
              <a:gd name="connsiteX21" fmla="*/ 8692 w 10000"/>
              <a:gd name="connsiteY21" fmla="*/ 10000 h 10000"/>
              <a:gd name="connsiteX22" fmla="*/ 10000 w 10000"/>
              <a:gd name="connsiteY22" fmla="*/ 10000 h 10000"/>
              <a:gd name="connsiteX0" fmla="*/ 0 w 8692"/>
              <a:gd name="connsiteY0" fmla="*/ 617 h 10000"/>
              <a:gd name="connsiteX1" fmla="*/ 42 w 8692"/>
              <a:gd name="connsiteY1" fmla="*/ 137 h 10000"/>
              <a:gd name="connsiteX2" fmla="*/ 1373 w 8692"/>
              <a:gd name="connsiteY2" fmla="*/ 137 h 10000"/>
              <a:gd name="connsiteX3" fmla="*/ 1414 w 8692"/>
              <a:gd name="connsiteY3" fmla="*/ 617 h 10000"/>
              <a:gd name="connsiteX4" fmla="*/ 1414 w 8692"/>
              <a:gd name="connsiteY4" fmla="*/ 7856 h 10000"/>
              <a:gd name="connsiteX5" fmla="*/ 1457 w 8692"/>
              <a:gd name="connsiteY5" fmla="*/ 8336 h 10000"/>
              <a:gd name="connsiteX6" fmla="*/ 3679 w 8692"/>
              <a:gd name="connsiteY6" fmla="*/ 8336 h 10000"/>
              <a:gd name="connsiteX7" fmla="*/ 3722 w 8692"/>
              <a:gd name="connsiteY7" fmla="*/ 7856 h 10000"/>
              <a:gd name="connsiteX8" fmla="*/ 3722 w 8692"/>
              <a:gd name="connsiteY8" fmla="*/ 3671 h 10000"/>
              <a:gd name="connsiteX9" fmla="*/ 3764 w 8692"/>
              <a:gd name="connsiteY9" fmla="*/ 3190 h 10000"/>
              <a:gd name="connsiteX10" fmla="*/ 6117 w 8692"/>
              <a:gd name="connsiteY10" fmla="*/ 3190 h 10000"/>
              <a:gd name="connsiteX11" fmla="*/ 6159 w 8692"/>
              <a:gd name="connsiteY11" fmla="*/ 3671 h 10000"/>
              <a:gd name="connsiteX12" fmla="*/ 6159 w 8692"/>
              <a:gd name="connsiteY12" fmla="*/ 5300 h 10000"/>
              <a:gd name="connsiteX13" fmla="*/ 6199 w 8692"/>
              <a:gd name="connsiteY13" fmla="*/ 5780 h 10000"/>
              <a:gd name="connsiteX14" fmla="*/ 7050 w 8692"/>
              <a:gd name="connsiteY14" fmla="*/ 5780 h 10000"/>
              <a:gd name="connsiteX15" fmla="*/ 7092 w 8692"/>
              <a:gd name="connsiteY15" fmla="*/ 5300 h 10000"/>
              <a:gd name="connsiteX16" fmla="*/ 7092 w 8692"/>
              <a:gd name="connsiteY16" fmla="*/ 480 h 10000"/>
              <a:gd name="connsiteX17" fmla="*/ 7135 w 8692"/>
              <a:gd name="connsiteY17" fmla="*/ 0 h 10000"/>
              <a:gd name="connsiteX18" fmla="*/ 8609 w 8692"/>
              <a:gd name="connsiteY18" fmla="*/ 0 h 10000"/>
              <a:gd name="connsiteX19" fmla="*/ 8649 w 8692"/>
              <a:gd name="connsiteY19" fmla="*/ 480 h 10000"/>
              <a:gd name="connsiteX20" fmla="*/ 8649 w 8692"/>
              <a:gd name="connsiteY20" fmla="*/ 9520 h 10000"/>
              <a:gd name="connsiteX21" fmla="*/ 8692 w 8692"/>
              <a:gd name="connsiteY21" fmla="*/ 10000 h 10000"/>
              <a:gd name="connsiteX0" fmla="*/ 0 w 9951"/>
              <a:gd name="connsiteY0" fmla="*/ 617 h 9520"/>
              <a:gd name="connsiteX1" fmla="*/ 48 w 9951"/>
              <a:gd name="connsiteY1" fmla="*/ 137 h 9520"/>
              <a:gd name="connsiteX2" fmla="*/ 1580 w 9951"/>
              <a:gd name="connsiteY2" fmla="*/ 137 h 9520"/>
              <a:gd name="connsiteX3" fmla="*/ 1627 w 9951"/>
              <a:gd name="connsiteY3" fmla="*/ 617 h 9520"/>
              <a:gd name="connsiteX4" fmla="*/ 1627 w 9951"/>
              <a:gd name="connsiteY4" fmla="*/ 7856 h 9520"/>
              <a:gd name="connsiteX5" fmla="*/ 1676 w 9951"/>
              <a:gd name="connsiteY5" fmla="*/ 8336 h 9520"/>
              <a:gd name="connsiteX6" fmla="*/ 4233 w 9951"/>
              <a:gd name="connsiteY6" fmla="*/ 8336 h 9520"/>
              <a:gd name="connsiteX7" fmla="*/ 4282 w 9951"/>
              <a:gd name="connsiteY7" fmla="*/ 7856 h 9520"/>
              <a:gd name="connsiteX8" fmla="*/ 4282 w 9951"/>
              <a:gd name="connsiteY8" fmla="*/ 3671 h 9520"/>
              <a:gd name="connsiteX9" fmla="*/ 4330 w 9951"/>
              <a:gd name="connsiteY9" fmla="*/ 3190 h 9520"/>
              <a:gd name="connsiteX10" fmla="*/ 7038 w 9951"/>
              <a:gd name="connsiteY10" fmla="*/ 3190 h 9520"/>
              <a:gd name="connsiteX11" fmla="*/ 7086 w 9951"/>
              <a:gd name="connsiteY11" fmla="*/ 3671 h 9520"/>
              <a:gd name="connsiteX12" fmla="*/ 7086 w 9951"/>
              <a:gd name="connsiteY12" fmla="*/ 5300 h 9520"/>
              <a:gd name="connsiteX13" fmla="*/ 7132 w 9951"/>
              <a:gd name="connsiteY13" fmla="*/ 5780 h 9520"/>
              <a:gd name="connsiteX14" fmla="*/ 8111 w 9951"/>
              <a:gd name="connsiteY14" fmla="*/ 5780 h 9520"/>
              <a:gd name="connsiteX15" fmla="*/ 8159 w 9951"/>
              <a:gd name="connsiteY15" fmla="*/ 5300 h 9520"/>
              <a:gd name="connsiteX16" fmla="*/ 8159 w 9951"/>
              <a:gd name="connsiteY16" fmla="*/ 480 h 9520"/>
              <a:gd name="connsiteX17" fmla="*/ 8209 w 9951"/>
              <a:gd name="connsiteY17" fmla="*/ 0 h 9520"/>
              <a:gd name="connsiteX18" fmla="*/ 9905 w 9951"/>
              <a:gd name="connsiteY18" fmla="*/ 0 h 9520"/>
              <a:gd name="connsiteX19" fmla="*/ 9951 w 9951"/>
              <a:gd name="connsiteY19" fmla="*/ 480 h 9520"/>
              <a:gd name="connsiteX20" fmla="*/ 9951 w 9951"/>
              <a:gd name="connsiteY20" fmla="*/ 9520 h 9520"/>
              <a:gd name="connsiteX0" fmla="*/ 0 w 10000"/>
              <a:gd name="connsiteY0" fmla="*/ 648 h 8756"/>
              <a:gd name="connsiteX1" fmla="*/ 48 w 10000"/>
              <a:gd name="connsiteY1" fmla="*/ 144 h 8756"/>
              <a:gd name="connsiteX2" fmla="*/ 1588 w 10000"/>
              <a:gd name="connsiteY2" fmla="*/ 144 h 8756"/>
              <a:gd name="connsiteX3" fmla="*/ 1635 w 10000"/>
              <a:gd name="connsiteY3" fmla="*/ 648 h 8756"/>
              <a:gd name="connsiteX4" fmla="*/ 1635 w 10000"/>
              <a:gd name="connsiteY4" fmla="*/ 8252 h 8756"/>
              <a:gd name="connsiteX5" fmla="*/ 1684 w 10000"/>
              <a:gd name="connsiteY5" fmla="*/ 8756 h 8756"/>
              <a:gd name="connsiteX6" fmla="*/ 4254 w 10000"/>
              <a:gd name="connsiteY6" fmla="*/ 8756 h 8756"/>
              <a:gd name="connsiteX7" fmla="*/ 4303 w 10000"/>
              <a:gd name="connsiteY7" fmla="*/ 8252 h 8756"/>
              <a:gd name="connsiteX8" fmla="*/ 4303 w 10000"/>
              <a:gd name="connsiteY8" fmla="*/ 3856 h 8756"/>
              <a:gd name="connsiteX9" fmla="*/ 4351 w 10000"/>
              <a:gd name="connsiteY9" fmla="*/ 3351 h 8756"/>
              <a:gd name="connsiteX10" fmla="*/ 7073 w 10000"/>
              <a:gd name="connsiteY10" fmla="*/ 3351 h 8756"/>
              <a:gd name="connsiteX11" fmla="*/ 7121 w 10000"/>
              <a:gd name="connsiteY11" fmla="*/ 3856 h 8756"/>
              <a:gd name="connsiteX12" fmla="*/ 7121 w 10000"/>
              <a:gd name="connsiteY12" fmla="*/ 5567 h 8756"/>
              <a:gd name="connsiteX13" fmla="*/ 7167 w 10000"/>
              <a:gd name="connsiteY13" fmla="*/ 6071 h 8756"/>
              <a:gd name="connsiteX14" fmla="*/ 8151 w 10000"/>
              <a:gd name="connsiteY14" fmla="*/ 6071 h 8756"/>
              <a:gd name="connsiteX15" fmla="*/ 8199 w 10000"/>
              <a:gd name="connsiteY15" fmla="*/ 5567 h 8756"/>
              <a:gd name="connsiteX16" fmla="*/ 8199 w 10000"/>
              <a:gd name="connsiteY16" fmla="*/ 504 h 8756"/>
              <a:gd name="connsiteX17" fmla="*/ 8249 w 10000"/>
              <a:gd name="connsiteY17" fmla="*/ 0 h 8756"/>
              <a:gd name="connsiteX18" fmla="*/ 9954 w 10000"/>
              <a:gd name="connsiteY18" fmla="*/ 0 h 8756"/>
              <a:gd name="connsiteX19" fmla="*/ 10000 w 10000"/>
              <a:gd name="connsiteY19" fmla="*/ 504 h 8756"/>
              <a:gd name="connsiteX0" fmla="*/ 0 w 9954"/>
              <a:gd name="connsiteY0" fmla="*/ 740 h 10000"/>
              <a:gd name="connsiteX1" fmla="*/ 48 w 9954"/>
              <a:gd name="connsiteY1" fmla="*/ 164 h 10000"/>
              <a:gd name="connsiteX2" fmla="*/ 1588 w 9954"/>
              <a:gd name="connsiteY2" fmla="*/ 164 h 10000"/>
              <a:gd name="connsiteX3" fmla="*/ 1635 w 9954"/>
              <a:gd name="connsiteY3" fmla="*/ 740 h 10000"/>
              <a:gd name="connsiteX4" fmla="*/ 1635 w 9954"/>
              <a:gd name="connsiteY4" fmla="*/ 9424 h 10000"/>
              <a:gd name="connsiteX5" fmla="*/ 1684 w 9954"/>
              <a:gd name="connsiteY5" fmla="*/ 10000 h 10000"/>
              <a:gd name="connsiteX6" fmla="*/ 4254 w 9954"/>
              <a:gd name="connsiteY6" fmla="*/ 10000 h 10000"/>
              <a:gd name="connsiteX7" fmla="*/ 4303 w 9954"/>
              <a:gd name="connsiteY7" fmla="*/ 9424 h 10000"/>
              <a:gd name="connsiteX8" fmla="*/ 4303 w 9954"/>
              <a:gd name="connsiteY8" fmla="*/ 4404 h 10000"/>
              <a:gd name="connsiteX9" fmla="*/ 4351 w 9954"/>
              <a:gd name="connsiteY9" fmla="*/ 3827 h 10000"/>
              <a:gd name="connsiteX10" fmla="*/ 7073 w 9954"/>
              <a:gd name="connsiteY10" fmla="*/ 3827 h 10000"/>
              <a:gd name="connsiteX11" fmla="*/ 7121 w 9954"/>
              <a:gd name="connsiteY11" fmla="*/ 4404 h 10000"/>
              <a:gd name="connsiteX12" fmla="*/ 7121 w 9954"/>
              <a:gd name="connsiteY12" fmla="*/ 6358 h 10000"/>
              <a:gd name="connsiteX13" fmla="*/ 7167 w 9954"/>
              <a:gd name="connsiteY13" fmla="*/ 6934 h 10000"/>
              <a:gd name="connsiteX14" fmla="*/ 8151 w 9954"/>
              <a:gd name="connsiteY14" fmla="*/ 6934 h 10000"/>
              <a:gd name="connsiteX15" fmla="*/ 8199 w 9954"/>
              <a:gd name="connsiteY15" fmla="*/ 6358 h 10000"/>
              <a:gd name="connsiteX16" fmla="*/ 8199 w 9954"/>
              <a:gd name="connsiteY16" fmla="*/ 576 h 10000"/>
              <a:gd name="connsiteX17" fmla="*/ 8249 w 9954"/>
              <a:gd name="connsiteY17" fmla="*/ 0 h 10000"/>
              <a:gd name="connsiteX18" fmla="*/ 9954 w 9954"/>
              <a:gd name="connsiteY18" fmla="*/ 0 h 10000"/>
              <a:gd name="connsiteX0" fmla="*/ 0 w 8287"/>
              <a:gd name="connsiteY0" fmla="*/ 740 h 10000"/>
              <a:gd name="connsiteX1" fmla="*/ 48 w 8287"/>
              <a:gd name="connsiteY1" fmla="*/ 164 h 10000"/>
              <a:gd name="connsiteX2" fmla="*/ 1595 w 8287"/>
              <a:gd name="connsiteY2" fmla="*/ 164 h 10000"/>
              <a:gd name="connsiteX3" fmla="*/ 1643 w 8287"/>
              <a:gd name="connsiteY3" fmla="*/ 740 h 10000"/>
              <a:gd name="connsiteX4" fmla="*/ 1643 w 8287"/>
              <a:gd name="connsiteY4" fmla="*/ 9424 h 10000"/>
              <a:gd name="connsiteX5" fmla="*/ 1692 w 8287"/>
              <a:gd name="connsiteY5" fmla="*/ 10000 h 10000"/>
              <a:gd name="connsiteX6" fmla="*/ 4274 w 8287"/>
              <a:gd name="connsiteY6" fmla="*/ 10000 h 10000"/>
              <a:gd name="connsiteX7" fmla="*/ 4323 w 8287"/>
              <a:gd name="connsiteY7" fmla="*/ 9424 h 10000"/>
              <a:gd name="connsiteX8" fmla="*/ 4323 w 8287"/>
              <a:gd name="connsiteY8" fmla="*/ 4404 h 10000"/>
              <a:gd name="connsiteX9" fmla="*/ 4371 w 8287"/>
              <a:gd name="connsiteY9" fmla="*/ 3827 h 10000"/>
              <a:gd name="connsiteX10" fmla="*/ 7106 w 8287"/>
              <a:gd name="connsiteY10" fmla="*/ 3827 h 10000"/>
              <a:gd name="connsiteX11" fmla="*/ 7154 w 8287"/>
              <a:gd name="connsiteY11" fmla="*/ 4404 h 10000"/>
              <a:gd name="connsiteX12" fmla="*/ 7154 w 8287"/>
              <a:gd name="connsiteY12" fmla="*/ 6358 h 10000"/>
              <a:gd name="connsiteX13" fmla="*/ 7200 w 8287"/>
              <a:gd name="connsiteY13" fmla="*/ 6934 h 10000"/>
              <a:gd name="connsiteX14" fmla="*/ 8189 w 8287"/>
              <a:gd name="connsiteY14" fmla="*/ 6934 h 10000"/>
              <a:gd name="connsiteX15" fmla="*/ 8237 w 8287"/>
              <a:gd name="connsiteY15" fmla="*/ 6358 h 10000"/>
              <a:gd name="connsiteX16" fmla="*/ 8237 w 8287"/>
              <a:gd name="connsiteY16" fmla="*/ 576 h 10000"/>
              <a:gd name="connsiteX17" fmla="*/ 8287 w 8287"/>
              <a:gd name="connsiteY17" fmla="*/ 0 h 10000"/>
              <a:gd name="connsiteX0" fmla="*/ 0 w 9940"/>
              <a:gd name="connsiteY0" fmla="*/ 576 h 9836"/>
              <a:gd name="connsiteX1" fmla="*/ 58 w 9940"/>
              <a:gd name="connsiteY1" fmla="*/ 0 h 9836"/>
              <a:gd name="connsiteX2" fmla="*/ 1925 w 9940"/>
              <a:gd name="connsiteY2" fmla="*/ 0 h 9836"/>
              <a:gd name="connsiteX3" fmla="*/ 1983 w 9940"/>
              <a:gd name="connsiteY3" fmla="*/ 576 h 9836"/>
              <a:gd name="connsiteX4" fmla="*/ 1983 w 9940"/>
              <a:gd name="connsiteY4" fmla="*/ 9260 h 9836"/>
              <a:gd name="connsiteX5" fmla="*/ 2042 w 9940"/>
              <a:gd name="connsiteY5" fmla="*/ 9836 h 9836"/>
              <a:gd name="connsiteX6" fmla="*/ 5157 w 9940"/>
              <a:gd name="connsiteY6" fmla="*/ 9836 h 9836"/>
              <a:gd name="connsiteX7" fmla="*/ 5217 w 9940"/>
              <a:gd name="connsiteY7" fmla="*/ 9260 h 9836"/>
              <a:gd name="connsiteX8" fmla="*/ 5217 w 9940"/>
              <a:gd name="connsiteY8" fmla="*/ 4240 h 9836"/>
              <a:gd name="connsiteX9" fmla="*/ 5275 w 9940"/>
              <a:gd name="connsiteY9" fmla="*/ 3663 h 9836"/>
              <a:gd name="connsiteX10" fmla="*/ 8575 w 9940"/>
              <a:gd name="connsiteY10" fmla="*/ 3663 h 9836"/>
              <a:gd name="connsiteX11" fmla="*/ 8633 w 9940"/>
              <a:gd name="connsiteY11" fmla="*/ 4240 h 9836"/>
              <a:gd name="connsiteX12" fmla="*/ 8633 w 9940"/>
              <a:gd name="connsiteY12" fmla="*/ 6194 h 9836"/>
              <a:gd name="connsiteX13" fmla="*/ 8688 w 9940"/>
              <a:gd name="connsiteY13" fmla="*/ 6770 h 9836"/>
              <a:gd name="connsiteX14" fmla="*/ 9882 w 9940"/>
              <a:gd name="connsiteY14" fmla="*/ 6770 h 9836"/>
              <a:gd name="connsiteX15" fmla="*/ 9940 w 9940"/>
              <a:gd name="connsiteY15" fmla="*/ 6194 h 9836"/>
              <a:gd name="connsiteX16" fmla="*/ 9940 w 9940"/>
              <a:gd name="connsiteY16" fmla="*/ 412 h 9836"/>
              <a:gd name="connsiteX0" fmla="*/ 0 w 10000"/>
              <a:gd name="connsiteY0" fmla="*/ 586 h 10000"/>
              <a:gd name="connsiteX1" fmla="*/ 58 w 10000"/>
              <a:gd name="connsiteY1" fmla="*/ 0 h 10000"/>
              <a:gd name="connsiteX2" fmla="*/ 1937 w 10000"/>
              <a:gd name="connsiteY2" fmla="*/ 0 h 10000"/>
              <a:gd name="connsiteX3" fmla="*/ 1995 w 10000"/>
              <a:gd name="connsiteY3" fmla="*/ 586 h 10000"/>
              <a:gd name="connsiteX4" fmla="*/ 1995 w 10000"/>
              <a:gd name="connsiteY4" fmla="*/ 9414 h 10000"/>
              <a:gd name="connsiteX5" fmla="*/ 2054 w 10000"/>
              <a:gd name="connsiteY5" fmla="*/ 10000 h 10000"/>
              <a:gd name="connsiteX6" fmla="*/ 5188 w 10000"/>
              <a:gd name="connsiteY6" fmla="*/ 10000 h 10000"/>
              <a:gd name="connsiteX7" fmla="*/ 5248 w 10000"/>
              <a:gd name="connsiteY7" fmla="*/ 9414 h 10000"/>
              <a:gd name="connsiteX8" fmla="*/ 5248 w 10000"/>
              <a:gd name="connsiteY8" fmla="*/ 4311 h 10000"/>
              <a:gd name="connsiteX9" fmla="*/ 5307 w 10000"/>
              <a:gd name="connsiteY9" fmla="*/ 3724 h 10000"/>
              <a:gd name="connsiteX10" fmla="*/ 8627 w 10000"/>
              <a:gd name="connsiteY10" fmla="*/ 3724 h 10000"/>
              <a:gd name="connsiteX11" fmla="*/ 8685 w 10000"/>
              <a:gd name="connsiteY11" fmla="*/ 4311 h 10000"/>
              <a:gd name="connsiteX12" fmla="*/ 8685 w 10000"/>
              <a:gd name="connsiteY12" fmla="*/ 6297 h 10000"/>
              <a:gd name="connsiteX13" fmla="*/ 8740 w 10000"/>
              <a:gd name="connsiteY13" fmla="*/ 6883 h 10000"/>
              <a:gd name="connsiteX14" fmla="*/ 9942 w 10000"/>
              <a:gd name="connsiteY14" fmla="*/ 6883 h 10000"/>
              <a:gd name="connsiteX15" fmla="*/ 10000 w 10000"/>
              <a:gd name="connsiteY15" fmla="*/ 6297 h 10000"/>
              <a:gd name="connsiteX0" fmla="*/ 0 w 10000"/>
              <a:gd name="connsiteY0" fmla="*/ 586 h 10000"/>
              <a:gd name="connsiteX1" fmla="*/ 1937 w 10000"/>
              <a:gd name="connsiteY1" fmla="*/ 0 h 10000"/>
              <a:gd name="connsiteX2" fmla="*/ 1995 w 10000"/>
              <a:gd name="connsiteY2" fmla="*/ 586 h 10000"/>
              <a:gd name="connsiteX3" fmla="*/ 1995 w 10000"/>
              <a:gd name="connsiteY3" fmla="*/ 9414 h 10000"/>
              <a:gd name="connsiteX4" fmla="*/ 2054 w 10000"/>
              <a:gd name="connsiteY4" fmla="*/ 10000 h 10000"/>
              <a:gd name="connsiteX5" fmla="*/ 5188 w 10000"/>
              <a:gd name="connsiteY5" fmla="*/ 10000 h 10000"/>
              <a:gd name="connsiteX6" fmla="*/ 5248 w 10000"/>
              <a:gd name="connsiteY6" fmla="*/ 9414 h 10000"/>
              <a:gd name="connsiteX7" fmla="*/ 5248 w 10000"/>
              <a:gd name="connsiteY7" fmla="*/ 4311 h 10000"/>
              <a:gd name="connsiteX8" fmla="*/ 5307 w 10000"/>
              <a:gd name="connsiteY8" fmla="*/ 3724 h 10000"/>
              <a:gd name="connsiteX9" fmla="*/ 8627 w 10000"/>
              <a:gd name="connsiteY9" fmla="*/ 3724 h 10000"/>
              <a:gd name="connsiteX10" fmla="*/ 8685 w 10000"/>
              <a:gd name="connsiteY10" fmla="*/ 4311 h 10000"/>
              <a:gd name="connsiteX11" fmla="*/ 8685 w 10000"/>
              <a:gd name="connsiteY11" fmla="*/ 6297 h 10000"/>
              <a:gd name="connsiteX12" fmla="*/ 8740 w 10000"/>
              <a:gd name="connsiteY12" fmla="*/ 6883 h 10000"/>
              <a:gd name="connsiteX13" fmla="*/ 9942 w 10000"/>
              <a:gd name="connsiteY13" fmla="*/ 6883 h 10000"/>
              <a:gd name="connsiteX14" fmla="*/ 10000 w 10000"/>
              <a:gd name="connsiteY14" fmla="*/ 6297 h 10000"/>
              <a:gd name="connsiteX0" fmla="*/ 0 w 8803"/>
              <a:gd name="connsiteY0" fmla="*/ 40 h 10113"/>
              <a:gd name="connsiteX1" fmla="*/ 740 w 8803"/>
              <a:gd name="connsiteY1" fmla="*/ 113 h 10113"/>
              <a:gd name="connsiteX2" fmla="*/ 798 w 8803"/>
              <a:gd name="connsiteY2" fmla="*/ 699 h 10113"/>
              <a:gd name="connsiteX3" fmla="*/ 798 w 8803"/>
              <a:gd name="connsiteY3" fmla="*/ 9527 h 10113"/>
              <a:gd name="connsiteX4" fmla="*/ 857 w 8803"/>
              <a:gd name="connsiteY4" fmla="*/ 10113 h 10113"/>
              <a:gd name="connsiteX5" fmla="*/ 3991 w 8803"/>
              <a:gd name="connsiteY5" fmla="*/ 10113 h 10113"/>
              <a:gd name="connsiteX6" fmla="*/ 4051 w 8803"/>
              <a:gd name="connsiteY6" fmla="*/ 9527 h 10113"/>
              <a:gd name="connsiteX7" fmla="*/ 4051 w 8803"/>
              <a:gd name="connsiteY7" fmla="*/ 4424 h 10113"/>
              <a:gd name="connsiteX8" fmla="*/ 4110 w 8803"/>
              <a:gd name="connsiteY8" fmla="*/ 3837 h 10113"/>
              <a:gd name="connsiteX9" fmla="*/ 7430 w 8803"/>
              <a:gd name="connsiteY9" fmla="*/ 3837 h 10113"/>
              <a:gd name="connsiteX10" fmla="*/ 7488 w 8803"/>
              <a:gd name="connsiteY10" fmla="*/ 4424 h 10113"/>
              <a:gd name="connsiteX11" fmla="*/ 7488 w 8803"/>
              <a:gd name="connsiteY11" fmla="*/ 6410 h 10113"/>
              <a:gd name="connsiteX12" fmla="*/ 7543 w 8803"/>
              <a:gd name="connsiteY12" fmla="*/ 6996 h 10113"/>
              <a:gd name="connsiteX13" fmla="*/ 8745 w 8803"/>
              <a:gd name="connsiteY13" fmla="*/ 6996 h 10113"/>
              <a:gd name="connsiteX14" fmla="*/ 8803 w 8803"/>
              <a:gd name="connsiteY14" fmla="*/ 6410 h 10113"/>
              <a:gd name="connsiteX0" fmla="*/ 0 w 10000"/>
              <a:gd name="connsiteY0" fmla="*/ 75 h 9905"/>
              <a:gd name="connsiteX1" fmla="*/ 841 w 10000"/>
              <a:gd name="connsiteY1" fmla="*/ 17 h 9905"/>
              <a:gd name="connsiteX2" fmla="*/ 907 w 10000"/>
              <a:gd name="connsiteY2" fmla="*/ 596 h 9905"/>
              <a:gd name="connsiteX3" fmla="*/ 907 w 10000"/>
              <a:gd name="connsiteY3" fmla="*/ 9326 h 9905"/>
              <a:gd name="connsiteX4" fmla="*/ 974 w 10000"/>
              <a:gd name="connsiteY4" fmla="*/ 9905 h 9905"/>
              <a:gd name="connsiteX5" fmla="*/ 4534 w 10000"/>
              <a:gd name="connsiteY5" fmla="*/ 9905 h 9905"/>
              <a:gd name="connsiteX6" fmla="*/ 4602 w 10000"/>
              <a:gd name="connsiteY6" fmla="*/ 9326 h 9905"/>
              <a:gd name="connsiteX7" fmla="*/ 4602 w 10000"/>
              <a:gd name="connsiteY7" fmla="*/ 4280 h 9905"/>
              <a:gd name="connsiteX8" fmla="*/ 4669 w 10000"/>
              <a:gd name="connsiteY8" fmla="*/ 3699 h 9905"/>
              <a:gd name="connsiteX9" fmla="*/ 8440 w 10000"/>
              <a:gd name="connsiteY9" fmla="*/ 3699 h 9905"/>
              <a:gd name="connsiteX10" fmla="*/ 8506 w 10000"/>
              <a:gd name="connsiteY10" fmla="*/ 4280 h 9905"/>
              <a:gd name="connsiteX11" fmla="*/ 8506 w 10000"/>
              <a:gd name="connsiteY11" fmla="*/ 6243 h 9905"/>
              <a:gd name="connsiteX12" fmla="*/ 8569 w 10000"/>
              <a:gd name="connsiteY12" fmla="*/ 6823 h 9905"/>
              <a:gd name="connsiteX13" fmla="*/ 9934 w 10000"/>
              <a:gd name="connsiteY13" fmla="*/ 6823 h 9905"/>
              <a:gd name="connsiteX14" fmla="*/ 10000 w 10000"/>
              <a:gd name="connsiteY14" fmla="*/ 6243 h 9905"/>
              <a:gd name="connsiteX0" fmla="*/ 0 w 10000"/>
              <a:gd name="connsiteY0" fmla="*/ 59 h 9983"/>
              <a:gd name="connsiteX1" fmla="*/ 841 w 10000"/>
              <a:gd name="connsiteY1" fmla="*/ 0 h 9983"/>
              <a:gd name="connsiteX2" fmla="*/ 907 w 10000"/>
              <a:gd name="connsiteY2" fmla="*/ 585 h 9983"/>
              <a:gd name="connsiteX3" fmla="*/ 907 w 10000"/>
              <a:gd name="connsiteY3" fmla="*/ 9398 h 9983"/>
              <a:gd name="connsiteX4" fmla="*/ 974 w 10000"/>
              <a:gd name="connsiteY4" fmla="*/ 9983 h 9983"/>
              <a:gd name="connsiteX5" fmla="*/ 4534 w 10000"/>
              <a:gd name="connsiteY5" fmla="*/ 9983 h 9983"/>
              <a:gd name="connsiteX6" fmla="*/ 4602 w 10000"/>
              <a:gd name="connsiteY6" fmla="*/ 9398 h 9983"/>
              <a:gd name="connsiteX7" fmla="*/ 4602 w 10000"/>
              <a:gd name="connsiteY7" fmla="*/ 4304 h 9983"/>
              <a:gd name="connsiteX8" fmla="*/ 4669 w 10000"/>
              <a:gd name="connsiteY8" fmla="*/ 3717 h 9983"/>
              <a:gd name="connsiteX9" fmla="*/ 8440 w 10000"/>
              <a:gd name="connsiteY9" fmla="*/ 3717 h 9983"/>
              <a:gd name="connsiteX10" fmla="*/ 8506 w 10000"/>
              <a:gd name="connsiteY10" fmla="*/ 4304 h 9983"/>
              <a:gd name="connsiteX11" fmla="*/ 8506 w 10000"/>
              <a:gd name="connsiteY11" fmla="*/ 6286 h 9983"/>
              <a:gd name="connsiteX12" fmla="*/ 8569 w 10000"/>
              <a:gd name="connsiteY12" fmla="*/ 6871 h 9983"/>
              <a:gd name="connsiteX13" fmla="*/ 9934 w 10000"/>
              <a:gd name="connsiteY13" fmla="*/ 6871 h 9983"/>
              <a:gd name="connsiteX14" fmla="*/ 10000 w 10000"/>
              <a:gd name="connsiteY14" fmla="*/ 6286 h 9983"/>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59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30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30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1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1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10003 w 10003"/>
              <a:gd name="connsiteY13" fmla="*/ 6297 h 10000"/>
              <a:gd name="connsiteX0" fmla="*/ 0 w 9498"/>
              <a:gd name="connsiteY0" fmla="*/ 1 h 10000"/>
              <a:gd name="connsiteX1" fmla="*/ 844 w 9498"/>
              <a:gd name="connsiteY1" fmla="*/ 0 h 10000"/>
              <a:gd name="connsiteX2" fmla="*/ 910 w 9498"/>
              <a:gd name="connsiteY2" fmla="*/ 586 h 10000"/>
              <a:gd name="connsiteX3" fmla="*/ 910 w 9498"/>
              <a:gd name="connsiteY3" fmla="*/ 9414 h 10000"/>
              <a:gd name="connsiteX4" fmla="*/ 977 w 9498"/>
              <a:gd name="connsiteY4" fmla="*/ 10000 h 10000"/>
              <a:gd name="connsiteX5" fmla="*/ 4537 w 9498"/>
              <a:gd name="connsiteY5" fmla="*/ 10000 h 10000"/>
              <a:gd name="connsiteX6" fmla="*/ 4605 w 9498"/>
              <a:gd name="connsiteY6" fmla="*/ 9414 h 10000"/>
              <a:gd name="connsiteX7" fmla="*/ 4605 w 9498"/>
              <a:gd name="connsiteY7" fmla="*/ 4311 h 10000"/>
              <a:gd name="connsiteX8" fmla="*/ 4672 w 9498"/>
              <a:gd name="connsiteY8" fmla="*/ 3723 h 10000"/>
              <a:gd name="connsiteX9" fmla="*/ 8443 w 9498"/>
              <a:gd name="connsiteY9" fmla="*/ 3723 h 10000"/>
              <a:gd name="connsiteX10" fmla="*/ 8509 w 9498"/>
              <a:gd name="connsiteY10" fmla="*/ 4311 h 10000"/>
              <a:gd name="connsiteX11" fmla="*/ 8509 w 9498"/>
              <a:gd name="connsiteY11" fmla="*/ 6297 h 10000"/>
              <a:gd name="connsiteX12" fmla="*/ 8572 w 9498"/>
              <a:gd name="connsiteY12" fmla="*/ 6883 h 10000"/>
              <a:gd name="connsiteX13" fmla="*/ 9498 w 9498"/>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49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861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29"/>
              <a:gd name="connsiteY0" fmla="*/ 1 h 10000"/>
              <a:gd name="connsiteX1" fmla="*/ 889 w 10029"/>
              <a:gd name="connsiteY1" fmla="*/ 0 h 10000"/>
              <a:gd name="connsiteX2" fmla="*/ 958 w 10029"/>
              <a:gd name="connsiteY2" fmla="*/ 586 h 10000"/>
              <a:gd name="connsiteX3" fmla="*/ 958 w 10029"/>
              <a:gd name="connsiteY3" fmla="*/ 9414 h 10000"/>
              <a:gd name="connsiteX4" fmla="*/ 1029 w 10029"/>
              <a:gd name="connsiteY4" fmla="*/ 10000 h 10000"/>
              <a:gd name="connsiteX5" fmla="*/ 4777 w 10029"/>
              <a:gd name="connsiteY5" fmla="*/ 10000 h 10000"/>
              <a:gd name="connsiteX6" fmla="*/ 4848 w 10029"/>
              <a:gd name="connsiteY6" fmla="*/ 9414 h 10000"/>
              <a:gd name="connsiteX7" fmla="*/ 4848 w 10029"/>
              <a:gd name="connsiteY7" fmla="*/ 4311 h 10000"/>
              <a:gd name="connsiteX8" fmla="*/ 4919 w 10029"/>
              <a:gd name="connsiteY8" fmla="*/ 3723 h 10000"/>
              <a:gd name="connsiteX9" fmla="*/ 8889 w 10029"/>
              <a:gd name="connsiteY9" fmla="*/ 3723 h 10000"/>
              <a:gd name="connsiteX10" fmla="*/ 8959 w 10029"/>
              <a:gd name="connsiteY10" fmla="*/ 4311 h 10000"/>
              <a:gd name="connsiteX11" fmla="*/ 8959 w 10029"/>
              <a:gd name="connsiteY11" fmla="*/ 6297 h 10000"/>
              <a:gd name="connsiteX12" fmla="*/ 9014 w 10029"/>
              <a:gd name="connsiteY12" fmla="*/ 6927 h 10000"/>
              <a:gd name="connsiteX13" fmla="*/ 10029 w 10029"/>
              <a:gd name="connsiteY13" fmla="*/ 6912 h 10000"/>
              <a:gd name="connsiteX0" fmla="*/ 0 w 10029"/>
              <a:gd name="connsiteY0" fmla="*/ 1 h 10000"/>
              <a:gd name="connsiteX1" fmla="*/ 889 w 10029"/>
              <a:gd name="connsiteY1" fmla="*/ 0 h 10000"/>
              <a:gd name="connsiteX2" fmla="*/ 958 w 10029"/>
              <a:gd name="connsiteY2" fmla="*/ 586 h 10000"/>
              <a:gd name="connsiteX3" fmla="*/ 958 w 10029"/>
              <a:gd name="connsiteY3" fmla="*/ 9414 h 10000"/>
              <a:gd name="connsiteX4" fmla="*/ 1029 w 10029"/>
              <a:gd name="connsiteY4" fmla="*/ 10000 h 10000"/>
              <a:gd name="connsiteX5" fmla="*/ 4777 w 10029"/>
              <a:gd name="connsiteY5" fmla="*/ 10000 h 10000"/>
              <a:gd name="connsiteX6" fmla="*/ 4848 w 10029"/>
              <a:gd name="connsiteY6" fmla="*/ 9414 h 10000"/>
              <a:gd name="connsiteX7" fmla="*/ 4848 w 10029"/>
              <a:gd name="connsiteY7" fmla="*/ 4311 h 10000"/>
              <a:gd name="connsiteX8" fmla="*/ 4919 w 10029"/>
              <a:gd name="connsiteY8" fmla="*/ 3723 h 10000"/>
              <a:gd name="connsiteX9" fmla="*/ 8889 w 10029"/>
              <a:gd name="connsiteY9" fmla="*/ 3723 h 10000"/>
              <a:gd name="connsiteX10" fmla="*/ 8959 w 10029"/>
              <a:gd name="connsiteY10" fmla="*/ 4311 h 10000"/>
              <a:gd name="connsiteX11" fmla="*/ 8959 w 10029"/>
              <a:gd name="connsiteY11" fmla="*/ 6297 h 10000"/>
              <a:gd name="connsiteX12" fmla="*/ 9014 w 10029"/>
              <a:gd name="connsiteY12" fmla="*/ 6927 h 10000"/>
              <a:gd name="connsiteX13" fmla="*/ 10029 w 10029"/>
              <a:gd name="connsiteY13" fmla="*/ 6912 h 10000"/>
              <a:gd name="connsiteX0" fmla="*/ 0 w 10063"/>
              <a:gd name="connsiteY0" fmla="*/ 1 h 10000"/>
              <a:gd name="connsiteX1" fmla="*/ 889 w 10063"/>
              <a:gd name="connsiteY1" fmla="*/ 0 h 10000"/>
              <a:gd name="connsiteX2" fmla="*/ 958 w 10063"/>
              <a:gd name="connsiteY2" fmla="*/ 586 h 10000"/>
              <a:gd name="connsiteX3" fmla="*/ 958 w 10063"/>
              <a:gd name="connsiteY3" fmla="*/ 9414 h 10000"/>
              <a:gd name="connsiteX4" fmla="*/ 1029 w 10063"/>
              <a:gd name="connsiteY4" fmla="*/ 10000 h 10000"/>
              <a:gd name="connsiteX5" fmla="*/ 4777 w 10063"/>
              <a:gd name="connsiteY5" fmla="*/ 10000 h 10000"/>
              <a:gd name="connsiteX6" fmla="*/ 4848 w 10063"/>
              <a:gd name="connsiteY6" fmla="*/ 9414 h 10000"/>
              <a:gd name="connsiteX7" fmla="*/ 4848 w 10063"/>
              <a:gd name="connsiteY7" fmla="*/ 4311 h 10000"/>
              <a:gd name="connsiteX8" fmla="*/ 4919 w 10063"/>
              <a:gd name="connsiteY8" fmla="*/ 3723 h 10000"/>
              <a:gd name="connsiteX9" fmla="*/ 8889 w 10063"/>
              <a:gd name="connsiteY9" fmla="*/ 3723 h 10000"/>
              <a:gd name="connsiteX10" fmla="*/ 8959 w 10063"/>
              <a:gd name="connsiteY10" fmla="*/ 4311 h 10000"/>
              <a:gd name="connsiteX11" fmla="*/ 8959 w 10063"/>
              <a:gd name="connsiteY11" fmla="*/ 6297 h 10000"/>
              <a:gd name="connsiteX12" fmla="*/ 9014 w 10063"/>
              <a:gd name="connsiteY12" fmla="*/ 6927 h 10000"/>
              <a:gd name="connsiteX13" fmla="*/ 10063 w 10063"/>
              <a:gd name="connsiteY13" fmla="*/ 6912 h 10000"/>
              <a:gd name="connsiteX0" fmla="*/ 0 w 9995"/>
              <a:gd name="connsiteY0" fmla="*/ 1 h 10000"/>
              <a:gd name="connsiteX1" fmla="*/ 889 w 9995"/>
              <a:gd name="connsiteY1" fmla="*/ 0 h 10000"/>
              <a:gd name="connsiteX2" fmla="*/ 958 w 9995"/>
              <a:gd name="connsiteY2" fmla="*/ 586 h 10000"/>
              <a:gd name="connsiteX3" fmla="*/ 958 w 9995"/>
              <a:gd name="connsiteY3" fmla="*/ 9414 h 10000"/>
              <a:gd name="connsiteX4" fmla="*/ 1029 w 9995"/>
              <a:gd name="connsiteY4" fmla="*/ 10000 h 10000"/>
              <a:gd name="connsiteX5" fmla="*/ 4777 w 9995"/>
              <a:gd name="connsiteY5" fmla="*/ 10000 h 10000"/>
              <a:gd name="connsiteX6" fmla="*/ 4848 w 9995"/>
              <a:gd name="connsiteY6" fmla="*/ 9414 h 10000"/>
              <a:gd name="connsiteX7" fmla="*/ 4848 w 9995"/>
              <a:gd name="connsiteY7" fmla="*/ 4311 h 10000"/>
              <a:gd name="connsiteX8" fmla="*/ 4919 w 9995"/>
              <a:gd name="connsiteY8" fmla="*/ 3723 h 10000"/>
              <a:gd name="connsiteX9" fmla="*/ 8889 w 9995"/>
              <a:gd name="connsiteY9" fmla="*/ 3723 h 10000"/>
              <a:gd name="connsiteX10" fmla="*/ 8959 w 9995"/>
              <a:gd name="connsiteY10" fmla="*/ 4311 h 10000"/>
              <a:gd name="connsiteX11" fmla="*/ 8959 w 9995"/>
              <a:gd name="connsiteY11" fmla="*/ 6297 h 10000"/>
              <a:gd name="connsiteX12" fmla="*/ 9014 w 9995"/>
              <a:gd name="connsiteY12" fmla="*/ 6927 h 10000"/>
              <a:gd name="connsiteX13" fmla="*/ 9995 w 9995"/>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78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34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22 w 10000"/>
              <a:gd name="connsiteY12" fmla="*/ 6949 h 10000"/>
              <a:gd name="connsiteX13" fmla="*/ 10000 w 10000"/>
              <a:gd name="connsiteY13" fmla="*/ 6934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49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07"/>
              <a:gd name="connsiteY0" fmla="*/ 1 h 10000"/>
              <a:gd name="connsiteX1" fmla="*/ 889 w 10007"/>
              <a:gd name="connsiteY1" fmla="*/ 0 h 10000"/>
              <a:gd name="connsiteX2" fmla="*/ 958 w 10007"/>
              <a:gd name="connsiteY2" fmla="*/ 586 h 10000"/>
              <a:gd name="connsiteX3" fmla="*/ 958 w 10007"/>
              <a:gd name="connsiteY3" fmla="*/ 9414 h 10000"/>
              <a:gd name="connsiteX4" fmla="*/ 1030 w 10007"/>
              <a:gd name="connsiteY4" fmla="*/ 10000 h 10000"/>
              <a:gd name="connsiteX5" fmla="*/ 4779 w 10007"/>
              <a:gd name="connsiteY5" fmla="*/ 10000 h 10000"/>
              <a:gd name="connsiteX6" fmla="*/ 4850 w 10007"/>
              <a:gd name="connsiteY6" fmla="*/ 9414 h 10000"/>
              <a:gd name="connsiteX7" fmla="*/ 4850 w 10007"/>
              <a:gd name="connsiteY7" fmla="*/ 4311 h 10000"/>
              <a:gd name="connsiteX8" fmla="*/ 4921 w 10007"/>
              <a:gd name="connsiteY8" fmla="*/ 3723 h 10000"/>
              <a:gd name="connsiteX9" fmla="*/ 8893 w 10007"/>
              <a:gd name="connsiteY9" fmla="*/ 3723 h 10000"/>
              <a:gd name="connsiteX10" fmla="*/ 8963 w 10007"/>
              <a:gd name="connsiteY10" fmla="*/ 4311 h 10000"/>
              <a:gd name="connsiteX11" fmla="*/ 8963 w 10007"/>
              <a:gd name="connsiteY11" fmla="*/ 6297 h 10000"/>
              <a:gd name="connsiteX12" fmla="*/ 9022 w 10007"/>
              <a:gd name="connsiteY12" fmla="*/ 6971 h 10000"/>
              <a:gd name="connsiteX13" fmla="*/ 10007 w 10007"/>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13"/>
              <a:gd name="connsiteY0" fmla="*/ 1 h 10000"/>
              <a:gd name="connsiteX1" fmla="*/ 889 w 10013"/>
              <a:gd name="connsiteY1" fmla="*/ 0 h 10000"/>
              <a:gd name="connsiteX2" fmla="*/ 958 w 10013"/>
              <a:gd name="connsiteY2" fmla="*/ 586 h 10000"/>
              <a:gd name="connsiteX3" fmla="*/ 958 w 10013"/>
              <a:gd name="connsiteY3" fmla="*/ 9414 h 10000"/>
              <a:gd name="connsiteX4" fmla="*/ 1030 w 10013"/>
              <a:gd name="connsiteY4" fmla="*/ 10000 h 10000"/>
              <a:gd name="connsiteX5" fmla="*/ 4779 w 10013"/>
              <a:gd name="connsiteY5" fmla="*/ 10000 h 10000"/>
              <a:gd name="connsiteX6" fmla="*/ 4850 w 10013"/>
              <a:gd name="connsiteY6" fmla="*/ 9414 h 10000"/>
              <a:gd name="connsiteX7" fmla="*/ 4850 w 10013"/>
              <a:gd name="connsiteY7" fmla="*/ 4311 h 10000"/>
              <a:gd name="connsiteX8" fmla="*/ 4921 w 10013"/>
              <a:gd name="connsiteY8" fmla="*/ 3723 h 10000"/>
              <a:gd name="connsiteX9" fmla="*/ 8893 w 10013"/>
              <a:gd name="connsiteY9" fmla="*/ 3723 h 10000"/>
              <a:gd name="connsiteX10" fmla="*/ 8963 w 10013"/>
              <a:gd name="connsiteY10" fmla="*/ 4311 h 10000"/>
              <a:gd name="connsiteX11" fmla="*/ 8963 w 10013"/>
              <a:gd name="connsiteY11" fmla="*/ 6297 h 10000"/>
              <a:gd name="connsiteX12" fmla="*/ 9022 w 10013"/>
              <a:gd name="connsiteY12" fmla="*/ 6971 h 10000"/>
              <a:gd name="connsiteX13" fmla="*/ 10013 w 10013"/>
              <a:gd name="connsiteY13" fmla="*/ 6956 h 10000"/>
              <a:gd name="connsiteX0" fmla="*/ 0 w 10081"/>
              <a:gd name="connsiteY0" fmla="*/ 1 h 10000"/>
              <a:gd name="connsiteX1" fmla="*/ 889 w 10081"/>
              <a:gd name="connsiteY1" fmla="*/ 0 h 10000"/>
              <a:gd name="connsiteX2" fmla="*/ 958 w 10081"/>
              <a:gd name="connsiteY2" fmla="*/ 586 h 10000"/>
              <a:gd name="connsiteX3" fmla="*/ 958 w 10081"/>
              <a:gd name="connsiteY3" fmla="*/ 9414 h 10000"/>
              <a:gd name="connsiteX4" fmla="*/ 1030 w 10081"/>
              <a:gd name="connsiteY4" fmla="*/ 10000 h 10000"/>
              <a:gd name="connsiteX5" fmla="*/ 4779 w 10081"/>
              <a:gd name="connsiteY5" fmla="*/ 10000 h 10000"/>
              <a:gd name="connsiteX6" fmla="*/ 4850 w 10081"/>
              <a:gd name="connsiteY6" fmla="*/ 9414 h 10000"/>
              <a:gd name="connsiteX7" fmla="*/ 4850 w 10081"/>
              <a:gd name="connsiteY7" fmla="*/ 4311 h 10000"/>
              <a:gd name="connsiteX8" fmla="*/ 4921 w 10081"/>
              <a:gd name="connsiteY8" fmla="*/ 3723 h 10000"/>
              <a:gd name="connsiteX9" fmla="*/ 8893 w 10081"/>
              <a:gd name="connsiteY9" fmla="*/ 3723 h 10000"/>
              <a:gd name="connsiteX10" fmla="*/ 8963 w 10081"/>
              <a:gd name="connsiteY10" fmla="*/ 4311 h 10000"/>
              <a:gd name="connsiteX11" fmla="*/ 8963 w 10081"/>
              <a:gd name="connsiteY11" fmla="*/ 6297 h 10000"/>
              <a:gd name="connsiteX12" fmla="*/ 9022 w 10081"/>
              <a:gd name="connsiteY12" fmla="*/ 6971 h 10000"/>
              <a:gd name="connsiteX13" fmla="*/ 10081 w 10081"/>
              <a:gd name="connsiteY13" fmla="*/ 6978 h 10000"/>
              <a:gd name="connsiteX0" fmla="*/ 0 w 10089"/>
              <a:gd name="connsiteY0" fmla="*/ 1 h 10000"/>
              <a:gd name="connsiteX1" fmla="*/ 889 w 10089"/>
              <a:gd name="connsiteY1" fmla="*/ 0 h 10000"/>
              <a:gd name="connsiteX2" fmla="*/ 958 w 10089"/>
              <a:gd name="connsiteY2" fmla="*/ 586 h 10000"/>
              <a:gd name="connsiteX3" fmla="*/ 958 w 10089"/>
              <a:gd name="connsiteY3" fmla="*/ 9414 h 10000"/>
              <a:gd name="connsiteX4" fmla="*/ 1030 w 10089"/>
              <a:gd name="connsiteY4" fmla="*/ 10000 h 10000"/>
              <a:gd name="connsiteX5" fmla="*/ 4779 w 10089"/>
              <a:gd name="connsiteY5" fmla="*/ 10000 h 10000"/>
              <a:gd name="connsiteX6" fmla="*/ 4850 w 10089"/>
              <a:gd name="connsiteY6" fmla="*/ 9414 h 10000"/>
              <a:gd name="connsiteX7" fmla="*/ 4850 w 10089"/>
              <a:gd name="connsiteY7" fmla="*/ 4311 h 10000"/>
              <a:gd name="connsiteX8" fmla="*/ 4921 w 10089"/>
              <a:gd name="connsiteY8" fmla="*/ 3723 h 10000"/>
              <a:gd name="connsiteX9" fmla="*/ 8893 w 10089"/>
              <a:gd name="connsiteY9" fmla="*/ 3723 h 10000"/>
              <a:gd name="connsiteX10" fmla="*/ 8963 w 10089"/>
              <a:gd name="connsiteY10" fmla="*/ 4311 h 10000"/>
              <a:gd name="connsiteX11" fmla="*/ 8963 w 10089"/>
              <a:gd name="connsiteY11" fmla="*/ 6297 h 10000"/>
              <a:gd name="connsiteX12" fmla="*/ 9022 w 10089"/>
              <a:gd name="connsiteY12" fmla="*/ 6971 h 10000"/>
              <a:gd name="connsiteX13" fmla="*/ 10089 w 10089"/>
              <a:gd name="connsiteY13" fmla="*/ 6956 h 10000"/>
              <a:gd name="connsiteX0" fmla="*/ 0 w 10092"/>
              <a:gd name="connsiteY0" fmla="*/ 1 h 10000"/>
              <a:gd name="connsiteX1" fmla="*/ 889 w 10092"/>
              <a:gd name="connsiteY1" fmla="*/ 0 h 10000"/>
              <a:gd name="connsiteX2" fmla="*/ 958 w 10092"/>
              <a:gd name="connsiteY2" fmla="*/ 586 h 10000"/>
              <a:gd name="connsiteX3" fmla="*/ 958 w 10092"/>
              <a:gd name="connsiteY3" fmla="*/ 9414 h 10000"/>
              <a:gd name="connsiteX4" fmla="*/ 1030 w 10092"/>
              <a:gd name="connsiteY4" fmla="*/ 10000 h 10000"/>
              <a:gd name="connsiteX5" fmla="*/ 4779 w 10092"/>
              <a:gd name="connsiteY5" fmla="*/ 10000 h 10000"/>
              <a:gd name="connsiteX6" fmla="*/ 4850 w 10092"/>
              <a:gd name="connsiteY6" fmla="*/ 9414 h 10000"/>
              <a:gd name="connsiteX7" fmla="*/ 4850 w 10092"/>
              <a:gd name="connsiteY7" fmla="*/ 4311 h 10000"/>
              <a:gd name="connsiteX8" fmla="*/ 4921 w 10092"/>
              <a:gd name="connsiteY8" fmla="*/ 3723 h 10000"/>
              <a:gd name="connsiteX9" fmla="*/ 8893 w 10092"/>
              <a:gd name="connsiteY9" fmla="*/ 3723 h 10000"/>
              <a:gd name="connsiteX10" fmla="*/ 8963 w 10092"/>
              <a:gd name="connsiteY10" fmla="*/ 4311 h 10000"/>
              <a:gd name="connsiteX11" fmla="*/ 8963 w 10092"/>
              <a:gd name="connsiteY11" fmla="*/ 6297 h 10000"/>
              <a:gd name="connsiteX12" fmla="*/ 9022 w 10092"/>
              <a:gd name="connsiteY12" fmla="*/ 6971 h 10000"/>
              <a:gd name="connsiteX13" fmla="*/ 10092 w 10092"/>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12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31"/>
              <a:gd name="connsiteY0" fmla="*/ 1 h 10000"/>
              <a:gd name="connsiteX1" fmla="*/ 889 w 10131"/>
              <a:gd name="connsiteY1" fmla="*/ 0 h 10000"/>
              <a:gd name="connsiteX2" fmla="*/ 958 w 10131"/>
              <a:gd name="connsiteY2" fmla="*/ 586 h 10000"/>
              <a:gd name="connsiteX3" fmla="*/ 958 w 10131"/>
              <a:gd name="connsiteY3" fmla="*/ 9414 h 10000"/>
              <a:gd name="connsiteX4" fmla="*/ 1030 w 10131"/>
              <a:gd name="connsiteY4" fmla="*/ 10000 h 10000"/>
              <a:gd name="connsiteX5" fmla="*/ 4779 w 10131"/>
              <a:gd name="connsiteY5" fmla="*/ 10000 h 10000"/>
              <a:gd name="connsiteX6" fmla="*/ 4850 w 10131"/>
              <a:gd name="connsiteY6" fmla="*/ 9414 h 10000"/>
              <a:gd name="connsiteX7" fmla="*/ 4850 w 10131"/>
              <a:gd name="connsiteY7" fmla="*/ 4311 h 10000"/>
              <a:gd name="connsiteX8" fmla="*/ 4921 w 10131"/>
              <a:gd name="connsiteY8" fmla="*/ 3723 h 10000"/>
              <a:gd name="connsiteX9" fmla="*/ 8893 w 10131"/>
              <a:gd name="connsiteY9" fmla="*/ 3723 h 10000"/>
              <a:gd name="connsiteX10" fmla="*/ 8963 w 10131"/>
              <a:gd name="connsiteY10" fmla="*/ 4311 h 10000"/>
              <a:gd name="connsiteX11" fmla="*/ 8963 w 10131"/>
              <a:gd name="connsiteY11" fmla="*/ 6297 h 10000"/>
              <a:gd name="connsiteX12" fmla="*/ 9022 w 10131"/>
              <a:gd name="connsiteY12" fmla="*/ 6971 h 10000"/>
              <a:gd name="connsiteX13" fmla="*/ 10131 w 10131"/>
              <a:gd name="connsiteY13" fmla="*/ 6978 h 10000"/>
              <a:gd name="connsiteX0" fmla="*/ 0 w 9996"/>
              <a:gd name="connsiteY0" fmla="*/ 1 h 10000"/>
              <a:gd name="connsiteX1" fmla="*/ 889 w 9996"/>
              <a:gd name="connsiteY1" fmla="*/ 0 h 10000"/>
              <a:gd name="connsiteX2" fmla="*/ 958 w 9996"/>
              <a:gd name="connsiteY2" fmla="*/ 586 h 10000"/>
              <a:gd name="connsiteX3" fmla="*/ 958 w 9996"/>
              <a:gd name="connsiteY3" fmla="*/ 9414 h 10000"/>
              <a:gd name="connsiteX4" fmla="*/ 1030 w 9996"/>
              <a:gd name="connsiteY4" fmla="*/ 10000 h 10000"/>
              <a:gd name="connsiteX5" fmla="*/ 4779 w 9996"/>
              <a:gd name="connsiteY5" fmla="*/ 10000 h 10000"/>
              <a:gd name="connsiteX6" fmla="*/ 4850 w 9996"/>
              <a:gd name="connsiteY6" fmla="*/ 9414 h 10000"/>
              <a:gd name="connsiteX7" fmla="*/ 4850 w 9996"/>
              <a:gd name="connsiteY7" fmla="*/ 4311 h 10000"/>
              <a:gd name="connsiteX8" fmla="*/ 4921 w 9996"/>
              <a:gd name="connsiteY8" fmla="*/ 3723 h 10000"/>
              <a:gd name="connsiteX9" fmla="*/ 8893 w 9996"/>
              <a:gd name="connsiteY9" fmla="*/ 3723 h 10000"/>
              <a:gd name="connsiteX10" fmla="*/ 8963 w 9996"/>
              <a:gd name="connsiteY10" fmla="*/ 4311 h 10000"/>
              <a:gd name="connsiteX11" fmla="*/ 8963 w 9996"/>
              <a:gd name="connsiteY11" fmla="*/ 6297 h 10000"/>
              <a:gd name="connsiteX12" fmla="*/ 9022 w 9996"/>
              <a:gd name="connsiteY12" fmla="*/ 6971 h 10000"/>
              <a:gd name="connsiteX13" fmla="*/ 9996 w 9996"/>
              <a:gd name="connsiteY13" fmla="*/ 697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996" h="10000">
                <a:moveTo>
                  <a:pt x="0" y="1"/>
                </a:moveTo>
                <a:lnTo>
                  <a:pt x="889" y="0"/>
                </a:lnTo>
                <a:cubicBezTo>
                  <a:pt x="924" y="0"/>
                  <a:pt x="958" y="272"/>
                  <a:pt x="958" y="586"/>
                </a:cubicBezTo>
                <a:lnTo>
                  <a:pt x="958" y="9414"/>
                </a:lnTo>
                <a:cubicBezTo>
                  <a:pt x="958" y="9750"/>
                  <a:pt x="989" y="10000"/>
                  <a:pt x="1030" y="10000"/>
                </a:cubicBezTo>
                <a:lnTo>
                  <a:pt x="4779" y="10000"/>
                </a:lnTo>
                <a:cubicBezTo>
                  <a:pt x="4818" y="10000"/>
                  <a:pt x="4850" y="9750"/>
                  <a:pt x="4850" y="9414"/>
                </a:cubicBezTo>
                <a:lnTo>
                  <a:pt x="4850" y="4311"/>
                </a:lnTo>
                <a:cubicBezTo>
                  <a:pt x="4850" y="3996"/>
                  <a:pt x="4883" y="3723"/>
                  <a:pt x="4921" y="3723"/>
                </a:cubicBezTo>
                <a:lnTo>
                  <a:pt x="8893" y="3723"/>
                </a:lnTo>
                <a:cubicBezTo>
                  <a:pt x="8932" y="3723"/>
                  <a:pt x="8963" y="3996"/>
                  <a:pt x="8963" y="4311"/>
                </a:cubicBezTo>
                <a:lnTo>
                  <a:pt x="8963" y="6297"/>
                </a:lnTo>
                <a:cubicBezTo>
                  <a:pt x="8963" y="6633"/>
                  <a:pt x="8986" y="6971"/>
                  <a:pt x="9022" y="6971"/>
                </a:cubicBezTo>
                <a:cubicBezTo>
                  <a:pt x="9669" y="6959"/>
                  <a:pt x="9686" y="6968"/>
                  <a:pt x="9996" y="6978"/>
                </a:cubicBez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11"/>
          <p:cNvSpPr>
            <a:spLocks/>
          </p:cNvSpPr>
          <p:nvPr userDrawn="1"/>
        </p:nvSpPr>
        <p:spPr bwMode="gray">
          <a:xfrm>
            <a:off x="-4979" y="4336985"/>
            <a:ext cx="9147342" cy="1757619"/>
          </a:xfrm>
          <a:custGeom>
            <a:avLst/>
            <a:gdLst>
              <a:gd name="T0" fmla="*/ 0 w 8479"/>
              <a:gd name="T1" fmla="*/ 772 h 894"/>
              <a:gd name="T2" fmla="*/ 1132 w 8479"/>
              <a:gd name="T3" fmla="*/ 772 h 894"/>
              <a:gd name="T4" fmla="*/ 1160 w 8479"/>
              <a:gd name="T5" fmla="*/ 744 h 894"/>
              <a:gd name="T6" fmla="*/ 1160 w 8479"/>
              <a:gd name="T7" fmla="*/ 263 h 894"/>
              <a:gd name="T8" fmla="*/ 1188 w 8479"/>
              <a:gd name="T9" fmla="*/ 235 h 894"/>
              <a:gd name="T10" fmla="*/ 2202 w 8479"/>
              <a:gd name="T11" fmla="*/ 235 h 894"/>
              <a:gd name="T12" fmla="*/ 2230 w 8479"/>
              <a:gd name="T13" fmla="*/ 263 h 894"/>
              <a:gd name="T14" fmla="*/ 2230 w 8479"/>
              <a:gd name="T15" fmla="*/ 745 h 894"/>
              <a:gd name="T16" fmla="*/ 2258 w 8479"/>
              <a:gd name="T17" fmla="*/ 773 h 894"/>
              <a:gd name="T18" fmla="*/ 3688 w 8479"/>
              <a:gd name="T19" fmla="*/ 773 h 894"/>
              <a:gd name="T20" fmla="*/ 3716 w 8479"/>
              <a:gd name="T21" fmla="*/ 745 h 894"/>
              <a:gd name="T22" fmla="*/ 3716 w 8479"/>
              <a:gd name="T23" fmla="*/ 28 h 894"/>
              <a:gd name="T24" fmla="*/ 3744 w 8479"/>
              <a:gd name="T25" fmla="*/ 0 h 894"/>
              <a:gd name="T26" fmla="*/ 5033 w 8479"/>
              <a:gd name="T27" fmla="*/ 0 h 894"/>
              <a:gd name="T28" fmla="*/ 5061 w 8479"/>
              <a:gd name="T29" fmla="*/ 28 h 894"/>
              <a:gd name="T30" fmla="*/ 5061 w 8479"/>
              <a:gd name="T31" fmla="*/ 516 h 894"/>
              <a:gd name="T32" fmla="*/ 5089 w 8479"/>
              <a:gd name="T33" fmla="*/ 544 h 894"/>
              <a:gd name="T34" fmla="*/ 5446 w 8479"/>
              <a:gd name="T35" fmla="*/ 544 h 894"/>
              <a:gd name="T36" fmla="*/ 5474 w 8479"/>
              <a:gd name="T37" fmla="*/ 516 h 894"/>
              <a:gd name="T38" fmla="*/ 5474 w 8479"/>
              <a:gd name="T39" fmla="*/ 205 h 894"/>
              <a:gd name="T40" fmla="*/ 5502 w 8479"/>
              <a:gd name="T41" fmla="*/ 177 h 894"/>
              <a:gd name="T42" fmla="*/ 6295 w 8479"/>
              <a:gd name="T43" fmla="*/ 177 h 894"/>
              <a:gd name="T44" fmla="*/ 6323 w 8479"/>
              <a:gd name="T45" fmla="*/ 205 h 894"/>
              <a:gd name="T46" fmla="*/ 6323 w 8479"/>
              <a:gd name="T47" fmla="*/ 866 h 894"/>
              <a:gd name="T48" fmla="*/ 6351 w 8479"/>
              <a:gd name="T49" fmla="*/ 894 h 894"/>
              <a:gd name="T50" fmla="*/ 7237 w 8479"/>
              <a:gd name="T51" fmla="*/ 894 h 894"/>
              <a:gd name="T52" fmla="*/ 7265 w 8479"/>
              <a:gd name="T53" fmla="*/ 866 h 894"/>
              <a:gd name="T54" fmla="*/ 7265 w 8479"/>
              <a:gd name="T55" fmla="*/ 563 h 894"/>
              <a:gd name="T56" fmla="*/ 7293 w 8479"/>
              <a:gd name="T57" fmla="*/ 535 h 894"/>
              <a:gd name="T58" fmla="*/ 8479 w 8479"/>
              <a:gd name="T59" fmla="*/ 535 h 894"/>
              <a:gd name="connsiteX0" fmla="*/ 0 w 8665"/>
              <a:gd name="connsiteY0" fmla="*/ 8635 h 10000"/>
              <a:gd name="connsiteX1" fmla="*/ 33 w 8665"/>
              <a:gd name="connsiteY1" fmla="*/ 8322 h 10000"/>
              <a:gd name="connsiteX2" fmla="*/ 33 w 8665"/>
              <a:gd name="connsiteY2" fmla="*/ 2942 h 10000"/>
              <a:gd name="connsiteX3" fmla="*/ 66 w 8665"/>
              <a:gd name="connsiteY3" fmla="*/ 2629 h 10000"/>
              <a:gd name="connsiteX4" fmla="*/ 1262 w 8665"/>
              <a:gd name="connsiteY4" fmla="*/ 2629 h 10000"/>
              <a:gd name="connsiteX5" fmla="*/ 1295 w 8665"/>
              <a:gd name="connsiteY5" fmla="*/ 2942 h 10000"/>
              <a:gd name="connsiteX6" fmla="*/ 1295 w 8665"/>
              <a:gd name="connsiteY6" fmla="*/ 8333 h 10000"/>
              <a:gd name="connsiteX7" fmla="*/ 1328 w 8665"/>
              <a:gd name="connsiteY7" fmla="*/ 8647 h 10000"/>
              <a:gd name="connsiteX8" fmla="*/ 3015 w 8665"/>
              <a:gd name="connsiteY8" fmla="*/ 8647 h 10000"/>
              <a:gd name="connsiteX9" fmla="*/ 3048 w 8665"/>
              <a:gd name="connsiteY9" fmla="*/ 8333 h 10000"/>
              <a:gd name="connsiteX10" fmla="*/ 3048 w 8665"/>
              <a:gd name="connsiteY10" fmla="*/ 313 h 10000"/>
              <a:gd name="connsiteX11" fmla="*/ 3081 w 8665"/>
              <a:gd name="connsiteY11" fmla="*/ 0 h 10000"/>
              <a:gd name="connsiteX12" fmla="*/ 4601 w 8665"/>
              <a:gd name="connsiteY12" fmla="*/ 0 h 10000"/>
              <a:gd name="connsiteX13" fmla="*/ 4634 w 8665"/>
              <a:gd name="connsiteY13" fmla="*/ 313 h 10000"/>
              <a:gd name="connsiteX14" fmla="*/ 4634 w 8665"/>
              <a:gd name="connsiteY14" fmla="*/ 5772 h 10000"/>
              <a:gd name="connsiteX15" fmla="*/ 4667 w 8665"/>
              <a:gd name="connsiteY15" fmla="*/ 6085 h 10000"/>
              <a:gd name="connsiteX16" fmla="*/ 5088 w 8665"/>
              <a:gd name="connsiteY16" fmla="*/ 6085 h 10000"/>
              <a:gd name="connsiteX17" fmla="*/ 5121 w 8665"/>
              <a:gd name="connsiteY17" fmla="*/ 5772 h 10000"/>
              <a:gd name="connsiteX18" fmla="*/ 5121 w 8665"/>
              <a:gd name="connsiteY18" fmla="*/ 2293 h 10000"/>
              <a:gd name="connsiteX19" fmla="*/ 5154 w 8665"/>
              <a:gd name="connsiteY19" fmla="*/ 1980 h 10000"/>
              <a:gd name="connsiteX20" fmla="*/ 6089 w 8665"/>
              <a:gd name="connsiteY20" fmla="*/ 1980 h 10000"/>
              <a:gd name="connsiteX21" fmla="*/ 6122 w 8665"/>
              <a:gd name="connsiteY21" fmla="*/ 2293 h 10000"/>
              <a:gd name="connsiteX22" fmla="*/ 6122 w 8665"/>
              <a:gd name="connsiteY22" fmla="*/ 9687 h 10000"/>
              <a:gd name="connsiteX23" fmla="*/ 6155 w 8665"/>
              <a:gd name="connsiteY23" fmla="*/ 10000 h 10000"/>
              <a:gd name="connsiteX24" fmla="*/ 7200 w 8665"/>
              <a:gd name="connsiteY24" fmla="*/ 10000 h 10000"/>
              <a:gd name="connsiteX25" fmla="*/ 7233 w 8665"/>
              <a:gd name="connsiteY25" fmla="*/ 9687 h 10000"/>
              <a:gd name="connsiteX26" fmla="*/ 7233 w 8665"/>
              <a:gd name="connsiteY26" fmla="*/ 6298 h 10000"/>
              <a:gd name="connsiteX27" fmla="*/ 7266 w 8665"/>
              <a:gd name="connsiteY27" fmla="*/ 5984 h 10000"/>
              <a:gd name="connsiteX28" fmla="*/ 8665 w 8665"/>
              <a:gd name="connsiteY28" fmla="*/ 5984 h 10000"/>
              <a:gd name="connsiteX0" fmla="*/ 0 w 9962"/>
              <a:gd name="connsiteY0" fmla="*/ 8322 h 10000"/>
              <a:gd name="connsiteX1" fmla="*/ 0 w 9962"/>
              <a:gd name="connsiteY1" fmla="*/ 2942 h 10000"/>
              <a:gd name="connsiteX2" fmla="*/ 38 w 9962"/>
              <a:gd name="connsiteY2" fmla="*/ 2629 h 10000"/>
              <a:gd name="connsiteX3" fmla="*/ 1418 w 9962"/>
              <a:gd name="connsiteY3" fmla="*/ 2629 h 10000"/>
              <a:gd name="connsiteX4" fmla="*/ 1457 w 9962"/>
              <a:gd name="connsiteY4" fmla="*/ 2942 h 10000"/>
              <a:gd name="connsiteX5" fmla="*/ 1457 w 9962"/>
              <a:gd name="connsiteY5" fmla="*/ 8333 h 10000"/>
              <a:gd name="connsiteX6" fmla="*/ 1495 w 9962"/>
              <a:gd name="connsiteY6" fmla="*/ 8647 h 10000"/>
              <a:gd name="connsiteX7" fmla="*/ 3442 w 9962"/>
              <a:gd name="connsiteY7" fmla="*/ 8647 h 10000"/>
              <a:gd name="connsiteX8" fmla="*/ 3480 w 9962"/>
              <a:gd name="connsiteY8" fmla="*/ 8333 h 10000"/>
              <a:gd name="connsiteX9" fmla="*/ 3480 w 9962"/>
              <a:gd name="connsiteY9" fmla="*/ 313 h 10000"/>
              <a:gd name="connsiteX10" fmla="*/ 3518 w 9962"/>
              <a:gd name="connsiteY10" fmla="*/ 0 h 10000"/>
              <a:gd name="connsiteX11" fmla="*/ 5272 w 9962"/>
              <a:gd name="connsiteY11" fmla="*/ 0 h 10000"/>
              <a:gd name="connsiteX12" fmla="*/ 5310 w 9962"/>
              <a:gd name="connsiteY12" fmla="*/ 313 h 10000"/>
              <a:gd name="connsiteX13" fmla="*/ 5310 w 9962"/>
              <a:gd name="connsiteY13" fmla="*/ 5772 h 10000"/>
              <a:gd name="connsiteX14" fmla="*/ 5348 w 9962"/>
              <a:gd name="connsiteY14" fmla="*/ 6085 h 10000"/>
              <a:gd name="connsiteX15" fmla="*/ 5834 w 9962"/>
              <a:gd name="connsiteY15" fmla="*/ 6085 h 10000"/>
              <a:gd name="connsiteX16" fmla="*/ 5872 w 9962"/>
              <a:gd name="connsiteY16" fmla="*/ 5772 h 10000"/>
              <a:gd name="connsiteX17" fmla="*/ 5872 w 9962"/>
              <a:gd name="connsiteY17" fmla="*/ 2293 h 10000"/>
              <a:gd name="connsiteX18" fmla="*/ 5910 w 9962"/>
              <a:gd name="connsiteY18" fmla="*/ 1980 h 10000"/>
              <a:gd name="connsiteX19" fmla="*/ 6989 w 9962"/>
              <a:gd name="connsiteY19" fmla="*/ 1980 h 10000"/>
              <a:gd name="connsiteX20" fmla="*/ 7027 w 9962"/>
              <a:gd name="connsiteY20" fmla="*/ 2293 h 10000"/>
              <a:gd name="connsiteX21" fmla="*/ 7027 w 9962"/>
              <a:gd name="connsiteY21" fmla="*/ 9687 h 10000"/>
              <a:gd name="connsiteX22" fmla="*/ 7065 w 9962"/>
              <a:gd name="connsiteY22" fmla="*/ 10000 h 10000"/>
              <a:gd name="connsiteX23" fmla="*/ 8271 w 9962"/>
              <a:gd name="connsiteY23" fmla="*/ 10000 h 10000"/>
              <a:gd name="connsiteX24" fmla="*/ 8309 w 9962"/>
              <a:gd name="connsiteY24" fmla="*/ 9687 h 10000"/>
              <a:gd name="connsiteX25" fmla="*/ 8309 w 9962"/>
              <a:gd name="connsiteY25" fmla="*/ 6298 h 10000"/>
              <a:gd name="connsiteX26" fmla="*/ 8347 w 9962"/>
              <a:gd name="connsiteY26" fmla="*/ 5984 h 10000"/>
              <a:gd name="connsiteX27" fmla="*/ 9962 w 9962"/>
              <a:gd name="connsiteY27" fmla="*/ 5984 h 10000"/>
              <a:gd name="connsiteX0" fmla="*/ 0 w 10000"/>
              <a:gd name="connsiteY0" fmla="*/ 2942 h 10000"/>
              <a:gd name="connsiteX1" fmla="*/ 38 w 10000"/>
              <a:gd name="connsiteY1" fmla="*/ 2629 h 10000"/>
              <a:gd name="connsiteX2" fmla="*/ 1423 w 10000"/>
              <a:gd name="connsiteY2" fmla="*/ 2629 h 10000"/>
              <a:gd name="connsiteX3" fmla="*/ 1463 w 10000"/>
              <a:gd name="connsiteY3" fmla="*/ 2942 h 10000"/>
              <a:gd name="connsiteX4" fmla="*/ 1463 w 10000"/>
              <a:gd name="connsiteY4" fmla="*/ 8333 h 10000"/>
              <a:gd name="connsiteX5" fmla="*/ 1501 w 10000"/>
              <a:gd name="connsiteY5" fmla="*/ 8647 h 10000"/>
              <a:gd name="connsiteX6" fmla="*/ 3455 w 10000"/>
              <a:gd name="connsiteY6" fmla="*/ 8647 h 10000"/>
              <a:gd name="connsiteX7" fmla="*/ 3493 w 10000"/>
              <a:gd name="connsiteY7" fmla="*/ 8333 h 10000"/>
              <a:gd name="connsiteX8" fmla="*/ 3493 w 10000"/>
              <a:gd name="connsiteY8" fmla="*/ 313 h 10000"/>
              <a:gd name="connsiteX9" fmla="*/ 3531 w 10000"/>
              <a:gd name="connsiteY9" fmla="*/ 0 h 10000"/>
              <a:gd name="connsiteX10" fmla="*/ 5292 w 10000"/>
              <a:gd name="connsiteY10" fmla="*/ 0 h 10000"/>
              <a:gd name="connsiteX11" fmla="*/ 5330 w 10000"/>
              <a:gd name="connsiteY11" fmla="*/ 313 h 10000"/>
              <a:gd name="connsiteX12" fmla="*/ 5330 w 10000"/>
              <a:gd name="connsiteY12" fmla="*/ 5772 h 10000"/>
              <a:gd name="connsiteX13" fmla="*/ 5368 w 10000"/>
              <a:gd name="connsiteY13" fmla="*/ 6085 h 10000"/>
              <a:gd name="connsiteX14" fmla="*/ 5856 w 10000"/>
              <a:gd name="connsiteY14" fmla="*/ 6085 h 10000"/>
              <a:gd name="connsiteX15" fmla="*/ 5894 w 10000"/>
              <a:gd name="connsiteY15" fmla="*/ 5772 h 10000"/>
              <a:gd name="connsiteX16" fmla="*/ 5894 w 10000"/>
              <a:gd name="connsiteY16" fmla="*/ 2293 h 10000"/>
              <a:gd name="connsiteX17" fmla="*/ 5933 w 10000"/>
              <a:gd name="connsiteY17" fmla="*/ 1980 h 10000"/>
              <a:gd name="connsiteX18" fmla="*/ 7016 w 10000"/>
              <a:gd name="connsiteY18" fmla="*/ 1980 h 10000"/>
              <a:gd name="connsiteX19" fmla="*/ 7054 w 10000"/>
              <a:gd name="connsiteY19" fmla="*/ 2293 h 10000"/>
              <a:gd name="connsiteX20" fmla="*/ 7054 w 10000"/>
              <a:gd name="connsiteY20" fmla="*/ 9687 h 10000"/>
              <a:gd name="connsiteX21" fmla="*/ 7092 w 10000"/>
              <a:gd name="connsiteY21" fmla="*/ 10000 h 10000"/>
              <a:gd name="connsiteX22" fmla="*/ 8303 w 10000"/>
              <a:gd name="connsiteY22" fmla="*/ 10000 h 10000"/>
              <a:gd name="connsiteX23" fmla="*/ 8341 w 10000"/>
              <a:gd name="connsiteY23" fmla="*/ 9687 h 10000"/>
              <a:gd name="connsiteX24" fmla="*/ 8341 w 10000"/>
              <a:gd name="connsiteY24" fmla="*/ 6298 h 10000"/>
              <a:gd name="connsiteX25" fmla="*/ 8379 w 10000"/>
              <a:gd name="connsiteY25" fmla="*/ 5984 h 10000"/>
              <a:gd name="connsiteX26" fmla="*/ 10000 w 10000"/>
              <a:gd name="connsiteY26" fmla="*/ 5984 h 10000"/>
              <a:gd name="connsiteX0" fmla="*/ 0 w 9962"/>
              <a:gd name="connsiteY0" fmla="*/ 2629 h 10000"/>
              <a:gd name="connsiteX1" fmla="*/ 1385 w 9962"/>
              <a:gd name="connsiteY1" fmla="*/ 2629 h 10000"/>
              <a:gd name="connsiteX2" fmla="*/ 1425 w 9962"/>
              <a:gd name="connsiteY2" fmla="*/ 2942 h 10000"/>
              <a:gd name="connsiteX3" fmla="*/ 1425 w 9962"/>
              <a:gd name="connsiteY3" fmla="*/ 8333 h 10000"/>
              <a:gd name="connsiteX4" fmla="*/ 1463 w 9962"/>
              <a:gd name="connsiteY4" fmla="*/ 8647 h 10000"/>
              <a:gd name="connsiteX5" fmla="*/ 3417 w 9962"/>
              <a:gd name="connsiteY5" fmla="*/ 8647 h 10000"/>
              <a:gd name="connsiteX6" fmla="*/ 3455 w 9962"/>
              <a:gd name="connsiteY6" fmla="*/ 8333 h 10000"/>
              <a:gd name="connsiteX7" fmla="*/ 3455 w 9962"/>
              <a:gd name="connsiteY7" fmla="*/ 313 h 10000"/>
              <a:gd name="connsiteX8" fmla="*/ 3493 w 9962"/>
              <a:gd name="connsiteY8" fmla="*/ 0 h 10000"/>
              <a:gd name="connsiteX9" fmla="*/ 5254 w 9962"/>
              <a:gd name="connsiteY9" fmla="*/ 0 h 10000"/>
              <a:gd name="connsiteX10" fmla="*/ 5292 w 9962"/>
              <a:gd name="connsiteY10" fmla="*/ 313 h 10000"/>
              <a:gd name="connsiteX11" fmla="*/ 5292 w 9962"/>
              <a:gd name="connsiteY11" fmla="*/ 5772 h 10000"/>
              <a:gd name="connsiteX12" fmla="*/ 5330 w 9962"/>
              <a:gd name="connsiteY12" fmla="*/ 6085 h 10000"/>
              <a:gd name="connsiteX13" fmla="*/ 5818 w 9962"/>
              <a:gd name="connsiteY13" fmla="*/ 6085 h 10000"/>
              <a:gd name="connsiteX14" fmla="*/ 5856 w 9962"/>
              <a:gd name="connsiteY14" fmla="*/ 5772 h 10000"/>
              <a:gd name="connsiteX15" fmla="*/ 5856 w 9962"/>
              <a:gd name="connsiteY15" fmla="*/ 2293 h 10000"/>
              <a:gd name="connsiteX16" fmla="*/ 5895 w 9962"/>
              <a:gd name="connsiteY16" fmla="*/ 1980 h 10000"/>
              <a:gd name="connsiteX17" fmla="*/ 6978 w 9962"/>
              <a:gd name="connsiteY17" fmla="*/ 1980 h 10000"/>
              <a:gd name="connsiteX18" fmla="*/ 7016 w 9962"/>
              <a:gd name="connsiteY18" fmla="*/ 2293 h 10000"/>
              <a:gd name="connsiteX19" fmla="*/ 7016 w 9962"/>
              <a:gd name="connsiteY19" fmla="*/ 9687 h 10000"/>
              <a:gd name="connsiteX20" fmla="*/ 7054 w 9962"/>
              <a:gd name="connsiteY20" fmla="*/ 10000 h 10000"/>
              <a:gd name="connsiteX21" fmla="*/ 8265 w 9962"/>
              <a:gd name="connsiteY21" fmla="*/ 10000 h 10000"/>
              <a:gd name="connsiteX22" fmla="*/ 8303 w 9962"/>
              <a:gd name="connsiteY22" fmla="*/ 9687 h 10000"/>
              <a:gd name="connsiteX23" fmla="*/ 8303 w 9962"/>
              <a:gd name="connsiteY23" fmla="*/ 6298 h 10000"/>
              <a:gd name="connsiteX24" fmla="*/ 8341 w 9962"/>
              <a:gd name="connsiteY24" fmla="*/ 5984 h 10000"/>
              <a:gd name="connsiteX25" fmla="*/ 9962 w 9962"/>
              <a:gd name="connsiteY25" fmla="*/ 5984 h 10000"/>
              <a:gd name="connsiteX0" fmla="*/ 0 w 8610"/>
              <a:gd name="connsiteY0" fmla="*/ 2629 h 10000"/>
              <a:gd name="connsiteX1" fmla="*/ 40 w 8610"/>
              <a:gd name="connsiteY1" fmla="*/ 2942 h 10000"/>
              <a:gd name="connsiteX2" fmla="*/ 40 w 8610"/>
              <a:gd name="connsiteY2" fmla="*/ 8333 h 10000"/>
              <a:gd name="connsiteX3" fmla="*/ 79 w 8610"/>
              <a:gd name="connsiteY3" fmla="*/ 8647 h 10000"/>
              <a:gd name="connsiteX4" fmla="*/ 2040 w 8610"/>
              <a:gd name="connsiteY4" fmla="*/ 8647 h 10000"/>
              <a:gd name="connsiteX5" fmla="*/ 2078 w 8610"/>
              <a:gd name="connsiteY5" fmla="*/ 8333 h 10000"/>
              <a:gd name="connsiteX6" fmla="*/ 2078 w 8610"/>
              <a:gd name="connsiteY6" fmla="*/ 313 h 10000"/>
              <a:gd name="connsiteX7" fmla="*/ 2116 w 8610"/>
              <a:gd name="connsiteY7" fmla="*/ 0 h 10000"/>
              <a:gd name="connsiteX8" fmla="*/ 3884 w 8610"/>
              <a:gd name="connsiteY8" fmla="*/ 0 h 10000"/>
              <a:gd name="connsiteX9" fmla="*/ 3922 w 8610"/>
              <a:gd name="connsiteY9" fmla="*/ 313 h 10000"/>
              <a:gd name="connsiteX10" fmla="*/ 3922 w 8610"/>
              <a:gd name="connsiteY10" fmla="*/ 5772 h 10000"/>
              <a:gd name="connsiteX11" fmla="*/ 3960 w 8610"/>
              <a:gd name="connsiteY11" fmla="*/ 6085 h 10000"/>
              <a:gd name="connsiteX12" fmla="*/ 4450 w 8610"/>
              <a:gd name="connsiteY12" fmla="*/ 6085 h 10000"/>
              <a:gd name="connsiteX13" fmla="*/ 4488 w 8610"/>
              <a:gd name="connsiteY13" fmla="*/ 5772 h 10000"/>
              <a:gd name="connsiteX14" fmla="*/ 4488 w 8610"/>
              <a:gd name="connsiteY14" fmla="*/ 2293 h 10000"/>
              <a:gd name="connsiteX15" fmla="*/ 4527 w 8610"/>
              <a:gd name="connsiteY15" fmla="*/ 1980 h 10000"/>
              <a:gd name="connsiteX16" fmla="*/ 5615 w 8610"/>
              <a:gd name="connsiteY16" fmla="*/ 1980 h 10000"/>
              <a:gd name="connsiteX17" fmla="*/ 5653 w 8610"/>
              <a:gd name="connsiteY17" fmla="*/ 2293 h 10000"/>
              <a:gd name="connsiteX18" fmla="*/ 5653 w 8610"/>
              <a:gd name="connsiteY18" fmla="*/ 9687 h 10000"/>
              <a:gd name="connsiteX19" fmla="*/ 5691 w 8610"/>
              <a:gd name="connsiteY19" fmla="*/ 10000 h 10000"/>
              <a:gd name="connsiteX20" fmla="*/ 6907 w 8610"/>
              <a:gd name="connsiteY20" fmla="*/ 10000 h 10000"/>
              <a:gd name="connsiteX21" fmla="*/ 6945 w 8610"/>
              <a:gd name="connsiteY21" fmla="*/ 9687 h 10000"/>
              <a:gd name="connsiteX22" fmla="*/ 6945 w 8610"/>
              <a:gd name="connsiteY22" fmla="*/ 6298 h 10000"/>
              <a:gd name="connsiteX23" fmla="*/ 6983 w 8610"/>
              <a:gd name="connsiteY23" fmla="*/ 5984 h 10000"/>
              <a:gd name="connsiteX24" fmla="*/ 8610 w 8610"/>
              <a:gd name="connsiteY24" fmla="*/ 5984 h 10000"/>
              <a:gd name="connsiteX0" fmla="*/ 0 w 9954"/>
              <a:gd name="connsiteY0" fmla="*/ 2942 h 10000"/>
              <a:gd name="connsiteX1" fmla="*/ 0 w 9954"/>
              <a:gd name="connsiteY1" fmla="*/ 8333 h 10000"/>
              <a:gd name="connsiteX2" fmla="*/ 46 w 9954"/>
              <a:gd name="connsiteY2" fmla="*/ 8647 h 10000"/>
              <a:gd name="connsiteX3" fmla="*/ 2323 w 9954"/>
              <a:gd name="connsiteY3" fmla="*/ 8647 h 10000"/>
              <a:gd name="connsiteX4" fmla="*/ 2367 w 9954"/>
              <a:gd name="connsiteY4" fmla="*/ 8333 h 10000"/>
              <a:gd name="connsiteX5" fmla="*/ 2367 w 9954"/>
              <a:gd name="connsiteY5" fmla="*/ 313 h 10000"/>
              <a:gd name="connsiteX6" fmla="*/ 2412 w 9954"/>
              <a:gd name="connsiteY6" fmla="*/ 0 h 10000"/>
              <a:gd name="connsiteX7" fmla="*/ 4465 w 9954"/>
              <a:gd name="connsiteY7" fmla="*/ 0 h 10000"/>
              <a:gd name="connsiteX8" fmla="*/ 4509 w 9954"/>
              <a:gd name="connsiteY8" fmla="*/ 313 h 10000"/>
              <a:gd name="connsiteX9" fmla="*/ 4509 w 9954"/>
              <a:gd name="connsiteY9" fmla="*/ 5772 h 10000"/>
              <a:gd name="connsiteX10" fmla="*/ 4553 w 9954"/>
              <a:gd name="connsiteY10" fmla="*/ 6085 h 10000"/>
              <a:gd name="connsiteX11" fmla="*/ 5122 w 9954"/>
              <a:gd name="connsiteY11" fmla="*/ 6085 h 10000"/>
              <a:gd name="connsiteX12" fmla="*/ 5167 w 9954"/>
              <a:gd name="connsiteY12" fmla="*/ 5772 h 10000"/>
              <a:gd name="connsiteX13" fmla="*/ 5167 w 9954"/>
              <a:gd name="connsiteY13" fmla="*/ 2293 h 10000"/>
              <a:gd name="connsiteX14" fmla="*/ 5212 w 9954"/>
              <a:gd name="connsiteY14" fmla="*/ 1980 h 10000"/>
              <a:gd name="connsiteX15" fmla="*/ 6475 w 9954"/>
              <a:gd name="connsiteY15" fmla="*/ 1980 h 10000"/>
              <a:gd name="connsiteX16" fmla="*/ 6520 w 9954"/>
              <a:gd name="connsiteY16" fmla="*/ 2293 h 10000"/>
              <a:gd name="connsiteX17" fmla="*/ 6520 w 9954"/>
              <a:gd name="connsiteY17" fmla="*/ 9687 h 10000"/>
              <a:gd name="connsiteX18" fmla="*/ 6564 w 9954"/>
              <a:gd name="connsiteY18" fmla="*/ 10000 h 10000"/>
              <a:gd name="connsiteX19" fmla="*/ 7976 w 9954"/>
              <a:gd name="connsiteY19" fmla="*/ 10000 h 10000"/>
              <a:gd name="connsiteX20" fmla="*/ 8020 w 9954"/>
              <a:gd name="connsiteY20" fmla="*/ 9687 h 10000"/>
              <a:gd name="connsiteX21" fmla="*/ 8020 w 9954"/>
              <a:gd name="connsiteY21" fmla="*/ 6298 h 10000"/>
              <a:gd name="connsiteX22" fmla="*/ 8064 w 9954"/>
              <a:gd name="connsiteY22" fmla="*/ 5984 h 10000"/>
              <a:gd name="connsiteX23" fmla="*/ 9954 w 9954"/>
              <a:gd name="connsiteY23" fmla="*/ 5984 h 10000"/>
              <a:gd name="connsiteX0" fmla="*/ 0 w 10000"/>
              <a:gd name="connsiteY0" fmla="*/ 8333 h 10000"/>
              <a:gd name="connsiteX1" fmla="*/ 46 w 10000"/>
              <a:gd name="connsiteY1" fmla="*/ 8647 h 10000"/>
              <a:gd name="connsiteX2" fmla="*/ 2334 w 10000"/>
              <a:gd name="connsiteY2" fmla="*/ 8647 h 10000"/>
              <a:gd name="connsiteX3" fmla="*/ 2378 w 10000"/>
              <a:gd name="connsiteY3" fmla="*/ 8333 h 10000"/>
              <a:gd name="connsiteX4" fmla="*/ 2378 w 10000"/>
              <a:gd name="connsiteY4" fmla="*/ 313 h 10000"/>
              <a:gd name="connsiteX5" fmla="*/ 2423 w 10000"/>
              <a:gd name="connsiteY5" fmla="*/ 0 h 10000"/>
              <a:gd name="connsiteX6" fmla="*/ 4486 w 10000"/>
              <a:gd name="connsiteY6" fmla="*/ 0 h 10000"/>
              <a:gd name="connsiteX7" fmla="*/ 4530 w 10000"/>
              <a:gd name="connsiteY7" fmla="*/ 313 h 10000"/>
              <a:gd name="connsiteX8" fmla="*/ 4530 w 10000"/>
              <a:gd name="connsiteY8" fmla="*/ 5772 h 10000"/>
              <a:gd name="connsiteX9" fmla="*/ 4574 w 10000"/>
              <a:gd name="connsiteY9" fmla="*/ 6085 h 10000"/>
              <a:gd name="connsiteX10" fmla="*/ 5146 w 10000"/>
              <a:gd name="connsiteY10" fmla="*/ 6085 h 10000"/>
              <a:gd name="connsiteX11" fmla="*/ 5191 w 10000"/>
              <a:gd name="connsiteY11" fmla="*/ 5772 h 10000"/>
              <a:gd name="connsiteX12" fmla="*/ 5191 w 10000"/>
              <a:gd name="connsiteY12" fmla="*/ 2293 h 10000"/>
              <a:gd name="connsiteX13" fmla="*/ 5236 w 10000"/>
              <a:gd name="connsiteY13" fmla="*/ 1980 h 10000"/>
              <a:gd name="connsiteX14" fmla="*/ 6505 w 10000"/>
              <a:gd name="connsiteY14" fmla="*/ 1980 h 10000"/>
              <a:gd name="connsiteX15" fmla="*/ 6550 w 10000"/>
              <a:gd name="connsiteY15" fmla="*/ 2293 h 10000"/>
              <a:gd name="connsiteX16" fmla="*/ 6550 w 10000"/>
              <a:gd name="connsiteY16" fmla="*/ 9687 h 10000"/>
              <a:gd name="connsiteX17" fmla="*/ 6594 w 10000"/>
              <a:gd name="connsiteY17" fmla="*/ 10000 h 10000"/>
              <a:gd name="connsiteX18" fmla="*/ 8013 w 10000"/>
              <a:gd name="connsiteY18" fmla="*/ 10000 h 10000"/>
              <a:gd name="connsiteX19" fmla="*/ 8057 w 10000"/>
              <a:gd name="connsiteY19" fmla="*/ 9687 h 10000"/>
              <a:gd name="connsiteX20" fmla="*/ 8057 w 10000"/>
              <a:gd name="connsiteY20" fmla="*/ 6298 h 10000"/>
              <a:gd name="connsiteX21" fmla="*/ 8101 w 10000"/>
              <a:gd name="connsiteY21" fmla="*/ 5984 h 10000"/>
              <a:gd name="connsiteX22" fmla="*/ 10000 w 10000"/>
              <a:gd name="connsiteY22" fmla="*/ 5984 h 10000"/>
              <a:gd name="connsiteX0" fmla="*/ 0 w 8101"/>
              <a:gd name="connsiteY0" fmla="*/ 8333 h 10000"/>
              <a:gd name="connsiteX1" fmla="*/ 46 w 8101"/>
              <a:gd name="connsiteY1" fmla="*/ 8647 h 10000"/>
              <a:gd name="connsiteX2" fmla="*/ 2334 w 8101"/>
              <a:gd name="connsiteY2" fmla="*/ 8647 h 10000"/>
              <a:gd name="connsiteX3" fmla="*/ 2378 w 8101"/>
              <a:gd name="connsiteY3" fmla="*/ 8333 h 10000"/>
              <a:gd name="connsiteX4" fmla="*/ 2378 w 8101"/>
              <a:gd name="connsiteY4" fmla="*/ 313 h 10000"/>
              <a:gd name="connsiteX5" fmla="*/ 2423 w 8101"/>
              <a:gd name="connsiteY5" fmla="*/ 0 h 10000"/>
              <a:gd name="connsiteX6" fmla="*/ 4486 w 8101"/>
              <a:gd name="connsiteY6" fmla="*/ 0 h 10000"/>
              <a:gd name="connsiteX7" fmla="*/ 4530 w 8101"/>
              <a:gd name="connsiteY7" fmla="*/ 313 h 10000"/>
              <a:gd name="connsiteX8" fmla="*/ 4530 w 8101"/>
              <a:gd name="connsiteY8" fmla="*/ 5772 h 10000"/>
              <a:gd name="connsiteX9" fmla="*/ 4574 w 8101"/>
              <a:gd name="connsiteY9" fmla="*/ 6085 h 10000"/>
              <a:gd name="connsiteX10" fmla="*/ 5146 w 8101"/>
              <a:gd name="connsiteY10" fmla="*/ 6085 h 10000"/>
              <a:gd name="connsiteX11" fmla="*/ 5191 w 8101"/>
              <a:gd name="connsiteY11" fmla="*/ 5772 h 10000"/>
              <a:gd name="connsiteX12" fmla="*/ 5191 w 8101"/>
              <a:gd name="connsiteY12" fmla="*/ 2293 h 10000"/>
              <a:gd name="connsiteX13" fmla="*/ 5236 w 8101"/>
              <a:gd name="connsiteY13" fmla="*/ 1980 h 10000"/>
              <a:gd name="connsiteX14" fmla="*/ 6505 w 8101"/>
              <a:gd name="connsiteY14" fmla="*/ 1980 h 10000"/>
              <a:gd name="connsiteX15" fmla="*/ 6550 w 8101"/>
              <a:gd name="connsiteY15" fmla="*/ 2293 h 10000"/>
              <a:gd name="connsiteX16" fmla="*/ 6550 w 8101"/>
              <a:gd name="connsiteY16" fmla="*/ 9687 h 10000"/>
              <a:gd name="connsiteX17" fmla="*/ 6594 w 8101"/>
              <a:gd name="connsiteY17" fmla="*/ 10000 h 10000"/>
              <a:gd name="connsiteX18" fmla="*/ 8013 w 8101"/>
              <a:gd name="connsiteY18" fmla="*/ 10000 h 10000"/>
              <a:gd name="connsiteX19" fmla="*/ 8057 w 8101"/>
              <a:gd name="connsiteY19" fmla="*/ 9687 h 10000"/>
              <a:gd name="connsiteX20" fmla="*/ 8057 w 8101"/>
              <a:gd name="connsiteY20" fmla="*/ 6298 h 10000"/>
              <a:gd name="connsiteX21" fmla="*/ 8101 w 8101"/>
              <a:gd name="connsiteY21" fmla="*/ 5984 h 10000"/>
              <a:gd name="connsiteX0" fmla="*/ 0 w 9946"/>
              <a:gd name="connsiteY0" fmla="*/ 8333 h 10000"/>
              <a:gd name="connsiteX1" fmla="*/ 57 w 9946"/>
              <a:gd name="connsiteY1" fmla="*/ 8647 h 10000"/>
              <a:gd name="connsiteX2" fmla="*/ 2881 w 9946"/>
              <a:gd name="connsiteY2" fmla="*/ 8647 h 10000"/>
              <a:gd name="connsiteX3" fmla="*/ 2935 w 9946"/>
              <a:gd name="connsiteY3" fmla="*/ 8333 h 10000"/>
              <a:gd name="connsiteX4" fmla="*/ 2935 w 9946"/>
              <a:gd name="connsiteY4" fmla="*/ 313 h 10000"/>
              <a:gd name="connsiteX5" fmla="*/ 2991 w 9946"/>
              <a:gd name="connsiteY5" fmla="*/ 0 h 10000"/>
              <a:gd name="connsiteX6" fmla="*/ 5538 w 9946"/>
              <a:gd name="connsiteY6" fmla="*/ 0 h 10000"/>
              <a:gd name="connsiteX7" fmla="*/ 5592 w 9946"/>
              <a:gd name="connsiteY7" fmla="*/ 313 h 10000"/>
              <a:gd name="connsiteX8" fmla="*/ 5592 w 9946"/>
              <a:gd name="connsiteY8" fmla="*/ 5772 h 10000"/>
              <a:gd name="connsiteX9" fmla="*/ 5646 w 9946"/>
              <a:gd name="connsiteY9" fmla="*/ 6085 h 10000"/>
              <a:gd name="connsiteX10" fmla="*/ 6352 w 9946"/>
              <a:gd name="connsiteY10" fmla="*/ 6085 h 10000"/>
              <a:gd name="connsiteX11" fmla="*/ 6408 w 9946"/>
              <a:gd name="connsiteY11" fmla="*/ 5772 h 10000"/>
              <a:gd name="connsiteX12" fmla="*/ 6408 w 9946"/>
              <a:gd name="connsiteY12" fmla="*/ 2293 h 10000"/>
              <a:gd name="connsiteX13" fmla="*/ 6463 w 9946"/>
              <a:gd name="connsiteY13" fmla="*/ 1980 h 10000"/>
              <a:gd name="connsiteX14" fmla="*/ 8030 w 9946"/>
              <a:gd name="connsiteY14" fmla="*/ 1980 h 10000"/>
              <a:gd name="connsiteX15" fmla="*/ 8085 w 9946"/>
              <a:gd name="connsiteY15" fmla="*/ 2293 h 10000"/>
              <a:gd name="connsiteX16" fmla="*/ 8085 w 9946"/>
              <a:gd name="connsiteY16" fmla="*/ 9687 h 10000"/>
              <a:gd name="connsiteX17" fmla="*/ 8140 w 9946"/>
              <a:gd name="connsiteY17" fmla="*/ 10000 h 10000"/>
              <a:gd name="connsiteX18" fmla="*/ 9891 w 9946"/>
              <a:gd name="connsiteY18" fmla="*/ 10000 h 10000"/>
              <a:gd name="connsiteX19" fmla="*/ 9946 w 9946"/>
              <a:gd name="connsiteY19" fmla="*/ 9687 h 10000"/>
              <a:gd name="connsiteX20" fmla="*/ 9946 w 9946"/>
              <a:gd name="connsiteY20" fmla="*/ 6298 h 10000"/>
              <a:gd name="connsiteX0" fmla="*/ 0 w 10000"/>
              <a:gd name="connsiteY0" fmla="*/ 8333 h 10000"/>
              <a:gd name="connsiteX1" fmla="*/ 57 w 10000"/>
              <a:gd name="connsiteY1" fmla="*/ 8647 h 10000"/>
              <a:gd name="connsiteX2" fmla="*/ 2897 w 10000"/>
              <a:gd name="connsiteY2" fmla="*/ 8647 h 10000"/>
              <a:gd name="connsiteX3" fmla="*/ 2951 w 10000"/>
              <a:gd name="connsiteY3" fmla="*/ 8333 h 10000"/>
              <a:gd name="connsiteX4" fmla="*/ 2951 w 10000"/>
              <a:gd name="connsiteY4" fmla="*/ 313 h 10000"/>
              <a:gd name="connsiteX5" fmla="*/ 3007 w 10000"/>
              <a:gd name="connsiteY5" fmla="*/ 0 h 10000"/>
              <a:gd name="connsiteX6" fmla="*/ 5568 w 10000"/>
              <a:gd name="connsiteY6" fmla="*/ 0 h 10000"/>
              <a:gd name="connsiteX7" fmla="*/ 5622 w 10000"/>
              <a:gd name="connsiteY7" fmla="*/ 313 h 10000"/>
              <a:gd name="connsiteX8" fmla="*/ 5622 w 10000"/>
              <a:gd name="connsiteY8" fmla="*/ 5772 h 10000"/>
              <a:gd name="connsiteX9" fmla="*/ 5677 w 10000"/>
              <a:gd name="connsiteY9" fmla="*/ 6085 h 10000"/>
              <a:gd name="connsiteX10" fmla="*/ 6386 w 10000"/>
              <a:gd name="connsiteY10" fmla="*/ 6085 h 10000"/>
              <a:gd name="connsiteX11" fmla="*/ 6443 w 10000"/>
              <a:gd name="connsiteY11" fmla="*/ 5772 h 10000"/>
              <a:gd name="connsiteX12" fmla="*/ 6443 w 10000"/>
              <a:gd name="connsiteY12" fmla="*/ 2293 h 10000"/>
              <a:gd name="connsiteX13" fmla="*/ 6498 w 10000"/>
              <a:gd name="connsiteY13" fmla="*/ 1980 h 10000"/>
              <a:gd name="connsiteX14" fmla="*/ 8074 w 10000"/>
              <a:gd name="connsiteY14" fmla="*/ 1980 h 10000"/>
              <a:gd name="connsiteX15" fmla="*/ 8129 w 10000"/>
              <a:gd name="connsiteY15" fmla="*/ 2293 h 10000"/>
              <a:gd name="connsiteX16" fmla="*/ 8129 w 10000"/>
              <a:gd name="connsiteY16" fmla="*/ 9687 h 10000"/>
              <a:gd name="connsiteX17" fmla="*/ 8184 w 10000"/>
              <a:gd name="connsiteY17" fmla="*/ 10000 h 10000"/>
              <a:gd name="connsiteX18" fmla="*/ 9945 w 10000"/>
              <a:gd name="connsiteY18" fmla="*/ 10000 h 10000"/>
              <a:gd name="connsiteX19" fmla="*/ 10000 w 10000"/>
              <a:gd name="connsiteY19" fmla="*/ 9687 h 10000"/>
              <a:gd name="connsiteX0" fmla="*/ 0 w 9945"/>
              <a:gd name="connsiteY0" fmla="*/ 8333 h 10000"/>
              <a:gd name="connsiteX1" fmla="*/ 57 w 9945"/>
              <a:gd name="connsiteY1" fmla="*/ 8647 h 10000"/>
              <a:gd name="connsiteX2" fmla="*/ 2897 w 9945"/>
              <a:gd name="connsiteY2" fmla="*/ 8647 h 10000"/>
              <a:gd name="connsiteX3" fmla="*/ 2951 w 9945"/>
              <a:gd name="connsiteY3" fmla="*/ 8333 h 10000"/>
              <a:gd name="connsiteX4" fmla="*/ 2951 w 9945"/>
              <a:gd name="connsiteY4" fmla="*/ 313 h 10000"/>
              <a:gd name="connsiteX5" fmla="*/ 3007 w 9945"/>
              <a:gd name="connsiteY5" fmla="*/ 0 h 10000"/>
              <a:gd name="connsiteX6" fmla="*/ 5568 w 9945"/>
              <a:gd name="connsiteY6" fmla="*/ 0 h 10000"/>
              <a:gd name="connsiteX7" fmla="*/ 5622 w 9945"/>
              <a:gd name="connsiteY7" fmla="*/ 313 h 10000"/>
              <a:gd name="connsiteX8" fmla="*/ 5622 w 9945"/>
              <a:gd name="connsiteY8" fmla="*/ 5772 h 10000"/>
              <a:gd name="connsiteX9" fmla="*/ 5677 w 9945"/>
              <a:gd name="connsiteY9" fmla="*/ 6085 h 10000"/>
              <a:gd name="connsiteX10" fmla="*/ 6386 w 9945"/>
              <a:gd name="connsiteY10" fmla="*/ 6085 h 10000"/>
              <a:gd name="connsiteX11" fmla="*/ 6443 w 9945"/>
              <a:gd name="connsiteY11" fmla="*/ 5772 h 10000"/>
              <a:gd name="connsiteX12" fmla="*/ 6443 w 9945"/>
              <a:gd name="connsiteY12" fmla="*/ 2293 h 10000"/>
              <a:gd name="connsiteX13" fmla="*/ 6498 w 9945"/>
              <a:gd name="connsiteY13" fmla="*/ 1980 h 10000"/>
              <a:gd name="connsiteX14" fmla="*/ 8074 w 9945"/>
              <a:gd name="connsiteY14" fmla="*/ 1980 h 10000"/>
              <a:gd name="connsiteX15" fmla="*/ 8129 w 9945"/>
              <a:gd name="connsiteY15" fmla="*/ 2293 h 10000"/>
              <a:gd name="connsiteX16" fmla="*/ 8129 w 9945"/>
              <a:gd name="connsiteY16" fmla="*/ 9687 h 10000"/>
              <a:gd name="connsiteX17" fmla="*/ 8184 w 9945"/>
              <a:gd name="connsiteY17" fmla="*/ 10000 h 10000"/>
              <a:gd name="connsiteX18" fmla="*/ 9945 w 9945"/>
              <a:gd name="connsiteY18" fmla="*/ 10000 h 10000"/>
              <a:gd name="connsiteX0" fmla="*/ 0 w 8229"/>
              <a:gd name="connsiteY0" fmla="*/ 8333 h 10000"/>
              <a:gd name="connsiteX1" fmla="*/ 57 w 8229"/>
              <a:gd name="connsiteY1" fmla="*/ 8647 h 10000"/>
              <a:gd name="connsiteX2" fmla="*/ 2913 w 8229"/>
              <a:gd name="connsiteY2" fmla="*/ 8647 h 10000"/>
              <a:gd name="connsiteX3" fmla="*/ 2967 w 8229"/>
              <a:gd name="connsiteY3" fmla="*/ 8333 h 10000"/>
              <a:gd name="connsiteX4" fmla="*/ 2967 w 8229"/>
              <a:gd name="connsiteY4" fmla="*/ 313 h 10000"/>
              <a:gd name="connsiteX5" fmla="*/ 3024 w 8229"/>
              <a:gd name="connsiteY5" fmla="*/ 0 h 10000"/>
              <a:gd name="connsiteX6" fmla="*/ 5599 w 8229"/>
              <a:gd name="connsiteY6" fmla="*/ 0 h 10000"/>
              <a:gd name="connsiteX7" fmla="*/ 5653 w 8229"/>
              <a:gd name="connsiteY7" fmla="*/ 313 h 10000"/>
              <a:gd name="connsiteX8" fmla="*/ 5653 w 8229"/>
              <a:gd name="connsiteY8" fmla="*/ 5772 h 10000"/>
              <a:gd name="connsiteX9" fmla="*/ 5708 w 8229"/>
              <a:gd name="connsiteY9" fmla="*/ 6085 h 10000"/>
              <a:gd name="connsiteX10" fmla="*/ 6421 w 8229"/>
              <a:gd name="connsiteY10" fmla="*/ 6085 h 10000"/>
              <a:gd name="connsiteX11" fmla="*/ 6479 w 8229"/>
              <a:gd name="connsiteY11" fmla="*/ 5772 h 10000"/>
              <a:gd name="connsiteX12" fmla="*/ 6479 w 8229"/>
              <a:gd name="connsiteY12" fmla="*/ 2293 h 10000"/>
              <a:gd name="connsiteX13" fmla="*/ 6534 w 8229"/>
              <a:gd name="connsiteY13" fmla="*/ 1980 h 10000"/>
              <a:gd name="connsiteX14" fmla="*/ 8119 w 8229"/>
              <a:gd name="connsiteY14" fmla="*/ 1980 h 10000"/>
              <a:gd name="connsiteX15" fmla="*/ 8174 w 8229"/>
              <a:gd name="connsiteY15" fmla="*/ 2293 h 10000"/>
              <a:gd name="connsiteX16" fmla="*/ 8174 w 8229"/>
              <a:gd name="connsiteY16" fmla="*/ 9687 h 10000"/>
              <a:gd name="connsiteX17" fmla="*/ 8229 w 8229"/>
              <a:gd name="connsiteY17" fmla="*/ 10000 h 10000"/>
              <a:gd name="connsiteX0" fmla="*/ 0 w 9933"/>
              <a:gd name="connsiteY0" fmla="*/ 8333 h 9687"/>
              <a:gd name="connsiteX1" fmla="*/ 69 w 9933"/>
              <a:gd name="connsiteY1" fmla="*/ 8647 h 9687"/>
              <a:gd name="connsiteX2" fmla="*/ 3540 w 9933"/>
              <a:gd name="connsiteY2" fmla="*/ 8647 h 9687"/>
              <a:gd name="connsiteX3" fmla="*/ 3606 w 9933"/>
              <a:gd name="connsiteY3" fmla="*/ 8333 h 9687"/>
              <a:gd name="connsiteX4" fmla="*/ 3606 w 9933"/>
              <a:gd name="connsiteY4" fmla="*/ 313 h 9687"/>
              <a:gd name="connsiteX5" fmla="*/ 3675 w 9933"/>
              <a:gd name="connsiteY5" fmla="*/ 0 h 9687"/>
              <a:gd name="connsiteX6" fmla="*/ 6804 w 9933"/>
              <a:gd name="connsiteY6" fmla="*/ 0 h 9687"/>
              <a:gd name="connsiteX7" fmla="*/ 6870 w 9933"/>
              <a:gd name="connsiteY7" fmla="*/ 313 h 9687"/>
              <a:gd name="connsiteX8" fmla="*/ 6870 w 9933"/>
              <a:gd name="connsiteY8" fmla="*/ 5772 h 9687"/>
              <a:gd name="connsiteX9" fmla="*/ 6936 w 9933"/>
              <a:gd name="connsiteY9" fmla="*/ 6085 h 9687"/>
              <a:gd name="connsiteX10" fmla="*/ 7803 w 9933"/>
              <a:gd name="connsiteY10" fmla="*/ 6085 h 9687"/>
              <a:gd name="connsiteX11" fmla="*/ 7873 w 9933"/>
              <a:gd name="connsiteY11" fmla="*/ 5772 h 9687"/>
              <a:gd name="connsiteX12" fmla="*/ 7873 w 9933"/>
              <a:gd name="connsiteY12" fmla="*/ 2293 h 9687"/>
              <a:gd name="connsiteX13" fmla="*/ 7940 w 9933"/>
              <a:gd name="connsiteY13" fmla="*/ 1980 h 9687"/>
              <a:gd name="connsiteX14" fmla="*/ 9866 w 9933"/>
              <a:gd name="connsiteY14" fmla="*/ 1980 h 9687"/>
              <a:gd name="connsiteX15" fmla="*/ 9933 w 9933"/>
              <a:gd name="connsiteY15" fmla="*/ 2293 h 9687"/>
              <a:gd name="connsiteX16" fmla="*/ 9933 w 9933"/>
              <a:gd name="connsiteY16" fmla="*/ 9687 h 9687"/>
              <a:gd name="connsiteX0" fmla="*/ 0 w 10000"/>
              <a:gd name="connsiteY0" fmla="*/ 8602 h 8926"/>
              <a:gd name="connsiteX1" fmla="*/ 69 w 10000"/>
              <a:gd name="connsiteY1" fmla="*/ 8926 h 8926"/>
              <a:gd name="connsiteX2" fmla="*/ 3564 w 10000"/>
              <a:gd name="connsiteY2" fmla="*/ 8926 h 8926"/>
              <a:gd name="connsiteX3" fmla="*/ 3630 w 10000"/>
              <a:gd name="connsiteY3" fmla="*/ 8602 h 8926"/>
              <a:gd name="connsiteX4" fmla="*/ 3630 w 10000"/>
              <a:gd name="connsiteY4" fmla="*/ 323 h 8926"/>
              <a:gd name="connsiteX5" fmla="*/ 3700 w 10000"/>
              <a:gd name="connsiteY5" fmla="*/ 0 h 8926"/>
              <a:gd name="connsiteX6" fmla="*/ 6850 w 10000"/>
              <a:gd name="connsiteY6" fmla="*/ 0 h 8926"/>
              <a:gd name="connsiteX7" fmla="*/ 6916 w 10000"/>
              <a:gd name="connsiteY7" fmla="*/ 323 h 8926"/>
              <a:gd name="connsiteX8" fmla="*/ 6916 w 10000"/>
              <a:gd name="connsiteY8" fmla="*/ 5959 h 8926"/>
              <a:gd name="connsiteX9" fmla="*/ 6983 w 10000"/>
              <a:gd name="connsiteY9" fmla="*/ 6282 h 8926"/>
              <a:gd name="connsiteX10" fmla="*/ 7856 w 10000"/>
              <a:gd name="connsiteY10" fmla="*/ 6282 h 8926"/>
              <a:gd name="connsiteX11" fmla="*/ 7926 w 10000"/>
              <a:gd name="connsiteY11" fmla="*/ 5959 h 8926"/>
              <a:gd name="connsiteX12" fmla="*/ 7926 w 10000"/>
              <a:gd name="connsiteY12" fmla="*/ 2367 h 8926"/>
              <a:gd name="connsiteX13" fmla="*/ 7994 w 10000"/>
              <a:gd name="connsiteY13" fmla="*/ 2044 h 8926"/>
              <a:gd name="connsiteX14" fmla="*/ 9933 w 10000"/>
              <a:gd name="connsiteY14" fmla="*/ 2044 h 8926"/>
              <a:gd name="connsiteX15" fmla="*/ 10000 w 10000"/>
              <a:gd name="connsiteY15" fmla="*/ 2367 h 8926"/>
              <a:gd name="connsiteX0" fmla="*/ 0 w 10000"/>
              <a:gd name="connsiteY0" fmla="*/ 9637 h 10000"/>
              <a:gd name="connsiteX1" fmla="*/ 3564 w 10000"/>
              <a:gd name="connsiteY1" fmla="*/ 10000 h 10000"/>
              <a:gd name="connsiteX2" fmla="*/ 3630 w 10000"/>
              <a:gd name="connsiteY2" fmla="*/ 9637 h 10000"/>
              <a:gd name="connsiteX3" fmla="*/ 3630 w 10000"/>
              <a:gd name="connsiteY3" fmla="*/ 362 h 10000"/>
              <a:gd name="connsiteX4" fmla="*/ 3700 w 10000"/>
              <a:gd name="connsiteY4" fmla="*/ 0 h 10000"/>
              <a:gd name="connsiteX5" fmla="*/ 6850 w 10000"/>
              <a:gd name="connsiteY5" fmla="*/ 0 h 10000"/>
              <a:gd name="connsiteX6" fmla="*/ 6916 w 10000"/>
              <a:gd name="connsiteY6" fmla="*/ 362 h 10000"/>
              <a:gd name="connsiteX7" fmla="*/ 6916 w 10000"/>
              <a:gd name="connsiteY7" fmla="*/ 6676 h 10000"/>
              <a:gd name="connsiteX8" fmla="*/ 6983 w 10000"/>
              <a:gd name="connsiteY8" fmla="*/ 7038 h 10000"/>
              <a:gd name="connsiteX9" fmla="*/ 7856 w 10000"/>
              <a:gd name="connsiteY9" fmla="*/ 7038 h 10000"/>
              <a:gd name="connsiteX10" fmla="*/ 7926 w 10000"/>
              <a:gd name="connsiteY10" fmla="*/ 6676 h 10000"/>
              <a:gd name="connsiteX11" fmla="*/ 7926 w 10000"/>
              <a:gd name="connsiteY11" fmla="*/ 2652 h 10000"/>
              <a:gd name="connsiteX12" fmla="*/ 7994 w 10000"/>
              <a:gd name="connsiteY12" fmla="*/ 2290 h 10000"/>
              <a:gd name="connsiteX13" fmla="*/ 9933 w 10000"/>
              <a:gd name="connsiteY13" fmla="*/ 2290 h 10000"/>
              <a:gd name="connsiteX14" fmla="*/ 10000 w 10000"/>
              <a:gd name="connsiteY14" fmla="*/ 2652 h 10000"/>
              <a:gd name="connsiteX0" fmla="*/ 0 w 9777"/>
              <a:gd name="connsiteY0" fmla="*/ 10089 h 10109"/>
              <a:gd name="connsiteX1" fmla="*/ 3341 w 9777"/>
              <a:gd name="connsiteY1" fmla="*/ 10000 h 10109"/>
              <a:gd name="connsiteX2" fmla="*/ 3407 w 9777"/>
              <a:gd name="connsiteY2" fmla="*/ 9637 h 10109"/>
              <a:gd name="connsiteX3" fmla="*/ 3407 w 9777"/>
              <a:gd name="connsiteY3" fmla="*/ 362 h 10109"/>
              <a:gd name="connsiteX4" fmla="*/ 3477 w 9777"/>
              <a:gd name="connsiteY4" fmla="*/ 0 h 10109"/>
              <a:gd name="connsiteX5" fmla="*/ 6627 w 9777"/>
              <a:gd name="connsiteY5" fmla="*/ 0 h 10109"/>
              <a:gd name="connsiteX6" fmla="*/ 6693 w 9777"/>
              <a:gd name="connsiteY6" fmla="*/ 362 h 10109"/>
              <a:gd name="connsiteX7" fmla="*/ 6693 w 9777"/>
              <a:gd name="connsiteY7" fmla="*/ 6676 h 10109"/>
              <a:gd name="connsiteX8" fmla="*/ 6760 w 9777"/>
              <a:gd name="connsiteY8" fmla="*/ 7038 h 10109"/>
              <a:gd name="connsiteX9" fmla="*/ 7633 w 9777"/>
              <a:gd name="connsiteY9" fmla="*/ 7038 h 10109"/>
              <a:gd name="connsiteX10" fmla="*/ 7703 w 9777"/>
              <a:gd name="connsiteY10" fmla="*/ 6676 h 10109"/>
              <a:gd name="connsiteX11" fmla="*/ 7703 w 9777"/>
              <a:gd name="connsiteY11" fmla="*/ 2652 h 10109"/>
              <a:gd name="connsiteX12" fmla="*/ 7771 w 9777"/>
              <a:gd name="connsiteY12" fmla="*/ 2290 h 10109"/>
              <a:gd name="connsiteX13" fmla="*/ 9710 w 9777"/>
              <a:gd name="connsiteY13" fmla="*/ 2290 h 10109"/>
              <a:gd name="connsiteX14" fmla="*/ 9777 w 9777"/>
              <a:gd name="connsiteY14" fmla="*/ 2652 h 10109"/>
              <a:gd name="connsiteX0" fmla="*/ 0 w 10000"/>
              <a:gd name="connsiteY0" fmla="*/ 9855 h 9901"/>
              <a:gd name="connsiteX1" fmla="*/ 3417 w 10000"/>
              <a:gd name="connsiteY1" fmla="*/ 9892 h 9901"/>
              <a:gd name="connsiteX2" fmla="*/ 3485 w 10000"/>
              <a:gd name="connsiteY2" fmla="*/ 9533 h 9901"/>
              <a:gd name="connsiteX3" fmla="*/ 3485 w 10000"/>
              <a:gd name="connsiteY3" fmla="*/ 358 h 9901"/>
              <a:gd name="connsiteX4" fmla="*/ 3556 w 10000"/>
              <a:gd name="connsiteY4" fmla="*/ 0 h 9901"/>
              <a:gd name="connsiteX5" fmla="*/ 6778 w 10000"/>
              <a:gd name="connsiteY5" fmla="*/ 0 h 9901"/>
              <a:gd name="connsiteX6" fmla="*/ 6846 w 10000"/>
              <a:gd name="connsiteY6" fmla="*/ 358 h 9901"/>
              <a:gd name="connsiteX7" fmla="*/ 6846 w 10000"/>
              <a:gd name="connsiteY7" fmla="*/ 6604 h 9901"/>
              <a:gd name="connsiteX8" fmla="*/ 6914 w 10000"/>
              <a:gd name="connsiteY8" fmla="*/ 6962 h 9901"/>
              <a:gd name="connsiteX9" fmla="*/ 7807 w 10000"/>
              <a:gd name="connsiteY9" fmla="*/ 6962 h 9901"/>
              <a:gd name="connsiteX10" fmla="*/ 7879 w 10000"/>
              <a:gd name="connsiteY10" fmla="*/ 6604 h 9901"/>
              <a:gd name="connsiteX11" fmla="*/ 7879 w 10000"/>
              <a:gd name="connsiteY11" fmla="*/ 2623 h 9901"/>
              <a:gd name="connsiteX12" fmla="*/ 7948 w 10000"/>
              <a:gd name="connsiteY12" fmla="*/ 2265 h 9901"/>
              <a:gd name="connsiteX13" fmla="*/ 9931 w 10000"/>
              <a:gd name="connsiteY13" fmla="*/ 2265 h 9901"/>
              <a:gd name="connsiteX14" fmla="*/ 10000 w 10000"/>
              <a:gd name="connsiteY14" fmla="*/ 2623 h 9901"/>
              <a:gd name="connsiteX0" fmla="*/ 0 w 10000"/>
              <a:gd name="connsiteY0" fmla="*/ 9954 h 10007"/>
              <a:gd name="connsiteX1" fmla="*/ 3417 w 10000"/>
              <a:gd name="connsiteY1" fmla="*/ 9991 h 10007"/>
              <a:gd name="connsiteX2" fmla="*/ 3485 w 10000"/>
              <a:gd name="connsiteY2" fmla="*/ 9628 h 10007"/>
              <a:gd name="connsiteX3" fmla="*/ 3485 w 10000"/>
              <a:gd name="connsiteY3" fmla="*/ 362 h 10007"/>
              <a:gd name="connsiteX4" fmla="*/ 3556 w 10000"/>
              <a:gd name="connsiteY4" fmla="*/ 0 h 10007"/>
              <a:gd name="connsiteX5" fmla="*/ 6778 w 10000"/>
              <a:gd name="connsiteY5" fmla="*/ 0 h 10007"/>
              <a:gd name="connsiteX6" fmla="*/ 6846 w 10000"/>
              <a:gd name="connsiteY6" fmla="*/ 362 h 10007"/>
              <a:gd name="connsiteX7" fmla="*/ 6846 w 10000"/>
              <a:gd name="connsiteY7" fmla="*/ 6670 h 10007"/>
              <a:gd name="connsiteX8" fmla="*/ 6914 w 10000"/>
              <a:gd name="connsiteY8" fmla="*/ 7032 h 10007"/>
              <a:gd name="connsiteX9" fmla="*/ 7807 w 10000"/>
              <a:gd name="connsiteY9" fmla="*/ 7032 h 10007"/>
              <a:gd name="connsiteX10" fmla="*/ 7879 w 10000"/>
              <a:gd name="connsiteY10" fmla="*/ 6670 h 10007"/>
              <a:gd name="connsiteX11" fmla="*/ 7879 w 10000"/>
              <a:gd name="connsiteY11" fmla="*/ 2649 h 10007"/>
              <a:gd name="connsiteX12" fmla="*/ 7948 w 10000"/>
              <a:gd name="connsiteY12" fmla="*/ 2288 h 10007"/>
              <a:gd name="connsiteX13" fmla="*/ 9931 w 10000"/>
              <a:gd name="connsiteY13" fmla="*/ 2288 h 10007"/>
              <a:gd name="connsiteX14" fmla="*/ 10000 w 10000"/>
              <a:gd name="connsiteY14" fmla="*/ 2649 h 10007"/>
              <a:gd name="connsiteX0" fmla="*/ 0 w 10000"/>
              <a:gd name="connsiteY0" fmla="*/ 9954 h 10038"/>
              <a:gd name="connsiteX1" fmla="*/ 3417 w 10000"/>
              <a:gd name="connsiteY1" fmla="*/ 9991 h 10038"/>
              <a:gd name="connsiteX2" fmla="*/ 3485 w 10000"/>
              <a:gd name="connsiteY2" fmla="*/ 9628 h 10038"/>
              <a:gd name="connsiteX3" fmla="*/ 3485 w 10000"/>
              <a:gd name="connsiteY3" fmla="*/ 362 h 10038"/>
              <a:gd name="connsiteX4" fmla="*/ 3556 w 10000"/>
              <a:gd name="connsiteY4" fmla="*/ 0 h 10038"/>
              <a:gd name="connsiteX5" fmla="*/ 6778 w 10000"/>
              <a:gd name="connsiteY5" fmla="*/ 0 h 10038"/>
              <a:gd name="connsiteX6" fmla="*/ 6846 w 10000"/>
              <a:gd name="connsiteY6" fmla="*/ 362 h 10038"/>
              <a:gd name="connsiteX7" fmla="*/ 6846 w 10000"/>
              <a:gd name="connsiteY7" fmla="*/ 6670 h 10038"/>
              <a:gd name="connsiteX8" fmla="*/ 6914 w 10000"/>
              <a:gd name="connsiteY8" fmla="*/ 7032 h 10038"/>
              <a:gd name="connsiteX9" fmla="*/ 7807 w 10000"/>
              <a:gd name="connsiteY9" fmla="*/ 7032 h 10038"/>
              <a:gd name="connsiteX10" fmla="*/ 7879 w 10000"/>
              <a:gd name="connsiteY10" fmla="*/ 6670 h 10038"/>
              <a:gd name="connsiteX11" fmla="*/ 7879 w 10000"/>
              <a:gd name="connsiteY11" fmla="*/ 2649 h 10038"/>
              <a:gd name="connsiteX12" fmla="*/ 7948 w 10000"/>
              <a:gd name="connsiteY12" fmla="*/ 2288 h 10038"/>
              <a:gd name="connsiteX13" fmla="*/ 9931 w 10000"/>
              <a:gd name="connsiteY13" fmla="*/ 2288 h 10038"/>
              <a:gd name="connsiteX14" fmla="*/ 10000 w 10000"/>
              <a:gd name="connsiteY14" fmla="*/ 2649 h 10038"/>
              <a:gd name="connsiteX0" fmla="*/ 0 w 10000"/>
              <a:gd name="connsiteY0" fmla="*/ 9954 h 10007"/>
              <a:gd name="connsiteX1" fmla="*/ 3417 w 10000"/>
              <a:gd name="connsiteY1" fmla="*/ 9991 h 10007"/>
              <a:gd name="connsiteX2" fmla="*/ 3485 w 10000"/>
              <a:gd name="connsiteY2" fmla="*/ 9628 h 10007"/>
              <a:gd name="connsiteX3" fmla="*/ 3485 w 10000"/>
              <a:gd name="connsiteY3" fmla="*/ 362 h 10007"/>
              <a:gd name="connsiteX4" fmla="*/ 3556 w 10000"/>
              <a:gd name="connsiteY4" fmla="*/ 0 h 10007"/>
              <a:gd name="connsiteX5" fmla="*/ 6778 w 10000"/>
              <a:gd name="connsiteY5" fmla="*/ 0 h 10007"/>
              <a:gd name="connsiteX6" fmla="*/ 6846 w 10000"/>
              <a:gd name="connsiteY6" fmla="*/ 362 h 10007"/>
              <a:gd name="connsiteX7" fmla="*/ 6846 w 10000"/>
              <a:gd name="connsiteY7" fmla="*/ 6670 h 10007"/>
              <a:gd name="connsiteX8" fmla="*/ 6914 w 10000"/>
              <a:gd name="connsiteY8" fmla="*/ 7032 h 10007"/>
              <a:gd name="connsiteX9" fmla="*/ 7807 w 10000"/>
              <a:gd name="connsiteY9" fmla="*/ 7032 h 10007"/>
              <a:gd name="connsiteX10" fmla="*/ 7879 w 10000"/>
              <a:gd name="connsiteY10" fmla="*/ 6670 h 10007"/>
              <a:gd name="connsiteX11" fmla="*/ 7879 w 10000"/>
              <a:gd name="connsiteY11" fmla="*/ 2649 h 10007"/>
              <a:gd name="connsiteX12" fmla="*/ 7948 w 10000"/>
              <a:gd name="connsiteY12" fmla="*/ 2288 h 10007"/>
              <a:gd name="connsiteX13" fmla="*/ 9931 w 10000"/>
              <a:gd name="connsiteY13" fmla="*/ 2288 h 10007"/>
              <a:gd name="connsiteX14" fmla="*/ 10000 w 10000"/>
              <a:gd name="connsiteY14" fmla="*/ 2649 h 10007"/>
              <a:gd name="connsiteX0" fmla="*/ 0 w 10000"/>
              <a:gd name="connsiteY0" fmla="*/ 9972 h 10018"/>
              <a:gd name="connsiteX1" fmla="*/ 3417 w 10000"/>
              <a:gd name="connsiteY1" fmla="*/ 9991 h 10018"/>
              <a:gd name="connsiteX2" fmla="*/ 3485 w 10000"/>
              <a:gd name="connsiteY2" fmla="*/ 9628 h 10018"/>
              <a:gd name="connsiteX3" fmla="*/ 3485 w 10000"/>
              <a:gd name="connsiteY3" fmla="*/ 362 h 10018"/>
              <a:gd name="connsiteX4" fmla="*/ 3556 w 10000"/>
              <a:gd name="connsiteY4" fmla="*/ 0 h 10018"/>
              <a:gd name="connsiteX5" fmla="*/ 6778 w 10000"/>
              <a:gd name="connsiteY5" fmla="*/ 0 h 10018"/>
              <a:gd name="connsiteX6" fmla="*/ 6846 w 10000"/>
              <a:gd name="connsiteY6" fmla="*/ 362 h 10018"/>
              <a:gd name="connsiteX7" fmla="*/ 6846 w 10000"/>
              <a:gd name="connsiteY7" fmla="*/ 6670 h 10018"/>
              <a:gd name="connsiteX8" fmla="*/ 6914 w 10000"/>
              <a:gd name="connsiteY8" fmla="*/ 7032 h 10018"/>
              <a:gd name="connsiteX9" fmla="*/ 7807 w 10000"/>
              <a:gd name="connsiteY9" fmla="*/ 7032 h 10018"/>
              <a:gd name="connsiteX10" fmla="*/ 7879 w 10000"/>
              <a:gd name="connsiteY10" fmla="*/ 6670 h 10018"/>
              <a:gd name="connsiteX11" fmla="*/ 7879 w 10000"/>
              <a:gd name="connsiteY11" fmla="*/ 2649 h 10018"/>
              <a:gd name="connsiteX12" fmla="*/ 7948 w 10000"/>
              <a:gd name="connsiteY12" fmla="*/ 2288 h 10018"/>
              <a:gd name="connsiteX13" fmla="*/ 9931 w 10000"/>
              <a:gd name="connsiteY13" fmla="*/ 2288 h 10018"/>
              <a:gd name="connsiteX14" fmla="*/ 10000 w 10000"/>
              <a:gd name="connsiteY14" fmla="*/ 2649 h 10018"/>
              <a:gd name="connsiteX0" fmla="*/ 0 w 10000"/>
              <a:gd name="connsiteY0" fmla="*/ 9972 h 9991"/>
              <a:gd name="connsiteX1" fmla="*/ 3417 w 10000"/>
              <a:gd name="connsiteY1" fmla="*/ 9991 h 9991"/>
              <a:gd name="connsiteX2" fmla="*/ 3485 w 10000"/>
              <a:gd name="connsiteY2" fmla="*/ 9628 h 9991"/>
              <a:gd name="connsiteX3" fmla="*/ 3485 w 10000"/>
              <a:gd name="connsiteY3" fmla="*/ 362 h 9991"/>
              <a:gd name="connsiteX4" fmla="*/ 3556 w 10000"/>
              <a:gd name="connsiteY4" fmla="*/ 0 h 9991"/>
              <a:gd name="connsiteX5" fmla="*/ 6778 w 10000"/>
              <a:gd name="connsiteY5" fmla="*/ 0 h 9991"/>
              <a:gd name="connsiteX6" fmla="*/ 6846 w 10000"/>
              <a:gd name="connsiteY6" fmla="*/ 362 h 9991"/>
              <a:gd name="connsiteX7" fmla="*/ 6846 w 10000"/>
              <a:gd name="connsiteY7" fmla="*/ 6670 h 9991"/>
              <a:gd name="connsiteX8" fmla="*/ 6914 w 10000"/>
              <a:gd name="connsiteY8" fmla="*/ 7032 h 9991"/>
              <a:gd name="connsiteX9" fmla="*/ 7807 w 10000"/>
              <a:gd name="connsiteY9" fmla="*/ 7032 h 9991"/>
              <a:gd name="connsiteX10" fmla="*/ 7879 w 10000"/>
              <a:gd name="connsiteY10" fmla="*/ 6670 h 9991"/>
              <a:gd name="connsiteX11" fmla="*/ 7879 w 10000"/>
              <a:gd name="connsiteY11" fmla="*/ 2649 h 9991"/>
              <a:gd name="connsiteX12" fmla="*/ 7948 w 10000"/>
              <a:gd name="connsiteY12" fmla="*/ 2288 h 9991"/>
              <a:gd name="connsiteX13" fmla="*/ 9931 w 10000"/>
              <a:gd name="connsiteY13" fmla="*/ 2288 h 9991"/>
              <a:gd name="connsiteX14" fmla="*/ 10000 w 10000"/>
              <a:gd name="connsiteY14" fmla="*/ 2649 h 9991"/>
              <a:gd name="connsiteX0" fmla="*/ 0 w 10000"/>
              <a:gd name="connsiteY0" fmla="*/ 10008 h 10015"/>
              <a:gd name="connsiteX1" fmla="*/ 3417 w 10000"/>
              <a:gd name="connsiteY1" fmla="*/ 10000 h 10015"/>
              <a:gd name="connsiteX2" fmla="*/ 3485 w 10000"/>
              <a:gd name="connsiteY2" fmla="*/ 9637 h 10015"/>
              <a:gd name="connsiteX3" fmla="*/ 3485 w 10000"/>
              <a:gd name="connsiteY3" fmla="*/ 362 h 10015"/>
              <a:gd name="connsiteX4" fmla="*/ 3556 w 10000"/>
              <a:gd name="connsiteY4" fmla="*/ 0 h 10015"/>
              <a:gd name="connsiteX5" fmla="*/ 6778 w 10000"/>
              <a:gd name="connsiteY5" fmla="*/ 0 h 10015"/>
              <a:gd name="connsiteX6" fmla="*/ 6846 w 10000"/>
              <a:gd name="connsiteY6" fmla="*/ 362 h 10015"/>
              <a:gd name="connsiteX7" fmla="*/ 6846 w 10000"/>
              <a:gd name="connsiteY7" fmla="*/ 6676 h 10015"/>
              <a:gd name="connsiteX8" fmla="*/ 6914 w 10000"/>
              <a:gd name="connsiteY8" fmla="*/ 7038 h 10015"/>
              <a:gd name="connsiteX9" fmla="*/ 7807 w 10000"/>
              <a:gd name="connsiteY9" fmla="*/ 7038 h 10015"/>
              <a:gd name="connsiteX10" fmla="*/ 7879 w 10000"/>
              <a:gd name="connsiteY10" fmla="*/ 6676 h 10015"/>
              <a:gd name="connsiteX11" fmla="*/ 7879 w 10000"/>
              <a:gd name="connsiteY11" fmla="*/ 2651 h 10015"/>
              <a:gd name="connsiteX12" fmla="*/ 7948 w 10000"/>
              <a:gd name="connsiteY12" fmla="*/ 2290 h 10015"/>
              <a:gd name="connsiteX13" fmla="*/ 9931 w 10000"/>
              <a:gd name="connsiteY13" fmla="*/ 2290 h 10015"/>
              <a:gd name="connsiteX14" fmla="*/ 10000 w 10000"/>
              <a:gd name="connsiteY14" fmla="*/ 2651 h 10015"/>
              <a:gd name="connsiteX0" fmla="*/ 0 w 10000"/>
              <a:gd name="connsiteY0" fmla="*/ 10008 h 10008"/>
              <a:gd name="connsiteX1" fmla="*/ 3417 w 10000"/>
              <a:gd name="connsiteY1" fmla="*/ 10000 h 10008"/>
              <a:gd name="connsiteX2" fmla="*/ 3485 w 10000"/>
              <a:gd name="connsiteY2" fmla="*/ 9637 h 10008"/>
              <a:gd name="connsiteX3" fmla="*/ 3485 w 10000"/>
              <a:gd name="connsiteY3" fmla="*/ 362 h 10008"/>
              <a:gd name="connsiteX4" fmla="*/ 3556 w 10000"/>
              <a:gd name="connsiteY4" fmla="*/ 0 h 10008"/>
              <a:gd name="connsiteX5" fmla="*/ 6778 w 10000"/>
              <a:gd name="connsiteY5" fmla="*/ 0 h 10008"/>
              <a:gd name="connsiteX6" fmla="*/ 6846 w 10000"/>
              <a:gd name="connsiteY6" fmla="*/ 362 h 10008"/>
              <a:gd name="connsiteX7" fmla="*/ 6846 w 10000"/>
              <a:gd name="connsiteY7" fmla="*/ 6676 h 10008"/>
              <a:gd name="connsiteX8" fmla="*/ 6914 w 10000"/>
              <a:gd name="connsiteY8" fmla="*/ 7038 h 10008"/>
              <a:gd name="connsiteX9" fmla="*/ 7807 w 10000"/>
              <a:gd name="connsiteY9" fmla="*/ 7038 h 10008"/>
              <a:gd name="connsiteX10" fmla="*/ 7879 w 10000"/>
              <a:gd name="connsiteY10" fmla="*/ 6676 h 10008"/>
              <a:gd name="connsiteX11" fmla="*/ 7879 w 10000"/>
              <a:gd name="connsiteY11" fmla="*/ 2651 h 10008"/>
              <a:gd name="connsiteX12" fmla="*/ 7948 w 10000"/>
              <a:gd name="connsiteY12" fmla="*/ 2290 h 10008"/>
              <a:gd name="connsiteX13" fmla="*/ 9931 w 10000"/>
              <a:gd name="connsiteY13" fmla="*/ 2290 h 10008"/>
              <a:gd name="connsiteX14" fmla="*/ 10000 w 10000"/>
              <a:gd name="connsiteY14" fmla="*/ 2651 h 10008"/>
              <a:gd name="connsiteX0" fmla="*/ 0 w 10000"/>
              <a:gd name="connsiteY0" fmla="*/ 10008 h 10008"/>
              <a:gd name="connsiteX1" fmla="*/ 3417 w 10000"/>
              <a:gd name="connsiteY1" fmla="*/ 10000 h 10008"/>
              <a:gd name="connsiteX2" fmla="*/ 3485 w 10000"/>
              <a:gd name="connsiteY2" fmla="*/ 9637 h 10008"/>
              <a:gd name="connsiteX3" fmla="*/ 3485 w 10000"/>
              <a:gd name="connsiteY3" fmla="*/ 362 h 10008"/>
              <a:gd name="connsiteX4" fmla="*/ 3556 w 10000"/>
              <a:gd name="connsiteY4" fmla="*/ 0 h 10008"/>
              <a:gd name="connsiteX5" fmla="*/ 6778 w 10000"/>
              <a:gd name="connsiteY5" fmla="*/ 0 h 10008"/>
              <a:gd name="connsiteX6" fmla="*/ 6846 w 10000"/>
              <a:gd name="connsiteY6" fmla="*/ 362 h 10008"/>
              <a:gd name="connsiteX7" fmla="*/ 6846 w 10000"/>
              <a:gd name="connsiteY7" fmla="*/ 6676 h 10008"/>
              <a:gd name="connsiteX8" fmla="*/ 6914 w 10000"/>
              <a:gd name="connsiteY8" fmla="*/ 7038 h 10008"/>
              <a:gd name="connsiteX9" fmla="*/ 7807 w 10000"/>
              <a:gd name="connsiteY9" fmla="*/ 7038 h 10008"/>
              <a:gd name="connsiteX10" fmla="*/ 7879 w 10000"/>
              <a:gd name="connsiteY10" fmla="*/ 6676 h 10008"/>
              <a:gd name="connsiteX11" fmla="*/ 7879 w 10000"/>
              <a:gd name="connsiteY11" fmla="*/ 2651 h 10008"/>
              <a:gd name="connsiteX12" fmla="*/ 7948 w 10000"/>
              <a:gd name="connsiteY12" fmla="*/ 2290 h 10008"/>
              <a:gd name="connsiteX13" fmla="*/ 10000 w 10000"/>
              <a:gd name="connsiteY13" fmla="*/ 2651 h 10008"/>
              <a:gd name="connsiteX0" fmla="*/ 0 w 9969"/>
              <a:gd name="connsiteY0" fmla="*/ 10008 h 10008"/>
              <a:gd name="connsiteX1" fmla="*/ 3417 w 9969"/>
              <a:gd name="connsiteY1" fmla="*/ 10000 h 10008"/>
              <a:gd name="connsiteX2" fmla="*/ 3485 w 9969"/>
              <a:gd name="connsiteY2" fmla="*/ 9637 h 10008"/>
              <a:gd name="connsiteX3" fmla="*/ 3485 w 9969"/>
              <a:gd name="connsiteY3" fmla="*/ 362 h 10008"/>
              <a:gd name="connsiteX4" fmla="*/ 3556 w 9969"/>
              <a:gd name="connsiteY4" fmla="*/ 0 h 10008"/>
              <a:gd name="connsiteX5" fmla="*/ 6778 w 9969"/>
              <a:gd name="connsiteY5" fmla="*/ 0 h 10008"/>
              <a:gd name="connsiteX6" fmla="*/ 6846 w 9969"/>
              <a:gd name="connsiteY6" fmla="*/ 362 h 10008"/>
              <a:gd name="connsiteX7" fmla="*/ 6846 w 9969"/>
              <a:gd name="connsiteY7" fmla="*/ 6676 h 10008"/>
              <a:gd name="connsiteX8" fmla="*/ 6914 w 9969"/>
              <a:gd name="connsiteY8" fmla="*/ 7038 h 10008"/>
              <a:gd name="connsiteX9" fmla="*/ 7807 w 9969"/>
              <a:gd name="connsiteY9" fmla="*/ 7038 h 10008"/>
              <a:gd name="connsiteX10" fmla="*/ 7879 w 9969"/>
              <a:gd name="connsiteY10" fmla="*/ 6676 h 10008"/>
              <a:gd name="connsiteX11" fmla="*/ 7879 w 9969"/>
              <a:gd name="connsiteY11" fmla="*/ 2651 h 10008"/>
              <a:gd name="connsiteX12" fmla="*/ 7948 w 9969"/>
              <a:gd name="connsiteY12" fmla="*/ 2290 h 10008"/>
              <a:gd name="connsiteX13" fmla="*/ 9969 w 9969"/>
              <a:gd name="connsiteY13" fmla="*/ 2271 h 10008"/>
              <a:gd name="connsiteX0" fmla="*/ 0 w 9995"/>
              <a:gd name="connsiteY0" fmla="*/ 10000 h 10000"/>
              <a:gd name="connsiteX1" fmla="*/ 3428 w 9995"/>
              <a:gd name="connsiteY1" fmla="*/ 9992 h 10000"/>
              <a:gd name="connsiteX2" fmla="*/ 3496 w 9995"/>
              <a:gd name="connsiteY2" fmla="*/ 9629 h 10000"/>
              <a:gd name="connsiteX3" fmla="*/ 3496 w 9995"/>
              <a:gd name="connsiteY3" fmla="*/ 362 h 10000"/>
              <a:gd name="connsiteX4" fmla="*/ 3567 w 9995"/>
              <a:gd name="connsiteY4" fmla="*/ 0 h 10000"/>
              <a:gd name="connsiteX5" fmla="*/ 6799 w 9995"/>
              <a:gd name="connsiteY5" fmla="*/ 0 h 10000"/>
              <a:gd name="connsiteX6" fmla="*/ 6867 w 9995"/>
              <a:gd name="connsiteY6" fmla="*/ 362 h 10000"/>
              <a:gd name="connsiteX7" fmla="*/ 6867 w 9995"/>
              <a:gd name="connsiteY7" fmla="*/ 6671 h 10000"/>
              <a:gd name="connsiteX8" fmla="*/ 6936 w 9995"/>
              <a:gd name="connsiteY8" fmla="*/ 7032 h 10000"/>
              <a:gd name="connsiteX9" fmla="*/ 7831 w 9995"/>
              <a:gd name="connsiteY9" fmla="*/ 7032 h 10000"/>
              <a:gd name="connsiteX10" fmla="*/ 7904 w 9995"/>
              <a:gd name="connsiteY10" fmla="*/ 6671 h 10000"/>
              <a:gd name="connsiteX11" fmla="*/ 7904 w 9995"/>
              <a:gd name="connsiteY11" fmla="*/ 2649 h 10000"/>
              <a:gd name="connsiteX12" fmla="*/ 7973 w 9995"/>
              <a:gd name="connsiteY12" fmla="*/ 2288 h 10000"/>
              <a:gd name="connsiteX13" fmla="*/ 9995 w 9995"/>
              <a:gd name="connsiteY13" fmla="*/ 2377 h 10000"/>
              <a:gd name="connsiteX0" fmla="*/ 0 w 10000"/>
              <a:gd name="connsiteY0" fmla="*/ 10000 h 10000"/>
              <a:gd name="connsiteX1" fmla="*/ 3430 w 10000"/>
              <a:gd name="connsiteY1" fmla="*/ 9992 h 10000"/>
              <a:gd name="connsiteX2" fmla="*/ 3498 w 10000"/>
              <a:gd name="connsiteY2" fmla="*/ 9629 h 10000"/>
              <a:gd name="connsiteX3" fmla="*/ 3498 w 10000"/>
              <a:gd name="connsiteY3" fmla="*/ 362 h 10000"/>
              <a:gd name="connsiteX4" fmla="*/ 3569 w 10000"/>
              <a:gd name="connsiteY4" fmla="*/ 0 h 10000"/>
              <a:gd name="connsiteX5" fmla="*/ 6802 w 10000"/>
              <a:gd name="connsiteY5" fmla="*/ 0 h 10000"/>
              <a:gd name="connsiteX6" fmla="*/ 6870 w 10000"/>
              <a:gd name="connsiteY6" fmla="*/ 362 h 10000"/>
              <a:gd name="connsiteX7" fmla="*/ 6870 w 10000"/>
              <a:gd name="connsiteY7" fmla="*/ 6671 h 10000"/>
              <a:gd name="connsiteX8" fmla="*/ 6939 w 10000"/>
              <a:gd name="connsiteY8" fmla="*/ 7032 h 10000"/>
              <a:gd name="connsiteX9" fmla="*/ 7835 w 10000"/>
              <a:gd name="connsiteY9" fmla="*/ 7032 h 10000"/>
              <a:gd name="connsiteX10" fmla="*/ 7908 w 10000"/>
              <a:gd name="connsiteY10" fmla="*/ 6671 h 10000"/>
              <a:gd name="connsiteX11" fmla="*/ 7908 w 10000"/>
              <a:gd name="connsiteY11" fmla="*/ 2649 h 10000"/>
              <a:gd name="connsiteX12" fmla="*/ 7977 w 10000"/>
              <a:gd name="connsiteY12" fmla="*/ 2288 h 10000"/>
              <a:gd name="connsiteX13" fmla="*/ 10000 w 10000"/>
              <a:gd name="connsiteY13" fmla="*/ 2296 h 10000"/>
              <a:gd name="connsiteX0" fmla="*/ 0 w 10049"/>
              <a:gd name="connsiteY0" fmla="*/ 10000 h 10000"/>
              <a:gd name="connsiteX1" fmla="*/ 3479 w 10049"/>
              <a:gd name="connsiteY1" fmla="*/ 9992 h 10000"/>
              <a:gd name="connsiteX2" fmla="*/ 3547 w 10049"/>
              <a:gd name="connsiteY2" fmla="*/ 9629 h 10000"/>
              <a:gd name="connsiteX3" fmla="*/ 3547 w 10049"/>
              <a:gd name="connsiteY3" fmla="*/ 362 h 10000"/>
              <a:gd name="connsiteX4" fmla="*/ 3618 w 10049"/>
              <a:gd name="connsiteY4" fmla="*/ 0 h 10000"/>
              <a:gd name="connsiteX5" fmla="*/ 6851 w 10049"/>
              <a:gd name="connsiteY5" fmla="*/ 0 h 10000"/>
              <a:gd name="connsiteX6" fmla="*/ 6919 w 10049"/>
              <a:gd name="connsiteY6" fmla="*/ 362 h 10000"/>
              <a:gd name="connsiteX7" fmla="*/ 6919 w 10049"/>
              <a:gd name="connsiteY7" fmla="*/ 6671 h 10000"/>
              <a:gd name="connsiteX8" fmla="*/ 6988 w 10049"/>
              <a:gd name="connsiteY8" fmla="*/ 7032 h 10000"/>
              <a:gd name="connsiteX9" fmla="*/ 7884 w 10049"/>
              <a:gd name="connsiteY9" fmla="*/ 7032 h 10000"/>
              <a:gd name="connsiteX10" fmla="*/ 7957 w 10049"/>
              <a:gd name="connsiteY10" fmla="*/ 6671 h 10000"/>
              <a:gd name="connsiteX11" fmla="*/ 7957 w 10049"/>
              <a:gd name="connsiteY11" fmla="*/ 2649 h 10000"/>
              <a:gd name="connsiteX12" fmla="*/ 8026 w 10049"/>
              <a:gd name="connsiteY12" fmla="*/ 2288 h 10000"/>
              <a:gd name="connsiteX13" fmla="*/ 10049 w 10049"/>
              <a:gd name="connsiteY13" fmla="*/ 2296 h 10000"/>
              <a:gd name="connsiteX0" fmla="*/ 0 w 10007"/>
              <a:gd name="connsiteY0" fmla="*/ 10000 h 10000"/>
              <a:gd name="connsiteX1" fmla="*/ 3437 w 10007"/>
              <a:gd name="connsiteY1" fmla="*/ 9992 h 10000"/>
              <a:gd name="connsiteX2" fmla="*/ 3505 w 10007"/>
              <a:gd name="connsiteY2" fmla="*/ 9629 h 10000"/>
              <a:gd name="connsiteX3" fmla="*/ 3505 w 10007"/>
              <a:gd name="connsiteY3" fmla="*/ 362 h 10000"/>
              <a:gd name="connsiteX4" fmla="*/ 3576 w 10007"/>
              <a:gd name="connsiteY4" fmla="*/ 0 h 10000"/>
              <a:gd name="connsiteX5" fmla="*/ 6809 w 10007"/>
              <a:gd name="connsiteY5" fmla="*/ 0 h 10000"/>
              <a:gd name="connsiteX6" fmla="*/ 6877 w 10007"/>
              <a:gd name="connsiteY6" fmla="*/ 362 h 10000"/>
              <a:gd name="connsiteX7" fmla="*/ 6877 w 10007"/>
              <a:gd name="connsiteY7" fmla="*/ 6671 h 10000"/>
              <a:gd name="connsiteX8" fmla="*/ 6946 w 10007"/>
              <a:gd name="connsiteY8" fmla="*/ 7032 h 10000"/>
              <a:gd name="connsiteX9" fmla="*/ 7842 w 10007"/>
              <a:gd name="connsiteY9" fmla="*/ 7032 h 10000"/>
              <a:gd name="connsiteX10" fmla="*/ 7915 w 10007"/>
              <a:gd name="connsiteY10" fmla="*/ 6671 h 10000"/>
              <a:gd name="connsiteX11" fmla="*/ 7915 w 10007"/>
              <a:gd name="connsiteY11" fmla="*/ 2649 h 10000"/>
              <a:gd name="connsiteX12" fmla="*/ 7984 w 10007"/>
              <a:gd name="connsiteY12" fmla="*/ 2288 h 10000"/>
              <a:gd name="connsiteX13" fmla="*/ 10007 w 10007"/>
              <a:gd name="connsiteY13" fmla="*/ 2296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07" h="10000">
                <a:moveTo>
                  <a:pt x="0" y="10000"/>
                </a:moveTo>
                <a:lnTo>
                  <a:pt x="3437" y="9992"/>
                </a:lnTo>
                <a:cubicBezTo>
                  <a:pt x="3474" y="9992"/>
                  <a:pt x="3505" y="9824"/>
                  <a:pt x="3505" y="9629"/>
                </a:cubicBezTo>
                <a:lnTo>
                  <a:pt x="3505" y="362"/>
                </a:lnTo>
                <a:cubicBezTo>
                  <a:pt x="3505" y="168"/>
                  <a:pt x="3536" y="0"/>
                  <a:pt x="3576" y="0"/>
                </a:cubicBezTo>
                <a:lnTo>
                  <a:pt x="6809" y="0"/>
                </a:lnTo>
                <a:cubicBezTo>
                  <a:pt x="6845" y="0"/>
                  <a:pt x="6877" y="168"/>
                  <a:pt x="6877" y="362"/>
                </a:cubicBezTo>
                <a:lnTo>
                  <a:pt x="6877" y="6671"/>
                </a:lnTo>
                <a:cubicBezTo>
                  <a:pt x="6877" y="6865"/>
                  <a:pt x="6906" y="7032"/>
                  <a:pt x="6946" y="7032"/>
                </a:cubicBezTo>
                <a:lnTo>
                  <a:pt x="7842" y="7032"/>
                </a:lnTo>
                <a:cubicBezTo>
                  <a:pt x="7883" y="7032"/>
                  <a:pt x="7915" y="6865"/>
                  <a:pt x="7915" y="6671"/>
                </a:cubicBezTo>
                <a:lnTo>
                  <a:pt x="7915" y="2649"/>
                </a:lnTo>
                <a:cubicBezTo>
                  <a:pt x="7915" y="2443"/>
                  <a:pt x="7943" y="2288"/>
                  <a:pt x="7984" y="2288"/>
                </a:cubicBezTo>
                <a:lnTo>
                  <a:pt x="10007" y="2296"/>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Freeform 8"/>
          <p:cNvSpPr>
            <a:spLocks/>
          </p:cNvSpPr>
          <p:nvPr userDrawn="1"/>
        </p:nvSpPr>
        <p:spPr bwMode="gray">
          <a:xfrm>
            <a:off x="-10278" y="5966252"/>
            <a:ext cx="9157459" cy="323466"/>
          </a:xfrm>
          <a:custGeom>
            <a:avLst/>
            <a:gdLst>
              <a:gd name="T0" fmla="*/ 0 w 8480"/>
              <a:gd name="T1" fmla="*/ 0 h 144"/>
              <a:gd name="T2" fmla="*/ 776 w 8480"/>
              <a:gd name="T3" fmla="*/ 0 h 144"/>
              <a:gd name="T4" fmla="*/ 804 w 8480"/>
              <a:gd name="T5" fmla="*/ 28 h 144"/>
              <a:gd name="T6" fmla="*/ 804 w 8480"/>
              <a:gd name="T7" fmla="*/ 114 h 144"/>
              <a:gd name="T8" fmla="*/ 831 w 8480"/>
              <a:gd name="T9" fmla="*/ 142 h 144"/>
              <a:gd name="T10" fmla="*/ 2854 w 8480"/>
              <a:gd name="T11" fmla="*/ 142 h 144"/>
              <a:gd name="T12" fmla="*/ 2882 w 8480"/>
              <a:gd name="T13" fmla="*/ 114 h 144"/>
              <a:gd name="T14" fmla="*/ 2882 w 8480"/>
              <a:gd name="T15" fmla="*/ 28 h 144"/>
              <a:gd name="T16" fmla="*/ 2910 w 8480"/>
              <a:gd name="T17" fmla="*/ 0 h 144"/>
              <a:gd name="T18" fmla="*/ 6767 w 8480"/>
              <a:gd name="T19" fmla="*/ 0 h 144"/>
              <a:gd name="T20" fmla="*/ 6795 w 8480"/>
              <a:gd name="T21" fmla="*/ 28 h 144"/>
              <a:gd name="T22" fmla="*/ 6795 w 8480"/>
              <a:gd name="T23" fmla="*/ 116 h 144"/>
              <a:gd name="T24" fmla="*/ 6823 w 8480"/>
              <a:gd name="T25" fmla="*/ 144 h 144"/>
              <a:gd name="T26" fmla="*/ 8480 w 8480"/>
              <a:gd name="T27" fmla="*/ 144 h 144"/>
              <a:gd name="connsiteX0" fmla="*/ 0 w 9085"/>
              <a:gd name="connsiteY0" fmla="*/ 0 h 10000"/>
              <a:gd name="connsiteX1" fmla="*/ 33 w 9085"/>
              <a:gd name="connsiteY1" fmla="*/ 1944 h 10000"/>
              <a:gd name="connsiteX2" fmla="*/ 33 w 9085"/>
              <a:gd name="connsiteY2" fmla="*/ 7917 h 10000"/>
              <a:gd name="connsiteX3" fmla="*/ 65 w 9085"/>
              <a:gd name="connsiteY3" fmla="*/ 9861 h 10000"/>
              <a:gd name="connsiteX4" fmla="*/ 2451 w 9085"/>
              <a:gd name="connsiteY4" fmla="*/ 9861 h 10000"/>
              <a:gd name="connsiteX5" fmla="*/ 2484 w 9085"/>
              <a:gd name="connsiteY5" fmla="*/ 7917 h 10000"/>
              <a:gd name="connsiteX6" fmla="*/ 2484 w 9085"/>
              <a:gd name="connsiteY6" fmla="*/ 1944 h 10000"/>
              <a:gd name="connsiteX7" fmla="*/ 2517 w 9085"/>
              <a:gd name="connsiteY7" fmla="*/ 0 h 10000"/>
              <a:gd name="connsiteX8" fmla="*/ 7065 w 9085"/>
              <a:gd name="connsiteY8" fmla="*/ 0 h 10000"/>
              <a:gd name="connsiteX9" fmla="*/ 7098 w 9085"/>
              <a:gd name="connsiteY9" fmla="*/ 1944 h 10000"/>
              <a:gd name="connsiteX10" fmla="*/ 7098 w 9085"/>
              <a:gd name="connsiteY10" fmla="*/ 8056 h 10000"/>
              <a:gd name="connsiteX11" fmla="*/ 7131 w 9085"/>
              <a:gd name="connsiteY11" fmla="*/ 10000 h 10000"/>
              <a:gd name="connsiteX12" fmla="*/ 9085 w 9085"/>
              <a:gd name="connsiteY12" fmla="*/ 10000 h 10000"/>
              <a:gd name="connsiteX0" fmla="*/ 0 w 9964"/>
              <a:gd name="connsiteY0" fmla="*/ 1944 h 10000"/>
              <a:gd name="connsiteX1" fmla="*/ 0 w 9964"/>
              <a:gd name="connsiteY1" fmla="*/ 7917 h 10000"/>
              <a:gd name="connsiteX2" fmla="*/ 36 w 9964"/>
              <a:gd name="connsiteY2" fmla="*/ 9861 h 10000"/>
              <a:gd name="connsiteX3" fmla="*/ 2662 w 9964"/>
              <a:gd name="connsiteY3" fmla="*/ 9861 h 10000"/>
              <a:gd name="connsiteX4" fmla="*/ 2698 w 9964"/>
              <a:gd name="connsiteY4" fmla="*/ 7917 h 10000"/>
              <a:gd name="connsiteX5" fmla="*/ 2698 w 9964"/>
              <a:gd name="connsiteY5" fmla="*/ 1944 h 10000"/>
              <a:gd name="connsiteX6" fmla="*/ 2735 w 9964"/>
              <a:gd name="connsiteY6" fmla="*/ 0 h 10000"/>
              <a:gd name="connsiteX7" fmla="*/ 7741 w 9964"/>
              <a:gd name="connsiteY7" fmla="*/ 0 h 10000"/>
              <a:gd name="connsiteX8" fmla="*/ 7777 w 9964"/>
              <a:gd name="connsiteY8" fmla="*/ 1944 h 10000"/>
              <a:gd name="connsiteX9" fmla="*/ 7777 w 9964"/>
              <a:gd name="connsiteY9" fmla="*/ 8056 h 10000"/>
              <a:gd name="connsiteX10" fmla="*/ 7813 w 9964"/>
              <a:gd name="connsiteY10" fmla="*/ 10000 h 10000"/>
              <a:gd name="connsiteX11" fmla="*/ 9964 w 9964"/>
              <a:gd name="connsiteY11" fmla="*/ 10000 h 10000"/>
              <a:gd name="connsiteX0" fmla="*/ 0 w 10000"/>
              <a:gd name="connsiteY0" fmla="*/ 7917 h 10000"/>
              <a:gd name="connsiteX1" fmla="*/ 36 w 10000"/>
              <a:gd name="connsiteY1" fmla="*/ 9861 h 10000"/>
              <a:gd name="connsiteX2" fmla="*/ 2672 w 10000"/>
              <a:gd name="connsiteY2" fmla="*/ 9861 h 10000"/>
              <a:gd name="connsiteX3" fmla="*/ 2708 w 10000"/>
              <a:gd name="connsiteY3" fmla="*/ 7917 h 10000"/>
              <a:gd name="connsiteX4" fmla="*/ 2708 w 10000"/>
              <a:gd name="connsiteY4" fmla="*/ 1944 h 10000"/>
              <a:gd name="connsiteX5" fmla="*/ 2745 w 10000"/>
              <a:gd name="connsiteY5" fmla="*/ 0 h 10000"/>
              <a:gd name="connsiteX6" fmla="*/ 7769 w 10000"/>
              <a:gd name="connsiteY6" fmla="*/ 0 h 10000"/>
              <a:gd name="connsiteX7" fmla="*/ 7805 w 10000"/>
              <a:gd name="connsiteY7" fmla="*/ 1944 h 10000"/>
              <a:gd name="connsiteX8" fmla="*/ 7805 w 10000"/>
              <a:gd name="connsiteY8" fmla="*/ 8056 h 10000"/>
              <a:gd name="connsiteX9" fmla="*/ 7841 w 10000"/>
              <a:gd name="connsiteY9" fmla="*/ 10000 h 10000"/>
              <a:gd name="connsiteX10" fmla="*/ 10000 w 10000"/>
              <a:gd name="connsiteY10" fmla="*/ 10000 h 10000"/>
              <a:gd name="connsiteX0" fmla="*/ 0 w 9964"/>
              <a:gd name="connsiteY0" fmla="*/ 9861 h 10000"/>
              <a:gd name="connsiteX1" fmla="*/ 2636 w 9964"/>
              <a:gd name="connsiteY1" fmla="*/ 9861 h 10000"/>
              <a:gd name="connsiteX2" fmla="*/ 2672 w 9964"/>
              <a:gd name="connsiteY2" fmla="*/ 7917 h 10000"/>
              <a:gd name="connsiteX3" fmla="*/ 2672 w 9964"/>
              <a:gd name="connsiteY3" fmla="*/ 1944 h 10000"/>
              <a:gd name="connsiteX4" fmla="*/ 2709 w 9964"/>
              <a:gd name="connsiteY4" fmla="*/ 0 h 10000"/>
              <a:gd name="connsiteX5" fmla="*/ 7733 w 9964"/>
              <a:gd name="connsiteY5" fmla="*/ 0 h 10000"/>
              <a:gd name="connsiteX6" fmla="*/ 7769 w 9964"/>
              <a:gd name="connsiteY6" fmla="*/ 1944 h 10000"/>
              <a:gd name="connsiteX7" fmla="*/ 7769 w 9964"/>
              <a:gd name="connsiteY7" fmla="*/ 8056 h 10000"/>
              <a:gd name="connsiteX8" fmla="*/ 7805 w 9964"/>
              <a:gd name="connsiteY8" fmla="*/ 10000 h 10000"/>
              <a:gd name="connsiteX9" fmla="*/ 9964 w 9964"/>
              <a:gd name="connsiteY9" fmla="*/ 10000 h 10000"/>
              <a:gd name="connsiteX0" fmla="*/ 0 w 7833"/>
              <a:gd name="connsiteY0" fmla="*/ 9861 h 10000"/>
              <a:gd name="connsiteX1" fmla="*/ 2646 w 7833"/>
              <a:gd name="connsiteY1" fmla="*/ 9861 h 10000"/>
              <a:gd name="connsiteX2" fmla="*/ 2682 w 7833"/>
              <a:gd name="connsiteY2" fmla="*/ 7917 h 10000"/>
              <a:gd name="connsiteX3" fmla="*/ 2682 w 7833"/>
              <a:gd name="connsiteY3" fmla="*/ 1944 h 10000"/>
              <a:gd name="connsiteX4" fmla="*/ 2719 w 7833"/>
              <a:gd name="connsiteY4" fmla="*/ 0 h 10000"/>
              <a:gd name="connsiteX5" fmla="*/ 7761 w 7833"/>
              <a:gd name="connsiteY5" fmla="*/ 0 h 10000"/>
              <a:gd name="connsiteX6" fmla="*/ 7797 w 7833"/>
              <a:gd name="connsiteY6" fmla="*/ 1944 h 10000"/>
              <a:gd name="connsiteX7" fmla="*/ 7797 w 7833"/>
              <a:gd name="connsiteY7" fmla="*/ 8056 h 10000"/>
              <a:gd name="connsiteX8" fmla="*/ 7833 w 7833"/>
              <a:gd name="connsiteY8" fmla="*/ 10000 h 10000"/>
              <a:gd name="connsiteX0" fmla="*/ 0 w 9954"/>
              <a:gd name="connsiteY0" fmla="*/ 9861 h 9861"/>
              <a:gd name="connsiteX1" fmla="*/ 3378 w 9954"/>
              <a:gd name="connsiteY1" fmla="*/ 9861 h 9861"/>
              <a:gd name="connsiteX2" fmla="*/ 3424 w 9954"/>
              <a:gd name="connsiteY2" fmla="*/ 7917 h 9861"/>
              <a:gd name="connsiteX3" fmla="*/ 3424 w 9954"/>
              <a:gd name="connsiteY3" fmla="*/ 1944 h 9861"/>
              <a:gd name="connsiteX4" fmla="*/ 3471 w 9954"/>
              <a:gd name="connsiteY4" fmla="*/ 0 h 9861"/>
              <a:gd name="connsiteX5" fmla="*/ 9908 w 9954"/>
              <a:gd name="connsiteY5" fmla="*/ 0 h 9861"/>
              <a:gd name="connsiteX6" fmla="*/ 9954 w 9954"/>
              <a:gd name="connsiteY6" fmla="*/ 1944 h 9861"/>
              <a:gd name="connsiteX7" fmla="*/ 9954 w 9954"/>
              <a:gd name="connsiteY7" fmla="*/ 8056 h 9861"/>
              <a:gd name="connsiteX0" fmla="*/ 0 w 10000"/>
              <a:gd name="connsiteY0" fmla="*/ 10000 h 10000"/>
              <a:gd name="connsiteX1" fmla="*/ 3394 w 10000"/>
              <a:gd name="connsiteY1" fmla="*/ 10000 h 10000"/>
              <a:gd name="connsiteX2" fmla="*/ 3440 w 10000"/>
              <a:gd name="connsiteY2" fmla="*/ 8029 h 10000"/>
              <a:gd name="connsiteX3" fmla="*/ 3440 w 10000"/>
              <a:gd name="connsiteY3" fmla="*/ 1971 h 10000"/>
              <a:gd name="connsiteX4" fmla="*/ 3487 w 10000"/>
              <a:gd name="connsiteY4" fmla="*/ 0 h 10000"/>
              <a:gd name="connsiteX5" fmla="*/ 9954 w 10000"/>
              <a:gd name="connsiteY5" fmla="*/ 0 h 10000"/>
              <a:gd name="connsiteX6" fmla="*/ 10000 w 10000"/>
              <a:gd name="connsiteY6" fmla="*/ 1971 h 10000"/>
              <a:gd name="connsiteX0" fmla="*/ 0 w 7965"/>
              <a:gd name="connsiteY0" fmla="*/ 9803 h 10000"/>
              <a:gd name="connsiteX1" fmla="*/ 1359 w 7965"/>
              <a:gd name="connsiteY1" fmla="*/ 10000 h 10000"/>
              <a:gd name="connsiteX2" fmla="*/ 1405 w 7965"/>
              <a:gd name="connsiteY2" fmla="*/ 8029 h 10000"/>
              <a:gd name="connsiteX3" fmla="*/ 1405 w 7965"/>
              <a:gd name="connsiteY3" fmla="*/ 1971 h 10000"/>
              <a:gd name="connsiteX4" fmla="*/ 1452 w 7965"/>
              <a:gd name="connsiteY4" fmla="*/ 0 h 10000"/>
              <a:gd name="connsiteX5" fmla="*/ 7919 w 7965"/>
              <a:gd name="connsiteY5" fmla="*/ 0 h 10000"/>
              <a:gd name="connsiteX6" fmla="*/ 7965 w 7965"/>
              <a:gd name="connsiteY6" fmla="*/ 1971 h 10000"/>
              <a:gd name="connsiteX0" fmla="*/ 0 w 10000"/>
              <a:gd name="connsiteY0" fmla="*/ 9803 h 10000"/>
              <a:gd name="connsiteX1" fmla="*/ 1706 w 10000"/>
              <a:gd name="connsiteY1" fmla="*/ 10000 h 10000"/>
              <a:gd name="connsiteX2" fmla="*/ 1764 w 10000"/>
              <a:gd name="connsiteY2" fmla="*/ 8029 h 10000"/>
              <a:gd name="connsiteX3" fmla="*/ 1764 w 10000"/>
              <a:gd name="connsiteY3" fmla="*/ 1971 h 10000"/>
              <a:gd name="connsiteX4" fmla="*/ 1823 w 10000"/>
              <a:gd name="connsiteY4" fmla="*/ 0 h 10000"/>
              <a:gd name="connsiteX5" fmla="*/ 9942 w 10000"/>
              <a:gd name="connsiteY5" fmla="*/ 0 h 10000"/>
              <a:gd name="connsiteX6" fmla="*/ 10000 w 10000"/>
              <a:gd name="connsiteY6" fmla="*/ 1971 h 10000"/>
              <a:gd name="connsiteX0" fmla="*/ 0 w 9295"/>
              <a:gd name="connsiteY0" fmla="*/ 9803 h 10000"/>
              <a:gd name="connsiteX1" fmla="*/ 1001 w 9295"/>
              <a:gd name="connsiteY1" fmla="*/ 10000 h 10000"/>
              <a:gd name="connsiteX2" fmla="*/ 1059 w 9295"/>
              <a:gd name="connsiteY2" fmla="*/ 8029 h 10000"/>
              <a:gd name="connsiteX3" fmla="*/ 1059 w 9295"/>
              <a:gd name="connsiteY3" fmla="*/ 1971 h 10000"/>
              <a:gd name="connsiteX4" fmla="*/ 1118 w 9295"/>
              <a:gd name="connsiteY4" fmla="*/ 0 h 10000"/>
              <a:gd name="connsiteX5" fmla="*/ 9237 w 9295"/>
              <a:gd name="connsiteY5" fmla="*/ 0 h 10000"/>
              <a:gd name="connsiteX6" fmla="*/ 9295 w 9295"/>
              <a:gd name="connsiteY6" fmla="*/ 1971 h 10000"/>
              <a:gd name="connsiteX0" fmla="*/ 0 w 10000"/>
              <a:gd name="connsiteY0" fmla="*/ 10246 h 10246"/>
              <a:gd name="connsiteX1" fmla="*/ 1077 w 10000"/>
              <a:gd name="connsiteY1" fmla="*/ 10000 h 10246"/>
              <a:gd name="connsiteX2" fmla="*/ 1139 w 10000"/>
              <a:gd name="connsiteY2" fmla="*/ 8029 h 10246"/>
              <a:gd name="connsiteX3" fmla="*/ 1139 w 10000"/>
              <a:gd name="connsiteY3" fmla="*/ 1971 h 10246"/>
              <a:gd name="connsiteX4" fmla="*/ 1203 w 10000"/>
              <a:gd name="connsiteY4" fmla="*/ 0 h 10246"/>
              <a:gd name="connsiteX5" fmla="*/ 9938 w 10000"/>
              <a:gd name="connsiteY5" fmla="*/ 0 h 10246"/>
              <a:gd name="connsiteX6" fmla="*/ 10000 w 10000"/>
              <a:gd name="connsiteY6" fmla="*/ 1971 h 10246"/>
              <a:gd name="connsiteX0" fmla="*/ 0 w 10000"/>
              <a:gd name="connsiteY0" fmla="*/ 9951 h 10000"/>
              <a:gd name="connsiteX1" fmla="*/ 1077 w 10000"/>
              <a:gd name="connsiteY1" fmla="*/ 10000 h 10000"/>
              <a:gd name="connsiteX2" fmla="*/ 1139 w 10000"/>
              <a:gd name="connsiteY2" fmla="*/ 8029 h 10000"/>
              <a:gd name="connsiteX3" fmla="*/ 1139 w 10000"/>
              <a:gd name="connsiteY3" fmla="*/ 1971 h 10000"/>
              <a:gd name="connsiteX4" fmla="*/ 1203 w 10000"/>
              <a:gd name="connsiteY4" fmla="*/ 0 h 10000"/>
              <a:gd name="connsiteX5" fmla="*/ 9938 w 10000"/>
              <a:gd name="connsiteY5" fmla="*/ 0 h 10000"/>
              <a:gd name="connsiteX6" fmla="*/ 10000 w 10000"/>
              <a:gd name="connsiteY6" fmla="*/ 1971 h 10000"/>
              <a:gd name="connsiteX0" fmla="*/ 0 w 10000"/>
              <a:gd name="connsiteY0" fmla="*/ 9951 h 10000"/>
              <a:gd name="connsiteX1" fmla="*/ 1077 w 10000"/>
              <a:gd name="connsiteY1" fmla="*/ 10000 h 10000"/>
              <a:gd name="connsiteX2" fmla="*/ 1139 w 10000"/>
              <a:gd name="connsiteY2" fmla="*/ 8029 h 10000"/>
              <a:gd name="connsiteX3" fmla="*/ 1139 w 10000"/>
              <a:gd name="connsiteY3" fmla="*/ 1971 h 10000"/>
              <a:gd name="connsiteX4" fmla="*/ 1203 w 10000"/>
              <a:gd name="connsiteY4" fmla="*/ 0 h 10000"/>
              <a:gd name="connsiteX5" fmla="*/ 10000 w 10000"/>
              <a:gd name="connsiteY5" fmla="*/ 1971 h 10000"/>
              <a:gd name="connsiteX0" fmla="*/ 0 w 8215"/>
              <a:gd name="connsiteY0" fmla="*/ 12209 h 12258"/>
              <a:gd name="connsiteX1" fmla="*/ 1077 w 8215"/>
              <a:gd name="connsiteY1" fmla="*/ 12258 h 12258"/>
              <a:gd name="connsiteX2" fmla="*/ 1139 w 8215"/>
              <a:gd name="connsiteY2" fmla="*/ 10287 h 12258"/>
              <a:gd name="connsiteX3" fmla="*/ 1139 w 8215"/>
              <a:gd name="connsiteY3" fmla="*/ 4229 h 12258"/>
              <a:gd name="connsiteX4" fmla="*/ 1203 w 8215"/>
              <a:gd name="connsiteY4" fmla="*/ 2258 h 12258"/>
              <a:gd name="connsiteX5" fmla="*/ 8215 w 8215"/>
              <a:gd name="connsiteY5" fmla="*/ 0 h 12258"/>
              <a:gd name="connsiteX0" fmla="*/ 0 w 10000"/>
              <a:gd name="connsiteY0" fmla="*/ 8195 h 8235"/>
              <a:gd name="connsiteX1" fmla="*/ 1311 w 10000"/>
              <a:gd name="connsiteY1" fmla="*/ 8235 h 8235"/>
              <a:gd name="connsiteX2" fmla="*/ 1386 w 10000"/>
              <a:gd name="connsiteY2" fmla="*/ 6627 h 8235"/>
              <a:gd name="connsiteX3" fmla="*/ 1386 w 10000"/>
              <a:gd name="connsiteY3" fmla="*/ 1685 h 8235"/>
              <a:gd name="connsiteX4" fmla="*/ 1464 w 10000"/>
              <a:gd name="connsiteY4" fmla="*/ 77 h 8235"/>
              <a:gd name="connsiteX5" fmla="*/ 10000 w 10000"/>
              <a:gd name="connsiteY5" fmla="*/ 0 h 8235"/>
              <a:gd name="connsiteX0" fmla="*/ 0 w 10000"/>
              <a:gd name="connsiteY0" fmla="*/ 9951 h 10000"/>
              <a:gd name="connsiteX1" fmla="*/ 1311 w 10000"/>
              <a:gd name="connsiteY1" fmla="*/ 10000 h 10000"/>
              <a:gd name="connsiteX2" fmla="*/ 1386 w 10000"/>
              <a:gd name="connsiteY2" fmla="*/ 8047 h 10000"/>
              <a:gd name="connsiteX3" fmla="*/ 1386 w 10000"/>
              <a:gd name="connsiteY3" fmla="*/ 2046 h 10000"/>
              <a:gd name="connsiteX4" fmla="*/ 1464 w 10000"/>
              <a:gd name="connsiteY4" fmla="*/ 94 h 10000"/>
              <a:gd name="connsiteX5" fmla="*/ 10000 w 10000"/>
              <a:gd name="connsiteY5" fmla="*/ 0 h 10000"/>
              <a:gd name="connsiteX0" fmla="*/ 0 w 9993"/>
              <a:gd name="connsiteY0" fmla="*/ 9857 h 9906"/>
              <a:gd name="connsiteX1" fmla="*/ 1311 w 9993"/>
              <a:gd name="connsiteY1" fmla="*/ 9906 h 9906"/>
              <a:gd name="connsiteX2" fmla="*/ 1386 w 9993"/>
              <a:gd name="connsiteY2" fmla="*/ 7953 h 9906"/>
              <a:gd name="connsiteX3" fmla="*/ 1386 w 9993"/>
              <a:gd name="connsiteY3" fmla="*/ 1952 h 9906"/>
              <a:gd name="connsiteX4" fmla="*/ 1464 w 9993"/>
              <a:gd name="connsiteY4" fmla="*/ 0 h 9906"/>
              <a:gd name="connsiteX5" fmla="*/ 9993 w 9993"/>
              <a:gd name="connsiteY5" fmla="*/ 101 h 9906"/>
              <a:gd name="connsiteX0" fmla="*/ 0 w 10007"/>
              <a:gd name="connsiteY0" fmla="*/ 10439 h 10488"/>
              <a:gd name="connsiteX1" fmla="*/ 1312 w 10007"/>
              <a:gd name="connsiteY1" fmla="*/ 10488 h 10488"/>
              <a:gd name="connsiteX2" fmla="*/ 1387 w 10007"/>
              <a:gd name="connsiteY2" fmla="*/ 8516 h 10488"/>
              <a:gd name="connsiteX3" fmla="*/ 1387 w 10007"/>
              <a:gd name="connsiteY3" fmla="*/ 2459 h 10488"/>
              <a:gd name="connsiteX4" fmla="*/ 1465 w 10007"/>
              <a:gd name="connsiteY4" fmla="*/ 488 h 10488"/>
              <a:gd name="connsiteX5" fmla="*/ 10007 w 10007"/>
              <a:gd name="connsiteY5" fmla="*/ 0 h 10488"/>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496 h 10000"/>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1480 h 10000"/>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496 h 10000"/>
              <a:gd name="connsiteX0" fmla="*/ 0 w 10021"/>
              <a:gd name="connsiteY0" fmla="*/ 10045 h 10094"/>
              <a:gd name="connsiteX1" fmla="*/ 1312 w 10021"/>
              <a:gd name="connsiteY1" fmla="*/ 10094 h 10094"/>
              <a:gd name="connsiteX2" fmla="*/ 1387 w 10021"/>
              <a:gd name="connsiteY2" fmla="*/ 8122 h 10094"/>
              <a:gd name="connsiteX3" fmla="*/ 1387 w 10021"/>
              <a:gd name="connsiteY3" fmla="*/ 2065 h 10094"/>
              <a:gd name="connsiteX4" fmla="*/ 1465 w 10021"/>
              <a:gd name="connsiteY4" fmla="*/ 94 h 10094"/>
              <a:gd name="connsiteX5" fmla="*/ 10021 w 10021"/>
              <a:gd name="connsiteY5" fmla="*/ 0 h 10094"/>
              <a:gd name="connsiteX0" fmla="*/ 0 w 10021"/>
              <a:gd name="connsiteY0" fmla="*/ 10438 h 10487"/>
              <a:gd name="connsiteX1" fmla="*/ 1312 w 10021"/>
              <a:gd name="connsiteY1" fmla="*/ 10487 h 10487"/>
              <a:gd name="connsiteX2" fmla="*/ 1387 w 10021"/>
              <a:gd name="connsiteY2" fmla="*/ 8515 h 10487"/>
              <a:gd name="connsiteX3" fmla="*/ 1387 w 10021"/>
              <a:gd name="connsiteY3" fmla="*/ 2458 h 10487"/>
              <a:gd name="connsiteX4" fmla="*/ 1465 w 10021"/>
              <a:gd name="connsiteY4" fmla="*/ 487 h 10487"/>
              <a:gd name="connsiteX5" fmla="*/ 10021 w 10021"/>
              <a:gd name="connsiteY5" fmla="*/ 0 h 10487"/>
              <a:gd name="connsiteX0" fmla="*/ 0 w 10021"/>
              <a:gd name="connsiteY0" fmla="*/ 9951 h 10000"/>
              <a:gd name="connsiteX1" fmla="*/ 1312 w 10021"/>
              <a:gd name="connsiteY1" fmla="*/ 10000 h 10000"/>
              <a:gd name="connsiteX2" fmla="*/ 1387 w 10021"/>
              <a:gd name="connsiteY2" fmla="*/ 8028 h 10000"/>
              <a:gd name="connsiteX3" fmla="*/ 1387 w 10021"/>
              <a:gd name="connsiteY3" fmla="*/ 1971 h 10000"/>
              <a:gd name="connsiteX4" fmla="*/ 1465 w 10021"/>
              <a:gd name="connsiteY4" fmla="*/ 0 h 10000"/>
              <a:gd name="connsiteX5" fmla="*/ 10021 w 10021"/>
              <a:gd name="connsiteY5" fmla="*/ 300 h 10000"/>
              <a:gd name="connsiteX0" fmla="*/ 0 w 10021"/>
              <a:gd name="connsiteY0" fmla="*/ 10241 h 10290"/>
              <a:gd name="connsiteX1" fmla="*/ 1312 w 10021"/>
              <a:gd name="connsiteY1" fmla="*/ 10290 h 10290"/>
              <a:gd name="connsiteX2" fmla="*/ 1387 w 10021"/>
              <a:gd name="connsiteY2" fmla="*/ 8318 h 10290"/>
              <a:gd name="connsiteX3" fmla="*/ 1387 w 10021"/>
              <a:gd name="connsiteY3" fmla="*/ 2261 h 10290"/>
              <a:gd name="connsiteX4" fmla="*/ 1465 w 10021"/>
              <a:gd name="connsiteY4" fmla="*/ 290 h 10290"/>
              <a:gd name="connsiteX5" fmla="*/ 10021 w 10021"/>
              <a:gd name="connsiteY5" fmla="*/ 0 h 10290"/>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217"/>
              <a:gd name="connsiteX1" fmla="*/ 1312 w 10018"/>
              <a:gd name="connsiteY1" fmla="*/ 10217 h 10217"/>
              <a:gd name="connsiteX2" fmla="*/ 1387 w 10018"/>
              <a:gd name="connsiteY2" fmla="*/ 8097 h 10217"/>
              <a:gd name="connsiteX3" fmla="*/ 1387 w 10018"/>
              <a:gd name="connsiteY3" fmla="*/ 2040 h 10217"/>
              <a:gd name="connsiteX4" fmla="*/ 1465 w 10018"/>
              <a:gd name="connsiteY4" fmla="*/ 69 h 10217"/>
              <a:gd name="connsiteX5" fmla="*/ 10018 w 10018"/>
              <a:gd name="connsiteY5" fmla="*/ 0 h 10217"/>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12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12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9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09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4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4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142"/>
              <a:gd name="connsiteX1" fmla="*/ 1304 w 10018"/>
              <a:gd name="connsiteY1" fmla="*/ 10142 h 10142"/>
              <a:gd name="connsiteX2" fmla="*/ 1387 w 10018"/>
              <a:gd name="connsiteY2" fmla="*/ 8097 h 10142"/>
              <a:gd name="connsiteX3" fmla="*/ 1387 w 10018"/>
              <a:gd name="connsiteY3" fmla="*/ 2040 h 10142"/>
              <a:gd name="connsiteX4" fmla="*/ 1465 w 10018"/>
              <a:gd name="connsiteY4" fmla="*/ 69 h 10142"/>
              <a:gd name="connsiteX5" fmla="*/ 10018 w 10018"/>
              <a:gd name="connsiteY5" fmla="*/ 0 h 10142"/>
              <a:gd name="connsiteX0" fmla="*/ 0 w 10018"/>
              <a:gd name="connsiteY0" fmla="*/ 10020 h 10142"/>
              <a:gd name="connsiteX1" fmla="*/ 1309 w 10018"/>
              <a:gd name="connsiteY1" fmla="*/ 10142 h 10142"/>
              <a:gd name="connsiteX2" fmla="*/ 1387 w 10018"/>
              <a:gd name="connsiteY2" fmla="*/ 8097 h 10142"/>
              <a:gd name="connsiteX3" fmla="*/ 1387 w 10018"/>
              <a:gd name="connsiteY3" fmla="*/ 2040 h 10142"/>
              <a:gd name="connsiteX4" fmla="*/ 1465 w 10018"/>
              <a:gd name="connsiteY4" fmla="*/ 69 h 10142"/>
              <a:gd name="connsiteX5" fmla="*/ 10018 w 10018"/>
              <a:gd name="connsiteY5" fmla="*/ 0 h 10142"/>
              <a:gd name="connsiteX0" fmla="*/ 0 w 10018"/>
              <a:gd name="connsiteY0" fmla="*/ 10020 h 10020"/>
              <a:gd name="connsiteX1" fmla="*/ 1309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298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290"/>
              <a:gd name="connsiteX1" fmla="*/ 1301 w 10018"/>
              <a:gd name="connsiteY1" fmla="*/ 10290 h 10290"/>
              <a:gd name="connsiteX2" fmla="*/ 1387 w 10018"/>
              <a:gd name="connsiteY2" fmla="*/ 8097 h 10290"/>
              <a:gd name="connsiteX3" fmla="*/ 1387 w 10018"/>
              <a:gd name="connsiteY3" fmla="*/ 2040 h 10290"/>
              <a:gd name="connsiteX4" fmla="*/ 1465 w 10018"/>
              <a:gd name="connsiteY4" fmla="*/ 69 h 10290"/>
              <a:gd name="connsiteX5" fmla="*/ 10018 w 10018"/>
              <a:gd name="connsiteY5" fmla="*/ 0 h 1029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1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70 w 10088"/>
              <a:gd name="connsiteY0" fmla="*/ 10020 h 10069"/>
              <a:gd name="connsiteX1" fmla="*/ 1371 w 10088"/>
              <a:gd name="connsiteY1" fmla="*/ 10069 h 10069"/>
              <a:gd name="connsiteX2" fmla="*/ 1457 w 10088"/>
              <a:gd name="connsiteY2" fmla="*/ 8097 h 10069"/>
              <a:gd name="connsiteX3" fmla="*/ 1457 w 10088"/>
              <a:gd name="connsiteY3" fmla="*/ 2040 h 10069"/>
              <a:gd name="connsiteX4" fmla="*/ 1535 w 10088"/>
              <a:gd name="connsiteY4" fmla="*/ 69 h 10069"/>
              <a:gd name="connsiteX5" fmla="*/ 10088 w 10088"/>
              <a:gd name="connsiteY5" fmla="*/ 0 h 10069"/>
              <a:gd name="connsiteX0" fmla="*/ 46 w 10064"/>
              <a:gd name="connsiteY0" fmla="*/ 10020 h 10230"/>
              <a:gd name="connsiteX1" fmla="*/ 1347 w 10064"/>
              <a:gd name="connsiteY1" fmla="*/ 10069 h 10230"/>
              <a:gd name="connsiteX2" fmla="*/ 1433 w 10064"/>
              <a:gd name="connsiteY2" fmla="*/ 8097 h 10230"/>
              <a:gd name="connsiteX3" fmla="*/ 1433 w 10064"/>
              <a:gd name="connsiteY3" fmla="*/ 2040 h 10230"/>
              <a:gd name="connsiteX4" fmla="*/ 1511 w 10064"/>
              <a:gd name="connsiteY4" fmla="*/ 69 h 10230"/>
              <a:gd name="connsiteX5" fmla="*/ 10064 w 10064"/>
              <a:gd name="connsiteY5" fmla="*/ 0 h 10230"/>
              <a:gd name="connsiteX0" fmla="*/ 50 w 10068"/>
              <a:gd name="connsiteY0" fmla="*/ 10020 h 10133"/>
              <a:gd name="connsiteX1" fmla="*/ 1351 w 10068"/>
              <a:gd name="connsiteY1" fmla="*/ 10069 h 10133"/>
              <a:gd name="connsiteX2" fmla="*/ 1437 w 10068"/>
              <a:gd name="connsiteY2" fmla="*/ 8097 h 10133"/>
              <a:gd name="connsiteX3" fmla="*/ 1437 w 10068"/>
              <a:gd name="connsiteY3" fmla="*/ 2040 h 10133"/>
              <a:gd name="connsiteX4" fmla="*/ 1515 w 10068"/>
              <a:gd name="connsiteY4" fmla="*/ 69 h 10133"/>
              <a:gd name="connsiteX5" fmla="*/ 10068 w 10068"/>
              <a:gd name="connsiteY5" fmla="*/ 0 h 10133"/>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3 w 10021"/>
              <a:gd name="connsiteY0" fmla="*/ 10020 h 10069"/>
              <a:gd name="connsiteX1" fmla="*/ 1304 w 10021"/>
              <a:gd name="connsiteY1" fmla="*/ 10069 h 10069"/>
              <a:gd name="connsiteX2" fmla="*/ 1390 w 10021"/>
              <a:gd name="connsiteY2" fmla="*/ 8097 h 10069"/>
              <a:gd name="connsiteX3" fmla="*/ 1390 w 10021"/>
              <a:gd name="connsiteY3" fmla="*/ 2040 h 10069"/>
              <a:gd name="connsiteX4" fmla="*/ 1468 w 10021"/>
              <a:gd name="connsiteY4" fmla="*/ 69 h 10069"/>
              <a:gd name="connsiteX5" fmla="*/ 10021 w 10021"/>
              <a:gd name="connsiteY5" fmla="*/ 0 h 10069"/>
              <a:gd name="connsiteX0" fmla="*/ 3 w 10021"/>
              <a:gd name="connsiteY0" fmla="*/ 10020 h 10217"/>
              <a:gd name="connsiteX1" fmla="*/ 1304 w 10021"/>
              <a:gd name="connsiteY1" fmla="*/ 10217 h 10217"/>
              <a:gd name="connsiteX2" fmla="*/ 1390 w 10021"/>
              <a:gd name="connsiteY2" fmla="*/ 8097 h 10217"/>
              <a:gd name="connsiteX3" fmla="*/ 1390 w 10021"/>
              <a:gd name="connsiteY3" fmla="*/ 2040 h 10217"/>
              <a:gd name="connsiteX4" fmla="*/ 1468 w 10021"/>
              <a:gd name="connsiteY4" fmla="*/ 69 h 10217"/>
              <a:gd name="connsiteX5" fmla="*/ 10021 w 10021"/>
              <a:gd name="connsiteY5" fmla="*/ 0 h 10217"/>
              <a:gd name="connsiteX0" fmla="*/ 3 w 10021"/>
              <a:gd name="connsiteY0" fmla="*/ 10020 h 10020"/>
              <a:gd name="connsiteX1" fmla="*/ 1304 w 10021"/>
              <a:gd name="connsiteY1" fmla="*/ 9996 h 10020"/>
              <a:gd name="connsiteX2" fmla="*/ 1390 w 10021"/>
              <a:gd name="connsiteY2" fmla="*/ 8097 h 10020"/>
              <a:gd name="connsiteX3" fmla="*/ 1390 w 10021"/>
              <a:gd name="connsiteY3" fmla="*/ 2040 h 10020"/>
              <a:gd name="connsiteX4" fmla="*/ 1468 w 10021"/>
              <a:gd name="connsiteY4" fmla="*/ 69 h 10020"/>
              <a:gd name="connsiteX5" fmla="*/ 10021 w 10021"/>
              <a:gd name="connsiteY5" fmla="*/ 0 h 10020"/>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4"/>
              <a:gd name="connsiteX1" fmla="*/ 1301 w 10018"/>
              <a:gd name="connsiteY1" fmla="*/ 9996 h 10064"/>
              <a:gd name="connsiteX2" fmla="*/ 1387 w 10018"/>
              <a:gd name="connsiteY2" fmla="*/ 8097 h 10064"/>
              <a:gd name="connsiteX3" fmla="*/ 1387 w 10018"/>
              <a:gd name="connsiteY3" fmla="*/ 2040 h 10064"/>
              <a:gd name="connsiteX4" fmla="*/ 1465 w 10018"/>
              <a:gd name="connsiteY4" fmla="*/ 69 h 10064"/>
              <a:gd name="connsiteX5" fmla="*/ 10018 w 10018"/>
              <a:gd name="connsiteY5" fmla="*/ 0 h 10064"/>
              <a:gd name="connsiteX0" fmla="*/ 0 w 10018"/>
              <a:gd name="connsiteY0" fmla="*/ 10020 h 10047"/>
              <a:gd name="connsiteX1" fmla="*/ 1301 w 10018"/>
              <a:gd name="connsiteY1" fmla="*/ 9996 h 10047"/>
              <a:gd name="connsiteX2" fmla="*/ 1387 w 10018"/>
              <a:gd name="connsiteY2" fmla="*/ 8097 h 10047"/>
              <a:gd name="connsiteX3" fmla="*/ 1387 w 10018"/>
              <a:gd name="connsiteY3" fmla="*/ 2040 h 10047"/>
              <a:gd name="connsiteX4" fmla="*/ 1465 w 10018"/>
              <a:gd name="connsiteY4" fmla="*/ 69 h 10047"/>
              <a:gd name="connsiteX5" fmla="*/ 10018 w 10018"/>
              <a:gd name="connsiteY5" fmla="*/ 0 h 10047"/>
              <a:gd name="connsiteX0" fmla="*/ 0 w 10018"/>
              <a:gd name="connsiteY0" fmla="*/ 10020 h 10047"/>
              <a:gd name="connsiteX1" fmla="*/ 1301 w 10018"/>
              <a:gd name="connsiteY1" fmla="*/ 9996 h 10047"/>
              <a:gd name="connsiteX2" fmla="*/ 1387 w 10018"/>
              <a:gd name="connsiteY2" fmla="*/ 8097 h 10047"/>
              <a:gd name="connsiteX3" fmla="*/ 1387 w 10018"/>
              <a:gd name="connsiteY3" fmla="*/ 2040 h 10047"/>
              <a:gd name="connsiteX4" fmla="*/ 1465 w 10018"/>
              <a:gd name="connsiteY4" fmla="*/ 69 h 10047"/>
              <a:gd name="connsiteX5" fmla="*/ 10018 w 10018"/>
              <a:gd name="connsiteY5" fmla="*/ 0 h 10047"/>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8"/>
              <a:gd name="connsiteX1" fmla="*/ 1301 w 10018"/>
              <a:gd name="connsiteY1" fmla="*/ 9996 h 10068"/>
              <a:gd name="connsiteX2" fmla="*/ 1387 w 10018"/>
              <a:gd name="connsiteY2" fmla="*/ 8097 h 10068"/>
              <a:gd name="connsiteX3" fmla="*/ 1387 w 10018"/>
              <a:gd name="connsiteY3" fmla="*/ 2040 h 10068"/>
              <a:gd name="connsiteX4" fmla="*/ 1465 w 10018"/>
              <a:gd name="connsiteY4" fmla="*/ 69 h 10068"/>
              <a:gd name="connsiteX5" fmla="*/ 10018 w 10018"/>
              <a:gd name="connsiteY5" fmla="*/ 0 h 10068"/>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18" h="10020">
                <a:moveTo>
                  <a:pt x="0" y="10020"/>
                </a:moveTo>
                <a:cubicBezTo>
                  <a:pt x="522" y="10020"/>
                  <a:pt x="1266" y="9996"/>
                  <a:pt x="1301" y="9996"/>
                </a:cubicBezTo>
                <a:cubicBezTo>
                  <a:pt x="1344" y="9996"/>
                  <a:pt x="1387" y="9224"/>
                  <a:pt x="1387" y="8097"/>
                </a:cubicBezTo>
                <a:lnTo>
                  <a:pt x="1387" y="2040"/>
                </a:lnTo>
                <a:cubicBezTo>
                  <a:pt x="1387" y="913"/>
                  <a:pt x="1424" y="69"/>
                  <a:pt x="1465" y="69"/>
                </a:cubicBezTo>
                <a:lnTo>
                  <a:pt x="10018" y="0"/>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46163348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line and Content">
    <p:spTree>
      <p:nvGrpSpPr>
        <p:cNvPr id="1" name=""/>
        <p:cNvGrpSpPr/>
        <p:nvPr/>
      </p:nvGrpSpPr>
      <p:grpSpPr>
        <a:xfrm>
          <a:off x="0" y="0"/>
          <a:ext cx="0" cy="0"/>
          <a:chOff x="0" y="0"/>
          <a:chExt cx="0" cy="0"/>
        </a:xfrm>
      </p:grpSpPr>
      <p:sp>
        <p:nvSpPr>
          <p:cNvPr id="6" name="Rubrik 1"/>
          <p:cNvSpPr>
            <a:spLocks noGrp="1"/>
          </p:cNvSpPr>
          <p:nvPr>
            <p:ph type="title"/>
          </p:nvPr>
        </p:nvSpPr>
        <p:spPr>
          <a:xfrm>
            <a:off x="1619250" y="404870"/>
            <a:ext cx="6935788" cy="668338"/>
          </a:xfrm>
        </p:spPr>
        <p:txBody>
          <a:bodyPr/>
          <a:lstStyle/>
          <a:p>
            <a:r>
              <a:rPr lang="en-US" smtClean="0"/>
              <a:t>Click to edit Master title style</a:t>
            </a:r>
            <a:endParaRPr lang="en-GB" dirty="0"/>
          </a:p>
        </p:txBody>
      </p:sp>
      <p:sp>
        <p:nvSpPr>
          <p:cNvPr id="7" name="Platshållare för innehåll 2"/>
          <p:cNvSpPr>
            <a:spLocks noGrp="1"/>
          </p:cNvSpPr>
          <p:nvPr>
            <p:ph idx="1"/>
          </p:nvPr>
        </p:nvSpPr>
        <p:spPr>
          <a:xfrm>
            <a:off x="1619250" y="1582739"/>
            <a:ext cx="6935788" cy="407828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8" name="Platshållare för datum 3"/>
          <p:cNvSpPr>
            <a:spLocks noGrp="1"/>
          </p:cNvSpPr>
          <p:nvPr>
            <p:ph type="dt" sz="half" idx="10"/>
          </p:nvPr>
        </p:nvSpPr>
        <p:spPr>
          <a:xfrm>
            <a:off x="5580112" y="6288509"/>
            <a:ext cx="2133600" cy="365125"/>
          </a:xfrm>
        </p:spPr>
        <p:txBody>
          <a:bodyPr/>
          <a:lstStyle>
            <a:lvl1pPr>
              <a:defRPr sz="1100"/>
            </a:lvl1pPr>
          </a:lstStyle>
          <a:p>
            <a:fld id="{144EECA4-5F1F-4744-8DC3-CE10A121C83D}" type="datetime1">
              <a:rPr lang="sv-SE" smtClean="0"/>
              <a:t>2017-12-09</a:t>
            </a:fld>
            <a:endParaRPr lang="sv-SE"/>
          </a:p>
        </p:txBody>
      </p:sp>
      <p:sp>
        <p:nvSpPr>
          <p:cNvPr id="9"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‹Nr.›</a:t>
            </a:fld>
            <a:endParaRPr lang="sv-SE"/>
          </a:p>
        </p:txBody>
      </p:sp>
      <p:sp>
        <p:nvSpPr>
          <p:cNvPr id="10"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218266394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619250" y="1582739"/>
            <a:ext cx="3312790" cy="407828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9" name="Platshållare för bild 8"/>
          <p:cNvSpPr>
            <a:spLocks noGrp="1"/>
          </p:cNvSpPr>
          <p:nvPr>
            <p:ph type="pic" sz="quarter" idx="13"/>
          </p:nvPr>
        </p:nvSpPr>
        <p:spPr>
          <a:xfrm>
            <a:off x="5226050" y="1582739"/>
            <a:ext cx="3328988" cy="4078286"/>
          </a:xfrm>
        </p:spPr>
        <p:txBody>
          <a:bodyPr/>
          <a:lstStyle/>
          <a:p>
            <a:r>
              <a:rPr lang="en-US" smtClean="0"/>
              <a:t>Click icon to add picture</a:t>
            </a:r>
            <a:endParaRPr lang="en-GB"/>
          </a:p>
        </p:txBody>
      </p:sp>
      <p:sp>
        <p:nvSpPr>
          <p:cNvPr id="8" name="Rubrik 1"/>
          <p:cNvSpPr>
            <a:spLocks noGrp="1"/>
          </p:cNvSpPr>
          <p:nvPr>
            <p:ph type="title"/>
          </p:nvPr>
        </p:nvSpPr>
        <p:spPr>
          <a:xfrm>
            <a:off x="1619250" y="404870"/>
            <a:ext cx="6935788" cy="668338"/>
          </a:xfrm>
        </p:spPr>
        <p:txBody>
          <a:bodyPr/>
          <a:lstStyle/>
          <a:p>
            <a:r>
              <a:rPr lang="en-US" smtClean="0"/>
              <a:t>Click to edit Master title style</a:t>
            </a:r>
            <a:endParaRPr lang="en-GB" dirty="0"/>
          </a:p>
        </p:txBody>
      </p:sp>
      <p:sp>
        <p:nvSpPr>
          <p:cNvPr id="10" name="Platshållare för datum 3"/>
          <p:cNvSpPr>
            <a:spLocks noGrp="1"/>
          </p:cNvSpPr>
          <p:nvPr>
            <p:ph type="dt" sz="half" idx="10"/>
          </p:nvPr>
        </p:nvSpPr>
        <p:spPr>
          <a:xfrm>
            <a:off x="5580112" y="6288509"/>
            <a:ext cx="2133600" cy="365125"/>
          </a:xfrm>
        </p:spPr>
        <p:txBody>
          <a:bodyPr/>
          <a:lstStyle>
            <a:lvl1pPr>
              <a:defRPr sz="1100"/>
            </a:lvl1pPr>
          </a:lstStyle>
          <a:p>
            <a:fld id="{8001F663-03C3-4AD6-9F2D-7B13D8C3ACC4}" type="datetime1">
              <a:rPr lang="sv-SE" smtClean="0"/>
              <a:t>2017-12-09</a:t>
            </a:fld>
            <a:endParaRPr lang="sv-SE"/>
          </a:p>
        </p:txBody>
      </p:sp>
      <p:sp>
        <p:nvSpPr>
          <p:cNvPr id="11"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‹Nr.›</a:t>
            </a:fld>
            <a:endParaRPr lang="sv-SE"/>
          </a:p>
        </p:txBody>
      </p:sp>
      <p:sp>
        <p:nvSpPr>
          <p:cNvPr id="12"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183420318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and graph">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619250" y="1582739"/>
            <a:ext cx="3312790" cy="407828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8" name="Platshållare för diagram 7"/>
          <p:cNvSpPr>
            <a:spLocks noGrp="1"/>
          </p:cNvSpPr>
          <p:nvPr>
            <p:ph type="chart" sz="quarter" idx="13"/>
          </p:nvPr>
        </p:nvSpPr>
        <p:spPr>
          <a:xfrm>
            <a:off x="5226050" y="1582740"/>
            <a:ext cx="3328988" cy="4078286"/>
          </a:xfrm>
        </p:spPr>
        <p:txBody>
          <a:bodyPr>
            <a:normAutofit/>
          </a:bodyPr>
          <a:lstStyle>
            <a:lvl1pPr>
              <a:defRPr sz="1400"/>
            </a:lvl1pPr>
          </a:lstStyle>
          <a:p>
            <a:r>
              <a:rPr lang="en-US" smtClean="0"/>
              <a:t>Click icon to add chart</a:t>
            </a:r>
            <a:endParaRPr lang="en-GB"/>
          </a:p>
        </p:txBody>
      </p:sp>
      <p:sp>
        <p:nvSpPr>
          <p:cNvPr id="9" name="Rubrik 1"/>
          <p:cNvSpPr>
            <a:spLocks noGrp="1"/>
          </p:cNvSpPr>
          <p:nvPr>
            <p:ph type="title"/>
          </p:nvPr>
        </p:nvSpPr>
        <p:spPr>
          <a:xfrm>
            <a:off x="1619250" y="404870"/>
            <a:ext cx="6935788" cy="668338"/>
          </a:xfrm>
        </p:spPr>
        <p:txBody>
          <a:bodyPr/>
          <a:lstStyle/>
          <a:p>
            <a:r>
              <a:rPr lang="en-US" smtClean="0"/>
              <a:t>Click to edit Master title style</a:t>
            </a:r>
            <a:endParaRPr lang="en-GB" dirty="0"/>
          </a:p>
        </p:txBody>
      </p:sp>
      <p:sp>
        <p:nvSpPr>
          <p:cNvPr id="10" name="Platshållare för datum 3"/>
          <p:cNvSpPr>
            <a:spLocks noGrp="1"/>
          </p:cNvSpPr>
          <p:nvPr>
            <p:ph type="dt" sz="half" idx="10"/>
          </p:nvPr>
        </p:nvSpPr>
        <p:spPr>
          <a:xfrm>
            <a:off x="5580112" y="6288509"/>
            <a:ext cx="2133600" cy="365125"/>
          </a:xfrm>
        </p:spPr>
        <p:txBody>
          <a:bodyPr/>
          <a:lstStyle>
            <a:lvl1pPr>
              <a:defRPr sz="1100"/>
            </a:lvl1pPr>
          </a:lstStyle>
          <a:p>
            <a:fld id="{9C28130B-8F8F-44EE-936B-8D19905F86ED}" type="datetime1">
              <a:rPr lang="sv-SE" smtClean="0"/>
              <a:t>2017-12-09</a:t>
            </a:fld>
            <a:endParaRPr lang="sv-SE"/>
          </a:p>
        </p:txBody>
      </p:sp>
      <p:sp>
        <p:nvSpPr>
          <p:cNvPr id="11"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‹Nr.›</a:t>
            </a:fld>
            <a:endParaRPr lang="sv-SE"/>
          </a:p>
        </p:txBody>
      </p:sp>
      <p:sp>
        <p:nvSpPr>
          <p:cNvPr id="12"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291149574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images">
    <p:spTree>
      <p:nvGrpSpPr>
        <p:cNvPr id="1" name=""/>
        <p:cNvGrpSpPr/>
        <p:nvPr/>
      </p:nvGrpSpPr>
      <p:grpSpPr>
        <a:xfrm>
          <a:off x="0" y="0"/>
          <a:ext cx="0" cy="0"/>
          <a:chOff x="0" y="0"/>
          <a:chExt cx="0" cy="0"/>
        </a:xfrm>
      </p:grpSpPr>
      <p:sp>
        <p:nvSpPr>
          <p:cNvPr id="9" name="Platshållare för bild 8"/>
          <p:cNvSpPr>
            <a:spLocks noGrp="1"/>
          </p:cNvSpPr>
          <p:nvPr>
            <p:ph type="pic" sz="quarter" idx="13"/>
          </p:nvPr>
        </p:nvSpPr>
        <p:spPr>
          <a:xfrm>
            <a:off x="5226050" y="1582739"/>
            <a:ext cx="3328988" cy="4078286"/>
          </a:xfrm>
        </p:spPr>
        <p:txBody>
          <a:bodyPr/>
          <a:lstStyle/>
          <a:p>
            <a:r>
              <a:rPr lang="en-US" smtClean="0"/>
              <a:t>Click icon to add picture</a:t>
            </a:r>
            <a:endParaRPr lang="en-GB" dirty="0"/>
          </a:p>
        </p:txBody>
      </p:sp>
      <p:sp>
        <p:nvSpPr>
          <p:cNvPr id="8" name="Platshållare för bild 8"/>
          <p:cNvSpPr>
            <a:spLocks noGrp="1"/>
          </p:cNvSpPr>
          <p:nvPr>
            <p:ph type="pic" sz="quarter" idx="14"/>
          </p:nvPr>
        </p:nvSpPr>
        <p:spPr>
          <a:xfrm>
            <a:off x="1619250" y="1582739"/>
            <a:ext cx="3328988" cy="4078286"/>
          </a:xfrm>
        </p:spPr>
        <p:txBody>
          <a:bodyPr/>
          <a:lstStyle/>
          <a:p>
            <a:r>
              <a:rPr lang="en-US" smtClean="0"/>
              <a:t>Click icon to add picture</a:t>
            </a:r>
            <a:endParaRPr lang="en-GB" dirty="0"/>
          </a:p>
        </p:txBody>
      </p:sp>
      <p:sp>
        <p:nvSpPr>
          <p:cNvPr id="10" name="Rubrik 1"/>
          <p:cNvSpPr>
            <a:spLocks noGrp="1"/>
          </p:cNvSpPr>
          <p:nvPr>
            <p:ph type="title"/>
          </p:nvPr>
        </p:nvSpPr>
        <p:spPr>
          <a:xfrm>
            <a:off x="1619250" y="404870"/>
            <a:ext cx="6935788" cy="668338"/>
          </a:xfrm>
        </p:spPr>
        <p:txBody>
          <a:bodyPr/>
          <a:lstStyle/>
          <a:p>
            <a:r>
              <a:rPr lang="en-US" smtClean="0"/>
              <a:t>Click to edit Master title style</a:t>
            </a:r>
            <a:endParaRPr lang="en-GB" dirty="0"/>
          </a:p>
        </p:txBody>
      </p:sp>
      <p:sp>
        <p:nvSpPr>
          <p:cNvPr id="11" name="Platshållare för datum 3"/>
          <p:cNvSpPr>
            <a:spLocks noGrp="1"/>
          </p:cNvSpPr>
          <p:nvPr>
            <p:ph type="dt" sz="half" idx="10"/>
          </p:nvPr>
        </p:nvSpPr>
        <p:spPr>
          <a:xfrm>
            <a:off x="5580112" y="6288509"/>
            <a:ext cx="2133600" cy="365125"/>
          </a:xfrm>
        </p:spPr>
        <p:txBody>
          <a:bodyPr/>
          <a:lstStyle>
            <a:lvl1pPr>
              <a:defRPr sz="1100"/>
            </a:lvl1pPr>
          </a:lstStyle>
          <a:p>
            <a:fld id="{6A6615AB-9A95-477F-9CD0-37F0AA2E6C28}" type="datetime1">
              <a:rPr lang="sv-SE" smtClean="0"/>
              <a:t>2017-12-09</a:t>
            </a:fld>
            <a:endParaRPr lang="sv-SE"/>
          </a:p>
        </p:txBody>
      </p:sp>
      <p:sp>
        <p:nvSpPr>
          <p:cNvPr id="12"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‹Nr.›</a:t>
            </a:fld>
            <a:endParaRPr lang="sv-SE"/>
          </a:p>
        </p:txBody>
      </p:sp>
      <p:sp>
        <p:nvSpPr>
          <p:cNvPr id="13"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400736961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8" name="Platshållare för bild 7"/>
          <p:cNvSpPr>
            <a:spLocks noGrp="1"/>
          </p:cNvSpPr>
          <p:nvPr>
            <p:ph type="pic" sz="quarter" idx="13"/>
          </p:nvPr>
        </p:nvSpPr>
        <p:spPr>
          <a:xfrm>
            <a:off x="-10639" y="1582739"/>
            <a:ext cx="9208426" cy="4713858"/>
          </a:xfrm>
          <a:custGeom>
            <a:avLst/>
            <a:gdLst>
              <a:gd name="connsiteX0" fmla="*/ 708568 w 9144000"/>
              <a:gd name="connsiteY0" fmla="*/ 0 h 4251325"/>
              <a:gd name="connsiteX1" fmla="*/ 9144000 w 9144000"/>
              <a:gd name="connsiteY1" fmla="*/ 0 h 4251325"/>
              <a:gd name="connsiteX2" fmla="*/ 9144000 w 9144000"/>
              <a:gd name="connsiteY2" fmla="*/ 0 h 4251325"/>
              <a:gd name="connsiteX3" fmla="*/ 9144000 w 9144000"/>
              <a:gd name="connsiteY3" fmla="*/ 3542757 h 4251325"/>
              <a:gd name="connsiteX4" fmla="*/ 8435432 w 9144000"/>
              <a:gd name="connsiteY4" fmla="*/ 4251325 h 4251325"/>
              <a:gd name="connsiteX5" fmla="*/ 0 w 9144000"/>
              <a:gd name="connsiteY5" fmla="*/ 4251325 h 4251325"/>
              <a:gd name="connsiteX6" fmla="*/ 0 w 9144000"/>
              <a:gd name="connsiteY6" fmla="*/ 4251325 h 4251325"/>
              <a:gd name="connsiteX7" fmla="*/ 0 w 9144000"/>
              <a:gd name="connsiteY7" fmla="*/ 708568 h 4251325"/>
              <a:gd name="connsiteX8" fmla="*/ 708568 w 9144000"/>
              <a:gd name="connsiteY8" fmla="*/ 0 h 4251325"/>
              <a:gd name="connsiteX0" fmla="*/ 180030 w 9301262"/>
              <a:gd name="connsiteY0" fmla="*/ 0 h 4260850"/>
              <a:gd name="connsiteX1" fmla="*/ 9301262 w 9301262"/>
              <a:gd name="connsiteY1" fmla="*/ 9525 h 4260850"/>
              <a:gd name="connsiteX2" fmla="*/ 9301262 w 9301262"/>
              <a:gd name="connsiteY2" fmla="*/ 9525 h 4260850"/>
              <a:gd name="connsiteX3" fmla="*/ 9301262 w 9301262"/>
              <a:gd name="connsiteY3" fmla="*/ 3552282 h 4260850"/>
              <a:gd name="connsiteX4" fmla="*/ 8592694 w 9301262"/>
              <a:gd name="connsiteY4" fmla="*/ 4260850 h 4260850"/>
              <a:gd name="connsiteX5" fmla="*/ 157262 w 9301262"/>
              <a:gd name="connsiteY5" fmla="*/ 4260850 h 4260850"/>
              <a:gd name="connsiteX6" fmla="*/ 157262 w 9301262"/>
              <a:gd name="connsiteY6" fmla="*/ 4260850 h 4260850"/>
              <a:gd name="connsiteX7" fmla="*/ 157262 w 9301262"/>
              <a:gd name="connsiteY7" fmla="*/ 718093 h 4260850"/>
              <a:gd name="connsiteX8" fmla="*/ 180030 w 9301262"/>
              <a:gd name="connsiteY8" fmla="*/ 0 h 4260850"/>
              <a:gd name="connsiteX0" fmla="*/ 23406 w 9144638"/>
              <a:gd name="connsiteY0" fmla="*/ 0 h 4260850"/>
              <a:gd name="connsiteX1" fmla="*/ 9144638 w 9144638"/>
              <a:gd name="connsiteY1" fmla="*/ 9525 h 4260850"/>
              <a:gd name="connsiteX2" fmla="*/ 9144638 w 9144638"/>
              <a:gd name="connsiteY2" fmla="*/ 9525 h 4260850"/>
              <a:gd name="connsiteX3" fmla="*/ 9144638 w 9144638"/>
              <a:gd name="connsiteY3" fmla="*/ 3552282 h 4260850"/>
              <a:gd name="connsiteX4" fmla="*/ 8436070 w 9144638"/>
              <a:gd name="connsiteY4" fmla="*/ 4260850 h 4260850"/>
              <a:gd name="connsiteX5" fmla="*/ 638 w 9144638"/>
              <a:gd name="connsiteY5" fmla="*/ 4260850 h 4260850"/>
              <a:gd name="connsiteX6" fmla="*/ 638 w 9144638"/>
              <a:gd name="connsiteY6" fmla="*/ 4260850 h 4260850"/>
              <a:gd name="connsiteX7" fmla="*/ 638 w 9144638"/>
              <a:gd name="connsiteY7" fmla="*/ 718093 h 4260850"/>
              <a:gd name="connsiteX8" fmla="*/ 23406 w 9144638"/>
              <a:gd name="connsiteY8" fmla="*/ 0 h 4260850"/>
              <a:gd name="connsiteX0" fmla="*/ 11705 w 9161512"/>
              <a:gd name="connsiteY0" fmla="*/ 9525 h 4251325"/>
              <a:gd name="connsiteX1" fmla="*/ 9161512 w 9161512"/>
              <a:gd name="connsiteY1" fmla="*/ 0 h 4251325"/>
              <a:gd name="connsiteX2" fmla="*/ 9161512 w 9161512"/>
              <a:gd name="connsiteY2" fmla="*/ 0 h 4251325"/>
              <a:gd name="connsiteX3" fmla="*/ 9161512 w 9161512"/>
              <a:gd name="connsiteY3" fmla="*/ 3542757 h 4251325"/>
              <a:gd name="connsiteX4" fmla="*/ 8452944 w 9161512"/>
              <a:gd name="connsiteY4" fmla="*/ 4251325 h 4251325"/>
              <a:gd name="connsiteX5" fmla="*/ 17512 w 9161512"/>
              <a:gd name="connsiteY5" fmla="*/ 4251325 h 4251325"/>
              <a:gd name="connsiteX6" fmla="*/ 17512 w 9161512"/>
              <a:gd name="connsiteY6" fmla="*/ 4251325 h 4251325"/>
              <a:gd name="connsiteX7" fmla="*/ 17512 w 9161512"/>
              <a:gd name="connsiteY7" fmla="*/ 708568 h 4251325"/>
              <a:gd name="connsiteX8" fmla="*/ 11705 w 9161512"/>
              <a:gd name="connsiteY8" fmla="*/ 9525 h 4251325"/>
              <a:gd name="connsiteX0" fmla="*/ 69 w 9149876"/>
              <a:gd name="connsiteY0" fmla="*/ 9525 h 4251325"/>
              <a:gd name="connsiteX1" fmla="*/ 9149876 w 9149876"/>
              <a:gd name="connsiteY1" fmla="*/ 0 h 4251325"/>
              <a:gd name="connsiteX2" fmla="*/ 9149876 w 9149876"/>
              <a:gd name="connsiteY2" fmla="*/ 0 h 4251325"/>
              <a:gd name="connsiteX3" fmla="*/ 9149876 w 9149876"/>
              <a:gd name="connsiteY3" fmla="*/ 3542757 h 4251325"/>
              <a:gd name="connsiteX4" fmla="*/ 8441308 w 9149876"/>
              <a:gd name="connsiteY4" fmla="*/ 4251325 h 4251325"/>
              <a:gd name="connsiteX5" fmla="*/ 5876 w 9149876"/>
              <a:gd name="connsiteY5" fmla="*/ 4251325 h 4251325"/>
              <a:gd name="connsiteX6" fmla="*/ 5876 w 9149876"/>
              <a:gd name="connsiteY6" fmla="*/ 4251325 h 4251325"/>
              <a:gd name="connsiteX7" fmla="*/ 5876 w 9149876"/>
              <a:gd name="connsiteY7" fmla="*/ 708568 h 4251325"/>
              <a:gd name="connsiteX8" fmla="*/ 69 w 9149876"/>
              <a:gd name="connsiteY8" fmla="*/ 9525 h 4251325"/>
              <a:gd name="connsiteX0" fmla="*/ 69 w 9149876"/>
              <a:gd name="connsiteY0" fmla="*/ 9525 h 4251325"/>
              <a:gd name="connsiteX1" fmla="*/ 9149876 w 9149876"/>
              <a:gd name="connsiteY1" fmla="*/ 0 h 4251325"/>
              <a:gd name="connsiteX2" fmla="*/ 9149876 w 9149876"/>
              <a:gd name="connsiteY2" fmla="*/ 0 h 4251325"/>
              <a:gd name="connsiteX3" fmla="*/ 9149876 w 9149876"/>
              <a:gd name="connsiteY3" fmla="*/ 3542757 h 4251325"/>
              <a:gd name="connsiteX4" fmla="*/ 1316608 w 9149876"/>
              <a:gd name="connsiteY4" fmla="*/ 3946525 h 4251325"/>
              <a:gd name="connsiteX5" fmla="*/ 5876 w 9149876"/>
              <a:gd name="connsiteY5" fmla="*/ 4251325 h 4251325"/>
              <a:gd name="connsiteX6" fmla="*/ 5876 w 9149876"/>
              <a:gd name="connsiteY6" fmla="*/ 4251325 h 4251325"/>
              <a:gd name="connsiteX7" fmla="*/ 5876 w 9149876"/>
              <a:gd name="connsiteY7" fmla="*/ 708568 h 4251325"/>
              <a:gd name="connsiteX8" fmla="*/ 69 w 9149876"/>
              <a:gd name="connsiteY8" fmla="*/ 9525 h 425132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542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895182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895182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923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923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23432 w 9156700"/>
              <a:gd name="connsiteY4" fmla="*/ 3946525 h 4270375"/>
              <a:gd name="connsiteX5" fmla="*/ 1184275 w 9156700"/>
              <a:gd name="connsiteY5" fmla="*/ 425767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84275 w 9156700"/>
              <a:gd name="connsiteY5" fmla="*/ 425767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90625 w 9156700"/>
              <a:gd name="connsiteY5" fmla="*/ 426402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90625 w 9156700"/>
              <a:gd name="connsiteY5" fmla="*/ 4264025 h 4270375"/>
              <a:gd name="connsiteX6" fmla="*/ 0 w 9156700"/>
              <a:gd name="connsiteY6" fmla="*/ 4270375 h 4270375"/>
              <a:gd name="connsiteX7" fmla="*/ 12700 w 9156700"/>
              <a:gd name="connsiteY7" fmla="*/ 708568 h 4270375"/>
              <a:gd name="connsiteX8" fmla="*/ 6893 w 9156700"/>
              <a:gd name="connsiteY8" fmla="*/ 9525 h 4270375"/>
              <a:gd name="connsiteX0" fmla="*/ 6893 w 9156700"/>
              <a:gd name="connsiteY0" fmla="*/ 9525 h 4264025"/>
              <a:gd name="connsiteX1" fmla="*/ 9156700 w 9156700"/>
              <a:gd name="connsiteY1" fmla="*/ 0 h 4264025"/>
              <a:gd name="connsiteX2" fmla="*/ 9156700 w 9156700"/>
              <a:gd name="connsiteY2" fmla="*/ 0 h 4264025"/>
              <a:gd name="connsiteX3" fmla="*/ 9156700 w 9156700"/>
              <a:gd name="connsiteY3" fmla="*/ 3923757 h 4264025"/>
              <a:gd name="connsiteX4" fmla="*/ 1342482 w 9156700"/>
              <a:gd name="connsiteY4" fmla="*/ 3908425 h 4264025"/>
              <a:gd name="connsiteX5" fmla="*/ 1190625 w 9156700"/>
              <a:gd name="connsiteY5" fmla="*/ 4264025 h 4264025"/>
              <a:gd name="connsiteX6" fmla="*/ 0 w 9156700"/>
              <a:gd name="connsiteY6" fmla="*/ 4257675 h 4264025"/>
              <a:gd name="connsiteX7" fmla="*/ 12700 w 9156700"/>
              <a:gd name="connsiteY7" fmla="*/ 708568 h 4264025"/>
              <a:gd name="connsiteX8" fmla="*/ 6893 w 9156700"/>
              <a:gd name="connsiteY8" fmla="*/ 9525 h 4264025"/>
              <a:gd name="connsiteX0" fmla="*/ 6893 w 9156700"/>
              <a:gd name="connsiteY0" fmla="*/ 9525 h 4264025"/>
              <a:gd name="connsiteX1" fmla="*/ 9156700 w 9156700"/>
              <a:gd name="connsiteY1" fmla="*/ 0 h 4264025"/>
              <a:gd name="connsiteX2" fmla="*/ 9156700 w 9156700"/>
              <a:gd name="connsiteY2" fmla="*/ 0 h 4264025"/>
              <a:gd name="connsiteX3" fmla="*/ 9156700 w 9156700"/>
              <a:gd name="connsiteY3" fmla="*/ 3923757 h 4264025"/>
              <a:gd name="connsiteX4" fmla="*/ 1342482 w 9156700"/>
              <a:gd name="connsiteY4" fmla="*/ 3921125 h 4264025"/>
              <a:gd name="connsiteX5" fmla="*/ 1190625 w 9156700"/>
              <a:gd name="connsiteY5" fmla="*/ 4264025 h 4264025"/>
              <a:gd name="connsiteX6" fmla="*/ 0 w 9156700"/>
              <a:gd name="connsiteY6" fmla="*/ 4257675 h 4264025"/>
              <a:gd name="connsiteX7" fmla="*/ 12700 w 9156700"/>
              <a:gd name="connsiteY7" fmla="*/ 708568 h 4264025"/>
              <a:gd name="connsiteX8" fmla="*/ 6893 w 9156700"/>
              <a:gd name="connsiteY8" fmla="*/ 9525 h 4264025"/>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57675 h 4283160"/>
              <a:gd name="connsiteX7" fmla="*/ 12700 w 9156700"/>
              <a:gd name="connsiteY7" fmla="*/ 708568 h 4283160"/>
              <a:gd name="connsiteX8" fmla="*/ 6893 w 9156700"/>
              <a:gd name="connsiteY8" fmla="*/ 9525 h 4283160"/>
              <a:gd name="connsiteX0" fmla="*/ 13243 w 9163050"/>
              <a:gd name="connsiteY0" fmla="*/ 9525 h 4295946"/>
              <a:gd name="connsiteX1" fmla="*/ 9163050 w 9163050"/>
              <a:gd name="connsiteY1" fmla="*/ 0 h 4295946"/>
              <a:gd name="connsiteX2" fmla="*/ 9163050 w 9163050"/>
              <a:gd name="connsiteY2" fmla="*/ 0 h 4295946"/>
              <a:gd name="connsiteX3" fmla="*/ 9163050 w 9163050"/>
              <a:gd name="connsiteY3" fmla="*/ 3923757 h 4295946"/>
              <a:gd name="connsiteX4" fmla="*/ 1348832 w 9163050"/>
              <a:gd name="connsiteY4" fmla="*/ 3921125 h 4295946"/>
              <a:gd name="connsiteX5" fmla="*/ 1209675 w 9163050"/>
              <a:gd name="connsiteY5" fmla="*/ 4283160 h 4295946"/>
              <a:gd name="connsiteX6" fmla="*/ 0 w 9163050"/>
              <a:gd name="connsiteY6" fmla="*/ 4295946 h 4295946"/>
              <a:gd name="connsiteX7" fmla="*/ 19050 w 9163050"/>
              <a:gd name="connsiteY7" fmla="*/ 708568 h 4295946"/>
              <a:gd name="connsiteX8" fmla="*/ 13243 w 9163050"/>
              <a:gd name="connsiteY8" fmla="*/ 9525 h 4295946"/>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76811 h 4283160"/>
              <a:gd name="connsiteX7" fmla="*/ 12700 w 9156700"/>
              <a:gd name="connsiteY7" fmla="*/ 708568 h 4283160"/>
              <a:gd name="connsiteX8" fmla="*/ 6893 w 9156700"/>
              <a:gd name="connsiteY8" fmla="*/ 9525 h 4283160"/>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76812 h 4283160"/>
              <a:gd name="connsiteX7" fmla="*/ 12700 w 9156700"/>
              <a:gd name="connsiteY7" fmla="*/ 708568 h 4283160"/>
              <a:gd name="connsiteX8" fmla="*/ 6893 w 9156700"/>
              <a:gd name="connsiteY8" fmla="*/ 9525 h 4283160"/>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21125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21125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30693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59604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6812"/>
              <a:gd name="connsiteX1" fmla="*/ 9156700 w 9156700"/>
              <a:gd name="connsiteY1" fmla="*/ 0 h 4276812"/>
              <a:gd name="connsiteX2" fmla="*/ 9156700 w 9156700"/>
              <a:gd name="connsiteY2" fmla="*/ 0 h 4276812"/>
              <a:gd name="connsiteX3" fmla="*/ 9156700 w 9156700"/>
              <a:gd name="connsiteY3" fmla="*/ 3923757 h 4276812"/>
              <a:gd name="connsiteX4" fmla="*/ 1342482 w 9156700"/>
              <a:gd name="connsiteY4" fmla="*/ 3959604 h 4276812"/>
              <a:gd name="connsiteX5" fmla="*/ 1203325 w 9156700"/>
              <a:gd name="connsiteY5" fmla="*/ 4267882 h 4276812"/>
              <a:gd name="connsiteX6" fmla="*/ 0 w 9156700"/>
              <a:gd name="connsiteY6" fmla="*/ 4276812 h 4276812"/>
              <a:gd name="connsiteX7" fmla="*/ 12700 w 9156700"/>
              <a:gd name="connsiteY7" fmla="*/ 708568 h 4276812"/>
              <a:gd name="connsiteX8" fmla="*/ 6893 w 9156700"/>
              <a:gd name="connsiteY8" fmla="*/ 9525 h 427681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23757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23757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69276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54641"/>
              <a:gd name="connsiteY0" fmla="*/ 9525 h 4267882"/>
              <a:gd name="connsiteX1" fmla="*/ 9149876 w 9154641"/>
              <a:gd name="connsiteY1" fmla="*/ 0 h 4267882"/>
              <a:gd name="connsiteX2" fmla="*/ 9149876 w 9154641"/>
              <a:gd name="connsiteY2" fmla="*/ 0 h 4267882"/>
              <a:gd name="connsiteX3" fmla="*/ 9154641 w 9154641"/>
              <a:gd name="connsiteY3" fmla="*/ 3952802 h 4267882"/>
              <a:gd name="connsiteX4" fmla="*/ 1338039 w 9154641"/>
              <a:gd name="connsiteY4" fmla="*/ 3954857 h 4267882"/>
              <a:gd name="connsiteX5" fmla="*/ 1196501 w 9154641"/>
              <a:gd name="connsiteY5" fmla="*/ 4267882 h 4267882"/>
              <a:gd name="connsiteX6" fmla="*/ 2701 w 9154641"/>
              <a:gd name="connsiteY6" fmla="*/ 4264722 h 4267882"/>
              <a:gd name="connsiteX7" fmla="*/ 5876 w 9154641"/>
              <a:gd name="connsiteY7" fmla="*/ 708568 h 4267882"/>
              <a:gd name="connsiteX8" fmla="*/ 69 w 9154641"/>
              <a:gd name="connsiteY8" fmla="*/ 9525 h 4267882"/>
              <a:gd name="connsiteX0" fmla="*/ 69 w 9154641"/>
              <a:gd name="connsiteY0" fmla="*/ 0 h 4277584"/>
              <a:gd name="connsiteX1" fmla="*/ 9149876 w 9154641"/>
              <a:gd name="connsiteY1" fmla="*/ 9702 h 4277584"/>
              <a:gd name="connsiteX2" fmla="*/ 9149876 w 9154641"/>
              <a:gd name="connsiteY2" fmla="*/ 9702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50697 w 9154641"/>
              <a:gd name="connsiteY4" fmla="*/ 3951741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50697 w 9154641"/>
              <a:gd name="connsiteY4" fmla="*/ 3951741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174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0600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41204 w 9150032"/>
              <a:gd name="connsiteY4" fmla="*/ 396543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41204 w 9150032"/>
              <a:gd name="connsiteY4" fmla="*/ 3967847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543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19844 w 9150032"/>
              <a:gd name="connsiteY4" fmla="*/ 3967847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5 w 9150032"/>
              <a:gd name="connsiteY4" fmla="*/ 3960599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3115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3115 w 9150032"/>
              <a:gd name="connsiteY5" fmla="*/ 4275168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0742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0742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0742 w 9150032"/>
              <a:gd name="connsiteY5" fmla="*/ 4277583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4831"/>
              <a:gd name="connsiteX1" fmla="*/ 9149876 w 9150032"/>
              <a:gd name="connsiteY1" fmla="*/ 9702 h 4284831"/>
              <a:gd name="connsiteX2" fmla="*/ 9149876 w 9150032"/>
              <a:gd name="connsiteY2" fmla="*/ 89 h 4284831"/>
              <a:gd name="connsiteX3" fmla="*/ 9141983 w 9150032"/>
              <a:gd name="connsiteY3" fmla="*/ 3960138 h 4284831"/>
              <a:gd name="connsiteX4" fmla="*/ 1326965 w 9150032"/>
              <a:gd name="connsiteY4" fmla="*/ 3960599 h 4284831"/>
              <a:gd name="connsiteX5" fmla="*/ 1210742 w 9150032"/>
              <a:gd name="connsiteY5" fmla="*/ 4284831 h 4284831"/>
              <a:gd name="connsiteX6" fmla="*/ 2701 w 9150032"/>
              <a:gd name="connsiteY6" fmla="*/ 4279257 h 4284831"/>
              <a:gd name="connsiteX7" fmla="*/ 5876 w 9150032"/>
              <a:gd name="connsiteY7" fmla="*/ 718270 h 4284831"/>
              <a:gd name="connsiteX8" fmla="*/ 69 w 9150032"/>
              <a:gd name="connsiteY8" fmla="*/ 0 h 4284831"/>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0742 w 9150032"/>
              <a:gd name="connsiteY5" fmla="*/ 4277583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3116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84089"/>
              <a:gd name="connsiteX1" fmla="*/ 9149876 w 9150032"/>
              <a:gd name="connsiteY1" fmla="*/ 9702 h 4284089"/>
              <a:gd name="connsiteX2" fmla="*/ 9149876 w 9150032"/>
              <a:gd name="connsiteY2" fmla="*/ 89 h 4284089"/>
              <a:gd name="connsiteX3" fmla="*/ 9141983 w 9150032"/>
              <a:gd name="connsiteY3" fmla="*/ 3960138 h 4284089"/>
              <a:gd name="connsiteX4" fmla="*/ 1326965 w 9150032"/>
              <a:gd name="connsiteY4" fmla="*/ 3960599 h 4284089"/>
              <a:gd name="connsiteX5" fmla="*/ 1213116 w 9150032"/>
              <a:gd name="connsiteY5" fmla="*/ 4282416 h 4284089"/>
              <a:gd name="connsiteX6" fmla="*/ 2701 w 9150032"/>
              <a:gd name="connsiteY6" fmla="*/ 4284089 h 4284089"/>
              <a:gd name="connsiteX7" fmla="*/ 5876 w 9150032"/>
              <a:gd name="connsiteY7" fmla="*/ 718270 h 4284089"/>
              <a:gd name="connsiteX8" fmla="*/ 69 w 9150032"/>
              <a:gd name="connsiteY8" fmla="*/ 0 h 4284089"/>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3116 w 9150032"/>
              <a:gd name="connsiteY5" fmla="*/ 4282416 h 4282416"/>
              <a:gd name="connsiteX6" fmla="*/ 5075 w 9150032"/>
              <a:gd name="connsiteY6" fmla="*/ 4281672 h 4282416"/>
              <a:gd name="connsiteX7" fmla="*/ 5876 w 9150032"/>
              <a:gd name="connsiteY7" fmla="*/ 718270 h 4282416"/>
              <a:gd name="connsiteX8" fmla="*/ 69 w 9150032"/>
              <a:gd name="connsiteY8" fmla="*/ 0 h 4282416"/>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6965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31713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31713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2219 w 9150032"/>
              <a:gd name="connsiteY4" fmla="*/ 3970263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6967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31714 w 9150006"/>
              <a:gd name="connsiteY4" fmla="*/ 3963015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6 w 9150006"/>
              <a:gd name="connsiteY5" fmla="*/ 4017134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6 w 9150006"/>
              <a:gd name="connsiteY5" fmla="*/ 4007470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5733 w 9150006"/>
              <a:gd name="connsiteY5" fmla="*/ 4005054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3360 w 9150006"/>
              <a:gd name="connsiteY5" fmla="*/ 4002638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7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7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806 w 9152201"/>
              <a:gd name="connsiteY0" fmla="*/ 0 h 4280000"/>
              <a:gd name="connsiteX1" fmla="*/ 9150613 w 9152201"/>
              <a:gd name="connsiteY1" fmla="*/ 9702 h 4280000"/>
              <a:gd name="connsiteX2" fmla="*/ 9150613 w 9152201"/>
              <a:gd name="connsiteY2" fmla="*/ 89 h 4280000"/>
              <a:gd name="connsiteX3" fmla="*/ 9140347 w 9152201"/>
              <a:gd name="connsiteY3" fmla="*/ 3967387 h 4280000"/>
              <a:gd name="connsiteX4" fmla="*/ 1344317 w 9152201"/>
              <a:gd name="connsiteY4" fmla="*/ 3963016 h 4280000"/>
              <a:gd name="connsiteX5" fmla="*/ 1269350 w 9152201"/>
              <a:gd name="connsiteY5" fmla="*/ 4009885 h 4280000"/>
              <a:gd name="connsiteX6" fmla="*/ 1262230 w 9152201"/>
              <a:gd name="connsiteY6" fmla="*/ 4220084 h 4280000"/>
              <a:gd name="connsiteX7" fmla="*/ 1213854 w 9152201"/>
              <a:gd name="connsiteY7" fmla="*/ 4280000 h 4280000"/>
              <a:gd name="connsiteX8" fmla="*/ 4376 w 9152201"/>
              <a:gd name="connsiteY8" fmla="*/ 4265541 h 4280000"/>
              <a:gd name="connsiteX9" fmla="*/ 6613 w 9152201"/>
              <a:gd name="connsiteY9" fmla="*/ 718270 h 4280000"/>
              <a:gd name="connsiteX10" fmla="*/ 806 w 9152201"/>
              <a:gd name="connsiteY10" fmla="*/ 0 h 4280000"/>
              <a:gd name="connsiteX0" fmla="*/ 806 w 9152201"/>
              <a:gd name="connsiteY0" fmla="*/ 0 h 4280000"/>
              <a:gd name="connsiteX1" fmla="*/ 9150613 w 9152201"/>
              <a:gd name="connsiteY1" fmla="*/ 9702 h 4280000"/>
              <a:gd name="connsiteX2" fmla="*/ 9150613 w 9152201"/>
              <a:gd name="connsiteY2" fmla="*/ 89 h 4280000"/>
              <a:gd name="connsiteX3" fmla="*/ 9140347 w 9152201"/>
              <a:gd name="connsiteY3" fmla="*/ 3967387 h 4280000"/>
              <a:gd name="connsiteX4" fmla="*/ 1344317 w 9152201"/>
              <a:gd name="connsiteY4" fmla="*/ 3963016 h 4280000"/>
              <a:gd name="connsiteX5" fmla="*/ 1269350 w 9152201"/>
              <a:gd name="connsiteY5" fmla="*/ 4009885 h 4280000"/>
              <a:gd name="connsiteX6" fmla="*/ 1262230 w 9152201"/>
              <a:gd name="connsiteY6" fmla="*/ 4220084 h 4280000"/>
              <a:gd name="connsiteX7" fmla="*/ 1196100 w 9152201"/>
              <a:gd name="connsiteY7" fmla="*/ 4280000 h 4280000"/>
              <a:gd name="connsiteX8" fmla="*/ 4376 w 9152201"/>
              <a:gd name="connsiteY8" fmla="*/ 4265541 h 4280000"/>
              <a:gd name="connsiteX9" fmla="*/ 6613 w 9152201"/>
              <a:gd name="connsiteY9" fmla="*/ 718270 h 4280000"/>
              <a:gd name="connsiteX10" fmla="*/ 806 w 9152201"/>
              <a:gd name="connsiteY10" fmla="*/ 0 h 4280000"/>
              <a:gd name="connsiteX0" fmla="*/ 806 w 9152201"/>
              <a:gd name="connsiteY0" fmla="*/ 0 h 4265541"/>
              <a:gd name="connsiteX1" fmla="*/ 9150613 w 9152201"/>
              <a:gd name="connsiteY1" fmla="*/ 9702 h 4265541"/>
              <a:gd name="connsiteX2" fmla="*/ 9150613 w 9152201"/>
              <a:gd name="connsiteY2" fmla="*/ 89 h 4265541"/>
              <a:gd name="connsiteX3" fmla="*/ 9140347 w 9152201"/>
              <a:gd name="connsiteY3" fmla="*/ 3967387 h 4265541"/>
              <a:gd name="connsiteX4" fmla="*/ 1344317 w 9152201"/>
              <a:gd name="connsiteY4" fmla="*/ 3963016 h 4265541"/>
              <a:gd name="connsiteX5" fmla="*/ 1269350 w 9152201"/>
              <a:gd name="connsiteY5" fmla="*/ 4009885 h 4265541"/>
              <a:gd name="connsiteX6" fmla="*/ 1262230 w 9152201"/>
              <a:gd name="connsiteY6" fmla="*/ 4220084 h 4265541"/>
              <a:gd name="connsiteX7" fmla="*/ 1196100 w 9152201"/>
              <a:gd name="connsiteY7" fmla="*/ 4258492 h 4265541"/>
              <a:gd name="connsiteX8" fmla="*/ 4376 w 9152201"/>
              <a:gd name="connsiteY8" fmla="*/ 4265541 h 4265541"/>
              <a:gd name="connsiteX9" fmla="*/ 6613 w 9152201"/>
              <a:gd name="connsiteY9" fmla="*/ 718270 h 4265541"/>
              <a:gd name="connsiteX10" fmla="*/ 806 w 9152201"/>
              <a:gd name="connsiteY10" fmla="*/ 0 h 4265541"/>
              <a:gd name="connsiteX0" fmla="*/ 806 w 9152201"/>
              <a:gd name="connsiteY0" fmla="*/ 0 h 4268653"/>
              <a:gd name="connsiteX1" fmla="*/ 9150613 w 9152201"/>
              <a:gd name="connsiteY1" fmla="*/ 9702 h 4268653"/>
              <a:gd name="connsiteX2" fmla="*/ 9150613 w 9152201"/>
              <a:gd name="connsiteY2" fmla="*/ 89 h 4268653"/>
              <a:gd name="connsiteX3" fmla="*/ 9140347 w 9152201"/>
              <a:gd name="connsiteY3" fmla="*/ 3967387 h 4268653"/>
              <a:gd name="connsiteX4" fmla="*/ 1344317 w 9152201"/>
              <a:gd name="connsiteY4" fmla="*/ 3963016 h 4268653"/>
              <a:gd name="connsiteX5" fmla="*/ 1269350 w 9152201"/>
              <a:gd name="connsiteY5" fmla="*/ 4009885 h 4268653"/>
              <a:gd name="connsiteX6" fmla="*/ 1262230 w 9152201"/>
              <a:gd name="connsiteY6" fmla="*/ 4220084 h 4268653"/>
              <a:gd name="connsiteX7" fmla="*/ 1173736 w 9152201"/>
              <a:gd name="connsiteY7" fmla="*/ 4268653 h 4268653"/>
              <a:gd name="connsiteX8" fmla="*/ 4376 w 9152201"/>
              <a:gd name="connsiteY8" fmla="*/ 4265541 h 4268653"/>
              <a:gd name="connsiteX9" fmla="*/ 6613 w 9152201"/>
              <a:gd name="connsiteY9" fmla="*/ 718270 h 4268653"/>
              <a:gd name="connsiteX10" fmla="*/ 806 w 9152201"/>
              <a:gd name="connsiteY10" fmla="*/ 0 h 4268653"/>
              <a:gd name="connsiteX0" fmla="*/ 806 w 9152201"/>
              <a:gd name="connsiteY0" fmla="*/ 0 h 4275580"/>
              <a:gd name="connsiteX1" fmla="*/ 9150613 w 9152201"/>
              <a:gd name="connsiteY1" fmla="*/ 9702 h 4275580"/>
              <a:gd name="connsiteX2" fmla="*/ 9150613 w 9152201"/>
              <a:gd name="connsiteY2" fmla="*/ 89 h 4275580"/>
              <a:gd name="connsiteX3" fmla="*/ 9140347 w 9152201"/>
              <a:gd name="connsiteY3" fmla="*/ 3967387 h 4275580"/>
              <a:gd name="connsiteX4" fmla="*/ 1344317 w 9152201"/>
              <a:gd name="connsiteY4" fmla="*/ 3963016 h 4275580"/>
              <a:gd name="connsiteX5" fmla="*/ 1269350 w 9152201"/>
              <a:gd name="connsiteY5" fmla="*/ 4009885 h 4275580"/>
              <a:gd name="connsiteX6" fmla="*/ 1262230 w 9152201"/>
              <a:gd name="connsiteY6" fmla="*/ 4220084 h 4275580"/>
              <a:gd name="connsiteX7" fmla="*/ 1173736 w 9152201"/>
              <a:gd name="connsiteY7" fmla="*/ 4268653 h 4275580"/>
              <a:gd name="connsiteX8" fmla="*/ 4376 w 9152201"/>
              <a:gd name="connsiteY8" fmla="*/ 4265541 h 4275580"/>
              <a:gd name="connsiteX9" fmla="*/ 6613 w 9152201"/>
              <a:gd name="connsiteY9" fmla="*/ 718270 h 4275580"/>
              <a:gd name="connsiteX10" fmla="*/ 806 w 9152201"/>
              <a:gd name="connsiteY10" fmla="*/ 0 h 4275580"/>
              <a:gd name="connsiteX0" fmla="*/ 806 w 9152201"/>
              <a:gd name="connsiteY0" fmla="*/ 0 h 4268653"/>
              <a:gd name="connsiteX1" fmla="*/ 9150613 w 9152201"/>
              <a:gd name="connsiteY1" fmla="*/ 9702 h 4268653"/>
              <a:gd name="connsiteX2" fmla="*/ 9150613 w 9152201"/>
              <a:gd name="connsiteY2" fmla="*/ 89 h 4268653"/>
              <a:gd name="connsiteX3" fmla="*/ 9140347 w 9152201"/>
              <a:gd name="connsiteY3" fmla="*/ 3967387 h 4268653"/>
              <a:gd name="connsiteX4" fmla="*/ 1344317 w 9152201"/>
              <a:gd name="connsiteY4" fmla="*/ 3963016 h 4268653"/>
              <a:gd name="connsiteX5" fmla="*/ 1269350 w 9152201"/>
              <a:gd name="connsiteY5" fmla="*/ 4009885 h 4268653"/>
              <a:gd name="connsiteX6" fmla="*/ 1262230 w 9152201"/>
              <a:gd name="connsiteY6" fmla="*/ 4220084 h 4268653"/>
              <a:gd name="connsiteX7" fmla="*/ 1173736 w 9152201"/>
              <a:gd name="connsiteY7" fmla="*/ 4268653 h 4268653"/>
              <a:gd name="connsiteX8" fmla="*/ 4376 w 9152201"/>
              <a:gd name="connsiteY8" fmla="*/ 4265541 h 4268653"/>
              <a:gd name="connsiteX9" fmla="*/ 6613 w 9152201"/>
              <a:gd name="connsiteY9" fmla="*/ 718270 h 4268653"/>
              <a:gd name="connsiteX10" fmla="*/ 806 w 9152201"/>
              <a:gd name="connsiteY10" fmla="*/ 0 h 4268653"/>
              <a:gd name="connsiteX0" fmla="*/ 806 w 9152201"/>
              <a:gd name="connsiteY0" fmla="*/ 0 h 4290821"/>
              <a:gd name="connsiteX1" fmla="*/ 9150613 w 9152201"/>
              <a:gd name="connsiteY1" fmla="*/ 9702 h 4290821"/>
              <a:gd name="connsiteX2" fmla="*/ 9150613 w 9152201"/>
              <a:gd name="connsiteY2" fmla="*/ 89 h 4290821"/>
              <a:gd name="connsiteX3" fmla="*/ 9140347 w 9152201"/>
              <a:gd name="connsiteY3" fmla="*/ 3967387 h 4290821"/>
              <a:gd name="connsiteX4" fmla="*/ 1344317 w 9152201"/>
              <a:gd name="connsiteY4" fmla="*/ 3963016 h 4290821"/>
              <a:gd name="connsiteX5" fmla="*/ 1269350 w 9152201"/>
              <a:gd name="connsiteY5" fmla="*/ 4009885 h 4290821"/>
              <a:gd name="connsiteX6" fmla="*/ 1262230 w 9152201"/>
              <a:gd name="connsiteY6" fmla="*/ 4220084 h 4290821"/>
              <a:gd name="connsiteX7" fmla="*/ 1173736 w 9152201"/>
              <a:gd name="connsiteY7" fmla="*/ 4268653 h 4290821"/>
              <a:gd name="connsiteX8" fmla="*/ 4376 w 9152201"/>
              <a:gd name="connsiteY8" fmla="*/ 4265541 h 4290821"/>
              <a:gd name="connsiteX9" fmla="*/ 6613 w 9152201"/>
              <a:gd name="connsiteY9" fmla="*/ 718270 h 4290821"/>
              <a:gd name="connsiteX10" fmla="*/ 806 w 9152201"/>
              <a:gd name="connsiteY10" fmla="*/ 0 h 4290821"/>
              <a:gd name="connsiteX0" fmla="*/ 806 w 9152201"/>
              <a:gd name="connsiteY0" fmla="*/ 0 h 4270324"/>
              <a:gd name="connsiteX1" fmla="*/ 9150613 w 9152201"/>
              <a:gd name="connsiteY1" fmla="*/ 9702 h 4270324"/>
              <a:gd name="connsiteX2" fmla="*/ 9150613 w 9152201"/>
              <a:gd name="connsiteY2" fmla="*/ 89 h 4270324"/>
              <a:gd name="connsiteX3" fmla="*/ 9140347 w 9152201"/>
              <a:gd name="connsiteY3" fmla="*/ 3967387 h 4270324"/>
              <a:gd name="connsiteX4" fmla="*/ 1344317 w 9152201"/>
              <a:gd name="connsiteY4" fmla="*/ 3963016 h 4270324"/>
              <a:gd name="connsiteX5" fmla="*/ 1269350 w 9152201"/>
              <a:gd name="connsiteY5" fmla="*/ 4009885 h 4270324"/>
              <a:gd name="connsiteX6" fmla="*/ 1262230 w 9152201"/>
              <a:gd name="connsiteY6" fmla="*/ 4220084 h 4270324"/>
              <a:gd name="connsiteX7" fmla="*/ 1173736 w 9152201"/>
              <a:gd name="connsiteY7" fmla="*/ 4268653 h 4270324"/>
              <a:gd name="connsiteX8" fmla="*/ 4376 w 9152201"/>
              <a:gd name="connsiteY8" fmla="*/ 4265541 h 4270324"/>
              <a:gd name="connsiteX9" fmla="*/ 6613 w 9152201"/>
              <a:gd name="connsiteY9" fmla="*/ 718270 h 4270324"/>
              <a:gd name="connsiteX10" fmla="*/ 806 w 9152201"/>
              <a:gd name="connsiteY10" fmla="*/ 0 h 4270324"/>
              <a:gd name="connsiteX0" fmla="*/ 806 w 9152201"/>
              <a:gd name="connsiteY0" fmla="*/ 0 h 4275702"/>
              <a:gd name="connsiteX1" fmla="*/ 9150613 w 9152201"/>
              <a:gd name="connsiteY1" fmla="*/ 9702 h 4275702"/>
              <a:gd name="connsiteX2" fmla="*/ 9150613 w 9152201"/>
              <a:gd name="connsiteY2" fmla="*/ 89 h 4275702"/>
              <a:gd name="connsiteX3" fmla="*/ 9140347 w 9152201"/>
              <a:gd name="connsiteY3" fmla="*/ 3967387 h 4275702"/>
              <a:gd name="connsiteX4" fmla="*/ 1344317 w 9152201"/>
              <a:gd name="connsiteY4" fmla="*/ 3963016 h 4275702"/>
              <a:gd name="connsiteX5" fmla="*/ 1269350 w 9152201"/>
              <a:gd name="connsiteY5" fmla="*/ 4009885 h 4275702"/>
              <a:gd name="connsiteX6" fmla="*/ 1262230 w 9152201"/>
              <a:gd name="connsiteY6" fmla="*/ 4220084 h 4275702"/>
              <a:gd name="connsiteX7" fmla="*/ 1173736 w 9152201"/>
              <a:gd name="connsiteY7" fmla="*/ 4268653 h 4275702"/>
              <a:gd name="connsiteX8" fmla="*/ 0 w 9152201"/>
              <a:gd name="connsiteY8" fmla="*/ 4275702 h 4275702"/>
              <a:gd name="connsiteX9" fmla="*/ 6613 w 9152201"/>
              <a:gd name="connsiteY9" fmla="*/ 718270 h 4275702"/>
              <a:gd name="connsiteX10" fmla="*/ 806 w 9152201"/>
              <a:gd name="connsiteY10" fmla="*/ 0 h 4275702"/>
              <a:gd name="connsiteX0" fmla="*/ 806 w 9152201"/>
              <a:gd name="connsiteY0" fmla="*/ 0 h 4270324"/>
              <a:gd name="connsiteX1" fmla="*/ 9150613 w 9152201"/>
              <a:gd name="connsiteY1" fmla="*/ 9702 h 4270324"/>
              <a:gd name="connsiteX2" fmla="*/ 9150613 w 9152201"/>
              <a:gd name="connsiteY2" fmla="*/ 89 h 4270324"/>
              <a:gd name="connsiteX3" fmla="*/ 9140347 w 9152201"/>
              <a:gd name="connsiteY3" fmla="*/ 3967387 h 4270324"/>
              <a:gd name="connsiteX4" fmla="*/ 1344317 w 9152201"/>
              <a:gd name="connsiteY4" fmla="*/ 3963016 h 4270324"/>
              <a:gd name="connsiteX5" fmla="*/ 1269350 w 9152201"/>
              <a:gd name="connsiteY5" fmla="*/ 4009885 h 4270324"/>
              <a:gd name="connsiteX6" fmla="*/ 1262230 w 9152201"/>
              <a:gd name="connsiteY6" fmla="*/ 4220084 h 4270324"/>
              <a:gd name="connsiteX7" fmla="*/ 1173736 w 9152201"/>
              <a:gd name="connsiteY7" fmla="*/ 4268653 h 4270324"/>
              <a:gd name="connsiteX8" fmla="*/ 0 w 9152201"/>
              <a:gd name="connsiteY8" fmla="*/ 4265542 h 4270324"/>
              <a:gd name="connsiteX9" fmla="*/ 6613 w 9152201"/>
              <a:gd name="connsiteY9" fmla="*/ 718270 h 4270324"/>
              <a:gd name="connsiteX10" fmla="*/ 806 w 9152201"/>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45123 w 9153007"/>
              <a:gd name="connsiteY4" fmla="*/ 396301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39531 w 9153007"/>
              <a:gd name="connsiteY4" fmla="*/ 3968097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67917"/>
              <a:gd name="connsiteY0" fmla="*/ 0 h 4270324"/>
              <a:gd name="connsiteX1" fmla="*/ 9151419 w 9167917"/>
              <a:gd name="connsiteY1" fmla="*/ 9702 h 4270324"/>
              <a:gd name="connsiteX2" fmla="*/ 9151419 w 9167917"/>
              <a:gd name="connsiteY2" fmla="*/ 89 h 4270324"/>
              <a:gd name="connsiteX3" fmla="*/ 9167917 w 9167917"/>
              <a:gd name="connsiteY3" fmla="*/ 3971134 h 4270324"/>
              <a:gd name="connsiteX4" fmla="*/ 1352489 w 9167917"/>
              <a:gd name="connsiteY4" fmla="*/ 3975946 h 4270324"/>
              <a:gd name="connsiteX5" fmla="*/ 1270156 w 9167917"/>
              <a:gd name="connsiteY5" fmla="*/ 4009885 h 4270324"/>
              <a:gd name="connsiteX6" fmla="*/ 1263036 w 9167917"/>
              <a:gd name="connsiteY6" fmla="*/ 4220084 h 4270324"/>
              <a:gd name="connsiteX7" fmla="*/ 1174542 w 9167917"/>
              <a:gd name="connsiteY7" fmla="*/ 4268653 h 4270324"/>
              <a:gd name="connsiteX8" fmla="*/ 806 w 9167917"/>
              <a:gd name="connsiteY8" fmla="*/ 4265542 h 4270324"/>
              <a:gd name="connsiteX9" fmla="*/ 7419 w 9167917"/>
              <a:gd name="connsiteY9" fmla="*/ 718270 h 4270324"/>
              <a:gd name="connsiteX10" fmla="*/ 806 w 916791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67917"/>
              <a:gd name="connsiteY0" fmla="*/ 0 h 4270324"/>
              <a:gd name="connsiteX1" fmla="*/ 9151419 w 9167917"/>
              <a:gd name="connsiteY1" fmla="*/ 9702 h 4270324"/>
              <a:gd name="connsiteX2" fmla="*/ 9151419 w 9167917"/>
              <a:gd name="connsiteY2" fmla="*/ 89 h 4270324"/>
              <a:gd name="connsiteX3" fmla="*/ 9167917 w 9167917"/>
              <a:gd name="connsiteY3" fmla="*/ 3974881 h 4270324"/>
              <a:gd name="connsiteX4" fmla="*/ 1352489 w 9167917"/>
              <a:gd name="connsiteY4" fmla="*/ 3975946 h 4270324"/>
              <a:gd name="connsiteX5" fmla="*/ 1270156 w 9167917"/>
              <a:gd name="connsiteY5" fmla="*/ 4009885 h 4270324"/>
              <a:gd name="connsiteX6" fmla="*/ 1263036 w 9167917"/>
              <a:gd name="connsiteY6" fmla="*/ 4220084 h 4270324"/>
              <a:gd name="connsiteX7" fmla="*/ 1174542 w 9167917"/>
              <a:gd name="connsiteY7" fmla="*/ 4268653 h 4270324"/>
              <a:gd name="connsiteX8" fmla="*/ 806 w 9167917"/>
              <a:gd name="connsiteY8" fmla="*/ 4265542 h 4270324"/>
              <a:gd name="connsiteX9" fmla="*/ 7419 w 9167917"/>
              <a:gd name="connsiteY9" fmla="*/ 718270 h 4270324"/>
              <a:gd name="connsiteX10" fmla="*/ 806 w 9167917"/>
              <a:gd name="connsiteY10" fmla="*/ 0 h 4270324"/>
              <a:gd name="connsiteX0" fmla="*/ 806 w 9167917"/>
              <a:gd name="connsiteY0" fmla="*/ 0 h 4276230"/>
              <a:gd name="connsiteX1" fmla="*/ 9151419 w 9167917"/>
              <a:gd name="connsiteY1" fmla="*/ 9702 h 4276230"/>
              <a:gd name="connsiteX2" fmla="*/ 9151419 w 9167917"/>
              <a:gd name="connsiteY2" fmla="*/ 89 h 4276230"/>
              <a:gd name="connsiteX3" fmla="*/ 9167917 w 9167917"/>
              <a:gd name="connsiteY3" fmla="*/ 3974881 h 4276230"/>
              <a:gd name="connsiteX4" fmla="*/ 1352489 w 9167917"/>
              <a:gd name="connsiteY4" fmla="*/ 3975946 h 4276230"/>
              <a:gd name="connsiteX5" fmla="*/ 1270156 w 9167917"/>
              <a:gd name="connsiteY5" fmla="*/ 4009885 h 4276230"/>
              <a:gd name="connsiteX6" fmla="*/ 1263036 w 9167917"/>
              <a:gd name="connsiteY6" fmla="*/ 4220084 h 4276230"/>
              <a:gd name="connsiteX7" fmla="*/ 1174542 w 9167917"/>
              <a:gd name="connsiteY7" fmla="*/ 4268653 h 4276230"/>
              <a:gd name="connsiteX8" fmla="*/ 806 w 9167917"/>
              <a:gd name="connsiteY8" fmla="*/ 4265543 h 4276230"/>
              <a:gd name="connsiteX9" fmla="*/ 7419 w 9167917"/>
              <a:gd name="connsiteY9" fmla="*/ 718270 h 4276230"/>
              <a:gd name="connsiteX10" fmla="*/ 806 w 9167917"/>
              <a:gd name="connsiteY10" fmla="*/ 0 h 4276230"/>
              <a:gd name="connsiteX0" fmla="*/ 806 w 9167917"/>
              <a:gd name="connsiteY0" fmla="*/ 0 h 4268653"/>
              <a:gd name="connsiteX1" fmla="*/ 9151419 w 9167917"/>
              <a:gd name="connsiteY1" fmla="*/ 9702 h 4268653"/>
              <a:gd name="connsiteX2" fmla="*/ 9151419 w 9167917"/>
              <a:gd name="connsiteY2" fmla="*/ 89 h 4268653"/>
              <a:gd name="connsiteX3" fmla="*/ 9167917 w 9167917"/>
              <a:gd name="connsiteY3" fmla="*/ 3974881 h 4268653"/>
              <a:gd name="connsiteX4" fmla="*/ 1352489 w 9167917"/>
              <a:gd name="connsiteY4" fmla="*/ 3975946 h 4268653"/>
              <a:gd name="connsiteX5" fmla="*/ 1270156 w 9167917"/>
              <a:gd name="connsiteY5" fmla="*/ 4009885 h 4268653"/>
              <a:gd name="connsiteX6" fmla="*/ 1263036 w 9167917"/>
              <a:gd name="connsiteY6" fmla="*/ 4220084 h 4268653"/>
              <a:gd name="connsiteX7" fmla="*/ 1174542 w 9167917"/>
              <a:gd name="connsiteY7" fmla="*/ 4268653 h 4268653"/>
              <a:gd name="connsiteX8" fmla="*/ 806 w 9167917"/>
              <a:gd name="connsiteY8" fmla="*/ 4250555 h 4268653"/>
              <a:gd name="connsiteX9" fmla="*/ 7419 w 9167917"/>
              <a:gd name="connsiteY9" fmla="*/ 718270 h 4268653"/>
              <a:gd name="connsiteX10" fmla="*/ 806 w 9167917"/>
              <a:gd name="connsiteY10" fmla="*/ 0 h 4268653"/>
              <a:gd name="connsiteX0" fmla="*/ 90722 w 9257833"/>
              <a:gd name="connsiteY0" fmla="*/ 0 h 4268653"/>
              <a:gd name="connsiteX1" fmla="*/ 9241335 w 9257833"/>
              <a:gd name="connsiteY1" fmla="*/ 9702 h 4268653"/>
              <a:gd name="connsiteX2" fmla="*/ 9241335 w 9257833"/>
              <a:gd name="connsiteY2" fmla="*/ 89 h 4268653"/>
              <a:gd name="connsiteX3" fmla="*/ 9257833 w 9257833"/>
              <a:gd name="connsiteY3" fmla="*/ 3974881 h 4268653"/>
              <a:gd name="connsiteX4" fmla="*/ 1442405 w 9257833"/>
              <a:gd name="connsiteY4" fmla="*/ 3975946 h 4268653"/>
              <a:gd name="connsiteX5" fmla="*/ 1360072 w 9257833"/>
              <a:gd name="connsiteY5" fmla="*/ 4009885 h 4268653"/>
              <a:gd name="connsiteX6" fmla="*/ 1352952 w 9257833"/>
              <a:gd name="connsiteY6" fmla="*/ 4220084 h 4268653"/>
              <a:gd name="connsiteX7" fmla="*/ 1264458 w 9257833"/>
              <a:gd name="connsiteY7" fmla="*/ 4268653 h 4268653"/>
              <a:gd name="connsiteX8" fmla="*/ 0 w 9257833"/>
              <a:gd name="connsiteY8" fmla="*/ 4246809 h 4268653"/>
              <a:gd name="connsiteX9" fmla="*/ 97335 w 9257833"/>
              <a:gd name="connsiteY9" fmla="*/ 718270 h 4268653"/>
              <a:gd name="connsiteX10" fmla="*/ 90722 w 9257833"/>
              <a:gd name="connsiteY10" fmla="*/ 0 h 4268653"/>
              <a:gd name="connsiteX0" fmla="*/ 806 w 9167917"/>
              <a:gd name="connsiteY0" fmla="*/ 0 h 4268653"/>
              <a:gd name="connsiteX1" fmla="*/ 9151419 w 9167917"/>
              <a:gd name="connsiteY1" fmla="*/ 9702 h 4268653"/>
              <a:gd name="connsiteX2" fmla="*/ 9151419 w 9167917"/>
              <a:gd name="connsiteY2" fmla="*/ 89 h 4268653"/>
              <a:gd name="connsiteX3" fmla="*/ 9167917 w 9167917"/>
              <a:gd name="connsiteY3" fmla="*/ 3974881 h 4268653"/>
              <a:gd name="connsiteX4" fmla="*/ 1352489 w 9167917"/>
              <a:gd name="connsiteY4" fmla="*/ 3975946 h 4268653"/>
              <a:gd name="connsiteX5" fmla="*/ 1270156 w 9167917"/>
              <a:gd name="connsiteY5" fmla="*/ 4009885 h 4268653"/>
              <a:gd name="connsiteX6" fmla="*/ 1263036 w 9167917"/>
              <a:gd name="connsiteY6" fmla="*/ 4220084 h 4268653"/>
              <a:gd name="connsiteX7" fmla="*/ 1174542 w 9167917"/>
              <a:gd name="connsiteY7" fmla="*/ 4268653 h 4268653"/>
              <a:gd name="connsiteX8" fmla="*/ 807 w 9167917"/>
              <a:gd name="connsiteY8" fmla="*/ 4261796 h 4268653"/>
              <a:gd name="connsiteX9" fmla="*/ 7419 w 9167917"/>
              <a:gd name="connsiteY9" fmla="*/ 718270 h 4268653"/>
              <a:gd name="connsiteX10" fmla="*/ 806 w 9167917"/>
              <a:gd name="connsiteY10" fmla="*/ 0 h 4268653"/>
              <a:gd name="connsiteX0" fmla="*/ 70102 w 9237213"/>
              <a:gd name="connsiteY0" fmla="*/ 0 h 4273036"/>
              <a:gd name="connsiteX1" fmla="*/ 9220715 w 9237213"/>
              <a:gd name="connsiteY1" fmla="*/ 9702 h 4273036"/>
              <a:gd name="connsiteX2" fmla="*/ 9220715 w 9237213"/>
              <a:gd name="connsiteY2" fmla="*/ 89 h 4273036"/>
              <a:gd name="connsiteX3" fmla="*/ 9237213 w 9237213"/>
              <a:gd name="connsiteY3" fmla="*/ 3974881 h 4273036"/>
              <a:gd name="connsiteX4" fmla="*/ 1421785 w 9237213"/>
              <a:gd name="connsiteY4" fmla="*/ 3975946 h 4273036"/>
              <a:gd name="connsiteX5" fmla="*/ 1339452 w 9237213"/>
              <a:gd name="connsiteY5" fmla="*/ 4009885 h 4273036"/>
              <a:gd name="connsiteX6" fmla="*/ 1332332 w 9237213"/>
              <a:gd name="connsiteY6" fmla="*/ 4220084 h 4273036"/>
              <a:gd name="connsiteX7" fmla="*/ 1243838 w 9237213"/>
              <a:gd name="connsiteY7" fmla="*/ 4268653 h 4273036"/>
              <a:gd name="connsiteX8" fmla="*/ 0 w 9237213"/>
              <a:gd name="connsiteY8" fmla="*/ 4273036 h 4273036"/>
              <a:gd name="connsiteX9" fmla="*/ 76715 w 9237213"/>
              <a:gd name="connsiteY9" fmla="*/ 718270 h 4273036"/>
              <a:gd name="connsiteX10" fmla="*/ 70102 w 9237213"/>
              <a:gd name="connsiteY10" fmla="*/ 0 h 4273036"/>
              <a:gd name="connsiteX0" fmla="*/ 53607 w 9220718"/>
              <a:gd name="connsiteY0" fmla="*/ 0 h 4268653"/>
              <a:gd name="connsiteX1" fmla="*/ 9204220 w 9220718"/>
              <a:gd name="connsiteY1" fmla="*/ 9702 h 4268653"/>
              <a:gd name="connsiteX2" fmla="*/ 9204220 w 9220718"/>
              <a:gd name="connsiteY2" fmla="*/ 89 h 4268653"/>
              <a:gd name="connsiteX3" fmla="*/ 9220718 w 9220718"/>
              <a:gd name="connsiteY3" fmla="*/ 3974881 h 4268653"/>
              <a:gd name="connsiteX4" fmla="*/ 1405290 w 9220718"/>
              <a:gd name="connsiteY4" fmla="*/ 3975946 h 4268653"/>
              <a:gd name="connsiteX5" fmla="*/ 1322957 w 9220718"/>
              <a:gd name="connsiteY5" fmla="*/ 4009885 h 4268653"/>
              <a:gd name="connsiteX6" fmla="*/ 1315837 w 9220718"/>
              <a:gd name="connsiteY6" fmla="*/ 4220084 h 4268653"/>
              <a:gd name="connsiteX7" fmla="*/ 1227343 w 9220718"/>
              <a:gd name="connsiteY7" fmla="*/ 4268653 h 4268653"/>
              <a:gd name="connsiteX8" fmla="*/ 0 w 9220718"/>
              <a:gd name="connsiteY8" fmla="*/ 4265542 h 4268653"/>
              <a:gd name="connsiteX9" fmla="*/ 60220 w 9220718"/>
              <a:gd name="connsiteY9" fmla="*/ 718270 h 4268653"/>
              <a:gd name="connsiteX10" fmla="*/ 53607 w 9220718"/>
              <a:gd name="connsiteY10" fmla="*/ 0 h 4268653"/>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227343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206724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177857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210847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8 w 9220718"/>
              <a:gd name="connsiteY0" fmla="*/ 0 h 4271068"/>
              <a:gd name="connsiteX1" fmla="*/ 9204220 w 9220718"/>
              <a:gd name="connsiteY1" fmla="*/ 9701 h 4271068"/>
              <a:gd name="connsiteX2" fmla="*/ 9204220 w 9220718"/>
              <a:gd name="connsiteY2" fmla="*/ 88 h 4271068"/>
              <a:gd name="connsiteX3" fmla="*/ 9220718 w 9220718"/>
              <a:gd name="connsiteY3" fmla="*/ 3974880 h 4271068"/>
              <a:gd name="connsiteX4" fmla="*/ 1405290 w 9220718"/>
              <a:gd name="connsiteY4" fmla="*/ 3975945 h 4271068"/>
              <a:gd name="connsiteX5" fmla="*/ 1322957 w 9220718"/>
              <a:gd name="connsiteY5" fmla="*/ 4009884 h 4271068"/>
              <a:gd name="connsiteX6" fmla="*/ 1315837 w 9220718"/>
              <a:gd name="connsiteY6" fmla="*/ 4220083 h 4271068"/>
              <a:gd name="connsiteX7" fmla="*/ 1210847 w 9220718"/>
              <a:gd name="connsiteY7" fmla="*/ 4268652 h 4271068"/>
              <a:gd name="connsiteX8" fmla="*/ 0 w 9220718"/>
              <a:gd name="connsiteY8" fmla="*/ 4265541 h 4271068"/>
              <a:gd name="connsiteX9" fmla="*/ 60220 w 9220718"/>
              <a:gd name="connsiteY9" fmla="*/ 718269 h 4271068"/>
              <a:gd name="connsiteX10" fmla="*/ 53608 w 9220718"/>
              <a:gd name="connsiteY10" fmla="*/ 0 h 4271068"/>
              <a:gd name="connsiteX0" fmla="*/ 92467 w 9259577"/>
              <a:gd name="connsiteY0" fmla="*/ 0 h 4271068"/>
              <a:gd name="connsiteX1" fmla="*/ 9243079 w 9259577"/>
              <a:gd name="connsiteY1" fmla="*/ 9701 h 4271068"/>
              <a:gd name="connsiteX2" fmla="*/ 9243079 w 9259577"/>
              <a:gd name="connsiteY2" fmla="*/ 88 h 4271068"/>
              <a:gd name="connsiteX3" fmla="*/ 9259577 w 9259577"/>
              <a:gd name="connsiteY3" fmla="*/ 3974880 h 4271068"/>
              <a:gd name="connsiteX4" fmla="*/ 1444149 w 9259577"/>
              <a:gd name="connsiteY4" fmla="*/ 3975945 h 4271068"/>
              <a:gd name="connsiteX5" fmla="*/ 1361816 w 9259577"/>
              <a:gd name="connsiteY5" fmla="*/ 4009884 h 4271068"/>
              <a:gd name="connsiteX6" fmla="*/ 1354696 w 9259577"/>
              <a:gd name="connsiteY6" fmla="*/ 4220083 h 4271068"/>
              <a:gd name="connsiteX7" fmla="*/ 1249706 w 9259577"/>
              <a:gd name="connsiteY7" fmla="*/ 4268652 h 4271068"/>
              <a:gd name="connsiteX8" fmla="*/ 38859 w 9259577"/>
              <a:gd name="connsiteY8" fmla="*/ 4265541 h 4271068"/>
              <a:gd name="connsiteX9" fmla="*/ 4233 w 9259577"/>
              <a:gd name="connsiteY9" fmla="*/ 718269 h 4271068"/>
              <a:gd name="connsiteX10" fmla="*/ 92467 w 9259577"/>
              <a:gd name="connsiteY10" fmla="*/ 0 h 4271068"/>
              <a:gd name="connsiteX0" fmla="*/ 1534037 w 10701147"/>
              <a:gd name="connsiteY0" fmla="*/ 0 h 4271068"/>
              <a:gd name="connsiteX1" fmla="*/ 10684649 w 10701147"/>
              <a:gd name="connsiteY1" fmla="*/ 9701 h 4271068"/>
              <a:gd name="connsiteX2" fmla="*/ 10684649 w 10701147"/>
              <a:gd name="connsiteY2" fmla="*/ 88 h 4271068"/>
              <a:gd name="connsiteX3" fmla="*/ 10701147 w 10701147"/>
              <a:gd name="connsiteY3" fmla="*/ 3974880 h 4271068"/>
              <a:gd name="connsiteX4" fmla="*/ 2885719 w 10701147"/>
              <a:gd name="connsiteY4" fmla="*/ 3975945 h 4271068"/>
              <a:gd name="connsiteX5" fmla="*/ 2803386 w 10701147"/>
              <a:gd name="connsiteY5" fmla="*/ 4009884 h 4271068"/>
              <a:gd name="connsiteX6" fmla="*/ 2796266 w 10701147"/>
              <a:gd name="connsiteY6" fmla="*/ 4220083 h 4271068"/>
              <a:gd name="connsiteX7" fmla="*/ 2691276 w 10701147"/>
              <a:gd name="connsiteY7" fmla="*/ 4268652 h 4271068"/>
              <a:gd name="connsiteX8" fmla="*/ 1480429 w 10701147"/>
              <a:gd name="connsiteY8" fmla="*/ 4265541 h 4271068"/>
              <a:gd name="connsiteX9" fmla="*/ 1534037 w 10701147"/>
              <a:gd name="connsiteY9" fmla="*/ 0 h 4271068"/>
              <a:gd name="connsiteX0" fmla="*/ 1534037 w 10701147"/>
              <a:gd name="connsiteY0" fmla="*/ 0 h 4271068"/>
              <a:gd name="connsiteX1" fmla="*/ 10684649 w 10701147"/>
              <a:gd name="connsiteY1" fmla="*/ 9701 h 4271068"/>
              <a:gd name="connsiteX2" fmla="*/ 10684649 w 10701147"/>
              <a:gd name="connsiteY2" fmla="*/ 88 h 4271068"/>
              <a:gd name="connsiteX3" fmla="*/ 10701147 w 10701147"/>
              <a:gd name="connsiteY3" fmla="*/ 3974880 h 4271068"/>
              <a:gd name="connsiteX4" fmla="*/ 2885719 w 10701147"/>
              <a:gd name="connsiteY4" fmla="*/ 3975945 h 4271068"/>
              <a:gd name="connsiteX5" fmla="*/ 2803386 w 10701147"/>
              <a:gd name="connsiteY5" fmla="*/ 4009884 h 4271068"/>
              <a:gd name="connsiteX6" fmla="*/ 2796266 w 10701147"/>
              <a:gd name="connsiteY6" fmla="*/ 4220083 h 4271068"/>
              <a:gd name="connsiteX7" fmla="*/ 2691276 w 10701147"/>
              <a:gd name="connsiteY7" fmla="*/ 4268652 h 4271068"/>
              <a:gd name="connsiteX8" fmla="*/ 1480429 w 10701147"/>
              <a:gd name="connsiteY8" fmla="*/ 4265541 h 4271068"/>
              <a:gd name="connsiteX9" fmla="*/ 1534037 w 10701147"/>
              <a:gd name="connsiteY9" fmla="*/ 0 h 4271068"/>
              <a:gd name="connsiteX0" fmla="*/ 246481 w 9413591"/>
              <a:gd name="connsiteY0" fmla="*/ 0 h 4271068"/>
              <a:gd name="connsiteX1" fmla="*/ 9397093 w 9413591"/>
              <a:gd name="connsiteY1" fmla="*/ 9701 h 4271068"/>
              <a:gd name="connsiteX2" fmla="*/ 9397093 w 9413591"/>
              <a:gd name="connsiteY2" fmla="*/ 88 h 4271068"/>
              <a:gd name="connsiteX3" fmla="*/ 9413591 w 9413591"/>
              <a:gd name="connsiteY3" fmla="*/ 3974880 h 4271068"/>
              <a:gd name="connsiteX4" fmla="*/ 1598163 w 9413591"/>
              <a:gd name="connsiteY4" fmla="*/ 3975945 h 4271068"/>
              <a:gd name="connsiteX5" fmla="*/ 1515830 w 9413591"/>
              <a:gd name="connsiteY5" fmla="*/ 4009884 h 4271068"/>
              <a:gd name="connsiteX6" fmla="*/ 1508710 w 9413591"/>
              <a:gd name="connsiteY6" fmla="*/ 4220083 h 4271068"/>
              <a:gd name="connsiteX7" fmla="*/ 1403720 w 9413591"/>
              <a:gd name="connsiteY7" fmla="*/ 4268652 h 4271068"/>
              <a:gd name="connsiteX8" fmla="*/ 192873 w 9413591"/>
              <a:gd name="connsiteY8" fmla="*/ 4265541 h 4271068"/>
              <a:gd name="connsiteX9" fmla="*/ 246481 w 9413591"/>
              <a:gd name="connsiteY9" fmla="*/ 0 h 4271068"/>
              <a:gd name="connsiteX0" fmla="*/ 64211 w 9231321"/>
              <a:gd name="connsiteY0" fmla="*/ 0 h 4271068"/>
              <a:gd name="connsiteX1" fmla="*/ 9214823 w 9231321"/>
              <a:gd name="connsiteY1" fmla="*/ 9701 h 4271068"/>
              <a:gd name="connsiteX2" fmla="*/ 9214823 w 9231321"/>
              <a:gd name="connsiteY2" fmla="*/ 88 h 4271068"/>
              <a:gd name="connsiteX3" fmla="*/ 9231321 w 9231321"/>
              <a:gd name="connsiteY3" fmla="*/ 3974880 h 4271068"/>
              <a:gd name="connsiteX4" fmla="*/ 1415893 w 9231321"/>
              <a:gd name="connsiteY4" fmla="*/ 3975945 h 4271068"/>
              <a:gd name="connsiteX5" fmla="*/ 1333560 w 9231321"/>
              <a:gd name="connsiteY5" fmla="*/ 4009884 h 4271068"/>
              <a:gd name="connsiteX6" fmla="*/ 1326440 w 9231321"/>
              <a:gd name="connsiteY6" fmla="*/ 4220083 h 4271068"/>
              <a:gd name="connsiteX7" fmla="*/ 1221450 w 9231321"/>
              <a:gd name="connsiteY7" fmla="*/ 4268652 h 4271068"/>
              <a:gd name="connsiteX8" fmla="*/ 10603 w 9231321"/>
              <a:gd name="connsiteY8" fmla="*/ 4265541 h 4271068"/>
              <a:gd name="connsiteX9" fmla="*/ 64211 w 9231321"/>
              <a:gd name="connsiteY9" fmla="*/ 0 h 4271068"/>
              <a:gd name="connsiteX0" fmla="*/ 10604 w 9177714"/>
              <a:gd name="connsiteY0" fmla="*/ 0 h 4276228"/>
              <a:gd name="connsiteX1" fmla="*/ 9161216 w 9177714"/>
              <a:gd name="connsiteY1" fmla="*/ 9701 h 4276228"/>
              <a:gd name="connsiteX2" fmla="*/ 9161216 w 9177714"/>
              <a:gd name="connsiteY2" fmla="*/ 88 h 4276228"/>
              <a:gd name="connsiteX3" fmla="*/ 9177714 w 9177714"/>
              <a:gd name="connsiteY3" fmla="*/ 3974880 h 4276228"/>
              <a:gd name="connsiteX4" fmla="*/ 1362286 w 9177714"/>
              <a:gd name="connsiteY4" fmla="*/ 3975945 h 4276228"/>
              <a:gd name="connsiteX5" fmla="*/ 1279953 w 9177714"/>
              <a:gd name="connsiteY5" fmla="*/ 4009884 h 4276228"/>
              <a:gd name="connsiteX6" fmla="*/ 1272833 w 9177714"/>
              <a:gd name="connsiteY6" fmla="*/ 4220083 h 4276228"/>
              <a:gd name="connsiteX7" fmla="*/ 1167843 w 9177714"/>
              <a:gd name="connsiteY7" fmla="*/ 4268652 h 4276228"/>
              <a:gd name="connsiteX8" fmla="*/ 10603 w 9177714"/>
              <a:gd name="connsiteY8" fmla="*/ 4265541 h 4276228"/>
              <a:gd name="connsiteX9" fmla="*/ 10604 w 9177714"/>
              <a:gd name="connsiteY9" fmla="*/ 0 h 4276228"/>
              <a:gd name="connsiteX0" fmla="*/ 10604 w 9177714"/>
              <a:gd name="connsiteY0" fmla="*/ 0 h 4268609"/>
              <a:gd name="connsiteX1" fmla="*/ 9161216 w 9177714"/>
              <a:gd name="connsiteY1" fmla="*/ 9701 h 4268609"/>
              <a:gd name="connsiteX2" fmla="*/ 9161216 w 9177714"/>
              <a:gd name="connsiteY2" fmla="*/ 88 h 4268609"/>
              <a:gd name="connsiteX3" fmla="*/ 9177714 w 9177714"/>
              <a:gd name="connsiteY3" fmla="*/ 3974880 h 4268609"/>
              <a:gd name="connsiteX4" fmla="*/ 1362286 w 9177714"/>
              <a:gd name="connsiteY4" fmla="*/ 3975945 h 4268609"/>
              <a:gd name="connsiteX5" fmla="*/ 1279953 w 9177714"/>
              <a:gd name="connsiteY5" fmla="*/ 4009884 h 4268609"/>
              <a:gd name="connsiteX6" fmla="*/ 1272833 w 9177714"/>
              <a:gd name="connsiteY6" fmla="*/ 4220083 h 4268609"/>
              <a:gd name="connsiteX7" fmla="*/ 1206981 w 9177714"/>
              <a:gd name="connsiteY7" fmla="*/ 4261033 h 4268609"/>
              <a:gd name="connsiteX8" fmla="*/ 10603 w 9177714"/>
              <a:gd name="connsiteY8" fmla="*/ 4265541 h 4268609"/>
              <a:gd name="connsiteX9" fmla="*/ 10604 w 9177714"/>
              <a:gd name="connsiteY9" fmla="*/ 0 h 4268609"/>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22008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22008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19722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19722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197223 h 4265541"/>
              <a:gd name="connsiteX7" fmla="*/ 1184616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8698"/>
              <a:gd name="connsiteX1" fmla="*/ 9161216 w 9177714"/>
              <a:gd name="connsiteY1" fmla="*/ 9701 h 4268698"/>
              <a:gd name="connsiteX2" fmla="*/ 9161216 w 9177714"/>
              <a:gd name="connsiteY2" fmla="*/ 88 h 4268698"/>
              <a:gd name="connsiteX3" fmla="*/ 9177714 w 9177714"/>
              <a:gd name="connsiteY3" fmla="*/ 3974880 h 4268698"/>
              <a:gd name="connsiteX4" fmla="*/ 1362286 w 9177714"/>
              <a:gd name="connsiteY4" fmla="*/ 3975945 h 4268698"/>
              <a:gd name="connsiteX5" fmla="*/ 1279953 w 9177714"/>
              <a:gd name="connsiteY5" fmla="*/ 4009884 h 4268698"/>
              <a:gd name="connsiteX6" fmla="*/ 1272833 w 9177714"/>
              <a:gd name="connsiteY6" fmla="*/ 4197223 h 4268698"/>
              <a:gd name="connsiteX7" fmla="*/ 1173434 w 9177714"/>
              <a:gd name="connsiteY7" fmla="*/ 4266113 h 4268698"/>
              <a:gd name="connsiteX8" fmla="*/ 10603 w 9177714"/>
              <a:gd name="connsiteY8" fmla="*/ 4265541 h 4268698"/>
              <a:gd name="connsiteX9" fmla="*/ 10604 w 9177714"/>
              <a:gd name="connsiteY9" fmla="*/ 0 h 426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177714" h="4268698">
                <a:moveTo>
                  <a:pt x="10604" y="0"/>
                </a:moveTo>
                <a:lnTo>
                  <a:pt x="9161216" y="9701"/>
                </a:lnTo>
                <a:lnTo>
                  <a:pt x="9161216" y="88"/>
                </a:lnTo>
                <a:cubicBezTo>
                  <a:pt x="9162804" y="1317689"/>
                  <a:pt x="9176126" y="2657279"/>
                  <a:pt x="9177714" y="3974880"/>
                </a:cubicBezTo>
                <a:lnTo>
                  <a:pt x="1362286" y="3975945"/>
                </a:lnTo>
                <a:cubicBezTo>
                  <a:pt x="1324129" y="3980616"/>
                  <a:pt x="1294862" y="3973004"/>
                  <a:pt x="1279953" y="4009884"/>
                </a:cubicBezTo>
                <a:cubicBezTo>
                  <a:pt x="1265044" y="4046764"/>
                  <a:pt x="1276941" y="4145761"/>
                  <a:pt x="1272833" y="4197223"/>
                </a:cubicBezTo>
                <a:cubicBezTo>
                  <a:pt x="1272365" y="4244226"/>
                  <a:pt x="1221664" y="4268698"/>
                  <a:pt x="1173434" y="4266113"/>
                </a:cubicBezTo>
                <a:lnTo>
                  <a:pt x="10603" y="4265541"/>
                </a:lnTo>
                <a:cubicBezTo>
                  <a:pt x="0" y="3520977"/>
                  <a:pt x="7635" y="788799"/>
                  <a:pt x="10604" y="0"/>
                </a:cubicBezTo>
                <a:close/>
              </a:path>
            </a:pathLst>
          </a:custGeom>
        </p:spPr>
        <p:txBody>
          <a:bodyPr/>
          <a:lstStyle/>
          <a:p>
            <a:r>
              <a:rPr lang="en-US" smtClean="0"/>
              <a:t>Click icon to add picture</a:t>
            </a:r>
            <a:endParaRPr lang="en-GB" dirty="0"/>
          </a:p>
        </p:txBody>
      </p:sp>
      <p:sp>
        <p:nvSpPr>
          <p:cNvPr id="7" name="Rubrik 1"/>
          <p:cNvSpPr>
            <a:spLocks noGrp="1"/>
          </p:cNvSpPr>
          <p:nvPr>
            <p:ph type="title" hasCustomPrompt="1"/>
          </p:nvPr>
        </p:nvSpPr>
        <p:spPr>
          <a:xfrm>
            <a:off x="1619250" y="404870"/>
            <a:ext cx="6935788" cy="668338"/>
          </a:xfrm>
        </p:spPr>
        <p:txBody>
          <a:bodyPr/>
          <a:lstStyle>
            <a:lvl1pPr>
              <a:defRPr/>
            </a:lvl1pPr>
          </a:lstStyle>
          <a:p>
            <a:r>
              <a:rPr lang="sv-SE" dirty="0" err="1" smtClean="0"/>
              <a:t>Chapter</a:t>
            </a:r>
            <a:r>
              <a:rPr lang="sv-SE" dirty="0" smtClean="0"/>
              <a:t> </a:t>
            </a:r>
            <a:r>
              <a:rPr lang="sv-SE" dirty="0" err="1" smtClean="0"/>
              <a:t>heading</a:t>
            </a:r>
            <a:endParaRPr lang="en-GB" dirty="0"/>
          </a:p>
        </p:txBody>
      </p:sp>
      <p:sp>
        <p:nvSpPr>
          <p:cNvPr id="9" name="Platshållare för datum 3"/>
          <p:cNvSpPr>
            <a:spLocks noGrp="1"/>
          </p:cNvSpPr>
          <p:nvPr>
            <p:ph type="dt" sz="half" idx="10"/>
          </p:nvPr>
        </p:nvSpPr>
        <p:spPr>
          <a:xfrm>
            <a:off x="5580112" y="6288509"/>
            <a:ext cx="2133600" cy="365125"/>
          </a:xfrm>
        </p:spPr>
        <p:txBody>
          <a:bodyPr/>
          <a:lstStyle>
            <a:lvl1pPr>
              <a:defRPr sz="1100"/>
            </a:lvl1pPr>
          </a:lstStyle>
          <a:p>
            <a:fld id="{DF2893AF-9FE9-4871-8DB8-DAD36039BC66}" type="datetime1">
              <a:rPr lang="sv-SE" smtClean="0"/>
              <a:t>2017-12-09</a:t>
            </a:fld>
            <a:endParaRPr lang="sv-SE"/>
          </a:p>
        </p:txBody>
      </p:sp>
      <p:sp>
        <p:nvSpPr>
          <p:cNvPr id="10"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‹Nr.›</a:t>
            </a:fld>
            <a:endParaRPr lang="sv-SE"/>
          </a:p>
        </p:txBody>
      </p:sp>
      <p:sp>
        <p:nvSpPr>
          <p:cNvPr id="11"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333144802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8" name="Platshållare för bild 7"/>
          <p:cNvSpPr>
            <a:spLocks noGrp="1"/>
          </p:cNvSpPr>
          <p:nvPr>
            <p:ph type="pic" sz="quarter" idx="13"/>
          </p:nvPr>
        </p:nvSpPr>
        <p:spPr>
          <a:xfrm>
            <a:off x="1619250" y="1582738"/>
            <a:ext cx="6935788" cy="4078287"/>
          </a:xfrm>
        </p:spPr>
        <p:txBody>
          <a:bodyPr/>
          <a:lstStyle/>
          <a:p>
            <a:r>
              <a:rPr lang="en-US" smtClean="0"/>
              <a:t>Click icon to add picture</a:t>
            </a:r>
            <a:endParaRPr lang="en-GB" dirty="0"/>
          </a:p>
        </p:txBody>
      </p:sp>
      <p:sp>
        <p:nvSpPr>
          <p:cNvPr id="7" name="Rubrik 1"/>
          <p:cNvSpPr>
            <a:spLocks noGrp="1"/>
          </p:cNvSpPr>
          <p:nvPr>
            <p:ph type="title"/>
          </p:nvPr>
        </p:nvSpPr>
        <p:spPr>
          <a:xfrm>
            <a:off x="1619250" y="404870"/>
            <a:ext cx="6935788" cy="668338"/>
          </a:xfrm>
        </p:spPr>
        <p:txBody>
          <a:bodyPr/>
          <a:lstStyle/>
          <a:p>
            <a:r>
              <a:rPr lang="en-US" smtClean="0"/>
              <a:t>Click to edit Master title style</a:t>
            </a:r>
            <a:endParaRPr lang="en-GB" dirty="0"/>
          </a:p>
        </p:txBody>
      </p:sp>
      <p:sp>
        <p:nvSpPr>
          <p:cNvPr id="9" name="Platshållare för datum 3"/>
          <p:cNvSpPr>
            <a:spLocks noGrp="1"/>
          </p:cNvSpPr>
          <p:nvPr>
            <p:ph type="dt" sz="half" idx="10"/>
          </p:nvPr>
        </p:nvSpPr>
        <p:spPr>
          <a:xfrm>
            <a:off x="5580112" y="6288509"/>
            <a:ext cx="2133600" cy="365125"/>
          </a:xfrm>
        </p:spPr>
        <p:txBody>
          <a:bodyPr/>
          <a:lstStyle>
            <a:lvl1pPr>
              <a:defRPr sz="1100"/>
            </a:lvl1pPr>
          </a:lstStyle>
          <a:p>
            <a:fld id="{F3C4ADE4-7689-493A-871F-3D64FDB24095}" type="datetime1">
              <a:rPr lang="sv-SE" smtClean="0"/>
              <a:t>2017-12-09</a:t>
            </a:fld>
            <a:endParaRPr lang="sv-SE"/>
          </a:p>
        </p:txBody>
      </p:sp>
      <p:sp>
        <p:nvSpPr>
          <p:cNvPr id="10"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‹Nr.›</a:t>
            </a:fld>
            <a:endParaRPr lang="sv-SE"/>
          </a:p>
        </p:txBody>
      </p:sp>
      <p:sp>
        <p:nvSpPr>
          <p:cNvPr id="11"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253924017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Empty slide">
    <p:spTree>
      <p:nvGrpSpPr>
        <p:cNvPr id="1" name=""/>
        <p:cNvGrpSpPr/>
        <p:nvPr/>
      </p:nvGrpSpPr>
      <p:grpSpPr>
        <a:xfrm>
          <a:off x="0" y="0"/>
          <a:ext cx="0" cy="0"/>
          <a:chOff x="0" y="0"/>
          <a:chExt cx="0" cy="0"/>
        </a:xfrm>
      </p:grpSpPr>
      <p:sp>
        <p:nvSpPr>
          <p:cNvPr id="5" name="Platshållare för datum 3"/>
          <p:cNvSpPr>
            <a:spLocks noGrp="1"/>
          </p:cNvSpPr>
          <p:nvPr>
            <p:ph type="dt" sz="half" idx="10"/>
          </p:nvPr>
        </p:nvSpPr>
        <p:spPr>
          <a:xfrm>
            <a:off x="5580112" y="6288509"/>
            <a:ext cx="2133600" cy="365125"/>
          </a:xfrm>
        </p:spPr>
        <p:txBody>
          <a:bodyPr/>
          <a:lstStyle>
            <a:lvl1pPr>
              <a:defRPr sz="1100"/>
            </a:lvl1pPr>
          </a:lstStyle>
          <a:p>
            <a:fld id="{207D0256-8A02-4091-833A-5CF1E65C7C8B}" type="datetime1">
              <a:rPr lang="sv-SE" smtClean="0"/>
              <a:t>2017-12-09</a:t>
            </a:fld>
            <a:endParaRPr lang="sv-SE"/>
          </a:p>
        </p:txBody>
      </p:sp>
      <p:sp>
        <p:nvSpPr>
          <p:cNvPr id="6"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‹Nr.›</a:t>
            </a:fld>
            <a:endParaRPr lang="sv-SE"/>
          </a:p>
        </p:txBody>
      </p:sp>
      <p:sp>
        <p:nvSpPr>
          <p:cNvPr id="7"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354627424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38964" y="344488"/>
            <a:ext cx="662749" cy="662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Platshållare för innehåll 2"/>
          <p:cNvSpPr>
            <a:spLocks noGrp="1"/>
          </p:cNvSpPr>
          <p:nvPr>
            <p:ph idx="1"/>
          </p:nvPr>
        </p:nvSpPr>
        <p:spPr>
          <a:xfrm>
            <a:off x="1619250" y="1582739"/>
            <a:ext cx="6935788" cy="407828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8" name="Rubrik 1"/>
          <p:cNvSpPr>
            <a:spLocks noGrp="1"/>
          </p:cNvSpPr>
          <p:nvPr>
            <p:ph type="title"/>
          </p:nvPr>
        </p:nvSpPr>
        <p:spPr>
          <a:xfrm>
            <a:off x="1619250" y="404870"/>
            <a:ext cx="6935788" cy="668338"/>
          </a:xfrm>
        </p:spPr>
        <p:txBody>
          <a:bodyPr/>
          <a:lstStyle/>
          <a:p>
            <a:r>
              <a:rPr lang="en-US" smtClean="0"/>
              <a:t>Click to edit Master title style</a:t>
            </a:r>
            <a:endParaRPr lang="en-GB" dirty="0"/>
          </a:p>
        </p:txBody>
      </p:sp>
      <p:sp>
        <p:nvSpPr>
          <p:cNvPr id="9" name="Platshållare för datum 3"/>
          <p:cNvSpPr>
            <a:spLocks noGrp="1"/>
          </p:cNvSpPr>
          <p:nvPr>
            <p:ph type="dt" sz="half" idx="10"/>
          </p:nvPr>
        </p:nvSpPr>
        <p:spPr>
          <a:xfrm>
            <a:off x="5580112" y="6288509"/>
            <a:ext cx="2133600" cy="365125"/>
          </a:xfrm>
        </p:spPr>
        <p:txBody>
          <a:bodyPr/>
          <a:lstStyle>
            <a:lvl1pPr>
              <a:defRPr sz="1100">
                <a:solidFill>
                  <a:schemeClr val="tx1"/>
                </a:solidFill>
              </a:defRPr>
            </a:lvl1pPr>
          </a:lstStyle>
          <a:p>
            <a:fld id="{A423AED3-4866-4475-91B8-543D9A5A71AE}" type="datetime1">
              <a:rPr lang="sv-SE" smtClean="0"/>
              <a:t>2017-12-09</a:t>
            </a:fld>
            <a:endParaRPr lang="sv-SE"/>
          </a:p>
        </p:txBody>
      </p:sp>
      <p:sp>
        <p:nvSpPr>
          <p:cNvPr id="14" name="Platshållare för bildnummer 5"/>
          <p:cNvSpPr>
            <a:spLocks noGrp="1"/>
          </p:cNvSpPr>
          <p:nvPr>
            <p:ph type="sldNum" sz="quarter" idx="12"/>
          </p:nvPr>
        </p:nvSpPr>
        <p:spPr>
          <a:xfrm>
            <a:off x="8172399" y="6301410"/>
            <a:ext cx="531863" cy="365125"/>
          </a:xfrm>
        </p:spPr>
        <p:txBody>
          <a:bodyPr/>
          <a:lstStyle>
            <a:lvl1pPr>
              <a:defRPr sz="1100">
                <a:solidFill>
                  <a:schemeClr val="tx1"/>
                </a:solidFill>
              </a:defRPr>
            </a:lvl1pPr>
          </a:lstStyle>
          <a:p>
            <a:fld id="{680D72F4-1C41-4187-A4BC-492CF086CF40}" type="slidenum">
              <a:rPr lang="sv-SE" smtClean="0"/>
              <a:pPr/>
              <a:t>‹Nr.›</a:t>
            </a:fld>
            <a:endParaRPr lang="sv-SE"/>
          </a:p>
        </p:txBody>
      </p:sp>
      <p:sp>
        <p:nvSpPr>
          <p:cNvPr id="15"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tx1"/>
                </a:solidFill>
              </a:defRPr>
            </a:lvl1pPr>
          </a:lstStyle>
          <a:p>
            <a:endParaRPr lang="sv-SE" dirty="0"/>
          </a:p>
        </p:txBody>
      </p:sp>
    </p:spTree>
    <p:extLst>
      <p:ext uri="{BB962C8B-B14F-4D97-AF65-F5344CB8AC3E}">
        <p14:creationId xmlns:p14="http://schemas.microsoft.com/office/powerpoint/2010/main" val="11119961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1619250" y="404870"/>
            <a:ext cx="6935788" cy="668338"/>
          </a:xfrm>
          <a:prstGeom prst="rect">
            <a:avLst/>
          </a:prstGeom>
        </p:spPr>
        <p:txBody>
          <a:bodyPr vert="horz" lIns="0" tIns="0" rIns="0" bIns="0" rtlCol="0" anchor="b" anchorCtr="0">
            <a:noAutofit/>
          </a:bodyPr>
          <a:lstStyle/>
          <a:p>
            <a:r>
              <a:rPr lang="sv-SE" dirty="0" smtClean="0"/>
              <a:t>Klicka här för att ändra format</a:t>
            </a:r>
            <a:endParaRPr lang="en-GB" dirty="0"/>
          </a:p>
        </p:txBody>
      </p:sp>
      <p:sp>
        <p:nvSpPr>
          <p:cNvPr id="3" name="Platshållare för text 2"/>
          <p:cNvSpPr>
            <a:spLocks noGrp="1"/>
          </p:cNvSpPr>
          <p:nvPr>
            <p:ph type="body" idx="1"/>
          </p:nvPr>
        </p:nvSpPr>
        <p:spPr>
          <a:xfrm>
            <a:off x="1619250" y="1582739"/>
            <a:ext cx="6935788" cy="4078286"/>
          </a:xfrm>
          <a:prstGeom prst="rect">
            <a:avLst/>
          </a:prstGeom>
        </p:spPr>
        <p:txBody>
          <a:bodyPr vert="horz" lIns="0" tIns="0" rIns="0" bIns="0" rtlCol="0">
            <a:norm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GB" dirty="0"/>
          </a:p>
        </p:txBody>
      </p:sp>
      <p:pic>
        <p:nvPicPr>
          <p:cNvPr id="8"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38964" y="344488"/>
            <a:ext cx="662749" cy="662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Platshållare för sidfot 4"/>
          <p:cNvSpPr>
            <a:spLocks noGrp="1"/>
          </p:cNvSpPr>
          <p:nvPr>
            <p:ph type="ftr" sz="quarter" idx="3"/>
          </p:nvPr>
        </p:nvSpPr>
        <p:spPr>
          <a:xfrm>
            <a:off x="1619250" y="6308725"/>
            <a:ext cx="2895600" cy="365125"/>
          </a:xfrm>
          <a:prstGeom prst="rect">
            <a:avLst/>
          </a:prstGeom>
        </p:spPr>
        <p:txBody>
          <a:bodyPr vert="horz" lIns="0" tIns="0" rIns="0" bIns="0" rtlCol="0" anchor="t"/>
          <a:lstStyle>
            <a:lvl1pPr>
              <a:defRPr lang="en-GB" sz="700" b="1" cap="all" baseline="0">
                <a:solidFill>
                  <a:schemeClr val="bg1"/>
                </a:solidFill>
              </a:defRPr>
            </a:lvl1pPr>
          </a:lstStyle>
          <a:p>
            <a:pPr>
              <a:lnSpc>
                <a:spcPts val="900"/>
              </a:lnSpc>
            </a:pPr>
            <a:endParaRPr lang="en-GB" dirty="0"/>
          </a:p>
        </p:txBody>
      </p:sp>
      <p:sp>
        <p:nvSpPr>
          <p:cNvPr id="6" name="Platshållare för bildnummer 5"/>
          <p:cNvSpPr>
            <a:spLocks noGrp="1"/>
          </p:cNvSpPr>
          <p:nvPr>
            <p:ph type="sldNum" sz="quarter" idx="4"/>
          </p:nvPr>
        </p:nvSpPr>
        <p:spPr>
          <a:xfrm>
            <a:off x="8172399" y="6308725"/>
            <a:ext cx="531863" cy="365125"/>
          </a:xfrm>
          <a:prstGeom prst="rect">
            <a:avLst/>
          </a:prstGeom>
        </p:spPr>
        <p:txBody>
          <a:bodyPr vert="horz" lIns="0" tIns="0" rIns="0" bIns="0" rtlCol="0" anchor="t"/>
          <a:lstStyle>
            <a:lvl1pPr algn="r">
              <a:defRPr lang="en-GB" sz="700" b="1" cap="all" baseline="0" smtClean="0">
                <a:solidFill>
                  <a:schemeClr val="bg1"/>
                </a:solidFill>
              </a:defRPr>
            </a:lvl1pPr>
          </a:lstStyle>
          <a:p>
            <a:pPr>
              <a:lnSpc>
                <a:spcPts val="900"/>
              </a:lnSpc>
            </a:pPr>
            <a:fld id="{680D72F4-1C41-4187-A4BC-492CF086CF40}" type="slidenum">
              <a:rPr lang="en-GB" smtClean="0"/>
              <a:pPr>
                <a:lnSpc>
                  <a:spcPts val="900"/>
                </a:lnSpc>
              </a:pPr>
              <a:t>‹Nr.›</a:t>
            </a:fld>
            <a:endParaRPr lang="en-GB" dirty="0"/>
          </a:p>
        </p:txBody>
      </p:sp>
      <p:sp>
        <p:nvSpPr>
          <p:cNvPr id="4" name="Platshållare för datum 3"/>
          <p:cNvSpPr>
            <a:spLocks noGrp="1"/>
          </p:cNvSpPr>
          <p:nvPr>
            <p:ph type="dt" sz="half" idx="2"/>
          </p:nvPr>
        </p:nvSpPr>
        <p:spPr>
          <a:xfrm>
            <a:off x="5580112" y="6288509"/>
            <a:ext cx="2133600" cy="365125"/>
          </a:xfrm>
          <a:prstGeom prst="rect">
            <a:avLst/>
          </a:prstGeom>
        </p:spPr>
        <p:txBody>
          <a:bodyPr vert="horz" lIns="0" tIns="0" rIns="0" bIns="0" rtlCol="0" anchor="t"/>
          <a:lstStyle>
            <a:lvl1pPr>
              <a:defRPr lang="en-GB" sz="700" b="1" cap="all" baseline="0" smtClean="0">
                <a:solidFill>
                  <a:schemeClr val="bg1"/>
                </a:solidFill>
              </a:defRPr>
            </a:lvl1pPr>
          </a:lstStyle>
          <a:p>
            <a:pPr algn="r">
              <a:lnSpc>
                <a:spcPts val="900"/>
              </a:lnSpc>
            </a:pPr>
            <a:fld id="{CE95FF86-EC26-4DA4-A259-9DFFD77C1596}" type="datetime1">
              <a:rPr lang="sv-SE" smtClean="0"/>
              <a:t>2017-12-09</a:t>
            </a:fld>
            <a:endParaRPr lang="en-GB" dirty="0"/>
          </a:p>
        </p:txBody>
      </p:sp>
      <p:sp>
        <p:nvSpPr>
          <p:cNvPr id="9" name="Rektangel 12"/>
          <p:cNvSpPr/>
          <p:nvPr/>
        </p:nvSpPr>
        <p:spPr>
          <a:xfrm>
            <a:off x="0" y="5971378"/>
            <a:ext cx="9144000" cy="908720"/>
          </a:xfrm>
          <a:custGeom>
            <a:avLst/>
            <a:gdLst>
              <a:gd name="connsiteX0" fmla="*/ 1360291 w 9144000"/>
              <a:gd name="connsiteY0" fmla="*/ 0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0 w 9144000"/>
              <a:gd name="connsiteY14" fmla="*/ 314003 h 908720"/>
              <a:gd name="connsiteX15" fmla="*/ 901401 w 9144000"/>
              <a:gd name="connsiteY15" fmla="*/ 314003 h 908720"/>
              <a:gd name="connsiteX16" fmla="*/ 1026319 w 9144000"/>
              <a:gd name="connsiteY16" fmla="*/ 314003 h 908720"/>
              <a:gd name="connsiteX17" fmla="*/ 1194387 w 9144000"/>
              <a:gd name="connsiteY17" fmla="*/ 314003 h 908720"/>
              <a:gd name="connsiteX18" fmla="*/ 1258275 w 9144000"/>
              <a:gd name="connsiteY18" fmla="*/ 262632 h 908720"/>
              <a:gd name="connsiteX19" fmla="*/ 1259632 w 9144000"/>
              <a:gd name="connsiteY19" fmla="*/ 262632 h 908720"/>
              <a:gd name="connsiteX20" fmla="*/ 1259632 w 9144000"/>
              <a:gd name="connsiteY20" fmla="*/ 255909 h 908720"/>
              <a:gd name="connsiteX21" fmla="*/ 1261441 w 9144000"/>
              <a:gd name="connsiteY21" fmla="*/ 246949 h 908720"/>
              <a:gd name="connsiteX22" fmla="*/ 1261441 w 9144000"/>
              <a:gd name="connsiteY22" fmla="*/ 91699 h 908720"/>
              <a:gd name="connsiteX23" fmla="*/ 1360291 w 9144000"/>
              <a:gd name="connsiteY23" fmla="*/ 0 h 908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144000" h="908720">
                <a:moveTo>
                  <a:pt x="1360291" y="0"/>
                </a:moveTo>
                <a:lnTo>
                  <a:pt x="9144000" y="0"/>
                </a:lnTo>
                <a:lnTo>
                  <a:pt x="9144000" y="262632"/>
                </a:lnTo>
                <a:lnTo>
                  <a:pt x="9144000" y="328588"/>
                </a:lnTo>
                <a:lnTo>
                  <a:pt x="9144000" y="808061"/>
                </a:lnTo>
                <a:lnTo>
                  <a:pt x="9144000" y="883320"/>
                </a:lnTo>
                <a:lnTo>
                  <a:pt x="9144000" y="904652"/>
                </a:lnTo>
                <a:lnTo>
                  <a:pt x="9065179" y="904652"/>
                </a:lnTo>
                <a:cubicBezTo>
                  <a:pt x="9058414" y="907870"/>
                  <a:pt x="9050977" y="908720"/>
                  <a:pt x="9043341" y="908720"/>
                </a:cubicBezTo>
                <a:lnTo>
                  <a:pt x="1259632" y="908720"/>
                </a:lnTo>
                <a:lnTo>
                  <a:pt x="1259632" y="904652"/>
                </a:lnTo>
                <a:lnTo>
                  <a:pt x="0" y="904652"/>
                </a:lnTo>
                <a:lnTo>
                  <a:pt x="0" y="883320"/>
                </a:lnTo>
                <a:lnTo>
                  <a:pt x="0" y="328588"/>
                </a:lnTo>
                <a:lnTo>
                  <a:pt x="0" y="314003"/>
                </a:lnTo>
                <a:lnTo>
                  <a:pt x="901401" y="314003"/>
                </a:lnTo>
                <a:lnTo>
                  <a:pt x="1026319" y="314003"/>
                </a:lnTo>
                <a:lnTo>
                  <a:pt x="1194387" y="314003"/>
                </a:lnTo>
                <a:cubicBezTo>
                  <a:pt x="1225910" y="314003"/>
                  <a:pt x="1252353" y="292251"/>
                  <a:pt x="1258275" y="262632"/>
                </a:cubicBezTo>
                <a:lnTo>
                  <a:pt x="1259632" y="262632"/>
                </a:lnTo>
                <a:lnTo>
                  <a:pt x="1259632" y="255909"/>
                </a:lnTo>
                <a:lnTo>
                  <a:pt x="1261441" y="246949"/>
                </a:lnTo>
                <a:lnTo>
                  <a:pt x="1261441" y="91699"/>
                </a:lnTo>
                <a:cubicBezTo>
                  <a:pt x="1264629" y="40239"/>
                  <a:pt x="1260136" y="0"/>
                  <a:pt x="136029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71305444"/>
      </p:ext>
    </p:extLst>
  </p:cSld>
  <p:clrMap bg1="lt1" tx1="dk1" bg2="lt2" tx2="dk2" accent1="accent1" accent2="accent2" accent3="accent3" accent4="accent4" accent5="accent5" accent6="accent6" hlink="hlink" folHlink="folHlink"/>
  <p:sldLayoutIdLst>
    <p:sldLayoutId id="2147483678" r:id="rId1"/>
    <p:sldLayoutId id="2147483666" r:id="rId2"/>
    <p:sldLayoutId id="2147483677" r:id="rId3"/>
    <p:sldLayoutId id="2147483668" r:id="rId4"/>
    <p:sldLayoutId id="2147483669" r:id="rId5"/>
    <p:sldLayoutId id="2147483670" r:id="rId6"/>
    <p:sldLayoutId id="2147483674" r:id="rId7"/>
    <p:sldLayoutId id="2147483672" r:id="rId8"/>
    <p:sldLayoutId id="2147483673" r:id="rId9"/>
    <p:sldLayoutId id="2147483665" r:id="rId10"/>
  </p:sldLayoutIdLst>
  <p:timing>
    <p:tnLst>
      <p:par>
        <p:cTn id="1" dur="indefinite" restart="never" nodeType="tmRoot"/>
      </p:par>
    </p:tnLst>
  </p:timing>
  <p:hf hdr="0" ftr="0" dt="0"/>
  <p:txStyles>
    <p:titleStyle>
      <a:lvl1pPr algn="l" defTabSz="914400" rtl="0" eaLnBrk="1" latinLnBrk="0" hangingPunct="1">
        <a:lnSpc>
          <a:spcPts val="3000"/>
        </a:lnSpc>
        <a:spcBef>
          <a:spcPct val="0"/>
        </a:spcBef>
        <a:buNone/>
        <a:defRPr sz="2600" b="1" kern="1200">
          <a:solidFill>
            <a:schemeClr val="tx1"/>
          </a:solidFill>
          <a:latin typeface="+mj-lt"/>
          <a:ea typeface="+mj-ea"/>
          <a:cs typeface="+mj-cs"/>
        </a:defRPr>
      </a:lvl1pPr>
    </p:titleStyle>
    <p:bodyStyle>
      <a:lvl1pPr marL="0" indent="0" algn="l" defTabSz="914400" rtl="0" eaLnBrk="1" latinLnBrk="0" hangingPunct="1">
        <a:lnSpc>
          <a:spcPct val="100000"/>
        </a:lnSpc>
        <a:spcBef>
          <a:spcPct val="20000"/>
        </a:spcBef>
        <a:buFont typeface="Arial" pitchFamily="34" charset="0"/>
        <a:buNone/>
        <a:defRPr sz="2000" kern="1200">
          <a:solidFill>
            <a:schemeClr val="tx1"/>
          </a:solidFill>
          <a:latin typeface="+mn-lt"/>
          <a:ea typeface="+mn-ea"/>
          <a:cs typeface="+mn-cs"/>
        </a:defRPr>
      </a:lvl1pPr>
      <a:lvl2pPr marL="355600" indent="-3556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2pPr>
      <a:lvl3pPr marL="723900" indent="-3683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3pPr>
      <a:lvl4pPr marL="1076325" indent="-352425"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4pPr>
      <a:lvl5pPr marL="1535113" indent="-4572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1.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7.jpe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20.png"/><Relationship Id="rId4" Type="http://schemas.openxmlformats.org/officeDocument/2006/relationships/image" Target="../media/image19.gif"/></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24.jpeg"/><Relationship Id="rId5" Type="http://schemas.openxmlformats.org/officeDocument/2006/relationships/image" Target="../media/image31.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6.jpeg"/></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29.jpeg"/><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32.jpeg"/><Relationship Id="rId4" Type="http://schemas.openxmlformats.org/officeDocument/2006/relationships/image" Target="../media/image31.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35.png"/><Relationship Id="rId4" Type="http://schemas.openxmlformats.org/officeDocument/2006/relationships/image" Target="../media/image34.jpeg"/></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37.jpeg"/><Relationship Id="rId4" Type="http://schemas.openxmlformats.org/officeDocument/2006/relationships/image" Target="../media/image36.jpeg"/></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50.png"/><Relationship Id="rId4" Type="http://schemas.openxmlformats.org/officeDocument/2006/relationships/image" Target="../media/image38.jpeg"/></Relationships>
</file>

<file path=ppt/slides/_rels/slide2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41.jpeg"/><Relationship Id="rId4" Type="http://schemas.openxmlformats.org/officeDocument/2006/relationships/image" Target="../media/image40.jpeg"/></Relationships>
</file>

<file path=ppt/slides/_rels/slide2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43.jpeg"/></Relationships>
</file>

<file path=ppt/slides/_rels/slide2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45.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5.xml"/><Relationship Id="rId1" Type="http://schemas.openxmlformats.org/officeDocument/2006/relationships/slideLayout" Target="../slideLayouts/slideLayout3.xml"/><Relationship Id="rId5" Type="http://schemas.openxmlformats.org/officeDocument/2006/relationships/image" Target="../media/image60.png"/><Relationship Id="rId4" Type="http://schemas.openxmlformats.org/officeDocument/2006/relationships/image" Target="../media/image46.jpeg"/></Relationships>
</file>

<file path=ppt/slides/_rels/slide2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openxmlformats.org/officeDocument/2006/relationships/image" Target="../media/image49.jpeg"/><Relationship Id="rId4" Type="http://schemas.openxmlformats.org/officeDocument/2006/relationships/image" Target="../media/image48.jpeg"/></Relationships>
</file>

<file path=ppt/slides/_rels/slide2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7.xml"/><Relationship Id="rId1" Type="http://schemas.openxmlformats.org/officeDocument/2006/relationships/slideLayout" Target="../slideLayouts/slideLayout3.xml"/><Relationship Id="rId5" Type="http://schemas.openxmlformats.org/officeDocument/2006/relationships/image" Target="../media/image51.jpeg"/><Relationship Id="rId4" Type="http://schemas.openxmlformats.org/officeDocument/2006/relationships/image" Target="../media/image50.jpeg"/></Relationships>
</file>

<file path=ppt/slides/_rels/slide2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52.jpeg"/></Relationships>
</file>

<file path=ppt/slides/_rels/slide2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54.jpeg"/></Relationships>
</file>

<file path=ppt/slides/_rels/slide3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1.xml"/><Relationship Id="rId1" Type="http://schemas.openxmlformats.org/officeDocument/2006/relationships/slideLayout" Target="../slideLayouts/slideLayout3.xml"/><Relationship Id="rId5" Type="http://schemas.openxmlformats.org/officeDocument/2006/relationships/image" Target="../media/image76.png"/><Relationship Id="rId4" Type="http://schemas.openxmlformats.org/officeDocument/2006/relationships/image" Target="../media/image75.png"/></Relationships>
</file>

<file path=ppt/slides/_rels/slide3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2.xml"/><Relationship Id="rId1" Type="http://schemas.openxmlformats.org/officeDocument/2006/relationships/slideLayout" Target="../slideLayouts/slideLayout3.xml"/><Relationship Id="rId5" Type="http://schemas.openxmlformats.org/officeDocument/2006/relationships/image" Target="../media/image58.jpeg"/><Relationship Id="rId4" Type="http://schemas.openxmlformats.org/officeDocument/2006/relationships/image" Target="../media/image57.jpeg"/></Relationships>
</file>

<file path=ppt/slides/_rels/slide3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60.jpeg"/></Relationships>
</file>

<file path=ppt/slides/_rels/slide3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4.xml"/><Relationship Id="rId1" Type="http://schemas.openxmlformats.org/officeDocument/2006/relationships/slideLayout" Target="../slideLayouts/slideLayout3.xml"/><Relationship Id="rId5" Type="http://schemas.openxmlformats.org/officeDocument/2006/relationships/image" Target="../media/image62.jpeg"/><Relationship Id="rId4" Type="http://schemas.openxmlformats.org/officeDocument/2006/relationships/image" Target="../media/image61.jpeg"/></Relationships>
</file>

<file path=ppt/slides/_rels/slide3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image" Target="../media/image64.jpeg"/></Relationships>
</file>

<file path=ppt/slides/_rels/slide3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p:cNvSpPr>
            <a:spLocks noGrp="1"/>
          </p:cNvSpPr>
          <p:nvPr>
            <p:ph type="ctrTitle"/>
          </p:nvPr>
        </p:nvSpPr>
        <p:spPr/>
        <p:txBody>
          <a:bodyPr>
            <a:normAutofit/>
          </a:bodyPr>
          <a:lstStyle/>
          <a:p>
            <a:r>
              <a:rPr lang="de-DE" b="0" dirty="0"/>
              <a:t>Low-dimensional structures II</a:t>
            </a:r>
            <a:r>
              <a:rPr lang="de-DE" b="0" dirty="0" smtClean="0"/>
              <a:t>:</a:t>
            </a:r>
            <a:endParaRPr lang="sv-SE" dirty="0"/>
          </a:p>
        </p:txBody>
      </p:sp>
      <p:sp>
        <p:nvSpPr>
          <p:cNvPr id="6" name="Underrubrik 5"/>
          <p:cNvSpPr>
            <a:spLocks noGrp="1"/>
          </p:cNvSpPr>
          <p:nvPr>
            <p:ph type="subTitle" idx="1"/>
          </p:nvPr>
        </p:nvSpPr>
        <p:spPr/>
        <p:txBody>
          <a:bodyPr/>
          <a:lstStyle/>
          <a:p>
            <a:r>
              <a:rPr lang="de-DE" dirty="0" smtClean="0"/>
              <a:t>Quantum wires and dots </a:t>
            </a:r>
          </a:p>
          <a:p>
            <a:r>
              <a:rPr lang="de-DE" dirty="0" smtClean="0"/>
              <a:t>Electron-hole </a:t>
            </a:r>
            <a:r>
              <a:rPr lang="de-DE" dirty="0"/>
              <a:t>plasma and lasing</a:t>
            </a:r>
            <a:endParaRPr lang="sv-SE" dirty="0"/>
          </a:p>
        </p:txBody>
      </p:sp>
      <p:sp>
        <p:nvSpPr>
          <p:cNvPr id="4" name="Line 6"/>
          <p:cNvSpPr>
            <a:spLocks noChangeShapeType="1"/>
          </p:cNvSpPr>
          <p:nvPr/>
        </p:nvSpPr>
        <p:spPr bwMode="auto">
          <a:xfrm>
            <a:off x="-1375645" y="5596697"/>
            <a:ext cx="0" cy="0"/>
          </a:xfrm>
          <a:prstGeom prst="line">
            <a:avLst/>
          </a:prstGeom>
          <a:noFill/>
          <a:ln w="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TextBox 1"/>
          <p:cNvSpPr txBox="1"/>
          <p:nvPr/>
        </p:nvSpPr>
        <p:spPr>
          <a:xfrm>
            <a:off x="1485901" y="3213829"/>
            <a:ext cx="1967205" cy="369332"/>
          </a:xfrm>
          <a:prstGeom prst="rect">
            <a:avLst/>
          </a:prstGeom>
          <a:noFill/>
        </p:spPr>
        <p:txBody>
          <a:bodyPr wrap="none" rtlCol="0">
            <a:spAutoFit/>
          </a:bodyPr>
          <a:lstStyle/>
          <a:p>
            <a:r>
              <a:rPr lang="de-DE" dirty="0" smtClean="0"/>
              <a:t>Katharina Zeuner</a:t>
            </a:r>
            <a:endParaRPr lang="de-DE" dirty="0"/>
          </a:p>
        </p:txBody>
      </p:sp>
      <p:sp>
        <p:nvSpPr>
          <p:cNvPr id="3" name="Rectangle 2"/>
          <p:cNvSpPr/>
          <p:nvPr/>
        </p:nvSpPr>
        <p:spPr>
          <a:xfrm>
            <a:off x="0" y="3702050"/>
            <a:ext cx="9143999" cy="28384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smtClean="0">
              <a:solidFill>
                <a:schemeClr val="tx1"/>
              </a:solidFill>
            </a:endParaRPr>
          </a:p>
        </p:txBody>
      </p:sp>
      <p:pic>
        <p:nvPicPr>
          <p:cNvPr id="2050" name="Picture 2" descr="Image result for jan valenta semiconductor luminescence spectroscop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7963" y="4221940"/>
            <a:ext cx="1571625" cy="204787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282950" y="4221940"/>
            <a:ext cx="4667250" cy="1200329"/>
          </a:xfrm>
          <a:prstGeom prst="rect">
            <a:avLst/>
          </a:prstGeom>
          <a:noFill/>
        </p:spPr>
        <p:txBody>
          <a:bodyPr wrap="square" rtlCol="0">
            <a:spAutoFit/>
          </a:bodyPr>
          <a:lstStyle/>
          <a:p>
            <a:r>
              <a:rPr lang="de-DE" dirty="0" smtClean="0">
                <a:solidFill>
                  <a:schemeClr val="bg1"/>
                </a:solidFill>
              </a:rPr>
              <a:t>Based on I. Pelant &amp; J. Valenta</a:t>
            </a:r>
          </a:p>
          <a:p>
            <a:r>
              <a:rPr lang="de-DE" dirty="0" smtClean="0">
                <a:solidFill>
                  <a:schemeClr val="bg1"/>
                </a:solidFill>
              </a:rPr>
              <a:t>ˈLuminescence Spectroscopy of Semiconductorsˈ</a:t>
            </a:r>
          </a:p>
          <a:p>
            <a:r>
              <a:rPr lang="de-DE" dirty="0" smtClean="0">
                <a:solidFill>
                  <a:schemeClr val="bg1"/>
                </a:solidFill>
              </a:rPr>
              <a:t>Chapters 12-14, pp</a:t>
            </a:r>
            <a:r>
              <a:rPr lang="de-DE" dirty="0">
                <a:solidFill>
                  <a:schemeClr val="bg1"/>
                </a:solidFill>
              </a:rPr>
              <a:t>. 359-420</a:t>
            </a:r>
          </a:p>
        </p:txBody>
      </p:sp>
    </p:spTree>
    <p:extLst>
      <p:ext uri="{BB962C8B-B14F-4D97-AF65-F5344CB8AC3E}">
        <p14:creationId xmlns:p14="http://schemas.microsoft.com/office/powerpoint/2010/main" val="36435751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title"/>
          </p:nvPr>
        </p:nvSpPr>
        <p:spPr/>
        <p:txBody>
          <a:bodyPr/>
          <a:lstStyle/>
          <a:p>
            <a:r>
              <a:rPr lang="sv-SE" dirty="0" smtClean="0"/>
              <a:t>Table of contents</a:t>
            </a:r>
            <a:endParaRPr lang="sv-SE" dirty="0"/>
          </a:p>
        </p:txBody>
      </p:sp>
      <p:sp>
        <p:nvSpPr>
          <p:cNvPr id="5" name="Platshållare för innehåll 4"/>
          <p:cNvSpPr>
            <a:spLocks noGrp="1"/>
          </p:cNvSpPr>
          <p:nvPr>
            <p:ph idx="1"/>
          </p:nvPr>
        </p:nvSpPr>
        <p:spPr/>
        <p:txBody>
          <a:bodyPr>
            <a:normAutofit fontScale="85000" lnSpcReduction="20000"/>
          </a:bodyPr>
          <a:lstStyle/>
          <a:p>
            <a:r>
              <a:rPr lang="sv-SE" b="1" dirty="0" smtClean="0"/>
              <a:t>Luminescence of low-dimensional structures</a:t>
            </a:r>
          </a:p>
          <a:p>
            <a:pPr marL="698500" lvl="1" indent="-342900"/>
            <a:r>
              <a:rPr lang="sv-SE" dirty="0" smtClean="0"/>
              <a:t>Quantum wires</a:t>
            </a:r>
          </a:p>
          <a:p>
            <a:pPr marL="698500" lvl="1" indent="-342900"/>
            <a:r>
              <a:rPr lang="sv-SE" dirty="0" smtClean="0"/>
              <a:t>Quantum dots</a:t>
            </a:r>
          </a:p>
          <a:p>
            <a:pPr marL="698500" lvl="1" indent="-342900"/>
            <a:r>
              <a:rPr lang="sv-SE" dirty="0" smtClean="0"/>
              <a:t>Exciton-phonon </a:t>
            </a:r>
            <a:r>
              <a:rPr lang="sv-SE" dirty="0" smtClean="0"/>
              <a:t>bottleneck</a:t>
            </a:r>
            <a:endParaRPr lang="sv-SE" dirty="0" smtClean="0"/>
          </a:p>
          <a:p>
            <a:pPr marL="698500" lvl="1" indent="-342900"/>
            <a:r>
              <a:rPr lang="sv-SE" dirty="0" smtClean="0"/>
              <a:t>Special phenomena</a:t>
            </a:r>
          </a:p>
          <a:p>
            <a:pPr lvl="1" indent="0">
              <a:buNone/>
            </a:pPr>
            <a:endParaRPr lang="sv-SE" dirty="0" smtClean="0"/>
          </a:p>
          <a:p>
            <a:r>
              <a:rPr lang="de-DE" b="1" dirty="0" smtClean="0"/>
              <a:t>High excitation in low-dimensional structures</a:t>
            </a:r>
          </a:p>
          <a:p>
            <a:pPr marL="698500" lvl="1" indent="-342900"/>
            <a:r>
              <a:rPr lang="de-DE" dirty="0" smtClean="0"/>
              <a:t>Excitonic molecule, trion in </a:t>
            </a:r>
            <a:r>
              <a:rPr lang="de-DE" dirty="0"/>
              <a:t>a quantum </a:t>
            </a:r>
            <a:r>
              <a:rPr lang="de-DE" dirty="0" smtClean="0"/>
              <a:t>well</a:t>
            </a:r>
            <a:endParaRPr lang="de-DE" dirty="0"/>
          </a:p>
          <a:p>
            <a:pPr marL="698500" lvl="1" indent="-342900"/>
            <a:r>
              <a:rPr lang="en-US" dirty="0" smtClean="0"/>
              <a:t>Collisions of free excitons in a quantum well </a:t>
            </a:r>
          </a:p>
          <a:p>
            <a:pPr marL="698500" lvl="1" indent="-342900"/>
            <a:r>
              <a:rPr lang="en-US" dirty="0" smtClean="0"/>
              <a:t>Electron–hole </a:t>
            </a:r>
            <a:r>
              <a:rPr lang="en-US" dirty="0"/>
              <a:t>plasma (EHP) and electron–hole </a:t>
            </a:r>
            <a:r>
              <a:rPr lang="en-US" dirty="0" smtClean="0"/>
              <a:t>liquid </a:t>
            </a:r>
            <a:r>
              <a:rPr lang="de-DE" dirty="0" smtClean="0"/>
              <a:t>(EHL</a:t>
            </a:r>
            <a:r>
              <a:rPr lang="de-DE" dirty="0"/>
              <a:t>) in </a:t>
            </a:r>
            <a:r>
              <a:rPr lang="de-DE" dirty="0" smtClean="0"/>
              <a:t>2D and 1D structures</a:t>
            </a:r>
          </a:p>
          <a:p>
            <a:pPr marL="698500" lvl="1" indent="-342900"/>
            <a:r>
              <a:rPr lang="en-US" dirty="0" smtClean="0"/>
              <a:t>Effects of high excitation in quantum </a:t>
            </a:r>
            <a:r>
              <a:rPr lang="en-US" dirty="0" smtClean="0"/>
              <a:t>dots (</a:t>
            </a:r>
            <a:r>
              <a:rPr lang="en-US" dirty="0" smtClean="0"/>
              <a:t>nanocrystals)</a:t>
            </a:r>
          </a:p>
          <a:p>
            <a:pPr lvl="1" indent="0">
              <a:buNone/>
            </a:pPr>
            <a:endParaRPr lang="en-US" dirty="0" smtClean="0"/>
          </a:p>
          <a:p>
            <a:r>
              <a:rPr lang="de-DE" b="1" dirty="0" smtClean="0"/>
              <a:t>Stimulated emission in low-dimensional structures</a:t>
            </a:r>
          </a:p>
          <a:p>
            <a:pPr marL="698500" lvl="1" indent="-342900"/>
            <a:r>
              <a:rPr lang="de-DE" dirty="0" smtClean="0"/>
              <a:t>Stimulated </a:t>
            </a:r>
            <a:r>
              <a:rPr lang="de-DE" dirty="0"/>
              <a:t>emission in quantum </a:t>
            </a:r>
            <a:r>
              <a:rPr lang="de-DE" dirty="0" smtClean="0"/>
              <a:t>wells, wires, nanocrystals</a:t>
            </a:r>
          </a:p>
          <a:p>
            <a:pPr marL="698500" lvl="1" indent="-342900"/>
            <a:r>
              <a:rPr lang="de-DE" dirty="0" smtClean="0"/>
              <a:t>Random </a:t>
            </a:r>
            <a:r>
              <a:rPr lang="de-DE" dirty="0"/>
              <a:t>lasing</a:t>
            </a:r>
            <a:endParaRPr lang="sv-SE" dirty="0"/>
          </a:p>
        </p:txBody>
      </p:sp>
      <p:sp>
        <p:nvSpPr>
          <p:cNvPr id="2" name="Slide Number Placeholder 1"/>
          <p:cNvSpPr>
            <a:spLocks noGrp="1"/>
          </p:cNvSpPr>
          <p:nvPr>
            <p:ph type="sldNum" sz="quarter" idx="12"/>
          </p:nvPr>
        </p:nvSpPr>
        <p:spPr/>
        <p:txBody>
          <a:bodyPr/>
          <a:lstStyle/>
          <a:p>
            <a:fld id="{680D72F4-1C41-4187-A4BC-492CF086CF40}" type="slidenum">
              <a:rPr lang="sv-SE" smtClean="0"/>
              <a:pPr/>
              <a:t>2</a:t>
            </a:fld>
            <a:endParaRPr lang="sv-SE"/>
          </a:p>
        </p:txBody>
      </p:sp>
    </p:spTree>
    <p:extLst>
      <p:ext uri="{BB962C8B-B14F-4D97-AF65-F5344CB8AC3E}">
        <p14:creationId xmlns:p14="http://schemas.microsoft.com/office/powerpoint/2010/main" val="40696150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249" y="404870"/>
            <a:ext cx="7407519" cy="668338"/>
          </a:xfrm>
        </p:spPr>
        <p:txBody>
          <a:bodyPr/>
          <a:lstStyle/>
          <a:p>
            <a:r>
              <a:rPr lang="de-DE" dirty="0" smtClean="0"/>
              <a:t>Reminder: DOS in low-dimensional structures</a:t>
            </a:r>
            <a:endParaRPr lang="de-DE"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454697" y="1553430"/>
            <a:ext cx="2528770" cy="4078287"/>
          </a:xfrm>
        </p:spPr>
      </p:pic>
      <mc:AlternateContent xmlns:mc="http://schemas.openxmlformats.org/markup-compatibility/2006">
        <mc:Choice xmlns:a14="http://schemas.microsoft.com/office/drawing/2010/main" Requires="a14">
          <p:sp>
            <p:nvSpPr>
              <p:cNvPr id="5" name="TextBox 4"/>
              <p:cNvSpPr txBox="1"/>
              <p:nvPr/>
            </p:nvSpPr>
            <p:spPr>
              <a:xfrm>
                <a:off x="4302369" y="4741985"/>
                <a:ext cx="2262158" cy="666977"/>
              </a:xfrm>
              <a:prstGeom prst="rect">
                <a:avLst/>
              </a:prstGeom>
              <a:noFill/>
            </p:spPr>
            <p:txBody>
              <a:bodyPr wrap="none" rtlCol="0">
                <a:spAutoFit/>
              </a:bodyPr>
              <a:lstStyle/>
              <a:p>
                <a:r>
                  <a:rPr lang="de-DE" dirty="0" smtClean="0"/>
                  <a:t>Bulk semiconductor </a:t>
                </a:r>
              </a:p>
              <a:p>
                <a:r>
                  <a:rPr lang="de-DE" dirty="0" smtClean="0"/>
                  <a:t>DOS ~ </a:t>
                </a:r>
                <a14:m>
                  <m:oMath xmlns:m="http://schemas.openxmlformats.org/officeDocument/2006/math">
                    <m:rad>
                      <m:radPr>
                        <m:degHide m:val="on"/>
                        <m:ctrlPr>
                          <a:rPr lang="de-DE" b="0" i="1" smtClean="0">
                            <a:latin typeface="Cambria Math" panose="02040503050406030204" pitchFamily="18" charset="0"/>
                          </a:rPr>
                        </m:ctrlPr>
                      </m:radPr>
                      <m:deg/>
                      <m:e>
                        <m:r>
                          <a:rPr lang="de-DE" b="0" i="1" smtClean="0">
                            <a:latin typeface="Cambria Math" panose="02040503050406030204" pitchFamily="18" charset="0"/>
                          </a:rPr>
                          <m:t>𝐸</m:t>
                        </m:r>
                      </m:e>
                    </m:rad>
                  </m:oMath>
                </a14:m>
                <a:endParaRPr lang="de-DE" dirty="0"/>
              </a:p>
            </p:txBody>
          </p:sp>
        </mc:Choice>
        <mc:Fallback>
          <p:sp>
            <p:nvSpPr>
              <p:cNvPr id="5" name="TextBox 4"/>
              <p:cNvSpPr txBox="1">
                <a:spLocks noRot="1" noChangeAspect="1" noMove="1" noResize="1" noEditPoints="1" noAdjustHandles="1" noChangeArrowheads="1" noChangeShapeType="1" noTextEdit="1"/>
              </p:cNvSpPr>
              <p:nvPr/>
            </p:nvSpPr>
            <p:spPr>
              <a:xfrm>
                <a:off x="4302369" y="4741985"/>
                <a:ext cx="2262158" cy="666977"/>
              </a:xfrm>
              <a:prstGeom prst="rect">
                <a:avLst/>
              </a:prstGeom>
              <a:blipFill rotWithShape="0">
                <a:blip r:embed="rId4"/>
                <a:stretch>
                  <a:fillRect l="-2426" t="-5505" r="-1078" b="-15596"/>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4302369" y="3686908"/>
                <a:ext cx="1774012" cy="646331"/>
              </a:xfrm>
              <a:prstGeom prst="rect">
                <a:avLst/>
              </a:prstGeom>
              <a:noFill/>
            </p:spPr>
            <p:txBody>
              <a:bodyPr wrap="none" rtlCol="0">
                <a:spAutoFit/>
              </a:bodyPr>
              <a:lstStyle/>
              <a:p>
                <a:r>
                  <a:rPr lang="de-DE" dirty="0" smtClean="0"/>
                  <a:t>Quantum wells</a:t>
                </a:r>
              </a:p>
              <a:p>
                <a:r>
                  <a:rPr lang="de-DE" dirty="0" smtClean="0"/>
                  <a:t>DOS ~ </a:t>
                </a:r>
                <a14:m>
                  <m:oMath xmlns:m="http://schemas.openxmlformats.org/officeDocument/2006/math">
                    <m:r>
                      <a:rPr lang="de-DE" b="0" i="1" smtClean="0">
                        <a:latin typeface="Cambria Math" panose="02040503050406030204" pitchFamily="18" charset="0"/>
                      </a:rPr>
                      <m:t>𝑐𝑜𝑛𝑠𝑡</m:t>
                    </m:r>
                    <m:r>
                      <a:rPr lang="de-DE" b="0" i="1" smtClean="0">
                        <a:latin typeface="Cambria Math" panose="02040503050406030204" pitchFamily="18" charset="0"/>
                      </a:rPr>
                      <m:t>.</m:t>
                    </m:r>
                  </m:oMath>
                </a14:m>
                <a:endParaRPr lang="de-DE" dirty="0"/>
              </a:p>
            </p:txBody>
          </p:sp>
        </mc:Choice>
        <mc:Fallback xmlns="">
          <p:sp>
            <p:nvSpPr>
              <p:cNvPr id="6" name="TextBox 5"/>
              <p:cNvSpPr txBox="1">
                <a:spLocks noRot="1" noChangeAspect="1" noMove="1" noResize="1" noEditPoints="1" noAdjustHandles="1" noChangeArrowheads="1" noChangeShapeType="1" noTextEdit="1"/>
              </p:cNvSpPr>
              <p:nvPr/>
            </p:nvSpPr>
            <p:spPr>
              <a:xfrm>
                <a:off x="4302369" y="3686908"/>
                <a:ext cx="1774012" cy="646331"/>
              </a:xfrm>
              <a:prstGeom prst="rect">
                <a:avLst/>
              </a:prstGeom>
              <a:blipFill>
                <a:blip r:embed="rId5"/>
                <a:stretch>
                  <a:fillRect l="-3093" t="-5660" b="-14151"/>
                </a:stretch>
              </a:blipFill>
            </p:spPr>
            <p:txBody>
              <a:bodyPr/>
              <a:lstStyle/>
              <a:p>
                <a:r>
                  <a:rPr lang="de-DE">
                    <a:noFill/>
                  </a:rPr>
                  <a:t> </a:t>
                </a:r>
              </a:p>
            </p:txBody>
          </p:sp>
        </mc:Fallback>
      </mc:AlternateContent>
      <mc:AlternateContent xmlns:mc="http://schemas.openxmlformats.org/markup-compatibility/2006">
        <mc:Choice xmlns:a14="http://schemas.microsoft.com/office/drawing/2010/main" Requires="a14">
          <p:sp>
            <p:nvSpPr>
              <p:cNvPr id="7" name="TextBox 6"/>
              <p:cNvSpPr txBox="1"/>
              <p:nvPr/>
            </p:nvSpPr>
            <p:spPr>
              <a:xfrm>
                <a:off x="4302369" y="2719754"/>
                <a:ext cx="1736373" cy="795859"/>
              </a:xfrm>
              <a:prstGeom prst="rect">
                <a:avLst/>
              </a:prstGeom>
              <a:noFill/>
            </p:spPr>
            <p:txBody>
              <a:bodyPr wrap="none" rtlCol="0">
                <a:spAutoFit/>
              </a:bodyPr>
              <a:lstStyle/>
              <a:p>
                <a:r>
                  <a:rPr lang="de-DE" dirty="0" smtClean="0"/>
                  <a:t>Quantum wires</a:t>
                </a:r>
              </a:p>
              <a:p>
                <a:r>
                  <a:rPr lang="de-DE" dirty="0" smtClean="0"/>
                  <a:t>DOS ~ </a:t>
                </a:r>
                <a14:m>
                  <m:oMath xmlns:m="http://schemas.openxmlformats.org/officeDocument/2006/math">
                    <m:f>
                      <m:fPr>
                        <m:ctrlPr>
                          <a:rPr lang="de-DE" b="0" i="1" smtClean="0">
                            <a:latin typeface="Cambria Math" panose="02040503050406030204" pitchFamily="18" charset="0"/>
                          </a:rPr>
                        </m:ctrlPr>
                      </m:fPr>
                      <m:num>
                        <m:r>
                          <a:rPr lang="de-DE" b="0" i="1" smtClean="0">
                            <a:latin typeface="Cambria Math" panose="02040503050406030204" pitchFamily="18" charset="0"/>
                          </a:rPr>
                          <m:t>1</m:t>
                        </m:r>
                      </m:num>
                      <m:den>
                        <m:rad>
                          <m:radPr>
                            <m:degHide m:val="on"/>
                            <m:ctrlPr>
                              <a:rPr lang="de-DE" b="0" i="1" smtClean="0">
                                <a:latin typeface="Cambria Math" panose="02040503050406030204" pitchFamily="18" charset="0"/>
                              </a:rPr>
                            </m:ctrlPr>
                          </m:radPr>
                          <m:deg/>
                          <m:e>
                            <m:r>
                              <a:rPr lang="de-DE" b="0" i="1" smtClean="0">
                                <a:latin typeface="Cambria Math" panose="02040503050406030204" pitchFamily="18" charset="0"/>
                              </a:rPr>
                              <m:t>𝐸</m:t>
                            </m:r>
                          </m:e>
                        </m:rad>
                      </m:den>
                    </m:f>
                  </m:oMath>
                </a14:m>
                <a:endParaRPr lang="de-DE" dirty="0"/>
              </a:p>
            </p:txBody>
          </p:sp>
        </mc:Choice>
        <mc:Fallback>
          <p:sp>
            <p:nvSpPr>
              <p:cNvPr id="7" name="TextBox 6"/>
              <p:cNvSpPr txBox="1">
                <a:spLocks noRot="1" noChangeAspect="1" noMove="1" noResize="1" noEditPoints="1" noAdjustHandles="1" noChangeArrowheads="1" noChangeShapeType="1" noTextEdit="1"/>
              </p:cNvSpPr>
              <p:nvPr/>
            </p:nvSpPr>
            <p:spPr>
              <a:xfrm>
                <a:off x="4302369" y="2719754"/>
                <a:ext cx="1736373" cy="795859"/>
              </a:xfrm>
              <a:prstGeom prst="rect">
                <a:avLst/>
              </a:prstGeom>
              <a:blipFill rotWithShape="0">
                <a:blip r:embed="rId6"/>
                <a:stretch>
                  <a:fillRect l="-3158" t="-3817" r="-2105"/>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4302369" y="1664677"/>
                <a:ext cx="1633781" cy="646331"/>
              </a:xfrm>
              <a:prstGeom prst="rect">
                <a:avLst/>
              </a:prstGeom>
              <a:noFill/>
            </p:spPr>
            <p:txBody>
              <a:bodyPr wrap="none" rtlCol="0">
                <a:spAutoFit/>
              </a:bodyPr>
              <a:lstStyle/>
              <a:p>
                <a:r>
                  <a:rPr lang="de-DE" dirty="0" smtClean="0"/>
                  <a:t>Quantum dots</a:t>
                </a:r>
              </a:p>
              <a:p>
                <a:r>
                  <a:rPr lang="de-DE" dirty="0" smtClean="0"/>
                  <a:t>DOS ~ </a:t>
                </a:r>
                <a14:m>
                  <m:oMath xmlns:m="http://schemas.openxmlformats.org/officeDocument/2006/math">
                    <m:r>
                      <a:rPr lang="de-DE" b="0" i="1" smtClean="0">
                        <a:latin typeface="Cambria Math" panose="02040503050406030204" pitchFamily="18" charset="0"/>
                      </a:rPr>
                      <m:t>𝛿</m:t>
                    </m:r>
                    <m:r>
                      <a:rPr lang="de-DE" b="0" i="0" smtClean="0">
                        <a:latin typeface="Cambria Math" panose="02040503050406030204" pitchFamily="18" charset="0"/>
                      </a:rPr>
                      <m:t>(</m:t>
                    </m:r>
                    <m:r>
                      <m:rPr>
                        <m:sty m:val="p"/>
                      </m:rPr>
                      <a:rPr lang="de-DE" b="0" i="0" smtClean="0">
                        <a:latin typeface="Cambria Math" panose="02040503050406030204" pitchFamily="18" charset="0"/>
                      </a:rPr>
                      <m:t>E</m:t>
                    </m:r>
                    <m:r>
                      <a:rPr lang="de-DE" b="0" i="0" smtClean="0">
                        <a:latin typeface="Cambria Math" panose="02040503050406030204" pitchFamily="18" charset="0"/>
                      </a:rPr>
                      <m:t>)</m:t>
                    </m:r>
                  </m:oMath>
                </a14:m>
                <a:endParaRPr lang="de-DE" dirty="0"/>
              </a:p>
            </p:txBody>
          </p:sp>
        </mc:Choice>
        <mc:Fallback xmlns="">
          <p:sp>
            <p:nvSpPr>
              <p:cNvPr id="8" name="TextBox 7"/>
              <p:cNvSpPr txBox="1">
                <a:spLocks noRot="1" noChangeAspect="1" noMove="1" noResize="1" noEditPoints="1" noAdjustHandles="1" noChangeArrowheads="1" noChangeShapeType="1" noTextEdit="1"/>
              </p:cNvSpPr>
              <p:nvPr/>
            </p:nvSpPr>
            <p:spPr>
              <a:xfrm>
                <a:off x="4302369" y="1664677"/>
                <a:ext cx="1633781" cy="646331"/>
              </a:xfrm>
              <a:prstGeom prst="rect">
                <a:avLst/>
              </a:prstGeom>
              <a:blipFill>
                <a:blip r:embed="rId7"/>
                <a:stretch>
                  <a:fillRect l="-3358" t="-4717" r="-2612" b="-14151"/>
                </a:stretch>
              </a:blipFill>
            </p:spPr>
            <p:txBody>
              <a:bodyPr/>
              <a:lstStyle/>
              <a:p>
                <a:r>
                  <a:rPr lang="de-DE">
                    <a:noFill/>
                  </a:rPr>
                  <a:t> </a:t>
                </a:r>
              </a:p>
            </p:txBody>
          </p:sp>
        </mc:Fallback>
      </mc:AlternateContent>
      <p:sp>
        <p:nvSpPr>
          <p:cNvPr id="3" name="Slide Number Placeholder 2"/>
          <p:cNvSpPr>
            <a:spLocks noGrp="1"/>
          </p:cNvSpPr>
          <p:nvPr>
            <p:ph type="sldNum" sz="quarter" idx="12"/>
          </p:nvPr>
        </p:nvSpPr>
        <p:spPr/>
        <p:txBody>
          <a:bodyPr/>
          <a:lstStyle/>
          <a:p>
            <a:fld id="{680D72F4-1C41-4187-A4BC-492CF086CF40}" type="slidenum">
              <a:rPr lang="sv-SE" smtClean="0"/>
              <a:pPr/>
              <a:t>3</a:t>
            </a:fld>
            <a:endParaRPr lang="sv-SE"/>
          </a:p>
        </p:txBody>
      </p:sp>
    </p:spTree>
    <p:extLst>
      <p:ext uri="{BB962C8B-B14F-4D97-AF65-F5344CB8AC3E}">
        <p14:creationId xmlns:p14="http://schemas.microsoft.com/office/powerpoint/2010/main" val="7099486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Quantum wires</a:t>
            </a:r>
            <a:endParaRPr lang="de-DE" dirty="0"/>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de-DE" dirty="0" smtClean="0"/>
              <a:t>Confinement of carriers in two dimensions</a:t>
            </a:r>
          </a:p>
          <a:p>
            <a:pPr marL="342900" indent="-342900">
              <a:buFont typeface="Arial" panose="020B0604020202020204" pitchFamily="34" charset="0"/>
              <a:buChar char="•"/>
            </a:pPr>
            <a:endParaRPr lang="de-DE" dirty="0"/>
          </a:p>
          <a:p>
            <a:pPr marL="342900" indent="-342900">
              <a:buFont typeface="Arial" panose="020B0604020202020204" pitchFamily="34" charset="0"/>
              <a:buChar char="•"/>
            </a:pPr>
            <a:endParaRPr lang="de-DE" dirty="0" smtClean="0"/>
          </a:p>
          <a:p>
            <a:pPr marL="342900" indent="-342900">
              <a:buFont typeface="Arial" panose="020B0604020202020204" pitchFamily="34" charset="0"/>
              <a:buChar char="•"/>
            </a:pPr>
            <a:endParaRPr lang="de-DE" dirty="0" smtClean="0"/>
          </a:p>
          <a:p>
            <a:pPr marL="342900" indent="-342900">
              <a:buFont typeface="Arial" panose="020B0604020202020204" pitchFamily="34" charset="0"/>
              <a:buChar char="•"/>
            </a:pPr>
            <a:r>
              <a:rPr lang="de-DE" dirty="0" smtClean="0"/>
              <a:t>Lateral dimensions: ~10nm</a:t>
            </a:r>
          </a:p>
          <a:p>
            <a:pPr marL="342900" indent="-342900">
              <a:buFont typeface="Arial" panose="020B0604020202020204" pitchFamily="34" charset="0"/>
              <a:buChar char="•"/>
            </a:pPr>
            <a:endParaRPr lang="de-DE" dirty="0" smtClean="0"/>
          </a:p>
          <a:p>
            <a:pPr marL="342900" indent="-342900">
              <a:buFont typeface="Arial" panose="020B0604020202020204" pitchFamily="34" charset="0"/>
              <a:buChar char="•"/>
            </a:pPr>
            <a:r>
              <a:rPr lang="de-DE" dirty="0" smtClean="0"/>
              <a:t>Fabrication via etching or </a:t>
            </a:r>
          </a:p>
          <a:p>
            <a:r>
              <a:rPr lang="de-DE" dirty="0" smtClean="0"/>
              <a:t>     bottom-up growth</a:t>
            </a:r>
          </a:p>
          <a:p>
            <a:pPr marL="342900" indent="-342900">
              <a:buFont typeface="Arial" panose="020B0604020202020204" pitchFamily="34" charset="0"/>
              <a:buChar char="•"/>
            </a:pPr>
            <a:r>
              <a:rPr lang="de-DE" dirty="0" smtClean="0"/>
              <a:t>Typical properties due to </a:t>
            </a:r>
          </a:p>
          <a:p>
            <a:r>
              <a:rPr lang="de-DE" dirty="0"/>
              <a:t> </a:t>
            </a:r>
            <a:r>
              <a:rPr lang="de-DE" dirty="0" smtClean="0"/>
              <a:t>     density of states (DOS)</a:t>
            </a:r>
          </a:p>
          <a:p>
            <a:pPr marL="342900" indent="-342900">
              <a:buFont typeface="Arial" panose="020B0604020202020204" pitchFamily="34" charset="0"/>
              <a:buChar char="•"/>
            </a:pPr>
            <a:endParaRPr lang="de-DE" dirty="0"/>
          </a:p>
        </p:txBody>
      </p:sp>
      <p:sp>
        <p:nvSpPr>
          <p:cNvPr id="4" name="Cube 3"/>
          <p:cNvSpPr/>
          <p:nvPr/>
        </p:nvSpPr>
        <p:spPr>
          <a:xfrm>
            <a:off x="4941276" y="2356466"/>
            <a:ext cx="1011239" cy="322261"/>
          </a:xfrm>
          <a:prstGeom prst="cub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smtClean="0">
              <a:solidFill>
                <a:schemeClr val="tx1"/>
              </a:solidFill>
            </a:endParaRPr>
          </a:p>
        </p:txBody>
      </p:sp>
      <p:sp>
        <p:nvSpPr>
          <p:cNvPr id="5" name="Cube 4"/>
          <p:cNvSpPr/>
          <p:nvPr/>
        </p:nvSpPr>
        <p:spPr>
          <a:xfrm>
            <a:off x="2145323" y="2110154"/>
            <a:ext cx="832339" cy="814754"/>
          </a:xfrm>
          <a:prstGeom prst="cub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smtClean="0">
              <a:solidFill>
                <a:schemeClr val="tx1"/>
              </a:solidFill>
            </a:endParaRPr>
          </a:p>
        </p:txBody>
      </p:sp>
      <p:sp>
        <p:nvSpPr>
          <p:cNvPr id="6" name="Cube 5"/>
          <p:cNvSpPr/>
          <p:nvPr/>
        </p:nvSpPr>
        <p:spPr>
          <a:xfrm>
            <a:off x="3619499" y="2186416"/>
            <a:ext cx="679939" cy="662230"/>
          </a:xfrm>
          <a:prstGeom prst="cube">
            <a:avLst>
              <a:gd name="adj" fmla="val 9892"/>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smtClean="0">
              <a:solidFill>
                <a:schemeClr val="tx1"/>
              </a:solidFill>
            </a:endParaRPr>
          </a:p>
        </p:txBody>
      </p:sp>
      <p:sp>
        <p:nvSpPr>
          <p:cNvPr id="7" name="Cube 6"/>
          <p:cNvSpPr/>
          <p:nvPr/>
        </p:nvSpPr>
        <p:spPr>
          <a:xfrm>
            <a:off x="6594353" y="2350605"/>
            <a:ext cx="287093" cy="304676"/>
          </a:xfrm>
          <a:prstGeom prst="cub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smtClean="0">
              <a:solidFill>
                <a:schemeClr val="tx1"/>
              </a:solidFill>
            </a:endParaRPr>
          </a:p>
        </p:txBody>
      </p:sp>
      <p:sp>
        <p:nvSpPr>
          <p:cNvPr id="8" name="TextBox 7"/>
          <p:cNvSpPr txBox="1"/>
          <p:nvPr/>
        </p:nvSpPr>
        <p:spPr>
          <a:xfrm>
            <a:off x="2379785" y="2614246"/>
            <a:ext cx="479618" cy="369332"/>
          </a:xfrm>
          <a:prstGeom prst="rect">
            <a:avLst/>
          </a:prstGeom>
          <a:noFill/>
        </p:spPr>
        <p:txBody>
          <a:bodyPr wrap="none" rtlCol="0">
            <a:spAutoFit/>
          </a:bodyPr>
          <a:lstStyle/>
          <a:p>
            <a:r>
              <a:rPr lang="de-DE" dirty="0" smtClean="0"/>
              <a:t>3D</a:t>
            </a:r>
            <a:endParaRPr lang="de-DE" dirty="0"/>
          </a:p>
        </p:txBody>
      </p:sp>
      <p:sp>
        <p:nvSpPr>
          <p:cNvPr id="9" name="TextBox 8"/>
          <p:cNvSpPr txBox="1"/>
          <p:nvPr/>
        </p:nvSpPr>
        <p:spPr>
          <a:xfrm>
            <a:off x="3819820" y="2555576"/>
            <a:ext cx="479618" cy="369332"/>
          </a:xfrm>
          <a:prstGeom prst="rect">
            <a:avLst/>
          </a:prstGeom>
          <a:noFill/>
        </p:spPr>
        <p:txBody>
          <a:bodyPr wrap="none" rtlCol="0">
            <a:spAutoFit/>
          </a:bodyPr>
          <a:lstStyle/>
          <a:p>
            <a:r>
              <a:rPr lang="de-DE" dirty="0" smtClean="0"/>
              <a:t>2D</a:t>
            </a:r>
            <a:endParaRPr lang="de-DE" dirty="0"/>
          </a:p>
        </p:txBody>
      </p:sp>
      <p:sp>
        <p:nvSpPr>
          <p:cNvPr id="10" name="TextBox 9"/>
          <p:cNvSpPr txBox="1"/>
          <p:nvPr/>
        </p:nvSpPr>
        <p:spPr>
          <a:xfrm>
            <a:off x="5446895" y="2370910"/>
            <a:ext cx="479618" cy="369332"/>
          </a:xfrm>
          <a:prstGeom prst="rect">
            <a:avLst/>
          </a:prstGeom>
          <a:noFill/>
        </p:spPr>
        <p:txBody>
          <a:bodyPr wrap="none" rtlCol="0">
            <a:spAutoFit/>
          </a:bodyPr>
          <a:lstStyle/>
          <a:p>
            <a:r>
              <a:rPr lang="de-DE" dirty="0" smtClean="0"/>
              <a:t>1D</a:t>
            </a:r>
            <a:endParaRPr lang="de-DE" dirty="0"/>
          </a:p>
        </p:txBody>
      </p:sp>
      <p:sp>
        <p:nvSpPr>
          <p:cNvPr id="11" name="TextBox 10"/>
          <p:cNvSpPr txBox="1"/>
          <p:nvPr/>
        </p:nvSpPr>
        <p:spPr>
          <a:xfrm>
            <a:off x="6463995" y="2608330"/>
            <a:ext cx="479618" cy="369332"/>
          </a:xfrm>
          <a:prstGeom prst="rect">
            <a:avLst/>
          </a:prstGeom>
          <a:noFill/>
        </p:spPr>
        <p:txBody>
          <a:bodyPr wrap="none" rtlCol="0">
            <a:spAutoFit/>
          </a:bodyPr>
          <a:lstStyle/>
          <a:p>
            <a:r>
              <a:rPr lang="de-DE" dirty="0" smtClean="0"/>
              <a:t>0D</a:t>
            </a:r>
            <a:endParaRPr lang="de-DE" dirty="0"/>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96506" y="3105230"/>
            <a:ext cx="2294213" cy="2570239"/>
          </a:xfrm>
          <a:prstGeom prst="rect">
            <a:avLst/>
          </a:prstGeom>
        </p:spPr>
      </p:pic>
      <p:sp>
        <p:nvSpPr>
          <p:cNvPr id="13" name="Slide Number Placeholder 12"/>
          <p:cNvSpPr>
            <a:spLocks noGrp="1"/>
          </p:cNvSpPr>
          <p:nvPr>
            <p:ph type="sldNum" sz="quarter" idx="12"/>
          </p:nvPr>
        </p:nvSpPr>
        <p:spPr/>
        <p:txBody>
          <a:bodyPr/>
          <a:lstStyle/>
          <a:p>
            <a:fld id="{680D72F4-1C41-4187-A4BC-492CF086CF40}" type="slidenum">
              <a:rPr lang="sv-SE" smtClean="0"/>
              <a:pPr/>
              <a:t>4</a:t>
            </a:fld>
            <a:endParaRPr lang="sv-SE"/>
          </a:p>
        </p:txBody>
      </p:sp>
    </p:spTree>
    <p:extLst>
      <p:ext uri="{BB962C8B-B14F-4D97-AF65-F5344CB8AC3E}">
        <p14:creationId xmlns:p14="http://schemas.microsoft.com/office/powerpoint/2010/main" val="29569848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Quantum wires – Density of states</a:t>
            </a:r>
            <a:endParaRPr lang="de-DE"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normAutofit fontScale="92500" lnSpcReduction="10000"/>
              </a:bodyPr>
              <a:lstStyle/>
              <a:p>
                <a:pPr marL="342900" indent="-342900">
                  <a:buFont typeface="Arial" panose="020B0604020202020204" pitchFamily="34" charset="0"/>
                  <a:buChar char="•"/>
                </a:pPr>
                <a:r>
                  <a:rPr lang="de-DE" dirty="0" smtClean="0"/>
                  <a:t>Calculation of DOS:</a:t>
                </a:r>
              </a:p>
              <a:p>
                <a:pPr marL="342900" indent="-342900">
                  <a:buFont typeface="Arial" panose="020B0604020202020204" pitchFamily="34" charset="0"/>
                  <a:buChar char="•"/>
                </a:pPr>
                <a:endParaRPr lang="de-DE" dirty="0"/>
              </a:p>
              <a:p>
                <a:r>
                  <a:rPr lang="de-DE" dirty="0" smtClean="0"/>
                  <a:t>Start with Schrödinger equation and separate wavefunction for motion along x, y and z for one electron:</a:t>
                </a:r>
              </a:p>
              <a:p>
                <a:endParaRPr lang="de-DE" dirty="0" smtClean="0"/>
              </a:p>
              <a:p>
                <a:r>
                  <a:rPr lang="de-DE" dirty="0" smtClean="0"/>
                  <a:t>	</a:t>
                </a:r>
                <a:r>
                  <a:rPr lang="de-DE" dirty="0" smtClean="0">
                    <a:latin typeface="Cambria Math" panose="02040503050406030204" pitchFamily="18" charset="0"/>
                    <a:ea typeface="Cambria Math" panose="02040503050406030204" pitchFamily="18" charset="0"/>
                  </a:rPr>
                  <a:t>E = </a:t>
                </a:r>
                <a14:m>
                  <m:oMath xmlns:m="http://schemas.openxmlformats.org/officeDocument/2006/math">
                    <m:f>
                      <m:fPr>
                        <m:ctrlPr>
                          <a:rPr lang="de-DE" i="1" smtClean="0">
                            <a:latin typeface="Cambria Math" panose="02040503050406030204" pitchFamily="18" charset="0"/>
                            <a:ea typeface="Cambria Math" panose="02040503050406030204" pitchFamily="18" charset="0"/>
                          </a:rPr>
                        </m:ctrlPr>
                      </m:fPr>
                      <m:num>
                        <m:r>
                          <m:rPr>
                            <m:nor/>
                          </m:rPr>
                          <a:rPr lang="de-DE" dirty="0">
                            <a:latin typeface="Cambria Math" panose="02040503050406030204" pitchFamily="18" charset="0"/>
                            <a:ea typeface="Cambria Math" panose="02040503050406030204" pitchFamily="18" charset="0"/>
                          </a:rPr>
                          <m:t>ℏ</m:t>
                        </m:r>
                      </m:num>
                      <m:den>
                        <m:r>
                          <a:rPr lang="de-DE" b="0" i="1" smtClean="0">
                            <a:latin typeface="Cambria Math" panose="02040503050406030204" pitchFamily="18" charset="0"/>
                            <a:ea typeface="Cambria Math" panose="02040503050406030204" pitchFamily="18" charset="0"/>
                          </a:rPr>
                          <m:t>2</m:t>
                        </m:r>
                        <m:sSub>
                          <m:sSubPr>
                            <m:ctrlPr>
                              <a:rPr lang="de-DE" b="0" i="1" smtClean="0">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𝑚</m:t>
                            </m:r>
                          </m:e>
                          <m:sub>
                            <m:r>
                              <a:rPr lang="de-DE" b="0" i="1" smtClean="0">
                                <a:latin typeface="Cambria Math" panose="02040503050406030204" pitchFamily="18" charset="0"/>
                                <a:ea typeface="Cambria Math" panose="02040503050406030204" pitchFamily="18" charset="0"/>
                              </a:rPr>
                              <m:t>𝑒</m:t>
                            </m:r>
                          </m:sub>
                        </m:sSub>
                      </m:den>
                    </m:f>
                    <m:d>
                      <m:dPr>
                        <m:ctrlPr>
                          <a:rPr lang="de-DE" i="1" smtClean="0">
                            <a:latin typeface="Cambria Math" panose="02040503050406030204" pitchFamily="18" charset="0"/>
                            <a:ea typeface="Cambria Math" panose="02040503050406030204" pitchFamily="18" charset="0"/>
                          </a:rPr>
                        </m:ctrlPr>
                      </m:dPr>
                      <m:e>
                        <m:sSup>
                          <m:sSupPr>
                            <m:ctrlPr>
                              <a:rPr lang="de-DE" b="1" i="1" smtClean="0">
                                <a:latin typeface="Cambria Math" panose="02040503050406030204" pitchFamily="18" charset="0"/>
                                <a:ea typeface="Cambria Math" panose="02040503050406030204" pitchFamily="18" charset="0"/>
                              </a:rPr>
                            </m:ctrlPr>
                          </m:sSupPr>
                          <m:e>
                            <m:d>
                              <m:dPr>
                                <m:begChr m:val="["/>
                                <m:endChr m:val="]"/>
                                <m:ctrlPr>
                                  <a:rPr lang="de-DE" b="1" i="1">
                                    <a:latin typeface="Cambria Math" panose="02040503050406030204" pitchFamily="18" charset="0"/>
                                    <a:ea typeface="Cambria Math" panose="02040503050406030204" pitchFamily="18" charset="0"/>
                                  </a:rPr>
                                </m:ctrlPr>
                              </m:dPr>
                              <m:e>
                                <m:f>
                                  <m:fPr>
                                    <m:ctrlPr>
                                      <a:rPr lang="de-DE" b="1" i="1">
                                        <a:latin typeface="Cambria Math" panose="02040503050406030204" pitchFamily="18" charset="0"/>
                                        <a:ea typeface="Cambria Math" panose="02040503050406030204" pitchFamily="18" charset="0"/>
                                      </a:rPr>
                                    </m:ctrlPr>
                                  </m:fPr>
                                  <m:num>
                                    <m:sSub>
                                      <m:sSubPr>
                                        <m:ctrlPr>
                                          <a:rPr lang="de-DE" b="1"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𝒋</m:t>
                                        </m:r>
                                      </m:e>
                                      <m:sub>
                                        <m:r>
                                          <a:rPr lang="de-DE" b="1" i="1">
                                            <a:latin typeface="Cambria Math" panose="02040503050406030204" pitchFamily="18" charset="0"/>
                                            <a:ea typeface="Cambria Math" panose="02040503050406030204" pitchFamily="18" charset="0"/>
                                          </a:rPr>
                                          <m:t>𝒙</m:t>
                                        </m:r>
                                        <m:r>
                                          <m:rPr>
                                            <m:nor/>
                                          </m:rPr>
                                          <a:rPr lang="el-GR" b="1" dirty="0">
                                            <a:latin typeface="Cambria Math" panose="02040503050406030204" pitchFamily="18" charset="0"/>
                                            <a:ea typeface="Cambria Math" panose="02040503050406030204" pitchFamily="18" charset="0"/>
                                          </a:rPr>
                                          <m:t>π</m:t>
                                        </m:r>
                                      </m:sub>
                                    </m:sSub>
                                  </m:num>
                                  <m:den>
                                    <m:sSub>
                                      <m:sSubPr>
                                        <m:ctrlPr>
                                          <a:rPr lang="de-DE" b="1"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𝑳</m:t>
                                        </m:r>
                                      </m:e>
                                      <m:sub>
                                        <m:r>
                                          <a:rPr lang="de-DE" b="1" i="1">
                                            <a:latin typeface="Cambria Math" panose="02040503050406030204" pitchFamily="18" charset="0"/>
                                            <a:ea typeface="Cambria Math" panose="02040503050406030204" pitchFamily="18" charset="0"/>
                                          </a:rPr>
                                          <m:t>𝒙</m:t>
                                        </m:r>
                                      </m:sub>
                                    </m:sSub>
                                  </m:den>
                                </m:f>
                                <m:r>
                                  <a:rPr lang="de-DE" b="1" i="1" smtClean="0">
                                    <a:latin typeface="Cambria Math" panose="02040503050406030204" pitchFamily="18" charset="0"/>
                                    <a:ea typeface="Cambria Math" panose="02040503050406030204" pitchFamily="18" charset="0"/>
                                  </a:rPr>
                                  <m:t> </m:t>
                                </m:r>
                              </m:e>
                            </m:d>
                          </m:e>
                          <m:sup>
                            <m:r>
                              <a:rPr lang="de-DE" b="1" i="1" smtClean="0">
                                <a:latin typeface="Cambria Math" panose="02040503050406030204" pitchFamily="18" charset="0"/>
                                <a:ea typeface="Cambria Math" panose="02040503050406030204" pitchFamily="18" charset="0"/>
                              </a:rPr>
                              <m:t>𝟐</m:t>
                            </m:r>
                          </m:sup>
                        </m:sSup>
                        <m:r>
                          <a:rPr lang="de-DE" b="1" i="1" smtClean="0">
                            <a:latin typeface="Cambria Math" panose="02040503050406030204" pitchFamily="18" charset="0"/>
                            <a:ea typeface="Cambria Math" panose="02040503050406030204" pitchFamily="18" charset="0"/>
                          </a:rPr>
                          <m:t>+</m:t>
                        </m:r>
                        <m:sSup>
                          <m:sSupPr>
                            <m:ctrlPr>
                              <a:rPr lang="de-DE" b="1" i="1" smtClean="0">
                                <a:latin typeface="Cambria Math" panose="02040503050406030204" pitchFamily="18" charset="0"/>
                                <a:ea typeface="Cambria Math" panose="02040503050406030204" pitchFamily="18" charset="0"/>
                              </a:rPr>
                            </m:ctrlPr>
                          </m:sSupPr>
                          <m:e>
                            <m:d>
                              <m:dPr>
                                <m:begChr m:val="["/>
                                <m:endChr m:val="]"/>
                                <m:ctrlPr>
                                  <a:rPr lang="de-DE" b="1" i="1">
                                    <a:latin typeface="Cambria Math" panose="02040503050406030204" pitchFamily="18" charset="0"/>
                                    <a:ea typeface="Cambria Math" panose="02040503050406030204" pitchFamily="18" charset="0"/>
                                  </a:rPr>
                                </m:ctrlPr>
                              </m:dPr>
                              <m:e>
                                <m:f>
                                  <m:fPr>
                                    <m:ctrlPr>
                                      <a:rPr lang="de-DE" b="1" i="1">
                                        <a:latin typeface="Cambria Math" panose="02040503050406030204" pitchFamily="18" charset="0"/>
                                        <a:ea typeface="Cambria Math" panose="02040503050406030204" pitchFamily="18" charset="0"/>
                                      </a:rPr>
                                    </m:ctrlPr>
                                  </m:fPr>
                                  <m:num>
                                    <m:sSub>
                                      <m:sSubPr>
                                        <m:ctrlPr>
                                          <a:rPr lang="de-DE" b="1"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𝒋</m:t>
                                        </m:r>
                                      </m:e>
                                      <m:sub>
                                        <m:r>
                                          <a:rPr lang="de-DE" b="1" i="1" smtClean="0">
                                            <a:latin typeface="Cambria Math" panose="02040503050406030204" pitchFamily="18" charset="0"/>
                                            <a:ea typeface="Cambria Math" panose="02040503050406030204" pitchFamily="18" charset="0"/>
                                          </a:rPr>
                                          <m:t>𝒛</m:t>
                                        </m:r>
                                        <m:r>
                                          <m:rPr>
                                            <m:nor/>
                                          </m:rPr>
                                          <a:rPr lang="el-GR" b="1" dirty="0">
                                            <a:latin typeface="Cambria Math" panose="02040503050406030204" pitchFamily="18" charset="0"/>
                                            <a:ea typeface="Cambria Math" panose="02040503050406030204" pitchFamily="18" charset="0"/>
                                          </a:rPr>
                                          <m:t>π</m:t>
                                        </m:r>
                                      </m:sub>
                                    </m:sSub>
                                  </m:num>
                                  <m:den>
                                    <m:sSub>
                                      <m:sSubPr>
                                        <m:ctrlPr>
                                          <a:rPr lang="de-DE" b="1"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𝑳</m:t>
                                        </m:r>
                                      </m:e>
                                      <m:sub>
                                        <m:r>
                                          <a:rPr lang="de-DE" b="1" i="1" smtClean="0">
                                            <a:latin typeface="Cambria Math" panose="02040503050406030204" pitchFamily="18" charset="0"/>
                                            <a:ea typeface="Cambria Math" panose="02040503050406030204" pitchFamily="18" charset="0"/>
                                          </a:rPr>
                                          <m:t>𝒛</m:t>
                                        </m:r>
                                      </m:sub>
                                    </m:sSub>
                                  </m:den>
                                </m:f>
                                <m:r>
                                  <a:rPr lang="de-DE" b="1" i="1" smtClean="0">
                                    <a:latin typeface="Cambria Math" panose="02040503050406030204" pitchFamily="18" charset="0"/>
                                    <a:ea typeface="Cambria Math" panose="02040503050406030204" pitchFamily="18" charset="0"/>
                                  </a:rPr>
                                  <m:t> </m:t>
                                </m:r>
                              </m:e>
                            </m:d>
                          </m:e>
                          <m:sup>
                            <m:r>
                              <a:rPr lang="de-DE" b="1" i="1" smtClean="0">
                                <a:latin typeface="Cambria Math" panose="02040503050406030204" pitchFamily="18" charset="0"/>
                                <a:ea typeface="Cambria Math" panose="02040503050406030204" pitchFamily="18" charset="0"/>
                              </a:rPr>
                              <m:t>𝟐</m:t>
                            </m:r>
                          </m:sup>
                        </m:sSup>
                        <m:r>
                          <a:rPr lang="de-DE" b="0" i="1" smtClean="0">
                            <a:latin typeface="Cambria Math" panose="02040503050406030204" pitchFamily="18" charset="0"/>
                            <a:ea typeface="Cambria Math" panose="02040503050406030204" pitchFamily="18" charset="0"/>
                          </a:rPr>
                          <m:t>+</m:t>
                        </m:r>
                        <m:sSubSup>
                          <m:sSubSupPr>
                            <m:ctrlPr>
                              <a:rPr lang="de-DE" b="0" i="1" smtClean="0">
                                <a:latin typeface="Cambria Math" panose="02040503050406030204" pitchFamily="18" charset="0"/>
                                <a:ea typeface="Cambria Math" panose="02040503050406030204" pitchFamily="18" charset="0"/>
                              </a:rPr>
                            </m:ctrlPr>
                          </m:sSubSupPr>
                          <m:e>
                            <m:r>
                              <a:rPr lang="de-DE" b="0" i="1" smtClean="0">
                                <a:latin typeface="Cambria Math" panose="02040503050406030204" pitchFamily="18" charset="0"/>
                                <a:ea typeface="Cambria Math" panose="02040503050406030204" pitchFamily="18" charset="0"/>
                              </a:rPr>
                              <m:t>𝑘</m:t>
                            </m:r>
                          </m:e>
                          <m:sub>
                            <m:r>
                              <a:rPr lang="de-DE" b="0" i="1" smtClean="0">
                                <a:latin typeface="Cambria Math" panose="02040503050406030204" pitchFamily="18" charset="0"/>
                                <a:ea typeface="Cambria Math" panose="02040503050406030204" pitchFamily="18" charset="0"/>
                              </a:rPr>
                              <m:t>𝑦</m:t>
                            </m:r>
                          </m:sub>
                          <m:sup>
                            <m:r>
                              <a:rPr lang="de-DE" b="0" i="1" smtClean="0">
                                <a:latin typeface="Cambria Math" panose="02040503050406030204" pitchFamily="18" charset="0"/>
                                <a:ea typeface="Cambria Math" panose="02040503050406030204" pitchFamily="18" charset="0"/>
                              </a:rPr>
                              <m:t>2</m:t>
                            </m:r>
                          </m:sup>
                        </m:sSubSup>
                      </m:e>
                    </m:d>
                  </m:oMath>
                </a14:m>
                <a:r>
                  <a:rPr lang="de-DE" dirty="0" smtClean="0">
                    <a:latin typeface="Cambria Math" panose="02040503050406030204" pitchFamily="18" charset="0"/>
                    <a:ea typeface="Cambria Math" panose="02040503050406030204" pitchFamily="18" charset="0"/>
                  </a:rPr>
                  <a:t>      </a:t>
                </a:r>
                <a14:m>
                  <m:oMath xmlns:m="http://schemas.openxmlformats.org/officeDocument/2006/math">
                    <m:sSub>
                      <m:sSubPr>
                        <m:ctrlPr>
                          <a:rPr lang="de-DE" i="1">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𝑗</m:t>
                        </m:r>
                      </m:e>
                      <m:sub>
                        <m:r>
                          <a:rPr lang="de-DE" i="1">
                            <a:latin typeface="Cambria Math" panose="02040503050406030204" pitchFamily="18" charset="0"/>
                            <a:ea typeface="Cambria Math" panose="02040503050406030204" pitchFamily="18" charset="0"/>
                          </a:rPr>
                          <m:t>𝑥</m:t>
                        </m:r>
                      </m:sub>
                    </m:sSub>
                  </m:oMath>
                </a14:m>
                <a:r>
                  <a:rPr lang="de-DE" dirty="0" smtClean="0">
                    <a:latin typeface="Cambria Math" panose="02040503050406030204" pitchFamily="18" charset="0"/>
                    <a:ea typeface="Cambria Math" panose="02040503050406030204" pitchFamily="18" charset="0"/>
                  </a:rPr>
                  <a:t>,</a:t>
                </a:r>
                <a14:m>
                  <m:oMath xmlns:m="http://schemas.openxmlformats.org/officeDocument/2006/math">
                    <m:sSub>
                      <m:sSubPr>
                        <m:ctrlPr>
                          <a:rPr lang="de-DE" i="1">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𝑗</m:t>
                        </m:r>
                      </m:e>
                      <m:sub>
                        <m:r>
                          <a:rPr lang="de-DE" i="1">
                            <a:latin typeface="Cambria Math" panose="02040503050406030204" pitchFamily="18" charset="0"/>
                            <a:ea typeface="Cambria Math" panose="02040503050406030204" pitchFamily="18" charset="0"/>
                          </a:rPr>
                          <m:t>𝑧</m:t>
                        </m:r>
                      </m:sub>
                    </m:sSub>
                  </m:oMath>
                </a14:m>
                <a:r>
                  <a:rPr lang="de-DE" dirty="0" smtClean="0">
                    <a:latin typeface="Cambria Math" panose="02040503050406030204" pitchFamily="18" charset="0"/>
                    <a:ea typeface="Cambria Math" panose="02040503050406030204" pitchFamily="18" charset="0"/>
                  </a:rPr>
                  <a:t> : 1, 2, 3, </a:t>
                </a:r>
                <a:r>
                  <a:rPr lang="de-DE" dirty="0" smtClean="0">
                    <a:latin typeface="Cambria Math" panose="02040503050406030204" pitchFamily="18" charset="0"/>
                    <a:ea typeface="Cambria Math" panose="02040503050406030204" pitchFamily="18" charset="0"/>
                  </a:rPr>
                  <a:t>...</a:t>
                </a:r>
              </a:p>
              <a:p>
                <a:endParaRPr lang="de-DE" dirty="0" smtClean="0">
                  <a:latin typeface="Cambria Math" panose="02040503050406030204" pitchFamily="18" charset="0"/>
                  <a:ea typeface="Cambria Math" panose="02040503050406030204" pitchFamily="18" charset="0"/>
                </a:endParaRPr>
              </a:p>
              <a:p>
                <a:endParaRPr lang="de-DE" dirty="0" smtClean="0">
                  <a:latin typeface="Cambria Math" panose="02040503050406030204" pitchFamily="18" charset="0"/>
                  <a:ea typeface="Cambria Math" panose="02040503050406030204" pitchFamily="18" charset="0"/>
                </a:endParaRPr>
              </a:p>
              <a:p>
                <a:endParaRPr lang="de-DE" dirty="0" smtClean="0"/>
              </a:p>
              <a:p>
                <a:r>
                  <a:rPr lang="de-DE" dirty="0" smtClean="0"/>
                  <a:t>	</a:t>
                </a:r>
                <a14:m>
                  <m:oMath xmlns:m="http://schemas.openxmlformats.org/officeDocument/2006/math">
                    <m:sSup>
                      <m:sSupPr>
                        <m:ctrlPr>
                          <a:rPr lang="de-DE" i="1" smtClean="0">
                            <a:latin typeface="Cambria Math" panose="02040503050406030204" pitchFamily="18" charset="0"/>
                          </a:rPr>
                        </m:ctrlPr>
                      </m:sSupPr>
                      <m:e>
                        <m:r>
                          <a:rPr lang="de-DE" b="0" i="1" smtClean="0">
                            <a:latin typeface="Cambria Math" panose="02040503050406030204" pitchFamily="18" charset="0"/>
                          </a:rPr>
                          <m:t>𝜌</m:t>
                        </m:r>
                      </m:e>
                      <m:sup>
                        <m:d>
                          <m:dPr>
                            <m:ctrlPr>
                              <a:rPr lang="de-DE" b="0" i="1" smtClean="0">
                                <a:latin typeface="Cambria Math" panose="02040503050406030204" pitchFamily="18" charset="0"/>
                              </a:rPr>
                            </m:ctrlPr>
                          </m:dPr>
                          <m:e>
                            <m:r>
                              <a:rPr lang="de-DE" b="0" i="1" smtClean="0">
                                <a:latin typeface="Cambria Math" panose="02040503050406030204" pitchFamily="18" charset="0"/>
                              </a:rPr>
                              <m:t>1</m:t>
                            </m:r>
                          </m:e>
                        </m:d>
                      </m:sup>
                    </m:sSup>
                    <m:d>
                      <m:dPr>
                        <m:ctrlPr>
                          <a:rPr lang="de-DE" b="0" i="1" smtClean="0">
                            <a:latin typeface="Cambria Math" panose="02040503050406030204" pitchFamily="18" charset="0"/>
                          </a:rPr>
                        </m:ctrlPr>
                      </m:dPr>
                      <m:e>
                        <m:r>
                          <a:rPr lang="de-DE" b="0" i="1" smtClean="0">
                            <a:latin typeface="Cambria Math" panose="02040503050406030204" pitchFamily="18" charset="0"/>
                          </a:rPr>
                          <m:t>𝐸</m:t>
                        </m:r>
                      </m:e>
                    </m:d>
                    <m:r>
                      <a:rPr lang="de-DE" b="0" i="1" smtClean="0">
                        <a:latin typeface="Cambria Math" panose="02040503050406030204" pitchFamily="18" charset="0"/>
                      </a:rPr>
                      <m:t>=</m:t>
                    </m:r>
                    <m:f>
                      <m:fPr>
                        <m:ctrlPr>
                          <a:rPr lang="de-DE" b="0" i="1" smtClean="0">
                            <a:latin typeface="Cambria Math" panose="02040503050406030204" pitchFamily="18" charset="0"/>
                          </a:rPr>
                        </m:ctrlPr>
                      </m:fPr>
                      <m:num>
                        <m:r>
                          <a:rPr lang="de-DE" b="0" i="1" smtClean="0">
                            <a:latin typeface="Cambria Math" panose="02040503050406030204" pitchFamily="18" charset="0"/>
                          </a:rPr>
                          <m:t>1</m:t>
                        </m:r>
                      </m:num>
                      <m:den>
                        <m:r>
                          <a:rPr lang="de-DE" b="0" i="1" smtClean="0">
                            <a:latin typeface="Cambria Math" panose="02040503050406030204" pitchFamily="18" charset="0"/>
                          </a:rPr>
                          <m:t>𝜋</m:t>
                        </m:r>
                      </m:den>
                    </m:f>
                    <m:r>
                      <a:rPr lang="de-DE" b="0" i="1" smtClean="0">
                        <a:latin typeface="Cambria Math" panose="02040503050406030204" pitchFamily="18" charset="0"/>
                      </a:rPr>
                      <m:t> </m:t>
                    </m:r>
                    <m:sSup>
                      <m:sSupPr>
                        <m:ctrlPr>
                          <a:rPr lang="de-DE" b="0" i="1" smtClean="0">
                            <a:latin typeface="Cambria Math" panose="02040503050406030204" pitchFamily="18" charset="0"/>
                          </a:rPr>
                        </m:ctrlPr>
                      </m:sSupPr>
                      <m:e>
                        <m:d>
                          <m:dPr>
                            <m:ctrlPr>
                              <a:rPr lang="de-DE" b="0" i="1" smtClean="0">
                                <a:latin typeface="Cambria Math" panose="02040503050406030204" pitchFamily="18" charset="0"/>
                              </a:rPr>
                            </m:ctrlPr>
                          </m:dPr>
                          <m:e>
                            <m:f>
                              <m:fPr>
                                <m:ctrlPr>
                                  <a:rPr lang="de-DE" b="0" i="1" smtClean="0">
                                    <a:latin typeface="Cambria Math" panose="02040503050406030204" pitchFamily="18" charset="0"/>
                                  </a:rPr>
                                </m:ctrlPr>
                              </m:fPr>
                              <m:num>
                                <m:sSub>
                                  <m:sSubPr>
                                    <m:ctrlPr>
                                      <a:rPr lang="de-DE" b="0" i="1" smtClean="0">
                                        <a:latin typeface="Cambria Math" panose="02040503050406030204" pitchFamily="18" charset="0"/>
                                      </a:rPr>
                                    </m:ctrlPr>
                                  </m:sSubPr>
                                  <m:e>
                                    <m:r>
                                      <a:rPr lang="de-DE" b="0" i="1" smtClean="0">
                                        <a:latin typeface="Cambria Math" panose="02040503050406030204" pitchFamily="18" charset="0"/>
                                      </a:rPr>
                                      <m:t>𝑚</m:t>
                                    </m:r>
                                  </m:e>
                                  <m:sub>
                                    <m:r>
                                      <a:rPr lang="de-DE" b="0" i="1" smtClean="0">
                                        <a:latin typeface="Cambria Math" panose="02040503050406030204" pitchFamily="18" charset="0"/>
                                      </a:rPr>
                                      <m:t>𝑒</m:t>
                                    </m:r>
                                  </m:sub>
                                </m:sSub>
                              </m:num>
                              <m:den>
                                <m:r>
                                  <a:rPr lang="de-DE" b="0" i="1" smtClean="0">
                                    <a:latin typeface="Cambria Math" panose="02040503050406030204" pitchFamily="18" charset="0"/>
                                  </a:rPr>
                                  <m:t>2</m:t>
                                </m:r>
                                <m:sSup>
                                  <m:sSupPr>
                                    <m:ctrlPr>
                                      <a:rPr lang="de-DE" b="0" i="1" smtClean="0">
                                        <a:latin typeface="Cambria Math" panose="02040503050406030204" pitchFamily="18" charset="0"/>
                                      </a:rPr>
                                    </m:ctrlPr>
                                  </m:sSupPr>
                                  <m:e>
                                    <m:r>
                                      <a:rPr lang="de-DE" b="0" i="1" smtClean="0">
                                        <a:latin typeface="Cambria Math" panose="02040503050406030204" pitchFamily="18" charset="0"/>
                                      </a:rPr>
                                      <m:t>ℏ</m:t>
                                    </m:r>
                                  </m:e>
                                  <m:sup>
                                    <m:r>
                                      <a:rPr lang="de-DE" b="0" i="1" smtClean="0">
                                        <a:latin typeface="Cambria Math" panose="02040503050406030204" pitchFamily="18" charset="0"/>
                                      </a:rPr>
                                      <m:t>2</m:t>
                                    </m:r>
                                  </m:sup>
                                </m:sSup>
                              </m:den>
                            </m:f>
                          </m:e>
                        </m:d>
                      </m:e>
                      <m:sup>
                        <m:f>
                          <m:fPr>
                            <m:ctrlPr>
                              <a:rPr lang="de-DE" b="0" i="1" smtClean="0">
                                <a:latin typeface="Cambria Math" panose="02040503050406030204" pitchFamily="18" charset="0"/>
                              </a:rPr>
                            </m:ctrlPr>
                          </m:fPr>
                          <m:num>
                            <m:r>
                              <a:rPr lang="de-DE" b="0" i="1" smtClean="0">
                                <a:latin typeface="Cambria Math" panose="02040503050406030204" pitchFamily="18" charset="0"/>
                              </a:rPr>
                              <m:t>1</m:t>
                            </m:r>
                          </m:num>
                          <m:den>
                            <m:r>
                              <a:rPr lang="de-DE" b="0" i="1" smtClean="0">
                                <a:latin typeface="Cambria Math" panose="02040503050406030204" pitchFamily="18" charset="0"/>
                              </a:rPr>
                              <m:t>2</m:t>
                            </m:r>
                          </m:den>
                        </m:f>
                      </m:sup>
                    </m:sSup>
                    <m:f>
                      <m:fPr>
                        <m:ctrlPr>
                          <a:rPr lang="de-DE" b="0" i="1" smtClean="0">
                            <a:latin typeface="Cambria Math" panose="02040503050406030204" pitchFamily="18" charset="0"/>
                          </a:rPr>
                        </m:ctrlPr>
                      </m:fPr>
                      <m:num>
                        <m:r>
                          <a:rPr lang="de-DE" b="0" i="1" smtClean="0">
                            <a:latin typeface="Cambria Math" panose="02040503050406030204" pitchFamily="18" charset="0"/>
                          </a:rPr>
                          <m:t>1</m:t>
                        </m:r>
                      </m:num>
                      <m:den>
                        <m:rad>
                          <m:radPr>
                            <m:degHide m:val="on"/>
                            <m:ctrlPr>
                              <a:rPr lang="de-DE" b="0" i="1" smtClean="0">
                                <a:latin typeface="Cambria Math" panose="02040503050406030204" pitchFamily="18" charset="0"/>
                              </a:rPr>
                            </m:ctrlPr>
                          </m:radPr>
                          <m:deg/>
                          <m:e>
                            <m:r>
                              <a:rPr lang="de-DE" b="0" i="1" smtClean="0">
                                <a:latin typeface="Cambria Math" panose="02040503050406030204" pitchFamily="18" charset="0"/>
                              </a:rPr>
                              <m:t>𝐸</m:t>
                            </m:r>
                            <m:r>
                              <a:rPr lang="de-DE" b="0" i="1" smtClean="0">
                                <a:latin typeface="Cambria Math" panose="02040503050406030204" pitchFamily="18" charset="0"/>
                              </a:rPr>
                              <m:t>−</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𝐸</m:t>
                                </m:r>
                              </m:e>
                              <m:sub>
                                <m:sSub>
                                  <m:sSubPr>
                                    <m:ctrlPr>
                                      <a:rPr lang="de-DE" b="0" i="1" smtClean="0">
                                        <a:latin typeface="Cambria Math" panose="02040503050406030204" pitchFamily="18" charset="0"/>
                                      </a:rPr>
                                    </m:ctrlPr>
                                  </m:sSubPr>
                                  <m:e>
                                    <m:r>
                                      <a:rPr lang="de-DE" b="0" i="1" smtClean="0">
                                        <a:latin typeface="Cambria Math" panose="02040503050406030204" pitchFamily="18" charset="0"/>
                                      </a:rPr>
                                      <m:t>𝑗</m:t>
                                    </m:r>
                                  </m:e>
                                  <m:sub>
                                    <m:r>
                                      <a:rPr lang="de-DE" b="0" i="1" smtClean="0">
                                        <a:latin typeface="Cambria Math" panose="02040503050406030204" pitchFamily="18" charset="0"/>
                                      </a:rPr>
                                      <m:t>𝑥</m:t>
                                    </m:r>
                                  </m:sub>
                                </m:sSub>
                              </m:sub>
                            </m:sSub>
                            <m:r>
                              <a:rPr lang="de-DE" b="0" i="1" smtClean="0">
                                <a:latin typeface="Cambria Math" panose="02040503050406030204" pitchFamily="18" charset="0"/>
                              </a:rPr>
                              <m:t>−</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𝐸</m:t>
                                </m:r>
                              </m:e>
                              <m:sub>
                                <m:sSub>
                                  <m:sSubPr>
                                    <m:ctrlPr>
                                      <a:rPr lang="de-DE" b="0" i="1" smtClean="0">
                                        <a:latin typeface="Cambria Math" panose="02040503050406030204" pitchFamily="18" charset="0"/>
                                      </a:rPr>
                                    </m:ctrlPr>
                                  </m:sSubPr>
                                  <m:e>
                                    <m:r>
                                      <a:rPr lang="de-DE" b="0" i="1" smtClean="0">
                                        <a:latin typeface="Cambria Math" panose="02040503050406030204" pitchFamily="18" charset="0"/>
                                      </a:rPr>
                                      <m:t>𝑗</m:t>
                                    </m:r>
                                  </m:e>
                                  <m:sub>
                                    <m:r>
                                      <a:rPr lang="de-DE" b="0" i="1" smtClean="0">
                                        <a:latin typeface="Cambria Math" panose="02040503050406030204" pitchFamily="18" charset="0"/>
                                      </a:rPr>
                                      <m:t>𝑧</m:t>
                                    </m:r>
                                  </m:sub>
                                </m:sSub>
                              </m:sub>
                            </m:sSub>
                          </m:e>
                        </m:rad>
                      </m:den>
                    </m:f>
                  </m:oMath>
                </a14:m>
                <a:r>
                  <a:rPr lang="de-DE" dirty="0"/>
                  <a:t/>
                </a:r>
                <a:br>
                  <a:rPr lang="de-DE" dirty="0"/>
                </a:br>
                <a:endParaRPr lang="de-DE" dirty="0"/>
              </a:p>
              <a:p>
                <a:pPr marL="342900" indent="-342900">
                  <a:buFont typeface="Arial" panose="020B0604020202020204" pitchFamily="34" charset="0"/>
                  <a:buChar char="•"/>
                </a:pPr>
                <a:endParaRPr lang="de-DE" dirty="0" smtClean="0"/>
              </a:p>
              <a:p>
                <a:pPr marL="342900" indent="-342900">
                  <a:buFont typeface="Arial" panose="020B0604020202020204" pitchFamily="34" charset="0"/>
                  <a:buChar char="•"/>
                </a:pPr>
                <a:endParaRPr lang="de-DE"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3"/>
                <a:stretch>
                  <a:fillRect l="-2199" t="-2691"/>
                </a:stretch>
              </a:blipFill>
            </p:spPr>
            <p:txBody>
              <a:bodyPr/>
              <a:lstStyle/>
              <a:p>
                <a:r>
                  <a:rPr lang="de-DE">
                    <a:noFill/>
                  </a:rPr>
                  <a:t> </a:t>
                </a:r>
              </a:p>
            </p:txBody>
          </p:sp>
        </mc:Fallback>
      </mc:AlternateContent>
      <p:grpSp>
        <p:nvGrpSpPr>
          <p:cNvPr id="14" name="Group 13"/>
          <p:cNvGrpSpPr/>
          <p:nvPr/>
        </p:nvGrpSpPr>
        <p:grpSpPr>
          <a:xfrm>
            <a:off x="6590220" y="1257825"/>
            <a:ext cx="1686274" cy="1145580"/>
            <a:chOff x="4401255" y="1667206"/>
            <a:chExt cx="1105784" cy="765384"/>
          </a:xfrm>
        </p:grpSpPr>
        <p:sp>
          <p:nvSpPr>
            <p:cNvPr id="4" name="Cube 3"/>
            <p:cNvSpPr/>
            <p:nvPr/>
          </p:nvSpPr>
          <p:spPr>
            <a:xfrm>
              <a:off x="4495800" y="1972241"/>
              <a:ext cx="1011239" cy="322261"/>
            </a:xfrm>
            <a:prstGeom prst="cub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smtClean="0">
                <a:solidFill>
                  <a:schemeClr val="tx1"/>
                </a:solidFill>
              </a:endParaRPr>
            </a:p>
          </p:txBody>
        </p:sp>
        <p:cxnSp>
          <p:nvCxnSpPr>
            <p:cNvPr id="6" name="Straight Arrow Connector 5"/>
            <p:cNvCxnSpPr/>
            <p:nvPr/>
          </p:nvCxnSpPr>
          <p:spPr>
            <a:xfrm>
              <a:off x="4495800" y="2303585"/>
              <a:ext cx="492369"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 name="Straight Arrow Connector 7"/>
            <p:cNvCxnSpPr/>
            <p:nvPr/>
          </p:nvCxnSpPr>
          <p:spPr>
            <a:xfrm flipV="1">
              <a:off x="4501661" y="1875689"/>
              <a:ext cx="0" cy="42789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 name="Straight Arrow Connector 8"/>
            <p:cNvCxnSpPr/>
            <p:nvPr/>
          </p:nvCxnSpPr>
          <p:spPr>
            <a:xfrm flipV="1">
              <a:off x="4495800" y="2063258"/>
              <a:ext cx="269631" cy="24032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1" name="TextBox 10"/>
            <p:cNvSpPr txBox="1"/>
            <p:nvPr/>
          </p:nvSpPr>
          <p:spPr>
            <a:xfrm>
              <a:off x="4401255" y="1667206"/>
              <a:ext cx="300082" cy="369332"/>
            </a:xfrm>
            <a:prstGeom prst="rect">
              <a:avLst/>
            </a:prstGeom>
            <a:noFill/>
          </p:spPr>
          <p:txBody>
            <a:bodyPr wrap="none" rtlCol="0">
              <a:spAutoFit/>
            </a:bodyPr>
            <a:lstStyle/>
            <a:p>
              <a:r>
                <a:rPr lang="de-DE" dirty="0" smtClean="0"/>
                <a:t>x</a:t>
              </a:r>
              <a:endParaRPr lang="de-DE" dirty="0"/>
            </a:p>
          </p:txBody>
        </p:sp>
        <p:sp>
          <p:nvSpPr>
            <p:cNvPr id="12" name="TextBox 11"/>
            <p:cNvSpPr txBox="1"/>
            <p:nvPr/>
          </p:nvSpPr>
          <p:spPr>
            <a:xfrm>
              <a:off x="4908850" y="2063258"/>
              <a:ext cx="300082" cy="369332"/>
            </a:xfrm>
            <a:prstGeom prst="rect">
              <a:avLst/>
            </a:prstGeom>
            <a:noFill/>
          </p:spPr>
          <p:txBody>
            <a:bodyPr wrap="none" rtlCol="0">
              <a:spAutoFit/>
            </a:bodyPr>
            <a:lstStyle/>
            <a:p>
              <a:r>
                <a:rPr lang="de-DE" dirty="0" smtClean="0"/>
                <a:t>y</a:t>
              </a:r>
              <a:endParaRPr lang="de-DE" dirty="0"/>
            </a:p>
          </p:txBody>
        </p:sp>
        <p:sp>
          <p:nvSpPr>
            <p:cNvPr id="13" name="TextBox 12"/>
            <p:cNvSpPr txBox="1"/>
            <p:nvPr/>
          </p:nvSpPr>
          <p:spPr>
            <a:xfrm>
              <a:off x="4654065" y="1872101"/>
              <a:ext cx="300082" cy="369332"/>
            </a:xfrm>
            <a:prstGeom prst="rect">
              <a:avLst/>
            </a:prstGeom>
            <a:noFill/>
          </p:spPr>
          <p:txBody>
            <a:bodyPr wrap="none" rtlCol="0">
              <a:spAutoFit/>
            </a:bodyPr>
            <a:lstStyle/>
            <a:p>
              <a:r>
                <a:rPr lang="de-DE" dirty="0" smtClean="0"/>
                <a:t>z</a:t>
              </a:r>
              <a:endParaRPr lang="de-DE" dirty="0"/>
            </a:p>
          </p:txBody>
        </p:sp>
      </p:grpSp>
      <p:cxnSp>
        <p:nvCxnSpPr>
          <p:cNvPr id="16" name="Straight Arrow Connector 15"/>
          <p:cNvCxnSpPr/>
          <p:nvPr/>
        </p:nvCxnSpPr>
        <p:spPr>
          <a:xfrm>
            <a:off x="8094785" y="1840896"/>
            <a:ext cx="9869" cy="35582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8182604" y="2085975"/>
            <a:ext cx="131645" cy="123619"/>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 name="Rectangle 20"/>
              <p:cNvSpPr/>
              <p:nvPr/>
            </p:nvSpPr>
            <p:spPr>
              <a:xfrm>
                <a:off x="7706175" y="1778452"/>
                <a:ext cx="48564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de-DE" i="1">
                              <a:latin typeface="Cambria Math" panose="02040503050406030204" pitchFamily="18" charset="0"/>
                            </a:rPr>
                          </m:ctrlPr>
                        </m:sSubPr>
                        <m:e>
                          <m:r>
                            <a:rPr lang="de-DE" i="1">
                              <a:latin typeface="Cambria Math" panose="02040503050406030204" pitchFamily="18" charset="0"/>
                            </a:rPr>
                            <m:t>𝐿</m:t>
                          </m:r>
                        </m:e>
                        <m:sub>
                          <m:r>
                            <a:rPr lang="de-DE" i="1">
                              <a:latin typeface="Cambria Math" panose="02040503050406030204" pitchFamily="18" charset="0"/>
                            </a:rPr>
                            <m:t>𝑥</m:t>
                          </m:r>
                        </m:sub>
                      </m:sSub>
                    </m:oMath>
                  </m:oMathPara>
                </a14:m>
                <a:endParaRPr lang="de-DE" dirty="0"/>
              </a:p>
            </p:txBody>
          </p:sp>
        </mc:Choice>
        <mc:Fallback xmlns="">
          <p:sp>
            <p:nvSpPr>
              <p:cNvPr id="21" name="Rectangle 20"/>
              <p:cNvSpPr>
                <a:spLocks noRot="1" noChangeAspect="1" noMove="1" noResize="1" noEditPoints="1" noAdjustHandles="1" noChangeArrowheads="1" noChangeShapeType="1" noTextEdit="1"/>
              </p:cNvSpPr>
              <p:nvPr/>
            </p:nvSpPr>
            <p:spPr>
              <a:xfrm>
                <a:off x="7706175" y="1778452"/>
                <a:ext cx="485646" cy="369332"/>
              </a:xfrm>
              <a:prstGeom prst="rect">
                <a:avLst/>
              </a:prstGeom>
              <a:blipFill>
                <a:blip r:embed="rId4"/>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2" name="Rectangle 21"/>
              <p:cNvSpPr/>
              <p:nvPr/>
            </p:nvSpPr>
            <p:spPr>
              <a:xfrm>
                <a:off x="8200175" y="1930733"/>
                <a:ext cx="47525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de-DE" i="1">
                              <a:latin typeface="Cambria Math" panose="02040503050406030204" pitchFamily="18" charset="0"/>
                            </a:rPr>
                          </m:ctrlPr>
                        </m:sSubPr>
                        <m:e>
                          <m:r>
                            <a:rPr lang="de-DE" i="1">
                              <a:latin typeface="Cambria Math" panose="02040503050406030204" pitchFamily="18" charset="0"/>
                            </a:rPr>
                            <m:t>𝐿</m:t>
                          </m:r>
                        </m:e>
                        <m:sub>
                          <m:r>
                            <a:rPr lang="de-DE" i="1">
                              <a:latin typeface="Cambria Math" panose="02040503050406030204" pitchFamily="18" charset="0"/>
                            </a:rPr>
                            <m:t>𝑧</m:t>
                          </m:r>
                        </m:sub>
                      </m:sSub>
                    </m:oMath>
                  </m:oMathPara>
                </a14:m>
                <a:endParaRPr lang="de-DE" dirty="0"/>
              </a:p>
            </p:txBody>
          </p:sp>
        </mc:Choice>
        <mc:Fallback xmlns="">
          <p:sp>
            <p:nvSpPr>
              <p:cNvPr id="22" name="Rectangle 21"/>
              <p:cNvSpPr>
                <a:spLocks noRot="1" noChangeAspect="1" noMove="1" noResize="1" noEditPoints="1" noAdjustHandles="1" noChangeArrowheads="1" noChangeShapeType="1" noTextEdit="1"/>
              </p:cNvSpPr>
              <p:nvPr/>
            </p:nvSpPr>
            <p:spPr>
              <a:xfrm>
                <a:off x="8200175" y="1930733"/>
                <a:ext cx="475258" cy="369332"/>
              </a:xfrm>
              <a:prstGeom prst="rect">
                <a:avLst/>
              </a:prstGeom>
              <a:blipFill>
                <a:blip r:embed="rId5"/>
                <a:stretch>
                  <a:fillRect/>
                </a:stretch>
              </a:blipFill>
            </p:spPr>
            <p:txBody>
              <a:bodyPr/>
              <a:lstStyle/>
              <a:p>
                <a:r>
                  <a:rPr lang="de-DE">
                    <a:noFill/>
                  </a:rPr>
                  <a:t> </a:t>
                </a:r>
              </a:p>
            </p:txBody>
          </p:sp>
        </mc:Fallback>
      </mc:AlternateContent>
      <p:sp>
        <p:nvSpPr>
          <p:cNvPr id="23" name="Curved Right Arrow 22"/>
          <p:cNvSpPr/>
          <p:nvPr/>
        </p:nvSpPr>
        <p:spPr>
          <a:xfrm>
            <a:off x="2051050" y="4219460"/>
            <a:ext cx="381000" cy="925416"/>
          </a:xfrm>
          <a:prstGeom prst="curved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smtClean="0">
              <a:solidFill>
                <a:schemeClr val="tx1"/>
              </a:solidFill>
            </a:endParaRPr>
          </a:p>
        </p:txBody>
      </p:sp>
      <mc:AlternateContent xmlns:mc="http://schemas.openxmlformats.org/markup-compatibility/2006">
        <mc:Choice xmlns:a14="http://schemas.microsoft.com/office/drawing/2010/main" Requires="a14">
          <p:sp>
            <p:nvSpPr>
              <p:cNvPr id="24" name="TextBox 23"/>
              <p:cNvSpPr txBox="1"/>
              <p:nvPr/>
            </p:nvSpPr>
            <p:spPr>
              <a:xfrm>
                <a:off x="129562" y="4219460"/>
                <a:ext cx="1644650" cy="90544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𝜌</m:t>
                      </m:r>
                      <m:d>
                        <m:dPr>
                          <m:ctrlPr>
                            <a:rPr lang="de-DE" b="0" i="1" smtClean="0">
                              <a:latin typeface="Cambria Math" panose="02040503050406030204" pitchFamily="18" charset="0"/>
                            </a:rPr>
                          </m:ctrlPr>
                        </m:dPr>
                        <m:e>
                          <m:r>
                            <a:rPr lang="de-DE" b="0" i="1" smtClean="0">
                              <a:latin typeface="Cambria Math" panose="02040503050406030204" pitchFamily="18" charset="0"/>
                            </a:rPr>
                            <m:t>𝐸</m:t>
                          </m:r>
                        </m:e>
                      </m:d>
                      <m:r>
                        <a:rPr lang="de-DE" b="0" i="1" smtClean="0">
                          <a:latin typeface="Cambria Math" panose="02040503050406030204" pitchFamily="18" charset="0"/>
                        </a:rPr>
                        <m:t>𝑑𝐸</m:t>
                      </m:r>
                      <m:r>
                        <a:rPr lang="de-DE" b="0" i="1" smtClean="0">
                          <a:latin typeface="Cambria Math" panose="02040503050406030204" pitchFamily="18" charset="0"/>
                        </a:rPr>
                        <m:t>=</m:t>
                      </m:r>
                      <m:r>
                        <a:rPr lang="de-DE" b="0" i="1" smtClean="0">
                          <a:latin typeface="Cambria Math" panose="02040503050406030204" pitchFamily="18" charset="0"/>
                        </a:rPr>
                        <m:t>𝜌</m:t>
                      </m:r>
                      <m:d>
                        <m:dPr>
                          <m:ctrlPr>
                            <a:rPr lang="de-DE" b="0" i="1" smtClean="0">
                              <a:latin typeface="Cambria Math" panose="02040503050406030204" pitchFamily="18" charset="0"/>
                            </a:rPr>
                          </m:ctrlPr>
                        </m:dPr>
                        <m:e>
                          <m:r>
                            <a:rPr lang="de-DE" b="0" i="1" smtClean="0">
                              <a:latin typeface="Cambria Math" panose="02040503050406030204" pitchFamily="18" charset="0"/>
                            </a:rPr>
                            <m:t>𝑘</m:t>
                          </m:r>
                          <m:d>
                            <m:dPr>
                              <m:ctrlPr>
                                <a:rPr lang="de-DE" b="0" i="1" smtClean="0">
                                  <a:latin typeface="Cambria Math" panose="02040503050406030204" pitchFamily="18" charset="0"/>
                                </a:rPr>
                              </m:ctrlPr>
                            </m:dPr>
                            <m:e>
                              <m:r>
                                <a:rPr lang="de-DE" b="0" i="1" smtClean="0">
                                  <a:latin typeface="Cambria Math" panose="02040503050406030204" pitchFamily="18" charset="0"/>
                                </a:rPr>
                                <m:t>𝐸</m:t>
                              </m:r>
                            </m:e>
                          </m:d>
                        </m:e>
                      </m:d>
                      <m:f>
                        <m:fPr>
                          <m:ctrlPr>
                            <a:rPr lang="de-DE" b="0" i="1" smtClean="0">
                              <a:latin typeface="Cambria Math" panose="02040503050406030204" pitchFamily="18" charset="0"/>
                            </a:rPr>
                          </m:ctrlPr>
                        </m:fPr>
                        <m:num>
                          <m:r>
                            <a:rPr lang="de-DE" b="0" i="1" smtClean="0">
                              <a:latin typeface="Cambria Math" panose="02040503050406030204" pitchFamily="18" charset="0"/>
                            </a:rPr>
                            <m:t>𝑑𝑘</m:t>
                          </m:r>
                        </m:num>
                        <m:den>
                          <m:r>
                            <a:rPr lang="de-DE" b="0" i="1" smtClean="0">
                              <a:latin typeface="Cambria Math" panose="02040503050406030204" pitchFamily="18" charset="0"/>
                            </a:rPr>
                            <m:t>𝑑𝐸</m:t>
                          </m:r>
                        </m:den>
                      </m:f>
                      <m:r>
                        <a:rPr lang="de-DE" b="0" i="1" smtClean="0">
                          <a:latin typeface="Cambria Math" panose="02040503050406030204" pitchFamily="18" charset="0"/>
                        </a:rPr>
                        <m:t>𝑑𝐸</m:t>
                      </m:r>
                    </m:oMath>
                  </m:oMathPara>
                </a14:m>
                <a:endParaRPr lang="de-DE" dirty="0"/>
              </a:p>
            </p:txBody>
          </p:sp>
        </mc:Choice>
        <mc:Fallback>
          <p:sp>
            <p:nvSpPr>
              <p:cNvPr id="24" name="TextBox 23"/>
              <p:cNvSpPr txBox="1">
                <a:spLocks noRot="1" noChangeAspect="1" noMove="1" noResize="1" noEditPoints="1" noAdjustHandles="1" noChangeArrowheads="1" noChangeShapeType="1" noTextEdit="1"/>
              </p:cNvSpPr>
              <p:nvPr/>
            </p:nvSpPr>
            <p:spPr>
              <a:xfrm>
                <a:off x="129562" y="4219460"/>
                <a:ext cx="1644650" cy="905441"/>
              </a:xfrm>
              <a:prstGeom prst="rect">
                <a:avLst/>
              </a:prstGeom>
              <a:blipFill rotWithShape="0">
                <a:blip r:embed="rId6"/>
                <a:stretch>
                  <a:fillRect r="-8148"/>
                </a:stretch>
              </a:blipFill>
            </p:spPr>
            <p:txBody>
              <a:bodyPr/>
              <a:lstStyle/>
              <a:p>
                <a:r>
                  <a:rPr lang="de-DE">
                    <a:noFill/>
                  </a:rPr>
                  <a:t> </a:t>
                </a:r>
              </a:p>
            </p:txBody>
          </p:sp>
        </mc:Fallback>
      </mc:AlternateContent>
      <p:sp>
        <p:nvSpPr>
          <p:cNvPr id="5" name="Slide Number Placeholder 4"/>
          <p:cNvSpPr>
            <a:spLocks noGrp="1"/>
          </p:cNvSpPr>
          <p:nvPr>
            <p:ph type="sldNum" sz="quarter" idx="12"/>
          </p:nvPr>
        </p:nvSpPr>
        <p:spPr/>
        <p:txBody>
          <a:bodyPr/>
          <a:lstStyle/>
          <a:p>
            <a:fld id="{680D72F4-1C41-4187-A4BC-492CF086CF40}" type="slidenum">
              <a:rPr lang="sv-SE" smtClean="0"/>
              <a:pPr/>
              <a:t>5</a:t>
            </a:fld>
            <a:endParaRPr lang="sv-SE"/>
          </a:p>
        </p:txBody>
      </p:sp>
      <mc:AlternateContent xmlns:mc="http://schemas.openxmlformats.org/markup-compatibility/2006">
        <mc:Choice xmlns:a14="http://schemas.microsoft.com/office/drawing/2010/main" Requires="a14">
          <p:sp>
            <p:nvSpPr>
              <p:cNvPr id="7" name="Textfeld 6"/>
              <p:cNvSpPr txBox="1"/>
              <p:nvPr/>
            </p:nvSpPr>
            <p:spPr>
              <a:xfrm>
                <a:off x="2432050" y="3884595"/>
                <a:ext cx="1921488" cy="889795"/>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r>
                        <a:rPr lang="de-DE" i="1">
                          <a:latin typeface="Cambria Math" panose="02040503050406030204" pitchFamily="18" charset="0"/>
                          <a:ea typeface="Cambria Math" panose="02040503050406030204" pitchFamily="18" charset="0"/>
                        </a:rPr>
                        <m:t>𝜌</m:t>
                      </m:r>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𝑘</m:t>
                          </m:r>
                        </m:e>
                      </m:d>
                      <m:r>
                        <a:rPr lang="de-DE" i="1">
                          <a:latin typeface="Cambria Math" panose="02040503050406030204" pitchFamily="18" charset="0"/>
                          <a:ea typeface="Cambria Math" panose="02040503050406030204" pitchFamily="18" charset="0"/>
                        </a:rPr>
                        <m:t>𝑑𝑘</m:t>
                      </m:r>
                      <m:r>
                        <a:rPr lang="de-DE" i="1">
                          <a:latin typeface="Cambria Math" panose="02040503050406030204" pitchFamily="18" charset="0"/>
                          <a:ea typeface="Cambria Math" panose="02040503050406030204" pitchFamily="18" charset="0"/>
                        </a:rPr>
                        <m:t>=</m:t>
                      </m:r>
                      <m:f>
                        <m:fPr>
                          <m:ctrlPr>
                            <a:rPr lang="de-DE" i="1">
                              <a:latin typeface="Cambria Math" panose="02040503050406030204" pitchFamily="18" charset="0"/>
                              <a:ea typeface="Cambria Math" panose="02040503050406030204" pitchFamily="18" charset="0"/>
                            </a:rPr>
                          </m:ctrlPr>
                        </m:fPr>
                        <m:num>
                          <m:r>
                            <a:rPr lang="de-DE" i="1">
                              <a:latin typeface="Cambria Math" panose="02040503050406030204" pitchFamily="18" charset="0"/>
                              <a:ea typeface="Cambria Math" panose="02040503050406030204" pitchFamily="18" charset="0"/>
                            </a:rPr>
                            <m:t>2</m:t>
                          </m:r>
                          <m:r>
                            <a:rPr lang="de-DE" i="1">
                              <a:latin typeface="Cambria Math" panose="02040503050406030204" pitchFamily="18" charset="0"/>
                              <a:ea typeface="Cambria Math" panose="02040503050406030204" pitchFamily="18" charset="0"/>
                            </a:rPr>
                            <m:t>𝐿</m:t>
                          </m:r>
                        </m:num>
                        <m:den>
                          <m:r>
                            <a:rPr lang="de-DE" i="1">
                              <a:latin typeface="Cambria Math" panose="02040503050406030204" pitchFamily="18" charset="0"/>
                              <a:ea typeface="Cambria Math" panose="02040503050406030204" pitchFamily="18" charset="0"/>
                            </a:rPr>
                            <m:t>2</m:t>
                          </m:r>
                          <m:r>
                            <a:rPr lang="de-DE" i="1">
                              <a:latin typeface="Cambria Math" panose="02040503050406030204" pitchFamily="18" charset="0"/>
                              <a:ea typeface="Cambria Math" panose="02040503050406030204" pitchFamily="18" charset="0"/>
                            </a:rPr>
                            <m:t>𝜋</m:t>
                          </m:r>
                        </m:den>
                      </m:f>
                      <m:r>
                        <a:rPr lang="de-DE" i="1">
                          <a:latin typeface="Cambria Math" panose="02040503050406030204" pitchFamily="18" charset="0"/>
                          <a:ea typeface="Cambria Math" panose="02040503050406030204" pitchFamily="18" charset="0"/>
                        </a:rPr>
                        <m:t>𝑑𝑘</m:t>
                      </m:r>
                      <m:r>
                        <a:rPr lang="de-DE" i="1">
                          <a:latin typeface="Cambria Math" panose="02040503050406030204" pitchFamily="18" charset="0"/>
                          <a:ea typeface="Cambria Math" panose="02040503050406030204" pitchFamily="18" charset="0"/>
                        </a:rPr>
                        <m:t> </m:t>
                      </m:r>
                    </m:oMath>
                  </m:oMathPara>
                </a14:m>
                <a:endParaRPr lang="de-DE" dirty="0">
                  <a:latin typeface="Cambria Math" panose="02040503050406030204" pitchFamily="18" charset="0"/>
                  <a:ea typeface="Cambria Math" panose="02040503050406030204" pitchFamily="18" charset="0"/>
                </a:endParaRPr>
              </a:p>
              <a:p>
                <a:endParaRPr lang="de-DE" dirty="0"/>
              </a:p>
            </p:txBody>
          </p:sp>
        </mc:Choice>
        <mc:Fallback>
          <p:sp>
            <p:nvSpPr>
              <p:cNvPr id="7" name="Textfeld 6"/>
              <p:cNvSpPr txBox="1">
                <a:spLocks noRot="1" noChangeAspect="1" noMove="1" noResize="1" noEditPoints="1" noAdjustHandles="1" noChangeArrowheads="1" noChangeShapeType="1" noTextEdit="1"/>
              </p:cNvSpPr>
              <p:nvPr/>
            </p:nvSpPr>
            <p:spPr>
              <a:xfrm>
                <a:off x="2432050" y="3884595"/>
                <a:ext cx="1921488" cy="889795"/>
              </a:xfrm>
              <a:prstGeom prst="rect">
                <a:avLst/>
              </a:prstGeom>
              <a:blipFill rotWithShape="0">
                <a:blip r:embed="rId7"/>
                <a:stretch>
                  <a:fillRect/>
                </a:stretch>
              </a:blipFill>
            </p:spPr>
            <p:txBody>
              <a:bodyPr/>
              <a:lstStyle/>
              <a:p>
                <a:r>
                  <a:rPr lang="de-DE">
                    <a:noFill/>
                  </a:rPr>
                  <a:t> </a:t>
                </a:r>
              </a:p>
            </p:txBody>
          </p:sp>
        </mc:Fallback>
      </mc:AlternateContent>
    </p:spTree>
    <p:extLst>
      <p:ext uri="{BB962C8B-B14F-4D97-AF65-F5344CB8AC3E}">
        <p14:creationId xmlns:p14="http://schemas.microsoft.com/office/powerpoint/2010/main" val="16870433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Quantum wires – Density of states</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normAutofit/>
              </a:bodyPr>
              <a:lstStyle/>
              <a:p>
                <a:r>
                  <a:rPr lang="de-DE" dirty="0" smtClean="0">
                    <a:latin typeface="+mj-lt"/>
                  </a:rPr>
                  <a:t>Joint DOS for electrons and holes, related to optical transitions (</a:t>
                </a:r>
                <a14:m>
                  <m:oMath xmlns:m="http://schemas.openxmlformats.org/officeDocument/2006/math">
                    <m:sSub>
                      <m:sSubPr>
                        <m:ctrlPr>
                          <a:rPr lang="de-DE" i="1">
                            <a:latin typeface="Cambria Math" panose="02040503050406030204" pitchFamily="18" charset="0"/>
                          </a:rPr>
                        </m:ctrlPr>
                      </m:sSubPr>
                      <m:e>
                        <m:r>
                          <m:rPr>
                            <m:sty m:val="p"/>
                          </m:rPr>
                          <a:rPr lang="de-DE">
                            <a:latin typeface="Cambria Math" panose="02040503050406030204" pitchFamily="18" charset="0"/>
                          </a:rPr>
                          <m:t>m</m:t>
                        </m:r>
                      </m:e>
                      <m:sub>
                        <m:r>
                          <m:rPr>
                            <m:sty m:val="p"/>
                          </m:rPr>
                          <a:rPr lang="de-DE">
                            <a:latin typeface="Cambria Math" panose="02040503050406030204" pitchFamily="18" charset="0"/>
                          </a:rPr>
                          <m:t>r</m:t>
                        </m:r>
                      </m:sub>
                    </m:sSub>
                  </m:oMath>
                </a14:m>
                <a:r>
                  <a:rPr lang="de-DE" dirty="0" smtClean="0">
                    <a:latin typeface="+mj-lt"/>
                  </a:rPr>
                  <a:t> : reduced mass, </a:t>
                </a:r>
                <a14:m>
                  <m:oMath xmlns:m="http://schemas.openxmlformats.org/officeDocument/2006/math">
                    <m:sSub>
                      <m:sSubPr>
                        <m:ctrlPr>
                          <a:rPr lang="de-DE" i="1">
                            <a:latin typeface="Cambria Math" panose="02040503050406030204" pitchFamily="18" charset="0"/>
                          </a:rPr>
                        </m:ctrlPr>
                      </m:sSubPr>
                      <m:e>
                        <m:r>
                          <m:rPr>
                            <m:sty m:val="p"/>
                          </m:rPr>
                          <a:rPr lang="de-DE">
                            <a:latin typeface="Cambria Math" panose="02040503050406030204" pitchFamily="18" charset="0"/>
                          </a:rPr>
                          <m:t>E</m:t>
                        </m:r>
                      </m:e>
                      <m:sub>
                        <m:r>
                          <m:rPr>
                            <m:sty m:val="p"/>
                          </m:rPr>
                          <a:rPr lang="de-DE">
                            <a:latin typeface="Cambria Math" panose="02040503050406030204" pitchFamily="18" charset="0"/>
                          </a:rPr>
                          <m:t>g</m:t>
                        </m:r>
                      </m:sub>
                    </m:sSub>
                  </m:oMath>
                </a14:m>
                <a:r>
                  <a:rPr lang="de-DE" dirty="0" smtClean="0">
                    <a:latin typeface="+mj-lt"/>
                  </a:rPr>
                  <a:t> : band gap energy)</a:t>
                </a:r>
              </a:p>
              <a:p>
                <a:endParaRPr lang="de-DE"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p>
                        <m:sSupPr>
                          <m:ctrlPr>
                            <a:rPr lang="de-DE" i="1">
                              <a:latin typeface="Cambria Math" panose="02040503050406030204" pitchFamily="18" charset="0"/>
                            </a:rPr>
                          </m:ctrlPr>
                        </m:sSupPr>
                        <m:e>
                          <m:r>
                            <m:rPr>
                              <m:sty m:val="p"/>
                            </m:rPr>
                            <a:rPr lang="de-DE" i="0">
                              <a:latin typeface="Cambria Math" panose="02040503050406030204" pitchFamily="18" charset="0"/>
                            </a:rPr>
                            <m:t>ρ</m:t>
                          </m:r>
                        </m:e>
                        <m:sup>
                          <m:d>
                            <m:dPr>
                              <m:ctrlPr>
                                <a:rPr lang="de-DE" i="1">
                                  <a:latin typeface="Cambria Math" panose="02040503050406030204" pitchFamily="18" charset="0"/>
                                </a:rPr>
                              </m:ctrlPr>
                            </m:dPr>
                            <m:e>
                              <m:r>
                                <a:rPr lang="de-DE" i="0">
                                  <a:latin typeface="Cambria Math" panose="02040503050406030204" pitchFamily="18" charset="0"/>
                                </a:rPr>
                                <m:t>1</m:t>
                              </m:r>
                            </m:e>
                          </m:d>
                        </m:sup>
                      </m:sSup>
                      <m:d>
                        <m:dPr>
                          <m:ctrlPr>
                            <a:rPr lang="de-DE" i="1">
                              <a:latin typeface="Cambria Math" panose="02040503050406030204" pitchFamily="18" charset="0"/>
                            </a:rPr>
                          </m:ctrlPr>
                        </m:dPr>
                        <m:e>
                          <m:r>
                            <m:rPr>
                              <m:sty m:val="p"/>
                            </m:rPr>
                            <a:rPr lang="de-DE" i="0">
                              <a:latin typeface="Cambria Math" panose="02040503050406030204" pitchFamily="18" charset="0"/>
                            </a:rPr>
                            <m:t>E</m:t>
                          </m:r>
                        </m:e>
                      </m:d>
                      <m:r>
                        <a:rPr lang="de-DE" i="0">
                          <a:latin typeface="Cambria Math" panose="02040503050406030204" pitchFamily="18" charset="0"/>
                        </a:rPr>
                        <m:t>=</m:t>
                      </m:r>
                      <m:f>
                        <m:fPr>
                          <m:ctrlPr>
                            <a:rPr lang="de-DE" i="1">
                              <a:latin typeface="Cambria Math" panose="02040503050406030204" pitchFamily="18" charset="0"/>
                            </a:rPr>
                          </m:ctrlPr>
                        </m:fPr>
                        <m:num>
                          <m:r>
                            <a:rPr lang="de-DE" i="0">
                              <a:latin typeface="Cambria Math" panose="02040503050406030204" pitchFamily="18" charset="0"/>
                            </a:rPr>
                            <m:t>1</m:t>
                          </m:r>
                        </m:num>
                        <m:den>
                          <m:r>
                            <m:rPr>
                              <m:sty m:val="p"/>
                            </m:rPr>
                            <a:rPr lang="de-DE" i="0">
                              <a:latin typeface="Cambria Math" panose="02040503050406030204" pitchFamily="18" charset="0"/>
                            </a:rPr>
                            <m:t>π</m:t>
                          </m:r>
                        </m:den>
                      </m:f>
                      <m:r>
                        <a:rPr lang="de-DE" i="0">
                          <a:latin typeface="Cambria Math" panose="02040503050406030204" pitchFamily="18" charset="0"/>
                        </a:rPr>
                        <m:t> </m:t>
                      </m:r>
                      <m:sSup>
                        <m:sSupPr>
                          <m:ctrlPr>
                            <a:rPr lang="de-DE" i="1">
                              <a:latin typeface="Cambria Math" panose="02040503050406030204" pitchFamily="18" charset="0"/>
                            </a:rPr>
                          </m:ctrlPr>
                        </m:sSupPr>
                        <m:e>
                          <m:d>
                            <m:dPr>
                              <m:ctrlPr>
                                <a:rPr lang="de-DE" i="1">
                                  <a:latin typeface="Cambria Math" panose="02040503050406030204" pitchFamily="18" charset="0"/>
                                </a:rPr>
                              </m:ctrlPr>
                            </m:dPr>
                            <m:e>
                              <m:f>
                                <m:fPr>
                                  <m:ctrlPr>
                                    <a:rPr lang="de-DE" i="1">
                                      <a:latin typeface="Cambria Math" panose="02040503050406030204" pitchFamily="18" charset="0"/>
                                    </a:rPr>
                                  </m:ctrlPr>
                                </m:fPr>
                                <m:num>
                                  <m:sSub>
                                    <m:sSubPr>
                                      <m:ctrlPr>
                                        <a:rPr lang="de-DE" i="1">
                                          <a:latin typeface="Cambria Math" panose="02040503050406030204" pitchFamily="18" charset="0"/>
                                        </a:rPr>
                                      </m:ctrlPr>
                                    </m:sSubPr>
                                    <m:e>
                                      <m:r>
                                        <m:rPr>
                                          <m:sty m:val="p"/>
                                        </m:rPr>
                                        <a:rPr lang="de-DE" i="0">
                                          <a:latin typeface="Cambria Math" panose="02040503050406030204" pitchFamily="18" charset="0"/>
                                        </a:rPr>
                                        <m:t>m</m:t>
                                      </m:r>
                                    </m:e>
                                    <m:sub>
                                      <m:r>
                                        <m:rPr>
                                          <m:sty m:val="p"/>
                                        </m:rPr>
                                        <a:rPr lang="de-DE" i="0">
                                          <a:latin typeface="Cambria Math" panose="02040503050406030204" pitchFamily="18" charset="0"/>
                                        </a:rPr>
                                        <m:t>r</m:t>
                                      </m:r>
                                    </m:sub>
                                  </m:sSub>
                                </m:num>
                                <m:den>
                                  <m:r>
                                    <a:rPr lang="de-DE" i="0">
                                      <a:latin typeface="Cambria Math" panose="02040503050406030204" pitchFamily="18" charset="0"/>
                                    </a:rPr>
                                    <m:t>2</m:t>
                                  </m:r>
                                  <m:sSup>
                                    <m:sSupPr>
                                      <m:ctrlPr>
                                        <a:rPr lang="de-DE" i="1">
                                          <a:latin typeface="Cambria Math" panose="02040503050406030204" pitchFamily="18" charset="0"/>
                                        </a:rPr>
                                      </m:ctrlPr>
                                    </m:sSupPr>
                                    <m:e>
                                      <m:r>
                                        <a:rPr lang="de-DE" i="0">
                                          <a:latin typeface="Cambria Math" panose="02040503050406030204" pitchFamily="18" charset="0"/>
                                        </a:rPr>
                                        <m:t>ℏ</m:t>
                                      </m:r>
                                    </m:e>
                                    <m:sup>
                                      <m:r>
                                        <a:rPr lang="de-DE" i="0">
                                          <a:latin typeface="Cambria Math" panose="02040503050406030204" pitchFamily="18" charset="0"/>
                                        </a:rPr>
                                        <m:t>2</m:t>
                                      </m:r>
                                    </m:sup>
                                  </m:sSup>
                                </m:den>
                              </m:f>
                            </m:e>
                          </m:d>
                        </m:e>
                        <m:sup>
                          <m:f>
                            <m:fPr>
                              <m:ctrlPr>
                                <a:rPr lang="de-DE" i="1">
                                  <a:latin typeface="Cambria Math" panose="02040503050406030204" pitchFamily="18" charset="0"/>
                                </a:rPr>
                              </m:ctrlPr>
                            </m:fPr>
                            <m:num>
                              <m:r>
                                <a:rPr lang="de-DE" i="0">
                                  <a:latin typeface="Cambria Math" panose="02040503050406030204" pitchFamily="18" charset="0"/>
                                </a:rPr>
                                <m:t>1</m:t>
                              </m:r>
                            </m:num>
                            <m:den>
                              <m:r>
                                <a:rPr lang="de-DE" i="0">
                                  <a:latin typeface="Cambria Math" panose="02040503050406030204" pitchFamily="18" charset="0"/>
                                </a:rPr>
                                <m:t>2</m:t>
                              </m:r>
                            </m:den>
                          </m:f>
                        </m:sup>
                      </m:sSup>
                      <m:nary>
                        <m:naryPr>
                          <m:chr m:val="∑"/>
                          <m:supHide m:val="on"/>
                          <m:ctrlPr>
                            <a:rPr lang="de-DE" i="1">
                              <a:latin typeface="Cambria Math" panose="02040503050406030204" pitchFamily="18" charset="0"/>
                            </a:rPr>
                          </m:ctrlPr>
                        </m:naryPr>
                        <m:sub>
                          <m:sSub>
                            <m:sSubPr>
                              <m:ctrlPr>
                                <a:rPr lang="de-DE" i="1">
                                  <a:latin typeface="Cambria Math" panose="02040503050406030204" pitchFamily="18" charset="0"/>
                                </a:rPr>
                              </m:ctrlPr>
                            </m:sSubPr>
                            <m:e>
                              <m:r>
                                <m:rPr>
                                  <m:sty m:val="p"/>
                                  <m:brk m:alnAt="7"/>
                                </m:rPr>
                                <a:rPr lang="de-DE" i="0">
                                  <a:latin typeface="Cambria Math" panose="02040503050406030204" pitchFamily="18" charset="0"/>
                                </a:rPr>
                                <m:t>j</m:t>
                              </m:r>
                            </m:e>
                            <m:sub>
                              <m:r>
                                <m:rPr>
                                  <m:sty m:val="p"/>
                                  <m:brk m:alnAt="7"/>
                                </m:rPr>
                                <a:rPr lang="de-DE" i="0">
                                  <a:latin typeface="Cambria Math" panose="02040503050406030204" pitchFamily="18" charset="0"/>
                                </a:rPr>
                                <m:t>x</m:t>
                              </m:r>
                            </m:sub>
                          </m:sSub>
                          <m:r>
                            <m:rPr>
                              <m:brk m:alnAt="7"/>
                            </m:rPr>
                            <a:rPr lang="de-DE" i="0">
                              <a:latin typeface="Cambria Math" panose="02040503050406030204" pitchFamily="18" charset="0"/>
                            </a:rPr>
                            <m:t>,</m:t>
                          </m:r>
                          <m:r>
                            <a:rPr lang="de-DE" i="0">
                              <a:latin typeface="Cambria Math" panose="02040503050406030204" pitchFamily="18" charset="0"/>
                            </a:rPr>
                            <m:t> </m:t>
                          </m:r>
                          <m:sSub>
                            <m:sSubPr>
                              <m:ctrlPr>
                                <a:rPr lang="de-DE" i="1">
                                  <a:latin typeface="Cambria Math" panose="02040503050406030204" pitchFamily="18" charset="0"/>
                                </a:rPr>
                              </m:ctrlPr>
                            </m:sSubPr>
                            <m:e>
                              <m:r>
                                <m:rPr>
                                  <m:sty m:val="p"/>
                                  <m:brk m:alnAt="7"/>
                                </m:rPr>
                                <a:rPr lang="de-DE" i="0">
                                  <a:latin typeface="Cambria Math" panose="02040503050406030204" pitchFamily="18" charset="0"/>
                                </a:rPr>
                                <m:t>j</m:t>
                              </m:r>
                            </m:e>
                            <m:sub>
                              <m:r>
                                <m:rPr>
                                  <m:sty m:val="p"/>
                                  <m:brk m:alnAt="7"/>
                                </m:rPr>
                                <a:rPr lang="de-DE" i="0">
                                  <a:latin typeface="Cambria Math" panose="02040503050406030204" pitchFamily="18" charset="0"/>
                                </a:rPr>
                                <m:t>x</m:t>
                              </m:r>
                            </m:sub>
                          </m:sSub>
                          <m:r>
                            <m:rPr>
                              <m:brk m:alnAt="7"/>
                            </m:rPr>
                            <a:rPr lang="de-DE" i="0">
                              <a:latin typeface="Cambria Math" panose="02040503050406030204" pitchFamily="18" charset="0"/>
                            </a:rPr>
                            <m:t>,</m:t>
                          </m:r>
                          <m:r>
                            <a:rPr lang="de-DE" i="0">
                              <a:latin typeface="Cambria Math" panose="02040503050406030204" pitchFamily="18" charset="0"/>
                            </a:rPr>
                            <m:t> </m:t>
                          </m:r>
                          <m:sSubSup>
                            <m:sSubSupPr>
                              <m:ctrlPr>
                                <a:rPr lang="de-DE" i="1">
                                  <a:latin typeface="Cambria Math" panose="02040503050406030204" pitchFamily="18" charset="0"/>
                                </a:rPr>
                              </m:ctrlPr>
                            </m:sSubSupPr>
                            <m:e>
                              <m:r>
                                <m:rPr>
                                  <m:sty m:val="p"/>
                                  <m:brk m:alnAt="7"/>
                                </m:rPr>
                                <a:rPr lang="de-DE" i="0">
                                  <a:latin typeface="Cambria Math" panose="02040503050406030204" pitchFamily="18" charset="0"/>
                                </a:rPr>
                                <m:t>j</m:t>
                              </m:r>
                            </m:e>
                            <m:sub>
                              <m:r>
                                <m:rPr>
                                  <m:sty m:val="p"/>
                                </m:rPr>
                                <a:rPr lang="de-DE" b="0" i="0" smtClean="0">
                                  <a:latin typeface="Cambria Math" panose="02040503050406030204" pitchFamily="18" charset="0"/>
                                </a:rPr>
                                <m:t>z</m:t>
                              </m:r>
                            </m:sub>
                            <m:sup>
                              <m:r>
                                <a:rPr lang="de-DE" i="0">
                                  <a:latin typeface="Cambria Math" panose="02040503050406030204" pitchFamily="18" charset="0"/>
                                </a:rPr>
                                <m:t>′</m:t>
                              </m:r>
                            </m:sup>
                          </m:sSubSup>
                          <m:r>
                            <m:rPr>
                              <m:brk m:alnAt="7"/>
                            </m:rPr>
                            <a:rPr lang="de-DE" i="0">
                              <a:latin typeface="Cambria Math" panose="02040503050406030204" pitchFamily="18" charset="0"/>
                            </a:rPr>
                            <m:t>,</m:t>
                          </m:r>
                          <m:r>
                            <a:rPr lang="de-DE" i="0">
                              <a:latin typeface="Cambria Math" panose="02040503050406030204" pitchFamily="18" charset="0"/>
                            </a:rPr>
                            <m:t> </m:t>
                          </m:r>
                          <m:sSubSup>
                            <m:sSubSupPr>
                              <m:ctrlPr>
                                <a:rPr lang="de-DE" i="1">
                                  <a:latin typeface="Cambria Math" panose="02040503050406030204" pitchFamily="18" charset="0"/>
                                </a:rPr>
                              </m:ctrlPr>
                            </m:sSubSupPr>
                            <m:e>
                              <m:r>
                                <m:rPr>
                                  <m:sty m:val="p"/>
                                  <m:brk m:alnAt="7"/>
                                </m:rPr>
                                <a:rPr lang="de-DE" i="0">
                                  <a:latin typeface="Cambria Math" panose="02040503050406030204" pitchFamily="18" charset="0"/>
                                </a:rPr>
                                <m:t>j</m:t>
                              </m:r>
                            </m:e>
                            <m:sub>
                              <m:r>
                                <m:rPr>
                                  <m:sty m:val="p"/>
                                  <m:brk m:alnAt="7"/>
                                </m:rPr>
                                <a:rPr lang="de-DE" i="0">
                                  <a:latin typeface="Cambria Math" panose="02040503050406030204" pitchFamily="18" charset="0"/>
                                </a:rPr>
                                <m:t>z</m:t>
                              </m:r>
                            </m:sub>
                            <m:sup>
                              <m:r>
                                <a:rPr lang="de-DE" i="0">
                                  <a:latin typeface="Cambria Math" panose="02040503050406030204" pitchFamily="18" charset="0"/>
                                </a:rPr>
                                <m:t>′</m:t>
                              </m:r>
                            </m:sup>
                          </m:sSubSup>
                        </m:sub>
                        <m:sup/>
                        <m:e>
                          <m:f>
                            <m:fPr>
                              <m:ctrlPr>
                                <a:rPr lang="de-DE" i="1">
                                  <a:latin typeface="Cambria Math" panose="02040503050406030204" pitchFamily="18" charset="0"/>
                                </a:rPr>
                              </m:ctrlPr>
                            </m:fPr>
                            <m:num>
                              <m:r>
                                <a:rPr lang="de-DE" i="0">
                                  <a:latin typeface="Cambria Math" panose="02040503050406030204" pitchFamily="18" charset="0"/>
                                </a:rPr>
                                <m:t>1</m:t>
                              </m:r>
                            </m:num>
                            <m:den>
                              <m:rad>
                                <m:radPr>
                                  <m:degHide m:val="on"/>
                                  <m:ctrlPr>
                                    <a:rPr lang="de-DE" i="1">
                                      <a:latin typeface="Cambria Math" panose="02040503050406030204" pitchFamily="18" charset="0"/>
                                    </a:rPr>
                                  </m:ctrlPr>
                                </m:radPr>
                                <m:deg/>
                                <m:e>
                                  <m:r>
                                    <m:rPr>
                                      <m:sty m:val="p"/>
                                    </m:rPr>
                                    <a:rPr lang="de-DE" i="0">
                                      <a:latin typeface="Cambria Math" panose="02040503050406030204" pitchFamily="18" charset="0"/>
                                    </a:rPr>
                                    <m:t>E</m:t>
                                  </m:r>
                                  <m:r>
                                    <a:rPr lang="de-DE" i="0">
                                      <a:latin typeface="Cambria Math" panose="02040503050406030204" pitchFamily="18" charset="0"/>
                                    </a:rPr>
                                    <m:t>−</m:t>
                                  </m:r>
                                  <m:sSub>
                                    <m:sSubPr>
                                      <m:ctrlPr>
                                        <a:rPr lang="de-DE" i="1">
                                          <a:latin typeface="Cambria Math" panose="02040503050406030204" pitchFamily="18" charset="0"/>
                                        </a:rPr>
                                      </m:ctrlPr>
                                    </m:sSubPr>
                                    <m:e>
                                      <m:r>
                                        <m:rPr>
                                          <m:sty m:val="p"/>
                                        </m:rPr>
                                        <a:rPr lang="de-DE" i="0">
                                          <a:latin typeface="Cambria Math" panose="02040503050406030204" pitchFamily="18" charset="0"/>
                                        </a:rPr>
                                        <m:t>E</m:t>
                                      </m:r>
                                    </m:e>
                                    <m:sub>
                                      <m:r>
                                        <m:rPr>
                                          <m:sty m:val="p"/>
                                        </m:rPr>
                                        <a:rPr lang="de-DE" i="0">
                                          <a:latin typeface="Cambria Math" panose="02040503050406030204" pitchFamily="18" charset="0"/>
                                        </a:rPr>
                                        <m:t>g</m:t>
                                      </m:r>
                                    </m:sub>
                                  </m:sSub>
                                  <m:r>
                                    <a:rPr lang="de-DE" i="0">
                                      <a:latin typeface="Cambria Math" panose="02040503050406030204" pitchFamily="18" charset="0"/>
                                    </a:rPr>
                                    <m:t>−</m:t>
                                  </m:r>
                                  <m:sSubSup>
                                    <m:sSubSupPr>
                                      <m:ctrlPr>
                                        <a:rPr lang="de-DE" i="1">
                                          <a:latin typeface="Cambria Math" panose="02040503050406030204" pitchFamily="18" charset="0"/>
                                        </a:rPr>
                                      </m:ctrlPr>
                                    </m:sSubSupPr>
                                    <m:e>
                                      <m:r>
                                        <m:rPr>
                                          <m:sty m:val="p"/>
                                        </m:rPr>
                                        <a:rPr lang="de-DE" i="0">
                                          <a:latin typeface="Cambria Math" panose="02040503050406030204" pitchFamily="18" charset="0"/>
                                        </a:rPr>
                                        <m:t>E</m:t>
                                      </m:r>
                                    </m:e>
                                    <m:sub>
                                      <m:sSub>
                                        <m:sSubPr>
                                          <m:ctrlPr>
                                            <a:rPr lang="de-DE" i="1">
                                              <a:latin typeface="Cambria Math" panose="02040503050406030204" pitchFamily="18" charset="0"/>
                                            </a:rPr>
                                          </m:ctrlPr>
                                        </m:sSubPr>
                                        <m:e>
                                          <m:r>
                                            <m:rPr>
                                              <m:sty m:val="p"/>
                                            </m:rPr>
                                            <a:rPr lang="de-DE" i="0">
                                              <a:latin typeface="Cambria Math" panose="02040503050406030204" pitchFamily="18" charset="0"/>
                                            </a:rPr>
                                            <m:t>j</m:t>
                                          </m:r>
                                        </m:e>
                                        <m:sub>
                                          <m:r>
                                            <m:rPr>
                                              <m:sty m:val="p"/>
                                            </m:rPr>
                                            <a:rPr lang="de-DE" i="0">
                                              <a:latin typeface="Cambria Math" panose="02040503050406030204" pitchFamily="18" charset="0"/>
                                            </a:rPr>
                                            <m:t>x</m:t>
                                          </m:r>
                                        </m:sub>
                                      </m:sSub>
                                    </m:sub>
                                    <m:sup>
                                      <m:r>
                                        <m:rPr>
                                          <m:sty m:val="p"/>
                                        </m:rPr>
                                        <a:rPr lang="de-DE" i="0">
                                          <a:latin typeface="Cambria Math" panose="02040503050406030204" pitchFamily="18" charset="0"/>
                                        </a:rPr>
                                        <m:t>e</m:t>
                                      </m:r>
                                    </m:sup>
                                  </m:sSubSup>
                                  <m:r>
                                    <a:rPr lang="de-DE" i="0">
                                      <a:latin typeface="Cambria Math" panose="02040503050406030204" pitchFamily="18" charset="0"/>
                                    </a:rPr>
                                    <m:t>−</m:t>
                                  </m:r>
                                  <m:sSubSup>
                                    <m:sSubSupPr>
                                      <m:ctrlPr>
                                        <a:rPr lang="de-DE" i="1">
                                          <a:latin typeface="Cambria Math" panose="02040503050406030204" pitchFamily="18" charset="0"/>
                                        </a:rPr>
                                      </m:ctrlPr>
                                    </m:sSubSupPr>
                                    <m:e>
                                      <m:r>
                                        <m:rPr>
                                          <m:sty m:val="p"/>
                                        </m:rPr>
                                        <a:rPr lang="de-DE" i="0">
                                          <a:latin typeface="Cambria Math" panose="02040503050406030204" pitchFamily="18" charset="0"/>
                                        </a:rPr>
                                        <m:t>E</m:t>
                                      </m:r>
                                    </m:e>
                                    <m:sub>
                                      <m:sSub>
                                        <m:sSubPr>
                                          <m:ctrlPr>
                                            <a:rPr lang="de-DE" i="1">
                                              <a:latin typeface="Cambria Math" panose="02040503050406030204" pitchFamily="18" charset="0"/>
                                            </a:rPr>
                                          </m:ctrlPr>
                                        </m:sSubPr>
                                        <m:e>
                                          <m:r>
                                            <m:rPr>
                                              <m:sty m:val="p"/>
                                            </m:rPr>
                                            <a:rPr lang="de-DE" i="0">
                                              <a:latin typeface="Cambria Math" panose="02040503050406030204" pitchFamily="18" charset="0"/>
                                            </a:rPr>
                                            <m:t>j</m:t>
                                          </m:r>
                                        </m:e>
                                        <m:sub>
                                          <m:r>
                                            <m:rPr>
                                              <m:sty m:val="p"/>
                                            </m:rPr>
                                            <a:rPr lang="de-DE" i="0">
                                              <a:latin typeface="Cambria Math" panose="02040503050406030204" pitchFamily="18" charset="0"/>
                                            </a:rPr>
                                            <m:t>z</m:t>
                                          </m:r>
                                        </m:sub>
                                      </m:sSub>
                                    </m:sub>
                                    <m:sup>
                                      <m:r>
                                        <m:rPr>
                                          <m:sty m:val="p"/>
                                        </m:rPr>
                                        <a:rPr lang="de-DE" i="0">
                                          <a:latin typeface="Cambria Math" panose="02040503050406030204" pitchFamily="18" charset="0"/>
                                        </a:rPr>
                                        <m:t>e</m:t>
                                      </m:r>
                                    </m:sup>
                                  </m:sSubSup>
                                  <m:r>
                                    <a:rPr lang="de-DE" i="0">
                                      <a:latin typeface="Cambria Math" panose="02040503050406030204" pitchFamily="18" charset="0"/>
                                    </a:rPr>
                                    <m:t>−</m:t>
                                  </m:r>
                                  <m:sSubSup>
                                    <m:sSubSupPr>
                                      <m:ctrlPr>
                                        <a:rPr lang="de-DE" i="1">
                                          <a:latin typeface="Cambria Math" panose="02040503050406030204" pitchFamily="18" charset="0"/>
                                        </a:rPr>
                                      </m:ctrlPr>
                                    </m:sSubSupPr>
                                    <m:e>
                                      <m:r>
                                        <m:rPr>
                                          <m:sty m:val="p"/>
                                        </m:rPr>
                                        <a:rPr lang="de-DE" i="0">
                                          <a:latin typeface="Cambria Math" panose="02040503050406030204" pitchFamily="18" charset="0"/>
                                        </a:rPr>
                                        <m:t>E</m:t>
                                      </m:r>
                                    </m:e>
                                    <m:sub>
                                      <m:sSubSup>
                                        <m:sSubSupPr>
                                          <m:ctrlPr>
                                            <a:rPr lang="de-DE" i="1">
                                              <a:latin typeface="Cambria Math" panose="02040503050406030204" pitchFamily="18" charset="0"/>
                                            </a:rPr>
                                          </m:ctrlPr>
                                        </m:sSubSupPr>
                                        <m:e>
                                          <m:r>
                                            <m:rPr>
                                              <m:sty m:val="p"/>
                                            </m:rPr>
                                            <a:rPr lang="de-DE" i="0">
                                              <a:latin typeface="Cambria Math" panose="02040503050406030204" pitchFamily="18" charset="0"/>
                                            </a:rPr>
                                            <m:t>j</m:t>
                                          </m:r>
                                        </m:e>
                                        <m:sub>
                                          <m:r>
                                            <m:rPr>
                                              <m:sty m:val="p"/>
                                            </m:rPr>
                                            <a:rPr lang="de-DE" i="0">
                                              <a:latin typeface="Cambria Math" panose="02040503050406030204" pitchFamily="18" charset="0"/>
                                            </a:rPr>
                                            <m:t>x</m:t>
                                          </m:r>
                                        </m:sub>
                                        <m:sup>
                                          <m:r>
                                            <a:rPr lang="de-DE" i="0">
                                              <a:latin typeface="Cambria Math" panose="02040503050406030204" pitchFamily="18" charset="0"/>
                                            </a:rPr>
                                            <m:t>′</m:t>
                                          </m:r>
                                        </m:sup>
                                      </m:sSubSup>
                                    </m:sub>
                                    <m:sup>
                                      <m:r>
                                        <m:rPr>
                                          <m:sty m:val="p"/>
                                        </m:rPr>
                                        <a:rPr lang="de-DE" i="0">
                                          <a:latin typeface="Cambria Math" panose="02040503050406030204" pitchFamily="18" charset="0"/>
                                        </a:rPr>
                                        <m:t>h</m:t>
                                      </m:r>
                                    </m:sup>
                                  </m:sSubSup>
                                  <m:r>
                                    <a:rPr lang="de-DE" i="0">
                                      <a:latin typeface="Cambria Math" panose="02040503050406030204" pitchFamily="18" charset="0"/>
                                    </a:rPr>
                                    <m:t>−</m:t>
                                  </m:r>
                                  <m:sSubSup>
                                    <m:sSubSupPr>
                                      <m:ctrlPr>
                                        <a:rPr lang="de-DE" i="1">
                                          <a:latin typeface="Cambria Math" panose="02040503050406030204" pitchFamily="18" charset="0"/>
                                        </a:rPr>
                                      </m:ctrlPr>
                                    </m:sSubSupPr>
                                    <m:e>
                                      <m:r>
                                        <m:rPr>
                                          <m:sty m:val="p"/>
                                        </m:rPr>
                                        <a:rPr lang="de-DE" i="0">
                                          <a:latin typeface="Cambria Math" panose="02040503050406030204" pitchFamily="18" charset="0"/>
                                        </a:rPr>
                                        <m:t>E</m:t>
                                      </m:r>
                                    </m:e>
                                    <m:sub>
                                      <m:sSubSup>
                                        <m:sSubSupPr>
                                          <m:ctrlPr>
                                            <a:rPr lang="de-DE" i="1">
                                              <a:latin typeface="Cambria Math" panose="02040503050406030204" pitchFamily="18" charset="0"/>
                                            </a:rPr>
                                          </m:ctrlPr>
                                        </m:sSubSupPr>
                                        <m:e>
                                          <m:r>
                                            <m:rPr>
                                              <m:sty m:val="p"/>
                                            </m:rPr>
                                            <a:rPr lang="de-DE" i="0">
                                              <a:latin typeface="Cambria Math" panose="02040503050406030204" pitchFamily="18" charset="0"/>
                                            </a:rPr>
                                            <m:t>j</m:t>
                                          </m:r>
                                        </m:e>
                                        <m:sub>
                                          <m:r>
                                            <m:rPr>
                                              <m:sty m:val="p"/>
                                            </m:rPr>
                                            <a:rPr lang="de-DE" i="0">
                                              <a:latin typeface="Cambria Math" panose="02040503050406030204" pitchFamily="18" charset="0"/>
                                            </a:rPr>
                                            <m:t>z</m:t>
                                          </m:r>
                                        </m:sub>
                                        <m:sup>
                                          <m:r>
                                            <a:rPr lang="de-DE" i="0">
                                              <a:latin typeface="Cambria Math" panose="02040503050406030204" pitchFamily="18" charset="0"/>
                                            </a:rPr>
                                            <m:t>′</m:t>
                                          </m:r>
                                        </m:sup>
                                      </m:sSubSup>
                                    </m:sub>
                                    <m:sup>
                                      <m:r>
                                        <m:rPr>
                                          <m:sty m:val="p"/>
                                        </m:rPr>
                                        <a:rPr lang="de-DE" i="0">
                                          <a:latin typeface="Cambria Math" panose="02040503050406030204" pitchFamily="18" charset="0"/>
                                        </a:rPr>
                                        <m:t>h</m:t>
                                      </m:r>
                                    </m:sup>
                                  </m:sSubSup>
                                </m:e>
                              </m:rad>
                            </m:den>
                          </m:f>
                        </m:e>
                      </m:nary>
                    </m:oMath>
                  </m:oMathPara>
                </a14:m>
                <a:endParaRPr lang="de-DE"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3"/>
                <a:stretch>
                  <a:fillRect l="-2287" t="-1794"/>
                </a:stretch>
              </a:blipFill>
            </p:spPr>
            <p:txBody>
              <a:bodyPr/>
              <a:lstStyle/>
              <a:p>
                <a:r>
                  <a:rPr lang="de-DE">
                    <a:noFill/>
                  </a:rPr>
                  <a:t> </a:t>
                </a:r>
              </a:p>
            </p:txBody>
          </p:sp>
        </mc:Fallback>
      </mc:AlternateContent>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71650" y="3712547"/>
            <a:ext cx="2641600" cy="2215883"/>
          </a:xfrm>
          <a:prstGeom prst="rect">
            <a:avLst/>
          </a:prstGeom>
        </p:spPr>
      </p:pic>
      <p:sp>
        <p:nvSpPr>
          <p:cNvPr id="8" name="TextBox 7"/>
          <p:cNvSpPr txBox="1"/>
          <p:nvPr/>
        </p:nvSpPr>
        <p:spPr>
          <a:xfrm>
            <a:off x="4565650" y="4497322"/>
            <a:ext cx="4292600" cy="646331"/>
          </a:xfrm>
          <a:prstGeom prst="rect">
            <a:avLst/>
          </a:prstGeom>
          <a:noFill/>
        </p:spPr>
        <p:txBody>
          <a:bodyPr wrap="square" rtlCol="0">
            <a:spAutoFit/>
          </a:bodyPr>
          <a:lstStyle/>
          <a:p>
            <a:r>
              <a:rPr lang="de-DE" dirty="0" smtClean="0"/>
              <a:t>Energy shift when going from 3D to 1D due to squeezed wavefunction</a:t>
            </a:r>
            <a:endParaRPr lang="de-DE" dirty="0"/>
          </a:p>
        </p:txBody>
      </p:sp>
      <p:sp>
        <p:nvSpPr>
          <p:cNvPr id="10" name="Slide Number Placeholder 9"/>
          <p:cNvSpPr>
            <a:spLocks noGrp="1"/>
          </p:cNvSpPr>
          <p:nvPr>
            <p:ph type="sldNum" sz="quarter" idx="12"/>
          </p:nvPr>
        </p:nvSpPr>
        <p:spPr/>
        <p:txBody>
          <a:bodyPr/>
          <a:lstStyle/>
          <a:p>
            <a:fld id="{680D72F4-1C41-4187-A4BC-492CF086CF40}" type="slidenum">
              <a:rPr lang="sv-SE" smtClean="0"/>
              <a:pPr/>
              <a:t>6</a:t>
            </a:fld>
            <a:endParaRPr lang="sv-SE"/>
          </a:p>
        </p:txBody>
      </p:sp>
    </p:spTree>
    <p:extLst>
      <p:ext uri="{BB962C8B-B14F-4D97-AF65-F5344CB8AC3E}">
        <p14:creationId xmlns:p14="http://schemas.microsoft.com/office/powerpoint/2010/main" val="16642763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Quantum wires – </a:t>
            </a:r>
            <a:r>
              <a:rPr lang="de-DE" dirty="0" smtClean="0"/>
              <a:t>Luminescence</a:t>
            </a:r>
            <a:endParaRPr lang="de-DE"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312932" y="1367425"/>
            <a:ext cx="2646644" cy="2125957"/>
          </a:xfrm>
        </p:spPr>
      </p:pic>
      <mc:AlternateContent xmlns:mc="http://schemas.openxmlformats.org/markup-compatibility/2006" xmlns:a14="http://schemas.microsoft.com/office/drawing/2010/main">
        <mc:Choice Requires="a14">
          <p:sp>
            <p:nvSpPr>
              <p:cNvPr id="5" name="TextBox 4"/>
              <p:cNvSpPr txBox="1"/>
              <p:nvPr/>
            </p:nvSpPr>
            <p:spPr>
              <a:xfrm>
                <a:off x="1374668" y="1448311"/>
                <a:ext cx="3835571" cy="4120167"/>
              </a:xfrm>
              <a:prstGeom prst="rect">
                <a:avLst/>
              </a:prstGeom>
              <a:noFill/>
            </p:spPr>
            <p:txBody>
              <a:bodyPr wrap="square" rtlCol="0">
                <a:spAutoFit/>
              </a:bodyPr>
              <a:lstStyle/>
              <a:p>
                <a:pPr marL="285750" indent="-285750">
                  <a:buFont typeface="Arial" panose="020B0604020202020204" pitchFamily="34" charset="0"/>
                  <a:buChar char="•"/>
                </a:pPr>
                <a:r>
                  <a:rPr lang="de-DE" dirty="0" smtClean="0"/>
                  <a:t>Quasi-free exciton</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dirty="0" smtClean="0"/>
                  <a:t>Blue shift of wire emission compared to quantum well</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endParaRPr lang="de-DE" dirty="0" smtClean="0"/>
              </a:p>
              <a:p>
                <a:pPr marL="285750" indent="-285750">
                  <a:buFont typeface="Arial" panose="020B0604020202020204" pitchFamily="34" charset="0"/>
                  <a:buChar char="•"/>
                </a:pPr>
                <a:r>
                  <a:rPr lang="de-DE" dirty="0" smtClean="0"/>
                  <a:t>Decrease in wire dimension causes blue-shift of emission</a:t>
                </a:r>
              </a:p>
              <a:p>
                <a:pPr marL="285750" indent="-285750">
                  <a:buFont typeface="Arial" panose="020B0604020202020204" pitchFamily="34" charset="0"/>
                  <a:buChar char="•"/>
                </a:pPr>
                <a:endParaRPr lang="de-DE" dirty="0" smtClean="0"/>
              </a:p>
              <a:p>
                <a:r>
                  <a:rPr lang="de-DE" dirty="0" smtClean="0"/>
                  <a:t>     </a:t>
                </a:r>
                <a14:m>
                  <m:oMath xmlns:m="http://schemas.openxmlformats.org/officeDocument/2006/math">
                    <m:r>
                      <a:rPr lang="de-DE" b="0" i="1" smtClean="0">
                        <a:latin typeface="Cambria Math" panose="02040503050406030204" pitchFamily="18" charset="0"/>
                      </a:rPr>
                      <m:t>𝐸</m:t>
                    </m:r>
                    <m:r>
                      <a:rPr lang="de-DE" b="0" i="1" smtClean="0">
                        <a:latin typeface="Cambria Math" panose="02040503050406030204" pitchFamily="18" charset="0"/>
                      </a:rPr>
                      <m:t>~</m:t>
                    </m:r>
                    <m:f>
                      <m:fPr>
                        <m:ctrlPr>
                          <a:rPr lang="de-DE" b="0" i="1" smtClean="0">
                            <a:latin typeface="Cambria Math" panose="02040503050406030204" pitchFamily="18" charset="0"/>
                          </a:rPr>
                        </m:ctrlPr>
                      </m:fPr>
                      <m:num>
                        <m:r>
                          <a:rPr lang="de-DE" b="0" i="1" smtClean="0">
                            <a:latin typeface="Cambria Math" panose="02040503050406030204" pitchFamily="18" charset="0"/>
                          </a:rPr>
                          <m:t>1</m:t>
                        </m:r>
                      </m:num>
                      <m:den>
                        <m:sSub>
                          <m:sSubPr>
                            <m:ctrlPr>
                              <a:rPr lang="de-DE" b="0" i="1" smtClean="0">
                                <a:latin typeface="Cambria Math" panose="02040503050406030204" pitchFamily="18" charset="0"/>
                              </a:rPr>
                            </m:ctrlPr>
                          </m:sSubPr>
                          <m:e>
                            <m:r>
                              <a:rPr lang="de-DE" b="0" i="1" smtClean="0">
                                <a:latin typeface="Cambria Math" panose="02040503050406030204" pitchFamily="18" charset="0"/>
                              </a:rPr>
                              <m:t>𝐿</m:t>
                            </m:r>
                          </m:e>
                          <m:sub>
                            <m:r>
                              <a:rPr lang="de-DE" b="0" i="1" smtClean="0">
                                <a:latin typeface="Cambria Math" panose="02040503050406030204" pitchFamily="18" charset="0"/>
                              </a:rPr>
                              <m:t>𝑥</m:t>
                            </m:r>
                          </m:sub>
                        </m:sSub>
                      </m:den>
                    </m:f>
                  </m:oMath>
                </a14:m>
                <a:endParaRPr lang="de-DE" dirty="0"/>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dirty="0" smtClean="0"/>
                  <a:t>Increased pump-power causes broadening of emission</a:t>
                </a:r>
              </a:p>
              <a:p>
                <a:pPr marL="285750" indent="-285750">
                  <a:buFont typeface="Arial" panose="020B0604020202020204" pitchFamily="34" charset="0"/>
                  <a:buChar char="•"/>
                </a:pPr>
                <a:endParaRPr lang="de-DE" dirty="0"/>
              </a:p>
            </p:txBody>
          </p:sp>
        </mc:Choice>
        <mc:Fallback xmlns="">
          <p:sp>
            <p:nvSpPr>
              <p:cNvPr id="5" name="TextBox 4"/>
              <p:cNvSpPr txBox="1">
                <a:spLocks noRot="1" noChangeAspect="1" noMove="1" noResize="1" noEditPoints="1" noAdjustHandles="1" noChangeArrowheads="1" noChangeShapeType="1" noTextEdit="1"/>
              </p:cNvSpPr>
              <p:nvPr/>
            </p:nvSpPr>
            <p:spPr>
              <a:xfrm>
                <a:off x="1374668" y="1448311"/>
                <a:ext cx="3835571" cy="4120167"/>
              </a:xfrm>
              <a:prstGeom prst="rect">
                <a:avLst/>
              </a:prstGeom>
              <a:blipFill>
                <a:blip r:embed="rId4"/>
                <a:stretch>
                  <a:fillRect l="-1113" t="-889"/>
                </a:stretch>
              </a:blipFill>
            </p:spPr>
            <p:txBody>
              <a:bodyPr/>
              <a:lstStyle/>
              <a:p>
                <a:r>
                  <a:rPr lang="de-DE">
                    <a:noFill/>
                  </a:rPr>
                  <a:t> </a:t>
                </a:r>
              </a:p>
            </p:txBody>
          </p:sp>
        </mc:Fallback>
      </mc:AlternateContent>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10239" y="3656342"/>
            <a:ext cx="3737723" cy="2246059"/>
          </a:xfrm>
          <a:prstGeom prst="rect">
            <a:avLst/>
          </a:prstGeom>
        </p:spPr>
      </p:pic>
      <p:sp>
        <p:nvSpPr>
          <p:cNvPr id="3" name="Slide Number Placeholder 2"/>
          <p:cNvSpPr>
            <a:spLocks noGrp="1"/>
          </p:cNvSpPr>
          <p:nvPr>
            <p:ph type="sldNum" sz="quarter" idx="12"/>
          </p:nvPr>
        </p:nvSpPr>
        <p:spPr/>
        <p:txBody>
          <a:bodyPr/>
          <a:lstStyle/>
          <a:p>
            <a:fld id="{680D72F4-1C41-4187-A4BC-492CF086CF40}" type="slidenum">
              <a:rPr lang="sv-SE" smtClean="0"/>
              <a:pPr/>
              <a:t>7</a:t>
            </a:fld>
            <a:endParaRPr lang="sv-SE"/>
          </a:p>
        </p:txBody>
      </p:sp>
    </p:spTree>
    <p:extLst>
      <p:ext uri="{BB962C8B-B14F-4D97-AF65-F5344CB8AC3E}">
        <p14:creationId xmlns:p14="http://schemas.microsoft.com/office/powerpoint/2010/main" val="21264943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Quantum dots (QDs)</a:t>
            </a:r>
            <a:endParaRPr lang="de-DE" dirty="0"/>
          </a:p>
        </p:txBody>
      </p:sp>
      <p:sp>
        <p:nvSpPr>
          <p:cNvPr id="3" name="Content Placeholder 2"/>
          <p:cNvSpPr>
            <a:spLocks noGrp="1"/>
          </p:cNvSpPr>
          <p:nvPr>
            <p:ph idx="1"/>
          </p:nvPr>
        </p:nvSpPr>
        <p:spPr/>
        <p:txBody>
          <a:bodyPr/>
          <a:lstStyle/>
          <a:p>
            <a:r>
              <a:rPr lang="de-DE" dirty="0" smtClean="0"/>
              <a:t>Quasizero dimensional structures or ‘artifical atoms‘</a:t>
            </a:r>
          </a:p>
          <a:p>
            <a:endParaRPr lang="de-DE" dirty="0"/>
          </a:p>
          <a:p>
            <a:endParaRPr lang="de-DE" dirty="0" smtClean="0"/>
          </a:p>
          <a:p>
            <a:pPr marL="342900" indent="-342900">
              <a:buFont typeface="Arial" panose="020B0604020202020204" pitchFamily="34" charset="0"/>
              <a:buChar char="•"/>
            </a:pPr>
            <a:endParaRPr lang="de-DE" dirty="0"/>
          </a:p>
          <a:p>
            <a:pPr marL="342900" indent="-342900">
              <a:buFont typeface="Arial" panose="020B0604020202020204" pitchFamily="34" charset="0"/>
              <a:buChar char="•"/>
            </a:pPr>
            <a:endParaRPr lang="de-DE" dirty="0" smtClean="0"/>
          </a:p>
        </p:txBody>
      </p:sp>
      <p:sp>
        <p:nvSpPr>
          <p:cNvPr id="4" name="Oval 3"/>
          <p:cNvSpPr/>
          <p:nvPr/>
        </p:nvSpPr>
        <p:spPr>
          <a:xfrm>
            <a:off x="2307479" y="2319753"/>
            <a:ext cx="1540365" cy="71188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smtClean="0">
                <a:solidFill>
                  <a:schemeClr val="tx1"/>
                </a:solidFill>
              </a:rPr>
              <a:t>QDs</a:t>
            </a:r>
          </a:p>
        </p:txBody>
      </p:sp>
      <p:sp>
        <p:nvSpPr>
          <p:cNvPr id="5" name="Oval 4"/>
          <p:cNvSpPr/>
          <p:nvPr/>
        </p:nvSpPr>
        <p:spPr>
          <a:xfrm>
            <a:off x="5675621" y="2319753"/>
            <a:ext cx="1540365" cy="71188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smtClean="0">
                <a:solidFill>
                  <a:schemeClr val="tx1"/>
                </a:solidFill>
              </a:rPr>
              <a:t>Nano</a:t>
            </a:r>
          </a:p>
          <a:p>
            <a:pPr algn="ctr"/>
            <a:r>
              <a:rPr lang="de-DE" dirty="0" smtClean="0">
                <a:solidFill>
                  <a:schemeClr val="tx1"/>
                </a:solidFill>
              </a:rPr>
              <a:t>crystals</a:t>
            </a:r>
          </a:p>
        </p:txBody>
      </p:sp>
      <p:sp>
        <p:nvSpPr>
          <p:cNvPr id="7" name="TextBox 6"/>
          <p:cNvSpPr txBox="1"/>
          <p:nvPr/>
        </p:nvSpPr>
        <p:spPr>
          <a:xfrm>
            <a:off x="4553983" y="2491028"/>
            <a:ext cx="415498" cy="369332"/>
          </a:xfrm>
          <a:prstGeom prst="rect">
            <a:avLst/>
          </a:prstGeom>
          <a:noFill/>
        </p:spPr>
        <p:txBody>
          <a:bodyPr wrap="none" rtlCol="0">
            <a:spAutoFit/>
          </a:bodyPr>
          <a:lstStyle/>
          <a:p>
            <a:r>
              <a:rPr lang="de-DE" dirty="0" smtClean="0"/>
              <a:t>vs</a:t>
            </a:r>
            <a:endParaRPr lang="de-DE" dirty="0"/>
          </a:p>
        </p:txBody>
      </p:sp>
      <p:sp>
        <p:nvSpPr>
          <p:cNvPr id="8" name="TextBox 7"/>
          <p:cNvSpPr txBox="1"/>
          <p:nvPr/>
        </p:nvSpPr>
        <p:spPr>
          <a:xfrm>
            <a:off x="2092261" y="3058738"/>
            <a:ext cx="2307479" cy="1877437"/>
          </a:xfrm>
          <a:prstGeom prst="rect">
            <a:avLst/>
          </a:prstGeom>
          <a:noFill/>
        </p:spPr>
        <p:txBody>
          <a:bodyPr wrap="square" rtlCol="0">
            <a:spAutoFit/>
          </a:bodyPr>
          <a:lstStyle/>
          <a:p>
            <a:r>
              <a:rPr lang="de-DE" sz="1400" dirty="0"/>
              <a:t>Pyramidal or hemispherical </a:t>
            </a:r>
            <a:r>
              <a:rPr lang="de-DE" sz="1400" dirty="0" smtClean="0"/>
              <a:t>shape</a:t>
            </a:r>
          </a:p>
          <a:p>
            <a:endParaRPr lang="de-DE" sz="1400" dirty="0"/>
          </a:p>
          <a:p>
            <a:r>
              <a:rPr lang="de-DE" sz="1400" dirty="0"/>
              <a:t>Self-assembled on planar </a:t>
            </a:r>
            <a:r>
              <a:rPr lang="de-DE" sz="1400" dirty="0" smtClean="0"/>
              <a:t>substrate</a:t>
            </a:r>
          </a:p>
          <a:p>
            <a:endParaRPr lang="de-DE" sz="1400" dirty="0"/>
          </a:p>
          <a:p>
            <a:r>
              <a:rPr lang="de-DE" sz="1400" dirty="0" smtClean="0"/>
              <a:t>Quantum confinement!</a:t>
            </a:r>
            <a:endParaRPr lang="de-DE" sz="1400" dirty="0"/>
          </a:p>
          <a:p>
            <a:endParaRPr lang="de-DE" dirty="0"/>
          </a:p>
        </p:txBody>
      </p:sp>
      <p:sp>
        <p:nvSpPr>
          <p:cNvPr id="9" name="TextBox 8"/>
          <p:cNvSpPr txBox="1"/>
          <p:nvPr/>
        </p:nvSpPr>
        <p:spPr>
          <a:xfrm>
            <a:off x="5457420" y="3195873"/>
            <a:ext cx="2307479" cy="1231106"/>
          </a:xfrm>
          <a:prstGeom prst="rect">
            <a:avLst/>
          </a:prstGeom>
          <a:noFill/>
        </p:spPr>
        <p:txBody>
          <a:bodyPr wrap="square" rtlCol="0">
            <a:spAutoFit/>
          </a:bodyPr>
          <a:lstStyle/>
          <a:p>
            <a:r>
              <a:rPr lang="de-DE" sz="1400" dirty="0" smtClean="0"/>
              <a:t>Close to spherical shape</a:t>
            </a:r>
          </a:p>
          <a:p>
            <a:endParaRPr lang="de-DE" sz="1400" dirty="0"/>
          </a:p>
          <a:p>
            <a:r>
              <a:rPr lang="de-DE" sz="1400" dirty="0" smtClean="0"/>
              <a:t>Homogeneously dispersed in liquid or solid matrix</a:t>
            </a:r>
            <a:endParaRPr lang="de-DE" sz="1400" dirty="0"/>
          </a:p>
          <a:p>
            <a:endParaRPr lang="de-DE" dirty="0"/>
          </a:p>
        </p:txBody>
      </p:sp>
      <p:pic>
        <p:nvPicPr>
          <p:cNvPr id="2050" name="Picture 2" descr="Image result for nano crystal"/>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021" t="14783" r="36730"/>
          <a:stretch/>
        </p:blipFill>
        <p:spPr bwMode="auto">
          <a:xfrm>
            <a:off x="5402528" y="4426979"/>
            <a:ext cx="1967904" cy="1388927"/>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1301025" y="6011321"/>
            <a:ext cx="4607352" cy="553998"/>
          </a:xfrm>
          <a:prstGeom prst="rect">
            <a:avLst/>
          </a:prstGeom>
          <a:noFill/>
        </p:spPr>
        <p:txBody>
          <a:bodyPr wrap="none" rtlCol="0">
            <a:spAutoFit/>
          </a:bodyPr>
          <a:lstStyle/>
          <a:p>
            <a:r>
              <a:rPr lang="de-DE" sz="1000" dirty="0" smtClean="0">
                <a:solidFill>
                  <a:schemeClr val="bg1"/>
                </a:solidFill>
              </a:rPr>
              <a:t>[1] P</a:t>
            </a:r>
            <a:r>
              <a:rPr lang="de-DE" sz="1000" dirty="0">
                <a:solidFill>
                  <a:schemeClr val="bg1"/>
                </a:solidFill>
              </a:rPr>
              <a:t>. Michler: Single Quantum </a:t>
            </a:r>
            <a:r>
              <a:rPr lang="de-DE" sz="1000" dirty="0" smtClean="0">
                <a:solidFill>
                  <a:schemeClr val="bg1"/>
                </a:solidFill>
              </a:rPr>
              <a:t>dots, Springer</a:t>
            </a:r>
          </a:p>
          <a:p>
            <a:r>
              <a:rPr lang="de-DE" sz="1000" dirty="0" smtClean="0">
                <a:solidFill>
                  <a:schemeClr val="bg1"/>
                </a:solidFill>
              </a:rPr>
              <a:t>[2] https</a:t>
            </a:r>
            <a:r>
              <a:rPr lang="de-DE" sz="1000" dirty="0">
                <a:solidFill>
                  <a:schemeClr val="bg1"/>
                </a:solidFill>
              </a:rPr>
              <a:t>://</a:t>
            </a:r>
            <a:r>
              <a:rPr lang="de-DE" sz="1000" dirty="0" smtClean="0">
                <a:solidFill>
                  <a:schemeClr val="bg1"/>
                </a:solidFill>
              </a:rPr>
              <a:t>commons.wikimedia.org/wiki/File:EFluor_Nanocrystal_Vials.jpg</a:t>
            </a:r>
          </a:p>
          <a:p>
            <a:r>
              <a:rPr lang="de-DE" sz="1000" dirty="0" smtClean="0">
                <a:solidFill>
                  <a:schemeClr val="bg1"/>
                </a:solidFill>
              </a:rPr>
              <a:t>[3] http</a:t>
            </a:r>
            <a:r>
              <a:rPr lang="de-DE" sz="1000" dirty="0">
                <a:solidFill>
                  <a:schemeClr val="bg1"/>
                </a:solidFill>
              </a:rPr>
              <a:t>://pubs.rsc.org/en/content/articlelanding/2006/cs/b517790c#!divAbstract</a:t>
            </a:r>
          </a:p>
        </p:txBody>
      </p:sp>
      <p:pic>
        <p:nvPicPr>
          <p:cNvPr id="2052" name="Picture 4" descr="Image result for nano crystal"/>
          <p:cNvPicPr>
            <a:picLocks noChangeAspect="1" noChangeArrowheads="1"/>
          </p:cNvPicPr>
          <p:nvPr/>
        </p:nvPicPr>
        <p:blipFill rotWithShape="1">
          <a:blip r:embed="rId4">
            <a:extLst>
              <a:ext uri="{28A0092B-C50C-407E-A947-70E740481C1C}">
                <a14:useLocalDpi xmlns:a14="http://schemas.microsoft.com/office/drawing/2010/main" val="0"/>
              </a:ext>
            </a:extLst>
          </a:blip>
          <a:srcRect l="14988"/>
          <a:stretch/>
        </p:blipFill>
        <p:spPr bwMode="auto">
          <a:xfrm>
            <a:off x="7480895" y="4426979"/>
            <a:ext cx="1616477" cy="1182159"/>
          </a:xfrm>
          <a:prstGeom prst="rect">
            <a:avLst/>
          </a:prstGeom>
          <a:noFill/>
          <a:extLst>
            <a:ext uri="{909E8E84-426E-40DD-AFC4-6F175D3DCCD1}">
              <a14:hiddenFill xmlns:a14="http://schemas.microsoft.com/office/drawing/2010/main">
                <a:solidFill>
                  <a:srgbClr val="FFFFFF"/>
                </a:solidFill>
              </a14:hiddenFill>
            </a:ext>
          </a:extLst>
        </p:spPr>
      </p:pic>
      <p:pic>
        <p:nvPicPr>
          <p:cNvPr id="13" name="Grafik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88511" y="4651182"/>
            <a:ext cx="1778299" cy="1087284"/>
          </a:xfrm>
          <a:prstGeom prst="rect">
            <a:avLst/>
          </a:prstGeom>
        </p:spPr>
      </p:pic>
      <p:sp>
        <p:nvSpPr>
          <p:cNvPr id="11" name="TextBox 10"/>
          <p:cNvSpPr txBox="1"/>
          <p:nvPr/>
        </p:nvSpPr>
        <p:spPr>
          <a:xfrm>
            <a:off x="3907194" y="5521199"/>
            <a:ext cx="340158" cy="261610"/>
          </a:xfrm>
          <a:prstGeom prst="rect">
            <a:avLst/>
          </a:prstGeom>
          <a:noFill/>
        </p:spPr>
        <p:txBody>
          <a:bodyPr wrap="none" rtlCol="0">
            <a:spAutoFit/>
          </a:bodyPr>
          <a:lstStyle/>
          <a:p>
            <a:r>
              <a:rPr lang="de-DE" sz="1100" dirty="0" smtClean="0"/>
              <a:t>[1]</a:t>
            </a:r>
            <a:endParaRPr lang="de-DE" sz="1100" dirty="0"/>
          </a:p>
        </p:txBody>
      </p:sp>
      <p:sp>
        <p:nvSpPr>
          <p:cNvPr id="15" name="TextBox 14"/>
          <p:cNvSpPr txBox="1"/>
          <p:nvPr/>
        </p:nvSpPr>
        <p:spPr>
          <a:xfrm>
            <a:off x="7140737" y="5766161"/>
            <a:ext cx="340158" cy="261610"/>
          </a:xfrm>
          <a:prstGeom prst="rect">
            <a:avLst/>
          </a:prstGeom>
          <a:noFill/>
        </p:spPr>
        <p:txBody>
          <a:bodyPr wrap="none" rtlCol="0">
            <a:spAutoFit/>
          </a:bodyPr>
          <a:lstStyle/>
          <a:p>
            <a:r>
              <a:rPr lang="de-DE" sz="1100" dirty="0" smtClean="0"/>
              <a:t>[2]</a:t>
            </a:r>
            <a:endParaRPr lang="de-DE" sz="1100" dirty="0"/>
          </a:p>
        </p:txBody>
      </p:sp>
      <p:sp>
        <p:nvSpPr>
          <p:cNvPr id="16" name="TextBox 15"/>
          <p:cNvSpPr txBox="1"/>
          <p:nvPr/>
        </p:nvSpPr>
        <p:spPr>
          <a:xfrm>
            <a:off x="8806150" y="5760477"/>
            <a:ext cx="340158" cy="261610"/>
          </a:xfrm>
          <a:prstGeom prst="rect">
            <a:avLst/>
          </a:prstGeom>
          <a:noFill/>
        </p:spPr>
        <p:txBody>
          <a:bodyPr wrap="none" rtlCol="0">
            <a:spAutoFit/>
          </a:bodyPr>
          <a:lstStyle/>
          <a:p>
            <a:r>
              <a:rPr lang="de-DE" sz="1100" dirty="0" smtClean="0"/>
              <a:t>[3]</a:t>
            </a:r>
            <a:endParaRPr lang="de-DE" sz="1100" dirty="0"/>
          </a:p>
        </p:txBody>
      </p:sp>
      <p:sp>
        <p:nvSpPr>
          <p:cNvPr id="6" name="Slide Number Placeholder 5"/>
          <p:cNvSpPr>
            <a:spLocks noGrp="1"/>
          </p:cNvSpPr>
          <p:nvPr>
            <p:ph type="sldNum" sz="quarter" idx="12"/>
          </p:nvPr>
        </p:nvSpPr>
        <p:spPr/>
        <p:txBody>
          <a:bodyPr/>
          <a:lstStyle/>
          <a:p>
            <a:fld id="{680D72F4-1C41-4187-A4BC-492CF086CF40}" type="slidenum">
              <a:rPr lang="sv-SE" smtClean="0"/>
              <a:pPr/>
              <a:t>8</a:t>
            </a:fld>
            <a:endParaRPr lang="sv-SE"/>
          </a:p>
        </p:txBody>
      </p:sp>
    </p:spTree>
    <p:extLst>
      <p:ext uri="{BB962C8B-B14F-4D97-AF65-F5344CB8AC3E}">
        <p14:creationId xmlns:p14="http://schemas.microsoft.com/office/powerpoint/2010/main" val="3026875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Quantum dots – Energy levels</a:t>
            </a:r>
            <a:endParaRPr lang="de-DE"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517402" y="1245341"/>
            <a:ext cx="1942298" cy="1861480"/>
          </a:xfrm>
        </p:spPr>
      </p:pic>
      <p:sp>
        <p:nvSpPr>
          <p:cNvPr id="5" name="TextBox 4"/>
          <p:cNvSpPr txBox="1"/>
          <p:nvPr/>
        </p:nvSpPr>
        <p:spPr>
          <a:xfrm>
            <a:off x="6377079" y="3106821"/>
            <a:ext cx="2082621" cy="369332"/>
          </a:xfrm>
          <a:prstGeom prst="rect">
            <a:avLst/>
          </a:prstGeom>
          <a:noFill/>
        </p:spPr>
        <p:txBody>
          <a:bodyPr wrap="none" rtlCol="0">
            <a:spAutoFit/>
          </a:bodyPr>
          <a:lstStyle/>
          <a:p>
            <a:r>
              <a:rPr lang="de-DE" dirty="0" smtClean="0"/>
              <a:t>Spherical potential</a:t>
            </a:r>
            <a:endParaRPr lang="de-DE" dirty="0"/>
          </a:p>
        </p:txBody>
      </p:sp>
      <mc:AlternateContent xmlns:mc="http://schemas.openxmlformats.org/markup-compatibility/2006" xmlns:a14="http://schemas.microsoft.com/office/drawing/2010/main">
        <mc:Choice Requires="a14">
          <p:sp>
            <p:nvSpPr>
              <p:cNvPr id="7" name="TextBox 6"/>
              <p:cNvSpPr txBox="1"/>
              <p:nvPr/>
            </p:nvSpPr>
            <p:spPr>
              <a:xfrm>
                <a:off x="1270341" y="1300173"/>
                <a:ext cx="5106738" cy="1806648"/>
              </a:xfrm>
              <a:prstGeom prst="rect">
                <a:avLst/>
              </a:prstGeom>
              <a:noFill/>
            </p:spPr>
            <p:txBody>
              <a:bodyPr wrap="square" rtlCol="0">
                <a:spAutoFit/>
              </a:bodyPr>
              <a:lstStyle/>
              <a:p>
                <a:r>
                  <a:rPr lang="de-DE" dirty="0" smtClean="0"/>
                  <a:t>Hamiltonian:</a:t>
                </a:r>
              </a:p>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𝐻</m:t>
                      </m:r>
                      <m:r>
                        <a:rPr lang="de-DE" b="0" i="1" smtClean="0">
                          <a:latin typeface="Cambria Math" panose="02040503050406030204" pitchFamily="18" charset="0"/>
                        </a:rPr>
                        <m:t>=−</m:t>
                      </m:r>
                      <m:f>
                        <m:fPr>
                          <m:ctrlPr>
                            <a:rPr lang="de-DE" b="0" i="1" smtClean="0">
                              <a:latin typeface="Cambria Math" panose="02040503050406030204" pitchFamily="18" charset="0"/>
                            </a:rPr>
                          </m:ctrlPr>
                        </m:fPr>
                        <m:num>
                          <m:sSup>
                            <m:sSupPr>
                              <m:ctrlPr>
                                <a:rPr lang="de-DE" b="0" i="1" smtClean="0">
                                  <a:latin typeface="Cambria Math" panose="02040503050406030204" pitchFamily="18" charset="0"/>
                                </a:rPr>
                              </m:ctrlPr>
                            </m:sSupPr>
                            <m:e>
                              <m:r>
                                <a:rPr lang="de-DE" b="0" i="1" smtClean="0">
                                  <a:latin typeface="Cambria Math" panose="02040503050406030204" pitchFamily="18" charset="0"/>
                                </a:rPr>
                                <m:t>ℏ</m:t>
                              </m:r>
                            </m:e>
                            <m:sup>
                              <m:r>
                                <a:rPr lang="de-DE" b="0" i="1" smtClean="0">
                                  <a:latin typeface="Cambria Math" panose="02040503050406030204" pitchFamily="18" charset="0"/>
                                </a:rPr>
                                <m:t>2</m:t>
                              </m:r>
                            </m:sup>
                          </m:sSup>
                        </m:num>
                        <m:den>
                          <m:r>
                            <a:rPr lang="de-DE" b="0" i="1" smtClean="0">
                              <a:latin typeface="Cambria Math" panose="02040503050406030204" pitchFamily="18" charset="0"/>
                            </a:rPr>
                            <m:t>2</m:t>
                          </m:r>
                          <m:r>
                            <a:rPr lang="de-DE" b="0" i="1" smtClean="0">
                              <a:latin typeface="Cambria Math" panose="02040503050406030204" pitchFamily="18" charset="0"/>
                            </a:rPr>
                            <m:t>𝑚</m:t>
                          </m:r>
                        </m:den>
                      </m:f>
                      <m:sSup>
                        <m:sSupPr>
                          <m:ctrlPr>
                            <a:rPr lang="de-DE" b="0" i="1" smtClean="0">
                              <a:latin typeface="Cambria Math" panose="02040503050406030204" pitchFamily="18" charset="0"/>
                              <a:ea typeface="Cambria Math" panose="02040503050406030204" pitchFamily="18" charset="0"/>
                            </a:rPr>
                          </m:ctrlPr>
                        </m:sSupPr>
                        <m:e>
                          <m:r>
                            <a:rPr lang="de-DE" b="0" i="1" smtClean="0">
                              <a:latin typeface="Cambria Math" panose="02040503050406030204" pitchFamily="18" charset="0"/>
                              <a:ea typeface="Cambria Math" panose="02040503050406030204" pitchFamily="18" charset="0"/>
                            </a:rPr>
                            <m:t>𝛻</m:t>
                          </m:r>
                        </m:e>
                        <m:sup>
                          <m:r>
                            <a:rPr lang="de-DE" b="0" i="1" smtClean="0">
                              <a:latin typeface="Cambria Math" panose="02040503050406030204" pitchFamily="18" charset="0"/>
                              <a:ea typeface="Cambria Math" panose="02040503050406030204" pitchFamily="18" charset="0"/>
                            </a:rPr>
                            <m:t>2</m:t>
                          </m:r>
                        </m:sup>
                      </m:sSup>
                      <m:r>
                        <a:rPr lang="de-DE" b="0" i="1" smtClean="0">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𝑉</m:t>
                      </m:r>
                      <m:r>
                        <a:rPr lang="de-DE" b="0" i="1" smtClean="0">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𝑟</m:t>
                      </m:r>
                      <m:r>
                        <a:rPr lang="de-DE" b="0" i="1" smtClean="0">
                          <a:latin typeface="Cambria Math" panose="02040503050406030204" pitchFamily="18" charset="0"/>
                          <a:ea typeface="Cambria Math" panose="02040503050406030204" pitchFamily="18" charset="0"/>
                        </a:rPr>
                        <m:t>)</m:t>
                      </m:r>
                    </m:oMath>
                  </m:oMathPara>
                </a14:m>
                <a:endParaRPr lang="de-DE" b="0" i="1" dirty="0" smtClean="0">
                  <a:latin typeface="Cambria Math" panose="02040503050406030204" pitchFamily="18" charset="0"/>
                </a:endParaRPr>
              </a:p>
              <a:p>
                <a:endParaRPr lang="de-DE"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𝑉</m:t>
                      </m:r>
                      <m:d>
                        <m:dPr>
                          <m:ctrlPr>
                            <a:rPr lang="de-DE" b="0" i="1" smtClean="0">
                              <a:latin typeface="Cambria Math" panose="02040503050406030204" pitchFamily="18" charset="0"/>
                            </a:rPr>
                          </m:ctrlPr>
                        </m:dPr>
                        <m:e>
                          <m:r>
                            <a:rPr lang="de-DE" b="0" i="1" smtClean="0">
                              <a:latin typeface="Cambria Math" panose="02040503050406030204" pitchFamily="18" charset="0"/>
                            </a:rPr>
                            <m:t>𝑟</m:t>
                          </m:r>
                        </m:e>
                      </m:d>
                      <m:r>
                        <a:rPr lang="de-DE" b="0" i="1" smtClean="0">
                          <a:latin typeface="Cambria Math" panose="02040503050406030204" pitchFamily="18" charset="0"/>
                        </a:rPr>
                        <m:t>=</m:t>
                      </m:r>
                      <m:d>
                        <m:dPr>
                          <m:begChr m:val="{"/>
                          <m:endChr m:val=""/>
                          <m:ctrlPr>
                            <a:rPr lang="de-DE" b="0" i="1" smtClean="0">
                              <a:latin typeface="Cambria Math" panose="02040503050406030204" pitchFamily="18" charset="0"/>
                            </a:rPr>
                          </m:ctrlPr>
                        </m:dPr>
                        <m:e>
                          <m:eqArr>
                            <m:eqArrPr>
                              <m:ctrlPr>
                                <a:rPr lang="de-DE" b="0" i="1" smtClean="0">
                                  <a:latin typeface="Cambria Math" panose="02040503050406030204" pitchFamily="18" charset="0"/>
                                </a:rPr>
                              </m:ctrlPr>
                            </m:eqArrPr>
                            <m:e>
                              <m:r>
                                <a:rPr lang="de-DE" b="0" i="1" smtClean="0">
                                  <a:latin typeface="Cambria Math" panose="02040503050406030204" pitchFamily="18" charset="0"/>
                                </a:rPr>
                                <m:t>0,    </m:t>
                              </m:r>
                              <m:r>
                                <a:rPr lang="de-DE" b="0" i="0" smtClean="0">
                                  <a:latin typeface="Cambria Math" panose="02040503050406030204" pitchFamily="18" charset="0"/>
                                </a:rPr>
                                <m:t>  </m:t>
                              </m:r>
                              <m:r>
                                <m:rPr>
                                  <m:sty m:val="p"/>
                                </m:rPr>
                                <a:rPr lang="de-DE" b="0" i="0" smtClean="0">
                                  <a:latin typeface="Cambria Math" panose="02040503050406030204" pitchFamily="18" charset="0"/>
                                </a:rPr>
                                <m:t>for</m:t>
                              </m:r>
                              <m:r>
                                <a:rPr lang="de-DE" b="0" i="0" smtClean="0">
                                  <a:latin typeface="Cambria Math" panose="02040503050406030204" pitchFamily="18" charset="0"/>
                                </a:rPr>
                                <m:t> </m:t>
                              </m:r>
                              <m:r>
                                <m:rPr>
                                  <m:sty m:val="p"/>
                                </m:rPr>
                                <a:rPr lang="de-DE" b="0" i="0" smtClean="0">
                                  <a:latin typeface="Cambria Math" panose="02040503050406030204" pitchFamily="18" charset="0"/>
                                </a:rPr>
                                <m:t>r</m:t>
                              </m:r>
                              <m:r>
                                <a:rPr lang="de-DE" b="0" i="0" smtClean="0">
                                  <a:latin typeface="Cambria Math" panose="02040503050406030204" pitchFamily="18" charset="0"/>
                                  <a:ea typeface="Cambria Math" panose="02040503050406030204" pitchFamily="18" charset="0"/>
                                </a:rPr>
                                <m:t>≤</m:t>
                              </m:r>
                              <m:r>
                                <m:rPr>
                                  <m:sty m:val="p"/>
                                </m:rPr>
                                <a:rPr lang="de-DE" b="0" i="0" smtClean="0">
                                  <a:latin typeface="Cambria Math" panose="02040503050406030204" pitchFamily="18" charset="0"/>
                                  <a:ea typeface="Cambria Math" panose="02040503050406030204" pitchFamily="18" charset="0"/>
                                </a:rPr>
                                <m:t>R</m:t>
                              </m:r>
                              <m:r>
                                <a:rPr lang="de-DE" b="0" i="0" smtClean="0">
                                  <a:latin typeface="Cambria Math" panose="02040503050406030204" pitchFamily="18" charset="0"/>
                                </a:rPr>
                                <m:t> </m:t>
                              </m:r>
                            </m:e>
                            <m:e>
                              <m:sSub>
                                <m:sSubPr>
                                  <m:ctrlPr>
                                    <a:rPr lang="de-DE" b="0" i="1" smtClean="0">
                                      <a:latin typeface="Cambria Math" panose="02040503050406030204" pitchFamily="18" charset="0"/>
                                    </a:rPr>
                                  </m:ctrlPr>
                                </m:sSubPr>
                                <m:e>
                                  <m:r>
                                    <a:rPr lang="de-DE" b="0" i="1" smtClean="0">
                                      <a:latin typeface="Cambria Math" panose="02040503050406030204" pitchFamily="18" charset="0"/>
                                    </a:rPr>
                                    <m:t>𝑉</m:t>
                                  </m:r>
                                </m:e>
                                <m:sub>
                                  <m:r>
                                    <a:rPr lang="de-DE" b="0" i="1" smtClean="0">
                                      <a:latin typeface="Cambria Math" panose="02040503050406030204" pitchFamily="18" charset="0"/>
                                    </a:rPr>
                                    <m:t>0</m:t>
                                  </m:r>
                                </m:sub>
                              </m:sSub>
                              <m:r>
                                <a:rPr lang="de-DE" b="0" i="1" smtClean="0">
                                  <a:latin typeface="Cambria Math" panose="02040503050406030204" pitchFamily="18" charset="0"/>
                                </a:rPr>
                                <m:t>, </m:t>
                              </m:r>
                              <m:r>
                                <a:rPr lang="de-DE" b="0" i="0" smtClean="0">
                                  <a:latin typeface="Cambria Math" panose="02040503050406030204" pitchFamily="18" charset="0"/>
                                </a:rPr>
                                <m:t> </m:t>
                              </m:r>
                              <m:r>
                                <m:rPr>
                                  <m:sty m:val="p"/>
                                </m:rPr>
                                <a:rPr lang="de-DE" b="0" i="0" smtClean="0">
                                  <a:latin typeface="Cambria Math" panose="02040503050406030204" pitchFamily="18" charset="0"/>
                                </a:rPr>
                                <m:t>for</m:t>
                              </m:r>
                              <m:r>
                                <a:rPr lang="de-DE" b="0" i="0" smtClean="0">
                                  <a:latin typeface="Cambria Math" panose="02040503050406030204" pitchFamily="18" charset="0"/>
                                </a:rPr>
                                <m:t> </m:t>
                              </m:r>
                              <m:r>
                                <m:rPr>
                                  <m:sty m:val="p"/>
                                </m:rPr>
                                <a:rPr lang="de-DE" b="0" i="0" smtClean="0">
                                  <a:latin typeface="Cambria Math" panose="02040503050406030204" pitchFamily="18" charset="0"/>
                                </a:rPr>
                                <m:t>r</m:t>
                              </m:r>
                              <m:r>
                                <a:rPr lang="de-DE" b="0" i="0" smtClean="0">
                                  <a:latin typeface="Cambria Math" panose="02040503050406030204" pitchFamily="18" charset="0"/>
                                  <a:ea typeface="Cambria Math" panose="02040503050406030204" pitchFamily="18" charset="0"/>
                                </a:rPr>
                                <m:t>&gt;</m:t>
                              </m:r>
                              <m:r>
                                <m:rPr>
                                  <m:sty m:val="p"/>
                                </m:rPr>
                                <a:rPr lang="de-DE" b="0" i="0" smtClean="0">
                                  <a:latin typeface="Cambria Math" panose="02040503050406030204" pitchFamily="18" charset="0"/>
                                  <a:ea typeface="Cambria Math" panose="02040503050406030204" pitchFamily="18" charset="0"/>
                                </a:rPr>
                                <m:t>R</m:t>
                              </m:r>
                            </m:e>
                          </m:eqArr>
                        </m:e>
                      </m:d>
                    </m:oMath>
                  </m:oMathPara>
                </a14:m>
                <a:endParaRPr lang="de-DE" dirty="0"/>
              </a:p>
            </p:txBody>
          </p:sp>
        </mc:Choice>
        <mc:Fallback xmlns="">
          <p:sp>
            <p:nvSpPr>
              <p:cNvPr id="7" name="TextBox 6"/>
              <p:cNvSpPr txBox="1">
                <a:spLocks noRot="1" noChangeAspect="1" noMove="1" noResize="1" noEditPoints="1" noAdjustHandles="1" noChangeArrowheads="1" noChangeShapeType="1" noTextEdit="1"/>
              </p:cNvSpPr>
              <p:nvPr/>
            </p:nvSpPr>
            <p:spPr>
              <a:xfrm>
                <a:off x="1270341" y="1300173"/>
                <a:ext cx="5106738" cy="1806648"/>
              </a:xfrm>
              <a:prstGeom prst="rect">
                <a:avLst/>
              </a:prstGeom>
              <a:blipFill>
                <a:blip r:embed="rId4"/>
                <a:stretch>
                  <a:fillRect l="-955" t="-1684"/>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1270341" y="3360038"/>
                <a:ext cx="6792629" cy="1388906"/>
              </a:xfrm>
              <a:prstGeom prst="rect">
                <a:avLst/>
              </a:prstGeom>
              <a:noFill/>
            </p:spPr>
            <p:txBody>
              <a:bodyPr wrap="none" rtlCol="0">
                <a:spAutoFit/>
              </a:bodyPr>
              <a:lstStyle/>
              <a:p>
                <a:r>
                  <a:rPr lang="de-DE" dirty="0" smtClean="0"/>
                  <a:t>In spherical coordinates:</a:t>
                </a:r>
              </a:p>
              <a:p>
                <a:endParaRPr lang="de-DE" dirty="0" smtClean="0"/>
              </a:p>
              <a:p>
                <a:r>
                  <a:rPr lang="de-DE" dirty="0" smtClean="0"/>
                  <a:t> </a:t>
                </a:r>
                <a14:m>
                  <m:oMath xmlns:m="http://schemas.openxmlformats.org/officeDocument/2006/math">
                    <m:r>
                      <m:rPr>
                        <m:sty m:val="p"/>
                      </m:rPr>
                      <a:rPr lang="de-DE" b="0" i="0" smtClean="0">
                        <a:latin typeface="Cambria Math" panose="02040503050406030204" pitchFamily="18" charset="0"/>
                      </a:rPr>
                      <m:t>H</m:t>
                    </m:r>
                    <m:r>
                      <a:rPr lang="de-DE" b="0" i="0" smtClean="0">
                        <a:latin typeface="Cambria Math" panose="02040503050406030204" pitchFamily="18" charset="0"/>
                      </a:rPr>
                      <m:t>=</m:t>
                    </m:r>
                    <m:r>
                      <a:rPr lang="de-DE" i="1">
                        <a:latin typeface="Cambria Math" panose="02040503050406030204" pitchFamily="18" charset="0"/>
                      </a:rPr>
                      <m:t>−</m:t>
                    </m:r>
                    <m:f>
                      <m:fPr>
                        <m:ctrlPr>
                          <a:rPr lang="de-DE" i="1">
                            <a:latin typeface="Cambria Math" panose="02040503050406030204" pitchFamily="18" charset="0"/>
                          </a:rPr>
                        </m:ctrlPr>
                      </m:fPr>
                      <m:num>
                        <m:sSup>
                          <m:sSupPr>
                            <m:ctrlPr>
                              <a:rPr lang="de-DE" i="1">
                                <a:latin typeface="Cambria Math" panose="02040503050406030204" pitchFamily="18" charset="0"/>
                              </a:rPr>
                            </m:ctrlPr>
                          </m:sSupPr>
                          <m:e>
                            <m:r>
                              <a:rPr lang="de-DE" i="1">
                                <a:latin typeface="Cambria Math" panose="02040503050406030204" pitchFamily="18" charset="0"/>
                              </a:rPr>
                              <m:t>ℏ</m:t>
                            </m:r>
                          </m:e>
                          <m:sup>
                            <m:r>
                              <a:rPr lang="de-DE" i="1">
                                <a:latin typeface="Cambria Math" panose="02040503050406030204" pitchFamily="18" charset="0"/>
                              </a:rPr>
                              <m:t>2</m:t>
                            </m:r>
                          </m:sup>
                        </m:sSup>
                      </m:num>
                      <m:den>
                        <m:r>
                          <a:rPr lang="de-DE" i="1">
                            <a:latin typeface="Cambria Math" panose="02040503050406030204" pitchFamily="18" charset="0"/>
                          </a:rPr>
                          <m:t>2</m:t>
                        </m:r>
                        <m:r>
                          <a:rPr lang="de-DE" i="1">
                            <a:latin typeface="Cambria Math" panose="02040503050406030204" pitchFamily="18" charset="0"/>
                          </a:rPr>
                          <m:t>𝑚</m:t>
                        </m:r>
                        <m:sSup>
                          <m:sSupPr>
                            <m:ctrlPr>
                              <a:rPr lang="de-DE" b="0" i="1" smtClean="0">
                                <a:latin typeface="Cambria Math" panose="02040503050406030204" pitchFamily="18" charset="0"/>
                              </a:rPr>
                            </m:ctrlPr>
                          </m:sSupPr>
                          <m:e>
                            <m:r>
                              <a:rPr lang="de-DE" b="0" i="1" smtClean="0">
                                <a:latin typeface="Cambria Math" panose="02040503050406030204" pitchFamily="18" charset="0"/>
                              </a:rPr>
                              <m:t>𝑟</m:t>
                            </m:r>
                          </m:e>
                          <m:sup>
                            <m:r>
                              <a:rPr lang="de-DE" b="0" i="1" smtClean="0">
                                <a:latin typeface="Cambria Math" panose="02040503050406030204" pitchFamily="18" charset="0"/>
                              </a:rPr>
                              <m:t>2</m:t>
                            </m:r>
                          </m:sup>
                        </m:sSup>
                      </m:den>
                    </m:f>
                    <m:f>
                      <m:fPr>
                        <m:ctrlPr>
                          <a:rPr lang="de-DE" i="1" smtClean="0">
                            <a:latin typeface="Cambria Math" panose="02040503050406030204" pitchFamily="18" charset="0"/>
                          </a:rPr>
                        </m:ctrlPr>
                      </m:fPr>
                      <m:num>
                        <m:r>
                          <a:rPr lang="de-DE" b="0" i="1" smtClean="0">
                            <a:latin typeface="Cambria Math" panose="02040503050406030204" pitchFamily="18" charset="0"/>
                          </a:rPr>
                          <m:t>𝜕</m:t>
                        </m:r>
                      </m:num>
                      <m:den>
                        <m:r>
                          <a:rPr lang="de-DE" b="0" i="1" smtClean="0">
                            <a:latin typeface="Cambria Math" panose="02040503050406030204" pitchFamily="18" charset="0"/>
                          </a:rPr>
                          <m:t>𝜕</m:t>
                        </m:r>
                        <m:r>
                          <a:rPr lang="de-DE" b="0" i="1" smtClean="0">
                            <a:latin typeface="Cambria Math" panose="02040503050406030204" pitchFamily="18" charset="0"/>
                          </a:rPr>
                          <m:t>𝑟</m:t>
                        </m:r>
                      </m:den>
                    </m:f>
                    <m:d>
                      <m:dPr>
                        <m:ctrlPr>
                          <a:rPr lang="de-DE" i="1" smtClean="0">
                            <a:latin typeface="Cambria Math" panose="02040503050406030204" pitchFamily="18" charset="0"/>
                          </a:rPr>
                        </m:ctrlPr>
                      </m:dPr>
                      <m:e>
                        <m:sSup>
                          <m:sSupPr>
                            <m:ctrlPr>
                              <a:rPr lang="de-DE" b="0" i="1" smtClean="0">
                                <a:latin typeface="Cambria Math" panose="02040503050406030204" pitchFamily="18" charset="0"/>
                              </a:rPr>
                            </m:ctrlPr>
                          </m:sSupPr>
                          <m:e>
                            <m:r>
                              <a:rPr lang="de-DE" b="0" i="1" smtClean="0">
                                <a:latin typeface="Cambria Math" panose="02040503050406030204" pitchFamily="18" charset="0"/>
                              </a:rPr>
                              <m:t>𝑟</m:t>
                            </m:r>
                          </m:e>
                          <m:sup>
                            <m:r>
                              <a:rPr lang="de-DE" b="0" i="1" smtClean="0">
                                <a:latin typeface="Cambria Math" panose="02040503050406030204" pitchFamily="18" charset="0"/>
                              </a:rPr>
                              <m:t>2</m:t>
                            </m:r>
                          </m:sup>
                        </m:sSup>
                        <m:f>
                          <m:fPr>
                            <m:ctrlPr>
                              <a:rPr lang="de-DE" i="1">
                                <a:latin typeface="Cambria Math" panose="02040503050406030204" pitchFamily="18" charset="0"/>
                              </a:rPr>
                            </m:ctrlPr>
                          </m:fPr>
                          <m:num>
                            <m:r>
                              <a:rPr lang="de-DE" i="1">
                                <a:latin typeface="Cambria Math" panose="02040503050406030204" pitchFamily="18" charset="0"/>
                              </a:rPr>
                              <m:t>𝜕</m:t>
                            </m:r>
                          </m:num>
                          <m:den>
                            <m:r>
                              <a:rPr lang="de-DE" i="1">
                                <a:latin typeface="Cambria Math" panose="02040503050406030204" pitchFamily="18" charset="0"/>
                              </a:rPr>
                              <m:t>𝜕</m:t>
                            </m:r>
                            <m:r>
                              <a:rPr lang="de-DE" i="1">
                                <a:latin typeface="Cambria Math" panose="02040503050406030204" pitchFamily="18" charset="0"/>
                              </a:rPr>
                              <m:t>𝑟</m:t>
                            </m:r>
                          </m:den>
                        </m:f>
                      </m:e>
                    </m:d>
                    <m:r>
                      <a:rPr lang="de-DE" i="1">
                        <a:latin typeface="Cambria Math" panose="02040503050406030204" pitchFamily="18" charset="0"/>
                      </a:rPr>
                      <m:t>−</m:t>
                    </m:r>
                    <m:f>
                      <m:fPr>
                        <m:ctrlPr>
                          <a:rPr lang="de-DE" i="1">
                            <a:latin typeface="Cambria Math" panose="02040503050406030204" pitchFamily="18" charset="0"/>
                          </a:rPr>
                        </m:ctrlPr>
                      </m:fPr>
                      <m:num>
                        <m:sSup>
                          <m:sSupPr>
                            <m:ctrlPr>
                              <a:rPr lang="de-DE" i="1">
                                <a:latin typeface="Cambria Math" panose="02040503050406030204" pitchFamily="18" charset="0"/>
                              </a:rPr>
                            </m:ctrlPr>
                          </m:sSupPr>
                          <m:e>
                            <m:r>
                              <a:rPr lang="de-DE" i="1">
                                <a:latin typeface="Cambria Math" panose="02040503050406030204" pitchFamily="18" charset="0"/>
                              </a:rPr>
                              <m:t>ℏ</m:t>
                            </m:r>
                          </m:e>
                          <m:sup>
                            <m:r>
                              <a:rPr lang="de-DE" i="1">
                                <a:latin typeface="Cambria Math" panose="02040503050406030204" pitchFamily="18" charset="0"/>
                              </a:rPr>
                              <m:t>2</m:t>
                            </m:r>
                          </m:sup>
                        </m:sSup>
                      </m:num>
                      <m:den>
                        <m:r>
                          <a:rPr lang="de-DE" i="1">
                            <a:latin typeface="Cambria Math" panose="02040503050406030204" pitchFamily="18" charset="0"/>
                          </a:rPr>
                          <m:t>2</m:t>
                        </m:r>
                        <m:r>
                          <a:rPr lang="de-DE" i="1">
                            <a:latin typeface="Cambria Math" panose="02040503050406030204" pitchFamily="18" charset="0"/>
                          </a:rPr>
                          <m:t>𝑚</m:t>
                        </m:r>
                        <m:sSup>
                          <m:sSupPr>
                            <m:ctrlPr>
                              <a:rPr lang="de-DE" i="1">
                                <a:latin typeface="Cambria Math" panose="02040503050406030204" pitchFamily="18" charset="0"/>
                              </a:rPr>
                            </m:ctrlPr>
                          </m:sSupPr>
                          <m:e>
                            <m:r>
                              <a:rPr lang="de-DE" i="1">
                                <a:latin typeface="Cambria Math" panose="02040503050406030204" pitchFamily="18" charset="0"/>
                              </a:rPr>
                              <m:t>𝑟</m:t>
                            </m:r>
                          </m:e>
                          <m:sup>
                            <m:r>
                              <a:rPr lang="de-DE" i="1">
                                <a:latin typeface="Cambria Math" panose="02040503050406030204" pitchFamily="18" charset="0"/>
                              </a:rPr>
                              <m:t>2</m:t>
                            </m:r>
                          </m:sup>
                        </m:sSup>
                      </m:den>
                    </m:f>
                    <m:d>
                      <m:dPr>
                        <m:begChr m:val="["/>
                        <m:endChr m:val="]"/>
                        <m:ctrlPr>
                          <a:rPr lang="de-DE" i="1" smtClean="0">
                            <a:latin typeface="Cambria Math" panose="02040503050406030204" pitchFamily="18" charset="0"/>
                          </a:rPr>
                        </m:ctrlPr>
                      </m:dPr>
                      <m:e>
                        <m:f>
                          <m:fPr>
                            <m:ctrlPr>
                              <a:rPr lang="de-DE" i="1">
                                <a:latin typeface="Cambria Math" panose="02040503050406030204" pitchFamily="18" charset="0"/>
                              </a:rPr>
                            </m:ctrlPr>
                          </m:fPr>
                          <m:num>
                            <m:r>
                              <a:rPr lang="de-DE" i="1">
                                <a:latin typeface="Cambria Math" panose="02040503050406030204" pitchFamily="18" charset="0"/>
                              </a:rPr>
                              <m:t>1</m:t>
                            </m:r>
                          </m:num>
                          <m:den>
                            <m:r>
                              <a:rPr lang="de-DE" i="1">
                                <a:latin typeface="Cambria Math" panose="02040503050406030204" pitchFamily="18" charset="0"/>
                              </a:rPr>
                              <m:t>𝑠𝑖𝑛</m:t>
                            </m:r>
                            <m:r>
                              <m:rPr>
                                <m:sty m:val="p"/>
                              </m:rPr>
                              <a:rPr lang="de-DE">
                                <a:latin typeface="Cambria Math" panose="02040503050406030204" pitchFamily="18" charset="0"/>
                                <a:ea typeface="Cambria Math" panose="02040503050406030204" pitchFamily="18" charset="0"/>
                              </a:rPr>
                              <m:t>ϑ</m:t>
                            </m:r>
                          </m:den>
                        </m:f>
                        <m:d>
                          <m:dPr>
                            <m:ctrlPr>
                              <a:rPr lang="de-DE" i="1" smtClean="0">
                                <a:latin typeface="Cambria Math" panose="02040503050406030204" pitchFamily="18" charset="0"/>
                                <a:ea typeface="Cambria Math" panose="02040503050406030204" pitchFamily="18" charset="0"/>
                              </a:rPr>
                            </m:ctrlPr>
                          </m:dPr>
                          <m:e>
                            <m:f>
                              <m:fPr>
                                <m:ctrlPr>
                                  <a:rPr lang="de-DE" i="1" smtClean="0">
                                    <a:latin typeface="Cambria Math" panose="02040503050406030204" pitchFamily="18" charset="0"/>
                                    <a:ea typeface="Cambria Math" panose="02040503050406030204" pitchFamily="18" charset="0"/>
                                  </a:rPr>
                                </m:ctrlPr>
                              </m:fPr>
                              <m:num>
                                <m:r>
                                  <a:rPr lang="de-DE" b="0" i="1" smtClean="0">
                                    <a:latin typeface="Cambria Math" panose="02040503050406030204" pitchFamily="18" charset="0"/>
                                    <a:ea typeface="Cambria Math" panose="02040503050406030204" pitchFamily="18" charset="0"/>
                                  </a:rPr>
                                  <m:t>𝜕</m:t>
                                </m:r>
                              </m:num>
                              <m:den>
                                <m:r>
                                  <a:rPr lang="de-DE" b="0" i="1" smtClean="0">
                                    <a:latin typeface="Cambria Math" panose="02040503050406030204" pitchFamily="18" charset="0"/>
                                    <a:ea typeface="Cambria Math" panose="02040503050406030204" pitchFamily="18" charset="0"/>
                                  </a:rPr>
                                  <m:t>𝜕𝜗</m:t>
                                </m:r>
                              </m:den>
                            </m:f>
                            <m:d>
                              <m:dPr>
                                <m:ctrlPr>
                                  <a:rPr lang="de-DE" i="1" smtClean="0">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𝑠𝑖𝑛</m:t>
                                </m:r>
                                <m:r>
                                  <a:rPr lang="de-DE" b="0" i="1" smtClean="0">
                                    <a:latin typeface="Cambria Math" panose="02040503050406030204" pitchFamily="18" charset="0"/>
                                    <a:ea typeface="Cambria Math" panose="02040503050406030204" pitchFamily="18" charset="0"/>
                                  </a:rPr>
                                  <m:t>𝜗</m:t>
                                </m:r>
                                <m:f>
                                  <m:fPr>
                                    <m:ctrlPr>
                                      <a:rPr lang="de-DE" i="1">
                                        <a:latin typeface="Cambria Math" panose="02040503050406030204" pitchFamily="18" charset="0"/>
                                        <a:ea typeface="Cambria Math" panose="02040503050406030204" pitchFamily="18" charset="0"/>
                                      </a:rPr>
                                    </m:ctrlPr>
                                  </m:fPr>
                                  <m:num>
                                    <m:r>
                                      <a:rPr lang="de-DE" i="1">
                                        <a:latin typeface="Cambria Math" panose="02040503050406030204" pitchFamily="18" charset="0"/>
                                        <a:ea typeface="Cambria Math" panose="02040503050406030204" pitchFamily="18" charset="0"/>
                                      </a:rPr>
                                      <m:t>𝜕</m:t>
                                    </m:r>
                                  </m:num>
                                  <m:den>
                                    <m:r>
                                      <a:rPr lang="de-DE" i="1">
                                        <a:latin typeface="Cambria Math" panose="02040503050406030204" pitchFamily="18" charset="0"/>
                                        <a:ea typeface="Cambria Math" panose="02040503050406030204" pitchFamily="18" charset="0"/>
                                      </a:rPr>
                                      <m:t>𝜕𝜗</m:t>
                                    </m:r>
                                  </m:den>
                                </m:f>
                              </m:e>
                            </m:d>
                            <m:r>
                              <a:rPr lang="de-DE" b="0" i="1" smtClean="0">
                                <a:latin typeface="Cambria Math" panose="02040503050406030204" pitchFamily="18" charset="0"/>
                                <a:ea typeface="Cambria Math" panose="02040503050406030204" pitchFamily="18" charset="0"/>
                              </a:rPr>
                              <m:t>+</m:t>
                            </m:r>
                            <m:f>
                              <m:fPr>
                                <m:ctrlPr>
                                  <a:rPr lang="de-DE" b="0" i="1" smtClean="0">
                                    <a:latin typeface="Cambria Math" panose="02040503050406030204" pitchFamily="18" charset="0"/>
                                    <a:ea typeface="Cambria Math" panose="02040503050406030204" pitchFamily="18" charset="0"/>
                                  </a:rPr>
                                </m:ctrlPr>
                              </m:fPr>
                              <m:num>
                                <m:r>
                                  <a:rPr lang="de-DE" b="0" i="1" smtClean="0">
                                    <a:latin typeface="Cambria Math" panose="02040503050406030204" pitchFamily="18" charset="0"/>
                                    <a:ea typeface="Cambria Math" panose="02040503050406030204" pitchFamily="18" charset="0"/>
                                  </a:rPr>
                                  <m:t>1</m:t>
                                </m:r>
                              </m:num>
                              <m:den>
                                <m:r>
                                  <a:rPr lang="de-DE" i="1">
                                    <a:latin typeface="Cambria Math" panose="02040503050406030204" pitchFamily="18" charset="0"/>
                                  </a:rPr>
                                  <m:t>𝑠𝑖𝑛</m:t>
                                </m:r>
                                <m:r>
                                  <m:rPr>
                                    <m:sty m:val="p"/>
                                  </m:rPr>
                                  <a:rPr lang="de-DE">
                                    <a:latin typeface="Cambria Math" panose="02040503050406030204" pitchFamily="18" charset="0"/>
                                    <a:ea typeface="Cambria Math" panose="02040503050406030204" pitchFamily="18" charset="0"/>
                                  </a:rPr>
                                  <m:t>ϑ</m:t>
                                </m:r>
                              </m:den>
                            </m:f>
                            <m:f>
                              <m:fPr>
                                <m:ctrlPr>
                                  <a:rPr lang="de-DE" b="0" i="1" smtClean="0">
                                    <a:latin typeface="Cambria Math" panose="02040503050406030204" pitchFamily="18" charset="0"/>
                                    <a:ea typeface="Cambria Math" panose="02040503050406030204" pitchFamily="18" charset="0"/>
                                  </a:rPr>
                                </m:ctrlPr>
                              </m:fPr>
                              <m:num>
                                <m:sSup>
                                  <m:sSupPr>
                                    <m:ctrlPr>
                                      <a:rPr lang="de-DE" b="0" i="1" smtClean="0">
                                        <a:latin typeface="Cambria Math" panose="02040503050406030204" pitchFamily="18" charset="0"/>
                                        <a:ea typeface="Cambria Math" panose="02040503050406030204" pitchFamily="18" charset="0"/>
                                      </a:rPr>
                                    </m:ctrlPr>
                                  </m:sSupPr>
                                  <m:e>
                                    <m:r>
                                      <a:rPr lang="de-DE" b="0" i="1" smtClean="0">
                                        <a:latin typeface="Cambria Math" panose="02040503050406030204" pitchFamily="18" charset="0"/>
                                        <a:ea typeface="Cambria Math" panose="02040503050406030204" pitchFamily="18" charset="0"/>
                                      </a:rPr>
                                      <m:t>𝜕</m:t>
                                    </m:r>
                                  </m:e>
                                  <m:sup>
                                    <m:r>
                                      <a:rPr lang="de-DE" b="0" i="1" smtClean="0">
                                        <a:latin typeface="Cambria Math" panose="02040503050406030204" pitchFamily="18" charset="0"/>
                                        <a:ea typeface="Cambria Math" panose="02040503050406030204" pitchFamily="18" charset="0"/>
                                      </a:rPr>
                                      <m:t>2</m:t>
                                    </m:r>
                                  </m:sup>
                                </m:sSup>
                              </m:num>
                              <m:den>
                                <m:r>
                                  <a:rPr lang="de-DE" b="0" i="1" smtClean="0">
                                    <a:latin typeface="Cambria Math" panose="02040503050406030204" pitchFamily="18" charset="0"/>
                                    <a:ea typeface="Cambria Math" panose="02040503050406030204" pitchFamily="18" charset="0"/>
                                  </a:rPr>
                                  <m:t>𝜕</m:t>
                                </m:r>
                                <m:sSup>
                                  <m:sSupPr>
                                    <m:ctrlPr>
                                      <a:rPr lang="de-DE" b="0" i="1" smtClean="0">
                                        <a:latin typeface="Cambria Math" panose="02040503050406030204" pitchFamily="18" charset="0"/>
                                        <a:ea typeface="Cambria Math" panose="02040503050406030204" pitchFamily="18" charset="0"/>
                                      </a:rPr>
                                    </m:ctrlPr>
                                  </m:sSupPr>
                                  <m:e>
                                    <m:r>
                                      <a:rPr lang="de-DE" b="0" i="1" smtClean="0">
                                        <a:latin typeface="Cambria Math" panose="02040503050406030204" pitchFamily="18" charset="0"/>
                                        <a:ea typeface="Cambria Math" panose="02040503050406030204" pitchFamily="18" charset="0"/>
                                      </a:rPr>
                                      <m:t>𝜑</m:t>
                                    </m:r>
                                  </m:e>
                                  <m:sup>
                                    <m:r>
                                      <a:rPr lang="de-DE" b="0" i="1" smtClean="0">
                                        <a:latin typeface="Cambria Math" panose="02040503050406030204" pitchFamily="18" charset="0"/>
                                        <a:ea typeface="Cambria Math" panose="02040503050406030204" pitchFamily="18" charset="0"/>
                                      </a:rPr>
                                      <m:t>2</m:t>
                                    </m:r>
                                  </m:sup>
                                </m:sSup>
                              </m:den>
                            </m:f>
                          </m:e>
                        </m:d>
                      </m:e>
                    </m:d>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𝑉</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𝑟</m:t>
                    </m:r>
                    <m:r>
                      <a:rPr lang="de-DE" i="1">
                        <a:latin typeface="Cambria Math" panose="02040503050406030204" pitchFamily="18" charset="0"/>
                        <a:ea typeface="Cambria Math" panose="02040503050406030204" pitchFamily="18" charset="0"/>
                      </a:rPr>
                      <m:t>)</m:t>
                    </m:r>
                  </m:oMath>
                </a14:m>
                <a:endParaRPr lang="de-DE" i="1" dirty="0">
                  <a:latin typeface="Cambria Math" panose="02040503050406030204" pitchFamily="18" charset="0"/>
                </a:endParaRPr>
              </a:p>
              <a:p>
                <a:endParaRPr lang="de-DE" dirty="0"/>
              </a:p>
            </p:txBody>
          </p:sp>
        </mc:Choice>
        <mc:Fallback xmlns="">
          <p:sp>
            <p:nvSpPr>
              <p:cNvPr id="8" name="TextBox 7"/>
              <p:cNvSpPr txBox="1">
                <a:spLocks noRot="1" noChangeAspect="1" noMove="1" noResize="1" noEditPoints="1" noAdjustHandles="1" noChangeArrowheads="1" noChangeShapeType="1" noTextEdit="1"/>
              </p:cNvSpPr>
              <p:nvPr/>
            </p:nvSpPr>
            <p:spPr>
              <a:xfrm>
                <a:off x="1270341" y="3360038"/>
                <a:ext cx="6792629" cy="1388906"/>
              </a:xfrm>
              <a:prstGeom prst="rect">
                <a:avLst/>
              </a:prstGeom>
              <a:blipFill>
                <a:blip r:embed="rId5"/>
                <a:stretch>
                  <a:fillRect l="-717" t="-2193"/>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1270341" y="4706001"/>
                <a:ext cx="6603318" cy="895117"/>
              </a:xfrm>
              <a:prstGeom prst="rect">
                <a:avLst/>
              </a:prstGeom>
              <a:noFill/>
            </p:spPr>
            <p:txBody>
              <a:bodyPr wrap="square" rtlCol="0">
                <a:spAutoFit/>
              </a:bodyPr>
              <a:lstStyle/>
              <a:p>
                <a:r>
                  <a:rPr lang="de-DE" dirty="0" smtClean="0"/>
                  <a:t>Separate wavefunction:</a:t>
                </a:r>
              </a:p>
              <a:p>
                <a:pPr/>
                <a14:m>
                  <m:oMathPara xmlns:m="http://schemas.openxmlformats.org/officeDocument/2006/math">
                    <m:oMathParaPr>
                      <m:jc m:val="centerGroup"/>
                    </m:oMathParaPr>
                    <m:oMath xmlns:m="http://schemas.openxmlformats.org/officeDocument/2006/math">
                      <m:sSub>
                        <m:sSubPr>
                          <m:ctrlPr>
                            <a:rPr lang="de-DE" b="0" i="1" smtClean="0">
                              <a:latin typeface="Cambria Math" panose="02040503050406030204" pitchFamily="18" charset="0"/>
                              <a:ea typeface="Cambria Math" panose="02040503050406030204" pitchFamily="18" charset="0"/>
                            </a:rPr>
                          </m:ctrlPr>
                        </m:sSubPr>
                        <m:e>
                          <m:r>
                            <a:rPr lang="de-DE" i="1" smtClean="0">
                              <a:latin typeface="Cambria Math" panose="02040503050406030204" pitchFamily="18" charset="0"/>
                              <a:ea typeface="Cambria Math" panose="02040503050406030204" pitchFamily="18" charset="0"/>
                            </a:rPr>
                            <m:t>𝜓</m:t>
                          </m:r>
                        </m:e>
                        <m:sub>
                          <m:r>
                            <a:rPr lang="de-DE" b="0" i="1" smtClean="0">
                              <a:latin typeface="Cambria Math" panose="02040503050406030204" pitchFamily="18" charset="0"/>
                              <a:ea typeface="Cambria Math" panose="02040503050406030204" pitchFamily="18" charset="0"/>
                            </a:rPr>
                            <m:t>𝑛</m:t>
                          </m:r>
                          <m:r>
                            <a:rPr lang="de-DE" b="0" i="1" smtClean="0">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𝑙</m:t>
                          </m:r>
                          <m:r>
                            <a:rPr lang="de-DE" b="0" i="1" smtClean="0">
                              <a:latin typeface="Cambria Math" panose="02040503050406030204" pitchFamily="18" charset="0"/>
                              <a:ea typeface="Cambria Math" panose="02040503050406030204" pitchFamily="18" charset="0"/>
                            </a:rPr>
                            <m:t>, </m:t>
                          </m:r>
                          <m:r>
                            <a:rPr lang="de-DE" b="0" i="1" smtClean="0">
                              <a:latin typeface="Cambria Math" panose="02040503050406030204" pitchFamily="18" charset="0"/>
                              <a:ea typeface="Cambria Math" panose="02040503050406030204" pitchFamily="18" charset="0"/>
                            </a:rPr>
                            <m:t>𝑚</m:t>
                          </m:r>
                        </m:sub>
                      </m:sSub>
                      <m:d>
                        <m:dPr>
                          <m:ctrlPr>
                            <a:rPr lang="de-DE" b="0" i="1" smtClean="0">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𝑟</m:t>
                          </m:r>
                          <m:r>
                            <a:rPr lang="de-DE" b="0" i="1" smtClean="0">
                              <a:latin typeface="Cambria Math" panose="02040503050406030204" pitchFamily="18" charset="0"/>
                              <a:ea typeface="Cambria Math" panose="02040503050406030204" pitchFamily="18" charset="0"/>
                            </a:rPr>
                            <m:t>, </m:t>
                          </m:r>
                          <m:r>
                            <a:rPr lang="de-DE" b="0" i="1" smtClean="0">
                              <a:latin typeface="Cambria Math" panose="02040503050406030204" pitchFamily="18" charset="0"/>
                              <a:ea typeface="Cambria Math" panose="02040503050406030204" pitchFamily="18" charset="0"/>
                            </a:rPr>
                            <m:t>𝜗</m:t>
                          </m:r>
                          <m:r>
                            <a:rPr lang="de-DE" b="0" i="1" smtClean="0">
                              <a:latin typeface="Cambria Math" panose="02040503050406030204" pitchFamily="18" charset="0"/>
                              <a:ea typeface="Cambria Math" panose="02040503050406030204" pitchFamily="18" charset="0"/>
                            </a:rPr>
                            <m:t>, </m:t>
                          </m:r>
                          <m:r>
                            <a:rPr lang="de-DE" b="0" i="1" smtClean="0">
                              <a:latin typeface="Cambria Math" panose="02040503050406030204" pitchFamily="18" charset="0"/>
                              <a:ea typeface="Cambria Math" panose="02040503050406030204" pitchFamily="18" charset="0"/>
                            </a:rPr>
                            <m:t>𝜑</m:t>
                          </m:r>
                        </m:e>
                      </m:d>
                      <m:r>
                        <a:rPr lang="de-DE" b="0" i="1" smtClean="0">
                          <a:latin typeface="Cambria Math" panose="02040503050406030204" pitchFamily="18" charset="0"/>
                          <a:ea typeface="Cambria Math" panose="02040503050406030204" pitchFamily="18" charset="0"/>
                        </a:rPr>
                        <m:t>=</m:t>
                      </m:r>
                      <m:f>
                        <m:fPr>
                          <m:ctrlPr>
                            <a:rPr lang="de-DE" b="0" i="1" smtClean="0">
                              <a:latin typeface="Cambria Math" panose="02040503050406030204" pitchFamily="18" charset="0"/>
                              <a:ea typeface="Cambria Math" panose="02040503050406030204" pitchFamily="18" charset="0"/>
                            </a:rPr>
                          </m:ctrlPr>
                        </m:fPr>
                        <m:num>
                          <m:sSub>
                            <m:sSubPr>
                              <m:ctrlPr>
                                <a:rPr lang="de-DE" b="0" i="1" smtClean="0">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𝑢</m:t>
                              </m:r>
                            </m:e>
                            <m:sub>
                              <m:r>
                                <a:rPr lang="de-DE" b="0" i="1" smtClean="0">
                                  <a:latin typeface="Cambria Math" panose="02040503050406030204" pitchFamily="18" charset="0"/>
                                  <a:ea typeface="Cambria Math" panose="02040503050406030204" pitchFamily="18" charset="0"/>
                                </a:rPr>
                                <m:t>𝑛</m:t>
                              </m:r>
                              <m:r>
                                <a:rPr lang="de-DE" b="0" i="1" smtClean="0">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𝑙</m:t>
                              </m:r>
                            </m:sub>
                          </m:sSub>
                          <m:r>
                            <a:rPr lang="de-DE" b="0" i="1" smtClean="0">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𝑟</m:t>
                          </m:r>
                          <m:r>
                            <a:rPr lang="de-DE" b="0" i="1" smtClean="0">
                              <a:latin typeface="Cambria Math" panose="02040503050406030204" pitchFamily="18" charset="0"/>
                              <a:ea typeface="Cambria Math" panose="02040503050406030204" pitchFamily="18" charset="0"/>
                            </a:rPr>
                            <m:t>)</m:t>
                          </m:r>
                        </m:num>
                        <m:den>
                          <m:r>
                            <a:rPr lang="de-DE" b="0" i="1" smtClean="0">
                              <a:latin typeface="Cambria Math" panose="02040503050406030204" pitchFamily="18" charset="0"/>
                              <a:ea typeface="Cambria Math" panose="02040503050406030204" pitchFamily="18" charset="0"/>
                            </a:rPr>
                            <m:t>𝑟</m:t>
                          </m:r>
                        </m:den>
                      </m:f>
                      <m:r>
                        <a:rPr lang="de-DE" b="0" i="1" smtClean="0">
                          <a:latin typeface="Cambria Math" panose="02040503050406030204" pitchFamily="18" charset="0"/>
                          <a:ea typeface="Cambria Math" panose="02040503050406030204" pitchFamily="18" charset="0"/>
                        </a:rPr>
                        <m:t> </m:t>
                      </m:r>
                      <m:sSub>
                        <m:sSubPr>
                          <m:ctrlPr>
                            <a:rPr lang="de-DE" b="0" i="1" smtClean="0">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𝑌</m:t>
                          </m:r>
                        </m:e>
                        <m:sub>
                          <m:r>
                            <a:rPr lang="de-DE" b="0" i="1" smtClean="0">
                              <a:latin typeface="Cambria Math" panose="02040503050406030204" pitchFamily="18" charset="0"/>
                              <a:ea typeface="Cambria Math" panose="02040503050406030204" pitchFamily="18" charset="0"/>
                            </a:rPr>
                            <m:t>𝑚</m:t>
                          </m:r>
                        </m:sub>
                      </m:sSub>
                      <m:r>
                        <a:rPr lang="de-DE" b="0" i="1" smtClean="0">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𝜗</m:t>
                      </m:r>
                      <m:r>
                        <a:rPr lang="de-DE" b="0" i="1" smtClean="0">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𝜑</m:t>
                      </m:r>
                      <m:r>
                        <a:rPr lang="de-DE" b="0" i="1" smtClean="0">
                          <a:latin typeface="Cambria Math" panose="02040503050406030204" pitchFamily="18" charset="0"/>
                          <a:ea typeface="Cambria Math" panose="02040503050406030204" pitchFamily="18" charset="0"/>
                        </a:rPr>
                        <m:t>)</m:t>
                      </m:r>
                    </m:oMath>
                  </m:oMathPara>
                </a14:m>
                <a:endParaRPr lang="de-DE" dirty="0"/>
              </a:p>
            </p:txBody>
          </p:sp>
        </mc:Choice>
        <mc:Fallback xmlns="">
          <p:sp>
            <p:nvSpPr>
              <p:cNvPr id="11" name="TextBox 10"/>
              <p:cNvSpPr txBox="1">
                <a:spLocks noRot="1" noChangeAspect="1" noMove="1" noResize="1" noEditPoints="1" noAdjustHandles="1" noChangeArrowheads="1" noChangeShapeType="1" noTextEdit="1"/>
              </p:cNvSpPr>
              <p:nvPr/>
            </p:nvSpPr>
            <p:spPr>
              <a:xfrm>
                <a:off x="1270341" y="4706001"/>
                <a:ext cx="6603318" cy="895117"/>
              </a:xfrm>
              <a:prstGeom prst="rect">
                <a:avLst/>
              </a:prstGeom>
              <a:blipFill>
                <a:blip r:embed="rId6"/>
                <a:stretch>
                  <a:fillRect l="-738" t="-4082"/>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6741365" y="4748944"/>
                <a:ext cx="3436670" cy="1292662"/>
              </a:xfrm>
              <a:prstGeom prst="rect">
                <a:avLst/>
              </a:prstGeom>
              <a:noFill/>
            </p:spPr>
            <p:txBody>
              <a:bodyPr wrap="square" rtlCol="0">
                <a:spAutoFit/>
              </a:bodyPr>
              <a:lstStyle/>
              <a:p>
                <a:r>
                  <a:rPr lang="de-DE" sz="1200" i="1" dirty="0" smtClean="0"/>
                  <a:t>n</a:t>
                </a:r>
                <a:r>
                  <a:rPr lang="de-DE" sz="1200" dirty="0" smtClean="0"/>
                  <a:t> : principle, </a:t>
                </a:r>
                <a:r>
                  <a:rPr lang="de-DE" sz="1200" i="1" dirty="0" smtClean="0"/>
                  <a:t>l</a:t>
                </a:r>
                <a:r>
                  <a:rPr lang="de-DE" sz="1200" dirty="0" smtClean="0"/>
                  <a:t> : orbital, </a:t>
                </a:r>
              </a:p>
              <a:p>
                <a:r>
                  <a:rPr lang="de-DE" sz="1200" i="1" dirty="0" smtClean="0"/>
                  <a:t>m</a:t>
                </a:r>
                <a:r>
                  <a:rPr lang="de-DE" sz="1200" dirty="0" smtClean="0"/>
                  <a:t> : magnetic quantum numbers</a:t>
                </a:r>
              </a:p>
              <a:p>
                <a:endParaRPr lang="de-DE" sz="1200" dirty="0" smtClean="0"/>
              </a:p>
              <a:p>
                <a14:m>
                  <m:oMath xmlns:m="http://schemas.openxmlformats.org/officeDocument/2006/math">
                    <m:sSub>
                      <m:sSubPr>
                        <m:ctrlPr>
                          <a:rPr lang="de-DE" sz="1200" i="1">
                            <a:latin typeface="Cambria Math" panose="02040503050406030204" pitchFamily="18" charset="0"/>
                            <a:ea typeface="Cambria Math" panose="02040503050406030204" pitchFamily="18" charset="0"/>
                          </a:rPr>
                        </m:ctrlPr>
                      </m:sSubPr>
                      <m:e>
                        <m:r>
                          <a:rPr lang="de-DE" sz="1200" i="1">
                            <a:latin typeface="Cambria Math" panose="02040503050406030204" pitchFamily="18" charset="0"/>
                            <a:ea typeface="Cambria Math" panose="02040503050406030204" pitchFamily="18" charset="0"/>
                          </a:rPr>
                          <m:t>𝑌</m:t>
                        </m:r>
                      </m:e>
                      <m:sub>
                        <m:r>
                          <a:rPr lang="de-DE" sz="1200" i="1">
                            <a:latin typeface="Cambria Math" panose="02040503050406030204" pitchFamily="18" charset="0"/>
                            <a:ea typeface="Cambria Math" panose="02040503050406030204" pitchFamily="18" charset="0"/>
                          </a:rPr>
                          <m:t>𝑚</m:t>
                        </m:r>
                      </m:sub>
                    </m:sSub>
                    <m:r>
                      <a:rPr lang="de-DE" sz="1200" i="1">
                        <a:latin typeface="Cambria Math" panose="02040503050406030204" pitchFamily="18" charset="0"/>
                        <a:ea typeface="Cambria Math" panose="02040503050406030204" pitchFamily="18" charset="0"/>
                      </a:rPr>
                      <m:t>(</m:t>
                    </m:r>
                    <m:r>
                      <a:rPr lang="de-DE" sz="1200" i="1">
                        <a:latin typeface="Cambria Math" panose="02040503050406030204" pitchFamily="18" charset="0"/>
                        <a:ea typeface="Cambria Math" panose="02040503050406030204" pitchFamily="18" charset="0"/>
                      </a:rPr>
                      <m:t>𝜗</m:t>
                    </m:r>
                    <m:r>
                      <a:rPr lang="de-DE" sz="1200" i="1">
                        <a:latin typeface="Cambria Math" panose="02040503050406030204" pitchFamily="18" charset="0"/>
                        <a:ea typeface="Cambria Math" panose="02040503050406030204" pitchFamily="18" charset="0"/>
                      </a:rPr>
                      <m:t>,</m:t>
                    </m:r>
                    <m:r>
                      <a:rPr lang="de-DE" sz="1200" i="1">
                        <a:latin typeface="Cambria Math" panose="02040503050406030204" pitchFamily="18" charset="0"/>
                        <a:ea typeface="Cambria Math" panose="02040503050406030204" pitchFamily="18" charset="0"/>
                      </a:rPr>
                      <m:t>𝜑</m:t>
                    </m:r>
                    <m:r>
                      <a:rPr lang="de-DE" sz="1200" i="1">
                        <a:latin typeface="Cambria Math" panose="02040503050406030204" pitchFamily="18" charset="0"/>
                        <a:ea typeface="Cambria Math" panose="02040503050406030204" pitchFamily="18" charset="0"/>
                      </a:rPr>
                      <m:t>)</m:t>
                    </m:r>
                  </m:oMath>
                </a14:m>
                <a:r>
                  <a:rPr lang="de-DE" sz="1200" dirty="0"/>
                  <a:t> : Laplace </a:t>
                </a:r>
                <a:endParaRPr lang="de-DE" sz="1200" dirty="0" smtClean="0"/>
              </a:p>
              <a:p>
                <a:r>
                  <a:rPr lang="de-DE" sz="1200" dirty="0" smtClean="0"/>
                  <a:t>spherical harmonics</a:t>
                </a:r>
              </a:p>
              <a:p>
                <a:endParaRPr lang="de-DE" dirty="0" smtClean="0"/>
              </a:p>
            </p:txBody>
          </p:sp>
        </mc:Choice>
        <mc:Fallback xmlns="">
          <p:sp>
            <p:nvSpPr>
              <p:cNvPr id="12" name="TextBox 11"/>
              <p:cNvSpPr txBox="1">
                <a:spLocks noRot="1" noChangeAspect="1" noMove="1" noResize="1" noEditPoints="1" noAdjustHandles="1" noChangeArrowheads="1" noChangeShapeType="1" noTextEdit="1"/>
              </p:cNvSpPr>
              <p:nvPr/>
            </p:nvSpPr>
            <p:spPr>
              <a:xfrm>
                <a:off x="6741365" y="4748944"/>
                <a:ext cx="3436670" cy="1292662"/>
              </a:xfrm>
              <a:prstGeom prst="rect">
                <a:avLst/>
              </a:prstGeom>
              <a:blipFill>
                <a:blip r:embed="rId7"/>
                <a:stretch>
                  <a:fillRect l="-177" t="-472"/>
                </a:stretch>
              </a:blipFill>
            </p:spPr>
            <p:txBody>
              <a:bodyPr/>
              <a:lstStyle/>
              <a:p>
                <a:r>
                  <a:rPr lang="de-DE">
                    <a:noFill/>
                  </a:rPr>
                  <a:t> </a:t>
                </a:r>
              </a:p>
            </p:txBody>
          </p:sp>
        </mc:Fallback>
      </mc:AlternateContent>
      <p:sp>
        <p:nvSpPr>
          <p:cNvPr id="3" name="Slide Number Placeholder 2"/>
          <p:cNvSpPr>
            <a:spLocks noGrp="1"/>
          </p:cNvSpPr>
          <p:nvPr>
            <p:ph type="sldNum" sz="quarter" idx="12"/>
          </p:nvPr>
        </p:nvSpPr>
        <p:spPr/>
        <p:txBody>
          <a:bodyPr/>
          <a:lstStyle/>
          <a:p>
            <a:fld id="{680D72F4-1C41-4187-A4BC-492CF086CF40}" type="slidenum">
              <a:rPr lang="sv-SE" smtClean="0"/>
              <a:pPr/>
              <a:t>9</a:t>
            </a:fld>
            <a:endParaRPr lang="sv-SE"/>
          </a:p>
        </p:txBody>
      </p:sp>
    </p:spTree>
    <p:extLst>
      <p:ext uri="{BB962C8B-B14F-4D97-AF65-F5344CB8AC3E}">
        <p14:creationId xmlns:p14="http://schemas.microsoft.com/office/powerpoint/2010/main" val="22581771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Quantum dots – Energy levels</a:t>
            </a:r>
            <a:endParaRPr lang="de-DE" dirty="0"/>
          </a:p>
        </p:txBody>
      </p:sp>
      <mc:AlternateContent xmlns:mc="http://schemas.openxmlformats.org/markup-compatibility/2006" xmlns:a14="http://schemas.microsoft.com/office/drawing/2010/main">
        <mc:Choice Requires="a14">
          <p:sp>
            <p:nvSpPr>
              <p:cNvPr id="5" name="TextBox 4"/>
              <p:cNvSpPr txBox="1"/>
              <p:nvPr/>
            </p:nvSpPr>
            <p:spPr>
              <a:xfrm>
                <a:off x="1453227" y="1486562"/>
                <a:ext cx="5422638" cy="1271310"/>
              </a:xfrm>
              <a:prstGeom prst="rect">
                <a:avLst/>
              </a:prstGeom>
              <a:noFill/>
            </p:spPr>
            <p:txBody>
              <a:bodyPr wrap="none" rtlCol="0">
                <a:spAutoFit/>
              </a:bodyPr>
              <a:lstStyle/>
              <a:p>
                <a:r>
                  <a:rPr lang="de-DE" dirty="0" smtClean="0"/>
                  <a:t>Find eigenvalues to this equation:</a:t>
                </a:r>
              </a:p>
              <a:p>
                <a:endParaRPr lang="de-DE" dirty="0" smtClean="0"/>
              </a:p>
              <a:p>
                <a:pPr/>
                <a14:m>
                  <m:oMathPara xmlns:m="http://schemas.openxmlformats.org/officeDocument/2006/math">
                    <m:oMathParaPr>
                      <m:jc m:val="centerGroup"/>
                    </m:oMathParaPr>
                    <m:oMath xmlns:m="http://schemas.openxmlformats.org/officeDocument/2006/math">
                      <m:r>
                        <a:rPr lang="de-DE" i="1">
                          <a:latin typeface="Cambria Math" panose="02040503050406030204" pitchFamily="18" charset="0"/>
                        </a:rPr>
                        <m:t>−</m:t>
                      </m:r>
                      <m:f>
                        <m:fPr>
                          <m:ctrlPr>
                            <a:rPr lang="de-DE" i="1">
                              <a:latin typeface="Cambria Math" panose="02040503050406030204" pitchFamily="18" charset="0"/>
                            </a:rPr>
                          </m:ctrlPr>
                        </m:fPr>
                        <m:num>
                          <m:sSup>
                            <m:sSupPr>
                              <m:ctrlPr>
                                <a:rPr lang="de-DE" i="1">
                                  <a:latin typeface="Cambria Math" panose="02040503050406030204" pitchFamily="18" charset="0"/>
                                </a:rPr>
                              </m:ctrlPr>
                            </m:sSupPr>
                            <m:e>
                              <m:r>
                                <a:rPr lang="de-DE" i="1">
                                  <a:latin typeface="Cambria Math" panose="02040503050406030204" pitchFamily="18" charset="0"/>
                                </a:rPr>
                                <m:t>ℏ</m:t>
                              </m:r>
                            </m:e>
                            <m:sup>
                              <m:r>
                                <a:rPr lang="de-DE" i="1">
                                  <a:latin typeface="Cambria Math" panose="02040503050406030204" pitchFamily="18" charset="0"/>
                                </a:rPr>
                                <m:t>2</m:t>
                              </m:r>
                            </m:sup>
                          </m:sSup>
                        </m:num>
                        <m:den>
                          <m:r>
                            <a:rPr lang="de-DE" i="1">
                              <a:latin typeface="Cambria Math" panose="02040503050406030204" pitchFamily="18" charset="0"/>
                            </a:rPr>
                            <m:t>2</m:t>
                          </m:r>
                          <m:r>
                            <a:rPr lang="de-DE" i="1">
                              <a:latin typeface="Cambria Math" panose="02040503050406030204" pitchFamily="18" charset="0"/>
                            </a:rPr>
                            <m:t>𝑚</m:t>
                          </m:r>
                        </m:den>
                      </m:f>
                      <m:f>
                        <m:fPr>
                          <m:ctrlPr>
                            <a:rPr lang="de-DE" i="1" smtClean="0">
                              <a:latin typeface="Cambria Math" panose="02040503050406030204" pitchFamily="18" charset="0"/>
                            </a:rPr>
                          </m:ctrlPr>
                        </m:fPr>
                        <m:num>
                          <m:sSup>
                            <m:sSupPr>
                              <m:ctrlPr>
                                <a:rPr lang="de-DE" b="0" i="1" smtClean="0">
                                  <a:latin typeface="Cambria Math" panose="02040503050406030204" pitchFamily="18" charset="0"/>
                                </a:rPr>
                              </m:ctrlPr>
                            </m:sSupPr>
                            <m:e>
                              <m:r>
                                <a:rPr lang="de-DE" b="0" i="1" smtClean="0">
                                  <a:latin typeface="Cambria Math" panose="02040503050406030204" pitchFamily="18" charset="0"/>
                                </a:rPr>
                                <m:t>𝑑</m:t>
                              </m:r>
                            </m:e>
                            <m:sup>
                              <m:r>
                                <a:rPr lang="de-DE" b="0" i="1" smtClean="0">
                                  <a:latin typeface="Cambria Math" panose="02040503050406030204" pitchFamily="18" charset="0"/>
                                </a:rPr>
                                <m:t>2</m:t>
                              </m:r>
                            </m:sup>
                          </m:sSup>
                          <m:r>
                            <a:rPr lang="de-DE" b="0" i="1" smtClean="0">
                              <a:latin typeface="Cambria Math" panose="02040503050406030204" pitchFamily="18" charset="0"/>
                            </a:rPr>
                            <m:t>𝑢</m:t>
                          </m:r>
                        </m:num>
                        <m:den>
                          <m:r>
                            <a:rPr lang="de-DE" b="0" i="1" smtClean="0">
                              <a:latin typeface="Cambria Math" panose="02040503050406030204" pitchFamily="18" charset="0"/>
                            </a:rPr>
                            <m:t>𝑑</m:t>
                          </m:r>
                          <m:sSup>
                            <m:sSupPr>
                              <m:ctrlPr>
                                <a:rPr lang="de-DE" b="0" i="1" smtClean="0">
                                  <a:latin typeface="Cambria Math" panose="02040503050406030204" pitchFamily="18" charset="0"/>
                                </a:rPr>
                              </m:ctrlPr>
                            </m:sSupPr>
                            <m:e>
                              <m:r>
                                <a:rPr lang="de-DE" b="0" i="1" smtClean="0">
                                  <a:latin typeface="Cambria Math" panose="02040503050406030204" pitchFamily="18" charset="0"/>
                                </a:rPr>
                                <m:t>𝑟</m:t>
                              </m:r>
                            </m:e>
                            <m:sup>
                              <m:r>
                                <a:rPr lang="de-DE" b="0" i="1" smtClean="0">
                                  <a:latin typeface="Cambria Math" panose="02040503050406030204" pitchFamily="18" charset="0"/>
                                </a:rPr>
                                <m:t>2</m:t>
                              </m:r>
                            </m:sup>
                          </m:sSup>
                        </m:den>
                      </m:f>
                      <m:r>
                        <a:rPr lang="de-DE" b="0" i="1" smtClean="0">
                          <a:latin typeface="Cambria Math" panose="02040503050406030204" pitchFamily="18" charset="0"/>
                        </a:rPr>
                        <m:t>+</m:t>
                      </m:r>
                      <m:d>
                        <m:dPr>
                          <m:begChr m:val="["/>
                          <m:endChr m:val="]"/>
                          <m:ctrlPr>
                            <a:rPr lang="de-DE" b="0" i="1" smtClean="0">
                              <a:latin typeface="Cambria Math" panose="02040503050406030204" pitchFamily="18" charset="0"/>
                            </a:rPr>
                          </m:ctrlPr>
                        </m:dPr>
                        <m:e>
                          <m:r>
                            <a:rPr lang="de-DE" b="0" i="1" smtClean="0">
                              <a:latin typeface="Cambria Math" panose="02040503050406030204" pitchFamily="18" charset="0"/>
                            </a:rPr>
                            <m:t>𝑉</m:t>
                          </m:r>
                          <m:d>
                            <m:dPr>
                              <m:ctrlPr>
                                <a:rPr lang="de-DE" b="0" i="1" smtClean="0">
                                  <a:latin typeface="Cambria Math" panose="02040503050406030204" pitchFamily="18" charset="0"/>
                                </a:rPr>
                              </m:ctrlPr>
                            </m:dPr>
                            <m:e>
                              <m:r>
                                <a:rPr lang="de-DE" b="0" i="1" smtClean="0">
                                  <a:latin typeface="Cambria Math" panose="02040503050406030204" pitchFamily="18" charset="0"/>
                                </a:rPr>
                                <m:t>𝑟</m:t>
                              </m:r>
                            </m:e>
                          </m:d>
                          <m:r>
                            <a:rPr lang="de-DE" b="0" i="1" smtClean="0">
                              <a:latin typeface="Cambria Math" panose="02040503050406030204" pitchFamily="18" charset="0"/>
                            </a:rPr>
                            <m:t>+</m:t>
                          </m:r>
                          <m:f>
                            <m:fPr>
                              <m:ctrlPr>
                                <a:rPr lang="de-DE" i="1">
                                  <a:latin typeface="Cambria Math" panose="02040503050406030204" pitchFamily="18" charset="0"/>
                                </a:rPr>
                              </m:ctrlPr>
                            </m:fPr>
                            <m:num>
                              <m:sSup>
                                <m:sSupPr>
                                  <m:ctrlPr>
                                    <a:rPr lang="de-DE" i="1">
                                      <a:latin typeface="Cambria Math" panose="02040503050406030204" pitchFamily="18" charset="0"/>
                                    </a:rPr>
                                  </m:ctrlPr>
                                </m:sSupPr>
                                <m:e>
                                  <m:r>
                                    <a:rPr lang="de-DE" i="1">
                                      <a:latin typeface="Cambria Math" panose="02040503050406030204" pitchFamily="18" charset="0"/>
                                    </a:rPr>
                                    <m:t>ℏ</m:t>
                                  </m:r>
                                </m:e>
                                <m:sup>
                                  <m:r>
                                    <a:rPr lang="de-DE" i="1">
                                      <a:latin typeface="Cambria Math" panose="02040503050406030204" pitchFamily="18" charset="0"/>
                                    </a:rPr>
                                    <m:t>2</m:t>
                                  </m:r>
                                </m:sup>
                              </m:sSup>
                            </m:num>
                            <m:den>
                              <m:r>
                                <a:rPr lang="de-DE" i="1">
                                  <a:latin typeface="Cambria Math" panose="02040503050406030204" pitchFamily="18" charset="0"/>
                                </a:rPr>
                                <m:t>2</m:t>
                              </m:r>
                              <m:r>
                                <a:rPr lang="de-DE" i="1">
                                  <a:latin typeface="Cambria Math" panose="02040503050406030204" pitchFamily="18" charset="0"/>
                                </a:rPr>
                                <m:t>𝑚</m:t>
                              </m:r>
                              <m:sSup>
                                <m:sSupPr>
                                  <m:ctrlPr>
                                    <a:rPr lang="de-DE" b="0" i="1" smtClean="0">
                                      <a:latin typeface="Cambria Math" panose="02040503050406030204" pitchFamily="18" charset="0"/>
                                    </a:rPr>
                                  </m:ctrlPr>
                                </m:sSupPr>
                                <m:e>
                                  <m:r>
                                    <a:rPr lang="de-DE" b="0" i="1" smtClean="0">
                                      <a:latin typeface="Cambria Math" panose="02040503050406030204" pitchFamily="18" charset="0"/>
                                    </a:rPr>
                                    <m:t>𝑟</m:t>
                                  </m:r>
                                </m:e>
                                <m:sup>
                                  <m:r>
                                    <a:rPr lang="de-DE" b="0" i="1" smtClean="0">
                                      <a:latin typeface="Cambria Math" panose="02040503050406030204" pitchFamily="18" charset="0"/>
                                    </a:rPr>
                                    <m:t>2</m:t>
                                  </m:r>
                                </m:sup>
                              </m:sSup>
                              <m:r>
                                <a:rPr lang="de-DE" b="0" i="1" smtClean="0">
                                  <a:latin typeface="Cambria Math" panose="02040503050406030204" pitchFamily="18" charset="0"/>
                                </a:rPr>
                                <m:t> </m:t>
                              </m:r>
                            </m:den>
                          </m:f>
                          <m:r>
                            <a:rPr lang="de-DE" b="0" i="1" smtClean="0">
                              <a:latin typeface="Cambria Math" panose="02040503050406030204" pitchFamily="18" charset="0"/>
                            </a:rPr>
                            <m:t>𝑙</m:t>
                          </m:r>
                          <m:d>
                            <m:dPr>
                              <m:ctrlPr>
                                <a:rPr lang="de-DE" b="0" i="1" smtClean="0">
                                  <a:latin typeface="Cambria Math" panose="02040503050406030204" pitchFamily="18" charset="0"/>
                                </a:rPr>
                              </m:ctrlPr>
                            </m:dPr>
                            <m:e>
                              <m:r>
                                <a:rPr lang="de-DE" b="0" i="1" smtClean="0">
                                  <a:latin typeface="Cambria Math" panose="02040503050406030204" pitchFamily="18" charset="0"/>
                                </a:rPr>
                                <m:t>𝑙</m:t>
                              </m:r>
                              <m:r>
                                <a:rPr lang="de-DE" b="0" i="1" smtClean="0">
                                  <a:latin typeface="Cambria Math" panose="02040503050406030204" pitchFamily="18" charset="0"/>
                                </a:rPr>
                                <m:t>+1</m:t>
                              </m:r>
                            </m:e>
                          </m:d>
                        </m:e>
                      </m:d>
                      <m:r>
                        <a:rPr lang="de-DE" b="0" i="1" smtClean="0">
                          <a:latin typeface="Cambria Math" panose="02040503050406030204" pitchFamily="18" charset="0"/>
                        </a:rPr>
                        <m:t>𝑢</m:t>
                      </m:r>
                      <m:d>
                        <m:dPr>
                          <m:ctrlPr>
                            <a:rPr lang="de-DE" b="0" i="1" smtClean="0">
                              <a:latin typeface="Cambria Math" panose="02040503050406030204" pitchFamily="18" charset="0"/>
                            </a:rPr>
                          </m:ctrlPr>
                        </m:dPr>
                        <m:e>
                          <m:r>
                            <a:rPr lang="de-DE" b="0" i="1" smtClean="0">
                              <a:latin typeface="Cambria Math" panose="02040503050406030204" pitchFamily="18" charset="0"/>
                            </a:rPr>
                            <m:t>𝑟</m:t>
                          </m:r>
                        </m:e>
                      </m:d>
                      <m:r>
                        <a:rPr lang="de-DE" b="0" i="1" smtClean="0">
                          <a:latin typeface="Cambria Math" panose="02040503050406030204" pitchFamily="18" charset="0"/>
                        </a:rPr>
                        <m:t>=</m:t>
                      </m:r>
                      <m:r>
                        <a:rPr lang="de-DE" b="0" i="1" smtClean="0">
                          <a:latin typeface="Cambria Math" panose="02040503050406030204" pitchFamily="18" charset="0"/>
                        </a:rPr>
                        <m:t>𝐸𝑢</m:t>
                      </m:r>
                      <m:d>
                        <m:dPr>
                          <m:ctrlPr>
                            <a:rPr lang="de-DE" b="0" i="1" smtClean="0">
                              <a:latin typeface="Cambria Math" panose="02040503050406030204" pitchFamily="18" charset="0"/>
                            </a:rPr>
                          </m:ctrlPr>
                        </m:dPr>
                        <m:e>
                          <m:r>
                            <a:rPr lang="de-DE" b="0" i="1" smtClean="0">
                              <a:latin typeface="Cambria Math" panose="02040503050406030204" pitchFamily="18" charset="0"/>
                            </a:rPr>
                            <m:t>𝑟</m:t>
                          </m:r>
                        </m:e>
                      </m:d>
                    </m:oMath>
                  </m:oMathPara>
                </a14:m>
                <a:endParaRPr lang="de-DE" dirty="0"/>
              </a:p>
            </p:txBody>
          </p:sp>
        </mc:Choice>
        <mc:Fallback xmlns="">
          <p:sp>
            <p:nvSpPr>
              <p:cNvPr id="5" name="TextBox 4"/>
              <p:cNvSpPr txBox="1">
                <a:spLocks noRot="1" noChangeAspect="1" noMove="1" noResize="1" noEditPoints="1" noAdjustHandles="1" noChangeArrowheads="1" noChangeShapeType="1" noTextEdit="1"/>
              </p:cNvSpPr>
              <p:nvPr/>
            </p:nvSpPr>
            <p:spPr>
              <a:xfrm>
                <a:off x="1453227" y="1486562"/>
                <a:ext cx="5422638" cy="1271310"/>
              </a:xfrm>
              <a:prstGeom prst="rect">
                <a:avLst/>
              </a:prstGeom>
              <a:blipFill>
                <a:blip r:embed="rId3"/>
                <a:stretch>
                  <a:fillRect l="-899" t="-2885"/>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1453227" y="3529364"/>
                <a:ext cx="7444970" cy="948465"/>
              </a:xfrm>
              <a:prstGeom prst="rect">
                <a:avLst/>
              </a:prstGeom>
              <a:noFill/>
            </p:spPr>
            <p:txBody>
              <a:bodyPr wrap="square" rtlCol="0">
                <a:spAutoFit/>
              </a:bodyPr>
              <a:lstStyle/>
              <a:p>
                <a:r>
                  <a:rPr lang="de-DE" dirty="0" smtClean="0"/>
                  <a:t>For infinitely deep potential well:</a:t>
                </a:r>
              </a:p>
              <a:p>
                <a:pPr/>
                <a14:m>
                  <m:oMathPara xmlns:m="http://schemas.openxmlformats.org/officeDocument/2006/math">
                    <m:oMathParaPr>
                      <m:jc m:val="centerGroup"/>
                    </m:oMathParaPr>
                    <m:oMath xmlns:m="http://schemas.openxmlformats.org/officeDocument/2006/math">
                      <m:sSub>
                        <m:sSubPr>
                          <m:ctrlPr>
                            <a:rPr lang="de-DE" b="0" i="1" smtClean="0">
                              <a:latin typeface="Cambria Math" panose="02040503050406030204" pitchFamily="18" charset="0"/>
                            </a:rPr>
                          </m:ctrlPr>
                        </m:sSubPr>
                        <m:e>
                          <m:r>
                            <a:rPr lang="de-DE" b="0" i="1" smtClean="0">
                              <a:latin typeface="Cambria Math" panose="02040503050406030204" pitchFamily="18" charset="0"/>
                            </a:rPr>
                            <m:t>𝐸</m:t>
                          </m:r>
                        </m:e>
                        <m:sub>
                          <m:r>
                            <a:rPr lang="de-DE" b="0" i="1" smtClean="0">
                              <a:latin typeface="Cambria Math" panose="02040503050406030204" pitchFamily="18" charset="0"/>
                            </a:rPr>
                            <m:t>𝑛</m:t>
                          </m:r>
                          <m:r>
                            <a:rPr lang="de-DE" b="0" i="1" smtClean="0">
                              <a:latin typeface="Cambria Math" panose="02040503050406030204" pitchFamily="18" charset="0"/>
                            </a:rPr>
                            <m:t>,</m:t>
                          </m:r>
                          <m:r>
                            <a:rPr lang="de-DE" b="0" i="1" smtClean="0">
                              <a:latin typeface="Cambria Math" panose="02040503050406030204" pitchFamily="18" charset="0"/>
                            </a:rPr>
                            <m:t>𝑙</m:t>
                          </m:r>
                          <m:r>
                            <a:rPr lang="de-DE" b="0" i="1" smtClean="0">
                              <a:latin typeface="Cambria Math" panose="02040503050406030204" pitchFamily="18" charset="0"/>
                            </a:rPr>
                            <m:t> </m:t>
                          </m:r>
                        </m:sub>
                      </m:sSub>
                      <m:r>
                        <a:rPr lang="de-DE" b="0" i="1" smtClean="0">
                          <a:latin typeface="Cambria Math" panose="02040503050406030204" pitchFamily="18" charset="0"/>
                        </a:rPr>
                        <m:t>=</m:t>
                      </m:r>
                      <m:f>
                        <m:fPr>
                          <m:ctrlPr>
                            <a:rPr lang="de-DE" b="0" i="1" smtClean="0">
                              <a:latin typeface="Cambria Math" panose="02040503050406030204" pitchFamily="18" charset="0"/>
                            </a:rPr>
                          </m:ctrlPr>
                        </m:fPr>
                        <m:num>
                          <m:sSup>
                            <m:sSupPr>
                              <m:ctrlPr>
                                <a:rPr lang="de-DE" b="0" i="1" smtClean="0">
                                  <a:latin typeface="Cambria Math" panose="02040503050406030204" pitchFamily="18" charset="0"/>
                                </a:rPr>
                              </m:ctrlPr>
                            </m:sSupPr>
                            <m:e>
                              <m:r>
                                <a:rPr lang="de-DE" b="0" i="1" smtClean="0">
                                  <a:latin typeface="Cambria Math" panose="02040503050406030204" pitchFamily="18" charset="0"/>
                                </a:rPr>
                                <m:t>ℏ</m:t>
                              </m:r>
                            </m:e>
                            <m:sup>
                              <m:r>
                                <a:rPr lang="de-DE" b="0" i="1" smtClean="0">
                                  <a:latin typeface="Cambria Math" panose="02040503050406030204" pitchFamily="18" charset="0"/>
                                </a:rPr>
                                <m:t>2</m:t>
                              </m:r>
                            </m:sup>
                          </m:sSup>
                        </m:num>
                        <m:den>
                          <m:r>
                            <a:rPr lang="de-DE" b="0" i="1" smtClean="0">
                              <a:latin typeface="Cambria Math" panose="02040503050406030204" pitchFamily="18" charset="0"/>
                            </a:rPr>
                            <m:t>2</m:t>
                          </m:r>
                          <m:r>
                            <a:rPr lang="de-DE" b="0" i="1" smtClean="0">
                              <a:latin typeface="Cambria Math" panose="02040503050406030204" pitchFamily="18" charset="0"/>
                            </a:rPr>
                            <m:t>𝑚</m:t>
                          </m:r>
                        </m:den>
                      </m:f>
                      <m:sSup>
                        <m:sSupPr>
                          <m:ctrlPr>
                            <a:rPr lang="de-DE" b="0" i="1" smtClean="0">
                              <a:latin typeface="Cambria Math" panose="02040503050406030204" pitchFamily="18" charset="0"/>
                            </a:rPr>
                          </m:ctrlPr>
                        </m:sSupPr>
                        <m:e>
                          <m:d>
                            <m:dPr>
                              <m:ctrlPr>
                                <a:rPr lang="de-DE" b="0" i="1" smtClean="0">
                                  <a:latin typeface="Cambria Math" panose="02040503050406030204" pitchFamily="18" charset="0"/>
                                </a:rPr>
                              </m:ctrlPr>
                            </m:dPr>
                            <m:e>
                              <m:f>
                                <m:fPr>
                                  <m:ctrlPr>
                                    <a:rPr lang="de-DE" b="0" i="1" smtClean="0">
                                      <a:latin typeface="Cambria Math" panose="02040503050406030204" pitchFamily="18" charset="0"/>
                                    </a:rPr>
                                  </m:ctrlPr>
                                </m:fPr>
                                <m:num>
                                  <m:sSub>
                                    <m:sSubPr>
                                      <m:ctrlPr>
                                        <a:rPr lang="de-DE" b="0" i="1" smtClean="0">
                                          <a:latin typeface="Cambria Math" panose="02040503050406030204" pitchFamily="18" charset="0"/>
                                          <a:ea typeface="Cambria Math" panose="02040503050406030204" pitchFamily="18" charset="0"/>
                                        </a:rPr>
                                      </m:ctrlPr>
                                    </m:sSubPr>
                                    <m:e>
                                      <m:r>
                                        <m:rPr>
                                          <m:sty m:val="p"/>
                                        </m:rPr>
                                        <a:rPr lang="el-GR" b="0" i="1" smtClean="0">
                                          <a:latin typeface="Cambria Math" panose="02040503050406030204" pitchFamily="18" charset="0"/>
                                          <a:ea typeface="Cambria Math" panose="02040503050406030204" pitchFamily="18" charset="0"/>
                                        </a:rPr>
                                        <m:t>Χ</m:t>
                                      </m:r>
                                    </m:e>
                                    <m:sub>
                                      <m:r>
                                        <a:rPr lang="de-DE" b="0" i="1" smtClean="0">
                                          <a:latin typeface="Cambria Math" panose="02040503050406030204" pitchFamily="18" charset="0"/>
                                          <a:ea typeface="Cambria Math" panose="02040503050406030204" pitchFamily="18" charset="0"/>
                                        </a:rPr>
                                        <m:t>𝑛𝑙</m:t>
                                      </m:r>
                                    </m:sub>
                                  </m:sSub>
                                </m:num>
                                <m:den>
                                  <m:r>
                                    <a:rPr lang="de-DE" b="0" i="1" smtClean="0">
                                      <a:latin typeface="Cambria Math" panose="02040503050406030204" pitchFamily="18" charset="0"/>
                                    </a:rPr>
                                    <m:t>𝑅</m:t>
                                  </m:r>
                                </m:den>
                              </m:f>
                            </m:e>
                          </m:d>
                        </m:e>
                        <m:sup>
                          <m:r>
                            <a:rPr lang="de-DE" b="0" i="1" smtClean="0">
                              <a:latin typeface="Cambria Math" panose="02040503050406030204" pitchFamily="18" charset="0"/>
                            </a:rPr>
                            <m:t>2</m:t>
                          </m:r>
                        </m:sup>
                      </m:sSup>
                    </m:oMath>
                  </m:oMathPara>
                </a14:m>
                <a:endParaRPr lang="de-DE" dirty="0"/>
              </a:p>
            </p:txBody>
          </p:sp>
        </mc:Choice>
        <mc:Fallback xmlns="">
          <p:sp>
            <p:nvSpPr>
              <p:cNvPr id="7" name="TextBox 6"/>
              <p:cNvSpPr txBox="1">
                <a:spLocks noRot="1" noChangeAspect="1" noMove="1" noResize="1" noEditPoints="1" noAdjustHandles="1" noChangeArrowheads="1" noChangeShapeType="1" noTextEdit="1"/>
              </p:cNvSpPr>
              <p:nvPr/>
            </p:nvSpPr>
            <p:spPr>
              <a:xfrm>
                <a:off x="1453227" y="3529364"/>
                <a:ext cx="7444970" cy="948465"/>
              </a:xfrm>
              <a:prstGeom prst="rect">
                <a:avLst/>
              </a:prstGeom>
              <a:blipFill>
                <a:blip r:embed="rId4"/>
                <a:stretch>
                  <a:fillRect l="-655" t="-3846"/>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8" name="Rectangle 7"/>
              <p:cNvSpPr/>
              <p:nvPr/>
            </p:nvSpPr>
            <p:spPr>
              <a:xfrm>
                <a:off x="4248223" y="4475167"/>
                <a:ext cx="2249116" cy="276999"/>
              </a:xfrm>
              <a:prstGeom prst="rect">
                <a:avLst/>
              </a:prstGeom>
            </p:spPr>
            <p:txBody>
              <a:bodyPr wrap="square">
                <a:spAutoFit/>
              </a:bodyPr>
              <a:lstStyle/>
              <a:p>
                <a14:m>
                  <m:oMath xmlns:m="http://schemas.openxmlformats.org/officeDocument/2006/math">
                    <m:sSub>
                      <m:sSubPr>
                        <m:ctrlPr>
                          <a:rPr lang="de-DE" sz="1200" i="1">
                            <a:latin typeface="Cambria Math" panose="02040503050406030204" pitchFamily="18" charset="0"/>
                            <a:ea typeface="Cambria Math" panose="02040503050406030204" pitchFamily="18" charset="0"/>
                          </a:rPr>
                        </m:ctrlPr>
                      </m:sSubPr>
                      <m:e>
                        <m:r>
                          <m:rPr>
                            <m:sty m:val="p"/>
                          </m:rPr>
                          <a:rPr lang="el-GR" sz="1200" i="1">
                            <a:latin typeface="Cambria Math" panose="02040503050406030204" pitchFamily="18" charset="0"/>
                            <a:ea typeface="Cambria Math" panose="02040503050406030204" pitchFamily="18" charset="0"/>
                          </a:rPr>
                          <m:t>Χ</m:t>
                        </m:r>
                      </m:e>
                      <m:sub>
                        <m:r>
                          <a:rPr lang="de-DE" sz="1200" i="1">
                            <a:latin typeface="Cambria Math" panose="02040503050406030204" pitchFamily="18" charset="0"/>
                            <a:ea typeface="Cambria Math" panose="02040503050406030204" pitchFamily="18" charset="0"/>
                          </a:rPr>
                          <m:t>𝑛𝑙</m:t>
                        </m:r>
                      </m:sub>
                    </m:sSub>
                  </m:oMath>
                </a14:m>
                <a:r>
                  <a:rPr lang="de-DE" sz="1200" dirty="0" smtClean="0"/>
                  <a:t> : roots of Bessel functions</a:t>
                </a:r>
                <a:endParaRPr lang="de-DE" sz="1200" dirty="0"/>
              </a:p>
            </p:txBody>
          </p:sp>
        </mc:Choice>
        <mc:Fallback xmlns="">
          <p:sp>
            <p:nvSpPr>
              <p:cNvPr id="8" name="Rectangle 7"/>
              <p:cNvSpPr>
                <a:spLocks noRot="1" noChangeAspect="1" noMove="1" noResize="1" noEditPoints="1" noAdjustHandles="1" noChangeArrowheads="1" noChangeShapeType="1" noTextEdit="1"/>
              </p:cNvSpPr>
              <p:nvPr/>
            </p:nvSpPr>
            <p:spPr>
              <a:xfrm>
                <a:off x="4248223" y="4475167"/>
                <a:ext cx="2249116" cy="276999"/>
              </a:xfrm>
              <a:prstGeom prst="rect">
                <a:avLst/>
              </a:prstGeom>
              <a:blipFill>
                <a:blip r:embed="rId5"/>
                <a:stretch>
                  <a:fillRect t="-2174" b="-13043"/>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1453227" y="4899065"/>
                <a:ext cx="5589992" cy="524567"/>
              </a:xfrm>
              <a:prstGeom prst="rect">
                <a:avLst/>
              </a:prstGeom>
              <a:noFill/>
            </p:spPr>
            <p:txBody>
              <a:bodyPr wrap="none" rtlCol="0">
                <a:spAutoFit/>
              </a:bodyPr>
              <a:lstStyle/>
              <a:p>
                <a:r>
                  <a:rPr lang="de-DE" dirty="0" smtClean="0"/>
                  <a:t>Note: no bound state for shallow QD with </a:t>
                </a:r>
                <a14:m>
                  <m:oMath xmlns:m="http://schemas.openxmlformats.org/officeDocument/2006/math">
                    <m:sSub>
                      <m:sSubPr>
                        <m:ctrlPr>
                          <a:rPr lang="de-DE" b="0" i="1" smtClean="0">
                            <a:latin typeface="Cambria Math" panose="02040503050406030204" pitchFamily="18" charset="0"/>
                          </a:rPr>
                        </m:ctrlPr>
                      </m:sSubPr>
                      <m:e>
                        <m:r>
                          <a:rPr lang="de-DE" b="0" i="1" smtClean="0">
                            <a:latin typeface="Cambria Math" panose="02040503050406030204" pitchFamily="18" charset="0"/>
                          </a:rPr>
                          <m:t>𝑉</m:t>
                        </m:r>
                      </m:e>
                      <m:sub>
                        <m:r>
                          <a:rPr lang="de-DE" b="0" i="1" smtClean="0">
                            <a:latin typeface="Cambria Math" panose="02040503050406030204" pitchFamily="18" charset="0"/>
                          </a:rPr>
                          <m:t>0</m:t>
                        </m:r>
                      </m:sub>
                    </m:sSub>
                    <m:r>
                      <a:rPr lang="de-DE" b="0" i="1" smtClean="0">
                        <a:latin typeface="Cambria Math" panose="02040503050406030204" pitchFamily="18" charset="0"/>
                        <a:ea typeface="Cambria Math" panose="02040503050406030204" pitchFamily="18" charset="0"/>
                      </a:rPr>
                      <m:t>&lt;</m:t>
                    </m:r>
                    <m:f>
                      <m:fPr>
                        <m:ctrlPr>
                          <a:rPr lang="de-DE" b="0" i="1" smtClean="0">
                            <a:latin typeface="Cambria Math" panose="02040503050406030204" pitchFamily="18" charset="0"/>
                            <a:ea typeface="Cambria Math" panose="02040503050406030204" pitchFamily="18" charset="0"/>
                          </a:rPr>
                        </m:ctrlPr>
                      </m:fPr>
                      <m:num>
                        <m:r>
                          <a:rPr lang="de-DE" b="0" i="1" smtClean="0">
                            <a:latin typeface="Cambria Math" panose="02040503050406030204" pitchFamily="18" charset="0"/>
                            <a:ea typeface="Cambria Math" panose="02040503050406030204" pitchFamily="18" charset="0"/>
                          </a:rPr>
                          <m:t>𝜋</m:t>
                        </m:r>
                        <m:sSup>
                          <m:sSupPr>
                            <m:ctrlPr>
                              <a:rPr lang="de-DE" b="0" i="1" smtClean="0">
                                <a:latin typeface="Cambria Math" panose="02040503050406030204" pitchFamily="18" charset="0"/>
                                <a:ea typeface="Cambria Math" panose="02040503050406030204" pitchFamily="18" charset="0"/>
                              </a:rPr>
                            </m:ctrlPr>
                          </m:sSupPr>
                          <m:e>
                            <m:r>
                              <a:rPr lang="de-DE" b="0" i="1" smtClean="0">
                                <a:latin typeface="Cambria Math" panose="02040503050406030204" pitchFamily="18" charset="0"/>
                                <a:ea typeface="Cambria Math" panose="02040503050406030204" pitchFamily="18" charset="0"/>
                              </a:rPr>
                              <m:t>ℏ</m:t>
                            </m:r>
                          </m:e>
                          <m:sup>
                            <m:r>
                              <a:rPr lang="de-DE" b="0" i="1" smtClean="0">
                                <a:latin typeface="Cambria Math" panose="02040503050406030204" pitchFamily="18" charset="0"/>
                                <a:ea typeface="Cambria Math" panose="02040503050406030204" pitchFamily="18" charset="0"/>
                              </a:rPr>
                              <m:t>2</m:t>
                            </m:r>
                          </m:sup>
                        </m:sSup>
                      </m:num>
                      <m:den>
                        <m:r>
                          <a:rPr lang="de-DE" b="0" i="1" smtClean="0">
                            <a:latin typeface="Cambria Math" panose="02040503050406030204" pitchFamily="18" charset="0"/>
                            <a:ea typeface="Cambria Math" panose="02040503050406030204" pitchFamily="18" charset="0"/>
                          </a:rPr>
                          <m:t>8</m:t>
                        </m:r>
                        <m:r>
                          <a:rPr lang="de-DE" b="0" i="1" smtClean="0">
                            <a:latin typeface="Cambria Math" panose="02040503050406030204" pitchFamily="18" charset="0"/>
                            <a:ea typeface="Cambria Math" panose="02040503050406030204" pitchFamily="18" charset="0"/>
                          </a:rPr>
                          <m:t>𝑚</m:t>
                        </m:r>
                        <m:sSup>
                          <m:sSupPr>
                            <m:ctrlPr>
                              <a:rPr lang="de-DE" b="0" i="1" smtClean="0">
                                <a:latin typeface="Cambria Math" panose="02040503050406030204" pitchFamily="18" charset="0"/>
                                <a:ea typeface="Cambria Math" panose="02040503050406030204" pitchFamily="18" charset="0"/>
                              </a:rPr>
                            </m:ctrlPr>
                          </m:sSupPr>
                          <m:e>
                            <m:r>
                              <a:rPr lang="de-DE" b="0" i="1" smtClean="0">
                                <a:latin typeface="Cambria Math" panose="02040503050406030204" pitchFamily="18" charset="0"/>
                                <a:ea typeface="Cambria Math" panose="02040503050406030204" pitchFamily="18" charset="0"/>
                              </a:rPr>
                              <m:t>𝑅</m:t>
                            </m:r>
                          </m:e>
                          <m:sup>
                            <m:r>
                              <a:rPr lang="de-DE" b="0" i="1" smtClean="0">
                                <a:latin typeface="Cambria Math" panose="02040503050406030204" pitchFamily="18" charset="0"/>
                                <a:ea typeface="Cambria Math" panose="02040503050406030204" pitchFamily="18" charset="0"/>
                              </a:rPr>
                              <m:t>2</m:t>
                            </m:r>
                          </m:sup>
                        </m:sSup>
                      </m:den>
                    </m:f>
                  </m:oMath>
                </a14:m>
                <a:r>
                  <a:rPr lang="de-DE" dirty="0" smtClean="0"/>
                  <a:t> </a:t>
                </a:r>
                <a:endParaRPr lang="de-DE" dirty="0"/>
              </a:p>
            </p:txBody>
          </p:sp>
        </mc:Choice>
        <mc:Fallback xmlns="">
          <p:sp>
            <p:nvSpPr>
              <p:cNvPr id="9" name="TextBox 8"/>
              <p:cNvSpPr txBox="1">
                <a:spLocks noRot="1" noChangeAspect="1" noMove="1" noResize="1" noEditPoints="1" noAdjustHandles="1" noChangeArrowheads="1" noChangeShapeType="1" noTextEdit="1"/>
              </p:cNvSpPr>
              <p:nvPr/>
            </p:nvSpPr>
            <p:spPr>
              <a:xfrm>
                <a:off x="1453227" y="4899065"/>
                <a:ext cx="5589992" cy="524567"/>
              </a:xfrm>
              <a:prstGeom prst="rect">
                <a:avLst/>
              </a:prstGeom>
              <a:blipFill>
                <a:blip r:embed="rId6"/>
                <a:stretch>
                  <a:fillRect l="-872" b="-5814"/>
                </a:stretch>
              </a:blipFill>
            </p:spPr>
            <p:txBody>
              <a:bodyPr/>
              <a:lstStyle/>
              <a:p>
                <a:r>
                  <a:rPr lang="de-DE">
                    <a:noFill/>
                  </a:rPr>
                  <a:t> </a:t>
                </a:r>
              </a:p>
            </p:txBody>
          </p:sp>
        </mc:Fallback>
      </mc:AlternateContent>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75865" y="2307629"/>
            <a:ext cx="2119061" cy="2306037"/>
          </a:xfrm>
          <a:prstGeom prst="rect">
            <a:avLst/>
          </a:prstGeom>
        </p:spPr>
      </p:pic>
      <p:sp>
        <p:nvSpPr>
          <p:cNvPr id="3" name="Slide Number Placeholder 2"/>
          <p:cNvSpPr>
            <a:spLocks noGrp="1"/>
          </p:cNvSpPr>
          <p:nvPr>
            <p:ph type="sldNum" sz="quarter" idx="12"/>
          </p:nvPr>
        </p:nvSpPr>
        <p:spPr/>
        <p:txBody>
          <a:bodyPr/>
          <a:lstStyle/>
          <a:p>
            <a:fld id="{680D72F4-1C41-4187-A4BC-492CF086CF40}" type="slidenum">
              <a:rPr lang="sv-SE" smtClean="0"/>
              <a:pPr/>
              <a:t>10</a:t>
            </a:fld>
            <a:endParaRPr lang="sv-SE"/>
          </a:p>
        </p:txBody>
      </p:sp>
    </p:spTree>
    <p:extLst>
      <p:ext uri="{BB962C8B-B14F-4D97-AF65-F5344CB8AC3E}">
        <p14:creationId xmlns:p14="http://schemas.microsoft.com/office/powerpoint/2010/main" val="37317635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Strong vs. </a:t>
            </a:r>
            <a:r>
              <a:rPr lang="de-DE" dirty="0"/>
              <a:t>w</a:t>
            </a:r>
            <a:r>
              <a:rPr lang="de-DE" dirty="0" smtClean="0"/>
              <a:t>eak confinement</a:t>
            </a:r>
            <a:endParaRPr lang="de-DE"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846633" y="1454123"/>
            <a:ext cx="3807247" cy="2220606"/>
          </a:xfrm>
        </p:spPr>
      </p:pic>
      <p:cxnSp>
        <p:nvCxnSpPr>
          <p:cNvPr id="5" name="Straight Arrow Connector 4"/>
          <p:cNvCxnSpPr/>
          <p:nvPr/>
        </p:nvCxnSpPr>
        <p:spPr>
          <a:xfrm>
            <a:off x="2890486" y="3663735"/>
            <a:ext cx="3860118" cy="613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3123689" y="3596231"/>
            <a:ext cx="570732" cy="4368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6360204" y="3596231"/>
            <a:ext cx="570732" cy="4368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p:cNvSpPr txBox="1"/>
              <p:nvPr/>
            </p:nvSpPr>
            <p:spPr>
              <a:xfrm>
                <a:off x="355941" y="3964446"/>
                <a:ext cx="4246744" cy="1979709"/>
              </a:xfrm>
              <a:prstGeom prst="rect">
                <a:avLst/>
              </a:prstGeom>
              <a:noFill/>
            </p:spPr>
            <p:txBody>
              <a:bodyPr wrap="square" rtlCol="0">
                <a:spAutoFit/>
              </a:bodyPr>
              <a:lstStyle/>
              <a:p>
                <a:pPr marL="285750" indent="-285750">
                  <a:buFont typeface="Arial" panose="020B0604020202020204" pitchFamily="34" charset="0"/>
                  <a:buChar char="•"/>
                </a:pPr>
                <a:r>
                  <a:rPr lang="de-DE" sz="1600" dirty="0" smtClean="0"/>
                  <a:t>Coulomb interaction &lt; quantum confinement</a:t>
                </a:r>
              </a:p>
              <a:p>
                <a:pPr marL="285750" indent="-285750">
                  <a:buFont typeface="Arial" panose="020B0604020202020204" pitchFamily="34" charset="0"/>
                  <a:buChar char="•"/>
                </a:pPr>
                <a:r>
                  <a:rPr lang="de-DE" sz="1600" dirty="0" smtClean="0"/>
                  <a:t>Electron-hole-interaction ≈ 0</a:t>
                </a:r>
              </a:p>
              <a:p>
                <a:pPr marL="285750" indent="-285750">
                  <a:buFont typeface="Arial" panose="020B0604020202020204" pitchFamily="34" charset="0"/>
                  <a:buChar char="•"/>
                </a:pPr>
                <a:r>
                  <a:rPr lang="de-DE" sz="1600" dirty="0" smtClean="0"/>
                  <a:t>Ground state: </a:t>
                </a:r>
              </a:p>
              <a:p>
                <a:pPr/>
                <a14:m>
                  <m:oMathPara xmlns:m="http://schemas.openxmlformats.org/officeDocument/2006/math">
                    <m:oMathParaPr>
                      <m:jc m:val="centerGroup"/>
                    </m:oMathParaPr>
                    <m:oMath xmlns:m="http://schemas.openxmlformats.org/officeDocument/2006/math">
                      <m:sSub>
                        <m:sSubPr>
                          <m:ctrlPr>
                            <a:rPr lang="de-DE" sz="1400" i="1">
                              <a:latin typeface="Cambria Math" panose="02040503050406030204" pitchFamily="18" charset="0"/>
                            </a:rPr>
                          </m:ctrlPr>
                        </m:sSubPr>
                        <m:e>
                          <m:r>
                            <a:rPr lang="de-DE" sz="1400" i="1">
                              <a:latin typeface="Cambria Math" panose="02040503050406030204" pitchFamily="18" charset="0"/>
                            </a:rPr>
                            <m:t>𝐸</m:t>
                          </m:r>
                        </m:e>
                        <m:sub>
                          <m:r>
                            <a:rPr lang="de-DE" sz="1400" b="0" i="1" smtClean="0">
                              <a:latin typeface="Cambria Math" panose="02040503050406030204" pitchFamily="18" charset="0"/>
                            </a:rPr>
                            <m:t>1</m:t>
                          </m:r>
                          <m:r>
                            <a:rPr lang="de-DE" sz="1400" b="0" i="1" smtClean="0">
                              <a:latin typeface="Cambria Math" panose="02040503050406030204" pitchFamily="18" charset="0"/>
                            </a:rPr>
                            <m:t>𝑠</m:t>
                          </m:r>
                          <m:r>
                            <a:rPr lang="de-DE" sz="1400" i="1">
                              <a:latin typeface="Cambria Math" panose="02040503050406030204" pitchFamily="18" charset="0"/>
                            </a:rPr>
                            <m:t>,</m:t>
                          </m:r>
                          <m:r>
                            <a:rPr lang="de-DE" sz="1400" b="0" i="1" smtClean="0">
                              <a:latin typeface="Cambria Math" panose="02040503050406030204" pitchFamily="18" charset="0"/>
                            </a:rPr>
                            <m:t>1</m:t>
                          </m:r>
                          <m:r>
                            <a:rPr lang="de-DE" sz="1400" b="0" i="1" smtClean="0">
                              <a:latin typeface="Cambria Math" panose="02040503050406030204" pitchFamily="18" charset="0"/>
                            </a:rPr>
                            <m:t>𝑠</m:t>
                          </m:r>
                          <m:r>
                            <a:rPr lang="de-DE" sz="1400" i="1">
                              <a:latin typeface="Cambria Math" panose="02040503050406030204" pitchFamily="18" charset="0"/>
                            </a:rPr>
                            <m:t> </m:t>
                          </m:r>
                        </m:sub>
                      </m:sSub>
                      <m:r>
                        <a:rPr lang="de-DE" sz="1400" i="1">
                          <a:latin typeface="Cambria Math" panose="02040503050406030204" pitchFamily="18" charset="0"/>
                        </a:rPr>
                        <m:t>=</m:t>
                      </m:r>
                      <m:sSub>
                        <m:sSubPr>
                          <m:ctrlPr>
                            <a:rPr lang="de-DE" sz="1400" b="0" i="1" smtClean="0">
                              <a:latin typeface="Cambria Math" panose="02040503050406030204" pitchFamily="18" charset="0"/>
                            </a:rPr>
                          </m:ctrlPr>
                        </m:sSubPr>
                        <m:e>
                          <m:r>
                            <a:rPr lang="de-DE" sz="1400" b="0" i="1" smtClean="0">
                              <a:latin typeface="Cambria Math" panose="02040503050406030204" pitchFamily="18" charset="0"/>
                            </a:rPr>
                            <m:t>𝐸</m:t>
                          </m:r>
                        </m:e>
                        <m:sub>
                          <m:r>
                            <a:rPr lang="de-DE" sz="1400" b="0" i="1" smtClean="0">
                              <a:latin typeface="Cambria Math" panose="02040503050406030204" pitchFamily="18" charset="0"/>
                            </a:rPr>
                            <m:t>𝑔</m:t>
                          </m:r>
                        </m:sub>
                      </m:sSub>
                      <m:r>
                        <a:rPr lang="de-DE" sz="1400" b="0" i="1" smtClean="0">
                          <a:latin typeface="Cambria Math" panose="02040503050406030204" pitchFamily="18" charset="0"/>
                        </a:rPr>
                        <m:t>+</m:t>
                      </m:r>
                      <m:sSup>
                        <m:sSupPr>
                          <m:ctrlPr>
                            <a:rPr lang="de-DE" sz="1400" b="0" i="1" smtClean="0">
                              <a:latin typeface="Cambria Math" panose="02040503050406030204" pitchFamily="18" charset="0"/>
                            </a:rPr>
                          </m:ctrlPr>
                        </m:sSupPr>
                        <m:e>
                          <m:r>
                            <a:rPr lang="de-DE" sz="1400" b="0" i="1" smtClean="0">
                              <a:latin typeface="Cambria Math" panose="02040503050406030204" pitchFamily="18" charset="0"/>
                            </a:rPr>
                            <m:t>𝜋</m:t>
                          </m:r>
                        </m:e>
                        <m:sup>
                          <m:r>
                            <a:rPr lang="de-DE" sz="1400" b="0" i="1" smtClean="0">
                              <a:latin typeface="Cambria Math" panose="02040503050406030204" pitchFamily="18" charset="0"/>
                            </a:rPr>
                            <m:t>2</m:t>
                          </m:r>
                        </m:sup>
                      </m:sSup>
                      <m:sSup>
                        <m:sSupPr>
                          <m:ctrlPr>
                            <a:rPr lang="de-DE" sz="1400" i="1">
                              <a:latin typeface="Cambria Math" panose="02040503050406030204" pitchFamily="18" charset="0"/>
                            </a:rPr>
                          </m:ctrlPr>
                        </m:sSupPr>
                        <m:e>
                          <m:d>
                            <m:dPr>
                              <m:ctrlPr>
                                <a:rPr lang="de-DE" sz="1400" i="1">
                                  <a:latin typeface="Cambria Math" panose="02040503050406030204" pitchFamily="18" charset="0"/>
                                </a:rPr>
                              </m:ctrlPr>
                            </m:dPr>
                            <m:e>
                              <m:f>
                                <m:fPr>
                                  <m:ctrlPr>
                                    <a:rPr lang="de-DE" sz="1400" i="1">
                                      <a:latin typeface="Cambria Math" panose="02040503050406030204" pitchFamily="18" charset="0"/>
                                    </a:rPr>
                                  </m:ctrlPr>
                                </m:fPr>
                                <m:num>
                                  <m:sSub>
                                    <m:sSubPr>
                                      <m:ctrlPr>
                                        <a:rPr lang="de-DE" sz="1400" i="1">
                                          <a:latin typeface="Cambria Math" panose="02040503050406030204" pitchFamily="18" charset="0"/>
                                          <a:ea typeface="Cambria Math" panose="02040503050406030204" pitchFamily="18" charset="0"/>
                                        </a:rPr>
                                      </m:ctrlPr>
                                    </m:sSubPr>
                                    <m:e>
                                      <m:r>
                                        <a:rPr lang="de-DE" sz="1400" b="0" i="1" smtClean="0">
                                          <a:latin typeface="Cambria Math" panose="02040503050406030204" pitchFamily="18" charset="0"/>
                                          <a:ea typeface="Cambria Math" panose="02040503050406030204" pitchFamily="18" charset="0"/>
                                        </a:rPr>
                                        <m:t>𝑎</m:t>
                                      </m:r>
                                    </m:e>
                                    <m:sub>
                                      <m:r>
                                        <a:rPr lang="de-DE" sz="1400" b="0" i="1" smtClean="0">
                                          <a:latin typeface="Cambria Math" panose="02040503050406030204" pitchFamily="18" charset="0"/>
                                          <a:ea typeface="Cambria Math" panose="02040503050406030204" pitchFamily="18" charset="0"/>
                                        </a:rPr>
                                        <m:t>𝑋</m:t>
                                      </m:r>
                                    </m:sub>
                                  </m:sSub>
                                </m:num>
                                <m:den>
                                  <m:r>
                                    <a:rPr lang="de-DE" sz="1400" i="1">
                                      <a:latin typeface="Cambria Math" panose="02040503050406030204" pitchFamily="18" charset="0"/>
                                    </a:rPr>
                                    <m:t>𝑅</m:t>
                                  </m:r>
                                </m:den>
                              </m:f>
                            </m:e>
                          </m:d>
                        </m:e>
                        <m:sup>
                          <m:r>
                            <a:rPr lang="de-DE" sz="1400" i="1">
                              <a:latin typeface="Cambria Math" panose="02040503050406030204" pitchFamily="18" charset="0"/>
                            </a:rPr>
                            <m:t>2</m:t>
                          </m:r>
                        </m:sup>
                      </m:sSup>
                      <m:r>
                        <a:rPr lang="de-DE" sz="1400" b="0" i="1" smtClean="0">
                          <a:latin typeface="Cambria Math" panose="02040503050406030204" pitchFamily="18" charset="0"/>
                        </a:rPr>
                        <m:t>−1.786</m:t>
                      </m:r>
                      <m:d>
                        <m:dPr>
                          <m:ctrlPr>
                            <a:rPr lang="de-DE" sz="1400" i="1">
                              <a:latin typeface="Cambria Math" panose="02040503050406030204" pitchFamily="18" charset="0"/>
                            </a:rPr>
                          </m:ctrlPr>
                        </m:dPr>
                        <m:e>
                          <m:f>
                            <m:fPr>
                              <m:ctrlPr>
                                <a:rPr lang="de-DE" sz="1400" i="1">
                                  <a:latin typeface="Cambria Math" panose="02040503050406030204" pitchFamily="18" charset="0"/>
                                </a:rPr>
                              </m:ctrlPr>
                            </m:fPr>
                            <m:num>
                              <m:sSub>
                                <m:sSubPr>
                                  <m:ctrlPr>
                                    <a:rPr lang="de-DE" sz="1400" i="1">
                                      <a:latin typeface="Cambria Math" panose="02040503050406030204" pitchFamily="18" charset="0"/>
                                      <a:ea typeface="Cambria Math" panose="02040503050406030204" pitchFamily="18" charset="0"/>
                                    </a:rPr>
                                  </m:ctrlPr>
                                </m:sSubPr>
                                <m:e>
                                  <m:r>
                                    <a:rPr lang="de-DE" sz="1400" i="1">
                                      <a:latin typeface="Cambria Math" panose="02040503050406030204" pitchFamily="18" charset="0"/>
                                      <a:ea typeface="Cambria Math" panose="02040503050406030204" pitchFamily="18" charset="0"/>
                                    </a:rPr>
                                    <m:t>𝑎</m:t>
                                  </m:r>
                                </m:e>
                                <m:sub>
                                  <m:r>
                                    <a:rPr lang="de-DE" sz="1400" i="1">
                                      <a:latin typeface="Cambria Math" panose="02040503050406030204" pitchFamily="18" charset="0"/>
                                      <a:ea typeface="Cambria Math" panose="02040503050406030204" pitchFamily="18" charset="0"/>
                                    </a:rPr>
                                    <m:t>𝑋</m:t>
                                  </m:r>
                                </m:sub>
                              </m:sSub>
                            </m:num>
                            <m:den>
                              <m:r>
                                <a:rPr lang="de-DE" sz="1400" i="1">
                                  <a:latin typeface="Cambria Math" panose="02040503050406030204" pitchFamily="18" charset="0"/>
                                </a:rPr>
                                <m:t>𝑅</m:t>
                              </m:r>
                            </m:den>
                          </m:f>
                        </m:e>
                      </m:d>
                      <m:r>
                        <a:rPr lang="de-DE" sz="1400" b="0" i="1" smtClean="0">
                          <a:latin typeface="Cambria Math" panose="02040503050406030204" pitchFamily="18" charset="0"/>
                        </a:rPr>
                        <m:t>−0.248</m:t>
                      </m:r>
                      <m:sSub>
                        <m:sSubPr>
                          <m:ctrlPr>
                            <a:rPr lang="de-DE" sz="1400" b="0" i="1" smtClean="0">
                              <a:latin typeface="Cambria Math" panose="02040503050406030204" pitchFamily="18" charset="0"/>
                            </a:rPr>
                          </m:ctrlPr>
                        </m:sSubPr>
                        <m:e>
                          <m:r>
                            <a:rPr lang="de-DE" sz="1400" b="0" i="1" smtClean="0">
                              <a:latin typeface="Cambria Math" panose="02040503050406030204" pitchFamily="18" charset="0"/>
                            </a:rPr>
                            <m:t>𝐸</m:t>
                          </m:r>
                        </m:e>
                        <m:sub>
                          <m:r>
                            <a:rPr lang="de-DE" sz="1400" b="0" i="1" smtClean="0">
                              <a:latin typeface="Cambria Math" panose="02040503050406030204" pitchFamily="18" charset="0"/>
                            </a:rPr>
                            <m:t>𝑥</m:t>
                          </m:r>
                        </m:sub>
                      </m:sSub>
                    </m:oMath>
                  </m:oMathPara>
                </a14:m>
                <a:endParaRPr lang="de-DE" sz="1400" b="0" dirty="0" smtClean="0"/>
              </a:p>
              <a:p>
                <a:pPr marL="285750" indent="-285750">
                  <a:buFont typeface="Arial" panose="020B0604020202020204" pitchFamily="34" charset="0"/>
                  <a:buChar char="•"/>
                </a:pPr>
                <a:r>
                  <a:rPr lang="de-DE" sz="1600" dirty="0" smtClean="0"/>
                  <a:t>Levels can be shifted by surface polarization</a:t>
                </a:r>
                <a:endParaRPr lang="de-DE" sz="1600" dirty="0"/>
              </a:p>
            </p:txBody>
          </p:sp>
        </mc:Choice>
        <mc:Fallback xmlns="">
          <p:sp>
            <p:nvSpPr>
              <p:cNvPr id="11" name="TextBox 10"/>
              <p:cNvSpPr txBox="1">
                <a:spLocks noRot="1" noChangeAspect="1" noMove="1" noResize="1" noEditPoints="1" noAdjustHandles="1" noChangeArrowheads="1" noChangeShapeType="1" noTextEdit="1"/>
              </p:cNvSpPr>
              <p:nvPr/>
            </p:nvSpPr>
            <p:spPr>
              <a:xfrm>
                <a:off x="355941" y="3964446"/>
                <a:ext cx="4246744" cy="1979709"/>
              </a:xfrm>
              <a:prstGeom prst="rect">
                <a:avLst/>
              </a:prstGeom>
              <a:blipFill>
                <a:blip r:embed="rId4"/>
                <a:stretch>
                  <a:fillRect l="-574" t="-923" b="-3077"/>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4759613" y="3964445"/>
                <a:ext cx="4384388" cy="1630446"/>
              </a:xfrm>
              <a:prstGeom prst="rect">
                <a:avLst/>
              </a:prstGeom>
              <a:noFill/>
            </p:spPr>
            <p:txBody>
              <a:bodyPr wrap="square" rtlCol="0">
                <a:spAutoFit/>
              </a:bodyPr>
              <a:lstStyle/>
              <a:p>
                <a:pPr marL="285750" indent="-285750">
                  <a:buFont typeface="Arial" panose="020B0604020202020204" pitchFamily="34" charset="0"/>
                  <a:buChar char="•"/>
                </a:pPr>
                <a:r>
                  <a:rPr lang="de-DE" sz="1600" dirty="0" smtClean="0"/>
                  <a:t>Coulomb interaction &gt; </a:t>
                </a:r>
                <a:r>
                  <a:rPr lang="de-DE" sz="1600" dirty="0"/>
                  <a:t>quantum confinement</a:t>
                </a:r>
              </a:p>
              <a:p>
                <a:pPr marL="285750" indent="-285750">
                  <a:buFont typeface="Arial" panose="020B0604020202020204" pitchFamily="34" charset="0"/>
                  <a:buChar char="•"/>
                </a:pPr>
                <a:endParaRPr lang="de-DE" sz="1600" dirty="0" smtClean="0"/>
              </a:p>
              <a:p>
                <a:pPr marL="285750" indent="-285750">
                  <a:buFont typeface="Arial" panose="020B0604020202020204" pitchFamily="34" charset="0"/>
                  <a:buChar char="•"/>
                </a:pPr>
                <a:r>
                  <a:rPr lang="de-DE" sz="1600" dirty="0"/>
                  <a:t>Ground state: </a:t>
                </a:r>
              </a:p>
              <a:p>
                <a:pPr/>
                <a14:m>
                  <m:oMathPara xmlns:m="http://schemas.openxmlformats.org/officeDocument/2006/math">
                    <m:oMathParaPr>
                      <m:jc m:val="centerGroup"/>
                    </m:oMathParaPr>
                    <m:oMath xmlns:m="http://schemas.openxmlformats.org/officeDocument/2006/math">
                      <m:sSub>
                        <m:sSubPr>
                          <m:ctrlPr>
                            <a:rPr lang="de-DE" sz="1600" i="1">
                              <a:latin typeface="Cambria Math" panose="02040503050406030204" pitchFamily="18" charset="0"/>
                            </a:rPr>
                          </m:ctrlPr>
                        </m:sSubPr>
                        <m:e>
                          <m:r>
                            <a:rPr lang="de-DE" sz="1600" i="1">
                              <a:latin typeface="Cambria Math" panose="02040503050406030204" pitchFamily="18" charset="0"/>
                            </a:rPr>
                            <m:t>𝐸</m:t>
                          </m:r>
                        </m:e>
                        <m:sub>
                          <m:r>
                            <a:rPr lang="de-DE" sz="1600" i="1">
                              <a:latin typeface="Cambria Math" panose="02040503050406030204" pitchFamily="18" charset="0"/>
                            </a:rPr>
                            <m:t>1</m:t>
                          </m:r>
                          <m:r>
                            <a:rPr lang="de-DE" sz="1600" i="1">
                              <a:latin typeface="Cambria Math" panose="02040503050406030204" pitchFamily="18" charset="0"/>
                            </a:rPr>
                            <m:t>𝑠</m:t>
                          </m:r>
                          <m:r>
                            <a:rPr lang="de-DE" sz="1600" i="1">
                              <a:latin typeface="Cambria Math" panose="02040503050406030204" pitchFamily="18" charset="0"/>
                            </a:rPr>
                            <m:t>,1</m:t>
                          </m:r>
                          <m:r>
                            <a:rPr lang="de-DE" sz="1600" i="1">
                              <a:latin typeface="Cambria Math" panose="02040503050406030204" pitchFamily="18" charset="0"/>
                            </a:rPr>
                            <m:t>𝑠</m:t>
                          </m:r>
                          <m:r>
                            <a:rPr lang="de-DE" sz="1600" i="1">
                              <a:latin typeface="Cambria Math" panose="02040503050406030204" pitchFamily="18" charset="0"/>
                            </a:rPr>
                            <m:t> </m:t>
                          </m:r>
                        </m:sub>
                      </m:sSub>
                      <m:r>
                        <a:rPr lang="de-DE" sz="1600" i="1">
                          <a:latin typeface="Cambria Math" panose="02040503050406030204" pitchFamily="18" charset="0"/>
                        </a:rPr>
                        <m:t>=</m:t>
                      </m:r>
                      <m:sSub>
                        <m:sSubPr>
                          <m:ctrlPr>
                            <a:rPr lang="de-DE" sz="1600" i="1">
                              <a:latin typeface="Cambria Math" panose="02040503050406030204" pitchFamily="18" charset="0"/>
                            </a:rPr>
                          </m:ctrlPr>
                        </m:sSubPr>
                        <m:e>
                          <m:r>
                            <a:rPr lang="de-DE" sz="1600" i="1">
                              <a:latin typeface="Cambria Math" panose="02040503050406030204" pitchFamily="18" charset="0"/>
                            </a:rPr>
                            <m:t>𝐸</m:t>
                          </m:r>
                        </m:e>
                        <m:sub>
                          <m:r>
                            <a:rPr lang="de-DE" sz="1600" i="1">
                              <a:latin typeface="Cambria Math" panose="02040503050406030204" pitchFamily="18" charset="0"/>
                            </a:rPr>
                            <m:t>𝑔</m:t>
                          </m:r>
                        </m:sub>
                      </m:sSub>
                      <m:r>
                        <a:rPr lang="de-DE" sz="1600" b="0" i="1" smtClean="0">
                          <a:latin typeface="Cambria Math" panose="02040503050406030204" pitchFamily="18" charset="0"/>
                        </a:rPr>
                        <m:t>−</m:t>
                      </m:r>
                      <m:sSub>
                        <m:sSubPr>
                          <m:ctrlPr>
                            <a:rPr lang="de-DE" sz="1600" b="0" i="1" smtClean="0">
                              <a:latin typeface="Cambria Math" panose="02040503050406030204" pitchFamily="18" charset="0"/>
                            </a:rPr>
                          </m:ctrlPr>
                        </m:sSubPr>
                        <m:e>
                          <m:r>
                            <a:rPr lang="de-DE" sz="1600" b="0" i="1" smtClean="0">
                              <a:latin typeface="Cambria Math" panose="02040503050406030204" pitchFamily="18" charset="0"/>
                            </a:rPr>
                            <m:t>𝐸</m:t>
                          </m:r>
                        </m:e>
                        <m:sub>
                          <m:r>
                            <a:rPr lang="de-DE" sz="1600" b="0" i="1" smtClean="0">
                              <a:latin typeface="Cambria Math" panose="02040503050406030204" pitchFamily="18" charset="0"/>
                            </a:rPr>
                            <m:t>𝑥</m:t>
                          </m:r>
                        </m:sub>
                      </m:sSub>
                      <m:d>
                        <m:dPr>
                          <m:ctrlPr>
                            <a:rPr lang="de-DE" sz="1600" b="0" i="1" smtClean="0">
                              <a:latin typeface="Cambria Math" panose="02040503050406030204" pitchFamily="18" charset="0"/>
                            </a:rPr>
                          </m:ctrlPr>
                        </m:dPr>
                        <m:e>
                          <m:r>
                            <a:rPr lang="de-DE" sz="1600" b="0" i="1" smtClean="0">
                              <a:latin typeface="Cambria Math" panose="02040503050406030204" pitchFamily="18" charset="0"/>
                            </a:rPr>
                            <m:t>1−</m:t>
                          </m:r>
                          <m:f>
                            <m:fPr>
                              <m:ctrlPr>
                                <a:rPr lang="de-DE" sz="1600" b="0" i="1" smtClean="0">
                                  <a:latin typeface="Cambria Math" panose="02040503050406030204" pitchFamily="18" charset="0"/>
                                </a:rPr>
                              </m:ctrlPr>
                            </m:fPr>
                            <m:num>
                              <m:sSub>
                                <m:sSubPr>
                                  <m:ctrlPr>
                                    <a:rPr lang="de-DE" sz="1600" b="0" i="1" smtClean="0">
                                      <a:latin typeface="Cambria Math" panose="02040503050406030204" pitchFamily="18" charset="0"/>
                                    </a:rPr>
                                  </m:ctrlPr>
                                </m:sSubPr>
                                <m:e>
                                  <m:r>
                                    <a:rPr lang="de-DE" sz="1600" b="0" i="1" smtClean="0">
                                      <a:latin typeface="Cambria Math" panose="02040503050406030204" pitchFamily="18" charset="0"/>
                                    </a:rPr>
                                    <m:t>𝑚</m:t>
                                  </m:r>
                                </m:e>
                                <m:sub>
                                  <m:r>
                                    <a:rPr lang="de-DE" sz="1600" b="0" i="1" smtClean="0">
                                      <a:latin typeface="Cambria Math" panose="02040503050406030204" pitchFamily="18" charset="0"/>
                                    </a:rPr>
                                    <m:t>𝑟</m:t>
                                  </m:r>
                                </m:sub>
                              </m:sSub>
                            </m:num>
                            <m:den>
                              <m:sSub>
                                <m:sSubPr>
                                  <m:ctrlPr>
                                    <a:rPr lang="de-DE" sz="1600" b="0" i="1" smtClean="0">
                                      <a:latin typeface="Cambria Math" panose="02040503050406030204" pitchFamily="18" charset="0"/>
                                    </a:rPr>
                                  </m:ctrlPr>
                                </m:sSubPr>
                                <m:e>
                                  <m:r>
                                    <a:rPr lang="de-DE" sz="1600" b="0" i="1" smtClean="0">
                                      <a:latin typeface="Cambria Math" panose="02040503050406030204" pitchFamily="18" charset="0"/>
                                    </a:rPr>
                                    <m:t>𝑚</m:t>
                                  </m:r>
                                </m:e>
                                <m:sub>
                                  <m:r>
                                    <a:rPr lang="de-DE" sz="1600" b="0" i="1" smtClean="0">
                                      <a:latin typeface="Cambria Math" panose="02040503050406030204" pitchFamily="18" charset="0"/>
                                    </a:rPr>
                                    <m:t>𝑒𝑥𝑐</m:t>
                                  </m:r>
                                </m:sub>
                              </m:sSub>
                            </m:den>
                          </m:f>
                          <m:sSup>
                            <m:sSupPr>
                              <m:ctrlPr>
                                <a:rPr lang="de-DE" sz="1600" b="0" i="1" smtClean="0">
                                  <a:latin typeface="Cambria Math" panose="02040503050406030204" pitchFamily="18" charset="0"/>
                                </a:rPr>
                              </m:ctrlPr>
                            </m:sSupPr>
                            <m:e>
                              <m:d>
                                <m:dPr>
                                  <m:ctrlPr>
                                    <a:rPr lang="de-DE" sz="1600" b="0" i="1" smtClean="0">
                                      <a:latin typeface="Cambria Math" panose="02040503050406030204" pitchFamily="18" charset="0"/>
                                    </a:rPr>
                                  </m:ctrlPr>
                                </m:dPr>
                                <m:e>
                                  <m:f>
                                    <m:fPr>
                                      <m:ctrlPr>
                                        <a:rPr lang="de-DE" sz="1600" i="1">
                                          <a:latin typeface="Cambria Math" panose="02040503050406030204" pitchFamily="18" charset="0"/>
                                        </a:rPr>
                                      </m:ctrlPr>
                                    </m:fPr>
                                    <m:num>
                                      <m:sSub>
                                        <m:sSubPr>
                                          <m:ctrlPr>
                                            <a:rPr lang="de-DE" sz="1600" i="1">
                                              <a:latin typeface="Cambria Math" panose="02040503050406030204" pitchFamily="18" charset="0"/>
                                              <a:ea typeface="Cambria Math" panose="02040503050406030204" pitchFamily="18" charset="0"/>
                                            </a:rPr>
                                          </m:ctrlPr>
                                        </m:sSubPr>
                                        <m:e>
                                          <m:r>
                                            <a:rPr lang="de-DE" sz="1600" b="0" i="1" smtClean="0">
                                              <a:latin typeface="Cambria Math" panose="02040503050406030204" pitchFamily="18" charset="0"/>
                                              <a:ea typeface="Cambria Math" panose="02040503050406030204" pitchFamily="18" charset="0"/>
                                            </a:rPr>
                                            <m:t>𝜋</m:t>
                                          </m:r>
                                          <m:r>
                                            <a:rPr lang="de-DE" sz="1600" i="1">
                                              <a:latin typeface="Cambria Math" panose="02040503050406030204" pitchFamily="18" charset="0"/>
                                              <a:ea typeface="Cambria Math" panose="02040503050406030204" pitchFamily="18" charset="0"/>
                                            </a:rPr>
                                            <m:t>𝑎</m:t>
                                          </m:r>
                                        </m:e>
                                        <m:sub>
                                          <m:r>
                                            <a:rPr lang="de-DE" sz="1600" i="1">
                                              <a:latin typeface="Cambria Math" panose="02040503050406030204" pitchFamily="18" charset="0"/>
                                              <a:ea typeface="Cambria Math" panose="02040503050406030204" pitchFamily="18" charset="0"/>
                                            </a:rPr>
                                            <m:t>𝑋</m:t>
                                          </m:r>
                                        </m:sub>
                                      </m:sSub>
                                    </m:num>
                                    <m:den>
                                      <m:r>
                                        <a:rPr lang="de-DE" sz="1600" i="1">
                                          <a:latin typeface="Cambria Math" panose="02040503050406030204" pitchFamily="18" charset="0"/>
                                        </a:rPr>
                                        <m:t>𝑅</m:t>
                                      </m:r>
                                    </m:den>
                                  </m:f>
                                </m:e>
                              </m:d>
                            </m:e>
                            <m:sup>
                              <m:r>
                                <a:rPr lang="de-DE" sz="1600" b="0" i="1" smtClean="0">
                                  <a:latin typeface="Cambria Math" panose="02040503050406030204" pitchFamily="18" charset="0"/>
                                </a:rPr>
                                <m:t>2</m:t>
                              </m:r>
                            </m:sup>
                          </m:sSup>
                        </m:e>
                      </m:d>
                    </m:oMath>
                  </m:oMathPara>
                </a14:m>
                <a:endParaRPr lang="de-DE" sz="1600" dirty="0"/>
              </a:p>
            </p:txBody>
          </p:sp>
        </mc:Choice>
        <mc:Fallback xmlns="">
          <p:sp>
            <p:nvSpPr>
              <p:cNvPr id="12" name="TextBox 11"/>
              <p:cNvSpPr txBox="1">
                <a:spLocks noRot="1" noChangeAspect="1" noMove="1" noResize="1" noEditPoints="1" noAdjustHandles="1" noChangeArrowheads="1" noChangeShapeType="1" noTextEdit="1"/>
              </p:cNvSpPr>
              <p:nvPr/>
            </p:nvSpPr>
            <p:spPr>
              <a:xfrm>
                <a:off x="4759613" y="3964445"/>
                <a:ext cx="4384388" cy="1630446"/>
              </a:xfrm>
              <a:prstGeom prst="rect">
                <a:avLst/>
              </a:prstGeom>
              <a:blipFill>
                <a:blip r:embed="rId5"/>
                <a:stretch>
                  <a:fillRect l="-556" t="-1119"/>
                </a:stretch>
              </a:blipFill>
            </p:spPr>
            <p:txBody>
              <a:bodyPr/>
              <a:lstStyle/>
              <a:p>
                <a:r>
                  <a:rPr lang="de-DE">
                    <a:noFill/>
                  </a:rPr>
                  <a:t> </a:t>
                </a:r>
              </a:p>
            </p:txBody>
          </p:sp>
        </mc:Fallback>
      </mc:AlternateContent>
      <p:sp>
        <p:nvSpPr>
          <p:cNvPr id="13" name="TextBox 12"/>
          <p:cNvSpPr txBox="1"/>
          <p:nvPr/>
        </p:nvSpPr>
        <p:spPr>
          <a:xfrm>
            <a:off x="6716144" y="3479069"/>
            <a:ext cx="351378" cy="369332"/>
          </a:xfrm>
          <a:prstGeom prst="rect">
            <a:avLst/>
          </a:prstGeom>
          <a:noFill/>
        </p:spPr>
        <p:txBody>
          <a:bodyPr wrap="none" rtlCol="0">
            <a:spAutoFit/>
          </a:bodyPr>
          <a:lstStyle/>
          <a:p>
            <a:r>
              <a:rPr lang="de-DE" dirty="0" smtClean="0"/>
              <a:t>R</a:t>
            </a:r>
            <a:endParaRPr lang="de-DE" dirty="0"/>
          </a:p>
        </p:txBody>
      </p:sp>
      <p:sp>
        <p:nvSpPr>
          <p:cNvPr id="14" name="Oval 13"/>
          <p:cNvSpPr/>
          <p:nvPr/>
        </p:nvSpPr>
        <p:spPr>
          <a:xfrm>
            <a:off x="3377055" y="3123689"/>
            <a:ext cx="849962" cy="551040"/>
          </a:xfrm>
          <a:prstGeom prst="ellipse">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de-DE" dirty="0" err="1" smtClean="0">
              <a:solidFill>
                <a:schemeClr val="tx1"/>
              </a:solidFill>
            </a:endParaRPr>
          </a:p>
        </p:txBody>
      </p:sp>
      <p:sp>
        <p:nvSpPr>
          <p:cNvPr id="15" name="Oval 14"/>
          <p:cNvSpPr/>
          <p:nvPr/>
        </p:nvSpPr>
        <p:spPr>
          <a:xfrm>
            <a:off x="5904091" y="3123689"/>
            <a:ext cx="849962" cy="551040"/>
          </a:xfrm>
          <a:prstGeom prst="ellipse">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de-DE" dirty="0" err="1" smtClean="0">
              <a:solidFill>
                <a:schemeClr val="tx1"/>
              </a:solidFill>
            </a:endParaRPr>
          </a:p>
        </p:txBody>
      </p:sp>
      <p:pic>
        <p:nvPicPr>
          <p:cNvPr id="16" name="Picture 15"/>
          <p:cNvPicPr>
            <a:picLocks noChangeAspect="1"/>
          </p:cNvPicPr>
          <p:nvPr/>
        </p:nvPicPr>
        <p:blipFill rotWithShape="1">
          <a:blip r:embed="rId6" cstate="print">
            <a:extLst>
              <a:ext uri="{28A0092B-C50C-407E-A947-70E740481C1C}">
                <a14:useLocalDpi xmlns:a14="http://schemas.microsoft.com/office/drawing/2010/main" val="0"/>
              </a:ext>
            </a:extLst>
          </a:blip>
          <a:srcRect r="55516"/>
          <a:stretch/>
        </p:blipFill>
        <p:spPr>
          <a:xfrm>
            <a:off x="716962" y="2022920"/>
            <a:ext cx="1654749" cy="1573311"/>
          </a:xfrm>
          <a:prstGeom prst="rect">
            <a:avLst/>
          </a:prstGeom>
        </p:spPr>
      </p:pic>
      <p:sp>
        <p:nvSpPr>
          <p:cNvPr id="17" name="Slide Number Placeholder 16"/>
          <p:cNvSpPr>
            <a:spLocks noGrp="1"/>
          </p:cNvSpPr>
          <p:nvPr>
            <p:ph type="sldNum" sz="quarter" idx="12"/>
          </p:nvPr>
        </p:nvSpPr>
        <p:spPr/>
        <p:txBody>
          <a:bodyPr/>
          <a:lstStyle/>
          <a:p>
            <a:fld id="{680D72F4-1C41-4187-A4BC-492CF086CF40}" type="slidenum">
              <a:rPr lang="sv-SE" smtClean="0"/>
              <a:pPr/>
              <a:t>11</a:t>
            </a:fld>
            <a:endParaRPr lang="sv-SE"/>
          </a:p>
        </p:txBody>
      </p:sp>
    </p:spTree>
    <p:extLst>
      <p:ext uri="{BB962C8B-B14F-4D97-AF65-F5344CB8AC3E}">
        <p14:creationId xmlns:p14="http://schemas.microsoft.com/office/powerpoint/2010/main" val="5187340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Quantum dots - Luminescence</a:t>
            </a:r>
            <a:endParaRPr lang="de-DE" dirty="0"/>
          </a:p>
        </p:txBody>
      </p:sp>
      <p:sp>
        <p:nvSpPr>
          <p:cNvPr id="3" name="Content Placeholder 2"/>
          <p:cNvSpPr>
            <a:spLocks noGrp="1"/>
          </p:cNvSpPr>
          <p:nvPr>
            <p:ph idx="1"/>
          </p:nvPr>
        </p:nvSpPr>
        <p:spPr/>
        <p:txBody>
          <a:bodyPr/>
          <a:lstStyle/>
          <a:p>
            <a:r>
              <a:rPr lang="de-DE" dirty="0" smtClean="0"/>
              <a:t>Unifiying features:</a:t>
            </a:r>
          </a:p>
          <a:p>
            <a:pPr marL="457200" indent="-457200">
              <a:buFont typeface="+mj-lt"/>
              <a:buAutoNum type="arabicPeriod"/>
            </a:pPr>
            <a:r>
              <a:rPr lang="de-DE" dirty="0" smtClean="0"/>
              <a:t>Emission is blueshifted compared to bulk</a:t>
            </a:r>
          </a:p>
          <a:p>
            <a:pPr marL="457200" indent="-457200">
              <a:buFont typeface="+mj-lt"/>
              <a:buAutoNum type="arabicPeriod"/>
            </a:pPr>
            <a:r>
              <a:rPr lang="de-DE" dirty="0" smtClean="0"/>
              <a:t>Enhanced edge emission compared to bulk</a:t>
            </a:r>
          </a:p>
          <a:p>
            <a:pPr marL="457200" indent="-457200">
              <a:buFont typeface="+mj-lt"/>
              <a:buAutoNum type="arabicPeriod"/>
            </a:pPr>
            <a:r>
              <a:rPr lang="de-DE" dirty="0" smtClean="0"/>
              <a:t>Luminescence not only at low temperatures</a:t>
            </a:r>
          </a:p>
          <a:p>
            <a:pPr marL="457200" indent="-457200">
              <a:buFont typeface="+mj-lt"/>
              <a:buAutoNum type="arabicPeriod"/>
            </a:pPr>
            <a:r>
              <a:rPr lang="de-DE" dirty="0" smtClean="0"/>
              <a:t>Inhomogeneous broadening</a:t>
            </a:r>
          </a:p>
          <a:p>
            <a:pPr lvl="1" indent="0">
              <a:buNone/>
            </a:pPr>
            <a:endParaRPr lang="de-DE"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19164" y="3609901"/>
            <a:ext cx="2461764" cy="2193946"/>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72304" y="3074592"/>
            <a:ext cx="2323400" cy="2872076"/>
          </a:xfrm>
          <a:prstGeom prst="rect">
            <a:avLst/>
          </a:prstGeom>
        </p:spPr>
      </p:pic>
      <p:cxnSp>
        <p:nvCxnSpPr>
          <p:cNvPr id="8" name="Straight Arrow Connector 7"/>
          <p:cNvCxnSpPr/>
          <p:nvPr/>
        </p:nvCxnSpPr>
        <p:spPr>
          <a:xfrm flipH="1">
            <a:off x="7922754" y="3074592"/>
            <a:ext cx="6137" cy="25864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930274" y="3068269"/>
            <a:ext cx="1249527" cy="523220"/>
          </a:xfrm>
          <a:prstGeom prst="rect">
            <a:avLst/>
          </a:prstGeom>
          <a:noFill/>
        </p:spPr>
        <p:txBody>
          <a:bodyPr wrap="square" rtlCol="0">
            <a:spAutoFit/>
          </a:bodyPr>
          <a:lstStyle/>
          <a:p>
            <a:r>
              <a:rPr lang="de-DE" sz="1400" dirty="0" smtClean="0"/>
              <a:t>Strong confinement</a:t>
            </a:r>
            <a:endParaRPr lang="de-DE" sz="1400" dirty="0"/>
          </a:p>
        </p:txBody>
      </p:sp>
      <p:sp>
        <p:nvSpPr>
          <p:cNvPr id="10" name="TextBox 9"/>
          <p:cNvSpPr txBox="1"/>
          <p:nvPr/>
        </p:nvSpPr>
        <p:spPr>
          <a:xfrm>
            <a:off x="7922754" y="5137805"/>
            <a:ext cx="1249527" cy="523220"/>
          </a:xfrm>
          <a:prstGeom prst="rect">
            <a:avLst/>
          </a:prstGeom>
          <a:noFill/>
        </p:spPr>
        <p:txBody>
          <a:bodyPr wrap="square" rtlCol="0">
            <a:spAutoFit/>
          </a:bodyPr>
          <a:lstStyle/>
          <a:p>
            <a:r>
              <a:rPr lang="de-DE" sz="1400" dirty="0" smtClean="0"/>
              <a:t>Weak confinement</a:t>
            </a:r>
            <a:endParaRPr lang="de-DE" sz="1400" dirty="0"/>
          </a:p>
        </p:txBody>
      </p:sp>
      <p:sp>
        <p:nvSpPr>
          <p:cNvPr id="11" name="Slide Number Placeholder 10"/>
          <p:cNvSpPr>
            <a:spLocks noGrp="1"/>
          </p:cNvSpPr>
          <p:nvPr>
            <p:ph type="sldNum" sz="quarter" idx="12"/>
          </p:nvPr>
        </p:nvSpPr>
        <p:spPr/>
        <p:txBody>
          <a:bodyPr/>
          <a:lstStyle/>
          <a:p>
            <a:fld id="{680D72F4-1C41-4187-A4BC-492CF086CF40}" type="slidenum">
              <a:rPr lang="sv-SE" smtClean="0"/>
              <a:pPr/>
              <a:t>12</a:t>
            </a:fld>
            <a:endParaRPr lang="sv-SE"/>
          </a:p>
        </p:txBody>
      </p:sp>
    </p:spTree>
    <p:extLst>
      <p:ext uri="{BB962C8B-B14F-4D97-AF65-F5344CB8AC3E}">
        <p14:creationId xmlns:p14="http://schemas.microsoft.com/office/powerpoint/2010/main" val="39670400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Exciton-phonon interaction – Phonon bottleneck</a:t>
            </a:r>
            <a:endParaRPr lang="de-DE"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811340" y="2345576"/>
            <a:ext cx="4110474" cy="1557305"/>
          </a:xfrm>
        </p:spPr>
      </p:pic>
      <p:sp>
        <p:nvSpPr>
          <p:cNvPr id="5" name="TextBox 4"/>
          <p:cNvSpPr txBox="1"/>
          <p:nvPr/>
        </p:nvSpPr>
        <p:spPr>
          <a:xfrm>
            <a:off x="1141465" y="1591505"/>
            <a:ext cx="7518377" cy="646331"/>
          </a:xfrm>
          <a:prstGeom prst="rect">
            <a:avLst/>
          </a:prstGeom>
          <a:noFill/>
        </p:spPr>
        <p:txBody>
          <a:bodyPr wrap="square" rtlCol="0">
            <a:spAutoFit/>
          </a:bodyPr>
          <a:lstStyle/>
          <a:p>
            <a:r>
              <a:rPr lang="de-DE" dirty="0" smtClean="0"/>
              <a:t>Reduced dimensionality </a:t>
            </a:r>
          </a:p>
          <a:p>
            <a:r>
              <a:rPr lang="de-DE" dirty="0" smtClean="0"/>
              <a:t>→ changed probability for emission of phonons</a:t>
            </a:r>
            <a:endParaRPr lang="de-DE" dirty="0"/>
          </a:p>
        </p:txBody>
      </p:sp>
      <p:sp>
        <p:nvSpPr>
          <p:cNvPr id="6" name="TextBox 5"/>
          <p:cNvSpPr txBox="1"/>
          <p:nvPr/>
        </p:nvSpPr>
        <p:spPr>
          <a:xfrm>
            <a:off x="1091476" y="2337904"/>
            <a:ext cx="2909791" cy="646331"/>
          </a:xfrm>
          <a:prstGeom prst="rect">
            <a:avLst/>
          </a:prstGeom>
          <a:noFill/>
        </p:spPr>
        <p:txBody>
          <a:bodyPr wrap="square" rtlCol="0">
            <a:spAutoFit/>
          </a:bodyPr>
          <a:lstStyle/>
          <a:p>
            <a:pPr marL="285750" indent="-285750">
              <a:buFont typeface="Arial" panose="020B0604020202020204" pitchFamily="34" charset="0"/>
              <a:buChar char="•"/>
            </a:pPr>
            <a:r>
              <a:rPr lang="de-DE" b="1" dirty="0" smtClean="0"/>
              <a:t>Bulk</a:t>
            </a:r>
            <a:r>
              <a:rPr lang="de-DE" dirty="0" smtClean="0"/>
              <a:t> (a) → continuous</a:t>
            </a:r>
          </a:p>
          <a:p>
            <a:pPr marL="285750" indent="-285750">
              <a:buFont typeface="Arial" panose="020B0604020202020204" pitchFamily="34" charset="0"/>
              <a:buChar char="•"/>
            </a:pPr>
            <a:r>
              <a:rPr lang="de-DE" dirty="0" smtClean="0"/>
              <a:t>rapid relaxation</a:t>
            </a:r>
            <a:endParaRPr lang="de-DE" dirty="0"/>
          </a:p>
        </p:txBody>
      </p:sp>
      <p:sp>
        <p:nvSpPr>
          <p:cNvPr id="7" name="TextBox 6"/>
          <p:cNvSpPr txBox="1"/>
          <p:nvPr/>
        </p:nvSpPr>
        <p:spPr>
          <a:xfrm>
            <a:off x="1091476" y="3084303"/>
            <a:ext cx="3431429" cy="923330"/>
          </a:xfrm>
          <a:prstGeom prst="rect">
            <a:avLst/>
          </a:prstGeom>
          <a:noFill/>
        </p:spPr>
        <p:txBody>
          <a:bodyPr wrap="square" rtlCol="0">
            <a:spAutoFit/>
          </a:bodyPr>
          <a:lstStyle/>
          <a:p>
            <a:pPr marL="285750" indent="-285750">
              <a:buFont typeface="Arial" panose="020B0604020202020204" pitchFamily="34" charset="0"/>
              <a:buChar char="•"/>
            </a:pPr>
            <a:r>
              <a:rPr lang="de-DE" b="1" dirty="0" smtClean="0"/>
              <a:t>Nanocrystal</a:t>
            </a:r>
            <a:r>
              <a:rPr lang="de-DE" dirty="0" smtClean="0"/>
              <a:t> (b)→ discrete</a:t>
            </a:r>
          </a:p>
          <a:p>
            <a:pPr marL="285750" indent="-285750">
              <a:buFont typeface="Arial" panose="020B0604020202020204" pitchFamily="34" charset="0"/>
              <a:buChar char="•"/>
            </a:pPr>
            <a:r>
              <a:rPr lang="de-DE" dirty="0" smtClean="0"/>
              <a:t>slow relaxation</a:t>
            </a:r>
          </a:p>
          <a:p>
            <a:pPr marL="285750" indent="-285750">
              <a:buFont typeface="Arial" panose="020B0604020202020204" pitchFamily="34" charset="0"/>
              <a:buChar char="•"/>
            </a:pPr>
            <a:r>
              <a:rPr lang="de-DE" dirty="0" smtClean="0"/>
              <a:t>ˈphonon bottleneckˈ</a:t>
            </a:r>
            <a:endParaRPr lang="de-DE" dirty="0"/>
          </a:p>
        </p:txBody>
      </p:sp>
      <p:sp>
        <p:nvSpPr>
          <p:cNvPr id="8" name="TextBox 7"/>
          <p:cNvSpPr txBox="1"/>
          <p:nvPr/>
        </p:nvSpPr>
        <p:spPr>
          <a:xfrm>
            <a:off x="1141465" y="4190250"/>
            <a:ext cx="7780349" cy="1200329"/>
          </a:xfrm>
          <a:prstGeom prst="rect">
            <a:avLst/>
          </a:prstGeom>
          <a:noFill/>
        </p:spPr>
        <p:txBody>
          <a:bodyPr wrap="square" rtlCol="0">
            <a:spAutoFit/>
          </a:bodyPr>
          <a:lstStyle/>
          <a:p>
            <a:r>
              <a:rPr lang="de-DE" dirty="0" smtClean="0"/>
              <a:t>Experimentally ambiguous results:</a:t>
            </a:r>
          </a:p>
          <a:p>
            <a:endParaRPr lang="de-DE" dirty="0" smtClean="0"/>
          </a:p>
          <a:p>
            <a:r>
              <a:rPr lang="de-DE" dirty="0" smtClean="0"/>
              <a:t>disappearing phonon lines vs.</a:t>
            </a:r>
          </a:p>
          <a:p>
            <a:r>
              <a:rPr lang="de-DE" dirty="0" smtClean="0"/>
              <a:t>growing energy loss rate </a:t>
            </a: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57462" y="4270164"/>
            <a:ext cx="1492910" cy="1531160"/>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97087" y="4366200"/>
            <a:ext cx="2353000" cy="1339088"/>
          </a:xfrm>
          <a:prstGeom prst="rect">
            <a:avLst/>
          </a:prstGeom>
        </p:spPr>
      </p:pic>
      <p:sp>
        <p:nvSpPr>
          <p:cNvPr id="11" name="Slide Number Placeholder 10"/>
          <p:cNvSpPr>
            <a:spLocks noGrp="1"/>
          </p:cNvSpPr>
          <p:nvPr>
            <p:ph type="sldNum" sz="quarter" idx="12"/>
          </p:nvPr>
        </p:nvSpPr>
        <p:spPr/>
        <p:txBody>
          <a:bodyPr/>
          <a:lstStyle/>
          <a:p>
            <a:fld id="{680D72F4-1C41-4187-A4BC-492CF086CF40}" type="slidenum">
              <a:rPr lang="sv-SE" smtClean="0"/>
              <a:pPr/>
              <a:t>13</a:t>
            </a:fld>
            <a:endParaRPr lang="sv-SE"/>
          </a:p>
        </p:txBody>
      </p:sp>
    </p:spTree>
    <p:extLst>
      <p:ext uri="{BB962C8B-B14F-4D97-AF65-F5344CB8AC3E}">
        <p14:creationId xmlns:p14="http://schemas.microsoft.com/office/powerpoint/2010/main" val="38609056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Unusual luminescence phenomena</a:t>
            </a:r>
            <a:endParaRPr lang="de-DE" dirty="0"/>
          </a:p>
        </p:txBody>
      </p:sp>
      <p:sp>
        <p:nvSpPr>
          <p:cNvPr id="3" name="Content Placeholder 2"/>
          <p:cNvSpPr>
            <a:spLocks noGrp="1"/>
          </p:cNvSpPr>
          <p:nvPr>
            <p:ph idx="1"/>
          </p:nvPr>
        </p:nvSpPr>
        <p:spPr>
          <a:xfrm>
            <a:off x="1619250" y="1582739"/>
            <a:ext cx="5155902" cy="4078286"/>
          </a:xfrm>
        </p:spPr>
        <p:txBody>
          <a:bodyPr/>
          <a:lstStyle/>
          <a:p>
            <a:r>
              <a:rPr lang="de-DE" dirty="0" smtClean="0"/>
              <a:t>Excitons indirect in real space</a:t>
            </a:r>
          </a:p>
          <a:p>
            <a:pPr marL="342900" indent="-342900">
              <a:buFont typeface="Arial" panose="020B0604020202020204" pitchFamily="34" charset="0"/>
              <a:buChar char="•"/>
            </a:pPr>
            <a:r>
              <a:rPr lang="de-DE" sz="1600" dirty="0" smtClean="0"/>
              <a:t>Indirect exciton via spatial separation of electron and hole</a:t>
            </a:r>
          </a:p>
          <a:p>
            <a:pPr marL="342900" indent="-342900">
              <a:buFont typeface="Arial" panose="020B0604020202020204" pitchFamily="34" charset="0"/>
              <a:buChar char="•"/>
            </a:pPr>
            <a:r>
              <a:rPr lang="de-DE" sz="1600" dirty="0" smtClean="0"/>
              <a:t>Allows to influence X energy and recombination rate</a:t>
            </a:r>
          </a:p>
          <a:p>
            <a:pPr marL="342900" indent="-342900">
              <a:buFont typeface="Arial" panose="020B0604020202020204" pitchFamily="34" charset="0"/>
              <a:buChar char="•"/>
            </a:pPr>
            <a:r>
              <a:rPr lang="de-DE" sz="1600" dirty="0" smtClean="0"/>
              <a:t>Possibilities: Bose-Einstein Condensation, X based circuit</a:t>
            </a:r>
          </a:p>
          <a:p>
            <a:pPr marL="342900" indent="-342900">
              <a:buFont typeface="Arial" panose="020B0604020202020204" pitchFamily="34" charset="0"/>
              <a:buChar char="•"/>
            </a:pPr>
            <a:endParaRPr lang="de-DE" sz="1600" dirty="0" smtClean="0"/>
          </a:p>
          <a:p>
            <a:pPr marL="342900" indent="-342900">
              <a:buFont typeface="Arial" panose="020B0604020202020204" pitchFamily="34" charset="0"/>
              <a:buChar char="•"/>
            </a:pPr>
            <a:endParaRPr lang="de-DE" sz="1600" dirty="0"/>
          </a:p>
          <a:p>
            <a:r>
              <a:rPr lang="de-DE" dirty="0" smtClean="0"/>
              <a:t>PL enhancement during measurement</a:t>
            </a:r>
          </a:p>
          <a:p>
            <a:pPr marL="342900" indent="-342900">
              <a:buFont typeface="Arial" panose="020B0604020202020204" pitchFamily="34" charset="0"/>
              <a:buChar char="•"/>
            </a:pPr>
            <a:r>
              <a:rPr lang="de-DE" sz="1600" dirty="0" smtClean="0"/>
              <a:t>Proposed mechanism: passivation of surface defects, e.g. by water molecules</a:t>
            </a:r>
          </a:p>
          <a:p>
            <a:pPr marL="342900" indent="-342900">
              <a:buFont typeface="Arial" panose="020B0604020202020204" pitchFamily="34" charset="0"/>
              <a:buChar char="•"/>
            </a:pPr>
            <a:r>
              <a:rPr lang="de-DE" sz="1600" dirty="0" smtClean="0"/>
              <a:t>Not fully understood yet</a:t>
            </a:r>
          </a:p>
          <a:p>
            <a:pPr marL="285750" indent="-285750">
              <a:buFont typeface="Arial" panose="020B0604020202020204" pitchFamily="34" charset="0"/>
              <a:buChar char="•"/>
            </a:pPr>
            <a:endParaRPr lang="de-DE" sz="16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074" y="1367947"/>
            <a:ext cx="1592176" cy="1776494"/>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65396" y="1367947"/>
            <a:ext cx="1589642" cy="2500960"/>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75152" y="4163646"/>
            <a:ext cx="2061957" cy="1702791"/>
          </a:xfrm>
          <a:prstGeom prst="rect">
            <a:avLst/>
          </a:prstGeom>
        </p:spPr>
      </p:pic>
      <p:sp>
        <p:nvSpPr>
          <p:cNvPr id="7" name="Slide Number Placeholder 6"/>
          <p:cNvSpPr>
            <a:spLocks noGrp="1"/>
          </p:cNvSpPr>
          <p:nvPr>
            <p:ph type="sldNum" sz="quarter" idx="12"/>
          </p:nvPr>
        </p:nvSpPr>
        <p:spPr/>
        <p:txBody>
          <a:bodyPr/>
          <a:lstStyle/>
          <a:p>
            <a:fld id="{680D72F4-1C41-4187-A4BC-492CF086CF40}" type="slidenum">
              <a:rPr lang="sv-SE" smtClean="0"/>
              <a:pPr/>
              <a:t>14</a:t>
            </a:fld>
            <a:endParaRPr lang="sv-SE"/>
          </a:p>
        </p:txBody>
      </p:sp>
    </p:spTree>
    <p:extLst>
      <p:ext uri="{BB962C8B-B14F-4D97-AF65-F5344CB8AC3E}">
        <p14:creationId xmlns:p14="http://schemas.microsoft.com/office/powerpoint/2010/main" val="8068947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Unusual luminescence phenomena</a:t>
            </a:r>
            <a:endParaRPr lang="de-DE" dirty="0"/>
          </a:p>
        </p:txBody>
      </p:sp>
      <p:sp>
        <p:nvSpPr>
          <p:cNvPr id="3" name="Content Placeholder 2"/>
          <p:cNvSpPr>
            <a:spLocks noGrp="1"/>
          </p:cNvSpPr>
          <p:nvPr>
            <p:ph idx="1"/>
          </p:nvPr>
        </p:nvSpPr>
        <p:spPr/>
        <p:txBody>
          <a:bodyPr/>
          <a:lstStyle/>
          <a:p>
            <a:r>
              <a:rPr lang="de-DE" dirty="0" smtClean="0"/>
              <a:t>PL enhancement via metal nanoparticles</a:t>
            </a:r>
          </a:p>
          <a:p>
            <a:pPr marL="342900" indent="-342900">
              <a:buFont typeface="Arial" panose="020B0604020202020204" pitchFamily="34" charset="0"/>
              <a:buChar char="•"/>
            </a:pPr>
            <a:r>
              <a:rPr lang="de-DE" sz="1600" dirty="0" smtClean="0"/>
              <a:t>Based on strong E-fields due to surface plasmons and Purcell effect</a:t>
            </a:r>
          </a:p>
          <a:p>
            <a:pPr marL="342900" indent="-342900">
              <a:buFont typeface="Arial" panose="020B0604020202020204" pitchFamily="34" charset="0"/>
              <a:buChar char="•"/>
            </a:pPr>
            <a:r>
              <a:rPr lang="de-DE" sz="1600" dirty="0" smtClean="0"/>
              <a:t>Can only be observed with nanoparticles</a:t>
            </a:r>
          </a:p>
          <a:p>
            <a:pPr marL="342900" indent="-342900">
              <a:buFont typeface="Arial" panose="020B0604020202020204" pitchFamily="34" charset="0"/>
              <a:buChar char="•"/>
            </a:pPr>
            <a:r>
              <a:rPr lang="de-DE" sz="1600" dirty="0" smtClean="0"/>
              <a:t>Plasmonic oscillations in nanoparticle enhance excitation rate, Purcell effect enhances emission</a:t>
            </a:r>
          </a:p>
          <a:p>
            <a:pPr marL="342900" indent="-342900">
              <a:buFont typeface="Arial" panose="020B0604020202020204" pitchFamily="34" charset="0"/>
              <a:buChar char="•"/>
            </a:pPr>
            <a:r>
              <a:rPr lang="de-DE" sz="1600" dirty="0" smtClean="0"/>
              <a:t>Effect depends strongly on used materials, sizes, wavelengths</a:t>
            </a:r>
          </a:p>
          <a:p>
            <a:pPr marL="342900" indent="-342900">
              <a:buFont typeface="Arial" panose="020B0604020202020204" pitchFamily="34" charset="0"/>
              <a:buChar char="•"/>
            </a:pPr>
            <a:endParaRPr lang="de-DE" dirty="0"/>
          </a:p>
          <a:p>
            <a:r>
              <a:rPr lang="de-DE" dirty="0" smtClean="0"/>
              <a:t>Carrier (X) multiplication</a:t>
            </a:r>
          </a:p>
          <a:p>
            <a:pPr marL="285750" indent="-285750">
              <a:buFont typeface="Arial" panose="020B0604020202020204" pitchFamily="34" charset="0"/>
              <a:buChar char="•"/>
            </a:pPr>
            <a:r>
              <a:rPr lang="de-DE" sz="1600" dirty="0" smtClean="0"/>
              <a:t>Quantum efficiency &lt; 1 (1:1 absorption and emission ratio)</a:t>
            </a:r>
          </a:p>
          <a:p>
            <a:pPr marL="285750" indent="-285750">
              <a:buFont typeface="Arial" panose="020B0604020202020204" pitchFamily="34" charset="0"/>
              <a:buChar char="•"/>
            </a:pPr>
            <a:r>
              <a:rPr lang="de-DE" sz="1600" dirty="0" smtClean="0"/>
              <a:t>Relaxation and thermalization are faster than e-h-pair creation</a:t>
            </a:r>
          </a:p>
          <a:p>
            <a:pPr marL="285750" indent="-285750">
              <a:buFont typeface="Arial" panose="020B0604020202020204" pitchFamily="34" charset="0"/>
              <a:buChar char="•"/>
            </a:pPr>
            <a:r>
              <a:rPr lang="de-DE" sz="1600" dirty="0" smtClean="0"/>
              <a:t>Possible in some systems, inverse Auger effect</a:t>
            </a:r>
          </a:p>
          <a:p>
            <a:pPr marL="285750" indent="-285750">
              <a:buFont typeface="Arial" panose="020B0604020202020204" pitchFamily="34" charset="0"/>
              <a:buChar char="•"/>
            </a:pPr>
            <a:r>
              <a:rPr lang="de-DE" sz="1600" dirty="0" smtClean="0"/>
              <a:t>Possibilities: increased external efficiency for lasers, LEDs, photovoltaic</a:t>
            </a:r>
          </a:p>
          <a:p>
            <a:pPr marL="285750" indent="-285750">
              <a:buFont typeface="Arial" panose="020B0604020202020204" pitchFamily="34" charset="0"/>
              <a:buChar char="•"/>
            </a:pPr>
            <a:endParaRPr lang="de-DE" sz="1600" dirty="0" smtClean="0"/>
          </a:p>
          <a:p>
            <a:endParaRPr lang="de-DE" sz="2400" dirty="0"/>
          </a:p>
        </p:txBody>
      </p:sp>
      <p:sp>
        <p:nvSpPr>
          <p:cNvPr id="4" name="Slide Number Placeholder 3"/>
          <p:cNvSpPr>
            <a:spLocks noGrp="1"/>
          </p:cNvSpPr>
          <p:nvPr>
            <p:ph type="sldNum" sz="quarter" idx="12"/>
          </p:nvPr>
        </p:nvSpPr>
        <p:spPr/>
        <p:txBody>
          <a:bodyPr/>
          <a:lstStyle/>
          <a:p>
            <a:fld id="{680D72F4-1C41-4187-A4BC-492CF086CF40}" type="slidenum">
              <a:rPr lang="sv-SE" smtClean="0"/>
              <a:pPr/>
              <a:t>15</a:t>
            </a:fld>
            <a:endParaRPr lang="sv-SE"/>
          </a:p>
        </p:txBody>
      </p:sp>
    </p:spTree>
    <p:extLst>
      <p:ext uri="{BB962C8B-B14F-4D97-AF65-F5344CB8AC3E}">
        <p14:creationId xmlns:p14="http://schemas.microsoft.com/office/powerpoint/2010/main" val="549481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250" y="404870"/>
            <a:ext cx="7481792" cy="668338"/>
          </a:xfrm>
        </p:spPr>
        <p:txBody>
          <a:bodyPr/>
          <a:lstStyle/>
          <a:p>
            <a:r>
              <a:rPr lang="de-DE" dirty="0" smtClean="0"/>
              <a:t>High excitation in low-dimensional structures</a:t>
            </a:r>
            <a:endParaRPr lang="de-DE"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901734" y="1417041"/>
            <a:ext cx="2899861" cy="4078287"/>
          </a:xfrm>
        </p:spPr>
      </p:pic>
      <p:sp>
        <p:nvSpPr>
          <p:cNvPr id="5" name="TextBox 4"/>
          <p:cNvSpPr txBox="1"/>
          <p:nvPr/>
        </p:nvSpPr>
        <p:spPr>
          <a:xfrm>
            <a:off x="1258066" y="1417041"/>
            <a:ext cx="4375619" cy="2862322"/>
          </a:xfrm>
          <a:prstGeom prst="rect">
            <a:avLst/>
          </a:prstGeom>
          <a:noFill/>
        </p:spPr>
        <p:txBody>
          <a:bodyPr wrap="square" rtlCol="0">
            <a:spAutoFit/>
          </a:bodyPr>
          <a:lstStyle/>
          <a:p>
            <a:r>
              <a:rPr lang="de-DE" dirty="0" smtClean="0"/>
              <a:t>Low-dimensional structures are ideal systems to study luminescence phenomena:</a:t>
            </a:r>
          </a:p>
          <a:p>
            <a:pPr marL="742950" lvl="1" indent="-285750">
              <a:buFont typeface="Arial" panose="020B0604020202020204" pitchFamily="34" charset="0"/>
              <a:buChar char="•"/>
            </a:pPr>
            <a:r>
              <a:rPr lang="de-DE" dirty="0" smtClean="0"/>
              <a:t>Sample preparation allows tailoring</a:t>
            </a:r>
          </a:p>
          <a:p>
            <a:pPr marL="742950" lvl="1" indent="-285750">
              <a:buFont typeface="Arial" panose="020B0604020202020204" pitchFamily="34" charset="0"/>
              <a:buChar char="•"/>
            </a:pPr>
            <a:r>
              <a:rPr lang="de-DE" dirty="0" smtClean="0"/>
              <a:t>Tunable excitation lasers</a:t>
            </a:r>
          </a:p>
          <a:p>
            <a:pPr marL="742950" lvl="1" indent="-285750">
              <a:buFont typeface="Arial" panose="020B0604020202020204" pitchFamily="34" charset="0"/>
              <a:buChar char="•"/>
            </a:pPr>
            <a:r>
              <a:rPr lang="de-DE" dirty="0" smtClean="0"/>
              <a:t>Amplification of certain features due to increase binding X energy</a:t>
            </a:r>
          </a:p>
          <a:p>
            <a:pPr lvl="1"/>
            <a:endParaRPr lang="de-DE" dirty="0" smtClean="0"/>
          </a:p>
          <a:p>
            <a:pPr marL="285750" indent="-285750">
              <a:buFont typeface="Arial" panose="020B0604020202020204" pitchFamily="34" charset="0"/>
              <a:buChar char="•"/>
            </a:pPr>
            <a:endParaRPr lang="de-DE" dirty="0"/>
          </a:p>
        </p:txBody>
      </p:sp>
      <mc:AlternateContent xmlns:mc="http://schemas.openxmlformats.org/markup-compatibility/2006" xmlns:a14="http://schemas.microsoft.com/office/drawing/2010/main">
        <mc:Choice Requires="a14">
          <p:sp>
            <p:nvSpPr>
              <p:cNvPr id="6" name="TextBox 5"/>
              <p:cNvSpPr txBox="1"/>
              <p:nvPr/>
            </p:nvSpPr>
            <p:spPr>
              <a:xfrm>
                <a:off x="1258066" y="4018000"/>
                <a:ext cx="5530084" cy="1661993"/>
              </a:xfrm>
              <a:prstGeom prst="rect">
                <a:avLst/>
              </a:prstGeom>
              <a:noFill/>
            </p:spPr>
            <p:txBody>
              <a:bodyPr wrap="square" rtlCol="0">
                <a:spAutoFit/>
              </a:bodyPr>
              <a:lstStyle/>
              <a:p>
                <a:r>
                  <a:rPr lang="de-DE" dirty="0" smtClean="0"/>
                  <a:t>Exciton density:</a:t>
                </a:r>
              </a:p>
              <a:p>
                <a:endParaRPr lang="de-DE" dirty="0" smtClean="0"/>
              </a:p>
              <a:p>
                <a:r>
                  <a:rPr lang="de-DE" sz="1600" dirty="0" smtClean="0"/>
                  <a:t>Low-density mode (free X): 	    </a:t>
                </a:r>
                <a14:m>
                  <m:oMath xmlns:m="http://schemas.openxmlformats.org/officeDocument/2006/math">
                    <m:sSub>
                      <m:sSubPr>
                        <m:ctrlPr>
                          <a:rPr lang="de-DE" sz="1600" b="0" i="1" smtClean="0">
                            <a:latin typeface="Cambria Math" panose="02040503050406030204" pitchFamily="18" charset="0"/>
                          </a:rPr>
                        </m:ctrlPr>
                      </m:sSubPr>
                      <m:e>
                        <m:r>
                          <a:rPr lang="de-DE" sz="1600" b="0" i="1" smtClean="0">
                            <a:latin typeface="Cambria Math" panose="02040503050406030204" pitchFamily="18" charset="0"/>
                          </a:rPr>
                          <m:t>𝑛</m:t>
                        </m:r>
                      </m:e>
                      <m:sub>
                        <m:r>
                          <a:rPr lang="de-DE" sz="1600" b="0" i="1" smtClean="0">
                            <a:latin typeface="Cambria Math" panose="02040503050406030204" pitchFamily="18" charset="0"/>
                          </a:rPr>
                          <m:t>𝑋</m:t>
                        </m:r>
                      </m:sub>
                    </m:sSub>
                    <m:r>
                      <a:rPr lang="de-DE" sz="1600" b="0" i="1" smtClean="0">
                        <a:latin typeface="Cambria Math" panose="02040503050406030204" pitchFamily="18" charset="0"/>
                      </a:rPr>
                      <m:t>&lt;</m:t>
                    </m:r>
                    <m:sSup>
                      <m:sSupPr>
                        <m:ctrlPr>
                          <a:rPr lang="de-DE" sz="1600" b="0" i="1" smtClean="0">
                            <a:latin typeface="Cambria Math" panose="02040503050406030204" pitchFamily="18" charset="0"/>
                          </a:rPr>
                        </m:ctrlPr>
                      </m:sSupPr>
                      <m:e>
                        <m:r>
                          <a:rPr lang="de-DE" sz="1600" b="0" i="1" smtClean="0">
                            <a:latin typeface="Cambria Math" panose="02040503050406030204" pitchFamily="18" charset="0"/>
                          </a:rPr>
                          <m:t>10</m:t>
                        </m:r>
                      </m:e>
                      <m:sup>
                        <m:r>
                          <a:rPr lang="de-DE" sz="1600" b="0" i="1" smtClean="0">
                            <a:latin typeface="Cambria Math" panose="02040503050406030204" pitchFamily="18" charset="0"/>
                          </a:rPr>
                          <m:t>10</m:t>
                        </m:r>
                      </m:sup>
                    </m:sSup>
                    <m:r>
                      <a:rPr lang="de-DE" sz="1600" b="0" i="1" smtClean="0">
                        <a:latin typeface="Cambria Math" panose="02040503050406030204" pitchFamily="18" charset="0"/>
                      </a:rPr>
                      <m:t>𝑐</m:t>
                    </m:r>
                    <m:sSup>
                      <m:sSupPr>
                        <m:ctrlPr>
                          <a:rPr lang="de-DE" sz="1600" b="0" i="1" smtClean="0">
                            <a:latin typeface="Cambria Math" panose="02040503050406030204" pitchFamily="18" charset="0"/>
                          </a:rPr>
                        </m:ctrlPr>
                      </m:sSupPr>
                      <m:e>
                        <m:r>
                          <a:rPr lang="de-DE" sz="1600" b="0" i="1" smtClean="0">
                            <a:latin typeface="Cambria Math" panose="02040503050406030204" pitchFamily="18" charset="0"/>
                          </a:rPr>
                          <m:t>𝑚</m:t>
                        </m:r>
                      </m:e>
                      <m:sup>
                        <m:r>
                          <a:rPr lang="de-DE" sz="1600" b="0" i="1" smtClean="0">
                            <a:latin typeface="Cambria Math" panose="02040503050406030204" pitchFamily="18" charset="0"/>
                          </a:rPr>
                          <m:t>−2</m:t>
                        </m:r>
                      </m:sup>
                    </m:sSup>
                  </m:oMath>
                </a14:m>
                <a:endParaRPr lang="de-DE" sz="1600" b="0" dirty="0" smtClean="0"/>
              </a:p>
              <a:p>
                <a:r>
                  <a:rPr lang="de-DE" sz="1600" dirty="0" smtClean="0"/>
                  <a:t>Medium fluence mode (T, M):	    </a:t>
                </a:r>
                <a14:m>
                  <m:oMath xmlns:m="http://schemas.openxmlformats.org/officeDocument/2006/math">
                    <m:sSub>
                      <m:sSubPr>
                        <m:ctrlPr>
                          <a:rPr lang="de-DE" sz="1600" i="1">
                            <a:latin typeface="Cambria Math" panose="02040503050406030204" pitchFamily="18" charset="0"/>
                          </a:rPr>
                        </m:ctrlPr>
                      </m:sSubPr>
                      <m:e>
                        <m:r>
                          <a:rPr lang="de-DE" sz="1600" i="1">
                            <a:latin typeface="Cambria Math" panose="02040503050406030204" pitchFamily="18" charset="0"/>
                          </a:rPr>
                          <m:t>𝑛</m:t>
                        </m:r>
                      </m:e>
                      <m:sub>
                        <m:r>
                          <a:rPr lang="de-DE" sz="1600" i="1">
                            <a:latin typeface="Cambria Math" panose="02040503050406030204" pitchFamily="18" charset="0"/>
                          </a:rPr>
                          <m:t>𝑋</m:t>
                        </m:r>
                      </m:sub>
                    </m:sSub>
                    <m:r>
                      <a:rPr lang="de-DE" sz="1600" i="1" smtClean="0">
                        <a:latin typeface="Cambria Math" panose="02040503050406030204" pitchFamily="18" charset="0"/>
                      </a:rPr>
                      <m:t>≈</m:t>
                    </m:r>
                    <m:sSup>
                      <m:sSupPr>
                        <m:ctrlPr>
                          <a:rPr lang="de-DE" sz="1600" i="1">
                            <a:latin typeface="Cambria Math" panose="02040503050406030204" pitchFamily="18" charset="0"/>
                          </a:rPr>
                        </m:ctrlPr>
                      </m:sSupPr>
                      <m:e>
                        <m:r>
                          <a:rPr lang="de-DE" sz="1600" i="1">
                            <a:latin typeface="Cambria Math" panose="02040503050406030204" pitchFamily="18" charset="0"/>
                          </a:rPr>
                          <m:t>10</m:t>
                        </m:r>
                      </m:e>
                      <m:sup>
                        <m:r>
                          <a:rPr lang="de-DE" sz="1600" i="1">
                            <a:latin typeface="Cambria Math" panose="02040503050406030204" pitchFamily="18" charset="0"/>
                          </a:rPr>
                          <m:t>1</m:t>
                        </m:r>
                        <m:r>
                          <a:rPr lang="de-DE" sz="1600" b="0" i="1" smtClean="0">
                            <a:latin typeface="Cambria Math" panose="02040503050406030204" pitchFamily="18" charset="0"/>
                          </a:rPr>
                          <m:t>1</m:t>
                        </m:r>
                      </m:sup>
                    </m:sSup>
                    <m:r>
                      <a:rPr lang="de-DE" sz="1600" i="1">
                        <a:latin typeface="Cambria Math" panose="02040503050406030204" pitchFamily="18" charset="0"/>
                      </a:rPr>
                      <m:t>𝑐</m:t>
                    </m:r>
                    <m:sSup>
                      <m:sSupPr>
                        <m:ctrlPr>
                          <a:rPr lang="de-DE" sz="1600" i="1">
                            <a:latin typeface="Cambria Math" panose="02040503050406030204" pitchFamily="18" charset="0"/>
                          </a:rPr>
                        </m:ctrlPr>
                      </m:sSupPr>
                      <m:e>
                        <m:r>
                          <a:rPr lang="de-DE" sz="1600" i="1">
                            <a:latin typeface="Cambria Math" panose="02040503050406030204" pitchFamily="18" charset="0"/>
                          </a:rPr>
                          <m:t>𝑚</m:t>
                        </m:r>
                      </m:e>
                      <m:sup>
                        <m:r>
                          <a:rPr lang="de-DE" sz="1600" i="1">
                            <a:latin typeface="Cambria Math" panose="02040503050406030204" pitchFamily="18" charset="0"/>
                          </a:rPr>
                          <m:t>−2</m:t>
                        </m:r>
                      </m:sup>
                    </m:sSup>
                  </m:oMath>
                </a14:m>
                <a:endParaRPr lang="de-DE" sz="1600" dirty="0" smtClean="0"/>
              </a:p>
              <a:p>
                <a:r>
                  <a:rPr lang="de-DE" sz="1600" dirty="0" smtClean="0"/>
                  <a:t>High-density mode (EHP, EHL): </a:t>
                </a:r>
                <a:r>
                  <a:rPr lang="de-DE" sz="1400" dirty="0" smtClean="0"/>
                  <a:t> </a:t>
                </a:r>
                <a:r>
                  <a:rPr lang="de-DE" sz="800" dirty="0" smtClean="0"/>
                  <a:t> </a:t>
                </a:r>
                <a14:m>
                  <m:oMath xmlns:m="http://schemas.openxmlformats.org/officeDocument/2006/math">
                    <m:sSub>
                      <m:sSubPr>
                        <m:ctrlPr>
                          <a:rPr lang="de-DE" sz="1600" i="1">
                            <a:latin typeface="Cambria Math" panose="02040503050406030204" pitchFamily="18" charset="0"/>
                          </a:rPr>
                        </m:ctrlPr>
                      </m:sSubPr>
                      <m:e>
                        <m:r>
                          <a:rPr lang="de-DE" sz="1600" i="1">
                            <a:latin typeface="Cambria Math" panose="02040503050406030204" pitchFamily="18" charset="0"/>
                          </a:rPr>
                          <m:t>𝑛</m:t>
                        </m:r>
                      </m:e>
                      <m:sub>
                        <m:r>
                          <a:rPr lang="de-DE" sz="1600" i="1">
                            <a:latin typeface="Cambria Math" panose="02040503050406030204" pitchFamily="18" charset="0"/>
                          </a:rPr>
                          <m:t>𝑋</m:t>
                        </m:r>
                      </m:sub>
                    </m:sSub>
                    <m:r>
                      <a:rPr lang="de-DE" sz="1600" i="1" smtClean="0">
                        <a:latin typeface="Cambria Math" panose="02040503050406030204" pitchFamily="18" charset="0"/>
                      </a:rPr>
                      <m:t>≥</m:t>
                    </m:r>
                    <m:sSup>
                      <m:sSupPr>
                        <m:ctrlPr>
                          <a:rPr lang="de-DE" sz="1600" i="1">
                            <a:latin typeface="Cambria Math" panose="02040503050406030204" pitchFamily="18" charset="0"/>
                          </a:rPr>
                        </m:ctrlPr>
                      </m:sSupPr>
                      <m:e>
                        <m:r>
                          <a:rPr lang="de-DE" sz="1600" i="1">
                            <a:latin typeface="Cambria Math" panose="02040503050406030204" pitchFamily="18" charset="0"/>
                          </a:rPr>
                          <m:t>10</m:t>
                        </m:r>
                      </m:e>
                      <m:sup>
                        <m:r>
                          <a:rPr lang="de-DE" sz="1600" i="1">
                            <a:latin typeface="Cambria Math" panose="02040503050406030204" pitchFamily="18" charset="0"/>
                          </a:rPr>
                          <m:t>1</m:t>
                        </m:r>
                        <m:r>
                          <a:rPr lang="de-DE" sz="1600" b="0" i="1" smtClean="0">
                            <a:latin typeface="Cambria Math" panose="02040503050406030204" pitchFamily="18" charset="0"/>
                          </a:rPr>
                          <m:t>2</m:t>
                        </m:r>
                      </m:sup>
                    </m:sSup>
                    <m:r>
                      <a:rPr lang="de-DE" sz="1600" i="1">
                        <a:latin typeface="Cambria Math" panose="02040503050406030204" pitchFamily="18" charset="0"/>
                      </a:rPr>
                      <m:t>𝑐</m:t>
                    </m:r>
                    <m:sSup>
                      <m:sSupPr>
                        <m:ctrlPr>
                          <a:rPr lang="de-DE" sz="1600" i="1">
                            <a:latin typeface="Cambria Math" panose="02040503050406030204" pitchFamily="18" charset="0"/>
                          </a:rPr>
                        </m:ctrlPr>
                      </m:sSupPr>
                      <m:e>
                        <m:r>
                          <a:rPr lang="de-DE" sz="1600" i="1">
                            <a:latin typeface="Cambria Math" panose="02040503050406030204" pitchFamily="18" charset="0"/>
                          </a:rPr>
                          <m:t>𝑚</m:t>
                        </m:r>
                      </m:e>
                      <m:sup>
                        <m:r>
                          <a:rPr lang="de-DE" sz="1600" i="1">
                            <a:latin typeface="Cambria Math" panose="02040503050406030204" pitchFamily="18" charset="0"/>
                          </a:rPr>
                          <m:t>−2</m:t>
                        </m:r>
                      </m:sup>
                    </m:sSup>
                  </m:oMath>
                </a14:m>
                <a:endParaRPr lang="de-DE" dirty="0" smtClean="0"/>
              </a:p>
              <a:p>
                <a:pPr marL="285750" indent="-285750">
                  <a:buFont typeface="Arial" panose="020B0604020202020204" pitchFamily="34" charset="0"/>
                  <a:buChar char="•"/>
                </a:pPr>
                <a:endParaRPr lang="de-DE" dirty="0"/>
              </a:p>
            </p:txBody>
          </p:sp>
        </mc:Choice>
        <mc:Fallback xmlns="">
          <p:sp>
            <p:nvSpPr>
              <p:cNvPr id="6" name="TextBox 5"/>
              <p:cNvSpPr txBox="1">
                <a:spLocks noRot="1" noChangeAspect="1" noMove="1" noResize="1" noEditPoints="1" noAdjustHandles="1" noChangeArrowheads="1" noChangeShapeType="1" noTextEdit="1"/>
              </p:cNvSpPr>
              <p:nvPr/>
            </p:nvSpPr>
            <p:spPr>
              <a:xfrm>
                <a:off x="1258066" y="4018000"/>
                <a:ext cx="5530084" cy="1661993"/>
              </a:xfrm>
              <a:prstGeom prst="rect">
                <a:avLst/>
              </a:prstGeom>
              <a:blipFill>
                <a:blip r:embed="rId4"/>
                <a:stretch>
                  <a:fillRect l="-881" t="-1832"/>
                </a:stretch>
              </a:blipFill>
            </p:spPr>
            <p:txBody>
              <a:bodyPr/>
              <a:lstStyle/>
              <a:p>
                <a:r>
                  <a:rPr lang="de-DE">
                    <a:noFill/>
                  </a:rPr>
                  <a:t> </a:t>
                </a:r>
              </a:p>
            </p:txBody>
          </p:sp>
        </mc:Fallback>
      </mc:AlternateContent>
      <p:sp>
        <p:nvSpPr>
          <p:cNvPr id="7" name="Slide Number Placeholder 6"/>
          <p:cNvSpPr>
            <a:spLocks noGrp="1"/>
          </p:cNvSpPr>
          <p:nvPr>
            <p:ph type="sldNum" sz="quarter" idx="12"/>
          </p:nvPr>
        </p:nvSpPr>
        <p:spPr/>
        <p:txBody>
          <a:bodyPr/>
          <a:lstStyle/>
          <a:p>
            <a:fld id="{680D72F4-1C41-4187-A4BC-492CF086CF40}" type="slidenum">
              <a:rPr lang="sv-SE" smtClean="0"/>
              <a:pPr/>
              <a:t>16</a:t>
            </a:fld>
            <a:endParaRPr lang="sv-SE"/>
          </a:p>
        </p:txBody>
      </p:sp>
    </p:spTree>
    <p:extLst>
      <p:ext uri="{BB962C8B-B14F-4D97-AF65-F5344CB8AC3E}">
        <p14:creationId xmlns:p14="http://schemas.microsoft.com/office/powerpoint/2010/main" val="23752997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Biexcitons in a quantum well (QW)</a:t>
            </a:r>
            <a:endParaRPr lang="de-DE"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619250" y="1582739"/>
                <a:ext cx="4301828" cy="4078286"/>
              </a:xfrm>
            </p:spPr>
            <p:txBody>
              <a:bodyPr>
                <a:normAutofit fontScale="77500" lnSpcReduction="20000"/>
              </a:bodyPr>
              <a:lstStyle/>
              <a:p>
                <a:r>
                  <a:rPr lang="de-DE" sz="2300" dirty="0" smtClean="0"/>
                  <a:t>Line shape of biexciton emission:</a:t>
                </a:r>
              </a:p>
              <a:p>
                <a:endParaRPr lang="de-DE" dirty="0" smtClean="0"/>
              </a:p>
              <a:p>
                <a:pPr/>
                <a14:m>
                  <m:oMathPara xmlns:m="http://schemas.openxmlformats.org/officeDocument/2006/math">
                    <m:oMathParaPr>
                      <m:jc m:val="centerGroup"/>
                    </m:oMathParaPr>
                    <m:oMath xmlns:m="http://schemas.openxmlformats.org/officeDocument/2006/math">
                      <m:sSubSup>
                        <m:sSubSupPr>
                          <m:ctrlPr>
                            <a:rPr lang="de-DE" sz="1800" b="0" i="1" smtClean="0">
                              <a:latin typeface="Cambria Math" panose="02040503050406030204" pitchFamily="18" charset="0"/>
                            </a:rPr>
                          </m:ctrlPr>
                        </m:sSubSupPr>
                        <m:e>
                          <m:r>
                            <a:rPr lang="de-DE" sz="1800" b="0" i="1" smtClean="0">
                              <a:latin typeface="Cambria Math" panose="02040503050406030204" pitchFamily="18" charset="0"/>
                            </a:rPr>
                            <m:t>𝐼</m:t>
                          </m:r>
                        </m:e>
                        <m:sub>
                          <m:r>
                            <a:rPr lang="de-DE" sz="1800" b="0" i="1" smtClean="0">
                              <a:latin typeface="Cambria Math" panose="02040503050406030204" pitchFamily="18" charset="0"/>
                            </a:rPr>
                            <m:t>𝑠𝑝</m:t>
                          </m:r>
                        </m:sub>
                        <m:sup>
                          <m:r>
                            <a:rPr lang="de-DE" sz="1800" b="0" i="1" smtClean="0">
                              <a:latin typeface="Cambria Math" panose="02040503050406030204" pitchFamily="18" charset="0"/>
                            </a:rPr>
                            <m:t>𝑀</m:t>
                          </m:r>
                          <m:d>
                            <m:dPr>
                              <m:ctrlPr>
                                <a:rPr lang="de-DE" sz="1800" b="0" i="1" smtClean="0">
                                  <a:latin typeface="Cambria Math" panose="02040503050406030204" pitchFamily="18" charset="0"/>
                                </a:rPr>
                              </m:ctrlPr>
                            </m:dPr>
                            <m:e>
                              <m:r>
                                <a:rPr lang="de-DE" sz="1800" b="0" i="1" smtClean="0">
                                  <a:latin typeface="Cambria Math" panose="02040503050406030204" pitchFamily="18" charset="0"/>
                                </a:rPr>
                                <m:t>2</m:t>
                              </m:r>
                            </m:e>
                          </m:d>
                        </m:sup>
                      </m:sSubSup>
                      <m:d>
                        <m:dPr>
                          <m:ctrlPr>
                            <a:rPr lang="de-DE" sz="1800" b="0" i="1" smtClean="0">
                              <a:latin typeface="Cambria Math" panose="02040503050406030204" pitchFamily="18" charset="0"/>
                            </a:rPr>
                          </m:ctrlPr>
                        </m:dPr>
                        <m:e>
                          <m:r>
                            <a:rPr lang="de-DE" sz="1800" b="0" i="1" smtClean="0">
                              <a:latin typeface="Cambria Math" panose="02040503050406030204" pitchFamily="18" charset="0"/>
                            </a:rPr>
                            <m:t>h</m:t>
                          </m:r>
                          <m:r>
                            <a:rPr lang="de-DE" sz="1800" b="0" i="1" smtClean="0">
                              <a:latin typeface="Cambria Math" panose="02040503050406030204" pitchFamily="18" charset="0"/>
                            </a:rPr>
                            <m:t>𝜈</m:t>
                          </m:r>
                        </m:e>
                      </m:d>
                      <m:r>
                        <a:rPr lang="de-DE" sz="1800" b="0" i="1" smtClean="0">
                          <a:latin typeface="Cambria Math" panose="02040503050406030204" pitchFamily="18" charset="0"/>
                          <a:ea typeface="Cambria Math" panose="02040503050406030204" pitchFamily="18" charset="0"/>
                        </a:rPr>
                        <m:t>≅</m:t>
                      </m:r>
                      <m:r>
                        <m:rPr>
                          <m:sty m:val="p"/>
                        </m:rPr>
                        <a:rPr lang="de-DE" sz="1800" b="0" i="0" smtClean="0">
                          <a:latin typeface="Cambria Math" panose="02040503050406030204" pitchFamily="18" charset="0"/>
                          <a:ea typeface="Cambria Math" panose="02040503050406030204" pitchFamily="18" charset="0"/>
                        </a:rPr>
                        <m:t>exp</m:t>
                      </m:r>
                      <m:r>
                        <a:rPr lang="de-DE" sz="1800" b="0" i="1" smtClean="0">
                          <a:latin typeface="Cambria Math" panose="02040503050406030204" pitchFamily="18" charset="0"/>
                          <a:ea typeface="Cambria Math" panose="02040503050406030204" pitchFamily="18" charset="0"/>
                        </a:rPr>
                        <m:t>⁡</m:t>
                      </m:r>
                      <m:d>
                        <m:dPr>
                          <m:begChr m:val="{"/>
                          <m:endChr m:val="}"/>
                          <m:ctrlPr>
                            <a:rPr lang="de-DE" sz="1800" b="0" i="1" smtClean="0">
                              <a:latin typeface="Cambria Math" panose="02040503050406030204" pitchFamily="18" charset="0"/>
                              <a:ea typeface="Cambria Math" panose="02040503050406030204" pitchFamily="18" charset="0"/>
                            </a:rPr>
                          </m:ctrlPr>
                        </m:dPr>
                        <m:e>
                          <m:r>
                            <a:rPr lang="de-DE" sz="1800" b="0" i="1" smtClean="0">
                              <a:latin typeface="Cambria Math" panose="02040503050406030204" pitchFamily="18" charset="0"/>
                              <a:ea typeface="Cambria Math" panose="02040503050406030204" pitchFamily="18" charset="0"/>
                            </a:rPr>
                            <m:t>−</m:t>
                          </m:r>
                          <m:d>
                            <m:dPr>
                              <m:begChr m:val="["/>
                              <m:endChr m:val="]"/>
                              <m:ctrlPr>
                                <a:rPr lang="de-DE" sz="1800" b="0" i="1" smtClean="0">
                                  <a:latin typeface="Cambria Math" panose="02040503050406030204" pitchFamily="18" charset="0"/>
                                  <a:ea typeface="Cambria Math" panose="02040503050406030204" pitchFamily="18" charset="0"/>
                                </a:rPr>
                              </m:ctrlPr>
                            </m:dPr>
                            <m:e>
                              <m:sSubSup>
                                <m:sSubSupPr>
                                  <m:ctrlPr>
                                    <a:rPr lang="de-DE" sz="1800" b="0" i="1" smtClean="0">
                                      <a:latin typeface="Cambria Math" panose="02040503050406030204" pitchFamily="18" charset="0"/>
                                      <a:ea typeface="Cambria Math" panose="02040503050406030204" pitchFamily="18" charset="0"/>
                                    </a:rPr>
                                  </m:ctrlPr>
                                </m:sSubSupPr>
                                <m:e>
                                  <m:r>
                                    <a:rPr lang="de-DE" sz="1800" b="0" i="1" smtClean="0">
                                      <a:latin typeface="Cambria Math" panose="02040503050406030204" pitchFamily="18" charset="0"/>
                                      <a:ea typeface="Cambria Math" panose="02040503050406030204" pitchFamily="18" charset="0"/>
                                    </a:rPr>
                                    <m:t>(</m:t>
                                  </m:r>
                                  <m:r>
                                    <a:rPr lang="de-DE" sz="1800" b="0" i="1" smtClean="0">
                                      <a:latin typeface="Cambria Math" panose="02040503050406030204" pitchFamily="18" charset="0"/>
                                      <a:ea typeface="Cambria Math" panose="02040503050406030204" pitchFamily="18" charset="0"/>
                                    </a:rPr>
                                    <m:t>𝐸</m:t>
                                  </m:r>
                                </m:e>
                                <m:sub>
                                  <m:r>
                                    <a:rPr lang="de-DE" sz="1800" b="0" i="1" smtClean="0">
                                      <a:latin typeface="Cambria Math" panose="02040503050406030204" pitchFamily="18" charset="0"/>
                                      <a:ea typeface="Cambria Math" panose="02040503050406030204" pitchFamily="18" charset="0"/>
                                    </a:rPr>
                                    <m:t>𝑔</m:t>
                                  </m:r>
                                </m:sub>
                                <m:sup>
                                  <m:d>
                                    <m:dPr>
                                      <m:ctrlPr>
                                        <a:rPr lang="de-DE" sz="1800" b="0" i="1" smtClean="0">
                                          <a:latin typeface="Cambria Math" panose="02040503050406030204" pitchFamily="18" charset="0"/>
                                          <a:ea typeface="Cambria Math" panose="02040503050406030204" pitchFamily="18" charset="0"/>
                                        </a:rPr>
                                      </m:ctrlPr>
                                    </m:dPr>
                                    <m:e>
                                      <m:r>
                                        <a:rPr lang="de-DE" sz="1800" b="0" i="1" smtClean="0">
                                          <a:latin typeface="Cambria Math" panose="02040503050406030204" pitchFamily="18" charset="0"/>
                                          <a:ea typeface="Cambria Math" panose="02040503050406030204" pitchFamily="18" charset="0"/>
                                        </a:rPr>
                                        <m:t>2</m:t>
                                      </m:r>
                                    </m:e>
                                  </m:d>
                                </m:sup>
                              </m:sSubSup>
                              <m:r>
                                <a:rPr lang="de-DE" sz="1800" b="0" i="1" smtClean="0">
                                  <a:latin typeface="Cambria Math" panose="02040503050406030204" pitchFamily="18" charset="0"/>
                                  <a:ea typeface="Cambria Math" panose="02040503050406030204" pitchFamily="18" charset="0"/>
                                </a:rPr>
                                <m:t>−</m:t>
                              </m:r>
                              <m:sSubSup>
                                <m:sSubSupPr>
                                  <m:ctrlPr>
                                    <a:rPr lang="de-DE" sz="1800" i="1">
                                      <a:latin typeface="Cambria Math" panose="02040503050406030204" pitchFamily="18" charset="0"/>
                                      <a:ea typeface="Cambria Math" panose="02040503050406030204" pitchFamily="18" charset="0"/>
                                    </a:rPr>
                                  </m:ctrlPr>
                                </m:sSubSupPr>
                                <m:e>
                                  <m:r>
                                    <a:rPr lang="de-DE" sz="1800" i="1">
                                      <a:latin typeface="Cambria Math" panose="02040503050406030204" pitchFamily="18" charset="0"/>
                                      <a:ea typeface="Cambria Math" panose="02040503050406030204" pitchFamily="18" charset="0"/>
                                    </a:rPr>
                                    <m:t>𝐸</m:t>
                                  </m:r>
                                </m:e>
                                <m:sub>
                                  <m:r>
                                    <a:rPr lang="de-DE" sz="1800" b="0" i="1" smtClean="0">
                                      <a:latin typeface="Cambria Math" panose="02040503050406030204" pitchFamily="18" charset="0"/>
                                      <a:ea typeface="Cambria Math" panose="02040503050406030204" pitchFamily="18" charset="0"/>
                                    </a:rPr>
                                    <m:t>𝑋</m:t>
                                  </m:r>
                                </m:sub>
                                <m:sup>
                                  <m:d>
                                    <m:dPr>
                                      <m:ctrlPr>
                                        <a:rPr lang="de-DE" sz="1800" i="1">
                                          <a:latin typeface="Cambria Math" panose="02040503050406030204" pitchFamily="18" charset="0"/>
                                          <a:ea typeface="Cambria Math" panose="02040503050406030204" pitchFamily="18" charset="0"/>
                                        </a:rPr>
                                      </m:ctrlPr>
                                    </m:dPr>
                                    <m:e>
                                      <m:r>
                                        <a:rPr lang="de-DE" sz="1800" i="1">
                                          <a:latin typeface="Cambria Math" panose="02040503050406030204" pitchFamily="18" charset="0"/>
                                          <a:ea typeface="Cambria Math" panose="02040503050406030204" pitchFamily="18" charset="0"/>
                                        </a:rPr>
                                        <m:t>2</m:t>
                                      </m:r>
                                    </m:e>
                                  </m:d>
                                </m:sup>
                              </m:sSubSup>
                              <m:r>
                                <a:rPr lang="de-DE" sz="1800" b="0" i="1" smtClean="0">
                                  <a:latin typeface="Cambria Math" panose="02040503050406030204" pitchFamily="18" charset="0"/>
                                  <a:ea typeface="Cambria Math" panose="02040503050406030204" pitchFamily="18" charset="0"/>
                                </a:rPr>
                                <m:t>−</m:t>
                              </m:r>
                              <m:sSubSup>
                                <m:sSubSupPr>
                                  <m:ctrlPr>
                                    <a:rPr lang="de-DE" sz="1800" i="1">
                                      <a:latin typeface="Cambria Math" panose="02040503050406030204" pitchFamily="18" charset="0"/>
                                      <a:ea typeface="Cambria Math" panose="02040503050406030204" pitchFamily="18" charset="0"/>
                                    </a:rPr>
                                  </m:ctrlPr>
                                </m:sSubSupPr>
                                <m:e>
                                  <m:r>
                                    <a:rPr lang="de-DE" sz="1800" i="1">
                                      <a:latin typeface="Cambria Math" panose="02040503050406030204" pitchFamily="18" charset="0"/>
                                      <a:ea typeface="Cambria Math" panose="02040503050406030204" pitchFamily="18" charset="0"/>
                                    </a:rPr>
                                    <m:t>𝐸</m:t>
                                  </m:r>
                                </m:e>
                                <m:sub>
                                  <m:r>
                                    <a:rPr lang="de-DE" sz="1800" b="0" i="1" smtClean="0">
                                      <a:latin typeface="Cambria Math" panose="02040503050406030204" pitchFamily="18" charset="0"/>
                                      <a:ea typeface="Cambria Math" panose="02040503050406030204" pitchFamily="18" charset="0"/>
                                    </a:rPr>
                                    <m:t>𝐵</m:t>
                                  </m:r>
                                </m:sub>
                                <m:sup>
                                  <m:d>
                                    <m:dPr>
                                      <m:ctrlPr>
                                        <a:rPr lang="de-DE" sz="1800" i="1">
                                          <a:latin typeface="Cambria Math" panose="02040503050406030204" pitchFamily="18" charset="0"/>
                                          <a:ea typeface="Cambria Math" panose="02040503050406030204" pitchFamily="18" charset="0"/>
                                        </a:rPr>
                                      </m:ctrlPr>
                                    </m:dPr>
                                    <m:e>
                                      <m:r>
                                        <a:rPr lang="de-DE" sz="1800" i="1">
                                          <a:latin typeface="Cambria Math" panose="02040503050406030204" pitchFamily="18" charset="0"/>
                                          <a:ea typeface="Cambria Math" panose="02040503050406030204" pitchFamily="18" charset="0"/>
                                        </a:rPr>
                                        <m:t>2</m:t>
                                      </m:r>
                                    </m:e>
                                  </m:d>
                                </m:sup>
                              </m:sSubSup>
                              <m:r>
                                <a:rPr lang="de-DE" sz="1800" b="0" i="1" smtClean="0">
                                  <a:latin typeface="Cambria Math" panose="02040503050406030204" pitchFamily="18" charset="0"/>
                                  <a:ea typeface="Cambria Math" panose="02040503050406030204" pitchFamily="18" charset="0"/>
                                </a:rPr>
                                <m:t>)−</m:t>
                              </m:r>
                              <m:r>
                                <a:rPr lang="de-DE" sz="1800" b="0" i="1" smtClean="0">
                                  <a:latin typeface="Cambria Math" panose="02040503050406030204" pitchFamily="18" charset="0"/>
                                  <a:ea typeface="Cambria Math" panose="02040503050406030204" pitchFamily="18" charset="0"/>
                                </a:rPr>
                                <m:t>h</m:t>
                              </m:r>
                              <m:r>
                                <a:rPr lang="de-DE" sz="1800" b="0" i="1" smtClean="0">
                                  <a:latin typeface="Cambria Math" panose="02040503050406030204" pitchFamily="18" charset="0"/>
                                  <a:ea typeface="Cambria Math" panose="02040503050406030204" pitchFamily="18" charset="0"/>
                                </a:rPr>
                                <m:t>𝜈</m:t>
                              </m:r>
                            </m:e>
                          </m:d>
                          <m:r>
                            <a:rPr lang="de-DE" sz="1800" b="0" i="1" smtClean="0">
                              <a:latin typeface="Cambria Math" panose="02040503050406030204" pitchFamily="18" charset="0"/>
                              <a:ea typeface="Cambria Math" panose="02040503050406030204" pitchFamily="18" charset="0"/>
                            </a:rPr>
                            <m:t>/</m:t>
                          </m:r>
                          <m:sSub>
                            <m:sSubPr>
                              <m:ctrlPr>
                                <a:rPr lang="de-DE" sz="1800" b="0" i="1" smtClean="0">
                                  <a:latin typeface="Cambria Math" panose="02040503050406030204" pitchFamily="18" charset="0"/>
                                  <a:ea typeface="Cambria Math" panose="02040503050406030204" pitchFamily="18" charset="0"/>
                                </a:rPr>
                              </m:ctrlPr>
                            </m:sSubPr>
                            <m:e>
                              <m:r>
                                <a:rPr lang="de-DE" sz="1800" b="0" i="1" smtClean="0">
                                  <a:latin typeface="Cambria Math" panose="02040503050406030204" pitchFamily="18" charset="0"/>
                                  <a:ea typeface="Cambria Math" panose="02040503050406030204" pitchFamily="18" charset="0"/>
                                </a:rPr>
                                <m:t>𝑘</m:t>
                              </m:r>
                            </m:e>
                            <m:sub>
                              <m:r>
                                <a:rPr lang="de-DE" sz="1800" b="0" i="1" smtClean="0">
                                  <a:latin typeface="Cambria Math" panose="02040503050406030204" pitchFamily="18" charset="0"/>
                                  <a:ea typeface="Cambria Math" panose="02040503050406030204" pitchFamily="18" charset="0"/>
                                </a:rPr>
                                <m:t>𝐵</m:t>
                              </m:r>
                            </m:sub>
                          </m:sSub>
                          <m:sSub>
                            <m:sSubPr>
                              <m:ctrlPr>
                                <a:rPr lang="de-DE" sz="1800" b="0" i="1" smtClean="0">
                                  <a:latin typeface="Cambria Math" panose="02040503050406030204" pitchFamily="18" charset="0"/>
                                  <a:ea typeface="Cambria Math" panose="02040503050406030204" pitchFamily="18" charset="0"/>
                                </a:rPr>
                              </m:ctrlPr>
                            </m:sSubPr>
                            <m:e>
                              <m:r>
                                <a:rPr lang="de-DE" sz="1800" b="0" i="1" smtClean="0">
                                  <a:latin typeface="Cambria Math" panose="02040503050406030204" pitchFamily="18" charset="0"/>
                                  <a:ea typeface="Cambria Math" panose="02040503050406030204" pitchFamily="18" charset="0"/>
                                </a:rPr>
                                <m:t>𝑇</m:t>
                              </m:r>
                            </m:e>
                            <m:sub>
                              <m:r>
                                <a:rPr lang="de-DE" sz="1800" b="0" i="1" smtClean="0">
                                  <a:latin typeface="Cambria Math" panose="02040503050406030204" pitchFamily="18" charset="0"/>
                                  <a:ea typeface="Cambria Math" panose="02040503050406030204" pitchFamily="18" charset="0"/>
                                </a:rPr>
                                <m:t>𝑀</m:t>
                              </m:r>
                            </m:sub>
                          </m:sSub>
                        </m:e>
                      </m:d>
                    </m:oMath>
                  </m:oMathPara>
                </a14:m>
                <a:endParaRPr lang="de-DE" dirty="0" smtClean="0"/>
              </a:p>
              <a:p>
                <a:endParaRPr lang="de-DE" dirty="0" smtClean="0"/>
              </a:p>
              <a:p>
                <a:endParaRPr lang="de-DE" sz="2300" dirty="0"/>
              </a:p>
              <a:p>
                <a:endParaRPr lang="de-DE" sz="2300" dirty="0" smtClean="0"/>
              </a:p>
              <a:p>
                <a:endParaRPr lang="de-DE" sz="2300" dirty="0" smtClean="0"/>
              </a:p>
              <a:p>
                <a:endParaRPr lang="de-DE" sz="2300" dirty="0"/>
              </a:p>
              <a:p>
                <a:r>
                  <a:rPr lang="de-DE" sz="2300" dirty="0" smtClean="0"/>
                  <a:t>Does not include level broadening in QW</a:t>
                </a:r>
              </a:p>
              <a:p>
                <a:endParaRPr lang="de-DE" sz="2300" dirty="0"/>
              </a:p>
              <a:p>
                <a:pPr marL="342900" indent="-342900">
                  <a:buFont typeface="Arial" panose="020B0604020202020204" pitchFamily="34" charset="0"/>
                  <a:buChar char="•"/>
                </a:pPr>
                <a:r>
                  <a:rPr lang="de-DE" sz="2300" dirty="0"/>
                  <a:t>M</a:t>
                </a:r>
                <a:r>
                  <a:rPr lang="de-DE" sz="2300" dirty="0" smtClean="0"/>
                  <a:t> peak visible for higher excitation powers</a:t>
                </a:r>
              </a:p>
              <a:p>
                <a:pPr marL="342900" indent="-342900">
                  <a:buFont typeface="Arial" panose="020B0604020202020204" pitchFamily="34" charset="0"/>
                  <a:buChar char="•"/>
                </a:pPr>
                <a:r>
                  <a:rPr lang="de-DE" sz="2300" dirty="0" smtClean="0"/>
                  <a:t>Similar to 3D case: M emission increases faster than X emission with power</a:t>
                </a:r>
              </a:p>
              <a:p>
                <a:pPr marL="342900" indent="-342900">
                  <a:buFont typeface="Arial" panose="020B0604020202020204" pitchFamily="34" charset="0"/>
                  <a:buChar char="•"/>
                </a:pPr>
                <a:endParaRPr lang="de-DE"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619250" y="1582739"/>
                <a:ext cx="4301828" cy="4078286"/>
              </a:xfrm>
              <a:blipFill>
                <a:blip r:embed="rId3"/>
                <a:stretch>
                  <a:fillRect l="-3404" t="-3288" r="-426"/>
                </a:stretch>
              </a:blipFill>
            </p:spPr>
            <p:txBody>
              <a:bodyPr/>
              <a:lstStyle/>
              <a:p>
                <a:r>
                  <a:rPr lang="de-DE">
                    <a:noFill/>
                  </a:rPr>
                  <a:t> </a:t>
                </a:r>
              </a:p>
            </p:txBody>
          </p:sp>
        </mc:Fallback>
      </mc:AlternateContent>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21078" y="1582739"/>
            <a:ext cx="3107364" cy="4286634"/>
          </a:xfrm>
          <a:prstGeom prst="rect">
            <a:avLst/>
          </a:prstGeom>
        </p:spPr>
      </p:pic>
      <p:sp>
        <p:nvSpPr>
          <p:cNvPr id="6" name="Slide Number Placeholder 5"/>
          <p:cNvSpPr>
            <a:spLocks noGrp="1"/>
          </p:cNvSpPr>
          <p:nvPr>
            <p:ph type="sldNum" sz="quarter" idx="12"/>
          </p:nvPr>
        </p:nvSpPr>
        <p:spPr/>
        <p:txBody>
          <a:bodyPr/>
          <a:lstStyle/>
          <a:p>
            <a:fld id="{680D72F4-1C41-4187-A4BC-492CF086CF40}" type="slidenum">
              <a:rPr lang="sv-SE" smtClean="0"/>
              <a:pPr/>
              <a:t>17</a:t>
            </a:fld>
            <a:endParaRPr lang="sv-SE"/>
          </a:p>
        </p:txBody>
      </p:sp>
      <mc:AlternateContent xmlns:mc="http://schemas.openxmlformats.org/markup-compatibility/2006">
        <mc:Choice xmlns:a14="http://schemas.microsoft.com/office/drawing/2010/main" Requires="a14">
          <p:sp>
            <p:nvSpPr>
              <p:cNvPr id="7" name="TextBox 6"/>
              <p:cNvSpPr txBox="1"/>
              <p:nvPr/>
            </p:nvSpPr>
            <p:spPr>
              <a:xfrm>
                <a:off x="1619250" y="2501900"/>
                <a:ext cx="2458815" cy="526170"/>
              </a:xfrm>
              <a:prstGeom prst="rect">
                <a:avLst/>
              </a:prstGeom>
              <a:noFill/>
            </p:spPr>
            <p:txBody>
              <a:bodyPr wrap="none" rtlCol="0">
                <a:spAutoFit/>
              </a:bodyPr>
              <a:lstStyle/>
              <a:p>
                <a14:m>
                  <m:oMath xmlns:m="http://schemas.openxmlformats.org/officeDocument/2006/math">
                    <m:sSubSup>
                      <m:sSubSupPr>
                        <m:ctrlPr>
                          <a:rPr lang="de-DE" sz="1400" b="0" i="1" smtClean="0">
                            <a:latin typeface="Cambria Math" panose="02040503050406030204" pitchFamily="18" charset="0"/>
                          </a:rPr>
                        </m:ctrlPr>
                      </m:sSubSupPr>
                      <m:e>
                        <m:r>
                          <a:rPr lang="de-DE" sz="1400" b="0" i="1" smtClean="0">
                            <a:latin typeface="Cambria Math" panose="02040503050406030204" pitchFamily="18" charset="0"/>
                          </a:rPr>
                          <m:t>𝐸</m:t>
                        </m:r>
                      </m:e>
                      <m:sub>
                        <m:r>
                          <a:rPr lang="de-DE" sz="1400" b="0" i="1" smtClean="0">
                            <a:latin typeface="Cambria Math" panose="02040503050406030204" pitchFamily="18" charset="0"/>
                          </a:rPr>
                          <m:t>𝐵</m:t>
                        </m:r>
                      </m:sub>
                      <m:sup>
                        <m:r>
                          <a:rPr lang="de-DE" sz="1400" b="0" i="1" smtClean="0">
                            <a:latin typeface="Cambria Math" panose="02040503050406030204" pitchFamily="18" charset="0"/>
                          </a:rPr>
                          <m:t>2</m:t>
                        </m:r>
                      </m:sup>
                    </m:sSubSup>
                    <m:r>
                      <a:rPr lang="de-DE" sz="1400" b="0" i="1" smtClean="0">
                        <a:latin typeface="Cambria Math" panose="02040503050406030204" pitchFamily="18" charset="0"/>
                      </a:rPr>
                      <m:t>:</m:t>
                    </m:r>
                    <m:r>
                      <m:rPr>
                        <m:sty m:val="p"/>
                      </m:rPr>
                      <a:rPr lang="de-DE" sz="1400" b="0" i="0" smtClean="0">
                        <a:latin typeface="Cambria Math" panose="02040503050406030204" pitchFamily="18" charset="0"/>
                      </a:rPr>
                      <m:t>biexciton</m:t>
                    </m:r>
                    <m:r>
                      <a:rPr lang="de-DE" sz="1400" b="0" i="0" smtClean="0">
                        <a:latin typeface="Cambria Math" panose="02040503050406030204" pitchFamily="18" charset="0"/>
                      </a:rPr>
                      <m:t> </m:t>
                    </m:r>
                    <m:r>
                      <m:rPr>
                        <m:sty m:val="p"/>
                      </m:rPr>
                      <a:rPr lang="de-DE" sz="1400" b="0" i="0" smtClean="0">
                        <a:latin typeface="Cambria Math" panose="02040503050406030204" pitchFamily="18" charset="0"/>
                      </a:rPr>
                      <m:t>binding</m:t>
                    </m:r>
                    <m:r>
                      <a:rPr lang="de-DE" sz="1400" b="0" i="0" smtClean="0">
                        <a:latin typeface="Cambria Math" panose="02040503050406030204" pitchFamily="18" charset="0"/>
                      </a:rPr>
                      <m:t> </m:t>
                    </m:r>
                    <m:r>
                      <m:rPr>
                        <m:sty m:val="p"/>
                      </m:rPr>
                      <a:rPr lang="de-DE" sz="1400" b="0" i="0" smtClean="0">
                        <a:latin typeface="Cambria Math" panose="02040503050406030204" pitchFamily="18" charset="0"/>
                      </a:rPr>
                      <m:t>energy</m:t>
                    </m:r>
                  </m:oMath>
                </a14:m>
                <a:r>
                  <a:rPr lang="de-DE" sz="1400" dirty="0" smtClean="0"/>
                  <a:t>, </a:t>
                </a:r>
              </a:p>
              <a:p>
                <a14:m>
                  <m:oMath xmlns:m="http://schemas.openxmlformats.org/officeDocument/2006/math">
                    <m:sSub>
                      <m:sSubPr>
                        <m:ctrlPr>
                          <a:rPr lang="de-DE" sz="1400" b="0" i="1" smtClean="0">
                            <a:latin typeface="Cambria Math" panose="02040503050406030204" pitchFamily="18" charset="0"/>
                          </a:rPr>
                        </m:ctrlPr>
                      </m:sSubPr>
                      <m:e>
                        <m:r>
                          <a:rPr lang="de-DE" sz="1400" b="0" i="1" smtClean="0">
                            <a:latin typeface="Cambria Math" panose="02040503050406030204" pitchFamily="18" charset="0"/>
                          </a:rPr>
                          <m:t>𝑇</m:t>
                        </m:r>
                      </m:e>
                      <m:sub>
                        <m:r>
                          <a:rPr lang="de-DE" sz="1400" b="0" i="1" smtClean="0">
                            <a:latin typeface="Cambria Math" panose="02040503050406030204" pitchFamily="18" charset="0"/>
                          </a:rPr>
                          <m:t>𝑀</m:t>
                        </m:r>
                      </m:sub>
                    </m:sSub>
                  </m:oMath>
                </a14:m>
                <a:r>
                  <a:rPr lang="de-DE" sz="1400" dirty="0" smtClean="0"/>
                  <a:t>: </a:t>
                </a:r>
                <a:r>
                  <a:rPr lang="de-DE" sz="1400" dirty="0" smtClean="0">
                    <a:latin typeface="Cambria Math" panose="02040503050406030204" pitchFamily="18" charset="0"/>
                    <a:ea typeface="Cambria Math" panose="02040503050406030204" pitchFamily="18" charset="0"/>
                  </a:rPr>
                  <a:t>M </a:t>
                </a:r>
                <a:r>
                  <a:rPr lang="de-DE" sz="1400" dirty="0" smtClean="0">
                    <a:latin typeface="Cambria Math" panose="02040503050406030204" pitchFamily="18" charset="0"/>
                    <a:ea typeface="Cambria Math" panose="02040503050406030204" pitchFamily="18" charset="0"/>
                  </a:rPr>
                  <a:t>gas </a:t>
                </a:r>
                <a:r>
                  <a:rPr lang="de-DE" sz="1400" dirty="0" err="1" smtClean="0">
                    <a:latin typeface="Cambria Math" panose="02040503050406030204" pitchFamily="18" charset="0"/>
                    <a:ea typeface="Cambria Math" panose="02040503050406030204" pitchFamily="18" charset="0"/>
                  </a:rPr>
                  <a:t>temperature</a:t>
                </a:r>
                <a:endParaRPr lang="de-DE" sz="1400" dirty="0">
                  <a:latin typeface="Cambria Math" panose="02040503050406030204" pitchFamily="18" charset="0"/>
                  <a:ea typeface="Cambria Math" panose="02040503050406030204" pitchFamily="18" charset="0"/>
                </a:endParaRPr>
              </a:p>
            </p:txBody>
          </p:sp>
        </mc:Choice>
        <mc:Fallback>
          <p:sp>
            <p:nvSpPr>
              <p:cNvPr id="7" name="TextBox 6"/>
              <p:cNvSpPr txBox="1">
                <a:spLocks noRot="1" noChangeAspect="1" noMove="1" noResize="1" noEditPoints="1" noAdjustHandles="1" noChangeArrowheads="1" noChangeShapeType="1" noTextEdit="1"/>
              </p:cNvSpPr>
              <p:nvPr/>
            </p:nvSpPr>
            <p:spPr>
              <a:xfrm>
                <a:off x="1619250" y="2501900"/>
                <a:ext cx="2458815" cy="526170"/>
              </a:xfrm>
              <a:prstGeom prst="rect">
                <a:avLst/>
              </a:prstGeom>
              <a:blipFill rotWithShape="0">
                <a:blip r:embed="rId5"/>
                <a:stretch>
                  <a:fillRect r="-248" b="-11494"/>
                </a:stretch>
              </a:blipFill>
            </p:spPr>
            <p:txBody>
              <a:bodyPr/>
              <a:lstStyle/>
              <a:p>
                <a:r>
                  <a:rPr lang="de-DE">
                    <a:noFill/>
                  </a:rPr>
                  <a:t> </a:t>
                </a:r>
              </a:p>
            </p:txBody>
          </p:sp>
        </mc:Fallback>
      </mc:AlternateContent>
    </p:spTree>
    <p:extLst>
      <p:ext uri="{BB962C8B-B14F-4D97-AF65-F5344CB8AC3E}">
        <p14:creationId xmlns:p14="http://schemas.microsoft.com/office/powerpoint/2010/main" val="905940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Trions in a quantum well</a:t>
            </a:r>
            <a:endParaRPr lang="de-DE"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342900" indent="-342900">
                  <a:buFont typeface="Arial" panose="020B0604020202020204" pitchFamily="34" charset="0"/>
                  <a:buChar char="•"/>
                </a:pPr>
                <a:r>
                  <a:rPr lang="de-DE" dirty="0" smtClean="0"/>
                  <a:t>Trions: charged excitons </a:t>
                </a:r>
                <a14:m>
                  <m:oMath xmlns:m="http://schemas.openxmlformats.org/officeDocument/2006/math">
                    <m:sSup>
                      <m:sSupPr>
                        <m:ctrlPr>
                          <a:rPr lang="de-DE" i="1" smtClean="0">
                            <a:latin typeface="Cambria Math" panose="02040503050406030204" pitchFamily="18" charset="0"/>
                          </a:rPr>
                        </m:ctrlPr>
                      </m:sSupPr>
                      <m:e>
                        <m:r>
                          <a:rPr lang="de-DE" b="0" i="1" smtClean="0">
                            <a:latin typeface="Cambria Math" panose="02040503050406030204" pitchFamily="18" charset="0"/>
                          </a:rPr>
                          <m:t>𝑋</m:t>
                        </m:r>
                      </m:e>
                      <m:sup>
                        <m:r>
                          <a:rPr lang="de-DE" b="0" i="1" smtClean="0">
                            <a:latin typeface="Cambria Math" panose="02040503050406030204" pitchFamily="18" charset="0"/>
                          </a:rPr>
                          <m:t>−</m:t>
                        </m:r>
                      </m:sup>
                    </m:sSup>
                  </m:oMath>
                </a14:m>
                <a:r>
                  <a:rPr lang="de-DE" dirty="0" smtClean="0"/>
                  <a:t> or </a:t>
                </a:r>
                <a14:m>
                  <m:oMath xmlns:m="http://schemas.openxmlformats.org/officeDocument/2006/math">
                    <m:sSup>
                      <m:sSupPr>
                        <m:ctrlPr>
                          <a:rPr lang="de-DE" i="1">
                            <a:latin typeface="Cambria Math" panose="02040503050406030204" pitchFamily="18" charset="0"/>
                          </a:rPr>
                        </m:ctrlPr>
                      </m:sSupPr>
                      <m:e>
                        <m:r>
                          <a:rPr lang="de-DE" i="1">
                            <a:latin typeface="Cambria Math" panose="02040503050406030204" pitchFamily="18" charset="0"/>
                          </a:rPr>
                          <m:t>𝑋</m:t>
                        </m:r>
                      </m:e>
                      <m:sup>
                        <m:r>
                          <a:rPr lang="de-DE" b="0" i="1" smtClean="0">
                            <a:latin typeface="Cambria Math" panose="02040503050406030204" pitchFamily="18" charset="0"/>
                          </a:rPr>
                          <m:t>+</m:t>
                        </m:r>
                      </m:sup>
                    </m:sSup>
                  </m:oMath>
                </a14:m>
                <a:endParaRPr lang="de-DE" dirty="0" smtClean="0"/>
              </a:p>
              <a:p>
                <a:pPr marL="342900" indent="-342900">
                  <a:buFont typeface="Arial" panose="020B0604020202020204" pitchFamily="34" charset="0"/>
                  <a:buChar char="•"/>
                </a:pPr>
                <a:r>
                  <a:rPr lang="de-DE" dirty="0" smtClean="0"/>
                  <a:t>Luminescence: recombination of e-h-pair, release of remaining charge carrier</a:t>
                </a:r>
              </a:p>
              <a:p>
                <a:pPr marL="342900" indent="-342900">
                  <a:buFont typeface="Arial" panose="020B0604020202020204" pitchFamily="34" charset="0"/>
                  <a:buChar char="•"/>
                </a:pPr>
                <a:r>
                  <a:rPr lang="de-DE" dirty="0" smtClean="0"/>
                  <a:t>Redshifted compared to exciton emission line</a:t>
                </a:r>
              </a:p>
              <a:p>
                <a:pPr marL="342900" indent="-342900">
                  <a:buFont typeface="Arial" panose="020B0604020202020204" pitchFamily="34" charset="0"/>
                  <a:buChar char="•"/>
                </a:pPr>
                <a:endParaRPr lang="de-DE" dirty="0" smtClean="0"/>
              </a:p>
              <a:p>
                <a:pPr marL="342900" indent="-342900">
                  <a:buFont typeface="Arial" panose="020B0604020202020204" pitchFamily="34" charset="0"/>
                  <a:buChar char="•"/>
                </a:pPr>
                <a:endParaRPr lang="de-DE" dirty="0" smtClean="0"/>
              </a:p>
              <a:p>
                <a:pPr marL="342900" indent="-342900">
                  <a:buFont typeface="Arial" panose="020B0604020202020204" pitchFamily="34" charset="0"/>
                  <a:buChar char="•"/>
                </a:pPr>
                <a:endParaRPr lang="de-DE" dirty="0" smtClean="0"/>
              </a:p>
              <a:p>
                <a:pPr marL="342900" indent="-342900">
                  <a:buFont typeface="Arial" panose="020B0604020202020204" pitchFamily="34" charset="0"/>
                  <a:buChar char="•"/>
                </a:pPr>
                <a:endParaRPr lang="de-DE"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2111" t="-1794"/>
                </a:stretch>
              </a:blipFill>
            </p:spPr>
            <p:txBody>
              <a:bodyPr/>
              <a:lstStyle/>
              <a:p>
                <a:r>
                  <a:rPr lang="de-DE">
                    <a:noFill/>
                  </a:rPr>
                  <a:t> </a:t>
                </a:r>
              </a:p>
            </p:txBody>
          </p:sp>
        </mc:Fallback>
      </mc:AlternateContent>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b="56957"/>
          <a:stretch/>
        </p:blipFill>
        <p:spPr>
          <a:xfrm>
            <a:off x="1619250" y="3178922"/>
            <a:ext cx="3411670" cy="2153979"/>
          </a:xfrm>
          <a:prstGeom prst="rect">
            <a:avLst/>
          </a:prstGeom>
        </p:spPr>
      </p:pic>
      <p:pic>
        <p:nvPicPr>
          <p:cNvPr id="5" name="Picture 4"/>
          <p:cNvPicPr>
            <a:picLocks noChangeAspect="1"/>
          </p:cNvPicPr>
          <p:nvPr/>
        </p:nvPicPr>
        <p:blipFill rotWithShape="1">
          <a:blip r:embed="rId5" cstate="print">
            <a:extLst>
              <a:ext uri="{28A0092B-C50C-407E-A947-70E740481C1C}">
                <a14:useLocalDpi xmlns:a14="http://schemas.microsoft.com/office/drawing/2010/main" val="0"/>
              </a:ext>
            </a:extLst>
          </a:blip>
          <a:srcRect t="43579"/>
          <a:stretch/>
        </p:blipFill>
        <p:spPr>
          <a:xfrm>
            <a:off x="5493446" y="3178922"/>
            <a:ext cx="2828208" cy="2340592"/>
          </a:xfrm>
          <a:prstGeom prst="rect">
            <a:avLst/>
          </a:prstGeom>
        </p:spPr>
      </p:pic>
      <p:sp>
        <p:nvSpPr>
          <p:cNvPr id="6" name="Slide Number Placeholder 5"/>
          <p:cNvSpPr>
            <a:spLocks noGrp="1"/>
          </p:cNvSpPr>
          <p:nvPr>
            <p:ph type="sldNum" sz="quarter" idx="12"/>
          </p:nvPr>
        </p:nvSpPr>
        <p:spPr/>
        <p:txBody>
          <a:bodyPr/>
          <a:lstStyle/>
          <a:p>
            <a:fld id="{680D72F4-1C41-4187-A4BC-492CF086CF40}" type="slidenum">
              <a:rPr lang="sv-SE" smtClean="0"/>
              <a:pPr/>
              <a:t>18</a:t>
            </a:fld>
            <a:endParaRPr lang="sv-SE"/>
          </a:p>
        </p:txBody>
      </p:sp>
    </p:spTree>
    <p:extLst>
      <p:ext uri="{BB962C8B-B14F-4D97-AF65-F5344CB8AC3E}">
        <p14:creationId xmlns:p14="http://schemas.microsoft.com/office/powerpoint/2010/main" val="36445904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Collisions of free excitons in a QW</a:t>
            </a:r>
            <a:endParaRPr lang="de-DE"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619250" y="1582739"/>
                <a:ext cx="6935788" cy="4078286"/>
              </a:xfrm>
            </p:spPr>
            <p:txBody>
              <a:bodyPr/>
              <a:lstStyle/>
              <a:p>
                <a:pPr marL="342900" indent="-342900">
                  <a:buFont typeface="Arial" panose="020B0604020202020204" pitchFamily="34" charset="0"/>
                  <a:buChar char="•"/>
                </a:pPr>
                <a:r>
                  <a:rPr lang="de-DE" dirty="0" smtClean="0"/>
                  <a:t>Collission mechanism of luminescence similar to 3D case</a:t>
                </a:r>
              </a:p>
              <a:p>
                <a:r>
                  <a:rPr lang="de-DE" dirty="0" smtClean="0"/>
                  <a:t>→ gives rise to new, red-shifted emission lines</a:t>
                </a:r>
              </a:p>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h</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𝜈</m:t>
                          </m:r>
                        </m:e>
                        <m:sub>
                          <m:r>
                            <a:rPr lang="de-DE" b="0" i="1" smtClean="0">
                              <a:latin typeface="Cambria Math" panose="02040503050406030204" pitchFamily="18" charset="0"/>
                            </a:rPr>
                            <m:t>𝑃𝑛</m:t>
                          </m:r>
                        </m:sub>
                      </m:sSub>
                      <m:r>
                        <a:rPr lang="de-DE" b="0" i="1" smtClean="0">
                          <a:latin typeface="Cambria Math" panose="02040503050406030204" pitchFamily="18" charset="0"/>
                        </a:rPr>
                        <m:t>=</m:t>
                      </m:r>
                      <m:d>
                        <m:dPr>
                          <m:ctrlPr>
                            <a:rPr lang="de-DE" b="0" i="1" smtClean="0">
                              <a:latin typeface="Cambria Math" panose="02040503050406030204" pitchFamily="18" charset="0"/>
                            </a:rPr>
                          </m:ctrlPr>
                        </m:dPr>
                        <m:e>
                          <m:sSubSup>
                            <m:sSubSupPr>
                              <m:ctrlPr>
                                <a:rPr lang="de-DE" b="0" i="1" smtClean="0">
                                  <a:latin typeface="Cambria Math" panose="02040503050406030204" pitchFamily="18" charset="0"/>
                                </a:rPr>
                              </m:ctrlPr>
                            </m:sSubSupPr>
                            <m:e>
                              <m:r>
                                <a:rPr lang="de-DE" b="0" i="1" smtClean="0">
                                  <a:latin typeface="Cambria Math" panose="02040503050406030204" pitchFamily="18" charset="0"/>
                                </a:rPr>
                                <m:t>𝐸</m:t>
                              </m:r>
                            </m:e>
                            <m:sub>
                              <m:r>
                                <a:rPr lang="de-DE" b="0" i="1" smtClean="0">
                                  <a:latin typeface="Cambria Math" panose="02040503050406030204" pitchFamily="18" charset="0"/>
                                </a:rPr>
                                <m:t>𝑔</m:t>
                              </m:r>
                            </m:sub>
                            <m:sup>
                              <m:r>
                                <a:rPr lang="de-DE" b="0" i="1" smtClean="0">
                                  <a:latin typeface="Cambria Math" panose="02040503050406030204" pitchFamily="18" charset="0"/>
                                </a:rPr>
                                <m:t>(2)</m:t>
                              </m:r>
                            </m:sup>
                          </m:sSubSup>
                          <m:r>
                            <a:rPr lang="de-DE" b="0" i="1" smtClean="0">
                              <a:latin typeface="Cambria Math" panose="02040503050406030204" pitchFamily="18" charset="0"/>
                            </a:rPr>
                            <m:t>−</m:t>
                          </m:r>
                          <m:sSubSup>
                            <m:sSubSupPr>
                              <m:ctrlPr>
                                <a:rPr lang="de-DE" b="0" i="1" smtClean="0">
                                  <a:latin typeface="Cambria Math" panose="02040503050406030204" pitchFamily="18" charset="0"/>
                                </a:rPr>
                              </m:ctrlPr>
                            </m:sSubSupPr>
                            <m:e>
                              <m:r>
                                <a:rPr lang="de-DE" b="0" i="1" smtClean="0">
                                  <a:latin typeface="Cambria Math" panose="02040503050406030204" pitchFamily="18" charset="0"/>
                                </a:rPr>
                                <m:t>𝐸</m:t>
                              </m:r>
                            </m:e>
                            <m:sub>
                              <m:r>
                                <a:rPr lang="de-DE" b="0" i="1" smtClean="0">
                                  <a:latin typeface="Cambria Math" panose="02040503050406030204" pitchFamily="18" charset="0"/>
                                </a:rPr>
                                <m:t>𝑋</m:t>
                              </m:r>
                            </m:sub>
                            <m:sup>
                              <m:r>
                                <a:rPr lang="de-DE" b="0" i="1" smtClean="0">
                                  <a:latin typeface="Cambria Math" panose="02040503050406030204" pitchFamily="18" charset="0"/>
                                </a:rPr>
                                <m:t>(2)</m:t>
                              </m:r>
                            </m:sup>
                          </m:sSubSup>
                        </m:e>
                      </m:d>
                      <m:r>
                        <a:rPr lang="de-DE" b="0" i="1" smtClean="0">
                          <a:latin typeface="Cambria Math" panose="02040503050406030204" pitchFamily="18" charset="0"/>
                        </a:rPr>
                        <m:t>−</m:t>
                      </m:r>
                      <m:sSubSup>
                        <m:sSubSupPr>
                          <m:ctrlPr>
                            <a:rPr lang="de-DE" b="0" i="1" smtClean="0">
                              <a:latin typeface="Cambria Math" panose="02040503050406030204" pitchFamily="18" charset="0"/>
                            </a:rPr>
                          </m:ctrlPr>
                        </m:sSubSupPr>
                        <m:e>
                          <m:r>
                            <a:rPr lang="de-DE" b="0" i="1" smtClean="0">
                              <a:latin typeface="Cambria Math" panose="02040503050406030204" pitchFamily="18" charset="0"/>
                            </a:rPr>
                            <m:t>𝐸</m:t>
                          </m:r>
                        </m:e>
                        <m:sub>
                          <m:r>
                            <a:rPr lang="de-DE" b="0" i="1" smtClean="0">
                              <a:latin typeface="Cambria Math" panose="02040503050406030204" pitchFamily="18" charset="0"/>
                            </a:rPr>
                            <m:t>𝑋</m:t>
                          </m:r>
                        </m:sub>
                        <m:sup>
                          <m:d>
                            <m:dPr>
                              <m:ctrlPr>
                                <a:rPr lang="de-DE" b="0" i="1" smtClean="0">
                                  <a:latin typeface="Cambria Math" panose="02040503050406030204" pitchFamily="18" charset="0"/>
                                </a:rPr>
                              </m:ctrlPr>
                            </m:dPr>
                            <m:e>
                              <m:r>
                                <a:rPr lang="de-DE" b="0" i="1" smtClean="0">
                                  <a:latin typeface="Cambria Math" panose="02040503050406030204" pitchFamily="18" charset="0"/>
                                </a:rPr>
                                <m:t>2</m:t>
                              </m:r>
                            </m:e>
                          </m:d>
                        </m:sup>
                      </m:sSubSup>
                      <m:d>
                        <m:dPr>
                          <m:ctrlPr>
                            <a:rPr lang="de-DE" b="0" i="1" smtClean="0">
                              <a:latin typeface="Cambria Math" panose="02040503050406030204" pitchFamily="18" charset="0"/>
                            </a:rPr>
                          </m:ctrlPr>
                        </m:dPr>
                        <m:e>
                          <m:r>
                            <a:rPr lang="de-DE" b="0" i="1" smtClean="0">
                              <a:latin typeface="Cambria Math" panose="02040503050406030204" pitchFamily="18" charset="0"/>
                            </a:rPr>
                            <m:t>1−</m:t>
                          </m:r>
                          <m:f>
                            <m:fPr>
                              <m:ctrlPr>
                                <a:rPr lang="de-DE" b="0" i="1" smtClean="0">
                                  <a:latin typeface="Cambria Math" panose="02040503050406030204" pitchFamily="18" charset="0"/>
                                </a:rPr>
                              </m:ctrlPr>
                            </m:fPr>
                            <m:num>
                              <m:r>
                                <a:rPr lang="de-DE" b="0" i="1" smtClean="0">
                                  <a:latin typeface="Cambria Math" panose="02040503050406030204" pitchFamily="18" charset="0"/>
                                </a:rPr>
                                <m:t>1</m:t>
                              </m:r>
                            </m:num>
                            <m:den>
                              <m:sSup>
                                <m:sSupPr>
                                  <m:ctrlPr>
                                    <a:rPr lang="de-DE" b="0" i="1" smtClean="0">
                                      <a:latin typeface="Cambria Math" panose="02040503050406030204" pitchFamily="18" charset="0"/>
                                    </a:rPr>
                                  </m:ctrlPr>
                                </m:sSupPr>
                                <m:e>
                                  <m:r>
                                    <a:rPr lang="de-DE" b="0" i="1" smtClean="0">
                                      <a:latin typeface="Cambria Math" panose="02040503050406030204" pitchFamily="18" charset="0"/>
                                    </a:rPr>
                                    <m:t>𝑛</m:t>
                                  </m:r>
                                </m:e>
                                <m:sup>
                                  <m:r>
                                    <a:rPr lang="de-DE" b="0" i="1" smtClean="0">
                                      <a:latin typeface="Cambria Math" panose="02040503050406030204" pitchFamily="18" charset="0"/>
                                    </a:rPr>
                                    <m:t>2</m:t>
                                  </m:r>
                                </m:sup>
                              </m:sSup>
                            </m:den>
                          </m:f>
                        </m:e>
                      </m:d>
                      <m:r>
                        <a:rPr lang="de-DE" b="0" i="1" smtClean="0">
                          <a:latin typeface="Cambria Math" panose="02040503050406030204" pitchFamily="18" charset="0"/>
                        </a:rPr>
                        <m:t>−</m:t>
                      </m:r>
                      <m:f>
                        <m:fPr>
                          <m:ctrlPr>
                            <a:rPr lang="de-DE" b="0" i="1" smtClean="0">
                              <a:latin typeface="Cambria Math" panose="02040503050406030204" pitchFamily="18" charset="0"/>
                            </a:rPr>
                          </m:ctrlPr>
                        </m:fPr>
                        <m:num>
                          <m:r>
                            <a:rPr lang="de-DE" b="0" i="1" smtClean="0">
                              <a:latin typeface="Cambria Math" panose="02040503050406030204" pitchFamily="18" charset="0"/>
                            </a:rPr>
                            <m:t>3</m:t>
                          </m:r>
                        </m:num>
                        <m:den>
                          <m:r>
                            <a:rPr lang="de-DE" b="0" i="1" smtClean="0">
                              <a:latin typeface="Cambria Math" panose="02040503050406030204" pitchFamily="18" charset="0"/>
                            </a:rPr>
                            <m:t>2</m:t>
                          </m:r>
                        </m:den>
                      </m:f>
                      <m:sSub>
                        <m:sSubPr>
                          <m:ctrlPr>
                            <a:rPr lang="de-DE" b="0" i="1" smtClean="0">
                              <a:latin typeface="Cambria Math" panose="02040503050406030204" pitchFamily="18" charset="0"/>
                            </a:rPr>
                          </m:ctrlPr>
                        </m:sSubPr>
                        <m:e>
                          <m:r>
                            <a:rPr lang="de-DE" b="0" i="1" smtClean="0">
                              <a:latin typeface="Cambria Math" panose="02040503050406030204" pitchFamily="18" charset="0"/>
                            </a:rPr>
                            <m:t>𝑘</m:t>
                          </m:r>
                        </m:e>
                        <m:sub>
                          <m:r>
                            <a:rPr lang="de-DE" b="0" i="1" smtClean="0">
                              <a:latin typeface="Cambria Math" panose="02040503050406030204" pitchFamily="18" charset="0"/>
                            </a:rPr>
                            <m:t>𝐵</m:t>
                          </m:r>
                        </m:sub>
                      </m:sSub>
                      <m:sSub>
                        <m:sSubPr>
                          <m:ctrlPr>
                            <a:rPr lang="de-DE" b="0" i="1" smtClean="0">
                              <a:latin typeface="Cambria Math" panose="02040503050406030204" pitchFamily="18" charset="0"/>
                            </a:rPr>
                          </m:ctrlPr>
                        </m:sSubPr>
                        <m:e>
                          <m:r>
                            <a:rPr lang="de-DE" b="0" i="1" smtClean="0">
                              <a:latin typeface="Cambria Math" panose="02040503050406030204" pitchFamily="18" charset="0"/>
                            </a:rPr>
                            <m:t>𝑇</m:t>
                          </m:r>
                        </m:e>
                        <m:sub>
                          <m:r>
                            <a:rPr lang="de-DE" b="0" i="1" smtClean="0">
                              <a:latin typeface="Cambria Math" panose="02040503050406030204" pitchFamily="18" charset="0"/>
                            </a:rPr>
                            <m:t>𝑒𝑓</m:t>
                          </m:r>
                        </m:sub>
                      </m:sSub>
                    </m:oMath>
                  </m:oMathPara>
                </a14:m>
                <a:endParaRPr lang="de-DE" dirty="0" smtClean="0"/>
              </a:p>
              <a:p>
                <a:endParaRPr lang="de-DE" dirty="0"/>
              </a:p>
              <a:p>
                <a:endParaRPr lang="de-DE" dirty="0" smtClean="0"/>
              </a:p>
              <a:p>
                <a:endParaRPr lang="de-DE" dirty="0" smtClean="0"/>
              </a:p>
              <a:p>
                <a:endParaRPr lang="de-DE"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619250" y="1582739"/>
                <a:ext cx="6935788" cy="4078286"/>
              </a:xfrm>
              <a:blipFill>
                <a:blip r:embed="rId3"/>
                <a:stretch>
                  <a:fillRect l="-2287" t="-1794" r="-88"/>
                </a:stretch>
              </a:blipFill>
            </p:spPr>
            <p:txBody>
              <a:bodyPr/>
              <a:lstStyle/>
              <a:p>
                <a:r>
                  <a:rPr lang="de-DE">
                    <a:noFill/>
                  </a:rPr>
                  <a:t> </a:t>
                </a:r>
              </a:p>
            </p:txBody>
          </p:sp>
        </mc:Fallback>
      </mc:AlternateContent>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l="681" t="49360" r="-681"/>
          <a:stretch/>
        </p:blipFill>
        <p:spPr>
          <a:xfrm>
            <a:off x="5553985" y="3405987"/>
            <a:ext cx="3163308" cy="2301715"/>
          </a:xfrm>
          <a:prstGeom prst="rect">
            <a:avLst/>
          </a:prstGeom>
        </p:spPr>
      </p:pic>
      <mc:AlternateContent xmlns:mc="http://schemas.openxmlformats.org/markup-compatibility/2006" xmlns:a14="http://schemas.microsoft.com/office/drawing/2010/main">
        <mc:Choice Requires="a14">
          <p:sp>
            <p:nvSpPr>
              <p:cNvPr id="5" name="TextBox 4"/>
              <p:cNvSpPr txBox="1"/>
              <p:nvPr/>
            </p:nvSpPr>
            <p:spPr>
              <a:xfrm>
                <a:off x="1619250" y="3344617"/>
                <a:ext cx="3811918" cy="1200329"/>
              </a:xfrm>
              <a:prstGeom prst="rect">
                <a:avLst/>
              </a:prstGeom>
              <a:noFill/>
            </p:spPr>
            <p:txBody>
              <a:bodyPr wrap="square" rtlCol="0">
                <a:spAutoFit/>
              </a:bodyPr>
              <a:lstStyle/>
              <a:p>
                <a:r>
                  <a:rPr lang="de-DE" dirty="0" smtClean="0"/>
                  <a:t>High excitation powers cause high density of charge carriers with high energies</a:t>
                </a:r>
              </a:p>
              <a:p>
                <a:r>
                  <a:rPr lang="de-DE" dirty="0" smtClean="0"/>
                  <a:t>→ </a:t>
                </a:r>
                <a14:m>
                  <m:oMath xmlns:m="http://schemas.openxmlformats.org/officeDocument/2006/math">
                    <m:sSub>
                      <m:sSubPr>
                        <m:ctrlPr>
                          <a:rPr lang="de-DE" b="0" i="1" smtClean="0">
                            <a:latin typeface="Cambria Math" panose="02040503050406030204" pitchFamily="18" charset="0"/>
                          </a:rPr>
                        </m:ctrlPr>
                      </m:sSubPr>
                      <m:e>
                        <m:r>
                          <a:rPr lang="de-DE" b="0" i="1" smtClean="0">
                            <a:latin typeface="Cambria Math" panose="02040503050406030204" pitchFamily="18" charset="0"/>
                          </a:rPr>
                          <m:t>𝑃</m:t>
                        </m:r>
                      </m:e>
                      <m:sub>
                        <m:r>
                          <a:rPr lang="de-DE" b="0" i="1" smtClean="0">
                            <a:latin typeface="Cambria Math" panose="02040503050406030204" pitchFamily="18" charset="0"/>
                            <a:ea typeface="Cambria Math" panose="02040503050406030204" pitchFamily="18" charset="0"/>
                          </a:rPr>
                          <m:t>∞</m:t>
                        </m:r>
                      </m:sub>
                    </m:sSub>
                  </m:oMath>
                </a14:m>
                <a:r>
                  <a:rPr lang="de-DE" dirty="0" smtClean="0"/>
                  <a:t> visible (fully ionized X)</a:t>
                </a:r>
                <a:endParaRPr lang="de-DE" dirty="0"/>
              </a:p>
            </p:txBody>
          </p:sp>
        </mc:Choice>
        <mc:Fallback xmlns="">
          <p:sp>
            <p:nvSpPr>
              <p:cNvPr id="5" name="TextBox 4"/>
              <p:cNvSpPr txBox="1">
                <a:spLocks noRot="1" noChangeAspect="1" noMove="1" noResize="1" noEditPoints="1" noAdjustHandles="1" noChangeArrowheads="1" noChangeShapeType="1" noTextEdit="1"/>
              </p:cNvSpPr>
              <p:nvPr/>
            </p:nvSpPr>
            <p:spPr>
              <a:xfrm>
                <a:off x="1619250" y="3344617"/>
                <a:ext cx="3811918" cy="1200329"/>
              </a:xfrm>
              <a:prstGeom prst="rect">
                <a:avLst/>
              </a:prstGeom>
              <a:blipFill>
                <a:blip r:embed="rId5"/>
                <a:stretch>
                  <a:fillRect l="-1440" t="-3046" r="-480" b="-7107"/>
                </a:stretch>
              </a:blipFill>
            </p:spPr>
            <p:txBody>
              <a:bodyPr/>
              <a:lstStyle/>
              <a:p>
                <a:r>
                  <a:rPr lang="de-DE">
                    <a:noFill/>
                  </a:rPr>
                  <a:t> </a:t>
                </a:r>
              </a:p>
            </p:txBody>
          </p:sp>
        </mc:Fallback>
      </mc:AlternateContent>
      <p:sp>
        <p:nvSpPr>
          <p:cNvPr id="6" name="Slide Number Placeholder 5"/>
          <p:cNvSpPr>
            <a:spLocks noGrp="1"/>
          </p:cNvSpPr>
          <p:nvPr>
            <p:ph type="sldNum" sz="quarter" idx="12"/>
          </p:nvPr>
        </p:nvSpPr>
        <p:spPr/>
        <p:txBody>
          <a:bodyPr/>
          <a:lstStyle/>
          <a:p>
            <a:fld id="{680D72F4-1C41-4187-A4BC-492CF086CF40}" type="slidenum">
              <a:rPr lang="sv-SE" smtClean="0"/>
              <a:pPr/>
              <a:t>19</a:t>
            </a:fld>
            <a:endParaRPr lang="sv-SE"/>
          </a:p>
        </p:txBody>
      </p:sp>
    </p:spTree>
    <p:extLst>
      <p:ext uri="{BB962C8B-B14F-4D97-AF65-F5344CB8AC3E}">
        <p14:creationId xmlns:p14="http://schemas.microsoft.com/office/powerpoint/2010/main" val="31288966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EHP </a:t>
            </a:r>
            <a:r>
              <a:rPr lang="de-DE" dirty="0" smtClean="0"/>
              <a:t>in </a:t>
            </a:r>
            <a:r>
              <a:rPr lang="de-DE" dirty="0" smtClean="0"/>
              <a:t>2D structures</a:t>
            </a:r>
            <a:endParaRPr lang="de-DE" dirty="0"/>
          </a:p>
        </p:txBody>
      </p:sp>
      <p:sp>
        <p:nvSpPr>
          <p:cNvPr id="3" name="Content Placeholder 2"/>
          <p:cNvSpPr>
            <a:spLocks noGrp="1"/>
          </p:cNvSpPr>
          <p:nvPr>
            <p:ph idx="1"/>
          </p:nvPr>
        </p:nvSpPr>
        <p:spPr>
          <a:xfrm>
            <a:off x="1619250" y="1582739"/>
            <a:ext cx="5438200" cy="4078286"/>
          </a:xfrm>
        </p:spPr>
        <p:txBody>
          <a:bodyPr>
            <a:normAutofit/>
          </a:bodyPr>
          <a:lstStyle/>
          <a:p>
            <a:r>
              <a:rPr lang="de-DE" sz="1800" dirty="0" smtClean="0"/>
              <a:t>High rates of carrier generation causes screening of excitons and creation of e-h-plasma</a:t>
            </a:r>
          </a:p>
          <a:p>
            <a:r>
              <a:rPr lang="de-DE" sz="1800" dirty="0" smtClean="0"/>
              <a:t>→bandgap renormalization, band filling with free carriers</a:t>
            </a:r>
          </a:p>
          <a:p>
            <a:endParaRPr lang="de-DE" sz="1800" dirty="0"/>
          </a:p>
          <a:p>
            <a:r>
              <a:rPr lang="de-DE" sz="1800" dirty="0" smtClean="0"/>
              <a:t>In 3D: screening based on surrounding free carriers </a:t>
            </a:r>
          </a:p>
          <a:p>
            <a:r>
              <a:rPr lang="de-DE" sz="1800" dirty="0" smtClean="0"/>
              <a:t>In 2D: additionally ˈphase space fillingˈ</a:t>
            </a:r>
          </a:p>
          <a:p>
            <a:r>
              <a:rPr lang="de-DE" sz="1800" dirty="0"/>
              <a:t>	</a:t>
            </a:r>
            <a:r>
              <a:rPr lang="de-DE" sz="1800" dirty="0" smtClean="0"/>
              <a:t>→ reduded DOS</a:t>
            </a:r>
          </a:p>
          <a:p>
            <a:r>
              <a:rPr lang="de-DE" sz="1800" dirty="0"/>
              <a:t>	</a:t>
            </a:r>
            <a:r>
              <a:rPr lang="de-DE" sz="1800" dirty="0" smtClean="0"/>
              <a:t>→ weaker screening</a:t>
            </a:r>
          </a:p>
          <a:p>
            <a:r>
              <a:rPr lang="de-DE" sz="1800" dirty="0"/>
              <a:t>	</a:t>
            </a:r>
            <a:r>
              <a:rPr lang="de-DE" sz="1800" dirty="0" smtClean="0"/>
              <a:t>→ increased X binding energy</a:t>
            </a:r>
          </a:p>
          <a:p>
            <a:r>
              <a:rPr lang="de-DE" sz="1800" dirty="0" smtClean="0"/>
              <a:t> </a:t>
            </a:r>
            <a:endParaRPr lang="de-DE" sz="1800" dirty="0"/>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r="52182"/>
          <a:stretch/>
        </p:blipFill>
        <p:spPr>
          <a:xfrm>
            <a:off x="7465461" y="1221246"/>
            <a:ext cx="1135511" cy="1265404"/>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49251" r="-1070"/>
          <a:stretch/>
        </p:blipFill>
        <p:spPr>
          <a:xfrm>
            <a:off x="7392533" y="2354682"/>
            <a:ext cx="1232277" cy="1267200"/>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81981" y="3847317"/>
            <a:ext cx="2077912" cy="1896920"/>
          </a:xfrm>
          <a:prstGeom prst="rect">
            <a:avLst/>
          </a:prstGeom>
        </p:spPr>
      </p:pic>
      <p:sp>
        <p:nvSpPr>
          <p:cNvPr id="7" name="TextBox 6"/>
          <p:cNvSpPr txBox="1"/>
          <p:nvPr/>
        </p:nvSpPr>
        <p:spPr>
          <a:xfrm>
            <a:off x="1619250" y="5240924"/>
            <a:ext cx="5069985" cy="646331"/>
          </a:xfrm>
          <a:prstGeom prst="rect">
            <a:avLst/>
          </a:prstGeom>
          <a:noFill/>
        </p:spPr>
        <p:txBody>
          <a:bodyPr wrap="square" rtlCol="0">
            <a:spAutoFit/>
          </a:bodyPr>
          <a:lstStyle/>
          <a:p>
            <a:r>
              <a:rPr lang="de-DE" dirty="0" smtClean="0"/>
              <a:t>Carrier density can be observed experimentially via luminescence</a:t>
            </a:r>
            <a:endParaRPr lang="de-DE" dirty="0"/>
          </a:p>
        </p:txBody>
      </p:sp>
      <p:sp>
        <p:nvSpPr>
          <p:cNvPr id="8" name="Slide Number Placeholder 7"/>
          <p:cNvSpPr>
            <a:spLocks noGrp="1"/>
          </p:cNvSpPr>
          <p:nvPr>
            <p:ph type="sldNum" sz="quarter" idx="12"/>
          </p:nvPr>
        </p:nvSpPr>
        <p:spPr/>
        <p:txBody>
          <a:bodyPr/>
          <a:lstStyle/>
          <a:p>
            <a:fld id="{680D72F4-1C41-4187-A4BC-492CF086CF40}" type="slidenum">
              <a:rPr lang="sv-SE" smtClean="0"/>
              <a:pPr/>
              <a:t>20</a:t>
            </a:fld>
            <a:endParaRPr lang="sv-SE"/>
          </a:p>
        </p:txBody>
      </p:sp>
    </p:spTree>
    <p:extLst>
      <p:ext uri="{BB962C8B-B14F-4D97-AF65-F5344CB8AC3E}">
        <p14:creationId xmlns:p14="http://schemas.microsoft.com/office/powerpoint/2010/main" val="35466182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EHP </a:t>
            </a:r>
            <a:r>
              <a:rPr lang="de-DE" dirty="0" err="1"/>
              <a:t>and</a:t>
            </a:r>
            <a:r>
              <a:rPr lang="de-DE" dirty="0"/>
              <a:t> </a:t>
            </a:r>
            <a:r>
              <a:rPr lang="de-DE" dirty="0" smtClean="0"/>
              <a:t>EHL </a:t>
            </a:r>
            <a:r>
              <a:rPr lang="de-DE" dirty="0"/>
              <a:t>in 2D structures</a:t>
            </a:r>
          </a:p>
        </p:txBody>
      </p:sp>
      <p:sp>
        <p:nvSpPr>
          <p:cNvPr id="3" name="Content Placeholder 2"/>
          <p:cNvSpPr>
            <a:spLocks noGrp="1"/>
          </p:cNvSpPr>
          <p:nvPr>
            <p:ph idx="1"/>
          </p:nvPr>
        </p:nvSpPr>
        <p:spPr>
          <a:xfrm>
            <a:off x="1619250" y="1582739"/>
            <a:ext cx="4111390" cy="4078286"/>
          </a:xfrm>
        </p:spPr>
        <p:txBody>
          <a:bodyPr>
            <a:normAutofit/>
          </a:bodyPr>
          <a:lstStyle/>
          <a:p>
            <a:pPr marL="285750" indent="-285750">
              <a:buFont typeface="Arial" panose="020B0604020202020204" pitchFamily="34" charset="0"/>
              <a:buChar char="•"/>
            </a:pPr>
            <a:r>
              <a:rPr lang="de-DE" sz="1800" dirty="0" smtClean="0"/>
              <a:t>Gradual filling of subbands with increased excitation intensity</a:t>
            </a:r>
          </a:p>
          <a:p>
            <a:pPr marL="285750" indent="-285750">
              <a:buFont typeface="Arial" panose="020B0604020202020204" pitchFamily="34" charset="0"/>
              <a:buChar char="•"/>
            </a:pPr>
            <a:r>
              <a:rPr lang="de-DE" sz="1800" dirty="0" smtClean="0"/>
              <a:t>Broadened spectrum </a:t>
            </a:r>
          </a:p>
          <a:p>
            <a:pPr marL="641350" lvl="1" indent="-285750">
              <a:buFont typeface="Arial" panose="020B0604020202020204" pitchFamily="34" charset="0"/>
              <a:buChar char="→"/>
            </a:pPr>
            <a:r>
              <a:rPr lang="de-DE" sz="1800" b="1" dirty="0" smtClean="0"/>
              <a:t>EHP</a:t>
            </a:r>
          </a:p>
          <a:p>
            <a:pPr marL="285750" indent="-285750">
              <a:buFont typeface="Arial" panose="020B0604020202020204" pitchFamily="34" charset="0"/>
              <a:buChar char="•"/>
            </a:pPr>
            <a:r>
              <a:rPr lang="de-DE" sz="1800" dirty="0" smtClean="0"/>
              <a:t>Mesa structure to prevent plasma diffusion</a:t>
            </a:r>
          </a:p>
          <a:p>
            <a:pPr marL="285750" indent="-285750">
              <a:buFont typeface="Arial" panose="020B0604020202020204" pitchFamily="34" charset="0"/>
              <a:buChar char="•"/>
            </a:pPr>
            <a:endParaRPr lang="de-DE" sz="1800" dirty="0" smtClean="0"/>
          </a:p>
          <a:p>
            <a:pPr marL="285750" indent="-285750">
              <a:buFont typeface="Arial" panose="020B0604020202020204" pitchFamily="34" charset="0"/>
              <a:buChar char="•"/>
            </a:pPr>
            <a:endParaRPr lang="de-DE" sz="1800" dirty="0"/>
          </a:p>
          <a:p>
            <a:pPr marL="285750" indent="-285750">
              <a:buFont typeface="Arial" panose="020B0604020202020204" pitchFamily="34" charset="0"/>
              <a:buChar char="•"/>
            </a:pPr>
            <a:r>
              <a:rPr lang="de-DE" sz="1800" dirty="0" smtClean="0"/>
              <a:t>Critical nucleation radius for </a:t>
            </a:r>
            <a:r>
              <a:rPr lang="de-DE" sz="1800" b="1" dirty="0" smtClean="0"/>
              <a:t>EHL</a:t>
            </a:r>
            <a:r>
              <a:rPr lang="de-DE" sz="1800" dirty="0" smtClean="0"/>
              <a:t> can be similar </a:t>
            </a:r>
            <a:r>
              <a:rPr lang="de-DE" sz="1800" dirty="0" err="1" smtClean="0"/>
              <a:t>to</a:t>
            </a:r>
            <a:r>
              <a:rPr lang="de-DE" sz="1800" dirty="0" smtClean="0"/>
              <a:t> </a:t>
            </a:r>
            <a:r>
              <a:rPr lang="de-DE" sz="1800" dirty="0" smtClean="0"/>
              <a:t>QW </a:t>
            </a:r>
            <a:r>
              <a:rPr lang="de-DE" sz="1800" dirty="0" err="1" smtClean="0"/>
              <a:t>width</a:t>
            </a:r>
            <a:endParaRPr lang="de-DE" sz="1800" dirty="0" smtClean="0"/>
          </a:p>
          <a:p>
            <a:pPr marL="285750" indent="-285750">
              <a:buFont typeface="Arial" panose="020B0604020202020204" pitchFamily="34" charset="0"/>
              <a:buChar char="•"/>
            </a:pPr>
            <a:r>
              <a:rPr lang="de-DE" sz="1800" dirty="0" smtClean="0"/>
              <a:t>Favorable </a:t>
            </a:r>
            <a:r>
              <a:rPr lang="de-DE" sz="1800" dirty="0" err="1" smtClean="0"/>
              <a:t>nucleation</a:t>
            </a:r>
            <a:r>
              <a:rPr lang="de-DE" sz="1800" dirty="0" smtClean="0"/>
              <a:t> </a:t>
            </a:r>
            <a:r>
              <a:rPr lang="de-DE" sz="1800" dirty="0" smtClean="0"/>
              <a:t>condition in thinner layer (surface to volume ratio)</a:t>
            </a:r>
          </a:p>
          <a:p>
            <a:pPr marL="285750" indent="-285750">
              <a:buFont typeface="Arial" panose="020B0604020202020204" pitchFamily="34" charset="0"/>
              <a:buChar char="•"/>
            </a:pPr>
            <a:endParaRPr lang="de-DE" sz="18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49053" y="1536211"/>
            <a:ext cx="3351994" cy="1938561"/>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41106" y="3621882"/>
            <a:ext cx="2776965" cy="2330635"/>
          </a:xfrm>
          <a:prstGeom prst="rect">
            <a:avLst/>
          </a:prstGeom>
        </p:spPr>
      </p:pic>
      <p:sp>
        <p:nvSpPr>
          <p:cNvPr id="8" name="Slide Number Placeholder 7"/>
          <p:cNvSpPr>
            <a:spLocks noGrp="1"/>
          </p:cNvSpPr>
          <p:nvPr>
            <p:ph type="sldNum" sz="quarter" idx="12"/>
          </p:nvPr>
        </p:nvSpPr>
        <p:spPr/>
        <p:txBody>
          <a:bodyPr/>
          <a:lstStyle/>
          <a:p>
            <a:fld id="{680D72F4-1C41-4187-A4BC-492CF086CF40}" type="slidenum">
              <a:rPr lang="sv-SE" smtClean="0"/>
              <a:pPr/>
              <a:t>21</a:t>
            </a:fld>
            <a:endParaRPr lang="sv-SE"/>
          </a:p>
        </p:txBody>
      </p:sp>
    </p:spTree>
    <p:extLst>
      <p:ext uri="{BB962C8B-B14F-4D97-AF65-F5344CB8AC3E}">
        <p14:creationId xmlns:p14="http://schemas.microsoft.com/office/powerpoint/2010/main" val="41632003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Biexcitons, EHP and EHL in quantum wires</a:t>
            </a:r>
            <a:endParaRPr lang="de-DE" dirty="0"/>
          </a:p>
        </p:txBody>
      </p:sp>
      <p:sp>
        <p:nvSpPr>
          <p:cNvPr id="3" name="Content Placeholder 2"/>
          <p:cNvSpPr>
            <a:spLocks noGrp="1"/>
          </p:cNvSpPr>
          <p:nvPr>
            <p:ph idx="1"/>
          </p:nvPr>
        </p:nvSpPr>
        <p:spPr>
          <a:xfrm>
            <a:off x="1613113" y="1582739"/>
            <a:ext cx="3713727" cy="4078286"/>
          </a:xfrm>
        </p:spPr>
        <p:txBody>
          <a:bodyPr>
            <a:normAutofit/>
          </a:bodyPr>
          <a:lstStyle/>
          <a:p>
            <a:r>
              <a:rPr lang="de-DE" sz="1800" dirty="0" smtClean="0"/>
              <a:t>So far rarely observed in experiment, however similar to phenomena in 3D and 2D:</a:t>
            </a:r>
          </a:p>
          <a:p>
            <a:endParaRPr lang="de-DE" sz="1800" dirty="0" smtClean="0"/>
          </a:p>
          <a:p>
            <a:pPr marL="342900" indent="-342900">
              <a:buFont typeface="Arial" panose="020B0604020202020204" pitchFamily="34" charset="0"/>
              <a:buChar char="•"/>
            </a:pPr>
            <a:r>
              <a:rPr lang="de-DE" sz="1800" dirty="0" smtClean="0"/>
              <a:t>X luminescence</a:t>
            </a:r>
          </a:p>
          <a:p>
            <a:pPr marL="342900" indent="-342900">
              <a:buFont typeface="Arial" panose="020B0604020202020204" pitchFamily="34" charset="0"/>
              <a:buChar char="•"/>
            </a:pPr>
            <a:r>
              <a:rPr lang="de-DE" sz="1800" dirty="0" smtClean="0"/>
              <a:t>M/T luminescence</a:t>
            </a:r>
          </a:p>
          <a:p>
            <a:pPr marL="342900" indent="-342900">
              <a:buFont typeface="Arial" panose="020B0604020202020204" pitchFamily="34" charset="0"/>
              <a:buChar char="•"/>
            </a:pPr>
            <a:r>
              <a:rPr lang="de-DE" sz="1800" dirty="0" smtClean="0"/>
              <a:t>Mott transition to EHP </a:t>
            </a:r>
          </a:p>
          <a:p>
            <a:pPr marL="342900" indent="-342900">
              <a:buFont typeface="Arial" panose="020B0604020202020204" pitchFamily="34" charset="0"/>
              <a:buChar char="•"/>
            </a:pPr>
            <a:endParaRPr lang="de-DE" sz="1800" dirty="0" smtClean="0"/>
          </a:p>
          <a:p>
            <a:r>
              <a:rPr lang="de-DE" sz="1800" dirty="0" smtClean="0"/>
              <a:t>Experimental observation of EHL:</a:t>
            </a:r>
          </a:p>
          <a:p>
            <a:r>
              <a:rPr lang="de-DE" sz="1800" dirty="0" smtClean="0"/>
              <a:t>→ invariable halfwidth and clear temperature threshold</a:t>
            </a:r>
            <a:endParaRPr lang="de-DE" sz="1800" dirty="0"/>
          </a:p>
        </p:txBody>
      </p:sp>
      <p:cxnSp>
        <p:nvCxnSpPr>
          <p:cNvPr id="6" name="Straight Arrow Connector 5"/>
          <p:cNvCxnSpPr/>
          <p:nvPr/>
        </p:nvCxnSpPr>
        <p:spPr>
          <a:xfrm>
            <a:off x="1527196" y="2791865"/>
            <a:ext cx="0" cy="109961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281402" y="3018504"/>
            <a:ext cx="1245794" cy="646331"/>
          </a:xfrm>
          <a:prstGeom prst="rect">
            <a:avLst/>
          </a:prstGeom>
          <a:noFill/>
        </p:spPr>
        <p:txBody>
          <a:bodyPr wrap="square" rtlCol="0">
            <a:spAutoFit/>
          </a:bodyPr>
          <a:lstStyle/>
          <a:p>
            <a:r>
              <a:rPr lang="de-DE" dirty="0" smtClean="0"/>
              <a:t>Increasing intensity</a:t>
            </a:r>
            <a:endParaRPr lang="de-DE"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87144" y="1186077"/>
            <a:ext cx="2059224" cy="4568938"/>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20971" y="1186077"/>
            <a:ext cx="1923029" cy="4721603"/>
          </a:xfrm>
          <a:prstGeom prst="rect">
            <a:avLst/>
          </a:prstGeom>
        </p:spPr>
      </p:pic>
      <p:sp>
        <p:nvSpPr>
          <p:cNvPr id="10" name="Slide Number Placeholder 9"/>
          <p:cNvSpPr>
            <a:spLocks noGrp="1"/>
          </p:cNvSpPr>
          <p:nvPr>
            <p:ph type="sldNum" sz="quarter" idx="12"/>
          </p:nvPr>
        </p:nvSpPr>
        <p:spPr/>
        <p:txBody>
          <a:bodyPr/>
          <a:lstStyle/>
          <a:p>
            <a:fld id="{680D72F4-1C41-4187-A4BC-492CF086CF40}" type="slidenum">
              <a:rPr lang="sv-SE" smtClean="0"/>
              <a:pPr/>
              <a:t>22</a:t>
            </a:fld>
            <a:endParaRPr lang="sv-SE"/>
          </a:p>
        </p:txBody>
      </p:sp>
    </p:spTree>
    <p:extLst>
      <p:ext uri="{BB962C8B-B14F-4D97-AF65-F5344CB8AC3E}">
        <p14:creationId xmlns:p14="http://schemas.microsoft.com/office/powerpoint/2010/main" val="2526404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Effects of high excitations in QDs</a:t>
            </a:r>
            <a:endParaRPr lang="de-DE" dirty="0"/>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de-DE" dirty="0" smtClean="0"/>
              <a:t>Strong localization of Xs within the nanocrystal and isolation from interaction with other Xs</a:t>
            </a:r>
          </a:p>
          <a:p>
            <a:pPr marL="342900" indent="-342900">
              <a:buFont typeface="Arial" panose="020B0604020202020204" pitchFamily="34" charset="0"/>
              <a:buChar char="•"/>
            </a:pPr>
            <a:r>
              <a:rPr lang="de-DE" dirty="0" smtClean="0"/>
              <a:t>Collectiv excitation (EHL, EHP) do not dominate optical properties of ensembles of nanocrystals</a:t>
            </a:r>
          </a:p>
          <a:p>
            <a:pPr marL="342900" indent="-342900">
              <a:buFont typeface="Arial" panose="020B0604020202020204" pitchFamily="34" charset="0"/>
              <a:buChar char="•"/>
            </a:pPr>
            <a:r>
              <a:rPr lang="de-DE" dirty="0" smtClean="0"/>
              <a:t>Number of Xs in QD depend on excitation density and absortion cross-section</a:t>
            </a:r>
          </a:p>
          <a:p>
            <a:pPr marL="342900" indent="-342900">
              <a:buFont typeface="Arial" panose="020B0604020202020204" pitchFamily="34" charset="0"/>
              <a:buChar char="•"/>
            </a:pPr>
            <a:r>
              <a:rPr lang="de-DE" dirty="0" smtClean="0"/>
              <a:t>Lifetime is dependent on excitation density → Auger</a:t>
            </a:r>
          </a:p>
          <a:p>
            <a:pPr marL="342900" indent="-342900">
              <a:buFont typeface="Arial" panose="020B0604020202020204" pitchFamily="34" charset="0"/>
              <a:buChar char="•"/>
            </a:pPr>
            <a:r>
              <a:rPr lang="de-DE" dirty="0" smtClean="0"/>
              <a:t>Experimental observation of X (Si), T (CdS) and M (CuCl)</a:t>
            </a:r>
            <a:endParaRPr lang="de-DE" dirty="0"/>
          </a:p>
        </p:txBody>
      </p:sp>
      <p:sp>
        <p:nvSpPr>
          <p:cNvPr id="4" name="Slide Number Placeholder 3"/>
          <p:cNvSpPr>
            <a:spLocks noGrp="1"/>
          </p:cNvSpPr>
          <p:nvPr>
            <p:ph type="sldNum" sz="quarter" idx="12"/>
          </p:nvPr>
        </p:nvSpPr>
        <p:spPr/>
        <p:txBody>
          <a:bodyPr/>
          <a:lstStyle/>
          <a:p>
            <a:fld id="{680D72F4-1C41-4187-A4BC-492CF086CF40}" type="slidenum">
              <a:rPr lang="sv-SE" smtClean="0"/>
              <a:pPr/>
              <a:t>23</a:t>
            </a:fld>
            <a:endParaRPr lang="sv-SE"/>
          </a:p>
        </p:txBody>
      </p:sp>
    </p:spTree>
    <p:extLst>
      <p:ext uri="{BB962C8B-B14F-4D97-AF65-F5344CB8AC3E}">
        <p14:creationId xmlns:p14="http://schemas.microsoft.com/office/powerpoint/2010/main" val="22027716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Stimulated emission and lasing in low-dimensional structures</a:t>
            </a:r>
            <a:endParaRPr lang="de-DE" dirty="0"/>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de-DE" dirty="0" smtClean="0"/>
              <a:t>Easily acchievable in numerous semiconductor structures</a:t>
            </a:r>
          </a:p>
          <a:p>
            <a:pPr marL="342900" indent="-342900">
              <a:buFont typeface="Arial" panose="020B0604020202020204" pitchFamily="34" charset="0"/>
              <a:buChar char="•"/>
            </a:pPr>
            <a:endParaRPr lang="de-DE" dirty="0" smtClean="0"/>
          </a:p>
          <a:p>
            <a:pPr marL="342900" indent="-342900">
              <a:buFont typeface="Arial" panose="020B0604020202020204" pitchFamily="34" charset="0"/>
              <a:buChar char="•"/>
            </a:pPr>
            <a:r>
              <a:rPr lang="de-DE" dirty="0" smtClean="0"/>
              <a:t>Favorable features in view of stimulated emission of semiconductor structures:</a:t>
            </a:r>
          </a:p>
          <a:p>
            <a:pPr marL="698500" lvl="1" indent="-342900"/>
            <a:r>
              <a:rPr lang="de-DE" dirty="0" smtClean="0"/>
              <a:t>Tunable emission wavelength</a:t>
            </a:r>
          </a:p>
          <a:p>
            <a:pPr marL="698500" lvl="1" indent="-342900"/>
            <a:r>
              <a:rPr lang="de-DE" dirty="0" smtClean="0"/>
              <a:t>Suppression of non-radiative transitions</a:t>
            </a:r>
          </a:p>
          <a:p>
            <a:pPr marL="698500" lvl="1" indent="-342900"/>
            <a:r>
              <a:rPr lang="de-DE" dirty="0" smtClean="0"/>
              <a:t>Pronounced X luminescence</a:t>
            </a:r>
          </a:p>
          <a:p>
            <a:pPr marL="698500" lvl="1" indent="-342900"/>
            <a:r>
              <a:rPr lang="de-DE" dirty="0" smtClean="0"/>
              <a:t>Reduced DOS → achievement of population inversion</a:t>
            </a:r>
            <a:endParaRPr lang="de-DE" dirty="0"/>
          </a:p>
        </p:txBody>
      </p:sp>
      <p:sp>
        <p:nvSpPr>
          <p:cNvPr id="4" name="Slide Number Placeholder 3"/>
          <p:cNvSpPr>
            <a:spLocks noGrp="1"/>
          </p:cNvSpPr>
          <p:nvPr>
            <p:ph type="sldNum" sz="quarter" idx="12"/>
          </p:nvPr>
        </p:nvSpPr>
        <p:spPr/>
        <p:txBody>
          <a:bodyPr/>
          <a:lstStyle/>
          <a:p>
            <a:fld id="{680D72F4-1C41-4187-A4BC-492CF086CF40}" type="slidenum">
              <a:rPr lang="sv-SE" smtClean="0"/>
              <a:pPr/>
              <a:t>24</a:t>
            </a:fld>
            <a:endParaRPr lang="sv-SE"/>
          </a:p>
        </p:txBody>
      </p:sp>
    </p:spTree>
    <p:extLst>
      <p:ext uri="{BB962C8B-B14F-4D97-AF65-F5344CB8AC3E}">
        <p14:creationId xmlns:p14="http://schemas.microsoft.com/office/powerpoint/2010/main" val="272591897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Stimulated emission in quantum wells</a:t>
            </a:r>
            <a:endParaRPr lang="de-DE"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619249" y="1582739"/>
                <a:ext cx="4051243" cy="1227967"/>
              </a:xfrm>
            </p:spPr>
            <p:txBody>
              <a:bodyPr>
                <a:noAutofit/>
              </a:bodyPr>
              <a:lstStyle/>
              <a:p>
                <a:r>
                  <a:rPr lang="de-DE" sz="1800" dirty="0" smtClean="0"/>
                  <a:t>Mechanism of optical gain based on population inversion for </a:t>
                </a:r>
                <a:r>
                  <a:rPr lang="de-DE" sz="1800" b="1" dirty="0" smtClean="0"/>
                  <a:t>bound X</a:t>
                </a:r>
              </a:p>
              <a:p>
                <a:pPr marL="342900" indent="-342900">
                  <a:buFont typeface="Arial" panose="020B0604020202020204" pitchFamily="34" charset="0"/>
                  <a:buChar char="•"/>
                </a:pPr>
                <a:r>
                  <a:rPr lang="de-DE" sz="1800" dirty="0" smtClean="0"/>
                  <a:t>Free X </a:t>
                </a:r>
                <a14:m>
                  <m:oMath xmlns:m="http://schemas.openxmlformats.org/officeDocument/2006/math">
                    <m:r>
                      <a:rPr lang="de-DE" sz="1800" b="0" i="1" smtClean="0">
                        <a:latin typeface="Cambria Math" panose="02040503050406030204" pitchFamily="18" charset="0"/>
                      </a:rPr>
                      <m:t>|</m:t>
                    </m:r>
                    <m:r>
                      <a:rPr lang="de-DE" sz="1800" b="0" i="1" smtClean="0">
                        <a:latin typeface="Cambria Math" panose="02040503050406030204" pitchFamily="18" charset="0"/>
                      </a:rPr>
                      <m:t>𝑋</m:t>
                    </m:r>
                    <m:r>
                      <a:rPr lang="de-DE" sz="1800" b="0" i="1" smtClean="0">
                        <a:latin typeface="Cambria Math" panose="02040503050406030204" pitchFamily="18" charset="0"/>
                      </a:rPr>
                      <m:t>⟩</m:t>
                    </m:r>
                  </m:oMath>
                </a14:m>
                <a:r>
                  <a:rPr lang="de-DE" sz="1800" dirty="0" smtClean="0"/>
                  <a:t> is quickly localized</a:t>
                </a:r>
              </a:p>
              <a:p>
                <a:pPr marL="342900" indent="-342900">
                  <a:buFont typeface="Arial" panose="020B0604020202020204" pitchFamily="34" charset="0"/>
                  <a:buChar char="•"/>
                </a:pPr>
                <a:r>
                  <a:rPr lang="de-DE" sz="1800" dirty="0" smtClean="0"/>
                  <a:t>Localization causes inhomogenous broadening </a:t>
                </a:r>
                <a14:m>
                  <m:oMath xmlns:m="http://schemas.openxmlformats.org/officeDocument/2006/math">
                    <m:sSub>
                      <m:sSubPr>
                        <m:ctrlPr>
                          <a:rPr lang="de-DE" sz="1800" b="0" i="1" smtClean="0">
                            <a:latin typeface="Cambria Math" panose="02040503050406030204" pitchFamily="18" charset="0"/>
                          </a:rPr>
                        </m:ctrlPr>
                      </m:sSubPr>
                      <m:e>
                        <m:r>
                          <a:rPr lang="de-DE" sz="1800" b="0" i="1" smtClean="0">
                            <a:latin typeface="Cambria Math" panose="02040503050406030204" pitchFamily="18" charset="0"/>
                          </a:rPr>
                          <m:t>𝐷</m:t>
                        </m:r>
                      </m:e>
                      <m:sub>
                        <m:r>
                          <a:rPr lang="de-DE" sz="1800" b="0" i="1" smtClean="0">
                            <a:latin typeface="Cambria Math" panose="02040503050406030204" pitchFamily="18" charset="0"/>
                          </a:rPr>
                          <m:t>𝑖</m:t>
                        </m:r>
                      </m:sub>
                    </m:sSub>
                    <m:d>
                      <m:dPr>
                        <m:ctrlPr>
                          <a:rPr lang="de-DE" sz="1800" b="0" i="1" smtClean="0">
                            <a:latin typeface="Cambria Math" panose="02040503050406030204" pitchFamily="18" charset="0"/>
                          </a:rPr>
                        </m:ctrlPr>
                      </m:dPr>
                      <m:e>
                        <m:r>
                          <a:rPr lang="de-DE" sz="1800" b="0" i="1" smtClean="0">
                            <a:latin typeface="Cambria Math" panose="02040503050406030204" pitchFamily="18" charset="0"/>
                          </a:rPr>
                          <m:t>𝐸</m:t>
                        </m:r>
                      </m:e>
                    </m:d>
                  </m:oMath>
                </a14:m>
                <a:endParaRPr lang="de-DE" sz="1800" b="0" dirty="0" smtClean="0"/>
              </a:p>
              <a:p>
                <a:pPr marL="342900" indent="-342900">
                  <a:buFont typeface="Arial" panose="020B0604020202020204" pitchFamily="34" charset="0"/>
                  <a:buChar char="•"/>
                </a:pPr>
                <a:r>
                  <a:rPr lang="de-DE" sz="1800" dirty="0" smtClean="0"/>
                  <a:t>Higher excitation: bound X </a:t>
                </a:r>
                <a14:m>
                  <m:oMath xmlns:m="http://schemas.openxmlformats.org/officeDocument/2006/math">
                    <m:r>
                      <a:rPr lang="de-DE" sz="1800" i="1">
                        <a:latin typeface="Cambria Math" panose="02040503050406030204" pitchFamily="18" charset="0"/>
                      </a:rPr>
                      <m:t>|</m:t>
                    </m:r>
                    <m:r>
                      <a:rPr lang="de-DE" sz="1800" i="1">
                        <a:latin typeface="Cambria Math" panose="02040503050406030204" pitchFamily="18" charset="0"/>
                      </a:rPr>
                      <m:t>𝑋</m:t>
                    </m:r>
                    <m:r>
                      <a:rPr lang="de-DE" sz="1800" b="0" i="1" smtClean="0">
                        <a:latin typeface="Cambria Math" panose="02040503050406030204" pitchFamily="18" charset="0"/>
                      </a:rPr>
                      <m:t>′</m:t>
                    </m:r>
                    <m:r>
                      <a:rPr lang="de-DE" sz="1800" i="1">
                        <a:latin typeface="Cambria Math" panose="02040503050406030204" pitchFamily="18" charset="0"/>
                      </a:rPr>
                      <m:t>⟩</m:t>
                    </m:r>
                  </m:oMath>
                </a14:m>
                <a:r>
                  <a:rPr lang="de-DE" sz="1800" dirty="0"/>
                  <a:t> </a:t>
                </a:r>
                <a:r>
                  <a:rPr lang="de-DE" sz="1800" dirty="0" smtClean="0"/>
                  <a:t>occupy higher states</a:t>
                </a:r>
              </a:p>
              <a:p>
                <a:pPr marL="342900" indent="-342900">
                  <a:buFont typeface="Arial" panose="020B0604020202020204" pitchFamily="34" charset="0"/>
                  <a:buChar char="•"/>
                </a:pPr>
                <a:r>
                  <a:rPr lang="de-DE" sz="1800" dirty="0" smtClean="0"/>
                  <a:t>Population inversion between </a:t>
                </a:r>
                <a14:m>
                  <m:oMath xmlns:m="http://schemas.openxmlformats.org/officeDocument/2006/math">
                    <m:r>
                      <a:rPr lang="de-DE" sz="1800" i="1">
                        <a:latin typeface="Cambria Math" panose="02040503050406030204" pitchFamily="18" charset="0"/>
                      </a:rPr>
                      <m:t>|</m:t>
                    </m:r>
                    <m:r>
                      <a:rPr lang="de-DE" sz="1800" i="1">
                        <a:latin typeface="Cambria Math" panose="02040503050406030204" pitchFamily="18" charset="0"/>
                      </a:rPr>
                      <m:t>𝑋</m:t>
                    </m:r>
                    <m:r>
                      <a:rPr lang="de-DE" sz="1800" i="1">
                        <a:latin typeface="Cambria Math" panose="02040503050406030204" pitchFamily="18" charset="0"/>
                      </a:rPr>
                      <m:t>′⟩</m:t>
                    </m:r>
                  </m:oMath>
                </a14:m>
                <a:r>
                  <a:rPr lang="de-DE" sz="1800" dirty="0"/>
                  <a:t> </a:t>
                </a:r>
                <a:r>
                  <a:rPr lang="de-DE" sz="1800" dirty="0" smtClean="0"/>
                  <a:t>and ground state </a:t>
                </a:r>
                <a14:m>
                  <m:oMath xmlns:m="http://schemas.openxmlformats.org/officeDocument/2006/math">
                    <m:r>
                      <a:rPr lang="de-DE" sz="1800" i="1">
                        <a:latin typeface="Cambria Math" panose="02040503050406030204" pitchFamily="18" charset="0"/>
                      </a:rPr>
                      <m:t>|</m:t>
                    </m:r>
                    <m:r>
                      <a:rPr lang="de-DE" sz="1800" b="0" i="1" smtClean="0">
                        <a:latin typeface="Cambria Math" panose="02040503050406030204" pitchFamily="18" charset="0"/>
                      </a:rPr>
                      <m:t>0</m:t>
                    </m:r>
                    <m:r>
                      <a:rPr lang="de-DE" sz="1800" i="1">
                        <a:latin typeface="Cambria Math" panose="02040503050406030204" pitchFamily="18" charset="0"/>
                      </a:rPr>
                      <m:t>⟩</m:t>
                    </m:r>
                  </m:oMath>
                </a14:m>
                <a:r>
                  <a:rPr lang="de-DE" sz="1800" dirty="0"/>
                  <a:t> </a:t>
                </a:r>
                <a:endParaRPr lang="de-DE" sz="1800" dirty="0" smtClean="0"/>
              </a:p>
              <a:p>
                <a:endParaRPr lang="de-DE" sz="1800" dirty="0"/>
              </a:p>
              <a:p>
                <a:r>
                  <a:rPr lang="de-DE" sz="1800" dirty="0" smtClean="0"/>
                  <a:t>Optical gain:</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619249" y="1582739"/>
                <a:ext cx="4051243" cy="1227967"/>
              </a:xfrm>
              <a:blipFill>
                <a:blip r:embed="rId3"/>
                <a:stretch>
                  <a:fillRect l="-3614" t="-6468" r="-1355" b="-184577"/>
                </a:stretch>
              </a:blipFill>
            </p:spPr>
            <p:txBody>
              <a:bodyPr/>
              <a:lstStyle/>
              <a:p>
                <a:r>
                  <a:rPr lang="de-DE">
                    <a:noFill/>
                  </a:rPr>
                  <a:t> </a:t>
                </a:r>
              </a:p>
            </p:txBody>
          </p:sp>
        </mc:Fallback>
      </mc:AlternateContent>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70493" y="1582739"/>
            <a:ext cx="3277308" cy="2433286"/>
          </a:xfrm>
          <a:prstGeom prst="rect">
            <a:avLst/>
          </a:prstGeom>
        </p:spPr>
      </p:pic>
      <mc:AlternateContent xmlns:mc="http://schemas.openxmlformats.org/markup-compatibility/2006" xmlns:a14="http://schemas.microsoft.com/office/drawing/2010/main">
        <mc:Choice Requires="a14">
          <p:sp>
            <p:nvSpPr>
              <p:cNvPr id="5" name="TextBox 4"/>
              <p:cNvSpPr txBox="1"/>
              <p:nvPr/>
            </p:nvSpPr>
            <p:spPr>
              <a:xfrm>
                <a:off x="1847211" y="4884983"/>
                <a:ext cx="5818581" cy="124970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de-DE" i="1">
                          <a:latin typeface="Cambria Math" panose="02040503050406030204" pitchFamily="18" charset="0"/>
                        </a:rPr>
                        <m:t>𝑔</m:t>
                      </m:r>
                      <m:d>
                        <m:dPr>
                          <m:ctrlPr>
                            <a:rPr lang="de-DE" i="1">
                              <a:latin typeface="Cambria Math" panose="02040503050406030204" pitchFamily="18" charset="0"/>
                            </a:rPr>
                          </m:ctrlPr>
                        </m:dPr>
                        <m:e>
                          <m:r>
                            <a:rPr lang="de-DE" i="1">
                              <a:latin typeface="Cambria Math" panose="02040503050406030204" pitchFamily="18" charset="0"/>
                            </a:rPr>
                            <m:t>𝐸</m:t>
                          </m:r>
                        </m:e>
                      </m:d>
                      <m:r>
                        <a:rPr lang="de-DE" i="1">
                          <a:latin typeface="Cambria Math" panose="02040503050406030204" pitchFamily="18" charset="0"/>
                          <a:ea typeface="Cambria Math" panose="02040503050406030204" pitchFamily="18" charset="0"/>
                        </a:rPr>
                        <m:t>≈</m:t>
                      </m:r>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𝐷</m:t>
                          </m:r>
                        </m:e>
                        <m:sub>
                          <m:r>
                            <a:rPr lang="de-DE" i="1">
                              <a:latin typeface="Cambria Math" panose="02040503050406030204" pitchFamily="18" charset="0"/>
                              <a:ea typeface="Cambria Math" panose="02040503050406030204" pitchFamily="18" charset="0"/>
                            </a:rPr>
                            <m:t>𝑖</m:t>
                          </m:r>
                        </m:sub>
                      </m:sSub>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𝐸</m:t>
                          </m:r>
                        </m:e>
                      </m:d>
                      <m:d>
                        <m:dPr>
                          <m:begChr m:val="["/>
                          <m:endChr m:val="]"/>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2</m:t>
                          </m:r>
                          <m:r>
                            <a:rPr lang="de-DE" i="1">
                              <a:latin typeface="Cambria Math" panose="02040503050406030204" pitchFamily="18" charset="0"/>
                              <a:ea typeface="Cambria Math" panose="02040503050406030204" pitchFamily="18" charset="0"/>
                            </a:rPr>
                            <m:t>𝑓</m:t>
                          </m:r>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𝐸</m:t>
                              </m:r>
                            </m:e>
                          </m:d>
                          <m:r>
                            <a:rPr lang="de-DE" i="1">
                              <a:latin typeface="Cambria Math" panose="02040503050406030204" pitchFamily="18" charset="0"/>
                              <a:ea typeface="Cambria Math" panose="02040503050406030204" pitchFamily="18" charset="0"/>
                            </a:rPr>
                            <m:t>−1</m:t>
                          </m:r>
                        </m:e>
                      </m:d>
                      <m:r>
                        <a:rPr lang="de-DE" i="1">
                          <a:latin typeface="Cambria Math" panose="02040503050406030204" pitchFamily="18" charset="0"/>
                          <a:ea typeface="Cambria Math" panose="02040503050406030204" pitchFamily="18" charset="0"/>
                        </a:rPr>
                        <m:t>=</m:t>
                      </m:r>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𝐷</m:t>
                          </m:r>
                        </m:e>
                        <m:sub>
                          <m:r>
                            <a:rPr lang="de-DE" i="1">
                              <a:latin typeface="Cambria Math" panose="02040503050406030204" pitchFamily="18" charset="0"/>
                              <a:ea typeface="Cambria Math" panose="02040503050406030204" pitchFamily="18" charset="0"/>
                            </a:rPr>
                            <m:t>𝑖</m:t>
                          </m:r>
                        </m:sub>
                      </m:sSub>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𝐸</m:t>
                      </m:r>
                      <m:r>
                        <a:rPr lang="de-DE" i="1">
                          <a:latin typeface="Cambria Math" panose="02040503050406030204" pitchFamily="18" charset="0"/>
                          <a:ea typeface="Cambria Math" panose="02040503050406030204" pitchFamily="18" charset="0"/>
                        </a:rPr>
                        <m:t>)</m:t>
                      </m:r>
                      <m:d>
                        <m:dPr>
                          <m:begChr m:val="["/>
                          <m:endChr m:val="]"/>
                          <m:ctrlPr>
                            <a:rPr lang="de-DE" i="1">
                              <a:latin typeface="Cambria Math" panose="02040503050406030204" pitchFamily="18" charset="0"/>
                              <a:ea typeface="Cambria Math" panose="02040503050406030204" pitchFamily="18" charset="0"/>
                            </a:rPr>
                          </m:ctrlPr>
                        </m:dPr>
                        <m:e>
                          <m:f>
                            <m:fPr>
                              <m:ctrlPr>
                                <a:rPr lang="de-DE" i="1">
                                  <a:latin typeface="Cambria Math" panose="02040503050406030204" pitchFamily="18" charset="0"/>
                                  <a:ea typeface="Cambria Math" panose="02040503050406030204" pitchFamily="18" charset="0"/>
                                </a:rPr>
                              </m:ctrlPr>
                            </m:fPr>
                            <m:num>
                              <m:r>
                                <a:rPr lang="de-DE" i="1">
                                  <a:latin typeface="Cambria Math" panose="02040503050406030204" pitchFamily="18" charset="0"/>
                                  <a:ea typeface="Cambria Math" panose="02040503050406030204" pitchFamily="18" charset="0"/>
                                </a:rPr>
                                <m:t>2</m:t>
                              </m:r>
                            </m:num>
                            <m:den>
                              <m:func>
                                <m:funcPr>
                                  <m:ctrlPr>
                                    <a:rPr lang="de-DE" i="1">
                                      <a:latin typeface="Cambria Math" panose="02040503050406030204" pitchFamily="18" charset="0"/>
                                      <a:ea typeface="Cambria Math" panose="02040503050406030204" pitchFamily="18" charset="0"/>
                                    </a:rPr>
                                  </m:ctrlPr>
                                </m:funcPr>
                                <m:fName>
                                  <m:r>
                                    <m:rPr>
                                      <m:sty m:val="p"/>
                                    </m:rPr>
                                    <a:rPr lang="de-DE">
                                      <a:latin typeface="Cambria Math" panose="02040503050406030204" pitchFamily="18" charset="0"/>
                                      <a:ea typeface="Cambria Math" panose="02040503050406030204" pitchFamily="18" charset="0"/>
                                    </a:rPr>
                                    <m:t>exp</m:t>
                                  </m:r>
                                </m:fName>
                                <m:e>
                                  <m:d>
                                    <m:dPr>
                                      <m:begChr m:val="["/>
                                      <m:endChr m:val="]"/>
                                      <m:ctrlPr>
                                        <a:rPr lang="de-DE" i="1">
                                          <a:latin typeface="Cambria Math" panose="02040503050406030204" pitchFamily="18" charset="0"/>
                                          <a:ea typeface="Cambria Math" panose="02040503050406030204" pitchFamily="18" charset="0"/>
                                        </a:rPr>
                                      </m:ctrlPr>
                                    </m:dPr>
                                    <m:e>
                                      <m:f>
                                        <m:fPr>
                                          <m:ctrlPr>
                                            <a:rPr lang="de-DE" i="1">
                                              <a:latin typeface="Cambria Math" panose="02040503050406030204" pitchFamily="18" charset="0"/>
                                              <a:ea typeface="Cambria Math" panose="02040503050406030204" pitchFamily="18" charset="0"/>
                                            </a:rPr>
                                          </m:ctrlPr>
                                        </m:fPr>
                                        <m:num>
                                          <m:r>
                                            <a:rPr lang="de-DE" i="1">
                                              <a:latin typeface="Cambria Math" panose="02040503050406030204" pitchFamily="18" charset="0"/>
                                              <a:ea typeface="Cambria Math" panose="02040503050406030204" pitchFamily="18" charset="0"/>
                                            </a:rPr>
                                            <m:t>𝐸</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𝜇</m:t>
                                          </m:r>
                                        </m:num>
                                        <m:den>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𝑘</m:t>
                                              </m:r>
                                            </m:e>
                                            <m:sub>
                                              <m:r>
                                                <a:rPr lang="de-DE" i="1">
                                                  <a:latin typeface="Cambria Math" panose="02040503050406030204" pitchFamily="18" charset="0"/>
                                                  <a:ea typeface="Cambria Math" panose="02040503050406030204" pitchFamily="18" charset="0"/>
                                                </a:rPr>
                                                <m:t>𝐵</m:t>
                                              </m:r>
                                            </m:sub>
                                          </m:sSub>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𝑇</m:t>
                                              </m:r>
                                            </m:e>
                                            <m:sub>
                                              <m:r>
                                                <a:rPr lang="de-DE" i="1">
                                                  <a:latin typeface="Cambria Math" panose="02040503050406030204" pitchFamily="18" charset="0"/>
                                                  <a:ea typeface="Cambria Math" panose="02040503050406030204" pitchFamily="18" charset="0"/>
                                                </a:rPr>
                                                <m:t>𝑒𝑓</m:t>
                                              </m:r>
                                            </m:sub>
                                          </m:sSub>
                                        </m:den>
                                      </m:f>
                                    </m:e>
                                  </m:d>
                                </m:e>
                              </m:func>
                              <m:r>
                                <a:rPr lang="de-DE" i="1">
                                  <a:latin typeface="Cambria Math" panose="02040503050406030204" pitchFamily="18" charset="0"/>
                                  <a:ea typeface="Cambria Math" panose="02040503050406030204" pitchFamily="18" charset="0"/>
                                </a:rPr>
                                <m:t>+1</m:t>
                              </m:r>
                            </m:den>
                          </m:f>
                          <m:r>
                            <a:rPr lang="de-DE" i="1">
                              <a:latin typeface="Cambria Math" panose="02040503050406030204" pitchFamily="18" charset="0"/>
                              <a:ea typeface="Cambria Math" panose="02040503050406030204" pitchFamily="18" charset="0"/>
                            </a:rPr>
                            <m:t>−1</m:t>
                          </m:r>
                        </m:e>
                      </m:d>
                    </m:oMath>
                  </m:oMathPara>
                </a14:m>
                <a:endParaRPr lang="de-DE" sz="2800" dirty="0"/>
              </a:p>
              <a:p>
                <a:endParaRPr lang="de-DE" dirty="0"/>
              </a:p>
            </p:txBody>
          </p:sp>
        </mc:Choice>
        <mc:Fallback xmlns="">
          <p:sp>
            <p:nvSpPr>
              <p:cNvPr id="5" name="TextBox 4"/>
              <p:cNvSpPr txBox="1">
                <a:spLocks noRot="1" noChangeAspect="1" noMove="1" noResize="1" noEditPoints="1" noAdjustHandles="1" noChangeArrowheads="1" noChangeShapeType="1" noTextEdit="1"/>
              </p:cNvSpPr>
              <p:nvPr/>
            </p:nvSpPr>
            <p:spPr>
              <a:xfrm>
                <a:off x="1847211" y="4884983"/>
                <a:ext cx="5818581" cy="1249701"/>
              </a:xfrm>
              <a:prstGeom prst="rect">
                <a:avLst/>
              </a:prstGeom>
              <a:blipFill>
                <a:blip r:embed="rId5"/>
                <a:stretch>
                  <a:fillRect/>
                </a:stretch>
              </a:blipFill>
            </p:spPr>
            <p:txBody>
              <a:bodyPr/>
              <a:lstStyle/>
              <a:p>
                <a:r>
                  <a:rPr lang="de-DE">
                    <a:noFill/>
                  </a:rPr>
                  <a:t> </a:t>
                </a:r>
              </a:p>
            </p:txBody>
          </p:sp>
        </mc:Fallback>
      </mc:AlternateContent>
      <p:sp>
        <p:nvSpPr>
          <p:cNvPr id="6" name="Slide Number Placeholder 5"/>
          <p:cNvSpPr>
            <a:spLocks noGrp="1"/>
          </p:cNvSpPr>
          <p:nvPr>
            <p:ph type="sldNum" sz="quarter" idx="12"/>
          </p:nvPr>
        </p:nvSpPr>
        <p:spPr/>
        <p:txBody>
          <a:bodyPr/>
          <a:lstStyle/>
          <a:p>
            <a:fld id="{680D72F4-1C41-4187-A4BC-492CF086CF40}" type="slidenum">
              <a:rPr lang="sv-SE" smtClean="0"/>
              <a:pPr/>
              <a:t>25</a:t>
            </a:fld>
            <a:endParaRPr lang="sv-SE"/>
          </a:p>
        </p:txBody>
      </p:sp>
    </p:spTree>
    <p:extLst>
      <p:ext uri="{BB962C8B-B14F-4D97-AF65-F5344CB8AC3E}">
        <p14:creationId xmlns:p14="http://schemas.microsoft.com/office/powerpoint/2010/main" val="275291152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Localized Excitons</a:t>
            </a:r>
            <a:endParaRPr lang="de-DE" dirty="0"/>
          </a:p>
        </p:txBody>
      </p:sp>
      <p:sp>
        <p:nvSpPr>
          <p:cNvPr id="3" name="Content Placeholder 2"/>
          <p:cNvSpPr>
            <a:spLocks noGrp="1"/>
          </p:cNvSpPr>
          <p:nvPr>
            <p:ph idx="1"/>
          </p:nvPr>
        </p:nvSpPr>
        <p:spPr>
          <a:xfrm>
            <a:off x="1619250" y="1582739"/>
            <a:ext cx="5433028" cy="4078286"/>
          </a:xfrm>
        </p:spPr>
        <p:txBody>
          <a:bodyPr/>
          <a:lstStyle/>
          <a:p>
            <a:pPr marL="342900" indent="-342900">
              <a:buFont typeface="Arial" panose="020B0604020202020204" pitchFamily="34" charset="0"/>
              <a:buChar char="•"/>
            </a:pPr>
            <a:r>
              <a:rPr lang="de-DE" sz="1800" dirty="0" smtClean="0"/>
              <a:t>Stimulated emission emerges from exciton resonance</a:t>
            </a:r>
          </a:p>
          <a:p>
            <a:pPr marL="342900" indent="-342900">
              <a:buFont typeface="Arial" panose="020B0604020202020204" pitchFamily="34" charset="0"/>
              <a:buChar char="•"/>
            </a:pPr>
            <a:r>
              <a:rPr lang="de-DE" sz="1800" dirty="0" smtClean="0"/>
              <a:t>Constant spectral position</a:t>
            </a:r>
          </a:p>
          <a:p>
            <a:pPr marL="342900" indent="-342900">
              <a:buFont typeface="Arial" panose="020B0604020202020204" pitchFamily="34" charset="0"/>
              <a:buChar char="•"/>
            </a:pPr>
            <a:endParaRPr lang="de-DE" sz="1800" dirty="0"/>
          </a:p>
          <a:p>
            <a:pPr marL="342900" indent="-342900">
              <a:buFont typeface="Arial" panose="020B0604020202020204" pitchFamily="34" charset="0"/>
              <a:buChar char="•"/>
            </a:pPr>
            <a:r>
              <a:rPr lang="de-DE" sz="1800" dirty="0" smtClean="0"/>
              <a:t>GRaded Index Separate Confinement Heterostructure</a:t>
            </a:r>
          </a:p>
          <a:p>
            <a:pPr marL="698500" lvl="1" indent="-342900"/>
            <a:r>
              <a:rPr lang="de-DE" sz="1800" dirty="0" smtClean="0"/>
              <a:t>Increase efficiency, decrease threshold</a:t>
            </a:r>
          </a:p>
          <a:p>
            <a:pPr marL="698500" lvl="1" indent="-342900"/>
            <a:r>
              <a:rPr lang="de-DE" sz="1800" dirty="0" smtClean="0"/>
              <a:t>Guiding of photons + localization of carriers</a:t>
            </a:r>
          </a:p>
          <a:p>
            <a:pPr marL="698500" lvl="1" indent="-342900"/>
            <a:endParaRPr lang="de-DE" dirty="0" smtClean="0"/>
          </a:p>
          <a:p>
            <a:pPr marL="342900" indent="-342900">
              <a:buFont typeface="Arial" panose="020B0604020202020204" pitchFamily="34" charset="0"/>
              <a:buChar char="•"/>
            </a:pPr>
            <a:endParaRPr lang="de-DE"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4377" y="176270"/>
            <a:ext cx="1752356" cy="2650164"/>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t="31646"/>
          <a:stretch/>
        </p:blipFill>
        <p:spPr>
          <a:xfrm>
            <a:off x="6989228" y="3279626"/>
            <a:ext cx="2042653" cy="2557861"/>
          </a:xfrm>
          <a:prstGeom prst="rect">
            <a:avLst/>
          </a:prstGeom>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t="-6" b="68355"/>
          <a:stretch/>
        </p:blipFill>
        <p:spPr>
          <a:xfrm>
            <a:off x="2866673" y="4653064"/>
            <a:ext cx="2042653" cy="1184423"/>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72346" y="4438232"/>
            <a:ext cx="1753861" cy="1399255"/>
          </a:xfrm>
          <a:prstGeom prst="rect">
            <a:avLst/>
          </a:prstGeom>
        </p:spPr>
      </p:pic>
      <p:sp>
        <p:nvSpPr>
          <p:cNvPr id="9" name="Slide Number Placeholder 8"/>
          <p:cNvSpPr>
            <a:spLocks noGrp="1"/>
          </p:cNvSpPr>
          <p:nvPr>
            <p:ph type="sldNum" sz="quarter" idx="12"/>
          </p:nvPr>
        </p:nvSpPr>
        <p:spPr/>
        <p:txBody>
          <a:bodyPr/>
          <a:lstStyle/>
          <a:p>
            <a:fld id="{680D72F4-1C41-4187-A4BC-492CF086CF40}" type="slidenum">
              <a:rPr lang="sv-SE" smtClean="0"/>
              <a:pPr/>
              <a:t>26</a:t>
            </a:fld>
            <a:endParaRPr lang="sv-SE"/>
          </a:p>
        </p:txBody>
      </p:sp>
    </p:spTree>
    <p:extLst>
      <p:ext uri="{BB962C8B-B14F-4D97-AF65-F5344CB8AC3E}">
        <p14:creationId xmlns:p14="http://schemas.microsoft.com/office/powerpoint/2010/main" val="19139737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Radiative decay of an X with emission of an X-LO phonon</a:t>
            </a:r>
            <a:endParaRPr lang="de-DE"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619250" y="1582739"/>
                <a:ext cx="5229545" cy="4078286"/>
              </a:xfrm>
            </p:spPr>
            <p:txBody>
              <a:bodyPr/>
              <a:lstStyle/>
              <a:p>
                <a:pPr marL="342900" indent="-342900">
                  <a:buFont typeface="Arial" panose="020B0604020202020204" pitchFamily="34" charset="0"/>
                  <a:buChar char="•"/>
                </a:pPr>
                <a:r>
                  <a:rPr lang="de-DE" dirty="0" smtClean="0">
                    <a:latin typeface="+mj-lt"/>
                  </a:rPr>
                  <a:t>Above threshold: superlinear growth of X-LO peak</a:t>
                </a:r>
              </a:p>
              <a:p>
                <a:pPr marL="342900" indent="-342900">
                  <a:buFont typeface="Arial" panose="020B0604020202020204" pitchFamily="34" charset="0"/>
                  <a:buChar char="•"/>
                </a:pPr>
                <a:r>
                  <a:rPr lang="de-DE" dirty="0" smtClean="0">
                    <a:latin typeface="+mj-lt"/>
                  </a:rPr>
                  <a:t>Energy conservation satisfied: </a:t>
                </a:r>
                <a:endParaRPr lang="de-DE" i="1" dirty="0" smtClean="0">
                  <a:latin typeface="+mj-lt"/>
                </a:endParaRPr>
              </a:p>
              <a:p>
                <a:pPr/>
                <a14:m>
                  <m:oMathPara xmlns:m="http://schemas.openxmlformats.org/officeDocument/2006/math">
                    <m:oMathParaPr>
                      <m:jc m:val="centerGroup"/>
                    </m:oMathParaPr>
                    <m:oMath xmlns:m="http://schemas.openxmlformats.org/officeDocument/2006/math">
                      <m:r>
                        <a:rPr lang="de-DE" i="1">
                          <a:latin typeface="Cambria Math" panose="02040503050406030204" pitchFamily="18" charset="0"/>
                        </a:rPr>
                        <m:t>ℏ</m:t>
                      </m:r>
                      <m:r>
                        <a:rPr lang="de-DE" b="0" i="1" smtClean="0">
                          <a:latin typeface="Cambria Math" panose="02040503050406030204" pitchFamily="18" charset="0"/>
                        </a:rPr>
                        <m:t>𝜔</m:t>
                      </m:r>
                      <m:r>
                        <a:rPr lang="de-DE" i="1">
                          <a:latin typeface="Cambria Math" panose="02040503050406030204" pitchFamily="18" charset="0"/>
                          <a:ea typeface="Cambria Math" panose="02040503050406030204" pitchFamily="18" charset="0"/>
                        </a:rPr>
                        <m:t>≅</m:t>
                      </m:r>
                      <m:sSub>
                        <m:sSubPr>
                          <m:ctrlPr>
                            <a:rPr lang="de-DE" b="0" i="1" smtClean="0">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𝐸</m:t>
                          </m:r>
                        </m:e>
                        <m:sub>
                          <m:r>
                            <a:rPr lang="de-DE" b="0" i="1" smtClean="0">
                              <a:latin typeface="Cambria Math" panose="02040503050406030204" pitchFamily="18" charset="0"/>
                              <a:ea typeface="Cambria Math" panose="02040503050406030204" pitchFamily="18" charset="0"/>
                            </a:rPr>
                            <m:t>𝑋</m:t>
                          </m:r>
                        </m:sub>
                      </m:sSub>
                      <m:r>
                        <a:rPr lang="de-DE" b="0" i="1" smtClean="0">
                          <a:latin typeface="Cambria Math" panose="02040503050406030204" pitchFamily="18" charset="0"/>
                          <a:ea typeface="Cambria Math" panose="02040503050406030204" pitchFamily="18" charset="0"/>
                        </a:rPr>
                        <m:t>−ℏ</m:t>
                      </m:r>
                      <m:sSub>
                        <m:sSubPr>
                          <m:ctrlPr>
                            <a:rPr lang="de-DE" b="0" i="1" smtClean="0">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𝜔</m:t>
                          </m:r>
                        </m:e>
                        <m:sub>
                          <m:r>
                            <a:rPr lang="de-DE" b="0" i="1" smtClean="0">
                              <a:latin typeface="Cambria Math" panose="02040503050406030204" pitchFamily="18" charset="0"/>
                              <a:ea typeface="Cambria Math" panose="02040503050406030204" pitchFamily="18" charset="0"/>
                            </a:rPr>
                            <m:t>𝐿𝑂</m:t>
                          </m:r>
                        </m:sub>
                      </m:sSub>
                    </m:oMath>
                  </m:oMathPara>
                </a14:m>
                <a:endParaRPr lang="de-DE" b="0" dirty="0" smtClean="0">
                  <a:latin typeface="+mj-lt"/>
                  <a:ea typeface="Cambria Math" panose="02040503050406030204" pitchFamily="18" charset="0"/>
                </a:endParaRPr>
              </a:p>
              <a:p>
                <a:endParaRPr lang="de-DE" b="0" dirty="0" smtClean="0">
                  <a:latin typeface="+mj-lt"/>
                  <a:ea typeface="Cambria Math" panose="02040503050406030204" pitchFamily="18" charset="0"/>
                </a:endParaRPr>
              </a:p>
              <a:p>
                <a:pPr marL="342900" indent="-342900">
                  <a:buFont typeface="Arial" panose="020B0604020202020204" pitchFamily="34" charset="0"/>
                  <a:buChar char="•"/>
                </a:pPr>
                <a:r>
                  <a:rPr lang="de-DE" dirty="0" smtClean="0">
                    <a:latin typeface="+mj-lt"/>
                  </a:rPr>
                  <a:t>Energy difference between spontaneous and stimulated emission = 27meV</a:t>
                </a:r>
              </a:p>
              <a:p>
                <a:pPr marL="342900" indent="-342900">
                  <a:buFont typeface="Arial" panose="020B0604020202020204" pitchFamily="34" charset="0"/>
                  <a:buChar char="•"/>
                </a:pPr>
                <a14:m>
                  <m:oMath xmlns:m="http://schemas.openxmlformats.org/officeDocument/2006/math">
                    <m:r>
                      <a:rPr lang="de-DE" i="1">
                        <a:latin typeface="Cambria Math" panose="02040503050406030204" pitchFamily="18" charset="0"/>
                      </a:rPr>
                      <m:t>ℏ</m:t>
                    </m:r>
                    <m:sSub>
                      <m:sSubPr>
                        <m:ctrlPr>
                          <a:rPr lang="de-DE" i="1">
                            <a:latin typeface="Cambria Math" panose="02040503050406030204" pitchFamily="18" charset="0"/>
                          </a:rPr>
                        </m:ctrlPr>
                      </m:sSubPr>
                      <m:e>
                        <m:r>
                          <a:rPr lang="de-DE" i="1">
                            <a:latin typeface="Cambria Math" panose="02040503050406030204" pitchFamily="18" charset="0"/>
                          </a:rPr>
                          <m:t>𝜔</m:t>
                        </m:r>
                      </m:e>
                      <m:sub>
                        <m:r>
                          <a:rPr lang="de-DE" i="1">
                            <a:latin typeface="Cambria Math" panose="02040503050406030204" pitchFamily="18" charset="0"/>
                          </a:rPr>
                          <m:t>𝐿𝑂</m:t>
                        </m:r>
                      </m:sub>
                    </m:sSub>
                    <m:r>
                      <a:rPr lang="de-DE" i="1">
                        <a:latin typeface="Cambria Math" panose="02040503050406030204" pitchFamily="18" charset="0"/>
                        <a:ea typeface="Cambria Math" panose="02040503050406030204" pitchFamily="18" charset="0"/>
                      </a:rPr>
                      <m:t>≅30</m:t>
                    </m:r>
                    <m:r>
                      <a:rPr lang="de-DE" i="1">
                        <a:latin typeface="Cambria Math" panose="02040503050406030204" pitchFamily="18" charset="0"/>
                        <a:ea typeface="Cambria Math" panose="02040503050406030204" pitchFamily="18" charset="0"/>
                      </a:rPr>
                      <m:t>𝑚𝑒𝑉</m:t>
                    </m:r>
                  </m:oMath>
                </a14:m>
                <a:r>
                  <a:rPr lang="de-DE" dirty="0" smtClean="0">
                    <a:latin typeface="+mj-lt"/>
                  </a:rPr>
                  <a:t> experimentally verified for quantum wells with different width</a:t>
                </a:r>
              </a:p>
              <a:p>
                <a:pPr marL="342900" indent="-342900">
                  <a:buFont typeface="Arial" panose="020B0604020202020204" pitchFamily="34" charset="0"/>
                  <a:buChar char="•"/>
                </a:pPr>
                <a:endParaRPr lang="de-DE" dirty="0"/>
              </a:p>
              <a:p>
                <a:pPr marL="342900" indent="-342900">
                  <a:buFont typeface="Arial" panose="020B0604020202020204" pitchFamily="34" charset="0"/>
                  <a:buChar char="•"/>
                </a:pPr>
                <a:endParaRPr lang="de-DE" dirty="0" smtClean="0"/>
              </a:p>
              <a:p>
                <a:pPr marL="342900" indent="-342900">
                  <a:buFont typeface="Arial" panose="020B0604020202020204" pitchFamily="34" charset="0"/>
                  <a:buChar char="•"/>
                </a:pPr>
                <a:endParaRPr lang="de-DE"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619250" y="1582739"/>
                <a:ext cx="5229545" cy="4078286"/>
              </a:xfrm>
              <a:blipFill>
                <a:blip r:embed="rId3"/>
                <a:stretch>
                  <a:fillRect l="-2800" t="-1794"/>
                </a:stretch>
              </a:blipFill>
            </p:spPr>
            <p:txBody>
              <a:bodyPr/>
              <a:lstStyle/>
              <a:p>
                <a:r>
                  <a:rPr lang="de-DE">
                    <a:noFill/>
                  </a:rPr>
                  <a:t> </a:t>
                </a:r>
              </a:p>
            </p:txBody>
          </p:sp>
        </mc:Fallback>
      </mc:AlternateContent>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b="9504"/>
          <a:stretch/>
        </p:blipFill>
        <p:spPr>
          <a:xfrm>
            <a:off x="6927260" y="1130358"/>
            <a:ext cx="1627778" cy="2679642"/>
          </a:xfrm>
          <a:prstGeom prst="rect">
            <a:avLst/>
          </a:prstGeom>
        </p:spPr>
      </p:pic>
      <p:cxnSp>
        <p:nvCxnSpPr>
          <p:cNvPr id="7" name="Straight Arrow Connector 6"/>
          <p:cNvCxnSpPr/>
          <p:nvPr/>
        </p:nvCxnSpPr>
        <p:spPr>
          <a:xfrm>
            <a:off x="7601818" y="2295207"/>
            <a:ext cx="343084" cy="480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029267" y="1930676"/>
            <a:ext cx="915635" cy="369332"/>
          </a:xfrm>
          <a:prstGeom prst="rect">
            <a:avLst/>
          </a:prstGeom>
          <a:noFill/>
        </p:spPr>
        <p:txBody>
          <a:bodyPr wrap="none" rtlCol="0">
            <a:spAutoFit/>
          </a:bodyPr>
          <a:lstStyle/>
          <a:p>
            <a:r>
              <a:rPr lang="de-DE" dirty="0" smtClean="0"/>
              <a:t>27meV</a:t>
            </a:r>
            <a:endParaRPr lang="de-DE" dirty="0"/>
          </a:p>
        </p:txBody>
      </p:sp>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48272" y="4046406"/>
            <a:ext cx="2029016" cy="1816557"/>
          </a:xfrm>
          <a:prstGeom prst="rect">
            <a:avLst/>
          </a:prstGeom>
        </p:spPr>
      </p:pic>
      <p:sp>
        <p:nvSpPr>
          <p:cNvPr id="16" name="Slide Number Placeholder 15"/>
          <p:cNvSpPr>
            <a:spLocks noGrp="1"/>
          </p:cNvSpPr>
          <p:nvPr>
            <p:ph type="sldNum" sz="quarter" idx="12"/>
          </p:nvPr>
        </p:nvSpPr>
        <p:spPr/>
        <p:txBody>
          <a:bodyPr/>
          <a:lstStyle/>
          <a:p>
            <a:fld id="{680D72F4-1C41-4187-A4BC-492CF086CF40}" type="slidenum">
              <a:rPr lang="sv-SE" smtClean="0"/>
              <a:pPr/>
              <a:t>27</a:t>
            </a:fld>
            <a:endParaRPr lang="sv-SE"/>
          </a:p>
        </p:txBody>
      </p:sp>
    </p:spTree>
    <p:extLst>
      <p:ext uri="{BB962C8B-B14F-4D97-AF65-F5344CB8AC3E}">
        <p14:creationId xmlns:p14="http://schemas.microsoft.com/office/powerpoint/2010/main" val="275461371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Stimulated emission in EHP</a:t>
            </a:r>
            <a:endParaRPr lang="de-DE"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619250" y="1582739"/>
                <a:ext cx="4176084" cy="4078286"/>
              </a:xfrm>
            </p:spPr>
            <p:txBody>
              <a:bodyPr/>
              <a:lstStyle/>
              <a:p>
                <a:pPr marL="342900" indent="-342900">
                  <a:buFont typeface="Arial" panose="020B0604020202020204" pitchFamily="34" charset="0"/>
                  <a:buChar char="•"/>
                </a:pPr>
                <a:r>
                  <a:rPr lang="de-DE" dirty="0" smtClean="0"/>
                  <a:t>Red-shift of stimulated emission compared to spontaneous emission</a:t>
                </a:r>
              </a:p>
              <a:p>
                <a:pPr marL="342900" indent="-342900">
                  <a:buFont typeface="Arial" panose="020B0604020202020204" pitchFamily="34" charset="0"/>
                  <a:buChar char="•"/>
                </a:pPr>
                <a:r>
                  <a:rPr lang="de-DE" dirty="0" smtClean="0"/>
                  <a:t>Shift &lt; </a:t>
                </a:r>
                <a14:m>
                  <m:oMath xmlns:m="http://schemas.openxmlformats.org/officeDocument/2006/math">
                    <m:r>
                      <a:rPr lang="de-DE" i="1">
                        <a:latin typeface="Cambria Math" panose="02040503050406030204" pitchFamily="18" charset="0"/>
                      </a:rPr>
                      <m:t>ℏ</m:t>
                    </m:r>
                    <m:sSub>
                      <m:sSubPr>
                        <m:ctrlPr>
                          <a:rPr lang="de-DE" i="1">
                            <a:latin typeface="Cambria Math" panose="02040503050406030204" pitchFamily="18" charset="0"/>
                          </a:rPr>
                        </m:ctrlPr>
                      </m:sSubPr>
                      <m:e>
                        <m:r>
                          <a:rPr lang="de-DE" i="1">
                            <a:latin typeface="Cambria Math" panose="02040503050406030204" pitchFamily="18" charset="0"/>
                          </a:rPr>
                          <m:t>𝜔</m:t>
                        </m:r>
                      </m:e>
                      <m:sub>
                        <m:r>
                          <a:rPr lang="de-DE" i="1">
                            <a:latin typeface="Cambria Math" panose="02040503050406030204" pitchFamily="18" charset="0"/>
                          </a:rPr>
                          <m:t>𝐿𝑂</m:t>
                        </m:r>
                      </m:sub>
                    </m:sSub>
                  </m:oMath>
                </a14:m>
                <a:endParaRPr lang="de-DE" dirty="0" smtClean="0"/>
              </a:p>
              <a:p>
                <a:pPr marL="342900" indent="-342900">
                  <a:buFont typeface="Arial" panose="020B0604020202020204" pitchFamily="34" charset="0"/>
                  <a:buChar char="•"/>
                </a:pPr>
                <a:r>
                  <a:rPr lang="de-DE" dirty="0" smtClean="0"/>
                  <a:t>Broad width of optical gain</a:t>
                </a:r>
              </a:p>
              <a:p>
                <a:pPr marL="342900" indent="-342900">
                  <a:buFont typeface="Arial" panose="020B0604020202020204" pitchFamily="34" charset="0"/>
                  <a:buChar char="•"/>
                </a:pPr>
                <a:endParaRPr lang="de-DE"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619250" y="1582739"/>
                <a:ext cx="4176084" cy="4078286"/>
              </a:xfrm>
              <a:blipFill>
                <a:blip r:embed="rId3"/>
                <a:stretch>
                  <a:fillRect l="-3504" t="-1794"/>
                </a:stretch>
              </a:blipFill>
            </p:spPr>
            <p:txBody>
              <a:bodyPr/>
              <a:lstStyle/>
              <a:p>
                <a:r>
                  <a:rPr lang="de-DE">
                    <a:noFill/>
                  </a:rPr>
                  <a:t> </a:t>
                </a:r>
              </a:p>
            </p:txBody>
          </p:sp>
        </mc:Fallback>
      </mc:AlternateContent>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15050" y="1582740"/>
            <a:ext cx="2819400" cy="2878718"/>
          </a:xfrm>
          <a:prstGeom prst="rect">
            <a:avLst/>
          </a:prstGeom>
        </p:spPr>
      </p:pic>
      <p:grpSp>
        <p:nvGrpSpPr>
          <p:cNvPr id="13" name="Group 12"/>
          <p:cNvGrpSpPr/>
          <p:nvPr/>
        </p:nvGrpSpPr>
        <p:grpSpPr>
          <a:xfrm>
            <a:off x="1568450" y="4683805"/>
            <a:ext cx="6858000" cy="1293987"/>
            <a:chOff x="1543050" y="4734605"/>
            <a:chExt cx="6858000" cy="1293987"/>
          </a:xfrm>
        </p:grpSpPr>
        <p:cxnSp>
          <p:nvCxnSpPr>
            <p:cNvPr id="6" name="Straight Arrow Connector 5"/>
            <p:cNvCxnSpPr/>
            <p:nvPr/>
          </p:nvCxnSpPr>
          <p:spPr>
            <a:xfrm>
              <a:off x="1543050" y="5073650"/>
              <a:ext cx="6858000" cy="1270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2990326" y="5103937"/>
              <a:ext cx="1569660" cy="646331"/>
            </a:xfrm>
            <a:prstGeom prst="rect">
              <a:avLst/>
            </a:prstGeom>
            <a:noFill/>
          </p:spPr>
          <p:txBody>
            <a:bodyPr wrap="none" rtlCol="0">
              <a:spAutoFit/>
            </a:bodyPr>
            <a:lstStyle/>
            <a:p>
              <a:r>
                <a:rPr lang="de-DE" dirty="0" smtClean="0"/>
                <a:t>Lasing via </a:t>
              </a:r>
            </a:p>
            <a:p>
              <a:r>
                <a:rPr lang="de-DE" dirty="0" smtClean="0"/>
                <a:t>X-X collisions</a:t>
              </a:r>
              <a:endParaRPr lang="de-DE" dirty="0"/>
            </a:p>
          </p:txBody>
        </p:sp>
        <p:sp>
          <p:nvSpPr>
            <p:cNvPr id="8" name="TextBox 7"/>
            <p:cNvSpPr txBox="1"/>
            <p:nvPr/>
          </p:nvSpPr>
          <p:spPr>
            <a:xfrm>
              <a:off x="1543050" y="5121524"/>
              <a:ext cx="1270000" cy="646331"/>
            </a:xfrm>
            <a:prstGeom prst="rect">
              <a:avLst/>
            </a:prstGeom>
            <a:noFill/>
          </p:spPr>
          <p:txBody>
            <a:bodyPr wrap="square" rtlCol="0">
              <a:spAutoFit/>
            </a:bodyPr>
            <a:lstStyle/>
            <a:p>
              <a:r>
                <a:rPr lang="de-DE" dirty="0" smtClean="0"/>
                <a:t>Lasing of X-LO type</a:t>
              </a:r>
              <a:endParaRPr lang="de-DE" dirty="0"/>
            </a:p>
          </p:txBody>
        </p:sp>
        <mc:AlternateContent xmlns:mc="http://schemas.openxmlformats.org/markup-compatibility/2006" xmlns:a14="http://schemas.microsoft.com/office/drawing/2010/main">
          <mc:Choice Requires="a14">
            <p:sp>
              <p:nvSpPr>
                <p:cNvPr id="9" name="TextBox 8"/>
                <p:cNvSpPr txBox="1"/>
                <p:nvPr/>
              </p:nvSpPr>
              <p:spPr>
                <a:xfrm>
                  <a:off x="1543050" y="4734605"/>
                  <a:ext cx="1162434" cy="369332"/>
                </a:xfrm>
                <a:prstGeom prst="rect">
                  <a:avLst/>
                </a:prstGeom>
                <a:noFill/>
              </p:spPr>
              <p:txBody>
                <a:bodyPr wrap="none" rtlCol="0">
                  <a:spAutoFit/>
                </a:bodyPr>
                <a:lstStyle/>
                <a:p>
                  <a:r>
                    <a:rPr lang="de-DE" dirty="0" smtClean="0"/>
                    <a:t>1kW/</a:t>
                  </a:r>
                  <a14:m>
                    <m:oMath xmlns:m="http://schemas.openxmlformats.org/officeDocument/2006/math">
                      <m:sSup>
                        <m:sSupPr>
                          <m:ctrlPr>
                            <a:rPr lang="de-DE" b="0" i="1" smtClean="0">
                              <a:latin typeface="Cambria Math" panose="02040503050406030204" pitchFamily="18" charset="0"/>
                            </a:rPr>
                          </m:ctrlPr>
                        </m:sSupPr>
                        <m:e>
                          <m:r>
                            <m:rPr>
                              <m:sty m:val="p"/>
                            </m:rPr>
                            <a:rPr lang="de-DE">
                              <a:latin typeface="Cambria Math" panose="02040503050406030204" pitchFamily="18" charset="0"/>
                            </a:rPr>
                            <m:t>c</m:t>
                          </m:r>
                          <m:r>
                            <m:rPr>
                              <m:sty m:val="p"/>
                            </m:rPr>
                            <a:rPr lang="de-DE" b="0" i="0" smtClean="0">
                              <a:latin typeface="Cambria Math" panose="02040503050406030204" pitchFamily="18" charset="0"/>
                            </a:rPr>
                            <m:t>m</m:t>
                          </m:r>
                        </m:e>
                        <m:sup>
                          <m:r>
                            <a:rPr lang="de-DE" b="0" i="0" smtClean="0">
                              <a:latin typeface="Cambria Math" panose="02040503050406030204" pitchFamily="18" charset="0"/>
                            </a:rPr>
                            <m:t>2</m:t>
                          </m:r>
                        </m:sup>
                      </m:sSup>
                      <m:r>
                        <a:rPr lang="de-DE" b="0" i="1" smtClean="0">
                          <a:latin typeface="Cambria Math" panose="02040503050406030204" pitchFamily="18" charset="0"/>
                        </a:rPr>
                        <m:t> </m:t>
                      </m:r>
                    </m:oMath>
                  </a14:m>
                  <a:endParaRPr lang="de-DE" dirty="0"/>
                </a:p>
              </p:txBody>
            </p:sp>
          </mc:Choice>
          <mc:Fallback xmlns="">
            <p:sp>
              <p:nvSpPr>
                <p:cNvPr id="9" name="TextBox 8"/>
                <p:cNvSpPr txBox="1">
                  <a:spLocks noRot="1" noChangeAspect="1" noMove="1" noResize="1" noEditPoints="1" noAdjustHandles="1" noChangeArrowheads="1" noChangeShapeType="1" noTextEdit="1"/>
                </p:cNvSpPr>
                <p:nvPr/>
              </p:nvSpPr>
              <p:spPr>
                <a:xfrm>
                  <a:off x="1543050" y="4734605"/>
                  <a:ext cx="1162434" cy="369332"/>
                </a:xfrm>
                <a:prstGeom prst="rect">
                  <a:avLst/>
                </a:prstGeom>
                <a:blipFill>
                  <a:blip r:embed="rId5"/>
                  <a:stretch>
                    <a:fillRect l="-4188" t="-8197" b="-24590"/>
                  </a:stretch>
                </a:blipFill>
              </p:spPr>
              <p:txBody>
                <a:bodyPr/>
                <a:lstStyle/>
                <a:p>
                  <a:r>
                    <a:rPr lang="de-DE">
                      <a:noFill/>
                    </a:rPr>
                    <a:t> </a:t>
                  </a:r>
                </a:p>
              </p:txBody>
            </p:sp>
          </mc:Fallback>
        </mc:AlternateContent>
        <p:sp>
          <p:nvSpPr>
            <p:cNvPr id="10" name="TextBox 9"/>
            <p:cNvSpPr txBox="1"/>
            <p:nvPr/>
          </p:nvSpPr>
          <p:spPr>
            <a:xfrm>
              <a:off x="4622277" y="5103937"/>
              <a:ext cx="1562623" cy="923330"/>
            </a:xfrm>
            <a:prstGeom prst="rect">
              <a:avLst/>
            </a:prstGeom>
            <a:noFill/>
          </p:spPr>
          <p:txBody>
            <a:bodyPr wrap="square" rtlCol="0">
              <a:spAutoFit/>
            </a:bodyPr>
            <a:lstStyle/>
            <a:p>
              <a:r>
                <a:rPr lang="de-DE" dirty="0" smtClean="0"/>
                <a:t>Lasing via ensembles of localixed X</a:t>
              </a:r>
              <a:endParaRPr lang="de-DE" dirty="0"/>
            </a:p>
          </p:txBody>
        </p:sp>
        <p:sp>
          <p:nvSpPr>
            <p:cNvPr id="11" name="TextBox 10"/>
            <p:cNvSpPr txBox="1"/>
            <p:nvPr/>
          </p:nvSpPr>
          <p:spPr>
            <a:xfrm>
              <a:off x="6489177" y="5105262"/>
              <a:ext cx="1562623" cy="923330"/>
            </a:xfrm>
            <a:prstGeom prst="rect">
              <a:avLst/>
            </a:prstGeom>
            <a:noFill/>
          </p:spPr>
          <p:txBody>
            <a:bodyPr wrap="square" rtlCol="0">
              <a:spAutoFit/>
            </a:bodyPr>
            <a:lstStyle/>
            <a:p>
              <a:r>
                <a:rPr lang="de-DE" dirty="0" smtClean="0"/>
                <a:t>Stimulated emission from EHP</a:t>
              </a:r>
              <a:endParaRPr lang="de-DE" dirty="0"/>
            </a:p>
          </p:txBody>
        </p:sp>
        <mc:AlternateContent xmlns:mc="http://schemas.openxmlformats.org/markup-compatibility/2006" xmlns:a14="http://schemas.microsoft.com/office/drawing/2010/main">
          <mc:Choice Requires="a14">
            <p:sp>
              <p:nvSpPr>
                <p:cNvPr id="12" name="TextBox 11"/>
                <p:cNvSpPr txBox="1"/>
                <p:nvPr/>
              </p:nvSpPr>
              <p:spPr>
                <a:xfrm>
                  <a:off x="4593388" y="4734605"/>
                  <a:ext cx="1752339" cy="369332"/>
                </a:xfrm>
                <a:prstGeom prst="rect">
                  <a:avLst/>
                </a:prstGeom>
                <a:noFill/>
              </p:spPr>
              <p:txBody>
                <a:bodyPr wrap="none" rtlCol="0">
                  <a:spAutoFit/>
                </a:bodyPr>
                <a:lstStyle/>
                <a:p>
                  <a:r>
                    <a:rPr lang="de-DE" dirty="0" smtClean="0"/>
                    <a:t>10-100kW/</a:t>
                  </a:r>
                  <a14:m>
                    <m:oMath xmlns:m="http://schemas.openxmlformats.org/officeDocument/2006/math">
                      <m:sSup>
                        <m:sSupPr>
                          <m:ctrlPr>
                            <a:rPr lang="de-DE" b="0" i="1" smtClean="0">
                              <a:latin typeface="Cambria Math" panose="02040503050406030204" pitchFamily="18" charset="0"/>
                            </a:rPr>
                          </m:ctrlPr>
                        </m:sSupPr>
                        <m:e>
                          <m:r>
                            <m:rPr>
                              <m:sty m:val="p"/>
                            </m:rPr>
                            <a:rPr lang="de-DE">
                              <a:latin typeface="Cambria Math" panose="02040503050406030204" pitchFamily="18" charset="0"/>
                            </a:rPr>
                            <m:t>c</m:t>
                          </m:r>
                          <m:r>
                            <m:rPr>
                              <m:sty m:val="p"/>
                            </m:rPr>
                            <a:rPr lang="de-DE" b="0" i="0" smtClean="0">
                              <a:latin typeface="Cambria Math" panose="02040503050406030204" pitchFamily="18" charset="0"/>
                            </a:rPr>
                            <m:t>m</m:t>
                          </m:r>
                        </m:e>
                        <m:sup>
                          <m:r>
                            <a:rPr lang="de-DE" b="0" i="0" smtClean="0">
                              <a:latin typeface="Cambria Math" panose="02040503050406030204" pitchFamily="18" charset="0"/>
                            </a:rPr>
                            <m:t>2</m:t>
                          </m:r>
                        </m:sup>
                      </m:sSup>
                      <m:r>
                        <a:rPr lang="de-DE" b="0" i="1" smtClean="0">
                          <a:latin typeface="Cambria Math" panose="02040503050406030204" pitchFamily="18" charset="0"/>
                        </a:rPr>
                        <m:t> </m:t>
                      </m:r>
                    </m:oMath>
                  </a14:m>
                  <a:endParaRPr lang="de-DE" dirty="0"/>
                </a:p>
              </p:txBody>
            </p:sp>
          </mc:Choice>
          <mc:Fallback xmlns="">
            <p:sp>
              <p:nvSpPr>
                <p:cNvPr id="12" name="TextBox 11"/>
                <p:cNvSpPr txBox="1">
                  <a:spLocks noRot="1" noChangeAspect="1" noMove="1" noResize="1" noEditPoints="1" noAdjustHandles="1" noChangeArrowheads="1" noChangeShapeType="1" noTextEdit="1"/>
                </p:cNvSpPr>
                <p:nvPr/>
              </p:nvSpPr>
              <p:spPr>
                <a:xfrm>
                  <a:off x="4593388" y="4734605"/>
                  <a:ext cx="1752339" cy="369332"/>
                </a:xfrm>
                <a:prstGeom prst="rect">
                  <a:avLst/>
                </a:prstGeom>
                <a:blipFill>
                  <a:blip r:embed="rId6"/>
                  <a:stretch>
                    <a:fillRect l="-3136" t="-8197" b="-24590"/>
                  </a:stretch>
                </a:blipFill>
              </p:spPr>
              <p:txBody>
                <a:bodyPr/>
                <a:lstStyle/>
                <a:p>
                  <a:r>
                    <a:rPr lang="de-DE">
                      <a:noFill/>
                    </a:rPr>
                    <a:t> </a:t>
                  </a:r>
                </a:p>
              </p:txBody>
            </p:sp>
          </mc:Fallback>
        </mc:AlternateContent>
      </p:grpSp>
      <p:sp>
        <p:nvSpPr>
          <p:cNvPr id="15" name="Slide Number Placeholder 14"/>
          <p:cNvSpPr>
            <a:spLocks noGrp="1"/>
          </p:cNvSpPr>
          <p:nvPr>
            <p:ph type="sldNum" sz="quarter" idx="12"/>
          </p:nvPr>
        </p:nvSpPr>
        <p:spPr/>
        <p:txBody>
          <a:bodyPr/>
          <a:lstStyle/>
          <a:p>
            <a:fld id="{680D72F4-1C41-4187-A4BC-492CF086CF40}" type="slidenum">
              <a:rPr lang="sv-SE" smtClean="0"/>
              <a:pPr/>
              <a:t>28</a:t>
            </a:fld>
            <a:endParaRPr lang="sv-SE"/>
          </a:p>
        </p:txBody>
      </p:sp>
    </p:spTree>
    <p:extLst>
      <p:ext uri="{BB962C8B-B14F-4D97-AF65-F5344CB8AC3E}">
        <p14:creationId xmlns:p14="http://schemas.microsoft.com/office/powerpoint/2010/main" val="97032842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Stimulated emission in quantum wires</a:t>
            </a:r>
            <a:endParaRPr lang="de-DE" dirty="0"/>
          </a:p>
        </p:txBody>
      </p:sp>
      <p:sp>
        <p:nvSpPr>
          <p:cNvPr id="3" name="Content Placeholder 2"/>
          <p:cNvSpPr>
            <a:spLocks noGrp="1"/>
          </p:cNvSpPr>
          <p:nvPr>
            <p:ph idx="1"/>
          </p:nvPr>
        </p:nvSpPr>
        <p:spPr>
          <a:xfrm>
            <a:off x="1619250" y="1582739"/>
            <a:ext cx="2743200" cy="4078286"/>
          </a:xfrm>
        </p:spPr>
        <p:txBody>
          <a:bodyPr>
            <a:normAutofit/>
          </a:bodyPr>
          <a:lstStyle/>
          <a:p>
            <a:r>
              <a:rPr lang="de-DE" dirty="0" smtClean="0"/>
              <a:t>Advantage:</a:t>
            </a:r>
          </a:p>
          <a:p>
            <a:pPr marL="342900" indent="-342900">
              <a:buFont typeface="Arial" panose="020B0604020202020204" pitchFamily="34" charset="0"/>
              <a:buChar char="•"/>
            </a:pPr>
            <a:r>
              <a:rPr lang="de-DE" dirty="0" smtClean="0"/>
              <a:t>Geometrical shape = cylindrical cavity</a:t>
            </a:r>
          </a:p>
          <a:p>
            <a:r>
              <a:rPr lang="de-DE" dirty="0" smtClean="0"/>
              <a:t>Limitations:</a:t>
            </a:r>
          </a:p>
          <a:p>
            <a:pPr marL="342900" indent="-342900">
              <a:buFont typeface="Arial" panose="020B0604020202020204" pitchFamily="34" charset="0"/>
              <a:buChar char="•"/>
            </a:pPr>
            <a:r>
              <a:rPr lang="de-DE" dirty="0" smtClean="0"/>
              <a:t>Fabrication</a:t>
            </a:r>
          </a:p>
          <a:p>
            <a:pPr marL="342900" indent="-342900">
              <a:buFont typeface="Arial" panose="020B0604020202020204" pitchFamily="34" charset="0"/>
              <a:buChar char="•"/>
            </a:pPr>
            <a:r>
              <a:rPr lang="de-DE" dirty="0" smtClean="0"/>
              <a:t>Wire diameter</a:t>
            </a:r>
            <a:endParaRPr lang="de-DE"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64150" y="1582739"/>
            <a:ext cx="3606291" cy="1724887"/>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12936" y="3875024"/>
            <a:ext cx="2701391" cy="2030476"/>
          </a:xfrm>
          <a:prstGeom prst="rect">
            <a:avLst/>
          </a:prstGeom>
        </p:spPr>
      </p:pic>
      <p:sp>
        <p:nvSpPr>
          <p:cNvPr id="8" name="TextBox 7"/>
          <p:cNvSpPr txBox="1"/>
          <p:nvPr/>
        </p:nvSpPr>
        <p:spPr>
          <a:xfrm>
            <a:off x="1562100" y="3875024"/>
            <a:ext cx="3702050" cy="1200329"/>
          </a:xfrm>
          <a:prstGeom prst="rect">
            <a:avLst/>
          </a:prstGeom>
          <a:noFill/>
        </p:spPr>
        <p:txBody>
          <a:bodyPr wrap="square" rtlCol="0">
            <a:spAutoFit/>
          </a:bodyPr>
          <a:lstStyle/>
          <a:p>
            <a:r>
              <a:rPr lang="de-DE" dirty="0" smtClean="0"/>
              <a:t>Lasing mechanism:</a:t>
            </a:r>
          </a:p>
          <a:p>
            <a:pPr marL="285750" indent="-285750">
              <a:buFont typeface="Arial" panose="020B0604020202020204" pitchFamily="34" charset="0"/>
              <a:buChar char="•"/>
            </a:pPr>
            <a:r>
              <a:rPr lang="de-DE" dirty="0" smtClean="0"/>
              <a:t>ZnO: localized X</a:t>
            </a:r>
          </a:p>
          <a:p>
            <a:pPr marL="285750" indent="-285750">
              <a:buFont typeface="Arial" panose="020B0604020202020204" pitchFamily="34" charset="0"/>
              <a:buChar char="•"/>
            </a:pPr>
            <a:r>
              <a:rPr lang="de-DE" dirty="0" smtClean="0"/>
              <a:t>GaN: EHP + bandgap renormalization </a:t>
            </a:r>
            <a:endParaRPr lang="de-DE" dirty="0"/>
          </a:p>
        </p:txBody>
      </p:sp>
      <p:sp>
        <p:nvSpPr>
          <p:cNvPr id="9" name="Slide Number Placeholder 8"/>
          <p:cNvSpPr>
            <a:spLocks noGrp="1"/>
          </p:cNvSpPr>
          <p:nvPr>
            <p:ph type="sldNum" sz="quarter" idx="12"/>
          </p:nvPr>
        </p:nvSpPr>
        <p:spPr/>
        <p:txBody>
          <a:bodyPr/>
          <a:lstStyle/>
          <a:p>
            <a:fld id="{680D72F4-1C41-4187-A4BC-492CF086CF40}" type="slidenum">
              <a:rPr lang="sv-SE" smtClean="0"/>
              <a:pPr/>
              <a:t>29</a:t>
            </a:fld>
            <a:endParaRPr lang="sv-SE"/>
          </a:p>
        </p:txBody>
      </p:sp>
    </p:spTree>
    <p:extLst>
      <p:ext uri="{BB962C8B-B14F-4D97-AF65-F5344CB8AC3E}">
        <p14:creationId xmlns:p14="http://schemas.microsoft.com/office/powerpoint/2010/main" val="381568222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Stimulated emission in nanocrystals</a:t>
            </a:r>
            <a:endParaRPr lang="de-DE"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marL="342900" indent="-342900">
                  <a:buFont typeface="Arial" panose="020B0604020202020204" pitchFamily="34" charset="0"/>
                  <a:buChar char="•"/>
                </a:pPr>
                <a:r>
                  <a:rPr lang="de-DE" dirty="0" smtClean="0"/>
                  <a:t>Easy preparation (chemically, epitaxially, ...)</a:t>
                </a:r>
              </a:p>
              <a:p>
                <a:pPr marL="342900" indent="-342900">
                  <a:buFont typeface="Arial" panose="020B0604020202020204" pitchFamily="34" charset="0"/>
                  <a:buChar char="•"/>
                </a:pPr>
                <a:r>
                  <a:rPr lang="de-DE" dirty="0" smtClean="0"/>
                  <a:t>Quantum confinement in small structures</a:t>
                </a:r>
              </a:p>
              <a:p>
                <a:pPr marL="698500" lvl="1" indent="-342900">
                  <a:buFont typeface="Arial" panose="020B0604020202020204" pitchFamily="34" charset="0"/>
                  <a:buChar char="→"/>
                </a:pPr>
                <a:r>
                  <a:rPr lang="de-DE" dirty="0" smtClean="0"/>
                  <a:t>Easy-to-reach and temperature independent lasing threshold</a:t>
                </a:r>
              </a:p>
              <a:p>
                <a:pPr marL="342900" indent="-342900">
                  <a:buFont typeface="Arial" panose="020B0604020202020204" pitchFamily="34" charset="0"/>
                  <a:buChar char="•"/>
                </a:pPr>
                <a:r>
                  <a:rPr lang="de-DE" dirty="0" smtClean="0"/>
                  <a:t>Widely tunable emission wavelength</a:t>
                </a:r>
              </a:p>
              <a:p>
                <a:pPr marL="342900" indent="-342900">
                  <a:buFont typeface="Arial" panose="020B0604020202020204" pitchFamily="34" charset="0"/>
                  <a:buChar char="•"/>
                </a:pPr>
                <a:endParaRPr lang="de-DE" dirty="0"/>
              </a:p>
              <a:p>
                <a:pPr marL="342900" indent="-342900">
                  <a:buFont typeface="Arial" panose="020B0604020202020204" pitchFamily="34" charset="0"/>
                  <a:buChar char="•"/>
                </a:pPr>
                <a:r>
                  <a:rPr lang="de-DE" dirty="0" smtClean="0"/>
                  <a:t>Emission from macroscopic ensemble</a:t>
                </a:r>
              </a:p>
              <a:p>
                <a:pPr marL="342900" indent="-342900">
                  <a:buFont typeface="Arial" panose="020B0604020202020204" pitchFamily="34" charset="0"/>
                  <a:buChar char="•"/>
                </a:pPr>
                <a:r>
                  <a:rPr lang="de-DE" dirty="0" smtClean="0"/>
                  <a:t>Narrow </a:t>
                </a:r>
                <a:r>
                  <a:rPr lang="de-DE" dirty="0" err="1" smtClean="0"/>
                  <a:t>size</a:t>
                </a:r>
                <a:r>
                  <a:rPr lang="de-DE" dirty="0" smtClean="0"/>
                  <a:t> </a:t>
                </a:r>
                <a:r>
                  <a:rPr lang="de-DE" dirty="0" err="1" smtClean="0"/>
                  <a:t>distribution</a:t>
                </a:r>
                <a:r>
                  <a:rPr lang="de-DE" dirty="0" smtClean="0"/>
                  <a:t> </a:t>
                </a:r>
                <a:r>
                  <a:rPr lang="de-DE" dirty="0" smtClean="0"/>
                  <a:t>important for efficiency</a:t>
                </a:r>
              </a:p>
              <a:p>
                <a:pPr marL="342900" indent="-342900">
                  <a:buFont typeface="Arial" panose="020B0604020202020204" pitchFamily="34" charset="0"/>
                  <a:buChar char="•"/>
                </a:pPr>
                <a:r>
                  <a:rPr lang="de-DE" dirty="0" err="1" smtClean="0"/>
                  <a:t>Competing</a:t>
                </a:r>
                <a:r>
                  <a:rPr lang="de-DE" dirty="0" smtClean="0"/>
                  <a:t> </a:t>
                </a:r>
                <a:r>
                  <a:rPr lang="de-DE" dirty="0" smtClean="0"/>
                  <a:t>process: intrinsic Auger recombination              (</a:t>
                </a:r>
                <a14:m>
                  <m:oMath xmlns:m="http://schemas.openxmlformats.org/officeDocument/2006/math">
                    <m:sSup>
                      <m:sSupPr>
                        <m:ctrlPr>
                          <a:rPr lang="de-DE" b="0" i="1" smtClean="0">
                            <a:latin typeface="Cambria Math" panose="02040503050406030204" pitchFamily="18" charset="0"/>
                          </a:rPr>
                        </m:ctrlPr>
                      </m:sSupPr>
                      <m:e>
                        <m:r>
                          <a:rPr lang="de-DE" b="0" i="1" smtClean="0">
                            <a:latin typeface="Cambria Math" panose="02040503050406030204" pitchFamily="18" charset="0"/>
                          </a:rPr>
                          <m:t>𝜏</m:t>
                        </m:r>
                      </m:e>
                      <m:sup>
                        <m:r>
                          <a:rPr lang="de-DE" b="0" i="1" smtClean="0">
                            <a:latin typeface="Cambria Math" panose="02040503050406030204" pitchFamily="18" charset="0"/>
                          </a:rPr>
                          <m:t>𝐴</m:t>
                        </m:r>
                      </m:sup>
                    </m:sSup>
                    <m:r>
                      <a:rPr lang="de-DE" b="0" i="1" smtClean="0">
                        <a:latin typeface="Cambria Math" panose="02040503050406030204" pitchFamily="18" charset="0"/>
                      </a:rPr>
                      <m:t>&gt;</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𝜏</m:t>
                        </m:r>
                      </m:e>
                      <m:sub>
                        <m:r>
                          <a:rPr lang="de-DE" b="0" i="1" smtClean="0">
                            <a:latin typeface="Cambria Math" panose="02040503050406030204" pitchFamily="18" charset="0"/>
                          </a:rPr>
                          <m:t>𝑠𝑡𝑖𝑚</m:t>
                        </m:r>
                      </m:sub>
                    </m:sSub>
                  </m:oMath>
                </a14:m>
                <a:r>
                  <a:rPr lang="de-DE" dirty="0" smtClean="0"/>
                  <a:t>)</a:t>
                </a:r>
                <a:endParaRPr lang="de-DE"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3"/>
                <a:stretch>
                  <a:fillRect l="-2111" t="-1794" r="-1935"/>
                </a:stretch>
              </a:blipFill>
            </p:spPr>
            <p:txBody>
              <a:bodyPr/>
              <a:lstStyle/>
              <a:p>
                <a:r>
                  <a:rPr lang="de-DE">
                    <a:noFill/>
                  </a:rPr>
                  <a:t> </a:t>
                </a:r>
              </a:p>
            </p:txBody>
          </p:sp>
        </mc:Fallback>
      </mc:AlternateContent>
      <p:sp>
        <p:nvSpPr>
          <p:cNvPr id="4" name="Slide Number Placeholder 3"/>
          <p:cNvSpPr>
            <a:spLocks noGrp="1"/>
          </p:cNvSpPr>
          <p:nvPr>
            <p:ph type="sldNum" sz="quarter" idx="12"/>
          </p:nvPr>
        </p:nvSpPr>
        <p:spPr/>
        <p:txBody>
          <a:bodyPr/>
          <a:lstStyle/>
          <a:p>
            <a:fld id="{680D72F4-1C41-4187-A4BC-492CF086CF40}" type="slidenum">
              <a:rPr lang="sv-SE" smtClean="0"/>
              <a:pPr/>
              <a:t>30</a:t>
            </a:fld>
            <a:endParaRPr lang="sv-SE"/>
          </a:p>
        </p:txBody>
      </p:sp>
    </p:spTree>
    <p:extLst>
      <p:ext uri="{BB962C8B-B14F-4D97-AF65-F5344CB8AC3E}">
        <p14:creationId xmlns:p14="http://schemas.microsoft.com/office/powerpoint/2010/main" val="6015608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Stimulated emission in nanocrystals</a:t>
            </a:r>
            <a:endParaRPr lang="de-DE" dirty="0"/>
          </a:p>
        </p:txBody>
      </p:sp>
      <p:sp>
        <p:nvSpPr>
          <p:cNvPr id="3" name="Content Placeholder 2"/>
          <p:cNvSpPr>
            <a:spLocks noGrp="1"/>
          </p:cNvSpPr>
          <p:nvPr>
            <p:ph idx="1"/>
          </p:nvPr>
        </p:nvSpPr>
        <p:spPr>
          <a:xfrm>
            <a:off x="1619250" y="1582739"/>
            <a:ext cx="4013654" cy="4078286"/>
          </a:xfrm>
        </p:spPr>
        <p:txBody>
          <a:bodyPr/>
          <a:lstStyle/>
          <a:p>
            <a:pPr marL="342900" indent="-342900">
              <a:buFont typeface="Arial" panose="020B0604020202020204" pitchFamily="34" charset="0"/>
              <a:buChar char="•"/>
            </a:pPr>
            <a:r>
              <a:rPr lang="de-DE" dirty="0" smtClean="0"/>
              <a:t>Surface passivation of QD samples required to avoid localization at surface</a:t>
            </a:r>
          </a:p>
          <a:p>
            <a:pPr marL="342900" indent="-342900">
              <a:buFont typeface="Arial" panose="020B0604020202020204" pitchFamily="34" charset="0"/>
              <a:buChar char="•"/>
            </a:pPr>
            <a:r>
              <a:rPr lang="de-DE" dirty="0" smtClean="0"/>
              <a:t>Stimulated emission usually red-shifted to luminescence</a:t>
            </a:r>
          </a:p>
          <a:p>
            <a:pPr marL="342900" indent="-342900">
              <a:buFont typeface="Arial" panose="020B0604020202020204" pitchFamily="34" charset="0"/>
              <a:buChar char="•"/>
            </a:pPr>
            <a:endParaRPr lang="de-DE"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28154" y="1582739"/>
            <a:ext cx="3129588" cy="2353811"/>
          </a:xfrm>
          <a:prstGeom prst="rect">
            <a:avLst/>
          </a:prstGeom>
        </p:spPr>
      </p:pic>
      <mc:AlternateContent xmlns:mc="http://schemas.openxmlformats.org/markup-compatibility/2006" xmlns:a14="http://schemas.microsoft.com/office/drawing/2010/main">
        <mc:Choice Requires="a14">
          <p:sp>
            <p:nvSpPr>
              <p:cNvPr id="8" name="TextBox 7"/>
              <p:cNvSpPr txBox="1"/>
              <p:nvPr/>
            </p:nvSpPr>
            <p:spPr>
              <a:xfrm>
                <a:off x="1574800" y="3822700"/>
                <a:ext cx="7366000" cy="1815946"/>
              </a:xfrm>
              <a:prstGeom prst="rect">
                <a:avLst/>
              </a:prstGeom>
              <a:noFill/>
            </p:spPr>
            <p:txBody>
              <a:bodyPr wrap="square" rtlCol="0">
                <a:spAutoFit/>
              </a:bodyPr>
              <a:lstStyle/>
              <a:p>
                <a:r>
                  <a:rPr lang="de-DE" dirty="0" smtClean="0"/>
                  <a:t>Criterion for optical gain:</a:t>
                </a:r>
              </a:p>
              <a:p>
                <a14:m>
                  <m:oMath xmlns:m="http://schemas.openxmlformats.org/officeDocument/2006/math">
                    <m:sSub>
                      <m:sSubPr>
                        <m:ctrlPr>
                          <a:rPr lang="de-DE" b="0" i="1" smtClean="0">
                            <a:latin typeface="Cambria Math" panose="02040503050406030204" pitchFamily="18" charset="0"/>
                          </a:rPr>
                        </m:ctrlPr>
                      </m:sSubPr>
                      <m:e>
                        <m:r>
                          <a:rPr lang="de-DE" b="0" i="1" smtClean="0">
                            <a:latin typeface="Cambria Math" panose="02040503050406030204" pitchFamily="18" charset="0"/>
                          </a:rPr>
                          <m:t>𝜏</m:t>
                        </m:r>
                      </m:e>
                      <m:sub>
                        <m:r>
                          <a:rPr lang="de-DE" b="0" i="1" smtClean="0">
                            <a:latin typeface="Cambria Math" panose="02040503050406030204" pitchFamily="18" charset="0"/>
                          </a:rPr>
                          <m:t>𝑠𝑡𝑖𝑚</m:t>
                        </m:r>
                      </m:sub>
                    </m:sSub>
                    <m:r>
                      <a:rPr lang="de-DE" b="0" i="1" smtClean="0">
                        <a:latin typeface="Cambria Math" panose="02040503050406030204" pitchFamily="18" charset="0"/>
                      </a:rPr>
                      <m:t>=</m:t>
                    </m:r>
                    <m:f>
                      <m:fPr>
                        <m:ctrlPr>
                          <a:rPr lang="de-DE" b="0" i="1" smtClean="0">
                            <a:latin typeface="Cambria Math" panose="02040503050406030204" pitchFamily="18" charset="0"/>
                          </a:rPr>
                        </m:ctrlPr>
                      </m:fPr>
                      <m:num>
                        <m:r>
                          <a:rPr lang="de-DE" b="0" i="1" smtClean="0">
                            <a:latin typeface="Cambria Math" panose="02040503050406030204" pitchFamily="18" charset="0"/>
                          </a:rPr>
                          <m:t>𝑛</m:t>
                        </m:r>
                      </m:num>
                      <m:den>
                        <m:r>
                          <a:rPr lang="de-DE" b="0" i="1" smtClean="0">
                            <a:latin typeface="Cambria Math" panose="02040503050406030204" pitchFamily="18" charset="0"/>
                          </a:rPr>
                          <m:t>𝑐𝑔</m:t>
                        </m:r>
                      </m:den>
                    </m:f>
                  </m:oMath>
                </a14:m>
                <a:r>
                  <a:rPr lang="de-DE" dirty="0" smtClean="0"/>
                  <a:t>	</a:t>
                </a:r>
                <a14:m>
                  <m:oMath xmlns:m="http://schemas.openxmlformats.org/officeDocument/2006/math">
                    <m:sSub>
                      <m:sSubPr>
                        <m:ctrlPr>
                          <a:rPr lang="de-DE" i="1">
                            <a:latin typeface="Cambria Math" panose="02040503050406030204" pitchFamily="18" charset="0"/>
                          </a:rPr>
                        </m:ctrlPr>
                      </m:sSubPr>
                      <m:e>
                        <m:r>
                          <a:rPr lang="de-DE" i="1">
                            <a:latin typeface="Cambria Math" panose="02040503050406030204" pitchFamily="18" charset="0"/>
                          </a:rPr>
                          <m:t>𝜏</m:t>
                        </m:r>
                      </m:e>
                      <m:sub>
                        <m:r>
                          <a:rPr lang="de-DE" i="1">
                            <a:latin typeface="Cambria Math" panose="02040503050406030204" pitchFamily="18" charset="0"/>
                          </a:rPr>
                          <m:t>𝑠𝑡𝑖𝑚</m:t>
                        </m:r>
                      </m:sub>
                    </m:sSub>
                    <m:r>
                      <a:rPr lang="de-DE" i="1">
                        <a:latin typeface="Cambria Math" panose="02040503050406030204" pitchFamily="18" charset="0"/>
                      </a:rPr>
                      <m:t>=</m:t>
                    </m:r>
                    <m:f>
                      <m:fPr>
                        <m:ctrlPr>
                          <a:rPr lang="de-DE" i="1">
                            <a:latin typeface="Cambria Math" panose="02040503050406030204" pitchFamily="18" charset="0"/>
                          </a:rPr>
                        </m:ctrlPr>
                      </m:fPr>
                      <m:num>
                        <m:r>
                          <a:rPr lang="de-DE" i="1">
                            <a:latin typeface="Cambria Math" panose="02040503050406030204" pitchFamily="18" charset="0"/>
                          </a:rPr>
                          <m:t>4</m:t>
                        </m:r>
                        <m:r>
                          <a:rPr lang="de-DE" i="1">
                            <a:latin typeface="Cambria Math" panose="02040503050406030204" pitchFamily="18" charset="0"/>
                          </a:rPr>
                          <m:t>𝜋</m:t>
                        </m:r>
                        <m:sSup>
                          <m:sSupPr>
                            <m:ctrlPr>
                              <a:rPr lang="de-DE" i="1">
                                <a:latin typeface="Cambria Math" panose="02040503050406030204" pitchFamily="18" charset="0"/>
                              </a:rPr>
                            </m:ctrlPr>
                          </m:sSupPr>
                          <m:e>
                            <m:r>
                              <a:rPr lang="de-DE" i="1">
                                <a:latin typeface="Cambria Math" panose="02040503050406030204" pitchFamily="18" charset="0"/>
                              </a:rPr>
                              <m:t>𝑅</m:t>
                            </m:r>
                          </m:e>
                          <m:sup>
                            <m:r>
                              <a:rPr lang="de-DE" i="1">
                                <a:latin typeface="Cambria Math" panose="02040503050406030204" pitchFamily="18" charset="0"/>
                              </a:rPr>
                              <m:t>3</m:t>
                            </m:r>
                          </m:sup>
                        </m:sSup>
                      </m:num>
                      <m:den>
                        <m:r>
                          <a:rPr lang="de-DE" i="1">
                            <a:latin typeface="Cambria Math" panose="02040503050406030204" pitchFamily="18" charset="0"/>
                          </a:rPr>
                          <m:t>3</m:t>
                        </m:r>
                      </m:den>
                    </m:f>
                    <m:f>
                      <m:fPr>
                        <m:ctrlPr>
                          <a:rPr lang="de-DE" i="1">
                            <a:latin typeface="Cambria Math" panose="02040503050406030204" pitchFamily="18" charset="0"/>
                          </a:rPr>
                        </m:ctrlPr>
                      </m:fPr>
                      <m:num>
                        <m:r>
                          <a:rPr lang="de-DE" i="1">
                            <a:latin typeface="Cambria Math" panose="02040503050406030204" pitchFamily="18" charset="0"/>
                          </a:rPr>
                          <m:t>𝑛</m:t>
                        </m:r>
                      </m:num>
                      <m:den>
                        <m:r>
                          <a:rPr lang="de-DE" i="1">
                            <a:latin typeface="Cambria Math" panose="02040503050406030204" pitchFamily="18" charset="0"/>
                          </a:rPr>
                          <m:t>𝜌𝜉</m:t>
                        </m:r>
                        <m:sSub>
                          <m:sSubPr>
                            <m:ctrlPr>
                              <a:rPr lang="de-DE" i="1">
                                <a:latin typeface="Cambria Math" panose="02040503050406030204" pitchFamily="18" charset="0"/>
                              </a:rPr>
                            </m:ctrlPr>
                          </m:sSubPr>
                          <m:e>
                            <m:r>
                              <a:rPr lang="de-DE" i="1">
                                <a:latin typeface="Cambria Math" panose="02040503050406030204" pitchFamily="18" charset="0"/>
                              </a:rPr>
                              <m:t>𝜎</m:t>
                            </m:r>
                          </m:e>
                          <m:sub>
                            <m:r>
                              <a:rPr lang="de-DE" i="1">
                                <a:latin typeface="Cambria Math" panose="02040503050406030204" pitchFamily="18" charset="0"/>
                              </a:rPr>
                              <m:t>0</m:t>
                            </m:r>
                          </m:sub>
                        </m:sSub>
                        <m:r>
                          <a:rPr lang="de-DE" i="1">
                            <a:latin typeface="Cambria Math" panose="02040503050406030204" pitchFamily="18" charset="0"/>
                          </a:rPr>
                          <m:t>𝑐</m:t>
                        </m:r>
                      </m:den>
                    </m:f>
                    <m:r>
                      <a:rPr lang="de-DE" b="0" i="1" smtClean="0">
                        <a:latin typeface="Cambria Math" panose="02040503050406030204" pitchFamily="18" charset="0"/>
                      </a:rPr>
                      <m:t>             </m:t>
                    </m:r>
                    <m:sSup>
                      <m:sSupPr>
                        <m:ctrlPr>
                          <a:rPr lang="de-DE" i="1">
                            <a:latin typeface="Cambria Math" panose="02040503050406030204" pitchFamily="18" charset="0"/>
                          </a:rPr>
                        </m:ctrlPr>
                      </m:sSupPr>
                      <m:e>
                        <m:r>
                          <a:rPr lang="de-DE" i="1">
                            <a:latin typeface="Cambria Math" panose="02040503050406030204" pitchFamily="18" charset="0"/>
                          </a:rPr>
                          <m:t>𝜏</m:t>
                        </m:r>
                      </m:e>
                      <m:sup>
                        <m:r>
                          <a:rPr lang="de-DE" i="1">
                            <a:latin typeface="Cambria Math" panose="02040503050406030204" pitchFamily="18" charset="0"/>
                          </a:rPr>
                          <m:t>𝐴</m:t>
                        </m:r>
                      </m:sup>
                    </m:sSup>
                    <m:r>
                      <a:rPr lang="de-DE" b="0" i="0" smtClean="0">
                        <a:latin typeface="Cambria Math" panose="02040503050406030204" pitchFamily="18" charset="0"/>
                      </a:rPr>
                      <m:t>=</m:t>
                    </m:r>
                    <m:r>
                      <a:rPr lang="de-DE" b="0" i="1" smtClean="0">
                        <a:latin typeface="Cambria Math" panose="02040503050406030204" pitchFamily="18" charset="0"/>
                      </a:rPr>
                      <m:t>𝛽</m:t>
                    </m:r>
                    <m:sSup>
                      <m:sSupPr>
                        <m:ctrlPr>
                          <a:rPr lang="de-DE" b="0" i="1" smtClean="0">
                            <a:latin typeface="Cambria Math" panose="02040503050406030204" pitchFamily="18" charset="0"/>
                          </a:rPr>
                        </m:ctrlPr>
                      </m:sSupPr>
                      <m:e>
                        <m:r>
                          <a:rPr lang="de-DE" b="0" i="1" smtClean="0">
                            <a:latin typeface="Cambria Math" panose="02040503050406030204" pitchFamily="18" charset="0"/>
                          </a:rPr>
                          <m:t>𝑅</m:t>
                        </m:r>
                      </m:e>
                      <m:sup>
                        <m:r>
                          <a:rPr lang="de-DE" b="0" i="1" smtClean="0">
                            <a:latin typeface="Cambria Math" panose="02040503050406030204" pitchFamily="18" charset="0"/>
                          </a:rPr>
                          <m:t>3</m:t>
                        </m:r>
                      </m:sup>
                    </m:sSup>
                  </m:oMath>
                </a14:m>
                <a:r>
                  <a:rPr lang="de-DE" dirty="0" smtClean="0"/>
                  <a:t>		</a:t>
                </a:r>
              </a:p>
              <a:p>
                <a14:m>
                  <m:oMath xmlns:m="http://schemas.openxmlformats.org/officeDocument/2006/math">
                    <m:r>
                      <a:rPr lang="de-DE" i="1">
                        <a:latin typeface="Cambria Math" panose="02040503050406030204" pitchFamily="18" charset="0"/>
                      </a:rPr>
                      <m:t>𝑔</m:t>
                    </m:r>
                    <m:r>
                      <a:rPr lang="de-DE" i="1">
                        <a:latin typeface="Cambria Math" panose="02040503050406030204" pitchFamily="18" charset="0"/>
                      </a:rPr>
                      <m:t>=</m:t>
                    </m:r>
                    <m:r>
                      <a:rPr lang="de-DE" i="1">
                        <a:latin typeface="Cambria Math" panose="02040503050406030204" pitchFamily="18" charset="0"/>
                      </a:rPr>
                      <m:t>𝜌</m:t>
                    </m:r>
                    <m:sSub>
                      <m:sSubPr>
                        <m:ctrlPr>
                          <a:rPr lang="de-DE" i="1">
                            <a:latin typeface="Cambria Math" panose="02040503050406030204" pitchFamily="18" charset="0"/>
                          </a:rPr>
                        </m:ctrlPr>
                      </m:sSubPr>
                      <m:e>
                        <m:r>
                          <a:rPr lang="de-DE" i="1">
                            <a:latin typeface="Cambria Math" panose="02040503050406030204" pitchFamily="18" charset="0"/>
                          </a:rPr>
                          <m:t>𝑛</m:t>
                        </m:r>
                      </m:e>
                      <m:sub>
                        <m:r>
                          <a:rPr lang="de-DE" i="1">
                            <a:latin typeface="Cambria Math" panose="02040503050406030204" pitchFamily="18" charset="0"/>
                          </a:rPr>
                          <m:t>0</m:t>
                        </m:r>
                      </m:sub>
                    </m:sSub>
                    <m:sSub>
                      <m:sSubPr>
                        <m:ctrlPr>
                          <a:rPr lang="de-DE" i="1">
                            <a:latin typeface="Cambria Math" panose="02040503050406030204" pitchFamily="18" charset="0"/>
                          </a:rPr>
                        </m:ctrlPr>
                      </m:sSubPr>
                      <m:e>
                        <m:r>
                          <a:rPr lang="de-DE" i="1">
                            <a:latin typeface="Cambria Math" panose="02040503050406030204" pitchFamily="18" charset="0"/>
                          </a:rPr>
                          <m:t>𝜎</m:t>
                        </m:r>
                      </m:e>
                      <m:sub>
                        <m:r>
                          <a:rPr lang="de-DE" i="1">
                            <a:latin typeface="Cambria Math" panose="02040503050406030204" pitchFamily="18" charset="0"/>
                          </a:rPr>
                          <m:t>0</m:t>
                        </m:r>
                      </m:sub>
                    </m:sSub>
                  </m:oMath>
                </a14:m>
                <a:r>
                  <a:rPr lang="de-DE" dirty="0" smtClean="0"/>
                  <a:t>	</a:t>
                </a:r>
              </a:p>
              <a:p>
                <a:endParaRPr lang="de-DE" dirty="0" smtClean="0"/>
              </a:p>
              <a:p>
                <a14:m>
                  <m:oMath xmlns:m="http://schemas.openxmlformats.org/officeDocument/2006/math">
                    <m:sSup>
                      <m:sSupPr>
                        <m:ctrlPr>
                          <a:rPr lang="de-DE" i="1">
                            <a:latin typeface="Cambria Math" panose="02040503050406030204" pitchFamily="18" charset="0"/>
                          </a:rPr>
                        </m:ctrlPr>
                      </m:sSupPr>
                      <m:e>
                        <m:r>
                          <a:rPr lang="de-DE" i="1">
                            <a:latin typeface="Cambria Math" panose="02040503050406030204" pitchFamily="18" charset="0"/>
                          </a:rPr>
                          <m:t>𝜏</m:t>
                        </m:r>
                      </m:e>
                      <m:sup>
                        <m:r>
                          <a:rPr lang="de-DE" i="1">
                            <a:latin typeface="Cambria Math" panose="02040503050406030204" pitchFamily="18" charset="0"/>
                          </a:rPr>
                          <m:t>𝐴</m:t>
                        </m:r>
                      </m:sup>
                    </m:sSup>
                    <m:r>
                      <a:rPr lang="de-DE" i="1">
                        <a:latin typeface="Cambria Math" panose="02040503050406030204" pitchFamily="18" charset="0"/>
                      </a:rPr>
                      <m:t>&gt;</m:t>
                    </m:r>
                    <m:sSub>
                      <m:sSubPr>
                        <m:ctrlPr>
                          <a:rPr lang="de-DE" i="1">
                            <a:latin typeface="Cambria Math" panose="02040503050406030204" pitchFamily="18" charset="0"/>
                          </a:rPr>
                        </m:ctrlPr>
                      </m:sSubPr>
                      <m:e>
                        <m:r>
                          <a:rPr lang="de-DE" i="1">
                            <a:latin typeface="Cambria Math" panose="02040503050406030204" pitchFamily="18" charset="0"/>
                          </a:rPr>
                          <m:t>𝜏</m:t>
                        </m:r>
                      </m:e>
                      <m:sub>
                        <m:r>
                          <a:rPr lang="de-DE" i="1">
                            <a:latin typeface="Cambria Math" panose="02040503050406030204" pitchFamily="18" charset="0"/>
                          </a:rPr>
                          <m:t>𝑠𝑡𝑖𝑚</m:t>
                        </m:r>
                      </m:sub>
                    </m:sSub>
                  </m:oMath>
                </a14:m>
                <a:r>
                  <a:rPr lang="de-DE" dirty="0" smtClean="0"/>
                  <a:t>	</a:t>
                </a:r>
                <a14:m>
                  <m:oMath xmlns:m="http://schemas.openxmlformats.org/officeDocument/2006/math">
                    <m:r>
                      <a:rPr lang="de-DE" b="0" i="1" smtClean="0">
                        <a:latin typeface="Cambria Math" panose="02040503050406030204" pitchFamily="18" charset="0"/>
                      </a:rPr>
                      <m:t>𝜉</m:t>
                    </m:r>
                    <m:r>
                      <a:rPr lang="de-DE" b="0" i="1" smtClean="0">
                        <a:latin typeface="Cambria Math" panose="02040503050406030204" pitchFamily="18" charset="0"/>
                      </a:rPr>
                      <m:t>&gt;</m:t>
                    </m:r>
                    <m:f>
                      <m:fPr>
                        <m:ctrlPr>
                          <a:rPr lang="de-DE" b="0" i="1" smtClean="0">
                            <a:latin typeface="Cambria Math" panose="02040503050406030204" pitchFamily="18" charset="0"/>
                          </a:rPr>
                        </m:ctrlPr>
                      </m:fPr>
                      <m:num>
                        <m:r>
                          <a:rPr lang="de-DE" b="0" i="1" smtClean="0">
                            <a:latin typeface="Cambria Math" panose="02040503050406030204" pitchFamily="18" charset="0"/>
                          </a:rPr>
                          <m:t>4</m:t>
                        </m:r>
                        <m:r>
                          <a:rPr lang="de-DE" b="0" i="1" smtClean="0">
                            <a:latin typeface="Cambria Math" panose="02040503050406030204" pitchFamily="18" charset="0"/>
                          </a:rPr>
                          <m:t>𝜋</m:t>
                        </m:r>
                        <m:r>
                          <a:rPr lang="de-DE" b="0" i="1" smtClean="0">
                            <a:latin typeface="Cambria Math" panose="02040503050406030204" pitchFamily="18" charset="0"/>
                          </a:rPr>
                          <m:t>𝑛</m:t>
                        </m:r>
                      </m:num>
                      <m:den>
                        <m:r>
                          <a:rPr lang="de-DE" b="0" i="1" smtClean="0">
                            <a:latin typeface="Cambria Math" panose="02040503050406030204" pitchFamily="18" charset="0"/>
                          </a:rPr>
                          <m:t>3</m:t>
                        </m:r>
                        <m:r>
                          <a:rPr lang="de-DE" b="0" i="1" smtClean="0">
                            <a:latin typeface="Cambria Math" panose="02040503050406030204" pitchFamily="18" charset="0"/>
                          </a:rPr>
                          <m:t>𝑐</m:t>
                        </m:r>
                        <m:r>
                          <a:rPr lang="de-DE" b="0" i="1" smtClean="0">
                            <a:latin typeface="Cambria Math" panose="02040503050406030204" pitchFamily="18" charset="0"/>
                          </a:rPr>
                          <m:t>𝜌𝛽</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𝜎</m:t>
                            </m:r>
                          </m:e>
                          <m:sub>
                            <m:r>
                              <a:rPr lang="de-DE" b="0" i="1" smtClean="0">
                                <a:latin typeface="Cambria Math" panose="02040503050406030204" pitchFamily="18" charset="0"/>
                              </a:rPr>
                              <m:t>0</m:t>
                            </m:r>
                          </m:sub>
                        </m:sSub>
                      </m:den>
                    </m:f>
                    <m:r>
                      <a:rPr lang="de-DE" b="0" i="1" smtClean="0">
                        <a:latin typeface="Cambria Math" panose="02040503050406030204" pitchFamily="18" charset="0"/>
                      </a:rPr>
                      <m:t>=</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𝜉</m:t>
                        </m:r>
                      </m:e>
                      <m:sub>
                        <m:r>
                          <a:rPr lang="de-DE" b="0" i="1" smtClean="0">
                            <a:latin typeface="Cambria Math" panose="02040503050406030204" pitchFamily="18" charset="0"/>
                          </a:rPr>
                          <m:t>𝑚</m:t>
                        </m:r>
                      </m:sub>
                    </m:sSub>
                  </m:oMath>
                </a14:m>
                <a:r>
                  <a:rPr lang="de-DE" dirty="0" smtClean="0"/>
                  <a:t>	</a:t>
                </a:r>
                <a:endParaRPr lang="de-DE" dirty="0"/>
              </a:p>
            </p:txBody>
          </p:sp>
        </mc:Choice>
        <mc:Fallback xmlns="">
          <p:sp>
            <p:nvSpPr>
              <p:cNvPr id="8" name="TextBox 7"/>
              <p:cNvSpPr txBox="1">
                <a:spLocks noRot="1" noChangeAspect="1" noMove="1" noResize="1" noEditPoints="1" noAdjustHandles="1" noChangeArrowheads="1" noChangeShapeType="1" noTextEdit="1"/>
              </p:cNvSpPr>
              <p:nvPr/>
            </p:nvSpPr>
            <p:spPr>
              <a:xfrm>
                <a:off x="1574800" y="3822700"/>
                <a:ext cx="7366000" cy="1815946"/>
              </a:xfrm>
              <a:prstGeom prst="rect">
                <a:avLst/>
              </a:prstGeom>
              <a:blipFill>
                <a:blip r:embed="rId4"/>
                <a:stretch>
                  <a:fillRect l="-662" t="-1678" b="-1007"/>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6921500" y="4040260"/>
                <a:ext cx="2275238" cy="1580561"/>
              </a:xfrm>
              <a:prstGeom prst="rect">
                <a:avLst/>
              </a:prstGeom>
              <a:noFill/>
            </p:spPr>
            <p:txBody>
              <a:bodyPr wrap="none" rtlCol="0">
                <a:spAutoFit/>
              </a:bodyPr>
              <a:lstStyle/>
              <a:p>
                <a:r>
                  <a:rPr lang="de-DE" sz="1200" dirty="0" smtClean="0"/>
                  <a:t>n: refractive index, g:gain, </a:t>
                </a:r>
                <a:br>
                  <a:rPr lang="de-DE" sz="1200" dirty="0" smtClean="0"/>
                </a:br>
                <a14:m>
                  <m:oMath xmlns:m="http://schemas.openxmlformats.org/officeDocument/2006/math">
                    <m:r>
                      <a:rPr lang="de-DE" sz="1200" i="1">
                        <a:latin typeface="Cambria Math" panose="02040503050406030204" pitchFamily="18" charset="0"/>
                      </a:rPr>
                      <m:t>𝜌</m:t>
                    </m:r>
                    <m:r>
                      <a:rPr lang="de-DE" sz="1200">
                        <a:latin typeface="Cambria Math" panose="02040503050406030204" pitchFamily="18" charset="0"/>
                      </a:rPr>
                      <m:t>: </m:t>
                    </m:r>
                  </m:oMath>
                </a14:m>
                <a:r>
                  <a:rPr lang="de-DE" sz="1200" dirty="0"/>
                  <a:t>nanocrystals in excited state</a:t>
                </a:r>
              </a:p>
              <a:p>
                <a14:m>
                  <m:oMath xmlns:m="http://schemas.openxmlformats.org/officeDocument/2006/math">
                    <m:sSub>
                      <m:sSubPr>
                        <m:ctrlPr>
                          <a:rPr lang="de-DE" sz="1200" i="1">
                            <a:latin typeface="Cambria Math" panose="02040503050406030204" pitchFamily="18" charset="0"/>
                          </a:rPr>
                        </m:ctrlPr>
                      </m:sSubPr>
                      <m:e>
                        <m:r>
                          <a:rPr lang="de-DE" sz="1200" i="1">
                            <a:latin typeface="Cambria Math" panose="02040503050406030204" pitchFamily="18" charset="0"/>
                          </a:rPr>
                          <m:t>𝑛</m:t>
                        </m:r>
                      </m:e>
                      <m:sub>
                        <m:r>
                          <a:rPr lang="de-DE" sz="1200" i="1">
                            <a:latin typeface="Cambria Math" panose="02040503050406030204" pitchFamily="18" charset="0"/>
                          </a:rPr>
                          <m:t>0</m:t>
                        </m:r>
                      </m:sub>
                    </m:sSub>
                  </m:oMath>
                </a14:m>
                <a:r>
                  <a:rPr lang="de-DE" sz="1200" dirty="0"/>
                  <a:t>: density of nanocrystals</a:t>
                </a:r>
              </a:p>
              <a:p>
                <a14:m>
                  <m:oMath xmlns:m="http://schemas.openxmlformats.org/officeDocument/2006/math">
                    <m:sSub>
                      <m:sSubPr>
                        <m:ctrlPr>
                          <a:rPr lang="de-DE" sz="1200" i="1">
                            <a:latin typeface="Cambria Math" panose="02040503050406030204" pitchFamily="18" charset="0"/>
                          </a:rPr>
                        </m:ctrlPr>
                      </m:sSubPr>
                      <m:e>
                        <m:r>
                          <a:rPr lang="de-DE" sz="1200" i="1">
                            <a:latin typeface="Cambria Math" panose="02040503050406030204" pitchFamily="18" charset="0"/>
                          </a:rPr>
                          <m:t>𝜎</m:t>
                        </m:r>
                      </m:e>
                      <m:sub>
                        <m:r>
                          <a:rPr lang="de-DE" sz="1200" i="1">
                            <a:latin typeface="Cambria Math" panose="02040503050406030204" pitchFamily="18" charset="0"/>
                          </a:rPr>
                          <m:t>0</m:t>
                        </m:r>
                      </m:sub>
                    </m:sSub>
                    <m:r>
                      <a:rPr lang="de-DE" sz="1200" i="1">
                        <a:latin typeface="Cambria Math" panose="02040503050406030204" pitchFamily="18" charset="0"/>
                      </a:rPr>
                      <m:t>: </m:t>
                    </m:r>
                  </m:oMath>
                </a14:m>
                <a:r>
                  <a:rPr lang="de-DE" sz="1200" dirty="0"/>
                  <a:t>gain </a:t>
                </a:r>
                <a:r>
                  <a:rPr lang="de-DE" sz="1200" dirty="0" smtClean="0"/>
                  <a:t>cross-section</a:t>
                </a:r>
              </a:p>
              <a:p>
                <a:r>
                  <a:rPr lang="de-DE" sz="1200" dirty="0" smtClean="0"/>
                  <a:t>R: nanocrystal radius</a:t>
                </a:r>
              </a:p>
              <a:p>
                <a14:m>
                  <m:oMath xmlns:m="http://schemas.openxmlformats.org/officeDocument/2006/math">
                    <m:r>
                      <a:rPr lang="de-DE" sz="1200" i="1">
                        <a:latin typeface="Cambria Math" panose="02040503050406030204" pitchFamily="18" charset="0"/>
                      </a:rPr>
                      <m:t>𝜉</m:t>
                    </m:r>
                    <m:r>
                      <a:rPr lang="de-DE" sz="1200" i="1">
                        <a:latin typeface="Cambria Math" panose="02040503050406030204" pitchFamily="18" charset="0"/>
                      </a:rPr>
                      <m:t>=</m:t>
                    </m:r>
                    <m:f>
                      <m:fPr>
                        <m:ctrlPr>
                          <a:rPr lang="de-DE" sz="1200" i="1">
                            <a:latin typeface="Cambria Math" panose="02040503050406030204" pitchFamily="18" charset="0"/>
                          </a:rPr>
                        </m:ctrlPr>
                      </m:fPr>
                      <m:num>
                        <m:r>
                          <a:rPr lang="de-DE" sz="1200" i="1">
                            <a:latin typeface="Cambria Math" panose="02040503050406030204" pitchFamily="18" charset="0"/>
                          </a:rPr>
                          <m:t>4</m:t>
                        </m:r>
                        <m:r>
                          <a:rPr lang="de-DE" sz="1200" i="1">
                            <a:latin typeface="Cambria Math" panose="02040503050406030204" pitchFamily="18" charset="0"/>
                          </a:rPr>
                          <m:t>𝜋</m:t>
                        </m:r>
                        <m:sSup>
                          <m:sSupPr>
                            <m:ctrlPr>
                              <a:rPr lang="de-DE" sz="1200" i="1">
                                <a:latin typeface="Cambria Math" panose="02040503050406030204" pitchFamily="18" charset="0"/>
                              </a:rPr>
                            </m:ctrlPr>
                          </m:sSupPr>
                          <m:e>
                            <m:sSub>
                              <m:sSubPr>
                                <m:ctrlPr>
                                  <a:rPr lang="de-DE" sz="1200" i="1">
                                    <a:latin typeface="Cambria Math" panose="02040503050406030204" pitchFamily="18" charset="0"/>
                                  </a:rPr>
                                </m:ctrlPr>
                              </m:sSubPr>
                              <m:e>
                                <m:r>
                                  <a:rPr lang="de-DE" sz="1200" i="1">
                                    <a:latin typeface="Cambria Math" panose="02040503050406030204" pitchFamily="18" charset="0"/>
                                  </a:rPr>
                                  <m:t>𝑛</m:t>
                                </m:r>
                              </m:e>
                              <m:sub>
                                <m:r>
                                  <a:rPr lang="de-DE" sz="1200" i="1">
                                    <a:latin typeface="Cambria Math" panose="02040503050406030204" pitchFamily="18" charset="0"/>
                                  </a:rPr>
                                  <m:t>0</m:t>
                                </m:r>
                              </m:sub>
                            </m:sSub>
                            <m:r>
                              <a:rPr lang="de-DE" sz="1200" i="1">
                                <a:latin typeface="Cambria Math" panose="02040503050406030204" pitchFamily="18" charset="0"/>
                              </a:rPr>
                              <m:t>𝑅</m:t>
                            </m:r>
                          </m:e>
                          <m:sup>
                            <m:r>
                              <a:rPr lang="de-DE" sz="1200" i="1">
                                <a:latin typeface="Cambria Math" panose="02040503050406030204" pitchFamily="18" charset="0"/>
                              </a:rPr>
                              <m:t>3</m:t>
                            </m:r>
                          </m:sup>
                        </m:sSup>
                      </m:num>
                      <m:den>
                        <m:r>
                          <a:rPr lang="de-DE" sz="1200" i="1">
                            <a:latin typeface="Cambria Math" panose="02040503050406030204" pitchFamily="18" charset="0"/>
                          </a:rPr>
                          <m:t>3</m:t>
                        </m:r>
                      </m:den>
                    </m:f>
                    <m:r>
                      <a:rPr lang="de-DE" sz="1200" b="0" i="0" smtClean="0">
                        <a:latin typeface="Cambria Math" panose="02040503050406030204" pitchFamily="18" charset="0"/>
                      </a:rPr>
                      <m:t>:</m:t>
                    </m:r>
                  </m:oMath>
                </a14:m>
                <a:r>
                  <a:rPr lang="de-DE" sz="1200" dirty="0" smtClean="0"/>
                  <a:t>filling factor</a:t>
                </a:r>
                <a:endParaRPr lang="de-DE" sz="1200" dirty="0"/>
              </a:p>
              <a:p>
                <a14:m>
                  <m:oMath xmlns:m="http://schemas.openxmlformats.org/officeDocument/2006/math">
                    <m:sSub>
                      <m:sSubPr>
                        <m:ctrlPr>
                          <a:rPr lang="de-DE" sz="1200" b="0" i="1" smtClean="0">
                            <a:latin typeface="Cambria Math" panose="02040503050406030204" pitchFamily="18" charset="0"/>
                          </a:rPr>
                        </m:ctrlPr>
                      </m:sSubPr>
                      <m:e>
                        <m:r>
                          <a:rPr lang="de-DE" sz="1200" b="0" i="1" smtClean="0">
                            <a:latin typeface="Cambria Math" panose="02040503050406030204" pitchFamily="18" charset="0"/>
                          </a:rPr>
                          <m:t>𝜉</m:t>
                        </m:r>
                      </m:e>
                      <m:sub>
                        <m:r>
                          <a:rPr lang="de-DE" sz="1200" b="0" i="1" smtClean="0">
                            <a:latin typeface="Cambria Math" panose="02040503050406030204" pitchFamily="18" charset="0"/>
                          </a:rPr>
                          <m:t>𝑚</m:t>
                        </m:r>
                      </m:sub>
                    </m:sSub>
                  </m:oMath>
                </a14:m>
                <a:r>
                  <a:rPr lang="de-DE" sz="1200" dirty="0" smtClean="0"/>
                  <a:t>: minimum filling factor</a:t>
                </a:r>
                <a:r>
                  <a:rPr lang="de-DE" dirty="0" smtClean="0"/>
                  <a:t>	</a:t>
                </a:r>
                <a:endParaRPr lang="de-DE" dirty="0"/>
              </a:p>
            </p:txBody>
          </p:sp>
        </mc:Choice>
        <mc:Fallback xmlns="">
          <p:sp>
            <p:nvSpPr>
              <p:cNvPr id="9" name="TextBox 8"/>
              <p:cNvSpPr txBox="1">
                <a:spLocks noRot="1" noChangeAspect="1" noMove="1" noResize="1" noEditPoints="1" noAdjustHandles="1" noChangeArrowheads="1" noChangeShapeType="1" noTextEdit="1"/>
              </p:cNvSpPr>
              <p:nvPr/>
            </p:nvSpPr>
            <p:spPr>
              <a:xfrm>
                <a:off x="6921500" y="4040260"/>
                <a:ext cx="2275238" cy="1580561"/>
              </a:xfrm>
              <a:prstGeom prst="rect">
                <a:avLst/>
              </a:prstGeom>
              <a:blipFill>
                <a:blip r:embed="rId5"/>
                <a:stretch>
                  <a:fillRect t="-772" b="-772"/>
                </a:stretch>
              </a:blipFill>
            </p:spPr>
            <p:txBody>
              <a:bodyPr/>
              <a:lstStyle/>
              <a:p>
                <a:r>
                  <a:rPr lang="de-DE">
                    <a:noFill/>
                  </a:rPr>
                  <a:t> </a:t>
                </a:r>
              </a:p>
            </p:txBody>
          </p:sp>
        </mc:Fallback>
      </mc:AlternateContent>
      <p:sp>
        <p:nvSpPr>
          <p:cNvPr id="10" name="Slide Number Placeholder 9"/>
          <p:cNvSpPr>
            <a:spLocks noGrp="1"/>
          </p:cNvSpPr>
          <p:nvPr>
            <p:ph type="sldNum" sz="quarter" idx="12"/>
          </p:nvPr>
        </p:nvSpPr>
        <p:spPr/>
        <p:txBody>
          <a:bodyPr/>
          <a:lstStyle/>
          <a:p>
            <a:fld id="{680D72F4-1C41-4187-A4BC-492CF086CF40}" type="slidenum">
              <a:rPr lang="sv-SE" smtClean="0"/>
              <a:pPr/>
              <a:t>31</a:t>
            </a:fld>
            <a:endParaRPr lang="sv-SE"/>
          </a:p>
        </p:txBody>
      </p:sp>
    </p:spTree>
    <p:extLst>
      <p:ext uri="{BB962C8B-B14F-4D97-AF65-F5344CB8AC3E}">
        <p14:creationId xmlns:p14="http://schemas.microsoft.com/office/powerpoint/2010/main" val="53048729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Stimulated emission in nanocrystals</a:t>
            </a:r>
            <a:endParaRPr lang="de-DE"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619250" y="1582739"/>
                <a:ext cx="3829050" cy="4078286"/>
              </a:xfrm>
            </p:spPr>
            <p:txBody>
              <a:bodyPr>
                <a:normAutofit/>
              </a:bodyPr>
              <a:lstStyle/>
              <a:p>
                <a:r>
                  <a:rPr lang="de-DE" dirty="0" smtClean="0"/>
                  <a:t>Laser mechanism:</a:t>
                </a:r>
              </a:p>
              <a:p>
                <a:pPr marL="342900" indent="-342900">
                  <a:buFont typeface="Arial" panose="020B0604020202020204" pitchFamily="34" charset="0"/>
                  <a:buChar char="•"/>
                </a:pPr>
                <a:r>
                  <a:rPr lang="de-DE" dirty="0" smtClean="0"/>
                  <a:t>Ratio between inhomogeneous broadening </a:t>
                </a:r>
                <a14:m>
                  <m:oMath xmlns:m="http://schemas.openxmlformats.org/officeDocument/2006/math">
                    <m:r>
                      <m:rPr>
                        <m:sty m:val="p"/>
                      </m:rPr>
                      <a:rPr lang="de-DE" b="0" i="0" smtClean="0">
                        <a:latin typeface="Cambria Math" panose="02040503050406030204" pitchFamily="18" charset="0"/>
                      </a:rPr>
                      <m:t>Δ</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𝐸</m:t>
                        </m:r>
                      </m:e>
                      <m:sub>
                        <m:r>
                          <a:rPr lang="de-DE" b="0" i="1" smtClean="0">
                            <a:latin typeface="Cambria Math" panose="02040503050406030204" pitchFamily="18" charset="0"/>
                          </a:rPr>
                          <m:t>𝑛</m:t>
                        </m:r>
                      </m:sub>
                    </m:sSub>
                  </m:oMath>
                </a14:m>
                <a:r>
                  <a:rPr lang="de-DE" dirty="0" smtClean="0"/>
                  <a:t> and energy separation (</a:t>
                </a:r>
                <a14:m>
                  <m:oMath xmlns:m="http://schemas.openxmlformats.org/officeDocument/2006/math">
                    <m:sSub>
                      <m:sSubPr>
                        <m:ctrlPr>
                          <a:rPr lang="de-DE" b="0" i="1" smtClean="0">
                            <a:latin typeface="Cambria Math" panose="02040503050406030204" pitchFamily="18" charset="0"/>
                          </a:rPr>
                        </m:ctrlPr>
                      </m:sSubPr>
                      <m:e>
                        <m:r>
                          <a:rPr lang="de-DE" b="0" i="1" smtClean="0">
                            <a:latin typeface="Cambria Math" panose="02040503050406030204" pitchFamily="18" charset="0"/>
                          </a:rPr>
                          <m:t>𝐸</m:t>
                        </m:r>
                      </m:e>
                      <m:sub>
                        <m:r>
                          <a:rPr lang="de-DE" b="0" i="1" smtClean="0">
                            <a:latin typeface="Cambria Math" panose="02040503050406030204" pitchFamily="18" charset="0"/>
                          </a:rPr>
                          <m:t>𝑏𝑖𝑒𝑥𝑐</m:t>
                        </m:r>
                      </m:sub>
                    </m:sSub>
                    <m:r>
                      <a:rPr lang="de-DE" b="0" i="1" smtClean="0">
                        <a:latin typeface="Cambria Math" panose="02040503050406030204" pitchFamily="18" charset="0"/>
                      </a:rPr>
                      <m:t>−</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𝐸</m:t>
                        </m:r>
                      </m:e>
                      <m:sub>
                        <m:r>
                          <a:rPr lang="de-DE" b="0" i="1" smtClean="0">
                            <a:latin typeface="Cambria Math" panose="02040503050406030204" pitchFamily="18" charset="0"/>
                          </a:rPr>
                          <m:t>𝑒𝑥𝑐</m:t>
                        </m:r>
                      </m:sub>
                    </m:sSub>
                  </m:oMath>
                </a14:m>
                <a:r>
                  <a:rPr lang="de-DE" dirty="0" smtClean="0"/>
                  <a:t>)</a:t>
                </a:r>
              </a:p>
              <a:p>
                <a:pPr marL="342900" indent="-342900">
                  <a:buFont typeface="Arial" panose="020B0604020202020204" pitchFamily="34" charset="0"/>
                  <a:buChar char="•"/>
                </a:pPr>
                <a:r>
                  <a:rPr lang="de-DE" dirty="0" smtClean="0"/>
                  <a:t>a) exciton mechanism</a:t>
                </a:r>
              </a:p>
              <a:p>
                <a:pPr marL="342900" indent="-342900">
                  <a:buFont typeface="Arial" panose="020B0604020202020204" pitchFamily="34" charset="0"/>
                  <a:buChar char="•"/>
                </a:pPr>
                <a:r>
                  <a:rPr lang="de-DE" dirty="0" smtClean="0"/>
                  <a:t>b) biexciton mechanism</a:t>
                </a:r>
              </a:p>
              <a:p>
                <a:pPr marL="342900" indent="-342900">
                  <a:buFont typeface="Arial" panose="020B0604020202020204" pitchFamily="34" charset="0"/>
                  <a:buChar char="•"/>
                </a:pPr>
                <a:endParaRPr lang="de-DE" dirty="0"/>
              </a:p>
              <a:p>
                <a:pPr marL="342900" indent="-342900">
                  <a:buFont typeface="Arial" panose="020B0604020202020204" pitchFamily="34" charset="0"/>
                  <a:buChar char="•"/>
                </a:pPr>
                <a:r>
                  <a:rPr lang="de-DE" dirty="0" smtClean="0"/>
                  <a:t>Biexcition lasing shows dependence on stripe length</a:t>
                </a:r>
              </a:p>
              <a:p>
                <a:pPr marL="342900" indent="-342900">
                  <a:buFont typeface="Arial" panose="020B0604020202020204" pitchFamily="34" charset="0"/>
                  <a:buChar char="•"/>
                </a:pPr>
                <a:endParaRPr lang="de-DE"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619250" y="1582739"/>
                <a:ext cx="3829050" cy="4078286"/>
              </a:xfrm>
              <a:blipFill>
                <a:blip r:embed="rId3"/>
                <a:stretch>
                  <a:fillRect l="-4140" t="-1794"/>
                </a:stretch>
              </a:blipFill>
            </p:spPr>
            <p:txBody>
              <a:bodyPr/>
              <a:lstStyle/>
              <a:p>
                <a:r>
                  <a:rPr lang="de-DE">
                    <a:noFill/>
                  </a:rPr>
                  <a:t> </a:t>
                </a:r>
              </a:p>
            </p:txBody>
          </p:sp>
        </mc:Fallback>
      </mc:AlternateContent>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r="36144" b="52915"/>
          <a:stretch/>
        </p:blipFill>
        <p:spPr>
          <a:xfrm>
            <a:off x="5087144" y="1953421"/>
            <a:ext cx="1996954" cy="1668461"/>
          </a:xfrm>
          <a:prstGeom prst="rect">
            <a:avLst/>
          </a:prstGeom>
        </p:spPr>
      </p:pic>
      <p:pic>
        <p:nvPicPr>
          <p:cNvPr id="5" name="Picture 4"/>
          <p:cNvPicPr>
            <a:picLocks noChangeAspect="1"/>
          </p:cNvPicPr>
          <p:nvPr/>
        </p:nvPicPr>
        <p:blipFill rotWithShape="1">
          <a:blip r:embed="rId5" cstate="print">
            <a:extLst>
              <a:ext uri="{28A0092B-C50C-407E-A947-70E740481C1C}">
                <a14:useLocalDpi xmlns:a14="http://schemas.microsoft.com/office/drawing/2010/main" val="0"/>
              </a:ext>
            </a:extLst>
          </a:blip>
          <a:srcRect t="49298" b="-1633"/>
          <a:stretch/>
        </p:blipFill>
        <p:spPr>
          <a:xfrm>
            <a:off x="5448300" y="4210050"/>
            <a:ext cx="2367032" cy="1682750"/>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t="49414" r="36550"/>
          <a:stretch/>
        </p:blipFill>
        <p:spPr>
          <a:xfrm>
            <a:off x="7159746" y="1803918"/>
            <a:ext cx="1984254" cy="1792564"/>
          </a:xfrm>
          <a:prstGeom prst="rect">
            <a:avLst/>
          </a:prstGeom>
        </p:spPr>
      </p:pic>
      <p:sp>
        <p:nvSpPr>
          <p:cNvPr id="7" name="Slide Number Placeholder 6"/>
          <p:cNvSpPr>
            <a:spLocks noGrp="1"/>
          </p:cNvSpPr>
          <p:nvPr>
            <p:ph type="sldNum" sz="quarter" idx="12"/>
          </p:nvPr>
        </p:nvSpPr>
        <p:spPr/>
        <p:txBody>
          <a:bodyPr/>
          <a:lstStyle/>
          <a:p>
            <a:fld id="{680D72F4-1C41-4187-A4BC-492CF086CF40}" type="slidenum">
              <a:rPr lang="sv-SE" smtClean="0"/>
              <a:pPr/>
              <a:t>32</a:t>
            </a:fld>
            <a:endParaRPr lang="sv-SE"/>
          </a:p>
        </p:txBody>
      </p:sp>
    </p:spTree>
    <p:extLst>
      <p:ext uri="{BB962C8B-B14F-4D97-AF65-F5344CB8AC3E}">
        <p14:creationId xmlns:p14="http://schemas.microsoft.com/office/powerpoint/2010/main" val="11600446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Stimulated emission with ordered QDs</a:t>
            </a:r>
            <a:endParaRPr lang="de-DE" dirty="0"/>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de-DE" dirty="0" smtClean="0"/>
              <a:t>Spontaneous growth via epitaxial techniques (MBE, MOVPE), ˈStransky-Krastanovˈ-growth</a:t>
            </a:r>
          </a:p>
          <a:p>
            <a:pPr marL="342900" indent="-342900">
              <a:buFont typeface="Arial" panose="020B0604020202020204" pitchFamily="34" charset="0"/>
              <a:buChar char="•"/>
            </a:pPr>
            <a:r>
              <a:rPr lang="de-DE" dirty="0" smtClean="0"/>
              <a:t>Strain creates ˈislandsˈ → QDs</a:t>
            </a:r>
          </a:p>
          <a:p>
            <a:pPr marL="342900" indent="-342900">
              <a:buFont typeface="Arial" panose="020B0604020202020204" pitchFamily="34" charset="0"/>
              <a:buChar char="•"/>
            </a:pPr>
            <a:r>
              <a:rPr lang="de-DE" dirty="0" smtClean="0"/>
              <a:t>Vertical stacking possible → </a:t>
            </a:r>
            <a:r>
              <a:rPr lang="de-DE" dirty="0" smtClean="0"/>
              <a:t>high </a:t>
            </a:r>
            <a:r>
              <a:rPr lang="de-DE" dirty="0" err="1" smtClean="0"/>
              <a:t>effective</a:t>
            </a:r>
            <a:r>
              <a:rPr lang="de-DE" dirty="0" smtClean="0"/>
              <a:t> QD </a:t>
            </a:r>
            <a:r>
              <a:rPr lang="de-DE" dirty="0" err="1" smtClean="0"/>
              <a:t>density</a:t>
            </a:r>
            <a:endParaRPr lang="de-DE" dirty="0" smtClean="0"/>
          </a:p>
          <a:p>
            <a:pPr marL="342900" indent="-342900">
              <a:buFont typeface="Arial" panose="020B0604020202020204" pitchFamily="34" charset="0"/>
              <a:buChar char="•"/>
            </a:pPr>
            <a:endParaRPr lang="de-DE" dirty="0" smtClean="0"/>
          </a:p>
          <a:p>
            <a:endParaRPr lang="de-DE"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260" y="3475609"/>
            <a:ext cx="6850380" cy="1970532"/>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13620" y="3918000"/>
            <a:ext cx="1979580" cy="1362025"/>
          </a:xfrm>
          <a:prstGeom prst="rect">
            <a:avLst/>
          </a:prstGeom>
        </p:spPr>
      </p:pic>
      <p:sp>
        <p:nvSpPr>
          <p:cNvPr id="6" name="Slide Number Placeholder 5"/>
          <p:cNvSpPr>
            <a:spLocks noGrp="1"/>
          </p:cNvSpPr>
          <p:nvPr>
            <p:ph type="sldNum" sz="quarter" idx="12"/>
          </p:nvPr>
        </p:nvSpPr>
        <p:spPr/>
        <p:txBody>
          <a:bodyPr/>
          <a:lstStyle/>
          <a:p>
            <a:fld id="{680D72F4-1C41-4187-A4BC-492CF086CF40}" type="slidenum">
              <a:rPr lang="sv-SE" smtClean="0"/>
              <a:pPr/>
              <a:t>33</a:t>
            </a:fld>
            <a:endParaRPr lang="sv-SE"/>
          </a:p>
        </p:txBody>
      </p:sp>
    </p:spTree>
    <p:extLst>
      <p:ext uri="{BB962C8B-B14F-4D97-AF65-F5344CB8AC3E}">
        <p14:creationId xmlns:p14="http://schemas.microsoft.com/office/powerpoint/2010/main" val="206079802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Stimulated emission with ordered QDs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342900" indent="-342900">
                  <a:buFont typeface="Arial" panose="020B0604020202020204" pitchFamily="34" charset="0"/>
                  <a:buChar char="•"/>
                </a:pPr>
                <a:r>
                  <a:rPr lang="de-DE" dirty="0" smtClean="0"/>
                  <a:t>Surface passivation </a:t>
                </a:r>
                <a:endParaRPr lang="de-DE" dirty="0"/>
              </a:p>
              <a:p>
                <a:pPr marL="342900" indent="-342900">
                  <a:buFont typeface="Arial" panose="020B0604020202020204" pitchFamily="34" charset="0"/>
                  <a:buChar char="•"/>
                </a:pPr>
                <a:r>
                  <a:rPr lang="de-DE" dirty="0"/>
                  <a:t>High </a:t>
                </a:r>
                <a:r>
                  <a:rPr lang="de-DE" dirty="0" smtClean="0"/>
                  <a:t>gain (</a:t>
                </a:r>
                <a14:m>
                  <m:oMath xmlns:m="http://schemas.openxmlformats.org/officeDocument/2006/math">
                    <m:sSup>
                      <m:sSupPr>
                        <m:ctrlPr>
                          <a:rPr lang="de-DE" b="0" i="1" smtClean="0">
                            <a:latin typeface="Cambria Math" panose="02040503050406030204" pitchFamily="18" charset="0"/>
                          </a:rPr>
                        </m:ctrlPr>
                      </m:sSupPr>
                      <m:e>
                        <m:r>
                          <a:rPr lang="de-DE" b="0" i="1" smtClean="0">
                            <a:latin typeface="Cambria Math" panose="02040503050406030204" pitchFamily="18" charset="0"/>
                          </a:rPr>
                          <m:t>10</m:t>
                        </m:r>
                      </m:e>
                      <m:sup>
                        <m:r>
                          <a:rPr lang="de-DE" b="0" i="1" smtClean="0">
                            <a:latin typeface="Cambria Math" panose="02040503050406030204" pitchFamily="18" charset="0"/>
                          </a:rPr>
                          <m:t>5</m:t>
                        </m:r>
                      </m:sup>
                    </m:sSup>
                    <m:r>
                      <a:rPr lang="de-DE" b="0" i="1" smtClean="0">
                        <a:latin typeface="Cambria Math" panose="02040503050406030204" pitchFamily="18" charset="0"/>
                      </a:rPr>
                      <m:t>𝑐</m:t>
                    </m:r>
                    <m:sSup>
                      <m:sSupPr>
                        <m:ctrlPr>
                          <a:rPr lang="de-DE" b="0" i="1" smtClean="0">
                            <a:latin typeface="Cambria Math" panose="02040503050406030204" pitchFamily="18" charset="0"/>
                          </a:rPr>
                        </m:ctrlPr>
                      </m:sSupPr>
                      <m:e>
                        <m:r>
                          <a:rPr lang="de-DE" b="0" i="1" smtClean="0">
                            <a:latin typeface="Cambria Math" panose="02040503050406030204" pitchFamily="18" charset="0"/>
                          </a:rPr>
                          <m:t>𝑚</m:t>
                        </m:r>
                      </m:e>
                      <m:sup>
                        <m:r>
                          <a:rPr lang="de-DE" b="0" i="1" smtClean="0">
                            <a:latin typeface="Cambria Math" panose="02040503050406030204" pitchFamily="18" charset="0"/>
                          </a:rPr>
                          <m:t>−1</m:t>
                        </m:r>
                      </m:sup>
                    </m:sSup>
                  </m:oMath>
                </a14:m>
                <a:r>
                  <a:rPr lang="de-DE" dirty="0" smtClean="0"/>
                  <a:t>) and </a:t>
                </a:r>
                <a:r>
                  <a:rPr lang="de-DE" dirty="0"/>
                  <a:t>temperature stability </a:t>
                </a:r>
                <a:endParaRPr lang="de-DE" dirty="0" smtClean="0"/>
              </a:p>
              <a:p>
                <a:pPr marL="342900" indent="-342900">
                  <a:buFont typeface="Arial" panose="020B0604020202020204" pitchFamily="34" charset="0"/>
                  <a:buChar char="•"/>
                </a:pPr>
                <a:r>
                  <a:rPr lang="de-DE" dirty="0" smtClean="0"/>
                  <a:t>High effective QD density → stimulated emission</a:t>
                </a:r>
                <a:endParaRPr lang="de-DE" dirty="0"/>
              </a:p>
              <a:p>
                <a:pPr marL="342900" indent="-342900">
                  <a:buFont typeface="Arial" panose="020B0604020202020204" pitchFamily="34" charset="0"/>
                  <a:buChar char="•"/>
                </a:pPr>
                <a:r>
                  <a:rPr lang="de-DE" dirty="0"/>
                  <a:t>Electrical control </a:t>
                </a:r>
                <a:r>
                  <a:rPr lang="de-DE" dirty="0" smtClean="0"/>
                  <a:t>possible (low threshold)</a:t>
                </a:r>
                <a:endParaRPr lang="de-DE" dirty="0"/>
              </a:p>
              <a:p>
                <a:endParaRPr lang="de-DE"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2111" t="-1794"/>
                </a:stretch>
              </a:blipFill>
            </p:spPr>
            <p:txBody>
              <a:bodyPr/>
              <a:lstStyle/>
              <a:p>
                <a:r>
                  <a:rPr lang="de-DE">
                    <a:noFill/>
                  </a:rPr>
                  <a:t> </a:t>
                </a:r>
              </a:p>
            </p:txBody>
          </p:sp>
        </mc:Fallback>
      </mc:AlternateContent>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55750" y="3437562"/>
            <a:ext cx="3829924" cy="2349500"/>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90977" y="3079469"/>
            <a:ext cx="2758758" cy="2841263"/>
          </a:xfrm>
          <a:prstGeom prst="rect">
            <a:avLst/>
          </a:prstGeom>
        </p:spPr>
      </p:pic>
      <p:sp>
        <p:nvSpPr>
          <p:cNvPr id="6" name="Slide Number Placeholder 5"/>
          <p:cNvSpPr>
            <a:spLocks noGrp="1"/>
          </p:cNvSpPr>
          <p:nvPr>
            <p:ph type="sldNum" sz="quarter" idx="12"/>
          </p:nvPr>
        </p:nvSpPr>
        <p:spPr/>
        <p:txBody>
          <a:bodyPr/>
          <a:lstStyle/>
          <a:p>
            <a:fld id="{680D72F4-1C41-4187-A4BC-492CF086CF40}" type="slidenum">
              <a:rPr lang="sv-SE" smtClean="0"/>
              <a:pPr/>
              <a:t>34</a:t>
            </a:fld>
            <a:endParaRPr lang="sv-SE"/>
          </a:p>
        </p:txBody>
      </p:sp>
    </p:spTree>
    <p:extLst>
      <p:ext uri="{BB962C8B-B14F-4D97-AF65-F5344CB8AC3E}">
        <p14:creationId xmlns:p14="http://schemas.microsoft.com/office/powerpoint/2010/main" val="138129790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Random lasing</a:t>
            </a:r>
            <a:endParaRPr lang="de-DE" dirty="0"/>
          </a:p>
        </p:txBody>
      </p:sp>
      <p:sp>
        <p:nvSpPr>
          <p:cNvPr id="3" name="Content Placeholder 2"/>
          <p:cNvSpPr>
            <a:spLocks noGrp="1"/>
          </p:cNvSpPr>
          <p:nvPr>
            <p:ph idx="1"/>
          </p:nvPr>
        </p:nvSpPr>
        <p:spPr>
          <a:xfrm>
            <a:off x="1619250" y="1582739"/>
            <a:ext cx="6394450" cy="4078286"/>
          </a:xfrm>
        </p:spPr>
        <p:txBody>
          <a:bodyPr/>
          <a:lstStyle/>
          <a:p>
            <a:pPr marL="342900" indent="-342900">
              <a:buFont typeface="Arial" panose="020B0604020202020204" pitchFamily="34" charset="0"/>
              <a:buChar char="•"/>
            </a:pPr>
            <a:r>
              <a:rPr lang="de-DE" dirty="0" smtClean="0"/>
              <a:t>Usually lasing requires active medium and resonator</a:t>
            </a:r>
          </a:p>
          <a:p>
            <a:pPr marL="342900" indent="-342900">
              <a:buFont typeface="Arial" panose="020B0604020202020204" pitchFamily="34" charset="0"/>
              <a:buChar char="•"/>
            </a:pPr>
            <a:r>
              <a:rPr lang="de-DE" dirty="0" smtClean="0"/>
              <a:t>Random scattering analogous, but modes determined by multiple scattering events</a:t>
            </a:r>
          </a:p>
          <a:p>
            <a:pPr marL="342900" indent="-342900">
              <a:buFont typeface="Arial" panose="020B0604020202020204" pitchFamily="34" charset="0"/>
              <a:buChar char="•"/>
            </a:pPr>
            <a:r>
              <a:rPr lang="de-DE" dirty="0" smtClean="0"/>
              <a:t>Fully coherent scattering in optical material</a:t>
            </a:r>
          </a:p>
          <a:p>
            <a:pPr marL="342900" indent="-342900">
              <a:buFont typeface="Arial" panose="020B0604020202020204" pitchFamily="34" charset="0"/>
              <a:buChar char="•"/>
            </a:pPr>
            <a:r>
              <a:rPr lang="de-DE" dirty="0" smtClean="0"/>
              <a:t>Observable in materials with many tiny</a:t>
            </a:r>
          </a:p>
          <a:p>
            <a:r>
              <a:rPr lang="de-DE" dirty="0" smtClean="0"/>
              <a:t>     scattering and amplifying centers</a:t>
            </a:r>
          </a:p>
          <a:p>
            <a:pPr marL="342900" indent="-342900">
              <a:buFont typeface="Arial" panose="020B0604020202020204" pitchFamily="34" charset="0"/>
              <a:buChar char="•"/>
            </a:pPr>
            <a:r>
              <a:rPr lang="de-DE" dirty="0" smtClean="0"/>
              <a:t>E.g. By focusing laser onto ZnO nanorods</a:t>
            </a:r>
          </a:p>
          <a:p>
            <a:pPr marL="342900" indent="-342900">
              <a:buFont typeface="Arial" panose="020B0604020202020204" pitchFamily="34" charset="0"/>
              <a:buChar char="•"/>
            </a:pPr>
            <a:r>
              <a:rPr lang="de-DE" dirty="0" smtClean="0"/>
              <a:t>Contrast to ASE: defined optical modes</a:t>
            </a:r>
          </a:p>
          <a:p>
            <a:pPr marL="342900" indent="-342900">
              <a:buFont typeface="Arial" panose="020B0604020202020204" pitchFamily="34" charset="0"/>
              <a:buChar char="•"/>
            </a:pPr>
            <a:endParaRPr lang="de-DE" dirty="0" smtClean="0"/>
          </a:p>
          <a:p>
            <a:pPr marL="342900" indent="-342900">
              <a:buFont typeface="Arial" panose="020B0604020202020204" pitchFamily="34" charset="0"/>
              <a:buChar char="•"/>
            </a:pPr>
            <a:endParaRPr lang="de-DE"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6932884" y="-140222"/>
            <a:ext cx="1382840" cy="1861468"/>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41924" y="2895599"/>
            <a:ext cx="2325875" cy="3060993"/>
          </a:xfrm>
          <a:prstGeom prst="rect">
            <a:avLst/>
          </a:prstGeom>
        </p:spPr>
      </p:pic>
      <p:sp>
        <p:nvSpPr>
          <p:cNvPr id="7" name="Slide Number Placeholder 6"/>
          <p:cNvSpPr>
            <a:spLocks noGrp="1"/>
          </p:cNvSpPr>
          <p:nvPr>
            <p:ph type="sldNum" sz="quarter" idx="12"/>
          </p:nvPr>
        </p:nvSpPr>
        <p:spPr/>
        <p:txBody>
          <a:bodyPr/>
          <a:lstStyle/>
          <a:p>
            <a:fld id="{680D72F4-1C41-4187-A4BC-492CF086CF40}" type="slidenum">
              <a:rPr lang="sv-SE" smtClean="0"/>
              <a:pPr/>
              <a:t>35</a:t>
            </a:fld>
            <a:endParaRPr lang="sv-SE"/>
          </a:p>
        </p:txBody>
      </p:sp>
    </p:spTree>
    <p:extLst>
      <p:ext uri="{BB962C8B-B14F-4D97-AF65-F5344CB8AC3E}">
        <p14:creationId xmlns:p14="http://schemas.microsoft.com/office/powerpoint/2010/main" val="374581117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EHP and ELP in 2D structures</a:t>
            </a:r>
          </a:p>
        </p:txBody>
      </p:sp>
      <p:sp>
        <p:nvSpPr>
          <p:cNvPr id="3" name="Content Placeholder 2"/>
          <p:cNvSpPr>
            <a:spLocks noGrp="1"/>
          </p:cNvSpPr>
          <p:nvPr>
            <p:ph idx="1"/>
          </p:nvPr>
        </p:nvSpPr>
        <p:spPr>
          <a:xfrm>
            <a:off x="1619250" y="1582739"/>
            <a:ext cx="4161722" cy="4078286"/>
          </a:xfrm>
        </p:spPr>
        <p:txBody>
          <a:bodyPr/>
          <a:lstStyle/>
          <a:p>
            <a:r>
              <a:rPr lang="de-DE" dirty="0" smtClean="0"/>
              <a:t>Single-component plasma in QWs</a:t>
            </a:r>
          </a:p>
          <a:p>
            <a:pPr marL="342900" indent="-342900">
              <a:buFont typeface="Arial" panose="020B0604020202020204" pitchFamily="34" charset="0"/>
              <a:buChar char="•"/>
            </a:pPr>
            <a:r>
              <a:rPr lang="de-DE" dirty="0" smtClean="0"/>
              <a:t>Creation via modulation doping</a:t>
            </a:r>
          </a:p>
          <a:p>
            <a:pPr marL="342900" indent="-342900">
              <a:buFont typeface="Arial" panose="020B0604020202020204" pitchFamily="34" charset="0"/>
              <a:buChar char="•"/>
            </a:pPr>
            <a:r>
              <a:rPr lang="de-DE" dirty="0" smtClean="0"/>
              <a:t>Band bending</a:t>
            </a:r>
          </a:p>
          <a:p>
            <a:pPr marL="342900" indent="-342900">
              <a:buFont typeface="Arial" panose="020B0604020202020204" pitchFamily="34" charset="0"/>
              <a:buChar char="•"/>
            </a:pPr>
            <a:r>
              <a:rPr lang="de-DE" dirty="0" smtClean="0"/>
              <a:t>Electron plasma with controlled density</a:t>
            </a:r>
          </a:p>
          <a:p>
            <a:pPr marL="698500" lvl="1" indent="-342900">
              <a:buFont typeface="Arial" panose="020B0604020202020204" pitchFamily="34" charset="0"/>
              <a:buChar char="→"/>
            </a:pPr>
            <a:r>
              <a:rPr lang="de-DE" dirty="0" smtClean="0"/>
              <a:t>High mobility transistors</a:t>
            </a:r>
          </a:p>
          <a:p>
            <a:pPr marL="342900" indent="-342900">
              <a:buFont typeface="Arial" panose="020B0604020202020204" pitchFamily="34" charset="0"/>
              <a:buChar char="•"/>
            </a:pPr>
            <a:endParaRPr lang="de-DE"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29890" y="1582739"/>
            <a:ext cx="3016481" cy="1422616"/>
          </a:xfrm>
          <a:prstGeom prst="rect">
            <a:avLst/>
          </a:prstGeom>
        </p:spPr>
      </p:pic>
      <p:sp>
        <p:nvSpPr>
          <p:cNvPr id="6" name="Slide Number Placeholder 5"/>
          <p:cNvSpPr>
            <a:spLocks noGrp="1"/>
          </p:cNvSpPr>
          <p:nvPr>
            <p:ph type="sldNum" sz="quarter" idx="12"/>
          </p:nvPr>
        </p:nvSpPr>
        <p:spPr/>
        <p:txBody>
          <a:bodyPr/>
          <a:lstStyle/>
          <a:p>
            <a:fld id="{680D72F4-1C41-4187-A4BC-492CF086CF40}" type="slidenum">
              <a:rPr lang="sv-SE" smtClean="0"/>
              <a:pPr/>
              <a:t>36</a:t>
            </a:fld>
            <a:endParaRPr lang="sv-SE"/>
          </a:p>
        </p:txBody>
      </p:sp>
    </p:spTree>
    <p:extLst>
      <p:ext uri="{BB962C8B-B14F-4D97-AF65-F5344CB8AC3E}">
        <p14:creationId xmlns:p14="http://schemas.microsoft.com/office/powerpoint/2010/main" val="213466815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 name="ISPRING_RESOURCE_PATHS_HASH" val="fcb025ba9a6ccf8fed139b5222f2a63b17a4791"/>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Template_KTH_with colours and grafs">
  <a:themeElements>
    <a:clrScheme name="Anpassat 94">
      <a:dk1>
        <a:sysClr val="windowText" lastClr="000000"/>
      </a:dk1>
      <a:lt1>
        <a:sysClr val="window" lastClr="FFFFFF"/>
      </a:lt1>
      <a:dk2>
        <a:srgbClr val="1F497D"/>
      </a:dk2>
      <a:lt2>
        <a:srgbClr val="EEECE1"/>
      </a:lt2>
      <a:accent1>
        <a:srgbClr val="1954A6"/>
      </a:accent1>
      <a:accent2>
        <a:srgbClr val="5893E5"/>
      </a:accent2>
      <a:accent3>
        <a:srgbClr val="62922E"/>
      </a:accent3>
      <a:accent4>
        <a:srgbClr val="A1D16D"/>
      </a:accent4>
      <a:accent5>
        <a:srgbClr val="9D102D"/>
      </a:accent5>
      <a:accent6>
        <a:srgbClr val="EC4769"/>
      </a:accent6>
      <a:hlink>
        <a:srgbClr val="C2C2C4"/>
      </a:hlink>
      <a:folHlink>
        <a:srgbClr val="800080"/>
      </a:folHlink>
    </a:clrScheme>
    <a:fontScheme name="Anpassat 25">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85000"/>
          </a:schemeClr>
        </a:solidFill>
        <a:ln>
          <a:no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KTH_PPT template 2014 general</Template>
  <TotalTime>0</TotalTime>
  <Words>3657</Words>
  <Application>Microsoft Office PowerPoint</Application>
  <PresentationFormat>Bildschirmpräsentation (4:3)</PresentationFormat>
  <Paragraphs>544</Paragraphs>
  <Slides>36</Slides>
  <Notes>36</Notes>
  <HiddenSlides>1</HiddenSlides>
  <MMClips>0</MMClips>
  <ScaleCrop>false</ScaleCrop>
  <HeadingPairs>
    <vt:vector size="8" baseType="variant">
      <vt:variant>
        <vt:lpstr>Verwendete Schriftarten</vt:lpstr>
      </vt:variant>
      <vt:variant>
        <vt:i4>3</vt:i4>
      </vt:variant>
      <vt:variant>
        <vt:lpstr>Design</vt:lpstr>
      </vt:variant>
      <vt:variant>
        <vt:i4>1</vt:i4>
      </vt:variant>
      <vt:variant>
        <vt:lpstr>Eingebettete OLE-Server</vt:lpstr>
      </vt:variant>
      <vt:variant>
        <vt:i4>1</vt:i4>
      </vt:variant>
      <vt:variant>
        <vt:lpstr>Folientitel</vt:lpstr>
      </vt:variant>
      <vt:variant>
        <vt:i4>36</vt:i4>
      </vt:variant>
    </vt:vector>
  </HeadingPairs>
  <TitlesOfParts>
    <vt:vector size="41" baseType="lpstr">
      <vt:lpstr>Arial</vt:lpstr>
      <vt:lpstr>Calibri</vt:lpstr>
      <vt:lpstr>Cambria Math</vt:lpstr>
      <vt:lpstr>Template_KTH_with colours and grafs</vt:lpstr>
      <vt:lpstr>think-cell Slide</vt:lpstr>
      <vt:lpstr>Low-dimensional structures II:</vt:lpstr>
      <vt:lpstr>Table of contents</vt:lpstr>
      <vt:lpstr>Reminder: DOS in low-dimensional structures</vt:lpstr>
      <vt:lpstr>Quantum wires</vt:lpstr>
      <vt:lpstr>Quantum wires – Density of states</vt:lpstr>
      <vt:lpstr>Quantum wires – Density of states</vt:lpstr>
      <vt:lpstr>Quantum wires – Luminescence</vt:lpstr>
      <vt:lpstr>Quantum dots (QDs)</vt:lpstr>
      <vt:lpstr>Quantum dots – Energy levels</vt:lpstr>
      <vt:lpstr>Quantum dots – Energy levels</vt:lpstr>
      <vt:lpstr>Strong vs. weak confinement</vt:lpstr>
      <vt:lpstr>Quantum dots - Luminescence</vt:lpstr>
      <vt:lpstr>Exciton-phonon interaction – Phonon bottleneck</vt:lpstr>
      <vt:lpstr>Unusual luminescence phenomena</vt:lpstr>
      <vt:lpstr>Unusual luminescence phenomena</vt:lpstr>
      <vt:lpstr>High excitation in low-dimensional structures</vt:lpstr>
      <vt:lpstr>Biexcitons in a quantum well (QW)</vt:lpstr>
      <vt:lpstr>Trions in a quantum well</vt:lpstr>
      <vt:lpstr>Collisions of free excitons in a QW</vt:lpstr>
      <vt:lpstr>EHP in 2D structures</vt:lpstr>
      <vt:lpstr>EHP and EHL in 2D structures</vt:lpstr>
      <vt:lpstr>Biexcitons, EHP and EHL in quantum wires</vt:lpstr>
      <vt:lpstr>Effects of high excitations in QDs</vt:lpstr>
      <vt:lpstr>Stimulated emission and lasing in low-dimensional structures</vt:lpstr>
      <vt:lpstr>Stimulated emission in quantum wells</vt:lpstr>
      <vt:lpstr>Localized Excitons</vt:lpstr>
      <vt:lpstr>Radiative decay of an X with emission of an X-LO phonon</vt:lpstr>
      <vt:lpstr>Stimulated emission in EHP</vt:lpstr>
      <vt:lpstr>Stimulated emission in quantum wires</vt:lpstr>
      <vt:lpstr>Stimulated emission in nanocrystals</vt:lpstr>
      <vt:lpstr>Stimulated emission in nanocrystals</vt:lpstr>
      <vt:lpstr>Stimulated emission in nanocrystals</vt:lpstr>
      <vt:lpstr>Stimulated emission with ordered QDs</vt:lpstr>
      <vt:lpstr>Stimulated emission with ordered QDs</vt:lpstr>
      <vt:lpstr>Random lasing</vt:lpstr>
      <vt:lpstr>EHP and ELP in 2D structures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Katharina</dc:creator>
  <cp:lastModifiedBy>Katharina Zeuner</cp:lastModifiedBy>
  <cp:revision>138</cp:revision>
  <cp:lastPrinted>2017-12-06T15:24:16Z</cp:lastPrinted>
  <dcterms:created xsi:type="dcterms:W3CDTF">2017-11-08T08:49:54Z</dcterms:created>
  <dcterms:modified xsi:type="dcterms:W3CDTF">2017-12-10T20:12:27Z</dcterms:modified>
</cp:coreProperties>
</file>