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4" r:id="rId2"/>
    <p:sldId id="258" r:id="rId3"/>
    <p:sldId id="257" r:id="rId4"/>
    <p:sldId id="265" r:id="rId5"/>
    <p:sldId id="259" r:id="rId6"/>
    <p:sldId id="266" r:id="rId7"/>
    <p:sldId id="267" r:id="rId8"/>
    <p:sldId id="268" r:id="rId9"/>
    <p:sldId id="269" r:id="rId10"/>
  </p:sldIdLst>
  <p:sldSz cx="9144000" cy="5143500" type="screen16x9"/>
  <p:notesSz cx="6797675" cy="9926638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A0D8"/>
    <a:srgbClr val="1954A6"/>
    <a:srgbClr val="65656C"/>
    <a:srgbClr val="62922E"/>
    <a:srgbClr val="E4363E"/>
    <a:srgbClr val="FAB919"/>
    <a:srgbClr val="B0C92B"/>
    <a:srgbClr val="9D1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>
        <p:scale>
          <a:sx n="125" d="100"/>
          <a:sy n="125" d="100"/>
        </p:scale>
        <p:origin x="774" y="132"/>
      </p:cViewPr>
      <p:guideLst>
        <p:guide orient="horz" pos="472"/>
        <p:guide orient="horz" pos="674"/>
        <p:guide orient="horz"/>
        <p:guide orient="horz" pos="163"/>
        <p:guide orient="horz" pos="2679"/>
        <p:guide orient="horz" pos="3063"/>
        <p:guide pos="1020"/>
        <p:guide pos="5389"/>
        <p:guide pos="3120"/>
        <p:guide pos="219"/>
        <p:guide pos="3292"/>
        <p:guide pos="3204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22/08/2016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09DCC-C25E-4DA8-8818-89F4154299EB}" type="datetimeFigureOut">
              <a:rPr lang="sv-SE" smtClean="0"/>
              <a:t>2016-08-22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BB7EB-B2F6-4A7D-81E1-C456E98F18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26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870886"/>
            <a:ext cx="6984337" cy="782763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1707654"/>
            <a:ext cx="6987075" cy="702078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258367"/>
            <a:ext cx="603657" cy="6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2709862"/>
            <a:ext cx="9144000" cy="2433638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rgbClr val="24A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/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chemeClr val="tx2"/>
                    </a:solidFill>
                  </a:ln>
                </a:endParaRPr>
              </a:p>
            </p:txBody>
          </p:sp>
        </p:grpSp>
      </p:grpSp>
      <p:sp>
        <p:nvSpPr>
          <p:cNvPr id="15" name="textruta 14"/>
          <p:cNvSpPr txBox="1"/>
          <p:nvPr userDrawn="1"/>
        </p:nvSpPr>
        <p:spPr>
          <a:xfrm>
            <a:off x="7103422" y="171390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870886"/>
            <a:ext cx="6984337" cy="782763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1707654"/>
            <a:ext cx="6987075" cy="702078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258367"/>
            <a:ext cx="603657" cy="6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2709862"/>
            <a:ext cx="9144000" cy="2433638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rgbClr val="24A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/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chemeClr val="tx2"/>
                    </a:solidFill>
                  </a:ln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227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6935788" cy="3178968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2016-08-22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3312790" cy="3178968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066801"/>
            <a:ext cx="3328988" cy="317896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2016-08-22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3312790" cy="3178968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066802"/>
            <a:ext cx="3328988" cy="3178968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2016-08-22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066801"/>
            <a:ext cx="3328988" cy="317896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066801"/>
            <a:ext cx="3328988" cy="317896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2016-08-22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580" y="1069181"/>
            <a:ext cx="9147580" cy="365942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09885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17878 w 9152201"/>
              <a:gd name="connsiteY3" fmla="*/ 4006425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001225 w 9150613"/>
              <a:gd name="connsiteY2" fmla="*/ 138768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4006425 h 4281672"/>
              <a:gd name="connsiteX3" fmla="*/ 1346814 w 9150613"/>
              <a:gd name="connsiteY3" fmla="*/ 4004170 h 4281672"/>
              <a:gd name="connsiteX4" fmla="*/ 1264357 w 9150613"/>
              <a:gd name="connsiteY4" fmla="*/ 4071617 h 4281672"/>
              <a:gd name="connsiteX5" fmla="*/ 1262230 w 9150613"/>
              <a:gd name="connsiteY5" fmla="*/ 4220084 h 4281672"/>
              <a:gd name="connsiteX6" fmla="*/ 1213854 w 9150613"/>
              <a:gd name="connsiteY6" fmla="*/ 4280000 h 4281672"/>
              <a:gd name="connsiteX7" fmla="*/ 5812 w 9150613"/>
              <a:gd name="connsiteY7" fmla="*/ 4281672 h 4281672"/>
              <a:gd name="connsiteX8" fmla="*/ 6613 w 9150613"/>
              <a:gd name="connsiteY8" fmla="*/ 718270 h 4281672"/>
              <a:gd name="connsiteX9" fmla="*/ 806 w 9150613"/>
              <a:gd name="connsiteY9" fmla="*/ 0 h 4281672"/>
              <a:gd name="connsiteX0" fmla="*/ 806 w 9168840"/>
              <a:gd name="connsiteY0" fmla="*/ 0 h 4281672"/>
              <a:gd name="connsiteX1" fmla="*/ 9168840 w 9168840"/>
              <a:gd name="connsiteY1" fmla="*/ 0 h 4281672"/>
              <a:gd name="connsiteX2" fmla="*/ 9117878 w 9168840"/>
              <a:gd name="connsiteY2" fmla="*/ 4006425 h 4281672"/>
              <a:gd name="connsiteX3" fmla="*/ 1346814 w 9168840"/>
              <a:gd name="connsiteY3" fmla="*/ 4004170 h 4281672"/>
              <a:gd name="connsiteX4" fmla="*/ 1264357 w 9168840"/>
              <a:gd name="connsiteY4" fmla="*/ 4071617 h 4281672"/>
              <a:gd name="connsiteX5" fmla="*/ 1262230 w 9168840"/>
              <a:gd name="connsiteY5" fmla="*/ 4220084 h 4281672"/>
              <a:gd name="connsiteX6" fmla="*/ 1213854 w 9168840"/>
              <a:gd name="connsiteY6" fmla="*/ 4280000 h 4281672"/>
              <a:gd name="connsiteX7" fmla="*/ 5812 w 9168840"/>
              <a:gd name="connsiteY7" fmla="*/ 4281672 h 4281672"/>
              <a:gd name="connsiteX8" fmla="*/ 6613 w 9168840"/>
              <a:gd name="connsiteY8" fmla="*/ 718270 h 4281672"/>
              <a:gd name="connsiteX9" fmla="*/ 806 w 9168840"/>
              <a:gd name="connsiteY9" fmla="*/ 0 h 4281672"/>
              <a:gd name="connsiteX0" fmla="*/ 806 w 9117878"/>
              <a:gd name="connsiteY0" fmla="*/ 0 h 4281672"/>
              <a:gd name="connsiteX1" fmla="*/ 9117878 w 9117878"/>
              <a:gd name="connsiteY1" fmla="*/ 0 h 4281672"/>
              <a:gd name="connsiteX2" fmla="*/ 9117878 w 9117878"/>
              <a:gd name="connsiteY2" fmla="*/ 4006425 h 4281672"/>
              <a:gd name="connsiteX3" fmla="*/ 1346814 w 9117878"/>
              <a:gd name="connsiteY3" fmla="*/ 4004170 h 4281672"/>
              <a:gd name="connsiteX4" fmla="*/ 1264357 w 9117878"/>
              <a:gd name="connsiteY4" fmla="*/ 4071617 h 4281672"/>
              <a:gd name="connsiteX5" fmla="*/ 1262230 w 9117878"/>
              <a:gd name="connsiteY5" fmla="*/ 4220084 h 4281672"/>
              <a:gd name="connsiteX6" fmla="*/ 1213854 w 9117878"/>
              <a:gd name="connsiteY6" fmla="*/ 4280000 h 4281672"/>
              <a:gd name="connsiteX7" fmla="*/ 5812 w 9117878"/>
              <a:gd name="connsiteY7" fmla="*/ 4281672 h 4281672"/>
              <a:gd name="connsiteX8" fmla="*/ 6613 w 9117878"/>
              <a:gd name="connsiteY8" fmla="*/ 718270 h 4281672"/>
              <a:gd name="connsiteX9" fmla="*/ 806 w 9117878"/>
              <a:gd name="connsiteY9" fmla="*/ 0 h 4281672"/>
              <a:gd name="connsiteX0" fmla="*/ 1518678 w 10635750"/>
              <a:gd name="connsiteY0" fmla="*/ 0 h 4281672"/>
              <a:gd name="connsiteX1" fmla="*/ 10635750 w 10635750"/>
              <a:gd name="connsiteY1" fmla="*/ 0 h 4281672"/>
              <a:gd name="connsiteX2" fmla="*/ 10635750 w 10635750"/>
              <a:gd name="connsiteY2" fmla="*/ 4006425 h 4281672"/>
              <a:gd name="connsiteX3" fmla="*/ 2864686 w 10635750"/>
              <a:gd name="connsiteY3" fmla="*/ 4004170 h 4281672"/>
              <a:gd name="connsiteX4" fmla="*/ 2782229 w 10635750"/>
              <a:gd name="connsiteY4" fmla="*/ 4071617 h 4281672"/>
              <a:gd name="connsiteX5" fmla="*/ 2780102 w 10635750"/>
              <a:gd name="connsiteY5" fmla="*/ 4220084 h 4281672"/>
              <a:gd name="connsiteX6" fmla="*/ 2731726 w 10635750"/>
              <a:gd name="connsiteY6" fmla="*/ 4280000 h 4281672"/>
              <a:gd name="connsiteX7" fmla="*/ 1523684 w 10635750"/>
              <a:gd name="connsiteY7" fmla="*/ 4281672 h 4281672"/>
              <a:gd name="connsiteX8" fmla="*/ 1518678 w 10635750"/>
              <a:gd name="connsiteY8" fmla="*/ 0 h 4281672"/>
              <a:gd name="connsiteX0" fmla="*/ 197169 w 9314241"/>
              <a:gd name="connsiteY0" fmla="*/ 0 h 4281672"/>
              <a:gd name="connsiteX1" fmla="*/ 9314241 w 9314241"/>
              <a:gd name="connsiteY1" fmla="*/ 0 h 4281672"/>
              <a:gd name="connsiteX2" fmla="*/ 9314241 w 9314241"/>
              <a:gd name="connsiteY2" fmla="*/ 4006425 h 4281672"/>
              <a:gd name="connsiteX3" fmla="*/ 1543177 w 9314241"/>
              <a:gd name="connsiteY3" fmla="*/ 4004170 h 4281672"/>
              <a:gd name="connsiteX4" fmla="*/ 1460720 w 9314241"/>
              <a:gd name="connsiteY4" fmla="*/ 4071617 h 4281672"/>
              <a:gd name="connsiteX5" fmla="*/ 1458593 w 9314241"/>
              <a:gd name="connsiteY5" fmla="*/ 4220084 h 4281672"/>
              <a:gd name="connsiteX6" fmla="*/ 1410217 w 9314241"/>
              <a:gd name="connsiteY6" fmla="*/ 4280000 h 4281672"/>
              <a:gd name="connsiteX7" fmla="*/ 202175 w 9314241"/>
              <a:gd name="connsiteY7" fmla="*/ 4281672 h 4281672"/>
              <a:gd name="connsiteX8" fmla="*/ 197169 w 9314241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20186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49117"/>
              <a:gd name="connsiteX1" fmla="*/ 9117072 w 9117072"/>
              <a:gd name="connsiteY1" fmla="*/ 0 h 4349117"/>
              <a:gd name="connsiteX2" fmla="*/ 9117072 w 9117072"/>
              <a:gd name="connsiteY2" fmla="*/ 4006425 h 4349117"/>
              <a:gd name="connsiteX3" fmla="*/ 1346008 w 9117072"/>
              <a:gd name="connsiteY3" fmla="*/ 4004170 h 4349117"/>
              <a:gd name="connsiteX4" fmla="*/ 1263551 w 9117072"/>
              <a:gd name="connsiteY4" fmla="*/ 4071617 h 4349117"/>
              <a:gd name="connsiteX5" fmla="*/ 1261424 w 9117072"/>
              <a:gd name="connsiteY5" fmla="*/ 4220084 h 4349117"/>
              <a:gd name="connsiteX6" fmla="*/ 1193480 w 9117072"/>
              <a:gd name="connsiteY6" fmla="*/ 4349117 h 4349117"/>
              <a:gd name="connsiteX7" fmla="*/ 5006 w 9117072"/>
              <a:gd name="connsiteY7" fmla="*/ 4281672 h 4349117"/>
              <a:gd name="connsiteX8" fmla="*/ 0 w 9117072"/>
              <a:gd name="connsiteY8" fmla="*/ 0 h 434911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63937"/>
              <a:gd name="connsiteX1" fmla="*/ 9117072 w 9117072"/>
              <a:gd name="connsiteY1" fmla="*/ 0 h 4363937"/>
              <a:gd name="connsiteX2" fmla="*/ 9117072 w 9117072"/>
              <a:gd name="connsiteY2" fmla="*/ 4006425 h 4363937"/>
              <a:gd name="connsiteX3" fmla="*/ 1346008 w 9117072"/>
              <a:gd name="connsiteY3" fmla="*/ 4004170 h 4363937"/>
              <a:gd name="connsiteX4" fmla="*/ 1263551 w 9117072"/>
              <a:gd name="connsiteY4" fmla="*/ 4071617 h 4363937"/>
              <a:gd name="connsiteX5" fmla="*/ 1261424 w 9117072"/>
              <a:gd name="connsiteY5" fmla="*/ 4220084 h 4363937"/>
              <a:gd name="connsiteX6" fmla="*/ 1196276 w 9117072"/>
              <a:gd name="connsiteY6" fmla="*/ 4286583 h 4363937"/>
              <a:gd name="connsiteX7" fmla="*/ 5006 w 9117072"/>
              <a:gd name="connsiteY7" fmla="*/ 4281672 h 4363937"/>
              <a:gd name="connsiteX8" fmla="*/ 0 w 9117072"/>
              <a:gd name="connsiteY8" fmla="*/ 0 h 436393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414942"/>
              <a:gd name="connsiteX1" fmla="*/ 9117072 w 9117072"/>
              <a:gd name="connsiteY1" fmla="*/ 0 h 4414942"/>
              <a:gd name="connsiteX2" fmla="*/ 9117072 w 9117072"/>
              <a:gd name="connsiteY2" fmla="*/ 4006425 h 4414942"/>
              <a:gd name="connsiteX3" fmla="*/ 1346008 w 9117072"/>
              <a:gd name="connsiteY3" fmla="*/ 4004170 h 4414942"/>
              <a:gd name="connsiteX4" fmla="*/ 1263551 w 9117072"/>
              <a:gd name="connsiteY4" fmla="*/ 4071617 h 4414942"/>
              <a:gd name="connsiteX5" fmla="*/ 1261424 w 9117072"/>
              <a:gd name="connsiteY5" fmla="*/ 4220084 h 4414942"/>
              <a:gd name="connsiteX6" fmla="*/ 1182298 w 9117072"/>
              <a:gd name="connsiteY6" fmla="*/ 4414942 h 4414942"/>
              <a:gd name="connsiteX7" fmla="*/ 5006 w 9117072"/>
              <a:gd name="connsiteY7" fmla="*/ 4281672 h 4414942"/>
              <a:gd name="connsiteX8" fmla="*/ 0 w 9117072"/>
              <a:gd name="connsiteY8" fmla="*/ 0 h 4414942"/>
              <a:gd name="connsiteX0" fmla="*/ 0 w 9117072"/>
              <a:gd name="connsiteY0" fmla="*/ 0 h 4283291"/>
              <a:gd name="connsiteX1" fmla="*/ 9117072 w 9117072"/>
              <a:gd name="connsiteY1" fmla="*/ 0 h 4283291"/>
              <a:gd name="connsiteX2" fmla="*/ 9117072 w 9117072"/>
              <a:gd name="connsiteY2" fmla="*/ 4006425 h 4283291"/>
              <a:gd name="connsiteX3" fmla="*/ 1346008 w 9117072"/>
              <a:gd name="connsiteY3" fmla="*/ 4004170 h 4283291"/>
              <a:gd name="connsiteX4" fmla="*/ 1263551 w 9117072"/>
              <a:gd name="connsiteY4" fmla="*/ 4071617 h 4283291"/>
              <a:gd name="connsiteX5" fmla="*/ 1261424 w 9117072"/>
              <a:gd name="connsiteY5" fmla="*/ 4220084 h 4283291"/>
              <a:gd name="connsiteX6" fmla="*/ 1204663 w 9117072"/>
              <a:gd name="connsiteY6" fmla="*/ 4283291 h 4283291"/>
              <a:gd name="connsiteX7" fmla="*/ 5006 w 9117072"/>
              <a:gd name="connsiteY7" fmla="*/ 4281672 h 4283291"/>
              <a:gd name="connsiteX8" fmla="*/ 0 w 9117072"/>
              <a:gd name="connsiteY8" fmla="*/ 0 h 4283291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95952"/>
              <a:gd name="connsiteX1" fmla="*/ 9117072 w 9117072"/>
              <a:gd name="connsiteY1" fmla="*/ 0 h 4295952"/>
              <a:gd name="connsiteX2" fmla="*/ 9117072 w 9117072"/>
              <a:gd name="connsiteY2" fmla="*/ 4006425 h 4295952"/>
              <a:gd name="connsiteX3" fmla="*/ 1346008 w 9117072"/>
              <a:gd name="connsiteY3" fmla="*/ 4004170 h 4295952"/>
              <a:gd name="connsiteX4" fmla="*/ 1263551 w 9117072"/>
              <a:gd name="connsiteY4" fmla="*/ 4071617 h 4295952"/>
              <a:gd name="connsiteX5" fmla="*/ 1261424 w 9117072"/>
              <a:gd name="connsiteY5" fmla="*/ 4220084 h 4295952"/>
              <a:gd name="connsiteX6" fmla="*/ 1204663 w 9117072"/>
              <a:gd name="connsiteY6" fmla="*/ 4283291 h 4295952"/>
              <a:gd name="connsiteX7" fmla="*/ 5006 w 9117072"/>
              <a:gd name="connsiteY7" fmla="*/ 4281672 h 4295952"/>
              <a:gd name="connsiteX8" fmla="*/ 0 w 9117072"/>
              <a:gd name="connsiteY8" fmla="*/ 0 h 4295952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349658 w 9117072"/>
              <a:gd name="connsiteY5" fmla="*/ 4242437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81672 h 4294461"/>
              <a:gd name="connsiteX8" fmla="*/ 0 w 9117072"/>
              <a:gd name="connsiteY8" fmla="*/ 0 h 4294461"/>
              <a:gd name="connsiteX0" fmla="*/ 0 w 9117072"/>
              <a:gd name="connsiteY0" fmla="*/ 0 h 4298976"/>
              <a:gd name="connsiteX1" fmla="*/ 9117072 w 9117072"/>
              <a:gd name="connsiteY1" fmla="*/ 0 h 4298976"/>
              <a:gd name="connsiteX2" fmla="*/ 9117072 w 9117072"/>
              <a:gd name="connsiteY2" fmla="*/ 4006425 h 4298976"/>
              <a:gd name="connsiteX3" fmla="*/ 1419581 w 9117072"/>
              <a:gd name="connsiteY3" fmla="*/ 4006964 h 4298976"/>
              <a:gd name="connsiteX4" fmla="*/ 1346616 w 9117072"/>
              <a:gd name="connsiteY4" fmla="*/ 4082794 h 4298976"/>
              <a:gd name="connsiteX5" fmla="*/ 1349658 w 9117072"/>
              <a:gd name="connsiteY5" fmla="*/ 4242437 h 4298976"/>
              <a:gd name="connsiteX6" fmla="*/ 1294848 w 9117072"/>
              <a:gd name="connsiteY6" fmla="*/ 4291674 h 4298976"/>
              <a:gd name="connsiteX7" fmla="*/ 3568 w 9117072"/>
              <a:gd name="connsiteY7" fmla="*/ 4298436 h 4298976"/>
              <a:gd name="connsiteX8" fmla="*/ 0 w 9117072"/>
              <a:gd name="connsiteY8" fmla="*/ 0 h 4298976"/>
              <a:gd name="connsiteX0" fmla="*/ 0 w 9117072"/>
              <a:gd name="connsiteY0" fmla="*/ 0 h 4296182"/>
              <a:gd name="connsiteX1" fmla="*/ 9117072 w 9117072"/>
              <a:gd name="connsiteY1" fmla="*/ 0 h 4296182"/>
              <a:gd name="connsiteX2" fmla="*/ 9117072 w 9117072"/>
              <a:gd name="connsiteY2" fmla="*/ 4006425 h 4296182"/>
              <a:gd name="connsiteX3" fmla="*/ 1419581 w 9117072"/>
              <a:gd name="connsiteY3" fmla="*/ 4006964 h 4296182"/>
              <a:gd name="connsiteX4" fmla="*/ 1346616 w 9117072"/>
              <a:gd name="connsiteY4" fmla="*/ 4082794 h 4296182"/>
              <a:gd name="connsiteX5" fmla="*/ 1349658 w 9117072"/>
              <a:gd name="connsiteY5" fmla="*/ 4242437 h 4296182"/>
              <a:gd name="connsiteX6" fmla="*/ 1294848 w 9117072"/>
              <a:gd name="connsiteY6" fmla="*/ 4291674 h 4296182"/>
              <a:gd name="connsiteX7" fmla="*/ 3568 w 9117072"/>
              <a:gd name="connsiteY7" fmla="*/ 4295642 h 4296182"/>
              <a:gd name="connsiteX8" fmla="*/ 0 w 9117072"/>
              <a:gd name="connsiteY8" fmla="*/ 0 h 4296182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0087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3963"/>
              <a:gd name="connsiteX1" fmla="*/ 9117072 w 9117072"/>
              <a:gd name="connsiteY1" fmla="*/ 0 h 4293963"/>
              <a:gd name="connsiteX2" fmla="*/ 9117072 w 9117072"/>
              <a:gd name="connsiteY2" fmla="*/ 4006425 h 4293963"/>
              <a:gd name="connsiteX3" fmla="*/ 1410087 w 9117072"/>
              <a:gd name="connsiteY3" fmla="*/ 4006964 h 4293963"/>
              <a:gd name="connsiteX4" fmla="*/ 1346616 w 9117072"/>
              <a:gd name="connsiteY4" fmla="*/ 4082794 h 4293963"/>
              <a:gd name="connsiteX5" fmla="*/ 1349658 w 9117072"/>
              <a:gd name="connsiteY5" fmla="*/ 4242437 h 4293963"/>
              <a:gd name="connsiteX6" fmla="*/ 1294848 w 9117072"/>
              <a:gd name="connsiteY6" fmla="*/ 4291674 h 4293963"/>
              <a:gd name="connsiteX7" fmla="*/ 3568 w 9117072"/>
              <a:gd name="connsiteY7" fmla="*/ 4292848 h 4293963"/>
              <a:gd name="connsiteX8" fmla="*/ 0 w 9117072"/>
              <a:gd name="connsiteY8" fmla="*/ 0 h 4293963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46616 w 9117072"/>
              <a:gd name="connsiteY4" fmla="*/ 4077205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7072" h="4293964">
                <a:moveTo>
                  <a:pt x="0" y="0"/>
                </a:moveTo>
                <a:lnTo>
                  <a:pt x="9117072" y="0"/>
                </a:lnTo>
                <a:lnTo>
                  <a:pt x="9117072" y="4006425"/>
                </a:lnTo>
                <a:lnTo>
                  <a:pt x="1410087" y="4006964"/>
                </a:lnTo>
                <a:cubicBezTo>
                  <a:pt x="1362013" y="4011137"/>
                  <a:pt x="1351017" y="4033148"/>
                  <a:pt x="1351363" y="4085589"/>
                </a:cubicBezTo>
                <a:cubicBezTo>
                  <a:pt x="1351711" y="4151196"/>
                  <a:pt x="1351391" y="4200554"/>
                  <a:pt x="1349658" y="4242437"/>
                </a:cubicBezTo>
                <a:cubicBezTo>
                  <a:pt x="1347925" y="4284320"/>
                  <a:pt x="1334479" y="4289384"/>
                  <a:pt x="1294848" y="4291674"/>
                </a:cubicBezTo>
                <a:cubicBezTo>
                  <a:pt x="1255217" y="4293964"/>
                  <a:pt x="403454" y="4293388"/>
                  <a:pt x="3568" y="4292848"/>
                </a:cubicBezTo>
                <a:cubicBezTo>
                  <a:pt x="1761" y="3267521"/>
                  <a:pt x="239" y="1086814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lang="en-GB" dirty="0"/>
            </a:lvl1pPr>
          </a:lstStyle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2016-08-22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066800"/>
            <a:ext cx="6935788" cy="317896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2016-08-22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2016-08-22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258366"/>
            <a:ext cx="514350" cy="4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6935788" cy="3178968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2016-08-22</a:t>
            </a:fld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990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069975"/>
            <a:ext cx="6935788" cy="31757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258366"/>
            <a:ext cx="514350" cy="4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4731544"/>
            <a:ext cx="2895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0" y="4731544"/>
            <a:ext cx="531863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4716382"/>
            <a:ext cx="2133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22/08/2016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4478534"/>
            <a:ext cx="9144000" cy="68154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2489 w 9144000"/>
              <a:gd name="connsiteY20" fmla="*/ 189235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349548 w 9144000"/>
              <a:gd name="connsiteY20" fmla="*/ 285049 h 908720"/>
              <a:gd name="connsiteX21" fmla="*/ 1347166 w 9144000"/>
              <a:gd name="connsiteY21" fmla="*/ 82173 h 908720"/>
              <a:gd name="connsiteX22" fmla="*/ 1405535 w 9144000"/>
              <a:gd name="connsiteY22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349548 w 9144000"/>
              <a:gd name="connsiteY19" fmla="*/ 285049 h 908720"/>
              <a:gd name="connsiteX20" fmla="*/ 1347166 w 9144000"/>
              <a:gd name="connsiteY20" fmla="*/ 82173 h 908720"/>
              <a:gd name="connsiteX21" fmla="*/ 1405535 w 9144000"/>
              <a:gd name="connsiteY21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77730 w 9144000"/>
              <a:gd name="connsiteY17" fmla="*/ 329877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277730 w 9144000"/>
              <a:gd name="connsiteY16" fmla="*/ 329877 h 908720"/>
              <a:gd name="connsiteX17" fmla="*/ 1349548 w 9144000"/>
              <a:gd name="connsiteY17" fmla="*/ 285049 h 908720"/>
              <a:gd name="connsiteX18" fmla="*/ 1347166 w 9144000"/>
              <a:gd name="connsiteY18" fmla="*/ 82173 h 908720"/>
              <a:gd name="connsiteX19" fmla="*/ 1405535 w 9144000"/>
              <a:gd name="connsiteY19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95250 w 9144000"/>
              <a:gd name="connsiteY14" fmla="*/ 244152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51929 w 9144000"/>
              <a:gd name="connsiteY15" fmla="*/ 243773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7 w 9144000"/>
              <a:gd name="connsiteY15" fmla="*/ 240597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908720">
                <a:moveTo>
                  <a:pt x="1405535" y="3175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1277730" y="329877"/>
                </a:lnTo>
                <a:cubicBezTo>
                  <a:pt x="1348269" y="325051"/>
                  <a:pt x="1350277" y="310983"/>
                  <a:pt x="1349547" y="240597"/>
                </a:cubicBezTo>
                <a:cubicBezTo>
                  <a:pt x="1348817" y="170211"/>
                  <a:pt x="1346372" y="141332"/>
                  <a:pt x="1347166" y="82173"/>
                </a:cubicBezTo>
                <a:cubicBezTo>
                  <a:pt x="1350354" y="30713"/>
                  <a:pt x="1362530" y="3175"/>
                  <a:pt x="1405535" y="3175"/>
                </a:cubicBezTo>
                <a:close/>
              </a:path>
            </a:pathLst>
          </a:custGeom>
          <a:solidFill>
            <a:srgbClr val="24A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66" r:id="rId3"/>
    <p:sldLayoutId id="2147483667" r:id="rId4"/>
    <p:sldLayoutId id="2147483668" r:id="rId5"/>
    <p:sldLayoutId id="2147483669" r:id="rId6"/>
    <p:sldLayoutId id="2147483673" r:id="rId7"/>
    <p:sldLayoutId id="2147483671" r:id="rId8"/>
    <p:sldLayoutId id="2147483672" r:id="rId9"/>
    <p:sldLayoutId id="2147483665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1398897" y="921878"/>
            <a:ext cx="7153626" cy="7827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600" i="1" dirty="0" smtClean="0"/>
              <a:t>Kvalitetssäkring räcker inte …</a:t>
            </a:r>
            <a:endParaRPr lang="sv-SE" sz="3600" i="1" dirty="0"/>
          </a:p>
        </p:txBody>
      </p:sp>
      <p:sp>
        <p:nvSpPr>
          <p:cNvPr id="5" name="Underrubrik 2"/>
          <p:cNvSpPr txBox="1">
            <a:spLocks/>
          </p:cNvSpPr>
          <p:nvPr/>
        </p:nvSpPr>
        <p:spPr>
          <a:xfrm>
            <a:off x="1446664" y="1895126"/>
            <a:ext cx="6591868" cy="7020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800" i="1" dirty="0" smtClean="0"/>
              <a:t>… om man vill bli ledande inom teknikutbildning (och det vill man).</a:t>
            </a:r>
          </a:p>
        </p:txBody>
      </p:sp>
    </p:spTree>
    <p:extLst>
      <p:ext uri="{BB962C8B-B14F-4D97-AF65-F5344CB8AC3E}">
        <p14:creationId xmlns:p14="http://schemas.microsoft.com/office/powerpoint/2010/main" val="13894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98897" y="679814"/>
            <a:ext cx="7153626" cy="782763"/>
          </a:xfrm>
        </p:spPr>
        <p:txBody>
          <a:bodyPr>
            <a:noAutofit/>
          </a:bodyPr>
          <a:lstStyle/>
          <a:p>
            <a:r>
              <a:rPr lang="sv-SE" sz="2800" dirty="0"/>
              <a:t>Pedagogiska utvecklare vid KTH:s skolor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46663" y="1653062"/>
            <a:ext cx="7108375" cy="702078"/>
          </a:xfrm>
        </p:spPr>
        <p:txBody>
          <a:bodyPr>
            <a:noAutofit/>
          </a:bodyPr>
          <a:lstStyle/>
          <a:p>
            <a:r>
              <a:rPr lang="sv-SE" dirty="0" smtClean="0"/>
              <a:t>Slutrapport juni 2016</a:t>
            </a:r>
          </a:p>
          <a:p>
            <a:r>
              <a:rPr lang="sv-SE" dirty="0" smtClean="0"/>
              <a:t>Gemensamt sammanställd av HP &amp; PU</a:t>
            </a: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ktangel 5"/>
          <p:cNvSpPr/>
          <p:nvPr/>
        </p:nvSpPr>
        <p:spPr>
          <a:xfrm>
            <a:off x="4975860" y="4475679"/>
            <a:ext cx="4145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Khalid El Gaidi, Viggo Kann, </a:t>
            </a:r>
            <a:endParaRPr lang="sv-SE" dirty="0" smtClean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Magnus </a:t>
            </a:r>
            <a:r>
              <a:rPr lang="sv-SE" dirty="0">
                <a:solidFill>
                  <a:schemeClr val="bg1"/>
                </a:solidFill>
              </a:rPr>
              <a:t>Andersson och Björn Kjellgren</a:t>
            </a:r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1158240" y="114300"/>
            <a:ext cx="768096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100" b="1" dirty="0" smtClean="0"/>
              <a:t>Rapporten</a:t>
            </a:r>
            <a:endParaRPr lang="sv-SE" sz="1100" b="1" dirty="0"/>
          </a:p>
          <a:p>
            <a:r>
              <a:rPr lang="sv-SE" sz="1100" dirty="0"/>
              <a:t> </a:t>
            </a:r>
          </a:p>
          <a:p>
            <a:r>
              <a:rPr lang="sv-SE" sz="1100" dirty="0"/>
              <a:t>Sammanfattning</a:t>
            </a:r>
          </a:p>
          <a:p>
            <a:r>
              <a:rPr lang="sv-SE" sz="1100" dirty="0"/>
              <a:t>Inledning och bakgrund till PU-satsningen</a:t>
            </a:r>
          </a:p>
          <a:p>
            <a:r>
              <a:rPr lang="sv-SE" sz="1100" dirty="0"/>
              <a:t>Metod</a:t>
            </a:r>
          </a:p>
          <a:p>
            <a:r>
              <a:rPr lang="sv-SE" sz="1100" dirty="0"/>
              <a:t>Sammanfattning av PU-arbetet under tiden januari 2014 - april 2015</a:t>
            </a:r>
          </a:p>
          <a:p>
            <a:r>
              <a:rPr lang="sv-SE" sz="1100" dirty="0"/>
              <a:t>Sammanfattning av PU-arbetet under tiden maj 2015 - juni 2016</a:t>
            </a:r>
          </a:p>
          <a:p>
            <a:r>
              <a:rPr lang="sv-SE" sz="1100" dirty="0"/>
              <a:t>Rapportering av PU-arbetet under tiden maj 2015 - juni 2016</a:t>
            </a:r>
          </a:p>
          <a:p>
            <a:r>
              <a:rPr lang="sv-SE" sz="1100" dirty="0"/>
              <a:t>Utveckling av seminarier och workshoppar</a:t>
            </a:r>
          </a:p>
          <a:p>
            <a:r>
              <a:rPr lang="sv-SE" sz="1100" dirty="0"/>
              <a:t>Bidrag till andra utbildningsrelaterade projekt på KTH</a:t>
            </a:r>
          </a:p>
          <a:p>
            <a:r>
              <a:rPr lang="sv-SE" sz="1100" dirty="0"/>
              <a:t>Erfarenheter av att arbeta med lärarlag</a:t>
            </a:r>
          </a:p>
          <a:p>
            <a:r>
              <a:rPr lang="sv-SE" sz="1100" dirty="0"/>
              <a:t>Vetenskaplig dokumentation och spridning av resultat</a:t>
            </a:r>
          </a:p>
          <a:p>
            <a:r>
              <a:rPr lang="sv-SE" sz="1100" dirty="0"/>
              <a:t>Förslag till PU:s framtida roll i KTH:s pedagogiska arbete</a:t>
            </a:r>
          </a:p>
          <a:p>
            <a:r>
              <a:rPr lang="sv-SE" sz="1100" dirty="0"/>
              <a:t>Bakgrund till förslaget</a:t>
            </a:r>
          </a:p>
          <a:p>
            <a:r>
              <a:rPr lang="sv-SE" sz="1100" dirty="0"/>
              <a:t>Referenser</a:t>
            </a:r>
          </a:p>
          <a:p>
            <a:r>
              <a:rPr lang="sv-SE" sz="1100" dirty="0"/>
              <a:t> </a:t>
            </a:r>
          </a:p>
          <a:p>
            <a:r>
              <a:rPr lang="sv-SE" sz="1100" dirty="0"/>
              <a:t>Bilagor</a:t>
            </a:r>
          </a:p>
          <a:p>
            <a:r>
              <a:rPr lang="sv-SE" sz="1100" dirty="0"/>
              <a:t>Bilaga 1: Tabell över alla lärare som tjänstgjort som PU</a:t>
            </a:r>
          </a:p>
          <a:p>
            <a:r>
              <a:rPr lang="sv-SE" sz="1100" dirty="0"/>
              <a:t>Bilaga 2: Några exempel på pedagogiskt utvecklingsarbete</a:t>
            </a:r>
          </a:p>
          <a:p>
            <a:r>
              <a:rPr lang="sv-SE" sz="1100" dirty="0"/>
              <a:t>Bilaga 3: Exempel på olika former av ”</a:t>
            </a:r>
            <a:r>
              <a:rPr lang="sv-SE" sz="1100" dirty="0" err="1"/>
              <a:t>communities</a:t>
            </a:r>
            <a:r>
              <a:rPr lang="sv-SE" sz="1100" dirty="0"/>
              <a:t> </a:t>
            </a:r>
            <a:r>
              <a:rPr lang="sv-SE" sz="1100" dirty="0" err="1"/>
              <a:t>of</a:t>
            </a:r>
            <a:r>
              <a:rPr lang="sv-SE" sz="1100" dirty="0"/>
              <a:t> </a:t>
            </a:r>
            <a:r>
              <a:rPr lang="sv-SE" sz="1100" dirty="0" err="1"/>
              <a:t>practice</a:t>
            </a:r>
            <a:r>
              <a:rPr lang="sv-SE" sz="1100" dirty="0"/>
              <a:t>”</a:t>
            </a:r>
          </a:p>
          <a:p>
            <a:r>
              <a:rPr lang="sv-SE" sz="1100" dirty="0"/>
              <a:t>Bilaga 4: Projekt på skolorna 2015-16</a:t>
            </a:r>
          </a:p>
          <a:p>
            <a:r>
              <a:rPr lang="sv-SE" sz="1100" dirty="0"/>
              <a:t>Bilaga 5: Vetenskapliga artiklar</a:t>
            </a:r>
          </a:p>
          <a:p>
            <a:r>
              <a:rPr lang="sv-SE" sz="1100" dirty="0"/>
              <a:t>Bilaga 6: Annan spridning av PU-arbetet</a:t>
            </a:r>
          </a:p>
          <a:p>
            <a:r>
              <a:rPr lang="sv-SE" sz="1100" dirty="0"/>
              <a:t>Bilaga 7: Förslag på strategiska beslut som skulle underlätta pedagogiskt kvalitetsarbete på KTH</a:t>
            </a:r>
          </a:p>
          <a:p>
            <a:r>
              <a:rPr lang="sv-SE" sz="1100" dirty="0"/>
              <a:t>Bilaga 8: Förslag på strategiska beslut för att uppnå visionen om att KTH ska bli ledande inom teknikutbildning</a:t>
            </a:r>
          </a:p>
          <a:p>
            <a:r>
              <a:rPr lang="sv-SE" sz="11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135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1158240" y="114300"/>
            <a:ext cx="7680960" cy="466281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v-SE" sz="1100" b="1" dirty="0" smtClean="0">
                <a:solidFill>
                  <a:schemeClr val="bg1">
                    <a:lumMod val="65000"/>
                  </a:schemeClr>
                </a:solidFill>
              </a:rPr>
              <a:t>Rapporten</a:t>
            </a:r>
            <a:endParaRPr lang="sv-SE" sz="1100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 </a:t>
            </a:r>
          </a:p>
          <a:p>
            <a:r>
              <a:rPr lang="sv-SE" sz="1100" dirty="0"/>
              <a:t>Sammanfattning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Inledning och bakgrund till PU-satsningen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Metod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Sammanfattning av PU-arbetet under tiden januari 2014 - april 2015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Sammanfattning av PU-arbetet under tiden maj 2015 - juni 2016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Rapportering av PU-arbetet under tiden maj 2015 - juni 2016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Utveckling av seminarier och workshoppar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Bidrag till andra utbildningsrelaterade projekt på KTH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Erfarenheter av att arbeta med lärarlag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Vetenskaplig dokumentation och spridning av resultat</a:t>
            </a:r>
          </a:p>
          <a:p>
            <a:r>
              <a:rPr lang="sv-SE" sz="1100" dirty="0"/>
              <a:t>Förslag till PU:s framtida roll i KTH:s pedagogiska arbete</a:t>
            </a:r>
          </a:p>
          <a:p>
            <a:r>
              <a:rPr lang="sv-SE" sz="1100" dirty="0"/>
              <a:t>Bakgrund till förslaget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Referenser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 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Bilagor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Bilaga 1: Tabell över alla lärare som tjänstgjort som PU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Bilaga 2: Några exempel på pedagogiskt utvecklingsarbete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Bilaga 3: Exempel på olika former av ”</a:t>
            </a:r>
            <a:r>
              <a:rPr lang="sv-SE" sz="1100" dirty="0" err="1">
                <a:solidFill>
                  <a:schemeClr val="bg1">
                    <a:lumMod val="65000"/>
                  </a:schemeClr>
                </a:solidFill>
              </a:rPr>
              <a:t>communities</a:t>
            </a:r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1">
                    <a:lumMod val="65000"/>
                  </a:schemeClr>
                </a:solidFill>
              </a:rPr>
              <a:t>of</a:t>
            </a:r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1">
                    <a:lumMod val="65000"/>
                  </a:schemeClr>
                </a:solidFill>
              </a:rPr>
              <a:t>practice</a:t>
            </a:r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”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Bilaga 4: Projekt på skolorna 2015-16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Bilaga 5: Vetenskapliga artiklar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Bilaga 6: Annan spridning av PU-arbetet</a:t>
            </a:r>
          </a:p>
          <a:p>
            <a:r>
              <a:rPr lang="sv-SE" sz="1100" dirty="0"/>
              <a:t>Bilaga 7: Förslag på strategiska beslut som skulle underlätta pedagogiskt kvalitetsarbete på KTH</a:t>
            </a:r>
          </a:p>
          <a:p>
            <a:r>
              <a:rPr lang="sv-SE" sz="1100" dirty="0"/>
              <a:t>Bilaga 8: Förslag på strategiska beslut för att uppnå visionen om att KTH ska bli ledande inom teknikutbildning</a:t>
            </a:r>
          </a:p>
          <a:p>
            <a:r>
              <a:rPr lang="sv-SE" sz="1100" dirty="0">
                <a:solidFill>
                  <a:schemeClr val="bg1">
                    <a:lumMod val="65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4643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Bakgrunden till förslagen </a:t>
            </a:r>
            <a:endParaRPr lang="sv-S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284" y="1132681"/>
            <a:ext cx="4191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ktangel 4"/>
          <p:cNvSpPr/>
          <p:nvPr/>
        </p:nvSpPr>
        <p:spPr>
          <a:xfrm>
            <a:off x="6080760" y="194876"/>
            <a:ext cx="2545080" cy="4193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050" dirty="0" smtClean="0"/>
              <a:t>Kvalitetssäkring </a:t>
            </a:r>
            <a:r>
              <a:rPr lang="sv-SE" sz="1050" dirty="0"/>
              <a:t>via ESG ger en lägsta basnivå, men KTH har högre ambitioner.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050" dirty="0" smtClean="0"/>
              <a:t>Nya </a:t>
            </a:r>
            <a:r>
              <a:rPr lang="sv-SE" sz="1050" dirty="0"/>
              <a:t>och effektiva studentaktiva metoder för lärande finns, som kräver att både studenter och lärare ändrar sina rutiner.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050" dirty="0" smtClean="0"/>
              <a:t>En </a:t>
            </a:r>
            <a:r>
              <a:rPr lang="sv-SE" sz="1050" dirty="0"/>
              <a:t>ledande organisation inom teknikutbildning uppmuntrar praktiknära pedagogisk och didaktisk forskning inom teknikutbildning.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050" dirty="0" smtClean="0"/>
              <a:t>Viljan </a:t>
            </a:r>
            <a:r>
              <a:rPr lang="sv-SE" sz="1050" dirty="0"/>
              <a:t>och förmågan att förändra och förnya pedagogiken varierar inom KTH:s lärarkår.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050" dirty="0" smtClean="0"/>
              <a:t>Det </a:t>
            </a:r>
            <a:r>
              <a:rPr lang="sv-SE" sz="1050" dirty="0"/>
              <a:t>behövs interna processer och strukturer som kan stödja samtliga lärargrupper.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050" dirty="0" smtClean="0"/>
              <a:t>Den </a:t>
            </a:r>
            <a:r>
              <a:rPr lang="sv-SE" sz="1050" dirty="0"/>
              <a:t>kompetens som har byggts upp inom PU-projektet kan stödja pedagogiskt kvalitetssäkrings- och utvecklingsarbete och underlätta praktiknära forskningen.</a:t>
            </a:r>
          </a:p>
        </p:txBody>
      </p:sp>
    </p:spTree>
    <p:extLst>
      <p:ext uri="{BB962C8B-B14F-4D97-AF65-F5344CB8AC3E}">
        <p14:creationId xmlns:p14="http://schemas.microsoft.com/office/powerpoint/2010/main" val="304817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Förslagen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264921"/>
            <a:ext cx="6935788" cy="205739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sv-SE" dirty="0" smtClean="0"/>
              <a:t>Strategiska beslut som skulle underlätta pedagogiskt kvalitetsarbete på KTH</a:t>
            </a:r>
          </a:p>
          <a:p>
            <a:pPr marL="457200" indent="-457200">
              <a:buFont typeface="+mj-lt"/>
              <a:buAutoNum type="arabicPeriod"/>
            </a:pPr>
            <a:endParaRPr lang="sv-SE" dirty="0"/>
          </a:p>
          <a:p>
            <a:pPr marL="457200" indent="-457200">
              <a:buFont typeface="+mj-lt"/>
              <a:buAutoNum type="arabicPeriod"/>
            </a:pPr>
            <a:r>
              <a:rPr lang="sv-SE" dirty="0" smtClean="0"/>
              <a:t>Strategiska beslut för att uppnå visionen om att KTH ska bli ledande inom teknikutbildning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768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sv-SE" sz="2000" b="0" dirty="0"/>
              <a:t>Strategiska beslut som skulle underlätta pedagogiskt kvalitetsarbete på </a:t>
            </a:r>
            <a:r>
              <a:rPr lang="sv-SE" sz="2000" b="0" dirty="0" smtClean="0"/>
              <a:t>KTH</a:t>
            </a:r>
            <a:endParaRPr lang="sv-SE" sz="2000" b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70660" y="906780"/>
            <a:ext cx="7330440" cy="3497579"/>
          </a:xfrm>
        </p:spPr>
        <p:txBody>
          <a:bodyPr>
            <a:noAutofit/>
          </a:bodyPr>
          <a:lstStyle/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Fatta beslut om kollegiala kursanalysmöten och fyra undervisningsfria hel- eller halvdagar under året dedikerade till sådana kursanalysmöten (en dag per period).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Fatta beslut om att kursplaner ska kvalitetsgranskas innan kurserna inrättas.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Inrätta ett pedagogiskt råd på varje skola bestående av GA, PA, studierektorer och ett par pedagogiskt intresserade och engagerade framstående lärare som agerar som pedagogiska kravställare/kvalitetsgranskare.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Inför ett åtgärdsprogram för att följa upp kurser som inte lever upp till de pedagogiska kraven (liknande UKÄ-utvärderingens bedömning av program). 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Kursutvärdering ska göras av varje kurs. Oavsett vilket kursvärderingsverktyg som används, måste instrumentet innehålla det viktigaste i </a:t>
            </a:r>
            <a:r>
              <a:rPr lang="sv-SE" sz="1050" dirty="0" err="1"/>
              <a:t>ESG:s</a:t>
            </a:r>
            <a:r>
              <a:rPr lang="sv-SE" sz="1050" dirty="0"/>
              <a:t> punkter 1.3 och 1.9.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Inför ett kurs- och kursanalysarkiv där kursernas pedagogiska utveckling ska kunna följas.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Målen i skolornas pedagogiska utvecklingsplaner ska vara mätbara. T.ex. antal kurser med aktivt lärande som man ska utveckla under perioden, riklig formativ återkoppling osv.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Varje kurs ska ha ett kurs-PM. Varje kurs-PM ska ha en rubrik </a:t>
            </a:r>
            <a:r>
              <a:rPr lang="sv-SE" sz="1050" i="1" dirty="0"/>
              <a:t>Pedagogiskt upplägg</a:t>
            </a:r>
            <a:r>
              <a:rPr lang="sv-SE" sz="1050" dirty="0"/>
              <a:t>, där det aktuella kursupplägget förklaras och motiveras.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Utveckla en process för kollegial programutveckling för PA som motsvarar den process för kollegial kursutveckling som har tagits fram i PU-projektet.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sz="1050" dirty="0"/>
              <a:t>Varje program ska ha tydligt formulerade programmål och varje obligatorisk kurs i programmet ska visa hur den bidrar till programmålen.</a:t>
            </a:r>
          </a:p>
        </p:txBody>
      </p:sp>
    </p:spTree>
    <p:extLst>
      <p:ext uri="{BB962C8B-B14F-4D97-AF65-F5344CB8AC3E}">
        <p14:creationId xmlns:p14="http://schemas.microsoft.com/office/powerpoint/2010/main" val="165833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sv-SE" sz="2000" b="0" dirty="0"/>
              <a:t>Strategiska beslut för att uppnå visionen om att KTH ska bli ledande inom </a:t>
            </a:r>
            <a:r>
              <a:rPr lang="sv-SE" sz="2000" b="0" dirty="0" smtClean="0"/>
              <a:t>teknikutbildning</a:t>
            </a:r>
            <a:endParaRPr lang="sv-SE" sz="2000" b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dirty="0"/>
              <a:t>Anta ett utvecklingsorienterat pedagogiskt program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dirty="0"/>
              <a:t>Gör en pedagogisk utvecklingsplan till en naturlig del av varje lärares utvecklings- och lönesamtal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dirty="0"/>
              <a:t>Instifta ett pris för </a:t>
            </a:r>
            <a:r>
              <a:rPr lang="sv-SE" i="1" dirty="0"/>
              <a:t>Årets utbildningsmiljö på KTH</a:t>
            </a:r>
            <a:endParaRPr lang="sv-SE" dirty="0"/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dirty="0"/>
              <a:t>Inför en pedagogisk akademi för särskilt meriterade lärare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dirty="0"/>
              <a:t>Ta fram och implementera enkla och flexibla organisatoriska former för skolöverskridande forsknings- och utvecklingssamarbete i pedagogiska frågor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dirty="0"/>
              <a:t>Ge ECE-skolan ansvar och stöd för att bygga upp dessa organisatoriska former (lämpligen i samverkan med PU)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dirty="0"/>
              <a:t>Inför ett forum där engagerade lärare kan träffas och diskutera pedagogiska frågor, gärna tematiskt, under ledning av exempelvis en pedagogisk utvecklare. En lämplig lokal kommer från hösten 2016 finnas i det nyrenoverade biblioteket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sv-SE" dirty="0"/>
              <a:t>Uppmuntra dokumentation och publicering av pedagogiskt arbete så att detta blir en naturlig del av fakultetens pedagogiska arbete</a:t>
            </a:r>
            <a:r>
              <a:rPr lang="sv-SE" dirty="0" smtClean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7556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1398897" y="921878"/>
            <a:ext cx="7153626" cy="7827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600" i="1" dirty="0" smtClean="0"/>
              <a:t>Kvalitetssäkring räcker inte …</a:t>
            </a:r>
            <a:endParaRPr lang="sv-SE" sz="3600" i="1" dirty="0"/>
          </a:p>
        </p:txBody>
      </p:sp>
      <p:sp>
        <p:nvSpPr>
          <p:cNvPr id="5" name="Underrubrik 2"/>
          <p:cNvSpPr txBox="1">
            <a:spLocks/>
          </p:cNvSpPr>
          <p:nvPr/>
        </p:nvSpPr>
        <p:spPr>
          <a:xfrm>
            <a:off x="1446664" y="1895126"/>
            <a:ext cx="6591868" cy="7020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800" i="1" dirty="0" smtClean="0"/>
              <a:t>… om man vill bli ledande inom teknikutbildning (och det vill man).</a:t>
            </a:r>
          </a:p>
        </p:txBody>
      </p:sp>
    </p:spTree>
    <p:extLst>
      <p:ext uri="{BB962C8B-B14F-4D97-AF65-F5344CB8AC3E}">
        <p14:creationId xmlns:p14="http://schemas.microsoft.com/office/powerpoint/2010/main" val="37658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KTH_PPT template">
  <a:themeElements>
    <a:clrScheme name="KTH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494E6"/>
      </a:accent2>
      <a:accent3>
        <a:srgbClr val="62922E"/>
      </a:accent3>
      <a:accent4>
        <a:srgbClr val="A2D16E"/>
      </a:accent4>
      <a:accent5>
        <a:srgbClr val="9D102D"/>
      </a:accent5>
      <a:accent6>
        <a:srgbClr val="E7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</TotalTime>
  <Words>551</Words>
  <Application>Microsoft Office PowerPoint</Application>
  <PresentationFormat>On-screen Show (16:9)</PresentationFormat>
  <Paragraphs>92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KTH_PPT template</vt:lpstr>
      <vt:lpstr>PowerPoint Presentation</vt:lpstr>
      <vt:lpstr>Pedagogiska utvecklare vid KTH:s skolor</vt:lpstr>
      <vt:lpstr>PowerPoint Presentation</vt:lpstr>
      <vt:lpstr>PowerPoint Presentation</vt:lpstr>
      <vt:lpstr>Bakgrunden till förslagen </vt:lpstr>
      <vt:lpstr>Förslagen</vt:lpstr>
      <vt:lpstr>Strategiska beslut som skulle underlätta pedagogiskt kvalitetsarbete på KTH</vt:lpstr>
      <vt:lpstr>Strategiska beslut för att uppnå visionen om att KTH ska bli ledande inom teknikutbildning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</dc:creator>
  <cp:lastModifiedBy>Viggo Kann</cp:lastModifiedBy>
  <cp:revision>83</cp:revision>
  <cp:lastPrinted>2016-08-22T16:07:00Z</cp:lastPrinted>
  <dcterms:created xsi:type="dcterms:W3CDTF">2013-05-14T14:14:04Z</dcterms:created>
  <dcterms:modified xsi:type="dcterms:W3CDTF">2016-08-22T16:09:14Z</dcterms:modified>
</cp:coreProperties>
</file>