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302" r:id="rId2"/>
    <p:sldId id="269" r:id="rId3"/>
    <p:sldId id="267" r:id="rId4"/>
    <p:sldId id="264" r:id="rId5"/>
    <p:sldId id="265" r:id="rId6"/>
    <p:sldId id="279" r:id="rId7"/>
    <p:sldId id="280" r:id="rId8"/>
    <p:sldId id="289" r:id="rId9"/>
    <p:sldId id="291" r:id="rId10"/>
    <p:sldId id="293" r:id="rId11"/>
    <p:sldId id="295" r:id="rId12"/>
    <p:sldId id="296" r:id="rId13"/>
    <p:sldId id="297" r:id="rId14"/>
    <p:sldId id="298" r:id="rId15"/>
    <p:sldId id="299" r:id="rId16"/>
    <p:sldId id="300" r:id="rId17"/>
    <p:sldId id="301" r:id="rId18"/>
  </p:sldIdLst>
  <p:sldSz cx="9144000" cy="6858000" type="screen4x3"/>
  <p:notesSz cx="6797675" cy="9926638"/>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96">
          <p15:clr>
            <a:srgbClr val="A4A3A4"/>
          </p15:clr>
        </p15:guide>
        <p15:guide id="2" orient="horz" pos="629">
          <p15:clr>
            <a:srgbClr val="A4A3A4"/>
          </p15:clr>
        </p15:guide>
        <p15:guide id="3" orient="horz" pos="997">
          <p15:clr>
            <a:srgbClr val="A4A3A4"/>
          </p15:clr>
        </p15:guide>
        <p15:guide id="4" orient="horz">
          <p15:clr>
            <a:srgbClr val="A4A3A4"/>
          </p15:clr>
        </p15:guide>
        <p15:guide id="5" orient="horz" pos="217">
          <p15:clr>
            <a:srgbClr val="A4A3A4"/>
          </p15:clr>
        </p15:guide>
        <p15:guide id="6" orient="horz" pos="3681">
          <p15:clr>
            <a:srgbClr val="A4A3A4"/>
          </p15:clr>
        </p15:guide>
        <p15:guide id="7" orient="horz" pos="4054">
          <p15:clr>
            <a:srgbClr val="A4A3A4"/>
          </p15:clr>
        </p15:guide>
        <p15:guide id="8" pos="631">
          <p15:clr>
            <a:srgbClr val="A4A3A4"/>
          </p15:clr>
        </p15:guide>
        <p15:guide id="9" pos="1020">
          <p15:clr>
            <a:srgbClr val="A4A3A4"/>
          </p15:clr>
        </p15:guide>
        <p15:guide id="10" pos="5389">
          <p15:clr>
            <a:srgbClr val="A4A3A4"/>
          </p15:clr>
        </p15:guide>
        <p15:guide id="11" pos="3120">
          <p15:clr>
            <a:srgbClr val="A4A3A4"/>
          </p15:clr>
        </p15:guide>
        <p15:guide id="12" pos="219">
          <p15:clr>
            <a:srgbClr val="A4A3A4"/>
          </p15:clr>
        </p15:guide>
        <p15:guide id="13" pos="3292">
          <p15:clr>
            <a:srgbClr val="A4A3A4"/>
          </p15:clr>
        </p15:guide>
      </p15:sldGuideLst>
    </p:ext>
    <p:ext uri="{2D200454-40CA-4A62-9FC3-DE9A4176ACB9}">
      <p15:notesGuideLst xmlns:p15="http://schemas.microsoft.com/office/powerpoint/2012/main" xmlns="">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22E"/>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81420" autoAdjust="0"/>
  </p:normalViewPr>
  <p:slideViewPr>
    <p:cSldViewPr snapToGrid="0" showGuides="1">
      <p:cViewPr varScale="1">
        <p:scale>
          <a:sx n="91" d="100"/>
          <a:sy n="91" d="100"/>
        </p:scale>
        <p:origin x="-1494" y="-108"/>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pPr/>
              <a:t>22/08/2018</a:t>
            </a:fld>
            <a:endParaRPr lang="en-GB"/>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E1DF48BA-0DEE-4C85-A865-B0EDE06014C0}" type="datetimeFigureOut">
              <a:rPr lang="sv-SE" smtClean="0"/>
              <a:t>2018-08-22</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C248DD83-F7ED-4DD3-B7F5-5A1CF83AAC4F}" type="slidenum">
              <a:rPr lang="sv-SE" smtClean="0"/>
              <a:t>‹#›</a:t>
            </a:fld>
            <a:endParaRPr lang="sv-SE"/>
          </a:p>
        </p:txBody>
      </p:sp>
    </p:spTree>
    <p:extLst>
      <p:ext uri="{BB962C8B-B14F-4D97-AF65-F5344CB8AC3E}">
        <p14:creationId xmlns:p14="http://schemas.microsoft.com/office/powerpoint/2010/main" val="3826078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The lunchseminars </a:t>
            </a:r>
            <a:r>
              <a:rPr lang="sv-SE" dirty="0" err="1" smtClean="0"/>
              <a:t>have</a:t>
            </a:r>
            <a:r>
              <a:rPr lang="sv-SE" dirty="0" smtClean="0"/>
              <a:t> different</a:t>
            </a:r>
            <a:r>
              <a:rPr lang="sv-SE" baseline="0" dirty="0" smtClean="0"/>
              <a:t> </a:t>
            </a:r>
            <a:r>
              <a:rPr lang="sv-SE" baseline="0" dirty="0" err="1" smtClean="0"/>
              <a:t>subjects</a:t>
            </a:r>
            <a:r>
              <a:rPr lang="sv-SE" baseline="0" dirty="0" smtClean="0"/>
              <a:t>, lika visit from </a:t>
            </a:r>
            <a:r>
              <a:rPr lang="sv-SE" baseline="0" dirty="0" err="1" smtClean="0"/>
              <a:t>alumnis</a:t>
            </a:r>
            <a:r>
              <a:rPr lang="sv-SE" baseline="0" dirty="0" smtClean="0"/>
              <a:t> (former students) The Swedish </a:t>
            </a:r>
            <a:r>
              <a:rPr lang="sv-SE" baseline="0" dirty="0" err="1" smtClean="0"/>
              <a:t>Associate</a:t>
            </a:r>
            <a:r>
              <a:rPr lang="sv-SE" baseline="0" dirty="0" smtClean="0"/>
              <a:t> </a:t>
            </a:r>
            <a:r>
              <a:rPr lang="sv-SE" baseline="0" dirty="0" err="1" smtClean="0"/>
              <a:t>of</a:t>
            </a:r>
            <a:r>
              <a:rPr lang="sv-SE" baseline="0" dirty="0" smtClean="0"/>
              <a:t> Engineers (Sveriges Ingenjörer). </a:t>
            </a:r>
            <a:r>
              <a:rPr lang="sv-SE" baseline="0" dirty="0" err="1" smtClean="0"/>
              <a:t>We</a:t>
            </a:r>
            <a:r>
              <a:rPr lang="sv-SE" baseline="0" dirty="0" smtClean="0"/>
              <a:t> </a:t>
            </a:r>
            <a:r>
              <a:rPr lang="sv-SE" baseline="0" dirty="0" err="1" smtClean="0"/>
              <a:t>discuss</a:t>
            </a:r>
            <a:r>
              <a:rPr lang="sv-SE" baseline="0" dirty="0" smtClean="0"/>
              <a:t> </a:t>
            </a:r>
            <a:r>
              <a:rPr lang="sv-SE" baseline="0" dirty="0" err="1" smtClean="0"/>
              <a:t>subjects</a:t>
            </a:r>
            <a:r>
              <a:rPr lang="sv-SE" baseline="0" dirty="0" smtClean="0"/>
              <a:t> lika </a:t>
            </a:r>
            <a:r>
              <a:rPr lang="sv-SE" baseline="0" dirty="0" err="1" smtClean="0"/>
              <a:t>networking</a:t>
            </a:r>
            <a:r>
              <a:rPr lang="sv-SE" baseline="0" dirty="0" smtClean="0"/>
              <a:t> and </a:t>
            </a:r>
            <a:r>
              <a:rPr lang="sv-SE" baseline="0" dirty="0" err="1" smtClean="0"/>
              <a:t>how</a:t>
            </a:r>
            <a:r>
              <a:rPr lang="sv-SE" baseline="0" dirty="0" smtClean="0"/>
              <a:t> </a:t>
            </a:r>
            <a:r>
              <a:rPr lang="sv-SE" baseline="0" dirty="0" err="1" smtClean="0"/>
              <a:t>to</a:t>
            </a:r>
            <a:r>
              <a:rPr lang="sv-SE" baseline="0" dirty="0" smtClean="0"/>
              <a:t> plan </a:t>
            </a:r>
            <a:r>
              <a:rPr lang="sv-SE" baseline="0" dirty="0" err="1" smtClean="0"/>
              <a:t>your</a:t>
            </a:r>
            <a:r>
              <a:rPr lang="sv-SE" baseline="0" dirty="0" smtClean="0"/>
              <a:t> career. For the full program visit </a:t>
            </a:r>
            <a:r>
              <a:rPr lang="sv-SE" baseline="0" dirty="0" err="1" smtClean="0"/>
              <a:t>our</a:t>
            </a:r>
            <a:r>
              <a:rPr lang="sv-SE" baseline="0" dirty="0" smtClean="0"/>
              <a:t> </a:t>
            </a:r>
            <a:r>
              <a:rPr lang="sv-SE" baseline="0" dirty="0" err="1" smtClean="0"/>
              <a:t>website</a:t>
            </a:r>
            <a:r>
              <a:rPr lang="sv-SE" baseline="0" dirty="0" smtClean="0"/>
              <a:t>. </a:t>
            </a:r>
            <a:r>
              <a:rPr lang="sv-SE" baseline="0" dirty="0" err="1" smtClean="0"/>
              <a:t>There</a:t>
            </a:r>
            <a:r>
              <a:rPr lang="sv-SE" baseline="0" dirty="0" smtClean="0"/>
              <a:t> </a:t>
            </a:r>
            <a:r>
              <a:rPr lang="sv-SE" baseline="0" dirty="0" err="1" smtClean="0"/>
              <a:t>you</a:t>
            </a:r>
            <a:r>
              <a:rPr lang="sv-SE" baseline="0" dirty="0" smtClean="0"/>
              <a:t> </a:t>
            </a:r>
            <a:r>
              <a:rPr lang="sv-SE" baseline="0" dirty="0" err="1" smtClean="0"/>
              <a:t>will</a:t>
            </a:r>
            <a:r>
              <a:rPr lang="sv-SE" baseline="0" dirty="0" smtClean="0"/>
              <a:t> </a:t>
            </a:r>
            <a:r>
              <a:rPr lang="sv-SE" baseline="0" dirty="0" err="1" smtClean="0"/>
              <a:t>find</a:t>
            </a:r>
            <a:r>
              <a:rPr lang="sv-SE" baseline="0" dirty="0" smtClean="0"/>
              <a:t> </a:t>
            </a:r>
            <a:r>
              <a:rPr lang="sv-SE" baseline="0" dirty="0" err="1" smtClean="0"/>
              <a:t>more</a:t>
            </a:r>
            <a:r>
              <a:rPr lang="sv-SE" baseline="0" dirty="0" smtClean="0"/>
              <a:t> information </a:t>
            </a:r>
            <a:r>
              <a:rPr lang="sv-SE" baseline="0" dirty="0" err="1" smtClean="0"/>
              <a:t>about</a:t>
            </a:r>
            <a:r>
              <a:rPr lang="sv-SE" baseline="0" dirty="0" smtClean="0"/>
              <a:t> </a:t>
            </a:r>
            <a:r>
              <a:rPr lang="sv-SE" baseline="0" dirty="0" err="1" smtClean="0"/>
              <a:t>our</a:t>
            </a:r>
            <a:r>
              <a:rPr lang="sv-SE" baseline="0" dirty="0" smtClean="0"/>
              <a:t> </a:t>
            </a:r>
            <a:r>
              <a:rPr lang="sv-SE" baseline="0" dirty="0" err="1" smtClean="0"/>
              <a:t>other</a:t>
            </a:r>
            <a:r>
              <a:rPr lang="sv-SE" baseline="0" dirty="0" smtClean="0"/>
              <a:t> </a:t>
            </a:r>
            <a:r>
              <a:rPr lang="sv-SE" baseline="0" dirty="0" err="1" smtClean="0"/>
              <a:t>activities</a:t>
            </a:r>
            <a:r>
              <a:rPr lang="sv-SE" baseline="0" dirty="0" smtClean="0"/>
              <a:t>. </a:t>
            </a:r>
            <a:endParaRPr lang="sv-SE" dirty="0" smtClean="0"/>
          </a:p>
          <a:p>
            <a:r>
              <a:rPr lang="sv-SE" baseline="0" smtClean="0"/>
              <a:t>The </a:t>
            </a:r>
            <a:r>
              <a:rPr lang="sv-SE" baseline="0" dirty="0" smtClean="0"/>
              <a:t>seminars </a:t>
            </a:r>
            <a:r>
              <a:rPr lang="sv-SE" baseline="0" dirty="0" err="1" smtClean="0"/>
              <a:t>are</a:t>
            </a:r>
            <a:r>
              <a:rPr lang="sv-SE" baseline="0" dirty="0" smtClean="0"/>
              <a:t> </a:t>
            </a:r>
            <a:r>
              <a:rPr lang="sv-SE" baseline="0" dirty="0" err="1" smtClean="0"/>
              <a:t>open</a:t>
            </a:r>
            <a:r>
              <a:rPr lang="sv-SE" baseline="0" dirty="0" smtClean="0"/>
              <a:t> for </a:t>
            </a:r>
            <a:r>
              <a:rPr lang="sv-SE" baseline="0" dirty="0" err="1" smtClean="0"/>
              <a:t>everybody</a:t>
            </a:r>
            <a:r>
              <a:rPr lang="sv-SE" baseline="0" dirty="0" smtClean="0"/>
              <a:t>, and </a:t>
            </a:r>
            <a:r>
              <a:rPr lang="sv-SE" baseline="0" dirty="0" err="1" smtClean="0"/>
              <a:t>you</a:t>
            </a:r>
            <a:r>
              <a:rPr lang="sv-SE" baseline="0" dirty="0" smtClean="0"/>
              <a:t> </a:t>
            </a:r>
            <a:r>
              <a:rPr lang="sv-SE" baseline="0" dirty="0" err="1" smtClean="0"/>
              <a:t>don´t</a:t>
            </a:r>
            <a:r>
              <a:rPr lang="sv-SE" baseline="0" dirty="0" smtClean="0"/>
              <a:t> </a:t>
            </a:r>
            <a:r>
              <a:rPr lang="sv-SE" baseline="0" dirty="0" err="1" smtClean="0"/>
              <a:t>need</a:t>
            </a:r>
            <a:r>
              <a:rPr lang="sv-SE" baseline="0" dirty="0" smtClean="0"/>
              <a:t> </a:t>
            </a:r>
            <a:r>
              <a:rPr lang="sv-SE" baseline="0" dirty="0" err="1" smtClean="0"/>
              <a:t>to</a:t>
            </a:r>
            <a:r>
              <a:rPr lang="sv-SE" baseline="0" dirty="0" smtClean="0"/>
              <a:t> </a:t>
            </a:r>
            <a:r>
              <a:rPr lang="sv-SE" baseline="0" dirty="0" err="1" smtClean="0"/>
              <a:t>sign</a:t>
            </a:r>
            <a:r>
              <a:rPr lang="sv-SE" baseline="0" dirty="0" smtClean="0"/>
              <a:t> </a:t>
            </a:r>
            <a:r>
              <a:rPr lang="sv-SE" baseline="0" dirty="0" err="1" smtClean="0"/>
              <a:t>up</a:t>
            </a:r>
            <a:r>
              <a:rPr lang="sv-SE" baseline="0" dirty="0" smtClean="0"/>
              <a:t> </a:t>
            </a:r>
            <a:r>
              <a:rPr lang="sv-SE" baseline="0" dirty="0" err="1" smtClean="0"/>
              <a:t>before</a:t>
            </a:r>
            <a:r>
              <a:rPr lang="sv-SE" baseline="0" dirty="0" smtClean="0"/>
              <a:t>. </a:t>
            </a:r>
            <a:r>
              <a:rPr lang="sv-SE" baseline="0" dirty="0" err="1" smtClean="0"/>
              <a:t>We</a:t>
            </a:r>
            <a:r>
              <a:rPr lang="sv-SE" baseline="0" dirty="0" smtClean="0"/>
              <a:t> </a:t>
            </a:r>
            <a:r>
              <a:rPr lang="sv-SE" baseline="0" dirty="0" err="1" smtClean="0"/>
              <a:t>are</a:t>
            </a:r>
            <a:r>
              <a:rPr lang="sv-SE" baseline="0" dirty="0" smtClean="0"/>
              <a:t> </a:t>
            </a:r>
            <a:r>
              <a:rPr lang="sv-SE" baseline="0" dirty="0" err="1" smtClean="0"/>
              <a:t>serving</a:t>
            </a:r>
            <a:r>
              <a:rPr lang="sv-SE" baseline="0" dirty="0" smtClean="0"/>
              <a:t> </a:t>
            </a:r>
            <a:r>
              <a:rPr lang="sv-SE" baseline="0" dirty="0" err="1" smtClean="0"/>
              <a:t>lunchsandwiches</a:t>
            </a:r>
            <a:r>
              <a:rPr lang="sv-SE" baseline="0" dirty="0" smtClean="0"/>
              <a:t> </a:t>
            </a:r>
            <a:r>
              <a:rPr lang="sv-SE" baseline="0" dirty="0" err="1" smtClean="0"/>
              <a:t>to</a:t>
            </a:r>
            <a:r>
              <a:rPr lang="sv-SE" baseline="0" dirty="0" smtClean="0"/>
              <a:t> </a:t>
            </a:r>
            <a:r>
              <a:rPr lang="sv-SE" baseline="0" dirty="0" err="1" smtClean="0"/>
              <a:t>first</a:t>
            </a:r>
            <a:r>
              <a:rPr lang="sv-SE" baseline="0" dirty="0" smtClean="0"/>
              <a:t> </a:t>
            </a:r>
            <a:r>
              <a:rPr lang="sv-SE" baseline="0" dirty="0" err="1" smtClean="0"/>
              <a:t>arrived</a:t>
            </a:r>
            <a:r>
              <a:rPr lang="sv-SE" baseline="0" dirty="0" smtClean="0"/>
              <a:t> from 12.00.</a:t>
            </a:r>
          </a:p>
          <a:p>
            <a:endParaRPr lang="sv-SE" dirty="0"/>
          </a:p>
        </p:txBody>
      </p:sp>
      <p:sp>
        <p:nvSpPr>
          <p:cNvPr id="4" name="Platshållare för bildnummer 3"/>
          <p:cNvSpPr>
            <a:spLocks noGrp="1"/>
          </p:cNvSpPr>
          <p:nvPr>
            <p:ph type="sldNum" sz="quarter" idx="10"/>
          </p:nvPr>
        </p:nvSpPr>
        <p:spPr/>
        <p:txBody>
          <a:bodyPr/>
          <a:lstStyle/>
          <a:p>
            <a:fld id="{AAD55353-3115-42AD-8C17-4C473F4A7DA7}" type="slidenum">
              <a:rPr lang="sv-SE" smtClean="0">
                <a:solidFill>
                  <a:prstClr val="black"/>
                </a:solidFill>
              </a:rPr>
              <a:pPr/>
              <a:t>2</a:t>
            </a:fld>
            <a:endParaRPr lang="sv-SE">
              <a:solidFill>
                <a:prstClr val="black"/>
              </a:solidFill>
            </a:endParaRPr>
          </a:p>
        </p:txBody>
      </p:sp>
    </p:spTree>
    <p:extLst>
      <p:ext uri="{BB962C8B-B14F-4D97-AF65-F5344CB8AC3E}">
        <p14:creationId xmlns:p14="http://schemas.microsoft.com/office/powerpoint/2010/main" val="2173842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Rights</a:t>
            </a:r>
            <a:r>
              <a:rPr lang="sv-SE" dirty="0" smtClean="0"/>
              <a:t> and </a:t>
            </a:r>
            <a:r>
              <a:rPr lang="sv-SE" dirty="0" err="1" smtClean="0"/>
              <a:t>responsibilities</a:t>
            </a:r>
            <a:r>
              <a:rPr lang="sv-SE" dirty="0" smtClean="0"/>
              <a:t> is a kind</a:t>
            </a:r>
            <a:r>
              <a:rPr lang="sv-SE" baseline="0" dirty="0" smtClean="0"/>
              <a:t> </a:t>
            </a:r>
            <a:r>
              <a:rPr lang="sv-SE" baseline="0" dirty="0" err="1" smtClean="0"/>
              <a:t>of</a:t>
            </a:r>
            <a:r>
              <a:rPr lang="sv-SE" baseline="0" dirty="0" smtClean="0"/>
              <a:t> </a:t>
            </a:r>
            <a:r>
              <a:rPr lang="sv-SE" baseline="0" dirty="0" err="1" smtClean="0"/>
              <a:t>w</a:t>
            </a:r>
            <a:r>
              <a:rPr lang="sv-SE" dirty="0" err="1" smtClean="0"/>
              <a:t>ebtraining</a:t>
            </a:r>
            <a:r>
              <a:rPr lang="sv-SE" baseline="0" dirty="0" smtClean="0"/>
              <a:t> on </a:t>
            </a:r>
            <a:r>
              <a:rPr lang="sv-SE" baseline="0" dirty="0" err="1" smtClean="0"/>
              <a:t>our</a:t>
            </a:r>
            <a:r>
              <a:rPr lang="sv-SE" baseline="0" dirty="0" smtClean="0"/>
              <a:t> </a:t>
            </a:r>
            <a:r>
              <a:rPr lang="sv-SE" baseline="0" dirty="0" err="1" smtClean="0"/>
              <a:t>websight</a:t>
            </a:r>
            <a:r>
              <a:rPr lang="sv-SE" baseline="0" dirty="0" smtClean="0"/>
              <a:t> and </a:t>
            </a:r>
            <a:r>
              <a:rPr lang="sv-SE" baseline="0" dirty="0" err="1" smtClean="0"/>
              <a:t>its</a:t>
            </a:r>
            <a:r>
              <a:rPr lang="sv-SE" baseline="0" dirty="0" smtClean="0"/>
              <a:t> </a:t>
            </a:r>
            <a:r>
              <a:rPr lang="sv-SE" baseline="0" dirty="0" err="1" smtClean="0"/>
              <a:t>divided</a:t>
            </a:r>
            <a:r>
              <a:rPr lang="sv-SE" baseline="0" dirty="0" smtClean="0"/>
              <a:t> in </a:t>
            </a:r>
            <a:r>
              <a:rPr lang="sv-SE" baseline="0" dirty="0" err="1" smtClean="0"/>
              <a:t>three</a:t>
            </a:r>
            <a:r>
              <a:rPr lang="sv-SE" baseline="0" dirty="0" smtClean="0"/>
              <a:t> different areas</a:t>
            </a:r>
          </a:p>
          <a:p>
            <a:endParaRPr lang="sv-SE" baseline="0" dirty="0" smtClean="0"/>
          </a:p>
          <a:p>
            <a:r>
              <a:rPr lang="sv-SE" b="1" baseline="0" dirty="0" err="1" smtClean="0"/>
              <a:t>About</a:t>
            </a:r>
            <a:r>
              <a:rPr lang="sv-SE" b="1" baseline="0" dirty="0" smtClean="0"/>
              <a:t> </a:t>
            </a:r>
            <a:r>
              <a:rPr lang="sv-SE" b="1" baseline="0" dirty="0" err="1" smtClean="0"/>
              <a:t>studying</a:t>
            </a:r>
            <a:r>
              <a:rPr lang="sv-SE" baseline="0" dirty="0" smtClean="0"/>
              <a:t>: is </a:t>
            </a:r>
            <a:r>
              <a:rPr lang="sv-SE" baseline="0" dirty="0" err="1" smtClean="0"/>
              <a:t>about</a:t>
            </a:r>
            <a:r>
              <a:rPr lang="sv-SE" baseline="0" dirty="0" smtClean="0"/>
              <a:t> planning and </a:t>
            </a:r>
            <a:r>
              <a:rPr lang="sv-SE" baseline="0" dirty="0" err="1" smtClean="0"/>
              <a:t>structuring</a:t>
            </a:r>
            <a:r>
              <a:rPr lang="sv-SE" baseline="0" dirty="0" smtClean="0"/>
              <a:t> the studies, practical information </a:t>
            </a:r>
            <a:r>
              <a:rPr lang="sv-SE" baseline="0" dirty="0" err="1" smtClean="0"/>
              <a:t>about</a:t>
            </a:r>
            <a:r>
              <a:rPr lang="sv-SE" baseline="0" dirty="0" smtClean="0"/>
              <a:t> </a:t>
            </a:r>
            <a:r>
              <a:rPr lang="sv-SE" baseline="0" dirty="0" err="1" smtClean="0"/>
              <a:t>how</a:t>
            </a:r>
            <a:r>
              <a:rPr lang="sv-SE" baseline="0" dirty="0" smtClean="0"/>
              <a:t> it </a:t>
            </a:r>
            <a:r>
              <a:rPr lang="sv-SE" baseline="0" dirty="0" err="1" smtClean="0"/>
              <a:t>works</a:t>
            </a:r>
            <a:r>
              <a:rPr lang="sv-SE" baseline="0" dirty="0" smtClean="0"/>
              <a:t> </a:t>
            </a:r>
            <a:r>
              <a:rPr lang="sv-SE" baseline="0" dirty="0" err="1" smtClean="0"/>
              <a:t>regarding</a:t>
            </a:r>
            <a:r>
              <a:rPr lang="sv-SE" baseline="0" dirty="0" smtClean="0"/>
              <a:t> examination </a:t>
            </a:r>
            <a:r>
              <a:rPr lang="sv-SE" baseline="0" dirty="0" err="1" smtClean="0"/>
              <a:t>rules</a:t>
            </a:r>
            <a:r>
              <a:rPr lang="sv-SE" baseline="0" dirty="0" smtClean="0"/>
              <a:t>, </a:t>
            </a:r>
            <a:r>
              <a:rPr lang="sv-SE" baseline="0" dirty="0" err="1" smtClean="0"/>
              <a:t>course</a:t>
            </a:r>
            <a:r>
              <a:rPr lang="sv-SE" baseline="0" dirty="0" smtClean="0"/>
              <a:t> </a:t>
            </a:r>
            <a:r>
              <a:rPr lang="sv-SE" baseline="0" dirty="0" err="1" smtClean="0"/>
              <a:t>registration</a:t>
            </a:r>
            <a:r>
              <a:rPr lang="sv-SE" baseline="0" dirty="0" smtClean="0"/>
              <a:t>, data </a:t>
            </a:r>
            <a:r>
              <a:rPr lang="sv-SE" baseline="0" dirty="0" err="1" smtClean="0"/>
              <a:t>accounts</a:t>
            </a:r>
            <a:r>
              <a:rPr lang="sv-SE" baseline="0" dirty="0" smtClean="0"/>
              <a:t> etc.</a:t>
            </a:r>
          </a:p>
          <a:p>
            <a:r>
              <a:rPr lang="sv-SE" b="1" baseline="0" dirty="0" err="1" smtClean="0"/>
              <a:t>About</a:t>
            </a:r>
            <a:r>
              <a:rPr lang="sv-SE" b="1" baseline="0" dirty="0" smtClean="0"/>
              <a:t> </a:t>
            </a:r>
            <a:r>
              <a:rPr lang="sv-SE" b="1" baseline="0" dirty="0" err="1" smtClean="0"/>
              <a:t>wellbeing</a:t>
            </a:r>
            <a:r>
              <a:rPr lang="sv-SE" baseline="0" dirty="0" smtClean="0"/>
              <a:t>: Information on different support </a:t>
            </a:r>
            <a:r>
              <a:rPr lang="sv-SE" baseline="0" dirty="0" err="1" smtClean="0"/>
              <a:t>functions</a:t>
            </a:r>
            <a:r>
              <a:rPr lang="sv-SE" baseline="0" dirty="0" smtClean="0"/>
              <a:t> at KTH, </a:t>
            </a:r>
            <a:r>
              <a:rPr lang="sv-SE" baseline="0" dirty="0" err="1" smtClean="0"/>
              <a:t>Studenthealth</a:t>
            </a:r>
            <a:r>
              <a:rPr lang="sv-SE" baseline="0" dirty="0" smtClean="0"/>
              <a:t> and </a:t>
            </a:r>
            <a:r>
              <a:rPr lang="sv-SE" baseline="0" dirty="0" err="1" smtClean="0"/>
              <a:t>equal</a:t>
            </a:r>
            <a:r>
              <a:rPr lang="sv-SE" baseline="0" dirty="0" smtClean="0"/>
              <a:t> </a:t>
            </a:r>
            <a:r>
              <a:rPr lang="sv-SE" baseline="0" dirty="0" err="1" smtClean="0"/>
              <a:t>rights</a:t>
            </a:r>
            <a:r>
              <a:rPr lang="sv-SE" baseline="0" dirty="0" smtClean="0"/>
              <a:t>.</a:t>
            </a:r>
            <a:endParaRPr lang="sv-SE" dirty="0" smtClean="0"/>
          </a:p>
          <a:p>
            <a:r>
              <a:rPr lang="sv-SE" b="1" baseline="0" dirty="0" smtClean="0"/>
              <a:t>Student </a:t>
            </a:r>
            <a:r>
              <a:rPr lang="sv-SE" b="1" baseline="0" dirty="0" err="1" smtClean="0"/>
              <a:t>rights</a:t>
            </a:r>
            <a:r>
              <a:rPr lang="sv-SE" baseline="0" dirty="0" smtClean="0"/>
              <a:t>: Links </a:t>
            </a:r>
            <a:r>
              <a:rPr lang="sv-SE" baseline="0" dirty="0" err="1" smtClean="0"/>
              <a:t>to</a:t>
            </a:r>
            <a:r>
              <a:rPr lang="sv-SE" baseline="0" dirty="0" smtClean="0"/>
              <a:t> </a:t>
            </a:r>
            <a:r>
              <a:rPr lang="sv-SE" baseline="0" dirty="0" err="1" smtClean="0"/>
              <a:t>swedish</a:t>
            </a:r>
            <a:r>
              <a:rPr lang="sv-SE" baseline="0" dirty="0" smtClean="0"/>
              <a:t> </a:t>
            </a:r>
            <a:r>
              <a:rPr lang="sv-SE" baseline="0" dirty="0" err="1" smtClean="0"/>
              <a:t>laws</a:t>
            </a:r>
            <a:r>
              <a:rPr lang="sv-SE" baseline="0" dirty="0" smtClean="0"/>
              <a:t>, </a:t>
            </a:r>
            <a:r>
              <a:rPr lang="sv-SE" baseline="0" dirty="0" err="1" smtClean="0"/>
              <a:t>KTH’s</a:t>
            </a:r>
            <a:r>
              <a:rPr lang="sv-SE" baseline="0" dirty="0" smtClean="0"/>
              <a:t> </a:t>
            </a:r>
            <a:r>
              <a:rPr lang="sv-SE" baseline="0" dirty="0" err="1" smtClean="0"/>
              <a:t>own</a:t>
            </a:r>
            <a:r>
              <a:rPr lang="sv-SE" baseline="0" dirty="0" smtClean="0"/>
              <a:t> </a:t>
            </a:r>
            <a:r>
              <a:rPr lang="sv-SE" baseline="0" dirty="0" err="1" smtClean="0"/>
              <a:t>regulations</a:t>
            </a:r>
            <a:r>
              <a:rPr lang="sv-SE" baseline="0" dirty="0" smtClean="0"/>
              <a:t> and </a:t>
            </a:r>
            <a:r>
              <a:rPr lang="sv-SE" baseline="0" dirty="0" err="1" smtClean="0"/>
              <a:t>insurance</a:t>
            </a:r>
            <a:r>
              <a:rPr lang="sv-SE" baseline="0" dirty="0" smtClean="0"/>
              <a:t>.</a:t>
            </a:r>
          </a:p>
        </p:txBody>
      </p:sp>
      <p:sp>
        <p:nvSpPr>
          <p:cNvPr id="4" name="Platshållare för bildnummer 3"/>
          <p:cNvSpPr>
            <a:spLocks noGrp="1"/>
          </p:cNvSpPr>
          <p:nvPr>
            <p:ph type="sldNum" sz="quarter" idx="10"/>
          </p:nvPr>
        </p:nvSpPr>
        <p:spPr/>
        <p:txBody>
          <a:bodyPr/>
          <a:lstStyle/>
          <a:p>
            <a:fld id="{C248DD83-F7ED-4DD3-B7F5-5A1CF83AAC4F}" type="slidenum">
              <a:rPr lang="sv-SE" smtClean="0"/>
              <a:t>3</a:t>
            </a:fld>
            <a:endParaRPr lang="sv-SE"/>
          </a:p>
        </p:txBody>
      </p:sp>
    </p:spTree>
    <p:extLst>
      <p:ext uri="{BB962C8B-B14F-4D97-AF65-F5344CB8AC3E}">
        <p14:creationId xmlns:p14="http://schemas.microsoft.com/office/powerpoint/2010/main" val="1852251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kern="1200" dirty="0" smtClean="0">
                <a:solidFill>
                  <a:schemeClr val="tx1"/>
                </a:solidFill>
                <a:effectLst/>
                <a:latin typeface="+mn-lt"/>
                <a:ea typeface="+mn-ea"/>
                <a:cs typeface="+mn-cs"/>
              </a:rPr>
              <a:t>Students can also be asked to be a note assistant and mentor. Financial compensation is paid. If the student wishes to be a note assistant and / or mentor, they are welcome to contact us at </a:t>
            </a:r>
            <a:r>
              <a:rPr lang="en-US" sz="1200" b="0" kern="1200" dirty="0" err="1" smtClean="0">
                <a:solidFill>
                  <a:schemeClr val="tx1"/>
                </a:solidFill>
                <a:effectLst/>
                <a:latin typeface="+mn-lt"/>
                <a:ea typeface="+mn-ea"/>
                <a:cs typeface="+mn-cs"/>
              </a:rPr>
              <a:t>Funka</a:t>
            </a:r>
            <a:r>
              <a:rPr lang="en-US" sz="1200" b="0" kern="1200" dirty="0" smtClean="0">
                <a:solidFill>
                  <a:schemeClr val="tx1"/>
                </a:solidFill>
                <a:effectLst/>
                <a:latin typeface="+mn-lt"/>
                <a:ea typeface="+mn-ea"/>
                <a:cs typeface="+mn-cs"/>
              </a:rPr>
              <a:t>. In mentorship, they are introduced with a three-hour mentoring course. There are also spelling programs and speech synthesis for students to download via KTH's software download.</a:t>
            </a:r>
            <a:endParaRPr lang="sv-SE" dirty="0"/>
          </a:p>
        </p:txBody>
      </p:sp>
      <p:sp>
        <p:nvSpPr>
          <p:cNvPr id="4" name="Platshållare för bildnummer 3"/>
          <p:cNvSpPr>
            <a:spLocks noGrp="1"/>
          </p:cNvSpPr>
          <p:nvPr>
            <p:ph type="sldNum" sz="quarter" idx="10"/>
          </p:nvPr>
        </p:nvSpPr>
        <p:spPr/>
        <p:txBody>
          <a:bodyPr/>
          <a:lstStyle/>
          <a:p>
            <a:fld id="{C248DD83-F7ED-4DD3-B7F5-5A1CF83AAC4F}" type="slidenum">
              <a:rPr lang="sv-SE" smtClean="0"/>
              <a:t>4</a:t>
            </a:fld>
            <a:endParaRPr lang="sv-SE"/>
          </a:p>
        </p:txBody>
      </p:sp>
    </p:spTree>
    <p:extLst>
      <p:ext uri="{BB962C8B-B14F-4D97-AF65-F5344CB8AC3E}">
        <p14:creationId xmlns:p14="http://schemas.microsoft.com/office/powerpoint/2010/main" val="3419808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KTH gives free access to </a:t>
            </a:r>
            <a:r>
              <a:rPr lang="en-US" sz="1200" kern="1200" dirty="0" err="1" smtClean="0">
                <a:solidFill>
                  <a:schemeClr val="tx1"/>
                </a:solidFill>
                <a:effectLst/>
                <a:latin typeface="+mn-lt"/>
                <a:ea typeface="+mn-ea"/>
                <a:cs typeface="+mn-cs"/>
              </a:rPr>
              <a:t>TorTalk</a:t>
            </a:r>
            <a:r>
              <a:rPr lang="en-US" sz="1200" kern="1200" dirty="0" smtClean="0">
                <a:solidFill>
                  <a:schemeClr val="tx1"/>
                </a:solidFill>
                <a:effectLst/>
                <a:latin typeface="+mn-lt"/>
                <a:ea typeface="+mn-ea"/>
                <a:cs typeface="+mn-cs"/>
              </a:rPr>
              <a:t> which is an easy to use reading tool that can read out all kinds of text from paper and screen. The software can be useful for both students and teachers. It works for all </a:t>
            </a:r>
            <a:r>
              <a:rPr lang="en-US" sz="1200" kern="1200" dirty="0" err="1" smtClean="0">
                <a:solidFill>
                  <a:schemeClr val="tx1"/>
                </a:solidFill>
                <a:effectLst/>
                <a:latin typeface="+mn-lt"/>
                <a:ea typeface="+mn-ea"/>
                <a:cs typeface="+mn-cs"/>
              </a:rPr>
              <a:t>ebooks</a:t>
            </a:r>
            <a:r>
              <a:rPr lang="en-US" sz="1200" kern="1200" dirty="0" smtClean="0">
                <a:solidFill>
                  <a:schemeClr val="tx1"/>
                </a:solidFill>
                <a:effectLst/>
                <a:latin typeface="+mn-lt"/>
                <a:ea typeface="+mn-ea"/>
                <a:cs typeface="+mn-cs"/>
              </a:rPr>
              <a:t>, locked PDF files and text within scanned images. Of course also for webpages and word processing tools.  For those with dyslexia or other reading difficulties, a text-to-speech program like </a:t>
            </a:r>
            <a:r>
              <a:rPr lang="en-US" sz="1200" kern="1200" dirty="0" err="1" smtClean="0">
                <a:solidFill>
                  <a:schemeClr val="tx1"/>
                </a:solidFill>
                <a:effectLst/>
                <a:latin typeface="+mn-lt"/>
                <a:ea typeface="+mn-ea"/>
                <a:cs typeface="+mn-cs"/>
              </a:rPr>
              <a:t>TorTalk</a:t>
            </a:r>
            <a:r>
              <a:rPr lang="en-US" sz="1200" kern="1200" dirty="0" smtClean="0">
                <a:solidFill>
                  <a:schemeClr val="tx1"/>
                </a:solidFill>
                <a:effectLst/>
                <a:latin typeface="+mn-lt"/>
                <a:ea typeface="+mn-ea"/>
                <a:cs typeface="+mn-cs"/>
              </a:rPr>
              <a:t> makes a big difference in everyday life. In a few minutes you can listen and understand text that might have taken hours to read with your eyes.</a:t>
            </a: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C248DD83-F7ED-4DD3-B7F5-5A1CF83AAC4F}" type="slidenum">
              <a:rPr lang="sv-SE" smtClean="0"/>
              <a:t>6</a:t>
            </a:fld>
            <a:endParaRPr lang="sv-SE"/>
          </a:p>
        </p:txBody>
      </p:sp>
    </p:spTree>
    <p:extLst>
      <p:ext uri="{BB962C8B-B14F-4D97-AF65-F5344CB8AC3E}">
        <p14:creationId xmlns:p14="http://schemas.microsoft.com/office/powerpoint/2010/main" val="647745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have a reading disability you can get your course literature in another format. There are many reasons why you might need adapted books, like dyslexia, visual impairment, physical disability or something else that makes it difficult to read printed text. The most common format is talking books, but there are other formats as well, like Braille. You can listen to talking books using mobile phone, tablet or your computer,</a:t>
            </a:r>
            <a:endParaRPr lang="sv-S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Contact the library if you need talking books. We want to meet you so we can show how to download books and give you an account.</a:t>
            </a:r>
            <a:endParaRPr lang="sv-SE" sz="1200" kern="1200" smtClean="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10"/>
          </p:nvPr>
        </p:nvSpPr>
        <p:spPr/>
        <p:txBody>
          <a:bodyPr/>
          <a:lstStyle/>
          <a:p>
            <a:fld id="{C248DD83-F7ED-4DD3-B7F5-5A1CF83AAC4F}" type="slidenum">
              <a:rPr lang="sv-SE" smtClean="0"/>
              <a:t>7</a:t>
            </a:fld>
            <a:endParaRPr lang="sv-SE"/>
          </a:p>
        </p:txBody>
      </p:sp>
    </p:spTree>
    <p:extLst>
      <p:ext uri="{BB962C8B-B14F-4D97-AF65-F5344CB8AC3E}">
        <p14:creationId xmlns:p14="http://schemas.microsoft.com/office/powerpoint/2010/main" val="3156877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1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sv-SE" smtClean="0"/>
              <a:t>Klicka på ikonen för att lägga till ett diagram</a:t>
            </a:r>
            <a:endParaRPr lang="en-GB"/>
          </a:p>
        </p:txBody>
      </p:sp>
      <p:sp>
        <p:nvSpPr>
          <p:cNvPr id="9"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sv-SE" smtClean="0"/>
              <a:t>Klicka på ikonen för att lägga till en bild</a:t>
            </a:r>
            <a:endParaRPr lang="en-GB" dirty="0"/>
          </a:p>
        </p:txBody>
      </p:sp>
      <p:sp>
        <p:nvSpPr>
          <p:cNvPr id="10"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Klicka på ikonen för att lägga till en bild</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sv-SE" smtClean="0"/>
              <a:t>Klicka på ikonen för att lägga till en bild</a:t>
            </a:r>
            <a:endParaRPr lang="en-GB" dirty="0"/>
          </a:p>
        </p:txBody>
      </p:sp>
      <p:sp>
        <p:nvSpPr>
          <p:cNvPr id="7"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2018-08-22</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CFCB38AA-14D0-4B67-BE5B-608C5A8A7489}" type="datetimeFigureOut">
              <a:rPr lang="sv-SE" smtClean="0"/>
              <a:pPr/>
              <a:t>2018-08-22</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dirty="0" smtClean="0"/>
              <a:t>Klicka här för att ändra format</a:t>
            </a:r>
            <a:endParaRPr lang="en-GB" dirty="0"/>
          </a:p>
        </p:txBody>
      </p:sp>
      <p:sp>
        <p:nvSpPr>
          <p:cNvPr id="3" name="Platshållare för innehåll 2"/>
          <p:cNvSpPr>
            <a:spLocks noGrp="1"/>
          </p:cNvSpPr>
          <p:nvPr>
            <p:ph idx="1"/>
          </p:nvPr>
        </p:nvSpPr>
        <p:spPr>
          <a:xfrm>
            <a:off x="1619250" y="2057399"/>
            <a:ext cx="6935788" cy="3603625"/>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22/08/2018</a:t>
            </a:fld>
            <a:endParaRPr lang="en-GB" dirty="0"/>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dirty="0"/>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Tree>
    <p:extLst>
      <p:ext uri="{BB962C8B-B14F-4D97-AF65-F5344CB8AC3E}">
        <p14:creationId xmlns:p14="http://schemas.microsoft.com/office/powerpoint/2010/main" val="241012850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tellysbilde">
    <p:bg>
      <p:bgPr>
        <a:solidFill>
          <a:schemeClr val="bg2"/>
        </a:solidFill>
        <a:effectLst/>
      </p:bgPr>
    </p:bg>
    <p:spTree>
      <p:nvGrpSpPr>
        <p:cNvPr id="1" name=""/>
        <p:cNvGrpSpPr/>
        <p:nvPr/>
      </p:nvGrpSpPr>
      <p:grpSpPr>
        <a:xfrm>
          <a:off x="0" y="0"/>
          <a:ext cx="0" cy="0"/>
          <a:chOff x="0" y="0"/>
          <a:chExt cx="0" cy="0"/>
        </a:xfrm>
      </p:grpSpPr>
      <p:sp>
        <p:nvSpPr>
          <p:cNvPr id="11" name="Rektangel 10"/>
          <p:cNvSpPr/>
          <p:nvPr userDrawn="1"/>
        </p:nvSpPr>
        <p:spPr>
          <a:xfrm>
            <a:off x="-6076" y="-1"/>
            <a:ext cx="9144000" cy="68580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dirty="0"/>
          </a:p>
        </p:txBody>
      </p:sp>
      <p:sp>
        <p:nvSpPr>
          <p:cNvPr id="2" name="Tittel 1"/>
          <p:cNvSpPr>
            <a:spLocks noGrp="1"/>
          </p:cNvSpPr>
          <p:nvPr>
            <p:ph type="ctrTitle" hasCustomPrompt="1"/>
          </p:nvPr>
        </p:nvSpPr>
        <p:spPr>
          <a:xfrm>
            <a:off x="404090" y="5011530"/>
            <a:ext cx="8511183" cy="630063"/>
          </a:xfrm>
        </p:spPr>
        <p:txBody>
          <a:bodyPr anchor="t">
            <a:normAutofit/>
          </a:bodyPr>
          <a:lstStyle>
            <a:lvl1pPr>
              <a:defRPr sz="1600" b="0" cap="all">
                <a:solidFill>
                  <a:schemeClr val="tx2"/>
                </a:solidFill>
              </a:defRPr>
            </a:lvl1pPr>
          </a:lstStyle>
          <a:p>
            <a:r>
              <a:rPr lang="nb-NO" dirty="0"/>
              <a:t>UNDERTITEL</a:t>
            </a:r>
          </a:p>
        </p:txBody>
      </p:sp>
      <p:sp>
        <p:nvSpPr>
          <p:cNvPr id="13" name="Plassholder for bunntekst 4"/>
          <p:cNvSpPr>
            <a:spLocks noGrp="1"/>
          </p:cNvSpPr>
          <p:nvPr>
            <p:ph type="ftr" sz="quarter" idx="3"/>
          </p:nvPr>
        </p:nvSpPr>
        <p:spPr>
          <a:xfrm>
            <a:off x="410167" y="461792"/>
            <a:ext cx="8511182" cy="4522905"/>
          </a:xfrm>
          <a:prstGeom prst="rect">
            <a:avLst/>
          </a:prstGeom>
        </p:spPr>
        <p:txBody>
          <a:bodyPr vert="horz" lIns="72000" tIns="45720" rIns="72000" bIns="45720" rtlCol="0" anchor="b"/>
          <a:lstStyle>
            <a:lvl1pPr algn="l">
              <a:lnSpc>
                <a:spcPct val="80000"/>
              </a:lnSpc>
              <a:defRPr sz="3800" b="1" cap="none">
                <a:solidFill>
                  <a:srgbClr val="000000"/>
                </a:solidFill>
              </a:defRPr>
            </a:lvl1pPr>
          </a:lstStyle>
          <a:p>
            <a:r>
              <a:rPr lang="nb-NO" dirty="0" err="1"/>
              <a:t>Titel</a:t>
            </a:r>
            <a:r>
              <a:rPr lang="nb-NO" dirty="0"/>
              <a:t> på </a:t>
            </a:r>
            <a:r>
              <a:rPr lang="nb-NO" dirty="0" err="1"/>
              <a:t>presentationen</a:t>
            </a:r>
            <a:endParaRPr lang="nb-NO" dirty="0"/>
          </a:p>
        </p:txBody>
      </p:sp>
      <p:sp>
        <p:nvSpPr>
          <p:cNvPr id="4" name="Plassholder for dato 3"/>
          <p:cNvSpPr>
            <a:spLocks noGrp="1"/>
          </p:cNvSpPr>
          <p:nvPr>
            <p:ph type="dt" sz="half" idx="10"/>
          </p:nvPr>
        </p:nvSpPr>
        <p:spPr>
          <a:xfrm>
            <a:off x="404090" y="5919224"/>
            <a:ext cx="2133600" cy="365125"/>
          </a:xfrm>
          <a:prstGeom prst="rect">
            <a:avLst/>
          </a:prstGeom>
        </p:spPr>
        <p:txBody>
          <a:bodyPr/>
          <a:lstStyle>
            <a:lvl1pPr>
              <a:defRPr sz="900" kern="900" cap="all" spc="30">
                <a:solidFill>
                  <a:schemeClr val="tx2"/>
                </a:solidFill>
              </a:defRPr>
            </a:lvl1pPr>
          </a:lstStyle>
          <a:p>
            <a:r>
              <a:rPr lang="nb-NO" dirty="0"/>
              <a:t>ort  /  </a:t>
            </a:r>
            <a:fld id="{15464741-3AE7-364B-BC83-AB17A8F431C2}" type="datetime3">
              <a:rPr lang="nb-NO" smtClean="0"/>
              <a:pPr/>
              <a:t>2018.08.22</a:t>
            </a:fld>
            <a:r>
              <a:rPr lang="nb-NO" dirty="0"/>
              <a:t>   /</a:t>
            </a:r>
          </a:p>
        </p:txBody>
      </p:sp>
      <p:pic>
        <p:nvPicPr>
          <p:cNvPr id="15" name="Bilde 14" descr="Stamina_symbol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73844" y="379802"/>
            <a:ext cx="2941429" cy="3717031"/>
          </a:xfrm>
          <a:prstGeom prst="rect">
            <a:avLst/>
          </a:prstGeom>
        </p:spPr>
      </p:pic>
      <p:pic>
        <p:nvPicPr>
          <p:cNvPr id="10" name="Bilde 9" descr="Stamina_AVONOVA_logo_liggende_pos_RGB[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14858" y="5830094"/>
            <a:ext cx="1028204" cy="593985"/>
          </a:xfrm>
          <a:prstGeom prst="rect">
            <a:avLst/>
          </a:prstGeom>
        </p:spPr>
      </p:pic>
      <p:pic>
        <p:nvPicPr>
          <p:cNvPr id="12" name="Bilde 11"/>
          <p:cNvPicPr>
            <a:picLocks noChangeAspect="1"/>
          </p:cNvPicPr>
          <p:nvPr userDrawn="1"/>
        </p:nvPicPr>
        <p:blipFill>
          <a:blip r:embed="rId4"/>
          <a:stretch>
            <a:fillRect/>
          </a:stretch>
        </p:blipFill>
        <p:spPr>
          <a:xfrm>
            <a:off x="3193421" y="6048222"/>
            <a:ext cx="1159290" cy="86676"/>
          </a:xfrm>
          <a:prstGeom prst="rect">
            <a:avLst/>
          </a:prstGeom>
        </p:spPr>
      </p:pic>
    </p:spTree>
    <p:extLst>
      <p:ext uri="{BB962C8B-B14F-4D97-AF65-F5344CB8AC3E}">
        <p14:creationId xmlns:p14="http://schemas.microsoft.com/office/powerpoint/2010/main" val="2825701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tel bilde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nb-NO" dirty="0" err="1"/>
              <a:t>Klicka</a:t>
            </a:r>
            <a:r>
              <a:rPr lang="nb-NO" dirty="0"/>
              <a:t> </a:t>
            </a:r>
            <a:r>
              <a:rPr lang="nb-NO" dirty="0" err="1"/>
              <a:t>för</a:t>
            </a:r>
            <a:r>
              <a:rPr lang="nb-NO" dirty="0"/>
              <a:t> att </a:t>
            </a:r>
            <a:r>
              <a:rPr lang="nb-NO" dirty="0" err="1"/>
              <a:t>redigera</a:t>
            </a:r>
            <a:r>
              <a:rPr lang="nb-NO" dirty="0"/>
              <a:t> </a:t>
            </a:r>
          </a:p>
        </p:txBody>
      </p:sp>
      <p:sp>
        <p:nvSpPr>
          <p:cNvPr id="3" name="Plassholder for innhold 2"/>
          <p:cNvSpPr>
            <a:spLocks noGrp="1"/>
          </p:cNvSpPr>
          <p:nvPr>
            <p:ph idx="1" hasCustomPrompt="1"/>
          </p:nvPr>
        </p:nvSpPr>
        <p:spPr>
          <a:xfrm>
            <a:off x="3241916" y="1982901"/>
            <a:ext cx="5581443" cy="41176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err="1"/>
              <a:t>Klicka</a:t>
            </a:r>
            <a:r>
              <a:rPr lang="nb-NO" dirty="0"/>
              <a:t> </a:t>
            </a:r>
            <a:r>
              <a:rPr lang="nb-NO" dirty="0" err="1"/>
              <a:t>för</a:t>
            </a:r>
            <a:r>
              <a:rPr lang="nb-NO" dirty="0"/>
              <a:t> att </a:t>
            </a:r>
            <a:r>
              <a:rPr lang="nb-NO" dirty="0" err="1"/>
              <a:t>redigera</a:t>
            </a:r>
            <a:endParaRPr lang="nb-NO" dirty="0"/>
          </a:p>
          <a:p>
            <a:pPr lvl="1"/>
            <a:r>
              <a:rPr lang="nb-NO" dirty="0"/>
              <a:t>Andre </a:t>
            </a:r>
            <a:r>
              <a:rPr lang="nb-NO" dirty="0" err="1"/>
              <a:t>nivån</a:t>
            </a:r>
            <a:endParaRPr lang="nb-NO" dirty="0"/>
          </a:p>
          <a:p>
            <a:pPr lvl="2"/>
            <a:r>
              <a:rPr lang="nb-NO" dirty="0"/>
              <a:t>Tredje </a:t>
            </a:r>
            <a:r>
              <a:rPr lang="nb-NO" dirty="0" err="1"/>
              <a:t>nivån</a:t>
            </a:r>
            <a:endParaRPr lang="nb-NO" dirty="0"/>
          </a:p>
          <a:p>
            <a:pPr lvl="3"/>
            <a:r>
              <a:rPr lang="nb-NO" dirty="0" err="1"/>
              <a:t>Fjärde</a:t>
            </a:r>
            <a:r>
              <a:rPr lang="nb-NO" dirty="0"/>
              <a:t> </a:t>
            </a:r>
            <a:r>
              <a:rPr lang="nb-NO" dirty="0" err="1"/>
              <a:t>nivån</a:t>
            </a:r>
            <a:endParaRPr lang="nb-NO" dirty="0"/>
          </a:p>
          <a:p>
            <a:pPr lvl="4"/>
            <a:r>
              <a:rPr lang="nb-NO" dirty="0"/>
              <a:t>Femte </a:t>
            </a:r>
            <a:r>
              <a:rPr lang="nb-NO" dirty="0" err="1"/>
              <a:t>nivån</a:t>
            </a:r>
            <a:endParaRPr lang="nb-NO" dirty="0"/>
          </a:p>
        </p:txBody>
      </p:sp>
      <p:sp>
        <p:nvSpPr>
          <p:cNvPr id="8" name="Plassholder for bilde 2"/>
          <p:cNvSpPr>
            <a:spLocks noGrp="1"/>
          </p:cNvSpPr>
          <p:nvPr>
            <p:ph type="pic" idx="12" hasCustomPrompt="1"/>
          </p:nvPr>
        </p:nvSpPr>
        <p:spPr>
          <a:xfrm>
            <a:off x="110113" y="1982901"/>
            <a:ext cx="3023183" cy="411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Dra in bild</a:t>
            </a:r>
          </a:p>
        </p:txBody>
      </p:sp>
    </p:spTree>
    <p:extLst>
      <p:ext uri="{BB962C8B-B14F-4D97-AF65-F5344CB8AC3E}">
        <p14:creationId xmlns:p14="http://schemas.microsoft.com/office/powerpoint/2010/main" val="3690882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22/08/2018</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 id="2147483679" r:id="rId11"/>
    <p:sldLayoutId id="2147483680" r:id="rId12"/>
    <p:sldLayoutId id="2147483681" r:id="rId13"/>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hyperlink" Target="http://www.kth.se/applyforsupport"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images.google.se/imgres?imgurl=http://bloggbilder.aftonbladet.se/images/5845/img_47ebd995680fc.gif&amp;imgrefurl=http://waattos.blogspot.com/&amp;usg=__YoQAwXlvueQ-8aJI0R_-UwoJ7X8=&amp;h=341&amp;w=410&amp;sz=43&amp;hl=sv&amp;start=2&amp;tbnid=QFLcNSN8f9PByM:&amp;tbnh=104&amp;tbnw=125&amp;prev=/images?q%3Dplugga%26gbv%3D2%26hl%3Dsv" TargetMode="Externa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mailto:studenthalsan-kurator@avonova.se" TargetMode="External"/><Relationship Id="rId2" Type="http://schemas.openxmlformats.org/officeDocument/2006/relationships/hyperlink" Target="mailto:studenth&#228;lsan-skoterska@avonova.se" TargetMode="Externa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pPr algn="ctr"/>
            <a:r>
              <a:rPr lang="sv-SE" dirty="0" smtClean="0"/>
              <a:t>Information for </a:t>
            </a:r>
            <a:r>
              <a:rPr lang="sv-SE" dirty="0" err="1" smtClean="0"/>
              <a:t>newly</a:t>
            </a:r>
            <a:r>
              <a:rPr lang="sv-SE" dirty="0" smtClean="0"/>
              <a:t> </a:t>
            </a:r>
            <a:r>
              <a:rPr lang="sv-SE" dirty="0" err="1" smtClean="0"/>
              <a:t>arrived</a:t>
            </a:r>
            <a:r>
              <a:rPr lang="sv-SE" dirty="0" smtClean="0"/>
              <a:t> students in </a:t>
            </a:r>
            <a:r>
              <a:rPr lang="sv-SE" dirty="0" err="1" smtClean="0"/>
              <a:t>autum</a:t>
            </a:r>
            <a:r>
              <a:rPr lang="sv-SE" smtClean="0"/>
              <a:t> term </a:t>
            </a:r>
            <a:r>
              <a:rPr lang="sv-SE" dirty="0" err="1" smtClean="0"/>
              <a:t>of</a:t>
            </a:r>
            <a:r>
              <a:rPr lang="sv-SE" dirty="0" smtClean="0"/>
              <a:t> 2018</a:t>
            </a:r>
            <a:endParaRPr lang="sv-SE" dirty="0"/>
          </a:p>
        </p:txBody>
      </p:sp>
      <p:sp>
        <p:nvSpPr>
          <p:cNvPr id="3" name="Underrubrik 2"/>
          <p:cNvSpPr>
            <a:spLocks noGrp="1"/>
          </p:cNvSpPr>
          <p:nvPr>
            <p:ph type="subTitle" idx="1"/>
          </p:nvPr>
        </p:nvSpPr>
        <p:spPr/>
        <p:txBody>
          <a:bodyPr/>
          <a:lstStyle/>
          <a:p>
            <a:endParaRPr lang="sv-SE"/>
          </a:p>
        </p:txBody>
      </p:sp>
    </p:spTree>
    <p:extLst>
      <p:ext uri="{BB962C8B-B14F-4D97-AF65-F5344CB8AC3E}">
        <p14:creationId xmlns:p14="http://schemas.microsoft.com/office/powerpoint/2010/main" val="954174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1162975" y="266330"/>
            <a:ext cx="7981025" cy="798000"/>
          </a:xfrm>
        </p:spPr>
        <p:txBody>
          <a:bodyPr/>
          <a:lstStyle/>
          <a:p>
            <a:r>
              <a:rPr lang="sv-SE" sz="3200" dirty="0">
                <a:latin typeface="Calibri"/>
                <a:ea typeface="Calibri"/>
                <a:cs typeface="Times New Roman"/>
              </a:rPr>
              <a:t>Central study- and career counselling service</a:t>
            </a:r>
            <a:endParaRPr lang="sv-SE" sz="2800" dirty="0"/>
          </a:p>
        </p:txBody>
      </p:sp>
      <p:sp>
        <p:nvSpPr>
          <p:cNvPr id="5" name="Platshållare för innehåll 4"/>
          <p:cNvSpPr>
            <a:spLocks noGrp="1"/>
          </p:cNvSpPr>
          <p:nvPr>
            <p:ph idx="1"/>
          </p:nvPr>
        </p:nvSpPr>
        <p:spPr>
          <a:xfrm>
            <a:off x="1189608" y="1384917"/>
            <a:ext cx="7365430" cy="4276108"/>
          </a:xfrm>
          <a:solidFill>
            <a:schemeClr val="bg1"/>
          </a:solidFill>
        </p:spPr>
        <p:txBody>
          <a:bodyPr>
            <a:normAutofit/>
          </a:bodyPr>
          <a:lstStyle/>
          <a:p>
            <a:pPr marL="342900" indent="-342900">
              <a:buFont typeface="Arial" panose="020B0604020202020204" pitchFamily="34" charset="0"/>
              <a:buChar char="•"/>
            </a:pPr>
            <a:r>
              <a:rPr lang="sv-SE" dirty="0" smtClean="0"/>
              <a:t>Lunch seminars</a:t>
            </a:r>
          </a:p>
          <a:p>
            <a:pPr marL="342900" lvl="0" indent="-342900">
              <a:buFont typeface="Arial" pitchFamily="34" charset="0"/>
              <a:buChar char="•"/>
            </a:pPr>
            <a:r>
              <a:rPr lang="sv-SE" dirty="0" smtClean="0">
                <a:solidFill>
                  <a:prstClr val="black"/>
                </a:solidFill>
              </a:rPr>
              <a:t>Career </a:t>
            </a:r>
            <a:r>
              <a:rPr lang="sv-SE" dirty="0">
                <a:solidFill>
                  <a:prstClr val="black"/>
                </a:solidFill>
              </a:rPr>
              <a:t>coaching</a:t>
            </a:r>
          </a:p>
          <a:p>
            <a:pPr marL="342900" lvl="0" indent="-342900">
              <a:buFont typeface="Arial" pitchFamily="34" charset="0"/>
              <a:buChar char="•"/>
            </a:pPr>
            <a:r>
              <a:rPr lang="sv-SE" dirty="0">
                <a:solidFill>
                  <a:prstClr val="black"/>
                </a:solidFill>
              </a:rPr>
              <a:t>Career </a:t>
            </a:r>
            <a:r>
              <a:rPr lang="sv-SE" dirty="0" err="1">
                <a:solidFill>
                  <a:prstClr val="black"/>
                </a:solidFill>
              </a:rPr>
              <a:t>group</a:t>
            </a:r>
            <a:r>
              <a:rPr lang="sv-SE" dirty="0">
                <a:solidFill>
                  <a:prstClr val="black"/>
                </a:solidFill>
              </a:rPr>
              <a:t> – coaching in the </a:t>
            </a:r>
            <a:r>
              <a:rPr lang="sv-SE" dirty="0" err="1" smtClean="0">
                <a:solidFill>
                  <a:prstClr val="black"/>
                </a:solidFill>
              </a:rPr>
              <a:t>evenings</a:t>
            </a:r>
            <a:endParaRPr lang="sv-SE" dirty="0">
              <a:solidFill>
                <a:prstClr val="black"/>
              </a:solidFill>
            </a:endParaRPr>
          </a:p>
          <a:p>
            <a:pPr marL="342900" lvl="0" indent="-342900">
              <a:buFont typeface="Arial" pitchFamily="34" charset="0"/>
              <a:buChar char="•"/>
            </a:pPr>
            <a:r>
              <a:rPr lang="sv-SE" dirty="0" err="1">
                <a:solidFill>
                  <a:prstClr val="black"/>
                </a:solidFill>
              </a:rPr>
              <a:t>Drop</a:t>
            </a:r>
            <a:r>
              <a:rPr lang="sv-SE" dirty="0">
                <a:solidFill>
                  <a:prstClr val="black"/>
                </a:solidFill>
              </a:rPr>
              <a:t> in </a:t>
            </a:r>
          </a:p>
          <a:p>
            <a:pPr marL="342900" lvl="0" indent="-342900">
              <a:buFont typeface="Arial" pitchFamily="34" charset="0"/>
              <a:buChar char="•"/>
            </a:pPr>
            <a:endParaRPr lang="sv-SE" dirty="0">
              <a:solidFill>
                <a:prstClr val="black"/>
              </a:solidFill>
            </a:endParaRPr>
          </a:p>
          <a:p>
            <a:pPr marL="342900" lvl="0" indent="-342900">
              <a:buFont typeface="Arial" pitchFamily="34" charset="0"/>
              <a:buChar char="•"/>
            </a:pPr>
            <a:r>
              <a:rPr lang="sv-SE" dirty="0" err="1">
                <a:solidFill>
                  <a:prstClr val="black"/>
                </a:solidFill>
              </a:rPr>
              <a:t>Help</a:t>
            </a:r>
            <a:r>
              <a:rPr lang="sv-SE" dirty="0">
                <a:solidFill>
                  <a:prstClr val="black"/>
                </a:solidFill>
              </a:rPr>
              <a:t> </a:t>
            </a:r>
            <a:r>
              <a:rPr lang="sv-SE" dirty="0" err="1">
                <a:solidFill>
                  <a:prstClr val="black"/>
                </a:solidFill>
              </a:rPr>
              <a:t>with</a:t>
            </a:r>
            <a:r>
              <a:rPr lang="sv-SE" dirty="0">
                <a:solidFill>
                  <a:prstClr val="black"/>
                </a:solidFill>
              </a:rPr>
              <a:t> CV, cover letter and </a:t>
            </a:r>
            <a:r>
              <a:rPr lang="sv-SE" dirty="0" err="1">
                <a:solidFill>
                  <a:prstClr val="black"/>
                </a:solidFill>
              </a:rPr>
              <a:t>other</a:t>
            </a:r>
            <a:r>
              <a:rPr lang="sv-SE" dirty="0">
                <a:solidFill>
                  <a:prstClr val="black"/>
                </a:solidFill>
              </a:rPr>
              <a:t> career </a:t>
            </a:r>
            <a:r>
              <a:rPr lang="sv-SE" dirty="0" err="1">
                <a:solidFill>
                  <a:prstClr val="black"/>
                </a:solidFill>
              </a:rPr>
              <a:t>related</a:t>
            </a:r>
            <a:r>
              <a:rPr lang="sv-SE" dirty="0">
                <a:solidFill>
                  <a:prstClr val="black"/>
                </a:solidFill>
              </a:rPr>
              <a:t> </a:t>
            </a:r>
            <a:r>
              <a:rPr lang="sv-SE" dirty="0" err="1">
                <a:solidFill>
                  <a:prstClr val="black"/>
                </a:solidFill>
              </a:rPr>
              <a:t>questions</a:t>
            </a:r>
            <a:endParaRPr lang="sv-SE" dirty="0">
              <a:solidFill>
                <a:prstClr val="black"/>
              </a:solidFill>
            </a:endParaRPr>
          </a:p>
          <a:p>
            <a:pPr marL="342900" lvl="0" indent="-342900">
              <a:buFont typeface="Arial" pitchFamily="34" charset="0"/>
              <a:buChar char="•"/>
            </a:pPr>
            <a:endParaRPr lang="sv-SE" dirty="0">
              <a:solidFill>
                <a:prstClr val="black"/>
              </a:solidFill>
            </a:endParaRPr>
          </a:p>
          <a:p>
            <a:pPr marL="342900" lvl="0" indent="-342900">
              <a:buFont typeface="Arial" pitchFamily="34" charset="0"/>
              <a:buChar char="•"/>
            </a:pPr>
            <a:r>
              <a:rPr lang="sv-SE" sz="3200" u="sng" dirty="0">
                <a:solidFill>
                  <a:srgbClr val="0070C0"/>
                </a:solidFill>
                <a:latin typeface="Georgia Regular"/>
                <a:ea typeface="Calibri"/>
                <a:cs typeface="Times New Roman"/>
              </a:rPr>
              <a:t>www.kth.se/career</a:t>
            </a:r>
          </a:p>
          <a:p>
            <a:pPr marL="342900" lvl="0" indent="-342900">
              <a:buFont typeface="Arial" pitchFamily="34" charset="0"/>
              <a:buChar char="•"/>
            </a:pPr>
            <a:r>
              <a:rPr lang="sv-SE" sz="3200" u="sng" dirty="0">
                <a:solidFill>
                  <a:srgbClr val="0070C0"/>
                </a:solidFill>
                <a:latin typeface="Georgia Regular"/>
                <a:cs typeface="Times New Roman"/>
              </a:rPr>
              <a:t>karriar@kth.se</a:t>
            </a:r>
            <a:r>
              <a:rPr lang="sv-SE" sz="3200" b="1" u="sng" dirty="0">
                <a:solidFill>
                  <a:srgbClr val="0070C0"/>
                </a:solidFill>
                <a:latin typeface="Georgia Regular"/>
                <a:cs typeface="Times New Roman"/>
              </a:rPr>
              <a:t> </a:t>
            </a:r>
            <a:endParaRPr lang="sv-SE" sz="3200" dirty="0">
              <a:solidFill>
                <a:prstClr val="black"/>
              </a:solidFill>
            </a:endParaRPr>
          </a:p>
          <a:p>
            <a:pPr marL="285750" indent="-285750">
              <a:buFont typeface="Arial" panose="020B0604020202020204" pitchFamily="34" charset="0"/>
              <a:buChar char="•"/>
            </a:pPr>
            <a:endParaRPr lang="en-US" sz="2400" b="1" dirty="0" smtClean="0">
              <a:solidFill>
                <a:schemeClr val="accent1"/>
              </a:solidFill>
              <a:latin typeface="+mj-lt"/>
              <a:ea typeface="Times New Roman"/>
            </a:endParaRPr>
          </a:p>
          <a:p>
            <a:endParaRPr lang="sv-SE" dirty="0" smtClean="0"/>
          </a:p>
          <a:p>
            <a:endParaRPr lang="sv-SE" dirty="0"/>
          </a:p>
        </p:txBody>
      </p:sp>
    </p:spTree>
    <p:extLst>
      <p:ext uri="{BB962C8B-B14F-4D97-AF65-F5344CB8AC3E}">
        <p14:creationId xmlns:p14="http://schemas.microsoft.com/office/powerpoint/2010/main" val="41399240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24454" b="8440"/>
          <a:stretch/>
        </p:blipFill>
        <p:spPr>
          <a:xfrm>
            <a:off x="-10639" y="2060848"/>
            <a:ext cx="9208426" cy="4023152"/>
          </a:xfrm>
        </p:spPr>
      </p:pic>
      <p:sp>
        <p:nvSpPr>
          <p:cNvPr id="3" name="Rubrik 2"/>
          <p:cNvSpPr>
            <a:spLocks noGrp="1"/>
          </p:cNvSpPr>
          <p:nvPr>
            <p:ph type="title"/>
          </p:nvPr>
        </p:nvSpPr>
        <p:spPr/>
        <p:txBody>
          <a:bodyPr>
            <a:normAutofit/>
          </a:bodyPr>
          <a:lstStyle/>
          <a:p>
            <a:pPr algn="ctr"/>
            <a:r>
              <a:rPr lang="sv-SE" sz="3600" dirty="0" err="1" smtClean="0"/>
              <a:t>Rights</a:t>
            </a:r>
            <a:r>
              <a:rPr lang="sv-SE" sz="3600" dirty="0" smtClean="0"/>
              <a:t> and </a:t>
            </a:r>
            <a:r>
              <a:rPr lang="sv-SE" sz="3600" dirty="0" err="1" smtClean="0"/>
              <a:t>responsibilities</a:t>
            </a:r>
            <a:endParaRPr lang="sv-SE" sz="3600" dirty="0"/>
          </a:p>
        </p:txBody>
      </p:sp>
    </p:spTree>
    <p:extLst>
      <p:ext uri="{BB962C8B-B14F-4D97-AF65-F5344CB8AC3E}">
        <p14:creationId xmlns:p14="http://schemas.microsoft.com/office/powerpoint/2010/main" val="1806972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0" dirty="0"/>
              <a:t>Examples </a:t>
            </a:r>
            <a:r>
              <a:rPr lang="sv-SE" b="0" dirty="0" err="1"/>
              <a:t>of</a:t>
            </a:r>
            <a:r>
              <a:rPr lang="sv-SE" b="0" dirty="0"/>
              <a:t> support</a:t>
            </a:r>
            <a:endParaRPr lang="sv-SE" dirty="0"/>
          </a:p>
        </p:txBody>
      </p:sp>
      <p:pic>
        <p:nvPicPr>
          <p:cNvPr id="4" name="Picture 9" descr="C:\Users\monibars\AppData\Local\Microsoft\Windows\Temporary Internet Files\Content.IE5\OZ6BQTHH\MP900448441[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9277" y="1860384"/>
            <a:ext cx="1720735" cy="201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monibars\AppData\Local\Microsoft\Windows\Temporary Internet Files\Content.IE5\1RTV0TVQ\MP90044248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238" y="1860384"/>
            <a:ext cx="15494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9395" y="1860384"/>
            <a:ext cx="1589088" cy="208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ruta 6"/>
          <p:cNvSpPr txBox="1"/>
          <p:nvPr/>
        </p:nvSpPr>
        <p:spPr>
          <a:xfrm>
            <a:off x="675861" y="4436828"/>
            <a:ext cx="2663687" cy="369332"/>
          </a:xfrm>
          <a:prstGeom prst="rect">
            <a:avLst/>
          </a:prstGeom>
          <a:noFill/>
        </p:spPr>
        <p:txBody>
          <a:bodyPr wrap="square" rtlCol="0">
            <a:spAutoFit/>
          </a:bodyPr>
          <a:lstStyle/>
          <a:p>
            <a:r>
              <a:rPr lang="sv-SE" dirty="0" err="1"/>
              <a:t>Extended</a:t>
            </a:r>
            <a:r>
              <a:rPr lang="sv-SE" dirty="0"/>
              <a:t> </a:t>
            </a:r>
            <a:r>
              <a:rPr lang="sv-SE" dirty="0" err="1" smtClean="0"/>
              <a:t>time</a:t>
            </a:r>
            <a:r>
              <a:rPr lang="sv-SE" dirty="0" smtClean="0"/>
              <a:t> at </a:t>
            </a:r>
            <a:r>
              <a:rPr lang="sv-SE" dirty="0" err="1" smtClean="0"/>
              <a:t>exams</a:t>
            </a:r>
            <a:endParaRPr lang="sv-SE" dirty="0"/>
          </a:p>
        </p:txBody>
      </p:sp>
      <p:sp>
        <p:nvSpPr>
          <p:cNvPr id="9" name="textruta 8"/>
          <p:cNvSpPr txBox="1"/>
          <p:nvPr/>
        </p:nvSpPr>
        <p:spPr>
          <a:xfrm>
            <a:off x="3653238" y="4436828"/>
            <a:ext cx="1796995" cy="369332"/>
          </a:xfrm>
          <a:prstGeom prst="rect">
            <a:avLst/>
          </a:prstGeom>
          <a:noFill/>
        </p:spPr>
        <p:txBody>
          <a:bodyPr wrap="square" rtlCol="0">
            <a:spAutoFit/>
          </a:bodyPr>
          <a:lstStyle/>
          <a:p>
            <a:r>
              <a:rPr lang="sv-SE" dirty="0" smtClean="0"/>
              <a:t>Note </a:t>
            </a:r>
            <a:r>
              <a:rPr lang="sv-SE" dirty="0"/>
              <a:t>support</a:t>
            </a:r>
          </a:p>
        </p:txBody>
      </p:sp>
      <p:sp>
        <p:nvSpPr>
          <p:cNvPr id="10" name="textruta 9"/>
          <p:cNvSpPr txBox="1"/>
          <p:nvPr/>
        </p:nvSpPr>
        <p:spPr>
          <a:xfrm>
            <a:off x="6814268" y="4436828"/>
            <a:ext cx="2083241" cy="369332"/>
          </a:xfrm>
          <a:prstGeom prst="rect">
            <a:avLst/>
          </a:prstGeom>
          <a:noFill/>
        </p:spPr>
        <p:txBody>
          <a:bodyPr wrap="square" rtlCol="0">
            <a:spAutoFit/>
          </a:bodyPr>
          <a:lstStyle/>
          <a:p>
            <a:r>
              <a:rPr lang="sv-SE" dirty="0" smtClean="0"/>
              <a:t>Mentor</a:t>
            </a:r>
            <a:endParaRPr lang="sv-SE" dirty="0"/>
          </a:p>
        </p:txBody>
      </p:sp>
      <p:sp>
        <p:nvSpPr>
          <p:cNvPr id="13" name="textruta 12"/>
          <p:cNvSpPr txBox="1"/>
          <p:nvPr/>
        </p:nvSpPr>
        <p:spPr>
          <a:xfrm>
            <a:off x="3339548" y="5103845"/>
            <a:ext cx="2417440" cy="830997"/>
          </a:xfrm>
          <a:prstGeom prst="rect">
            <a:avLst/>
          </a:prstGeom>
          <a:noFill/>
        </p:spPr>
        <p:txBody>
          <a:bodyPr wrap="square" rtlCol="0">
            <a:spAutoFit/>
          </a:bodyPr>
          <a:lstStyle/>
          <a:p>
            <a:r>
              <a:rPr lang="en-US" sz="1600" dirty="0"/>
              <a:t>Classmates can also be </a:t>
            </a:r>
            <a:r>
              <a:rPr lang="en-US" sz="1600" dirty="0" smtClean="0"/>
              <a:t>asked to be a </a:t>
            </a:r>
            <a:r>
              <a:rPr lang="sv-SE" sz="1600" dirty="0"/>
              <a:t>note </a:t>
            </a:r>
            <a:r>
              <a:rPr lang="sv-SE" sz="1600" dirty="0" smtClean="0"/>
              <a:t>assistent </a:t>
            </a:r>
            <a:endParaRPr lang="sv-SE" sz="1600" dirty="0"/>
          </a:p>
        </p:txBody>
      </p:sp>
    </p:spTree>
    <p:extLst>
      <p:ext uri="{BB962C8B-B14F-4D97-AF65-F5344CB8AC3E}">
        <p14:creationId xmlns:p14="http://schemas.microsoft.com/office/powerpoint/2010/main" val="931358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b="0" dirty="0"/>
              <a:t>Who can apply for support?</a:t>
            </a:r>
            <a:endParaRPr lang="sv-SE" dirty="0"/>
          </a:p>
        </p:txBody>
      </p:sp>
      <p:sp>
        <p:nvSpPr>
          <p:cNvPr id="3" name="Platshållare för innehåll 2"/>
          <p:cNvSpPr>
            <a:spLocks noGrp="1"/>
          </p:cNvSpPr>
          <p:nvPr>
            <p:ph idx="1"/>
          </p:nvPr>
        </p:nvSpPr>
        <p:spPr>
          <a:xfrm>
            <a:off x="1591258" y="1601400"/>
            <a:ext cx="6935788" cy="4078286"/>
          </a:xfrm>
        </p:spPr>
        <p:txBody>
          <a:bodyPr/>
          <a:lstStyle/>
          <a:p>
            <a:r>
              <a:rPr lang="en-US" dirty="0" smtClean="0"/>
              <a:t>Students that have a documented permanent disability. </a:t>
            </a:r>
          </a:p>
          <a:p>
            <a:r>
              <a:rPr lang="en-US" dirty="0" smtClean="0"/>
              <a:t>Please</a:t>
            </a:r>
            <a:r>
              <a:rPr lang="sv-SE" dirty="0" smtClean="0"/>
              <a:t> </a:t>
            </a:r>
            <a:r>
              <a:rPr lang="en-US" dirty="0" smtClean="0"/>
              <a:t>apply </a:t>
            </a:r>
            <a:r>
              <a:rPr lang="en-US" dirty="0"/>
              <a:t>through the web: </a:t>
            </a:r>
            <a:endParaRPr lang="en-US" dirty="0" smtClean="0"/>
          </a:p>
          <a:p>
            <a:endParaRPr lang="en-US" dirty="0" smtClean="0"/>
          </a:p>
          <a:p>
            <a:r>
              <a:rPr lang="sv-SE" sz="2800" u="sng" dirty="0" smtClean="0">
                <a:hlinkClick r:id="rId2"/>
              </a:rPr>
              <a:t>www.kth.se/applyforsupport</a:t>
            </a:r>
            <a:endParaRPr lang="sv-SE" sz="2800" u="sng" dirty="0" smtClean="0"/>
          </a:p>
          <a:p>
            <a:endParaRPr lang="en-US" dirty="0"/>
          </a:p>
          <a:p>
            <a:r>
              <a:rPr lang="en-US" dirty="0" smtClean="0"/>
              <a:t> </a:t>
            </a:r>
            <a:r>
              <a:rPr lang="en-US" dirty="0"/>
              <a:t>Do you have </a:t>
            </a:r>
            <a:r>
              <a:rPr lang="en-US" dirty="0" smtClean="0"/>
              <a:t>any questions, please contact us at </a:t>
            </a:r>
            <a:r>
              <a:rPr lang="en-US" dirty="0" err="1" smtClean="0"/>
              <a:t>Funka</a:t>
            </a:r>
            <a:r>
              <a:rPr lang="en-US" dirty="0" smtClean="0"/>
              <a:t>.</a:t>
            </a:r>
          </a:p>
          <a:p>
            <a:endParaRPr lang="en-US" dirty="0" smtClean="0"/>
          </a:p>
          <a:p>
            <a:r>
              <a:rPr lang="en-US" dirty="0" smtClean="0"/>
              <a:t> </a:t>
            </a:r>
            <a:r>
              <a:rPr lang="en-US" sz="2800" dirty="0" smtClean="0"/>
              <a:t>funka@kth.se</a:t>
            </a:r>
            <a:endParaRPr lang="sv-SE" sz="2800" dirty="0"/>
          </a:p>
        </p:txBody>
      </p:sp>
    </p:spTree>
    <p:extLst>
      <p:ext uri="{BB962C8B-B14F-4D97-AF65-F5344CB8AC3E}">
        <p14:creationId xmlns:p14="http://schemas.microsoft.com/office/powerpoint/2010/main" val="2619568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57196" y="4274572"/>
            <a:ext cx="7202078" cy="1015663"/>
          </a:xfrm>
          <a:prstGeom prst="rect">
            <a:avLst/>
          </a:prstGeom>
          <a:noFill/>
        </p:spPr>
        <p:txBody>
          <a:bodyPr wrap="square" rtlCol="0">
            <a:spAutoFit/>
          </a:bodyPr>
          <a:lstStyle/>
          <a:p>
            <a:endParaRPr lang="sv-SE" sz="1400" dirty="0"/>
          </a:p>
          <a:p>
            <a:r>
              <a:rPr lang="en-US" sz="1400" dirty="0" smtClean="0"/>
              <a:t>KTH University </a:t>
            </a:r>
            <a:r>
              <a:rPr lang="en-US" sz="1400" dirty="0"/>
              <a:t>has </a:t>
            </a:r>
            <a:r>
              <a:rPr lang="en-US" sz="1400" dirty="0" smtClean="0"/>
              <a:t>a </a:t>
            </a:r>
            <a:r>
              <a:rPr lang="en-US" sz="1400" dirty="0"/>
              <a:t>campus license for </a:t>
            </a:r>
            <a:r>
              <a:rPr lang="en-US" sz="1400" dirty="0" err="1"/>
              <a:t>TorTalk</a:t>
            </a:r>
            <a:r>
              <a:rPr lang="en-US" sz="1400" dirty="0"/>
              <a:t> that covers all students and employees.</a:t>
            </a:r>
            <a:endParaRPr lang="sv-SE" sz="1400" dirty="0" smtClean="0"/>
          </a:p>
          <a:p>
            <a:r>
              <a:rPr lang="en-US" sz="1400" dirty="0"/>
              <a:t> You can download the </a:t>
            </a:r>
            <a:r>
              <a:rPr lang="en-US" sz="1400" dirty="0" smtClean="0"/>
              <a:t>installation</a:t>
            </a:r>
            <a:r>
              <a:rPr lang="sv-SE" sz="1400" dirty="0" smtClean="0">
                <a:solidFill>
                  <a:schemeClr val="accent1">
                    <a:lumMod val="75000"/>
                  </a:schemeClr>
                </a:solidFill>
              </a:rPr>
              <a:t>: </a:t>
            </a:r>
            <a:r>
              <a:rPr lang="sv-SE" sz="1400" u="sng" dirty="0" smtClean="0">
                <a:solidFill>
                  <a:schemeClr val="accent1">
                    <a:lumMod val="75000"/>
                  </a:schemeClr>
                </a:solidFill>
              </a:rPr>
              <a:t>https</a:t>
            </a:r>
            <a:r>
              <a:rPr lang="sv-SE" sz="1400" u="sng" dirty="0">
                <a:solidFill>
                  <a:schemeClr val="accent1">
                    <a:lumMod val="75000"/>
                  </a:schemeClr>
                </a:solidFill>
              </a:rPr>
              <a:t>://www.kth.se/student/kth-it-support</a:t>
            </a:r>
            <a:endParaRPr lang="sv-SE" sz="1400" dirty="0">
              <a:solidFill>
                <a:schemeClr val="accent1">
                  <a:lumMod val="75000"/>
                </a:schemeClr>
              </a:solidFill>
            </a:endParaRPr>
          </a:p>
          <a:p>
            <a:endParaRPr lang="sv-SE" dirty="0"/>
          </a:p>
        </p:txBody>
      </p:sp>
      <p:pic>
        <p:nvPicPr>
          <p:cNvPr id="3" name="Bildobjekt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7722" y="625980"/>
            <a:ext cx="5238571" cy="3492380"/>
          </a:xfrm>
          <a:prstGeom prst="rect">
            <a:avLst/>
          </a:prstGeom>
        </p:spPr>
      </p:pic>
    </p:spTree>
    <p:extLst>
      <p:ext uri="{BB962C8B-B14F-4D97-AF65-F5344CB8AC3E}">
        <p14:creationId xmlns:p14="http://schemas.microsoft.com/office/powerpoint/2010/main" val="1341485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0558" t="54492" r="36158" b="10051"/>
          <a:stretch/>
        </p:blipFill>
        <p:spPr bwMode="auto">
          <a:xfrm>
            <a:off x="2401368" y="2942376"/>
            <a:ext cx="4353312" cy="1689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139881" y="767474"/>
            <a:ext cx="3893449" cy="2534441"/>
          </a:xfrm>
          <a:prstGeom prst="ellipse">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
        <p:nvSpPr>
          <p:cNvPr id="6" name="TextBox 5"/>
          <p:cNvSpPr txBox="1"/>
          <p:nvPr/>
        </p:nvSpPr>
        <p:spPr>
          <a:xfrm>
            <a:off x="2812425" y="1518285"/>
            <a:ext cx="2702186" cy="1384995"/>
          </a:xfrm>
          <a:prstGeom prst="rect">
            <a:avLst/>
          </a:prstGeom>
          <a:noFill/>
        </p:spPr>
        <p:txBody>
          <a:bodyPr wrap="square" rtlCol="0">
            <a:spAutoFit/>
          </a:bodyPr>
          <a:lstStyle/>
          <a:p>
            <a:r>
              <a:rPr lang="sv-SE" sz="1400" dirty="0" smtClean="0">
                <a:solidFill>
                  <a:schemeClr val="bg1"/>
                </a:solidFill>
              </a:rPr>
              <a:t>Do </a:t>
            </a:r>
            <a:r>
              <a:rPr lang="sv-SE" sz="1400" dirty="0" err="1" smtClean="0">
                <a:solidFill>
                  <a:schemeClr val="bg1"/>
                </a:solidFill>
              </a:rPr>
              <a:t>you</a:t>
            </a:r>
            <a:r>
              <a:rPr lang="sv-SE" sz="1400" dirty="0" smtClean="0">
                <a:solidFill>
                  <a:schemeClr val="bg1"/>
                </a:solidFill>
              </a:rPr>
              <a:t> </a:t>
            </a:r>
            <a:r>
              <a:rPr lang="sv-SE" sz="1400" dirty="0" err="1" smtClean="0">
                <a:solidFill>
                  <a:schemeClr val="bg1"/>
                </a:solidFill>
              </a:rPr>
              <a:t>have</a:t>
            </a:r>
            <a:r>
              <a:rPr lang="sv-SE" sz="1400" dirty="0" smtClean="0">
                <a:solidFill>
                  <a:schemeClr val="bg1"/>
                </a:solidFill>
              </a:rPr>
              <a:t> a </a:t>
            </a:r>
            <a:r>
              <a:rPr lang="sv-SE" sz="1400" dirty="0" err="1" smtClean="0">
                <a:solidFill>
                  <a:schemeClr val="bg1"/>
                </a:solidFill>
              </a:rPr>
              <a:t>reading</a:t>
            </a:r>
            <a:r>
              <a:rPr lang="sv-SE" sz="1400" dirty="0" smtClean="0">
                <a:solidFill>
                  <a:schemeClr val="bg1"/>
                </a:solidFill>
              </a:rPr>
              <a:t> </a:t>
            </a:r>
            <a:r>
              <a:rPr lang="sv-SE" sz="1400" dirty="0" err="1" smtClean="0">
                <a:solidFill>
                  <a:schemeClr val="bg1"/>
                </a:solidFill>
              </a:rPr>
              <a:t>disability</a:t>
            </a:r>
            <a:r>
              <a:rPr lang="sv-SE" sz="1400" dirty="0" smtClean="0">
                <a:solidFill>
                  <a:schemeClr val="bg1"/>
                </a:solidFill>
              </a:rPr>
              <a:t>?</a:t>
            </a:r>
          </a:p>
          <a:p>
            <a:endParaRPr lang="sv-SE" sz="1400" dirty="0" smtClean="0">
              <a:solidFill>
                <a:schemeClr val="bg1"/>
              </a:solidFill>
            </a:endParaRPr>
          </a:p>
          <a:p>
            <a:r>
              <a:rPr lang="sv-SE" sz="1400" dirty="0" err="1" smtClean="0">
                <a:solidFill>
                  <a:schemeClr val="bg1"/>
                </a:solidFill>
              </a:rPr>
              <a:t>Welcome</a:t>
            </a:r>
            <a:r>
              <a:rPr lang="sv-SE" sz="1400" dirty="0" smtClean="0">
                <a:solidFill>
                  <a:schemeClr val="bg1"/>
                </a:solidFill>
              </a:rPr>
              <a:t> </a:t>
            </a:r>
            <a:r>
              <a:rPr lang="sv-SE" sz="1400" dirty="0" err="1" smtClean="0">
                <a:solidFill>
                  <a:schemeClr val="bg1"/>
                </a:solidFill>
              </a:rPr>
              <a:t>to</a:t>
            </a:r>
            <a:r>
              <a:rPr lang="sv-SE" sz="1400" dirty="0" smtClean="0">
                <a:solidFill>
                  <a:schemeClr val="bg1"/>
                </a:solidFill>
              </a:rPr>
              <a:t> KTH </a:t>
            </a:r>
            <a:r>
              <a:rPr lang="sv-SE" sz="1400" dirty="0" err="1" smtClean="0">
                <a:solidFill>
                  <a:schemeClr val="bg1"/>
                </a:solidFill>
              </a:rPr>
              <a:t>Library</a:t>
            </a:r>
            <a:r>
              <a:rPr lang="sv-SE" sz="1400" dirty="0" smtClean="0">
                <a:solidFill>
                  <a:schemeClr val="bg1"/>
                </a:solidFill>
              </a:rPr>
              <a:t>!</a:t>
            </a:r>
          </a:p>
          <a:p>
            <a:endParaRPr lang="sv-SE" sz="1400" dirty="0" smtClean="0">
              <a:solidFill>
                <a:schemeClr val="bg1"/>
              </a:solidFill>
            </a:endParaRPr>
          </a:p>
          <a:p>
            <a:r>
              <a:rPr lang="sv-SE" sz="1400" dirty="0" smtClean="0">
                <a:solidFill>
                  <a:schemeClr val="bg1"/>
                </a:solidFill>
              </a:rPr>
              <a:t>E-mail: ask-kthb@kth.se</a:t>
            </a:r>
            <a:endParaRPr lang="sv-SE" sz="1400" dirty="0">
              <a:solidFill>
                <a:schemeClr val="bg1"/>
              </a:solidFill>
            </a:endParaRPr>
          </a:p>
        </p:txBody>
      </p:sp>
      <p:sp>
        <p:nvSpPr>
          <p:cNvPr id="7" name="TextBox 6"/>
          <p:cNvSpPr txBox="1"/>
          <p:nvPr/>
        </p:nvSpPr>
        <p:spPr>
          <a:xfrm>
            <a:off x="1668876" y="4869230"/>
            <a:ext cx="5585515" cy="523220"/>
          </a:xfrm>
          <a:prstGeom prst="rect">
            <a:avLst/>
          </a:prstGeom>
          <a:solidFill>
            <a:srgbClr val="800080"/>
          </a:solidFill>
        </p:spPr>
        <p:txBody>
          <a:bodyPr wrap="square" rtlCol="0">
            <a:spAutoFit/>
          </a:bodyPr>
          <a:lstStyle/>
          <a:p>
            <a:r>
              <a:rPr lang="en-US" sz="1400" dirty="0" smtClean="0">
                <a:solidFill>
                  <a:schemeClr val="bg1"/>
                </a:solidFill>
              </a:rPr>
              <a:t>You can read </a:t>
            </a:r>
            <a:r>
              <a:rPr lang="en-US" sz="1400" dirty="0">
                <a:solidFill>
                  <a:schemeClr val="bg1"/>
                </a:solidFill>
              </a:rPr>
              <a:t>audio books in several different ways: using mobile </a:t>
            </a:r>
            <a:r>
              <a:rPr lang="en-US" sz="1400" dirty="0" smtClean="0">
                <a:solidFill>
                  <a:schemeClr val="bg1"/>
                </a:solidFill>
              </a:rPr>
              <a:t>phone, tablet or </a:t>
            </a:r>
            <a:r>
              <a:rPr lang="en-US" sz="1400" dirty="0">
                <a:solidFill>
                  <a:schemeClr val="bg1"/>
                </a:solidFill>
              </a:rPr>
              <a:t>a </a:t>
            </a:r>
            <a:r>
              <a:rPr lang="en-US" sz="1400" dirty="0" smtClean="0">
                <a:solidFill>
                  <a:schemeClr val="bg1"/>
                </a:solidFill>
              </a:rPr>
              <a:t>computer</a:t>
            </a:r>
            <a:r>
              <a:rPr lang="en-US" sz="1400" dirty="0">
                <a:solidFill>
                  <a:schemeClr val="bg1"/>
                </a:solidFill>
              </a:rPr>
              <a:t>.</a:t>
            </a:r>
            <a:endParaRPr lang="sv-SE" sz="1400" dirty="0">
              <a:solidFill>
                <a:schemeClr val="bg1"/>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3330" y="610175"/>
            <a:ext cx="2442122" cy="486501"/>
          </a:xfrm>
          <a:prstGeom prst="rect">
            <a:avLst/>
          </a:prstGeom>
        </p:spPr>
      </p:pic>
    </p:spTree>
    <p:extLst>
      <p:ext uri="{BB962C8B-B14F-4D97-AF65-F5344CB8AC3E}">
        <p14:creationId xmlns:p14="http://schemas.microsoft.com/office/powerpoint/2010/main" val="2145863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p:txBody>
          <a:bodyPr>
            <a:normAutofit fontScale="90000"/>
          </a:bodyPr>
          <a:lstStyle/>
          <a:p>
            <a:r>
              <a:rPr lang="en-US" dirty="0"/>
              <a:t>Information for </a:t>
            </a:r>
            <a:r>
              <a:rPr lang="en-US" dirty="0" smtClean="0"/>
              <a:t>new students </a:t>
            </a:r>
            <a:r>
              <a:rPr lang="en-US" dirty="0"/>
              <a:t>on gender equality, diversity and equal </a:t>
            </a:r>
            <a:r>
              <a:rPr lang="en-US" dirty="0" smtClean="0"/>
              <a:t>opportunity </a:t>
            </a:r>
            <a:r>
              <a:rPr lang="en-US" dirty="0"/>
              <a:t>at KTH</a:t>
            </a:r>
            <a:endParaRPr lang="sv-SE" dirty="0"/>
          </a:p>
        </p:txBody>
      </p:sp>
      <p:sp>
        <p:nvSpPr>
          <p:cNvPr id="6" name="Underrubrik 5"/>
          <p:cNvSpPr>
            <a:spLocks noGrp="1"/>
          </p:cNvSpPr>
          <p:nvPr>
            <p:ph type="subTitle" idx="1"/>
          </p:nvPr>
        </p:nvSpPr>
        <p:spPr/>
        <p:txBody>
          <a:bodyPr/>
          <a:lstStyle/>
          <a:p>
            <a:r>
              <a:rPr lang="sv-SE" dirty="0" smtClean="0"/>
              <a:t>Alice Marshall</a:t>
            </a:r>
            <a:endParaRPr lang="sv-SE" dirty="0"/>
          </a:p>
        </p:txBody>
      </p:sp>
      <p:sp>
        <p:nvSpPr>
          <p:cNvPr id="4" name="Line 6"/>
          <p:cNvSpPr>
            <a:spLocks noChangeShapeType="1"/>
          </p:cNvSpPr>
          <p:nvPr/>
        </p:nvSpPr>
        <p:spPr bwMode="auto">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51762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KTH’s</a:t>
            </a:r>
            <a:r>
              <a:rPr lang="sv-SE" dirty="0" smtClean="0"/>
              <a:t> </a:t>
            </a:r>
            <a:r>
              <a:rPr lang="sv-SE" dirty="0" err="1" smtClean="0"/>
              <a:t>values</a:t>
            </a:r>
            <a:r>
              <a:rPr lang="sv-SE" dirty="0" smtClean="0"/>
              <a:t> and JML (gender </a:t>
            </a:r>
            <a:r>
              <a:rPr lang="sv-SE" dirty="0" err="1" smtClean="0"/>
              <a:t>equality</a:t>
            </a:r>
            <a:r>
              <a:rPr lang="sv-SE" dirty="0" smtClean="0"/>
              <a:t>, </a:t>
            </a:r>
            <a:r>
              <a:rPr lang="sv-SE" dirty="0" err="1" smtClean="0"/>
              <a:t>diversity</a:t>
            </a:r>
            <a:r>
              <a:rPr lang="sv-SE" dirty="0" smtClean="0"/>
              <a:t> and </a:t>
            </a:r>
            <a:r>
              <a:rPr lang="sv-SE" dirty="0" err="1" smtClean="0"/>
              <a:t>equal</a:t>
            </a:r>
            <a:r>
              <a:rPr lang="sv-SE" dirty="0" smtClean="0"/>
              <a:t> </a:t>
            </a:r>
            <a:r>
              <a:rPr lang="sv-SE" dirty="0" err="1" smtClean="0"/>
              <a:t>opportunity</a:t>
            </a:r>
            <a:r>
              <a:rPr lang="sv-SE" dirty="0" smtClean="0"/>
              <a:t>)</a:t>
            </a:r>
            <a:endParaRPr lang="sv-SE" dirty="0"/>
          </a:p>
        </p:txBody>
      </p:sp>
      <p:sp>
        <p:nvSpPr>
          <p:cNvPr id="3" name="Platshållare för innehåll 2"/>
          <p:cNvSpPr>
            <a:spLocks noGrp="1"/>
          </p:cNvSpPr>
          <p:nvPr>
            <p:ph idx="1"/>
          </p:nvPr>
        </p:nvSpPr>
        <p:spPr/>
        <p:txBody>
          <a:bodyPr>
            <a:normAutofit fontScale="92500" lnSpcReduction="10000"/>
          </a:bodyPr>
          <a:lstStyle/>
          <a:p>
            <a:r>
              <a:rPr lang="sv-SE" dirty="0"/>
              <a:t> </a:t>
            </a:r>
            <a:r>
              <a:rPr lang="en-US" dirty="0"/>
              <a:t>"KTH has </a:t>
            </a:r>
            <a:r>
              <a:rPr lang="en-US" dirty="0" smtClean="0"/>
              <a:t>values based </a:t>
            </a:r>
            <a:r>
              <a:rPr lang="en-US" dirty="0"/>
              <a:t>on democracy, </a:t>
            </a:r>
            <a:r>
              <a:rPr lang="en-US" dirty="0" smtClean="0"/>
              <a:t>the equal value of all people, </a:t>
            </a:r>
            <a:r>
              <a:rPr lang="en-US" dirty="0"/>
              <a:t>human rights </a:t>
            </a:r>
            <a:r>
              <a:rPr lang="en-US" dirty="0" smtClean="0"/>
              <a:t>and </a:t>
            </a:r>
            <a:r>
              <a:rPr lang="en-US" dirty="0"/>
              <a:t>a free and open discussion. </a:t>
            </a:r>
            <a:r>
              <a:rPr lang="en-US" dirty="0">
                <a:solidFill>
                  <a:srgbClr val="FF0000"/>
                </a:solidFill>
              </a:rPr>
              <a:t>Equality between men and women as well as </a:t>
            </a:r>
            <a:r>
              <a:rPr lang="en-US" dirty="0" smtClean="0">
                <a:solidFill>
                  <a:srgbClr val="FF0000"/>
                </a:solidFill>
              </a:rPr>
              <a:t>prevention </a:t>
            </a:r>
            <a:r>
              <a:rPr lang="en-US" dirty="0">
                <a:solidFill>
                  <a:srgbClr val="FF0000"/>
                </a:solidFill>
              </a:rPr>
              <a:t>of all forms of discrimination </a:t>
            </a:r>
            <a:r>
              <a:rPr lang="en-US" dirty="0" smtClean="0">
                <a:solidFill>
                  <a:srgbClr val="FF0000"/>
                </a:solidFill>
              </a:rPr>
              <a:t>is both an issue of quality </a:t>
            </a:r>
            <a:r>
              <a:rPr lang="en-US" dirty="0">
                <a:solidFill>
                  <a:srgbClr val="FF0000"/>
                </a:solidFill>
              </a:rPr>
              <a:t>and an obvious part of KTH's </a:t>
            </a:r>
            <a:r>
              <a:rPr lang="en-US" dirty="0" smtClean="0">
                <a:solidFill>
                  <a:srgbClr val="FF0000"/>
                </a:solidFill>
              </a:rPr>
              <a:t>values.</a:t>
            </a:r>
            <a:r>
              <a:rPr lang="en-US" dirty="0" smtClean="0"/>
              <a:t> Gender equality </a:t>
            </a:r>
            <a:r>
              <a:rPr lang="en-US" dirty="0"/>
              <a:t>and diversity among employees and students is also an important resource for KTH. </a:t>
            </a:r>
            <a:endParaRPr lang="en-US" dirty="0" smtClean="0"/>
          </a:p>
          <a:p>
            <a:endParaRPr lang="en-US" dirty="0"/>
          </a:p>
          <a:p>
            <a:r>
              <a:rPr lang="en-US" dirty="0" smtClean="0"/>
              <a:t>KTH's </a:t>
            </a:r>
            <a:r>
              <a:rPr lang="en-US" dirty="0"/>
              <a:t>activities are based on the conviction that </a:t>
            </a:r>
            <a:r>
              <a:rPr lang="en-US" dirty="0">
                <a:solidFill>
                  <a:srgbClr val="FF0000"/>
                </a:solidFill>
              </a:rPr>
              <a:t>education and research can and should contribute to better living conditions and to an ecologically, socially and economically sustainable social development. </a:t>
            </a:r>
            <a:r>
              <a:rPr lang="en-US" dirty="0"/>
              <a:t>As a technical university, KTH has a special responsibility for developing and communicating the knowledge needed to promote such sustainable development</a:t>
            </a:r>
            <a:r>
              <a:rPr lang="en-US" dirty="0" smtClean="0"/>
              <a:t>."</a:t>
            </a:r>
            <a:endParaRPr lang="sv-SE" dirty="0"/>
          </a:p>
        </p:txBody>
      </p:sp>
    </p:spTree>
    <p:extLst>
      <p:ext uri="{BB962C8B-B14F-4D97-AF65-F5344CB8AC3E}">
        <p14:creationId xmlns:p14="http://schemas.microsoft.com/office/powerpoint/2010/main" val="280787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KTH’s</a:t>
            </a:r>
            <a:r>
              <a:rPr lang="sv-SE" dirty="0" smtClean="0"/>
              <a:t> </a:t>
            </a:r>
            <a:r>
              <a:rPr lang="sv-SE" dirty="0" err="1" smtClean="0"/>
              <a:t>Code</a:t>
            </a:r>
            <a:r>
              <a:rPr lang="sv-SE" dirty="0" smtClean="0"/>
              <a:t> </a:t>
            </a:r>
            <a:r>
              <a:rPr lang="sv-SE" dirty="0" err="1" smtClean="0"/>
              <a:t>of</a:t>
            </a:r>
            <a:r>
              <a:rPr lang="sv-SE" dirty="0" smtClean="0"/>
              <a:t> </a:t>
            </a:r>
            <a:r>
              <a:rPr lang="sv-SE" dirty="0" err="1" smtClean="0"/>
              <a:t>Conduct</a:t>
            </a:r>
            <a:r>
              <a:rPr lang="sv-SE" dirty="0" smtClean="0"/>
              <a:t> for studenter</a:t>
            </a:r>
            <a:endParaRPr lang="sv-SE" dirty="0"/>
          </a:p>
        </p:txBody>
      </p:sp>
      <p:sp>
        <p:nvSpPr>
          <p:cNvPr id="3" name="Platshållare för innehåll 2"/>
          <p:cNvSpPr>
            <a:spLocks noGrp="1"/>
          </p:cNvSpPr>
          <p:nvPr>
            <p:ph idx="1"/>
          </p:nvPr>
        </p:nvSpPr>
        <p:spPr/>
        <p:txBody>
          <a:bodyPr>
            <a:normAutofit/>
          </a:bodyPr>
          <a:lstStyle/>
          <a:p>
            <a:pPr marL="342900" indent="-342900">
              <a:buFont typeface="Arial" panose="020B0604020202020204" pitchFamily="34" charset="0"/>
              <a:buChar char="•"/>
            </a:pPr>
            <a:r>
              <a:rPr lang="en-US" dirty="0"/>
              <a:t>I take into account the equal value of all people. </a:t>
            </a:r>
          </a:p>
          <a:p>
            <a:pPr marL="342900" indent="-342900">
              <a:buFont typeface="Arial" panose="020B0604020202020204" pitchFamily="34" charset="0"/>
              <a:buChar char="•"/>
            </a:pPr>
            <a:r>
              <a:rPr lang="en-US" dirty="0" smtClean="0"/>
              <a:t>Equal opportunity </a:t>
            </a:r>
            <a:r>
              <a:rPr lang="en-US" dirty="0"/>
              <a:t>at KTH </a:t>
            </a:r>
            <a:r>
              <a:rPr lang="en-US" dirty="0" smtClean="0"/>
              <a:t>includes </a:t>
            </a:r>
            <a:r>
              <a:rPr lang="en-US" dirty="0"/>
              <a:t>a respectful and inclusive working environment and study environment free from harassment, sexual harassment, discrimination and </a:t>
            </a:r>
            <a:r>
              <a:rPr lang="en-US" dirty="0" smtClean="0"/>
              <a:t>bullying. </a:t>
            </a:r>
            <a:r>
              <a:rPr lang="en-US" dirty="0"/>
              <a:t>I </a:t>
            </a:r>
            <a:r>
              <a:rPr lang="en-US" dirty="0" smtClean="0"/>
              <a:t>have a responsibility </a:t>
            </a:r>
            <a:r>
              <a:rPr lang="en-US" dirty="0"/>
              <a:t>to treat others with respect. </a:t>
            </a:r>
            <a:endParaRPr lang="en-US" dirty="0" smtClean="0"/>
          </a:p>
          <a:p>
            <a:pPr marL="342900" indent="-342900">
              <a:buFont typeface="Arial" panose="020B0604020202020204" pitchFamily="34" charset="0"/>
              <a:buChar char="•"/>
            </a:pPr>
            <a:r>
              <a:rPr lang="en-US" dirty="0" smtClean="0"/>
              <a:t>I interact professionally with others in </a:t>
            </a:r>
            <a:r>
              <a:rPr lang="en-US" dirty="0"/>
              <a:t>meetings and in my communication.  </a:t>
            </a:r>
            <a:endParaRPr lang="en-US" dirty="0" smtClean="0"/>
          </a:p>
          <a:p>
            <a:pPr marL="342900" indent="-342900">
              <a:buFont typeface="Arial" panose="020B0604020202020204" pitchFamily="34" charset="0"/>
              <a:buChar char="•"/>
            </a:pPr>
            <a:r>
              <a:rPr lang="en-US" dirty="0" smtClean="0"/>
              <a:t>I </a:t>
            </a:r>
            <a:r>
              <a:rPr lang="en-US" dirty="0"/>
              <a:t>am aware that discrimination, harassment, sexual harassment</a:t>
            </a:r>
            <a:r>
              <a:rPr lang="en-US" dirty="0" smtClean="0"/>
              <a:t>, bullying and </a:t>
            </a:r>
            <a:r>
              <a:rPr lang="en-US" dirty="0"/>
              <a:t>violation of KTH's values ​​and </a:t>
            </a:r>
            <a:r>
              <a:rPr lang="en-US" dirty="0" smtClean="0"/>
              <a:t>KTH’s </a:t>
            </a:r>
            <a:r>
              <a:rPr lang="en-US" dirty="0"/>
              <a:t>guidelines may lead to disciplinary action.</a:t>
            </a:r>
          </a:p>
        </p:txBody>
      </p:sp>
      <p:sp>
        <p:nvSpPr>
          <p:cNvPr id="4" name="TextBox 3"/>
          <p:cNvSpPr txBox="1"/>
          <p:nvPr/>
        </p:nvSpPr>
        <p:spPr>
          <a:xfrm>
            <a:off x="1380653" y="5618543"/>
            <a:ext cx="7215612" cy="276999"/>
          </a:xfrm>
          <a:prstGeom prst="rect">
            <a:avLst/>
          </a:prstGeom>
          <a:noFill/>
        </p:spPr>
        <p:txBody>
          <a:bodyPr wrap="square" rtlCol="0">
            <a:spAutoFit/>
          </a:bodyPr>
          <a:lstStyle/>
          <a:p>
            <a:r>
              <a:rPr lang="sv-SE" sz="1200" dirty="0"/>
              <a:t>https://www.kth.se/student/studentliv/studentratt/uppforandekod-for-studenter-1.796562</a:t>
            </a:r>
          </a:p>
        </p:txBody>
      </p:sp>
    </p:spTree>
    <p:extLst>
      <p:ext uri="{BB962C8B-B14F-4D97-AF65-F5344CB8AC3E}">
        <p14:creationId xmlns:p14="http://schemas.microsoft.com/office/powerpoint/2010/main" val="3314859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604046"/>
            <a:ext cx="6935788" cy="668338"/>
          </a:xfrm>
        </p:spPr>
        <p:txBody>
          <a:bodyPr/>
          <a:lstStyle/>
          <a:p>
            <a:r>
              <a:rPr lang="sv-SE" dirty="0"/>
              <a:t>Contacts for students in the </a:t>
            </a:r>
            <a:r>
              <a:rPr lang="sv-SE" dirty="0" err="1"/>
              <a:t>case</a:t>
            </a:r>
            <a:r>
              <a:rPr lang="sv-SE" dirty="0"/>
              <a:t> </a:t>
            </a:r>
            <a:r>
              <a:rPr lang="sv-SE" dirty="0" err="1"/>
              <a:t>of</a:t>
            </a:r>
            <a:r>
              <a:rPr lang="sv-SE" dirty="0"/>
              <a:t> </a:t>
            </a:r>
            <a:r>
              <a:rPr lang="sv-SE" dirty="0" err="1"/>
              <a:t>harassment</a:t>
            </a:r>
            <a:r>
              <a:rPr lang="sv-SE" dirty="0"/>
              <a:t>, sexual </a:t>
            </a:r>
            <a:r>
              <a:rPr lang="sv-SE" dirty="0" err="1"/>
              <a:t>harassment</a:t>
            </a:r>
            <a:r>
              <a:rPr lang="sv-SE" dirty="0"/>
              <a:t>, </a:t>
            </a:r>
            <a:r>
              <a:rPr lang="sv-SE" dirty="0" err="1"/>
              <a:t>discrimination</a:t>
            </a:r>
            <a:r>
              <a:rPr lang="sv-SE" dirty="0"/>
              <a:t> or </a:t>
            </a:r>
            <a:r>
              <a:rPr lang="sv-SE" dirty="0" err="1"/>
              <a:t>bullying</a:t>
            </a:r>
            <a:endParaRPr lang="sv-SE" dirty="0"/>
          </a:p>
        </p:txBody>
      </p:sp>
      <p:sp>
        <p:nvSpPr>
          <p:cNvPr id="3" name="Content Placeholder 2"/>
          <p:cNvSpPr>
            <a:spLocks noGrp="1"/>
          </p:cNvSpPr>
          <p:nvPr>
            <p:ph idx="1"/>
          </p:nvPr>
        </p:nvSpPr>
        <p:spPr>
          <a:xfrm>
            <a:off x="1619249" y="1396126"/>
            <a:ext cx="7086211" cy="4323539"/>
          </a:xfrm>
        </p:spPr>
        <p:txBody>
          <a:bodyPr>
            <a:normAutofit fontScale="62500" lnSpcReduction="20000"/>
          </a:bodyPr>
          <a:lstStyle/>
          <a:p>
            <a:endParaRPr lang="sv-SE" sz="2900" dirty="0"/>
          </a:p>
          <a:p>
            <a:pPr marL="457200" indent="-457200">
              <a:buFont typeface="+mj-lt"/>
              <a:buAutoNum type="arabicPeriod"/>
            </a:pPr>
            <a:r>
              <a:rPr lang="sv-SE" sz="2900" b="1" dirty="0" smtClean="0"/>
              <a:t>ABE: </a:t>
            </a:r>
            <a:r>
              <a:rPr lang="sv-SE" sz="2900" dirty="0" smtClean="0"/>
              <a:t>Cecilia </a:t>
            </a:r>
            <a:r>
              <a:rPr lang="sv-SE" sz="2900" dirty="0"/>
              <a:t>Månson Blom</a:t>
            </a:r>
          </a:p>
          <a:p>
            <a:pPr marL="457200" indent="-457200">
              <a:buFont typeface="+mj-lt"/>
              <a:buAutoNum type="arabicPeriod"/>
            </a:pPr>
            <a:r>
              <a:rPr lang="sv-SE" sz="2900" b="1" dirty="0" smtClean="0"/>
              <a:t>CBH: </a:t>
            </a:r>
            <a:r>
              <a:rPr lang="sv-SE" sz="2900" dirty="0" smtClean="0"/>
              <a:t>Annelie Fredriksson, My Lönn, Sara </a:t>
            </a:r>
            <a:r>
              <a:rPr lang="sv-SE" sz="2900" dirty="0"/>
              <a:t>Sabrie</a:t>
            </a:r>
          </a:p>
          <a:p>
            <a:pPr marL="457200" indent="-457200">
              <a:buFont typeface="+mj-lt"/>
              <a:buAutoNum type="arabicPeriod"/>
            </a:pPr>
            <a:r>
              <a:rPr lang="sv-SE" sz="2900" b="1" dirty="0" smtClean="0"/>
              <a:t>EECS: </a:t>
            </a:r>
            <a:r>
              <a:rPr lang="sv-SE" sz="2900" dirty="0" smtClean="0"/>
              <a:t>Agnieszka Stasiak, Alicja Lissenko, Anneli Åkesson, Kathy Hammar, Nilgun </a:t>
            </a:r>
            <a:r>
              <a:rPr lang="sv-SE" sz="2900" dirty="0"/>
              <a:t>Tosun</a:t>
            </a:r>
          </a:p>
          <a:p>
            <a:pPr marL="457200" indent="-457200">
              <a:buFont typeface="+mj-lt"/>
              <a:buAutoNum type="arabicPeriod"/>
            </a:pPr>
            <a:r>
              <a:rPr lang="sv-SE" sz="2900" b="1" dirty="0" smtClean="0"/>
              <a:t>ITM: </a:t>
            </a:r>
            <a:r>
              <a:rPr lang="sv-SE" sz="2900" dirty="0" smtClean="0"/>
              <a:t>Andreas </a:t>
            </a:r>
            <a:r>
              <a:rPr lang="sv-SE" sz="2900" dirty="0"/>
              <a:t>Alm </a:t>
            </a:r>
            <a:r>
              <a:rPr lang="sv-SE" sz="2900" dirty="0" smtClean="0"/>
              <a:t>Arvidsson</a:t>
            </a:r>
          </a:p>
          <a:p>
            <a:pPr marL="457200" indent="-457200">
              <a:buFont typeface="+mj-lt"/>
              <a:buAutoNum type="arabicPeriod"/>
            </a:pPr>
            <a:r>
              <a:rPr lang="sv-SE" sz="2900" b="1" dirty="0" smtClean="0"/>
              <a:t>SCI: </a:t>
            </a:r>
            <a:r>
              <a:rPr lang="sv-SE" sz="2900" dirty="0" smtClean="0"/>
              <a:t>Hannasara </a:t>
            </a:r>
            <a:r>
              <a:rPr lang="sv-SE" sz="2900" dirty="0"/>
              <a:t>Karlsson</a:t>
            </a:r>
          </a:p>
          <a:p>
            <a:pPr marL="457200" indent="-457200">
              <a:buFont typeface="+mj-lt"/>
              <a:buAutoNum type="arabicPeriod"/>
            </a:pPr>
            <a:r>
              <a:rPr lang="sv-SE" sz="2900" b="1" dirty="0" err="1"/>
              <a:t>KTH’s</a:t>
            </a:r>
            <a:r>
              <a:rPr lang="sv-SE" sz="2900" b="1" dirty="0"/>
              <a:t> central </a:t>
            </a:r>
            <a:r>
              <a:rPr lang="sv-SE" sz="2900" b="1" dirty="0" err="1"/>
              <a:t>point</a:t>
            </a:r>
            <a:r>
              <a:rPr lang="sv-SE" sz="2900" b="1" dirty="0"/>
              <a:t> </a:t>
            </a:r>
            <a:r>
              <a:rPr lang="sv-SE" sz="2900" b="1" dirty="0" err="1"/>
              <a:t>of</a:t>
            </a:r>
            <a:r>
              <a:rPr lang="sv-SE" sz="2900" b="1" dirty="0"/>
              <a:t> </a:t>
            </a:r>
            <a:r>
              <a:rPr lang="sv-SE" sz="2900" b="1" dirty="0" err="1"/>
              <a:t>contact</a:t>
            </a:r>
            <a:r>
              <a:rPr lang="sv-SE" sz="2900" b="1" dirty="0"/>
              <a:t>, Student Services: </a:t>
            </a:r>
            <a:r>
              <a:rPr lang="sv-SE" sz="2900" dirty="0" smtClean="0"/>
              <a:t>Lena Salomonson or Nina Holmsten</a:t>
            </a:r>
          </a:p>
          <a:p>
            <a:pPr marL="457200" indent="-457200">
              <a:buFont typeface="+mj-lt"/>
              <a:buAutoNum type="arabicPeriod"/>
            </a:pPr>
            <a:r>
              <a:rPr lang="sv-SE" sz="2900" b="1" dirty="0"/>
              <a:t>THS, </a:t>
            </a:r>
            <a:r>
              <a:rPr lang="sv-SE" sz="2900" b="1" dirty="0" err="1"/>
              <a:t>Head</a:t>
            </a:r>
            <a:r>
              <a:rPr lang="sv-SE" sz="2900" b="1" dirty="0"/>
              <a:t> </a:t>
            </a:r>
            <a:r>
              <a:rPr lang="sv-SE" sz="2900" b="1" dirty="0" err="1"/>
              <a:t>of</a:t>
            </a:r>
            <a:r>
              <a:rPr lang="sv-SE" sz="2900" b="1" dirty="0"/>
              <a:t> Student Welfare</a:t>
            </a:r>
            <a:r>
              <a:rPr lang="sv-SE" sz="2900" dirty="0"/>
              <a:t>: studiesocialt@ths.kth.se</a:t>
            </a:r>
          </a:p>
          <a:p>
            <a:pPr marL="457200" indent="-457200">
              <a:buFont typeface="+mj-lt"/>
              <a:buAutoNum type="arabicPeriod"/>
            </a:pPr>
            <a:r>
              <a:rPr lang="en-US" sz="2900" b="1" dirty="0"/>
              <a:t>Student Health: </a:t>
            </a:r>
            <a:r>
              <a:rPr lang="en-US" sz="2900" dirty="0"/>
              <a:t>studenthalsan-skoterska@avonova.se, 08-120 125 00</a:t>
            </a:r>
          </a:p>
          <a:p>
            <a:endParaRPr lang="sv-SE" sz="2900" dirty="0" smtClean="0"/>
          </a:p>
          <a:p>
            <a:r>
              <a:rPr lang="sv-SE" sz="2900" b="1" dirty="0" smtClean="0"/>
              <a:t>For </a:t>
            </a:r>
            <a:r>
              <a:rPr lang="sv-SE" sz="2900" b="1" dirty="0" err="1" smtClean="0"/>
              <a:t>more</a:t>
            </a:r>
            <a:r>
              <a:rPr lang="sv-SE" sz="2900" b="1" dirty="0" smtClean="0"/>
              <a:t> information, go </a:t>
            </a:r>
            <a:r>
              <a:rPr lang="sv-SE" sz="2900" b="1" dirty="0" err="1" smtClean="0"/>
              <a:t>to</a:t>
            </a:r>
            <a:r>
              <a:rPr lang="sv-SE" sz="2900" b="1" dirty="0" smtClean="0"/>
              <a:t>: </a:t>
            </a:r>
            <a:r>
              <a:rPr lang="sv-SE" sz="2900" dirty="0" smtClean="0"/>
              <a:t>https</a:t>
            </a:r>
            <a:r>
              <a:rPr lang="sv-SE" sz="2900" dirty="0"/>
              <a:t>://www.kth.se/student/studentliv/likabehandling-jams/om-nagot-hander-dig/stod-och-anmalan-1.514516</a:t>
            </a:r>
          </a:p>
          <a:p>
            <a:pPr marL="457200" indent="-457200">
              <a:buFont typeface="+mj-lt"/>
              <a:buAutoNum type="arabicPeriod"/>
            </a:pPr>
            <a:endParaRPr lang="sv-SE" dirty="0"/>
          </a:p>
          <a:p>
            <a:pPr marL="457200" indent="-457200">
              <a:buFont typeface="+mj-lt"/>
              <a:buAutoNum type="arabicPeriod"/>
            </a:pPr>
            <a:endParaRPr lang="sv-SE" dirty="0" smtClean="0"/>
          </a:p>
          <a:p>
            <a:pPr marL="457200" indent="-457200">
              <a:buFont typeface="+mj-lt"/>
              <a:buAutoNum type="arabicPeriod"/>
            </a:pPr>
            <a:endParaRPr lang="sv-SE" dirty="0"/>
          </a:p>
        </p:txBody>
      </p:sp>
    </p:spTree>
    <p:extLst>
      <p:ext uri="{BB962C8B-B14F-4D97-AF65-F5344CB8AC3E}">
        <p14:creationId xmlns:p14="http://schemas.microsoft.com/office/powerpoint/2010/main" val="3420823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bunntekst 2"/>
          <p:cNvSpPr>
            <a:spLocks noGrp="1"/>
          </p:cNvSpPr>
          <p:nvPr>
            <p:ph type="ftr" sz="quarter" idx="3"/>
          </p:nvPr>
        </p:nvSpPr>
        <p:spPr/>
        <p:txBody>
          <a:bodyPr/>
          <a:lstStyle/>
          <a:p>
            <a:r>
              <a:rPr lang="nb-NO" sz="4800" dirty="0"/>
              <a:t>Student Health Service</a:t>
            </a:r>
          </a:p>
        </p:txBody>
      </p:sp>
      <p:sp>
        <p:nvSpPr>
          <p:cNvPr id="4" name="Plassholder for dato 3"/>
          <p:cNvSpPr>
            <a:spLocks noGrp="1"/>
          </p:cNvSpPr>
          <p:nvPr>
            <p:ph type="dt" sz="half" idx="10"/>
          </p:nvPr>
        </p:nvSpPr>
        <p:spPr/>
        <p:txBody>
          <a:bodyPr/>
          <a:lstStyle/>
          <a:p>
            <a:r>
              <a:rPr lang="nb-NO" dirty="0" smtClean="0"/>
              <a:t>/</a:t>
            </a:r>
            <a:endParaRPr lang="nb-NO" dirty="0"/>
          </a:p>
        </p:txBody>
      </p:sp>
    </p:spTree>
    <p:extLst>
      <p:ext uri="{BB962C8B-B14F-4D97-AF65-F5344CB8AC3E}">
        <p14:creationId xmlns:p14="http://schemas.microsoft.com/office/powerpoint/2010/main" val="211525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2800" dirty="0"/>
              <a:t>Information about medical matters for guest students</a:t>
            </a:r>
          </a:p>
        </p:txBody>
      </p:sp>
      <p:sp>
        <p:nvSpPr>
          <p:cNvPr id="3" name="Plassholder for innhold 2"/>
          <p:cNvSpPr>
            <a:spLocks noGrp="1"/>
          </p:cNvSpPr>
          <p:nvPr>
            <p:ph idx="1"/>
          </p:nvPr>
        </p:nvSpPr>
        <p:spPr/>
        <p:txBody>
          <a:bodyPr>
            <a:normAutofit lnSpcReduction="10000"/>
          </a:bodyPr>
          <a:lstStyle/>
          <a:p>
            <a:pPr>
              <a:buClr>
                <a:schemeClr val="accent2"/>
              </a:buClr>
            </a:pPr>
            <a:r>
              <a:rPr lang="nb-NO" sz="2400" dirty="0"/>
              <a:t>At the Student Health Service at Avonova you can get counseling and help for problems related to your studies from a Nurse and a Social counsellor</a:t>
            </a:r>
          </a:p>
          <a:p>
            <a:pPr>
              <a:buClr>
                <a:schemeClr val="accent2"/>
              </a:buClr>
            </a:pPr>
            <a:endParaRPr lang="nb-NO" sz="2400" dirty="0"/>
          </a:p>
          <a:p>
            <a:pPr>
              <a:buClr>
                <a:schemeClr val="accent2"/>
              </a:buClr>
            </a:pPr>
            <a:r>
              <a:rPr lang="nb-NO" sz="2400" dirty="0"/>
              <a:t>All appointments must be reserved.</a:t>
            </a:r>
          </a:p>
          <a:p>
            <a:pPr>
              <a:buClr>
                <a:schemeClr val="accent2"/>
              </a:buClr>
            </a:pPr>
            <a:endParaRPr lang="nb-NO" sz="2400" dirty="0"/>
          </a:p>
          <a:p>
            <a:pPr>
              <a:buClr>
                <a:schemeClr val="accent2"/>
              </a:buClr>
            </a:pPr>
            <a:r>
              <a:rPr lang="nb-NO" sz="2400" dirty="0"/>
              <a:t>Our Service is free of charge.</a:t>
            </a:r>
          </a:p>
          <a:p>
            <a:pPr>
              <a:buClr>
                <a:schemeClr val="accent2"/>
              </a:buClr>
            </a:pPr>
            <a:endParaRPr lang="nb-NO" sz="2400" dirty="0"/>
          </a:p>
          <a:p>
            <a:pPr>
              <a:buClr>
                <a:schemeClr val="accent2"/>
              </a:buClr>
            </a:pPr>
            <a:r>
              <a:rPr lang="nb-NO" sz="2400" dirty="0"/>
              <a:t>We are bound to secrecy.</a:t>
            </a:r>
          </a:p>
        </p:txBody>
      </p:sp>
      <p:sp>
        <p:nvSpPr>
          <p:cNvPr id="4" name="Plassholder for bunntekst 3"/>
          <p:cNvSpPr>
            <a:spLocks noGrp="1"/>
          </p:cNvSpPr>
          <p:nvPr>
            <p:ph type="ftr" sz="quarter" idx="4294967295"/>
          </p:nvPr>
        </p:nvSpPr>
        <p:spPr>
          <a:xfrm>
            <a:off x="4883960" y="5701630"/>
            <a:ext cx="3831679" cy="273844"/>
          </a:xfrm>
        </p:spPr>
        <p:txBody>
          <a:bodyPr/>
          <a:lstStyle/>
          <a:p>
            <a:r>
              <a:rPr lang="nb-NO"/>
              <a:t>Tittel på presentasjonen</a:t>
            </a:r>
            <a:endParaRPr lang="nb-NO" dirty="0"/>
          </a:p>
        </p:txBody>
      </p:sp>
    </p:spTree>
    <p:extLst>
      <p:ext uri="{BB962C8B-B14F-4D97-AF65-F5344CB8AC3E}">
        <p14:creationId xmlns:p14="http://schemas.microsoft.com/office/powerpoint/2010/main" val="82349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5306" y="1694823"/>
            <a:ext cx="8498053" cy="421290"/>
          </a:xfrm>
        </p:spPr>
        <p:txBody>
          <a:bodyPr>
            <a:noAutofit/>
          </a:bodyPr>
          <a:lstStyle/>
          <a:p>
            <a:pPr algn="ctr"/>
            <a:r>
              <a:rPr lang="sv-SE" sz="3200" dirty="0" err="1">
                <a:solidFill>
                  <a:schemeClr val="accent3">
                    <a:lumMod val="75000"/>
                  </a:schemeClr>
                </a:solidFill>
              </a:rPr>
              <a:t>What</a:t>
            </a:r>
            <a:r>
              <a:rPr lang="sv-SE" sz="3200" dirty="0">
                <a:solidFill>
                  <a:schemeClr val="accent3">
                    <a:lumMod val="75000"/>
                  </a:schemeClr>
                </a:solidFill>
              </a:rPr>
              <a:t> do </a:t>
            </a:r>
            <a:r>
              <a:rPr lang="sv-SE" sz="3200" dirty="0" err="1">
                <a:solidFill>
                  <a:schemeClr val="accent3">
                    <a:lumMod val="75000"/>
                  </a:schemeClr>
                </a:solidFill>
              </a:rPr>
              <a:t>we</a:t>
            </a:r>
            <a:r>
              <a:rPr lang="sv-SE" sz="3200" dirty="0">
                <a:solidFill>
                  <a:schemeClr val="accent3">
                    <a:lumMod val="75000"/>
                  </a:schemeClr>
                </a:solidFill>
              </a:rPr>
              <a:t> </a:t>
            </a:r>
            <a:r>
              <a:rPr lang="sv-SE" sz="3200" dirty="0" err="1">
                <a:solidFill>
                  <a:schemeClr val="accent3">
                    <a:lumMod val="75000"/>
                  </a:schemeClr>
                </a:solidFill>
              </a:rPr>
              <a:t>mean</a:t>
            </a:r>
            <a:r>
              <a:rPr lang="sv-SE" sz="3200" dirty="0">
                <a:solidFill>
                  <a:schemeClr val="accent3">
                    <a:lumMod val="75000"/>
                  </a:schemeClr>
                </a:solidFill>
              </a:rPr>
              <a:t> by </a:t>
            </a:r>
            <a:r>
              <a:rPr lang="sv-SE" sz="3200" dirty="0" err="1">
                <a:solidFill>
                  <a:schemeClr val="accent3">
                    <a:lumMod val="75000"/>
                  </a:schemeClr>
                </a:solidFill>
              </a:rPr>
              <a:t>study</a:t>
            </a:r>
            <a:r>
              <a:rPr lang="sv-SE" sz="3200" dirty="0">
                <a:solidFill>
                  <a:schemeClr val="accent3">
                    <a:lumMod val="75000"/>
                  </a:schemeClr>
                </a:solidFill>
              </a:rPr>
              <a:t> </a:t>
            </a:r>
            <a:r>
              <a:rPr lang="sv-SE" sz="3200" dirty="0" err="1">
                <a:solidFill>
                  <a:schemeClr val="accent3">
                    <a:lumMod val="75000"/>
                  </a:schemeClr>
                </a:solidFill>
              </a:rPr>
              <a:t>related</a:t>
            </a:r>
            <a:r>
              <a:rPr lang="sv-SE" sz="3200" dirty="0">
                <a:solidFill>
                  <a:schemeClr val="accent3">
                    <a:lumMod val="75000"/>
                  </a:schemeClr>
                </a:solidFill>
              </a:rPr>
              <a:t> problems?</a:t>
            </a:r>
          </a:p>
        </p:txBody>
      </p:sp>
      <p:sp>
        <p:nvSpPr>
          <p:cNvPr id="3" name="Platshållare för innehåll 2"/>
          <p:cNvSpPr>
            <a:spLocks noGrp="1"/>
          </p:cNvSpPr>
          <p:nvPr>
            <p:ph idx="1"/>
          </p:nvPr>
        </p:nvSpPr>
        <p:spPr>
          <a:xfrm>
            <a:off x="325305" y="1911986"/>
            <a:ext cx="8489698" cy="3302925"/>
          </a:xfrm>
        </p:spPr>
        <p:txBody>
          <a:bodyPr anchor="t">
            <a:normAutofit/>
          </a:bodyPr>
          <a:lstStyle/>
          <a:p>
            <a:pPr algn="ctr"/>
            <a:endParaRPr lang="sv-SE" sz="2800" b="1" dirty="0"/>
          </a:p>
          <a:p>
            <a:pPr algn="ctr"/>
            <a:r>
              <a:rPr lang="sv-SE" sz="2800" b="1" dirty="0" err="1"/>
              <a:t>With</a:t>
            </a:r>
            <a:r>
              <a:rPr lang="sv-SE" sz="2800" b="1" dirty="0"/>
              <a:t> </a:t>
            </a:r>
            <a:r>
              <a:rPr lang="sv-SE" sz="2800" b="1" dirty="0" err="1"/>
              <a:t>study</a:t>
            </a:r>
            <a:r>
              <a:rPr lang="sv-SE" sz="2800" b="1" dirty="0"/>
              <a:t> </a:t>
            </a:r>
            <a:r>
              <a:rPr lang="sv-SE" sz="2800" b="1" dirty="0" err="1"/>
              <a:t>related</a:t>
            </a:r>
            <a:r>
              <a:rPr lang="sv-SE" sz="2800" b="1" dirty="0"/>
              <a:t> problems </a:t>
            </a:r>
            <a:r>
              <a:rPr lang="sv-SE" sz="2800" b="1" dirty="0" err="1"/>
              <a:t>we</a:t>
            </a:r>
            <a:r>
              <a:rPr lang="sv-SE" sz="2800" b="1" dirty="0"/>
              <a:t> </a:t>
            </a:r>
            <a:r>
              <a:rPr lang="sv-SE" sz="2800" b="1" dirty="0" err="1"/>
              <a:t>mean</a:t>
            </a:r>
            <a:r>
              <a:rPr lang="sv-SE" sz="2800" b="1" dirty="0"/>
              <a:t> the disorders and </a:t>
            </a:r>
            <a:r>
              <a:rPr lang="sv-SE" sz="2800" b="1" dirty="0" err="1"/>
              <a:t>disturbances</a:t>
            </a:r>
            <a:r>
              <a:rPr lang="sv-SE" sz="2800" b="1" dirty="0"/>
              <a:t> </a:t>
            </a:r>
            <a:r>
              <a:rPr lang="sv-SE" sz="2800" b="1" dirty="0" err="1"/>
              <a:t>that</a:t>
            </a:r>
            <a:r>
              <a:rPr lang="sv-SE" sz="2800" b="1" dirty="0"/>
              <a:t> </a:t>
            </a:r>
            <a:r>
              <a:rPr lang="sv-SE" sz="2800" b="1" dirty="0" err="1"/>
              <a:t>have</a:t>
            </a:r>
            <a:r>
              <a:rPr lang="sv-SE" sz="2800" b="1" dirty="0"/>
              <a:t> a negative </a:t>
            </a:r>
            <a:r>
              <a:rPr lang="sv-SE" sz="2800" b="1" dirty="0" err="1"/>
              <a:t>effect</a:t>
            </a:r>
            <a:r>
              <a:rPr lang="sv-SE" sz="2800" b="1" dirty="0"/>
              <a:t> on the </a:t>
            </a:r>
            <a:r>
              <a:rPr lang="sv-SE" sz="2800" b="1" dirty="0" err="1"/>
              <a:t>ability</a:t>
            </a:r>
            <a:r>
              <a:rPr lang="sv-SE" sz="2800" b="1" dirty="0"/>
              <a:t> </a:t>
            </a:r>
            <a:r>
              <a:rPr lang="sv-SE" sz="2800" b="1" dirty="0" err="1"/>
              <a:t>to</a:t>
            </a:r>
            <a:r>
              <a:rPr lang="sv-SE" sz="2800" b="1" dirty="0"/>
              <a:t> </a:t>
            </a:r>
            <a:r>
              <a:rPr lang="sv-SE" sz="2800" b="1" dirty="0" err="1"/>
              <a:t>study</a:t>
            </a:r>
            <a:r>
              <a:rPr lang="sv-SE" sz="2800" b="1" dirty="0"/>
              <a:t>.</a:t>
            </a:r>
          </a:p>
        </p:txBody>
      </p:sp>
      <p:pic>
        <p:nvPicPr>
          <p:cNvPr id="4" name="Picture 5" descr="img_47ebd995680fc">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717" y="3619795"/>
            <a:ext cx="2007781" cy="167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170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sz="2800" dirty="0" err="1"/>
              <a:t>Opening</a:t>
            </a:r>
            <a:r>
              <a:rPr lang="sv-SE" sz="2800" dirty="0"/>
              <a:t> </a:t>
            </a:r>
            <a:r>
              <a:rPr lang="sv-SE" sz="2800" dirty="0" err="1"/>
              <a:t>hours</a:t>
            </a:r>
            <a:r>
              <a:rPr lang="sv-SE" sz="2800" dirty="0"/>
              <a:t>, </a:t>
            </a:r>
            <a:r>
              <a:rPr lang="sv-SE" sz="2800" dirty="0" err="1"/>
              <a:t>visiting</a:t>
            </a:r>
            <a:r>
              <a:rPr lang="sv-SE" sz="2800" dirty="0"/>
              <a:t> </a:t>
            </a:r>
            <a:r>
              <a:rPr lang="sv-SE" sz="2800" dirty="0" err="1"/>
              <a:t>address</a:t>
            </a:r>
            <a:endParaRPr lang="sv-SE" sz="2800" dirty="0"/>
          </a:p>
        </p:txBody>
      </p:sp>
      <p:sp>
        <p:nvSpPr>
          <p:cNvPr id="3" name="Platshållare för innehåll 2"/>
          <p:cNvSpPr>
            <a:spLocks noGrp="1"/>
          </p:cNvSpPr>
          <p:nvPr>
            <p:ph idx="1"/>
          </p:nvPr>
        </p:nvSpPr>
        <p:spPr>
          <a:xfrm>
            <a:off x="3895440" y="2212927"/>
            <a:ext cx="3514439" cy="1255737"/>
          </a:xfrm>
        </p:spPr>
        <p:txBody>
          <a:bodyPr>
            <a:normAutofit/>
          </a:bodyPr>
          <a:lstStyle/>
          <a:p>
            <a:r>
              <a:rPr lang="sv-SE" sz="2800" b="1" dirty="0"/>
              <a:t>08:00 – 16:30</a:t>
            </a:r>
          </a:p>
          <a:p>
            <a:r>
              <a:rPr lang="sv-SE" sz="2800" b="1" dirty="0"/>
              <a:t>08:00 – 15:30</a:t>
            </a:r>
          </a:p>
        </p:txBody>
      </p:sp>
      <p:sp>
        <p:nvSpPr>
          <p:cNvPr id="4" name="Platshållare för innehåll 2"/>
          <p:cNvSpPr txBox="1">
            <a:spLocks/>
          </p:cNvSpPr>
          <p:nvPr/>
        </p:nvSpPr>
        <p:spPr>
          <a:xfrm>
            <a:off x="486062" y="2212927"/>
            <a:ext cx="3514439" cy="1255737"/>
          </a:xfrm>
          <a:prstGeom prst="rect">
            <a:avLst/>
          </a:prstGeom>
        </p:spPr>
        <p:txBody>
          <a:bodyPr vert="horz" lIns="91440" tIns="45720" rIns="91440" bIns="45720" rtlCol="0">
            <a:normAutofit fontScale="92500"/>
          </a:bodyPr>
          <a:lstStyle>
            <a:lvl1pPr marL="162000" indent="-162000" algn="l" defTabSz="457200" rtl="0" eaLnBrk="1" latinLnBrk="0" hangingPunct="1">
              <a:spcBef>
                <a:spcPct val="20000"/>
              </a:spcBef>
              <a:buSzPct val="115000"/>
              <a:buFont typeface="Arial"/>
              <a:buChar char="•"/>
              <a:defRPr sz="1600" kern="1200" spc="50">
                <a:solidFill>
                  <a:schemeClr val="tx2"/>
                </a:solidFill>
                <a:latin typeface="+mn-lt"/>
                <a:ea typeface="+mn-ea"/>
                <a:cs typeface="+mn-cs"/>
              </a:defRPr>
            </a:lvl1pPr>
            <a:lvl2pPr marL="432000" indent="-234000" algn="l" defTabSz="457200" rtl="0" eaLnBrk="1" latinLnBrk="0" hangingPunct="1">
              <a:spcBef>
                <a:spcPct val="20000"/>
              </a:spcBef>
              <a:buFont typeface="Arial"/>
              <a:buChar char="–"/>
              <a:defRPr sz="1400" kern="1200" spc="50">
                <a:solidFill>
                  <a:schemeClr val="tx2"/>
                </a:solidFill>
                <a:latin typeface="+mn-lt"/>
                <a:ea typeface="+mn-ea"/>
                <a:cs typeface="+mn-cs"/>
              </a:defRPr>
            </a:lvl2pPr>
            <a:lvl3pPr marL="640800" indent="-216000" algn="l" defTabSz="457200" rtl="0" eaLnBrk="1" latinLnBrk="0" hangingPunct="1">
              <a:spcBef>
                <a:spcPct val="20000"/>
              </a:spcBef>
              <a:buFont typeface="Arial"/>
              <a:buChar char="•"/>
              <a:defRPr sz="1200" kern="1200" spc="50">
                <a:solidFill>
                  <a:schemeClr val="tx2"/>
                </a:solidFill>
                <a:latin typeface="+mn-lt"/>
                <a:ea typeface="+mn-ea"/>
                <a:cs typeface="+mn-cs"/>
              </a:defRPr>
            </a:lvl3pPr>
            <a:lvl4pPr marL="846000" indent="-194400" algn="l" defTabSz="457200" rtl="0" eaLnBrk="1" latinLnBrk="0" hangingPunct="1">
              <a:spcBef>
                <a:spcPct val="20000"/>
              </a:spcBef>
              <a:buFont typeface="Arial"/>
              <a:buChar char="–"/>
              <a:defRPr sz="1100" kern="1200" spc="50">
                <a:solidFill>
                  <a:schemeClr val="tx2"/>
                </a:solidFill>
                <a:latin typeface="+mn-lt"/>
                <a:ea typeface="+mn-ea"/>
                <a:cs typeface="+mn-cs"/>
              </a:defRPr>
            </a:lvl4pPr>
            <a:lvl5pPr marL="1051200" indent="-194400" algn="l" defTabSz="457200" rtl="0" eaLnBrk="1" latinLnBrk="0" hangingPunct="1">
              <a:spcBef>
                <a:spcPct val="20000"/>
              </a:spcBef>
              <a:buFont typeface="Arial"/>
              <a:buChar char="»"/>
              <a:defRPr sz="1000" kern="1200" spc="5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v-SE" sz="2800" b="1" dirty="0" err="1"/>
              <a:t>Monday</a:t>
            </a:r>
            <a:r>
              <a:rPr lang="sv-SE" sz="2800" b="1" dirty="0"/>
              <a:t> – </a:t>
            </a:r>
            <a:r>
              <a:rPr lang="sv-SE" sz="2800" b="1" dirty="0" err="1"/>
              <a:t>Thursday</a:t>
            </a:r>
            <a:endParaRPr lang="sv-SE" sz="2800" b="1" dirty="0"/>
          </a:p>
          <a:p>
            <a:pPr marL="0" indent="0">
              <a:buNone/>
            </a:pPr>
            <a:r>
              <a:rPr lang="sv-SE" sz="2800" b="1" dirty="0" err="1"/>
              <a:t>Friday</a:t>
            </a:r>
            <a:endParaRPr lang="sv-SE" sz="2800" b="1" dirty="0"/>
          </a:p>
        </p:txBody>
      </p:sp>
      <p:sp>
        <p:nvSpPr>
          <p:cNvPr id="5" name="Platshållare för innehåll 2"/>
          <p:cNvSpPr txBox="1">
            <a:spLocks/>
          </p:cNvSpPr>
          <p:nvPr/>
        </p:nvSpPr>
        <p:spPr>
          <a:xfrm>
            <a:off x="486062" y="3621064"/>
            <a:ext cx="8067389" cy="1255737"/>
          </a:xfrm>
          <a:prstGeom prst="rect">
            <a:avLst/>
          </a:prstGeom>
        </p:spPr>
        <p:txBody>
          <a:bodyPr vert="horz" lIns="91440" tIns="45720" rIns="91440" bIns="45720" rtlCol="0">
            <a:normAutofit/>
          </a:bodyPr>
          <a:lstStyle>
            <a:lvl1pPr marL="162000" indent="-162000" algn="l" defTabSz="457200" rtl="0" eaLnBrk="1" latinLnBrk="0" hangingPunct="1">
              <a:spcBef>
                <a:spcPct val="20000"/>
              </a:spcBef>
              <a:buSzPct val="115000"/>
              <a:buFont typeface="Arial"/>
              <a:buChar char="•"/>
              <a:defRPr sz="1600" kern="1200" spc="50">
                <a:solidFill>
                  <a:schemeClr val="tx2"/>
                </a:solidFill>
                <a:latin typeface="+mn-lt"/>
                <a:ea typeface="+mn-ea"/>
                <a:cs typeface="+mn-cs"/>
              </a:defRPr>
            </a:lvl1pPr>
            <a:lvl2pPr marL="432000" indent="-234000" algn="l" defTabSz="457200" rtl="0" eaLnBrk="1" latinLnBrk="0" hangingPunct="1">
              <a:spcBef>
                <a:spcPct val="20000"/>
              </a:spcBef>
              <a:buFont typeface="Arial"/>
              <a:buChar char="–"/>
              <a:defRPr sz="1400" kern="1200" spc="50">
                <a:solidFill>
                  <a:schemeClr val="tx2"/>
                </a:solidFill>
                <a:latin typeface="+mn-lt"/>
                <a:ea typeface="+mn-ea"/>
                <a:cs typeface="+mn-cs"/>
              </a:defRPr>
            </a:lvl2pPr>
            <a:lvl3pPr marL="640800" indent="-216000" algn="l" defTabSz="457200" rtl="0" eaLnBrk="1" latinLnBrk="0" hangingPunct="1">
              <a:spcBef>
                <a:spcPct val="20000"/>
              </a:spcBef>
              <a:buFont typeface="Arial"/>
              <a:buChar char="•"/>
              <a:defRPr sz="1200" kern="1200" spc="50">
                <a:solidFill>
                  <a:schemeClr val="tx2"/>
                </a:solidFill>
                <a:latin typeface="+mn-lt"/>
                <a:ea typeface="+mn-ea"/>
                <a:cs typeface="+mn-cs"/>
              </a:defRPr>
            </a:lvl3pPr>
            <a:lvl4pPr marL="846000" indent="-194400" algn="l" defTabSz="457200" rtl="0" eaLnBrk="1" latinLnBrk="0" hangingPunct="1">
              <a:spcBef>
                <a:spcPct val="20000"/>
              </a:spcBef>
              <a:buFont typeface="Arial"/>
              <a:buChar char="–"/>
              <a:defRPr sz="1100" kern="1200" spc="50">
                <a:solidFill>
                  <a:schemeClr val="tx2"/>
                </a:solidFill>
                <a:latin typeface="+mn-lt"/>
                <a:ea typeface="+mn-ea"/>
                <a:cs typeface="+mn-cs"/>
              </a:defRPr>
            </a:lvl4pPr>
            <a:lvl5pPr marL="1051200" indent="-194400" algn="l" defTabSz="457200" rtl="0" eaLnBrk="1" latinLnBrk="0" hangingPunct="1">
              <a:spcBef>
                <a:spcPct val="20000"/>
              </a:spcBef>
              <a:buFont typeface="Arial"/>
              <a:buChar char="»"/>
              <a:defRPr sz="1000" kern="1200" spc="5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v-SE" sz="2800" b="1" dirty="0" err="1"/>
              <a:t>Visiting</a:t>
            </a:r>
            <a:r>
              <a:rPr lang="sv-SE" sz="2800" b="1" dirty="0"/>
              <a:t> </a:t>
            </a:r>
            <a:r>
              <a:rPr lang="sv-SE" sz="2800" b="1" dirty="0" err="1"/>
              <a:t>address</a:t>
            </a:r>
            <a:r>
              <a:rPr lang="sv-SE" sz="2800" b="1" dirty="0"/>
              <a:t>: Sergels </a:t>
            </a:r>
            <a:r>
              <a:rPr lang="sv-SE" sz="2800" b="1"/>
              <a:t>Torg 1 </a:t>
            </a:r>
            <a:endParaRPr lang="sv-SE" sz="2800" b="1" dirty="0"/>
          </a:p>
          <a:p>
            <a:pPr marL="0" indent="0">
              <a:buNone/>
            </a:pPr>
            <a:r>
              <a:rPr lang="sv-SE" sz="2800" b="1" dirty="0"/>
              <a:t>Metro: T-centralen</a:t>
            </a:r>
          </a:p>
        </p:txBody>
      </p:sp>
    </p:spTree>
    <p:extLst>
      <p:ext uri="{BB962C8B-B14F-4D97-AF65-F5344CB8AC3E}">
        <p14:creationId xmlns:p14="http://schemas.microsoft.com/office/powerpoint/2010/main" val="1512307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sz="2800" dirty="0"/>
              <a:t>Staff</a:t>
            </a:r>
          </a:p>
        </p:txBody>
      </p:sp>
      <p:sp>
        <p:nvSpPr>
          <p:cNvPr id="3" name="Platshållare för innehåll 2"/>
          <p:cNvSpPr>
            <a:spLocks noGrp="1"/>
          </p:cNvSpPr>
          <p:nvPr>
            <p:ph idx="1"/>
          </p:nvPr>
        </p:nvSpPr>
        <p:spPr/>
        <p:txBody>
          <a:bodyPr/>
          <a:lstStyle/>
          <a:p>
            <a:endParaRPr lang="sv-SE" b="1" dirty="0"/>
          </a:p>
          <a:p>
            <a:r>
              <a:rPr lang="sv-SE" b="1" dirty="0" err="1"/>
              <a:t>Nurse</a:t>
            </a:r>
            <a:r>
              <a:rPr lang="sv-SE" b="1" dirty="0"/>
              <a:t>:</a:t>
            </a:r>
          </a:p>
          <a:p>
            <a:r>
              <a:rPr lang="sv-SE" dirty="0">
                <a:hlinkClick r:id="rId2"/>
              </a:rPr>
              <a:t>studenthälsan-skoterska@avonova.se</a:t>
            </a:r>
            <a:endParaRPr lang="sv-SE" dirty="0"/>
          </a:p>
          <a:p>
            <a:endParaRPr lang="sv-SE" b="1" dirty="0"/>
          </a:p>
          <a:p>
            <a:r>
              <a:rPr lang="sv-SE" b="1" dirty="0"/>
              <a:t>Social </a:t>
            </a:r>
            <a:r>
              <a:rPr lang="sv-SE" b="1" dirty="0" err="1"/>
              <a:t>counsellor</a:t>
            </a:r>
            <a:r>
              <a:rPr lang="sv-SE" b="1" dirty="0"/>
              <a:t>:</a:t>
            </a:r>
          </a:p>
          <a:p>
            <a:r>
              <a:rPr lang="sv-SE" dirty="0">
                <a:hlinkClick r:id="rId3"/>
              </a:rPr>
              <a:t>studenthalsan-kurator@avonova.se</a:t>
            </a:r>
            <a:endParaRPr lang="sv-SE" dirty="0"/>
          </a:p>
          <a:p>
            <a:endParaRPr lang="sv-SE" dirty="0"/>
          </a:p>
        </p:txBody>
      </p:sp>
    </p:spTree>
    <p:extLst>
      <p:ext uri="{BB962C8B-B14F-4D97-AF65-F5344CB8AC3E}">
        <p14:creationId xmlns:p14="http://schemas.microsoft.com/office/powerpoint/2010/main" val="3465693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b="1" dirty="0"/>
              <a:t>In </a:t>
            </a:r>
            <a:r>
              <a:rPr lang="sv-SE" b="1" dirty="0" err="1"/>
              <a:t>case</a:t>
            </a:r>
            <a:r>
              <a:rPr lang="sv-SE" b="1" dirty="0"/>
              <a:t> </a:t>
            </a:r>
            <a:r>
              <a:rPr lang="sv-SE" b="1" dirty="0" err="1"/>
              <a:t>of</a:t>
            </a:r>
            <a:r>
              <a:rPr lang="sv-SE" b="1" dirty="0"/>
              <a:t> </a:t>
            </a:r>
            <a:r>
              <a:rPr lang="sv-SE" b="1" dirty="0" err="1"/>
              <a:t>medical</a:t>
            </a:r>
            <a:r>
              <a:rPr lang="sv-SE" b="1" dirty="0"/>
              <a:t> </a:t>
            </a:r>
            <a:r>
              <a:rPr lang="sv-SE" b="1" dirty="0" err="1"/>
              <a:t>emergency</a:t>
            </a:r>
            <a:r>
              <a:rPr lang="sv-SE" b="1" dirty="0"/>
              <a:t> call </a:t>
            </a:r>
            <a:r>
              <a:rPr lang="sv-SE" sz="3600" u="sng" dirty="0">
                <a:solidFill>
                  <a:schemeClr val="accent3">
                    <a:lumMod val="75000"/>
                  </a:schemeClr>
                </a:solidFill>
              </a:rPr>
              <a:t>112</a:t>
            </a:r>
          </a:p>
        </p:txBody>
      </p:sp>
      <p:sp>
        <p:nvSpPr>
          <p:cNvPr id="3" name="Platshållare för innehåll 2"/>
          <p:cNvSpPr>
            <a:spLocks noGrp="1"/>
          </p:cNvSpPr>
          <p:nvPr>
            <p:ph idx="1"/>
          </p:nvPr>
        </p:nvSpPr>
        <p:spPr>
          <a:xfrm>
            <a:off x="325306" y="2344426"/>
            <a:ext cx="8498053" cy="3088200"/>
          </a:xfrm>
        </p:spPr>
        <p:txBody>
          <a:bodyPr>
            <a:normAutofit/>
          </a:bodyPr>
          <a:lstStyle/>
          <a:p>
            <a:r>
              <a:rPr lang="sv-SE" b="1" dirty="0"/>
              <a:t>If </a:t>
            </a:r>
            <a:r>
              <a:rPr lang="sv-SE" b="1" dirty="0" err="1"/>
              <a:t>you</a:t>
            </a:r>
            <a:r>
              <a:rPr lang="sv-SE" b="1" dirty="0"/>
              <a:t> get </a:t>
            </a:r>
            <a:r>
              <a:rPr lang="sv-SE" b="1" dirty="0" err="1"/>
              <a:t>medical</a:t>
            </a:r>
            <a:r>
              <a:rPr lang="sv-SE" b="1" dirty="0"/>
              <a:t> problems </a:t>
            </a:r>
            <a:r>
              <a:rPr lang="sv-SE" b="1" dirty="0" err="1"/>
              <a:t>during</a:t>
            </a:r>
            <a:r>
              <a:rPr lang="sv-SE" b="1" dirty="0"/>
              <a:t> </a:t>
            </a:r>
            <a:r>
              <a:rPr lang="sv-SE" b="1" dirty="0" err="1"/>
              <a:t>your</a:t>
            </a:r>
            <a:r>
              <a:rPr lang="sv-SE" b="1" dirty="0"/>
              <a:t> </a:t>
            </a:r>
            <a:r>
              <a:rPr lang="sv-SE" b="1" dirty="0" err="1"/>
              <a:t>stay</a:t>
            </a:r>
            <a:r>
              <a:rPr lang="sv-SE" b="1" dirty="0"/>
              <a:t> in Stockholm </a:t>
            </a:r>
            <a:r>
              <a:rPr lang="sv-SE" b="1" dirty="0" err="1"/>
              <a:t>you</a:t>
            </a:r>
            <a:r>
              <a:rPr lang="sv-SE" b="1" dirty="0"/>
              <a:t> </a:t>
            </a:r>
            <a:r>
              <a:rPr lang="sv-SE" b="1" dirty="0" err="1"/>
              <a:t>can</a:t>
            </a:r>
            <a:r>
              <a:rPr lang="sv-SE" b="1" dirty="0"/>
              <a:t> </a:t>
            </a:r>
            <a:r>
              <a:rPr lang="sv-SE" b="1" dirty="0" err="1"/>
              <a:t>contact</a:t>
            </a:r>
            <a:r>
              <a:rPr lang="sv-SE" b="1" dirty="0"/>
              <a:t> the </a:t>
            </a:r>
            <a:r>
              <a:rPr lang="sv-SE" b="1" dirty="0" err="1"/>
              <a:t>nearest</a:t>
            </a:r>
            <a:r>
              <a:rPr lang="sv-SE" b="1" dirty="0"/>
              <a:t> </a:t>
            </a:r>
            <a:r>
              <a:rPr lang="sv-SE" b="1" dirty="0" err="1"/>
              <a:t>medical</a:t>
            </a:r>
            <a:r>
              <a:rPr lang="sv-SE" b="1" dirty="0"/>
              <a:t> </a:t>
            </a:r>
            <a:r>
              <a:rPr lang="sv-SE" b="1" dirty="0" err="1"/>
              <a:t>centre</a:t>
            </a:r>
            <a:r>
              <a:rPr lang="sv-SE" b="1" dirty="0"/>
              <a:t>, </a:t>
            </a:r>
            <a:r>
              <a:rPr lang="sv-SE" b="1" dirty="0" err="1"/>
              <a:t>usually</a:t>
            </a:r>
            <a:r>
              <a:rPr lang="sv-SE" b="1" dirty="0"/>
              <a:t> </a:t>
            </a:r>
            <a:r>
              <a:rPr lang="sv-SE" b="1" dirty="0" err="1"/>
              <a:t>called</a:t>
            </a:r>
            <a:r>
              <a:rPr lang="sv-SE" b="1" dirty="0"/>
              <a:t> ”husläkarmottagningen” or ”vårdcentralen”.</a:t>
            </a:r>
          </a:p>
          <a:p>
            <a:endParaRPr lang="sv-SE" b="1" dirty="0"/>
          </a:p>
          <a:p>
            <a:r>
              <a:rPr lang="sv-SE" b="1" dirty="0" err="1"/>
              <a:t>They</a:t>
            </a:r>
            <a:r>
              <a:rPr lang="sv-SE" b="1" dirty="0"/>
              <a:t> </a:t>
            </a:r>
            <a:r>
              <a:rPr lang="sv-SE" b="1" dirty="0" err="1"/>
              <a:t>usually</a:t>
            </a:r>
            <a:r>
              <a:rPr lang="sv-SE" b="1" dirty="0"/>
              <a:t> </a:t>
            </a:r>
            <a:r>
              <a:rPr lang="sv-SE" b="1" dirty="0" err="1"/>
              <a:t>close</a:t>
            </a:r>
            <a:r>
              <a:rPr lang="sv-SE" b="1" dirty="0"/>
              <a:t> </a:t>
            </a:r>
            <a:r>
              <a:rPr lang="sv-SE" b="1" dirty="0" err="1"/>
              <a:t>around</a:t>
            </a:r>
            <a:r>
              <a:rPr lang="sv-SE" b="1" dirty="0"/>
              <a:t> 5 PM on </a:t>
            </a:r>
            <a:r>
              <a:rPr lang="sv-SE" b="1" dirty="0" err="1"/>
              <a:t>weekdays</a:t>
            </a:r>
            <a:r>
              <a:rPr lang="sv-SE" b="1" dirty="0"/>
              <a:t> and </a:t>
            </a:r>
            <a:r>
              <a:rPr lang="sv-SE" b="1" dirty="0" err="1"/>
              <a:t>are</a:t>
            </a:r>
            <a:r>
              <a:rPr lang="sv-SE" b="1" dirty="0"/>
              <a:t> </a:t>
            </a:r>
            <a:r>
              <a:rPr lang="sv-SE" b="1" dirty="0" err="1"/>
              <a:t>closed</a:t>
            </a:r>
            <a:r>
              <a:rPr lang="sv-SE" b="1" dirty="0"/>
              <a:t> </a:t>
            </a:r>
            <a:r>
              <a:rPr lang="sv-SE" b="1" dirty="0" err="1"/>
              <a:t>during</a:t>
            </a:r>
            <a:r>
              <a:rPr lang="sv-SE" b="1" dirty="0"/>
              <a:t> weekends. </a:t>
            </a:r>
            <a:r>
              <a:rPr lang="sv-SE" b="1" dirty="0" err="1"/>
              <a:t>You</a:t>
            </a:r>
            <a:r>
              <a:rPr lang="sv-SE" b="1" dirty="0"/>
              <a:t> </a:t>
            </a:r>
            <a:r>
              <a:rPr lang="sv-SE" b="1" dirty="0" err="1"/>
              <a:t>can</a:t>
            </a:r>
            <a:r>
              <a:rPr lang="sv-SE" b="1" dirty="0"/>
              <a:t> get </a:t>
            </a:r>
            <a:r>
              <a:rPr lang="sv-SE" b="1" dirty="0" err="1"/>
              <a:t>help</a:t>
            </a:r>
            <a:r>
              <a:rPr lang="sv-SE" b="1" dirty="0"/>
              <a:t> at the </a:t>
            </a:r>
            <a:r>
              <a:rPr lang="sv-SE" b="1" dirty="0" err="1"/>
              <a:t>Emergency</a:t>
            </a:r>
            <a:r>
              <a:rPr lang="sv-SE" b="1" dirty="0"/>
              <a:t> </a:t>
            </a:r>
            <a:r>
              <a:rPr lang="sv-SE" b="1" dirty="0" err="1"/>
              <a:t>clinic</a:t>
            </a:r>
            <a:r>
              <a:rPr lang="sv-SE" b="1" dirty="0"/>
              <a:t>, </a:t>
            </a:r>
            <a:r>
              <a:rPr lang="sv-SE" b="1" dirty="0" err="1"/>
              <a:t>usually</a:t>
            </a:r>
            <a:r>
              <a:rPr lang="sv-SE" b="1" dirty="0"/>
              <a:t> </a:t>
            </a:r>
            <a:r>
              <a:rPr lang="sv-SE" b="1" dirty="0" err="1"/>
              <a:t>called</a:t>
            </a:r>
            <a:r>
              <a:rPr lang="sv-SE" b="1" dirty="0"/>
              <a:t> ”Närakuten”.</a:t>
            </a:r>
          </a:p>
        </p:txBody>
      </p:sp>
    </p:spTree>
    <p:extLst>
      <p:ext uri="{BB962C8B-B14F-4D97-AF65-F5344CB8AC3E}">
        <p14:creationId xmlns:p14="http://schemas.microsoft.com/office/powerpoint/2010/main" val="12606304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TotalTime>
  <Words>1044</Words>
  <Application>Microsoft Office PowerPoint</Application>
  <PresentationFormat>On-screen Show (4:3)</PresentationFormat>
  <Paragraphs>109</Paragraphs>
  <Slides>17</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Template_KTH_with colours and grafs</vt:lpstr>
      <vt:lpstr>think-cell Slide</vt:lpstr>
      <vt:lpstr>Information for newly arrived students in autum term of 2018</vt:lpstr>
      <vt:lpstr>Central study- and career counselling service</vt:lpstr>
      <vt:lpstr>Rights and responsibilities</vt:lpstr>
      <vt:lpstr>Examples of support</vt:lpstr>
      <vt:lpstr>Who can apply for support?</vt:lpstr>
      <vt:lpstr>PowerPoint Presentation</vt:lpstr>
      <vt:lpstr>PowerPoint Presentation</vt:lpstr>
      <vt:lpstr>Information for new students on gender equality, diversity and equal opportunity at KTH</vt:lpstr>
      <vt:lpstr>KTH’s values and JML (gender equality, diversity and equal opportunity)</vt:lpstr>
      <vt:lpstr>KTH’s Code of Conduct for studenter</vt:lpstr>
      <vt:lpstr>Contacts for students in the case of harassment, sexual harassment, discrimination or bullying</vt:lpstr>
      <vt:lpstr>PowerPoint Presentation</vt:lpstr>
      <vt:lpstr>Information about medical matters for guest students</vt:lpstr>
      <vt:lpstr>What do we mean by study related problems?</vt:lpstr>
      <vt:lpstr>Opening hours, visiting address</vt:lpstr>
      <vt:lpstr>Staff</vt:lpstr>
      <vt:lpstr>In case of medical emergency call 112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Annika Hansson</dc:creator>
  <cp:lastModifiedBy>May-Britt Eklund-Larsson</cp:lastModifiedBy>
  <cp:revision>70</cp:revision>
  <cp:lastPrinted>2018-05-31T08:53:47Z</cp:lastPrinted>
  <dcterms:created xsi:type="dcterms:W3CDTF">2014-01-30T09:56:50Z</dcterms:created>
  <dcterms:modified xsi:type="dcterms:W3CDTF">2018-08-22T10:54:09Z</dcterms:modified>
</cp:coreProperties>
</file>