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7" r:id="rId2"/>
    <p:sldId id="288" r:id="rId3"/>
    <p:sldId id="289" r:id="rId4"/>
    <p:sldId id="295" r:id="rId5"/>
    <p:sldId id="311" r:id="rId6"/>
    <p:sldId id="297" r:id="rId7"/>
    <p:sldId id="293" r:id="rId8"/>
    <p:sldId id="302" r:id="rId9"/>
    <p:sldId id="294" r:id="rId10"/>
    <p:sldId id="296" r:id="rId11"/>
    <p:sldId id="310" r:id="rId12"/>
    <p:sldId id="303" r:id="rId13"/>
    <p:sldId id="305" r:id="rId14"/>
    <p:sldId id="307" r:id="rId15"/>
    <p:sldId id="308" r:id="rId16"/>
    <p:sldId id="304" r:id="rId17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F08DEFD-63F1-4C16-B870-59311795E6C9}">
          <p14:sldIdLst>
            <p14:sldId id="317"/>
            <p14:sldId id="288"/>
            <p14:sldId id="289"/>
          </p14:sldIdLst>
        </p14:section>
        <p14:section name="Ventileringseminariet" id="{576E7C46-70B7-42B8-8A6A-D30A867FAB21}">
          <p14:sldIdLst>
            <p14:sldId id="295"/>
            <p14:sldId id="311"/>
          </p14:sldIdLst>
        </p14:section>
        <p14:section name="Untitled Section" id="{E2EF601F-CC8A-4DEF-98E0-6089AB956AB2}">
          <p14:sldIdLst>
            <p14:sldId id="297"/>
            <p14:sldId id="293"/>
            <p14:sldId id="302"/>
            <p14:sldId id="294"/>
            <p14:sldId id="296"/>
            <p14:sldId id="310"/>
            <p14:sldId id="303"/>
            <p14:sldId id="305"/>
            <p14:sldId id="307"/>
            <p14:sldId id="308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72">
          <p15:clr>
            <a:srgbClr val="A4A3A4"/>
          </p15:clr>
        </p15:guide>
        <p15:guide id="2" orient="horz" pos="674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163">
          <p15:clr>
            <a:srgbClr val="A4A3A4"/>
          </p15:clr>
        </p15:guide>
        <p15:guide id="5" orient="horz" pos="2679">
          <p15:clr>
            <a:srgbClr val="A4A3A4"/>
          </p15:clr>
        </p15:guide>
        <p15:guide id="6" orient="horz" pos="3063">
          <p15:clr>
            <a:srgbClr val="A4A3A4"/>
          </p15:clr>
        </p15:guide>
        <p15:guide id="7" pos="1020">
          <p15:clr>
            <a:srgbClr val="A4A3A4"/>
          </p15:clr>
        </p15:guide>
        <p15:guide id="8" pos="5389">
          <p15:clr>
            <a:srgbClr val="A4A3A4"/>
          </p15:clr>
        </p15:guide>
        <p15:guide id="9" pos="3120">
          <p15:clr>
            <a:srgbClr val="A4A3A4"/>
          </p15:clr>
        </p15:guide>
        <p15:guide id="10" pos="219">
          <p15:clr>
            <a:srgbClr val="A4A3A4"/>
          </p15:clr>
        </p15:guide>
        <p15:guide id="11" pos="3292">
          <p15:clr>
            <a:srgbClr val="A4A3A4"/>
          </p15:clr>
        </p15:guide>
        <p15:guide id="12" pos="3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EE"/>
    <a:srgbClr val="D85497"/>
    <a:srgbClr val="E4363E"/>
    <a:srgbClr val="B0C92B"/>
    <a:srgbClr val="24A0D8"/>
    <a:srgbClr val="1954A6"/>
    <a:srgbClr val="65656C"/>
    <a:srgbClr val="62922E"/>
    <a:srgbClr val="FAB919"/>
    <a:srgbClr val="9D1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08" y="522"/>
      </p:cViewPr>
      <p:guideLst>
        <p:guide orient="horz" pos="472"/>
        <p:guide orient="horz" pos="674"/>
        <p:guide orient="horz"/>
        <p:guide orient="horz" pos="163"/>
        <p:guide orient="horz" pos="2679"/>
        <p:guide orient="horz" pos="3063"/>
        <p:guide pos="1020"/>
        <p:guide pos="5389"/>
        <p:guide pos="3120"/>
        <p:guide pos="219"/>
        <p:guide pos="3292"/>
        <p:guide pos="3204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03/11/2018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09DCC-C25E-4DA8-8818-89F4154299EB}" type="datetimeFigureOut">
              <a:rPr lang="sv-SE" smtClean="0"/>
              <a:t>2018-11-03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BB7EB-B2F6-4A7D-81E1-C456E98F18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26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171390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KTH ROYAL INSTITUTE</a:t>
            </a:r>
            <a:br>
              <a:rPr lang="sv-SE" sz="1100" b="1" dirty="0"/>
            </a:br>
            <a:r>
              <a:rPr lang="sv-SE" sz="1100" b="1" dirty="0"/>
              <a:t>OF</a:t>
            </a:r>
            <a:r>
              <a:rPr lang="sv-SE" sz="1100" b="1" baseline="0" dirty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2272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066802"/>
            <a:ext cx="3328988" cy="317896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066801"/>
            <a:ext cx="3328988" cy="317896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069181"/>
            <a:ext cx="9147580" cy="365942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err="1"/>
              <a:t>Chapter</a:t>
            </a:r>
            <a:r>
              <a:rPr lang="sv-SE" dirty="0"/>
              <a:t> </a:t>
            </a:r>
            <a:r>
              <a:rPr lang="sv-SE" dirty="0" err="1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066800"/>
            <a:ext cx="6935788" cy="317896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2018-11-03</a:t>
            </a:fld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990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069975"/>
            <a:ext cx="6935788" cy="3175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4731544"/>
            <a:ext cx="2895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0" y="4731544"/>
            <a:ext cx="531863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4716382"/>
            <a:ext cx="2133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03/11/2018</a:t>
            </a:fld>
            <a:endParaRPr lang="en-GB" dirty="0"/>
          </a:p>
        </p:txBody>
      </p:sp>
      <p:sp>
        <p:nvSpPr>
          <p:cNvPr id="9" name="Rektangel 12"/>
          <p:cNvSpPr/>
          <p:nvPr userDrawn="1"/>
        </p:nvSpPr>
        <p:spPr>
          <a:xfrm>
            <a:off x="0" y="4478534"/>
            <a:ext cx="9144000" cy="68154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66" r:id="rId3"/>
    <p:sldLayoutId id="2147483667" r:id="rId4"/>
    <p:sldLayoutId id="2147483668" r:id="rId5"/>
    <p:sldLayoutId id="2147483669" r:id="rId6"/>
    <p:sldLayoutId id="2147483673" r:id="rId7"/>
    <p:sldLayoutId id="2147483671" r:id="rId8"/>
    <p:sldLayoutId id="2147483672" r:id="rId9"/>
    <p:sldLayoutId id="2147483665" r:id="rId10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files/5752d775f276547b36b1e510/Oppositionsprotokoll%20f%C3%B6r%20examensarbete%20i%20teknik%20och%20l%C3%A4rande.dotx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tudent/program/examen/examen-hur-och-var-ansoker-man-1.2234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idx="4294967295"/>
          </p:nvPr>
        </p:nvSpPr>
        <p:spPr>
          <a:xfrm>
            <a:off x="1721411" y="2941165"/>
            <a:ext cx="5202237" cy="501650"/>
          </a:xfrm>
        </p:spPr>
        <p:txBody>
          <a:bodyPr/>
          <a:lstStyle/>
          <a:p>
            <a:r>
              <a:rPr lang="sv-SE" sz="2400" dirty="0"/>
              <a:t>Seminarium 4: Att redovisa sina resultat och kommentera andras</a:t>
            </a:r>
            <a:br>
              <a:rPr lang="en-US" sz="2400" dirty="0"/>
            </a:br>
            <a:br>
              <a:rPr lang="en-US" sz="2400" dirty="0"/>
            </a:br>
            <a:r>
              <a:rPr lang="sv-SE" sz="2400" dirty="0"/>
              <a:t>LT200X Examensarbete inom teknik och lärande, avancerad nivå 30,0 </a:t>
            </a:r>
            <a:r>
              <a:rPr lang="sv-SE" sz="2400" dirty="0" err="1"/>
              <a:t>hp</a:t>
            </a:r>
            <a:br>
              <a:rPr lang="sv-SE" sz="2400" dirty="0"/>
            </a:br>
            <a:r>
              <a:rPr lang="sv-SE" sz="1400" dirty="0"/>
              <a:t>Helena Lennholm &lt;lennholm@kth.se&gt;</a:t>
            </a:r>
            <a:endParaRPr lang="sv-SE" dirty="0"/>
          </a:p>
        </p:txBody>
      </p:sp>
      <p:pic>
        <p:nvPicPr>
          <p:cNvPr id="43" name="Bildobjekt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122" y="4569492"/>
            <a:ext cx="486000" cy="486000"/>
          </a:xfrm>
          <a:prstGeom prst="rect">
            <a:avLst/>
          </a:prstGeom>
        </p:spPr>
      </p:pic>
      <p:pic>
        <p:nvPicPr>
          <p:cNvPr id="44" name="Bildobjekt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062" y="4569492"/>
            <a:ext cx="486000" cy="486000"/>
          </a:xfrm>
          <a:prstGeom prst="rect">
            <a:avLst/>
          </a:prstGeom>
        </p:spPr>
      </p:pic>
      <p:pic>
        <p:nvPicPr>
          <p:cNvPr id="45" name="Bildobjekt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003" y="4569492"/>
            <a:ext cx="486000" cy="486000"/>
          </a:xfrm>
          <a:prstGeom prst="rect">
            <a:avLst/>
          </a:prstGeom>
        </p:spPr>
      </p:pic>
      <p:pic>
        <p:nvPicPr>
          <p:cNvPr id="46" name="Bildobjekt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944" y="4569492"/>
            <a:ext cx="486000" cy="486000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885" y="4569492"/>
            <a:ext cx="486000" cy="486000"/>
          </a:xfrm>
          <a:prstGeom prst="rect">
            <a:avLst/>
          </a:prstGeom>
        </p:spPr>
      </p:pic>
      <p:pic>
        <p:nvPicPr>
          <p:cNvPr id="48" name="Bildobjekt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25" y="4569492"/>
            <a:ext cx="486000" cy="486000"/>
          </a:xfrm>
          <a:prstGeom prst="rect">
            <a:avLst/>
          </a:prstGeom>
        </p:spPr>
      </p:pic>
      <p:pic>
        <p:nvPicPr>
          <p:cNvPr id="49" name="Bildobjekt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66" y="4569492"/>
            <a:ext cx="486000" cy="486000"/>
          </a:xfrm>
          <a:prstGeom prst="rect">
            <a:avLst/>
          </a:prstGeom>
        </p:spPr>
      </p:pic>
      <p:pic>
        <p:nvPicPr>
          <p:cNvPr id="50" name="Bildobjekt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07" y="4569492"/>
            <a:ext cx="486000" cy="486000"/>
          </a:xfrm>
          <a:prstGeom prst="rect">
            <a:avLst/>
          </a:prstGeom>
        </p:spPr>
      </p:pic>
      <p:pic>
        <p:nvPicPr>
          <p:cNvPr id="51" name="Bildobjekt 5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648" y="4569492"/>
            <a:ext cx="486000" cy="486000"/>
          </a:xfrm>
          <a:prstGeom prst="rect">
            <a:avLst/>
          </a:prstGeom>
        </p:spPr>
      </p:pic>
      <p:pic>
        <p:nvPicPr>
          <p:cNvPr id="52" name="Bildobjekt 5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588" y="4569492"/>
            <a:ext cx="486000" cy="486000"/>
          </a:xfrm>
          <a:prstGeom prst="rect">
            <a:avLst/>
          </a:prstGeom>
        </p:spPr>
      </p:pic>
      <p:grpSp>
        <p:nvGrpSpPr>
          <p:cNvPr id="4" name="Grupp 3"/>
          <p:cNvGrpSpPr/>
          <p:nvPr/>
        </p:nvGrpSpPr>
        <p:grpSpPr>
          <a:xfrm>
            <a:off x="321870" y="848262"/>
            <a:ext cx="492706" cy="3816642"/>
            <a:chOff x="1401274" y="827636"/>
            <a:chExt cx="492706" cy="3816642"/>
          </a:xfrm>
        </p:grpSpPr>
        <p:pic>
          <p:nvPicPr>
            <p:cNvPr id="38" name="Bildobjekt 3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7980" y="1947015"/>
              <a:ext cx="486000" cy="486000"/>
            </a:xfrm>
            <a:prstGeom prst="rect">
              <a:avLst/>
            </a:prstGeom>
          </p:spPr>
        </p:pic>
        <p:pic>
          <p:nvPicPr>
            <p:cNvPr id="39" name="Bildobjekt 3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7980" y="2500469"/>
              <a:ext cx="486000" cy="486000"/>
            </a:xfrm>
            <a:prstGeom prst="rect">
              <a:avLst/>
            </a:prstGeom>
          </p:spPr>
        </p:pic>
        <p:pic>
          <p:nvPicPr>
            <p:cNvPr id="40" name="Bildobjekt 3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7980" y="3053922"/>
              <a:ext cx="486000" cy="486000"/>
            </a:xfrm>
            <a:prstGeom prst="rect">
              <a:avLst/>
            </a:prstGeom>
          </p:spPr>
        </p:pic>
        <p:pic>
          <p:nvPicPr>
            <p:cNvPr id="41" name="Bildobjekt 4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274" y="3607376"/>
              <a:ext cx="486000" cy="486000"/>
            </a:xfrm>
            <a:prstGeom prst="rect">
              <a:avLst/>
            </a:prstGeom>
          </p:spPr>
        </p:pic>
        <p:pic>
          <p:nvPicPr>
            <p:cNvPr id="42" name="Bildobjekt 4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7980" y="4158278"/>
              <a:ext cx="486000" cy="486000"/>
            </a:xfrm>
            <a:prstGeom prst="rect">
              <a:avLst/>
            </a:prstGeom>
          </p:spPr>
        </p:pic>
        <p:pic>
          <p:nvPicPr>
            <p:cNvPr id="53" name="Bildobjekt 5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274" y="827636"/>
              <a:ext cx="486000" cy="486000"/>
            </a:xfrm>
            <a:prstGeom prst="rect">
              <a:avLst/>
            </a:prstGeom>
          </p:spPr>
        </p:pic>
        <p:pic>
          <p:nvPicPr>
            <p:cNvPr id="54" name="Bildobjekt 53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274" y="1393562"/>
              <a:ext cx="486000" cy="48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778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477" y="1373698"/>
            <a:ext cx="6935788" cy="501254"/>
          </a:xfrm>
        </p:spPr>
        <p:txBody>
          <a:bodyPr/>
          <a:lstStyle/>
          <a:p>
            <a:r>
              <a:rPr lang="en-US" dirty="0" err="1"/>
              <a:t>Berätta</a:t>
            </a:r>
            <a:r>
              <a:rPr lang="en-US" dirty="0"/>
              <a:t> om </a:t>
            </a:r>
            <a:r>
              <a:rPr lang="en-US" dirty="0" err="1"/>
              <a:t>ditt</a:t>
            </a:r>
            <a:r>
              <a:rPr lang="en-US" dirty="0"/>
              <a:t> </a:t>
            </a:r>
            <a:r>
              <a:rPr lang="en-US" dirty="0" err="1"/>
              <a:t>exjobb</a:t>
            </a:r>
            <a:r>
              <a:rPr lang="en-US" dirty="0"/>
              <a:t>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9878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/>
              <a:t>Muntlig</a:t>
            </a:r>
            <a:r>
              <a:rPr lang="en-US" dirty="0"/>
              <a:t> presentation</a:t>
            </a:r>
          </a:p>
          <a:p>
            <a:pPr lvl="0"/>
            <a:r>
              <a:rPr lang="en-US" dirty="0" err="1"/>
              <a:t>Opponering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 err="1"/>
              <a:t>Kursadministration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Att ansöka om </a:t>
            </a:r>
            <a:r>
              <a:rPr lang="en-US" dirty="0" err="1"/>
              <a:t>examen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4353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076" y="195169"/>
            <a:ext cx="6935788" cy="501254"/>
          </a:xfrm>
        </p:spPr>
        <p:txBody>
          <a:bodyPr/>
          <a:lstStyle/>
          <a:p>
            <a:r>
              <a:rPr lang="en-US" dirty="0" err="1"/>
              <a:t>Tidslinjal</a:t>
            </a:r>
            <a:endParaRPr lang="sv-SE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D6EF75-6C26-42B2-8CE4-7B962B011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56202"/>
              </p:ext>
            </p:extLst>
          </p:nvPr>
        </p:nvGraphicFramePr>
        <p:xfrm>
          <a:off x="434264" y="774505"/>
          <a:ext cx="8159261" cy="3970786"/>
        </p:xfrm>
        <a:graphic>
          <a:graphicData uri="http://schemas.openxmlformats.org/drawingml/2006/table">
            <a:tbl>
              <a:tblPr/>
              <a:tblGrid>
                <a:gridCol w="1545616">
                  <a:extLst>
                    <a:ext uri="{9D8B030D-6E8A-4147-A177-3AD203B41FA5}">
                      <a16:colId xmlns:a16="http://schemas.microsoft.com/office/drawing/2014/main" val="1756030011"/>
                    </a:ext>
                  </a:extLst>
                </a:gridCol>
                <a:gridCol w="1573741">
                  <a:extLst>
                    <a:ext uri="{9D8B030D-6E8A-4147-A177-3AD203B41FA5}">
                      <a16:colId xmlns:a16="http://schemas.microsoft.com/office/drawing/2014/main" val="2635575719"/>
                    </a:ext>
                  </a:extLst>
                </a:gridCol>
                <a:gridCol w="5039904">
                  <a:extLst>
                    <a:ext uri="{9D8B030D-6E8A-4147-A177-3AD203B41FA5}">
                      <a16:colId xmlns:a16="http://schemas.microsoft.com/office/drawing/2014/main" val="3431500394"/>
                    </a:ext>
                  </a:extLst>
                </a:gridCol>
              </a:tblGrid>
              <a:tr h="812038"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201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8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-11-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30</a:t>
                      </a:r>
                      <a:endParaRPr lang="en-SE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23:59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Rapporten laddas upp på Canvas.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388604"/>
                  </a:ext>
                </a:extLst>
              </a:tr>
              <a:tr h="900556"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201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8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-12-1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0</a:t>
                      </a:r>
                      <a:endParaRPr lang="en-SE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09:15-1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7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:00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 (L41 fm, U41 </a:t>
                      </a:r>
                      <a:r>
                        <a:rPr lang="sv-SE" sz="1800" dirty="0" err="1">
                          <a:solidFill>
                            <a:srgbClr val="262626"/>
                          </a:solidFill>
                          <a:effectLst/>
                        </a:rPr>
                        <a:t>em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)</a:t>
                      </a:r>
                      <a:endParaRPr lang="en-US" sz="1800" dirty="0">
                        <a:solidFill>
                          <a:srgbClr val="262626"/>
                        </a:solidFill>
                        <a:effectLst/>
                      </a:endParaRPr>
                    </a:p>
                    <a:p>
                      <a:pPr fontAlgn="t"/>
                      <a:endParaRPr lang="en-SE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Presentationsdag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med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ventileringsseminarium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och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opponering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.</a:t>
                      </a:r>
                    </a:p>
                    <a:p>
                      <a:pPr fontAlgn="t"/>
                      <a:endParaRPr lang="en-US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784300"/>
                  </a:ext>
                </a:extLst>
              </a:tr>
              <a:tr h="812038"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201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8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-12-1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2</a:t>
                      </a:r>
                      <a:endParaRPr lang="en-SE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09:15-1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7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:00</a:t>
                      </a:r>
                      <a:endParaRPr lang="sv-SE" sz="1800" dirty="0">
                        <a:solidFill>
                          <a:srgbClr val="262626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(M23)</a:t>
                      </a:r>
                      <a:endParaRPr lang="en-US" sz="1800" dirty="0">
                        <a:solidFill>
                          <a:srgbClr val="262626"/>
                        </a:solidFill>
                        <a:effectLst/>
                      </a:endParaRPr>
                    </a:p>
                    <a:p>
                      <a:pPr fontAlgn="t"/>
                      <a:endParaRPr lang="en-SE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Presentationsdag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med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ventileringsseminarium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och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opponering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.</a:t>
                      </a:r>
                    </a:p>
                    <a:p>
                      <a:pPr fontAlgn="t"/>
                      <a:endParaRPr lang="sv-SE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159018"/>
                  </a:ext>
                </a:extLst>
              </a:tr>
              <a:tr h="280925"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201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9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-01-15 *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SE" sz="1800">
                          <a:solidFill>
                            <a:srgbClr val="262626"/>
                          </a:solidFill>
                          <a:effectLst/>
                        </a:rPr>
                        <a:t>23:59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Rapporten lämnas till examinator för slutgranskning.</a:t>
                      </a:r>
                    </a:p>
                    <a:p>
                      <a:pPr fontAlgn="t"/>
                      <a:endParaRPr lang="en-US" sz="1800" dirty="0">
                        <a:solidFill>
                          <a:srgbClr val="262626"/>
                        </a:solidFill>
                        <a:effectLst/>
                      </a:endParaRP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62784"/>
                  </a:ext>
                </a:extLst>
              </a:tr>
              <a:tr h="369444"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201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9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-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x-x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 *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11111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09:15-1</a:t>
                      </a:r>
                      <a:r>
                        <a:rPr lang="sv-SE" sz="1800" dirty="0">
                          <a:solidFill>
                            <a:srgbClr val="262626"/>
                          </a:solidFill>
                          <a:effectLst/>
                        </a:rPr>
                        <a:t>7</a:t>
                      </a:r>
                      <a:r>
                        <a:rPr lang="en-SE" sz="1800" dirty="0">
                          <a:solidFill>
                            <a:srgbClr val="262626"/>
                          </a:solidFill>
                          <a:effectLst/>
                        </a:rPr>
                        <a:t>:00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11111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Extra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presentationsdag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-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förslag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på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62626"/>
                          </a:solidFill>
                          <a:effectLst/>
                        </a:rPr>
                        <a:t>när</a:t>
                      </a:r>
                      <a:r>
                        <a:rPr lang="en-US" sz="1800" dirty="0">
                          <a:solidFill>
                            <a:srgbClr val="262626"/>
                          </a:solidFill>
                          <a:effectLst/>
                        </a:rPr>
                        <a:t>?</a:t>
                      </a:r>
                    </a:p>
                  </a:txBody>
                  <a:tcPr marL="7684" marR="7684" marT="7684" marB="7684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E3E5E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11111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546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37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8F9E5-3504-460F-BE56-6FD37571F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dagen</a:t>
            </a:r>
            <a:r>
              <a:rPr lang="en-US" dirty="0"/>
              <a:t>	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F629-4539-4934-B2CA-D1C2850F4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Meddelas</a:t>
            </a:r>
            <a:r>
              <a:rPr lang="en-US" dirty="0"/>
              <a:t> </a:t>
            </a:r>
            <a:r>
              <a:rPr lang="en-US" dirty="0" err="1"/>
              <a:t>senast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vecka</a:t>
            </a:r>
            <a:r>
              <a:rPr lang="en-US" dirty="0"/>
              <a:t> </a:t>
            </a:r>
            <a:r>
              <a:rPr lang="en-US" dirty="0" err="1"/>
              <a:t>före</a:t>
            </a:r>
            <a:r>
              <a:rPr lang="en-US" dirty="0"/>
              <a:t> </a:t>
            </a:r>
            <a:r>
              <a:rPr lang="en-US" dirty="0" err="1"/>
              <a:t>seminariet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Önskemål</a:t>
            </a:r>
            <a:r>
              <a:rPr lang="en-US" dirty="0"/>
              <a:t> </a:t>
            </a:r>
            <a:r>
              <a:rPr lang="en-US" dirty="0" err="1"/>
              <a:t>anmäls</a:t>
            </a:r>
            <a:r>
              <a:rPr lang="en-US" dirty="0"/>
              <a:t> till </a:t>
            </a:r>
            <a:r>
              <a:rPr lang="en-US" dirty="0" err="1"/>
              <a:t>mig</a:t>
            </a:r>
            <a:r>
              <a:rPr lang="en-US" dirty="0"/>
              <a:t>.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003334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Praktiska</a:t>
            </a:r>
            <a:r>
              <a:rPr lang="en-US" dirty="0"/>
              <a:t> </a:t>
            </a:r>
            <a:r>
              <a:rPr lang="en-US" dirty="0" err="1"/>
              <a:t>saker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Seminariet leds vanligen av huvudhandledaren eller examinatorn.</a:t>
            </a:r>
          </a:p>
          <a:p>
            <a:endParaRPr lang="sv-SE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Vid ventileringen deltar minst författaren, opponenten, examinatorn och huvudhandledaren. Om möjligt deltar bitr. handledaren. Dessutom är uppdragsgivare, släkt och vänner varmt välkomna att vara med.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0938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08" y="1354015"/>
            <a:ext cx="7227277" cy="426282"/>
          </a:xfrm>
        </p:spPr>
        <p:txBody>
          <a:bodyPr/>
          <a:lstStyle/>
          <a:p>
            <a:r>
              <a:rPr lang="en-US" sz="3200" dirty="0" err="1"/>
              <a:t>Ventileringsseminarium</a:t>
            </a:r>
            <a:r>
              <a:rPr lang="en-US" sz="3200" dirty="0"/>
              <a:t>- </a:t>
            </a:r>
            <a:br>
              <a:rPr lang="en-US" sz="3200" dirty="0"/>
            </a:br>
            <a:r>
              <a:rPr lang="en-US" sz="3200" dirty="0"/>
              <a:t> </a:t>
            </a:r>
            <a:r>
              <a:rPr lang="en-US" sz="3200" dirty="0" err="1"/>
              <a:t>inte</a:t>
            </a:r>
            <a:r>
              <a:rPr lang="en-US" sz="3200" dirty="0"/>
              <a:t> </a:t>
            </a:r>
            <a:r>
              <a:rPr lang="en-US" sz="3200" dirty="0" err="1"/>
              <a:t>försvar</a:t>
            </a:r>
            <a:r>
              <a:rPr lang="en-US" dirty="0"/>
              <a:t>!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873370" y="2110154"/>
            <a:ext cx="66386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Syftet med seminariet är att du skall visa förmåga att muntligt redogöra för, diskutera och kritiskt reflektera över ditt i forsknings- och utvecklingsarbete.</a:t>
            </a:r>
          </a:p>
          <a:p>
            <a:endParaRPr lang="en-US" dirty="0"/>
          </a:p>
          <a:p>
            <a:r>
              <a:rPr lang="en-US" dirty="0"/>
              <a:t>Under </a:t>
            </a:r>
            <a:r>
              <a:rPr lang="en-US" dirty="0" err="1"/>
              <a:t>seminariet</a:t>
            </a:r>
            <a:r>
              <a:rPr lang="en-US" dirty="0"/>
              <a:t> </a:t>
            </a:r>
            <a:r>
              <a:rPr lang="en-US" dirty="0" err="1"/>
              <a:t>skall</a:t>
            </a:r>
            <a:r>
              <a:rPr lang="en-US" dirty="0"/>
              <a:t> </a:t>
            </a:r>
            <a:r>
              <a:rPr lang="en-US" dirty="0" err="1"/>
              <a:t>även</a:t>
            </a:r>
            <a:r>
              <a:rPr lang="en-US" dirty="0"/>
              <a:t> </a:t>
            </a:r>
            <a:r>
              <a:rPr lang="en-US" dirty="0" err="1"/>
              <a:t>rapportens</a:t>
            </a:r>
            <a:r>
              <a:rPr lang="en-US" dirty="0"/>
              <a:t> </a:t>
            </a:r>
            <a:r>
              <a:rPr lang="en-US" dirty="0" err="1"/>
              <a:t>styrkor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svagheter</a:t>
            </a:r>
            <a:r>
              <a:rPr lang="en-US" dirty="0"/>
              <a:t> </a:t>
            </a:r>
            <a:r>
              <a:rPr lang="en-US" dirty="0" err="1"/>
              <a:t>identifieras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syfte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ligga</a:t>
            </a:r>
            <a:r>
              <a:rPr lang="en-US" dirty="0"/>
              <a:t> till </a:t>
            </a:r>
            <a:r>
              <a:rPr lang="en-US" dirty="0" err="1"/>
              <a:t>grund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den </a:t>
            </a:r>
            <a:r>
              <a:rPr lang="en-US" dirty="0" err="1"/>
              <a:t>sista</a:t>
            </a:r>
            <a:r>
              <a:rPr lang="en-US" dirty="0"/>
              <a:t> </a:t>
            </a:r>
            <a:r>
              <a:rPr lang="en-US" dirty="0" err="1"/>
              <a:t>kompletteringen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arbetet</a:t>
            </a:r>
            <a:r>
              <a:rPr lang="en-US" dirty="0"/>
              <a:t>.</a:t>
            </a:r>
            <a:endParaRPr lang="sv-SE" dirty="0"/>
          </a:p>
          <a:p>
            <a:endParaRPr lang="en-US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501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573" y="2187583"/>
            <a:ext cx="6935788" cy="501254"/>
          </a:xfrm>
        </p:spPr>
        <p:txBody>
          <a:bodyPr/>
          <a:lstStyle/>
          <a:p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annans</a:t>
            </a:r>
            <a:r>
              <a:rPr lang="en-US" dirty="0"/>
              <a:t> </a:t>
            </a:r>
            <a:r>
              <a:rPr lang="en-US" dirty="0" err="1"/>
              <a:t>seminarium</a:t>
            </a:r>
            <a:r>
              <a:rPr lang="en-US" dirty="0"/>
              <a:t>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8692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Disposition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Ventileringen av ett examensarbete tar ungefär 60 minuter och består ofta av dessa fyra delar.</a:t>
            </a:r>
          </a:p>
          <a:p>
            <a:endParaRPr lang="sv-SE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Författaren(</a:t>
            </a:r>
            <a:r>
              <a:rPr lang="sv-SE" dirty="0" err="1">
                <a:solidFill>
                  <a:srgbClr val="111111"/>
                </a:solidFill>
                <a:latin typeface="Arial" panose="020B0604020202020204" pitchFamily="34" charset="0"/>
              </a:rPr>
              <a:t>arna</a:t>
            </a:r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) gör en muntlig presentation av sitt arbete. (15 min)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Opponenter redovisar sin opponering och ställer frågor. (ca 30 min)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Examinator ställer frågor. (ca 10 min)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>
                <a:solidFill>
                  <a:srgbClr val="111111"/>
                </a:solidFill>
                <a:latin typeface="Arial" panose="020B0604020202020204" pitchFamily="34" charset="0"/>
              </a:rPr>
              <a:t>Frågor från allmänheten. (ca 5 min)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1699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Muntlig</a:t>
            </a:r>
            <a:r>
              <a:rPr lang="en-US" dirty="0"/>
              <a:t> presentation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Både vetenskaplig och populärvetenskaplig.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Skall innehålla syfte/frågeställning, design och metod, resultat samt slutsatser.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Kort</a:t>
            </a:r>
            <a:r>
              <a:rPr lang="en-US" dirty="0"/>
              <a:t>, </a:t>
            </a:r>
            <a:r>
              <a:rPr lang="en-US" dirty="0" err="1"/>
              <a:t>välstrukturerat</a:t>
            </a:r>
            <a:r>
              <a:rPr lang="en-US" dirty="0"/>
              <a:t>, </a:t>
            </a:r>
            <a:r>
              <a:rPr lang="en-US" dirty="0" err="1"/>
              <a:t>enkelt</a:t>
            </a:r>
            <a:r>
              <a:rPr lang="en-US" dirty="0"/>
              <a:t> (men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simpelt</a:t>
            </a:r>
            <a:r>
              <a:rPr lang="en-US" dirty="0"/>
              <a:t>)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Tidsåtgång normalt 15 minuter.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Titta på Olle </a:t>
            </a:r>
            <a:r>
              <a:rPr lang="sv-SE" dirty="0" err="1"/>
              <a:t>Bälters</a:t>
            </a:r>
            <a:r>
              <a:rPr lang="sv-SE" dirty="0"/>
              <a:t> samling korta filmer och skrivna råd. Länk på kurswebben.</a:t>
            </a:r>
            <a:endParaRPr lang="en-US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3726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9FBAB7-03E4-47B6-A81C-1AFB56ED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Opponering</a:t>
            </a:r>
            <a:r>
              <a:rPr lang="en-US" dirty="0"/>
              <a:t>		</a:t>
            </a: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58DF36-7CAB-41B1-82DA-95EE97EAA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Helena </a:t>
            </a:r>
            <a:r>
              <a:rPr lang="en-US" dirty="0" err="1"/>
              <a:t>matchar</a:t>
            </a:r>
            <a:r>
              <a:rPr lang="en-US" dirty="0"/>
              <a:t> </a:t>
            </a:r>
            <a:r>
              <a:rPr lang="en-US" dirty="0" err="1"/>
              <a:t>respondenter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opponenter</a:t>
            </a:r>
            <a:r>
              <a:rPr lang="en-US" dirty="0"/>
              <a:t> med </a:t>
            </a:r>
            <a:r>
              <a:rPr lang="en-US" dirty="0" err="1"/>
              <a:t>varandra</a:t>
            </a:r>
            <a:r>
              <a:rPr lang="en-US" dirty="0"/>
              <a:t>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1199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Opponentens</a:t>
            </a:r>
            <a:r>
              <a:rPr lang="en-US" dirty="0"/>
              <a:t> </a:t>
            </a:r>
            <a:r>
              <a:rPr lang="en-US" dirty="0" err="1"/>
              <a:t>uppgift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/>
              <a:t>Som opponent skall du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kritiskt granska den rapport du fått,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särskilt fundera över problemställningen, syfte, metodval samt analys och tolkning/utvärdering av resultat samt slutdiskussion,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i rapporten markera när du hittar skrivfel, andra småfel, sådant du inte förstår och sådant du undrar över,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skriva ett oppositionsprotokoll, (blankett på </a:t>
            </a:r>
            <a:r>
              <a:rPr lang="sv-SE" dirty="0">
                <a:hlinkClick r:id="rId2"/>
              </a:rPr>
              <a:t>kurswebben</a:t>
            </a:r>
            <a:r>
              <a:rPr lang="sv-SE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muntligt presentera ditt allmänna omdöme om rapporten och examensarbetet på cirka 5 minuter efter det att författaren presenterat sitt arbete,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därefter ställa frågor och diskutera arbetet med rapportförfattaren (ca 25 min); du ställer några av de frågor du formulerat i oppositionsprotokollet, men det kan också hända att presentationen ger upphov till nya frågor</a:t>
            </a:r>
          </a:p>
        </p:txBody>
      </p:sp>
    </p:spTree>
    <p:extLst>
      <p:ext uri="{BB962C8B-B14F-4D97-AF65-F5344CB8AC3E}">
        <p14:creationId xmlns:p14="http://schemas.microsoft.com/office/powerpoint/2010/main" val="163327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Själva</a:t>
            </a:r>
            <a:r>
              <a:rPr lang="en-US" dirty="0"/>
              <a:t> </a:t>
            </a:r>
            <a:r>
              <a:rPr lang="en-US" dirty="0" err="1"/>
              <a:t>opponeringssamtalet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samtal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u="sng" dirty="0" err="1"/>
              <a:t>inte</a:t>
            </a:r>
            <a:r>
              <a:rPr lang="en-US" u="sng" dirty="0"/>
              <a:t> </a:t>
            </a:r>
            <a:r>
              <a:rPr lang="en-US" u="sng" dirty="0" err="1"/>
              <a:t>en</a:t>
            </a:r>
            <a:r>
              <a:rPr lang="en-US" u="sng" dirty="0"/>
              <a:t> recension</a:t>
            </a:r>
            <a:endParaRPr lang="en-US" dirty="0"/>
          </a:p>
          <a:p>
            <a:endParaRPr lang="en-US" dirty="0"/>
          </a:p>
          <a:p>
            <a:r>
              <a:rPr lang="sv-SE" dirty="0"/>
              <a:t>Sker i dialog mellan författaren(</a:t>
            </a:r>
            <a:r>
              <a:rPr lang="sv-SE" dirty="0" err="1"/>
              <a:t>na</a:t>
            </a:r>
            <a:r>
              <a:rPr lang="sv-SE" dirty="0"/>
              <a:t>) och opponent</a:t>
            </a:r>
          </a:p>
        </p:txBody>
      </p:sp>
    </p:spTree>
    <p:extLst>
      <p:ext uri="{BB962C8B-B14F-4D97-AF65-F5344CB8AC3E}">
        <p14:creationId xmlns:p14="http://schemas.microsoft.com/office/powerpoint/2010/main" val="4067496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558" y="1425581"/>
            <a:ext cx="6935788" cy="501254"/>
          </a:xfrm>
        </p:spPr>
        <p:txBody>
          <a:bodyPr/>
          <a:lstStyle/>
          <a:p>
            <a:r>
              <a:rPr lang="en-US" dirty="0" err="1"/>
              <a:t>Examinatorns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allmänhetens</a:t>
            </a:r>
            <a:r>
              <a:rPr lang="en-US" dirty="0"/>
              <a:t> </a:t>
            </a:r>
            <a:r>
              <a:rPr lang="en-US" dirty="0" err="1"/>
              <a:t>frågor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0366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muntliga</a:t>
            </a:r>
            <a:r>
              <a:rPr lang="en-US" dirty="0"/>
              <a:t> </a:t>
            </a:r>
            <a:r>
              <a:rPr lang="en-US" dirty="0" err="1"/>
              <a:t>seminariet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523" y="1066801"/>
            <a:ext cx="8238515" cy="31789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Examinatorn</a:t>
            </a:r>
            <a:r>
              <a:rPr lang="en-US" dirty="0"/>
              <a:t> </a:t>
            </a:r>
            <a:r>
              <a:rPr lang="en-US" dirty="0" err="1"/>
              <a:t>meddelar</a:t>
            </a:r>
            <a:r>
              <a:rPr lang="en-US" dirty="0"/>
              <a:t> </a:t>
            </a:r>
            <a:r>
              <a:rPr lang="en-US" dirty="0" err="1"/>
              <a:t>kompletteringsbehov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överens</a:t>
            </a:r>
            <a:r>
              <a:rPr lang="en-US" dirty="0"/>
              <a:t> om </a:t>
            </a:r>
            <a:r>
              <a:rPr lang="en-US" dirty="0" err="1"/>
              <a:t>tidpunkt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slutlig</a:t>
            </a:r>
            <a:r>
              <a:rPr lang="en-US" dirty="0"/>
              <a:t> </a:t>
            </a:r>
            <a:r>
              <a:rPr lang="en-US" dirty="0" err="1"/>
              <a:t>inlämning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en-US" dirty="0" err="1"/>
              <a:t>kompletterar</a:t>
            </a:r>
            <a:r>
              <a:rPr lang="en-US" dirty="0"/>
              <a:t> din rapport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lämnar</a:t>
            </a:r>
            <a:r>
              <a:rPr lang="en-US" dirty="0"/>
              <a:t> in (1-6 </a:t>
            </a:r>
            <a:r>
              <a:rPr lang="en-US" dirty="0" err="1"/>
              <a:t>veckor</a:t>
            </a:r>
            <a:r>
              <a:rPr lang="en-US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Examinatorn</a:t>
            </a:r>
            <a:r>
              <a:rPr lang="en-US" dirty="0"/>
              <a:t> </a:t>
            </a:r>
            <a:r>
              <a:rPr lang="en-US" dirty="0" err="1"/>
              <a:t>slutgranskar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gör</a:t>
            </a:r>
            <a:r>
              <a:rPr lang="en-US" dirty="0"/>
              <a:t> </a:t>
            </a:r>
            <a:r>
              <a:rPr lang="en-US" dirty="0" err="1"/>
              <a:t>plagiatgranskning</a:t>
            </a:r>
            <a:r>
              <a:rPr lang="en-US" dirty="0"/>
              <a:t> (1-3 </a:t>
            </a:r>
            <a:r>
              <a:rPr lang="en-US" dirty="0" err="1"/>
              <a:t>veckor</a:t>
            </a:r>
            <a:r>
              <a:rPr lang="en-US" dirty="0"/>
              <a:t> under </a:t>
            </a:r>
            <a:r>
              <a:rPr lang="en-US" dirty="0" err="1"/>
              <a:t>terminstid</a:t>
            </a:r>
            <a:r>
              <a:rPr lang="en-US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Om </a:t>
            </a:r>
            <a:r>
              <a:rPr lang="en-US" dirty="0" err="1"/>
              <a:t>godkänd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fyller</a:t>
            </a:r>
            <a:r>
              <a:rPr lang="en-US" dirty="0"/>
              <a:t> </a:t>
            </a:r>
            <a:r>
              <a:rPr lang="en-US" dirty="0" err="1"/>
              <a:t>examinatorn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blanketten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skickar</a:t>
            </a:r>
            <a:r>
              <a:rPr lang="en-US" dirty="0"/>
              <a:t> till </a:t>
            </a:r>
            <a:r>
              <a:rPr lang="en-US" dirty="0" err="1"/>
              <a:t>kursansvarig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via </a:t>
            </a:r>
            <a:r>
              <a:rPr lang="en-US" dirty="0" err="1"/>
              <a:t>ubildningskansli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till </a:t>
            </a:r>
            <a:r>
              <a:rPr lang="en-US" dirty="0" err="1"/>
              <a:t>att</a:t>
            </a:r>
            <a:r>
              <a:rPr lang="en-US" dirty="0"/>
              <a:t>:</a:t>
            </a:r>
          </a:p>
          <a:p>
            <a:pPr marL="698500" lvl="1" indent="-342900"/>
            <a:r>
              <a:rPr lang="en-US" dirty="0" err="1"/>
              <a:t>Rapporten</a:t>
            </a:r>
            <a:r>
              <a:rPr lang="en-US" dirty="0"/>
              <a:t> </a:t>
            </a:r>
            <a:r>
              <a:rPr lang="en-US" dirty="0" err="1"/>
              <a:t>registreras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Diva.</a:t>
            </a:r>
          </a:p>
          <a:p>
            <a:pPr marL="698500" lvl="1" indent="-342900"/>
            <a:r>
              <a:rPr lang="en-US" dirty="0" err="1"/>
              <a:t>Betyget</a:t>
            </a:r>
            <a:r>
              <a:rPr lang="en-US" dirty="0"/>
              <a:t> </a:t>
            </a:r>
            <a:r>
              <a:rPr lang="en-US" dirty="0" err="1"/>
              <a:t>registreras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Ladok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8187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70" y="2808906"/>
            <a:ext cx="6935788" cy="501254"/>
          </a:xfrm>
        </p:spPr>
        <p:txBody>
          <a:bodyPr/>
          <a:lstStyle/>
          <a:p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ansöka</a:t>
            </a:r>
            <a:r>
              <a:rPr lang="en-US" dirty="0"/>
              <a:t> om </a:t>
            </a:r>
            <a:r>
              <a:rPr lang="en-US" dirty="0" err="1"/>
              <a:t>examen</a:t>
            </a:r>
            <a:br>
              <a:rPr lang="en-US" dirty="0"/>
            </a:br>
            <a:br>
              <a:rPr lang="en-US" dirty="0"/>
            </a:br>
            <a:r>
              <a:rPr lang="en-US" dirty="0">
                <a:hlinkClick r:id="rId2"/>
              </a:rPr>
              <a:t>https://www.kth.se/student/program/examen/examen-hur-och-var-ansoker-man-1.2234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Frågor</a:t>
            </a:r>
            <a:r>
              <a:rPr lang="en-US" dirty="0"/>
              <a:t>- </a:t>
            </a:r>
            <a:r>
              <a:rPr lang="en-US" dirty="0" err="1"/>
              <a:t>uppsök</a:t>
            </a:r>
            <a:r>
              <a:rPr lang="en-US" dirty="0"/>
              <a:t> </a:t>
            </a:r>
            <a:r>
              <a:rPr lang="en-US" dirty="0" err="1"/>
              <a:t>Alicja</a:t>
            </a:r>
            <a:r>
              <a:rPr lang="en-US" dirty="0"/>
              <a:t> </a:t>
            </a:r>
            <a:r>
              <a:rPr lang="en-US" dirty="0" err="1"/>
              <a:t>Lissenko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81276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red_16_9</Template>
  <TotalTime>1119</TotalTime>
  <Words>545</Words>
  <Application>Microsoft Office PowerPoint</Application>
  <PresentationFormat>Bildspel på skärmen (16:9)</PresentationFormat>
  <Paragraphs>76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9" baseType="lpstr">
      <vt:lpstr>Arial</vt:lpstr>
      <vt:lpstr>Calibri</vt:lpstr>
      <vt:lpstr>KTH_PPT template</vt:lpstr>
      <vt:lpstr>Seminarium 4: Att redovisa sina resultat och kommentera andras  LT200X Examensarbete inom teknik och lärande, avancerad nivå 30,0 hp Helena Lennholm &lt;lennholm@kth.se&gt;</vt:lpstr>
      <vt:lpstr>Berätta om ditt exjobb!</vt:lpstr>
      <vt:lpstr>Agenda</vt:lpstr>
      <vt:lpstr>Tidslinjal</vt:lpstr>
      <vt:lpstr>Schema för dagen </vt:lpstr>
      <vt:lpstr>Praktiska saker</vt:lpstr>
      <vt:lpstr>Ventileringsseminarium-   inte försvar!</vt:lpstr>
      <vt:lpstr>Gå på någon annans seminarium!</vt:lpstr>
      <vt:lpstr>Disposition</vt:lpstr>
      <vt:lpstr>Muntlig presentation</vt:lpstr>
      <vt:lpstr>Opponering  </vt:lpstr>
      <vt:lpstr>Opponentens uppgift</vt:lpstr>
      <vt:lpstr>Själva opponeringssamtalet</vt:lpstr>
      <vt:lpstr>Examinatorns och allmänhetens frågor</vt:lpstr>
      <vt:lpstr>Efter muntliga seminariet</vt:lpstr>
      <vt:lpstr>Att ansöka om examen  https://www.kth.se/student/program/examen/examen-hur-och-var-ansoker-man-1.2234  Frågor- uppsök Alicja Lissenko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Kexjobb -</dc:title>
  <dc:creator>Stefan Stenbom</dc:creator>
  <cp:lastModifiedBy>Mamma</cp:lastModifiedBy>
  <cp:revision>70</cp:revision>
  <cp:lastPrinted>2013-05-27T09:10:21Z</cp:lastPrinted>
  <dcterms:created xsi:type="dcterms:W3CDTF">2016-10-03T08:27:01Z</dcterms:created>
  <dcterms:modified xsi:type="dcterms:W3CDTF">2018-11-03T16:24:59Z</dcterms:modified>
</cp:coreProperties>
</file>