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61" r:id="rId2"/>
    <p:sldId id="263" r:id="rId3"/>
    <p:sldId id="262" r:id="rId4"/>
    <p:sldId id="271" r:id="rId5"/>
    <p:sldId id="264" r:id="rId6"/>
    <p:sldId id="265" r:id="rId7"/>
    <p:sldId id="273" r:id="rId8"/>
    <p:sldId id="267" r:id="rId9"/>
    <p:sldId id="274" r:id="rId10"/>
    <p:sldId id="278" r:id="rId11"/>
    <p:sldId id="277" r:id="rId12"/>
    <p:sldId id="279" r:id="rId13"/>
    <p:sldId id="284" r:id="rId14"/>
    <p:sldId id="293" r:id="rId15"/>
    <p:sldId id="287" r:id="rId16"/>
    <p:sldId id="291" r:id="rId17"/>
    <p:sldId id="292" r:id="rId18"/>
    <p:sldId id="289" r:id="rId19"/>
    <p:sldId id="281" r:id="rId20"/>
    <p:sldId id="269" r:id="rId21"/>
    <p:sldId id="285" r:id="rId22"/>
    <p:sldId id="286" r:id="rId23"/>
  </p:sldIdLst>
  <p:sldSz cx="9144000" cy="6858000" type="screen4x3"/>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6">
          <p15:clr>
            <a:srgbClr val="A4A3A4"/>
          </p15:clr>
        </p15:guide>
        <p15:guide id="2" orient="horz" pos="629">
          <p15:clr>
            <a:srgbClr val="A4A3A4"/>
          </p15:clr>
        </p15:guide>
        <p15:guide id="3" orient="horz" pos="997">
          <p15:clr>
            <a:srgbClr val="A4A3A4"/>
          </p15:clr>
        </p15:guide>
        <p15:guide id="4" orient="horz">
          <p15:clr>
            <a:srgbClr val="A4A3A4"/>
          </p15:clr>
        </p15:guide>
        <p15:guide id="5" orient="horz" pos="217">
          <p15:clr>
            <a:srgbClr val="A4A3A4"/>
          </p15:clr>
        </p15:guide>
        <p15:guide id="6" orient="horz" pos="3681">
          <p15:clr>
            <a:srgbClr val="A4A3A4"/>
          </p15:clr>
        </p15:guide>
        <p15:guide id="7" orient="horz" pos="4054">
          <p15:clr>
            <a:srgbClr val="A4A3A4"/>
          </p15:clr>
        </p15:guide>
        <p15:guide id="8" pos="631">
          <p15:clr>
            <a:srgbClr val="A4A3A4"/>
          </p15:clr>
        </p15:guide>
        <p15:guide id="9" pos="1020">
          <p15:clr>
            <a:srgbClr val="A4A3A4"/>
          </p15:clr>
        </p15:guide>
        <p15:guide id="10" pos="5389">
          <p15:clr>
            <a:srgbClr val="A4A3A4"/>
          </p15:clr>
        </p15:guide>
        <p15:guide id="11" pos="3120">
          <p15:clr>
            <a:srgbClr val="A4A3A4"/>
          </p15:clr>
        </p15:guide>
        <p15:guide id="12" pos="219">
          <p15:clr>
            <a:srgbClr val="A4A3A4"/>
          </p15:clr>
        </p15:guide>
        <p15:guide id="13" pos="329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922E"/>
    <a:srgbClr val="195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snapToGrid="0" showGuides="1">
      <p:cViewPr varScale="1">
        <p:scale>
          <a:sx n="124" d="100"/>
          <a:sy n="124" d="100"/>
        </p:scale>
        <p:origin x="846" y="108"/>
      </p:cViewPr>
      <p:guideLst>
        <p:guide orient="horz" pos="1296"/>
        <p:guide orient="horz" pos="629"/>
        <p:guide orient="horz" pos="997"/>
        <p:guide orient="horz"/>
        <p:guide orient="horz" pos="217"/>
        <p:guide orient="horz" pos="3681"/>
        <p:guide orient="horz" pos="4054"/>
        <p:guide pos="631"/>
        <p:guide pos="1020"/>
        <p:guide pos="5389"/>
        <p:guide pos="3120"/>
        <p:guide pos="219"/>
        <p:guide pos="3292"/>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79D065-03A5-4C09-9A36-A973175AAF75}" type="datetimeFigureOut">
              <a:rPr lang="en-GB" smtClean="0"/>
              <a:pPr/>
              <a:t>22/01/2019</a:t>
            </a:fld>
            <a:endParaRPr lang="en-GB"/>
          </a:p>
        </p:txBody>
      </p:sp>
      <p:sp>
        <p:nvSpPr>
          <p:cNvPr id="4" name="Platshållare för sidfo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F99DCF-A131-4957-829E-DFB5C8C3EC8F}" type="slidenum">
              <a:rPr lang="en-GB" smtClean="0"/>
              <a:pPr/>
              <a:t>‹#›</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860620-DC1C-4F51-BF0F-3A065AF58AC1}" type="datetimeFigureOut">
              <a:rPr lang="sv-SE" smtClean="0"/>
              <a:t>2019-01-22</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CC902C-D5A5-4363-B561-0C2421FB8D72}" type="slidenum">
              <a:rPr lang="sv-SE" smtClean="0"/>
              <a:t>‹#›</a:t>
            </a:fld>
            <a:endParaRPr lang="sv-SE"/>
          </a:p>
        </p:txBody>
      </p:sp>
    </p:spTree>
    <p:extLst>
      <p:ext uri="{BB962C8B-B14F-4D97-AF65-F5344CB8AC3E}">
        <p14:creationId xmlns:p14="http://schemas.microsoft.com/office/powerpoint/2010/main" val="1493725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En</a:t>
            </a:r>
            <a:r>
              <a:rPr lang="sv-SE" baseline="0" dirty="0" smtClean="0"/>
              <a:t> w</a:t>
            </a:r>
            <a:r>
              <a:rPr lang="sv-SE" dirty="0" smtClean="0"/>
              <a:t>ebbutbildning för nyantagna studenter.</a:t>
            </a:r>
            <a:r>
              <a:rPr lang="sv-SE" baseline="0" dirty="0" smtClean="0"/>
              <a:t> Den </a:t>
            </a:r>
            <a:r>
              <a:rPr lang="sv-SE" dirty="0" smtClean="0"/>
              <a:t>ligger under studentwebben</a:t>
            </a:r>
            <a:r>
              <a:rPr lang="sv-SE" baseline="0" dirty="0" smtClean="0"/>
              <a:t> och </a:t>
            </a:r>
            <a:r>
              <a:rPr lang="sv-SE" dirty="0" smtClean="0"/>
              <a:t>är indelad</a:t>
            </a:r>
            <a:r>
              <a:rPr lang="sv-SE" baseline="0" dirty="0" smtClean="0"/>
              <a:t> i tre delar.</a:t>
            </a:r>
          </a:p>
          <a:p>
            <a:r>
              <a:rPr lang="sv-SE" b="1" baseline="0" dirty="0" smtClean="0"/>
              <a:t>Studenträt</a:t>
            </a:r>
            <a:r>
              <a:rPr lang="sv-SE" baseline="0" dirty="0" smtClean="0"/>
              <a:t>t: här hittar man länkar till lagar och förordningar samt information om KTH:s eget regelverk. Här finns även information om försäkring.</a:t>
            </a:r>
          </a:p>
          <a:p>
            <a:r>
              <a:rPr lang="sv-SE" b="1" baseline="0" dirty="0" smtClean="0"/>
              <a:t>Bra att veta för ditt välmående</a:t>
            </a:r>
            <a:r>
              <a:rPr lang="sv-SE" baseline="0" dirty="0" smtClean="0"/>
              <a:t>: Information om vilka stödfunktioner som finns på KTH, kontaktinformation till Studenthälsan. Här kan man även läsa om  lika rättigheter.</a:t>
            </a:r>
          </a:p>
          <a:p>
            <a:r>
              <a:rPr lang="sv-SE" b="1" baseline="0" dirty="0" smtClean="0"/>
              <a:t>Bra att veta om studierna</a:t>
            </a:r>
            <a:r>
              <a:rPr lang="sv-SE" baseline="0" dirty="0" smtClean="0"/>
              <a:t>: Hjälp till hur man planerar och strukturerar sin studier samt praktisk information om t.ex. kursregistrering, tentaanmälan  och datakonto.</a:t>
            </a:r>
            <a:endParaRPr lang="sv-SE" dirty="0"/>
          </a:p>
        </p:txBody>
      </p:sp>
      <p:sp>
        <p:nvSpPr>
          <p:cNvPr id="4" name="Platshållare för bildnummer 3"/>
          <p:cNvSpPr>
            <a:spLocks noGrp="1"/>
          </p:cNvSpPr>
          <p:nvPr>
            <p:ph type="sldNum" sz="quarter" idx="10"/>
          </p:nvPr>
        </p:nvSpPr>
        <p:spPr/>
        <p:txBody>
          <a:bodyPr/>
          <a:lstStyle/>
          <a:p>
            <a:fld id="{7EF886E9-4DCC-42BE-B86E-0224BEB6A931}" type="slidenum">
              <a:rPr lang="sv-SE" smtClean="0"/>
              <a:t>14</a:t>
            </a:fld>
            <a:endParaRPr lang="sv-SE"/>
          </a:p>
        </p:txBody>
      </p:sp>
    </p:spTree>
    <p:extLst>
      <p:ext uri="{BB962C8B-B14F-4D97-AF65-F5344CB8AC3E}">
        <p14:creationId xmlns:p14="http://schemas.microsoft.com/office/powerpoint/2010/main" val="1584201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Studenterna kan också bli tillfrågade om att vara anteckningshjälpare och mentor. Ekonomisk ersättning utbetalas. Om student önskar bli anteckningsstödjare och/eller mentor så är de välkomna att kontakta oss på Funka.  Vid mentorskap introduceras de först med en tre timmars mentorsutbildning. Finns även stavningsprogram och talsyntes för studenter att ladda ned via KTH:s mjukvarunedladdning.    </a:t>
            </a:r>
            <a:endParaRPr lang="sv-SE" dirty="0"/>
          </a:p>
        </p:txBody>
      </p:sp>
      <p:sp>
        <p:nvSpPr>
          <p:cNvPr id="4" name="Platshållare för bildnummer 3"/>
          <p:cNvSpPr>
            <a:spLocks noGrp="1"/>
          </p:cNvSpPr>
          <p:nvPr>
            <p:ph type="sldNum" sz="quarter" idx="10"/>
          </p:nvPr>
        </p:nvSpPr>
        <p:spPr/>
        <p:txBody>
          <a:bodyPr/>
          <a:lstStyle/>
          <a:p>
            <a:fld id="{7EF886E9-4DCC-42BE-B86E-0224BEB6A931}" type="slidenum">
              <a:rPr lang="sv-SE" smtClean="0"/>
              <a:t>18</a:t>
            </a:fld>
            <a:endParaRPr lang="sv-SE"/>
          </a:p>
        </p:txBody>
      </p:sp>
    </p:spTree>
    <p:extLst>
      <p:ext uri="{BB962C8B-B14F-4D97-AF65-F5344CB8AC3E}">
        <p14:creationId xmlns:p14="http://schemas.microsoft.com/office/powerpoint/2010/main" val="24038625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_eng">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userDrawn="1">
            <p:custDataLst>
              <p:tags r:id="rId2"/>
            </p:custDataLst>
            <p:extLst>
              <p:ext uri="{D42A27DB-BD31-4B8C-83A1-F6EECF244321}">
                <p14:modId xmlns:p14="http://schemas.microsoft.com/office/powerpoint/2010/main" val="5915106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7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ruta 5"/>
          <p:cNvSpPr txBox="1"/>
          <p:nvPr userDrawn="1"/>
        </p:nvSpPr>
        <p:spPr>
          <a:xfrm>
            <a:off x="7103422" y="263482"/>
            <a:ext cx="1779654" cy="430887"/>
          </a:xfrm>
          <a:prstGeom prst="rect">
            <a:avLst/>
          </a:prstGeom>
          <a:noFill/>
        </p:spPr>
        <p:txBody>
          <a:bodyPr wrap="none" rtlCol="0">
            <a:spAutoFit/>
          </a:bodyPr>
          <a:lstStyle/>
          <a:p>
            <a:r>
              <a:rPr lang="sv-SE" sz="1100" b="1" dirty="0" smtClean="0"/>
              <a:t>KTH ROYAL INSTITUTE</a:t>
            </a:r>
            <a:br>
              <a:rPr lang="sv-SE" sz="1100" b="1" dirty="0" smtClean="0"/>
            </a:br>
            <a:r>
              <a:rPr lang="sv-SE" sz="1100" b="1" dirty="0" smtClean="0"/>
              <a:t>OF</a:t>
            </a:r>
            <a:r>
              <a:rPr lang="sv-SE" sz="1100" b="1" baseline="0" dirty="0" smtClean="0"/>
              <a:t> TECHNOLOGY</a:t>
            </a:r>
            <a:endParaRPr lang="sv-SE" sz="1100" b="1" dirty="0"/>
          </a:p>
        </p:txBody>
      </p:sp>
    </p:spTree>
    <p:extLst>
      <p:ext uri="{BB962C8B-B14F-4D97-AF65-F5344CB8AC3E}">
        <p14:creationId xmlns:p14="http://schemas.microsoft.com/office/powerpoint/2010/main" val="34048024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616334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6"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7" name="Platshållare för innehåll 2"/>
          <p:cNvSpPr>
            <a:spLocks noGrp="1"/>
          </p:cNvSpPr>
          <p:nvPr>
            <p:ph idx="1"/>
          </p:nvPr>
        </p:nvSpPr>
        <p:spPr>
          <a:xfrm>
            <a:off x="1619250" y="1582739"/>
            <a:ext cx="6935788"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2019-01-22</a:t>
            </a:fld>
            <a:endParaRPr lang="sv-SE"/>
          </a:p>
        </p:txBody>
      </p:sp>
      <p:sp>
        <p:nvSpPr>
          <p:cNvPr id="9"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0"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1826639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9" name="Platshållare för bild 8"/>
          <p:cNvSpPr>
            <a:spLocks noGrp="1"/>
          </p:cNvSpPr>
          <p:nvPr>
            <p:ph type="pic" sz="quarter" idx="13"/>
          </p:nvPr>
        </p:nvSpPr>
        <p:spPr>
          <a:xfrm>
            <a:off x="5226050" y="1582739"/>
            <a:ext cx="3328988" cy="4078286"/>
          </a:xfrm>
        </p:spPr>
        <p:txBody>
          <a:bodyPr/>
          <a:lstStyle/>
          <a:p>
            <a:r>
              <a:rPr lang="sv-SE" smtClean="0"/>
              <a:t>Klicka på ikonen för att lägga till en bild</a:t>
            </a:r>
            <a:endParaRPr lang="en-GB"/>
          </a:p>
        </p:txBody>
      </p:sp>
      <p:sp>
        <p:nvSpPr>
          <p:cNvPr id="8"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2019-01-22</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18342031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graph">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iagram 7"/>
          <p:cNvSpPr>
            <a:spLocks noGrp="1"/>
          </p:cNvSpPr>
          <p:nvPr>
            <p:ph type="chart" sz="quarter" idx="13"/>
          </p:nvPr>
        </p:nvSpPr>
        <p:spPr>
          <a:xfrm>
            <a:off x="5226050" y="1582740"/>
            <a:ext cx="3328988" cy="4078286"/>
          </a:xfrm>
        </p:spPr>
        <p:txBody>
          <a:bodyPr>
            <a:normAutofit/>
          </a:bodyPr>
          <a:lstStyle>
            <a:lvl1pPr>
              <a:defRPr sz="1400"/>
            </a:lvl1pPr>
          </a:lstStyle>
          <a:p>
            <a:r>
              <a:rPr lang="sv-SE" smtClean="0"/>
              <a:t>Klicka på ikonen för att lägga till ett diagram</a:t>
            </a:r>
            <a:endParaRPr lang="en-GB"/>
          </a:p>
        </p:txBody>
      </p:sp>
      <p:sp>
        <p:nvSpPr>
          <p:cNvPr id="9"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2019-01-22</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9114957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5226050" y="1582739"/>
            <a:ext cx="3328988" cy="4078286"/>
          </a:xfrm>
        </p:spPr>
        <p:txBody>
          <a:bodyPr/>
          <a:lstStyle/>
          <a:p>
            <a:r>
              <a:rPr lang="sv-SE" smtClean="0"/>
              <a:t>Klicka på ikonen för att lägga till en bild</a:t>
            </a:r>
            <a:endParaRPr lang="en-GB" dirty="0"/>
          </a:p>
        </p:txBody>
      </p:sp>
      <p:sp>
        <p:nvSpPr>
          <p:cNvPr id="8" name="Platshållare för bild 8"/>
          <p:cNvSpPr>
            <a:spLocks noGrp="1"/>
          </p:cNvSpPr>
          <p:nvPr>
            <p:ph type="pic" sz="quarter" idx="14"/>
          </p:nvPr>
        </p:nvSpPr>
        <p:spPr>
          <a:xfrm>
            <a:off x="1619250" y="1582739"/>
            <a:ext cx="3328988" cy="4078286"/>
          </a:xfrm>
        </p:spPr>
        <p:txBody>
          <a:bodyPr/>
          <a:lstStyle/>
          <a:p>
            <a:r>
              <a:rPr lang="sv-SE" smtClean="0"/>
              <a:t>Klicka på ikonen för att lägga till en bild</a:t>
            </a:r>
            <a:endParaRPr lang="en-GB" dirty="0"/>
          </a:p>
        </p:txBody>
      </p:sp>
      <p:sp>
        <p:nvSpPr>
          <p:cNvPr id="10"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1"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2019-01-22</a:t>
            </a:fld>
            <a:endParaRPr lang="sv-SE"/>
          </a:p>
        </p:txBody>
      </p:sp>
      <p:sp>
        <p:nvSpPr>
          <p:cNvPr id="12"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3"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400736961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0639" y="1582739"/>
            <a:ext cx="9208426" cy="4713858"/>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213854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196100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65541"/>
              <a:gd name="connsiteX1" fmla="*/ 9150613 w 9152201"/>
              <a:gd name="connsiteY1" fmla="*/ 9702 h 4265541"/>
              <a:gd name="connsiteX2" fmla="*/ 9150613 w 9152201"/>
              <a:gd name="connsiteY2" fmla="*/ 89 h 4265541"/>
              <a:gd name="connsiteX3" fmla="*/ 9140347 w 9152201"/>
              <a:gd name="connsiteY3" fmla="*/ 3967387 h 4265541"/>
              <a:gd name="connsiteX4" fmla="*/ 1344317 w 9152201"/>
              <a:gd name="connsiteY4" fmla="*/ 3963016 h 4265541"/>
              <a:gd name="connsiteX5" fmla="*/ 1269350 w 9152201"/>
              <a:gd name="connsiteY5" fmla="*/ 4009885 h 4265541"/>
              <a:gd name="connsiteX6" fmla="*/ 1262230 w 9152201"/>
              <a:gd name="connsiteY6" fmla="*/ 4220084 h 4265541"/>
              <a:gd name="connsiteX7" fmla="*/ 1196100 w 9152201"/>
              <a:gd name="connsiteY7" fmla="*/ 4258492 h 4265541"/>
              <a:gd name="connsiteX8" fmla="*/ 4376 w 9152201"/>
              <a:gd name="connsiteY8" fmla="*/ 4265541 h 4265541"/>
              <a:gd name="connsiteX9" fmla="*/ 6613 w 9152201"/>
              <a:gd name="connsiteY9" fmla="*/ 718270 h 4265541"/>
              <a:gd name="connsiteX10" fmla="*/ 806 w 9152201"/>
              <a:gd name="connsiteY10" fmla="*/ 0 h 4265541"/>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75580"/>
              <a:gd name="connsiteX1" fmla="*/ 9150613 w 9152201"/>
              <a:gd name="connsiteY1" fmla="*/ 9702 h 4275580"/>
              <a:gd name="connsiteX2" fmla="*/ 9150613 w 9152201"/>
              <a:gd name="connsiteY2" fmla="*/ 89 h 4275580"/>
              <a:gd name="connsiteX3" fmla="*/ 9140347 w 9152201"/>
              <a:gd name="connsiteY3" fmla="*/ 3967387 h 4275580"/>
              <a:gd name="connsiteX4" fmla="*/ 1344317 w 9152201"/>
              <a:gd name="connsiteY4" fmla="*/ 3963016 h 4275580"/>
              <a:gd name="connsiteX5" fmla="*/ 1269350 w 9152201"/>
              <a:gd name="connsiteY5" fmla="*/ 4009885 h 4275580"/>
              <a:gd name="connsiteX6" fmla="*/ 1262230 w 9152201"/>
              <a:gd name="connsiteY6" fmla="*/ 4220084 h 4275580"/>
              <a:gd name="connsiteX7" fmla="*/ 1173736 w 9152201"/>
              <a:gd name="connsiteY7" fmla="*/ 4268653 h 4275580"/>
              <a:gd name="connsiteX8" fmla="*/ 4376 w 9152201"/>
              <a:gd name="connsiteY8" fmla="*/ 4265541 h 4275580"/>
              <a:gd name="connsiteX9" fmla="*/ 6613 w 9152201"/>
              <a:gd name="connsiteY9" fmla="*/ 718270 h 4275580"/>
              <a:gd name="connsiteX10" fmla="*/ 806 w 9152201"/>
              <a:gd name="connsiteY10" fmla="*/ 0 h 4275580"/>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90821"/>
              <a:gd name="connsiteX1" fmla="*/ 9150613 w 9152201"/>
              <a:gd name="connsiteY1" fmla="*/ 9702 h 4290821"/>
              <a:gd name="connsiteX2" fmla="*/ 9150613 w 9152201"/>
              <a:gd name="connsiteY2" fmla="*/ 89 h 4290821"/>
              <a:gd name="connsiteX3" fmla="*/ 9140347 w 9152201"/>
              <a:gd name="connsiteY3" fmla="*/ 3967387 h 4290821"/>
              <a:gd name="connsiteX4" fmla="*/ 1344317 w 9152201"/>
              <a:gd name="connsiteY4" fmla="*/ 3963016 h 4290821"/>
              <a:gd name="connsiteX5" fmla="*/ 1269350 w 9152201"/>
              <a:gd name="connsiteY5" fmla="*/ 4009885 h 4290821"/>
              <a:gd name="connsiteX6" fmla="*/ 1262230 w 9152201"/>
              <a:gd name="connsiteY6" fmla="*/ 4220084 h 4290821"/>
              <a:gd name="connsiteX7" fmla="*/ 1173736 w 9152201"/>
              <a:gd name="connsiteY7" fmla="*/ 4268653 h 4290821"/>
              <a:gd name="connsiteX8" fmla="*/ 4376 w 9152201"/>
              <a:gd name="connsiteY8" fmla="*/ 4265541 h 4290821"/>
              <a:gd name="connsiteX9" fmla="*/ 6613 w 9152201"/>
              <a:gd name="connsiteY9" fmla="*/ 718270 h 4290821"/>
              <a:gd name="connsiteX10" fmla="*/ 806 w 9152201"/>
              <a:gd name="connsiteY10" fmla="*/ 0 h 4290821"/>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4376 w 9152201"/>
              <a:gd name="connsiteY8" fmla="*/ 4265541 h 4270324"/>
              <a:gd name="connsiteX9" fmla="*/ 6613 w 9152201"/>
              <a:gd name="connsiteY9" fmla="*/ 718270 h 4270324"/>
              <a:gd name="connsiteX10" fmla="*/ 806 w 9152201"/>
              <a:gd name="connsiteY10" fmla="*/ 0 h 4270324"/>
              <a:gd name="connsiteX0" fmla="*/ 806 w 9152201"/>
              <a:gd name="connsiteY0" fmla="*/ 0 h 4275702"/>
              <a:gd name="connsiteX1" fmla="*/ 9150613 w 9152201"/>
              <a:gd name="connsiteY1" fmla="*/ 9702 h 4275702"/>
              <a:gd name="connsiteX2" fmla="*/ 9150613 w 9152201"/>
              <a:gd name="connsiteY2" fmla="*/ 89 h 4275702"/>
              <a:gd name="connsiteX3" fmla="*/ 9140347 w 9152201"/>
              <a:gd name="connsiteY3" fmla="*/ 3967387 h 4275702"/>
              <a:gd name="connsiteX4" fmla="*/ 1344317 w 9152201"/>
              <a:gd name="connsiteY4" fmla="*/ 3963016 h 4275702"/>
              <a:gd name="connsiteX5" fmla="*/ 1269350 w 9152201"/>
              <a:gd name="connsiteY5" fmla="*/ 4009885 h 4275702"/>
              <a:gd name="connsiteX6" fmla="*/ 1262230 w 9152201"/>
              <a:gd name="connsiteY6" fmla="*/ 4220084 h 4275702"/>
              <a:gd name="connsiteX7" fmla="*/ 1173736 w 9152201"/>
              <a:gd name="connsiteY7" fmla="*/ 4268653 h 4275702"/>
              <a:gd name="connsiteX8" fmla="*/ 0 w 9152201"/>
              <a:gd name="connsiteY8" fmla="*/ 4275702 h 4275702"/>
              <a:gd name="connsiteX9" fmla="*/ 6613 w 9152201"/>
              <a:gd name="connsiteY9" fmla="*/ 718270 h 4275702"/>
              <a:gd name="connsiteX10" fmla="*/ 806 w 9152201"/>
              <a:gd name="connsiteY10" fmla="*/ 0 h 4275702"/>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0 w 9152201"/>
              <a:gd name="connsiteY8" fmla="*/ 4265542 h 4270324"/>
              <a:gd name="connsiteX9" fmla="*/ 6613 w 9152201"/>
              <a:gd name="connsiteY9" fmla="*/ 718270 h 4270324"/>
              <a:gd name="connsiteX10" fmla="*/ 806 w 9152201"/>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45123 w 9153007"/>
              <a:gd name="connsiteY4" fmla="*/ 396301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39531 w 9153007"/>
              <a:gd name="connsiteY4" fmla="*/ 3968097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1134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4881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67917"/>
              <a:gd name="connsiteY0" fmla="*/ 0 h 4276230"/>
              <a:gd name="connsiteX1" fmla="*/ 9151419 w 9167917"/>
              <a:gd name="connsiteY1" fmla="*/ 9702 h 4276230"/>
              <a:gd name="connsiteX2" fmla="*/ 9151419 w 9167917"/>
              <a:gd name="connsiteY2" fmla="*/ 89 h 4276230"/>
              <a:gd name="connsiteX3" fmla="*/ 9167917 w 9167917"/>
              <a:gd name="connsiteY3" fmla="*/ 3974881 h 4276230"/>
              <a:gd name="connsiteX4" fmla="*/ 1352489 w 9167917"/>
              <a:gd name="connsiteY4" fmla="*/ 3975946 h 4276230"/>
              <a:gd name="connsiteX5" fmla="*/ 1270156 w 9167917"/>
              <a:gd name="connsiteY5" fmla="*/ 4009885 h 4276230"/>
              <a:gd name="connsiteX6" fmla="*/ 1263036 w 9167917"/>
              <a:gd name="connsiteY6" fmla="*/ 4220084 h 4276230"/>
              <a:gd name="connsiteX7" fmla="*/ 1174542 w 9167917"/>
              <a:gd name="connsiteY7" fmla="*/ 4268653 h 4276230"/>
              <a:gd name="connsiteX8" fmla="*/ 806 w 9167917"/>
              <a:gd name="connsiteY8" fmla="*/ 4265543 h 4276230"/>
              <a:gd name="connsiteX9" fmla="*/ 7419 w 9167917"/>
              <a:gd name="connsiteY9" fmla="*/ 718270 h 4276230"/>
              <a:gd name="connsiteX10" fmla="*/ 806 w 9167917"/>
              <a:gd name="connsiteY10" fmla="*/ 0 h 4276230"/>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6 w 9167917"/>
              <a:gd name="connsiteY8" fmla="*/ 4250555 h 4268653"/>
              <a:gd name="connsiteX9" fmla="*/ 7419 w 9167917"/>
              <a:gd name="connsiteY9" fmla="*/ 718270 h 4268653"/>
              <a:gd name="connsiteX10" fmla="*/ 806 w 9167917"/>
              <a:gd name="connsiteY10" fmla="*/ 0 h 4268653"/>
              <a:gd name="connsiteX0" fmla="*/ 90722 w 9257833"/>
              <a:gd name="connsiteY0" fmla="*/ 0 h 4268653"/>
              <a:gd name="connsiteX1" fmla="*/ 9241335 w 9257833"/>
              <a:gd name="connsiteY1" fmla="*/ 9702 h 4268653"/>
              <a:gd name="connsiteX2" fmla="*/ 9241335 w 9257833"/>
              <a:gd name="connsiteY2" fmla="*/ 89 h 4268653"/>
              <a:gd name="connsiteX3" fmla="*/ 9257833 w 9257833"/>
              <a:gd name="connsiteY3" fmla="*/ 3974881 h 4268653"/>
              <a:gd name="connsiteX4" fmla="*/ 1442405 w 9257833"/>
              <a:gd name="connsiteY4" fmla="*/ 3975946 h 4268653"/>
              <a:gd name="connsiteX5" fmla="*/ 1360072 w 9257833"/>
              <a:gd name="connsiteY5" fmla="*/ 4009885 h 4268653"/>
              <a:gd name="connsiteX6" fmla="*/ 1352952 w 9257833"/>
              <a:gd name="connsiteY6" fmla="*/ 4220084 h 4268653"/>
              <a:gd name="connsiteX7" fmla="*/ 1264458 w 9257833"/>
              <a:gd name="connsiteY7" fmla="*/ 4268653 h 4268653"/>
              <a:gd name="connsiteX8" fmla="*/ 0 w 9257833"/>
              <a:gd name="connsiteY8" fmla="*/ 4246809 h 4268653"/>
              <a:gd name="connsiteX9" fmla="*/ 97335 w 9257833"/>
              <a:gd name="connsiteY9" fmla="*/ 718270 h 4268653"/>
              <a:gd name="connsiteX10" fmla="*/ 90722 w 9257833"/>
              <a:gd name="connsiteY10" fmla="*/ 0 h 4268653"/>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7 w 9167917"/>
              <a:gd name="connsiteY8" fmla="*/ 4261796 h 4268653"/>
              <a:gd name="connsiteX9" fmla="*/ 7419 w 9167917"/>
              <a:gd name="connsiteY9" fmla="*/ 718270 h 4268653"/>
              <a:gd name="connsiteX10" fmla="*/ 806 w 9167917"/>
              <a:gd name="connsiteY10" fmla="*/ 0 h 4268653"/>
              <a:gd name="connsiteX0" fmla="*/ 70102 w 9237213"/>
              <a:gd name="connsiteY0" fmla="*/ 0 h 4273036"/>
              <a:gd name="connsiteX1" fmla="*/ 9220715 w 9237213"/>
              <a:gd name="connsiteY1" fmla="*/ 9702 h 4273036"/>
              <a:gd name="connsiteX2" fmla="*/ 9220715 w 9237213"/>
              <a:gd name="connsiteY2" fmla="*/ 89 h 4273036"/>
              <a:gd name="connsiteX3" fmla="*/ 9237213 w 9237213"/>
              <a:gd name="connsiteY3" fmla="*/ 3974881 h 4273036"/>
              <a:gd name="connsiteX4" fmla="*/ 1421785 w 9237213"/>
              <a:gd name="connsiteY4" fmla="*/ 3975946 h 4273036"/>
              <a:gd name="connsiteX5" fmla="*/ 1339452 w 9237213"/>
              <a:gd name="connsiteY5" fmla="*/ 4009885 h 4273036"/>
              <a:gd name="connsiteX6" fmla="*/ 1332332 w 9237213"/>
              <a:gd name="connsiteY6" fmla="*/ 4220084 h 4273036"/>
              <a:gd name="connsiteX7" fmla="*/ 1243838 w 9237213"/>
              <a:gd name="connsiteY7" fmla="*/ 4268653 h 4273036"/>
              <a:gd name="connsiteX8" fmla="*/ 0 w 9237213"/>
              <a:gd name="connsiteY8" fmla="*/ 4273036 h 4273036"/>
              <a:gd name="connsiteX9" fmla="*/ 76715 w 9237213"/>
              <a:gd name="connsiteY9" fmla="*/ 718270 h 4273036"/>
              <a:gd name="connsiteX10" fmla="*/ 70102 w 9237213"/>
              <a:gd name="connsiteY10" fmla="*/ 0 h 4273036"/>
              <a:gd name="connsiteX0" fmla="*/ 53607 w 9220718"/>
              <a:gd name="connsiteY0" fmla="*/ 0 h 4268653"/>
              <a:gd name="connsiteX1" fmla="*/ 9204220 w 9220718"/>
              <a:gd name="connsiteY1" fmla="*/ 9702 h 4268653"/>
              <a:gd name="connsiteX2" fmla="*/ 9204220 w 9220718"/>
              <a:gd name="connsiteY2" fmla="*/ 89 h 4268653"/>
              <a:gd name="connsiteX3" fmla="*/ 9220718 w 9220718"/>
              <a:gd name="connsiteY3" fmla="*/ 3974881 h 4268653"/>
              <a:gd name="connsiteX4" fmla="*/ 1405290 w 9220718"/>
              <a:gd name="connsiteY4" fmla="*/ 3975946 h 4268653"/>
              <a:gd name="connsiteX5" fmla="*/ 1322957 w 9220718"/>
              <a:gd name="connsiteY5" fmla="*/ 4009885 h 4268653"/>
              <a:gd name="connsiteX6" fmla="*/ 1315837 w 9220718"/>
              <a:gd name="connsiteY6" fmla="*/ 4220084 h 4268653"/>
              <a:gd name="connsiteX7" fmla="*/ 1227343 w 9220718"/>
              <a:gd name="connsiteY7" fmla="*/ 4268653 h 4268653"/>
              <a:gd name="connsiteX8" fmla="*/ 0 w 9220718"/>
              <a:gd name="connsiteY8" fmla="*/ 4265542 h 4268653"/>
              <a:gd name="connsiteX9" fmla="*/ 60220 w 9220718"/>
              <a:gd name="connsiteY9" fmla="*/ 718270 h 4268653"/>
              <a:gd name="connsiteX10" fmla="*/ 53607 w 9220718"/>
              <a:gd name="connsiteY10" fmla="*/ 0 h 4268653"/>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27343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06724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17785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1084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8 w 9220718"/>
              <a:gd name="connsiteY0" fmla="*/ 0 h 4271068"/>
              <a:gd name="connsiteX1" fmla="*/ 9204220 w 9220718"/>
              <a:gd name="connsiteY1" fmla="*/ 9701 h 4271068"/>
              <a:gd name="connsiteX2" fmla="*/ 9204220 w 9220718"/>
              <a:gd name="connsiteY2" fmla="*/ 88 h 4271068"/>
              <a:gd name="connsiteX3" fmla="*/ 9220718 w 9220718"/>
              <a:gd name="connsiteY3" fmla="*/ 3974880 h 4271068"/>
              <a:gd name="connsiteX4" fmla="*/ 1405290 w 9220718"/>
              <a:gd name="connsiteY4" fmla="*/ 3975945 h 4271068"/>
              <a:gd name="connsiteX5" fmla="*/ 1322957 w 9220718"/>
              <a:gd name="connsiteY5" fmla="*/ 4009884 h 4271068"/>
              <a:gd name="connsiteX6" fmla="*/ 1315837 w 9220718"/>
              <a:gd name="connsiteY6" fmla="*/ 4220083 h 4271068"/>
              <a:gd name="connsiteX7" fmla="*/ 1210847 w 9220718"/>
              <a:gd name="connsiteY7" fmla="*/ 4268652 h 4271068"/>
              <a:gd name="connsiteX8" fmla="*/ 0 w 9220718"/>
              <a:gd name="connsiteY8" fmla="*/ 4265541 h 4271068"/>
              <a:gd name="connsiteX9" fmla="*/ 60220 w 9220718"/>
              <a:gd name="connsiteY9" fmla="*/ 718269 h 4271068"/>
              <a:gd name="connsiteX10" fmla="*/ 53608 w 9220718"/>
              <a:gd name="connsiteY10" fmla="*/ 0 h 4271068"/>
              <a:gd name="connsiteX0" fmla="*/ 92467 w 9259577"/>
              <a:gd name="connsiteY0" fmla="*/ 0 h 4271068"/>
              <a:gd name="connsiteX1" fmla="*/ 9243079 w 9259577"/>
              <a:gd name="connsiteY1" fmla="*/ 9701 h 4271068"/>
              <a:gd name="connsiteX2" fmla="*/ 9243079 w 9259577"/>
              <a:gd name="connsiteY2" fmla="*/ 88 h 4271068"/>
              <a:gd name="connsiteX3" fmla="*/ 9259577 w 9259577"/>
              <a:gd name="connsiteY3" fmla="*/ 3974880 h 4271068"/>
              <a:gd name="connsiteX4" fmla="*/ 1444149 w 9259577"/>
              <a:gd name="connsiteY4" fmla="*/ 3975945 h 4271068"/>
              <a:gd name="connsiteX5" fmla="*/ 1361816 w 9259577"/>
              <a:gd name="connsiteY5" fmla="*/ 4009884 h 4271068"/>
              <a:gd name="connsiteX6" fmla="*/ 1354696 w 9259577"/>
              <a:gd name="connsiteY6" fmla="*/ 4220083 h 4271068"/>
              <a:gd name="connsiteX7" fmla="*/ 1249706 w 9259577"/>
              <a:gd name="connsiteY7" fmla="*/ 4268652 h 4271068"/>
              <a:gd name="connsiteX8" fmla="*/ 38859 w 9259577"/>
              <a:gd name="connsiteY8" fmla="*/ 4265541 h 4271068"/>
              <a:gd name="connsiteX9" fmla="*/ 4233 w 9259577"/>
              <a:gd name="connsiteY9" fmla="*/ 718269 h 4271068"/>
              <a:gd name="connsiteX10" fmla="*/ 92467 w 9259577"/>
              <a:gd name="connsiteY10"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246481 w 9413591"/>
              <a:gd name="connsiteY0" fmla="*/ 0 h 4271068"/>
              <a:gd name="connsiteX1" fmla="*/ 9397093 w 9413591"/>
              <a:gd name="connsiteY1" fmla="*/ 9701 h 4271068"/>
              <a:gd name="connsiteX2" fmla="*/ 9397093 w 9413591"/>
              <a:gd name="connsiteY2" fmla="*/ 88 h 4271068"/>
              <a:gd name="connsiteX3" fmla="*/ 9413591 w 9413591"/>
              <a:gd name="connsiteY3" fmla="*/ 3974880 h 4271068"/>
              <a:gd name="connsiteX4" fmla="*/ 1598163 w 9413591"/>
              <a:gd name="connsiteY4" fmla="*/ 3975945 h 4271068"/>
              <a:gd name="connsiteX5" fmla="*/ 1515830 w 9413591"/>
              <a:gd name="connsiteY5" fmla="*/ 4009884 h 4271068"/>
              <a:gd name="connsiteX6" fmla="*/ 1508710 w 9413591"/>
              <a:gd name="connsiteY6" fmla="*/ 4220083 h 4271068"/>
              <a:gd name="connsiteX7" fmla="*/ 1403720 w 9413591"/>
              <a:gd name="connsiteY7" fmla="*/ 4268652 h 4271068"/>
              <a:gd name="connsiteX8" fmla="*/ 192873 w 9413591"/>
              <a:gd name="connsiteY8" fmla="*/ 4265541 h 4271068"/>
              <a:gd name="connsiteX9" fmla="*/ 246481 w 9413591"/>
              <a:gd name="connsiteY9" fmla="*/ 0 h 4271068"/>
              <a:gd name="connsiteX0" fmla="*/ 64211 w 9231321"/>
              <a:gd name="connsiteY0" fmla="*/ 0 h 4271068"/>
              <a:gd name="connsiteX1" fmla="*/ 9214823 w 9231321"/>
              <a:gd name="connsiteY1" fmla="*/ 9701 h 4271068"/>
              <a:gd name="connsiteX2" fmla="*/ 9214823 w 9231321"/>
              <a:gd name="connsiteY2" fmla="*/ 88 h 4271068"/>
              <a:gd name="connsiteX3" fmla="*/ 9231321 w 9231321"/>
              <a:gd name="connsiteY3" fmla="*/ 3974880 h 4271068"/>
              <a:gd name="connsiteX4" fmla="*/ 1415893 w 9231321"/>
              <a:gd name="connsiteY4" fmla="*/ 3975945 h 4271068"/>
              <a:gd name="connsiteX5" fmla="*/ 1333560 w 9231321"/>
              <a:gd name="connsiteY5" fmla="*/ 4009884 h 4271068"/>
              <a:gd name="connsiteX6" fmla="*/ 1326440 w 9231321"/>
              <a:gd name="connsiteY6" fmla="*/ 4220083 h 4271068"/>
              <a:gd name="connsiteX7" fmla="*/ 1221450 w 9231321"/>
              <a:gd name="connsiteY7" fmla="*/ 4268652 h 4271068"/>
              <a:gd name="connsiteX8" fmla="*/ 10603 w 9231321"/>
              <a:gd name="connsiteY8" fmla="*/ 4265541 h 4271068"/>
              <a:gd name="connsiteX9" fmla="*/ 64211 w 9231321"/>
              <a:gd name="connsiteY9" fmla="*/ 0 h 4271068"/>
              <a:gd name="connsiteX0" fmla="*/ 10604 w 9177714"/>
              <a:gd name="connsiteY0" fmla="*/ 0 h 4276228"/>
              <a:gd name="connsiteX1" fmla="*/ 9161216 w 9177714"/>
              <a:gd name="connsiteY1" fmla="*/ 9701 h 4276228"/>
              <a:gd name="connsiteX2" fmla="*/ 9161216 w 9177714"/>
              <a:gd name="connsiteY2" fmla="*/ 88 h 4276228"/>
              <a:gd name="connsiteX3" fmla="*/ 9177714 w 9177714"/>
              <a:gd name="connsiteY3" fmla="*/ 3974880 h 4276228"/>
              <a:gd name="connsiteX4" fmla="*/ 1362286 w 9177714"/>
              <a:gd name="connsiteY4" fmla="*/ 3975945 h 4276228"/>
              <a:gd name="connsiteX5" fmla="*/ 1279953 w 9177714"/>
              <a:gd name="connsiteY5" fmla="*/ 4009884 h 4276228"/>
              <a:gd name="connsiteX6" fmla="*/ 1272833 w 9177714"/>
              <a:gd name="connsiteY6" fmla="*/ 4220083 h 4276228"/>
              <a:gd name="connsiteX7" fmla="*/ 1167843 w 9177714"/>
              <a:gd name="connsiteY7" fmla="*/ 4268652 h 4276228"/>
              <a:gd name="connsiteX8" fmla="*/ 10603 w 9177714"/>
              <a:gd name="connsiteY8" fmla="*/ 4265541 h 4276228"/>
              <a:gd name="connsiteX9" fmla="*/ 10604 w 9177714"/>
              <a:gd name="connsiteY9" fmla="*/ 0 h 4276228"/>
              <a:gd name="connsiteX0" fmla="*/ 10604 w 9177714"/>
              <a:gd name="connsiteY0" fmla="*/ 0 h 4268609"/>
              <a:gd name="connsiteX1" fmla="*/ 9161216 w 9177714"/>
              <a:gd name="connsiteY1" fmla="*/ 9701 h 4268609"/>
              <a:gd name="connsiteX2" fmla="*/ 9161216 w 9177714"/>
              <a:gd name="connsiteY2" fmla="*/ 88 h 4268609"/>
              <a:gd name="connsiteX3" fmla="*/ 9177714 w 9177714"/>
              <a:gd name="connsiteY3" fmla="*/ 3974880 h 4268609"/>
              <a:gd name="connsiteX4" fmla="*/ 1362286 w 9177714"/>
              <a:gd name="connsiteY4" fmla="*/ 3975945 h 4268609"/>
              <a:gd name="connsiteX5" fmla="*/ 1279953 w 9177714"/>
              <a:gd name="connsiteY5" fmla="*/ 4009884 h 4268609"/>
              <a:gd name="connsiteX6" fmla="*/ 1272833 w 9177714"/>
              <a:gd name="connsiteY6" fmla="*/ 4220083 h 4268609"/>
              <a:gd name="connsiteX7" fmla="*/ 1206981 w 9177714"/>
              <a:gd name="connsiteY7" fmla="*/ 4261033 h 4268609"/>
              <a:gd name="connsiteX8" fmla="*/ 10603 w 9177714"/>
              <a:gd name="connsiteY8" fmla="*/ 4265541 h 4268609"/>
              <a:gd name="connsiteX9" fmla="*/ 10604 w 9177714"/>
              <a:gd name="connsiteY9" fmla="*/ 0 h 4268609"/>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184616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8698"/>
              <a:gd name="connsiteX1" fmla="*/ 9161216 w 9177714"/>
              <a:gd name="connsiteY1" fmla="*/ 9701 h 4268698"/>
              <a:gd name="connsiteX2" fmla="*/ 9161216 w 9177714"/>
              <a:gd name="connsiteY2" fmla="*/ 88 h 4268698"/>
              <a:gd name="connsiteX3" fmla="*/ 9177714 w 9177714"/>
              <a:gd name="connsiteY3" fmla="*/ 3974880 h 4268698"/>
              <a:gd name="connsiteX4" fmla="*/ 1362286 w 9177714"/>
              <a:gd name="connsiteY4" fmla="*/ 3975945 h 4268698"/>
              <a:gd name="connsiteX5" fmla="*/ 1279953 w 9177714"/>
              <a:gd name="connsiteY5" fmla="*/ 4009884 h 4268698"/>
              <a:gd name="connsiteX6" fmla="*/ 1272833 w 9177714"/>
              <a:gd name="connsiteY6" fmla="*/ 4197223 h 4268698"/>
              <a:gd name="connsiteX7" fmla="*/ 1173434 w 9177714"/>
              <a:gd name="connsiteY7" fmla="*/ 4266113 h 4268698"/>
              <a:gd name="connsiteX8" fmla="*/ 10603 w 9177714"/>
              <a:gd name="connsiteY8" fmla="*/ 4265541 h 4268698"/>
              <a:gd name="connsiteX9" fmla="*/ 10604 w 9177714"/>
              <a:gd name="connsiteY9" fmla="*/ 0 h 426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77714" h="4268698">
                <a:moveTo>
                  <a:pt x="10604" y="0"/>
                </a:moveTo>
                <a:lnTo>
                  <a:pt x="9161216" y="9701"/>
                </a:lnTo>
                <a:lnTo>
                  <a:pt x="9161216" y="88"/>
                </a:lnTo>
                <a:cubicBezTo>
                  <a:pt x="9162804" y="1317689"/>
                  <a:pt x="9176126" y="2657279"/>
                  <a:pt x="9177714" y="3974880"/>
                </a:cubicBezTo>
                <a:lnTo>
                  <a:pt x="1362286" y="3975945"/>
                </a:lnTo>
                <a:cubicBezTo>
                  <a:pt x="1324129" y="3980616"/>
                  <a:pt x="1294862" y="3973004"/>
                  <a:pt x="1279953" y="4009884"/>
                </a:cubicBezTo>
                <a:cubicBezTo>
                  <a:pt x="1265044" y="4046764"/>
                  <a:pt x="1276941" y="4145761"/>
                  <a:pt x="1272833" y="4197223"/>
                </a:cubicBezTo>
                <a:cubicBezTo>
                  <a:pt x="1272365" y="4244226"/>
                  <a:pt x="1221664" y="4268698"/>
                  <a:pt x="1173434" y="4266113"/>
                </a:cubicBezTo>
                <a:lnTo>
                  <a:pt x="10603" y="4265541"/>
                </a:lnTo>
                <a:cubicBezTo>
                  <a:pt x="0" y="3520977"/>
                  <a:pt x="7635" y="788799"/>
                  <a:pt x="10604" y="0"/>
                </a:cubicBezTo>
                <a:close/>
              </a:path>
            </a:pathLst>
          </a:custGeom>
        </p:spPr>
        <p:txBody>
          <a:bodyPr/>
          <a:lstStyle/>
          <a:p>
            <a:r>
              <a:rPr lang="sv-SE" smtClean="0"/>
              <a:t>Klicka på ikonen för att lägga till en bild</a:t>
            </a:r>
            <a:endParaRPr lang="en-GB" dirty="0"/>
          </a:p>
        </p:txBody>
      </p:sp>
      <p:sp>
        <p:nvSpPr>
          <p:cNvPr id="7" name="Rubrik 1"/>
          <p:cNvSpPr>
            <a:spLocks noGrp="1"/>
          </p:cNvSpPr>
          <p:nvPr>
            <p:ph type="title" hasCustomPrompt="1"/>
          </p:nvPr>
        </p:nvSpPr>
        <p:spPr>
          <a:xfrm>
            <a:off x="1619250" y="404870"/>
            <a:ext cx="6935788" cy="668338"/>
          </a:xfrm>
        </p:spPr>
        <p:txBody>
          <a:bodyPr/>
          <a:lstStyle>
            <a:lvl1pPr>
              <a:defRPr/>
            </a:lvl1pPr>
          </a:lstStyle>
          <a:p>
            <a:r>
              <a:rPr lang="sv-SE" dirty="0" err="1" smtClean="0"/>
              <a:t>Chapter</a:t>
            </a:r>
            <a:r>
              <a:rPr lang="sv-SE" dirty="0" smtClean="0"/>
              <a:t> </a:t>
            </a:r>
            <a:r>
              <a:rPr lang="sv-SE" dirty="0" err="1" smtClean="0"/>
              <a:t>heading</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2019-01-22</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3314480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619250" y="1582738"/>
            <a:ext cx="6935788" cy="4078287"/>
          </a:xfrm>
        </p:spPr>
        <p:txBody>
          <a:bodyPr/>
          <a:lstStyle/>
          <a:p>
            <a:r>
              <a:rPr lang="sv-SE" smtClean="0"/>
              <a:t>Klicka på ikonen för att lägga till en bild</a:t>
            </a:r>
            <a:endParaRPr lang="en-GB" dirty="0"/>
          </a:p>
        </p:txBody>
      </p:sp>
      <p:sp>
        <p:nvSpPr>
          <p:cNvPr id="7"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2019-01-22</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53924017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
        <p:nvSpPr>
          <p:cNvPr id="5"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2019-01-22</a:t>
            </a:fld>
            <a:endParaRPr lang="sv-SE"/>
          </a:p>
        </p:txBody>
      </p:sp>
      <p:sp>
        <p:nvSpPr>
          <p:cNvPr id="6"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7"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5462742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latshållare för innehåll 2"/>
          <p:cNvSpPr>
            <a:spLocks noGrp="1"/>
          </p:cNvSpPr>
          <p:nvPr>
            <p:ph idx="1"/>
          </p:nvPr>
        </p:nvSpPr>
        <p:spPr>
          <a:xfrm>
            <a:off x="1619250" y="1582739"/>
            <a:ext cx="6935788"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solidFill>
                  <a:schemeClr val="tx1"/>
                </a:solidFill>
              </a:defRPr>
            </a:lvl1pPr>
          </a:lstStyle>
          <a:p>
            <a:fld id="{CFCB38AA-14D0-4B67-BE5B-608C5A8A7489}" type="datetimeFigureOut">
              <a:rPr lang="sv-SE" smtClean="0"/>
              <a:pPr/>
              <a:t>2019-01-22</a:t>
            </a:fld>
            <a:endParaRPr lang="sv-SE"/>
          </a:p>
        </p:txBody>
      </p:sp>
      <p:sp>
        <p:nvSpPr>
          <p:cNvPr id="14" name="Platshållare för bildnummer 5"/>
          <p:cNvSpPr>
            <a:spLocks noGrp="1"/>
          </p:cNvSpPr>
          <p:nvPr>
            <p:ph type="sldNum" sz="quarter" idx="12"/>
          </p:nvPr>
        </p:nvSpPr>
        <p:spPr>
          <a:xfrm>
            <a:off x="8172399" y="6301410"/>
            <a:ext cx="531863" cy="365125"/>
          </a:xfrm>
        </p:spPr>
        <p:txBody>
          <a:bodyPr/>
          <a:lstStyle>
            <a:lvl1pPr>
              <a:defRPr sz="1100">
                <a:solidFill>
                  <a:schemeClr val="tx1"/>
                </a:solidFill>
              </a:defRPr>
            </a:lvl1pPr>
          </a:lstStyle>
          <a:p>
            <a:fld id="{680D72F4-1C41-4187-A4BC-492CF086CF40}" type="slidenum">
              <a:rPr lang="sv-SE" smtClean="0"/>
              <a:pPr/>
              <a:t>‹#›</a:t>
            </a:fld>
            <a:endParaRPr lang="sv-SE"/>
          </a:p>
        </p:txBody>
      </p:sp>
      <p:sp>
        <p:nvSpPr>
          <p:cNvPr id="15"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tx1"/>
                </a:solidFill>
              </a:defRPr>
            </a:lvl1pPr>
          </a:lstStyle>
          <a:p>
            <a:endParaRPr lang="sv-SE" dirty="0"/>
          </a:p>
        </p:txBody>
      </p:sp>
    </p:spTree>
    <p:extLst>
      <p:ext uri="{BB962C8B-B14F-4D97-AF65-F5344CB8AC3E}">
        <p14:creationId xmlns:p14="http://schemas.microsoft.com/office/powerpoint/2010/main" val="11119961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dirty="0" smtClean="0"/>
              <a:t>Klicka här för att ändra format</a:t>
            </a:r>
            <a:endParaRPr lang="en-GB" dirty="0"/>
          </a:p>
        </p:txBody>
      </p:sp>
      <p:sp>
        <p:nvSpPr>
          <p:cNvPr id="3" name="Platshållare för innehåll 2"/>
          <p:cNvSpPr>
            <a:spLocks noGrp="1"/>
          </p:cNvSpPr>
          <p:nvPr>
            <p:ph idx="1"/>
          </p:nvPr>
        </p:nvSpPr>
        <p:spPr>
          <a:xfrm>
            <a:off x="1619250" y="2057399"/>
            <a:ext cx="6935788" cy="3603625"/>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22/01/2019</a:t>
            </a:fld>
            <a:endParaRPr lang="en-GB" dirty="0"/>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dirty="0"/>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Tree>
    <p:extLst>
      <p:ext uri="{BB962C8B-B14F-4D97-AF65-F5344CB8AC3E}">
        <p14:creationId xmlns:p14="http://schemas.microsoft.com/office/powerpoint/2010/main" val="15781465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619250" y="404870"/>
            <a:ext cx="6935788" cy="668338"/>
          </a:xfrm>
          <a:prstGeom prst="rect">
            <a:avLst/>
          </a:prstGeom>
        </p:spPr>
        <p:txBody>
          <a:bodyPr vert="horz" lIns="0" tIns="0" rIns="0" bIns="0" rtlCol="0" anchor="b" anchorCtr="0">
            <a:noAutofit/>
          </a:bodyPr>
          <a:lstStyle/>
          <a:p>
            <a:r>
              <a:rPr lang="sv-SE" dirty="0" smtClean="0"/>
              <a:t>Klicka här för att ändra format</a:t>
            </a:r>
            <a:endParaRPr lang="en-GB" dirty="0"/>
          </a:p>
        </p:txBody>
      </p:sp>
      <p:sp>
        <p:nvSpPr>
          <p:cNvPr id="3" name="Platshållare för text 2"/>
          <p:cNvSpPr>
            <a:spLocks noGrp="1"/>
          </p:cNvSpPr>
          <p:nvPr>
            <p:ph type="body" idx="1"/>
          </p:nvPr>
        </p:nvSpPr>
        <p:spPr>
          <a:xfrm>
            <a:off x="1619250" y="1582739"/>
            <a:ext cx="6935788" cy="4078286"/>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pic>
        <p:nvPicPr>
          <p:cNvPr id="8"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619250" y="6308725"/>
            <a:ext cx="2895600" cy="365125"/>
          </a:xfrm>
          <a:prstGeom prst="rect">
            <a:avLst/>
          </a:prstGeom>
        </p:spPr>
        <p:txBody>
          <a:bodyPr vert="horz" lIns="0" tIns="0" rIns="0" bIns="0" rtlCol="0" anchor="t"/>
          <a:lstStyle>
            <a:lvl1pPr>
              <a:defRPr lang="en-GB" sz="700" b="1" cap="all" baseline="0">
                <a:solidFill>
                  <a:schemeClr val="bg1"/>
                </a:solidFill>
              </a:defRPr>
            </a:lvl1pPr>
          </a:lstStyle>
          <a:p>
            <a:pPr>
              <a:lnSpc>
                <a:spcPts val="900"/>
              </a:lnSpc>
            </a:pPr>
            <a:endParaRPr lang="en-GB" dirty="0"/>
          </a:p>
        </p:txBody>
      </p:sp>
      <p:sp>
        <p:nvSpPr>
          <p:cNvPr id="6" name="Platshållare för bildnummer 5"/>
          <p:cNvSpPr>
            <a:spLocks noGrp="1"/>
          </p:cNvSpPr>
          <p:nvPr>
            <p:ph type="sldNum" sz="quarter" idx="4"/>
          </p:nvPr>
        </p:nvSpPr>
        <p:spPr>
          <a:xfrm>
            <a:off x="8172399" y="6308725"/>
            <a:ext cx="531863" cy="365125"/>
          </a:xfrm>
          <a:prstGeom prst="rect">
            <a:avLst/>
          </a:prstGeom>
        </p:spPr>
        <p:txBody>
          <a:bodyPr vert="horz" lIns="0" tIns="0" rIns="0" bIns="0" rtlCol="0" anchor="t"/>
          <a:lstStyle>
            <a:lvl1pPr algn="r">
              <a:defRPr lang="en-GB" sz="700" b="1" cap="all" baseline="0" smtClean="0">
                <a:solidFill>
                  <a:schemeClr val="bg1"/>
                </a:solidFill>
              </a:defRPr>
            </a:lvl1pPr>
          </a:lstStyle>
          <a:p>
            <a:pPr>
              <a:lnSpc>
                <a:spcPts val="900"/>
              </a:lnSpc>
            </a:pPr>
            <a:fld id="{680D72F4-1C41-4187-A4BC-492CF086CF40}" type="slidenum">
              <a:rPr lang="en-GB" smtClean="0"/>
              <a:pPr>
                <a:lnSpc>
                  <a:spcPts val="900"/>
                </a:lnSpc>
              </a:pPr>
              <a:t>‹#›</a:t>
            </a:fld>
            <a:endParaRPr lang="en-GB" dirty="0"/>
          </a:p>
        </p:txBody>
      </p:sp>
      <p:sp>
        <p:nvSpPr>
          <p:cNvPr id="4" name="Platshållare för datum 3"/>
          <p:cNvSpPr>
            <a:spLocks noGrp="1"/>
          </p:cNvSpPr>
          <p:nvPr>
            <p:ph type="dt" sz="half" idx="2"/>
          </p:nvPr>
        </p:nvSpPr>
        <p:spPr>
          <a:xfrm>
            <a:off x="5580112" y="6288509"/>
            <a:ext cx="2133600" cy="365125"/>
          </a:xfrm>
          <a:prstGeom prst="rect">
            <a:avLst/>
          </a:prstGeom>
        </p:spPr>
        <p:txBody>
          <a:bodyPr vert="horz" lIns="0" tIns="0" rIns="0" bIns="0" rtlCol="0" anchor="t"/>
          <a:lstStyle>
            <a:lvl1pPr>
              <a:defRPr lang="en-GB" sz="700" b="1" cap="all" baseline="0" smtClean="0">
                <a:solidFill>
                  <a:schemeClr val="bg1"/>
                </a:solidFill>
              </a:defRPr>
            </a:lvl1pPr>
          </a:lstStyle>
          <a:p>
            <a:pPr algn="r">
              <a:lnSpc>
                <a:spcPts val="900"/>
              </a:lnSpc>
            </a:pPr>
            <a:fld id="{CFCB38AA-14D0-4B67-BE5B-608C5A8A7489}" type="datetimeFigureOut">
              <a:rPr lang="en-GB" smtClean="0"/>
              <a:pPr algn="r">
                <a:lnSpc>
                  <a:spcPts val="900"/>
                </a:lnSpc>
              </a:pPr>
              <a:t>22/01/2019</a:t>
            </a:fld>
            <a:endParaRPr lang="en-GB" dirty="0"/>
          </a:p>
        </p:txBody>
      </p:sp>
      <p:sp>
        <p:nvSpPr>
          <p:cNvPr id="9" name="Rektangel 12"/>
          <p:cNvSpPr/>
          <p:nvPr/>
        </p:nvSpPr>
        <p:spPr>
          <a:xfrm>
            <a:off x="0" y="5971378"/>
            <a:ext cx="9144000" cy="90872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0" h="90872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78" r:id="rId1"/>
    <p:sldLayoutId id="2147483666" r:id="rId2"/>
    <p:sldLayoutId id="2147483677" r:id="rId3"/>
    <p:sldLayoutId id="2147483668" r:id="rId4"/>
    <p:sldLayoutId id="2147483669" r:id="rId5"/>
    <p:sldLayoutId id="2147483670" r:id="rId6"/>
    <p:sldLayoutId id="2147483674" r:id="rId7"/>
    <p:sldLayoutId id="2147483672" r:id="rId8"/>
    <p:sldLayoutId id="2147483673" r:id="rId9"/>
    <p:sldLayoutId id="2147483665" r:id="rId10"/>
    <p:sldLayoutId id="2147483679" r:id="rId11"/>
  </p:sldLayoutIdLst>
  <p:timing>
    <p:tnLst>
      <p:par>
        <p:cTn id="1" dur="indefinite" restart="never" nodeType="tmRoot"/>
      </p:par>
    </p:tnLst>
  </p:timing>
  <p:txStyles>
    <p:title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mailto:studentexp@sth.kth.se"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www.kth.se/student/kurser/kurs/HF0022?l=sv" TargetMode="External"/><Relationship Id="rId7" Type="http://schemas.openxmlformats.org/officeDocument/2006/relationships/hyperlink" Target="https://www.kth.se/student/kurser/kurser-inom-program" TargetMode="External"/><Relationship Id="rId2" Type="http://schemas.openxmlformats.org/officeDocument/2006/relationships/hyperlink" Target="http://www.kth.se/student/kurser/kurs/HF0021?l=sv" TargetMode="External"/><Relationship Id="rId1" Type="http://schemas.openxmlformats.org/officeDocument/2006/relationships/slideLayout" Target="../slideLayouts/slideLayout3.xml"/><Relationship Id="rId6" Type="http://schemas.openxmlformats.org/officeDocument/2006/relationships/hyperlink" Target="http://www.kth.se/student/kurser/kurs/HF0025?l=sv" TargetMode="External"/><Relationship Id="rId5" Type="http://schemas.openxmlformats.org/officeDocument/2006/relationships/hyperlink" Target="http://www.kth.se/student/kurser/kurs/HF0024?l=sv" TargetMode="External"/><Relationship Id="rId4" Type="http://schemas.openxmlformats.org/officeDocument/2006/relationships/hyperlink" Target="http://www.kth.se/student/kurser/kurs/HF0023?l=sv"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hyperlink" Target="http://www.antagning.se/"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kth.se/student/kurser/kurser-inom-program" TargetMode="External"/><Relationship Id="rId2" Type="http://schemas.openxmlformats.org/officeDocument/2006/relationships/hyperlink" Target="https://www.kth.se/social/program/tbasa/"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www.studentratt.kth.se/"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hyperlink" Target="mailto:funka@kth.se" TargetMode="External"/><Relationship Id="rId2" Type="http://schemas.openxmlformats.org/officeDocument/2006/relationships/hyperlink" Target="https://www.kth.se/student/studentliv/funktionsnedsattning"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mailto:Annelie.fredriksson@sth.kth.se" TargetMode="External"/><Relationship Id="rId2" Type="http://schemas.openxmlformats.org/officeDocument/2006/relationships/hyperlink" Target="mailto:studentexp@sth.kth.se"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smtClean="0"/>
              <a:t>Välkomna!</a:t>
            </a:r>
            <a:endParaRPr lang="sv-SE" dirty="0"/>
          </a:p>
        </p:txBody>
      </p:sp>
      <p:sp>
        <p:nvSpPr>
          <p:cNvPr id="3" name="Underrubrik 2"/>
          <p:cNvSpPr>
            <a:spLocks noGrp="1"/>
          </p:cNvSpPr>
          <p:nvPr>
            <p:ph type="subTitle" idx="1"/>
          </p:nvPr>
        </p:nvSpPr>
        <p:spPr/>
        <p:txBody>
          <a:bodyPr/>
          <a:lstStyle/>
          <a:p>
            <a:r>
              <a:rPr lang="sv-SE" dirty="0" smtClean="0"/>
              <a:t>Basår 60hp</a:t>
            </a:r>
          </a:p>
          <a:p>
            <a:r>
              <a:rPr lang="sv-SE" dirty="0" smtClean="0"/>
              <a:t>Basår termin 2 30 hp</a:t>
            </a:r>
            <a:endParaRPr lang="sv-SE" dirty="0"/>
          </a:p>
        </p:txBody>
      </p:sp>
    </p:spTree>
    <p:extLst>
      <p:ext uri="{BB962C8B-B14F-4D97-AF65-F5344CB8AC3E}">
        <p14:creationId xmlns:p14="http://schemas.microsoft.com/office/powerpoint/2010/main" val="651496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pPr algn="ctr"/>
            <a:endParaRPr lang="sv-SE" sz="5400" dirty="0"/>
          </a:p>
        </p:txBody>
      </p:sp>
      <p:sp>
        <p:nvSpPr>
          <p:cNvPr id="5" name="Platshållare för innehåll 4"/>
          <p:cNvSpPr>
            <a:spLocks noGrp="1"/>
          </p:cNvSpPr>
          <p:nvPr>
            <p:ph idx="1"/>
          </p:nvPr>
        </p:nvSpPr>
        <p:spPr/>
        <p:txBody>
          <a:bodyPr>
            <a:normAutofit lnSpcReduction="10000"/>
          </a:bodyPr>
          <a:lstStyle/>
          <a:p>
            <a:endParaRPr lang="sv-SE" dirty="0" smtClean="0"/>
          </a:p>
          <a:p>
            <a:pPr algn="ctr"/>
            <a:r>
              <a:rPr lang="sv-SE" dirty="0"/>
              <a:t>Programansvarig </a:t>
            </a:r>
          </a:p>
          <a:p>
            <a:pPr algn="ctr"/>
            <a:r>
              <a:rPr lang="sv-SE" dirty="0" smtClean="0"/>
              <a:t>Svante Granqvist</a:t>
            </a:r>
          </a:p>
          <a:p>
            <a:pPr algn="ctr"/>
            <a:endParaRPr lang="sv-SE" dirty="0"/>
          </a:p>
          <a:p>
            <a:pPr algn="ctr"/>
            <a:r>
              <a:rPr lang="sv-SE" dirty="0" smtClean="0"/>
              <a:t>Utbildningsledare</a:t>
            </a:r>
          </a:p>
          <a:p>
            <a:pPr algn="ctr"/>
            <a:r>
              <a:rPr lang="sv-SE" dirty="0" smtClean="0"/>
              <a:t>Stefan Eriksson</a:t>
            </a:r>
            <a:endParaRPr lang="sv-SE" dirty="0"/>
          </a:p>
          <a:p>
            <a:pPr algn="ctr"/>
            <a:endParaRPr lang="sv-SE" dirty="0"/>
          </a:p>
          <a:p>
            <a:pPr algn="ctr"/>
            <a:r>
              <a:rPr lang="sv-SE" dirty="0"/>
              <a:t>Studievägledare</a:t>
            </a:r>
          </a:p>
          <a:p>
            <a:pPr algn="ctr"/>
            <a:r>
              <a:rPr lang="sv-SE" dirty="0"/>
              <a:t>Annelie Fredriksson</a:t>
            </a:r>
          </a:p>
          <a:p>
            <a:pPr algn="ctr"/>
            <a:endParaRPr lang="sv-SE" dirty="0"/>
          </a:p>
          <a:p>
            <a:pPr algn="ctr"/>
            <a:r>
              <a:rPr lang="sv-SE" dirty="0"/>
              <a:t>Programadministratör</a:t>
            </a:r>
          </a:p>
          <a:p>
            <a:pPr algn="ctr"/>
            <a:r>
              <a:rPr lang="sv-SE" dirty="0"/>
              <a:t>Therese Röstlund</a:t>
            </a:r>
          </a:p>
          <a:p>
            <a:endParaRPr lang="sv-SE" dirty="0"/>
          </a:p>
        </p:txBody>
      </p:sp>
    </p:spTree>
    <p:extLst>
      <p:ext uri="{BB962C8B-B14F-4D97-AF65-F5344CB8AC3E}">
        <p14:creationId xmlns:p14="http://schemas.microsoft.com/office/powerpoint/2010/main" val="20123288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smtClean="0"/>
              <a:t>Studievägledarinformation H18</a:t>
            </a:r>
            <a:endParaRPr lang="sv-SE" dirty="0"/>
          </a:p>
        </p:txBody>
      </p:sp>
      <p:sp>
        <p:nvSpPr>
          <p:cNvPr id="5" name="Platshållare för innehåll 4"/>
          <p:cNvSpPr>
            <a:spLocks noGrp="1"/>
          </p:cNvSpPr>
          <p:nvPr>
            <p:ph idx="1"/>
          </p:nvPr>
        </p:nvSpPr>
        <p:spPr>
          <a:xfrm>
            <a:off x="1619250" y="1280160"/>
            <a:ext cx="6935788" cy="4380865"/>
          </a:xfrm>
        </p:spPr>
        <p:txBody>
          <a:bodyPr>
            <a:normAutofit fontScale="85000" lnSpcReduction="20000"/>
          </a:bodyPr>
          <a:lstStyle/>
          <a:p>
            <a:endParaRPr lang="sv-SE" dirty="0" smtClean="0"/>
          </a:p>
          <a:p>
            <a:r>
              <a:rPr lang="sv-SE" dirty="0" smtClean="0"/>
              <a:t>Vad </a:t>
            </a:r>
            <a:r>
              <a:rPr lang="sv-SE" dirty="0"/>
              <a:t>gör SVL</a:t>
            </a:r>
            <a:r>
              <a:rPr lang="sv-SE" dirty="0" smtClean="0"/>
              <a:t>? </a:t>
            </a:r>
          </a:p>
          <a:p>
            <a:endParaRPr lang="sv-SE" dirty="0" smtClean="0"/>
          </a:p>
          <a:p>
            <a:r>
              <a:rPr lang="sv-SE" dirty="0" smtClean="0"/>
              <a:t>Varför basår?</a:t>
            </a:r>
          </a:p>
          <a:p>
            <a:endParaRPr lang="sv-SE" dirty="0" smtClean="0"/>
          </a:p>
          <a:p>
            <a:r>
              <a:rPr lang="sv-SE" dirty="0" smtClean="0"/>
              <a:t>Utbildningens uppbyggnad</a:t>
            </a:r>
          </a:p>
          <a:p>
            <a:endParaRPr lang="sv-SE" dirty="0" smtClean="0"/>
          </a:p>
          <a:p>
            <a:r>
              <a:rPr lang="sv-SE" dirty="0" smtClean="0"/>
              <a:t>Rättigheter och skyldigheter     </a:t>
            </a:r>
          </a:p>
          <a:p>
            <a:endParaRPr lang="sv-SE" dirty="0"/>
          </a:p>
          <a:p>
            <a:r>
              <a:rPr lang="sv-SE" dirty="0" smtClean="0"/>
              <a:t>Betyg</a:t>
            </a:r>
          </a:p>
          <a:p>
            <a:endParaRPr lang="sv-SE" dirty="0"/>
          </a:p>
          <a:p>
            <a:r>
              <a:rPr lang="sv-SE" dirty="0" smtClean="0"/>
              <a:t>Garantiplatsvalet</a:t>
            </a:r>
          </a:p>
          <a:p>
            <a:endParaRPr lang="sv-SE" dirty="0"/>
          </a:p>
          <a:p>
            <a:r>
              <a:rPr lang="sv-SE" dirty="0" smtClean="0"/>
              <a:t>Funka</a:t>
            </a:r>
          </a:p>
          <a:p>
            <a:endParaRPr lang="sv-SE" dirty="0"/>
          </a:p>
          <a:p>
            <a:r>
              <a:rPr lang="sv-SE" dirty="0" smtClean="0"/>
              <a:t>Studenthälsan </a:t>
            </a:r>
            <a:endParaRPr lang="sv-SE" dirty="0"/>
          </a:p>
        </p:txBody>
      </p:sp>
    </p:spTree>
    <p:extLst>
      <p:ext uri="{BB962C8B-B14F-4D97-AF65-F5344CB8AC3E}">
        <p14:creationId xmlns:p14="http://schemas.microsoft.com/office/powerpoint/2010/main" val="40696150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Vad gör SVL ?</a:t>
            </a:r>
            <a:endParaRPr lang="sv-SE" dirty="0"/>
          </a:p>
        </p:txBody>
      </p:sp>
      <p:sp>
        <p:nvSpPr>
          <p:cNvPr id="3" name="Platshållare för innehåll 2"/>
          <p:cNvSpPr>
            <a:spLocks noGrp="1"/>
          </p:cNvSpPr>
          <p:nvPr>
            <p:ph idx="1"/>
          </p:nvPr>
        </p:nvSpPr>
        <p:spPr>
          <a:xfrm>
            <a:off x="1604010" y="1143000"/>
            <a:ext cx="6935788" cy="4518025"/>
          </a:xfrm>
        </p:spPr>
        <p:txBody>
          <a:bodyPr>
            <a:normAutofit/>
          </a:bodyPr>
          <a:lstStyle/>
          <a:p>
            <a:r>
              <a:rPr lang="sv-SE" sz="1600" dirty="0" smtClean="0"/>
              <a:t>Vägledarsamtal</a:t>
            </a:r>
          </a:p>
          <a:p>
            <a:r>
              <a:rPr lang="sv-SE" sz="1600" dirty="0" smtClean="0"/>
              <a:t>Utbildningsinformation</a:t>
            </a:r>
            <a:endParaRPr lang="sv-SE" sz="1600" dirty="0"/>
          </a:p>
          <a:p>
            <a:r>
              <a:rPr lang="sv-SE" sz="1600" dirty="0" smtClean="0"/>
              <a:t>Studieplanering</a:t>
            </a:r>
            <a:endParaRPr lang="sv-SE" sz="1600" dirty="0"/>
          </a:p>
          <a:p>
            <a:r>
              <a:rPr lang="sv-SE" sz="1600" dirty="0" smtClean="0"/>
              <a:t>Studieteknik</a:t>
            </a:r>
          </a:p>
          <a:p>
            <a:r>
              <a:rPr lang="sv-SE" sz="1600" dirty="0" smtClean="0"/>
              <a:t>Administrerar garantiplatsvalet</a:t>
            </a:r>
          </a:p>
          <a:p>
            <a:r>
              <a:rPr lang="sv-SE" sz="1600" dirty="0" smtClean="0"/>
              <a:t>Antagning</a:t>
            </a:r>
          </a:p>
          <a:p>
            <a:r>
              <a:rPr lang="sv-SE" sz="2400" dirty="0" smtClean="0">
                <a:latin typeface="+mj-lt"/>
              </a:rPr>
              <a:t>Övriga frågor</a:t>
            </a:r>
            <a:endParaRPr lang="sv-SE" sz="2400" dirty="0">
              <a:latin typeface="+mj-lt"/>
            </a:endParaRPr>
          </a:p>
          <a:p>
            <a:r>
              <a:rPr lang="sv-SE" sz="1600" dirty="0"/>
              <a:t>Tentafrågor- anmälan, tentaschema,</a:t>
            </a:r>
          </a:p>
          <a:p>
            <a:r>
              <a:rPr lang="sv-SE" sz="1600" dirty="0"/>
              <a:t>Canvas</a:t>
            </a:r>
          </a:p>
          <a:p>
            <a:r>
              <a:rPr lang="sv-SE" sz="1600" dirty="0"/>
              <a:t>Resultatrapporttering </a:t>
            </a:r>
          </a:p>
          <a:p>
            <a:r>
              <a:rPr lang="sv-SE" sz="1600" dirty="0"/>
              <a:t>Omregistering på kurser</a:t>
            </a:r>
          </a:p>
          <a:p>
            <a:endParaRPr lang="sv-SE" sz="1600" dirty="0"/>
          </a:p>
          <a:p>
            <a:r>
              <a:rPr lang="sv-SE" sz="1600" dirty="0"/>
              <a:t>Kontakta:</a:t>
            </a:r>
          </a:p>
          <a:p>
            <a:r>
              <a:rPr lang="sv-SE" sz="1600" dirty="0">
                <a:hlinkClick r:id="rId2"/>
              </a:rPr>
              <a:t>studentexp@sth.kth.se</a:t>
            </a:r>
            <a:r>
              <a:rPr lang="sv-SE" sz="1600" dirty="0"/>
              <a:t> </a:t>
            </a:r>
          </a:p>
          <a:p>
            <a:endParaRPr lang="sv-SE" sz="1600" dirty="0" smtClean="0"/>
          </a:p>
          <a:p>
            <a:endParaRPr lang="sv-SE" sz="1100" dirty="0"/>
          </a:p>
        </p:txBody>
      </p:sp>
    </p:spTree>
    <p:extLst>
      <p:ext uri="{BB962C8B-B14F-4D97-AF65-F5344CB8AC3E}">
        <p14:creationId xmlns:p14="http://schemas.microsoft.com/office/powerpoint/2010/main" val="7289996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Varför basår/bastermin?</a:t>
            </a:r>
            <a:endParaRPr lang="sv-SE" dirty="0"/>
          </a:p>
        </p:txBody>
      </p:sp>
      <p:sp>
        <p:nvSpPr>
          <p:cNvPr id="3" name="Platshållare för innehåll 2"/>
          <p:cNvSpPr>
            <a:spLocks noGrp="1"/>
          </p:cNvSpPr>
          <p:nvPr>
            <p:ph idx="1"/>
          </p:nvPr>
        </p:nvSpPr>
        <p:spPr/>
        <p:txBody>
          <a:bodyPr/>
          <a:lstStyle/>
          <a:p>
            <a:r>
              <a:rPr lang="sv-SE" dirty="0" smtClean="0"/>
              <a:t>Utbildningen skräddarsydd för </a:t>
            </a:r>
            <a:r>
              <a:rPr lang="sv-SE" dirty="0"/>
              <a:t>fortsatta studier på KTH </a:t>
            </a:r>
            <a:endParaRPr lang="sv-SE" dirty="0" smtClean="0"/>
          </a:p>
          <a:p>
            <a:endParaRPr lang="sv-SE" dirty="0"/>
          </a:p>
          <a:p>
            <a:r>
              <a:rPr lang="sv-SE" dirty="0" smtClean="0"/>
              <a:t>Du skaffar </a:t>
            </a:r>
            <a:r>
              <a:rPr lang="sv-SE" dirty="0"/>
              <a:t>dig en bra studieteknik </a:t>
            </a:r>
            <a:endParaRPr lang="sv-SE" dirty="0" smtClean="0"/>
          </a:p>
          <a:p>
            <a:endParaRPr lang="sv-SE" dirty="0"/>
          </a:p>
          <a:p>
            <a:r>
              <a:rPr lang="sv-SE" dirty="0" smtClean="0"/>
              <a:t>Du tränar </a:t>
            </a:r>
            <a:r>
              <a:rPr lang="sv-SE" dirty="0"/>
              <a:t>på problemlösning och utvecklar ditt kreativa </a:t>
            </a:r>
            <a:r>
              <a:rPr lang="sv-SE" dirty="0" smtClean="0"/>
              <a:t>tänkande</a:t>
            </a:r>
          </a:p>
          <a:p>
            <a:endParaRPr lang="sv-SE" dirty="0"/>
          </a:p>
          <a:p>
            <a:r>
              <a:rPr lang="sv-SE" dirty="0" smtClean="0"/>
              <a:t>Det krävs </a:t>
            </a:r>
            <a:r>
              <a:rPr lang="sv-SE" dirty="0"/>
              <a:t>mycket självstudier och stort eget ansvar</a:t>
            </a:r>
            <a:r>
              <a:rPr lang="sv-SE" dirty="0" smtClean="0"/>
              <a:t>.</a:t>
            </a:r>
          </a:p>
          <a:p>
            <a:endParaRPr lang="sv-SE" dirty="0"/>
          </a:p>
          <a:p>
            <a:r>
              <a:rPr lang="sv-SE" dirty="0" smtClean="0"/>
              <a:t>Du blir väl förberedd för dina fortsatta studier</a:t>
            </a:r>
            <a:endParaRPr lang="sv-SE" dirty="0"/>
          </a:p>
        </p:txBody>
      </p:sp>
    </p:spTree>
    <p:extLst>
      <p:ext uri="{BB962C8B-B14F-4D97-AF65-F5344CB8AC3E}">
        <p14:creationId xmlns:p14="http://schemas.microsoft.com/office/powerpoint/2010/main" val="16670979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Utbildningens uppbyggnad </a:t>
            </a:r>
            <a:endParaRPr lang="sv-SE" dirty="0"/>
          </a:p>
        </p:txBody>
      </p:sp>
      <p:sp>
        <p:nvSpPr>
          <p:cNvPr id="3" name="Platshållare för innehåll 2"/>
          <p:cNvSpPr>
            <a:spLocks noGrp="1"/>
          </p:cNvSpPr>
          <p:nvPr>
            <p:ph idx="1"/>
          </p:nvPr>
        </p:nvSpPr>
        <p:spPr/>
        <p:txBody>
          <a:bodyPr>
            <a:normAutofit fontScale="92500" lnSpcReduction="20000"/>
          </a:bodyPr>
          <a:lstStyle/>
          <a:p>
            <a:r>
              <a:rPr lang="sv-SE" b="1" dirty="0"/>
              <a:t>Obligatoriska </a:t>
            </a:r>
            <a:r>
              <a:rPr lang="sv-SE" b="1" dirty="0" smtClean="0"/>
              <a:t>kurser basåret</a:t>
            </a:r>
            <a:endParaRPr lang="sv-SE" b="1" dirty="0"/>
          </a:p>
          <a:p>
            <a:r>
              <a:rPr lang="sv-SE" dirty="0">
                <a:hlinkClick r:id="rId2"/>
              </a:rPr>
              <a:t>Matematik för basår I 12.0 </a:t>
            </a:r>
            <a:r>
              <a:rPr lang="sv-SE" dirty="0" err="1">
                <a:hlinkClick r:id="rId2"/>
              </a:rPr>
              <a:t>hp</a:t>
            </a:r>
            <a:r>
              <a:rPr lang="sv-SE" dirty="0"/>
              <a:t> </a:t>
            </a:r>
          </a:p>
          <a:p>
            <a:r>
              <a:rPr lang="sv-SE" dirty="0">
                <a:hlinkClick r:id="rId3"/>
              </a:rPr>
              <a:t>Fysik för basår I 9.0 </a:t>
            </a:r>
            <a:r>
              <a:rPr lang="sv-SE" dirty="0" err="1">
                <a:hlinkClick r:id="rId3"/>
              </a:rPr>
              <a:t>hp</a:t>
            </a:r>
            <a:r>
              <a:rPr lang="sv-SE" dirty="0"/>
              <a:t> </a:t>
            </a:r>
          </a:p>
          <a:p>
            <a:r>
              <a:rPr lang="sv-SE" dirty="0">
                <a:hlinkClick r:id="rId4"/>
              </a:rPr>
              <a:t>Kemi för basår I 9.0 </a:t>
            </a:r>
            <a:r>
              <a:rPr lang="sv-SE" dirty="0" err="1">
                <a:hlinkClick r:id="rId4"/>
              </a:rPr>
              <a:t>hp</a:t>
            </a:r>
            <a:r>
              <a:rPr lang="sv-SE" dirty="0"/>
              <a:t> </a:t>
            </a:r>
          </a:p>
          <a:p>
            <a:r>
              <a:rPr lang="sv-SE" dirty="0">
                <a:hlinkClick r:id="rId5"/>
              </a:rPr>
              <a:t>Matematik för basår II 12.0 </a:t>
            </a:r>
            <a:r>
              <a:rPr lang="sv-SE" dirty="0" err="1">
                <a:hlinkClick r:id="rId5"/>
              </a:rPr>
              <a:t>hp</a:t>
            </a:r>
            <a:r>
              <a:rPr lang="sv-SE" dirty="0"/>
              <a:t> </a:t>
            </a:r>
          </a:p>
          <a:p>
            <a:r>
              <a:rPr lang="sv-SE" dirty="0">
                <a:hlinkClick r:id="rId6"/>
              </a:rPr>
              <a:t>Fysik för basår II 18.0 </a:t>
            </a:r>
            <a:r>
              <a:rPr lang="sv-SE" dirty="0" smtClean="0">
                <a:hlinkClick r:id="rId6"/>
              </a:rPr>
              <a:t>hp</a:t>
            </a:r>
            <a:endParaRPr lang="sv-SE" dirty="0" smtClean="0"/>
          </a:p>
          <a:p>
            <a:r>
              <a:rPr lang="sv-SE" b="1" dirty="0"/>
              <a:t>Obligatoriska kurser basterminen</a:t>
            </a:r>
          </a:p>
          <a:p>
            <a:r>
              <a:rPr lang="sv-SE" dirty="0">
                <a:hlinkClick r:id="rId5"/>
              </a:rPr>
              <a:t>Matematik för basår II 12.0 hp</a:t>
            </a:r>
            <a:r>
              <a:rPr lang="sv-SE" dirty="0"/>
              <a:t> </a:t>
            </a:r>
          </a:p>
          <a:p>
            <a:r>
              <a:rPr lang="sv-SE" dirty="0">
                <a:hlinkClick r:id="rId6"/>
              </a:rPr>
              <a:t>Fysik för basår II 18.0 hp</a:t>
            </a:r>
            <a:r>
              <a:rPr lang="sv-SE" dirty="0"/>
              <a:t> </a:t>
            </a:r>
          </a:p>
          <a:p>
            <a:r>
              <a:rPr lang="sv-SE" dirty="0" smtClean="0"/>
              <a:t> </a:t>
            </a:r>
          </a:p>
          <a:p>
            <a:endParaRPr lang="sv-SE" dirty="0" smtClean="0"/>
          </a:p>
          <a:p>
            <a:r>
              <a:rPr lang="sv-SE" dirty="0" smtClean="0"/>
              <a:t>Läs om kurserna i kurs- och programkatalogen </a:t>
            </a:r>
          </a:p>
          <a:p>
            <a:r>
              <a:rPr lang="sv-SE" dirty="0">
                <a:hlinkClick r:id="rId7"/>
              </a:rPr>
              <a:t>https://</a:t>
            </a:r>
            <a:r>
              <a:rPr lang="sv-SE" dirty="0" smtClean="0">
                <a:hlinkClick r:id="rId7"/>
              </a:rPr>
              <a:t>www.kth.se/student/kurser/kurser-inom-program</a:t>
            </a:r>
            <a:r>
              <a:rPr lang="sv-SE" dirty="0" smtClean="0"/>
              <a:t> </a:t>
            </a:r>
            <a:endParaRPr lang="sv-SE" dirty="0"/>
          </a:p>
        </p:txBody>
      </p:sp>
    </p:spTree>
    <p:extLst>
      <p:ext uri="{BB962C8B-B14F-4D97-AF65-F5344CB8AC3E}">
        <p14:creationId xmlns:p14="http://schemas.microsoft.com/office/powerpoint/2010/main" val="14025932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dirty="0"/>
          </a:p>
        </p:txBody>
      </p:sp>
      <p:sp>
        <p:nvSpPr>
          <p:cNvPr id="3" name="Platshållare för innehåll 2"/>
          <p:cNvSpPr>
            <a:spLocks noGrp="1"/>
          </p:cNvSpPr>
          <p:nvPr>
            <p:ph idx="1"/>
          </p:nvPr>
        </p:nvSpPr>
        <p:spPr/>
        <p:txBody>
          <a:bodyPr/>
          <a:lstStyle/>
          <a:p>
            <a:r>
              <a:rPr lang="sv-SE" dirty="0" smtClean="0"/>
              <a:t>Kurserna motsvarar Matematik </a:t>
            </a:r>
            <a:r>
              <a:rPr lang="sv-SE" dirty="0"/>
              <a:t>3 och 4, Kemi 1 samt Fysik 1 och </a:t>
            </a:r>
            <a:r>
              <a:rPr lang="sv-SE" dirty="0" smtClean="0"/>
              <a:t>2 på gymnasiet.</a:t>
            </a:r>
          </a:p>
          <a:p>
            <a:endParaRPr lang="sv-SE" dirty="0"/>
          </a:p>
          <a:p>
            <a:r>
              <a:rPr lang="sv-SE" dirty="0" smtClean="0"/>
              <a:t>Alla </a:t>
            </a:r>
            <a:r>
              <a:rPr lang="sv-SE" dirty="0"/>
              <a:t>kurser utgår från gymnasiets kursplaner, men skiljer sig </a:t>
            </a:r>
            <a:r>
              <a:rPr lang="sv-SE" dirty="0" smtClean="0"/>
              <a:t>genom </a:t>
            </a:r>
            <a:r>
              <a:rPr lang="sv-SE" dirty="0"/>
              <a:t>att studietakten är betydligt </a:t>
            </a:r>
            <a:r>
              <a:rPr lang="sv-SE" dirty="0" smtClean="0"/>
              <a:t>högre</a:t>
            </a:r>
          </a:p>
          <a:p>
            <a:endParaRPr lang="sv-SE" dirty="0"/>
          </a:p>
          <a:p>
            <a:r>
              <a:rPr lang="pt-BR" b="1" dirty="0"/>
              <a:t>Betygsskala</a:t>
            </a:r>
          </a:p>
          <a:p>
            <a:r>
              <a:rPr lang="pt-BR" dirty="0"/>
              <a:t>A, B, C, D, E, FX, F</a:t>
            </a:r>
            <a:endParaRPr lang="sv-SE" dirty="0"/>
          </a:p>
        </p:txBody>
      </p:sp>
    </p:spTree>
    <p:extLst>
      <p:ext uri="{BB962C8B-B14F-4D97-AF65-F5344CB8AC3E}">
        <p14:creationId xmlns:p14="http://schemas.microsoft.com/office/powerpoint/2010/main" val="18896611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Garantiplatsvalet </a:t>
            </a:r>
            <a:endParaRPr lang="sv-SE" dirty="0"/>
          </a:p>
        </p:txBody>
      </p:sp>
      <p:sp>
        <p:nvSpPr>
          <p:cNvPr id="3" name="Platshållare för innehåll 2"/>
          <p:cNvSpPr>
            <a:spLocks noGrp="1"/>
          </p:cNvSpPr>
          <p:nvPr>
            <p:ph idx="1"/>
          </p:nvPr>
        </p:nvSpPr>
        <p:spPr/>
        <p:txBody>
          <a:bodyPr/>
          <a:lstStyle/>
          <a:p>
            <a:r>
              <a:rPr lang="sv-SE" dirty="0" smtClean="0"/>
              <a:t>Garanterad </a:t>
            </a:r>
            <a:r>
              <a:rPr lang="sv-SE" dirty="0"/>
              <a:t>en plats på någon av KTH:s civil- eller </a:t>
            </a:r>
            <a:r>
              <a:rPr lang="sv-SE" dirty="0" smtClean="0"/>
              <a:t>högskoleingenjörsutbildningar</a:t>
            </a:r>
            <a:r>
              <a:rPr lang="sv-SE" dirty="0"/>
              <a:t> </a:t>
            </a:r>
            <a:endParaRPr lang="sv-SE" dirty="0" smtClean="0"/>
          </a:p>
          <a:p>
            <a:endParaRPr lang="sv-SE" dirty="0"/>
          </a:p>
          <a:p>
            <a:r>
              <a:rPr lang="sv-SE" dirty="0" smtClean="0"/>
              <a:t>OBS-Gäller ej arkitektutbildningen, högskoleprogram(2-åriga) eller kandidatprogram </a:t>
            </a:r>
          </a:p>
          <a:p>
            <a:endParaRPr lang="sv-SE" dirty="0"/>
          </a:p>
          <a:p>
            <a:r>
              <a:rPr lang="sv-SE" dirty="0" smtClean="0"/>
              <a:t>Du måste ha klarat samtliga kurser inom programmet senast juni 2019 för att kunna antas till en garantiplats H2019</a:t>
            </a:r>
          </a:p>
          <a:p>
            <a:endParaRPr lang="sv-SE" dirty="0"/>
          </a:p>
          <a:p>
            <a:endParaRPr lang="sv-SE" dirty="0"/>
          </a:p>
        </p:txBody>
      </p:sp>
    </p:spTree>
    <p:extLst>
      <p:ext uri="{BB962C8B-B14F-4D97-AF65-F5344CB8AC3E}">
        <p14:creationId xmlns:p14="http://schemas.microsoft.com/office/powerpoint/2010/main" val="33552577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idx="4294967295"/>
          </p:nvPr>
        </p:nvSpPr>
        <p:spPr>
          <a:xfrm>
            <a:off x="2208213" y="404813"/>
            <a:ext cx="6935787" cy="668337"/>
          </a:xfrm>
        </p:spPr>
        <p:txBody>
          <a:bodyPr/>
          <a:lstStyle/>
          <a:p>
            <a:r>
              <a:rPr lang="sv-SE" dirty="0" smtClean="0"/>
              <a:t>Garantiplatsvalet</a:t>
            </a:r>
            <a:endParaRPr lang="sv-SE" dirty="0"/>
          </a:p>
        </p:txBody>
      </p:sp>
      <p:sp>
        <p:nvSpPr>
          <p:cNvPr id="3" name="Platshållare för innehåll 2"/>
          <p:cNvSpPr>
            <a:spLocks noGrp="1"/>
          </p:cNvSpPr>
          <p:nvPr>
            <p:ph idx="4294967295"/>
          </p:nvPr>
        </p:nvSpPr>
        <p:spPr>
          <a:xfrm>
            <a:off x="2208213" y="1582738"/>
            <a:ext cx="6935787" cy="4078287"/>
          </a:xfrm>
        </p:spPr>
        <p:txBody>
          <a:bodyPr/>
          <a:lstStyle/>
          <a:p>
            <a:r>
              <a:rPr lang="sv-SE" dirty="0" smtClean="0"/>
              <a:t>Valet handläggs av programmets studievägledare</a:t>
            </a:r>
          </a:p>
          <a:p>
            <a:endParaRPr lang="sv-SE" dirty="0"/>
          </a:p>
          <a:p>
            <a:r>
              <a:rPr lang="sv-SE" dirty="0" smtClean="0"/>
              <a:t>Du söker de program du är intresserad av via www.antagning.se</a:t>
            </a:r>
          </a:p>
          <a:p>
            <a:r>
              <a:rPr lang="sv-SE" dirty="0" smtClean="0"/>
              <a:t>Ansökningstid mellan 15/3 till 15/4</a:t>
            </a:r>
          </a:p>
          <a:p>
            <a:endParaRPr lang="sv-SE" dirty="0"/>
          </a:p>
          <a:p>
            <a:r>
              <a:rPr lang="sv-SE" dirty="0" smtClean="0"/>
              <a:t>Du lämnar också in en garantiplatsblankett via webben</a:t>
            </a:r>
            <a:endParaRPr lang="sv-SE" dirty="0"/>
          </a:p>
        </p:txBody>
      </p:sp>
    </p:spTree>
    <p:extLst>
      <p:ext uri="{BB962C8B-B14F-4D97-AF65-F5344CB8AC3E}">
        <p14:creationId xmlns:p14="http://schemas.microsoft.com/office/powerpoint/2010/main" val="18316636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Urvalsgrupper</a:t>
            </a:r>
            <a:endParaRPr lang="sv-SE" dirty="0"/>
          </a:p>
        </p:txBody>
      </p:sp>
      <p:sp>
        <p:nvSpPr>
          <p:cNvPr id="3" name="Platshållare för innehåll 2"/>
          <p:cNvSpPr>
            <a:spLocks noGrp="1"/>
          </p:cNvSpPr>
          <p:nvPr>
            <p:ph idx="1"/>
          </p:nvPr>
        </p:nvSpPr>
        <p:spPr/>
        <p:txBody>
          <a:bodyPr/>
          <a:lstStyle/>
          <a:p>
            <a:r>
              <a:rPr lang="sv-SE" dirty="0" smtClean="0"/>
              <a:t>Studerande på basåret deltar i urvalsgrupp T10.</a:t>
            </a:r>
          </a:p>
          <a:p>
            <a:r>
              <a:rPr lang="sv-SE" dirty="0" smtClean="0"/>
              <a:t>Studerande på basåret termin 2 deltar i urvalsgrupp T20.</a:t>
            </a:r>
          </a:p>
          <a:p>
            <a:endParaRPr lang="sv-SE" dirty="0" smtClean="0"/>
          </a:p>
          <a:p>
            <a:r>
              <a:rPr lang="sv-SE" dirty="0" smtClean="0"/>
              <a:t>Se </a:t>
            </a:r>
            <a:r>
              <a:rPr lang="sv-SE" dirty="0"/>
              <a:t>statistik från föregående år via </a:t>
            </a:r>
            <a:r>
              <a:rPr lang="sv-SE" dirty="0">
                <a:hlinkClick r:id="rId2"/>
              </a:rPr>
              <a:t>www.antagning.se</a:t>
            </a:r>
            <a:r>
              <a:rPr lang="sv-SE" dirty="0"/>
              <a:t> </a:t>
            </a:r>
          </a:p>
          <a:p>
            <a:endParaRPr lang="sv-SE" dirty="0" smtClean="0"/>
          </a:p>
          <a:p>
            <a:endParaRPr lang="sv-SE" dirty="0"/>
          </a:p>
          <a:p>
            <a:r>
              <a:rPr lang="sv-SE" dirty="0" smtClean="0"/>
              <a:t>Är du behörig i fler grupper tex BII eller </a:t>
            </a:r>
            <a:r>
              <a:rPr lang="sv-SE" dirty="0" err="1" smtClean="0"/>
              <a:t>hp</a:t>
            </a:r>
            <a:r>
              <a:rPr lang="sv-SE" dirty="0" smtClean="0"/>
              <a:t> söker systemet ut den för dig den mest fördelaktiga urvalsgruppen.</a:t>
            </a:r>
          </a:p>
          <a:p>
            <a:endParaRPr lang="sv-SE" dirty="0"/>
          </a:p>
        </p:txBody>
      </p:sp>
    </p:spTree>
    <p:extLst>
      <p:ext uri="{BB962C8B-B14F-4D97-AF65-F5344CB8AC3E}">
        <p14:creationId xmlns:p14="http://schemas.microsoft.com/office/powerpoint/2010/main" val="12844624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Viktigt att veta</a:t>
            </a:r>
            <a:endParaRPr lang="sv-SE" dirty="0"/>
          </a:p>
        </p:txBody>
      </p:sp>
      <p:sp>
        <p:nvSpPr>
          <p:cNvPr id="3" name="Platshållare för innehåll 2"/>
          <p:cNvSpPr>
            <a:spLocks noGrp="1"/>
          </p:cNvSpPr>
          <p:nvPr>
            <p:ph idx="1"/>
          </p:nvPr>
        </p:nvSpPr>
        <p:spPr/>
        <p:txBody>
          <a:bodyPr>
            <a:normAutofit fontScale="92500" lnSpcReduction="10000"/>
          </a:bodyPr>
          <a:lstStyle/>
          <a:p>
            <a:r>
              <a:rPr lang="sv-SE" dirty="0" smtClean="0"/>
              <a:t>Alla kurser räknas</a:t>
            </a:r>
          </a:p>
          <a:p>
            <a:r>
              <a:rPr lang="sv-SE" dirty="0" smtClean="0"/>
              <a:t>A 50 poäng</a:t>
            </a:r>
          </a:p>
          <a:p>
            <a:r>
              <a:rPr lang="sv-SE" dirty="0" smtClean="0"/>
              <a:t>B 45 poäng</a:t>
            </a:r>
          </a:p>
          <a:p>
            <a:r>
              <a:rPr lang="sv-SE" dirty="0" smtClean="0"/>
              <a:t>C 40 poäng</a:t>
            </a:r>
          </a:p>
          <a:p>
            <a:r>
              <a:rPr lang="sv-SE" dirty="0" smtClean="0"/>
              <a:t>D 35 poäng</a:t>
            </a:r>
          </a:p>
          <a:p>
            <a:r>
              <a:rPr lang="sv-SE" dirty="0" smtClean="0"/>
              <a:t>E 30 poäng</a:t>
            </a:r>
          </a:p>
          <a:p>
            <a:endParaRPr lang="sv-SE" dirty="0" smtClean="0"/>
          </a:p>
          <a:p>
            <a:r>
              <a:rPr lang="sv-SE" dirty="0" smtClean="0"/>
              <a:t>T10 max 250 poäng (5 kurser)</a:t>
            </a:r>
          </a:p>
          <a:p>
            <a:r>
              <a:rPr lang="sv-SE" dirty="0" smtClean="0"/>
              <a:t>T20 max 100 poäng (2 kurser)</a:t>
            </a:r>
          </a:p>
          <a:p>
            <a:endParaRPr lang="sv-SE" dirty="0"/>
          </a:p>
          <a:p>
            <a:r>
              <a:rPr lang="sv-SE" dirty="0" smtClean="0"/>
              <a:t>Blir du inte klar med samtliga kurser under året?</a:t>
            </a:r>
          </a:p>
          <a:p>
            <a:r>
              <a:rPr lang="sv-SE" dirty="0" smtClean="0"/>
              <a:t>Ta kontakt med studievägledningen.</a:t>
            </a:r>
            <a:endParaRPr lang="sv-SE" dirty="0"/>
          </a:p>
        </p:txBody>
      </p:sp>
    </p:spTree>
    <p:extLst>
      <p:ext uri="{BB962C8B-B14F-4D97-AF65-F5344CB8AC3E}">
        <p14:creationId xmlns:p14="http://schemas.microsoft.com/office/powerpoint/2010/main" val="654082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Informera dig!</a:t>
            </a:r>
            <a:endParaRPr lang="sv-SE" dirty="0"/>
          </a:p>
        </p:txBody>
      </p:sp>
      <p:sp>
        <p:nvSpPr>
          <p:cNvPr id="3" name="Platshållare för innehåll 2"/>
          <p:cNvSpPr>
            <a:spLocks noGrp="1"/>
          </p:cNvSpPr>
          <p:nvPr>
            <p:ph idx="1"/>
          </p:nvPr>
        </p:nvSpPr>
        <p:spPr/>
        <p:txBody>
          <a:bodyPr/>
          <a:lstStyle/>
          <a:p>
            <a:r>
              <a:rPr lang="sv-SE" dirty="0" smtClean="0"/>
              <a:t>Som student ansvarar du för att informera dig.</a:t>
            </a:r>
          </a:p>
          <a:p>
            <a:endParaRPr lang="sv-SE" dirty="0" smtClean="0"/>
          </a:p>
          <a:p>
            <a:r>
              <a:rPr lang="sv-SE" dirty="0" smtClean="0"/>
              <a:t>Läs din KTH mail! </a:t>
            </a:r>
          </a:p>
          <a:p>
            <a:endParaRPr lang="sv-SE" dirty="0" smtClean="0"/>
          </a:p>
          <a:p>
            <a:r>
              <a:rPr lang="sv-SE" dirty="0" smtClean="0"/>
              <a:t>Gå på schemalagda informationsmöten, titta på infoskärmar</a:t>
            </a:r>
          </a:p>
          <a:p>
            <a:endParaRPr lang="sv-SE" dirty="0" smtClean="0"/>
          </a:p>
          <a:p>
            <a:r>
              <a:rPr lang="sv-SE" dirty="0" smtClean="0"/>
              <a:t>Läs på </a:t>
            </a:r>
            <a:r>
              <a:rPr lang="sv-SE" dirty="0"/>
              <a:t>webben- programwebben </a:t>
            </a:r>
            <a:r>
              <a:rPr lang="sv-SE" dirty="0">
                <a:hlinkClick r:id="rId2"/>
              </a:rPr>
              <a:t>https://www.kth.se/social/program/tbasa</a:t>
            </a:r>
            <a:r>
              <a:rPr lang="sv-SE" dirty="0" smtClean="0">
                <a:hlinkClick r:id="rId2"/>
              </a:rPr>
              <a:t>/</a:t>
            </a:r>
            <a:endParaRPr lang="sv-SE" dirty="0" smtClean="0"/>
          </a:p>
          <a:p>
            <a:endParaRPr lang="sv-SE" dirty="0"/>
          </a:p>
          <a:p>
            <a:r>
              <a:rPr lang="sv-SE" dirty="0" smtClean="0"/>
              <a:t>Kurs- och programkatalogen </a:t>
            </a:r>
          </a:p>
          <a:p>
            <a:r>
              <a:rPr lang="sv-SE" dirty="0">
                <a:hlinkClick r:id="rId3"/>
              </a:rPr>
              <a:t>https://</a:t>
            </a:r>
            <a:r>
              <a:rPr lang="sv-SE" dirty="0" smtClean="0">
                <a:hlinkClick r:id="rId3"/>
              </a:rPr>
              <a:t>www.kth.se/student/kurser/kurser-inom-program</a:t>
            </a:r>
            <a:r>
              <a:rPr lang="sv-SE" dirty="0" smtClean="0"/>
              <a:t> </a:t>
            </a:r>
            <a:endParaRPr lang="sv-SE" dirty="0"/>
          </a:p>
        </p:txBody>
      </p:sp>
    </p:spTree>
    <p:extLst>
      <p:ext uri="{BB962C8B-B14F-4D97-AF65-F5344CB8AC3E}">
        <p14:creationId xmlns:p14="http://schemas.microsoft.com/office/powerpoint/2010/main" val="22688573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ltLang="sv-SE" dirty="0"/>
              <a:t>Vad är Personliga menyn?</a:t>
            </a:r>
            <a:endParaRPr lang="sv-SE" dirty="0"/>
          </a:p>
        </p:txBody>
      </p:sp>
      <p:sp>
        <p:nvSpPr>
          <p:cNvPr id="3" name="Platshållare för innehåll 2"/>
          <p:cNvSpPr>
            <a:spLocks noGrp="1"/>
          </p:cNvSpPr>
          <p:nvPr>
            <p:ph idx="1"/>
          </p:nvPr>
        </p:nvSpPr>
        <p:spPr/>
        <p:txBody>
          <a:bodyPr/>
          <a:lstStyle/>
          <a:p>
            <a:r>
              <a:rPr lang="sv-SE" altLang="sv-SE" dirty="0"/>
              <a:t>Ni kommer att få ett konto där ni kan skriva ut studieintyg, terminsregistrera och kursregistrera sig, adressändringar, kontrollera att allt är korrekt inrapporterat, tentamensanmälan. </a:t>
            </a:r>
          </a:p>
          <a:p>
            <a:endParaRPr lang="sv-SE" altLang="sv-SE" dirty="0"/>
          </a:p>
          <a:p>
            <a:r>
              <a:rPr lang="sv-SE" altLang="sv-SE" dirty="0"/>
              <a:t>Håll koll på ”Program”</a:t>
            </a:r>
          </a:p>
          <a:p>
            <a:endParaRPr lang="sv-SE" altLang="sv-SE" dirty="0"/>
          </a:p>
          <a:p>
            <a:r>
              <a:rPr lang="sv-SE" altLang="sv-SE" dirty="0"/>
              <a:t>Man ser även de kurser som man är anmäld till och aktiv på.</a:t>
            </a:r>
          </a:p>
          <a:p>
            <a:endParaRPr lang="sv-SE" altLang="sv-SE" dirty="0"/>
          </a:p>
          <a:p>
            <a:endParaRPr lang="sv-SE" dirty="0"/>
          </a:p>
        </p:txBody>
      </p:sp>
    </p:spTree>
    <p:extLst>
      <p:ext uri="{BB962C8B-B14F-4D97-AF65-F5344CB8AC3E}">
        <p14:creationId xmlns:p14="http://schemas.microsoft.com/office/powerpoint/2010/main" val="3363022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pPr algn="ctr"/>
            <a:r>
              <a:rPr lang="sv-SE" sz="2800" dirty="0"/>
              <a:t>Rättigheter och skyldigheter</a:t>
            </a:r>
            <a:endParaRPr lang="sv-SE" dirty="0"/>
          </a:p>
        </p:txBody>
      </p:sp>
      <p:sp>
        <p:nvSpPr>
          <p:cNvPr id="5" name="Platshållare för innehåll 4"/>
          <p:cNvSpPr>
            <a:spLocks noGrp="1"/>
          </p:cNvSpPr>
          <p:nvPr>
            <p:ph idx="1"/>
          </p:nvPr>
        </p:nvSpPr>
        <p:spPr/>
        <p:txBody>
          <a:bodyPr/>
          <a:lstStyle/>
          <a:p>
            <a:endParaRPr lang="sv-SE" dirty="0"/>
          </a:p>
        </p:txBody>
      </p:sp>
      <p:pic>
        <p:nvPicPr>
          <p:cNvPr id="6" name="Picture Placeholder 4"/>
          <p:cNvPicPr>
            <a:picLocks noChangeAspect="1"/>
          </p:cNvPicPr>
          <p:nvPr/>
        </p:nvPicPr>
        <p:blipFill>
          <a:blip r:embed="rId3">
            <a:extLst>
              <a:ext uri="{28A0092B-C50C-407E-A947-70E740481C1C}">
                <a14:useLocalDpi xmlns:a14="http://schemas.microsoft.com/office/drawing/2010/main" val="0"/>
              </a:ext>
            </a:extLst>
          </a:blip>
          <a:srcRect t="2285" b="2285"/>
          <a:stretch>
            <a:fillRect/>
          </a:stretch>
        </p:blipFill>
        <p:spPr>
          <a:xfrm>
            <a:off x="-10639" y="1582739"/>
            <a:ext cx="9208426" cy="4713858"/>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213854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196100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65541"/>
              <a:gd name="connsiteX1" fmla="*/ 9150613 w 9152201"/>
              <a:gd name="connsiteY1" fmla="*/ 9702 h 4265541"/>
              <a:gd name="connsiteX2" fmla="*/ 9150613 w 9152201"/>
              <a:gd name="connsiteY2" fmla="*/ 89 h 4265541"/>
              <a:gd name="connsiteX3" fmla="*/ 9140347 w 9152201"/>
              <a:gd name="connsiteY3" fmla="*/ 3967387 h 4265541"/>
              <a:gd name="connsiteX4" fmla="*/ 1344317 w 9152201"/>
              <a:gd name="connsiteY4" fmla="*/ 3963016 h 4265541"/>
              <a:gd name="connsiteX5" fmla="*/ 1269350 w 9152201"/>
              <a:gd name="connsiteY5" fmla="*/ 4009885 h 4265541"/>
              <a:gd name="connsiteX6" fmla="*/ 1262230 w 9152201"/>
              <a:gd name="connsiteY6" fmla="*/ 4220084 h 4265541"/>
              <a:gd name="connsiteX7" fmla="*/ 1196100 w 9152201"/>
              <a:gd name="connsiteY7" fmla="*/ 4258492 h 4265541"/>
              <a:gd name="connsiteX8" fmla="*/ 4376 w 9152201"/>
              <a:gd name="connsiteY8" fmla="*/ 4265541 h 4265541"/>
              <a:gd name="connsiteX9" fmla="*/ 6613 w 9152201"/>
              <a:gd name="connsiteY9" fmla="*/ 718270 h 4265541"/>
              <a:gd name="connsiteX10" fmla="*/ 806 w 9152201"/>
              <a:gd name="connsiteY10" fmla="*/ 0 h 4265541"/>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75580"/>
              <a:gd name="connsiteX1" fmla="*/ 9150613 w 9152201"/>
              <a:gd name="connsiteY1" fmla="*/ 9702 h 4275580"/>
              <a:gd name="connsiteX2" fmla="*/ 9150613 w 9152201"/>
              <a:gd name="connsiteY2" fmla="*/ 89 h 4275580"/>
              <a:gd name="connsiteX3" fmla="*/ 9140347 w 9152201"/>
              <a:gd name="connsiteY3" fmla="*/ 3967387 h 4275580"/>
              <a:gd name="connsiteX4" fmla="*/ 1344317 w 9152201"/>
              <a:gd name="connsiteY4" fmla="*/ 3963016 h 4275580"/>
              <a:gd name="connsiteX5" fmla="*/ 1269350 w 9152201"/>
              <a:gd name="connsiteY5" fmla="*/ 4009885 h 4275580"/>
              <a:gd name="connsiteX6" fmla="*/ 1262230 w 9152201"/>
              <a:gd name="connsiteY6" fmla="*/ 4220084 h 4275580"/>
              <a:gd name="connsiteX7" fmla="*/ 1173736 w 9152201"/>
              <a:gd name="connsiteY7" fmla="*/ 4268653 h 4275580"/>
              <a:gd name="connsiteX8" fmla="*/ 4376 w 9152201"/>
              <a:gd name="connsiteY8" fmla="*/ 4265541 h 4275580"/>
              <a:gd name="connsiteX9" fmla="*/ 6613 w 9152201"/>
              <a:gd name="connsiteY9" fmla="*/ 718270 h 4275580"/>
              <a:gd name="connsiteX10" fmla="*/ 806 w 9152201"/>
              <a:gd name="connsiteY10" fmla="*/ 0 h 4275580"/>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90821"/>
              <a:gd name="connsiteX1" fmla="*/ 9150613 w 9152201"/>
              <a:gd name="connsiteY1" fmla="*/ 9702 h 4290821"/>
              <a:gd name="connsiteX2" fmla="*/ 9150613 w 9152201"/>
              <a:gd name="connsiteY2" fmla="*/ 89 h 4290821"/>
              <a:gd name="connsiteX3" fmla="*/ 9140347 w 9152201"/>
              <a:gd name="connsiteY3" fmla="*/ 3967387 h 4290821"/>
              <a:gd name="connsiteX4" fmla="*/ 1344317 w 9152201"/>
              <a:gd name="connsiteY4" fmla="*/ 3963016 h 4290821"/>
              <a:gd name="connsiteX5" fmla="*/ 1269350 w 9152201"/>
              <a:gd name="connsiteY5" fmla="*/ 4009885 h 4290821"/>
              <a:gd name="connsiteX6" fmla="*/ 1262230 w 9152201"/>
              <a:gd name="connsiteY6" fmla="*/ 4220084 h 4290821"/>
              <a:gd name="connsiteX7" fmla="*/ 1173736 w 9152201"/>
              <a:gd name="connsiteY7" fmla="*/ 4268653 h 4290821"/>
              <a:gd name="connsiteX8" fmla="*/ 4376 w 9152201"/>
              <a:gd name="connsiteY8" fmla="*/ 4265541 h 4290821"/>
              <a:gd name="connsiteX9" fmla="*/ 6613 w 9152201"/>
              <a:gd name="connsiteY9" fmla="*/ 718270 h 4290821"/>
              <a:gd name="connsiteX10" fmla="*/ 806 w 9152201"/>
              <a:gd name="connsiteY10" fmla="*/ 0 h 4290821"/>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4376 w 9152201"/>
              <a:gd name="connsiteY8" fmla="*/ 4265541 h 4270324"/>
              <a:gd name="connsiteX9" fmla="*/ 6613 w 9152201"/>
              <a:gd name="connsiteY9" fmla="*/ 718270 h 4270324"/>
              <a:gd name="connsiteX10" fmla="*/ 806 w 9152201"/>
              <a:gd name="connsiteY10" fmla="*/ 0 h 4270324"/>
              <a:gd name="connsiteX0" fmla="*/ 806 w 9152201"/>
              <a:gd name="connsiteY0" fmla="*/ 0 h 4275702"/>
              <a:gd name="connsiteX1" fmla="*/ 9150613 w 9152201"/>
              <a:gd name="connsiteY1" fmla="*/ 9702 h 4275702"/>
              <a:gd name="connsiteX2" fmla="*/ 9150613 w 9152201"/>
              <a:gd name="connsiteY2" fmla="*/ 89 h 4275702"/>
              <a:gd name="connsiteX3" fmla="*/ 9140347 w 9152201"/>
              <a:gd name="connsiteY3" fmla="*/ 3967387 h 4275702"/>
              <a:gd name="connsiteX4" fmla="*/ 1344317 w 9152201"/>
              <a:gd name="connsiteY4" fmla="*/ 3963016 h 4275702"/>
              <a:gd name="connsiteX5" fmla="*/ 1269350 w 9152201"/>
              <a:gd name="connsiteY5" fmla="*/ 4009885 h 4275702"/>
              <a:gd name="connsiteX6" fmla="*/ 1262230 w 9152201"/>
              <a:gd name="connsiteY6" fmla="*/ 4220084 h 4275702"/>
              <a:gd name="connsiteX7" fmla="*/ 1173736 w 9152201"/>
              <a:gd name="connsiteY7" fmla="*/ 4268653 h 4275702"/>
              <a:gd name="connsiteX8" fmla="*/ 0 w 9152201"/>
              <a:gd name="connsiteY8" fmla="*/ 4275702 h 4275702"/>
              <a:gd name="connsiteX9" fmla="*/ 6613 w 9152201"/>
              <a:gd name="connsiteY9" fmla="*/ 718270 h 4275702"/>
              <a:gd name="connsiteX10" fmla="*/ 806 w 9152201"/>
              <a:gd name="connsiteY10" fmla="*/ 0 h 4275702"/>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0 w 9152201"/>
              <a:gd name="connsiteY8" fmla="*/ 4265542 h 4270324"/>
              <a:gd name="connsiteX9" fmla="*/ 6613 w 9152201"/>
              <a:gd name="connsiteY9" fmla="*/ 718270 h 4270324"/>
              <a:gd name="connsiteX10" fmla="*/ 806 w 9152201"/>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45123 w 9153007"/>
              <a:gd name="connsiteY4" fmla="*/ 396301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39531 w 9153007"/>
              <a:gd name="connsiteY4" fmla="*/ 3968097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1134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4881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67917"/>
              <a:gd name="connsiteY0" fmla="*/ 0 h 4276230"/>
              <a:gd name="connsiteX1" fmla="*/ 9151419 w 9167917"/>
              <a:gd name="connsiteY1" fmla="*/ 9702 h 4276230"/>
              <a:gd name="connsiteX2" fmla="*/ 9151419 w 9167917"/>
              <a:gd name="connsiteY2" fmla="*/ 89 h 4276230"/>
              <a:gd name="connsiteX3" fmla="*/ 9167917 w 9167917"/>
              <a:gd name="connsiteY3" fmla="*/ 3974881 h 4276230"/>
              <a:gd name="connsiteX4" fmla="*/ 1352489 w 9167917"/>
              <a:gd name="connsiteY4" fmla="*/ 3975946 h 4276230"/>
              <a:gd name="connsiteX5" fmla="*/ 1270156 w 9167917"/>
              <a:gd name="connsiteY5" fmla="*/ 4009885 h 4276230"/>
              <a:gd name="connsiteX6" fmla="*/ 1263036 w 9167917"/>
              <a:gd name="connsiteY6" fmla="*/ 4220084 h 4276230"/>
              <a:gd name="connsiteX7" fmla="*/ 1174542 w 9167917"/>
              <a:gd name="connsiteY7" fmla="*/ 4268653 h 4276230"/>
              <a:gd name="connsiteX8" fmla="*/ 806 w 9167917"/>
              <a:gd name="connsiteY8" fmla="*/ 4265543 h 4276230"/>
              <a:gd name="connsiteX9" fmla="*/ 7419 w 9167917"/>
              <a:gd name="connsiteY9" fmla="*/ 718270 h 4276230"/>
              <a:gd name="connsiteX10" fmla="*/ 806 w 9167917"/>
              <a:gd name="connsiteY10" fmla="*/ 0 h 4276230"/>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6 w 9167917"/>
              <a:gd name="connsiteY8" fmla="*/ 4250555 h 4268653"/>
              <a:gd name="connsiteX9" fmla="*/ 7419 w 9167917"/>
              <a:gd name="connsiteY9" fmla="*/ 718270 h 4268653"/>
              <a:gd name="connsiteX10" fmla="*/ 806 w 9167917"/>
              <a:gd name="connsiteY10" fmla="*/ 0 h 4268653"/>
              <a:gd name="connsiteX0" fmla="*/ 90722 w 9257833"/>
              <a:gd name="connsiteY0" fmla="*/ 0 h 4268653"/>
              <a:gd name="connsiteX1" fmla="*/ 9241335 w 9257833"/>
              <a:gd name="connsiteY1" fmla="*/ 9702 h 4268653"/>
              <a:gd name="connsiteX2" fmla="*/ 9241335 w 9257833"/>
              <a:gd name="connsiteY2" fmla="*/ 89 h 4268653"/>
              <a:gd name="connsiteX3" fmla="*/ 9257833 w 9257833"/>
              <a:gd name="connsiteY3" fmla="*/ 3974881 h 4268653"/>
              <a:gd name="connsiteX4" fmla="*/ 1442405 w 9257833"/>
              <a:gd name="connsiteY4" fmla="*/ 3975946 h 4268653"/>
              <a:gd name="connsiteX5" fmla="*/ 1360072 w 9257833"/>
              <a:gd name="connsiteY5" fmla="*/ 4009885 h 4268653"/>
              <a:gd name="connsiteX6" fmla="*/ 1352952 w 9257833"/>
              <a:gd name="connsiteY6" fmla="*/ 4220084 h 4268653"/>
              <a:gd name="connsiteX7" fmla="*/ 1264458 w 9257833"/>
              <a:gd name="connsiteY7" fmla="*/ 4268653 h 4268653"/>
              <a:gd name="connsiteX8" fmla="*/ 0 w 9257833"/>
              <a:gd name="connsiteY8" fmla="*/ 4246809 h 4268653"/>
              <a:gd name="connsiteX9" fmla="*/ 97335 w 9257833"/>
              <a:gd name="connsiteY9" fmla="*/ 718270 h 4268653"/>
              <a:gd name="connsiteX10" fmla="*/ 90722 w 9257833"/>
              <a:gd name="connsiteY10" fmla="*/ 0 h 4268653"/>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7 w 9167917"/>
              <a:gd name="connsiteY8" fmla="*/ 4261796 h 4268653"/>
              <a:gd name="connsiteX9" fmla="*/ 7419 w 9167917"/>
              <a:gd name="connsiteY9" fmla="*/ 718270 h 4268653"/>
              <a:gd name="connsiteX10" fmla="*/ 806 w 9167917"/>
              <a:gd name="connsiteY10" fmla="*/ 0 h 4268653"/>
              <a:gd name="connsiteX0" fmla="*/ 70102 w 9237213"/>
              <a:gd name="connsiteY0" fmla="*/ 0 h 4273036"/>
              <a:gd name="connsiteX1" fmla="*/ 9220715 w 9237213"/>
              <a:gd name="connsiteY1" fmla="*/ 9702 h 4273036"/>
              <a:gd name="connsiteX2" fmla="*/ 9220715 w 9237213"/>
              <a:gd name="connsiteY2" fmla="*/ 89 h 4273036"/>
              <a:gd name="connsiteX3" fmla="*/ 9237213 w 9237213"/>
              <a:gd name="connsiteY3" fmla="*/ 3974881 h 4273036"/>
              <a:gd name="connsiteX4" fmla="*/ 1421785 w 9237213"/>
              <a:gd name="connsiteY4" fmla="*/ 3975946 h 4273036"/>
              <a:gd name="connsiteX5" fmla="*/ 1339452 w 9237213"/>
              <a:gd name="connsiteY5" fmla="*/ 4009885 h 4273036"/>
              <a:gd name="connsiteX6" fmla="*/ 1332332 w 9237213"/>
              <a:gd name="connsiteY6" fmla="*/ 4220084 h 4273036"/>
              <a:gd name="connsiteX7" fmla="*/ 1243838 w 9237213"/>
              <a:gd name="connsiteY7" fmla="*/ 4268653 h 4273036"/>
              <a:gd name="connsiteX8" fmla="*/ 0 w 9237213"/>
              <a:gd name="connsiteY8" fmla="*/ 4273036 h 4273036"/>
              <a:gd name="connsiteX9" fmla="*/ 76715 w 9237213"/>
              <a:gd name="connsiteY9" fmla="*/ 718270 h 4273036"/>
              <a:gd name="connsiteX10" fmla="*/ 70102 w 9237213"/>
              <a:gd name="connsiteY10" fmla="*/ 0 h 4273036"/>
              <a:gd name="connsiteX0" fmla="*/ 53607 w 9220718"/>
              <a:gd name="connsiteY0" fmla="*/ 0 h 4268653"/>
              <a:gd name="connsiteX1" fmla="*/ 9204220 w 9220718"/>
              <a:gd name="connsiteY1" fmla="*/ 9702 h 4268653"/>
              <a:gd name="connsiteX2" fmla="*/ 9204220 w 9220718"/>
              <a:gd name="connsiteY2" fmla="*/ 89 h 4268653"/>
              <a:gd name="connsiteX3" fmla="*/ 9220718 w 9220718"/>
              <a:gd name="connsiteY3" fmla="*/ 3974881 h 4268653"/>
              <a:gd name="connsiteX4" fmla="*/ 1405290 w 9220718"/>
              <a:gd name="connsiteY4" fmla="*/ 3975946 h 4268653"/>
              <a:gd name="connsiteX5" fmla="*/ 1322957 w 9220718"/>
              <a:gd name="connsiteY5" fmla="*/ 4009885 h 4268653"/>
              <a:gd name="connsiteX6" fmla="*/ 1315837 w 9220718"/>
              <a:gd name="connsiteY6" fmla="*/ 4220084 h 4268653"/>
              <a:gd name="connsiteX7" fmla="*/ 1227343 w 9220718"/>
              <a:gd name="connsiteY7" fmla="*/ 4268653 h 4268653"/>
              <a:gd name="connsiteX8" fmla="*/ 0 w 9220718"/>
              <a:gd name="connsiteY8" fmla="*/ 4265542 h 4268653"/>
              <a:gd name="connsiteX9" fmla="*/ 60220 w 9220718"/>
              <a:gd name="connsiteY9" fmla="*/ 718270 h 4268653"/>
              <a:gd name="connsiteX10" fmla="*/ 53607 w 9220718"/>
              <a:gd name="connsiteY10" fmla="*/ 0 h 4268653"/>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27343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06724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17785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1084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8 w 9220718"/>
              <a:gd name="connsiteY0" fmla="*/ 0 h 4271068"/>
              <a:gd name="connsiteX1" fmla="*/ 9204220 w 9220718"/>
              <a:gd name="connsiteY1" fmla="*/ 9701 h 4271068"/>
              <a:gd name="connsiteX2" fmla="*/ 9204220 w 9220718"/>
              <a:gd name="connsiteY2" fmla="*/ 88 h 4271068"/>
              <a:gd name="connsiteX3" fmla="*/ 9220718 w 9220718"/>
              <a:gd name="connsiteY3" fmla="*/ 3974880 h 4271068"/>
              <a:gd name="connsiteX4" fmla="*/ 1405290 w 9220718"/>
              <a:gd name="connsiteY4" fmla="*/ 3975945 h 4271068"/>
              <a:gd name="connsiteX5" fmla="*/ 1322957 w 9220718"/>
              <a:gd name="connsiteY5" fmla="*/ 4009884 h 4271068"/>
              <a:gd name="connsiteX6" fmla="*/ 1315837 w 9220718"/>
              <a:gd name="connsiteY6" fmla="*/ 4220083 h 4271068"/>
              <a:gd name="connsiteX7" fmla="*/ 1210847 w 9220718"/>
              <a:gd name="connsiteY7" fmla="*/ 4268652 h 4271068"/>
              <a:gd name="connsiteX8" fmla="*/ 0 w 9220718"/>
              <a:gd name="connsiteY8" fmla="*/ 4265541 h 4271068"/>
              <a:gd name="connsiteX9" fmla="*/ 60220 w 9220718"/>
              <a:gd name="connsiteY9" fmla="*/ 718269 h 4271068"/>
              <a:gd name="connsiteX10" fmla="*/ 53608 w 9220718"/>
              <a:gd name="connsiteY10" fmla="*/ 0 h 4271068"/>
              <a:gd name="connsiteX0" fmla="*/ 92467 w 9259577"/>
              <a:gd name="connsiteY0" fmla="*/ 0 h 4271068"/>
              <a:gd name="connsiteX1" fmla="*/ 9243079 w 9259577"/>
              <a:gd name="connsiteY1" fmla="*/ 9701 h 4271068"/>
              <a:gd name="connsiteX2" fmla="*/ 9243079 w 9259577"/>
              <a:gd name="connsiteY2" fmla="*/ 88 h 4271068"/>
              <a:gd name="connsiteX3" fmla="*/ 9259577 w 9259577"/>
              <a:gd name="connsiteY3" fmla="*/ 3974880 h 4271068"/>
              <a:gd name="connsiteX4" fmla="*/ 1444149 w 9259577"/>
              <a:gd name="connsiteY4" fmla="*/ 3975945 h 4271068"/>
              <a:gd name="connsiteX5" fmla="*/ 1361816 w 9259577"/>
              <a:gd name="connsiteY5" fmla="*/ 4009884 h 4271068"/>
              <a:gd name="connsiteX6" fmla="*/ 1354696 w 9259577"/>
              <a:gd name="connsiteY6" fmla="*/ 4220083 h 4271068"/>
              <a:gd name="connsiteX7" fmla="*/ 1249706 w 9259577"/>
              <a:gd name="connsiteY7" fmla="*/ 4268652 h 4271068"/>
              <a:gd name="connsiteX8" fmla="*/ 38859 w 9259577"/>
              <a:gd name="connsiteY8" fmla="*/ 4265541 h 4271068"/>
              <a:gd name="connsiteX9" fmla="*/ 4233 w 9259577"/>
              <a:gd name="connsiteY9" fmla="*/ 718269 h 4271068"/>
              <a:gd name="connsiteX10" fmla="*/ 92467 w 9259577"/>
              <a:gd name="connsiteY10"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246481 w 9413591"/>
              <a:gd name="connsiteY0" fmla="*/ 0 h 4271068"/>
              <a:gd name="connsiteX1" fmla="*/ 9397093 w 9413591"/>
              <a:gd name="connsiteY1" fmla="*/ 9701 h 4271068"/>
              <a:gd name="connsiteX2" fmla="*/ 9397093 w 9413591"/>
              <a:gd name="connsiteY2" fmla="*/ 88 h 4271068"/>
              <a:gd name="connsiteX3" fmla="*/ 9413591 w 9413591"/>
              <a:gd name="connsiteY3" fmla="*/ 3974880 h 4271068"/>
              <a:gd name="connsiteX4" fmla="*/ 1598163 w 9413591"/>
              <a:gd name="connsiteY4" fmla="*/ 3975945 h 4271068"/>
              <a:gd name="connsiteX5" fmla="*/ 1515830 w 9413591"/>
              <a:gd name="connsiteY5" fmla="*/ 4009884 h 4271068"/>
              <a:gd name="connsiteX6" fmla="*/ 1508710 w 9413591"/>
              <a:gd name="connsiteY6" fmla="*/ 4220083 h 4271068"/>
              <a:gd name="connsiteX7" fmla="*/ 1403720 w 9413591"/>
              <a:gd name="connsiteY7" fmla="*/ 4268652 h 4271068"/>
              <a:gd name="connsiteX8" fmla="*/ 192873 w 9413591"/>
              <a:gd name="connsiteY8" fmla="*/ 4265541 h 4271068"/>
              <a:gd name="connsiteX9" fmla="*/ 246481 w 9413591"/>
              <a:gd name="connsiteY9" fmla="*/ 0 h 4271068"/>
              <a:gd name="connsiteX0" fmla="*/ 64211 w 9231321"/>
              <a:gd name="connsiteY0" fmla="*/ 0 h 4271068"/>
              <a:gd name="connsiteX1" fmla="*/ 9214823 w 9231321"/>
              <a:gd name="connsiteY1" fmla="*/ 9701 h 4271068"/>
              <a:gd name="connsiteX2" fmla="*/ 9214823 w 9231321"/>
              <a:gd name="connsiteY2" fmla="*/ 88 h 4271068"/>
              <a:gd name="connsiteX3" fmla="*/ 9231321 w 9231321"/>
              <a:gd name="connsiteY3" fmla="*/ 3974880 h 4271068"/>
              <a:gd name="connsiteX4" fmla="*/ 1415893 w 9231321"/>
              <a:gd name="connsiteY4" fmla="*/ 3975945 h 4271068"/>
              <a:gd name="connsiteX5" fmla="*/ 1333560 w 9231321"/>
              <a:gd name="connsiteY5" fmla="*/ 4009884 h 4271068"/>
              <a:gd name="connsiteX6" fmla="*/ 1326440 w 9231321"/>
              <a:gd name="connsiteY6" fmla="*/ 4220083 h 4271068"/>
              <a:gd name="connsiteX7" fmla="*/ 1221450 w 9231321"/>
              <a:gd name="connsiteY7" fmla="*/ 4268652 h 4271068"/>
              <a:gd name="connsiteX8" fmla="*/ 10603 w 9231321"/>
              <a:gd name="connsiteY8" fmla="*/ 4265541 h 4271068"/>
              <a:gd name="connsiteX9" fmla="*/ 64211 w 9231321"/>
              <a:gd name="connsiteY9" fmla="*/ 0 h 4271068"/>
              <a:gd name="connsiteX0" fmla="*/ 10604 w 9177714"/>
              <a:gd name="connsiteY0" fmla="*/ 0 h 4276228"/>
              <a:gd name="connsiteX1" fmla="*/ 9161216 w 9177714"/>
              <a:gd name="connsiteY1" fmla="*/ 9701 h 4276228"/>
              <a:gd name="connsiteX2" fmla="*/ 9161216 w 9177714"/>
              <a:gd name="connsiteY2" fmla="*/ 88 h 4276228"/>
              <a:gd name="connsiteX3" fmla="*/ 9177714 w 9177714"/>
              <a:gd name="connsiteY3" fmla="*/ 3974880 h 4276228"/>
              <a:gd name="connsiteX4" fmla="*/ 1362286 w 9177714"/>
              <a:gd name="connsiteY4" fmla="*/ 3975945 h 4276228"/>
              <a:gd name="connsiteX5" fmla="*/ 1279953 w 9177714"/>
              <a:gd name="connsiteY5" fmla="*/ 4009884 h 4276228"/>
              <a:gd name="connsiteX6" fmla="*/ 1272833 w 9177714"/>
              <a:gd name="connsiteY6" fmla="*/ 4220083 h 4276228"/>
              <a:gd name="connsiteX7" fmla="*/ 1167843 w 9177714"/>
              <a:gd name="connsiteY7" fmla="*/ 4268652 h 4276228"/>
              <a:gd name="connsiteX8" fmla="*/ 10603 w 9177714"/>
              <a:gd name="connsiteY8" fmla="*/ 4265541 h 4276228"/>
              <a:gd name="connsiteX9" fmla="*/ 10604 w 9177714"/>
              <a:gd name="connsiteY9" fmla="*/ 0 h 4276228"/>
              <a:gd name="connsiteX0" fmla="*/ 10604 w 9177714"/>
              <a:gd name="connsiteY0" fmla="*/ 0 h 4268609"/>
              <a:gd name="connsiteX1" fmla="*/ 9161216 w 9177714"/>
              <a:gd name="connsiteY1" fmla="*/ 9701 h 4268609"/>
              <a:gd name="connsiteX2" fmla="*/ 9161216 w 9177714"/>
              <a:gd name="connsiteY2" fmla="*/ 88 h 4268609"/>
              <a:gd name="connsiteX3" fmla="*/ 9177714 w 9177714"/>
              <a:gd name="connsiteY3" fmla="*/ 3974880 h 4268609"/>
              <a:gd name="connsiteX4" fmla="*/ 1362286 w 9177714"/>
              <a:gd name="connsiteY4" fmla="*/ 3975945 h 4268609"/>
              <a:gd name="connsiteX5" fmla="*/ 1279953 w 9177714"/>
              <a:gd name="connsiteY5" fmla="*/ 4009884 h 4268609"/>
              <a:gd name="connsiteX6" fmla="*/ 1272833 w 9177714"/>
              <a:gd name="connsiteY6" fmla="*/ 4220083 h 4268609"/>
              <a:gd name="connsiteX7" fmla="*/ 1206981 w 9177714"/>
              <a:gd name="connsiteY7" fmla="*/ 4261033 h 4268609"/>
              <a:gd name="connsiteX8" fmla="*/ 10603 w 9177714"/>
              <a:gd name="connsiteY8" fmla="*/ 4265541 h 4268609"/>
              <a:gd name="connsiteX9" fmla="*/ 10604 w 9177714"/>
              <a:gd name="connsiteY9" fmla="*/ 0 h 4268609"/>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184616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8698"/>
              <a:gd name="connsiteX1" fmla="*/ 9161216 w 9177714"/>
              <a:gd name="connsiteY1" fmla="*/ 9701 h 4268698"/>
              <a:gd name="connsiteX2" fmla="*/ 9161216 w 9177714"/>
              <a:gd name="connsiteY2" fmla="*/ 88 h 4268698"/>
              <a:gd name="connsiteX3" fmla="*/ 9177714 w 9177714"/>
              <a:gd name="connsiteY3" fmla="*/ 3974880 h 4268698"/>
              <a:gd name="connsiteX4" fmla="*/ 1362286 w 9177714"/>
              <a:gd name="connsiteY4" fmla="*/ 3975945 h 4268698"/>
              <a:gd name="connsiteX5" fmla="*/ 1279953 w 9177714"/>
              <a:gd name="connsiteY5" fmla="*/ 4009884 h 4268698"/>
              <a:gd name="connsiteX6" fmla="*/ 1272833 w 9177714"/>
              <a:gd name="connsiteY6" fmla="*/ 4197223 h 4268698"/>
              <a:gd name="connsiteX7" fmla="*/ 1173434 w 9177714"/>
              <a:gd name="connsiteY7" fmla="*/ 4266113 h 4268698"/>
              <a:gd name="connsiteX8" fmla="*/ 10603 w 9177714"/>
              <a:gd name="connsiteY8" fmla="*/ 4265541 h 4268698"/>
              <a:gd name="connsiteX9" fmla="*/ 10604 w 9177714"/>
              <a:gd name="connsiteY9" fmla="*/ 0 h 426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77714" h="4268698">
                <a:moveTo>
                  <a:pt x="10604" y="0"/>
                </a:moveTo>
                <a:lnTo>
                  <a:pt x="9161216" y="9701"/>
                </a:lnTo>
                <a:lnTo>
                  <a:pt x="9161216" y="88"/>
                </a:lnTo>
                <a:cubicBezTo>
                  <a:pt x="9162804" y="1317689"/>
                  <a:pt x="9176126" y="2657279"/>
                  <a:pt x="9177714" y="3974880"/>
                </a:cubicBezTo>
                <a:lnTo>
                  <a:pt x="1362286" y="3975945"/>
                </a:lnTo>
                <a:cubicBezTo>
                  <a:pt x="1324129" y="3980616"/>
                  <a:pt x="1294862" y="3973004"/>
                  <a:pt x="1279953" y="4009884"/>
                </a:cubicBezTo>
                <a:cubicBezTo>
                  <a:pt x="1265044" y="4046764"/>
                  <a:pt x="1276941" y="4145761"/>
                  <a:pt x="1272833" y="4197223"/>
                </a:cubicBezTo>
                <a:cubicBezTo>
                  <a:pt x="1272365" y="4244226"/>
                  <a:pt x="1221664" y="4268698"/>
                  <a:pt x="1173434" y="4266113"/>
                </a:cubicBezTo>
                <a:lnTo>
                  <a:pt x="10603" y="4265541"/>
                </a:lnTo>
                <a:cubicBezTo>
                  <a:pt x="0" y="3520977"/>
                  <a:pt x="7635" y="788799"/>
                  <a:pt x="10604" y="0"/>
                </a:cubicBezTo>
                <a:close/>
              </a:path>
            </a:pathLst>
          </a:custGeom>
        </p:spPr>
      </p:pic>
    </p:spTree>
    <p:extLst>
      <p:ext uri="{BB962C8B-B14F-4D97-AF65-F5344CB8AC3E}">
        <p14:creationId xmlns:p14="http://schemas.microsoft.com/office/powerpoint/2010/main" val="2272796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Rättigheter och skyldigheter</a:t>
            </a:r>
            <a:endParaRPr lang="sv-SE" dirty="0"/>
          </a:p>
        </p:txBody>
      </p:sp>
      <p:sp>
        <p:nvSpPr>
          <p:cNvPr id="3" name="Platshållare för innehåll 2"/>
          <p:cNvSpPr>
            <a:spLocks noGrp="1"/>
          </p:cNvSpPr>
          <p:nvPr>
            <p:ph idx="1"/>
          </p:nvPr>
        </p:nvSpPr>
        <p:spPr/>
        <p:txBody>
          <a:bodyPr>
            <a:normAutofit fontScale="77500" lnSpcReduction="20000"/>
          </a:bodyPr>
          <a:lstStyle/>
          <a:p>
            <a:pPr marL="342900" indent="-342900">
              <a:buFont typeface="Arial" panose="020B0604020202020204" pitchFamily="34" charset="0"/>
              <a:buChar char="•"/>
            </a:pPr>
            <a:r>
              <a:rPr lang="sv-SE" dirty="0" smtClean="0"/>
              <a:t>Alla har rättigheter och skyldigheter på KTH, personal så som studenter</a:t>
            </a:r>
          </a:p>
          <a:p>
            <a:endParaRPr lang="sv-SE" dirty="0" smtClean="0"/>
          </a:p>
          <a:p>
            <a:pPr marL="342900" indent="-342900">
              <a:buFont typeface="Arial" panose="020B0604020202020204" pitchFamily="34" charset="0"/>
              <a:buChar char="•"/>
            </a:pPr>
            <a:r>
              <a:rPr lang="sv-SE" dirty="0" smtClean="0"/>
              <a:t>Viktigt att var och en informerar sig</a:t>
            </a:r>
          </a:p>
          <a:p>
            <a:endParaRPr lang="sv-SE" dirty="0" smtClean="0"/>
          </a:p>
          <a:p>
            <a:pPr marL="342900" indent="-342900">
              <a:buFont typeface="Arial" panose="020B0604020202020204" pitchFamily="34" charset="0"/>
              <a:buChar char="•"/>
            </a:pPr>
            <a:r>
              <a:rPr lang="sv-SE" dirty="0" smtClean="0"/>
              <a:t>Läs igenom följande information:</a:t>
            </a:r>
            <a:endParaRPr lang="sv-SE" dirty="0" smtClean="0">
              <a:hlinkClick r:id="rId2"/>
            </a:endParaRPr>
          </a:p>
          <a:p>
            <a:pPr marL="342900" indent="-342900">
              <a:buFont typeface="Arial" panose="020B0604020202020204" pitchFamily="34" charset="0"/>
              <a:buChar char="•"/>
            </a:pPr>
            <a:endParaRPr lang="sv-SE" dirty="0" smtClean="0">
              <a:hlinkClick r:id="rId2"/>
            </a:endParaRPr>
          </a:p>
          <a:p>
            <a:endParaRPr lang="sv-SE" dirty="0">
              <a:hlinkClick r:id="rId2"/>
            </a:endParaRPr>
          </a:p>
          <a:p>
            <a:r>
              <a:rPr lang="sv-SE" dirty="0" smtClean="0">
                <a:hlinkClick r:id="rId2"/>
              </a:rPr>
              <a:t>https</a:t>
            </a:r>
            <a:r>
              <a:rPr lang="sv-SE" dirty="0">
                <a:hlinkClick r:id="rId2"/>
              </a:rPr>
              <a:t>://www.studentratt.kth.se</a:t>
            </a:r>
            <a:r>
              <a:rPr lang="sv-SE" dirty="0" smtClean="0">
                <a:hlinkClick r:id="rId2"/>
              </a:rPr>
              <a:t>/</a:t>
            </a:r>
            <a:r>
              <a:rPr lang="sv-SE" dirty="0" smtClean="0"/>
              <a:t> </a:t>
            </a:r>
          </a:p>
          <a:p>
            <a:endParaRPr lang="sv-SE" dirty="0"/>
          </a:p>
          <a:p>
            <a:endParaRPr lang="sv-SE" dirty="0"/>
          </a:p>
          <a:p>
            <a:r>
              <a:rPr lang="sv-SE" dirty="0" smtClean="0"/>
              <a:t>Ser eller hör du något som kan vara kränkande särbehandling eller annat du vill anmäla? Vänd dig till din studievägledare eller annan personal på skolan.</a:t>
            </a:r>
          </a:p>
          <a:p>
            <a:endParaRPr lang="sv-SE" dirty="0" smtClean="0"/>
          </a:p>
          <a:p>
            <a:r>
              <a:rPr lang="sv-SE" b="1" dirty="0" smtClean="0"/>
              <a:t>KTH </a:t>
            </a:r>
            <a:r>
              <a:rPr lang="sv-SE" b="1" dirty="0"/>
              <a:t>har fastställt nolltolerans mot all form av diskriminering, trakasserier, sexuella trakasserier och kränkande särbehandling</a:t>
            </a:r>
            <a:endParaRPr lang="sv-SE" dirty="0" smtClean="0"/>
          </a:p>
          <a:p>
            <a:endParaRPr lang="sv-SE" dirty="0"/>
          </a:p>
          <a:p>
            <a:endParaRPr lang="sv-SE" dirty="0"/>
          </a:p>
        </p:txBody>
      </p:sp>
    </p:spTree>
    <p:extLst>
      <p:ext uri="{BB962C8B-B14F-4D97-AF65-F5344CB8AC3E}">
        <p14:creationId xmlns:p14="http://schemas.microsoft.com/office/powerpoint/2010/main" val="2332810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KTH:s värdegrund och JML (jämställdhet, mångfald och lika villkor)</a:t>
            </a:r>
            <a:endParaRPr lang="sv-SE" dirty="0"/>
          </a:p>
        </p:txBody>
      </p:sp>
      <p:sp>
        <p:nvSpPr>
          <p:cNvPr id="3" name="Platshållare för innehåll 2"/>
          <p:cNvSpPr>
            <a:spLocks noGrp="1"/>
          </p:cNvSpPr>
          <p:nvPr>
            <p:ph idx="1"/>
          </p:nvPr>
        </p:nvSpPr>
        <p:spPr/>
        <p:txBody>
          <a:bodyPr>
            <a:normAutofit fontScale="92500" lnSpcReduction="20000"/>
          </a:bodyPr>
          <a:lstStyle/>
          <a:p>
            <a:r>
              <a:rPr lang="sv-SE" dirty="0"/>
              <a:t> ”KTH har en värdegrund baserad på demokrati, människors lika värde, mänskliga fri- och </a:t>
            </a:r>
            <a:r>
              <a:rPr lang="sv-SE" dirty="0" smtClean="0"/>
              <a:t>rättigheter samt </a:t>
            </a:r>
            <a:r>
              <a:rPr lang="sv-SE" dirty="0"/>
              <a:t>en fri och öppen diskussion. </a:t>
            </a:r>
            <a:r>
              <a:rPr lang="sv-SE" dirty="0" smtClean="0">
                <a:solidFill>
                  <a:srgbClr val="FF0000"/>
                </a:solidFill>
              </a:rPr>
              <a:t>Jämställdhet </a:t>
            </a:r>
            <a:r>
              <a:rPr lang="sv-SE" dirty="0">
                <a:solidFill>
                  <a:srgbClr val="FF0000"/>
                </a:solidFill>
              </a:rPr>
              <a:t>mellan kvinnor och män samt avståndstagande </a:t>
            </a:r>
            <a:r>
              <a:rPr lang="sv-SE" dirty="0" smtClean="0">
                <a:solidFill>
                  <a:srgbClr val="FF0000"/>
                </a:solidFill>
              </a:rPr>
              <a:t>från alla </a:t>
            </a:r>
            <a:r>
              <a:rPr lang="sv-SE" dirty="0">
                <a:solidFill>
                  <a:srgbClr val="FF0000"/>
                </a:solidFill>
              </a:rPr>
              <a:t>former av diskriminering är både en kvalitetsfråga och en självklar del av KTH:s värdegrund</a:t>
            </a:r>
            <a:r>
              <a:rPr lang="sv-SE" dirty="0"/>
              <a:t>.</a:t>
            </a:r>
          </a:p>
          <a:p>
            <a:r>
              <a:rPr lang="sv-SE" dirty="0"/>
              <a:t>Jämställdhet och mångfald bland anställda och studerande är också en viktig resurs för KTH</a:t>
            </a:r>
            <a:r>
              <a:rPr lang="sv-SE" dirty="0" smtClean="0"/>
              <a:t>.</a:t>
            </a:r>
          </a:p>
          <a:p>
            <a:endParaRPr lang="sv-SE" dirty="0"/>
          </a:p>
          <a:p>
            <a:r>
              <a:rPr lang="sv-SE" dirty="0"/>
              <a:t>KTH:s verksamhet bygger på övertygelsen </a:t>
            </a:r>
            <a:r>
              <a:rPr lang="sv-SE" dirty="0">
                <a:solidFill>
                  <a:srgbClr val="FF0000"/>
                </a:solidFill>
              </a:rPr>
              <a:t>att utbildning och forskning kan och bör bidra till </a:t>
            </a:r>
            <a:r>
              <a:rPr lang="sv-SE" dirty="0" smtClean="0">
                <a:solidFill>
                  <a:srgbClr val="FF0000"/>
                </a:solidFill>
              </a:rPr>
              <a:t>bättre levnadsbetingelser </a:t>
            </a:r>
            <a:r>
              <a:rPr lang="sv-SE" dirty="0">
                <a:solidFill>
                  <a:srgbClr val="FF0000"/>
                </a:solidFill>
              </a:rPr>
              <a:t>och till en ekologiskt, socialt och ekonomiskt hållbar samhällsutveckling</a:t>
            </a:r>
            <a:r>
              <a:rPr lang="sv-SE" dirty="0"/>
              <a:t>. </a:t>
            </a:r>
            <a:r>
              <a:rPr lang="sv-SE" dirty="0" smtClean="0"/>
              <a:t>Som tekniskt </a:t>
            </a:r>
            <a:r>
              <a:rPr lang="sv-SE" dirty="0"/>
              <a:t>universitet har KTH ett särskilt ansvar för att utveckla och förmedla kunskap som behövs </a:t>
            </a:r>
            <a:r>
              <a:rPr lang="sv-SE" dirty="0" smtClean="0"/>
              <a:t>för att </a:t>
            </a:r>
            <a:r>
              <a:rPr lang="sv-SE" dirty="0"/>
              <a:t>främja en sådan hållbar utveckling.”</a:t>
            </a:r>
          </a:p>
        </p:txBody>
      </p:sp>
    </p:spTree>
    <p:extLst>
      <p:ext uri="{BB962C8B-B14F-4D97-AF65-F5344CB8AC3E}">
        <p14:creationId xmlns:p14="http://schemas.microsoft.com/office/powerpoint/2010/main" val="13664471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KTH:s Uppförandekod för studenter</a:t>
            </a:r>
            <a:endParaRPr lang="sv-SE" dirty="0"/>
          </a:p>
        </p:txBody>
      </p:sp>
      <p:sp>
        <p:nvSpPr>
          <p:cNvPr id="3" name="Platshållare för innehåll 2"/>
          <p:cNvSpPr>
            <a:spLocks noGrp="1"/>
          </p:cNvSpPr>
          <p:nvPr>
            <p:ph idx="1"/>
          </p:nvPr>
        </p:nvSpPr>
        <p:spPr/>
        <p:txBody>
          <a:bodyPr>
            <a:normAutofit lnSpcReduction="10000"/>
          </a:bodyPr>
          <a:lstStyle/>
          <a:p>
            <a:pPr marL="342900" indent="-342900">
              <a:buFont typeface="Arial" panose="020B0604020202020204" pitchFamily="34" charset="0"/>
              <a:buChar char="•"/>
            </a:pPr>
            <a:r>
              <a:rPr lang="sv-SE" dirty="0" smtClean="0"/>
              <a:t>Jag beaktar alla människors lika värde.</a:t>
            </a:r>
            <a:endParaRPr lang="sv-SE" dirty="0"/>
          </a:p>
          <a:p>
            <a:pPr marL="342900" indent="-342900">
              <a:buFont typeface="Arial" panose="020B0604020202020204" pitchFamily="34" charset="0"/>
              <a:buChar char="•"/>
            </a:pPr>
            <a:r>
              <a:rPr lang="sv-SE" dirty="0" smtClean="0"/>
              <a:t>Lika villkor vid KTH innebär en respektfull och inkluderande arbetsmiljö och studiemiljö fri från trakasserier, sexuella trakasserier, diskriminering och kränkande beteenden. Jag själv har ett eget ansvar att behandla andra med respekt. </a:t>
            </a:r>
          </a:p>
          <a:p>
            <a:pPr marL="342900" indent="-342900">
              <a:buFont typeface="Arial" panose="020B0604020202020204" pitchFamily="34" charset="0"/>
              <a:buChar char="•"/>
            </a:pPr>
            <a:r>
              <a:rPr lang="sv-SE" dirty="0" smtClean="0"/>
              <a:t>Jag har ett professionellt bemötande i möten och i min kommunikation. </a:t>
            </a:r>
          </a:p>
          <a:p>
            <a:pPr marL="342900" indent="-342900">
              <a:buFont typeface="Arial" panose="020B0604020202020204" pitchFamily="34" charset="0"/>
              <a:buChar char="•"/>
            </a:pPr>
            <a:r>
              <a:rPr lang="sv-SE" dirty="0" smtClean="0"/>
              <a:t>Jag är medveten om att diskriminering, trakasserier, sexuella trakasserier, kränkande särbehandling samt brott mot KTH:s värdegrund och KTH:s riktlinjer kan medföra disciplinära åtgärder. </a:t>
            </a:r>
            <a:endParaRPr lang="sv-SE" dirty="0"/>
          </a:p>
        </p:txBody>
      </p:sp>
      <p:sp>
        <p:nvSpPr>
          <p:cNvPr id="4" name="TextBox 3"/>
          <p:cNvSpPr txBox="1"/>
          <p:nvPr/>
        </p:nvSpPr>
        <p:spPr>
          <a:xfrm>
            <a:off x="1281065" y="5618543"/>
            <a:ext cx="7215612" cy="276999"/>
          </a:xfrm>
          <a:prstGeom prst="rect">
            <a:avLst/>
          </a:prstGeom>
          <a:noFill/>
        </p:spPr>
        <p:txBody>
          <a:bodyPr wrap="square" rtlCol="0">
            <a:spAutoFit/>
          </a:bodyPr>
          <a:lstStyle/>
          <a:p>
            <a:r>
              <a:rPr lang="sv-SE" sz="1200" dirty="0"/>
              <a:t>https://www.kth.se/student/studentliv/studentratt/uppforandekod-for-studenter-1.796562</a:t>
            </a:r>
          </a:p>
        </p:txBody>
      </p:sp>
    </p:spTree>
    <p:extLst>
      <p:ext uri="{BB962C8B-B14F-4D97-AF65-F5344CB8AC3E}">
        <p14:creationId xmlns:p14="http://schemas.microsoft.com/office/powerpoint/2010/main" val="34333365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335819" y="404869"/>
            <a:ext cx="7593496" cy="1280807"/>
          </a:xfrm>
        </p:spPr>
        <p:txBody>
          <a:bodyPr/>
          <a:lstStyle/>
          <a:p>
            <a:pPr algn="ctr"/>
            <a:r>
              <a:rPr lang="sv-SE" altLang="sv-SE" sz="2400" dirty="0" smtClean="0"/>
              <a:t>Stöd </a:t>
            </a:r>
            <a:r>
              <a:rPr lang="sv-SE" altLang="sv-SE" sz="2400" dirty="0"/>
              <a:t>till studenter med funktionsvariationer</a:t>
            </a:r>
            <a:r>
              <a:rPr lang="en-US" altLang="sv-SE" sz="2400" dirty="0" smtClean="0"/>
              <a:t/>
            </a:r>
            <a:br>
              <a:rPr lang="en-US" altLang="sv-SE" sz="2400" dirty="0" smtClean="0"/>
            </a:br>
            <a:r>
              <a:rPr lang="en-US" altLang="sv-SE" sz="2000" dirty="0" err="1"/>
              <a:t>Exempel</a:t>
            </a:r>
            <a:r>
              <a:rPr lang="en-US" altLang="sv-SE" sz="2000" dirty="0"/>
              <a:t> </a:t>
            </a:r>
            <a:r>
              <a:rPr lang="en-US" altLang="sv-SE" sz="2000" dirty="0" err="1"/>
              <a:t>på</a:t>
            </a:r>
            <a:r>
              <a:rPr lang="en-US" altLang="sv-SE" sz="2000" dirty="0"/>
              <a:t> </a:t>
            </a:r>
            <a:r>
              <a:rPr lang="en-US" altLang="sv-SE" sz="2000" dirty="0" err="1"/>
              <a:t>pedagogiskt</a:t>
            </a:r>
            <a:r>
              <a:rPr lang="en-US" altLang="sv-SE" sz="2000" dirty="0"/>
              <a:t> </a:t>
            </a:r>
            <a:r>
              <a:rPr lang="en-US" altLang="sv-SE" sz="2000" dirty="0" err="1"/>
              <a:t>stöd</a:t>
            </a:r>
            <a:r>
              <a:rPr lang="sv-SE" sz="2000" dirty="0"/>
              <a:t/>
            </a:r>
            <a:br>
              <a:rPr lang="sv-SE" sz="2000" dirty="0"/>
            </a:br>
            <a:endParaRPr lang="sv-SE" sz="2000" dirty="0"/>
          </a:p>
        </p:txBody>
      </p:sp>
      <p:pic>
        <p:nvPicPr>
          <p:cNvPr id="4" name="Picture 9" descr="C:\Users\monibars\AppData\Local\Microsoft\Windows\Temporary Internet Files\Content.IE5\OZ6BQTHH\MP900448441[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03082" y="2066137"/>
            <a:ext cx="1720735" cy="214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Users\monibars\AppData\Local\Microsoft\Windows\Temporary Internet Files\Content.IE5\1RTV0TVQ\MP900442488[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4821" y="2066138"/>
            <a:ext cx="1608648" cy="214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2764" y="2066137"/>
            <a:ext cx="1589088" cy="2148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ruta 6"/>
          <p:cNvSpPr txBox="1"/>
          <p:nvPr/>
        </p:nvSpPr>
        <p:spPr>
          <a:xfrm>
            <a:off x="803082" y="4214191"/>
            <a:ext cx="2003729" cy="369332"/>
          </a:xfrm>
          <a:prstGeom prst="rect">
            <a:avLst/>
          </a:prstGeom>
          <a:noFill/>
        </p:spPr>
        <p:txBody>
          <a:bodyPr wrap="square" rtlCol="0">
            <a:spAutoFit/>
          </a:bodyPr>
          <a:lstStyle/>
          <a:p>
            <a:r>
              <a:rPr lang="sv-SE" dirty="0" smtClean="0"/>
              <a:t>Förlängd skrivtid</a:t>
            </a:r>
            <a:endParaRPr lang="sv-SE" dirty="0"/>
          </a:p>
        </p:txBody>
      </p:sp>
      <p:sp>
        <p:nvSpPr>
          <p:cNvPr id="8" name="textruta 7"/>
          <p:cNvSpPr txBox="1"/>
          <p:nvPr/>
        </p:nvSpPr>
        <p:spPr>
          <a:xfrm>
            <a:off x="3721210" y="4214191"/>
            <a:ext cx="2027583" cy="369332"/>
          </a:xfrm>
          <a:prstGeom prst="rect">
            <a:avLst/>
          </a:prstGeom>
          <a:noFill/>
        </p:spPr>
        <p:txBody>
          <a:bodyPr wrap="square" rtlCol="0">
            <a:spAutoFit/>
          </a:bodyPr>
          <a:lstStyle/>
          <a:p>
            <a:r>
              <a:rPr lang="sv-SE" dirty="0" smtClean="0"/>
              <a:t>Anteckningsstöd</a:t>
            </a:r>
            <a:endParaRPr lang="sv-SE" dirty="0"/>
          </a:p>
        </p:txBody>
      </p:sp>
      <p:sp>
        <p:nvSpPr>
          <p:cNvPr id="9" name="textruta 8"/>
          <p:cNvSpPr txBox="1"/>
          <p:nvPr/>
        </p:nvSpPr>
        <p:spPr>
          <a:xfrm>
            <a:off x="6861976" y="4214191"/>
            <a:ext cx="1685676" cy="369332"/>
          </a:xfrm>
          <a:prstGeom prst="rect">
            <a:avLst/>
          </a:prstGeom>
          <a:noFill/>
        </p:spPr>
        <p:txBody>
          <a:bodyPr wrap="square" rtlCol="0">
            <a:spAutoFit/>
          </a:bodyPr>
          <a:lstStyle/>
          <a:p>
            <a:r>
              <a:rPr lang="sv-SE" dirty="0" smtClean="0"/>
              <a:t>Mentor</a:t>
            </a:r>
            <a:endParaRPr lang="sv-SE" dirty="0"/>
          </a:p>
        </p:txBody>
      </p:sp>
      <p:sp>
        <p:nvSpPr>
          <p:cNvPr id="10" name="textruta 9"/>
          <p:cNvSpPr txBox="1"/>
          <p:nvPr/>
        </p:nvSpPr>
        <p:spPr>
          <a:xfrm>
            <a:off x="3370729" y="4871281"/>
            <a:ext cx="2581836" cy="830997"/>
          </a:xfrm>
          <a:prstGeom prst="rect">
            <a:avLst/>
          </a:prstGeom>
          <a:noFill/>
        </p:spPr>
        <p:txBody>
          <a:bodyPr wrap="square" rtlCol="0">
            <a:spAutoFit/>
          </a:bodyPr>
          <a:lstStyle/>
          <a:p>
            <a:r>
              <a:rPr lang="sv-SE" sz="1600" dirty="0" smtClean="0"/>
              <a:t>Klasskamrat kan också bli tillfrågad att vara anteckningsstödjare</a:t>
            </a:r>
            <a:endParaRPr lang="sv-SE" sz="1600" dirty="0"/>
          </a:p>
        </p:txBody>
      </p:sp>
    </p:spTree>
    <p:extLst>
      <p:ext uri="{BB962C8B-B14F-4D97-AF65-F5344CB8AC3E}">
        <p14:creationId xmlns:p14="http://schemas.microsoft.com/office/powerpoint/2010/main" val="26986190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Funka</a:t>
            </a:r>
            <a:endParaRPr lang="sv-SE" dirty="0"/>
          </a:p>
        </p:txBody>
      </p:sp>
      <p:sp>
        <p:nvSpPr>
          <p:cNvPr id="3" name="Platshållare för innehåll 2"/>
          <p:cNvSpPr>
            <a:spLocks noGrp="1"/>
          </p:cNvSpPr>
          <p:nvPr>
            <p:ph idx="1"/>
          </p:nvPr>
        </p:nvSpPr>
        <p:spPr/>
        <p:txBody>
          <a:bodyPr/>
          <a:lstStyle/>
          <a:p>
            <a:r>
              <a:rPr lang="sv-SE" dirty="0" smtClean="0"/>
              <a:t>Kompensatoriskt </a:t>
            </a:r>
            <a:r>
              <a:rPr lang="sv-SE" dirty="0"/>
              <a:t>stöd under din </a:t>
            </a:r>
            <a:r>
              <a:rPr lang="sv-SE" dirty="0" smtClean="0"/>
              <a:t>utbildning</a:t>
            </a:r>
          </a:p>
          <a:p>
            <a:endParaRPr lang="sv-SE" dirty="0" smtClean="0"/>
          </a:p>
          <a:p>
            <a:r>
              <a:rPr lang="sv-SE" dirty="0" smtClean="0"/>
              <a:t>en </a:t>
            </a:r>
            <a:r>
              <a:rPr lang="sv-SE" dirty="0"/>
              <a:t>ansökan via </a:t>
            </a:r>
            <a:r>
              <a:rPr lang="sv-SE" dirty="0">
                <a:hlinkClick r:id="rId2"/>
              </a:rPr>
              <a:t>https://</a:t>
            </a:r>
            <a:r>
              <a:rPr lang="sv-SE" dirty="0" smtClean="0">
                <a:hlinkClick r:id="rId2"/>
              </a:rPr>
              <a:t>www.kth.se/student/studentliv/funktionsnedsattning</a:t>
            </a:r>
            <a:r>
              <a:rPr lang="sv-SE" dirty="0" smtClean="0"/>
              <a:t> </a:t>
            </a:r>
          </a:p>
          <a:p>
            <a:endParaRPr lang="sv-SE" dirty="0"/>
          </a:p>
          <a:p>
            <a:r>
              <a:rPr lang="sv-SE" dirty="0" smtClean="0"/>
              <a:t>Dokumentation på </a:t>
            </a:r>
            <a:r>
              <a:rPr lang="sv-SE" dirty="0"/>
              <a:t>en varaktig </a:t>
            </a:r>
            <a:r>
              <a:rPr lang="sv-SE" dirty="0" smtClean="0"/>
              <a:t>funktionsnedsättning tex dyslexi, ADHD eller synnedsättning</a:t>
            </a:r>
          </a:p>
          <a:p>
            <a:endParaRPr lang="sv-SE" dirty="0"/>
          </a:p>
          <a:p>
            <a:r>
              <a:rPr lang="sv-SE" u="sng" dirty="0">
                <a:hlinkClick r:id="rId3"/>
              </a:rPr>
              <a:t>funka@kth.se</a:t>
            </a:r>
            <a:r>
              <a:rPr lang="sv-SE" u="sng" dirty="0" smtClean="0"/>
              <a:t>. </a:t>
            </a:r>
            <a:endParaRPr lang="sv-SE" dirty="0"/>
          </a:p>
        </p:txBody>
      </p:sp>
    </p:spTree>
    <p:extLst>
      <p:ext uri="{BB962C8B-B14F-4D97-AF65-F5344CB8AC3E}">
        <p14:creationId xmlns:p14="http://schemas.microsoft.com/office/powerpoint/2010/main" val="14622678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Studenthälsan </a:t>
            </a:r>
            <a:r>
              <a:rPr lang="sv-SE" dirty="0" err="1" smtClean="0"/>
              <a:t>Avonova</a:t>
            </a:r>
            <a:endParaRPr lang="sv-SE" dirty="0"/>
          </a:p>
        </p:txBody>
      </p:sp>
      <p:sp>
        <p:nvSpPr>
          <p:cNvPr id="3" name="Platshållare för innehåll 2"/>
          <p:cNvSpPr>
            <a:spLocks noGrp="1"/>
          </p:cNvSpPr>
          <p:nvPr>
            <p:ph idx="1"/>
          </p:nvPr>
        </p:nvSpPr>
        <p:spPr/>
        <p:txBody>
          <a:bodyPr/>
          <a:lstStyle/>
          <a:p>
            <a:r>
              <a:rPr lang="sv-SE" dirty="0" smtClean="0"/>
              <a:t>Du får stöd </a:t>
            </a:r>
            <a:r>
              <a:rPr lang="sv-SE" dirty="0"/>
              <a:t>och hjälp med studierelaterade svårigheter av leg </a:t>
            </a:r>
            <a:r>
              <a:rPr lang="sv-SE" dirty="0" smtClean="0"/>
              <a:t>sjuksköterska </a:t>
            </a:r>
            <a:r>
              <a:rPr lang="sv-SE" dirty="0"/>
              <a:t>och </a:t>
            </a:r>
            <a:r>
              <a:rPr lang="sv-SE" dirty="0" smtClean="0"/>
              <a:t>kurator</a:t>
            </a:r>
          </a:p>
          <a:p>
            <a:endParaRPr lang="sv-SE" dirty="0"/>
          </a:p>
          <a:p>
            <a:r>
              <a:rPr lang="sv-SE" dirty="0" smtClean="0"/>
              <a:t>Samtliga har tystnadsplikt </a:t>
            </a:r>
            <a:r>
              <a:rPr lang="sv-SE" dirty="0"/>
              <a:t>och </a:t>
            </a:r>
            <a:r>
              <a:rPr lang="sv-SE" dirty="0" smtClean="0"/>
              <a:t>besöken </a:t>
            </a:r>
            <a:r>
              <a:rPr lang="sv-SE" dirty="0"/>
              <a:t>är </a:t>
            </a:r>
            <a:r>
              <a:rPr lang="sv-SE" dirty="0" smtClean="0"/>
              <a:t>gratis</a:t>
            </a:r>
          </a:p>
          <a:p>
            <a:endParaRPr lang="sv-SE" dirty="0"/>
          </a:p>
          <a:p>
            <a:r>
              <a:rPr lang="sv-SE" b="1" dirty="0"/>
              <a:t>Leg sjuksköterska</a:t>
            </a:r>
          </a:p>
          <a:p>
            <a:r>
              <a:rPr lang="sv-SE" dirty="0"/>
              <a:t>E-post: studenthalsan-skoterska@avonova.se</a:t>
            </a:r>
          </a:p>
          <a:p>
            <a:r>
              <a:rPr lang="sv-SE" b="1" dirty="0"/>
              <a:t>Kurator</a:t>
            </a:r>
          </a:p>
          <a:p>
            <a:r>
              <a:rPr lang="sv-SE" dirty="0"/>
              <a:t>E-post: studenthalsan-kurator@avonova.se</a:t>
            </a:r>
          </a:p>
          <a:p>
            <a:endParaRPr lang="sv-SE" dirty="0"/>
          </a:p>
        </p:txBody>
      </p:sp>
    </p:spTree>
    <p:extLst>
      <p:ext uri="{BB962C8B-B14F-4D97-AF65-F5344CB8AC3E}">
        <p14:creationId xmlns:p14="http://schemas.microsoft.com/office/powerpoint/2010/main" val="23866858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ltLang="sv-SE" dirty="0" smtClean="0"/>
              <a:t>Registrering</a:t>
            </a:r>
            <a:endParaRPr lang="sv-SE" dirty="0"/>
          </a:p>
        </p:txBody>
      </p:sp>
      <p:sp>
        <p:nvSpPr>
          <p:cNvPr id="3" name="Platshållare för innehåll 2"/>
          <p:cNvSpPr>
            <a:spLocks noGrp="1"/>
          </p:cNvSpPr>
          <p:nvPr>
            <p:ph idx="1"/>
          </p:nvPr>
        </p:nvSpPr>
        <p:spPr/>
        <p:txBody>
          <a:bodyPr/>
          <a:lstStyle/>
          <a:p>
            <a:pPr algn="ctr"/>
            <a:r>
              <a:rPr lang="sv-SE" altLang="sv-SE" dirty="0">
                <a:solidFill>
                  <a:srgbClr val="FF0000"/>
                </a:solidFill>
              </a:rPr>
              <a:t>Obligatorisk</a:t>
            </a:r>
            <a:r>
              <a:rPr lang="sv-SE" altLang="sv-SE" dirty="0"/>
              <a:t> registrering på personliga menyn </a:t>
            </a:r>
            <a:endParaRPr lang="sv-SE" altLang="sv-SE" dirty="0" smtClean="0"/>
          </a:p>
          <a:p>
            <a:pPr algn="ctr"/>
            <a:endParaRPr lang="sv-SE" altLang="sv-SE" dirty="0"/>
          </a:p>
          <a:p>
            <a:pPr algn="ctr"/>
            <a:r>
              <a:rPr lang="sv-SE" dirty="0" smtClean="0"/>
              <a:t>Senast 21 januari</a:t>
            </a:r>
          </a:p>
          <a:p>
            <a:pPr algn="ctr"/>
            <a:endParaRPr lang="sv-SE" altLang="sv-SE" b="1" dirty="0"/>
          </a:p>
          <a:p>
            <a:pPr algn="ctr"/>
            <a:r>
              <a:rPr lang="sv-SE" altLang="sv-SE" sz="1800" dirty="0" smtClean="0"/>
              <a:t>Datakonto delas ut </a:t>
            </a:r>
            <a:r>
              <a:rPr lang="sv-SE" altLang="sv-SE" sz="1800" dirty="0"/>
              <a:t>på </a:t>
            </a:r>
            <a:r>
              <a:rPr lang="sv-SE" altLang="sv-SE" sz="1800" dirty="0" smtClean="0"/>
              <a:t>dataintrot </a:t>
            </a:r>
            <a:r>
              <a:rPr lang="sv-SE" altLang="sv-SE" sz="1800" dirty="0"/>
              <a:t>eller it-supporten </a:t>
            </a:r>
            <a:r>
              <a:rPr lang="sv-SE" altLang="sv-SE" sz="1800" dirty="0" smtClean="0"/>
              <a:t>i studentexpeditionen må – to 9.30 – 10.30 </a:t>
            </a:r>
            <a:endParaRPr lang="sv-SE" altLang="sv-SE" sz="1800" dirty="0"/>
          </a:p>
          <a:p>
            <a:endParaRPr lang="sv-SE" dirty="0"/>
          </a:p>
          <a:p>
            <a:endParaRPr lang="sv-SE" dirty="0"/>
          </a:p>
        </p:txBody>
      </p:sp>
    </p:spTree>
    <p:extLst>
      <p:ext uri="{BB962C8B-B14F-4D97-AF65-F5344CB8AC3E}">
        <p14:creationId xmlns:p14="http://schemas.microsoft.com/office/powerpoint/2010/main" val="26539875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ltLang="sv-SE" dirty="0"/>
              <a:t>Hur når man oss?</a:t>
            </a:r>
            <a:endParaRPr lang="sv-SE" dirty="0"/>
          </a:p>
        </p:txBody>
      </p:sp>
      <p:sp>
        <p:nvSpPr>
          <p:cNvPr id="3" name="Platshållare för innehåll 2"/>
          <p:cNvSpPr>
            <a:spLocks noGrp="1"/>
          </p:cNvSpPr>
          <p:nvPr>
            <p:ph idx="1"/>
          </p:nvPr>
        </p:nvSpPr>
        <p:spPr/>
        <p:txBody>
          <a:bodyPr>
            <a:normAutofit fontScale="70000" lnSpcReduction="20000"/>
          </a:bodyPr>
          <a:lstStyle/>
          <a:p>
            <a:r>
              <a:rPr lang="sv-SE" b="1" dirty="0"/>
              <a:t>Studentexpeditionen på KTH Flemingsberg</a:t>
            </a:r>
          </a:p>
          <a:p>
            <a:r>
              <a:rPr lang="sv-SE" dirty="0"/>
              <a:t>Hälsovägen 11C</a:t>
            </a:r>
            <a:br>
              <a:rPr lang="sv-SE" dirty="0"/>
            </a:br>
            <a:r>
              <a:rPr lang="sv-SE" dirty="0"/>
              <a:t>141 57 Huddinge</a:t>
            </a:r>
            <a:br>
              <a:rPr lang="sv-SE" dirty="0"/>
            </a:br>
            <a:r>
              <a:rPr lang="sv-SE" dirty="0"/>
              <a:t>Plan 5 </a:t>
            </a:r>
          </a:p>
          <a:p>
            <a:endParaRPr lang="sv-SE" b="1" dirty="0"/>
          </a:p>
          <a:p>
            <a:r>
              <a:rPr lang="sv-SE" b="1" dirty="0"/>
              <a:t>Öppettider</a:t>
            </a:r>
          </a:p>
          <a:p>
            <a:r>
              <a:rPr lang="sv-SE" dirty="0"/>
              <a:t>Mån 9.30-11.30</a:t>
            </a:r>
          </a:p>
          <a:p>
            <a:r>
              <a:rPr lang="sv-SE" dirty="0" err="1"/>
              <a:t>Tis</a:t>
            </a:r>
            <a:r>
              <a:rPr lang="sv-SE" dirty="0"/>
              <a:t> 9.30-11.30</a:t>
            </a:r>
          </a:p>
          <a:p>
            <a:r>
              <a:rPr lang="sv-SE" dirty="0"/>
              <a:t>Ons 11.00-13.00</a:t>
            </a:r>
          </a:p>
          <a:p>
            <a:r>
              <a:rPr lang="sv-SE" dirty="0"/>
              <a:t>Tor 9.30-11.30</a:t>
            </a:r>
          </a:p>
          <a:p>
            <a:r>
              <a:rPr lang="sv-SE" dirty="0" err="1"/>
              <a:t>Fre</a:t>
            </a:r>
            <a:r>
              <a:rPr lang="sv-SE" dirty="0"/>
              <a:t> stängt.</a:t>
            </a:r>
          </a:p>
          <a:p>
            <a:r>
              <a:rPr lang="sv-SE" b="1" dirty="0" smtClean="0"/>
              <a:t>Mejlkontakt</a:t>
            </a:r>
            <a:endParaRPr lang="sv-SE" b="1" dirty="0"/>
          </a:p>
          <a:p>
            <a:r>
              <a:rPr lang="sv-SE" dirty="0">
                <a:hlinkClick r:id="rId2"/>
              </a:rPr>
              <a:t>studentexp@sth.kth.se</a:t>
            </a:r>
            <a:endParaRPr lang="sv-SE" dirty="0"/>
          </a:p>
          <a:p>
            <a:endParaRPr lang="sv-SE" altLang="sv-SE" dirty="0"/>
          </a:p>
          <a:p>
            <a:r>
              <a:rPr lang="sv-SE" altLang="sv-SE" b="1" dirty="0"/>
              <a:t>Studievägledare</a:t>
            </a:r>
          </a:p>
          <a:p>
            <a:endParaRPr lang="sv-SE" altLang="sv-SE" dirty="0"/>
          </a:p>
          <a:p>
            <a:r>
              <a:rPr lang="sv-SE" altLang="sv-SE" dirty="0"/>
              <a:t>Plan 7, administratörkorridoren, ring eller mejla för besök</a:t>
            </a:r>
          </a:p>
          <a:p>
            <a:r>
              <a:rPr lang="sv-SE" altLang="sv-SE" smtClean="0">
                <a:hlinkClick r:id="rId3"/>
              </a:rPr>
              <a:t>Annelie.fredriksson@sth.kth.se</a:t>
            </a:r>
            <a:r>
              <a:rPr lang="sv-SE" altLang="sv-SE" smtClean="0"/>
              <a:t> </a:t>
            </a:r>
            <a:endParaRPr lang="sv-SE" altLang="sv-SE" dirty="0"/>
          </a:p>
          <a:p>
            <a:r>
              <a:rPr lang="sv-SE" altLang="sv-SE" dirty="0"/>
              <a:t>08-790 97 60</a:t>
            </a:r>
          </a:p>
          <a:p>
            <a:endParaRPr lang="sv-SE" dirty="0"/>
          </a:p>
        </p:txBody>
      </p:sp>
    </p:spTree>
    <p:extLst>
      <p:ext uri="{BB962C8B-B14F-4D97-AF65-F5344CB8AC3E}">
        <p14:creationId xmlns:p14="http://schemas.microsoft.com/office/powerpoint/2010/main" val="8578875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ISPRING_RESOURCE_PATHS_HASH" val="fcb025ba9a6ccf8fed139b5222f2a63b17a479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_KTH_with colours and grafs">
  <a:themeElements>
    <a:clrScheme name="Anpassat 94">
      <a:dk1>
        <a:sysClr val="windowText" lastClr="000000"/>
      </a:dk1>
      <a:lt1>
        <a:sysClr val="window" lastClr="FFFFFF"/>
      </a:lt1>
      <a:dk2>
        <a:srgbClr val="1F497D"/>
      </a:dk2>
      <a:lt2>
        <a:srgbClr val="EEECE1"/>
      </a:lt2>
      <a:accent1>
        <a:srgbClr val="1954A6"/>
      </a:accent1>
      <a:accent2>
        <a:srgbClr val="5893E5"/>
      </a:accent2>
      <a:accent3>
        <a:srgbClr val="62922E"/>
      </a:accent3>
      <a:accent4>
        <a:srgbClr val="A1D16D"/>
      </a:accent4>
      <a:accent5>
        <a:srgbClr val="9D102D"/>
      </a:accent5>
      <a:accent6>
        <a:srgbClr val="EC4769"/>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866</TotalTime>
  <Words>1033</Words>
  <Application>Microsoft Office PowerPoint</Application>
  <PresentationFormat>On-screen Show (4:3)</PresentationFormat>
  <Paragraphs>207</Paragraphs>
  <Slides>22</Slides>
  <Notes>2</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6" baseType="lpstr">
      <vt:lpstr>Arial</vt:lpstr>
      <vt:lpstr>Calibri</vt:lpstr>
      <vt:lpstr>Template_KTH_with colours and grafs</vt:lpstr>
      <vt:lpstr>think-cell Slide</vt:lpstr>
      <vt:lpstr>Välkomna!</vt:lpstr>
      <vt:lpstr>PowerPoint Presentation</vt:lpstr>
      <vt:lpstr>Studievägledarinformation H18</vt:lpstr>
      <vt:lpstr>Vad gör SVL ?</vt:lpstr>
      <vt:lpstr>Varför basår/bastermin?</vt:lpstr>
      <vt:lpstr>Utbildningens uppbyggnad </vt:lpstr>
      <vt:lpstr>PowerPoint Presentation</vt:lpstr>
      <vt:lpstr>Garantiplatsvalet </vt:lpstr>
      <vt:lpstr>Garantiplatsvalet</vt:lpstr>
      <vt:lpstr>Urvalsgrupper</vt:lpstr>
      <vt:lpstr>Viktigt att veta</vt:lpstr>
      <vt:lpstr>Informera dig!</vt:lpstr>
      <vt:lpstr>Vad är Personliga menyn?</vt:lpstr>
      <vt:lpstr>Rättigheter och skyldigheter</vt:lpstr>
      <vt:lpstr>Rättigheter och skyldigheter</vt:lpstr>
      <vt:lpstr>KTH:s värdegrund och JML (jämställdhet, mångfald och lika villkor)</vt:lpstr>
      <vt:lpstr>KTH:s Uppförandekod för studenter</vt:lpstr>
      <vt:lpstr>Stöd till studenter med funktionsvariationer Exempel på pedagogiskt stöd </vt:lpstr>
      <vt:lpstr>Funka</vt:lpstr>
      <vt:lpstr>Studenthälsan Avonova</vt:lpstr>
      <vt:lpstr>Registrering</vt:lpstr>
      <vt:lpstr>Hur når man oss?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Annika Hansson</dc:creator>
  <cp:lastModifiedBy>Annelie Fredriksson</cp:lastModifiedBy>
  <cp:revision>50</cp:revision>
  <cp:lastPrinted>2013-05-27T09:10:21Z</cp:lastPrinted>
  <dcterms:created xsi:type="dcterms:W3CDTF">2014-01-30T09:56:50Z</dcterms:created>
  <dcterms:modified xsi:type="dcterms:W3CDTF">2019-01-22T07:09:11Z</dcterms:modified>
</cp:coreProperties>
</file>