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61" r:id="rId2"/>
    <p:sldId id="291" r:id="rId3"/>
    <p:sldId id="307" r:id="rId4"/>
    <p:sldId id="264" r:id="rId5"/>
    <p:sldId id="265" r:id="rId6"/>
    <p:sldId id="299" r:id="rId7"/>
    <p:sldId id="300" r:id="rId8"/>
    <p:sldId id="266" r:id="rId9"/>
    <p:sldId id="267" r:id="rId10"/>
    <p:sldId id="268" r:id="rId11"/>
    <p:sldId id="270" r:id="rId12"/>
    <p:sldId id="298" r:id="rId13"/>
    <p:sldId id="272" r:id="rId14"/>
    <p:sldId id="310" r:id="rId15"/>
    <p:sldId id="274" r:id="rId16"/>
    <p:sldId id="288" r:id="rId17"/>
    <p:sldId id="276" r:id="rId18"/>
    <p:sldId id="278" r:id="rId19"/>
    <p:sldId id="306" r:id="rId20"/>
    <p:sldId id="293" r:id="rId21"/>
    <p:sldId id="296" r:id="rId22"/>
    <p:sldId id="280" r:id="rId23"/>
    <p:sldId id="282" r:id="rId24"/>
    <p:sldId id="287" r:id="rId25"/>
    <p:sldId id="302" r:id="rId26"/>
    <p:sldId id="303" r:id="rId27"/>
    <p:sldId id="308" r:id="rId28"/>
    <p:sldId id="311" r:id="rId29"/>
    <p:sldId id="309" r:id="rId30"/>
    <p:sldId id="305" r:id="rId31"/>
  </p:sldIdLst>
  <p:sldSz cx="9144000" cy="6858000" type="screen4x3"/>
  <p:notesSz cx="6797675" cy="9926638"/>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6">
          <p15:clr>
            <a:srgbClr val="A4A3A4"/>
          </p15:clr>
        </p15:guide>
        <p15:guide id="2" orient="horz" pos="629">
          <p15:clr>
            <a:srgbClr val="A4A3A4"/>
          </p15:clr>
        </p15:guide>
        <p15:guide id="3" orient="horz" pos="997">
          <p15:clr>
            <a:srgbClr val="A4A3A4"/>
          </p15:clr>
        </p15:guide>
        <p15:guide id="4" orient="horz">
          <p15:clr>
            <a:srgbClr val="A4A3A4"/>
          </p15:clr>
        </p15:guide>
        <p15:guide id="5" orient="horz" pos="217">
          <p15:clr>
            <a:srgbClr val="A4A3A4"/>
          </p15:clr>
        </p15:guide>
        <p15:guide id="6" orient="horz" pos="3681">
          <p15:clr>
            <a:srgbClr val="A4A3A4"/>
          </p15:clr>
        </p15:guide>
        <p15:guide id="7" orient="horz" pos="4054">
          <p15:clr>
            <a:srgbClr val="A4A3A4"/>
          </p15:clr>
        </p15:guide>
        <p15:guide id="8" pos="631">
          <p15:clr>
            <a:srgbClr val="A4A3A4"/>
          </p15:clr>
        </p15:guide>
        <p15:guide id="9" pos="1020">
          <p15:clr>
            <a:srgbClr val="A4A3A4"/>
          </p15:clr>
        </p15:guide>
        <p15:guide id="10" pos="5389">
          <p15:clr>
            <a:srgbClr val="A4A3A4"/>
          </p15:clr>
        </p15:guide>
        <p15:guide id="11" pos="3120">
          <p15:clr>
            <a:srgbClr val="A4A3A4"/>
          </p15:clr>
        </p15:guide>
        <p15:guide id="12" pos="219">
          <p15:clr>
            <a:srgbClr val="A4A3A4"/>
          </p15:clr>
        </p15:guide>
        <p15:guide id="13" pos="3292">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54A6"/>
    <a:srgbClr val="6292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69153" autoAdjust="0"/>
  </p:normalViewPr>
  <p:slideViewPr>
    <p:cSldViewPr snapToGrid="0" showGuides="1">
      <p:cViewPr varScale="1">
        <p:scale>
          <a:sx n="47" d="100"/>
          <a:sy n="47" d="100"/>
        </p:scale>
        <p:origin x="1140" y="36"/>
      </p:cViewPr>
      <p:guideLst>
        <p:guide orient="horz" pos="1296"/>
        <p:guide orient="horz" pos="629"/>
        <p:guide orient="horz" pos="997"/>
        <p:guide orient="horz"/>
        <p:guide orient="horz" pos="217"/>
        <p:guide orient="horz" pos="3681"/>
        <p:guide orient="horz" pos="4054"/>
        <p:guide pos="631"/>
        <p:guide pos="1020"/>
        <p:guide pos="5389"/>
        <p:guide pos="3120"/>
        <p:guide pos="219"/>
        <p:guide pos="3292"/>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showGuides="1">
      <p:cViewPr varScale="1">
        <p:scale>
          <a:sx n="80" d="100"/>
          <a:sy n="80" d="100"/>
        </p:scale>
        <p:origin x="-3174" y="-7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sz="quarter" idx="1"/>
          </p:nvPr>
        </p:nvSpPr>
        <p:spPr>
          <a:xfrm>
            <a:off x="3850444" y="0"/>
            <a:ext cx="2945659" cy="496332"/>
          </a:xfrm>
          <a:prstGeom prst="rect">
            <a:avLst/>
          </a:prstGeom>
        </p:spPr>
        <p:txBody>
          <a:bodyPr vert="horz" lIns="91440" tIns="45720" rIns="91440" bIns="45720" rtlCol="0"/>
          <a:lstStyle>
            <a:lvl1pPr algn="r">
              <a:defRPr sz="1200"/>
            </a:lvl1pPr>
          </a:lstStyle>
          <a:p>
            <a:fld id="{7079D065-03A5-4C09-9A36-A973175AAF75}" type="datetimeFigureOut">
              <a:rPr lang="en-GB" smtClean="0"/>
              <a:pPr/>
              <a:t>27/08/2019</a:t>
            </a:fld>
            <a:endParaRPr lang="en-GB"/>
          </a:p>
        </p:txBody>
      </p:sp>
      <p:sp>
        <p:nvSpPr>
          <p:cNvPr id="4" name="Platshållare för sidfot 3"/>
          <p:cNvSpPr>
            <a:spLocks noGrp="1"/>
          </p:cNvSpPr>
          <p:nvPr>
            <p:ph type="ftr" sz="quarter" idx="2"/>
          </p:nvPr>
        </p:nvSpPr>
        <p:spPr>
          <a:xfrm>
            <a:off x="1"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Platshållare för bildnummer 4"/>
          <p:cNvSpPr>
            <a:spLocks noGrp="1"/>
          </p:cNvSpPr>
          <p:nvPr>
            <p:ph type="sldNum" sz="quarter" idx="3"/>
          </p:nvPr>
        </p:nvSpPr>
        <p:spPr>
          <a:xfrm>
            <a:off x="3850444" y="9428583"/>
            <a:ext cx="2945659" cy="496332"/>
          </a:xfrm>
          <a:prstGeom prst="rect">
            <a:avLst/>
          </a:prstGeom>
        </p:spPr>
        <p:txBody>
          <a:bodyPr vert="horz" lIns="91440" tIns="45720" rIns="91440" bIns="45720" rtlCol="0" anchor="b"/>
          <a:lstStyle>
            <a:lvl1pPr algn="r">
              <a:defRPr sz="1200"/>
            </a:lvl1pPr>
          </a:lstStyle>
          <a:p>
            <a:fld id="{74F99DCF-A131-4957-829E-DFB5C8C3EC8F}" type="slidenum">
              <a:rPr lang="en-GB" smtClean="0"/>
              <a:pPr/>
              <a:t>‹#›</a:t>
            </a:fld>
            <a:endParaRPr lang="en-GB"/>
          </a:p>
        </p:txBody>
      </p:sp>
    </p:spTree>
    <p:extLst>
      <p:ext uri="{BB962C8B-B14F-4D97-AF65-F5344CB8AC3E}">
        <p14:creationId xmlns:p14="http://schemas.microsoft.com/office/powerpoint/2010/main" val="695486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lvl1pPr>
          </a:lstStyle>
          <a:p>
            <a:fld id="{F311826D-4CB0-4F8A-8256-8A32575AE75D}" type="datetimeFigureOut">
              <a:rPr lang="sv-SE" smtClean="0"/>
              <a:t>2019-08-27</a:t>
            </a:fld>
            <a:endParaRPr lang="sv-SE"/>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6" name="Footer Placeholder 5"/>
          <p:cNvSpPr>
            <a:spLocks noGrp="1"/>
          </p:cNvSpPr>
          <p:nvPr>
            <p:ph type="ftr" sz="quarter" idx="4"/>
          </p:nvPr>
        </p:nvSpPr>
        <p:spPr>
          <a:xfrm>
            <a:off x="1" y="9428583"/>
            <a:ext cx="2945659" cy="496332"/>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50444" y="9428583"/>
            <a:ext cx="2945659" cy="496332"/>
          </a:xfrm>
          <a:prstGeom prst="rect">
            <a:avLst/>
          </a:prstGeom>
        </p:spPr>
        <p:txBody>
          <a:bodyPr vert="horz" lIns="91440" tIns="45720" rIns="91440" bIns="45720" rtlCol="0" anchor="b"/>
          <a:lstStyle>
            <a:lvl1pPr algn="r">
              <a:defRPr sz="1200"/>
            </a:lvl1pPr>
          </a:lstStyle>
          <a:p>
            <a:fld id="{FE1CEF0E-A006-49D1-B11C-B7DDEA698E0F}" type="slidenum">
              <a:rPr lang="sv-SE" smtClean="0"/>
              <a:t>‹#›</a:t>
            </a:fld>
            <a:endParaRPr lang="sv-SE"/>
          </a:p>
        </p:txBody>
      </p:sp>
    </p:spTree>
    <p:extLst>
      <p:ext uri="{BB962C8B-B14F-4D97-AF65-F5344CB8AC3E}">
        <p14:creationId xmlns:p14="http://schemas.microsoft.com/office/powerpoint/2010/main" val="97441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err="1" smtClean="0"/>
              <a:t>Presentatiation</a:t>
            </a:r>
            <a:r>
              <a:rPr lang="sv-SE" baseline="0" dirty="0" smtClean="0"/>
              <a:t> </a:t>
            </a:r>
            <a:r>
              <a:rPr lang="sv-SE" baseline="0" dirty="0" err="1" smtClean="0"/>
              <a:t>of</a:t>
            </a:r>
            <a:r>
              <a:rPr lang="sv-SE" baseline="0" dirty="0" smtClean="0"/>
              <a:t> International </a:t>
            </a:r>
            <a:r>
              <a:rPr lang="sv-SE" baseline="0" dirty="0" err="1" smtClean="0"/>
              <a:t>Coordinators</a:t>
            </a:r>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1</a:t>
            </a:fld>
            <a:endParaRPr lang="sv-SE"/>
          </a:p>
        </p:txBody>
      </p:sp>
    </p:spTree>
    <p:extLst>
      <p:ext uri="{BB962C8B-B14F-4D97-AF65-F5344CB8AC3E}">
        <p14:creationId xmlns:p14="http://schemas.microsoft.com/office/powerpoint/2010/main" val="4265328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Presentationsrunda?</a:t>
            </a:r>
            <a:endParaRPr lang="sv-SE" dirty="0"/>
          </a:p>
        </p:txBody>
      </p:sp>
      <p:sp>
        <p:nvSpPr>
          <p:cNvPr id="4" name="Platshållare för bildnummer 3"/>
          <p:cNvSpPr>
            <a:spLocks noGrp="1"/>
          </p:cNvSpPr>
          <p:nvPr>
            <p:ph type="sldNum" sz="quarter" idx="10"/>
          </p:nvPr>
        </p:nvSpPr>
        <p:spPr/>
        <p:txBody>
          <a:bodyPr/>
          <a:lstStyle/>
          <a:p>
            <a:fld id="{FE1CEF0E-A006-49D1-B11C-B7DDEA698E0F}" type="slidenum">
              <a:rPr lang="sv-SE" smtClean="0"/>
              <a:t>2</a:t>
            </a:fld>
            <a:endParaRPr lang="sv-SE"/>
          </a:p>
        </p:txBody>
      </p:sp>
    </p:spTree>
    <p:extLst>
      <p:ext uri="{BB962C8B-B14F-4D97-AF65-F5344CB8AC3E}">
        <p14:creationId xmlns:p14="http://schemas.microsoft.com/office/powerpoint/2010/main" val="644635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FE1CEF0E-A006-49D1-B11C-B7DDEA698E0F}" type="slidenum">
              <a:rPr lang="sv-SE" smtClean="0"/>
              <a:t>3</a:t>
            </a:fld>
            <a:endParaRPr lang="sv-SE"/>
          </a:p>
        </p:txBody>
      </p:sp>
    </p:spTree>
    <p:extLst>
      <p:ext uri="{BB962C8B-B14F-4D97-AF65-F5344CB8AC3E}">
        <p14:creationId xmlns:p14="http://schemas.microsoft.com/office/powerpoint/2010/main" val="875259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Stockholm</a:t>
            </a:r>
            <a:r>
              <a:rPr lang="en-GB" sz="1200" kern="1200" baseline="0" dirty="0" smtClean="0">
                <a:solidFill>
                  <a:schemeClr val="tx1"/>
                </a:solidFill>
                <a:effectLst/>
                <a:latin typeface="+mn-lt"/>
                <a:ea typeface="+mn-ea"/>
                <a:cs typeface="+mn-cs"/>
              </a:rPr>
              <a:t> is </a:t>
            </a:r>
            <a:r>
              <a:rPr lang="en-GB" sz="1200" kern="1200" dirty="0" smtClean="0">
                <a:solidFill>
                  <a:schemeClr val="tx1"/>
                </a:solidFill>
                <a:effectLst/>
                <a:latin typeface="+mn-lt"/>
                <a:ea typeface="+mn-ea"/>
                <a:cs typeface="+mn-cs"/>
              </a:rPr>
              <a:t>the capital of Sweden</a:t>
            </a:r>
            <a:endParaRPr lang="sv-S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Home to around 2.1 million people.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And</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to around 85,000 students.</a:t>
            </a:r>
            <a:endParaRPr lang="sv-S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Built on 14 islands with an archipelago of 24.000 islands stretching out into the Baltic Sea.</a:t>
            </a:r>
            <a:endParaRPr lang="sv-SE" sz="1200" kern="1200" dirty="0" smtClean="0">
              <a:solidFill>
                <a:schemeClr val="tx1"/>
              </a:solidFill>
              <a:effectLst/>
              <a:latin typeface="+mn-lt"/>
              <a:ea typeface="+mn-ea"/>
              <a:cs typeface="+mn-cs"/>
            </a:endParaRPr>
          </a:p>
          <a:p>
            <a:pPr marL="171450" indent="-171450">
              <a:buFont typeface="Arial" panose="020B0604020202020204" pitchFamily="34" charset="0"/>
              <a:buChar char="•"/>
            </a:pPr>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4</a:t>
            </a:fld>
            <a:endParaRPr lang="sv-SE"/>
          </a:p>
        </p:txBody>
      </p:sp>
    </p:spTree>
    <p:extLst>
      <p:ext uri="{BB962C8B-B14F-4D97-AF65-F5344CB8AC3E}">
        <p14:creationId xmlns:p14="http://schemas.microsoft.com/office/powerpoint/2010/main" val="1476807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KTH was established 1827. The reigning Swedish King Carl XVI (sixteenth) Gustaf is the guardian of the university.</a:t>
            </a:r>
            <a:endParaRPr lang="sv-S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KTH has over 13,000 full-time students from all over the world.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cs typeface="Calibri" pitchFamily="34" charset="0"/>
              </a:rPr>
              <a:t>3700 full-time employees, 305 professors (46 women, 259 men)</a:t>
            </a: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KTH has 4</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campuses in and around Stockholm.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The</a:t>
            </a:r>
            <a:r>
              <a:rPr lang="en-GB" sz="1200" kern="1200" baseline="0" dirty="0" smtClean="0">
                <a:solidFill>
                  <a:schemeClr val="tx1"/>
                </a:solidFill>
                <a:effectLst/>
                <a:latin typeface="+mn-lt"/>
                <a:ea typeface="+mn-ea"/>
                <a:cs typeface="+mn-cs"/>
              </a:rPr>
              <a:t> university consists of 5 schools.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err="1" smtClean="0"/>
              <a:t>Around</a:t>
            </a:r>
            <a:r>
              <a:rPr lang="sv-SE" dirty="0" smtClean="0"/>
              <a:t> </a:t>
            </a:r>
            <a:r>
              <a:rPr lang="sv-SE" dirty="0" err="1" smtClean="0"/>
              <a:t>one</a:t>
            </a:r>
            <a:r>
              <a:rPr lang="sv-SE" dirty="0" smtClean="0"/>
              <a:t> </a:t>
            </a:r>
            <a:r>
              <a:rPr lang="sv-SE" dirty="0" err="1" smtClean="0"/>
              <a:t>third</a:t>
            </a:r>
            <a:r>
              <a:rPr lang="sv-SE" dirty="0" smtClean="0"/>
              <a:t> </a:t>
            </a:r>
            <a:r>
              <a:rPr lang="sv-SE" dirty="0" err="1" smtClean="0"/>
              <a:t>of</a:t>
            </a:r>
            <a:r>
              <a:rPr lang="sv-SE" dirty="0" smtClean="0"/>
              <a:t> all students </a:t>
            </a:r>
            <a:r>
              <a:rPr lang="sv-SE" dirty="0" err="1" smtClean="0"/>
              <a:t>are</a:t>
            </a:r>
            <a:r>
              <a:rPr lang="sv-SE" dirty="0" smtClean="0"/>
              <a:t> from </a:t>
            </a:r>
            <a:r>
              <a:rPr lang="sv-SE" dirty="0" err="1" smtClean="0"/>
              <a:t>outside</a:t>
            </a:r>
            <a:r>
              <a:rPr lang="sv-SE" dirty="0" smtClean="0"/>
              <a:t> </a:t>
            </a:r>
            <a:r>
              <a:rPr lang="sv-SE" dirty="0" err="1" smtClean="0"/>
              <a:t>of</a:t>
            </a:r>
            <a:r>
              <a:rPr lang="sv-SE" dirty="0" smtClean="0"/>
              <a:t> Sweden.</a:t>
            </a:r>
            <a:r>
              <a:rPr lang="sv-SE" baseline="0" dirty="0" smtClean="0"/>
              <a:t> The </a:t>
            </a:r>
            <a:r>
              <a:rPr lang="sv-SE" baseline="0" dirty="0" err="1" smtClean="0"/>
              <a:t>two</a:t>
            </a:r>
            <a:r>
              <a:rPr lang="sv-SE" baseline="0" dirty="0" smtClean="0"/>
              <a:t> </a:t>
            </a:r>
            <a:r>
              <a:rPr lang="sv-SE" baseline="0" dirty="0" err="1" smtClean="0"/>
              <a:t>most</a:t>
            </a:r>
            <a:r>
              <a:rPr lang="sv-SE" baseline="0" dirty="0" smtClean="0"/>
              <a:t> common </a:t>
            </a:r>
            <a:r>
              <a:rPr lang="sv-SE" baseline="0" dirty="0" err="1" smtClean="0"/>
              <a:t>countries</a:t>
            </a:r>
            <a:r>
              <a:rPr lang="sv-SE" baseline="0" dirty="0" smtClean="0"/>
              <a:t> </a:t>
            </a:r>
            <a:r>
              <a:rPr lang="sv-SE" baseline="0" dirty="0" err="1" smtClean="0"/>
              <a:t>of</a:t>
            </a:r>
            <a:r>
              <a:rPr lang="sv-SE" baseline="0" dirty="0" smtClean="0"/>
              <a:t> </a:t>
            </a:r>
            <a:r>
              <a:rPr lang="sv-SE" baseline="0" dirty="0" err="1" smtClean="0"/>
              <a:t>previous</a:t>
            </a:r>
            <a:r>
              <a:rPr lang="sv-SE" baseline="0" dirty="0" smtClean="0"/>
              <a:t> studies </a:t>
            </a:r>
            <a:r>
              <a:rPr lang="sv-SE" baseline="0" dirty="0" err="1" smtClean="0"/>
              <a:t>are</a:t>
            </a:r>
            <a:r>
              <a:rPr lang="sv-SE" baseline="0" dirty="0" smtClean="0"/>
              <a:t> China and India. </a:t>
            </a:r>
            <a:endParaRPr lang="sv-SE"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E1CEF0E-A006-49D1-B11C-B7DDEA698E0F}" type="slidenum">
              <a:rPr lang="sv-SE" smtClean="0"/>
              <a:t>5</a:t>
            </a:fld>
            <a:endParaRPr lang="sv-SE"/>
          </a:p>
        </p:txBody>
      </p:sp>
    </p:spTree>
    <p:extLst>
      <p:ext uri="{BB962C8B-B14F-4D97-AF65-F5344CB8AC3E}">
        <p14:creationId xmlns:p14="http://schemas.microsoft.com/office/powerpoint/2010/main" val="2274664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BFDAAABC-AA03-416D-AD15-F3127C56800C}" type="slidenum">
              <a:rPr lang="sv-SE" smtClean="0"/>
              <a:t>6</a:t>
            </a:fld>
            <a:endParaRPr lang="sv-SE"/>
          </a:p>
        </p:txBody>
      </p:sp>
    </p:spTree>
    <p:extLst>
      <p:ext uri="{BB962C8B-B14F-4D97-AF65-F5344CB8AC3E}">
        <p14:creationId xmlns:p14="http://schemas.microsoft.com/office/powerpoint/2010/main" val="1808790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BFDAAABC-AA03-416D-AD15-F3127C56800C}" type="slidenum">
              <a:rPr lang="sv-SE" smtClean="0"/>
              <a:t>7</a:t>
            </a:fld>
            <a:endParaRPr lang="sv-SE"/>
          </a:p>
        </p:txBody>
      </p:sp>
    </p:spTree>
    <p:extLst>
      <p:ext uri="{BB962C8B-B14F-4D97-AF65-F5344CB8AC3E}">
        <p14:creationId xmlns:p14="http://schemas.microsoft.com/office/powerpoint/2010/main" val="4286407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The </a:t>
            </a:r>
            <a:r>
              <a:rPr lang="sv-SE" dirty="0" err="1" smtClean="0"/>
              <a:t>school</a:t>
            </a:r>
            <a:r>
              <a:rPr lang="sv-SE" dirty="0" smtClean="0"/>
              <a:t> offers </a:t>
            </a:r>
            <a:r>
              <a:rPr lang="sv-SE" dirty="0" err="1" smtClean="0"/>
              <a:t>one</a:t>
            </a:r>
            <a:r>
              <a:rPr lang="sv-SE" dirty="0" smtClean="0"/>
              <a:t> </a:t>
            </a:r>
            <a:r>
              <a:rPr lang="sv-SE" dirty="0" err="1" smtClean="0"/>
              <a:t>bachelor's</a:t>
            </a:r>
            <a:r>
              <a:rPr lang="sv-SE" dirty="0" smtClean="0"/>
              <a:t> </a:t>
            </a:r>
            <a:r>
              <a:rPr lang="sv-SE" dirty="0" err="1" smtClean="0"/>
              <a:t>programme</a:t>
            </a:r>
            <a:r>
              <a:rPr lang="sv-SE" dirty="0" smtClean="0"/>
              <a:t>, </a:t>
            </a:r>
            <a:r>
              <a:rPr lang="sv-SE" dirty="0" err="1" smtClean="0"/>
              <a:t>four</a:t>
            </a:r>
            <a:r>
              <a:rPr lang="sv-SE" dirty="0" smtClean="0"/>
              <a:t> master </a:t>
            </a:r>
            <a:r>
              <a:rPr lang="sv-SE" dirty="0" err="1" smtClean="0"/>
              <a:t>of</a:t>
            </a:r>
            <a:r>
              <a:rPr lang="sv-SE" dirty="0" smtClean="0"/>
              <a:t> science programmes, 15 </a:t>
            </a:r>
            <a:r>
              <a:rPr lang="sv-SE" dirty="0" err="1" smtClean="0"/>
              <a:t>master's</a:t>
            </a:r>
            <a:r>
              <a:rPr lang="sv-SE" dirty="0" smtClean="0"/>
              <a:t> programmes and doktoral studies in </a:t>
            </a:r>
            <a:r>
              <a:rPr lang="sv-SE" dirty="0" err="1" smtClean="0"/>
              <a:t>four</a:t>
            </a:r>
            <a:r>
              <a:rPr lang="sv-SE" dirty="0" smtClean="0"/>
              <a:t> </a:t>
            </a:r>
            <a:r>
              <a:rPr lang="sv-SE" dirty="0" err="1" smtClean="0"/>
              <a:t>fields</a:t>
            </a:r>
            <a:r>
              <a:rPr lang="sv-SE" dirty="0" smtClean="0"/>
              <a:t> in English. </a:t>
            </a:r>
            <a:r>
              <a:rPr lang="sv-SE" dirty="0" err="1" smtClean="0"/>
              <a:t>We</a:t>
            </a:r>
            <a:r>
              <a:rPr lang="sv-SE" dirty="0" smtClean="0"/>
              <a:t> </a:t>
            </a:r>
            <a:r>
              <a:rPr lang="sv-SE" dirty="0" err="1" smtClean="0"/>
              <a:t>also</a:t>
            </a:r>
            <a:r>
              <a:rPr lang="sv-SE" dirty="0" smtClean="0"/>
              <a:t> offer </a:t>
            </a:r>
            <a:r>
              <a:rPr lang="sv-SE" dirty="0" err="1" smtClean="0"/>
              <a:t>several</a:t>
            </a:r>
            <a:r>
              <a:rPr lang="sv-SE" dirty="0" smtClean="0"/>
              <a:t> </a:t>
            </a:r>
            <a:r>
              <a:rPr lang="sv-SE" dirty="0" err="1" smtClean="0"/>
              <a:t>bachelor's</a:t>
            </a:r>
            <a:r>
              <a:rPr lang="sv-SE" dirty="0" smtClean="0"/>
              <a:t> programmes in Swedish. In total, </a:t>
            </a:r>
            <a:r>
              <a:rPr lang="sv-SE" dirty="0" err="1" smtClean="0"/>
              <a:t>we</a:t>
            </a:r>
            <a:r>
              <a:rPr lang="sv-SE" dirty="0" smtClean="0"/>
              <a:t> </a:t>
            </a:r>
            <a:r>
              <a:rPr lang="sv-SE" dirty="0" err="1" smtClean="0"/>
              <a:t>educate</a:t>
            </a:r>
            <a:r>
              <a:rPr lang="sv-SE" dirty="0" smtClean="0"/>
              <a:t> </a:t>
            </a:r>
            <a:r>
              <a:rPr lang="sv-SE" dirty="0" err="1" smtClean="0"/>
              <a:t>about</a:t>
            </a:r>
            <a:r>
              <a:rPr lang="sv-SE" dirty="0" smtClean="0"/>
              <a:t> 4400 </a:t>
            </a:r>
            <a:r>
              <a:rPr lang="sv-SE" dirty="0" err="1" smtClean="0"/>
              <a:t>people</a:t>
            </a:r>
            <a:r>
              <a:rPr lang="sv-SE" dirty="0" smtClean="0"/>
              <a:t> </a:t>
            </a:r>
            <a:r>
              <a:rPr lang="sv-SE" dirty="0" err="1" smtClean="0"/>
              <a:t>within</a:t>
            </a:r>
            <a:r>
              <a:rPr lang="sv-SE" dirty="0" smtClean="0"/>
              <a:t> </a:t>
            </a:r>
            <a:r>
              <a:rPr lang="sv-SE" dirty="0" err="1" smtClean="0"/>
              <a:t>our</a:t>
            </a:r>
            <a:r>
              <a:rPr lang="sv-SE" dirty="0" smtClean="0"/>
              <a:t> programmes</a:t>
            </a:r>
          </a:p>
          <a:p>
            <a:endParaRPr lang="sv-SE" dirty="0" smtClean="0"/>
          </a:p>
          <a:p>
            <a:r>
              <a:rPr lang="sv-SE" dirty="0" err="1" smtClean="0"/>
              <a:t>Our</a:t>
            </a:r>
            <a:r>
              <a:rPr lang="sv-SE" dirty="0" smtClean="0"/>
              <a:t> research is </a:t>
            </a:r>
            <a:r>
              <a:rPr lang="sv-SE" dirty="0" err="1" smtClean="0"/>
              <a:t>internationally</a:t>
            </a:r>
            <a:r>
              <a:rPr lang="sv-SE" dirty="0" smtClean="0"/>
              <a:t> </a:t>
            </a:r>
            <a:r>
              <a:rPr lang="sv-SE" dirty="0" err="1" smtClean="0"/>
              <a:t>recognized</a:t>
            </a:r>
            <a:r>
              <a:rPr lang="sv-SE" dirty="0" smtClean="0"/>
              <a:t> and </a:t>
            </a:r>
            <a:r>
              <a:rPr lang="sv-SE" dirty="0" err="1" smtClean="0"/>
              <a:t>places</a:t>
            </a:r>
            <a:r>
              <a:rPr lang="sv-SE" dirty="0" smtClean="0"/>
              <a:t> </a:t>
            </a:r>
            <a:r>
              <a:rPr lang="sv-SE" dirty="0" err="1" smtClean="0"/>
              <a:t>high</a:t>
            </a:r>
            <a:r>
              <a:rPr lang="sv-SE" dirty="0" smtClean="0"/>
              <a:t> in international rankings </a:t>
            </a:r>
            <a:r>
              <a:rPr lang="sv-SE" dirty="0" err="1" smtClean="0"/>
              <a:t>within</a:t>
            </a:r>
            <a:r>
              <a:rPr lang="sv-SE" dirty="0" smtClean="0"/>
              <a:t> </a:t>
            </a:r>
            <a:r>
              <a:rPr lang="sv-SE" dirty="0" err="1" smtClean="0"/>
              <a:t>our</a:t>
            </a:r>
            <a:r>
              <a:rPr lang="sv-SE" dirty="0" smtClean="0"/>
              <a:t> </a:t>
            </a:r>
            <a:r>
              <a:rPr lang="sv-SE" dirty="0" err="1" smtClean="0"/>
              <a:t>field</a:t>
            </a:r>
            <a:r>
              <a:rPr lang="sv-SE" dirty="0" smtClean="0"/>
              <a:t>. The </a:t>
            </a:r>
            <a:r>
              <a:rPr lang="sv-SE" dirty="0" err="1" smtClean="0"/>
              <a:t>school</a:t>
            </a:r>
            <a:r>
              <a:rPr lang="sv-SE" dirty="0" smtClean="0"/>
              <a:t> </a:t>
            </a:r>
            <a:r>
              <a:rPr lang="sv-SE" dirty="0" err="1" smtClean="0"/>
              <a:t>conducts</a:t>
            </a:r>
            <a:r>
              <a:rPr lang="sv-SE" dirty="0" smtClean="0"/>
              <a:t> research at </a:t>
            </a:r>
            <a:r>
              <a:rPr lang="sv-SE" dirty="0" err="1" smtClean="0"/>
              <a:t>sixteen</a:t>
            </a:r>
            <a:r>
              <a:rPr lang="sv-SE" dirty="0" smtClean="0"/>
              <a:t> </a:t>
            </a:r>
            <a:r>
              <a:rPr lang="sv-SE" dirty="0" err="1" smtClean="0"/>
              <a:t>departments</a:t>
            </a:r>
            <a:r>
              <a:rPr lang="sv-SE" dirty="0" smtClean="0"/>
              <a:t> and </a:t>
            </a:r>
            <a:r>
              <a:rPr lang="sv-SE" dirty="0" err="1" smtClean="0"/>
              <a:t>seven</a:t>
            </a:r>
            <a:r>
              <a:rPr lang="sv-SE" dirty="0" smtClean="0"/>
              <a:t> </a:t>
            </a:r>
            <a:r>
              <a:rPr lang="sv-SE" dirty="0" err="1" smtClean="0"/>
              <a:t>competence</a:t>
            </a:r>
            <a:r>
              <a:rPr lang="sv-SE" dirty="0" smtClean="0"/>
              <a:t> </a:t>
            </a:r>
            <a:r>
              <a:rPr lang="sv-SE" dirty="0" err="1" smtClean="0"/>
              <a:t>centres</a:t>
            </a:r>
            <a:r>
              <a:rPr lang="sv-SE" dirty="0" smtClean="0"/>
              <a:t>. The </a:t>
            </a:r>
            <a:r>
              <a:rPr lang="sv-SE" dirty="0" err="1" smtClean="0"/>
              <a:t>school</a:t>
            </a:r>
            <a:r>
              <a:rPr lang="sv-SE" dirty="0" smtClean="0"/>
              <a:t> has 200 </a:t>
            </a:r>
            <a:r>
              <a:rPr lang="sv-SE" dirty="0" err="1" smtClean="0"/>
              <a:t>faculty</a:t>
            </a:r>
            <a:r>
              <a:rPr lang="sv-SE" dirty="0" smtClean="0"/>
              <a:t> </a:t>
            </a:r>
            <a:r>
              <a:rPr lang="sv-SE" dirty="0" err="1" smtClean="0"/>
              <a:t>members</a:t>
            </a:r>
            <a:r>
              <a:rPr lang="sv-SE" dirty="0" smtClean="0"/>
              <a:t>, 500 </a:t>
            </a:r>
            <a:r>
              <a:rPr lang="sv-SE" dirty="0" err="1" smtClean="0"/>
              <a:t>doctoral</a:t>
            </a:r>
            <a:r>
              <a:rPr lang="sv-SE" dirty="0" smtClean="0"/>
              <a:t> students and 140 </a:t>
            </a:r>
            <a:r>
              <a:rPr lang="sv-SE" dirty="0" err="1" smtClean="0"/>
              <a:t>researching</a:t>
            </a:r>
            <a:r>
              <a:rPr lang="sv-SE" dirty="0" smtClean="0"/>
              <a:t> and </a:t>
            </a:r>
            <a:r>
              <a:rPr lang="sv-SE" dirty="0" err="1" smtClean="0"/>
              <a:t>teaching</a:t>
            </a:r>
            <a:r>
              <a:rPr lang="sv-SE" dirty="0" smtClean="0"/>
              <a:t> </a:t>
            </a:r>
            <a:r>
              <a:rPr lang="sv-SE" dirty="0" err="1" smtClean="0"/>
              <a:t>staff</a:t>
            </a:r>
            <a:r>
              <a:rPr lang="sv-SE" dirty="0" smtClean="0"/>
              <a:t>.</a:t>
            </a:r>
          </a:p>
          <a:p>
            <a:endParaRPr lang="sv-SE" dirty="0" smtClean="0"/>
          </a:p>
        </p:txBody>
      </p:sp>
      <p:sp>
        <p:nvSpPr>
          <p:cNvPr id="4" name="Slide Number Placeholder 3"/>
          <p:cNvSpPr>
            <a:spLocks noGrp="1"/>
          </p:cNvSpPr>
          <p:nvPr>
            <p:ph type="sldNum" sz="quarter" idx="10"/>
          </p:nvPr>
        </p:nvSpPr>
        <p:spPr/>
        <p:txBody>
          <a:bodyPr/>
          <a:lstStyle/>
          <a:p>
            <a:fld id="{FE1CEF0E-A006-49D1-B11C-B7DDEA698E0F}" type="slidenum">
              <a:rPr lang="sv-SE" smtClean="0"/>
              <a:t>8</a:t>
            </a:fld>
            <a:endParaRPr lang="sv-SE"/>
          </a:p>
        </p:txBody>
      </p:sp>
    </p:spTree>
    <p:extLst>
      <p:ext uri="{BB962C8B-B14F-4D97-AF65-F5344CB8AC3E}">
        <p14:creationId xmlns:p14="http://schemas.microsoft.com/office/powerpoint/2010/main" val="1171415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KTH </a:t>
            </a:r>
            <a:r>
              <a:rPr lang="en-US" dirty="0" err="1" smtClean="0"/>
              <a:t>Entré</a:t>
            </a:r>
            <a:r>
              <a:rPr lang="en-US" dirty="0" smtClean="0"/>
              <a:t> is a central meeting point for service and information on main campus. </a:t>
            </a:r>
          </a:p>
          <a:p>
            <a:pPr marL="171450" indent="-171450">
              <a:buFont typeface="Arial" panose="020B0604020202020204" pitchFamily="34" charset="0"/>
              <a:buChar char="•"/>
            </a:pPr>
            <a:r>
              <a:rPr lang="en-US" dirty="0" smtClean="0"/>
              <a:t>As a student at KTH you can</a:t>
            </a:r>
            <a:r>
              <a:rPr lang="en-US" baseline="0" dirty="0" smtClean="0"/>
              <a:t> for example </a:t>
            </a:r>
            <a:r>
              <a:rPr lang="en-US" dirty="0" smtClean="0"/>
              <a:t>get help with your KTH account, access card and study certificates.</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KTH</a:t>
            </a:r>
            <a:r>
              <a:rPr lang="en-US" baseline="0" dirty="0" smtClean="0"/>
              <a:t> </a:t>
            </a:r>
            <a:r>
              <a:rPr lang="en-US" baseline="0" dirty="0" err="1" smtClean="0"/>
              <a:t>Entré</a:t>
            </a:r>
            <a:r>
              <a:rPr lang="en-US" baseline="0" dirty="0" smtClean="0"/>
              <a:t> is located in the first KTH house you see after you exit the metro, on </a:t>
            </a:r>
            <a:r>
              <a:rPr lang="en-US" dirty="0" err="1" smtClean="0"/>
              <a:t>Drottning</a:t>
            </a:r>
            <a:r>
              <a:rPr lang="en-US" dirty="0" smtClean="0"/>
              <a:t> </a:t>
            </a:r>
            <a:r>
              <a:rPr lang="en-US" dirty="0" err="1" smtClean="0"/>
              <a:t>Kristinas</a:t>
            </a:r>
            <a:r>
              <a:rPr lang="en-US" dirty="0" smtClean="0"/>
              <a:t> </a:t>
            </a:r>
            <a:r>
              <a:rPr lang="en-US" dirty="0" err="1" smtClean="0"/>
              <a:t>väg</a:t>
            </a:r>
            <a:r>
              <a:rPr lang="en-US" dirty="0" smtClean="0"/>
              <a:t> 4.</a:t>
            </a:r>
          </a:p>
          <a:p>
            <a:pPr marL="171450" indent="-171450">
              <a:buFont typeface="Arial" panose="020B0604020202020204" pitchFamily="34" charset="0"/>
              <a:buChar char="•"/>
            </a:pPr>
            <a:r>
              <a:rPr lang="en-US" dirty="0" smtClean="0"/>
              <a:t>The regular</a:t>
            </a:r>
            <a:r>
              <a:rPr lang="en-US" baseline="0" dirty="0" smtClean="0"/>
              <a:t> </a:t>
            </a:r>
            <a:r>
              <a:rPr lang="en-US" dirty="0" smtClean="0"/>
              <a:t>opening hours are</a:t>
            </a:r>
            <a:r>
              <a:rPr lang="en-US" baseline="0" dirty="0" smtClean="0"/>
              <a:t> </a:t>
            </a:r>
            <a:r>
              <a:rPr lang="en-US" dirty="0" smtClean="0"/>
              <a:t>Monday - Friday 8:00 - 16:30. Other</a:t>
            </a:r>
            <a:r>
              <a:rPr lang="en-US" baseline="0" dirty="0" smtClean="0"/>
              <a:t> opening hours apply during holidays and breaks.</a:t>
            </a:r>
            <a:endParaRPr lang="sv-SE" dirty="0" smtClean="0"/>
          </a:p>
          <a:p>
            <a:pPr marL="171450" indent="-171450">
              <a:buFont typeface="Arial" panose="020B0604020202020204" pitchFamily="34" charset="0"/>
              <a:buChar char="•"/>
            </a:pPr>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9</a:t>
            </a:fld>
            <a:endParaRPr lang="sv-SE"/>
          </a:p>
        </p:txBody>
      </p:sp>
    </p:spTree>
    <p:extLst>
      <p:ext uri="{BB962C8B-B14F-4D97-AF65-F5344CB8AC3E}">
        <p14:creationId xmlns:p14="http://schemas.microsoft.com/office/powerpoint/2010/main" val="1358055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The Student Health Service at </a:t>
            </a:r>
            <a:r>
              <a:rPr lang="en-US" dirty="0" err="1" smtClean="0"/>
              <a:t>Avonova</a:t>
            </a:r>
            <a:r>
              <a:rPr lang="en-US" dirty="0" smtClean="0"/>
              <a:t> provides support and counselling for problems related to your studies at KTH, such as stress, nutrition, anxiety and mood swings.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You can talk to a nurse, counsellor or a doctor depending on your problems/issues.</a:t>
            </a:r>
          </a:p>
          <a:p>
            <a:pPr marL="171450" indent="-171450">
              <a:buFont typeface="Arial" panose="020B0604020202020204" pitchFamily="34" charset="0"/>
              <a:buChar char="•"/>
            </a:pPr>
            <a:r>
              <a:rPr lang="en-US" dirty="0" smtClean="0"/>
              <a:t>They</a:t>
            </a:r>
            <a:r>
              <a:rPr lang="en-US" baseline="0" dirty="0" smtClean="0"/>
              <a:t> </a:t>
            </a:r>
            <a:r>
              <a:rPr lang="en-US" dirty="0" smtClean="0"/>
              <a:t>are bound to confidentiality and to visit them is free of charge. </a:t>
            </a:r>
          </a:p>
          <a:p>
            <a:pPr marL="0" indent="0">
              <a:buFont typeface="Arial" panose="020B0604020202020204" pitchFamily="34" charset="0"/>
              <a:buNone/>
            </a:pPr>
            <a:endParaRPr lang="en-US" dirty="0" smtClean="0"/>
          </a:p>
          <a:p>
            <a:r>
              <a:rPr lang="sv-SE" dirty="0" err="1" smtClean="0"/>
              <a:t>Search</a:t>
            </a:r>
            <a:r>
              <a:rPr lang="sv-SE" baseline="0" dirty="0" smtClean="0"/>
              <a:t> for ”s</a:t>
            </a:r>
            <a:r>
              <a:rPr lang="sv-SE" dirty="0" smtClean="0"/>
              <a:t>tudent </a:t>
            </a:r>
            <a:r>
              <a:rPr lang="sv-SE" dirty="0" err="1" smtClean="0"/>
              <a:t>health</a:t>
            </a:r>
            <a:r>
              <a:rPr lang="sv-SE" dirty="0" smtClean="0"/>
              <a:t> service</a:t>
            </a:r>
            <a:r>
              <a:rPr lang="sv-SE" baseline="0" dirty="0" smtClean="0"/>
              <a:t>” on the KTH </a:t>
            </a:r>
            <a:r>
              <a:rPr lang="sv-SE" baseline="0" dirty="0" err="1" smtClean="0"/>
              <a:t>website</a:t>
            </a:r>
            <a:r>
              <a:rPr lang="sv-SE" baseline="0" dirty="0" smtClean="0"/>
              <a:t> </a:t>
            </a:r>
            <a:r>
              <a:rPr lang="sv-SE" baseline="0" dirty="0" err="1" smtClean="0"/>
              <a:t>to</a:t>
            </a:r>
            <a:r>
              <a:rPr lang="sv-SE" baseline="0" dirty="0" smtClean="0"/>
              <a:t> </a:t>
            </a:r>
            <a:r>
              <a:rPr lang="sv-SE" baseline="0" dirty="0" err="1" smtClean="0"/>
              <a:t>find</a:t>
            </a:r>
            <a:r>
              <a:rPr lang="sv-SE" baseline="0" dirty="0" smtClean="0"/>
              <a:t> </a:t>
            </a:r>
            <a:r>
              <a:rPr lang="sv-SE" baseline="0" dirty="0" err="1" smtClean="0"/>
              <a:t>out</a:t>
            </a:r>
            <a:r>
              <a:rPr lang="sv-SE" baseline="0" dirty="0" smtClean="0"/>
              <a:t> </a:t>
            </a:r>
            <a:r>
              <a:rPr lang="sv-SE" baseline="0" dirty="0" err="1" smtClean="0"/>
              <a:t>more</a:t>
            </a:r>
            <a:r>
              <a:rPr lang="sv-SE" baseline="0" dirty="0" smtClean="0"/>
              <a:t>. </a:t>
            </a:r>
          </a:p>
          <a:p>
            <a:r>
              <a:rPr lang="sv-SE" baseline="0" dirty="0" smtClean="0"/>
              <a:t>https://www.kth.se/en/student/studentliv/kropp-sjal/studenthalsan/valkommen-till-studenthalsan-1.409886 </a:t>
            </a:r>
            <a:endParaRPr lang="en-US" dirty="0" smtClean="0"/>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KTH strives to provide equal opportunities to all students and offer students with disabilities the support necessary to enable them to carry out their studies on the same terms as other students. </a:t>
            </a:r>
          </a:p>
          <a:p>
            <a:endParaRPr lang="en-US" dirty="0" smtClean="0"/>
          </a:p>
          <a:p>
            <a:r>
              <a:rPr lang="en-US" dirty="0" smtClean="0"/>
              <a:t>The most common support:</a:t>
            </a:r>
          </a:p>
          <a:p>
            <a:pPr marL="171450" indent="-171450">
              <a:buFont typeface="Arial" panose="020B0604020202020204" pitchFamily="34" charset="0"/>
              <a:buChar char="•"/>
            </a:pPr>
            <a:r>
              <a:rPr lang="en-US" dirty="0" smtClean="0"/>
              <a:t>Longer time allowed at exams.</a:t>
            </a:r>
          </a:p>
          <a:p>
            <a:pPr marL="171450" indent="-171450">
              <a:buFont typeface="Arial" panose="020B0604020202020204" pitchFamily="34" charset="0"/>
              <a:buChar char="•"/>
            </a:pPr>
            <a:r>
              <a:rPr lang="en-US" dirty="0" smtClean="0"/>
              <a:t>Help with taking notes. A fellow student takes notes and photocopies his/her notes for you.</a:t>
            </a:r>
          </a:p>
          <a:p>
            <a:pPr marL="171450" indent="-171450">
              <a:buFont typeface="Arial" panose="020B0604020202020204" pitchFamily="34" charset="0"/>
              <a:buChar char="•"/>
            </a:pPr>
            <a:r>
              <a:rPr lang="en-US" dirty="0" smtClean="0"/>
              <a:t>Course literature transferred to another media.</a:t>
            </a:r>
          </a:p>
          <a:p>
            <a:pPr marL="171450" indent="-171450">
              <a:buFont typeface="Arial" panose="020B0604020202020204" pitchFamily="34" charset="0"/>
              <a:buChar char="•"/>
            </a:pPr>
            <a:r>
              <a:rPr lang="en-US" dirty="0" smtClean="0"/>
              <a:t>Access to a study room where the computers are equipped with various support applications.</a:t>
            </a:r>
          </a:p>
          <a:p>
            <a:pPr marL="171450" indent="-171450">
              <a:buFont typeface="Arial" panose="020B0604020202020204" pitchFamily="34" charset="0"/>
              <a:buChar char="•"/>
            </a:pPr>
            <a:r>
              <a:rPr lang="en-US" dirty="0" smtClean="0"/>
              <a:t>A mentor</a:t>
            </a:r>
            <a:r>
              <a:rPr lang="en-US" baseline="0" dirty="0" smtClean="0"/>
              <a:t> (a</a:t>
            </a:r>
            <a:r>
              <a:rPr lang="en-US" dirty="0" smtClean="0"/>
              <a:t>n experienced student)</a:t>
            </a:r>
            <a:r>
              <a:rPr lang="en-US" baseline="0" dirty="0" smtClean="0"/>
              <a:t> </a:t>
            </a:r>
            <a:r>
              <a:rPr lang="en-US" dirty="0" smtClean="0"/>
              <a:t>helps with the planning and </a:t>
            </a:r>
            <a:r>
              <a:rPr lang="en-US" dirty="0" err="1" smtClean="0"/>
              <a:t>organisation</a:t>
            </a:r>
            <a:r>
              <a:rPr lang="en-US" dirty="0" smtClean="0"/>
              <a:t> of your studies. </a:t>
            </a:r>
          </a:p>
          <a:p>
            <a:pPr marL="171450" indent="-171450">
              <a:buFont typeface="Arial" panose="020B0604020202020204" pitchFamily="34" charset="0"/>
              <a:buChar char="•"/>
            </a:pPr>
            <a:r>
              <a:rPr lang="en-US" dirty="0" smtClean="0"/>
              <a:t>Sign language interpreter.</a:t>
            </a:r>
          </a:p>
          <a:p>
            <a:endParaRPr lang="sv-SE" dirty="0" smtClean="0"/>
          </a:p>
          <a:p>
            <a:r>
              <a:rPr lang="sv-SE" dirty="0" err="1" smtClean="0"/>
              <a:t>Search</a:t>
            </a:r>
            <a:r>
              <a:rPr lang="sv-SE" baseline="0" dirty="0" smtClean="0"/>
              <a:t> for ”support for students </a:t>
            </a:r>
            <a:r>
              <a:rPr lang="sv-SE" baseline="0" dirty="0" err="1" smtClean="0"/>
              <a:t>with</a:t>
            </a:r>
            <a:r>
              <a:rPr lang="sv-SE" baseline="0" dirty="0" smtClean="0"/>
              <a:t> </a:t>
            </a:r>
            <a:r>
              <a:rPr lang="sv-SE" baseline="0" dirty="0" err="1" smtClean="0"/>
              <a:t>disabilities</a:t>
            </a:r>
            <a:r>
              <a:rPr lang="sv-SE" baseline="0" dirty="0" smtClean="0"/>
              <a:t>” on the KTH </a:t>
            </a:r>
            <a:r>
              <a:rPr lang="sv-SE" baseline="0" dirty="0" err="1" smtClean="0"/>
              <a:t>website</a:t>
            </a:r>
            <a:r>
              <a:rPr lang="sv-SE" baseline="0" dirty="0" smtClean="0"/>
              <a:t> to </a:t>
            </a:r>
            <a:r>
              <a:rPr lang="sv-SE" baseline="0" dirty="0" err="1" smtClean="0"/>
              <a:t>find</a:t>
            </a:r>
            <a:r>
              <a:rPr lang="sv-SE" baseline="0" dirty="0" smtClean="0"/>
              <a:t> </a:t>
            </a:r>
            <a:r>
              <a:rPr lang="sv-SE" baseline="0" dirty="0" err="1" smtClean="0"/>
              <a:t>out</a:t>
            </a:r>
            <a:r>
              <a:rPr lang="sv-SE" baseline="0" dirty="0" smtClean="0"/>
              <a:t> </a:t>
            </a:r>
            <a:r>
              <a:rPr lang="sv-SE" baseline="0" dirty="0" err="1" smtClean="0"/>
              <a:t>more</a:t>
            </a:r>
            <a:r>
              <a:rPr lang="sv-SE" baseline="0" dirty="0" smtClean="0"/>
              <a:t>. </a:t>
            </a:r>
          </a:p>
          <a:p>
            <a:r>
              <a:rPr lang="sv-SE" baseline="0" dirty="0" smtClean="0"/>
              <a:t>https://www.kth.se/en/student/studentliv/studentratt/stod-for-studenter-med-funktionsnedsattning-1.324605 </a:t>
            </a:r>
          </a:p>
          <a:p>
            <a:pPr marL="0"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FE1CEF0E-A006-49D1-B11C-B7DDEA698E0F}" type="slidenum">
              <a:rPr lang="sv-SE" smtClean="0"/>
              <a:t>10</a:t>
            </a:fld>
            <a:endParaRPr lang="sv-SE"/>
          </a:p>
        </p:txBody>
      </p:sp>
    </p:spTree>
    <p:extLst>
      <p:ext uri="{BB962C8B-B14F-4D97-AF65-F5344CB8AC3E}">
        <p14:creationId xmlns:p14="http://schemas.microsoft.com/office/powerpoint/2010/main" val="3562243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dirty="0" smtClean="0"/>
              <a:t>In case of emergency, call </a:t>
            </a:r>
            <a:r>
              <a:rPr lang="en-US" sz="1200" b="1" dirty="0" smtClean="0"/>
              <a:t>112  </a:t>
            </a:r>
            <a:r>
              <a:rPr lang="en-US" sz="1200" dirty="0" smtClean="0"/>
              <a:t>(Ambulance, police and fire brigade)	</a:t>
            </a:r>
          </a:p>
          <a:p>
            <a:pPr>
              <a:defRPr/>
            </a:pPr>
            <a:endParaRPr lang="en-US" sz="1200" dirty="0" smtClean="0"/>
          </a:p>
          <a:p>
            <a:pPr>
              <a:defRPr/>
            </a:pPr>
            <a:r>
              <a:rPr lang="en-US" sz="1200" dirty="0" smtClean="0"/>
              <a:t>Within KTH </a:t>
            </a:r>
            <a:r>
              <a:rPr lang="en-US" sz="1200" b="1" dirty="0" smtClean="0"/>
              <a:t>08-790 7700</a:t>
            </a:r>
          </a:p>
          <a:p>
            <a:pPr>
              <a:defRPr/>
            </a:pPr>
            <a:endParaRPr lang="en-US" sz="1200" dirty="0" smtClean="0"/>
          </a:p>
          <a:p>
            <a:pPr>
              <a:defRPr/>
            </a:pPr>
            <a:r>
              <a:rPr lang="en-US" sz="1200" dirty="0" smtClean="0"/>
              <a:t>When you are on campus, always keep your ID with you</a:t>
            </a:r>
          </a:p>
          <a:p>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11</a:t>
            </a:fld>
            <a:endParaRPr lang="sv-SE"/>
          </a:p>
        </p:txBody>
      </p:sp>
    </p:spTree>
    <p:extLst>
      <p:ext uri="{BB962C8B-B14F-4D97-AF65-F5344CB8AC3E}">
        <p14:creationId xmlns:p14="http://schemas.microsoft.com/office/powerpoint/2010/main" val="2822521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smtClean="0"/>
              <a:t>Swedish </a:t>
            </a:r>
            <a:r>
              <a:rPr lang="sv-SE" dirty="0" err="1" smtClean="0"/>
              <a:t>law</a:t>
            </a:r>
            <a:r>
              <a:rPr lang="sv-SE" dirty="0" smtClean="0"/>
              <a:t> and </a:t>
            </a:r>
            <a:r>
              <a:rPr lang="sv-SE" dirty="0" err="1" smtClean="0"/>
              <a:t>KTH’s</a:t>
            </a:r>
            <a:r>
              <a:rPr lang="sv-SE" dirty="0" smtClean="0"/>
              <a:t> </a:t>
            </a:r>
            <a:r>
              <a:rPr lang="sv-SE" dirty="0" err="1" smtClean="0"/>
              <a:t>regulations</a:t>
            </a:r>
            <a:r>
              <a:rPr lang="sv-SE" dirty="0" smtClean="0"/>
              <a:t> </a:t>
            </a:r>
            <a:r>
              <a:rPr lang="sv-SE" dirty="0" err="1" smtClean="0"/>
              <a:t>give</a:t>
            </a:r>
            <a:r>
              <a:rPr lang="sv-SE" dirty="0" smtClean="0"/>
              <a:t> </a:t>
            </a:r>
            <a:r>
              <a:rPr lang="sv-SE" dirty="0" err="1" smtClean="0"/>
              <a:t>you</a:t>
            </a:r>
            <a:r>
              <a:rPr lang="sv-SE" dirty="0" smtClean="0"/>
              <a:t> a </a:t>
            </a:r>
            <a:r>
              <a:rPr lang="sv-SE" dirty="0" err="1" smtClean="0"/>
              <a:t>lot</a:t>
            </a:r>
            <a:r>
              <a:rPr lang="sv-SE" dirty="0" smtClean="0"/>
              <a:t> </a:t>
            </a:r>
            <a:r>
              <a:rPr lang="sv-SE" dirty="0" err="1" smtClean="0"/>
              <a:t>of</a:t>
            </a:r>
            <a:r>
              <a:rPr lang="sv-SE" dirty="0" smtClean="0"/>
              <a:t> </a:t>
            </a:r>
            <a:r>
              <a:rPr lang="sv-SE" dirty="0" err="1" smtClean="0"/>
              <a:t>rights</a:t>
            </a:r>
            <a:r>
              <a:rPr lang="sv-SE" dirty="0" smtClean="0"/>
              <a:t> as a student, </a:t>
            </a:r>
            <a:r>
              <a:rPr lang="sv-SE" dirty="0" err="1" smtClean="0"/>
              <a:t>but</a:t>
            </a:r>
            <a:r>
              <a:rPr lang="sv-SE" dirty="0" smtClean="0"/>
              <a:t> </a:t>
            </a:r>
            <a:r>
              <a:rPr lang="sv-SE" dirty="0" err="1" smtClean="0"/>
              <a:t>also</a:t>
            </a:r>
            <a:r>
              <a:rPr lang="sv-SE" dirty="0" smtClean="0"/>
              <a:t> </a:t>
            </a:r>
            <a:r>
              <a:rPr lang="sv-SE" dirty="0" err="1" smtClean="0"/>
              <a:t>some</a:t>
            </a:r>
            <a:r>
              <a:rPr lang="sv-SE" dirty="0" smtClean="0"/>
              <a:t> </a:t>
            </a:r>
            <a:r>
              <a:rPr lang="sv-SE" dirty="0" err="1" smtClean="0"/>
              <a:t>responsibilities</a:t>
            </a:r>
            <a:r>
              <a:rPr lang="sv-SE"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sv-SE" dirty="0" smtClean="0"/>
          </a:p>
          <a:p>
            <a:r>
              <a:rPr lang="en-US" dirty="0" smtClean="0"/>
              <a:t>For example,</a:t>
            </a:r>
            <a:r>
              <a:rPr lang="en-US" baseline="0" dirty="0" smtClean="0"/>
              <a:t> d</a:t>
            </a:r>
            <a:r>
              <a:rPr lang="en-US" dirty="0" smtClean="0"/>
              <a:t>isciplinary action may be taken against students who:</a:t>
            </a:r>
          </a:p>
          <a:p>
            <a:r>
              <a:rPr lang="en-US" dirty="0" smtClean="0"/>
              <a:t>1. try to mislead</a:t>
            </a:r>
          </a:p>
          <a:p>
            <a:r>
              <a:rPr lang="en-US" dirty="0" smtClean="0"/>
              <a:t>− by using aids during an examination that are</a:t>
            </a:r>
            <a:r>
              <a:rPr lang="en-US" baseline="0" dirty="0" smtClean="0"/>
              <a:t> not allowed</a:t>
            </a:r>
            <a:endParaRPr lang="en-US" dirty="0" smtClean="0"/>
          </a:p>
          <a:p>
            <a:r>
              <a:rPr lang="en-US" dirty="0" smtClean="0"/>
              <a:t>− by </a:t>
            </a:r>
            <a:r>
              <a:rPr lang="en-US" dirty="0" err="1" smtClean="0"/>
              <a:t>plagiarising</a:t>
            </a:r>
            <a:r>
              <a:rPr lang="en-US" dirty="0" smtClean="0"/>
              <a:t> someone </a:t>
            </a:r>
          </a:p>
          <a:p>
            <a:r>
              <a:rPr lang="en-US" dirty="0" smtClean="0"/>
              <a:t>− by letting someone else add their name to an attendance list, despite not being present</a:t>
            </a:r>
          </a:p>
          <a:p>
            <a:r>
              <a:rPr lang="en-US" dirty="0" smtClean="0"/>
              <a:t>2. act in a disruptive manner during a lesson, exam, test or other activity during a course of education at the university </a:t>
            </a:r>
          </a:p>
          <a:p>
            <a:r>
              <a:rPr lang="en-US" dirty="0" smtClean="0"/>
              <a:t>3. subject another student or employee at the university to harassment or sexual harassment</a:t>
            </a:r>
          </a:p>
          <a:p>
            <a:endParaRPr lang="en-US" dirty="0" smtClean="0"/>
          </a:p>
          <a:p>
            <a:r>
              <a:rPr lang="en-US" dirty="0" smtClean="0"/>
              <a:t>Examples of right</a:t>
            </a:r>
            <a:r>
              <a:rPr lang="en-US" baseline="0" dirty="0" smtClean="0"/>
              <a:t>s for s</a:t>
            </a:r>
            <a:r>
              <a:rPr lang="en-US" dirty="0" smtClean="0"/>
              <a:t>tudents is the right to influence a course via course evaluations</a:t>
            </a:r>
            <a:r>
              <a:rPr lang="en-US" baseline="0" dirty="0" smtClean="0"/>
              <a:t> and KTH’s education at large through participation in the Student Union.</a:t>
            </a:r>
          </a:p>
          <a:p>
            <a:r>
              <a:rPr lang="en-US" baseline="0" dirty="0" smtClean="0"/>
              <a:t>Students also have the right to study counselling, certain health care and insurance. </a:t>
            </a:r>
            <a:endParaRPr lang="en-US" dirty="0" smtClean="0"/>
          </a:p>
          <a:p>
            <a:endParaRPr lang="sv-S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Read more about all student rights and responsibilities by searching for “</a:t>
            </a:r>
            <a:r>
              <a:rPr lang="sv-SE" dirty="0" err="1" smtClean="0"/>
              <a:t>Rights</a:t>
            </a:r>
            <a:r>
              <a:rPr lang="sv-SE" dirty="0" smtClean="0"/>
              <a:t> och </a:t>
            </a:r>
            <a:r>
              <a:rPr lang="sv-SE" dirty="0" err="1" smtClean="0"/>
              <a:t>responsibilities</a:t>
            </a:r>
            <a:r>
              <a:rPr lang="en-US" sz="1200" b="0" i="0" u="none" strike="noStrike" kern="1200" baseline="0" dirty="0" smtClean="0">
                <a:solidFill>
                  <a:schemeClr val="tx1"/>
                </a:solidFill>
                <a:latin typeface="+mn-lt"/>
                <a:ea typeface="+mn-ea"/>
                <a:cs typeface="+mn-cs"/>
              </a:rPr>
              <a:t>” on the KTH website.</a:t>
            </a:r>
          </a:p>
          <a:p>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12</a:t>
            </a:fld>
            <a:endParaRPr lang="sv-SE"/>
          </a:p>
        </p:txBody>
      </p:sp>
    </p:spTree>
    <p:extLst>
      <p:ext uri="{BB962C8B-B14F-4D97-AF65-F5344CB8AC3E}">
        <p14:creationId xmlns:p14="http://schemas.microsoft.com/office/powerpoint/2010/main" val="38644192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KTH’s goal is to offer you as a student a good education, as well as a good study environment from which you can obtain useful knowledge and experience for your professional life.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KTH therefore considers it of the utmost importance that you, during your studies, maintain a professional attitude to your studies, fellow students, teachers and other staff at KTH. </a:t>
            </a:r>
          </a:p>
          <a:p>
            <a:pPr marL="171450"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KTH Code of Conduct for Students is to clarify some of the expectations of you as a student at KTH.</a:t>
            </a: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All students and staff at KTH have the same rights, opportunities and obligations, regardless of sex, transgender identity or expression, ethnicity, religion or other belief, disability, sexual orientation or age. </a:t>
            </a: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Equal treatment at KTH implies a respectful and inclusive work and study environment </a:t>
            </a: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 am aware that discrimination, harassment, sexual harassment and </a:t>
            </a:r>
            <a:r>
              <a:rPr lang="en-US" sz="1200" b="0" i="0" u="none" strike="noStrike" kern="1200" baseline="0" dirty="0" err="1" smtClean="0">
                <a:solidFill>
                  <a:schemeClr val="tx1"/>
                </a:solidFill>
                <a:latin typeface="+mn-lt"/>
                <a:ea typeface="+mn-ea"/>
                <a:cs typeface="+mn-cs"/>
              </a:rPr>
              <a:t>victimisation</a:t>
            </a:r>
            <a:r>
              <a:rPr lang="en-US" sz="1200" b="0" i="0" u="none" strike="noStrike" kern="1200" baseline="0" dirty="0" smtClean="0">
                <a:solidFill>
                  <a:schemeClr val="tx1"/>
                </a:solidFill>
                <a:latin typeface="+mn-lt"/>
                <a:ea typeface="+mn-ea"/>
                <a:cs typeface="+mn-cs"/>
              </a:rPr>
              <a:t>, as well as any contravention of KTH’s core values and guidelines, may be grounds for disciplinary action. </a:t>
            </a:r>
          </a:p>
          <a:p>
            <a:pPr marL="628650" lvl="1"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smtClean="0">
                <a:solidFill>
                  <a:schemeClr val="tx1"/>
                </a:solidFill>
                <a:latin typeface="+mn-lt"/>
                <a:ea typeface="+mn-ea"/>
                <a:cs typeface="+mn-cs"/>
              </a:rPr>
              <a:t>Read the full code by searching for “KTH Code of Conduct for Students” on the KTH website.</a:t>
            </a:r>
          </a:p>
          <a:p>
            <a:pPr marL="171450" indent="-171450">
              <a:buFont typeface="Arial" panose="020B0604020202020204" pitchFamily="34" charset="0"/>
              <a:buChar char="•"/>
            </a:pPr>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13</a:t>
            </a:fld>
            <a:endParaRPr lang="sv-SE"/>
          </a:p>
        </p:txBody>
      </p:sp>
    </p:spTree>
    <p:extLst>
      <p:ext uri="{BB962C8B-B14F-4D97-AF65-F5344CB8AC3E}">
        <p14:creationId xmlns:p14="http://schemas.microsoft.com/office/powerpoint/2010/main" val="29877295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 </a:t>
            </a:r>
            <a:r>
              <a:rPr lang="en-US" b="0" dirty="0" smtClean="0"/>
              <a:t>main library at KTH Campus is Sweden's largest library for technology with a vast selection of books, scientific journals and databases. </a:t>
            </a:r>
          </a:p>
          <a:p>
            <a:pPr marL="171450" indent="-171450">
              <a:buFont typeface="Arial" panose="020B0604020202020204" pitchFamily="34" charset="0"/>
              <a:buChar char="•"/>
            </a:pPr>
            <a:r>
              <a:rPr lang="en-US" b="0" dirty="0" smtClean="0"/>
              <a:t>With it's study spaces, group rooms that</a:t>
            </a:r>
            <a:r>
              <a:rPr lang="en-US" b="0" baseline="0" dirty="0" smtClean="0"/>
              <a:t> are booked online </a:t>
            </a:r>
            <a:r>
              <a:rPr lang="en-US" b="0" dirty="0" smtClean="0"/>
              <a:t>and cafe, the library is a popular meeting place for students. </a:t>
            </a:r>
          </a:p>
          <a:p>
            <a:pPr marL="171450" indent="-171450">
              <a:buFont typeface="Arial" panose="020B0604020202020204" pitchFamily="34" charset="0"/>
              <a:buChar char="•"/>
            </a:pPr>
            <a:r>
              <a:rPr lang="en-US" b="0" dirty="0" smtClean="0"/>
              <a:t>In addition to the main library, KTH </a:t>
            </a:r>
            <a:r>
              <a:rPr lang="en-US" b="0" dirty="0" err="1" smtClean="0"/>
              <a:t>Kista</a:t>
            </a:r>
            <a:r>
              <a:rPr lang="en-US" b="0" dirty="0" smtClean="0"/>
              <a:t> and KTH </a:t>
            </a:r>
            <a:r>
              <a:rPr lang="en-US" b="0" dirty="0" err="1" smtClean="0"/>
              <a:t>Södertälje</a:t>
            </a:r>
            <a:r>
              <a:rPr lang="en-US" b="0" dirty="0" smtClean="0"/>
              <a:t> have local libraries.</a:t>
            </a:r>
          </a:p>
          <a:p>
            <a:pPr marL="171450" indent="-171450">
              <a:buFont typeface="Arial" panose="020B0604020202020204" pitchFamily="34" charset="0"/>
              <a:buChar char="•"/>
            </a:pPr>
            <a:endParaRPr lang="sv-SE" b="0" dirty="0" smtClean="0"/>
          </a:p>
          <a:p>
            <a:pPr marL="171450" indent="-171450">
              <a:buFont typeface="Arial" panose="020B0604020202020204" pitchFamily="34" charset="0"/>
              <a:buChar char="•"/>
            </a:pPr>
            <a:r>
              <a:rPr lang="en-US" b="0" dirty="0" smtClean="0"/>
              <a:t>Academic Resource Centre</a:t>
            </a:r>
            <a:r>
              <a:rPr lang="en-US" b="0" baseline="0" dirty="0" smtClean="0"/>
              <a:t> (ARC)</a:t>
            </a:r>
            <a:r>
              <a:rPr lang="en-US" b="0" dirty="0" smtClean="0"/>
              <a:t> offer academic</a:t>
            </a:r>
            <a:r>
              <a:rPr lang="en-US" b="0" baseline="0" dirty="0" smtClean="0"/>
              <a:t> support through </a:t>
            </a:r>
            <a:r>
              <a:rPr lang="en-US" b="0" dirty="0" smtClean="0"/>
              <a:t>individual coaching and a great number of </a:t>
            </a:r>
            <a:r>
              <a:rPr lang="en-US" b="0" dirty="0" err="1" smtClean="0"/>
              <a:t>interesteing</a:t>
            </a:r>
            <a:r>
              <a:rPr lang="en-US" b="0" dirty="0" smtClean="0"/>
              <a:t> lunch seminars.</a:t>
            </a:r>
            <a:r>
              <a:rPr lang="en-US" b="0" baseline="0" dirty="0" smtClean="0"/>
              <a:t> </a:t>
            </a:r>
            <a:r>
              <a:rPr lang="en-US" b="0" dirty="0" smtClean="0"/>
              <a:t>You can get support on:</a:t>
            </a:r>
          </a:p>
          <a:p>
            <a:pPr marL="628650" lvl="1" indent="-171450">
              <a:buFont typeface="Arial" panose="020B0604020202020204" pitchFamily="34" charset="0"/>
              <a:buChar char="•"/>
            </a:pPr>
            <a:r>
              <a:rPr lang="en-US" b="0" dirty="0" smtClean="0"/>
              <a:t>Academic Writing</a:t>
            </a:r>
          </a:p>
          <a:p>
            <a:pPr marL="628650" lvl="1" indent="-171450">
              <a:buFont typeface="Arial" panose="020B0604020202020204" pitchFamily="34" charset="0"/>
              <a:buChar char="•"/>
            </a:pPr>
            <a:r>
              <a:rPr lang="en-US" b="0" dirty="0" smtClean="0"/>
              <a:t>Tutorials on information management</a:t>
            </a:r>
          </a:p>
          <a:p>
            <a:pPr marL="628650" lvl="1" indent="-171450">
              <a:buFont typeface="Arial" panose="020B0604020202020204" pitchFamily="34" charset="0"/>
              <a:buChar char="•"/>
            </a:pPr>
            <a:r>
              <a:rPr lang="en-US" b="0" dirty="0" smtClean="0"/>
              <a:t>Career Development</a:t>
            </a:r>
          </a:p>
          <a:p>
            <a:pPr marL="628650" lvl="1" indent="-171450">
              <a:buFont typeface="Arial" panose="020B0604020202020204" pitchFamily="34" charset="0"/>
              <a:buChar char="•"/>
            </a:pPr>
            <a:r>
              <a:rPr lang="en-US" b="0" dirty="0" smtClean="0"/>
              <a:t>Language Café</a:t>
            </a:r>
          </a:p>
          <a:p>
            <a:pPr marL="628650" lvl="1" indent="-171450">
              <a:buFont typeface="Arial" panose="020B0604020202020204" pitchFamily="34" charset="0"/>
              <a:buChar char="•"/>
            </a:pPr>
            <a:r>
              <a:rPr lang="en-US" b="0" dirty="0" smtClean="0"/>
              <a:t>Tandem Language Learning</a:t>
            </a:r>
          </a:p>
          <a:p>
            <a:pPr marL="628650" lvl="1" indent="-171450">
              <a:buFont typeface="Arial" panose="020B0604020202020204" pitchFamily="34" charset="0"/>
              <a:buChar char="•"/>
            </a:pPr>
            <a:r>
              <a:rPr lang="en-US" b="0" dirty="0" smtClean="0"/>
              <a:t>Talking Books Centre</a:t>
            </a:r>
          </a:p>
          <a:p>
            <a:pPr marL="628650" lvl="1" indent="-171450">
              <a:buFont typeface="Arial" panose="020B0604020202020204" pitchFamily="34" charset="0"/>
              <a:buChar char="•"/>
            </a:pPr>
            <a:r>
              <a:rPr lang="en-US" b="0" dirty="0" smtClean="0"/>
              <a:t>Study technique</a:t>
            </a:r>
          </a:p>
          <a:p>
            <a:pPr marL="0" indent="0">
              <a:buFont typeface="Arial" panose="020B0604020202020204" pitchFamily="34" charset="0"/>
              <a:buNone/>
            </a:pPr>
            <a:endParaRPr lang="en-US" sz="1200" dirty="0" smtClean="0"/>
          </a:p>
          <a:p>
            <a:pPr marL="171450" indent="-171450">
              <a:buFont typeface="Arial" panose="020B0604020202020204" pitchFamily="34" charset="0"/>
              <a:buChar char="•"/>
            </a:pPr>
            <a:r>
              <a:rPr lang="en-US" sz="1200" dirty="0" smtClean="0"/>
              <a:t>The</a:t>
            </a:r>
            <a:r>
              <a:rPr lang="en-US" sz="1200" baseline="0" dirty="0" smtClean="0"/>
              <a:t> main library usually opens at 08:00 and closes sometime between 18:00 and 21:00. </a:t>
            </a:r>
            <a:r>
              <a:rPr lang="en-US" sz="1200" dirty="0" smtClean="0"/>
              <a:t>Opening hours and</a:t>
            </a:r>
            <a:r>
              <a:rPr lang="en-US" sz="1200" baseline="0" dirty="0" smtClean="0"/>
              <a:t> booking of group rooms are found at www.kth.se/kthb</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endParaRPr lang="en-US" sz="1200" dirty="0" smtClean="0"/>
          </a:p>
        </p:txBody>
      </p:sp>
      <p:sp>
        <p:nvSpPr>
          <p:cNvPr id="4" name="Slide Number Placeholder 3"/>
          <p:cNvSpPr>
            <a:spLocks noGrp="1"/>
          </p:cNvSpPr>
          <p:nvPr>
            <p:ph type="sldNum" sz="quarter" idx="10"/>
          </p:nvPr>
        </p:nvSpPr>
        <p:spPr/>
        <p:txBody>
          <a:bodyPr/>
          <a:lstStyle/>
          <a:p>
            <a:fld id="{FE1CEF0E-A006-49D1-B11C-B7DDEA698E0F}" type="slidenum">
              <a:rPr lang="sv-SE" smtClean="0"/>
              <a:t>15</a:t>
            </a:fld>
            <a:endParaRPr lang="sv-SE"/>
          </a:p>
        </p:txBody>
      </p:sp>
    </p:spTree>
    <p:extLst>
      <p:ext uri="{BB962C8B-B14F-4D97-AF65-F5344CB8AC3E}">
        <p14:creationId xmlns:p14="http://schemas.microsoft.com/office/powerpoint/2010/main" val="3362835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Your KTH account is the personal identity in the KTH central user database. </a:t>
            </a:r>
            <a:endParaRPr lang="sv-SE" dirty="0" smtClean="0"/>
          </a:p>
          <a:p>
            <a:pPr marL="171450" indent="-171450">
              <a:buFont typeface="Arial" panose="020B0604020202020204" pitchFamily="34" charset="0"/>
              <a:buChar char="•"/>
            </a:pPr>
            <a:r>
              <a:rPr lang="sv-SE" dirty="0" err="1" smtClean="0"/>
              <a:t>Your</a:t>
            </a:r>
            <a:r>
              <a:rPr lang="sv-SE" baseline="0" dirty="0" smtClean="0"/>
              <a:t> KTH </a:t>
            </a:r>
            <a:r>
              <a:rPr lang="sv-SE" baseline="0" dirty="0" err="1" smtClean="0"/>
              <a:t>account</a:t>
            </a:r>
            <a:r>
              <a:rPr lang="sv-SE" baseline="0" dirty="0" smtClean="0"/>
              <a:t> </a:t>
            </a:r>
            <a:r>
              <a:rPr lang="sv-SE" baseline="0" dirty="0" err="1" smtClean="0"/>
              <a:t>will</a:t>
            </a:r>
            <a:r>
              <a:rPr lang="sv-SE" baseline="0" dirty="0" smtClean="0"/>
              <a:t> </a:t>
            </a:r>
            <a:r>
              <a:rPr lang="sv-SE" baseline="0" dirty="0" err="1" smtClean="0"/>
              <a:t>give</a:t>
            </a:r>
            <a:r>
              <a:rPr lang="sv-SE" baseline="0" dirty="0" smtClean="0"/>
              <a:t> </a:t>
            </a:r>
            <a:r>
              <a:rPr lang="sv-SE" baseline="0" dirty="0" err="1" smtClean="0"/>
              <a:t>you</a:t>
            </a:r>
            <a:r>
              <a:rPr lang="sv-SE" baseline="0" dirty="0" smtClean="0"/>
              <a:t> access </a:t>
            </a:r>
            <a:r>
              <a:rPr lang="sv-SE" baseline="0" dirty="0" err="1" smtClean="0"/>
              <a:t>to</a:t>
            </a:r>
            <a:r>
              <a:rPr lang="sv-SE" baseline="0" dirty="0" smtClean="0"/>
              <a:t> </a:t>
            </a:r>
            <a:r>
              <a:rPr lang="sv-SE" baseline="0" dirty="0" err="1" smtClean="0"/>
              <a:t>your</a:t>
            </a:r>
            <a:r>
              <a:rPr lang="sv-SE" baseline="0" dirty="0" smtClean="0"/>
              <a:t> KTH e-mail. It is </a:t>
            </a:r>
            <a:r>
              <a:rPr lang="sv-SE" baseline="0" dirty="0" err="1" smtClean="0"/>
              <a:t>imoportant</a:t>
            </a:r>
            <a:r>
              <a:rPr lang="sv-SE" baseline="0" dirty="0" smtClean="0"/>
              <a:t> </a:t>
            </a:r>
            <a:r>
              <a:rPr lang="sv-SE" baseline="0" dirty="0" err="1" smtClean="0"/>
              <a:t>that</a:t>
            </a:r>
            <a:r>
              <a:rPr lang="sv-SE" baseline="0" dirty="0" smtClean="0"/>
              <a:t> </a:t>
            </a:r>
            <a:r>
              <a:rPr lang="sv-SE" baseline="0" dirty="0" err="1" smtClean="0"/>
              <a:t>you</a:t>
            </a:r>
            <a:r>
              <a:rPr lang="sv-SE" baseline="0" dirty="0" smtClean="0"/>
              <a:t> check </a:t>
            </a:r>
            <a:r>
              <a:rPr lang="sv-SE" baseline="0" dirty="0" err="1" smtClean="0"/>
              <a:t>this</a:t>
            </a:r>
            <a:r>
              <a:rPr lang="sv-SE" baseline="0" dirty="0" smtClean="0"/>
              <a:t> e-mail </a:t>
            </a:r>
            <a:r>
              <a:rPr lang="sv-SE" baseline="0" dirty="0" err="1" smtClean="0"/>
              <a:t>regularly</a:t>
            </a:r>
            <a:r>
              <a:rPr lang="sv-SE" baseline="0" dirty="0" smtClean="0"/>
              <a:t> or forward it </a:t>
            </a:r>
            <a:r>
              <a:rPr lang="sv-SE" baseline="0" dirty="0" err="1" smtClean="0"/>
              <a:t>to</a:t>
            </a:r>
            <a:r>
              <a:rPr lang="sv-SE" baseline="0" dirty="0" smtClean="0"/>
              <a:t> </a:t>
            </a:r>
            <a:r>
              <a:rPr lang="sv-SE" baseline="0" dirty="0" err="1" smtClean="0"/>
              <a:t>another</a:t>
            </a:r>
            <a:r>
              <a:rPr lang="sv-SE" baseline="0" dirty="0" smtClean="0"/>
              <a:t> email. </a:t>
            </a:r>
          </a:p>
          <a:p>
            <a:pPr marL="171450" indent="-171450">
              <a:buFont typeface="Arial" panose="020B0604020202020204" pitchFamily="34" charset="0"/>
              <a:buChar char="•"/>
            </a:pPr>
            <a:r>
              <a:rPr lang="sv-SE" baseline="0" dirty="0" smtClean="0"/>
              <a:t>The </a:t>
            </a:r>
            <a:r>
              <a:rPr lang="sv-SE" baseline="0" dirty="0" err="1" smtClean="0"/>
              <a:t>account</a:t>
            </a:r>
            <a:r>
              <a:rPr lang="sv-SE" baseline="0" dirty="0" smtClean="0"/>
              <a:t> </a:t>
            </a:r>
            <a:r>
              <a:rPr lang="sv-SE" baseline="0" dirty="0" err="1" smtClean="0"/>
              <a:t>also</a:t>
            </a:r>
            <a:r>
              <a:rPr lang="sv-SE" baseline="0" dirty="0" smtClean="0"/>
              <a:t> gives </a:t>
            </a:r>
            <a:r>
              <a:rPr lang="sv-SE" baseline="0" dirty="0" err="1" smtClean="0"/>
              <a:t>you</a:t>
            </a:r>
            <a:r>
              <a:rPr lang="sv-SE" baseline="0" dirty="0" smtClean="0"/>
              <a:t> access </a:t>
            </a:r>
            <a:r>
              <a:rPr lang="sv-SE" baseline="0" dirty="0" err="1" smtClean="0"/>
              <a:t>to</a:t>
            </a:r>
            <a:r>
              <a:rPr lang="sv-SE" baseline="0" dirty="0" smtClean="0"/>
              <a:t> the </a:t>
            </a:r>
            <a:r>
              <a:rPr lang="sv-SE" baseline="0" dirty="0" err="1" smtClean="0"/>
              <a:t>computers</a:t>
            </a:r>
            <a:r>
              <a:rPr lang="sv-SE" baseline="0" dirty="0" smtClean="0"/>
              <a:t> in the computer </a:t>
            </a:r>
            <a:r>
              <a:rPr lang="sv-SE" baseline="0" dirty="0" err="1" smtClean="0"/>
              <a:t>rooms</a:t>
            </a:r>
            <a:r>
              <a:rPr lang="sv-SE" baseline="0" dirty="0" smtClean="0"/>
              <a:t>, </a:t>
            </a:r>
            <a:r>
              <a:rPr lang="sv-SE" baseline="0" dirty="0" err="1" smtClean="0"/>
              <a:t>to</a:t>
            </a:r>
            <a:r>
              <a:rPr lang="sv-SE" baseline="0" dirty="0" smtClean="0"/>
              <a:t> the wireless </a:t>
            </a:r>
            <a:r>
              <a:rPr lang="sv-SE" baseline="0" dirty="0" err="1" smtClean="0"/>
              <a:t>network</a:t>
            </a:r>
            <a:r>
              <a:rPr lang="sv-SE" baseline="0" dirty="0" smtClean="0"/>
              <a:t> and </a:t>
            </a:r>
            <a:r>
              <a:rPr lang="sv-SE" baseline="0" dirty="0" err="1" smtClean="0"/>
              <a:t>to</a:t>
            </a:r>
            <a:r>
              <a:rPr lang="sv-SE" baseline="0" dirty="0" smtClean="0"/>
              <a:t> IT-services </a:t>
            </a:r>
            <a:r>
              <a:rPr lang="sv-SE" baseline="0" dirty="0" err="1" smtClean="0"/>
              <a:t>such</a:t>
            </a:r>
            <a:r>
              <a:rPr lang="sv-SE" baseline="0" dirty="0" smtClean="0"/>
              <a:t> as the personal </a:t>
            </a:r>
            <a:r>
              <a:rPr lang="sv-SE" baseline="0" dirty="0" err="1" smtClean="0"/>
              <a:t>menu</a:t>
            </a:r>
            <a:r>
              <a:rPr lang="sv-SE" baseline="0" dirty="0" smtClean="0"/>
              <a:t> on the KTH </a:t>
            </a:r>
            <a:r>
              <a:rPr lang="sv-SE" baseline="0" dirty="0" err="1" smtClean="0"/>
              <a:t>website</a:t>
            </a:r>
            <a:r>
              <a:rPr lang="sv-SE" baseline="0" dirty="0" smtClean="0"/>
              <a:t>. </a:t>
            </a:r>
            <a:r>
              <a:rPr lang="sv-SE" baseline="0" dirty="0" err="1" smtClean="0"/>
              <a:t>More</a:t>
            </a:r>
            <a:r>
              <a:rPr lang="sv-SE" baseline="0" dirty="0" smtClean="0"/>
              <a:t> </a:t>
            </a:r>
            <a:r>
              <a:rPr lang="sv-SE" baseline="0" dirty="0" err="1" smtClean="0"/>
              <a:t>about</a:t>
            </a:r>
            <a:r>
              <a:rPr lang="sv-SE" baseline="0" dirty="0" smtClean="0"/>
              <a:t> </a:t>
            </a:r>
            <a:r>
              <a:rPr lang="sv-SE" baseline="0" dirty="0" err="1" smtClean="0"/>
              <a:t>your</a:t>
            </a:r>
            <a:r>
              <a:rPr lang="sv-SE" baseline="0" dirty="0" smtClean="0"/>
              <a:t> personal </a:t>
            </a:r>
            <a:r>
              <a:rPr lang="sv-SE" baseline="0" dirty="0" err="1" smtClean="0"/>
              <a:t>menu</a:t>
            </a:r>
            <a:r>
              <a:rPr lang="sv-SE" baseline="0" dirty="0" smtClean="0"/>
              <a:t> later on in </a:t>
            </a:r>
            <a:r>
              <a:rPr lang="sv-SE" baseline="0" dirty="0" err="1" smtClean="0"/>
              <a:t>this</a:t>
            </a:r>
            <a:r>
              <a:rPr lang="sv-SE" baseline="0" dirty="0" smtClean="0"/>
              <a:t> presentation.</a:t>
            </a:r>
          </a:p>
          <a:p>
            <a:pPr marL="171450" indent="-171450">
              <a:buFont typeface="Arial" panose="020B0604020202020204" pitchFamily="34" charset="0"/>
              <a:buChar char="•"/>
            </a:pPr>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16</a:t>
            </a:fld>
            <a:endParaRPr lang="sv-SE"/>
          </a:p>
        </p:txBody>
      </p:sp>
    </p:spTree>
    <p:extLst>
      <p:ext uri="{BB962C8B-B14F-4D97-AF65-F5344CB8AC3E}">
        <p14:creationId xmlns:p14="http://schemas.microsoft.com/office/powerpoint/2010/main" val="1635921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sv-SE" dirty="0" smtClean="0"/>
              <a:t>The KTH access </a:t>
            </a:r>
            <a:r>
              <a:rPr lang="sv-SE" dirty="0" err="1" smtClean="0"/>
              <a:t>card</a:t>
            </a:r>
            <a:r>
              <a:rPr lang="sv-SE" dirty="0" smtClean="0"/>
              <a:t> gives </a:t>
            </a:r>
            <a:r>
              <a:rPr lang="sv-SE" dirty="0" err="1" smtClean="0"/>
              <a:t>you</a:t>
            </a:r>
            <a:r>
              <a:rPr lang="sv-SE" dirty="0" smtClean="0"/>
              <a:t> access </a:t>
            </a:r>
            <a:r>
              <a:rPr lang="sv-SE" dirty="0" err="1" smtClean="0"/>
              <a:t>to</a:t>
            </a:r>
            <a:r>
              <a:rPr lang="sv-SE" dirty="0" smtClean="0"/>
              <a:t> computer </a:t>
            </a:r>
            <a:r>
              <a:rPr lang="sv-SE" dirty="0" err="1" smtClean="0"/>
              <a:t>rooms</a:t>
            </a:r>
            <a:r>
              <a:rPr lang="sv-SE" dirty="0" smtClean="0"/>
              <a:t> and relevant entrance doors</a:t>
            </a:r>
          </a:p>
          <a:p>
            <a:pPr marL="342900" indent="-342900">
              <a:buFont typeface="Arial" panose="020B0604020202020204" pitchFamily="34" charset="0"/>
              <a:buChar char="•"/>
            </a:pPr>
            <a:r>
              <a:rPr lang="sv-SE" dirty="0" err="1" smtClean="0"/>
              <a:t>More</a:t>
            </a:r>
            <a:r>
              <a:rPr lang="sv-SE" dirty="0" smtClean="0"/>
              <a:t> information is </a:t>
            </a:r>
            <a:r>
              <a:rPr lang="sv-SE" dirty="0" err="1" smtClean="0"/>
              <a:t>found</a:t>
            </a:r>
            <a:r>
              <a:rPr lang="sv-SE" dirty="0" smtClean="0"/>
              <a:t> in </a:t>
            </a:r>
            <a:r>
              <a:rPr lang="sv-SE" dirty="0" err="1" smtClean="0"/>
              <a:t>your</a:t>
            </a:r>
            <a:r>
              <a:rPr lang="sv-SE" dirty="0" smtClean="0"/>
              <a:t> binder</a:t>
            </a:r>
          </a:p>
        </p:txBody>
      </p:sp>
      <p:sp>
        <p:nvSpPr>
          <p:cNvPr id="4" name="Slide Number Placeholder 3"/>
          <p:cNvSpPr>
            <a:spLocks noGrp="1"/>
          </p:cNvSpPr>
          <p:nvPr>
            <p:ph type="sldNum" sz="quarter" idx="10"/>
          </p:nvPr>
        </p:nvSpPr>
        <p:spPr/>
        <p:txBody>
          <a:bodyPr/>
          <a:lstStyle/>
          <a:p>
            <a:fld id="{FE1CEF0E-A006-49D1-B11C-B7DDEA698E0F}" type="slidenum">
              <a:rPr lang="sv-SE" smtClean="0"/>
              <a:t>17</a:t>
            </a:fld>
            <a:endParaRPr lang="sv-SE"/>
          </a:p>
        </p:txBody>
      </p:sp>
    </p:spTree>
    <p:extLst>
      <p:ext uri="{BB962C8B-B14F-4D97-AF65-F5344CB8AC3E}">
        <p14:creationId xmlns:p14="http://schemas.microsoft.com/office/powerpoint/2010/main" val="2790212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18</a:t>
            </a:fld>
            <a:endParaRPr lang="sv-SE"/>
          </a:p>
        </p:txBody>
      </p:sp>
    </p:spTree>
    <p:extLst>
      <p:ext uri="{BB962C8B-B14F-4D97-AF65-F5344CB8AC3E}">
        <p14:creationId xmlns:p14="http://schemas.microsoft.com/office/powerpoint/2010/main" val="15870016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FE1CEF0E-A006-49D1-B11C-B7DDEA698E0F}" type="slidenum">
              <a:rPr lang="sv-SE" smtClean="0"/>
              <a:t>19</a:t>
            </a:fld>
            <a:endParaRPr lang="sv-SE"/>
          </a:p>
        </p:txBody>
      </p:sp>
    </p:spTree>
    <p:extLst>
      <p:ext uri="{BB962C8B-B14F-4D97-AF65-F5344CB8AC3E}">
        <p14:creationId xmlns:p14="http://schemas.microsoft.com/office/powerpoint/2010/main" val="1123690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sv-SE" dirty="0" err="1" smtClean="0"/>
              <a:t>When</a:t>
            </a:r>
            <a:r>
              <a:rPr lang="sv-SE" dirty="0" smtClean="0"/>
              <a:t> </a:t>
            </a:r>
            <a:r>
              <a:rPr lang="sv-SE" dirty="0" err="1" smtClean="0"/>
              <a:t>you</a:t>
            </a:r>
            <a:r>
              <a:rPr lang="sv-SE" dirty="0" smtClean="0"/>
              <a:t> </a:t>
            </a:r>
            <a:r>
              <a:rPr lang="sv-SE" dirty="0" err="1" smtClean="0"/>
              <a:t>have</a:t>
            </a:r>
            <a:r>
              <a:rPr lang="sv-SE" dirty="0" smtClean="0"/>
              <a:t> </a:t>
            </a:r>
            <a:r>
              <a:rPr lang="sv-SE" dirty="0" err="1" smtClean="0"/>
              <a:t>your</a:t>
            </a:r>
            <a:r>
              <a:rPr lang="sv-SE" baseline="0" dirty="0" smtClean="0"/>
              <a:t> KTH </a:t>
            </a:r>
            <a:r>
              <a:rPr lang="sv-SE" baseline="0" dirty="0" err="1" smtClean="0"/>
              <a:t>acoount</a:t>
            </a:r>
            <a:r>
              <a:rPr lang="sv-SE" baseline="0" dirty="0" smtClean="0"/>
              <a:t> </a:t>
            </a:r>
            <a:r>
              <a:rPr lang="sv-SE" baseline="0" dirty="0" err="1" smtClean="0"/>
              <a:t>you</a:t>
            </a:r>
            <a:r>
              <a:rPr lang="sv-SE" baseline="0" dirty="0" smtClean="0"/>
              <a:t> </a:t>
            </a:r>
            <a:r>
              <a:rPr lang="sv-SE" baseline="0" dirty="0" err="1" smtClean="0"/>
              <a:t>can</a:t>
            </a:r>
            <a:r>
              <a:rPr lang="sv-SE" baseline="0" dirty="0" smtClean="0"/>
              <a:t> log on </a:t>
            </a:r>
            <a:r>
              <a:rPr lang="sv-SE" baseline="0" dirty="0" err="1" smtClean="0"/>
              <a:t>to</a:t>
            </a:r>
            <a:r>
              <a:rPr lang="sv-SE" baseline="0" dirty="0" smtClean="0"/>
              <a:t> the personal </a:t>
            </a:r>
            <a:r>
              <a:rPr lang="sv-SE" baseline="0" dirty="0" err="1" smtClean="0"/>
              <a:t>menu</a:t>
            </a:r>
            <a:r>
              <a:rPr lang="sv-SE" baseline="0" dirty="0" smtClean="0"/>
              <a:t> on the KTH </a:t>
            </a:r>
            <a:r>
              <a:rPr lang="sv-SE" baseline="0" dirty="0" err="1" smtClean="0"/>
              <a:t>website</a:t>
            </a:r>
            <a:r>
              <a:rPr lang="sv-SE" baseline="0" dirty="0" smtClean="0"/>
              <a:t> and access ”my pages”.</a:t>
            </a:r>
          </a:p>
          <a:p>
            <a:pPr marL="0" indent="0">
              <a:buFont typeface="Arial" panose="020B0604020202020204" pitchFamily="34" charset="0"/>
              <a:buNone/>
            </a:pPr>
            <a:r>
              <a:rPr lang="sv-SE" baseline="0" dirty="0" err="1" smtClean="0"/>
              <a:t>Through</a:t>
            </a:r>
            <a:r>
              <a:rPr lang="sv-SE" baseline="0" dirty="0" smtClean="0"/>
              <a:t> my pages </a:t>
            </a:r>
            <a:r>
              <a:rPr lang="sv-SE" baseline="0" dirty="0" err="1" smtClean="0"/>
              <a:t>you</a:t>
            </a:r>
            <a:r>
              <a:rPr lang="sv-SE" baseline="0" dirty="0" smtClean="0"/>
              <a:t> </a:t>
            </a:r>
            <a:r>
              <a:rPr lang="sv-SE" baseline="0" dirty="0" err="1" smtClean="0"/>
              <a:t>will</a:t>
            </a:r>
            <a:r>
              <a:rPr lang="sv-SE" baseline="0" dirty="0" smtClean="0"/>
              <a:t> be </a:t>
            </a:r>
            <a:r>
              <a:rPr lang="sv-SE" baseline="0" dirty="0" err="1" smtClean="0"/>
              <a:t>able</a:t>
            </a:r>
            <a:r>
              <a:rPr lang="sv-SE" baseline="0" dirty="0" smtClean="0"/>
              <a:t> </a:t>
            </a:r>
            <a:r>
              <a:rPr lang="sv-SE" baseline="0" dirty="0" err="1" smtClean="0"/>
              <a:t>to</a:t>
            </a:r>
            <a:r>
              <a:rPr lang="sv-SE" baseline="0" dirty="0" smtClean="0"/>
              <a:t> </a:t>
            </a:r>
            <a:r>
              <a:rPr lang="sv-SE" baseline="0" dirty="0" err="1" smtClean="0"/>
              <a:t>overview</a:t>
            </a:r>
            <a:r>
              <a:rPr lang="sv-SE" baseline="0" dirty="0" smtClean="0"/>
              <a:t> </a:t>
            </a:r>
            <a:r>
              <a:rPr lang="sv-SE" baseline="0" dirty="0" err="1" smtClean="0"/>
              <a:t>your</a:t>
            </a:r>
            <a:r>
              <a:rPr lang="sv-SE" baseline="0" dirty="0" smtClean="0"/>
              <a:t> studies and </a:t>
            </a:r>
            <a:r>
              <a:rPr lang="sv-SE" baseline="0" dirty="0" err="1" smtClean="0"/>
              <a:t>create</a:t>
            </a:r>
            <a:r>
              <a:rPr lang="sv-SE" baseline="0" dirty="0" smtClean="0"/>
              <a:t> transcripts </a:t>
            </a:r>
            <a:r>
              <a:rPr lang="sv-SE" baseline="0" dirty="0" err="1" smtClean="0"/>
              <a:t>of</a:t>
            </a:r>
            <a:r>
              <a:rPr lang="sv-SE" baseline="0" dirty="0" smtClean="0"/>
              <a:t> </a:t>
            </a:r>
            <a:r>
              <a:rPr lang="sv-SE" baseline="0" dirty="0" err="1" smtClean="0"/>
              <a:t>your</a:t>
            </a:r>
            <a:r>
              <a:rPr lang="sv-SE" baseline="0" dirty="0" smtClean="0"/>
              <a:t> studies.</a:t>
            </a:r>
          </a:p>
          <a:p>
            <a:pPr marL="0" indent="0">
              <a:buFont typeface="Arial" panose="020B0604020202020204" pitchFamily="34" charset="0"/>
              <a:buNone/>
            </a:pPr>
            <a:endParaRPr lang="sv-SE" baseline="0" dirty="0" smtClean="0"/>
          </a:p>
          <a:p>
            <a:pPr marL="0" indent="0">
              <a:buFont typeface="Arial" panose="020B0604020202020204" pitchFamily="34" charset="0"/>
              <a:buNone/>
            </a:pPr>
            <a:r>
              <a:rPr lang="sv-SE" baseline="0" dirty="0" smtClean="0"/>
              <a:t>The </a:t>
            </a:r>
            <a:r>
              <a:rPr lang="sv-SE" baseline="0" dirty="0" err="1" smtClean="0"/>
              <a:t>homepage</a:t>
            </a:r>
            <a:r>
              <a:rPr lang="sv-SE" baseline="0" dirty="0" smtClean="0"/>
              <a:t> </a:t>
            </a:r>
            <a:r>
              <a:rPr lang="sv-SE" baseline="0" dirty="0" err="1" smtClean="0"/>
              <a:t>will</a:t>
            </a:r>
            <a:r>
              <a:rPr lang="sv-SE" baseline="0" dirty="0" smtClean="0"/>
              <a:t> show </a:t>
            </a:r>
            <a:r>
              <a:rPr lang="sv-SE" baseline="0" dirty="0" err="1" smtClean="0"/>
              <a:t>three</a:t>
            </a:r>
            <a:r>
              <a:rPr lang="sv-SE" baseline="0" dirty="0" smtClean="0"/>
              <a:t> </a:t>
            </a:r>
            <a:r>
              <a:rPr lang="sv-SE" sz="1400" dirty="0" err="1" smtClean="0"/>
              <a:t>headlines</a:t>
            </a:r>
            <a:r>
              <a:rPr lang="sv-SE" sz="1400" dirty="0" smtClean="0"/>
              <a:t>:</a:t>
            </a:r>
          </a:p>
          <a:p>
            <a:pPr marL="742950" lvl="1" indent="-285750">
              <a:buFont typeface="Arial" panose="020B0604020202020204" pitchFamily="34" charset="0"/>
              <a:buChar char="•"/>
            </a:pPr>
            <a:r>
              <a:rPr lang="sv-SE" sz="1400" b="1" dirty="0" err="1" smtClean="0"/>
              <a:t>Current</a:t>
            </a:r>
            <a:r>
              <a:rPr lang="sv-SE" sz="1400" dirty="0" smtClean="0"/>
              <a:t> show the </a:t>
            </a:r>
            <a:r>
              <a:rPr lang="sv-SE" sz="1400" dirty="0" err="1" smtClean="0"/>
              <a:t>courses</a:t>
            </a:r>
            <a:r>
              <a:rPr lang="sv-SE" sz="1400" dirty="0" smtClean="0"/>
              <a:t> </a:t>
            </a:r>
            <a:r>
              <a:rPr lang="sv-SE" sz="1400" dirty="0" err="1" smtClean="0"/>
              <a:t>that</a:t>
            </a:r>
            <a:r>
              <a:rPr lang="sv-SE" sz="1400" dirty="0" smtClean="0"/>
              <a:t> </a:t>
            </a:r>
            <a:r>
              <a:rPr lang="sv-SE" sz="1400" dirty="0" err="1" smtClean="0"/>
              <a:t>you</a:t>
            </a:r>
            <a:r>
              <a:rPr lang="sv-SE" sz="1400" dirty="0" smtClean="0"/>
              <a:t> </a:t>
            </a:r>
            <a:r>
              <a:rPr lang="sv-SE" sz="1400" dirty="0" err="1" smtClean="0"/>
              <a:t>are</a:t>
            </a:r>
            <a:r>
              <a:rPr lang="sv-SE" sz="1400" dirty="0" smtClean="0"/>
              <a:t> registered </a:t>
            </a:r>
            <a:r>
              <a:rPr lang="sv-SE" sz="1400" dirty="0" err="1" smtClean="0"/>
              <a:t>to</a:t>
            </a:r>
            <a:endParaRPr lang="sv-SE" sz="1400" dirty="0" smtClean="0"/>
          </a:p>
          <a:p>
            <a:pPr marL="742950" lvl="1" indent="-285750">
              <a:buFont typeface="Arial" panose="020B0604020202020204" pitchFamily="34" charset="0"/>
              <a:buChar char="•"/>
            </a:pPr>
            <a:r>
              <a:rPr lang="sv-SE" sz="1400" b="1" dirty="0" err="1" smtClean="0"/>
              <a:t>Upcoming</a:t>
            </a:r>
            <a:r>
              <a:rPr lang="sv-SE" sz="1400" dirty="0" smtClean="0"/>
              <a:t> show the </a:t>
            </a:r>
            <a:r>
              <a:rPr lang="sv-SE" sz="1400" dirty="0" err="1" smtClean="0"/>
              <a:t>courses</a:t>
            </a:r>
            <a:r>
              <a:rPr lang="sv-SE" sz="1400" dirty="0" smtClean="0"/>
              <a:t> </a:t>
            </a:r>
            <a:r>
              <a:rPr lang="sv-SE" sz="1400" dirty="0" err="1" smtClean="0"/>
              <a:t>that</a:t>
            </a:r>
            <a:r>
              <a:rPr lang="sv-SE" sz="1400" dirty="0" smtClean="0"/>
              <a:t> </a:t>
            </a:r>
            <a:r>
              <a:rPr lang="sv-SE" sz="1400" dirty="0" err="1" smtClean="0"/>
              <a:t>you</a:t>
            </a:r>
            <a:r>
              <a:rPr lang="sv-SE" sz="1400" dirty="0" smtClean="0"/>
              <a:t> </a:t>
            </a:r>
            <a:r>
              <a:rPr lang="sv-SE" sz="1400" dirty="0" err="1" smtClean="0"/>
              <a:t>are</a:t>
            </a:r>
            <a:r>
              <a:rPr lang="sv-SE" sz="1400" dirty="0" smtClean="0"/>
              <a:t> </a:t>
            </a:r>
            <a:r>
              <a:rPr lang="sv-SE" sz="1400" dirty="0" err="1" smtClean="0"/>
              <a:t>admitted</a:t>
            </a:r>
            <a:r>
              <a:rPr lang="sv-SE" sz="1400" dirty="0" smtClean="0"/>
              <a:t> </a:t>
            </a:r>
            <a:r>
              <a:rPr lang="sv-SE" sz="1400" dirty="0" err="1" smtClean="0"/>
              <a:t>to</a:t>
            </a:r>
            <a:r>
              <a:rPr lang="sv-SE" sz="1400" dirty="0" smtClean="0"/>
              <a:t> </a:t>
            </a:r>
            <a:r>
              <a:rPr lang="sv-SE" sz="1400" dirty="0" err="1" smtClean="0"/>
              <a:t>have</a:t>
            </a:r>
            <a:r>
              <a:rPr lang="sv-SE" sz="1400" dirty="0" smtClean="0"/>
              <a:t> not </a:t>
            </a:r>
            <a:r>
              <a:rPr lang="sv-SE" sz="1400" dirty="0" err="1" smtClean="0"/>
              <a:t>yet</a:t>
            </a:r>
            <a:r>
              <a:rPr lang="sv-SE" sz="1400" dirty="0" smtClean="0"/>
              <a:t> registered for</a:t>
            </a:r>
          </a:p>
          <a:p>
            <a:pPr marL="742950" lvl="1" indent="-285750">
              <a:buFont typeface="Arial" panose="020B0604020202020204" pitchFamily="34" charset="0"/>
              <a:buChar char="•"/>
            </a:pPr>
            <a:r>
              <a:rPr lang="sv-SE" sz="1400" b="1" dirty="0" err="1" smtClean="0"/>
              <a:t>Uncompleted</a:t>
            </a:r>
            <a:r>
              <a:rPr lang="sv-SE" sz="1400" dirty="0" smtClean="0"/>
              <a:t> show the </a:t>
            </a:r>
            <a:r>
              <a:rPr lang="sv-SE" sz="1400" dirty="0" err="1" smtClean="0"/>
              <a:t>courses</a:t>
            </a:r>
            <a:r>
              <a:rPr lang="sv-SE" sz="1400" dirty="0" smtClean="0"/>
              <a:t> </a:t>
            </a:r>
            <a:r>
              <a:rPr lang="sv-SE" sz="1400" dirty="0" err="1" smtClean="0"/>
              <a:t>that</a:t>
            </a:r>
            <a:r>
              <a:rPr lang="sv-SE" sz="1400" dirty="0" smtClean="0"/>
              <a:t> </a:t>
            </a:r>
            <a:r>
              <a:rPr lang="sv-SE" sz="1400" dirty="0" err="1" smtClean="0"/>
              <a:t>are</a:t>
            </a:r>
            <a:r>
              <a:rPr lang="sv-SE" sz="1400" dirty="0" smtClean="0"/>
              <a:t> </a:t>
            </a:r>
            <a:r>
              <a:rPr lang="sv-SE" sz="1400" dirty="0" err="1" smtClean="0"/>
              <a:t>uncompleted</a:t>
            </a:r>
            <a:r>
              <a:rPr lang="sv-SE" sz="1400" dirty="0" smtClean="0"/>
              <a:t> </a:t>
            </a:r>
            <a:r>
              <a:rPr lang="sv-SE" sz="1400" dirty="0" err="1" smtClean="0"/>
              <a:t>after</a:t>
            </a:r>
            <a:r>
              <a:rPr lang="sv-SE" sz="1400" dirty="0" smtClean="0"/>
              <a:t> the last date </a:t>
            </a:r>
            <a:r>
              <a:rPr lang="sv-SE" sz="1400" dirty="0" err="1" smtClean="0"/>
              <a:t>of</a:t>
            </a:r>
            <a:r>
              <a:rPr lang="sv-SE" sz="1400" dirty="0" smtClean="0"/>
              <a:t> the </a:t>
            </a:r>
            <a:r>
              <a:rPr lang="sv-SE" sz="1400" dirty="0" err="1" smtClean="0"/>
              <a:t>course</a:t>
            </a:r>
            <a:endParaRPr lang="sv-SE" baseline="0" dirty="0" smtClean="0"/>
          </a:p>
          <a:p>
            <a:pPr marL="0" indent="0">
              <a:buFont typeface="Arial" panose="020B0604020202020204" pitchFamily="34" charset="0"/>
              <a:buNone/>
            </a:pPr>
            <a:endParaRPr lang="sv-SE" baseline="0" dirty="0" smtClean="0"/>
          </a:p>
          <a:p>
            <a:pPr marL="0" indent="0">
              <a:buFont typeface="Arial" panose="020B0604020202020204" pitchFamily="34" charset="0"/>
              <a:buNone/>
            </a:pPr>
            <a:r>
              <a:rPr lang="sv-SE" dirty="0" err="1" smtClean="0"/>
              <a:t>Within</a:t>
            </a:r>
            <a:r>
              <a:rPr lang="sv-SE" dirty="0" smtClean="0"/>
              <a:t> the </a:t>
            </a:r>
            <a:r>
              <a:rPr lang="sv-SE" dirty="0" err="1" smtClean="0"/>
              <a:t>registration</a:t>
            </a:r>
            <a:r>
              <a:rPr lang="sv-SE" dirty="0" smtClean="0"/>
              <a:t> period for a </a:t>
            </a:r>
            <a:r>
              <a:rPr lang="sv-SE" dirty="0" err="1" smtClean="0"/>
              <a:t>course</a:t>
            </a:r>
            <a:r>
              <a:rPr lang="sv-SE" dirty="0" smtClean="0"/>
              <a:t> the </a:t>
            </a:r>
            <a:r>
              <a:rPr lang="sv-SE" dirty="0" err="1" smtClean="0"/>
              <a:t>blue</a:t>
            </a:r>
            <a:r>
              <a:rPr lang="sv-SE" dirty="0" smtClean="0"/>
              <a:t> </a:t>
            </a:r>
            <a:r>
              <a:rPr lang="sv-SE" dirty="0" err="1" smtClean="0"/>
              <a:t>field</a:t>
            </a:r>
            <a:r>
              <a:rPr lang="sv-SE" dirty="0" smtClean="0"/>
              <a:t> </a:t>
            </a:r>
            <a:r>
              <a:rPr lang="sv-SE" i="1" dirty="0" smtClean="0"/>
              <a:t>Register</a:t>
            </a:r>
            <a:r>
              <a:rPr lang="sv-SE" dirty="0" smtClean="0"/>
              <a:t> shows for the </a:t>
            </a:r>
            <a:r>
              <a:rPr lang="sv-SE" dirty="0" err="1" smtClean="0"/>
              <a:t>courses</a:t>
            </a:r>
            <a:r>
              <a:rPr lang="sv-SE" dirty="0" smtClean="0"/>
              <a:t> </a:t>
            </a:r>
            <a:r>
              <a:rPr lang="sv-SE" dirty="0" err="1" smtClean="0"/>
              <a:t>you</a:t>
            </a:r>
            <a:r>
              <a:rPr lang="sv-SE" dirty="0" smtClean="0"/>
              <a:t> </a:t>
            </a:r>
            <a:r>
              <a:rPr lang="sv-SE" dirty="0" err="1" smtClean="0"/>
              <a:t>are</a:t>
            </a:r>
            <a:r>
              <a:rPr lang="sv-SE" dirty="0" smtClean="0"/>
              <a:t> </a:t>
            </a:r>
            <a:r>
              <a:rPr lang="sv-SE" dirty="0" err="1" smtClean="0"/>
              <a:t>admitted</a:t>
            </a:r>
            <a:r>
              <a:rPr lang="sv-SE" dirty="0" smtClean="0"/>
              <a:t> </a:t>
            </a:r>
            <a:r>
              <a:rPr lang="sv-SE" dirty="0" err="1" smtClean="0"/>
              <a:t>to</a:t>
            </a:r>
            <a:endParaRPr lang="sv-SE" dirty="0" smtClean="0"/>
          </a:p>
          <a:p>
            <a:pPr marL="0" indent="0">
              <a:buFont typeface="Arial" panose="020B0604020202020204" pitchFamily="34" charset="0"/>
              <a:buNone/>
            </a:pPr>
            <a:r>
              <a:rPr lang="sv-SE" dirty="0" err="1" smtClean="0"/>
              <a:t>Within</a:t>
            </a:r>
            <a:r>
              <a:rPr lang="sv-SE" dirty="0" smtClean="0"/>
              <a:t> the </a:t>
            </a:r>
            <a:r>
              <a:rPr lang="sv-SE" dirty="0" err="1" smtClean="0"/>
              <a:t>application</a:t>
            </a:r>
            <a:r>
              <a:rPr lang="sv-SE" dirty="0" smtClean="0"/>
              <a:t> period for examination the </a:t>
            </a:r>
            <a:r>
              <a:rPr lang="sv-SE" dirty="0" err="1" smtClean="0"/>
              <a:t>link</a:t>
            </a:r>
            <a:r>
              <a:rPr lang="sv-SE" dirty="0" smtClean="0"/>
              <a:t> </a:t>
            </a:r>
            <a:r>
              <a:rPr lang="sv-SE" dirty="0" err="1" smtClean="0"/>
              <a:t>Application</a:t>
            </a:r>
            <a:r>
              <a:rPr lang="sv-SE" dirty="0" smtClean="0"/>
              <a:t> for Examination is </a:t>
            </a:r>
            <a:r>
              <a:rPr lang="sv-SE" dirty="0" err="1" smtClean="0"/>
              <a:t>open”for</a:t>
            </a:r>
            <a:r>
              <a:rPr lang="sv-SE" dirty="0" smtClean="0"/>
              <a:t> all </a:t>
            </a:r>
            <a:r>
              <a:rPr lang="sv-SE" dirty="0" err="1" smtClean="0"/>
              <a:t>courses</a:t>
            </a:r>
            <a:r>
              <a:rPr lang="sv-SE" dirty="0" smtClean="0"/>
              <a:t> </a:t>
            </a:r>
            <a:r>
              <a:rPr lang="sv-SE" dirty="0" err="1" smtClean="0"/>
              <a:t>that</a:t>
            </a:r>
            <a:r>
              <a:rPr lang="sv-SE" dirty="0" smtClean="0"/>
              <a:t> </a:t>
            </a:r>
            <a:r>
              <a:rPr lang="sv-SE" dirty="0" err="1" smtClean="0"/>
              <a:t>you</a:t>
            </a:r>
            <a:r>
              <a:rPr lang="sv-SE" dirty="0" smtClean="0"/>
              <a:t> </a:t>
            </a:r>
            <a:r>
              <a:rPr lang="sv-SE" dirty="0" err="1" smtClean="0"/>
              <a:t>are</a:t>
            </a:r>
            <a:r>
              <a:rPr lang="sv-SE" dirty="0" smtClean="0"/>
              <a:t> register </a:t>
            </a:r>
            <a:r>
              <a:rPr lang="sv-SE" dirty="0" err="1" smtClean="0"/>
              <a:t>to</a:t>
            </a:r>
            <a:endParaRPr lang="sv-SE" dirty="0" smtClean="0"/>
          </a:p>
          <a:p>
            <a:pPr marL="0" indent="0">
              <a:buFont typeface="Arial" panose="020B0604020202020204" pitchFamily="34" charset="0"/>
              <a:buNone/>
            </a:pPr>
            <a:endParaRPr lang="sv-SE" baseline="0" dirty="0" smtClean="0"/>
          </a:p>
          <a:p>
            <a:pPr marL="0" indent="0">
              <a:buFont typeface="Arial" panose="020B0604020202020204" pitchFamily="34" charset="0"/>
              <a:buNone/>
            </a:pPr>
            <a:endParaRPr lang="sv-SE" baseline="0" dirty="0" smtClean="0"/>
          </a:p>
          <a:p>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20</a:t>
            </a:fld>
            <a:endParaRPr lang="sv-SE"/>
          </a:p>
        </p:txBody>
      </p:sp>
    </p:spTree>
    <p:extLst>
      <p:ext uri="{BB962C8B-B14F-4D97-AF65-F5344CB8AC3E}">
        <p14:creationId xmlns:p14="http://schemas.microsoft.com/office/powerpoint/2010/main" val="1701119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smtClean="0"/>
              <a:t>The </a:t>
            </a:r>
            <a:r>
              <a:rPr lang="sv-SE" dirty="0" err="1" smtClean="0"/>
              <a:t>registration</a:t>
            </a:r>
            <a:r>
              <a:rPr lang="sv-SE" dirty="0" smtClean="0"/>
              <a:t> period for the examination is </a:t>
            </a:r>
            <a:r>
              <a:rPr lang="sv-SE" dirty="0" err="1" smtClean="0"/>
              <a:t>between</a:t>
            </a:r>
            <a:r>
              <a:rPr lang="sv-SE" dirty="0" smtClean="0"/>
              <a:t> </a:t>
            </a:r>
            <a:r>
              <a:rPr lang="sv-SE" dirty="0" err="1" smtClean="0"/>
              <a:t>four</a:t>
            </a:r>
            <a:r>
              <a:rPr lang="sv-SE" dirty="0" smtClean="0"/>
              <a:t> </a:t>
            </a:r>
            <a:r>
              <a:rPr lang="sv-SE" dirty="0" err="1" smtClean="0"/>
              <a:t>to</a:t>
            </a:r>
            <a:r>
              <a:rPr lang="sv-SE" dirty="0" smtClean="0"/>
              <a:t> </a:t>
            </a:r>
            <a:r>
              <a:rPr lang="sv-SE" dirty="0" err="1" smtClean="0"/>
              <a:t>two</a:t>
            </a:r>
            <a:r>
              <a:rPr lang="sv-SE" dirty="0" smtClean="0"/>
              <a:t> </a:t>
            </a:r>
            <a:r>
              <a:rPr lang="sv-SE" dirty="0" err="1" smtClean="0"/>
              <a:t>weeks</a:t>
            </a:r>
            <a:r>
              <a:rPr lang="sv-SE" dirty="0" smtClean="0"/>
              <a:t> </a:t>
            </a:r>
            <a:r>
              <a:rPr lang="sv-SE" dirty="0" err="1" smtClean="0"/>
              <a:t>before</a:t>
            </a:r>
            <a:r>
              <a:rPr lang="sv-SE" dirty="0" smtClean="0"/>
              <a:t> the examination.</a:t>
            </a:r>
          </a:p>
          <a:p>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21</a:t>
            </a:fld>
            <a:endParaRPr lang="sv-SE"/>
          </a:p>
        </p:txBody>
      </p:sp>
    </p:spTree>
    <p:extLst>
      <p:ext uri="{BB962C8B-B14F-4D97-AF65-F5344CB8AC3E}">
        <p14:creationId xmlns:p14="http://schemas.microsoft.com/office/powerpoint/2010/main" val="16693723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want to find scheduled courses, for example, before applying to courses or to find exams, you can use Schedule Search.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you can search schedules both for courses and programs.</a:t>
            </a:r>
          </a:p>
          <a:p>
            <a:r>
              <a:rPr lang="en-US" dirty="0" smtClean="0"/>
              <a:t>You can view your timetables in calendar programs, such as Google calendar, Outlook or Webmail.</a:t>
            </a:r>
          </a:p>
          <a:p>
            <a:r>
              <a:rPr lang="en-US" dirty="0" smtClean="0"/>
              <a:t>Contact course responsible with course or schedule specific questions</a:t>
            </a:r>
          </a:p>
          <a:p>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22</a:t>
            </a:fld>
            <a:endParaRPr lang="sv-SE"/>
          </a:p>
        </p:txBody>
      </p:sp>
    </p:spTree>
    <p:extLst>
      <p:ext uri="{BB962C8B-B14F-4D97-AF65-F5344CB8AC3E}">
        <p14:creationId xmlns:p14="http://schemas.microsoft.com/office/powerpoint/2010/main" val="11859844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dirty="0" smtClean="0"/>
              <a:t>At KTH </a:t>
            </a:r>
            <a:r>
              <a:rPr lang="sv-SE" sz="1200" dirty="0" err="1" smtClean="0"/>
              <a:t>you</a:t>
            </a:r>
            <a:r>
              <a:rPr lang="sv-SE" sz="1200" dirty="0" smtClean="0"/>
              <a:t> </a:t>
            </a:r>
            <a:r>
              <a:rPr lang="sv-SE" sz="1200" dirty="0" err="1" smtClean="0"/>
              <a:t>will</a:t>
            </a:r>
            <a:r>
              <a:rPr lang="sv-SE" sz="1200" dirty="0" smtClean="0"/>
              <a:t> be given a T-</a:t>
            </a:r>
            <a:r>
              <a:rPr lang="sv-SE" sz="1200" dirty="0" err="1" smtClean="0"/>
              <a:t>number</a:t>
            </a:r>
            <a:r>
              <a:rPr lang="sv-SE" sz="1200" dirty="0" smtClean="0"/>
              <a:t>. </a:t>
            </a:r>
            <a:r>
              <a:rPr lang="sv-SE" sz="1200" dirty="0" err="1" smtClean="0"/>
              <a:t>This</a:t>
            </a:r>
            <a:r>
              <a:rPr lang="sv-SE" sz="1200" dirty="0" smtClean="0"/>
              <a:t> </a:t>
            </a:r>
            <a:r>
              <a:rPr lang="sv-SE" sz="1200" dirty="0" err="1" smtClean="0"/>
              <a:t>number</a:t>
            </a:r>
            <a:r>
              <a:rPr lang="sv-SE" sz="1200" baseline="0" dirty="0" smtClean="0"/>
              <a:t> is </a:t>
            </a:r>
            <a:r>
              <a:rPr lang="sv-SE" sz="1200" baseline="0" dirty="0" err="1" smtClean="0"/>
              <a:t>used</a:t>
            </a:r>
            <a:r>
              <a:rPr lang="sv-SE" sz="1200" baseline="0" dirty="0" smtClean="0"/>
              <a:t> </a:t>
            </a:r>
            <a:r>
              <a:rPr lang="sv-SE" sz="1200" baseline="0" dirty="0" err="1" smtClean="0"/>
              <a:t>to</a:t>
            </a:r>
            <a:r>
              <a:rPr lang="sv-SE" sz="1200" baseline="0" dirty="0" smtClean="0"/>
              <a:t> </a:t>
            </a:r>
            <a:r>
              <a:rPr lang="sv-SE" sz="1200" baseline="0" dirty="0" err="1" smtClean="0"/>
              <a:t>identify</a:t>
            </a:r>
            <a:r>
              <a:rPr lang="sv-SE" sz="1200" baseline="0" dirty="0" smtClean="0"/>
              <a:t> </a:t>
            </a:r>
            <a:r>
              <a:rPr lang="sv-SE" sz="1200" baseline="0" dirty="0" err="1" smtClean="0"/>
              <a:t>you</a:t>
            </a:r>
            <a:r>
              <a:rPr lang="sv-SE" sz="1200" baseline="0" dirty="0" smtClean="0"/>
              <a:t> in </a:t>
            </a:r>
            <a:r>
              <a:rPr lang="sv-SE" sz="1200" baseline="0" dirty="0" err="1" smtClean="0"/>
              <a:t>our</a:t>
            </a:r>
            <a:r>
              <a:rPr lang="sv-SE" sz="1200" baseline="0" dirty="0" smtClean="0"/>
              <a:t> systems. </a:t>
            </a:r>
            <a:r>
              <a:rPr lang="sv-SE" sz="1200" dirty="0" err="1" smtClean="0"/>
              <a:t>Your</a:t>
            </a:r>
            <a:r>
              <a:rPr lang="sv-SE" sz="1200" dirty="0" smtClean="0"/>
              <a:t> T-</a:t>
            </a:r>
            <a:r>
              <a:rPr lang="sv-SE" sz="1200" dirty="0" err="1" smtClean="0"/>
              <a:t>number</a:t>
            </a:r>
            <a:r>
              <a:rPr lang="sv-SE" sz="1200" dirty="0" smtClean="0"/>
              <a:t> </a:t>
            </a:r>
            <a:r>
              <a:rPr lang="sv-SE" sz="1200" dirty="0" err="1" smtClean="0"/>
              <a:t>consist</a:t>
            </a:r>
            <a:r>
              <a:rPr lang="sv-SE" sz="1200" dirty="0" smtClean="0"/>
              <a:t> </a:t>
            </a:r>
            <a:r>
              <a:rPr lang="sv-SE" sz="1200" dirty="0" err="1" smtClean="0"/>
              <a:t>of</a:t>
            </a:r>
            <a:r>
              <a:rPr lang="sv-SE" sz="1200" dirty="0" smtClean="0"/>
              <a:t> </a:t>
            </a:r>
            <a:r>
              <a:rPr lang="sv-SE" sz="1200" dirty="0" err="1" smtClean="0"/>
              <a:t>your</a:t>
            </a:r>
            <a:r>
              <a:rPr lang="sv-SE" sz="1200" dirty="0" smtClean="0"/>
              <a:t> date </a:t>
            </a:r>
            <a:r>
              <a:rPr lang="sv-SE" sz="1200" dirty="0" err="1" smtClean="0"/>
              <a:t>of</a:t>
            </a:r>
            <a:r>
              <a:rPr lang="sv-SE" sz="1200" dirty="0" smtClean="0"/>
              <a:t> </a:t>
            </a:r>
            <a:r>
              <a:rPr lang="sv-SE" sz="1200" dirty="0" err="1" smtClean="0"/>
              <a:t>birth</a:t>
            </a:r>
            <a:r>
              <a:rPr lang="sv-SE" sz="1200" dirty="0" smtClean="0"/>
              <a:t>, the letter T and </a:t>
            </a:r>
            <a:r>
              <a:rPr lang="sv-SE" sz="1200" dirty="0" err="1" smtClean="0"/>
              <a:t>three</a:t>
            </a:r>
            <a:r>
              <a:rPr lang="sv-SE" sz="1200" dirty="0" smtClean="0"/>
              <a:t> </a:t>
            </a:r>
            <a:r>
              <a:rPr lang="sv-SE" sz="1200" dirty="0" err="1" smtClean="0"/>
              <a:t>digits</a:t>
            </a:r>
            <a:r>
              <a:rPr lang="sv-SE" sz="1200" dirty="0" smtClean="0"/>
              <a:t> (</a:t>
            </a:r>
            <a:r>
              <a:rPr lang="en-US" sz="1200" dirty="0" smtClean="0"/>
              <a:t>YYMMDD-TXXX</a:t>
            </a:r>
            <a:r>
              <a:rPr lang="sv-SE" sz="1200" dirty="0" smtClean="0"/>
              <a:t>)</a:t>
            </a:r>
          </a:p>
          <a:p>
            <a:endParaRPr lang="sv-SE" sz="1200" dirty="0" smtClean="0"/>
          </a:p>
          <a:p>
            <a:r>
              <a:rPr lang="sv-SE" sz="1200" dirty="0" smtClean="0"/>
              <a:t>It looks </a:t>
            </a:r>
            <a:r>
              <a:rPr lang="sv-SE" sz="1200" dirty="0" err="1" smtClean="0"/>
              <a:t>similar</a:t>
            </a:r>
            <a:r>
              <a:rPr lang="sv-SE" sz="1200" dirty="0" smtClean="0"/>
              <a:t> </a:t>
            </a:r>
            <a:r>
              <a:rPr lang="sv-SE" sz="1200" dirty="0" err="1" smtClean="0"/>
              <a:t>to</a:t>
            </a:r>
            <a:r>
              <a:rPr lang="sv-SE" sz="1200" dirty="0" smtClean="0"/>
              <a:t> a </a:t>
            </a:r>
            <a:r>
              <a:rPr lang="en-US" sz="1200" dirty="0" smtClean="0"/>
              <a:t>personal identity number that can be issued by the Swedish Tax Agency but should not be confused.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personal identity number is obtained when a person is entered in the Swedish population register by the Swedish Tax Agency.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Only international students who have a residence permit for at least 12 months or are admitted to studies for 13 months or more, can apply for a Swedish personal identity number from the Swedish Tax Agency.</a:t>
            </a:r>
            <a:r>
              <a:rPr lang="en-US" baseline="0" dirty="0" smtClean="0"/>
              <a:t> </a:t>
            </a:r>
            <a:endParaRPr lang="sv-SE" sz="1200" dirty="0" smtClean="0"/>
          </a:p>
          <a:p>
            <a:endParaRPr lang="sv-SE" sz="1200" dirty="0" smtClean="0"/>
          </a:p>
          <a:p>
            <a:r>
              <a:rPr lang="sv-SE" sz="1200" dirty="0" smtClean="0"/>
              <a:t>T-</a:t>
            </a:r>
            <a:r>
              <a:rPr lang="sv-SE" sz="1200" dirty="0" err="1" smtClean="0"/>
              <a:t>number</a:t>
            </a:r>
            <a:r>
              <a:rPr lang="sv-SE" sz="1200" dirty="0" smtClean="0"/>
              <a:t> is </a:t>
            </a:r>
            <a:r>
              <a:rPr lang="sv-SE" sz="1200" dirty="0" err="1" smtClean="0"/>
              <a:t>only</a:t>
            </a:r>
            <a:r>
              <a:rPr lang="sv-SE" sz="1200" dirty="0" smtClean="0"/>
              <a:t> </a:t>
            </a:r>
            <a:r>
              <a:rPr lang="sv-SE" sz="1200" dirty="0" err="1" smtClean="0"/>
              <a:t>used</a:t>
            </a:r>
            <a:r>
              <a:rPr lang="sv-SE" sz="1200" dirty="0" smtClean="0"/>
              <a:t> by KTH, the Student Union and student </a:t>
            </a:r>
            <a:r>
              <a:rPr lang="sv-SE" sz="1200" dirty="0" err="1" smtClean="0"/>
              <a:t>housing</a:t>
            </a:r>
            <a:r>
              <a:rPr lang="sv-SE" sz="1200" dirty="0" smtClean="0"/>
              <a:t> </a:t>
            </a:r>
            <a:r>
              <a:rPr lang="sv-SE" sz="1200" dirty="0" err="1" smtClean="0"/>
              <a:t>queue</a:t>
            </a:r>
            <a:r>
              <a:rPr lang="sv-SE" sz="1200" dirty="0" smtClean="0"/>
              <a:t>.</a:t>
            </a:r>
          </a:p>
        </p:txBody>
      </p:sp>
      <p:sp>
        <p:nvSpPr>
          <p:cNvPr id="4" name="Slide Number Placeholder 3"/>
          <p:cNvSpPr>
            <a:spLocks noGrp="1"/>
          </p:cNvSpPr>
          <p:nvPr>
            <p:ph type="sldNum" sz="quarter" idx="10"/>
          </p:nvPr>
        </p:nvSpPr>
        <p:spPr/>
        <p:txBody>
          <a:bodyPr/>
          <a:lstStyle/>
          <a:p>
            <a:fld id="{FE1CEF0E-A006-49D1-B11C-B7DDEA698E0F}" type="slidenum">
              <a:rPr lang="sv-SE" smtClean="0"/>
              <a:t>23</a:t>
            </a:fld>
            <a:endParaRPr lang="sv-SE"/>
          </a:p>
        </p:txBody>
      </p:sp>
    </p:spTree>
    <p:extLst>
      <p:ext uri="{BB962C8B-B14F-4D97-AF65-F5344CB8AC3E}">
        <p14:creationId xmlns:p14="http://schemas.microsoft.com/office/powerpoint/2010/main" val="34003904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smtClean="0"/>
              <a:t>Här får</a:t>
            </a:r>
            <a:r>
              <a:rPr lang="sv-SE" baseline="0" dirty="0" smtClean="0"/>
              <a:t> ni själva lägga in information om i</a:t>
            </a:r>
            <a:r>
              <a:rPr lang="sv-SE" dirty="0" smtClean="0"/>
              <a:t>ntroschema</a:t>
            </a:r>
            <a:r>
              <a:rPr lang="sv-SE" baseline="0" dirty="0" smtClean="0"/>
              <a:t> samt eventuell kontaktinformation</a:t>
            </a:r>
            <a:endParaRPr lang="sv-SE" dirty="0" smtClean="0"/>
          </a:p>
        </p:txBody>
      </p:sp>
      <p:sp>
        <p:nvSpPr>
          <p:cNvPr id="4" name="Slide Number Placeholder 3"/>
          <p:cNvSpPr>
            <a:spLocks noGrp="1"/>
          </p:cNvSpPr>
          <p:nvPr>
            <p:ph type="sldNum" sz="quarter" idx="10"/>
          </p:nvPr>
        </p:nvSpPr>
        <p:spPr/>
        <p:txBody>
          <a:bodyPr/>
          <a:lstStyle/>
          <a:p>
            <a:fld id="{FE1CEF0E-A006-49D1-B11C-B7DDEA698E0F}" type="slidenum">
              <a:rPr lang="sv-SE" smtClean="0"/>
              <a:t>24</a:t>
            </a:fld>
            <a:endParaRPr lang="sv-SE"/>
          </a:p>
        </p:txBody>
      </p:sp>
    </p:spTree>
    <p:extLst>
      <p:ext uri="{BB962C8B-B14F-4D97-AF65-F5344CB8AC3E}">
        <p14:creationId xmlns:p14="http://schemas.microsoft.com/office/powerpoint/2010/main" val="9160425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FE1CEF0E-A006-49D1-B11C-B7DDEA698E0F}" type="slidenum">
              <a:rPr lang="sv-SE" smtClean="0"/>
              <a:t>25</a:t>
            </a:fld>
            <a:endParaRPr lang="sv-SE"/>
          </a:p>
        </p:txBody>
      </p:sp>
    </p:spTree>
    <p:extLst>
      <p:ext uri="{BB962C8B-B14F-4D97-AF65-F5344CB8AC3E}">
        <p14:creationId xmlns:p14="http://schemas.microsoft.com/office/powerpoint/2010/main" val="24861837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FE1CEF0E-A006-49D1-B11C-B7DDEA698E0F}" type="slidenum">
              <a:rPr lang="sv-SE" smtClean="0"/>
              <a:t>26</a:t>
            </a:fld>
            <a:endParaRPr lang="sv-SE"/>
          </a:p>
        </p:txBody>
      </p:sp>
    </p:spTree>
    <p:extLst>
      <p:ext uri="{BB962C8B-B14F-4D97-AF65-F5344CB8AC3E}">
        <p14:creationId xmlns:p14="http://schemas.microsoft.com/office/powerpoint/2010/main" val="36739306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FE1CEF0E-A006-49D1-B11C-B7DDEA698E0F}" type="slidenum">
              <a:rPr lang="sv-SE" smtClean="0"/>
              <a:t>27</a:t>
            </a:fld>
            <a:endParaRPr lang="sv-SE"/>
          </a:p>
        </p:txBody>
      </p:sp>
    </p:spTree>
    <p:extLst>
      <p:ext uri="{BB962C8B-B14F-4D97-AF65-F5344CB8AC3E}">
        <p14:creationId xmlns:p14="http://schemas.microsoft.com/office/powerpoint/2010/main" val="24117205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BFDAAABC-AA03-416D-AD15-F3127C56800C}" type="slidenum">
              <a:rPr lang="sv-SE" smtClean="0"/>
              <a:t>30</a:t>
            </a:fld>
            <a:endParaRPr lang="sv-SE"/>
          </a:p>
        </p:txBody>
      </p:sp>
    </p:spTree>
    <p:extLst>
      <p:ext uri="{BB962C8B-B14F-4D97-AF65-F5344CB8AC3E}">
        <p14:creationId xmlns:p14="http://schemas.microsoft.com/office/powerpoint/2010/main" val="25644061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1.bin"/></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_eng">
    <p:spTree>
      <p:nvGrpSpPr>
        <p:cNvPr id="1" name=""/>
        <p:cNvGrpSpPr/>
        <p:nvPr/>
      </p:nvGrpSpPr>
      <p:grpSpPr>
        <a:xfrm>
          <a:off x="0" y="0"/>
          <a:ext cx="0" cy="0"/>
          <a:chOff x="0" y="0"/>
          <a:chExt cx="0" cy="0"/>
        </a:xfrm>
      </p:grpSpPr>
      <p:graphicFrame>
        <p:nvGraphicFramePr>
          <p:cNvPr id="5" name="Objekt 4" hidden="1"/>
          <p:cNvGraphicFramePr>
            <a:graphicFrameLocks noChangeAspect="1"/>
          </p:cNvGraphicFramePr>
          <p:nvPr userDrawn="1">
            <p:custDataLst>
              <p:tags r:id="rId2"/>
            </p:custDataLst>
            <p:extLst>
              <p:ext uri="{D42A27DB-BD31-4B8C-83A1-F6EECF244321}">
                <p14:modId xmlns:p14="http://schemas.microsoft.com/office/powerpoint/2010/main" val="59151067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7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4" name="Rektangel 13"/>
          <p:cNvSpPr/>
          <p:nvPr userDrawn="1"/>
        </p:nvSpPr>
        <p:spPr bwMode="gray">
          <a:xfrm>
            <a:off x="0" y="3613150"/>
            <a:ext cx="9144000" cy="3244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568185" y="1161181"/>
            <a:ext cx="6984337" cy="1043684"/>
          </a:xfrm>
        </p:spPr>
        <p:txBody>
          <a:bodyPr>
            <a:normAutofit/>
          </a:bodyPr>
          <a:lstStyle>
            <a:lvl1pPr algn="l">
              <a:lnSpc>
                <a:spcPts val="3800"/>
              </a:lnSpc>
              <a:defRPr sz="3600" b="1"/>
            </a:lvl1pPr>
          </a:lstStyle>
          <a:p>
            <a:r>
              <a:rPr lang="sv-SE" smtClean="0"/>
              <a:t>Klicka här för att ändra format</a:t>
            </a:r>
            <a:endParaRPr lang="en-GB" dirty="0"/>
          </a:p>
        </p:txBody>
      </p:sp>
      <p:sp>
        <p:nvSpPr>
          <p:cNvPr id="3" name="Underrubrik 2"/>
          <p:cNvSpPr>
            <a:spLocks noGrp="1"/>
          </p:cNvSpPr>
          <p:nvPr>
            <p:ph type="subTitle" idx="1"/>
          </p:nvPr>
        </p:nvSpPr>
        <p:spPr bwMode="gray">
          <a:xfrm>
            <a:off x="1567963" y="2276872"/>
            <a:ext cx="6987075" cy="936104"/>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en-GB" dirty="0"/>
          </a:p>
        </p:txBody>
      </p:sp>
      <p:pic>
        <p:nvPicPr>
          <p:cNvPr id="1026" name="Picture 2" descr="http://intra.kth.se/polopoly_fs/1.383275!/image/KTH_pngs.png"/>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r="36469" b="7207"/>
          <a:stretch/>
        </p:blipFill>
        <p:spPr bwMode="gray">
          <a:xfrm>
            <a:off x="347663" y="344488"/>
            <a:ext cx="803938" cy="803275"/>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userDrawn="1"/>
        </p:nvSpPr>
        <p:spPr bwMode="gray">
          <a:xfrm>
            <a:off x="-3236" y="4049403"/>
            <a:ext cx="9150869" cy="1215998"/>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userDrawn="1"/>
        </p:nvSpPr>
        <p:spPr bwMode="gray">
          <a:xfrm>
            <a:off x="-7917" y="4480919"/>
            <a:ext cx="9161634" cy="1894152"/>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userDrawn="1"/>
        </p:nvSpPr>
        <p:spPr bwMode="gray">
          <a:xfrm>
            <a:off x="3" y="4482313"/>
            <a:ext cx="9143997" cy="1084634"/>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userDrawn="1"/>
        </p:nvSpPr>
        <p:spPr bwMode="gray">
          <a:xfrm>
            <a:off x="-4979" y="4336985"/>
            <a:ext cx="9147342" cy="1757619"/>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userDrawn="1"/>
        </p:nvSpPr>
        <p:spPr bwMode="gray">
          <a:xfrm>
            <a:off x="-10278" y="5966252"/>
            <a:ext cx="9157459" cy="323466"/>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ruta 5"/>
          <p:cNvSpPr txBox="1"/>
          <p:nvPr userDrawn="1"/>
        </p:nvSpPr>
        <p:spPr>
          <a:xfrm>
            <a:off x="7103422" y="263482"/>
            <a:ext cx="1779654" cy="430887"/>
          </a:xfrm>
          <a:prstGeom prst="rect">
            <a:avLst/>
          </a:prstGeom>
          <a:noFill/>
        </p:spPr>
        <p:txBody>
          <a:bodyPr wrap="none" rtlCol="0">
            <a:spAutoFit/>
          </a:bodyPr>
          <a:lstStyle/>
          <a:p>
            <a:r>
              <a:rPr lang="sv-SE" sz="1100" b="1" dirty="0" smtClean="0"/>
              <a:t>KTH ROYAL INSTITUTE</a:t>
            </a:r>
            <a:br>
              <a:rPr lang="sv-SE" sz="1100" b="1" dirty="0" smtClean="0"/>
            </a:br>
            <a:r>
              <a:rPr lang="sv-SE" sz="1100" b="1" dirty="0" smtClean="0"/>
              <a:t>OF</a:t>
            </a:r>
            <a:r>
              <a:rPr lang="sv-SE" sz="1100" b="1" baseline="0" dirty="0" smtClean="0"/>
              <a:t> TECHNOLOGY</a:t>
            </a:r>
            <a:endParaRPr lang="sv-SE" sz="1100" b="1" dirty="0"/>
          </a:p>
        </p:txBody>
      </p:sp>
    </p:spTree>
    <p:extLst>
      <p:ext uri="{BB962C8B-B14F-4D97-AF65-F5344CB8AC3E}">
        <p14:creationId xmlns:p14="http://schemas.microsoft.com/office/powerpoint/2010/main" val="340480248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Rektangel 13"/>
          <p:cNvSpPr/>
          <p:nvPr userDrawn="1"/>
        </p:nvSpPr>
        <p:spPr bwMode="gray">
          <a:xfrm>
            <a:off x="0" y="3613150"/>
            <a:ext cx="9144000" cy="3244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568185" y="1161181"/>
            <a:ext cx="6984337" cy="1043684"/>
          </a:xfrm>
        </p:spPr>
        <p:txBody>
          <a:bodyPr>
            <a:normAutofit/>
          </a:bodyPr>
          <a:lstStyle>
            <a:lvl1pPr algn="l">
              <a:lnSpc>
                <a:spcPts val="3800"/>
              </a:lnSpc>
              <a:defRPr sz="3600" b="1"/>
            </a:lvl1pPr>
          </a:lstStyle>
          <a:p>
            <a:r>
              <a:rPr lang="sv-SE" smtClean="0"/>
              <a:t>Klicka här för att ändra format</a:t>
            </a:r>
            <a:endParaRPr lang="en-GB" dirty="0"/>
          </a:p>
        </p:txBody>
      </p:sp>
      <p:sp>
        <p:nvSpPr>
          <p:cNvPr id="3" name="Underrubrik 2"/>
          <p:cNvSpPr>
            <a:spLocks noGrp="1"/>
          </p:cNvSpPr>
          <p:nvPr>
            <p:ph type="subTitle" idx="1"/>
          </p:nvPr>
        </p:nvSpPr>
        <p:spPr bwMode="gray">
          <a:xfrm>
            <a:off x="1567963" y="2276872"/>
            <a:ext cx="6987075" cy="936104"/>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en-GB" dirty="0"/>
          </a:p>
        </p:txBody>
      </p:sp>
      <p:pic>
        <p:nvPicPr>
          <p:cNvPr id="1026" name="Picture 2" descr="http://intra.kth.se/polopoly_fs/1.383275!/image/KTH_pngs.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36469" b="7207"/>
          <a:stretch/>
        </p:blipFill>
        <p:spPr bwMode="gray">
          <a:xfrm>
            <a:off x="347663" y="344488"/>
            <a:ext cx="803938" cy="803275"/>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userDrawn="1"/>
        </p:nvSpPr>
        <p:spPr bwMode="gray">
          <a:xfrm>
            <a:off x="-3236" y="4049403"/>
            <a:ext cx="9150869" cy="1215998"/>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userDrawn="1"/>
        </p:nvSpPr>
        <p:spPr bwMode="gray">
          <a:xfrm>
            <a:off x="-7917" y="4480919"/>
            <a:ext cx="9161634" cy="1894152"/>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userDrawn="1"/>
        </p:nvSpPr>
        <p:spPr bwMode="gray">
          <a:xfrm>
            <a:off x="3" y="4482313"/>
            <a:ext cx="9143997" cy="1084634"/>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userDrawn="1"/>
        </p:nvSpPr>
        <p:spPr bwMode="gray">
          <a:xfrm>
            <a:off x="-4979" y="4336985"/>
            <a:ext cx="9147342" cy="1757619"/>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userDrawn="1"/>
        </p:nvSpPr>
        <p:spPr bwMode="gray">
          <a:xfrm>
            <a:off x="-10278" y="5966252"/>
            <a:ext cx="9157459" cy="323466"/>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616334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line and Content">
    <p:spTree>
      <p:nvGrpSpPr>
        <p:cNvPr id="1" name=""/>
        <p:cNvGrpSpPr/>
        <p:nvPr/>
      </p:nvGrpSpPr>
      <p:grpSpPr>
        <a:xfrm>
          <a:off x="0" y="0"/>
          <a:ext cx="0" cy="0"/>
          <a:chOff x="0" y="0"/>
          <a:chExt cx="0" cy="0"/>
        </a:xfrm>
      </p:grpSpPr>
      <p:sp>
        <p:nvSpPr>
          <p:cNvPr id="6"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7" name="Platshållare för innehåll 2"/>
          <p:cNvSpPr>
            <a:spLocks noGrp="1"/>
          </p:cNvSpPr>
          <p:nvPr>
            <p:ph idx="1"/>
          </p:nvPr>
        </p:nvSpPr>
        <p:spPr>
          <a:xfrm>
            <a:off x="1619250" y="1582739"/>
            <a:ext cx="6935788"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2019-08-27</a:t>
            </a:fld>
            <a:endParaRPr lang="sv-SE"/>
          </a:p>
        </p:txBody>
      </p:sp>
      <p:sp>
        <p:nvSpPr>
          <p:cNvPr id="9"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0"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18266394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582739"/>
            <a:ext cx="3312790"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9" name="Platshållare för bild 8"/>
          <p:cNvSpPr>
            <a:spLocks noGrp="1"/>
          </p:cNvSpPr>
          <p:nvPr>
            <p:ph type="pic" sz="quarter" idx="13"/>
          </p:nvPr>
        </p:nvSpPr>
        <p:spPr>
          <a:xfrm>
            <a:off x="5226050" y="1582739"/>
            <a:ext cx="3328988" cy="4078286"/>
          </a:xfrm>
        </p:spPr>
        <p:txBody>
          <a:bodyPr/>
          <a:lstStyle/>
          <a:p>
            <a:r>
              <a:rPr lang="sv-SE" smtClean="0"/>
              <a:t>Klicka på ikonen för att lägga till en bild</a:t>
            </a:r>
            <a:endParaRPr lang="en-GB"/>
          </a:p>
        </p:txBody>
      </p:sp>
      <p:sp>
        <p:nvSpPr>
          <p:cNvPr id="8"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10"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2019-08-27</a:t>
            </a:fld>
            <a:endParaRPr lang="sv-SE"/>
          </a:p>
        </p:txBody>
      </p:sp>
      <p:sp>
        <p:nvSpPr>
          <p:cNvPr id="11"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2"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183420318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graph">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582739"/>
            <a:ext cx="3312790"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Platshållare för diagram 7"/>
          <p:cNvSpPr>
            <a:spLocks noGrp="1"/>
          </p:cNvSpPr>
          <p:nvPr>
            <p:ph type="chart" sz="quarter" idx="13"/>
          </p:nvPr>
        </p:nvSpPr>
        <p:spPr>
          <a:xfrm>
            <a:off x="5226050" y="1582740"/>
            <a:ext cx="3328988" cy="4078286"/>
          </a:xfrm>
        </p:spPr>
        <p:txBody>
          <a:bodyPr>
            <a:normAutofit/>
          </a:bodyPr>
          <a:lstStyle>
            <a:lvl1pPr>
              <a:defRPr sz="1400"/>
            </a:lvl1pPr>
          </a:lstStyle>
          <a:p>
            <a:r>
              <a:rPr lang="sv-SE" smtClean="0"/>
              <a:t>Klicka på ikonen för att lägga till ett diagram</a:t>
            </a:r>
            <a:endParaRPr lang="en-GB"/>
          </a:p>
        </p:txBody>
      </p:sp>
      <p:sp>
        <p:nvSpPr>
          <p:cNvPr id="9"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10"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2019-08-27</a:t>
            </a:fld>
            <a:endParaRPr lang="sv-SE"/>
          </a:p>
        </p:txBody>
      </p:sp>
      <p:sp>
        <p:nvSpPr>
          <p:cNvPr id="11"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2"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91149574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5226050" y="1582739"/>
            <a:ext cx="3328988" cy="4078286"/>
          </a:xfrm>
        </p:spPr>
        <p:txBody>
          <a:bodyPr/>
          <a:lstStyle/>
          <a:p>
            <a:r>
              <a:rPr lang="sv-SE" smtClean="0"/>
              <a:t>Klicka på ikonen för att lägga till en bild</a:t>
            </a:r>
            <a:endParaRPr lang="en-GB" dirty="0"/>
          </a:p>
        </p:txBody>
      </p:sp>
      <p:sp>
        <p:nvSpPr>
          <p:cNvPr id="8" name="Platshållare för bild 8"/>
          <p:cNvSpPr>
            <a:spLocks noGrp="1"/>
          </p:cNvSpPr>
          <p:nvPr>
            <p:ph type="pic" sz="quarter" idx="14"/>
          </p:nvPr>
        </p:nvSpPr>
        <p:spPr>
          <a:xfrm>
            <a:off x="1619250" y="1582739"/>
            <a:ext cx="3328988" cy="4078286"/>
          </a:xfrm>
        </p:spPr>
        <p:txBody>
          <a:bodyPr/>
          <a:lstStyle/>
          <a:p>
            <a:r>
              <a:rPr lang="sv-SE" smtClean="0"/>
              <a:t>Klicka på ikonen för att lägga till en bild</a:t>
            </a:r>
            <a:endParaRPr lang="en-GB" dirty="0"/>
          </a:p>
        </p:txBody>
      </p:sp>
      <p:sp>
        <p:nvSpPr>
          <p:cNvPr id="10"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11"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2019-08-27</a:t>
            </a:fld>
            <a:endParaRPr lang="sv-SE"/>
          </a:p>
        </p:txBody>
      </p:sp>
      <p:sp>
        <p:nvSpPr>
          <p:cNvPr id="12"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3"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400736961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0639" y="1582739"/>
            <a:ext cx="9208426" cy="4713858"/>
          </a:xfrm>
          <a:custGeom>
            <a:avLst/>
            <a:gdLst>
              <a:gd name="connsiteX0" fmla="*/ 708568 w 9144000"/>
              <a:gd name="connsiteY0" fmla="*/ 0 h 4251325"/>
              <a:gd name="connsiteX1" fmla="*/ 9144000 w 9144000"/>
              <a:gd name="connsiteY1" fmla="*/ 0 h 4251325"/>
              <a:gd name="connsiteX2" fmla="*/ 9144000 w 9144000"/>
              <a:gd name="connsiteY2" fmla="*/ 0 h 4251325"/>
              <a:gd name="connsiteX3" fmla="*/ 9144000 w 9144000"/>
              <a:gd name="connsiteY3" fmla="*/ 3542757 h 4251325"/>
              <a:gd name="connsiteX4" fmla="*/ 8435432 w 9144000"/>
              <a:gd name="connsiteY4" fmla="*/ 4251325 h 4251325"/>
              <a:gd name="connsiteX5" fmla="*/ 0 w 9144000"/>
              <a:gd name="connsiteY5" fmla="*/ 4251325 h 4251325"/>
              <a:gd name="connsiteX6" fmla="*/ 0 w 9144000"/>
              <a:gd name="connsiteY6" fmla="*/ 4251325 h 4251325"/>
              <a:gd name="connsiteX7" fmla="*/ 0 w 9144000"/>
              <a:gd name="connsiteY7" fmla="*/ 708568 h 4251325"/>
              <a:gd name="connsiteX8" fmla="*/ 708568 w 9144000"/>
              <a:gd name="connsiteY8" fmla="*/ 0 h 4251325"/>
              <a:gd name="connsiteX0" fmla="*/ 180030 w 9301262"/>
              <a:gd name="connsiteY0" fmla="*/ 0 h 4260850"/>
              <a:gd name="connsiteX1" fmla="*/ 9301262 w 9301262"/>
              <a:gd name="connsiteY1" fmla="*/ 9525 h 4260850"/>
              <a:gd name="connsiteX2" fmla="*/ 9301262 w 9301262"/>
              <a:gd name="connsiteY2" fmla="*/ 9525 h 4260850"/>
              <a:gd name="connsiteX3" fmla="*/ 9301262 w 9301262"/>
              <a:gd name="connsiteY3" fmla="*/ 3552282 h 4260850"/>
              <a:gd name="connsiteX4" fmla="*/ 8592694 w 9301262"/>
              <a:gd name="connsiteY4" fmla="*/ 4260850 h 4260850"/>
              <a:gd name="connsiteX5" fmla="*/ 157262 w 9301262"/>
              <a:gd name="connsiteY5" fmla="*/ 4260850 h 4260850"/>
              <a:gd name="connsiteX6" fmla="*/ 157262 w 9301262"/>
              <a:gd name="connsiteY6" fmla="*/ 4260850 h 4260850"/>
              <a:gd name="connsiteX7" fmla="*/ 157262 w 9301262"/>
              <a:gd name="connsiteY7" fmla="*/ 718093 h 4260850"/>
              <a:gd name="connsiteX8" fmla="*/ 180030 w 9301262"/>
              <a:gd name="connsiteY8" fmla="*/ 0 h 4260850"/>
              <a:gd name="connsiteX0" fmla="*/ 23406 w 9144638"/>
              <a:gd name="connsiteY0" fmla="*/ 0 h 4260850"/>
              <a:gd name="connsiteX1" fmla="*/ 9144638 w 9144638"/>
              <a:gd name="connsiteY1" fmla="*/ 9525 h 4260850"/>
              <a:gd name="connsiteX2" fmla="*/ 9144638 w 9144638"/>
              <a:gd name="connsiteY2" fmla="*/ 9525 h 4260850"/>
              <a:gd name="connsiteX3" fmla="*/ 9144638 w 9144638"/>
              <a:gd name="connsiteY3" fmla="*/ 3552282 h 4260850"/>
              <a:gd name="connsiteX4" fmla="*/ 8436070 w 9144638"/>
              <a:gd name="connsiteY4" fmla="*/ 4260850 h 4260850"/>
              <a:gd name="connsiteX5" fmla="*/ 638 w 9144638"/>
              <a:gd name="connsiteY5" fmla="*/ 4260850 h 4260850"/>
              <a:gd name="connsiteX6" fmla="*/ 638 w 9144638"/>
              <a:gd name="connsiteY6" fmla="*/ 4260850 h 4260850"/>
              <a:gd name="connsiteX7" fmla="*/ 638 w 9144638"/>
              <a:gd name="connsiteY7" fmla="*/ 718093 h 4260850"/>
              <a:gd name="connsiteX8" fmla="*/ 23406 w 9144638"/>
              <a:gd name="connsiteY8" fmla="*/ 0 h 4260850"/>
              <a:gd name="connsiteX0" fmla="*/ 11705 w 9161512"/>
              <a:gd name="connsiteY0" fmla="*/ 9525 h 4251325"/>
              <a:gd name="connsiteX1" fmla="*/ 9161512 w 9161512"/>
              <a:gd name="connsiteY1" fmla="*/ 0 h 4251325"/>
              <a:gd name="connsiteX2" fmla="*/ 9161512 w 9161512"/>
              <a:gd name="connsiteY2" fmla="*/ 0 h 4251325"/>
              <a:gd name="connsiteX3" fmla="*/ 9161512 w 9161512"/>
              <a:gd name="connsiteY3" fmla="*/ 3542757 h 4251325"/>
              <a:gd name="connsiteX4" fmla="*/ 8452944 w 9161512"/>
              <a:gd name="connsiteY4" fmla="*/ 4251325 h 4251325"/>
              <a:gd name="connsiteX5" fmla="*/ 17512 w 9161512"/>
              <a:gd name="connsiteY5" fmla="*/ 4251325 h 4251325"/>
              <a:gd name="connsiteX6" fmla="*/ 17512 w 9161512"/>
              <a:gd name="connsiteY6" fmla="*/ 4251325 h 4251325"/>
              <a:gd name="connsiteX7" fmla="*/ 17512 w 9161512"/>
              <a:gd name="connsiteY7" fmla="*/ 708568 h 4251325"/>
              <a:gd name="connsiteX8" fmla="*/ 11705 w 9161512"/>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8441308 w 9149876"/>
              <a:gd name="connsiteY4" fmla="*/ 42513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1316608 w 9149876"/>
              <a:gd name="connsiteY4" fmla="*/ 39465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542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23432 w 9156700"/>
              <a:gd name="connsiteY4" fmla="*/ 39465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0 w 9156700"/>
              <a:gd name="connsiteY6" fmla="*/ 4270375 h 4270375"/>
              <a:gd name="connsiteX7" fmla="*/ 12700 w 9156700"/>
              <a:gd name="connsiteY7" fmla="*/ 708568 h 4270375"/>
              <a:gd name="connsiteX8" fmla="*/ 6893 w 9156700"/>
              <a:gd name="connsiteY8" fmla="*/ 9525 h 427037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084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211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57675 h 4283160"/>
              <a:gd name="connsiteX7" fmla="*/ 12700 w 9156700"/>
              <a:gd name="connsiteY7" fmla="*/ 708568 h 4283160"/>
              <a:gd name="connsiteX8" fmla="*/ 6893 w 9156700"/>
              <a:gd name="connsiteY8" fmla="*/ 9525 h 4283160"/>
              <a:gd name="connsiteX0" fmla="*/ 13243 w 9163050"/>
              <a:gd name="connsiteY0" fmla="*/ 9525 h 4295946"/>
              <a:gd name="connsiteX1" fmla="*/ 9163050 w 9163050"/>
              <a:gd name="connsiteY1" fmla="*/ 0 h 4295946"/>
              <a:gd name="connsiteX2" fmla="*/ 9163050 w 9163050"/>
              <a:gd name="connsiteY2" fmla="*/ 0 h 4295946"/>
              <a:gd name="connsiteX3" fmla="*/ 9163050 w 9163050"/>
              <a:gd name="connsiteY3" fmla="*/ 3923757 h 4295946"/>
              <a:gd name="connsiteX4" fmla="*/ 1348832 w 9163050"/>
              <a:gd name="connsiteY4" fmla="*/ 3921125 h 4295946"/>
              <a:gd name="connsiteX5" fmla="*/ 1209675 w 9163050"/>
              <a:gd name="connsiteY5" fmla="*/ 4283160 h 4295946"/>
              <a:gd name="connsiteX6" fmla="*/ 0 w 9163050"/>
              <a:gd name="connsiteY6" fmla="*/ 4295946 h 4295946"/>
              <a:gd name="connsiteX7" fmla="*/ 19050 w 9163050"/>
              <a:gd name="connsiteY7" fmla="*/ 708568 h 4295946"/>
              <a:gd name="connsiteX8" fmla="*/ 13243 w 9163050"/>
              <a:gd name="connsiteY8" fmla="*/ 9525 h 4295946"/>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1 h 4283160"/>
              <a:gd name="connsiteX7" fmla="*/ 12700 w 9156700"/>
              <a:gd name="connsiteY7" fmla="*/ 708568 h 4283160"/>
              <a:gd name="connsiteX8" fmla="*/ 6893 w 9156700"/>
              <a:gd name="connsiteY8" fmla="*/ 9525 h 4283160"/>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2 h 4283160"/>
              <a:gd name="connsiteX7" fmla="*/ 12700 w 9156700"/>
              <a:gd name="connsiteY7" fmla="*/ 708568 h 4283160"/>
              <a:gd name="connsiteX8" fmla="*/ 6893 w 9156700"/>
              <a:gd name="connsiteY8" fmla="*/ 9525 h 4283160"/>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30693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59604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6812"/>
              <a:gd name="connsiteX1" fmla="*/ 9156700 w 9156700"/>
              <a:gd name="connsiteY1" fmla="*/ 0 h 4276812"/>
              <a:gd name="connsiteX2" fmla="*/ 9156700 w 9156700"/>
              <a:gd name="connsiteY2" fmla="*/ 0 h 4276812"/>
              <a:gd name="connsiteX3" fmla="*/ 9156700 w 9156700"/>
              <a:gd name="connsiteY3" fmla="*/ 3923757 h 4276812"/>
              <a:gd name="connsiteX4" fmla="*/ 1342482 w 9156700"/>
              <a:gd name="connsiteY4" fmla="*/ 3959604 h 4276812"/>
              <a:gd name="connsiteX5" fmla="*/ 1203325 w 9156700"/>
              <a:gd name="connsiteY5" fmla="*/ 4267882 h 4276812"/>
              <a:gd name="connsiteX6" fmla="*/ 0 w 9156700"/>
              <a:gd name="connsiteY6" fmla="*/ 4276812 h 4276812"/>
              <a:gd name="connsiteX7" fmla="*/ 12700 w 9156700"/>
              <a:gd name="connsiteY7" fmla="*/ 708568 h 4276812"/>
              <a:gd name="connsiteX8" fmla="*/ 6893 w 9156700"/>
              <a:gd name="connsiteY8" fmla="*/ 9525 h 427681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69276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54641"/>
              <a:gd name="connsiteY0" fmla="*/ 9525 h 4267882"/>
              <a:gd name="connsiteX1" fmla="*/ 9149876 w 9154641"/>
              <a:gd name="connsiteY1" fmla="*/ 0 h 4267882"/>
              <a:gd name="connsiteX2" fmla="*/ 9149876 w 9154641"/>
              <a:gd name="connsiteY2" fmla="*/ 0 h 4267882"/>
              <a:gd name="connsiteX3" fmla="*/ 9154641 w 9154641"/>
              <a:gd name="connsiteY3" fmla="*/ 3952802 h 4267882"/>
              <a:gd name="connsiteX4" fmla="*/ 1338039 w 9154641"/>
              <a:gd name="connsiteY4" fmla="*/ 3954857 h 4267882"/>
              <a:gd name="connsiteX5" fmla="*/ 1196501 w 9154641"/>
              <a:gd name="connsiteY5" fmla="*/ 4267882 h 4267882"/>
              <a:gd name="connsiteX6" fmla="*/ 2701 w 9154641"/>
              <a:gd name="connsiteY6" fmla="*/ 4264722 h 4267882"/>
              <a:gd name="connsiteX7" fmla="*/ 5876 w 9154641"/>
              <a:gd name="connsiteY7" fmla="*/ 708568 h 4267882"/>
              <a:gd name="connsiteX8" fmla="*/ 69 w 9154641"/>
              <a:gd name="connsiteY8" fmla="*/ 9525 h 4267882"/>
              <a:gd name="connsiteX0" fmla="*/ 69 w 9154641"/>
              <a:gd name="connsiteY0" fmla="*/ 0 h 4277584"/>
              <a:gd name="connsiteX1" fmla="*/ 9149876 w 9154641"/>
              <a:gd name="connsiteY1" fmla="*/ 9702 h 4277584"/>
              <a:gd name="connsiteX2" fmla="*/ 9149876 w 9154641"/>
              <a:gd name="connsiteY2" fmla="*/ 9702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174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0600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7847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19844 w 9150032"/>
              <a:gd name="connsiteY4" fmla="*/ 3967847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5 w 9150032"/>
              <a:gd name="connsiteY4" fmla="*/ 3960599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3115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3115 w 9150032"/>
              <a:gd name="connsiteY5" fmla="*/ 4275168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4831"/>
              <a:gd name="connsiteX1" fmla="*/ 9149876 w 9150032"/>
              <a:gd name="connsiteY1" fmla="*/ 9702 h 4284831"/>
              <a:gd name="connsiteX2" fmla="*/ 9149876 w 9150032"/>
              <a:gd name="connsiteY2" fmla="*/ 89 h 4284831"/>
              <a:gd name="connsiteX3" fmla="*/ 9141983 w 9150032"/>
              <a:gd name="connsiteY3" fmla="*/ 3960138 h 4284831"/>
              <a:gd name="connsiteX4" fmla="*/ 1326965 w 9150032"/>
              <a:gd name="connsiteY4" fmla="*/ 3960599 h 4284831"/>
              <a:gd name="connsiteX5" fmla="*/ 1210742 w 9150032"/>
              <a:gd name="connsiteY5" fmla="*/ 4284831 h 4284831"/>
              <a:gd name="connsiteX6" fmla="*/ 2701 w 9150032"/>
              <a:gd name="connsiteY6" fmla="*/ 4279257 h 4284831"/>
              <a:gd name="connsiteX7" fmla="*/ 5876 w 9150032"/>
              <a:gd name="connsiteY7" fmla="*/ 718270 h 4284831"/>
              <a:gd name="connsiteX8" fmla="*/ 69 w 9150032"/>
              <a:gd name="connsiteY8" fmla="*/ 0 h 4284831"/>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4089"/>
              <a:gd name="connsiteX1" fmla="*/ 9149876 w 9150032"/>
              <a:gd name="connsiteY1" fmla="*/ 9702 h 4284089"/>
              <a:gd name="connsiteX2" fmla="*/ 9149876 w 9150032"/>
              <a:gd name="connsiteY2" fmla="*/ 89 h 4284089"/>
              <a:gd name="connsiteX3" fmla="*/ 9141983 w 9150032"/>
              <a:gd name="connsiteY3" fmla="*/ 3960138 h 4284089"/>
              <a:gd name="connsiteX4" fmla="*/ 1326965 w 9150032"/>
              <a:gd name="connsiteY4" fmla="*/ 3960599 h 4284089"/>
              <a:gd name="connsiteX5" fmla="*/ 1213116 w 9150032"/>
              <a:gd name="connsiteY5" fmla="*/ 4282416 h 4284089"/>
              <a:gd name="connsiteX6" fmla="*/ 2701 w 9150032"/>
              <a:gd name="connsiteY6" fmla="*/ 4284089 h 4284089"/>
              <a:gd name="connsiteX7" fmla="*/ 5876 w 9150032"/>
              <a:gd name="connsiteY7" fmla="*/ 718270 h 4284089"/>
              <a:gd name="connsiteX8" fmla="*/ 69 w 9150032"/>
              <a:gd name="connsiteY8" fmla="*/ 0 h 4284089"/>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5075 w 9150032"/>
              <a:gd name="connsiteY6" fmla="*/ 4281672 h 4282416"/>
              <a:gd name="connsiteX7" fmla="*/ 5876 w 9150032"/>
              <a:gd name="connsiteY7" fmla="*/ 718270 h 4282416"/>
              <a:gd name="connsiteX8" fmla="*/ 69 w 9150032"/>
              <a:gd name="connsiteY8" fmla="*/ 0 h 4282416"/>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5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2219 w 9150032"/>
              <a:gd name="connsiteY4" fmla="*/ 3970263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7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31714 w 9150006"/>
              <a:gd name="connsiteY4" fmla="*/ 3963015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17134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07470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5733 w 9150006"/>
              <a:gd name="connsiteY5" fmla="*/ 4005054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3360 w 9150006"/>
              <a:gd name="connsiteY5" fmla="*/ 4002638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213854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196100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65541"/>
              <a:gd name="connsiteX1" fmla="*/ 9150613 w 9152201"/>
              <a:gd name="connsiteY1" fmla="*/ 9702 h 4265541"/>
              <a:gd name="connsiteX2" fmla="*/ 9150613 w 9152201"/>
              <a:gd name="connsiteY2" fmla="*/ 89 h 4265541"/>
              <a:gd name="connsiteX3" fmla="*/ 9140347 w 9152201"/>
              <a:gd name="connsiteY3" fmla="*/ 3967387 h 4265541"/>
              <a:gd name="connsiteX4" fmla="*/ 1344317 w 9152201"/>
              <a:gd name="connsiteY4" fmla="*/ 3963016 h 4265541"/>
              <a:gd name="connsiteX5" fmla="*/ 1269350 w 9152201"/>
              <a:gd name="connsiteY5" fmla="*/ 4009885 h 4265541"/>
              <a:gd name="connsiteX6" fmla="*/ 1262230 w 9152201"/>
              <a:gd name="connsiteY6" fmla="*/ 4220084 h 4265541"/>
              <a:gd name="connsiteX7" fmla="*/ 1196100 w 9152201"/>
              <a:gd name="connsiteY7" fmla="*/ 4258492 h 4265541"/>
              <a:gd name="connsiteX8" fmla="*/ 4376 w 9152201"/>
              <a:gd name="connsiteY8" fmla="*/ 4265541 h 4265541"/>
              <a:gd name="connsiteX9" fmla="*/ 6613 w 9152201"/>
              <a:gd name="connsiteY9" fmla="*/ 718270 h 4265541"/>
              <a:gd name="connsiteX10" fmla="*/ 806 w 9152201"/>
              <a:gd name="connsiteY10" fmla="*/ 0 h 4265541"/>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75580"/>
              <a:gd name="connsiteX1" fmla="*/ 9150613 w 9152201"/>
              <a:gd name="connsiteY1" fmla="*/ 9702 h 4275580"/>
              <a:gd name="connsiteX2" fmla="*/ 9150613 w 9152201"/>
              <a:gd name="connsiteY2" fmla="*/ 89 h 4275580"/>
              <a:gd name="connsiteX3" fmla="*/ 9140347 w 9152201"/>
              <a:gd name="connsiteY3" fmla="*/ 3967387 h 4275580"/>
              <a:gd name="connsiteX4" fmla="*/ 1344317 w 9152201"/>
              <a:gd name="connsiteY4" fmla="*/ 3963016 h 4275580"/>
              <a:gd name="connsiteX5" fmla="*/ 1269350 w 9152201"/>
              <a:gd name="connsiteY5" fmla="*/ 4009885 h 4275580"/>
              <a:gd name="connsiteX6" fmla="*/ 1262230 w 9152201"/>
              <a:gd name="connsiteY6" fmla="*/ 4220084 h 4275580"/>
              <a:gd name="connsiteX7" fmla="*/ 1173736 w 9152201"/>
              <a:gd name="connsiteY7" fmla="*/ 4268653 h 4275580"/>
              <a:gd name="connsiteX8" fmla="*/ 4376 w 9152201"/>
              <a:gd name="connsiteY8" fmla="*/ 4265541 h 4275580"/>
              <a:gd name="connsiteX9" fmla="*/ 6613 w 9152201"/>
              <a:gd name="connsiteY9" fmla="*/ 718270 h 4275580"/>
              <a:gd name="connsiteX10" fmla="*/ 806 w 9152201"/>
              <a:gd name="connsiteY10" fmla="*/ 0 h 4275580"/>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90821"/>
              <a:gd name="connsiteX1" fmla="*/ 9150613 w 9152201"/>
              <a:gd name="connsiteY1" fmla="*/ 9702 h 4290821"/>
              <a:gd name="connsiteX2" fmla="*/ 9150613 w 9152201"/>
              <a:gd name="connsiteY2" fmla="*/ 89 h 4290821"/>
              <a:gd name="connsiteX3" fmla="*/ 9140347 w 9152201"/>
              <a:gd name="connsiteY3" fmla="*/ 3967387 h 4290821"/>
              <a:gd name="connsiteX4" fmla="*/ 1344317 w 9152201"/>
              <a:gd name="connsiteY4" fmla="*/ 3963016 h 4290821"/>
              <a:gd name="connsiteX5" fmla="*/ 1269350 w 9152201"/>
              <a:gd name="connsiteY5" fmla="*/ 4009885 h 4290821"/>
              <a:gd name="connsiteX6" fmla="*/ 1262230 w 9152201"/>
              <a:gd name="connsiteY6" fmla="*/ 4220084 h 4290821"/>
              <a:gd name="connsiteX7" fmla="*/ 1173736 w 9152201"/>
              <a:gd name="connsiteY7" fmla="*/ 4268653 h 4290821"/>
              <a:gd name="connsiteX8" fmla="*/ 4376 w 9152201"/>
              <a:gd name="connsiteY8" fmla="*/ 4265541 h 4290821"/>
              <a:gd name="connsiteX9" fmla="*/ 6613 w 9152201"/>
              <a:gd name="connsiteY9" fmla="*/ 718270 h 4290821"/>
              <a:gd name="connsiteX10" fmla="*/ 806 w 9152201"/>
              <a:gd name="connsiteY10" fmla="*/ 0 h 4290821"/>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4376 w 9152201"/>
              <a:gd name="connsiteY8" fmla="*/ 4265541 h 4270324"/>
              <a:gd name="connsiteX9" fmla="*/ 6613 w 9152201"/>
              <a:gd name="connsiteY9" fmla="*/ 718270 h 4270324"/>
              <a:gd name="connsiteX10" fmla="*/ 806 w 9152201"/>
              <a:gd name="connsiteY10" fmla="*/ 0 h 4270324"/>
              <a:gd name="connsiteX0" fmla="*/ 806 w 9152201"/>
              <a:gd name="connsiteY0" fmla="*/ 0 h 4275702"/>
              <a:gd name="connsiteX1" fmla="*/ 9150613 w 9152201"/>
              <a:gd name="connsiteY1" fmla="*/ 9702 h 4275702"/>
              <a:gd name="connsiteX2" fmla="*/ 9150613 w 9152201"/>
              <a:gd name="connsiteY2" fmla="*/ 89 h 4275702"/>
              <a:gd name="connsiteX3" fmla="*/ 9140347 w 9152201"/>
              <a:gd name="connsiteY3" fmla="*/ 3967387 h 4275702"/>
              <a:gd name="connsiteX4" fmla="*/ 1344317 w 9152201"/>
              <a:gd name="connsiteY4" fmla="*/ 3963016 h 4275702"/>
              <a:gd name="connsiteX5" fmla="*/ 1269350 w 9152201"/>
              <a:gd name="connsiteY5" fmla="*/ 4009885 h 4275702"/>
              <a:gd name="connsiteX6" fmla="*/ 1262230 w 9152201"/>
              <a:gd name="connsiteY6" fmla="*/ 4220084 h 4275702"/>
              <a:gd name="connsiteX7" fmla="*/ 1173736 w 9152201"/>
              <a:gd name="connsiteY7" fmla="*/ 4268653 h 4275702"/>
              <a:gd name="connsiteX8" fmla="*/ 0 w 9152201"/>
              <a:gd name="connsiteY8" fmla="*/ 4275702 h 4275702"/>
              <a:gd name="connsiteX9" fmla="*/ 6613 w 9152201"/>
              <a:gd name="connsiteY9" fmla="*/ 718270 h 4275702"/>
              <a:gd name="connsiteX10" fmla="*/ 806 w 9152201"/>
              <a:gd name="connsiteY10" fmla="*/ 0 h 4275702"/>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0 w 9152201"/>
              <a:gd name="connsiteY8" fmla="*/ 4265542 h 4270324"/>
              <a:gd name="connsiteX9" fmla="*/ 6613 w 9152201"/>
              <a:gd name="connsiteY9" fmla="*/ 718270 h 4270324"/>
              <a:gd name="connsiteX10" fmla="*/ 806 w 9152201"/>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45123 w 9153007"/>
              <a:gd name="connsiteY4" fmla="*/ 396301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39531 w 9153007"/>
              <a:gd name="connsiteY4" fmla="*/ 3968097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1134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4881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67917"/>
              <a:gd name="connsiteY0" fmla="*/ 0 h 4276230"/>
              <a:gd name="connsiteX1" fmla="*/ 9151419 w 9167917"/>
              <a:gd name="connsiteY1" fmla="*/ 9702 h 4276230"/>
              <a:gd name="connsiteX2" fmla="*/ 9151419 w 9167917"/>
              <a:gd name="connsiteY2" fmla="*/ 89 h 4276230"/>
              <a:gd name="connsiteX3" fmla="*/ 9167917 w 9167917"/>
              <a:gd name="connsiteY3" fmla="*/ 3974881 h 4276230"/>
              <a:gd name="connsiteX4" fmla="*/ 1352489 w 9167917"/>
              <a:gd name="connsiteY4" fmla="*/ 3975946 h 4276230"/>
              <a:gd name="connsiteX5" fmla="*/ 1270156 w 9167917"/>
              <a:gd name="connsiteY5" fmla="*/ 4009885 h 4276230"/>
              <a:gd name="connsiteX6" fmla="*/ 1263036 w 9167917"/>
              <a:gd name="connsiteY6" fmla="*/ 4220084 h 4276230"/>
              <a:gd name="connsiteX7" fmla="*/ 1174542 w 9167917"/>
              <a:gd name="connsiteY7" fmla="*/ 4268653 h 4276230"/>
              <a:gd name="connsiteX8" fmla="*/ 806 w 9167917"/>
              <a:gd name="connsiteY8" fmla="*/ 4265543 h 4276230"/>
              <a:gd name="connsiteX9" fmla="*/ 7419 w 9167917"/>
              <a:gd name="connsiteY9" fmla="*/ 718270 h 4276230"/>
              <a:gd name="connsiteX10" fmla="*/ 806 w 9167917"/>
              <a:gd name="connsiteY10" fmla="*/ 0 h 4276230"/>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6 w 9167917"/>
              <a:gd name="connsiteY8" fmla="*/ 4250555 h 4268653"/>
              <a:gd name="connsiteX9" fmla="*/ 7419 w 9167917"/>
              <a:gd name="connsiteY9" fmla="*/ 718270 h 4268653"/>
              <a:gd name="connsiteX10" fmla="*/ 806 w 9167917"/>
              <a:gd name="connsiteY10" fmla="*/ 0 h 4268653"/>
              <a:gd name="connsiteX0" fmla="*/ 90722 w 9257833"/>
              <a:gd name="connsiteY0" fmla="*/ 0 h 4268653"/>
              <a:gd name="connsiteX1" fmla="*/ 9241335 w 9257833"/>
              <a:gd name="connsiteY1" fmla="*/ 9702 h 4268653"/>
              <a:gd name="connsiteX2" fmla="*/ 9241335 w 9257833"/>
              <a:gd name="connsiteY2" fmla="*/ 89 h 4268653"/>
              <a:gd name="connsiteX3" fmla="*/ 9257833 w 9257833"/>
              <a:gd name="connsiteY3" fmla="*/ 3974881 h 4268653"/>
              <a:gd name="connsiteX4" fmla="*/ 1442405 w 9257833"/>
              <a:gd name="connsiteY4" fmla="*/ 3975946 h 4268653"/>
              <a:gd name="connsiteX5" fmla="*/ 1360072 w 9257833"/>
              <a:gd name="connsiteY5" fmla="*/ 4009885 h 4268653"/>
              <a:gd name="connsiteX6" fmla="*/ 1352952 w 9257833"/>
              <a:gd name="connsiteY6" fmla="*/ 4220084 h 4268653"/>
              <a:gd name="connsiteX7" fmla="*/ 1264458 w 9257833"/>
              <a:gd name="connsiteY7" fmla="*/ 4268653 h 4268653"/>
              <a:gd name="connsiteX8" fmla="*/ 0 w 9257833"/>
              <a:gd name="connsiteY8" fmla="*/ 4246809 h 4268653"/>
              <a:gd name="connsiteX9" fmla="*/ 97335 w 9257833"/>
              <a:gd name="connsiteY9" fmla="*/ 718270 h 4268653"/>
              <a:gd name="connsiteX10" fmla="*/ 90722 w 9257833"/>
              <a:gd name="connsiteY10" fmla="*/ 0 h 4268653"/>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7 w 9167917"/>
              <a:gd name="connsiteY8" fmla="*/ 4261796 h 4268653"/>
              <a:gd name="connsiteX9" fmla="*/ 7419 w 9167917"/>
              <a:gd name="connsiteY9" fmla="*/ 718270 h 4268653"/>
              <a:gd name="connsiteX10" fmla="*/ 806 w 9167917"/>
              <a:gd name="connsiteY10" fmla="*/ 0 h 4268653"/>
              <a:gd name="connsiteX0" fmla="*/ 70102 w 9237213"/>
              <a:gd name="connsiteY0" fmla="*/ 0 h 4273036"/>
              <a:gd name="connsiteX1" fmla="*/ 9220715 w 9237213"/>
              <a:gd name="connsiteY1" fmla="*/ 9702 h 4273036"/>
              <a:gd name="connsiteX2" fmla="*/ 9220715 w 9237213"/>
              <a:gd name="connsiteY2" fmla="*/ 89 h 4273036"/>
              <a:gd name="connsiteX3" fmla="*/ 9237213 w 9237213"/>
              <a:gd name="connsiteY3" fmla="*/ 3974881 h 4273036"/>
              <a:gd name="connsiteX4" fmla="*/ 1421785 w 9237213"/>
              <a:gd name="connsiteY4" fmla="*/ 3975946 h 4273036"/>
              <a:gd name="connsiteX5" fmla="*/ 1339452 w 9237213"/>
              <a:gd name="connsiteY5" fmla="*/ 4009885 h 4273036"/>
              <a:gd name="connsiteX6" fmla="*/ 1332332 w 9237213"/>
              <a:gd name="connsiteY6" fmla="*/ 4220084 h 4273036"/>
              <a:gd name="connsiteX7" fmla="*/ 1243838 w 9237213"/>
              <a:gd name="connsiteY7" fmla="*/ 4268653 h 4273036"/>
              <a:gd name="connsiteX8" fmla="*/ 0 w 9237213"/>
              <a:gd name="connsiteY8" fmla="*/ 4273036 h 4273036"/>
              <a:gd name="connsiteX9" fmla="*/ 76715 w 9237213"/>
              <a:gd name="connsiteY9" fmla="*/ 718270 h 4273036"/>
              <a:gd name="connsiteX10" fmla="*/ 70102 w 9237213"/>
              <a:gd name="connsiteY10" fmla="*/ 0 h 4273036"/>
              <a:gd name="connsiteX0" fmla="*/ 53607 w 9220718"/>
              <a:gd name="connsiteY0" fmla="*/ 0 h 4268653"/>
              <a:gd name="connsiteX1" fmla="*/ 9204220 w 9220718"/>
              <a:gd name="connsiteY1" fmla="*/ 9702 h 4268653"/>
              <a:gd name="connsiteX2" fmla="*/ 9204220 w 9220718"/>
              <a:gd name="connsiteY2" fmla="*/ 89 h 4268653"/>
              <a:gd name="connsiteX3" fmla="*/ 9220718 w 9220718"/>
              <a:gd name="connsiteY3" fmla="*/ 3974881 h 4268653"/>
              <a:gd name="connsiteX4" fmla="*/ 1405290 w 9220718"/>
              <a:gd name="connsiteY4" fmla="*/ 3975946 h 4268653"/>
              <a:gd name="connsiteX5" fmla="*/ 1322957 w 9220718"/>
              <a:gd name="connsiteY5" fmla="*/ 4009885 h 4268653"/>
              <a:gd name="connsiteX6" fmla="*/ 1315837 w 9220718"/>
              <a:gd name="connsiteY6" fmla="*/ 4220084 h 4268653"/>
              <a:gd name="connsiteX7" fmla="*/ 1227343 w 9220718"/>
              <a:gd name="connsiteY7" fmla="*/ 4268653 h 4268653"/>
              <a:gd name="connsiteX8" fmla="*/ 0 w 9220718"/>
              <a:gd name="connsiteY8" fmla="*/ 4265542 h 4268653"/>
              <a:gd name="connsiteX9" fmla="*/ 60220 w 9220718"/>
              <a:gd name="connsiteY9" fmla="*/ 718270 h 4268653"/>
              <a:gd name="connsiteX10" fmla="*/ 53607 w 9220718"/>
              <a:gd name="connsiteY10" fmla="*/ 0 h 4268653"/>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27343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06724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17785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1084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8 w 9220718"/>
              <a:gd name="connsiteY0" fmla="*/ 0 h 4271068"/>
              <a:gd name="connsiteX1" fmla="*/ 9204220 w 9220718"/>
              <a:gd name="connsiteY1" fmla="*/ 9701 h 4271068"/>
              <a:gd name="connsiteX2" fmla="*/ 9204220 w 9220718"/>
              <a:gd name="connsiteY2" fmla="*/ 88 h 4271068"/>
              <a:gd name="connsiteX3" fmla="*/ 9220718 w 9220718"/>
              <a:gd name="connsiteY3" fmla="*/ 3974880 h 4271068"/>
              <a:gd name="connsiteX4" fmla="*/ 1405290 w 9220718"/>
              <a:gd name="connsiteY4" fmla="*/ 3975945 h 4271068"/>
              <a:gd name="connsiteX5" fmla="*/ 1322957 w 9220718"/>
              <a:gd name="connsiteY5" fmla="*/ 4009884 h 4271068"/>
              <a:gd name="connsiteX6" fmla="*/ 1315837 w 9220718"/>
              <a:gd name="connsiteY6" fmla="*/ 4220083 h 4271068"/>
              <a:gd name="connsiteX7" fmla="*/ 1210847 w 9220718"/>
              <a:gd name="connsiteY7" fmla="*/ 4268652 h 4271068"/>
              <a:gd name="connsiteX8" fmla="*/ 0 w 9220718"/>
              <a:gd name="connsiteY8" fmla="*/ 4265541 h 4271068"/>
              <a:gd name="connsiteX9" fmla="*/ 60220 w 9220718"/>
              <a:gd name="connsiteY9" fmla="*/ 718269 h 4271068"/>
              <a:gd name="connsiteX10" fmla="*/ 53608 w 9220718"/>
              <a:gd name="connsiteY10" fmla="*/ 0 h 4271068"/>
              <a:gd name="connsiteX0" fmla="*/ 92467 w 9259577"/>
              <a:gd name="connsiteY0" fmla="*/ 0 h 4271068"/>
              <a:gd name="connsiteX1" fmla="*/ 9243079 w 9259577"/>
              <a:gd name="connsiteY1" fmla="*/ 9701 h 4271068"/>
              <a:gd name="connsiteX2" fmla="*/ 9243079 w 9259577"/>
              <a:gd name="connsiteY2" fmla="*/ 88 h 4271068"/>
              <a:gd name="connsiteX3" fmla="*/ 9259577 w 9259577"/>
              <a:gd name="connsiteY3" fmla="*/ 3974880 h 4271068"/>
              <a:gd name="connsiteX4" fmla="*/ 1444149 w 9259577"/>
              <a:gd name="connsiteY4" fmla="*/ 3975945 h 4271068"/>
              <a:gd name="connsiteX5" fmla="*/ 1361816 w 9259577"/>
              <a:gd name="connsiteY5" fmla="*/ 4009884 h 4271068"/>
              <a:gd name="connsiteX6" fmla="*/ 1354696 w 9259577"/>
              <a:gd name="connsiteY6" fmla="*/ 4220083 h 4271068"/>
              <a:gd name="connsiteX7" fmla="*/ 1249706 w 9259577"/>
              <a:gd name="connsiteY7" fmla="*/ 4268652 h 4271068"/>
              <a:gd name="connsiteX8" fmla="*/ 38859 w 9259577"/>
              <a:gd name="connsiteY8" fmla="*/ 4265541 h 4271068"/>
              <a:gd name="connsiteX9" fmla="*/ 4233 w 9259577"/>
              <a:gd name="connsiteY9" fmla="*/ 718269 h 4271068"/>
              <a:gd name="connsiteX10" fmla="*/ 92467 w 9259577"/>
              <a:gd name="connsiteY10"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246481 w 9413591"/>
              <a:gd name="connsiteY0" fmla="*/ 0 h 4271068"/>
              <a:gd name="connsiteX1" fmla="*/ 9397093 w 9413591"/>
              <a:gd name="connsiteY1" fmla="*/ 9701 h 4271068"/>
              <a:gd name="connsiteX2" fmla="*/ 9397093 w 9413591"/>
              <a:gd name="connsiteY2" fmla="*/ 88 h 4271068"/>
              <a:gd name="connsiteX3" fmla="*/ 9413591 w 9413591"/>
              <a:gd name="connsiteY3" fmla="*/ 3974880 h 4271068"/>
              <a:gd name="connsiteX4" fmla="*/ 1598163 w 9413591"/>
              <a:gd name="connsiteY4" fmla="*/ 3975945 h 4271068"/>
              <a:gd name="connsiteX5" fmla="*/ 1515830 w 9413591"/>
              <a:gd name="connsiteY5" fmla="*/ 4009884 h 4271068"/>
              <a:gd name="connsiteX6" fmla="*/ 1508710 w 9413591"/>
              <a:gd name="connsiteY6" fmla="*/ 4220083 h 4271068"/>
              <a:gd name="connsiteX7" fmla="*/ 1403720 w 9413591"/>
              <a:gd name="connsiteY7" fmla="*/ 4268652 h 4271068"/>
              <a:gd name="connsiteX8" fmla="*/ 192873 w 9413591"/>
              <a:gd name="connsiteY8" fmla="*/ 4265541 h 4271068"/>
              <a:gd name="connsiteX9" fmla="*/ 246481 w 9413591"/>
              <a:gd name="connsiteY9" fmla="*/ 0 h 4271068"/>
              <a:gd name="connsiteX0" fmla="*/ 64211 w 9231321"/>
              <a:gd name="connsiteY0" fmla="*/ 0 h 4271068"/>
              <a:gd name="connsiteX1" fmla="*/ 9214823 w 9231321"/>
              <a:gd name="connsiteY1" fmla="*/ 9701 h 4271068"/>
              <a:gd name="connsiteX2" fmla="*/ 9214823 w 9231321"/>
              <a:gd name="connsiteY2" fmla="*/ 88 h 4271068"/>
              <a:gd name="connsiteX3" fmla="*/ 9231321 w 9231321"/>
              <a:gd name="connsiteY3" fmla="*/ 3974880 h 4271068"/>
              <a:gd name="connsiteX4" fmla="*/ 1415893 w 9231321"/>
              <a:gd name="connsiteY4" fmla="*/ 3975945 h 4271068"/>
              <a:gd name="connsiteX5" fmla="*/ 1333560 w 9231321"/>
              <a:gd name="connsiteY5" fmla="*/ 4009884 h 4271068"/>
              <a:gd name="connsiteX6" fmla="*/ 1326440 w 9231321"/>
              <a:gd name="connsiteY6" fmla="*/ 4220083 h 4271068"/>
              <a:gd name="connsiteX7" fmla="*/ 1221450 w 9231321"/>
              <a:gd name="connsiteY7" fmla="*/ 4268652 h 4271068"/>
              <a:gd name="connsiteX8" fmla="*/ 10603 w 9231321"/>
              <a:gd name="connsiteY8" fmla="*/ 4265541 h 4271068"/>
              <a:gd name="connsiteX9" fmla="*/ 64211 w 9231321"/>
              <a:gd name="connsiteY9" fmla="*/ 0 h 4271068"/>
              <a:gd name="connsiteX0" fmla="*/ 10604 w 9177714"/>
              <a:gd name="connsiteY0" fmla="*/ 0 h 4276228"/>
              <a:gd name="connsiteX1" fmla="*/ 9161216 w 9177714"/>
              <a:gd name="connsiteY1" fmla="*/ 9701 h 4276228"/>
              <a:gd name="connsiteX2" fmla="*/ 9161216 w 9177714"/>
              <a:gd name="connsiteY2" fmla="*/ 88 h 4276228"/>
              <a:gd name="connsiteX3" fmla="*/ 9177714 w 9177714"/>
              <a:gd name="connsiteY3" fmla="*/ 3974880 h 4276228"/>
              <a:gd name="connsiteX4" fmla="*/ 1362286 w 9177714"/>
              <a:gd name="connsiteY4" fmla="*/ 3975945 h 4276228"/>
              <a:gd name="connsiteX5" fmla="*/ 1279953 w 9177714"/>
              <a:gd name="connsiteY5" fmla="*/ 4009884 h 4276228"/>
              <a:gd name="connsiteX6" fmla="*/ 1272833 w 9177714"/>
              <a:gd name="connsiteY6" fmla="*/ 4220083 h 4276228"/>
              <a:gd name="connsiteX7" fmla="*/ 1167843 w 9177714"/>
              <a:gd name="connsiteY7" fmla="*/ 4268652 h 4276228"/>
              <a:gd name="connsiteX8" fmla="*/ 10603 w 9177714"/>
              <a:gd name="connsiteY8" fmla="*/ 4265541 h 4276228"/>
              <a:gd name="connsiteX9" fmla="*/ 10604 w 9177714"/>
              <a:gd name="connsiteY9" fmla="*/ 0 h 4276228"/>
              <a:gd name="connsiteX0" fmla="*/ 10604 w 9177714"/>
              <a:gd name="connsiteY0" fmla="*/ 0 h 4268609"/>
              <a:gd name="connsiteX1" fmla="*/ 9161216 w 9177714"/>
              <a:gd name="connsiteY1" fmla="*/ 9701 h 4268609"/>
              <a:gd name="connsiteX2" fmla="*/ 9161216 w 9177714"/>
              <a:gd name="connsiteY2" fmla="*/ 88 h 4268609"/>
              <a:gd name="connsiteX3" fmla="*/ 9177714 w 9177714"/>
              <a:gd name="connsiteY3" fmla="*/ 3974880 h 4268609"/>
              <a:gd name="connsiteX4" fmla="*/ 1362286 w 9177714"/>
              <a:gd name="connsiteY4" fmla="*/ 3975945 h 4268609"/>
              <a:gd name="connsiteX5" fmla="*/ 1279953 w 9177714"/>
              <a:gd name="connsiteY5" fmla="*/ 4009884 h 4268609"/>
              <a:gd name="connsiteX6" fmla="*/ 1272833 w 9177714"/>
              <a:gd name="connsiteY6" fmla="*/ 4220083 h 4268609"/>
              <a:gd name="connsiteX7" fmla="*/ 1206981 w 9177714"/>
              <a:gd name="connsiteY7" fmla="*/ 4261033 h 4268609"/>
              <a:gd name="connsiteX8" fmla="*/ 10603 w 9177714"/>
              <a:gd name="connsiteY8" fmla="*/ 4265541 h 4268609"/>
              <a:gd name="connsiteX9" fmla="*/ 10604 w 9177714"/>
              <a:gd name="connsiteY9" fmla="*/ 0 h 4268609"/>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184616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8698"/>
              <a:gd name="connsiteX1" fmla="*/ 9161216 w 9177714"/>
              <a:gd name="connsiteY1" fmla="*/ 9701 h 4268698"/>
              <a:gd name="connsiteX2" fmla="*/ 9161216 w 9177714"/>
              <a:gd name="connsiteY2" fmla="*/ 88 h 4268698"/>
              <a:gd name="connsiteX3" fmla="*/ 9177714 w 9177714"/>
              <a:gd name="connsiteY3" fmla="*/ 3974880 h 4268698"/>
              <a:gd name="connsiteX4" fmla="*/ 1362286 w 9177714"/>
              <a:gd name="connsiteY4" fmla="*/ 3975945 h 4268698"/>
              <a:gd name="connsiteX5" fmla="*/ 1279953 w 9177714"/>
              <a:gd name="connsiteY5" fmla="*/ 4009884 h 4268698"/>
              <a:gd name="connsiteX6" fmla="*/ 1272833 w 9177714"/>
              <a:gd name="connsiteY6" fmla="*/ 4197223 h 4268698"/>
              <a:gd name="connsiteX7" fmla="*/ 1173434 w 9177714"/>
              <a:gd name="connsiteY7" fmla="*/ 4266113 h 4268698"/>
              <a:gd name="connsiteX8" fmla="*/ 10603 w 9177714"/>
              <a:gd name="connsiteY8" fmla="*/ 4265541 h 4268698"/>
              <a:gd name="connsiteX9" fmla="*/ 10604 w 9177714"/>
              <a:gd name="connsiteY9" fmla="*/ 0 h 426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77714" h="4268698">
                <a:moveTo>
                  <a:pt x="10604" y="0"/>
                </a:moveTo>
                <a:lnTo>
                  <a:pt x="9161216" y="9701"/>
                </a:lnTo>
                <a:lnTo>
                  <a:pt x="9161216" y="88"/>
                </a:lnTo>
                <a:cubicBezTo>
                  <a:pt x="9162804" y="1317689"/>
                  <a:pt x="9176126" y="2657279"/>
                  <a:pt x="9177714" y="3974880"/>
                </a:cubicBezTo>
                <a:lnTo>
                  <a:pt x="1362286" y="3975945"/>
                </a:lnTo>
                <a:cubicBezTo>
                  <a:pt x="1324129" y="3980616"/>
                  <a:pt x="1294862" y="3973004"/>
                  <a:pt x="1279953" y="4009884"/>
                </a:cubicBezTo>
                <a:cubicBezTo>
                  <a:pt x="1265044" y="4046764"/>
                  <a:pt x="1276941" y="4145761"/>
                  <a:pt x="1272833" y="4197223"/>
                </a:cubicBezTo>
                <a:cubicBezTo>
                  <a:pt x="1272365" y="4244226"/>
                  <a:pt x="1221664" y="4268698"/>
                  <a:pt x="1173434" y="4266113"/>
                </a:cubicBezTo>
                <a:lnTo>
                  <a:pt x="10603" y="4265541"/>
                </a:lnTo>
                <a:cubicBezTo>
                  <a:pt x="0" y="3520977"/>
                  <a:pt x="7635" y="788799"/>
                  <a:pt x="10604" y="0"/>
                </a:cubicBezTo>
                <a:close/>
              </a:path>
            </a:pathLst>
          </a:custGeom>
        </p:spPr>
        <p:txBody>
          <a:bodyPr/>
          <a:lstStyle/>
          <a:p>
            <a:r>
              <a:rPr lang="sv-SE" smtClean="0"/>
              <a:t>Klicka på ikonen för att lägga till en bild</a:t>
            </a:r>
            <a:endParaRPr lang="en-GB" dirty="0"/>
          </a:p>
        </p:txBody>
      </p:sp>
      <p:sp>
        <p:nvSpPr>
          <p:cNvPr id="7" name="Rubrik 1"/>
          <p:cNvSpPr>
            <a:spLocks noGrp="1"/>
          </p:cNvSpPr>
          <p:nvPr>
            <p:ph type="title" hasCustomPrompt="1"/>
          </p:nvPr>
        </p:nvSpPr>
        <p:spPr>
          <a:xfrm>
            <a:off x="1619250" y="404870"/>
            <a:ext cx="6935788" cy="668338"/>
          </a:xfrm>
        </p:spPr>
        <p:txBody>
          <a:bodyPr/>
          <a:lstStyle>
            <a:lvl1pPr>
              <a:defRPr/>
            </a:lvl1pPr>
          </a:lstStyle>
          <a:p>
            <a:r>
              <a:rPr lang="sv-SE" dirty="0" err="1" smtClean="0"/>
              <a:t>Chapter</a:t>
            </a:r>
            <a:r>
              <a:rPr lang="sv-SE" dirty="0" smtClean="0"/>
              <a:t> </a:t>
            </a:r>
            <a:r>
              <a:rPr lang="sv-SE" dirty="0" err="1" smtClean="0"/>
              <a:t>heading</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2019-08-27</a:t>
            </a:fld>
            <a:endParaRPr lang="sv-SE"/>
          </a:p>
        </p:txBody>
      </p:sp>
      <p:sp>
        <p:nvSpPr>
          <p:cNvPr id="10"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1"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333144802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619250" y="1582738"/>
            <a:ext cx="6935788" cy="4078287"/>
          </a:xfrm>
        </p:spPr>
        <p:txBody>
          <a:bodyPr/>
          <a:lstStyle/>
          <a:p>
            <a:r>
              <a:rPr lang="sv-SE" smtClean="0"/>
              <a:t>Klicka på ikonen för att lägga till en bild</a:t>
            </a:r>
            <a:endParaRPr lang="en-GB" dirty="0"/>
          </a:p>
        </p:txBody>
      </p:sp>
      <p:sp>
        <p:nvSpPr>
          <p:cNvPr id="7"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2019-08-27</a:t>
            </a:fld>
            <a:endParaRPr lang="sv-SE"/>
          </a:p>
        </p:txBody>
      </p:sp>
      <p:sp>
        <p:nvSpPr>
          <p:cNvPr id="10"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1"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53924017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sp>
        <p:nvSpPr>
          <p:cNvPr id="5"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2019-08-27</a:t>
            </a:fld>
            <a:endParaRPr lang="sv-SE"/>
          </a:p>
        </p:txBody>
      </p:sp>
      <p:sp>
        <p:nvSpPr>
          <p:cNvPr id="6"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7"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354627424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38964" y="344488"/>
            <a:ext cx="662749" cy="66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Platshållare för innehåll 2"/>
          <p:cNvSpPr>
            <a:spLocks noGrp="1"/>
          </p:cNvSpPr>
          <p:nvPr>
            <p:ph idx="1"/>
          </p:nvPr>
        </p:nvSpPr>
        <p:spPr>
          <a:xfrm>
            <a:off x="1619250" y="1582739"/>
            <a:ext cx="6935788"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solidFill>
                  <a:schemeClr val="tx1"/>
                </a:solidFill>
              </a:defRPr>
            </a:lvl1pPr>
          </a:lstStyle>
          <a:p>
            <a:fld id="{CFCB38AA-14D0-4B67-BE5B-608C5A8A7489}" type="datetimeFigureOut">
              <a:rPr lang="sv-SE" smtClean="0"/>
              <a:pPr/>
              <a:t>2019-08-27</a:t>
            </a:fld>
            <a:endParaRPr lang="sv-SE"/>
          </a:p>
        </p:txBody>
      </p:sp>
      <p:sp>
        <p:nvSpPr>
          <p:cNvPr id="14" name="Platshållare för bildnummer 5"/>
          <p:cNvSpPr>
            <a:spLocks noGrp="1"/>
          </p:cNvSpPr>
          <p:nvPr>
            <p:ph type="sldNum" sz="quarter" idx="12"/>
          </p:nvPr>
        </p:nvSpPr>
        <p:spPr>
          <a:xfrm>
            <a:off x="8172399" y="6301410"/>
            <a:ext cx="531863" cy="365125"/>
          </a:xfrm>
        </p:spPr>
        <p:txBody>
          <a:bodyPr/>
          <a:lstStyle>
            <a:lvl1pPr>
              <a:defRPr sz="1100">
                <a:solidFill>
                  <a:schemeClr val="tx1"/>
                </a:solidFill>
              </a:defRPr>
            </a:lvl1pPr>
          </a:lstStyle>
          <a:p>
            <a:fld id="{680D72F4-1C41-4187-A4BC-492CF086CF40}" type="slidenum">
              <a:rPr lang="sv-SE" smtClean="0"/>
              <a:pPr/>
              <a:t>‹#›</a:t>
            </a:fld>
            <a:endParaRPr lang="sv-SE"/>
          </a:p>
        </p:txBody>
      </p:sp>
      <p:sp>
        <p:nvSpPr>
          <p:cNvPr id="15"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tx1"/>
                </a:solidFill>
              </a:defRPr>
            </a:lvl1pPr>
          </a:lstStyle>
          <a:p>
            <a:endParaRPr lang="sv-SE" dirty="0"/>
          </a:p>
        </p:txBody>
      </p:sp>
    </p:spTree>
    <p:extLst>
      <p:ext uri="{BB962C8B-B14F-4D97-AF65-F5344CB8AC3E}">
        <p14:creationId xmlns:p14="http://schemas.microsoft.com/office/powerpoint/2010/main" val="11119961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smtClean="0"/>
              <a:t>Click to edit Master title style</a:t>
            </a:r>
            <a:endParaRPr lang="sv-SE"/>
          </a:p>
        </p:txBody>
      </p:sp>
      <p:sp>
        <p:nvSpPr>
          <p:cNvPr id="7" name="Platshållare för innehåll 6"/>
          <p:cNvSpPr>
            <a:spLocks noGrp="1"/>
          </p:cNvSpPr>
          <p:nvPr>
            <p:ph sz="quarter" idx="13"/>
          </p:nvPr>
        </p:nvSpPr>
        <p:spPr>
          <a:xfrm>
            <a:off x="1822012" y="1874601"/>
            <a:ext cx="6862738" cy="40594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Platshållare för datum 13"/>
          <p:cNvSpPr>
            <a:spLocks noGrp="1"/>
          </p:cNvSpPr>
          <p:nvPr>
            <p:ph type="dt" sz="half" idx="14"/>
          </p:nvPr>
        </p:nvSpPr>
        <p:spPr/>
        <p:txBody>
          <a:bodyPr/>
          <a:lstStyle>
            <a:lvl1pPr>
              <a:defRPr/>
            </a:lvl1pPr>
          </a:lstStyle>
          <a:p>
            <a:pPr>
              <a:defRPr/>
            </a:pPr>
            <a:r>
              <a:rPr lang="sv-SE"/>
              <a:t>2009-11-18</a:t>
            </a:r>
          </a:p>
        </p:txBody>
      </p:sp>
      <p:sp>
        <p:nvSpPr>
          <p:cNvPr id="5" name="Platshållare för sidfot 14"/>
          <p:cNvSpPr>
            <a:spLocks noGrp="1"/>
          </p:cNvSpPr>
          <p:nvPr>
            <p:ph type="ftr" sz="quarter" idx="15"/>
          </p:nvPr>
        </p:nvSpPr>
        <p:spPr/>
        <p:txBody>
          <a:bodyPr/>
          <a:lstStyle>
            <a:lvl1pPr>
              <a:defRPr/>
            </a:lvl1pPr>
          </a:lstStyle>
          <a:p>
            <a:pPr>
              <a:defRPr/>
            </a:pPr>
            <a:r>
              <a:rPr lang="en-US"/>
              <a:t>KTH School of Electrical Engineering</a:t>
            </a:r>
            <a:endParaRPr lang="sv-SE"/>
          </a:p>
        </p:txBody>
      </p:sp>
      <p:sp>
        <p:nvSpPr>
          <p:cNvPr id="6" name="Platshållare för bildnummer 15"/>
          <p:cNvSpPr>
            <a:spLocks noGrp="1"/>
          </p:cNvSpPr>
          <p:nvPr>
            <p:ph type="sldNum" sz="quarter" idx="16"/>
          </p:nvPr>
        </p:nvSpPr>
        <p:spPr/>
        <p:txBody>
          <a:bodyPr/>
          <a:lstStyle>
            <a:lvl1pPr>
              <a:defRPr/>
            </a:lvl1pPr>
          </a:lstStyle>
          <a:p>
            <a:pPr>
              <a:defRPr/>
            </a:pPr>
            <a:fld id="{877876C7-8B9F-4169-B204-5E24BF0FA7F1}" type="slidenum">
              <a:rPr lang="sv-SE"/>
              <a:pPr>
                <a:defRPr/>
              </a:pPr>
              <a:t>‹#›</a:t>
            </a:fld>
            <a:endParaRPr lang="sv-SE"/>
          </a:p>
        </p:txBody>
      </p:sp>
    </p:spTree>
    <p:extLst>
      <p:ext uri="{BB962C8B-B14F-4D97-AF65-F5344CB8AC3E}">
        <p14:creationId xmlns:p14="http://schemas.microsoft.com/office/powerpoint/2010/main" val="3424756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619250" y="404870"/>
            <a:ext cx="6935788" cy="668338"/>
          </a:xfrm>
          <a:prstGeom prst="rect">
            <a:avLst/>
          </a:prstGeom>
        </p:spPr>
        <p:txBody>
          <a:bodyPr vert="horz" lIns="0" tIns="0" rIns="0" bIns="0" rtlCol="0" anchor="b" anchorCtr="0">
            <a:noAutofit/>
          </a:bodyPr>
          <a:lstStyle/>
          <a:p>
            <a:r>
              <a:rPr lang="sv-SE" dirty="0" smtClean="0"/>
              <a:t>Klicka här för att ändra format</a:t>
            </a:r>
            <a:endParaRPr lang="en-GB" dirty="0"/>
          </a:p>
        </p:txBody>
      </p:sp>
      <p:sp>
        <p:nvSpPr>
          <p:cNvPr id="3" name="Platshållare för text 2"/>
          <p:cNvSpPr>
            <a:spLocks noGrp="1"/>
          </p:cNvSpPr>
          <p:nvPr>
            <p:ph type="body" idx="1"/>
          </p:nvPr>
        </p:nvSpPr>
        <p:spPr>
          <a:xfrm>
            <a:off x="1619250" y="1582739"/>
            <a:ext cx="6935788" cy="4078286"/>
          </a:xfrm>
          <a:prstGeom prst="rect">
            <a:avLst/>
          </a:prstGeom>
        </p:spPr>
        <p:txBody>
          <a:bodyPr vert="horz" lIns="0" tIns="0" rIns="0" bIns="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pic>
        <p:nvPicPr>
          <p:cNvPr id="8"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38964" y="344488"/>
            <a:ext cx="662749" cy="66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latshållare för sidfot 4"/>
          <p:cNvSpPr>
            <a:spLocks noGrp="1"/>
          </p:cNvSpPr>
          <p:nvPr>
            <p:ph type="ftr" sz="quarter" idx="3"/>
          </p:nvPr>
        </p:nvSpPr>
        <p:spPr>
          <a:xfrm>
            <a:off x="1619250" y="6308725"/>
            <a:ext cx="2895600" cy="365125"/>
          </a:xfrm>
          <a:prstGeom prst="rect">
            <a:avLst/>
          </a:prstGeom>
        </p:spPr>
        <p:txBody>
          <a:bodyPr vert="horz" lIns="0" tIns="0" rIns="0" bIns="0" rtlCol="0" anchor="t"/>
          <a:lstStyle>
            <a:lvl1pPr>
              <a:defRPr lang="en-GB" sz="700" b="1" cap="all" baseline="0">
                <a:solidFill>
                  <a:schemeClr val="bg1"/>
                </a:solidFill>
              </a:defRPr>
            </a:lvl1pPr>
          </a:lstStyle>
          <a:p>
            <a:pPr>
              <a:lnSpc>
                <a:spcPts val="900"/>
              </a:lnSpc>
            </a:pPr>
            <a:endParaRPr lang="en-GB" dirty="0"/>
          </a:p>
        </p:txBody>
      </p:sp>
      <p:sp>
        <p:nvSpPr>
          <p:cNvPr id="6" name="Platshållare för bildnummer 5"/>
          <p:cNvSpPr>
            <a:spLocks noGrp="1"/>
          </p:cNvSpPr>
          <p:nvPr>
            <p:ph type="sldNum" sz="quarter" idx="4"/>
          </p:nvPr>
        </p:nvSpPr>
        <p:spPr>
          <a:xfrm>
            <a:off x="8172399" y="6308725"/>
            <a:ext cx="531863" cy="365125"/>
          </a:xfrm>
          <a:prstGeom prst="rect">
            <a:avLst/>
          </a:prstGeom>
        </p:spPr>
        <p:txBody>
          <a:bodyPr vert="horz" lIns="0" tIns="0" rIns="0" bIns="0" rtlCol="0" anchor="t"/>
          <a:lstStyle>
            <a:lvl1pPr algn="r">
              <a:defRPr lang="en-GB" sz="700" b="1" cap="all" baseline="0" smtClean="0">
                <a:solidFill>
                  <a:schemeClr val="bg1"/>
                </a:solidFill>
              </a:defRPr>
            </a:lvl1pPr>
          </a:lstStyle>
          <a:p>
            <a:pPr>
              <a:lnSpc>
                <a:spcPts val="900"/>
              </a:lnSpc>
            </a:pPr>
            <a:fld id="{680D72F4-1C41-4187-A4BC-492CF086CF40}" type="slidenum">
              <a:rPr lang="en-GB" smtClean="0"/>
              <a:pPr>
                <a:lnSpc>
                  <a:spcPts val="900"/>
                </a:lnSpc>
              </a:pPr>
              <a:t>‹#›</a:t>
            </a:fld>
            <a:endParaRPr lang="en-GB" dirty="0"/>
          </a:p>
        </p:txBody>
      </p:sp>
      <p:sp>
        <p:nvSpPr>
          <p:cNvPr id="4" name="Platshållare för datum 3"/>
          <p:cNvSpPr>
            <a:spLocks noGrp="1"/>
          </p:cNvSpPr>
          <p:nvPr>
            <p:ph type="dt" sz="half" idx="2"/>
          </p:nvPr>
        </p:nvSpPr>
        <p:spPr>
          <a:xfrm>
            <a:off x="5580112" y="6288509"/>
            <a:ext cx="2133600" cy="365125"/>
          </a:xfrm>
          <a:prstGeom prst="rect">
            <a:avLst/>
          </a:prstGeom>
        </p:spPr>
        <p:txBody>
          <a:bodyPr vert="horz" lIns="0" tIns="0" rIns="0" bIns="0" rtlCol="0" anchor="t"/>
          <a:lstStyle>
            <a:lvl1pPr>
              <a:defRPr lang="en-GB" sz="700" b="1" cap="all" baseline="0" smtClean="0">
                <a:solidFill>
                  <a:schemeClr val="bg1"/>
                </a:solidFill>
              </a:defRPr>
            </a:lvl1pPr>
          </a:lstStyle>
          <a:p>
            <a:pPr algn="r">
              <a:lnSpc>
                <a:spcPts val="900"/>
              </a:lnSpc>
            </a:pPr>
            <a:fld id="{CFCB38AA-14D0-4B67-BE5B-608C5A8A7489}" type="datetimeFigureOut">
              <a:rPr lang="en-GB" smtClean="0"/>
              <a:pPr algn="r">
                <a:lnSpc>
                  <a:spcPts val="900"/>
                </a:lnSpc>
              </a:pPr>
              <a:t>27/08/2019</a:t>
            </a:fld>
            <a:endParaRPr lang="en-GB" dirty="0"/>
          </a:p>
        </p:txBody>
      </p:sp>
      <p:sp>
        <p:nvSpPr>
          <p:cNvPr id="9" name="Rektangel 12"/>
          <p:cNvSpPr/>
          <p:nvPr/>
        </p:nvSpPr>
        <p:spPr>
          <a:xfrm>
            <a:off x="0" y="5971378"/>
            <a:ext cx="9144000" cy="908720"/>
          </a:xfrm>
          <a:custGeom>
            <a:avLst/>
            <a:gdLst>
              <a:gd name="connsiteX0" fmla="*/ 1360291 w 9144000"/>
              <a:gd name="connsiteY0" fmla="*/ 0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261441 w 9144000"/>
              <a:gd name="connsiteY21" fmla="*/ 246949 h 908720"/>
              <a:gd name="connsiteX22" fmla="*/ 1261441 w 9144000"/>
              <a:gd name="connsiteY22" fmla="*/ 91699 h 908720"/>
              <a:gd name="connsiteX23" fmla="*/ 1360291 w 9144000"/>
              <a:gd name="connsiteY23" fmla="*/ 0 h 90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44000" h="908720">
                <a:moveTo>
                  <a:pt x="1360291" y="0"/>
                </a:moveTo>
                <a:lnTo>
                  <a:pt x="9144000" y="0"/>
                </a:lnTo>
                <a:lnTo>
                  <a:pt x="9144000" y="262632"/>
                </a:lnTo>
                <a:lnTo>
                  <a:pt x="9144000" y="328588"/>
                </a:lnTo>
                <a:lnTo>
                  <a:pt x="9144000" y="808061"/>
                </a:lnTo>
                <a:lnTo>
                  <a:pt x="9144000" y="883320"/>
                </a:lnTo>
                <a:lnTo>
                  <a:pt x="9144000" y="904652"/>
                </a:lnTo>
                <a:lnTo>
                  <a:pt x="9065179" y="904652"/>
                </a:lnTo>
                <a:cubicBezTo>
                  <a:pt x="9058414" y="907870"/>
                  <a:pt x="9050977" y="908720"/>
                  <a:pt x="9043341" y="908720"/>
                </a:cubicBezTo>
                <a:lnTo>
                  <a:pt x="1259632" y="908720"/>
                </a:lnTo>
                <a:lnTo>
                  <a:pt x="1259632" y="904652"/>
                </a:lnTo>
                <a:lnTo>
                  <a:pt x="0" y="904652"/>
                </a:lnTo>
                <a:lnTo>
                  <a:pt x="0" y="883320"/>
                </a:lnTo>
                <a:lnTo>
                  <a:pt x="0" y="328588"/>
                </a:lnTo>
                <a:lnTo>
                  <a:pt x="0" y="314003"/>
                </a:lnTo>
                <a:lnTo>
                  <a:pt x="901401" y="314003"/>
                </a:lnTo>
                <a:lnTo>
                  <a:pt x="1026319" y="314003"/>
                </a:lnTo>
                <a:lnTo>
                  <a:pt x="1194387" y="314003"/>
                </a:lnTo>
                <a:cubicBezTo>
                  <a:pt x="1225910" y="314003"/>
                  <a:pt x="1252353" y="292251"/>
                  <a:pt x="1258275" y="262632"/>
                </a:cubicBezTo>
                <a:lnTo>
                  <a:pt x="1259632" y="262632"/>
                </a:lnTo>
                <a:lnTo>
                  <a:pt x="1259632" y="255909"/>
                </a:lnTo>
                <a:lnTo>
                  <a:pt x="1261441" y="246949"/>
                </a:lnTo>
                <a:lnTo>
                  <a:pt x="1261441" y="91699"/>
                </a:lnTo>
                <a:cubicBezTo>
                  <a:pt x="1264629" y="40239"/>
                  <a:pt x="1260136" y="0"/>
                  <a:pt x="136029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1305444"/>
      </p:ext>
    </p:extLst>
  </p:cSld>
  <p:clrMap bg1="lt1" tx1="dk1" bg2="lt2" tx2="dk2" accent1="accent1" accent2="accent2" accent3="accent3" accent4="accent4" accent5="accent5" accent6="accent6" hlink="hlink" folHlink="folHlink"/>
  <p:sldLayoutIdLst>
    <p:sldLayoutId id="2147483678" r:id="rId1"/>
    <p:sldLayoutId id="2147483666" r:id="rId2"/>
    <p:sldLayoutId id="2147483677" r:id="rId3"/>
    <p:sldLayoutId id="2147483668" r:id="rId4"/>
    <p:sldLayoutId id="2147483669" r:id="rId5"/>
    <p:sldLayoutId id="2147483670" r:id="rId6"/>
    <p:sldLayoutId id="2147483674" r:id="rId7"/>
    <p:sldLayoutId id="2147483672" r:id="rId8"/>
    <p:sldLayoutId id="2147483673" r:id="rId9"/>
    <p:sldLayoutId id="2147483665" r:id="rId10"/>
    <p:sldLayoutId id="2147483679" r:id="rId11"/>
  </p:sldLayoutIdLst>
  <p:timing>
    <p:tnLst>
      <p:par>
        <p:cTn id="1" dur="indefinite" restart="never" nodeType="tmRoot"/>
      </p:par>
    </p:tnLst>
  </p:timing>
  <p:txStyles>
    <p:title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lnSpc>
          <a:spcPct val="100000"/>
        </a:lnSpc>
        <a:spcBef>
          <a:spcPct val="20000"/>
        </a:spcBef>
        <a:buFont typeface="Arial" pitchFamily="34" charset="0"/>
        <a:buNone/>
        <a:defRPr sz="2000" kern="1200">
          <a:solidFill>
            <a:schemeClr val="tx1"/>
          </a:solidFill>
          <a:latin typeface="+mn-lt"/>
          <a:ea typeface="+mn-ea"/>
          <a:cs typeface="+mn-cs"/>
        </a:defRPr>
      </a:lvl1pPr>
      <a:lvl2pPr marL="355600" indent="-3556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2pPr>
      <a:lvl3pPr marL="723900" indent="-3683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3pPr>
      <a:lvl4pPr marL="1076325" indent="-352425"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4pPr>
      <a:lvl5pPr marL="1535113" indent="-4572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youtu.be/djFx6j0E9rU"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8.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www.kth.se/"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s://play.kth.se/media/JML-6.mp4/0_ogw0qxbd"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www.kth.se/places"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1.jpg"/></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mailto:exchange.in@eecs.kth.se"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mailto:sarasjog@kth.se" TargetMode="External"/><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www.kth.se/en/student/newatkth"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s://www.kth.se/social/group/exchange-studies-eec/" TargetMode="External"/><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121941" y="0"/>
            <a:ext cx="6984337" cy="1043684"/>
          </a:xfrm>
        </p:spPr>
        <p:txBody>
          <a:bodyPr/>
          <a:lstStyle/>
          <a:p>
            <a:pPr algn="ctr"/>
            <a:r>
              <a:rPr lang="sv-SE" dirty="0" err="1" smtClean="0"/>
              <a:t>Welcome</a:t>
            </a:r>
            <a:r>
              <a:rPr lang="sv-SE" dirty="0" smtClean="0"/>
              <a:t> </a:t>
            </a:r>
            <a:r>
              <a:rPr lang="sv-SE" dirty="0" err="1" smtClean="0"/>
              <a:t>to</a:t>
            </a:r>
            <a:r>
              <a:rPr lang="sv-SE" dirty="0" smtClean="0"/>
              <a:t> KTH!</a:t>
            </a:r>
            <a:endParaRPr lang="sv-SE" dirty="0"/>
          </a:p>
        </p:txBody>
      </p:sp>
      <p:sp>
        <p:nvSpPr>
          <p:cNvPr id="3" name="Underrubrik 2"/>
          <p:cNvSpPr>
            <a:spLocks noGrp="1"/>
          </p:cNvSpPr>
          <p:nvPr>
            <p:ph type="subTitle" idx="1"/>
          </p:nvPr>
        </p:nvSpPr>
        <p:spPr>
          <a:xfrm>
            <a:off x="204535" y="1317615"/>
            <a:ext cx="8819147" cy="1813682"/>
          </a:xfrm>
        </p:spPr>
        <p:txBody>
          <a:bodyPr>
            <a:noAutofit/>
          </a:bodyPr>
          <a:lstStyle/>
          <a:p>
            <a:pPr algn="ctr"/>
            <a:r>
              <a:rPr lang="sv-SE" b="1" dirty="0" err="1" smtClean="0"/>
              <a:t>School</a:t>
            </a:r>
            <a:r>
              <a:rPr lang="sv-SE" b="1" dirty="0" smtClean="0"/>
              <a:t> Reception – </a:t>
            </a:r>
            <a:r>
              <a:rPr lang="sv-SE" b="1" dirty="0" err="1" smtClean="0"/>
              <a:t>Autumn</a:t>
            </a:r>
            <a:r>
              <a:rPr lang="sv-SE" b="1" dirty="0" smtClean="0"/>
              <a:t> semester 2019</a:t>
            </a:r>
          </a:p>
          <a:p>
            <a:pPr algn="ctr"/>
            <a:endParaRPr lang="sv-SE" b="1" dirty="0" smtClean="0"/>
          </a:p>
          <a:p>
            <a:pPr algn="ctr"/>
            <a:r>
              <a:rPr lang="sv-SE" b="1" dirty="0" err="1" smtClean="0"/>
              <a:t>School</a:t>
            </a:r>
            <a:r>
              <a:rPr lang="sv-SE" b="1" dirty="0" smtClean="0"/>
              <a:t> </a:t>
            </a:r>
            <a:r>
              <a:rPr lang="sv-SE" b="1" dirty="0" err="1" smtClean="0"/>
              <a:t>of</a:t>
            </a:r>
            <a:r>
              <a:rPr lang="sv-SE" b="1" dirty="0" smtClean="0"/>
              <a:t> </a:t>
            </a:r>
            <a:r>
              <a:rPr lang="sv-SE" b="1" dirty="0" err="1" smtClean="0"/>
              <a:t>Electrical</a:t>
            </a:r>
            <a:r>
              <a:rPr lang="sv-SE" b="1" dirty="0" smtClean="0"/>
              <a:t> </a:t>
            </a:r>
            <a:r>
              <a:rPr lang="sv-SE" b="1" dirty="0" err="1" smtClean="0"/>
              <a:t>Engineering</a:t>
            </a:r>
            <a:r>
              <a:rPr lang="sv-SE" b="1" dirty="0" smtClean="0"/>
              <a:t> and Computer Science (EECS)</a:t>
            </a:r>
          </a:p>
          <a:p>
            <a:pPr algn="ctr"/>
            <a:endParaRPr lang="sv-SE" b="1" dirty="0" smtClean="0"/>
          </a:p>
          <a:p>
            <a:pPr algn="ctr"/>
            <a:r>
              <a:rPr lang="sv-SE" b="1" dirty="0" smtClean="0"/>
              <a:t>Christian </a:t>
            </a:r>
            <a:r>
              <a:rPr lang="sv-SE" b="1" dirty="0" smtClean="0"/>
              <a:t>Todoran, Sara Sjögren and </a:t>
            </a:r>
            <a:r>
              <a:rPr lang="sv-SE" b="1" dirty="0" smtClean="0"/>
              <a:t>Manja Schubert</a:t>
            </a:r>
          </a:p>
          <a:p>
            <a:pPr algn="ctr"/>
            <a:endParaRPr lang="sv-SE" b="1" dirty="0"/>
          </a:p>
        </p:txBody>
      </p:sp>
    </p:spTree>
    <p:extLst>
      <p:ext uri="{BB962C8B-B14F-4D97-AF65-F5344CB8AC3E}">
        <p14:creationId xmlns:p14="http://schemas.microsoft.com/office/powerpoint/2010/main" val="6514967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Agenda – </a:t>
            </a:r>
            <a:r>
              <a:rPr lang="sv-SE" dirty="0" err="1" smtClean="0"/>
              <a:t>School</a:t>
            </a:r>
            <a:r>
              <a:rPr lang="sv-SE" dirty="0" smtClean="0"/>
              <a:t> Reception</a:t>
            </a:r>
            <a:endParaRPr lang="sv-SE"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sv-SE" dirty="0" smtClean="0"/>
              <a:t>Fika!</a:t>
            </a:r>
          </a:p>
          <a:p>
            <a:pPr marL="342900" indent="-342900">
              <a:buFont typeface="Arial" panose="020B0604020202020204" pitchFamily="34" charset="0"/>
              <a:buChar char="•"/>
            </a:pPr>
            <a:r>
              <a:rPr lang="sv-SE" dirty="0" smtClean="0"/>
              <a:t>Sweden, Stockholm and KTH </a:t>
            </a:r>
          </a:p>
          <a:p>
            <a:pPr marL="342900" indent="-342900">
              <a:buFont typeface="Arial" panose="020B0604020202020204" pitchFamily="34" charset="0"/>
              <a:buChar char="•"/>
            </a:pPr>
            <a:r>
              <a:rPr lang="sv-SE" dirty="0" smtClean="0"/>
              <a:t>Support and Services</a:t>
            </a:r>
          </a:p>
          <a:p>
            <a:pPr marL="342900" indent="-342900">
              <a:buFont typeface="Arial" panose="020B0604020202020204" pitchFamily="34" charset="0"/>
              <a:buChar char="•"/>
            </a:pPr>
            <a:r>
              <a:rPr lang="sv-SE" dirty="0" err="1" smtClean="0"/>
              <a:t>Safety</a:t>
            </a:r>
            <a:r>
              <a:rPr lang="sv-SE" dirty="0" smtClean="0"/>
              <a:t> and </a:t>
            </a:r>
            <a:r>
              <a:rPr lang="sv-SE" dirty="0"/>
              <a:t>I</a:t>
            </a:r>
            <a:r>
              <a:rPr lang="sv-SE" dirty="0" smtClean="0"/>
              <a:t>nsurance</a:t>
            </a:r>
          </a:p>
          <a:p>
            <a:pPr marL="342900" indent="-342900">
              <a:buFont typeface="Arial" panose="020B0604020202020204" pitchFamily="34" charset="0"/>
              <a:buChar char="•"/>
            </a:pPr>
            <a:r>
              <a:rPr lang="sv-SE" dirty="0" smtClean="0"/>
              <a:t>Studies and Administration</a:t>
            </a:r>
          </a:p>
          <a:p>
            <a:pPr marL="342900" indent="-342900">
              <a:buFont typeface="Arial" panose="020B0604020202020204" pitchFamily="34" charset="0"/>
              <a:buChar char="•"/>
            </a:pPr>
            <a:r>
              <a:rPr lang="sv-SE" dirty="0" smtClean="0"/>
              <a:t>Student Union &amp; </a:t>
            </a:r>
            <a:r>
              <a:rPr lang="sv-SE" dirty="0" err="1" smtClean="0"/>
              <a:t>Chapters</a:t>
            </a:r>
            <a:endParaRPr lang="sv-SE" dirty="0" smtClean="0"/>
          </a:p>
          <a:p>
            <a:pPr marL="342900" indent="-342900">
              <a:buFont typeface="Arial" panose="020B0604020202020204" pitchFamily="34" charset="0"/>
              <a:buChar char="•"/>
            </a:pPr>
            <a:r>
              <a:rPr lang="sv-SE" dirty="0" smtClean="0"/>
              <a:t>Access </a:t>
            </a:r>
            <a:r>
              <a:rPr lang="sv-SE" dirty="0" err="1"/>
              <a:t>C</a:t>
            </a:r>
            <a:r>
              <a:rPr lang="sv-SE" dirty="0" err="1" smtClean="0"/>
              <a:t>ards</a:t>
            </a:r>
            <a:endParaRPr lang="sv-SE" dirty="0" smtClean="0"/>
          </a:p>
          <a:p>
            <a:pPr marL="342900" indent="-342900">
              <a:buFont typeface="Arial" panose="020B0604020202020204" pitchFamily="34" charset="0"/>
              <a:buChar char="•"/>
            </a:pPr>
            <a:r>
              <a:rPr lang="sv-SE" dirty="0" err="1"/>
              <a:t>Document</a:t>
            </a:r>
            <a:r>
              <a:rPr lang="sv-SE" dirty="0"/>
              <a:t> </a:t>
            </a:r>
            <a:r>
              <a:rPr lang="sv-SE" dirty="0" err="1"/>
              <a:t>signing</a:t>
            </a:r>
            <a:endParaRPr lang="sv-SE" dirty="0"/>
          </a:p>
          <a:p>
            <a:pPr marL="342900" indent="-342900">
              <a:buFont typeface="Arial" panose="020B0604020202020204" pitchFamily="34" charset="0"/>
              <a:buChar char="•"/>
            </a:pPr>
            <a:endParaRPr lang="sv-SE" dirty="0"/>
          </a:p>
        </p:txBody>
      </p:sp>
    </p:spTree>
    <p:extLst>
      <p:ext uri="{BB962C8B-B14F-4D97-AF65-F5344CB8AC3E}">
        <p14:creationId xmlns:p14="http://schemas.microsoft.com/office/powerpoint/2010/main" val="6208218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10 </a:t>
            </a:r>
            <a:r>
              <a:rPr lang="sv-SE" dirty="0" err="1" smtClean="0"/>
              <a:t>good</a:t>
            </a:r>
            <a:r>
              <a:rPr lang="sv-SE" dirty="0" smtClean="0"/>
              <a:t> </a:t>
            </a:r>
            <a:r>
              <a:rPr lang="sv-SE" dirty="0" err="1" smtClean="0"/>
              <a:t>things</a:t>
            </a:r>
            <a:r>
              <a:rPr lang="sv-SE" dirty="0" smtClean="0"/>
              <a:t> </a:t>
            </a:r>
            <a:r>
              <a:rPr lang="sv-SE" dirty="0" err="1" smtClean="0"/>
              <a:t>to</a:t>
            </a:r>
            <a:r>
              <a:rPr lang="sv-SE" dirty="0" smtClean="0"/>
              <a:t> </a:t>
            </a:r>
            <a:r>
              <a:rPr lang="sv-SE" dirty="0" err="1" smtClean="0"/>
              <a:t>know</a:t>
            </a:r>
            <a:r>
              <a:rPr lang="sv-SE" dirty="0" smtClean="0"/>
              <a:t> </a:t>
            </a:r>
            <a:r>
              <a:rPr lang="sv-SE" dirty="0" err="1" smtClean="0"/>
              <a:t>about</a:t>
            </a:r>
            <a:r>
              <a:rPr lang="sv-SE" dirty="0" smtClean="0"/>
              <a:t> Sweden</a:t>
            </a:r>
            <a:endParaRPr lang="sv-SE" dirty="0"/>
          </a:p>
        </p:txBody>
      </p:sp>
      <p:sp>
        <p:nvSpPr>
          <p:cNvPr id="3" name="Platshållare för innehåll 2"/>
          <p:cNvSpPr>
            <a:spLocks noGrp="1"/>
          </p:cNvSpPr>
          <p:nvPr>
            <p:ph idx="1"/>
          </p:nvPr>
        </p:nvSpPr>
        <p:spPr/>
        <p:txBody>
          <a:bodyPr/>
          <a:lstStyle/>
          <a:p>
            <a:r>
              <a:rPr lang="sv-SE" dirty="0">
                <a:hlinkClick r:id="rId3"/>
              </a:rPr>
              <a:t>Sweden </a:t>
            </a:r>
            <a:r>
              <a:rPr lang="sv-SE" dirty="0"/>
              <a:t> </a:t>
            </a:r>
          </a:p>
          <a:p>
            <a:endParaRPr lang="sv-SE" dirty="0"/>
          </a:p>
        </p:txBody>
      </p:sp>
    </p:spTree>
    <p:extLst>
      <p:ext uri="{BB962C8B-B14F-4D97-AF65-F5344CB8AC3E}">
        <p14:creationId xmlns:p14="http://schemas.microsoft.com/office/powerpoint/2010/main" val="32181559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7492" y="1481266"/>
            <a:ext cx="3312790" cy="4078286"/>
          </a:xfrm>
        </p:spPr>
        <p:txBody>
          <a:bodyPr>
            <a:normAutofit/>
          </a:bodyPr>
          <a:lstStyle/>
          <a:p>
            <a:pPr marL="342900" indent="-342900">
              <a:buFont typeface="Arial" panose="020B0604020202020204" pitchFamily="34" charset="0"/>
              <a:buChar char="•"/>
            </a:pPr>
            <a:r>
              <a:rPr lang="sv-SE" sz="1800" dirty="0" err="1" smtClean="0"/>
              <a:t>Capital</a:t>
            </a:r>
            <a:r>
              <a:rPr lang="sv-SE" sz="1800" dirty="0" smtClean="0"/>
              <a:t> </a:t>
            </a:r>
            <a:r>
              <a:rPr lang="sv-SE" sz="1800" dirty="0" err="1" smtClean="0"/>
              <a:t>of</a:t>
            </a:r>
            <a:r>
              <a:rPr lang="sv-SE" sz="1800" dirty="0" smtClean="0"/>
              <a:t> Sweden</a:t>
            </a:r>
          </a:p>
          <a:p>
            <a:pPr marL="342900" indent="-342900">
              <a:buFont typeface="Arial" panose="020B0604020202020204" pitchFamily="34" charset="0"/>
              <a:buChar char="•"/>
            </a:pPr>
            <a:r>
              <a:rPr lang="sv-SE" sz="1800" dirty="0" err="1" smtClean="0"/>
              <a:t>Biggest</a:t>
            </a:r>
            <a:r>
              <a:rPr lang="sv-SE" sz="1800" dirty="0" smtClean="0"/>
              <a:t> city in Sweden</a:t>
            </a:r>
          </a:p>
          <a:p>
            <a:pPr marL="342900" indent="-342900">
              <a:buFont typeface="Arial" panose="020B0604020202020204" pitchFamily="34" charset="0"/>
              <a:buChar char="•"/>
            </a:pPr>
            <a:r>
              <a:rPr lang="sv-SE" sz="1800" dirty="0" err="1" smtClean="0"/>
              <a:t>Home</a:t>
            </a:r>
            <a:r>
              <a:rPr lang="sv-SE" sz="1800" dirty="0" smtClean="0"/>
              <a:t> </a:t>
            </a:r>
            <a:r>
              <a:rPr lang="sv-SE" sz="1800" dirty="0" err="1" smtClean="0"/>
              <a:t>to</a:t>
            </a:r>
            <a:r>
              <a:rPr lang="sv-SE" sz="1800" dirty="0" smtClean="0"/>
              <a:t> 2.1 million </a:t>
            </a:r>
            <a:r>
              <a:rPr lang="sv-SE" sz="1800" dirty="0" err="1" smtClean="0"/>
              <a:t>people</a:t>
            </a:r>
            <a:endParaRPr lang="sv-SE" sz="1800" dirty="0" smtClean="0"/>
          </a:p>
          <a:p>
            <a:pPr marL="342900" lvl="0" indent="-342900">
              <a:buFont typeface="Arial" pitchFamily="34" charset="0"/>
              <a:buChar char="•"/>
            </a:pPr>
            <a:r>
              <a:rPr lang="en-GB" sz="1800" dirty="0"/>
              <a:t>A</a:t>
            </a:r>
            <a:r>
              <a:rPr lang="en-GB" sz="1800" dirty="0" smtClean="0"/>
              <a:t>round 85,000 students (24 universities)</a:t>
            </a:r>
          </a:p>
          <a:p>
            <a:pPr marL="342900" lvl="0" indent="-342900">
              <a:buFont typeface="Arial" pitchFamily="34" charset="0"/>
              <a:buChar char="•"/>
            </a:pPr>
            <a:r>
              <a:rPr lang="sv-SE" sz="1800" dirty="0" err="1" smtClean="0"/>
              <a:t>Built</a:t>
            </a:r>
            <a:r>
              <a:rPr lang="sv-SE" sz="1800" dirty="0" smtClean="0"/>
              <a:t> on 14 </a:t>
            </a:r>
            <a:r>
              <a:rPr lang="sv-SE" sz="1800" dirty="0" err="1" smtClean="0"/>
              <a:t>islands</a:t>
            </a:r>
            <a:r>
              <a:rPr lang="sv-SE" sz="1800" dirty="0"/>
              <a:t> </a:t>
            </a:r>
            <a:r>
              <a:rPr lang="sv-SE" sz="1800" dirty="0" smtClean="0"/>
              <a:t>(24.000 in the </a:t>
            </a:r>
            <a:r>
              <a:rPr lang="sv-SE" sz="1800" dirty="0" err="1" smtClean="0"/>
              <a:t>archipelago</a:t>
            </a:r>
            <a:r>
              <a:rPr lang="sv-SE" sz="1800" dirty="0"/>
              <a:t>) </a:t>
            </a:r>
            <a:r>
              <a:rPr lang="sv-SE" sz="1800" dirty="0" err="1" smtClean="0"/>
              <a:t>connected</a:t>
            </a:r>
            <a:r>
              <a:rPr lang="sv-SE" sz="1800" dirty="0" smtClean="0"/>
              <a:t> </a:t>
            </a:r>
            <a:r>
              <a:rPr lang="sv-SE" sz="1800" dirty="0"/>
              <a:t>by 57 bridges </a:t>
            </a:r>
            <a:endParaRPr lang="sv-SE" sz="1800" dirty="0" smtClean="0"/>
          </a:p>
        </p:txBody>
      </p:sp>
      <p:sp>
        <p:nvSpPr>
          <p:cNvPr id="4" name="Title 3"/>
          <p:cNvSpPr>
            <a:spLocks noGrp="1"/>
          </p:cNvSpPr>
          <p:nvPr>
            <p:ph type="title"/>
          </p:nvPr>
        </p:nvSpPr>
        <p:spPr/>
        <p:txBody>
          <a:bodyPr/>
          <a:lstStyle/>
          <a:p>
            <a:r>
              <a:rPr lang="sv-SE" dirty="0" smtClean="0"/>
              <a:t>Stockholm</a:t>
            </a:r>
            <a:endParaRPr lang="sv-SE" dirty="0"/>
          </a:p>
        </p:txBody>
      </p:sp>
      <p:pic>
        <p:nvPicPr>
          <p:cNvPr id="5" name="Platshållare för bild 4"/>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4498" r="24498"/>
          <a:stretch>
            <a:fillRect/>
          </a:stretch>
        </p:blipFill>
        <p:spPr>
          <a:xfrm>
            <a:off x="3878596" y="1073208"/>
            <a:ext cx="4786170" cy="4693920"/>
          </a:xfrm>
        </p:spPr>
      </p:pic>
    </p:spTree>
    <p:extLst>
      <p:ext uri="{BB962C8B-B14F-4D97-AF65-F5344CB8AC3E}">
        <p14:creationId xmlns:p14="http://schemas.microsoft.com/office/powerpoint/2010/main" val="25626485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85750" indent="-285750">
              <a:buFont typeface="Arial" panose="020B0604020202020204" pitchFamily="34" charset="0"/>
              <a:buChar char="•"/>
            </a:pPr>
            <a:r>
              <a:rPr lang="sv-SE" sz="1800" dirty="0" err="1" smtClean="0"/>
              <a:t>Established</a:t>
            </a:r>
            <a:r>
              <a:rPr lang="sv-SE" sz="1800" dirty="0" smtClean="0"/>
              <a:t> in 1827</a:t>
            </a:r>
          </a:p>
          <a:p>
            <a:pPr marL="285750" indent="-285750">
              <a:buFont typeface="Arial" panose="020B0604020202020204" pitchFamily="34" charset="0"/>
              <a:buChar char="•"/>
            </a:pPr>
            <a:r>
              <a:rPr lang="sv-SE" sz="1800" dirty="0" smtClean="0"/>
              <a:t>13,000 full-</a:t>
            </a:r>
            <a:r>
              <a:rPr lang="sv-SE" sz="1800" dirty="0" err="1" smtClean="0"/>
              <a:t>time</a:t>
            </a:r>
            <a:r>
              <a:rPr lang="sv-SE" sz="1800" dirty="0" smtClean="0"/>
              <a:t> students</a:t>
            </a:r>
          </a:p>
          <a:p>
            <a:pPr marL="285750" indent="-285750">
              <a:buFont typeface="Arial" panose="020B0604020202020204" pitchFamily="34" charset="0"/>
              <a:buChar char="•"/>
            </a:pPr>
            <a:r>
              <a:rPr lang="en-US" sz="1800" dirty="0" smtClean="0">
                <a:cs typeface="Calibri" pitchFamily="34" charset="0"/>
              </a:rPr>
              <a:t>3700 full-time </a:t>
            </a:r>
            <a:r>
              <a:rPr lang="en-US" sz="1800" dirty="0">
                <a:cs typeface="Calibri" pitchFamily="34" charset="0"/>
              </a:rPr>
              <a:t>employees, 305 professors (46 women, 259 men</a:t>
            </a:r>
            <a:r>
              <a:rPr lang="en-US" sz="1800" dirty="0" smtClean="0">
                <a:cs typeface="Calibri" pitchFamily="34" charset="0"/>
              </a:rPr>
              <a:t>)</a:t>
            </a:r>
            <a:endParaRPr lang="sv-SE" sz="1800" dirty="0"/>
          </a:p>
          <a:p>
            <a:pPr marL="285750" indent="-285750">
              <a:buFont typeface="Arial" panose="020B0604020202020204" pitchFamily="34" charset="0"/>
              <a:buChar char="•"/>
            </a:pPr>
            <a:r>
              <a:rPr lang="sv-SE" sz="1800" dirty="0" smtClean="0"/>
              <a:t>5 </a:t>
            </a:r>
            <a:r>
              <a:rPr lang="sv-SE" sz="1800" dirty="0" err="1" smtClean="0"/>
              <a:t>schools</a:t>
            </a:r>
            <a:endParaRPr lang="sv-SE" sz="1800" dirty="0" smtClean="0"/>
          </a:p>
          <a:p>
            <a:pPr marL="285750" indent="-285750">
              <a:buFont typeface="Arial" panose="020B0604020202020204" pitchFamily="34" charset="0"/>
              <a:buChar char="•"/>
            </a:pPr>
            <a:r>
              <a:rPr lang="sv-SE" sz="1800" dirty="0" err="1" smtClean="0"/>
              <a:t>Around</a:t>
            </a:r>
            <a:r>
              <a:rPr lang="sv-SE" sz="1800" dirty="0" smtClean="0"/>
              <a:t> </a:t>
            </a:r>
            <a:r>
              <a:rPr lang="sv-SE" sz="1800" dirty="0" err="1" smtClean="0"/>
              <a:t>one</a:t>
            </a:r>
            <a:r>
              <a:rPr lang="sv-SE" sz="1800" dirty="0" smtClean="0"/>
              <a:t> </a:t>
            </a:r>
            <a:r>
              <a:rPr lang="sv-SE" sz="1800" dirty="0" err="1" smtClean="0"/>
              <a:t>third</a:t>
            </a:r>
            <a:r>
              <a:rPr lang="sv-SE" sz="1800" dirty="0" smtClean="0"/>
              <a:t> </a:t>
            </a:r>
            <a:r>
              <a:rPr lang="sv-SE" sz="1800" dirty="0" err="1" smtClean="0"/>
              <a:t>of</a:t>
            </a:r>
            <a:r>
              <a:rPr lang="sv-SE" sz="1800" dirty="0" smtClean="0"/>
              <a:t> all students </a:t>
            </a:r>
            <a:r>
              <a:rPr lang="sv-SE" sz="1800" dirty="0" err="1" smtClean="0"/>
              <a:t>are</a:t>
            </a:r>
            <a:r>
              <a:rPr lang="sv-SE" sz="1800" dirty="0" smtClean="0"/>
              <a:t> from </a:t>
            </a:r>
            <a:r>
              <a:rPr lang="sv-SE" sz="1800" dirty="0" err="1" smtClean="0"/>
              <a:t>outside</a:t>
            </a:r>
            <a:r>
              <a:rPr lang="sv-SE" sz="1800" dirty="0" smtClean="0"/>
              <a:t> </a:t>
            </a:r>
            <a:r>
              <a:rPr lang="sv-SE" sz="1800" dirty="0" err="1" smtClean="0"/>
              <a:t>of</a:t>
            </a:r>
            <a:r>
              <a:rPr lang="sv-SE" sz="1800" dirty="0" smtClean="0"/>
              <a:t> Sweden</a:t>
            </a:r>
            <a:endParaRPr lang="sv-SE" sz="1800" dirty="0"/>
          </a:p>
        </p:txBody>
      </p:sp>
      <p:pic>
        <p:nvPicPr>
          <p:cNvPr id="5" name="Picture Placeholder 4"/>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2791" r="22791"/>
          <a:stretch>
            <a:fillRect/>
          </a:stretch>
        </p:blipFill>
        <p:spPr/>
      </p:pic>
      <p:sp>
        <p:nvSpPr>
          <p:cNvPr id="4" name="Title 3"/>
          <p:cNvSpPr>
            <a:spLocks noGrp="1"/>
          </p:cNvSpPr>
          <p:nvPr>
            <p:ph type="title"/>
          </p:nvPr>
        </p:nvSpPr>
        <p:spPr/>
        <p:txBody>
          <a:bodyPr/>
          <a:lstStyle/>
          <a:p>
            <a:r>
              <a:rPr lang="sv-SE" dirty="0" smtClean="0"/>
              <a:t>KTH</a:t>
            </a:r>
            <a:endParaRPr lang="sv-SE" dirty="0"/>
          </a:p>
        </p:txBody>
      </p:sp>
    </p:spTree>
    <p:extLst>
      <p:ext uri="{BB962C8B-B14F-4D97-AF65-F5344CB8AC3E}">
        <p14:creationId xmlns:p14="http://schemas.microsoft.com/office/powerpoint/2010/main" val="11502556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sv-SE" altLang="sv-SE" smtClean="0"/>
              <a:t>KTH Campus Areas	</a:t>
            </a:r>
          </a:p>
        </p:txBody>
      </p:sp>
      <p:sp>
        <p:nvSpPr>
          <p:cNvPr id="4" name="Footer Placeholder 3"/>
          <p:cNvSpPr>
            <a:spLocks noGrp="1"/>
          </p:cNvSpPr>
          <p:nvPr>
            <p:ph type="ftr" sz="quarter" idx="15"/>
          </p:nvPr>
        </p:nvSpPr>
        <p:spPr/>
        <p:txBody>
          <a:bodyPr/>
          <a:lstStyle/>
          <a:p>
            <a:pPr>
              <a:defRPr/>
            </a:pPr>
            <a:r>
              <a:rPr lang="en-US" smtClean="0"/>
              <a:t>KTH School of Electrical Engineering</a:t>
            </a:r>
            <a:endParaRPr lang="sv-SE"/>
          </a:p>
        </p:txBody>
      </p:sp>
      <p:sp>
        <p:nvSpPr>
          <p:cNvPr id="7172" name="Rectangle 3"/>
          <p:cNvSpPr>
            <a:spLocks noGrp="1" noChangeArrowheads="1"/>
          </p:cNvSpPr>
          <p:nvPr>
            <p:ph sz="quarter" idx="13"/>
          </p:nvPr>
        </p:nvSpPr>
        <p:spPr>
          <a:xfrm>
            <a:off x="1739193" y="1795869"/>
            <a:ext cx="4864580" cy="4059786"/>
          </a:xfrm>
        </p:spPr>
        <p:txBody>
          <a:bodyPr/>
          <a:lstStyle/>
          <a:p>
            <a:pPr eaLnBrk="1" hangingPunct="1"/>
            <a:r>
              <a:rPr lang="en-GB" altLang="sv-SE" sz="1800" b="1" dirty="0"/>
              <a:t>KTH Campus </a:t>
            </a:r>
          </a:p>
          <a:p>
            <a:pPr eaLnBrk="1" hangingPunct="1">
              <a:buFontTx/>
              <a:buNone/>
            </a:pPr>
            <a:r>
              <a:rPr lang="en-GB" altLang="sv-SE" sz="1800" dirty="0" smtClean="0"/>
              <a:t>Main </a:t>
            </a:r>
            <a:r>
              <a:rPr lang="en-GB" altLang="sv-SE" sz="1800" dirty="0"/>
              <a:t>campus, </a:t>
            </a:r>
            <a:r>
              <a:rPr lang="en-GB" altLang="sv-SE" sz="1800" dirty="0" err="1" smtClean="0"/>
              <a:t>Valhallavägen</a:t>
            </a:r>
            <a:endParaRPr lang="en-GB" altLang="sv-SE" sz="1800" dirty="0"/>
          </a:p>
          <a:p>
            <a:pPr eaLnBrk="1" hangingPunct="1"/>
            <a:endParaRPr lang="en-GB" altLang="sv-SE" sz="1800" dirty="0"/>
          </a:p>
          <a:p>
            <a:pPr eaLnBrk="1" hangingPunct="1"/>
            <a:r>
              <a:rPr lang="en-GB" altLang="sv-SE" sz="1800" b="1" dirty="0" smtClean="0"/>
              <a:t>KTH </a:t>
            </a:r>
            <a:r>
              <a:rPr lang="en-GB" altLang="sv-SE" sz="1800" b="1" dirty="0" err="1" smtClean="0"/>
              <a:t>Kista</a:t>
            </a:r>
            <a:r>
              <a:rPr lang="en-GB" altLang="sv-SE" sz="1800" dirty="0" smtClean="0"/>
              <a:t> </a:t>
            </a:r>
            <a:endParaRPr lang="en-GB" altLang="sv-SE" sz="1800" dirty="0"/>
          </a:p>
          <a:p>
            <a:pPr eaLnBrk="1" hangingPunct="1">
              <a:buFontTx/>
              <a:buNone/>
            </a:pPr>
            <a:r>
              <a:rPr lang="en-GB" altLang="sv-SE" sz="1800" dirty="0" smtClean="0"/>
              <a:t>Former School </a:t>
            </a:r>
            <a:r>
              <a:rPr lang="en-GB" altLang="sv-SE" sz="1800" dirty="0"/>
              <a:t>of Information- and Communication </a:t>
            </a:r>
            <a:r>
              <a:rPr lang="en-GB" altLang="sv-SE" sz="1800" dirty="0" smtClean="0"/>
              <a:t>Technology (</a:t>
            </a:r>
            <a:r>
              <a:rPr lang="en-GB" altLang="sv-SE" sz="1800" dirty="0"/>
              <a:t>ICT)</a:t>
            </a:r>
          </a:p>
          <a:p>
            <a:pPr eaLnBrk="1" hangingPunct="1"/>
            <a:endParaRPr lang="en-GB" altLang="sv-SE" sz="1800" dirty="0"/>
          </a:p>
          <a:p>
            <a:pPr eaLnBrk="1" hangingPunct="1"/>
            <a:r>
              <a:rPr lang="en-GB" altLang="sv-SE" sz="1800" b="1" dirty="0"/>
              <a:t>KTH </a:t>
            </a:r>
            <a:r>
              <a:rPr lang="en-GB" altLang="sv-SE" sz="1800" b="1" dirty="0" err="1"/>
              <a:t>Syd</a:t>
            </a:r>
            <a:r>
              <a:rPr lang="en-GB" altLang="sv-SE" sz="1800" b="1" dirty="0"/>
              <a:t> </a:t>
            </a:r>
          </a:p>
          <a:p>
            <a:pPr eaLnBrk="1" hangingPunct="1">
              <a:buFontTx/>
              <a:buNone/>
            </a:pPr>
            <a:r>
              <a:rPr lang="en-GB" altLang="sv-SE" sz="1800" dirty="0" err="1" smtClean="0"/>
              <a:t>Flemingsberg</a:t>
            </a:r>
            <a:r>
              <a:rPr lang="en-GB" altLang="sv-SE" sz="1800" dirty="0" smtClean="0"/>
              <a:t> </a:t>
            </a:r>
            <a:r>
              <a:rPr lang="en-GB" altLang="sv-SE" sz="1800" dirty="0"/>
              <a:t>and </a:t>
            </a:r>
            <a:r>
              <a:rPr lang="en-GB" altLang="sv-SE" sz="1800" dirty="0" err="1"/>
              <a:t>Södertälje</a:t>
            </a:r>
            <a:r>
              <a:rPr lang="en-GB" altLang="sv-SE" sz="1800" dirty="0"/>
              <a:t> </a:t>
            </a:r>
            <a:endParaRPr lang="en-GB" altLang="sv-SE" sz="1800" dirty="0" smtClean="0"/>
          </a:p>
          <a:p>
            <a:pPr eaLnBrk="1" hangingPunct="1">
              <a:buFontTx/>
              <a:buNone/>
            </a:pPr>
            <a:r>
              <a:rPr lang="en-GB" altLang="sv-SE" sz="1800" dirty="0" smtClean="0"/>
              <a:t>School </a:t>
            </a:r>
            <a:r>
              <a:rPr lang="en-GB" altLang="sv-SE" sz="1800" dirty="0"/>
              <a:t>of Technology and Health (Medical Engineering, Bachelor of science programs)</a:t>
            </a:r>
          </a:p>
          <a:p>
            <a:pPr eaLnBrk="1" hangingPunct="1">
              <a:buFontTx/>
              <a:buNone/>
            </a:pPr>
            <a:endParaRPr lang="sv-SE" altLang="sv-SE" sz="1600" dirty="0"/>
          </a:p>
        </p:txBody>
      </p:sp>
      <p:pic>
        <p:nvPicPr>
          <p:cNvPr id="7173" name="Picture 9" descr="TALJE_red"/>
          <p:cNvPicPr>
            <a:picLocks noChangeAspect="1" noChangeArrowheads="1"/>
          </p:cNvPicPr>
          <p:nvPr/>
        </p:nvPicPr>
        <p:blipFill>
          <a:blip r:embed="rId3" cstate="print">
            <a:extLst>
              <a:ext uri="{28A0092B-C50C-407E-A947-70E740481C1C}">
                <a14:useLocalDpi xmlns:a14="http://schemas.microsoft.com/office/drawing/2010/main" val="0"/>
              </a:ext>
            </a:extLst>
          </a:blip>
          <a:srcRect r="8696" b="7611"/>
          <a:stretch>
            <a:fillRect/>
          </a:stretch>
        </p:blipFill>
        <p:spPr bwMode="auto">
          <a:xfrm>
            <a:off x="6727323" y="4320454"/>
            <a:ext cx="1877676" cy="132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8" descr="Kista_red"/>
          <p:cNvPicPr>
            <a:picLocks noChangeAspect="1" noChangeArrowheads="1"/>
          </p:cNvPicPr>
          <p:nvPr/>
        </p:nvPicPr>
        <p:blipFill>
          <a:blip r:embed="rId4" cstate="print">
            <a:extLst>
              <a:ext uri="{28A0092B-C50C-407E-A947-70E740481C1C}">
                <a14:useLocalDpi xmlns:a14="http://schemas.microsoft.com/office/drawing/2010/main" val="0"/>
              </a:ext>
            </a:extLst>
          </a:blip>
          <a:srcRect r="294" b="6038"/>
          <a:stretch>
            <a:fillRect/>
          </a:stretch>
        </p:blipFill>
        <p:spPr bwMode="auto">
          <a:xfrm>
            <a:off x="6727323" y="2819816"/>
            <a:ext cx="1868173" cy="1411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7" descr="borggården2"/>
          <p:cNvPicPr>
            <a:picLocks noChangeAspect="1" noChangeArrowheads="1"/>
          </p:cNvPicPr>
          <p:nvPr/>
        </p:nvPicPr>
        <p:blipFill>
          <a:blip r:embed="rId5">
            <a:extLst>
              <a:ext uri="{28A0092B-C50C-407E-A947-70E740481C1C}">
                <a14:useLocalDpi xmlns:a14="http://schemas.microsoft.com/office/drawing/2010/main" val="0"/>
              </a:ext>
            </a:extLst>
          </a:blip>
          <a:srcRect t="5324" b="9485"/>
          <a:stretch>
            <a:fillRect/>
          </a:stretch>
        </p:blipFill>
        <p:spPr bwMode="auto">
          <a:xfrm>
            <a:off x="6727323" y="1468954"/>
            <a:ext cx="1876319" cy="1274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7861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sv-SE" altLang="sv-SE" dirty="0" smtClean="0"/>
              <a:t>5 KTH </a:t>
            </a:r>
            <a:r>
              <a:rPr lang="sv-SE" altLang="sv-SE" dirty="0" err="1" smtClean="0"/>
              <a:t>Schools</a:t>
            </a:r>
            <a:endParaRPr lang="sv-SE" altLang="sv-SE" dirty="0" smtClean="0"/>
          </a:p>
        </p:txBody>
      </p:sp>
      <p:sp>
        <p:nvSpPr>
          <p:cNvPr id="4" name="Footer Placeholder 3"/>
          <p:cNvSpPr>
            <a:spLocks noGrp="1"/>
          </p:cNvSpPr>
          <p:nvPr>
            <p:ph type="ftr" sz="quarter" idx="15"/>
          </p:nvPr>
        </p:nvSpPr>
        <p:spPr/>
        <p:txBody>
          <a:bodyPr/>
          <a:lstStyle/>
          <a:p>
            <a:pPr>
              <a:defRPr/>
            </a:pPr>
            <a:r>
              <a:rPr lang="en-US" smtClean="0"/>
              <a:t>KTH School of Electrical Engineering</a:t>
            </a:r>
            <a:endParaRPr lang="sv-SE"/>
          </a:p>
        </p:txBody>
      </p:sp>
      <p:sp>
        <p:nvSpPr>
          <p:cNvPr id="6148" name="Rectangle 4"/>
          <p:cNvSpPr>
            <a:spLocks noChangeArrowheads="1"/>
          </p:cNvSpPr>
          <p:nvPr/>
        </p:nvSpPr>
        <p:spPr bwMode="auto">
          <a:xfrm>
            <a:off x="611252" y="1851142"/>
            <a:ext cx="8252001" cy="395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spAutoFit/>
          </a:bodyPr>
          <a:lstStyle>
            <a:lvl1pPr marL="342900" indent="-342900" eaLnBrk="0" hangingPunct="0">
              <a:spcBef>
                <a:spcPct val="20000"/>
              </a:spcBef>
              <a:buClr>
                <a:schemeClr val="accent2"/>
              </a:buClr>
              <a:buChar char="•"/>
              <a:defRPr sz="2200">
                <a:solidFill>
                  <a:schemeClr val="tx1"/>
                </a:solidFill>
                <a:latin typeface="Verdana" pitchFamily="34" charset="0"/>
              </a:defRPr>
            </a:lvl1pPr>
            <a:lvl2pPr marL="742950" indent="-285750" eaLnBrk="0" hangingPunct="0">
              <a:spcBef>
                <a:spcPct val="20000"/>
              </a:spcBef>
              <a:buFont typeface="Verdana" pitchFamily="34" charset="0"/>
              <a:buChar char="-"/>
              <a:defRPr sz="2000">
                <a:solidFill>
                  <a:schemeClr val="tx1"/>
                </a:solidFill>
                <a:latin typeface="Verdana" pitchFamily="34" charset="0"/>
              </a:defRPr>
            </a:lvl2pPr>
            <a:lvl3pPr marL="1143000" indent="-228600" eaLnBrk="0" hangingPunct="0">
              <a:spcBef>
                <a:spcPts val="600"/>
              </a:spcBef>
              <a:buClr>
                <a:schemeClr val="accent2"/>
              </a:buClr>
              <a:buSzPct val="90000"/>
              <a:buFont typeface="Arial" charset="0"/>
              <a:buChar char="•"/>
              <a:defRPr>
                <a:solidFill>
                  <a:schemeClr val="tx1"/>
                </a:solidFill>
                <a:latin typeface="Verdana" pitchFamily="34" charset="0"/>
              </a:defRPr>
            </a:lvl3pPr>
            <a:lvl4pPr marL="1600200" indent="-228600" eaLnBrk="0" hangingPunct="0">
              <a:spcBef>
                <a:spcPct val="20000"/>
              </a:spcBef>
              <a:buFont typeface="Verdana" pitchFamily="34" charset="0"/>
              <a:buChar char="–"/>
              <a:defRPr sz="1600">
                <a:solidFill>
                  <a:schemeClr val="tx1"/>
                </a:solidFill>
                <a:latin typeface="Verdana" pitchFamily="34" charset="0"/>
              </a:defRPr>
            </a:lvl4pPr>
            <a:lvl5pPr marL="2057400" indent="-228600" eaLnBrk="0" hangingPunct="0">
              <a:spcBef>
                <a:spcPct val="20000"/>
              </a:spcBef>
              <a:buClr>
                <a:schemeClr val="accent2"/>
              </a:buClr>
              <a:buFont typeface="Arial" charset="0"/>
              <a:buChar char="•"/>
              <a:defRPr sz="1400">
                <a:solidFill>
                  <a:schemeClr val="tx1"/>
                </a:solidFill>
                <a:latin typeface="Verdana" pitchFamily="34" charset="0"/>
              </a:defRPr>
            </a:lvl5pPr>
            <a:lvl6pPr marL="25146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6pPr>
            <a:lvl7pPr marL="29718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7pPr>
            <a:lvl8pPr marL="34290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8pPr>
            <a:lvl9pPr marL="38862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9pPr>
          </a:lstStyle>
          <a:p>
            <a:pPr eaLnBrk="1" hangingPunct="1">
              <a:spcBef>
                <a:spcPct val="0"/>
              </a:spcBef>
              <a:buClrTx/>
              <a:buFont typeface="Wingdings" pitchFamily="2" charset="2"/>
              <a:buChar char="§"/>
            </a:pPr>
            <a:r>
              <a:rPr lang="en-US" altLang="sv-SE" sz="2100" dirty="0">
                <a:latin typeface="+mn-lt"/>
              </a:rPr>
              <a:t>School of Architecture and the Built Environment (ABE</a:t>
            </a:r>
            <a:r>
              <a:rPr lang="en-US" altLang="sv-SE" sz="2100" dirty="0" smtClean="0">
                <a:latin typeface="+mn-lt"/>
              </a:rPr>
              <a:t>)</a:t>
            </a:r>
          </a:p>
          <a:p>
            <a:pPr eaLnBrk="1" hangingPunct="1">
              <a:spcBef>
                <a:spcPct val="0"/>
              </a:spcBef>
              <a:buClrTx/>
              <a:buFont typeface="Wingdings" pitchFamily="2" charset="2"/>
              <a:buChar char="§"/>
            </a:pPr>
            <a:endParaRPr lang="en-US" altLang="sv-SE" sz="2100" dirty="0">
              <a:latin typeface="+mn-lt"/>
            </a:endParaRPr>
          </a:p>
          <a:p>
            <a:pPr eaLnBrk="1" hangingPunct="1">
              <a:spcBef>
                <a:spcPct val="0"/>
              </a:spcBef>
              <a:buClrTx/>
              <a:buFont typeface="Wingdings" pitchFamily="2" charset="2"/>
              <a:buChar char="§"/>
            </a:pPr>
            <a:r>
              <a:rPr lang="en-US" altLang="sv-SE" sz="2100" dirty="0">
                <a:latin typeface="+mn-lt"/>
              </a:rPr>
              <a:t>School of </a:t>
            </a:r>
            <a:r>
              <a:rPr lang="en-US" altLang="sv-SE" sz="2100" dirty="0" smtClean="0">
                <a:latin typeface="+mn-lt"/>
              </a:rPr>
              <a:t>Biotechnology, Chemical </a:t>
            </a:r>
            <a:r>
              <a:rPr lang="en-US" altLang="sv-SE" sz="2100" dirty="0">
                <a:latin typeface="+mn-lt"/>
              </a:rPr>
              <a:t>Science </a:t>
            </a:r>
            <a:r>
              <a:rPr lang="en-US" altLang="sv-SE" sz="2100" dirty="0" smtClean="0">
                <a:latin typeface="+mn-lt"/>
              </a:rPr>
              <a:t> and Technology and Health (CBH = BIO+CHE+STH)</a:t>
            </a:r>
          </a:p>
          <a:p>
            <a:pPr eaLnBrk="1" hangingPunct="1">
              <a:spcBef>
                <a:spcPct val="0"/>
              </a:spcBef>
              <a:buClrTx/>
              <a:buFont typeface="Wingdings" pitchFamily="2" charset="2"/>
              <a:buChar char="§"/>
            </a:pPr>
            <a:endParaRPr lang="en-US" altLang="sv-SE" sz="2100" dirty="0">
              <a:latin typeface="+mn-lt"/>
            </a:endParaRPr>
          </a:p>
          <a:p>
            <a:pPr eaLnBrk="1" hangingPunct="1">
              <a:spcBef>
                <a:spcPct val="0"/>
              </a:spcBef>
              <a:buClrTx/>
              <a:buFont typeface="Wingdings" pitchFamily="2" charset="2"/>
              <a:buChar char="§"/>
            </a:pPr>
            <a:r>
              <a:rPr lang="en-US" altLang="sv-SE" sz="2100" b="1" dirty="0">
                <a:solidFill>
                  <a:schemeClr val="accent1">
                    <a:lumMod val="60000"/>
                    <a:lumOff val="40000"/>
                  </a:schemeClr>
                </a:solidFill>
              </a:rPr>
              <a:t>School of Electrical Engineering and Computer Science (EECS = CSC+EES+ICT</a:t>
            </a:r>
            <a:r>
              <a:rPr lang="en-US" altLang="sv-SE" sz="2100" b="1" dirty="0" smtClean="0">
                <a:solidFill>
                  <a:schemeClr val="accent1">
                    <a:lumMod val="60000"/>
                    <a:lumOff val="40000"/>
                  </a:schemeClr>
                </a:solidFill>
              </a:rPr>
              <a:t>)</a:t>
            </a:r>
          </a:p>
          <a:p>
            <a:pPr eaLnBrk="1" hangingPunct="1">
              <a:spcBef>
                <a:spcPct val="0"/>
              </a:spcBef>
              <a:buClrTx/>
              <a:buFont typeface="Wingdings" pitchFamily="2" charset="2"/>
              <a:buChar char="§"/>
            </a:pPr>
            <a:endParaRPr lang="en-US" altLang="sv-SE" sz="2100" b="1" dirty="0">
              <a:solidFill>
                <a:schemeClr val="accent1">
                  <a:lumMod val="60000"/>
                  <a:lumOff val="40000"/>
                </a:schemeClr>
              </a:solidFill>
            </a:endParaRPr>
          </a:p>
          <a:p>
            <a:pPr eaLnBrk="1" hangingPunct="1">
              <a:spcBef>
                <a:spcPct val="0"/>
              </a:spcBef>
              <a:buClrTx/>
              <a:buFont typeface="Wingdings" pitchFamily="2" charset="2"/>
              <a:buChar char="§"/>
            </a:pPr>
            <a:r>
              <a:rPr lang="en-US" altLang="sv-SE" sz="2100" dirty="0" smtClean="0">
                <a:latin typeface="+mn-lt"/>
              </a:rPr>
              <a:t>School </a:t>
            </a:r>
            <a:r>
              <a:rPr lang="en-US" altLang="sv-SE" sz="2100" dirty="0">
                <a:latin typeface="+mn-lt"/>
              </a:rPr>
              <a:t>of Industrial Engineering and Management (ITM</a:t>
            </a:r>
            <a:r>
              <a:rPr lang="en-US" altLang="sv-SE" sz="2100" dirty="0" smtClean="0">
                <a:latin typeface="+mn-lt"/>
              </a:rPr>
              <a:t>)</a:t>
            </a:r>
          </a:p>
          <a:p>
            <a:pPr eaLnBrk="1" hangingPunct="1">
              <a:spcBef>
                <a:spcPct val="0"/>
              </a:spcBef>
              <a:buClrTx/>
              <a:buFont typeface="Wingdings" pitchFamily="2" charset="2"/>
              <a:buChar char="§"/>
            </a:pPr>
            <a:endParaRPr lang="en-US" altLang="sv-SE" sz="2100" dirty="0">
              <a:latin typeface="+mn-lt"/>
            </a:endParaRPr>
          </a:p>
          <a:p>
            <a:pPr eaLnBrk="1" hangingPunct="1">
              <a:spcBef>
                <a:spcPct val="0"/>
              </a:spcBef>
              <a:buClrTx/>
              <a:buFont typeface="Wingdings" pitchFamily="2" charset="2"/>
              <a:buChar char="§"/>
            </a:pPr>
            <a:r>
              <a:rPr lang="en-US" altLang="sv-SE" sz="2100" dirty="0">
                <a:latin typeface="+mn-lt"/>
              </a:rPr>
              <a:t>School of Engineering Sciences (SCI</a:t>
            </a:r>
            <a:r>
              <a:rPr lang="en-US" altLang="sv-SE" sz="2100" dirty="0" smtClean="0">
                <a:latin typeface="+mn-lt"/>
              </a:rPr>
              <a:t>)</a:t>
            </a:r>
          </a:p>
          <a:p>
            <a:pPr eaLnBrk="1" hangingPunct="1">
              <a:spcBef>
                <a:spcPct val="0"/>
              </a:spcBef>
              <a:buClrTx/>
              <a:buFont typeface="Wingdings" pitchFamily="2" charset="2"/>
              <a:buChar char="§"/>
            </a:pPr>
            <a:endParaRPr lang="en-US" altLang="sv-SE" sz="2100" dirty="0" smtClean="0">
              <a:latin typeface="+mn-lt"/>
            </a:endParaRPr>
          </a:p>
        </p:txBody>
      </p:sp>
    </p:spTree>
    <p:extLst>
      <p:ext uri="{BB962C8B-B14F-4D97-AF65-F5344CB8AC3E}">
        <p14:creationId xmlns:p14="http://schemas.microsoft.com/office/powerpoint/2010/main" val="6888524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19250" y="1491915"/>
            <a:ext cx="6892452" cy="4445836"/>
          </a:xfrm>
        </p:spPr>
        <p:txBody>
          <a:bodyPr/>
          <a:lstStyle/>
          <a:p>
            <a:pPr marL="342900" indent="-342900">
              <a:buFont typeface="Arial" panose="020B0604020202020204" pitchFamily="34" charset="0"/>
              <a:buChar char="•"/>
            </a:pPr>
            <a:r>
              <a:rPr lang="sv-SE" dirty="0" err="1" smtClean="0"/>
              <a:t>Started</a:t>
            </a:r>
            <a:r>
              <a:rPr lang="sv-SE" dirty="0" smtClean="0"/>
              <a:t> the 1st </a:t>
            </a:r>
            <a:r>
              <a:rPr lang="sv-SE" dirty="0" err="1" smtClean="0"/>
              <a:t>of</a:t>
            </a:r>
            <a:r>
              <a:rPr lang="sv-SE" dirty="0" smtClean="0"/>
              <a:t> </a:t>
            </a:r>
            <a:r>
              <a:rPr lang="sv-SE" dirty="0" err="1" smtClean="0"/>
              <a:t>January</a:t>
            </a:r>
            <a:r>
              <a:rPr lang="sv-SE" dirty="0" smtClean="0"/>
              <a:t> 2018</a:t>
            </a:r>
          </a:p>
          <a:p>
            <a:pPr marL="342900" indent="-342900">
              <a:buFont typeface="Arial" panose="020B0604020202020204" pitchFamily="34" charset="0"/>
              <a:buChar char="•"/>
            </a:pPr>
            <a:r>
              <a:rPr lang="sv-SE" dirty="0" err="1" smtClean="0"/>
              <a:t>Biggest</a:t>
            </a:r>
            <a:r>
              <a:rPr lang="sv-SE" dirty="0" smtClean="0"/>
              <a:t> </a:t>
            </a:r>
            <a:r>
              <a:rPr lang="sv-SE" dirty="0" err="1" smtClean="0"/>
              <a:t>School</a:t>
            </a:r>
            <a:r>
              <a:rPr lang="sv-SE" dirty="0" smtClean="0"/>
              <a:t> at KTH, </a:t>
            </a:r>
            <a:r>
              <a:rPr lang="sv-SE" dirty="0" err="1" smtClean="0"/>
              <a:t>located</a:t>
            </a:r>
            <a:r>
              <a:rPr lang="sv-SE" dirty="0" smtClean="0"/>
              <a:t> at </a:t>
            </a:r>
            <a:r>
              <a:rPr lang="sv-SE" dirty="0" err="1" smtClean="0"/>
              <a:t>two</a:t>
            </a:r>
            <a:r>
              <a:rPr lang="sv-SE" dirty="0" smtClean="0"/>
              <a:t> </a:t>
            </a:r>
            <a:r>
              <a:rPr lang="sv-SE" dirty="0" err="1" smtClean="0"/>
              <a:t>campuses</a:t>
            </a:r>
            <a:endParaRPr lang="sv-SE" dirty="0" smtClean="0"/>
          </a:p>
          <a:p>
            <a:pPr marL="342900" indent="-342900">
              <a:buFont typeface="Arial" panose="020B0604020202020204" pitchFamily="34" charset="0"/>
              <a:buChar char="•"/>
            </a:pPr>
            <a:r>
              <a:rPr lang="sv-SE" dirty="0" smtClean="0"/>
              <a:t>15 </a:t>
            </a:r>
            <a:r>
              <a:rPr lang="sv-SE" dirty="0" err="1" smtClean="0"/>
              <a:t>master’s</a:t>
            </a:r>
            <a:r>
              <a:rPr lang="sv-SE" dirty="0" smtClean="0"/>
              <a:t> </a:t>
            </a:r>
            <a:r>
              <a:rPr lang="sv-SE" dirty="0" err="1" smtClean="0"/>
              <a:t>programmes</a:t>
            </a:r>
            <a:r>
              <a:rPr lang="sv-SE" dirty="0" smtClean="0"/>
              <a:t>, 4 Master </a:t>
            </a:r>
            <a:r>
              <a:rPr lang="sv-SE" dirty="0" err="1" smtClean="0"/>
              <a:t>of</a:t>
            </a:r>
            <a:r>
              <a:rPr lang="sv-SE" dirty="0" smtClean="0"/>
              <a:t> Science</a:t>
            </a:r>
          </a:p>
          <a:p>
            <a:pPr marL="342900" indent="-342900">
              <a:buFont typeface="Arial" panose="020B0604020202020204" pitchFamily="34" charset="0"/>
              <a:buChar char="•"/>
            </a:pPr>
            <a:r>
              <a:rPr lang="sv-SE" dirty="0" smtClean="0"/>
              <a:t>6 </a:t>
            </a:r>
            <a:r>
              <a:rPr lang="sv-SE" dirty="0" err="1" smtClean="0"/>
              <a:t>Departments</a:t>
            </a:r>
            <a:r>
              <a:rPr lang="sv-SE" dirty="0" smtClean="0"/>
              <a:t> (16 divisions), 200 </a:t>
            </a:r>
            <a:r>
              <a:rPr lang="sv-SE" dirty="0" err="1" smtClean="0"/>
              <a:t>faculty</a:t>
            </a:r>
            <a:r>
              <a:rPr lang="sv-SE" dirty="0" smtClean="0"/>
              <a:t> </a:t>
            </a:r>
            <a:r>
              <a:rPr lang="sv-SE" dirty="0" err="1" smtClean="0"/>
              <a:t>members</a:t>
            </a:r>
            <a:r>
              <a:rPr lang="sv-SE" dirty="0" smtClean="0"/>
              <a:t>, 500 </a:t>
            </a:r>
            <a:r>
              <a:rPr lang="sv-SE" dirty="0" err="1" smtClean="0"/>
              <a:t>doctoral</a:t>
            </a:r>
            <a:r>
              <a:rPr lang="sv-SE" dirty="0" smtClean="0"/>
              <a:t> students, 4400 students.</a:t>
            </a:r>
          </a:p>
          <a:p>
            <a:pPr marL="342900" indent="-342900">
              <a:buFont typeface="Arial" panose="020B0604020202020204" pitchFamily="34" charset="0"/>
              <a:buChar char="•"/>
            </a:pPr>
            <a:endParaRPr lang="sv-SE" dirty="0" smtClean="0"/>
          </a:p>
          <a:p>
            <a:endParaRPr lang="sv-SE" dirty="0"/>
          </a:p>
        </p:txBody>
      </p:sp>
      <p:sp>
        <p:nvSpPr>
          <p:cNvPr id="4" name="Title 3"/>
          <p:cNvSpPr>
            <a:spLocks noGrp="1"/>
          </p:cNvSpPr>
          <p:nvPr>
            <p:ph type="title"/>
          </p:nvPr>
        </p:nvSpPr>
        <p:spPr/>
        <p:txBody>
          <a:bodyPr/>
          <a:lstStyle/>
          <a:p>
            <a:r>
              <a:rPr lang="sv-SE" dirty="0" smtClean="0"/>
              <a:t>The </a:t>
            </a:r>
            <a:r>
              <a:rPr lang="sv-SE" dirty="0" err="1"/>
              <a:t>S</a:t>
            </a:r>
            <a:r>
              <a:rPr lang="sv-SE" dirty="0" err="1" smtClean="0"/>
              <a:t>chool</a:t>
            </a:r>
            <a:r>
              <a:rPr lang="sv-SE" dirty="0" smtClean="0"/>
              <a:t> </a:t>
            </a:r>
            <a:r>
              <a:rPr lang="sv-SE" dirty="0" err="1" smtClean="0"/>
              <a:t>of</a:t>
            </a:r>
            <a:r>
              <a:rPr lang="sv-SE" dirty="0" smtClean="0"/>
              <a:t> </a:t>
            </a:r>
            <a:r>
              <a:rPr lang="sv-SE" dirty="0" err="1" smtClean="0"/>
              <a:t>Electrical</a:t>
            </a:r>
            <a:r>
              <a:rPr lang="sv-SE" dirty="0" smtClean="0"/>
              <a:t> </a:t>
            </a:r>
            <a:r>
              <a:rPr lang="sv-SE" dirty="0" err="1" smtClean="0"/>
              <a:t>Engineering</a:t>
            </a:r>
            <a:r>
              <a:rPr lang="sv-SE" dirty="0" smtClean="0"/>
              <a:t> and Computer Science - EECS</a:t>
            </a:r>
            <a:endParaRPr lang="sv-SE" dirty="0"/>
          </a:p>
        </p:txBody>
      </p:sp>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7794" y="3540173"/>
            <a:ext cx="2306266" cy="2161316"/>
          </a:xfrm>
          <a:prstGeom prst="rect">
            <a:avLst/>
          </a:prstGeom>
        </p:spPr>
      </p:pic>
      <p:pic>
        <p:nvPicPr>
          <p:cNvPr id="6"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9004" y="3540173"/>
            <a:ext cx="3437995" cy="2161316"/>
          </a:xfrm>
          <a:prstGeom prst="rect">
            <a:avLst/>
          </a:prstGeom>
        </p:spPr>
      </p:pic>
    </p:spTree>
    <p:extLst>
      <p:ext uri="{BB962C8B-B14F-4D97-AF65-F5344CB8AC3E}">
        <p14:creationId xmlns:p14="http://schemas.microsoft.com/office/powerpoint/2010/main" val="3192396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82053" y="1548000"/>
            <a:ext cx="4157913" cy="4078286"/>
          </a:xfrm>
        </p:spPr>
        <p:txBody>
          <a:bodyPr>
            <a:normAutofit/>
          </a:bodyPr>
          <a:lstStyle/>
          <a:p>
            <a:pPr marL="342900" indent="-342900">
              <a:buFont typeface="Arial" panose="020B0604020202020204" pitchFamily="34" charset="0"/>
              <a:buChar char="•"/>
            </a:pPr>
            <a:r>
              <a:rPr lang="en-US" sz="1800" dirty="0" smtClean="0"/>
              <a:t>Central </a:t>
            </a:r>
            <a:r>
              <a:rPr lang="en-US" sz="1800" dirty="0"/>
              <a:t>meeting point for service and </a:t>
            </a:r>
            <a:r>
              <a:rPr lang="en-US" sz="1800" dirty="0" smtClean="0"/>
              <a:t>information at Main Campus</a:t>
            </a:r>
          </a:p>
          <a:p>
            <a:pPr marL="342900" indent="-342900">
              <a:buFont typeface="Arial" panose="020B0604020202020204" pitchFamily="34" charset="0"/>
              <a:buChar char="•"/>
            </a:pPr>
            <a:endParaRPr lang="en-US" sz="1800" dirty="0" smtClean="0"/>
          </a:p>
          <a:p>
            <a:pPr marL="342900" indent="-342900">
              <a:buFont typeface="Arial" panose="020B0604020202020204" pitchFamily="34" charset="0"/>
              <a:buChar char="•"/>
            </a:pPr>
            <a:r>
              <a:rPr lang="en-US" sz="1800" dirty="0" smtClean="0"/>
              <a:t>Help with KTH account, access card</a:t>
            </a:r>
          </a:p>
          <a:p>
            <a:pPr marL="342900" indent="-342900">
              <a:buFont typeface="Arial" panose="020B0604020202020204" pitchFamily="34" charset="0"/>
              <a:buChar char="•"/>
            </a:pPr>
            <a:endParaRPr lang="en-US" sz="1800" dirty="0" smtClean="0"/>
          </a:p>
          <a:p>
            <a:pPr marL="342900" indent="-342900">
              <a:buFont typeface="Arial" panose="020B0604020202020204" pitchFamily="34" charset="0"/>
              <a:buChar char="•"/>
            </a:pPr>
            <a:r>
              <a:rPr lang="en-US" sz="1800" dirty="0" smtClean="0"/>
              <a:t>Accommodation Office</a:t>
            </a:r>
          </a:p>
          <a:p>
            <a:endParaRPr lang="en-US" sz="1800" dirty="0" smtClean="0"/>
          </a:p>
          <a:p>
            <a:endParaRPr lang="en-US" sz="1800" dirty="0"/>
          </a:p>
          <a:p>
            <a:r>
              <a:rPr lang="en-US" sz="1800" dirty="0" err="1" smtClean="0"/>
              <a:t>Drottning</a:t>
            </a:r>
            <a:r>
              <a:rPr lang="en-US" sz="1800" dirty="0" smtClean="0"/>
              <a:t> </a:t>
            </a:r>
            <a:r>
              <a:rPr lang="en-US" sz="1800" dirty="0" err="1"/>
              <a:t>Kristinas</a:t>
            </a:r>
            <a:r>
              <a:rPr lang="en-US" sz="1800" dirty="0"/>
              <a:t> </a:t>
            </a:r>
            <a:r>
              <a:rPr lang="en-US" sz="1800" dirty="0" err="1"/>
              <a:t>väg</a:t>
            </a:r>
            <a:r>
              <a:rPr lang="en-US" sz="1800" dirty="0"/>
              <a:t> </a:t>
            </a:r>
            <a:r>
              <a:rPr lang="en-US" sz="1800" dirty="0" smtClean="0"/>
              <a:t>4</a:t>
            </a:r>
          </a:p>
          <a:p>
            <a:r>
              <a:rPr lang="en-US" sz="1800" dirty="0" smtClean="0"/>
              <a:t>Monday </a:t>
            </a:r>
            <a:r>
              <a:rPr lang="en-US" sz="1800" dirty="0"/>
              <a:t>- Friday 8:00 - </a:t>
            </a:r>
            <a:r>
              <a:rPr lang="en-US" sz="1800" dirty="0" smtClean="0"/>
              <a:t>16:30</a:t>
            </a:r>
          </a:p>
          <a:p>
            <a:endParaRPr lang="en-US" sz="1800" dirty="0" smtClean="0"/>
          </a:p>
          <a:p>
            <a:endParaRPr lang="sv-SE" sz="1800" dirty="0"/>
          </a:p>
        </p:txBody>
      </p:sp>
      <p:pic>
        <p:nvPicPr>
          <p:cNvPr id="5" name="Picture Placeholder 4"/>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36915" r="8668"/>
          <a:stretch/>
        </p:blipFill>
        <p:spPr>
          <a:xfrm>
            <a:off x="5226050" y="1548000"/>
            <a:ext cx="3328988" cy="4078286"/>
          </a:xfrm>
        </p:spPr>
      </p:pic>
      <p:sp>
        <p:nvSpPr>
          <p:cNvPr id="4" name="Title 3"/>
          <p:cNvSpPr>
            <a:spLocks noGrp="1"/>
          </p:cNvSpPr>
          <p:nvPr>
            <p:ph type="title"/>
          </p:nvPr>
        </p:nvSpPr>
        <p:spPr/>
        <p:txBody>
          <a:bodyPr/>
          <a:lstStyle/>
          <a:p>
            <a:r>
              <a:rPr lang="sv-SE" dirty="0"/>
              <a:t>KTH Entré</a:t>
            </a:r>
          </a:p>
        </p:txBody>
      </p:sp>
    </p:spTree>
    <p:extLst>
      <p:ext uri="{BB962C8B-B14F-4D97-AF65-F5344CB8AC3E}">
        <p14:creationId xmlns:p14="http://schemas.microsoft.com/office/powerpoint/2010/main" val="26306058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2304" y="1371598"/>
            <a:ext cx="4474840" cy="4728411"/>
          </a:xfrm>
        </p:spPr>
        <p:txBody>
          <a:bodyPr>
            <a:normAutofit lnSpcReduction="10000"/>
          </a:bodyPr>
          <a:lstStyle/>
          <a:p>
            <a:r>
              <a:rPr lang="en-US" b="1" dirty="0" smtClean="0"/>
              <a:t>Student Health Service - </a:t>
            </a:r>
            <a:r>
              <a:rPr lang="en-US" b="1" dirty="0" err="1" smtClean="0"/>
              <a:t>Avonova</a:t>
            </a:r>
            <a:r>
              <a:rPr lang="en-US" b="1" dirty="0" smtClean="0"/>
              <a:t>:</a:t>
            </a:r>
          </a:p>
          <a:p>
            <a:r>
              <a:rPr lang="en-US" sz="1800" dirty="0"/>
              <a:t>S</a:t>
            </a:r>
            <a:r>
              <a:rPr lang="en-US" sz="1800" dirty="0" smtClean="0"/>
              <a:t>upport </a:t>
            </a:r>
            <a:r>
              <a:rPr lang="en-US" sz="1800" dirty="0"/>
              <a:t>and counselling for problems related to your studies at KTH</a:t>
            </a:r>
            <a:endParaRPr lang="en-US" sz="1800" dirty="0" smtClean="0"/>
          </a:p>
          <a:p>
            <a:pPr marL="342900" indent="-342900">
              <a:buFont typeface="Arial" panose="020B0604020202020204" pitchFamily="34" charset="0"/>
              <a:buChar char="•"/>
            </a:pPr>
            <a:r>
              <a:rPr lang="en-US" sz="1800" dirty="0" smtClean="0"/>
              <a:t>Bound </a:t>
            </a:r>
            <a:r>
              <a:rPr lang="en-US" sz="1800" dirty="0"/>
              <a:t>to confidentiality </a:t>
            </a:r>
            <a:endParaRPr lang="en-US" sz="1800" dirty="0" smtClean="0"/>
          </a:p>
          <a:p>
            <a:pPr marL="342900" indent="-342900">
              <a:buFont typeface="Arial" panose="020B0604020202020204" pitchFamily="34" charset="0"/>
              <a:buChar char="•"/>
            </a:pPr>
            <a:r>
              <a:rPr lang="en-US" sz="1800" dirty="0" smtClean="0"/>
              <a:t>Free of charge</a:t>
            </a:r>
          </a:p>
          <a:p>
            <a:endParaRPr lang="en-US" sz="1800" dirty="0" smtClean="0"/>
          </a:p>
          <a:p>
            <a:pPr marL="342900" indent="-342900">
              <a:buFont typeface="Arial" panose="020B0604020202020204" pitchFamily="34" charset="0"/>
              <a:buChar char="•"/>
            </a:pPr>
            <a:r>
              <a:rPr lang="en-US" sz="1800" dirty="0" smtClean="0"/>
              <a:t>Health care guide - 1177</a:t>
            </a:r>
          </a:p>
          <a:p>
            <a:endParaRPr lang="en-US" sz="1800" dirty="0" smtClean="0"/>
          </a:p>
          <a:p>
            <a:r>
              <a:rPr lang="en-US" sz="1800" b="1" dirty="0" smtClean="0"/>
              <a:t>Support for students with disabilities:</a:t>
            </a:r>
          </a:p>
          <a:p>
            <a:r>
              <a:rPr lang="en-US" sz="1800" dirty="0"/>
              <a:t>KTH strives to provide equal opportunities to all students </a:t>
            </a:r>
          </a:p>
          <a:p>
            <a:pPr marL="342900" indent="-342900">
              <a:buFont typeface="Arial" panose="020B0604020202020204" pitchFamily="34" charset="0"/>
              <a:buChar char="•"/>
            </a:pPr>
            <a:r>
              <a:rPr lang="en-US" sz="1800" dirty="0" smtClean="0"/>
              <a:t>Offer </a:t>
            </a:r>
            <a:r>
              <a:rPr lang="en-US" sz="1800" dirty="0"/>
              <a:t>students with disabilities the support necessary to enable them to carry out their studies on the same terms as other </a:t>
            </a:r>
            <a:r>
              <a:rPr lang="en-US" sz="1800" dirty="0" smtClean="0"/>
              <a:t>students</a:t>
            </a:r>
          </a:p>
          <a:p>
            <a:r>
              <a:rPr lang="en-US" sz="1800" dirty="0" smtClean="0"/>
              <a:t>funka@kth.se</a:t>
            </a:r>
            <a:r>
              <a:rPr lang="en-US" sz="1800" dirty="0"/>
              <a:t>	</a:t>
            </a:r>
          </a:p>
          <a:p>
            <a:pPr marL="342900" indent="-342900">
              <a:buFont typeface="Arial" panose="020B0604020202020204" pitchFamily="34" charset="0"/>
              <a:buChar char="•"/>
            </a:pPr>
            <a:endParaRPr lang="en-US" sz="1800" dirty="0" smtClean="0"/>
          </a:p>
        </p:txBody>
      </p:sp>
      <p:sp>
        <p:nvSpPr>
          <p:cNvPr id="4" name="Title 3"/>
          <p:cNvSpPr>
            <a:spLocks noGrp="1"/>
          </p:cNvSpPr>
          <p:nvPr>
            <p:ph type="title"/>
          </p:nvPr>
        </p:nvSpPr>
        <p:spPr/>
        <p:txBody>
          <a:bodyPr/>
          <a:lstStyle/>
          <a:p>
            <a:endParaRPr lang="sv-SE" dirty="0"/>
          </a:p>
        </p:txBody>
      </p:sp>
      <p:sp>
        <p:nvSpPr>
          <p:cNvPr id="3" name="Picture Placeholder 2"/>
          <p:cNvSpPr>
            <a:spLocks noGrp="1"/>
          </p:cNvSpPr>
          <p:nvPr>
            <p:ph type="pic" sz="quarter" idx="13"/>
          </p:nvPr>
        </p:nvSpPr>
        <p:spPr/>
      </p:sp>
      <p:pic>
        <p:nvPicPr>
          <p:cNvPr id="7" name="Picture Placeholder 5"/>
          <p:cNvPicPr>
            <a:picLocks noChangeAspect="1"/>
          </p:cNvPicPr>
          <p:nvPr/>
        </p:nvPicPr>
        <p:blipFill>
          <a:blip r:embed="rId3" cstate="print">
            <a:extLst>
              <a:ext uri="{28A0092B-C50C-407E-A947-70E740481C1C}">
                <a14:useLocalDpi xmlns:a14="http://schemas.microsoft.com/office/drawing/2010/main" val="0"/>
              </a:ext>
            </a:extLst>
          </a:blip>
          <a:srcRect t="9164" b="9164"/>
          <a:stretch>
            <a:fillRect/>
          </a:stretch>
        </p:blipFill>
        <p:spPr>
          <a:xfrm>
            <a:off x="5226050" y="1378198"/>
            <a:ext cx="3328988" cy="4078286"/>
          </a:xfrm>
          <a:prstGeom prst="rect">
            <a:avLst/>
          </a:prstGeom>
        </p:spPr>
      </p:pic>
    </p:spTree>
    <p:extLst>
      <p:ext uri="{BB962C8B-B14F-4D97-AF65-F5344CB8AC3E}">
        <p14:creationId xmlns:p14="http://schemas.microsoft.com/office/powerpoint/2010/main" val="26538423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9073" y="1137920"/>
            <a:ext cx="8491403" cy="4724927"/>
          </a:xfrm>
        </p:spPr>
        <p:txBody>
          <a:bodyPr>
            <a:normAutofit fontScale="92500"/>
          </a:bodyPr>
          <a:lstStyle/>
          <a:p>
            <a:pPr>
              <a:defRPr/>
            </a:pPr>
            <a:r>
              <a:rPr lang="en-US" sz="2600" b="1" dirty="0"/>
              <a:t>Insurance: </a:t>
            </a:r>
          </a:p>
          <a:p>
            <a:r>
              <a:rPr lang="sv-SE" sz="2200" dirty="0"/>
              <a:t>All students </a:t>
            </a:r>
            <a:r>
              <a:rPr lang="sv-SE" sz="2200" dirty="0" err="1"/>
              <a:t>are</a:t>
            </a:r>
            <a:r>
              <a:rPr lang="sv-SE" sz="2200" dirty="0"/>
              <a:t> </a:t>
            </a:r>
            <a:r>
              <a:rPr lang="sv-SE" sz="2200" dirty="0" err="1"/>
              <a:t>insured</a:t>
            </a:r>
            <a:r>
              <a:rPr lang="sv-SE" sz="2200" dirty="0"/>
              <a:t> </a:t>
            </a:r>
            <a:r>
              <a:rPr lang="en-US" sz="2200" dirty="0"/>
              <a:t>via KTH on the </a:t>
            </a:r>
            <a:endParaRPr lang="en-US" sz="2200" dirty="0" smtClean="0"/>
          </a:p>
          <a:p>
            <a:r>
              <a:rPr lang="en-US" sz="2200" dirty="0" smtClean="0"/>
              <a:t>school </a:t>
            </a:r>
            <a:r>
              <a:rPr lang="en-US" sz="2200" dirty="0"/>
              <a:t>premises and during travel to </a:t>
            </a:r>
            <a:endParaRPr lang="en-US" sz="2200" dirty="0" smtClean="0"/>
          </a:p>
          <a:p>
            <a:r>
              <a:rPr lang="en-US" sz="2200" dirty="0" smtClean="0"/>
              <a:t>and </a:t>
            </a:r>
            <a:r>
              <a:rPr lang="en-US" sz="2200" dirty="0"/>
              <a:t>from these. </a:t>
            </a:r>
            <a:r>
              <a:rPr lang="sv-SE" sz="2200" dirty="0" smtClean="0"/>
              <a:t>Make </a:t>
            </a:r>
            <a:r>
              <a:rPr lang="sv-SE" sz="2200" dirty="0"/>
              <a:t>sure </a:t>
            </a:r>
            <a:r>
              <a:rPr lang="sv-SE" sz="2200" dirty="0" err="1"/>
              <a:t>you</a:t>
            </a:r>
            <a:r>
              <a:rPr lang="sv-SE" sz="2200" dirty="0"/>
              <a:t> </a:t>
            </a:r>
            <a:r>
              <a:rPr lang="sv-SE" sz="2200" dirty="0" err="1"/>
              <a:t>have</a:t>
            </a:r>
            <a:r>
              <a:rPr lang="sv-SE" sz="2200" dirty="0"/>
              <a:t> </a:t>
            </a:r>
            <a:endParaRPr lang="sv-SE" sz="2200" dirty="0" smtClean="0"/>
          </a:p>
          <a:p>
            <a:r>
              <a:rPr lang="sv-SE" sz="2200" dirty="0" err="1"/>
              <a:t>s</a:t>
            </a:r>
            <a:r>
              <a:rPr lang="sv-SE" sz="2200" dirty="0" err="1" smtClean="0"/>
              <a:t>ufficient</a:t>
            </a:r>
            <a:r>
              <a:rPr lang="sv-SE" sz="2200" dirty="0" smtClean="0"/>
              <a:t> </a:t>
            </a:r>
            <a:r>
              <a:rPr lang="sv-SE" sz="2200" dirty="0" err="1" smtClean="0"/>
              <a:t>medical</a:t>
            </a:r>
            <a:r>
              <a:rPr lang="sv-SE" sz="2200" dirty="0" smtClean="0"/>
              <a:t> </a:t>
            </a:r>
            <a:r>
              <a:rPr lang="sv-SE" sz="2200" dirty="0" err="1"/>
              <a:t>insurance</a:t>
            </a:r>
            <a:r>
              <a:rPr lang="sv-SE" sz="2200" dirty="0"/>
              <a:t> </a:t>
            </a:r>
            <a:r>
              <a:rPr lang="sv-SE" sz="2200" dirty="0" err="1" smtClean="0"/>
              <a:t>coverage</a:t>
            </a:r>
            <a:r>
              <a:rPr lang="sv-SE" sz="2200" dirty="0" smtClean="0"/>
              <a:t>.</a:t>
            </a:r>
          </a:p>
          <a:p>
            <a:endParaRPr lang="sv-SE" sz="2300" dirty="0" smtClean="0"/>
          </a:p>
          <a:p>
            <a:endParaRPr lang="sv-SE" sz="2300" dirty="0"/>
          </a:p>
          <a:p>
            <a:pPr>
              <a:defRPr/>
            </a:pPr>
            <a:r>
              <a:rPr lang="en-US" sz="2600" b="1" dirty="0" smtClean="0"/>
              <a:t>Safety:</a:t>
            </a:r>
          </a:p>
          <a:p>
            <a:pPr>
              <a:defRPr/>
            </a:pPr>
            <a:r>
              <a:rPr lang="en-US" sz="2200" dirty="0" smtClean="0"/>
              <a:t>In </a:t>
            </a:r>
            <a:r>
              <a:rPr lang="en-US" sz="2200" dirty="0"/>
              <a:t>case of emergency, </a:t>
            </a:r>
            <a:r>
              <a:rPr lang="en-US" sz="2200" dirty="0" smtClean="0"/>
              <a:t>call </a:t>
            </a:r>
            <a:r>
              <a:rPr lang="en-US" sz="2200" b="1" dirty="0"/>
              <a:t>112  </a:t>
            </a:r>
            <a:r>
              <a:rPr lang="en-US" sz="2200" dirty="0" smtClean="0"/>
              <a:t>(</a:t>
            </a:r>
            <a:r>
              <a:rPr lang="en-US" sz="2200" dirty="0"/>
              <a:t>Ambulance, police and fire brigade)	</a:t>
            </a:r>
          </a:p>
          <a:p>
            <a:pPr>
              <a:defRPr/>
            </a:pPr>
            <a:endParaRPr lang="en-US" sz="2200" dirty="0" smtClean="0"/>
          </a:p>
          <a:p>
            <a:pPr>
              <a:defRPr/>
            </a:pPr>
            <a:r>
              <a:rPr lang="en-US" sz="2200" dirty="0" smtClean="0"/>
              <a:t>Within </a:t>
            </a:r>
            <a:r>
              <a:rPr lang="en-US" sz="2200" dirty="0"/>
              <a:t>KTH </a:t>
            </a:r>
            <a:r>
              <a:rPr lang="en-US" sz="2200" b="1" dirty="0"/>
              <a:t>08-790 7700</a:t>
            </a:r>
          </a:p>
          <a:p>
            <a:pPr>
              <a:defRPr/>
            </a:pPr>
            <a:r>
              <a:rPr lang="en-US" sz="2200" dirty="0" smtClean="0"/>
              <a:t>When </a:t>
            </a:r>
            <a:r>
              <a:rPr lang="en-US" sz="2200" dirty="0"/>
              <a:t>you are on campus, always keep your ID with </a:t>
            </a:r>
            <a:r>
              <a:rPr lang="en-US" sz="2200" dirty="0" smtClean="0"/>
              <a:t>you.</a:t>
            </a:r>
          </a:p>
          <a:p>
            <a:endParaRPr lang="sv-SE" sz="1800" dirty="0"/>
          </a:p>
          <a:p>
            <a:pPr>
              <a:defRPr/>
            </a:pPr>
            <a:endParaRPr lang="en-US" sz="1800" dirty="0" smtClean="0"/>
          </a:p>
          <a:p>
            <a:pPr>
              <a:defRPr/>
            </a:pPr>
            <a:endParaRPr lang="en-US" sz="1800" dirty="0"/>
          </a:p>
        </p:txBody>
      </p:sp>
      <p:pic>
        <p:nvPicPr>
          <p:cNvPr id="7" name="Picture Placeholder 4"/>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22782" r="22782"/>
          <a:stretch>
            <a:fillRect/>
          </a:stretch>
        </p:blipFill>
        <p:spPr>
          <a:xfrm>
            <a:off x="6075679" y="226642"/>
            <a:ext cx="2824797" cy="3273741"/>
          </a:xfrm>
        </p:spPr>
      </p:pic>
    </p:spTree>
    <p:extLst>
      <p:ext uri="{BB962C8B-B14F-4D97-AF65-F5344CB8AC3E}">
        <p14:creationId xmlns:p14="http://schemas.microsoft.com/office/powerpoint/2010/main" val="24113348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a:t>Rights</a:t>
            </a:r>
            <a:r>
              <a:rPr lang="sv-SE" dirty="0"/>
              <a:t> </a:t>
            </a:r>
            <a:r>
              <a:rPr lang="sv-SE" dirty="0" smtClean="0"/>
              <a:t>and </a:t>
            </a:r>
            <a:r>
              <a:rPr lang="sv-SE" dirty="0" err="1"/>
              <a:t>R</a:t>
            </a:r>
            <a:r>
              <a:rPr lang="sv-SE" dirty="0" err="1" smtClean="0"/>
              <a:t>esponsibilities</a:t>
            </a:r>
            <a:endParaRPr lang="sv-SE" dirty="0"/>
          </a:p>
        </p:txBody>
      </p:sp>
      <p:sp>
        <p:nvSpPr>
          <p:cNvPr id="3" name="Content Placeholder 2"/>
          <p:cNvSpPr>
            <a:spLocks noGrp="1"/>
          </p:cNvSpPr>
          <p:nvPr>
            <p:ph idx="1"/>
          </p:nvPr>
        </p:nvSpPr>
        <p:spPr>
          <a:xfrm>
            <a:off x="673768" y="1582739"/>
            <a:ext cx="7881270" cy="4078286"/>
          </a:xfrm>
        </p:spPr>
        <p:txBody>
          <a:bodyPr>
            <a:normAutofit fontScale="92500" lnSpcReduction="20000"/>
          </a:bodyPr>
          <a:lstStyle/>
          <a:p>
            <a:r>
              <a:rPr lang="en-US" sz="1800" dirty="0"/>
              <a:t>Disciplinary </a:t>
            </a:r>
            <a:r>
              <a:rPr lang="en-US" sz="1800" dirty="0" smtClean="0"/>
              <a:t>actions </a:t>
            </a:r>
            <a:r>
              <a:rPr lang="en-US" sz="1800" dirty="0"/>
              <a:t>may be taken against students who</a:t>
            </a:r>
            <a:r>
              <a:rPr lang="en-US" sz="1800" dirty="0" smtClean="0"/>
              <a:t>:</a:t>
            </a:r>
          </a:p>
          <a:p>
            <a:endParaRPr lang="en-US" sz="1800" dirty="0" smtClean="0"/>
          </a:p>
          <a:p>
            <a:r>
              <a:rPr lang="en-US" sz="1800" dirty="0" smtClean="0"/>
              <a:t>For </a:t>
            </a:r>
            <a:r>
              <a:rPr lang="en-US" sz="1800" dirty="0"/>
              <a:t>e</a:t>
            </a:r>
            <a:r>
              <a:rPr lang="en-US" sz="1800" dirty="0" smtClean="0"/>
              <a:t>xample:</a:t>
            </a:r>
            <a:endParaRPr lang="en-US" sz="1800" dirty="0"/>
          </a:p>
          <a:p>
            <a:pPr marL="457200" indent="-457200">
              <a:buFont typeface="+mj-lt"/>
              <a:buAutoNum type="arabicPeriod"/>
            </a:pPr>
            <a:r>
              <a:rPr lang="en-US" sz="1800" dirty="0" smtClean="0"/>
              <a:t>try </a:t>
            </a:r>
            <a:r>
              <a:rPr lang="en-US" sz="1800" dirty="0"/>
              <a:t>to mislead</a:t>
            </a:r>
          </a:p>
          <a:p>
            <a:pPr marL="812800" lvl="1" indent="-457200"/>
            <a:r>
              <a:rPr lang="en-US" sz="1800" dirty="0" smtClean="0"/>
              <a:t>by </a:t>
            </a:r>
            <a:r>
              <a:rPr lang="en-US" sz="1800" dirty="0"/>
              <a:t>using </a:t>
            </a:r>
            <a:r>
              <a:rPr lang="en-US" sz="1800" dirty="0" smtClean="0"/>
              <a:t>aids </a:t>
            </a:r>
            <a:r>
              <a:rPr lang="en-US" sz="1800" dirty="0"/>
              <a:t>during an </a:t>
            </a:r>
            <a:r>
              <a:rPr lang="en-US" sz="1800" dirty="0" smtClean="0"/>
              <a:t>examination that is not allowed</a:t>
            </a:r>
            <a:endParaRPr lang="en-US" sz="1800" dirty="0"/>
          </a:p>
          <a:p>
            <a:pPr marL="812800" lvl="1" indent="-457200"/>
            <a:r>
              <a:rPr lang="en-US" sz="1800" dirty="0" smtClean="0"/>
              <a:t>by plagiarizing </a:t>
            </a:r>
            <a:r>
              <a:rPr lang="en-US" sz="1800" dirty="0"/>
              <a:t>someone else’s essay/homework</a:t>
            </a:r>
          </a:p>
          <a:p>
            <a:pPr marL="812800" lvl="1" indent="-457200"/>
            <a:r>
              <a:rPr lang="en-US" sz="1800" dirty="0" smtClean="0"/>
              <a:t>by </a:t>
            </a:r>
            <a:r>
              <a:rPr lang="en-US" sz="1800" dirty="0"/>
              <a:t>letting someone else add their name to an attendance list, despite not being present</a:t>
            </a:r>
          </a:p>
          <a:p>
            <a:pPr marL="457200" indent="-457200">
              <a:buFont typeface="+mj-lt"/>
              <a:buAutoNum type="arabicPeriod"/>
            </a:pPr>
            <a:r>
              <a:rPr lang="en-US" sz="1800" dirty="0" smtClean="0"/>
              <a:t>act </a:t>
            </a:r>
            <a:r>
              <a:rPr lang="en-US" sz="1800" dirty="0"/>
              <a:t>in a disruptive manner </a:t>
            </a:r>
            <a:r>
              <a:rPr lang="en-US" sz="1800" dirty="0" smtClean="0"/>
              <a:t>at </a:t>
            </a:r>
            <a:r>
              <a:rPr lang="en-US" sz="1800" dirty="0"/>
              <a:t>the university </a:t>
            </a:r>
          </a:p>
          <a:p>
            <a:pPr marL="457200" indent="-457200">
              <a:buFont typeface="+mj-lt"/>
              <a:buAutoNum type="arabicPeriod"/>
            </a:pPr>
            <a:r>
              <a:rPr lang="en-US" sz="1800" dirty="0" smtClean="0"/>
              <a:t>subject </a:t>
            </a:r>
            <a:r>
              <a:rPr lang="en-US" sz="1800" dirty="0"/>
              <a:t>another student or employee at the university to harassment or sexual </a:t>
            </a:r>
            <a:r>
              <a:rPr lang="en-US" sz="1800" dirty="0" smtClean="0"/>
              <a:t>harassment</a:t>
            </a:r>
          </a:p>
          <a:p>
            <a:endParaRPr lang="en-US" sz="1800" dirty="0" smtClean="0"/>
          </a:p>
          <a:p>
            <a:endParaRPr lang="en-US" sz="1800" dirty="0"/>
          </a:p>
          <a:p>
            <a:r>
              <a:rPr lang="en-US" sz="1800" dirty="0" smtClean="0"/>
              <a:t>Examples of rights: student counseling, course evaluations, Student Union, …</a:t>
            </a:r>
            <a:endParaRPr lang="sv-SE" sz="1800" dirty="0"/>
          </a:p>
          <a:p>
            <a:endParaRPr lang="en-US" sz="1800" dirty="0" smtClean="0"/>
          </a:p>
          <a:p>
            <a:r>
              <a:rPr lang="en-US" sz="1800" dirty="0" smtClean="0"/>
              <a:t>More information on www.kth.se (search for Rights and responsibilities)</a:t>
            </a:r>
          </a:p>
        </p:txBody>
      </p:sp>
    </p:spTree>
    <p:extLst>
      <p:ext uri="{BB962C8B-B14F-4D97-AF65-F5344CB8AC3E}">
        <p14:creationId xmlns:p14="http://schemas.microsoft.com/office/powerpoint/2010/main" val="8018100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dirty="0" smtClean="0"/>
              <a:t>KTH </a:t>
            </a:r>
            <a:r>
              <a:rPr lang="sv-SE" dirty="0" err="1" smtClean="0"/>
              <a:t>Code</a:t>
            </a:r>
            <a:r>
              <a:rPr lang="sv-SE" dirty="0" smtClean="0"/>
              <a:t> </a:t>
            </a:r>
            <a:r>
              <a:rPr lang="sv-SE" dirty="0" err="1" smtClean="0"/>
              <a:t>of</a:t>
            </a:r>
            <a:r>
              <a:rPr lang="sv-SE" dirty="0" smtClean="0"/>
              <a:t> </a:t>
            </a:r>
            <a:r>
              <a:rPr lang="sv-SE" dirty="0" err="1" smtClean="0"/>
              <a:t>Conduct</a:t>
            </a:r>
            <a:r>
              <a:rPr lang="sv-SE" dirty="0" smtClean="0"/>
              <a:t> for students</a:t>
            </a:r>
            <a:endParaRPr lang="sv-SE" dirty="0"/>
          </a:p>
        </p:txBody>
      </p:sp>
      <p:sp>
        <p:nvSpPr>
          <p:cNvPr id="2" name="Content Placeholder 1"/>
          <p:cNvSpPr>
            <a:spLocks noGrp="1"/>
          </p:cNvSpPr>
          <p:nvPr>
            <p:ph idx="1"/>
          </p:nvPr>
        </p:nvSpPr>
        <p:spPr>
          <a:xfrm>
            <a:off x="914400" y="1219200"/>
            <a:ext cx="7640638" cy="4876800"/>
          </a:xfrm>
        </p:spPr>
        <p:txBody>
          <a:bodyPr>
            <a:normAutofit/>
          </a:bodyPr>
          <a:lstStyle/>
          <a:p>
            <a:endParaRPr lang="en-US" sz="1800" dirty="0" smtClean="0"/>
          </a:p>
          <a:p>
            <a:r>
              <a:rPr lang="en-US" dirty="0" smtClean="0"/>
              <a:t>The KTH </a:t>
            </a:r>
            <a:r>
              <a:rPr lang="en-US" dirty="0"/>
              <a:t>C</a:t>
            </a:r>
            <a:r>
              <a:rPr lang="en-US" dirty="0" smtClean="0"/>
              <a:t>ode of Conduct clarify </a:t>
            </a:r>
            <a:r>
              <a:rPr lang="en-US" dirty="0"/>
              <a:t>some of the expectations of you as a student at </a:t>
            </a:r>
            <a:r>
              <a:rPr lang="en-US" dirty="0" smtClean="0"/>
              <a:t>KTH. In short:</a:t>
            </a:r>
            <a:endParaRPr lang="en-US" dirty="0"/>
          </a:p>
          <a:p>
            <a:pPr marL="641350" lvl="1" indent="-285750"/>
            <a:r>
              <a:rPr lang="en-US" sz="1800" dirty="0"/>
              <a:t>All students and staff at KTH have the same rights, opportunities and obligations, regardless of sex, transgender identity or expression, ethnicity, religion or other belief, disability, sexual orientation or </a:t>
            </a:r>
            <a:r>
              <a:rPr lang="en-US" sz="1800" dirty="0" smtClean="0"/>
              <a:t>age</a:t>
            </a:r>
          </a:p>
          <a:p>
            <a:pPr marL="641350" lvl="1" indent="-285750"/>
            <a:r>
              <a:rPr lang="en-US" sz="1800" dirty="0"/>
              <a:t>Equal treatment at KTH implies a respectful and inclusive work and study environment </a:t>
            </a:r>
            <a:endParaRPr lang="en-US" sz="1800" dirty="0" smtClean="0"/>
          </a:p>
          <a:p>
            <a:pPr marL="641350" lvl="1" indent="-285750"/>
            <a:r>
              <a:rPr lang="en-US" sz="1800" dirty="0" smtClean="0"/>
              <a:t>Discrimination</a:t>
            </a:r>
            <a:r>
              <a:rPr lang="en-US" sz="1800" dirty="0"/>
              <a:t>, harassment, sexual harassment and </a:t>
            </a:r>
            <a:r>
              <a:rPr lang="en-US" sz="1800" dirty="0" smtClean="0"/>
              <a:t>victimization </a:t>
            </a:r>
            <a:r>
              <a:rPr lang="en-US" sz="1800" dirty="0"/>
              <a:t>may be grounds for disciplinary </a:t>
            </a:r>
            <a:r>
              <a:rPr lang="en-US" sz="1800" dirty="0" smtClean="0"/>
              <a:t>action</a:t>
            </a:r>
          </a:p>
          <a:p>
            <a:pPr lvl="1" indent="0">
              <a:buNone/>
            </a:pPr>
            <a:r>
              <a:rPr lang="en-US" sz="1800" dirty="0" smtClean="0"/>
              <a:t>More information on </a:t>
            </a:r>
            <a:r>
              <a:rPr lang="en-US" sz="1800" dirty="0" smtClean="0">
                <a:hlinkClick r:id="rId3"/>
              </a:rPr>
              <a:t>www.kth.se</a:t>
            </a:r>
            <a:r>
              <a:rPr lang="en-US" sz="1800" dirty="0" smtClean="0"/>
              <a:t> (search for Code of Conduct)</a:t>
            </a:r>
          </a:p>
          <a:p>
            <a:pPr lvl="1" indent="0">
              <a:buNone/>
            </a:pPr>
            <a:endParaRPr lang="en-US" sz="1600" dirty="0" smtClean="0"/>
          </a:p>
          <a:p>
            <a:pPr lvl="1" indent="0">
              <a:buNone/>
            </a:pPr>
            <a:endParaRPr lang="en-US" sz="1600" dirty="0"/>
          </a:p>
          <a:p>
            <a:pPr lvl="1" indent="0">
              <a:buNone/>
            </a:pPr>
            <a:r>
              <a:rPr lang="en-US" dirty="0" smtClean="0"/>
              <a:t>JML - equality</a:t>
            </a:r>
            <a:r>
              <a:rPr lang="en-US" dirty="0"/>
              <a:t>, diversity and equal opportunities</a:t>
            </a:r>
          </a:p>
          <a:p>
            <a:pPr lvl="1" indent="0">
              <a:buNone/>
            </a:pPr>
            <a:r>
              <a:rPr lang="sv-SE" u="sng" dirty="0">
                <a:hlinkClick r:id="rId4"/>
              </a:rPr>
              <a:t>https://play.kth.se/media/JML-6.mp4/0_ogw0qxbd</a:t>
            </a:r>
            <a:endParaRPr lang="en-US" sz="1600" dirty="0" smtClean="0"/>
          </a:p>
        </p:txBody>
      </p:sp>
    </p:spTree>
    <p:extLst>
      <p:ext uri="{BB962C8B-B14F-4D97-AF65-F5344CB8AC3E}">
        <p14:creationId xmlns:p14="http://schemas.microsoft.com/office/powerpoint/2010/main" val="34735168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255776"/>
            <a:ext cx="6935788" cy="4405249"/>
          </a:xfrm>
        </p:spPr>
        <p:txBody>
          <a:bodyPr>
            <a:normAutofit/>
          </a:bodyPr>
          <a:lstStyle/>
          <a:p>
            <a:r>
              <a:rPr lang="sv-SE" sz="2800" b="1" dirty="0" err="1" smtClean="0"/>
              <a:t>Seminar</a:t>
            </a:r>
            <a:r>
              <a:rPr lang="sv-SE" sz="2800" b="1" dirty="0" smtClean="0"/>
              <a:t> – 12th </a:t>
            </a:r>
            <a:r>
              <a:rPr lang="sv-SE" sz="2800" b="1" dirty="0" err="1" smtClean="0"/>
              <a:t>of</a:t>
            </a:r>
            <a:r>
              <a:rPr lang="sv-SE" sz="2800" b="1" dirty="0" smtClean="0"/>
              <a:t> September </a:t>
            </a:r>
          </a:p>
          <a:p>
            <a:endParaRPr lang="sv-SE" sz="2800" b="1" dirty="0" smtClean="0"/>
          </a:p>
          <a:p>
            <a:r>
              <a:rPr lang="sv-SE" sz="2800" dirty="0" smtClean="0"/>
              <a:t>At 5 </a:t>
            </a:r>
            <a:r>
              <a:rPr lang="sv-SE" sz="2800" dirty="0" err="1" smtClean="0"/>
              <a:t>pm</a:t>
            </a:r>
            <a:r>
              <a:rPr lang="sv-SE" sz="2800" dirty="0" smtClean="0"/>
              <a:t> in </a:t>
            </a:r>
            <a:r>
              <a:rPr lang="sv-SE" sz="2800" dirty="0" err="1" smtClean="0"/>
              <a:t>lecture</a:t>
            </a:r>
            <a:r>
              <a:rPr lang="sv-SE" sz="2800" dirty="0" smtClean="0"/>
              <a:t> hall E1</a:t>
            </a:r>
          </a:p>
          <a:p>
            <a:endParaRPr lang="sv-SE" sz="2800" dirty="0"/>
          </a:p>
          <a:p>
            <a:r>
              <a:rPr lang="sv-SE" sz="2800" dirty="0" err="1" smtClean="0"/>
              <a:t>Rights</a:t>
            </a:r>
            <a:r>
              <a:rPr lang="sv-SE" sz="2800" dirty="0" smtClean="0"/>
              <a:t> and </a:t>
            </a:r>
            <a:r>
              <a:rPr lang="sv-SE" sz="2800" dirty="0" err="1"/>
              <a:t>Responsibilities</a:t>
            </a:r>
            <a:r>
              <a:rPr lang="sv-SE" sz="2800" dirty="0" smtClean="0"/>
              <a:t> </a:t>
            </a:r>
          </a:p>
          <a:p>
            <a:r>
              <a:rPr lang="sv-SE" sz="2800" dirty="0" err="1" smtClean="0"/>
              <a:t>Code</a:t>
            </a:r>
            <a:r>
              <a:rPr lang="sv-SE" sz="2800" dirty="0" smtClean="0"/>
              <a:t> </a:t>
            </a:r>
            <a:r>
              <a:rPr lang="sv-SE" sz="2800" dirty="0" err="1" smtClean="0"/>
              <a:t>of</a:t>
            </a:r>
            <a:r>
              <a:rPr lang="sv-SE" sz="2800" dirty="0" smtClean="0"/>
              <a:t> </a:t>
            </a:r>
            <a:r>
              <a:rPr lang="sv-SE" sz="2800" dirty="0" err="1" smtClean="0"/>
              <a:t>Conduct</a:t>
            </a:r>
            <a:endParaRPr lang="sv-SE" sz="2800" dirty="0" smtClean="0"/>
          </a:p>
          <a:p>
            <a:endParaRPr lang="sv-SE" sz="2800" dirty="0"/>
          </a:p>
          <a:p>
            <a:r>
              <a:rPr lang="sv-SE" sz="2800" dirty="0"/>
              <a:t>P</a:t>
            </a:r>
            <a:r>
              <a:rPr lang="sv-SE" sz="2800" dirty="0" smtClean="0"/>
              <a:t>rofessor Mats </a:t>
            </a:r>
            <a:r>
              <a:rPr lang="sv-SE" sz="2800" dirty="0"/>
              <a:t>B</a:t>
            </a:r>
            <a:r>
              <a:rPr lang="sv-SE" sz="2800" dirty="0" smtClean="0"/>
              <a:t>engtsson</a:t>
            </a:r>
          </a:p>
          <a:p>
            <a:endParaRPr lang="sv-SE" sz="2800" dirty="0">
              <a:solidFill>
                <a:srgbClr val="FF0000"/>
              </a:solidFill>
            </a:endParaRPr>
          </a:p>
          <a:p>
            <a:endParaRPr lang="sv-SE" sz="2800" dirty="0">
              <a:solidFill>
                <a:srgbClr val="FF0000"/>
              </a:solidFill>
            </a:endParaRPr>
          </a:p>
        </p:txBody>
      </p:sp>
    </p:spTree>
    <p:extLst>
      <p:ext uri="{BB962C8B-B14F-4D97-AF65-F5344CB8AC3E}">
        <p14:creationId xmlns:p14="http://schemas.microsoft.com/office/powerpoint/2010/main" val="3477069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21895" y="1582739"/>
            <a:ext cx="4210145" cy="4078286"/>
          </a:xfrm>
        </p:spPr>
        <p:txBody>
          <a:bodyPr>
            <a:normAutofit fontScale="92500" lnSpcReduction="20000"/>
          </a:bodyPr>
          <a:lstStyle/>
          <a:p>
            <a:r>
              <a:rPr lang="en-US" sz="1800" dirty="0" smtClean="0"/>
              <a:t>Main </a:t>
            </a:r>
            <a:r>
              <a:rPr lang="en-US" sz="1800" dirty="0"/>
              <a:t>library at KTH </a:t>
            </a:r>
            <a:r>
              <a:rPr lang="en-US" sz="1800" dirty="0" smtClean="0"/>
              <a:t>Campus (KTHB)</a:t>
            </a:r>
          </a:p>
          <a:p>
            <a:endParaRPr lang="en-US" sz="1800" dirty="0" smtClean="0"/>
          </a:p>
          <a:p>
            <a:r>
              <a:rPr lang="en-US" sz="1800" dirty="0" smtClean="0"/>
              <a:t>Sweden's </a:t>
            </a:r>
            <a:r>
              <a:rPr lang="en-US" sz="1800" dirty="0"/>
              <a:t>largest library for technology with a vast selection of books, scientific journals and databases</a:t>
            </a:r>
            <a:r>
              <a:rPr lang="en-US" sz="1800" dirty="0" smtClean="0"/>
              <a:t>.</a:t>
            </a:r>
          </a:p>
          <a:p>
            <a:endParaRPr lang="en-US" sz="1800" dirty="0" smtClean="0"/>
          </a:p>
          <a:p>
            <a:r>
              <a:rPr lang="en-US" sz="1800" dirty="0" smtClean="0"/>
              <a:t>KTH </a:t>
            </a:r>
            <a:r>
              <a:rPr lang="en-US" sz="1800" dirty="0" err="1"/>
              <a:t>Kista</a:t>
            </a:r>
            <a:r>
              <a:rPr lang="en-US" sz="1800" dirty="0"/>
              <a:t> and </a:t>
            </a:r>
            <a:r>
              <a:rPr lang="en-US" sz="1800" dirty="0" err="1"/>
              <a:t>Södertälje</a:t>
            </a:r>
            <a:r>
              <a:rPr lang="en-US" sz="1800" dirty="0"/>
              <a:t> have local libraries</a:t>
            </a:r>
            <a:r>
              <a:rPr lang="en-US" sz="1800" dirty="0" smtClean="0"/>
              <a:t>.</a:t>
            </a:r>
            <a:endParaRPr lang="en-US" sz="1800" dirty="0"/>
          </a:p>
          <a:p>
            <a:endParaRPr lang="en-US" sz="1800" dirty="0"/>
          </a:p>
          <a:p>
            <a:r>
              <a:rPr lang="en-US" sz="1800" dirty="0"/>
              <a:t>Academic Resource </a:t>
            </a:r>
            <a:r>
              <a:rPr lang="en-US" sz="1800" dirty="0" smtClean="0"/>
              <a:t>Centre (ARC) offers academic support </a:t>
            </a:r>
          </a:p>
          <a:p>
            <a:pPr marL="285750" indent="-285750">
              <a:buFont typeface="Arial" panose="020B0604020202020204" pitchFamily="34" charset="0"/>
              <a:buChar char="•"/>
            </a:pPr>
            <a:r>
              <a:rPr lang="en-US" sz="1600" dirty="0"/>
              <a:t>Tutorials on information management</a:t>
            </a:r>
          </a:p>
          <a:p>
            <a:pPr marL="285750" indent="-285750">
              <a:buFont typeface="Arial" panose="020B0604020202020204" pitchFamily="34" charset="0"/>
              <a:buChar char="•"/>
            </a:pPr>
            <a:r>
              <a:rPr lang="en-US" sz="1600" dirty="0"/>
              <a:t>Career Development</a:t>
            </a:r>
          </a:p>
          <a:p>
            <a:pPr marL="285750" indent="-285750">
              <a:buFont typeface="Arial" panose="020B0604020202020204" pitchFamily="34" charset="0"/>
              <a:buChar char="•"/>
            </a:pPr>
            <a:r>
              <a:rPr lang="en-US" sz="1600" dirty="0" smtClean="0"/>
              <a:t>Language </a:t>
            </a:r>
            <a:r>
              <a:rPr lang="en-US" sz="1600" dirty="0"/>
              <a:t>Café</a:t>
            </a:r>
          </a:p>
          <a:p>
            <a:pPr marL="285750" indent="-285750">
              <a:buFont typeface="Arial" panose="020B0604020202020204" pitchFamily="34" charset="0"/>
              <a:buChar char="•"/>
            </a:pPr>
            <a:r>
              <a:rPr lang="en-US" sz="1600" dirty="0"/>
              <a:t>Study </a:t>
            </a:r>
            <a:r>
              <a:rPr lang="en-US" sz="1600" dirty="0" smtClean="0"/>
              <a:t>technique</a:t>
            </a:r>
            <a:endParaRPr lang="en-US" sz="1600" dirty="0"/>
          </a:p>
          <a:p>
            <a:pPr marL="641350" lvl="1" indent="-285750"/>
            <a:endParaRPr lang="en-US" sz="1800" dirty="0"/>
          </a:p>
          <a:p>
            <a:r>
              <a:rPr lang="en-US" sz="1800" dirty="0" smtClean="0"/>
              <a:t>Open 08:00 – 18:00/21:00</a:t>
            </a:r>
          </a:p>
        </p:txBody>
      </p:sp>
      <p:pic>
        <p:nvPicPr>
          <p:cNvPr id="5" name="Picture Placeholder 4"/>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7122" b="7122"/>
          <a:stretch>
            <a:fillRect/>
          </a:stretch>
        </p:blipFill>
        <p:spPr/>
      </p:pic>
      <p:sp>
        <p:nvSpPr>
          <p:cNvPr id="4" name="Title 3"/>
          <p:cNvSpPr>
            <a:spLocks noGrp="1"/>
          </p:cNvSpPr>
          <p:nvPr>
            <p:ph type="title"/>
          </p:nvPr>
        </p:nvSpPr>
        <p:spPr/>
        <p:txBody>
          <a:bodyPr/>
          <a:lstStyle/>
          <a:p>
            <a:r>
              <a:rPr lang="sv-SE" dirty="0" err="1" smtClean="0"/>
              <a:t>Libraries</a:t>
            </a:r>
            <a:r>
              <a:rPr lang="sv-SE" dirty="0" smtClean="0"/>
              <a:t> and </a:t>
            </a:r>
            <a:r>
              <a:rPr lang="sv-SE" dirty="0" err="1" smtClean="0"/>
              <a:t>academic</a:t>
            </a:r>
            <a:r>
              <a:rPr lang="sv-SE" dirty="0" smtClean="0"/>
              <a:t> support	</a:t>
            </a:r>
            <a:endParaRPr lang="sv-SE" dirty="0"/>
          </a:p>
        </p:txBody>
      </p:sp>
    </p:spTree>
    <p:extLst>
      <p:ext uri="{BB962C8B-B14F-4D97-AF65-F5344CB8AC3E}">
        <p14:creationId xmlns:p14="http://schemas.microsoft.com/office/powerpoint/2010/main" val="35439413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94084" y="1582739"/>
            <a:ext cx="4137956" cy="4078286"/>
          </a:xfrm>
        </p:spPr>
        <p:txBody>
          <a:bodyPr/>
          <a:lstStyle/>
          <a:p>
            <a:pPr marL="0" lvl="1" indent="0">
              <a:buNone/>
              <a:defRPr/>
            </a:pPr>
            <a:r>
              <a:rPr lang="en-US" sz="1800" dirty="0"/>
              <a:t>Your KTH account is the personal identity in the KTH central user database. </a:t>
            </a:r>
            <a:endParaRPr lang="en-US" sz="1800" dirty="0" smtClean="0"/>
          </a:p>
          <a:p>
            <a:pPr marL="0" lvl="1" indent="0">
              <a:buNone/>
              <a:defRPr/>
            </a:pPr>
            <a:endParaRPr lang="en-GB" sz="1800" dirty="0" smtClean="0"/>
          </a:p>
          <a:p>
            <a:pPr lvl="1">
              <a:defRPr/>
            </a:pPr>
            <a:r>
              <a:rPr lang="en-GB" sz="1800" dirty="0" smtClean="0"/>
              <a:t>E-mail account (check it regularly –</a:t>
            </a:r>
            <a:r>
              <a:rPr lang="en-GB" sz="1800" b="1" dirty="0" smtClean="0"/>
              <a:t> enter the address in your profile!)</a:t>
            </a:r>
            <a:endParaRPr lang="en-GB" sz="1800" b="1" dirty="0"/>
          </a:p>
          <a:p>
            <a:pPr lvl="1">
              <a:defRPr/>
            </a:pPr>
            <a:r>
              <a:rPr lang="en-GB" sz="1800" dirty="0" smtClean="0"/>
              <a:t>Access to computers in computer rooms</a:t>
            </a:r>
          </a:p>
          <a:p>
            <a:pPr lvl="1">
              <a:defRPr/>
            </a:pPr>
            <a:r>
              <a:rPr lang="en-GB" sz="1800" dirty="0" smtClean="0"/>
              <a:t>Access to wireless network</a:t>
            </a:r>
          </a:p>
          <a:p>
            <a:pPr lvl="1">
              <a:defRPr/>
            </a:pPr>
            <a:r>
              <a:rPr lang="en-GB" sz="1800" dirty="0" smtClean="0"/>
              <a:t>Access to IT-services such as the personal </a:t>
            </a:r>
            <a:r>
              <a:rPr lang="en-GB" sz="1800" dirty="0"/>
              <a:t>m</a:t>
            </a:r>
            <a:r>
              <a:rPr lang="en-GB" sz="1800" dirty="0" smtClean="0"/>
              <a:t>enu</a:t>
            </a:r>
          </a:p>
        </p:txBody>
      </p:sp>
      <p:pic>
        <p:nvPicPr>
          <p:cNvPr id="5" name="Picture Placeholder 4"/>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2801" r="22801"/>
          <a:stretch>
            <a:fillRect/>
          </a:stretch>
        </p:blipFill>
        <p:spPr/>
      </p:pic>
      <p:sp>
        <p:nvSpPr>
          <p:cNvPr id="4" name="Title 3"/>
          <p:cNvSpPr>
            <a:spLocks noGrp="1"/>
          </p:cNvSpPr>
          <p:nvPr>
            <p:ph type="title"/>
          </p:nvPr>
        </p:nvSpPr>
        <p:spPr/>
        <p:txBody>
          <a:bodyPr/>
          <a:lstStyle/>
          <a:p>
            <a:r>
              <a:rPr lang="sv-SE" dirty="0" smtClean="0"/>
              <a:t>KTH </a:t>
            </a:r>
            <a:r>
              <a:rPr lang="sv-SE" dirty="0" err="1" smtClean="0"/>
              <a:t>account</a:t>
            </a:r>
            <a:endParaRPr lang="sv-SE" dirty="0"/>
          </a:p>
        </p:txBody>
      </p:sp>
    </p:spTree>
    <p:extLst>
      <p:ext uri="{BB962C8B-B14F-4D97-AF65-F5344CB8AC3E}">
        <p14:creationId xmlns:p14="http://schemas.microsoft.com/office/powerpoint/2010/main" val="3870615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sv-SE" sz="1800" dirty="0" smtClean="0"/>
              <a:t>The KTH access </a:t>
            </a:r>
            <a:r>
              <a:rPr lang="sv-SE" sz="1800" dirty="0" err="1" smtClean="0"/>
              <a:t>card</a:t>
            </a:r>
            <a:r>
              <a:rPr lang="sv-SE" sz="1800" dirty="0" smtClean="0"/>
              <a:t> gives </a:t>
            </a:r>
            <a:r>
              <a:rPr lang="sv-SE" sz="1800" dirty="0" err="1" smtClean="0"/>
              <a:t>you</a:t>
            </a:r>
            <a:r>
              <a:rPr lang="sv-SE" sz="1800" dirty="0" smtClean="0"/>
              <a:t> access </a:t>
            </a:r>
            <a:r>
              <a:rPr lang="sv-SE" sz="1800" dirty="0" err="1" smtClean="0"/>
              <a:t>to</a:t>
            </a:r>
            <a:r>
              <a:rPr lang="sv-SE" sz="1800" dirty="0" smtClean="0"/>
              <a:t> computer </a:t>
            </a:r>
            <a:r>
              <a:rPr lang="sv-SE" sz="1800" dirty="0" err="1" smtClean="0"/>
              <a:t>rooms</a:t>
            </a:r>
            <a:r>
              <a:rPr lang="sv-SE" sz="1800" dirty="0" smtClean="0"/>
              <a:t> and relevant entrance doors</a:t>
            </a:r>
          </a:p>
          <a:p>
            <a:endParaRPr lang="sv-SE" sz="1800" dirty="0"/>
          </a:p>
          <a:p>
            <a:r>
              <a:rPr lang="sv-SE" sz="1800" dirty="0" smtClean="0"/>
              <a:t>24 </a:t>
            </a:r>
            <a:r>
              <a:rPr lang="sv-SE" sz="1800" dirty="0" err="1" smtClean="0"/>
              <a:t>hours</a:t>
            </a:r>
            <a:endParaRPr lang="sv-SE" sz="1800" dirty="0" smtClean="0"/>
          </a:p>
          <a:p>
            <a:endParaRPr lang="sv-SE" sz="1800" dirty="0" smtClean="0"/>
          </a:p>
          <a:p>
            <a:r>
              <a:rPr lang="sv-SE" sz="1800" dirty="0" err="1" smtClean="0"/>
              <a:t>Card</a:t>
            </a:r>
            <a:r>
              <a:rPr lang="sv-SE" sz="1800" dirty="0" smtClean="0"/>
              <a:t> + </a:t>
            </a:r>
            <a:r>
              <a:rPr lang="sv-SE" sz="1800" dirty="0" err="1" smtClean="0"/>
              <a:t>code</a:t>
            </a:r>
            <a:r>
              <a:rPr lang="sv-SE" sz="1800" dirty="0" smtClean="0"/>
              <a:t> from 18:00-07:00</a:t>
            </a:r>
          </a:p>
          <a:p>
            <a:endParaRPr lang="sv-SE" sz="1800" dirty="0"/>
          </a:p>
          <a:p>
            <a:r>
              <a:rPr lang="sv-SE" sz="1800" dirty="0" smtClean="0"/>
              <a:t>KTH print </a:t>
            </a:r>
          </a:p>
          <a:p>
            <a:endParaRPr lang="sv-SE" sz="1800" dirty="0" smtClean="0"/>
          </a:p>
        </p:txBody>
      </p:sp>
      <p:pic>
        <p:nvPicPr>
          <p:cNvPr id="5" name="Picture Placeholder 4"/>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9135" b="9135"/>
          <a:stretch>
            <a:fillRect/>
          </a:stretch>
        </p:blipFill>
        <p:spPr/>
      </p:pic>
      <p:sp>
        <p:nvSpPr>
          <p:cNvPr id="4" name="Title 3"/>
          <p:cNvSpPr>
            <a:spLocks noGrp="1"/>
          </p:cNvSpPr>
          <p:nvPr>
            <p:ph type="title"/>
          </p:nvPr>
        </p:nvSpPr>
        <p:spPr/>
        <p:txBody>
          <a:bodyPr/>
          <a:lstStyle/>
          <a:p>
            <a:r>
              <a:rPr lang="sv-SE" dirty="0"/>
              <a:t>Access </a:t>
            </a:r>
            <a:r>
              <a:rPr lang="sv-SE" dirty="0" err="1"/>
              <a:t>cards</a:t>
            </a:r>
            <a:r>
              <a:rPr lang="sv-SE" dirty="0"/>
              <a:t> </a:t>
            </a:r>
          </a:p>
        </p:txBody>
      </p:sp>
    </p:spTree>
    <p:extLst>
      <p:ext uri="{BB962C8B-B14F-4D97-AF65-F5344CB8AC3E}">
        <p14:creationId xmlns:p14="http://schemas.microsoft.com/office/powerpoint/2010/main" val="14218275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582739"/>
            <a:ext cx="4246240" cy="4078286"/>
          </a:xfrm>
        </p:spPr>
        <p:txBody>
          <a:bodyPr>
            <a:noAutofit/>
          </a:bodyPr>
          <a:lstStyle/>
          <a:p>
            <a:r>
              <a:rPr lang="en-US" sz="1800" dirty="0" smtClean="0"/>
              <a:t>Selection </a:t>
            </a:r>
            <a:r>
              <a:rPr lang="en-US" sz="1800" dirty="0" smtClean="0">
                <a:sym typeface="Wingdings" panose="05000000000000000000" pitchFamily="2" charset="2"/>
              </a:rPr>
              <a:t></a:t>
            </a:r>
            <a:r>
              <a:rPr lang="en-US" sz="1800" dirty="0" smtClean="0"/>
              <a:t>  Admission </a:t>
            </a:r>
            <a:r>
              <a:rPr lang="en-US" sz="1800" dirty="0" smtClean="0">
                <a:sym typeface="Wingdings" panose="05000000000000000000" pitchFamily="2" charset="2"/>
              </a:rPr>
              <a:t> </a:t>
            </a:r>
            <a:r>
              <a:rPr lang="en-US" sz="1800" dirty="0" smtClean="0"/>
              <a:t>Registration</a:t>
            </a:r>
          </a:p>
          <a:p>
            <a:endParaRPr lang="en-US" sz="1800" dirty="0"/>
          </a:p>
          <a:p>
            <a:r>
              <a:rPr lang="en-US" sz="1800" dirty="0" smtClean="0"/>
              <a:t>You should be admitted to the courses that you have selected before you came to KTH. Check your pages.</a:t>
            </a:r>
          </a:p>
          <a:p>
            <a:endParaRPr lang="en-US" sz="1800" dirty="0"/>
          </a:p>
          <a:p>
            <a:r>
              <a:rPr lang="en-US" sz="1800" dirty="0" smtClean="0"/>
              <a:t>For changes/updates contact your coordinator!</a:t>
            </a:r>
            <a:endParaRPr lang="en-US" sz="1800" dirty="0"/>
          </a:p>
          <a:p>
            <a:endParaRPr lang="en-US" sz="1800" dirty="0"/>
          </a:p>
          <a:p>
            <a:r>
              <a:rPr lang="en-US" sz="1800" dirty="0" smtClean="0"/>
              <a:t>No later </a:t>
            </a:r>
            <a:r>
              <a:rPr lang="en-US" sz="1800" smtClean="0"/>
              <a:t>than </a:t>
            </a:r>
            <a:r>
              <a:rPr lang="en-US" sz="1800" b="1"/>
              <a:t>6</a:t>
            </a:r>
            <a:r>
              <a:rPr lang="en-US" sz="1800" b="1" baseline="30000" smtClean="0"/>
              <a:t>th</a:t>
            </a:r>
            <a:r>
              <a:rPr lang="en-US" sz="1800" b="1" smtClean="0"/>
              <a:t>  </a:t>
            </a:r>
            <a:r>
              <a:rPr lang="en-US" sz="1800" b="1" dirty="0" smtClean="0"/>
              <a:t>of September!</a:t>
            </a:r>
          </a:p>
          <a:p>
            <a:endParaRPr lang="en-US" sz="1800" dirty="0" smtClean="0"/>
          </a:p>
        </p:txBody>
      </p:sp>
      <p:sp>
        <p:nvSpPr>
          <p:cNvPr id="4" name="Title 3"/>
          <p:cNvSpPr>
            <a:spLocks noGrp="1"/>
          </p:cNvSpPr>
          <p:nvPr>
            <p:ph type="title"/>
          </p:nvPr>
        </p:nvSpPr>
        <p:spPr/>
        <p:txBody>
          <a:bodyPr/>
          <a:lstStyle/>
          <a:p>
            <a:r>
              <a:rPr lang="en-US" dirty="0"/>
              <a:t>Course </a:t>
            </a:r>
            <a:r>
              <a:rPr lang="en-US" dirty="0" smtClean="0"/>
              <a:t>administration process</a:t>
            </a:r>
            <a:endParaRPr lang="sv-SE" dirty="0"/>
          </a:p>
        </p:txBody>
      </p:sp>
      <p:pic>
        <p:nvPicPr>
          <p:cNvPr id="7" name="Picture Placeholder 6"/>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12811" r="32806"/>
          <a:stretch/>
        </p:blipFill>
        <p:spPr/>
      </p:pic>
    </p:spTree>
    <p:extLst>
      <p:ext uri="{BB962C8B-B14F-4D97-AF65-F5344CB8AC3E}">
        <p14:creationId xmlns:p14="http://schemas.microsoft.com/office/powerpoint/2010/main" val="31225936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481263" y="1622371"/>
            <a:ext cx="2935705" cy="3904414"/>
          </a:xfrm>
        </p:spPr>
        <p:txBody>
          <a:bodyPr>
            <a:normAutofit lnSpcReduction="10000"/>
          </a:bodyPr>
          <a:lstStyle/>
          <a:p>
            <a:endParaRPr lang="sv-SE" b="1" dirty="0"/>
          </a:p>
          <a:p>
            <a:r>
              <a:rPr lang="sv-SE" b="1" dirty="0" err="1" smtClean="0"/>
              <a:t>Study</a:t>
            </a:r>
            <a:r>
              <a:rPr lang="sv-SE" b="1" dirty="0" smtClean="0"/>
              <a:t> </a:t>
            </a:r>
            <a:r>
              <a:rPr lang="sv-SE" b="1" dirty="0"/>
              <a:t>period 1</a:t>
            </a:r>
            <a:r>
              <a:rPr lang="sv-SE" b="1" dirty="0" smtClean="0"/>
              <a:t> 2019</a:t>
            </a:r>
            <a:r>
              <a:rPr lang="sv-SE" dirty="0" smtClean="0"/>
              <a:t>: </a:t>
            </a:r>
          </a:p>
          <a:p>
            <a:endParaRPr lang="sv-SE" dirty="0"/>
          </a:p>
          <a:p>
            <a:r>
              <a:rPr lang="en-US" dirty="0" smtClean="0"/>
              <a:t>From </a:t>
            </a:r>
            <a:r>
              <a:rPr lang="en-US" dirty="0"/>
              <a:t>Thursday August 22 through Monday September 2</a:t>
            </a:r>
            <a:endParaRPr lang="sv-SE" dirty="0" smtClean="0"/>
          </a:p>
          <a:p>
            <a:endParaRPr lang="sv-SE" dirty="0"/>
          </a:p>
          <a:p>
            <a:r>
              <a:rPr lang="sv-SE" b="1" dirty="0" err="1" smtClean="0"/>
              <a:t>Study</a:t>
            </a:r>
            <a:r>
              <a:rPr lang="sv-SE" b="1" dirty="0" smtClean="0"/>
              <a:t> </a:t>
            </a:r>
            <a:r>
              <a:rPr lang="sv-SE" b="1" dirty="0"/>
              <a:t>period </a:t>
            </a:r>
            <a:r>
              <a:rPr lang="sv-SE" b="1" dirty="0" smtClean="0"/>
              <a:t>2 2019: </a:t>
            </a:r>
          </a:p>
          <a:p>
            <a:endParaRPr lang="sv-SE" b="1" dirty="0"/>
          </a:p>
          <a:p>
            <a:r>
              <a:rPr lang="sv-SE" dirty="0" smtClean="0"/>
              <a:t>From </a:t>
            </a:r>
            <a:r>
              <a:rPr lang="en-US" dirty="0" smtClean="0"/>
              <a:t>Thursday </a:t>
            </a:r>
            <a:r>
              <a:rPr lang="en-US" dirty="0"/>
              <a:t>October 24 through November 4</a:t>
            </a:r>
            <a:endParaRPr lang="sv-SE" dirty="0" smtClean="0"/>
          </a:p>
          <a:p>
            <a:r>
              <a:rPr lang="sv-SE" sz="1600" dirty="0" err="1" smtClean="0"/>
              <a:t>More</a:t>
            </a:r>
            <a:r>
              <a:rPr lang="sv-SE" sz="1600" dirty="0" smtClean="0"/>
              <a:t> information on </a:t>
            </a:r>
            <a:r>
              <a:rPr lang="sv-SE" sz="1600" dirty="0" smtClean="0">
                <a:solidFill>
                  <a:srgbClr val="1954A6"/>
                </a:solidFill>
              </a:rPr>
              <a:t>www.kth.se </a:t>
            </a:r>
            <a:endParaRPr lang="sv-SE" sz="1600" dirty="0">
              <a:solidFill>
                <a:srgbClr val="1954A6"/>
              </a:solidFill>
            </a:endParaRPr>
          </a:p>
        </p:txBody>
      </p:sp>
      <p:sp>
        <p:nvSpPr>
          <p:cNvPr id="4" name="Rubrik 3"/>
          <p:cNvSpPr>
            <a:spLocks noGrp="1"/>
          </p:cNvSpPr>
          <p:nvPr>
            <p:ph type="title"/>
          </p:nvPr>
        </p:nvSpPr>
        <p:spPr>
          <a:xfrm>
            <a:off x="1595187" y="404870"/>
            <a:ext cx="6935788" cy="668338"/>
          </a:xfrm>
        </p:spPr>
        <p:txBody>
          <a:bodyPr/>
          <a:lstStyle/>
          <a:p>
            <a:r>
              <a:rPr lang="sv-SE" dirty="0" err="1" smtClean="0"/>
              <a:t>Registration</a:t>
            </a:r>
            <a:r>
              <a:rPr lang="sv-SE" dirty="0" smtClean="0"/>
              <a:t> to </a:t>
            </a:r>
            <a:r>
              <a:rPr lang="sv-SE" dirty="0" err="1" smtClean="0"/>
              <a:t>courses</a:t>
            </a:r>
            <a:endParaRPr lang="sv-SE" dirty="0"/>
          </a:p>
        </p:txBody>
      </p:sp>
      <p:pic>
        <p:nvPicPr>
          <p:cNvPr id="3" name="Picture 2"/>
          <p:cNvPicPr>
            <a:picLocks noChangeAspect="1"/>
          </p:cNvPicPr>
          <p:nvPr/>
        </p:nvPicPr>
        <p:blipFill>
          <a:blip r:embed="rId3"/>
          <a:stretch>
            <a:fillRect/>
          </a:stretch>
        </p:blipFill>
        <p:spPr>
          <a:xfrm>
            <a:off x="3487587" y="1169460"/>
            <a:ext cx="5408039" cy="5243371"/>
          </a:xfrm>
          <a:prstGeom prst="rect">
            <a:avLst/>
          </a:prstGeom>
        </p:spPr>
      </p:pic>
    </p:spTree>
    <p:extLst>
      <p:ext uri="{BB962C8B-B14F-4D97-AF65-F5344CB8AC3E}">
        <p14:creationId xmlns:p14="http://schemas.microsoft.com/office/powerpoint/2010/main" val="40430776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dirty="0" smtClean="0"/>
              <a:t>My pages</a:t>
            </a:r>
            <a:endParaRPr lang="sv-SE" dirty="0"/>
          </a:p>
        </p:txBody>
      </p:sp>
      <p:sp>
        <p:nvSpPr>
          <p:cNvPr id="7" name="TextBox 6"/>
          <p:cNvSpPr txBox="1"/>
          <p:nvPr/>
        </p:nvSpPr>
        <p:spPr>
          <a:xfrm>
            <a:off x="1631949" y="3906132"/>
            <a:ext cx="6939294" cy="2585323"/>
          </a:xfrm>
          <a:prstGeom prst="rect">
            <a:avLst/>
          </a:prstGeom>
          <a:noFill/>
        </p:spPr>
        <p:txBody>
          <a:bodyPr wrap="square" rtlCol="0">
            <a:spAutoFit/>
          </a:bodyPr>
          <a:lstStyle/>
          <a:p>
            <a:pPr marL="285750" indent="-285750">
              <a:buFont typeface="Arial" panose="020B0604020202020204" pitchFamily="34" charset="0"/>
              <a:buChar char="•"/>
            </a:pPr>
            <a:r>
              <a:rPr lang="sv-SE" dirty="0" smtClean="0"/>
              <a:t>KTH-email under ”My pages”</a:t>
            </a:r>
          </a:p>
          <a:p>
            <a:pPr marL="285750" indent="-285750">
              <a:buFont typeface="Arial" panose="020B0604020202020204" pitchFamily="34" charset="0"/>
              <a:buChar char="•"/>
            </a:pPr>
            <a:endParaRPr lang="sv-SE" dirty="0" smtClean="0"/>
          </a:p>
          <a:p>
            <a:pPr marL="285750" indent="-285750">
              <a:buFont typeface="Arial" panose="020B0604020202020204" pitchFamily="34" charset="0"/>
              <a:buChar char="•"/>
            </a:pPr>
            <a:r>
              <a:rPr lang="sv-SE" dirty="0" err="1" smtClean="0"/>
              <a:t>Overview</a:t>
            </a:r>
            <a:r>
              <a:rPr lang="sv-SE" dirty="0" smtClean="0"/>
              <a:t> </a:t>
            </a:r>
            <a:r>
              <a:rPr lang="sv-SE" dirty="0" err="1"/>
              <a:t>your</a:t>
            </a:r>
            <a:r>
              <a:rPr lang="sv-SE" dirty="0"/>
              <a:t> </a:t>
            </a:r>
            <a:r>
              <a:rPr lang="sv-SE" dirty="0" smtClean="0"/>
              <a:t>studies, register for </a:t>
            </a:r>
            <a:r>
              <a:rPr lang="sv-SE" dirty="0" err="1" smtClean="0"/>
              <a:t>courses</a:t>
            </a:r>
            <a:endParaRPr lang="sv-SE" dirty="0" smtClean="0"/>
          </a:p>
          <a:p>
            <a:pPr marL="285750" indent="-285750">
              <a:buFont typeface="Arial" panose="020B0604020202020204" pitchFamily="34" charset="0"/>
              <a:buChar char="•"/>
            </a:pPr>
            <a:endParaRPr lang="sv-SE" dirty="0" smtClean="0"/>
          </a:p>
          <a:p>
            <a:pPr marL="285750" indent="-285750">
              <a:buFont typeface="Arial" panose="020B0604020202020204" pitchFamily="34" charset="0"/>
              <a:buChar char="•"/>
            </a:pPr>
            <a:r>
              <a:rPr lang="sv-SE" dirty="0"/>
              <a:t>Three </a:t>
            </a:r>
            <a:r>
              <a:rPr lang="sv-SE" dirty="0" err="1"/>
              <a:t>headlines</a:t>
            </a:r>
            <a:r>
              <a:rPr lang="sv-SE" dirty="0"/>
              <a:t>: </a:t>
            </a:r>
            <a:r>
              <a:rPr lang="sv-SE" dirty="0" err="1"/>
              <a:t>current</a:t>
            </a:r>
            <a:r>
              <a:rPr lang="sv-SE" dirty="0"/>
              <a:t>, </a:t>
            </a:r>
            <a:r>
              <a:rPr lang="sv-SE" dirty="0" err="1"/>
              <a:t>upcoming</a:t>
            </a:r>
            <a:r>
              <a:rPr lang="sv-SE" dirty="0"/>
              <a:t> and </a:t>
            </a:r>
            <a:r>
              <a:rPr lang="sv-SE" dirty="0" err="1"/>
              <a:t>uncompleted</a:t>
            </a:r>
            <a:r>
              <a:rPr lang="sv-SE" dirty="0"/>
              <a:t>.</a:t>
            </a:r>
          </a:p>
          <a:p>
            <a:pPr marL="285750" indent="-285750">
              <a:buFont typeface="Arial" panose="020B0604020202020204" pitchFamily="34" charset="0"/>
              <a:buChar char="•"/>
            </a:pPr>
            <a:endParaRPr lang="sv-SE" dirty="0" smtClean="0"/>
          </a:p>
          <a:p>
            <a:pPr marL="285750" indent="-285750">
              <a:buFont typeface="Arial" panose="020B0604020202020204" pitchFamily="34" charset="0"/>
              <a:buChar char="•"/>
            </a:pPr>
            <a:r>
              <a:rPr lang="sv-SE" dirty="0" err="1" smtClean="0"/>
              <a:t>Create</a:t>
            </a:r>
            <a:r>
              <a:rPr lang="sv-SE" dirty="0" smtClean="0"/>
              <a:t> </a:t>
            </a:r>
            <a:r>
              <a:rPr lang="sv-SE" dirty="0"/>
              <a:t>transcripts </a:t>
            </a:r>
            <a:r>
              <a:rPr lang="sv-SE" dirty="0" err="1"/>
              <a:t>of</a:t>
            </a:r>
            <a:r>
              <a:rPr lang="sv-SE" dirty="0"/>
              <a:t> </a:t>
            </a:r>
            <a:r>
              <a:rPr lang="sv-SE" dirty="0" err="1"/>
              <a:t>your</a:t>
            </a:r>
            <a:r>
              <a:rPr lang="sv-SE" dirty="0"/>
              <a:t> studies.</a:t>
            </a:r>
          </a:p>
          <a:p>
            <a:endParaRPr lang="sv-SE" dirty="0"/>
          </a:p>
          <a:p>
            <a:pPr marL="285750" indent="-285750">
              <a:buFont typeface="Arial" panose="020B0604020202020204" pitchFamily="34" charset="0"/>
              <a:buChar char="•"/>
            </a:pPr>
            <a:endParaRPr lang="sv-SE" dirty="0"/>
          </a:p>
        </p:txBody>
      </p:sp>
      <p:grpSp>
        <p:nvGrpSpPr>
          <p:cNvPr id="9" name="Group 8"/>
          <p:cNvGrpSpPr/>
          <p:nvPr/>
        </p:nvGrpSpPr>
        <p:grpSpPr>
          <a:xfrm>
            <a:off x="1631949" y="1597933"/>
            <a:ext cx="6088563" cy="2029521"/>
            <a:chOff x="1631950" y="1597934"/>
            <a:chExt cx="5616000" cy="1872000"/>
          </a:xfrm>
        </p:grpSpPr>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 t="11047" r="2838" b="28489"/>
            <a:stretch/>
          </p:blipFill>
          <p:spPr bwMode="auto">
            <a:xfrm>
              <a:off x="1631950" y="1597934"/>
              <a:ext cx="5616000" cy="18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4132881" y="1771973"/>
              <a:ext cx="3115069" cy="253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smtClean="0">
                <a:solidFill>
                  <a:schemeClr val="tx1"/>
                </a:solidFill>
              </a:endParaRPr>
            </a:p>
          </p:txBody>
        </p:sp>
      </p:grpSp>
    </p:spTree>
    <p:extLst>
      <p:ext uri="{BB962C8B-B14F-4D97-AF65-F5344CB8AC3E}">
        <p14:creationId xmlns:p14="http://schemas.microsoft.com/office/powerpoint/2010/main" val="2070764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dirty="0" err="1" smtClean="0"/>
              <a:t>Apply</a:t>
            </a:r>
            <a:r>
              <a:rPr lang="sv-SE" dirty="0" smtClean="0"/>
              <a:t> for examination</a:t>
            </a:r>
            <a:endParaRPr lang="sv-SE"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5639" y="1171925"/>
            <a:ext cx="6103307" cy="31604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1618212" y="4332336"/>
            <a:ext cx="6935788" cy="1477328"/>
          </a:xfrm>
          <a:prstGeom prst="rect">
            <a:avLst/>
          </a:prstGeom>
          <a:noFill/>
        </p:spPr>
        <p:txBody>
          <a:bodyPr wrap="square" rtlCol="0">
            <a:spAutoFit/>
          </a:bodyPr>
          <a:lstStyle/>
          <a:p>
            <a:pPr marL="285750" indent="-285750">
              <a:buFont typeface="Arial" panose="020B0604020202020204" pitchFamily="34" charset="0"/>
              <a:buChar char="•"/>
            </a:pPr>
            <a:r>
              <a:rPr lang="sv-SE" dirty="0" err="1"/>
              <a:t>You</a:t>
            </a:r>
            <a:r>
              <a:rPr lang="sv-SE" dirty="0"/>
              <a:t> must </a:t>
            </a:r>
            <a:r>
              <a:rPr lang="sv-SE" dirty="0" err="1"/>
              <a:t>sign</a:t>
            </a:r>
            <a:r>
              <a:rPr lang="sv-SE" dirty="0"/>
              <a:t> </a:t>
            </a:r>
            <a:r>
              <a:rPr lang="sv-SE" dirty="0" err="1"/>
              <a:t>up</a:t>
            </a:r>
            <a:r>
              <a:rPr lang="sv-SE" dirty="0"/>
              <a:t> for the examination to a </a:t>
            </a:r>
            <a:r>
              <a:rPr lang="sv-SE" dirty="0" err="1"/>
              <a:t>course</a:t>
            </a:r>
            <a:r>
              <a:rPr lang="sv-SE" dirty="0"/>
              <a:t>. </a:t>
            </a:r>
            <a:endParaRPr lang="sv-SE" dirty="0" smtClean="0"/>
          </a:p>
          <a:p>
            <a:pPr marL="285750" indent="-285750">
              <a:buFont typeface="Arial" panose="020B0604020202020204" pitchFamily="34" charset="0"/>
              <a:buChar char="•"/>
            </a:pPr>
            <a:r>
              <a:rPr lang="sv-SE" dirty="0" err="1" smtClean="0"/>
              <a:t>Application</a:t>
            </a:r>
            <a:r>
              <a:rPr lang="sv-SE" dirty="0" smtClean="0"/>
              <a:t> to the examination is to be </a:t>
            </a:r>
            <a:r>
              <a:rPr lang="sv-SE" dirty="0" err="1" smtClean="0"/>
              <a:t>done</a:t>
            </a:r>
            <a:r>
              <a:rPr lang="sv-SE" dirty="0" smtClean="0"/>
              <a:t> 2 </a:t>
            </a:r>
            <a:r>
              <a:rPr lang="sv-SE" dirty="0" err="1" smtClean="0"/>
              <a:t>weeks</a:t>
            </a:r>
            <a:r>
              <a:rPr lang="sv-SE" dirty="0" smtClean="0"/>
              <a:t> prior to the </a:t>
            </a:r>
            <a:r>
              <a:rPr lang="sv-SE" b="1" dirty="0" err="1" smtClean="0"/>
              <a:t>exam</a:t>
            </a:r>
            <a:r>
              <a:rPr lang="sv-SE" b="1" dirty="0" smtClean="0"/>
              <a:t> period</a:t>
            </a:r>
            <a:r>
              <a:rPr lang="sv-SE" dirty="0" smtClean="0"/>
              <a:t>. </a:t>
            </a:r>
          </a:p>
          <a:p>
            <a:pPr marL="285750" indent="-285750">
              <a:buFont typeface="Arial" panose="020B0604020202020204" pitchFamily="34" charset="0"/>
              <a:buChar char="•"/>
            </a:pPr>
            <a:r>
              <a:rPr lang="sv-SE" dirty="0" smtClean="0"/>
              <a:t>Always </a:t>
            </a:r>
            <a:r>
              <a:rPr lang="sv-SE" dirty="0" err="1" smtClean="0"/>
              <a:t>bring</a:t>
            </a:r>
            <a:r>
              <a:rPr lang="sv-SE" dirty="0" smtClean="0"/>
              <a:t> </a:t>
            </a:r>
            <a:r>
              <a:rPr lang="sv-SE" dirty="0" err="1" smtClean="0"/>
              <a:t>your</a:t>
            </a:r>
            <a:r>
              <a:rPr lang="sv-SE" dirty="0" smtClean="0"/>
              <a:t> Photo-ID to the </a:t>
            </a:r>
            <a:r>
              <a:rPr lang="sv-SE" dirty="0" err="1" smtClean="0"/>
              <a:t>exam</a:t>
            </a:r>
            <a:endParaRPr lang="sv-SE" dirty="0" smtClean="0"/>
          </a:p>
          <a:p>
            <a:pPr marL="285750" indent="-285750">
              <a:buFont typeface="Arial" panose="020B0604020202020204" pitchFamily="34" charset="0"/>
              <a:buChar char="•"/>
            </a:pPr>
            <a:r>
              <a:rPr lang="sv-SE" dirty="0" err="1" smtClean="0"/>
              <a:t>Written</a:t>
            </a:r>
            <a:r>
              <a:rPr lang="sv-SE" dirty="0" smtClean="0"/>
              <a:t> </a:t>
            </a:r>
            <a:r>
              <a:rPr lang="sv-SE" dirty="0" err="1" smtClean="0"/>
              <a:t>exams</a:t>
            </a:r>
            <a:r>
              <a:rPr lang="sv-SE" dirty="0" smtClean="0"/>
              <a:t> </a:t>
            </a:r>
            <a:r>
              <a:rPr lang="sv-SE" dirty="0" err="1" smtClean="0"/>
              <a:t>scanned</a:t>
            </a:r>
            <a:r>
              <a:rPr lang="sv-SE" dirty="0" smtClean="0"/>
              <a:t> to </a:t>
            </a:r>
            <a:r>
              <a:rPr lang="sv-SE" dirty="0" err="1" smtClean="0"/>
              <a:t>your</a:t>
            </a:r>
            <a:r>
              <a:rPr lang="sv-SE" dirty="0" smtClean="0"/>
              <a:t> pages</a:t>
            </a:r>
          </a:p>
        </p:txBody>
      </p:sp>
      <p:sp>
        <p:nvSpPr>
          <p:cNvPr id="11" name="Rectangle 10"/>
          <p:cNvSpPr/>
          <p:nvPr/>
        </p:nvSpPr>
        <p:spPr>
          <a:xfrm>
            <a:off x="3679902" y="1794223"/>
            <a:ext cx="4402082" cy="272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smtClean="0">
              <a:solidFill>
                <a:schemeClr val="tx1"/>
              </a:solidFill>
            </a:endParaRPr>
          </a:p>
        </p:txBody>
      </p:sp>
    </p:spTree>
    <p:extLst>
      <p:ext uri="{BB962C8B-B14F-4D97-AF65-F5344CB8AC3E}">
        <p14:creationId xmlns:p14="http://schemas.microsoft.com/office/powerpoint/2010/main" val="3261330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9074" y="1582739"/>
            <a:ext cx="4522966" cy="4078286"/>
          </a:xfrm>
        </p:spPr>
        <p:txBody>
          <a:bodyPr>
            <a:normAutofit/>
          </a:bodyPr>
          <a:lstStyle/>
          <a:p>
            <a:r>
              <a:rPr lang="en-US" dirty="0" smtClean="0"/>
              <a:t>Schedule:</a:t>
            </a:r>
          </a:p>
          <a:p>
            <a:pPr marL="342900" indent="-342900">
              <a:buFont typeface="Arial" panose="020B0604020202020204" pitchFamily="34" charset="0"/>
              <a:buChar char="•"/>
            </a:pPr>
            <a:r>
              <a:rPr lang="en-US" i="1" dirty="0" smtClean="0"/>
              <a:t>kth.se/</a:t>
            </a:r>
            <a:r>
              <a:rPr lang="en-US" i="1" dirty="0" err="1" smtClean="0"/>
              <a:t>en</a:t>
            </a:r>
            <a:r>
              <a:rPr lang="en-US" i="1" dirty="0" smtClean="0"/>
              <a:t>/student/schema</a:t>
            </a:r>
          </a:p>
          <a:p>
            <a:pPr marL="342900" indent="-342900">
              <a:buFont typeface="Arial" panose="020B0604020202020204" pitchFamily="34" charset="0"/>
              <a:buChar char="•"/>
            </a:pPr>
            <a:r>
              <a:rPr lang="en-US" dirty="0" smtClean="0"/>
              <a:t>Contact course responsible with course or schedule specific  questions</a:t>
            </a:r>
          </a:p>
          <a:p>
            <a:pPr marL="342900" indent="-342900">
              <a:buFont typeface="Arial" panose="020B0604020202020204" pitchFamily="34" charset="0"/>
              <a:buChar char="•"/>
            </a:pPr>
            <a:endParaRPr lang="en-US" dirty="0"/>
          </a:p>
          <a:p>
            <a:r>
              <a:rPr lang="en-US" dirty="0" smtClean="0"/>
              <a:t>Places:</a:t>
            </a:r>
          </a:p>
          <a:p>
            <a:r>
              <a:rPr lang="en-US" dirty="0" smtClean="0"/>
              <a:t>Can’t </a:t>
            </a:r>
            <a:r>
              <a:rPr lang="en-US" dirty="0"/>
              <a:t>find that lecture hall?</a:t>
            </a:r>
          </a:p>
          <a:p>
            <a:pPr marL="342900" indent="-342900">
              <a:buFont typeface="Arial" panose="020B0604020202020204" pitchFamily="34" charset="0"/>
              <a:buChar char="•"/>
            </a:pPr>
            <a:r>
              <a:rPr lang="sv-SE" dirty="0" smtClean="0">
                <a:hlinkClick r:id="rId3"/>
              </a:rPr>
              <a:t>www.kth.se/places</a:t>
            </a:r>
            <a:endParaRPr lang="sv-SE" dirty="0" smtClean="0"/>
          </a:p>
          <a:p>
            <a:r>
              <a:rPr lang="sv-SE" dirty="0"/>
              <a:t>Going </a:t>
            </a:r>
            <a:r>
              <a:rPr lang="sv-SE" dirty="0" err="1"/>
              <a:t>between</a:t>
            </a:r>
            <a:r>
              <a:rPr lang="sv-SE" dirty="0"/>
              <a:t> </a:t>
            </a:r>
            <a:r>
              <a:rPr lang="sv-SE" dirty="0" err="1"/>
              <a:t>campuses</a:t>
            </a:r>
            <a:endParaRPr lang="sv-SE" dirty="0"/>
          </a:p>
          <a:p>
            <a:pPr marL="342900" indent="-342900">
              <a:buFont typeface="Arial" panose="020B0604020202020204" pitchFamily="34" charset="0"/>
              <a:buChar char="•"/>
            </a:pPr>
            <a:r>
              <a:rPr lang="sv-SE" dirty="0"/>
              <a:t>www.sl.se or the SL </a:t>
            </a:r>
            <a:r>
              <a:rPr lang="sv-SE" dirty="0" err="1"/>
              <a:t>app</a:t>
            </a:r>
            <a:endParaRPr lang="sv-SE" dirty="0"/>
          </a:p>
          <a:p>
            <a:pPr marL="342900" indent="-342900">
              <a:buFont typeface="Arial" panose="020B0604020202020204" pitchFamily="34" charset="0"/>
              <a:buChar char="•"/>
            </a:pPr>
            <a:endParaRPr lang="sv-SE" dirty="0"/>
          </a:p>
          <a:p>
            <a:endParaRPr lang="en-US" dirty="0"/>
          </a:p>
        </p:txBody>
      </p:sp>
      <p:pic>
        <p:nvPicPr>
          <p:cNvPr id="5" name="Picture Placeholder 4"/>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2801" r="22801"/>
          <a:stretch>
            <a:fillRect/>
          </a:stretch>
        </p:blipFill>
        <p:spPr/>
      </p:pic>
      <p:sp>
        <p:nvSpPr>
          <p:cNvPr id="4" name="Title 3"/>
          <p:cNvSpPr>
            <a:spLocks noGrp="1"/>
          </p:cNvSpPr>
          <p:nvPr>
            <p:ph type="title"/>
          </p:nvPr>
        </p:nvSpPr>
        <p:spPr/>
        <p:txBody>
          <a:bodyPr/>
          <a:lstStyle/>
          <a:p>
            <a:r>
              <a:rPr lang="sv-SE" dirty="0" smtClean="0"/>
              <a:t>Schedule &amp; Places</a:t>
            </a:r>
            <a:endParaRPr lang="sv-SE" dirty="0"/>
          </a:p>
        </p:txBody>
      </p:sp>
    </p:spTree>
    <p:extLst>
      <p:ext uri="{BB962C8B-B14F-4D97-AF65-F5344CB8AC3E}">
        <p14:creationId xmlns:p14="http://schemas.microsoft.com/office/powerpoint/2010/main" val="33580484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37674" y="1582739"/>
            <a:ext cx="4294366" cy="4078286"/>
          </a:xfrm>
        </p:spPr>
        <p:txBody>
          <a:bodyPr>
            <a:noAutofit/>
          </a:bodyPr>
          <a:lstStyle/>
          <a:p>
            <a:r>
              <a:rPr lang="sv-SE" dirty="0" err="1" smtClean="0"/>
              <a:t>Your</a:t>
            </a:r>
            <a:r>
              <a:rPr lang="sv-SE" dirty="0" smtClean="0"/>
              <a:t> T-</a:t>
            </a:r>
            <a:r>
              <a:rPr lang="sv-SE" dirty="0" err="1" smtClean="0"/>
              <a:t>number</a:t>
            </a:r>
            <a:r>
              <a:rPr lang="sv-SE" dirty="0" smtClean="0"/>
              <a:t> </a:t>
            </a:r>
            <a:r>
              <a:rPr lang="sv-SE" dirty="0" err="1" smtClean="0"/>
              <a:t>consist</a:t>
            </a:r>
            <a:r>
              <a:rPr lang="sv-SE" dirty="0" smtClean="0"/>
              <a:t> </a:t>
            </a:r>
            <a:r>
              <a:rPr lang="sv-SE" dirty="0" err="1" smtClean="0"/>
              <a:t>of</a:t>
            </a:r>
            <a:r>
              <a:rPr lang="sv-SE" dirty="0" smtClean="0"/>
              <a:t> </a:t>
            </a:r>
            <a:r>
              <a:rPr lang="sv-SE" dirty="0" err="1" smtClean="0"/>
              <a:t>your</a:t>
            </a:r>
            <a:r>
              <a:rPr lang="sv-SE" dirty="0" smtClean="0"/>
              <a:t> date </a:t>
            </a:r>
            <a:r>
              <a:rPr lang="sv-SE" dirty="0" err="1" smtClean="0"/>
              <a:t>of</a:t>
            </a:r>
            <a:r>
              <a:rPr lang="sv-SE" dirty="0" smtClean="0"/>
              <a:t> </a:t>
            </a:r>
            <a:r>
              <a:rPr lang="sv-SE" dirty="0" err="1" smtClean="0"/>
              <a:t>birth</a:t>
            </a:r>
            <a:r>
              <a:rPr lang="sv-SE" dirty="0" smtClean="0"/>
              <a:t>, the letter T and </a:t>
            </a:r>
            <a:r>
              <a:rPr lang="sv-SE" dirty="0" err="1" smtClean="0"/>
              <a:t>three</a:t>
            </a:r>
            <a:r>
              <a:rPr lang="sv-SE" dirty="0" smtClean="0"/>
              <a:t> </a:t>
            </a:r>
            <a:r>
              <a:rPr lang="sv-SE" dirty="0" err="1" smtClean="0"/>
              <a:t>digits</a:t>
            </a:r>
            <a:r>
              <a:rPr lang="sv-SE" dirty="0" smtClean="0"/>
              <a:t> (</a:t>
            </a:r>
            <a:r>
              <a:rPr lang="en-US" dirty="0" smtClean="0"/>
              <a:t>YYMMDD-TXXX</a:t>
            </a:r>
            <a:r>
              <a:rPr lang="sv-SE" dirty="0" smtClean="0"/>
              <a:t>)</a:t>
            </a:r>
          </a:p>
          <a:p>
            <a:endParaRPr lang="sv-SE" dirty="0"/>
          </a:p>
          <a:p>
            <a:endParaRPr lang="sv-SE" dirty="0" smtClean="0"/>
          </a:p>
          <a:p>
            <a:r>
              <a:rPr lang="sv-SE" dirty="0" smtClean="0"/>
              <a:t>T-</a:t>
            </a:r>
            <a:r>
              <a:rPr lang="sv-SE" dirty="0" err="1" smtClean="0"/>
              <a:t>number</a:t>
            </a:r>
            <a:r>
              <a:rPr lang="sv-SE" dirty="0" smtClean="0"/>
              <a:t> is </a:t>
            </a:r>
            <a:r>
              <a:rPr lang="sv-SE" dirty="0" err="1" smtClean="0"/>
              <a:t>only</a:t>
            </a:r>
            <a:r>
              <a:rPr lang="sv-SE" dirty="0" smtClean="0"/>
              <a:t> </a:t>
            </a:r>
            <a:r>
              <a:rPr lang="sv-SE" dirty="0" err="1" smtClean="0"/>
              <a:t>used</a:t>
            </a:r>
            <a:r>
              <a:rPr lang="sv-SE" dirty="0" smtClean="0"/>
              <a:t> by KTH, the Student Union and student </a:t>
            </a:r>
            <a:r>
              <a:rPr lang="sv-SE" dirty="0" err="1" smtClean="0"/>
              <a:t>housing</a:t>
            </a:r>
            <a:r>
              <a:rPr lang="sv-SE" dirty="0" smtClean="0"/>
              <a:t> </a:t>
            </a:r>
            <a:r>
              <a:rPr lang="sv-SE" dirty="0" err="1" smtClean="0"/>
              <a:t>queue</a:t>
            </a:r>
            <a:r>
              <a:rPr lang="sv-SE" dirty="0" smtClean="0"/>
              <a:t>.</a:t>
            </a:r>
          </a:p>
          <a:p>
            <a:endParaRPr lang="sv-SE" dirty="0"/>
          </a:p>
          <a:p>
            <a:r>
              <a:rPr lang="sv-SE" dirty="0" err="1" smtClean="0"/>
              <a:t>Stated</a:t>
            </a:r>
            <a:r>
              <a:rPr lang="sv-SE" dirty="0" smtClean="0"/>
              <a:t> on </a:t>
            </a:r>
            <a:r>
              <a:rPr lang="sv-SE" dirty="0" err="1" smtClean="0"/>
              <a:t>your</a:t>
            </a:r>
            <a:r>
              <a:rPr lang="sv-SE" dirty="0" smtClean="0"/>
              <a:t> pages – </a:t>
            </a:r>
            <a:r>
              <a:rPr lang="sv-SE" dirty="0" err="1" smtClean="0"/>
              <a:t>issue</a:t>
            </a:r>
            <a:r>
              <a:rPr lang="sv-SE" dirty="0" smtClean="0"/>
              <a:t> a transcript or </a:t>
            </a:r>
            <a:r>
              <a:rPr lang="sv-SE" dirty="0" err="1" smtClean="0"/>
              <a:t>certificate</a:t>
            </a:r>
            <a:r>
              <a:rPr lang="sv-SE" dirty="0" smtClean="0"/>
              <a:t> </a:t>
            </a:r>
            <a:r>
              <a:rPr lang="sv-SE" dirty="0" err="1" smtClean="0"/>
              <a:t>of</a:t>
            </a:r>
            <a:r>
              <a:rPr lang="sv-SE" dirty="0" smtClean="0"/>
              <a:t> </a:t>
            </a:r>
            <a:r>
              <a:rPr lang="sv-SE" dirty="0" err="1" smtClean="0"/>
              <a:t>registration</a:t>
            </a:r>
            <a:r>
              <a:rPr lang="sv-SE" dirty="0" smtClean="0"/>
              <a:t>.</a:t>
            </a:r>
          </a:p>
        </p:txBody>
      </p:sp>
      <p:pic>
        <p:nvPicPr>
          <p:cNvPr id="5" name="Picture Placeholder 4"/>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2801" r="22801"/>
          <a:stretch>
            <a:fillRect/>
          </a:stretch>
        </p:blipFill>
        <p:spPr/>
      </p:pic>
      <p:sp>
        <p:nvSpPr>
          <p:cNvPr id="4" name="Title 3"/>
          <p:cNvSpPr>
            <a:spLocks noGrp="1"/>
          </p:cNvSpPr>
          <p:nvPr>
            <p:ph type="title"/>
          </p:nvPr>
        </p:nvSpPr>
        <p:spPr/>
        <p:txBody>
          <a:bodyPr/>
          <a:lstStyle/>
          <a:p>
            <a:r>
              <a:rPr lang="sv-SE" dirty="0" err="1" smtClean="0"/>
              <a:t>Temporary</a:t>
            </a:r>
            <a:r>
              <a:rPr lang="sv-SE" dirty="0" smtClean="0"/>
              <a:t> </a:t>
            </a:r>
            <a:r>
              <a:rPr lang="sv-SE" dirty="0" err="1" smtClean="0"/>
              <a:t>registration</a:t>
            </a:r>
            <a:r>
              <a:rPr lang="sv-SE" dirty="0" smtClean="0"/>
              <a:t> </a:t>
            </a:r>
            <a:r>
              <a:rPr lang="sv-SE" dirty="0" err="1" smtClean="0"/>
              <a:t>number</a:t>
            </a:r>
            <a:r>
              <a:rPr lang="sv-SE" dirty="0" smtClean="0"/>
              <a:t> (T-</a:t>
            </a:r>
            <a:r>
              <a:rPr lang="sv-SE" dirty="0" err="1" smtClean="0"/>
              <a:t>number</a:t>
            </a:r>
            <a:r>
              <a:rPr lang="sv-SE" dirty="0" smtClean="0"/>
              <a:t>)</a:t>
            </a:r>
            <a:endParaRPr lang="sv-SE" dirty="0"/>
          </a:p>
        </p:txBody>
      </p:sp>
    </p:spTree>
    <p:extLst>
      <p:ext uri="{BB962C8B-B14F-4D97-AF65-F5344CB8AC3E}">
        <p14:creationId xmlns:p14="http://schemas.microsoft.com/office/powerpoint/2010/main" val="5627335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7739" y="1422124"/>
            <a:ext cx="4811936" cy="4231059"/>
          </a:xfrm>
        </p:spPr>
        <p:txBody>
          <a:bodyPr>
            <a:normAutofit lnSpcReduction="10000"/>
          </a:bodyPr>
          <a:lstStyle/>
          <a:p>
            <a:endParaRPr lang="sv-SE" dirty="0"/>
          </a:p>
          <a:p>
            <a:r>
              <a:rPr lang="sv-SE" dirty="0" smtClean="0"/>
              <a:t>Manja Schubert </a:t>
            </a:r>
          </a:p>
          <a:p>
            <a:r>
              <a:rPr lang="sv-SE" dirty="0" smtClean="0"/>
              <a:t>International </a:t>
            </a:r>
            <a:r>
              <a:rPr lang="sv-SE" dirty="0" err="1" smtClean="0"/>
              <a:t>Coordinator</a:t>
            </a:r>
            <a:r>
              <a:rPr lang="sv-SE" dirty="0" smtClean="0"/>
              <a:t>, Main Campus  </a:t>
            </a:r>
          </a:p>
          <a:p>
            <a:endParaRPr lang="sv-SE" dirty="0"/>
          </a:p>
          <a:p>
            <a:r>
              <a:rPr lang="sv-SE" dirty="0" smtClean="0"/>
              <a:t>Sara Sjögren</a:t>
            </a:r>
          </a:p>
          <a:p>
            <a:r>
              <a:rPr lang="sv-SE" dirty="0" smtClean="0"/>
              <a:t>International </a:t>
            </a:r>
            <a:r>
              <a:rPr lang="sv-SE" dirty="0" err="1" smtClean="0"/>
              <a:t>Coordinator</a:t>
            </a:r>
            <a:r>
              <a:rPr lang="sv-SE" dirty="0" smtClean="0"/>
              <a:t>, Main Campus and KTH Kista</a:t>
            </a:r>
          </a:p>
          <a:p>
            <a:endParaRPr lang="sv-SE" dirty="0"/>
          </a:p>
          <a:p>
            <a:r>
              <a:rPr lang="sv-SE" dirty="0" smtClean="0"/>
              <a:t>Christian Todoran</a:t>
            </a:r>
          </a:p>
          <a:p>
            <a:r>
              <a:rPr lang="sv-SE" dirty="0" smtClean="0"/>
              <a:t>International </a:t>
            </a:r>
            <a:r>
              <a:rPr lang="sv-SE" dirty="0" err="1" smtClean="0"/>
              <a:t>Coordinator</a:t>
            </a:r>
            <a:r>
              <a:rPr lang="sv-SE" dirty="0" smtClean="0"/>
              <a:t>, Main Campus</a:t>
            </a:r>
          </a:p>
          <a:p>
            <a:pPr algn="ctr"/>
            <a:endParaRPr lang="sv-SE" sz="2800" dirty="0" smtClean="0"/>
          </a:p>
          <a:p>
            <a:pPr algn="ctr"/>
            <a:r>
              <a:rPr lang="sv-SE" sz="2800" dirty="0">
                <a:hlinkClick r:id="rId3"/>
              </a:rPr>
              <a:t>e</a:t>
            </a:r>
            <a:r>
              <a:rPr lang="sv-SE" sz="2800" dirty="0" smtClean="0">
                <a:hlinkClick r:id="rId3"/>
              </a:rPr>
              <a:t>xchange.in@eecs.kth.se</a:t>
            </a:r>
            <a:r>
              <a:rPr lang="sv-SE" sz="2800" dirty="0" smtClean="0"/>
              <a:t> </a:t>
            </a:r>
            <a:endParaRPr lang="sv-SE" sz="2800" dirty="0"/>
          </a:p>
          <a:p>
            <a:endParaRPr lang="sv-SE" dirty="0"/>
          </a:p>
        </p:txBody>
      </p:sp>
      <p:sp>
        <p:nvSpPr>
          <p:cNvPr id="4" name="Title 3"/>
          <p:cNvSpPr>
            <a:spLocks noGrp="1"/>
          </p:cNvSpPr>
          <p:nvPr>
            <p:ph type="title"/>
          </p:nvPr>
        </p:nvSpPr>
        <p:spPr/>
        <p:txBody>
          <a:bodyPr/>
          <a:lstStyle/>
          <a:p>
            <a:r>
              <a:rPr lang="sv-SE" dirty="0" smtClean="0"/>
              <a:t>International Office at EECS</a:t>
            </a:r>
            <a:br>
              <a:rPr lang="sv-SE" dirty="0" smtClean="0"/>
            </a:br>
            <a:endParaRPr lang="sv-SE" dirty="0"/>
          </a:p>
        </p:txBody>
      </p:sp>
      <p:pic>
        <p:nvPicPr>
          <p:cNvPr id="2050" name="Picture 2" descr="16c615f2df56012352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5858" y="1422124"/>
            <a:ext cx="3075321" cy="4054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0191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619249" y="1582739"/>
            <a:ext cx="6775721" cy="4078286"/>
          </a:xfrm>
        </p:spPr>
        <p:txBody>
          <a:bodyPr>
            <a:normAutofit/>
          </a:bodyPr>
          <a:lstStyle/>
          <a:p>
            <a:r>
              <a:rPr lang="sv-SE" dirty="0" err="1" smtClean="0"/>
              <a:t>Lindstedsvägen</a:t>
            </a:r>
            <a:r>
              <a:rPr lang="sv-SE" dirty="0" smtClean="0"/>
              <a:t> 3, </a:t>
            </a:r>
            <a:r>
              <a:rPr lang="sv-SE" dirty="0" err="1" smtClean="0"/>
              <a:t>floor</a:t>
            </a:r>
            <a:r>
              <a:rPr lang="sv-SE" dirty="0" smtClean="0"/>
              <a:t> 4</a:t>
            </a:r>
          </a:p>
          <a:p>
            <a:endParaRPr lang="sv-SE" b="1" dirty="0"/>
          </a:p>
          <a:p>
            <a:r>
              <a:rPr lang="sv-SE" b="1" dirty="0" smtClean="0"/>
              <a:t>Office </a:t>
            </a:r>
            <a:r>
              <a:rPr lang="sv-SE" b="1" dirty="0" err="1" smtClean="0"/>
              <a:t>hours</a:t>
            </a:r>
            <a:r>
              <a:rPr lang="sv-SE" b="1" dirty="0" smtClean="0"/>
              <a:t> </a:t>
            </a:r>
            <a:r>
              <a:rPr lang="sv-SE" b="1" dirty="0" err="1" smtClean="0"/>
              <a:t>during</a:t>
            </a:r>
            <a:r>
              <a:rPr lang="sv-SE" b="1" dirty="0" smtClean="0"/>
              <a:t> the semester</a:t>
            </a:r>
            <a:endParaRPr lang="sv-SE" b="1" dirty="0"/>
          </a:p>
          <a:p>
            <a:r>
              <a:rPr lang="sv-SE" dirty="0" err="1"/>
              <a:t>Tuesdays</a:t>
            </a:r>
            <a:r>
              <a:rPr lang="sv-SE" dirty="0"/>
              <a:t> and </a:t>
            </a:r>
            <a:r>
              <a:rPr lang="sv-SE" dirty="0" err="1"/>
              <a:t>Thursdays</a:t>
            </a:r>
            <a:r>
              <a:rPr lang="sv-SE" dirty="0"/>
              <a:t> </a:t>
            </a:r>
            <a:r>
              <a:rPr lang="sv-SE" dirty="0" smtClean="0"/>
              <a:t>12:30-14:30</a:t>
            </a:r>
          </a:p>
          <a:p>
            <a:r>
              <a:rPr lang="sv-SE" dirty="0" err="1" smtClean="0"/>
              <a:t>Appointments</a:t>
            </a:r>
            <a:r>
              <a:rPr lang="sv-SE" dirty="0" smtClean="0"/>
              <a:t> </a:t>
            </a:r>
            <a:r>
              <a:rPr lang="sv-SE" dirty="0" err="1" smtClean="0"/>
              <a:t>possible</a:t>
            </a:r>
            <a:r>
              <a:rPr lang="sv-SE" dirty="0"/>
              <a:t> </a:t>
            </a:r>
            <a:r>
              <a:rPr lang="sv-SE" dirty="0" err="1" smtClean="0"/>
              <a:t>other</a:t>
            </a:r>
            <a:r>
              <a:rPr lang="sv-SE" dirty="0" smtClean="0"/>
              <a:t> </a:t>
            </a:r>
            <a:r>
              <a:rPr lang="sv-SE" dirty="0" err="1" smtClean="0"/>
              <a:t>hours</a:t>
            </a:r>
            <a:r>
              <a:rPr lang="sv-SE" dirty="0" smtClean="0"/>
              <a:t>.</a:t>
            </a:r>
            <a:endParaRPr lang="sv-SE" dirty="0"/>
          </a:p>
          <a:p>
            <a:endParaRPr lang="sv-SE" dirty="0" smtClean="0"/>
          </a:p>
          <a:p>
            <a:endParaRPr lang="sv-SE" dirty="0" smtClean="0"/>
          </a:p>
          <a:p>
            <a:r>
              <a:rPr lang="sv-SE" b="1" dirty="0" err="1" smtClean="0"/>
              <a:t>Extended</a:t>
            </a:r>
            <a:r>
              <a:rPr lang="sv-SE" b="1" dirty="0" smtClean="0"/>
              <a:t> </a:t>
            </a:r>
            <a:r>
              <a:rPr lang="sv-SE" b="1" dirty="0" err="1" smtClean="0"/>
              <a:t>drop</a:t>
            </a:r>
            <a:r>
              <a:rPr lang="sv-SE" b="1" dirty="0" smtClean="0"/>
              <a:t>-in </a:t>
            </a:r>
            <a:r>
              <a:rPr lang="sv-SE" b="1" dirty="0" err="1" smtClean="0"/>
              <a:t>hours</a:t>
            </a:r>
            <a:r>
              <a:rPr lang="sv-SE" b="1" dirty="0" smtClean="0"/>
              <a:t> in the </a:t>
            </a:r>
            <a:r>
              <a:rPr lang="sv-SE" b="1" dirty="0" err="1" smtClean="0"/>
              <a:t>first</a:t>
            </a:r>
            <a:r>
              <a:rPr lang="sv-SE" b="1" dirty="0" smtClean="0"/>
              <a:t> </a:t>
            </a:r>
            <a:r>
              <a:rPr lang="sv-SE" b="1" dirty="0" err="1" smtClean="0"/>
              <a:t>two</a:t>
            </a:r>
            <a:r>
              <a:rPr lang="sv-SE" b="1" dirty="0" smtClean="0"/>
              <a:t> </a:t>
            </a:r>
            <a:r>
              <a:rPr lang="sv-SE" b="1" dirty="0" err="1" smtClean="0"/>
              <a:t>weeks</a:t>
            </a:r>
            <a:r>
              <a:rPr lang="sv-SE" b="1" dirty="0" smtClean="0"/>
              <a:t> </a:t>
            </a:r>
            <a:r>
              <a:rPr lang="sv-SE" b="1" dirty="0" err="1" smtClean="0"/>
              <a:t>of</a:t>
            </a:r>
            <a:r>
              <a:rPr lang="sv-SE" b="1" dirty="0" smtClean="0"/>
              <a:t> the semester (August 26th to September 5th)</a:t>
            </a:r>
          </a:p>
          <a:p>
            <a:r>
              <a:rPr lang="sv-SE" dirty="0" err="1" smtClean="0"/>
              <a:t>Monday</a:t>
            </a:r>
            <a:r>
              <a:rPr lang="sv-SE" dirty="0" smtClean="0"/>
              <a:t> – </a:t>
            </a:r>
            <a:r>
              <a:rPr lang="sv-SE" dirty="0" err="1" smtClean="0"/>
              <a:t>Thursday</a:t>
            </a:r>
            <a:r>
              <a:rPr lang="sv-SE" dirty="0" smtClean="0"/>
              <a:t> 12.30-14.30 </a:t>
            </a:r>
          </a:p>
          <a:p>
            <a:endParaRPr lang="sv-SE" dirty="0"/>
          </a:p>
          <a:p>
            <a:endParaRPr lang="sv-SE" dirty="0"/>
          </a:p>
        </p:txBody>
      </p:sp>
      <p:sp>
        <p:nvSpPr>
          <p:cNvPr id="4" name="Rubrik 3"/>
          <p:cNvSpPr>
            <a:spLocks noGrp="1"/>
          </p:cNvSpPr>
          <p:nvPr>
            <p:ph type="title"/>
          </p:nvPr>
        </p:nvSpPr>
        <p:spPr/>
        <p:txBody>
          <a:bodyPr/>
          <a:lstStyle/>
          <a:p>
            <a:r>
              <a:rPr lang="sv-SE" dirty="0" smtClean="0"/>
              <a:t>International Office at KTH Campus</a:t>
            </a:r>
            <a:endParaRPr lang="sv-SE" dirty="0"/>
          </a:p>
        </p:txBody>
      </p:sp>
    </p:spTree>
    <p:extLst>
      <p:ext uri="{BB962C8B-B14F-4D97-AF65-F5344CB8AC3E}">
        <p14:creationId xmlns:p14="http://schemas.microsoft.com/office/powerpoint/2010/main" val="34151174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619249" y="1582739"/>
            <a:ext cx="6649261" cy="4078286"/>
          </a:xfrm>
        </p:spPr>
        <p:txBody>
          <a:bodyPr>
            <a:normAutofit/>
          </a:bodyPr>
          <a:lstStyle/>
          <a:p>
            <a:r>
              <a:rPr lang="sv-SE" dirty="0" smtClean="0"/>
              <a:t>From </a:t>
            </a:r>
            <a:r>
              <a:rPr lang="sv-SE" dirty="0" err="1" smtClean="0"/>
              <a:t>T-Centralen</a:t>
            </a:r>
            <a:r>
              <a:rPr lang="sv-SE" dirty="0" smtClean="0"/>
              <a:t>: </a:t>
            </a:r>
          </a:p>
          <a:p>
            <a:r>
              <a:rPr lang="sv-SE" sz="1400" dirty="0" err="1" smtClean="0"/>
              <a:t>Take</a:t>
            </a:r>
            <a:r>
              <a:rPr lang="sv-SE" sz="1400" dirty="0" smtClean="0"/>
              <a:t> the </a:t>
            </a:r>
            <a:r>
              <a:rPr lang="sv-SE" sz="1400" dirty="0" err="1" smtClean="0"/>
              <a:t>blue</a:t>
            </a:r>
            <a:r>
              <a:rPr lang="sv-SE" sz="1400" dirty="0" smtClean="0"/>
              <a:t> </a:t>
            </a:r>
            <a:r>
              <a:rPr lang="sv-SE" sz="1400" dirty="0" err="1" smtClean="0"/>
              <a:t>subway</a:t>
            </a:r>
            <a:r>
              <a:rPr lang="sv-SE" sz="1400" dirty="0" smtClean="0"/>
              <a:t> </a:t>
            </a:r>
            <a:r>
              <a:rPr lang="sv-SE" sz="1400" dirty="0" err="1" smtClean="0"/>
              <a:t>line</a:t>
            </a:r>
            <a:r>
              <a:rPr lang="sv-SE" sz="1400" dirty="0" smtClean="0"/>
              <a:t> </a:t>
            </a:r>
            <a:r>
              <a:rPr lang="sv-SE" sz="1400" dirty="0" err="1" smtClean="0"/>
              <a:t>towards</a:t>
            </a:r>
            <a:r>
              <a:rPr lang="sv-SE" sz="1400" dirty="0" smtClean="0"/>
              <a:t> Akalla. </a:t>
            </a:r>
            <a:r>
              <a:rPr lang="sv-SE" sz="1400" dirty="0" err="1" smtClean="0"/>
              <a:t>Ride</a:t>
            </a:r>
            <a:r>
              <a:rPr lang="sv-SE" sz="1400" dirty="0" smtClean="0"/>
              <a:t> for </a:t>
            </a:r>
            <a:r>
              <a:rPr lang="sv-SE" sz="1400" dirty="0" err="1" smtClean="0"/>
              <a:t>about</a:t>
            </a:r>
            <a:r>
              <a:rPr lang="sv-SE" sz="1400" dirty="0" smtClean="0"/>
              <a:t> 20 </a:t>
            </a:r>
            <a:r>
              <a:rPr lang="sv-SE" sz="1400" dirty="0" err="1" smtClean="0"/>
              <a:t>minutes</a:t>
            </a:r>
            <a:r>
              <a:rPr lang="sv-SE" sz="1400" dirty="0" smtClean="0"/>
              <a:t>. Get </a:t>
            </a:r>
            <a:r>
              <a:rPr lang="sv-SE" sz="1400" dirty="0" err="1" smtClean="0"/>
              <a:t>of</a:t>
            </a:r>
            <a:r>
              <a:rPr lang="sv-SE" sz="1400" dirty="0" smtClean="0"/>
              <a:t> at  Kista. </a:t>
            </a:r>
            <a:r>
              <a:rPr lang="sv-SE" sz="1400" dirty="0" err="1" smtClean="0"/>
              <a:t>Use</a:t>
            </a:r>
            <a:r>
              <a:rPr lang="sv-SE" sz="1400" dirty="0" smtClean="0"/>
              <a:t> the exit at the back </a:t>
            </a:r>
            <a:r>
              <a:rPr lang="sv-SE" sz="1400" dirty="0" err="1" smtClean="0"/>
              <a:t>of</a:t>
            </a:r>
            <a:r>
              <a:rPr lang="sv-SE" sz="1400" dirty="0" smtClean="0"/>
              <a:t> the </a:t>
            </a:r>
            <a:r>
              <a:rPr lang="sv-SE" sz="1400" dirty="0" err="1" smtClean="0"/>
              <a:t>platform</a:t>
            </a:r>
            <a:r>
              <a:rPr lang="sv-SE" sz="1400" dirty="0" smtClean="0"/>
              <a:t>. Go straight </a:t>
            </a:r>
            <a:r>
              <a:rPr lang="sv-SE" sz="1400" dirty="0" err="1" smtClean="0"/>
              <a:t>through</a:t>
            </a:r>
            <a:r>
              <a:rPr lang="sv-SE" sz="1400" dirty="0" smtClean="0"/>
              <a:t> the Kista Galleria and straight </a:t>
            </a:r>
            <a:r>
              <a:rPr lang="sv-SE" sz="1400" dirty="0" err="1" smtClean="0"/>
              <a:t>ahead</a:t>
            </a:r>
            <a:r>
              <a:rPr lang="sv-SE" sz="1400" dirty="0" smtClean="0"/>
              <a:t> for </a:t>
            </a:r>
            <a:r>
              <a:rPr lang="sv-SE" sz="1400" dirty="0" err="1" smtClean="0"/>
              <a:t>about</a:t>
            </a:r>
            <a:r>
              <a:rPr lang="sv-SE" sz="1400" dirty="0" smtClean="0"/>
              <a:t> 5 </a:t>
            </a:r>
            <a:r>
              <a:rPr lang="sv-SE" sz="1400" dirty="0" err="1" smtClean="0"/>
              <a:t>minutes</a:t>
            </a:r>
            <a:r>
              <a:rPr lang="sv-SE" sz="1400" dirty="0"/>
              <a:t> </a:t>
            </a:r>
            <a:r>
              <a:rPr lang="sv-SE" sz="1400" dirty="0" smtClean="0"/>
              <a:t>and </a:t>
            </a:r>
            <a:r>
              <a:rPr lang="sv-SE" sz="1400" dirty="0" err="1" smtClean="0"/>
              <a:t>you</a:t>
            </a:r>
            <a:r>
              <a:rPr lang="sv-SE" sz="1400" dirty="0" smtClean="0"/>
              <a:t> </a:t>
            </a:r>
            <a:r>
              <a:rPr lang="sv-SE" sz="1400" dirty="0" err="1" smtClean="0"/>
              <a:t>are</a:t>
            </a:r>
            <a:r>
              <a:rPr lang="sv-SE" sz="1400" dirty="0" smtClean="0"/>
              <a:t> </a:t>
            </a:r>
            <a:r>
              <a:rPr lang="sv-SE" sz="1400" dirty="0" err="1" smtClean="0"/>
              <a:t>there</a:t>
            </a:r>
            <a:r>
              <a:rPr lang="sv-SE" sz="1400" dirty="0" smtClean="0"/>
              <a:t>! </a:t>
            </a:r>
            <a:r>
              <a:rPr lang="sv-SE" sz="1400" dirty="0" smtClean="0">
                <a:sym typeface="Wingdings" panose="05000000000000000000" pitchFamily="2" charset="2"/>
              </a:rPr>
              <a:t></a:t>
            </a:r>
            <a:endParaRPr lang="sv-SE" sz="1400" dirty="0" smtClean="0"/>
          </a:p>
          <a:p>
            <a:endParaRPr lang="sv-SE" dirty="0" smtClean="0"/>
          </a:p>
          <a:p>
            <a:r>
              <a:rPr lang="sv-SE" dirty="0" err="1" smtClean="0"/>
              <a:t>Electrum</a:t>
            </a:r>
            <a:r>
              <a:rPr lang="sv-SE" dirty="0" smtClean="0"/>
              <a:t> </a:t>
            </a:r>
            <a:r>
              <a:rPr lang="sv-SE" dirty="0" err="1" smtClean="0"/>
              <a:t>building</a:t>
            </a:r>
            <a:r>
              <a:rPr lang="sv-SE" dirty="0" smtClean="0"/>
              <a:t>, Kistagången 16</a:t>
            </a:r>
          </a:p>
          <a:p>
            <a:r>
              <a:rPr lang="sv-SE" dirty="0" err="1" smtClean="0"/>
              <a:t>Mondays</a:t>
            </a:r>
            <a:r>
              <a:rPr lang="sv-SE" dirty="0" smtClean="0"/>
              <a:t>, </a:t>
            </a:r>
            <a:r>
              <a:rPr lang="sv-SE" dirty="0" err="1"/>
              <a:t>W</a:t>
            </a:r>
            <a:r>
              <a:rPr lang="sv-SE" dirty="0" err="1" smtClean="0"/>
              <a:t>ednesdays</a:t>
            </a:r>
            <a:r>
              <a:rPr lang="sv-SE" dirty="0" smtClean="0"/>
              <a:t> and </a:t>
            </a:r>
            <a:r>
              <a:rPr lang="sv-SE" dirty="0" err="1" smtClean="0"/>
              <a:t>Fridays</a:t>
            </a:r>
            <a:endParaRPr lang="sv-SE" dirty="0" smtClean="0"/>
          </a:p>
          <a:p>
            <a:endParaRPr lang="sv-SE" dirty="0"/>
          </a:p>
          <a:p>
            <a:endParaRPr lang="sv-SE" dirty="0" smtClean="0"/>
          </a:p>
          <a:p>
            <a:r>
              <a:rPr lang="sv-SE" dirty="0" err="1" smtClean="0"/>
              <a:t>Available</a:t>
            </a:r>
            <a:r>
              <a:rPr lang="sv-SE" dirty="0" smtClean="0"/>
              <a:t> for </a:t>
            </a:r>
            <a:r>
              <a:rPr lang="sv-SE" dirty="0" err="1" smtClean="0"/>
              <a:t>booked</a:t>
            </a:r>
            <a:r>
              <a:rPr lang="sv-SE" dirty="0" smtClean="0"/>
              <a:t> meetings: </a:t>
            </a:r>
          </a:p>
          <a:p>
            <a:r>
              <a:rPr lang="sv-SE" dirty="0" smtClean="0"/>
              <a:t>E-mail Sara Sjögren </a:t>
            </a:r>
            <a:r>
              <a:rPr lang="sv-SE" dirty="0" smtClean="0">
                <a:hlinkClick r:id="rId3"/>
              </a:rPr>
              <a:t>sarasjog@kth.se</a:t>
            </a:r>
            <a:r>
              <a:rPr lang="sv-SE" dirty="0" smtClean="0"/>
              <a:t>	</a:t>
            </a:r>
            <a:endParaRPr lang="sv-SE" dirty="0"/>
          </a:p>
        </p:txBody>
      </p:sp>
      <p:sp>
        <p:nvSpPr>
          <p:cNvPr id="4" name="Rubrik 3"/>
          <p:cNvSpPr>
            <a:spLocks noGrp="1"/>
          </p:cNvSpPr>
          <p:nvPr>
            <p:ph type="title"/>
          </p:nvPr>
        </p:nvSpPr>
        <p:spPr/>
        <p:txBody>
          <a:bodyPr/>
          <a:lstStyle/>
          <a:p>
            <a:r>
              <a:rPr lang="sv-SE" dirty="0" smtClean="0"/>
              <a:t>International Office at KTH Kista</a:t>
            </a:r>
            <a:endParaRPr lang="sv-SE" dirty="0"/>
          </a:p>
        </p:txBody>
      </p:sp>
    </p:spTree>
    <p:extLst>
      <p:ext uri="{BB962C8B-B14F-4D97-AF65-F5344CB8AC3E}">
        <p14:creationId xmlns:p14="http://schemas.microsoft.com/office/powerpoint/2010/main" val="24943415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sv-SE" dirty="0" err="1" smtClean="0"/>
              <a:t>Introduction</a:t>
            </a:r>
            <a:r>
              <a:rPr lang="sv-SE" dirty="0" smtClean="0"/>
              <a:t> </a:t>
            </a:r>
            <a:r>
              <a:rPr lang="sv-SE" dirty="0" err="1" smtClean="0"/>
              <a:t>Programme</a:t>
            </a:r>
            <a:endParaRPr lang="sv-SE" dirty="0"/>
          </a:p>
        </p:txBody>
      </p:sp>
      <p:sp>
        <p:nvSpPr>
          <p:cNvPr id="6" name="Content Placeholder 5"/>
          <p:cNvSpPr>
            <a:spLocks noGrp="1"/>
          </p:cNvSpPr>
          <p:nvPr>
            <p:ph idx="1"/>
          </p:nvPr>
        </p:nvSpPr>
        <p:spPr>
          <a:xfrm>
            <a:off x="1619250" y="1582739"/>
            <a:ext cx="7187866" cy="4078286"/>
          </a:xfrm>
        </p:spPr>
        <p:txBody>
          <a:bodyPr/>
          <a:lstStyle/>
          <a:p>
            <a:r>
              <a:rPr lang="sv-SE" dirty="0"/>
              <a:t>Check </a:t>
            </a:r>
            <a:r>
              <a:rPr lang="sv-SE" dirty="0">
                <a:hlinkClick r:id="rId3"/>
              </a:rPr>
              <a:t>https://</a:t>
            </a:r>
            <a:r>
              <a:rPr lang="sv-SE" dirty="0" smtClean="0">
                <a:hlinkClick r:id="rId3"/>
              </a:rPr>
              <a:t>www.kth.se/en/student/newatkth</a:t>
            </a:r>
            <a:r>
              <a:rPr lang="sv-SE" dirty="0" smtClean="0"/>
              <a:t> </a:t>
            </a:r>
          </a:p>
          <a:p>
            <a:endParaRPr lang="sv-SE" dirty="0" smtClean="0"/>
          </a:p>
          <a:p>
            <a:r>
              <a:rPr lang="sv-SE" dirty="0" err="1"/>
              <a:t>Some</a:t>
            </a:r>
            <a:r>
              <a:rPr lang="sv-SE" dirty="0"/>
              <a:t> events </a:t>
            </a:r>
            <a:r>
              <a:rPr lang="sv-SE" dirty="0" err="1"/>
              <a:t>require</a:t>
            </a:r>
            <a:r>
              <a:rPr lang="sv-SE" dirty="0"/>
              <a:t> </a:t>
            </a:r>
            <a:r>
              <a:rPr lang="sv-SE" dirty="0" err="1"/>
              <a:t>signing</a:t>
            </a:r>
            <a:r>
              <a:rPr lang="sv-SE" dirty="0"/>
              <a:t> </a:t>
            </a:r>
            <a:r>
              <a:rPr lang="sv-SE" dirty="0" err="1"/>
              <a:t>up</a:t>
            </a:r>
            <a:r>
              <a:rPr lang="sv-SE" dirty="0"/>
              <a:t> in </a:t>
            </a:r>
            <a:r>
              <a:rPr lang="sv-SE" dirty="0" err="1"/>
              <a:t>advance</a:t>
            </a:r>
            <a:r>
              <a:rPr lang="sv-SE" dirty="0"/>
              <a:t>!</a:t>
            </a:r>
          </a:p>
          <a:p>
            <a:endParaRPr lang="sv-SE" dirty="0"/>
          </a:p>
          <a:p>
            <a:endParaRPr lang="sv-SE" dirty="0"/>
          </a:p>
        </p:txBody>
      </p:sp>
    </p:spTree>
    <p:extLst>
      <p:ext uri="{BB962C8B-B14F-4D97-AF65-F5344CB8AC3E}">
        <p14:creationId xmlns:p14="http://schemas.microsoft.com/office/powerpoint/2010/main" val="29644807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p:cNvPicPr>
            <a:picLocks noGrp="1" noChangeAspect="1"/>
          </p:cNvPicPr>
          <p:nvPr>
            <p:ph idx="1"/>
          </p:nvPr>
        </p:nvPicPr>
        <p:blipFill>
          <a:blip r:embed="rId2"/>
          <a:stretch>
            <a:fillRect/>
          </a:stretch>
        </p:blipFill>
        <p:spPr>
          <a:xfrm>
            <a:off x="1081556" y="1924229"/>
            <a:ext cx="6855436" cy="3856183"/>
          </a:xfrm>
          <a:prstGeom prst="rect">
            <a:avLst/>
          </a:prstGeom>
        </p:spPr>
      </p:pic>
      <p:sp>
        <p:nvSpPr>
          <p:cNvPr id="4" name="Rubrik 3"/>
          <p:cNvSpPr>
            <a:spLocks noGrp="1"/>
          </p:cNvSpPr>
          <p:nvPr>
            <p:ph type="title"/>
          </p:nvPr>
        </p:nvSpPr>
        <p:spPr>
          <a:xfrm>
            <a:off x="1216914" y="941005"/>
            <a:ext cx="6935788" cy="668338"/>
          </a:xfrm>
        </p:spPr>
        <p:txBody>
          <a:bodyPr/>
          <a:lstStyle/>
          <a:p>
            <a:r>
              <a:rPr lang="sv-SE" dirty="0"/>
              <a:t>Group </a:t>
            </a:r>
            <a:r>
              <a:rPr lang="sv-SE" dirty="0" smtClean="0"/>
              <a:t>web</a:t>
            </a:r>
            <a:r>
              <a:rPr lang="sv-SE" dirty="0"/>
              <a:t/>
            </a:r>
            <a:br>
              <a:rPr lang="sv-SE" dirty="0"/>
            </a:br>
            <a:r>
              <a:rPr lang="sv-SE" dirty="0" smtClean="0"/>
              <a:t/>
            </a:r>
            <a:br>
              <a:rPr lang="sv-SE" dirty="0" smtClean="0"/>
            </a:br>
            <a:r>
              <a:rPr lang="sv-SE" sz="2000" b="0" dirty="0" smtClean="0">
                <a:hlinkClick r:id="rId3"/>
              </a:rPr>
              <a:t>https</a:t>
            </a:r>
            <a:r>
              <a:rPr lang="sv-SE" sz="2000" b="0" dirty="0">
                <a:hlinkClick r:id="rId3"/>
              </a:rPr>
              <a:t>://www.kth.se/social/group/exchange-studies-eec</a:t>
            </a:r>
            <a:r>
              <a:rPr lang="sv-SE" sz="2000" b="0" dirty="0" smtClean="0">
                <a:hlinkClick r:id="rId3"/>
              </a:rPr>
              <a:t>/</a:t>
            </a:r>
            <a:r>
              <a:rPr lang="sv-SE" sz="2000" b="0" dirty="0" smtClean="0"/>
              <a:t> </a:t>
            </a:r>
            <a:endParaRPr lang="sv-SE" sz="2000" b="0" dirty="0"/>
          </a:p>
        </p:txBody>
      </p:sp>
    </p:spTree>
    <p:extLst>
      <p:ext uri="{BB962C8B-B14F-4D97-AF65-F5344CB8AC3E}">
        <p14:creationId xmlns:p14="http://schemas.microsoft.com/office/powerpoint/2010/main" val="6544789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Student Union &amp; </a:t>
            </a:r>
            <a:r>
              <a:rPr lang="sv-SE" dirty="0" err="1" smtClean="0"/>
              <a:t>Chapters</a:t>
            </a:r>
            <a:endParaRPr lang="sv-SE" dirty="0"/>
          </a:p>
        </p:txBody>
      </p:sp>
      <p:sp>
        <p:nvSpPr>
          <p:cNvPr id="3" name="Content Placeholder 2"/>
          <p:cNvSpPr>
            <a:spLocks noGrp="1"/>
          </p:cNvSpPr>
          <p:nvPr>
            <p:ph idx="1"/>
          </p:nvPr>
        </p:nvSpPr>
        <p:spPr>
          <a:xfrm>
            <a:off x="818147" y="1582739"/>
            <a:ext cx="7736891" cy="4078286"/>
          </a:xfrm>
        </p:spPr>
        <p:txBody>
          <a:bodyPr/>
          <a:lstStyle/>
          <a:p>
            <a:endParaRPr lang="sv-SE" dirty="0" smtClean="0"/>
          </a:p>
          <a:p>
            <a:r>
              <a:rPr lang="sv-SE" dirty="0" err="1" smtClean="0"/>
              <a:t>Chapters</a:t>
            </a:r>
            <a:r>
              <a:rPr lang="sv-SE" dirty="0" smtClean="0"/>
              <a:t> </a:t>
            </a:r>
            <a:r>
              <a:rPr lang="sv-SE" dirty="0" err="1" smtClean="0"/>
              <a:t>related</a:t>
            </a:r>
            <a:r>
              <a:rPr lang="sv-SE" dirty="0" smtClean="0"/>
              <a:t> to EECS:</a:t>
            </a:r>
          </a:p>
          <a:p>
            <a:pPr marL="342900" indent="-342900">
              <a:lnSpc>
                <a:spcPct val="150000"/>
              </a:lnSpc>
              <a:buFont typeface="Wingdings" panose="05000000000000000000" pitchFamily="2" charset="2"/>
              <a:buChar char="§"/>
            </a:pPr>
            <a:r>
              <a:rPr lang="sv-SE" dirty="0" smtClean="0"/>
              <a:t>Chapter for Computer Science (Datasektionen)</a:t>
            </a:r>
          </a:p>
          <a:p>
            <a:pPr marL="342900" indent="-342900">
              <a:lnSpc>
                <a:spcPct val="150000"/>
              </a:lnSpc>
              <a:buFont typeface="Wingdings" panose="05000000000000000000" pitchFamily="2" charset="2"/>
              <a:buChar char="§"/>
            </a:pPr>
            <a:r>
              <a:rPr lang="sv-SE" dirty="0" smtClean="0"/>
              <a:t>Chapter for Media </a:t>
            </a:r>
            <a:r>
              <a:rPr lang="sv-SE" dirty="0" err="1" smtClean="0"/>
              <a:t>Technology</a:t>
            </a:r>
            <a:r>
              <a:rPr lang="sv-SE" dirty="0" smtClean="0"/>
              <a:t> (Sektionen för Medieteknik)</a:t>
            </a:r>
          </a:p>
          <a:p>
            <a:pPr marL="342900" indent="-342900">
              <a:lnSpc>
                <a:spcPct val="150000"/>
              </a:lnSpc>
              <a:buFont typeface="Wingdings" panose="05000000000000000000" pitchFamily="2" charset="2"/>
              <a:buChar char="§"/>
            </a:pPr>
            <a:r>
              <a:rPr lang="sv-SE" dirty="0" smtClean="0"/>
              <a:t>Chapter for </a:t>
            </a:r>
            <a:r>
              <a:rPr lang="sv-SE" dirty="0" err="1" smtClean="0"/>
              <a:t>Electrical</a:t>
            </a:r>
            <a:r>
              <a:rPr lang="sv-SE" dirty="0" smtClean="0"/>
              <a:t> </a:t>
            </a:r>
            <a:r>
              <a:rPr lang="sv-SE" dirty="0" err="1" smtClean="0"/>
              <a:t>Engineering</a:t>
            </a:r>
            <a:r>
              <a:rPr lang="sv-SE" dirty="0" smtClean="0"/>
              <a:t> (Elektrosektionen)</a:t>
            </a:r>
          </a:p>
          <a:p>
            <a:pPr marL="342900" indent="-342900">
              <a:lnSpc>
                <a:spcPct val="150000"/>
              </a:lnSpc>
              <a:buFont typeface="Wingdings" panose="05000000000000000000" pitchFamily="2" charset="2"/>
              <a:buChar char="§"/>
            </a:pPr>
            <a:r>
              <a:rPr lang="en-US"/>
              <a:t>Chapter </a:t>
            </a:r>
            <a:r>
              <a:rPr lang="en-US" smtClean="0"/>
              <a:t>for </a:t>
            </a:r>
            <a:r>
              <a:rPr lang="en-US"/>
              <a:t>Information- and Nanotechnology </a:t>
            </a:r>
            <a:r>
              <a:rPr lang="en-US" smtClean="0"/>
              <a:t>(</a:t>
            </a:r>
            <a:r>
              <a:rPr lang="sv-SE" smtClean="0"/>
              <a:t>Sektionen </a:t>
            </a:r>
            <a:r>
              <a:rPr lang="sv-SE" dirty="0" smtClean="0"/>
              <a:t>för Informations- </a:t>
            </a:r>
            <a:r>
              <a:rPr lang="sv-SE" smtClean="0"/>
              <a:t>och Nanoteknik)</a:t>
            </a:r>
            <a:endParaRPr lang="sv-SE" dirty="0" smtClean="0"/>
          </a:p>
        </p:txBody>
      </p:sp>
    </p:spTree>
    <p:extLst>
      <p:ext uri="{BB962C8B-B14F-4D97-AF65-F5344CB8AC3E}">
        <p14:creationId xmlns:p14="http://schemas.microsoft.com/office/powerpoint/2010/main" val="27382710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971" y="1089497"/>
            <a:ext cx="8144467" cy="4636437"/>
          </a:xfrm>
          <a:prstGeom prst="rect">
            <a:avLst/>
          </a:prstGeom>
        </p:spPr>
      </p:pic>
      <p:sp>
        <p:nvSpPr>
          <p:cNvPr id="2" name="Rektangel 1"/>
          <p:cNvSpPr/>
          <p:nvPr/>
        </p:nvSpPr>
        <p:spPr>
          <a:xfrm>
            <a:off x="1070043" y="282102"/>
            <a:ext cx="7733489" cy="707886"/>
          </a:xfrm>
          <a:prstGeom prst="rect">
            <a:avLst/>
          </a:prstGeom>
          <a:noFill/>
        </p:spPr>
        <p:txBody>
          <a:bodyPr wrap="square" lIns="91440" tIns="45720" rIns="91440" bIns="45720">
            <a:spAutoFit/>
          </a:bodyPr>
          <a:lstStyle/>
          <a:p>
            <a:pPr algn="ctr"/>
            <a:r>
              <a:rPr lang="sv-SE" sz="40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Thank</a:t>
            </a:r>
            <a:r>
              <a:rPr lang="sv-SE"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sv-SE" sz="40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you</a:t>
            </a:r>
            <a:r>
              <a:rPr lang="sv-SE"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endParaRPr lang="sv-SE"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348963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ISPRING_RESOURCE_PATHS_HASH" val="fcb025ba9a6ccf8fed139b5222f2a63b17a479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emplate_KTH_with colours and grafs">
  <a:themeElements>
    <a:clrScheme name="Anpassat 94">
      <a:dk1>
        <a:sysClr val="windowText" lastClr="000000"/>
      </a:dk1>
      <a:lt1>
        <a:sysClr val="window" lastClr="FFFFFF"/>
      </a:lt1>
      <a:dk2>
        <a:srgbClr val="1F497D"/>
      </a:dk2>
      <a:lt2>
        <a:srgbClr val="EEECE1"/>
      </a:lt2>
      <a:accent1>
        <a:srgbClr val="1954A6"/>
      </a:accent1>
      <a:accent2>
        <a:srgbClr val="5893E5"/>
      </a:accent2>
      <a:accent3>
        <a:srgbClr val="62922E"/>
      </a:accent3>
      <a:accent4>
        <a:srgbClr val="A1D16D"/>
      </a:accent4>
      <a:accent5>
        <a:srgbClr val="9D102D"/>
      </a:accent5>
      <a:accent6>
        <a:srgbClr val="EC4769"/>
      </a:accent6>
      <a:hlink>
        <a:srgbClr val="C2C2C4"/>
      </a:hlink>
      <a:folHlink>
        <a:srgbClr val="800080"/>
      </a:folHlink>
    </a:clrScheme>
    <a:fontScheme name="Anpassat 2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2424</TotalTime>
  <Words>2647</Words>
  <Application>Microsoft Office PowerPoint</Application>
  <PresentationFormat>On-screen Show (4:3)</PresentationFormat>
  <Paragraphs>384</Paragraphs>
  <Slides>30</Slides>
  <Notes>27</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6" baseType="lpstr">
      <vt:lpstr>Arial</vt:lpstr>
      <vt:lpstr>Calibri</vt:lpstr>
      <vt:lpstr>Verdana</vt:lpstr>
      <vt:lpstr>Wingdings</vt:lpstr>
      <vt:lpstr>Template_KTH_with colours and grafs</vt:lpstr>
      <vt:lpstr>think-cell Slide</vt:lpstr>
      <vt:lpstr>Welcome to KTH!</vt:lpstr>
      <vt:lpstr>Agenda – School Reception</vt:lpstr>
      <vt:lpstr>10 good things to know about Sweden</vt:lpstr>
      <vt:lpstr>Stockholm</vt:lpstr>
      <vt:lpstr>KTH</vt:lpstr>
      <vt:lpstr>KTH Campus Areas </vt:lpstr>
      <vt:lpstr>5 KTH Schools</vt:lpstr>
      <vt:lpstr>The School of Electrical Engineering and Computer Science - EECS</vt:lpstr>
      <vt:lpstr>KTH Entré</vt:lpstr>
      <vt:lpstr>PowerPoint Presentation</vt:lpstr>
      <vt:lpstr>PowerPoint Presentation</vt:lpstr>
      <vt:lpstr>Rights and Responsibilities</vt:lpstr>
      <vt:lpstr>KTH Code of Conduct for students</vt:lpstr>
      <vt:lpstr>PowerPoint Presentation</vt:lpstr>
      <vt:lpstr>Libraries and academic support </vt:lpstr>
      <vt:lpstr>KTH account</vt:lpstr>
      <vt:lpstr>Access cards </vt:lpstr>
      <vt:lpstr>Course administration process</vt:lpstr>
      <vt:lpstr>Registration to courses</vt:lpstr>
      <vt:lpstr>My pages</vt:lpstr>
      <vt:lpstr>Apply for examination</vt:lpstr>
      <vt:lpstr>Schedule &amp; Places</vt:lpstr>
      <vt:lpstr>Temporary registration number (T-number)</vt:lpstr>
      <vt:lpstr>International Office at EECS </vt:lpstr>
      <vt:lpstr>International Office at KTH Campus</vt:lpstr>
      <vt:lpstr>International Office at KTH Kista</vt:lpstr>
      <vt:lpstr>Introduction Programme</vt:lpstr>
      <vt:lpstr>Group web  https://www.kth.se/social/group/exchange-studies-eec/ </vt:lpstr>
      <vt:lpstr>Student Union &amp; Chapters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Annika Hansson</dc:creator>
  <cp:lastModifiedBy>Manja Schubert</cp:lastModifiedBy>
  <cp:revision>165</cp:revision>
  <cp:lastPrinted>2019-08-15T12:18:02Z</cp:lastPrinted>
  <dcterms:created xsi:type="dcterms:W3CDTF">2014-01-30T09:56:50Z</dcterms:created>
  <dcterms:modified xsi:type="dcterms:W3CDTF">2019-08-27T13:18:15Z</dcterms:modified>
</cp:coreProperties>
</file>