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Lato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  <p:embeddedFont>
      <p:font typeface="Century Gothic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regular.fntdata"/><Relationship Id="rId3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33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CenturyGothic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spreadsheets/d/e/2PACX-1vRBIcNbmG1vW0L47mWMuLZHwui7QHFuIz8RlkTrKtgIUh21nwcyDRdkFi56i1O2j1EvkmFlEqJ4yw0i/pubhtml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kth.se/social/group/exchange-studies-eec/page/kth-registration-number-t-number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70d05b3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70d05b3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f702f49c6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f702f49c6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400">
                <a:solidFill>
                  <a:schemeClr val="dk1"/>
                </a:solidFill>
              </a:rPr>
              <a:t>More of these things might need to be included in this slide or another: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400">
                <a:solidFill>
                  <a:schemeClr val="dk1"/>
                </a:solidFill>
              </a:rPr>
              <a:t>How is the student organisations structured?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Is THS a KTH thing? No.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Where does a chapter fit into THS?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What is the purpose of THS?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What chapter do I belong to? Se länk </a:t>
            </a:r>
            <a:r>
              <a:rPr lang="sv" sz="1400" u="sng">
                <a:solidFill>
                  <a:schemeClr val="accent5"/>
                </a:solidFill>
                <a:hlinkClick r:id="rId2"/>
              </a:rPr>
              <a:t>https://docs.google.com/spreadsheets/d/e/2PACX-1vRBIcNbmG1vW0L47mWMuLZHwui7QHFuIz8RlkTrKtgIUh21nwcyDRdkFi56i1O2j1EvkmFlEqJ4yw0i/pubhtml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f702f49c6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f702f49c6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*Add more images and things to this slide (that are relevant to the bullets below)*</a:t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 of the student union THS</a:t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2540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Noto Sans Symbols"/>
              <a:buChar char="•"/>
            </a:pPr>
            <a:r>
              <a:rPr lang="sv" sz="1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students - for students</a:t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2540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Noto Sans Symbols"/>
              <a:buChar char="•"/>
            </a:pPr>
            <a:r>
              <a:rPr lang="sv" sz="1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Works for the students and that the education keeps a good quality</a:t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2540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Noto Sans Symbols"/>
              <a:buChar char="•"/>
            </a:pPr>
            <a:r>
              <a:rPr lang="sv" sz="1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Organizes activities </a:t>
            </a:r>
            <a:endParaRPr sz="1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1" marL="5588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200"/>
              <a:buFont typeface="Noto Sans Symbols"/>
              <a:buChar char="•"/>
            </a:pPr>
            <a:r>
              <a:rPr lang="sv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Reception of new students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1" marL="5588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200"/>
              <a:buFont typeface="Noto Sans Symbols"/>
              <a:buChar char="•"/>
            </a:pPr>
            <a:r>
              <a:rPr lang="sv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Sport events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1" marL="5588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200"/>
              <a:buFont typeface="Noto Sans Symbols"/>
              <a:buChar char="•"/>
            </a:pPr>
            <a:r>
              <a:rPr lang="sv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Parties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1" marL="558800" rtl="0" algn="l">
              <a:spcBef>
                <a:spcPts val="800"/>
              </a:spcBef>
              <a:spcAft>
                <a:spcPts val="0"/>
              </a:spcAft>
              <a:buClr>
                <a:srgbClr val="353535"/>
              </a:buClr>
              <a:buSzPts val="1200"/>
              <a:buFont typeface="Noto Sans Symbols"/>
              <a:buChar char="•"/>
            </a:pPr>
            <a:r>
              <a:rPr lang="sv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Board games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f702f49c6_0_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f702f49c6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f702f49c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f702f49c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Why should I join a Chapter?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/>
              <a:t>It a student group that organises events for students.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/>
              <a:t>It keeps track of your education.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Bilder: Quarnevalen, Different pictures from pubs, parties and other events.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f702f49c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f702f49c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Mecenat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/>
              <a:t>What is it?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/>
              <a:t>What can you do with it?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/>
              <a:t>How does it work?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When do they get the T-number?</a:t>
            </a:r>
            <a:br>
              <a:rPr lang="sv" sz="1400">
                <a:solidFill>
                  <a:schemeClr val="dk1"/>
                </a:solidFill>
              </a:rPr>
            </a:br>
            <a:r>
              <a:rPr lang="sv" sz="1400" u="sng">
                <a:solidFill>
                  <a:schemeClr val="accent5"/>
                </a:solidFill>
                <a:hlinkClick r:id="rId2"/>
              </a:rPr>
              <a:t>https://www.kth.se/social/group/exchange-studies-eec/page/kth-registration-number-t-number/</a:t>
            </a:r>
            <a:r>
              <a:rPr lang="sv" sz="1400">
                <a:solidFill>
                  <a:schemeClr val="dk1"/>
                </a:solidFill>
              </a:rPr>
              <a:t>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f702f49c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f702f49c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sv">
                <a:solidFill>
                  <a:schemeClr val="dk1"/>
                </a:solidFill>
              </a:rPr>
              <a:t>How much does membership cost?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Vad kan Mecenat användas till?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sv" sz="1400">
                <a:solidFill>
                  <a:schemeClr val="dk1"/>
                </a:solidFill>
              </a:rPr>
              <a:t>När man går med i sektioner och THS får man THS fördelar.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f702f49c6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f702f49c6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dk1"/>
                </a:solidFill>
              </a:rPr>
              <a:t>IN Specific stuff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Vilka master tillhör denna sektion?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f702f49c6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f702f49c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dk1"/>
                </a:solidFill>
              </a:rPr>
              <a:t>IN Specific stuff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Vilka master tillhör denna sektion?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f70d05b3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f70d05b3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f70d05b3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f70d05b3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f70d05b3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f70d05b3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f70d05b3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f70d05b3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f702f49c6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f702f49c6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dk1"/>
                </a:solidFill>
              </a:rPr>
              <a:t>IN Specific stuff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e9f2236f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e9f2236f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e9f2236f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e9f2236f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e9f2236f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e9f2236f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-sektionen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20800" y="1848000"/>
            <a:ext cx="5198400" cy="217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20800" y="4082125"/>
            <a:ext cx="514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011200" y="458850"/>
            <a:ext cx="677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001600" y="212825"/>
            <a:ext cx="6542700" cy="14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  <a:defRPr sz="3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8010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20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8.pn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9.png"/><Relationship Id="rId8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Ingen@insektionen.se" TargetMode="External"/><Relationship Id="rId4" Type="http://schemas.openxmlformats.org/officeDocument/2006/relationships/hyperlink" Target="mailto:Kommunikation@insektionen.se" TargetMode="External"/><Relationship Id="rId9" Type="http://schemas.openxmlformats.org/officeDocument/2006/relationships/hyperlink" Target="mailto:Itk@insektionen.se" TargetMode="External"/><Relationship Id="rId5" Type="http://schemas.openxmlformats.org/officeDocument/2006/relationships/hyperlink" Target="mailto:Studiesocialt@insektionen.se" TargetMode="External"/><Relationship Id="rId6" Type="http://schemas.openxmlformats.org/officeDocument/2006/relationships/hyperlink" Target="mailto:Sno@insektionen.se" TargetMode="External"/><Relationship Id="rId7" Type="http://schemas.openxmlformats.org/officeDocument/2006/relationships/hyperlink" Target="mailto:Qm@qmisk.com" TargetMode="External"/><Relationship Id="rId8" Type="http://schemas.openxmlformats.org/officeDocument/2006/relationships/hyperlink" Target="mailto:Tm@tmeit.s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147250"/>
            <a:ext cx="5840400" cy="84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4800"/>
              <a:t>Welcome</a:t>
            </a:r>
            <a:r>
              <a:rPr lang="sv" sz="4800"/>
              <a:t>!</a:t>
            </a:r>
            <a:endParaRPr sz="4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3160075"/>
            <a:ext cx="5432400" cy="10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889" y="478748"/>
            <a:ext cx="1304567" cy="1384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14"/>
          <p:cNvCxnSpPr>
            <a:stCxn id="62" idx="3"/>
            <a:endCxn id="63" idx="1"/>
          </p:cNvCxnSpPr>
          <p:nvPr/>
        </p:nvCxnSpPr>
        <p:spPr>
          <a:xfrm>
            <a:off x="1548109" y="3863302"/>
            <a:ext cx="1605900" cy="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ths_logotype_portrait_color_RGB"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055" y="3021525"/>
            <a:ext cx="1257054" cy="16835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4"/>
          <p:cNvGrpSpPr/>
          <p:nvPr/>
        </p:nvGrpSpPr>
        <p:grpSpPr>
          <a:xfrm>
            <a:off x="3154143" y="3115924"/>
            <a:ext cx="5761265" cy="1494758"/>
            <a:chOff x="3444318" y="3390174"/>
            <a:chExt cx="5761265" cy="1494758"/>
          </a:xfrm>
        </p:grpSpPr>
        <p:pic>
          <p:nvPicPr>
            <p:cNvPr id="63" name="Google Shape;63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444318" y="3390174"/>
              <a:ext cx="5761265" cy="14947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4"/>
            <p:cNvSpPr/>
            <p:nvPr/>
          </p:nvSpPr>
          <p:spPr>
            <a:xfrm>
              <a:off x="6027044" y="4274700"/>
              <a:ext cx="595800" cy="544200"/>
            </a:xfrm>
            <a:prstGeom prst="ellipse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6" name="Google Shape;66;p14"/>
          <p:cNvCxnSpPr/>
          <p:nvPr/>
        </p:nvCxnSpPr>
        <p:spPr>
          <a:xfrm>
            <a:off x="205175" y="2532850"/>
            <a:ext cx="87801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625350" y="1862150"/>
            <a:ext cx="18621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0051" y="1229824"/>
            <a:ext cx="2390100" cy="239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What is a chapter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What is a chapter?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Board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Associations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Committees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Clubs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3267" y="4451336"/>
            <a:ext cx="634562" cy="63454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Why should I join the chapter?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Student rights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sv"/>
              <a:t>Courses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sv"/>
              <a:t>Study environment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sv"/>
              <a:t>JML</a:t>
            </a:r>
            <a:endParaRPr sz="14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"/>
              <a:t>Study social engagement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6077" l="0" r="0" t="6218"/>
          <a:stretch/>
        </p:blipFill>
        <p:spPr>
          <a:xfrm rot="-5400000">
            <a:off x="828480" y="1102596"/>
            <a:ext cx="1808314" cy="281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1709" y="1605979"/>
            <a:ext cx="1890717" cy="3356022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0834" y="268325"/>
            <a:ext cx="5002326" cy="8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798050" y="3653577"/>
            <a:ext cx="2189100" cy="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sv" sz="18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Make sure you have the right logo for your chapter</a:t>
            </a:r>
            <a:endParaRPr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i="0" sz="105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2665641" y="4385001"/>
            <a:ext cx="1329000" cy="3477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7" name="Google Shape;97;p18"/>
          <p:cNvSpPr/>
          <p:nvPr/>
        </p:nvSpPr>
        <p:spPr>
          <a:xfrm>
            <a:off x="3935225" y="4511650"/>
            <a:ext cx="720525" cy="11075"/>
          </a:xfrm>
          <a:custGeom>
            <a:rect b="b" l="l" r="r" t="t"/>
            <a:pathLst>
              <a:path extrusionOk="0" h="443" w="28821">
                <a:moveTo>
                  <a:pt x="28821" y="443"/>
                </a:moveTo>
                <a:cubicBezTo>
                  <a:pt x="19213" y="443"/>
                  <a:pt x="9608" y="0"/>
                  <a:pt x="0" y="0"/>
                </a:cubicBezTo>
              </a:path>
            </a:pathLst>
          </a:cu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18"/>
          <p:cNvSpPr/>
          <p:nvPr/>
        </p:nvSpPr>
        <p:spPr>
          <a:xfrm>
            <a:off x="3968015" y="4523601"/>
            <a:ext cx="538200" cy="5382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8025" y="4523600"/>
            <a:ext cx="538200" cy="5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/>
          <p:nvPr/>
        </p:nvSpPr>
        <p:spPr>
          <a:xfrm>
            <a:off x="481700" y="2632050"/>
            <a:ext cx="361500" cy="301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393350" y="2571750"/>
            <a:ext cx="538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"/>
              <a:t>XXXX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"/>
              <a:t>XXXX</a:t>
            </a:r>
            <a:endParaRPr sz="600"/>
          </a:p>
        </p:txBody>
      </p:sp>
      <p:sp>
        <p:nvSpPr>
          <p:cNvPr id="102" name="Google Shape;102;p18"/>
          <p:cNvSpPr/>
          <p:nvPr/>
        </p:nvSpPr>
        <p:spPr>
          <a:xfrm>
            <a:off x="3444700" y="2162350"/>
            <a:ext cx="361500" cy="301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3356350" y="2102050"/>
            <a:ext cx="5382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"/>
              <a:t>XXXX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"/>
              <a:t>XXXX</a:t>
            </a:r>
            <a:endParaRPr sz="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613" y="2456025"/>
            <a:ext cx="1184800" cy="88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ästtrafik"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2213" y="3376575"/>
            <a:ext cx="1428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ånetrafiken" id="110" name="Google Shape;110;p19"/>
          <p:cNvPicPr preferRelativeResize="0"/>
          <p:nvPr/>
        </p:nvPicPr>
        <p:blipFill rotWithShape="1">
          <a:blip r:embed="rId5">
            <a:alphaModFix/>
          </a:blip>
          <a:srcRect b="26298" l="0" r="0" t="27652"/>
          <a:stretch/>
        </p:blipFill>
        <p:spPr>
          <a:xfrm>
            <a:off x="2152213" y="4164538"/>
            <a:ext cx="1428750" cy="43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ÖstgötaTrafiken"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638" y="3907600"/>
            <a:ext cx="14287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kinge Trafiken" id="112" name="Google Shape;112;p19"/>
          <p:cNvPicPr preferRelativeResize="0"/>
          <p:nvPr/>
        </p:nvPicPr>
        <p:blipFill rotWithShape="1">
          <a:blip r:embed="rId7">
            <a:alphaModFix/>
          </a:blip>
          <a:srcRect b="25997" l="0" r="0" t="33382"/>
          <a:stretch/>
        </p:blipFill>
        <p:spPr>
          <a:xfrm>
            <a:off x="346663" y="3656975"/>
            <a:ext cx="1428750" cy="38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l" id="113" name="Google Shape;113;p19" title="https://en.wikipedia.org/wiki/Storstockholms_Lokaltrafik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48033" y="2449425"/>
            <a:ext cx="1237100" cy="99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0629" y="1750125"/>
            <a:ext cx="2817976" cy="4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5992500" y="1973925"/>
            <a:ext cx="4075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2011200" y="458850"/>
            <a:ext cx="677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Member benefits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0" y="4303200"/>
            <a:ext cx="4572000" cy="9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0">
              <a:solidFill>
                <a:srgbClr val="21212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274" y="3288375"/>
            <a:ext cx="1777950" cy="12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238" y="1873763"/>
            <a:ext cx="2310029" cy="129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>
            <p:ph type="title"/>
          </p:nvPr>
        </p:nvSpPr>
        <p:spPr>
          <a:xfrm>
            <a:off x="2011200" y="458850"/>
            <a:ext cx="677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Pub - Thursday/Friday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275" y="2378575"/>
            <a:ext cx="2375450" cy="66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277" y="3263859"/>
            <a:ext cx="1039320" cy="10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9976" y="3263863"/>
            <a:ext cx="1038075" cy="103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>
            <p:ph type="title"/>
          </p:nvPr>
        </p:nvSpPr>
        <p:spPr>
          <a:xfrm>
            <a:off x="2011200" y="458850"/>
            <a:ext cx="677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Committees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The reception - what is it?</a:t>
            </a:r>
            <a:endParaRPr/>
          </a:p>
        </p:txBody>
      </p:sp>
      <p:sp>
        <p:nvSpPr>
          <p:cNvPr id="138" name="Google Shape;138;p22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3 weeks of incredibly fun activities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	Gasques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	Alumni mingle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	Overnight stay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	Naturhistoriska och Cosmonova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	The nØllegasque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Mottagningen.nu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The reception - Who are we?</a:t>
            </a:r>
            <a:endParaRPr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Planning group 		- MUX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NØlle-groups	 	- NØllan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Group leaders	 	- FADDER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sv"/>
              <a:t>Documentation 		- DOQ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Goodie bag</a:t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Information from KTH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NØlle-folder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NØlle-cap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NØlle-poll</a:t>
            </a:r>
            <a:endParaRPr/>
          </a:p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sv"/>
              <a:t>Fill it out now and give to MUX after the presentation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Contact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623400" y="1727100"/>
            <a:ext cx="598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The reception		</a:t>
            </a:r>
            <a:r>
              <a:rPr lang="sv" u="sng">
                <a:solidFill>
                  <a:schemeClr val="hlink"/>
                </a:solidFill>
                <a:hlinkClick r:id="rId3"/>
              </a:rPr>
              <a:t>Ingen@insektionen.se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/>
              <a:t>The board</a:t>
            </a:r>
            <a:r>
              <a:rPr lang="sv"/>
              <a:t>			</a:t>
            </a:r>
            <a:r>
              <a:rPr lang="sv" u="sng">
                <a:solidFill>
                  <a:schemeClr val="accent5"/>
                </a:solidFill>
                <a:hlinkClick r:id="rId4"/>
              </a:rPr>
              <a:t>Kommunikation@insektionen.se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JML					</a:t>
            </a:r>
            <a:r>
              <a:rPr lang="sv" u="sng">
                <a:solidFill>
                  <a:schemeClr val="hlink"/>
                </a:solidFill>
                <a:hlinkClick r:id="rId5"/>
              </a:rPr>
              <a:t>Studiesocialt@insektionen.se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Study rights			</a:t>
            </a:r>
            <a:r>
              <a:rPr lang="sv" u="sng">
                <a:solidFill>
                  <a:schemeClr val="hlink"/>
                </a:solidFill>
                <a:hlinkClick r:id="rId6"/>
              </a:rPr>
              <a:t>Sno@insektionen.se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QMISK				</a:t>
            </a:r>
            <a:r>
              <a:rPr lang="sv" u="sng">
                <a:solidFill>
                  <a:schemeClr val="hlink"/>
                </a:solidFill>
                <a:hlinkClick r:id="rId7"/>
              </a:rPr>
              <a:t>Qm@qmisk.com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TMEIT				</a:t>
            </a:r>
            <a:r>
              <a:rPr lang="sv" u="sng">
                <a:solidFill>
                  <a:schemeClr val="hlink"/>
                </a:solidFill>
                <a:hlinkClick r:id="rId8"/>
              </a:rPr>
              <a:t>Tm@tmeit.se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sv"/>
              <a:t>ITK					</a:t>
            </a:r>
            <a:r>
              <a:rPr lang="sv" u="sng">
                <a:solidFill>
                  <a:schemeClr val="hlink"/>
                </a:solidFill>
                <a:hlinkClick r:id="rId9"/>
              </a:rPr>
              <a:t>Itk@insektionen.se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The president has the floor</a:t>
            </a:r>
            <a:endParaRPr/>
          </a:p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>
            <p:ph type="title"/>
          </p:nvPr>
        </p:nvSpPr>
        <p:spPr>
          <a:xfrm>
            <a:off x="2024550" y="267775"/>
            <a:ext cx="7056600" cy="12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The president has the floor</a:t>
            </a:r>
            <a:endParaRPr/>
          </a:p>
        </p:txBody>
      </p:sp>
      <p:sp>
        <p:nvSpPr>
          <p:cNvPr id="180" name="Google Shape;180;p29"/>
          <p:cNvSpPr txBox="1"/>
          <p:nvPr>
            <p:ph idx="1" type="body"/>
          </p:nvPr>
        </p:nvSpPr>
        <p:spPr>
          <a:xfrm>
            <a:off x="623400" y="172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ektionen för Informations och Nanoteknik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